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84" r:id="rId5"/>
    <p:sldId id="294" r:id="rId6"/>
    <p:sldId id="594" r:id="rId7"/>
    <p:sldId id="598" r:id="rId8"/>
    <p:sldId id="597" r:id="rId9"/>
    <p:sldId id="599" r:id="rId10"/>
    <p:sldId id="595" r:id="rId11"/>
    <p:sldId id="297" r:id="rId12"/>
    <p:sldId id="592" r:id="rId13"/>
    <p:sldId id="523" r:id="rId14"/>
    <p:sldId id="591" r:id="rId15"/>
    <p:sldId id="299" r:id="rId16"/>
    <p:sldId id="298" r:id="rId17"/>
    <p:sldId id="583" r:id="rId18"/>
    <p:sldId id="300" r:id="rId19"/>
    <p:sldId id="301" r:id="rId20"/>
    <p:sldId id="303" r:id="rId21"/>
    <p:sldId id="524" r:id="rId22"/>
    <p:sldId id="525" r:id="rId23"/>
    <p:sldId id="526" r:id="rId24"/>
    <p:sldId id="534" r:id="rId25"/>
    <p:sldId id="578" r:id="rId26"/>
    <p:sldId id="538" r:id="rId27"/>
    <p:sldId id="570" r:id="rId28"/>
    <p:sldId id="555" r:id="rId29"/>
    <p:sldId id="569" r:id="rId30"/>
    <p:sldId id="531" r:id="rId31"/>
    <p:sldId id="532" r:id="rId32"/>
    <p:sldId id="590" r:id="rId33"/>
    <p:sldId id="541" r:id="rId34"/>
    <p:sldId id="542" r:id="rId35"/>
    <p:sldId id="545" r:id="rId36"/>
    <p:sldId id="549" r:id="rId37"/>
    <p:sldId id="536" r:id="rId38"/>
    <p:sldId id="557" r:id="rId39"/>
    <p:sldId id="571" r:id="rId40"/>
    <p:sldId id="563" r:id="rId41"/>
    <p:sldId id="562" r:id="rId42"/>
    <p:sldId id="567" r:id="rId43"/>
    <p:sldId id="593" r:id="rId44"/>
    <p:sldId id="602" r:id="rId4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29354-E383-51BB-29B6-10695D3DB475}" name="Michael Yates" initials="" userId="S::Michael.Yates@cambridgeshire.gov.uk::06a0a663-53fd-4d24-9a36-524d3b59d61e" providerId="AD"/>
  <p188:author id="{14508A64-452C-D305-809B-F2E1442B234B}" name="Jack Hicks" initials="" userId="S::Jack.Hicks@cambridgeshire.gov.uk::2b9c6a7b-eab9-4479-83cf-004ae7932934" providerId="AD"/>
  <p188:author id="{B835B372-4996-7232-9DA5-10BE39F229D4}" name="Harini Anand" initials="HA" userId="S::Harini.Anand@cambridgeshire.gov.uk::bac06f2b-b564-4e4d-9523-2a222e654b03" providerId="AD"/>
  <p188:author id="{0AED1C8A-9137-31C9-C047-EDD1D359613D}" name="Dominic Milham" initials="DM" userId="S::Dominic.Milham@cambridgeshire.gov.uk::d852ccbe-f955-41c6-ba59-765581eb65a4" providerId="AD"/>
  <p188:author id="{4AE7229A-B3FE-0EF3-0F5A-A5C175C10186}" name="Leigh Roberts" initials="LR" userId="S::Leigh.Roberts@cambridgeshire.gov.uk::cf05d133-2b7b-4f25-9223-ee78c0d66fa8" providerId="AD"/>
  <p188:author id="{D9CE309E-A677-1BD3-7299-9E3A7EABE47E}" name="Dominic Milham" initials="DM" userId="S::dominic.milham@cambridgeshire.gov.uk::d852ccbe-f955-41c6-ba59-765581eb65a4" providerId="AD"/>
  <p188:author id="{A5DF6FCE-B1F0-29C2-033C-8BBFC7D870A7}" name="Leigh Roberts" initials="LR" userId="S::leigh.roberts@cambridgeshire.gov.uk::cf05d133-2b7b-4f25-9223-ee78c0d66fa8" providerId="AD"/>
  <p188:author id="{CE8BBED0-B0E7-E1F8-42C9-10A35FC77154}" name="Michael Yates" initials="MY" userId="S::michael.yates@cambridgeshire.gov.uk::06a0a663-53fd-4d24-9a36-524d3b59d6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FF66"/>
    <a:srgbClr val="0B3153"/>
    <a:srgbClr val="B6D7F5"/>
    <a:srgbClr val="13BDB0"/>
    <a:srgbClr val="4F3215"/>
    <a:srgbClr val="8F5A26"/>
    <a:srgbClr val="E9EDF1"/>
    <a:srgbClr val="E9EDF0"/>
    <a:srgbClr val="94E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9F8E8-1D56-41A0-B91F-FE1A94816030}" v="3" dt="2024-09-26T10:43:32.582"/>
    <p1510:client id="{FB9D2DB3-9EA0-4114-9A96-CC0AB703AF95}" v="48" dt="2024-09-26T09:18:04.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1283" autoAdjust="0"/>
  </p:normalViewPr>
  <p:slideViewPr>
    <p:cSldViewPr snapToGrid="0">
      <p:cViewPr varScale="1">
        <p:scale>
          <a:sx n="101" d="100"/>
          <a:sy n="101"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ini Anand" userId="bac06f2b-b564-4e4d-9523-2a222e654b03" providerId="ADAL" clId="{0139F8E8-1D56-41A0-B91F-FE1A94816030}"/>
    <pc:docChg chg="custSel modSld">
      <pc:chgData name="Harini Anand" userId="bac06f2b-b564-4e4d-9523-2a222e654b03" providerId="ADAL" clId="{0139F8E8-1D56-41A0-B91F-FE1A94816030}" dt="2024-09-26T15:00:13.046" v="137" actId="207"/>
      <pc:docMkLst>
        <pc:docMk/>
      </pc:docMkLst>
      <pc:sldChg chg="modSp mod">
        <pc:chgData name="Harini Anand" userId="bac06f2b-b564-4e4d-9523-2a222e654b03" providerId="ADAL" clId="{0139F8E8-1D56-41A0-B91F-FE1A94816030}" dt="2024-09-26T13:08:48.011" v="82" actId="962"/>
        <pc:sldMkLst>
          <pc:docMk/>
          <pc:sldMk cId="1479709238" sldId="297"/>
        </pc:sldMkLst>
        <pc:picChg chg="mod">
          <ac:chgData name="Harini Anand" userId="bac06f2b-b564-4e4d-9523-2a222e654b03" providerId="ADAL" clId="{0139F8E8-1D56-41A0-B91F-FE1A94816030}" dt="2024-09-26T13:08:48.011" v="82" actId="962"/>
          <ac:picMkLst>
            <pc:docMk/>
            <pc:sldMk cId="1479709238" sldId="297"/>
            <ac:picMk id="4" creationId="{736B6549-4764-4E9C-B44B-ECAAF10680D9}"/>
          </ac:picMkLst>
        </pc:picChg>
      </pc:sldChg>
      <pc:sldChg chg="modSp mod">
        <pc:chgData name="Harini Anand" userId="bac06f2b-b564-4e4d-9523-2a222e654b03" providerId="ADAL" clId="{0139F8E8-1D56-41A0-B91F-FE1A94816030}" dt="2024-09-26T13:08:57.527" v="84" actId="962"/>
        <pc:sldMkLst>
          <pc:docMk/>
          <pc:sldMk cId="3586613851" sldId="299"/>
        </pc:sldMkLst>
        <pc:picChg chg="mod">
          <ac:chgData name="Harini Anand" userId="bac06f2b-b564-4e4d-9523-2a222e654b03" providerId="ADAL" clId="{0139F8E8-1D56-41A0-B91F-FE1A94816030}" dt="2024-09-26T13:08:57.527" v="84" actId="962"/>
          <ac:picMkLst>
            <pc:docMk/>
            <pc:sldMk cId="3586613851" sldId="299"/>
            <ac:picMk id="12" creationId="{A0D39D40-1A73-626F-7AC7-D207309A4BBD}"/>
          </ac:picMkLst>
        </pc:picChg>
      </pc:sldChg>
      <pc:sldChg chg="modSp mod">
        <pc:chgData name="Harini Anand" userId="bac06f2b-b564-4e4d-9523-2a222e654b03" providerId="ADAL" clId="{0139F8E8-1D56-41A0-B91F-FE1A94816030}" dt="2024-09-26T13:09:18.435" v="88" actId="962"/>
        <pc:sldMkLst>
          <pc:docMk/>
          <pc:sldMk cId="3498354795" sldId="300"/>
        </pc:sldMkLst>
        <pc:picChg chg="mod">
          <ac:chgData name="Harini Anand" userId="bac06f2b-b564-4e4d-9523-2a222e654b03" providerId="ADAL" clId="{0139F8E8-1D56-41A0-B91F-FE1A94816030}" dt="2024-09-26T13:09:18.435" v="88" actId="962"/>
          <ac:picMkLst>
            <pc:docMk/>
            <pc:sldMk cId="3498354795" sldId="300"/>
            <ac:picMk id="4" creationId="{5D1608FF-890F-E528-66D7-5DB04D36BAE2}"/>
          </ac:picMkLst>
        </pc:picChg>
      </pc:sldChg>
      <pc:sldChg chg="modSp mod">
        <pc:chgData name="Harini Anand" userId="bac06f2b-b564-4e4d-9523-2a222e654b03" providerId="ADAL" clId="{0139F8E8-1D56-41A0-B91F-FE1A94816030}" dt="2024-09-26T13:09:27.444" v="94" actId="962"/>
        <pc:sldMkLst>
          <pc:docMk/>
          <pc:sldMk cId="1401904787" sldId="301"/>
        </pc:sldMkLst>
        <pc:picChg chg="mod">
          <ac:chgData name="Harini Anand" userId="bac06f2b-b564-4e4d-9523-2a222e654b03" providerId="ADAL" clId="{0139F8E8-1D56-41A0-B91F-FE1A94816030}" dt="2024-09-26T13:09:27.444" v="94" actId="962"/>
          <ac:picMkLst>
            <pc:docMk/>
            <pc:sldMk cId="1401904787" sldId="301"/>
            <ac:picMk id="4" creationId="{071D47A6-B8BC-272D-82FF-0DA7DE959B6C}"/>
          </ac:picMkLst>
        </pc:picChg>
      </pc:sldChg>
      <pc:sldChg chg="addSp modSp mod">
        <pc:chgData name="Harini Anand" userId="bac06f2b-b564-4e4d-9523-2a222e654b03" providerId="ADAL" clId="{0139F8E8-1D56-41A0-B91F-FE1A94816030}" dt="2024-09-26T10:46:11.628" v="54" actId="1076"/>
        <pc:sldMkLst>
          <pc:docMk/>
          <pc:sldMk cId="2973597607" sldId="523"/>
        </pc:sldMkLst>
        <pc:spChg chg="ord">
          <ac:chgData name="Harini Anand" userId="bac06f2b-b564-4e4d-9523-2a222e654b03" providerId="ADAL" clId="{0139F8E8-1D56-41A0-B91F-FE1A94816030}" dt="2024-09-26T10:44:34.134" v="45" actId="13244"/>
          <ac:spMkLst>
            <pc:docMk/>
            <pc:sldMk cId="2973597607" sldId="523"/>
            <ac:spMk id="16" creationId="{C33D5FFD-8DBA-10D8-9D1F-ACE7CEDD60FE}"/>
          </ac:spMkLst>
        </pc:spChg>
        <pc:grpChg chg="mod">
          <ac:chgData name="Harini Anand" userId="bac06f2b-b564-4e4d-9523-2a222e654b03" providerId="ADAL" clId="{0139F8E8-1D56-41A0-B91F-FE1A94816030}" dt="2024-09-26T10:44:30.793" v="42" actId="962"/>
          <ac:grpSpMkLst>
            <pc:docMk/>
            <pc:sldMk cId="2973597607" sldId="523"/>
            <ac:grpSpMk id="33" creationId="{7320C5B4-ACB9-6C90-24F8-F9BB614AB90A}"/>
          </ac:grpSpMkLst>
        </pc:grpChg>
        <pc:grpChg chg="mod">
          <ac:chgData name="Harini Anand" userId="bac06f2b-b564-4e4d-9523-2a222e654b03" providerId="ADAL" clId="{0139F8E8-1D56-41A0-B91F-FE1A94816030}" dt="2024-09-26T10:44:31.326" v="43" actId="962"/>
          <ac:grpSpMkLst>
            <pc:docMk/>
            <pc:sldMk cId="2973597607" sldId="523"/>
            <ac:grpSpMk id="34" creationId="{500C0D6B-B077-5789-13AC-E5D4ECDB1758}"/>
          </ac:grpSpMkLst>
        </pc:grpChg>
        <pc:grpChg chg="mod">
          <ac:chgData name="Harini Anand" userId="bac06f2b-b564-4e4d-9523-2a222e654b03" providerId="ADAL" clId="{0139F8E8-1D56-41A0-B91F-FE1A94816030}" dt="2024-09-26T10:44:31.951" v="44" actId="962"/>
          <ac:grpSpMkLst>
            <pc:docMk/>
            <pc:sldMk cId="2973597607" sldId="523"/>
            <ac:grpSpMk id="35" creationId="{2D14B561-63EB-0677-D168-8C934CEED2EB}"/>
          </ac:grpSpMkLst>
        </pc:grpChg>
        <pc:graphicFrameChg chg="add mod ord modGraphic">
          <ac:chgData name="Harini Anand" userId="bac06f2b-b564-4e4d-9523-2a222e654b03" providerId="ADAL" clId="{0139F8E8-1D56-41A0-B91F-FE1A94816030}" dt="2024-09-26T10:46:11.628" v="54" actId="1076"/>
          <ac:graphicFrameMkLst>
            <pc:docMk/>
            <pc:sldMk cId="2973597607" sldId="523"/>
            <ac:graphicFrameMk id="9" creationId="{7D482748-F315-249E-C683-9CD99376B8EB}"/>
          </ac:graphicFrameMkLst>
        </pc:graphicFrameChg>
      </pc:sldChg>
      <pc:sldChg chg="modSp mod">
        <pc:chgData name="Harini Anand" userId="bac06f2b-b564-4e4d-9523-2a222e654b03" providerId="ADAL" clId="{0139F8E8-1D56-41A0-B91F-FE1A94816030}" dt="2024-09-26T13:09:37.801" v="98" actId="962"/>
        <pc:sldMkLst>
          <pc:docMk/>
          <pc:sldMk cId="2363539848" sldId="524"/>
        </pc:sldMkLst>
        <pc:picChg chg="mod">
          <ac:chgData name="Harini Anand" userId="bac06f2b-b564-4e4d-9523-2a222e654b03" providerId="ADAL" clId="{0139F8E8-1D56-41A0-B91F-FE1A94816030}" dt="2024-09-26T13:09:37.801" v="98" actId="962"/>
          <ac:picMkLst>
            <pc:docMk/>
            <pc:sldMk cId="2363539848" sldId="524"/>
            <ac:picMk id="16" creationId="{03965B0F-EDEF-438A-FEFF-3654EA22368E}"/>
          </ac:picMkLst>
        </pc:picChg>
      </pc:sldChg>
      <pc:sldChg chg="modSp mod">
        <pc:chgData name="Harini Anand" userId="bac06f2b-b564-4e4d-9523-2a222e654b03" providerId="ADAL" clId="{0139F8E8-1D56-41A0-B91F-FE1A94816030}" dt="2024-09-26T13:09:46.162" v="100" actId="962"/>
        <pc:sldMkLst>
          <pc:docMk/>
          <pc:sldMk cId="3492582642" sldId="525"/>
        </pc:sldMkLst>
        <pc:picChg chg="mod">
          <ac:chgData name="Harini Anand" userId="bac06f2b-b564-4e4d-9523-2a222e654b03" providerId="ADAL" clId="{0139F8E8-1D56-41A0-B91F-FE1A94816030}" dt="2024-09-26T13:09:46.162" v="100" actId="962"/>
          <ac:picMkLst>
            <pc:docMk/>
            <pc:sldMk cId="3492582642" sldId="525"/>
            <ac:picMk id="14" creationId="{A780AD72-A6F0-B1C1-7FE7-ED2B4E375915}"/>
          </ac:picMkLst>
        </pc:picChg>
      </pc:sldChg>
      <pc:sldChg chg="modSp mod">
        <pc:chgData name="Harini Anand" userId="bac06f2b-b564-4e4d-9523-2a222e654b03" providerId="ADAL" clId="{0139F8E8-1D56-41A0-B91F-FE1A94816030}" dt="2024-09-26T13:10:25.447" v="108" actId="962"/>
        <pc:sldMkLst>
          <pc:docMk/>
          <pc:sldMk cId="2586840714" sldId="531"/>
        </pc:sldMkLst>
        <pc:picChg chg="mod">
          <ac:chgData name="Harini Anand" userId="bac06f2b-b564-4e4d-9523-2a222e654b03" providerId="ADAL" clId="{0139F8E8-1D56-41A0-B91F-FE1A94816030}" dt="2024-09-26T13:10:25.447" v="108" actId="962"/>
          <ac:picMkLst>
            <pc:docMk/>
            <pc:sldMk cId="2586840714" sldId="531"/>
            <ac:picMk id="5" creationId="{9A31AA22-3537-C538-47C8-C9C0BFBC5630}"/>
          </ac:picMkLst>
        </pc:picChg>
      </pc:sldChg>
      <pc:sldChg chg="modSp mod">
        <pc:chgData name="Harini Anand" userId="bac06f2b-b564-4e4d-9523-2a222e654b03" providerId="ADAL" clId="{0139F8E8-1D56-41A0-B91F-FE1A94816030}" dt="2024-09-26T15:00:00.262" v="130" actId="207"/>
        <pc:sldMkLst>
          <pc:docMk/>
          <pc:sldMk cId="2272874214" sldId="534"/>
        </pc:sldMkLst>
        <pc:spChg chg="mod">
          <ac:chgData name="Harini Anand" userId="bac06f2b-b564-4e4d-9523-2a222e654b03" providerId="ADAL" clId="{0139F8E8-1D56-41A0-B91F-FE1A94816030}" dt="2024-09-26T15:00:00.262" v="130" actId="207"/>
          <ac:spMkLst>
            <pc:docMk/>
            <pc:sldMk cId="2272874214" sldId="534"/>
            <ac:spMk id="5" creationId="{E3E38529-A013-00B4-0E6B-521A1CE5A374}"/>
          </ac:spMkLst>
        </pc:spChg>
      </pc:sldChg>
      <pc:sldChg chg="modSp mod">
        <pc:chgData name="Harini Anand" userId="bac06f2b-b564-4e4d-9523-2a222e654b03" providerId="ADAL" clId="{0139F8E8-1D56-41A0-B91F-FE1A94816030}" dt="2024-09-26T13:09:56.569" v="102" actId="962"/>
        <pc:sldMkLst>
          <pc:docMk/>
          <pc:sldMk cId="2115825210" sldId="538"/>
        </pc:sldMkLst>
        <pc:picChg chg="mod">
          <ac:chgData name="Harini Anand" userId="bac06f2b-b564-4e4d-9523-2a222e654b03" providerId="ADAL" clId="{0139F8E8-1D56-41A0-B91F-FE1A94816030}" dt="2024-09-26T13:09:56.569" v="102" actId="962"/>
          <ac:picMkLst>
            <pc:docMk/>
            <pc:sldMk cId="2115825210" sldId="538"/>
            <ac:picMk id="5" creationId="{572BC269-3F6B-3CC2-16B2-5529C291881F}"/>
          </ac:picMkLst>
        </pc:picChg>
      </pc:sldChg>
      <pc:sldChg chg="modSp mod">
        <pc:chgData name="Harini Anand" userId="bac06f2b-b564-4e4d-9523-2a222e654b03" providerId="ADAL" clId="{0139F8E8-1D56-41A0-B91F-FE1A94816030}" dt="2024-09-26T13:10:33.356" v="110" actId="962"/>
        <pc:sldMkLst>
          <pc:docMk/>
          <pc:sldMk cId="4077078115" sldId="541"/>
        </pc:sldMkLst>
        <pc:picChg chg="mod">
          <ac:chgData name="Harini Anand" userId="bac06f2b-b564-4e4d-9523-2a222e654b03" providerId="ADAL" clId="{0139F8E8-1D56-41A0-B91F-FE1A94816030}" dt="2024-09-26T13:10:33.356" v="110" actId="962"/>
          <ac:picMkLst>
            <pc:docMk/>
            <pc:sldMk cId="4077078115" sldId="541"/>
            <ac:picMk id="6" creationId="{206F7FB4-1EC1-159A-C84C-6A3564D20FC7}"/>
          </ac:picMkLst>
        </pc:picChg>
      </pc:sldChg>
      <pc:sldChg chg="modSp mod">
        <pc:chgData name="Harini Anand" userId="bac06f2b-b564-4e4d-9523-2a222e654b03" providerId="ADAL" clId="{0139F8E8-1D56-41A0-B91F-FE1A94816030}" dt="2024-09-26T13:10:48.417" v="112" actId="962"/>
        <pc:sldMkLst>
          <pc:docMk/>
          <pc:sldMk cId="789548439" sldId="542"/>
        </pc:sldMkLst>
        <pc:picChg chg="mod">
          <ac:chgData name="Harini Anand" userId="bac06f2b-b564-4e4d-9523-2a222e654b03" providerId="ADAL" clId="{0139F8E8-1D56-41A0-B91F-FE1A94816030}" dt="2024-09-26T13:10:48.417" v="112" actId="962"/>
          <ac:picMkLst>
            <pc:docMk/>
            <pc:sldMk cId="789548439" sldId="542"/>
            <ac:picMk id="4" creationId="{3767D6E3-24CC-6F9A-DC50-8EE6D96B50FC}"/>
          </ac:picMkLst>
        </pc:picChg>
      </pc:sldChg>
      <pc:sldChg chg="modSp mod">
        <pc:chgData name="Harini Anand" userId="bac06f2b-b564-4e4d-9523-2a222e654b03" providerId="ADAL" clId="{0139F8E8-1D56-41A0-B91F-FE1A94816030}" dt="2024-09-26T13:10:58.987" v="114" actId="962"/>
        <pc:sldMkLst>
          <pc:docMk/>
          <pc:sldMk cId="1734737477" sldId="545"/>
        </pc:sldMkLst>
        <pc:picChg chg="mod">
          <ac:chgData name="Harini Anand" userId="bac06f2b-b564-4e4d-9523-2a222e654b03" providerId="ADAL" clId="{0139F8E8-1D56-41A0-B91F-FE1A94816030}" dt="2024-09-26T13:10:58.987" v="114" actId="962"/>
          <ac:picMkLst>
            <pc:docMk/>
            <pc:sldMk cId="1734737477" sldId="545"/>
            <ac:picMk id="8" creationId="{2B299717-B5FB-9D5A-B394-CE50701BB18C}"/>
          </ac:picMkLst>
        </pc:picChg>
      </pc:sldChg>
      <pc:sldChg chg="modSp mod">
        <pc:chgData name="Harini Anand" userId="bac06f2b-b564-4e4d-9523-2a222e654b03" providerId="ADAL" clId="{0139F8E8-1D56-41A0-B91F-FE1A94816030}" dt="2024-09-26T13:11:08.361" v="116" actId="962"/>
        <pc:sldMkLst>
          <pc:docMk/>
          <pc:sldMk cId="633318061" sldId="549"/>
        </pc:sldMkLst>
        <pc:picChg chg="mod">
          <ac:chgData name="Harini Anand" userId="bac06f2b-b564-4e4d-9523-2a222e654b03" providerId="ADAL" clId="{0139F8E8-1D56-41A0-B91F-FE1A94816030}" dt="2024-09-26T13:11:08.361" v="116" actId="962"/>
          <ac:picMkLst>
            <pc:docMk/>
            <pc:sldMk cId="633318061" sldId="549"/>
            <ac:picMk id="3" creationId="{EA9A3CFC-3C2A-E2A5-60B8-BDE6DC37D4AA}"/>
          </ac:picMkLst>
        </pc:picChg>
      </pc:sldChg>
      <pc:sldChg chg="modSp mod">
        <pc:chgData name="Harini Anand" userId="bac06f2b-b564-4e4d-9523-2a222e654b03" providerId="ADAL" clId="{0139F8E8-1D56-41A0-B91F-FE1A94816030}" dt="2024-09-26T13:10:04.961" v="104" actId="962"/>
        <pc:sldMkLst>
          <pc:docMk/>
          <pc:sldMk cId="3075964728" sldId="555"/>
        </pc:sldMkLst>
        <pc:picChg chg="mod">
          <ac:chgData name="Harini Anand" userId="bac06f2b-b564-4e4d-9523-2a222e654b03" providerId="ADAL" clId="{0139F8E8-1D56-41A0-B91F-FE1A94816030}" dt="2024-09-26T13:10:04.961" v="104" actId="962"/>
          <ac:picMkLst>
            <pc:docMk/>
            <pc:sldMk cId="3075964728" sldId="555"/>
            <ac:picMk id="6" creationId="{9B44E2FE-71AE-82BC-5C35-D9110CD64C19}"/>
          </ac:picMkLst>
        </pc:picChg>
      </pc:sldChg>
      <pc:sldChg chg="modSp mod">
        <pc:chgData name="Harini Anand" userId="bac06f2b-b564-4e4d-9523-2a222e654b03" providerId="ADAL" clId="{0139F8E8-1D56-41A0-B91F-FE1A94816030}" dt="2024-09-26T13:11:23.902" v="118" actId="962"/>
        <pc:sldMkLst>
          <pc:docMk/>
          <pc:sldMk cId="1014546957" sldId="557"/>
        </pc:sldMkLst>
        <pc:picChg chg="mod">
          <ac:chgData name="Harini Anand" userId="bac06f2b-b564-4e4d-9523-2a222e654b03" providerId="ADAL" clId="{0139F8E8-1D56-41A0-B91F-FE1A94816030}" dt="2024-09-26T13:11:23.902" v="118" actId="962"/>
          <ac:picMkLst>
            <pc:docMk/>
            <pc:sldMk cId="1014546957" sldId="557"/>
            <ac:picMk id="11" creationId="{28AF6D7D-3C37-EE65-99F0-D93901417361}"/>
          </ac:picMkLst>
        </pc:picChg>
      </pc:sldChg>
      <pc:sldChg chg="modSp mod">
        <pc:chgData name="Harini Anand" userId="bac06f2b-b564-4e4d-9523-2a222e654b03" providerId="ADAL" clId="{0139F8E8-1D56-41A0-B91F-FE1A94816030}" dt="2024-09-26T13:11:50.811" v="124" actId="962"/>
        <pc:sldMkLst>
          <pc:docMk/>
          <pc:sldMk cId="3080809927" sldId="562"/>
        </pc:sldMkLst>
        <pc:picChg chg="mod">
          <ac:chgData name="Harini Anand" userId="bac06f2b-b564-4e4d-9523-2a222e654b03" providerId="ADAL" clId="{0139F8E8-1D56-41A0-B91F-FE1A94816030}" dt="2024-09-26T13:11:50.811" v="124" actId="962"/>
          <ac:picMkLst>
            <pc:docMk/>
            <pc:sldMk cId="3080809927" sldId="562"/>
            <ac:picMk id="3" creationId="{94AACEC4-36B0-D485-DF7A-1219CC038111}"/>
          </ac:picMkLst>
        </pc:picChg>
      </pc:sldChg>
      <pc:sldChg chg="modSp mod">
        <pc:chgData name="Harini Anand" userId="bac06f2b-b564-4e4d-9523-2a222e654b03" providerId="ADAL" clId="{0139F8E8-1D56-41A0-B91F-FE1A94816030}" dt="2024-09-26T13:11:38.590" v="122" actId="962"/>
        <pc:sldMkLst>
          <pc:docMk/>
          <pc:sldMk cId="1173768150" sldId="563"/>
        </pc:sldMkLst>
        <pc:picChg chg="mod">
          <ac:chgData name="Harini Anand" userId="bac06f2b-b564-4e4d-9523-2a222e654b03" providerId="ADAL" clId="{0139F8E8-1D56-41A0-B91F-FE1A94816030}" dt="2024-09-26T13:11:38.590" v="122" actId="962"/>
          <ac:picMkLst>
            <pc:docMk/>
            <pc:sldMk cId="1173768150" sldId="563"/>
            <ac:picMk id="4" creationId="{F89E5F64-549D-6E81-A4E2-97C2EA6D01F3}"/>
          </ac:picMkLst>
        </pc:picChg>
      </pc:sldChg>
      <pc:sldChg chg="modSp mod">
        <pc:chgData name="Harini Anand" userId="bac06f2b-b564-4e4d-9523-2a222e654b03" providerId="ADAL" clId="{0139F8E8-1D56-41A0-B91F-FE1A94816030}" dt="2024-09-26T13:11:58.712" v="126" actId="962"/>
        <pc:sldMkLst>
          <pc:docMk/>
          <pc:sldMk cId="657377221" sldId="567"/>
        </pc:sldMkLst>
        <pc:picChg chg="mod">
          <ac:chgData name="Harini Anand" userId="bac06f2b-b564-4e4d-9523-2a222e654b03" providerId="ADAL" clId="{0139F8E8-1D56-41A0-B91F-FE1A94816030}" dt="2024-09-26T13:11:58.712" v="126" actId="962"/>
          <ac:picMkLst>
            <pc:docMk/>
            <pc:sldMk cId="657377221" sldId="567"/>
            <ac:picMk id="4" creationId="{0E333761-AF4F-D830-7D94-82F73FCBC7E3}"/>
          </ac:picMkLst>
        </pc:picChg>
      </pc:sldChg>
      <pc:sldChg chg="modSp mod">
        <pc:chgData name="Harini Anand" userId="bac06f2b-b564-4e4d-9523-2a222e654b03" providerId="ADAL" clId="{0139F8E8-1D56-41A0-B91F-FE1A94816030}" dt="2024-09-26T13:10:17.999" v="106" actId="962"/>
        <pc:sldMkLst>
          <pc:docMk/>
          <pc:sldMk cId="642469977" sldId="569"/>
        </pc:sldMkLst>
        <pc:picChg chg="mod">
          <ac:chgData name="Harini Anand" userId="bac06f2b-b564-4e4d-9523-2a222e654b03" providerId="ADAL" clId="{0139F8E8-1D56-41A0-B91F-FE1A94816030}" dt="2024-09-26T13:10:17.999" v="106" actId="962"/>
          <ac:picMkLst>
            <pc:docMk/>
            <pc:sldMk cId="642469977" sldId="569"/>
            <ac:picMk id="5" creationId="{4AA9244E-6C74-FD7C-CC07-83D9CD0238F8}"/>
          </ac:picMkLst>
        </pc:picChg>
      </pc:sldChg>
      <pc:sldChg chg="modSp mod">
        <pc:chgData name="Harini Anand" userId="bac06f2b-b564-4e4d-9523-2a222e654b03" providerId="ADAL" clId="{0139F8E8-1D56-41A0-B91F-FE1A94816030}" dt="2024-09-26T15:00:13.046" v="137" actId="207"/>
        <pc:sldMkLst>
          <pc:docMk/>
          <pc:sldMk cId="2094359285" sldId="570"/>
        </pc:sldMkLst>
        <pc:graphicFrameChg chg="modGraphic">
          <ac:chgData name="Harini Anand" userId="bac06f2b-b564-4e4d-9523-2a222e654b03" providerId="ADAL" clId="{0139F8E8-1D56-41A0-B91F-FE1A94816030}" dt="2024-09-26T15:00:13.046" v="137" actId="207"/>
          <ac:graphicFrameMkLst>
            <pc:docMk/>
            <pc:sldMk cId="2094359285" sldId="570"/>
            <ac:graphicFrameMk id="4" creationId="{6C82F546-E603-2B38-9C95-2CCC86F3AF59}"/>
          </ac:graphicFrameMkLst>
        </pc:graphicFrameChg>
        <pc:graphicFrameChg chg="modGraphic">
          <ac:chgData name="Harini Anand" userId="bac06f2b-b564-4e4d-9523-2a222e654b03" providerId="ADAL" clId="{0139F8E8-1D56-41A0-B91F-FE1A94816030}" dt="2024-09-26T15:00:11.322" v="136" actId="207"/>
          <ac:graphicFrameMkLst>
            <pc:docMk/>
            <pc:sldMk cId="2094359285" sldId="570"/>
            <ac:graphicFrameMk id="5" creationId="{FCE8DE49-B77B-AD2F-88B6-DA98313B4D17}"/>
          </ac:graphicFrameMkLst>
        </pc:graphicFrameChg>
        <pc:graphicFrameChg chg="modGraphic">
          <ac:chgData name="Harini Anand" userId="bac06f2b-b564-4e4d-9523-2a222e654b03" providerId="ADAL" clId="{0139F8E8-1D56-41A0-B91F-FE1A94816030}" dt="2024-09-26T15:00:09.439" v="135" actId="207"/>
          <ac:graphicFrameMkLst>
            <pc:docMk/>
            <pc:sldMk cId="2094359285" sldId="570"/>
            <ac:graphicFrameMk id="8" creationId="{69DAE3D5-CD9E-B42E-4DB5-269043E0D9FF}"/>
          </ac:graphicFrameMkLst>
        </pc:graphicFrameChg>
      </pc:sldChg>
      <pc:sldChg chg="modSp mod">
        <pc:chgData name="Harini Anand" userId="bac06f2b-b564-4e4d-9523-2a222e654b03" providerId="ADAL" clId="{0139F8E8-1D56-41A0-B91F-FE1A94816030}" dt="2024-09-26T13:11:31.944" v="120" actId="962"/>
        <pc:sldMkLst>
          <pc:docMk/>
          <pc:sldMk cId="642547537" sldId="571"/>
        </pc:sldMkLst>
        <pc:picChg chg="mod">
          <ac:chgData name="Harini Anand" userId="bac06f2b-b564-4e4d-9523-2a222e654b03" providerId="ADAL" clId="{0139F8E8-1D56-41A0-B91F-FE1A94816030}" dt="2024-09-26T13:11:31.944" v="120" actId="962"/>
          <ac:picMkLst>
            <pc:docMk/>
            <pc:sldMk cId="642547537" sldId="571"/>
            <ac:picMk id="12" creationId="{62683704-4054-707A-EE9D-84E89A2ABC5E}"/>
          </ac:picMkLst>
        </pc:picChg>
      </pc:sldChg>
      <pc:sldChg chg="modSp mod">
        <pc:chgData name="Harini Anand" userId="bac06f2b-b564-4e4d-9523-2a222e654b03" providerId="ADAL" clId="{0139F8E8-1D56-41A0-B91F-FE1A94816030}" dt="2024-09-26T15:00:06.356" v="133" actId="207"/>
        <pc:sldMkLst>
          <pc:docMk/>
          <pc:sldMk cId="901835564" sldId="578"/>
        </pc:sldMkLst>
        <pc:graphicFrameChg chg="modGraphic">
          <ac:chgData name="Harini Anand" userId="bac06f2b-b564-4e4d-9523-2a222e654b03" providerId="ADAL" clId="{0139F8E8-1D56-41A0-B91F-FE1A94816030}" dt="2024-09-26T15:00:04.329" v="132" actId="207"/>
          <ac:graphicFrameMkLst>
            <pc:docMk/>
            <pc:sldMk cId="901835564" sldId="578"/>
            <ac:graphicFrameMk id="3" creationId="{A10B8749-C92A-827E-308A-8D681537AD15}"/>
          </ac:graphicFrameMkLst>
        </pc:graphicFrameChg>
        <pc:graphicFrameChg chg="modGraphic">
          <ac:chgData name="Harini Anand" userId="bac06f2b-b564-4e4d-9523-2a222e654b03" providerId="ADAL" clId="{0139F8E8-1D56-41A0-B91F-FE1A94816030}" dt="2024-09-26T15:00:06.356" v="133" actId="207"/>
          <ac:graphicFrameMkLst>
            <pc:docMk/>
            <pc:sldMk cId="901835564" sldId="578"/>
            <ac:graphicFrameMk id="5" creationId="{01A77BB0-FC05-9B1C-8813-7139C41E99C4}"/>
          </ac:graphicFrameMkLst>
        </pc:graphicFrameChg>
      </pc:sldChg>
      <pc:sldChg chg="modSp mod">
        <pc:chgData name="Harini Anand" userId="bac06f2b-b564-4e4d-9523-2a222e654b03" providerId="ADAL" clId="{0139F8E8-1D56-41A0-B91F-FE1A94816030}" dt="2024-09-26T13:09:09.244" v="86" actId="962"/>
        <pc:sldMkLst>
          <pc:docMk/>
          <pc:sldMk cId="688718650" sldId="583"/>
        </pc:sldMkLst>
        <pc:picChg chg="mod">
          <ac:chgData name="Harini Anand" userId="bac06f2b-b564-4e4d-9523-2a222e654b03" providerId="ADAL" clId="{0139F8E8-1D56-41A0-B91F-FE1A94816030}" dt="2024-09-26T13:09:09.244" v="86" actId="962"/>
          <ac:picMkLst>
            <pc:docMk/>
            <pc:sldMk cId="688718650" sldId="583"/>
            <ac:picMk id="11" creationId="{9D3798D2-18E5-45CF-3045-D2B55A469B60}"/>
          </ac:picMkLst>
        </pc:picChg>
      </pc:sldChg>
      <pc:sldChg chg="addSp modSp mod">
        <pc:chgData name="Harini Anand" userId="bac06f2b-b564-4e4d-9523-2a222e654b03" providerId="ADAL" clId="{0139F8E8-1D56-41A0-B91F-FE1A94816030}" dt="2024-09-26T10:46:35.969" v="56" actId="20577"/>
        <pc:sldMkLst>
          <pc:docMk/>
          <pc:sldMk cId="84918207" sldId="591"/>
        </pc:sldMkLst>
        <pc:spChg chg="ord">
          <ac:chgData name="Harini Anand" userId="bac06f2b-b564-4e4d-9523-2a222e654b03" providerId="ADAL" clId="{0139F8E8-1D56-41A0-B91F-FE1A94816030}" dt="2024-09-26T10:25:38.408" v="25" actId="13244"/>
          <ac:spMkLst>
            <pc:docMk/>
            <pc:sldMk cId="84918207" sldId="591"/>
            <ac:spMk id="61" creationId="{E7CF8844-73EE-35F2-A72B-0E71764BA021}"/>
          </ac:spMkLst>
        </pc:spChg>
        <pc:grpChg chg="mod">
          <ac:chgData name="Harini Anand" userId="bac06f2b-b564-4e4d-9523-2a222e654b03" providerId="ADAL" clId="{0139F8E8-1D56-41A0-B91F-FE1A94816030}" dt="2024-09-26T10:25:39.172" v="26" actId="962"/>
          <ac:grpSpMkLst>
            <pc:docMk/>
            <pc:sldMk cId="84918207" sldId="591"/>
            <ac:grpSpMk id="17" creationId="{F37356EB-0C04-22F9-AFAF-E40BB979C699}"/>
          </ac:grpSpMkLst>
        </pc:grpChg>
        <pc:grpChg chg="mod">
          <ac:chgData name="Harini Anand" userId="bac06f2b-b564-4e4d-9523-2a222e654b03" providerId="ADAL" clId="{0139F8E8-1D56-41A0-B91F-FE1A94816030}" dt="2024-09-26T10:25:39.672" v="27" actId="962"/>
          <ac:grpSpMkLst>
            <pc:docMk/>
            <pc:sldMk cId="84918207" sldId="591"/>
            <ac:grpSpMk id="18" creationId="{C22E7DE8-0D64-5ECA-4C3D-81524AE0F002}"/>
          </ac:grpSpMkLst>
        </pc:grpChg>
        <pc:grpChg chg="mod">
          <ac:chgData name="Harini Anand" userId="bac06f2b-b564-4e4d-9523-2a222e654b03" providerId="ADAL" clId="{0139F8E8-1D56-41A0-B91F-FE1A94816030}" dt="2024-09-26T10:25:40.083" v="28" actId="962"/>
          <ac:grpSpMkLst>
            <pc:docMk/>
            <pc:sldMk cId="84918207" sldId="591"/>
            <ac:grpSpMk id="22" creationId="{9004992B-3315-C339-6B2D-13B2888C2768}"/>
          </ac:grpSpMkLst>
        </pc:grpChg>
        <pc:graphicFrameChg chg="add mod ord modGraphic">
          <ac:chgData name="Harini Anand" userId="bac06f2b-b564-4e4d-9523-2a222e654b03" providerId="ADAL" clId="{0139F8E8-1D56-41A0-B91F-FE1A94816030}" dt="2024-09-26T10:46:35.969" v="56" actId="20577"/>
          <ac:graphicFrameMkLst>
            <pc:docMk/>
            <pc:sldMk cId="84918207" sldId="591"/>
            <ac:graphicFrameMk id="23" creationId="{9D435C14-1CD7-204D-C3AF-C612A9B87BE2}"/>
          </ac:graphicFrameMkLst>
        </pc:graphicFrameChg>
      </pc:sldChg>
      <pc:sldChg chg="addSp modSp mod">
        <pc:chgData name="Harini Anand" userId="bac06f2b-b564-4e4d-9523-2a222e654b03" providerId="ADAL" clId="{0139F8E8-1D56-41A0-B91F-FE1A94816030}" dt="2024-09-26T10:47:55.260" v="80" actId="404"/>
        <pc:sldMkLst>
          <pc:docMk/>
          <pc:sldMk cId="3350833203" sldId="592"/>
        </pc:sldMkLst>
        <pc:spChg chg="ord">
          <ac:chgData name="Harini Anand" userId="bac06f2b-b564-4e4d-9523-2a222e654b03" providerId="ADAL" clId="{0139F8E8-1D56-41A0-B91F-FE1A94816030}" dt="2024-09-26T10:19:50.778" v="8" actId="13244"/>
          <ac:spMkLst>
            <pc:docMk/>
            <pc:sldMk cId="3350833203" sldId="592"/>
            <ac:spMk id="14" creationId="{C9A90C09-C737-4EDD-06ED-3F16E2EF9839}"/>
          </ac:spMkLst>
        </pc:spChg>
        <pc:spChg chg="mod">
          <ac:chgData name="Harini Anand" userId="bac06f2b-b564-4e4d-9523-2a222e654b03" providerId="ADAL" clId="{0139F8E8-1D56-41A0-B91F-FE1A94816030}" dt="2024-09-26T10:47:55.260" v="80" actId="404"/>
          <ac:spMkLst>
            <pc:docMk/>
            <pc:sldMk cId="3350833203" sldId="592"/>
            <ac:spMk id="69" creationId="{C28AF1E0-383D-3FE2-7315-483C0A6420EE}"/>
          </ac:spMkLst>
        </pc:spChg>
        <pc:grpChg chg="mod">
          <ac:chgData name="Harini Anand" userId="bac06f2b-b564-4e4d-9523-2a222e654b03" providerId="ADAL" clId="{0139F8E8-1D56-41A0-B91F-FE1A94816030}" dt="2024-09-26T10:19:46.356" v="4" actId="962"/>
          <ac:grpSpMkLst>
            <pc:docMk/>
            <pc:sldMk cId="3350833203" sldId="592"/>
            <ac:grpSpMk id="5" creationId="{119DC9AD-7EFF-99BA-30A2-9AED35D4D1B0}"/>
          </ac:grpSpMkLst>
        </pc:grpChg>
        <pc:grpChg chg="mod">
          <ac:chgData name="Harini Anand" userId="bac06f2b-b564-4e4d-9523-2a222e654b03" providerId="ADAL" clId="{0139F8E8-1D56-41A0-B91F-FE1A94816030}" dt="2024-09-26T10:19:46.848" v="5" actId="962"/>
          <ac:grpSpMkLst>
            <pc:docMk/>
            <pc:sldMk cId="3350833203" sldId="592"/>
            <ac:grpSpMk id="10" creationId="{3083FE2E-272A-BCEA-641B-6A76413935B2}"/>
          </ac:grpSpMkLst>
        </pc:grpChg>
        <pc:grpChg chg="mod">
          <ac:chgData name="Harini Anand" userId="bac06f2b-b564-4e4d-9523-2a222e654b03" providerId="ADAL" clId="{0139F8E8-1D56-41A0-B91F-FE1A94816030}" dt="2024-09-26T10:19:47.407" v="6" actId="962"/>
          <ac:grpSpMkLst>
            <pc:docMk/>
            <pc:sldMk cId="3350833203" sldId="592"/>
            <ac:grpSpMk id="12" creationId="{9276DA9B-4F00-A510-BFB7-941BBBA8E2A7}"/>
          </ac:grpSpMkLst>
        </pc:grpChg>
        <pc:graphicFrameChg chg="add mod ord modGraphic">
          <ac:chgData name="Harini Anand" userId="bac06f2b-b564-4e4d-9523-2a222e654b03" providerId="ADAL" clId="{0139F8E8-1D56-41A0-B91F-FE1A94816030}" dt="2024-09-26T10:47:45.027" v="70" actId="20577"/>
          <ac:graphicFrameMkLst>
            <pc:docMk/>
            <pc:sldMk cId="3350833203" sldId="592"/>
            <ac:graphicFrameMk id="11" creationId="{334C90F8-FE71-7211-2E47-7E9E3CB76E35}"/>
          </ac:graphicFrameMkLst>
        </pc:graphicFrameChg>
      </pc:sldChg>
    </pc:docChg>
  </pc:docChgLst>
  <pc:docChgLst>
    <pc:chgData name="Harini Anand" userId="bac06f2b-b564-4e4d-9523-2a222e654b03" providerId="ADAL" clId="{FB9D2DB3-9EA0-4114-9A96-CC0AB703AF95}"/>
    <pc:docChg chg="undo custSel modSld">
      <pc:chgData name="Harini Anand" userId="bac06f2b-b564-4e4d-9523-2a222e654b03" providerId="ADAL" clId="{FB9D2DB3-9EA0-4114-9A96-CC0AB703AF95}" dt="2024-09-26T09:25:56.089" v="266" actId="1582"/>
      <pc:docMkLst>
        <pc:docMk/>
      </pc:docMkLst>
      <pc:sldChg chg="modSp">
        <pc:chgData name="Harini Anand" userId="bac06f2b-b564-4e4d-9523-2a222e654b03" providerId="ADAL" clId="{FB9D2DB3-9EA0-4114-9A96-CC0AB703AF95}" dt="2024-09-26T08:05:53.672" v="0" actId="13244"/>
        <pc:sldMkLst>
          <pc:docMk/>
          <pc:sldMk cId="0" sldId="284"/>
        </pc:sldMkLst>
        <pc:spChg chg="mod">
          <ac:chgData name="Harini Anand" userId="bac06f2b-b564-4e4d-9523-2a222e654b03" providerId="ADAL" clId="{FB9D2DB3-9EA0-4114-9A96-CC0AB703AF95}" dt="2024-09-26T08:05:53.672" v="0" actId="13244"/>
          <ac:spMkLst>
            <pc:docMk/>
            <pc:sldMk cId="0" sldId="284"/>
            <ac:spMk id="3" creationId="{D4DA80B2-862F-BE1E-E4A6-5871295B1B44}"/>
          </ac:spMkLst>
        </pc:spChg>
      </pc:sldChg>
      <pc:sldChg chg="modSp mod">
        <pc:chgData name="Harini Anand" userId="bac06f2b-b564-4e4d-9523-2a222e654b03" providerId="ADAL" clId="{FB9D2DB3-9EA0-4114-9A96-CC0AB703AF95}" dt="2024-09-26T08:06:23.122" v="2" actId="13244"/>
        <pc:sldMkLst>
          <pc:docMk/>
          <pc:sldMk cId="1479709238" sldId="297"/>
        </pc:sldMkLst>
        <pc:picChg chg="ord">
          <ac:chgData name="Harini Anand" userId="bac06f2b-b564-4e4d-9523-2a222e654b03" providerId="ADAL" clId="{FB9D2DB3-9EA0-4114-9A96-CC0AB703AF95}" dt="2024-09-26T08:06:23.122" v="2" actId="13244"/>
          <ac:picMkLst>
            <pc:docMk/>
            <pc:sldMk cId="1479709238" sldId="297"/>
            <ac:picMk id="4" creationId="{736B6549-4764-4E9C-B44B-ECAAF10680D9}"/>
          </ac:picMkLst>
        </pc:picChg>
      </pc:sldChg>
      <pc:sldChg chg="modSp mod">
        <pc:chgData name="Harini Anand" userId="bac06f2b-b564-4e4d-9523-2a222e654b03" providerId="ADAL" clId="{FB9D2DB3-9EA0-4114-9A96-CC0AB703AF95}" dt="2024-09-26T08:12:45.564" v="74" actId="13244"/>
        <pc:sldMkLst>
          <pc:docMk/>
          <pc:sldMk cId="3586613851" sldId="299"/>
        </pc:sldMkLst>
        <pc:spChg chg="mod">
          <ac:chgData name="Harini Anand" userId="bac06f2b-b564-4e4d-9523-2a222e654b03" providerId="ADAL" clId="{FB9D2DB3-9EA0-4114-9A96-CC0AB703AF95}" dt="2024-09-26T08:12:12.713" v="68" actId="692"/>
          <ac:spMkLst>
            <pc:docMk/>
            <pc:sldMk cId="3586613851" sldId="299"/>
            <ac:spMk id="18" creationId="{E51E28F8-F03D-8CB8-2EB5-C9C9A27BBC64}"/>
          </ac:spMkLst>
        </pc:spChg>
        <pc:spChg chg="mod">
          <ac:chgData name="Harini Anand" userId="bac06f2b-b564-4e4d-9523-2a222e654b03" providerId="ADAL" clId="{FB9D2DB3-9EA0-4114-9A96-CC0AB703AF95}" dt="2024-09-26T08:12:22.400" v="73" actId="692"/>
          <ac:spMkLst>
            <pc:docMk/>
            <pc:sldMk cId="3586613851" sldId="299"/>
            <ac:spMk id="21" creationId="{D0336F21-A160-1CF0-9A3F-AC8F75463198}"/>
          </ac:spMkLst>
        </pc:spChg>
        <pc:picChg chg="ord">
          <ac:chgData name="Harini Anand" userId="bac06f2b-b564-4e4d-9523-2a222e654b03" providerId="ADAL" clId="{FB9D2DB3-9EA0-4114-9A96-CC0AB703AF95}" dt="2024-09-26T08:12:45.564" v="74" actId="13244"/>
          <ac:picMkLst>
            <pc:docMk/>
            <pc:sldMk cId="3586613851" sldId="299"/>
            <ac:picMk id="12" creationId="{A0D39D40-1A73-626F-7AC7-D207309A4BBD}"/>
          </ac:picMkLst>
        </pc:picChg>
      </pc:sldChg>
      <pc:sldChg chg="modSp mod">
        <pc:chgData name="Harini Anand" userId="bac06f2b-b564-4e4d-9523-2a222e654b03" providerId="ADAL" clId="{FB9D2DB3-9EA0-4114-9A96-CC0AB703AF95}" dt="2024-09-26T08:13:20.861" v="78" actId="13244"/>
        <pc:sldMkLst>
          <pc:docMk/>
          <pc:sldMk cId="3498354795" sldId="300"/>
        </pc:sldMkLst>
        <pc:spChg chg="mod">
          <ac:chgData name="Harini Anand" userId="bac06f2b-b564-4e4d-9523-2a222e654b03" providerId="ADAL" clId="{FB9D2DB3-9EA0-4114-9A96-CC0AB703AF95}" dt="2024-09-26T08:13:18.446" v="77" actId="13244"/>
          <ac:spMkLst>
            <pc:docMk/>
            <pc:sldMk cId="3498354795" sldId="300"/>
            <ac:spMk id="2" creationId="{8EEA11D8-9E2B-DD4C-70CB-CCEC7E13DFC4}"/>
          </ac:spMkLst>
        </pc:spChg>
        <pc:spChg chg="ord">
          <ac:chgData name="Harini Anand" userId="bac06f2b-b564-4e4d-9523-2a222e654b03" providerId="ADAL" clId="{FB9D2DB3-9EA0-4114-9A96-CC0AB703AF95}" dt="2024-09-26T08:13:20.861" v="78" actId="13244"/>
          <ac:spMkLst>
            <pc:docMk/>
            <pc:sldMk cId="3498354795" sldId="300"/>
            <ac:spMk id="5" creationId="{025A77FB-3B87-4106-D496-26ADD267ED7E}"/>
          </ac:spMkLst>
        </pc:spChg>
      </pc:sldChg>
      <pc:sldChg chg="delSp modSp mod">
        <pc:chgData name="Harini Anand" userId="bac06f2b-b564-4e4d-9523-2a222e654b03" providerId="ADAL" clId="{FB9D2DB3-9EA0-4114-9A96-CC0AB703AF95}" dt="2024-09-26T08:13:36.774" v="80" actId="165"/>
        <pc:sldMkLst>
          <pc:docMk/>
          <pc:sldMk cId="1401904787" sldId="301"/>
        </pc:sldMkLst>
        <pc:spChg chg="ord">
          <ac:chgData name="Harini Anand" userId="bac06f2b-b564-4e4d-9523-2a222e654b03" providerId="ADAL" clId="{FB9D2DB3-9EA0-4114-9A96-CC0AB703AF95}" dt="2024-09-26T08:13:31.580" v="79" actId="13244"/>
          <ac:spMkLst>
            <pc:docMk/>
            <pc:sldMk cId="1401904787" sldId="301"/>
            <ac:spMk id="3" creationId="{0320CAA4-BAC3-EEA5-4C33-0131FCAD9A21}"/>
          </ac:spMkLst>
        </pc:spChg>
        <pc:spChg chg="mod topLvl">
          <ac:chgData name="Harini Anand" userId="bac06f2b-b564-4e4d-9523-2a222e654b03" providerId="ADAL" clId="{FB9D2DB3-9EA0-4114-9A96-CC0AB703AF95}" dt="2024-09-26T08:13:36.774" v="80" actId="165"/>
          <ac:spMkLst>
            <pc:docMk/>
            <pc:sldMk cId="1401904787" sldId="301"/>
            <ac:spMk id="5" creationId="{E69C4ED8-4F78-DBAA-D382-CD355B075BC8}"/>
          </ac:spMkLst>
        </pc:spChg>
        <pc:spChg chg="mod topLvl">
          <ac:chgData name="Harini Anand" userId="bac06f2b-b564-4e4d-9523-2a222e654b03" providerId="ADAL" clId="{FB9D2DB3-9EA0-4114-9A96-CC0AB703AF95}" dt="2024-09-26T08:13:36.774" v="80" actId="165"/>
          <ac:spMkLst>
            <pc:docMk/>
            <pc:sldMk cId="1401904787" sldId="301"/>
            <ac:spMk id="7" creationId="{3182D6B2-616F-8A60-359B-B5A0FBE66672}"/>
          </ac:spMkLst>
        </pc:spChg>
        <pc:spChg chg="mod topLvl">
          <ac:chgData name="Harini Anand" userId="bac06f2b-b564-4e4d-9523-2a222e654b03" providerId="ADAL" clId="{FB9D2DB3-9EA0-4114-9A96-CC0AB703AF95}" dt="2024-09-26T08:13:36.774" v="80" actId="165"/>
          <ac:spMkLst>
            <pc:docMk/>
            <pc:sldMk cId="1401904787" sldId="301"/>
            <ac:spMk id="8" creationId="{EBD88B4D-3DD8-A873-4BF6-00710C6BC9F0}"/>
          </ac:spMkLst>
        </pc:spChg>
        <pc:spChg chg="mod topLvl">
          <ac:chgData name="Harini Anand" userId="bac06f2b-b564-4e4d-9523-2a222e654b03" providerId="ADAL" clId="{FB9D2DB3-9EA0-4114-9A96-CC0AB703AF95}" dt="2024-09-26T08:13:36.774" v="80" actId="165"/>
          <ac:spMkLst>
            <pc:docMk/>
            <pc:sldMk cId="1401904787" sldId="301"/>
            <ac:spMk id="9" creationId="{97D67EED-13C0-E450-CA2F-05D906CBDDB1}"/>
          </ac:spMkLst>
        </pc:spChg>
        <pc:spChg chg="mod topLvl">
          <ac:chgData name="Harini Anand" userId="bac06f2b-b564-4e4d-9523-2a222e654b03" providerId="ADAL" clId="{FB9D2DB3-9EA0-4114-9A96-CC0AB703AF95}" dt="2024-09-26T08:13:36.774" v="80" actId="165"/>
          <ac:spMkLst>
            <pc:docMk/>
            <pc:sldMk cId="1401904787" sldId="301"/>
            <ac:spMk id="10" creationId="{18170A37-9891-1D38-0CD4-5B0C9E453CC3}"/>
          </ac:spMkLst>
        </pc:spChg>
        <pc:spChg chg="mod topLvl">
          <ac:chgData name="Harini Anand" userId="bac06f2b-b564-4e4d-9523-2a222e654b03" providerId="ADAL" clId="{FB9D2DB3-9EA0-4114-9A96-CC0AB703AF95}" dt="2024-09-26T08:13:36.774" v="80" actId="165"/>
          <ac:spMkLst>
            <pc:docMk/>
            <pc:sldMk cId="1401904787" sldId="301"/>
            <ac:spMk id="11" creationId="{10B375E7-DB83-1F1C-4A95-363C4A181EC0}"/>
          </ac:spMkLst>
        </pc:spChg>
        <pc:grpChg chg="del">
          <ac:chgData name="Harini Anand" userId="bac06f2b-b564-4e4d-9523-2a222e654b03" providerId="ADAL" clId="{FB9D2DB3-9EA0-4114-9A96-CC0AB703AF95}" dt="2024-09-26T08:13:36.774" v="80" actId="165"/>
          <ac:grpSpMkLst>
            <pc:docMk/>
            <pc:sldMk cId="1401904787" sldId="301"/>
            <ac:grpSpMk id="12" creationId="{57683963-7D4F-CBF0-927D-44BE45255DD6}"/>
          </ac:grpSpMkLst>
        </pc:grpChg>
      </pc:sldChg>
      <pc:sldChg chg="addSp delSp modSp mod">
        <pc:chgData name="Harini Anand" userId="bac06f2b-b564-4e4d-9523-2a222e654b03" providerId="ADAL" clId="{FB9D2DB3-9EA0-4114-9A96-CC0AB703AF95}" dt="2024-09-26T08:11:20.764" v="56" actId="692"/>
        <pc:sldMkLst>
          <pc:docMk/>
          <pc:sldMk cId="2973597607" sldId="523"/>
        </pc:sldMkLst>
        <pc:spChg chg="mod topLvl">
          <ac:chgData name="Harini Anand" userId="bac06f2b-b564-4e4d-9523-2a222e654b03" providerId="ADAL" clId="{FB9D2DB3-9EA0-4114-9A96-CC0AB703AF95}" dt="2024-09-26T08:10:44.006" v="48" actId="164"/>
          <ac:spMkLst>
            <pc:docMk/>
            <pc:sldMk cId="2973597607" sldId="523"/>
            <ac:spMk id="2" creationId="{D4E64F74-346C-06BF-C092-569E149DA4EA}"/>
          </ac:spMkLst>
        </pc:spChg>
        <pc:spChg chg="mod topLvl">
          <ac:chgData name="Harini Anand" userId="bac06f2b-b564-4e4d-9523-2a222e654b03" providerId="ADAL" clId="{FB9D2DB3-9EA0-4114-9A96-CC0AB703AF95}" dt="2024-09-26T08:09:29.527" v="27" actId="962"/>
          <ac:spMkLst>
            <pc:docMk/>
            <pc:sldMk cId="2973597607" sldId="523"/>
            <ac:spMk id="3" creationId="{4A54D612-AD07-AF76-E8FF-80905AC8B2CB}"/>
          </ac:spMkLst>
        </pc:spChg>
        <pc:spChg chg="mod topLvl">
          <ac:chgData name="Harini Anand" userId="bac06f2b-b564-4e4d-9523-2a222e654b03" providerId="ADAL" clId="{FB9D2DB3-9EA0-4114-9A96-CC0AB703AF95}" dt="2024-09-26T08:09:30.322" v="28" actId="962"/>
          <ac:spMkLst>
            <pc:docMk/>
            <pc:sldMk cId="2973597607" sldId="523"/>
            <ac:spMk id="4" creationId="{7C02AD41-A0C8-7021-7B7F-D2C46571DD2B}"/>
          </ac:spMkLst>
        </pc:spChg>
        <pc:spChg chg="mod topLvl">
          <ac:chgData name="Harini Anand" userId="bac06f2b-b564-4e4d-9523-2a222e654b03" providerId="ADAL" clId="{FB9D2DB3-9EA0-4114-9A96-CC0AB703AF95}" dt="2024-09-26T08:10:55.732" v="51" actId="164"/>
          <ac:spMkLst>
            <pc:docMk/>
            <pc:sldMk cId="2973597607" sldId="523"/>
            <ac:spMk id="5" creationId="{8AEA939A-5B15-EDBE-A1F3-38A67F7CD6A5}"/>
          </ac:spMkLst>
        </pc:spChg>
        <pc:spChg chg="mod topLvl">
          <ac:chgData name="Harini Anand" userId="bac06f2b-b564-4e4d-9523-2a222e654b03" providerId="ADAL" clId="{FB9D2DB3-9EA0-4114-9A96-CC0AB703AF95}" dt="2024-09-26T08:10:06.644" v="34" actId="164"/>
          <ac:spMkLst>
            <pc:docMk/>
            <pc:sldMk cId="2973597607" sldId="523"/>
            <ac:spMk id="6" creationId="{D09F1813-EA66-5A75-44FF-F294E5CDE3D8}"/>
          </ac:spMkLst>
        </pc:spChg>
        <pc:spChg chg="mod">
          <ac:chgData name="Harini Anand" userId="bac06f2b-b564-4e4d-9523-2a222e654b03" providerId="ADAL" clId="{FB9D2DB3-9EA0-4114-9A96-CC0AB703AF95}" dt="2024-09-26T08:10:37.915" v="47" actId="1076"/>
          <ac:spMkLst>
            <pc:docMk/>
            <pc:sldMk cId="2973597607" sldId="523"/>
            <ac:spMk id="7" creationId="{87DD4155-FF54-6894-0D56-F4ADDD8F3D9D}"/>
          </ac:spMkLst>
        </pc:spChg>
        <pc:spChg chg="mod topLvl">
          <ac:chgData name="Harini Anand" userId="bac06f2b-b564-4e4d-9523-2a222e654b03" providerId="ADAL" clId="{FB9D2DB3-9EA0-4114-9A96-CC0AB703AF95}" dt="2024-09-26T08:10:44.006" v="48" actId="164"/>
          <ac:spMkLst>
            <pc:docMk/>
            <pc:sldMk cId="2973597607" sldId="523"/>
            <ac:spMk id="8" creationId="{A1AAF26C-BF0E-C866-0981-5428451D8A41}"/>
          </ac:spMkLst>
        </pc:spChg>
        <pc:spChg chg="mod">
          <ac:chgData name="Harini Anand" userId="bac06f2b-b564-4e4d-9523-2a222e654b03" providerId="ADAL" clId="{FB9D2DB3-9EA0-4114-9A96-CC0AB703AF95}" dt="2024-09-26T08:10:49.473" v="50" actId="165"/>
          <ac:spMkLst>
            <pc:docMk/>
            <pc:sldMk cId="2973597607" sldId="523"/>
            <ac:spMk id="11" creationId="{E02CADDB-5BCC-877B-546C-D71454E909ED}"/>
          </ac:spMkLst>
        </pc:spChg>
        <pc:spChg chg="mod topLvl">
          <ac:chgData name="Harini Anand" userId="bac06f2b-b564-4e4d-9523-2a222e654b03" providerId="ADAL" clId="{FB9D2DB3-9EA0-4114-9A96-CC0AB703AF95}" dt="2024-09-26T08:10:06.644" v="34" actId="164"/>
          <ac:spMkLst>
            <pc:docMk/>
            <pc:sldMk cId="2973597607" sldId="523"/>
            <ac:spMk id="12" creationId="{D049295D-E028-E2DF-9D41-00A4E015E932}"/>
          </ac:spMkLst>
        </pc:spChg>
        <pc:spChg chg="mod topLvl">
          <ac:chgData name="Harini Anand" userId="bac06f2b-b564-4e4d-9523-2a222e654b03" providerId="ADAL" clId="{FB9D2DB3-9EA0-4114-9A96-CC0AB703AF95}" dt="2024-09-26T08:10:44.006" v="48" actId="164"/>
          <ac:spMkLst>
            <pc:docMk/>
            <pc:sldMk cId="2973597607" sldId="523"/>
            <ac:spMk id="13" creationId="{20EE8702-383F-60AA-D355-C06B536F4EA7}"/>
          </ac:spMkLst>
        </pc:spChg>
        <pc:spChg chg="mod topLvl">
          <ac:chgData name="Harini Anand" userId="bac06f2b-b564-4e4d-9523-2a222e654b03" providerId="ADAL" clId="{FB9D2DB3-9EA0-4114-9A96-CC0AB703AF95}" dt="2024-09-26T08:10:55.732" v="51" actId="164"/>
          <ac:spMkLst>
            <pc:docMk/>
            <pc:sldMk cId="2973597607" sldId="523"/>
            <ac:spMk id="15" creationId="{D95F775D-D067-C69F-53A4-C7591FB9FF64}"/>
          </ac:spMkLst>
        </pc:spChg>
        <pc:spChg chg="mod ord">
          <ac:chgData name="Harini Anand" userId="bac06f2b-b564-4e4d-9523-2a222e654b03" providerId="ADAL" clId="{FB9D2DB3-9EA0-4114-9A96-CC0AB703AF95}" dt="2024-09-26T08:11:06.504" v="55" actId="13244"/>
          <ac:spMkLst>
            <pc:docMk/>
            <pc:sldMk cId="2973597607" sldId="523"/>
            <ac:spMk id="16" creationId="{C33D5FFD-8DBA-10D8-9D1F-ACE7CEDD60FE}"/>
          </ac:spMkLst>
        </pc:spChg>
        <pc:spChg chg="mod topLvl">
          <ac:chgData name="Harini Anand" userId="bac06f2b-b564-4e4d-9523-2a222e654b03" providerId="ADAL" clId="{FB9D2DB3-9EA0-4114-9A96-CC0AB703AF95}" dt="2024-09-26T08:10:06.644" v="34" actId="164"/>
          <ac:spMkLst>
            <pc:docMk/>
            <pc:sldMk cId="2973597607" sldId="523"/>
            <ac:spMk id="18" creationId="{5484C1DB-F410-88D7-720A-46471A7D0DB5}"/>
          </ac:spMkLst>
        </pc:spChg>
        <pc:spChg chg="mod topLvl">
          <ac:chgData name="Harini Anand" userId="bac06f2b-b564-4e4d-9523-2a222e654b03" providerId="ADAL" clId="{FB9D2DB3-9EA0-4114-9A96-CC0AB703AF95}" dt="2024-09-26T08:10:06.644" v="34" actId="164"/>
          <ac:spMkLst>
            <pc:docMk/>
            <pc:sldMk cId="2973597607" sldId="523"/>
            <ac:spMk id="25" creationId="{236BEFE9-5021-543D-C02D-49DD91709E45}"/>
          </ac:spMkLst>
        </pc:spChg>
        <pc:spChg chg="mod topLvl">
          <ac:chgData name="Harini Anand" userId="bac06f2b-b564-4e4d-9523-2a222e654b03" providerId="ADAL" clId="{FB9D2DB3-9EA0-4114-9A96-CC0AB703AF95}" dt="2024-09-26T08:11:20.764" v="56" actId="692"/>
          <ac:spMkLst>
            <pc:docMk/>
            <pc:sldMk cId="2973597607" sldId="523"/>
            <ac:spMk id="26" creationId="{EA22DCB9-38AF-0A21-F058-B934FCB8E5D7}"/>
          </ac:spMkLst>
        </pc:spChg>
        <pc:spChg chg="mod topLvl">
          <ac:chgData name="Harini Anand" userId="bac06f2b-b564-4e4d-9523-2a222e654b03" providerId="ADAL" clId="{FB9D2DB3-9EA0-4114-9A96-CC0AB703AF95}" dt="2024-09-26T08:10:44.006" v="48" actId="164"/>
          <ac:spMkLst>
            <pc:docMk/>
            <pc:sldMk cId="2973597607" sldId="523"/>
            <ac:spMk id="27" creationId="{3B7010CC-071F-1504-1DC1-3F5A4258879B}"/>
          </ac:spMkLst>
        </pc:spChg>
        <pc:spChg chg="mod topLvl">
          <ac:chgData name="Harini Anand" userId="bac06f2b-b564-4e4d-9523-2a222e654b03" providerId="ADAL" clId="{FB9D2DB3-9EA0-4114-9A96-CC0AB703AF95}" dt="2024-09-26T08:10:55.732" v="51" actId="164"/>
          <ac:spMkLst>
            <pc:docMk/>
            <pc:sldMk cId="2973597607" sldId="523"/>
            <ac:spMk id="28" creationId="{0D5A6D9B-13CE-E07F-E8D7-14FD93C5DAA5}"/>
          </ac:spMkLst>
        </pc:spChg>
        <pc:spChg chg="mod">
          <ac:chgData name="Harini Anand" userId="bac06f2b-b564-4e4d-9523-2a222e654b03" providerId="ADAL" clId="{FB9D2DB3-9EA0-4114-9A96-CC0AB703AF95}" dt="2024-09-26T08:10:49.473" v="50" actId="165"/>
          <ac:spMkLst>
            <pc:docMk/>
            <pc:sldMk cId="2973597607" sldId="523"/>
            <ac:spMk id="29" creationId="{834AA0EC-662F-477B-47D7-CB339D42C525}"/>
          </ac:spMkLst>
        </pc:spChg>
        <pc:spChg chg="mod topLvl">
          <ac:chgData name="Harini Anand" userId="bac06f2b-b564-4e4d-9523-2a222e654b03" providerId="ADAL" clId="{FB9D2DB3-9EA0-4114-9A96-CC0AB703AF95}" dt="2024-09-26T08:10:44.006" v="48" actId="164"/>
          <ac:spMkLst>
            <pc:docMk/>
            <pc:sldMk cId="2973597607" sldId="523"/>
            <ac:spMk id="30" creationId="{C2164AF2-F8E9-A338-9A33-1D8F6277C582}"/>
          </ac:spMkLst>
        </pc:spChg>
        <pc:spChg chg="mod topLvl">
          <ac:chgData name="Harini Anand" userId="bac06f2b-b564-4e4d-9523-2a222e654b03" providerId="ADAL" clId="{FB9D2DB3-9EA0-4114-9A96-CC0AB703AF95}" dt="2024-09-26T08:10:06.644" v="34" actId="164"/>
          <ac:spMkLst>
            <pc:docMk/>
            <pc:sldMk cId="2973597607" sldId="523"/>
            <ac:spMk id="32" creationId="{5BC6027B-5238-0ABC-1317-87DD5C2CEE6E}"/>
          </ac:spMkLst>
        </pc:spChg>
        <pc:spChg chg="mod topLvl">
          <ac:chgData name="Harini Anand" userId="bac06f2b-b564-4e4d-9523-2a222e654b03" providerId="ADAL" clId="{FB9D2DB3-9EA0-4114-9A96-CC0AB703AF95}" dt="2024-09-26T08:10:44.006" v="48" actId="164"/>
          <ac:spMkLst>
            <pc:docMk/>
            <pc:sldMk cId="2973597607" sldId="523"/>
            <ac:spMk id="36" creationId="{1F8410A1-AE3E-6385-8CCA-1D22FD4F12A3}"/>
          </ac:spMkLst>
        </pc:spChg>
        <pc:spChg chg="mod topLvl">
          <ac:chgData name="Harini Anand" userId="bac06f2b-b564-4e4d-9523-2a222e654b03" providerId="ADAL" clId="{FB9D2DB3-9EA0-4114-9A96-CC0AB703AF95}" dt="2024-09-26T08:10:55.732" v="51" actId="164"/>
          <ac:spMkLst>
            <pc:docMk/>
            <pc:sldMk cId="2973597607" sldId="523"/>
            <ac:spMk id="37" creationId="{3E181511-1197-1298-55D5-C029A14AC5C4}"/>
          </ac:spMkLst>
        </pc:spChg>
        <pc:grpChg chg="del mod topLvl">
          <ac:chgData name="Harini Anand" userId="bac06f2b-b564-4e4d-9523-2a222e654b03" providerId="ADAL" clId="{FB9D2DB3-9EA0-4114-9A96-CC0AB703AF95}" dt="2024-09-26T08:10:34.585" v="45" actId="165"/>
          <ac:grpSpMkLst>
            <pc:docMk/>
            <pc:sldMk cId="2973597607" sldId="523"/>
            <ac:grpSpMk id="9" creationId="{FB244CBB-4C82-EFC7-9008-1CA91DAE135A}"/>
          </ac:grpSpMkLst>
        </pc:grpChg>
        <pc:grpChg chg="mod topLvl">
          <ac:chgData name="Harini Anand" userId="bac06f2b-b564-4e4d-9523-2a222e654b03" providerId="ADAL" clId="{FB9D2DB3-9EA0-4114-9A96-CC0AB703AF95}" dt="2024-09-26T08:10:55.732" v="51" actId="164"/>
          <ac:grpSpMkLst>
            <pc:docMk/>
            <pc:sldMk cId="2973597607" sldId="523"/>
            <ac:grpSpMk id="10" creationId="{D8C0422F-DCFF-E37B-3A52-4BC7CBFEA2EA}"/>
          </ac:grpSpMkLst>
        </pc:grpChg>
        <pc:grpChg chg="add del mod">
          <ac:chgData name="Harini Anand" userId="bac06f2b-b564-4e4d-9523-2a222e654b03" providerId="ADAL" clId="{FB9D2DB3-9EA0-4114-9A96-CC0AB703AF95}" dt="2024-09-26T08:09:43.013" v="31" actId="165"/>
          <ac:grpSpMkLst>
            <pc:docMk/>
            <pc:sldMk cId="2973597607" sldId="523"/>
            <ac:grpSpMk id="17" creationId="{E152A042-E3FF-BB1B-CEC5-50E5A654BB8C}"/>
          </ac:grpSpMkLst>
        </pc:grpChg>
        <pc:grpChg chg="add del mod">
          <ac:chgData name="Harini Anand" userId="bac06f2b-b564-4e4d-9523-2a222e654b03" providerId="ADAL" clId="{FB9D2DB3-9EA0-4114-9A96-CC0AB703AF95}" dt="2024-09-26T08:10:26.840" v="44" actId="165"/>
          <ac:grpSpMkLst>
            <pc:docMk/>
            <pc:sldMk cId="2973597607" sldId="523"/>
            <ac:grpSpMk id="19" creationId="{15BC8762-F8C2-9AA2-99A8-9E9695F0648D}"/>
          </ac:grpSpMkLst>
        </pc:grpChg>
        <pc:grpChg chg="del">
          <ac:chgData name="Harini Anand" userId="bac06f2b-b564-4e4d-9523-2a222e654b03" providerId="ADAL" clId="{FB9D2DB3-9EA0-4114-9A96-CC0AB703AF95}" dt="2024-09-26T08:08:59.266" v="21" actId="165"/>
          <ac:grpSpMkLst>
            <pc:docMk/>
            <pc:sldMk cId="2973597607" sldId="523"/>
            <ac:grpSpMk id="20" creationId="{B84AEEB8-9AC3-C27C-07B0-8C9691EB711D}"/>
          </ac:grpSpMkLst>
        </pc:grpChg>
        <pc:grpChg chg="del">
          <ac:chgData name="Harini Anand" userId="bac06f2b-b564-4e4d-9523-2a222e654b03" providerId="ADAL" clId="{FB9D2DB3-9EA0-4114-9A96-CC0AB703AF95}" dt="2024-09-26T08:09:01.483" v="22" actId="165"/>
          <ac:grpSpMkLst>
            <pc:docMk/>
            <pc:sldMk cId="2973597607" sldId="523"/>
            <ac:grpSpMk id="22" creationId="{E436EECD-3E57-05CF-2CE8-F0D7C364732E}"/>
          </ac:grpSpMkLst>
        </pc:grpChg>
        <pc:grpChg chg="del">
          <ac:chgData name="Harini Anand" userId="bac06f2b-b564-4e4d-9523-2a222e654b03" providerId="ADAL" clId="{FB9D2DB3-9EA0-4114-9A96-CC0AB703AF95}" dt="2024-09-26T08:09:17.796" v="25" actId="165"/>
          <ac:grpSpMkLst>
            <pc:docMk/>
            <pc:sldMk cId="2973597607" sldId="523"/>
            <ac:grpSpMk id="24" creationId="{21033EAE-400E-30DB-AD64-E873E7B1F5DB}"/>
          </ac:grpSpMkLst>
        </pc:grpChg>
        <pc:grpChg chg="add del mod ord">
          <ac:chgData name="Harini Anand" userId="bac06f2b-b564-4e4d-9523-2a222e654b03" providerId="ADAL" clId="{FB9D2DB3-9EA0-4114-9A96-CC0AB703AF95}" dt="2024-09-26T08:10:49.473" v="50" actId="165"/>
          <ac:grpSpMkLst>
            <pc:docMk/>
            <pc:sldMk cId="2973597607" sldId="523"/>
            <ac:grpSpMk id="31" creationId="{B163B9FA-8DF0-69E3-2CF5-CD33479679FF}"/>
          </ac:grpSpMkLst>
        </pc:grpChg>
        <pc:grpChg chg="add mod ord">
          <ac:chgData name="Harini Anand" userId="bac06f2b-b564-4e4d-9523-2a222e654b03" providerId="ADAL" clId="{FB9D2DB3-9EA0-4114-9A96-CC0AB703AF95}" dt="2024-09-26T08:10:20.041" v="38" actId="13244"/>
          <ac:grpSpMkLst>
            <pc:docMk/>
            <pc:sldMk cId="2973597607" sldId="523"/>
            <ac:grpSpMk id="33" creationId="{7320C5B4-ACB9-6C90-24F8-F9BB614AB90A}"/>
          </ac:grpSpMkLst>
        </pc:grpChg>
        <pc:grpChg chg="add mod ord">
          <ac:chgData name="Harini Anand" userId="bac06f2b-b564-4e4d-9523-2a222e654b03" providerId="ADAL" clId="{FB9D2DB3-9EA0-4114-9A96-CC0AB703AF95}" dt="2024-09-26T08:10:46.820" v="49" actId="13244"/>
          <ac:grpSpMkLst>
            <pc:docMk/>
            <pc:sldMk cId="2973597607" sldId="523"/>
            <ac:grpSpMk id="34" creationId="{500C0D6B-B077-5789-13AC-E5D4ECDB1758}"/>
          </ac:grpSpMkLst>
        </pc:grpChg>
        <pc:grpChg chg="add mod ord">
          <ac:chgData name="Harini Anand" userId="bac06f2b-b564-4e4d-9523-2a222e654b03" providerId="ADAL" clId="{FB9D2DB3-9EA0-4114-9A96-CC0AB703AF95}" dt="2024-09-26T08:10:57.880" v="52" actId="13244"/>
          <ac:grpSpMkLst>
            <pc:docMk/>
            <pc:sldMk cId="2973597607" sldId="523"/>
            <ac:grpSpMk id="35" creationId="{2D14B561-63EB-0677-D168-8C934CEED2EB}"/>
          </ac:grpSpMkLst>
        </pc:grpChg>
        <pc:cxnChg chg="mod topLvl">
          <ac:chgData name="Harini Anand" userId="bac06f2b-b564-4e4d-9523-2a222e654b03" providerId="ADAL" clId="{FB9D2DB3-9EA0-4114-9A96-CC0AB703AF95}" dt="2024-09-26T08:09:31.610" v="29" actId="962"/>
          <ac:cxnSpMkLst>
            <pc:docMk/>
            <pc:sldMk cId="2973597607" sldId="523"/>
            <ac:cxnSpMk id="21" creationId="{D2C5D7D9-FB8F-15F6-315C-B13EA11DA776}"/>
          </ac:cxnSpMkLst>
        </pc:cxnChg>
        <pc:cxnChg chg="mod topLvl">
          <ac:chgData name="Harini Anand" userId="bac06f2b-b564-4e4d-9523-2a222e654b03" providerId="ADAL" clId="{FB9D2DB3-9EA0-4114-9A96-CC0AB703AF95}" dt="2024-09-26T08:10:44.006" v="48" actId="164"/>
          <ac:cxnSpMkLst>
            <pc:docMk/>
            <pc:sldMk cId="2973597607" sldId="523"/>
            <ac:cxnSpMk id="23" creationId="{1563B84A-D6E9-1B77-22E3-61A2BDF5B59B}"/>
          </ac:cxnSpMkLst>
        </pc:cxnChg>
      </pc:sldChg>
      <pc:sldChg chg="delSp modSp mod">
        <pc:chgData name="Harini Anand" userId="bac06f2b-b564-4e4d-9523-2a222e654b03" providerId="ADAL" clId="{FB9D2DB3-9EA0-4114-9A96-CC0AB703AF95}" dt="2024-09-26T08:14:10.385" v="82" actId="165"/>
        <pc:sldMkLst>
          <pc:docMk/>
          <pc:sldMk cId="2363539848" sldId="524"/>
        </pc:sldMkLst>
        <pc:spChg chg="mod topLvl">
          <ac:chgData name="Harini Anand" userId="bac06f2b-b564-4e4d-9523-2a222e654b03" providerId="ADAL" clId="{FB9D2DB3-9EA0-4114-9A96-CC0AB703AF95}" dt="2024-09-26T08:14:10.385" v="82" actId="165"/>
          <ac:spMkLst>
            <pc:docMk/>
            <pc:sldMk cId="2363539848" sldId="524"/>
            <ac:spMk id="5" creationId="{2D60D389-4792-5A70-6A41-7EAED624A649}"/>
          </ac:spMkLst>
        </pc:spChg>
        <pc:spChg chg="mod topLvl">
          <ac:chgData name="Harini Anand" userId="bac06f2b-b564-4e4d-9523-2a222e654b03" providerId="ADAL" clId="{FB9D2DB3-9EA0-4114-9A96-CC0AB703AF95}" dt="2024-09-26T08:14:10.385" v="82" actId="165"/>
          <ac:spMkLst>
            <pc:docMk/>
            <pc:sldMk cId="2363539848" sldId="524"/>
            <ac:spMk id="6" creationId="{2E314950-EE2B-B19D-9739-BBAC53B9C29B}"/>
          </ac:spMkLst>
        </pc:spChg>
        <pc:spChg chg="mod topLvl">
          <ac:chgData name="Harini Anand" userId="bac06f2b-b564-4e4d-9523-2a222e654b03" providerId="ADAL" clId="{FB9D2DB3-9EA0-4114-9A96-CC0AB703AF95}" dt="2024-09-26T08:14:10.385" v="82" actId="165"/>
          <ac:spMkLst>
            <pc:docMk/>
            <pc:sldMk cId="2363539848" sldId="524"/>
            <ac:spMk id="9" creationId="{088D4976-DECA-C79C-853F-6187059AD166}"/>
          </ac:spMkLst>
        </pc:spChg>
        <pc:spChg chg="mod topLvl">
          <ac:chgData name="Harini Anand" userId="bac06f2b-b564-4e4d-9523-2a222e654b03" providerId="ADAL" clId="{FB9D2DB3-9EA0-4114-9A96-CC0AB703AF95}" dt="2024-09-26T08:14:10.385" v="82" actId="165"/>
          <ac:spMkLst>
            <pc:docMk/>
            <pc:sldMk cId="2363539848" sldId="524"/>
            <ac:spMk id="10" creationId="{2536F64F-DE0A-0E80-989E-91E428B62CBE}"/>
          </ac:spMkLst>
        </pc:spChg>
        <pc:spChg chg="mod topLvl">
          <ac:chgData name="Harini Anand" userId="bac06f2b-b564-4e4d-9523-2a222e654b03" providerId="ADAL" clId="{FB9D2DB3-9EA0-4114-9A96-CC0AB703AF95}" dt="2024-09-26T08:14:10.385" v="82" actId="165"/>
          <ac:spMkLst>
            <pc:docMk/>
            <pc:sldMk cId="2363539848" sldId="524"/>
            <ac:spMk id="11" creationId="{BD50B0F8-E377-5DEA-20D1-0F9AF0978417}"/>
          </ac:spMkLst>
        </pc:spChg>
        <pc:spChg chg="mod topLvl">
          <ac:chgData name="Harini Anand" userId="bac06f2b-b564-4e4d-9523-2a222e654b03" providerId="ADAL" clId="{FB9D2DB3-9EA0-4114-9A96-CC0AB703AF95}" dt="2024-09-26T08:14:10.385" v="82" actId="165"/>
          <ac:spMkLst>
            <pc:docMk/>
            <pc:sldMk cId="2363539848" sldId="524"/>
            <ac:spMk id="12" creationId="{DFDD1C31-2DBA-F74C-D25E-02A9B317AA1D}"/>
          </ac:spMkLst>
        </pc:spChg>
        <pc:spChg chg="mod topLvl">
          <ac:chgData name="Harini Anand" userId="bac06f2b-b564-4e4d-9523-2a222e654b03" providerId="ADAL" clId="{FB9D2DB3-9EA0-4114-9A96-CC0AB703AF95}" dt="2024-09-26T08:14:10.385" v="82" actId="165"/>
          <ac:spMkLst>
            <pc:docMk/>
            <pc:sldMk cId="2363539848" sldId="524"/>
            <ac:spMk id="13" creationId="{16788C49-AD85-5222-89F7-4EB2F14EB82B}"/>
          </ac:spMkLst>
        </pc:spChg>
        <pc:spChg chg="mod topLvl">
          <ac:chgData name="Harini Anand" userId="bac06f2b-b564-4e4d-9523-2a222e654b03" providerId="ADAL" clId="{FB9D2DB3-9EA0-4114-9A96-CC0AB703AF95}" dt="2024-09-26T08:14:10.385" v="82" actId="165"/>
          <ac:spMkLst>
            <pc:docMk/>
            <pc:sldMk cId="2363539848" sldId="524"/>
            <ac:spMk id="14" creationId="{273B2123-CEFE-8EFA-2AEA-784CA5859D7A}"/>
          </ac:spMkLst>
        </pc:spChg>
        <pc:spChg chg="mod topLvl">
          <ac:chgData name="Harini Anand" userId="bac06f2b-b564-4e4d-9523-2a222e654b03" providerId="ADAL" clId="{FB9D2DB3-9EA0-4114-9A96-CC0AB703AF95}" dt="2024-09-26T08:14:10.385" v="82" actId="165"/>
          <ac:spMkLst>
            <pc:docMk/>
            <pc:sldMk cId="2363539848" sldId="524"/>
            <ac:spMk id="15" creationId="{60663B43-CF16-2347-A567-91FB4DAE3FDC}"/>
          </ac:spMkLst>
        </pc:spChg>
        <pc:spChg chg="mod topLvl">
          <ac:chgData name="Harini Anand" userId="bac06f2b-b564-4e4d-9523-2a222e654b03" providerId="ADAL" clId="{FB9D2DB3-9EA0-4114-9A96-CC0AB703AF95}" dt="2024-09-26T08:14:10.385" v="82" actId="165"/>
          <ac:spMkLst>
            <pc:docMk/>
            <pc:sldMk cId="2363539848" sldId="524"/>
            <ac:spMk id="19" creationId="{6A960E83-18AC-0637-536A-9F0A00A9EE50}"/>
          </ac:spMkLst>
        </pc:spChg>
        <pc:grpChg chg="del">
          <ac:chgData name="Harini Anand" userId="bac06f2b-b564-4e4d-9523-2a222e654b03" providerId="ADAL" clId="{FB9D2DB3-9EA0-4114-9A96-CC0AB703AF95}" dt="2024-09-26T08:14:10.385" v="82" actId="165"/>
          <ac:grpSpMkLst>
            <pc:docMk/>
            <pc:sldMk cId="2363539848" sldId="524"/>
            <ac:grpSpMk id="3" creationId="{6F7C87A1-7AB6-B69D-E3F5-0F36C3AFCDDC}"/>
          </ac:grpSpMkLst>
        </pc:grpChg>
        <pc:picChg chg="ord">
          <ac:chgData name="Harini Anand" userId="bac06f2b-b564-4e4d-9523-2a222e654b03" providerId="ADAL" clId="{FB9D2DB3-9EA0-4114-9A96-CC0AB703AF95}" dt="2024-09-26T08:14:06.732" v="81" actId="13244"/>
          <ac:picMkLst>
            <pc:docMk/>
            <pc:sldMk cId="2363539848" sldId="524"/>
            <ac:picMk id="16" creationId="{03965B0F-EDEF-438A-FEFF-3654EA22368E}"/>
          </ac:picMkLst>
        </pc:picChg>
      </pc:sldChg>
      <pc:sldChg chg="addSp delSp modSp mod">
        <pc:chgData name="Harini Anand" userId="bac06f2b-b564-4e4d-9523-2a222e654b03" providerId="ADAL" clId="{FB9D2DB3-9EA0-4114-9A96-CC0AB703AF95}" dt="2024-09-26T09:18:18.616" v="261" actId="13244"/>
        <pc:sldMkLst>
          <pc:docMk/>
          <pc:sldMk cId="3492582642" sldId="525"/>
        </pc:sldMkLst>
        <pc:spChg chg="mod ord topLvl">
          <ac:chgData name="Harini Anand" userId="bac06f2b-b564-4e4d-9523-2a222e654b03" providerId="ADAL" clId="{FB9D2DB3-9EA0-4114-9A96-CC0AB703AF95}" dt="2024-09-26T09:18:16.521" v="260" actId="13244"/>
          <ac:spMkLst>
            <pc:docMk/>
            <pc:sldMk cId="3492582642" sldId="525"/>
            <ac:spMk id="6" creationId="{0A852AE7-4013-507B-8608-B12FC8994567}"/>
          </ac:spMkLst>
        </pc:spChg>
        <pc:spChg chg="mod ord topLvl">
          <ac:chgData name="Harini Anand" userId="bac06f2b-b564-4e4d-9523-2a222e654b03" providerId="ADAL" clId="{FB9D2DB3-9EA0-4114-9A96-CC0AB703AF95}" dt="2024-09-26T09:18:16.521" v="260" actId="13244"/>
          <ac:spMkLst>
            <pc:docMk/>
            <pc:sldMk cId="3492582642" sldId="525"/>
            <ac:spMk id="7" creationId="{695D1066-4A50-2414-79A6-885A1FFD0D78}"/>
          </ac:spMkLst>
        </pc:spChg>
        <pc:spChg chg="mod ord topLvl">
          <ac:chgData name="Harini Anand" userId="bac06f2b-b564-4e4d-9523-2a222e654b03" providerId="ADAL" clId="{FB9D2DB3-9EA0-4114-9A96-CC0AB703AF95}" dt="2024-09-26T09:18:16.521" v="260" actId="13244"/>
          <ac:spMkLst>
            <pc:docMk/>
            <pc:sldMk cId="3492582642" sldId="525"/>
            <ac:spMk id="8" creationId="{4E29D9D1-4B76-8F2C-7F7B-9CEDE3511190}"/>
          </ac:spMkLst>
        </pc:spChg>
        <pc:spChg chg="mod ord topLvl">
          <ac:chgData name="Harini Anand" userId="bac06f2b-b564-4e4d-9523-2a222e654b03" providerId="ADAL" clId="{FB9D2DB3-9EA0-4114-9A96-CC0AB703AF95}" dt="2024-09-26T09:18:16.521" v="260" actId="13244"/>
          <ac:spMkLst>
            <pc:docMk/>
            <pc:sldMk cId="3492582642" sldId="525"/>
            <ac:spMk id="9" creationId="{AE6ED92D-DA92-7C76-C7E6-F58E1FE3E0B8}"/>
          </ac:spMkLst>
        </pc:spChg>
        <pc:spChg chg="mod ord topLvl">
          <ac:chgData name="Harini Anand" userId="bac06f2b-b564-4e4d-9523-2a222e654b03" providerId="ADAL" clId="{FB9D2DB3-9EA0-4114-9A96-CC0AB703AF95}" dt="2024-09-26T09:18:18.616" v="261" actId="13244"/>
          <ac:spMkLst>
            <pc:docMk/>
            <pc:sldMk cId="3492582642" sldId="525"/>
            <ac:spMk id="10" creationId="{D93ABC2C-9A59-512A-1441-F145B70632A1}"/>
          </ac:spMkLst>
        </pc:spChg>
        <pc:spChg chg="mod ord topLvl">
          <ac:chgData name="Harini Anand" userId="bac06f2b-b564-4e4d-9523-2a222e654b03" providerId="ADAL" clId="{FB9D2DB3-9EA0-4114-9A96-CC0AB703AF95}" dt="2024-09-26T09:18:16.521" v="260" actId="13244"/>
          <ac:spMkLst>
            <pc:docMk/>
            <pc:sldMk cId="3492582642" sldId="525"/>
            <ac:spMk id="11" creationId="{4034167E-1B29-1604-F3DA-FFC21384BEE0}"/>
          </ac:spMkLst>
        </pc:spChg>
        <pc:spChg chg="mod ord topLvl">
          <ac:chgData name="Harini Anand" userId="bac06f2b-b564-4e4d-9523-2a222e654b03" providerId="ADAL" clId="{FB9D2DB3-9EA0-4114-9A96-CC0AB703AF95}" dt="2024-09-26T09:18:16.521" v="260" actId="13244"/>
          <ac:spMkLst>
            <pc:docMk/>
            <pc:sldMk cId="3492582642" sldId="525"/>
            <ac:spMk id="12" creationId="{8B9AA5F1-2E0C-141A-621B-2E77E057314E}"/>
          </ac:spMkLst>
        </pc:spChg>
        <pc:spChg chg="mod ord topLvl">
          <ac:chgData name="Harini Anand" userId="bac06f2b-b564-4e4d-9523-2a222e654b03" providerId="ADAL" clId="{FB9D2DB3-9EA0-4114-9A96-CC0AB703AF95}" dt="2024-09-26T09:18:16.521" v="260" actId="13244"/>
          <ac:spMkLst>
            <pc:docMk/>
            <pc:sldMk cId="3492582642" sldId="525"/>
            <ac:spMk id="13" creationId="{38D50F3E-69EB-B78F-4821-38B93F7E9DBB}"/>
          </ac:spMkLst>
        </pc:spChg>
        <pc:grpChg chg="add del mod">
          <ac:chgData name="Harini Anand" userId="bac06f2b-b564-4e4d-9523-2a222e654b03" providerId="ADAL" clId="{FB9D2DB3-9EA0-4114-9A96-CC0AB703AF95}" dt="2024-09-26T09:18:04.091" v="257" actId="165"/>
          <ac:grpSpMkLst>
            <pc:docMk/>
            <pc:sldMk cId="3492582642" sldId="525"/>
            <ac:grpSpMk id="4" creationId="{4B614E1B-9308-B357-17FF-13AAA2A50876}"/>
          </ac:grpSpMkLst>
        </pc:grpChg>
        <pc:grpChg chg="del">
          <ac:chgData name="Harini Anand" userId="bac06f2b-b564-4e4d-9523-2a222e654b03" providerId="ADAL" clId="{FB9D2DB3-9EA0-4114-9A96-CC0AB703AF95}" dt="2024-09-26T08:14:33.641" v="83" actId="165"/>
          <ac:grpSpMkLst>
            <pc:docMk/>
            <pc:sldMk cId="3492582642" sldId="525"/>
            <ac:grpSpMk id="5" creationId="{FDE2C5EE-14F9-2435-4227-33C52810FF24}"/>
          </ac:grpSpMkLst>
        </pc:grpChg>
        <pc:picChg chg="mod">
          <ac:chgData name="Harini Anand" userId="bac06f2b-b564-4e4d-9523-2a222e654b03" providerId="ADAL" clId="{FB9D2DB3-9EA0-4114-9A96-CC0AB703AF95}" dt="2024-09-26T08:14:54.392" v="86" actId="962"/>
          <ac:picMkLst>
            <pc:docMk/>
            <pc:sldMk cId="3492582642" sldId="525"/>
            <ac:picMk id="14" creationId="{A780AD72-A6F0-B1C1-7FE7-ED2B4E375915}"/>
          </ac:picMkLst>
        </pc:picChg>
      </pc:sldChg>
      <pc:sldChg chg="modSp mod">
        <pc:chgData name="Harini Anand" userId="bac06f2b-b564-4e4d-9523-2a222e654b03" providerId="ADAL" clId="{FB9D2DB3-9EA0-4114-9A96-CC0AB703AF95}" dt="2024-09-26T08:15:04.263" v="87" actId="120"/>
        <pc:sldMkLst>
          <pc:docMk/>
          <pc:sldMk cId="1961450848" sldId="526"/>
        </pc:sldMkLst>
        <pc:graphicFrameChg chg="modGraphic">
          <ac:chgData name="Harini Anand" userId="bac06f2b-b564-4e4d-9523-2a222e654b03" providerId="ADAL" clId="{FB9D2DB3-9EA0-4114-9A96-CC0AB703AF95}" dt="2024-09-26T08:15:04.263" v="87" actId="120"/>
          <ac:graphicFrameMkLst>
            <pc:docMk/>
            <pc:sldMk cId="1961450848" sldId="526"/>
            <ac:graphicFrameMk id="4" creationId="{5B43589C-A11D-31BF-48B1-75D3BF8307EF}"/>
          </ac:graphicFrameMkLst>
        </pc:graphicFrameChg>
      </pc:sldChg>
      <pc:sldChg chg="modSp mod">
        <pc:chgData name="Harini Anand" userId="bac06f2b-b564-4e4d-9523-2a222e654b03" providerId="ADAL" clId="{FB9D2DB3-9EA0-4114-9A96-CC0AB703AF95}" dt="2024-09-26T08:19:51.054" v="141" actId="13244"/>
        <pc:sldMkLst>
          <pc:docMk/>
          <pc:sldMk cId="2586840714" sldId="531"/>
        </pc:sldMkLst>
        <pc:picChg chg="ord">
          <ac:chgData name="Harini Anand" userId="bac06f2b-b564-4e4d-9523-2a222e654b03" providerId="ADAL" clId="{FB9D2DB3-9EA0-4114-9A96-CC0AB703AF95}" dt="2024-09-26T08:19:51.054" v="141" actId="13244"/>
          <ac:picMkLst>
            <pc:docMk/>
            <pc:sldMk cId="2586840714" sldId="531"/>
            <ac:picMk id="5" creationId="{9A31AA22-3537-C538-47C8-C9C0BFBC5630}"/>
          </ac:picMkLst>
        </pc:picChg>
      </pc:sldChg>
      <pc:sldChg chg="delSp modSp mod">
        <pc:chgData name="Harini Anand" userId="bac06f2b-b564-4e4d-9523-2a222e654b03" providerId="ADAL" clId="{FB9D2DB3-9EA0-4114-9A96-CC0AB703AF95}" dt="2024-09-26T08:31:44.151" v="186" actId="13244"/>
        <pc:sldMkLst>
          <pc:docMk/>
          <pc:sldMk cId="297534369" sldId="532"/>
        </pc:sldMkLst>
        <pc:spChg chg="mod ord topLvl">
          <ac:chgData name="Harini Anand" userId="bac06f2b-b564-4e4d-9523-2a222e654b03" providerId="ADAL" clId="{FB9D2DB3-9EA0-4114-9A96-CC0AB703AF95}" dt="2024-09-26T08:21:04.764" v="157" actId="13244"/>
          <ac:spMkLst>
            <pc:docMk/>
            <pc:sldMk cId="297534369" sldId="532"/>
            <ac:spMk id="3" creationId="{16273BB6-5446-DE11-EBD0-4CEBEEA7AFD5}"/>
          </ac:spMkLst>
        </pc:spChg>
        <pc:spChg chg="mod ord topLvl">
          <ac:chgData name="Harini Anand" userId="bac06f2b-b564-4e4d-9523-2a222e654b03" providerId="ADAL" clId="{FB9D2DB3-9EA0-4114-9A96-CC0AB703AF95}" dt="2024-09-26T08:21:08.012" v="158" actId="13244"/>
          <ac:spMkLst>
            <pc:docMk/>
            <pc:sldMk cId="297534369" sldId="532"/>
            <ac:spMk id="4" creationId="{E597F593-D2D4-D3FB-69A6-FAE570312674}"/>
          </ac:spMkLst>
        </pc:spChg>
        <pc:spChg chg="mod ord topLvl">
          <ac:chgData name="Harini Anand" userId="bac06f2b-b564-4e4d-9523-2a222e654b03" providerId="ADAL" clId="{FB9D2DB3-9EA0-4114-9A96-CC0AB703AF95}" dt="2024-09-26T08:27:50.404" v="183" actId="13244"/>
          <ac:spMkLst>
            <pc:docMk/>
            <pc:sldMk cId="297534369" sldId="532"/>
            <ac:spMk id="5" creationId="{9E1623ED-13AC-3C8D-5386-AA789997B0CC}"/>
          </ac:spMkLst>
        </pc:spChg>
        <pc:spChg chg="mod ord topLvl">
          <ac:chgData name="Harini Anand" userId="bac06f2b-b564-4e4d-9523-2a222e654b03" providerId="ADAL" clId="{FB9D2DB3-9EA0-4114-9A96-CC0AB703AF95}" dt="2024-09-26T08:21:14.416" v="160" actId="13244"/>
          <ac:spMkLst>
            <pc:docMk/>
            <pc:sldMk cId="297534369" sldId="532"/>
            <ac:spMk id="6" creationId="{0C9D354A-3A97-9206-0188-741A3E7E312F}"/>
          </ac:spMkLst>
        </pc:spChg>
        <pc:spChg chg="mod ord topLvl">
          <ac:chgData name="Harini Anand" userId="bac06f2b-b564-4e4d-9523-2a222e654b03" providerId="ADAL" clId="{FB9D2DB3-9EA0-4114-9A96-CC0AB703AF95}" dt="2024-09-26T08:21:22.980" v="162" actId="13244"/>
          <ac:spMkLst>
            <pc:docMk/>
            <pc:sldMk cId="297534369" sldId="532"/>
            <ac:spMk id="7" creationId="{4D794DCD-A10D-804A-ECF9-EABF05F96F22}"/>
          </ac:spMkLst>
        </pc:spChg>
        <pc:spChg chg="mod ord topLvl">
          <ac:chgData name="Harini Anand" userId="bac06f2b-b564-4e4d-9523-2a222e654b03" providerId="ADAL" clId="{FB9D2DB3-9EA0-4114-9A96-CC0AB703AF95}" dt="2024-09-26T08:21:20.827" v="161" actId="13244"/>
          <ac:spMkLst>
            <pc:docMk/>
            <pc:sldMk cId="297534369" sldId="532"/>
            <ac:spMk id="8" creationId="{D8D022DC-A800-6872-1E4F-18D1B9375997}"/>
          </ac:spMkLst>
        </pc:spChg>
        <pc:spChg chg="mod ord topLvl">
          <ac:chgData name="Harini Anand" userId="bac06f2b-b564-4e4d-9523-2a222e654b03" providerId="ADAL" clId="{FB9D2DB3-9EA0-4114-9A96-CC0AB703AF95}" dt="2024-09-26T08:20:18.198" v="144" actId="13244"/>
          <ac:spMkLst>
            <pc:docMk/>
            <pc:sldMk cId="297534369" sldId="532"/>
            <ac:spMk id="22" creationId="{A35604F1-9CF0-FB12-A5A9-A37ACD02D35B}"/>
          </ac:spMkLst>
        </pc:spChg>
        <pc:spChg chg="mod ord topLvl">
          <ac:chgData name="Harini Anand" userId="bac06f2b-b564-4e4d-9523-2a222e654b03" providerId="ADAL" clId="{FB9D2DB3-9EA0-4114-9A96-CC0AB703AF95}" dt="2024-09-26T08:20:18.198" v="144" actId="13244"/>
          <ac:spMkLst>
            <pc:docMk/>
            <pc:sldMk cId="297534369" sldId="532"/>
            <ac:spMk id="23" creationId="{F79EBB84-BF37-6A16-D958-192F9171BFEF}"/>
          </ac:spMkLst>
        </pc:spChg>
        <pc:spChg chg="mod ord topLvl">
          <ac:chgData name="Harini Anand" userId="bac06f2b-b564-4e4d-9523-2a222e654b03" providerId="ADAL" clId="{FB9D2DB3-9EA0-4114-9A96-CC0AB703AF95}" dt="2024-09-26T08:20:18.198" v="144" actId="13244"/>
          <ac:spMkLst>
            <pc:docMk/>
            <pc:sldMk cId="297534369" sldId="532"/>
            <ac:spMk id="24" creationId="{5CA0C9FB-9672-EB5C-38F8-AB56E2E75FC6}"/>
          </ac:spMkLst>
        </pc:spChg>
        <pc:spChg chg="mod ord topLvl">
          <ac:chgData name="Harini Anand" userId="bac06f2b-b564-4e4d-9523-2a222e654b03" providerId="ADAL" clId="{FB9D2DB3-9EA0-4114-9A96-CC0AB703AF95}" dt="2024-09-26T08:20:18.198" v="144" actId="13244"/>
          <ac:spMkLst>
            <pc:docMk/>
            <pc:sldMk cId="297534369" sldId="532"/>
            <ac:spMk id="25" creationId="{EF02EA93-797E-264B-0ED9-EFB167A77C77}"/>
          </ac:spMkLst>
        </pc:spChg>
        <pc:spChg chg="mod ord topLvl">
          <ac:chgData name="Harini Anand" userId="bac06f2b-b564-4e4d-9523-2a222e654b03" providerId="ADAL" clId="{FB9D2DB3-9EA0-4114-9A96-CC0AB703AF95}" dt="2024-09-26T08:20:18.198" v="144" actId="13244"/>
          <ac:spMkLst>
            <pc:docMk/>
            <pc:sldMk cId="297534369" sldId="532"/>
            <ac:spMk id="26" creationId="{C3A1D64E-013D-B7A0-4A00-D78A46F3FB85}"/>
          </ac:spMkLst>
        </pc:spChg>
        <pc:spChg chg="mod ord topLvl">
          <ac:chgData name="Harini Anand" userId="bac06f2b-b564-4e4d-9523-2a222e654b03" providerId="ADAL" clId="{FB9D2DB3-9EA0-4114-9A96-CC0AB703AF95}" dt="2024-09-26T08:20:22.176" v="145" actId="13244"/>
          <ac:spMkLst>
            <pc:docMk/>
            <pc:sldMk cId="297534369" sldId="532"/>
            <ac:spMk id="27" creationId="{09FB3B0D-5F93-F51C-E8A9-B5E4B64D9F4F}"/>
          </ac:spMkLst>
        </pc:spChg>
        <pc:spChg chg="mod topLvl">
          <ac:chgData name="Harini Anand" userId="bac06f2b-b564-4e4d-9523-2a222e654b03" providerId="ADAL" clId="{FB9D2DB3-9EA0-4114-9A96-CC0AB703AF95}" dt="2024-09-26T08:20:25.590" v="146" actId="165"/>
          <ac:spMkLst>
            <pc:docMk/>
            <pc:sldMk cId="297534369" sldId="532"/>
            <ac:spMk id="29" creationId="{EED2956C-1F74-F8FA-137F-68677203B010}"/>
          </ac:spMkLst>
        </pc:spChg>
        <pc:spChg chg="mod topLvl">
          <ac:chgData name="Harini Anand" userId="bac06f2b-b564-4e4d-9523-2a222e654b03" providerId="ADAL" clId="{FB9D2DB3-9EA0-4114-9A96-CC0AB703AF95}" dt="2024-09-26T08:20:25.590" v="146" actId="165"/>
          <ac:spMkLst>
            <pc:docMk/>
            <pc:sldMk cId="297534369" sldId="532"/>
            <ac:spMk id="30" creationId="{B992FC13-8773-7718-8004-2BEC0B9A976E}"/>
          </ac:spMkLst>
        </pc:spChg>
        <pc:spChg chg="mod topLvl">
          <ac:chgData name="Harini Anand" userId="bac06f2b-b564-4e4d-9523-2a222e654b03" providerId="ADAL" clId="{FB9D2DB3-9EA0-4114-9A96-CC0AB703AF95}" dt="2024-09-26T08:20:25.590" v="146" actId="165"/>
          <ac:spMkLst>
            <pc:docMk/>
            <pc:sldMk cId="297534369" sldId="532"/>
            <ac:spMk id="31" creationId="{7C63D3FF-6592-EF75-5052-D885169EFB43}"/>
          </ac:spMkLst>
        </pc:spChg>
        <pc:spChg chg="mod topLvl">
          <ac:chgData name="Harini Anand" userId="bac06f2b-b564-4e4d-9523-2a222e654b03" providerId="ADAL" clId="{FB9D2DB3-9EA0-4114-9A96-CC0AB703AF95}" dt="2024-09-26T08:20:25.590" v="146" actId="165"/>
          <ac:spMkLst>
            <pc:docMk/>
            <pc:sldMk cId="297534369" sldId="532"/>
            <ac:spMk id="32" creationId="{D05CB2D3-EF08-6EC5-670F-3A25553D98BE}"/>
          </ac:spMkLst>
        </pc:spChg>
        <pc:spChg chg="mod topLvl">
          <ac:chgData name="Harini Anand" userId="bac06f2b-b564-4e4d-9523-2a222e654b03" providerId="ADAL" clId="{FB9D2DB3-9EA0-4114-9A96-CC0AB703AF95}" dt="2024-09-26T08:20:25.590" v="146" actId="165"/>
          <ac:spMkLst>
            <pc:docMk/>
            <pc:sldMk cId="297534369" sldId="532"/>
            <ac:spMk id="33" creationId="{0C2845DE-46C3-1016-DF29-D9371C237255}"/>
          </ac:spMkLst>
        </pc:spChg>
        <pc:spChg chg="mod ord topLvl">
          <ac:chgData name="Harini Anand" userId="bac06f2b-b564-4e4d-9523-2a222e654b03" providerId="ADAL" clId="{FB9D2DB3-9EA0-4114-9A96-CC0AB703AF95}" dt="2024-09-26T08:20:30.357" v="147" actId="13244"/>
          <ac:spMkLst>
            <pc:docMk/>
            <pc:sldMk cId="297534369" sldId="532"/>
            <ac:spMk id="34" creationId="{59E5ED81-FE9C-4B64-8684-F96B778C4EA2}"/>
          </ac:spMkLst>
        </pc:spChg>
        <pc:spChg chg="mod ord topLvl">
          <ac:chgData name="Harini Anand" userId="bac06f2b-b564-4e4d-9523-2a222e654b03" providerId="ADAL" clId="{FB9D2DB3-9EA0-4114-9A96-CC0AB703AF95}" dt="2024-09-26T08:20:42.548" v="149" actId="13244"/>
          <ac:spMkLst>
            <pc:docMk/>
            <pc:sldMk cId="297534369" sldId="532"/>
            <ac:spMk id="36" creationId="{F7224F6F-D139-1A2D-DAAE-16000F96B3A8}"/>
          </ac:spMkLst>
        </pc:spChg>
        <pc:spChg chg="mod ord topLvl">
          <ac:chgData name="Harini Anand" userId="bac06f2b-b564-4e4d-9523-2a222e654b03" providerId="ADAL" clId="{FB9D2DB3-9EA0-4114-9A96-CC0AB703AF95}" dt="2024-09-26T08:20:45.776" v="150" actId="13244"/>
          <ac:spMkLst>
            <pc:docMk/>
            <pc:sldMk cId="297534369" sldId="532"/>
            <ac:spMk id="37" creationId="{51C841B1-AD09-2ADD-33D8-967A3087A497}"/>
          </ac:spMkLst>
        </pc:spChg>
        <pc:spChg chg="mod ord topLvl">
          <ac:chgData name="Harini Anand" userId="bac06f2b-b564-4e4d-9523-2a222e654b03" providerId="ADAL" clId="{FB9D2DB3-9EA0-4114-9A96-CC0AB703AF95}" dt="2024-09-26T08:20:48.346" v="151" actId="13244"/>
          <ac:spMkLst>
            <pc:docMk/>
            <pc:sldMk cId="297534369" sldId="532"/>
            <ac:spMk id="38" creationId="{DD5C2669-1560-D2F5-7CDC-F359EC2E695C}"/>
          </ac:spMkLst>
        </pc:spChg>
        <pc:spChg chg="mod ord topLvl">
          <ac:chgData name="Harini Anand" userId="bac06f2b-b564-4e4d-9523-2a222e654b03" providerId="ADAL" clId="{FB9D2DB3-9EA0-4114-9A96-CC0AB703AF95}" dt="2024-09-26T08:20:51.197" v="152" actId="13244"/>
          <ac:spMkLst>
            <pc:docMk/>
            <pc:sldMk cId="297534369" sldId="532"/>
            <ac:spMk id="39" creationId="{37999BF5-1503-63C8-7F56-EC229997205A}"/>
          </ac:spMkLst>
        </pc:spChg>
        <pc:spChg chg="mod ord topLvl">
          <ac:chgData name="Harini Anand" userId="bac06f2b-b564-4e4d-9523-2a222e654b03" providerId="ADAL" clId="{FB9D2DB3-9EA0-4114-9A96-CC0AB703AF95}" dt="2024-09-26T08:20:55.216" v="154" actId="13244"/>
          <ac:spMkLst>
            <pc:docMk/>
            <pc:sldMk cId="297534369" sldId="532"/>
            <ac:spMk id="40" creationId="{6BC4FFF1-EDED-DD6B-B15A-FC2D3DF387BE}"/>
          </ac:spMkLst>
        </pc:spChg>
        <pc:spChg chg="mod ord topLvl">
          <ac:chgData name="Harini Anand" userId="bac06f2b-b564-4e4d-9523-2a222e654b03" providerId="ADAL" clId="{FB9D2DB3-9EA0-4114-9A96-CC0AB703AF95}" dt="2024-09-26T08:20:53.735" v="153" actId="13244"/>
          <ac:spMkLst>
            <pc:docMk/>
            <pc:sldMk cId="297534369" sldId="532"/>
            <ac:spMk id="41" creationId="{6A26B64D-31AD-82A2-0847-41A33265C159}"/>
          </ac:spMkLst>
        </pc:spChg>
        <pc:spChg chg="mod topLvl">
          <ac:chgData name="Harini Anand" userId="bac06f2b-b564-4e4d-9523-2a222e654b03" providerId="ADAL" clId="{FB9D2DB3-9EA0-4114-9A96-CC0AB703AF95}" dt="2024-09-26T08:20:33.338" v="148" actId="165"/>
          <ac:spMkLst>
            <pc:docMk/>
            <pc:sldMk cId="297534369" sldId="532"/>
            <ac:spMk id="43" creationId="{610B03BC-2B69-7765-0E7F-B848E4756B38}"/>
          </ac:spMkLst>
        </pc:spChg>
        <pc:spChg chg="mod topLvl">
          <ac:chgData name="Harini Anand" userId="bac06f2b-b564-4e4d-9523-2a222e654b03" providerId="ADAL" clId="{FB9D2DB3-9EA0-4114-9A96-CC0AB703AF95}" dt="2024-09-26T08:20:33.338" v="148" actId="165"/>
          <ac:spMkLst>
            <pc:docMk/>
            <pc:sldMk cId="297534369" sldId="532"/>
            <ac:spMk id="44" creationId="{A44BEF98-54FD-25E1-5877-EB29CBFF6130}"/>
          </ac:spMkLst>
        </pc:spChg>
        <pc:spChg chg="mod ord topLvl">
          <ac:chgData name="Harini Anand" userId="bac06f2b-b564-4e4d-9523-2a222e654b03" providerId="ADAL" clId="{FB9D2DB3-9EA0-4114-9A96-CC0AB703AF95}" dt="2024-09-26T08:28:04.569" v="185" actId="13244"/>
          <ac:spMkLst>
            <pc:docMk/>
            <pc:sldMk cId="297534369" sldId="532"/>
            <ac:spMk id="45" creationId="{07F73883-BB32-AAD6-BD56-3506603DC784}"/>
          </ac:spMkLst>
        </pc:spChg>
        <pc:spChg chg="mod topLvl">
          <ac:chgData name="Harini Anand" userId="bac06f2b-b564-4e4d-9523-2a222e654b03" providerId="ADAL" clId="{FB9D2DB3-9EA0-4114-9A96-CC0AB703AF95}" dt="2024-09-26T08:20:33.338" v="148" actId="165"/>
          <ac:spMkLst>
            <pc:docMk/>
            <pc:sldMk cId="297534369" sldId="532"/>
            <ac:spMk id="46" creationId="{1C067484-2092-44C0-A0E4-5075B5E6ABFC}"/>
          </ac:spMkLst>
        </pc:spChg>
        <pc:spChg chg="mod topLvl">
          <ac:chgData name="Harini Anand" userId="bac06f2b-b564-4e4d-9523-2a222e654b03" providerId="ADAL" clId="{FB9D2DB3-9EA0-4114-9A96-CC0AB703AF95}" dt="2024-09-26T08:20:33.338" v="148" actId="165"/>
          <ac:spMkLst>
            <pc:docMk/>
            <pc:sldMk cId="297534369" sldId="532"/>
            <ac:spMk id="47" creationId="{867E0443-29A3-CE11-5F8F-82D0309ACDFD}"/>
          </ac:spMkLst>
        </pc:spChg>
        <pc:spChg chg="mod ord topLvl">
          <ac:chgData name="Harini Anand" userId="bac06f2b-b564-4e4d-9523-2a222e654b03" providerId="ADAL" clId="{FB9D2DB3-9EA0-4114-9A96-CC0AB703AF95}" dt="2024-09-26T08:21:30.450" v="164" actId="13244"/>
          <ac:spMkLst>
            <pc:docMk/>
            <pc:sldMk cId="297534369" sldId="532"/>
            <ac:spMk id="48" creationId="{D1610DB2-86D3-8D5F-97A4-885F1E49AAF6}"/>
          </ac:spMkLst>
        </pc:spChg>
        <pc:spChg chg="mod topLvl">
          <ac:chgData name="Harini Anand" userId="bac06f2b-b564-4e4d-9523-2a222e654b03" providerId="ADAL" clId="{FB9D2DB3-9EA0-4114-9A96-CC0AB703AF95}" dt="2024-09-26T08:20:33.338" v="148" actId="165"/>
          <ac:spMkLst>
            <pc:docMk/>
            <pc:sldMk cId="297534369" sldId="532"/>
            <ac:spMk id="50" creationId="{009006B7-2997-F458-8E77-FA64F1775E0F}"/>
          </ac:spMkLst>
        </pc:spChg>
        <pc:spChg chg="mod ord topLvl">
          <ac:chgData name="Harini Anand" userId="bac06f2b-b564-4e4d-9523-2a222e654b03" providerId="ADAL" clId="{FB9D2DB3-9EA0-4114-9A96-CC0AB703AF95}" dt="2024-09-26T08:26:18.482" v="182" actId="13244"/>
          <ac:spMkLst>
            <pc:docMk/>
            <pc:sldMk cId="297534369" sldId="532"/>
            <ac:spMk id="51" creationId="{E0E6FC85-2541-6D12-1672-B2A9975481DE}"/>
          </ac:spMkLst>
        </pc:spChg>
        <pc:grpChg chg="del">
          <ac:chgData name="Harini Anand" userId="bac06f2b-b564-4e4d-9523-2a222e654b03" providerId="ADAL" clId="{FB9D2DB3-9EA0-4114-9A96-CC0AB703AF95}" dt="2024-09-26T08:20:33.338" v="148" actId="165"/>
          <ac:grpSpMkLst>
            <pc:docMk/>
            <pc:sldMk cId="297534369" sldId="532"/>
            <ac:grpSpMk id="2" creationId="{E47313D6-A1B5-0EE0-84F2-67D6CBBD179B}"/>
          </ac:grpSpMkLst>
        </pc:grpChg>
        <pc:grpChg chg="del">
          <ac:chgData name="Harini Anand" userId="bac06f2b-b564-4e4d-9523-2a222e654b03" providerId="ADAL" clId="{FB9D2DB3-9EA0-4114-9A96-CC0AB703AF95}" dt="2024-09-26T08:20:07.642" v="142" actId="165"/>
          <ac:grpSpMkLst>
            <pc:docMk/>
            <pc:sldMk cId="297534369" sldId="532"/>
            <ac:grpSpMk id="21" creationId="{4816D107-B1A2-FF84-3D2B-AB93C7728A51}"/>
          </ac:grpSpMkLst>
        </pc:grpChg>
        <pc:grpChg chg="del">
          <ac:chgData name="Harini Anand" userId="bac06f2b-b564-4e4d-9523-2a222e654b03" providerId="ADAL" clId="{FB9D2DB3-9EA0-4114-9A96-CC0AB703AF95}" dt="2024-09-26T08:20:25.590" v="146" actId="165"/>
          <ac:grpSpMkLst>
            <pc:docMk/>
            <pc:sldMk cId="297534369" sldId="532"/>
            <ac:grpSpMk id="28" creationId="{E0A0CF4A-1E55-F66F-382C-E0B9ED85F2B4}"/>
          </ac:grpSpMkLst>
        </pc:grpChg>
        <pc:cxnChg chg="ord">
          <ac:chgData name="Harini Anand" userId="bac06f2b-b564-4e4d-9523-2a222e654b03" providerId="ADAL" clId="{FB9D2DB3-9EA0-4114-9A96-CC0AB703AF95}" dt="2024-09-26T08:31:44.151" v="186" actId="13244"/>
          <ac:cxnSpMkLst>
            <pc:docMk/>
            <pc:sldMk cId="297534369" sldId="532"/>
            <ac:cxnSpMk id="49" creationId="{2179A2E6-5FDF-E742-9B81-AE9004972D4C}"/>
          </ac:cxnSpMkLst>
        </pc:cxnChg>
      </pc:sldChg>
      <pc:sldChg chg="addSp modSp mod">
        <pc:chgData name="Harini Anand" userId="bac06f2b-b564-4e4d-9523-2a222e654b03" providerId="ADAL" clId="{FB9D2DB3-9EA0-4114-9A96-CC0AB703AF95}" dt="2024-09-26T08:18:09.480" v="135" actId="962"/>
        <pc:sldMkLst>
          <pc:docMk/>
          <pc:sldMk cId="2272874214" sldId="534"/>
        </pc:sldMkLst>
        <pc:spChg chg="add mod">
          <ac:chgData name="Harini Anand" userId="bac06f2b-b564-4e4d-9523-2a222e654b03" providerId="ADAL" clId="{FB9D2DB3-9EA0-4114-9A96-CC0AB703AF95}" dt="2024-09-26T08:18:06.014" v="128" actId="962"/>
          <ac:spMkLst>
            <pc:docMk/>
            <pc:sldMk cId="2272874214" sldId="534"/>
            <ac:spMk id="4" creationId="{3EE372C3-EB03-B376-1A0D-4071BB374067}"/>
          </ac:spMkLst>
        </pc:spChg>
        <pc:spChg chg="add mod">
          <ac:chgData name="Harini Anand" userId="bac06f2b-b564-4e4d-9523-2a222e654b03" providerId="ADAL" clId="{FB9D2DB3-9EA0-4114-9A96-CC0AB703AF95}" dt="2024-09-26T08:18:06.554" v="129" actId="962"/>
          <ac:spMkLst>
            <pc:docMk/>
            <pc:sldMk cId="2272874214" sldId="534"/>
            <ac:spMk id="6" creationId="{6A963AD7-0DA0-708D-5464-CB2CB025205E}"/>
          </ac:spMkLst>
        </pc:spChg>
        <pc:spChg chg="add mod">
          <ac:chgData name="Harini Anand" userId="bac06f2b-b564-4e4d-9523-2a222e654b03" providerId="ADAL" clId="{FB9D2DB3-9EA0-4114-9A96-CC0AB703AF95}" dt="2024-09-26T08:18:07.033" v="130" actId="962"/>
          <ac:spMkLst>
            <pc:docMk/>
            <pc:sldMk cId="2272874214" sldId="534"/>
            <ac:spMk id="7" creationId="{21FF9574-1816-7293-8C3B-D8EDDA910A36}"/>
          </ac:spMkLst>
        </pc:spChg>
        <pc:spChg chg="add mod">
          <ac:chgData name="Harini Anand" userId="bac06f2b-b564-4e4d-9523-2a222e654b03" providerId="ADAL" clId="{FB9D2DB3-9EA0-4114-9A96-CC0AB703AF95}" dt="2024-09-26T08:18:07.463" v="131" actId="962"/>
          <ac:spMkLst>
            <pc:docMk/>
            <pc:sldMk cId="2272874214" sldId="534"/>
            <ac:spMk id="9" creationId="{B1D4D0AE-853A-67D8-8B07-7CC1456C7F36}"/>
          </ac:spMkLst>
        </pc:spChg>
        <pc:spChg chg="add mod">
          <ac:chgData name="Harini Anand" userId="bac06f2b-b564-4e4d-9523-2a222e654b03" providerId="ADAL" clId="{FB9D2DB3-9EA0-4114-9A96-CC0AB703AF95}" dt="2024-09-26T08:17:24.263" v="114"/>
          <ac:spMkLst>
            <pc:docMk/>
            <pc:sldMk cId="2272874214" sldId="534"/>
            <ac:spMk id="11" creationId="{74E91962-72AE-499A-E30B-DAAF8A071F8D}"/>
          </ac:spMkLst>
        </pc:spChg>
        <pc:spChg chg="add mod">
          <ac:chgData name="Harini Anand" userId="bac06f2b-b564-4e4d-9523-2a222e654b03" providerId="ADAL" clId="{FB9D2DB3-9EA0-4114-9A96-CC0AB703AF95}" dt="2024-09-26T08:17:24.263" v="114"/>
          <ac:spMkLst>
            <pc:docMk/>
            <pc:sldMk cId="2272874214" sldId="534"/>
            <ac:spMk id="12" creationId="{AFE79798-8A4B-3B3E-E89D-BD93ACEE5130}"/>
          </ac:spMkLst>
        </pc:spChg>
        <pc:spChg chg="add mod">
          <ac:chgData name="Harini Anand" userId="bac06f2b-b564-4e4d-9523-2a222e654b03" providerId="ADAL" clId="{FB9D2DB3-9EA0-4114-9A96-CC0AB703AF95}" dt="2024-09-26T08:17:24.263" v="114"/>
          <ac:spMkLst>
            <pc:docMk/>
            <pc:sldMk cId="2272874214" sldId="534"/>
            <ac:spMk id="13" creationId="{5849D2C0-ED14-5E1B-6E15-FCFFD3955934}"/>
          </ac:spMkLst>
        </pc:spChg>
        <pc:spChg chg="add mod">
          <ac:chgData name="Harini Anand" userId="bac06f2b-b564-4e4d-9523-2a222e654b03" providerId="ADAL" clId="{FB9D2DB3-9EA0-4114-9A96-CC0AB703AF95}" dt="2024-09-26T08:17:24.263" v="114"/>
          <ac:spMkLst>
            <pc:docMk/>
            <pc:sldMk cId="2272874214" sldId="534"/>
            <ac:spMk id="14" creationId="{271559AE-C81A-04AB-D9AA-E71C968D542A}"/>
          </ac:spMkLst>
        </pc:spChg>
        <pc:spChg chg="add mod">
          <ac:chgData name="Harini Anand" userId="bac06f2b-b564-4e4d-9523-2a222e654b03" providerId="ADAL" clId="{FB9D2DB3-9EA0-4114-9A96-CC0AB703AF95}" dt="2024-09-26T08:18:07.891" v="132" actId="962"/>
          <ac:spMkLst>
            <pc:docMk/>
            <pc:sldMk cId="2272874214" sldId="534"/>
            <ac:spMk id="15" creationId="{118640C9-98FA-ABDA-0318-1FC75C99DBC6}"/>
          </ac:spMkLst>
        </pc:spChg>
        <pc:spChg chg="add mod">
          <ac:chgData name="Harini Anand" userId="bac06f2b-b564-4e4d-9523-2a222e654b03" providerId="ADAL" clId="{FB9D2DB3-9EA0-4114-9A96-CC0AB703AF95}" dt="2024-09-26T08:18:08.280" v="133" actId="962"/>
          <ac:spMkLst>
            <pc:docMk/>
            <pc:sldMk cId="2272874214" sldId="534"/>
            <ac:spMk id="16" creationId="{B8A7719A-3B1F-F1B6-A515-150CA370DE11}"/>
          </ac:spMkLst>
        </pc:spChg>
        <pc:spChg chg="add mod">
          <ac:chgData name="Harini Anand" userId="bac06f2b-b564-4e4d-9523-2a222e654b03" providerId="ADAL" clId="{FB9D2DB3-9EA0-4114-9A96-CC0AB703AF95}" dt="2024-09-26T08:18:08.800" v="134" actId="962"/>
          <ac:spMkLst>
            <pc:docMk/>
            <pc:sldMk cId="2272874214" sldId="534"/>
            <ac:spMk id="17" creationId="{2E50ED66-88E5-FC68-E642-CD1E2BEBD6AE}"/>
          </ac:spMkLst>
        </pc:spChg>
        <pc:spChg chg="add mod">
          <ac:chgData name="Harini Anand" userId="bac06f2b-b564-4e4d-9523-2a222e654b03" providerId="ADAL" clId="{FB9D2DB3-9EA0-4114-9A96-CC0AB703AF95}" dt="2024-09-26T08:18:09.480" v="135" actId="962"/>
          <ac:spMkLst>
            <pc:docMk/>
            <pc:sldMk cId="2272874214" sldId="534"/>
            <ac:spMk id="18" creationId="{BD1A8CA0-8E0E-A9B3-BB20-32DC5EE68CE8}"/>
          </ac:spMkLst>
        </pc:spChg>
        <pc:graphicFrameChg chg="mod modGraphic">
          <ac:chgData name="Harini Anand" userId="bac06f2b-b564-4e4d-9523-2a222e654b03" providerId="ADAL" clId="{FB9D2DB3-9EA0-4114-9A96-CC0AB703AF95}" dt="2024-09-26T08:17:47.833" v="118" actId="13926"/>
          <ac:graphicFrameMkLst>
            <pc:docMk/>
            <pc:sldMk cId="2272874214" sldId="534"/>
            <ac:graphicFrameMk id="8" creationId="{FB26B9B3-679D-2CF8-9658-BB8F8A6048E4}"/>
          </ac:graphicFrameMkLst>
        </pc:graphicFrameChg>
        <pc:graphicFrameChg chg="add mod">
          <ac:chgData name="Harini Anand" userId="bac06f2b-b564-4e4d-9523-2a222e654b03" providerId="ADAL" clId="{FB9D2DB3-9EA0-4114-9A96-CC0AB703AF95}" dt="2024-09-26T08:17:24.263" v="114"/>
          <ac:graphicFrameMkLst>
            <pc:docMk/>
            <pc:sldMk cId="2272874214" sldId="534"/>
            <ac:graphicFrameMk id="10" creationId="{9ACE2924-CBB4-7348-ECD8-FC7BE832EF71}"/>
          </ac:graphicFrameMkLst>
        </pc:graphicFrameChg>
      </pc:sldChg>
      <pc:sldChg chg="modSp mod">
        <pc:chgData name="Harini Anand" userId="bac06f2b-b564-4e4d-9523-2a222e654b03" providerId="ADAL" clId="{FB9D2DB3-9EA0-4114-9A96-CC0AB703AF95}" dt="2024-09-26T09:22:27.937" v="262" actId="13244"/>
        <pc:sldMkLst>
          <pc:docMk/>
          <pc:sldMk cId="4077078115" sldId="541"/>
        </pc:sldMkLst>
        <pc:picChg chg="ord">
          <ac:chgData name="Harini Anand" userId="bac06f2b-b564-4e4d-9523-2a222e654b03" providerId="ADAL" clId="{FB9D2DB3-9EA0-4114-9A96-CC0AB703AF95}" dt="2024-09-26T09:22:27.937" v="262" actId="13244"/>
          <ac:picMkLst>
            <pc:docMk/>
            <pc:sldMk cId="4077078115" sldId="541"/>
            <ac:picMk id="6" creationId="{206F7FB4-1EC1-159A-C84C-6A3564D20FC7}"/>
          </ac:picMkLst>
        </pc:picChg>
      </pc:sldChg>
      <pc:sldChg chg="addSp modSp mod">
        <pc:chgData name="Harini Anand" userId="bac06f2b-b564-4e4d-9523-2a222e654b03" providerId="ADAL" clId="{FB9D2DB3-9EA0-4114-9A96-CC0AB703AF95}" dt="2024-09-26T09:25:56.089" v="266" actId="1582"/>
        <pc:sldMkLst>
          <pc:docMk/>
          <pc:sldMk cId="789548439" sldId="542"/>
        </pc:sldMkLst>
        <pc:spChg chg="add mod">
          <ac:chgData name="Harini Anand" userId="bac06f2b-b564-4e4d-9523-2a222e654b03" providerId="ADAL" clId="{FB9D2DB3-9EA0-4114-9A96-CC0AB703AF95}" dt="2024-09-26T09:25:37.490" v="263" actId="1582"/>
          <ac:spMkLst>
            <pc:docMk/>
            <pc:sldMk cId="789548439" sldId="542"/>
            <ac:spMk id="5" creationId="{8F9FBA65-DD33-E895-33F7-144A8981B34B}"/>
          </ac:spMkLst>
        </pc:spChg>
        <pc:spChg chg="add mod">
          <ac:chgData name="Harini Anand" userId="bac06f2b-b564-4e4d-9523-2a222e654b03" providerId="ADAL" clId="{FB9D2DB3-9EA0-4114-9A96-CC0AB703AF95}" dt="2024-09-26T09:25:42.385" v="264" actId="1582"/>
          <ac:spMkLst>
            <pc:docMk/>
            <pc:sldMk cId="789548439" sldId="542"/>
            <ac:spMk id="7" creationId="{2061FA41-AC6C-78B4-8D1B-0310191800B3}"/>
          </ac:spMkLst>
        </pc:spChg>
        <pc:spChg chg="add mod">
          <ac:chgData name="Harini Anand" userId="bac06f2b-b564-4e4d-9523-2a222e654b03" providerId="ADAL" clId="{FB9D2DB3-9EA0-4114-9A96-CC0AB703AF95}" dt="2024-09-26T09:25:50.644" v="265" actId="1582"/>
          <ac:spMkLst>
            <pc:docMk/>
            <pc:sldMk cId="789548439" sldId="542"/>
            <ac:spMk id="8" creationId="{3D124E46-DBFD-B50E-0167-5C763E3F5C3A}"/>
          </ac:spMkLst>
        </pc:spChg>
        <pc:spChg chg="add mod">
          <ac:chgData name="Harini Anand" userId="bac06f2b-b564-4e4d-9523-2a222e654b03" providerId="ADAL" clId="{FB9D2DB3-9EA0-4114-9A96-CC0AB703AF95}" dt="2024-09-26T09:25:56.089" v="266" actId="1582"/>
          <ac:spMkLst>
            <pc:docMk/>
            <pc:sldMk cId="789548439" sldId="542"/>
            <ac:spMk id="9" creationId="{B303341F-0026-081B-3565-127CBADB58B1}"/>
          </ac:spMkLst>
        </pc:spChg>
        <pc:graphicFrameChg chg="modGraphic">
          <ac:chgData name="Harini Anand" userId="bac06f2b-b564-4e4d-9523-2a222e654b03" providerId="ADAL" clId="{FB9D2DB3-9EA0-4114-9A96-CC0AB703AF95}" dt="2024-09-26T08:33:01.555" v="200" actId="13926"/>
          <ac:graphicFrameMkLst>
            <pc:docMk/>
            <pc:sldMk cId="789548439" sldId="542"/>
            <ac:graphicFrameMk id="6" creationId="{8B7C94E3-3A41-6375-C128-7A062B87A7A9}"/>
          </ac:graphicFrameMkLst>
        </pc:graphicFrameChg>
      </pc:sldChg>
      <pc:sldChg chg="addSp modSp mod">
        <pc:chgData name="Harini Anand" userId="bac06f2b-b564-4e4d-9523-2a222e654b03" providerId="ADAL" clId="{FB9D2DB3-9EA0-4114-9A96-CC0AB703AF95}" dt="2024-09-26T08:34:22.199" v="238" actId="962"/>
        <pc:sldMkLst>
          <pc:docMk/>
          <pc:sldMk cId="633318061" sldId="549"/>
        </pc:sldMkLst>
        <pc:spChg chg="add mod">
          <ac:chgData name="Harini Anand" userId="bac06f2b-b564-4e4d-9523-2a222e654b03" providerId="ADAL" clId="{FB9D2DB3-9EA0-4114-9A96-CC0AB703AF95}" dt="2024-09-26T08:34:12.991" v="235" actId="1035"/>
          <ac:spMkLst>
            <pc:docMk/>
            <pc:sldMk cId="633318061" sldId="549"/>
            <ac:spMk id="6" creationId="{8A6CDD7F-C7E0-D746-2BEE-7873BA2DF941}"/>
          </ac:spMkLst>
        </pc:spChg>
        <pc:spChg chg="add mod">
          <ac:chgData name="Harini Anand" userId="bac06f2b-b564-4e4d-9523-2a222e654b03" providerId="ADAL" clId="{FB9D2DB3-9EA0-4114-9A96-CC0AB703AF95}" dt="2024-09-26T08:34:17.515" v="237" actId="1076"/>
          <ac:spMkLst>
            <pc:docMk/>
            <pc:sldMk cId="633318061" sldId="549"/>
            <ac:spMk id="7" creationId="{0580B48D-6965-A55E-9A0F-ECC6B3587F93}"/>
          </ac:spMkLst>
        </pc:spChg>
        <pc:graphicFrameChg chg="modGraphic">
          <ac:chgData name="Harini Anand" userId="bac06f2b-b564-4e4d-9523-2a222e654b03" providerId="ADAL" clId="{FB9D2DB3-9EA0-4114-9A96-CC0AB703AF95}" dt="2024-09-26T08:33:54.783" v="218" actId="13926"/>
          <ac:graphicFrameMkLst>
            <pc:docMk/>
            <pc:sldMk cId="633318061" sldId="549"/>
            <ac:graphicFrameMk id="5" creationId="{2DF15804-2DC5-6D8C-30D4-CB71EB78B314}"/>
          </ac:graphicFrameMkLst>
        </pc:graphicFrameChg>
        <pc:picChg chg="mod">
          <ac:chgData name="Harini Anand" userId="bac06f2b-b564-4e4d-9523-2a222e654b03" providerId="ADAL" clId="{FB9D2DB3-9EA0-4114-9A96-CC0AB703AF95}" dt="2024-09-26T08:34:22.199" v="238" actId="962"/>
          <ac:picMkLst>
            <pc:docMk/>
            <pc:sldMk cId="633318061" sldId="549"/>
            <ac:picMk id="3" creationId="{EA9A3CFC-3C2A-E2A5-60B8-BDE6DC37D4AA}"/>
          </ac:picMkLst>
        </pc:picChg>
      </pc:sldChg>
      <pc:sldChg chg="modSp mod">
        <pc:chgData name="Harini Anand" userId="bac06f2b-b564-4e4d-9523-2a222e654b03" providerId="ADAL" clId="{FB9D2DB3-9EA0-4114-9A96-CC0AB703AF95}" dt="2024-09-26T08:19:37.003" v="139" actId="13244"/>
        <pc:sldMkLst>
          <pc:docMk/>
          <pc:sldMk cId="3075964728" sldId="555"/>
        </pc:sldMkLst>
        <pc:graphicFrameChg chg="ord">
          <ac:chgData name="Harini Anand" userId="bac06f2b-b564-4e4d-9523-2a222e654b03" providerId="ADAL" clId="{FB9D2DB3-9EA0-4114-9A96-CC0AB703AF95}" dt="2024-09-26T08:19:31.480" v="138" actId="13244"/>
          <ac:graphicFrameMkLst>
            <pc:docMk/>
            <pc:sldMk cId="3075964728" sldId="555"/>
            <ac:graphicFrameMk id="4" creationId="{1B423E87-16DB-7688-CF1A-51F1B0FE8548}"/>
          </ac:graphicFrameMkLst>
        </pc:graphicFrameChg>
        <pc:picChg chg="ord">
          <ac:chgData name="Harini Anand" userId="bac06f2b-b564-4e4d-9523-2a222e654b03" providerId="ADAL" clId="{FB9D2DB3-9EA0-4114-9A96-CC0AB703AF95}" dt="2024-09-26T08:19:37.003" v="139" actId="13244"/>
          <ac:picMkLst>
            <pc:docMk/>
            <pc:sldMk cId="3075964728" sldId="555"/>
            <ac:picMk id="6" creationId="{9B44E2FE-71AE-82BC-5C35-D9110CD64C19}"/>
          </ac:picMkLst>
        </pc:picChg>
      </pc:sldChg>
      <pc:sldChg chg="delSp modSp mod">
        <pc:chgData name="Harini Anand" userId="bac06f2b-b564-4e4d-9523-2a222e654b03" providerId="ADAL" clId="{FB9D2DB3-9EA0-4114-9A96-CC0AB703AF95}" dt="2024-09-26T08:35:08.683" v="242" actId="13244"/>
        <pc:sldMkLst>
          <pc:docMk/>
          <pc:sldMk cId="1014546957" sldId="557"/>
        </pc:sldMkLst>
        <pc:spChg chg="mod topLvl">
          <ac:chgData name="Harini Anand" userId="bac06f2b-b564-4e4d-9523-2a222e654b03" providerId="ADAL" clId="{FB9D2DB3-9EA0-4114-9A96-CC0AB703AF95}" dt="2024-09-26T08:34:54.118" v="241" actId="165"/>
          <ac:spMkLst>
            <pc:docMk/>
            <pc:sldMk cId="1014546957" sldId="557"/>
            <ac:spMk id="3" creationId="{3B70880C-134C-0D0C-2528-36BE6FD405E4}"/>
          </ac:spMkLst>
        </pc:spChg>
        <pc:spChg chg="mod topLvl">
          <ac:chgData name="Harini Anand" userId="bac06f2b-b564-4e4d-9523-2a222e654b03" providerId="ADAL" clId="{FB9D2DB3-9EA0-4114-9A96-CC0AB703AF95}" dt="2024-09-26T08:34:54.118" v="241" actId="165"/>
          <ac:spMkLst>
            <pc:docMk/>
            <pc:sldMk cId="1014546957" sldId="557"/>
            <ac:spMk id="4" creationId="{58AA24E2-A310-9442-DC18-94A6F04DE945}"/>
          </ac:spMkLst>
        </pc:spChg>
        <pc:spChg chg="mod topLvl">
          <ac:chgData name="Harini Anand" userId="bac06f2b-b564-4e4d-9523-2a222e654b03" providerId="ADAL" clId="{FB9D2DB3-9EA0-4114-9A96-CC0AB703AF95}" dt="2024-09-26T08:34:54.118" v="241" actId="165"/>
          <ac:spMkLst>
            <pc:docMk/>
            <pc:sldMk cId="1014546957" sldId="557"/>
            <ac:spMk id="5" creationId="{A800D655-78FA-C4F1-E659-2BB6F0721BEA}"/>
          </ac:spMkLst>
        </pc:spChg>
        <pc:spChg chg="mod topLvl">
          <ac:chgData name="Harini Anand" userId="bac06f2b-b564-4e4d-9523-2a222e654b03" providerId="ADAL" clId="{FB9D2DB3-9EA0-4114-9A96-CC0AB703AF95}" dt="2024-09-26T08:34:54.118" v="241" actId="165"/>
          <ac:spMkLst>
            <pc:docMk/>
            <pc:sldMk cId="1014546957" sldId="557"/>
            <ac:spMk id="8" creationId="{12A00E52-EE2A-08EF-0848-A672BC2338DF}"/>
          </ac:spMkLst>
        </pc:spChg>
        <pc:spChg chg="mod topLvl">
          <ac:chgData name="Harini Anand" userId="bac06f2b-b564-4e4d-9523-2a222e654b03" providerId="ADAL" clId="{FB9D2DB3-9EA0-4114-9A96-CC0AB703AF95}" dt="2024-09-26T08:34:54.118" v="241" actId="165"/>
          <ac:spMkLst>
            <pc:docMk/>
            <pc:sldMk cId="1014546957" sldId="557"/>
            <ac:spMk id="9" creationId="{0834F6BD-F718-6A39-4E14-BE31F8E9715C}"/>
          </ac:spMkLst>
        </pc:spChg>
        <pc:spChg chg="mod topLvl">
          <ac:chgData name="Harini Anand" userId="bac06f2b-b564-4e4d-9523-2a222e654b03" providerId="ADAL" clId="{FB9D2DB3-9EA0-4114-9A96-CC0AB703AF95}" dt="2024-09-26T08:34:54.118" v="241" actId="165"/>
          <ac:spMkLst>
            <pc:docMk/>
            <pc:sldMk cId="1014546957" sldId="557"/>
            <ac:spMk id="10" creationId="{DD7AF20A-C964-ED49-32A7-EE5D9856D0E8}"/>
          </ac:spMkLst>
        </pc:spChg>
        <pc:spChg chg="mod topLvl">
          <ac:chgData name="Harini Anand" userId="bac06f2b-b564-4e4d-9523-2a222e654b03" providerId="ADAL" clId="{FB9D2DB3-9EA0-4114-9A96-CC0AB703AF95}" dt="2024-09-26T08:34:54.118" v="241" actId="165"/>
          <ac:spMkLst>
            <pc:docMk/>
            <pc:sldMk cId="1014546957" sldId="557"/>
            <ac:spMk id="14" creationId="{167EA13D-0C9F-C919-E50C-C0C6682E5EEB}"/>
          </ac:spMkLst>
        </pc:spChg>
        <pc:spChg chg="mod topLvl">
          <ac:chgData name="Harini Anand" userId="bac06f2b-b564-4e4d-9523-2a222e654b03" providerId="ADAL" clId="{FB9D2DB3-9EA0-4114-9A96-CC0AB703AF95}" dt="2024-09-26T08:34:54.118" v="241" actId="165"/>
          <ac:spMkLst>
            <pc:docMk/>
            <pc:sldMk cId="1014546957" sldId="557"/>
            <ac:spMk id="15" creationId="{508060BB-F6B2-379C-E9AB-BFBB832F003A}"/>
          </ac:spMkLst>
        </pc:spChg>
        <pc:spChg chg="mod topLvl">
          <ac:chgData name="Harini Anand" userId="bac06f2b-b564-4e4d-9523-2a222e654b03" providerId="ADAL" clId="{FB9D2DB3-9EA0-4114-9A96-CC0AB703AF95}" dt="2024-09-26T08:34:54.118" v="241" actId="165"/>
          <ac:spMkLst>
            <pc:docMk/>
            <pc:sldMk cId="1014546957" sldId="557"/>
            <ac:spMk id="16" creationId="{0D6F2DE2-0CCD-CFC2-B1ED-5577195E92C5}"/>
          </ac:spMkLst>
        </pc:spChg>
        <pc:spChg chg="mod topLvl">
          <ac:chgData name="Harini Anand" userId="bac06f2b-b564-4e4d-9523-2a222e654b03" providerId="ADAL" clId="{FB9D2DB3-9EA0-4114-9A96-CC0AB703AF95}" dt="2024-09-26T08:34:54.118" v="241" actId="165"/>
          <ac:spMkLst>
            <pc:docMk/>
            <pc:sldMk cId="1014546957" sldId="557"/>
            <ac:spMk id="17" creationId="{967FA36A-F2D4-B34D-A381-50ED76718BEC}"/>
          </ac:spMkLst>
        </pc:spChg>
        <pc:grpChg chg="del">
          <ac:chgData name="Harini Anand" userId="bac06f2b-b564-4e4d-9523-2a222e654b03" providerId="ADAL" clId="{FB9D2DB3-9EA0-4114-9A96-CC0AB703AF95}" dt="2024-09-26T08:34:54.118" v="241" actId="165"/>
          <ac:grpSpMkLst>
            <pc:docMk/>
            <pc:sldMk cId="1014546957" sldId="557"/>
            <ac:grpSpMk id="6" creationId="{12A6F7E3-D8BA-B6FF-9359-3E6ECD0C4557}"/>
          </ac:grpSpMkLst>
        </pc:grpChg>
        <pc:picChg chg="ord">
          <ac:chgData name="Harini Anand" userId="bac06f2b-b564-4e4d-9523-2a222e654b03" providerId="ADAL" clId="{FB9D2DB3-9EA0-4114-9A96-CC0AB703AF95}" dt="2024-09-26T08:35:08.683" v="242" actId="13244"/>
          <ac:picMkLst>
            <pc:docMk/>
            <pc:sldMk cId="1014546957" sldId="557"/>
            <ac:picMk id="11" creationId="{28AF6D7D-3C37-EE65-99F0-D93901417361}"/>
          </ac:picMkLst>
        </pc:picChg>
      </pc:sldChg>
      <pc:sldChg chg="delSp modSp mod">
        <pc:chgData name="Harini Anand" userId="bac06f2b-b564-4e4d-9523-2a222e654b03" providerId="ADAL" clId="{FB9D2DB3-9EA0-4114-9A96-CC0AB703AF95}" dt="2024-09-26T08:36:18.450" v="256" actId="13244"/>
        <pc:sldMkLst>
          <pc:docMk/>
          <pc:sldMk cId="3080809927" sldId="562"/>
        </pc:sldMkLst>
        <pc:spChg chg="mod ord topLvl">
          <ac:chgData name="Harini Anand" userId="bac06f2b-b564-4e4d-9523-2a222e654b03" providerId="ADAL" clId="{FB9D2DB3-9EA0-4114-9A96-CC0AB703AF95}" dt="2024-09-26T08:36:07.328" v="247" actId="13244"/>
          <ac:spMkLst>
            <pc:docMk/>
            <pc:sldMk cId="3080809927" sldId="562"/>
            <ac:spMk id="5" creationId="{64FEB6C0-EA37-D615-63D7-FBB7B0C8FFB7}"/>
          </ac:spMkLst>
        </pc:spChg>
        <pc:spChg chg="mod ord topLvl">
          <ac:chgData name="Harini Anand" userId="bac06f2b-b564-4e4d-9523-2a222e654b03" providerId="ADAL" clId="{FB9D2DB3-9EA0-4114-9A96-CC0AB703AF95}" dt="2024-09-26T08:36:08.838" v="248" actId="13244"/>
          <ac:spMkLst>
            <pc:docMk/>
            <pc:sldMk cId="3080809927" sldId="562"/>
            <ac:spMk id="6" creationId="{0C7155AD-C178-EFF2-D076-D028725357CD}"/>
          </ac:spMkLst>
        </pc:spChg>
        <pc:spChg chg="mod ord topLvl">
          <ac:chgData name="Harini Anand" userId="bac06f2b-b564-4e4d-9523-2a222e654b03" providerId="ADAL" clId="{FB9D2DB3-9EA0-4114-9A96-CC0AB703AF95}" dt="2024-09-26T08:36:12.785" v="253" actId="13244"/>
          <ac:spMkLst>
            <pc:docMk/>
            <pc:sldMk cId="3080809927" sldId="562"/>
            <ac:spMk id="8" creationId="{18F97E0E-9F6F-8B3D-17B0-A01D0553FA98}"/>
          </ac:spMkLst>
        </pc:spChg>
        <pc:spChg chg="mod ord topLvl">
          <ac:chgData name="Harini Anand" userId="bac06f2b-b564-4e4d-9523-2a222e654b03" providerId="ADAL" clId="{FB9D2DB3-9EA0-4114-9A96-CC0AB703AF95}" dt="2024-09-26T08:36:13.914" v="254" actId="13244"/>
          <ac:spMkLst>
            <pc:docMk/>
            <pc:sldMk cId="3080809927" sldId="562"/>
            <ac:spMk id="9" creationId="{73B69A2C-3668-D0A1-2DDC-212AA020FCBE}"/>
          </ac:spMkLst>
        </pc:spChg>
        <pc:spChg chg="mod ord topLvl">
          <ac:chgData name="Harini Anand" userId="bac06f2b-b564-4e4d-9523-2a222e654b03" providerId="ADAL" clId="{FB9D2DB3-9EA0-4114-9A96-CC0AB703AF95}" dt="2024-09-26T08:36:18.450" v="256" actId="13244"/>
          <ac:spMkLst>
            <pc:docMk/>
            <pc:sldMk cId="3080809927" sldId="562"/>
            <ac:spMk id="10" creationId="{4B0CF03A-74B4-4DDF-DF92-9082B3EDCE25}"/>
          </ac:spMkLst>
        </pc:spChg>
        <pc:spChg chg="mod ord topLvl">
          <ac:chgData name="Harini Anand" userId="bac06f2b-b564-4e4d-9523-2a222e654b03" providerId="ADAL" clId="{FB9D2DB3-9EA0-4114-9A96-CC0AB703AF95}" dt="2024-09-26T08:36:11.782" v="252" actId="13244"/>
          <ac:spMkLst>
            <pc:docMk/>
            <pc:sldMk cId="3080809927" sldId="562"/>
            <ac:spMk id="12" creationId="{0C68D898-6684-2DF7-DE01-16825C1B341A}"/>
          </ac:spMkLst>
        </pc:spChg>
        <pc:grpChg chg="del">
          <ac:chgData name="Harini Anand" userId="bac06f2b-b564-4e4d-9523-2a222e654b03" providerId="ADAL" clId="{FB9D2DB3-9EA0-4114-9A96-CC0AB703AF95}" dt="2024-09-26T08:35:55.359" v="246" actId="165"/>
          <ac:grpSpMkLst>
            <pc:docMk/>
            <pc:sldMk cId="3080809927" sldId="562"/>
            <ac:grpSpMk id="4" creationId="{F196398C-E9CD-6B78-D4BE-2982217385CB}"/>
          </ac:grpSpMkLst>
        </pc:grpChg>
      </pc:sldChg>
      <pc:sldChg chg="modSp mod">
        <pc:chgData name="Harini Anand" userId="bac06f2b-b564-4e4d-9523-2a222e654b03" providerId="ADAL" clId="{FB9D2DB3-9EA0-4114-9A96-CC0AB703AF95}" dt="2024-09-26T08:35:41.568" v="245" actId="13244"/>
        <pc:sldMkLst>
          <pc:docMk/>
          <pc:sldMk cId="1173768150" sldId="563"/>
        </pc:sldMkLst>
        <pc:spChg chg="ord">
          <ac:chgData name="Harini Anand" userId="bac06f2b-b564-4e4d-9523-2a222e654b03" providerId="ADAL" clId="{FB9D2DB3-9EA0-4114-9A96-CC0AB703AF95}" dt="2024-09-26T08:35:41.568" v="245" actId="13244"/>
          <ac:spMkLst>
            <pc:docMk/>
            <pc:sldMk cId="1173768150" sldId="563"/>
            <ac:spMk id="8" creationId="{18F97E0E-9F6F-8B3D-17B0-A01D0553FA98}"/>
          </ac:spMkLst>
        </pc:spChg>
        <pc:spChg chg="ord">
          <ac:chgData name="Harini Anand" userId="bac06f2b-b564-4e4d-9523-2a222e654b03" providerId="ADAL" clId="{FB9D2DB3-9EA0-4114-9A96-CC0AB703AF95}" dt="2024-09-26T08:35:38.895" v="243" actId="13244"/>
          <ac:spMkLst>
            <pc:docMk/>
            <pc:sldMk cId="1173768150" sldId="563"/>
            <ac:spMk id="9" creationId="{73B69A2C-3668-D0A1-2DDC-212AA020FCBE}"/>
          </ac:spMkLst>
        </pc:spChg>
        <pc:spChg chg="ord">
          <ac:chgData name="Harini Anand" userId="bac06f2b-b564-4e4d-9523-2a222e654b03" providerId="ADAL" clId="{FB9D2DB3-9EA0-4114-9A96-CC0AB703AF95}" dt="2024-09-26T08:35:40.555" v="244" actId="13244"/>
          <ac:spMkLst>
            <pc:docMk/>
            <pc:sldMk cId="1173768150" sldId="563"/>
            <ac:spMk id="10" creationId="{4B0CF03A-74B4-4DDF-DF92-9082B3EDCE25}"/>
          </ac:spMkLst>
        </pc:spChg>
      </pc:sldChg>
      <pc:sldChg chg="modSp mod">
        <pc:chgData name="Harini Anand" userId="bac06f2b-b564-4e4d-9523-2a222e654b03" providerId="ADAL" clId="{FB9D2DB3-9EA0-4114-9A96-CC0AB703AF95}" dt="2024-09-26T08:19:45.997" v="140" actId="13244"/>
        <pc:sldMkLst>
          <pc:docMk/>
          <pc:sldMk cId="642469977" sldId="569"/>
        </pc:sldMkLst>
        <pc:picChg chg="ord">
          <ac:chgData name="Harini Anand" userId="bac06f2b-b564-4e4d-9523-2a222e654b03" providerId="ADAL" clId="{FB9D2DB3-9EA0-4114-9A96-CC0AB703AF95}" dt="2024-09-26T08:19:45.997" v="140" actId="13244"/>
          <ac:picMkLst>
            <pc:docMk/>
            <pc:sldMk cId="642469977" sldId="569"/>
            <ac:picMk id="5" creationId="{4AA9244E-6C74-FD7C-CC07-83D9CD0238F8}"/>
          </ac:picMkLst>
        </pc:picChg>
      </pc:sldChg>
      <pc:sldChg chg="modSp mod">
        <pc:chgData name="Harini Anand" userId="bac06f2b-b564-4e4d-9523-2a222e654b03" providerId="ADAL" clId="{FB9D2DB3-9EA0-4114-9A96-CC0AB703AF95}" dt="2024-09-26T08:18:31.365" v="137" actId="13244"/>
        <pc:sldMkLst>
          <pc:docMk/>
          <pc:sldMk cId="901835564" sldId="578"/>
        </pc:sldMkLst>
        <pc:spChg chg="ord">
          <ac:chgData name="Harini Anand" userId="bac06f2b-b564-4e4d-9523-2a222e654b03" providerId="ADAL" clId="{FB9D2DB3-9EA0-4114-9A96-CC0AB703AF95}" dt="2024-09-26T08:18:31.365" v="137" actId="13244"/>
          <ac:spMkLst>
            <pc:docMk/>
            <pc:sldMk cId="901835564" sldId="578"/>
            <ac:spMk id="4" creationId="{C807F49F-0D06-055A-B8FB-0ED44BC2263F}"/>
          </ac:spMkLst>
        </pc:spChg>
        <pc:graphicFrameChg chg="mod">
          <ac:chgData name="Harini Anand" userId="bac06f2b-b564-4e4d-9523-2a222e654b03" providerId="ADAL" clId="{FB9D2DB3-9EA0-4114-9A96-CC0AB703AF95}" dt="2024-09-26T08:18:31.287" v="136" actId="962"/>
          <ac:graphicFrameMkLst>
            <pc:docMk/>
            <pc:sldMk cId="901835564" sldId="578"/>
            <ac:graphicFrameMk id="5" creationId="{01A77BB0-FC05-9B1C-8813-7139C41E99C4}"/>
          </ac:graphicFrameMkLst>
        </pc:graphicFrameChg>
      </pc:sldChg>
      <pc:sldChg chg="delSp modSp mod">
        <pc:chgData name="Harini Anand" userId="bac06f2b-b564-4e4d-9523-2a222e654b03" providerId="ADAL" clId="{FB9D2DB3-9EA0-4114-9A96-CC0AB703AF95}" dt="2024-09-26T08:13:11.113" v="76" actId="13244"/>
        <pc:sldMkLst>
          <pc:docMk/>
          <pc:sldMk cId="688718650" sldId="583"/>
        </pc:sldMkLst>
        <pc:spChg chg="mod topLvl">
          <ac:chgData name="Harini Anand" userId="bac06f2b-b564-4e4d-9523-2a222e654b03" providerId="ADAL" clId="{FB9D2DB3-9EA0-4114-9A96-CC0AB703AF95}" dt="2024-09-26T08:12:53.774" v="75" actId="165"/>
          <ac:spMkLst>
            <pc:docMk/>
            <pc:sldMk cId="688718650" sldId="583"/>
            <ac:spMk id="8" creationId="{0ED63416-B6F7-24FE-C2AE-ACC0885E0F8D}"/>
          </ac:spMkLst>
        </pc:spChg>
        <pc:spChg chg="mod topLvl">
          <ac:chgData name="Harini Anand" userId="bac06f2b-b564-4e4d-9523-2a222e654b03" providerId="ADAL" clId="{FB9D2DB3-9EA0-4114-9A96-CC0AB703AF95}" dt="2024-09-26T08:12:53.774" v="75" actId="165"/>
          <ac:spMkLst>
            <pc:docMk/>
            <pc:sldMk cId="688718650" sldId="583"/>
            <ac:spMk id="9" creationId="{8BB30CA4-E531-E108-6115-5786C13B93D5}"/>
          </ac:spMkLst>
        </pc:spChg>
        <pc:spChg chg="mod topLvl">
          <ac:chgData name="Harini Anand" userId="bac06f2b-b564-4e4d-9523-2a222e654b03" providerId="ADAL" clId="{FB9D2DB3-9EA0-4114-9A96-CC0AB703AF95}" dt="2024-09-26T08:12:53.774" v="75" actId="165"/>
          <ac:spMkLst>
            <pc:docMk/>
            <pc:sldMk cId="688718650" sldId="583"/>
            <ac:spMk id="10" creationId="{B749D57F-04A0-BE14-8AC2-B50388B52C4D}"/>
          </ac:spMkLst>
        </pc:spChg>
        <pc:spChg chg="mod topLvl">
          <ac:chgData name="Harini Anand" userId="bac06f2b-b564-4e4d-9523-2a222e654b03" providerId="ADAL" clId="{FB9D2DB3-9EA0-4114-9A96-CC0AB703AF95}" dt="2024-09-26T08:12:53.774" v="75" actId="165"/>
          <ac:spMkLst>
            <pc:docMk/>
            <pc:sldMk cId="688718650" sldId="583"/>
            <ac:spMk id="22" creationId="{D7D8ADB1-30DF-41DA-F7F9-1AE14DBBB929}"/>
          </ac:spMkLst>
        </pc:spChg>
        <pc:spChg chg="mod topLvl">
          <ac:chgData name="Harini Anand" userId="bac06f2b-b564-4e4d-9523-2a222e654b03" providerId="ADAL" clId="{FB9D2DB3-9EA0-4114-9A96-CC0AB703AF95}" dt="2024-09-26T08:12:53.774" v="75" actId="165"/>
          <ac:spMkLst>
            <pc:docMk/>
            <pc:sldMk cId="688718650" sldId="583"/>
            <ac:spMk id="23" creationId="{732F6648-BDA7-9938-A6FF-0FDC9A70690D}"/>
          </ac:spMkLst>
        </pc:spChg>
        <pc:spChg chg="mod topLvl">
          <ac:chgData name="Harini Anand" userId="bac06f2b-b564-4e4d-9523-2a222e654b03" providerId="ADAL" clId="{FB9D2DB3-9EA0-4114-9A96-CC0AB703AF95}" dt="2024-09-26T08:12:53.774" v="75" actId="165"/>
          <ac:spMkLst>
            <pc:docMk/>
            <pc:sldMk cId="688718650" sldId="583"/>
            <ac:spMk id="24" creationId="{4D7F639C-F15A-B6BC-7BB2-018FDC6FCCCB}"/>
          </ac:spMkLst>
        </pc:spChg>
        <pc:spChg chg="mod topLvl">
          <ac:chgData name="Harini Anand" userId="bac06f2b-b564-4e4d-9523-2a222e654b03" providerId="ADAL" clId="{FB9D2DB3-9EA0-4114-9A96-CC0AB703AF95}" dt="2024-09-26T08:12:53.774" v="75" actId="165"/>
          <ac:spMkLst>
            <pc:docMk/>
            <pc:sldMk cId="688718650" sldId="583"/>
            <ac:spMk id="25" creationId="{4AC55988-F3A6-E9B0-81EE-AF5D2128702E}"/>
          </ac:spMkLst>
        </pc:spChg>
        <pc:spChg chg="mod topLvl">
          <ac:chgData name="Harini Anand" userId="bac06f2b-b564-4e4d-9523-2a222e654b03" providerId="ADAL" clId="{FB9D2DB3-9EA0-4114-9A96-CC0AB703AF95}" dt="2024-09-26T08:12:53.774" v="75" actId="165"/>
          <ac:spMkLst>
            <pc:docMk/>
            <pc:sldMk cId="688718650" sldId="583"/>
            <ac:spMk id="26" creationId="{A652704A-017C-ABC8-9A5F-13D358B9469A}"/>
          </ac:spMkLst>
        </pc:spChg>
        <pc:spChg chg="mod topLvl">
          <ac:chgData name="Harini Anand" userId="bac06f2b-b564-4e4d-9523-2a222e654b03" providerId="ADAL" clId="{FB9D2DB3-9EA0-4114-9A96-CC0AB703AF95}" dt="2024-09-26T08:12:53.774" v="75" actId="165"/>
          <ac:spMkLst>
            <pc:docMk/>
            <pc:sldMk cId="688718650" sldId="583"/>
            <ac:spMk id="27" creationId="{92F09AE7-3EBE-2D60-9997-878B4F0185DE}"/>
          </ac:spMkLst>
        </pc:spChg>
        <pc:spChg chg="mod topLvl">
          <ac:chgData name="Harini Anand" userId="bac06f2b-b564-4e4d-9523-2a222e654b03" providerId="ADAL" clId="{FB9D2DB3-9EA0-4114-9A96-CC0AB703AF95}" dt="2024-09-26T08:12:53.774" v="75" actId="165"/>
          <ac:spMkLst>
            <pc:docMk/>
            <pc:sldMk cId="688718650" sldId="583"/>
            <ac:spMk id="28" creationId="{BDD21119-00F7-92CC-3EED-F1EFFB6F3E21}"/>
          </ac:spMkLst>
        </pc:spChg>
        <pc:grpChg chg="del">
          <ac:chgData name="Harini Anand" userId="bac06f2b-b564-4e4d-9523-2a222e654b03" providerId="ADAL" clId="{FB9D2DB3-9EA0-4114-9A96-CC0AB703AF95}" dt="2024-09-26T08:12:53.774" v="75" actId="165"/>
          <ac:grpSpMkLst>
            <pc:docMk/>
            <pc:sldMk cId="688718650" sldId="583"/>
            <ac:grpSpMk id="4" creationId="{391C5BA4-09C9-EECD-BC00-AC67EFC6DFEB}"/>
          </ac:grpSpMkLst>
        </pc:grpChg>
        <pc:picChg chg="ord">
          <ac:chgData name="Harini Anand" userId="bac06f2b-b564-4e4d-9523-2a222e654b03" providerId="ADAL" clId="{FB9D2DB3-9EA0-4114-9A96-CC0AB703AF95}" dt="2024-09-26T08:13:11.113" v="76" actId="13244"/>
          <ac:picMkLst>
            <pc:docMk/>
            <pc:sldMk cId="688718650" sldId="583"/>
            <ac:picMk id="11" creationId="{9D3798D2-18E5-45CF-3045-D2B55A469B60}"/>
          </ac:picMkLst>
        </pc:picChg>
      </pc:sldChg>
      <pc:sldChg chg="delSp modSp mod">
        <pc:chgData name="Harini Anand" userId="bac06f2b-b564-4e4d-9523-2a222e654b03" providerId="ADAL" clId="{FB9D2DB3-9EA0-4114-9A96-CC0AB703AF95}" dt="2024-09-26T08:23:22.630" v="180" actId="962"/>
        <pc:sldMkLst>
          <pc:docMk/>
          <pc:sldMk cId="1770099601" sldId="590"/>
        </pc:sldMkLst>
        <pc:spChg chg="mod topLvl">
          <ac:chgData name="Harini Anand" userId="bac06f2b-b564-4e4d-9523-2a222e654b03" providerId="ADAL" clId="{FB9D2DB3-9EA0-4114-9A96-CC0AB703AF95}" dt="2024-09-26T08:22:09.297" v="169" actId="165"/>
          <ac:spMkLst>
            <pc:docMk/>
            <pc:sldMk cId="1770099601" sldId="590"/>
            <ac:spMk id="10" creationId="{E5551ADB-3F40-0A54-39B9-3755F4341F51}"/>
          </ac:spMkLst>
        </pc:spChg>
        <pc:spChg chg="mod topLvl">
          <ac:chgData name="Harini Anand" userId="bac06f2b-b564-4e4d-9523-2a222e654b03" providerId="ADAL" clId="{FB9D2DB3-9EA0-4114-9A96-CC0AB703AF95}" dt="2024-09-26T08:22:09.297" v="169" actId="165"/>
          <ac:spMkLst>
            <pc:docMk/>
            <pc:sldMk cId="1770099601" sldId="590"/>
            <ac:spMk id="11" creationId="{12B2A95F-431E-D2F8-49EB-B254405ADEE6}"/>
          </ac:spMkLst>
        </pc:spChg>
        <pc:spChg chg="mod topLvl">
          <ac:chgData name="Harini Anand" userId="bac06f2b-b564-4e4d-9523-2a222e654b03" providerId="ADAL" clId="{FB9D2DB3-9EA0-4114-9A96-CC0AB703AF95}" dt="2024-09-26T08:22:09.297" v="169" actId="165"/>
          <ac:spMkLst>
            <pc:docMk/>
            <pc:sldMk cId="1770099601" sldId="590"/>
            <ac:spMk id="12" creationId="{8D1B998C-F86F-2485-C5D3-5E928E11C55D}"/>
          </ac:spMkLst>
        </pc:spChg>
        <pc:spChg chg="mod topLvl">
          <ac:chgData name="Harini Anand" userId="bac06f2b-b564-4e4d-9523-2a222e654b03" providerId="ADAL" clId="{FB9D2DB3-9EA0-4114-9A96-CC0AB703AF95}" dt="2024-09-26T08:22:09.297" v="169" actId="165"/>
          <ac:spMkLst>
            <pc:docMk/>
            <pc:sldMk cId="1770099601" sldId="590"/>
            <ac:spMk id="24" creationId="{9C519553-5560-D1DB-CB97-9C6D27986FDB}"/>
          </ac:spMkLst>
        </pc:spChg>
        <pc:spChg chg="mod topLvl">
          <ac:chgData name="Harini Anand" userId="bac06f2b-b564-4e4d-9523-2a222e654b03" providerId="ADAL" clId="{FB9D2DB3-9EA0-4114-9A96-CC0AB703AF95}" dt="2024-09-26T08:22:09.297" v="169" actId="165"/>
          <ac:spMkLst>
            <pc:docMk/>
            <pc:sldMk cId="1770099601" sldId="590"/>
            <ac:spMk id="25" creationId="{571E2385-A615-5B87-7968-2EA83F3AB00D}"/>
          </ac:spMkLst>
        </pc:spChg>
        <pc:spChg chg="mod topLvl">
          <ac:chgData name="Harini Anand" userId="bac06f2b-b564-4e4d-9523-2a222e654b03" providerId="ADAL" clId="{FB9D2DB3-9EA0-4114-9A96-CC0AB703AF95}" dt="2024-09-26T08:22:09.297" v="169" actId="165"/>
          <ac:spMkLst>
            <pc:docMk/>
            <pc:sldMk cId="1770099601" sldId="590"/>
            <ac:spMk id="28" creationId="{DEF8734C-C5C4-9327-BAA0-1F7B416A0388}"/>
          </ac:spMkLst>
        </pc:spChg>
        <pc:spChg chg="mod topLvl">
          <ac:chgData name="Harini Anand" userId="bac06f2b-b564-4e4d-9523-2a222e654b03" providerId="ADAL" clId="{FB9D2DB3-9EA0-4114-9A96-CC0AB703AF95}" dt="2024-09-26T08:22:09.297" v="169" actId="165"/>
          <ac:spMkLst>
            <pc:docMk/>
            <pc:sldMk cId="1770099601" sldId="590"/>
            <ac:spMk id="29" creationId="{D5E42E6E-5FB6-E6E4-B972-D47E3176CC56}"/>
          </ac:spMkLst>
        </pc:spChg>
        <pc:spChg chg="mod topLvl">
          <ac:chgData name="Harini Anand" userId="bac06f2b-b564-4e4d-9523-2a222e654b03" providerId="ADAL" clId="{FB9D2DB3-9EA0-4114-9A96-CC0AB703AF95}" dt="2024-09-26T08:22:09.297" v="169" actId="165"/>
          <ac:spMkLst>
            <pc:docMk/>
            <pc:sldMk cId="1770099601" sldId="590"/>
            <ac:spMk id="30" creationId="{663AFDED-0D7B-8F6C-BFDB-48F03729727B}"/>
          </ac:spMkLst>
        </pc:spChg>
        <pc:spChg chg="mod topLvl">
          <ac:chgData name="Harini Anand" userId="bac06f2b-b564-4e4d-9523-2a222e654b03" providerId="ADAL" clId="{FB9D2DB3-9EA0-4114-9A96-CC0AB703AF95}" dt="2024-09-26T08:22:09.297" v="169" actId="165"/>
          <ac:spMkLst>
            <pc:docMk/>
            <pc:sldMk cId="1770099601" sldId="590"/>
            <ac:spMk id="34" creationId="{27BE6AF0-BF16-5838-D182-29016043D0D4}"/>
          </ac:spMkLst>
        </pc:spChg>
        <pc:spChg chg="mod topLvl">
          <ac:chgData name="Harini Anand" userId="bac06f2b-b564-4e4d-9523-2a222e654b03" providerId="ADAL" clId="{FB9D2DB3-9EA0-4114-9A96-CC0AB703AF95}" dt="2024-09-26T08:22:09.297" v="169" actId="165"/>
          <ac:spMkLst>
            <pc:docMk/>
            <pc:sldMk cId="1770099601" sldId="590"/>
            <ac:spMk id="35" creationId="{AE61A185-CF50-21B2-C572-8387AF32F919}"/>
          </ac:spMkLst>
        </pc:spChg>
        <pc:spChg chg="mod topLvl">
          <ac:chgData name="Harini Anand" userId="bac06f2b-b564-4e4d-9523-2a222e654b03" providerId="ADAL" clId="{FB9D2DB3-9EA0-4114-9A96-CC0AB703AF95}" dt="2024-09-26T08:22:09.297" v="169" actId="165"/>
          <ac:spMkLst>
            <pc:docMk/>
            <pc:sldMk cId="1770099601" sldId="590"/>
            <ac:spMk id="36" creationId="{0B099DF7-DAC5-79E4-D447-3773DC429389}"/>
          </ac:spMkLst>
        </pc:spChg>
        <pc:spChg chg="mod ord topLvl">
          <ac:chgData name="Harini Anand" userId="bac06f2b-b564-4e4d-9523-2a222e654b03" providerId="ADAL" clId="{FB9D2DB3-9EA0-4114-9A96-CC0AB703AF95}" dt="2024-09-26T08:22:45.251" v="176" actId="13244"/>
          <ac:spMkLst>
            <pc:docMk/>
            <pc:sldMk cId="1770099601" sldId="590"/>
            <ac:spMk id="41" creationId="{0C419A0D-6592-B65C-080C-D8FA7D2E57EE}"/>
          </ac:spMkLst>
        </pc:spChg>
        <pc:spChg chg="mod topLvl">
          <ac:chgData name="Harini Anand" userId="bac06f2b-b564-4e4d-9523-2a222e654b03" providerId="ADAL" clId="{FB9D2DB3-9EA0-4114-9A96-CC0AB703AF95}" dt="2024-09-26T08:22:39.797" v="175" actId="962"/>
          <ac:spMkLst>
            <pc:docMk/>
            <pc:sldMk cId="1770099601" sldId="590"/>
            <ac:spMk id="42" creationId="{636135C0-4680-9963-3709-4E8A7107BC4C}"/>
          </ac:spMkLst>
        </pc:spChg>
        <pc:spChg chg="mod topLvl">
          <ac:chgData name="Harini Anand" userId="bac06f2b-b564-4e4d-9523-2a222e654b03" providerId="ADAL" clId="{FB9D2DB3-9EA0-4114-9A96-CC0AB703AF95}" dt="2024-09-26T08:23:10.397" v="178" actId="962"/>
          <ac:spMkLst>
            <pc:docMk/>
            <pc:sldMk cId="1770099601" sldId="590"/>
            <ac:spMk id="43" creationId="{8A0ECAE2-AB67-0D25-0AE9-3943CB866433}"/>
          </ac:spMkLst>
        </pc:spChg>
        <pc:spChg chg="mod topLvl">
          <ac:chgData name="Harini Anand" userId="bac06f2b-b564-4e4d-9523-2a222e654b03" providerId="ADAL" clId="{FB9D2DB3-9EA0-4114-9A96-CC0AB703AF95}" dt="2024-09-26T08:22:11.825" v="170" actId="165"/>
          <ac:spMkLst>
            <pc:docMk/>
            <pc:sldMk cId="1770099601" sldId="590"/>
            <ac:spMk id="46" creationId="{58C9D478-8182-B16C-8CAE-30790E4F333D}"/>
          </ac:spMkLst>
        </pc:spChg>
        <pc:spChg chg="mod topLvl">
          <ac:chgData name="Harini Anand" userId="bac06f2b-b564-4e4d-9523-2a222e654b03" providerId="ADAL" clId="{FB9D2DB3-9EA0-4114-9A96-CC0AB703AF95}" dt="2024-09-26T08:22:11.825" v="170" actId="165"/>
          <ac:spMkLst>
            <pc:docMk/>
            <pc:sldMk cId="1770099601" sldId="590"/>
            <ac:spMk id="47" creationId="{9A14F4A7-D2AC-8A3D-3039-BB5D35B34B7B}"/>
          </ac:spMkLst>
        </pc:spChg>
        <pc:spChg chg="mod topLvl">
          <ac:chgData name="Harini Anand" userId="bac06f2b-b564-4e4d-9523-2a222e654b03" providerId="ADAL" clId="{FB9D2DB3-9EA0-4114-9A96-CC0AB703AF95}" dt="2024-09-26T08:22:11.825" v="170" actId="165"/>
          <ac:spMkLst>
            <pc:docMk/>
            <pc:sldMk cId="1770099601" sldId="590"/>
            <ac:spMk id="48" creationId="{CE9804D4-07A5-1C87-65F9-770AA376D7A1}"/>
          </ac:spMkLst>
        </pc:spChg>
        <pc:spChg chg="mod topLvl">
          <ac:chgData name="Harini Anand" userId="bac06f2b-b564-4e4d-9523-2a222e654b03" providerId="ADAL" clId="{FB9D2DB3-9EA0-4114-9A96-CC0AB703AF95}" dt="2024-09-26T08:22:11.825" v="170" actId="165"/>
          <ac:spMkLst>
            <pc:docMk/>
            <pc:sldMk cId="1770099601" sldId="590"/>
            <ac:spMk id="49" creationId="{10DB0BFE-B8F5-40F9-BC80-D69B3F4166D3}"/>
          </ac:spMkLst>
        </pc:spChg>
        <pc:spChg chg="mod topLvl">
          <ac:chgData name="Harini Anand" userId="bac06f2b-b564-4e4d-9523-2a222e654b03" providerId="ADAL" clId="{FB9D2DB3-9EA0-4114-9A96-CC0AB703AF95}" dt="2024-09-26T08:22:11.825" v="170" actId="165"/>
          <ac:spMkLst>
            <pc:docMk/>
            <pc:sldMk cId="1770099601" sldId="590"/>
            <ac:spMk id="51" creationId="{F9405242-E494-58A8-A50A-7CA5E2AA043C}"/>
          </ac:spMkLst>
        </pc:spChg>
        <pc:spChg chg="mod topLvl">
          <ac:chgData name="Harini Anand" userId="bac06f2b-b564-4e4d-9523-2a222e654b03" providerId="ADAL" clId="{FB9D2DB3-9EA0-4114-9A96-CC0AB703AF95}" dt="2024-09-26T08:22:11.825" v="170" actId="165"/>
          <ac:spMkLst>
            <pc:docMk/>
            <pc:sldMk cId="1770099601" sldId="590"/>
            <ac:spMk id="52" creationId="{667EE537-6725-2BF5-4631-CC2F970677CD}"/>
          </ac:spMkLst>
        </pc:spChg>
        <pc:spChg chg="mod topLvl">
          <ac:chgData name="Harini Anand" userId="bac06f2b-b564-4e4d-9523-2a222e654b03" providerId="ADAL" clId="{FB9D2DB3-9EA0-4114-9A96-CC0AB703AF95}" dt="2024-09-26T08:22:11.825" v="170" actId="165"/>
          <ac:spMkLst>
            <pc:docMk/>
            <pc:sldMk cId="1770099601" sldId="590"/>
            <ac:spMk id="53" creationId="{F2EF4D87-EE55-B143-2A24-BF3F0B2E9C14}"/>
          </ac:spMkLst>
        </pc:spChg>
        <pc:spChg chg="mod topLvl">
          <ac:chgData name="Harini Anand" userId="bac06f2b-b564-4e4d-9523-2a222e654b03" providerId="ADAL" clId="{FB9D2DB3-9EA0-4114-9A96-CC0AB703AF95}" dt="2024-09-26T08:22:11.825" v="170" actId="165"/>
          <ac:spMkLst>
            <pc:docMk/>
            <pc:sldMk cId="1770099601" sldId="590"/>
            <ac:spMk id="54" creationId="{51C23D98-AF02-B008-55E5-89656EFDF456}"/>
          </ac:spMkLst>
        </pc:spChg>
        <pc:spChg chg="mod topLvl">
          <ac:chgData name="Harini Anand" userId="bac06f2b-b564-4e4d-9523-2a222e654b03" providerId="ADAL" clId="{FB9D2DB3-9EA0-4114-9A96-CC0AB703AF95}" dt="2024-09-26T08:22:11.825" v="170" actId="165"/>
          <ac:spMkLst>
            <pc:docMk/>
            <pc:sldMk cId="1770099601" sldId="590"/>
            <ac:spMk id="55" creationId="{AEFDDA25-F419-3556-2D70-D2E106DFD82E}"/>
          </ac:spMkLst>
        </pc:spChg>
        <pc:spChg chg="mod topLvl">
          <ac:chgData name="Harini Anand" userId="bac06f2b-b564-4e4d-9523-2a222e654b03" providerId="ADAL" clId="{FB9D2DB3-9EA0-4114-9A96-CC0AB703AF95}" dt="2024-09-26T08:22:11.825" v="170" actId="165"/>
          <ac:spMkLst>
            <pc:docMk/>
            <pc:sldMk cId="1770099601" sldId="590"/>
            <ac:spMk id="56" creationId="{E14E704B-178C-D3C1-E5EC-0ADECE33BB92}"/>
          </ac:spMkLst>
        </pc:spChg>
        <pc:spChg chg="mod topLvl">
          <ac:chgData name="Harini Anand" userId="bac06f2b-b564-4e4d-9523-2a222e654b03" providerId="ADAL" clId="{FB9D2DB3-9EA0-4114-9A96-CC0AB703AF95}" dt="2024-09-26T08:22:11.825" v="170" actId="165"/>
          <ac:spMkLst>
            <pc:docMk/>
            <pc:sldMk cId="1770099601" sldId="590"/>
            <ac:spMk id="57" creationId="{AA828073-8822-F7CC-704A-85DDF57B8549}"/>
          </ac:spMkLst>
        </pc:spChg>
        <pc:spChg chg="mod topLvl">
          <ac:chgData name="Harini Anand" userId="bac06f2b-b564-4e4d-9523-2a222e654b03" providerId="ADAL" clId="{FB9D2DB3-9EA0-4114-9A96-CC0AB703AF95}" dt="2024-09-26T08:22:14.416" v="171" actId="165"/>
          <ac:spMkLst>
            <pc:docMk/>
            <pc:sldMk cId="1770099601" sldId="590"/>
            <ac:spMk id="60" creationId="{2D056565-A9CC-C2F2-783E-814D8D47D4C8}"/>
          </ac:spMkLst>
        </pc:spChg>
        <pc:spChg chg="mod topLvl">
          <ac:chgData name="Harini Anand" userId="bac06f2b-b564-4e4d-9523-2a222e654b03" providerId="ADAL" clId="{FB9D2DB3-9EA0-4114-9A96-CC0AB703AF95}" dt="2024-09-26T08:22:14.416" v="171" actId="165"/>
          <ac:spMkLst>
            <pc:docMk/>
            <pc:sldMk cId="1770099601" sldId="590"/>
            <ac:spMk id="61" creationId="{03863927-728F-00EF-D51A-CAE8C5EA4C75}"/>
          </ac:spMkLst>
        </pc:spChg>
        <pc:spChg chg="mod topLvl">
          <ac:chgData name="Harini Anand" userId="bac06f2b-b564-4e4d-9523-2a222e654b03" providerId="ADAL" clId="{FB9D2DB3-9EA0-4114-9A96-CC0AB703AF95}" dt="2024-09-26T08:22:14.416" v="171" actId="165"/>
          <ac:spMkLst>
            <pc:docMk/>
            <pc:sldMk cId="1770099601" sldId="590"/>
            <ac:spMk id="62" creationId="{3EC4DBC5-1988-4724-055D-83378FBB547D}"/>
          </ac:spMkLst>
        </pc:spChg>
        <pc:spChg chg="mod topLvl">
          <ac:chgData name="Harini Anand" userId="bac06f2b-b564-4e4d-9523-2a222e654b03" providerId="ADAL" clId="{FB9D2DB3-9EA0-4114-9A96-CC0AB703AF95}" dt="2024-09-26T08:22:14.416" v="171" actId="165"/>
          <ac:spMkLst>
            <pc:docMk/>
            <pc:sldMk cId="1770099601" sldId="590"/>
            <ac:spMk id="63" creationId="{BB3264F1-E0B2-F111-CC51-92F4AAC520BE}"/>
          </ac:spMkLst>
        </pc:spChg>
        <pc:spChg chg="mod topLvl">
          <ac:chgData name="Harini Anand" userId="bac06f2b-b564-4e4d-9523-2a222e654b03" providerId="ADAL" clId="{FB9D2DB3-9EA0-4114-9A96-CC0AB703AF95}" dt="2024-09-26T08:22:14.416" v="171" actId="165"/>
          <ac:spMkLst>
            <pc:docMk/>
            <pc:sldMk cId="1770099601" sldId="590"/>
            <ac:spMk id="64" creationId="{CA69213A-280B-AEB6-9995-CD02BEE55004}"/>
          </ac:spMkLst>
        </pc:spChg>
        <pc:spChg chg="mod topLvl">
          <ac:chgData name="Harini Anand" userId="bac06f2b-b564-4e4d-9523-2a222e654b03" providerId="ADAL" clId="{FB9D2DB3-9EA0-4114-9A96-CC0AB703AF95}" dt="2024-09-26T08:22:14.416" v="171" actId="165"/>
          <ac:spMkLst>
            <pc:docMk/>
            <pc:sldMk cId="1770099601" sldId="590"/>
            <ac:spMk id="65" creationId="{72E69772-EA70-C076-FBFE-90C759EBCFED}"/>
          </ac:spMkLst>
        </pc:spChg>
        <pc:spChg chg="mod topLvl">
          <ac:chgData name="Harini Anand" userId="bac06f2b-b564-4e4d-9523-2a222e654b03" providerId="ADAL" clId="{FB9D2DB3-9EA0-4114-9A96-CC0AB703AF95}" dt="2024-09-26T08:22:14.416" v="171" actId="165"/>
          <ac:spMkLst>
            <pc:docMk/>
            <pc:sldMk cId="1770099601" sldId="590"/>
            <ac:spMk id="66" creationId="{D48261C5-7452-9A7F-6040-2649F93AEF00}"/>
          </ac:spMkLst>
        </pc:spChg>
        <pc:spChg chg="mod topLvl">
          <ac:chgData name="Harini Anand" userId="bac06f2b-b564-4e4d-9523-2a222e654b03" providerId="ADAL" clId="{FB9D2DB3-9EA0-4114-9A96-CC0AB703AF95}" dt="2024-09-26T08:22:14.416" v="171" actId="165"/>
          <ac:spMkLst>
            <pc:docMk/>
            <pc:sldMk cId="1770099601" sldId="590"/>
            <ac:spMk id="67" creationId="{979B1036-93F8-A5AA-11D4-1BB639209231}"/>
          </ac:spMkLst>
        </pc:spChg>
        <pc:spChg chg="mod topLvl">
          <ac:chgData name="Harini Anand" userId="bac06f2b-b564-4e4d-9523-2a222e654b03" providerId="ADAL" clId="{FB9D2DB3-9EA0-4114-9A96-CC0AB703AF95}" dt="2024-09-26T08:22:14.416" v="171" actId="165"/>
          <ac:spMkLst>
            <pc:docMk/>
            <pc:sldMk cId="1770099601" sldId="590"/>
            <ac:spMk id="68" creationId="{4546E4E5-8D2F-4973-997D-D6BEF829C1B6}"/>
          </ac:spMkLst>
        </pc:spChg>
        <pc:spChg chg="mod topLvl">
          <ac:chgData name="Harini Anand" userId="bac06f2b-b564-4e4d-9523-2a222e654b03" providerId="ADAL" clId="{FB9D2DB3-9EA0-4114-9A96-CC0AB703AF95}" dt="2024-09-26T08:22:14.416" v="171" actId="165"/>
          <ac:spMkLst>
            <pc:docMk/>
            <pc:sldMk cId="1770099601" sldId="590"/>
            <ac:spMk id="69" creationId="{2C487794-0998-09CC-A4AA-16831B2FD05F}"/>
          </ac:spMkLst>
        </pc:spChg>
        <pc:spChg chg="mod topLvl">
          <ac:chgData name="Harini Anand" userId="bac06f2b-b564-4e4d-9523-2a222e654b03" providerId="ADAL" clId="{FB9D2DB3-9EA0-4114-9A96-CC0AB703AF95}" dt="2024-09-26T08:22:14.416" v="171" actId="165"/>
          <ac:spMkLst>
            <pc:docMk/>
            <pc:sldMk cId="1770099601" sldId="590"/>
            <ac:spMk id="70" creationId="{9B7C6D74-E481-47AE-7D79-787BA344DC0D}"/>
          </ac:spMkLst>
        </pc:spChg>
        <pc:grpChg chg="del">
          <ac:chgData name="Harini Anand" userId="bac06f2b-b564-4e4d-9523-2a222e654b03" providerId="ADAL" clId="{FB9D2DB3-9EA0-4114-9A96-CC0AB703AF95}" dt="2024-09-26T08:22:09.297" v="169" actId="165"/>
          <ac:grpSpMkLst>
            <pc:docMk/>
            <pc:sldMk cId="1770099601" sldId="590"/>
            <ac:grpSpMk id="2" creationId="{AE252C8F-963D-1ED4-ABF3-DFE8F11229F1}"/>
          </ac:grpSpMkLst>
        </pc:grpChg>
        <pc:grpChg chg="del">
          <ac:chgData name="Harini Anand" userId="bac06f2b-b564-4e4d-9523-2a222e654b03" providerId="ADAL" clId="{FB9D2DB3-9EA0-4114-9A96-CC0AB703AF95}" dt="2024-09-26T08:22:11.825" v="170" actId="165"/>
          <ac:grpSpMkLst>
            <pc:docMk/>
            <pc:sldMk cId="1770099601" sldId="590"/>
            <ac:grpSpMk id="3" creationId="{66F603DC-998C-9D89-F051-4DCBC78D891B}"/>
          </ac:grpSpMkLst>
        </pc:grpChg>
        <pc:grpChg chg="del">
          <ac:chgData name="Harini Anand" userId="bac06f2b-b564-4e4d-9523-2a222e654b03" providerId="ADAL" clId="{FB9D2DB3-9EA0-4114-9A96-CC0AB703AF95}" dt="2024-09-26T08:22:14.416" v="171" actId="165"/>
          <ac:grpSpMkLst>
            <pc:docMk/>
            <pc:sldMk cId="1770099601" sldId="590"/>
            <ac:grpSpMk id="4" creationId="{F7FDD507-A284-FD69-57FB-A1965051B304}"/>
          </ac:grpSpMkLst>
        </pc:grpChg>
        <pc:cxnChg chg="mod ord topLvl">
          <ac:chgData name="Harini Anand" userId="bac06f2b-b564-4e4d-9523-2a222e654b03" providerId="ADAL" clId="{FB9D2DB3-9EA0-4114-9A96-CC0AB703AF95}" dt="2024-09-26T08:22:34.498" v="173" actId="13244"/>
          <ac:cxnSpMkLst>
            <pc:docMk/>
            <pc:sldMk cId="1770099601" sldId="590"/>
            <ac:cxnSpMk id="39" creationId="{0B679966-F74B-B926-7DD4-D70586B4A2FB}"/>
          </ac:cxnSpMkLst>
        </pc:cxnChg>
        <pc:cxnChg chg="mod ord topLvl">
          <ac:chgData name="Harini Anand" userId="bac06f2b-b564-4e4d-9523-2a222e654b03" providerId="ADAL" clId="{FB9D2DB3-9EA0-4114-9A96-CC0AB703AF95}" dt="2024-09-26T08:23:11.958" v="179" actId="13244"/>
          <ac:cxnSpMkLst>
            <pc:docMk/>
            <pc:sldMk cId="1770099601" sldId="590"/>
            <ac:cxnSpMk id="58" creationId="{220D0F1A-577F-74A9-C987-D0E315FE3E07}"/>
          </ac:cxnSpMkLst>
        </pc:cxnChg>
        <pc:cxnChg chg="mod topLvl">
          <ac:chgData name="Harini Anand" userId="bac06f2b-b564-4e4d-9523-2a222e654b03" providerId="ADAL" clId="{FB9D2DB3-9EA0-4114-9A96-CC0AB703AF95}" dt="2024-09-26T08:23:22.630" v="180" actId="962"/>
          <ac:cxnSpMkLst>
            <pc:docMk/>
            <pc:sldMk cId="1770099601" sldId="590"/>
            <ac:cxnSpMk id="71" creationId="{3E049B3B-E85C-552F-4CE2-8A7ADCBEBBF3}"/>
          </ac:cxnSpMkLst>
        </pc:cxnChg>
      </pc:sldChg>
      <pc:sldChg chg="modSp mod">
        <pc:chgData name="Harini Anand" userId="bac06f2b-b564-4e4d-9523-2a222e654b03" providerId="ADAL" clId="{FB9D2DB3-9EA0-4114-9A96-CC0AB703AF95}" dt="2024-09-26T08:12:01.730" v="67" actId="692"/>
        <pc:sldMkLst>
          <pc:docMk/>
          <pc:sldMk cId="84918207" sldId="591"/>
        </pc:sldMkLst>
        <pc:spChg chg="mod">
          <ac:chgData name="Harini Anand" userId="bac06f2b-b564-4e4d-9523-2a222e654b03" providerId="ADAL" clId="{FB9D2DB3-9EA0-4114-9A96-CC0AB703AF95}" dt="2024-09-26T08:11:41.164" v="60" actId="692"/>
          <ac:spMkLst>
            <pc:docMk/>
            <pc:sldMk cId="84918207" sldId="591"/>
            <ac:spMk id="4" creationId="{37EAEB1D-F243-B967-AF0C-3FA2142050C9}"/>
          </ac:spMkLst>
        </pc:spChg>
        <pc:spChg chg="mod">
          <ac:chgData name="Harini Anand" userId="bac06f2b-b564-4e4d-9523-2a222e654b03" providerId="ADAL" clId="{FB9D2DB3-9EA0-4114-9A96-CC0AB703AF95}" dt="2024-09-26T08:11:56.841" v="66" actId="692"/>
          <ac:spMkLst>
            <pc:docMk/>
            <pc:sldMk cId="84918207" sldId="591"/>
            <ac:spMk id="13" creationId="{5FEA2A9C-D391-06EF-33EF-7F28D15F5833}"/>
          </ac:spMkLst>
        </pc:spChg>
        <pc:spChg chg="mod">
          <ac:chgData name="Harini Anand" userId="bac06f2b-b564-4e4d-9523-2a222e654b03" providerId="ADAL" clId="{FB9D2DB3-9EA0-4114-9A96-CC0AB703AF95}" dt="2024-09-26T08:11:49.657" v="65" actId="692"/>
          <ac:spMkLst>
            <pc:docMk/>
            <pc:sldMk cId="84918207" sldId="591"/>
            <ac:spMk id="31" creationId="{41C5E927-EE54-6DCF-65CB-5FB2A1417B72}"/>
          </ac:spMkLst>
        </pc:spChg>
        <pc:spChg chg="mod">
          <ac:chgData name="Harini Anand" userId="bac06f2b-b564-4e4d-9523-2a222e654b03" providerId="ADAL" clId="{FB9D2DB3-9EA0-4114-9A96-CC0AB703AF95}" dt="2024-09-26T08:12:01.730" v="67" actId="692"/>
          <ac:spMkLst>
            <pc:docMk/>
            <pc:sldMk cId="84918207" sldId="591"/>
            <ac:spMk id="35" creationId="{0D30689E-8CF2-0CF1-7A26-AA3EAAFE975A}"/>
          </ac:spMkLst>
        </pc:spChg>
      </pc:sldChg>
      <pc:sldChg chg="addSp delSp modSp mod">
        <pc:chgData name="Harini Anand" userId="bac06f2b-b564-4e4d-9523-2a222e654b03" providerId="ADAL" clId="{FB9D2DB3-9EA0-4114-9A96-CC0AB703AF95}" dt="2024-09-26T08:08:31.492" v="20" actId="164"/>
        <pc:sldMkLst>
          <pc:docMk/>
          <pc:sldMk cId="3350833203" sldId="592"/>
        </pc:sldMkLst>
        <pc:spChg chg="mod">
          <ac:chgData name="Harini Anand" userId="bac06f2b-b564-4e4d-9523-2a222e654b03" providerId="ADAL" clId="{FB9D2DB3-9EA0-4114-9A96-CC0AB703AF95}" dt="2024-09-26T08:08:14.153" v="16" actId="164"/>
          <ac:spMkLst>
            <pc:docMk/>
            <pc:sldMk cId="3350833203" sldId="592"/>
            <ac:spMk id="2" creationId="{277A72B3-50C8-2319-8431-C22946B0CABE}"/>
          </ac:spMkLst>
        </pc:spChg>
        <pc:spChg chg="mod">
          <ac:chgData name="Harini Anand" userId="bac06f2b-b564-4e4d-9523-2a222e654b03" providerId="ADAL" clId="{FB9D2DB3-9EA0-4114-9A96-CC0AB703AF95}" dt="2024-09-26T08:08:14.153" v="16" actId="164"/>
          <ac:spMkLst>
            <pc:docMk/>
            <pc:sldMk cId="3350833203" sldId="592"/>
            <ac:spMk id="3" creationId="{916809F7-E0F2-0BB9-D6B2-4E29EA506A49}"/>
          </ac:spMkLst>
        </pc:spChg>
        <pc:spChg chg="mod">
          <ac:chgData name="Harini Anand" userId="bac06f2b-b564-4e4d-9523-2a222e654b03" providerId="ADAL" clId="{FB9D2DB3-9EA0-4114-9A96-CC0AB703AF95}" dt="2024-09-26T08:08:16.920" v="18" actId="1076"/>
          <ac:spMkLst>
            <pc:docMk/>
            <pc:sldMk cId="3350833203" sldId="592"/>
            <ac:spMk id="4" creationId="{D6127C33-7138-52D6-5DEC-2A855F90FE9D}"/>
          </ac:spMkLst>
        </pc:spChg>
        <pc:spChg chg="mod">
          <ac:chgData name="Harini Anand" userId="bac06f2b-b564-4e4d-9523-2a222e654b03" providerId="ADAL" clId="{FB9D2DB3-9EA0-4114-9A96-CC0AB703AF95}" dt="2024-09-26T08:08:14.153" v="16" actId="164"/>
          <ac:spMkLst>
            <pc:docMk/>
            <pc:sldMk cId="3350833203" sldId="592"/>
            <ac:spMk id="6" creationId="{8F55AA6A-0A3A-421B-F9D0-D4371EC9367A}"/>
          </ac:spMkLst>
        </pc:spChg>
        <pc:spChg chg="mod">
          <ac:chgData name="Harini Anand" userId="bac06f2b-b564-4e4d-9523-2a222e654b03" providerId="ADAL" clId="{FB9D2DB3-9EA0-4114-9A96-CC0AB703AF95}" dt="2024-09-26T08:08:14.153" v="16" actId="164"/>
          <ac:spMkLst>
            <pc:docMk/>
            <pc:sldMk cId="3350833203" sldId="592"/>
            <ac:spMk id="7" creationId="{91DF5EDA-3075-66A4-4877-BC7E6D22EAB4}"/>
          </ac:spMkLst>
        </pc:spChg>
        <pc:spChg chg="mod">
          <ac:chgData name="Harini Anand" userId="bac06f2b-b564-4e4d-9523-2a222e654b03" providerId="ADAL" clId="{FB9D2DB3-9EA0-4114-9A96-CC0AB703AF95}" dt="2024-09-26T08:08:14.153" v="16" actId="164"/>
          <ac:spMkLst>
            <pc:docMk/>
            <pc:sldMk cId="3350833203" sldId="592"/>
            <ac:spMk id="8" creationId="{A705B9E4-E789-00D4-8058-DAA07BE31E6E}"/>
          </ac:spMkLst>
        </pc:spChg>
        <pc:spChg chg="mod">
          <ac:chgData name="Harini Anand" userId="bac06f2b-b564-4e4d-9523-2a222e654b03" providerId="ADAL" clId="{FB9D2DB3-9EA0-4114-9A96-CC0AB703AF95}" dt="2024-09-26T08:08:14.153" v="16" actId="164"/>
          <ac:spMkLst>
            <pc:docMk/>
            <pc:sldMk cId="3350833203" sldId="592"/>
            <ac:spMk id="9" creationId="{BA79CE46-8DAF-894E-E1F5-17A25EC9FC2B}"/>
          </ac:spMkLst>
        </pc:spChg>
        <pc:spChg chg="mod">
          <ac:chgData name="Harini Anand" userId="bac06f2b-b564-4e4d-9523-2a222e654b03" providerId="ADAL" clId="{FB9D2DB3-9EA0-4114-9A96-CC0AB703AF95}" dt="2024-09-26T08:08:14.153" v="16" actId="164"/>
          <ac:spMkLst>
            <pc:docMk/>
            <pc:sldMk cId="3350833203" sldId="592"/>
            <ac:spMk id="20" creationId="{2DBC509C-7152-4324-6EC4-CC7DCE9B16CB}"/>
          </ac:spMkLst>
        </pc:spChg>
        <pc:spChg chg="mod">
          <ac:chgData name="Harini Anand" userId="bac06f2b-b564-4e4d-9523-2a222e654b03" providerId="ADAL" clId="{FB9D2DB3-9EA0-4114-9A96-CC0AB703AF95}" dt="2024-09-26T08:08:14.153" v="16" actId="164"/>
          <ac:spMkLst>
            <pc:docMk/>
            <pc:sldMk cId="3350833203" sldId="592"/>
            <ac:spMk id="21" creationId="{58AEB331-31D7-CF7A-B609-C0696E3C9987}"/>
          </ac:spMkLst>
        </pc:spChg>
        <pc:spChg chg="mod">
          <ac:chgData name="Harini Anand" userId="bac06f2b-b564-4e4d-9523-2a222e654b03" providerId="ADAL" clId="{FB9D2DB3-9EA0-4114-9A96-CC0AB703AF95}" dt="2024-09-26T08:08:14.153" v="16" actId="164"/>
          <ac:spMkLst>
            <pc:docMk/>
            <pc:sldMk cId="3350833203" sldId="592"/>
            <ac:spMk id="23" creationId="{E1B52265-F9B3-5158-91F3-F4089DCC4A04}"/>
          </ac:spMkLst>
        </pc:spChg>
        <pc:spChg chg="mod">
          <ac:chgData name="Harini Anand" userId="bac06f2b-b564-4e4d-9523-2a222e654b03" providerId="ADAL" clId="{FB9D2DB3-9EA0-4114-9A96-CC0AB703AF95}" dt="2024-09-26T08:08:14.153" v="16" actId="164"/>
          <ac:spMkLst>
            <pc:docMk/>
            <pc:sldMk cId="3350833203" sldId="592"/>
            <ac:spMk id="24" creationId="{F8386A7F-9DE9-5AB4-27D1-E0A3412D8998}"/>
          </ac:spMkLst>
        </pc:spChg>
        <pc:spChg chg="mod">
          <ac:chgData name="Harini Anand" userId="bac06f2b-b564-4e4d-9523-2a222e654b03" providerId="ADAL" clId="{FB9D2DB3-9EA0-4114-9A96-CC0AB703AF95}" dt="2024-09-26T08:08:14.153" v="16" actId="164"/>
          <ac:spMkLst>
            <pc:docMk/>
            <pc:sldMk cId="3350833203" sldId="592"/>
            <ac:spMk id="25" creationId="{B3282BB7-B1F9-EFD3-496B-38952C2D014E}"/>
          </ac:spMkLst>
        </pc:spChg>
        <pc:spChg chg="mod">
          <ac:chgData name="Harini Anand" userId="bac06f2b-b564-4e4d-9523-2a222e654b03" providerId="ADAL" clId="{FB9D2DB3-9EA0-4114-9A96-CC0AB703AF95}" dt="2024-09-26T08:08:14.153" v="16" actId="164"/>
          <ac:spMkLst>
            <pc:docMk/>
            <pc:sldMk cId="3350833203" sldId="592"/>
            <ac:spMk id="26" creationId="{6DEF3F6F-9767-5D33-B1C3-295E6DD7A6F8}"/>
          </ac:spMkLst>
        </pc:spChg>
        <pc:spChg chg="mod">
          <ac:chgData name="Harini Anand" userId="bac06f2b-b564-4e4d-9523-2a222e654b03" providerId="ADAL" clId="{FB9D2DB3-9EA0-4114-9A96-CC0AB703AF95}" dt="2024-09-26T08:08:14.153" v="16" actId="164"/>
          <ac:spMkLst>
            <pc:docMk/>
            <pc:sldMk cId="3350833203" sldId="592"/>
            <ac:spMk id="28" creationId="{41618B83-4BA7-9A7E-0141-0258743B5967}"/>
          </ac:spMkLst>
        </pc:spChg>
        <pc:spChg chg="mod">
          <ac:chgData name="Harini Anand" userId="bac06f2b-b564-4e4d-9523-2a222e654b03" providerId="ADAL" clId="{FB9D2DB3-9EA0-4114-9A96-CC0AB703AF95}" dt="2024-09-26T08:08:14.153" v="16" actId="164"/>
          <ac:spMkLst>
            <pc:docMk/>
            <pc:sldMk cId="3350833203" sldId="592"/>
            <ac:spMk id="30" creationId="{A075BC32-CC46-4173-2C68-7B301A904385}"/>
          </ac:spMkLst>
        </pc:spChg>
        <pc:spChg chg="mod">
          <ac:chgData name="Harini Anand" userId="bac06f2b-b564-4e4d-9523-2a222e654b03" providerId="ADAL" clId="{FB9D2DB3-9EA0-4114-9A96-CC0AB703AF95}" dt="2024-09-26T08:08:14.153" v="16" actId="164"/>
          <ac:spMkLst>
            <pc:docMk/>
            <pc:sldMk cId="3350833203" sldId="592"/>
            <ac:spMk id="32" creationId="{F96C1AFB-4C49-1457-25F6-CD17A2CEACE6}"/>
          </ac:spMkLst>
        </pc:spChg>
        <pc:spChg chg="mod">
          <ac:chgData name="Harini Anand" userId="bac06f2b-b564-4e4d-9523-2a222e654b03" providerId="ADAL" clId="{FB9D2DB3-9EA0-4114-9A96-CC0AB703AF95}" dt="2024-09-26T08:08:14.153" v="16" actId="164"/>
          <ac:spMkLst>
            <pc:docMk/>
            <pc:sldMk cId="3350833203" sldId="592"/>
            <ac:spMk id="33" creationId="{8E39E34B-EA00-75A3-9F4E-FAB1C5FFF12C}"/>
          </ac:spMkLst>
        </pc:spChg>
        <pc:spChg chg="mod">
          <ac:chgData name="Harini Anand" userId="bac06f2b-b564-4e4d-9523-2a222e654b03" providerId="ADAL" clId="{FB9D2DB3-9EA0-4114-9A96-CC0AB703AF95}" dt="2024-09-26T08:08:14.153" v="16" actId="164"/>
          <ac:spMkLst>
            <pc:docMk/>
            <pc:sldMk cId="3350833203" sldId="592"/>
            <ac:spMk id="36" creationId="{4EAFCA1B-F07E-18AB-D590-11625C39BA2C}"/>
          </ac:spMkLst>
        </pc:spChg>
        <pc:spChg chg="mod">
          <ac:chgData name="Harini Anand" userId="bac06f2b-b564-4e4d-9523-2a222e654b03" providerId="ADAL" clId="{FB9D2DB3-9EA0-4114-9A96-CC0AB703AF95}" dt="2024-09-26T08:07:25.946" v="10" actId="692"/>
          <ac:spMkLst>
            <pc:docMk/>
            <pc:sldMk cId="3350833203" sldId="592"/>
            <ac:spMk id="38" creationId="{4289E3AD-E619-2EBC-B7A2-D4139D548C9C}"/>
          </ac:spMkLst>
        </pc:spChg>
        <pc:spChg chg="mod">
          <ac:chgData name="Harini Anand" userId="bac06f2b-b564-4e4d-9523-2a222e654b03" providerId="ADAL" clId="{FB9D2DB3-9EA0-4114-9A96-CC0AB703AF95}" dt="2024-09-26T08:08:14.153" v="16" actId="164"/>
          <ac:spMkLst>
            <pc:docMk/>
            <pc:sldMk cId="3350833203" sldId="592"/>
            <ac:spMk id="39" creationId="{051E9C1C-FF2D-79FB-45E9-BC2D548C3B75}"/>
          </ac:spMkLst>
        </pc:spChg>
        <pc:spChg chg="mod">
          <ac:chgData name="Harini Anand" userId="bac06f2b-b564-4e4d-9523-2a222e654b03" providerId="ADAL" clId="{FB9D2DB3-9EA0-4114-9A96-CC0AB703AF95}" dt="2024-09-26T08:08:14.153" v="16" actId="164"/>
          <ac:spMkLst>
            <pc:docMk/>
            <pc:sldMk cId="3350833203" sldId="592"/>
            <ac:spMk id="40" creationId="{6ACF6DD4-806A-F17C-0277-689B6F35D8E2}"/>
          </ac:spMkLst>
        </pc:spChg>
        <pc:spChg chg="mod">
          <ac:chgData name="Harini Anand" userId="bac06f2b-b564-4e4d-9523-2a222e654b03" providerId="ADAL" clId="{FB9D2DB3-9EA0-4114-9A96-CC0AB703AF95}" dt="2024-09-26T08:07:38.634" v="12" actId="692"/>
          <ac:spMkLst>
            <pc:docMk/>
            <pc:sldMk cId="3350833203" sldId="592"/>
            <ac:spMk id="43" creationId="{FB80CD02-CA6C-07C3-86A2-FBAE2C216072}"/>
          </ac:spMkLst>
        </pc:spChg>
        <pc:spChg chg="mod">
          <ac:chgData name="Harini Anand" userId="bac06f2b-b564-4e4d-9523-2a222e654b03" providerId="ADAL" clId="{FB9D2DB3-9EA0-4114-9A96-CC0AB703AF95}" dt="2024-09-26T08:07:41.984" v="13" actId="692"/>
          <ac:spMkLst>
            <pc:docMk/>
            <pc:sldMk cId="3350833203" sldId="592"/>
            <ac:spMk id="53" creationId="{C16C8A1E-6D7D-A4A0-C39C-410635D35561}"/>
          </ac:spMkLst>
        </pc:spChg>
        <pc:spChg chg="mod topLvl">
          <ac:chgData name="Harini Anand" userId="bac06f2b-b564-4e4d-9523-2a222e654b03" providerId="ADAL" clId="{FB9D2DB3-9EA0-4114-9A96-CC0AB703AF95}" dt="2024-09-26T08:08:31.492" v="20" actId="164"/>
          <ac:spMkLst>
            <pc:docMk/>
            <pc:sldMk cId="3350833203" sldId="592"/>
            <ac:spMk id="79" creationId="{52187649-1CF4-E254-78C1-589DA298AD93}"/>
          </ac:spMkLst>
        </pc:spChg>
        <pc:spChg chg="mod topLvl">
          <ac:chgData name="Harini Anand" userId="bac06f2b-b564-4e4d-9523-2a222e654b03" providerId="ADAL" clId="{FB9D2DB3-9EA0-4114-9A96-CC0AB703AF95}" dt="2024-09-26T08:08:31.492" v="20" actId="164"/>
          <ac:spMkLst>
            <pc:docMk/>
            <pc:sldMk cId="3350833203" sldId="592"/>
            <ac:spMk id="80" creationId="{E5C344C4-7811-C8C5-DD0A-0BC0D7625B66}"/>
          </ac:spMkLst>
        </pc:spChg>
        <pc:spChg chg="mod topLvl">
          <ac:chgData name="Harini Anand" userId="bac06f2b-b564-4e4d-9523-2a222e654b03" providerId="ADAL" clId="{FB9D2DB3-9EA0-4114-9A96-CC0AB703AF95}" dt="2024-09-26T08:08:31.492" v="20" actId="164"/>
          <ac:spMkLst>
            <pc:docMk/>
            <pc:sldMk cId="3350833203" sldId="592"/>
            <ac:spMk id="81" creationId="{1BE99247-7B98-C2C9-DBFF-B0E6308484A9}"/>
          </ac:spMkLst>
        </pc:spChg>
        <pc:spChg chg="mod topLvl">
          <ac:chgData name="Harini Anand" userId="bac06f2b-b564-4e4d-9523-2a222e654b03" providerId="ADAL" clId="{FB9D2DB3-9EA0-4114-9A96-CC0AB703AF95}" dt="2024-09-26T08:08:31.492" v="20" actId="164"/>
          <ac:spMkLst>
            <pc:docMk/>
            <pc:sldMk cId="3350833203" sldId="592"/>
            <ac:spMk id="82" creationId="{C1A19806-4DA0-F20C-4442-BECB6622C50E}"/>
          </ac:spMkLst>
        </pc:spChg>
        <pc:spChg chg="mod topLvl">
          <ac:chgData name="Harini Anand" userId="bac06f2b-b564-4e4d-9523-2a222e654b03" providerId="ADAL" clId="{FB9D2DB3-9EA0-4114-9A96-CC0AB703AF95}" dt="2024-09-26T08:08:31.492" v="20" actId="164"/>
          <ac:spMkLst>
            <pc:docMk/>
            <pc:sldMk cId="3350833203" sldId="592"/>
            <ac:spMk id="83" creationId="{3F642042-378B-757D-E3B4-DF8AF833CEB8}"/>
          </ac:spMkLst>
        </pc:spChg>
        <pc:spChg chg="mod topLvl">
          <ac:chgData name="Harini Anand" userId="bac06f2b-b564-4e4d-9523-2a222e654b03" providerId="ADAL" clId="{FB9D2DB3-9EA0-4114-9A96-CC0AB703AF95}" dt="2024-09-26T08:08:31.492" v="20" actId="164"/>
          <ac:spMkLst>
            <pc:docMk/>
            <pc:sldMk cId="3350833203" sldId="592"/>
            <ac:spMk id="84" creationId="{E89BB967-5813-0D04-4715-106A42FBA8EC}"/>
          </ac:spMkLst>
        </pc:spChg>
        <pc:spChg chg="mod topLvl">
          <ac:chgData name="Harini Anand" userId="bac06f2b-b564-4e4d-9523-2a222e654b03" providerId="ADAL" clId="{FB9D2DB3-9EA0-4114-9A96-CC0AB703AF95}" dt="2024-09-26T08:08:31.492" v="20" actId="164"/>
          <ac:spMkLst>
            <pc:docMk/>
            <pc:sldMk cId="3350833203" sldId="592"/>
            <ac:spMk id="85" creationId="{4D2C5F26-A302-1EC5-340C-4057BF47F7FA}"/>
          </ac:spMkLst>
        </pc:spChg>
        <pc:spChg chg="mod topLvl">
          <ac:chgData name="Harini Anand" userId="bac06f2b-b564-4e4d-9523-2a222e654b03" providerId="ADAL" clId="{FB9D2DB3-9EA0-4114-9A96-CC0AB703AF95}" dt="2024-09-26T08:08:31.492" v="20" actId="164"/>
          <ac:spMkLst>
            <pc:docMk/>
            <pc:sldMk cId="3350833203" sldId="592"/>
            <ac:spMk id="86" creationId="{8E1CD75C-31BA-20AB-DF32-164664C80538}"/>
          </ac:spMkLst>
        </pc:spChg>
        <pc:spChg chg="mod topLvl">
          <ac:chgData name="Harini Anand" userId="bac06f2b-b564-4e4d-9523-2a222e654b03" providerId="ADAL" clId="{FB9D2DB3-9EA0-4114-9A96-CC0AB703AF95}" dt="2024-09-26T08:08:31.492" v="20" actId="164"/>
          <ac:spMkLst>
            <pc:docMk/>
            <pc:sldMk cId="3350833203" sldId="592"/>
            <ac:spMk id="87" creationId="{77D265C3-F203-E53B-DB31-C3F329F3E2BF}"/>
          </ac:spMkLst>
        </pc:spChg>
        <pc:spChg chg="mod topLvl">
          <ac:chgData name="Harini Anand" userId="bac06f2b-b564-4e4d-9523-2a222e654b03" providerId="ADAL" clId="{FB9D2DB3-9EA0-4114-9A96-CC0AB703AF95}" dt="2024-09-26T08:08:31.492" v="20" actId="164"/>
          <ac:spMkLst>
            <pc:docMk/>
            <pc:sldMk cId="3350833203" sldId="592"/>
            <ac:spMk id="88" creationId="{E94C9200-8664-D0F2-C57D-CF033DB86879}"/>
          </ac:spMkLst>
        </pc:spChg>
        <pc:spChg chg="mod topLvl">
          <ac:chgData name="Harini Anand" userId="bac06f2b-b564-4e4d-9523-2a222e654b03" providerId="ADAL" clId="{FB9D2DB3-9EA0-4114-9A96-CC0AB703AF95}" dt="2024-09-26T08:08:31.492" v="20" actId="164"/>
          <ac:spMkLst>
            <pc:docMk/>
            <pc:sldMk cId="3350833203" sldId="592"/>
            <ac:spMk id="89" creationId="{482F331F-17F5-9ACC-6E55-3E0395548CB8}"/>
          </ac:spMkLst>
        </pc:spChg>
        <pc:spChg chg="mod topLvl">
          <ac:chgData name="Harini Anand" userId="bac06f2b-b564-4e4d-9523-2a222e654b03" providerId="ADAL" clId="{FB9D2DB3-9EA0-4114-9A96-CC0AB703AF95}" dt="2024-09-26T08:08:31.492" v="20" actId="164"/>
          <ac:spMkLst>
            <pc:docMk/>
            <pc:sldMk cId="3350833203" sldId="592"/>
            <ac:spMk id="90" creationId="{8BAB2902-C152-CEFF-EEB6-1822538CDF8D}"/>
          </ac:spMkLst>
        </pc:spChg>
        <pc:spChg chg="mod topLvl">
          <ac:chgData name="Harini Anand" userId="bac06f2b-b564-4e4d-9523-2a222e654b03" providerId="ADAL" clId="{FB9D2DB3-9EA0-4114-9A96-CC0AB703AF95}" dt="2024-09-26T08:08:31.492" v="20" actId="164"/>
          <ac:spMkLst>
            <pc:docMk/>
            <pc:sldMk cId="3350833203" sldId="592"/>
            <ac:spMk id="91" creationId="{6B584076-8CBB-0415-301B-1BACF96430C4}"/>
          </ac:spMkLst>
        </pc:spChg>
        <pc:spChg chg="mod topLvl">
          <ac:chgData name="Harini Anand" userId="bac06f2b-b564-4e4d-9523-2a222e654b03" providerId="ADAL" clId="{FB9D2DB3-9EA0-4114-9A96-CC0AB703AF95}" dt="2024-09-26T08:08:31.492" v="20" actId="164"/>
          <ac:spMkLst>
            <pc:docMk/>
            <pc:sldMk cId="3350833203" sldId="592"/>
            <ac:spMk id="92" creationId="{B76491C4-1846-184E-5FF9-2BA91EB11027}"/>
          </ac:spMkLst>
        </pc:spChg>
        <pc:spChg chg="mod topLvl">
          <ac:chgData name="Harini Anand" userId="bac06f2b-b564-4e4d-9523-2a222e654b03" providerId="ADAL" clId="{FB9D2DB3-9EA0-4114-9A96-CC0AB703AF95}" dt="2024-09-26T08:08:31.492" v="20" actId="164"/>
          <ac:spMkLst>
            <pc:docMk/>
            <pc:sldMk cId="3350833203" sldId="592"/>
            <ac:spMk id="93" creationId="{4EF116C5-B850-A60B-89D2-1DC144390B13}"/>
          </ac:spMkLst>
        </pc:spChg>
        <pc:spChg chg="mod topLvl">
          <ac:chgData name="Harini Anand" userId="bac06f2b-b564-4e4d-9523-2a222e654b03" providerId="ADAL" clId="{FB9D2DB3-9EA0-4114-9A96-CC0AB703AF95}" dt="2024-09-26T08:08:31.492" v="20" actId="164"/>
          <ac:spMkLst>
            <pc:docMk/>
            <pc:sldMk cId="3350833203" sldId="592"/>
            <ac:spMk id="94" creationId="{404629E9-A2D4-E3FD-5F17-8C1C59D35094}"/>
          </ac:spMkLst>
        </pc:spChg>
        <pc:spChg chg="mod topLvl">
          <ac:chgData name="Harini Anand" userId="bac06f2b-b564-4e4d-9523-2a222e654b03" providerId="ADAL" clId="{FB9D2DB3-9EA0-4114-9A96-CC0AB703AF95}" dt="2024-09-26T08:08:31.492" v="20" actId="164"/>
          <ac:spMkLst>
            <pc:docMk/>
            <pc:sldMk cId="3350833203" sldId="592"/>
            <ac:spMk id="95" creationId="{3A789E05-D3AA-F4CA-04B9-C6D7952F2F0F}"/>
          </ac:spMkLst>
        </pc:spChg>
        <pc:spChg chg="mod topLvl">
          <ac:chgData name="Harini Anand" userId="bac06f2b-b564-4e4d-9523-2a222e654b03" providerId="ADAL" clId="{FB9D2DB3-9EA0-4114-9A96-CC0AB703AF95}" dt="2024-09-26T08:08:31.492" v="20" actId="164"/>
          <ac:spMkLst>
            <pc:docMk/>
            <pc:sldMk cId="3350833203" sldId="592"/>
            <ac:spMk id="96" creationId="{DD624D8B-8DAD-4411-6BE9-EBA954DCA9B1}"/>
          </ac:spMkLst>
        </pc:spChg>
        <pc:spChg chg="mod topLvl">
          <ac:chgData name="Harini Anand" userId="bac06f2b-b564-4e4d-9523-2a222e654b03" providerId="ADAL" clId="{FB9D2DB3-9EA0-4114-9A96-CC0AB703AF95}" dt="2024-09-26T08:08:31.492" v="20" actId="164"/>
          <ac:spMkLst>
            <pc:docMk/>
            <pc:sldMk cId="3350833203" sldId="592"/>
            <ac:spMk id="97" creationId="{9EAED04B-B7A3-4902-EABA-D2B3572FE1EA}"/>
          </ac:spMkLst>
        </pc:spChg>
        <pc:grpChg chg="add mod">
          <ac:chgData name="Harini Anand" userId="bac06f2b-b564-4e4d-9523-2a222e654b03" providerId="ADAL" clId="{FB9D2DB3-9EA0-4114-9A96-CC0AB703AF95}" dt="2024-09-26T08:08:14.153" v="16" actId="164"/>
          <ac:grpSpMkLst>
            <pc:docMk/>
            <pc:sldMk cId="3350833203" sldId="592"/>
            <ac:grpSpMk id="5" creationId="{119DC9AD-7EFF-99BA-30A2-9AED35D4D1B0}"/>
          </ac:grpSpMkLst>
        </pc:grpChg>
        <pc:grpChg chg="add mod">
          <ac:chgData name="Harini Anand" userId="bac06f2b-b564-4e4d-9523-2a222e654b03" providerId="ADAL" clId="{FB9D2DB3-9EA0-4114-9A96-CC0AB703AF95}" dt="2024-09-26T08:08:31.492" v="20" actId="164"/>
          <ac:grpSpMkLst>
            <pc:docMk/>
            <pc:sldMk cId="3350833203" sldId="592"/>
            <ac:grpSpMk id="10" creationId="{3083FE2E-272A-BCEA-641B-6A76413935B2}"/>
          </ac:grpSpMkLst>
        </pc:grpChg>
        <pc:grpChg chg="del">
          <ac:chgData name="Harini Anand" userId="bac06f2b-b564-4e4d-9523-2a222e654b03" providerId="ADAL" clId="{FB9D2DB3-9EA0-4114-9A96-CC0AB703AF95}" dt="2024-09-26T08:08:29.978" v="19" actId="165"/>
          <ac:grpSpMkLst>
            <pc:docMk/>
            <pc:sldMk cId="3350833203" sldId="592"/>
            <ac:grpSpMk id="11" creationId="{86ED6B67-354D-9B30-78D1-14F54DCA424A}"/>
          </ac:grpSpMkLst>
        </pc:grpChg>
      </pc:sldChg>
      <pc:sldChg chg="modSp mod">
        <pc:chgData name="Harini Anand" userId="bac06f2b-b564-4e4d-9523-2a222e654b03" providerId="ADAL" clId="{FB9D2DB3-9EA0-4114-9A96-CC0AB703AF95}" dt="2024-09-26T08:06:05.806" v="1" actId="13244"/>
        <pc:sldMkLst>
          <pc:docMk/>
          <pc:sldMk cId="3387101543" sldId="594"/>
        </pc:sldMkLst>
        <pc:graphicFrameChg chg="ord">
          <ac:chgData name="Harini Anand" userId="bac06f2b-b564-4e4d-9523-2a222e654b03" providerId="ADAL" clId="{FB9D2DB3-9EA0-4114-9A96-CC0AB703AF95}" dt="2024-09-26T08:06:05.806" v="1" actId="13244"/>
          <ac:graphicFrameMkLst>
            <pc:docMk/>
            <pc:sldMk cId="3387101543" sldId="594"/>
            <ac:graphicFrameMk id="4" creationId="{5B1C1D7C-D54C-5025-3C3D-DDCAC0BB5CA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61F14F-C195-2904-3C8A-FC35788B6B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1129DC0-A401-CE80-0C0B-E7C27384234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6DAD68-3C52-614D-81D4-44981D77701E}" type="datetimeFigureOut">
              <a:rPr lang="en-US"/>
              <a:pPr>
                <a:defRPr/>
              </a:pPr>
              <a:t>9/26/2024</a:t>
            </a:fld>
            <a:endParaRPr lang="en-US"/>
          </a:p>
        </p:txBody>
      </p:sp>
      <p:sp>
        <p:nvSpPr>
          <p:cNvPr id="4" name="Slide Image Placeholder 3">
            <a:extLst>
              <a:ext uri="{FF2B5EF4-FFF2-40B4-BE49-F238E27FC236}">
                <a16:creationId xmlns:a16="http://schemas.microsoft.com/office/drawing/2014/main" id="{E9883ED2-7179-1ECE-1C2F-7BBC2C95C1B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26ECD2-5938-DA67-BEB6-01D36BC0934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3B94061-B19A-8909-4724-43ED8840CE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1C59284-E0BA-4F1A-42A1-B032E6B3B01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9BF146A-133B-A443-A092-A0A2E59F13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cs typeface="Calibri"/>
              </a:rPr>
              <a:t>Commentary: </a:t>
            </a:r>
            <a:r>
              <a:rPr lang="en-GB" sz="1200">
                <a:latin typeface="+mn-lt"/>
              </a:rPr>
              <a:t>The UK is in a fragile recovery phase with modest growth (Q1 2024: +0.7%; Q2 2024: +0.6%) after experiencing a technical recession last year (Q3 2023: –0.1%; Q4 2023: -0.3%). </a:t>
            </a:r>
            <a:r>
              <a:rPr lang="en-US" sz="1200">
                <a:latin typeface="+mn-lt"/>
              </a:rPr>
              <a:t>Unemployment </a:t>
            </a:r>
            <a:r>
              <a:rPr lang="en-US" sz="1200" b="0">
                <a:latin typeface="+mn-lt"/>
              </a:rPr>
              <a:t>has </a:t>
            </a:r>
            <a:r>
              <a:rPr lang="en-US" sz="1200">
                <a:latin typeface="+mn-lt"/>
              </a:rPr>
              <a:t>recently increased; however</a:t>
            </a:r>
            <a:r>
              <a:rPr lang="en-US" sz="1200" b="0">
                <a:latin typeface="+mn-lt"/>
              </a:rPr>
              <a:t>, this </a:t>
            </a:r>
            <a:r>
              <a:rPr lang="en-US" sz="1200">
                <a:latin typeface="+mn-lt"/>
              </a:rPr>
              <a:t>current post-pandemic </a:t>
            </a:r>
            <a:r>
              <a:rPr lang="en-US" sz="1200" b="0">
                <a:latin typeface="+mn-lt"/>
              </a:rPr>
              <a:t>period </a:t>
            </a:r>
            <a:r>
              <a:rPr lang="en-US" sz="1200">
                <a:latin typeface="+mn-lt"/>
              </a:rPr>
              <a:t>(2022 onwards) has had </a:t>
            </a:r>
            <a:r>
              <a:rPr lang="en-US" sz="1200" b="0">
                <a:latin typeface="+mn-lt"/>
              </a:rPr>
              <a:t>historically low unemployment compared to post-financial crisis trends</a:t>
            </a:r>
            <a:r>
              <a:rPr lang="en-US" sz="1200">
                <a:latin typeface="+mn-lt"/>
              </a:rPr>
              <a:t> (2009-2014).</a:t>
            </a:r>
            <a:endParaRPr lang="en-US" sz="1200" b="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a:solidFill>
                  <a:prstClr val="black"/>
                </a:solidFill>
                <a:latin typeface="+mn-lt"/>
              </a:rPr>
              <a:t>Sources: </a:t>
            </a:r>
            <a:endParaRPr lang="en-GB" sz="1200" b="1">
              <a:solidFill>
                <a:prstClr val="black"/>
              </a:solidFill>
              <a:latin typeface="+mn-lt"/>
              <a:ea typeface="Calibri"/>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0">
                <a:solidFill>
                  <a:prstClr val="black"/>
                </a:solidFill>
                <a:latin typeface="+mn-lt"/>
              </a:rPr>
              <a:t>Office for National Statistics - Gross Domestic Product: chained volume measures: Seasonally adjusted £m</a:t>
            </a:r>
            <a:endParaRPr lang="en-GB" sz="1200" i="0">
              <a:solidFill>
                <a:prstClr val="black"/>
              </a:solidFill>
              <a:latin typeface="+mn-lt"/>
              <a:ea typeface="Calibri"/>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0">
                <a:solidFill>
                  <a:prstClr val="black"/>
                </a:solidFill>
                <a:latin typeface="+mn-lt"/>
              </a:rPr>
              <a:t>Office for National Statistics - Unemployment rate (aged 16 and over, seasonally adjusted): %</a:t>
            </a:r>
            <a:endParaRPr lang="en-GB" sz="1200" i="0">
              <a:solidFill>
                <a:prstClr val="black"/>
              </a:solidFill>
              <a:latin typeface="+mn-lt"/>
              <a:ea typeface="Calibri"/>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i="1">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prstClr val="black"/>
                </a:solidFill>
                <a:latin typeface="+mn-lt"/>
              </a:rPr>
              <a:t>Technical note: </a:t>
            </a:r>
            <a:r>
              <a:rPr lang="en-GB" sz="1200" b="0" i="0">
                <a:solidFill>
                  <a:prstClr val="black"/>
                </a:solidFill>
                <a:latin typeface="+mn-lt"/>
              </a:rPr>
              <a:t>GDP growth is calculated year on year</a:t>
            </a:r>
            <a:endParaRPr lang="en-GB" sz="1200" b="1" i="0">
              <a:solidFill>
                <a:prstClr val="black"/>
              </a:solidFill>
              <a:latin typeface="+mn-lt"/>
            </a:endParaRPr>
          </a:p>
          <a:p>
            <a:endParaRPr lang="en-US" sz="1200" b="0">
              <a:latin typeface="+mn-lt"/>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8</a:t>
            </a:fld>
            <a:endParaRPr lang="en-US"/>
          </a:p>
        </p:txBody>
      </p:sp>
    </p:spTree>
    <p:extLst>
      <p:ext uri="{BB962C8B-B14F-4D97-AF65-F5344CB8AC3E}">
        <p14:creationId xmlns:p14="http://schemas.microsoft.com/office/powerpoint/2010/main" val="323997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a:t>
            </a:r>
            <a:r>
              <a:rPr lang="en-US" sz="1200" b="1" dirty="0">
                <a:latin typeface="+mn-lt"/>
              </a:rPr>
              <a:t> </a:t>
            </a:r>
            <a:r>
              <a:rPr lang="en-US" sz="1200" b="0" dirty="0">
                <a:latin typeface="+mn-lt"/>
              </a:rPr>
              <a:t>For the first time in the analysis period of 2007 to 2023</a:t>
            </a:r>
            <a:r>
              <a:rPr lang="en-US" sz="1200" dirty="0">
                <a:latin typeface="+mn-lt"/>
              </a:rPr>
              <a:t>,</a:t>
            </a:r>
            <a:r>
              <a:rPr lang="en-US" sz="1200" b="0" dirty="0">
                <a:latin typeface="+mn-lt"/>
              </a:rPr>
              <a:t> the unemployment rate across Greater Cambridge is higher </a:t>
            </a:r>
            <a:r>
              <a:rPr lang="en-US" sz="1200" dirty="0">
                <a:latin typeface="+mn-lt"/>
              </a:rPr>
              <a:t>than </a:t>
            </a:r>
            <a:r>
              <a:rPr lang="en-US" sz="1200" b="0" dirty="0">
                <a:latin typeface="+mn-lt"/>
              </a:rPr>
              <a:t>that of the UK. This is seen across both the latest release and </a:t>
            </a:r>
            <a:r>
              <a:rPr lang="en-US" sz="1200" dirty="0">
                <a:latin typeface="+mn-lt"/>
              </a:rPr>
              <a:t>the 3-year </a:t>
            </a:r>
            <a:r>
              <a:rPr lang="en-US" sz="1200" b="0" dirty="0">
                <a:latin typeface="+mn-lt"/>
              </a:rPr>
              <a:t>average</a:t>
            </a:r>
            <a:r>
              <a:rPr lang="en-US" sz="1200" dirty="0">
                <a:latin typeface="+mn-lt"/>
              </a:rPr>
              <a:t>,</a:t>
            </a:r>
            <a:r>
              <a:rPr lang="en-US" sz="1200" b="0" dirty="0">
                <a:latin typeface="+mn-lt"/>
              </a:rPr>
              <a:t> and </a:t>
            </a:r>
            <a:r>
              <a:rPr lang="en-US" sz="1200" dirty="0">
                <a:latin typeface="+mn-lt"/>
              </a:rPr>
              <a:t>the high unemployment rate </a:t>
            </a:r>
            <a:r>
              <a:rPr lang="en-US" sz="1200" b="0" dirty="0">
                <a:latin typeface="+mn-lt"/>
              </a:rPr>
              <a:t>suggests there are not enough </a:t>
            </a:r>
            <a:r>
              <a:rPr lang="en-US" sz="1200" dirty="0">
                <a:latin typeface="+mn-lt"/>
              </a:rPr>
              <a:t>opportunities, </a:t>
            </a:r>
            <a:r>
              <a:rPr lang="en-US" sz="1200" b="0" dirty="0">
                <a:latin typeface="+mn-lt"/>
              </a:rPr>
              <a:t>or </a:t>
            </a:r>
            <a:r>
              <a:rPr lang="en-US" sz="1200" dirty="0">
                <a:latin typeface="+mn-lt"/>
              </a:rPr>
              <a:t>the opportunities are not </a:t>
            </a:r>
            <a:r>
              <a:rPr lang="en-US" sz="1200" b="0" dirty="0">
                <a:latin typeface="+mn-lt"/>
              </a:rPr>
              <a:t>suitable </a:t>
            </a:r>
            <a:r>
              <a:rPr lang="en-US" sz="1200" dirty="0">
                <a:latin typeface="+mn-lt"/>
              </a:rPr>
              <a:t>(e.g. matching issues) </a:t>
            </a:r>
            <a:r>
              <a:rPr lang="en-US" sz="1200" b="0" dirty="0">
                <a:latin typeface="+mn-lt"/>
              </a:rPr>
              <a:t>for Greater Cambridge residents. </a:t>
            </a:r>
            <a:r>
              <a:rPr lang="en-US" sz="1200" dirty="0">
                <a:latin typeface="+mn-lt"/>
              </a:rPr>
              <a:t>Although </a:t>
            </a:r>
            <a:r>
              <a:rPr lang="en-US" sz="1200" b="0" dirty="0">
                <a:latin typeface="+mn-lt"/>
              </a:rPr>
              <a:t>the unemployment rate </a:t>
            </a:r>
            <a:r>
              <a:rPr lang="en-US" sz="1200" dirty="0">
                <a:latin typeface="+mn-lt"/>
              </a:rPr>
              <a:t>is </a:t>
            </a:r>
            <a:r>
              <a:rPr lang="en-US" sz="1200" b="0" dirty="0">
                <a:latin typeface="+mn-lt"/>
              </a:rPr>
              <a:t>concerning</a:t>
            </a:r>
            <a:r>
              <a:rPr lang="en-US" sz="1200" dirty="0">
                <a:latin typeface="+mn-lt"/>
              </a:rPr>
              <a:t>,</a:t>
            </a:r>
            <a:r>
              <a:rPr lang="en-US" sz="1200" b="0" dirty="0">
                <a:latin typeface="+mn-lt"/>
              </a:rPr>
              <a:t> it could be </a:t>
            </a:r>
            <a:r>
              <a:rPr lang="en-US" sz="1200" dirty="0">
                <a:latin typeface="+mn-lt"/>
              </a:rPr>
              <a:t>caused </a:t>
            </a:r>
            <a:r>
              <a:rPr lang="en-US" sz="1200" b="0" dirty="0">
                <a:latin typeface="+mn-lt"/>
              </a:rPr>
              <a:t>by the reduction in economic inactivity</a:t>
            </a:r>
            <a:r>
              <a:rPr lang="en-US" sz="1200" dirty="0">
                <a:latin typeface="+mn-lt"/>
              </a:rPr>
              <a:t> seen on Slide 9 (Employment Overview) and Slide 14 (Economic Inactivity Overview) that has in turn caused a shift to </a:t>
            </a:r>
            <a:r>
              <a:rPr lang="en-US" sz="1200" b="0" dirty="0">
                <a:latin typeface="+mn-lt"/>
              </a:rPr>
              <a:t>more people </a:t>
            </a:r>
            <a:r>
              <a:rPr lang="en-US" sz="1200" dirty="0">
                <a:latin typeface="+mn-lt"/>
              </a:rPr>
              <a:t>seeking work. </a:t>
            </a:r>
          </a:p>
          <a:p>
            <a:endParaRPr lang="en-US" sz="1200" dirty="0">
              <a:latin typeface="+mn-lt"/>
            </a:endParaRPr>
          </a:p>
          <a:p>
            <a:r>
              <a:rPr lang="en-US" sz="1200" dirty="0">
                <a:latin typeface="+mn-lt"/>
              </a:rPr>
              <a:t>As mentioned in Slide 8 (UK Economic Context), this current post-pandemic period (2022 onwards) has had historically </a:t>
            </a:r>
            <a:r>
              <a:rPr lang="en-US" sz="1200" b="0" dirty="0">
                <a:latin typeface="+mn-lt"/>
              </a:rPr>
              <a:t>low </a:t>
            </a:r>
            <a:r>
              <a:rPr lang="en-US" sz="1200" dirty="0">
                <a:latin typeface="+mn-lt"/>
              </a:rPr>
              <a:t>UK unemployment compared to post-financial crisis trends (2009-2014). However, this contrasts with </a:t>
            </a:r>
            <a:r>
              <a:rPr lang="en-US" sz="1200" b="0" dirty="0">
                <a:latin typeface="+mn-lt"/>
              </a:rPr>
              <a:t>the </a:t>
            </a:r>
            <a:r>
              <a:rPr lang="en-US" sz="1200" dirty="0">
                <a:latin typeface="+mn-lt"/>
              </a:rPr>
              <a:t>current Greater Cambridge </a:t>
            </a:r>
            <a:r>
              <a:rPr lang="en-US" sz="1200" b="0" dirty="0">
                <a:latin typeface="+mn-lt"/>
              </a:rPr>
              <a:t>unemployment rate</a:t>
            </a:r>
            <a:r>
              <a:rPr lang="en-US" sz="1200" dirty="0">
                <a:latin typeface="+mn-lt"/>
              </a:rPr>
              <a:t>. The recent 3-year average for Greater Cambridge unemployment</a:t>
            </a:r>
            <a:r>
              <a:rPr lang="en-US" sz="1200" b="0" dirty="0">
                <a:latin typeface="+mn-lt"/>
              </a:rPr>
              <a:t> is </a:t>
            </a:r>
            <a:r>
              <a:rPr lang="en-US" sz="1200" dirty="0">
                <a:latin typeface="+mn-lt"/>
              </a:rPr>
              <a:t>approaching the 2011 3-year average peak</a:t>
            </a:r>
            <a:r>
              <a:rPr lang="en-US" sz="1200" b="0" dirty="0">
                <a:latin typeface="+mn-lt"/>
              </a:rPr>
              <a:t>. </a:t>
            </a:r>
            <a:r>
              <a:rPr lang="en-US" sz="1200" dirty="0">
                <a:latin typeface="+mn-lt"/>
              </a:rPr>
              <a:t>This difference in the historical unemployment context between Greater Cambridge and the UK makes the rising current Greater Cambridge unemployment rate concerning.</a:t>
            </a:r>
            <a:endParaRPr lang="en-US" sz="1200" dirty="0">
              <a:latin typeface="+mn-lt"/>
              <a:ea typeface="Calibri" panose="020F0502020204030204"/>
              <a:cs typeface="Calibri" panose="020F0502020204030204"/>
            </a:endParaRPr>
          </a:p>
          <a:p>
            <a:endParaRPr lang="en-US" sz="1200" b="1" dirty="0">
              <a:latin typeface="+mn-lt"/>
              <a:ea typeface="Calibri"/>
              <a:cs typeface="Calibri"/>
            </a:endParaRPr>
          </a:p>
          <a:p>
            <a:endParaRPr lang="en-US" sz="1200" b="1"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a:t>
            </a:r>
            <a:r>
              <a:rPr lang="en-US" sz="1200" b="0" i="0" dirty="0" err="1">
                <a:solidFill>
                  <a:srgbClr val="333333"/>
                </a:solidFill>
                <a:effectLst/>
                <a:latin typeface="+mn-lt"/>
                <a:ea typeface="Verdana"/>
              </a:rPr>
              <a:t>labour</a:t>
            </a:r>
            <a:r>
              <a:rPr lang="en-US" sz="1200" b="0" i="0" dirty="0">
                <a:solidFill>
                  <a:srgbClr val="333333"/>
                </a:solidFill>
                <a:effectLst/>
                <a:latin typeface="+mn-lt"/>
                <a:ea typeface="Verdana"/>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Greater Cambridge.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endParaRPr lang="en-US" sz="1200" b="1"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18</a:t>
            </a:fld>
            <a:endParaRPr lang="en-US"/>
          </a:p>
        </p:txBody>
      </p:sp>
    </p:spTree>
    <p:extLst>
      <p:ext uri="{BB962C8B-B14F-4D97-AF65-F5344CB8AC3E}">
        <p14:creationId xmlns:p14="http://schemas.microsoft.com/office/powerpoint/2010/main" val="53366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dirty="0">
                <a:latin typeface="+mn-lt"/>
              </a:rPr>
              <a:t>Across </a:t>
            </a:r>
            <a:r>
              <a:rPr lang="en-GB" sz="1200" b="0" dirty="0">
                <a:latin typeface="+mn-lt"/>
              </a:rPr>
              <a:t>Greater Cambridge</a:t>
            </a:r>
            <a:r>
              <a:rPr lang="en-GB" sz="1200" dirty="0">
                <a:latin typeface="+mn-lt"/>
              </a:rPr>
              <a:t>, the vacancy rate was highest in 2021/22,</a:t>
            </a:r>
            <a:r>
              <a:rPr lang="en-GB" sz="1200" b="0" dirty="0">
                <a:latin typeface="+mn-lt"/>
              </a:rPr>
              <a:t> and </a:t>
            </a:r>
            <a:r>
              <a:rPr lang="en-GB" sz="1200" dirty="0">
                <a:latin typeface="+mn-lt"/>
              </a:rPr>
              <a:t>this suggests employment opportunities were plentiful. Since </a:t>
            </a:r>
            <a:r>
              <a:rPr lang="en-GB" sz="1200" b="0" dirty="0">
                <a:latin typeface="+mn-lt"/>
              </a:rPr>
              <a:t>then</a:t>
            </a:r>
            <a:r>
              <a:rPr lang="en-GB" sz="1200" dirty="0">
                <a:latin typeface="+mn-lt"/>
              </a:rPr>
              <a:t>, the</a:t>
            </a:r>
            <a:r>
              <a:rPr lang="en-GB" sz="1200" b="0" dirty="0">
                <a:latin typeface="+mn-lt"/>
              </a:rPr>
              <a:t> Greater Cambridge </a:t>
            </a:r>
            <a:r>
              <a:rPr lang="en-GB" sz="1200" dirty="0">
                <a:latin typeface="+mn-lt"/>
              </a:rPr>
              <a:t>vacancy rate has continued to decline with the most recent YoY decline </a:t>
            </a:r>
            <a:r>
              <a:rPr lang="en-GB" sz="1200" b="0" dirty="0">
                <a:latin typeface="+mn-lt"/>
              </a:rPr>
              <a:t>of</a:t>
            </a:r>
            <a:r>
              <a:rPr lang="en-GB" sz="1200" dirty="0">
                <a:latin typeface="+mn-lt"/>
              </a:rPr>
              <a:t> –42%. This decrease is roughly</a:t>
            </a:r>
            <a:r>
              <a:rPr lang="en-GB" sz="1200" b="0" dirty="0">
                <a:latin typeface="+mn-lt"/>
              </a:rPr>
              <a:t> in line with the UK </a:t>
            </a:r>
            <a:r>
              <a:rPr lang="en-GB" sz="1200" dirty="0">
                <a:latin typeface="+mn-lt"/>
              </a:rPr>
              <a:t>vacancy rate decrease of –46%. Decreasing employment opportunities are thus a nationwide trend. Vacancy rate decreases are often associated with </a:t>
            </a:r>
            <a:r>
              <a:rPr lang="en-GB" sz="1200" b="0" dirty="0">
                <a:latin typeface="+mn-lt"/>
              </a:rPr>
              <a:t>a </a:t>
            </a:r>
            <a:r>
              <a:rPr lang="en-GB" sz="1200" dirty="0">
                <a:latin typeface="+mn-lt"/>
              </a:rPr>
              <a:t>contracting economy, </a:t>
            </a:r>
            <a:r>
              <a:rPr lang="en-GB" sz="1200" b="0" dirty="0">
                <a:latin typeface="+mn-lt"/>
              </a:rPr>
              <a:t>but </a:t>
            </a:r>
            <a:r>
              <a:rPr lang="en-GB" sz="1200" dirty="0">
                <a:latin typeface="+mn-lt"/>
              </a:rPr>
              <a:t>this conflicts with the two most recent quarters of positive UK GDP growth in Slide 8 (UK Economic Context). This may support the claim that </a:t>
            </a:r>
            <a:r>
              <a:rPr lang="en-GB" sz="1200" b="0" dirty="0">
                <a:latin typeface="+mn-lt"/>
              </a:rPr>
              <a:t>the UK is in a fragile recovery phase.</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err="1">
                <a:solidFill>
                  <a:prstClr val="black"/>
                </a:solidFill>
                <a:latin typeface="+mn-lt"/>
              </a:rPr>
              <a:t>Lightcast</a:t>
            </a:r>
            <a:endParaRPr lang="en-GB" sz="120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ea typeface="Calibri"/>
                <a:cs typeface="Calibri"/>
              </a:rPr>
              <a:t>Vacancy data is sourced from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a service that has been procured by Cambridgeshire and Peterborough Combined Authority which gives </a:t>
            </a:r>
            <a:r>
              <a:rPr lang="en-US" sz="1200" b="0" i="0" dirty="0" err="1">
                <a:solidFill>
                  <a:srgbClr val="242424"/>
                </a:solidFill>
                <a:effectLst/>
                <a:latin typeface="+mn-lt"/>
                <a:ea typeface="Calibri"/>
                <a:cs typeface="Calibri"/>
              </a:rPr>
              <a:t>labour</a:t>
            </a:r>
            <a:r>
              <a:rPr lang="en-US" sz="1200" b="0" i="0" dirty="0">
                <a:solidFill>
                  <a:srgbClr val="242424"/>
                </a:solidFill>
                <a:effectLst/>
                <a:latin typeface="+mn-lt"/>
                <a:ea typeface="Calibri"/>
                <a:cs typeface="Calibri"/>
              </a:rPr>
              <a:t> market information on Job postings, occupations, and industries.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has a job posting aggregator which scans jobs websites for posting and presents them together.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pPr eaLnBrk="1" fontAlgn="auto" hangingPunct="1">
              <a:spcBef>
                <a:spcPts val="600"/>
              </a:spcBef>
              <a:spcAft>
                <a:spcPts val="0"/>
              </a:spcAft>
              <a:defRPr/>
            </a:pPr>
            <a:endParaRPr lang="en-GB" sz="1200" b="0" dirty="0">
              <a:latin typeface="+mn-lt"/>
              <a:ea typeface="Calibri"/>
              <a:cs typeface="Calibri"/>
            </a:endParaRPr>
          </a:p>
          <a:p>
            <a:endParaRPr lang="en-US" sz="1200" b="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19</a:t>
            </a:fld>
            <a:endParaRPr lang="en-US"/>
          </a:p>
        </p:txBody>
      </p:sp>
    </p:spTree>
    <p:extLst>
      <p:ext uri="{BB962C8B-B14F-4D97-AF65-F5344CB8AC3E}">
        <p14:creationId xmlns:p14="http://schemas.microsoft.com/office/powerpoint/2010/main" val="3090619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solidFill>
                  <a:prstClr val="black"/>
                </a:solidFill>
                <a:latin typeface="+mn-lt"/>
              </a:rPr>
              <a:t>Commentary: </a:t>
            </a:r>
            <a:r>
              <a:rPr lang="en-GB" sz="1200" dirty="0">
                <a:solidFill>
                  <a:prstClr val="black"/>
                </a:solidFill>
                <a:latin typeface="+mn-lt"/>
              </a:rPr>
              <a:t>This table compares the relationship between the </a:t>
            </a:r>
            <a:r>
              <a:rPr lang="en-GB" sz="1200" b="0" i="0" dirty="0">
                <a:solidFill>
                  <a:prstClr val="black"/>
                </a:solidFill>
                <a:latin typeface="+mn-lt"/>
              </a:rPr>
              <a:t>Greater Cambridge </a:t>
            </a:r>
            <a:r>
              <a:rPr lang="en-GB" sz="1200" dirty="0">
                <a:solidFill>
                  <a:prstClr val="black"/>
                </a:solidFill>
                <a:latin typeface="+mn-lt"/>
              </a:rPr>
              <a:t>vacancy rate and unemployment rate – </a:t>
            </a:r>
            <a:r>
              <a:rPr lang="en-GB" sz="1200" b="0" i="0" dirty="0">
                <a:solidFill>
                  <a:prstClr val="black"/>
                </a:solidFill>
                <a:latin typeface="+mn-lt"/>
              </a:rPr>
              <a:t>the vacancy rate </a:t>
            </a:r>
            <a:r>
              <a:rPr lang="en-GB" sz="1200" dirty="0">
                <a:solidFill>
                  <a:prstClr val="black"/>
                </a:solidFill>
                <a:latin typeface="+mn-lt"/>
              </a:rPr>
              <a:t>represents the supply of the labour market and the unemployment rate represents the demand of the labour market</a:t>
            </a:r>
            <a:r>
              <a:rPr lang="en-GB" sz="1200" b="0" i="0" dirty="0">
                <a:solidFill>
                  <a:prstClr val="black"/>
                </a:solidFill>
                <a:latin typeface="+mn-lt"/>
              </a:rPr>
              <a:t>. </a:t>
            </a:r>
            <a:r>
              <a:rPr lang="en-GB" sz="1200" dirty="0">
                <a:solidFill>
                  <a:prstClr val="black"/>
                </a:solidFill>
                <a:latin typeface="+mn-lt"/>
              </a:rPr>
              <a:t>This relationship is often plotted as </a:t>
            </a:r>
            <a:r>
              <a:rPr lang="en-GB" sz="1200" b="0" i="0" dirty="0">
                <a:solidFill>
                  <a:prstClr val="black"/>
                </a:solidFill>
                <a:latin typeface="+mn-lt"/>
              </a:rPr>
              <a:t>the </a:t>
            </a:r>
            <a:r>
              <a:rPr lang="en-GB" sz="1200" dirty="0">
                <a:solidFill>
                  <a:prstClr val="black"/>
                </a:solidFill>
                <a:latin typeface="+mn-lt"/>
              </a:rPr>
              <a:t>Beveridge curve where a high vacancy rate and low unemployment rate is attractive and called a “tight labour market”, and a low </a:t>
            </a:r>
            <a:r>
              <a:rPr lang="en-GB" sz="1200" b="0" i="0" dirty="0">
                <a:solidFill>
                  <a:prstClr val="black"/>
                </a:solidFill>
                <a:latin typeface="+mn-lt"/>
              </a:rPr>
              <a:t>vacancy rate </a:t>
            </a:r>
            <a:r>
              <a:rPr lang="en-GB" sz="1200" dirty="0">
                <a:solidFill>
                  <a:prstClr val="black"/>
                </a:solidFill>
                <a:latin typeface="+mn-lt"/>
              </a:rPr>
              <a:t>and high unemployment rate is not attractive and called a “loose labour market”.  There is not enough available data for Greater Cambridge to make </a:t>
            </a:r>
            <a:r>
              <a:rPr lang="en-GB" sz="1200" b="0" i="0" dirty="0">
                <a:solidFill>
                  <a:prstClr val="black"/>
                </a:solidFill>
                <a:latin typeface="+mn-lt"/>
              </a:rPr>
              <a:t>a </a:t>
            </a:r>
            <a:r>
              <a:rPr lang="en-GB" sz="1200" dirty="0">
                <a:solidFill>
                  <a:prstClr val="black"/>
                </a:solidFill>
                <a:latin typeface="+mn-lt"/>
              </a:rPr>
              <a:t>traditional plot.</a:t>
            </a:r>
            <a:endParaRPr lang="en-US" sz="1200" dirty="0">
              <a:solidFill>
                <a:prstClr val="black"/>
              </a:solidFill>
              <a:latin typeface="+mn-lt"/>
            </a:endParaRPr>
          </a:p>
          <a:p>
            <a:pPr>
              <a:defRPr/>
            </a:pPr>
            <a:endParaRPr lang="en-GB" sz="1200" dirty="0">
              <a:solidFill>
                <a:prstClr val="black"/>
              </a:solidFill>
              <a:latin typeface="+mn-lt"/>
            </a:endParaRPr>
          </a:p>
          <a:p>
            <a:pPr>
              <a:defRPr/>
            </a:pPr>
            <a:r>
              <a:rPr lang="en-GB" sz="1200" dirty="0">
                <a:solidFill>
                  <a:prstClr val="black"/>
                </a:solidFill>
                <a:latin typeface="+mn-lt"/>
              </a:rPr>
              <a:t>However, trends </a:t>
            </a:r>
            <a:r>
              <a:rPr lang="en-GB" sz="1200" b="0" i="0" dirty="0">
                <a:solidFill>
                  <a:prstClr val="black"/>
                </a:solidFill>
                <a:latin typeface="+mn-lt"/>
              </a:rPr>
              <a:t>in </a:t>
            </a:r>
            <a:r>
              <a:rPr lang="en-GB" sz="1200" dirty="0">
                <a:solidFill>
                  <a:prstClr val="black"/>
                </a:solidFill>
                <a:latin typeface="+mn-lt"/>
              </a:rPr>
              <a:t>the table show that Greater Cambridge vacancy rates have been decreasing since 2021/22, and the </a:t>
            </a:r>
            <a:r>
              <a:rPr lang="en-GB" sz="1200" b="0" i="0" dirty="0">
                <a:solidFill>
                  <a:prstClr val="black"/>
                </a:solidFill>
                <a:latin typeface="+mn-lt"/>
              </a:rPr>
              <a:t>unemployment</a:t>
            </a:r>
            <a:r>
              <a:rPr lang="en-GB" sz="1200" dirty="0">
                <a:solidFill>
                  <a:prstClr val="black"/>
                </a:solidFill>
                <a:latin typeface="+mn-lt"/>
              </a:rPr>
              <a:t> rate has been increasing as outlined in Slide 8 (UK Economic Context) and Slide 18 (Unemployment Overview)</a:t>
            </a:r>
            <a:r>
              <a:rPr lang="en-GB" sz="1200" b="0" i="0" dirty="0">
                <a:solidFill>
                  <a:prstClr val="black"/>
                </a:solidFill>
                <a:latin typeface="+mn-lt"/>
              </a:rPr>
              <a:t>. </a:t>
            </a:r>
            <a:r>
              <a:rPr lang="en-GB" sz="1200" dirty="0">
                <a:solidFill>
                  <a:prstClr val="black"/>
                </a:solidFill>
                <a:latin typeface="+mn-lt"/>
              </a:rPr>
              <a:t>The labour market is thus loosening with </a:t>
            </a:r>
            <a:r>
              <a:rPr lang="en-GB" sz="1200" b="0" i="0" dirty="0">
                <a:solidFill>
                  <a:prstClr val="black"/>
                </a:solidFill>
                <a:latin typeface="+mn-lt"/>
              </a:rPr>
              <a:t>fewer vacancies available for unemployed </a:t>
            </a:r>
            <a:r>
              <a:rPr lang="en-GB" sz="1200" dirty="0">
                <a:solidFill>
                  <a:prstClr val="black"/>
                </a:solidFill>
                <a:latin typeface="+mn-lt"/>
              </a:rPr>
              <a:t>people seeking work.</a:t>
            </a:r>
            <a:endParaRPr lang="en-US" sz="1200" dirty="0">
              <a:solidFill>
                <a:prstClr val="black"/>
              </a:solidFill>
              <a:latin typeface="+mn-lt"/>
            </a:endParaRPr>
          </a:p>
          <a:p>
            <a:pPr>
              <a:defRPr/>
            </a:pPr>
            <a:endParaRPr lang="en-GB" sz="1200" dirty="0">
              <a:solidFill>
                <a:prstClr val="black"/>
              </a:solidFill>
              <a:latin typeface="+mn-lt"/>
            </a:endParaRPr>
          </a:p>
          <a:p>
            <a:pPr>
              <a:defRPr/>
            </a:pPr>
            <a:r>
              <a:rPr lang="en-GB" sz="1200" dirty="0">
                <a:solidFill>
                  <a:prstClr val="black"/>
                </a:solidFill>
                <a:latin typeface="+mn-lt"/>
              </a:rPr>
              <a:t>Although the UK unemployment has recently been increasing, it is still historically low compared the post-financial crisis period. In contrast, the 3-year average of the Greater Cambridge unemployment rate is approaching its 2011 peak.</a:t>
            </a:r>
            <a:r>
              <a:rPr lang="en-GB" sz="1200" b="0" i="0" dirty="0">
                <a:solidFill>
                  <a:prstClr val="black"/>
                </a:solidFill>
                <a:latin typeface="+mn-lt"/>
              </a:rPr>
              <a:t> </a:t>
            </a:r>
            <a:r>
              <a:rPr lang="en-GB" sz="1200" dirty="0">
                <a:solidFill>
                  <a:prstClr val="black"/>
                </a:solidFill>
                <a:latin typeface="+mn-lt"/>
              </a:rPr>
              <a:t>The loosening </a:t>
            </a:r>
            <a:r>
              <a:rPr lang="en-GB" sz="1200" b="0" i="0" dirty="0">
                <a:solidFill>
                  <a:prstClr val="black"/>
                </a:solidFill>
                <a:latin typeface="+mn-lt"/>
              </a:rPr>
              <a:t>of the UK</a:t>
            </a:r>
            <a:r>
              <a:rPr lang="en-GB" sz="1200" dirty="0">
                <a:solidFill>
                  <a:prstClr val="black"/>
                </a:solidFill>
                <a:latin typeface="+mn-lt"/>
              </a:rPr>
              <a:t> labour is thus less severe than Greater Cambridge. There are more people seeking work in Greater Cambridge (more demand) and are struggling with fewer employment opportunities (less supply)</a:t>
            </a:r>
            <a:r>
              <a:rPr lang="en-GB" sz="1200" b="0" i="0" dirty="0">
                <a:solidFill>
                  <a:prstClr val="black"/>
                </a:solidFill>
                <a:latin typeface="+mn-lt"/>
              </a:rPr>
              <a:t>.</a:t>
            </a:r>
            <a:endParaRPr lang="en-US" sz="1200" dirty="0">
              <a:solidFill>
                <a:prstClr val="black"/>
              </a:solidFill>
              <a:latin typeface="+mn-lt"/>
            </a:endParaRPr>
          </a:p>
          <a:p>
            <a:pPr marL="0" marR="0" lvl="0" indent="0" algn="l" defTabSz="914400">
              <a:lnSpc>
                <a:spcPct val="100000"/>
              </a:lnSpc>
              <a:spcBef>
                <a:spcPct val="30000"/>
              </a:spcBef>
              <a:spcAft>
                <a:spcPct val="0"/>
              </a:spcAft>
              <a:buClrTx/>
              <a:buSzTx/>
              <a:buFontTx/>
              <a:buNone/>
              <a:tabLst/>
              <a:defRPr/>
            </a:pPr>
            <a:endParaRPr lang="en-GB" sz="1200" b="1" i="0" dirty="0">
              <a:solidFill>
                <a:prstClr val="black"/>
              </a:solidFill>
              <a:latin typeface="+mn-lt"/>
              <a:ea typeface="Calibri"/>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dirty="0">
              <a:solidFill>
                <a:prstClr val="black"/>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prstClr val="black"/>
                </a:solidFill>
                <a:latin typeface="+mn-lt"/>
              </a:rPr>
              <a:t>Sources: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0" dirty="0">
                <a:solidFill>
                  <a:prstClr val="black"/>
                </a:solidFill>
                <a:latin typeface="+mn-lt"/>
              </a:rPr>
              <a:t>Office for National Statistics - Claimant count and vacancies time series (UNEM)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0" dirty="0" err="1">
                <a:solidFill>
                  <a:prstClr val="black"/>
                </a:solidFill>
                <a:latin typeface="+mn-lt"/>
              </a:rPr>
              <a:t>Lightcast</a:t>
            </a:r>
            <a:endParaRPr lang="en-GB" sz="1200" i="0" dirty="0">
              <a:solidFill>
                <a:prstClr val="black"/>
              </a:solidFill>
              <a:latin typeface="+mn-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0" dirty="0">
                <a:solidFill>
                  <a:prstClr val="black"/>
                </a:solidFill>
                <a:latin typeface="+mn-lt"/>
              </a:rPr>
              <a:t>Annual Population Survey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solidFill>
                <a:prstClr val="black"/>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0" dirty="0">
                <a:solidFill>
                  <a:prstClr val="black"/>
                </a:solidFill>
                <a:latin typeface="+mn-lt"/>
              </a:rPr>
              <a:t>Technical note: </a:t>
            </a:r>
            <a:r>
              <a:rPr lang="en-GB" sz="1200" b="0" i="0" dirty="0">
                <a:solidFill>
                  <a:prstClr val="black"/>
                </a:solidFill>
                <a:latin typeface="+mn-lt"/>
              </a:rPr>
              <a:t>The vacancy rate has been calculated by dividing the total number of vacancies from </a:t>
            </a:r>
            <a:r>
              <a:rPr lang="en-GB" sz="1200" b="0" i="0" dirty="0" err="1">
                <a:solidFill>
                  <a:prstClr val="black"/>
                </a:solidFill>
                <a:latin typeface="+mn-lt"/>
              </a:rPr>
              <a:t>Lightcast</a:t>
            </a:r>
            <a:r>
              <a:rPr lang="en-GB" sz="1200" b="0" i="0" dirty="0">
                <a:solidFill>
                  <a:prstClr val="black"/>
                </a:solidFill>
                <a:latin typeface="+mn-lt"/>
              </a:rPr>
              <a:t> for the relevant year by the sum of the same vacancy figure and the employed 16-64 population from the Annual Population Survey.</a:t>
            </a:r>
            <a:endParaRPr lang="en-GB" sz="1200" b="1" dirty="0">
              <a:solidFill>
                <a:prstClr val="black"/>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solidFill>
                <a:prstClr val="black"/>
              </a:solidFill>
              <a:latin typeface="+mn-lt"/>
            </a:endParaRPr>
          </a:p>
          <a:p>
            <a:pPr algn="just" rtl="0" fontAlgn="base"/>
            <a:r>
              <a:rPr lang="en-US" sz="1200" b="0" i="0" dirty="0">
                <a:solidFill>
                  <a:srgbClr val="242424"/>
                </a:solidFill>
                <a:effectLst/>
                <a:latin typeface="+mn-lt"/>
              </a:rPr>
              <a:t>Vacancy data is sourced from </a:t>
            </a:r>
            <a:r>
              <a:rPr lang="en-US" sz="1200" b="0" i="0" dirty="0" err="1">
                <a:solidFill>
                  <a:srgbClr val="242424"/>
                </a:solidFill>
                <a:effectLst/>
                <a:latin typeface="+mn-lt"/>
              </a:rPr>
              <a:t>Lightcast</a:t>
            </a:r>
            <a:r>
              <a:rPr lang="en-US" sz="1200" b="0" i="0" dirty="0">
                <a:solidFill>
                  <a:srgbClr val="242424"/>
                </a:solidFill>
                <a:effectLst/>
                <a:latin typeface="+mn-lt"/>
              </a:rPr>
              <a:t>, a service that has been procured by Cambridgeshire and Peterborough Combined Authority which gives </a:t>
            </a:r>
            <a:r>
              <a:rPr lang="en-US" sz="1200" b="0" i="0" dirty="0" err="1">
                <a:solidFill>
                  <a:srgbClr val="242424"/>
                </a:solidFill>
                <a:effectLst/>
                <a:latin typeface="+mn-lt"/>
              </a:rPr>
              <a:t>labour</a:t>
            </a:r>
            <a:r>
              <a:rPr lang="en-US" sz="1200" b="0" i="0" dirty="0">
                <a:solidFill>
                  <a:srgbClr val="242424"/>
                </a:solidFill>
                <a:effectLst/>
                <a:latin typeface="+mn-lt"/>
              </a:rPr>
              <a:t> market information on Job postings, occupations, and industries. </a:t>
            </a:r>
            <a:r>
              <a:rPr lang="en-US" sz="1200" b="0" i="0" dirty="0" err="1">
                <a:solidFill>
                  <a:srgbClr val="242424"/>
                </a:solidFill>
                <a:effectLst/>
                <a:latin typeface="+mn-lt"/>
              </a:rPr>
              <a:t>Lightcast</a:t>
            </a:r>
            <a:r>
              <a:rPr lang="en-US" sz="1200" b="0" i="0" dirty="0">
                <a:solidFill>
                  <a:srgbClr val="242424"/>
                </a:solidFill>
                <a:effectLst/>
                <a:latin typeface="+mn-lt"/>
              </a:rPr>
              <a:t> has a job posting aggregator which scans jobs websites for posting and presents them together. </a:t>
            </a:r>
            <a:r>
              <a:rPr lang="en-US" sz="1200" b="0" i="0" dirty="0" err="1">
                <a:solidFill>
                  <a:srgbClr val="242424"/>
                </a:solidFill>
                <a:effectLst/>
                <a:latin typeface="+mn-lt"/>
              </a:rPr>
              <a:t>Lightcast</a:t>
            </a:r>
            <a:r>
              <a:rPr lang="en-US" sz="1200" b="0" i="0" dirty="0">
                <a:solidFill>
                  <a:srgbClr val="242424"/>
                </a:solidFill>
                <a:effectLst/>
                <a:latin typeface="+mn-lt"/>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pPr eaLnBrk="1" fontAlgn="auto" hangingPunct="1">
              <a:spcBef>
                <a:spcPts val="600"/>
              </a:spcBef>
              <a:spcAft>
                <a:spcPts val="0"/>
              </a:spcAft>
              <a:defRPr/>
            </a:pPr>
            <a:endParaRPr lang="en-GB" sz="1200" b="0" dirty="0">
              <a:latin typeface="+mn-lt"/>
              <a:ea typeface="Calibri"/>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0" dirty="0">
              <a:solidFill>
                <a:prstClr val="black"/>
              </a:solidFill>
              <a:latin typeface="+mn-lt"/>
            </a:endParaRPr>
          </a:p>
          <a:p>
            <a:endParaRPr lang="en-US" sz="1200" b="1"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20</a:t>
            </a:fld>
            <a:endParaRPr lang="en-US"/>
          </a:p>
        </p:txBody>
      </p:sp>
    </p:spTree>
    <p:extLst>
      <p:ext uri="{BB962C8B-B14F-4D97-AF65-F5344CB8AC3E}">
        <p14:creationId xmlns:p14="http://schemas.microsoft.com/office/powerpoint/2010/main" val="1711789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b="0" dirty="0">
                <a:latin typeface="+mn-lt"/>
                <a:ea typeface="Calibri"/>
                <a:cs typeface="Calibri"/>
              </a:rPr>
              <a:t>These next two slides aim </a:t>
            </a:r>
            <a:r>
              <a:rPr lang="en-GB" sz="1200" dirty="0">
                <a:latin typeface="+mn-lt"/>
              </a:rPr>
              <a:t>to explore the characteristics of vacancies. </a:t>
            </a:r>
            <a:r>
              <a:rPr lang="en-GB" sz="1200" b="0" dirty="0">
                <a:latin typeface="+mn-lt"/>
              </a:rPr>
              <a:t>Vacancies in Greater Cambridge are concentrated in the Administrative and Support Service Activities sector </a:t>
            </a:r>
            <a:r>
              <a:rPr lang="en-GB" sz="1200" dirty="0">
                <a:latin typeface="+mn-lt"/>
              </a:rPr>
              <a:t>(48.7%) </a:t>
            </a:r>
            <a:r>
              <a:rPr lang="en-GB" sz="1200" b="0" dirty="0">
                <a:latin typeface="+mn-lt"/>
              </a:rPr>
              <a:t>with relatively high proportions in Human, Health and Social Work Activities </a:t>
            </a:r>
            <a:r>
              <a:rPr lang="en-GB" sz="1200" dirty="0">
                <a:latin typeface="+mn-lt"/>
              </a:rPr>
              <a:t>(10.3%) </a:t>
            </a:r>
            <a:r>
              <a:rPr lang="en-GB" sz="1200" b="0" dirty="0">
                <a:latin typeface="+mn-lt"/>
              </a:rPr>
              <a:t>and Professional, Scientific and Technical Activities</a:t>
            </a:r>
            <a:r>
              <a:rPr lang="en-GB" sz="1200" dirty="0">
                <a:latin typeface="+mn-lt"/>
              </a:rPr>
              <a:t> (8.0%). The UK has </a:t>
            </a:r>
            <a:r>
              <a:rPr lang="en-GB" sz="1200" b="0" dirty="0">
                <a:latin typeface="+mn-lt"/>
              </a:rPr>
              <a:t>the </a:t>
            </a:r>
            <a:r>
              <a:rPr lang="en-GB" sz="1200" dirty="0">
                <a:latin typeface="+mn-lt"/>
              </a:rPr>
              <a:t>same top 3 sectors with similar proportions (48.2%, 10.6%, and 6.8% respectively). The top 3 of Greater Cambridge and the UK both make up almost two-thirds of total vacancies. A difference between </a:t>
            </a:r>
            <a:r>
              <a:rPr lang="en-GB" sz="1200" b="0" dirty="0">
                <a:latin typeface="+mn-lt"/>
              </a:rPr>
              <a:t>Greater Cambridge </a:t>
            </a:r>
            <a:r>
              <a:rPr lang="en-GB" sz="1200" dirty="0">
                <a:latin typeface="+mn-lt"/>
              </a:rPr>
              <a:t>and the UK is </a:t>
            </a:r>
            <a:r>
              <a:rPr lang="en-GB" sz="1200" b="0" dirty="0">
                <a:latin typeface="+mn-lt"/>
              </a:rPr>
              <a:t>the </a:t>
            </a:r>
            <a:r>
              <a:rPr lang="en-GB" sz="1200" dirty="0">
                <a:latin typeface="+mn-lt"/>
              </a:rPr>
              <a:t>education </a:t>
            </a:r>
            <a:r>
              <a:rPr lang="en-GB" sz="1200" b="0" dirty="0">
                <a:latin typeface="+mn-lt"/>
              </a:rPr>
              <a:t>sector</a:t>
            </a:r>
            <a:r>
              <a:rPr lang="en-GB" sz="1200" dirty="0">
                <a:latin typeface="+mn-lt"/>
              </a:rPr>
              <a:t> (7.2% vs 3.4%) - this is </a:t>
            </a:r>
            <a:r>
              <a:rPr lang="en-GB" sz="1200" b="0" dirty="0">
                <a:latin typeface="+mn-lt"/>
              </a:rPr>
              <a:t>likely driven</a:t>
            </a:r>
            <a:r>
              <a:rPr lang="en-GB" sz="1200" dirty="0">
                <a:latin typeface="+mn-lt"/>
              </a:rPr>
              <a:t> in Greater Cambridge</a:t>
            </a:r>
            <a:r>
              <a:rPr lang="en-GB" sz="1200" b="0" dirty="0">
                <a:latin typeface="+mn-lt"/>
              </a:rPr>
              <a:t> by the University of Cambridge and Anglia Ruskin University.</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err="1">
                <a:solidFill>
                  <a:prstClr val="black"/>
                </a:solidFill>
                <a:latin typeface="+mn-lt"/>
              </a:rPr>
              <a:t>Lightcast</a:t>
            </a:r>
            <a:endParaRPr lang="en-GB" sz="120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ea typeface="Calibri"/>
                <a:cs typeface="Calibri"/>
              </a:rPr>
              <a:t>Vacancy data is sourced from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a service that has been procured by Cambridgeshire and Peterborough Combined Authority which gives </a:t>
            </a:r>
            <a:r>
              <a:rPr lang="en-US" sz="1200" b="0" i="0" dirty="0" err="1">
                <a:solidFill>
                  <a:srgbClr val="242424"/>
                </a:solidFill>
                <a:effectLst/>
                <a:latin typeface="+mn-lt"/>
                <a:ea typeface="Calibri"/>
                <a:cs typeface="Calibri"/>
              </a:rPr>
              <a:t>labour</a:t>
            </a:r>
            <a:r>
              <a:rPr lang="en-US" sz="1200" b="0" i="0" dirty="0">
                <a:solidFill>
                  <a:srgbClr val="242424"/>
                </a:solidFill>
                <a:effectLst/>
                <a:latin typeface="+mn-lt"/>
                <a:ea typeface="Calibri"/>
                <a:cs typeface="Calibri"/>
              </a:rPr>
              <a:t> market information on Job postings, occupations, and industries.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has a job posting aggregator which scans jobs websites for posting and presents them together.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pPr eaLnBrk="1" fontAlgn="auto" hangingPunct="1">
              <a:spcBef>
                <a:spcPts val="600"/>
              </a:spcBef>
              <a:spcAft>
                <a:spcPts val="0"/>
              </a:spcAft>
              <a:defRPr/>
            </a:pPr>
            <a:endParaRPr lang="en-GB" sz="1200" b="0" dirty="0">
              <a:latin typeface="+mn-lt"/>
              <a:ea typeface="Calibri"/>
              <a:cs typeface="Calibri"/>
            </a:endParaRPr>
          </a:p>
          <a:p>
            <a:endParaRPr lang="en-US" sz="1200" b="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21</a:t>
            </a:fld>
            <a:endParaRPr lang="en-US"/>
          </a:p>
        </p:txBody>
      </p:sp>
    </p:spTree>
    <p:extLst>
      <p:ext uri="{BB962C8B-B14F-4D97-AF65-F5344CB8AC3E}">
        <p14:creationId xmlns:p14="http://schemas.microsoft.com/office/powerpoint/2010/main" val="3259411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US" sz="1200" b="0" dirty="0">
                <a:latin typeface="+mn-lt"/>
              </a:rPr>
              <a:t>The most popular job titles for KI </a:t>
            </a:r>
            <a:r>
              <a:rPr lang="en-US" sz="1200" dirty="0">
                <a:latin typeface="+mn-lt"/>
              </a:rPr>
              <a:t>(knowledge intensive) </a:t>
            </a:r>
            <a:r>
              <a:rPr lang="en-US" sz="1200" b="0" dirty="0">
                <a:latin typeface="+mn-lt"/>
              </a:rPr>
              <a:t>industries in </a:t>
            </a:r>
            <a:r>
              <a:rPr lang="en-US" sz="1200" dirty="0">
                <a:latin typeface="+mn-lt"/>
              </a:rPr>
              <a:t>Greater Cambridge in </a:t>
            </a:r>
            <a:r>
              <a:rPr lang="en-US" sz="1200" b="0" dirty="0">
                <a:latin typeface="+mn-lt"/>
              </a:rPr>
              <a:t>the last year have been Quantity Surveyors, Software Engineers and Teaching Assistants. This links to Cambridge’s strong science park businesses and education sector. </a:t>
            </a:r>
            <a:r>
              <a:rPr lang="en-US" sz="1200" dirty="0">
                <a:latin typeface="+mn-lt"/>
              </a:rPr>
              <a:t>The top non-KI jobs are </a:t>
            </a:r>
            <a:r>
              <a:rPr lang="en-US" sz="1200" b="0" dirty="0">
                <a:latin typeface="+mn-lt"/>
              </a:rPr>
              <a:t>Support Workers, Cleaners and Kitchen Porters for the non-KI industries.</a:t>
            </a:r>
            <a:endParaRPr lang="en-US" sz="1200" dirty="0">
              <a:latin typeface="+mn-lt"/>
            </a:endParaRPr>
          </a:p>
          <a:p>
            <a:endParaRPr lang="en-US" dirty="0"/>
          </a:p>
          <a:p>
            <a:r>
              <a:rPr lang="en-US" sz="1200" dirty="0">
                <a:latin typeface="+mn-lt"/>
              </a:rPr>
              <a:t>The range of posting duration days for the top 10 KI jobs is 21-29 days, and the range of posting duration days for the top 10 non-KI jobs is 25-32 days. Non-KI jobs are posted for slightly longer and may point to minor matching issues for non-KI vacancies and those seeking work.</a:t>
            </a:r>
            <a:endParaRPr lang="en-US" sz="1200" dirty="0">
              <a:latin typeface="+mn-lt"/>
              <a:ea typeface="Calibri"/>
              <a:cs typeface="Calibri"/>
            </a:endParaRPr>
          </a:p>
          <a:p>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err="1">
                <a:solidFill>
                  <a:prstClr val="black"/>
                </a:solidFill>
                <a:latin typeface="+mn-lt"/>
              </a:rPr>
              <a:t>Lightcast</a:t>
            </a:r>
            <a:endParaRPr lang="en-GB" sz="120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ea typeface="Calibri"/>
                <a:cs typeface="Calibri"/>
              </a:rPr>
              <a:t>Vacancy data is sourced from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a service that has been procured by Cambridgeshire and Peterborough Combined Authority which gives </a:t>
            </a:r>
            <a:r>
              <a:rPr lang="en-US" sz="1200" b="0" i="0" dirty="0" err="1">
                <a:solidFill>
                  <a:srgbClr val="242424"/>
                </a:solidFill>
                <a:effectLst/>
                <a:latin typeface="+mn-lt"/>
                <a:ea typeface="Calibri"/>
                <a:cs typeface="Calibri"/>
              </a:rPr>
              <a:t>labour</a:t>
            </a:r>
            <a:r>
              <a:rPr lang="en-US" sz="1200" b="0" i="0" dirty="0">
                <a:solidFill>
                  <a:srgbClr val="242424"/>
                </a:solidFill>
                <a:effectLst/>
                <a:latin typeface="+mn-lt"/>
                <a:ea typeface="Calibri"/>
                <a:cs typeface="Calibri"/>
              </a:rPr>
              <a:t> market information on Job postings, occupations, and industries.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has a job posting aggregator which scans jobs websites for posting and presents them together.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22</a:t>
            </a:fld>
            <a:endParaRPr lang="en-US"/>
          </a:p>
        </p:txBody>
      </p:sp>
    </p:spTree>
    <p:extLst>
      <p:ext uri="{BB962C8B-B14F-4D97-AF65-F5344CB8AC3E}">
        <p14:creationId xmlns:p14="http://schemas.microsoft.com/office/powerpoint/2010/main" val="583081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US" sz="1200" dirty="0">
                <a:latin typeface="+mn-lt"/>
              </a:rPr>
              <a:t>There have been consistently more </a:t>
            </a:r>
            <a:r>
              <a:rPr lang="en-US" sz="1200" b="0" dirty="0">
                <a:latin typeface="+mn-lt"/>
              </a:rPr>
              <a:t>KI vacancies </a:t>
            </a:r>
            <a:r>
              <a:rPr lang="en-US" sz="1200" dirty="0">
                <a:latin typeface="+mn-lt"/>
              </a:rPr>
              <a:t>than non-KI </a:t>
            </a:r>
            <a:r>
              <a:rPr lang="en-US" sz="1200" b="0" dirty="0">
                <a:latin typeface="+mn-lt"/>
              </a:rPr>
              <a:t>across Greater Cambridge </a:t>
            </a:r>
            <a:r>
              <a:rPr lang="en-US" sz="1200" dirty="0">
                <a:latin typeface="+mn-lt"/>
              </a:rPr>
              <a:t>over the last 5 years</a:t>
            </a:r>
            <a:r>
              <a:rPr lang="en-US" sz="1200" b="0" dirty="0">
                <a:latin typeface="+mn-lt"/>
              </a:rPr>
              <a:t>. This suggests that KI industries drive the local economy </a:t>
            </a:r>
            <a:r>
              <a:rPr lang="en-US" sz="1200" dirty="0">
                <a:latin typeface="+mn-lt"/>
              </a:rPr>
              <a:t>given </a:t>
            </a:r>
            <a:r>
              <a:rPr lang="en-US" sz="1200" b="0" dirty="0">
                <a:latin typeface="+mn-lt"/>
              </a:rPr>
              <a:t>Cambridge’s </a:t>
            </a:r>
            <a:r>
              <a:rPr lang="en-US" sz="1200" dirty="0">
                <a:latin typeface="+mn-lt"/>
              </a:rPr>
              <a:t>strong </a:t>
            </a:r>
            <a:r>
              <a:rPr lang="en-US" sz="1200" b="0" dirty="0">
                <a:latin typeface="+mn-lt"/>
              </a:rPr>
              <a:t>life science clusters and high growth technology startups.</a:t>
            </a:r>
            <a:r>
              <a:rPr lang="en-US" sz="1200" dirty="0">
                <a:latin typeface="+mn-lt"/>
              </a:rPr>
              <a:t> </a:t>
            </a:r>
          </a:p>
          <a:p>
            <a:endParaRPr lang="en-GB" sz="1200" dirty="0">
              <a:latin typeface="+mn-lt"/>
            </a:endParaRPr>
          </a:p>
          <a:p>
            <a:r>
              <a:rPr lang="en-GB" sz="1200" dirty="0">
                <a:latin typeface="+mn-lt"/>
              </a:rPr>
              <a:t>An area of concern is that the ratio of KI to non-KI job vacancies has been decreasing and approaching 1. </a:t>
            </a:r>
            <a:r>
              <a:rPr lang="en-US" sz="1200" b="0" dirty="0">
                <a:latin typeface="+mn-lt"/>
              </a:rPr>
              <a:t>This suggests that the local economy may be starting to be driven less by KI industries. </a:t>
            </a:r>
            <a:r>
              <a:rPr lang="en-GB" sz="1200" b="0" dirty="0">
                <a:latin typeface="+mn-lt"/>
              </a:rPr>
              <a:t>The effects of the August 2024 Bank of England interest rate cut and possible subsequent interest rate cuts should be monitored to see it helps reverse this worrying trend with increased investment.</a:t>
            </a:r>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err="1">
                <a:solidFill>
                  <a:prstClr val="black"/>
                </a:solidFill>
                <a:latin typeface="+mn-lt"/>
              </a:rPr>
              <a:t>Lightcast</a:t>
            </a:r>
            <a:endParaRPr lang="en-GB" sz="120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ea typeface="Calibri"/>
                <a:cs typeface="Calibri"/>
              </a:rPr>
              <a:t>Vacancy data is sourced from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a service that has been procured by Cambridgeshire and Peterborough Combined Authority which gives </a:t>
            </a:r>
            <a:r>
              <a:rPr lang="en-US" sz="1200" b="0" i="0" dirty="0" err="1">
                <a:solidFill>
                  <a:srgbClr val="242424"/>
                </a:solidFill>
                <a:effectLst/>
                <a:latin typeface="+mn-lt"/>
                <a:ea typeface="Calibri"/>
                <a:cs typeface="Calibri"/>
              </a:rPr>
              <a:t>labour</a:t>
            </a:r>
            <a:r>
              <a:rPr lang="en-US" sz="1200" b="0" i="0" dirty="0">
                <a:solidFill>
                  <a:srgbClr val="242424"/>
                </a:solidFill>
                <a:effectLst/>
                <a:latin typeface="+mn-lt"/>
                <a:ea typeface="Calibri"/>
                <a:cs typeface="Calibri"/>
              </a:rPr>
              <a:t> market information on Job postings, occupations, and industries.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has a job posting aggregator which scans jobs websites for posting and presents them together.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23</a:t>
            </a:fld>
            <a:endParaRPr lang="en-US"/>
          </a:p>
        </p:txBody>
      </p:sp>
    </p:spTree>
    <p:extLst>
      <p:ext uri="{BB962C8B-B14F-4D97-AF65-F5344CB8AC3E}">
        <p14:creationId xmlns:p14="http://schemas.microsoft.com/office/powerpoint/2010/main" val="2633109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Commentary: </a:t>
            </a:r>
            <a:r>
              <a:rPr lang="en-US" b="0" dirty="0">
                <a:ea typeface="Calibri"/>
                <a:cs typeface="Calibri"/>
              </a:rPr>
              <a:t>Vacancies in KI industries are concentrated in only 4 employment sectors with the vast majority in Administrative and Support Service Activities. This contrasts to non-KI vacancies, which are spread across a higher number of employment sectors. </a:t>
            </a:r>
            <a:r>
              <a:rPr lang="en-GB" b="0" dirty="0">
                <a:ea typeface="Calibri"/>
                <a:cs typeface="Calibri"/>
              </a:rPr>
              <a:t>This KI concentration can be seen as a strength in depth, but it leaves KI industries somewhat more vulnerable to external shocks (e.g. China-Taiwan relations; AI bubble bursting).</a:t>
            </a:r>
          </a:p>
          <a:p>
            <a:endParaRPr lang="en-GB" b="0" dirty="0">
              <a:ea typeface="Calibri"/>
              <a:cs typeface="Calibri"/>
            </a:endParaRPr>
          </a:p>
          <a:p>
            <a:r>
              <a:rPr lang="en-GB" b="0" dirty="0">
                <a:ea typeface="Calibri"/>
                <a:cs typeface="Calibri"/>
              </a:rPr>
              <a:t>Note that median posting time for KI and non-KI jobs is 27 days. The minor matching issues between non-KI vacancies and those seeking work mentioned on Slide 22 (Vacancies by Sector) might be immaterial.</a:t>
            </a:r>
            <a:endParaRPr lang="en-US" b="0" dirty="0">
              <a:ea typeface="Calibri"/>
              <a:cs typeface="Calibri"/>
            </a:endParaRPr>
          </a:p>
          <a:p>
            <a:endParaRPr lang="en-US" b="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prstClr val="black"/>
                </a:solidFill>
                <a:latin typeface="Calibri" panose="020F0502020204030204"/>
              </a:rPr>
              <a:t>Source: </a:t>
            </a:r>
            <a:r>
              <a:rPr lang="en-GB" sz="1100" i="0" dirty="0" err="1">
                <a:solidFill>
                  <a:prstClr val="black"/>
                </a:solidFill>
              </a:rPr>
              <a:t>Lightcast</a:t>
            </a:r>
            <a:r>
              <a:rPr lang="en-GB" sz="1100" i="0" dirty="0">
                <a:solidFill>
                  <a:prstClr val="black"/>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i="0" dirty="0">
              <a:solidFill>
                <a:prstClr val="black"/>
              </a:solidFill>
              <a:latin typeface="Calibri" panose="020F0502020204030204"/>
            </a:endParaRPr>
          </a:p>
          <a:p>
            <a:pPr algn="just" rtl="0" fontAlgn="base"/>
            <a:r>
              <a:rPr lang="en-GB" sz="1200" b="1" i="0" dirty="0">
                <a:solidFill>
                  <a:prstClr val="black"/>
                </a:solidFill>
                <a:latin typeface="Calibri" panose="020F0502020204030204"/>
              </a:rPr>
              <a:t>Technical note: </a:t>
            </a:r>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Cambridgeshire and Peterborough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Calibri" panose="020F0502020204030204" pitchFamily="34" charset="0"/>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24</a:t>
            </a:fld>
            <a:endParaRPr lang="en-US"/>
          </a:p>
        </p:txBody>
      </p:sp>
    </p:spTree>
    <p:extLst>
      <p:ext uri="{BB962C8B-B14F-4D97-AF65-F5344CB8AC3E}">
        <p14:creationId xmlns:p14="http://schemas.microsoft.com/office/powerpoint/2010/main" val="63071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b="0" dirty="0">
                <a:latin typeface="+mn-lt"/>
                <a:ea typeface="Calibri"/>
                <a:cs typeface="Calibri"/>
              </a:rPr>
              <a:t>Vacancies have decreased across all sectors over the last year</a:t>
            </a:r>
            <a:r>
              <a:rPr lang="en-US" sz="1200" b="0" dirty="0">
                <a:latin typeface="+mn-lt"/>
                <a:ea typeface="Calibri"/>
                <a:cs typeface="Calibri"/>
              </a:rPr>
              <a:t>. This suggests that the wider macroeconomic environment is affecting all industries to a similar extent; however, there has been some recent divergence among individual sectors since March 2024. The decrease in vacancies from June 2023 has been driven by the Administrative and Support Service Activities sector, and 92% of job postings in this sector were KI.</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err="1">
                <a:solidFill>
                  <a:prstClr val="black"/>
                </a:solidFill>
                <a:latin typeface="+mn-lt"/>
              </a:rPr>
              <a:t>Lightcast</a:t>
            </a:r>
            <a:r>
              <a:rPr lang="en-GB" sz="1200" i="0" dirty="0">
                <a:solidFill>
                  <a:prstClr val="black"/>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rPr>
              <a:t>Vacancy data is sourced from </a:t>
            </a:r>
            <a:r>
              <a:rPr lang="en-US" sz="1200" b="0" i="0" dirty="0" err="1">
                <a:solidFill>
                  <a:srgbClr val="242424"/>
                </a:solidFill>
                <a:effectLst/>
                <a:latin typeface="+mn-lt"/>
              </a:rPr>
              <a:t>Lightcast</a:t>
            </a:r>
            <a:r>
              <a:rPr lang="en-US" sz="1200" b="0" i="0" dirty="0">
                <a:solidFill>
                  <a:srgbClr val="242424"/>
                </a:solidFill>
                <a:effectLst/>
                <a:latin typeface="+mn-lt"/>
              </a:rPr>
              <a:t>, a service that has been procured by Cambridgeshire and Peterborough Combined Authority which gives </a:t>
            </a:r>
            <a:r>
              <a:rPr lang="en-US" sz="1200" b="0" i="0" dirty="0" err="1">
                <a:solidFill>
                  <a:srgbClr val="242424"/>
                </a:solidFill>
                <a:effectLst/>
                <a:latin typeface="+mn-lt"/>
              </a:rPr>
              <a:t>labour</a:t>
            </a:r>
            <a:r>
              <a:rPr lang="en-US" sz="1200" b="0" i="0" dirty="0">
                <a:solidFill>
                  <a:srgbClr val="242424"/>
                </a:solidFill>
                <a:effectLst/>
                <a:latin typeface="+mn-lt"/>
              </a:rPr>
              <a:t> market information on Job postings, occupations, and industries. </a:t>
            </a:r>
            <a:r>
              <a:rPr lang="en-US" sz="1200" b="0" i="0" dirty="0" err="1">
                <a:solidFill>
                  <a:srgbClr val="242424"/>
                </a:solidFill>
                <a:effectLst/>
                <a:latin typeface="+mn-lt"/>
              </a:rPr>
              <a:t>Lightcast</a:t>
            </a:r>
            <a:r>
              <a:rPr lang="en-US" sz="1200" b="0" i="0" dirty="0">
                <a:solidFill>
                  <a:srgbClr val="242424"/>
                </a:solidFill>
                <a:effectLst/>
                <a:latin typeface="+mn-lt"/>
              </a:rPr>
              <a:t> has a job posting aggregator which scans jobs websites for posting and presents them together. </a:t>
            </a:r>
            <a:r>
              <a:rPr lang="en-US" sz="1200" b="0" i="0" dirty="0" err="1">
                <a:solidFill>
                  <a:srgbClr val="242424"/>
                </a:solidFill>
                <a:effectLst/>
                <a:latin typeface="+mn-lt"/>
              </a:rPr>
              <a:t>Lightcast</a:t>
            </a:r>
            <a:r>
              <a:rPr lang="en-US" sz="1200" b="0" i="0" dirty="0">
                <a:solidFill>
                  <a:srgbClr val="242424"/>
                </a:solidFill>
                <a:effectLst/>
                <a:latin typeface="+mn-lt"/>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25</a:t>
            </a:fld>
            <a:endParaRPr lang="en-US"/>
          </a:p>
        </p:txBody>
      </p:sp>
    </p:spTree>
    <p:extLst>
      <p:ext uri="{BB962C8B-B14F-4D97-AF65-F5344CB8AC3E}">
        <p14:creationId xmlns:p14="http://schemas.microsoft.com/office/powerpoint/2010/main" val="259868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US" sz="1200" b="0" dirty="0">
                <a:latin typeface="+mn-lt"/>
                <a:ea typeface="Calibri"/>
                <a:cs typeface="Calibri"/>
              </a:rPr>
              <a:t>Vacancies across both KI and </a:t>
            </a:r>
            <a:r>
              <a:rPr lang="en-US" sz="1200" dirty="0">
                <a:latin typeface="+mn-lt"/>
                <a:ea typeface="Calibri"/>
                <a:cs typeface="Calibri"/>
              </a:rPr>
              <a:t>non-KI</a:t>
            </a:r>
            <a:r>
              <a:rPr lang="en-US" sz="1200" b="0" dirty="0">
                <a:latin typeface="+mn-lt"/>
                <a:ea typeface="Calibri"/>
                <a:cs typeface="Calibri"/>
              </a:rPr>
              <a:t> industries have decreased year on year and since March 2024. </a:t>
            </a:r>
            <a:r>
              <a:rPr lang="en-GB" sz="1200" b="0" dirty="0">
                <a:latin typeface="+mn-lt"/>
                <a:ea typeface="Calibri"/>
                <a:cs typeface="Calibri"/>
              </a:rPr>
              <a:t>However, it is concerning that KI industries have seen a larger decrease than non-KI industries when compared to both last year and March 2024. </a:t>
            </a:r>
            <a:r>
              <a:rPr lang="en-US" sz="1200" b="0" dirty="0">
                <a:latin typeface="+mn-lt"/>
                <a:ea typeface="Calibri"/>
                <a:cs typeface="Calibri"/>
              </a:rPr>
              <a:t>Yearly changes suggest that both sectors of the economy are being equally affected by the wider macroeconomic environment.</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err="1">
                <a:solidFill>
                  <a:prstClr val="black"/>
                </a:solidFill>
                <a:latin typeface="+mn-lt"/>
              </a:rPr>
              <a:t>Lightcast</a:t>
            </a:r>
            <a:r>
              <a:rPr lang="en-GB" sz="1200" i="0" dirty="0">
                <a:solidFill>
                  <a:prstClr val="black"/>
                </a:solidFill>
                <a:latin typeface="+mn-lt"/>
              </a:rPr>
              <a:t> </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ea typeface="Calibri"/>
                <a:cs typeface="Calibri"/>
              </a:rPr>
              <a:t>Vacancy data is sourced from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a service that has been procured by Cambridgeshire and Peterborough Combined Authority which gives </a:t>
            </a:r>
            <a:r>
              <a:rPr lang="en-US" sz="1200" b="0" i="0" dirty="0" err="1">
                <a:solidFill>
                  <a:srgbClr val="242424"/>
                </a:solidFill>
                <a:effectLst/>
                <a:latin typeface="+mn-lt"/>
                <a:ea typeface="Calibri"/>
                <a:cs typeface="Calibri"/>
              </a:rPr>
              <a:t>labour</a:t>
            </a:r>
            <a:r>
              <a:rPr lang="en-US" sz="1200" b="0" i="0" dirty="0">
                <a:solidFill>
                  <a:srgbClr val="242424"/>
                </a:solidFill>
                <a:effectLst/>
                <a:latin typeface="+mn-lt"/>
                <a:ea typeface="Calibri"/>
                <a:cs typeface="Calibri"/>
              </a:rPr>
              <a:t> market information on Job postings, occupations, and industries.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has a job posting aggregator which scans jobs websites for posting and presents them together. </a:t>
            </a:r>
            <a:r>
              <a:rPr lang="en-US" sz="1200" b="0" i="0" dirty="0" err="1">
                <a:solidFill>
                  <a:srgbClr val="242424"/>
                </a:solidFill>
                <a:effectLst/>
                <a:latin typeface="+mn-lt"/>
                <a:ea typeface="Calibri"/>
                <a:cs typeface="Calibri"/>
              </a:rPr>
              <a:t>Lightcast</a:t>
            </a:r>
            <a:r>
              <a:rPr lang="en-US" sz="1200" b="0" i="0" dirty="0">
                <a:solidFill>
                  <a:srgbClr val="242424"/>
                </a:solidFill>
                <a:effectLst/>
                <a:latin typeface="+mn-lt"/>
                <a:ea typeface="Calibri"/>
                <a:cs typeface="Calibri"/>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26</a:t>
            </a:fld>
            <a:endParaRPr lang="en-US"/>
          </a:p>
        </p:txBody>
      </p:sp>
    </p:spTree>
    <p:extLst>
      <p:ext uri="{BB962C8B-B14F-4D97-AF65-F5344CB8AC3E}">
        <p14:creationId xmlns:p14="http://schemas.microsoft.com/office/powerpoint/2010/main" val="765075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US" sz="1200" b="0" dirty="0">
                <a:latin typeface="+mn-lt"/>
                <a:ea typeface="Calibri"/>
                <a:cs typeface="Calibri"/>
              </a:rPr>
              <a:t>The claimant rate and unemployment rate have historically followed the similar trends with the claimant rate being lower than the unemployment rate. However, except for 2019 to 2020, the unemployment rate and claimant rate have been diverging since 2020 with the claimant rate decreasing and the unemployment rate increasing. This suggests that newly unemployed residents are deciding not to claim benefits, and this may be due to greater financial security. For example, graduates may return to their family home after university. However, more research is required to explain the divergence fully.</a:t>
            </a:r>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prstClr val="black"/>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prstClr val="black"/>
                </a:solidFill>
                <a:latin typeface="+mn-lt"/>
              </a:rPr>
              <a:t>Annual Population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prstClr val="black"/>
                </a:solidFill>
                <a:latin typeface="+mn-lt"/>
              </a:rPr>
              <a:t>Claimant count, Office for National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rPr>
              <a:t>Vacancy data is sourced from </a:t>
            </a:r>
            <a:r>
              <a:rPr lang="en-US" sz="1200" b="0" i="0" dirty="0" err="1">
                <a:solidFill>
                  <a:srgbClr val="242424"/>
                </a:solidFill>
                <a:effectLst/>
                <a:latin typeface="+mn-lt"/>
              </a:rPr>
              <a:t>Lightcast</a:t>
            </a:r>
            <a:r>
              <a:rPr lang="en-US" sz="1200" b="0" i="0" dirty="0">
                <a:solidFill>
                  <a:srgbClr val="242424"/>
                </a:solidFill>
                <a:effectLst/>
                <a:latin typeface="+mn-lt"/>
              </a:rPr>
              <a:t>, a service that has been procured by Cambridgeshire and Peterborough Combined Authority which gives </a:t>
            </a:r>
            <a:r>
              <a:rPr lang="en-US" sz="1200" b="0" i="0" dirty="0" err="1">
                <a:solidFill>
                  <a:srgbClr val="242424"/>
                </a:solidFill>
                <a:effectLst/>
                <a:latin typeface="+mn-lt"/>
              </a:rPr>
              <a:t>labour</a:t>
            </a:r>
            <a:r>
              <a:rPr lang="en-US" sz="1200" b="0" i="0" dirty="0">
                <a:solidFill>
                  <a:srgbClr val="242424"/>
                </a:solidFill>
                <a:effectLst/>
                <a:latin typeface="+mn-lt"/>
              </a:rPr>
              <a:t> market information on Job postings, occupations, and industries. </a:t>
            </a:r>
            <a:r>
              <a:rPr lang="en-US" sz="1200" b="0" i="0" dirty="0" err="1">
                <a:solidFill>
                  <a:srgbClr val="242424"/>
                </a:solidFill>
                <a:effectLst/>
                <a:latin typeface="+mn-lt"/>
              </a:rPr>
              <a:t>Lightcast</a:t>
            </a:r>
            <a:r>
              <a:rPr lang="en-US" sz="1200" b="0" i="0" dirty="0">
                <a:solidFill>
                  <a:srgbClr val="242424"/>
                </a:solidFill>
                <a:effectLst/>
                <a:latin typeface="+mn-lt"/>
              </a:rPr>
              <a:t> has a job posting aggregator which scans jobs websites for posting and presents them together.   </a:t>
            </a:r>
            <a:r>
              <a:rPr lang="en-US" sz="1200" b="0" i="0" dirty="0">
                <a:solidFill>
                  <a:srgbClr val="000000"/>
                </a:solidFill>
                <a:effectLst/>
                <a:latin typeface="+mn-lt"/>
              </a:rPr>
              <a:t> </a:t>
            </a:r>
            <a:r>
              <a:rPr lang="en-US" sz="1200" b="0" i="0" dirty="0" err="1">
                <a:solidFill>
                  <a:srgbClr val="242424"/>
                </a:solidFill>
                <a:effectLst/>
                <a:latin typeface="+mn-lt"/>
              </a:rPr>
              <a:t>Lightcast</a:t>
            </a:r>
            <a:r>
              <a:rPr lang="en-US" sz="1200" b="0" i="0" dirty="0">
                <a:solidFill>
                  <a:srgbClr val="242424"/>
                </a:solidFill>
                <a:effectLst/>
                <a:latin typeface="+mn-lt"/>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endParaRPr lang="en-GB"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27</a:t>
            </a:fld>
            <a:endParaRPr lang="en-US"/>
          </a:p>
        </p:txBody>
      </p:sp>
    </p:spTree>
    <p:extLst>
      <p:ext uri="{BB962C8B-B14F-4D97-AF65-F5344CB8AC3E}">
        <p14:creationId xmlns:p14="http://schemas.microsoft.com/office/powerpoint/2010/main" val="164556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Commentary: </a:t>
            </a:r>
            <a:r>
              <a:rPr lang="en-GB" sz="1200" dirty="0">
                <a:latin typeface="+mn-lt"/>
              </a:rPr>
              <a:t>Areas of strength include </a:t>
            </a:r>
            <a:r>
              <a:rPr lang="en-GB" sz="1200" b="0" dirty="0">
                <a:latin typeface="+mn-lt"/>
              </a:rPr>
              <a:t>Greater Cambridge </a:t>
            </a:r>
            <a:r>
              <a:rPr lang="en-GB" sz="1200" dirty="0">
                <a:latin typeface="+mn-lt"/>
              </a:rPr>
              <a:t>having </a:t>
            </a:r>
            <a:r>
              <a:rPr lang="en-GB" sz="1200" b="0" dirty="0">
                <a:latin typeface="+mn-lt"/>
              </a:rPr>
              <a:t>a lower economic inactivity rate </a:t>
            </a:r>
            <a:r>
              <a:rPr lang="en-GB" sz="1200" dirty="0">
                <a:latin typeface="+mn-lt"/>
              </a:rPr>
              <a:t>than the UK (17.1% vs 21.5%) </a:t>
            </a:r>
            <a:r>
              <a:rPr lang="en-GB" sz="1200" b="0" dirty="0">
                <a:latin typeface="+mn-lt"/>
              </a:rPr>
              <a:t>and a higher employment rate than the UK</a:t>
            </a:r>
            <a:r>
              <a:rPr lang="en-GB" sz="1200" dirty="0">
                <a:latin typeface="+mn-lt"/>
              </a:rPr>
              <a:t> (77.6% vs 75.4%). This is a key strength in Greater Cambridge</a:t>
            </a:r>
            <a:r>
              <a:rPr lang="en-GB" sz="1200" b="0" dirty="0">
                <a:latin typeface="+mn-lt"/>
              </a:rPr>
              <a:t>.</a:t>
            </a:r>
            <a:endParaRPr lang="en-US" sz="1200" dirty="0">
              <a:latin typeface="+mn-lt"/>
            </a:endParaRPr>
          </a:p>
          <a:p>
            <a:endParaRPr lang="en-GB" sz="1200" dirty="0">
              <a:latin typeface="+mn-lt"/>
            </a:endParaRPr>
          </a:p>
          <a:p>
            <a:r>
              <a:rPr lang="en-GB" sz="1200" dirty="0">
                <a:latin typeface="+mn-lt"/>
              </a:rPr>
              <a:t>An area of concern is that Greater Cambridge</a:t>
            </a:r>
            <a:r>
              <a:rPr lang="en-GB" sz="1200" b="0" dirty="0">
                <a:latin typeface="+mn-lt"/>
              </a:rPr>
              <a:t> unemployment is higher than the UK for the first time in the analysis period of 2007 to 2024</a:t>
            </a:r>
            <a:r>
              <a:rPr lang="en-GB" sz="1200" dirty="0">
                <a:latin typeface="+mn-lt"/>
              </a:rPr>
              <a:t> (6.4% vs 3.9%) with a worrying YoY change of +2.5pp</a:t>
            </a:r>
            <a:r>
              <a:rPr lang="en-GB" sz="1200" b="0" dirty="0">
                <a:latin typeface="+mn-lt"/>
              </a:rPr>
              <a:t>. </a:t>
            </a:r>
            <a:r>
              <a:rPr lang="en-GB" sz="1200" dirty="0">
                <a:latin typeface="+mn-lt"/>
              </a:rPr>
              <a:t>A possible explanation could be </a:t>
            </a:r>
            <a:r>
              <a:rPr lang="en-GB" sz="1200" b="0" dirty="0">
                <a:latin typeface="+mn-lt"/>
              </a:rPr>
              <a:t>that </a:t>
            </a:r>
            <a:r>
              <a:rPr lang="en-GB" sz="1200" dirty="0">
                <a:latin typeface="+mn-lt"/>
              </a:rPr>
              <a:t>lower economic inactivity has led </a:t>
            </a:r>
            <a:r>
              <a:rPr lang="en-GB" sz="1200" b="0" dirty="0">
                <a:latin typeface="+mn-lt"/>
              </a:rPr>
              <a:t>to </a:t>
            </a:r>
            <a:r>
              <a:rPr lang="en-GB" sz="1200" dirty="0">
                <a:latin typeface="+mn-lt"/>
              </a:rPr>
              <a:t>more people seeking work (higher unemployment) and more people in work (higher </a:t>
            </a:r>
            <a:r>
              <a:rPr lang="en-GB" sz="1200" b="0" dirty="0">
                <a:latin typeface="+mn-lt"/>
              </a:rPr>
              <a:t>employment</a:t>
            </a:r>
            <a:r>
              <a:rPr lang="en-GB" sz="1200" dirty="0">
                <a:latin typeface="+mn-lt"/>
              </a:rPr>
              <a:t>).</a:t>
            </a:r>
            <a:endParaRPr lang="en-US" sz="1200" dirty="0">
              <a:latin typeface="+mn-lt"/>
            </a:endParaRPr>
          </a:p>
          <a:p>
            <a:endParaRPr lang="en-GB" sz="1200" dirty="0">
              <a:latin typeface="+mn-lt"/>
            </a:endParaRPr>
          </a:p>
          <a:p>
            <a:r>
              <a:rPr lang="en-GB" sz="1200" dirty="0">
                <a:latin typeface="+mn-lt"/>
              </a:rPr>
              <a:t>However, there are worrying signs of Greater Cambridge economic inactivity creeping up with a recent +1.1pp quarterly change despite a –0.7pp YoY change and Greater Cambridge unemployment decreasing by –0.9pp quarterly and –1.5pp YoY</a:t>
            </a:r>
            <a:r>
              <a:rPr lang="en-GB" sz="1200" b="0" dirty="0">
                <a:latin typeface="+mn-lt"/>
              </a:rPr>
              <a:t>.</a:t>
            </a:r>
            <a:endParaRPr lang="en-US" sz="1200" dirty="0">
              <a:latin typeface="+mn-lt"/>
              <a:ea typeface="Calibri"/>
              <a:cs typeface="Calibri"/>
            </a:endParaRPr>
          </a:p>
          <a:p>
            <a:endParaRPr lang="en-US" sz="1200" b="1" dirty="0">
              <a:latin typeface="+mn-lt"/>
              <a:ea typeface="Calibri"/>
              <a:cs typeface="Calibri"/>
            </a:endParaRPr>
          </a:p>
          <a:p>
            <a:endParaRPr lang="en-GB" sz="1200" i="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a:t>
            </a:r>
            <a:r>
              <a:rPr lang="en-US" sz="1200" b="0" i="0" dirty="0" err="1">
                <a:solidFill>
                  <a:srgbClr val="333333"/>
                </a:solidFill>
                <a:effectLst/>
                <a:latin typeface="+mn-lt"/>
                <a:ea typeface="Verdana"/>
              </a:rPr>
              <a:t>labour</a:t>
            </a:r>
            <a:r>
              <a:rPr lang="en-US" sz="1200" b="0" i="0" dirty="0">
                <a:solidFill>
                  <a:srgbClr val="333333"/>
                </a:solidFill>
                <a:effectLst/>
                <a:latin typeface="+mn-lt"/>
                <a:ea typeface="Verdana"/>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Greater Cambridge.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pPr>
              <a:lnSpc>
                <a:spcPct val="107000"/>
              </a:lnSpc>
              <a:spcAft>
                <a:spcPts val="800"/>
              </a:spcAft>
              <a:tabLst>
                <a:tab pos="457200" algn="l"/>
              </a:tabLst>
            </a:pPr>
            <a:endParaRPr lang="en-GB" sz="1200" kern="100" dirty="0">
              <a:effectLst/>
              <a:latin typeface="+mn-lt"/>
              <a:ea typeface="Calibri" panose="020F0502020204030204" pitchFamily="34" charset="0"/>
              <a:cs typeface="Times New Roman" panose="02020603050405020304" pitchFamily="18" charset="0"/>
            </a:endParaRPr>
          </a:p>
          <a:p>
            <a:pPr eaLnBrk="1" fontAlgn="auto" hangingPunct="1">
              <a:spcBef>
                <a:spcPts val="600"/>
              </a:spcBef>
              <a:spcAft>
                <a:spcPts val="0"/>
              </a:spcAft>
              <a:defRPr/>
            </a:pPr>
            <a:endParaRPr lang="en-GB" sz="1200" b="0" dirty="0">
              <a:latin typeface="+mn-l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459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b="0" dirty="0">
                <a:latin typeface="+mn-lt"/>
                <a:ea typeface="Calibri"/>
                <a:cs typeface="Calibri"/>
              </a:rPr>
              <a:t>Claimant counts have increased in Greater Cambridge over the last year, and this increase has been driven by Cambridge. </a:t>
            </a:r>
            <a:r>
              <a:rPr lang="en-US" sz="1200" b="0" dirty="0">
                <a:latin typeface="+mn-lt"/>
                <a:ea typeface="Calibri"/>
                <a:cs typeface="Calibri"/>
              </a:rPr>
              <a:t>Overall, raw numbers of claimants are increasing; however, the claimant rate has not changed substantially. </a:t>
            </a:r>
          </a:p>
          <a:p>
            <a:endParaRPr lang="en-US" sz="1200" b="0" dirty="0">
              <a:latin typeface="+mn-lt"/>
              <a:ea typeface="Calibri"/>
              <a:cs typeface="Calibri"/>
            </a:endParaRPr>
          </a:p>
          <a:p>
            <a:r>
              <a:rPr lang="en-US" sz="1200" b="0" dirty="0">
                <a:latin typeface="+mn-lt"/>
                <a:ea typeface="Calibri"/>
                <a:cs typeface="Calibri"/>
              </a:rPr>
              <a:t>The unemployment rate is much higher than the claimant rate suggesting that a large proportion of the unemployed population are not claiming benefits.</a:t>
            </a:r>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a:t>
            </a:r>
            <a:r>
              <a:rPr lang="en-GB" sz="1200" b="0" i="0" dirty="0">
                <a:solidFill>
                  <a:schemeClr val="tx1"/>
                </a:solidFill>
                <a:latin typeface="+mn-lt"/>
                <a:cs typeface="+mn-cs"/>
              </a:rPr>
              <a:t> </a:t>
            </a: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a:p>
            <a:endParaRPr lang="en-GB" sz="1200" dirty="0">
              <a:latin typeface="+mn-lt"/>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28</a:t>
            </a:fld>
            <a:endParaRPr lang="en-US"/>
          </a:p>
        </p:txBody>
      </p:sp>
    </p:spTree>
    <p:extLst>
      <p:ext uri="{BB962C8B-B14F-4D97-AF65-F5344CB8AC3E}">
        <p14:creationId xmlns:p14="http://schemas.microsoft.com/office/powerpoint/2010/main" val="2749994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a:t>
            </a:r>
            <a:r>
              <a:rPr lang="en-US" sz="1200" b="0" dirty="0">
                <a:latin typeface="+mn-lt"/>
                <a:ea typeface="Calibri"/>
                <a:cs typeface="Calibri"/>
              </a:rPr>
              <a:t> </a:t>
            </a:r>
            <a:r>
              <a:rPr lang="en-GB" sz="1200" b="0" dirty="0">
                <a:latin typeface="+mn-lt"/>
                <a:ea typeface="Calibri"/>
                <a:cs typeface="Calibri"/>
              </a:rPr>
              <a:t>Like unemployment rates, claimant rates are higher for males than females. The 25-49 age group has high claimant rates in each area above, and the 50-64 age group has the highest claimant rate in Cambridge. When analysing unemployment rates, the 16-24 age group were the key cohort of concern. The lower claimant rate for the 16-24 age group could be due to the student population mostly being ineligible for benefits. </a:t>
            </a:r>
          </a:p>
          <a:p>
            <a:endParaRPr lang="en-GB" sz="1200" b="0" dirty="0">
              <a:latin typeface="+mn-lt"/>
              <a:ea typeface="Calibri"/>
              <a:cs typeface="Calibri"/>
            </a:endParaRPr>
          </a:p>
          <a:p>
            <a:r>
              <a:rPr lang="en-GB" sz="1200" b="0" dirty="0">
                <a:latin typeface="+mn-lt"/>
                <a:ea typeface="Calibri"/>
                <a:cs typeface="Calibri"/>
              </a:rPr>
              <a:t>However, it should be noted that the largest range in claimant rates (1.0%-2.3%) is still quite small compared to the ranges for the unemployment rates across age groups on Slide 11 (Employment Overview by Age – 3-year average).</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a:t>
            </a:r>
            <a:r>
              <a:rPr lang="en-GB" sz="1200" b="0" i="0" dirty="0">
                <a:solidFill>
                  <a:schemeClr val="tx1"/>
                </a:solidFill>
                <a:latin typeface="+mn-lt"/>
                <a:cs typeface="+mn-cs"/>
              </a:rPr>
              <a:t> </a:t>
            </a: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a:p>
            <a:endParaRPr lang="en-GB" sz="1200" dirty="0">
              <a:latin typeface="+mn-lt"/>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29</a:t>
            </a:fld>
            <a:endParaRPr lang="en-US"/>
          </a:p>
        </p:txBody>
      </p:sp>
    </p:spTree>
    <p:extLst>
      <p:ext uri="{BB962C8B-B14F-4D97-AF65-F5344CB8AC3E}">
        <p14:creationId xmlns:p14="http://schemas.microsoft.com/office/powerpoint/2010/main" val="154741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ea typeface="Calibri"/>
                <a:cs typeface="Calibri"/>
              </a:rPr>
              <a:t>Commentary: </a:t>
            </a:r>
            <a:r>
              <a:rPr lang="en-US" sz="1200" b="0">
                <a:latin typeface="+mn-lt"/>
                <a:ea typeface="Calibri"/>
                <a:cs typeface="Calibri"/>
              </a:rPr>
              <a:t>There has been a higher proportion of males who claim benefits than females since 1992. However, the ratio of male to female claimants has been decreasing over time. Claimant rates have generally risen with recessions (e.g. financial crisis in 2009; Covid-19 pandemic); however, it is concerning that current claimant rates are still higher than pre-pandemic levels.</a:t>
            </a:r>
            <a:endParaRPr lang="en-US" sz="1200" b="1">
              <a:latin typeface="+mn-lt"/>
              <a:ea typeface="Calibri"/>
              <a:cs typeface="Calibri"/>
            </a:endParaRPr>
          </a:p>
          <a:p>
            <a:endParaRPr lang="en-US" sz="1200" b="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mn-lt"/>
              </a:rPr>
              <a:t>Source: </a:t>
            </a:r>
            <a:r>
              <a:rPr lang="en-GB" sz="1200" b="0" i="0">
                <a:solidFill>
                  <a:prstClr val="black"/>
                </a:solidFill>
                <a:latin typeface="+mn-lt"/>
              </a:rPr>
              <a:t>Claimant count, Office for National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latin typeface="+mn-lt"/>
            </a:endParaRPr>
          </a:p>
          <a:p>
            <a:pPr algn="just" rtl="0" fontAlgn="base"/>
            <a:r>
              <a:rPr lang="en-GB" sz="1200" b="1" i="0">
                <a:solidFill>
                  <a:prstClr val="black"/>
                </a:solidFill>
                <a:latin typeface="+mn-lt"/>
              </a:rPr>
              <a:t>Technical note:</a:t>
            </a:r>
            <a:r>
              <a:rPr lang="en-GB" sz="1200" b="0" i="0">
                <a:solidFill>
                  <a:schemeClr val="tx1"/>
                </a:solidFill>
                <a:latin typeface="+mn-lt"/>
                <a:cs typeface="+mn-cs"/>
              </a:rPr>
              <a:t> </a:t>
            </a:r>
            <a:r>
              <a:rPr lang="en-GB" sz="1200" b="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a:latin typeface="+mn-lt"/>
            </a:endParaRPr>
          </a:p>
          <a:p>
            <a:endParaRPr lang="en-GB" sz="1200">
              <a:latin typeface="+mn-lt"/>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30</a:t>
            </a:fld>
            <a:endParaRPr lang="en-US"/>
          </a:p>
        </p:txBody>
      </p:sp>
    </p:spTree>
    <p:extLst>
      <p:ext uri="{BB962C8B-B14F-4D97-AF65-F5344CB8AC3E}">
        <p14:creationId xmlns:p14="http://schemas.microsoft.com/office/powerpoint/2010/main" val="3488610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b="0" dirty="0">
                <a:latin typeface="+mn-lt"/>
                <a:ea typeface="Calibri"/>
                <a:cs typeface="Calibri"/>
              </a:rPr>
              <a:t>Over the last year, all age groups had an increasing rate for claimant counts except for the 16-24 age group with -1.8%. The Greater Cambridge 50+ age group is an area of concern with the highest increase of 9% across age groups over the last year and the highest increase of 4.3% across age groups between March 2024 and June 2024. Both rates are above the UK.</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a:t>
            </a:r>
            <a:r>
              <a:rPr lang="en-GB" sz="1200" b="0" i="0" dirty="0">
                <a:solidFill>
                  <a:schemeClr val="tx1"/>
                </a:solidFill>
                <a:latin typeface="+mn-lt"/>
                <a:cs typeface="+mn-cs"/>
              </a:rPr>
              <a:t> </a:t>
            </a: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31</a:t>
            </a:fld>
            <a:endParaRPr lang="en-US"/>
          </a:p>
        </p:txBody>
      </p:sp>
    </p:spTree>
    <p:extLst>
      <p:ext uri="{BB962C8B-B14F-4D97-AF65-F5344CB8AC3E}">
        <p14:creationId xmlns:p14="http://schemas.microsoft.com/office/powerpoint/2010/main" val="4073051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7000"/>
              </a:lnSpc>
              <a:spcBef>
                <a:spcPts val="0"/>
              </a:spcBef>
              <a:spcAft>
                <a:spcPts val="0"/>
              </a:spcAft>
              <a:buClrTx/>
              <a:buSzTx/>
              <a:tabLst/>
              <a:defRPr/>
            </a:pPr>
            <a:r>
              <a:rPr lang="en-US" sz="1200" b="1" dirty="0">
                <a:latin typeface="+mn-lt"/>
                <a:ea typeface="Calibri"/>
                <a:cs typeface="Calibri"/>
              </a:rPr>
              <a:t>Commentary: </a:t>
            </a:r>
            <a:r>
              <a:rPr lang="en-GB" sz="1200" b="0" dirty="0">
                <a:solidFill>
                  <a:prstClr val="black"/>
                </a:solidFill>
                <a:latin typeface="+mn-lt"/>
                <a:ea typeface="Calibri" panose="020F0502020204030204" pitchFamily="34" charset="0"/>
                <a:cs typeface="Arial" panose="020B0604020202020204" pitchFamily="34" charset="0"/>
              </a:rPr>
              <a:t>A</a:t>
            </a:r>
            <a:r>
              <a:rPr kumimoji="0" lang="en-GB"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lower proportion of Greater Cambridge residents claim benefits related to unemployment when compared to the UK. However, there is a high degree of disparity within the area itself with claimant rates ranging from </a:t>
            </a:r>
            <a:r>
              <a:rPr lang="en-GB" sz="1200" b="0" dirty="0">
                <a:solidFill>
                  <a:prstClr val="black"/>
                </a:solidFill>
                <a:latin typeface="+mn-lt"/>
                <a:ea typeface="Calibri" panose="020F0502020204030204" pitchFamily="34" charset="0"/>
                <a:cs typeface="Arial" panose="020B0604020202020204" pitchFamily="34" charset="0"/>
              </a:rPr>
              <a:t>5.5</a:t>
            </a:r>
            <a:r>
              <a:rPr kumimoji="0" lang="en-GB"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in King’s Hedges (North Cambridge) to 0.3% in Newnham (Northwest Cambridge). Higher claimant rates seem appear to especially affect wards in the north of the region such as King’s Hedges, Arbury and Abbey. Further support to secure work may be needed in these areas.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b="0" i="0" u="none" strike="noStrike" dirty="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i="0" u="none" strike="noStrike" dirty="0">
                <a:solidFill>
                  <a:srgbClr val="000000"/>
                </a:solidFill>
                <a:effectLst/>
                <a:latin typeface="+mn-lt"/>
                <a:cs typeface="Arial" panose="020B0604020202020204" pitchFamily="34" charset="0"/>
              </a:rPr>
              <a:t>King’s Hedges (+</a:t>
            </a:r>
            <a:r>
              <a:rPr lang="en-GB" sz="1200" dirty="0">
                <a:solidFill>
                  <a:srgbClr val="000000"/>
                </a:solidFill>
                <a:latin typeface="+mn-lt"/>
                <a:cs typeface="Arial" panose="020B0604020202020204" pitchFamily="34" charset="0"/>
              </a:rPr>
              <a:t>1.0</a:t>
            </a:r>
            <a:r>
              <a:rPr lang="en-GB" sz="1200" b="0" i="0" u="none" strike="noStrike" dirty="0">
                <a:solidFill>
                  <a:srgbClr val="000000"/>
                </a:solidFill>
                <a:effectLst/>
                <a:latin typeface="+mn-lt"/>
                <a:cs typeface="Arial" panose="020B0604020202020204" pitchFamily="34" charset="0"/>
              </a:rPr>
              <a:t>pp), </a:t>
            </a:r>
            <a:r>
              <a:rPr lang="en-GB" sz="1200" dirty="0">
                <a:solidFill>
                  <a:srgbClr val="000000"/>
                </a:solidFill>
                <a:latin typeface="+mn-lt"/>
                <a:cs typeface="Arial" panose="020B0604020202020204" pitchFamily="34" charset="0"/>
              </a:rPr>
              <a:t>Bar Hill</a:t>
            </a:r>
            <a:r>
              <a:rPr lang="en-GB" sz="1200" b="0" i="0" u="none" strike="noStrike" dirty="0">
                <a:solidFill>
                  <a:srgbClr val="000000"/>
                </a:solidFill>
                <a:effectLst/>
                <a:latin typeface="+mn-lt"/>
                <a:cs typeface="Arial" panose="020B0604020202020204" pitchFamily="34" charset="0"/>
              </a:rPr>
              <a:t> (+</a:t>
            </a:r>
            <a:r>
              <a:rPr lang="en-GB" sz="1200" dirty="0">
                <a:solidFill>
                  <a:srgbClr val="000000"/>
                </a:solidFill>
                <a:latin typeface="+mn-lt"/>
                <a:cs typeface="Arial" panose="020B0604020202020204" pitchFamily="34" charset="0"/>
              </a:rPr>
              <a:t>1.0</a:t>
            </a:r>
            <a:r>
              <a:rPr lang="en-GB" sz="1200" b="0" i="0" u="none" strike="noStrike" dirty="0">
                <a:solidFill>
                  <a:srgbClr val="000000"/>
                </a:solidFill>
                <a:effectLst/>
                <a:latin typeface="+mn-lt"/>
                <a:cs typeface="Arial" panose="020B0604020202020204" pitchFamily="34" charset="0"/>
              </a:rPr>
              <a:t>pp) and Arbury (+0.8pp) had the </a:t>
            </a:r>
            <a:r>
              <a:rPr lang="en-GB" sz="1200" b="0" dirty="0">
                <a:latin typeface="+mn-lt"/>
                <a:cs typeface="Arial" panose="020B0604020202020204" pitchFamily="34" charset="0"/>
              </a:rPr>
              <a:t>largest rate increases between </a:t>
            </a:r>
            <a:r>
              <a:rPr lang="en-GB" sz="1200" dirty="0">
                <a:latin typeface="+mn-lt"/>
                <a:cs typeface="Arial" panose="020B0604020202020204" pitchFamily="34" charset="0"/>
              </a:rPr>
              <a:t>June 2023 and June 2024.</a:t>
            </a:r>
            <a:endParaRPr kumimoji="0" lang="en-GB"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0"/>
              </a:spcAft>
              <a:buClrTx/>
              <a:buSzTx/>
              <a:tabLst/>
              <a:defRPr/>
            </a:pPr>
            <a:endParaRPr kumimoji="0" lang="en-GB"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a:t>
            </a:r>
            <a:r>
              <a:rPr lang="en-GB" sz="1200" b="0" i="0" dirty="0">
                <a:solidFill>
                  <a:schemeClr val="tx1"/>
                </a:solidFill>
                <a:latin typeface="+mn-lt"/>
                <a:cs typeface="+mn-cs"/>
              </a:rPr>
              <a:t> </a:t>
            </a: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32</a:t>
            </a:fld>
            <a:endParaRPr lang="en-US"/>
          </a:p>
        </p:txBody>
      </p:sp>
    </p:spTree>
    <p:extLst>
      <p:ext uri="{BB962C8B-B14F-4D97-AF65-F5344CB8AC3E}">
        <p14:creationId xmlns:p14="http://schemas.microsoft.com/office/powerpoint/2010/main" val="2918581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b="0" dirty="0">
                <a:latin typeface="+mn-lt"/>
                <a:ea typeface="Calibri"/>
                <a:cs typeface="Calibri"/>
              </a:rPr>
              <a:t>It is concerning that since May 2023, universal credit claimants have increased for both employed at 11.4% and unemployed at 13.8%. The current number of claimants also remains higher than pre-pandemic levels. </a:t>
            </a:r>
            <a:r>
              <a:rPr lang="en-US" sz="1200" b="0" dirty="0">
                <a:latin typeface="+mn-lt"/>
                <a:ea typeface="Calibri"/>
                <a:cs typeface="Calibri"/>
              </a:rPr>
              <a:t>Most universal credit claimants are unemployed, but 42.5% are employed suggesting that these residents are in low paying work. </a:t>
            </a:r>
          </a:p>
          <a:p>
            <a:endParaRPr lang="en-US" sz="1200" b="0"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l"/>
            <a:r>
              <a:rPr lang="en-GB" sz="1200" b="1" i="0" dirty="0">
                <a:solidFill>
                  <a:prstClr val="black"/>
                </a:solidFill>
                <a:latin typeface="+mn-lt"/>
              </a:rPr>
              <a:t>Technical note:</a:t>
            </a:r>
            <a:r>
              <a:rPr lang="en-GB" sz="1200" b="0" i="0" dirty="0">
                <a:solidFill>
                  <a:schemeClr val="tx1"/>
                </a:solidFill>
                <a:latin typeface="+mn-lt"/>
                <a:cs typeface="+mn-cs"/>
              </a:rPr>
              <a:t> </a:t>
            </a:r>
            <a:r>
              <a:rPr lang="en-US" sz="1200" b="0" i="0" dirty="0">
                <a:solidFill>
                  <a:srgbClr val="000000"/>
                </a:solidFill>
                <a:effectLst/>
                <a:latin typeface="+mn-lt"/>
              </a:rPr>
              <a:t>Universal Credit is available in every </a:t>
            </a:r>
            <a:r>
              <a:rPr lang="en-US" sz="1200" b="0" i="0" dirty="0" err="1">
                <a:solidFill>
                  <a:srgbClr val="000000"/>
                </a:solidFill>
                <a:effectLst/>
                <a:latin typeface="+mn-lt"/>
              </a:rPr>
              <a:t>jobcentre</a:t>
            </a:r>
            <a:r>
              <a:rPr lang="en-US" sz="1200" b="0" i="0" dirty="0">
                <a:solidFill>
                  <a:srgbClr val="000000"/>
                </a:solidFill>
                <a:effectLst/>
                <a:latin typeface="+mn-lt"/>
              </a:rPr>
              <a:t> across Great Britain. Roll out was completed in December 2018.</a:t>
            </a:r>
            <a:br>
              <a:rPr lang="en-US" sz="1200" b="0" i="0" dirty="0">
                <a:solidFill>
                  <a:srgbClr val="000000"/>
                </a:solidFill>
                <a:effectLst/>
                <a:latin typeface="+mn-lt"/>
              </a:rPr>
            </a:br>
            <a:endParaRPr lang="en-US" sz="1200" b="0" i="0" dirty="0">
              <a:solidFill>
                <a:srgbClr val="000000"/>
              </a:solidFill>
              <a:effectLst/>
              <a:latin typeface="+mn-lt"/>
            </a:endParaRPr>
          </a:p>
          <a:p>
            <a:pPr algn="l"/>
            <a:r>
              <a:rPr lang="en-US" sz="1200" b="0" i="0" dirty="0">
                <a:solidFill>
                  <a:srgbClr val="000000"/>
                </a:solidFill>
                <a:effectLst/>
                <a:latin typeface="+mn-lt"/>
              </a:rPr>
              <a:t>Universal Credit is a single payment for each household to help with living costs for those on a low income or out of work. It is replacing six benefits, commonly referred to as the legacy benefits:</a:t>
            </a:r>
            <a:br>
              <a:rPr lang="en-US" sz="1200" b="0" i="0" dirty="0">
                <a:solidFill>
                  <a:srgbClr val="000000"/>
                </a:solidFill>
                <a:effectLst/>
                <a:latin typeface="+mn-lt"/>
              </a:rPr>
            </a:br>
            <a:endParaRPr lang="en-US" sz="1200" b="0" i="0" dirty="0">
              <a:solidFill>
                <a:srgbClr val="000000"/>
              </a:solidFill>
              <a:effectLst/>
              <a:latin typeface="+mn-lt"/>
            </a:endParaRPr>
          </a:p>
          <a:p>
            <a:pPr marL="171450" indent="-171450" algn="l">
              <a:buFont typeface="Arial" panose="020B0604020202020204" pitchFamily="34" charset="0"/>
              <a:buChar char="•"/>
            </a:pPr>
            <a:r>
              <a:rPr lang="en-US" sz="1200" b="0" i="0" dirty="0">
                <a:solidFill>
                  <a:srgbClr val="000000"/>
                </a:solidFill>
                <a:effectLst/>
                <a:latin typeface="+mn-lt"/>
              </a:rPr>
              <a:t>Income-based Jobseeker's Allowance</a:t>
            </a:r>
          </a:p>
          <a:p>
            <a:pPr marL="171450" indent="-171450" algn="l">
              <a:buFont typeface="Arial" panose="020B0604020202020204" pitchFamily="34" charset="0"/>
              <a:buChar char="•"/>
            </a:pPr>
            <a:r>
              <a:rPr lang="en-US" sz="1200" b="0" i="0" dirty="0">
                <a:solidFill>
                  <a:srgbClr val="000000"/>
                </a:solidFill>
                <a:effectLst/>
                <a:latin typeface="+mn-lt"/>
              </a:rPr>
              <a:t>Income-related Employment and Support Allowance</a:t>
            </a:r>
          </a:p>
          <a:p>
            <a:pPr marL="171450" indent="-171450" algn="l">
              <a:buFont typeface="Arial" panose="020B0604020202020204" pitchFamily="34" charset="0"/>
              <a:buChar char="•"/>
            </a:pPr>
            <a:r>
              <a:rPr lang="en-US" sz="1200" b="0" i="0" dirty="0">
                <a:solidFill>
                  <a:srgbClr val="000000"/>
                </a:solidFill>
                <a:effectLst/>
                <a:latin typeface="+mn-lt"/>
              </a:rPr>
              <a:t>Income Support</a:t>
            </a:r>
          </a:p>
          <a:p>
            <a:pPr marL="171450" indent="-171450" algn="l">
              <a:buFont typeface="Arial" panose="020B0604020202020204" pitchFamily="34" charset="0"/>
              <a:buChar char="•"/>
            </a:pPr>
            <a:r>
              <a:rPr lang="en-US" sz="1200" b="0" i="0" dirty="0">
                <a:solidFill>
                  <a:srgbClr val="000000"/>
                </a:solidFill>
                <a:effectLst/>
                <a:latin typeface="+mn-lt"/>
              </a:rPr>
              <a:t>Working Tax Credit</a:t>
            </a:r>
          </a:p>
          <a:p>
            <a:pPr marL="171450" indent="-171450" algn="l">
              <a:buFont typeface="Arial" panose="020B0604020202020204" pitchFamily="34" charset="0"/>
              <a:buChar char="•"/>
            </a:pPr>
            <a:r>
              <a:rPr lang="en-US" sz="1200" b="0" i="0" dirty="0">
                <a:solidFill>
                  <a:srgbClr val="000000"/>
                </a:solidFill>
                <a:effectLst/>
                <a:latin typeface="+mn-lt"/>
              </a:rPr>
              <a:t>Child Tax Credit</a:t>
            </a:r>
          </a:p>
          <a:p>
            <a:pPr marL="171450" indent="-171450" algn="l">
              <a:buFont typeface="Arial" panose="020B0604020202020204" pitchFamily="34" charset="0"/>
              <a:buChar char="•"/>
            </a:pPr>
            <a:r>
              <a:rPr lang="en-US" sz="1200" b="0" i="0" dirty="0">
                <a:solidFill>
                  <a:srgbClr val="000000"/>
                </a:solidFill>
                <a:effectLst/>
                <a:latin typeface="+mn-lt"/>
              </a:rPr>
              <a:t>Housing Benefit</a:t>
            </a:r>
            <a:br>
              <a:rPr lang="en-US" sz="1200" b="0" i="0" dirty="0">
                <a:solidFill>
                  <a:srgbClr val="000000"/>
                </a:solidFill>
                <a:effectLst/>
                <a:latin typeface="+mn-lt"/>
              </a:rPr>
            </a:br>
            <a:endParaRPr lang="en-US" sz="1200" b="0" i="0" dirty="0">
              <a:solidFill>
                <a:srgbClr val="000000"/>
              </a:solidFill>
              <a:effectLst/>
              <a:latin typeface="+mn-lt"/>
            </a:endParaRPr>
          </a:p>
          <a:p>
            <a:pPr algn="l"/>
            <a:r>
              <a:rPr lang="en-US" sz="1200" b="0" i="0" dirty="0">
                <a:solidFill>
                  <a:srgbClr val="000000"/>
                </a:solidFill>
                <a:effectLst/>
                <a:latin typeface="+mn-lt"/>
              </a:rPr>
              <a:t>Support for housing costs, children and childcare costs are integrated into Universal Credit. It also provides additions for people with a disability, health condition or caring responsibilities which may prevent them from working.</a:t>
            </a:r>
          </a:p>
          <a:p>
            <a:pPr marL="0" indent="0">
              <a:spcBef>
                <a:spcPts val="600"/>
              </a:spcBef>
              <a:buFont typeface="Arial" panose="020B0604020202020204" pitchFamily="34" charset="0"/>
              <a:buNone/>
            </a:pPr>
            <a:endParaRPr lang="en-GB" sz="1200" b="0" i="0" dirty="0">
              <a:solidFill>
                <a:srgbClr val="000000"/>
              </a:solidFill>
              <a:effectLst/>
              <a:latin typeface="+mn-lt"/>
            </a:endParaRPr>
          </a:p>
          <a:p>
            <a:pPr marL="0" indent="0">
              <a:spcBef>
                <a:spcPts val="600"/>
              </a:spcBef>
              <a:buFont typeface="Arial" panose="020B0604020202020204" pitchFamily="34" charset="0"/>
              <a:buNone/>
            </a:pPr>
            <a:r>
              <a:rPr lang="en-GB" sz="1200" b="0" i="0" dirty="0">
                <a:solidFill>
                  <a:srgbClr val="000000"/>
                </a:solidFill>
                <a:effectLst/>
                <a:latin typeface="+mn-lt"/>
              </a:rPr>
              <a:t>The number of Universal Credit claimants includes those who have started Universal Credit (completed the Universal Credit claim process and accepted their </a:t>
            </a:r>
            <a:r>
              <a:rPr lang="en-GB" sz="1200" b="0" i="0" dirty="0">
                <a:effectLst/>
                <a:latin typeface="+mn-lt"/>
                <a:hlinkClick r:id="rId3" tooltip="Opens a new window"/>
              </a:rPr>
              <a:t>Claimant Commitment</a:t>
            </a:r>
            <a:r>
              <a:rPr lang="en-GB" sz="1200" b="0" i="0" dirty="0">
                <a:solidFill>
                  <a:srgbClr val="000000"/>
                </a:solidFill>
                <a:effectLst/>
                <a:latin typeface="+mn-lt"/>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33</a:t>
            </a:fld>
            <a:endParaRPr lang="en-US"/>
          </a:p>
        </p:txBody>
      </p:sp>
    </p:spTree>
    <p:extLst>
      <p:ext uri="{BB962C8B-B14F-4D97-AF65-F5344CB8AC3E}">
        <p14:creationId xmlns:p14="http://schemas.microsoft.com/office/powerpoint/2010/main" val="2462205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Commentary: </a:t>
            </a:r>
            <a:r>
              <a:rPr lang="en-GB" sz="1200" b="0" dirty="0">
                <a:latin typeface="+mn-lt"/>
                <a:cs typeface="Calibri"/>
              </a:rPr>
              <a:t>An area of strength is that the employment rate for Greater Cambridge has been consistently higher than the UK</a:t>
            </a:r>
            <a:r>
              <a:rPr lang="en-GB" sz="1200" b="0" i="0" u="none" strike="noStrike" dirty="0">
                <a:solidFill>
                  <a:srgbClr val="0B3153"/>
                </a:solidFill>
                <a:effectLst/>
                <a:highlight>
                  <a:srgbClr val="F5F5F5"/>
                </a:highlight>
                <a:latin typeface="Arial" panose="020B0604020202020204" pitchFamily="34" charset="0"/>
              </a:rPr>
              <a:t> for the analysis period since 2007</a:t>
            </a:r>
            <a:r>
              <a:rPr lang="en-GB" sz="1200" b="0" dirty="0">
                <a:latin typeface="+mn-lt"/>
                <a:cs typeface="Calibri"/>
              </a:rPr>
              <a:t>. However, the recent </a:t>
            </a:r>
            <a:r>
              <a:rPr lang="en-GB" sz="1800" b="0" i="0" u="none" strike="noStrike" dirty="0">
                <a:solidFill>
                  <a:srgbClr val="0B3153"/>
                </a:solidFill>
                <a:effectLst/>
                <a:highlight>
                  <a:srgbClr val="F5F5F5"/>
                </a:highlight>
                <a:latin typeface="Arial" panose="020B0604020202020204" pitchFamily="34" charset="0"/>
              </a:rPr>
              <a:t>-1.5pp YOY change and -0.9pp quarterly change are areas of concern.</a:t>
            </a:r>
            <a:endParaRPr lang="en-US" sz="1200" b="1" dirty="0">
              <a:latin typeface="+mn-lt"/>
              <a:cs typeface="Calibri"/>
            </a:endParaRPr>
          </a:p>
          <a:p>
            <a:endParaRPr lang="en-GB" sz="1200" i="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rPr>
              <a:t>A residence based </a:t>
            </a:r>
            <a:r>
              <a:rPr lang="en-US" sz="1200" b="0" i="0" dirty="0" err="1">
                <a:solidFill>
                  <a:srgbClr val="333333"/>
                </a:solidFill>
                <a:effectLst/>
                <a:latin typeface="+mn-lt"/>
              </a:rPr>
              <a:t>labour</a:t>
            </a:r>
            <a:r>
              <a:rPr lang="en-US" sz="1200" b="0" i="0" dirty="0">
                <a:solidFill>
                  <a:srgbClr val="333333"/>
                </a:solidFill>
                <a:effectLst/>
                <a:latin typeface="+mn-lt"/>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panose="020F0502020204030204" pitchFamily="34" charset="0"/>
                <a:cs typeface="Times New Roman" panose="02020603050405020304" pitchFamily="18" charset="0"/>
              </a:rPr>
              <a:t> </a:t>
            </a:r>
            <a:r>
              <a:rPr lang="en-GB" sz="1200" b="1" kern="100" dirty="0">
                <a:solidFill>
                  <a:prstClr val="black"/>
                </a:solidFill>
                <a:latin typeface="+mn-lt"/>
                <a:ea typeface="Calibri" panose="020F0502020204030204" pitchFamily="34" charset="0"/>
                <a:cs typeface="Times New Roman"/>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Times New Roman"/>
              </a:rPr>
              <a:t>Caution should be taken with interpreting these figures and comparisons to Greater Cambridge. </a:t>
            </a: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APS Estimates have not been reweighted to new populations and consequently, will be inconsistent with the population totals used for the Labour Force Survey in the latest periods. Again caution is recommended when making comparisons to national statistics.</a:t>
            </a: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35</a:t>
            </a:fld>
            <a:endParaRPr lang="en-US"/>
          </a:p>
        </p:txBody>
      </p:sp>
    </p:spTree>
    <p:extLst>
      <p:ext uri="{BB962C8B-B14F-4D97-AF65-F5344CB8AC3E}">
        <p14:creationId xmlns:p14="http://schemas.microsoft.com/office/powerpoint/2010/main" val="4212373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Commentary: </a:t>
            </a:r>
            <a:r>
              <a:rPr lang="en-US" sz="1200" b="0" dirty="0">
                <a:latin typeface="+mn-lt"/>
                <a:cs typeface="Calibri"/>
              </a:rPr>
              <a:t>Males have a higher employment rate than females across all age groups. This is due to the larger proportion of females who are economically inactive and does not suggest hiring differences between genders.</a:t>
            </a:r>
            <a:endParaRPr lang="en-GB" sz="1200" b="0" i="1" dirty="0">
              <a:solidFill>
                <a:prstClr val="black"/>
              </a:solidFill>
              <a:latin typeface="+mn-lt"/>
              <a:cs typeface="Calibri"/>
            </a:endParaRPr>
          </a:p>
          <a:p>
            <a:endParaRPr lang="en-GB" sz="1200" i="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rPr>
              <a:t>A residence based </a:t>
            </a:r>
            <a:r>
              <a:rPr lang="en-US" sz="1200" b="0" i="0" dirty="0" err="1">
                <a:solidFill>
                  <a:srgbClr val="333333"/>
                </a:solidFill>
                <a:effectLst/>
                <a:latin typeface="+mn-lt"/>
              </a:rPr>
              <a:t>labour</a:t>
            </a:r>
            <a:r>
              <a:rPr lang="en-US" sz="1200" b="0" i="0" dirty="0">
                <a:solidFill>
                  <a:srgbClr val="333333"/>
                </a:solidFill>
                <a:effectLst/>
                <a:latin typeface="+mn-lt"/>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panose="020F0502020204030204" pitchFamily="34" charset="0"/>
                <a:cs typeface="Times New Roman" panose="02020603050405020304" pitchFamily="18" charset="0"/>
              </a:rPr>
              <a:t> </a:t>
            </a:r>
            <a:r>
              <a:rPr lang="en-GB" sz="1200" b="1" kern="100" dirty="0">
                <a:solidFill>
                  <a:prstClr val="black"/>
                </a:solidFill>
                <a:latin typeface="+mn-lt"/>
                <a:ea typeface="Calibri" panose="020F0502020204030204" pitchFamily="34" charset="0"/>
                <a:cs typeface="Times New Roman"/>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Times New Roman"/>
              </a:rPr>
              <a:t>Caution should be taken with interpreting these figures and comparisons to Greater Cambridge. </a:t>
            </a: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APS Estimates have not been reweighted to new populations and consequently, will be inconsistent with the population totals used for the Labour Force Survey in the latest periods. Again caution is recommended when making comparisons to national statistics.</a:t>
            </a: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36</a:t>
            </a:fld>
            <a:endParaRPr lang="en-US"/>
          </a:p>
        </p:txBody>
      </p:sp>
    </p:spTree>
    <p:extLst>
      <p:ext uri="{BB962C8B-B14F-4D97-AF65-F5344CB8AC3E}">
        <p14:creationId xmlns:p14="http://schemas.microsoft.com/office/powerpoint/2010/main" val="433624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Commentary: </a:t>
            </a:r>
            <a:r>
              <a:rPr lang="en-GB" sz="1200" b="0" dirty="0">
                <a:latin typeface="+mn-lt"/>
                <a:cs typeface="Calibri"/>
              </a:rPr>
              <a:t>An area of strength is that median monthly pay across both Cambridge and South Cambridgeshire is substantially higher than the UK.​ </a:t>
            </a:r>
            <a:r>
              <a:rPr lang="en-US" sz="1200" b="0" dirty="0">
                <a:latin typeface="+mn-lt"/>
                <a:cs typeface="Calibri"/>
              </a:rPr>
              <a:t>This suggests that Greater Cambridge continues to be a highly attractive area for workers. </a:t>
            </a:r>
          </a:p>
          <a:p>
            <a:endParaRPr lang="en-GB" sz="1200" i="1"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prstClr val="black"/>
                </a:solidFill>
                <a:latin typeface="+mn-lt"/>
              </a:rPr>
              <a:t>Source: </a:t>
            </a:r>
            <a:r>
              <a:rPr lang="en-GB" sz="1200" b="0" i="0" dirty="0">
                <a:latin typeface="+mn-lt"/>
              </a:rPr>
              <a:t>Pay as you earn real time information- HMRC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rPr>
              <a:t>This data is sourced from HM Revenue and Customs’ Pay As You Earn system which collects income tax and national insurance. The Pay As you Earn Real Time Information data includes all employees payrolled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dirty="0">
                <a:solidFill>
                  <a:srgbClr val="333333"/>
                </a:solidFill>
                <a:effectLst/>
                <a:latin typeface="+mn-lt"/>
              </a:rPr>
              <a:t>This data is based on employee’s residence rather than where they work.</a:t>
            </a: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37</a:t>
            </a:fld>
            <a:endParaRPr lang="en-US"/>
          </a:p>
        </p:txBody>
      </p:sp>
    </p:spTree>
    <p:extLst>
      <p:ext uri="{BB962C8B-B14F-4D97-AF65-F5344CB8AC3E}">
        <p14:creationId xmlns:p14="http://schemas.microsoft.com/office/powerpoint/2010/main" val="3493093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cs typeface="Calibri"/>
              </a:rPr>
              <a:t>Commentary: </a:t>
            </a:r>
            <a:r>
              <a:rPr lang="en-GB" sz="1200" b="0">
                <a:latin typeface="+mn-lt"/>
                <a:cs typeface="Calibri"/>
              </a:rPr>
              <a:t>Median monthly pay in Cambridge (+2.8%) and South Cambridgeshire (+2.6%) has been growing almost half the UK growth rate (+5.2%). Furthermore, median monthly pay growth in Cambridge is just in line with inflation growth (+2.8%) and South Cambridgeshire growth is just below inflation growth. This is an area of concern that could possibly decrease future spending power.​</a:t>
            </a:r>
            <a:endParaRPr lang="en-US" sz="1200" b="0" i="1">
              <a:solidFill>
                <a:prstClr val="black"/>
              </a:solidFill>
              <a:latin typeface="+mn-lt"/>
              <a:cs typeface="Calibri"/>
            </a:endParaRPr>
          </a:p>
          <a:p>
            <a:endParaRPr lang="en-GB" sz="1200" i="1">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solidFill>
                  <a:prstClr val="black"/>
                </a:solidFill>
                <a:latin typeface="+mn-lt"/>
              </a:rPr>
              <a:t>Source: </a:t>
            </a:r>
            <a:r>
              <a:rPr lang="en-GB" sz="1200" b="0" i="0">
                <a:latin typeface="+mn-lt"/>
              </a:rPr>
              <a:t>Pay as you earn real time information- HMRC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a:solidFill>
                  <a:prstClr val="black"/>
                </a:solidFill>
                <a:latin typeface="+mn-lt"/>
              </a:rPr>
              <a:t>Technical note: </a:t>
            </a:r>
            <a:r>
              <a:rPr lang="en-US" sz="1200" b="0" i="0">
                <a:solidFill>
                  <a:srgbClr val="333333"/>
                </a:solidFill>
                <a:effectLst/>
                <a:latin typeface="+mn-lt"/>
              </a:rPr>
              <a:t>This data is sourced from HM Revenue and Customs’ Pay As You Earn system which collects income tax and national insurance. The Pay As you Earn Real Time Information data includes all employees payrolled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a:solidFill>
                  <a:srgbClr val="333333"/>
                </a:solidFill>
                <a:effectLst/>
                <a:latin typeface="+mn-lt"/>
              </a:rPr>
              <a:t>This data is based on employee’s residence rather than where they work.</a:t>
            </a: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38</a:t>
            </a:fld>
            <a:endParaRPr lang="en-US"/>
          </a:p>
        </p:txBody>
      </p:sp>
    </p:spTree>
    <p:extLst>
      <p:ext uri="{BB962C8B-B14F-4D97-AF65-F5344CB8AC3E}">
        <p14:creationId xmlns:p14="http://schemas.microsoft.com/office/powerpoint/2010/main" val="32594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latin typeface="+mn-lt"/>
                <a:ea typeface="Calibri"/>
                <a:cs typeface="Calibri"/>
              </a:rPr>
              <a:t>Commentary: </a:t>
            </a:r>
            <a:r>
              <a:rPr lang="en-GB" sz="1200" dirty="0">
                <a:latin typeface="+mn-lt"/>
              </a:rPr>
              <a:t>Across </a:t>
            </a:r>
            <a:r>
              <a:rPr lang="en-GB" sz="1200" b="0" dirty="0">
                <a:latin typeface="+mn-lt"/>
              </a:rPr>
              <a:t>Greater Cambridge</a:t>
            </a:r>
            <a:r>
              <a:rPr lang="en-GB" sz="1200" dirty="0">
                <a:latin typeface="+mn-lt"/>
              </a:rPr>
              <a:t>, the economic inactivity rate for females is just under double the</a:t>
            </a:r>
            <a:r>
              <a:rPr lang="en-GB" sz="1200" b="0" dirty="0">
                <a:latin typeface="+mn-lt"/>
              </a:rPr>
              <a:t> economic inactivity rate</a:t>
            </a:r>
            <a:r>
              <a:rPr lang="en-GB" sz="1200" dirty="0">
                <a:latin typeface="+mn-lt"/>
              </a:rPr>
              <a:t> for males (22.0% vs. 11.9%). Because there are more economically inactive females</a:t>
            </a:r>
            <a:r>
              <a:rPr lang="en-GB" sz="1200" b="0" dirty="0">
                <a:latin typeface="+mn-lt"/>
              </a:rPr>
              <a:t>, </a:t>
            </a:r>
            <a:r>
              <a:rPr lang="en-GB" sz="1200" dirty="0">
                <a:latin typeface="+mn-lt"/>
              </a:rPr>
              <a:t>there are thus less females available to seek work (unemployment) or be in work (employment). This explains the lower </a:t>
            </a:r>
            <a:r>
              <a:rPr lang="en-GB" sz="1200" b="0" dirty="0">
                <a:latin typeface="+mn-lt"/>
              </a:rPr>
              <a:t>unemployment </a:t>
            </a:r>
            <a:r>
              <a:rPr lang="en-GB" sz="1200" dirty="0">
                <a:latin typeface="+mn-lt"/>
              </a:rPr>
              <a:t>rate </a:t>
            </a:r>
            <a:r>
              <a:rPr lang="en-GB" sz="1200" b="0" dirty="0">
                <a:latin typeface="+mn-lt"/>
              </a:rPr>
              <a:t>and employment </a:t>
            </a:r>
            <a:r>
              <a:rPr lang="en-GB" sz="1200" dirty="0">
                <a:latin typeface="+mn-lt"/>
              </a:rPr>
              <a:t>rate for females compared to males (4.3% vs 5.1% and 74.7% vs 83.6% respectively). These patterns for </a:t>
            </a:r>
            <a:r>
              <a:rPr lang="en-GB" sz="1200" b="0" dirty="0">
                <a:latin typeface="+mn-lt"/>
              </a:rPr>
              <a:t>economic inactivity</a:t>
            </a:r>
            <a:r>
              <a:rPr lang="en-GB" sz="1200" dirty="0">
                <a:latin typeface="+mn-lt"/>
              </a:rPr>
              <a:t>, unemployment,</a:t>
            </a:r>
            <a:r>
              <a:rPr lang="en-GB" sz="1200" b="0" dirty="0">
                <a:latin typeface="+mn-lt"/>
              </a:rPr>
              <a:t> and employment </a:t>
            </a:r>
            <a:r>
              <a:rPr lang="en-GB" sz="1200" dirty="0">
                <a:latin typeface="+mn-lt"/>
              </a:rPr>
              <a:t>are also seen at the UK level and </a:t>
            </a:r>
            <a:r>
              <a:rPr lang="en-GB" sz="1200" b="0" dirty="0">
                <a:latin typeface="+mn-lt"/>
              </a:rPr>
              <a:t>is </a:t>
            </a:r>
            <a:r>
              <a:rPr lang="en-GB" sz="1200" dirty="0">
                <a:latin typeface="+mn-lt"/>
              </a:rPr>
              <a:t>thus </a:t>
            </a:r>
            <a:r>
              <a:rPr lang="en-GB" sz="1200" b="0" dirty="0">
                <a:latin typeface="+mn-lt"/>
              </a:rPr>
              <a:t>a </a:t>
            </a:r>
            <a:r>
              <a:rPr lang="en-GB" sz="1200" dirty="0">
                <a:latin typeface="+mn-lt"/>
              </a:rPr>
              <a:t>nationwide problem. It will be worth monitoring the effect </a:t>
            </a:r>
            <a:r>
              <a:rPr lang="en-GB" sz="1200" b="0" dirty="0">
                <a:latin typeface="+mn-lt"/>
              </a:rPr>
              <a:t>of </a:t>
            </a:r>
            <a:r>
              <a:rPr lang="en-GB" sz="1200" dirty="0">
                <a:latin typeface="+mn-lt"/>
              </a:rPr>
              <a:t>the childcare policies that were announced in March 2023 for </a:t>
            </a:r>
            <a:r>
              <a:rPr lang="en-GB" sz="1200" b="0" dirty="0">
                <a:latin typeface="+mn-lt"/>
              </a:rPr>
              <a:t>a </a:t>
            </a:r>
            <a:r>
              <a:rPr lang="en-GB" sz="1200" dirty="0">
                <a:latin typeface="+mn-lt"/>
              </a:rPr>
              <a:t>staggered roll out from March 2024 </a:t>
            </a:r>
            <a:r>
              <a:rPr lang="en-GB" sz="1200" b="0" dirty="0">
                <a:latin typeface="+mn-lt"/>
              </a:rPr>
              <a:t>to </a:t>
            </a:r>
            <a:r>
              <a:rPr lang="en-GB" sz="1200" dirty="0">
                <a:latin typeface="+mn-lt"/>
              </a:rPr>
              <a:t>September 2025</a:t>
            </a:r>
            <a:r>
              <a:rPr lang="en-GB" sz="1200" b="0" dirty="0">
                <a:latin typeface="+mn-lt"/>
              </a:rPr>
              <a:t>.</a:t>
            </a:r>
          </a:p>
          <a:p>
            <a:pPr algn="l" rtl="0" fontAlgn="base"/>
            <a:endParaRPr lang="en-GB" sz="1200" b="1"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a:t>
            </a:r>
            <a:r>
              <a:rPr lang="en-US" sz="1200" b="0" i="0" dirty="0" err="1">
                <a:solidFill>
                  <a:srgbClr val="333333"/>
                </a:solidFill>
                <a:effectLst/>
                <a:latin typeface="+mn-lt"/>
                <a:ea typeface="Verdana"/>
              </a:rPr>
              <a:t>labour</a:t>
            </a:r>
            <a:r>
              <a:rPr lang="en-US" sz="1200" b="0" i="0" dirty="0">
                <a:solidFill>
                  <a:srgbClr val="333333"/>
                </a:solidFill>
                <a:effectLst/>
                <a:latin typeface="+mn-lt"/>
                <a:ea typeface="Verdana"/>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Greater Cambridge.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pPr>
              <a:lnSpc>
                <a:spcPct val="107000"/>
              </a:lnSpc>
              <a:spcAft>
                <a:spcPts val="800"/>
              </a:spcAft>
              <a:tabLst>
                <a:tab pos="457200" algn="l"/>
              </a:tabLst>
            </a:pPr>
            <a:endParaRPr lang="en-GB" sz="1200" kern="100" dirty="0">
              <a:effectLst/>
              <a:latin typeface="+mn-lt"/>
              <a:ea typeface="Calibri" panose="020F0502020204030204" pitchFamily="34" charset="0"/>
              <a:cs typeface="Times New Roman" panose="02020603050405020304" pitchFamily="18" charset="0"/>
            </a:endParaRPr>
          </a:p>
          <a:p>
            <a:pPr>
              <a:spcBef>
                <a:spcPts val="600"/>
              </a:spcBef>
              <a:spcAft>
                <a:spcPts val="0"/>
              </a:spcAft>
            </a:pPr>
            <a:endParaRPr lang="en-GB" sz="1200" b="1" dirty="0">
              <a:latin typeface="+mn-l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889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a:latin typeface="+mn-lt"/>
                <a:cs typeface="Calibri"/>
              </a:rPr>
              <a:t>Commentary: </a:t>
            </a:r>
            <a:r>
              <a:rPr lang="en-US" sz="1200" b="0">
                <a:latin typeface="+mn-lt"/>
                <a:cs typeface="Calibri"/>
              </a:rPr>
              <a:t>It is concerning that real wage growth across Greater Cambridge is below that of the UK, and the latest data suggests this is trending downwards and worsening. More data will be needed to determine whether real wage growth will fall below inflation overall, which would lead to harder living conditions for workers. This may over time make the area less attractive to workers.</a:t>
            </a:r>
          </a:p>
          <a:p>
            <a:endParaRPr lang="en-US" sz="1200" b="0" i="1">
              <a:solidFill>
                <a:prstClr val="black"/>
              </a:solidFill>
              <a:latin typeface="+mn-lt"/>
              <a:cs typeface="Calibri"/>
            </a:endParaRPr>
          </a:p>
          <a:p>
            <a:endParaRPr lang="en-GB" sz="1200" i="1">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solidFill>
                  <a:prstClr val="black"/>
                </a:solidFill>
                <a:latin typeface="+mn-lt"/>
              </a:rPr>
              <a:t>Source: </a:t>
            </a:r>
            <a:r>
              <a:rPr lang="en-GB" sz="1200" b="0" i="0">
                <a:latin typeface="+mn-lt"/>
              </a:rPr>
              <a:t>Pay as you earn real time information- HMRC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a:solidFill>
                  <a:prstClr val="black"/>
                </a:solidFill>
                <a:latin typeface="+mn-lt"/>
              </a:rPr>
              <a:t>Technical note: </a:t>
            </a:r>
            <a:r>
              <a:rPr lang="en-US" sz="1200" b="0" i="0">
                <a:solidFill>
                  <a:srgbClr val="333333"/>
                </a:solidFill>
                <a:effectLst/>
                <a:latin typeface="+mn-lt"/>
              </a:rPr>
              <a:t>This data is sourced from HM Revenue and Customs’ Pay As You Earn system which collects income tax and national insurance. The Pay As you Earn Real Time Information data includes all employees payrolled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a:solidFill>
                  <a:srgbClr val="333333"/>
                </a:solidFill>
                <a:effectLst/>
                <a:latin typeface="+mn-lt"/>
              </a:rPr>
              <a:t>This data is based on employee’s residence rather than where they work.</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a:solidFill>
                <a:srgbClr val="333333"/>
              </a:solidFill>
              <a:effectLst/>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i="0">
                <a:solidFill>
                  <a:srgbClr val="333333"/>
                </a:solidFill>
                <a:effectLst/>
                <a:latin typeface="+mn-lt"/>
              </a:rPr>
              <a:t>Real wage growth is calculated by deflating earnings by the Consumer Prices Index including owner occupiers’ housing costs (CPIH).</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a:solidFill>
                <a:srgbClr val="333333"/>
              </a:solidFill>
              <a:effectLst/>
              <a:latin typeface="+mn-lt"/>
            </a:endParaRPr>
          </a:p>
          <a:p>
            <a:endParaRPr lang="en-US" sz="120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39</a:t>
            </a:fld>
            <a:endParaRPr lang="en-US"/>
          </a:p>
        </p:txBody>
      </p:sp>
    </p:spTree>
    <p:extLst>
      <p:ext uri="{BB962C8B-B14F-4D97-AF65-F5344CB8AC3E}">
        <p14:creationId xmlns:p14="http://schemas.microsoft.com/office/powerpoint/2010/main" val="1556684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40</a:t>
            </a:fld>
            <a:endParaRPr lang="en-US"/>
          </a:p>
        </p:txBody>
      </p:sp>
    </p:spTree>
    <p:extLst>
      <p:ext uri="{BB962C8B-B14F-4D97-AF65-F5344CB8AC3E}">
        <p14:creationId xmlns:p14="http://schemas.microsoft.com/office/powerpoint/2010/main" val="1394287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41</a:t>
            </a:fld>
            <a:endParaRPr lang="en-US"/>
          </a:p>
        </p:txBody>
      </p:sp>
    </p:spTree>
    <p:extLst>
      <p:ext uri="{BB962C8B-B14F-4D97-AF65-F5344CB8AC3E}">
        <p14:creationId xmlns:p14="http://schemas.microsoft.com/office/powerpoint/2010/main" val="160720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dirty="0">
                <a:latin typeface="+mn-lt"/>
                <a:ea typeface="Calibri"/>
                <a:cs typeface="Calibri"/>
              </a:rPr>
              <a:t>Commentary: </a:t>
            </a:r>
            <a:r>
              <a:rPr lang="en-US" sz="1200" b="0" i="0" u="none" strike="noStrike" dirty="0">
                <a:solidFill>
                  <a:srgbClr val="000000"/>
                </a:solidFill>
                <a:effectLst/>
                <a:highlight>
                  <a:srgbClr val="FFFFFF"/>
                </a:highlight>
                <a:latin typeface="+mn-lt"/>
                <a:ea typeface="Calibri"/>
                <a:cs typeface="Calibri"/>
              </a:rPr>
              <a:t>The 3-year average rates for G</a:t>
            </a:r>
            <a:r>
              <a:rPr lang="en-US" sz="1200" b="0" i="0" u="none" strike="noStrike" dirty="0">
                <a:solidFill>
                  <a:srgbClr val="000000"/>
                </a:solidFill>
                <a:effectLst/>
                <a:highlight>
                  <a:srgbClr val="FFFFFF"/>
                </a:highlight>
                <a:latin typeface="+mn-lt"/>
              </a:rPr>
              <a:t>reater Cambridge follow a similar breakdown by age for economic inactivity, unemployment, and employment as the UK as seen in Slide 9 (Employment Overview): Greater Cambridge economic inactivity is lower across all age groups compared to </a:t>
            </a:r>
            <a:r>
              <a:rPr lang="en-US" sz="1200" b="0" i="0" u="none" strike="noStrike">
                <a:solidFill>
                  <a:srgbClr val="000000"/>
                </a:solidFill>
                <a:effectLst/>
                <a:highlight>
                  <a:srgbClr val="FFFFFF"/>
                </a:highlight>
                <a:latin typeface="+mn-lt"/>
              </a:rPr>
              <a:t>the UK, Greater </a:t>
            </a:r>
            <a:r>
              <a:rPr lang="en-US" sz="1200" b="0" i="0" u="none" strike="noStrike" dirty="0">
                <a:solidFill>
                  <a:srgbClr val="000000"/>
                </a:solidFill>
                <a:effectLst/>
                <a:highlight>
                  <a:srgbClr val="FFFFFF"/>
                </a:highlight>
                <a:latin typeface="+mn-lt"/>
              </a:rPr>
              <a:t>Cambridge employment is greater than all age groups compared to the UK, and on the most part, Greater Cambridge unemployment is greater than the UK employment except for age group 25-49 (2.9% vs 3.0%). </a:t>
            </a:r>
            <a:r>
              <a:rPr lang="en-US" sz="1200" b="0" i="0" dirty="0">
                <a:solidFill>
                  <a:srgbClr val="000000"/>
                </a:solidFill>
                <a:effectLst/>
                <a:highlight>
                  <a:srgbClr val="FFFFFF"/>
                </a:highlight>
                <a:latin typeface="+mn-lt"/>
              </a:rPr>
              <a:t> </a:t>
            </a:r>
          </a:p>
          <a:p>
            <a:pPr algn="l" rtl="0" fontAlgn="base"/>
            <a:endParaRPr lang="en-US" sz="1200" b="0" i="0" dirty="0">
              <a:solidFill>
                <a:srgbClr val="000000"/>
              </a:solidFill>
              <a:effectLst/>
              <a:highlight>
                <a:srgbClr val="FFFFFF"/>
              </a:highlight>
              <a:latin typeface="+mn-lt"/>
            </a:endParaRPr>
          </a:p>
          <a:p>
            <a:pPr algn="l" rtl="0" fontAlgn="base"/>
            <a:r>
              <a:rPr lang="en-US" sz="1200" b="0" i="0" dirty="0">
                <a:solidFill>
                  <a:srgbClr val="000000"/>
                </a:solidFill>
                <a:effectLst/>
                <a:highlight>
                  <a:srgbClr val="FFFFFF"/>
                </a:highlight>
                <a:latin typeface="+mn-lt"/>
              </a:rPr>
              <a:t>The 16-24 age group is worrying with rates for both Greater Cambridge and the UK diverging from the overall 16-64 rates for economic inactivity, unemployment, and employment. The 16-24 age group is often made up of students, and this student population can explain higher levels of economic inactivity and lower employment. However, unemployment for the 16-24 age group cannot be explained by the student population, and the unemployed age group 16-24 (16.2% vs 11.0%) greatly diverges from overall 16-64 unemployment. There should be a focus on the unemployed 16-24 age group to convert these jobseekers to employment, and it will be important to monitor the Skills England initiative announced during the King’s Speech in July 2024. </a:t>
            </a:r>
          </a:p>
          <a:p>
            <a:pPr>
              <a:spcBef>
                <a:spcPts val="600"/>
              </a:spcBef>
              <a:spcAft>
                <a:spcPts val="0"/>
              </a:spcAft>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a:t>
            </a:r>
            <a:r>
              <a:rPr lang="en-US" sz="1200" b="0" i="0" dirty="0" err="1">
                <a:solidFill>
                  <a:srgbClr val="333333"/>
                </a:solidFill>
                <a:effectLst/>
                <a:latin typeface="+mn-lt"/>
                <a:ea typeface="Verdana"/>
              </a:rPr>
              <a:t>labour</a:t>
            </a:r>
            <a:r>
              <a:rPr lang="en-US" sz="1200" b="0" i="0" dirty="0">
                <a:solidFill>
                  <a:srgbClr val="333333"/>
                </a:solidFill>
                <a:effectLst/>
                <a:latin typeface="+mn-lt"/>
                <a:ea typeface="Verdana"/>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Greater Cambridge.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pPr>
              <a:spcBef>
                <a:spcPts val="600"/>
              </a:spcBef>
              <a:spcAft>
                <a:spcPts val="0"/>
              </a:spcAft>
            </a:pPr>
            <a:endParaRPr lang="en-GB"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58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dirty="0">
                <a:latin typeface="+mn-lt"/>
              </a:rPr>
              <a:t>As mentioned in Slide 9 (Employment Overview), </a:t>
            </a:r>
            <a:r>
              <a:rPr lang="en-GB" sz="1200" b="0" dirty="0">
                <a:latin typeface="+mn-lt"/>
              </a:rPr>
              <a:t>Greater Cambridge </a:t>
            </a:r>
            <a:r>
              <a:rPr lang="en-GB" sz="1200" dirty="0">
                <a:latin typeface="+mn-lt"/>
              </a:rPr>
              <a:t>has strengths of a lower </a:t>
            </a:r>
            <a:r>
              <a:rPr lang="en-GB" sz="1200" b="0" dirty="0">
                <a:latin typeface="+mn-lt"/>
              </a:rPr>
              <a:t>economic </a:t>
            </a:r>
            <a:r>
              <a:rPr lang="en-GB" sz="1200" dirty="0">
                <a:latin typeface="+mn-lt"/>
              </a:rPr>
              <a:t>inactivity rate than </a:t>
            </a:r>
            <a:r>
              <a:rPr lang="en-GB" sz="1200" b="0" dirty="0">
                <a:latin typeface="+mn-lt"/>
              </a:rPr>
              <a:t>the </a:t>
            </a:r>
            <a:r>
              <a:rPr lang="en-GB" sz="1200" dirty="0">
                <a:latin typeface="+mn-lt"/>
              </a:rPr>
              <a:t>UK (17.1% vs 21.5%) and a higher employment rate than </a:t>
            </a:r>
            <a:r>
              <a:rPr lang="en-GB" sz="1200" b="0" dirty="0">
                <a:latin typeface="+mn-lt"/>
              </a:rPr>
              <a:t>the </a:t>
            </a:r>
            <a:r>
              <a:rPr lang="en-GB" sz="1200" dirty="0">
                <a:latin typeface="+mn-lt"/>
              </a:rPr>
              <a:t>UK (77.6% vs 75.4%) but </a:t>
            </a:r>
            <a:r>
              <a:rPr lang="en-GB" sz="1200" b="0" dirty="0">
                <a:latin typeface="+mn-lt"/>
              </a:rPr>
              <a:t>has </a:t>
            </a:r>
            <a:r>
              <a:rPr lang="en-GB" sz="1200" dirty="0">
                <a:latin typeface="+mn-lt"/>
              </a:rPr>
              <a:t>a concern of Greater Cambridge unemployment that is higher than the UK (6.4% vs 3.9%).</a:t>
            </a:r>
          </a:p>
          <a:p>
            <a:endParaRPr lang="en-US" sz="1200" dirty="0">
              <a:latin typeface="+mn-lt"/>
            </a:endParaRPr>
          </a:p>
          <a:p>
            <a:r>
              <a:rPr lang="en-GB" sz="1200" dirty="0">
                <a:latin typeface="+mn-lt"/>
              </a:rPr>
              <a:t>Despite this concern, the Greater Cambridge </a:t>
            </a:r>
            <a:r>
              <a:rPr lang="en-GB" sz="1200" b="0" dirty="0">
                <a:latin typeface="+mn-lt"/>
              </a:rPr>
              <a:t>economic activity rate (also known as the labour force participation rate) </a:t>
            </a:r>
            <a:r>
              <a:rPr lang="en-GB" sz="1200" dirty="0">
                <a:latin typeface="+mn-lt"/>
              </a:rPr>
              <a:t>is higher than the UK (82.9% vs 78.5%). Thus, overall, there are less people economically inactive in Greater Cambridge than the UK (17.1% vs 21.5%) and more people in Greater Cambridge that are economically active – either seeking work or are in work – than in the UK (82.9% vs 78.5%). This is a notable strength and key difference to the UK</a:t>
            </a:r>
            <a:r>
              <a:rPr lang="en-GB" sz="1200" b="0" dirty="0">
                <a:latin typeface="+mn-lt"/>
              </a:rPr>
              <a:t>. </a:t>
            </a:r>
            <a:r>
              <a:rPr lang="en-GB" sz="1200" dirty="0">
                <a:latin typeface="+mn-lt"/>
              </a:rPr>
              <a:t>However, the quarterly decrease of –1.1pp </a:t>
            </a:r>
            <a:r>
              <a:rPr lang="en-GB" sz="1200" b="0" dirty="0">
                <a:latin typeface="+mn-lt"/>
              </a:rPr>
              <a:t>to the economic activity rate </a:t>
            </a:r>
            <a:r>
              <a:rPr lang="en-GB" sz="1200" dirty="0">
                <a:latin typeface="+mn-lt"/>
              </a:rPr>
              <a:t>brings caution with this overall optimism</a:t>
            </a:r>
            <a:r>
              <a:rPr lang="en-GB" sz="1200" b="0" dirty="0">
                <a:latin typeface="+mn-lt"/>
              </a:rPr>
              <a:t>.</a:t>
            </a:r>
            <a:endParaRPr lang="en-GB" sz="1200"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a:t>
            </a:r>
            <a:r>
              <a:rPr lang="en-US" sz="1200" b="0" i="0" dirty="0" err="1">
                <a:solidFill>
                  <a:srgbClr val="333333"/>
                </a:solidFill>
                <a:effectLst/>
                <a:latin typeface="+mn-lt"/>
                <a:ea typeface="Verdana"/>
              </a:rPr>
              <a:t>labour</a:t>
            </a:r>
            <a:r>
              <a:rPr lang="en-US" sz="1200" b="0" i="0" dirty="0">
                <a:solidFill>
                  <a:srgbClr val="333333"/>
                </a:solidFill>
                <a:effectLst/>
                <a:latin typeface="+mn-lt"/>
                <a:ea typeface="Verdana"/>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Greater Cambridge.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12</a:t>
            </a:fld>
            <a:endParaRPr lang="en-US"/>
          </a:p>
        </p:txBody>
      </p:sp>
    </p:spTree>
    <p:extLst>
      <p:ext uri="{BB962C8B-B14F-4D97-AF65-F5344CB8AC3E}">
        <p14:creationId xmlns:p14="http://schemas.microsoft.com/office/powerpoint/2010/main" val="65109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a:t>
            </a:r>
            <a:r>
              <a:rPr lang="en-US" sz="1200" b="1" dirty="0">
                <a:latin typeface="+mn-lt"/>
              </a:rPr>
              <a:t> </a:t>
            </a:r>
            <a:r>
              <a:rPr lang="en-GB" sz="1200" dirty="0">
                <a:latin typeface="+mn-lt"/>
              </a:rPr>
              <a:t>As mentioned in Slide 9 (Employment Overview), an area of strength is that the Greater Cambridge</a:t>
            </a:r>
            <a:r>
              <a:rPr lang="en-GB" sz="1200" b="0" dirty="0">
                <a:latin typeface="+mn-lt"/>
              </a:rPr>
              <a:t> economic inactivity </a:t>
            </a:r>
            <a:r>
              <a:rPr lang="en-GB" sz="1200" dirty="0">
                <a:latin typeface="+mn-lt"/>
              </a:rPr>
              <a:t>rate is </a:t>
            </a:r>
            <a:r>
              <a:rPr lang="en-GB" sz="1200" b="0" dirty="0">
                <a:latin typeface="+mn-lt"/>
              </a:rPr>
              <a:t>lower </a:t>
            </a:r>
            <a:r>
              <a:rPr lang="en-GB" sz="1200" dirty="0">
                <a:latin typeface="+mn-lt"/>
              </a:rPr>
              <a:t>than UK economic inactivity rate (17.1% vs 21.5%). This strength has been consistently demonstrated for the analysis period since 2005. Both </a:t>
            </a:r>
            <a:r>
              <a:rPr lang="en-GB" sz="1200" b="0" dirty="0">
                <a:latin typeface="+mn-lt"/>
              </a:rPr>
              <a:t>Greater Cambridge </a:t>
            </a:r>
            <a:r>
              <a:rPr lang="en-GB" sz="1200" dirty="0">
                <a:latin typeface="+mn-lt"/>
              </a:rPr>
              <a:t>and </a:t>
            </a:r>
            <a:r>
              <a:rPr lang="en-GB" sz="1200" b="0" dirty="0">
                <a:latin typeface="+mn-lt"/>
              </a:rPr>
              <a:t>the UK</a:t>
            </a:r>
            <a:r>
              <a:rPr lang="en-GB" sz="1200" dirty="0">
                <a:latin typeface="+mn-lt"/>
              </a:rPr>
              <a:t> have had a steady decrease in the 3-year average economic inactivity rate since 2007 with Greater Cambridge being slightly steeper</a:t>
            </a:r>
            <a:r>
              <a:rPr lang="en-GB" sz="1200" b="0" dirty="0">
                <a:latin typeface="+mn-lt"/>
              </a:rPr>
              <a:t>. </a:t>
            </a:r>
            <a:r>
              <a:rPr lang="en-GB" sz="1200" dirty="0">
                <a:latin typeface="+mn-lt"/>
              </a:rPr>
              <a:t>However, there is a slight concern that the Greater Cambridge </a:t>
            </a:r>
            <a:r>
              <a:rPr lang="en-GB" sz="1200" b="0" dirty="0">
                <a:latin typeface="+mn-lt"/>
              </a:rPr>
              <a:t>economic inactivity </a:t>
            </a:r>
            <a:r>
              <a:rPr lang="en-GB" sz="1200" dirty="0">
                <a:latin typeface="+mn-lt"/>
              </a:rPr>
              <a:t>rate has increased quarterly by +1.1pp. </a:t>
            </a:r>
          </a:p>
          <a:p>
            <a:endParaRPr lang="en-GB" sz="1200" dirty="0">
              <a:latin typeface="+mn-lt"/>
            </a:endParaRPr>
          </a:p>
          <a:p>
            <a:r>
              <a:rPr lang="en-GB" sz="1200" dirty="0">
                <a:latin typeface="+mn-lt"/>
              </a:rPr>
              <a:t>Notably</a:t>
            </a:r>
            <a:r>
              <a:rPr lang="en-GB" sz="1200" b="0" dirty="0">
                <a:latin typeface="+mn-lt"/>
              </a:rPr>
              <a:t>, </a:t>
            </a:r>
            <a:r>
              <a:rPr lang="en-GB" sz="1200" dirty="0">
                <a:latin typeface="+mn-lt"/>
              </a:rPr>
              <a:t>there was a large increase </a:t>
            </a:r>
            <a:r>
              <a:rPr lang="en-GB" sz="1200" b="0" dirty="0">
                <a:latin typeface="+mn-lt"/>
              </a:rPr>
              <a:t>in </a:t>
            </a:r>
            <a:r>
              <a:rPr lang="en-GB" sz="1200" dirty="0">
                <a:latin typeface="+mn-lt"/>
              </a:rPr>
              <a:t>the Greater Cambridge </a:t>
            </a:r>
            <a:r>
              <a:rPr lang="en-GB" sz="1200" b="0" dirty="0">
                <a:latin typeface="+mn-lt"/>
              </a:rPr>
              <a:t>economic inactivity </a:t>
            </a:r>
            <a:r>
              <a:rPr lang="en-GB" sz="1200" dirty="0">
                <a:latin typeface="+mn-lt"/>
              </a:rPr>
              <a:t>rate during </a:t>
            </a:r>
            <a:r>
              <a:rPr lang="en-GB" sz="1200" b="0" dirty="0">
                <a:latin typeface="+mn-lt"/>
              </a:rPr>
              <a:t>the pandemic </a:t>
            </a:r>
            <a:r>
              <a:rPr lang="en-GB" sz="1200" dirty="0">
                <a:latin typeface="+mn-lt"/>
              </a:rPr>
              <a:t>in 2020 that was not as pronounced in </a:t>
            </a:r>
            <a:r>
              <a:rPr lang="en-GB" sz="1200" b="0" dirty="0">
                <a:latin typeface="+mn-lt"/>
              </a:rPr>
              <a:t>the UK. </a:t>
            </a:r>
            <a:r>
              <a:rPr lang="en-GB" sz="1200" dirty="0">
                <a:latin typeface="+mn-lt"/>
              </a:rPr>
              <a:t>However, the </a:t>
            </a:r>
            <a:r>
              <a:rPr lang="en-GB" sz="1200" b="0" dirty="0">
                <a:latin typeface="+mn-lt"/>
              </a:rPr>
              <a:t>Greater Cambridge economic inactivity </a:t>
            </a:r>
            <a:r>
              <a:rPr lang="en-GB" sz="1200" dirty="0">
                <a:latin typeface="+mn-lt"/>
              </a:rPr>
              <a:t>rate recovered quickly in 2021 with a large decrease. This possibly shows the strength </a:t>
            </a:r>
            <a:r>
              <a:rPr lang="en-GB" sz="1200" b="0" dirty="0">
                <a:latin typeface="+mn-lt"/>
              </a:rPr>
              <a:t>and </a:t>
            </a:r>
            <a:r>
              <a:rPr lang="en-GB" sz="1200" dirty="0">
                <a:latin typeface="+mn-lt"/>
              </a:rPr>
              <a:t>resilience of </a:t>
            </a:r>
            <a:r>
              <a:rPr lang="en-GB" sz="1200" b="0" dirty="0">
                <a:latin typeface="+mn-lt"/>
              </a:rPr>
              <a:t>the </a:t>
            </a:r>
            <a:r>
              <a:rPr lang="en-GB" sz="1200" dirty="0">
                <a:latin typeface="+mn-lt"/>
              </a:rPr>
              <a:t>Greater Cambridge economy</a:t>
            </a:r>
            <a:r>
              <a:rPr lang="en-GB" sz="1200" b="0" dirty="0">
                <a:latin typeface="+mn-lt"/>
              </a:rPr>
              <a:t>.</a:t>
            </a:r>
            <a:endParaRPr lang="en-GB" sz="1200" dirty="0">
              <a:latin typeface="+mn-lt"/>
              <a:ea typeface="Calibri" panose="020F0502020204030204"/>
              <a:cs typeface="Calibri" panose="020F0502020204030204"/>
            </a:endParaRPr>
          </a:p>
          <a:p>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a:t>
            </a:r>
            <a:r>
              <a:rPr lang="en-US" sz="1200" b="0" i="0" dirty="0" err="1">
                <a:solidFill>
                  <a:srgbClr val="333333"/>
                </a:solidFill>
                <a:effectLst/>
                <a:latin typeface="+mn-lt"/>
                <a:ea typeface="Verdana"/>
              </a:rPr>
              <a:t>labour</a:t>
            </a:r>
            <a:r>
              <a:rPr lang="en-US" sz="1200" b="0" i="0" dirty="0">
                <a:solidFill>
                  <a:srgbClr val="333333"/>
                </a:solidFill>
                <a:effectLst/>
                <a:latin typeface="+mn-lt"/>
                <a:ea typeface="Verdana"/>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Greater Cambridge.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endParaRPr lang="en-US" sz="1200" b="1"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14</a:t>
            </a:fld>
            <a:endParaRPr lang="en-US"/>
          </a:p>
        </p:txBody>
      </p:sp>
    </p:spTree>
    <p:extLst>
      <p:ext uri="{BB962C8B-B14F-4D97-AF65-F5344CB8AC3E}">
        <p14:creationId xmlns:p14="http://schemas.microsoft.com/office/powerpoint/2010/main" val="245547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dirty="0">
                <a:latin typeface="+mn-lt"/>
              </a:rPr>
              <a:t>The order of reasons for economic inactivity in Greater Cambridge are 1) student (37.7%), 2) looking after family/home (18.0%), 3) long-term sick (17.7%), and 4) retired (10%). Note that looking after family/home (18.0%) and </a:t>
            </a:r>
            <a:r>
              <a:rPr lang="en-GB" sz="1200" b="0" dirty="0">
                <a:latin typeface="+mn-lt"/>
              </a:rPr>
              <a:t>long-term </a:t>
            </a:r>
            <a:r>
              <a:rPr lang="en-GB" sz="1200" dirty="0">
                <a:latin typeface="+mn-lt"/>
              </a:rPr>
              <a:t>sick (17.7%) are very close for Greater Cambridge. </a:t>
            </a:r>
            <a:endParaRPr lang="en-US" sz="1200" dirty="0">
              <a:latin typeface="+mn-lt"/>
            </a:endParaRPr>
          </a:p>
          <a:p>
            <a:endParaRPr lang="en-GB" sz="1200" dirty="0">
              <a:latin typeface="+mn-lt"/>
            </a:endParaRPr>
          </a:p>
          <a:p>
            <a:r>
              <a:rPr lang="en-GB" sz="1200" dirty="0">
                <a:latin typeface="+mn-lt"/>
              </a:rPr>
              <a:t>This loosely follows the top overalls </a:t>
            </a:r>
            <a:r>
              <a:rPr lang="en-GB" sz="1200" b="0" dirty="0">
                <a:latin typeface="+mn-lt"/>
              </a:rPr>
              <a:t>reason for economic inactivity </a:t>
            </a:r>
            <a:r>
              <a:rPr lang="en-GB" sz="1200" dirty="0">
                <a:latin typeface="+mn-lt"/>
              </a:rPr>
              <a:t>for </a:t>
            </a:r>
            <a:r>
              <a:rPr lang="en-GB" sz="1200" b="0" dirty="0">
                <a:latin typeface="+mn-lt"/>
              </a:rPr>
              <a:t>the UK </a:t>
            </a:r>
            <a:r>
              <a:rPr lang="en-GB" sz="1200" dirty="0">
                <a:latin typeface="+mn-lt"/>
              </a:rPr>
              <a:t>with student (26.8%), long-term sick (26.5%) being switched with looking after family/home (19.4%), </a:t>
            </a:r>
            <a:r>
              <a:rPr lang="en-GB" sz="1200" b="0" dirty="0">
                <a:latin typeface="+mn-lt"/>
              </a:rPr>
              <a:t>and </a:t>
            </a:r>
            <a:r>
              <a:rPr lang="en-GB" sz="1200" dirty="0">
                <a:latin typeface="+mn-lt"/>
              </a:rPr>
              <a:t>then </a:t>
            </a:r>
            <a:r>
              <a:rPr lang="en-GB" sz="1200" b="0" dirty="0">
                <a:latin typeface="+mn-lt"/>
              </a:rPr>
              <a:t>retired</a:t>
            </a:r>
            <a:r>
              <a:rPr lang="en-GB" sz="1200" dirty="0">
                <a:latin typeface="+mn-lt"/>
              </a:rPr>
              <a:t> (13.4%). Here, the student (26.8%) and long-term sick (26.5%) are close for the UK</a:t>
            </a:r>
            <a:r>
              <a:rPr lang="en-GB" sz="1200" b="0" dirty="0">
                <a:latin typeface="+mn-lt"/>
              </a:rPr>
              <a:t>.</a:t>
            </a:r>
            <a:endParaRPr lang="en-GB" sz="1200" dirty="0">
              <a:latin typeface="+mn-lt"/>
            </a:endParaRPr>
          </a:p>
          <a:p>
            <a:endParaRPr lang="en-GB" sz="1200" dirty="0">
              <a:latin typeface="+mn-lt"/>
            </a:endParaRPr>
          </a:p>
          <a:p>
            <a:r>
              <a:rPr lang="en-GB" sz="1200" dirty="0">
                <a:latin typeface="+mn-lt"/>
              </a:rPr>
              <a:t>Students</a:t>
            </a:r>
            <a:r>
              <a:rPr lang="en-GB" sz="1200" b="0" dirty="0">
                <a:latin typeface="+mn-lt"/>
              </a:rPr>
              <a:t> are </a:t>
            </a:r>
            <a:r>
              <a:rPr lang="en-GB" sz="1200" dirty="0">
                <a:latin typeface="+mn-lt"/>
              </a:rPr>
              <a:t>a main driver for </a:t>
            </a:r>
            <a:r>
              <a:rPr lang="en-GB" sz="1200" b="0" dirty="0">
                <a:latin typeface="+mn-lt"/>
              </a:rPr>
              <a:t>economic inactivity </a:t>
            </a:r>
            <a:r>
              <a:rPr lang="en-GB" sz="1200" dirty="0">
                <a:latin typeface="+mn-lt"/>
              </a:rPr>
              <a:t>for both Greater Cambridge </a:t>
            </a:r>
            <a:r>
              <a:rPr lang="en-GB" sz="1200" b="0" dirty="0">
                <a:latin typeface="+mn-lt"/>
              </a:rPr>
              <a:t>and </a:t>
            </a:r>
            <a:r>
              <a:rPr lang="en-GB" sz="1200" dirty="0">
                <a:latin typeface="+mn-lt"/>
              </a:rPr>
              <a:t>the UK; however, a notable strength </a:t>
            </a:r>
            <a:r>
              <a:rPr lang="en-GB" sz="1200" b="0" dirty="0">
                <a:latin typeface="+mn-lt"/>
              </a:rPr>
              <a:t>is that </a:t>
            </a:r>
            <a:r>
              <a:rPr lang="en-GB" sz="1200" dirty="0">
                <a:latin typeface="+mn-lt"/>
              </a:rPr>
              <a:t>despite </a:t>
            </a:r>
            <a:r>
              <a:rPr lang="en-GB" sz="1200" b="0" dirty="0">
                <a:latin typeface="+mn-lt"/>
              </a:rPr>
              <a:t>the large student population </a:t>
            </a:r>
            <a:r>
              <a:rPr lang="en-GB" sz="1200" dirty="0">
                <a:latin typeface="+mn-lt"/>
              </a:rPr>
              <a:t>of Greater Cambridge, </a:t>
            </a:r>
            <a:r>
              <a:rPr lang="en-GB" sz="1200" b="0" dirty="0">
                <a:latin typeface="+mn-lt"/>
              </a:rPr>
              <a:t>overall economic inactivity </a:t>
            </a:r>
            <a:r>
              <a:rPr lang="en-GB" sz="1200" dirty="0">
                <a:latin typeface="+mn-lt"/>
              </a:rPr>
              <a:t>in Greater Cambridge is </a:t>
            </a:r>
            <a:r>
              <a:rPr lang="en-GB" sz="1200" b="0" dirty="0">
                <a:latin typeface="+mn-lt"/>
              </a:rPr>
              <a:t>lower than the UK. </a:t>
            </a:r>
            <a:endParaRPr lang="en-GB" sz="1200" dirty="0">
              <a:latin typeface="+mn-lt"/>
              <a:ea typeface="Calibri" panose="020F0502020204030204"/>
              <a:cs typeface="Calibri" panose="020F0502020204030204"/>
            </a:endParaRPr>
          </a:p>
          <a:p>
            <a:endParaRPr lang="en-GB" sz="1200" dirty="0">
              <a:latin typeface="+mn-lt"/>
            </a:endParaRPr>
          </a:p>
          <a:p>
            <a:r>
              <a:rPr lang="en-GB" sz="1200" dirty="0">
                <a:latin typeface="+mn-lt"/>
              </a:rPr>
              <a:t>Two other areas of strength are </a:t>
            </a:r>
            <a:r>
              <a:rPr lang="en-GB" sz="1200" b="0" dirty="0">
                <a:latin typeface="+mn-lt"/>
              </a:rPr>
              <a:t>that </a:t>
            </a:r>
            <a:r>
              <a:rPr lang="en-GB" sz="1200" dirty="0">
                <a:latin typeface="+mn-lt"/>
              </a:rPr>
              <a:t>long-term sick is much lower in Greater Cambridge than the UK (17.7% vs 26.5%) and the retired are lower in Greater Cambridge than the UK (10% vs 13.4%). These areas could be factors on why overall </a:t>
            </a:r>
            <a:r>
              <a:rPr lang="en-GB" sz="1200" b="0" dirty="0">
                <a:latin typeface="+mn-lt"/>
              </a:rPr>
              <a:t>economic inactivity </a:t>
            </a:r>
            <a:r>
              <a:rPr lang="en-GB" sz="1200" dirty="0">
                <a:latin typeface="+mn-lt"/>
              </a:rPr>
              <a:t>in Greater Cambridge </a:t>
            </a:r>
            <a:r>
              <a:rPr lang="en-GB" sz="1200" b="0" dirty="0">
                <a:latin typeface="+mn-lt"/>
              </a:rPr>
              <a:t>is </a:t>
            </a:r>
            <a:r>
              <a:rPr lang="en-GB" sz="1200" dirty="0">
                <a:latin typeface="+mn-lt"/>
              </a:rPr>
              <a:t>lower than the UK</a:t>
            </a:r>
            <a:r>
              <a:rPr lang="en-GB" sz="1200" b="0" dirty="0">
                <a:latin typeface="+mn-lt"/>
              </a:rPr>
              <a:t>.</a:t>
            </a:r>
            <a:endParaRPr lang="en-GB" sz="1200" dirty="0">
              <a:latin typeface="+mn-lt"/>
              <a:ea typeface="Calibri" panose="020F0502020204030204"/>
              <a:cs typeface="Calibri" panose="020F0502020204030204"/>
            </a:endParaRPr>
          </a:p>
          <a:p>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a:t>
            </a:r>
            <a:r>
              <a:rPr lang="en-US" sz="1200" b="0" i="0" dirty="0" err="1">
                <a:solidFill>
                  <a:srgbClr val="333333"/>
                </a:solidFill>
                <a:effectLst/>
                <a:latin typeface="+mn-lt"/>
                <a:ea typeface="Verdana"/>
              </a:rPr>
              <a:t>labour</a:t>
            </a:r>
            <a:r>
              <a:rPr lang="en-US" sz="1200" b="0" i="0" dirty="0">
                <a:solidFill>
                  <a:srgbClr val="333333"/>
                </a:solidFill>
                <a:effectLst/>
                <a:latin typeface="+mn-lt"/>
                <a:ea typeface="Verdana"/>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Greater Cambridge.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15</a:t>
            </a:fld>
            <a:endParaRPr lang="en-US"/>
          </a:p>
        </p:txBody>
      </p:sp>
    </p:spTree>
    <p:extLst>
      <p:ext uri="{BB962C8B-B14F-4D97-AF65-F5344CB8AC3E}">
        <p14:creationId xmlns:p14="http://schemas.microsoft.com/office/powerpoint/2010/main" val="7436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dirty="0">
                <a:latin typeface="+mn-lt"/>
              </a:rPr>
              <a:t>As mentioned in Slide 15 (Reasons for Inactivity), the top overall reasons for economic inactivity in Greater Cambridge are the student (37.7%), looking after family/home (18.0%), long-term sick (17.7%), and retired (10%).  The student reason for economic </a:t>
            </a:r>
            <a:r>
              <a:rPr lang="en-GB" sz="1200" b="0" dirty="0">
                <a:latin typeface="+mn-lt"/>
              </a:rPr>
              <a:t>inactivity </a:t>
            </a:r>
            <a:r>
              <a:rPr lang="en-GB" sz="1200" dirty="0">
                <a:latin typeface="+mn-lt"/>
              </a:rPr>
              <a:t>explains why the 16-24 age group is the largest for both genders across age groups. Retired (10%) and long-term sick (17.7%) are more likely associated with the 50-64 age group and can thus explain why it </a:t>
            </a:r>
            <a:r>
              <a:rPr lang="en-GB" sz="1200" b="0" dirty="0">
                <a:latin typeface="+mn-lt"/>
              </a:rPr>
              <a:t>is </a:t>
            </a:r>
            <a:r>
              <a:rPr lang="en-GB" sz="1200" dirty="0">
                <a:latin typeface="+mn-lt"/>
              </a:rPr>
              <a:t>the second largest age group </a:t>
            </a:r>
            <a:r>
              <a:rPr lang="en-GB" sz="1200" b="0" dirty="0">
                <a:latin typeface="+mn-lt"/>
              </a:rPr>
              <a:t>for </a:t>
            </a:r>
            <a:r>
              <a:rPr lang="en-GB" sz="1200" dirty="0">
                <a:latin typeface="+mn-lt"/>
              </a:rPr>
              <a:t>both genders across age groups. Lastly, looking after family/home (18.0%) is most likely associated with 25-49 and possibly the earlier portion </a:t>
            </a:r>
            <a:r>
              <a:rPr lang="en-GB" sz="1200" b="0" dirty="0">
                <a:latin typeface="+mn-lt"/>
              </a:rPr>
              <a:t>of </a:t>
            </a:r>
            <a:r>
              <a:rPr lang="en-GB" sz="1200" dirty="0">
                <a:latin typeface="+mn-lt"/>
              </a:rPr>
              <a:t>50-64 and thus explains why the 25-49 age group is the smallest age for both genders across age groups.</a:t>
            </a:r>
            <a:endParaRPr lang="en-US" sz="1200" dirty="0">
              <a:latin typeface="+mn-lt"/>
            </a:endParaRPr>
          </a:p>
          <a:p>
            <a:endParaRPr lang="en-GB" sz="1200" dirty="0">
              <a:latin typeface="+mn-lt"/>
            </a:endParaRPr>
          </a:p>
          <a:p>
            <a:r>
              <a:rPr lang="en-GB" sz="1200" dirty="0">
                <a:latin typeface="+mn-lt"/>
              </a:rPr>
              <a:t>In Slide 10 (Employment Overview by Gender – 3-year average)​, the female economic inactivity rate is just under double the male economic inactivity rate (22.0% vs. 11.9%). This pattern follows </a:t>
            </a:r>
            <a:r>
              <a:rPr lang="en-GB" sz="1200" b="0" dirty="0">
                <a:latin typeface="+mn-lt"/>
              </a:rPr>
              <a:t>with </a:t>
            </a:r>
            <a:r>
              <a:rPr lang="en-GB" sz="1200" dirty="0">
                <a:latin typeface="+mn-lt"/>
              </a:rPr>
              <a:t>the female economic inactivity rate nearly double the male economic inactivity rate across </a:t>
            </a:r>
            <a:r>
              <a:rPr lang="en-GB" sz="1200" b="0" dirty="0">
                <a:latin typeface="+mn-lt"/>
              </a:rPr>
              <a:t>all age groups</a:t>
            </a:r>
            <a:r>
              <a:rPr lang="en-GB" sz="1200" dirty="0">
                <a:latin typeface="+mn-lt"/>
              </a:rPr>
              <a:t>.</a:t>
            </a:r>
            <a:endParaRPr lang="en-US" sz="1200" dirty="0">
              <a:latin typeface="+mn-lt"/>
            </a:endParaRPr>
          </a:p>
          <a:p>
            <a:endParaRPr lang="en-GB" sz="1200" dirty="0">
              <a:latin typeface="+mn-lt"/>
            </a:endParaRPr>
          </a:p>
          <a:p>
            <a:r>
              <a:rPr lang="en-GB" sz="1200" dirty="0">
                <a:latin typeface="+mn-lt"/>
              </a:rPr>
              <a:t>The reasons</a:t>
            </a:r>
            <a:r>
              <a:rPr lang="en-GB" sz="1200" b="0" dirty="0">
                <a:latin typeface="+mn-lt"/>
              </a:rPr>
              <a:t> for </a:t>
            </a:r>
            <a:r>
              <a:rPr lang="en-GB" sz="1200" dirty="0">
                <a:latin typeface="+mn-lt"/>
              </a:rPr>
              <a:t>this almost double differential between </a:t>
            </a:r>
            <a:r>
              <a:rPr lang="en-GB" sz="1200" b="0" dirty="0">
                <a:latin typeface="+mn-lt"/>
              </a:rPr>
              <a:t>females </a:t>
            </a:r>
            <a:r>
              <a:rPr lang="en-GB" sz="1200" dirty="0">
                <a:latin typeface="+mn-lt"/>
              </a:rPr>
              <a:t>and </a:t>
            </a:r>
            <a:r>
              <a:rPr lang="en-GB" sz="1200" b="0" dirty="0">
                <a:latin typeface="+mn-lt"/>
              </a:rPr>
              <a:t>males</a:t>
            </a:r>
            <a:r>
              <a:rPr lang="en-GB" sz="1200" dirty="0">
                <a:latin typeface="+mn-lt"/>
              </a:rPr>
              <a:t> are undetermined but concerning</a:t>
            </a:r>
            <a:r>
              <a:rPr lang="en-GB" sz="1200" b="0" dirty="0">
                <a:latin typeface="+mn-lt"/>
              </a:rPr>
              <a:t>. </a:t>
            </a:r>
            <a:r>
              <a:rPr lang="en-GB" sz="1200" dirty="0">
                <a:latin typeface="+mn-lt"/>
              </a:rPr>
              <a:t>A possible reason for the differential in the 16-24 age group could </a:t>
            </a:r>
            <a:r>
              <a:rPr lang="en-GB" sz="1200" b="0" dirty="0">
                <a:latin typeface="+mn-lt"/>
              </a:rPr>
              <a:t>be </a:t>
            </a:r>
            <a:r>
              <a:rPr lang="en-GB" sz="1200" dirty="0">
                <a:latin typeface="+mn-lt"/>
              </a:rPr>
              <a:t>that apprenticeships are more popular with males than females. A reason for the differential </a:t>
            </a:r>
            <a:r>
              <a:rPr lang="en-GB" sz="1200" b="0" dirty="0">
                <a:latin typeface="+mn-lt"/>
              </a:rPr>
              <a:t>in </a:t>
            </a:r>
            <a:r>
              <a:rPr lang="en-GB" sz="1200" dirty="0">
                <a:latin typeface="+mn-lt"/>
              </a:rPr>
              <a:t>the 25-49 </a:t>
            </a:r>
            <a:r>
              <a:rPr lang="en-GB" sz="1200" b="0" dirty="0">
                <a:latin typeface="+mn-lt"/>
              </a:rPr>
              <a:t>age </a:t>
            </a:r>
            <a:r>
              <a:rPr lang="en-GB" sz="1200" dirty="0">
                <a:latin typeface="+mn-lt"/>
              </a:rPr>
              <a:t>group could be that childcare responsibilities fall predominantly on females more than males. Lastly, the differential </a:t>
            </a:r>
            <a:r>
              <a:rPr lang="en-GB" sz="1200" b="0" dirty="0">
                <a:latin typeface="+mn-lt"/>
              </a:rPr>
              <a:t>in </a:t>
            </a:r>
            <a:r>
              <a:rPr lang="en-GB" sz="1200" dirty="0">
                <a:latin typeface="+mn-lt"/>
              </a:rPr>
              <a:t>the 50-64 </a:t>
            </a:r>
            <a:r>
              <a:rPr lang="en-GB" sz="1200" b="0" dirty="0">
                <a:latin typeface="+mn-lt"/>
              </a:rPr>
              <a:t>age </a:t>
            </a:r>
            <a:r>
              <a:rPr lang="en-GB" sz="1200" dirty="0">
                <a:latin typeface="+mn-lt"/>
              </a:rPr>
              <a:t>group could be that </a:t>
            </a:r>
            <a:r>
              <a:rPr lang="en-GB" sz="1200" b="0" dirty="0">
                <a:latin typeface="+mn-lt"/>
              </a:rPr>
              <a:t>females are </a:t>
            </a:r>
            <a:r>
              <a:rPr lang="en-GB" sz="1200" dirty="0">
                <a:latin typeface="+mn-lt"/>
              </a:rPr>
              <a:t>more likely to take </a:t>
            </a:r>
            <a:r>
              <a:rPr lang="en-GB" sz="1200" b="0" dirty="0">
                <a:latin typeface="+mn-lt"/>
              </a:rPr>
              <a:t>early retirement </a:t>
            </a:r>
            <a:r>
              <a:rPr lang="en-GB" sz="1200" dirty="0">
                <a:latin typeface="+mn-lt"/>
              </a:rPr>
              <a:t>than </a:t>
            </a:r>
            <a:r>
              <a:rPr lang="en-GB" sz="1200" b="0" dirty="0">
                <a:latin typeface="+mn-lt"/>
              </a:rPr>
              <a:t>males. </a:t>
            </a:r>
            <a:r>
              <a:rPr lang="en-GB" sz="1200" dirty="0">
                <a:latin typeface="+mn-lt"/>
              </a:rPr>
              <a:t> Overall, these differentials impact </a:t>
            </a:r>
            <a:r>
              <a:rPr lang="en-GB" sz="1200" b="0" dirty="0">
                <a:latin typeface="+mn-lt"/>
              </a:rPr>
              <a:t>equality and diversity across the Greater Cambridge workforce.</a:t>
            </a:r>
            <a:endParaRPr lang="en-GB" sz="1200" dirty="0">
              <a:latin typeface="+mn-lt"/>
              <a:ea typeface="Calibri" panose="020F0502020204030204"/>
              <a:cs typeface="Calibri" panose="020F0502020204030204"/>
            </a:endParaRPr>
          </a:p>
          <a:p>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a:t>
            </a:r>
            <a:r>
              <a:rPr lang="en-US" sz="1200" b="0" i="0" dirty="0" err="1">
                <a:solidFill>
                  <a:srgbClr val="333333"/>
                </a:solidFill>
                <a:effectLst/>
                <a:latin typeface="+mn-lt"/>
                <a:ea typeface="Verdana"/>
              </a:rPr>
              <a:t>labour</a:t>
            </a:r>
            <a:r>
              <a:rPr lang="en-US" sz="1200" b="0" i="0" dirty="0">
                <a:solidFill>
                  <a:srgbClr val="333333"/>
                </a:solidFill>
                <a:effectLst/>
                <a:latin typeface="+mn-lt"/>
                <a:ea typeface="Verdana"/>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Greater Cambridge.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endParaRPr lang="en-US" sz="1200" b="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16</a:t>
            </a:fld>
            <a:endParaRPr lang="en-US"/>
          </a:p>
        </p:txBody>
      </p:sp>
    </p:spTree>
    <p:extLst>
      <p:ext uri="{BB962C8B-B14F-4D97-AF65-F5344CB8AC3E}">
        <p14:creationId xmlns:p14="http://schemas.microsoft.com/office/powerpoint/2010/main" val="192988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17</a:t>
            </a:fld>
            <a:endParaRPr lang="en-US"/>
          </a:p>
        </p:txBody>
      </p:sp>
    </p:spTree>
    <p:extLst>
      <p:ext uri="{BB962C8B-B14F-4D97-AF65-F5344CB8AC3E}">
        <p14:creationId xmlns:p14="http://schemas.microsoft.com/office/powerpoint/2010/main" val="3413727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a:solidFill>
                  <a:schemeClr val="bg1"/>
                </a:solidFill>
              </a:rPr>
              <a:t>cambridgeshire.gov.uk</a:t>
            </a:r>
          </a:p>
        </p:txBody>
      </p:sp>
      <p:pic>
        <p:nvPicPr>
          <p:cNvPr id="6" name="Picture 9">
            <a:extLst>
              <a:ext uri="{FF2B5EF4-FFF2-40B4-BE49-F238E27FC236}">
                <a16:creationId xmlns:a16="http://schemas.microsoft.com/office/drawing/2014/main" id="{78A256BF-A9FD-0F13-0252-523F7A381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66725"/>
            <a:ext cx="309721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userDrawn="1"/>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userDrawn="1"/>
          </p:nvPicPr>
          <p:blipFill>
            <a:blip r:embed="rId4"/>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userDrawn="1"/>
          </p:nvPicPr>
          <p:blipFill>
            <a:blip r:embed="rId5"/>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userDrawn="1"/>
          </p:nvPicPr>
          <p:blipFill>
            <a:blip r:embed="rId6"/>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1577223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pPr>
              <a:defRPr/>
            </a:pPr>
            <a:fld id="{B2932346-C671-524D-8F35-787C8C3E3B5A}" type="datetimeFigureOut">
              <a:rPr lang="en-US"/>
              <a:pPr>
                <a:defRPr/>
              </a:pPr>
              <a:t>9/26/2024</a:t>
            </a:fld>
            <a:endParaRPr lang="en-US"/>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pPr>
              <a:defRPr/>
            </a:pPr>
            <a:fld id="{9B88F34F-AD98-624B-BF25-F97212623FAF}" type="slidenum">
              <a:rPr lang="en-US"/>
              <a:pPr>
                <a:defRPr/>
              </a:pPr>
              <a:t>‹#›</a:t>
            </a:fld>
            <a:endParaRPr lang="en-US"/>
          </a:p>
        </p:txBody>
      </p:sp>
    </p:spTree>
    <p:extLst>
      <p:ext uri="{BB962C8B-B14F-4D97-AF65-F5344CB8AC3E}">
        <p14:creationId xmlns:p14="http://schemas.microsoft.com/office/powerpoint/2010/main" val="270397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pPr>
              <a:defRPr/>
            </a:pPr>
            <a:fld id="{BCE4DA1E-FAFC-894B-9BBA-1B775277DB10}" type="datetimeFigureOut">
              <a:rPr lang="en-US"/>
              <a:pPr>
                <a:defRPr/>
              </a:pPr>
              <a:t>9/26/2024</a:t>
            </a:fld>
            <a:endParaRPr lang="en-US"/>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pPr>
              <a:defRPr/>
            </a:pPr>
            <a:fld id="{0618615D-D1A1-2B4A-A2A5-EA7351E5E2FF}" type="slidenum">
              <a:rPr lang="en-US"/>
              <a:pPr>
                <a:defRPr/>
              </a:pPr>
              <a:t>‹#›</a:t>
            </a:fld>
            <a:endParaRPr lang="en-US"/>
          </a:p>
        </p:txBody>
      </p:sp>
    </p:spTree>
    <p:extLst>
      <p:ext uri="{BB962C8B-B14F-4D97-AF65-F5344CB8AC3E}">
        <p14:creationId xmlns:p14="http://schemas.microsoft.com/office/powerpoint/2010/main" val="285114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7625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pPr>
              <a:defRPr/>
            </a:pPr>
            <a:fld id="{98977E0D-8CC6-DF4B-BEF3-9511FEC61FBD}" type="datetimeFigureOut">
              <a:rPr lang="en-US"/>
              <a:pPr>
                <a:defRPr/>
              </a:pPr>
              <a:t>9/26/2024</a:t>
            </a:fld>
            <a:endParaRPr lang="en-US"/>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pPr>
              <a:defRPr/>
            </a:pPr>
            <a:fld id="{13E33117-277E-A04C-8104-B58F49B71AFB}" type="slidenum">
              <a:rPr lang="en-US"/>
              <a:pPr>
                <a:defRPr/>
              </a:pPr>
              <a:t>‹#›</a:t>
            </a:fld>
            <a:endParaRPr lang="en-US"/>
          </a:p>
        </p:txBody>
      </p:sp>
    </p:spTree>
    <p:extLst>
      <p:ext uri="{BB962C8B-B14F-4D97-AF65-F5344CB8AC3E}">
        <p14:creationId xmlns:p14="http://schemas.microsoft.com/office/powerpoint/2010/main" val="2252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pPr>
              <a:defRPr/>
            </a:pPr>
            <a:fld id="{460E6EE8-AB30-A54B-B4EB-7DCDA914EDBA}" type="datetimeFigureOut">
              <a:rPr lang="en-US"/>
              <a:pPr>
                <a:defRPr/>
              </a:pPr>
              <a:t>9/26/2024</a:t>
            </a:fld>
            <a:endParaRPr lang="en-US"/>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pPr>
              <a:defRPr/>
            </a:pPr>
            <a:fld id="{BF095292-AA36-CA40-8F0C-316399164E25}" type="slidenum">
              <a:rPr lang="en-US"/>
              <a:pPr>
                <a:defRPr/>
              </a:pPr>
              <a:t>‹#›</a:t>
            </a:fld>
            <a:endParaRPr lang="en-US"/>
          </a:p>
        </p:txBody>
      </p:sp>
      <p:grpSp>
        <p:nvGrpSpPr>
          <p:cNvPr id="8" name="Group 7">
            <a:extLst>
              <a:ext uri="{FF2B5EF4-FFF2-40B4-BE49-F238E27FC236}">
                <a16:creationId xmlns:a16="http://schemas.microsoft.com/office/drawing/2014/main" id="{0D164573-CA05-02BF-6824-A3F6DA0A0E4E}"/>
              </a:ext>
            </a:extLst>
          </p:cNvPr>
          <p:cNvGrpSpPr/>
          <p:nvPr userDrawn="1"/>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userDrawn="1"/>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userDrawn="1"/>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userDrawn="1"/>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394749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pPr>
              <a:defRPr/>
            </a:pPr>
            <a:fld id="{95ECB895-3A71-B547-A853-6B7AB9B42DD9}" type="datetimeFigureOut">
              <a:rPr lang="en-US"/>
              <a:pPr>
                <a:defRPr/>
              </a:pPr>
              <a:t>9/26/2024</a:t>
            </a:fld>
            <a:endParaRPr lang="en-US"/>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pPr>
              <a:defRPr/>
            </a:pPr>
            <a:fld id="{4FAE4C2C-2A16-5C41-81CF-8A40D5D47141}" type="slidenum">
              <a:rPr lang="en-US"/>
              <a:pPr>
                <a:defRPr/>
              </a:pPr>
              <a:t>‹#›</a:t>
            </a:fld>
            <a:endParaRPr lang="en-US"/>
          </a:p>
        </p:txBody>
      </p:sp>
    </p:spTree>
    <p:extLst>
      <p:ext uri="{BB962C8B-B14F-4D97-AF65-F5344CB8AC3E}">
        <p14:creationId xmlns:p14="http://schemas.microsoft.com/office/powerpoint/2010/main" val="183679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pPr>
              <a:defRPr/>
            </a:pPr>
            <a:fld id="{2AA317DA-8FCB-594E-ABDC-AE163AF0E03D}" type="datetimeFigureOut">
              <a:rPr lang="en-US"/>
              <a:pPr>
                <a:defRPr/>
              </a:pPr>
              <a:t>9/26/2024</a:t>
            </a:fld>
            <a:endParaRPr lang="en-US"/>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pPr>
              <a:defRPr/>
            </a:pPr>
            <a:fld id="{01B3D0EC-9037-2C4B-A86C-9119BAF95D9D}" type="slidenum">
              <a:rPr lang="en-US"/>
              <a:pPr>
                <a:defRPr/>
              </a:pPr>
              <a:t>‹#›</a:t>
            </a:fld>
            <a:endParaRPr lang="en-US"/>
          </a:p>
        </p:txBody>
      </p:sp>
    </p:spTree>
    <p:extLst>
      <p:ext uri="{BB962C8B-B14F-4D97-AF65-F5344CB8AC3E}">
        <p14:creationId xmlns:p14="http://schemas.microsoft.com/office/powerpoint/2010/main" val="413503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pPr>
              <a:defRPr/>
            </a:pPr>
            <a:fld id="{EE22F947-EFE7-374F-9938-BDE220E62DBA}" type="datetimeFigureOut">
              <a:rPr lang="en-US"/>
              <a:pPr>
                <a:defRPr/>
              </a:pPr>
              <a:t>9/26/2024</a:t>
            </a:fld>
            <a:endParaRPr lang="en-US"/>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pPr>
              <a:defRPr/>
            </a:pPr>
            <a:fld id="{DD3AF612-8BD3-694D-9961-FD5BFCCBB0FB}" type="slidenum">
              <a:rPr lang="en-US"/>
              <a:pPr>
                <a:defRPr/>
              </a:pPr>
              <a:t>‹#›</a:t>
            </a:fld>
            <a:endParaRPr lang="en-US"/>
          </a:p>
        </p:txBody>
      </p:sp>
    </p:spTree>
    <p:extLst>
      <p:ext uri="{BB962C8B-B14F-4D97-AF65-F5344CB8AC3E}">
        <p14:creationId xmlns:p14="http://schemas.microsoft.com/office/powerpoint/2010/main" val="73731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pPr>
              <a:defRPr/>
            </a:pPr>
            <a:fld id="{DF4D5C99-378F-664A-AFA8-A1A4A4997E31}" type="datetimeFigureOut">
              <a:rPr lang="en-US"/>
              <a:pPr>
                <a:defRPr/>
              </a:pPr>
              <a:t>9/26/2024</a:t>
            </a:fld>
            <a:endParaRPr lang="en-US"/>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pPr>
              <a:defRPr/>
            </a:pPr>
            <a:fld id="{F9440E02-9714-644B-A483-F3D5DFF66831}" type="slidenum">
              <a:rPr lang="en-US"/>
              <a:pPr>
                <a:defRPr/>
              </a:pPr>
              <a:t>‹#›</a:t>
            </a:fld>
            <a:endParaRPr lang="en-US"/>
          </a:p>
        </p:txBody>
      </p:sp>
    </p:spTree>
    <p:extLst>
      <p:ext uri="{BB962C8B-B14F-4D97-AF65-F5344CB8AC3E}">
        <p14:creationId xmlns:p14="http://schemas.microsoft.com/office/powerpoint/2010/main" val="119066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pPr>
              <a:defRPr/>
            </a:pPr>
            <a:fld id="{C5C1236B-B271-AC43-8988-575C339D0797}" type="datetimeFigureOut">
              <a:rPr lang="en-US"/>
              <a:pPr>
                <a:defRPr/>
              </a:pPr>
              <a:t>9/26/2024</a:t>
            </a:fld>
            <a:endParaRPr lang="en-US"/>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pPr>
              <a:defRPr/>
            </a:pPr>
            <a:fld id="{CB2C4C7A-5467-8D4A-A417-57AC999DA6EE}" type="slidenum">
              <a:rPr lang="en-US"/>
              <a:pPr>
                <a:defRPr/>
              </a:pPr>
              <a:t>‹#›</a:t>
            </a:fld>
            <a:endParaRPr lang="en-US"/>
          </a:p>
        </p:txBody>
      </p:sp>
    </p:spTree>
    <p:extLst>
      <p:ext uri="{BB962C8B-B14F-4D97-AF65-F5344CB8AC3E}">
        <p14:creationId xmlns:p14="http://schemas.microsoft.com/office/powerpoint/2010/main" val="290066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pPr>
              <a:defRPr/>
            </a:pPr>
            <a:fld id="{D3D64A1E-C505-2A4B-A4C3-BD611DD2C66E}" type="datetimeFigureOut">
              <a:rPr lang="en-US"/>
              <a:pPr>
                <a:defRPr/>
              </a:pPr>
              <a:t>9/26/2024</a:t>
            </a:fld>
            <a:endParaRPr lang="en-US"/>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pPr>
              <a:defRPr/>
            </a:pPr>
            <a:fld id="{337FC21F-2C07-924F-901F-7A735D8502D8}" type="slidenum">
              <a:rPr lang="en-US"/>
              <a:pPr>
                <a:defRPr/>
              </a:pPr>
              <a:t>‹#›</a:t>
            </a:fld>
            <a:endParaRPr lang="en-US"/>
          </a:p>
        </p:txBody>
      </p:sp>
    </p:spTree>
    <p:extLst>
      <p:ext uri="{BB962C8B-B14F-4D97-AF65-F5344CB8AC3E}">
        <p14:creationId xmlns:p14="http://schemas.microsoft.com/office/powerpoint/2010/main" val="290781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CC894C-3144-9340-8BDE-9027486D5EF1}" type="datetimeFigureOut">
              <a:rPr lang="en-US"/>
              <a:pPr>
                <a:defRPr/>
              </a:pPr>
              <a:t>9/26/2024</a:t>
            </a:fld>
            <a:endParaRPr lang="en-US"/>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pPr>
              <a:defRPr/>
            </a:pPr>
            <a:fld id="{7233D8F7-32F0-2D41-8D86-572888BEC777}" type="slidenum">
              <a:rPr lang="en-US"/>
              <a:pPr>
                <a:defRPr/>
              </a:pPr>
              <a:t>‹#›</a:t>
            </a:fld>
            <a:endParaRPr lang="en-US"/>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userDrawn="1"/>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userDrawn="1"/>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userDrawn="1"/>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userDrawn="1"/>
          </p:nvPicPr>
          <p:blipFill>
            <a:blip r:embed="rId17"/>
            <a:stretch>
              <a:fillRect/>
            </a:stretch>
          </p:blipFill>
          <p:spPr>
            <a:xfrm>
              <a:off x="9987954" y="409453"/>
              <a:ext cx="549222" cy="549222"/>
            </a:xfrm>
            <a:prstGeom prst="rect">
              <a:avLst/>
            </a:prstGeom>
          </p:spPr>
        </p:pic>
      </p:grpSp>
    </p:spTree>
  </p:cSld>
  <p:clrMap bg1="lt1" tx1="dk1" bg2="lt2" tx2="dk2" accent1="accent1" accent2="accent2" accent3="accent3" accent4="accent4" accent5="accent5" accent6="accent6" hlink="hlink" folHlink="folHlink"/>
  <p:sldLayoutIdLst>
    <p:sldLayoutId id="2147483697" r:id="rId1"/>
    <p:sldLayoutId id="2147483688" r:id="rId2"/>
    <p:sldLayoutId id="214748369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9" r:id="rId12"/>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7B4C0F48-43F5-0CCB-229D-BBAB85AD36A1}"/>
              </a:ext>
            </a:extLst>
          </p:cNvPr>
          <p:cNvSpPr>
            <a:spLocks noGrp="1" noChangeArrowheads="1"/>
          </p:cNvSpPr>
          <p:nvPr>
            <p:ph type="ctrTitle"/>
          </p:nvPr>
        </p:nvSpPr>
        <p:spPr>
          <a:xfrm>
            <a:off x="623888" y="1122363"/>
            <a:ext cx="10412920" cy="2387600"/>
          </a:xfrm>
        </p:spPr>
        <p:txBody>
          <a:bodyPr>
            <a:noAutofit/>
          </a:bodyPr>
          <a:lstStyle/>
          <a:p>
            <a:r>
              <a:rPr lang="en-GB" sz="4400" dirty="0"/>
              <a:t>Greater Cambridge* Economic Update</a:t>
            </a:r>
            <a:endParaRPr lang="en-US" altLang="en-US" sz="4400" dirty="0">
              <a:cs typeface="Arial"/>
            </a:endParaRPr>
          </a:p>
        </p:txBody>
      </p:sp>
      <p:sp>
        <p:nvSpPr>
          <p:cNvPr id="5123" name="Text Placeholder 3">
            <a:extLst>
              <a:ext uri="{FF2B5EF4-FFF2-40B4-BE49-F238E27FC236}">
                <a16:creationId xmlns:a16="http://schemas.microsoft.com/office/drawing/2014/main" id="{09DCA6F1-1248-9951-9BB1-5C2C77C2F240}"/>
              </a:ext>
            </a:extLst>
          </p:cNvPr>
          <p:cNvSpPr>
            <a:spLocks noGrp="1" noChangeArrowheads="1"/>
          </p:cNvSpPr>
          <p:nvPr>
            <p:ph type="subTitle" idx="1"/>
          </p:nvPr>
        </p:nvSpPr>
        <p:spPr/>
        <p:txBody>
          <a:bodyPr/>
          <a:lstStyle/>
          <a:p>
            <a:r>
              <a:rPr lang="en-US" altLang="en-US" dirty="0"/>
              <a:t>August 2024</a:t>
            </a:r>
          </a:p>
        </p:txBody>
      </p:sp>
      <p:sp>
        <p:nvSpPr>
          <p:cNvPr id="2" name="Text Placeholder 2">
            <a:extLst>
              <a:ext uri="{FF2B5EF4-FFF2-40B4-BE49-F238E27FC236}">
                <a16:creationId xmlns:a16="http://schemas.microsoft.com/office/drawing/2014/main" id="{7D49891A-D05A-B8D7-70E7-1EECE75879D2}"/>
              </a:ext>
            </a:extLst>
          </p:cNvPr>
          <p:cNvSpPr txBox="1">
            <a:spLocks/>
          </p:cNvSpPr>
          <p:nvPr/>
        </p:nvSpPr>
        <p:spPr bwMode="auto">
          <a:xfrm>
            <a:off x="623888" y="5738598"/>
            <a:ext cx="10412920" cy="27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300" b="1" kern="1200">
                <a:solidFill>
                  <a:srgbClr val="002060"/>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cs typeface="Arial"/>
              </a:rPr>
              <a:t>*The Greater Cambridge area represents Cambridge City and South Cambridgeshire districts of Cambridgeshire.</a:t>
            </a:r>
          </a:p>
        </p:txBody>
      </p:sp>
      <p:sp>
        <p:nvSpPr>
          <p:cNvPr id="3" name="Text Placeholder 2">
            <a:extLst>
              <a:ext uri="{FF2B5EF4-FFF2-40B4-BE49-F238E27FC236}">
                <a16:creationId xmlns:a16="http://schemas.microsoft.com/office/drawing/2014/main" id="{D4DA80B2-862F-BE1E-E4A6-5871295B1B44}"/>
              </a:ext>
            </a:extLst>
          </p:cNvPr>
          <p:cNvSpPr>
            <a:spLocks noGrp="1"/>
          </p:cNvSpPr>
          <p:nvPr>
            <p:ph type="body" sz="quarter" idx="10"/>
          </p:nvPr>
        </p:nvSpPr>
        <p:spPr>
          <a:xfrm>
            <a:off x="623888" y="6326862"/>
            <a:ext cx="5472112" cy="276726"/>
          </a:xfrm>
        </p:spPr>
        <p:txBody>
          <a:bodyPr/>
          <a:lstStyle/>
          <a:p>
            <a:r>
              <a:rPr lang="en-GB" dirty="0"/>
              <a:t>Policy and Insight Team – policyandinsight@cambridgeshire.gov.uk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DD4155-FF54-6894-0D56-F4ADDD8F3D9D}"/>
              </a:ext>
            </a:extLst>
          </p:cNvPr>
          <p:cNvSpPr txBox="1">
            <a:spLocks noGrp="1"/>
          </p:cNvSpPr>
          <p:nvPr>
            <p:ph type="title" idx="4294967295"/>
          </p:nvPr>
        </p:nvSpPr>
        <p:spPr bwMode="auto">
          <a:xfrm>
            <a:off x="514816" y="258878"/>
            <a:ext cx="10191282" cy="547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rtl="0" eaLnBrk="1" fontAlgn="base" hangingPunct="1">
              <a:lnSpc>
                <a:spcPct val="90000"/>
              </a:lnSpc>
              <a:spcBef>
                <a:spcPct val="0"/>
              </a:spcBef>
              <a:spcAft>
                <a:spcPct val="0"/>
              </a:spcAft>
              <a:defRPr sz="60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algn="l">
              <a:defRPr/>
            </a:pPr>
            <a:r>
              <a:rPr lang="en-GB" sz="3200" dirty="0"/>
              <a:t>Employment Overview by Gender – 3-year average</a:t>
            </a:r>
            <a:endParaRPr lang="en-US" sz="3200" dirty="0">
              <a:cs typeface="Arial" panose="020B0604020202020204"/>
            </a:endParaRPr>
          </a:p>
        </p:txBody>
      </p:sp>
      <p:graphicFrame>
        <p:nvGraphicFramePr>
          <p:cNvPr id="9" name="Content Placeholder 7">
            <a:extLst>
              <a:ext uri="{FF2B5EF4-FFF2-40B4-BE49-F238E27FC236}">
                <a16:creationId xmlns:a16="http://schemas.microsoft.com/office/drawing/2014/main" id="{7D482748-F315-249E-C683-9CD99376B8EB}"/>
              </a:ext>
            </a:extLst>
          </p:cNvPr>
          <p:cNvGraphicFramePr>
            <a:graphicFrameLocks/>
          </p:cNvGraphicFramePr>
          <p:nvPr>
            <p:extLst>
              <p:ext uri="{D42A27DB-BD31-4B8C-83A1-F6EECF244321}">
                <p14:modId xmlns:p14="http://schemas.microsoft.com/office/powerpoint/2010/main" val="3543760151"/>
              </p:ext>
            </p:extLst>
          </p:nvPr>
        </p:nvGraphicFramePr>
        <p:xfrm>
          <a:off x="352657" y="7356407"/>
          <a:ext cx="10515600" cy="119888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848955171"/>
                    </a:ext>
                  </a:extLst>
                </a:gridCol>
                <a:gridCol w="2628900">
                  <a:extLst>
                    <a:ext uri="{9D8B030D-6E8A-4147-A177-3AD203B41FA5}">
                      <a16:colId xmlns:a16="http://schemas.microsoft.com/office/drawing/2014/main" val="549718161"/>
                    </a:ext>
                  </a:extLst>
                </a:gridCol>
                <a:gridCol w="2628900">
                  <a:extLst>
                    <a:ext uri="{9D8B030D-6E8A-4147-A177-3AD203B41FA5}">
                      <a16:colId xmlns:a16="http://schemas.microsoft.com/office/drawing/2014/main" val="4276945521"/>
                    </a:ext>
                  </a:extLst>
                </a:gridCol>
                <a:gridCol w="2628900">
                  <a:extLst>
                    <a:ext uri="{9D8B030D-6E8A-4147-A177-3AD203B41FA5}">
                      <a16:colId xmlns:a16="http://schemas.microsoft.com/office/drawing/2014/main" val="2515247745"/>
                    </a:ext>
                  </a:extLst>
                </a:gridCol>
              </a:tblGrid>
              <a:tr h="370840">
                <a:tc>
                  <a:txBody>
                    <a:bodyPr/>
                    <a:lstStyle/>
                    <a:p>
                      <a:pPr algn="ctr"/>
                      <a:r>
                        <a:rPr lang="en-GB" sz="1200" dirty="0"/>
                        <a:t>Variable</a:t>
                      </a:r>
                    </a:p>
                  </a:txBody>
                  <a:tcPr/>
                </a:tc>
                <a:tc>
                  <a:txBody>
                    <a:bodyPr/>
                    <a:lstStyle/>
                    <a:p>
                      <a:pPr algn="ctr"/>
                      <a:r>
                        <a:rPr lang="en-GB" sz="1200" dirty="0"/>
                        <a:t>Economic Inactivity Rate (all aged 16-64)</a:t>
                      </a:r>
                    </a:p>
                  </a:txBody>
                  <a:tcPr/>
                </a:tc>
                <a:tc>
                  <a:txBody>
                    <a:bodyPr/>
                    <a:lstStyle/>
                    <a:p>
                      <a:pPr algn="ctr"/>
                      <a:r>
                        <a:rPr lang="en-GB" sz="1200" dirty="0"/>
                        <a:t>Unemployment Rate (all aged 16-64)</a:t>
                      </a:r>
                    </a:p>
                  </a:txBody>
                  <a:tcPr/>
                </a:tc>
                <a:tc>
                  <a:txBody>
                    <a:bodyPr/>
                    <a:lstStyle/>
                    <a:p>
                      <a:pPr algn="ctr"/>
                      <a:r>
                        <a:rPr lang="en-GB" sz="1200" dirty="0"/>
                        <a:t>Employment Rate (all aged 16-64)</a:t>
                      </a:r>
                    </a:p>
                  </a:txBody>
                  <a:tcPr/>
                </a:tc>
                <a:extLst>
                  <a:ext uri="{0D108BD9-81ED-4DB2-BD59-A6C34878D82A}">
                    <a16:rowId xmlns:a16="http://schemas.microsoft.com/office/drawing/2014/main" val="860661932"/>
                  </a:ext>
                </a:extLst>
              </a:tr>
              <a:tr h="370840">
                <a:tc>
                  <a:txBody>
                    <a:bodyPr/>
                    <a:lstStyle/>
                    <a:p>
                      <a:pPr algn="ctr"/>
                      <a:r>
                        <a:rPr lang="en-GB" sz="1200" dirty="0"/>
                        <a:t>Male</a:t>
                      </a:r>
                    </a:p>
                  </a:txBody>
                  <a:tcPr/>
                </a:tc>
                <a:tc>
                  <a:txBody>
                    <a:bodyPr/>
                    <a:lstStyle/>
                    <a:p>
                      <a:pPr algn="ctr"/>
                      <a:r>
                        <a:rPr lang="en-GB" sz="1200" dirty="0"/>
                        <a:t>11.9%</a:t>
                      </a:r>
                    </a:p>
                  </a:txBody>
                  <a:tcPr/>
                </a:tc>
                <a:tc>
                  <a:txBody>
                    <a:bodyPr/>
                    <a:lstStyle/>
                    <a:p>
                      <a:pPr algn="ctr"/>
                      <a:r>
                        <a:rPr lang="en-GB" sz="1200" dirty="0"/>
                        <a:t>5.1%</a:t>
                      </a:r>
                    </a:p>
                  </a:txBody>
                  <a:tcPr/>
                </a:tc>
                <a:tc>
                  <a:txBody>
                    <a:bodyPr/>
                    <a:lstStyle/>
                    <a:p>
                      <a:pPr algn="ctr"/>
                      <a:r>
                        <a:rPr lang="en-GB" sz="1200" dirty="0"/>
                        <a:t>83.6%</a:t>
                      </a:r>
                    </a:p>
                  </a:txBody>
                  <a:tcPr/>
                </a:tc>
                <a:extLst>
                  <a:ext uri="{0D108BD9-81ED-4DB2-BD59-A6C34878D82A}">
                    <a16:rowId xmlns:a16="http://schemas.microsoft.com/office/drawing/2014/main" val="1774367495"/>
                  </a:ext>
                </a:extLst>
              </a:tr>
              <a:tr h="370840">
                <a:tc>
                  <a:txBody>
                    <a:bodyPr/>
                    <a:lstStyle/>
                    <a:p>
                      <a:pPr algn="ctr"/>
                      <a:r>
                        <a:rPr lang="en-GB" sz="1200" dirty="0"/>
                        <a:t>Female</a:t>
                      </a:r>
                    </a:p>
                  </a:txBody>
                  <a:tcPr/>
                </a:tc>
                <a:tc>
                  <a:txBody>
                    <a:bodyPr/>
                    <a:lstStyle/>
                    <a:p>
                      <a:pPr algn="ctr"/>
                      <a:r>
                        <a:rPr lang="en-GB" sz="1200" dirty="0"/>
                        <a:t>22.0%</a:t>
                      </a:r>
                    </a:p>
                  </a:txBody>
                  <a:tcPr/>
                </a:tc>
                <a:tc>
                  <a:txBody>
                    <a:bodyPr/>
                    <a:lstStyle/>
                    <a:p>
                      <a:pPr algn="ctr"/>
                      <a:r>
                        <a:rPr lang="en-GB" sz="1200" dirty="0"/>
                        <a:t>4.3%</a:t>
                      </a:r>
                    </a:p>
                  </a:txBody>
                  <a:tcPr/>
                </a:tc>
                <a:tc>
                  <a:txBody>
                    <a:bodyPr/>
                    <a:lstStyle/>
                    <a:p>
                      <a:pPr algn="ctr"/>
                      <a:r>
                        <a:rPr lang="en-GB" sz="1200" dirty="0"/>
                        <a:t>74.7%</a:t>
                      </a:r>
                    </a:p>
                  </a:txBody>
                  <a:tcPr/>
                </a:tc>
                <a:extLst>
                  <a:ext uri="{0D108BD9-81ED-4DB2-BD59-A6C34878D82A}">
                    <a16:rowId xmlns:a16="http://schemas.microsoft.com/office/drawing/2014/main" val="1643125264"/>
                  </a:ext>
                </a:extLst>
              </a:tr>
            </a:tbl>
          </a:graphicData>
        </a:graphic>
      </p:graphicFrame>
      <p:sp>
        <p:nvSpPr>
          <p:cNvPr id="16" name="TextBox 15">
            <a:extLst>
              <a:ext uri="{FF2B5EF4-FFF2-40B4-BE49-F238E27FC236}">
                <a16:creationId xmlns:a16="http://schemas.microsoft.com/office/drawing/2014/main" id="{C33D5FFD-8DBA-10D8-9D1F-ACE7CEDD60FE}"/>
              </a:ext>
              <a:ext uri="{C183D7F6-B498-43B3-948B-1728B52AA6E4}">
                <adec:decorative xmlns:adec="http://schemas.microsoft.com/office/drawing/2017/decorative" val="0"/>
              </a:ext>
            </a:extLst>
          </p:cNvPr>
          <p:cNvSpPr txBox="1"/>
          <p:nvPr/>
        </p:nvSpPr>
        <p:spPr>
          <a:xfrm>
            <a:off x="574793" y="6050143"/>
            <a:ext cx="8531107" cy="715089"/>
          </a:xfrm>
          <a:prstGeom prst="roundRect">
            <a:avLst/>
          </a:prstGeom>
          <a:noFill/>
          <a:ln>
            <a:solidFill>
              <a:schemeClr val="tx1"/>
            </a:solidFill>
          </a:ln>
        </p:spPr>
        <p:txBody>
          <a:bodyPr wrap="square" lIns="91440" tIns="45720" rIns="91440" bIns="45720" rtlCol="0" anchor="t">
            <a:spAutoFit/>
          </a:bodyPr>
          <a:lstStyle/>
          <a:p>
            <a:r>
              <a:rPr lang="en-GB" sz="1200" dirty="0">
                <a:solidFill>
                  <a:srgbClr val="0B3153"/>
                </a:solidFill>
                <a:latin typeface="Arial"/>
                <a:cs typeface="Arial"/>
              </a:rPr>
              <a:t>Females have just under double the economic inactivity of males (22.0% vs. 11.9%). Less available females in the workforce leads to corresponding lower unemployment rates and lower employment rates. This is a big equality and diversity concern for the workforce. This trend is nationwide, and the recent childcare reforms should be closely monitored.</a:t>
            </a:r>
            <a:endParaRPr lang="en-US" dirty="0">
              <a:solidFill>
                <a:srgbClr val="0B3153"/>
              </a:solidFill>
              <a:latin typeface="Arial"/>
              <a:cs typeface="Arial"/>
            </a:endParaRPr>
          </a:p>
        </p:txBody>
      </p:sp>
      <p:grpSp>
        <p:nvGrpSpPr>
          <p:cNvPr id="33" name="Group 32">
            <a:extLst>
              <a:ext uri="{FF2B5EF4-FFF2-40B4-BE49-F238E27FC236}">
                <a16:creationId xmlns:a16="http://schemas.microsoft.com/office/drawing/2014/main" id="{7320C5B4-ACB9-6C90-24F8-F9BB614AB90A}"/>
              </a:ext>
              <a:ext uri="{C183D7F6-B498-43B3-948B-1728B52AA6E4}">
                <adec:decorative xmlns:adec="http://schemas.microsoft.com/office/drawing/2017/decorative" val="1"/>
              </a:ext>
            </a:extLst>
          </p:cNvPr>
          <p:cNvGrpSpPr/>
          <p:nvPr/>
        </p:nvGrpSpPr>
        <p:grpSpPr>
          <a:xfrm>
            <a:off x="278399" y="1204768"/>
            <a:ext cx="4379919" cy="3355338"/>
            <a:chOff x="278399" y="1204768"/>
            <a:chExt cx="4379919" cy="3355338"/>
          </a:xfrm>
        </p:grpSpPr>
        <p:sp>
          <p:nvSpPr>
            <p:cNvPr id="12" name="TextBox 11">
              <a:extLst>
                <a:ext uri="{FF2B5EF4-FFF2-40B4-BE49-F238E27FC236}">
                  <a16:creationId xmlns:a16="http://schemas.microsoft.com/office/drawing/2014/main" id="{D049295D-E028-E2DF-9D41-00A4E015E932}"/>
                </a:ext>
              </a:extLst>
            </p:cNvPr>
            <p:cNvSpPr txBox="1"/>
            <p:nvPr/>
          </p:nvSpPr>
          <p:spPr>
            <a:xfrm>
              <a:off x="1562390" y="2327265"/>
              <a:ext cx="2358190" cy="584775"/>
            </a:xfrm>
            <a:prstGeom prst="rect">
              <a:avLst/>
            </a:prstGeom>
            <a:noFill/>
          </p:spPr>
          <p:txBody>
            <a:bodyPr wrap="square" rtlCol="0">
              <a:spAutoFit/>
            </a:bodyPr>
            <a:lstStyle/>
            <a:p>
              <a:pPr algn="ctr"/>
              <a:r>
                <a:rPr lang="en-GB" sz="3200" b="1"/>
                <a:t>11.9%</a:t>
              </a:r>
              <a:endParaRPr lang="en-GB"/>
            </a:p>
          </p:txBody>
        </p:sp>
        <p:sp>
          <p:nvSpPr>
            <p:cNvPr id="18" name="TextBox 17">
              <a:extLst>
                <a:ext uri="{FF2B5EF4-FFF2-40B4-BE49-F238E27FC236}">
                  <a16:creationId xmlns:a16="http://schemas.microsoft.com/office/drawing/2014/main" id="{5484C1DB-F410-88D7-720A-46471A7D0DB5}"/>
                </a:ext>
              </a:extLst>
            </p:cNvPr>
            <p:cNvSpPr txBox="1"/>
            <p:nvPr/>
          </p:nvSpPr>
          <p:spPr>
            <a:xfrm>
              <a:off x="1550049" y="3698332"/>
              <a:ext cx="2358190" cy="861774"/>
            </a:xfrm>
            <a:prstGeom prst="rect">
              <a:avLst/>
            </a:prstGeom>
            <a:noFill/>
          </p:spPr>
          <p:txBody>
            <a:bodyPr wrap="square" rtlCol="0">
              <a:spAutoFit/>
            </a:bodyPr>
            <a:lstStyle/>
            <a:p>
              <a:pPr algn="ctr"/>
              <a:endParaRPr lang="en-GB"/>
            </a:p>
            <a:p>
              <a:pPr algn="ctr"/>
              <a:r>
                <a:rPr lang="en-GB" sz="3200" b="1"/>
                <a:t>22.0%</a:t>
              </a:r>
              <a:endParaRPr lang="en-GB"/>
            </a:p>
          </p:txBody>
        </p:sp>
        <p:sp>
          <p:nvSpPr>
            <p:cNvPr id="6" name="TextBox 5">
              <a:extLst>
                <a:ext uri="{FF2B5EF4-FFF2-40B4-BE49-F238E27FC236}">
                  <a16:creationId xmlns:a16="http://schemas.microsoft.com/office/drawing/2014/main" id="{D09F1813-EA66-5A75-44FF-F294E5CDE3D8}"/>
                </a:ext>
              </a:extLst>
            </p:cNvPr>
            <p:cNvSpPr txBox="1"/>
            <p:nvPr/>
          </p:nvSpPr>
          <p:spPr>
            <a:xfrm>
              <a:off x="278399" y="1204768"/>
              <a:ext cx="4379919" cy="646331"/>
            </a:xfrm>
            <a:prstGeom prst="rect">
              <a:avLst/>
            </a:prstGeom>
            <a:noFill/>
          </p:spPr>
          <p:txBody>
            <a:bodyPr wrap="square" rtlCol="0">
              <a:spAutoFit/>
            </a:bodyPr>
            <a:lstStyle/>
            <a:p>
              <a:pPr algn="ctr"/>
              <a:r>
                <a:rPr lang="en-GB" b="1" dirty="0"/>
                <a:t>Economic Inactivity Rate</a:t>
              </a:r>
            </a:p>
            <a:p>
              <a:pPr algn="ctr"/>
              <a:r>
                <a:rPr lang="en-GB" sz="1700" dirty="0"/>
                <a:t>(all aged 16-64)</a:t>
              </a:r>
            </a:p>
          </p:txBody>
        </p:sp>
        <p:sp>
          <p:nvSpPr>
            <p:cNvPr id="25" name="Rectangle: Rounded Corners 24">
              <a:extLst>
                <a:ext uri="{FF2B5EF4-FFF2-40B4-BE49-F238E27FC236}">
                  <a16:creationId xmlns:a16="http://schemas.microsoft.com/office/drawing/2014/main" id="{236BEFE9-5021-543D-C02D-49DD91709E45}"/>
                </a:ext>
              </a:extLst>
            </p:cNvPr>
            <p:cNvSpPr/>
            <p:nvPr/>
          </p:nvSpPr>
          <p:spPr>
            <a:xfrm>
              <a:off x="1969806" y="2371788"/>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A22DCB9-38AF-0A21-F058-B934FCB8E5D7}"/>
                </a:ext>
              </a:extLst>
            </p:cNvPr>
            <p:cNvSpPr/>
            <p:nvPr/>
          </p:nvSpPr>
          <p:spPr>
            <a:xfrm>
              <a:off x="2018488" y="3976629"/>
              <a:ext cx="1400175" cy="559474"/>
            </a:xfrm>
            <a:prstGeom prst="roundRect">
              <a:avLst/>
            </a:prstGeom>
            <a:solidFill>
              <a:schemeClr val="accent4">
                <a:lumMod val="40000"/>
                <a:lumOff val="60000"/>
                <a:alpha val="34000"/>
              </a:schemeClr>
            </a:solidFill>
            <a:ln w="38100">
              <a:solidFill>
                <a:srgbClr val="FF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5BC6027B-5238-0ABC-1317-87DD5C2CEE6E}"/>
                </a:ext>
                <a:ext uri="{C183D7F6-B498-43B3-948B-1728B52AA6E4}">
                  <adec:decorative xmlns:adec="http://schemas.microsoft.com/office/drawing/2017/decorative" val="1"/>
                </a:ext>
              </a:extLst>
            </p:cNvPr>
            <p:cNvSpPr txBox="1"/>
            <p:nvPr/>
          </p:nvSpPr>
          <p:spPr>
            <a:xfrm>
              <a:off x="514352" y="1779539"/>
              <a:ext cx="3876674" cy="276999"/>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dirty="0">
                  <a:ln>
                    <a:noFill/>
                  </a:ln>
                  <a:solidFill>
                    <a:srgbClr val="000000"/>
                  </a:solidFill>
                  <a:effectLst/>
                  <a:latin typeface="Calibri" panose="020F0502020204030204" pitchFamily="34" charset="0"/>
                  <a:ea typeface="+mn-ea"/>
                  <a:cs typeface="+mn-cs"/>
                </a:rPr>
                <a:t>April 2021-Mar 2022 to April 2023-Mar 2024</a:t>
              </a:r>
              <a:endParaRPr lang="en-GB" sz="1200" dirty="0">
                <a:effectLst/>
              </a:endParaRPr>
            </a:p>
          </p:txBody>
        </p:sp>
      </p:grpSp>
      <p:grpSp>
        <p:nvGrpSpPr>
          <p:cNvPr id="34" name="Group 33">
            <a:extLst>
              <a:ext uri="{FF2B5EF4-FFF2-40B4-BE49-F238E27FC236}">
                <a16:creationId xmlns:a16="http://schemas.microsoft.com/office/drawing/2014/main" id="{500C0D6B-B077-5789-13AC-E5D4ECDB1758}"/>
              </a:ext>
              <a:ext uri="{C183D7F6-B498-43B3-948B-1728B52AA6E4}">
                <adec:decorative xmlns:adec="http://schemas.microsoft.com/office/drawing/2017/decorative" val="1"/>
              </a:ext>
            </a:extLst>
          </p:cNvPr>
          <p:cNvGrpSpPr/>
          <p:nvPr/>
        </p:nvGrpSpPr>
        <p:grpSpPr>
          <a:xfrm>
            <a:off x="4559962" y="1032971"/>
            <a:ext cx="4078705" cy="4425997"/>
            <a:chOff x="4559962" y="1032971"/>
            <a:chExt cx="4078705" cy="4425997"/>
          </a:xfrm>
        </p:grpSpPr>
        <p:sp>
          <p:nvSpPr>
            <p:cNvPr id="13" name="TextBox 12">
              <a:extLst>
                <a:ext uri="{FF2B5EF4-FFF2-40B4-BE49-F238E27FC236}">
                  <a16:creationId xmlns:a16="http://schemas.microsoft.com/office/drawing/2014/main" id="{20EE8702-383F-60AA-D355-C06B536F4EA7}"/>
                </a:ext>
                <a:ext uri="{C183D7F6-B498-43B3-948B-1728B52AA6E4}">
                  <adec:decorative xmlns:adec="http://schemas.microsoft.com/office/drawing/2017/decorative" val="1"/>
                </a:ext>
              </a:extLst>
            </p:cNvPr>
            <p:cNvSpPr txBox="1"/>
            <p:nvPr/>
          </p:nvSpPr>
          <p:spPr>
            <a:xfrm>
              <a:off x="5510380" y="3657229"/>
              <a:ext cx="2358190" cy="861774"/>
            </a:xfrm>
            <a:prstGeom prst="rect">
              <a:avLst/>
            </a:prstGeom>
            <a:noFill/>
          </p:spPr>
          <p:txBody>
            <a:bodyPr wrap="square" rtlCol="0">
              <a:spAutoFit/>
            </a:bodyPr>
            <a:lstStyle/>
            <a:p>
              <a:pPr algn="ctr"/>
              <a:endParaRPr lang="en-GB"/>
            </a:p>
            <a:p>
              <a:pPr algn="ctr"/>
              <a:r>
                <a:rPr lang="en-GB" sz="3200" b="1"/>
                <a:t>4.3%</a:t>
              </a:r>
              <a:endParaRPr lang="en-GB"/>
            </a:p>
          </p:txBody>
        </p:sp>
        <p:cxnSp>
          <p:nvCxnSpPr>
            <p:cNvPr id="23" name="Straight Connector 22">
              <a:extLst>
                <a:ext uri="{FF2B5EF4-FFF2-40B4-BE49-F238E27FC236}">
                  <a16:creationId xmlns:a16="http://schemas.microsoft.com/office/drawing/2014/main" id="{1563B84A-D6E9-1B77-22E3-61A2BDF5B59B}"/>
                </a:ext>
                <a:ext uri="{C183D7F6-B498-43B3-948B-1728B52AA6E4}">
                  <adec:decorative xmlns:adec="http://schemas.microsoft.com/office/drawing/2017/decorative" val="1"/>
                </a:ext>
              </a:extLst>
            </p:cNvPr>
            <p:cNvCxnSpPr>
              <a:cxnSpLocks/>
            </p:cNvCxnSpPr>
            <p:nvPr/>
          </p:nvCxnSpPr>
          <p:spPr>
            <a:xfrm flipV="1">
              <a:off x="8561057" y="1032971"/>
              <a:ext cx="0" cy="4425997"/>
            </a:xfrm>
            <a:prstGeom prst="line">
              <a:avLst/>
            </a:prstGeom>
            <a:ln w="19050"/>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D4E64F74-346C-06BF-C092-569E149DA4EA}"/>
                </a:ext>
              </a:extLst>
            </p:cNvPr>
            <p:cNvSpPr txBox="1"/>
            <p:nvPr/>
          </p:nvSpPr>
          <p:spPr>
            <a:xfrm>
              <a:off x="4559962" y="1204768"/>
              <a:ext cx="4078705" cy="630942"/>
            </a:xfrm>
            <a:prstGeom prst="rect">
              <a:avLst/>
            </a:prstGeom>
            <a:noFill/>
          </p:spPr>
          <p:txBody>
            <a:bodyPr wrap="square" rtlCol="0">
              <a:spAutoFit/>
            </a:bodyPr>
            <a:lstStyle/>
            <a:p>
              <a:pPr algn="ctr"/>
              <a:r>
                <a:rPr lang="en-GB" b="1" dirty="0"/>
                <a:t>Unemployment Rate</a:t>
              </a:r>
            </a:p>
            <a:p>
              <a:pPr algn="ctr"/>
              <a:r>
                <a:rPr lang="en-GB" sz="1700" dirty="0"/>
                <a:t>(all aged 16-64)</a:t>
              </a:r>
            </a:p>
          </p:txBody>
        </p:sp>
        <p:sp>
          <p:nvSpPr>
            <p:cNvPr id="27" name="Rectangle: Rounded Corners 26">
              <a:extLst>
                <a:ext uri="{FF2B5EF4-FFF2-40B4-BE49-F238E27FC236}">
                  <a16:creationId xmlns:a16="http://schemas.microsoft.com/office/drawing/2014/main" id="{3B7010CC-071F-1504-1DC1-3F5A4258879B}"/>
                </a:ext>
              </a:extLst>
            </p:cNvPr>
            <p:cNvSpPr/>
            <p:nvPr/>
          </p:nvSpPr>
          <p:spPr>
            <a:xfrm>
              <a:off x="5950032" y="3926737"/>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1AAF26C-BF0E-C866-0981-5428451D8A41}"/>
                </a:ext>
              </a:extLst>
            </p:cNvPr>
            <p:cNvSpPr txBox="1"/>
            <p:nvPr/>
          </p:nvSpPr>
          <p:spPr>
            <a:xfrm>
              <a:off x="5919653" y="2327264"/>
              <a:ext cx="1624820" cy="584775"/>
            </a:xfrm>
            <a:prstGeom prst="rect">
              <a:avLst/>
            </a:prstGeom>
            <a:noFill/>
          </p:spPr>
          <p:txBody>
            <a:bodyPr wrap="square" rtlCol="0">
              <a:spAutoFit/>
            </a:bodyPr>
            <a:lstStyle/>
            <a:p>
              <a:pPr algn="ctr"/>
              <a:r>
                <a:rPr lang="en-GB" sz="3200" b="1"/>
                <a:t>5.1%</a:t>
              </a:r>
              <a:endParaRPr lang="en-GB"/>
            </a:p>
          </p:txBody>
        </p:sp>
        <p:sp>
          <p:nvSpPr>
            <p:cNvPr id="30" name="Rectangle: Rounded Corners 29">
              <a:extLst>
                <a:ext uri="{FF2B5EF4-FFF2-40B4-BE49-F238E27FC236}">
                  <a16:creationId xmlns:a16="http://schemas.microsoft.com/office/drawing/2014/main" id="{C2164AF2-F8E9-A338-9A33-1D8F6277C582}"/>
                </a:ext>
              </a:extLst>
            </p:cNvPr>
            <p:cNvSpPr/>
            <p:nvPr/>
          </p:nvSpPr>
          <p:spPr>
            <a:xfrm>
              <a:off x="5942331" y="2352565"/>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1F8410A1-AE3E-6385-8CCA-1D22FD4F12A3}"/>
                </a:ext>
                <a:ext uri="{C183D7F6-B498-43B3-948B-1728B52AA6E4}">
                  <adec:decorative xmlns:adec="http://schemas.microsoft.com/office/drawing/2017/decorative" val="1"/>
                </a:ext>
              </a:extLst>
            </p:cNvPr>
            <p:cNvSpPr txBox="1"/>
            <p:nvPr/>
          </p:nvSpPr>
          <p:spPr>
            <a:xfrm>
              <a:off x="4711782" y="1779539"/>
              <a:ext cx="3876674" cy="276999"/>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dirty="0">
                  <a:ln>
                    <a:noFill/>
                  </a:ln>
                  <a:solidFill>
                    <a:srgbClr val="000000"/>
                  </a:solidFill>
                  <a:effectLst/>
                  <a:latin typeface="Calibri" panose="020F0502020204030204" pitchFamily="34" charset="0"/>
                  <a:ea typeface="+mn-ea"/>
                  <a:cs typeface="+mn-cs"/>
                </a:rPr>
                <a:t>April 2021-Mar 2022 to April 2023-Mar 2024</a:t>
              </a:r>
              <a:endParaRPr lang="en-GB" sz="1200" dirty="0">
                <a:effectLst/>
              </a:endParaRPr>
            </a:p>
          </p:txBody>
        </p:sp>
      </p:grpSp>
      <p:grpSp>
        <p:nvGrpSpPr>
          <p:cNvPr id="35" name="Group 34">
            <a:extLst>
              <a:ext uri="{FF2B5EF4-FFF2-40B4-BE49-F238E27FC236}">
                <a16:creationId xmlns:a16="http://schemas.microsoft.com/office/drawing/2014/main" id="{2D14B561-63EB-0677-D168-8C934CEED2EB}"/>
              </a:ext>
              <a:ext uri="{C183D7F6-B498-43B3-948B-1728B52AA6E4}">
                <adec:decorative xmlns:adec="http://schemas.microsoft.com/office/drawing/2017/decorative" val="1"/>
              </a:ext>
            </a:extLst>
          </p:cNvPr>
          <p:cNvGrpSpPr/>
          <p:nvPr/>
        </p:nvGrpSpPr>
        <p:grpSpPr>
          <a:xfrm>
            <a:off x="8417206" y="1204768"/>
            <a:ext cx="3876674" cy="3300665"/>
            <a:chOff x="8417206" y="1204768"/>
            <a:chExt cx="3876674" cy="3300665"/>
          </a:xfrm>
        </p:grpSpPr>
        <p:sp>
          <p:nvSpPr>
            <p:cNvPr id="15" name="TextBox 14">
              <a:extLst>
                <a:ext uri="{FF2B5EF4-FFF2-40B4-BE49-F238E27FC236}">
                  <a16:creationId xmlns:a16="http://schemas.microsoft.com/office/drawing/2014/main" id="{D95F775D-D067-C69F-53A4-C7591FB9FF64}"/>
                </a:ext>
                <a:ext uri="{C183D7F6-B498-43B3-948B-1728B52AA6E4}">
                  <adec:decorative xmlns:adec="http://schemas.microsoft.com/office/drawing/2017/decorative" val="1"/>
                </a:ext>
              </a:extLst>
            </p:cNvPr>
            <p:cNvSpPr txBox="1"/>
            <p:nvPr/>
          </p:nvSpPr>
          <p:spPr>
            <a:xfrm>
              <a:off x="9183227" y="3920658"/>
              <a:ext cx="2358190" cy="584775"/>
            </a:xfrm>
            <a:prstGeom prst="rect">
              <a:avLst/>
            </a:prstGeom>
            <a:noFill/>
          </p:spPr>
          <p:txBody>
            <a:bodyPr wrap="square" rtlCol="0">
              <a:spAutoFit/>
            </a:bodyPr>
            <a:lstStyle/>
            <a:p>
              <a:pPr algn="ctr"/>
              <a:r>
                <a:rPr lang="en-GB" sz="3200" b="1"/>
                <a:t>74.7%</a:t>
              </a:r>
              <a:endParaRPr lang="en-GB"/>
            </a:p>
          </p:txBody>
        </p:sp>
        <p:sp>
          <p:nvSpPr>
            <p:cNvPr id="5" name="TextBox 4">
              <a:extLst>
                <a:ext uri="{FF2B5EF4-FFF2-40B4-BE49-F238E27FC236}">
                  <a16:creationId xmlns:a16="http://schemas.microsoft.com/office/drawing/2014/main" id="{8AEA939A-5B15-EDBE-A1F3-38A67F7CD6A5}"/>
                </a:ext>
              </a:extLst>
            </p:cNvPr>
            <p:cNvSpPr txBox="1"/>
            <p:nvPr/>
          </p:nvSpPr>
          <p:spPr>
            <a:xfrm>
              <a:off x="8493674" y="1204768"/>
              <a:ext cx="3634548" cy="646331"/>
            </a:xfrm>
            <a:prstGeom prst="rect">
              <a:avLst/>
            </a:prstGeom>
            <a:noFill/>
          </p:spPr>
          <p:txBody>
            <a:bodyPr wrap="square" rtlCol="0">
              <a:spAutoFit/>
            </a:bodyPr>
            <a:lstStyle/>
            <a:p>
              <a:pPr algn="ctr"/>
              <a:r>
                <a:rPr lang="en-GB" b="1" dirty="0"/>
                <a:t>Employment Rate</a:t>
              </a:r>
            </a:p>
            <a:p>
              <a:pPr algn="ctr"/>
              <a:r>
                <a:rPr lang="en-GB" sz="1700" dirty="0"/>
                <a:t>(all aged 16-64)</a:t>
              </a:r>
            </a:p>
          </p:txBody>
        </p:sp>
        <p:sp>
          <p:nvSpPr>
            <p:cNvPr id="28" name="Rectangle: Rounded Corners 27">
              <a:extLst>
                <a:ext uri="{FF2B5EF4-FFF2-40B4-BE49-F238E27FC236}">
                  <a16:creationId xmlns:a16="http://schemas.microsoft.com/office/drawing/2014/main" id="{0D5A6D9B-13CE-E07F-E8D7-14FD93C5DAA5}"/>
                </a:ext>
              </a:extLst>
            </p:cNvPr>
            <p:cNvSpPr/>
            <p:nvPr/>
          </p:nvSpPr>
          <p:spPr>
            <a:xfrm>
              <a:off x="9587423" y="3945959"/>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D8C0422F-DCFF-E37B-3A52-4BC7CBFEA2EA}"/>
                </a:ext>
              </a:extLst>
            </p:cNvPr>
            <p:cNvGrpSpPr/>
            <p:nvPr/>
          </p:nvGrpSpPr>
          <p:grpSpPr>
            <a:xfrm>
              <a:off x="9131853" y="2371788"/>
              <a:ext cx="2358190" cy="588664"/>
              <a:chOff x="9015414" y="2675868"/>
              <a:chExt cx="2358190" cy="588664"/>
            </a:xfrm>
          </p:grpSpPr>
          <p:sp>
            <p:nvSpPr>
              <p:cNvPr id="11" name="TextBox 10">
                <a:extLst>
                  <a:ext uri="{FF2B5EF4-FFF2-40B4-BE49-F238E27FC236}">
                    <a16:creationId xmlns:a16="http://schemas.microsoft.com/office/drawing/2014/main" id="{E02CADDB-5BCC-877B-546C-D71454E909ED}"/>
                  </a:ext>
                </a:extLst>
              </p:cNvPr>
              <p:cNvSpPr txBox="1"/>
              <p:nvPr/>
            </p:nvSpPr>
            <p:spPr>
              <a:xfrm>
                <a:off x="9015414" y="2679757"/>
                <a:ext cx="2358190" cy="584775"/>
              </a:xfrm>
              <a:prstGeom prst="rect">
                <a:avLst/>
              </a:prstGeom>
              <a:noFill/>
            </p:spPr>
            <p:txBody>
              <a:bodyPr wrap="square" rtlCol="0">
                <a:spAutoFit/>
              </a:bodyPr>
              <a:lstStyle/>
              <a:p>
                <a:pPr algn="ctr"/>
                <a:r>
                  <a:rPr lang="en-GB" sz="3200" b="1"/>
                  <a:t>83.6%</a:t>
                </a:r>
                <a:endParaRPr lang="en-GB"/>
              </a:p>
            </p:txBody>
          </p:sp>
          <p:sp>
            <p:nvSpPr>
              <p:cNvPr id="29" name="Rectangle: Rounded Corners 28">
                <a:extLst>
                  <a:ext uri="{FF2B5EF4-FFF2-40B4-BE49-F238E27FC236}">
                    <a16:creationId xmlns:a16="http://schemas.microsoft.com/office/drawing/2014/main" id="{834AA0EC-662F-477B-47D7-CB339D42C525}"/>
                  </a:ext>
                </a:extLst>
              </p:cNvPr>
              <p:cNvSpPr/>
              <p:nvPr/>
            </p:nvSpPr>
            <p:spPr>
              <a:xfrm>
                <a:off x="9485221" y="2675868"/>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3E181511-1197-1298-55D5-C029A14AC5C4}"/>
                </a:ext>
                <a:ext uri="{C183D7F6-B498-43B3-948B-1728B52AA6E4}">
                  <adec:decorative xmlns:adec="http://schemas.microsoft.com/office/drawing/2017/decorative" val="1"/>
                </a:ext>
              </a:extLst>
            </p:cNvPr>
            <p:cNvSpPr txBox="1"/>
            <p:nvPr/>
          </p:nvSpPr>
          <p:spPr>
            <a:xfrm>
              <a:off x="8417206" y="1779539"/>
              <a:ext cx="3876674" cy="276999"/>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dirty="0">
                  <a:ln>
                    <a:noFill/>
                  </a:ln>
                  <a:solidFill>
                    <a:srgbClr val="000000"/>
                  </a:solidFill>
                  <a:effectLst/>
                  <a:latin typeface="Calibri" panose="020F0502020204030204" pitchFamily="34" charset="0"/>
                  <a:ea typeface="+mn-ea"/>
                  <a:cs typeface="+mn-cs"/>
                </a:rPr>
                <a:t>April 2021-Mar 2022 to April 2023-Mar 2024</a:t>
              </a:r>
              <a:endParaRPr lang="en-GB" sz="1200" dirty="0">
                <a:effectLst/>
              </a:endParaRPr>
            </a:p>
          </p:txBody>
        </p:sp>
      </p:grpSp>
      <p:sp>
        <p:nvSpPr>
          <p:cNvPr id="3" name="TextBox 2">
            <a:extLst>
              <a:ext uri="{FF2B5EF4-FFF2-40B4-BE49-F238E27FC236}">
                <a16:creationId xmlns:a16="http://schemas.microsoft.com/office/drawing/2014/main" id="{4A54D612-AD07-AF76-E8FF-80905AC8B2CB}"/>
              </a:ext>
              <a:ext uri="{C183D7F6-B498-43B3-948B-1728B52AA6E4}">
                <adec:decorative xmlns:adec="http://schemas.microsoft.com/office/drawing/2017/decorative" val="1"/>
              </a:ext>
            </a:extLst>
          </p:cNvPr>
          <p:cNvSpPr txBox="1"/>
          <p:nvPr/>
        </p:nvSpPr>
        <p:spPr>
          <a:xfrm>
            <a:off x="352119" y="2380795"/>
            <a:ext cx="799288" cy="369332"/>
          </a:xfrm>
          <a:prstGeom prst="rect">
            <a:avLst/>
          </a:prstGeom>
          <a:noFill/>
        </p:spPr>
        <p:txBody>
          <a:bodyPr wrap="square" rtlCol="0">
            <a:spAutoFit/>
          </a:bodyPr>
          <a:lstStyle/>
          <a:p>
            <a:pPr algn="ctr"/>
            <a:r>
              <a:rPr lang="en-GB" b="1"/>
              <a:t>Male</a:t>
            </a:r>
            <a:endParaRPr lang="en-GB"/>
          </a:p>
        </p:txBody>
      </p:sp>
      <p:sp>
        <p:nvSpPr>
          <p:cNvPr id="4" name="TextBox 3">
            <a:extLst>
              <a:ext uri="{FF2B5EF4-FFF2-40B4-BE49-F238E27FC236}">
                <a16:creationId xmlns:a16="http://schemas.microsoft.com/office/drawing/2014/main" id="{7C02AD41-A0C8-7021-7B7F-D2C46571DD2B}"/>
              </a:ext>
              <a:ext uri="{C183D7F6-B498-43B3-948B-1728B52AA6E4}">
                <adec:decorative xmlns:adec="http://schemas.microsoft.com/office/drawing/2017/decorative" val="1"/>
              </a:ext>
            </a:extLst>
          </p:cNvPr>
          <p:cNvSpPr txBox="1"/>
          <p:nvPr/>
        </p:nvSpPr>
        <p:spPr>
          <a:xfrm>
            <a:off x="209338" y="4049766"/>
            <a:ext cx="1084849" cy="369332"/>
          </a:xfrm>
          <a:prstGeom prst="rect">
            <a:avLst/>
          </a:prstGeom>
          <a:noFill/>
        </p:spPr>
        <p:txBody>
          <a:bodyPr wrap="square" rtlCol="0">
            <a:spAutoFit/>
          </a:bodyPr>
          <a:lstStyle/>
          <a:p>
            <a:pPr algn="ctr"/>
            <a:r>
              <a:rPr lang="en-GB" b="1"/>
              <a:t>Female</a:t>
            </a:r>
            <a:endParaRPr lang="en-GB"/>
          </a:p>
        </p:txBody>
      </p:sp>
      <p:cxnSp>
        <p:nvCxnSpPr>
          <p:cNvPr id="21" name="Straight Connector 20">
            <a:extLst>
              <a:ext uri="{FF2B5EF4-FFF2-40B4-BE49-F238E27FC236}">
                <a16:creationId xmlns:a16="http://schemas.microsoft.com/office/drawing/2014/main" id="{D2C5D7D9-FB8F-15F6-315C-B13EA11DA776}"/>
              </a:ext>
              <a:ext uri="{C183D7F6-B498-43B3-948B-1728B52AA6E4}">
                <adec:decorative xmlns:adec="http://schemas.microsoft.com/office/drawing/2017/decorative" val="1"/>
              </a:ext>
            </a:extLst>
          </p:cNvPr>
          <p:cNvCxnSpPr>
            <a:cxnSpLocks/>
          </p:cNvCxnSpPr>
          <p:nvPr/>
        </p:nvCxnSpPr>
        <p:spPr>
          <a:xfrm flipV="1">
            <a:off x="4660006" y="1032971"/>
            <a:ext cx="0" cy="4425997"/>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863E350-32C7-B756-8007-9F3993C0A0A0}"/>
              </a:ext>
              <a:ext uri="{C183D7F6-B498-43B3-948B-1728B52AA6E4}">
                <adec:decorative xmlns:adec="http://schemas.microsoft.com/office/drawing/2017/decorative" val="1"/>
              </a:ext>
            </a:extLst>
          </p:cNvPr>
          <p:cNvCxnSpPr>
            <a:cxnSpLocks/>
          </p:cNvCxnSpPr>
          <p:nvPr/>
        </p:nvCxnSpPr>
        <p:spPr>
          <a:xfrm>
            <a:off x="0" y="3428999"/>
            <a:ext cx="121920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359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DD4155-FF54-6894-0D56-F4ADDD8F3D9D}"/>
              </a:ext>
            </a:extLst>
          </p:cNvPr>
          <p:cNvSpPr txBox="1">
            <a:spLocks noGrp="1"/>
          </p:cNvSpPr>
          <p:nvPr>
            <p:ph type="title" idx="4294967295"/>
          </p:nvPr>
        </p:nvSpPr>
        <p:spPr bwMode="auto">
          <a:xfrm>
            <a:off x="412061" y="379756"/>
            <a:ext cx="11779939" cy="547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rtl="0" eaLnBrk="1" fontAlgn="base" hangingPunct="1">
              <a:lnSpc>
                <a:spcPct val="90000"/>
              </a:lnSpc>
              <a:spcBef>
                <a:spcPct val="0"/>
              </a:spcBef>
              <a:spcAft>
                <a:spcPct val="0"/>
              </a:spcAft>
              <a:defRPr sz="60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algn="l">
              <a:defRPr/>
            </a:pPr>
            <a:r>
              <a:rPr lang="en-GB" sz="3200" dirty="0"/>
              <a:t>Employment Overview</a:t>
            </a:r>
            <a:r>
              <a:rPr kumimoji="0" lang="en-GB" sz="3200" b="0" i="0" u="none" strike="noStrike" kern="1200" cap="none" spc="0" normalizeH="0" baseline="0" noProof="0" dirty="0">
                <a:ln>
                  <a:noFill/>
                </a:ln>
                <a:effectLst/>
                <a:uLnTx/>
                <a:uFillTx/>
                <a:latin typeface="+mj-lt"/>
                <a:ea typeface="+mj-ea"/>
                <a:cs typeface="+mj-cs"/>
              </a:rPr>
              <a:t> by Age – </a:t>
            </a:r>
            <a:r>
              <a:rPr lang="en-GB" sz="3200" dirty="0"/>
              <a:t>3-year</a:t>
            </a:r>
            <a:r>
              <a:rPr kumimoji="0" lang="en-GB" sz="3200" b="0" i="0" u="none" strike="noStrike" kern="1200" cap="none" spc="0" normalizeH="0" baseline="0" noProof="0" dirty="0">
                <a:ln>
                  <a:noFill/>
                </a:ln>
                <a:effectLst/>
                <a:uLnTx/>
                <a:uFillTx/>
                <a:latin typeface="+mj-lt"/>
                <a:ea typeface="+mj-ea"/>
                <a:cs typeface="+mj-cs"/>
              </a:rPr>
              <a:t> average </a:t>
            </a:r>
            <a:endParaRPr lang="en-GB" sz="3200" b="0" i="0" u="none" strike="noStrike" kern="1200" cap="none" spc="0" normalizeH="0" baseline="0" noProof="0" dirty="0">
              <a:ln>
                <a:noFill/>
              </a:ln>
              <a:effectLst/>
              <a:uLnTx/>
              <a:uFillTx/>
              <a:latin typeface="+mj-lt"/>
              <a:cs typeface="Arial"/>
            </a:endParaRPr>
          </a:p>
        </p:txBody>
      </p:sp>
      <p:graphicFrame>
        <p:nvGraphicFramePr>
          <p:cNvPr id="23" name="Content Placeholder 3">
            <a:extLst>
              <a:ext uri="{FF2B5EF4-FFF2-40B4-BE49-F238E27FC236}">
                <a16:creationId xmlns:a16="http://schemas.microsoft.com/office/drawing/2014/main" id="{9D435C14-1CD7-204D-C3AF-C612A9B87BE2}"/>
              </a:ext>
            </a:extLst>
          </p:cNvPr>
          <p:cNvGraphicFramePr>
            <a:graphicFrameLocks/>
          </p:cNvGraphicFramePr>
          <p:nvPr>
            <p:extLst>
              <p:ext uri="{D42A27DB-BD31-4B8C-83A1-F6EECF244321}">
                <p14:modId xmlns:p14="http://schemas.microsoft.com/office/powerpoint/2010/main" val="2699721913"/>
              </p:ext>
            </p:extLst>
          </p:nvPr>
        </p:nvGraphicFramePr>
        <p:xfrm>
          <a:off x="419529" y="7593903"/>
          <a:ext cx="10515600" cy="239268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044061000"/>
                    </a:ext>
                  </a:extLst>
                </a:gridCol>
                <a:gridCol w="1314450">
                  <a:extLst>
                    <a:ext uri="{9D8B030D-6E8A-4147-A177-3AD203B41FA5}">
                      <a16:colId xmlns:a16="http://schemas.microsoft.com/office/drawing/2014/main" val="2127387457"/>
                    </a:ext>
                  </a:extLst>
                </a:gridCol>
                <a:gridCol w="1314450">
                  <a:extLst>
                    <a:ext uri="{9D8B030D-6E8A-4147-A177-3AD203B41FA5}">
                      <a16:colId xmlns:a16="http://schemas.microsoft.com/office/drawing/2014/main" val="3440416925"/>
                    </a:ext>
                  </a:extLst>
                </a:gridCol>
                <a:gridCol w="1314450">
                  <a:extLst>
                    <a:ext uri="{9D8B030D-6E8A-4147-A177-3AD203B41FA5}">
                      <a16:colId xmlns:a16="http://schemas.microsoft.com/office/drawing/2014/main" val="3611068595"/>
                    </a:ext>
                  </a:extLst>
                </a:gridCol>
                <a:gridCol w="1314450">
                  <a:extLst>
                    <a:ext uri="{9D8B030D-6E8A-4147-A177-3AD203B41FA5}">
                      <a16:colId xmlns:a16="http://schemas.microsoft.com/office/drawing/2014/main" val="1987190795"/>
                    </a:ext>
                  </a:extLst>
                </a:gridCol>
                <a:gridCol w="1314450">
                  <a:extLst>
                    <a:ext uri="{9D8B030D-6E8A-4147-A177-3AD203B41FA5}">
                      <a16:colId xmlns:a16="http://schemas.microsoft.com/office/drawing/2014/main" val="192160566"/>
                    </a:ext>
                  </a:extLst>
                </a:gridCol>
                <a:gridCol w="1314450">
                  <a:extLst>
                    <a:ext uri="{9D8B030D-6E8A-4147-A177-3AD203B41FA5}">
                      <a16:colId xmlns:a16="http://schemas.microsoft.com/office/drawing/2014/main" val="3474312554"/>
                    </a:ext>
                  </a:extLst>
                </a:gridCol>
              </a:tblGrid>
              <a:tr h="341503">
                <a:tc>
                  <a:txBody>
                    <a:bodyPr/>
                    <a:lstStyle/>
                    <a:p>
                      <a:r>
                        <a:rPr lang="en-GB" sz="1100" dirty="0"/>
                        <a:t>Variable</a:t>
                      </a:r>
                    </a:p>
                  </a:txBody>
                  <a:tcPr/>
                </a:tc>
                <a:tc gridSpan="2">
                  <a:txBody>
                    <a:bodyPr/>
                    <a:lstStyle/>
                    <a:p>
                      <a:r>
                        <a:rPr lang="en-GB" sz="1100" dirty="0"/>
                        <a:t>Economic Inactivity Rate (all aged 16-64)</a:t>
                      </a:r>
                    </a:p>
                  </a:txBody>
                  <a:tcPr/>
                </a:tc>
                <a:tc hMerge="1">
                  <a:txBody>
                    <a:bodyPr/>
                    <a:lstStyle/>
                    <a:p>
                      <a:endParaRPr lang="en-GB" dirty="0"/>
                    </a:p>
                  </a:txBody>
                  <a:tcPr/>
                </a:tc>
                <a:tc gridSpan="2">
                  <a:txBody>
                    <a:bodyPr/>
                    <a:lstStyle/>
                    <a:p>
                      <a:r>
                        <a:rPr lang="en-GB" sz="1100" dirty="0"/>
                        <a:t>Unemployment Rate (all aged 16-64)</a:t>
                      </a:r>
                    </a:p>
                  </a:txBody>
                  <a:tcPr/>
                </a:tc>
                <a:tc hMerge="1">
                  <a:txBody>
                    <a:bodyPr/>
                    <a:lstStyle/>
                    <a:p>
                      <a:endParaRPr lang="en-GB" dirty="0"/>
                    </a:p>
                  </a:txBody>
                  <a:tcPr/>
                </a:tc>
                <a:tc gridSpan="2">
                  <a:txBody>
                    <a:bodyPr/>
                    <a:lstStyle/>
                    <a:p>
                      <a:r>
                        <a:rPr lang="en-GB" sz="1100" dirty="0"/>
                        <a:t>Employment Rate (all aged 16-64)</a:t>
                      </a:r>
                    </a:p>
                  </a:txBody>
                  <a:tcPr/>
                </a:tc>
                <a:tc hMerge="1">
                  <a:txBody>
                    <a:bodyPr/>
                    <a:lstStyle/>
                    <a:p>
                      <a:endParaRPr lang="en-GB" dirty="0"/>
                    </a:p>
                  </a:txBody>
                  <a:tcPr/>
                </a:tc>
                <a:extLst>
                  <a:ext uri="{0D108BD9-81ED-4DB2-BD59-A6C34878D82A}">
                    <a16:rowId xmlns:a16="http://schemas.microsoft.com/office/drawing/2014/main" val="2205667782"/>
                  </a:ext>
                </a:extLst>
              </a:tr>
              <a:tr h="370840">
                <a:tc>
                  <a:txBody>
                    <a:bodyPr/>
                    <a:lstStyle/>
                    <a:p>
                      <a:r>
                        <a:rPr lang="en-GB" sz="1100" dirty="0"/>
                        <a:t>Area</a:t>
                      </a:r>
                    </a:p>
                  </a:txBody>
                  <a:tcPr/>
                </a:tc>
                <a:tc>
                  <a:txBody>
                    <a:bodyPr/>
                    <a:lstStyle/>
                    <a:p>
                      <a:r>
                        <a:rPr lang="en-GB" sz="1100" dirty="0"/>
                        <a:t>Greater Cambridge</a:t>
                      </a:r>
                    </a:p>
                  </a:txBody>
                  <a:tcPr/>
                </a:tc>
                <a:tc>
                  <a:txBody>
                    <a:bodyPr/>
                    <a:lstStyle/>
                    <a:p>
                      <a:r>
                        <a:rPr lang="en-GB" sz="1100" dirty="0"/>
                        <a:t>United Kingdom</a:t>
                      </a:r>
                    </a:p>
                  </a:txBody>
                  <a:tcPr/>
                </a:tc>
                <a:tc>
                  <a:txBody>
                    <a:bodyPr/>
                    <a:lstStyle/>
                    <a:p>
                      <a:r>
                        <a:rPr lang="en-GB" sz="1100" dirty="0"/>
                        <a:t>Greater Cambridge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United Kingdom</a:t>
                      </a:r>
                    </a:p>
                    <a:p>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Greater Cambridge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United Kingdom</a:t>
                      </a:r>
                    </a:p>
                  </a:txBody>
                  <a:tcPr/>
                </a:tc>
                <a:extLst>
                  <a:ext uri="{0D108BD9-81ED-4DB2-BD59-A6C34878D82A}">
                    <a16:rowId xmlns:a16="http://schemas.microsoft.com/office/drawing/2014/main" val="1342773178"/>
                  </a:ext>
                </a:extLst>
              </a:tr>
              <a:tr h="370840">
                <a:tc>
                  <a:txBody>
                    <a:bodyPr/>
                    <a:lstStyle/>
                    <a:p>
                      <a:r>
                        <a:rPr lang="en-GB" sz="1100" dirty="0"/>
                        <a:t>16-24</a:t>
                      </a:r>
                    </a:p>
                  </a:txBody>
                  <a:tcPr/>
                </a:tc>
                <a:tc>
                  <a:txBody>
                    <a:bodyPr/>
                    <a:lstStyle/>
                    <a:p>
                      <a:r>
                        <a:rPr lang="en-GB" sz="1100" dirty="0"/>
                        <a:t>35.9%</a:t>
                      </a:r>
                    </a:p>
                  </a:txBody>
                  <a:tcPr/>
                </a:tc>
                <a:tc>
                  <a:txBody>
                    <a:bodyPr/>
                    <a:lstStyle/>
                    <a:p>
                      <a:r>
                        <a:rPr lang="en-GB" sz="1100" dirty="0"/>
                        <a:t>40.3%</a:t>
                      </a:r>
                    </a:p>
                  </a:txBody>
                  <a:tcPr/>
                </a:tc>
                <a:tc>
                  <a:txBody>
                    <a:bodyPr/>
                    <a:lstStyle/>
                    <a:p>
                      <a:r>
                        <a:rPr lang="en-GB" sz="1100" dirty="0"/>
                        <a:t>16.2%</a:t>
                      </a:r>
                    </a:p>
                  </a:txBody>
                  <a:tcPr/>
                </a:tc>
                <a:tc>
                  <a:txBody>
                    <a:bodyPr/>
                    <a:lstStyle/>
                    <a:p>
                      <a:r>
                        <a:rPr lang="en-GB" sz="1100" dirty="0"/>
                        <a:t>11.0%</a:t>
                      </a:r>
                    </a:p>
                  </a:txBody>
                  <a:tcPr/>
                </a:tc>
                <a:tc>
                  <a:txBody>
                    <a:bodyPr/>
                    <a:lstStyle/>
                    <a:p>
                      <a:r>
                        <a:rPr lang="en-GB" sz="1100" dirty="0"/>
                        <a:t>54.6%</a:t>
                      </a:r>
                    </a:p>
                  </a:txBody>
                  <a:tcPr/>
                </a:tc>
                <a:tc>
                  <a:txBody>
                    <a:bodyPr/>
                    <a:lstStyle/>
                    <a:p>
                      <a:r>
                        <a:rPr lang="en-GB" sz="1100" dirty="0"/>
                        <a:t>53.1%</a:t>
                      </a:r>
                    </a:p>
                  </a:txBody>
                  <a:tcPr/>
                </a:tc>
                <a:extLst>
                  <a:ext uri="{0D108BD9-81ED-4DB2-BD59-A6C34878D82A}">
                    <a16:rowId xmlns:a16="http://schemas.microsoft.com/office/drawing/2014/main" val="1342654021"/>
                  </a:ext>
                </a:extLst>
              </a:tr>
              <a:tr h="370840">
                <a:tc>
                  <a:txBody>
                    <a:bodyPr/>
                    <a:lstStyle/>
                    <a:p>
                      <a:r>
                        <a:rPr lang="en-GB" sz="1100" dirty="0"/>
                        <a:t>25-49</a:t>
                      </a:r>
                    </a:p>
                  </a:txBody>
                  <a:tcPr/>
                </a:tc>
                <a:tc>
                  <a:txBody>
                    <a:bodyPr/>
                    <a:lstStyle/>
                    <a:p>
                      <a:r>
                        <a:rPr lang="en-GB" sz="1100" dirty="0"/>
                        <a:t>9.6%</a:t>
                      </a:r>
                    </a:p>
                  </a:txBody>
                  <a:tcPr/>
                </a:tc>
                <a:tc>
                  <a:txBody>
                    <a:bodyPr/>
                    <a:lstStyle/>
                    <a:p>
                      <a:r>
                        <a:rPr lang="en-GB" sz="1100" dirty="0"/>
                        <a:t>12.4%</a:t>
                      </a:r>
                    </a:p>
                  </a:txBody>
                  <a:tcPr/>
                </a:tc>
                <a:tc>
                  <a:txBody>
                    <a:bodyPr/>
                    <a:lstStyle/>
                    <a:p>
                      <a:r>
                        <a:rPr lang="en-GB" sz="1100" dirty="0"/>
                        <a:t>2.9%</a:t>
                      </a:r>
                    </a:p>
                  </a:txBody>
                  <a:tcPr/>
                </a:tc>
                <a:tc>
                  <a:txBody>
                    <a:bodyPr/>
                    <a:lstStyle/>
                    <a:p>
                      <a:r>
                        <a:rPr lang="en-GB" sz="1100" dirty="0"/>
                        <a:t>3.0%</a:t>
                      </a:r>
                    </a:p>
                  </a:txBody>
                  <a:tcPr/>
                </a:tc>
                <a:tc>
                  <a:txBody>
                    <a:bodyPr/>
                    <a:lstStyle/>
                    <a:p>
                      <a:r>
                        <a:rPr lang="en-GB" sz="1100" dirty="0"/>
                        <a:t>87.8%</a:t>
                      </a:r>
                    </a:p>
                  </a:txBody>
                  <a:tcPr/>
                </a:tc>
                <a:tc>
                  <a:txBody>
                    <a:bodyPr/>
                    <a:lstStyle/>
                    <a:p>
                      <a:r>
                        <a:rPr lang="en-GB" sz="1100" dirty="0"/>
                        <a:t>85.0%</a:t>
                      </a:r>
                    </a:p>
                  </a:txBody>
                  <a:tcPr/>
                </a:tc>
                <a:extLst>
                  <a:ext uri="{0D108BD9-81ED-4DB2-BD59-A6C34878D82A}">
                    <a16:rowId xmlns:a16="http://schemas.microsoft.com/office/drawing/2014/main" val="17069833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50-64</a:t>
                      </a:r>
                    </a:p>
                    <a:p>
                      <a:endParaRPr lang="en-GB" sz="1100" dirty="0"/>
                    </a:p>
                  </a:txBody>
                  <a:tcPr/>
                </a:tc>
                <a:tc>
                  <a:txBody>
                    <a:bodyPr/>
                    <a:lstStyle/>
                    <a:p>
                      <a:r>
                        <a:rPr lang="en-GB" sz="1100" dirty="0"/>
                        <a:t>19.1%</a:t>
                      </a:r>
                    </a:p>
                  </a:txBody>
                  <a:tcPr/>
                </a:tc>
                <a:tc>
                  <a:txBody>
                    <a:bodyPr/>
                    <a:lstStyle/>
                    <a:p>
                      <a:r>
                        <a:rPr lang="en-GB" sz="1100" dirty="0"/>
                        <a:t>27.1%</a:t>
                      </a:r>
                    </a:p>
                  </a:txBody>
                  <a:tcPr/>
                </a:tc>
                <a:tc>
                  <a:txBody>
                    <a:bodyPr/>
                    <a:lstStyle/>
                    <a:p>
                      <a:r>
                        <a:rPr lang="en-GB" sz="1100" dirty="0"/>
                        <a:t>5.3%</a:t>
                      </a:r>
                    </a:p>
                  </a:txBody>
                  <a:tcPr/>
                </a:tc>
                <a:tc>
                  <a:txBody>
                    <a:bodyPr/>
                    <a:lstStyle/>
                    <a:p>
                      <a:r>
                        <a:rPr lang="en-GB" sz="1100" dirty="0"/>
                        <a:t>2.7%</a:t>
                      </a:r>
                    </a:p>
                  </a:txBody>
                  <a:tcPr/>
                </a:tc>
                <a:tc>
                  <a:txBody>
                    <a:bodyPr/>
                    <a:lstStyle/>
                    <a:p>
                      <a:r>
                        <a:rPr lang="en-GB" sz="1100" dirty="0"/>
                        <a:t>77.7%</a:t>
                      </a:r>
                    </a:p>
                  </a:txBody>
                  <a:tcPr/>
                </a:tc>
                <a:tc>
                  <a:txBody>
                    <a:bodyPr/>
                    <a:lstStyle/>
                    <a:p>
                      <a:r>
                        <a:rPr lang="en-GB" sz="1100" dirty="0"/>
                        <a:t>71.0%</a:t>
                      </a:r>
                    </a:p>
                  </a:txBody>
                  <a:tcPr/>
                </a:tc>
                <a:extLst>
                  <a:ext uri="{0D108BD9-81ED-4DB2-BD59-A6C34878D82A}">
                    <a16:rowId xmlns:a16="http://schemas.microsoft.com/office/drawing/2014/main" val="1315536174"/>
                  </a:ext>
                </a:extLst>
              </a:tr>
              <a:tr h="370840">
                <a:tc>
                  <a:txBody>
                    <a:bodyPr/>
                    <a:lstStyle/>
                    <a:p>
                      <a:r>
                        <a:rPr lang="en-GB" sz="1100" dirty="0"/>
                        <a:t>16-64</a:t>
                      </a:r>
                    </a:p>
                  </a:txBody>
                  <a:tcPr/>
                </a:tc>
                <a:tc>
                  <a:txBody>
                    <a:bodyPr/>
                    <a:lstStyle/>
                    <a:p>
                      <a:r>
                        <a:rPr lang="en-GB" sz="1100" dirty="0"/>
                        <a:t>16.8%</a:t>
                      </a:r>
                    </a:p>
                  </a:txBody>
                  <a:tcPr/>
                </a:tc>
                <a:tc>
                  <a:txBody>
                    <a:bodyPr/>
                    <a:lstStyle/>
                    <a:p>
                      <a:r>
                        <a:rPr lang="en-GB" sz="1100" dirty="0"/>
                        <a:t>21.6%</a:t>
                      </a:r>
                    </a:p>
                  </a:txBody>
                  <a:tcPr/>
                </a:tc>
                <a:tc>
                  <a:txBody>
                    <a:bodyPr/>
                    <a:lstStyle/>
                    <a:p>
                      <a:r>
                        <a:rPr lang="en-GB" sz="1100" dirty="0"/>
                        <a:t>4.7%</a:t>
                      </a:r>
                    </a:p>
                  </a:txBody>
                  <a:tcPr/>
                </a:tc>
                <a:tc>
                  <a:txBody>
                    <a:bodyPr/>
                    <a:lstStyle/>
                    <a:p>
                      <a:r>
                        <a:rPr lang="en-GB" sz="1100" dirty="0"/>
                        <a:t>3.9%</a:t>
                      </a:r>
                    </a:p>
                  </a:txBody>
                  <a:tcPr/>
                </a:tc>
                <a:tc>
                  <a:txBody>
                    <a:bodyPr/>
                    <a:lstStyle/>
                    <a:p>
                      <a:r>
                        <a:rPr lang="en-GB" sz="1100" dirty="0"/>
                        <a:t>79.3%</a:t>
                      </a:r>
                    </a:p>
                  </a:txBody>
                  <a:tcPr/>
                </a:tc>
                <a:tc>
                  <a:txBody>
                    <a:bodyPr/>
                    <a:lstStyle/>
                    <a:p>
                      <a:r>
                        <a:rPr lang="en-GB" sz="1100" dirty="0"/>
                        <a:t>75.3%</a:t>
                      </a:r>
                    </a:p>
                  </a:txBody>
                  <a:tcPr/>
                </a:tc>
                <a:extLst>
                  <a:ext uri="{0D108BD9-81ED-4DB2-BD59-A6C34878D82A}">
                    <a16:rowId xmlns:a16="http://schemas.microsoft.com/office/drawing/2014/main" val="1773736149"/>
                  </a:ext>
                </a:extLst>
              </a:tr>
            </a:tbl>
          </a:graphicData>
        </a:graphic>
      </p:graphicFrame>
      <p:sp>
        <p:nvSpPr>
          <p:cNvPr id="61" name="TextBox 60">
            <a:extLst>
              <a:ext uri="{FF2B5EF4-FFF2-40B4-BE49-F238E27FC236}">
                <a16:creationId xmlns:a16="http://schemas.microsoft.com/office/drawing/2014/main" id="{E7CF8844-73EE-35F2-A72B-0E71764BA021}"/>
              </a:ext>
            </a:extLst>
          </p:cNvPr>
          <p:cNvSpPr txBox="1"/>
          <p:nvPr/>
        </p:nvSpPr>
        <p:spPr>
          <a:xfrm>
            <a:off x="399741" y="6017776"/>
            <a:ext cx="8531107" cy="715089"/>
          </a:xfrm>
          <a:prstGeom prst="roundRect">
            <a:avLst/>
          </a:prstGeom>
          <a:noFill/>
          <a:ln>
            <a:solidFill>
              <a:schemeClr val="tx1"/>
            </a:solidFill>
          </a:ln>
        </p:spPr>
        <p:txBody>
          <a:bodyPr wrap="square" rtlCol="0">
            <a:spAutoFit/>
          </a:bodyPr>
          <a:lstStyle/>
          <a:p>
            <a:r>
              <a:rPr lang="en-GB" sz="1200" dirty="0">
                <a:solidFill>
                  <a:srgbClr val="0B3153"/>
                </a:solidFill>
              </a:rPr>
              <a:t>The large divergence in unemployment for 16-24 from overall 16-64 cannot be explained by the student population. There should be a focus on the unemployed 16-24 age group, and it will be important to monitor the Skills England initiative. The large divergence in the economic inactive 25-49 age group could explain Greater Cambridge’s lower economic inactivity.</a:t>
            </a:r>
          </a:p>
        </p:txBody>
      </p:sp>
      <p:grpSp>
        <p:nvGrpSpPr>
          <p:cNvPr id="17" name="Group 16">
            <a:extLst>
              <a:ext uri="{FF2B5EF4-FFF2-40B4-BE49-F238E27FC236}">
                <a16:creationId xmlns:a16="http://schemas.microsoft.com/office/drawing/2014/main" id="{F37356EB-0C04-22F9-AFAF-E40BB979C699}"/>
              </a:ext>
              <a:ext uri="{C183D7F6-B498-43B3-948B-1728B52AA6E4}">
                <adec:decorative xmlns:adec="http://schemas.microsoft.com/office/drawing/2017/decorative" val="1"/>
              </a:ext>
            </a:extLst>
          </p:cNvPr>
          <p:cNvGrpSpPr/>
          <p:nvPr/>
        </p:nvGrpSpPr>
        <p:grpSpPr>
          <a:xfrm>
            <a:off x="436498" y="1121880"/>
            <a:ext cx="3421117" cy="4812195"/>
            <a:chOff x="436498" y="1121880"/>
            <a:chExt cx="3421117" cy="4812195"/>
          </a:xfrm>
        </p:grpSpPr>
        <p:sp>
          <p:nvSpPr>
            <p:cNvPr id="3" name="TextBox 2">
              <a:extLst>
                <a:ext uri="{FF2B5EF4-FFF2-40B4-BE49-F238E27FC236}">
                  <a16:creationId xmlns:a16="http://schemas.microsoft.com/office/drawing/2014/main" id="{4A54D612-AD07-AF76-E8FF-80905AC8B2CB}"/>
                </a:ext>
              </a:extLst>
            </p:cNvPr>
            <p:cNvSpPr txBox="1"/>
            <p:nvPr/>
          </p:nvSpPr>
          <p:spPr>
            <a:xfrm>
              <a:off x="1719209" y="1984165"/>
              <a:ext cx="851400" cy="369332"/>
            </a:xfrm>
            <a:prstGeom prst="rect">
              <a:avLst/>
            </a:prstGeom>
            <a:noFill/>
          </p:spPr>
          <p:txBody>
            <a:bodyPr wrap="square" rtlCol="0">
              <a:spAutoFit/>
            </a:bodyPr>
            <a:lstStyle/>
            <a:p>
              <a:pPr algn="ctr"/>
              <a:r>
                <a:rPr lang="en-GB" b="1">
                  <a:solidFill>
                    <a:srgbClr val="0B3153"/>
                  </a:solidFill>
                </a:rPr>
                <a:t>16-24</a:t>
              </a:r>
              <a:endParaRPr lang="en-GB">
                <a:solidFill>
                  <a:srgbClr val="0B3153"/>
                </a:solidFill>
              </a:endParaRPr>
            </a:p>
          </p:txBody>
        </p:sp>
        <p:sp>
          <p:nvSpPr>
            <p:cNvPr id="6" name="TextBox 5">
              <a:extLst>
                <a:ext uri="{FF2B5EF4-FFF2-40B4-BE49-F238E27FC236}">
                  <a16:creationId xmlns:a16="http://schemas.microsoft.com/office/drawing/2014/main" id="{D09F1813-EA66-5A75-44FF-F294E5CDE3D8}"/>
                </a:ext>
              </a:extLst>
            </p:cNvPr>
            <p:cNvSpPr txBox="1"/>
            <p:nvPr/>
          </p:nvSpPr>
          <p:spPr>
            <a:xfrm>
              <a:off x="613164" y="1145536"/>
              <a:ext cx="3104291" cy="338554"/>
            </a:xfrm>
            <a:prstGeom prst="rect">
              <a:avLst/>
            </a:prstGeom>
            <a:noFill/>
          </p:spPr>
          <p:txBody>
            <a:bodyPr wrap="square" rtlCol="0">
              <a:spAutoFit/>
            </a:bodyPr>
            <a:lstStyle/>
            <a:p>
              <a:pPr algn="ctr"/>
              <a:r>
                <a:rPr lang="en-GB" sz="1600" b="1">
                  <a:solidFill>
                    <a:srgbClr val="0B3153"/>
                  </a:solidFill>
                </a:rPr>
                <a:t>Economic Inactivity Rate</a:t>
              </a:r>
            </a:p>
          </p:txBody>
        </p:sp>
        <p:sp>
          <p:nvSpPr>
            <p:cNvPr id="12" name="TextBox 11">
              <a:extLst>
                <a:ext uri="{FF2B5EF4-FFF2-40B4-BE49-F238E27FC236}">
                  <a16:creationId xmlns:a16="http://schemas.microsoft.com/office/drawing/2014/main" id="{D049295D-E028-E2DF-9D41-00A4E015E932}"/>
                </a:ext>
              </a:extLst>
            </p:cNvPr>
            <p:cNvSpPr txBox="1"/>
            <p:nvPr/>
          </p:nvSpPr>
          <p:spPr>
            <a:xfrm>
              <a:off x="2176970" y="2313971"/>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40.3%</a:t>
              </a:r>
              <a:endParaRPr lang="en-GB" sz="1600">
                <a:solidFill>
                  <a:srgbClr val="4F3215"/>
                </a:solidFill>
              </a:endParaRPr>
            </a:p>
          </p:txBody>
        </p:sp>
        <p:sp>
          <p:nvSpPr>
            <p:cNvPr id="10" name="TextBox 9">
              <a:extLst>
                <a:ext uri="{FF2B5EF4-FFF2-40B4-BE49-F238E27FC236}">
                  <a16:creationId xmlns:a16="http://schemas.microsoft.com/office/drawing/2014/main" id="{83FDD0AA-498F-CC6F-C482-188A083C4793}"/>
                </a:ext>
              </a:extLst>
            </p:cNvPr>
            <p:cNvSpPr txBox="1"/>
            <p:nvPr/>
          </p:nvSpPr>
          <p:spPr>
            <a:xfrm>
              <a:off x="1749921" y="2919536"/>
              <a:ext cx="809054" cy="369332"/>
            </a:xfrm>
            <a:prstGeom prst="rect">
              <a:avLst/>
            </a:prstGeom>
            <a:noFill/>
          </p:spPr>
          <p:txBody>
            <a:bodyPr wrap="square" rtlCol="0">
              <a:spAutoFit/>
            </a:bodyPr>
            <a:lstStyle/>
            <a:p>
              <a:pPr algn="ctr"/>
              <a:r>
                <a:rPr lang="en-GB" b="1">
                  <a:solidFill>
                    <a:srgbClr val="0B3153"/>
                  </a:solidFill>
                </a:rPr>
                <a:t>25-49</a:t>
              </a:r>
              <a:endParaRPr lang="en-GB">
                <a:solidFill>
                  <a:srgbClr val="0B3153"/>
                </a:solidFill>
              </a:endParaRPr>
            </a:p>
          </p:txBody>
        </p:sp>
        <p:sp>
          <p:nvSpPr>
            <p:cNvPr id="16" name="TextBox 15">
              <a:extLst>
                <a:ext uri="{FF2B5EF4-FFF2-40B4-BE49-F238E27FC236}">
                  <a16:creationId xmlns:a16="http://schemas.microsoft.com/office/drawing/2014/main" id="{FD2CC8D8-8FF5-4020-B2D9-6E318E01E5DC}"/>
                </a:ext>
              </a:extLst>
            </p:cNvPr>
            <p:cNvSpPr txBox="1"/>
            <p:nvPr/>
          </p:nvSpPr>
          <p:spPr>
            <a:xfrm>
              <a:off x="1722334" y="3846313"/>
              <a:ext cx="809054" cy="369332"/>
            </a:xfrm>
            <a:prstGeom prst="rect">
              <a:avLst/>
            </a:prstGeom>
            <a:noFill/>
          </p:spPr>
          <p:txBody>
            <a:bodyPr wrap="square" rtlCol="0">
              <a:spAutoFit/>
            </a:bodyPr>
            <a:lstStyle/>
            <a:p>
              <a:pPr algn="ctr"/>
              <a:r>
                <a:rPr lang="en-GB" b="1">
                  <a:solidFill>
                    <a:srgbClr val="0B3153"/>
                  </a:solidFill>
                </a:rPr>
                <a:t>50-64</a:t>
              </a:r>
            </a:p>
          </p:txBody>
        </p:sp>
        <p:sp>
          <p:nvSpPr>
            <p:cNvPr id="31" name="TextBox 30">
              <a:extLst>
                <a:ext uri="{FF2B5EF4-FFF2-40B4-BE49-F238E27FC236}">
                  <a16:creationId xmlns:a16="http://schemas.microsoft.com/office/drawing/2014/main" id="{41C5E927-EE54-6DCF-65CB-5FB2A1417B72}"/>
                </a:ext>
              </a:extLst>
            </p:cNvPr>
            <p:cNvSpPr txBox="1"/>
            <p:nvPr/>
          </p:nvSpPr>
          <p:spPr>
            <a:xfrm>
              <a:off x="2173173" y="3297515"/>
              <a:ext cx="1476258" cy="578882"/>
            </a:xfrm>
            <a:prstGeom prst="roundRect">
              <a:avLst/>
            </a:prstGeom>
            <a:solidFill>
              <a:schemeClr val="accent4">
                <a:lumMod val="40000"/>
                <a:lumOff val="60000"/>
                <a:alpha val="34000"/>
              </a:schemeClr>
            </a:solidFill>
            <a:ln w="47625">
              <a:solidFill>
                <a:srgbClr val="92D050"/>
              </a:solidFill>
              <a:prstDash val="sysDot"/>
            </a:ln>
          </p:spPr>
          <p:txBody>
            <a:bodyPr wrap="square" rtlCol="0">
              <a:spAutoFit/>
            </a:bodyPr>
            <a:lstStyle/>
            <a:p>
              <a:pPr algn="ctr"/>
              <a:r>
                <a:rPr lang="en-GB" sz="2800" b="1" dirty="0">
                  <a:solidFill>
                    <a:srgbClr val="4F3215"/>
                  </a:solidFill>
                </a:rPr>
                <a:t>12.4%</a:t>
              </a:r>
              <a:endParaRPr lang="en-GB" sz="1600" dirty="0">
                <a:solidFill>
                  <a:srgbClr val="4F3215"/>
                </a:solidFill>
              </a:endParaRPr>
            </a:p>
          </p:txBody>
        </p:sp>
        <p:sp>
          <p:nvSpPr>
            <p:cNvPr id="33" name="TextBox 32">
              <a:extLst>
                <a:ext uri="{FF2B5EF4-FFF2-40B4-BE49-F238E27FC236}">
                  <a16:creationId xmlns:a16="http://schemas.microsoft.com/office/drawing/2014/main" id="{861C7461-906B-3E67-202D-3A374FA17EE9}"/>
                </a:ext>
              </a:extLst>
            </p:cNvPr>
            <p:cNvSpPr txBox="1"/>
            <p:nvPr/>
          </p:nvSpPr>
          <p:spPr>
            <a:xfrm>
              <a:off x="2173768" y="4217907"/>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27.1%</a:t>
              </a:r>
              <a:endParaRPr lang="en-GB" sz="1600">
                <a:solidFill>
                  <a:srgbClr val="4F3215"/>
                </a:solidFill>
              </a:endParaRPr>
            </a:p>
          </p:txBody>
        </p:sp>
        <p:sp>
          <p:nvSpPr>
            <p:cNvPr id="28" name="Rectangle: Rounded Corners 27">
              <a:extLst>
                <a:ext uri="{FF2B5EF4-FFF2-40B4-BE49-F238E27FC236}">
                  <a16:creationId xmlns:a16="http://schemas.microsoft.com/office/drawing/2014/main" id="{D14EDC18-33F6-AD6C-5844-BCAF8317BC3E}"/>
                </a:ext>
              </a:extLst>
            </p:cNvPr>
            <p:cNvSpPr/>
            <p:nvPr/>
          </p:nvSpPr>
          <p:spPr>
            <a:xfrm>
              <a:off x="440293" y="1121880"/>
              <a:ext cx="3417322" cy="4812195"/>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E623D47-ED04-351B-08C4-C1332F99EFCB}"/>
                </a:ext>
              </a:extLst>
            </p:cNvPr>
            <p:cNvSpPr txBox="1"/>
            <p:nvPr/>
          </p:nvSpPr>
          <p:spPr>
            <a:xfrm>
              <a:off x="545544" y="2313971"/>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35.9%</a:t>
              </a:r>
              <a:endParaRPr lang="en-GB" sz="1600">
                <a:solidFill>
                  <a:srgbClr val="4F3215"/>
                </a:solidFill>
              </a:endParaRPr>
            </a:p>
          </p:txBody>
        </p:sp>
        <p:sp>
          <p:nvSpPr>
            <p:cNvPr id="4" name="TextBox 3">
              <a:extLst>
                <a:ext uri="{FF2B5EF4-FFF2-40B4-BE49-F238E27FC236}">
                  <a16:creationId xmlns:a16="http://schemas.microsoft.com/office/drawing/2014/main" id="{37EAEB1D-F243-B967-AF0C-3FA2142050C9}"/>
                </a:ext>
              </a:extLst>
            </p:cNvPr>
            <p:cNvSpPr txBox="1"/>
            <p:nvPr/>
          </p:nvSpPr>
          <p:spPr>
            <a:xfrm>
              <a:off x="567840" y="3297515"/>
              <a:ext cx="1476258" cy="578882"/>
            </a:xfrm>
            <a:prstGeom prst="roundRect">
              <a:avLst/>
            </a:prstGeom>
            <a:solidFill>
              <a:schemeClr val="accent4">
                <a:lumMod val="40000"/>
                <a:lumOff val="60000"/>
                <a:alpha val="34000"/>
              </a:schemeClr>
            </a:solidFill>
            <a:ln w="47625">
              <a:solidFill>
                <a:srgbClr val="92D050"/>
              </a:solidFill>
              <a:prstDash val="sysDot"/>
            </a:ln>
          </p:spPr>
          <p:txBody>
            <a:bodyPr wrap="square" rtlCol="0">
              <a:spAutoFit/>
            </a:bodyPr>
            <a:lstStyle/>
            <a:p>
              <a:pPr algn="ctr"/>
              <a:r>
                <a:rPr lang="en-GB" sz="2800" b="1" dirty="0">
                  <a:solidFill>
                    <a:srgbClr val="4F3215"/>
                  </a:solidFill>
                </a:rPr>
                <a:t>9.6%</a:t>
              </a:r>
              <a:endParaRPr lang="en-GB" sz="1600" dirty="0">
                <a:solidFill>
                  <a:srgbClr val="4F3215"/>
                </a:solidFill>
              </a:endParaRPr>
            </a:p>
          </p:txBody>
        </p:sp>
        <p:sp>
          <p:nvSpPr>
            <p:cNvPr id="5" name="TextBox 4">
              <a:extLst>
                <a:ext uri="{FF2B5EF4-FFF2-40B4-BE49-F238E27FC236}">
                  <a16:creationId xmlns:a16="http://schemas.microsoft.com/office/drawing/2014/main" id="{6D2CC601-3EBB-6A53-7B35-F4992E965A99}"/>
                </a:ext>
              </a:extLst>
            </p:cNvPr>
            <p:cNvSpPr txBox="1"/>
            <p:nvPr/>
          </p:nvSpPr>
          <p:spPr>
            <a:xfrm>
              <a:off x="562091" y="4188735"/>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19.1%</a:t>
              </a:r>
              <a:endParaRPr lang="en-GB" sz="1600">
                <a:solidFill>
                  <a:srgbClr val="4F3215"/>
                </a:solidFill>
              </a:endParaRPr>
            </a:p>
          </p:txBody>
        </p:sp>
        <p:sp>
          <p:nvSpPr>
            <p:cNvPr id="8" name="TextBox 7">
              <a:extLst>
                <a:ext uri="{FF2B5EF4-FFF2-40B4-BE49-F238E27FC236}">
                  <a16:creationId xmlns:a16="http://schemas.microsoft.com/office/drawing/2014/main" id="{2F1088AC-9A19-8BE4-1E4E-38D4425AA873}"/>
                </a:ext>
              </a:extLst>
            </p:cNvPr>
            <p:cNvSpPr txBox="1"/>
            <p:nvPr/>
          </p:nvSpPr>
          <p:spPr>
            <a:xfrm>
              <a:off x="609330" y="1690111"/>
              <a:ext cx="1412472" cy="523220"/>
            </a:xfrm>
            <a:prstGeom prst="rect">
              <a:avLst/>
            </a:prstGeom>
            <a:noFill/>
          </p:spPr>
          <p:txBody>
            <a:bodyPr wrap="square" rtlCol="0">
              <a:spAutoFit/>
            </a:bodyPr>
            <a:lstStyle/>
            <a:p>
              <a:pPr algn="ctr"/>
              <a:r>
                <a:rPr lang="en-GB" sz="1400" b="1"/>
                <a:t>Greater </a:t>
              </a:r>
            </a:p>
            <a:p>
              <a:pPr algn="ctr"/>
              <a:r>
                <a:rPr lang="en-GB" sz="1400" b="1"/>
                <a:t>Cambridge</a:t>
              </a:r>
              <a:endParaRPr lang="en-GB" sz="1400"/>
            </a:p>
          </p:txBody>
        </p:sp>
        <p:sp>
          <p:nvSpPr>
            <p:cNvPr id="11" name="TextBox 10">
              <a:extLst>
                <a:ext uri="{FF2B5EF4-FFF2-40B4-BE49-F238E27FC236}">
                  <a16:creationId xmlns:a16="http://schemas.microsoft.com/office/drawing/2014/main" id="{A8BFDCD0-327D-3CE9-446E-30E3F7CC9D20}"/>
                </a:ext>
              </a:extLst>
            </p:cNvPr>
            <p:cNvSpPr txBox="1"/>
            <p:nvPr/>
          </p:nvSpPr>
          <p:spPr>
            <a:xfrm>
              <a:off x="2190838" y="1690111"/>
              <a:ext cx="1458593" cy="523220"/>
            </a:xfrm>
            <a:prstGeom prst="rect">
              <a:avLst/>
            </a:prstGeom>
            <a:noFill/>
          </p:spPr>
          <p:txBody>
            <a:bodyPr wrap="square" rtlCol="0">
              <a:spAutoFit/>
            </a:bodyPr>
            <a:lstStyle/>
            <a:p>
              <a:pPr algn="ctr"/>
              <a:r>
                <a:rPr lang="en-GB" sz="1400" b="1"/>
                <a:t>United </a:t>
              </a:r>
            </a:p>
            <a:p>
              <a:pPr algn="ctr"/>
              <a:r>
                <a:rPr lang="en-GB" sz="1400" b="1"/>
                <a:t>Kingdom</a:t>
              </a:r>
              <a:endParaRPr lang="en-GB" sz="1400"/>
            </a:p>
          </p:txBody>
        </p:sp>
        <p:sp>
          <p:nvSpPr>
            <p:cNvPr id="9" name="TextBox 8">
              <a:extLst>
                <a:ext uri="{FF2B5EF4-FFF2-40B4-BE49-F238E27FC236}">
                  <a16:creationId xmlns:a16="http://schemas.microsoft.com/office/drawing/2014/main" id="{560A0F33-D2BB-66D2-EAEF-D33B40A28434}"/>
                </a:ext>
              </a:extLst>
            </p:cNvPr>
            <p:cNvSpPr txBox="1"/>
            <p:nvPr/>
          </p:nvSpPr>
          <p:spPr>
            <a:xfrm>
              <a:off x="436498" y="1448928"/>
              <a:ext cx="3421117" cy="246221"/>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00" b="1" i="1" kern="1200" spc="0" baseline="0">
                  <a:ln>
                    <a:noFill/>
                  </a:ln>
                  <a:solidFill>
                    <a:srgbClr val="000000"/>
                  </a:solidFill>
                  <a:effectLst/>
                  <a:latin typeface="Calibri" panose="020F0502020204030204" pitchFamily="34" charset="0"/>
                  <a:ea typeface="+mn-ea"/>
                  <a:cs typeface="+mn-cs"/>
                </a:rPr>
                <a:t>April 2021-Mar 2022 to April 2023-Mar 2024</a:t>
              </a:r>
              <a:endParaRPr lang="en-GB" sz="1000">
                <a:effectLst/>
              </a:endParaRPr>
            </a:p>
          </p:txBody>
        </p:sp>
        <p:sp>
          <p:nvSpPr>
            <p:cNvPr id="24" name="TextBox 23">
              <a:extLst>
                <a:ext uri="{FF2B5EF4-FFF2-40B4-BE49-F238E27FC236}">
                  <a16:creationId xmlns:a16="http://schemas.microsoft.com/office/drawing/2014/main" id="{A3F4DEF5-72A3-2599-9D6C-55C90FD4803A}"/>
                </a:ext>
              </a:extLst>
            </p:cNvPr>
            <p:cNvSpPr txBox="1"/>
            <p:nvPr/>
          </p:nvSpPr>
          <p:spPr>
            <a:xfrm>
              <a:off x="1636027" y="4859355"/>
              <a:ext cx="851400" cy="369332"/>
            </a:xfrm>
            <a:prstGeom prst="rect">
              <a:avLst/>
            </a:prstGeom>
            <a:noFill/>
          </p:spPr>
          <p:txBody>
            <a:bodyPr wrap="square" rtlCol="0">
              <a:spAutoFit/>
            </a:bodyPr>
            <a:lstStyle/>
            <a:p>
              <a:pPr algn="ctr"/>
              <a:r>
                <a:rPr lang="en-GB" b="1">
                  <a:solidFill>
                    <a:srgbClr val="0B3153"/>
                  </a:solidFill>
                </a:rPr>
                <a:t>16-64</a:t>
              </a:r>
              <a:endParaRPr lang="en-GB">
                <a:solidFill>
                  <a:srgbClr val="0B3153"/>
                </a:solidFill>
              </a:endParaRPr>
            </a:p>
          </p:txBody>
        </p:sp>
        <p:sp>
          <p:nvSpPr>
            <p:cNvPr id="27" name="TextBox 26">
              <a:extLst>
                <a:ext uri="{FF2B5EF4-FFF2-40B4-BE49-F238E27FC236}">
                  <a16:creationId xmlns:a16="http://schemas.microsoft.com/office/drawing/2014/main" id="{0B8AAF19-CB92-4184-1B49-EF2879939B04}"/>
                </a:ext>
              </a:extLst>
            </p:cNvPr>
            <p:cNvSpPr txBox="1"/>
            <p:nvPr/>
          </p:nvSpPr>
          <p:spPr>
            <a:xfrm>
              <a:off x="2197146" y="5251258"/>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21.6%</a:t>
              </a:r>
              <a:endParaRPr lang="en-GB" sz="1600">
                <a:solidFill>
                  <a:srgbClr val="4F3215"/>
                </a:solidFill>
              </a:endParaRPr>
            </a:p>
          </p:txBody>
        </p:sp>
        <p:sp>
          <p:nvSpPr>
            <p:cNvPr id="29" name="TextBox 28">
              <a:extLst>
                <a:ext uri="{FF2B5EF4-FFF2-40B4-BE49-F238E27FC236}">
                  <a16:creationId xmlns:a16="http://schemas.microsoft.com/office/drawing/2014/main" id="{3EEB7BB0-C575-ECDA-6C6B-7BA8E4CCB98C}"/>
                </a:ext>
              </a:extLst>
            </p:cNvPr>
            <p:cNvSpPr txBox="1"/>
            <p:nvPr/>
          </p:nvSpPr>
          <p:spPr>
            <a:xfrm>
              <a:off x="585469" y="5222086"/>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16.8%</a:t>
              </a:r>
              <a:endParaRPr lang="en-GB" sz="1600">
                <a:solidFill>
                  <a:srgbClr val="4F3215"/>
                </a:solidFill>
              </a:endParaRPr>
            </a:p>
          </p:txBody>
        </p:sp>
      </p:grpSp>
      <p:grpSp>
        <p:nvGrpSpPr>
          <p:cNvPr id="18" name="Group 17">
            <a:extLst>
              <a:ext uri="{FF2B5EF4-FFF2-40B4-BE49-F238E27FC236}">
                <a16:creationId xmlns:a16="http://schemas.microsoft.com/office/drawing/2014/main" id="{C22E7DE8-0D64-5ECA-4C3D-81524AE0F002}"/>
              </a:ext>
              <a:ext uri="{C183D7F6-B498-43B3-948B-1728B52AA6E4}">
                <adec:decorative xmlns:adec="http://schemas.microsoft.com/office/drawing/2017/decorative" val="1"/>
              </a:ext>
            </a:extLst>
          </p:cNvPr>
          <p:cNvGrpSpPr/>
          <p:nvPr/>
        </p:nvGrpSpPr>
        <p:grpSpPr>
          <a:xfrm>
            <a:off x="4385464" y="1121882"/>
            <a:ext cx="3512485" cy="4812194"/>
            <a:chOff x="4385464" y="1121882"/>
            <a:chExt cx="3512485" cy="4812194"/>
          </a:xfrm>
        </p:grpSpPr>
        <p:sp>
          <p:nvSpPr>
            <p:cNvPr id="32" name="TextBox 31">
              <a:extLst>
                <a:ext uri="{FF2B5EF4-FFF2-40B4-BE49-F238E27FC236}">
                  <a16:creationId xmlns:a16="http://schemas.microsoft.com/office/drawing/2014/main" id="{CC6DF7E0-3B0E-242F-C6D6-F0EC417460C4}"/>
                </a:ext>
              </a:extLst>
            </p:cNvPr>
            <p:cNvSpPr txBox="1"/>
            <p:nvPr/>
          </p:nvSpPr>
          <p:spPr>
            <a:xfrm>
              <a:off x="5714291" y="2003768"/>
              <a:ext cx="922158" cy="369332"/>
            </a:xfrm>
            <a:prstGeom prst="rect">
              <a:avLst/>
            </a:prstGeom>
            <a:noFill/>
          </p:spPr>
          <p:txBody>
            <a:bodyPr wrap="square" rtlCol="0">
              <a:spAutoFit/>
            </a:bodyPr>
            <a:lstStyle/>
            <a:p>
              <a:pPr algn="ctr"/>
              <a:r>
                <a:rPr lang="en-GB" b="1">
                  <a:solidFill>
                    <a:srgbClr val="0B3153"/>
                  </a:solidFill>
                </a:rPr>
                <a:t>16-24</a:t>
              </a:r>
              <a:endParaRPr lang="en-GB">
                <a:solidFill>
                  <a:srgbClr val="0B3153"/>
                </a:solidFill>
              </a:endParaRPr>
            </a:p>
          </p:txBody>
        </p:sp>
        <p:sp>
          <p:nvSpPr>
            <p:cNvPr id="34" name="TextBox 33">
              <a:extLst>
                <a:ext uri="{FF2B5EF4-FFF2-40B4-BE49-F238E27FC236}">
                  <a16:creationId xmlns:a16="http://schemas.microsoft.com/office/drawing/2014/main" id="{46F08A8D-DED0-767B-1705-E1B2B1DBE546}"/>
                </a:ext>
              </a:extLst>
            </p:cNvPr>
            <p:cNvSpPr txBox="1"/>
            <p:nvPr/>
          </p:nvSpPr>
          <p:spPr>
            <a:xfrm>
              <a:off x="4541979" y="1155440"/>
              <a:ext cx="3104291" cy="338554"/>
            </a:xfrm>
            <a:prstGeom prst="rect">
              <a:avLst/>
            </a:prstGeom>
            <a:noFill/>
          </p:spPr>
          <p:txBody>
            <a:bodyPr wrap="square" rtlCol="0">
              <a:spAutoFit/>
            </a:bodyPr>
            <a:lstStyle/>
            <a:p>
              <a:pPr algn="ctr"/>
              <a:r>
                <a:rPr lang="en-GB" sz="1600" b="1">
                  <a:solidFill>
                    <a:srgbClr val="0B3153"/>
                  </a:solidFill>
                </a:rPr>
                <a:t>Unemployment Rate</a:t>
              </a:r>
            </a:p>
          </p:txBody>
        </p:sp>
        <p:sp>
          <p:nvSpPr>
            <p:cNvPr id="35" name="TextBox 34">
              <a:extLst>
                <a:ext uri="{FF2B5EF4-FFF2-40B4-BE49-F238E27FC236}">
                  <a16:creationId xmlns:a16="http://schemas.microsoft.com/office/drawing/2014/main" id="{0D30689E-8CF2-0CF1-7A26-AA3EAAFE975A}"/>
                </a:ext>
              </a:extLst>
            </p:cNvPr>
            <p:cNvSpPr txBox="1"/>
            <p:nvPr/>
          </p:nvSpPr>
          <p:spPr>
            <a:xfrm>
              <a:off x="6175370" y="2330017"/>
              <a:ext cx="1476258" cy="578882"/>
            </a:xfrm>
            <a:prstGeom prst="roundRect">
              <a:avLst/>
            </a:prstGeom>
            <a:solidFill>
              <a:schemeClr val="accent4">
                <a:lumMod val="40000"/>
                <a:lumOff val="60000"/>
                <a:alpha val="34000"/>
              </a:schemeClr>
            </a:solidFill>
            <a:ln w="38100">
              <a:solidFill>
                <a:srgbClr val="FF0000"/>
              </a:solidFill>
              <a:prstDash val="dashDot"/>
            </a:ln>
          </p:spPr>
          <p:txBody>
            <a:bodyPr wrap="square" rtlCol="0">
              <a:spAutoFit/>
            </a:bodyPr>
            <a:lstStyle/>
            <a:p>
              <a:pPr algn="ctr"/>
              <a:r>
                <a:rPr lang="en-GB" sz="2800" b="1">
                  <a:solidFill>
                    <a:srgbClr val="4F3215"/>
                  </a:solidFill>
                </a:rPr>
                <a:t>11.0%</a:t>
              </a:r>
              <a:endParaRPr lang="en-GB" sz="1600">
                <a:solidFill>
                  <a:srgbClr val="4F3215"/>
                </a:solidFill>
              </a:endParaRPr>
            </a:p>
          </p:txBody>
        </p:sp>
        <p:sp>
          <p:nvSpPr>
            <p:cNvPr id="36" name="TextBox 35">
              <a:extLst>
                <a:ext uri="{FF2B5EF4-FFF2-40B4-BE49-F238E27FC236}">
                  <a16:creationId xmlns:a16="http://schemas.microsoft.com/office/drawing/2014/main" id="{F501E66C-5CCE-F836-EEF4-67BA8FCA7536}"/>
                </a:ext>
              </a:extLst>
            </p:cNvPr>
            <p:cNvSpPr txBox="1"/>
            <p:nvPr/>
          </p:nvSpPr>
          <p:spPr>
            <a:xfrm>
              <a:off x="5609407" y="2910962"/>
              <a:ext cx="948328" cy="369332"/>
            </a:xfrm>
            <a:prstGeom prst="rect">
              <a:avLst/>
            </a:prstGeom>
            <a:noFill/>
          </p:spPr>
          <p:txBody>
            <a:bodyPr wrap="square" rtlCol="0">
              <a:spAutoFit/>
            </a:bodyPr>
            <a:lstStyle/>
            <a:p>
              <a:pPr algn="ctr"/>
              <a:r>
                <a:rPr lang="en-GB" b="1">
                  <a:solidFill>
                    <a:srgbClr val="0B3153"/>
                  </a:solidFill>
                </a:rPr>
                <a:t>25-49</a:t>
              </a:r>
              <a:endParaRPr lang="en-GB">
                <a:solidFill>
                  <a:srgbClr val="0B3153"/>
                </a:solidFill>
              </a:endParaRPr>
            </a:p>
          </p:txBody>
        </p:sp>
        <p:sp>
          <p:nvSpPr>
            <p:cNvPr id="37" name="TextBox 36">
              <a:extLst>
                <a:ext uri="{FF2B5EF4-FFF2-40B4-BE49-F238E27FC236}">
                  <a16:creationId xmlns:a16="http://schemas.microsoft.com/office/drawing/2014/main" id="{F8F9590E-72E4-2CEE-77CD-7166F6423EAD}"/>
                </a:ext>
              </a:extLst>
            </p:cNvPr>
            <p:cNvSpPr txBox="1"/>
            <p:nvPr/>
          </p:nvSpPr>
          <p:spPr>
            <a:xfrm>
              <a:off x="5735316" y="3848392"/>
              <a:ext cx="859043" cy="369332"/>
            </a:xfrm>
            <a:prstGeom prst="rect">
              <a:avLst/>
            </a:prstGeom>
            <a:noFill/>
          </p:spPr>
          <p:txBody>
            <a:bodyPr wrap="square" rtlCol="0">
              <a:spAutoFit/>
            </a:bodyPr>
            <a:lstStyle/>
            <a:p>
              <a:pPr algn="ctr"/>
              <a:r>
                <a:rPr lang="en-GB" b="1">
                  <a:solidFill>
                    <a:srgbClr val="0B3153"/>
                  </a:solidFill>
                </a:rPr>
                <a:t>50-64</a:t>
              </a:r>
            </a:p>
          </p:txBody>
        </p:sp>
        <p:sp>
          <p:nvSpPr>
            <p:cNvPr id="38" name="TextBox 37">
              <a:extLst>
                <a:ext uri="{FF2B5EF4-FFF2-40B4-BE49-F238E27FC236}">
                  <a16:creationId xmlns:a16="http://schemas.microsoft.com/office/drawing/2014/main" id="{6A76722A-F2E5-7498-1ECD-E4FF7D8F8D54}"/>
                </a:ext>
              </a:extLst>
            </p:cNvPr>
            <p:cNvSpPr txBox="1"/>
            <p:nvPr/>
          </p:nvSpPr>
          <p:spPr>
            <a:xfrm>
              <a:off x="6160565" y="3281480"/>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3.0%</a:t>
              </a:r>
              <a:endParaRPr lang="en-GB" sz="1600">
                <a:solidFill>
                  <a:srgbClr val="4F3215"/>
                </a:solidFill>
              </a:endParaRPr>
            </a:p>
          </p:txBody>
        </p:sp>
        <p:sp>
          <p:nvSpPr>
            <p:cNvPr id="39" name="TextBox 38">
              <a:extLst>
                <a:ext uri="{FF2B5EF4-FFF2-40B4-BE49-F238E27FC236}">
                  <a16:creationId xmlns:a16="http://schemas.microsoft.com/office/drawing/2014/main" id="{8944070A-7000-896D-5B6C-E2D1D43E9730}"/>
                </a:ext>
              </a:extLst>
            </p:cNvPr>
            <p:cNvSpPr txBox="1"/>
            <p:nvPr/>
          </p:nvSpPr>
          <p:spPr>
            <a:xfrm>
              <a:off x="6203225" y="4171937"/>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2.7%</a:t>
              </a:r>
              <a:endParaRPr lang="en-GB" sz="1600">
                <a:solidFill>
                  <a:srgbClr val="4F3215"/>
                </a:solidFill>
              </a:endParaRPr>
            </a:p>
          </p:txBody>
        </p:sp>
        <p:sp>
          <p:nvSpPr>
            <p:cNvPr id="40" name="Rectangle: Rounded Corners 39">
              <a:extLst>
                <a:ext uri="{FF2B5EF4-FFF2-40B4-BE49-F238E27FC236}">
                  <a16:creationId xmlns:a16="http://schemas.microsoft.com/office/drawing/2014/main" id="{E778EDAD-9D91-82B5-E4F4-83AE2BFB04E3}"/>
                </a:ext>
              </a:extLst>
            </p:cNvPr>
            <p:cNvSpPr/>
            <p:nvPr/>
          </p:nvSpPr>
          <p:spPr>
            <a:xfrm>
              <a:off x="4385464" y="1121882"/>
              <a:ext cx="3417322" cy="4812194"/>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FEA2A9C-D391-06EF-33EF-7F28D15F5833}"/>
                </a:ext>
              </a:extLst>
            </p:cNvPr>
            <p:cNvSpPr txBox="1"/>
            <p:nvPr/>
          </p:nvSpPr>
          <p:spPr>
            <a:xfrm>
              <a:off x="4578498" y="2328318"/>
              <a:ext cx="1476258" cy="578882"/>
            </a:xfrm>
            <a:prstGeom prst="roundRect">
              <a:avLst/>
            </a:prstGeom>
            <a:solidFill>
              <a:schemeClr val="accent4">
                <a:lumMod val="40000"/>
                <a:lumOff val="60000"/>
                <a:alpha val="34000"/>
              </a:schemeClr>
            </a:solidFill>
            <a:ln w="38100">
              <a:solidFill>
                <a:srgbClr val="FF0000"/>
              </a:solidFill>
              <a:prstDash val="dashDot"/>
            </a:ln>
          </p:spPr>
          <p:txBody>
            <a:bodyPr wrap="square" rtlCol="0">
              <a:spAutoFit/>
            </a:bodyPr>
            <a:lstStyle/>
            <a:p>
              <a:pPr algn="ctr"/>
              <a:r>
                <a:rPr lang="en-GB" sz="2800" b="1">
                  <a:solidFill>
                    <a:srgbClr val="4F3215"/>
                  </a:solidFill>
                </a:rPr>
                <a:t>16.2%</a:t>
              </a:r>
              <a:endParaRPr lang="en-GB" sz="1600">
                <a:solidFill>
                  <a:srgbClr val="4F3215"/>
                </a:solidFill>
              </a:endParaRPr>
            </a:p>
          </p:txBody>
        </p:sp>
        <p:sp>
          <p:nvSpPr>
            <p:cNvPr id="14" name="TextBox 13">
              <a:extLst>
                <a:ext uri="{FF2B5EF4-FFF2-40B4-BE49-F238E27FC236}">
                  <a16:creationId xmlns:a16="http://schemas.microsoft.com/office/drawing/2014/main" id="{A4E9377D-9816-DB6F-24FD-11DE336FB082}"/>
                </a:ext>
              </a:extLst>
            </p:cNvPr>
            <p:cNvSpPr txBox="1"/>
            <p:nvPr/>
          </p:nvSpPr>
          <p:spPr>
            <a:xfrm>
              <a:off x="4614038" y="4190814"/>
              <a:ext cx="1476258" cy="578882"/>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2800" b="1">
                  <a:solidFill>
                    <a:srgbClr val="4F3215"/>
                  </a:solidFill>
                </a:rPr>
                <a:t>5.3%</a:t>
              </a:r>
            </a:p>
          </p:txBody>
        </p:sp>
        <p:sp>
          <p:nvSpPr>
            <p:cNvPr id="15" name="TextBox 14">
              <a:extLst>
                <a:ext uri="{FF2B5EF4-FFF2-40B4-BE49-F238E27FC236}">
                  <a16:creationId xmlns:a16="http://schemas.microsoft.com/office/drawing/2014/main" id="{900D0B52-99D1-E7F7-E734-1971C0127E6A}"/>
                </a:ext>
              </a:extLst>
            </p:cNvPr>
            <p:cNvSpPr txBox="1"/>
            <p:nvPr/>
          </p:nvSpPr>
          <p:spPr>
            <a:xfrm>
              <a:off x="4579464" y="3282635"/>
              <a:ext cx="1476258" cy="578882"/>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2800" b="1">
                  <a:solidFill>
                    <a:srgbClr val="4F3215"/>
                  </a:solidFill>
                </a:rPr>
                <a:t>2.9%</a:t>
              </a:r>
              <a:endParaRPr lang="en-GB" sz="2800">
                <a:solidFill>
                  <a:srgbClr val="4F3215"/>
                </a:solidFill>
              </a:endParaRPr>
            </a:p>
          </p:txBody>
        </p:sp>
        <p:sp>
          <p:nvSpPr>
            <p:cNvPr id="25" name="TextBox 24">
              <a:extLst>
                <a:ext uri="{FF2B5EF4-FFF2-40B4-BE49-F238E27FC236}">
                  <a16:creationId xmlns:a16="http://schemas.microsoft.com/office/drawing/2014/main" id="{87834F81-CF88-6C9E-AF46-23B94FE0E69C}"/>
                </a:ext>
              </a:extLst>
            </p:cNvPr>
            <p:cNvSpPr txBox="1"/>
            <p:nvPr/>
          </p:nvSpPr>
          <p:spPr>
            <a:xfrm>
              <a:off x="4476832" y="1463180"/>
              <a:ext cx="3421117" cy="246221"/>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00" b="1" i="1" kern="1200" spc="0" baseline="0">
                  <a:ln>
                    <a:noFill/>
                  </a:ln>
                  <a:solidFill>
                    <a:srgbClr val="000000"/>
                  </a:solidFill>
                  <a:effectLst/>
                  <a:latin typeface="Calibri" panose="020F0502020204030204" pitchFamily="34" charset="0"/>
                  <a:ea typeface="+mn-ea"/>
                  <a:cs typeface="+mn-cs"/>
                </a:rPr>
                <a:t>April 2021-Mar 2022 to April 2023-Mar 2024</a:t>
              </a:r>
              <a:endParaRPr lang="en-GB" sz="1000">
                <a:effectLst/>
              </a:endParaRPr>
            </a:p>
          </p:txBody>
        </p:sp>
        <p:sp>
          <p:nvSpPr>
            <p:cNvPr id="50" name="TextBox 49">
              <a:extLst>
                <a:ext uri="{FF2B5EF4-FFF2-40B4-BE49-F238E27FC236}">
                  <a16:creationId xmlns:a16="http://schemas.microsoft.com/office/drawing/2014/main" id="{993272E4-EC96-0457-315F-9997AF9E73E9}"/>
                </a:ext>
              </a:extLst>
            </p:cNvPr>
            <p:cNvSpPr txBox="1"/>
            <p:nvPr/>
          </p:nvSpPr>
          <p:spPr>
            <a:xfrm>
              <a:off x="5592968" y="4870262"/>
              <a:ext cx="851400" cy="369332"/>
            </a:xfrm>
            <a:prstGeom prst="rect">
              <a:avLst/>
            </a:prstGeom>
            <a:noFill/>
          </p:spPr>
          <p:txBody>
            <a:bodyPr wrap="square" rtlCol="0">
              <a:spAutoFit/>
            </a:bodyPr>
            <a:lstStyle/>
            <a:p>
              <a:pPr algn="ctr"/>
              <a:r>
                <a:rPr lang="en-GB" b="1">
                  <a:solidFill>
                    <a:srgbClr val="0B3153"/>
                  </a:solidFill>
                </a:rPr>
                <a:t>16-64</a:t>
              </a:r>
              <a:endParaRPr lang="en-GB">
                <a:solidFill>
                  <a:srgbClr val="0B3153"/>
                </a:solidFill>
              </a:endParaRPr>
            </a:p>
          </p:txBody>
        </p:sp>
        <p:sp>
          <p:nvSpPr>
            <p:cNvPr id="52" name="TextBox 51">
              <a:extLst>
                <a:ext uri="{FF2B5EF4-FFF2-40B4-BE49-F238E27FC236}">
                  <a16:creationId xmlns:a16="http://schemas.microsoft.com/office/drawing/2014/main" id="{B8C01C56-E68C-2EFD-C739-DB096C477CD9}"/>
                </a:ext>
              </a:extLst>
            </p:cNvPr>
            <p:cNvSpPr txBox="1"/>
            <p:nvPr/>
          </p:nvSpPr>
          <p:spPr>
            <a:xfrm>
              <a:off x="6154087" y="5262165"/>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3.9%</a:t>
              </a:r>
              <a:endParaRPr lang="en-GB" sz="1600">
                <a:solidFill>
                  <a:srgbClr val="4F3215"/>
                </a:solidFill>
              </a:endParaRPr>
            </a:p>
          </p:txBody>
        </p:sp>
        <p:sp>
          <p:nvSpPr>
            <p:cNvPr id="53" name="TextBox 52">
              <a:extLst>
                <a:ext uri="{FF2B5EF4-FFF2-40B4-BE49-F238E27FC236}">
                  <a16:creationId xmlns:a16="http://schemas.microsoft.com/office/drawing/2014/main" id="{D1EB0062-BEA8-39AC-17C9-CFFBA83C59B4}"/>
                </a:ext>
              </a:extLst>
            </p:cNvPr>
            <p:cNvSpPr txBox="1"/>
            <p:nvPr/>
          </p:nvSpPr>
          <p:spPr>
            <a:xfrm>
              <a:off x="4542410" y="5232993"/>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4.7%</a:t>
              </a:r>
              <a:endParaRPr lang="en-GB" sz="1600">
                <a:solidFill>
                  <a:srgbClr val="4F3215"/>
                </a:solidFill>
              </a:endParaRPr>
            </a:p>
          </p:txBody>
        </p:sp>
        <p:sp>
          <p:nvSpPr>
            <p:cNvPr id="57" name="TextBox 56">
              <a:extLst>
                <a:ext uri="{FF2B5EF4-FFF2-40B4-BE49-F238E27FC236}">
                  <a16:creationId xmlns:a16="http://schemas.microsoft.com/office/drawing/2014/main" id="{1B752C2B-70E8-FA50-C3F9-3310DCC8EBF6}"/>
                </a:ext>
              </a:extLst>
            </p:cNvPr>
            <p:cNvSpPr txBox="1"/>
            <p:nvPr/>
          </p:nvSpPr>
          <p:spPr>
            <a:xfrm>
              <a:off x="4392396" y="1661657"/>
              <a:ext cx="1919542" cy="523220"/>
            </a:xfrm>
            <a:prstGeom prst="rect">
              <a:avLst/>
            </a:prstGeom>
            <a:noFill/>
          </p:spPr>
          <p:txBody>
            <a:bodyPr wrap="square" rtlCol="0">
              <a:spAutoFit/>
            </a:bodyPr>
            <a:lstStyle/>
            <a:p>
              <a:pPr algn="ctr"/>
              <a:r>
                <a:rPr lang="en-GB" sz="1400" b="1"/>
                <a:t>Greater </a:t>
              </a:r>
            </a:p>
            <a:p>
              <a:pPr algn="ctr"/>
              <a:r>
                <a:rPr lang="en-GB" sz="1400" b="1"/>
                <a:t>Cambridge</a:t>
              </a:r>
              <a:endParaRPr lang="en-GB" sz="1400"/>
            </a:p>
          </p:txBody>
        </p:sp>
        <p:sp>
          <p:nvSpPr>
            <p:cNvPr id="58" name="TextBox 57">
              <a:extLst>
                <a:ext uri="{FF2B5EF4-FFF2-40B4-BE49-F238E27FC236}">
                  <a16:creationId xmlns:a16="http://schemas.microsoft.com/office/drawing/2014/main" id="{F803893F-25FC-6BC9-5DC6-BFA11992C084}"/>
                </a:ext>
              </a:extLst>
            </p:cNvPr>
            <p:cNvSpPr txBox="1"/>
            <p:nvPr/>
          </p:nvSpPr>
          <p:spPr>
            <a:xfrm>
              <a:off x="6217788" y="1659974"/>
              <a:ext cx="1412557" cy="523220"/>
            </a:xfrm>
            <a:prstGeom prst="rect">
              <a:avLst/>
            </a:prstGeom>
            <a:noFill/>
          </p:spPr>
          <p:txBody>
            <a:bodyPr wrap="square" rtlCol="0">
              <a:spAutoFit/>
            </a:bodyPr>
            <a:lstStyle/>
            <a:p>
              <a:pPr algn="ctr"/>
              <a:r>
                <a:rPr lang="en-GB" sz="1400" b="1"/>
                <a:t>United </a:t>
              </a:r>
            </a:p>
            <a:p>
              <a:pPr algn="ctr"/>
              <a:r>
                <a:rPr lang="en-GB" sz="1400" b="1"/>
                <a:t>Kingdom</a:t>
              </a:r>
              <a:endParaRPr lang="en-GB" sz="1400"/>
            </a:p>
          </p:txBody>
        </p:sp>
      </p:grpSp>
      <p:grpSp>
        <p:nvGrpSpPr>
          <p:cNvPr id="22" name="Group 21">
            <a:extLst>
              <a:ext uri="{FF2B5EF4-FFF2-40B4-BE49-F238E27FC236}">
                <a16:creationId xmlns:a16="http://schemas.microsoft.com/office/drawing/2014/main" id="{9004992B-3315-C339-6B2D-13B2888C2768}"/>
              </a:ext>
              <a:ext uri="{C183D7F6-B498-43B3-948B-1728B52AA6E4}">
                <adec:decorative xmlns:adec="http://schemas.microsoft.com/office/drawing/2017/decorative" val="1"/>
              </a:ext>
            </a:extLst>
          </p:cNvPr>
          <p:cNvGrpSpPr/>
          <p:nvPr/>
        </p:nvGrpSpPr>
        <p:grpSpPr>
          <a:xfrm>
            <a:off x="8208997" y="1121880"/>
            <a:ext cx="3516324" cy="4812194"/>
            <a:chOff x="8208997" y="1121880"/>
            <a:chExt cx="3516324" cy="4812194"/>
          </a:xfrm>
        </p:grpSpPr>
        <p:sp>
          <p:nvSpPr>
            <p:cNvPr id="42" name="TextBox 41">
              <a:extLst>
                <a:ext uri="{FF2B5EF4-FFF2-40B4-BE49-F238E27FC236}">
                  <a16:creationId xmlns:a16="http://schemas.microsoft.com/office/drawing/2014/main" id="{11CFABA3-6F93-5BF9-CB17-3304025E4B28}"/>
                </a:ext>
              </a:extLst>
            </p:cNvPr>
            <p:cNvSpPr txBox="1"/>
            <p:nvPr/>
          </p:nvSpPr>
          <p:spPr>
            <a:xfrm>
              <a:off x="9651273" y="1937460"/>
              <a:ext cx="942286" cy="369332"/>
            </a:xfrm>
            <a:prstGeom prst="rect">
              <a:avLst/>
            </a:prstGeom>
            <a:noFill/>
          </p:spPr>
          <p:txBody>
            <a:bodyPr wrap="square" rtlCol="0">
              <a:spAutoFit/>
            </a:bodyPr>
            <a:lstStyle/>
            <a:p>
              <a:pPr algn="ctr"/>
              <a:r>
                <a:rPr lang="en-GB" b="1">
                  <a:solidFill>
                    <a:srgbClr val="0B3153"/>
                  </a:solidFill>
                </a:rPr>
                <a:t>16-24</a:t>
              </a:r>
              <a:endParaRPr lang="en-GB">
                <a:solidFill>
                  <a:srgbClr val="0B3153"/>
                </a:solidFill>
              </a:endParaRPr>
            </a:p>
          </p:txBody>
        </p:sp>
        <p:sp>
          <p:nvSpPr>
            <p:cNvPr id="43" name="TextBox 42">
              <a:extLst>
                <a:ext uri="{FF2B5EF4-FFF2-40B4-BE49-F238E27FC236}">
                  <a16:creationId xmlns:a16="http://schemas.microsoft.com/office/drawing/2014/main" id="{BF275FAF-9D24-B394-1821-067D84DBA6EA}"/>
                </a:ext>
              </a:extLst>
            </p:cNvPr>
            <p:cNvSpPr txBox="1"/>
            <p:nvPr/>
          </p:nvSpPr>
          <p:spPr>
            <a:xfrm>
              <a:off x="8464514" y="1139817"/>
              <a:ext cx="3104291" cy="338554"/>
            </a:xfrm>
            <a:prstGeom prst="rect">
              <a:avLst/>
            </a:prstGeom>
            <a:noFill/>
          </p:spPr>
          <p:txBody>
            <a:bodyPr wrap="square" rtlCol="0">
              <a:spAutoFit/>
            </a:bodyPr>
            <a:lstStyle/>
            <a:p>
              <a:pPr algn="ctr"/>
              <a:r>
                <a:rPr lang="en-GB" sz="1600" b="1">
                  <a:solidFill>
                    <a:srgbClr val="0B3153"/>
                  </a:solidFill>
                </a:rPr>
                <a:t>Employment Rate</a:t>
              </a:r>
            </a:p>
          </p:txBody>
        </p:sp>
        <p:sp>
          <p:nvSpPr>
            <p:cNvPr id="44" name="TextBox 43">
              <a:extLst>
                <a:ext uri="{FF2B5EF4-FFF2-40B4-BE49-F238E27FC236}">
                  <a16:creationId xmlns:a16="http://schemas.microsoft.com/office/drawing/2014/main" id="{EE9020EA-4DF4-0989-5BBC-BDB82F80DDA0}"/>
                </a:ext>
              </a:extLst>
            </p:cNvPr>
            <p:cNvSpPr txBox="1"/>
            <p:nvPr/>
          </p:nvSpPr>
          <p:spPr>
            <a:xfrm>
              <a:off x="10127585" y="2276882"/>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53.1%</a:t>
              </a:r>
              <a:endParaRPr lang="en-GB" sz="1600">
                <a:solidFill>
                  <a:srgbClr val="4F3215"/>
                </a:solidFill>
              </a:endParaRPr>
            </a:p>
          </p:txBody>
        </p:sp>
        <p:sp>
          <p:nvSpPr>
            <p:cNvPr id="45" name="TextBox 44">
              <a:extLst>
                <a:ext uri="{FF2B5EF4-FFF2-40B4-BE49-F238E27FC236}">
                  <a16:creationId xmlns:a16="http://schemas.microsoft.com/office/drawing/2014/main" id="{177C1BD6-D9DC-0143-D28C-8FA4197EEAFC}"/>
                </a:ext>
              </a:extLst>
            </p:cNvPr>
            <p:cNvSpPr txBox="1"/>
            <p:nvPr/>
          </p:nvSpPr>
          <p:spPr>
            <a:xfrm>
              <a:off x="9604438" y="2916196"/>
              <a:ext cx="948328" cy="369332"/>
            </a:xfrm>
            <a:prstGeom prst="rect">
              <a:avLst/>
            </a:prstGeom>
            <a:noFill/>
          </p:spPr>
          <p:txBody>
            <a:bodyPr wrap="square" rtlCol="0">
              <a:spAutoFit/>
            </a:bodyPr>
            <a:lstStyle/>
            <a:p>
              <a:pPr algn="ctr"/>
              <a:r>
                <a:rPr lang="en-GB" b="1">
                  <a:solidFill>
                    <a:srgbClr val="0B3153"/>
                  </a:solidFill>
                </a:rPr>
                <a:t>25-49</a:t>
              </a:r>
              <a:endParaRPr lang="en-GB">
                <a:solidFill>
                  <a:srgbClr val="0B3153"/>
                </a:solidFill>
              </a:endParaRPr>
            </a:p>
          </p:txBody>
        </p:sp>
        <p:sp>
          <p:nvSpPr>
            <p:cNvPr id="46" name="TextBox 45">
              <a:extLst>
                <a:ext uri="{FF2B5EF4-FFF2-40B4-BE49-F238E27FC236}">
                  <a16:creationId xmlns:a16="http://schemas.microsoft.com/office/drawing/2014/main" id="{C2B32155-3B81-6136-8DD8-98E874373304}"/>
                </a:ext>
              </a:extLst>
            </p:cNvPr>
            <p:cNvSpPr txBox="1"/>
            <p:nvPr/>
          </p:nvSpPr>
          <p:spPr>
            <a:xfrm>
              <a:off x="9666596" y="3892174"/>
              <a:ext cx="859043" cy="369332"/>
            </a:xfrm>
            <a:prstGeom prst="rect">
              <a:avLst/>
            </a:prstGeom>
            <a:noFill/>
          </p:spPr>
          <p:txBody>
            <a:bodyPr wrap="square" rtlCol="0">
              <a:spAutoFit/>
            </a:bodyPr>
            <a:lstStyle/>
            <a:p>
              <a:pPr algn="ctr"/>
              <a:r>
                <a:rPr lang="en-GB" b="1">
                  <a:solidFill>
                    <a:srgbClr val="0B3153"/>
                  </a:solidFill>
                </a:rPr>
                <a:t>50-64</a:t>
              </a:r>
            </a:p>
          </p:txBody>
        </p:sp>
        <p:sp>
          <p:nvSpPr>
            <p:cNvPr id="47" name="TextBox 46">
              <a:extLst>
                <a:ext uri="{FF2B5EF4-FFF2-40B4-BE49-F238E27FC236}">
                  <a16:creationId xmlns:a16="http://schemas.microsoft.com/office/drawing/2014/main" id="{8A02F6DD-DDD0-09AC-41C2-342FD6B056D7}"/>
                </a:ext>
              </a:extLst>
            </p:cNvPr>
            <p:cNvSpPr txBox="1"/>
            <p:nvPr/>
          </p:nvSpPr>
          <p:spPr>
            <a:xfrm>
              <a:off x="10127585" y="3282755"/>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85.0%</a:t>
              </a:r>
              <a:endParaRPr lang="en-GB" sz="1600">
                <a:solidFill>
                  <a:srgbClr val="4F3215"/>
                </a:solidFill>
              </a:endParaRPr>
            </a:p>
          </p:txBody>
        </p:sp>
        <p:sp>
          <p:nvSpPr>
            <p:cNvPr id="48" name="TextBox 47">
              <a:extLst>
                <a:ext uri="{FF2B5EF4-FFF2-40B4-BE49-F238E27FC236}">
                  <a16:creationId xmlns:a16="http://schemas.microsoft.com/office/drawing/2014/main" id="{9DE474F1-5F2F-4BA2-B15F-66612794B591}"/>
                </a:ext>
              </a:extLst>
            </p:cNvPr>
            <p:cNvSpPr txBox="1"/>
            <p:nvPr/>
          </p:nvSpPr>
          <p:spPr>
            <a:xfrm>
              <a:off x="10145100" y="4234596"/>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71.0%</a:t>
              </a:r>
              <a:endParaRPr lang="en-GB" sz="1600">
                <a:solidFill>
                  <a:srgbClr val="4F3215"/>
                </a:solidFill>
              </a:endParaRPr>
            </a:p>
          </p:txBody>
        </p:sp>
        <p:sp>
          <p:nvSpPr>
            <p:cNvPr id="49" name="Rectangle: Rounded Corners 48">
              <a:extLst>
                <a:ext uri="{FF2B5EF4-FFF2-40B4-BE49-F238E27FC236}">
                  <a16:creationId xmlns:a16="http://schemas.microsoft.com/office/drawing/2014/main" id="{0820D2FD-AF64-0C8C-319C-019C5FD5DCBD}"/>
                </a:ext>
              </a:extLst>
            </p:cNvPr>
            <p:cNvSpPr/>
            <p:nvPr/>
          </p:nvSpPr>
          <p:spPr>
            <a:xfrm>
              <a:off x="8307999" y="1121880"/>
              <a:ext cx="3417322" cy="4812194"/>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FF4B316-735B-4D30-ED01-EE1335B70596}"/>
                </a:ext>
              </a:extLst>
            </p:cNvPr>
            <p:cNvSpPr txBox="1"/>
            <p:nvPr/>
          </p:nvSpPr>
          <p:spPr>
            <a:xfrm>
              <a:off x="8457360" y="2276882"/>
              <a:ext cx="1476258" cy="578882"/>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2800" b="1">
                  <a:solidFill>
                    <a:srgbClr val="4F3215"/>
                  </a:solidFill>
                </a:rPr>
                <a:t>54.6%</a:t>
              </a:r>
              <a:endParaRPr lang="en-GB" sz="1600">
                <a:solidFill>
                  <a:srgbClr val="4F3215"/>
                </a:solidFill>
              </a:endParaRPr>
            </a:p>
          </p:txBody>
        </p:sp>
        <p:sp>
          <p:nvSpPr>
            <p:cNvPr id="20" name="TextBox 19">
              <a:extLst>
                <a:ext uri="{FF2B5EF4-FFF2-40B4-BE49-F238E27FC236}">
                  <a16:creationId xmlns:a16="http://schemas.microsoft.com/office/drawing/2014/main" id="{1B3A75F9-2721-36BD-2AF5-D69A1F360566}"/>
                </a:ext>
              </a:extLst>
            </p:cNvPr>
            <p:cNvSpPr txBox="1"/>
            <p:nvPr/>
          </p:nvSpPr>
          <p:spPr>
            <a:xfrm>
              <a:off x="8478336" y="3286714"/>
              <a:ext cx="1476258" cy="578882"/>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2800" b="1">
                  <a:solidFill>
                    <a:srgbClr val="4F3215"/>
                  </a:solidFill>
                </a:rPr>
                <a:t>87.8%</a:t>
              </a:r>
            </a:p>
          </p:txBody>
        </p:sp>
        <p:sp>
          <p:nvSpPr>
            <p:cNvPr id="21" name="TextBox 20">
              <a:extLst>
                <a:ext uri="{FF2B5EF4-FFF2-40B4-BE49-F238E27FC236}">
                  <a16:creationId xmlns:a16="http://schemas.microsoft.com/office/drawing/2014/main" id="{FD531054-A505-A5BD-D523-C2D3AB419DFD}"/>
                </a:ext>
              </a:extLst>
            </p:cNvPr>
            <p:cNvSpPr txBox="1"/>
            <p:nvPr/>
          </p:nvSpPr>
          <p:spPr>
            <a:xfrm>
              <a:off x="8541601" y="4215719"/>
              <a:ext cx="1476258" cy="578882"/>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2800" b="1">
                  <a:solidFill>
                    <a:srgbClr val="4F3215"/>
                  </a:solidFill>
                </a:rPr>
                <a:t>77.7%</a:t>
              </a:r>
            </a:p>
          </p:txBody>
        </p:sp>
        <p:sp>
          <p:nvSpPr>
            <p:cNvPr id="26" name="TextBox 25">
              <a:extLst>
                <a:ext uri="{FF2B5EF4-FFF2-40B4-BE49-F238E27FC236}">
                  <a16:creationId xmlns:a16="http://schemas.microsoft.com/office/drawing/2014/main" id="{123797D5-E132-B1BE-6E3F-994C72211EC6}"/>
                </a:ext>
              </a:extLst>
            </p:cNvPr>
            <p:cNvSpPr txBox="1"/>
            <p:nvPr/>
          </p:nvSpPr>
          <p:spPr>
            <a:xfrm>
              <a:off x="8208997" y="1434817"/>
              <a:ext cx="3421117" cy="246221"/>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00" b="1" i="1" kern="1200" spc="0" baseline="0">
                  <a:ln>
                    <a:noFill/>
                  </a:ln>
                  <a:solidFill>
                    <a:srgbClr val="000000"/>
                  </a:solidFill>
                  <a:effectLst/>
                  <a:latin typeface="Calibri" panose="020F0502020204030204" pitchFamily="34" charset="0"/>
                  <a:ea typeface="+mn-ea"/>
                  <a:cs typeface="+mn-cs"/>
                </a:rPr>
                <a:t>April 2021-Mar 2022 to April 2023-Mar 2024</a:t>
              </a:r>
              <a:endParaRPr lang="en-GB" sz="1000">
                <a:effectLst/>
              </a:endParaRPr>
            </a:p>
          </p:txBody>
        </p:sp>
        <p:sp>
          <p:nvSpPr>
            <p:cNvPr id="54" name="TextBox 53">
              <a:extLst>
                <a:ext uri="{FF2B5EF4-FFF2-40B4-BE49-F238E27FC236}">
                  <a16:creationId xmlns:a16="http://schemas.microsoft.com/office/drawing/2014/main" id="{B0FCE35F-B3AF-C8CF-A53D-EB2D4A49AAA3}"/>
                </a:ext>
              </a:extLst>
            </p:cNvPr>
            <p:cNvSpPr txBox="1"/>
            <p:nvPr/>
          </p:nvSpPr>
          <p:spPr>
            <a:xfrm>
              <a:off x="9596308" y="4866651"/>
              <a:ext cx="851400" cy="369332"/>
            </a:xfrm>
            <a:prstGeom prst="rect">
              <a:avLst/>
            </a:prstGeom>
            <a:noFill/>
          </p:spPr>
          <p:txBody>
            <a:bodyPr wrap="square" rtlCol="0">
              <a:spAutoFit/>
            </a:bodyPr>
            <a:lstStyle/>
            <a:p>
              <a:pPr algn="ctr"/>
              <a:r>
                <a:rPr lang="en-GB" b="1">
                  <a:solidFill>
                    <a:srgbClr val="0B3153"/>
                  </a:solidFill>
                </a:rPr>
                <a:t>16-64</a:t>
              </a:r>
              <a:endParaRPr lang="en-GB">
                <a:solidFill>
                  <a:srgbClr val="0B3153"/>
                </a:solidFill>
              </a:endParaRPr>
            </a:p>
          </p:txBody>
        </p:sp>
        <p:sp>
          <p:nvSpPr>
            <p:cNvPr id="55" name="TextBox 54">
              <a:extLst>
                <a:ext uri="{FF2B5EF4-FFF2-40B4-BE49-F238E27FC236}">
                  <a16:creationId xmlns:a16="http://schemas.microsoft.com/office/drawing/2014/main" id="{E71A3BAA-29DD-1F90-14DE-1EA68A713E73}"/>
                </a:ext>
              </a:extLst>
            </p:cNvPr>
            <p:cNvSpPr txBox="1"/>
            <p:nvPr/>
          </p:nvSpPr>
          <p:spPr>
            <a:xfrm>
              <a:off x="10157427" y="5258554"/>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75.3%</a:t>
              </a:r>
              <a:endParaRPr lang="en-GB" sz="1600">
                <a:solidFill>
                  <a:srgbClr val="4F3215"/>
                </a:solidFill>
              </a:endParaRPr>
            </a:p>
          </p:txBody>
        </p:sp>
        <p:sp>
          <p:nvSpPr>
            <p:cNvPr id="56" name="TextBox 55">
              <a:extLst>
                <a:ext uri="{FF2B5EF4-FFF2-40B4-BE49-F238E27FC236}">
                  <a16:creationId xmlns:a16="http://schemas.microsoft.com/office/drawing/2014/main" id="{E670F016-7BFD-9744-1B91-5D675B12D1E9}"/>
                </a:ext>
              </a:extLst>
            </p:cNvPr>
            <p:cNvSpPr txBox="1"/>
            <p:nvPr/>
          </p:nvSpPr>
          <p:spPr>
            <a:xfrm>
              <a:off x="8545750" y="5229382"/>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79.3%</a:t>
              </a:r>
              <a:endParaRPr lang="en-GB" sz="1600">
                <a:solidFill>
                  <a:srgbClr val="4F3215"/>
                </a:solidFill>
              </a:endParaRPr>
            </a:p>
          </p:txBody>
        </p:sp>
        <p:sp>
          <p:nvSpPr>
            <p:cNvPr id="59" name="TextBox 58">
              <a:extLst>
                <a:ext uri="{FF2B5EF4-FFF2-40B4-BE49-F238E27FC236}">
                  <a16:creationId xmlns:a16="http://schemas.microsoft.com/office/drawing/2014/main" id="{E710F5A8-8990-8115-FDC3-990064306434}"/>
                </a:ext>
              </a:extLst>
            </p:cNvPr>
            <p:cNvSpPr txBox="1"/>
            <p:nvPr/>
          </p:nvSpPr>
          <p:spPr>
            <a:xfrm>
              <a:off x="8519511" y="1603800"/>
              <a:ext cx="1431298" cy="523220"/>
            </a:xfrm>
            <a:prstGeom prst="rect">
              <a:avLst/>
            </a:prstGeom>
            <a:noFill/>
          </p:spPr>
          <p:txBody>
            <a:bodyPr wrap="square" rtlCol="0">
              <a:spAutoFit/>
            </a:bodyPr>
            <a:lstStyle/>
            <a:p>
              <a:pPr algn="ctr"/>
              <a:r>
                <a:rPr lang="en-GB" sz="1400" b="1"/>
                <a:t>Greater </a:t>
              </a:r>
            </a:p>
            <a:p>
              <a:pPr algn="ctr"/>
              <a:r>
                <a:rPr lang="en-GB" sz="1400" b="1"/>
                <a:t>Cambridge</a:t>
              </a:r>
              <a:endParaRPr lang="en-GB" sz="1400"/>
            </a:p>
          </p:txBody>
        </p:sp>
        <p:sp>
          <p:nvSpPr>
            <p:cNvPr id="60" name="TextBox 59">
              <a:extLst>
                <a:ext uri="{FF2B5EF4-FFF2-40B4-BE49-F238E27FC236}">
                  <a16:creationId xmlns:a16="http://schemas.microsoft.com/office/drawing/2014/main" id="{FF90999A-3D86-11E7-04A5-CB4DF9AC0C71}"/>
                </a:ext>
              </a:extLst>
            </p:cNvPr>
            <p:cNvSpPr txBox="1"/>
            <p:nvPr/>
          </p:nvSpPr>
          <p:spPr>
            <a:xfrm>
              <a:off x="10209980" y="1660198"/>
              <a:ext cx="1411378" cy="523220"/>
            </a:xfrm>
            <a:prstGeom prst="rect">
              <a:avLst/>
            </a:prstGeom>
            <a:noFill/>
          </p:spPr>
          <p:txBody>
            <a:bodyPr wrap="square" rtlCol="0">
              <a:spAutoFit/>
            </a:bodyPr>
            <a:lstStyle/>
            <a:p>
              <a:pPr algn="ctr"/>
              <a:r>
                <a:rPr lang="en-GB" sz="1400" b="1"/>
                <a:t>United </a:t>
              </a:r>
            </a:p>
            <a:p>
              <a:pPr algn="ctr"/>
              <a:r>
                <a:rPr lang="en-GB" sz="1400" b="1"/>
                <a:t>Kingdom</a:t>
              </a:r>
              <a:endParaRPr lang="en-GB" sz="1400"/>
            </a:p>
          </p:txBody>
        </p:sp>
      </p:grpSp>
    </p:spTree>
    <p:extLst>
      <p:ext uri="{BB962C8B-B14F-4D97-AF65-F5344CB8AC3E}">
        <p14:creationId xmlns:p14="http://schemas.microsoft.com/office/powerpoint/2010/main" val="8491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575903" y="461873"/>
            <a:ext cx="10515600" cy="1214438"/>
          </a:xfrm>
        </p:spPr>
        <p:txBody>
          <a:bodyPr/>
          <a:lstStyle/>
          <a:p>
            <a:r>
              <a:rPr lang="en-GB" sz="3200"/>
              <a:t>Economic Activity</a:t>
            </a:r>
            <a:endParaRPr lang="en-GB" sz="3200">
              <a:cs typeface="Arial"/>
            </a:endParaRPr>
          </a:p>
        </p:txBody>
      </p:sp>
      <p:sp>
        <p:nvSpPr>
          <p:cNvPr id="8" name="TextBox 7">
            <a:extLst>
              <a:ext uri="{FF2B5EF4-FFF2-40B4-BE49-F238E27FC236}">
                <a16:creationId xmlns:a16="http://schemas.microsoft.com/office/drawing/2014/main" id="{0ED63416-B6F7-24FE-C2AE-ACC0885E0F8D}"/>
              </a:ext>
            </a:extLst>
          </p:cNvPr>
          <p:cNvSpPr txBox="1"/>
          <p:nvPr/>
        </p:nvSpPr>
        <p:spPr>
          <a:xfrm>
            <a:off x="733305" y="978908"/>
            <a:ext cx="2986339" cy="630942"/>
          </a:xfrm>
          <a:prstGeom prst="rect">
            <a:avLst/>
          </a:prstGeom>
          <a:noFill/>
        </p:spPr>
        <p:txBody>
          <a:bodyPr wrap="square" rtlCol="0">
            <a:spAutoFit/>
          </a:bodyPr>
          <a:lstStyle/>
          <a:p>
            <a:pPr algn="ctr"/>
            <a:r>
              <a:rPr lang="en-GB" b="1" dirty="0">
                <a:solidFill>
                  <a:schemeClr val="tx2"/>
                </a:solidFill>
              </a:rPr>
              <a:t>Economic Activity Rate</a:t>
            </a:r>
          </a:p>
          <a:p>
            <a:pPr algn="ctr"/>
            <a:r>
              <a:rPr lang="en-GB" sz="1700" b="1" dirty="0">
                <a:solidFill>
                  <a:schemeClr val="tx2"/>
                </a:solidFill>
              </a:rPr>
              <a:t>(all aged 16-64)</a:t>
            </a:r>
          </a:p>
        </p:txBody>
      </p:sp>
      <p:sp>
        <p:nvSpPr>
          <p:cNvPr id="4" name="TextBox 3">
            <a:extLst>
              <a:ext uri="{FF2B5EF4-FFF2-40B4-BE49-F238E27FC236}">
                <a16:creationId xmlns:a16="http://schemas.microsoft.com/office/drawing/2014/main" id="{3B5E5B73-6A40-7376-5634-661294C690FA}"/>
              </a:ext>
            </a:extLst>
          </p:cNvPr>
          <p:cNvSpPr txBox="1"/>
          <p:nvPr/>
        </p:nvSpPr>
        <p:spPr>
          <a:xfrm>
            <a:off x="1325476" y="2302038"/>
            <a:ext cx="1757134" cy="276999"/>
          </a:xfrm>
          <a:prstGeom prst="rect">
            <a:avLst/>
          </a:prstGeom>
          <a:noFill/>
        </p:spPr>
        <p:txBody>
          <a:bodyPr wrap="square">
            <a:spAutoFit/>
          </a:bodyPr>
          <a:lstStyle/>
          <a:p>
            <a:pPr algn="ctr"/>
            <a:r>
              <a:rPr lang="en-GB" sz="1200" b="1" i="1" dirty="0">
                <a:latin typeface="Calibri" panose="020F0502020204030204" pitchFamily="34" charset="0"/>
                <a:ea typeface="Calibri" panose="020F0502020204030204" pitchFamily="34" charset="0"/>
                <a:cs typeface="Calibri" panose="020F0502020204030204" pitchFamily="34" charset="0"/>
              </a:rPr>
              <a:t>Apr 2023-Mar 2024</a:t>
            </a:r>
          </a:p>
        </p:txBody>
      </p:sp>
      <p:sp>
        <p:nvSpPr>
          <p:cNvPr id="16" name="TextBox 15">
            <a:extLst>
              <a:ext uri="{FF2B5EF4-FFF2-40B4-BE49-F238E27FC236}">
                <a16:creationId xmlns:a16="http://schemas.microsoft.com/office/drawing/2014/main" id="{BD43B9C0-F8BA-20B8-32AB-A92A1E408D55}"/>
              </a:ext>
            </a:extLst>
          </p:cNvPr>
          <p:cNvSpPr txBox="1"/>
          <p:nvPr/>
        </p:nvSpPr>
        <p:spPr>
          <a:xfrm>
            <a:off x="1424526" y="1677164"/>
            <a:ext cx="1629879" cy="61293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a:spAutoFit/>
          </a:bodyPr>
          <a:lstStyle/>
          <a:p>
            <a:pPr algn="ctr"/>
            <a:r>
              <a:rPr lang="en-GB" sz="3000" b="1">
                <a:solidFill>
                  <a:srgbClr val="4F3215"/>
                </a:solidFill>
              </a:rPr>
              <a:t>82.9%</a:t>
            </a:r>
            <a:endParaRPr lang="en-GB" sz="3000">
              <a:solidFill>
                <a:srgbClr val="4F3215"/>
              </a:solidFill>
            </a:endParaRPr>
          </a:p>
        </p:txBody>
      </p:sp>
      <p:sp>
        <p:nvSpPr>
          <p:cNvPr id="9" name="TextBox 8">
            <a:extLst>
              <a:ext uri="{FF2B5EF4-FFF2-40B4-BE49-F238E27FC236}">
                <a16:creationId xmlns:a16="http://schemas.microsoft.com/office/drawing/2014/main" id="{8BB30CA4-E531-E108-6115-5786C13B93D5}"/>
              </a:ext>
            </a:extLst>
          </p:cNvPr>
          <p:cNvSpPr txBox="1"/>
          <p:nvPr/>
        </p:nvSpPr>
        <p:spPr>
          <a:xfrm>
            <a:off x="732195" y="2535306"/>
            <a:ext cx="2986339" cy="369332"/>
          </a:xfrm>
          <a:prstGeom prst="rect">
            <a:avLst/>
          </a:prstGeom>
          <a:noFill/>
        </p:spPr>
        <p:txBody>
          <a:bodyPr wrap="square" rtlCol="0">
            <a:spAutoFit/>
          </a:bodyPr>
          <a:lstStyle/>
          <a:p>
            <a:pPr algn="ctr"/>
            <a:r>
              <a:rPr lang="en-GB" b="1" dirty="0">
                <a:solidFill>
                  <a:srgbClr val="0B3153"/>
                </a:solidFill>
              </a:rPr>
              <a:t>Quarterly Change</a:t>
            </a:r>
          </a:p>
        </p:txBody>
      </p:sp>
      <p:sp>
        <p:nvSpPr>
          <p:cNvPr id="5" name="TextBox 4">
            <a:extLst>
              <a:ext uri="{FF2B5EF4-FFF2-40B4-BE49-F238E27FC236}">
                <a16:creationId xmlns:a16="http://schemas.microsoft.com/office/drawing/2014/main" id="{8DBED2DF-868F-A1E8-9EE4-C29A41522B51}"/>
              </a:ext>
            </a:extLst>
          </p:cNvPr>
          <p:cNvSpPr txBox="1"/>
          <p:nvPr/>
        </p:nvSpPr>
        <p:spPr>
          <a:xfrm>
            <a:off x="1087329" y="3508747"/>
            <a:ext cx="2233427"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dirty="0">
                <a:ln>
                  <a:noFill/>
                </a:ln>
                <a:solidFill>
                  <a:srgbClr val="000000"/>
                </a:solidFill>
                <a:effectLst/>
                <a:latin typeface="Calibri" panose="020F0502020204030204" pitchFamily="34" charset="0"/>
                <a:ea typeface="+mn-ea"/>
                <a:cs typeface="+mn-cs"/>
              </a:rPr>
              <a:t>Comparing Apr 2023-Mar 2024 with Jan 2023 – Dec 2023</a:t>
            </a:r>
            <a:endParaRPr lang="en-GB" sz="1200" dirty="0">
              <a:effectLst/>
            </a:endParaRPr>
          </a:p>
        </p:txBody>
      </p:sp>
      <p:sp>
        <p:nvSpPr>
          <p:cNvPr id="18" name="TextBox 17">
            <a:extLst>
              <a:ext uri="{FF2B5EF4-FFF2-40B4-BE49-F238E27FC236}">
                <a16:creationId xmlns:a16="http://schemas.microsoft.com/office/drawing/2014/main" id="{E51E28F8-F03D-8CB8-2EB5-C9C9A27BBC64}"/>
              </a:ext>
            </a:extLst>
          </p:cNvPr>
          <p:cNvSpPr txBox="1"/>
          <p:nvPr/>
        </p:nvSpPr>
        <p:spPr>
          <a:xfrm>
            <a:off x="1424526" y="2871933"/>
            <a:ext cx="1658083" cy="612934"/>
          </a:xfrm>
          <a:prstGeom prst="roundRect">
            <a:avLst/>
          </a:prstGeom>
          <a:solidFill>
            <a:schemeClr val="accent4">
              <a:lumMod val="40000"/>
              <a:lumOff val="60000"/>
              <a:alpha val="34000"/>
            </a:schemeClr>
          </a:solidFill>
          <a:ln w="38100">
            <a:solidFill>
              <a:srgbClr val="FFC000"/>
            </a:solidFill>
            <a:prstDash val="dash"/>
          </a:ln>
        </p:spPr>
        <p:txBody>
          <a:bodyPr wrap="square">
            <a:spAutoFit/>
          </a:bodyPr>
          <a:lstStyle/>
          <a:p>
            <a:pPr algn="ctr"/>
            <a:r>
              <a:rPr lang="en-GB" sz="3000" b="1">
                <a:solidFill>
                  <a:srgbClr val="4F3215"/>
                </a:solidFill>
              </a:rPr>
              <a:t>-1.1pp</a:t>
            </a:r>
          </a:p>
        </p:txBody>
      </p:sp>
      <p:sp>
        <p:nvSpPr>
          <p:cNvPr id="20" name="TextBox 19">
            <a:extLst>
              <a:ext uri="{FF2B5EF4-FFF2-40B4-BE49-F238E27FC236}">
                <a16:creationId xmlns:a16="http://schemas.microsoft.com/office/drawing/2014/main" id="{03A29E0C-D671-98AD-BC48-9663F4AC1895}"/>
              </a:ext>
            </a:extLst>
          </p:cNvPr>
          <p:cNvSpPr txBox="1"/>
          <p:nvPr/>
        </p:nvSpPr>
        <p:spPr>
          <a:xfrm>
            <a:off x="574793" y="3970412"/>
            <a:ext cx="2986340" cy="369332"/>
          </a:xfrm>
          <a:prstGeom prst="rect">
            <a:avLst/>
          </a:prstGeom>
          <a:noFill/>
        </p:spPr>
        <p:txBody>
          <a:bodyPr wrap="square">
            <a:spAutoFit/>
          </a:bodyPr>
          <a:lstStyle/>
          <a:p>
            <a:pPr algn="ctr"/>
            <a:r>
              <a:rPr lang="en-GB" b="1" dirty="0">
                <a:solidFill>
                  <a:srgbClr val="0B3153"/>
                </a:solidFill>
              </a:rPr>
              <a:t>Year on Year Change</a:t>
            </a:r>
          </a:p>
        </p:txBody>
      </p:sp>
      <p:sp>
        <p:nvSpPr>
          <p:cNvPr id="14" name="TextBox 13">
            <a:extLst>
              <a:ext uri="{FF2B5EF4-FFF2-40B4-BE49-F238E27FC236}">
                <a16:creationId xmlns:a16="http://schemas.microsoft.com/office/drawing/2014/main" id="{65BB4506-FEC0-7C5A-31ED-B4BED89DCC8A}"/>
              </a:ext>
            </a:extLst>
          </p:cNvPr>
          <p:cNvSpPr txBox="1"/>
          <p:nvPr/>
        </p:nvSpPr>
        <p:spPr>
          <a:xfrm>
            <a:off x="1132235" y="4943853"/>
            <a:ext cx="2242663"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dirty="0">
                <a:ln>
                  <a:noFill/>
                </a:ln>
                <a:solidFill>
                  <a:srgbClr val="000000"/>
                </a:solidFill>
                <a:effectLst/>
                <a:latin typeface="Calibri" panose="020F0502020204030204" pitchFamily="34" charset="0"/>
                <a:ea typeface="+mn-ea"/>
                <a:cs typeface="+mn-cs"/>
              </a:rPr>
              <a:t>Comparing Apr 2022-Mar 2023 with Apr 2023-Mar 2024</a:t>
            </a:r>
            <a:endParaRPr lang="en-GB" sz="1200" dirty="0">
              <a:effectLst/>
            </a:endParaRPr>
          </a:p>
        </p:txBody>
      </p:sp>
      <p:sp>
        <p:nvSpPr>
          <p:cNvPr id="21" name="TextBox 20">
            <a:extLst>
              <a:ext uri="{FF2B5EF4-FFF2-40B4-BE49-F238E27FC236}">
                <a16:creationId xmlns:a16="http://schemas.microsoft.com/office/drawing/2014/main" id="{D0336F21-A160-1CF0-9A3F-AC8F75463198}"/>
              </a:ext>
            </a:extLst>
          </p:cNvPr>
          <p:cNvSpPr txBox="1"/>
          <p:nvPr/>
        </p:nvSpPr>
        <p:spPr>
          <a:xfrm>
            <a:off x="1424526" y="4307039"/>
            <a:ext cx="1658083" cy="612934"/>
          </a:xfrm>
          <a:prstGeom prst="roundRect">
            <a:avLst/>
          </a:prstGeom>
          <a:solidFill>
            <a:schemeClr val="accent4">
              <a:lumMod val="40000"/>
              <a:lumOff val="60000"/>
              <a:alpha val="34000"/>
            </a:schemeClr>
          </a:solidFill>
          <a:ln w="47625">
            <a:solidFill>
              <a:srgbClr val="92D050"/>
            </a:solidFill>
            <a:prstDash val="sysDot"/>
          </a:ln>
        </p:spPr>
        <p:txBody>
          <a:bodyPr wrap="square">
            <a:spAutoFit/>
          </a:bodyPr>
          <a:lstStyle/>
          <a:p>
            <a:pPr algn="ctr"/>
            <a:r>
              <a:rPr lang="en-GB" sz="3000" b="1" dirty="0">
                <a:solidFill>
                  <a:srgbClr val="4F3215"/>
                </a:solidFill>
              </a:rPr>
              <a:t>+0.7pp</a:t>
            </a:r>
          </a:p>
        </p:txBody>
      </p:sp>
      <p:sp>
        <p:nvSpPr>
          <p:cNvPr id="10" name="TextBox 9">
            <a:extLst>
              <a:ext uri="{FF2B5EF4-FFF2-40B4-BE49-F238E27FC236}">
                <a16:creationId xmlns:a16="http://schemas.microsoft.com/office/drawing/2014/main" id="{B749D57F-04A0-BE14-8AC2-B50388B52C4D}"/>
              </a:ext>
            </a:extLst>
          </p:cNvPr>
          <p:cNvSpPr txBox="1"/>
          <p:nvPr/>
        </p:nvSpPr>
        <p:spPr>
          <a:xfrm>
            <a:off x="732195" y="5456860"/>
            <a:ext cx="3858855" cy="738664"/>
          </a:xfrm>
          <a:prstGeom prst="rect">
            <a:avLst/>
          </a:prstGeom>
          <a:noFill/>
        </p:spPr>
        <p:txBody>
          <a:bodyPr wrap="square" lIns="91440" tIns="45720" rIns="91440" bIns="45720" rtlCol="0" anchor="t">
            <a:spAutoFit/>
          </a:bodyPr>
          <a:lstStyle/>
          <a:p>
            <a:r>
              <a:rPr lang="en-GB" sz="1400" i="1" dirty="0">
                <a:latin typeface="+mn-lt"/>
                <a:cs typeface="Arial"/>
              </a:rPr>
              <a:t>Compared to 78.5% UK wide. 3-year average (</a:t>
            </a:r>
            <a:r>
              <a:rPr lang="en-GB" sz="1400" i="1" kern="1200" spc="0" baseline="0" dirty="0">
                <a:ln>
                  <a:noFill/>
                </a:ln>
                <a:solidFill>
                  <a:srgbClr val="000000"/>
                </a:solidFill>
                <a:effectLst/>
                <a:latin typeface="+mn-lt"/>
                <a:ea typeface="+mn-ea"/>
                <a:cs typeface="+mn-cs"/>
              </a:rPr>
              <a:t>April 2021-Mar 2022 to April 2023-Mar 2024</a:t>
            </a:r>
            <a:r>
              <a:rPr lang="en-GB" sz="1400" i="1" dirty="0">
                <a:solidFill>
                  <a:srgbClr val="000000"/>
                </a:solidFill>
                <a:effectLst/>
                <a:latin typeface="+mn-lt"/>
                <a:cs typeface="+mn-cs"/>
              </a:rPr>
              <a:t>) </a:t>
            </a:r>
            <a:r>
              <a:rPr lang="en-GB" sz="1400" i="1" dirty="0">
                <a:latin typeface="+mn-lt"/>
                <a:cs typeface="Arial"/>
              </a:rPr>
              <a:t>is 83.2% compared to 78.4% UK wide.</a:t>
            </a:r>
          </a:p>
        </p:txBody>
      </p:sp>
      <p:pic>
        <p:nvPicPr>
          <p:cNvPr id="12" name="Picture 11" descr="A clustered column chart showing economic activity rate and a rolling 3-year average amongst 16- to 64-year-olds in Greater Cambridge and United Kingdom from 2008 to 2024. Economic activity has been consistently higher in Greater Cambridge than in the UK. ">
            <a:extLst>
              <a:ext uri="{FF2B5EF4-FFF2-40B4-BE49-F238E27FC236}">
                <a16:creationId xmlns:a16="http://schemas.microsoft.com/office/drawing/2014/main" id="{A0D39D40-1A73-626F-7AC7-D207309A4BBD}"/>
              </a:ext>
            </a:extLst>
          </p:cNvPr>
          <p:cNvPicPr>
            <a:picLocks noChangeAspect="1"/>
          </p:cNvPicPr>
          <p:nvPr/>
        </p:nvPicPr>
        <p:blipFill>
          <a:blip r:embed="rId3"/>
          <a:stretch>
            <a:fillRect/>
          </a:stretch>
        </p:blipFill>
        <p:spPr>
          <a:xfrm>
            <a:off x="4180912" y="1271095"/>
            <a:ext cx="7759214" cy="4039504"/>
          </a:xfrm>
          <a:prstGeom prst="rect">
            <a:avLst/>
          </a:prstGeom>
        </p:spPr>
      </p:pic>
      <p:sp>
        <p:nvSpPr>
          <p:cNvPr id="6" name="TextBox 5">
            <a:extLst>
              <a:ext uri="{FF2B5EF4-FFF2-40B4-BE49-F238E27FC236}">
                <a16:creationId xmlns:a16="http://schemas.microsoft.com/office/drawing/2014/main" id="{C9F4505A-3222-9333-BE6B-97F649102A12}"/>
              </a:ext>
            </a:extLst>
          </p:cNvPr>
          <p:cNvSpPr txBox="1"/>
          <p:nvPr/>
        </p:nvSpPr>
        <p:spPr>
          <a:xfrm>
            <a:off x="574793" y="6281453"/>
            <a:ext cx="8667530" cy="510778"/>
          </a:xfrm>
          <a:prstGeom prst="roundRect">
            <a:avLst/>
          </a:prstGeom>
          <a:noFill/>
          <a:ln>
            <a:solidFill>
              <a:schemeClr val="tx1"/>
            </a:solidFill>
          </a:ln>
        </p:spPr>
        <p:txBody>
          <a:bodyPr wrap="square" rtlCol="0">
            <a:spAutoFit/>
          </a:bodyPr>
          <a:lstStyle/>
          <a:p>
            <a:r>
              <a:rPr lang="en-GB" sz="1200">
                <a:solidFill>
                  <a:srgbClr val="0B3153"/>
                </a:solidFill>
              </a:rPr>
              <a:t>Greater Cambridge has a higher economic activity rate than the UK (82.9% vs 78.5%). Thus, there are less people economically inactive people and more people who are seeking work or who are in work. 2021 was a notable increase.</a:t>
            </a:r>
          </a:p>
        </p:txBody>
      </p:sp>
    </p:spTree>
    <p:extLst>
      <p:ext uri="{BB962C8B-B14F-4D97-AF65-F5344CB8AC3E}">
        <p14:creationId xmlns:p14="http://schemas.microsoft.com/office/powerpoint/2010/main" val="358661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838200" y="2821781"/>
            <a:ext cx="10515600" cy="1214438"/>
          </a:xfrm>
        </p:spPr>
        <p:txBody>
          <a:bodyPr/>
          <a:lstStyle/>
          <a:p>
            <a:r>
              <a:rPr lang="en-GB" dirty="0"/>
              <a:t>4. Economic Inactivity</a:t>
            </a:r>
            <a:endParaRPr lang="en-US" dirty="0">
              <a:cs typeface="Arial" panose="020B0604020202020204"/>
            </a:endParaRPr>
          </a:p>
        </p:txBody>
      </p:sp>
    </p:spTree>
    <p:extLst>
      <p:ext uri="{BB962C8B-B14F-4D97-AF65-F5344CB8AC3E}">
        <p14:creationId xmlns:p14="http://schemas.microsoft.com/office/powerpoint/2010/main" val="113708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575903" y="461873"/>
            <a:ext cx="10515600" cy="1214438"/>
          </a:xfrm>
        </p:spPr>
        <p:txBody>
          <a:bodyPr/>
          <a:lstStyle/>
          <a:p>
            <a:r>
              <a:rPr lang="en-GB" sz="3200" dirty="0"/>
              <a:t>Economic Inactivity Overview</a:t>
            </a:r>
            <a:endParaRPr lang="en-GB" sz="3200" dirty="0">
              <a:cs typeface="Arial"/>
            </a:endParaRPr>
          </a:p>
        </p:txBody>
      </p:sp>
      <p:sp>
        <p:nvSpPr>
          <p:cNvPr id="8" name="TextBox 7">
            <a:extLst>
              <a:ext uri="{FF2B5EF4-FFF2-40B4-BE49-F238E27FC236}">
                <a16:creationId xmlns:a16="http://schemas.microsoft.com/office/drawing/2014/main" id="{0ED63416-B6F7-24FE-C2AE-ACC0885E0F8D}"/>
              </a:ext>
            </a:extLst>
          </p:cNvPr>
          <p:cNvSpPr txBox="1"/>
          <p:nvPr/>
        </p:nvSpPr>
        <p:spPr>
          <a:xfrm>
            <a:off x="413617" y="1085371"/>
            <a:ext cx="3693150" cy="630942"/>
          </a:xfrm>
          <a:prstGeom prst="rect">
            <a:avLst/>
          </a:prstGeom>
          <a:noFill/>
        </p:spPr>
        <p:txBody>
          <a:bodyPr wrap="square" rtlCol="0">
            <a:spAutoFit/>
          </a:bodyPr>
          <a:lstStyle/>
          <a:p>
            <a:pPr algn="ctr"/>
            <a:r>
              <a:rPr lang="en-GB" b="1" dirty="0">
                <a:solidFill>
                  <a:srgbClr val="0B3153"/>
                </a:solidFill>
              </a:rPr>
              <a:t>Economic Inactivity Rate </a:t>
            </a:r>
          </a:p>
          <a:p>
            <a:pPr algn="ctr"/>
            <a:r>
              <a:rPr lang="en-GB" sz="1700" b="1" dirty="0">
                <a:solidFill>
                  <a:srgbClr val="0B3153"/>
                </a:solidFill>
              </a:rPr>
              <a:t>(all aged 16-64)</a:t>
            </a:r>
          </a:p>
        </p:txBody>
      </p:sp>
      <p:sp>
        <p:nvSpPr>
          <p:cNvPr id="22" name="TextBox 21">
            <a:extLst>
              <a:ext uri="{FF2B5EF4-FFF2-40B4-BE49-F238E27FC236}">
                <a16:creationId xmlns:a16="http://schemas.microsoft.com/office/drawing/2014/main" id="{D7D8ADB1-30DF-41DA-F7F9-1AE14DBBB929}"/>
              </a:ext>
            </a:extLst>
          </p:cNvPr>
          <p:cNvSpPr txBox="1"/>
          <p:nvPr/>
        </p:nvSpPr>
        <p:spPr>
          <a:xfrm>
            <a:off x="1381625" y="2329939"/>
            <a:ext cx="1757134" cy="276999"/>
          </a:xfrm>
          <a:prstGeom prst="rect">
            <a:avLst/>
          </a:prstGeom>
          <a:noFill/>
        </p:spPr>
        <p:txBody>
          <a:bodyPr wrap="square">
            <a:spAutoFit/>
          </a:bodyPr>
          <a:lstStyle/>
          <a:p>
            <a:pPr algn="ctr"/>
            <a:r>
              <a:rPr lang="en-GB" sz="1200" b="1" i="1">
                <a:solidFill>
                  <a:srgbClr val="000000"/>
                </a:solidFill>
                <a:latin typeface="Calibri" panose="020F0502020204030204" pitchFamily="34" charset="0"/>
              </a:rPr>
              <a:t>Apr 2023-Mar 2024</a:t>
            </a:r>
          </a:p>
        </p:txBody>
      </p:sp>
      <p:sp>
        <p:nvSpPr>
          <p:cNvPr id="25" name="TextBox 24">
            <a:extLst>
              <a:ext uri="{FF2B5EF4-FFF2-40B4-BE49-F238E27FC236}">
                <a16:creationId xmlns:a16="http://schemas.microsoft.com/office/drawing/2014/main" id="{4AC55988-F3A6-E9B0-81EE-AF5D2128702E}"/>
              </a:ext>
            </a:extLst>
          </p:cNvPr>
          <p:cNvSpPr txBox="1"/>
          <p:nvPr/>
        </p:nvSpPr>
        <p:spPr>
          <a:xfrm>
            <a:off x="1467565" y="1714638"/>
            <a:ext cx="1629879" cy="61293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a:spAutoFit/>
          </a:bodyPr>
          <a:lstStyle/>
          <a:p>
            <a:pPr algn="ctr"/>
            <a:r>
              <a:rPr lang="en-GB" sz="3000" b="1">
                <a:solidFill>
                  <a:srgbClr val="4F3215"/>
                </a:solidFill>
              </a:rPr>
              <a:t>17.1%</a:t>
            </a:r>
            <a:endParaRPr lang="en-GB" sz="3000">
              <a:solidFill>
                <a:srgbClr val="4F3215"/>
              </a:solidFill>
            </a:endParaRPr>
          </a:p>
        </p:txBody>
      </p:sp>
      <p:sp>
        <p:nvSpPr>
          <p:cNvPr id="9" name="TextBox 8">
            <a:extLst>
              <a:ext uri="{FF2B5EF4-FFF2-40B4-BE49-F238E27FC236}">
                <a16:creationId xmlns:a16="http://schemas.microsoft.com/office/drawing/2014/main" id="{8BB30CA4-E531-E108-6115-5786C13B93D5}"/>
              </a:ext>
            </a:extLst>
          </p:cNvPr>
          <p:cNvSpPr txBox="1"/>
          <p:nvPr/>
        </p:nvSpPr>
        <p:spPr>
          <a:xfrm>
            <a:off x="364058" y="2605746"/>
            <a:ext cx="3780438" cy="369332"/>
          </a:xfrm>
          <a:prstGeom prst="rect">
            <a:avLst/>
          </a:prstGeom>
          <a:noFill/>
        </p:spPr>
        <p:txBody>
          <a:bodyPr wrap="square" rtlCol="0">
            <a:spAutoFit/>
          </a:bodyPr>
          <a:lstStyle/>
          <a:p>
            <a:pPr algn="ctr"/>
            <a:r>
              <a:rPr lang="en-GB" b="1">
                <a:solidFill>
                  <a:srgbClr val="0B3153"/>
                </a:solidFill>
              </a:rPr>
              <a:t>Quarterly Change</a:t>
            </a:r>
          </a:p>
        </p:txBody>
      </p:sp>
      <p:sp>
        <p:nvSpPr>
          <p:cNvPr id="23" name="TextBox 22">
            <a:extLst>
              <a:ext uri="{FF2B5EF4-FFF2-40B4-BE49-F238E27FC236}">
                <a16:creationId xmlns:a16="http://schemas.microsoft.com/office/drawing/2014/main" id="{732F6648-BDA7-9938-A6FF-0FDC9A70690D}"/>
              </a:ext>
            </a:extLst>
          </p:cNvPr>
          <p:cNvSpPr txBox="1"/>
          <p:nvPr/>
        </p:nvSpPr>
        <p:spPr>
          <a:xfrm>
            <a:off x="1181206" y="3569457"/>
            <a:ext cx="2233427"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dirty="0">
                <a:ln>
                  <a:noFill/>
                </a:ln>
                <a:solidFill>
                  <a:srgbClr val="000000"/>
                </a:solidFill>
                <a:effectLst/>
                <a:latin typeface="Calibri" panose="020F0502020204030204" pitchFamily="34" charset="0"/>
                <a:ea typeface="+mn-ea"/>
                <a:cs typeface="+mn-cs"/>
              </a:rPr>
              <a:t>Comparing Apr 2023-Mar 2024 with Jan 2023 – Dec 2023</a:t>
            </a:r>
            <a:endParaRPr lang="en-GB" sz="1200" dirty="0">
              <a:effectLst/>
            </a:endParaRPr>
          </a:p>
        </p:txBody>
      </p:sp>
      <p:sp>
        <p:nvSpPr>
          <p:cNvPr id="26" name="TextBox 25">
            <a:extLst>
              <a:ext uri="{FF2B5EF4-FFF2-40B4-BE49-F238E27FC236}">
                <a16:creationId xmlns:a16="http://schemas.microsoft.com/office/drawing/2014/main" id="{A652704A-017C-ABC8-9A5F-13D358B9469A}"/>
              </a:ext>
            </a:extLst>
          </p:cNvPr>
          <p:cNvSpPr txBox="1"/>
          <p:nvPr/>
        </p:nvSpPr>
        <p:spPr>
          <a:xfrm>
            <a:off x="1439337" y="2968297"/>
            <a:ext cx="1629879" cy="612934"/>
          </a:xfrm>
          <a:prstGeom prst="roundRect">
            <a:avLst/>
          </a:prstGeom>
          <a:solidFill>
            <a:schemeClr val="accent4">
              <a:lumMod val="40000"/>
              <a:lumOff val="60000"/>
              <a:alpha val="34000"/>
            </a:schemeClr>
          </a:solidFill>
          <a:ln w="38100">
            <a:solidFill>
              <a:srgbClr val="FFC000"/>
            </a:solidFill>
          </a:ln>
        </p:spPr>
        <p:txBody>
          <a:bodyPr wrap="square">
            <a:spAutoFit/>
          </a:bodyPr>
          <a:lstStyle/>
          <a:p>
            <a:pPr algn="ctr"/>
            <a:r>
              <a:rPr lang="en-GB" sz="3000" b="1" dirty="0">
                <a:solidFill>
                  <a:srgbClr val="4F3215"/>
                </a:solidFill>
              </a:rPr>
              <a:t>+1.1pp</a:t>
            </a:r>
            <a:endParaRPr lang="en-GB" sz="3000" dirty="0">
              <a:solidFill>
                <a:srgbClr val="4F3215"/>
              </a:solidFill>
            </a:endParaRPr>
          </a:p>
        </p:txBody>
      </p:sp>
      <p:sp>
        <p:nvSpPr>
          <p:cNvPr id="28" name="TextBox 27">
            <a:extLst>
              <a:ext uri="{FF2B5EF4-FFF2-40B4-BE49-F238E27FC236}">
                <a16:creationId xmlns:a16="http://schemas.microsoft.com/office/drawing/2014/main" id="{BDD21119-00F7-92CC-3EED-F1EFFB6F3E21}"/>
              </a:ext>
            </a:extLst>
          </p:cNvPr>
          <p:cNvSpPr txBox="1"/>
          <p:nvPr/>
        </p:nvSpPr>
        <p:spPr>
          <a:xfrm>
            <a:off x="342057" y="4031122"/>
            <a:ext cx="3774881" cy="369332"/>
          </a:xfrm>
          <a:prstGeom prst="rect">
            <a:avLst/>
          </a:prstGeom>
          <a:noFill/>
        </p:spPr>
        <p:txBody>
          <a:bodyPr wrap="square" rtlCol="0">
            <a:spAutoFit/>
          </a:bodyPr>
          <a:lstStyle/>
          <a:p>
            <a:pPr algn="ctr"/>
            <a:r>
              <a:rPr lang="en-GB" b="1" dirty="0">
                <a:solidFill>
                  <a:srgbClr val="0B3153"/>
                </a:solidFill>
              </a:rPr>
              <a:t>YoY Change</a:t>
            </a:r>
          </a:p>
        </p:txBody>
      </p:sp>
      <p:sp>
        <p:nvSpPr>
          <p:cNvPr id="24" name="TextBox 23">
            <a:extLst>
              <a:ext uri="{FF2B5EF4-FFF2-40B4-BE49-F238E27FC236}">
                <a16:creationId xmlns:a16="http://schemas.microsoft.com/office/drawing/2014/main" id="{4D7F639C-F15A-B6BC-7BB2-018FDC6FCCCB}"/>
              </a:ext>
            </a:extLst>
          </p:cNvPr>
          <p:cNvSpPr txBox="1"/>
          <p:nvPr/>
        </p:nvSpPr>
        <p:spPr>
          <a:xfrm>
            <a:off x="1153648" y="4962151"/>
            <a:ext cx="2242663"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dirty="0">
                <a:ln>
                  <a:noFill/>
                </a:ln>
                <a:solidFill>
                  <a:srgbClr val="000000"/>
                </a:solidFill>
                <a:effectLst/>
                <a:latin typeface="Calibri" panose="020F0502020204030204" pitchFamily="34" charset="0"/>
                <a:ea typeface="+mn-ea"/>
                <a:cs typeface="+mn-cs"/>
              </a:rPr>
              <a:t>Comparing Apr 2022-Mar 2023 with Apr 2023-Mar 2024</a:t>
            </a:r>
            <a:endParaRPr lang="en-GB" sz="1200" dirty="0">
              <a:effectLst/>
            </a:endParaRPr>
          </a:p>
        </p:txBody>
      </p:sp>
      <p:sp>
        <p:nvSpPr>
          <p:cNvPr id="27" name="TextBox 26">
            <a:extLst>
              <a:ext uri="{FF2B5EF4-FFF2-40B4-BE49-F238E27FC236}">
                <a16:creationId xmlns:a16="http://schemas.microsoft.com/office/drawing/2014/main" id="{92F09AE7-3EBE-2D60-9997-878B4F0185DE}"/>
              </a:ext>
            </a:extLst>
          </p:cNvPr>
          <p:cNvSpPr txBox="1"/>
          <p:nvPr/>
        </p:nvSpPr>
        <p:spPr>
          <a:xfrm>
            <a:off x="1455423" y="4349217"/>
            <a:ext cx="1629879" cy="61293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a:spAutoFit/>
          </a:bodyPr>
          <a:lstStyle/>
          <a:p>
            <a:pPr algn="ctr"/>
            <a:r>
              <a:rPr lang="en-GB" sz="3000" b="1" dirty="0">
                <a:solidFill>
                  <a:srgbClr val="4F3215"/>
                </a:solidFill>
              </a:rPr>
              <a:t>-0.7pp</a:t>
            </a:r>
            <a:endParaRPr lang="en-GB" sz="3000" dirty="0">
              <a:solidFill>
                <a:srgbClr val="4F3215"/>
              </a:solidFill>
            </a:endParaRPr>
          </a:p>
        </p:txBody>
      </p:sp>
      <p:sp>
        <p:nvSpPr>
          <p:cNvPr id="10" name="TextBox 9">
            <a:extLst>
              <a:ext uri="{FF2B5EF4-FFF2-40B4-BE49-F238E27FC236}">
                <a16:creationId xmlns:a16="http://schemas.microsoft.com/office/drawing/2014/main" id="{B749D57F-04A0-BE14-8AC2-B50388B52C4D}"/>
              </a:ext>
            </a:extLst>
          </p:cNvPr>
          <p:cNvSpPr txBox="1"/>
          <p:nvPr/>
        </p:nvSpPr>
        <p:spPr>
          <a:xfrm>
            <a:off x="413617" y="5405721"/>
            <a:ext cx="3774881" cy="738664"/>
          </a:xfrm>
          <a:prstGeom prst="rect">
            <a:avLst/>
          </a:prstGeom>
          <a:noFill/>
        </p:spPr>
        <p:txBody>
          <a:bodyPr wrap="square" lIns="91440" tIns="45720" rIns="91440" bIns="45720" rtlCol="0" anchor="t">
            <a:spAutoFit/>
          </a:bodyPr>
          <a:lstStyle/>
          <a:p>
            <a:r>
              <a:rPr lang="en-GB" sz="1400" i="1" dirty="0">
                <a:latin typeface="+mn-lt"/>
                <a:cs typeface="Arial"/>
              </a:rPr>
              <a:t>Compared to 21.5% UK wide. 3-year average (</a:t>
            </a:r>
            <a:r>
              <a:rPr lang="en-GB" sz="1400" i="1" kern="1200" spc="0" baseline="0" dirty="0">
                <a:ln>
                  <a:noFill/>
                </a:ln>
                <a:solidFill>
                  <a:srgbClr val="000000"/>
                </a:solidFill>
                <a:effectLst/>
                <a:latin typeface="+mn-lt"/>
                <a:ea typeface="+mn-ea"/>
                <a:cs typeface="+mn-cs"/>
              </a:rPr>
              <a:t>April 2021-Mar 2022 to April 2023-Mar 2024</a:t>
            </a:r>
            <a:r>
              <a:rPr lang="en-GB" sz="1400" i="1" dirty="0">
                <a:solidFill>
                  <a:srgbClr val="000000"/>
                </a:solidFill>
                <a:effectLst/>
                <a:latin typeface="+mn-lt"/>
                <a:cs typeface="+mn-cs"/>
              </a:rPr>
              <a:t>)</a:t>
            </a:r>
            <a:r>
              <a:rPr lang="en-GB" sz="1400" i="1" dirty="0">
                <a:latin typeface="+mn-lt"/>
                <a:cs typeface="Arial"/>
              </a:rPr>
              <a:t> is 16.8% compared to 21.6% UK wide</a:t>
            </a:r>
            <a:endParaRPr lang="en-GB" sz="1400" dirty="0">
              <a:latin typeface="+mn-lt"/>
              <a:cs typeface="Arial"/>
            </a:endParaRPr>
          </a:p>
        </p:txBody>
      </p:sp>
      <p:pic>
        <p:nvPicPr>
          <p:cNvPr id="11" name="Picture 10" descr="A clustered column chart showing economic inactivity rate and a rolling  3-year average for 16- to 64-year-olds in Greater Cambridge and United Kingdom from 2008 to 2024. Economic inactivity rates in Greater Cambridge have been substantially lower than in the UK.">
            <a:extLst>
              <a:ext uri="{FF2B5EF4-FFF2-40B4-BE49-F238E27FC236}">
                <a16:creationId xmlns:a16="http://schemas.microsoft.com/office/drawing/2014/main" id="{9D3798D2-18E5-45CF-3045-D2B55A469B60}"/>
              </a:ext>
            </a:extLst>
          </p:cNvPr>
          <p:cNvPicPr>
            <a:picLocks noChangeAspect="1"/>
          </p:cNvPicPr>
          <p:nvPr/>
        </p:nvPicPr>
        <p:blipFill>
          <a:blip r:embed="rId3"/>
          <a:stretch>
            <a:fillRect/>
          </a:stretch>
        </p:blipFill>
        <p:spPr>
          <a:xfrm>
            <a:off x="4049128" y="1192089"/>
            <a:ext cx="7881524" cy="4161308"/>
          </a:xfrm>
          <a:prstGeom prst="rect">
            <a:avLst/>
          </a:prstGeom>
        </p:spPr>
      </p:pic>
      <p:sp>
        <p:nvSpPr>
          <p:cNvPr id="3" name="TextBox 2">
            <a:extLst>
              <a:ext uri="{FF2B5EF4-FFF2-40B4-BE49-F238E27FC236}">
                <a16:creationId xmlns:a16="http://schemas.microsoft.com/office/drawing/2014/main" id="{6FE2AEE4-788C-E712-D7B7-AB0904C2B669}"/>
              </a:ext>
            </a:extLst>
          </p:cNvPr>
          <p:cNvSpPr txBox="1"/>
          <p:nvPr/>
        </p:nvSpPr>
        <p:spPr>
          <a:xfrm>
            <a:off x="575903" y="6228564"/>
            <a:ext cx="8676252" cy="510778"/>
          </a:xfrm>
          <a:prstGeom prst="roundRect">
            <a:avLst/>
          </a:prstGeom>
          <a:noFill/>
          <a:ln>
            <a:solidFill>
              <a:schemeClr val="tx1"/>
            </a:solidFill>
          </a:ln>
        </p:spPr>
        <p:txBody>
          <a:bodyPr wrap="square" rtlCol="0">
            <a:spAutoFit/>
          </a:bodyPr>
          <a:lstStyle/>
          <a:p>
            <a:r>
              <a:rPr lang="en-GB" sz="1200" dirty="0">
                <a:solidFill>
                  <a:srgbClr val="0B3153"/>
                </a:solidFill>
              </a:rPr>
              <a:t>Greater Cambridge has demonstrated a consistently lower economic inactivity rate than the UK for the analysis period since 2005. 2020 saw a sudden jump followed by a steep decrease in 2021. The recent +1.1pp quarterly increase is a concern.</a:t>
            </a:r>
          </a:p>
        </p:txBody>
      </p:sp>
    </p:spTree>
    <p:extLst>
      <p:ext uri="{BB962C8B-B14F-4D97-AF65-F5344CB8AC3E}">
        <p14:creationId xmlns:p14="http://schemas.microsoft.com/office/powerpoint/2010/main" val="68871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a:t>Reasons for Inactivity</a:t>
            </a:r>
            <a:endParaRPr lang="en-GB" sz="3200">
              <a:cs typeface="Arial"/>
            </a:endParaRPr>
          </a:p>
        </p:txBody>
      </p:sp>
      <p:pic>
        <p:nvPicPr>
          <p:cNvPr id="4" name="Picture 3" descr="A clustered column chart showing reasons for economic inactivity calculated as a 3-year average comparing Greater Cambridge and UK from April 2021-March 2022 to April 2023-March 2024. ">
            <a:extLst>
              <a:ext uri="{FF2B5EF4-FFF2-40B4-BE49-F238E27FC236}">
                <a16:creationId xmlns:a16="http://schemas.microsoft.com/office/drawing/2014/main" id="{5D1608FF-890F-E528-66D7-5DB04D36BAE2}"/>
              </a:ext>
            </a:extLst>
          </p:cNvPr>
          <p:cNvPicPr>
            <a:picLocks noChangeAspect="1"/>
          </p:cNvPicPr>
          <p:nvPr/>
        </p:nvPicPr>
        <p:blipFill>
          <a:blip r:embed="rId3"/>
          <a:stretch>
            <a:fillRect/>
          </a:stretch>
        </p:blipFill>
        <p:spPr>
          <a:xfrm>
            <a:off x="632990" y="930949"/>
            <a:ext cx="10885403" cy="4996102"/>
          </a:xfrm>
          <a:prstGeom prst="rect">
            <a:avLst/>
          </a:prstGeom>
        </p:spPr>
      </p:pic>
      <p:sp>
        <p:nvSpPr>
          <p:cNvPr id="5" name="TextBox 4">
            <a:extLst>
              <a:ext uri="{FF2B5EF4-FFF2-40B4-BE49-F238E27FC236}">
                <a16:creationId xmlns:a16="http://schemas.microsoft.com/office/drawing/2014/main" id="{025A77FB-3B87-4106-D496-26ADD267ED7E}"/>
              </a:ext>
            </a:extLst>
          </p:cNvPr>
          <p:cNvSpPr txBox="1"/>
          <p:nvPr/>
        </p:nvSpPr>
        <p:spPr>
          <a:xfrm>
            <a:off x="632990" y="6121482"/>
            <a:ext cx="8531107" cy="715089"/>
          </a:xfrm>
          <a:prstGeom prst="roundRect">
            <a:avLst/>
          </a:prstGeom>
          <a:noFill/>
          <a:ln>
            <a:solidFill>
              <a:schemeClr val="tx1"/>
            </a:solidFill>
          </a:ln>
        </p:spPr>
        <p:txBody>
          <a:bodyPr wrap="square" rtlCol="0">
            <a:spAutoFit/>
          </a:bodyPr>
          <a:lstStyle/>
          <a:p>
            <a:r>
              <a:rPr lang="en-GB" sz="1200" dirty="0">
                <a:solidFill>
                  <a:srgbClr val="0B3153"/>
                </a:solidFill>
              </a:rPr>
              <a:t>The order of reasons for economic inactivity in Greater Cambridge are 1) student (37.7%), 2) looking after family/home (18.0%), 3) long-term sick (17.7%), and 4) retired (10%). A notable strength is that despite the large student population of Greater Cambridge, overall economic inactivity in Greater Cambridge is still lower than the UK.</a:t>
            </a:r>
          </a:p>
        </p:txBody>
      </p:sp>
      <p:sp>
        <p:nvSpPr>
          <p:cNvPr id="8" name="TextBox 7">
            <a:extLst>
              <a:ext uri="{FF2B5EF4-FFF2-40B4-BE49-F238E27FC236}">
                <a16:creationId xmlns:a16="http://schemas.microsoft.com/office/drawing/2014/main" id="{56139C12-6480-0483-BB58-D5EAD3E29E10}"/>
              </a:ext>
              <a:ext uri="{C183D7F6-B498-43B3-948B-1728B52AA6E4}">
                <adec:decorative xmlns:adec="http://schemas.microsoft.com/office/drawing/2017/decorative" val="1"/>
              </a:ext>
            </a:extLst>
          </p:cNvPr>
          <p:cNvSpPr txBox="1"/>
          <p:nvPr/>
        </p:nvSpPr>
        <p:spPr>
          <a:xfrm>
            <a:off x="549894" y="5866108"/>
            <a:ext cx="8182947" cy="253916"/>
          </a:xfrm>
          <a:prstGeom prst="rect">
            <a:avLst/>
          </a:prstGeom>
          <a:noFill/>
        </p:spPr>
        <p:txBody>
          <a:bodyPr wrap="square" rtlCol="0">
            <a:spAutoFit/>
          </a:bodyPr>
          <a:lstStyle/>
          <a:p>
            <a:r>
              <a:rPr lang="en-GB" sz="1050"/>
              <a:t>*Data for those inactive due to temporary sickness or discouraged suppressed due to group some size being zero or disclosive (0-2).</a:t>
            </a:r>
          </a:p>
        </p:txBody>
      </p:sp>
      <p:sp>
        <p:nvSpPr>
          <p:cNvPr id="3" name="TextBox 2">
            <a:extLst>
              <a:ext uri="{FF2B5EF4-FFF2-40B4-BE49-F238E27FC236}">
                <a16:creationId xmlns:a16="http://schemas.microsoft.com/office/drawing/2014/main" id="{A31444D2-91BA-16D5-36EE-9DA6C93DF20E}"/>
              </a:ext>
              <a:ext uri="{C183D7F6-B498-43B3-948B-1728B52AA6E4}">
                <adec:decorative xmlns:adec="http://schemas.microsoft.com/office/drawing/2017/decorative" val="1"/>
              </a:ext>
            </a:extLst>
          </p:cNvPr>
          <p:cNvSpPr txBox="1"/>
          <p:nvPr/>
        </p:nvSpPr>
        <p:spPr>
          <a:xfrm>
            <a:off x="2530039" y="1214853"/>
            <a:ext cx="6722348" cy="261610"/>
          </a:xfrm>
          <a:prstGeom prst="rect">
            <a:avLst/>
          </a:prstGeom>
          <a:noFill/>
        </p:spPr>
        <p:txBody>
          <a:bodyPr wrap="square">
            <a:spAutoFit/>
          </a:bodyPr>
          <a:lstStyle/>
          <a:p>
            <a:pPr algn="ctr"/>
            <a:r>
              <a:rPr lang="en-GB" sz="1100" kern="1200" spc="0" baseline="0">
                <a:ln>
                  <a:noFill/>
                </a:ln>
                <a:solidFill>
                  <a:schemeClr val="bg2">
                    <a:lumMod val="50000"/>
                  </a:schemeClr>
                </a:solidFill>
                <a:effectLst/>
                <a:latin typeface="Aptos" panose="020B0004020202020204" pitchFamily="34" charset="0"/>
              </a:rPr>
              <a:t>April 2021-Mar 2022 to April 2023-Mar 2024</a:t>
            </a:r>
            <a:endParaRPr lang="en-GB" sz="1100">
              <a:solidFill>
                <a:schemeClr val="bg2">
                  <a:lumMod val="50000"/>
                </a:schemeClr>
              </a:solidFill>
              <a:latin typeface="Aptos" panose="020B0004020202020204" pitchFamily="34" charset="0"/>
            </a:endParaRPr>
          </a:p>
        </p:txBody>
      </p:sp>
    </p:spTree>
    <p:extLst>
      <p:ext uri="{BB962C8B-B14F-4D97-AF65-F5344CB8AC3E}">
        <p14:creationId xmlns:p14="http://schemas.microsoft.com/office/powerpoint/2010/main" val="3498354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a:t>Inactivity by Age and Gender</a:t>
            </a:r>
            <a:endParaRPr lang="en-GB" sz="3200">
              <a:cs typeface="Arial"/>
            </a:endParaRPr>
          </a:p>
        </p:txBody>
      </p:sp>
      <p:sp>
        <p:nvSpPr>
          <p:cNvPr id="9" name="TextBox 8">
            <a:extLst>
              <a:ext uri="{FF2B5EF4-FFF2-40B4-BE49-F238E27FC236}">
                <a16:creationId xmlns:a16="http://schemas.microsoft.com/office/drawing/2014/main" id="{97D67EED-13C0-E450-CA2F-05D906CBDDB1}"/>
              </a:ext>
            </a:extLst>
          </p:cNvPr>
          <p:cNvSpPr txBox="1"/>
          <p:nvPr/>
        </p:nvSpPr>
        <p:spPr>
          <a:xfrm>
            <a:off x="446001" y="1384259"/>
            <a:ext cx="3021790" cy="630942"/>
          </a:xfrm>
          <a:prstGeom prst="rect">
            <a:avLst/>
          </a:prstGeom>
          <a:noFill/>
        </p:spPr>
        <p:txBody>
          <a:bodyPr wrap="square" rtlCol="0">
            <a:spAutoFit/>
          </a:bodyPr>
          <a:lstStyle/>
          <a:p>
            <a:pPr algn="ctr"/>
            <a:r>
              <a:rPr lang="en-GB" b="1">
                <a:solidFill>
                  <a:srgbClr val="0B3153"/>
                </a:solidFill>
              </a:rPr>
              <a:t>Economic Inactivity Rate </a:t>
            </a:r>
          </a:p>
          <a:p>
            <a:pPr algn="ctr"/>
            <a:r>
              <a:rPr lang="en-GB" sz="1700" b="1">
                <a:solidFill>
                  <a:srgbClr val="0B3153"/>
                </a:solidFill>
              </a:rPr>
              <a:t>(all aged 16-64) </a:t>
            </a:r>
          </a:p>
        </p:txBody>
      </p:sp>
      <p:sp>
        <p:nvSpPr>
          <p:cNvPr id="8" name="TextBox 7">
            <a:extLst>
              <a:ext uri="{FF2B5EF4-FFF2-40B4-BE49-F238E27FC236}">
                <a16:creationId xmlns:a16="http://schemas.microsoft.com/office/drawing/2014/main" id="{EBD88B4D-3DD8-A873-4BF6-00710C6BC9F0}"/>
              </a:ext>
            </a:extLst>
          </p:cNvPr>
          <p:cNvSpPr txBox="1"/>
          <p:nvPr/>
        </p:nvSpPr>
        <p:spPr>
          <a:xfrm>
            <a:off x="333996" y="3943504"/>
            <a:ext cx="3253710" cy="523220"/>
          </a:xfrm>
          <a:prstGeom prst="rect">
            <a:avLst/>
          </a:prstGeom>
          <a:noFill/>
        </p:spPr>
        <p:txBody>
          <a:bodyPr wrap="square">
            <a:spAutoFit/>
          </a:bodyPr>
          <a:lstStyle/>
          <a:p>
            <a:pPr algn="ctr"/>
            <a:r>
              <a:rPr lang="en-GB" sz="1400" b="1" i="1" dirty="0"/>
              <a:t>3-Year Average: </a:t>
            </a:r>
            <a:r>
              <a:rPr lang="en-GB" sz="1400" i="1" kern="1200" spc="0" baseline="0" dirty="0">
                <a:ln>
                  <a:noFill/>
                </a:ln>
                <a:effectLst/>
                <a:latin typeface="+mn-lt"/>
                <a:ea typeface="+mn-ea"/>
                <a:cs typeface="+mn-cs"/>
              </a:rPr>
              <a:t>April 2021-Mar 2022 to April 2023-Mar 2024</a:t>
            </a:r>
            <a:endParaRPr lang="en-GB" sz="1400" i="1" dirty="0"/>
          </a:p>
        </p:txBody>
      </p:sp>
      <p:sp>
        <p:nvSpPr>
          <p:cNvPr id="5" name="TextBox 4">
            <a:extLst>
              <a:ext uri="{FF2B5EF4-FFF2-40B4-BE49-F238E27FC236}">
                <a16:creationId xmlns:a16="http://schemas.microsoft.com/office/drawing/2014/main" id="{E69C4ED8-4F78-DBAA-D382-CD355B075BC8}"/>
              </a:ext>
            </a:extLst>
          </p:cNvPr>
          <p:cNvSpPr txBox="1"/>
          <p:nvPr/>
        </p:nvSpPr>
        <p:spPr>
          <a:xfrm>
            <a:off x="53125" y="2353438"/>
            <a:ext cx="1493962" cy="369332"/>
          </a:xfrm>
          <a:prstGeom prst="rect">
            <a:avLst/>
          </a:prstGeom>
          <a:noFill/>
        </p:spPr>
        <p:txBody>
          <a:bodyPr wrap="square" rtlCol="0">
            <a:spAutoFit/>
          </a:bodyPr>
          <a:lstStyle/>
          <a:p>
            <a:pPr algn="ctr"/>
            <a:r>
              <a:rPr lang="en-GB" b="1"/>
              <a:t>Male</a:t>
            </a:r>
            <a:endParaRPr lang="en-GB"/>
          </a:p>
        </p:txBody>
      </p:sp>
      <p:sp>
        <p:nvSpPr>
          <p:cNvPr id="10" name="TextBox 9">
            <a:extLst>
              <a:ext uri="{FF2B5EF4-FFF2-40B4-BE49-F238E27FC236}">
                <a16:creationId xmlns:a16="http://schemas.microsoft.com/office/drawing/2014/main" id="{18170A37-9891-1D38-0CD4-5B0C9E453CC3}"/>
              </a:ext>
            </a:extLst>
          </p:cNvPr>
          <p:cNvSpPr txBox="1"/>
          <p:nvPr/>
        </p:nvSpPr>
        <p:spPr>
          <a:xfrm>
            <a:off x="1403247" y="2163403"/>
            <a:ext cx="1747112" cy="646986"/>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3200" b="1">
                <a:solidFill>
                  <a:srgbClr val="4F3215"/>
                </a:solidFill>
              </a:rPr>
              <a:t>11.9%</a:t>
            </a:r>
            <a:endParaRPr lang="en-GB">
              <a:solidFill>
                <a:srgbClr val="4F3215"/>
              </a:solidFill>
            </a:endParaRPr>
          </a:p>
        </p:txBody>
      </p:sp>
      <p:sp>
        <p:nvSpPr>
          <p:cNvPr id="7" name="TextBox 6">
            <a:extLst>
              <a:ext uri="{FF2B5EF4-FFF2-40B4-BE49-F238E27FC236}">
                <a16:creationId xmlns:a16="http://schemas.microsoft.com/office/drawing/2014/main" id="{3182D6B2-616F-8A60-359B-B5A0FBE66672}"/>
              </a:ext>
            </a:extLst>
          </p:cNvPr>
          <p:cNvSpPr txBox="1"/>
          <p:nvPr/>
        </p:nvSpPr>
        <p:spPr>
          <a:xfrm>
            <a:off x="106319" y="3253672"/>
            <a:ext cx="1493962" cy="369332"/>
          </a:xfrm>
          <a:prstGeom prst="rect">
            <a:avLst/>
          </a:prstGeom>
          <a:noFill/>
        </p:spPr>
        <p:txBody>
          <a:bodyPr wrap="square" rtlCol="0">
            <a:spAutoFit/>
          </a:bodyPr>
          <a:lstStyle/>
          <a:p>
            <a:pPr algn="ctr"/>
            <a:r>
              <a:rPr lang="en-GB" b="1"/>
              <a:t>Female</a:t>
            </a:r>
            <a:endParaRPr lang="en-GB"/>
          </a:p>
        </p:txBody>
      </p:sp>
      <p:sp>
        <p:nvSpPr>
          <p:cNvPr id="11" name="TextBox 10">
            <a:extLst>
              <a:ext uri="{FF2B5EF4-FFF2-40B4-BE49-F238E27FC236}">
                <a16:creationId xmlns:a16="http://schemas.microsoft.com/office/drawing/2014/main" id="{10B375E7-DB83-1F1C-4A95-363C4A181EC0}"/>
              </a:ext>
            </a:extLst>
          </p:cNvPr>
          <p:cNvSpPr txBox="1"/>
          <p:nvPr/>
        </p:nvSpPr>
        <p:spPr>
          <a:xfrm>
            <a:off x="1403247" y="3114845"/>
            <a:ext cx="1747112" cy="646986"/>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3200" b="1">
                <a:solidFill>
                  <a:srgbClr val="4F3215"/>
                </a:solidFill>
              </a:rPr>
              <a:t>22.0%</a:t>
            </a:r>
            <a:endParaRPr lang="en-GB">
              <a:solidFill>
                <a:srgbClr val="4F3215"/>
              </a:solidFill>
            </a:endParaRPr>
          </a:p>
        </p:txBody>
      </p:sp>
      <p:pic>
        <p:nvPicPr>
          <p:cNvPr id="4" name="Picture 3" descr="A clustered column chart showing the proportion of each age group who are economically inactive split by gender which is calculated as a 3-year average. The 16-24 age group  sees the highest levels of inactivity with females seeing the highest inactivity rate at 44.3%. ">
            <a:extLst>
              <a:ext uri="{FF2B5EF4-FFF2-40B4-BE49-F238E27FC236}">
                <a16:creationId xmlns:a16="http://schemas.microsoft.com/office/drawing/2014/main" id="{071D47A6-B8BC-272D-82FF-0DA7DE959B6C}"/>
              </a:ext>
            </a:extLst>
          </p:cNvPr>
          <p:cNvPicPr>
            <a:picLocks noChangeAspect="1"/>
          </p:cNvPicPr>
          <p:nvPr/>
        </p:nvPicPr>
        <p:blipFill>
          <a:blip r:embed="rId3"/>
          <a:stretch>
            <a:fillRect/>
          </a:stretch>
        </p:blipFill>
        <p:spPr>
          <a:xfrm>
            <a:off x="3882159" y="1503436"/>
            <a:ext cx="7863840" cy="3393928"/>
          </a:xfrm>
          <a:prstGeom prst="rect">
            <a:avLst/>
          </a:prstGeom>
        </p:spPr>
      </p:pic>
      <p:sp>
        <p:nvSpPr>
          <p:cNvPr id="3" name="TextBox 2">
            <a:extLst>
              <a:ext uri="{FF2B5EF4-FFF2-40B4-BE49-F238E27FC236}">
                <a16:creationId xmlns:a16="http://schemas.microsoft.com/office/drawing/2014/main" id="{0320CAA4-BAC3-EEA5-4C33-0131FCAD9A21}"/>
              </a:ext>
            </a:extLst>
          </p:cNvPr>
          <p:cNvSpPr txBox="1"/>
          <p:nvPr/>
        </p:nvSpPr>
        <p:spPr>
          <a:xfrm>
            <a:off x="154447" y="5089021"/>
            <a:ext cx="9002508" cy="1736646"/>
          </a:xfrm>
          <a:prstGeom prst="roundRect">
            <a:avLst/>
          </a:prstGeom>
          <a:noFill/>
          <a:ln>
            <a:solidFill>
              <a:schemeClr val="tx1"/>
            </a:solidFill>
          </a:ln>
        </p:spPr>
        <p:txBody>
          <a:bodyPr wrap="square" rtlCol="0">
            <a:spAutoFit/>
          </a:bodyPr>
          <a:lstStyle/>
          <a:p>
            <a:r>
              <a:rPr lang="en-GB" sz="1200" dirty="0">
                <a:solidFill>
                  <a:srgbClr val="0B3153"/>
                </a:solidFill>
              </a:rPr>
              <a:t>The female economic inactivity rate is nearly double the male economic inactivity rate across all age groups. The reasons for this differential are undetermined but concerning.</a:t>
            </a:r>
          </a:p>
          <a:p>
            <a:r>
              <a:rPr lang="en-GB" sz="1200" dirty="0">
                <a:solidFill>
                  <a:srgbClr val="0B3153"/>
                </a:solidFill>
              </a:rPr>
              <a:t> </a:t>
            </a:r>
          </a:p>
          <a:p>
            <a:r>
              <a:rPr lang="en-GB" sz="1200" dirty="0">
                <a:solidFill>
                  <a:srgbClr val="0B3153"/>
                </a:solidFill>
              </a:rPr>
              <a:t>The reasons for economic inactivity from the previous slide can be loosely linked to the age groups above. The student reason (37.7%) is likely to be associated with the large 16-24 age group. Retired (10%) and long-term sick (17.7%) are more likely associated with the 50-64 age group and can explain why it is the second largest age group. Looking after family/home (18.0%) is most likely associated with 25-49 and possibly the earlier portion of 50-64 and can explain why the 25-49 age group is the smallest age group.</a:t>
            </a:r>
          </a:p>
        </p:txBody>
      </p:sp>
    </p:spTree>
    <p:extLst>
      <p:ext uri="{BB962C8B-B14F-4D97-AF65-F5344CB8AC3E}">
        <p14:creationId xmlns:p14="http://schemas.microsoft.com/office/powerpoint/2010/main" val="140190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ctrTitle"/>
          </p:nvPr>
        </p:nvSpPr>
        <p:spPr>
          <a:xfrm>
            <a:off x="708752" y="2111028"/>
            <a:ext cx="10978943" cy="1334193"/>
          </a:xfrm>
        </p:spPr>
        <p:txBody>
          <a:bodyPr wrap="square" anchor="b">
            <a:normAutofit/>
          </a:bodyPr>
          <a:lstStyle/>
          <a:p>
            <a:pPr algn="l">
              <a:spcBef>
                <a:spcPts val="1000"/>
              </a:spcBef>
            </a:pPr>
            <a:r>
              <a:rPr lang="en-GB" sz="4400" dirty="0"/>
              <a:t>5. Unemployment</a:t>
            </a:r>
          </a:p>
        </p:txBody>
      </p:sp>
      <p:sp>
        <p:nvSpPr>
          <p:cNvPr id="4" name="Text Placeholder 3">
            <a:extLst>
              <a:ext uri="{FF2B5EF4-FFF2-40B4-BE49-F238E27FC236}">
                <a16:creationId xmlns:a16="http://schemas.microsoft.com/office/drawing/2014/main" id="{A23B9B6D-10BA-4B98-806E-1A83D48D5343}"/>
              </a:ext>
            </a:extLst>
          </p:cNvPr>
          <p:cNvSpPr>
            <a:spLocks noGrp="1"/>
          </p:cNvSpPr>
          <p:nvPr>
            <p:ph type="subTitle" idx="1"/>
          </p:nvPr>
        </p:nvSpPr>
        <p:spPr>
          <a:xfrm>
            <a:off x="708752" y="3863744"/>
            <a:ext cx="9144000" cy="1655762"/>
          </a:xfrm>
        </p:spPr>
        <p:txBody>
          <a:bodyPr wrap="square" anchor="t">
            <a:normAutofit/>
          </a:bodyPr>
          <a:lstStyle/>
          <a:p>
            <a:pPr marL="457200" indent="-457200" algn="l">
              <a:spcBef>
                <a:spcPts val="1000"/>
              </a:spcBef>
              <a:buFont typeface="Arial" panose="020B0604020202020204" pitchFamily="34" charset="0"/>
              <a:buChar char="•"/>
            </a:pPr>
            <a:r>
              <a:rPr lang="en-GB" sz="2200"/>
              <a:t>APS</a:t>
            </a:r>
            <a:endParaRPr lang="en-US" sz="2200"/>
          </a:p>
          <a:p>
            <a:pPr marL="457200" indent="-457200" algn="l">
              <a:spcBef>
                <a:spcPts val="1000"/>
              </a:spcBef>
              <a:buFont typeface="Arial" panose="020B0604020202020204" pitchFamily="34" charset="0"/>
              <a:buChar char="•"/>
            </a:pPr>
            <a:r>
              <a:rPr lang="en-GB" sz="2200"/>
              <a:t>Vacancies</a:t>
            </a:r>
            <a:endParaRPr lang="en-US" sz="2200"/>
          </a:p>
          <a:p>
            <a:pPr marL="457200" indent="-457200" algn="l">
              <a:spcBef>
                <a:spcPts val="1000"/>
              </a:spcBef>
              <a:buFont typeface="Arial" panose="020B0604020202020204" pitchFamily="34" charset="0"/>
              <a:buChar char="•"/>
            </a:pPr>
            <a:r>
              <a:rPr lang="en-GB" sz="2200"/>
              <a:t>Claimant Count</a:t>
            </a:r>
            <a:endParaRPr lang="en-US" sz="2200"/>
          </a:p>
          <a:p>
            <a:pPr marL="457200" indent="-457200" algn="l">
              <a:spcBef>
                <a:spcPts val="1000"/>
              </a:spcBef>
              <a:buFont typeface="Arial" panose="020B0604020202020204" pitchFamily="34" charset="0"/>
              <a:buChar char="•"/>
            </a:pPr>
            <a:r>
              <a:rPr lang="en-GB" sz="2200"/>
              <a:t>Universal Credit</a:t>
            </a:r>
          </a:p>
        </p:txBody>
      </p:sp>
    </p:spTree>
    <p:extLst>
      <p:ext uri="{BB962C8B-B14F-4D97-AF65-F5344CB8AC3E}">
        <p14:creationId xmlns:p14="http://schemas.microsoft.com/office/powerpoint/2010/main" val="341350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Unemployment Overview</a:t>
            </a:r>
            <a:endParaRPr lang="en-GB" sz="3200" dirty="0">
              <a:cs typeface="Arial"/>
            </a:endParaRPr>
          </a:p>
        </p:txBody>
      </p:sp>
      <p:sp>
        <p:nvSpPr>
          <p:cNvPr id="5" name="TextBox 4">
            <a:extLst>
              <a:ext uri="{FF2B5EF4-FFF2-40B4-BE49-F238E27FC236}">
                <a16:creationId xmlns:a16="http://schemas.microsoft.com/office/drawing/2014/main" id="{2D60D389-4792-5A70-6A41-7EAED624A649}"/>
              </a:ext>
            </a:extLst>
          </p:cNvPr>
          <p:cNvSpPr txBox="1"/>
          <p:nvPr/>
        </p:nvSpPr>
        <p:spPr>
          <a:xfrm>
            <a:off x="633413" y="909261"/>
            <a:ext cx="3667631" cy="646331"/>
          </a:xfrm>
          <a:prstGeom prst="rect">
            <a:avLst/>
          </a:prstGeom>
          <a:noFill/>
        </p:spPr>
        <p:txBody>
          <a:bodyPr wrap="square" rtlCol="0">
            <a:spAutoFit/>
          </a:bodyPr>
          <a:lstStyle/>
          <a:p>
            <a:pPr algn="ctr"/>
            <a:r>
              <a:rPr lang="en-GB" b="1">
                <a:solidFill>
                  <a:srgbClr val="0B3153"/>
                </a:solidFill>
              </a:rPr>
              <a:t>Unemployment rate </a:t>
            </a:r>
          </a:p>
          <a:p>
            <a:pPr algn="ctr"/>
            <a:r>
              <a:rPr lang="en-GB" b="1">
                <a:solidFill>
                  <a:srgbClr val="0B3153"/>
                </a:solidFill>
              </a:rPr>
              <a:t>(all aged 16-64)</a:t>
            </a:r>
          </a:p>
        </p:txBody>
      </p:sp>
      <p:sp>
        <p:nvSpPr>
          <p:cNvPr id="9" name="TextBox 8">
            <a:extLst>
              <a:ext uri="{FF2B5EF4-FFF2-40B4-BE49-F238E27FC236}">
                <a16:creationId xmlns:a16="http://schemas.microsoft.com/office/drawing/2014/main" id="{088D4976-DECA-C79C-853F-6187059AD166}"/>
              </a:ext>
            </a:extLst>
          </p:cNvPr>
          <p:cNvSpPr txBox="1"/>
          <p:nvPr/>
        </p:nvSpPr>
        <p:spPr>
          <a:xfrm>
            <a:off x="1532941" y="2266779"/>
            <a:ext cx="1757134" cy="276999"/>
          </a:xfrm>
          <a:prstGeom prst="rect">
            <a:avLst/>
          </a:prstGeom>
          <a:noFill/>
        </p:spPr>
        <p:txBody>
          <a:bodyPr wrap="square">
            <a:spAutoFit/>
          </a:bodyPr>
          <a:lstStyle/>
          <a:p>
            <a:pPr algn="ctr"/>
            <a:r>
              <a:rPr lang="en-GB" sz="1200" b="1" i="1">
                <a:solidFill>
                  <a:srgbClr val="000000"/>
                </a:solidFill>
                <a:latin typeface="Calibri" panose="020F0502020204030204" pitchFamily="34" charset="0"/>
              </a:rPr>
              <a:t>Apr 2023-Mar 2024</a:t>
            </a:r>
          </a:p>
        </p:txBody>
      </p:sp>
      <p:sp>
        <p:nvSpPr>
          <p:cNvPr id="6" name="TextBox 5">
            <a:extLst>
              <a:ext uri="{FF2B5EF4-FFF2-40B4-BE49-F238E27FC236}">
                <a16:creationId xmlns:a16="http://schemas.microsoft.com/office/drawing/2014/main" id="{2E314950-EE2B-B19D-9739-BBAC53B9C29B}"/>
              </a:ext>
            </a:extLst>
          </p:cNvPr>
          <p:cNvSpPr txBox="1"/>
          <p:nvPr/>
        </p:nvSpPr>
        <p:spPr>
          <a:xfrm>
            <a:off x="1596571" y="1650331"/>
            <a:ext cx="1629879" cy="61293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a:spAutoFit/>
          </a:bodyPr>
          <a:lstStyle/>
          <a:p>
            <a:pPr algn="ctr"/>
            <a:r>
              <a:rPr lang="en-GB" sz="3000" b="1">
                <a:solidFill>
                  <a:srgbClr val="4F3215"/>
                </a:solidFill>
              </a:rPr>
              <a:t>6.4%</a:t>
            </a:r>
            <a:endParaRPr lang="en-GB" sz="3000">
              <a:solidFill>
                <a:srgbClr val="4F3215"/>
              </a:solidFill>
            </a:endParaRPr>
          </a:p>
        </p:txBody>
      </p:sp>
      <p:sp>
        <p:nvSpPr>
          <p:cNvPr id="14" name="TextBox 13">
            <a:extLst>
              <a:ext uri="{FF2B5EF4-FFF2-40B4-BE49-F238E27FC236}">
                <a16:creationId xmlns:a16="http://schemas.microsoft.com/office/drawing/2014/main" id="{273B2123-CEFE-8EFA-2AEA-784CA5859D7A}"/>
              </a:ext>
            </a:extLst>
          </p:cNvPr>
          <p:cNvSpPr txBox="1"/>
          <p:nvPr/>
        </p:nvSpPr>
        <p:spPr>
          <a:xfrm>
            <a:off x="1042987" y="2487419"/>
            <a:ext cx="2737045" cy="353943"/>
          </a:xfrm>
          <a:prstGeom prst="rect">
            <a:avLst/>
          </a:prstGeom>
          <a:noFill/>
        </p:spPr>
        <p:txBody>
          <a:bodyPr wrap="square" rtlCol="0">
            <a:spAutoFit/>
          </a:bodyPr>
          <a:lstStyle/>
          <a:p>
            <a:pPr algn="ctr"/>
            <a:r>
              <a:rPr lang="en-GB" sz="1700" b="1">
                <a:solidFill>
                  <a:srgbClr val="0B3153"/>
                </a:solidFill>
              </a:rPr>
              <a:t>Quarterly Change</a:t>
            </a:r>
          </a:p>
        </p:txBody>
      </p:sp>
      <p:sp>
        <p:nvSpPr>
          <p:cNvPr id="10" name="TextBox 9">
            <a:extLst>
              <a:ext uri="{FF2B5EF4-FFF2-40B4-BE49-F238E27FC236}">
                <a16:creationId xmlns:a16="http://schemas.microsoft.com/office/drawing/2014/main" id="{2536F64F-DE0A-0E80-989E-91E428B62CBE}"/>
              </a:ext>
            </a:extLst>
          </p:cNvPr>
          <p:cNvSpPr txBox="1"/>
          <p:nvPr/>
        </p:nvSpPr>
        <p:spPr>
          <a:xfrm>
            <a:off x="1282254" y="3451937"/>
            <a:ext cx="2233427"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ea typeface="+mn-ea"/>
                <a:cs typeface="+mn-cs"/>
              </a:rPr>
              <a:t>Comparing Apr 2023-Mar 2024 with Jan 2023 – Dec 2023</a:t>
            </a:r>
            <a:endParaRPr lang="en-GB" sz="1200">
              <a:effectLst/>
            </a:endParaRPr>
          </a:p>
        </p:txBody>
      </p:sp>
      <p:sp>
        <p:nvSpPr>
          <p:cNvPr id="12" name="TextBox 11">
            <a:extLst>
              <a:ext uri="{FF2B5EF4-FFF2-40B4-BE49-F238E27FC236}">
                <a16:creationId xmlns:a16="http://schemas.microsoft.com/office/drawing/2014/main" id="{DFDD1C31-2DBA-F74C-D25E-02A9B317AA1D}"/>
              </a:ext>
            </a:extLst>
          </p:cNvPr>
          <p:cNvSpPr txBox="1"/>
          <p:nvPr/>
        </p:nvSpPr>
        <p:spPr>
          <a:xfrm>
            <a:off x="1596569" y="2839003"/>
            <a:ext cx="1629879" cy="61293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a:spAutoFit/>
          </a:bodyPr>
          <a:lstStyle/>
          <a:p>
            <a:pPr algn="ctr"/>
            <a:r>
              <a:rPr lang="en-GB" sz="3000" b="1">
                <a:solidFill>
                  <a:srgbClr val="4F3215"/>
                </a:solidFill>
              </a:rPr>
              <a:t>-0.2pp</a:t>
            </a:r>
            <a:endParaRPr lang="en-GB" sz="3000">
              <a:solidFill>
                <a:srgbClr val="4F3215"/>
              </a:solidFill>
            </a:endParaRPr>
          </a:p>
        </p:txBody>
      </p:sp>
      <p:sp>
        <p:nvSpPr>
          <p:cNvPr id="19" name="TextBox 18">
            <a:extLst>
              <a:ext uri="{FF2B5EF4-FFF2-40B4-BE49-F238E27FC236}">
                <a16:creationId xmlns:a16="http://schemas.microsoft.com/office/drawing/2014/main" id="{6A960E83-18AC-0637-536A-9F0A00A9EE50}"/>
              </a:ext>
            </a:extLst>
          </p:cNvPr>
          <p:cNvSpPr txBox="1"/>
          <p:nvPr/>
        </p:nvSpPr>
        <p:spPr>
          <a:xfrm>
            <a:off x="1042987" y="3871268"/>
            <a:ext cx="2737045" cy="353943"/>
          </a:xfrm>
          <a:prstGeom prst="rect">
            <a:avLst/>
          </a:prstGeom>
          <a:noFill/>
        </p:spPr>
        <p:txBody>
          <a:bodyPr wrap="square" rtlCol="0">
            <a:spAutoFit/>
          </a:bodyPr>
          <a:lstStyle/>
          <a:p>
            <a:pPr algn="ctr"/>
            <a:r>
              <a:rPr lang="en-GB" sz="1700" b="1">
                <a:solidFill>
                  <a:srgbClr val="0B3153"/>
                </a:solidFill>
              </a:rPr>
              <a:t>YoY Change</a:t>
            </a:r>
          </a:p>
        </p:txBody>
      </p:sp>
      <p:sp>
        <p:nvSpPr>
          <p:cNvPr id="11" name="TextBox 10">
            <a:extLst>
              <a:ext uri="{FF2B5EF4-FFF2-40B4-BE49-F238E27FC236}">
                <a16:creationId xmlns:a16="http://schemas.microsoft.com/office/drawing/2014/main" id="{BD50B0F8-E377-5DEA-20D1-0F9AF0978417}"/>
              </a:ext>
            </a:extLst>
          </p:cNvPr>
          <p:cNvSpPr txBox="1"/>
          <p:nvPr/>
        </p:nvSpPr>
        <p:spPr>
          <a:xfrm>
            <a:off x="1290176" y="4840182"/>
            <a:ext cx="2242663"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ea typeface="+mn-ea"/>
                <a:cs typeface="+mn-cs"/>
              </a:rPr>
              <a:t>Comparing Apr 2022-Mar 2023 with Apr 2023-Mar 2024</a:t>
            </a:r>
            <a:endParaRPr lang="en-GB" sz="1200">
              <a:effectLst/>
            </a:endParaRPr>
          </a:p>
        </p:txBody>
      </p:sp>
      <p:sp>
        <p:nvSpPr>
          <p:cNvPr id="13" name="TextBox 12">
            <a:extLst>
              <a:ext uri="{FF2B5EF4-FFF2-40B4-BE49-F238E27FC236}">
                <a16:creationId xmlns:a16="http://schemas.microsoft.com/office/drawing/2014/main" id="{16788C49-AD85-5222-89F7-4EB2F14EB82B}"/>
              </a:ext>
            </a:extLst>
          </p:cNvPr>
          <p:cNvSpPr txBox="1"/>
          <p:nvPr/>
        </p:nvSpPr>
        <p:spPr>
          <a:xfrm>
            <a:off x="1584029" y="4227248"/>
            <a:ext cx="1629879" cy="61293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a:spAutoFit/>
          </a:bodyPr>
          <a:lstStyle>
            <a:defPPr>
              <a:defRPr lang="en-US"/>
            </a:defPPr>
            <a:lvl1pPr algn="ctr">
              <a:defRPr sz="3000" b="1">
                <a:solidFill>
                  <a:srgbClr val="4F3215"/>
                </a:solidFill>
              </a:defRPr>
            </a:lvl1pPr>
          </a:lstStyle>
          <a:p>
            <a:r>
              <a:rPr lang="en-GB"/>
              <a:t>+2.5pp</a:t>
            </a:r>
          </a:p>
        </p:txBody>
      </p:sp>
      <p:sp>
        <p:nvSpPr>
          <p:cNvPr id="15" name="TextBox 14">
            <a:extLst>
              <a:ext uri="{FF2B5EF4-FFF2-40B4-BE49-F238E27FC236}">
                <a16:creationId xmlns:a16="http://schemas.microsoft.com/office/drawing/2014/main" id="{60663B43-CF16-2347-A567-91FB4DAE3FDC}"/>
              </a:ext>
            </a:extLst>
          </p:cNvPr>
          <p:cNvSpPr txBox="1"/>
          <p:nvPr/>
        </p:nvSpPr>
        <p:spPr>
          <a:xfrm>
            <a:off x="639282" y="5336457"/>
            <a:ext cx="3661762" cy="738664"/>
          </a:xfrm>
          <a:prstGeom prst="rect">
            <a:avLst/>
          </a:prstGeom>
          <a:noFill/>
        </p:spPr>
        <p:txBody>
          <a:bodyPr wrap="square" lIns="91440" tIns="45720" rIns="91440" bIns="45720" rtlCol="0" anchor="t">
            <a:spAutoFit/>
          </a:bodyPr>
          <a:lstStyle/>
          <a:p>
            <a:r>
              <a:rPr lang="en-GB" sz="1400" i="1" dirty="0">
                <a:latin typeface="+mn-lt"/>
                <a:cs typeface="Arial"/>
              </a:rPr>
              <a:t>Compared to 3.9% UK wide. 3-year average </a:t>
            </a:r>
            <a:r>
              <a:rPr lang="en-GB" sz="1400" i="1" kern="1200" dirty="0">
                <a:solidFill>
                  <a:srgbClr val="000000"/>
                </a:solidFill>
                <a:effectLst/>
                <a:latin typeface="+mn-lt"/>
                <a:ea typeface="+mn-ea"/>
                <a:cs typeface="Arial" panose="020B0604020202020204" pitchFamily="34" charset="0"/>
              </a:rPr>
              <a:t>(</a:t>
            </a:r>
            <a:r>
              <a:rPr lang="en-GB" sz="1400" i="1" kern="1200" spc="0" baseline="0" dirty="0">
                <a:ln>
                  <a:noFill/>
                </a:ln>
                <a:solidFill>
                  <a:srgbClr val="000000"/>
                </a:solidFill>
                <a:effectLst/>
                <a:latin typeface="+mn-lt"/>
                <a:ea typeface="+mn-ea"/>
                <a:cs typeface="+mn-cs"/>
              </a:rPr>
              <a:t>April 2021-Mar 2022 to April 2023-Mar 2024</a:t>
            </a:r>
            <a:r>
              <a:rPr lang="en-GB" sz="1400" i="1" kern="1200" dirty="0">
                <a:solidFill>
                  <a:srgbClr val="000000"/>
                </a:solidFill>
                <a:effectLst/>
                <a:latin typeface="+mn-lt"/>
                <a:ea typeface="+mn-ea"/>
                <a:cs typeface="+mn-cs"/>
              </a:rPr>
              <a:t>)</a:t>
            </a:r>
            <a:r>
              <a:rPr lang="en-GB" sz="1400" i="1" dirty="0">
                <a:latin typeface="+mn-lt"/>
                <a:cs typeface="Arial"/>
              </a:rPr>
              <a:t> is 4.7% compared to 3.9% UK wide</a:t>
            </a:r>
            <a:endParaRPr lang="en-GB" sz="1400" dirty="0">
              <a:latin typeface="+mn-lt"/>
              <a:cs typeface="Arial"/>
            </a:endParaRPr>
          </a:p>
        </p:txBody>
      </p:sp>
      <p:pic>
        <p:nvPicPr>
          <p:cNvPr id="16" name="Picture 15" descr="A clustered column chart showing the unemployment rate and 3-year average for 16- to 64-year-olds in Greater Cambridge and United Kingdom from 2008 to 2024. Unemployment rates have been lower in Greater Cambridge than in the United Kingdom consistently from 2008 till 2024. In 2023 the unemployment rate in Greater Cambridge exceeded national levels and has risen much higher in 2024.">
            <a:extLst>
              <a:ext uri="{FF2B5EF4-FFF2-40B4-BE49-F238E27FC236}">
                <a16:creationId xmlns:a16="http://schemas.microsoft.com/office/drawing/2014/main" id="{03965B0F-EDEF-438A-FEFF-3654EA22368E}"/>
              </a:ext>
            </a:extLst>
          </p:cNvPr>
          <p:cNvPicPr>
            <a:picLocks noChangeAspect="1"/>
          </p:cNvPicPr>
          <p:nvPr/>
        </p:nvPicPr>
        <p:blipFill>
          <a:blip r:embed="rId3"/>
          <a:stretch>
            <a:fillRect/>
          </a:stretch>
        </p:blipFill>
        <p:spPr>
          <a:xfrm>
            <a:off x="4540311" y="1313682"/>
            <a:ext cx="7517274" cy="4022775"/>
          </a:xfrm>
          <a:prstGeom prst="rect">
            <a:avLst/>
          </a:prstGeom>
        </p:spPr>
      </p:pic>
      <p:sp>
        <p:nvSpPr>
          <p:cNvPr id="4" name="TextBox 3">
            <a:extLst>
              <a:ext uri="{FF2B5EF4-FFF2-40B4-BE49-F238E27FC236}">
                <a16:creationId xmlns:a16="http://schemas.microsoft.com/office/drawing/2014/main" id="{44F72375-5E41-16CB-D2B8-7E0264E9FA5B}"/>
              </a:ext>
            </a:extLst>
          </p:cNvPr>
          <p:cNvSpPr txBox="1"/>
          <p:nvPr/>
        </p:nvSpPr>
        <p:spPr>
          <a:xfrm>
            <a:off x="574793" y="6109731"/>
            <a:ext cx="8531107" cy="715089"/>
          </a:xfrm>
          <a:prstGeom prst="roundRect">
            <a:avLst/>
          </a:prstGeom>
          <a:noFill/>
          <a:ln>
            <a:solidFill>
              <a:schemeClr val="tx1"/>
            </a:solidFill>
          </a:ln>
        </p:spPr>
        <p:txBody>
          <a:bodyPr wrap="square" rtlCol="0">
            <a:spAutoFit/>
          </a:bodyPr>
          <a:lstStyle/>
          <a:p>
            <a:r>
              <a:rPr lang="en-GB" sz="1200" dirty="0">
                <a:solidFill>
                  <a:srgbClr val="0B3153"/>
                </a:solidFill>
              </a:rPr>
              <a:t>The UK unemployment rate, though increasing slightly, is still historically low. In contrast, it is concerning that the 3-year average for Greater Cambridge unemployment is approaching the 2011 3-year average peak. There is thus more competition among job seekers and an employer-friendly job market.</a:t>
            </a:r>
          </a:p>
        </p:txBody>
      </p:sp>
    </p:spTree>
    <p:extLst>
      <p:ext uri="{BB962C8B-B14F-4D97-AF65-F5344CB8AC3E}">
        <p14:creationId xmlns:p14="http://schemas.microsoft.com/office/powerpoint/2010/main" val="236353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solidFill>
                  <a:schemeClr val="tx1"/>
                </a:solidFill>
              </a:rPr>
              <a:t>GCP Vacancies</a:t>
            </a:r>
            <a:endParaRPr lang="en-GB" sz="3200" dirty="0">
              <a:solidFill>
                <a:schemeClr val="tx1"/>
              </a:solidFill>
              <a:cs typeface="Arial"/>
            </a:endParaRPr>
          </a:p>
        </p:txBody>
      </p:sp>
      <p:sp>
        <p:nvSpPr>
          <p:cNvPr id="6" name="TextBox 5">
            <a:extLst>
              <a:ext uri="{FF2B5EF4-FFF2-40B4-BE49-F238E27FC236}">
                <a16:creationId xmlns:a16="http://schemas.microsoft.com/office/drawing/2014/main" id="{0A852AE7-4013-507B-8608-B12FC8994567}"/>
              </a:ext>
            </a:extLst>
          </p:cNvPr>
          <p:cNvSpPr txBox="1"/>
          <p:nvPr/>
        </p:nvSpPr>
        <p:spPr>
          <a:xfrm>
            <a:off x="10340036" y="1140345"/>
            <a:ext cx="15644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16,032</a:t>
            </a:r>
          </a:p>
        </p:txBody>
      </p:sp>
      <p:sp>
        <p:nvSpPr>
          <p:cNvPr id="7" name="TextBox 6">
            <a:extLst>
              <a:ext uri="{FF2B5EF4-FFF2-40B4-BE49-F238E27FC236}">
                <a16:creationId xmlns:a16="http://schemas.microsoft.com/office/drawing/2014/main" id="{695D1066-4A50-2414-79A6-885A1FFD0D78}"/>
              </a:ext>
            </a:extLst>
          </p:cNvPr>
          <p:cNvSpPr txBox="1"/>
          <p:nvPr/>
        </p:nvSpPr>
        <p:spPr>
          <a:xfrm>
            <a:off x="10069091" y="1706788"/>
            <a:ext cx="2122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Unique job postings in Greater Cambridge in June 20</a:t>
            </a:r>
            <a:r>
              <a:rPr lang="en-GB" sz="1600">
                <a:solidFill>
                  <a:prstClr val="black"/>
                </a:solidFill>
                <a:latin typeface="Calibri" panose="020F0502020204030204"/>
              </a:rPr>
              <a:t>24</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E29D9D1-4B76-8F2C-7F7B-9CEDE3511190}"/>
              </a:ext>
            </a:extLst>
          </p:cNvPr>
          <p:cNvSpPr txBox="1"/>
          <p:nvPr/>
        </p:nvSpPr>
        <p:spPr>
          <a:xfrm>
            <a:off x="10494246" y="2589085"/>
            <a:ext cx="1211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a:solidFill>
                  <a:prstClr val="black"/>
                </a:solidFill>
                <a:latin typeface="Calibri" panose="020F0502020204030204"/>
              </a:rPr>
              <a:t>-8</a:t>
            </a: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D93ABC2C-9A59-512A-1441-F145B70632A1}"/>
              </a:ext>
            </a:extLst>
          </p:cNvPr>
          <p:cNvSpPr txBox="1"/>
          <p:nvPr/>
        </p:nvSpPr>
        <p:spPr>
          <a:xfrm>
            <a:off x="9986170" y="3153913"/>
            <a:ext cx="23886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prstClr val="black"/>
                </a:solidFill>
                <a:latin typeface="Calibri" panose="020F0502020204030204"/>
              </a:rPr>
              <a:t>De</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crease in unique job postings compared to </a:t>
            </a:r>
            <a:r>
              <a:rPr lang="en-GB" sz="1600">
                <a:solidFill>
                  <a:prstClr val="black"/>
                </a:solidFill>
                <a:latin typeface="Calibri" panose="020F0502020204030204"/>
              </a:rPr>
              <a:t>M</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arch 2024</a:t>
            </a:r>
          </a:p>
        </p:txBody>
      </p:sp>
      <p:sp>
        <p:nvSpPr>
          <p:cNvPr id="9" name="TextBox 8">
            <a:extLst>
              <a:ext uri="{FF2B5EF4-FFF2-40B4-BE49-F238E27FC236}">
                <a16:creationId xmlns:a16="http://schemas.microsoft.com/office/drawing/2014/main" id="{AE6ED92D-DA92-7C76-C7E6-F58E1FE3E0B8}"/>
              </a:ext>
            </a:extLst>
          </p:cNvPr>
          <p:cNvSpPr txBox="1"/>
          <p:nvPr/>
        </p:nvSpPr>
        <p:spPr>
          <a:xfrm>
            <a:off x="9984118" y="4039407"/>
            <a:ext cx="2150220" cy="27699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Compared to -1</a:t>
            </a:r>
            <a:r>
              <a:rPr lang="en-GB" sz="1200">
                <a:solidFill>
                  <a:prstClr val="black"/>
                </a:solidFill>
                <a:latin typeface="Calibri" panose="020F0502020204030204"/>
              </a:rPr>
              <a:t>0</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nationally</a:t>
            </a:r>
          </a:p>
        </p:txBody>
      </p:sp>
      <p:sp>
        <p:nvSpPr>
          <p:cNvPr id="11" name="TextBox 10">
            <a:extLst>
              <a:ext uri="{FF2B5EF4-FFF2-40B4-BE49-F238E27FC236}">
                <a16:creationId xmlns:a16="http://schemas.microsoft.com/office/drawing/2014/main" id="{4034167E-1B29-1604-F3DA-FFC21384BEE0}"/>
              </a:ext>
            </a:extLst>
          </p:cNvPr>
          <p:cNvSpPr txBox="1"/>
          <p:nvPr/>
        </p:nvSpPr>
        <p:spPr>
          <a:xfrm>
            <a:off x="10517644" y="4337309"/>
            <a:ext cx="1211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-42%</a:t>
            </a:r>
          </a:p>
        </p:txBody>
      </p:sp>
      <p:sp>
        <p:nvSpPr>
          <p:cNvPr id="12" name="TextBox 11">
            <a:extLst>
              <a:ext uri="{FF2B5EF4-FFF2-40B4-BE49-F238E27FC236}">
                <a16:creationId xmlns:a16="http://schemas.microsoft.com/office/drawing/2014/main" id="{8B9AA5F1-2E0C-141A-621B-2E77E057314E}"/>
              </a:ext>
            </a:extLst>
          </p:cNvPr>
          <p:cNvSpPr txBox="1"/>
          <p:nvPr/>
        </p:nvSpPr>
        <p:spPr>
          <a:xfrm>
            <a:off x="9974467" y="4886482"/>
            <a:ext cx="2388637"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Decrease in unique job postings compared to June 2023</a:t>
            </a:r>
          </a:p>
        </p:txBody>
      </p:sp>
      <p:sp>
        <p:nvSpPr>
          <p:cNvPr id="13" name="TextBox 12">
            <a:extLst>
              <a:ext uri="{FF2B5EF4-FFF2-40B4-BE49-F238E27FC236}">
                <a16:creationId xmlns:a16="http://schemas.microsoft.com/office/drawing/2014/main" id="{38D50F3E-69EB-B78F-4821-38B93F7E9DBB}"/>
              </a:ext>
            </a:extLst>
          </p:cNvPr>
          <p:cNvSpPr txBox="1"/>
          <p:nvPr/>
        </p:nvSpPr>
        <p:spPr>
          <a:xfrm>
            <a:off x="9988207" y="5714743"/>
            <a:ext cx="2144927" cy="27699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Compared to   -</a:t>
            </a:r>
            <a:r>
              <a:rPr lang="en-GB" sz="1200">
                <a:solidFill>
                  <a:prstClr val="black"/>
                </a:solidFill>
                <a:latin typeface="Calibri" panose="020F0502020204030204"/>
              </a:rPr>
              <a:t>46</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nationally</a:t>
            </a:r>
          </a:p>
        </p:txBody>
      </p:sp>
      <p:pic>
        <p:nvPicPr>
          <p:cNvPr id="14" name="Picture 13" descr="A line chart showing vacancies across Greater Cambridge in 2022, 2023 and 2024. 2021/22 saw record levels of vacancies but levels decreased throughout 2022 and 2023 and have now stabilised at a new baseline in 2024.In 2024 vacancies have been consistently around 15,000 with no substantial increases or decreases. ">
            <a:extLst>
              <a:ext uri="{FF2B5EF4-FFF2-40B4-BE49-F238E27FC236}">
                <a16:creationId xmlns:a16="http://schemas.microsoft.com/office/drawing/2014/main" id="{A780AD72-A6F0-B1C1-7FE7-ED2B4E375915}"/>
              </a:ext>
            </a:extLst>
          </p:cNvPr>
          <p:cNvPicPr>
            <a:picLocks noChangeAspect="1"/>
          </p:cNvPicPr>
          <p:nvPr/>
        </p:nvPicPr>
        <p:blipFill>
          <a:blip r:embed="rId3"/>
          <a:stretch>
            <a:fillRect/>
          </a:stretch>
        </p:blipFill>
        <p:spPr>
          <a:xfrm>
            <a:off x="208909" y="1514210"/>
            <a:ext cx="9724710" cy="3873354"/>
          </a:xfrm>
          <a:prstGeom prst="rect">
            <a:avLst/>
          </a:prstGeom>
        </p:spPr>
      </p:pic>
      <p:sp>
        <p:nvSpPr>
          <p:cNvPr id="3" name="TextBox 2">
            <a:extLst>
              <a:ext uri="{FF2B5EF4-FFF2-40B4-BE49-F238E27FC236}">
                <a16:creationId xmlns:a16="http://schemas.microsoft.com/office/drawing/2014/main" id="{06E7C4A2-1FDA-5E39-DB53-29123B521CC4}"/>
              </a:ext>
            </a:extLst>
          </p:cNvPr>
          <p:cNvSpPr txBox="1"/>
          <p:nvPr/>
        </p:nvSpPr>
        <p:spPr>
          <a:xfrm>
            <a:off x="574793" y="5874329"/>
            <a:ext cx="8531107" cy="919401"/>
          </a:xfrm>
          <a:prstGeom prst="roundRect">
            <a:avLst/>
          </a:prstGeom>
          <a:noFill/>
          <a:ln>
            <a:solidFill>
              <a:schemeClr val="tx1"/>
            </a:solidFill>
          </a:ln>
        </p:spPr>
        <p:txBody>
          <a:bodyPr wrap="square" rtlCol="0">
            <a:spAutoFit/>
          </a:bodyPr>
          <a:lstStyle/>
          <a:p>
            <a:r>
              <a:rPr lang="en-GB" sz="1200" dirty="0">
                <a:solidFill>
                  <a:srgbClr val="0B3153"/>
                </a:solidFill>
              </a:rPr>
              <a:t>The Greater Cambridge vacancy rate has continued to decline with the most recent YoY decline of –42%. This decrease is roughly in line with the UK vacancy rate decrease of –46%. This is thus a nationwide trend. Vacancy rate decreases are often associated with a contracting economy, but this conflicts with the two most recent quarters of positive UK GDP growth. This may support the claim that the UK is in a fragile recovery phase.</a:t>
            </a:r>
          </a:p>
        </p:txBody>
      </p:sp>
    </p:spTree>
    <p:extLst>
      <p:ext uri="{BB962C8B-B14F-4D97-AF65-F5344CB8AC3E}">
        <p14:creationId xmlns:p14="http://schemas.microsoft.com/office/powerpoint/2010/main" val="349258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Table of Contents</a:t>
            </a: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542161"/>
            <a:ext cx="10515600" cy="4351338"/>
          </a:xfrm>
        </p:spPr>
        <p:txBody>
          <a:bodyPr/>
          <a:lstStyle/>
          <a:p>
            <a:pPr marL="514350" indent="-514350">
              <a:buAutoNum type="arabicPeriod"/>
            </a:pPr>
            <a:r>
              <a:rPr lang="en-GB" sz="2000" dirty="0">
                <a:cs typeface="Arial"/>
              </a:rPr>
              <a:t>Purpose</a:t>
            </a:r>
          </a:p>
          <a:p>
            <a:pPr marL="514350" indent="-514350">
              <a:buAutoNum type="arabicPeriod"/>
            </a:pPr>
            <a:r>
              <a:rPr lang="en-GB" sz="2000" dirty="0">
                <a:cs typeface="Arial"/>
              </a:rPr>
              <a:t>Executive Summary</a:t>
            </a:r>
          </a:p>
          <a:p>
            <a:pPr marL="514350" indent="-514350">
              <a:buAutoNum type="arabicPeriod"/>
            </a:pPr>
            <a:r>
              <a:rPr lang="en-GB" sz="2000" dirty="0">
                <a:cs typeface="Arial"/>
              </a:rPr>
              <a:t>Overview</a:t>
            </a:r>
            <a:endParaRPr lang="en-US" sz="2000" dirty="0">
              <a:cs typeface="Arial" panose="020B0604020202020204"/>
            </a:endParaRPr>
          </a:p>
          <a:p>
            <a:pPr marL="514350" indent="-514350">
              <a:buAutoNum type="arabicPeriod"/>
            </a:pPr>
            <a:r>
              <a:rPr lang="en-GB" sz="2000" dirty="0">
                <a:cs typeface="Arial"/>
              </a:rPr>
              <a:t>Economic inactivity</a:t>
            </a:r>
          </a:p>
          <a:p>
            <a:pPr marL="514350" indent="-514350">
              <a:buAutoNum type="arabicPeriod"/>
            </a:pPr>
            <a:r>
              <a:rPr lang="en-GB" sz="2000" dirty="0">
                <a:cs typeface="Arial"/>
              </a:rPr>
              <a:t>Unemployment</a:t>
            </a:r>
          </a:p>
          <a:p>
            <a:pPr marL="0" indent="0">
              <a:buNone/>
            </a:pPr>
            <a:r>
              <a:rPr lang="en-GB" sz="2000" dirty="0">
                <a:cs typeface="Arial"/>
              </a:rPr>
              <a:t>   - APS</a:t>
            </a:r>
          </a:p>
          <a:p>
            <a:pPr marL="0" indent="0">
              <a:buNone/>
            </a:pPr>
            <a:r>
              <a:rPr lang="en-GB" sz="2000" dirty="0">
                <a:cs typeface="Arial"/>
              </a:rPr>
              <a:t>   - Vacancies</a:t>
            </a:r>
          </a:p>
          <a:p>
            <a:pPr marL="0" indent="0">
              <a:buNone/>
            </a:pPr>
            <a:r>
              <a:rPr lang="en-GB" sz="2000" dirty="0">
                <a:cs typeface="Arial"/>
              </a:rPr>
              <a:t>   - Claimant Count</a:t>
            </a:r>
          </a:p>
          <a:p>
            <a:pPr marL="0" indent="0">
              <a:buNone/>
            </a:pPr>
            <a:r>
              <a:rPr lang="en-GB" sz="2000" dirty="0">
                <a:cs typeface="Arial"/>
              </a:rPr>
              <a:t>   - Universal Credit</a:t>
            </a:r>
          </a:p>
          <a:p>
            <a:pPr marL="457200" indent="-457200">
              <a:buFont typeface="+mj-lt"/>
              <a:buAutoNum type="arabicPeriod" startAt="6"/>
            </a:pPr>
            <a:r>
              <a:rPr lang="en-GB" sz="2000" dirty="0">
                <a:cs typeface="Arial"/>
              </a:rPr>
              <a:t>Employment</a:t>
            </a:r>
          </a:p>
          <a:p>
            <a:pPr marL="457200" indent="-457200">
              <a:buFont typeface="+mj-lt"/>
              <a:buAutoNum type="arabicPeriod" startAt="6"/>
            </a:pPr>
            <a:r>
              <a:rPr lang="en-GB" sz="2000" dirty="0">
                <a:cs typeface="Arial"/>
              </a:rPr>
              <a:t>Concluding remarks and next steps</a:t>
            </a:r>
          </a:p>
          <a:p>
            <a:pPr marL="457200" indent="-457200">
              <a:buFont typeface="+mj-lt"/>
              <a:buAutoNum type="arabicPeriod" startAt="6"/>
            </a:pPr>
            <a:r>
              <a:rPr lang="en-GB" sz="2000" dirty="0">
                <a:cs typeface="Arial"/>
              </a:rPr>
              <a:t>Glossary</a:t>
            </a:r>
            <a:endParaRPr lang="en-GB" sz="2000" dirty="0"/>
          </a:p>
          <a:p>
            <a:pPr marL="0" indent="0">
              <a:buNone/>
            </a:pPr>
            <a:endParaRPr lang="en-GB" sz="2000" dirty="0">
              <a:cs typeface="Arial"/>
            </a:endParaRPr>
          </a:p>
          <a:p>
            <a:pPr marL="0" indent="0">
              <a:buNone/>
            </a:pPr>
            <a:endParaRPr lang="en-GB" sz="2000" dirty="0">
              <a:cs typeface="Arial"/>
            </a:endParaRPr>
          </a:p>
        </p:txBody>
      </p:sp>
    </p:spTree>
    <p:extLst>
      <p:ext uri="{BB962C8B-B14F-4D97-AF65-F5344CB8AC3E}">
        <p14:creationId xmlns:p14="http://schemas.microsoft.com/office/powerpoint/2010/main" val="234890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a:t>Vacancy Rate vs Unemployment Rate</a:t>
            </a:r>
            <a:endParaRPr lang="en-GB" sz="3200">
              <a:cs typeface="Arial"/>
            </a:endParaRPr>
          </a:p>
        </p:txBody>
      </p:sp>
      <p:graphicFrame>
        <p:nvGraphicFramePr>
          <p:cNvPr id="4" name="Table 3">
            <a:extLst>
              <a:ext uri="{FF2B5EF4-FFF2-40B4-BE49-F238E27FC236}">
                <a16:creationId xmlns:a16="http://schemas.microsoft.com/office/drawing/2014/main" id="{5B43589C-A11D-31BF-48B1-75D3BF8307EF}"/>
              </a:ext>
            </a:extLst>
          </p:cNvPr>
          <p:cNvGraphicFramePr>
            <a:graphicFrameLocks noGrp="1"/>
          </p:cNvGraphicFramePr>
          <p:nvPr>
            <p:extLst>
              <p:ext uri="{D42A27DB-BD31-4B8C-83A1-F6EECF244321}">
                <p14:modId xmlns:p14="http://schemas.microsoft.com/office/powerpoint/2010/main" val="3769231055"/>
              </p:ext>
            </p:extLst>
          </p:nvPr>
        </p:nvGraphicFramePr>
        <p:xfrm>
          <a:off x="947918" y="1712580"/>
          <a:ext cx="9209485" cy="3545758"/>
        </p:xfrm>
        <a:graphic>
          <a:graphicData uri="http://schemas.openxmlformats.org/drawingml/2006/table">
            <a:tbl>
              <a:tblPr firstRow="1" bandRow="1">
                <a:tableStyleId>{D7AC3CCA-C797-4891-BE02-D94E43425B78}</a:tableStyleId>
              </a:tblPr>
              <a:tblGrid>
                <a:gridCol w="2495705">
                  <a:extLst>
                    <a:ext uri="{9D8B030D-6E8A-4147-A177-3AD203B41FA5}">
                      <a16:colId xmlns:a16="http://schemas.microsoft.com/office/drawing/2014/main" val="1015179638"/>
                    </a:ext>
                  </a:extLst>
                </a:gridCol>
                <a:gridCol w="3194755">
                  <a:extLst>
                    <a:ext uri="{9D8B030D-6E8A-4147-A177-3AD203B41FA5}">
                      <a16:colId xmlns:a16="http://schemas.microsoft.com/office/drawing/2014/main" val="3719260507"/>
                    </a:ext>
                  </a:extLst>
                </a:gridCol>
                <a:gridCol w="3519025">
                  <a:extLst>
                    <a:ext uri="{9D8B030D-6E8A-4147-A177-3AD203B41FA5}">
                      <a16:colId xmlns:a16="http://schemas.microsoft.com/office/drawing/2014/main" val="3206240547"/>
                    </a:ext>
                  </a:extLst>
                </a:gridCol>
              </a:tblGrid>
              <a:tr h="723626">
                <a:tc gridSpan="3">
                  <a:txBody>
                    <a:bodyPr/>
                    <a:lstStyle/>
                    <a:p>
                      <a:pPr algn="ctr"/>
                      <a:r>
                        <a:rPr lang="en-GB" sz="1400" dirty="0">
                          <a:solidFill>
                            <a:schemeClr val="tx2"/>
                          </a:solidFill>
                        </a:rPr>
                        <a:t>Vacancy and Unemployment Rates across Greater Cambridge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hMerge="1">
                  <a:txBody>
                    <a:bodyPr/>
                    <a:lstStyle/>
                    <a:p>
                      <a:endParaRPr lang="en-GB" sz="1400"/>
                    </a:p>
                  </a:txBody>
                  <a:tcPr/>
                </a:tc>
                <a:tc hMerge="1">
                  <a:txBody>
                    <a:bodyPr/>
                    <a:lstStyle/>
                    <a:p>
                      <a:endParaRPr lang="en-GB" sz="1400"/>
                    </a:p>
                  </a:txBody>
                  <a:tcPr/>
                </a:tc>
                <a:extLst>
                  <a:ext uri="{0D108BD9-81ED-4DB2-BD59-A6C34878D82A}">
                    <a16:rowId xmlns:a16="http://schemas.microsoft.com/office/drawing/2014/main" val="4137176553"/>
                  </a:ext>
                </a:extLst>
              </a:tr>
              <a:tr h="868349">
                <a:tc>
                  <a:txBody>
                    <a:bodyPr/>
                    <a:lstStyle/>
                    <a:p>
                      <a:pPr algn="l"/>
                      <a:r>
                        <a:rPr lang="en-GB" sz="1400" b="1" dirty="0">
                          <a:solidFill>
                            <a:schemeClr val="tx2"/>
                          </a:solidFill>
                        </a:rPr>
                        <a:t>Financial Year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b="1">
                          <a:solidFill>
                            <a:schemeClr val="tx2"/>
                          </a:solidFill>
                        </a:rPr>
                        <a:t>Vacancy Rate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b="1">
                          <a:solidFill>
                            <a:schemeClr val="tx2"/>
                          </a:solidFill>
                        </a:rPr>
                        <a:t>Unemployment Rate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179267461"/>
                  </a:ext>
                </a:extLst>
              </a:tr>
              <a:tr h="506538">
                <a:tc>
                  <a:txBody>
                    <a:bodyPr/>
                    <a:lstStyle/>
                    <a:p>
                      <a:r>
                        <a:rPr lang="en-GB" sz="1400" b="1">
                          <a:solidFill>
                            <a:schemeClr val="tx1"/>
                          </a:solidFill>
                        </a:rPr>
                        <a:t>2020/21</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a:solidFill>
                            <a:schemeClr val="tx1"/>
                          </a:solidFill>
                        </a:rPr>
                        <a:t>55%</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a:solidFill>
                            <a:schemeClr val="tx1"/>
                          </a:solidFill>
                        </a:rPr>
                        <a:t>3.8%</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631990335"/>
                  </a:ext>
                </a:extLst>
              </a:tr>
              <a:tr h="482415">
                <a:tc>
                  <a:txBody>
                    <a:bodyPr/>
                    <a:lstStyle/>
                    <a:p>
                      <a:r>
                        <a:rPr lang="en-GB" sz="1400" b="1">
                          <a:solidFill>
                            <a:schemeClr val="tx1"/>
                          </a:solidFill>
                        </a:rPr>
                        <a:t>2021/22</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a:solidFill>
                            <a:schemeClr val="tx1"/>
                          </a:solidFill>
                        </a:rPr>
                        <a:t>73%</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a:solidFill>
                            <a:schemeClr val="tx1"/>
                          </a:solidFill>
                        </a:rPr>
                        <a:t>3.9%</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756202064"/>
                  </a:ext>
                </a:extLst>
              </a:tr>
              <a:tr h="482415">
                <a:tc>
                  <a:txBody>
                    <a:bodyPr/>
                    <a:lstStyle/>
                    <a:p>
                      <a:r>
                        <a:rPr lang="en-GB" sz="1400" b="1">
                          <a:solidFill>
                            <a:schemeClr val="tx1"/>
                          </a:solidFill>
                        </a:rPr>
                        <a:t>2022/23</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a:solidFill>
                            <a:schemeClr val="tx1"/>
                          </a:solidFill>
                        </a:rPr>
                        <a:t>68%</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a:solidFill>
                            <a:schemeClr val="tx1"/>
                          </a:solidFill>
                        </a:rPr>
                        <a:t>3.9%</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451116710"/>
                  </a:ext>
                </a:extLst>
              </a:tr>
              <a:tr h="482415">
                <a:tc>
                  <a:txBody>
                    <a:bodyPr/>
                    <a:lstStyle/>
                    <a:p>
                      <a:r>
                        <a:rPr lang="en-GB" sz="1400" b="1">
                          <a:solidFill>
                            <a:schemeClr val="tx1"/>
                          </a:solidFill>
                        </a:rPr>
                        <a:t>2023/24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a:solidFill>
                            <a:schemeClr val="tx1"/>
                          </a:solidFill>
                        </a:rPr>
                        <a:t>64%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dirty="0">
                          <a:solidFill>
                            <a:schemeClr val="tx1"/>
                          </a:solidFill>
                        </a:rPr>
                        <a:t>6.4%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417894273"/>
                  </a:ext>
                </a:extLst>
              </a:tr>
            </a:tbl>
          </a:graphicData>
        </a:graphic>
      </p:graphicFrame>
      <p:sp>
        <p:nvSpPr>
          <p:cNvPr id="3" name="TextBox 2">
            <a:extLst>
              <a:ext uri="{FF2B5EF4-FFF2-40B4-BE49-F238E27FC236}">
                <a16:creationId xmlns:a16="http://schemas.microsoft.com/office/drawing/2014/main" id="{740DAAF2-E007-8535-E760-3201A0E287A2}"/>
              </a:ext>
            </a:extLst>
          </p:cNvPr>
          <p:cNvSpPr txBox="1"/>
          <p:nvPr/>
        </p:nvSpPr>
        <p:spPr>
          <a:xfrm>
            <a:off x="574793" y="5677188"/>
            <a:ext cx="8531107" cy="1123712"/>
          </a:xfrm>
          <a:prstGeom prst="roundRect">
            <a:avLst/>
          </a:prstGeom>
          <a:noFill/>
          <a:ln>
            <a:solidFill>
              <a:schemeClr val="tx1"/>
            </a:solidFill>
          </a:ln>
        </p:spPr>
        <p:txBody>
          <a:bodyPr wrap="square" rtlCol="0">
            <a:spAutoFit/>
          </a:bodyPr>
          <a:lstStyle/>
          <a:p>
            <a:r>
              <a:rPr lang="en-GB" sz="1200" dirty="0">
                <a:solidFill>
                  <a:srgbClr val="0B3153"/>
                </a:solidFill>
              </a:rPr>
              <a:t>Trends in the table above show that Greater Cambridge vacancy rates have been decreasing since 2021/22, and the unemployment rate has been increasing. Unlike the UK where unemployment, though increasing, is still historically low, the 3-year average of the Greater Cambridge unemployment rate is approaching its 2011 peak. It is thus a very difficult employee job market with fewer vacancies available (less supply) and more unemployed people seeking work (more demand).</a:t>
            </a:r>
          </a:p>
        </p:txBody>
      </p:sp>
    </p:spTree>
    <p:extLst>
      <p:ext uri="{BB962C8B-B14F-4D97-AF65-F5344CB8AC3E}">
        <p14:creationId xmlns:p14="http://schemas.microsoft.com/office/powerpoint/2010/main" val="1961450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633413" y="476250"/>
            <a:ext cx="10574976" cy="610776"/>
          </a:xfrm>
        </p:spPr>
        <p:txBody>
          <a:bodyPr/>
          <a:lstStyle/>
          <a:p>
            <a:r>
              <a:rPr lang="en-GB" sz="3200"/>
              <a:t>Vacancies by Sector</a:t>
            </a:r>
            <a:endParaRPr lang="en-GB" sz="3200">
              <a:cs typeface="Arial"/>
            </a:endParaRPr>
          </a:p>
        </p:txBody>
      </p:sp>
      <p:sp>
        <p:nvSpPr>
          <p:cNvPr id="5" name="TextBox 4">
            <a:extLst>
              <a:ext uri="{FF2B5EF4-FFF2-40B4-BE49-F238E27FC236}">
                <a16:creationId xmlns:a16="http://schemas.microsoft.com/office/drawing/2014/main" id="{E3E38529-A013-00B4-0E6B-521A1CE5A374}"/>
              </a:ext>
            </a:extLst>
          </p:cNvPr>
          <p:cNvSpPr txBox="1"/>
          <p:nvPr/>
        </p:nvSpPr>
        <p:spPr>
          <a:xfrm>
            <a:off x="978072" y="940050"/>
            <a:ext cx="10230315" cy="461665"/>
          </a:xfrm>
          <a:prstGeom prst="rect">
            <a:avLst/>
          </a:prstGeom>
          <a:solidFill>
            <a:schemeClr val="bg1">
              <a:lumMod val="95000"/>
            </a:schemeClr>
          </a:solidFill>
          <a:ln>
            <a:solidFill>
              <a:schemeClr val="bg2">
                <a:lumMod val="75000"/>
              </a:schemeClr>
            </a:solidFill>
          </a:ln>
        </p:spPr>
        <p:txBody>
          <a:bodyPr wrap="square">
            <a:spAutoFit/>
          </a:bodyPr>
          <a:lstStyle/>
          <a:p>
            <a:pPr algn="ctr" fontAlgn="ctr"/>
            <a:r>
              <a:rPr lang="en-GB" sz="1200" b="1" i="0" u="none" strike="noStrike">
                <a:solidFill>
                  <a:schemeClr val="tx2"/>
                </a:solidFill>
                <a:effectLst/>
                <a:latin typeface="Arial" panose="020B0604020202020204" pitchFamily="34" charset="0"/>
              </a:rPr>
              <a:t>Number of Vacancies in Greater Cambridge compared to the UK</a:t>
            </a:r>
          </a:p>
          <a:p>
            <a:pPr algn="ctr" fontAlgn="ctr"/>
            <a:r>
              <a:rPr lang="en-GB" sz="1200" b="1" i="0" u="none" strike="noStrike">
                <a:solidFill>
                  <a:srgbClr val="0070C0"/>
                </a:solidFill>
                <a:effectLst/>
                <a:latin typeface="Arial" panose="020B0604020202020204" pitchFamily="34" charset="0"/>
              </a:rPr>
              <a:t>July 2023 - June 2024 </a:t>
            </a:r>
          </a:p>
        </p:txBody>
      </p:sp>
      <p:graphicFrame>
        <p:nvGraphicFramePr>
          <p:cNvPr id="8" name="Content Placeholder 16">
            <a:extLst>
              <a:ext uri="{FF2B5EF4-FFF2-40B4-BE49-F238E27FC236}">
                <a16:creationId xmlns:a16="http://schemas.microsoft.com/office/drawing/2014/main" id="{FB26B9B3-679D-2CF8-9658-BB8F8A6048E4}"/>
              </a:ext>
            </a:extLst>
          </p:cNvPr>
          <p:cNvGraphicFramePr>
            <a:graphicFrameLocks/>
          </p:cNvGraphicFramePr>
          <p:nvPr>
            <p:extLst>
              <p:ext uri="{D42A27DB-BD31-4B8C-83A1-F6EECF244321}">
                <p14:modId xmlns:p14="http://schemas.microsoft.com/office/powerpoint/2010/main" val="1800637582"/>
              </p:ext>
            </p:extLst>
          </p:nvPr>
        </p:nvGraphicFramePr>
        <p:xfrm>
          <a:off x="978073" y="1446551"/>
          <a:ext cx="10230316" cy="4878049"/>
        </p:xfrm>
        <a:graphic>
          <a:graphicData uri="http://schemas.openxmlformats.org/drawingml/2006/table">
            <a:tbl>
              <a:tblPr firstRow="1"/>
              <a:tblGrid>
                <a:gridCol w="3572684">
                  <a:extLst>
                    <a:ext uri="{9D8B030D-6E8A-4147-A177-3AD203B41FA5}">
                      <a16:colId xmlns:a16="http://schemas.microsoft.com/office/drawing/2014/main" val="4187039276"/>
                    </a:ext>
                  </a:extLst>
                </a:gridCol>
                <a:gridCol w="1664408">
                  <a:extLst>
                    <a:ext uri="{9D8B030D-6E8A-4147-A177-3AD203B41FA5}">
                      <a16:colId xmlns:a16="http://schemas.microsoft.com/office/drawing/2014/main" val="415243330"/>
                    </a:ext>
                  </a:extLst>
                </a:gridCol>
                <a:gridCol w="1664408">
                  <a:extLst>
                    <a:ext uri="{9D8B030D-6E8A-4147-A177-3AD203B41FA5}">
                      <a16:colId xmlns:a16="http://schemas.microsoft.com/office/drawing/2014/main" val="529452867"/>
                    </a:ext>
                  </a:extLst>
                </a:gridCol>
                <a:gridCol w="1664408">
                  <a:extLst>
                    <a:ext uri="{9D8B030D-6E8A-4147-A177-3AD203B41FA5}">
                      <a16:colId xmlns:a16="http://schemas.microsoft.com/office/drawing/2014/main" val="335686082"/>
                    </a:ext>
                  </a:extLst>
                </a:gridCol>
                <a:gridCol w="1664408">
                  <a:extLst>
                    <a:ext uri="{9D8B030D-6E8A-4147-A177-3AD203B41FA5}">
                      <a16:colId xmlns:a16="http://schemas.microsoft.com/office/drawing/2014/main" val="4293699566"/>
                    </a:ext>
                  </a:extLst>
                </a:gridCol>
              </a:tblGrid>
              <a:tr h="49132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i="0" u="none" strike="noStrike">
                          <a:solidFill>
                            <a:schemeClr val="tx2"/>
                          </a:solidFill>
                          <a:effectLst/>
                          <a:latin typeface="Arial" panose="020B0604020202020204" pitchFamily="34" charset="0"/>
                        </a:rPr>
                        <a:t>Employment Sector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i="0" u="none" strike="noStrike">
                          <a:solidFill>
                            <a:schemeClr val="tx2"/>
                          </a:solidFill>
                          <a:effectLst/>
                          <a:latin typeface="Arial"/>
                        </a:rPr>
                        <a:t>Vacancies in </a:t>
                      </a:r>
                    </a:p>
                    <a:p>
                      <a:pPr algn="ctr" fontAlgn="ctr"/>
                      <a:r>
                        <a:rPr lang="en-GB" sz="1200" b="1" i="0" u="none" strike="noStrike">
                          <a:solidFill>
                            <a:srgbClr val="0070C0"/>
                          </a:solidFill>
                          <a:effectLst/>
                          <a:latin typeface="Arial"/>
                        </a:rPr>
                        <a:t>Greater Cambridge</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i="0" u="none" strike="noStrike" dirty="0">
                          <a:solidFill>
                            <a:schemeClr val="tx2"/>
                          </a:solidFill>
                          <a:effectLst/>
                          <a:latin typeface="Arial"/>
                        </a:rPr>
                        <a:t>Percentage of total vacancies</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i="0" u="none" strike="noStrike">
                          <a:solidFill>
                            <a:schemeClr val="tx2"/>
                          </a:solidFill>
                          <a:effectLst/>
                          <a:latin typeface="Arial"/>
                        </a:rPr>
                        <a:t>Vacancies in </a:t>
                      </a:r>
                    </a:p>
                    <a:p>
                      <a:pPr algn="ctr" fontAlgn="ctr"/>
                      <a:r>
                        <a:rPr lang="en-GB" sz="1200" b="1" i="0" u="none" strike="noStrike">
                          <a:solidFill>
                            <a:srgbClr val="0070C0"/>
                          </a:solidFill>
                          <a:effectLst/>
                          <a:latin typeface="Arial"/>
                        </a:rPr>
                        <a:t>United Kingdom</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i="0" u="none" strike="noStrike">
                          <a:solidFill>
                            <a:schemeClr val="tx2"/>
                          </a:solidFill>
                          <a:effectLst/>
                          <a:latin typeface="Arial"/>
                        </a:rPr>
                        <a:t>Percentage of total vacancies</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167956">
                <a:tc>
                  <a:txBody>
                    <a:bodyPr/>
                    <a:lstStyle/>
                    <a:p>
                      <a:pPr algn="l" fontAlgn="ctr"/>
                      <a:r>
                        <a:rPr lang="en-GB" sz="1100" b="0" i="0" u="none" strike="noStrike">
                          <a:effectLst/>
                          <a:latin typeface="+mn-lt"/>
                        </a:rPr>
                        <a:t>Administrative and Support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44,417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48.7%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4,870,473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48.2%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18642"/>
                  </a:ext>
                </a:extLst>
              </a:tr>
              <a:tr h="112816">
                <a:tc>
                  <a:txBody>
                    <a:bodyPr/>
                    <a:lstStyle/>
                    <a:p>
                      <a:pPr algn="l" fontAlgn="ctr"/>
                      <a:r>
                        <a:rPr lang="en-GB" sz="1100" b="0" i="0" u="none" strike="noStrike">
                          <a:effectLst/>
                          <a:latin typeface="+mn-lt"/>
                        </a:rPr>
                        <a:t>Human Health and Social Work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9,407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10.3%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1,068,238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10.6%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123249"/>
                  </a:ext>
                </a:extLst>
              </a:tr>
              <a:tr h="167956">
                <a:tc>
                  <a:txBody>
                    <a:bodyPr/>
                    <a:lstStyle/>
                    <a:p>
                      <a:pPr algn="l" fontAlgn="ctr"/>
                      <a:r>
                        <a:rPr lang="en-GB" sz="1100" b="0" i="0" u="none" strike="noStrike">
                          <a:effectLst/>
                          <a:latin typeface="+mn-lt"/>
                        </a:rPr>
                        <a:t>Professional, Scientific and Technical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7,335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8.0%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683,796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6.8%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3023"/>
                  </a:ext>
                </a:extLst>
              </a:tr>
              <a:tr h="167956">
                <a:tc>
                  <a:txBody>
                    <a:bodyPr/>
                    <a:lstStyle/>
                    <a:p>
                      <a:pPr algn="l" fontAlgn="ctr"/>
                      <a:r>
                        <a:rPr lang="en-GB" sz="1100" b="0" i="0" u="none" strike="noStrike">
                          <a:effectLst/>
                          <a:latin typeface="+mn-lt"/>
                        </a:rPr>
                        <a:t>Education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6,589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7.2%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346,284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3.4%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7749409"/>
                  </a:ext>
                </a:extLst>
              </a:tr>
              <a:tr h="167956">
                <a:tc>
                  <a:txBody>
                    <a:bodyPr/>
                    <a:lstStyle/>
                    <a:p>
                      <a:pPr algn="l" fontAlgn="ctr"/>
                      <a:r>
                        <a:rPr lang="en-GB" sz="1100" b="0" i="0" u="none" strike="noStrike">
                          <a:effectLst/>
                          <a:latin typeface="+mn-lt"/>
                        </a:rPr>
                        <a:t>Information and Communication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4,198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4.6%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356,944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3.5%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048508"/>
                  </a:ext>
                </a:extLst>
              </a:tr>
              <a:tr h="261393">
                <a:tc>
                  <a:txBody>
                    <a:bodyPr/>
                    <a:lstStyle/>
                    <a:p>
                      <a:pPr algn="l" fontAlgn="ctr"/>
                      <a:r>
                        <a:rPr lang="en-GB" sz="1100" b="0" i="0" u="none" strike="noStrike">
                          <a:effectLst/>
                          <a:latin typeface="+mn-lt"/>
                        </a:rPr>
                        <a:t>Wholesale and Retail Trade; Repair of Motor Vehicles and Motorcycles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3,941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4.3%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596,500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5.9%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4639606"/>
                  </a:ext>
                </a:extLst>
              </a:tr>
              <a:tr h="167956">
                <a:tc>
                  <a:txBody>
                    <a:bodyPr/>
                    <a:lstStyle/>
                    <a:p>
                      <a:pPr algn="l" fontAlgn="ctr"/>
                      <a:r>
                        <a:rPr lang="en-GB" sz="1100" b="0" i="0" u="none" strike="noStrike">
                          <a:effectLst/>
                          <a:latin typeface="+mn-lt"/>
                        </a:rPr>
                        <a:t>Manufacturing </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3,592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3.9%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315,259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3.1%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4763462"/>
                  </a:ext>
                </a:extLst>
              </a:tr>
              <a:tr h="167956">
                <a:tc>
                  <a:txBody>
                    <a:bodyPr/>
                    <a:lstStyle/>
                    <a:p>
                      <a:pPr algn="l" fontAlgn="ctr"/>
                      <a:r>
                        <a:rPr lang="en-GB" sz="1100" b="0" i="0" u="none" strike="noStrike">
                          <a:effectLst/>
                          <a:latin typeface="+mn-lt"/>
                        </a:rPr>
                        <a:t>Accommodation and Food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3,100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3.4%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442,541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4.4%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637228"/>
                  </a:ext>
                </a:extLst>
              </a:tr>
              <a:tr h="167956">
                <a:tc>
                  <a:txBody>
                    <a:bodyPr/>
                    <a:lstStyle/>
                    <a:p>
                      <a:pPr algn="l" fontAlgn="ctr"/>
                      <a:r>
                        <a:rPr lang="en-GB" sz="1100" b="0" i="0" u="none" strike="noStrike">
                          <a:effectLst/>
                          <a:latin typeface="+mn-lt"/>
                        </a:rPr>
                        <a:t>Construction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2,029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2.2%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208,456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2.1%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298272"/>
                  </a:ext>
                </a:extLst>
              </a:tr>
              <a:tr h="167956">
                <a:tc>
                  <a:txBody>
                    <a:bodyPr/>
                    <a:lstStyle/>
                    <a:p>
                      <a:pPr algn="l" fontAlgn="ctr"/>
                      <a:r>
                        <a:rPr lang="en-GB" sz="1100" b="0" i="0" u="none" strike="noStrike">
                          <a:effectLst/>
                          <a:latin typeface="+mn-lt"/>
                        </a:rPr>
                        <a:t>Other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1,527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1.7%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167,919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1.7%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886698"/>
                  </a:ext>
                </a:extLst>
              </a:tr>
              <a:tr h="261393">
                <a:tc>
                  <a:txBody>
                    <a:bodyPr/>
                    <a:lstStyle/>
                    <a:p>
                      <a:pPr algn="l" fontAlgn="ctr"/>
                      <a:r>
                        <a:rPr lang="en-GB" sz="1100" b="0" i="0" u="none" strike="noStrike">
                          <a:effectLst/>
                          <a:latin typeface="+mn-lt"/>
                        </a:rPr>
                        <a:t>Public Administration and Defence; Compulsory Social Security</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1,187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1.3%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350,436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3.5%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640349"/>
                  </a:ext>
                </a:extLst>
              </a:tr>
              <a:tr h="167956">
                <a:tc>
                  <a:txBody>
                    <a:bodyPr/>
                    <a:lstStyle/>
                    <a:p>
                      <a:pPr algn="l" fontAlgn="ctr"/>
                      <a:r>
                        <a:rPr lang="en-GB" sz="1100" b="0" i="0" u="none" strike="noStrike">
                          <a:effectLst/>
                          <a:latin typeface="+mn-lt"/>
                        </a:rPr>
                        <a:t>Real Estate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1,039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1.1%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148,181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1.5%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436207"/>
                  </a:ext>
                </a:extLst>
              </a:tr>
              <a:tr h="167956">
                <a:tc>
                  <a:txBody>
                    <a:bodyPr/>
                    <a:lstStyle/>
                    <a:p>
                      <a:pPr algn="l" fontAlgn="ctr"/>
                      <a:r>
                        <a:rPr lang="en-GB" sz="1100" b="0" i="0" u="none" strike="noStrike">
                          <a:effectLst/>
                          <a:latin typeface="+mn-lt"/>
                        </a:rPr>
                        <a:t>Transportation and Storage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940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1.0%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155,080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1.5%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4959707"/>
                  </a:ext>
                </a:extLst>
              </a:tr>
              <a:tr h="167956">
                <a:tc>
                  <a:txBody>
                    <a:bodyPr/>
                    <a:lstStyle/>
                    <a:p>
                      <a:pPr algn="l" fontAlgn="ctr"/>
                      <a:r>
                        <a:rPr lang="en-GB" sz="1100" b="0" i="0" u="none" strike="noStrike">
                          <a:effectLst/>
                          <a:latin typeface="+mn-lt"/>
                        </a:rPr>
                        <a:t>Financial and Insurance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853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0.9%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196,210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1.9%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3601915"/>
                  </a:ext>
                </a:extLst>
              </a:tr>
              <a:tr h="269619">
                <a:tc>
                  <a:txBody>
                    <a:bodyPr/>
                    <a:lstStyle/>
                    <a:p>
                      <a:pPr algn="l" fontAlgn="ctr"/>
                      <a:r>
                        <a:rPr lang="en-GB" sz="1100" b="0" i="0" u="none" strike="noStrike">
                          <a:effectLst/>
                          <a:latin typeface="+mn-lt"/>
                        </a:rPr>
                        <a:t>Arts, Entertainment and Recreation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568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0.6%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103,259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1.0%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584892"/>
                  </a:ext>
                </a:extLst>
              </a:tr>
              <a:tr h="326882">
                <a:tc>
                  <a:txBody>
                    <a:bodyPr/>
                    <a:lstStyle/>
                    <a:p>
                      <a:pPr algn="l" fontAlgn="ctr"/>
                      <a:r>
                        <a:rPr lang="en-GB" sz="1100" b="0" i="0" u="none" strike="noStrike">
                          <a:effectLst/>
                          <a:latin typeface="+mn-lt"/>
                        </a:rPr>
                        <a:t>Water Supply; Sewerage, Waste Management and Remediation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230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0.3%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36,815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0.4%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953011"/>
                  </a:ext>
                </a:extLst>
              </a:tr>
              <a:tr h="167956">
                <a:tc>
                  <a:txBody>
                    <a:bodyPr/>
                    <a:lstStyle/>
                    <a:p>
                      <a:pPr algn="l" fontAlgn="ctr"/>
                      <a:r>
                        <a:rPr lang="en-GB" sz="1100" b="0" i="0" u="none" strike="noStrike">
                          <a:effectLst/>
                          <a:latin typeface="+mn-lt"/>
                        </a:rPr>
                        <a:t>Agriculture, Forestry and Fishing</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187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0.2%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19,356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0.2%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33476"/>
                  </a:ext>
                </a:extLst>
              </a:tr>
              <a:tr h="269619">
                <a:tc>
                  <a:txBody>
                    <a:bodyPr/>
                    <a:lstStyle/>
                    <a:p>
                      <a:pPr algn="l" fontAlgn="ctr"/>
                      <a:r>
                        <a:rPr lang="en-GB" sz="1100" b="0" i="0" u="none" strike="noStrike">
                          <a:effectLst/>
                          <a:latin typeface="+mn-lt"/>
                        </a:rPr>
                        <a:t>Electricity, Gas, Steam and Air Conditioning Supply</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40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0.0%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25,800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0.3%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5"/>
                  </a:ext>
                </a:extLst>
              </a:tr>
              <a:tr h="311805">
                <a:tc>
                  <a:txBody>
                    <a:bodyPr/>
                    <a:lstStyle/>
                    <a:p>
                      <a:pPr algn="l" fontAlgn="ctr"/>
                      <a:r>
                        <a:rPr lang="en-GB" sz="1100" b="0" i="0" u="none" strike="noStrike">
                          <a:effectLst/>
                          <a:latin typeface="+mn-lt"/>
                        </a:rPr>
                        <a:t>Mining and Quarrying</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ea typeface="Calibri" panose="020F0502020204030204" pitchFamily="34" charset="0"/>
                          <a:cs typeface="Calibri" panose="020F0502020204030204" pitchFamily="34" charset="0"/>
                        </a:rPr>
                        <a:t>0.0%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n-lt"/>
                          <a:ea typeface="Calibri" panose="020F0502020204030204" pitchFamily="34" charset="0"/>
                          <a:cs typeface="Calibri" panose="020F0502020204030204" pitchFamily="34" charset="0"/>
                        </a:rPr>
                        <a:t>14,009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ea typeface="Calibri" panose="020F0502020204030204" pitchFamily="34" charset="0"/>
                          <a:cs typeface="Calibri" panose="020F0502020204030204" pitchFamily="34" charset="0"/>
                        </a:rPr>
                        <a:t>0.1%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292600"/>
                  </a:ext>
                </a:extLst>
              </a:tr>
            </a:tbl>
          </a:graphicData>
        </a:graphic>
      </p:graphicFrame>
      <p:sp>
        <p:nvSpPr>
          <p:cNvPr id="3" name="TextBox 2">
            <a:extLst>
              <a:ext uri="{FF2B5EF4-FFF2-40B4-BE49-F238E27FC236}">
                <a16:creationId xmlns:a16="http://schemas.microsoft.com/office/drawing/2014/main" id="{2D65F458-F4E8-8516-D781-0C27F8DC67BD}"/>
              </a:ext>
            </a:extLst>
          </p:cNvPr>
          <p:cNvSpPr txBox="1"/>
          <p:nvPr/>
        </p:nvSpPr>
        <p:spPr>
          <a:xfrm>
            <a:off x="633413" y="6347025"/>
            <a:ext cx="8531107" cy="510778"/>
          </a:xfrm>
          <a:prstGeom prst="roundRect">
            <a:avLst/>
          </a:prstGeom>
          <a:noFill/>
          <a:ln>
            <a:solidFill>
              <a:schemeClr val="tx1"/>
            </a:solidFill>
          </a:ln>
        </p:spPr>
        <p:txBody>
          <a:bodyPr wrap="square" rtlCol="0">
            <a:spAutoFit/>
          </a:bodyPr>
          <a:lstStyle/>
          <a:p>
            <a:r>
              <a:rPr lang="en-GB" sz="1200" dirty="0">
                <a:solidFill>
                  <a:srgbClr val="0B3153"/>
                </a:solidFill>
              </a:rPr>
              <a:t>Greater Cambridge and the UK have the same top 3 sectors that both make up almost two-thirds of total vacancies and that have similar individual proportions. A difference is the education sector; this is due to the strong university presence.</a:t>
            </a:r>
          </a:p>
        </p:txBody>
      </p:sp>
      <p:sp>
        <p:nvSpPr>
          <p:cNvPr id="4" name="Rectangle: Rounded Corners 3">
            <a:extLst>
              <a:ext uri="{FF2B5EF4-FFF2-40B4-BE49-F238E27FC236}">
                <a16:creationId xmlns:a16="http://schemas.microsoft.com/office/drawing/2014/main" id="{3EE372C3-EB03-B376-1A0D-4071BB374067}"/>
              </a:ext>
              <a:ext uri="{C183D7F6-B498-43B3-948B-1728B52AA6E4}">
                <adec:decorative xmlns:adec="http://schemas.microsoft.com/office/drawing/2017/decorative" val="1"/>
              </a:ext>
            </a:extLst>
          </p:cNvPr>
          <p:cNvSpPr/>
          <p:nvPr/>
        </p:nvSpPr>
        <p:spPr>
          <a:xfrm>
            <a:off x="6757924" y="1943100"/>
            <a:ext cx="550926" cy="173736"/>
          </a:xfrm>
          <a:prstGeom prst="roundRect">
            <a:avLst/>
          </a:prstGeom>
          <a:noFill/>
          <a:ln w="28575">
            <a:solidFill>
              <a:srgbClr val="66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6A963AD7-0DA0-708D-5464-CB2CB025205E}"/>
              </a:ext>
              <a:ext uri="{C183D7F6-B498-43B3-948B-1728B52AA6E4}">
                <adec:decorative xmlns:adec="http://schemas.microsoft.com/office/drawing/2017/decorative" val="1"/>
              </a:ext>
            </a:extLst>
          </p:cNvPr>
          <p:cNvSpPr/>
          <p:nvPr/>
        </p:nvSpPr>
        <p:spPr>
          <a:xfrm>
            <a:off x="6757924" y="2139261"/>
            <a:ext cx="550926" cy="173736"/>
          </a:xfrm>
          <a:prstGeom prst="roundRect">
            <a:avLst/>
          </a:prstGeom>
          <a:noFill/>
          <a:ln w="28575">
            <a:solidFill>
              <a:srgbClr val="66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1FF9574-1816-7293-8C3B-D8EDDA910A36}"/>
              </a:ext>
              <a:ext uri="{C183D7F6-B498-43B3-948B-1728B52AA6E4}">
                <adec:decorative xmlns:adec="http://schemas.microsoft.com/office/drawing/2017/decorative" val="1"/>
              </a:ext>
            </a:extLst>
          </p:cNvPr>
          <p:cNvSpPr/>
          <p:nvPr/>
        </p:nvSpPr>
        <p:spPr>
          <a:xfrm>
            <a:off x="6757924" y="2338258"/>
            <a:ext cx="550926" cy="173736"/>
          </a:xfrm>
          <a:prstGeom prst="roundRect">
            <a:avLst/>
          </a:prstGeom>
          <a:noFill/>
          <a:ln w="28575">
            <a:solidFill>
              <a:srgbClr val="66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B1D4D0AE-853A-67D8-8B07-7CC1456C7F36}"/>
              </a:ext>
              <a:ext uri="{C183D7F6-B498-43B3-948B-1728B52AA6E4}">
                <adec:decorative xmlns:adec="http://schemas.microsoft.com/office/drawing/2017/decorative" val="1"/>
              </a:ext>
            </a:extLst>
          </p:cNvPr>
          <p:cNvSpPr/>
          <p:nvPr/>
        </p:nvSpPr>
        <p:spPr>
          <a:xfrm>
            <a:off x="6757924" y="2536952"/>
            <a:ext cx="550926" cy="173736"/>
          </a:xfrm>
          <a:prstGeom prst="roundRect">
            <a:avLst/>
          </a:prstGeom>
          <a:noFill/>
          <a:ln w="28575">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118640C9-98FA-ABDA-0318-1FC75C99DBC6}"/>
              </a:ext>
              <a:ext uri="{C183D7F6-B498-43B3-948B-1728B52AA6E4}">
                <adec:decorative xmlns:adec="http://schemas.microsoft.com/office/drawing/2017/decorative" val="1"/>
              </a:ext>
            </a:extLst>
          </p:cNvPr>
          <p:cNvSpPr/>
          <p:nvPr/>
        </p:nvSpPr>
        <p:spPr>
          <a:xfrm>
            <a:off x="10085324" y="1943100"/>
            <a:ext cx="550926" cy="173736"/>
          </a:xfrm>
          <a:prstGeom prst="roundRect">
            <a:avLst/>
          </a:prstGeom>
          <a:noFill/>
          <a:ln w="28575">
            <a:solidFill>
              <a:srgbClr val="66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B8A7719A-3B1F-F1B6-A515-150CA370DE11}"/>
              </a:ext>
              <a:ext uri="{C183D7F6-B498-43B3-948B-1728B52AA6E4}">
                <adec:decorative xmlns:adec="http://schemas.microsoft.com/office/drawing/2017/decorative" val="1"/>
              </a:ext>
            </a:extLst>
          </p:cNvPr>
          <p:cNvSpPr/>
          <p:nvPr/>
        </p:nvSpPr>
        <p:spPr>
          <a:xfrm>
            <a:off x="10085324" y="2139261"/>
            <a:ext cx="550926" cy="173736"/>
          </a:xfrm>
          <a:prstGeom prst="roundRect">
            <a:avLst/>
          </a:prstGeom>
          <a:noFill/>
          <a:ln w="28575">
            <a:solidFill>
              <a:srgbClr val="66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2E50ED66-88E5-FC68-E642-CD1E2BEBD6AE}"/>
              </a:ext>
              <a:ext uri="{C183D7F6-B498-43B3-948B-1728B52AA6E4}">
                <adec:decorative xmlns:adec="http://schemas.microsoft.com/office/drawing/2017/decorative" val="1"/>
              </a:ext>
            </a:extLst>
          </p:cNvPr>
          <p:cNvSpPr/>
          <p:nvPr/>
        </p:nvSpPr>
        <p:spPr>
          <a:xfrm>
            <a:off x="10085324" y="2338258"/>
            <a:ext cx="550926" cy="173736"/>
          </a:xfrm>
          <a:prstGeom prst="roundRect">
            <a:avLst/>
          </a:prstGeom>
          <a:noFill/>
          <a:ln w="28575">
            <a:solidFill>
              <a:srgbClr val="66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BD1A8CA0-8E0E-A9B3-BB20-32DC5EE68CE8}"/>
              </a:ext>
              <a:ext uri="{C183D7F6-B498-43B3-948B-1728B52AA6E4}">
                <adec:decorative xmlns:adec="http://schemas.microsoft.com/office/drawing/2017/decorative" val="1"/>
              </a:ext>
            </a:extLst>
          </p:cNvPr>
          <p:cNvSpPr/>
          <p:nvPr/>
        </p:nvSpPr>
        <p:spPr>
          <a:xfrm>
            <a:off x="10085324" y="2531044"/>
            <a:ext cx="550926" cy="173736"/>
          </a:xfrm>
          <a:prstGeom prst="roundRect">
            <a:avLst/>
          </a:prstGeom>
          <a:noFill/>
          <a:ln w="28575">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287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633413" y="447675"/>
            <a:ext cx="9178506" cy="1228815"/>
          </a:xfrm>
        </p:spPr>
        <p:txBody>
          <a:bodyPr/>
          <a:lstStyle/>
          <a:p>
            <a:r>
              <a:rPr lang="en-GB" sz="3200"/>
              <a:t>Vacancies by Job Title</a:t>
            </a:r>
            <a:endParaRPr lang="en-GB" sz="3200">
              <a:cs typeface="Arial"/>
            </a:endParaRPr>
          </a:p>
        </p:txBody>
      </p:sp>
      <p:graphicFrame>
        <p:nvGraphicFramePr>
          <p:cNvPr id="3" name="Content Placeholder 16">
            <a:extLst>
              <a:ext uri="{FF2B5EF4-FFF2-40B4-BE49-F238E27FC236}">
                <a16:creationId xmlns:a16="http://schemas.microsoft.com/office/drawing/2014/main" id="{A10B8749-C92A-827E-308A-8D681537AD15}"/>
              </a:ext>
            </a:extLst>
          </p:cNvPr>
          <p:cNvGraphicFramePr>
            <a:graphicFrameLocks/>
          </p:cNvGraphicFramePr>
          <p:nvPr>
            <p:extLst>
              <p:ext uri="{D42A27DB-BD31-4B8C-83A1-F6EECF244321}">
                <p14:modId xmlns:p14="http://schemas.microsoft.com/office/powerpoint/2010/main" val="1418714413"/>
              </p:ext>
            </p:extLst>
          </p:nvPr>
        </p:nvGraphicFramePr>
        <p:xfrm>
          <a:off x="633413" y="1220433"/>
          <a:ext cx="5730444" cy="4769387"/>
        </p:xfrm>
        <a:graphic>
          <a:graphicData uri="http://schemas.openxmlformats.org/drawingml/2006/table">
            <a:tbl>
              <a:tblPr firstRow="1"/>
              <a:tblGrid>
                <a:gridCol w="1910148">
                  <a:extLst>
                    <a:ext uri="{9D8B030D-6E8A-4147-A177-3AD203B41FA5}">
                      <a16:colId xmlns:a16="http://schemas.microsoft.com/office/drawing/2014/main" val="4187039276"/>
                    </a:ext>
                  </a:extLst>
                </a:gridCol>
                <a:gridCol w="1910148">
                  <a:extLst>
                    <a:ext uri="{9D8B030D-6E8A-4147-A177-3AD203B41FA5}">
                      <a16:colId xmlns:a16="http://schemas.microsoft.com/office/drawing/2014/main" val="415243330"/>
                    </a:ext>
                  </a:extLst>
                </a:gridCol>
                <a:gridCol w="1910148">
                  <a:extLst>
                    <a:ext uri="{9D8B030D-6E8A-4147-A177-3AD203B41FA5}">
                      <a16:colId xmlns:a16="http://schemas.microsoft.com/office/drawing/2014/main" val="529452867"/>
                    </a:ext>
                  </a:extLst>
                </a:gridCol>
              </a:tblGrid>
              <a:tr h="591127">
                <a:tc gridSpan="3">
                  <a:txBody>
                    <a:bodyPr/>
                    <a:lstStyle/>
                    <a:p>
                      <a:pPr algn="ctr" fontAlgn="ctr"/>
                      <a:r>
                        <a:rPr lang="en-GB" sz="1300" b="1" i="0" u="none" strike="noStrike" dirty="0">
                          <a:solidFill>
                            <a:schemeClr val="tx2"/>
                          </a:solidFill>
                          <a:effectLst/>
                          <a:latin typeface="Arial" panose="020B0604020202020204" pitchFamily="34" charset="0"/>
                        </a:rPr>
                        <a:t>Top KI Job Titles in Greater Cambridge </a:t>
                      </a:r>
                    </a:p>
                    <a:p>
                      <a:pPr algn="ctr" fontAlgn="ctr"/>
                      <a:r>
                        <a:rPr lang="en-GB" sz="1300" b="1" i="0" u="none" strike="noStrike" dirty="0">
                          <a:solidFill>
                            <a:srgbClr val="0070C0"/>
                          </a:solidFill>
                          <a:effectLst/>
                          <a:latin typeface="Arial" panose="020B0604020202020204" pitchFamily="34" charset="0"/>
                        </a:rPr>
                        <a:t>July 2023 -  June 2024</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GB" sz="1300" b="1" i="0" u="none" strike="noStrike">
                        <a:solidFill>
                          <a:schemeClr val="tx2"/>
                        </a:solidFill>
                        <a:effectLst/>
                        <a:latin typeface="Arial"/>
                      </a:endParaRP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GB" sz="1300" b="1" i="0" u="none" strike="noStrike">
                        <a:solidFill>
                          <a:schemeClr val="tx2"/>
                        </a:solidFill>
                        <a:effectLst/>
                        <a:latin typeface="Arial"/>
                      </a:endParaRP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4198848"/>
                  </a:ext>
                </a:extLst>
              </a:tr>
              <a:tr h="5911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a:solidFill>
                            <a:schemeClr val="tx2"/>
                          </a:solidFill>
                          <a:effectLst/>
                          <a:latin typeface="Arial" panose="020B0604020202020204" pitchFamily="34" charset="0"/>
                        </a:rPr>
                        <a:t>Job Title</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a:solidFill>
                            <a:schemeClr val="tx2"/>
                          </a:solidFill>
                          <a:effectLst/>
                          <a:latin typeface="Arial"/>
                        </a:rPr>
                        <a:t>Vacancies in </a:t>
                      </a:r>
                    </a:p>
                    <a:p>
                      <a:pPr algn="ctr" fontAlgn="ctr"/>
                      <a:r>
                        <a:rPr lang="en-GB" sz="1300" b="1" i="0" u="none" strike="noStrike">
                          <a:solidFill>
                            <a:schemeClr val="tx2"/>
                          </a:solidFill>
                          <a:effectLst/>
                          <a:latin typeface="Arial"/>
                        </a:rPr>
                        <a:t>Greater Cambridge: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a:solidFill>
                            <a:schemeClr val="tx2"/>
                          </a:solidFill>
                          <a:effectLst/>
                          <a:latin typeface="Arial"/>
                        </a:rPr>
                        <a:t>Median Posting Duration</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356872">
                <a:tc>
                  <a:txBody>
                    <a:bodyPr/>
                    <a:lstStyle/>
                    <a:p>
                      <a:pPr algn="ctr" fontAlgn="b"/>
                      <a:r>
                        <a:rPr lang="en-GB" sz="1200" b="0" i="0" u="none" strike="noStrike">
                          <a:solidFill>
                            <a:srgbClr val="000000"/>
                          </a:solidFill>
                          <a:effectLst/>
                          <a:latin typeface="+mn-lt"/>
                        </a:rPr>
                        <a:t>Quantity Surveyors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429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28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18642"/>
                  </a:ext>
                </a:extLst>
              </a:tr>
              <a:tr h="356872">
                <a:tc>
                  <a:txBody>
                    <a:bodyPr/>
                    <a:lstStyle/>
                    <a:p>
                      <a:pPr algn="ctr" fontAlgn="b"/>
                      <a:r>
                        <a:rPr lang="en-GB" sz="1200" b="0" i="0" u="none" strike="noStrike">
                          <a:solidFill>
                            <a:srgbClr val="000000"/>
                          </a:solidFill>
                          <a:effectLst/>
                          <a:latin typeface="+mn-lt"/>
                        </a:rPr>
                        <a:t>Software Engineers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397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21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123249"/>
                  </a:ext>
                </a:extLst>
              </a:tr>
              <a:tr h="356872">
                <a:tc>
                  <a:txBody>
                    <a:bodyPr/>
                    <a:lstStyle/>
                    <a:p>
                      <a:pPr algn="ctr" fontAlgn="b"/>
                      <a:r>
                        <a:rPr lang="en-GB" sz="1200" b="0" i="0" u="none" strike="noStrike">
                          <a:solidFill>
                            <a:srgbClr val="000000"/>
                          </a:solidFill>
                          <a:effectLst/>
                          <a:latin typeface="+mn-lt"/>
                        </a:rPr>
                        <a:t>Teaching Assistants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394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28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3023"/>
                  </a:ext>
                </a:extLst>
              </a:tr>
              <a:tr h="356872">
                <a:tc>
                  <a:txBody>
                    <a:bodyPr/>
                    <a:lstStyle/>
                    <a:p>
                      <a:pPr algn="ctr" fontAlgn="b"/>
                      <a:r>
                        <a:rPr lang="en-GB" sz="1200" b="0" i="0" u="none" strike="noStrike">
                          <a:solidFill>
                            <a:srgbClr val="000000"/>
                          </a:solidFill>
                          <a:effectLst/>
                          <a:latin typeface="+mn-lt"/>
                        </a:rPr>
                        <a:t>Administrators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354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26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33476"/>
                  </a:ext>
                </a:extLst>
              </a:tr>
              <a:tr h="356872">
                <a:tc>
                  <a:txBody>
                    <a:bodyPr/>
                    <a:lstStyle/>
                    <a:p>
                      <a:pPr algn="ctr" fontAlgn="b"/>
                      <a:r>
                        <a:rPr lang="en-GB" sz="1200" b="0" i="0" u="none" strike="noStrike">
                          <a:solidFill>
                            <a:srgbClr val="000000"/>
                          </a:solidFill>
                          <a:effectLst/>
                          <a:latin typeface="+mn-lt"/>
                        </a:rPr>
                        <a:t>Electronics Engineers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297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28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5"/>
                  </a:ext>
                </a:extLst>
              </a:tr>
              <a:tr h="356872">
                <a:tc>
                  <a:txBody>
                    <a:bodyPr/>
                    <a:lstStyle/>
                    <a:p>
                      <a:pPr algn="ctr" fontAlgn="b"/>
                      <a:r>
                        <a:rPr lang="en-GB" sz="1200" b="0" i="0" u="none" strike="noStrike">
                          <a:solidFill>
                            <a:srgbClr val="000000"/>
                          </a:solidFill>
                          <a:effectLst/>
                          <a:latin typeface="+mn-lt"/>
                        </a:rPr>
                        <a:t>Project Managers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266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22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6715495"/>
                  </a:ext>
                </a:extLst>
              </a:tr>
              <a:tr h="356872">
                <a:tc>
                  <a:txBody>
                    <a:bodyPr/>
                    <a:lstStyle/>
                    <a:p>
                      <a:pPr algn="ctr" fontAlgn="b"/>
                      <a:r>
                        <a:rPr lang="en-GB" sz="1200" b="0" i="0" u="none" strike="noStrike">
                          <a:solidFill>
                            <a:srgbClr val="000000"/>
                          </a:solidFill>
                          <a:effectLst/>
                          <a:latin typeface="+mn-lt"/>
                        </a:rPr>
                        <a:t>Embedded Software Engineers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261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26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6351309"/>
                  </a:ext>
                </a:extLst>
              </a:tr>
              <a:tr h="356872">
                <a:tc>
                  <a:txBody>
                    <a:bodyPr/>
                    <a:lstStyle/>
                    <a:p>
                      <a:pPr algn="ctr" fontAlgn="b"/>
                      <a:r>
                        <a:rPr lang="en-GB" sz="1200" b="0" i="0" u="none" strike="noStrike">
                          <a:solidFill>
                            <a:srgbClr val="000000"/>
                          </a:solidFill>
                          <a:effectLst/>
                          <a:latin typeface="+mn-lt"/>
                        </a:rPr>
                        <a:t>Recruitment Consultants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240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22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020652"/>
                  </a:ext>
                </a:extLst>
              </a:tr>
              <a:tr h="356872">
                <a:tc>
                  <a:txBody>
                    <a:bodyPr/>
                    <a:lstStyle/>
                    <a:p>
                      <a:pPr algn="ctr" fontAlgn="b"/>
                      <a:r>
                        <a:rPr lang="en-GB" sz="1200" b="0" i="0" u="none" strike="noStrike">
                          <a:solidFill>
                            <a:srgbClr val="000000"/>
                          </a:solidFill>
                          <a:effectLst/>
                          <a:latin typeface="+mn-lt"/>
                        </a:rPr>
                        <a:t>Account Assistants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228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23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5054622"/>
                  </a:ext>
                </a:extLst>
              </a:tr>
              <a:tr h="356872">
                <a:tc>
                  <a:txBody>
                    <a:bodyPr/>
                    <a:lstStyle/>
                    <a:p>
                      <a:pPr algn="ctr" fontAlgn="b"/>
                      <a:r>
                        <a:rPr lang="en-GB" sz="1200" b="0" i="0" u="none" strike="noStrike">
                          <a:solidFill>
                            <a:srgbClr val="000000"/>
                          </a:solidFill>
                          <a:effectLst/>
                          <a:latin typeface="+mn-lt"/>
                        </a:rPr>
                        <a:t>Field Service Engineers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rPr>
                        <a:t>29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520928"/>
                  </a:ext>
                </a:extLst>
              </a:tr>
            </a:tbl>
          </a:graphicData>
        </a:graphic>
      </p:graphicFrame>
      <p:graphicFrame>
        <p:nvGraphicFramePr>
          <p:cNvPr id="5" name="Content Placeholder 16">
            <a:extLst>
              <a:ext uri="{FF2B5EF4-FFF2-40B4-BE49-F238E27FC236}">
                <a16:creationId xmlns:a16="http://schemas.microsoft.com/office/drawing/2014/main" id="{01A77BB0-FC05-9B1C-8813-7139C41E99C4}"/>
              </a:ext>
            </a:extLst>
          </p:cNvPr>
          <p:cNvGraphicFramePr>
            <a:graphicFrameLocks/>
          </p:cNvGraphicFramePr>
          <p:nvPr>
            <p:extLst>
              <p:ext uri="{D42A27DB-BD31-4B8C-83A1-F6EECF244321}">
                <p14:modId xmlns:p14="http://schemas.microsoft.com/office/powerpoint/2010/main" val="3878512248"/>
              </p:ext>
            </p:extLst>
          </p:nvPr>
        </p:nvGraphicFramePr>
        <p:xfrm>
          <a:off x="6483928" y="1220432"/>
          <a:ext cx="5074659" cy="4769386"/>
        </p:xfrm>
        <a:graphic>
          <a:graphicData uri="http://schemas.openxmlformats.org/drawingml/2006/table">
            <a:tbl>
              <a:tblPr firstRow="1"/>
              <a:tblGrid>
                <a:gridCol w="1691553">
                  <a:extLst>
                    <a:ext uri="{9D8B030D-6E8A-4147-A177-3AD203B41FA5}">
                      <a16:colId xmlns:a16="http://schemas.microsoft.com/office/drawing/2014/main" val="4187039276"/>
                    </a:ext>
                  </a:extLst>
                </a:gridCol>
                <a:gridCol w="1691553">
                  <a:extLst>
                    <a:ext uri="{9D8B030D-6E8A-4147-A177-3AD203B41FA5}">
                      <a16:colId xmlns:a16="http://schemas.microsoft.com/office/drawing/2014/main" val="415243330"/>
                    </a:ext>
                  </a:extLst>
                </a:gridCol>
                <a:gridCol w="1691553">
                  <a:extLst>
                    <a:ext uri="{9D8B030D-6E8A-4147-A177-3AD203B41FA5}">
                      <a16:colId xmlns:a16="http://schemas.microsoft.com/office/drawing/2014/main" val="529452867"/>
                    </a:ext>
                  </a:extLst>
                </a:gridCol>
              </a:tblGrid>
              <a:tr h="670133">
                <a:tc gridSpan="3">
                  <a:txBody>
                    <a:bodyPr/>
                    <a:lstStyle/>
                    <a:p>
                      <a:pPr algn="ctr" fontAlgn="ctr"/>
                      <a:r>
                        <a:rPr lang="en-GB" sz="1300" b="1" i="0" u="none" strike="noStrike" dirty="0">
                          <a:solidFill>
                            <a:schemeClr val="tx2"/>
                          </a:solidFill>
                          <a:effectLst/>
                          <a:latin typeface="Arial" panose="020B0604020202020204" pitchFamily="34" charset="0"/>
                        </a:rPr>
                        <a:t>Top Non-KI Job Titles in Greater Cambridge </a:t>
                      </a:r>
                    </a:p>
                    <a:p>
                      <a:pPr algn="ctr" fontAlgn="ctr"/>
                      <a:r>
                        <a:rPr lang="en-GB" sz="1300" b="1" i="0" u="none" strike="noStrike" dirty="0">
                          <a:solidFill>
                            <a:srgbClr val="0070C0"/>
                          </a:solidFill>
                          <a:effectLst/>
                          <a:latin typeface="Arial" panose="020B0604020202020204" pitchFamily="34" charset="0"/>
                        </a:rPr>
                        <a:t>July 2023 -  June 2024</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GB" sz="1300" b="1" i="0" u="none" strike="noStrike">
                        <a:solidFill>
                          <a:schemeClr val="tx2"/>
                        </a:solidFill>
                        <a:effectLst/>
                        <a:latin typeface="Arial"/>
                      </a:endParaRP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GB" sz="1300" b="1" i="0" u="none" strike="noStrike">
                        <a:solidFill>
                          <a:schemeClr val="tx2"/>
                        </a:solidFill>
                        <a:effectLst/>
                        <a:latin typeface="Arial"/>
                      </a:endParaRP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797648"/>
                  </a:ext>
                </a:extLst>
              </a:tr>
              <a:tr h="6701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a:solidFill>
                            <a:schemeClr val="tx2"/>
                          </a:solidFill>
                          <a:effectLst/>
                          <a:latin typeface="Arial" panose="020B0604020202020204" pitchFamily="34" charset="0"/>
                        </a:rPr>
                        <a:t>Job Title</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a:solidFill>
                            <a:schemeClr val="tx2"/>
                          </a:solidFill>
                          <a:effectLst/>
                          <a:latin typeface="Arial"/>
                        </a:rPr>
                        <a:t>Vacancies in </a:t>
                      </a:r>
                    </a:p>
                    <a:p>
                      <a:pPr algn="ctr" fontAlgn="ctr"/>
                      <a:r>
                        <a:rPr lang="en-GB" sz="1300" b="1" i="0" u="none" strike="noStrike">
                          <a:solidFill>
                            <a:schemeClr val="tx2"/>
                          </a:solidFill>
                          <a:effectLst/>
                          <a:latin typeface="Arial"/>
                        </a:rPr>
                        <a:t>Greater Cambridge: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a:solidFill>
                            <a:schemeClr val="tx2"/>
                          </a:solidFill>
                          <a:effectLst/>
                          <a:latin typeface="Arial"/>
                        </a:rPr>
                        <a:t>Median Posting Duration</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342912">
                <a:tc>
                  <a:txBody>
                    <a:bodyPr/>
                    <a:lstStyle/>
                    <a:p>
                      <a:pPr algn="ctr" fontAlgn="b"/>
                      <a:r>
                        <a:rPr lang="en-GB" sz="1200" b="0" i="0" u="none" strike="noStrike">
                          <a:solidFill>
                            <a:srgbClr val="000000"/>
                          </a:solidFill>
                          <a:effectLst/>
                          <a:latin typeface="+mn-lt"/>
                        </a:rPr>
                        <a:t>Support Workers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446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30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18642"/>
                  </a:ext>
                </a:extLst>
              </a:tr>
              <a:tr h="342912">
                <a:tc>
                  <a:txBody>
                    <a:bodyPr/>
                    <a:lstStyle/>
                    <a:p>
                      <a:pPr algn="ctr" fontAlgn="b"/>
                      <a:r>
                        <a:rPr lang="en-GB" sz="1200" b="0" i="0" u="none" strike="noStrike">
                          <a:solidFill>
                            <a:srgbClr val="000000"/>
                          </a:solidFill>
                          <a:effectLst/>
                          <a:latin typeface="+mn-lt"/>
                        </a:rPr>
                        <a:t>Cleaners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29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123249"/>
                  </a:ext>
                </a:extLst>
              </a:tr>
              <a:tr h="342912">
                <a:tc>
                  <a:txBody>
                    <a:bodyPr/>
                    <a:lstStyle/>
                    <a:p>
                      <a:pPr algn="ctr" fontAlgn="b"/>
                      <a:r>
                        <a:rPr lang="en-GB" sz="1200" b="0" i="0" u="none" strike="noStrike">
                          <a:solidFill>
                            <a:srgbClr val="000000"/>
                          </a:solidFill>
                          <a:effectLst/>
                          <a:latin typeface="+mn-lt"/>
                        </a:rPr>
                        <a:t>Kitchen Porters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28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3023"/>
                  </a:ext>
                </a:extLst>
              </a:tr>
              <a:tr h="342912">
                <a:tc>
                  <a:txBody>
                    <a:bodyPr/>
                    <a:lstStyle/>
                    <a:p>
                      <a:pPr algn="ctr" fontAlgn="b"/>
                      <a:r>
                        <a:rPr lang="en-GB" sz="1200" b="0" i="0" u="none" strike="noStrike">
                          <a:solidFill>
                            <a:srgbClr val="000000"/>
                          </a:solidFill>
                          <a:effectLst/>
                          <a:latin typeface="+mn-lt"/>
                        </a:rPr>
                        <a:t>Kitchen Assistants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196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30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33476"/>
                  </a:ext>
                </a:extLst>
              </a:tr>
              <a:tr h="342912">
                <a:tc>
                  <a:txBody>
                    <a:bodyPr/>
                    <a:lstStyle/>
                    <a:p>
                      <a:pPr algn="ctr" fontAlgn="b"/>
                      <a:r>
                        <a:rPr lang="en-GB" sz="1200" b="0" i="0" u="none" strike="noStrike">
                          <a:solidFill>
                            <a:srgbClr val="000000"/>
                          </a:solidFill>
                          <a:effectLst/>
                          <a:latin typeface="+mn-lt"/>
                        </a:rPr>
                        <a:t>Care Assistants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173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28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5"/>
                  </a:ext>
                </a:extLst>
              </a:tr>
              <a:tr h="342912">
                <a:tc>
                  <a:txBody>
                    <a:bodyPr/>
                    <a:lstStyle/>
                    <a:p>
                      <a:pPr algn="ctr" fontAlgn="b"/>
                      <a:r>
                        <a:rPr lang="en-GB" sz="1200" b="0" i="0" u="none" strike="noStrike">
                          <a:solidFill>
                            <a:srgbClr val="000000"/>
                          </a:solidFill>
                          <a:effectLst/>
                          <a:latin typeface="+mn-lt"/>
                        </a:rPr>
                        <a:t>Catering Assistants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32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534827"/>
                  </a:ext>
                </a:extLst>
              </a:tr>
              <a:tr h="342912">
                <a:tc>
                  <a:txBody>
                    <a:bodyPr/>
                    <a:lstStyle/>
                    <a:p>
                      <a:pPr algn="ctr" fontAlgn="b"/>
                      <a:r>
                        <a:rPr lang="en-GB" sz="1200" b="0" i="0" u="none" strike="noStrike">
                          <a:solidFill>
                            <a:srgbClr val="000000"/>
                          </a:solidFill>
                          <a:effectLst/>
                          <a:latin typeface="+mn-lt"/>
                        </a:rPr>
                        <a:t>Receptionists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164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26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909908"/>
                  </a:ext>
                </a:extLst>
              </a:tr>
              <a:tr h="342912">
                <a:tc>
                  <a:txBody>
                    <a:bodyPr/>
                    <a:lstStyle/>
                    <a:p>
                      <a:pPr algn="ctr" fontAlgn="b"/>
                      <a:r>
                        <a:rPr lang="en-GB" sz="1200" b="0" i="0" u="none" strike="noStrike">
                          <a:solidFill>
                            <a:srgbClr val="000000"/>
                          </a:solidFill>
                          <a:effectLst/>
                          <a:latin typeface="+mn-lt"/>
                        </a:rPr>
                        <a:t>Team Members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163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30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827907"/>
                  </a:ext>
                </a:extLst>
              </a:tr>
              <a:tr h="342912">
                <a:tc>
                  <a:txBody>
                    <a:bodyPr/>
                    <a:lstStyle/>
                    <a:p>
                      <a:pPr algn="ctr" fontAlgn="b"/>
                      <a:r>
                        <a:rPr lang="en-GB" sz="1200" b="0" i="0" u="none" strike="noStrike">
                          <a:solidFill>
                            <a:srgbClr val="000000"/>
                          </a:solidFill>
                          <a:effectLst/>
                          <a:latin typeface="+mn-lt"/>
                        </a:rPr>
                        <a:t>Team Leads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30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6563668"/>
                  </a:ext>
                </a:extLst>
              </a:tr>
              <a:tr h="342912">
                <a:tc>
                  <a:txBody>
                    <a:bodyPr/>
                    <a:lstStyle/>
                    <a:p>
                      <a:pPr algn="ctr" fontAlgn="b"/>
                      <a:r>
                        <a:rPr lang="en-GB" sz="1200" b="0" i="0" u="none" strike="noStrike">
                          <a:solidFill>
                            <a:srgbClr val="000000"/>
                          </a:solidFill>
                          <a:effectLst/>
                          <a:latin typeface="+mn-lt"/>
                        </a:rPr>
                        <a:t>Sous Chefs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152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mn-lt"/>
                        </a:rPr>
                        <a:t>25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1019837"/>
                  </a:ext>
                </a:extLst>
              </a:tr>
            </a:tbl>
          </a:graphicData>
        </a:graphic>
      </p:graphicFrame>
      <p:sp>
        <p:nvSpPr>
          <p:cNvPr id="4" name="TextBox 3">
            <a:extLst>
              <a:ext uri="{FF2B5EF4-FFF2-40B4-BE49-F238E27FC236}">
                <a16:creationId xmlns:a16="http://schemas.microsoft.com/office/drawing/2014/main" id="{C807F49F-0D06-055A-B8FB-0ED44BC2263F}"/>
              </a:ext>
            </a:extLst>
          </p:cNvPr>
          <p:cNvSpPr txBox="1"/>
          <p:nvPr/>
        </p:nvSpPr>
        <p:spPr>
          <a:xfrm>
            <a:off x="633413" y="6086230"/>
            <a:ext cx="8531107" cy="715089"/>
          </a:xfrm>
          <a:prstGeom prst="roundRect">
            <a:avLst/>
          </a:prstGeom>
          <a:noFill/>
          <a:ln>
            <a:solidFill>
              <a:schemeClr val="tx1"/>
            </a:solidFill>
          </a:ln>
        </p:spPr>
        <p:txBody>
          <a:bodyPr wrap="square" rtlCol="0">
            <a:spAutoFit/>
          </a:bodyPr>
          <a:lstStyle/>
          <a:p>
            <a:r>
              <a:rPr lang="en-GB" sz="1200" dirty="0">
                <a:solidFill>
                  <a:srgbClr val="0B3153"/>
                </a:solidFill>
              </a:rPr>
              <a:t>The top KI job titles link to Cambridge’s strong science park businesses and education sector. The range of posting duration days for the top 10 KI jobs is 21-29 days and for the top 10 non-KI jobs is 25-32 days. Non-KI jobs are posted for slightly longer and may point to minor matching issues for non-KI vacancies and those seeking work.</a:t>
            </a:r>
          </a:p>
        </p:txBody>
      </p:sp>
    </p:spTree>
    <p:extLst>
      <p:ext uri="{BB962C8B-B14F-4D97-AF65-F5344CB8AC3E}">
        <p14:creationId xmlns:p14="http://schemas.microsoft.com/office/powerpoint/2010/main" val="901835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633413" y="476250"/>
            <a:ext cx="9178506" cy="1228815"/>
          </a:xfrm>
        </p:spPr>
        <p:txBody>
          <a:bodyPr/>
          <a:lstStyle/>
          <a:p>
            <a:r>
              <a:rPr lang="en-GB" sz="3200" dirty="0"/>
              <a:t>Vacancies by KI Industries </a:t>
            </a:r>
            <a:endParaRPr lang="en-GB" sz="3200" dirty="0">
              <a:cs typeface="Arial"/>
            </a:endParaRPr>
          </a:p>
        </p:txBody>
      </p:sp>
      <p:pic>
        <p:nvPicPr>
          <p:cNvPr id="5" name="Picture 4" descr="An area line chart showing the number of unique job postings over time split by KI and non KI industries, and the ratio of KI postings to non KI postings.">
            <a:extLst>
              <a:ext uri="{FF2B5EF4-FFF2-40B4-BE49-F238E27FC236}">
                <a16:creationId xmlns:a16="http://schemas.microsoft.com/office/drawing/2014/main" id="{572BC269-3F6B-3CC2-16B2-5529C291881F}"/>
              </a:ext>
            </a:extLst>
          </p:cNvPr>
          <p:cNvPicPr>
            <a:picLocks noChangeAspect="1"/>
          </p:cNvPicPr>
          <p:nvPr/>
        </p:nvPicPr>
        <p:blipFill>
          <a:blip r:embed="rId3"/>
          <a:stretch>
            <a:fillRect/>
          </a:stretch>
        </p:blipFill>
        <p:spPr>
          <a:xfrm>
            <a:off x="142875" y="1220334"/>
            <a:ext cx="11563350" cy="4847542"/>
          </a:xfrm>
          <a:prstGeom prst="rect">
            <a:avLst/>
          </a:prstGeom>
        </p:spPr>
      </p:pic>
      <p:sp>
        <p:nvSpPr>
          <p:cNvPr id="3" name="TextBox 2">
            <a:extLst>
              <a:ext uri="{FF2B5EF4-FFF2-40B4-BE49-F238E27FC236}">
                <a16:creationId xmlns:a16="http://schemas.microsoft.com/office/drawing/2014/main" id="{77DA3F46-F203-CC73-97E3-9A5E6952FC5B}"/>
              </a:ext>
            </a:extLst>
          </p:cNvPr>
          <p:cNvSpPr txBox="1"/>
          <p:nvPr/>
        </p:nvSpPr>
        <p:spPr>
          <a:xfrm>
            <a:off x="57721" y="6062606"/>
            <a:ext cx="9306714" cy="715089"/>
          </a:xfrm>
          <a:prstGeom prst="roundRect">
            <a:avLst/>
          </a:prstGeom>
          <a:noFill/>
          <a:ln>
            <a:solidFill>
              <a:schemeClr val="tx1"/>
            </a:solidFill>
          </a:ln>
        </p:spPr>
        <p:txBody>
          <a:bodyPr wrap="square" lIns="91440" tIns="45720" rIns="91440" bIns="45720" rtlCol="0" anchor="t">
            <a:spAutoFit/>
          </a:bodyPr>
          <a:lstStyle/>
          <a:p>
            <a:r>
              <a:rPr lang="en-GB" sz="1200" dirty="0">
                <a:solidFill>
                  <a:srgbClr val="0B3153"/>
                </a:solidFill>
                <a:latin typeface="Arial"/>
                <a:cs typeface="Arial"/>
              </a:rPr>
              <a:t>There has been consistently more KI vacancies than non-KI vacancies over the last 5 years. An area of concern is that the ratio of KI to non-KI job vacancies has been decreasing and approaching 1. The effects of the August 2024 Bank of England interest rate cut and possible subsequent interest rate cuts should be monitored to see it helps reverse this worrying trend with increased investment.</a:t>
            </a:r>
          </a:p>
        </p:txBody>
      </p:sp>
    </p:spTree>
    <p:extLst>
      <p:ext uri="{BB962C8B-B14F-4D97-AF65-F5344CB8AC3E}">
        <p14:creationId xmlns:p14="http://schemas.microsoft.com/office/powerpoint/2010/main" val="2115825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614363" y="347581"/>
            <a:ext cx="9178506" cy="1228815"/>
          </a:xfrm>
        </p:spPr>
        <p:txBody>
          <a:bodyPr/>
          <a:lstStyle/>
          <a:p>
            <a:r>
              <a:rPr lang="en-GB" sz="3200" dirty="0"/>
              <a:t>KI and Non-KI Vacancies by Sector</a:t>
            </a:r>
            <a:endParaRPr lang="en-GB" sz="3200" dirty="0">
              <a:cs typeface="Arial"/>
            </a:endParaRPr>
          </a:p>
        </p:txBody>
      </p:sp>
      <p:graphicFrame>
        <p:nvGraphicFramePr>
          <p:cNvPr id="8" name="Content Placeholder 16">
            <a:extLst>
              <a:ext uri="{FF2B5EF4-FFF2-40B4-BE49-F238E27FC236}">
                <a16:creationId xmlns:a16="http://schemas.microsoft.com/office/drawing/2014/main" id="{69DAE3D5-CD9E-B42E-4DB5-269043E0D9FF}"/>
              </a:ext>
            </a:extLst>
          </p:cNvPr>
          <p:cNvGraphicFramePr>
            <a:graphicFrameLocks/>
          </p:cNvGraphicFramePr>
          <p:nvPr>
            <p:extLst>
              <p:ext uri="{D42A27DB-BD31-4B8C-83A1-F6EECF244321}">
                <p14:modId xmlns:p14="http://schemas.microsoft.com/office/powerpoint/2010/main" val="2739951945"/>
              </p:ext>
            </p:extLst>
          </p:nvPr>
        </p:nvGraphicFramePr>
        <p:xfrm>
          <a:off x="147128" y="823959"/>
          <a:ext cx="6246957" cy="5936359"/>
        </p:xfrm>
        <a:graphic>
          <a:graphicData uri="http://schemas.openxmlformats.org/drawingml/2006/table">
            <a:tbl>
              <a:tblPr firstRow="1"/>
              <a:tblGrid>
                <a:gridCol w="2706198">
                  <a:extLst>
                    <a:ext uri="{9D8B030D-6E8A-4147-A177-3AD203B41FA5}">
                      <a16:colId xmlns:a16="http://schemas.microsoft.com/office/drawing/2014/main" val="4187039276"/>
                    </a:ext>
                  </a:extLst>
                </a:gridCol>
                <a:gridCol w="1440873">
                  <a:extLst>
                    <a:ext uri="{9D8B030D-6E8A-4147-A177-3AD203B41FA5}">
                      <a16:colId xmlns:a16="http://schemas.microsoft.com/office/drawing/2014/main" val="415243330"/>
                    </a:ext>
                  </a:extLst>
                </a:gridCol>
                <a:gridCol w="1145309">
                  <a:extLst>
                    <a:ext uri="{9D8B030D-6E8A-4147-A177-3AD203B41FA5}">
                      <a16:colId xmlns:a16="http://schemas.microsoft.com/office/drawing/2014/main" val="529452867"/>
                    </a:ext>
                  </a:extLst>
                </a:gridCol>
                <a:gridCol w="954577">
                  <a:extLst>
                    <a:ext uri="{9D8B030D-6E8A-4147-A177-3AD203B41FA5}">
                      <a16:colId xmlns:a16="http://schemas.microsoft.com/office/drawing/2014/main" val="4293699566"/>
                    </a:ext>
                  </a:extLst>
                </a:gridCol>
              </a:tblGrid>
              <a:tr h="369625">
                <a:tc gridSpan="4">
                  <a:txBody>
                    <a:bodyPr/>
                    <a:lstStyle/>
                    <a:p>
                      <a:pPr algn="ctr" fontAlgn="ctr"/>
                      <a:r>
                        <a:rPr lang="en-GB" sz="1200" b="1" i="0" u="none" strike="noStrike" dirty="0">
                          <a:solidFill>
                            <a:schemeClr val="tx2"/>
                          </a:solidFill>
                          <a:effectLst/>
                          <a:latin typeface="Arial" panose="020B0604020202020204" pitchFamily="34" charset="0"/>
                        </a:rPr>
                        <a:t>Non-KI Vacancies </a:t>
                      </a:r>
                    </a:p>
                    <a:p>
                      <a:pPr algn="ctr" fontAlgn="ctr"/>
                      <a:r>
                        <a:rPr lang="en-GB" sz="1200" b="1" i="0" u="none" strike="noStrike" dirty="0">
                          <a:solidFill>
                            <a:srgbClr val="0070C0"/>
                          </a:solidFill>
                          <a:effectLst/>
                          <a:latin typeface="Arial" panose="020B0604020202020204" pitchFamily="34" charset="0"/>
                        </a:rPr>
                        <a:t>July 2023 - June 2024</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4146349"/>
                  </a:ext>
                </a:extLst>
              </a:tr>
              <a:tr h="5770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Employment Sector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Vacancies in </a:t>
                      </a:r>
                    </a:p>
                    <a:p>
                      <a:pPr algn="ctr" fontAlgn="ctr"/>
                      <a:r>
                        <a:rPr lang="en-GB" sz="1100" b="1" i="0" u="none" strike="noStrike">
                          <a:solidFill>
                            <a:schemeClr val="tx2"/>
                          </a:solidFill>
                          <a:effectLst/>
                          <a:latin typeface="Arial" panose="020B0604020202020204" pitchFamily="34" charset="0"/>
                        </a:rPr>
                        <a:t>Greater Cambridge</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Percentage of total vacancies</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Median Posting Time</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190864">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Human Health and Social Work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9,407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933918642"/>
                  </a:ext>
                </a:extLst>
              </a:tr>
              <a:tr h="193998">
                <a:tc>
                  <a:txBody>
                    <a:bodyPr/>
                    <a:lstStyle/>
                    <a:p>
                      <a:pPr algn="l"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Education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6,589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959993075"/>
                  </a:ext>
                </a:extLst>
              </a:tr>
              <a:tr h="307370">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Wholesale and Retail Trade; Repair of Motor Vehicles and Motorcycles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3,941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887321462"/>
                  </a:ext>
                </a:extLst>
              </a:tr>
              <a:tr h="190864">
                <a:tc>
                  <a:txBody>
                    <a:bodyPr/>
                    <a:lstStyle/>
                    <a:p>
                      <a:pPr algn="l"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Manufacturing</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3,592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048508"/>
                  </a:ext>
                </a:extLst>
              </a:tr>
              <a:tr h="190864">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Administrative and Support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3,297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4639606"/>
                  </a:ext>
                </a:extLst>
              </a:tr>
              <a:tr h="342043">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Accommodation and Food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3,100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29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4763462"/>
                  </a:ext>
                </a:extLst>
              </a:tr>
              <a:tr h="342043">
                <a:tc>
                  <a:txBody>
                    <a:bodyPr/>
                    <a:lstStyle/>
                    <a:p>
                      <a:pPr algn="l"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Construction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637228"/>
                  </a:ext>
                </a:extLst>
              </a:tr>
              <a:tr h="342043">
                <a:tc>
                  <a:txBody>
                    <a:bodyPr/>
                    <a:lstStyle/>
                    <a:p>
                      <a:pPr algn="l"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Other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1,527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298272"/>
                  </a:ext>
                </a:extLst>
              </a:tr>
              <a:tr h="307370">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Public Administration and Defence; Compulsory Social Security</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1,187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886698"/>
                  </a:ext>
                </a:extLst>
              </a:tr>
              <a:tr h="190864">
                <a:tc>
                  <a:txBody>
                    <a:bodyPr/>
                    <a:lstStyle/>
                    <a:p>
                      <a:pPr algn="l"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Information and Communication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1,062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640349"/>
                  </a:ext>
                </a:extLst>
              </a:tr>
              <a:tr h="190864">
                <a:tc>
                  <a:txBody>
                    <a:bodyPr/>
                    <a:lstStyle/>
                    <a:p>
                      <a:pPr algn="l"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Real Estate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1,039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436207"/>
                  </a:ext>
                </a:extLst>
              </a:tr>
              <a:tr h="190864">
                <a:tc>
                  <a:txBody>
                    <a:bodyPr/>
                    <a:lstStyle/>
                    <a:p>
                      <a:pPr algn="l"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Transportation and Storage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907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4959707"/>
                  </a:ext>
                </a:extLst>
              </a:tr>
              <a:tr h="190864">
                <a:tc>
                  <a:txBody>
                    <a:bodyPr/>
                    <a:lstStyle/>
                    <a:p>
                      <a:pPr algn="l"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Arts, Entertainment and Recreation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568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3601915"/>
                  </a:ext>
                </a:extLst>
              </a:tr>
              <a:tr h="307370">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Water Supply; Sewerage, Waste Management and Remediation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584892"/>
                  </a:ext>
                </a:extLst>
              </a:tr>
              <a:tr h="342043">
                <a:tc>
                  <a:txBody>
                    <a:bodyPr/>
                    <a:lstStyle/>
                    <a:p>
                      <a:pPr algn="l"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Agriculture, Forestry and Fishing</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953011"/>
                  </a:ext>
                </a:extLst>
              </a:tr>
              <a:tr h="190864">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Professional, Scientific and Technical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33476"/>
                  </a:ext>
                </a:extLst>
              </a:tr>
              <a:tr h="304951">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Electricity, Gas, Steam and Air Conditioning Supply</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5"/>
                  </a:ext>
                </a:extLst>
              </a:tr>
              <a:tr h="313709">
                <a:tc>
                  <a:txBody>
                    <a:bodyPr/>
                    <a:lstStyle/>
                    <a:p>
                      <a:pPr algn="l"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Mining and Quarrying</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292600"/>
                  </a:ext>
                </a:extLst>
              </a:tr>
              <a:tr h="190864">
                <a:tc>
                  <a:txBody>
                    <a:bodyPr/>
                    <a:lstStyle/>
                    <a:p>
                      <a:pPr algn="l" fontAlgn="ctr"/>
                      <a:r>
                        <a:rPr lang="en-GB"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Total</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38,797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5675054"/>
                  </a:ext>
                </a:extLst>
              </a:tr>
            </a:tbl>
          </a:graphicData>
        </a:graphic>
      </p:graphicFrame>
      <p:graphicFrame>
        <p:nvGraphicFramePr>
          <p:cNvPr id="5" name="Content Placeholder 16">
            <a:extLst>
              <a:ext uri="{FF2B5EF4-FFF2-40B4-BE49-F238E27FC236}">
                <a16:creationId xmlns:a16="http://schemas.microsoft.com/office/drawing/2014/main" id="{FCE8DE49-B77B-AD2F-88B6-DA98313B4D17}"/>
              </a:ext>
            </a:extLst>
          </p:cNvPr>
          <p:cNvGraphicFramePr>
            <a:graphicFrameLocks/>
          </p:cNvGraphicFramePr>
          <p:nvPr>
            <p:extLst>
              <p:ext uri="{D42A27DB-BD31-4B8C-83A1-F6EECF244321}">
                <p14:modId xmlns:p14="http://schemas.microsoft.com/office/powerpoint/2010/main" val="569532200"/>
              </p:ext>
            </p:extLst>
          </p:nvPr>
        </p:nvGraphicFramePr>
        <p:xfrm>
          <a:off x="6532686" y="1090657"/>
          <a:ext cx="5512186" cy="2417805"/>
        </p:xfrm>
        <a:graphic>
          <a:graphicData uri="http://schemas.openxmlformats.org/drawingml/2006/table">
            <a:tbl>
              <a:tblPr firstRow="1"/>
              <a:tblGrid>
                <a:gridCol w="2722861">
                  <a:extLst>
                    <a:ext uri="{9D8B030D-6E8A-4147-A177-3AD203B41FA5}">
                      <a16:colId xmlns:a16="http://schemas.microsoft.com/office/drawing/2014/main" val="4187039276"/>
                    </a:ext>
                  </a:extLst>
                </a:gridCol>
                <a:gridCol w="929775">
                  <a:extLst>
                    <a:ext uri="{9D8B030D-6E8A-4147-A177-3AD203B41FA5}">
                      <a16:colId xmlns:a16="http://schemas.microsoft.com/office/drawing/2014/main" val="415243330"/>
                    </a:ext>
                  </a:extLst>
                </a:gridCol>
                <a:gridCol w="929775">
                  <a:extLst>
                    <a:ext uri="{9D8B030D-6E8A-4147-A177-3AD203B41FA5}">
                      <a16:colId xmlns:a16="http://schemas.microsoft.com/office/drawing/2014/main" val="529452867"/>
                    </a:ext>
                  </a:extLst>
                </a:gridCol>
                <a:gridCol w="929775">
                  <a:extLst>
                    <a:ext uri="{9D8B030D-6E8A-4147-A177-3AD203B41FA5}">
                      <a16:colId xmlns:a16="http://schemas.microsoft.com/office/drawing/2014/main" val="4293699566"/>
                    </a:ext>
                  </a:extLst>
                </a:gridCol>
              </a:tblGrid>
              <a:tr h="408927">
                <a:tc gridSpan="4">
                  <a:txBody>
                    <a:bodyPr/>
                    <a:lstStyle/>
                    <a:p>
                      <a:pPr algn="ctr" fontAlgn="ctr"/>
                      <a:r>
                        <a:rPr lang="en-GB" sz="1200" b="1" i="0" u="none" strike="noStrike" dirty="0">
                          <a:solidFill>
                            <a:schemeClr val="tx2"/>
                          </a:solidFill>
                          <a:effectLst/>
                          <a:latin typeface="Arial" panose="020B0604020202020204" pitchFamily="34" charset="0"/>
                        </a:rPr>
                        <a:t>KI Vacancies </a:t>
                      </a:r>
                    </a:p>
                    <a:p>
                      <a:pPr algn="ctr" fontAlgn="ctr"/>
                      <a:r>
                        <a:rPr lang="en-GB" sz="1200" b="1" i="0" u="none" strike="noStrike" dirty="0">
                          <a:solidFill>
                            <a:srgbClr val="0070C0"/>
                          </a:solidFill>
                          <a:effectLst/>
                          <a:latin typeface="Arial" panose="020B0604020202020204" pitchFamily="34" charset="0"/>
                        </a:rPr>
                        <a:t>July 2023 - June 2024</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4146349"/>
                  </a:ext>
                </a:extLst>
              </a:tr>
              <a:tr h="58720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Employment Sector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Vacancies in Greater Cambridge</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Percentage of total vacancies</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Median Posting Time</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238050">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Administrative and Support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41,120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78.5%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933918642"/>
                  </a:ext>
                </a:extLst>
              </a:tr>
              <a:tr h="279960">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Professional, Scientific and Technical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7,259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959993075"/>
                  </a:ext>
                </a:extLst>
              </a:tr>
              <a:tr h="224124">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Information and Communication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3,136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887321462"/>
                  </a:ext>
                </a:extLst>
              </a:tr>
              <a:tr h="168381">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Financial and Insurance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853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048508"/>
                  </a:ext>
                </a:extLst>
              </a:tr>
              <a:tr h="147480">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Transportation and Storage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66119"/>
                  </a:ext>
                </a:extLst>
              </a:tr>
              <a:tr h="325207">
                <a:tc>
                  <a:txBody>
                    <a:bodyPr/>
                    <a:lstStyle/>
                    <a:p>
                      <a:pPr algn="ctr" fontAlgn="ctr"/>
                      <a:r>
                        <a:rPr lang="en-GB"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Total</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52,401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5675054"/>
                  </a:ext>
                </a:extLst>
              </a:tr>
            </a:tbl>
          </a:graphicData>
        </a:graphic>
      </p:graphicFrame>
      <p:graphicFrame>
        <p:nvGraphicFramePr>
          <p:cNvPr id="4" name="Content Placeholder 16">
            <a:extLst>
              <a:ext uri="{FF2B5EF4-FFF2-40B4-BE49-F238E27FC236}">
                <a16:creationId xmlns:a16="http://schemas.microsoft.com/office/drawing/2014/main" id="{6C82F546-E603-2B38-9C95-2CCC86F3AF59}"/>
              </a:ext>
            </a:extLst>
          </p:cNvPr>
          <p:cNvGraphicFramePr>
            <a:graphicFrameLocks/>
          </p:cNvGraphicFramePr>
          <p:nvPr>
            <p:extLst>
              <p:ext uri="{D42A27DB-BD31-4B8C-83A1-F6EECF244321}">
                <p14:modId xmlns:p14="http://schemas.microsoft.com/office/powerpoint/2010/main" val="2279294343"/>
              </p:ext>
            </p:extLst>
          </p:nvPr>
        </p:nvGraphicFramePr>
        <p:xfrm>
          <a:off x="6532684" y="3792139"/>
          <a:ext cx="5512188" cy="1594573"/>
        </p:xfrm>
        <a:graphic>
          <a:graphicData uri="http://schemas.openxmlformats.org/drawingml/2006/table">
            <a:tbl>
              <a:tblPr firstRow="1"/>
              <a:tblGrid>
                <a:gridCol w="1235806">
                  <a:extLst>
                    <a:ext uri="{9D8B030D-6E8A-4147-A177-3AD203B41FA5}">
                      <a16:colId xmlns:a16="http://schemas.microsoft.com/office/drawing/2014/main" val="4187039276"/>
                    </a:ext>
                  </a:extLst>
                </a:gridCol>
                <a:gridCol w="1520288">
                  <a:extLst>
                    <a:ext uri="{9D8B030D-6E8A-4147-A177-3AD203B41FA5}">
                      <a16:colId xmlns:a16="http://schemas.microsoft.com/office/drawing/2014/main" val="415243330"/>
                    </a:ext>
                  </a:extLst>
                </a:gridCol>
                <a:gridCol w="1378047">
                  <a:extLst>
                    <a:ext uri="{9D8B030D-6E8A-4147-A177-3AD203B41FA5}">
                      <a16:colId xmlns:a16="http://schemas.microsoft.com/office/drawing/2014/main" val="529452867"/>
                    </a:ext>
                  </a:extLst>
                </a:gridCol>
                <a:gridCol w="1378047">
                  <a:extLst>
                    <a:ext uri="{9D8B030D-6E8A-4147-A177-3AD203B41FA5}">
                      <a16:colId xmlns:a16="http://schemas.microsoft.com/office/drawing/2014/main" val="4293699566"/>
                    </a:ext>
                  </a:extLst>
                </a:gridCol>
              </a:tblGrid>
              <a:tr h="312217">
                <a:tc gridSpan="4">
                  <a:txBody>
                    <a:bodyPr/>
                    <a:lstStyle/>
                    <a:p>
                      <a:pPr algn="ctr" fontAlgn="ctr"/>
                      <a:r>
                        <a:rPr lang="en-GB" sz="1300" b="1" i="0" u="none" strike="noStrike" dirty="0">
                          <a:solidFill>
                            <a:schemeClr val="tx2"/>
                          </a:solidFill>
                          <a:effectLst/>
                          <a:latin typeface="Arial" panose="020B0604020202020204" pitchFamily="34" charset="0"/>
                        </a:rPr>
                        <a:t>KI vs Non-KI Average Wages </a:t>
                      </a:r>
                    </a:p>
                    <a:p>
                      <a:pPr algn="ctr" fontAlgn="ctr"/>
                      <a:r>
                        <a:rPr lang="en-GB" sz="1300" b="1" i="0" u="none" strike="noStrike" dirty="0">
                          <a:solidFill>
                            <a:srgbClr val="0070C0"/>
                          </a:solidFill>
                          <a:effectLst/>
                          <a:latin typeface="Arial" panose="020B0604020202020204" pitchFamily="34" charset="0"/>
                        </a:rPr>
                        <a:t>2023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4146349"/>
                  </a:ext>
                </a:extLst>
              </a:tr>
              <a:tr h="8279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dirty="0">
                          <a:solidFill>
                            <a:schemeClr val="tx2"/>
                          </a:solidFill>
                          <a:effectLst/>
                          <a:latin typeface="Arial" panose="020B0604020202020204" pitchFamily="34" charset="0"/>
                        </a:rPr>
                        <a:t>KI/Non-KI</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Vacancies in Greater Cambridge: </a:t>
                      </a:r>
                    </a:p>
                    <a:p>
                      <a:pPr algn="ctr" fontAlgn="ctr"/>
                      <a:r>
                        <a:rPr lang="en-GB" sz="1100" b="1" i="0" u="none" strike="noStrike">
                          <a:solidFill>
                            <a:schemeClr val="tx2"/>
                          </a:solidFill>
                          <a:effectLst/>
                          <a:latin typeface="Arial" panose="020B0604020202020204" pitchFamily="34" charset="0"/>
                        </a:rPr>
                        <a:t>July 2023 - June 2024</a:t>
                      </a:r>
                    </a:p>
                  </a:txBody>
                  <a:tcPr marL="6850" marR="6850" marT="6850" marB="0" anchor="ctr">
                    <a:lnL w="12700" cap="flat" cmpd="sng" algn="ctr">
                      <a:solidFill>
                        <a:schemeClr val="bg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Average Wages Per Job</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Median Posting Time</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181773">
                <a:tc>
                  <a:txBody>
                    <a:bodyPr/>
                    <a:lstStyle/>
                    <a:p>
                      <a:pPr algn="l" fontAlgn="ctr"/>
                      <a:r>
                        <a:rPr lang="en-GB" sz="1100" b="1" i="0" u="none" strike="noStrike">
                          <a:solidFill>
                            <a:schemeClr val="tx2"/>
                          </a:solidFill>
                          <a:effectLst/>
                          <a:latin typeface="Aptos Narrow" panose="020B0004020202020204" pitchFamily="34" charset="0"/>
                        </a:rPr>
                        <a:t>KI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Aptos Narrow" panose="020B0004020202020204" pitchFamily="34" charset="0"/>
                        </a:rPr>
                        <a:t>52,401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£44,878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rgbClr val="000000"/>
                          </a:solidFill>
                          <a:effectLst/>
                          <a:highlight>
                            <a:srgbClr val="00FFFF"/>
                          </a:highlight>
                          <a:latin typeface="Aptos Narrow" panose="020B0004020202020204" pitchFamily="34" charset="0"/>
                        </a:rPr>
                        <a:t>27 days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18642"/>
                  </a:ext>
                </a:extLst>
              </a:tr>
              <a:tr h="181773">
                <a:tc>
                  <a:txBody>
                    <a:bodyPr/>
                    <a:lstStyle/>
                    <a:p>
                      <a:pPr algn="l" fontAlgn="ctr"/>
                      <a:r>
                        <a:rPr lang="en-GB" sz="1100" b="1" i="0" u="none" strike="noStrike" dirty="0">
                          <a:solidFill>
                            <a:schemeClr val="tx2"/>
                          </a:solidFill>
                          <a:effectLst/>
                          <a:latin typeface="Aptos Narrow" panose="020B0004020202020204" pitchFamily="34" charset="0"/>
                        </a:rPr>
                        <a:t>Non-KI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Aptos Narrow" panose="020B0004020202020204" pitchFamily="34" charset="0"/>
                        </a:rPr>
                        <a:t>38,797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£35,379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rgbClr val="000000"/>
                          </a:solidFill>
                          <a:effectLst/>
                          <a:highlight>
                            <a:srgbClr val="00FFFF"/>
                          </a:highlight>
                          <a:latin typeface="Aptos Narrow" panose="020B0004020202020204" pitchFamily="34" charset="0"/>
                        </a:rPr>
                        <a:t>27 days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9993075"/>
                  </a:ext>
                </a:extLst>
              </a:tr>
            </a:tbl>
          </a:graphicData>
        </a:graphic>
      </p:graphicFrame>
      <p:sp>
        <p:nvSpPr>
          <p:cNvPr id="6" name="TextBox 5">
            <a:extLst>
              <a:ext uri="{FF2B5EF4-FFF2-40B4-BE49-F238E27FC236}">
                <a16:creationId xmlns:a16="http://schemas.microsoft.com/office/drawing/2014/main" id="{AC84B186-6ED7-4DFE-71F1-A7CB3D5935F4}"/>
              </a:ext>
            </a:extLst>
          </p:cNvPr>
          <p:cNvSpPr txBox="1"/>
          <p:nvPr/>
        </p:nvSpPr>
        <p:spPr>
          <a:xfrm>
            <a:off x="6532683" y="5478605"/>
            <a:ext cx="5512185" cy="919401"/>
          </a:xfrm>
          <a:prstGeom prst="roundRect">
            <a:avLst/>
          </a:prstGeom>
          <a:noFill/>
          <a:ln>
            <a:solidFill>
              <a:schemeClr val="tx1"/>
            </a:solidFill>
          </a:ln>
        </p:spPr>
        <p:txBody>
          <a:bodyPr wrap="square" rtlCol="0">
            <a:spAutoFit/>
          </a:bodyPr>
          <a:lstStyle/>
          <a:p>
            <a:r>
              <a:rPr lang="en-GB" sz="1200" dirty="0">
                <a:solidFill>
                  <a:srgbClr val="0B3153"/>
                </a:solidFill>
              </a:rPr>
              <a:t>KI industries are concentrated around a tight group of sectors compared to the breadth of non-KI industry sectors. This can be seen as a strength in depth, but it leaves KI industries somewhat more vulnerable to external shocks (e.g. China-Taiwan relations; AI bubble bursting).</a:t>
            </a:r>
          </a:p>
        </p:txBody>
      </p:sp>
    </p:spTree>
    <p:extLst>
      <p:ext uri="{BB962C8B-B14F-4D97-AF65-F5344CB8AC3E}">
        <p14:creationId xmlns:p14="http://schemas.microsoft.com/office/powerpoint/2010/main" val="209435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616160" y="225600"/>
            <a:ext cx="9158714" cy="714218"/>
          </a:xfrm>
        </p:spPr>
        <p:txBody>
          <a:bodyPr/>
          <a:lstStyle/>
          <a:p>
            <a:r>
              <a:rPr lang="en-GB" sz="3200" dirty="0"/>
              <a:t>Percentage Change in Vacancies by Sector</a:t>
            </a:r>
            <a:endParaRPr lang="en-GB" sz="3200" dirty="0">
              <a:cs typeface="Arial"/>
            </a:endParaRPr>
          </a:p>
        </p:txBody>
      </p:sp>
      <p:pic>
        <p:nvPicPr>
          <p:cNvPr id="6" name="Picture 5" descr="Clustered column chart showing the percentage change in the number of vacancies by sector in June 2024 compared to June 2023 and March 2024">
            <a:extLst>
              <a:ext uri="{FF2B5EF4-FFF2-40B4-BE49-F238E27FC236}">
                <a16:creationId xmlns:a16="http://schemas.microsoft.com/office/drawing/2014/main" id="{9B44E2FE-71AE-82BC-5C35-D9110CD64C19}"/>
              </a:ext>
            </a:extLst>
          </p:cNvPr>
          <p:cNvPicPr>
            <a:picLocks noChangeAspect="1"/>
          </p:cNvPicPr>
          <p:nvPr/>
        </p:nvPicPr>
        <p:blipFill>
          <a:blip r:embed="rId3"/>
          <a:stretch>
            <a:fillRect/>
          </a:stretch>
        </p:blipFill>
        <p:spPr>
          <a:xfrm>
            <a:off x="3128363" y="1226476"/>
            <a:ext cx="8206387" cy="3218823"/>
          </a:xfrm>
          <a:prstGeom prst="rect">
            <a:avLst/>
          </a:prstGeom>
        </p:spPr>
      </p:pic>
      <p:graphicFrame>
        <p:nvGraphicFramePr>
          <p:cNvPr id="5" name="Content Placeholder 16">
            <a:extLst>
              <a:ext uri="{FF2B5EF4-FFF2-40B4-BE49-F238E27FC236}">
                <a16:creationId xmlns:a16="http://schemas.microsoft.com/office/drawing/2014/main" id="{41A3E65A-4763-3A7E-A894-549B06F7B9D4}"/>
              </a:ext>
            </a:extLst>
          </p:cNvPr>
          <p:cNvGraphicFramePr>
            <a:graphicFrameLocks/>
          </p:cNvGraphicFramePr>
          <p:nvPr>
            <p:extLst>
              <p:ext uri="{D42A27DB-BD31-4B8C-83A1-F6EECF244321}">
                <p14:modId xmlns:p14="http://schemas.microsoft.com/office/powerpoint/2010/main" val="429702306"/>
              </p:ext>
            </p:extLst>
          </p:nvPr>
        </p:nvGraphicFramePr>
        <p:xfrm>
          <a:off x="3128363" y="4630430"/>
          <a:ext cx="6034687" cy="1955670"/>
        </p:xfrm>
        <a:graphic>
          <a:graphicData uri="http://schemas.openxmlformats.org/drawingml/2006/table">
            <a:tbl>
              <a:tblPr firstRow="1"/>
              <a:tblGrid>
                <a:gridCol w="2637244">
                  <a:extLst>
                    <a:ext uri="{9D8B030D-6E8A-4147-A177-3AD203B41FA5}">
                      <a16:colId xmlns:a16="http://schemas.microsoft.com/office/drawing/2014/main" val="4187039276"/>
                    </a:ext>
                  </a:extLst>
                </a:gridCol>
                <a:gridCol w="1180138">
                  <a:extLst>
                    <a:ext uri="{9D8B030D-6E8A-4147-A177-3AD203B41FA5}">
                      <a16:colId xmlns:a16="http://schemas.microsoft.com/office/drawing/2014/main" val="529452867"/>
                    </a:ext>
                  </a:extLst>
                </a:gridCol>
                <a:gridCol w="1219387">
                  <a:extLst>
                    <a:ext uri="{9D8B030D-6E8A-4147-A177-3AD203B41FA5}">
                      <a16:colId xmlns:a16="http://schemas.microsoft.com/office/drawing/2014/main" val="2306377972"/>
                    </a:ext>
                  </a:extLst>
                </a:gridCol>
                <a:gridCol w="997918">
                  <a:extLst>
                    <a:ext uri="{9D8B030D-6E8A-4147-A177-3AD203B41FA5}">
                      <a16:colId xmlns:a16="http://schemas.microsoft.com/office/drawing/2014/main" val="184258609"/>
                    </a:ext>
                  </a:extLst>
                </a:gridCol>
              </a:tblGrid>
              <a:tr h="115000">
                <a:tc gridSpan="4">
                  <a:txBody>
                    <a:bodyPr/>
                    <a:lstStyle/>
                    <a:p>
                      <a:pPr marL="0" algn="ctr" defTabSz="914400" rtl="0" eaLnBrk="1" fontAlgn="b" latinLnBrk="0" hangingPunct="1"/>
                      <a:r>
                        <a:rPr lang="en-GB" sz="1100" b="1" i="0" u="none" strike="noStrike" kern="1200">
                          <a:solidFill>
                            <a:schemeClr val="tx2"/>
                          </a:solidFill>
                          <a:effectLst/>
                          <a:latin typeface="+mn-lt"/>
                          <a:ea typeface="+mn-ea"/>
                          <a:cs typeface="Arial" panose="020B0604020202020204" pitchFamily="34" charset="0"/>
                        </a:rPr>
                        <a:t>Top five sectors driving decrease in vacancies from June 2023</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4146349"/>
                  </a:ext>
                </a:extLst>
              </a:tr>
              <a:tr h="5583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en-GB" sz="1100" b="1" i="0" u="none" strike="noStrike" kern="1200">
                          <a:solidFill>
                            <a:schemeClr val="tx2"/>
                          </a:solidFill>
                          <a:effectLst/>
                          <a:latin typeface="+mn-lt"/>
                          <a:ea typeface="+mn-ea"/>
                          <a:cs typeface="Arial" panose="020B0604020202020204" pitchFamily="34" charset="0"/>
                        </a:rPr>
                        <a:t>Employment Sector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en-GB" sz="1100" b="1" i="0" u="none" strike="noStrike" kern="1200">
                          <a:solidFill>
                            <a:schemeClr val="tx2"/>
                          </a:solidFill>
                          <a:effectLst/>
                          <a:latin typeface="+mn-lt"/>
                          <a:ea typeface="+mn-ea"/>
                          <a:cs typeface="Arial" panose="020B0604020202020204" pitchFamily="34" charset="0"/>
                        </a:rPr>
                        <a:t>Change from </a:t>
                      </a:r>
                    </a:p>
                    <a:p>
                      <a:pPr marL="0" algn="ctr" defTabSz="914400" rtl="0" eaLnBrk="1" fontAlgn="b" latinLnBrk="0" hangingPunct="1"/>
                      <a:r>
                        <a:rPr lang="en-GB" sz="1100" b="1" i="0" u="none" strike="noStrike" kern="1200">
                          <a:solidFill>
                            <a:schemeClr val="tx2"/>
                          </a:solidFill>
                          <a:effectLst/>
                          <a:latin typeface="+mn-lt"/>
                          <a:ea typeface="+mn-ea"/>
                          <a:cs typeface="Arial" panose="020B0604020202020204" pitchFamily="34" charset="0"/>
                        </a:rPr>
                        <a:t>June 2023</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1" i="0" u="none" strike="noStrike" kern="1200">
                          <a:solidFill>
                            <a:schemeClr val="tx2"/>
                          </a:solidFill>
                          <a:effectLst/>
                          <a:latin typeface="+mn-lt"/>
                          <a:ea typeface="+mn-ea"/>
                          <a:cs typeface="Arial" panose="020B0604020202020204" pitchFamily="34" charset="0"/>
                        </a:rPr>
                        <a:t>% of overall decrease for all vacancies from June 2023</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1" i="0" u="none" strike="noStrike" kern="1200">
                          <a:solidFill>
                            <a:schemeClr val="tx2"/>
                          </a:solidFill>
                          <a:effectLst/>
                          <a:latin typeface="+mn-lt"/>
                          <a:ea typeface="+mn-ea"/>
                          <a:cs typeface="Arial" panose="020B0604020202020204" pitchFamily="34" charset="0"/>
                        </a:rPr>
                        <a:t>% of Job Postings KI – June 2024</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227470">
                <a:tc>
                  <a:txBody>
                    <a:bodyPr/>
                    <a:lstStyle/>
                    <a:p>
                      <a:pPr algn="l" fontAlgn="b"/>
                      <a:r>
                        <a:rPr lang="en-GB" sz="1100" b="0" i="0" u="none" strike="noStrike">
                          <a:solidFill>
                            <a:srgbClr val="000000"/>
                          </a:solidFill>
                          <a:effectLst/>
                          <a:latin typeface="Aptos Narrow" panose="020B0004020202020204" pitchFamily="34" charset="0"/>
                        </a:rPr>
                        <a:t>Administrative and Support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highlight>
                            <a:srgbClr val="00FFFF"/>
                          </a:highlight>
                          <a:latin typeface="Aptos Narrow" panose="020B0004020202020204" pitchFamily="34" charset="0"/>
                        </a:rPr>
                        <a:t>-6,967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highlight>
                            <a:srgbClr val="00FFFF"/>
                          </a:highlight>
                          <a:latin typeface="Calibri" panose="020F0502020204030204" pitchFamily="34" charset="0"/>
                        </a:rPr>
                        <a:t>64%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highlight>
                            <a:srgbClr val="00FFFF"/>
                          </a:highlight>
                          <a:latin typeface="Calibri" panose="020F0502020204030204" pitchFamily="34" charset="0"/>
                        </a:rPr>
                        <a:t>92%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18642"/>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Aptos Narrow" panose="020B0004020202020204" pitchFamily="34" charset="0"/>
                        </a:rPr>
                        <a:t>Professional, Scientific and Technical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-744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99%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123249"/>
                  </a:ext>
                </a:extLst>
              </a:tr>
              <a:tr h="116622">
                <a:tc>
                  <a:txBody>
                    <a:bodyPr/>
                    <a:lstStyle/>
                    <a:p>
                      <a:pPr algn="l" fontAlgn="b"/>
                      <a:r>
                        <a:rPr lang="en-GB" sz="1100" b="0" i="0" u="none" strike="noStrike">
                          <a:solidFill>
                            <a:srgbClr val="000000"/>
                          </a:solidFill>
                          <a:effectLst/>
                          <a:latin typeface="Aptos Narrow" panose="020B0004020202020204" pitchFamily="34" charset="0"/>
                        </a:rPr>
                        <a:t>Construction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-291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3023"/>
                  </a:ext>
                </a:extLst>
              </a:tr>
              <a:tr h="116622">
                <a:tc>
                  <a:txBody>
                    <a:bodyPr/>
                    <a:lstStyle/>
                    <a:p>
                      <a:pPr algn="l" fontAlgn="b"/>
                      <a:r>
                        <a:rPr lang="en-GB" sz="1100" b="0" i="0" u="none" strike="noStrike">
                          <a:solidFill>
                            <a:srgbClr val="000000"/>
                          </a:solidFill>
                          <a:effectLst/>
                          <a:latin typeface="Aptos Narrow" panose="020B0004020202020204" pitchFamily="34" charset="0"/>
                        </a:rPr>
                        <a:t>Information and Communication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-411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75%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7749409"/>
                  </a:ext>
                </a:extLst>
              </a:tr>
              <a:tr h="227470">
                <a:tc>
                  <a:txBody>
                    <a:bodyPr/>
                    <a:lstStyle/>
                    <a:p>
                      <a:pPr algn="l" fontAlgn="b"/>
                      <a:r>
                        <a:rPr lang="en-GB" sz="1100" b="0" i="0" u="none" strike="noStrike">
                          <a:solidFill>
                            <a:srgbClr val="000000"/>
                          </a:solidFill>
                          <a:effectLst/>
                          <a:latin typeface="Aptos Narrow" panose="020B0004020202020204" pitchFamily="34" charset="0"/>
                        </a:rPr>
                        <a:t>Wholesale and Retail Trade; Repair of Motor Vehicles and Motorcycles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-381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048508"/>
                  </a:ext>
                </a:extLst>
              </a:tr>
            </a:tbl>
          </a:graphicData>
        </a:graphic>
      </p:graphicFrame>
      <p:sp>
        <p:nvSpPr>
          <p:cNvPr id="3" name="TextBox 2">
            <a:extLst>
              <a:ext uri="{FF2B5EF4-FFF2-40B4-BE49-F238E27FC236}">
                <a16:creationId xmlns:a16="http://schemas.microsoft.com/office/drawing/2014/main" id="{7A00EAFE-7EC3-5965-DF6E-7E9D442A245D}"/>
              </a:ext>
            </a:extLst>
          </p:cNvPr>
          <p:cNvSpPr txBox="1"/>
          <p:nvPr/>
        </p:nvSpPr>
        <p:spPr>
          <a:xfrm>
            <a:off x="9333034" y="4479964"/>
            <a:ext cx="2719890" cy="1736646"/>
          </a:xfrm>
          <a:prstGeom prst="roundRect">
            <a:avLst/>
          </a:prstGeom>
          <a:noFill/>
          <a:ln>
            <a:solidFill>
              <a:schemeClr val="tx1"/>
            </a:solidFill>
          </a:ln>
        </p:spPr>
        <p:txBody>
          <a:bodyPr wrap="square" rtlCol="0">
            <a:spAutoFit/>
          </a:bodyPr>
          <a:lstStyle/>
          <a:p>
            <a:r>
              <a:rPr lang="en-GB" sz="1200">
                <a:solidFill>
                  <a:srgbClr val="0B3153"/>
                </a:solidFill>
              </a:rPr>
              <a:t>Vacancies have decreased across all sectors over the last year. The decrease in vacancies from June 2023 has been driven by the Administrative and Support Service Activities sector, and 92% of job postings in this sector were KI.</a:t>
            </a:r>
          </a:p>
        </p:txBody>
      </p:sp>
      <p:graphicFrame>
        <p:nvGraphicFramePr>
          <p:cNvPr id="4" name="Table 3">
            <a:extLst>
              <a:ext uri="{FF2B5EF4-FFF2-40B4-BE49-F238E27FC236}">
                <a16:creationId xmlns:a16="http://schemas.microsoft.com/office/drawing/2014/main" id="{1B423E87-16DB-7688-CF1A-51F1B0FE854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1186286"/>
              </p:ext>
            </p:extLst>
          </p:nvPr>
        </p:nvGraphicFramePr>
        <p:xfrm>
          <a:off x="139076" y="1220343"/>
          <a:ext cx="2745133" cy="5219555"/>
        </p:xfrm>
        <a:graphic>
          <a:graphicData uri="http://schemas.openxmlformats.org/drawingml/2006/table">
            <a:tbl>
              <a:tblPr firstRow="1">
                <a:tableStyleId>{5C22544A-7EE6-4342-B048-85BDC9FD1C3A}</a:tableStyleId>
              </a:tblPr>
              <a:tblGrid>
                <a:gridCol w="666768">
                  <a:extLst>
                    <a:ext uri="{9D8B030D-6E8A-4147-A177-3AD203B41FA5}">
                      <a16:colId xmlns:a16="http://schemas.microsoft.com/office/drawing/2014/main" val="2159562102"/>
                    </a:ext>
                  </a:extLst>
                </a:gridCol>
                <a:gridCol w="2078365">
                  <a:extLst>
                    <a:ext uri="{9D8B030D-6E8A-4147-A177-3AD203B41FA5}">
                      <a16:colId xmlns:a16="http://schemas.microsoft.com/office/drawing/2014/main" val="2929235570"/>
                    </a:ext>
                  </a:extLst>
                </a:gridCol>
              </a:tblGrid>
              <a:tr h="217905">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a:solidFill>
                            <a:schemeClr val="tx2"/>
                          </a:solidFill>
                          <a:effectLst/>
                          <a:latin typeface="+mn-lt"/>
                          <a:cs typeface="Arial" panose="020B0604020202020204" pitchFamily="34" charset="0"/>
                        </a:rPr>
                        <a:t>Sector Identifier for Chart</a:t>
                      </a:r>
                    </a:p>
                    <a:p>
                      <a:pPr algn="ctr" fontAlgn="b"/>
                      <a:endParaRPr lang="en-GB" sz="1100" b="1" i="0" u="none" strike="noStrike">
                        <a:solidFill>
                          <a:schemeClr val="tx2"/>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solidFill>
                  </a:tcPr>
                </a:tc>
                <a:tc hMerge="1">
                  <a:txBody>
                    <a:bodyPr/>
                    <a:lstStyle/>
                    <a:p>
                      <a:pPr algn="ctr" fontAlgn="b"/>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665151200"/>
                  </a:ext>
                </a:extLst>
              </a:tr>
              <a:tr h="213462">
                <a:tc>
                  <a:txBody>
                    <a:bodyPr/>
                    <a:lstStyle/>
                    <a:p>
                      <a:pPr algn="ctr" fontAlgn="b"/>
                      <a:r>
                        <a:rPr lang="en-GB" sz="1100" b="1" i="0" u="none" strike="noStrike">
                          <a:solidFill>
                            <a:schemeClr val="tx2"/>
                          </a:solidFill>
                          <a:effectLst/>
                          <a:latin typeface="+mn-lt"/>
                        </a:rPr>
                        <a:t>Sector Identifier</a:t>
                      </a:r>
                    </a:p>
                  </a:txBody>
                  <a:tcPr marL="2995" marR="2995" marT="299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1" i="0" u="none" strike="noStrike">
                          <a:solidFill>
                            <a:schemeClr val="tx2"/>
                          </a:solidFill>
                          <a:effectLst/>
                          <a:latin typeface="+mn-lt"/>
                        </a:rPr>
                        <a:t>Sector Name</a:t>
                      </a:r>
                    </a:p>
                  </a:txBody>
                  <a:tcPr marL="2995" marR="2995" marT="299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072568730"/>
                  </a:ext>
                </a:extLst>
              </a:tr>
              <a:tr h="217905">
                <a:tc>
                  <a:txBody>
                    <a:bodyPr/>
                    <a:lstStyle/>
                    <a:p>
                      <a:pPr algn="ctr" fontAlgn="b"/>
                      <a:r>
                        <a:rPr lang="en-GB" sz="1050" u="none" strike="noStrike">
                          <a:effectLst/>
                          <a:latin typeface="+mn-lt"/>
                        </a:rPr>
                        <a:t>1</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Accommodation and food service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304197216"/>
                  </a:ext>
                </a:extLst>
              </a:tr>
              <a:tr h="217905">
                <a:tc>
                  <a:txBody>
                    <a:bodyPr/>
                    <a:lstStyle/>
                    <a:p>
                      <a:pPr algn="ctr" fontAlgn="b"/>
                      <a:r>
                        <a:rPr lang="en-GB" sz="1050" u="none" strike="noStrike">
                          <a:effectLst/>
                          <a:latin typeface="+mn-lt"/>
                        </a:rPr>
                        <a:t>2</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Administrative and support service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503414337"/>
                  </a:ext>
                </a:extLst>
              </a:tr>
              <a:tr h="217905">
                <a:tc>
                  <a:txBody>
                    <a:bodyPr/>
                    <a:lstStyle/>
                    <a:p>
                      <a:pPr algn="ctr" fontAlgn="b"/>
                      <a:r>
                        <a:rPr lang="en-GB" sz="1050" u="none" strike="noStrike">
                          <a:effectLst/>
                          <a:latin typeface="+mn-lt"/>
                        </a:rPr>
                        <a:t>3</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Arts, entertainment and recreation</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713483757"/>
                  </a:ext>
                </a:extLst>
              </a:tr>
              <a:tr h="109963">
                <a:tc>
                  <a:txBody>
                    <a:bodyPr/>
                    <a:lstStyle/>
                    <a:p>
                      <a:pPr algn="ctr" fontAlgn="b"/>
                      <a:r>
                        <a:rPr lang="en-GB" sz="1050" u="none" strike="noStrike">
                          <a:effectLst/>
                          <a:latin typeface="+mn-lt"/>
                        </a:rPr>
                        <a:t>4</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Construction</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710533424"/>
                  </a:ext>
                </a:extLst>
              </a:tr>
              <a:tr h="109963">
                <a:tc>
                  <a:txBody>
                    <a:bodyPr/>
                    <a:lstStyle/>
                    <a:p>
                      <a:pPr algn="ctr" fontAlgn="b"/>
                      <a:r>
                        <a:rPr lang="en-GB" sz="1050" u="none" strike="noStrike">
                          <a:effectLst/>
                          <a:latin typeface="+mn-lt"/>
                        </a:rPr>
                        <a:t>5</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Education</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072126321"/>
                  </a:ext>
                </a:extLst>
              </a:tr>
              <a:tr h="217905">
                <a:tc>
                  <a:txBody>
                    <a:bodyPr/>
                    <a:lstStyle/>
                    <a:p>
                      <a:pPr algn="ctr" fontAlgn="b"/>
                      <a:r>
                        <a:rPr lang="en-GB" sz="1050" u="none" strike="noStrike">
                          <a:effectLst/>
                          <a:latin typeface="+mn-lt"/>
                        </a:rPr>
                        <a:t>6</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Financial and insurance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513611081"/>
                  </a:ext>
                </a:extLst>
              </a:tr>
              <a:tr h="217905">
                <a:tc>
                  <a:txBody>
                    <a:bodyPr/>
                    <a:lstStyle/>
                    <a:p>
                      <a:pPr algn="ctr" fontAlgn="b"/>
                      <a:r>
                        <a:rPr lang="en-GB" sz="1050" u="none" strike="noStrike">
                          <a:effectLst/>
                          <a:latin typeface="+mn-lt"/>
                        </a:rPr>
                        <a:t>7</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Human health and social work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988671580"/>
                  </a:ext>
                </a:extLst>
              </a:tr>
              <a:tr h="217905">
                <a:tc>
                  <a:txBody>
                    <a:bodyPr/>
                    <a:lstStyle/>
                    <a:p>
                      <a:pPr algn="ctr" fontAlgn="b"/>
                      <a:r>
                        <a:rPr lang="en-GB" sz="1050" u="none" strike="noStrike">
                          <a:effectLst/>
                          <a:latin typeface="+mn-lt"/>
                        </a:rPr>
                        <a:t>8</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Information and communication</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271513162"/>
                  </a:ext>
                </a:extLst>
              </a:tr>
              <a:tr h="109963">
                <a:tc>
                  <a:txBody>
                    <a:bodyPr/>
                    <a:lstStyle/>
                    <a:p>
                      <a:pPr algn="ctr" fontAlgn="b"/>
                      <a:r>
                        <a:rPr lang="en-GB" sz="1050" u="none" strike="noStrike">
                          <a:effectLst/>
                          <a:latin typeface="+mn-lt"/>
                        </a:rPr>
                        <a:t>9</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Manufacturing</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820684573"/>
                  </a:ext>
                </a:extLst>
              </a:tr>
              <a:tr h="109963">
                <a:tc>
                  <a:txBody>
                    <a:bodyPr/>
                    <a:lstStyle/>
                    <a:p>
                      <a:pPr algn="ctr" fontAlgn="b"/>
                      <a:r>
                        <a:rPr lang="en-GB" sz="1050" u="none" strike="noStrike">
                          <a:effectLst/>
                          <a:latin typeface="+mn-lt"/>
                        </a:rPr>
                        <a:t>10</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Other service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982213971"/>
                  </a:ext>
                </a:extLst>
              </a:tr>
              <a:tr h="217905">
                <a:tc>
                  <a:txBody>
                    <a:bodyPr/>
                    <a:lstStyle/>
                    <a:p>
                      <a:pPr algn="ctr" fontAlgn="b"/>
                      <a:r>
                        <a:rPr lang="en-GB" sz="1050" u="none" strike="noStrike">
                          <a:effectLst/>
                          <a:latin typeface="+mn-lt"/>
                        </a:rPr>
                        <a:t>11</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Professional, scientific and technical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840423507"/>
                  </a:ext>
                </a:extLst>
              </a:tr>
              <a:tr h="325848">
                <a:tc>
                  <a:txBody>
                    <a:bodyPr/>
                    <a:lstStyle/>
                    <a:p>
                      <a:pPr algn="ctr" fontAlgn="b"/>
                      <a:r>
                        <a:rPr lang="en-GB" sz="1050" u="none" strike="noStrike">
                          <a:effectLst/>
                          <a:latin typeface="+mn-lt"/>
                        </a:rPr>
                        <a:t>12</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Public administration and defence; compulsory social security</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207539089"/>
                  </a:ext>
                </a:extLst>
              </a:tr>
              <a:tr h="109963">
                <a:tc>
                  <a:txBody>
                    <a:bodyPr/>
                    <a:lstStyle/>
                    <a:p>
                      <a:pPr algn="ctr" fontAlgn="b"/>
                      <a:r>
                        <a:rPr lang="en-GB" sz="1050" u="none" strike="noStrike">
                          <a:effectLst/>
                          <a:latin typeface="+mn-lt"/>
                        </a:rPr>
                        <a:t>13</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Real estate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860533248"/>
                  </a:ext>
                </a:extLst>
              </a:tr>
              <a:tr h="167264">
                <a:tc>
                  <a:txBody>
                    <a:bodyPr/>
                    <a:lstStyle/>
                    <a:p>
                      <a:pPr algn="ctr" fontAlgn="b"/>
                      <a:r>
                        <a:rPr lang="en-GB" sz="1050" u="none" strike="noStrike">
                          <a:effectLst/>
                          <a:latin typeface="+mn-lt"/>
                        </a:rPr>
                        <a:t>14</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Transportation and storage</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3892241"/>
                  </a:ext>
                </a:extLst>
              </a:tr>
              <a:tr h="325848">
                <a:tc>
                  <a:txBody>
                    <a:bodyPr/>
                    <a:lstStyle/>
                    <a:p>
                      <a:pPr algn="ctr" fontAlgn="b"/>
                      <a:r>
                        <a:rPr lang="en-GB" sz="1050" u="none" strike="noStrike">
                          <a:effectLst/>
                          <a:latin typeface="+mn-lt"/>
                        </a:rPr>
                        <a:t>15</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Wholesale and retail trade; repair of motor vehicles and motorcycles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786285504"/>
                  </a:ext>
                </a:extLst>
              </a:tr>
              <a:tr h="433790">
                <a:tc>
                  <a:txBody>
                    <a:bodyPr/>
                    <a:lstStyle/>
                    <a:p>
                      <a:pPr algn="ctr" fontAlgn="b"/>
                      <a:r>
                        <a:rPr lang="en-GB" sz="1050" b="0" i="0" u="none" strike="noStrike">
                          <a:solidFill>
                            <a:srgbClr val="000000"/>
                          </a:solidFill>
                          <a:effectLst/>
                          <a:latin typeface="+mn-lt"/>
                        </a:rPr>
                        <a:t>16</a:t>
                      </a: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Other sectors (Agriculture, forestry and fishing; Mining and quarrying; Water supply and Waste management, Electricity, Gas, Steam and Air Conditioning Supply)</a:t>
                      </a: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2194702"/>
                  </a:ext>
                </a:extLst>
              </a:tr>
            </a:tbl>
          </a:graphicData>
        </a:graphic>
      </p:graphicFrame>
    </p:spTree>
    <p:extLst>
      <p:ext uri="{BB962C8B-B14F-4D97-AF65-F5344CB8AC3E}">
        <p14:creationId xmlns:p14="http://schemas.microsoft.com/office/powerpoint/2010/main" val="307596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KI vs Non-KI Changes</a:t>
            </a:r>
            <a:endParaRPr lang="en-GB" sz="3200" dirty="0">
              <a:cs typeface="Arial"/>
            </a:endParaRPr>
          </a:p>
        </p:txBody>
      </p:sp>
      <p:pic>
        <p:nvPicPr>
          <p:cNvPr id="5" name="Picture 4" descr="A clustered column chart showing the percentage change in the number of vacancies in June 2024 compared to March 2024 and June 2023 split by KI, non-KI and overall vacancies. Vacancies overall have decreased by 45.4% since the previous year, KI vacancies by  54.2% and non-KI by 32.3%. ">
            <a:extLst>
              <a:ext uri="{FF2B5EF4-FFF2-40B4-BE49-F238E27FC236}">
                <a16:creationId xmlns:a16="http://schemas.microsoft.com/office/drawing/2014/main" id="{4AA9244E-6C74-FD7C-CC07-83D9CD0238F8}"/>
              </a:ext>
            </a:extLst>
          </p:cNvPr>
          <p:cNvPicPr>
            <a:picLocks noChangeAspect="1"/>
          </p:cNvPicPr>
          <p:nvPr/>
        </p:nvPicPr>
        <p:blipFill>
          <a:blip r:embed="rId3"/>
          <a:stretch>
            <a:fillRect/>
          </a:stretch>
        </p:blipFill>
        <p:spPr>
          <a:xfrm>
            <a:off x="574793" y="1253325"/>
            <a:ext cx="10983794" cy="4126086"/>
          </a:xfrm>
          <a:prstGeom prst="rect">
            <a:avLst/>
          </a:prstGeom>
        </p:spPr>
      </p:pic>
      <p:sp>
        <p:nvSpPr>
          <p:cNvPr id="4" name="TextBox 3">
            <a:extLst>
              <a:ext uri="{FF2B5EF4-FFF2-40B4-BE49-F238E27FC236}">
                <a16:creationId xmlns:a16="http://schemas.microsoft.com/office/drawing/2014/main" id="{808178D3-B226-3EC2-8CB1-DBBCD7603920}"/>
              </a:ext>
            </a:extLst>
          </p:cNvPr>
          <p:cNvSpPr txBox="1"/>
          <p:nvPr/>
        </p:nvSpPr>
        <p:spPr>
          <a:xfrm>
            <a:off x="574793" y="6059312"/>
            <a:ext cx="8531107" cy="715089"/>
          </a:xfrm>
          <a:prstGeom prst="roundRect">
            <a:avLst/>
          </a:prstGeom>
          <a:noFill/>
          <a:ln>
            <a:solidFill>
              <a:schemeClr val="tx1"/>
            </a:solidFill>
          </a:ln>
        </p:spPr>
        <p:txBody>
          <a:bodyPr wrap="square" rtlCol="0">
            <a:spAutoFit/>
          </a:bodyPr>
          <a:lstStyle/>
          <a:p>
            <a:r>
              <a:rPr lang="en-GB" sz="1200" dirty="0">
                <a:solidFill>
                  <a:srgbClr val="0B3153"/>
                </a:solidFill>
              </a:rPr>
              <a:t>Vacancies across both KI and non-KI industries have decreased year on year and since March 2024. However, it is concerning that KI industries have seen a larger decrease than non-KI industries when compared to both last year and March 2024</a:t>
            </a:r>
          </a:p>
        </p:txBody>
      </p:sp>
    </p:spTree>
    <p:extLst>
      <p:ext uri="{BB962C8B-B14F-4D97-AF65-F5344CB8AC3E}">
        <p14:creationId xmlns:p14="http://schemas.microsoft.com/office/powerpoint/2010/main" val="642469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167587" y="222367"/>
            <a:ext cx="10436432" cy="640464"/>
          </a:xfrm>
        </p:spPr>
        <p:txBody>
          <a:bodyPr wrap="square" anchor="t">
            <a:normAutofit/>
          </a:bodyPr>
          <a:lstStyle/>
          <a:p>
            <a:r>
              <a:rPr lang="en-GB" sz="3200" dirty="0"/>
              <a:t>Claimant Count vs Unemployment Rate</a:t>
            </a:r>
            <a:endParaRPr lang="en-GB" sz="3200" dirty="0">
              <a:cs typeface="Arial"/>
            </a:endParaRPr>
          </a:p>
        </p:txBody>
      </p:sp>
      <p:pic>
        <p:nvPicPr>
          <p:cNvPr id="5" name="Picture 4" descr="Line chart showing the claimant rate and unemployment rate amongst 16- to 64-year-olds in Greater Cambridge from 2005 to 2023.">
            <a:extLst>
              <a:ext uri="{FF2B5EF4-FFF2-40B4-BE49-F238E27FC236}">
                <a16:creationId xmlns:a16="http://schemas.microsoft.com/office/drawing/2014/main" id="{9A31AA22-3537-C538-47C8-C9C0BFBC5630}"/>
              </a:ext>
            </a:extLst>
          </p:cNvPr>
          <p:cNvPicPr>
            <a:picLocks noChangeAspect="1"/>
          </p:cNvPicPr>
          <p:nvPr/>
        </p:nvPicPr>
        <p:blipFill>
          <a:blip r:embed="rId3"/>
          <a:stretch>
            <a:fillRect/>
          </a:stretch>
        </p:blipFill>
        <p:spPr>
          <a:xfrm>
            <a:off x="574793" y="862831"/>
            <a:ext cx="10521832" cy="5138569"/>
          </a:xfrm>
          <a:prstGeom prst="rect">
            <a:avLst/>
          </a:prstGeom>
        </p:spPr>
      </p:pic>
      <p:sp>
        <p:nvSpPr>
          <p:cNvPr id="4" name="TextBox 3">
            <a:extLst>
              <a:ext uri="{FF2B5EF4-FFF2-40B4-BE49-F238E27FC236}">
                <a16:creationId xmlns:a16="http://schemas.microsoft.com/office/drawing/2014/main" id="{A5C7B21D-1805-D8E6-AB1E-140A5FFBD3EC}"/>
              </a:ext>
            </a:extLst>
          </p:cNvPr>
          <p:cNvSpPr txBox="1"/>
          <p:nvPr/>
        </p:nvSpPr>
        <p:spPr>
          <a:xfrm>
            <a:off x="574793" y="6186484"/>
            <a:ext cx="8531107" cy="510778"/>
          </a:xfrm>
          <a:prstGeom prst="roundRect">
            <a:avLst/>
          </a:prstGeom>
          <a:noFill/>
          <a:ln>
            <a:solidFill>
              <a:schemeClr val="tx1"/>
            </a:solidFill>
          </a:ln>
        </p:spPr>
        <p:txBody>
          <a:bodyPr wrap="square" rtlCol="0">
            <a:spAutoFit/>
          </a:bodyPr>
          <a:lstStyle/>
          <a:p>
            <a:r>
              <a:rPr lang="en-GB" sz="1200">
                <a:solidFill>
                  <a:srgbClr val="0B3153"/>
                </a:solidFill>
              </a:rPr>
              <a:t>There has been an unusual divergence since 2020 with APS increasing and the claimant rate decreasing. This divergence suggests that there is an increasing cohort that are not claiming unemployment benefits.</a:t>
            </a:r>
          </a:p>
        </p:txBody>
      </p:sp>
    </p:spTree>
    <p:extLst>
      <p:ext uri="{BB962C8B-B14F-4D97-AF65-F5344CB8AC3E}">
        <p14:creationId xmlns:p14="http://schemas.microsoft.com/office/powerpoint/2010/main" val="258684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341E465-35C3-8094-C29E-4F1643E62905}"/>
              </a:ext>
            </a:extLst>
          </p:cNvPr>
          <p:cNvSpPr txBox="1">
            <a:spLocks noGrp="1"/>
          </p:cNvSpPr>
          <p:nvPr>
            <p:ph type="title" idx="4294967295"/>
          </p:nvPr>
        </p:nvSpPr>
        <p:spPr bwMode="auto">
          <a:xfrm>
            <a:off x="417418" y="300614"/>
            <a:ext cx="11357166" cy="547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rtl="0" eaLnBrk="1" fontAlgn="base" hangingPunct="1">
              <a:lnSpc>
                <a:spcPct val="90000"/>
              </a:lnSpc>
              <a:spcBef>
                <a:spcPct val="0"/>
              </a:spcBef>
              <a:spcAft>
                <a:spcPct val="0"/>
              </a:spcAft>
              <a:defRPr sz="60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1200" cap="none" spc="0" normalizeH="0" baseline="0" noProof="0">
                <a:ln>
                  <a:noFill/>
                </a:ln>
                <a:effectLst/>
                <a:uLnTx/>
                <a:uFillTx/>
                <a:latin typeface="+mj-lt"/>
                <a:ea typeface="+mj-ea"/>
                <a:cs typeface="+mj-cs"/>
              </a:rPr>
              <a:t>Claimant Count by Area – June 2024</a:t>
            </a:r>
            <a:endParaRPr lang="en-GB" sz="3200" b="0" i="0" u="none" strike="noStrike" kern="1200" cap="none" spc="0" normalizeH="0" baseline="0" noProof="0">
              <a:ln>
                <a:noFill/>
              </a:ln>
              <a:effectLst/>
              <a:uLnTx/>
              <a:uFillTx/>
              <a:latin typeface="+mj-lt"/>
              <a:cs typeface="Arial"/>
            </a:endParaRPr>
          </a:p>
        </p:txBody>
      </p:sp>
      <p:sp>
        <p:nvSpPr>
          <p:cNvPr id="22" name="TextBox 21">
            <a:extLst>
              <a:ext uri="{FF2B5EF4-FFF2-40B4-BE49-F238E27FC236}">
                <a16:creationId xmlns:a16="http://schemas.microsoft.com/office/drawing/2014/main" id="{A35604F1-9CF0-FB12-A5A9-A37ACD02D35B}"/>
              </a:ext>
            </a:extLst>
          </p:cNvPr>
          <p:cNvSpPr txBox="1"/>
          <p:nvPr/>
        </p:nvSpPr>
        <p:spPr>
          <a:xfrm>
            <a:off x="417418" y="1307780"/>
            <a:ext cx="2792125" cy="584775"/>
          </a:xfrm>
          <a:prstGeom prst="rect">
            <a:avLst/>
          </a:prstGeom>
          <a:noFill/>
        </p:spPr>
        <p:txBody>
          <a:bodyPr wrap="square" rtlCol="0">
            <a:spAutoFit/>
          </a:bodyPr>
          <a:lstStyle/>
          <a:p>
            <a:pPr algn="ctr"/>
            <a:r>
              <a:rPr lang="en-GB" b="1">
                <a:solidFill>
                  <a:srgbClr val="0B3153"/>
                </a:solidFill>
              </a:rPr>
              <a:t>Cambridge</a:t>
            </a:r>
            <a:endParaRPr lang="en-GB" sz="1400" b="1">
              <a:solidFill>
                <a:srgbClr val="0B3153"/>
              </a:solidFill>
            </a:endParaRPr>
          </a:p>
          <a:p>
            <a:pPr algn="ctr"/>
            <a:r>
              <a:rPr lang="en-GB" sz="1400" b="1"/>
              <a:t>Claimant Count (ages 16+)</a:t>
            </a:r>
          </a:p>
        </p:txBody>
      </p:sp>
      <p:sp>
        <p:nvSpPr>
          <p:cNvPr id="23" name="TextBox 22">
            <a:extLst>
              <a:ext uri="{FF2B5EF4-FFF2-40B4-BE49-F238E27FC236}">
                <a16:creationId xmlns:a16="http://schemas.microsoft.com/office/drawing/2014/main" id="{F79EBB84-BF37-6A16-D958-192F9171BFEF}"/>
              </a:ext>
            </a:extLst>
          </p:cNvPr>
          <p:cNvSpPr txBox="1"/>
          <p:nvPr/>
        </p:nvSpPr>
        <p:spPr>
          <a:xfrm>
            <a:off x="1126539" y="2045043"/>
            <a:ext cx="12630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2,140</a:t>
            </a:r>
          </a:p>
        </p:txBody>
      </p:sp>
      <p:sp>
        <p:nvSpPr>
          <p:cNvPr id="24" name="TextBox 23">
            <a:extLst>
              <a:ext uri="{FF2B5EF4-FFF2-40B4-BE49-F238E27FC236}">
                <a16:creationId xmlns:a16="http://schemas.microsoft.com/office/drawing/2014/main" id="{5CA0C9FB-9672-EB5C-38F8-AB56E2E75FC6}"/>
              </a:ext>
            </a:extLst>
          </p:cNvPr>
          <p:cNvSpPr txBox="1"/>
          <p:nvPr/>
        </p:nvSpPr>
        <p:spPr>
          <a:xfrm>
            <a:off x="417418" y="2782961"/>
            <a:ext cx="2792125" cy="307777"/>
          </a:xfrm>
          <a:prstGeom prst="rect">
            <a:avLst/>
          </a:prstGeom>
          <a:noFill/>
        </p:spPr>
        <p:txBody>
          <a:bodyPr wrap="square" rtlCol="0">
            <a:spAutoFit/>
          </a:bodyPr>
          <a:lstStyle/>
          <a:p>
            <a:pPr algn="ctr"/>
            <a:r>
              <a:rPr lang="en-GB" sz="1400" b="1"/>
              <a:t>Quarterly Change </a:t>
            </a:r>
            <a:endParaRPr lang="en-GB" sz="1400"/>
          </a:p>
        </p:txBody>
      </p:sp>
      <p:sp>
        <p:nvSpPr>
          <p:cNvPr id="25" name="TextBox 24">
            <a:extLst>
              <a:ext uri="{FF2B5EF4-FFF2-40B4-BE49-F238E27FC236}">
                <a16:creationId xmlns:a16="http://schemas.microsoft.com/office/drawing/2014/main" id="{EF02EA93-797E-264B-0ED9-EFB167A77C77}"/>
              </a:ext>
            </a:extLst>
          </p:cNvPr>
          <p:cNvSpPr txBox="1"/>
          <p:nvPr/>
        </p:nvSpPr>
        <p:spPr>
          <a:xfrm>
            <a:off x="1126539" y="3225695"/>
            <a:ext cx="12630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+0.2%</a:t>
            </a:r>
          </a:p>
        </p:txBody>
      </p:sp>
      <p:sp>
        <p:nvSpPr>
          <p:cNvPr id="27" name="TextBox 26">
            <a:extLst>
              <a:ext uri="{FF2B5EF4-FFF2-40B4-BE49-F238E27FC236}">
                <a16:creationId xmlns:a16="http://schemas.microsoft.com/office/drawing/2014/main" id="{09FB3B0D-5F93-F51C-E8A9-B5E4B64D9F4F}"/>
              </a:ext>
            </a:extLst>
          </p:cNvPr>
          <p:cNvSpPr txBox="1"/>
          <p:nvPr/>
        </p:nvSpPr>
        <p:spPr>
          <a:xfrm>
            <a:off x="417418" y="3981143"/>
            <a:ext cx="2792125" cy="307777"/>
          </a:xfrm>
          <a:prstGeom prst="rect">
            <a:avLst/>
          </a:prstGeom>
          <a:noFill/>
        </p:spPr>
        <p:txBody>
          <a:bodyPr wrap="square" rtlCol="0">
            <a:spAutoFit/>
          </a:bodyPr>
          <a:lstStyle/>
          <a:p>
            <a:pPr algn="ctr"/>
            <a:r>
              <a:rPr lang="en-GB" sz="1400" b="1"/>
              <a:t>YoY Change</a:t>
            </a:r>
            <a:endParaRPr lang="en-GB" sz="1400"/>
          </a:p>
        </p:txBody>
      </p:sp>
      <p:sp>
        <p:nvSpPr>
          <p:cNvPr id="26" name="TextBox 25">
            <a:extLst>
              <a:ext uri="{FF2B5EF4-FFF2-40B4-BE49-F238E27FC236}">
                <a16:creationId xmlns:a16="http://schemas.microsoft.com/office/drawing/2014/main" id="{C3A1D64E-013D-B7A0-4A00-D78A46F3FB85}"/>
              </a:ext>
            </a:extLst>
          </p:cNvPr>
          <p:cNvSpPr txBox="1"/>
          <p:nvPr/>
        </p:nvSpPr>
        <p:spPr>
          <a:xfrm>
            <a:off x="1126539" y="4458937"/>
            <a:ext cx="12630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+7.3%</a:t>
            </a:r>
          </a:p>
        </p:txBody>
      </p:sp>
      <p:sp>
        <p:nvSpPr>
          <p:cNvPr id="51" name="Rectangle: Rounded Corners 50">
            <a:extLst>
              <a:ext uri="{FF2B5EF4-FFF2-40B4-BE49-F238E27FC236}">
                <a16:creationId xmlns:a16="http://schemas.microsoft.com/office/drawing/2014/main" id="{E0E6FC85-2541-6D12-1672-B2A9975481DE}"/>
              </a:ext>
              <a:ext uri="{C183D7F6-B498-43B3-948B-1728B52AA6E4}">
                <adec:decorative xmlns:adec="http://schemas.microsoft.com/office/drawing/2017/decorative" val="1"/>
              </a:ext>
            </a:extLst>
          </p:cNvPr>
          <p:cNvSpPr/>
          <p:nvPr/>
        </p:nvSpPr>
        <p:spPr>
          <a:xfrm>
            <a:off x="5890827" y="1250946"/>
            <a:ext cx="5528994" cy="3921130"/>
          </a:xfrm>
          <a:prstGeom prst="roundRect">
            <a:avLst>
              <a:gd name="adj" fmla="val 6715"/>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EED2956C-1F74-F8FA-137F-68677203B010}"/>
              </a:ext>
            </a:extLst>
          </p:cNvPr>
          <p:cNvSpPr txBox="1"/>
          <p:nvPr/>
        </p:nvSpPr>
        <p:spPr>
          <a:xfrm>
            <a:off x="3101766" y="1309372"/>
            <a:ext cx="2792125" cy="584775"/>
          </a:xfrm>
          <a:prstGeom prst="rect">
            <a:avLst/>
          </a:prstGeom>
          <a:noFill/>
        </p:spPr>
        <p:txBody>
          <a:bodyPr wrap="square" rtlCol="0">
            <a:spAutoFit/>
          </a:bodyPr>
          <a:lstStyle/>
          <a:p>
            <a:pPr algn="ctr"/>
            <a:r>
              <a:rPr lang="en-GB" b="1">
                <a:solidFill>
                  <a:srgbClr val="0B3153"/>
                </a:solidFill>
              </a:rPr>
              <a:t>South Cambridgeshire</a:t>
            </a:r>
          </a:p>
          <a:p>
            <a:pPr algn="ctr"/>
            <a:r>
              <a:rPr lang="en-GB" sz="1400" b="1"/>
              <a:t>Claimant Count (ages 16+)</a:t>
            </a:r>
          </a:p>
        </p:txBody>
      </p:sp>
      <p:sp>
        <p:nvSpPr>
          <p:cNvPr id="30" name="TextBox 29">
            <a:extLst>
              <a:ext uri="{FF2B5EF4-FFF2-40B4-BE49-F238E27FC236}">
                <a16:creationId xmlns:a16="http://schemas.microsoft.com/office/drawing/2014/main" id="{B992FC13-8773-7718-8004-2BEC0B9A976E}"/>
              </a:ext>
            </a:extLst>
          </p:cNvPr>
          <p:cNvSpPr txBox="1"/>
          <p:nvPr/>
        </p:nvSpPr>
        <p:spPr>
          <a:xfrm>
            <a:off x="3810887" y="2046635"/>
            <a:ext cx="12630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1,770</a:t>
            </a:r>
          </a:p>
        </p:txBody>
      </p:sp>
      <p:sp>
        <p:nvSpPr>
          <p:cNvPr id="31" name="TextBox 30">
            <a:extLst>
              <a:ext uri="{FF2B5EF4-FFF2-40B4-BE49-F238E27FC236}">
                <a16:creationId xmlns:a16="http://schemas.microsoft.com/office/drawing/2014/main" id="{7C63D3FF-6592-EF75-5052-D885169EFB43}"/>
              </a:ext>
            </a:extLst>
          </p:cNvPr>
          <p:cNvSpPr txBox="1"/>
          <p:nvPr/>
        </p:nvSpPr>
        <p:spPr>
          <a:xfrm>
            <a:off x="3101766" y="2784553"/>
            <a:ext cx="2792125" cy="307777"/>
          </a:xfrm>
          <a:prstGeom prst="rect">
            <a:avLst/>
          </a:prstGeom>
          <a:noFill/>
        </p:spPr>
        <p:txBody>
          <a:bodyPr wrap="square" rtlCol="0">
            <a:spAutoFit/>
          </a:bodyPr>
          <a:lstStyle/>
          <a:p>
            <a:pPr algn="ctr"/>
            <a:r>
              <a:rPr lang="en-GB" sz="1400" b="1"/>
              <a:t>Quarterly Change </a:t>
            </a:r>
            <a:endParaRPr lang="en-GB" sz="1400"/>
          </a:p>
        </p:txBody>
      </p:sp>
      <p:sp>
        <p:nvSpPr>
          <p:cNvPr id="32" name="TextBox 31">
            <a:extLst>
              <a:ext uri="{FF2B5EF4-FFF2-40B4-BE49-F238E27FC236}">
                <a16:creationId xmlns:a16="http://schemas.microsoft.com/office/drawing/2014/main" id="{D05CB2D3-EF08-6EC5-670F-3A25553D98BE}"/>
              </a:ext>
            </a:extLst>
          </p:cNvPr>
          <p:cNvSpPr txBox="1"/>
          <p:nvPr/>
        </p:nvSpPr>
        <p:spPr>
          <a:xfrm>
            <a:off x="3810887" y="3227287"/>
            <a:ext cx="12630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-1.9%</a:t>
            </a:r>
          </a:p>
        </p:txBody>
      </p:sp>
      <p:sp>
        <p:nvSpPr>
          <p:cNvPr id="34" name="TextBox 33">
            <a:extLst>
              <a:ext uri="{FF2B5EF4-FFF2-40B4-BE49-F238E27FC236}">
                <a16:creationId xmlns:a16="http://schemas.microsoft.com/office/drawing/2014/main" id="{59E5ED81-FE9C-4B64-8684-F96B778C4EA2}"/>
              </a:ext>
            </a:extLst>
          </p:cNvPr>
          <p:cNvSpPr txBox="1"/>
          <p:nvPr/>
        </p:nvSpPr>
        <p:spPr>
          <a:xfrm>
            <a:off x="3101766" y="3982735"/>
            <a:ext cx="2792125" cy="307777"/>
          </a:xfrm>
          <a:prstGeom prst="rect">
            <a:avLst/>
          </a:prstGeom>
          <a:noFill/>
        </p:spPr>
        <p:txBody>
          <a:bodyPr wrap="square" rtlCol="0">
            <a:spAutoFit/>
          </a:bodyPr>
          <a:lstStyle/>
          <a:p>
            <a:pPr algn="ctr"/>
            <a:r>
              <a:rPr lang="en-GB" sz="1400" b="1"/>
              <a:t>YoY Change</a:t>
            </a:r>
            <a:endParaRPr lang="en-GB" sz="1400"/>
          </a:p>
        </p:txBody>
      </p:sp>
      <p:sp>
        <p:nvSpPr>
          <p:cNvPr id="33" name="TextBox 32">
            <a:extLst>
              <a:ext uri="{FF2B5EF4-FFF2-40B4-BE49-F238E27FC236}">
                <a16:creationId xmlns:a16="http://schemas.microsoft.com/office/drawing/2014/main" id="{0C2845DE-46C3-1016-DF29-D9371C237255}"/>
              </a:ext>
            </a:extLst>
          </p:cNvPr>
          <p:cNvSpPr txBox="1"/>
          <p:nvPr/>
        </p:nvSpPr>
        <p:spPr>
          <a:xfrm>
            <a:off x="3810887" y="4460529"/>
            <a:ext cx="12630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+2.3%</a:t>
            </a:r>
          </a:p>
        </p:txBody>
      </p:sp>
      <p:cxnSp>
        <p:nvCxnSpPr>
          <p:cNvPr id="49" name="Straight Connector 48">
            <a:extLst>
              <a:ext uri="{FF2B5EF4-FFF2-40B4-BE49-F238E27FC236}">
                <a16:creationId xmlns:a16="http://schemas.microsoft.com/office/drawing/2014/main" id="{2179A2E6-5FDF-E742-9B81-AE9004972D4C}"/>
              </a:ext>
              <a:ext uri="{C183D7F6-B498-43B3-948B-1728B52AA6E4}">
                <adec:decorative xmlns:adec="http://schemas.microsoft.com/office/drawing/2017/decorative" val="1"/>
              </a:ext>
            </a:extLst>
          </p:cNvPr>
          <p:cNvCxnSpPr>
            <a:cxnSpLocks/>
          </p:cNvCxnSpPr>
          <p:nvPr/>
        </p:nvCxnSpPr>
        <p:spPr>
          <a:xfrm>
            <a:off x="3101766" y="1232713"/>
            <a:ext cx="0" cy="3926788"/>
          </a:xfrm>
          <a:prstGeom prst="line">
            <a:avLst/>
          </a:prstGeom>
          <a:ln w="19050"/>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009006B7-2997-F458-8E77-FA64F1775E0F}"/>
              </a:ext>
            </a:extLst>
          </p:cNvPr>
          <p:cNvSpPr txBox="1"/>
          <p:nvPr/>
        </p:nvSpPr>
        <p:spPr>
          <a:xfrm>
            <a:off x="7337709" y="1309372"/>
            <a:ext cx="2792125" cy="369332"/>
          </a:xfrm>
          <a:prstGeom prst="rect">
            <a:avLst/>
          </a:prstGeom>
          <a:noFill/>
        </p:spPr>
        <p:txBody>
          <a:bodyPr wrap="square" rtlCol="0">
            <a:spAutoFit/>
          </a:bodyPr>
          <a:lstStyle/>
          <a:p>
            <a:pPr algn="ctr"/>
            <a:r>
              <a:rPr lang="en-GB" b="1">
                <a:solidFill>
                  <a:srgbClr val="0B3153"/>
                </a:solidFill>
              </a:rPr>
              <a:t>Greater Cambridge</a:t>
            </a:r>
          </a:p>
        </p:txBody>
      </p:sp>
      <p:sp>
        <p:nvSpPr>
          <p:cNvPr id="36" name="TextBox 35">
            <a:extLst>
              <a:ext uri="{FF2B5EF4-FFF2-40B4-BE49-F238E27FC236}">
                <a16:creationId xmlns:a16="http://schemas.microsoft.com/office/drawing/2014/main" id="{F7224F6F-D139-1A2D-DAAE-16000F96B3A8}"/>
              </a:ext>
            </a:extLst>
          </p:cNvPr>
          <p:cNvSpPr txBox="1"/>
          <p:nvPr/>
        </p:nvSpPr>
        <p:spPr>
          <a:xfrm>
            <a:off x="5948014" y="1780836"/>
            <a:ext cx="1895407" cy="523220"/>
          </a:xfrm>
          <a:prstGeom prst="rect">
            <a:avLst/>
          </a:prstGeom>
          <a:noFill/>
        </p:spPr>
        <p:txBody>
          <a:bodyPr wrap="square" rtlCol="0">
            <a:spAutoFit/>
          </a:bodyPr>
          <a:lstStyle/>
          <a:p>
            <a:pPr algn="ctr"/>
            <a:r>
              <a:rPr lang="en-GB" sz="1400" b="1"/>
              <a:t>Claimant Count </a:t>
            </a:r>
          </a:p>
          <a:p>
            <a:pPr algn="ctr"/>
            <a:r>
              <a:rPr lang="en-GB" sz="1400" b="1"/>
              <a:t>(ages 16+)</a:t>
            </a:r>
          </a:p>
        </p:txBody>
      </p:sp>
      <p:sp>
        <p:nvSpPr>
          <p:cNvPr id="37" name="TextBox 36">
            <a:extLst>
              <a:ext uri="{FF2B5EF4-FFF2-40B4-BE49-F238E27FC236}">
                <a16:creationId xmlns:a16="http://schemas.microsoft.com/office/drawing/2014/main" id="{51C841B1-AD09-2ADD-33D8-967A3087A497}"/>
              </a:ext>
            </a:extLst>
          </p:cNvPr>
          <p:cNvSpPr txBox="1"/>
          <p:nvPr/>
        </p:nvSpPr>
        <p:spPr>
          <a:xfrm>
            <a:off x="6400734" y="2355532"/>
            <a:ext cx="10432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dirty="0">
                <a:solidFill>
                  <a:srgbClr val="4F3215"/>
                </a:solidFill>
                <a:latin typeface="+mn-lt"/>
              </a:rPr>
              <a:t>3,915</a:t>
            </a:r>
          </a:p>
        </p:txBody>
      </p:sp>
      <p:sp>
        <p:nvSpPr>
          <p:cNvPr id="38" name="TextBox 37">
            <a:extLst>
              <a:ext uri="{FF2B5EF4-FFF2-40B4-BE49-F238E27FC236}">
                <a16:creationId xmlns:a16="http://schemas.microsoft.com/office/drawing/2014/main" id="{DD5C2669-1560-D2F5-7CDC-F359EC2E695C}"/>
              </a:ext>
            </a:extLst>
          </p:cNvPr>
          <p:cNvSpPr txBox="1"/>
          <p:nvPr/>
        </p:nvSpPr>
        <p:spPr>
          <a:xfrm>
            <a:off x="5742602" y="3007728"/>
            <a:ext cx="2306229" cy="307777"/>
          </a:xfrm>
          <a:prstGeom prst="rect">
            <a:avLst/>
          </a:prstGeom>
          <a:noFill/>
        </p:spPr>
        <p:txBody>
          <a:bodyPr wrap="square" rtlCol="0">
            <a:spAutoFit/>
          </a:bodyPr>
          <a:lstStyle/>
          <a:p>
            <a:pPr algn="ctr"/>
            <a:r>
              <a:rPr lang="en-GB" sz="1400" b="1"/>
              <a:t>Quarterly Change </a:t>
            </a:r>
            <a:endParaRPr lang="en-GB" sz="1400"/>
          </a:p>
        </p:txBody>
      </p:sp>
      <p:sp>
        <p:nvSpPr>
          <p:cNvPr id="39" name="TextBox 38">
            <a:extLst>
              <a:ext uri="{FF2B5EF4-FFF2-40B4-BE49-F238E27FC236}">
                <a16:creationId xmlns:a16="http://schemas.microsoft.com/office/drawing/2014/main" id="{37999BF5-1503-63C8-7F56-EC229997205A}"/>
              </a:ext>
            </a:extLst>
          </p:cNvPr>
          <p:cNvSpPr txBox="1"/>
          <p:nvPr/>
        </p:nvSpPr>
        <p:spPr>
          <a:xfrm>
            <a:off x="6400734" y="3366103"/>
            <a:ext cx="10432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-0.6%</a:t>
            </a:r>
          </a:p>
        </p:txBody>
      </p:sp>
      <p:sp>
        <p:nvSpPr>
          <p:cNvPr id="41" name="TextBox 40">
            <a:extLst>
              <a:ext uri="{FF2B5EF4-FFF2-40B4-BE49-F238E27FC236}">
                <a16:creationId xmlns:a16="http://schemas.microsoft.com/office/drawing/2014/main" id="{6A26B64D-31AD-82A2-0847-41A33265C159}"/>
              </a:ext>
            </a:extLst>
          </p:cNvPr>
          <p:cNvSpPr txBox="1"/>
          <p:nvPr/>
        </p:nvSpPr>
        <p:spPr>
          <a:xfrm>
            <a:off x="6110752" y="4009261"/>
            <a:ext cx="1651503" cy="307777"/>
          </a:xfrm>
          <a:prstGeom prst="rect">
            <a:avLst/>
          </a:prstGeom>
          <a:noFill/>
        </p:spPr>
        <p:txBody>
          <a:bodyPr wrap="square" rtlCol="0">
            <a:spAutoFit/>
          </a:bodyPr>
          <a:lstStyle/>
          <a:p>
            <a:pPr algn="ctr"/>
            <a:r>
              <a:rPr lang="en-GB" sz="1400" b="1"/>
              <a:t>YoY Change</a:t>
            </a:r>
            <a:endParaRPr lang="en-GB" sz="1400"/>
          </a:p>
        </p:txBody>
      </p:sp>
      <p:sp>
        <p:nvSpPr>
          <p:cNvPr id="40" name="TextBox 39">
            <a:extLst>
              <a:ext uri="{FF2B5EF4-FFF2-40B4-BE49-F238E27FC236}">
                <a16:creationId xmlns:a16="http://schemas.microsoft.com/office/drawing/2014/main" id="{6BC4FFF1-EDED-DD6B-B15A-FC2D3DF387BE}"/>
              </a:ext>
            </a:extLst>
          </p:cNvPr>
          <p:cNvSpPr txBox="1"/>
          <p:nvPr/>
        </p:nvSpPr>
        <p:spPr>
          <a:xfrm>
            <a:off x="6368201" y="4430265"/>
            <a:ext cx="1108310"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+5.1%</a:t>
            </a:r>
          </a:p>
        </p:txBody>
      </p:sp>
      <p:sp>
        <p:nvSpPr>
          <p:cNvPr id="3" name="TextBox 2">
            <a:extLst>
              <a:ext uri="{FF2B5EF4-FFF2-40B4-BE49-F238E27FC236}">
                <a16:creationId xmlns:a16="http://schemas.microsoft.com/office/drawing/2014/main" id="{16273BB6-5446-DE11-EBD0-4CEBEEA7AFD5}"/>
              </a:ext>
            </a:extLst>
          </p:cNvPr>
          <p:cNvSpPr txBox="1"/>
          <p:nvPr/>
        </p:nvSpPr>
        <p:spPr>
          <a:xfrm>
            <a:off x="7647604" y="1787744"/>
            <a:ext cx="2053059" cy="507831"/>
          </a:xfrm>
          <a:prstGeom prst="rect">
            <a:avLst/>
          </a:prstGeom>
          <a:noFill/>
        </p:spPr>
        <p:txBody>
          <a:bodyPr wrap="square" rtlCol="0">
            <a:spAutoFit/>
          </a:bodyPr>
          <a:lstStyle/>
          <a:p>
            <a:pPr algn="ctr"/>
            <a:r>
              <a:rPr lang="en-GB" sz="1350" b="1"/>
              <a:t>Claimant Rate </a:t>
            </a:r>
          </a:p>
          <a:p>
            <a:pPr algn="ctr"/>
            <a:r>
              <a:rPr lang="en-GB" sz="1350" b="1"/>
              <a:t>(ages 16-64)</a:t>
            </a:r>
          </a:p>
        </p:txBody>
      </p:sp>
      <p:sp>
        <p:nvSpPr>
          <p:cNvPr id="4" name="TextBox 3">
            <a:extLst>
              <a:ext uri="{FF2B5EF4-FFF2-40B4-BE49-F238E27FC236}">
                <a16:creationId xmlns:a16="http://schemas.microsoft.com/office/drawing/2014/main" id="{E597F593-D2D4-D3FB-69A6-FAE570312674}"/>
              </a:ext>
            </a:extLst>
          </p:cNvPr>
          <p:cNvSpPr txBox="1"/>
          <p:nvPr/>
        </p:nvSpPr>
        <p:spPr>
          <a:xfrm>
            <a:off x="8127066" y="2348033"/>
            <a:ext cx="1108310" cy="510778"/>
          </a:xfrm>
          <a:prstGeom prst="roundRect">
            <a:avLst/>
          </a:prstGeom>
          <a:solidFill>
            <a:schemeClr val="accent4">
              <a:lumMod val="40000"/>
              <a:lumOff val="60000"/>
              <a:alpha val="40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1.9%</a:t>
            </a:r>
          </a:p>
        </p:txBody>
      </p:sp>
      <p:sp>
        <p:nvSpPr>
          <p:cNvPr id="5" name="TextBox 4">
            <a:extLst>
              <a:ext uri="{FF2B5EF4-FFF2-40B4-BE49-F238E27FC236}">
                <a16:creationId xmlns:a16="http://schemas.microsoft.com/office/drawing/2014/main" id="{9E1623ED-13AC-3C8D-5386-AA789997B0CC}"/>
              </a:ext>
            </a:extLst>
          </p:cNvPr>
          <p:cNvSpPr txBox="1"/>
          <p:nvPr/>
        </p:nvSpPr>
        <p:spPr>
          <a:xfrm>
            <a:off x="7449100" y="3015295"/>
            <a:ext cx="2450066" cy="307777"/>
          </a:xfrm>
          <a:prstGeom prst="rect">
            <a:avLst/>
          </a:prstGeom>
          <a:noFill/>
        </p:spPr>
        <p:txBody>
          <a:bodyPr wrap="square" rtlCol="0">
            <a:spAutoFit/>
          </a:bodyPr>
          <a:lstStyle/>
          <a:p>
            <a:pPr algn="ctr"/>
            <a:r>
              <a:rPr lang="en-GB" sz="1400" b="1"/>
              <a:t>Quarterly Change </a:t>
            </a:r>
            <a:endParaRPr lang="en-GB" sz="1400"/>
          </a:p>
        </p:txBody>
      </p:sp>
      <p:sp>
        <p:nvSpPr>
          <p:cNvPr id="6" name="TextBox 5">
            <a:extLst>
              <a:ext uri="{FF2B5EF4-FFF2-40B4-BE49-F238E27FC236}">
                <a16:creationId xmlns:a16="http://schemas.microsoft.com/office/drawing/2014/main" id="{0C9D354A-3A97-9206-0188-741A3E7E312F}"/>
              </a:ext>
            </a:extLst>
          </p:cNvPr>
          <p:cNvSpPr txBox="1"/>
          <p:nvPr/>
        </p:nvSpPr>
        <p:spPr>
          <a:xfrm>
            <a:off x="7851028" y="3470854"/>
            <a:ext cx="1619886" cy="44267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000" b="1" dirty="0">
                <a:solidFill>
                  <a:srgbClr val="4F3215"/>
                </a:solidFill>
                <a:latin typeface="+mn-lt"/>
              </a:rPr>
              <a:t>No Change</a:t>
            </a:r>
          </a:p>
        </p:txBody>
      </p:sp>
      <p:sp>
        <p:nvSpPr>
          <p:cNvPr id="8" name="TextBox 7">
            <a:extLst>
              <a:ext uri="{FF2B5EF4-FFF2-40B4-BE49-F238E27FC236}">
                <a16:creationId xmlns:a16="http://schemas.microsoft.com/office/drawing/2014/main" id="{D8D022DC-A800-6872-1E4F-18D1B9375997}"/>
              </a:ext>
            </a:extLst>
          </p:cNvPr>
          <p:cNvSpPr txBox="1"/>
          <p:nvPr/>
        </p:nvSpPr>
        <p:spPr>
          <a:xfrm>
            <a:off x="7890910" y="4018008"/>
            <a:ext cx="1750873" cy="307777"/>
          </a:xfrm>
          <a:prstGeom prst="rect">
            <a:avLst/>
          </a:prstGeom>
          <a:noFill/>
        </p:spPr>
        <p:txBody>
          <a:bodyPr wrap="square" rtlCol="0">
            <a:spAutoFit/>
          </a:bodyPr>
          <a:lstStyle/>
          <a:p>
            <a:pPr algn="ctr"/>
            <a:r>
              <a:rPr lang="en-GB" sz="1400" b="1"/>
              <a:t>YoY Change</a:t>
            </a:r>
            <a:endParaRPr lang="en-GB" sz="1400"/>
          </a:p>
        </p:txBody>
      </p:sp>
      <p:sp>
        <p:nvSpPr>
          <p:cNvPr id="7" name="TextBox 6">
            <a:extLst>
              <a:ext uri="{FF2B5EF4-FFF2-40B4-BE49-F238E27FC236}">
                <a16:creationId xmlns:a16="http://schemas.microsoft.com/office/drawing/2014/main" id="{4D794DCD-A10D-804A-ECF9-EABF05F96F22}"/>
              </a:ext>
            </a:extLst>
          </p:cNvPr>
          <p:cNvSpPr txBox="1"/>
          <p:nvPr/>
        </p:nvSpPr>
        <p:spPr>
          <a:xfrm>
            <a:off x="8008134" y="4430265"/>
            <a:ext cx="1293363"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+0.1pp</a:t>
            </a:r>
          </a:p>
        </p:txBody>
      </p:sp>
      <p:sp>
        <p:nvSpPr>
          <p:cNvPr id="43" name="TextBox 42">
            <a:extLst>
              <a:ext uri="{FF2B5EF4-FFF2-40B4-BE49-F238E27FC236}">
                <a16:creationId xmlns:a16="http://schemas.microsoft.com/office/drawing/2014/main" id="{610B03BC-2B69-7765-0E7F-B848E4756B38}"/>
              </a:ext>
            </a:extLst>
          </p:cNvPr>
          <p:cNvSpPr txBox="1"/>
          <p:nvPr/>
        </p:nvSpPr>
        <p:spPr>
          <a:xfrm>
            <a:off x="9521155" y="1794652"/>
            <a:ext cx="1879098" cy="507831"/>
          </a:xfrm>
          <a:prstGeom prst="rect">
            <a:avLst/>
          </a:prstGeom>
          <a:noFill/>
        </p:spPr>
        <p:txBody>
          <a:bodyPr wrap="square" rtlCol="0">
            <a:spAutoFit/>
          </a:bodyPr>
          <a:lstStyle/>
          <a:p>
            <a:pPr algn="ctr"/>
            <a:r>
              <a:rPr lang="en-GB" sz="1350" b="1"/>
              <a:t>Unemployment Rate </a:t>
            </a:r>
          </a:p>
          <a:p>
            <a:pPr algn="ctr"/>
            <a:r>
              <a:rPr lang="en-GB" sz="1350" b="1"/>
              <a:t>(ages 16-64)</a:t>
            </a:r>
          </a:p>
        </p:txBody>
      </p:sp>
      <p:sp>
        <p:nvSpPr>
          <p:cNvPr id="44" name="TextBox 43">
            <a:extLst>
              <a:ext uri="{FF2B5EF4-FFF2-40B4-BE49-F238E27FC236}">
                <a16:creationId xmlns:a16="http://schemas.microsoft.com/office/drawing/2014/main" id="{A44BEF98-54FD-25E1-5877-EB29CBFF6130}"/>
              </a:ext>
            </a:extLst>
          </p:cNvPr>
          <p:cNvSpPr txBox="1"/>
          <p:nvPr/>
        </p:nvSpPr>
        <p:spPr>
          <a:xfrm>
            <a:off x="9918464" y="2352133"/>
            <a:ext cx="1108312"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6.4%</a:t>
            </a:r>
          </a:p>
        </p:txBody>
      </p:sp>
      <p:sp>
        <p:nvSpPr>
          <p:cNvPr id="45" name="TextBox 44">
            <a:extLst>
              <a:ext uri="{FF2B5EF4-FFF2-40B4-BE49-F238E27FC236}">
                <a16:creationId xmlns:a16="http://schemas.microsoft.com/office/drawing/2014/main" id="{07F73883-BB32-AAD6-BD56-3506603DC784}"/>
              </a:ext>
            </a:extLst>
          </p:cNvPr>
          <p:cNvSpPr txBox="1"/>
          <p:nvPr/>
        </p:nvSpPr>
        <p:spPr>
          <a:xfrm>
            <a:off x="9313174" y="3006559"/>
            <a:ext cx="2450065" cy="307777"/>
          </a:xfrm>
          <a:prstGeom prst="rect">
            <a:avLst/>
          </a:prstGeom>
          <a:noFill/>
        </p:spPr>
        <p:txBody>
          <a:bodyPr wrap="square" rtlCol="0">
            <a:spAutoFit/>
          </a:bodyPr>
          <a:lstStyle/>
          <a:p>
            <a:pPr algn="ctr"/>
            <a:r>
              <a:rPr lang="en-GB" sz="1400" b="1"/>
              <a:t>Quarterly Change </a:t>
            </a:r>
            <a:endParaRPr lang="en-GB" sz="1400"/>
          </a:p>
        </p:txBody>
      </p:sp>
      <p:sp>
        <p:nvSpPr>
          <p:cNvPr id="46" name="TextBox 45">
            <a:extLst>
              <a:ext uri="{FF2B5EF4-FFF2-40B4-BE49-F238E27FC236}">
                <a16:creationId xmlns:a16="http://schemas.microsoft.com/office/drawing/2014/main" id="{1C067484-2092-44C0-A0E4-5075B5E6ABFC}"/>
              </a:ext>
            </a:extLst>
          </p:cNvPr>
          <p:cNvSpPr txBox="1"/>
          <p:nvPr/>
        </p:nvSpPr>
        <p:spPr>
          <a:xfrm>
            <a:off x="9918465" y="3366103"/>
            <a:ext cx="1108311"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-0.2%</a:t>
            </a:r>
          </a:p>
        </p:txBody>
      </p:sp>
      <p:sp>
        <p:nvSpPr>
          <p:cNvPr id="48" name="TextBox 47">
            <a:extLst>
              <a:ext uri="{FF2B5EF4-FFF2-40B4-BE49-F238E27FC236}">
                <a16:creationId xmlns:a16="http://schemas.microsoft.com/office/drawing/2014/main" id="{D1610DB2-86D3-8D5F-97A4-885F1E49AAF6}"/>
              </a:ext>
            </a:extLst>
          </p:cNvPr>
          <p:cNvSpPr txBox="1"/>
          <p:nvPr/>
        </p:nvSpPr>
        <p:spPr>
          <a:xfrm>
            <a:off x="9671068" y="4025320"/>
            <a:ext cx="1750873" cy="307777"/>
          </a:xfrm>
          <a:prstGeom prst="rect">
            <a:avLst/>
          </a:prstGeom>
          <a:noFill/>
        </p:spPr>
        <p:txBody>
          <a:bodyPr wrap="square" rtlCol="0">
            <a:spAutoFit/>
          </a:bodyPr>
          <a:lstStyle/>
          <a:p>
            <a:pPr algn="ctr"/>
            <a:r>
              <a:rPr lang="en-GB" sz="1400" b="1"/>
              <a:t>YoY Change</a:t>
            </a:r>
            <a:endParaRPr lang="en-GB" sz="1400"/>
          </a:p>
        </p:txBody>
      </p:sp>
      <p:sp>
        <p:nvSpPr>
          <p:cNvPr id="47" name="TextBox 46">
            <a:extLst>
              <a:ext uri="{FF2B5EF4-FFF2-40B4-BE49-F238E27FC236}">
                <a16:creationId xmlns:a16="http://schemas.microsoft.com/office/drawing/2014/main" id="{867E0443-29A3-CE11-5F8F-82D0309ACDFD}"/>
              </a:ext>
            </a:extLst>
          </p:cNvPr>
          <p:cNvSpPr txBox="1"/>
          <p:nvPr/>
        </p:nvSpPr>
        <p:spPr>
          <a:xfrm>
            <a:off x="9919279" y="4408368"/>
            <a:ext cx="129336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+2.5pp</a:t>
            </a:r>
          </a:p>
        </p:txBody>
      </p:sp>
      <p:sp>
        <p:nvSpPr>
          <p:cNvPr id="19" name="TextBox 18">
            <a:extLst>
              <a:ext uri="{FF2B5EF4-FFF2-40B4-BE49-F238E27FC236}">
                <a16:creationId xmlns:a16="http://schemas.microsoft.com/office/drawing/2014/main" id="{2623B096-D37B-A971-3D5E-CF3F114A8C3B}"/>
              </a:ext>
            </a:extLst>
          </p:cNvPr>
          <p:cNvSpPr txBox="1"/>
          <p:nvPr/>
        </p:nvSpPr>
        <p:spPr>
          <a:xfrm>
            <a:off x="417418" y="5553104"/>
            <a:ext cx="11345820" cy="369332"/>
          </a:xfrm>
          <a:prstGeom prst="rect">
            <a:avLst/>
          </a:prstGeom>
          <a:noFill/>
        </p:spPr>
        <p:txBody>
          <a:bodyPr wrap="square" lIns="91440" tIns="45720" rIns="91440" bIns="45720" rtlCol="0" anchor="t">
            <a:spAutoFit/>
          </a:bodyPr>
          <a:lstStyle/>
          <a:p>
            <a:r>
              <a:rPr lang="en-GB" i="1">
                <a:latin typeface="Arial"/>
                <a:cs typeface="Arial"/>
              </a:rPr>
              <a:t>Compared to 1,640,155 claimants UK wide. Quarterly change is +2.0% and YoY change is +6.7% in the UK.</a:t>
            </a:r>
            <a:endParaRPr lang="en-GB">
              <a:latin typeface="Arial"/>
              <a:cs typeface="Arial"/>
            </a:endParaRPr>
          </a:p>
        </p:txBody>
      </p:sp>
      <p:sp>
        <p:nvSpPr>
          <p:cNvPr id="9" name="TextBox 8">
            <a:extLst>
              <a:ext uri="{FF2B5EF4-FFF2-40B4-BE49-F238E27FC236}">
                <a16:creationId xmlns:a16="http://schemas.microsoft.com/office/drawing/2014/main" id="{8A9DCDB8-64B0-7C56-1800-99EC8EFEE3FA}"/>
              </a:ext>
            </a:extLst>
          </p:cNvPr>
          <p:cNvSpPr txBox="1"/>
          <p:nvPr/>
        </p:nvSpPr>
        <p:spPr>
          <a:xfrm>
            <a:off x="574793" y="6036016"/>
            <a:ext cx="8531107" cy="510778"/>
          </a:xfrm>
          <a:prstGeom prst="roundRect">
            <a:avLst/>
          </a:prstGeom>
          <a:noFill/>
          <a:ln>
            <a:solidFill>
              <a:schemeClr val="tx1"/>
            </a:solidFill>
          </a:ln>
        </p:spPr>
        <p:txBody>
          <a:bodyPr wrap="square" rtlCol="0">
            <a:spAutoFit/>
          </a:bodyPr>
          <a:lstStyle/>
          <a:p>
            <a:r>
              <a:rPr lang="en-GB" sz="1200">
                <a:solidFill>
                  <a:srgbClr val="0B3153"/>
                </a:solidFill>
              </a:rPr>
              <a:t>Claimant counts have increased  in Greater Cambridge over the last year, and this increase has been driven by Cambridge. Raw numbers of claimants have increased; however, the claimant rate has not changed substantially. </a:t>
            </a:r>
          </a:p>
        </p:txBody>
      </p:sp>
    </p:spTree>
    <p:extLst>
      <p:ext uri="{BB962C8B-B14F-4D97-AF65-F5344CB8AC3E}">
        <p14:creationId xmlns:p14="http://schemas.microsoft.com/office/powerpoint/2010/main" val="297534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341E465-35C3-8094-C29E-4F1643E62905}"/>
              </a:ext>
            </a:extLst>
          </p:cNvPr>
          <p:cNvSpPr txBox="1">
            <a:spLocks noGrp="1"/>
          </p:cNvSpPr>
          <p:nvPr>
            <p:ph type="title" idx="4294967295"/>
          </p:nvPr>
        </p:nvSpPr>
        <p:spPr bwMode="auto">
          <a:xfrm>
            <a:off x="232440" y="375420"/>
            <a:ext cx="8811723" cy="547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rtl="0" eaLnBrk="1" fontAlgn="base" hangingPunct="1">
              <a:lnSpc>
                <a:spcPct val="90000"/>
              </a:lnSpc>
              <a:spcBef>
                <a:spcPct val="0"/>
              </a:spcBef>
              <a:spcAft>
                <a:spcPct val="0"/>
              </a:spcAft>
              <a:defRPr sz="60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1200" cap="none" spc="0" normalizeH="0" baseline="0" noProof="0">
                <a:ln>
                  <a:noFill/>
                </a:ln>
                <a:effectLst/>
                <a:uLnTx/>
                <a:uFillTx/>
                <a:latin typeface="+mj-lt"/>
                <a:ea typeface="+mj-ea"/>
                <a:cs typeface="+mj-cs"/>
              </a:rPr>
              <a:t>Claimant Rate by Age and Gender – June 2024</a:t>
            </a:r>
            <a:endParaRPr lang="en-GB" sz="3200" b="0" i="0" u="none" strike="noStrike" kern="1200" cap="none" spc="0" normalizeH="0" baseline="0" noProof="0">
              <a:ln>
                <a:noFill/>
              </a:ln>
              <a:effectLst/>
              <a:uLnTx/>
              <a:uFillTx/>
              <a:latin typeface="+mj-lt"/>
              <a:cs typeface="Arial"/>
            </a:endParaRPr>
          </a:p>
        </p:txBody>
      </p:sp>
      <p:sp>
        <p:nvSpPr>
          <p:cNvPr id="41" name="Rectangle: Rounded Corners 40">
            <a:extLst>
              <a:ext uri="{FF2B5EF4-FFF2-40B4-BE49-F238E27FC236}">
                <a16:creationId xmlns:a16="http://schemas.microsoft.com/office/drawing/2014/main" id="{0C419A0D-6592-B65C-080C-D8FA7D2E57EE}"/>
              </a:ext>
              <a:ext uri="{C183D7F6-B498-43B3-948B-1728B52AA6E4}">
                <adec:decorative xmlns:adec="http://schemas.microsoft.com/office/drawing/2017/decorative" val="1"/>
              </a:ext>
            </a:extLst>
          </p:cNvPr>
          <p:cNvSpPr/>
          <p:nvPr/>
        </p:nvSpPr>
        <p:spPr>
          <a:xfrm>
            <a:off x="543858" y="1420975"/>
            <a:ext cx="3473646" cy="3813263"/>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5551ADB-3F40-0A54-39B9-3755F4341F51}"/>
              </a:ext>
            </a:extLst>
          </p:cNvPr>
          <p:cNvSpPr txBox="1"/>
          <p:nvPr/>
        </p:nvSpPr>
        <p:spPr>
          <a:xfrm>
            <a:off x="957682" y="1606312"/>
            <a:ext cx="2776978" cy="369332"/>
          </a:xfrm>
          <a:prstGeom prst="rect">
            <a:avLst/>
          </a:prstGeom>
          <a:noFill/>
        </p:spPr>
        <p:txBody>
          <a:bodyPr wrap="square" rtlCol="0">
            <a:spAutoFit/>
          </a:bodyPr>
          <a:lstStyle/>
          <a:p>
            <a:pPr algn="ctr"/>
            <a:r>
              <a:rPr lang="en-GB" b="1">
                <a:solidFill>
                  <a:srgbClr val="0B3153"/>
                </a:solidFill>
              </a:rPr>
              <a:t>Cambridge</a:t>
            </a:r>
          </a:p>
        </p:txBody>
      </p:sp>
      <p:sp>
        <p:nvSpPr>
          <p:cNvPr id="11" name="TextBox 10">
            <a:extLst>
              <a:ext uri="{FF2B5EF4-FFF2-40B4-BE49-F238E27FC236}">
                <a16:creationId xmlns:a16="http://schemas.microsoft.com/office/drawing/2014/main" id="{12B2A95F-431E-D2F8-49EB-B254405ADEE6}"/>
              </a:ext>
            </a:extLst>
          </p:cNvPr>
          <p:cNvSpPr txBox="1"/>
          <p:nvPr/>
        </p:nvSpPr>
        <p:spPr>
          <a:xfrm>
            <a:off x="865606" y="2036674"/>
            <a:ext cx="1188688" cy="338554"/>
          </a:xfrm>
          <a:prstGeom prst="rect">
            <a:avLst/>
          </a:prstGeom>
          <a:noFill/>
        </p:spPr>
        <p:txBody>
          <a:bodyPr wrap="square" rtlCol="0">
            <a:spAutoFit/>
          </a:bodyPr>
          <a:lstStyle/>
          <a:p>
            <a:pPr algn="ctr"/>
            <a:r>
              <a:rPr lang="en-GB" sz="1600" b="1"/>
              <a:t>16-24</a:t>
            </a:r>
          </a:p>
        </p:txBody>
      </p:sp>
      <p:sp>
        <p:nvSpPr>
          <p:cNvPr id="12" name="TextBox 11">
            <a:extLst>
              <a:ext uri="{FF2B5EF4-FFF2-40B4-BE49-F238E27FC236}">
                <a16:creationId xmlns:a16="http://schemas.microsoft.com/office/drawing/2014/main" id="{8D1B998C-F86F-2485-C5D3-5E928E11C55D}"/>
              </a:ext>
            </a:extLst>
          </p:cNvPr>
          <p:cNvSpPr txBox="1"/>
          <p:nvPr/>
        </p:nvSpPr>
        <p:spPr>
          <a:xfrm>
            <a:off x="865605" y="2377092"/>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1.0%</a:t>
            </a:r>
            <a:endParaRPr lang="en-GB" sz="2500" b="1">
              <a:solidFill>
                <a:srgbClr val="4F3215"/>
              </a:solidFill>
              <a:latin typeface="+mn-lt"/>
            </a:endParaRPr>
          </a:p>
        </p:txBody>
      </p:sp>
      <p:sp>
        <p:nvSpPr>
          <p:cNvPr id="24" name="TextBox 23">
            <a:extLst>
              <a:ext uri="{FF2B5EF4-FFF2-40B4-BE49-F238E27FC236}">
                <a16:creationId xmlns:a16="http://schemas.microsoft.com/office/drawing/2014/main" id="{9C519553-5560-D1DB-CB97-9C6D27986FDB}"/>
              </a:ext>
            </a:extLst>
          </p:cNvPr>
          <p:cNvSpPr txBox="1"/>
          <p:nvPr/>
        </p:nvSpPr>
        <p:spPr>
          <a:xfrm>
            <a:off x="865606" y="3013711"/>
            <a:ext cx="1188688" cy="338554"/>
          </a:xfrm>
          <a:prstGeom prst="rect">
            <a:avLst/>
          </a:prstGeom>
          <a:noFill/>
        </p:spPr>
        <p:txBody>
          <a:bodyPr wrap="square" rtlCol="0">
            <a:spAutoFit/>
          </a:bodyPr>
          <a:lstStyle/>
          <a:p>
            <a:pPr algn="ctr"/>
            <a:r>
              <a:rPr lang="en-GB" sz="1600" b="1"/>
              <a:t>25-49</a:t>
            </a:r>
          </a:p>
        </p:txBody>
      </p:sp>
      <p:sp>
        <p:nvSpPr>
          <p:cNvPr id="25" name="TextBox 24">
            <a:extLst>
              <a:ext uri="{FF2B5EF4-FFF2-40B4-BE49-F238E27FC236}">
                <a16:creationId xmlns:a16="http://schemas.microsoft.com/office/drawing/2014/main" id="{571E2385-A615-5B87-7968-2EA83F3AB00D}"/>
              </a:ext>
            </a:extLst>
          </p:cNvPr>
          <p:cNvSpPr txBox="1"/>
          <p:nvPr/>
        </p:nvSpPr>
        <p:spPr>
          <a:xfrm>
            <a:off x="865605" y="3354129"/>
            <a:ext cx="1188688" cy="527804"/>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400" b="1">
                <a:solidFill>
                  <a:srgbClr val="4F3215"/>
                </a:solidFill>
                <a:latin typeface="+mn-lt"/>
              </a:rPr>
              <a:t>2.2%</a:t>
            </a:r>
            <a:endParaRPr lang="en-GB" sz="2500" b="1">
              <a:solidFill>
                <a:srgbClr val="4F3215"/>
              </a:solidFill>
              <a:latin typeface="+mn-lt"/>
            </a:endParaRPr>
          </a:p>
        </p:txBody>
      </p:sp>
      <p:sp>
        <p:nvSpPr>
          <p:cNvPr id="28" name="TextBox 27">
            <a:extLst>
              <a:ext uri="{FF2B5EF4-FFF2-40B4-BE49-F238E27FC236}">
                <a16:creationId xmlns:a16="http://schemas.microsoft.com/office/drawing/2014/main" id="{DEF8734C-C5C4-9327-BAA0-1F7B416A0388}"/>
              </a:ext>
            </a:extLst>
          </p:cNvPr>
          <p:cNvSpPr txBox="1"/>
          <p:nvPr/>
        </p:nvSpPr>
        <p:spPr>
          <a:xfrm>
            <a:off x="865605" y="3962722"/>
            <a:ext cx="1188688" cy="338554"/>
          </a:xfrm>
          <a:prstGeom prst="rect">
            <a:avLst/>
          </a:prstGeom>
          <a:noFill/>
        </p:spPr>
        <p:txBody>
          <a:bodyPr wrap="square" rtlCol="0">
            <a:spAutoFit/>
          </a:bodyPr>
          <a:lstStyle/>
          <a:p>
            <a:pPr algn="ctr"/>
            <a:r>
              <a:rPr lang="en-GB" sz="1600" b="1"/>
              <a:t>50-64</a:t>
            </a:r>
          </a:p>
        </p:txBody>
      </p:sp>
      <p:sp>
        <p:nvSpPr>
          <p:cNvPr id="29" name="TextBox 28">
            <a:extLst>
              <a:ext uri="{FF2B5EF4-FFF2-40B4-BE49-F238E27FC236}">
                <a16:creationId xmlns:a16="http://schemas.microsoft.com/office/drawing/2014/main" id="{D5E42E6E-5FB6-E6E4-B972-D47E3176CC56}"/>
              </a:ext>
            </a:extLst>
          </p:cNvPr>
          <p:cNvSpPr txBox="1"/>
          <p:nvPr/>
        </p:nvSpPr>
        <p:spPr>
          <a:xfrm>
            <a:off x="865604" y="4303140"/>
            <a:ext cx="1188688" cy="527804"/>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400" b="1">
                <a:solidFill>
                  <a:srgbClr val="4F3215"/>
                </a:solidFill>
                <a:latin typeface="+mn-lt"/>
              </a:rPr>
              <a:t>2.3%</a:t>
            </a:r>
            <a:endParaRPr lang="en-GB" sz="2500" b="1">
              <a:solidFill>
                <a:srgbClr val="4F3215"/>
              </a:solidFill>
              <a:latin typeface="+mn-lt"/>
            </a:endParaRPr>
          </a:p>
        </p:txBody>
      </p:sp>
      <p:sp>
        <p:nvSpPr>
          <p:cNvPr id="30" name="TextBox 29">
            <a:extLst>
              <a:ext uri="{FF2B5EF4-FFF2-40B4-BE49-F238E27FC236}">
                <a16:creationId xmlns:a16="http://schemas.microsoft.com/office/drawing/2014/main" id="{663AFDED-0D7B-8F6C-BFDB-48F03729727B}"/>
              </a:ext>
            </a:extLst>
          </p:cNvPr>
          <p:cNvSpPr txBox="1"/>
          <p:nvPr/>
        </p:nvSpPr>
        <p:spPr>
          <a:xfrm>
            <a:off x="2545972" y="2567451"/>
            <a:ext cx="1188688" cy="338554"/>
          </a:xfrm>
          <a:prstGeom prst="rect">
            <a:avLst/>
          </a:prstGeom>
          <a:noFill/>
        </p:spPr>
        <p:txBody>
          <a:bodyPr wrap="square" rtlCol="0">
            <a:spAutoFit/>
          </a:bodyPr>
          <a:lstStyle/>
          <a:p>
            <a:pPr algn="ctr"/>
            <a:r>
              <a:rPr lang="en-GB" sz="1600" b="1"/>
              <a:t>Male</a:t>
            </a:r>
            <a:endParaRPr lang="en-GB" sz="1600"/>
          </a:p>
        </p:txBody>
      </p:sp>
      <p:sp>
        <p:nvSpPr>
          <p:cNvPr id="34" name="TextBox 33">
            <a:extLst>
              <a:ext uri="{FF2B5EF4-FFF2-40B4-BE49-F238E27FC236}">
                <a16:creationId xmlns:a16="http://schemas.microsoft.com/office/drawing/2014/main" id="{27BE6AF0-BF16-5838-D182-29016043D0D4}"/>
              </a:ext>
            </a:extLst>
          </p:cNvPr>
          <p:cNvSpPr txBox="1"/>
          <p:nvPr/>
        </p:nvSpPr>
        <p:spPr>
          <a:xfrm>
            <a:off x="2545972" y="2906005"/>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1.6%</a:t>
            </a:r>
            <a:endParaRPr lang="en-GB" sz="2500" b="1">
              <a:solidFill>
                <a:srgbClr val="4F3215"/>
              </a:solidFill>
              <a:latin typeface="+mn-lt"/>
            </a:endParaRPr>
          </a:p>
        </p:txBody>
      </p:sp>
      <p:sp>
        <p:nvSpPr>
          <p:cNvPr id="35" name="TextBox 34">
            <a:extLst>
              <a:ext uri="{FF2B5EF4-FFF2-40B4-BE49-F238E27FC236}">
                <a16:creationId xmlns:a16="http://schemas.microsoft.com/office/drawing/2014/main" id="{AE61A185-CF50-21B2-C572-8387AF32F919}"/>
              </a:ext>
            </a:extLst>
          </p:cNvPr>
          <p:cNvSpPr txBox="1"/>
          <p:nvPr/>
        </p:nvSpPr>
        <p:spPr>
          <a:xfrm>
            <a:off x="2545972" y="3493187"/>
            <a:ext cx="1188688" cy="338554"/>
          </a:xfrm>
          <a:prstGeom prst="rect">
            <a:avLst/>
          </a:prstGeom>
          <a:noFill/>
        </p:spPr>
        <p:txBody>
          <a:bodyPr wrap="square" rtlCol="0">
            <a:spAutoFit/>
          </a:bodyPr>
          <a:lstStyle/>
          <a:p>
            <a:pPr algn="ctr"/>
            <a:r>
              <a:rPr lang="en-GB" sz="1600" b="1"/>
              <a:t>Female</a:t>
            </a:r>
            <a:endParaRPr lang="en-GB" sz="1600"/>
          </a:p>
        </p:txBody>
      </p:sp>
      <p:sp>
        <p:nvSpPr>
          <p:cNvPr id="36" name="TextBox 35">
            <a:extLst>
              <a:ext uri="{FF2B5EF4-FFF2-40B4-BE49-F238E27FC236}">
                <a16:creationId xmlns:a16="http://schemas.microsoft.com/office/drawing/2014/main" id="{0B099DF7-DAC5-79E4-D447-3773DC429389}"/>
              </a:ext>
            </a:extLst>
          </p:cNvPr>
          <p:cNvSpPr txBox="1"/>
          <p:nvPr/>
        </p:nvSpPr>
        <p:spPr>
          <a:xfrm>
            <a:off x="2545972" y="3891120"/>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1.3%</a:t>
            </a:r>
            <a:endParaRPr lang="en-GB" sz="2500" b="1">
              <a:solidFill>
                <a:srgbClr val="4F3215"/>
              </a:solidFill>
              <a:latin typeface="+mn-lt"/>
            </a:endParaRPr>
          </a:p>
        </p:txBody>
      </p:sp>
      <p:sp>
        <p:nvSpPr>
          <p:cNvPr id="42" name="Rectangle: Rounded Corners 41">
            <a:extLst>
              <a:ext uri="{FF2B5EF4-FFF2-40B4-BE49-F238E27FC236}">
                <a16:creationId xmlns:a16="http://schemas.microsoft.com/office/drawing/2014/main" id="{636135C0-4680-9963-3709-4E8A7107BC4C}"/>
              </a:ext>
              <a:ext uri="{C183D7F6-B498-43B3-948B-1728B52AA6E4}">
                <adec:decorative xmlns:adec="http://schemas.microsoft.com/office/drawing/2017/decorative" val="1"/>
              </a:ext>
            </a:extLst>
          </p:cNvPr>
          <p:cNvSpPr/>
          <p:nvPr/>
        </p:nvSpPr>
        <p:spPr>
          <a:xfrm>
            <a:off x="4361207" y="1425849"/>
            <a:ext cx="3372307" cy="3813263"/>
          </a:xfrm>
          <a:prstGeom prst="roundRect">
            <a:avLst>
              <a:gd name="adj" fmla="val 6715"/>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58C9D478-8182-B16C-8CAE-30790E4F333D}"/>
              </a:ext>
            </a:extLst>
          </p:cNvPr>
          <p:cNvSpPr txBox="1"/>
          <p:nvPr/>
        </p:nvSpPr>
        <p:spPr>
          <a:xfrm>
            <a:off x="4708847" y="1606333"/>
            <a:ext cx="2776978" cy="369332"/>
          </a:xfrm>
          <a:prstGeom prst="rect">
            <a:avLst/>
          </a:prstGeom>
          <a:noFill/>
        </p:spPr>
        <p:txBody>
          <a:bodyPr wrap="square" rtlCol="0">
            <a:spAutoFit/>
          </a:bodyPr>
          <a:lstStyle/>
          <a:p>
            <a:pPr algn="ctr"/>
            <a:r>
              <a:rPr lang="en-GB" b="1" dirty="0">
                <a:solidFill>
                  <a:srgbClr val="0B3153"/>
                </a:solidFill>
              </a:rPr>
              <a:t>South Cambridgeshire</a:t>
            </a:r>
          </a:p>
        </p:txBody>
      </p:sp>
      <p:sp>
        <p:nvSpPr>
          <p:cNvPr id="47" name="TextBox 46">
            <a:extLst>
              <a:ext uri="{FF2B5EF4-FFF2-40B4-BE49-F238E27FC236}">
                <a16:creationId xmlns:a16="http://schemas.microsoft.com/office/drawing/2014/main" id="{9A14F4A7-D2AC-8A3D-3039-BB5D35B34B7B}"/>
              </a:ext>
            </a:extLst>
          </p:cNvPr>
          <p:cNvSpPr txBox="1"/>
          <p:nvPr/>
        </p:nvSpPr>
        <p:spPr>
          <a:xfrm>
            <a:off x="4630742" y="2122411"/>
            <a:ext cx="1188688" cy="338554"/>
          </a:xfrm>
          <a:prstGeom prst="rect">
            <a:avLst/>
          </a:prstGeom>
          <a:noFill/>
        </p:spPr>
        <p:txBody>
          <a:bodyPr wrap="square" rtlCol="0">
            <a:spAutoFit/>
          </a:bodyPr>
          <a:lstStyle/>
          <a:p>
            <a:pPr algn="ctr"/>
            <a:r>
              <a:rPr lang="en-GB" sz="1600" b="1"/>
              <a:t>16-24</a:t>
            </a:r>
          </a:p>
        </p:txBody>
      </p:sp>
      <p:sp>
        <p:nvSpPr>
          <p:cNvPr id="48" name="TextBox 47">
            <a:extLst>
              <a:ext uri="{FF2B5EF4-FFF2-40B4-BE49-F238E27FC236}">
                <a16:creationId xmlns:a16="http://schemas.microsoft.com/office/drawing/2014/main" id="{CE9804D4-07A5-1C87-65F9-770AA376D7A1}"/>
              </a:ext>
            </a:extLst>
          </p:cNvPr>
          <p:cNvSpPr txBox="1"/>
          <p:nvPr/>
        </p:nvSpPr>
        <p:spPr>
          <a:xfrm>
            <a:off x="4630741" y="2462829"/>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1.6%</a:t>
            </a:r>
            <a:endParaRPr lang="en-GB" sz="2500" b="1">
              <a:solidFill>
                <a:srgbClr val="4F3215"/>
              </a:solidFill>
              <a:latin typeface="+mn-lt"/>
            </a:endParaRPr>
          </a:p>
        </p:txBody>
      </p:sp>
      <p:sp>
        <p:nvSpPr>
          <p:cNvPr id="49" name="TextBox 48">
            <a:extLst>
              <a:ext uri="{FF2B5EF4-FFF2-40B4-BE49-F238E27FC236}">
                <a16:creationId xmlns:a16="http://schemas.microsoft.com/office/drawing/2014/main" id="{10DB0BFE-B8F5-40F9-BC80-D69B3F4166D3}"/>
              </a:ext>
            </a:extLst>
          </p:cNvPr>
          <p:cNvSpPr txBox="1"/>
          <p:nvPr/>
        </p:nvSpPr>
        <p:spPr>
          <a:xfrm>
            <a:off x="4630742" y="3099448"/>
            <a:ext cx="1188688" cy="338554"/>
          </a:xfrm>
          <a:prstGeom prst="rect">
            <a:avLst/>
          </a:prstGeom>
          <a:noFill/>
        </p:spPr>
        <p:txBody>
          <a:bodyPr wrap="square" rtlCol="0">
            <a:spAutoFit/>
          </a:bodyPr>
          <a:lstStyle/>
          <a:p>
            <a:pPr algn="ctr"/>
            <a:r>
              <a:rPr lang="en-GB" sz="1600" b="1"/>
              <a:t>25-49</a:t>
            </a:r>
          </a:p>
        </p:txBody>
      </p:sp>
      <p:sp>
        <p:nvSpPr>
          <p:cNvPr id="51" name="TextBox 50">
            <a:extLst>
              <a:ext uri="{FF2B5EF4-FFF2-40B4-BE49-F238E27FC236}">
                <a16:creationId xmlns:a16="http://schemas.microsoft.com/office/drawing/2014/main" id="{F9405242-E494-58A8-A50A-7CA5E2AA043C}"/>
              </a:ext>
            </a:extLst>
          </p:cNvPr>
          <p:cNvSpPr txBox="1"/>
          <p:nvPr/>
        </p:nvSpPr>
        <p:spPr>
          <a:xfrm>
            <a:off x="4630741" y="3439866"/>
            <a:ext cx="1188688" cy="527804"/>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400" b="1">
                <a:solidFill>
                  <a:srgbClr val="4F3215"/>
                </a:solidFill>
                <a:latin typeface="+mn-lt"/>
              </a:rPr>
              <a:t>2.0%</a:t>
            </a:r>
            <a:endParaRPr lang="en-GB" sz="2500" b="1">
              <a:solidFill>
                <a:srgbClr val="4F3215"/>
              </a:solidFill>
              <a:latin typeface="+mn-lt"/>
            </a:endParaRPr>
          </a:p>
        </p:txBody>
      </p:sp>
      <p:sp>
        <p:nvSpPr>
          <p:cNvPr id="52" name="TextBox 51">
            <a:extLst>
              <a:ext uri="{FF2B5EF4-FFF2-40B4-BE49-F238E27FC236}">
                <a16:creationId xmlns:a16="http://schemas.microsoft.com/office/drawing/2014/main" id="{667EE537-6725-2BF5-4631-CC2F970677CD}"/>
              </a:ext>
            </a:extLst>
          </p:cNvPr>
          <p:cNvSpPr txBox="1"/>
          <p:nvPr/>
        </p:nvSpPr>
        <p:spPr>
          <a:xfrm>
            <a:off x="4630741" y="4048459"/>
            <a:ext cx="1188688" cy="338554"/>
          </a:xfrm>
          <a:prstGeom prst="rect">
            <a:avLst/>
          </a:prstGeom>
          <a:noFill/>
        </p:spPr>
        <p:txBody>
          <a:bodyPr wrap="square" rtlCol="0">
            <a:spAutoFit/>
          </a:bodyPr>
          <a:lstStyle/>
          <a:p>
            <a:pPr algn="ctr"/>
            <a:r>
              <a:rPr lang="en-GB" sz="1600" b="1"/>
              <a:t>50-64</a:t>
            </a:r>
          </a:p>
        </p:txBody>
      </p:sp>
      <p:sp>
        <p:nvSpPr>
          <p:cNvPr id="53" name="TextBox 52">
            <a:extLst>
              <a:ext uri="{FF2B5EF4-FFF2-40B4-BE49-F238E27FC236}">
                <a16:creationId xmlns:a16="http://schemas.microsoft.com/office/drawing/2014/main" id="{F2EF4D87-EE55-B143-2A24-BF3F0B2E9C14}"/>
              </a:ext>
            </a:extLst>
          </p:cNvPr>
          <p:cNvSpPr txBox="1"/>
          <p:nvPr/>
        </p:nvSpPr>
        <p:spPr>
          <a:xfrm>
            <a:off x="4630740" y="4388877"/>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1.2%</a:t>
            </a:r>
            <a:endParaRPr lang="en-GB" sz="2500" b="1">
              <a:solidFill>
                <a:srgbClr val="4F3215"/>
              </a:solidFill>
              <a:latin typeface="+mn-lt"/>
            </a:endParaRPr>
          </a:p>
        </p:txBody>
      </p:sp>
      <p:sp>
        <p:nvSpPr>
          <p:cNvPr id="54" name="TextBox 53">
            <a:extLst>
              <a:ext uri="{FF2B5EF4-FFF2-40B4-BE49-F238E27FC236}">
                <a16:creationId xmlns:a16="http://schemas.microsoft.com/office/drawing/2014/main" id="{51C23D98-AF02-B008-55E5-89656EFDF456}"/>
              </a:ext>
            </a:extLst>
          </p:cNvPr>
          <p:cNvSpPr txBox="1"/>
          <p:nvPr/>
        </p:nvSpPr>
        <p:spPr>
          <a:xfrm>
            <a:off x="6311108" y="2653188"/>
            <a:ext cx="1188688" cy="338554"/>
          </a:xfrm>
          <a:prstGeom prst="rect">
            <a:avLst/>
          </a:prstGeom>
          <a:noFill/>
        </p:spPr>
        <p:txBody>
          <a:bodyPr wrap="square" rtlCol="0">
            <a:spAutoFit/>
          </a:bodyPr>
          <a:lstStyle/>
          <a:p>
            <a:pPr algn="ctr"/>
            <a:r>
              <a:rPr lang="en-GB" sz="1600" b="1"/>
              <a:t>Male</a:t>
            </a:r>
            <a:endParaRPr lang="en-GB" sz="1600"/>
          </a:p>
        </p:txBody>
      </p:sp>
      <p:sp>
        <p:nvSpPr>
          <p:cNvPr id="55" name="TextBox 54">
            <a:extLst>
              <a:ext uri="{FF2B5EF4-FFF2-40B4-BE49-F238E27FC236}">
                <a16:creationId xmlns:a16="http://schemas.microsoft.com/office/drawing/2014/main" id="{AEFDDA25-F419-3556-2D70-D2E106DFD82E}"/>
              </a:ext>
            </a:extLst>
          </p:cNvPr>
          <p:cNvSpPr txBox="1"/>
          <p:nvPr/>
        </p:nvSpPr>
        <p:spPr>
          <a:xfrm>
            <a:off x="6311108" y="2991742"/>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1.1%</a:t>
            </a:r>
            <a:endParaRPr lang="en-GB" sz="2500" b="1">
              <a:solidFill>
                <a:srgbClr val="4F3215"/>
              </a:solidFill>
              <a:latin typeface="+mn-lt"/>
            </a:endParaRPr>
          </a:p>
        </p:txBody>
      </p:sp>
      <p:sp>
        <p:nvSpPr>
          <p:cNvPr id="56" name="TextBox 55">
            <a:extLst>
              <a:ext uri="{FF2B5EF4-FFF2-40B4-BE49-F238E27FC236}">
                <a16:creationId xmlns:a16="http://schemas.microsoft.com/office/drawing/2014/main" id="{E14E704B-178C-D3C1-E5EC-0ADECE33BB92}"/>
              </a:ext>
            </a:extLst>
          </p:cNvPr>
          <p:cNvSpPr txBox="1"/>
          <p:nvPr/>
        </p:nvSpPr>
        <p:spPr>
          <a:xfrm>
            <a:off x="6311108" y="3578924"/>
            <a:ext cx="1188688" cy="338554"/>
          </a:xfrm>
          <a:prstGeom prst="rect">
            <a:avLst/>
          </a:prstGeom>
          <a:noFill/>
        </p:spPr>
        <p:txBody>
          <a:bodyPr wrap="square" rtlCol="0">
            <a:spAutoFit/>
          </a:bodyPr>
          <a:lstStyle/>
          <a:p>
            <a:pPr algn="ctr"/>
            <a:r>
              <a:rPr lang="en-GB" sz="1600" b="1"/>
              <a:t>Female</a:t>
            </a:r>
            <a:endParaRPr lang="en-GB" sz="1600"/>
          </a:p>
        </p:txBody>
      </p:sp>
      <p:sp>
        <p:nvSpPr>
          <p:cNvPr id="57" name="TextBox 56">
            <a:extLst>
              <a:ext uri="{FF2B5EF4-FFF2-40B4-BE49-F238E27FC236}">
                <a16:creationId xmlns:a16="http://schemas.microsoft.com/office/drawing/2014/main" id="{AA828073-8822-F7CC-704A-85DDF57B8549}"/>
              </a:ext>
            </a:extLst>
          </p:cNvPr>
          <p:cNvSpPr txBox="1"/>
          <p:nvPr/>
        </p:nvSpPr>
        <p:spPr>
          <a:xfrm>
            <a:off x="6311108" y="3976857"/>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1.0%</a:t>
            </a:r>
            <a:endParaRPr lang="en-GB" sz="2500" b="1">
              <a:solidFill>
                <a:srgbClr val="4F3215"/>
              </a:solidFill>
              <a:latin typeface="+mn-lt"/>
            </a:endParaRPr>
          </a:p>
        </p:txBody>
      </p:sp>
      <p:sp>
        <p:nvSpPr>
          <p:cNvPr id="43" name="Rectangle: Rounded Corners 42">
            <a:extLst>
              <a:ext uri="{FF2B5EF4-FFF2-40B4-BE49-F238E27FC236}">
                <a16:creationId xmlns:a16="http://schemas.microsoft.com/office/drawing/2014/main" id="{8A0ECAE2-AB67-0D25-0AE9-3943CB866433}"/>
              </a:ext>
              <a:ext uri="{C183D7F6-B498-43B3-948B-1728B52AA6E4}">
                <adec:decorative xmlns:adec="http://schemas.microsoft.com/office/drawing/2017/decorative" val="1"/>
              </a:ext>
            </a:extLst>
          </p:cNvPr>
          <p:cNvSpPr/>
          <p:nvPr/>
        </p:nvSpPr>
        <p:spPr>
          <a:xfrm>
            <a:off x="8077217" y="1420975"/>
            <a:ext cx="3473646" cy="3813263"/>
          </a:xfrm>
          <a:prstGeom prst="roundRect">
            <a:avLst>
              <a:gd name="adj" fmla="val 6715"/>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2D056565-A9CC-C2F2-783E-814D8D47D4C8}"/>
              </a:ext>
            </a:extLst>
          </p:cNvPr>
          <p:cNvSpPr txBox="1"/>
          <p:nvPr/>
        </p:nvSpPr>
        <p:spPr>
          <a:xfrm>
            <a:off x="8420920" y="1615117"/>
            <a:ext cx="2776978" cy="369332"/>
          </a:xfrm>
          <a:prstGeom prst="rect">
            <a:avLst/>
          </a:prstGeom>
          <a:noFill/>
        </p:spPr>
        <p:txBody>
          <a:bodyPr wrap="square" rtlCol="0">
            <a:spAutoFit/>
          </a:bodyPr>
          <a:lstStyle/>
          <a:p>
            <a:pPr algn="ctr"/>
            <a:r>
              <a:rPr lang="en-GB" b="1">
                <a:solidFill>
                  <a:srgbClr val="0B3153"/>
                </a:solidFill>
              </a:rPr>
              <a:t>Greater Cambridge</a:t>
            </a:r>
          </a:p>
        </p:txBody>
      </p:sp>
      <p:sp>
        <p:nvSpPr>
          <p:cNvPr id="61" name="TextBox 60">
            <a:extLst>
              <a:ext uri="{FF2B5EF4-FFF2-40B4-BE49-F238E27FC236}">
                <a16:creationId xmlns:a16="http://schemas.microsoft.com/office/drawing/2014/main" id="{03863927-728F-00EF-D51A-CAE8C5EA4C75}"/>
              </a:ext>
            </a:extLst>
          </p:cNvPr>
          <p:cNvSpPr txBox="1"/>
          <p:nvPr/>
        </p:nvSpPr>
        <p:spPr>
          <a:xfrm>
            <a:off x="8328844" y="2125419"/>
            <a:ext cx="1188688" cy="338554"/>
          </a:xfrm>
          <a:prstGeom prst="rect">
            <a:avLst/>
          </a:prstGeom>
          <a:noFill/>
        </p:spPr>
        <p:txBody>
          <a:bodyPr wrap="square" rtlCol="0">
            <a:spAutoFit/>
          </a:bodyPr>
          <a:lstStyle/>
          <a:p>
            <a:pPr algn="ctr"/>
            <a:r>
              <a:rPr lang="en-GB" sz="1600" b="1"/>
              <a:t>16-24</a:t>
            </a:r>
          </a:p>
        </p:txBody>
      </p:sp>
      <p:sp>
        <p:nvSpPr>
          <p:cNvPr id="62" name="TextBox 61">
            <a:extLst>
              <a:ext uri="{FF2B5EF4-FFF2-40B4-BE49-F238E27FC236}">
                <a16:creationId xmlns:a16="http://schemas.microsoft.com/office/drawing/2014/main" id="{3EC4DBC5-1988-4724-055D-83378FBB547D}"/>
              </a:ext>
            </a:extLst>
          </p:cNvPr>
          <p:cNvSpPr txBox="1"/>
          <p:nvPr/>
        </p:nvSpPr>
        <p:spPr>
          <a:xfrm>
            <a:off x="8328843" y="2465837"/>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1.2%</a:t>
            </a:r>
            <a:endParaRPr lang="en-GB" sz="2500" b="1">
              <a:solidFill>
                <a:srgbClr val="4F3215"/>
              </a:solidFill>
              <a:latin typeface="+mn-lt"/>
            </a:endParaRPr>
          </a:p>
        </p:txBody>
      </p:sp>
      <p:sp>
        <p:nvSpPr>
          <p:cNvPr id="63" name="TextBox 62">
            <a:extLst>
              <a:ext uri="{FF2B5EF4-FFF2-40B4-BE49-F238E27FC236}">
                <a16:creationId xmlns:a16="http://schemas.microsoft.com/office/drawing/2014/main" id="{BB3264F1-E0B2-F111-CC51-92F4AAC520BE}"/>
              </a:ext>
            </a:extLst>
          </p:cNvPr>
          <p:cNvSpPr txBox="1"/>
          <p:nvPr/>
        </p:nvSpPr>
        <p:spPr>
          <a:xfrm>
            <a:off x="8328844" y="3102456"/>
            <a:ext cx="1188688" cy="338554"/>
          </a:xfrm>
          <a:prstGeom prst="rect">
            <a:avLst/>
          </a:prstGeom>
          <a:noFill/>
        </p:spPr>
        <p:txBody>
          <a:bodyPr wrap="square" rtlCol="0">
            <a:spAutoFit/>
          </a:bodyPr>
          <a:lstStyle/>
          <a:p>
            <a:pPr algn="ctr"/>
            <a:r>
              <a:rPr lang="en-GB" sz="1600" b="1"/>
              <a:t>25-49</a:t>
            </a:r>
          </a:p>
        </p:txBody>
      </p:sp>
      <p:sp>
        <p:nvSpPr>
          <p:cNvPr id="64" name="TextBox 63">
            <a:extLst>
              <a:ext uri="{FF2B5EF4-FFF2-40B4-BE49-F238E27FC236}">
                <a16:creationId xmlns:a16="http://schemas.microsoft.com/office/drawing/2014/main" id="{CA69213A-280B-AEB6-9995-CD02BEE55004}"/>
              </a:ext>
            </a:extLst>
          </p:cNvPr>
          <p:cNvSpPr txBox="1"/>
          <p:nvPr/>
        </p:nvSpPr>
        <p:spPr>
          <a:xfrm>
            <a:off x="8328843" y="3442874"/>
            <a:ext cx="1188688" cy="527804"/>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400" b="1">
                <a:solidFill>
                  <a:srgbClr val="4F3215"/>
                </a:solidFill>
                <a:latin typeface="+mn-lt"/>
              </a:rPr>
              <a:t>2.1%</a:t>
            </a:r>
            <a:endParaRPr lang="en-GB" sz="2500" b="1">
              <a:solidFill>
                <a:srgbClr val="4F3215"/>
              </a:solidFill>
              <a:latin typeface="+mn-lt"/>
            </a:endParaRPr>
          </a:p>
        </p:txBody>
      </p:sp>
      <p:sp>
        <p:nvSpPr>
          <p:cNvPr id="65" name="TextBox 64">
            <a:extLst>
              <a:ext uri="{FF2B5EF4-FFF2-40B4-BE49-F238E27FC236}">
                <a16:creationId xmlns:a16="http://schemas.microsoft.com/office/drawing/2014/main" id="{72E69772-EA70-C076-FBFE-90C759EBCFED}"/>
              </a:ext>
            </a:extLst>
          </p:cNvPr>
          <p:cNvSpPr txBox="1"/>
          <p:nvPr/>
        </p:nvSpPr>
        <p:spPr>
          <a:xfrm>
            <a:off x="8328843" y="4051467"/>
            <a:ext cx="1188688" cy="338554"/>
          </a:xfrm>
          <a:prstGeom prst="rect">
            <a:avLst/>
          </a:prstGeom>
          <a:noFill/>
        </p:spPr>
        <p:txBody>
          <a:bodyPr wrap="square" rtlCol="0">
            <a:spAutoFit/>
          </a:bodyPr>
          <a:lstStyle/>
          <a:p>
            <a:pPr algn="ctr"/>
            <a:r>
              <a:rPr lang="en-GB" sz="1600" b="1"/>
              <a:t>50-64</a:t>
            </a:r>
          </a:p>
        </p:txBody>
      </p:sp>
      <p:sp>
        <p:nvSpPr>
          <p:cNvPr id="66" name="TextBox 65">
            <a:extLst>
              <a:ext uri="{FF2B5EF4-FFF2-40B4-BE49-F238E27FC236}">
                <a16:creationId xmlns:a16="http://schemas.microsoft.com/office/drawing/2014/main" id="{D48261C5-7452-9A7F-6040-2649F93AEF00}"/>
              </a:ext>
            </a:extLst>
          </p:cNvPr>
          <p:cNvSpPr txBox="1"/>
          <p:nvPr/>
        </p:nvSpPr>
        <p:spPr>
          <a:xfrm>
            <a:off x="8328842" y="4391885"/>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1.7%</a:t>
            </a:r>
            <a:endParaRPr lang="en-GB" sz="2500" b="1">
              <a:solidFill>
                <a:srgbClr val="4F3215"/>
              </a:solidFill>
              <a:latin typeface="+mn-lt"/>
            </a:endParaRPr>
          </a:p>
        </p:txBody>
      </p:sp>
      <p:sp>
        <p:nvSpPr>
          <p:cNvPr id="67" name="TextBox 66">
            <a:extLst>
              <a:ext uri="{FF2B5EF4-FFF2-40B4-BE49-F238E27FC236}">
                <a16:creationId xmlns:a16="http://schemas.microsoft.com/office/drawing/2014/main" id="{979B1036-93F8-A5AA-11D4-1BB639209231}"/>
              </a:ext>
            </a:extLst>
          </p:cNvPr>
          <p:cNvSpPr txBox="1"/>
          <p:nvPr/>
        </p:nvSpPr>
        <p:spPr>
          <a:xfrm>
            <a:off x="10009210" y="2656196"/>
            <a:ext cx="1188688" cy="338554"/>
          </a:xfrm>
          <a:prstGeom prst="rect">
            <a:avLst/>
          </a:prstGeom>
          <a:noFill/>
        </p:spPr>
        <p:txBody>
          <a:bodyPr wrap="square" rtlCol="0">
            <a:spAutoFit/>
          </a:bodyPr>
          <a:lstStyle/>
          <a:p>
            <a:pPr algn="ctr"/>
            <a:r>
              <a:rPr lang="en-GB" sz="1600" b="1"/>
              <a:t>Male</a:t>
            </a:r>
            <a:endParaRPr lang="en-GB" sz="1600"/>
          </a:p>
        </p:txBody>
      </p:sp>
      <p:sp>
        <p:nvSpPr>
          <p:cNvPr id="68" name="TextBox 67">
            <a:extLst>
              <a:ext uri="{FF2B5EF4-FFF2-40B4-BE49-F238E27FC236}">
                <a16:creationId xmlns:a16="http://schemas.microsoft.com/office/drawing/2014/main" id="{4546E4E5-8D2F-4973-997D-D6BEF829C1B6}"/>
              </a:ext>
            </a:extLst>
          </p:cNvPr>
          <p:cNvSpPr txBox="1"/>
          <p:nvPr/>
        </p:nvSpPr>
        <p:spPr>
          <a:xfrm>
            <a:off x="10009210" y="2994750"/>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1.3%</a:t>
            </a:r>
            <a:endParaRPr lang="en-GB" sz="2500" b="1">
              <a:solidFill>
                <a:srgbClr val="4F3215"/>
              </a:solidFill>
              <a:latin typeface="+mn-lt"/>
            </a:endParaRPr>
          </a:p>
        </p:txBody>
      </p:sp>
      <p:sp>
        <p:nvSpPr>
          <p:cNvPr id="69" name="TextBox 68">
            <a:extLst>
              <a:ext uri="{FF2B5EF4-FFF2-40B4-BE49-F238E27FC236}">
                <a16:creationId xmlns:a16="http://schemas.microsoft.com/office/drawing/2014/main" id="{2C487794-0998-09CC-A4AA-16831B2FD05F}"/>
              </a:ext>
            </a:extLst>
          </p:cNvPr>
          <p:cNvSpPr txBox="1"/>
          <p:nvPr/>
        </p:nvSpPr>
        <p:spPr>
          <a:xfrm>
            <a:off x="10009210" y="3581932"/>
            <a:ext cx="1188688" cy="338554"/>
          </a:xfrm>
          <a:prstGeom prst="rect">
            <a:avLst/>
          </a:prstGeom>
          <a:noFill/>
        </p:spPr>
        <p:txBody>
          <a:bodyPr wrap="square" rtlCol="0">
            <a:spAutoFit/>
          </a:bodyPr>
          <a:lstStyle/>
          <a:p>
            <a:pPr algn="ctr"/>
            <a:r>
              <a:rPr lang="en-GB" sz="1600" b="1"/>
              <a:t>Female</a:t>
            </a:r>
            <a:endParaRPr lang="en-GB" sz="1600"/>
          </a:p>
        </p:txBody>
      </p:sp>
      <p:sp>
        <p:nvSpPr>
          <p:cNvPr id="70" name="TextBox 69">
            <a:extLst>
              <a:ext uri="{FF2B5EF4-FFF2-40B4-BE49-F238E27FC236}">
                <a16:creationId xmlns:a16="http://schemas.microsoft.com/office/drawing/2014/main" id="{9B7C6D74-E481-47AE-7D79-787BA344DC0D}"/>
              </a:ext>
            </a:extLst>
          </p:cNvPr>
          <p:cNvSpPr txBox="1"/>
          <p:nvPr/>
        </p:nvSpPr>
        <p:spPr>
          <a:xfrm>
            <a:off x="10009210" y="3979865"/>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1.1%</a:t>
            </a:r>
            <a:endParaRPr lang="en-GB" sz="2500" b="1">
              <a:solidFill>
                <a:srgbClr val="4F3215"/>
              </a:solidFill>
              <a:latin typeface="+mn-lt"/>
            </a:endParaRPr>
          </a:p>
        </p:txBody>
      </p:sp>
      <p:cxnSp>
        <p:nvCxnSpPr>
          <p:cNvPr id="71" name="Straight Connector 70">
            <a:extLst>
              <a:ext uri="{FF2B5EF4-FFF2-40B4-BE49-F238E27FC236}">
                <a16:creationId xmlns:a16="http://schemas.microsoft.com/office/drawing/2014/main" id="{3E049B3B-E85C-552F-4CE2-8A7ADCBEBBF3}"/>
              </a:ext>
              <a:ext uri="{C183D7F6-B498-43B3-948B-1728B52AA6E4}">
                <adec:decorative xmlns:adec="http://schemas.microsoft.com/office/drawing/2017/decorative" val="1"/>
              </a:ext>
            </a:extLst>
          </p:cNvPr>
          <p:cNvCxnSpPr>
            <a:cxnSpLocks/>
          </p:cNvCxnSpPr>
          <p:nvPr/>
        </p:nvCxnSpPr>
        <p:spPr>
          <a:xfrm>
            <a:off x="9795438" y="2258387"/>
            <a:ext cx="0" cy="275714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4E6A2C42-5EBC-339D-7A8F-E0FF9FE0F187}"/>
              </a:ext>
            </a:extLst>
          </p:cNvPr>
          <p:cNvSpPr txBox="1"/>
          <p:nvPr/>
        </p:nvSpPr>
        <p:spPr>
          <a:xfrm>
            <a:off x="543858" y="5421856"/>
            <a:ext cx="8672331" cy="1328023"/>
          </a:xfrm>
          <a:prstGeom prst="roundRect">
            <a:avLst/>
          </a:prstGeom>
          <a:noFill/>
          <a:ln>
            <a:solidFill>
              <a:schemeClr val="tx1"/>
            </a:solidFill>
          </a:ln>
        </p:spPr>
        <p:txBody>
          <a:bodyPr wrap="square" rtlCol="0">
            <a:spAutoFit/>
          </a:bodyPr>
          <a:lstStyle/>
          <a:p>
            <a:r>
              <a:rPr lang="en-GB" sz="1200" dirty="0">
                <a:solidFill>
                  <a:srgbClr val="0B3153"/>
                </a:solidFill>
              </a:rPr>
              <a:t>Like unemployment rates, claimant rates are higher for males than females. The 25-49 age group has high claimant rates in each area above, and the 50-64 age group has the highest claimant rate in Cambridge. When analysing unemployment rates, the 16-24 age group were the key cohort of concern. The lower claimant rate for the 16-24 age group could be due to the student population mostly being ineligible for benefits. However, it should be noted that the largest range in claimant rates (1.0%-2.3%) is still quite small compared to the ranges for the unemployment rates across age groups on Slide 11 (Employment Overview by Age – 3-year average).</a:t>
            </a:r>
          </a:p>
        </p:txBody>
      </p:sp>
      <p:cxnSp>
        <p:nvCxnSpPr>
          <p:cNvPr id="58" name="Straight Connector 57">
            <a:extLst>
              <a:ext uri="{FF2B5EF4-FFF2-40B4-BE49-F238E27FC236}">
                <a16:creationId xmlns:a16="http://schemas.microsoft.com/office/drawing/2014/main" id="{220D0F1A-577F-74A9-C987-D0E315FE3E07}"/>
              </a:ext>
              <a:ext uri="{C183D7F6-B498-43B3-948B-1728B52AA6E4}">
                <adec:decorative xmlns:adec="http://schemas.microsoft.com/office/drawing/2017/decorative" val="1"/>
              </a:ext>
            </a:extLst>
          </p:cNvPr>
          <p:cNvCxnSpPr>
            <a:cxnSpLocks/>
          </p:cNvCxnSpPr>
          <p:nvPr/>
        </p:nvCxnSpPr>
        <p:spPr>
          <a:xfrm>
            <a:off x="6097336" y="2255379"/>
            <a:ext cx="0" cy="275714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B679966-F74B-B926-7DD4-D70586B4A2FB}"/>
              </a:ext>
              <a:ext uri="{C183D7F6-B498-43B3-948B-1728B52AA6E4}">
                <adec:decorative xmlns:adec="http://schemas.microsoft.com/office/drawing/2017/decorative" val="1"/>
              </a:ext>
            </a:extLst>
          </p:cNvPr>
          <p:cNvCxnSpPr>
            <a:cxnSpLocks/>
          </p:cNvCxnSpPr>
          <p:nvPr/>
        </p:nvCxnSpPr>
        <p:spPr>
          <a:xfrm>
            <a:off x="2332200" y="2169642"/>
            <a:ext cx="0" cy="275714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009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1. Purpose</a:t>
            </a:r>
            <a:endParaRPr lang="en-GB" sz="3200" dirty="0">
              <a:solidFill>
                <a:srgbClr val="000000"/>
              </a:solidFill>
              <a:cs typeface="Arial"/>
            </a:endParaRPr>
          </a:p>
          <a:p>
            <a:endParaRPr lang="en-GB" sz="3200" dirty="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542161"/>
            <a:ext cx="10515600" cy="4351338"/>
          </a:xfrm>
        </p:spPr>
        <p:txBody>
          <a:bodyPr/>
          <a:lstStyle/>
          <a:p>
            <a:pPr marL="0" indent="0">
              <a:buNone/>
            </a:pPr>
            <a:endParaRPr lang="en-US" sz="2400" dirty="0">
              <a:cs typeface="Arial"/>
            </a:endParaRPr>
          </a:p>
          <a:p>
            <a:pPr>
              <a:buFont typeface="Arial"/>
              <a:buChar char="•"/>
            </a:pPr>
            <a:r>
              <a:rPr lang="en-US" sz="2400" dirty="0">
                <a:cs typeface="Arial"/>
              </a:rPr>
              <a:t>To </a:t>
            </a:r>
            <a:r>
              <a:rPr lang="en-GB" sz="2400" dirty="0">
                <a:cs typeface="Arial"/>
              </a:rPr>
              <a:t>analyse</a:t>
            </a:r>
            <a:r>
              <a:rPr lang="en-US" sz="2400" dirty="0">
                <a:cs typeface="Arial"/>
              </a:rPr>
              <a:t> the economic inactivity, unemployment, and employment in the Greater Cambridge region</a:t>
            </a:r>
            <a:r>
              <a:rPr lang="en-GB" sz="2400" dirty="0">
                <a:cs typeface="Arial"/>
              </a:rPr>
              <a:t>. This is to help achieve the Greater Cambridge Partnership (GCP)’s aim to inspire and develop the future workforce so that </a:t>
            </a:r>
            <a:r>
              <a:rPr lang="en-US" sz="2400" dirty="0">
                <a:cs typeface="Arial"/>
              </a:rPr>
              <a:t>businesses can access a workforce with the right skills.</a:t>
            </a:r>
          </a:p>
          <a:p>
            <a:pPr>
              <a:buFont typeface="Arial"/>
              <a:buChar char="•"/>
            </a:pPr>
            <a:r>
              <a:rPr lang="en-US" sz="2400" dirty="0">
                <a:cs typeface="Arial"/>
              </a:rPr>
              <a:t>To conduct this analysis with attention to knowledge intensive (KI) and non-knowledge intensive jobs. This is to draw links and complement the KI analysis conducted by the Centre for Business Research (CBR)*.</a:t>
            </a:r>
          </a:p>
          <a:p>
            <a:pPr>
              <a:buFont typeface="Arial"/>
              <a:buChar char="•"/>
            </a:pPr>
            <a:r>
              <a:rPr lang="en-US" sz="2400" dirty="0">
                <a:cs typeface="Arial"/>
              </a:rPr>
              <a:t>To identify areas of strength and concern </a:t>
            </a:r>
            <a:r>
              <a:rPr lang="en-US" sz="2400" dirty="0">
                <a:ea typeface="+mn-lt"/>
                <a:cs typeface="+mn-lt"/>
              </a:rPr>
              <a:t>and to identify possible barriers to employment.</a:t>
            </a:r>
            <a:endParaRPr lang="en-US" sz="2400" dirty="0">
              <a:cs typeface="Arial"/>
            </a:endParaRPr>
          </a:p>
          <a:p>
            <a:pPr marL="0" indent="0">
              <a:buNone/>
            </a:pPr>
            <a:endParaRPr lang="en-US" sz="2400" dirty="0">
              <a:cs typeface="Arial"/>
            </a:endParaRPr>
          </a:p>
          <a:p>
            <a:pPr marL="0" indent="0">
              <a:buNone/>
            </a:pPr>
            <a:endParaRPr lang="en-US" sz="2400" dirty="0">
              <a:cs typeface="Arial"/>
            </a:endParaRPr>
          </a:p>
          <a:p>
            <a:pPr marL="0" indent="0">
              <a:buNone/>
            </a:pPr>
            <a:endParaRPr lang="en-US" sz="2400" dirty="0">
              <a:cs typeface="Arial"/>
            </a:endParaRPr>
          </a:p>
          <a:p>
            <a:pPr marL="0" indent="0">
              <a:buNone/>
            </a:pPr>
            <a:endParaRPr lang="en-GB" sz="2400" dirty="0">
              <a:cs typeface="Arial"/>
            </a:endParaRPr>
          </a:p>
        </p:txBody>
      </p:sp>
      <p:sp>
        <p:nvSpPr>
          <p:cNvPr id="5" name="Text Placeholder 2">
            <a:extLst>
              <a:ext uri="{FF2B5EF4-FFF2-40B4-BE49-F238E27FC236}">
                <a16:creationId xmlns:a16="http://schemas.microsoft.com/office/drawing/2014/main" id="{39E91952-5397-A4E3-965D-C55D559F8176}"/>
              </a:ext>
            </a:extLst>
          </p:cNvPr>
          <p:cNvSpPr txBox="1">
            <a:spLocks/>
          </p:cNvSpPr>
          <p:nvPr/>
        </p:nvSpPr>
        <p:spPr bwMode="auto">
          <a:xfrm>
            <a:off x="511017" y="5902030"/>
            <a:ext cx="10412920" cy="27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300" b="1" kern="1200">
                <a:solidFill>
                  <a:srgbClr val="002060"/>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a:solidFill>
                  <a:schemeClr val="tx1"/>
                </a:solidFill>
                <a:cs typeface="Arial"/>
              </a:rPr>
              <a:t>* Please note that due to differing sources of data our KI definition is higher level and less granular than the CBR. This means that the number of vacancies we class as KI/Non-KI will differ to the CBR. Therefore, our analysis can be said to be indicative of KI/Non-KI industries, but we urge caution with direct comparisons.</a:t>
            </a:r>
          </a:p>
        </p:txBody>
      </p:sp>
      <p:graphicFrame>
        <p:nvGraphicFramePr>
          <p:cNvPr id="4" name="Table 3">
            <a:extLst>
              <a:ext uri="{FF2B5EF4-FFF2-40B4-BE49-F238E27FC236}">
                <a16:creationId xmlns:a16="http://schemas.microsoft.com/office/drawing/2014/main" id="{5B1C1D7C-D54C-5025-3C3D-DDCAC0BB5CA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9067151"/>
              </p:ext>
            </p:extLst>
          </p:nvPr>
        </p:nvGraphicFramePr>
        <p:xfrm>
          <a:off x="6093823" y="300554"/>
          <a:ext cx="3680457" cy="956350"/>
        </p:xfrm>
        <a:graphic>
          <a:graphicData uri="http://schemas.openxmlformats.org/drawingml/2006/table">
            <a:tbl>
              <a:tblPr firstRow="1" bandRow="1">
                <a:tableStyleId>{5C22544A-7EE6-4342-B048-85BDC9FD1C3A}</a:tableStyleId>
              </a:tblPr>
              <a:tblGrid>
                <a:gridCol w="1226819">
                  <a:extLst>
                    <a:ext uri="{9D8B030D-6E8A-4147-A177-3AD203B41FA5}">
                      <a16:colId xmlns:a16="http://schemas.microsoft.com/office/drawing/2014/main" val="3310015975"/>
                    </a:ext>
                  </a:extLst>
                </a:gridCol>
                <a:gridCol w="1226819">
                  <a:extLst>
                    <a:ext uri="{9D8B030D-6E8A-4147-A177-3AD203B41FA5}">
                      <a16:colId xmlns:a16="http://schemas.microsoft.com/office/drawing/2014/main" val="368891189"/>
                    </a:ext>
                  </a:extLst>
                </a:gridCol>
                <a:gridCol w="1226819">
                  <a:extLst>
                    <a:ext uri="{9D8B030D-6E8A-4147-A177-3AD203B41FA5}">
                      <a16:colId xmlns:a16="http://schemas.microsoft.com/office/drawing/2014/main" val="598413830"/>
                    </a:ext>
                  </a:extLst>
                </a:gridCol>
              </a:tblGrid>
              <a:tr h="956350">
                <a:tc>
                  <a:txBody>
                    <a:bodyPr/>
                    <a:lstStyle/>
                    <a:p>
                      <a:pPr algn="ctr"/>
                      <a:r>
                        <a:rPr lang="en-US" sz="1200" b="0">
                          <a:solidFill>
                            <a:schemeClr val="tx1"/>
                          </a:solidFill>
                        </a:rPr>
                        <a:t>Economic Inactivity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a:solidFill>
                            <a:schemeClr val="tx1"/>
                          </a:solidFill>
                        </a:rPr>
                        <a:t>Unemployment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dirty="0">
                          <a:solidFill>
                            <a:schemeClr val="tx1"/>
                          </a:solidFill>
                        </a:rPr>
                        <a:t>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4066802"/>
                  </a:ext>
                </a:extLst>
              </a:tr>
            </a:tbl>
          </a:graphicData>
        </a:graphic>
      </p:graphicFrame>
    </p:spTree>
    <p:extLst>
      <p:ext uri="{BB962C8B-B14F-4D97-AF65-F5344CB8AC3E}">
        <p14:creationId xmlns:p14="http://schemas.microsoft.com/office/powerpoint/2010/main" val="338710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633413" y="476250"/>
            <a:ext cx="10515600" cy="1214438"/>
          </a:xfrm>
        </p:spPr>
        <p:txBody>
          <a:bodyPr wrap="square" anchor="t">
            <a:normAutofit/>
          </a:bodyPr>
          <a:lstStyle/>
          <a:p>
            <a:r>
              <a:rPr lang="en-GB" sz="3200"/>
              <a:t>Claimant Rate by Gender</a:t>
            </a:r>
            <a:endParaRPr lang="en-GB" sz="3200">
              <a:cs typeface="Arial"/>
            </a:endParaRPr>
          </a:p>
        </p:txBody>
      </p:sp>
      <p:pic>
        <p:nvPicPr>
          <p:cNvPr id="6" name="Picture 5" descr="Area line chart  showing the claimant count as a proportion of residents aged 16 to 64 across Greater Cambridge by gender from January 1992 to June 2024, and the ratio of male to female claimants. ">
            <a:extLst>
              <a:ext uri="{FF2B5EF4-FFF2-40B4-BE49-F238E27FC236}">
                <a16:creationId xmlns:a16="http://schemas.microsoft.com/office/drawing/2014/main" id="{206F7FB4-1EC1-159A-C84C-6A3564D20FC7}"/>
              </a:ext>
            </a:extLst>
          </p:cNvPr>
          <p:cNvPicPr>
            <a:picLocks noChangeAspect="1"/>
          </p:cNvPicPr>
          <p:nvPr/>
        </p:nvPicPr>
        <p:blipFill>
          <a:blip r:embed="rId3"/>
          <a:stretch>
            <a:fillRect/>
          </a:stretch>
        </p:blipFill>
        <p:spPr>
          <a:xfrm>
            <a:off x="633413" y="918803"/>
            <a:ext cx="10515600" cy="5308961"/>
          </a:xfrm>
          <a:prstGeom prst="rect">
            <a:avLst/>
          </a:prstGeom>
        </p:spPr>
      </p:pic>
      <p:sp>
        <p:nvSpPr>
          <p:cNvPr id="4" name="TextBox 3">
            <a:extLst>
              <a:ext uri="{FF2B5EF4-FFF2-40B4-BE49-F238E27FC236}">
                <a16:creationId xmlns:a16="http://schemas.microsoft.com/office/drawing/2014/main" id="{F7D50D30-189D-5F19-C943-A15D00E82A0D}"/>
              </a:ext>
            </a:extLst>
          </p:cNvPr>
          <p:cNvSpPr txBox="1"/>
          <p:nvPr/>
        </p:nvSpPr>
        <p:spPr>
          <a:xfrm>
            <a:off x="633413" y="6227764"/>
            <a:ext cx="8754402" cy="510778"/>
          </a:xfrm>
          <a:prstGeom prst="roundRect">
            <a:avLst/>
          </a:prstGeom>
          <a:noFill/>
          <a:ln>
            <a:solidFill>
              <a:schemeClr val="tx1"/>
            </a:solidFill>
          </a:ln>
        </p:spPr>
        <p:txBody>
          <a:bodyPr wrap="square" rtlCol="0">
            <a:spAutoFit/>
          </a:bodyPr>
          <a:lstStyle/>
          <a:p>
            <a:r>
              <a:rPr lang="en-GB" sz="1200">
                <a:solidFill>
                  <a:srgbClr val="0B3153"/>
                </a:solidFill>
              </a:rPr>
              <a:t>There has been a higher proportion of males who claim benefits than females since 1992. However, the ratio of male to female claimants has been decreasing over time. It is concerning that current claimant rates are still higher than pre-pandemic levels.</a:t>
            </a:r>
          </a:p>
        </p:txBody>
      </p:sp>
    </p:spTree>
    <p:extLst>
      <p:ext uri="{BB962C8B-B14F-4D97-AF65-F5344CB8AC3E}">
        <p14:creationId xmlns:p14="http://schemas.microsoft.com/office/powerpoint/2010/main" val="4077078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a:t>Claimant Count by Age Over Time</a:t>
            </a:r>
            <a:endParaRPr lang="en-GB" sz="3200">
              <a:cs typeface="Arial"/>
            </a:endParaRPr>
          </a:p>
        </p:txBody>
      </p:sp>
      <p:pic>
        <p:nvPicPr>
          <p:cNvPr id="4" name="Picture 3" descr="Line chart showing the percentage change in claimant counts across Greater Cambridge and UK by age group from January 2022 to June 2024. ">
            <a:extLst>
              <a:ext uri="{FF2B5EF4-FFF2-40B4-BE49-F238E27FC236}">
                <a16:creationId xmlns:a16="http://schemas.microsoft.com/office/drawing/2014/main" id="{3767D6E3-24CC-6F9A-DC50-8EE6D96B50FC}"/>
              </a:ext>
            </a:extLst>
          </p:cNvPr>
          <p:cNvPicPr>
            <a:picLocks noChangeAspect="1"/>
          </p:cNvPicPr>
          <p:nvPr/>
        </p:nvPicPr>
        <p:blipFill>
          <a:blip r:embed="rId3"/>
          <a:stretch>
            <a:fillRect/>
          </a:stretch>
        </p:blipFill>
        <p:spPr>
          <a:xfrm>
            <a:off x="129043" y="1067650"/>
            <a:ext cx="6051454" cy="5007433"/>
          </a:xfrm>
          <a:prstGeom prst="rect">
            <a:avLst/>
          </a:prstGeom>
        </p:spPr>
      </p:pic>
      <p:graphicFrame>
        <p:nvGraphicFramePr>
          <p:cNvPr id="6" name="Table 3">
            <a:extLst>
              <a:ext uri="{FF2B5EF4-FFF2-40B4-BE49-F238E27FC236}">
                <a16:creationId xmlns:a16="http://schemas.microsoft.com/office/drawing/2014/main" id="{8B7C94E3-3A41-6375-C128-7A062B87A7A9}"/>
              </a:ext>
            </a:extLst>
          </p:cNvPr>
          <p:cNvGraphicFramePr>
            <a:graphicFrameLocks noGrp="1"/>
          </p:cNvGraphicFramePr>
          <p:nvPr>
            <p:extLst>
              <p:ext uri="{D42A27DB-BD31-4B8C-83A1-F6EECF244321}">
                <p14:modId xmlns:p14="http://schemas.microsoft.com/office/powerpoint/2010/main" val="157099060"/>
              </p:ext>
            </p:extLst>
          </p:nvPr>
        </p:nvGraphicFramePr>
        <p:xfrm>
          <a:off x="6426149" y="1374316"/>
          <a:ext cx="5132438" cy="4514420"/>
        </p:xfrm>
        <a:graphic>
          <a:graphicData uri="http://schemas.openxmlformats.org/drawingml/2006/table">
            <a:tbl>
              <a:tblPr firstRow="1" bandRow="1">
                <a:tableStyleId>{2D5ABB26-0587-4C30-8999-92F81FD0307C}</a:tableStyleId>
              </a:tblPr>
              <a:tblGrid>
                <a:gridCol w="2247614">
                  <a:extLst>
                    <a:ext uri="{9D8B030D-6E8A-4147-A177-3AD203B41FA5}">
                      <a16:colId xmlns:a16="http://schemas.microsoft.com/office/drawing/2014/main" val="420131872"/>
                    </a:ext>
                  </a:extLst>
                </a:gridCol>
                <a:gridCol w="721206">
                  <a:extLst>
                    <a:ext uri="{9D8B030D-6E8A-4147-A177-3AD203B41FA5}">
                      <a16:colId xmlns:a16="http://schemas.microsoft.com/office/drawing/2014/main" val="2891291837"/>
                    </a:ext>
                  </a:extLst>
                </a:gridCol>
                <a:gridCol w="721206">
                  <a:extLst>
                    <a:ext uri="{9D8B030D-6E8A-4147-A177-3AD203B41FA5}">
                      <a16:colId xmlns:a16="http://schemas.microsoft.com/office/drawing/2014/main" val="791136943"/>
                    </a:ext>
                  </a:extLst>
                </a:gridCol>
                <a:gridCol w="721206">
                  <a:extLst>
                    <a:ext uri="{9D8B030D-6E8A-4147-A177-3AD203B41FA5}">
                      <a16:colId xmlns:a16="http://schemas.microsoft.com/office/drawing/2014/main" val="1417751783"/>
                    </a:ext>
                  </a:extLst>
                </a:gridCol>
                <a:gridCol w="721206">
                  <a:extLst>
                    <a:ext uri="{9D8B030D-6E8A-4147-A177-3AD203B41FA5}">
                      <a16:colId xmlns:a16="http://schemas.microsoft.com/office/drawing/2014/main" val="2449649935"/>
                    </a:ext>
                  </a:extLst>
                </a:gridCol>
              </a:tblGrid>
              <a:tr h="993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 Change in Claimant Counts</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fontAlgn="b"/>
                      <a:r>
                        <a:rPr lang="en-GB" sz="1400" b="1" u="none" strike="noStrike">
                          <a:solidFill>
                            <a:schemeClr val="tx2"/>
                          </a:solidFill>
                          <a:effectLst/>
                        </a:rPr>
                        <a:t>16+</a:t>
                      </a:r>
                      <a:endParaRPr lang="en-GB" sz="1400" b="1" u="none" strike="noStrike">
                        <a:solidFill>
                          <a:schemeClr val="tx2"/>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fontAlgn="b"/>
                      <a:r>
                        <a:rPr lang="en-GB" sz="1400" b="1" u="none" strike="noStrike">
                          <a:solidFill>
                            <a:schemeClr val="tx2"/>
                          </a:solidFill>
                          <a:effectLst/>
                        </a:rPr>
                        <a:t>16-24</a:t>
                      </a:r>
                      <a:endParaRPr lang="en-GB" sz="1400" b="1" u="none" strike="noStrike">
                        <a:solidFill>
                          <a:schemeClr val="tx2"/>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fontAlgn="b"/>
                      <a:r>
                        <a:rPr lang="en-GB" sz="1400" b="1" u="none" strike="noStrike">
                          <a:solidFill>
                            <a:schemeClr val="tx2"/>
                          </a:solidFill>
                          <a:effectLst/>
                        </a:rPr>
                        <a:t>25-49</a:t>
                      </a:r>
                      <a:endParaRPr lang="en-GB" sz="1400" b="1" u="none" strike="noStrike">
                        <a:solidFill>
                          <a:schemeClr val="tx2"/>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fontAlgn="b"/>
                      <a:r>
                        <a:rPr lang="en-GB" sz="1400" b="1" u="none" strike="noStrike">
                          <a:solidFill>
                            <a:schemeClr val="tx2"/>
                          </a:solidFill>
                          <a:effectLst/>
                        </a:rPr>
                        <a:t>50+</a:t>
                      </a:r>
                      <a:endParaRPr lang="en-GB" sz="1400" b="1" u="none" strike="noStrike">
                        <a:solidFill>
                          <a:schemeClr val="tx2"/>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110397509"/>
                  </a:ext>
                </a:extLst>
              </a:tr>
              <a:tr h="868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Greater Cambridge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a:t>
                      </a:r>
                      <a:r>
                        <a:rPr lang="en-GB" sz="1200" b="1" u="none" strike="noStrike">
                          <a:solidFill>
                            <a:srgbClr val="000000"/>
                          </a:solidFill>
                          <a:effectLst/>
                        </a:rPr>
                        <a:t>June 2023 to June 2024)</a:t>
                      </a:r>
                      <a:endParaRPr lang="en-GB" sz="1200" b="1" i="0" u="none" strike="noStrike">
                        <a:solidFill>
                          <a:srgbClr val="000000"/>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a:solidFill>
                            <a:srgbClr val="000000"/>
                          </a:solidFill>
                          <a:effectLst/>
                          <a:latin typeface="+mn-lt"/>
                          <a:ea typeface="+mn-ea"/>
                          <a:cs typeface="+mn-cs"/>
                        </a:rPr>
                        <a:t>+5.1%</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dirty="0">
                          <a:solidFill>
                            <a:srgbClr val="000000"/>
                          </a:solidFill>
                          <a:effectLst/>
                          <a:latin typeface="+mn-lt"/>
                          <a:ea typeface="+mn-ea"/>
                          <a:cs typeface="+mn-cs"/>
                        </a:rPr>
                        <a:t>-1.8%</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dirty="0">
                          <a:solidFill>
                            <a:srgbClr val="000000"/>
                          </a:solidFill>
                          <a:effectLst/>
                          <a:latin typeface="+mn-lt"/>
                          <a:ea typeface="+mn-ea"/>
                          <a:cs typeface="+mn-cs"/>
                        </a:rPr>
                        <a:t>+5.2%</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dirty="0">
                          <a:solidFill>
                            <a:srgbClr val="000000"/>
                          </a:solidFill>
                          <a:effectLst/>
                          <a:latin typeface="+mn-lt"/>
                          <a:ea typeface="+mn-ea"/>
                          <a:cs typeface="+mn-cs"/>
                        </a:rPr>
                        <a:t>+9.0%</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690737714"/>
                  </a:ext>
                </a:extLst>
              </a:tr>
              <a:tr h="8029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a:t>
                      </a:r>
                      <a:r>
                        <a:rPr lang="en-GB" sz="1200" b="1" u="none" strike="noStrike">
                          <a:solidFill>
                            <a:srgbClr val="000000"/>
                          </a:solidFill>
                          <a:effectLst/>
                        </a:rPr>
                        <a:t>June 2023 to June 2024)</a:t>
                      </a:r>
                      <a:endParaRPr lang="en-GB" sz="1200" b="1" i="0" u="none" strike="noStrike">
                        <a:solidFill>
                          <a:srgbClr val="000000"/>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a:solidFill>
                            <a:srgbClr val="000000"/>
                          </a:solidFill>
                          <a:effectLst/>
                          <a:latin typeface="+mn-lt"/>
                          <a:ea typeface="+mn-ea"/>
                          <a:cs typeface="+mn-cs"/>
                        </a:rPr>
                        <a:t>+6.7%</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dirty="0">
                          <a:solidFill>
                            <a:srgbClr val="000000"/>
                          </a:solidFill>
                          <a:effectLst/>
                          <a:latin typeface="+mn-lt"/>
                          <a:ea typeface="+mn-ea"/>
                          <a:cs typeface="+mn-cs"/>
                        </a:rPr>
                        <a:t>+4.6%</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a:solidFill>
                            <a:srgbClr val="000000"/>
                          </a:solidFill>
                          <a:effectLst/>
                          <a:latin typeface="+mn-lt"/>
                          <a:ea typeface="+mn-ea"/>
                          <a:cs typeface="+mn-cs"/>
                        </a:rPr>
                        <a:t>+7.5%</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dirty="0">
                          <a:solidFill>
                            <a:srgbClr val="000000"/>
                          </a:solidFill>
                          <a:effectLst/>
                          <a:latin typeface="+mn-lt"/>
                          <a:ea typeface="+mn-ea"/>
                          <a:cs typeface="+mn-cs"/>
                        </a:rPr>
                        <a:t>+6.3%</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17573188"/>
                  </a:ext>
                </a:extLst>
              </a:tr>
              <a:tr h="8564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Greater Cambridge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a:t>
                      </a:r>
                      <a:r>
                        <a:rPr lang="en-GB" sz="1200" b="1" u="none" strike="noStrike">
                          <a:effectLst/>
                        </a:rPr>
                        <a:t>March 2024 to  June 2024)</a:t>
                      </a:r>
                      <a:endParaRPr lang="en-GB" sz="1200" b="1" i="0" u="none" strike="noStrike">
                        <a:solidFill>
                          <a:srgbClr val="000000"/>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a:solidFill>
                            <a:srgbClr val="000000"/>
                          </a:solidFill>
                          <a:effectLst/>
                          <a:latin typeface="+mn-lt"/>
                          <a:ea typeface="+mn-ea"/>
                          <a:cs typeface="+mn-cs"/>
                        </a:rPr>
                        <a:t>-0.6%</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dirty="0">
                          <a:solidFill>
                            <a:srgbClr val="000000"/>
                          </a:solidFill>
                          <a:effectLst/>
                          <a:latin typeface="+mn-lt"/>
                          <a:ea typeface="+mn-ea"/>
                          <a:cs typeface="+mn-cs"/>
                        </a:rPr>
                        <a:t>-8.5%</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a:solidFill>
                            <a:srgbClr val="000000"/>
                          </a:solidFill>
                          <a:effectLst/>
                          <a:latin typeface="+mn-lt"/>
                          <a:ea typeface="+mn-ea"/>
                          <a:cs typeface="+mn-cs"/>
                        </a:rPr>
                        <a:t>-0.6%</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dirty="0">
                          <a:solidFill>
                            <a:srgbClr val="000000"/>
                          </a:solidFill>
                          <a:effectLst/>
                          <a:latin typeface="+mn-lt"/>
                          <a:ea typeface="+mn-ea"/>
                          <a:cs typeface="+mn-cs"/>
                        </a:rPr>
                        <a:t>+4.3%</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422669341"/>
                  </a:ext>
                </a:extLst>
              </a:tr>
              <a:tr h="993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a:t>
                      </a:r>
                      <a:r>
                        <a:rPr lang="en-GB" sz="1200" b="1" u="none" strike="noStrike">
                          <a:effectLst/>
                        </a:rPr>
                        <a:t>March 2024 to  June 2024)</a:t>
                      </a:r>
                      <a:endParaRPr lang="en-GB" sz="1200" b="1" i="0" u="none" strike="noStrike">
                        <a:solidFill>
                          <a:srgbClr val="000000"/>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a:solidFill>
                            <a:srgbClr val="000000"/>
                          </a:solidFill>
                          <a:effectLst/>
                          <a:latin typeface="+mn-lt"/>
                          <a:ea typeface="+mn-ea"/>
                          <a:cs typeface="+mn-cs"/>
                        </a:rPr>
                        <a:t>+0.9%</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dirty="0">
                          <a:solidFill>
                            <a:srgbClr val="000000"/>
                          </a:solidFill>
                          <a:effectLst/>
                          <a:latin typeface="+mn-lt"/>
                          <a:ea typeface="+mn-ea"/>
                          <a:cs typeface="+mn-cs"/>
                        </a:rPr>
                        <a:t>-4.2%</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a:solidFill>
                            <a:srgbClr val="000000"/>
                          </a:solidFill>
                          <a:effectLst/>
                          <a:latin typeface="+mn-lt"/>
                          <a:ea typeface="+mn-ea"/>
                          <a:cs typeface="+mn-cs"/>
                        </a:rPr>
                        <a:t>+1.7%</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200" b="0" u="none" strike="noStrike" kern="1200" dirty="0">
                          <a:solidFill>
                            <a:srgbClr val="000000"/>
                          </a:solidFill>
                          <a:effectLst/>
                          <a:latin typeface="+mn-lt"/>
                          <a:ea typeface="+mn-ea"/>
                          <a:cs typeface="+mn-cs"/>
                        </a:rPr>
                        <a:t>+2.6%</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707746727"/>
                  </a:ext>
                </a:extLst>
              </a:tr>
            </a:tbl>
          </a:graphicData>
        </a:graphic>
      </p:graphicFrame>
      <p:sp>
        <p:nvSpPr>
          <p:cNvPr id="3" name="TextBox 2">
            <a:extLst>
              <a:ext uri="{FF2B5EF4-FFF2-40B4-BE49-F238E27FC236}">
                <a16:creationId xmlns:a16="http://schemas.microsoft.com/office/drawing/2014/main" id="{8D9F692B-7ACD-985D-F4E0-E967B9FFBD28}"/>
              </a:ext>
            </a:extLst>
          </p:cNvPr>
          <p:cNvSpPr txBox="1"/>
          <p:nvPr/>
        </p:nvSpPr>
        <p:spPr>
          <a:xfrm>
            <a:off x="104979" y="6106815"/>
            <a:ext cx="9159336" cy="715089"/>
          </a:xfrm>
          <a:prstGeom prst="roundRect">
            <a:avLst/>
          </a:prstGeom>
          <a:noFill/>
          <a:ln>
            <a:solidFill>
              <a:schemeClr val="tx1"/>
            </a:solidFill>
          </a:ln>
        </p:spPr>
        <p:txBody>
          <a:bodyPr wrap="square" rtlCol="0">
            <a:spAutoFit/>
          </a:bodyPr>
          <a:lstStyle/>
          <a:p>
            <a:r>
              <a:rPr lang="en-GB" sz="1200" dirty="0">
                <a:solidFill>
                  <a:srgbClr val="0B3153"/>
                </a:solidFill>
              </a:rPr>
              <a:t>Over the last year, all age groups had an increasing rate for claimant counts except for the 16-24 age group with -1.8%. The Greater Cambridge 50+ age group is an area of concern with the highest increase of 9.0% across age groups over the last year and the highest increase of 4.3% across age groups between March 2024 and June 2024. Both rates are above the UK.</a:t>
            </a:r>
          </a:p>
        </p:txBody>
      </p:sp>
      <p:sp>
        <p:nvSpPr>
          <p:cNvPr id="5" name="Rectangle: Rounded Corners 4">
            <a:extLst>
              <a:ext uri="{FF2B5EF4-FFF2-40B4-BE49-F238E27FC236}">
                <a16:creationId xmlns:a16="http://schemas.microsoft.com/office/drawing/2014/main" id="{8F9FBA65-DD33-E895-33F7-144A8981B34B}"/>
              </a:ext>
              <a:ext uri="{C183D7F6-B498-43B3-948B-1728B52AA6E4}">
                <adec:decorative xmlns:adec="http://schemas.microsoft.com/office/drawing/2017/decorative" val="1"/>
              </a:ext>
            </a:extLst>
          </p:cNvPr>
          <p:cNvSpPr/>
          <p:nvPr/>
        </p:nvSpPr>
        <p:spPr>
          <a:xfrm>
            <a:off x="9491446" y="2669830"/>
            <a:ext cx="550926" cy="252122"/>
          </a:xfrm>
          <a:prstGeom prst="roundRect">
            <a:avLst/>
          </a:prstGeom>
          <a:noFill/>
          <a:ln w="38100">
            <a:solidFill>
              <a:srgbClr val="66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061FA41-AC6C-78B4-8D1B-0310191800B3}"/>
              </a:ext>
              <a:ext uri="{C183D7F6-B498-43B3-948B-1728B52AA6E4}">
                <adec:decorative xmlns:adec="http://schemas.microsoft.com/office/drawing/2017/decorative" val="1"/>
              </a:ext>
            </a:extLst>
          </p:cNvPr>
          <p:cNvSpPr/>
          <p:nvPr/>
        </p:nvSpPr>
        <p:spPr>
          <a:xfrm>
            <a:off x="9491446" y="4336970"/>
            <a:ext cx="550926" cy="252122"/>
          </a:xfrm>
          <a:prstGeom prst="roundRect">
            <a:avLst/>
          </a:prstGeom>
          <a:noFill/>
          <a:ln w="38100">
            <a:solidFill>
              <a:srgbClr val="66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D124E46-DBFD-B50E-0167-5C763E3F5C3A}"/>
              </a:ext>
              <a:ext uri="{C183D7F6-B498-43B3-948B-1728B52AA6E4}">
                <adec:decorative xmlns:adec="http://schemas.microsoft.com/office/drawing/2017/decorative" val="1"/>
              </a:ext>
            </a:extLst>
          </p:cNvPr>
          <p:cNvSpPr/>
          <p:nvPr/>
        </p:nvSpPr>
        <p:spPr>
          <a:xfrm>
            <a:off x="10913655" y="2669830"/>
            <a:ext cx="550926" cy="25212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B303341F-0026-081B-3565-127CBADB58B1}"/>
              </a:ext>
              <a:ext uri="{C183D7F6-B498-43B3-948B-1728B52AA6E4}">
                <adec:decorative xmlns:adec="http://schemas.microsoft.com/office/drawing/2017/decorative" val="1"/>
              </a:ext>
            </a:extLst>
          </p:cNvPr>
          <p:cNvSpPr/>
          <p:nvPr/>
        </p:nvSpPr>
        <p:spPr>
          <a:xfrm>
            <a:off x="10913655" y="4336970"/>
            <a:ext cx="550926" cy="25212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9548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Claimant Map</a:t>
            </a:r>
            <a:endParaRPr lang="en-GB" sz="3200" dirty="0">
              <a:cs typeface="Arial"/>
            </a:endParaRPr>
          </a:p>
        </p:txBody>
      </p:sp>
      <p:pic>
        <p:nvPicPr>
          <p:cNvPr id="8" name="Picture 7" descr="Map of Greater Cambridge wards colour coded by June 2024 claimant rates, where darker shades indicate higher claimant rates.">
            <a:extLst>
              <a:ext uri="{FF2B5EF4-FFF2-40B4-BE49-F238E27FC236}">
                <a16:creationId xmlns:a16="http://schemas.microsoft.com/office/drawing/2014/main" id="{2B299717-B5FB-9D5A-B394-CE50701BB18C}"/>
              </a:ext>
            </a:extLst>
          </p:cNvPr>
          <p:cNvPicPr>
            <a:picLocks noChangeAspect="1"/>
          </p:cNvPicPr>
          <p:nvPr/>
        </p:nvPicPr>
        <p:blipFill>
          <a:blip r:embed="rId3"/>
          <a:stretch>
            <a:fillRect/>
          </a:stretch>
        </p:blipFill>
        <p:spPr>
          <a:xfrm>
            <a:off x="633413" y="1083466"/>
            <a:ext cx="4086312" cy="5774531"/>
          </a:xfrm>
          <a:prstGeom prst="rect">
            <a:avLst/>
          </a:prstGeom>
        </p:spPr>
      </p:pic>
      <p:graphicFrame>
        <p:nvGraphicFramePr>
          <p:cNvPr id="10" name="Table 9">
            <a:extLst>
              <a:ext uri="{FF2B5EF4-FFF2-40B4-BE49-F238E27FC236}">
                <a16:creationId xmlns:a16="http://schemas.microsoft.com/office/drawing/2014/main" id="{E4823E4F-7C4C-EF5C-D7FF-9561B54DC240}"/>
              </a:ext>
            </a:extLst>
          </p:cNvPr>
          <p:cNvGraphicFramePr>
            <a:graphicFrameLocks noGrp="1"/>
          </p:cNvGraphicFramePr>
          <p:nvPr>
            <p:extLst>
              <p:ext uri="{D42A27DB-BD31-4B8C-83A1-F6EECF244321}">
                <p14:modId xmlns:p14="http://schemas.microsoft.com/office/powerpoint/2010/main" val="2695136258"/>
              </p:ext>
            </p:extLst>
          </p:nvPr>
        </p:nvGraphicFramePr>
        <p:xfrm>
          <a:off x="4719725" y="1458948"/>
          <a:ext cx="3423717" cy="3734787"/>
        </p:xfrm>
        <a:graphic>
          <a:graphicData uri="http://schemas.openxmlformats.org/drawingml/2006/table">
            <a:tbl>
              <a:tblPr firstRow="1" bandRow="1">
                <a:tableStyleId>{D7AC3CCA-C797-4891-BE02-D94E43425B78}</a:tableStyleId>
              </a:tblPr>
              <a:tblGrid>
                <a:gridCol w="1141239">
                  <a:extLst>
                    <a:ext uri="{9D8B030D-6E8A-4147-A177-3AD203B41FA5}">
                      <a16:colId xmlns:a16="http://schemas.microsoft.com/office/drawing/2014/main" val="1015179638"/>
                    </a:ext>
                  </a:extLst>
                </a:gridCol>
                <a:gridCol w="1141239">
                  <a:extLst>
                    <a:ext uri="{9D8B030D-6E8A-4147-A177-3AD203B41FA5}">
                      <a16:colId xmlns:a16="http://schemas.microsoft.com/office/drawing/2014/main" val="1926651684"/>
                    </a:ext>
                  </a:extLst>
                </a:gridCol>
                <a:gridCol w="1141239">
                  <a:extLst>
                    <a:ext uri="{9D8B030D-6E8A-4147-A177-3AD203B41FA5}">
                      <a16:colId xmlns:a16="http://schemas.microsoft.com/office/drawing/2014/main" val="308181970"/>
                    </a:ext>
                  </a:extLst>
                </a:gridCol>
              </a:tblGrid>
              <a:tr h="490484">
                <a:tc gridSpan="3">
                  <a:txBody>
                    <a:bodyPr/>
                    <a:lstStyle/>
                    <a:p>
                      <a:pPr algn="ctr"/>
                      <a:r>
                        <a:rPr lang="en-GB" sz="1200">
                          <a:solidFill>
                            <a:schemeClr val="tx2"/>
                          </a:solidFill>
                        </a:rPr>
                        <a:t>5 Wards with Highest Claimant Rates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solidFill>
                  </a:tcPr>
                </a:tc>
                <a:tc hMerge="1">
                  <a:txBody>
                    <a:bodyPr/>
                    <a:lstStyle/>
                    <a:p>
                      <a:endParaRPr lang="en-GB" sz="1400"/>
                    </a:p>
                  </a:txBody>
                  <a:tcPr/>
                </a:tc>
                <a:tc hMerge="1">
                  <a:txBody>
                    <a:bodyPr/>
                    <a:lstStyle/>
                    <a:p>
                      <a:pPr algn="ctr"/>
                      <a:endParaRPr lang="en-GB" sz="1200">
                        <a:solidFill>
                          <a:schemeClr val="tx2"/>
                        </a:solidFill>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137176553"/>
                  </a:ext>
                </a:extLst>
              </a:tr>
              <a:tr h="516130">
                <a:tc>
                  <a:txBody>
                    <a:bodyPr/>
                    <a:lstStyle/>
                    <a:p>
                      <a:pPr algn="ctr"/>
                      <a:r>
                        <a:rPr lang="en-GB" sz="1200" b="1">
                          <a:solidFill>
                            <a:schemeClr val="accent2"/>
                          </a:solidFill>
                        </a:rPr>
                        <a:t>Ward</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200" b="1" kern="1200">
                          <a:solidFill>
                            <a:schemeClr val="accent2"/>
                          </a:solidFill>
                          <a:latin typeface="+mn-lt"/>
                          <a:ea typeface="+mn-ea"/>
                          <a:cs typeface="+mn-cs"/>
                        </a:rPr>
                        <a:t>Claimant </a:t>
                      </a:r>
                    </a:p>
                    <a:p>
                      <a:pPr algn="ctr" fontAlgn="b"/>
                      <a:r>
                        <a:rPr lang="en-GB" sz="1200" b="1" kern="1200">
                          <a:solidFill>
                            <a:schemeClr val="accent2"/>
                          </a:solidFill>
                          <a:latin typeface="+mn-lt"/>
                          <a:ea typeface="+mn-ea"/>
                          <a:cs typeface="+mn-cs"/>
                        </a:rPr>
                        <a:t>Rate</a:t>
                      </a: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200" b="1" kern="1200">
                          <a:solidFill>
                            <a:schemeClr val="accent2"/>
                          </a:solidFill>
                          <a:latin typeface="+mn-lt"/>
                          <a:ea typeface="+mn-ea"/>
                          <a:cs typeface="+mn-cs"/>
                        </a:rPr>
                        <a:t>YoY Change Rate</a:t>
                      </a: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1990335"/>
                  </a:ext>
                </a:extLst>
              </a:tr>
              <a:tr h="516130">
                <a:tc>
                  <a:txBody>
                    <a:bodyPr/>
                    <a:lstStyle/>
                    <a:p>
                      <a:r>
                        <a:rPr lang="en-GB" sz="1200" b="1">
                          <a:solidFill>
                            <a:schemeClr val="accent2"/>
                          </a:solidFill>
                        </a:rPr>
                        <a:t>King’s Hedge</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ptos Narrow" panose="020B0004020202020204" pitchFamily="34" charset="0"/>
                        </a:rPr>
                        <a:t>+0.8pp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4088204566"/>
                  </a:ext>
                </a:extLst>
              </a:tr>
              <a:tr h="722583">
                <a:tc>
                  <a:txBody>
                    <a:bodyPr/>
                    <a:lstStyle/>
                    <a:p>
                      <a:r>
                        <a:rPr lang="en-GB" sz="1200" b="1">
                          <a:solidFill>
                            <a:schemeClr val="accent2"/>
                          </a:solidFill>
                        </a:rPr>
                        <a:t>Arbury</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+0.7pp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756202064"/>
                  </a:ext>
                </a:extLst>
              </a:tr>
              <a:tr h="516130">
                <a:tc>
                  <a:txBody>
                    <a:bodyPr/>
                    <a:lstStyle/>
                    <a:p>
                      <a:r>
                        <a:rPr lang="en-GB" sz="1200" b="1">
                          <a:solidFill>
                            <a:schemeClr val="accent2"/>
                          </a:solidFill>
                        </a:rPr>
                        <a:t>Abbey</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+0.5pp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451116710"/>
                  </a:ext>
                </a:extLst>
              </a:tr>
              <a:tr h="516130">
                <a:tc>
                  <a:txBody>
                    <a:bodyPr/>
                    <a:lstStyle/>
                    <a:p>
                      <a:r>
                        <a:rPr lang="en-GB" sz="1200" b="1">
                          <a:solidFill>
                            <a:schemeClr val="accent2"/>
                          </a:solidFill>
                        </a:rPr>
                        <a:t>East Chesterton</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+0.6pp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417894273"/>
                  </a:ext>
                </a:extLst>
              </a:tr>
              <a:tr h="401594">
                <a:tc>
                  <a:txBody>
                    <a:bodyPr/>
                    <a:lstStyle/>
                    <a:p>
                      <a:r>
                        <a:rPr lang="en-GB" sz="1200" b="1">
                          <a:solidFill>
                            <a:schemeClr val="accent2"/>
                          </a:solidFill>
                        </a:rPr>
                        <a:t>Cherry Hinton</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ptos Narrow" panose="020B0004020202020204" pitchFamily="34" charset="0"/>
                        </a:rPr>
                        <a:t>-0.4pp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515098214"/>
                  </a:ext>
                </a:extLst>
              </a:tr>
            </a:tbl>
          </a:graphicData>
        </a:graphic>
      </p:graphicFrame>
      <p:graphicFrame>
        <p:nvGraphicFramePr>
          <p:cNvPr id="4" name="Table 3">
            <a:extLst>
              <a:ext uri="{FF2B5EF4-FFF2-40B4-BE49-F238E27FC236}">
                <a16:creationId xmlns:a16="http://schemas.microsoft.com/office/drawing/2014/main" id="{6B23C601-F9A1-C61F-915A-F7A7F90349DA}"/>
              </a:ext>
            </a:extLst>
          </p:cNvPr>
          <p:cNvGraphicFramePr>
            <a:graphicFrameLocks noGrp="1"/>
          </p:cNvGraphicFramePr>
          <p:nvPr>
            <p:extLst>
              <p:ext uri="{D42A27DB-BD31-4B8C-83A1-F6EECF244321}">
                <p14:modId xmlns:p14="http://schemas.microsoft.com/office/powerpoint/2010/main" val="2282043710"/>
              </p:ext>
            </p:extLst>
          </p:nvPr>
        </p:nvGraphicFramePr>
        <p:xfrm>
          <a:off x="8259201" y="1486752"/>
          <a:ext cx="3423717" cy="3679181"/>
        </p:xfrm>
        <a:graphic>
          <a:graphicData uri="http://schemas.openxmlformats.org/drawingml/2006/table">
            <a:tbl>
              <a:tblPr firstRow="1" bandRow="1">
                <a:tableStyleId>{D7AC3CCA-C797-4891-BE02-D94E43425B78}</a:tableStyleId>
              </a:tblPr>
              <a:tblGrid>
                <a:gridCol w="1141239">
                  <a:extLst>
                    <a:ext uri="{9D8B030D-6E8A-4147-A177-3AD203B41FA5}">
                      <a16:colId xmlns:a16="http://schemas.microsoft.com/office/drawing/2014/main" val="1015179638"/>
                    </a:ext>
                  </a:extLst>
                </a:gridCol>
                <a:gridCol w="1141239">
                  <a:extLst>
                    <a:ext uri="{9D8B030D-6E8A-4147-A177-3AD203B41FA5}">
                      <a16:colId xmlns:a16="http://schemas.microsoft.com/office/drawing/2014/main" val="1926651684"/>
                    </a:ext>
                  </a:extLst>
                </a:gridCol>
                <a:gridCol w="1141239">
                  <a:extLst>
                    <a:ext uri="{9D8B030D-6E8A-4147-A177-3AD203B41FA5}">
                      <a16:colId xmlns:a16="http://schemas.microsoft.com/office/drawing/2014/main" val="308181970"/>
                    </a:ext>
                  </a:extLst>
                </a:gridCol>
              </a:tblGrid>
              <a:tr h="490484">
                <a:tc gridSpan="3">
                  <a:txBody>
                    <a:bodyPr/>
                    <a:lstStyle/>
                    <a:p>
                      <a:pPr algn="ctr"/>
                      <a:r>
                        <a:rPr lang="en-GB" sz="1200">
                          <a:solidFill>
                            <a:schemeClr val="tx2"/>
                          </a:solidFill>
                        </a:rPr>
                        <a:t>5 Wards with Lowest Claimant Rates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solidFill>
                  </a:tcPr>
                </a:tc>
                <a:tc hMerge="1">
                  <a:txBody>
                    <a:bodyPr/>
                    <a:lstStyle/>
                    <a:p>
                      <a:endParaRPr lang="en-GB" sz="1400"/>
                    </a:p>
                  </a:txBody>
                  <a:tcPr/>
                </a:tc>
                <a:tc hMerge="1">
                  <a:txBody>
                    <a:bodyPr/>
                    <a:lstStyle/>
                    <a:p>
                      <a:pPr algn="ctr"/>
                      <a:endParaRPr lang="en-GB" sz="1200">
                        <a:solidFill>
                          <a:schemeClr val="tx2"/>
                        </a:solidFill>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137176553"/>
                  </a:ext>
                </a:extLst>
              </a:tr>
              <a:tr h="516130">
                <a:tc>
                  <a:txBody>
                    <a:bodyPr/>
                    <a:lstStyle/>
                    <a:p>
                      <a:pPr algn="ctr"/>
                      <a:r>
                        <a:rPr lang="en-GB" sz="1200" b="1">
                          <a:solidFill>
                            <a:schemeClr val="accent2"/>
                          </a:solidFill>
                        </a:rPr>
                        <a:t>Ward</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200" b="1" kern="1200">
                          <a:solidFill>
                            <a:schemeClr val="accent2"/>
                          </a:solidFill>
                          <a:latin typeface="+mn-lt"/>
                          <a:ea typeface="+mn-ea"/>
                          <a:cs typeface="+mn-cs"/>
                        </a:rPr>
                        <a:t>Claimant </a:t>
                      </a:r>
                    </a:p>
                    <a:p>
                      <a:pPr algn="ctr" fontAlgn="b"/>
                      <a:r>
                        <a:rPr lang="en-GB" sz="1200" b="1" kern="1200">
                          <a:solidFill>
                            <a:schemeClr val="accent2"/>
                          </a:solidFill>
                          <a:latin typeface="+mn-lt"/>
                          <a:ea typeface="+mn-ea"/>
                          <a:cs typeface="+mn-cs"/>
                        </a:rPr>
                        <a:t>Rate</a:t>
                      </a: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200" b="1" kern="1200">
                          <a:solidFill>
                            <a:schemeClr val="accent2"/>
                          </a:solidFill>
                          <a:latin typeface="+mn-lt"/>
                          <a:ea typeface="+mn-ea"/>
                          <a:cs typeface="+mn-cs"/>
                        </a:rPr>
                        <a:t>YoY Change Rate</a:t>
                      </a: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1990335"/>
                  </a:ext>
                </a:extLst>
              </a:tr>
              <a:tr h="516130">
                <a:tc>
                  <a:txBody>
                    <a:bodyPr/>
                    <a:lstStyle/>
                    <a:p>
                      <a:r>
                        <a:rPr lang="en-GB" sz="1200" b="1">
                          <a:solidFill>
                            <a:schemeClr val="accent2"/>
                          </a:solidFill>
                        </a:rPr>
                        <a:t>Newnham</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0.3%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+0.0pp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4088204566"/>
                  </a:ext>
                </a:extLst>
              </a:tr>
              <a:tr h="722583">
                <a:tc>
                  <a:txBody>
                    <a:bodyPr/>
                    <a:lstStyle/>
                    <a:p>
                      <a:r>
                        <a:rPr lang="en-GB" sz="1200" b="1" err="1">
                          <a:solidFill>
                            <a:schemeClr val="accent2"/>
                          </a:solidFill>
                        </a:rPr>
                        <a:t>Girton</a:t>
                      </a:r>
                      <a:endParaRPr lang="en-GB" sz="1200" b="1">
                        <a:solidFill>
                          <a:schemeClr val="accent2"/>
                        </a:solidFill>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-0.3pp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756202064"/>
                  </a:ext>
                </a:extLst>
              </a:tr>
              <a:tr h="516130">
                <a:tc>
                  <a:txBody>
                    <a:bodyPr/>
                    <a:lstStyle/>
                    <a:p>
                      <a:r>
                        <a:rPr lang="en-GB" sz="1200" b="1" err="1">
                          <a:solidFill>
                            <a:schemeClr val="accent2"/>
                          </a:solidFill>
                        </a:rPr>
                        <a:t>Whittelsford</a:t>
                      </a:r>
                      <a:endParaRPr lang="en-GB" sz="1200" b="1">
                        <a:solidFill>
                          <a:schemeClr val="accent2"/>
                        </a:solidFill>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-0.2pp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451116710"/>
                  </a:ext>
                </a:extLst>
              </a:tr>
              <a:tr h="516130">
                <a:tc>
                  <a:txBody>
                    <a:bodyPr/>
                    <a:lstStyle/>
                    <a:p>
                      <a:r>
                        <a:rPr lang="en-GB" sz="1200" b="1">
                          <a:solidFill>
                            <a:schemeClr val="accent2"/>
                          </a:solidFill>
                        </a:rPr>
                        <a:t>Castle</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-0.1pp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417894273"/>
                  </a:ext>
                </a:extLst>
              </a:tr>
              <a:tr h="401594">
                <a:tc>
                  <a:txBody>
                    <a:bodyPr/>
                    <a:lstStyle/>
                    <a:p>
                      <a:r>
                        <a:rPr lang="en-GB" sz="1200" b="1">
                          <a:solidFill>
                            <a:schemeClr val="accent2"/>
                          </a:solidFill>
                        </a:rPr>
                        <a:t>Market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ptos Narrow" panose="020B0004020202020204" pitchFamily="34" charset="0"/>
                        </a:rPr>
                        <a:t>-0.3pp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515098214"/>
                  </a:ext>
                </a:extLst>
              </a:tr>
            </a:tbl>
          </a:graphicData>
        </a:graphic>
      </p:graphicFrame>
      <p:sp>
        <p:nvSpPr>
          <p:cNvPr id="3" name="TextBox 2">
            <a:extLst>
              <a:ext uri="{FF2B5EF4-FFF2-40B4-BE49-F238E27FC236}">
                <a16:creationId xmlns:a16="http://schemas.microsoft.com/office/drawing/2014/main" id="{FFC3E79C-FAF7-7C0C-CB66-895032EF1B1C}"/>
              </a:ext>
            </a:extLst>
          </p:cNvPr>
          <p:cNvSpPr txBox="1"/>
          <p:nvPr/>
        </p:nvSpPr>
        <p:spPr>
          <a:xfrm>
            <a:off x="4719725" y="5371248"/>
            <a:ext cx="4386175" cy="919401"/>
          </a:xfrm>
          <a:prstGeom prst="roundRect">
            <a:avLst/>
          </a:prstGeom>
          <a:noFill/>
          <a:ln>
            <a:solidFill>
              <a:schemeClr val="tx1"/>
            </a:solidFill>
          </a:ln>
        </p:spPr>
        <p:txBody>
          <a:bodyPr wrap="square" rtlCol="0">
            <a:spAutoFit/>
          </a:bodyPr>
          <a:lstStyle/>
          <a:p>
            <a:r>
              <a:rPr lang="en-GB" sz="1200" dirty="0">
                <a:solidFill>
                  <a:srgbClr val="0B3153"/>
                </a:solidFill>
              </a:rPr>
              <a:t>Higher claimant rates seem to especially affect wards in the north of the region such as King’s Hedges, Arbury and Abbey. Further support to secure work may be needed in these areas.</a:t>
            </a:r>
          </a:p>
        </p:txBody>
      </p:sp>
    </p:spTree>
    <p:extLst>
      <p:ext uri="{BB962C8B-B14F-4D97-AF65-F5344CB8AC3E}">
        <p14:creationId xmlns:p14="http://schemas.microsoft.com/office/powerpoint/2010/main" val="1734737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588398" y="138326"/>
            <a:ext cx="10515600" cy="771961"/>
          </a:xfrm>
        </p:spPr>
        <p:txBody>
          <a:bodyPr/>
          <a:lstStyle/>
          <a:p>
            <a:r>
              <a:rPr lang="en-GB" sz="3200"/>
              <a:t>People on Universal Credit</a:t>
            </a:r>
            <a:endParaRPr lang="en-GB" sz="3200">
              <a:cs typeface="Arial"/>
            </a:endParaRPr>
          </a:p>
        </p:txBody>
      </p:sp>
      <p:pic>
        <p:nvPicPr>
          <p:cNvPr id="3" name="Picture 2" descr="A line chart showing the number of people on universal credit across Greater Cambridge since January 2020.  The number of people on universal credit initially increased during the first lockdown and has remained higher.">
            <a:extLst>
              <a:ext uri="{FF2B5EF4-FFF2-40B4-BE49-F238E27FC236}">
                <a16:creationId xmlns:a16="http://schemas.microsoft.com/office/drawing/2014/main" id="{EA9A3CFC-3C2A-E2A5-60B8-BDE6DC37D4AA}"/>
              </a:ext>
            </a:extLst>
          </p:cNvPr>
          <p:cNvPicPr>
            <a:picLocks noChangeAspect="1"/>
          </p:cNvPicPr>
          <p:nvPr/>
        </p:nvPicPr>
        <p:blipFill>
          <a:blip r:embed="rId3"/>
          <a:stretch>
            <a:fillRect/>
          </a:stretch>
        </p:blipFill>
        <p:spPr>
          <a:xfrm>
            <a:off x="896313" y="910287"/>
            <a:ext cx="9759172" cy="3728301"/>
          </a:xfrm>
          <a:prstGeom prst="rect">
            <a:avLst/>
          </a:prstGeom>
        </p:spPr>
      </p:pic>
      <p:graphicFrame>
        <p:nvGraphicFramePr>
          <p:cNvPr id="5" name="Table 4">
            <a:extLst>
              <a:ext uri="{FF2B5EF4-FFF2-40B4-BE49-F238E27FC236}">
                <a16:creationId xmlns:a16="http://schemas.microsoft.com/office/drawing/2014/main" id="{2DF15804-2DC5-6D8C-30D4-CB71EB78B314}"/>
              </a:ext>
            </a:extLst>
          </p:cNvPr>
          <p:cNvGraphicFramePr>
            <a:graphicFrameLocks noGrp="1"/>
          </p:cNvGraphicFramePr>
          <p:nvPr>
            <p:extLst>
              <p:ext uri="{D42A27DB-BD31-4B8C-83A1-F6EECF244321}">
                <p14:modId xmlns:p14="http://schemas.microsoft.com/office/powerpoint/2010/main" val="465792288"/>
              </p:ext>
            </p:extLst>
          </p:nvPr>
        </p:nvGraphicFramePr>
        <p:xfrm>
          <a:off x="896313" y="4759160"/>
          <a:ext cx="9899770" cy="1480376"/>
        </p:xfrm>
        <a:graphic>
          <a:graphicData uri="http://schemas.openxmlformats.org/drawingml/2006/table">
            <a:tbl>
              <a:tblPr firstRow="1" bandRow="1">
                <a:tableStyleId>{2D5ABB26-0587-4C30-8999-92F81FD0307C}</a:tableStyleId>
              </a:tblPr>
              <a:tblGrid>
                <a:gridCol w="1979954">
                  <a:extLst>
                    <a:ext uri="{9D8B030D-6E8A-4147-A177-3AD203B41FA5}">
                      <a16:colId xmlns:a16="http://schemas.microsoft.com/office/drawing/2014/main" val="850401227"/>
                    </a:ext>
                  </a:extLst>
                </a:gridCol>
                <a:gridCol w="1979954">
                  <a:extLst>
                    <a:ext uri="{9D8B030D-6E8A-4147-A177-3AD203B41FA5}">
                      <a16:colId xmlns:a16="http://schemas.microsoft.com/office/drawing/2014/main" val="4072961213"/>
                    </a:ext>
                  </a:extLst>
                </a:gridCol>
                <a:gridCol w="1979954">
                  <a:extLst>
                    <a:ext uri="{9D8B030D-6E8A-4147-A177-3AD203B41FA5}">
                      <a16:colId xmlns:a16="http://schemas.microsoft.com/office/drawing/2014/main" val="3115584979"/>
                    </a:ext>
                  </a:extLst>
                </a:gridCol>
                <a:gridCol w="1979954">
                  <a:extLst>
                    <a:ext uri="{9D8B030D-6E8A-4147-A177-3AD203B41FA5}">
                      <a16:colId xmlns:a16="http://schemas.microsoft.com/office/drawing/2014/main" val="202381606"/>
                    </a:ext>
                  </a:extLst>
                </a:gridCol>
                <a:gridCol w="1979954">
                  <a:extLst>
                    <a:ext uri="{9D8B030D-6E8A-4147-A177-3AD203B41FA5}">
                      <a16:colId xmlns:a16="http://schemas.microsoft.com/office/drawing/2014/main" val="3842056567"/>
                    </a:ext>
                  </a:extLst>
                </a:gridCol>
              </a:tblGrid>
              <a:tr h="565976">
                <a:tc>
                  <a:txBody>
                    <a:bodyPr/>
                    <a:lstStyle/>
                    <a:p>
                      <a:pPr algn="l"/>
                      <a:r>
                        <a:rPr lang="en-GB" sz="1400" b="1">
                          <a:solidFill>
                            <a:schemeClr val="accent2"/>
                          </a:solidFill>
                          <a:latin typeface="+mn-lt"/>
                        </a:rPr>
                        <a:t>Universal Credit Status</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en-GB" sz="1400" b="1">
                          <a:solidFill>
                            <a:srgbClr val="0070C0"/>
                          </a:solidFill>
                          <a:latin typeface="+mn-lt"/>
                        </a:rPr>
                        <a:t>Number of Claimants</a:t>
                      </a:r>
                      <a:br>
                        <a:rPr lang="en-GB" sz="1400" b="1">
                          <a:solidFill>
                            <a:schemeClr val="accent2"/>
                          </a:solidFill>
                          <a:latin typeface="+mn-lt"/>
                        </a:rPr>
                      </a:br>
                      <a:r>
                        <a:rPr lang="en-GB" sz="1400" b="1">
                          <a:solidFill>
                            <a:schemeClr val="accent2"/>
                          </a:solidFill>
                          <a:latin typeface="+mn-lt"/>
                        </a:rPr>
                        <a:t>May 2024</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en-GB" sz="1400" b="1">
                          <a:solidFill>
                            <a:srgbClr val="0070C0"/>
                          </a:solidFill>
                          <a:latin typeface="+mn-lt"/>
                        </a:rPr>
                        <a:t>Share of Total</a:t>
                      </a:r>
                      <a:br>
                        <a:rPr lang="en-GB" sz="1400" b="1">
                          <a:solidFill>
                            <a:schemeClr val="accent2"/>
                          </a:solidFill>
                          <a:latin typeface="+mn-lt"/>
                        </a:rPr>
                      </a:br>
                      <a:r>
                        <a:rPr lang="en-GB" sz="1400" b="1">
                          <a:solidFill>
                            <a:schemeClr val="accent2"/>
                          </a:solidFill>
                          <a:latin typeface="+mn-lt"/>
                        </a:rPr>
                        <a:t>May 2024</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en-GB" sz="1400" b="1">
                          <a:solidFill>
                            <a:srgbClr val="0070C0"/>
                          </a:solidFill>
                          <a:latin typeface="+mn-lt"/>
                        </a:rPr>
                        <a:t>% Change with </a:t>
                      </a:r>
                    </a:p>
                    <a:p>
                      <a:pPr algn="ctr"/>
                      <a:r>
                        <a:rPr lang="en-GB" sz="1400" b="1">
                          <a:solidFill>
                            <a:schemeClr val="accent2"/>
                          </a:solidFill>
                          <a:latin typeface="+mn-lt"/>
                        </a:rPr>
                        <a:t>February 2024</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en-GB" sz="1400" b="1">
                          <a:solidFill>
                            <a:srgbClr val="0070C0"/>
                          </a:solidFill>
                          <a:latin typeface="+mn-lt"/>
                        </a:rPr>
                        <a:t>% Change with </a:t>
                      </a:r>
                    </a:p>
                    <a:p>
                      <a:pPr algn="ctr"/>
                      <a:r>
                        <a:rPr lang="en-GB" sz="1400" b="1">
                          <a:solidFill>
                            <a:schemeClr val="accent2"/>
                          </a:solidFill>
                          <a:latin typeface="+mn-lt"/>
                        </a:rPr>
                        <a:t>May 2023</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574011896"/>
                  </a:ext>
                </a:extLst>
              </a:tr>
              <a:tr h="283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tx1"/>
                          </a:solidFill>
                          <a:latin typeface="+mn-lt"/>
                        </a:rPr>
                        <a:t>Employed</a:t>
                      </a:r>
                      <a:endParaRPr lang="en-GB" sz="1400" b="1" kern="1200">
                        <a:solidFill>
                          <a:schemeClr val="tx1"/>
                        </a:solidFill>
                        <a:latin typeface="+mn-lt"/>
                        <a:ea typeface="+mn-ea"/>
                        <a:cs typeface="+mn-cs"/>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kern="1200">
                          <a:solidFill>
                            <a:schemeClr val="tx1"/>
                          </a:solidFill>
                          <a:latin typeface="+mn-lt"/>
                          <a:ea typeface="+mn-ea"/>
                          <a:cs typeface="+mn-cs"/>
                        </a:rPr>
                        <a:t>7,639</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a:r>
                        <a:rPr lang="en-GB" sz="1400" dirty="0">
                          <a:latin typeface="+mn-lt"/>
                        </a:rPr>
                        <a:t>42.5%</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a:r>
                        <a:rPr lang="en-GB" sz="1400">
                          <a:latin typeface="+mn-lt"/>
                        </a:rPr>
                        <a:t>+2.8%</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a:r>
                        <a:rPr lang="en-GB" sz="1400" dirty="0">
                          <a:latin typeface="+mn-lt"/>
                        </a:rPr>
                        <a:t>+11.4%</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04041100"/>
                  </a:ext>
                </a:extLst>
              </a:tr>
              <a:tr h="283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tx1"/>
                          </a:solidFill>
                          <a:latin typeface="+mn-lt"/>
                        </a:rPr>
                        <a:t>Unemployed</a:t>
                      </a:r>
                      <a:endParaRPr lang="en-GB" sz="1400" b="1" kern="1200">
                        <a:solidFill>
                          <a:schemeClr val="tx1"/>
                        </a:solidFill>
                        <a:latin typeface="+mn-lt"/>
                        <a:ea typeface="+mn-ea"/>
                        <a:cs typeface="+mn-cs"/>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kern="1200">
                          <a:solidFill>
                            <a:schemeClr val="tx1"/>
                          </a:solidFill>
                          <a:latin typeface="+mn-lt"/>
                          <a:ea typeface="+mn-ea"/>
                          <a:cs typeface="+mn-cs"/>
                        </a:rPr>
                        <a:t>10,336</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a:r>
                        <a:rPr lang="en-GB" sz="1400">
                          <a:latin typeface="+mn-lt"/>
                        </a:rPr>
                        <a:t>57.5%</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a:r>
                        <a:rPr lang="en-GB" sz="1400">
                          <a:latin typeface="+mn-lt"/>
                        </a:rPr>
                        <a:t>+1.9%</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a:r>
                        <a:rPr lang="en-GB" sz="1400" dirty="0">
                          <a:latin typeface="+mn-lt"/>
                        </a:rPr>
                        <a:t>+13.8%</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523346942"/>
                  </a:ext>
                </a:extLst>
              </a:tr>
              <a:tr h="283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tx1"/>
                          </a:solidFill>
                          <a:latin typeface="+mn-lt"/>
                        </a:rPr>
                        <a:t>Total</a:t>
                      </a:r>
                      <a:endParaRPr lang="en-GB" sz="1400" b="1" kern="1200">
                        <a:solidFill>
                          <a:schemeClr val="tx1"/>
                        </a:solidFill>
                        <a:latin typeface="+mn-lt"/>
                        <a:ea typeface="+mn-ea"/>
                        <a:cs typeface="+mn-cs"/>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kern="1200">
                          <a:solidFill>
                            <a:schemeClr val="tx1"/>
                          </a:solidFill>
                          <a:latin typeface="+mn-lt"/>
                          <a:ea typeface="+mn-ea"/>
                          <a:cs typeface="+mn-cs"/>
                        </a:rPr>
                        <a:t>17,967</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i="0" u="none" strike="noStrike">
                        <a:solidFill>
                          <a:srgbClr val="000000"/>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a:r>
                        <a:rPr lang="en-GB" sz="1400">
                          <a:latin typeface="+mn-lt"/>
                        </a:rPr>
                        <a:t>+2.3%</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a:r>
                        <a:rPr lang="en-GB" sz="1400" dirty="0">
                          <a:latin typeface="+mn-lt"/>
                        </a:rPr>
                        <a:t>+12.7%</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35753832"/>
                  </a:ext>
                </a:extLst>
              </a:tr>
            </a:tbl>
          </a:graphicData>
        </a:graphic>
      </p:graphicFrame>
      <p:sp>
        <p:nvSpPr>
          <p:cNvPr id="4" name="TextBox 3">
            <a:extLst>
              <a:ext uri="{FF2B5EF4-FFF2-40B4-BE49-F238E27FC236}">
                <a16:creationId xmlns:a16="http://schemas.microsoft.com/office/drawing/2014/main" id="{3297592C-616F-88A8-2A50-92C7BC5CE058}"/>
              </a:ext>
            </a:extLst>
          </p:cNvPr>
          <p:cNvSpPr txBox="1"/>
          <p:nvPr/>
        </p:nvSpPr>
        <p:spPr>
          <a:xfrm>
            <a:off x="574793" y="6360109"/>
            <a:ext cx="8531107" cy="510778"/>
          </a:xfrm>
          <a:prstGeom prst="roundRect">
            <a:avLst/>
          </a:prstGeom>
          <a:noFill/>
          <a:ln>
            <a:solidFill>
              <a:schemeClr val="tx1"/>
            </a:solidFill>
          </a:ln>
        </p:spPr>
        <p:txBody>
          <a:bodyPr wrap="square" rtlCol="0">
            <a:spAutoFit/>
          </a:bodyPr>
          <a:lstStyle/>
          <a:p>
            <a:r>
              <a:rPr lang="en-GB" sz="1200" dirty="0">
                <a:solidFill>
                  <a:srgbClr val="0B3153"/>
                </a:solidFill>
              </a:rPr>
              <a:t>It is concerning that since May 2023, universal credit claimants have increased for both employed at 11.4% and unemployed at 13.8%. The current number of claimants also remains higher than pre-pandemic levels. </a:t>
            </a:r>
          </a:p>
        </p:txBody>
      </p:sp>
      <p:sp>
        <p:nvSpPr>
          <p:cNvPr id="6" name="Rectangle: Rounded Corners 5">
            <a:extLst>
              <a:ext uri="{FF2B5EF4-FFF2-40B4-BE49-F238E27FC236}">
                <a16:creationId xmlns:a16="http://schemas.microsoft.com/office/drawing/2014/main" id="{8A6CDD7F-C7E0-D746-2BEE-7873BA2DF941}"/>
              </a:ext>
              <a:ext uri="{C183D7F6-B498-43B3-948B-1728B52AA6E4}">
                <adec:decorative xmlns:adec="http://schemas.microsoft.com/office/drawing/2017/decorative" val="1"/>
              </a:ext>
            </a:extLst>
          </p:cNvPr>
          <p:cNvSpPr/>
          <p:nvPr/>
        </p:nvSpPr>
        <p:spPr>
          <a:xfrm>
            <a:off x="9435231" y="5335764"/>
            <a:ext cx="734263" cy="25212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0580B48D-6965-A55E-9A0F-ECC6B3587F93}"/>
              </a:ext>
              <a:ext uri="{C183D7F6-B498-43B3-948B-1728B52AA6E4}">
                <adec:decorative xmlns:adec="http://schemas.microsoft.com/office/drawing/2017/decorative" val="1"/>
              </a:ext>
            </a:extLst>
          </p:cNvPr>
          <p:cNvSpPr/>
          <p:nvPr/>
        </p:nvSpPr>
        <p:spPr>
          <a:xfrm>
            <a:off x="9435231" y="5674142"/>
            <a:ext cx="734263" cy="25212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3318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838200" y="2821781"/>
            <a:ext cx="10515600" cy="1214438"/>
          </a:xfrm>
        </p:spPr>
        <p:txBody>
          <a:bodyPr/>
          <a:lstStyle/>
          <a:p>
            <a:r>
              <a:rPr lang="en-GB" dirty="0"/>
              <a:t>6. Employment</a:t>
            </a:r>
          </a:p>
        </p:txBody>
      </p:sp>
    </p:spTree>
    <p:extLst>
      <p:ext uri="{BB962C8B-B14F-4D97-AF65-F5344CB8AC3E}">
        <p14:creationId xmlns:p14="http://schemas.microsoft.com/office/powerpoint/2010/main" val="1759591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a:t>Employment Overview</a:t>
            </a:r>
            <a:endParaRPr lang="en-GB" sz="3200">
              <a:cs typeface="Arial"/>
            </a:endParaRPr>
          </a:p>
        </p:txBody>
      </p:sp>
      <p:sp>
        <p:nvSpPr>
          <p:cNvPr id="8" name="TextBox 7">
            <a:extLst>
              <a:ext uri="{FF2B5EF4-FFF2-40B4-BE49-F238E27FC236}">
                <a16:creationId xmlns:a16="http://schemas.microsoft.com/office/drawing/2014/main" id="{12A00E52-EE2A-08EF-0848-A672BC2338DF}"/>
              </a:ext>
            </a:extLst>
          </p:cNvPr>
          <p:cNvSpPr txBox="1"/>
          <p:nvPr/>
        </p:nvSpPr>
        <p:spPr>
          <a:xfrm>
            <a:off x="410071" y="1084145"/>
            <a:ext cx="3268523" cy="630942"/>
          </a:xfrm>
          <a:prstGeom prst="rect">
            <a:avLst/>
          </a:prstGeom>
          <a:noFill/>
        </p:spPr>
        <p:txBody>
          <a:bodyPr wrap="square" rtlCol="0">
            <a:spAutoFit/>
          </a:bodyPr>
          <a:lstStyle/>
          <a:p>
            <a:pPr algn="ctr"/>
            <a:r>
              <a:rPr lang="en-GB" b="1">
                <a:solidFill>
                  <a:srgbClr val="0B3153"/>
                </a:solidFill>
              </a:rPr>
              <a:t>Employment Rate </a:t>
            </a:r>
          </a:p>
          <a:p>
            <a:pPr algn="ctr"/>
            <a:r>
              <a:rPr lang="en-GB" sz="1700" b="1">
                <a:solidFill>
                  <a:srgbClr val="0B3153"/>
                </a:solidFill>
              </a:rPr>
              <a:t>(all aged 16-64)</a:t>
            </a:r>
          </a:p>
        </p:txBody>
      </p:sp>
      <p:sp>
        <p:nvSpPr>
          <p:cNvPr id="3" name="TextBox 2">
            <a:extLst>
              <a:ext uri="{FF2B5EF4-FFF2-40B4-BE49-F238E27FC236}">
                <a16:creationId xmlns:a16="http://schemas.microsoft.com/office/drawing/2014/main" id="{3B70880C-134C-0D0C-2528-36BE6FD405E4}"/>
              </a:ext>
            </a:extLst>
          </p:cNvPr>
          <p:cNvSpPr txBox="1"/>
          <p:nvPr/>
        </p:nvSpPr>
        <p:spPr>
          <a:xfrm>
            <a:off x="1138488" y="2387949"/>
            <a:ext cx="1757134" cy="276999"/>
          </a:xfrm>
          <a:prstGeom prst="rect">
            <a:avLst/>
          </a:prstGeom>
          <a:noFill/>
        </p:spPr>
        <p:txBody>
          <a:bodyPr wrap="square">
            <a:spAutoFit/>
          </a:bodyPr>
          <a:lstStyle/>
          <a:p>
            <a:pPr algn="ctr"/>
            <a:r>
              <a:rPr lang="en-GB" sz="1200" b="1" i="1">
                <a:solidFill>
                  <a:srgbClr val="000000"/>
                </a:solidFill>
                <a:latin typeface="Calibri" panose="020F0502020204030204" pitchFamily="34" charset="0"/>
              </a:rPr>
              <a:t>Apr 2023-Mar 2024</a:t>
            </a:r>
          </a:p>
        </p:txBody>
      </p:sp>
      <p:sp>
        <p:nvSpPr>
          <p:cNvPr id="14" name="TextBox 13">
            <a:extLst>
              <a:ext uri="{FF2B5EF4-FFF2-40B4-BE49-F238E27FC236}">
                <a16:creationId xmlns:a16="http://schemas.microsoft.com/office/drawing/2014/main" id="{167EA13D-0C9F-C919-E50C-C0C6682E5EEB}"/>
              </a:ext>
            </a:extLst>
          </p:cNvPr>
          <p:cNvSpPr txBox="1"/>
          <p:nvPr/>
        </p:nvSpPr>
        <p:spPr>
          <a:xfrm>
            <a:off x="1092484" y="1712255"/>
            <a:ext cx="1849142" cy="646986"/>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3200" b="1">
                <a:solidFill>
                  <a:srgbClr val="4F3215"/>
                </a:solidFill>
                <a:latin typeface="+mn-lt"/>
              </a:rPr>
              <a:t>77.6%</a:t>
            </a:r>
          </a:p>
        </p:txBody>
      </p:sp>
      <p:sp>
        <p:nvSpPr>
          <p:cNvPr id="9" name="TextBox 8">
            <a:extLst>
              <a:ext uri="{FF2B5EF4-FFF2-40B4-BE49-F238E27FC236}">
                <a16:creationId xmlns:a16="http://schemas.microsoft.com/office/drawing/2014/main" id="{0834F6BD-F718-6A39-4E14-BE31F8E9715C}"/>
              </a:ext>
            </a:extLst>
          </p:cNvPr>
          <p:cNvSpPr txBox="1"/>
          <p:nvPr/>
        </p:nvSpPr>
        <p:spPr>
          <a:xfrm>
            <a:off x="410071" y="2668500"/>
            <a:ext cx="3268523" cy="353943"/>
          </a:xfrm>
          <a:prstGeom prst="rect">
            <a:avLst/>
          </a:prstGeom>
          <a:noFill/>
        </p:spPr>
        <p:txBody>
          <a:bodyPr wrap="square" rtlCol="0">
            <a:spAutoFit/>
          </a:bodyPr>
          <a:lstStyle/>
          <a:p>
            <a:pPr algn="ctr"/>
            <a:r>
              <a:rPr lang="en-GB" sz="1700" b="1">
                <a:solidFill>
                  <a:srgbClr val="0B3153"/>
                </a:solidFill>
              </a:rPr>
              <a:t>Quarterly Change</a:t>
            </a:r>
          </a:p>
        </p:txBody>
      </p:sp>
      <p:sp>
        <p:nvSpPr>
          <p:cNvPr id="4" name="TextBox 3">
            <a:extLst>
              <a:ext uri="{FF2B5EF4-FFF2-40B4-BE49-F238E27FC236}">
                <a16:creationId xmlns:a16="http://schemas.microsoft.com/office/drawing/2014/main" id="{58AA24E2-A310-9442-DC18-94A6F04DE945}"/>
              </a:ext>
            </a:extLst>
          </p:cNvPr>
          <p:cNvSpPr txBox="1"/>
          <p:nvPr/>
        </p:nvSpPr>
        <p:spPr>
          <a:xfrm>
            <a:off x="927617" y="3651175"/>
            <a:ext cx="2233427"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ea typeface="+mn-ea"/>
                <a:cs typeface="+mn-cs"/>
              </a:rPr>
              <a:t>Comparing Apr 2023-Mar 2024 with Jan 2023 – Dec 2023</a:t>
            </a:r>
            <a:endParaRPr lang="en-GB" sz="1200">
              <a:effectLst/>
            </a:endParaRPr>
          </a:p>
        </p:txBody>
      </p:sp>
      <p:sp>
        <p:nvSpPr>
          <p:cNvPr id="15" name="TextBox 14">
            <a:extLst>
              <a:ext uri="{FF2B5EF4-FFF2-40B4-BE49-F238E27FC236}">
                <a16:creationId xmlns:a16="http://schemas.microsoft.com/office/drawing/2014/main" id="{508060BB-F6B2-379C-E9AB-BFBB832F003A}"/>
              </a:ext>
            </a:extLst>
          </p:cNvPr>
          <p:cNvSpPr txBox="1"/>
          <p:nvPr/>
        </p:nvSpPr>
        <p:spPr>
          <a:xfrm>
            <a:off x="1119760" y="3004189"/>
            <a:ext cx="1849142" cy="646986"/>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3200" b="1">
                <a:solidFill>
                  <a:srgbClr val="4F3215"/>
                </a:solidFill>
                <a:latin typeface="+mn-lt"/>
              </a:rPr>
              <a:t>-0.9pp</a:t>
            </a:r>
          </a:p>
        </p:txBody>
      </p:sp>
      <p:sp>
        <p:nvSpPr>
          <p:cNvPr id="17" name="TextBox 16">
            <a:extLst>
              <a:ext uri="{FF2B5EF4-FFF2-40B4-BE49-F238E27FC236}">
                <a16:creationId xmlns:a16="http://schemas.microsoft.com/office/drawing/2014/main" id="{967FA36A-F2D4-B34D-A381-50ED76718BEC}"/>
              </a:ext>
            </a:extLst>
          </p:cNvPr>
          <p:cNvSpPr txBox="1"/>
          <p:nvPr/>
        </p:nvSpPr>
        <p:spPr>
          <a:xfrm>
            <a:off x="479497" y="4116392"/>
            <a:ext cx="3199093" cy="353943"/>
          </a:xfrm>
          <a:prstGeom prst="rect">
            <a:avLst/>
          </a:prstGeom>
          <a:noFill/>
        </p:spPr>
        <p:txBody>
          <a:bodyPr wrap="square" rtlCol="0">
            <a:spAutoFit/>
          </a:bodyPr>
          <a:lstStyle/>
          <a:p>
            <a:pPr algn="ctr"/>
            <a:r>
              <a:rPr lang="en-GB" sz="1700" b="1">
                <a:solidFill>
                  <a:srgbClr val="0B3153"/>
                </a:solidFill>
              </a:rPr>
              <a:t>YoY Change</a:t>
            </a:r>
          </a:p>
        </p:txBody>
      </p:sp>
      <p:sp>
        <p:nvSpPr>
          <p:cNvPr id="5" name="TextBox 4">
            <a:extLst>
              <a:ext uri="{FF2B5EF4-FFF2-40B4-BE49-F238E27FC236}">
                <a16:creationId xmlns:a16="http://schemas.microsoft.com/office/drawing/2014/main" id="{A800D655-78FA-C4F1-E659-2BB6F0721BEA}"/>
              </a:ext>
            </a:extLst>
          </p:cNvPr>
          <p:cNvSpPr txBox="1"/>
          <p:nvPr/>
        </p:nvSpPr>
        <p:spPr>
          <a:xfrm>
            <a:off x="957711" y="5065065"/>
            <a:ext cx="2242663"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dirty="0">
                <a:ln>
                  <a:noFill/>
                </a:ln>
                <a:solidFill>
                  <a:srgbClr val="000000"/>
                </a:solidFill>
                <a:effectLst/>
                <a:latin typeface="Calibri" panose="020F0502020204030204" pitchFamily="34" charset="0"/>
                <a:ea typeface="+mn-ea"/>
                <a:cs typeface="+mn-cs"/>
              </a:rPr>
              <a:t>Comparing Apr 2022-Mar 2023 with Apr 2023-Mar 2024</a:t>
            </a:r>
            <a:endParaRPr lang="en-GB" sz="1200" dirty="0">
              <a:effectLst/>
            </a:endParaRPr>
          </a:p>
        </p:txBody>
      </p:sp>
      <p:sp>
        <p:nvSpPr>
          <p:cNvPr id="16" name="TextBox 15">
            <a:extLst>
              <a:ext uri="{FF2B5EF4-FFF2-40B4-BE49-F238E27FC236}">
                <a16:creationId xmlns:a16="http://schemas.microsoft.com/office/drawing/2014/main" id="{0D6F2DE2-0CCD-CFC2-B1ED-5577195E92C5}"/>
              </a:ext>
            </a:extLst>
          </p:cNvPr>
          <p:cNvSpPr txBox="1"/>
          <p:nvPr/>
        </p:nvSpPr>
        <p:spPr>
          <a:xfrm>
            <a:off x="1119760" y="4418079"/>
            <a:ext cx="1849142" cy="646986"/>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3200" b="1">
                <a:solidFill>
                  <a:srgbClr val="4F3215"/>
                </a:solidFill>
                <a:latin typeface="+mn-lt"/>
              </a:rPr>
              <a:t>-1.5pp</a:t>
            </a:r>
          </a:p>
        </p:txBody>
      </p:sp>
      <p:sp>
        <p:nvSpPr>
          <p:cNvPr id="10" name="TextBox 9">
            <a:extLst>
              <a:ext uri="{FF2B5EF4-FFF2-40B4-BE49-F238E27FC236}">
                <a16:creationId xmlns:a16="http://schemas.microsoft.com/office/drawing/2014/main" id="{DD7AF20A-C964-ED49-32A7-EE5D9856D0E8}"/>
              </a:ext>
            </a:extLst>
          </p:cNvPr>
          <p:cNvSpPr txBox="1"/>
          <p:nvPr/>
        </p:nvSpPr>
        <p:spPr>
          <a:xfrm>
            <a:off x="410072" y="5488224"/>
            <a:ext cx="3790454" cy="738664"/>
          </a:xfrm>
          <a:prstGeom prst="rect">
            <a:avLst/>
          </a:prstGeom>
          <a:noFill/>
        </p:spPr>
        <p:txBody>
          <a:bodyPr wrap="square" lIns="91440" tIns="45720" rIns="91440" bIns="45720" rtlCol="0" anchor="t">
            <a:spAutoFit/>
          </a:bodyPr>
          <a:lstStyle/>
          <a:p>
            <a:r>
              <a:rPr lang="en-GB" sz="1400" i="1" dirty="0">
                <a:latin typeface="+mn-lt"/>
                <a:cs typeface="Arial"/>
              </a:rPr>
              <a:t>Compared to 75.4% UK wide. 3-year average </a:t>
            </a:r>
            <a:r>
              <a:rPr lang="en-GB" sz="1400" i="1" kern="1200" dirty="0">
                <a:solidFill>
                  <a:srgbClr val="000000"/>
                </a:solidFill>
                <a:effectLst/>
                <a:latin typeface="+mn-lt"/>
                <a:ea typeface="+mn-ea"/>
                <a:cs typeface="Arial" panose="020B0604020202020204" pitchFamily="34" charset="0"/>
              </a:rPr>
              <a:t>(</a:t>
            </a:r>
            <a:r>
              <a:rPr lang="en-GB" sz="1400" i="1" kern="1200" spc="0" baseline="0" dirty="0">
                <a:ln>
                  <a:noFill/>
                </a:ln>
                <a:solidFill>
                  <a:srgbClr val="000000"/>
                </a:solidFill>
                <a:effectLst/>
                <a:latin typeface="+mn-lt"/>
                <a:ea typeface="+mn-ea"/>
                <a:cs typeface="+mn-cs"/>
              </a:rPr>
              <a:t>April 2021-Mar 2022 to April 2023-Mar 2024</a:t>
            </a:r>
            <a:r>
              <a:rPr lang="en-GB" sz="1400" i="1" kern="1200" dirty="0">
                <a:solidFill>
                  <a:srgbClr val="000000"/>
                </a:solidFill>
                <a:effectLst/>
                <a:latin typeface="+mn-lt"/>
                <a:ea typeface="+mn-ea"/>
                <a:cs typeface="+mn-cs"/>
              </a:rPr>
              <a:t>)  </a:t>
            </a:r>
            <a:r>
              <a:rPr lang="en-GB" sz="1400" i="1" dirty="0">
                <a:latin typeface="+mn-lt"/>
                <a:cs typeface="Arial"/>
              </a:rPr>
              <a:t>is 79.3% compared to 75.3% UK wide</a:t>
            </a:r>
            <a:endParaRPr lang="en-GB" sz="1400" dirty="0">
              <a:latin typeface="+mn-lt"/>
              <a:cs typeface="Arial"/>
            </a:endParaRPr>
          </a:p>
        </p:txBody>
      </p:sp>
      <p:pic>
        <p:nvPicPr>
          <p:cNvPr id="11" name="Picture 10" descr="A clustered column chart showing employment rates and a rolling 3 year average across greater Cambridge and the UK from 2008 to 2024.  ">
            <a:extLst>
              <a:ext uri="{FF2B5EF4-FFF2-40B4-BE49-F238E27FC236}">
                <a16:creationId xmlns:a16="http://schemas.microsoft.com/office/drawing/2014/main" id="{28AF6D7D-3C37-EE65-99F0-D93901417361}"/>
              </a:ext>
            </a:extLst>
          </p:cNvPr>
          <p:cNvPicPr>
            <a:picLocks noChangeAspect="1"/>
          </p:cNvPicPr>
          <p:nvPr/>
        </p:nvPicPr>
        <p:blipFill>
          <a:blip r:embed="rId3"/>
          <a:stretch>
            <a:fillRect/>
          </a:stretch>
        </p:blipFill>
        <p:spPr>
          <a:xfrm>
            <a:off x="4109576" y="1165282"/>
            <a:ext cx="7865420" cy="4287101"/>
          </a:xfrm>
          <a:prstGeom prst="rect">
            <a:avLst/>
          </a:prstGeom>
        </p:spPr>
      </p:pic>
      <p:sp>
        <p:nvSpPr>
          <p:cNvPr id="7" name="TextBox 6">
            <a:extLst>
              <a:ext uri="{FF2B5EF4-FFF2-40B4-BE49-F238E27FC236}">
                <a16:creationId xmlns:a16="http://schemas.microsoft.com/office/drawing/2014/main" id="{7D581D52-F2E4-5609-6035-B65646EBD14C}"/>
              </a:ext>
            </a:extLst>
          </p:cNvPr>
          <p:cNvSpPr txBox="1"/>
          <p:nvPr/>
        </p:nvSpPr>
        <p:spPr>
          <a:xfrm>
            <a:off x="410071" y="6298570"/>
            <a:ext cx="8531107" cy="510778"/>
          </a:xfrm>
          <a:prstGeom prst="roundRect">
            <a:avLst/>
          </a:prstGeom>
          <a:noFill/>
          <a:ln>
            <a:solidFill>
              <a:schemeClr val="tx1"/>
            </a:solidFill>
          </a:ln>
        </p:spPr>
        <p:txBody>
          <a:bodyPr wrap="square" rtlCol="0">
            <a:spAutoFit/>
          </a:bodyPr>
          <a:lstStyle/>
          <a:p>
            <a:r>
              <a:rPr lang="en-GB" sz="1200" dirty="0">
                <a:solidFill>
                  <a:srgbClr val="0B3153"/>
                </a:solidFill>
              </a:rPr>
              <a:t>An area of strength is that the employment rate for Greater Cambridge has been consistently higher than the UK for the analysis period since 2007. However, the recent -1.5pp YOY change and -0.9pp quarterly change are areas of concern.</a:t>
            </a:r>
          </a:p>
        </p:txBody>
      </p:sp>
    </p:spTree>
    <p:extLst>
      <p:ext uri="{BB962C8B-B14F-4D97-AF65-F5344CB8AC3E}">
        <p14:creationId xmlns:p14="http://schemas.microsoft.com/office/powerpoint/2010/main" val="1014546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633413" y="476250"/>
            <a:ext cx="10515600" cy="1103610"/>
          </a:xfrm>
        </p:spPr>
        <p:txBody>
          <a:bodyPr/>
          <a:lstStyle/>
          <a:p>
            <a:r>
              <a:rPr lang="en-GB" sz="3200"/>
              <a:t>Employment by Age and Gender</a:t>
            </a:r>
            <a:endParaRPr lang="en-GB" sz="3200">
              <a:cs typeface="Arial"/>
            </a:endParaRPr>
          </a:p>
        </p:txBody>
      </p:sp>
      <p:sp>
        <p:nvSpPr>
          <p:cNvPr id="9" name="TextBox 8">
            <a:extLst>
              <a:ext uri="{FF2B5EF4-FFF2-40B4-BE49-F238E27FC236}">
                <a16:creationId xmlns:a16="http://schemas.microsoft.com/office/drawing/2014/main" id="{97D67EED-13C0-E450-CA2F-05D906CBDDB1}"/>
              </a:ext>
            </a:extLst>
          </p:cNvPr>
          <p:cNvSpPr txBox="1"/>
          <p:nvPr/>
        </p:nvSpPr>
        <p:spPr>
          <a:xfrm>
            <a:off x="112844" y="2007444"/>
            <a:ext cx="2669400" cy="615553"/>
          </a:xfrm>
          <a:prstGeom prst="rect">
            <a:avLst/>
          </a:prstGeom>
          <a:noFill/>
        </p:spPr>
        <p:txBody>
          <a:bodyPr wrap="square" lIns="91440" tIns="45720" rIns="91440" bIns="45720" rtlCol="0" anchor="t">
            <a:spAutoFit/>
          </a:bodyPr>
          <a:lstStyle/>
          <a:p>
            <a:pPr algn="ctr"/>
            <a:r>
              <a:rPr lang="en-GB" sz="1700" b="1">
                <a:solidFill>
                  <a:srgbClr val="0B3153"/>
                </a:solidFill>
                <a:latin typeface="Arial"/>
                <a:cs typeface="Arial"/>
              </a:rPr>
              <a:t>Employment Rate</a:t>
            </a:r>
          </a:p>
          <a:p>
            <a:pPr algn="ctr"/>
            <a:r>
              <a:rPr lang="en-GB" sz="1700" b="1">
                <a:solidFill>
                  <a:srgbClr val="0B3153"/>
                </a:solidFill>
              </a:rPr>
              <a:t>(all aged 16-64) </a:t>
            </a:r>
          </a:p>
        </p:txBody>
      </p:sp>
      <p:sp>
        <p:nvSpPr>
          <p:cNvPr id="6" name="TextBox 5">
            <a:extLst>
              <a:ext uri="{FF2B5EF4-FFF2-40B4-BE49-F238E27FC236}">
                <a16:creationId xmlns:a16="http://schemas.microsoft.com/office/drawing/2014/main" id="{F764B1B3-3099-EFFA-07F8-780FCE85755D}"/>
              </a:ext>
            </a:extLst>
          </p:cNvPr>
          <p:cNvSpPr txBox="1"/>
          <p:nvPr/>
        </p:nvSpPr>
        <p:spPr>
          <a:xfrm>
            <a:off x="64163" y="4911326"/>
            <a:ext cx="2692676" cy="738664"/>
          </a:xfrm>
          <a:prstGeom prst="rect">
            <a:avLst/>
          </a:prstGeom>
          <a:noFill/>
        </p:spPr>
        <p:txBody>
          <a:bodyPr wrap="square">
            <a:spAutoFit/>
          </a:bodyPr>
          <a:lstStyle/>
          <a:p>
            <a:pPr algn="ctr"/>
            <a:r>
              <a:rPr lang="en-GB" sz="1400" b="1" i="1" dirty="0">
                <a:latin typeface="+mn-lt"/>
              </a:rPr>
              <a:t>3-Year Average: </a:t>
            </a:r>
            <a:r>
              <a:rPr lang="en-GB" sz="1400" i="1" kern="1200" spc="0" baseline="0" dirty="0">
                <a:ln>
                  <a:noFill/>
                </a:ln>
                <a:solidFill>
                  <a:srgbClr val="000000"/>
                </a:solidFill>
                <a:effectLst/>
                <a:latin typeface="+mn-lt"/>
                <a:ea typeface="+mn-ea"/>
                <a:cs typeface="+mn-cs"/>
              </a:rPr>
              <a:t>April 2021-Mar 2022 to April 2023-Mar 2024</a:t>
            </a:r>
            <a:endParaRPr lang="en-GB" sz="1400" i="1" dirty="0">
              <a:latin typeface="+mn-lt"/>
            </a:endParaRPr>
          </a:p>
        </p:txBody>
      </p:sp>
      <p:sp>
        <p:nvSpPr>
          <p:cNvPr id="5" name="TextBox 4">
            <a:extLst>
              <a:ext uri="{FF2B5EF4-FFF2-40B4-BE49-F238E27FC236}">
                <a16:creationId xmlns:a16="http://schemas.microsoft.com/office/drawing/2014/main" id="{E69C4ED8-4F78-DBAA-D382-CD355B075BC8}"/>
              </a:ext>
            </a:extLst>
          </p:cNvPr>
          <p:cNvSpPr txBox="1"/>
          <p:nvPr/>
        </p:nvSpPr>
        <p:spPr>
          <a:xfrm>
            <a:off x="-46418" y="3055011"/>
            <a:ext cx="1493962" cy="369332"/>
          </a:xfrm>
          <a:prstGeom prst="rect">
            <a:avLst/>
          </a:prstGeom>
          <a:noFill/>
        </p:spPr>
        <p:txBody>
          <a:bodyPr wrap="square" rtlCol="0">
            <a:spAutoFit/>
          </a:bodyPr>
          <a:lstStyle/>
          <a:p>
            <a:pPr algn="ctr"/>
            <a:r>
              <a:rPr lang="en-GB" b="1"/>
              <a:t>Male</a:t>
            </a:r>
            <a:endParaRPr lang="en-GB"/>
          </a:p>
        </p:txBody>
      </p:sp>
      <p:sp>
        <p:nvSpPr>
          <p:cNvPr id="10" name="TextBox 9">
            <a:extLst>
              <a:ext uri="{FF2B5EF4-FFF2-40B4-BE49-F238E27FC236}">
                <a16:creationId xmlns:a16="http://schemas.microsoft.com/office/drawing/2014/main" id="{18170A37-9891-1D38-0CD4-5B0C9E453CC3}"/>
              </a:ext>
            </a:extLst>
          </p:cNvPr>
          <p:cNvSpPr txBox="1"/>
          <p:nvPr/>
        </p:nvSpPr>
        <p:spPr>
          <a:xfrm>
            <a:off x="1152217" y="2916184"/>
            <a:ext cx="1481853" cy="646986"/>
          </a:xfrm>
          <a:prstGeom prst="roundRect">
            <a:avLst/>
          </a:prstGeom>
          <a:solidFill>
            <a:schemeClr val="accent4">
              <a:lumMod val="20000"/>
              <a:lumOff val="80000"/>
            </a:schemeClr>
          </a:solidFill>
          <a:ln>
            <a:solidFill>
              <a:srgbClr val="B6D7F5"/>
            </a:solidFill>
          </a:ln>
        </p:spPr>
        <p:txBody>
          <a:bodyPr wrap="square" rtlCol="0">
            <a:spAutoFit/>
          </a:bodyPr>
          <a:lstStyle/>
          <a:p>
            <a:pPr algn="ctr"/>
            <a:r>
              <a:rPr lang="en-GB" sz="3200" b="1">
                <a:solidFill>
                  <a:srgbClr val="4F3215"/>
                </a:solidFill>
              </a:rPr>
              <a:t>83.6%</a:t>
            </a:r>
            <a:endParaRPr lang="en-GB">
              <a:solidFill>
                <a:srgbClr val="4F3215"/>
              </a:solidFill>
            </a:endParaRPr>
          </a:p>
        </p:txBody>
      </p:sp>
      <p:sp>
        <p:nvSpPr>
          <p:cNvPr id="7" name="TextBox 6">
            <a:extLst>
              <a:ext uri="{FF2B5EF4-FFF2-40B4-BE49-F238E27FC236}">
                <a16:creationId xmlns:a16="http://schemas.microsoft.com/office/drawing/2014/main" id="{3182D6B2-616F-8A60-359B-B5A0FBE66672}"/>
              </a:ext>
            </a:extLst>
          </p:cNvPr>
          <p:cNvSpPr txBox="1"/>
          <p:nvPr/>
        </p:nvSpPr>
        <p:spPr>
          <a:xfrm>
            <a:off x="-113568" y="4108751"/>
            <a:ext cx="1493962" cy="369332"/>
          </a:xfrm>
          <a:prstGeom prst="rect">
            <a:avLst/>
          </a:prstGeom>
          <a:noFill/>
        </p:spPr>
        <p:txBody>
          <a:bodyPr wrap="square" rtlCol="0">
            <a:spAutoFit/>
          </a:bodyPr>
          <a:lstStyle/>
          <a:p>
            <a:pPr algn="ctr"/>
            <a:r>
              <a:rPr lang="en-GB" b="1"/>
              <a:t>Female</a:t>
            </a:r>
            <a:endParaRPr lang="en-GB"/>
          </a:p>
        </p:txBody>
      </p:sp>
      <p:sp>
        <p:nvSpPr>
          <p:cNvPr id="3" name="TextBox 2">
            <a:extLst>
              <a:ext uri="{FF2B5EF4-FFF2-40B4-BE49-F238E27FC236}">
                <a16:creationId xmlns:a16="http://schemas.microsoft.com/office/drawing/2014/main" id="{21DB65F0-0611-9077-F8C0-68C69C87D77D}"/>
              </a:ext>
            </a:extLst>
          </p:cNvPr>
          <p:cNvSpPr txBox="1"/>
          <p:nvPr/>
        </p:nvSpPr>
        <p:spPr>
          <a:xfrm>
            <a:off x="1152217" y="3971152"/>
            <a:ext cx="1481853" cy="646986"/>
          </a:xfrm>
          <a:prstGeom prst="roundRect">
            <a:avLst/>
          </a:prstGeom>
          <a:solidFill>
            <a:schemeClr val="accent4">
              <a:lumMod val="20000"/>
              <a:lumOff val="80000"/>
            </a:schemeClr>
          </a:solidFill>
          <a:ln>
            <a:solidFill>
              <a:srgbClr val="B6D7F5"/>
            </a:solidFill>
          </a:ln>
        </p:spPr>
        <p:txBody>
          <a:bodyPr wrap="square" rtlCol="0">
            <a:spAutoFit/>
          </a:bodyPr>
          <a:lstStyle/>
          <a:p>
            <a:pPr algn="ctr"/>
            <a:r>
              <a:rPr lang="en-GB" sz="3200" b="1">
                <a:solidFill>
                  <a:srgbClr val="4F3215"/>
                </a:solidFill>
              </a:rPr>
              <a:t>74.7%</a:t>
            </a:r>
            <a:endParaRPr lang="en-GB">
              <a:solidFill>
                <a:srgbClr val="4F3215"/>
              </a:solidFill>
            </a:endParaRPr>
          </a:p>
        </p:txBody>
      </p:sp>
      <p:pic>
        <p:nvPicPr>
          <p:cNvPr id="12" name="Picture 11" descr="Clustered column chart showing proportion of employed population in each age group. The 25 to 29 age group has the highest employment rate where 90.9% of males and 84.3% of females are employed. ">
            <a:extLst>
              <a:ext uri="{FF2B5EF4-FFF2-40B4-BE49-F238E27FC236}">
                <a16:creationId xmlns:a16="http://schemas.microsoft.com/office/drawing/2014/main" id="{62683704-4054-707A-EE9D-84E89A2ABC5E}"/>
              </a:ext>
            </a:extLst>
          </p:cNvPr>
          <p:cNvPicPr>
            <a:picLocks noChangeAspect="1"/>
          </p:cNvPicPr>
          <p:nvPr/>
        </p:nvPicPr>
        <p:blipFill>
          <a:blip r:embed="rId3"/>
          <a:stretch>
            <a:fillRect/>
          </a:stretch>
        </p:blipFill>
        <p:spPr>
          <a:xfrm>
            <a:off x="3161006" y="2007444"/>
            <a:ext cx="8199120" cy="3467100"/>
          </a:xfrm>
          <a:prstGeom prst="rect">
            <a:avLst/>
          </a:prstGeom>
        </p:spPr>
      </p:pic>
      <p:sp>
        <p:nvSpPr>
          <p:cNvPr id="4" name="TextBox 3">
            <a:extLst>
              <a:ext uri="{FF2B5EF4-FFF2-40B4-BE49-F238E27FC236}">
                <a16:creationId xmlns:a16="http://schemas.microsoft.com/office/drawing/2014/main" id="{9818BFCF-EDA2-3AE8-6E21-59ACC0497703}"/>
              </a:ext>
            </a:extLst>
          </p:cNvPr>
          <p:cNvSpPr txBox="1"/>
          <p:nvPr/>
        </p:nvSpPr>
        <p:spPr>
          <a:xfrm>
            <a:off x="410071" y="6265216"/>
            <a:ext cx="8531107" cy="510778"/>
          </a:xfrm>
          <a:prstGeom prst="roundRect">
            <a:avLst/>
          </a:prstGeom>
          <a:noFill/>
          <a:ln>
            <a:solidFill>
              <a:schemeClr val="tx1"/>
            </a:solidFill>
          </a:ln>
        </p:spPr>
        <p:txBody>
          <a:bodyPr wrap="square" rtlCol="0">
            <a:spAutoFit/>
          </a:bodyPr>
          <a:lstStyle/>
          <a:p>
            <a:r>
              <a:rPr lang="en-GB" sz="1200" dirty="0">
                <a:solidFill>
                  <a:srgbClr val="0B3153"/>
                </a:solidFill>
              </a:rPr>
              <a:t>Males have a higher employment rate than females across all age groups. This is due to the larger proportion of females who are economically inactive and does not suggest hiring differences between genders.</a:t>
            </a:r>
          </a:p>
        </p:txBody>
      </p:sp>
    </p:spTree>
    <p:extLst>
      <p:ext uri="{BB962C8B-B14F-4D97-AF65-F5344CB8AC3E}">
        <p14:creationId xmlns:p14="http://schemas.microsoft.com/office/powerpoint/2010/main" val="642547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454304" y="158003"/>
            <a:ext cx="10515600" cy="1214438"/>
          </a:xfrm>
        </p:spPr>
        <p:txBody>
          <a:bodyPr/>
          <a:lstStyle/>
          <a:p>
            <a:r>
              <a:rPr lang="en-GB" sz="3200"/>
              <a:t>Pay Levels</a:t>
            </a:r>
            <a:endParaRPr lang="en-GB" sz="3200">
              <a:cs typeface="Arial"/>
            </a:endParaRPr>
          </a:p>
        </p:txBody>
      </p:sp>
      <p:sp>
        <p:nvSpPr>
          <p:cNvPr id="5" name="TextBox 4">
            <a:extLst>
              <a:ext uri="{FF2B5EF4-FFF2-40B4-BE49-F238E27FC236}">
                <a16:creationId xmlns:a16="http://schemas.microsoft.com/office/drawing/2014/main" id="{64FEB6C0-EA37-D615-63D7-FBB7B0C8FFB7}"/>
              </a:ext>
            </a:extLst>
          </p:cNvPr>
          <p:cNvSpPr txBox="1"/>
          <p:nvPr/>
        </p:nvSpPr>
        <p:spPr>
          <a:xfrm>
            <a:off x="711456" y="1372441"/>
            <a:ext cx="2403723" cy="646331"/>
          </a:xfrm>
          <a:prstGeom prst="rect">
            <a:avLst/>
          </a:prstGeom>
          <a:noFill/>
        </p:spPr>
        <p:txBody>
          <a:bodyPr wrap="square" rtlCol="0">
            <a:spAutoFit/>
          </a:bodyPr>
          <a:lstStyle/>
          <a:p>
            <a:pPr algn="ctr"/>
            <a:r>
              <a:rPr lang="en-GB" b="1">
                <a:solidFill>
                  <a:schemeClr val="accent2"/>
                </a:solidFill>
              </a:rPr>
              <a:t>Median monthly pay </a:t>
            </a:r>
          </a:p>
          <a:p>
            <a:pPr algn="ctr"/>
            <a:r>
              <a:rPr lang="en-GB" b="1">
                <a:solidFill>
                  <a:schemeClr val="accent2"/>
                </a:solidFill>
              </a:rPr>
              <a:t>for May 2024</a:t>
            </a:r>
            <a:endParaRPr lang="en-GB">
              <a:solidFill>
                <a:schemeClr val="accent2"/>
              </a:solidFill>
            </a:endParaRPr>
          </a:p>
        </p:txBody>
      </p:sp>
      <p:sp>
        <p:nvSpPr>
          <p:cNvPr id="7" name="TextBox 6">
            <a:extLst>
              <a:ext uri="{FF2B5EF4-FFF2-40B4-BE49-F238E27FC236}">
                <a16:creationId xmlns:a16="http://schemas.microsoft.com/office/drawing/2014/main" id="{0C7155AD-C178-EFF2-D076-D028725357CD}"/>
              </a:ext>
            </a:extLst>
          </p:cNvPr>
          <p:cNvSpPr txBox="1"/>
          <p:nvPr/>
        </p:nvSpPr>
        <p:spPr>
          <a:xfrm>
            <a:off x="585331" y="2018772"/>
            <a:ext cx="2655971" cy="3447098"/>
          </a:xfrm>
          <a:prstGeom prst="rect">
            <a:avLst/>
          </a:prstGeom>
          <a:noFill/>
        </p:spPr>
        <p:txBody>
          <a:bodyPr wrap="square" rtlCol="0">
            <a:spAutoFit/>
          </a:bodyPr>
          <a:lstStyle/>
          <a:p>
            <a:pPr algn="ctr"/>
            <a:r>
              <a:rPr lang="en-GB" sz="1400" b="1"/>
              <a:t>Cambridge</a:t>
            </a:r>
          </a:p>
          <a:p>
            <a:pPr algn="ctr"/>
            <a:endParaRPr lang="en-GB" sz="1400" b="1"/>
          </a:p>
          <a:p>
            <a:pPr algn="ctr"/>
            <a:r>
              <a:rPr lang="en-GB" sz="2400" b="1">
                <a:solidFill>
                  <a:srgbClr val="4F3215"/>
                </a:solidFill>
              </a:rPr>
              <a:t>£2,837</a:t>
            </a:r>
          </a:p>
          <a:p>
            <a:pPr algn="ctr"/>
            <a:endParaRPr lang="en-GB" sz="1400" b="1"/>
          </a:p>
          <a:p>
            <a:pPr algn="ctr"/>
            <a:r>
              <a:rPr lang="en-GB" sz="1400" b="1"/>
              <a:t>South Cambridgeshire</a:t>
            </a:r>
          </a:p>
          <a:p>
            <a:pPr algn="ctr"/>
            <a:endParaRPr lang="en-GB" sz="1400" b="1"/>
          </a:p>
          <a:p>
            <a:pPr algn="ctr"/>
            <a:r>
              <a:rPr lang="en-GB" sz="2400" b="1">
                <a:solidFill>
                  <a:srgbClr val="4F3215"/>
                </a:solidFill>
              </a:rPr>
              <a:t>£2,800</a:t>
            </a:r>
          </a:p>
          <a:p>
            <a:pPr algn="ctr"/>
            <a:endParaRPr lang="en-GB" sz="2400" b="1"/>
          </a:p>
          <a:p>
            <a:pPr algn="ctr"/>
            <a:r>
              <a:rPr lang="en-GB" sz="1400" b="1"/>
              <a:t>UK</a:t>
            </a:r>
          </a:p>
          <a:p>
            <a:pPr algn="ctr"/>
            <a:endParaRPr lang="en-GB" sz="1400" b="1"/>
          </a:p>
          <a:p>
            <a:pPr algn="ctr"/>
            <a:r>
              <a:rPr lang="en-GB" sz="2400" b="1">
                <a:solidFill>
                  <a:srgbClr val="4F3215"/>
                </a:solidFill>
              </a:rPr>
              <a:t>£2,379</a:t>
            </a:r>
          </a:p>
          <a:p>
            <a:pPr algn="ctr"/>
            <a:endParaRPr lang="en-GB" sz="2400" b="1"/>
          </a:p>
        </p:txBody>
      </p:sp>
      <p:pic>
        <p:nvPicPr>
          <p:cNvPr id="4" name="Picture 3" descr="A line chart showing the median monthly pay in Cambridge, South Cambridgeshire and the UK, from January 2021 till May 2024. ">
            <a:extLst>
              <a:ext uri="{FF2B5EF4-FFF2-40B4-BE49-F238E27FC236}">
                <a16:creationId xmlns:a16="http://schemas.microsoft.com/office/drawing/2014/main" id="{F89E5F64-549D-6E81-A4E2-97C2EA6D01F3}"/>
              </a:ext>
            </a:extLst>
          </p:cNvPr>
          <p:cNvPicPr>
            <a:picLocks noChangeAspect="1"/>
          </p:cNvPicPr>
          <p:nvPr/>
        </p:nvPicPr>
        <p:blipFill rotWithShape="1">
          <a:blip r:embed="rId3"/>
          <a:srcRect t="1" b="22917"/>
          <a:stretch/>
        </p:blipFill>
        <p:spPr>
          <a:xfrm>
            <a:off x="3470313" y="1812276"/>
            <a:ext cx="8174191" cy="3795510"/>
          </a:xfrm>
          <a:prstGeom prst="rect">
            <a:avLst/>
          </a:prstGeom>
          <a:ln>
            <a:solidFill>
              <a:schemeClr val="bg2">
                <a:lumMod val="90000"/>
              </a:schemeClr>
            </a:solidFill>
          </a:ln>
        </p:spPr>
      </p:pic>
      <p:sp>
        <p:nvSpPr>
          <p:cNvPr id="3" name="TextBox 2">
            <a:extLst>
              <a:ext uri="{FF2B5EF4-FFF2-40B4-BE49-F238E27FC236}">
                <a16:creationId xmlns:a16="http://schemas.microsoft.com/office/drawing/2014/main" id="{B2C3CB5F-5F14-D0D5-4FA2-E50BB40937CF}"/>
              </a:ext>
            </a:extLst>
          </p:cNvPr>
          <p:cNvSpPr txBox="1"/>
          <p:nvPr/>
        </p:nvSpPr>
        <p:spPr>
          <a:xfrm>
            <a:off x="410071" y="6173536"/>
            <a:ext cx="8531107" cy="510778"/>
          </a:xfrm>
          <a:prstGeom prst="roundRect">
            <a:avLst/>
          </a:prstGeom>
          <a:noFill/>
          <a:ln>
            <a:solidFill>
              <a:schemeClr val="tx1"/>
            </a:solidFill>
          </a:ln>
        </p:spPr>
        <p:txBody>
          <a:bodyPr wrap="square" rtlCol="0">
            <a:spAutoFit/>
          </a:bodyPr>
          <a:lstStyle/>
          <a:p>
            <a:r>
              <a:rPr lang="en-GB" sz="1200" dirty="0">
                <a:solidFill>
                  <a:srgbClr val="0B3153"/>
                </a:solidFill>
              </a:rPr>
              <a:t>An area of strength is that median monthly pay across both Cambridge and South Cambridgeshire is substantially higher than the UK.​ This suggests that Greater Cambridge continues to be a highly attractive area for workers.</a:t>
            </a:r>
          </a:p>
        </p:txBody>
      </p:sp>
      <p:sp>
        <p:nvSpPr>
          <p:cNvPr id="9" name="Rectangle: Rounded Corners 8">
            <a:extLst>
              <a:ext uri="{FF2B5EF4-FFF2-40B4-BE49-F238E27FC236}">
                <a16:creationId xmlns:a16="http://schemas.microsoft.com/office/drawing/2014/main" id="{73B69A2C-3668-D0A1-2DDC-212AA020FCBE}"/>
              </a:ext>
              <a:ext uri="{C183D7F6-B498-43B3-948B-1728B52AA6E4}">
                <adec:decorative xmlns:adec="http://schemas.microsoft.com/office/drawing/2017/decorative" val="1"/>
              </a:ext>
            </a:extLst>
          </p:cNvPr>
          <p:cNvSpPr/>
          <p:nvPr/>
        </p:nvSpPr>
        <p:spPr>
          <a:xfrm>
            <a:off x="1191227" y="4539281"/>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B0CF03A-74B4-4DDF-DF92-9082B3EDCE25}"/>
              </a:ext>
              <a:ext uri="{C183D7F6-B498-43B3-948B-1728B52AA6E4}">
                <adec:decorative xmlns:adec="http://schemas.microsoft.com/office/drawing/2017/decorative" val="1"/>
              </a:ext>
            </a:extLst>
          </p:cNvPr>
          <p:cNvSpPr/>
          <p:nvPr/>
        </p:nvSpPr>
        <p:spPr>
          <a:xfrm>
            <a:off x="1234106" y="2385886"/>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18F97E0E-9F6F-8B3D-17B0-A01D0553FA98}"/>
              </a:ext>
              <a:ext uri="{C183D7F6-B498-43B3-948B-1728B52AA6E4}">
                <adec:decorative xmlns:adec="http://schemas.microsoft.com/office/drawing/2017/decorative" val="1"/>
              </a:ext>
            </a:extLst>
          </p:cNvPr>
          <p:cNvSpPr/>
          <p:nvPr/>
        </p:nvSpPr>
        <p:spPr>
          <a:xfrm>
            <a:off x="1234105" y="3378969"/>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3768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454304" y="158003"/>
            <a:ext cx="10515600" cy="1214438"/>
          </a:xfrm>
        </p:spPr>
        <p:txBody>
          <a:bodyPr/>
          <a:lstStyle/>
          <a:p>
            <a:r>
              <a:rPr lang="en-GB" sz="3200"/>
              <a:t>Pay Growth and Inflation</a:t>
            </a:r>
            <a:endParaRPr lang="en-GB" sz="3200">
              <a:cs typeface="Arial"/>
            </a:endParaRPr>
          </a:p>
        </p:txBody>
      </p:sp>
      <p:sp>
        <p:nvSpPr>
          <p:cNvPr id="5" name="TextBox 4">
            <a:extLst>
              <a:ext uri="{FF2B5EF4-FFF2-40B4-BE49-F238E27FC236}">
                <a16:creationId xmlns:a16="http://schemas.microsoft.com/office/drawing/2014/main" id="{64FEB6C0-EA37-D615-63D7-FBB7B0C8FFB7}"/>
              </a:ext>
            </a:extLst>
          </p:cNvPr>
          <p:cNvSpPr txBox="1"/>
          <p:nvPr/>
        </p:nvSpPr>
        <p:spPr>
          <a:xfrm>
            <a:off x="181509" y="923076"/>
            <a:ext cx="3571446" cy="646331"/>
          </a:xfrm>
          <a:prstGeom prst="rect">
            <a:avLst/>
          </a:prstGeom>
          <a:noFill/>
        </p:spPr>
        <p:txBody>
          <a:bodyPr wrap="square" rtlCol="0">
            <a:spAutoFit/>
          </a:bodyPr>
          <a:lstStyle/>
          <a:p>
            <a:pPr algn="ctr"/>
            <a:r>
              <a:rPr lang="en-GB" b="1">
                <a:solidFill>
                  <a:schemeClr val="accent2"/>
                </a:solidFill>
              </a:rPr>
              <a:t>Percentage change in median monthly pay from 12 months</a:t>
            </a:r>
            <a:endParaRPr lang="en-GB">
              <a:solidFill>
                <a:schemeClr val="accent2"/>
              </a:solidFill>
            </a:endParaRPr>
          </a:p>
        </p:txBody>
      </p:sp>
      <p:sp>
        <p:nvSpPr>
          <p:cNvPr id="6" name="TextBox 5">
            <a:extLst>
              <a:ext uri="{FF2B5EF4-FFF2-40B4-BE49-F238E27FC236}">
                <a16:creationId xmlns:a16="http://schemas.microsoft.com/office/drawing/2014/main" id="{0C7155AD-C178-EFF2-D076-D028725357CD}"/>
              </a:ext>
            </a:extLst>
          </p:cNvPr>
          <p:cNvSpPr txBox="1"/>
          <p:nvPr/>
        </p:nvSpPr>
        <p:spPr>
          <a:xfrm>
            <a:off x="181506" y="1679851"/>
            <a:ext cx="3413269" cy="4247317"/>
          </a:xfrm>
          <a:prstGeom prst="rect">
            <a:avLst/>
          </a:prstGeom>
          <a:noFill/>
        </p:spPr>
        <p:txBody>
          <a:bodyPr wrap="square" rtlCol="0">
            <a:spAutoFit/>
          </a:bodyPr>
          <a:lstStyle/>
          <a:p>
            <a:pPr algn="ctr"/>
            <a:r>
              <a:rPr lang="en-GB" sz="1400" b="1"/>
              <a:t>Cambridge</a:t>
            </a:r>
          </a:p>
          <a:p>
            <a:pPr algn="ctr"/>
            <a:endParaRPr lang="en-GB" sz="1400"/>
          </a:p>
          <a:p>
            <a:pPr algn="ctr"/>
            <a:r>
              <a:rPr lang="en-GB" sz="2400" b="1">
                <a:solidFill>
                  <a:srgbClr val="4F3215"/>
                </a:solidFill>
              </a:rPr>
              <a:t>+2.8%</a:t>
            </a:r>
          </a:p>
          <a:p>
            <a:pPr algn="ctr"/>
            <a:endParaRPr lang="en-GB" sz="1400"/>
          </a:p>
          <a:p>
            <a:pPr algn="ctr"/>
            <a:r>
              <a:rPr lang="en-GB" sz="1400" b="1"/>
              <a:t>South Cambridgeshire</a:t>
            </a:r>
          </a:p>
          <a:p>
            <a:pPr algn="ctr"/>
            <a:endParaRPr lang="en-GB" sz="1400"/>
          </a:p>
          <a:p>
            <a:pPr algn="ctr"/>
            <a:r>
              <a:rPr lang="en-GB" sz="2400" b="1">
                <a:solidFill>
                  <a:srgbClr val="4F3215"/>
                </a:solidFill>
              </a:rPr>
              <a:t>+2.6%</a:t>
            </a:r>
          </a:p>
          <a:p>
            <a:pPr algn="ctr"/>
            <a:endParaRPr lang="en-GB" sz="2400" b="1"/>
          </a:p>
          <a:p>
            <a:pPr algn="ctr"/>
            <a:r>
              <a:rPr lang="en-GB" sz="1400" b="1"/>
              <a:t>UK</a:t>
            </a:r>
          </a:p>
          <a:p>
            <a:pPr algn="ctr"/>
            <a:endParaRPr lang="en-GB" sz="1400"/>
          </a:p>
          <a:p>
            <a:pPr algn="ctr"/>
            <a:r>
              <a:rPr lang="en-GB" sz="2400" b="1">
                <a:solidFill>
                  <a:srgbClr val="4F3215"/>
                </a:solidFill>
              </a:rPr>
              <a:t>+5.2%</a:t>
            </a:r>
          </a:p>
          <a:p>
            <a:pPr algn="ctr"/>
            <a:endParaRPr lang="en-GB" sz="2400" b="1"/>
          </a:p>
          <a:p>
            <a:pPr algn="ctr"/>
            <a:r>
              <a:rPr lang="en-GB" sz="1400" b="1"/>
              <a:t>CPIH</a:t>
            </a:r>
          </a:p>
          <a:p>
            <a:pPr algn="ctr"/>
            <a:endParaRPr lang="en-GB" sz="1400"/>
          </a:p>
          <a:p>
            <a:pPr algn="ctr"/>
            <a:r>
              <a:rPr lang="en-GB" sz="2400" b="1">
                <a:solidFill>
                  <a:srgbClr val="4F3215"/>
                </a:solidFill>
              </a:rPr>
              <a:t>+2.8%</a:t>
            </a:r>
          </a:p>
        </p:txBody>
      </p:sp>
      <p:pic>
        <p:nvPicPr>
          <p:cNvPr id="3" name="Picture 2" descr="A line chart showing the percentage change in median monthly pay from 12 months previous and inflation (CPIH).">
            <a:extLst>
              <a:ext uri="{FF2B5EF4-FFF2-40B4-BE49-F238E27FC236}">
                <a16:creationId xmlns:a16="http://schemas.microsoft.com/office/drawing/2014/main" id="{94AACEC4-36B0-D485-DF7A-1219CC038111}"/>
              </a:ext>
            </a:extLst>
          </p:cNvPr>
          <p:cNvPicPr>
            <a:picLocks noChangeAspect="1"/>
          </p:cNvPicPr>
          <p:nvPr/>
        </p:nvPicPr>
        <p:blipFill rotWithShape="1">
          <a:blip r:embed="rId3"/>
          <a:srcRect b="21418"/>
          <a:stretch/>
        </p:blipFill>
        <p:spPr>
          <a:xfrm>
            <a:off x="3594775" y="1747098"/>
            <a:ext cx="8415719" cy="4040009"/>
          </a:xfrm>
          <a:prstGeom prst="rect">
            <a:avLst/>
          </a:prstGeom>
          <a:ln>
            <a:solidFill>
              <a:schemeClr val="bg2">
                <a:lumMod val="90000"/>
              </a:schemeClr>
            </a:solidFill>
          </a:ln>
        </p:spPr>
      </p:pic>
      <p:sp>
        <p:nvSpPr>
          <p:cNvPr id="7" name="TextBox 6">
            <a:extLst>
              <a:ext uri="{FF2B5EF4-FFF2-40B4-BE49-F238E27FC236}">
                <a16:creationId xmlns:a16="http://schemas.microsoft.com/office/drawing/2014/main" id="{F343F537-0708-D6B5-DF1D-69762F869993}"/>
              </a:ext>
            </a:extLst>
          </p:cNvPr>
          <p:cNvSpPr txBox="1"/>
          <p:nvPr/>
        </p:nvSpPr>
        <p:spPr>
          <a:xfrm>
            <a:off x="81024" y="5999910"/>
            <a:ext cx="9132424" cy="715089"/>
          </a:xfrm>
          <a:prstGeom prst="roundRect">
            <a:avLst/>
          </a:prstGeom>
          <a:noFill/>
          <a:ln>
            <a:solidFill>
              <a:schemeClr val="tx1"/>
            </a:solidFill>
          </a:ln>
        </p:spPr>
        <p:txBody>
          <a:bodyPr wrap="square" rtlCol="0">
            <a:spAutoFit/>
          </a:bodyPr>
          <a:lstStyle/>
          <a:p>
            <a:r>
              <a:rPr lang="en-GB" sz="1200">
                <a:solidFill>
                  <a:srgbClr val="0B3153"/>
                </a:solidFill>
              </a:rPr>
              <a:t>Median monthly pay in Cambridge (+2.8%) and South Cambridgeshire (+2.6%) has been growing almost half the UK growth rate (+5.2%). Furthermore, median monthly pay growth in Cambridge is just in line with inflation growth (+2.8%) and South Cambridgeshire growth is just below inflation growth. This is an area of concern that could possibly decrease future spending power.​</a:t>
            </a:r>
          </a:p>
        </p:txBody>
      </p:sp>
      <p:sp>
        <p:nvSpPr>
          <p:cNvPr id="12" name="Rectangle: Rounded Corners 11">
            <a:extLst>
              <a:ext uri="{FF2B5EF4-FFF2-40B4-BE49-F238E27FC236}">
                <a16:creationId xmlns:a16="http://schemas.microsoft.com/office/drawing/2014/main" id="{0C68D898-6684-2DF7-DE01-16825C1B341A}"/>
              </a:ext>
              <a:ext uri="{C183D7F6-B498-43B3-948B-1728B52AA6E4}">
                <adec:decorative xmlns:adec="http://schemas.microsoft.com/office/drawing/2017/decorative" val="1"/>
              </a:ext>
            </a:extLst>
          </p:cNvPr>
          <p:cNvSpPr/>
          <p:nvPr/>
        </p:nvSpPr>
        <p:spPr>
          <a:xfrm>
            <a:off x="1188054" y="5375450"/>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18F97E0E-9F6F-8B3D-17B0-A01D0553FA98}"/>
              </a:ext>
              <a:ext uri="{C183D7F6-B498-43B3-948B-1728B52AA6E4}">
                <adec:decorative xmlns:adec="http://schemas.microsoft.com/office/drawing/2017/decorative" val="1"/>
              </a:ext>
            </a:extLst>
          </p:cNvPr>
          <p:cNvSpPr/>
          <p:nvPr/>
        </p:nvSpPr>
        <p:spPr>
          <a:xfrm>
            <a:off x="1209494" y="3082493"/>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73B69A2C-3668-D0A1-2DDC-212AA020FCBE}"/>
              </a:ext>
              <a:ext uri="{C183D7F6-B498-43B3-948B-1728B52AA6E4}">
                <adec:decorative xmlns:adec="http://schemas.microsoft.com/office/drawing/2017/decorative" val="1"/>
              </a:ext>
            </a:extLst>
          </p:cNvPr>
          <p:cNvSpPr/>
          <p:nvPr/>
        </p:nvSpPr>
        <p:spPr>
          <a:xfrm>
            <a:off x="1188055" y="4216954"/>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B0CF03A-74B4-4DDF-DF92-9082B3EDCE25}"/>
              </a:ext>
              <a:ext uri="{C183D7F6-B498-43B3-948B-1728B52AA6E4}">
                <adec:decorative xmlns:adec="http://schemas.microsoft.com/office/drawing/2017/decorative" val="1"/>
              </a:ext>
            </a:extLst>
          </p:cNvPr>
          <p:cNvSpPr/>
          <p:nvPr/>
        </p:nvSpPr>
        <p:spPr>
          <a:xfrm>
            <a:off x="1209494" y="2101435"/>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0809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DCC5C79-EE6D-B3B8-ADEF-BC909DC663F5}"/>
              </a:ext>
              <a:ext uri="{C183D7F6-B498-43B3-948B-1728B52AA6E4}">
                <adec:decorative xmlns:adec="http://schemas.microsoft.com/office/drawing/2017/decorative" val="1"/>
              </a:ext>
            </a:extLst>
          </p:cNvPr>
          <p:cNvSpPr/>
          <p:nvPr/>
        </p:nvSpPr>
        <p:spPr>
          <a:xfrm>
            <a:off x="1035129" y="4713015"/>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4F3215"/>
              </a:solidFill>
            </a:endParaRPr>
          </a:p>
        </p:txBody>
      </p:sp>
      <p:sp>
        <p:nvSpPr>
          <p:cNvPr id="6" name="Rectangle: Rounded Corners 5">
            <a:extLst>
              <a:ext uri="{FF2B5EF4-FFF2-40B4-BE49-F238E27FC236}">
                <a16:creationId xmlns:a16="http://schemas.microsoft.com/office/drawing/2014/main" id="{B714A2C9-2D41-A40F-BBF1-CFCB4A49DC82}"/>
              </a:ext>
              <a:ext uri="{C183D7F6-B498-43B3-948B-1728B52AA6E4}">
                <adec:decorative xmlns:adec="http://schemas.microsoft.com/office/drawing/2017/decorative" val="1"/>
              </a:ext>
            </a:extLst>
          </p:cNvPr>
          <p:cNvSpPr/>
          <p:nvPr/>
        </p:nvSpPr>
        <p:spPr>
          <a:xfrm>
            <a:off x="1035130" y="3521939"/>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4F3215"/>
              </a:solidFill>
            </a:endParaRPr>
          </a:p>
        </p:txBody>
      </p:sp>
      <p:sp>
        <p:nvSpPr>
          <p:cNvPr id="5" name="Rectangle: Rounded Corners 4">
            <a:extLst>
              <a:ext uri="{FF2B5EF4-FFF2-40B4-BE49-F238E27FC236}">
                <a16:creationId xmlns:a16="http://schemas.microsoft.com/office/drawing/2014/main" id="{515E2326-E589-DC1D-E98E-F263F0914863}"/>
              </a:ext>
              <a:ext uri="{C183D7F6-B498-43B3-948B-1728B52AA6E4}">
                <adec:decorative xmlns:adec="http://schemas.microsoft.com/office/drawing/2017/decorative" val="1"/>
              </a:ext>
            </a:extLst>
          </p:cNvPr>
          <p:cNvSpPr/>
          <p:nvPr/>
        </p:nvSpPr>
        <p:spPr>
          <a:xfrm>
            <a:off x="1035130" y="2526558"/>
            <a:ext cx="1400175" cy="559474"/>
          </a:xfrm>
          <a:prstGeom prst="roundRect">
            <a:avLst/>
          </a:prstGeom>
          <a:solidFill>
            <a:schemeClr val="accent4">
              <a:lumMod val="40000"/>
              <a:lumOff val="60000"/>
              <a:alpha val="34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4F3215"/>
              </a:solidFill>
            </a:endParaRPr>
          </a:p>
        </p:txBody>
      </p:sp>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454304" y="158003"/>
            <a:ext cx="10515600" cy="1214438"/>
          </a:xfrm>
        </p:spPr>
        <p:txBody>
          <a:bodyPr/>
          <a:lstStyle/>
          <a:p>
            <a:r>
              <a:rPr lang="en-GB" sz="3200"/>
              <a:t>Real Wages</a:t>
            </a:r>
            <a:endParaRPr lang="en-GB" sz="3200">
              <a:cs typeface="Arial"/>
            </a:endParaRPr>
          </a:p>
        </p:txBody>
      </p:sp>
      <p:sp>
        <p:nvSpPr>
          <p:cNvPr id="8" name="TextBox 7">
            <a:extLst>
              <a:ext uri="{FF2B5EF4-FFF2-40B4-BE49-F238E27FC236}">
                <a16:creationId xmlns:a16="http://schemas.microsoft.com/office/drawing/2014/main" id="{0A862850-F9FA-1E16-0824-91FB38B96F90}"/>
              </a:ext>
            </a:extLst>
          </p:cNvPr>
          <p:cNvSpPr txBox="1"/>
          <p:nvPr/>
        </p:nvSpPr>
        <p:spPr>
          <a:xfrm>
            <a:off x="-406439" y="1552321"/>
            <a:ext cx="4078705" cy="369332"/>
          </a:xfrm>
          <a:prstGeom prst="rect">
            <a:avLst/>
          </a:prstGeom>
          <a:noFill/>
        </p:spPr>
        <p:txBody>
          <a:bodyPr wrap="square" rtlCol="0">
            <a:spAutoFit/>
          </a:bodyPr>
          <a:lstStyle/>
          <a:p>
            <a:pPr algn="ctr"/>
            <a:r>
              <a:rPr lang="en-GB" b="1">
                <a:solidFill>
                  <a:schemeClr val="tx2"/>
                </a:solidFill>
              </a:rPr>
              <a:t>Latest Wage Growth</a:t>
            </a:r>
            <a:endParaRPr lang="en-GB">
              <a:solidFill>
                <a:schemeClr val="tx2"/>
              </a:solidFill>
            </a:endParaRPr>
          </a:p>
        </p:txBody>
      </p:sp>
      <p:sp>
        <p:nvSpPr>
          <p:cNvPr id="3" name="TextBox 2">
            <a:extLst>
              <a:ext uri="{FF2B5EF4-FFF2-40B4-BE49-F238E27FC236}">
                <a16:creationId xmlns:a16="http://schemas.microsoft.com/office/drawing/2014/main" id="{786AE6E6-ADE1-4422-48CA-3F83F5649762}"/>
              </a:ext>
            </a:extLst>
          </p:cNvPr>
          <p:cNvSpPr txBox="1"/>
          <p:nvPr/>
        </p:nvSpPr>
        <p:spPr>
          <a:xfrm>
            <a:off x="-304134" y="2159964"/>
            <a:ext cx="4078705" cy="3077766"/>
          </a:xfrm>
          <a:prstGeom prst="rect">
            <a:avLst/>
          </a:prstGeom>
          <a:noFill/>
        </p:spPr>
        <p:txBody>
          <a:bodyPr wrap="square" rtlCol="0">
            <a:spAutoFit/>
          </a:bodyPr>
          <a:lstStyle/>
          <a:p>
            <a:pPr algn="ctr"/>
            <a:r>
              <a:rPr lang="en-GB" sz="1400" b="1"/>
              <a:t>Cambridge</a:t>
            </a:r>
          </a:p>
          <a:p>
            <a:pPr algn="ctr"/>
            <a:endParaRPr lang="en-GB" sz="1400" b="1"/>
          </a:p>
          <a:p>
            <a:pPr algn="ctr"/>
            <a:r>
              <a:rPr lang="en-GB" sz="2400" b="1">
                <a:solidFill>
                  <a:srgbClr val="4F3215"/>
                </a:solidFill>
              </a:rPr>
              <a:t>108.3</a:t>
            </a:r>
          </a:p>
          <a:p>
            <a:pPr algn="ctr"/>
            <a:endParaRPr lang="en-GB" sz="1400" b="1"/>
          </a:p>
          <a:p>
            <a:pPr algn="ctr"/>
            <a:r>
              <a:rPr lang="en-GB" sz="1400" b="1"/>
              <a:t>South Cambridgeshire</a:t>
            </a:r>
          </a:p>
          <a:p>
            <a:pPr algn="ctr"/>
            <a:endParaRPr lang="en-GB" sz="1400" b="1"/>
          </a:p>
          <a:p>
            <a:pPr algn="ctr"/>
            <a:r>
              <a:rPr lang="en-GB" sz="2400" b="1">
                <a:solidFill>
                  <a:srgbClr val="4F3215"/>
                </a:solidFill>
              </a:rPr>
              <a:t>107.7</a:t>
            </a:r>
          </a:p>
          <a:p>
            <a:pPr algn="ctr"/>
            <a:endParaRPr lang="en-GB" sz="2400" b="1"/>
          </a:p>
          <a:p>
            <a:pPr algn="ctr"/>
            <a:r>
              <a:rPr lang="en-GB" sz="1400" b="1"/>
              <a:t>UK</a:t>
            </a:r>
          </a:p>
          <a:p>
            <a:pPr algn="ctr"/>
            <a:endParaRPr lang="en-GB" sz="1400" b="1"/>
          </a:p>
          <a:p>
            <a:pPr algn="ctr"/>
            <a:r>
              <a:rPr lang="en-GB" sz="2400" b="1">
                <a:solidFill>
                  <a:srgbClr val="4F3215"/>
                </a:solidFill>
              </a:rPr>
              <a:t>110.6</a:t>
            </a:r>
          </a:p>
        </p:txBody>
      </p:sp>
      <p:pic>
        <p:nvPicPr>
          <p:cNvPr id="4" name="Picture 3" descr="A line chart showing the real wage growth from 2015 to 2024 in Cambridge, South Cambridgeshire and the UK. In 2024, the UK has the highest real wage growth. ">
            <a:extLst>
              <a:ext uri="{FF2B5EF4-FFF2-40B4-BE49-F238E27FC236}">
                <a16:creationId xmlns:a16="http://schemas.microsoft.com/office/drawing/2014/main" id="{0E333761-AF4F-D830-7D94-82F73FCBC7E3}"/>
              </a:ext>
            </a:extLst>
          </p:cNvPr>
          <p:cNvPicPr>
            <a:picLocks noChangeAspect="1"/>
          </p:cNvPicPr>
          <p:nvPr/>
        </p:nvPicPr>
        <p:blipFill rotWithShape="1">
          <a:blip r:embed="rId3"/>
          <a:srcRect b="24292"/>
          <a:stretch/>
        </p:blipFill>
        <p:spPr>
          <a:xfrm>
            <a:off x="3276867" y="1602222"/>
            <a:ext cx="8433397" cy="3757343"/>
          </a:xfrm>
          <a:prstGeom prst="rect">
            <a:avLst/>
          </a:prstGeom>
          <a:ln>
            <a:solidFill>
              <a:schemeClr val="bg2">
                <a:lumMod val="90000"/>
              </a:schemeClr>
            </a:solidFill>
          </a:ln>
        </p:spPr>
      </p:pic>
      <p:sp>
        <p:nvSpPr>
          <p:cNvPr id="10" name="TextBox 9">
            <a:extLst>
              <a:ext uri="{FF2B5EF4-FFF2-40B4-BE49-F238E27FC236}">
                <a16:creationId xmlns:a16="http://schemas.microsoft.com/office/drawing/2014/main" id="{4B23DBBB-4499-2B03-51BE-4F452D210DBB}"/>
              </a:ext>
            </a:extLst>
          </p:cNvPr>
          <p:cNvSpPr txBox="1"/>
          <p:nvPr/>
        </p:nvSpPr>
        <p:spPr>
          <a:xfrm>
            <a:off x="410071" y="6196686"/>
            <a:ext cx="8531107" cy="510778"/>
          </a:xfrm>
          <a:prstGeom prst="roundRect">
            <a:avLst/>
          </a:prstGeom>
          <a:noFill/>
          <a:ln>
            <a:solidFill>
              <a:schemeClr val="tx1"/>
            </a:solidFill>
          </a:ln>
        </p:spPr>
        <p:txBody>
          <a:bodyPr wrap="square" rtlCol="0">
            <a:spAutoFit/>
          </a:bodyPr>
          <a:lstStyle/>
          <a:p>
            <a:r>
              <a:rPr lang="en-GB" sz="1200">
                <a:solidFill>
                  <a:srgbClr val="0B3153"/>
                </a:solidFill>
              </a:rPr>
              <a:t>It is concerning that real wage growth across Greater Cambridge is below that of the UK, and the latest data suggests this is trending downwards and worsening.</a:t>
            </a:r>
          </a:p>
        </p:txBody>
      </p:sp>
    </p:spTree>
    <p:extLst>
      <p:ext uri="{BB962C8B-B14F-4D97-AF65-F5344CB8AC3E}">
        <p14:creationId xmlns:p14="http://schemas.microsoft.com/office/powerpoint/2010/main" val="65737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2. Executive Summary</a:t>
            </a:r>
            <a:endParaRPr lang="en-GB" sz="3200" dirty="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378875"/>
            <a:ext cx="10515600" cy="4841195"/>
          </a:xfrm>
        </p:spPr>
        <p:txBody>
          <a:bodyPr/>
          <a:lstStyle/>
          <a:p>
            <a:pPr marL="0" indent="0">
              <a:buNone/>
            </a:pPr>
            <a:r>
              <a:rPr lang="en-GB" sz="2000" dirty="0">
                <a:cs typeface="Arial"/>
              </a:rPr>
              <a:t>Overview</a:t>
            </a:r>
          </a:p>
          <a:p>
            <a:pPr lvl="1">
              <a:buFont typeface="Courier New" panose="020B0604020202020204" pitchFamily="34" charset="0"/>
              <a:buChar char="o"/>
            </a:pPr>
            <a:r>
              <a:rPr lang="en-GB" sz="1400" b="1" dirty="0">
                <a:cs typeface="Arial"/>
              </a:rPr>
              <a:t>Higher unemployment rate and lower economic inactivity rate</a:t>
            </a:r>
            <a:r>
              <a:rPr lang="en-GB" sz="1400" dirty="0">
                <a:cs typeface="Arial"/>
              </a:rPr>
              <a:t> - Although it is concerning that the Greater Cambridge unemployment rate is higher than the UK, a key area of strength is that the Greater Cambridge economic inactivity rate is lower than the UK and the employment rate is higher than the UK. </a:t>
            </a:r>
          </a:p>
          <a:p>
            <a:pPr lvl="1">
              <a:buFont typeface="Courier New" panose="020B0604020202020204" pitchFamily="34" charset="0"/>
              <a:buChar char="o"/>
            </a:pPr>
            <a:r>
              <a:rPr lang="en-GB" sz="1400" b="1" dirty="0">
                <a:cs typeface="Arial"/>
              </a:rPr>
              <a:t>Higher economic activity rate</a:t>
            </a:r>
            <a:r>
              <a:rPr lang="en-GB" sz="1400" dirty="0">
                <a:cs typeface="Arial"/>
              </a:rPr>
              <a:t> - The lower economic inactive rate could be causing the higher unemployment rate where less people in Greater Cambridge are economically inactive and more people are seeking work. This has led to Greater Cambridge having an overall higher economic activity rate than the UK.</a:t>
            </a:r>
          </a:p>
          <a:p>
            <a:pPr marL="0" indent="0">
              <a:buNone/>
            </a:pPr>
            <a:r>
              <a:rPr lang="en-GB" sz="2000" dirty="0">
                <a:cs typeface="Arial"/>
              </a:rPr>
              <a:t>Economic inactivity</a:t>
            </a:r>
          </a:p>
          <a:p>
            <a:pPr lvl="1">
              <a:buFont typeface="Courier New" panose="020B0604020202020204" pitchFamily="34" charset="0"/>
              <a:buChar char="o"/>
            </a:pPr>
            <a:r>
              <a:rPr lang="en-GB" sz="1400" b="1" dirty="0">
                <a:cs typeface="Arial"/>
              </a:rPr>
              <a:t>Female disparity</a:t>
            </a:r>
            <a:r>
              <a:rPr lang="en-GB" sz="1400" dirty="0">
                <a:cs typeface="Arial"/>
              </a:rPr>
              <a:t> - A key concern is the disparity across economic inactivity between females and males with females having just under double the economic inactivity of males across all age groups. Less available females in the workforce leads to corresponding lower unemployment rates and lower employment rates. This is a big equality and diversity concern for the workforce. This trend is nationwide, and the recent childcare reforms should be closely monitored.</a:t>
            </a:r>
          </a:p>
          <a:p>
            <a:pPr lvl="1">
              <a:buFont typeface="Courier New" panose="020B0604020202020204" pitchFamily="34" charset="0"/>
              <a:buChar char="o"/>
            </a:pPr>
            <a:r>
              <a:rPr lang="en-GB" sz="1400" b="1" dirty="0">
                <a:cs typeface="Arial"/>
              </a:rPr>
              <a:t>Student reason for economic inactivity and Greater Cambridge resilience</a:t>
            </a:r>
            <a:r>
              <a:rPr lang="en-GB" sz="1400" dirty="0">
                <a:cs typeface="Arial"/>
              </a:rPr>
              <a:t> – The order of reasons for economic inactivity in Greater Cambridge are 1) </a:t>
            </a:r>
            <a:r>
              <a:rPr lang="en-GB" sz="1400" dirty="0">
                <a:ea typeface="+mn-lt"/>
                <a:cs typeface="+mn-lt"/>
              </a:rPr>
              <a:t>student with the highest proportion followed by 2) looking after family/home, 3) long-term sick, and 4) retired. Despite Cambridge's high student population, a key strength is that Greater Cambridge continues to have a lower economic inactivity rate than the UK.</a:t>
            </a:r>
          </a:p>
          <a:p>
            <a:pPr lvl="1">
              <a:buFont typeface="Courier New" panose="020B0604020202020204" pitchFamily="34" charset="0"/>
              <a:buChar char="o"/>
            </a:pPr>
            <a:r>
              <a:rPr lang="en-GB" sz="1400" b="1" dirty="0">
                <a:cs typeface="Arial"/>
              </a:rPr>
              <a:t>25-49 age group </a:t>
            </a:r>
            <a:r>
              <a:rPr lang="en-GB" sz="1400" dirty="0">
                <a:cs typeface="Arial"/>
              </a:rPr>
              <a:t>– The highest proportion of economic inactivity occurs for the 16-24 age group followed by 50-64 and then 25-49 across both genders. Given Cambridge's high student population, the reason of student can explain the 16-24 age group. The low economic inactivity in the 25-49 age group, the largest ranging age group, could be the driver of lower economic inactivity in Greater Cambridge compared to the UK.</a:t>
            </a:r>
            <a:endParaRPr lang="en-GB" sz="1500" dirty="0">
              <a:cs typeface="Arial"/>
            </a:endParaRPr>
          </a:p>
          <a:p>
            <a:pPr marL="0" indent="0">
              <a:buNone/>
            </a:pPr>
            <a:endParaRPr lang="en-GB" sz="2000" dirty="0">
              <a:cs typeface="Arial"/>
            </a:endParaRPr>
          </a:p>
          <a:p>
            <a:pPr marL="0" indent="0">
              <a:buNone/>
            </a:pPr>
            <a:endParaRPr lang="en-GB" sz="2000" dirty="0">
              <a:cs typeface="Arial"/>
            </a:endParaRPr>
          </a:p>
        </p:txBody>
      </p:sp>
      <p:graphicFrame>
        <p:nvGraphicFramePr>
          <p:cNvPr id="4" name="Table 3">
            <a:extLst>
              <a:ext uri="{FF2B5EF4-FFF2-40B4-BE49-F238E27FC236}">
                <a16:creationId xmlns:a16="http://schemas.microsoft.com/office/drawing/2014/main" id="{5B1C1D7C-D54C-5025-3C3D-DDCAC0BB5CA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375197"/>
              </p:ext>
            </p:extLst>
          </p:nvPr>
        </p:nvGraphicFramePr>
        <p:xfrm>
          <a:off x="6093823" y="300554"/>
          <a:ext cx="3680457" cy="956350"/>
        </p:xfrm>
        <a:graphic>
          <a:graphicData uri="http://schemas.openxmlformats.org/drawingml/2006/table">
            <a:tbl>
              <a:tblPr firstRow="1" bandRow="1">
                <a:tableStyleId>{5C22544A-7EE6-4342-B048-85BDC9FD1C3A}</a:tableStyleId>
              </a:tblPr>
              <a:tblGrid>
                <a:gridCol w="1226819">
                  <a:extLst>
                    <a:ext uri="{9D8B030D-6E8A-4147-A177-3AD203B41FA5}">
                      <a16:colId xmlns:a16="http://schemas.microsoft.com/office/drawing/2014/main" val="3310015975"/>
                    </a:ext>
                  </a:extLst>
                </a:gridCol>
                <a:gridCol w="1226819">
                  <a:extLst>
                    <a:ext uri="{9D8B030D-6E8A-4147-A177-3AD203B41FA5}">
                      <a16:colId xmlns:a16="http://schemas.microsoft.com/office/drawing/2014/main" val="368891189"/>
                    </a:ext>
                  </a:extLst>
                </a:gridCol>
                <a:gridCol w="1226819">
                  <a:extLst>
                    <a:ext uri="{9D8B030D-6E8A-4147-A177-3AD203B41FA5}">
                      <a16:colId xmlns:a16="http://schemas.microsoft.com/office/drawing/2014/main" val="598413830"/>
                    </a:ext>
                  </a:extLst>
                </a:gridCol>
              </a:tblGrid>
              <a:tr h="956350">
                <a:tc>
                  <a:txBody>
                    <a:bodyPr/>
                    <a:lstStyle/>
                    <a:p>
                      <a:pPr algn="ctr"/>
                      <a:r>
                        <a:rPr lang="en-US" sz="1200" b="0">
                          <a:solidFill>
                            <a:schemeClr val="tx1"/>
                          </a:solidFill>
                        </a:rPr>
                        <a:t>Economic Inactivity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a:solidFill>
                            <a:schemeClr val="tx1"/>
                          </a:solidFill>
                        </a:rPr>
                        <a:t>Unemployment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a:solidFill>
                            <a:schemeClr val="tx1"/>
                          </a:solidFill>
                        </a:rPr>
                        <a:t>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4066802"/>
                  </a:ext>
                </a:extLst>
              </a:tr>
            </a:tbl>
          </a:graphicData>
        </a:graphic>
      </p:graphicFrame>
    </p:spTree>
    <p:extLst>
      <p:ext uri="{BB962C8B-B14F-4D97-AF65-F5344CB8AC3E}">
        <p14:creationId xmlns:p14="http://schemas.microsoft.com/office/powerpoint/2010/main" val="3954063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7. Concluding remarks and next steps</a:t>
            </a:r>
            <a:endParaRPr lang="en-US" sz="3200" dirty="0">
              <a:cs typeface="Arial"/>
            </a:endParaRPr>
          </a:p>
        </p:txBody>
      </p:sp>
      <p:sp>
        <p:nvSpPr>
          <p:cNvPr id="4" name="Content Placeholder 2">
            <a:extLst>
              <a:ext uri="{FF2B5EF4-FFF2-40B4-BE49-F238E27FC236}">
                <a16:creationId xmlns:a16="http://schemas.microsoft.com/office/drawing/2014/main" id="{923D0F15-1296-4A0A-823D-3C9D2DC7134A}"/>
              </a:ext>
            </a:extLst>
          </p:cNvPr>
          <p:cNvSpPr>
            <a:spLocks noGrp="1"/>
          </p:cNvSpPr>
          <p:nvPr>
            <p:ph idx="1"/>
          </p:nvPr>
        </p:nvSpPr>
        <p:spPr>
          <a:xfrm>
            <a:off x="459677" y="1542161"/>
            <a:ext cx="10515600" cy="4351338"/>
          </a:xfrm>
        </p:spPr>
        <p:txBody>
          <a:bodyPr/>
          <a:lstStyle/>
          <a:p>
            <a:pPr marL="0" indent="0">
              <a:buNone/>
            </a:pPr>
            <a:r>
              <a:rPr lang="en-US" sz="2200" dirty="0">
                <a:cs typeface="Arial"/>
              </a:rPr>
              <a:t>Concluding remarks</a:t>
            </a:r>
          </a:p>
          <a:p>
            <a:pPr marL="457200" indent="-457200"/>
            <a:r>
              <a:rPr lang="en-US" sz="2200" b="1" dirty="0">
                <a:cs typeface="Arial"/>
              </a:rPr>
              <a:t>Economic inactivity </a:t>
            </a:r>
            <a:r>
              <a:rPr lang="en-US" sz="2200" dirty="0">
                <a:cs typeface="Arial"/>
              </a:rPr>
              <a:t>- Gender disparity across the workforce is a concern, and the progress of the government's childcare policies should be monitored.</a:t>
            </a:r>
          </a:p>
          <a:p>
            <a:pPr marL="457200" indent="-457200"/>
            <a:r>
              <a:rPr lang="en-US" sz="2200" b="1" dirty="0">
                <a:cs typeface="Arial"/>
              </a:rPr>
              <a:t>Unemployment</a:t>
            </a:r>
            <a:r>
              <a:rPr lang="en-US" sz="2200" dirty="0">
                <a:cs typeface="Arial"/>
              </a:rPr>
              <a:t> - The 16-24 and 50+ age groups are particularly struggling to find work with fewer job opportunities. The new Skills England policy should be monitored.</a:t>
            </a:r>
          </a:p>
          <a:p>
            <a:pPr marL="457200" indent="-457200"/>
            <a:r>
              <a:rPr lang="en-US" sz="2200" b="1" dirty="0">
                <a:cs typeface="Arial"/>
              </a:rPr>
              <a:t>Employment</a:t>
            </a:r>
            <a:r>
              <a:rPr lang="en-US" sz="2200" dirty="0">
                <a:cs typeface="Arial"/>
              </a:rPr>
              <a:t> – The Greater Cambridge monthly median pay growth rate is much lower than the UK and just in line with inflation. This is an area of concern that could possibly decrease future spending.</a:t>
            </a:r>
          </a:p>
          <a:p>
            <a:pPr marL="0" indent="0">
              <a:buNone/>
            </a:pPr>
            <a:r>
              <a:rPr lang="en-US" sz="2200" dirty="0">
                <a:cs typeface="Arial"/>
              </a:rPr>
              <a:t>Next steps</a:t>
            </a:r>
          </a:p>
          <a:p>
            <a:pPr marL="457200" indent="-457200"/>
            <a:r>
              <a:rPr lang="en-US" sz="2200" dirty="0">
                <a:cs typeface="Arial"/>
              </a:rPr>
              <a:t>To further explore matching issues between vacancies (supply of job opportunities) and unemployment (demand of job seekers).</a:t>
            </a:r>
          </a:p>
          <a:p>
            <a:pPr marL="0" indent="0">
              <a:buNone/>
            </a:pPr>
            <a:endParaRPr lang="en-US" sz="2200" dirty="0">
              <a:cs typeface="Arial"/>
            </a:endParaRPr>
          </a:p>
          <a:p>
            <a:pPr marL="0" indent="0">
              <a:buNone/>
            </a:pPr>
            <a:endParaRPr lang="en-GB" sz="2200" dirty="0">
              <a:cs typeface="Arial"/>
            </a:endParaRPr>
          </a:p>
        </p:txBody>
      </p:sp>
    </p:spTree>
    <p:extLst>
      <p:ext uri="{BB962C8B-B14F-4D97-AF65-F5344CB8AC3E}">
        <p14:creationId xmlns:p14="http://schemas.microsoft.com/office/powerpoint/2010/main" val="3876452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03F80-72F5-C4E9-D7C9-F60E73662E67}"/>
              </a:ext>
            </a:extLst>
          </p:cNvPr>
          <p:cNvSpPr>
            <a:spLocks noGrp="1"/>
          </p:cNvSpPr>
          <p:nvPr>
            <p:ph type="title"/>
          </p:nvPr>
        </p:nvSpPr>
        <p:spPr/>
        <p:txBody>
          <a:bodyPr/>
          <a:lstStyle/>
          <a:p>
            <a:r>
              <a:rPr lang="en-GB" sz="3200" dirty="0"/>
              <a:t>8. Glossary</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8039317D-E35E-F09B-C1BB-201E431B8C30}"/>
                  </a:ext>
                </a:extLst>
              </p:cNvPr>
              <p:cNvGraphicFramePr>
                <a:graphicFrameLocks noGrp="1"/>
              </p:cNvGraphicFramePr>
              <p:nvPr>
                <p:ph idx="1"/>
                <p:extLst>
                  <p:ext uri="{D42A27DB-BD31-4B8C-83A1-F6EECF244321}">
                    <p14:modId xmlns:p14="http://schemas.microsoft.com/office/powerpoint/2010/main" val="1564613625"/>
                  </p:ext>
                </p:extLst>
              </p:nvPr>
            </p:nvGraphicFramePr>
            <p:xfrm>
              <a:off x="633413" y="1510061"/>
              <a:ext cx="10515600" cy="4077632"/>
            </p:xfrm>
            <a:graphic>
              <a:graphicData uri="http://schemas.openxmlformats.org/drawingml/2006/table">
                <a:tbl>
                  <a:tblPr firstRow="1" bandRow="1">
                    <a:tableStyleId>{5940675A-B579-460E-94D1-54222C63F5DA}</a:tableStyleId>
                  </a:tblPr>
                  <a:tblGrid>
                    <a:gridCol w="3705674">
                      <a:extLst>
                        <a:ext uri="{9D8B030D-6E8A-4147-A177-3AD203B41FA5}">
                          <a16:colId xmlns:a16="http://schemas.microsoft.com/office/drawing/2014/main" val="2191493584"/>
                        </a:ext>
                      </a:extLst>
                    </a:gridCol>
                    <a:gridCol w="6809926">
                      <a:extLst>
                        <a:ext uri="{9D8B030D-6E8A-4147-A177-3AD203B41FA5}">
                          <a16:colId xmlns:a16="http://schemas.microsoft.com/office/drawing/2014/main" val="1992385526"/>
                        </a:ext>
                      </a:extLst>
                    </a:gridCol>
                  </a:tblGrid>
                  <a:tr h="472863">
                    <a:tc>
                      <a:txBody>
                        <a:bodyPr/>
                        <a:lstStyle/>
                        <a:p>
                          <a:r>
                            <a:rPr lang="en-GB" sz="1600">
                              <a:solidFill>
                                <a:schemeClr val="tx2"/>
                              </a:solidFill>
                            </a:rPr>
                            <a:t>Term</a:t>
                          </a:r>
                          <a:endParaRPr lang="en-GB" sz="160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GB" sz="1600">
                              <a:solidFill>
                                <a:schemeClr val="tx2"/>
                              </a:solidFill>
                            </a:rPr>
                            <a:t>Formula</a:t>
                          </a:r>
                          <a:endParaRPr lang="en-GB" sz="160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39055945"/>
                      </a:ext>
                    </a:extLst>
                  </a:tr>
                  <a:tr h="598609">
                    <a:tc>
                      <a:txBody>
                        <a:bodyPr/>
                        <a:lstStyle/>
                        <a:p>
                          <a:r>
                            <a:rPr lang="en-GB" sz="1200"/>
                            <a:t>Claimant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solidFill>
                                          <a:schemeClr val="tx1"/>
                                        </a:solidFill>
                                        <a:latin typeface="Cambria Math" panose="02040503050406030204" pitchFamily="18" charset="0"/>
                                      </a:rPr>
                                    </m:ctrlPr>
                                  </m:fPr>
                                  <m:num>
                                    <m:r>
                                      <a:rPr lang="en-GB" sz="1200" b="0" i="1" smtClean="0">
                                        <a:solidFill>
                                          <a:schemeClr val="tx1"/>
                                        </a:solidFill>
                                        <a:latin typeface="Cambria Math" panose="02040503050406030204" pitchFamily="18" charset="0"/>
                                      </a:rPr>
                                      <m:t>𝑛𝑢𝑚𝑏𝑒𝑟</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𝑜𝑓</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𝑐𝑙𝑎𝑖𝑚𝑎𝑛𝑡𝑠</m:t>
                                    </m:r>
                                  </m:num>
                                  <m:den>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𝑝𝑜𝑝𝑢𝑙𝑎𝑡𝑖𝑜𝑛</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𝑜𝑓</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𝑐𝑙𝑎𝑖𝑚𝑎𝑛𝑡</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𝑎𝑟𝑒𝑎</m:t>
                                    </m:r>
                                    <m:r>
                                      <a:rPr lang="en-GB" sz="1200" b="0" i="1" smtClean="0">
                                        <a:solidFill>
                                          <a:schemeClr val="tx1"/>
                                        </a:solidFill>
                                        <a:latin typeface="Cambria Math" panose="02040503050406030204" pitchFamily="18" charset="0"/>
                                      </a:rPr>
                                      <m:t> (16−64)</m:t>
                                    </m:r>
                                  </m:den>
                                </m:f>
                              </m:oMath>
                            </m:oMathPara>
                          </a14:m>
                          <a:endParaRPr lang="en-GB" sz="1200" i="1">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845450727"/>
                      </a:ext>
                    </a:extLst>
                  </a:tr>
                  <a:tr h="598609">
                    <a:tc>
                      <a:txBody>
                        <a:bodyPr/>
                        <a:lstStyle/>
                        <a:p>
                          <a:r>
                            <a:rPr lang="en-GB" sz="1200"/>
                            <a:t>Economic Activity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𝑛𝑢𝑚𝑏𝑒𝑟</m:t>
                                    </m:r>
                                    <m:r>
                                      <a:rPr lang="en-GB" sz="1200" b="0" i="1" smtClean="0">
                                        <a:latin typeface="Cambria Math" panose="02040503050406030204" pitchFamily="18" charset="0"/>
                                      </a:rPr>
                                      <m:t> </m:t>
                                    </m:r>
                                    <m:r>
                                      <a:rPr lang="en-GB" sz="1200" b="0" i="1" smtClean="0">
                                        <a:latin typeface="Cambria Math" panose="02040503050406030204" pitchFamily="18" charset="0"/>
                                      </a:rPr>
                                      <m:t>𝑜</m:t>
                                    </m:r>
                                    <m:r>
                                      <a:rPr lang="en-GB" sz="1200" b="0" smtClean="0">
                                        <a:latin typeface="Cambria Math" panose="02040503050406030204" pitchFamily="18" charset="0"/>
                                      </a:rPr>
                                      <m:t>𝑓</m:t>
                                    </m:r>
                                    <m:r>
                                      <a:rPr lang="en-GB" sz="1200" b="0" smtClean="0">
                                        <a:latin typeface="Cambria Math" panose="02040503050406030204" pitchFamily="18" charset="0"/>
                                      </a:rPr>
                                      <m:t> </m:t>
                                    </m:r>
                                    <m:r>
                                      <a:rPr lang="en-GB" sz="1200" b="0" smtClean="0">
                                        <a:latin typeface="Cambria Math" panose="02040503050406030204" pitchFamily="18" charset="0"/>
                                      </a:rPr>
                                      <m:t>𝑝𝑒𝑜𝑝𝑙𝑒</m:t>
                                    </m:r>
                                    <m:r>
                                      <a:rPr lang="en-GB" sz="1200" b="0" smtClean="0">
                                        <a:latin typeface="Cambria Math" panose="02040503050406030204" pitchFamily="18" charset="0"/>
                                      </a:rPr>
                                      <m:t> </m:t>
                                    </m:r>
                                    <m:r>
                                      <m:rPr>
                                        <m:sty m:val="p"/>
                                      </m:rPr>
                                      <a:rPr lang="en-GB" sz="1200" b="0" i="0" smtClean="0">
                                        <a:latin typeface="Cambria Math" panose="02040503050406030204" pitchFamily="18" charset="0"/>
                                      </a:rPr>
                                      <m:t>in</m:t>
                                    </m:r>
                                    <m:r>
                                      <a:rPr lang="en-GB" sz="1200" b="0" i="0" smtClean="0">
                                        <a:latin typeface="Cambria Math" panose="02040503050406030204" pitchFamily="18" charset="0"/>
                                      </a:rPr>
                                      <m:t> </m:t>
                                    </m:r>
                                    <m:r>
                                      <a:rPr lang="en-GB" sz="1200" b="0" smtClean="0">
                                        <a:latin typeface="Cambria Math" panose="02040503050406030204" pitchFamily="18" charset="0"/>
                                      </a:rPr>
                                      <m:t>𝑒𝑚𝑝𝑙𝑜𝑦𝑚𝑒𝑛𝑡</m:t>
                                    </m:r>
                                    <m:r>
                                      <a:rPr lang="en-GB" sz="1200" b="0" smtClean="0">
                                        <a:latin typeface="Cambria Math" panose="02040503050406030204" pitchFamily="18" charset="0"/>
                                      </a:rPr>
                                      <m:t> </m:t>
                                    </m:r>
                                    <m:r>
                                      <a:rPr lang="en-GB" sz="1200" b="0" smtClean="0">
                                        <a:latin typeface="Cambria Math" panose="02040503050406030204" pitchFamily="18" charset="0"/>
                                      </a:rPr>
                                      <m:t>𝑎𝑛𝑑</m:t>
                                    </m:r>
                                    <m:r>
                                      <a:rPr lang="en-GB" sz="1200" b="0" smtClean="0">
                                        <a:latin typeface="Cambria Math" panose="02040503050406030204" pitchFamily="18" charset="0"/>
                                      </a:rPr>
                                      <m:t> </m:t>
                                    </m:r>
                                    <m:r>
                                      <a:rPr lang="en-GB" sz="1200" b="0" smtClean="0">
                                        <a:latin typeface="Cambria Math" panose="02040503050406030204" pitchFamily="18" charset="0"/>
                                      </a:rPr>
                                      <m:t>𝑢𝑛𝑒𝑚𝑝𝑙𝑜𝑦𝑒𝑑</m:t>
                                    </m:r>
                                    <m:r>
                                      <a:rPr lang="en-GB" sz="1200" b="0" i="0" smtClean="0">
                                        <a:latin typeface="Cambria Math" panose="02040503050406030204" pitchFamily="18" charset="0"/>
                                      </a:rPr>
                                      <m:t> (</m:t>
                                    </m:r>
                                    <m:r>
                                      <a:rPr lang="en-GB" sz="1200" b="0" i="1" smtClean="0">
                                        <a:latin typeface="Cambria Math" panose="02040503050406030204" pitchFamily="18" charset="0"/>
                                      </a:rPr>
                                      <m:t>𝑎𝑔𝑒𝑑</m:t>
                                    </m:r>
                                    <m:r>
                                      <a:rPr lang="en-GB" sz="1200" b="0" i="0" smtClean="0">
                                        <a:latin typeface="Cambria Math" panose="02040503050406030204" pitchFamily="18" charset="0"/>
                                      </a:rPr>
                                      <m:t> 16+)</m:t>
                                    </m:r>
                                  </m:num>
                                  <m:den>
                                    <m:r>
                                      <a:rPr lang="en-GB" sz="1200" b="0" smtClean="0">
                                        <a:latin typeface="Cambria Math" panose="02040503050406030204" pitchFamily="18" charset="0"/>
                                      </a:rPr>
                                      <m:t>𝑡𝑜𝑡𝑎𝑙</m:t>
                                    </m:r>
                                    <m:r>
                                      <a:rPr lang="en-GB" sz="1200" b="0" smtClean="0">
                                        <a:latin typeface="Cambria Math" panose="02040503050406030204" pitchFamily="18" charset="0"/>
                                      </a:rPr>
                                      <m:t> </m:t>
                                    </m:r>
                                    <m:r>
                                      <a:rPr lang="en-GB" sz="1200" b="0" smtClean="0">
                                        <a:latin typeface="Cambria Math" panose="02040503050406030204" pitchFamily="18" charset="0"/>
                                      </a:rPr>
                                      <m:t>𝑝𝑜𝑝𝑢𝑙𝑎𝑡𝑖𝑜𝑛</m:t>
                                    </m:r>
                                    <m:r>
                                      <a:rPr lang="en-GB" sz="1200" b="0" i="0" smtClean="0">
                                        <a:latin typeface="Cambria Math" panose="02040503050406030204" pitchFamily="18" charset="0"/>
                                      </a:rPr>
                                      <m:t> (</m:t>
                                    </m:r>
                                    <m:r>
                                      <a:rPr lang="en-GB" sz="1200" b="0" i="1" smtClean="0">
                                        <a:latin typeface="Cambria Math" panose="02040503050406030204" pitchFamily="18" charset="0"/>
                                      </a:rPr>
                                      <m:t>𝑎𝑔𝑒𝑑</m:t>
                                    </m:r>
                                    <m:r>
                                      <a:rPr lang="en-GB" sz="1200" b="0" i="0" smtClean="0">
                                        <a:latin typeface="Cambria Math" panose="02040503050406030204" pitchFamily="18" charset="0"/>
                                      </a:rPr>
                                      <m:t> 16+)</m:t>
                                    </m:r>
                                  </m:den>
                                </m:f>
                              </m:oMath>
                            </m:oMathPara>
                          </a14:m>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00516617"/>
                      </a:ext>
                    </a:extLst>
                  </a:tr>
                  <a:tr h="602090">
                    <a:tc>
                      <a:txBody>
                        <a:bodyPr/>
                        <a:lstStyle/>
                        <a:p>
                          <a:r>
                            <a:rPr lang="en-GB" sz="1200"/>
                            <a:t>Economic Inactivity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𝑛𝑢𝑚𝑏𝑒𝑟</m:t>
                                    </m:r>
                                    <m:r>
                                      <a:rPr lang="en-GB" sz="1200" b="0" i="1" smtClean="0">
                                        <a:latin typeface="Cambria Math" panose="02040503050406030204" pitchFamily="18" charset="0"/>
                                      </a:rPr>
                                      <m:t> </m:t>
                                    </m:r>
                                    <m:r>
                                      <a:rPr lang="en-GB" sz="1200" b="0" i="1" smtClean="0">
                                        <a:latin typeface="Cambria Math" panose="02040503050406030204" pitchFamily="18" charset="0"/>
                                      </a:rPr>
                                      <m:t>𝑝𝑒𝑜𝑝𝑙𝑒</m:t>
                                    </m:r>
                                    <m:r>
                                      <a:rPr lang="en-GB" sz="1200" b="0" i="1" smtClean="0">
                                        <a:latin typeface="Cambria Math" panose="02040503050406030204" pitchFamily="18" charset="0"/>
                                      </a:rPr>
                                      <m:t> </m:t>
                                    </m:r>
                                    <m:r>
                                      <a:rPr lang="en-GB" sz="1200" b="0" i="1" smtClean="0">
                                        <a:latin typeface="Cambria Math" panose="02040503050406030204" pitchFamily="18" charset="0"/>
                                      </a:rPr>
                                      <m:t>𝑤h𝑜</m:t>
                                    </m:r>
                                    <m:r>
                                      <a:rPr lang="en-GB" sz="1200" b="0" i="1" smtClean="0">
                                        <a:latin typeface="Cambria Math" panose="02040503050406030204" pitchFamily="18" charset="0"/>
                                      </a:rPr>
                                      <m:t> </m:t>
                                    </m:r>
                                    <m:r>
                                      <a:rPr lang="en-GB" sz="1200" b="0" i="1" smtClean="0">
                                        <a:latin typeface="Cambria Math" panose="02040503050406030204" pitchFamily="18" charset="0"/>
                                      </a:rPr>
                                      <m:t>𝑎𝑟𝑒</m:t>
                                    </m:r>
                                    <m:r>
                                      <a:rPr lang="en-GB" sz="1200" b="0" i="1" smtClean="0">
                                        <a:latin typeface="Cambria Math" panose="02040503050406030204" pitchFamily="18" charset="0"/>
                                      </a:rPr>
                                      <m:t> </m:t>
                                    </m:r>
                                    <m:r>
                                      <a:rPr lang="en-GB" sz="1200" b="0" i="1" smtClean="0">
                                        <a:latin typeface="Cambria Math" panose="02040503050406030204" pitchFamily="18" charset="0"/>
                                      </a:rPr>
                                      <m:t>𝑛𝑒𝑖𝑡h𝑒𝑟</m:t>
                                    </m:r>
                                    <m:r>
                                      <a:rPr lang="en-GB" sz="1200" b="0" i="1" smtClean="0">
                                        <a:latin typeface="Cambria Math" panose="02040503050406030204" pitchFamily="18" charset="0"/>
                                      </a:rPr>
                                      <m:t> </m:t>
                                    </m:r>
                                    <m:r>
                                      <a:rPr lang="en-GB" sz="1200" b="0" i="1" smtClean="0">
                                        <a:latin typeface="Cambria Math" panose="02040503050406030204" pitchFamily="18" charset="0"/>
                                      </a:rPr>
                                      <m:t>𝑖𝑛</m:t>
                                    </m:r>
                                    <m:r>
                                      <a:rPr lang="en-GB" sz="1200" b="0" i="1" smtClean="0">
                                        <a:latin typeface="Cambria Math" panose="02040503050406030204" pitchFamily="18" charset="0"/>
                                      </a:rPr>
                                      <m:t> </m:t>
                                    </m:r>
                                    <m:r>
                                      <a:rPr lang="en-GB" sz="1200" b="0" i="1" smtClean="0">
                                        <a:latin typeface="Cambria Math" panose="02040503050406030204" pitchFamily="18" charset="0"/>
                                      </a:rPr>
                                      <m:t>𝑒𝑚𝑝𝑙𝑜𝑦𝑚𝑒𝑛𝑡</m:t>
                                    </m:r>
                                    <m:r>
                                      <a:rPr lang="en-GB" sz="1200" b="0" i="1" smtClean="0">
                                        <a:latin typeface="Cambria Math" panose="02040503050406030204" pitchFamily="18" charset="0"/>
                                      </a:rPr>
                                      <m:t> </m:t>
                                    </m:r>
                                    <m:r>
                                      <a:rPr lang="en-GB" sz="1200" b="0" i="1" smtClean="0">
                                        <a:latin typeface="Cambria Math" panose="02040503050406030204" pitchFamily="18" charset="0"/>
                                      </a:rPr>
                                      <m:t>𝑛𝑜𝑟</m:t>
                                    </m:r>
                                    <m:r>
                                      <a:rPr lang="en-GB" sz="1200" b="0" i="1" smtClean="0">
                                        <a:latin typeface="Cambria Math" panose="02040503050406030204" pitchFamily="18" charset="0"/>
                                      </a:rPr>
                                      <m:t> </m:t>
                                    </m:r>
                                    <m:r>
                                      <a:rPr lang="en-GB" sz="1200" b="0" i="1" smtClean="0">
                                        <a:latin typeface="Cambria Math" panose="02040503050406030204" pitchFamily="18" charset="0"/>
                                      </a:rPr>
                                      <m:t>𝑢𝑛𝑒𝑚𝑝𝑙𝑜𝑦𝑒𝑑</m:t>
                                    </m:r>
                                    <m:r>
                                      <a:rPr lang="en-GB" sz="1200" b="0" i="1" smtClean="0">
                                        <a:latin typeface="Cambria Math" panose="02040503050406030204" pitchFamily="18" charset="0"/>
                                      </a:rPr>
                                      <m:t> (</m:t>
                                    </m:r>
                                    <m:r>
                                      <a:rPr lang="en-GB" sz="1200" b="0" i="1" smtClean="0">
                                        <a:latin typeface="Cambria Math" panose="02040503050406030204" pitchFamily="18" charset="0"/>
                                      </a:rPr>
                                      <m:t>𝑎𝑔𝑒𝑑</m:t>
                                    </m:r>
                                    <m:r>
                                      <a:rPr lang="en-GB" sz="1200" b="0" i="1" smtClean="0">
                                        <a:latin typeface="Cambria Math" panose="02040503050406030204" pitchFamily="18" charset="0"/>
                                      </a:rPr>
                                      <m:t> 16−64)</m:t>
                                    </m:r>
                                  </m:num>
                                  <m:den>
                                    <m:r>
                                      <a:rPr lang="en-GB" sz="1200" b="0" i="1" smtClean="0">
                                        <a:latin typeface="Cambria Math" panose="02040503050406030204" pitchFamily="18" charset="0"/>
                                      </a:rPr>
                                      <m:t>𝑡𝑜𝑡𝑎𝑙</m:t>
                                    </m:r>
                                    <m:r>
                                      <a:rPr lang="en-GB" sz="1200" b="0" i="1" smtClean="0">
                                        <a:latin typeface="Cambria Math" panose="02040503050406030204" pitchFamily="18" charset="0"/>
                                      </a:rPr>
                                      <m:t> </m:t>
                                    </m:r>
                                    <m:r>
                                      <a:rPr lang="en-GB" sz="1200" b="0" i="1" smtClean="0">
                                        <a:latin typeface="Cambria Math" panose="02040503050406030204" pitchFamily="18" charset="0"/>
                                      </a:rPr>
                                      <m:t>𝑝𝑜𝑝𝑢𝑙𝑎𝑡𝑖𝑜𝑛</m:t>
                                    </m:r>
                                    <m:r>
                                      <a:rPr lang="en-GB" sz="1200" b="0" i="1" smtClean="0">
                                        <a:latin typeface="Cambria Math" panose="02040503050406030204" pitchFamily="18" charset="0"/>
                                      </a:rPr>
                                      <m:t> (</m:t>
                                    </m:r>
                                    <m:r>
                                      <a:rPr lang="en-GB" sz="1200" b="0" i="1" smtClean="0">
                                        <a:latin typeface="Cambria Math" panose="02040503050406030204" pitchFamily="18" charset="0"/>
                                      </a:rPr>
                                      <m:t>𝑎𝑔𝑒𝑑</m:t>
                                    </m:r>
                                    <m:r>
                                      <a:rPr lang="en-GB" sz="1200" b="0" i="1" smtClean="0">
                                        <a:latin typeface="Cambria Math" panose="02040503050406030204" pitchFamily="18" charset="0"/>
                                      </a:rPr>
                                      <m:t> 16−64)</m:t>
                                    </m:r>
                                  </m:den>
                                </m:f>
                              </m:oMath>
                            </m:oMathPara>
                          </a14:m>
                          <a:endParaRPr lang="en-GB" sz="1200" i="1">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551279755"/>
                      </a:ext>
                    </a:extLst>
                  </a:tr>
                  <a:tr h="602090">
                    <a:tc>
                      <a:txBody>
                        <a:bodyPr/>
                        <a:lstStyle/>
                        <a:p>
                          <a:r>
                            <a:rPr lang="en-GB" sz="1200"/>
                            <a:t>Employment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GB" sz="1200" b="0" smtClean="0">
                                        <a:latin typeface="Cambria Math" panose="02040503050406030204" pitchFamily="18" charset="0"/>
                                      </a:rPr>
                                      <m:t>𝑛𝑢𝑚𝑏𝑒𝑟</m:t>
                                    </m:r>
                                    <m:r>
                                      <a:rPr lang="en-GB" sz="1200" b="0" smtClean="0">
                                        <a:latin typeface="Cambria Math" panose="02040503050406030204" pitchFamily="18" charset="0"/>
                                      </a:rPr>
                                      <m:t> </m:t>
                                    </m:r>
                                    <m:r>
                                      <a:rPr lang="en-GB" sz="1200" b="0" smtClean="0">
                                        <a:latin typeface="Cambria Math" panose="02040503050406030204" pitchFamily="18" charset="0"/>
                                      </a:rPr>
                                      <m:t>𝑜𝑓</m:t>
                                    </m:r>
                                    <m:r>
                                      <a:rPr lang="en-GB" sz="1200" b="0" smtClean="0">
                                        <a:latin typeface="Cambria Math" panose="02040503050406030204" pitchFamily="18" charset="0"/>
                                      </a:rPr>
                                      <m:t> </m:t>
                                    </m:r>
                                    <m:r>
                                      <a:rPr lang="en-GB" sz="1200" b="0" smtClean="0">
                                        <a:latin typeface="Cambria Math" panose="02040503050406030204" pitchFamily="18" charset="0"/>
                                      </a:rPr>
                                      <m:t>𝑝𝑒𝑜𝑝𝑙𝑒</m:t>
                                    </m:r>
                                    <m:r>
                                      <a:rPr lang="en-GB" sz="1200" b="0" smtClean="0">
                                        <a:latin typeface="Cambria Math" panose="02040503050406030204" pitchFamily="18" charset="0"/>
                                      </a:rPr>
                                      <m:t> </m:t>
                                    </m:r>
                                    <m:r>
                                      <a:rPr lang="en-GB" sz="1200" b="0" smtClean="0">
                                        <a:latin typeface="Cambria Math" panose="02040503050406030204" pitchFamily="18" charset="0"/>
                                      </a:rPr>
                                      <m:t>𝑖𝑛</m:t>
                                    </m:r>
                                    <m:r>
                                      <a:rPr lang="en-GB" sz="1200" b="0" smtClean="0">
                                        <a:latin typeface="Cambria Math" panose="02040503050406030204" pitchFamily="18" charset="0"/>
                                      </a:rPr>
                                      <m:t> </m:t>
                                    </m:r>
                                    <m:r>
                                      <a:rPr lang="en-GB" sz="1200" b="0" smtClean="0">
                                        <a:latin typeface="Cambria Math" panose="02040503050406030204" pitchFamily="18" charset="0"/>
                                      </a:rPr>
                                      <m:t>𝑒𝑚𝑝𝑙𝑜𝑦𝑚𝑒𝑛𝑡</m:t>
                                    </m:r>
                                    <m:r>
                                      <a:rPr lang="en-GB" sz="1200" b="0" i="0" smtClean="0">
                                        <a:latin typeface="Cambria Math" panose="02040503050406030204" pitchFamily="18" charset="0"/>
                                      </a:rPr>
                                      <m:t> (</m:t>
                                    </m:r>
                                    <m:r>
                                      <a:rPr lang="en-GB" sz="1200" b="0" i="1" smtClean="0">
                                        <a:latin typeface="Cambria Math" panose="02040503050406030204" pitchFamily="18" charset="0"/>
                                      </a:rPr>
                                      <m:t>𝑎𝑔𝑒𝑑</m:t>
                                    </m:r>
                                    <m:r>
                                      <a:rPr lang="en-GB" sz="1200" b="0" i="0" smtClean="0">
                                        <a:latin typeface="Cambria Math" panose="02040503050406030204" pitchFamily="18" charset="0"/>
                                      </a:rPr>
                                      <m:t> 16−64)</m:t>
                                    </m:r>
                                  </m:num>
                                  <m:den>
                                    <m:r>
                                      <a:rPr lang="en-GB" sz="1200" b="0" i="1" smtClean="0">
                                        <a:latin typeface="Cambria Math" panose="02040503050406030204" pitchFamily="18" charset="0"/>
                                      </a:rPr>
                                      <m:t>𝑡𝑜𝑡𝑎𝑙</m:t>
                                    </m:r>
                                    <m:r>
                                      <a:rPr lang="en-GB" sz="1200" b="0" i="1" smtClean="0">
                                        <a:latin typeface="Cambria Math" panose="02040503050406030204" pitchFamily="18" charset="0"/>
                                      </a:rPr>
                                      <m:t> </m:t>
                                    </m:r>
                                    <m:r>
                                      <a:rPr lang="en-GB" sz="1200" b="0" i="1" smtClean="0">
                                        <a:latin typeface="Cambria Math" panose="02040503050406030204" pitchFamily="18" charset="0"/>
                                      </a:rPr>
                                      <m:t>𝑝𝑜𝑝𝑢𝑙𝑎𝑡𝑖𝑜𝑛</m:t>
                                    </m:r>
                                    <m:r>
                                      <a:rPr lang="en-GB" sz="1200" b="0" i="1" smtClean="0">
                                        <a:latin typeface="Cambria Math" panose="02040503050406030204" pitchFamily="18" charset="0"/>
                                      </a:rPr>
                                      <m:t> (</m:t>
                                    </m:r>
                                    <m:r>
                                      <a:rPr lang="en-GB" sz="1200" b="0" i="1" smtClean="0">
                                        <a:latin typeface="Cambria Math" panose="02040503050406030204" pitchFamily="18" charset="0"/>
                                      </a:rPr>
                                      <m:t>𝑎𝑔𝑒𝑑</m:t>
                                    </m:r>
                                    <m:r>
                                      <a:rPr lang="en-GB" sz="1200" b="0" i="1" smtClean="0">
                                        <a:latin typeface="Cambria Math" panose="02040503050406030204" pitchFamily="18" charset="0"/>
                                      </a:rPr>
                                      <m:t> 16−64)</m:t>
                                    </m:r>
                                  </m:den>
                                </m:f>
                              </m:oMath>
                            </m:oMathPara>
                          </a14:m>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938904309"/>
                      </a:ext>
                    </a:extLst>
                  </a:tr>
                  <a:tr h="602090">
                    <a:tc>
                      <a:txBody>
                        <a:bodyPr/>
                        <a:lstStyle/>
                        <a:p>
                          <a:r>
                            <a:rPr lang="en-GB" sz="1200"/>
                            <a:t>Unemployment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solidFill>
                                          <a:schemeClr val="tx1"/>
                                        </a:solidFill>
                                        <a:latin typeface="Cambria Math" panose="02040503050406030204" pitchFamily="18" charset="0"/>
                                      </a:rPr>
                                    </m:ctrlPr>
                                  </m:fPr>
                                  <m:num>
                                    <m:r>
                                      <a:rPr lang="en-GB" sz="1200" b="0" smtClean="0">
                                        <a:solidFill>
                                          <a:schemeClr val="tx1"/>
                                        </a:solidFill>
                                        <a:latin typeface="Cambria Math" panose="02040503050406030204" pitchFamily="18" charset="0"/>
                                      </a:rPr>
                                      <m:t>𝑛𝑢𝑚𝑏𝑒𝑟</m:t>
                                    </m:r>
                                    <m:r>
                                      <a:rPr lang="en-GB" sz="1200" b="0" smtClean="0">
                                        <a:solidFill>
                                          <a:schemeClr val="tx1"/>
                                        </a:solidFill>
                                        <a:latin typeface="Cambria Math" panose="02040503050406030204" pitchFamily="18" charset="0"/>
                                      </a:rPr>
                                      <m:t> </m:t>
                                    </m:r>
                                    <m:r>
                                      <a:rPr lang="en-GB" sz="1200" b="0" smtClean="0">
                                        <a:solidFill>
                                          <a:schemeClr val="tx1"/>
                                        </a:solidFill>
                                        <a:latin typeface="Cambria Math" panose="02040503050406030204" pitchFamily="18" charset="0"/>
                                      </a:rPr>
                                      <m:t>𝑜𝑓</m:t>
                                    </m:r>
                                    <m:r>
                                      <a:rPr lang="en-GB" sz="1200" b="0" smtClean="0">
                                        <a:solidFill>
                                          <a:schemeClr val="tx1"/>
                                        </a:solidFill>
                                        <a:latin typeface="Cambria Math" panose="02040503050406030204" pitchFamily="18" charset="0"/>
                                      </a:rPr>
                                      <m:t> </m:t>
                                    </m:r>
                                    <m:r>
                                      <a:rPr lang="en-GB" sz="1200" b="0" smtClean="0">
                                        <a:solidFill>
                                          <a:schemeClr val="tx1"/>
                                        </a:solidFill>
                                        <a:latin typeface="Cambria Math" panose="02040503050406030204" pitchFamily="18" charset="0"/>
                                      </a:rPr>
                                      <m:t>𝑢𝑛𝑒𝑚𝑝𝑙𝑜𝑦𝑒𝑑</m:t>
                                    </m:r>
                                    <m:r>
                                      <a:rPr lang="en-GB" sz="1200" b="0" smtClean="0">
                                        <a:solidFill>
                                          <a:schemeClr val="tx1"/>
                                        </a:solidFill>
                                        <a:latin typeface="Cambria Math" panose="02040503050406030204" pitchFamily="18" charset="0"/>
                                      </a:rPr>
                                      <m:t> </m:t>
                                    </m:r>
                                    <m:r>
                                      <a:rPr lang="en-GB" sz="1200" b="0" smtClean="0">
                                        <a:solidFill>
                                          <a:schemeClr val="tx1"/>
                                        </a:solidFill>
                                        <a:latin typeface="Cambria Math" panose="02040503050406030204" pitchFamily="18" charset="0"/>
                                      </a:rPr>
                                      <m:t>𝑝𝑒𝑜𝑝𝑙𝑒</m:t>
                                    </m:r>
                                    <m:r>
                                      <a:rPr lang="en-GB" sz="1200" b="0" i="0"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𝑎𝑔𝑒𝑑</m:t>
                                    </m:r>
                                    <m:r>
                                      <a:rPr lang="en-GB" sz="1200" b="0" i="0" smtClean="0">
                                        <a:solidFill>
                                          <a:schemeClr val="tx1"/>
                                        </a:solidFill>
                                        <a:latin typeface="Cambria Math" panose="02040503050406030204" pitchFamily="18" charset="0"/>
                                      </a:rPr>
                                      <m:t> 16+)</m:t>
                                    </m:r>
                                  </m:num>
                                  <m:den>
                                    <m:r>
                                      <a:rPr lang="en-GB" sz="1200" b="0" i="1" smtClean="0">
                                        <a:solidFill>
                                          <a:schemeClr val="tx1"/>
                                        </a:solidFill>
                                        <a:latin typeface="Cambria Math" panose="02040503050406030204" pitchFamily="18" charset="0"/>
                                      </a:rPr>
                                      <m:t>𝑒𝑐𝑜𝑛𝑜𝑚𝑖𝑐𝑎𝑙𝑙𝑦</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𝑎𝑐𝑡𝑖𝑣𝑒</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𝑝𝑜𝑝𝑢𝑙𝑎𝑡𝑖𝑜𝑛</m:t>
                                    </m:r>
                                    <m:r>
                                      <a:rPr lang="en-GB" sz="1200" b="0" i="1" smtClean="0">
                                        <a:solidFill>
                                          <a:schemeClr val="tx1"/>
                                        </a:solidFill>
                                        <a:latin typeface="Cambria Math" panose="02040503050406030204" pitchFamily="18" charset="0"/>
                                      </a:rPr>
                                      <m:t> </m:t>
                                    </m:r>
                                    <m:r>
                                      <a:rPr lang="en-GB" sz="1200" b="0" i="0" smtClean="0">
                                        <a:solidFill>
                                          <a:schemeClr val="tx1"/>
                                        </a:solidFill>
                                        <a:latin typeface="Cambria Math" panose="02040503050406030204" pitchFamily="18" charset="0"/>
                                      </a:rPr>
                                      <m:t>(</m:t>
                                    </m:r>
                                    <m:r>
                                      <a:rPr lang="en-GB" sz="1200" b="0" i="1" smtClean="0">
                                        <a:solidFill>
                                          <a:schemeClr val="tx1"/>
                                        </a:solidFill>
                                        <a:latin typeface="Cambria Math" panose="02040503050406030204" pitchFamily="18" charset="0"/>
                                      </a:rPr>
                                      <m:t>𝑎𝑔𝑒𝑑</m:t>
                                    </m:r>
                                    <m:r>
                                      <a:rPr lang="en-GB" sz="1200" b="0" i="0" smtClean="0">
                                        <a:solidFill>
                                          <a:schemeClr val="tx1"/>
                                        </a:solidFill>
                                        <a:latin typeface="Cambria Math" panose="02040503050406030204" pitchFamily="18" charset="0"/>
                                      </a:rPr>
                                      <m:t> 16+)</m:t>
                                    </m:r>
                                  </m:den>
                                </m:f>
                              </m:oMath>
                            </m:oMathPara>
                          </a14:m>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26644306"/>
                      </a:ext>
                    </a:extLst>
                  </a:tr>
                  <a:tr h="601281">
                    <a:tc>
                      <a:txBody>
                        <a:bodyPr/>
                        <a:lstStyle/>
                        <a:p>
                          <a:r>
                            <a:rPr lang="en-GB" sz="1200"/>
                            <a:t>Vacancy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GB" sz="1200" b="0" smtClean="0">
                                        <a:latin typeface="Cambria Math" panose="02040503050406030204" pitchFamily="18" charset="0"/>
                                      </a:rPr>
                                      <m:t>𝑛𝑢𝑚𝑏𝑒𝑟</m:t>
                                    </m:r>
                                    <m:r>
                                      <a:rPr lang="en-GB" sz="1200" b="0" smtClean="0">
                                        <a:latin typeface="Cambria Math" panose="02040503050406030204" pitchFamily="18" charset="0"/>
                                      </a:rPr>
                                      <m:t> </m:t>
                                    </m:r>
                                    <m:r>
                                      <a:rPr lang="en-GB" sz="1200" b="0" smtClean="0">
                                        <a:latin typeface="Cambria Math" panose="02040503050406030204" pitchFamily="18" charset="0"/>
                                      </a:rPr>
                                      <m:t>𝑜𝑓</m:t>
                                    </m:r>
                                    <m:r>
                                      <a:rPr lang="en-GB" sz="1200" b="0" smtClean="0">
                                        <a:latin typeface="Cambria Math" panose="02040503050406030204" pitchFamily="18" charset="0"/>
                                      </a:rPr>
                                      <m:t> </m:t>
                                    </m:r>
                                    <m:r>
                                      <a:rPr lang="en-GB" sz="1200" b="0" smtClean="0">
                                        <a:latin typeface="Cambria Math" panose="02040503050406030204" pitchFamily="18" charset="0"/>
                                      </a:rPr>
                                      <m:t>𝑗𝑜𝑏</m:t>
                                    </m:r>
                                    <m:r>
                                      <a:rPr lang="en-GB" sz="1200" b="0" smtClean="0">
                                        <a:latin typeface="Cambria Math" panose="02040503050406030204" pitchFamily="18" charset="0"/>
                                      </a:rPr>
                                      <m:t> </m:t>
                                    </m:r>
                                    <m:r>
                                      <a:rPr lang="en-GB" sz="1200" b="0" smtClean="0">
                                        <a:latin typeface="Cambria Math" panose="02040503050406030204" pitchFamily="18" charset="0"/>
                                      </a:rPr>
                                      <m:t>𝑣𝑎𝑐𝑎𝑛𝑐𝑖𝑒𝑠</m:t>
                                    </m:r>
                                  </m:num>
                                  <m:den>
                                    <m:r>
                                      <a:rPr lang="en-GB" sz="1200" b="0" smtClean="0">
                                        <a:latin typeface="Cambria Math" panose="02040503050406030204" pitchFamily="18" charset="0"/>
                                      </a:rPr>
                                      <m:t>(</m:t>
                                    </m:r>
                                    <m:r>
                                      <a:rPr lang="en-GB" sz="1200" b="0" smtClean="0">
                                        <a:latin typeface="Cambria Math" panose="02040503050406030204" pitchFamily="18" charset="0"/>
                                      </a:rPr>
                                      <m:t>𝑛𝑢𝑚𝑏𝑒𝑟</m:t>
                                    </m:r>
                                    <m:r>
                                      <a:rPr lang="en-GB" sz="1200" b="0" smtClean="0">
                                        <a:latin typeface="Cambria Math" panose="02040503050406030204" pitchFamily="18" charset="0"/>
                                      </a:rPr>
                                      <m:t> </m:t>
                                    </m:r>
                                    <m:r>
                                      <a:rPr lang="en-GB" sz="1200" b="0" smtClean="0">
                                        <a:latin typeface="Cambria Math" panose="02040503050406030204" pitchFamily="18" charset="0"/>
                                      </a:rPr>
                                      <m:t>𝑜𝑓</m:t>
                                    </m:r>
                                    <m:r>
                                      <a:rPr lang="en-GB" sz="1200" b="0" smtClean="0">
                                        <a:latin typeface="Cambria Math" panose="02040503050406030204" pitchFamily="18" charset="0"/>
                                      </a:rPr>
                                      <m:t> </m:t>
                                    </m:r>
                                    <m:r>
                                      <a:rPr lang="en-GB" sz="1200" b="0" smtClean="0">
                                        <a:latin typeface="Cambria Math" panose="02040503050406030204" pitchFamily="18" charset="0"/>
                                      </a:rPr>
                                      <m:t>𝑗𝑜𝑏</m:t>
                                    </m:r>
                                    <m:r>
                                      <a:rPr lang="en-GB" sz="1200" b="0" smtClean="0">
                                        <a:latin typeface="Cambria Math" panose="02040503050406030204" pitchFamily="18" charset="0"/>
                                      </a:rPr>
                                      <m:t> </m:t>
                                    </m:r>
                                    <m:r>
                                      <a:rPr lang="en-GB" sz="1200" b="0" smtClean="0">
                                        <a:latin typeface="Cambria Math" panose="02040503050406030204" pitchFamily="18" charset="0"/>
                                      </a:rPr>
                                      <m:t>𝑣𝑎𝑐𝑎𝑛𝑐𝑖𝑒𝑠</m:t>
                                    </m:r>
                                    <m:r>
                                      <a:rPr lang="en-GB" sz="1200" b="0" smtClean="0">
                                        <a:latin typeface="Cambria Math" panose="02040503050406030204" pitchFamily="18" charset="0"/>
                                      </a:rPr>
                                      <m:t>+</m:t>
                                    </m:r>
                                    <m:r>
                                      <a:rPr lang="en-GB" sz="1200" b="0" smtClean="0">
                                        <a:latin typeface="Cambria Math" panose="02040503050406030204" pitchFamily="18" charset="0"/>
                                      </a:rPr>
                                      <m:t>𝑒𝑚𝑝𝑙𝑜𝑦𝑒𝑑</m:t>
                                    </m:r>
                                    <m:r>
                                      <a:rPr lang="en-GB" sz="1200" b="0" smtClean="0">
                                        <a:latin typeface="Cambria Math" panose="02040503050406030204" pitchFamily="18" charset="0"/>
                                      </a:rPr>
                                      <m:t> </m:t>
                                    </m:r>
                                    <m:r>
                                      <a:rPr lang="en-GB" sz="1200" b="0" smtClean="0">
                                        <a:latin typeface="Cambria Math" panose="02040503050406030204" pitchFamily="18" charset="0"/>
                                      </a:rPr>
                                      <m:t>𝑝𝑜𝑝𝑢𝑙𝑎𝑡𝑖𝑜𝑛</m:t>
                                    </m:r>
                                    <m:r>
                                      <a:rPr lang="en-GB" sz="1200" b="0" smtClean="0">
                                        <a:latin typeface="Cambria Math" panose="02040503050406030204" pitchFamily="18" charset="0"/>
                                      </a:rPr>
                                      <m:t>)</m:t>
                                    </m:r>
                                  </m:den>
                                </m:f>
                              </m:oMath>
                            </m:oMathPara>
                          </a14:m>
                          <a:endParaRPr lang="en-GB" sz="1200" i="1"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992355941"/>
                      </a:ext>
                    </a:extLst>
                  </a:tr>
                </a:tbl>
              </a:graphicData>
            </a:graphic>
          </p:graphicFrame>
        </mc:Choice>
        <mc:Fallback xmlns="">
          <p:graphicFrame>
            <p:nvGraphicFramePr>
              <p:cNvPr id="4" name="Content Placeholder 3">
                <a:extLst>
                  <a:ext uri="{FF2B5EF4-FFF2-40B4-BE49-F238E27FC236}">
                    <a16:creationId xmlns:a16="http://schemas.microsoft.com/office/drawing/2014/main" id="{8039317D-E35E-F09B-C1BB-201E431B8C30}"/>
                  </a:ext>
                </a:extLst>
              </p:cNvPr>
              <p:cNvGraphicFramePr>
                <a:graphicFrameLocks noGrp="1"/>
              </p:cNvGraphicFramePr>
              <p:nvPr>
                <p:ph idx="1"/>
                <p:extLst>
                  <p:ext uri="{D42A27DB-BD31-4B8C-83A1-F6EECF244321}">
                    <p14:modId xmlns:p14="http://schemas.microsoft.com/office/powerpoint/2010/main" val="1564613625"/>
                  </p:ext>
                </p:extLst>
              </p:nvPr>
            </p:nvGraphicFramePr>
            <p:xfrm>
              <a:off x="633413" y="1510061"/>
              <a:ext cx="10515600" cy="4077632"/>
            </p:xfrm>
            <a:graphic>
              <a:graphicData uri="http://schemas.openxmlformats.org/drawingml/2006/table">
                <a:tbl>
                  <a:tblPr firstRow="1" bandRow="1">
                    <a:tableStyleId>{5940675A-B579-460E-94D1-54222C63F5DA}</a:tableStyleId>
                  </a:tblPr>
                  <a:tblGrid>
                    <a:gridCol w="3705674">
                      <a:extLst>
                        <a:ext uri="{9D8B030D-6E8A-4147-A177-3AD203B41FA5}">
                          <a16:colId xmlns:a16="http://schemas.microsoft.com/office/drawing/2014/main" val="2191493584"/>
                        </a:ext>
                      </a:extLst>
                    </a:gridCol>
                    <a:gridCol w="6809926">
                      <a:extLst>
                        <a:ext uri="{9D8B030D-6E8A-4147-A177-3AD203B41FA5}">
                          <a16:colId xmlns:a16="http://schemas.microsoft.com/office/drawing/2014/main" val="1992385526"/>
                        </a:ext>
                      </a:extLst>
                    </a:gridCol>
                  </a:tblGrid>
                  <a:tr h="472863">
                    <a:tc>
                      <a:txBody>
                        <a:bodyPr/>
                        <a:lstStyle/>
                        <a:p>
                          <a:r>
                            <a:rPr lang="en-GB" sz="1600">
                              <a:solidFill>
                                <a:schemeClr val="tx2"/>
                              </a:solidFill>
                            </a:rPr>
                            <a:t>Term</a:t>
                          </a:r>
                          <a:endParaRPr lang="en-GB" sz="160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GB" sz="1600">
                              <a:solidFill>
                                <a:schemeClr val="tx2"/>
                              </a:solidFill>
                            </a:rPr>
                            <a:t>Formula</a:t>
                          </a:r>
                          <a:endParaRPr lang="en-GB" sz="160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39055945"/>
                      </a:ext>
                    </a:extLst>
                  </a:tr>
                  <a:tr h="598609">
                    <a:tc>
                      <a:txBody>
                        <a:bodyPr/>
                        <a:lstStyle/>
                        <a:p>
                          <a:r>
                            <a:rPr lang="en-GB" sz="1200"/>
                            <a:t>Claimant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80612" r="-179" b="-506122"/>
                          </a:stretch>
                        </a:blipFill>
                      </a:tcPr>
                    </a:tc>
                    <a:extLst>
                      <a:ext uri="{0D108BD9-81ED-4DB2-BD59-A6C34878D82A}">
                        <a16:rowId xmlns:a16="http://schemas.microsoft.com/office/drawing/2014/main" val="2845450727"/>
                      </a:ext>
                    </a:extLst>
                  </a:tr>
                  <a:tr h="598609">
                    <a:tc>
                      <a:txBody>
                        <a:bodyPr/>
                        <a:lstStyle/>
                        <a:p>
                          <a:r>
                            <a:rPr lang="en-GB" sz="1200"/>
                            <a:t>Economic Activity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180612" r="-179" b="-406122"/>
                          </a:stretch>
                        </a:blipFill>
                      </a:tcPr>
                    </a:tc>
                    <a:extLst>
                      <a:ext uri="{0D108BD9-81ED-4DB2-BD59-A6C34878D82A}">
                        <a16:rowId xmlns:a16="http://schemas.microsoft.com/office/drawing/2014/main" val="3200516617"/>
                      </a:ext>
                    </a:extLst>
                  </a:tr>
                  <a:tr h="602090">
                    <a:tc>
                      <a:txBody>
                        <a:bodyPr/>
                        <a:lstStyle/>
                        <a:p>
                          <a:r>
                            <a:rPr lang="en-GB" sz="1200"/>
                            <a:t>Economic Inactivity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277778" r="-179" b="-302020"/>
                          </a:stretch>
                        </a:blipFill>
                      </a:tcPr>
                    </a:tc>
                    <a:extLst>
                      <a:ext uri="{0D108BD9-81ED-4DB2-BD59-A6C34878D82A}">
                        <a16:rowId xmlns:a16="http://schemas.microsoft.com/office/drawing/2014/main" val="551279755"/>
                      </a:ext>
                    </a:extLst>
                  </a:tr>
                  <a:tr h="602090">
                    <a:tc>
                      <a:txBody>
                        <a:bodyPr/>
                        <a:lstStyle/>
                        <a:p>
                          <a:r>
                            <a:rPr lang="en-GB" sz="1200"/>
                            <a:t>Employment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377778" r="-179" b="-202020"/>
                          </a:stretch>
                        </a:blipFill>
                      </a:tcPr>
                    </a:tc>
                    <a:extLst>
                      <a:ext uri="{0D108BD9-81ED-4DB2-BD59-A6C34878D82A}">
                        <a16:rowId xmlns:a16="http://schemas.microsoft.com/office/drawing/2014/main" val="938904309"/>
                      </a:ext>
                    </a:extLst>
                  </a:tr>
                  <a:tr h="602090">
                    <a:tc>
                      <a:txBody>
                        <a:bodyPr/>
                        <a:lstStyle/>
                        <a:p>
                          <a:r>
                            <a:rPr lang="en-GB" sz="1200"/>
                            <a:t>Unemployment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477778" r="-179" b="-102020"/>
                          </a:stretch>
                        </a:blipFill>
                      </a:tcPr>
                    </a:tc>
                    <a:extLst>
                      <a:ext uri="{0D108BD9-81ED-4DB2-BD59-A6C34878D82A}">
                        <a16:rowId xmlns:a16="http://schemas.microsoft.com/office/drawing/2014/main" val="1026644306"/>
                      </a:ext>
                    </a:extLst>
                  </a:tr>
                  <a:tr h="601281">
                    <a:tc>
                      <a:txBody>
                        <a:bodyPr/>
                        <a:lstStyle/>
                        <a:p>
                          <a:r>
                            <a:rPr lang="en-GB" sz="1200"/>
                            <a:t>Vacancy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577778" r="-179" b="-2020"/>
                          </a:stretch>
                        </a:blipFill>
                      </a:tcPr>
                    </a:tc>
                    <a:extLst>
                      <a:ext uri="{0D108BD9-81ED-4DB2-BD59-A6C34878D82A}">
                        <a16:rowId xmlns:a16="http://schemas.microsoft.com/office/drawing/2014/main" val="992355941"/>
                      </a:ext>
                    </a:extLst>
                  </a:tr>
                </a:tbl>
              </a:graphicData>
            </a:graphic>
          </p:graphicFrame>
        </mc:Fallback>
      </mc:AlternateContent>
    </p:spTree>
    <p:extLst>
      <p:ext uri="{BB962C8B-B14F-4D97-AF65-F5344CB8AC3E}">
        <p14:creationId xmlns:p14="http://schemas.microsoft.com/office/powerpoint/2010/main" val="271701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2. Executive Summary</a:t>
            </a:r>
            <a:endParaRPr lang="en-GB" sz="3200" dirty="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406090"/>
            <a:ext cx="10515600" cy="4351338"/>
          </a:xfrm>
        </p:spPr>
        <p:txBody>
          <a:bodyPr/>
          <a:lstStyle/>
          <a:p>
            <a:pPr marL="0" indent="0">
              <a:buNone/>
            </a:pPr>
            <a:r>
              <a:rPr lang="en-GB" sz="2000" dirty="0">
                <a:cs typeface="Arial"/>
              </a:rPr>
              <a:t>Unemployment</a:t>
            </a:r>
          </a:p>
          <a:p>
            <a:pPr marL="971550" lvl="1" indent="-285750">
              <a:buFont typeface="Courier New,monospace"/>
              <a:buChar char="o"/>
            </a:pPr>
            <a:r>
              <a:rPr lang="en-GB" sz="1400" b="1" dirty="0">
                <a:cs typeface="Arial"/>
              </a:rPr>
              <a:t>Difficult job market</a:t>
            </a:r>
            <a:r>
              <a:rPr lang="en-GB" sz="1400" dirty="0">
                <a:cs typeface="Arial"/>
              </a:rPr>
              <a:t> - Greater Cambridge's vacancy rate has decreased over the last three years while the unemployment rate has the increased. There are thus more people in Greater Cambridge seeking work, but there are less job opportunities available. This trend is seen in the UK, but it is slightly more severe in Greater Cambridge with proportionally more competition from more job seekers.</a:t>
            </a:r>
          </a:p>
          <a:p>
            <a:pPr marL="971550" lvl="1" indent="-285750">
              <a:buFont typeface="Courier New,monospace"/>
              <a:buChar char="o"/>
            </a:pPr>
            <a:r>
              <a:rPr lang="en-GB" sz="1400" b="1" dirty="0">
                <a:cs typeface="Arial"/>
              </a:rPr>
              <a:t>Decreasing KI vacancies</a:t>
            </a:r>
            <a:r>
              <a:rPr lang="en-GB" sz="1400" dirty="0">
                <a:cs typeface="Arial"/>
              </a:rPr>
              <a:t> – There has been consistently more KI vacancies than non-KI vacancies over the last 5 years; however, an area of concern is that the ratio of KI to non-KI job vacancies has been decreasing over the last 5 years and approaching 1. The effects of the August 2024 Bank of England interest rate cut and possible subsequent interest rate cuts should be monitored to see it helps reverse this worrying trend with increased investment.</a:t>
            </a:r>
          </a:p>
          <a:p>
            <a:pPr marL="971550" lvl="1" indent="-285750">
              <a:buFont typeface="Courier New,monospace"/>
              <a:buChar char="o"/>
            </a:pPr>
            <a:r>
              <a:rPr lang="en-GB" sz="1400" b="1" dirty="0">
                <a:cs typeface="Arial"/>
              </a:rPr>
              <a:t>KI industry sector concentration strength but vulnerability</a:t>
            </a:r>
            <a:r>
              <a:rPr lang="en-GB" sz="1400" dirty="0">
                <a:cs typeface="Arial"/>
              </a:rPr>
              <a:t> – KI industries are concentrated around a tight group of sectors compared to the breadth of non-KI industry sectors. This can be seen as a strength in depth, but it leaves KI industries somewhat vulnerable to external shocks (e.g. China-Taiwan relations; AI bubble bursting).</a:t>
            </a:r>
          </a:p>
          <a:p>
            <a:pPr marL="971550" lvl="1" indent="-285750">
              <a:buFont typeface="Courier New,monospace"/>
              <a:buChar char="o"/>
            </a:pPr>
            <a:r>
              <a:rPr lang="en-GB" sz="1400" b="1" dirty="0">
                <a:cs typeface="Arial"/>
              </a:rPr>
              <a:t>Unusual divergence of APS and Claimant Count </a:t>
            </a:r>
            <a:r>
              <a:rPr lang="en-GB" sz="1400" dirty="0">
                <a:cs typeface="Arial"/>
              </a:rPr>
              <a:t>– Granted that there have been issues with APS sampling, there has been an unusual divergence since 2020 with APS increasing and the claimant rate decreasing. This divergence suggests that there is an increasing cohort that are not claiming unemployment benefits.</a:t>
            </a:r>
          </a:p>
          <a:p>
            <a:pPr marL="971550" lvl="1" indent="-285750">
              <a:buFont typeface="Courier New,monospace"/>
              <a:buChar char="o"/>
            </a:pPr>
            <a:r>
              <a:rPr lang="en-GB" sz="1400" b="1" dirty="0"/>
              <a:t>Different age group concerns for APS and Claimant Count</a:t>
            </a:r>
            <a:r>
              <a:rPr lang="en-GB" sz="1400" dirty="0">
                <a:cs typeface="Arial"/>
              </a:rPr>
              <a:t> – For APS, the 16-24 age group is the area of concern for both Greater Cambridge and the UK; however, the 50+ age group is the area of concern for the claimant count. The 16-24 age group could be the increasing cohort that are not claiming unemployment benefits and are possibly living at home with parents. The new Skills England policy should be closely monitored to support these age groups.</a:t>
            </a:r>
          </a:p>
          <a:p>
            <a:pPr marL="971550" lvl="1" indent="-285750">
              <a:buFont typeface="Courier New,monospace"/>
              <a:buChar char="o"/>
            </a:pPr>
            <a:r>
              <a:rPr lang="en-GB" sz="1400" b="1" dirty="0">
                <a:cs typeface="Arial"/>
              </a:rPr>
              <a:t>Locations of concern</a:t>
            </a:r>
            <a:r>
              <a:rPr lang="en-GB" sz="1400" dirty="0">
                <a:cs typeface="Arial"/>
              </a:rPr>
              <a:t> - </a:t>
            </a:r>
            <a:r>
              <a:rPr lang="en-GB" sz="1400" dirty="0">
                <a:ea typeface="+mn-lt"/>
                <a:cs typeface="+mn-lt"/>
              </a:rPr>
              <a:t>Higher claimant rates seem to especially affect wards in the north of the region such as King’s Hedges, Arbury and Abbey. Further support to secure work may be needed in these areas.</a:t>
            </a:r>
          </a:p>
          <a:p>
            <a:pPr marL="971550" lvl="1" indent="-285750">
              <a:buFont typeface="Courier New,monospace"/>
              <a:buChar char="o"/>
            </a:pPr>
            <a:r>
              <a:rPr lang="en-GB" sz="1400" b="1" dirty="0">
                <a:cs typeface="Arial"/>
              </a:rPr>
              <a:t>Concerning Universal Credit trend</a:t>
            </a:r>
            <a:r>
              <a:rPr lang="en-GB" sz="1400" dirty="0">
                <a:cs typeface="Arial"/>
              </a:rPr>
              <a:t> - </a:t>
            </a:r>
            <a:r>
              <a:rPr lang="en-GB" sz="1400" dirty="0">
                <a:ea typeface="+mn-lt"/>
                <a:cs typeface="+mn-lt"/>
              </a:rPr>
              <a:t>Since May 2023, universal credit claimants have increased for both employed at 11.4% and unemployed at 13.8%. The current number of Universal credit claimants also remains higher than pre-pandemic levels.</a:t>
            </a:r>
            <a:endParaRPr lang="en-GB" sz="2000" dirty="0">
              <a:cs typeface="Arial"/>
            </a:endParaRPr>
          </a:p>
        </p:txBody>
      </p:sp>
      <p:graphicFrame>
        <p:nvGraphicFramePr>
          <p:cNvPr id="4" name="Table 3">
            <a:extLst>
              <a:ext uri="{FF2B5EF4-FFF2-40B4-BE49-F238E27FC236}">
                <a16:creationId xmlns:a16="http://schemas.microsoft.com/office/drawing/2014/main" id="{5B1C1D7C-D54C-5025-3C3D-DDCAC0BB5CA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0704738"/>
              </p:ext>
            </p:extLst>
          </p:nvPr>
        </p:nvGraphicFramePr>
        <p:xfrm>
          <a:off x="6093823" y="300554"/>
          <a:ext cx="3680457" cy="956350"/>
        </p:xfrm>
        <a:graphic>
          <a:graphicData uri="http://schemas.openxmlformats.org/drawingml/2006/table">
            <a:tbl>
              <a:tblPr firstRow="1" bandRow="1">
                <a:tableStyleId>{5C22544A-7EE6-4342-B048-85BDC9FD1C3A}</a:tableStyleId>
              </a:tblPr>
              <a:tblGrid>
                <a:gridCol w="1226819">
                  <a:extLst>
                    <a:ext uri="{9D8B030D-6E8A-4147-A177-3AD203B41FA5}">
                      <a16:colId xmlns:a16="http://schemas.microsoft.com/office/drawing/2014/main" val="3310015975"/>
                    </a:ext>
                  </a:extLst>
                </a:gridCol>
                <a:gridCol w="1226819">
                  <a:extLst>
                    <a:ext uri="{9D8B030D-6E8A-4147-A177-3AD203B41FA5}">
                      <a16:colId xmlns:a16="http://schemas.microsoft.com/office/drawing/2014/main" val="368891189"/>
                    </a:ext>
                  </a:extLst>
                </a:gridCol>
                <a:gridCol w="1226819">
                  <a:extLst>
                    <a:ext uri="{9D8B030D-6E8A-4147-A177-3AD203B41FA5}">
                      <a16:colId xmlns:a16="http://schemas.microsoft.com/office/drawing/2014/main" val="598413830"/>
                    </a:ext>
                  </a:extLst>
                </a:gridCol>
              </a:tblGrid>
              <a:tr h="956350">
                <a:tc>
                  <a:txBody>
                    <a:bodyPr/>
                    <a:lstStyle/>
                    <a:p>
                      <a:pPr algn="ctr"/>
                      <a:r>
                        <a:rPr lang="en-US" sz="1200" b="0">
                          <a:solidFill>
                            <a:schemeClr val="tx1"/>
                          </a:solidFill>
                        </a:rPr>
                        <a:t>Economic Inactivity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a:solidFill>
                            <a:schemeClr val="tx1"/>
                          </a:solidFill>
                        </a:rPr>
                        <a:t>Unemployment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a:solidFill>
                            <a:schemeClr val="tx1"/>
                          </a:solidFill>
                        </a:rPr>
                        <a:t>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4066802"/>
                  </a:ext>
                </a:extLst>
              </a:tr>
            </a:tbl>
          </a:graphicData>
        </a:graphic>
      </p:graphicFrame>
    </p:spTree>
    <p:extLst>
      <p:ext uri="{BB962C8B-B14F-4D97-AF65-F5344CB8AC3E}">
        <p14:creationId xmlns:p14="http://schemas.microsoft.com/office/powerpoint/2010/main" val="349364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2. Executive Summary</a:t>
            </a:r>
            <a:endParaRPr lang="en-GB" sz="3200" dirty="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406090"/>
            <a:ext cx="10515600" cy="4351338"/>
          </a:xfrm>
        </p:spPr>
        <p:txBody>
          <a:bodyPr/>
          <a:lstStyle/>
          <a:p>
            <a:pPr marL="0" indent="0">
              <a:buNone/>
            </a:pPr>
            <a:r>
              <a:rPr lang="en-GB" sz="2000">
                <a:cs typeface="Arial"/>
              </a:rPr>
              <a:t>Employment</a:t>
            </a:r>
          </a:p>
          <a:p>
            <a:pPr marL="742950" lvl="1" indent="-285750">
              <a:buFont typeface="Courier New,monospace" panose="020B0604020202020204" pitchFamily="34" charset="0"/>
              <a:buChar char="o"/>
            </a:pPr>
            <a:r>
              <a:rPr lang="en-GB" sz="1400" b="1">
                <a:cs typeface="Arial"/>
              </a:rPr>
              <a:t>Strong median monthly pay – </a:t>
            </a:r>
            <a:r>
              <a:rPr lang="en-GB" sz="1400">
                <a:cs typeface="Arial"/>
              </a:rPr>
              <a:t>An area of strength is that Greater Cambridge median monthly pay is substantially higher than the UK.</a:t>
            </a:r>
          </a:p>
          <a:p>
            <a:pPr marL="742950" lvl="1" indent="-285750">
              <a:buFont typeface="Courier New,monospace" panose="020B0604020202020204" pitchFamily="34" charset="0"/>
              <a:buChar char="o"/>
            </a:pPr>
            <a:r>
              <a:rPr lang="en-GB" sz="1400" b="1">
                <a:cs typeface="Arial"/>
              </a:rPr>
              <a:t>Pay growth and inflation concerns – </a:t>
            </a:r>
            <a:r>
              <a:rPr lang="en-GB" sz="1400">
                <a:cs typeface="Arial"/>
              </a:rPr>
              <a:t>However, median monthly pay in Cambridge and South Cambridgeshire has been growing almost half the UK growth rate. Furthermore, median monthly pay growth in Cambridge is just in line with inflation growth and South Cambridgeshire growth is just below inflation growth. This is an area of concern that could possibly decrease future spending power.</a:t>
            </a:r>
          </a:p>
        </p:txBody>
      </p:sp>
      <p:graphicFrame>
        <p:nvGraphicFramePr>
          <p:cNvPr id="4" name="Table 3">
            <a:extLst>
              <a:ext uri="{FF2B5EF4-FFF2-40B4-BE49-F238E27FC236}">
                <a16:creationId xmlns:a16="http://schemas.microsoft.com/office/drawing/2014/main" id="{5B1C1D7C-D54C-5025-3C3D-DDCAC0BB5CA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138936"/>
              </p:ext>
            </p:extLst>
          </p:nvPr>
        </p:nvGraphicFramePr>
        <p:xfrm>
          <a:off x="6093823" y="300554"/>
          <a:ext cx="3680457" cy="956350"/>
        </p:xfrm>
        <a:graphic>
          <a:graphicData uri="http://schemas.openxmlformats.org/drawingml/2006/table">
            <a:tbl>
              <a:tblPr firstRow="1" bandRow="1">
                <a:tableStyleId>{5C22544A-7EE6-4342-B048-85BDC9FD1C3A}</a:tableStyleId>
              </a:tblPr>
              <a:tblGrid>
                <a:gridCol w="1226819">
                  <a:extLst>
                    <a:ext uri="{9D8B030D-6E8A-4147-A177-3AD203B41FA5}">
                      <a16:colId xmlns:a16="http://schemas.microsoft.com/office/drawing/2014/main" val="3310015975"/>
                    </a:ext>
                  </a:extLst>
                </a:gridCol>
                <a:gridCol w="1226819">
                  <a:extLst>
                    <a:ext uri="{9D8B030D-6E8A-4147-A177-3AD203B41FA5}">
                      <a16:colId xmlns:a16="http://schemas.microsoft.com/office/drawing/2014/main" val="368891189"/>
                    </a:ext>
                  </a:extLst>
                </a:gridCol>
                <a:gridCol w="1226819">
                  <a:extLst>
                    <a:ext uri="{9D8B030D-6E8A-4147-A177-3AD203B41FA5}">
                      <a16:colId xmlns:a16="http://schemas.microsoft.com/office/drawing/2014/main" val="598413830"/>
                    </a:ext>
                  </a:extLst>
                </a:gridCol>
              </a:tblGrid>
              <a:tr h="956350">
                <a:tc>
                  <a:txBody>
                    <a:bodyPr/>
                    <a:lstStyle/>
                    <a:p>
                      <a:pPr algn="ctr"/>
                      <a:r>
                        <a:rPr lang="en-US" sz="1200" b="0">
                          <a:solidFill>
                            <a:schemeClr val="tx1"/>
                          </a:solidFill>
                        </a:rPr>
                        <a:t>Economic Inactivity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a:solidFill>
                            <a:schemeClr val="tx1"/>
                          </a:solidFill>
                        </a:rPr>
                        <a:t>Unemployment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a:solidFill>
                            <a:schemeClr val="tx1"/>
                          </a:solidFill>
                        </a:rPr>
                        <a:t>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4066802"/>
                  </a:ext>
                </a:extLst>
              </a:tr>
            </a:tbl>
          </a:graphicData>
        </a:graphic>
      </p:graphicFrame>
    </p:spTree>
    <p:extLst>
      <p:ext uri="{BB962C8B-B14F-4D97-AF65-F5344CB8AC3E}">
        <p14:creationId xmlns:p14="http://schemas.microsoft.com/office/powerpoint/2010/main" val="280015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838200" y="2821781"/>
            <a:ext cx="10515600" cy="1214438"/>
          </a:xfrm>
        </p:spPr>
        <p:txBody>
          <a:bodyPr/>
          <a:lstStyle/>
          <a:p>
            <a:r>
              <a:rPr lang="en-GB" dirty="0"/>
              <a:t>3. Overview</a:t>
            </a:r>
            <a:endParaRPr lang="en-US" dirty="0">
              <a:cs typeface="Arial"/>
            </a:endParaRPr>
          </a:p>
        </p:txBody>
      </p:sp>
    </p:spTree>
    <p:extLst>
      <p:ext uri="{BB962C8B-B14F-4D97-AF65-F5344CB8AC3E}">
        <p14:creationId xmlns:p14="http://schemas.microsoft.com/office/powerpoint/2010/main" val="421536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UK Economic Context</a:t>
            </a:r>
            <a:endParaRPr lang="en-GB" sz="3200" dirty="0">
              <a:cs typeface="Arial"/>
            </a:endParaRPr>
          </a:p>
        </p:txBody>
      </p:sp>
      <p:pic>
        <p:nvPicPr>
          <p:cNvPr id="4" name="Picture 3" descr="A chart showing GDP growth and unemployment rate in the UK from Q1 of 2018 till Q1 of 2024. ">
            <a:extLst>
              <a:ext uri="{FF2B5EF4-FFF2-40B4-BE49-F238E27FC236}">
                <a16:creationId xmlns:a16="http://schemas.microsoft.com/office/drawing/2014/main" id="{736B6549-4764-4E9C-B44B-ECAAF10680D9}"/>
              </a:ext>
            </a:extLst>
          </p:cNvPr>
          <p:cNvPicPr>
            <a:picLocks noChangeAspect="1"/>
          </p:cNvPicPr>
          <p:nvPr/>
        </p:nvPicPr>
        <p:blipFill>
          <a:blip r:embed="rId3"/>
          <a:stretch>
            <a:fillRect/>
          </a:stretch>
        </p:blipFill>
        <p:spPr>
          <a:xfrm>
            <a:off x="1042987" y="1172939"/>
            <a:ext cx="8931638" cy="4825370"/>
          </a:xfrm>
          <a:prstGeom prst="rect">
            <a:avLst/>
          </a:prstGeom>
        </p:spPr>
      </p:pic>
      <p:sp>
        <p:nvSpPr>
          <p:cNvPr id="3" name="TextBox 2">
            <a:extLst>
              <a:ext uri="{FF2B5EF4-FFF2-40B4-BE49-F238E27FC236}">
                <a16:creationId xmlns:a16="http://schemas.microsoft.com/office/drawing/2014/main" id="{66639A03-D621-BB1E-063F-63776346EA4A}"/>
              </a:ext>
            </a:extLst>
          </p:cNvPr>
          <p:cNvSpPr txBox="1"/>
          <p:nvPr/>
        </p:nvSpPr>
        <p:spPr>
          <a:xfrm>
            <a:off x="633413" y="6212690"/>
            <a:ext cx="8531107" cy="510778"/>
          </a:xfrm>
          <a:prstGeom prst="roundRect">
            <a:avLst/>
          </a:prstGeom>
          <a:noFill/>
          <a:ln>
            <a:solidFill>
              <a:schemeClr val="tx1"/>
            </a:solidFill>
          </a:ln>
        </p:spPr>
        <p:txBody>
          <a:bodyPr wrap="square" lIns="91440" tIns="45720" rIns="91440" bIns="45720" rtlCol="0" anchor="t">
            <a:spAutoFit/>
          </a:bodyPr>
          <a:lstStyle/>
          <a:p>
            <a:r>
              <a:rPr lang="en-GB" sz="1200">
                <a:solidFill>
                  <a:srgbClr val="0B3153"/>
                </a:solidFill>
                <a:latin typeface="Arial"/>
                <a:cs typeface="Arial"/>
              </a:rPr>
              <a:t>The UK is in a fragile recovery phase with modest growth (Q1 2024: +0.7%; Q2 2024: +0.6%) after experiencing a technical recession last year (Q3 2023: –0.1%; Q4 2023: -0.3%). Unemployment, though increasing, is still historically low.</a:t>
            </a:r>
            <a:endParaRPr lang="en-GB" sz="1200">
              <a:solidFill>
                <a:srgbClr val="0B3153"/>
              </a:solidFill>
              <a:cs typeface="Arial" panose="020B0604020202020204" pitchFamily="34" charset="0"/>
            </a:endParaRPr>
          </a:p>
        </p:txBody>
      </p:sp>
    </p:spTree>
    <p:extLst>
      <p:ext uri="{BB962C8B-B14F-4D97-AF65-F5344CB8AC3E}">
        <p14:creationId xmlns:p14="http://schemas.microsoft.com/office/powerpoint/2010/main" val="147970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127C33-7138-52D6-5DEC-2A855F90FE9D}"/>
              </a:ext>
            </a:extLst>
          </p:cNvPr>
          <p:cNvSpPr txBox="1">
            <a:spLocks noGrp="1"/>
          </p:cNvSpPr>
          <p:nvPr>
            <p:ph type="title" idx="4294967295"/>
          </p:nvPr>
        </p:nvSpPr>
        <p:spPr bwMode="auto">
          <a:xfrm>
            <a:off x="574793" y="1252"/>
            <a:ext cx="7980869" cy="6293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rtl="0" eaLnBrk="1" fontAlgn="base" hangingPunct="1">
              <a:lnSpc>
                <a:spcPct val="90000"/>
              </a:lnSpc>
              <a:spcBef>
                <a:spcPct val="0"/>
              </a:spcBef>
              <a:spcAft>
                <a:spcPct val="0"/>
              </a:spcAft>
              <a:defRPr sz="60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algn="l">
              <a:defRPr/>
            </a:pPr>
            <a:r>
              <a:rPr lang="en-GB" sz="3200"/>
              <a:t>Employment Overview</a:t>
            </a:r>
            <a:endParaRPr lang="en-GB" sz="3200" b="0" i="0" u="none" strike="noStrike" kern="1200" cap="none" spc="0" normalizeH="0" baseline="0" noProof="0">
              <a:ln>
                <a:noFill/>
              </a:ln>
              <a:effectLst/>
              <a:uLnTx/>
              <a:uFillTx/>
              <a:latin typeface="+mj-lt"/>
              <a:cs typeface="Arial"/>
            </a:endParaRPr>
          </a:p>
        </p:txBody>
      </p:sp>
      <p:graphicFrame>
        <p:nvGraphicFramePr>
          <p:cNvPr id="11" name="Content Placeholder 3">
            <a:extLst>
              <a:ext uri="{FF2B5EF4-FFF2-40B4-BE49-F238E27FC236}">
                <a16:creationId xmlns:a16="http://schemas.microsoft.com/office/drawing/2014/main" id="{334C90F8-FE71-7211-2E47-7E9E3CB76E35}"/>
              </a:ext>
            </a:extLst>
          </p:cNvPr>
          <p:cNvGraphicFramePr>
            <a:graphicFrameLocks/>
          </p:cNvGraphicFramePr>
          <p:nvPr>
            <p:extLst>
              <p:ext uri="{D42A27DB-BD31-4B8C-83A1-F6EECF244321}">
                <p14:modId xmlns:p14="http://schemas.microsoft.com/office/powerpoint/2010/main" val="1981917116"/>
              </p:ext>
            </p:extLst>
          </p:nvPr>
        </p:nvGraphicFramePr>
        <p:xfrm>
          <a:off x="559443" y="7217515"/>
          <a:ext cx="10515600" cy="31750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044061000"/>
                    </a:ext>
                  </a:extLst>
                </a:gridCol>
                <a:gridCol w="1314450">
                  <a:extLst>
                    <a:ext uri="{9D8B030D-6E8A-4147-A177-3AD203B41FA5}">
                      <a16:colId xmlns:a16="http://schemas.microsoft.com/office/drawing/2014/main" val="2127387457"/>
                    </a:ext>
                  </a:extLst>
                </a:gridCol>
                <a:gridCol w="1314450">
                  <a:extLst>
                    <a:ext uri="{9D8B030D-6E8A-4147-A177-3AD203B41FA5}">
                      <a16:colId xmlns:a16="http://schemas.microsoft.com/office/drawing/2014/main" val="3440416925"/>
                    </a:ext>
                  </a:extLst>
                </a:gridCol>
                <a:gridCol w="1314450">
                  <a:extLst>
                    <a:ext uri="{9D8B030D-6E8A-4147-A177-3AD203B41FA5}">
                      <a16:colId xmlns:a16="http://schemas.microsoft.com/office/drawing/2014/main" val="3611068595"/>
                    </a:ext>
                  </a:extLst>
                </a:gridCol>
                <a:gridCol w="1314450">
                  <a:extLst>
                    <a:ext uri="{9D8B030D-6E8A-4147-A177-3AD203B41FA5}">
                      <a16:colId xmlns:a16="http://schemas.microsoft.com/office/drawing/2014/main" val="1987190795"/>
                    </a:ext>
                  </a:extLst>
                </a:gridCol>
                <a:gridCol w="1314450">
                  <a:extLst>
                    <a:ext uri="{9D8B030D-6E8A-4147-A177-3AD203B41FA5}">
                      <a16:colId xmlns:a16="http://schemas.microsoft.com/office/drawing/2014/main" val="192160566"/>
                    </a:ext>
                  </a:extLst>
                </a:gridCol>
                <a:gridCol w="1314450">
                  <a:extLst>
                    <a:ext uri="{9D8B030D-6E8A-4147-A177-3AD203B41FA5}">
                      <a16:colId xmlns:a16="http://schemas.microsoft.com/office/drawing/2014/main" val="3474312554"/>
                    </a:ext>
                  </a:extLst>
                </a:gridCol>
              </a:tblGrid>
              <a:tr h="341503">
                <a:tc>
                  <a:txBody>
                    <a:bodyPr/>
                    <a:lstStyle/>
                    <a:p>
                      <a:r>
                        <a:rPr lang="en-GB" sz="1100" dirty="0"/>
                        <a:t>Variable</a:t>
                      </a:r>
                    </a:p>
                  </a:txBody>
                  <a:tcPr/>
                </a:tc>
                <a:tc gridSpan="2">
                  <a:txBody>
                    <a:bodyPr/>
                    <a:lstStyle/>
                    <a:p>
                      <a:r>
                        <a:rPr lang="en-GB" sz="1100" dirty="0"/>
                        <a:t>Economic Inactivity Rate (all aged 16-64)</a:t>
                      </a:r>
                    </a:p>
                  </a:txBody>
                  <a:tcPr/>
                </a:tc>
                <a:tc hMerge="1">
                  <a:txBody>
                    <a:bodyPr/>
                    <a:lstStyle/>
                    <a:p>
                      <a:endParaRPr lang="en-GB" dirty="0"/>
                    </a:p>
                  </a:txBody>
                  <a:tcPr/>
                </a:tc>
                <a:tc gridSpan="2">
                  <a:txBody>
                    <a:bodyPr/>
                    <a:lstStyle/>
                    <a:p>
                      <a:r>
                        <a:rPr lang="en-GB" sz="1100" dirty="0"/>
                        <a:t>Unemployment Rate (all aged 16-64)</a:t>
                      </a:r>
                    </a:p>
                  </a:txBody>
                  <a:tcPr/>
                </a:tc>
                <a:tc hMerge="1">
                  <a:txBody>
                    <a:bodyPr/>
                    <a:lstStyle/>
                    <a:p>
                      <a:endParaRPr lang="en-GB" dirty="0"/>
                    </a:p>
                  </a:txBody>
                  <a:tcPr/>
                </a:tc>
                <a:tc gridSpan="2">
                  <a:txBody>
                    <a:bodyPr/>
                    <a:lstStyle/>
                    <a:p>
                      <a:r>
                        <a:rPr lang="en-GB" sz="1100" dirty="0"/>
                        <a:t>Employment Rate (all aged 16-64)</a:t>
                      </a:r>
                    </a:p>
                  </a:txBody>
                  <a:tcPr/>
                </a:tc>
                <a:tc hMerge="1">
                  <a:txBody>
                    <a:bodyPr/>
                    <a:lstStyle/>
                    <a:p>
                      <a:endParaRPr lang="en-GB" dirty="0"/>
                    </a:p>
                  </a:txBody>
                  <a:tcPr/>
                </a:tc>
                <a:extLst>
                  <a:ext uri="{0D108BD9-81ED-4DB2-BD59-A6C34878D82A}">
                    <a16:rowId xmlns:a16="http://schemas.microsoft.com/office/drawing/2014/main" val="2205667782"/>
                  </a:ext>
                </a:extLst>
              </a:tr>
              <a:tr h="370840">
                <a:tc>
                  <a:txBody>
                    <a:bodyPr/>
                    <a:lstStyle/>
                    <a:p>
                      <a:r>
                        <a:rPr lang="en-GB" sz="1100" dirty="0"/>
                        <a:t>Area</a:t>
                      </a:r>
                    </a:p>
                  </a:txBody>
                  <a:tcPr/>
                </a:tc>
                <a:tc>
                  <a:txBody>
                    <a:bodyPr/>
                    <a:lstStyle/>
                    <a:p>
                      <a:r>
                        <a:rPr lang="en-GB" sz="1100" dirty="0"/>
                        <a:t>Greater Cambridge</a:t>
                      </a:r>
                    </a:p>
                  </a:txBody>
                  <a:tcPr/>
                </a:tc>
                <a:tc>
                  <a:txBody>
                    <a:bodyPr/>
                    <a:lstStyle/>
                    <a:p>
                      <a:r>
                        <a:rPr lang="en-GB" sz="1100" dirty="0"/>
                        <a:t>United Kingdom</a:t>
                      </a:r>
                    </a:p>
                  </a:txBody>
                  <a:tcPr/>
                </a:tc>
                <a:tc>
                  <a:txBody>
                    <a:bodyPr/>
                    <a:lstStyle/>
                    <a:p>
                      <a:r>
                        <a:rPr lang="en-GB" sz="1100" dirty="0"/>
                        <a:t>Greater Cambridge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United Kingdom</a:t>
                      </a:r>
                    </a:p>
                    <a:p>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Greater Cambridge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United Kingdom</a:t>
                      </a:r>
                    </a:p>
                  </a:txBody>
                  <a:tcPr/>
                </a:tc>
                <a:extLst>
                  <a:ext uri="{0D108BD9-81ED-4DB2-BD59-A6C34878D82A}">
                    <a16:rowId xmlns:a16="http://schemas.microsoft.com/office/drawing/2014/main" val="1342773178"/>
                  </a:ext>
                </a:extLst>
              </a:tr>
              <a:tr h="370840">
                <a:tc>
                  <a:txBody>
                    <a:bodyPr/>
                    <a:lstStyle/>
                    <a:p>
                      <a:r>
                        <a:rPr lang="en-GB" sz="1100" dirty="0"/>
                        <a:t>Yearly value (April 2023-March 2024)</a:t>
                      </a:r>
                    </a:p>
                  </a:txBody>
                  <a:tcPr/>
                </a:tc>
                <a:tc>
                  <a:txBody>
                    <a:bodyPr/>
                    <a:lstStyle/>
                    <a:p>
                      <a:r>
                        <a:rPr lang="en-GB" sz="1600" dirty="0"/>
                        <a:t>17.1%</a:t>
                      </a:r>
                    </a:p>
                  </a:txBody>
                  <a:tcPr/>
                </a:tc>
                <a:tc>
                  <a:txBody>
                    <a:bodyPr/>
                    <a:lstStyle/>
                    <a:p>
                      <a:r>
                        <a:rPr lang="en-GB" sz="1600" dirty="0"/>
                        <a:t>21.5%</a:t>
                      </a:r>
                    </a:p>
                  </a:txBody>
                  <a:tcPr/>
                </a:tc>
                <a:tc>
                  <a:txBody>
                    <a:bodyPr/>
                    <a:lstStyle/>
                    <a:p>
                      <a:r>
                        <a:rPr lang="en-GB" sz="1600" dirty="0"/>
                        <a:t>6.4%</a:t>
                      </a:r>
                    </a:p>
                  </a:txBody>
                  <a:tcPr/>
                </a:tc>
                <a:tc>
                  <a:txBody>
                    <a:bodyPr/>
                    <a:lstStyle/>
                    <a:p>
                      <a:r>
                        <a:rPr lang="en-GB" sz="1600" dirty="0"/>
                        <a:t>3.9%</a:t>
                      </a:r>
                    </a:p>
                  </a:txBody>
                  <a:tcPr/>
                </a:tc>
                <a:tc>
                  <a:txBody>
                    <a:bodyPr/>
                    <a:lstStyle/>
                    <a:p>
                      <a:r>
                        <a:rPr lang="en-GB" sz="1600" dirty="0"/>
                        <a:t>77.6%</a:t>
                      </a:r>
                    </a:p>
                  </a:txBody>
                  <a:tcPr/>
                </a:tc>
                <a:tc>
                  <a:txBody>
                    <a:bodyPr/>
                    <a:lstStyle/>
                    <a:p>
                      <a:r>
                        <a:rPr lang="en-GB" sz="1600" dirty="0"/>
                        <a:t>75.4%</a:t>
                      </a:r>
                    </a:p>
                  </a:txBody>
                  <a:tcPr/>
                </a:tc>
                <a:extLst>
                  <a:ext uri="{0D108BD9-81ED-4DB2-BD59-A6C34878D82A}">
                    <a16:rowId xmlns:a16="http://schemas.microsoft.com/office/drawing/2014/main" val="1342654021"/>
                  </a:ext>
                </a:extLst>
              </a:tr>
              <a:tr h="370840">
                <a:tc>
                  <a:txBody>
                    <a:bodyPr/>
                    <a:lstStyle/>
                    <a:p>
                      <a:r>
                        <a:rPr lang="en-GB" sz="1100" dirty="0"/>
                        <a:t>Quarterly Change (comparing April 2023-March 2024 with January 2023-December 2023)</a:t>
                      </a:r>
                    </a:p>
                  </a:txBody>
                  <a:tcPr/>
                </a:tc>
                <a:tc>
                  <a:txBody>
                    <a:bodyPr/>
                    <a:lstStyle/>
                    <a:p>
                      <a:r>
                        <a:rPr lang="en-GB" sz="1600" dirty="0"/>
                        <a:t>+1.1pp</a:t>
                      </a:r>
                    </a:p>
                  </a:txBody>
                  <a:tcPr/>
                </a:tc>
                <a:tc>
                  <a:txBody>
                    <a:bodyPr/>
                    <a:lstStyle/>
                    <a:p>
                      <a:r>
                        <a:rPr lang="en-GB" sz="1600" dirty="0"/>
                        <a:t>+0.2pp</a:t>
                      </a:r>
                    </a:p>
                  </a:txBody>
                  <a:tcPr/>
                </a:tc>
                <a:tc>
                  <a:txBody>
                    <a:bodyPr/>
                    <a:lstStyle/>
                    <a:p>
                      <a:r>
                        <a:rPr lang="en-GB" sz="1600" dirty="0"/>
                        <a:t>-0.2pp</a:t>
                      </a:r>
                    </a:p>
                  </a:txBody>
                  <a:tcPr/>
                </a:tc>
                <a:tc>
                  <a:txBody>
                    <a:bodyPr/>
                    <a:lstStyle/>
                    <a:p>
                      <a:r>
                        <a:rPr lang="en-GB" sz="1600" dirty="0"/>
                        <a:t>+0.1pp</a:t>
                      </a:r>
                    </a:p>
                  </a:txBody>
                  <a:tcPr/>
                </a:tc>
                <a:tc>
                  <a:txBody>
                    <a:bodyPr/>
                    <a:lstStyle/>
                    <a:p>
                      <a:r>
                        <a:rPr lang="en-GB" sz="1600" dirty="0"/>
                        <a:t>-0.9pp</a:t>
                      </a:r>
                    </a:p>
                  </a:txBody>
                  <a:tcPr/>
                </a:tc>
                <a:tc>
                  <a:txBody>
                    <a:bodyPr/>
                    <a:lstStyle/>
                    <a:p>
                      <a:r>
                        <a:rPr lang="en-GB" sz="1600" dirty="0"/>
                        <a:t>-0.3pp</a:t>
                      </a:r>
                    </a:p>
                  </a:txBody>
                  <a:tcPr/>
                </a:tc>
                <a:extLst>
                  <a:ext uri="{0D108BD9-81ED-4DB2-BD59-A6C34878D82A}">
                    <a16:rowId xmlns:a16="http://schemas.microsoft.com/office/drawing/2014/main" val="17069833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Year on Year Change (comparing April 2022-March 2023 with April 2023-March 2024)</a:t>
                      </a:r>
                    </a:p>
                    <a:p>
                      <a:endParaRPr lang="en-GB" sz="1100" dirty="0"/>
                    </a:p>
                  </a:txBody>
                  <a:tcPr/>
                </a:tc>
                <a:tc>
                  <a:txBody>
                    <a:bodyPr/>
                    <a:lstStyle/>
                    <a:p>
                      <a:r>
                        <a:rPr lang="en-GB" sz="1600" dirty="0"/>
                        <a:t>-0.7pp</a:t>
                      </a:r>
                    </a:p>
                  </a:txBody>
                  <a:tcPr/>
                </a:tc>
                <a:tc>
                  <a:txBody>
                    <a:bodyPr/>
                    <a:lstStyle/>
                    <a:p>
                      <a:r>
                        <a:rPr lang="en-GB" sz="1600" dirty="0"/>
                        <a:t>-0.2pp</a:t>
                      </a:r>
                    </a:p>
                  </a:txBody>
                  <a:tcPr/>
                </a:tc>
                <a:tc>
                  <a:txBody>
                    <a:bodyPr/>
                    <a:lstStyle/>
                    <a:p>
                      <a:r>
                        <a:rPr lang="en-GB" sz="1600" dirty="0"/>
                        <a:t>+2.5pp</a:t>
                      </a:r>
                    </a:p>
                  </a:txBody>
                  <a:tcPr/>
                </a:tc>
                <a:tc>
                  <a:txBody>
                    <a:bodyPr/>
                    <a:lstStyle/>
                    <a:p>
                      <a:r>
                        <a:rPr lang="en-GB" sz="1600" dirty="0"/>
                        <a:t>+0.2pp</a:t>
                      </a:r>
                    </a:p>
                  </a:txBody>
                  <a:tcPr/>
                </a:tc>
                <a:tc>
                  <a:txBody>
                    <a:bodyPr/>
                    <a:lstStyle/>
                    <a:p>
                      <a:r>
                        <a:rPr lang="en-GB" sz="1600" dirty="0"/>
                        <a:t>-1.5pp</a:t>
                      </a:r>
                    </a:p>
                  </a:txBody>
                  <a:tcPr/>
                </a:tc>
                <a:tc>
                  <a:txBody>
                    <a:bodyPr/>
                    <a:lstStyle/>
                    <a:p>
                      <a:r>
                        <a:rPr lang="en-GB" sz="1600" dirty="0"/>
                        <a:t>No change</a:t>
                      </a:r>
                    </a:p>
                  </a:txBody>
                  <a:tcPr/>
                </a:tc>
                <a:extLst>
                  <a:ext uri="{0D108BD9-81ED-4DB2-BD59-A6C34878D82A}">
                    <a16:rowId xmlns:a16="http://schemas.microsoft.com/office/drawing/2014/main" val="1315536174"/>
                  </a:ext>
                </a:extLst>
              </a:tr>
              <a:tr h="370840">
                <a:tc>
                  <a:txBody>
                    <a:bodyPr/>
                    <a:lstStyle/>
                    <a:p>
                      <a:r>
                        <a:rPr lang="en-GB" sz="1100" dirty="0"/>
                        <a:t>3 Year Average (comparing April 2021-March 2022 with April 2023-March 2024)</a:t>
                      </a:r>
                    </a:p>
                  </a:txBody>
                  <a:tcPr/>
                </a:tc>
                <a:tc>
                  <a:txBody>
                    <a:bodyPr/>
                    <a:lstStyle/>
                    <a:p>
                      <a:r>
                        <a:rPr lang="en-GB" sz="1600" dirty="0"/>
                        <a:t>16.8%</a:t>
                      </a:r>
                    </a:p>
                  </a:txBody>
                  <a:tcPr/>
                </a:tc>
                <a:tc>
                  <a:txBody>
                    <a:bodyPr/>
                    <a:lstStyle/>
                    <a:p>
                      <a:r>
                        <a:rPr lang="en-GB" sz="1600" dirty="0"/>
                        <a:t>21.6%</a:t>
                      </a:r>
                    </a:p>
                  </a:txBody>
                  <a:tcPr/>
                </a:tc>
                <a:tc>
                  <a:txBody>
                    <a:bodyPr/>
                    <a:lstStyle/>
                    <a:p>
                      <a:r>
                        <a:rPr lang="en-GB" sz="1600" dirty="0"/>
                        <a:t>4.7%</a:t>
                      </a:r>
                    </a:p>
                  </a:txBody>
                  <a:tcPr/>
                </a:tc>
                <a:tc>
                  <a:txBody>
                    <a:bodyPr/>
                    <a:lstStyle/>
                    <a:p>
                      <a:r>
                        <a:rPr lang="en-GB" sz="1600" dirty="0"/>
                        <a:t>3.9%</a:t>
                      </a:r>
                    </a:p>
                  </a:txBody>
                  <a:tcPr/>
                </a:tc>
                <a:tc>
                  <a:txBody>
                    <a:bodyPr/>
                    <a:lstStyle/>
                    <a:p>
                      <a:r>
                        <a:rPr lang="en-GB" sz="1600" dirty="0"/>
                        <a:t>79.3%</a:t>
                      </a:r>
                    </a:p>
                  </a:txBody>
                  <a:tcPr/>
                </a:tc>
                <a:tc>
                  <a:txBody>
                    <a:bodyPr/>
                    <a:lstStyle/>
                    <a:p>
                      <a:r>
                        <a:rPr lang="en-GB" sz="1600" dirty="0"/>
                        <a:t>75.3%</a:t>
                      </a:r>
                    </a:p>
                  </a:txBody>
                  <a:tcPr/>
                </a:tc>
                <a:extLst>
                  <a:ext uri="{0D108BD9-81ED-4DB2-BD59-A6C34878D82A}">
                    <a16:rowId xmlns:a16="http://schemas.microsoft.com/office/drawing/2014/main" val="1773736149"/>
                  </a:ext>
                </a:extLst>
              </a:tr>
            </a:tbl>
          </a:graphicData>
        </a:graphic>
      </p:graphicFrame>
      <p:sp>
        <p:nvSpPr>
          <p:cNvPr id="14" name="TextBox 13">
            <a:extLst>
              <a:ext uri="{FF2B5EF4-FFF2-40B4-BE49-F238E27FC236}">
                <a16:creationId xmlns:a16="http://schemas.microsoft.com/office/drawing/2014/main" id="{C9A90C09-C737-4EDD-06ED-3F16E2EF9839}"/>
              </a:ext>
            </a:extLst>
          </p:cNvPr>
          <p:cNvSpPr txBox="1"/>
          <p:nvPr/>
        </p:nvSpPr>
        <p:spPr>
          <a:xfrm>
            <a:off x="633413" y="6070622"/>
            <a:ext cx="8531107" cy="715089"/>
          </a:xfrm>
          <a:prstGeom prst="roundRect">
            <a:avLst/>
          </a:prstGeom>
          <a:noFill/>
          <a:ln>
            <a:solidFill>
              <a:schemeClr val="tx1"/>
            </a:solidFill>
          </a:ln>
        </p:spPr>
        <p:txBody>
          <a:bodyPr wrap="square" lIns="91440" tIns="45720" rIns="91440" bIns="45720" rtlCol="0" anchor="t">
            <a:spAutoFit/>
          </a:bodyPr>
          <a:lstStyle/>
          <a:p>
            <a:r>
              <a:rPr lang="en-GB" sz="1200" dirty="0">
                <a:solidFill>
                  <a:srgbClr val="0B3153"/>
                </a:solidFill>
                <a:latin typeface="Arial"/>
                <a:cs typeface="Arial"/>
              </a:rPr>
              <a:t>Greater Cambridge's higher unemployment (6.4% vs 3.9%) should be interpreted in context of its lower economic inactivity (17.1% vs 21.5%) and higher employment (77.6% vs 75.4%). Lower economic inactivity could be leading to more people seeking work (higher unemployment) and more people in work (higher employment). </a:t>
            </a:r>
            <a:endParaRPr lang="en-GB" sz="1200" dirty="0">
              <a:solidFill>
                <a:srgbClr val="0B3153"/>
              </a:solidFill>
              <a:cs typeface="Arial" panose="020B0604020202020204" pitchFamily="34" charset="0"/>
            </a:endParaRPr>
          </a:p>
        </p:txBody>
      </p:sp>
      <p:grpSp>
        <p:nvGrpSpPr>
          <p:cNvPr id="5" name="Group 4">
            <a:extLst>
              <a:ext uri="{FF2B5EF4-FFF2-40B4-BE49-F238E27FC236}">
                <a16:creationId xmlns:a16="http://schemas.microsoft.com/office/drawing/2014/main" id="{119DC9AD-7EFF-99BA-30A2-9AED35D4D1B0}"/>
              </a:ext>
              <a:ext uri="{C183D7F6-B498-43B3-948B-1728B52AA6E4}">
                <adec:decorative xmlns:adec="http://schemas.microsoft.com/office/drawing/2017/decorative" val="1"/>
              </a:ext>
            </a:extLst>
          </p:cNvPr>
          <p:cNvGrpSpPr/>
          <p:nvPr/>
        </p:nvGrpSpPr>
        <p:grpSpPr>
          <a:xfrm>
            <a:off x="559443" y="687448"/>
            <a:ext cx="3417322" cy="5289163"/>
            <a:chOff x="559443" y="687448"/>
            <a:chExt cx="3417322" cy="5289163"/>
          </a:xfrm>
        </p:grpSpPr>
        <p:sp>
          <p:nvSpPr>
            <p:cNvPr id="2" name="TextBox 1">
              <a:extLst>
                <a:ext uri="{FF2B5EF4-FFF2-40B4-BE49-F238E27FC236}">
                  <a16:creationId xmlns:a16="http://schemas.microsoft.com/office/drawing/2014/main" id="{277A72B3-50C8-2319-8431-C22946B0CABE}"/>
                </a:ext>
              </a:extLst>
            </p:cNvPr>
            <p:cNvSpPr txBox="1"/>
            <p:nvPr/>
          </p:nvSpPr>
          <p:spPr>
            <a:xfrm>
              <a:off x="668642" y="1258632"/>
              <a:ext cx="1720873" cy="523220"/>
            </a:xfrm>
            <a:prstGeom prst="rect">
              <a:avLst/>
            </a:prstGeom>
            <a:noFill/>
          </p:spPr>
          <p:txBody>
            <a:bodyPr wrap="square" rtlCol="0">
              <a:spAutoFit/>
            </a:bodyPr>
            <a:lstStyle/>
            <a:p>
              <a:pPr algn="ctr"/>
              <a:r>
                <a:rPr lang="en-GB" sz="1400" b="1"/>
                <a:t>Greater Cambridge</a:t>
              </a:r>
              <a:endParaRPr lang="en-GB" sz="1400"/>
            </a:p>
          </p:txBody>
        </p:sp>
        <p:sp>
          <p:nvSpPr>
            <p:cNvPr id="26" name="TextBox 25">
              <a:extLst>
                <a:ext uri="{FF2B5EF4-FFF2-40B4-BE49-F238E27FC236}">
                  <a16:creationId xmlns:a16="http://schemas.microsoft.com/office/drawing/2014/main" id="{6DEF3F6F-9767-5D33-B1C3-295E6DD7A6F8}"/>
                </a:ext>
              </a:extLst>
            </p:cNvPr>
            <p:cNvSpPr txBox="1"/>
            <p:nvPr/>
          </p:nvSpPr>
          <p:spPr>
            <a:xfrm>
              <a:off x="787050" y="799897"/>
              <a:ext cx="3018175" cy="477054"/>
            </a:xfrm>
            <a:prstGeom prst="rect">
              <a:avLst/>
            </a:prstGeom>
            <a:noFill/>
          </p:spPr>
          <p:txBody>
            <a:bodyPr wrap="square" rtlCol="0">
              <a:spAutoFit/>
            </a:bodyPr>
            <a:lstStyle/>
            <a:p>
              <a:pPr algn="ctr"/>
              <a:r>
                <a:rPr lang="en-GB" sz="1400" b="1">
                  <a:solidFill>
                    <a:srgbClr val="0B3153"/>
                  </a:solidFill>
                </a:rPr>
                <a:t>Economic Inactivity Rate </a:t>
              </a:r>
            </a:p>
            <a:p>
              <a:pPr algn="ctr"/>
              <a:r>
                <a:rPr lang="en-GB" sz="1100" b="1">
                  <a:solidFill>
                    <a:srgbClr val="0B3153"/>
                  </a:solidFill>
                </a:rPr>
                <a:t>(all aged 16-64):</a:t>
              </a:r>
            </a:p>
          </p:txBody>
        </p:sp>
        <p:sp>
          <p:nvSpPr>
            <p:cNvPr id="30" name="TextBox 29">
              <a:extLst>
                <a:ext uri="{FF2B5EF4-FFF2-40B4-BE49-F238E27FC236}">
                  <a16:creationId xmlns:a16="http://schemas.microsoft.com/office/drawing/2014/main" id="{A075BC32-CC46-4173-2C68-7B301A904385}"/>
                </a:ext>
              </a:extLst>
            </p:cNvPr>
            <p:cNvSpPr txBox="1"/>
            <p:nvPr/>
          </p:nvSpPr>
          <p:spPr>
            <a:xfrm>
              <a:off x="770045" y="1850299"/>
              <a:ext cx="1476503" cy="442674"/>
            </a:xfrm>
            <a:prstGeom prst="roundRect">
              <a:avLst/>
            </a:prstGeom>
            <a:solidFill>
              <a:schemeClr val="accent4">
                <a:lumMod val="40000"/>
                <a:lumOff val="60000"/>
                <a:alpha val="34000"/>
              </a:schemeClr>
            </a:solidFill>
            <a:ln w="47625">
              <a:solidFill>
                <a:srgbClr val="92D050"/>
              </a:solidFill>
              <a:prstDash val="sysDot"/>
            </a:ln>
          </p:spPr>
          <p:txBody>
            <a:bodyPr wrap="square" rtlCol="0">
              <a:spAutoFit/>
            </a:bodyPr>
            <a:lstStyle/>
            <a:p>
              <a:pPr algn="ctr"/>
              <a:r>
                <a:rPr lang="en-GB" sz="2000" b="1">
                  <a:solidFill>
                    <a:srgbClr val="4F3215"/>
                  </a:solidFill>
                </a:rPr>
                <a:t>17.1%</a:t>
              </a:r>
              <a:endParaRPr lang="en-GB" sz="2000">
                <a:solidFill>
                  <a:srgbClr val="4F3215"/>
                </a:solidFill>
              </a:endParaRPr>
            </a:p>
          </p:txBody>
        </p:sp>
        <p:sp>
          <p:nvSpPr>
            <p:cNvPr id="32" name="TextBox 31">
              <a:extLst>
                <a:ext uri="{FF2B5EF4-FFF2-40B4-BE49-F238E27FC236}">
                  <a16:creationId xmlns:a16="http://schemas.microsoft.com/office/drawing/2014/main" id="{F96C1AFB-4C49-1457-25F6-CD17A2CEACE6}"/>
                </a:ext>
              </a:extLst>
            </p:cNvPr>
            <p:cNvSpPr txBox="1"/>
            <p:nvPr/>
          </p:nvSpPr>
          <p:spPr>
            <a:xfrm>
              <a:off x="785009" y="2506001"/>
              <a:ext cx="3043272" cy="307777"/>
            </a:xfrm>
            <a:prstGeom prst="rect">
              <a:avLst/>
            </a:prstGeom>
            <a:noFill/>
          </p:spPr>
          <p:txBody>
            <a:bodyPr wrap="square" rtlCol="0">
              <a:spAutoFit/>
            </a:bodyPr>
            <a:lstStyle/>
            <a:p>
              <a:pPr algn="ctr"/>
              <a:r>
                <a:rPr lang="en-GB" sz="1400" b="1">
                  <a:solidFill>
                    <a:srgbClr val="0B3153"/>
                  </a:solidFill>
                </a:rPr>
                <a:t>Quarterly</a:t>
              </a:r>
              <a:r>
                <a:rPr lang="en-GB" sz="1400" b="1">
                  <a:solidFill>
                    <a:schemeClr val="accent2"/>
                  </a:solidFill>
                </a:rPr>
                <a:t> </a:t>
              </a:r>
              <a:r>
                <a:rPr lang="en-GB" sz="1400" b="1">
                  <a:solidFill>
                    <a:srgbClr val="0B3153"/>
                  </a:solidFill>
                </a:rPr>
                <a:t>Change</a:t>
              </a:r>
            </a:p>
          </p:txBody>
        </p:sp>
        <p:sp>
          <p:nvSpPr>
            <p:cNvPr id="36" name="TextBox 35">
              <a:extLst>
                <a:ext uri="{FF2B5EF4-FFF2-40B4-BE49-F238E27FC236}">
                  <a16:creationId xmlns:a16="http://schemas.microsoft.com/office/drawing/2014/main" id="{4EAFCA1B-F07E-18AB-D590-11625C39BA2C}"/>
                </a:ext>
              </a:extLst>
            </p:cNvPr>
            <p:cNvSpPr txBox="1"/>
            <p:nvPr/>
          </p:nvSpPr>
          <p:spPr>
            <a:xfrm>
              <a:off x="826147" y="2754112"/>
              <a:ext cx="1469042" cy="442674"/>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000" b="1">
                  <a:solidFill>
                    <a:srgbClr val="4F3215"/>
                  </a:solidFill>
                </a:rPr>
                <a:t>+1.1pp</a:t>
              </a:r>
              <a:endParaRPr lang="en-GB" sz="2000">
                <a:solidFill>
                  <a:srgbClr val="4F3215"/>
                </a:solidFill>
              </a:endParaRPr>
            </a:p>
          </p:txBody>
        </p:sp>
        <p:sp>
          <p:nvSpPr>
            <p:cNvPr id="33" name="TextBox 32">
              <a:extLst>
                <a:ext uri="{FF2B5EF4-FFF2-40B4-BE49-F238E27FC236}">
                  <a16:creationId xmlns:a16="http://schemas.microsoft.com/office/drawing/2014/main" id="{8E39E34B-EA00-75A3-9F4E-FAB1C5FFF12C}"/>
                </a:ext>
              </a:extLst>
            </p:cNvPr>
            <p:cNvSpPr txBox="1"/>
            <p:nvPr/>
          </p:nvSpPr>
          <p:spPr>
            <a:xfrm>
              <a:off x="820722" y="3567049"/>
              <a:ext cx="3043272" cy="307777"/>
            </a:xfrm>
            <a:prstGeom prst="rect">
              <a:avLst/>
            </a:prstGeom>
            <a:noFill/>
          </p:spPr>
          <p:txBody>
            <a:bodyPr wrap="square" rtlCol="0">
              <a:spAutoFit/>
            </a:bodyPr>
            <a:lstStyle/>
            <a:p>
              <a:pPr algn="ctr"/>
              <a:r>
                <a:rPr lang="en-GB" sz="1400" b="1">
                  <a:solidFill>
                    <a:srgbClr val="0B3153"/>
                  </a:solidFill>
                </a:rPr>
                <a:t>Year on Year (YoY) Change</a:t>
              </a:r>
            </a:p>
          </p:txBody>
        </p:sp>
        <p:sp>
          <p:nvSpPr>
            <p:cNvPr id="39" name="TextBox 38">
              <a:extLst>
                <a:ext uri="{FF2B5EF4-FFF2-40B4-BE49-F238E27FC236}">
                  <a16:creationId xmlns:a16="http://schemas.microsoft.com/office/drawing/2014/main" id="{051E9C1C-FF2D-79FB-45E9-BC2D548C3B75}"/>
                </a:ext>
              </a:extLst>
            </p:cNvPr>
            <p:cNvSpPr txBox="1"/>
            <p:nvPr/>
          </p:nvSpPr>
          <p:spPr>
            <a:xfrm>
              <a:off x="824283" y="3860260"/>
              <a:ext cx="1482617" cy="44267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-0.7pp</a:t>
              </a:r>
              <a:endParaRPr lang="en-GB" sz="2000">
                <a:solidFill>
                  <a:srgbClr val="4F3215"/>
                </a:solidFill>
              </a:endParaRPr>
            </a:p>
          </p:txBody>
        </p:sp>
        <p:sp>
          <p:nvSpPr>
            <p:cNvPr id="6" name="TextBox 5">
              <a:extLst>
                <a:ext uri="{FF2B5EF4-FFF2-40B4-BE49-F238E27FC236}">
                  <a16:creationId xmlns:a16="http://schemas.microsoft.com/office/drawing/2014/main" id="{8F55AA6A-0A3A-421B-F9D0-D4371EC9367A}"/>
                </a:ext>
              </a:extLst>
            </p:cNvPr>
            <p:cNvSpPr txBox="1"/>
            <p:nvPr/>
          </p:nvSpPr>
          <p:spPr>
            <a:xfrm>
              <a:off x="1408812" y="2304572"/>
              <a:ext cx="1757134" cy="261610"/>
            </a:xfrm>
            <a:prstGeom prst="rect">
              <a:avLst/>
            </a:prstGeom>
            <a:noFill/>
          </p:spPr>
          <p:txBody>
            <a:bodyPr wrap="square">
              <a:spAutoFit/>
            </a:bodyPr>
            <a:lstStyle>
              <a:defPPr>
                <a:defRPr lang="en-US"/>
              </a:defPPr>
              <a:lvl1pPr marL="0" marR="0" indent="0" algn="ctr" eaLnBrk="1" fontAlgn="auto" latinLnBrk="0" hangingPunct="1">
                <a:spcBef>
                  <a:spcPts val="0"/>
                </a:spcBef>
                <a:spcAft>
                  <a:spcPts val="0"/>
                </a:spcAft>
                <a:defRPr sz="1100" b="1" i="1" spc="0" baseline="0">
                  <a:ln>
                    <a:noFill/>
                  </a:ln>
                  <a:effectLst/>
                  <a:latin typeface="Calibri" panose="020F0502020204030204" pitchFamily="34" charset="0"/>
                </a:defRPr>
              </a:lvl1pPr>
            </a:lstStyle>
            <a:p>
              <a:r>
                <a:rPr lang="en-GB"/>
                <a:t>Apr 2023-Mar 2024</a:t>
              </a:r>
            </a:p>
          </p:txBody>
        </p:sp>
        <p:sp>
          <p:nvSpPr>
            <p:cNvPr id="8" name="TextBox 7">
              <a:extLst>
                <a:ext uri="{FF2B5EF4-FFF2-40B4-BE49-F238E27FC236}">
                  <a16:creationId xmlns:a16="http://schemas.microsoft.com/office/drawing/2014/main" id="{A705B9E4-E789-00D4-8058-DAA07BE31E6E}"/>
                </a:ext>
              </a:extLst>
            </p:cNvPr>
            <p:cNvSpPr txBox="1"/>
            <p:nvPr/>
          </p:nvSpPr>
          <p:spPr>
            <a:xfrm>
              <a:off x="1197079" y="3229370"/>
              <a:ext cx="2233427" cy="415498"/>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00" b="1" i="1" kern="1200" spc="0" baseline="0">
                  <a:ln>
                    <a:noFill/>
                  </a:ln>
                  <a:effectLst/>
                  <a:latin typeface="Calibri" panose="020F0502020204030204" pitchFamily="34" charset="0"/>
                  <a:ea typeface="+mn-ea"/>
                  <a:cs typeface="+mn-cs"/>
                </a:rPr>
                <a:t>Comparing Apr 2023-Mar 2024 with Jan 2023 – Dec 2023</a:t>
              </a:r>
              <a:endParaRPr lang="en-GB" sz="1000">
                <a:effectLst/>
              </a:endParaRPr>
            </a:p>
          </p:txBody>
        </p:sp>
        <p:sp>
          <p:nvSpPr>
            <p:cNvPr id="9" name="TextBox 8">
              <a:extLst>
                <a:ext uri="{FF2B5EF4-FFF2-40B4-BE49-F238E27FC236}">
                  <a16:creationId xmlns:a16="http://schemas.microsoft.com/office/drawing/2014/main" id="{BA79CE46-8DAF-894E-E1F5-17A25EC9FC2B}"/>
                </a:ext>
              </a:extLst>
            </p:cNvPr>
            <p:cNvSpPr txBox="1"/>
            <p:nvPr/>
          </p:nvSpPr>
          <p:spPr>
            <a:xfrm>
              <a:off x="1221026" y="4321518"/>
              <a:ext cx="2242663" cy="415498"/>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00" b="1" i="1" kern="1200" spc="0" baseline="0">
                  <a:ln>
                    <a:noFill/>
                  </a:ln>
                  <a:effectLst/>
                  <a:latin typeface="Calibri" panose="020F0502020204030204" pitchFamily="34" charset="0"/>
                  <a:ea typeface="+mn-ea"/>
                  <a:cs typeface="+mn-cs"/>
                </a:rPr>
                <a:t>Comparing Apr 2022-Mar 2023 with Apr </a:t>
              </a:r>
              <a:r>
                <a:rPr lang="en-GB" sz="1000" b="1" i="1">
                  <a:latin typeface="Calibri" panose="020F0502020204030204" pitchFamily="34" charset="0"/>
                </a:rPr>
                <a:t>2023-Mar</a:t>
              </a:r>
              <a:r>
                <a:rPr lang="en-GB" sz="1000" b="1" i="1" kern="1200" spc="0" baseline="0">
                  <a:ln>
                    <a:noFill/>
                  </a:ln>
                  <a:effectLst/>
                  <a:latin typeface="Calibri" panose="020F0502020204030204" pitchFamily="34" charset="0"/>
                  <a:ea typeface="+mn-ea"/>
                  <a:cs typeface="+mn-cs"/>
                </a:rPr>
                <a:t> 2024</a:t>
              </a:r>
              <a:endParaRPr lang="en-GB" sz="1000">
                <a:effectLst/>
              </a:endParaRPr>
            </a:p>
          </p:txBody>
        </p:sp>
        <p:sp>
          <p:nvSpPr>
            <p:cNvPr id="3" name="TextBox 2">
              <a:extLst>
                <a:ext uri="{FF2B5EF4-FFF2-40B4-BE49-F238E27FC236}">
                  <a16:creationId xmlns:a16="http://schemas.microsoft.com/office/drawing/2014/main" id="{916809F7-E0F2-0BB9-D6B2-4E29EA506A49}"/>
                </a:ext>
              </a:extLst>
            </p:cNvPr>
            <p:cNvSpPr txBox="1"/>
            <p:nvPr/>
          </p:nvSpPr>
          <p:spPr>
            <a:xfrm>
              <a:off x="2315140" y="1257389"/>
              <a:ext cx="1530464" cy="523220"/>
            </a:xfrm>
            <a:prstGeom prst="rect">
              <a:avLst/>
            </a:prstGeom>
            <a:noFill/>
          </p:spPr>
          <p:txBody>
            <a:bodyPr wrap="square" rtlCol="0">
              <a:spAutoFit/>
            </a:bodyPr>
            <a:lstStyle/>
            <a:p>
              <a:pPr algn="ctr"/>
              <a:r>
                <a:rPr lang="en-GB" sz="1400" b="1"/>
                <a:t>United </a:t>
              </a:r>
            </a:p>
            <a:p>
              <a:pPr algn="ctr"/>
              <a:r>
                <a:rPr lang="en-GB" sz="1400" b="1"/>
                <a:t>Kingdom</a:t>
              </a:r>
              <a:endParaRPr lang="en-GB" sz="1400"/>
            </a:p>
          </p:txBody>
        </p:sp>
        <p:sp>
          <p:nvSpPr>
            <p:cNvPr id="7" name="TextBox 6">
              <a:extLst>
                <a:ext uri="{FF2B5EF4-FFF2-40B4-BE49-F238E27FC236}">
                  <a16:creationId xmlns:a16="http://schemas.microsoft.com/office/drawing/2014/main" id="{91DF5EDA-3075-66A4-4877-BC7E6D22EAB4}"/>
                </a:ext>
              </a:extLst>
            </p:cNvPr>
            <p:cNvSpPr txBox="1"/>
            <p:nvPr/>
          </p:nvSpPr>
          <p:spPr>
            <a:xfrm>
              <a:off x="2338838" y="1850299"/>
              <a:ext cx="1459059" cy="44267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21.5%</a:t>
              </a:r>
              <a:endParaRPr lang="en-GB" sz="2000">
                <a:solidFill>
                  <a:srgbClr val="4F3215"/>
                </a:solidFill>
              </a:endParaRPr>
            </a:p>
          </p:txBody>
        </p:sp>
        <p:sp>
          <p:nvSpPr>
            <p:cNvPr id="20" name="TextBox 19">
              <a:extLst>
                <a:ext uri="{FF2B5EF4-FFF2-40B4-BE49-F238E27FC236}">
                  <a16:creationId xmlns:a16="http://schemas.microsoft.com/office/drawing/2014/main" id="{2DBC509C-7152-4324-6EC4-CC7DCE9B16CB}"/>
                </a:ext>
              </a:extLst>
            </p:cNvPr>
            <p:cNvSpPr txBox="1"/>
            <p:nvPr/>
          </p:nvSpPr>
          <p:spPr>
            <a:xfrm>
              <a:off x="2405256" y="2728947"/>
              <a:ext cx="1392641" cy="44267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+0.2pp</a:t>
              </a:r>
              <a:endParaRPr lang="en-GB" sz="2000">
                <a:solidFill>
                  <a:srgbClr val="4F3215"/>
                </a:solidFill>
              </a:endParaRPr>
            </a:p>
          </p:txBody>
        </p:sp>
        <p:sp>
          <p:nvSpPr>
            <p:cNvPr id="21" name="TextBox 20">
              <a:extLst>
                <a:ext uri="{FF2B5EF4-FFF2-40B4-BE49-F238E27FC236}">
                  <a16:creationId xmlns:a16="http://schemas.microsoft.com/office/drawing/2014/main" id="{58AEB331-31D7-CF7A-B609-C0696E3C9987}"/>
                </a:ext>
              </a:extLst>
            </p:cNvPr>
            <p:cNvSpPr txBox="1"/>
            <p:nvPr/>
          </p:nvSpPr>
          <p:spPr>
            <a:xfrm>
              <a:off x="2389515" y="3860260"/>
              <a:ext cx="1415710" cy="44267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-0.2pp</a:t>
              </a:r>
              <a:endParaRPr lang="en-GB" sz="2000">
                <a:solidFill>
                  <a:srgbClr val="4F3215"/>
                </a:solidFill>
              </a:endParaRPr>
            </a:p>
          </p:txBody>
        </p:sp>
        <p:sp>
          <p:nvSpPr>
            <p:cNvPr id="23" name="TextBox 22">
              <a:extLst>
                <a:ext uri="{FF2B5EF4-FFF2-40B4-BE49-F238E27FC236}">
                  <a16:creationId xmlns:a16="http://schemas.microsoft.com/office/drawing/2014/main" id="{E1B52265-F9B3-5158-91F3-F4089DCC4A04}"/>
                </a:ext>
              </a:extLst>
            </p:cNvPr>
            <p:cNvSpPr txBox="1"/>
            <p:nvPr/>
          </p:nvSpPr>
          <p:spPr>
            <a:xfrm>
              <a:off x="830399" y="4637339"/>
              <a:ext cx="3043272" cy="307777"/>
            </a:xfrm>
            <a:prstGeom prst="rect">
              <a:avLst/>
            </a:prstGeom>
            <a:noFill/>
          </p:spPr>
          <p:txBody>
            <a:bodyPr wrap="square" rtlCol="0">
              <a:spAutoFit/>
            </a:bodyPr>
            <a:lstStyle/>
            <a:p>
              <a:pPr algn="ctr"/>
              <a:r>
                <a:rPr lang="en-GB" sz="1400" b="1" dirty="0">
                  <a:solidFill>
                    <a:srgbClr val="0B3153"/>
                  </a:solidFill>
                </a:rPr>
                <a:t>3-Year Average</a:t>
              </a:r>
            </a:p>
          </p:txBody>
        </p:sp>
        <p:sp>
          <p:nvSpPr>
            <p:cNvPr id="24" name="TextBox 23">
              <a:extLst>
                <a:ext uri="{FF2B5EF4-FFF2-40B4-BE49-F238E27FC236}">
                  <a16:creationId xmlns:a16="http://schemas.microsoft.com/office/drawing/2014/main" id="{F8386A7F-9DE9-5AB4-27D1-E0A3412D8998}"/>
                </a:ext>
              </a:extLst>
            </p:cNvPr>
            <p:cNvSpPr txBox="1"/>
            <p:nvPr/>
          </p:nvSpPr>
          <p:spPr>
            <a:xfrm>
              <a:off x="814476" y="4945116"/>
              <a:ext cx="1492424" cy="442674"/>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16.8%</a:t>
              </a:r>
              <a:endParaRPr lang="en-GB" sz="2000">
                <a:solidFill>
                  <a:srgbClr val="4F3215"/>
                </a:solidFill>
              </a:endParaRPr>
            </a:p>
          </p:txBody>
        </p:sp>
        <p:sp>
          <p:nvSpPr>
            <p:cNvPr id="25" name="TextBox 24">
              <a:extLst>
                <a:ext uri="{FF2B5EF4-FFF2-40B4-BE49-F238E27FC236}">
                  <a16:creationId xmlns:a16="http://schemas.microsoft.com/office/drawing/2014/main" id="{B3282BB7-B1F9-EFD3-496B-38952C2D014E}"/>
                </a:ext>
              </a:extLst>
            </p:cNvPr>
            <p:cNvSpPr txBox="1"/>
            <p:nvPr/>
          </p:nvSpPr>
          <p:spPr>
            <a:xfrm>
              <a:off x="1255809" y="5503459"/>
              <a:ext cx="2242663" cy="415498"/>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00" b="1" i="1" kern="1200" spc="0" baseline="0">
                  <a:ln>
                    <a:noFill/>
                  </a:ln>
                  <a:effectLst/>
                  <a:latin typeface="Calibri" panose="020F0502020204030204" pitchFamily="34" charset="0"/>
                  <a:ea typeface="+mn-ea"/>
                  <a:cs typeface="+mn-cs"/>
                </a:rPr>
                <a:t>Comparing Apr 2021-Mar 2022 with Apr </a:t>
              </a:r>
              <a:r>
                <a:rPr lang="en-GB" sz="1000" b="1" i="1">
                  <a:latin typeface="Calibri" panose="020F0502020204030204" pitchFamily="34" charset="0"/>
                </a:rPr>
                <a:t>2023-Mar</a:t>
              </a:r>
              <a:r>
                <a:rPr lang="en-GB" sz="1000" b="1" i="1" kern="1200" spc="0" baseline="0">
                  <a:ln>
                    <a:noFill/>
                  </a:ln>
                  <a:effectLst/>
                  <a:latin typeface="Calibri" panose="020F0502020204030204" pitchFamily="34" charset="0"/>
                  <a:ea typeface="+mn-ea"/>
                  <a:cs typeface="+mn-cs"/>
                </a:rPr>
                <a:t> 2024</a:t>
              </a:r>
              <a:endParaRPr lang="en-GB" sz="1000">
                <a:effectLst/>
              </a:endParaRPr>
            </a:p>
          </p:txBody>
        </p:sp>
        <p:sp>
          <p:nvSpPr>
            <p:cNvPr id="28" name="TextBox 27">
              <a:extLst>
                <a:ext uri="{FF2B5EF4-FFF2-40B4-BE49-F238E27FC236}">
                  <a16:creationId xmlns:a16="http://schemas.microsoft.com/office/drawing/2014/main" id="{41618B83-4BA7-9A7E-0141-0258743B5967}"/>
                </a:ext>
              </a:extLst>
            </p:cNvPr>
            <p:cNvSpPr txBox="1"/>
            <p:nvPr/>
          </p:nvSpPr>
          <p:spPr>
            <a:xfrm>
              <a:off x="2389515" y="4955884"/>
              <a:ext cx="1482618" cy="442674"/>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21.6%</a:t>
              </a:r>
              <a:endParaRPr lang="en-GB" sz="2000">
                <a:solidFill>
                  <a:srgbClr val="4F3215"/>
                </a:solidFill>
              </a:endParaRPr>
            </a:p>
          </p:txBody>
        </p:sp>
        <p:sp>
          <p:nvSpPr>
            <p:cNvPr id="40" name="Rectangle: Rounded Corners 39">
              <a:extLst>
                <a:ext uri="{FF2B5EF4-FFF2-40B4-BE49-F238E27FC236}">
                  <a16:creationId xmlns:a16="http://schemas.microsoft.com/office/drawing/2014/main" id="{6ACF6DD4-806A-F17C-0277-689B6F35D8E2}"/>
                </a:ext>
                <a:ext uri="{C183D7F6-B498-43B3-948B-1728B52AA6E4}">
                  <adec:decorative xmlns:adec="http://schemas.microsoft.com/office/drawing/2017/decorative" val="1"/>
                </a:ext>
              </a:extLst>
            </p:cNvPr>
            <p:cNvSpPr/>
            <p:nvPr/>
          </p:nvSpPr>
          <p:spPr>
            <a:xfrm>
              <a:off x="559443" y="687448"/>
              <a:ext cx="3417322" cy="5289163"/>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3083FE2E-272A-BCEA-641B-6A76413935B2}"/>
              </a:ext>
              <a:ext uri="{C183D7F6-B498-43B3-948B-1728B52AA6E4}">
                <adec:decorative xmlns:adec="http://schemas.microsoft.com/office/drawing/2017/decorative" val="1"/>
              </a:ext>
            </a:extLst>
          </p:cNvPr>
          <p:cNvGrpSpPr/>
          <p:nvPr/>
        </p:nvGrpSpPr>
        <p:grpSpPr>
          <a:xfrm>
            <a:off x="4338194" y="685480"/>
            <a:ext cx="3417322" cy="5291132"/>
            <a:chOff x="4338194" y="685480"/>
            <a:chExt cx="3417322" cy="5291132"/>
          </a:xfrm>
        </p:grpSpPr>
        <p:sp>
          <p:nvSpPr>
            <p:cNvPr id="79" name="TextBox 78">
              <a:extLst>
                <a:ext uri="{FF2B5EF4-FFF2-40B4-BE49-F238E27FC236}">
                  <a16:creationId xmlns:a16="http://schemas.microsoft.com/office/drawing/2014/main" id="{52187649-1CF4-E254-78C1-589DA298AD93}"/>
                </a:ext>
              </a:extLst>
            </p:cNvPr>
            <p:cNvSpPr txBox="1"/>
            <p:nvPr/>
          </p:nvSpPr>
          <p:spPr>
            <a:xfrm>
              <a:off x="4562361" y="817289"/>
              <a:ext cx="3018175" cy="477054"/>
            </a:xfrm>
            <a:prstGeom prst="rect">
              <a:avLst/>
            </a:prstGeom>
            <a:noFill/>
          </p:spPr>
          <p:txBody>
            <a:bodyPr wrap="square" rtlCol="0">
              <a:spAutoFit/>
            </a:bodyPr>
            <a:lstStyle/>
            <a:p>
              <a:pPr algn="ctr"/>
              <a:r>
                <a:rPr lang="en-GB" sz="1400" b="1">
                  <a:solidFill>
                    <a:srgbClr val="0B3153"/>
                  </a:solidFill>
                </a:rPr>
                <a:t>Unemployment Rate</a:t>
              </a:r>
            </a:p>
            <a:p>
              <a:pPr algn="ctr"/>
              <a:r>
                <a:rPr lang="en-GB" sz="1100" b="1">
                  <a:solidFill>
                    <a:srgbClr val="0B3153"/>
                  </a:solidFill>
                </a:rPr>
                <a:t>(all aged 16-64):</a:t>
              </a:r>
            </a:p>
          </p:txBody>
        </p:sp>
        <p:sp>
          <p:nvSpPr>
            <p:cNvPr id="80" name="TextBox 79">
              <a:extLst>
                <a:ext uri="{FF2B5EF4-FFF2-40B4-BE49-F238E27FC236}">
                  <a16:creationId xmlns:a16="http://schemas.microsoft.com/office/drawing/2014/main" id="{E5C344C4-7811-C8C5-DD0A-0BC0D7625B66}"/>
                </a:ext>
              </a:extLst>
            </p:cNvPr>
            <p:cNvSpPr txBox="1"/>
            <p:nvPr/>
          </p:nvSpPr>
          <p:spPr>
            <a:xfrm>
              <a:off x="4505295" y="1804014"/>
              <a:ext cx="1476258" cy="442674"/>
            </a:xfrm>
            <a:prstGeom prst="roundRect">
              <a:avLst/>
            </a:prstGeom>
            <a:solidFill>
              <a:schemeClr val="accent4">
                <a:lumMod val="40000"/>
                <a:lumOff val="60000"/>
                <a:alpha val="34000"/>
              </a:schemeClr>
            </a:solidFill>
            <a:ln w="38100">
              <a:solidFill>
                <a:srgbClr val="FF0000"/>
              </a:solidFill>
              <a:prstDash val="dashDot"/>
            </a:ln>
          </p:spPr>
          <p:txBody>
            <a:bodyPr wrap="square" rtlCol="0">
              <a:spAutoFit/>
            </a:bodyPr>
            <a:lstStyle/>
            <a:p>
              <a:pPr algn="ctr"/>
              <a:r>
                <a:rPr lang="en-GB" sz="2000" b="1" dirty="0">
                  <a:solidFill>
                    <a:srgbClr val="4F3215"/>
                  </a:solidFill>
                </a:rPr>
                <a:t>6.4%</a:t>
              </a:r>
              <a:endParaRPr lang="en-GB" sz="2000" dirty="0">
                <a:solidFill>
                  <a:srgbClr val="4F3215"/>
                </a:solidFill>
              </a:endParaRPr>
            </a:p>
          </p:txBody>
        </p:sp>
        <p:sp>
          <p:nvSpPr>
            <p:cNvPr id="81" name="TextBox 80">
              <a:extLst>
                <a:ext uri="{FF2B5EF4-FFF2-40B4-BE49-F238E27FC236}">
                  <a16:creationId xmlns:a16="http://schemas.microsoft.com/office/drawing/2014/main" id="{1BE99247-7B98-C2C9-DBFF-B0E6308484A9}"/>
                </a:ext>
              </a:extLst>
            </p:cNvPr>
            <p:cNvSpPr txBox="1"/>
            <p:nvPr/>
          </p:nvSpPr>
          <p:spPr>
            <a:xfrm>
              <a:off x="4525219" y="2442648"/>
              <a:ext cx="3043272" cy="307777"/>
            </a:xfrm>
            <a:prstGeom prst="rect">
              <a:avLst/>
            </a:prstGeom>
            <a:noFill/>
          </p:spPr>
          <p:txBody>
            <a:bodyPr wrap="square" rtlCol="0">
              <a:spAutoFit/>
            </a:bodyPr>
            <a:lstStyle/>
            <a:p>
              <a:pPr algn="ctr"/>
              <a:r>
                <a:rPr lang="en-GB" sz="1400" b="1">
                  <a:solidFill>
                    <a:srgbClr val="0B3153"/>
                  </a:solidFill>
                </a:rPr>
                <a:t>Quarterly</a:t>
              </a:r>
              <a:r>
                <a:rPr lang="en-GB" sz="1400" b="1">
                  <a:solidFill>
                    <a:schemeClr val="accent2"/>
                  </a:solidFill>
                </a:rPr>
                <a:t> </a:t>
              </a:r>
              <a:r>
                <a:rPr lang="en-GB" sz="1400" b="1">
                  <a:solidFill>
                    <a:srgbClr val="0B3153"/>
                  </a:solidFill>
                </a:rPr>
                <a:t>Change</a:t>
              </a:r>
            </a:p>
          </p:txBody>
        </p:sp>
        <p:sp>
          <p:nvSpPr>
            <p:cNvPr id="82" name="TextBox 81">
              <a:extLst>
                <a:ext uri="{FF2B5EF4-FFF2-40B4-BE49-F238E27FC236}">
                  <a16:creationId xmlns:a16="http://schemas.microsoft.com/office/drawing/2014/main" id="{C1A19806-4DA0-F20C-4442-BECB6622C50E}"/>
                </a:ext>
              </a:extLst>
            </p:cNvPr>
            <p:cNvSpPr txBox="1"/>
            <p:nvPr/>
          </p:nvSpPr>
          <p:spPr>
            <a:xfrm>
              <a:off x="4512951" y="2703600"/>
              <a:ext cx="1468602" cy="44267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-0.2pp</a:t>
              </a:r>
              <a:endParaRPr lang="en-GB" sz="2000">
                <a:solidFill>
                  <a:srgbClr val="4F3215"/>
                </a:solidFill>
              </a:endParaRPr>
            </a:p>
          </p:txBody>
        </p:sp>
        <p:sp>
          <p:nvSpPr>
            <p:cNvPr id="83" name="TextBox 82">
              <a:extLst>
                <a:ext uri="{FF2B5EF4-FFF2-40B4-BE49-F238E27FC236}">
                  <a16:creationId xmlns:a16="http://schemas.microsoft.com/office/drawing/2014/main" id="{3F642042-378B-757D-E3B4-DF8AF833CEB8}"/>
                </a:ext>
              </a:extLst>
            </p:cNvPr>
            <p:cNvSpPr txBox="1"/>
            <p:nvPr/>
          </p:nvSpPr>
          <p:spPr>
            <a:xfrm>
              <a:off x="4537264" y="3534339"/>
              <a:ext cx="3043272" cy="307777"/>
            </a:xfrm>
            <a:prstGeom prst="rect">
              <a:avLst/>
            </a:prstGeom>
            <a:noFill/>
          </p:spPr>
          <p:txBody>
            <a:bodyPr wrap="square" rtlCol="0">
              <a:spAutoFit/>
            </a:bodyPr>
            <a:lstStyle/>
            <a:p>
              <a:pPr algn="ctr"/>
              <a:r>
                <a:rPr lang="en-GB" sz="1400" b="1">
                  <a:solidFill>
                    <a:srgbClr val="0B3153"/>
                  </a:solidFill>
                </a:rPr>
                <a:t>YoY Change</a:t>
              </a:r>
            </a:p>
          </p:txBody>
        </p:sp>
        <p:sp>
          <p:nvSpPr>
            <p:cNvPr id="84" name="TextBox 83">
              <a:extLst>
                <a:ext uri="{FF2B5EF4-FFF2-40B4-BE49-F238E27FC236}">
                  <a16:creationId xmlns:a16="http://schemas.microsoft.com/office/drawing/2014/main" id="{E89BB967-5813-0D04-4715-106A42FBA8EC}"/>
                </a:ext>
              </a:extLst>
            </p:cNvPr>
            <p:cNvSpPr txBox="1"/>
            <p:nvPr/>
          </p:nvSpPr>
          <p:spPr>
            <a:xfrm>
              <a:off x="4550316" y="3838204"/>
              <a:ext cx="1468602" cy="442674"/>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000" b="1" dirty="0">
                  <a:solidFill>
                    <a:srgbClr val="4F3215"/>
                  </a:solidFill>
                </a:rPr>
                <a:t>+2.5pp</a:t>
              </a:r>
              <a:endParaRPr lang="en-GB" sz="2000" dirty="0">
                <a:solidFill>
                  <a:srgbClr val="4F3215"/>
                </a:solidFill>
              </a:endParaRPr>
            </a:p>
          </p:txBody>
        </p:sp>
        <p:sp>
          <p:nvSpPr>
            <p:cNvPr id="85" name="TextBox 84">
              <a:extLst>
                <a:ext uri="{FF2B5EF4-FFF2-40B4-BE49-F238E27FC236}">
                  <a16:creationId xmlns:a16="http://schemas.microsoft.com/office/drawing/2014/main" id="{4D2C5F26-A302-1EC5-340C-4057BF47F7FA}"/>
                </a:ext>
              </a:extLst>
            </p:cNvPr>
            <p:cNvSpPr txBox="1"/>
            <p:nvPr/>
          </p:nvSpPr>
          <p:spPr>
            <a:xfrm>
              <a:off x="5158856" y="2260926"/>
              <a:ext cx="1757134" cy="261610"/>
            </a:xfrm>
            <a:prstGeom prst="rect">
              <a:avLst/>
            </a:prstGeom>
            <a:noFill/>
          </p:spPr>
          <p:txBody>
            <a:bodyPr wrap="square">
              <a:spAutoFit/>
            </a:bodyPr>
            <a:lstStyle>
              <a:defPPr>
                <a:defRPr lang="en-US"/>
              </a:defPPr>
              <a:lvl1pPr marL="0" marR="0" indent="0" algn="ctr" eaLnBrk="1" fontAlgn="auto" latinLnBrk="0" hangingPunct="1">
                <a:spcBef>
                  <a:spcPts val="0"/>
                </a:spcBef>
                <a:spcAft>
                  <a:spcPts val="0"/>
                </a:spcAft>
                <a:defRPr sz="1100" b="1" i="1" spc="0" baseline="0">
                  <a:ln>
                    <a:noFill/>
                  </a:ln>
                  <a:effectLst/>
                  <a:latin typeface="Calibri" panose="020F0502020204030204" pitchFamily="34" charset="0"/>
                </a:defRPr>
              </a:lvl1pPr>
            </a:lstStyle>
            <a:p>
              <a:r>
                <a:rPr lang="en-GB"/>
                <a:t>Apr 2023-Mar 2024</a:t>
              </a:r>
            </a:p>
          </p:txBody>
        </p:sp>
        <p:sp>
          <p:nvSpPr>
            <p:cNvPr id="86" name="TextBox 85">
              <a:extLst>
                <a:ext uri="{FF2B5EF4-FFF2-40B4-BE49-F238E27FC236}">
                  <a16:creationId xmlns:a16="http://schemas.microsoft.com/office/drawing/2014/main" id="{8E1CD75C-31BA-20AB-DF32-164664C80538}"/>
                </a:ext>
              </a:extLst>
            </p:cNvPr>
            <p:cNvSpPr txBox="1"/>
            <p:nvPr/>
          </p:nvSpPr>
          <p:spPr>
            <a:xfrm>
              <a:off x="4947626" y="3163625"/>
              <a:ext cx="2233427"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100" b="1" i="1" kern="1200" spc="0" baseline="0">
                  <a:ln>
                    <a:noFill/>
                  </a:ln>
                  <a:effectLst/>
                  <a:latin typeface="Calibri" panose="020F0502020204030204" pitchFamily="34" charset="0"/>
                  <a:ea typeface="+mn-ea"/>
                  <a:cs typeface="+mn-cs"/>
                </a:rPr>
                <a:t>Comparing Apr 2023-Mar 2024 with Jan 2023 – Dec 2023</a:t>
              </a:r>
              <a:endParaRPr lang="en-GB" sz="1100">
                <a:effectLst/>
              </a:endParaRPr>
            </a:p>
          </p:txBody>
        </p:sp>
        <p:sp>
          <p:nvSpPr>
            <p:cNvPr id="87" name="TextBox 86">
              <a:extLst>
                <a:ext uri="{FF2B5EF4-FFF2-40B4-BE49-F238E27FC236}">
                  <a16:creationId xmlns:a16="http://schemas.microsoft.com/office/drawing/2014/main" id="{77D265C3-F203-E53B-DB31-C3F329F3E2BF}"/>
                </a:ext>
              </a:extLst>
            </p:cNvPr>
            <p:cNvSpPr txBox="1"/>
            <p:nvPr/>
          </p:nvSpPr>
          <p:spPr>
            <a:xfrm>
              <a:off x="4974240" y="4309126"/>
              <a:ext cx="2242663"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100" b="1" i="1" kern="1200" spc="0" baseline="0">
                  <a:ln>
                    <a:noFill/>
                  </a:ln>
                  <a:effectLst/>
                  <a:latin typeface="Calibri" panose="020F0502020204030204" pitchFamily="34" charset="0"/>
                  <a:ea typeface="+mn-ea"/>
                  <a:cs typeface="+mn-cs"/>
                </a:rPr>
                <a:t>Comparing Apr 2022-Mar 2023 with Apr </a:t>
              </a:r>
              <a:r>
                <a:rPr lang="en-GB" sz="1100" b="1" i="1">
                  <a:latin typeface="Calibri" panose="020F0502020204030204" pitchFamily="34" charset="0"/>
                </a:rPr>
                <a:t>2023-Mar</a:t>
              </a:r>
              <a:r>
                <a:rPr lang="en-GB" sz="1100" b="1" i="1" kern="1200" spc="0" baseline="0">
                  <a:ln>
                    <a:noFill/>
                  </a:ln>
                  <a:effectLst/>
                  <a:latin typeface="Calibri" panose="020F0502020204030204" pitchFamily="34" charset="0"/>
                  <a:ea typeface="+mn-ea"/>
                  <a:cs typeface="+mn-cs"/>
                </a:rPr>
                <a:t> 2024</a:t>
              </a:r>
              <a:endParaRPr lang="en-GB" sz="1100">
                <a:effectLst/>
              </a:endParaRPr>
            </a:p>
          </p:txBody>
        </p:sp>
        <p:sp>
          <p:nvSpPr>
            <p:cNvPr id="88" name="TextBox 87">
              <a:extLst>
                <a:ext uri="{FF2B5EF4-FFF2-40B4-BE49-F238E27FC236}">
                  <a16:creationId xmlns:a16="http://schemas.microsoft.com/office/drawing/2014/main" id="{E94C9200-8664-D0F2-C57D-CF033DB86879}"/>
                </a:ext>
              </a:extLst>
            </p:cNvPr>
            <p:cNvSpPr txBox="1"/>
            <p:nvPr/>
          </p:nvSpPr>
          <p:spPr>
            <a:xfrm>
              <a:off x="4482374" y="1213797"/>
              <a:ext cx="1522100" cy="523220"/>
            </a:xfrm>
            <a:prstGeom prst="rect">
              <a:avLst/>
            </a:prstGeom>
            <a:noFill/>
          </p:spPr>
          <p:txBody>
            <a:bodyPr wrap="square" rtlCol="0">
              <a:spAutoFit/>
            </a:bodyPr>
            <a:lstStyle/>
            <a:p>
              <a:pPr algn="ctr"/>
              <a:r>
                <a:rPr lang="en-GB" sz="1400" b="1"/>
                <a:t>Greater </a:t>
              </a:r>
            </a:p>
            <a:p>
              <a:pPr algn="ctr"/>
              <a:r>
                <a:rPr lang="en-GB" sz="1400" b="1"/>
                <a:t>Cambridge</a:t>
              </a:r>
              <a:endParaRPr lang="en-GB" sz="1400"/>
            </a:p>
          </p:txBody>
        </p:sp>
        <p:sp>
          <p:nvSpPr>
            <p:cNvPr id="89" name="TextBox 88">
              <a:extLst>
                <a:ext uri="{FF2B5EF4-FFF2-40B4-BE49-F238E27FC236}">
                  <a16:creationId xmlns:a16="http://schemas.microsoft.com/office/drawing/2014/main" id="{482F331F-17F5-9ACC-6E55-3E0395548CB8}"/>
                </a:ext>
              </a:extLst>
            </p:cNvPr>
            <p:cNvSpPr txBox="1"/>
            <p:nvPr/>
          </p:nvSpPr>
          <p:spPr>
            <a:xfrm>
              <a:off x="6095571" y="1254232"/>
              <a:ext cx="1476258" cy="523220"/>
            </a:xfrm>
            <a:prstGeom prst="rect">
              <a:avLst/>
            </a:prstGeom>
            <a:noFill/>
          </p:spPr>
          <p:txBody>
            <a:bodyPr wrap="square" rtlCol="0">
              <a:spAutoFit/>
            </a:bodyPr>
            <a:lstStyle/>
            <a:p>
              <a:pPr algn="ctr"/>
              <a:r>
                <a:rPr lang="en-GB" sz="1400" b="1"/>
                <a:t>United Kingdom</a:t>
              </a:r>
              <a:endParaRPr lang="en-GB" sz="1400"/>
            </a:p>
          </p:txBody>
        </p:sp>
        <p:sp>
          <p:nvSpPr>
            <p:cNvPr id="90" name="TextBox 89">
              <a:extLst>
                <a:ext uri="{FF2B5EF4-FFF2-40B4-BE49-F238E27FC236}">
                  <a16:creationId xmlns:a16="http://schemas.microsoft.com/office/drawing/2014/main" id="{8BAB2902-C152-CEFF-EEB6-1822538CDF8D}"/>
                </a:ext>
              </a:extLst>
            </p:cNvPr>
            <p:cNvSpPr txBox="1"/>
            <p:nvPr/>
          </p:nvSpPr>
          <p:spPr>
            <a:xfrm>
              <a:off x="6074333" y="1804014"/>
              <a:ext cx="1476258" cy="44267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3.9%</a:t>
              </a:r>
              <a:endParaRPr lang="en-GB" sz="2000">
                <a:solidFill>
                  <a:srgbClr val="4F3215"/>
                </a:solidFill>
              </a:endParaRPr>
            </a:p>
          </p:txBody>
        </p:sp>
        <p:sp>
          <p:nvSpPr>
            <p:cNvPr id="91" name="TextBox 90">
              <a:extLst>
                <a:ext uri="{FF2B5EF4-FFF2-40B4-BE49-F238E27FC236}">
                  <a16:creationId xmlns:a16="http://schemas.microsoft.com/office/drawing/2014/main" id="{6B584076-8CBB-0415-301B-1BACF96430C4}"/>
                </a:ext>
              </a:extLst>
            </p:cNvPr>
            <p:cNvSpPr txBox="1"/>
            <p:nvPr/>
          </p:nvSpPr>
          <p:spPr>
            <a:xfrm>
              <a:off x="6104452" y="2678465"/>
              <a:ext cx="1453547" cy="44267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+0.1pp</a:t>
              </a:r>
              <a:endParaRPr lang="en-GB" sz="2000">
                <a:solidFill>
                  <a:srgbClr val="4F3215"/>
                </a:solidFill>
              </a:endParaRPr>
            </a:p>
          </p:txBody>
        </p:sp>
        <p:sp>
          <p:nvSpPr>
            <p:cNvPr id="92" name="TextBox 91">
              <a:extLst>
                <a:ext uri="{FF2B5EF4-FFF2-40B4-BE49-F238E27FC236}">
                  <a16:creationId xmlns:a16="http://schemas.microsoft.com/office/drawing/2014/main" id="{B76491C4-1846-184E-5FF9-2BA91EB11027}"/>
                </a:ext>
              </a:extLst>
            </p:cNvPr>
            <p:cNvSpPr txBox="1"/>
            <p:nvPr/>
          </p:nvSpPr>
          <p:spPr>
            <a:xfrm>
              <a:off x="6142768" y="3822287"/>
              <a:ext cx="1463223" cy="44267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+0.2pp</a:t>
              </a:r>
              <a:endParaRPr lang="en-GB" sz="2000">
                <a:solidFill>
                  <a:srgbClr val="4F3215"/>
                </a:solidFill>
              </a:endParaRPr>
            </a:p>
          </p:txBody>
        </p:sp>
        <p:sp>
          <p:nvSpPr>
            <p:cNvPr id="93" name="TextBox 92">
              <a:extLst>
                <a:ext uri="{FF2B5EF4-FFF2-40B4-BE49-F238E27FC236}">
                  <a16:creationId xmlns:a16="http://schemas.microsoft.com/office/drawing/2014/main" id="{4EF116C5-B850-A60B-89D2-1DC144390B13}"/>
                </a:ext>
              </a:extLst>
            </p:cNvPr>
            <p:cNvSpPr txBox="1"/>
            <p:nvPr/>
          </p:nvSpPr>
          <p:spPr>
            <a:xfrm>
              <a:off x="4591652" y="4717881"/>
              <a:ext cx="3043272" cy="307777"/>
            </a:xfrm>
            <a:prstGeom prst="rect">
              <a:avLst/>
            </a:prstGeom>
            <a:noFill/>
          </p:spPr>
          <p:txBody>
            <a:bodyPr wrap="square" rtlCol="0">
              <a:spAutoFit/>
            </a:bodyPr>
            <a:lstStyle/>
            <a:p>
              <a:pPr algn="ctr"/>
              <a:r>
                <a:rPr lang="en-GB" sz="1400" b="1" dirty="0">
                  <a:solidFill>
                    <a:srgbClr val="0B3153"/>
                  </a:solidFill>
                </a:rPr>
                <a:t>3-Year Average</a:t>
              </a:r>
            </a:p>
          </p:txBody>
        </p:sp>
        <p:sp>
          <p:nvSpPr>
            <p:cNvPr id="94" name="TextBox 93">
              <a:extLst>
                <a:ext uri="{FF2B5EF4-FFF2-40B4-BE49-F238E27FC236}">
                  <a16:creationId xmlns:a16="http://schemas.microsoft.com/office/drawing/2014/main" id="{404629E9-A2D4-E3FD-5F17-8C1C59D35094}"/>
                </a:ext>
              </a:extLst>
            </p:cNvPr>
            <p:cNvSpPr txBox="1"/>
            <p:nvPr/>
          </p:nvSpPr>
          <p:spPr>
            <a:xfrm>
              <a:off x="4553895" y="5015152"/>
              <a:ext cx="1436494" cy="442674"/>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4.7%</a:t>
              </a:r>
              <a:endParaRPr lang="en-GB" sz="2000">
                <a:solidFill>
                  <a:srgbClr val="4F3215"/>
                </a:solidFill>
              </a:endParaRPr>
            </a:p>
          </p:txBody>
        </p:sp>
        <p:sp>
          <p:nvSpPr>
            <p:cNvPr id="95" name="TextBox 94">
              <a:extLst>
                <a:ext uri="{FF2B5EF4-FFF2-40B4-BE49-F238E27FC236}">
                  <a16:creationId xmlns:a16="http://schemas.microsoft.com/office/drawing/2014/main" id="{3A789E05-D3AA-F4CA-04B9-C6D7952F2F0F}"/>
                </a:ext>
              </a:extLst>
            </p:cNvPr>
            <p:cNvSpPr txBox="1"/>
            <p:nvPr/>
          </p:nvSpPr>
          <p:spPr>
            <a:xfrm>
              <a:off x="4979675" y="5545724"/>
              <a:ext cx="2242663"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100" b="1" i="1" kern="1200" spc="0" baseline="0">
                  <a:ln>
                    <a:noFill/>
                  </a:ln>
                  <a:effectLst/>
                  <a:latin typeface="Calibri" panose="020F0502020204030204" pitchFamily="34" charset="0"/>
                  <a:ea typeface="+mn-ea"/>
                  <a:cs typeface="+mn-cs"/>
                </a:rPr>
                <a:t>Comparing Apr 2021-Mar 2022 with Apr </a:t>
              </a:r>
              <a:r>
                <a:rPr lang="en-GB" sz="1100" b="1" i="1">
                  <a:latin typeface="Calibri" panose="020F0502020204030204" pitchFamily="34" charset="0"/>
                </a:rPr>
                <a:t>2023-Mar</a:t>
              </a:r>
              <a:r>
                <a:rPr lang="en-GB" sz="1100" b="1" i="1" kern="1200" spc="0" baseline="0">
                  <a:ln>
                    <a:noFill/>
                  </a:ln>
                  <a:effectLst/>
                  <a:latin typeface="Calibri" panose="020F0502020204030204" pitchFamily="34" charset="0"/>
                  <a:ea typeface="+mn-ea"/>
                  <a:cs typeface="+mn-cs"/>
                </a:rPr>
                <a:t> 2024</a:t>
              </a:r>
              <a:endParaRPr lang="en-GB" sz="1100">
                <a:effectLst/>
              </a:endParaRPr>
            </a:p>
          </p:txBody>
        </p:sp>
        <p:sp>
          <p:nvSpPr>
            <p:cNvPr id="96" name="TextBox 95">
              <a:extLst>
                <a:ext uri="{FF2B5EF4-FFF2-40B4-BE49-F238E27FC236}">
                  <a16:creationId xmlns:a16="http://schemas.microsoft.com/office/drawing/2014/main" id="{DD624D8B-8DAD-4411-6BE9-EBA954DCA9B1}"/>
                </a:ext>
              </a:extLst>
            </p:cNvPr>
            <p:cNvSpPr txBox="1"/>
            <p:nvPr/>
          </p:nvSpPr>
          <p:spPr>
            <a:xfrm>
              <a:off x="6142768" y="5023648"/>
              <a:ext cx="1455782" cy="442674"/>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3.9%</a:t>
              </a:r>
              <a:endParaRPr lang="en-GB" sz="2000">
                <a:solidFill>
                  <a:srgbClr val="4F3215"/>
                </a:solidFill>
              </a:endParaRPr>
            </a:p>
          </p:txBody>
        </p:sp>
        <p:sp>
          <p:nvSpPr>
            <p:cNvPr id="97" name="Rectangle: Rounded Corners 96">
              <a:extLst>
                <a:ext uri="{FF2B5EF4-FFF2-40B4-BE49-F238E27FC236}">
                  <a16:creationId xmlns:a16="http://schemas.microsoft.com/office/drawing/2014/main" id="{9EAED04B-B7A3-4902-EABA-D2B3572FE1EA}"/>
                </a:ext>
                <a:ext uri="{C183D7F6-B498-43B3-948B-1728B52AA6E4}">
                  <adec:decorative xmlns:adec="http://schemas.microsoft.com/office/drawing/2017/decorative" val="1"/>
                </a:ext>
              </a:extLst>
            </p:cNvPr>
            <p:cNvSpPr/>
            <p:nvPr/>
          </p:nvSpPr>
          <p:spPr>
            <a:xfrm>
              <a:off x="4338194" y="685480"/>
              <a:ext cx="3417322" cy="5291132"/>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9276DA9B-4F00-A510-BFB7-941BBBA8E2A7}"/>
              </a:ext>
              <a:ext uri="{C183D7F6-B498-43B3-948B-1728B52AA6E4}">
                <adec:decorative xmlns:adec="http://schemas.microsoft.com/office/drawing/2017/decorative" val="1"/>
              </a:ext>
            </a:extLst>
          </p:cNvPr>
          <p:cNvGrpSpPr/>
          <p:nvPr/>
        </p:nvGrpSpPr>
        <p:grpSpPr>
          <a:xfrm>
            <a:off x="8179811" y="685480"/>
            <a:ext cx="3417322" cy="5233477"/>
            <a:chOff x="8179811" y="685480"/>
            <a:chExt cx="3417322" cy="5233477"/>
          </a:xfrm>
        </p:grpSpPr>
        <p:sp>
          <p:nvSpPr>
            <p:cNvPr id="75" name="Rectangle: Rounded Corners 74">
              <a:extLst>
                <a:ext uri="{FF2B5EF4-FFF2-40B4-BE49-F238E27FC236}">
                  <a16:creationId xmlns:a16="http://schemas.microsoft.com/office/drawing/2014/main" id="{C491029A-156D-D2A3-719B-5DC27A4CE5C8}"/>
                </a:ext>
                <a:ext uri="{C183D7F6-B498-43B3-948B-1728B52AA6E4}">
                  <adec:decorative xmlns:adec="http://schemas.microsoft.com/office/drawing/2017/decorative" val="1"/>
                </a:ext>
              </a:extLst>
            </p:cNvPr>
            <p:cNvSpPr/>
            <p:nvPr/>
          </p:nvSpPr>
          <p:spPr>
            <a:xfrm>
              <a:off x="8179811" y="685480"/>
              <a:ext cx="3417322" cy="5233477"/>
            </a:xfrm>
            <a:prstGeom prst="roundRect">
              <a:avLst>
                <a:gd name="adj" fmla="val 6715"/>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7" name="TextBox 36">
              <a:extLst>
                <a:ext uri="{FF2B5EF4-FFF2-40B4-BE49-F238E27FC236}">
                  <a16:creationId xmlns:a16="http://schemas.microsoft.com/office/drawing/2014/main" id="{E7CBEC47-73C2-B8DB-74B0-401964B1D78D}"/>
                </a:ext>
              </a:extLst>
            </p:cNvPr>
            <p:cNvSpPr txBox="1"/>
            <p:nvPr/>
          </p:nvSpPr>
          <p:spPr>
            <a:xfrm>
              <a:off x="8344896" y="795916"/>
              <a:ext cx="3018175" cy="477054"/>
            </a:xfrm>
            <a:prstGeom prst="rect">
              <a:avLst/>
            </a:prstGeom>
            <a:noFill/>
          </p:spPr>
          <p:txBody>
            <a:bodyPr wrap="square" rtlCol="0">
              <a:spAutoFit/>
            </a:bodyPr>
            <a:lstStyle/>
            <a:p>
              <a:pPr algn="ctr"/>
              <a:r>
                <a:rPr lang="en-GB" sz="1400" b="1">
                  <a:solidFill>
                    <a:srgbClr val="0B3153"/>
                  </a:solidFill>
                </a:rPr>
                <a:t>Employment Rate</a:t>
              </a:r>
            </a:p>
            <a:p>
              <a:pPr algn="ctr"/>
              <a:r>
                <a:rPr lang="en-GB" sz="1100" b="1">
                  <a:solidFill>
                    <a:srgbClr val="0B3153"/>
                  </a:solidFill>
                </a:rPr>
                <a:t>(all aged 16-64):</a:t>
              </a:r>
            </a:p>
          </p:txBody>
        </p:sp>
        <p:sp>
          <p:nvSpPr>
            <p:cNvPr id="38" name="TextBox 37">
              <a:extLst>
                <a:ext uri="{FF2B5EF4-FFF2-40B4-BE49-F238E27FC236}">
                  <a16:creationId xmlns:a16="http://schemas.microsoft.com/office/drawing/2014/main" id="{4289E3AD-E619-2EBC-B7A2-D4139D548C9C}"/>
                </a:ext>
              </a:extLst>
            </p:cNvPr>
            <p:cNvSpPr txBox="1"/>
            <p:nvPr/>
          </p:nvSpPr>
          <p:spPr>
            <a:xfrm>
              <a:off x="8317775" y="1802676"/>
              <a:ext cx="1476258" cy="442674"/>
            </a:xfrm>
            <a:prstGeom prst="roundRect">
              <a:avLst/>
            </a:prstGeom>
            <a:solidFill>
              <a:schemeClr val="accent4">
                <a:lumMod val="40000"/>
                <a:lumOff val="60000"/>
                <a:alpha val="34000"/>
              </a:schemeClr>
            </a:solidFill>
            <a:ln w="47625">
              <a:solidFill>
                <a:srgbClr val="92D050"/>
              </a:solidFill>
              <a:prstDash val="sysDot"/>
            </a:ln>
          </p:spPr>
          <p:txBody>
            <a:bodyPr wrap="square" rtlCol="0">
              <a:spAutoFit/>
            </a:bodyPr>
            <a:lstStyle/>
            <a:p>
              <a:pPr algn="ctr"/>
              <a:r>
                <a:rPr lang="en-GB" sz="2000" b="1">
                  <a:solidFill>
                    <a:srgbClr val="4F3215"/>
                  </a:solidFill>
                </a:rPr>
                <a:t>77.6%</a:t>
              </a:r>
              <a:endParaRPr lang="en-GB" sz="2000">
                <a:solidFill>
                  <a:srgbClr val="4F3215"/>
                </a:solidFill>
              </a:endParaRPr>
            </a:p>
          </p:txBody>
        </p:sp>
        <p:sp>
          <p:nvSpPr>
            <p:cNvPr id="42" name="TextBox 41">
              <a:extLst>
                <a:ext uri="{FF2B5EF4-FFF2-40B4-BE49-F238E27FC236}">
                  <a16:creationId xmlns:a16="http://schemas.microsoft.com/office/drawing/2014/main" id="{3B77C595-6FDE-1A43-E163-1721A6F1DC72}"/>
                </a:ext>
              </a:extLst>
            </p:cNvPr>
            <p:cNvSpPr txBox="1"/>
            <p:nvPr/>
          </p:nvSpPr>
          <p:spPr>
            <a:xfrm>
              <a:off x="8362485" y="2404381"/>
              <a:ext cx="3043272" cy="307777"/>
            </a:xfrm>
            <a:prstGeom prst="rect">
              <a:avLst/>
            </a:prstGeom>
            <a:noFill/>
          </p:spPr>
          <p:txBody>
            <a:bodyPr wrap="square" rtlCol="0">
              <a:spAutoFit/>
            </a:bodyPr>
            <a:lstStyle/>
            <a:p>
              <a:pPr algn="ctr"/>
              <a:r>
                <a:rPr lang="en-GB" sz="1400" b="1">
                  <a:solidFill>
                    <a:srgbClr val="0B3153"/>
                  </a:solidFill>
                </a:rPr>
                <a:t>Quarterly</a:t>
              </a:r>
              <a:r>
                <a:rPr lang="en-GB" sz="1400" b="1">
                  <a:solidFill>
                    <a:schemeClr val="accent2"/>
                  </a:solidFill>
                </a:rPr>
                <a:t> </a:t>
              </a:r>
              <a:r>
                <a:rPr lang="en-GB" sz="1400" b="1">
                  <a:solidFill>
                    <a:srgbClr val="0B3153"/>
                  </a:solidFill>
                </a:rPr>
                <a:t>Change</a:t>
              </a:r>
            </a:p>
          </p:txBody>
        </p:sp>
        <p:sp>
          <p:nvSpPr>
            <p:cNvPr id="43" name="TextBox 42">
              <a:extLst>
                <a:ext uri="{FF2B5EF4-FFF2-40B4-BE49-F238E27FC236}">
                  <a16:creationId xmlns:a16="http://schemas.microsoft.com/office/drawing/2014/main" id="{FB80CD02-CA6C-07C3-86A2-FBAE2C216072}"/>
                </a:ext>
              </a:extLst>
            </p:cNvPr>
            <p:cNvSpPr txBox="1"/>
            <p:nvPr/>
          </p:nvSpPr>
          <p:spPr>
            <a:xfrm>
              <a:off x="8327452" y="2704721"/>
              <a:ext cx="1491126" cy="442674"/>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000" b="1">
                  <a:solidFill>
                    <a:srgbClr val="4F3215"/>
                  </a:solidFill>
                </a:rPr>
                <a:t>-0.9pp</a:t>
              </a:r>
              <a:endParaRPr lang="en-GB" sz="2000">
                <a:solidFill>
                  <a:srgbClr val="4F3215"/>
                </a:solidFill>
              </a:endParaRPr>
            </a:p>
          </p:txBody>
        </p:sp>
        <p:sp>
          <p:nvSpPr>
            <p:cNvPr id="46" name="TextBox 45">
              <a:extLst>
                <a:ext uri="{FF2B5EF4-FFF2-40B4-BE49-F238E27FC236}">
                  <a16:creationId xmlns:a16="http://schemas.microsoft.com/office/drawing/2014/main" id="{64E48F86-1A90-901A-6960-6E6717C0877E}"/>
                </a:ext>
              </a:extLst>
            </p:cNvPr>
            <p:cNvSpPr txBox="1"/>
            <p:nvPr/>
          </p:nvSpPr>
          <p:spPr>
            <a:xfrm>
              <a:off x="8428296" y="3552725"/>
              <a:ext cx="3043272" cy="307777"/>
            </a:xfrm>
            <a:prstGeom prst="rect">
              <a:avLst/>
            </a:prstGeom>
            <a:noFill/>
          </p:spPr>
          <p:txBody>
            <a:bodyPr wrap="square" rtlCol="0">
              <a:spAutoFit/>
            </a:bodyPr>
            <a:lstStyle/>
            <a:p>
              <a:pPr algn="ctr"/>
              <a:r>
                <a:rPr lang="en-GB" sz="1400" b="1">
                  <a:solidFill>
                    <a:srgbClr val="0B3153"/>
                  </a:solidFill>
                </a:rPr>
                <a:t>YoY Change</a:t>
              </a:r>
            </a:p>
          </p:txBody>
        </p:sp>
        <p:sp>
          <p:nvSpPr>
            <p:cNvPr id="53" name="TextBox 52">
              <a:extLst>
                <a:ext uri="{FF2B5EF4-FFF2-40B4-BE49-F238E27FC236}">
                  <a16:creationId xmlns:a16="http://schemas.microsoft.com/office/drawing/2014/main" id="{C16C8A1E-6D7D-A4A0-C39C-410635D35561}"/>
                </a:ext>
              </a:extLst>
            </p:cNvPr>
            <p:cNvSpPr txBox="1"/>
            <p:nvPr/>
          </p:nvSpPr>
          <p:spPr>
            <a:xfrm>
              <a:off x="8377480" y="3806805"/>
              <a:ext cx="1472696" cy="442674"/>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000" b="1">
                  <a:solidFill>
                    <a:srgbClr val="4F3215"/>
                  </a:solidFill>
                </a:rPr>
                <a:t>-1.5pp</a:t>
              </a:r>
              <a:endParaRPr lang="en-GB" sz="2000">
                <a:solidFill>
                  <a:srgbClr val="4F3215"/>
                </a:solidFill>
              </a:endParaRPr>
            </a:p>
          </p:txBody>
        </p:sp>
        <p:sp>
          <p:nvSpPr>
            <p:cNvPr id="56" name="TextBox 55">
              <a:extLst>
                <a:ext uri="{FF2B5EF4-FFF2-40B4-BE49-F238E27FC236}">
                  <a16:creationId xmlns:a16="http://schemas.microsoft.com/office/drawing/2014/main" id="{28F5424D-C58B-9ABF-EFB2-A59674A13A08}"/>
                </a:ext>
              </a:extLst>
            </p:cNvPr>
            <p:cNvSpPr txBox="1"/>
            <p:nvPr/>
          </p:nvSpPr>
          <p:spPr>
            <a:xfrm>
              <a:off x="8970276" y="2262128"/>
              <a:ext cx="1757134" cy="253916"/>
            </a:xfrm>
            <a:prstGeom prst="rect">
              <a:avLst/>
            </a:prstGeom>
            <a:noFill/>
          </p:spPr>
          <p:txBody>
            <a:bodyPr wrap="square">
              <a:spAutoFit/>
            </a:bodyPr>
            <a:lstStyle>
              <a:defPPr>
                <a:defRPr lang="en-US"/>
              </a:defPPr>
              <a:lvl1pPr marL="0" marR="0" indent="0" algn="ctr" eaLnBrk="1" fontAlgn="auto" latinLnBrk="0" hangingPunct="1">
                <a:spcBef>
                  <a:spcPts val="0"/>
                </a:spcBef>
                <a:spcAft>
                  <a:spcPts val="0"/>
                </a:spcAft>
                <a:defRPr sz="1100" b="1" i="1" spc="0" baseline="0">
                  <a:ln>
                    <a:noFill/>
                  </a:ln>
                  <a:effectLst/>
                  <a:latin typeface="Calibri" panose="020F0502020204030204" pitchFamily="34" charset="0"/>
                </a:defRPr>
              </a:lvl1pPr>
            </a:lstStyle>
            <a:p>
              <a:r>
                <a:rPr lang="en-GB" sz="1050"/>
                <a:t>Apr 2023-Mar 2024</a:t>
              </a:r>
            </a:p>
          </p:txBody>
        </p:sp>
        <p:sp>
          <p:nvSpPr>
            <p:cNvPr id="63" name="TextBox 62">
              <a:extLst>
                <a:ext uri="{FF2B5EF4-FFF2-40B4-BE49-F238E27FC236}">
                  <a16:creationId xmlns:a16="http://schemas.microsoft.com/office/drawing/2014/main" id="{2EB27A24-815A-2EC6-926A-62A0F673CAD3}"/>
                </a:ext>
              </a:extLst>
            </p:cNvPr>
            <p:cNvSpPr txBox="1"/>
            <p:nvPr/>
          </p:nvSpPr>
          <p:spPr>
            <a:xfrm>
              <a:off x="8787564" y="3179821"/>
              <a:ext cx="2233427" cy="415498"/>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2023-Mar 2024 with Jan 2023 – Dec 2023</a:t>
              </a:r>
              <a:endParaRPr lang="en-GB" sz="1050">
                <a:effectLst/>
              </a:endParaRPr>
            </a:p>
          </p:txBody>
        </p:sp>
        <p:sp>
          <p:nvSpPr>
            <p:cNvPr id="64" name="TextBox 63">
              <a:extLst>
                <a:ext uri="{FF2B5EF4-FFF2-40B4-BE49-F238E27FC236}">
                  <a16:creationId xmlns:a16="http://schemas.microsoft.com/office/drawing/2014/main" id="{3E1E5441-6450-2368-F206-79918D2CF2EF}"/>
                </a:ext>
              </a:extLst>
            </p:cNvPr>
            <p:cNvSpPr txBox="1"/>
            <p:nvPr/>
          </p:nvSpPr>
          <p:spPr>
            <a:xfrm>
              <a:off x="8864058" y="4283296"/>
              <a:ext cx="2242663" cy="415498"/>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2022-Mar 2023 with Apr </a:t>
              </a:r>
              <a:r>
                <a:rPr lang="en-GB" sz="1050" b="1" i="1">
                  <a:latin typeface="Calibri" panose="020F0502020204030204" pitchFamily="34" charset="0"/>
                </a:rPr>
                <a:t>2023-Mar</a:t>
              </a:r>
              <a:r>
                <a:rPr lang="en-GB" sz="1050" b="1" i="1" kern="1200" spc="0" baseline="0">
                  <a:ln>
                    <a:noFill/>
                  </a:ln>
                  <a:effectLst/>
                  <a:latin typeface="Calibri" panose="020F0502020204030204" pitchFamily="34" charset="0"/>
                  <a:ea typeface="+mn-ea"/>
                  <a:cs typeface="+mn-cs"/>
                </a:rPr>
                <a:t> 2024</a:t>
              </a:r>
              <a:endParaRPr lang="en-GB" sz="1050">
                <a:effectLst/>
              </a:endParaRPr>
            </a:p>
          </p:txBody>
        </p:sp>
        <p:sp>
          <p:nvSpPr>
            <p:cNvPr id="65" name="TextBox 64">
              <a:extLst>
                <a:ext uri="{FF2B5EF4-FFF2-40B4-BE49-F238E27FC236}">
                  <a16:creationId xmlns:a16="http://schemas.microsoft.com/office/drawing/2014/main" id="{E211F77C-EDCE-3702-6E24-A2D9316B1F91}"/>
                </a:ext>
              </a:extLst>
            </p:cNvPr>
            <p:cNvSpPr txBox="1"/>
            <p:nvPr/>
          </p:nvSpPr>
          <p:spPr>
            <a:xfrm>
              <a:off x="8401199" y="1211072"/>
              <a:ext cx="1472229" cy="523220"/>
            </a:xfrm>
            <a:prstGeom prst="rect">
              <a:avLst/>
            </a:prstGeom>
            <a:noFill/>
          </p:spPr>
          <p:txBody>
            <a:bodyPr wrap="square" rtlCol="0">
              <a:spAutoFit/>
            </a:bodyPr>
            <a:lstStyle/>
            <a:p>
              <a:pPr algn="ctr"/>
              <a:r>
                <a:rPr lang="en-GB" sz="1400" b="1"/>
                <a:t>Greater Cambridge</a:t>
              </a:r>
              <a:endParaRPr lang="en-GB" sz="1400"/>
            </a:p>
          </p:txBody>
        </p:sp>
        <p:sp>
          <p:nvSpPr>
            <p:cNvPr id="66" name="TextBox 65">
              <a:extLst>
                <a:ext uri="{FF2B5EF4-FFF2-40B4-BE49-F238E27FC236}">
                  <a16:creationId xmlns:a16="http://schemas.microsoft.com/office/drawing/2014/main" id="{3E43E3E2-E610-4EAD-A3F8-76899819A36D}"/>
                </a:ext>
              </a:extLst>
            </p:cNvPr>
            <p:cNvSpPr txBox="1"/>
            <p:nvPr/>
          </p:nvSpPr>
          <p:spPr>
            <a:xfrm>
              <a:off x="9896245" y="1214162"/>
              <a:ext cx="1476258" cy="523220"/>
            </a:xfrm>
            <a:prstGeom prst="rect">
              <a:avLst/>
            </a:prstGeom>
            <a:noFill/>
          </p:spPr>
          <p:txBody>
            <a:bodyPr wrap="square" rtlCol="0">
              <a:spAutoFit/>
            </a:bodyPr>
            <a:lstStyle/>
            <a:p>
              <a:pPr algn="ctr"/>
              <a:r>
                <a:rPr lang="en-GB" sz="1400" b="1"/>
                <a:t>United Kingdom</a:t>
              </a:r>
              <a:endParaRPr lang="en-GB" sz="1400"/>
            </a:p>
          </p:txBody>
        </p:sp>
        <p:sp>
          <p:nvSpPr>
            <p:cNvPr id="67" name="TextBox 66">
              <a:extLst>
                <a:ext uri="{FF2B5EF4-FFF2-40B4-BE49-F238E27FC236}">
                  <a16:creationId xmlns:a16="http://schemas.microsoft.com/office/drawing/2014/main" id="{F5970C75-E4EC-19F1-E0C7-60A843D90040}"/>
                </a:ext>
              </a:extLst>
            </p:cNvPr>
            <p:cNvSpPr txBox="1"/>
            <p:nvPr/>
          </p:nvSpPr>
          <p:spPr>
            <a:xfrm>
              <a:off x="9886813" y="1802676"/>
              <a:ext cx="1476258" cy="44267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75.4%</a:t>
              </a:r>
              <a:endParaRPr lang="en-GB" sz="2000">
                <a:solidFill>
                  <a:srgbClr val="4F3215"/>
                </a:solidFill>
              </a:endParaRPr>
            </a:p>
          </p:txBody>
        </p:sp>
        <p:sp>
          <p:nvSpPr>
            <p:cNvPr id="68" name="TextBox 67">
              <a:extLst>
                <a:ext uri="{FF2B5EF4-FFF2-40B4-BE49-F238E27FC236}">
                  <a16:creationId xmlns:a16="http://schemas.microsoft.com/office/drawing/2014/main" id="{B9D78C26-F44F-DA1A-B758-6457CCEE0D4B}"/>
                </a:ext>
              </a:extLst>
            </p:cNvPr>
            <p:cNvSpPr txBox="1"/>
            <p:nvPr/>
          </p:nvSpPr>
          <p:spPr>
            <a:xfrm>
              <a:off x="9896245" y="2699464"/>
              <a:ext cx="1474234" cy="44267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-0.3pp</a:t>
              </a:r>
              <a:endParaRPr lang="en-GB" sz="2000">
                <a:solidFill>
                  <a:srgbClr val="4F3215"/>
                </a:solidFill>
              </a:endParaRPr>
            </a:p>
          </p:txBody>
        </p:sp>
        <p:sp>
          <p:nvSpPr>
            <p:cNvPr id="69" name="TextBox 68">
              <a:extLst>
                <a:ext uri="{FF2B5EF4-FFF2-40B4-BE49-F238E27FC236}">
                  <a16:creationId xmlns:a16="http://schemas.microsoft.com/office/drawing/2014/main" id="{C28AF1E0-383D-3FE2-7315-483C0A6420EE}"/>
                </a:ext>
              </a:extLst>
            </p:cNvPr>
            <p:cNvSpPr txBox="1"/>
            <p:nvPr/>
          </p:nvSpPr>
          <p:spPr>
            <a:xfrm>
              <a:off x="9942711" y="3806805"/>
              <a:ext cx="1472696" cy="408623"/>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b="1" dirty="0">
                  <a:solidFill>
                    <a:srgbClr val="4F3215"/>
                  </a:solidFill>
                </a:rPr>
                <a:t>No change</a:t>
              </a:r>
              <a:endParaRPr lang="en-GB" dirty="0">
                <a:solidFill>
                  <a:srgbClr val="4F3215"/>
                </a:solidFill>
              </a:endParaRPr>
            </a:p>
          </p:txBody>
        </p:sp>
        <p:sp>
          <p:nvSpPr>
            <p:cNvPr id="70" name="TextBox 69">
              <a:extLst>
                <a:ext uri="{FF2B5EF4-FFF2-40B4-BE49-F238E27FC236}">
                  <a16:creationId xmlns:a16="http://schemas.microsoft.com/office/drawing/2014/main" id="{011B7010-D45D-26D6-521A-8C0051641803}"/>
                </a:ext>
              </a:extLst>
            </p:cNvPr>
            <p:cNvSpPr txBox="1"/>
            <p:nvPr/>
          </p:nvSpPr>
          <p:spPr>
            <a:xfrm>
              <a:off x="8300035" y="4712123"/>
              <a:ext cx="3043272" cy="307777"/>
            </a:xfrm>
            <a:prstGeom prst="rect">
              <a:avLst/>
            </a:prstGeom>
            <a:noFill/>
          </p:spPr>
          <p:txBody>
            <a:bodyPr wrap="square" rtlCol="0">
              <a:spAutoFit/>
            </a:bodyPr>
            <a:lstStyle/>
            <a:p>
              <a:pPr algn="ctr"/>
              <a:r>
                <a:rPr lang="en-GB" sz="1400" b="1" dirty="0">
                  <a:solidFill>
                    <a:srgbClr val="0B3153"/>
                  </a:solidFill>
                </a:rPr>
                <a:t>3-Year Average</a:t>
              </a:r>
            </a:p>
          </p:txBody>
        </p:sp>
        <p:sp>
          <p:nvSpPr>
            <p:cNvPr id="71" name="TextBox 70">
              <a:extLst>
                <a:ext uri="{FF2B5EF4-FFF2-40B4-BE49-F238E27FC236}">
                  <a16:creationId xmlns:a16="http://schemas.microsoft.com/office/drawing/2014/main" id="{02184193-6568-85C2-6175-4A42CD5A50DA}"/>
                </a:ext>
              </a:extLst>
            </p:cNvPr>
            <p:cNvSpPr txBox="1"/>
            <p:nvPr/>
          </p:nvSpPr>
          <p:spPr>
            <a:xfrm>
              <a:off x="8377480" y="5056569"/>
              <a:ext cx="1472696" cy="442674"/>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79.3%</a:t>
              </a:r>
              <a:endParaRPr lang="en-GB" sz="2000">
                <a:solidFill>
                  <a:srgbClr val="4F3215"/>
                </a:solidFill>
              </a:endParaRPr>
            </a:p>
          </p:txBody>
        </p:sp>
        <p:sp>
          <p:nvSpPr>
            <p:cNvPr id="72" name="TextBox 71">
              <a:extLst>
                <a:ext uri="{FF2B5EF4-FFF2-40B4-BE49-F238E27FC236}">
                  <a16:creationId xmlns:a16="http://schemas.microsoft.com/office/drawing/2014/main" id="{4F5CF034-A820-15AD-6993-699458734F6F}"/>
                </a:ext>
              </a:extLst>
            </p:cNvPr>
            <p:cNvSpPr txBox="1"/>
            <p:nvPr/>
          </p:nvSpPr>
          <p:spPr>
            <a:xfrm>
              <a:off x="8762789" y="5487829"/>
              <a:ext cx="2242663" cy="415498"/>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2021-Mar 2022 with Apr </a:t>
              </a:r>
              <a:r>
                <a:rPr lang="en-GB" sz="1050" b="1" i="1">
                  <a:latin typeface="Calibri" panose="020F0502020204030204" pitchFamily="34" charset="0"/>
                </a:rPr>
                <a:t>2023-Mar</a:t>
              </a:r>
              <a:r>
                <a:rPr lang="en-GB" sz="1050" b="1" i="1" kern="1200" spc="0" baseline="0">
                  <a:ln>
                    <a:noFill/>
                  </a:ln>
                  <a:effectLst/>
                  <a:latin typeface="Calibri" panose="020F0502020204030204" pitchFamily="34" charset="0"/>
                  <a:ea typeface="+mn-ea"/>
                  <a:cs typeface="+mn-cs"/>
                </a:rPr>
                <a:t> 2024</a:t>
              </a:r>
              <a:endParaRPr lang="en-GB" sz="1050">
                <a:effectLst/>
              </a:endParaRPr>
            </a:p>
          </p:txBody>
        </p:sp>
        <p:sp>
          <p:nvSpPr>
            <p:cNvPr id="73" name="TextBox 72">
              <a:extLst>
                <a:ext uri="{FF2B5EF4-FFF2-40B4-BE49-F238E27FC236}">
                  <a16:creationId xmlns:a16="http://schemas.microsoft.com/office/drawing/2014/main" id="{304A63AB-4D41-321D-F2D1-9A80DAF5158B}"/>
                </a:ext>
              </a:extLst>
            </p:cNvPr>
            <p:cNvSpPr txBox="1"/>
            <p:nvPr/>
          </p:nvSpPr>
          <p:spPr>
            <a:xfrm>
              <a:off x="9958153" y="5061127"/>
              <a:ext cx="1472696" cy="442674"/>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000" b="1">
                  <a:solidFill>
                    <a:srgbClr val="4F3215"/>
                  </a:solidFill>
                </a:rPr>
                <a:t>75.3%</a:t>
              </a:r>
              <a:endParaRPr lang="en-GB" sz="2000">
                <a:solidFill>
                  <a:srgbClr val="4F3215"/>
                </a:solidFill>
              </a:endParaRPr>
            </a:p>
          </p:txBody>
        </p:sp>
      </p:grpSp>
    </p:spTree>
    <p:extLst>
      <p:ext uri="{BB962C8B-B14F-4D97-AF65-F5344CB8AC3E}">
        <p14:creationId xmlns:p14="http://schemas.microsoft.com/office/powerpoint/2010/main" val="3350833203"/>
      </p:ext>
    </p:extLst>
  </p:cSld>
  <p:clrMapOvr>
    <a:masterClrMapping/>
  </p:clrMapOvr>
</p:sld>
</file>

<file path=ppt/theme/theme1.xml><?xml version="1.0" encoding="utf-8"?>
<a:theme xmlns:a="http://schemas.openxmlformats.org/drawingml/2006/main" name="Office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P template draft v8" id="{DF8C0179-50C7-474C-9C32-320FFDBD4498}" vid="{632D1101-92C7-9B4E-ACE0-6621DB3A6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8" ma:contentTypeDescription="Create a new document." ma:contentTypeScope="" ma:versionID="9196fe47dd8037fb435e3d478db14a5e">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455ebfd166e5847b97ad3c8247559468"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TestExpiryDate xmlns="38160366-bcfb-49fe-ae5b-ebd90b6ce091" xsi:nil="true"/>
  </documentManagement>
</p:properties>
</file>

<file path=customXml/itemProps1.xml><?xml version="1.0" encoding="utf-8"?>
<ds:datastoreItem xmlns:ds="http://schemas.openxmlformats.org/officeDocument/2006/customXml" ds:itemID="{F96CD52D-FB64-4950-BD00-75BFF488A2DE}"/>
</file>

<file path=customXml/itemProps2.xml><?xml version="1.0" encoding="utf-8"?>
<ds:datastoreItem xmlns:ds="http://schemas.openxmlformats.org/officeDocument/2006/customXml" ds:itemID="{AF7017D6-DAF8-4A74-AC05-B54649114017}">
  <ds:schemaRefs>
    <ds:schemaRef ds:uri="http://schemas.microsoft.com/sharepoint/v3/contenttype/forms"/>
  </ds:schemaRefs>
</ds:datastoreItem>
</file>

<file path=customXml/itemProps3.xml><?xml version="1.0" encoding="utf-8"?>
<ds:datastoreItem xmlns:ds="http://schemas.openxmlformats.org/officeDocument/2006/customXml" ds:itemID="{F6223F78-F9DB-4ABA-80C2-28E77AAFD6C1}">
  <ds:schemaRef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d2c5561e-d5a1-4761-9d3e-caffcd84e59f"/>
    <ds:schemaRef ds:uri="38160366-bcfb-49fe-ae5b-ebd90b6ce09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CCC PP template draft v8</Template>
  <TotalTime>558</TotalTime>
  <Words>13133</Words>
  <Application>Microsoft Office PowerPoint</Application>
  <PresentationFormat>Widescreen</PresentationFormat>
  <Paragraphs>1332</Paragraphs>
  <Slides>41</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Aptos</vt:lpstr>
      <vt:lpstr>Aptos Narrow</vt:lpstr>
      <vt:lpstr>Arial</vt:lpstr>
      <vt:lpstr>Calibri</vt:lpstr>
      <vt:lpstr>Cambria Math</vt:lpstr>
      <vt:lpstr>Courier New</vt:lpstr>
      <vt:lpstr>Courier New,monospace</vt:lpstr>
      <vt:lpstr>Office Theme</vt:lpstr>
      <vt:lpstr>Greater Cambridge* Economic Update</vt:lpstr>
      <vt:lpstr>Table of Contents</vt:lpstr>
      <vt:lpstr>1. Purpose </vt:lpstr>
      <vt:lpstr>2. Executive Summary</vt:lpstr>
      <vt:lpstr>2. Executive Summary</vt:lpstr>
      <vt:lpstr>2. Executive Summary</vt:lpstr>
      <vt:lpstr>3. Overview</vt:lpstr>
      <vt:lpstr>UK Economic Context</vt:lpstr>
      <vt:lpstr>Employment Overview</vt:lpstr>
      <vt:lpstr>Employment Overview by Gender – 3-year average</vt:lpstr>
      <vt:lpstr>Employment Overview by Age – 3-year average </vt:lpstr>
      <vt:lpstr>Economic Activity</vt:lpstr>
      <vt:lpstr>4. Economic Inactivity</vt:lpstr>
      <vt:lpstr>Economic Inactivity Overview</vt:lpstr>
      <vt:lpstr>Reasons for Inactivity</vt:lpstr>
      <vt:lpstr>Inactivity by Age and Gender</vt:lpstr>
      <vt:lpstr>5. Unemployment</vt:lpstr>
      <vt:lpstr>Unemployment Overview</vt:lpstr>
      <vt:lpstr>GCP Vacancies</vt:lpstr>
      <vt:lpstr>Vacancy Rate vs Unemployment Rate</vt:lpstr>
      <vt:lpstr>Vacancies by Sector</vt:lpstr>
      <vt:lpstr>Vacancies by Job Title</vt:lpstr>
      <vt:lpstr>Vacancies by KI Industries </vt:lpstr>
      <vt:lpstr>KI and Non-KI Vacancies by Sector</vt:lpstr>
      <vt:lpstr>Percentage Change in Vacancies by Sector</vt:lpstr>
      <vt:lpstr>KI vs Non-KI Changes</vt:lpstr>
      <vt:lpstr>Claimant Count vs Unemployment Rate</vt:lpstr>
      <vt:lpstr>Claimant Count by Area – June 2024</vt:lpstr>
      <vt:lpstr>Claimant Rate by Age and Gender – June 2024</vt:lpstr>
      <vt:lpstr>Claimant Rate by Gender</vt:lpstr>
      <vt:lpstr>Claimant Count by Age Over Time</vt:lpstr>
      <vt:lpstr>Claimant Map</vt:lpstr>
      <vt:lpstr>People on Universal Credit</vt:lpstr>
      <vt:lpstr>6. Employment</vt:lpstr>
      <vt:lpstr>Employment Overview</vt:lpstr>
      <vt:lpstr>Employment by Age and Gender</vt:lpstr>
      <vt:lpstr>Pay Levels</vt:lpstr>
      <vt:lpstr>Pay Growth and Inflation</vt:lpstr>
      <vt:lpstr>Real Wages</vt:lpstr>
      <vt:lpstr>7. Concluding remarks and next steps</vt:lpstr>
      <vt:lpstr>8. Glossary</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Rollo</dc:creator>
  <cp:lastModifiedBy>Harini Anand</cp:lastModifiedBy>
  <cp:revision>3</cp:revision>
  <dcterms:created xsi:type="dcterms:W3CDTF">2023-12-14T16:10:08Z</dcterms:created>
  <dcterms:modified xsi:type="dcterms:W3CDTF">2024-09-26T15:00:14Z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