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sldIdLst>
    <p:sldId id="284" r:id="rId5"/>
    <p:sldId id="604" r:id="rId6"/>
    <p:sldId id="594" r:id="rId7"/>
    <p:sldId id="598" r:id="rId8"/>
    <p:sldId id="597" r:id="rId9"/>
    <p:sldId id="599" r:id="rId10"/>
    <p:sldId id="595" r:id="rId11"/>
    <p:sldId id="297" r:id="rId12"/>
    <p:sldId id="602" r:id="rId13"/>
    <p:sldId id="523" r:id="rId14"/>
    <p:sldId id="591" r:id="rId15"/>
    <p:sldId id="299" r:id="rId16"/>
    <p:sldId id="298" r:id="rId17"/>
    <p:sldId id="583" r:id="rId18"/>
    <p:sldId id="300" r:id="rId19"/>
    <p:sldId id="301" r:id="rId20"/>
    <p:sldId id="303" r:id="rId21"/>
    <p:sldId id="524" r:id="rId22"/>
    <p:sldId id="525" r:id="rId23"/>
    <p:sldId id="526" r:id="rId24"/>
    <p:sldId id="534" r:id="rId25"/>
    <p:sldId id="578" r:id="rId26"/>
    <p:sldId id="538" r:id="rId27"/>
    <p:sldId id="570" r:id="rId28"/>
    <p:sldId id="555" r:id="rId29"/>
    <p:sldId id="569" r:id="rId30"/>
    <p:sldId id="531" r:id="rId31"/>
    <p:sldId id="532" r:id="rId32"/>
    <p:sldId id="495" r:id="rId33"/>
    <p:sldId id="590" r:id="rId34"/>
    <p:sldId id="541" r:id="rId35"/>
    <p:sldId id="496" r:id="rId36"/>
    <p:sldId id="542" r:id="rId37"/>
    <p:sldId id="545" r:id="rId38"/>
    <p:sldId id="549" r:id="rId39"/>
    <p:sldId id="498" r:id="rId40"/>
    <p:sldId id="536" r:id="rId41"/>
    <p:sldId id="557" r:id="rId42"/>
    <p:sldId id="571" r:id="rId43"/>
    <p:sldId id="601" r:id="rId44"/>
    <p:sldId id="563" r:id="rId45"/>
    <p:sldId id="562" r:id="rId46"/>
    <p:sldId id="567" r:id="rId47"/>
    <p:sldId id="593" r:id="rId48"/>
    <p:sldId id="603" r:id="rId4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D29354-E383-51BB-29B6-10695D3DB475}" name="Michael Yates" initials="" userId="S::Michael.Yates@cambridgeshire.gov.uk::06a0a663-53fd-4d24-9a36-524d3b59d61e" providerId="AD"/>
  <p188:author id="{14508A64-452C-D305-809B-F2E1442B234B}" name="Jack Hicks" initials="" userId="S::Jack.Hicks@cambridgeshire.gov.uk::2b9c6a7b-eab9-4479-83cf-004ae7932934" providerId="AD"/>
  <p188:author id="{B835B372-4996-7232-9DA5-10BE39F229D4}" name="Harini Anand" initials="HA" userId="S::Harini.Anand@cambridgeshire.gov.uk::bac06f2b-b564-4e4d-9523-2a222e654b03" providerId="AD"/>
  <p188:author id="{0AED1C8A-9137-31C9-C047-EDD1D359613D}" name="Dominic Milham" initials="DM" userId="S::Dominic.Milham@cambridgeshire.gov.uk::d852ccbe-f955-41c6-ba59-765581eb65a4" providerId="AD"/>
  <p188:author id="{4AE7229A-B3FE-0EF3-0F5A-A5C175C10186}" name="Leigh Roberts" initials="LR" userId="S::Leigh.Roberts@cambridgeshire.gov.uk::cf05d133-2b7b-4f25-9223-ee78c0d66fa8" providerId="AD"/>
  <p188:author id="{A5DF6FCE-B1F0-29C2-033C-8BBFC7D870A7}" name="Leigh Roberts" initials="LR" userId="S::leigh.roberts@cambridgeshire.gov.uk::cf05d133-2b7b-4f25-9223-ee78c0d66fa8" providerId="AD"/>
  <p188:author id="{CE8BBED0-B0E7-E1F8-42C9-10A35FC77154}" name="Michael Yates" initials="MY" userId="S::michael.yates@cambridgeshire.gov.uk::06a0a663-53fd-4d24-9a36-524d3b59d6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BDB0"/>
    <a:srgbClr val="66FFFF"/>
    <a:srgbClr val="0B3153"/>
    <a:srgbClr val="8F5A26"/>
    <a:srgbClr val="4F3215"/>
    <a:srgbClr val="B6D7F5"/>
    <a:srgbClr val="E9EDF1"/>
    <a:srgbClr val="E9EDF0"/>
    <a:srgbClr val="94E1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D6B15D-8330-43DB-8177-66F1C9E8806A}" v="63" dt="2024-09-26T08:55:33.493"/>
    <p1510:client id="{B35286AB-5097-4C09-A153-E32C6A003BFC}" v="14" dt="2024-09-26T15:02:23.8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9" autoAdjust="0"/>
    <p:restoredTop sz="86441" autoAdjust="0"/>
  </p:normalViewPr>
  <p:slideViewPr>
    <p:cSldViewPr snapToGrid="0">
      <p:cViewPr varScale="1">
        <p:scale>
          <a:sx n="93" d="100"/>
          <a:sy n="93" d="100"/>
        </p:scale>
        <p:origin x="-102" y="90"/>
      </p:cViewPr>
      <p:guideLst>
        <p:guide orient="horz" pos="2160"/>
        <p:guide pos="3840"/>
      </p:guideLst>
    </p:cSldViewPr>
  </p:slideViewPr>
  <p:outlineViewPr>
    <p:cViewPr>
      <p:scale>
        <a:sx n="33" d="100"/>
        <a:sy n="33" d="100"/>
      </p:scale>
      <p:origin x="0" y="-124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ini Anand" userId="bac06f2b-b564-4e4d-9523-2a222e654b03" providerId="ADAL" clId="{B35286AB-5097-4C09-A153-E32C6A003BFC}"/>
    <pc:docChg chg="undo custSel modSld">
      <pc:chgData name="Harini Anand" userId="bac06f2b-b564-4e4d-9523-2a222e654b03" providerId="ADAL" clId="{B35286AB-5097-4C09-A153-E32C6A003BFC}" dt="2024-09-26T15:02:23.859" v="171" actId="207"/>
      <pc:docMkLst>
        <pc:docMk/>
      </pc:docMkLst>
      <pc:sldChg chg="addSp delSp modSp mod">
        <pc:chgData name="Harini Anand" userId="bac06f2b-b564-4e4d-9523-2a222e654b03" providerId="ADAL" clId="{B35286AB-5097-4C09-A153-E32C6A003BFC}" dt="2024-09-26T13:22:00.511" v="69" actId="962"/>
        <pc:sldMkLst>
          <pc:docMk/>
          <pc:sldMk cId="1479709238" sldId="297"/>
        </pc:sldMkLst>
        <pc:spChg chg="add del">
          <ac:chgData name="Harini Anand" userId="bac06f2b-b564-4e4d-9523-2a222e654b03" providerId="ADAL" clId="{B35286AB-5097-4C09-A153-E32C6A003BFC}" dt="2024-09-26T13:21:58.153" v="67" actId="22"/>
          <ac:spMkLst>
            <pc:docMk/>
            <pc:sldMk cId="1479709238" sldId="297"/>
            <ac:spMk id="6" creationId="{803811AA-B14A-5378-AA2A-EF7C1193C69F}"/>
          </ac:spMkLst>
        </pc:spChg>
        <pc:picChg chg="mod">
          <ac:chgData name="Harini Anand" userId="bac06f2b-b564-4e4d-9523-2a222e654b03" providerId="ADAL" clId="{B35286AB-5097-4C09-A153-E32C6A003BFC}" dt="2024-09-26T13:22:00.511" v="69" actId="962"/>
          <ac:picMkLst>
            <pc:docMk/>
            <pc:sldMk cId="1479709238" sldId="297"/>
            <ac:picMk id="5" creationId="{50E539E0-FC14-216C-943E-3C16D504274B}"/>
          </ac:picMkLst>
        </pc:picChg>
      </pc:sldChg>
      <pc:sldChg chg="modSp mod">
        <pc:chgData name="Harini Anand" userId="bac06f2b-b564-4e4d-9523-2a222e654b03" providerId="ADAL" clId="{B35286AB-5097-4C09-A153-E32C6A003BFC}" dt="2024-09-26T13:27:33.046" v="121" actId="1076"/>
        <pc:sldMkLst>
          <pc:docMk/>
          <pc:sldMk cId="3586613851" sldId="299"/>
        </pc:sldMkLst>
        <pc:spChg chg="mod">
          <ac:chgData name="Harini Anand" userId="bac06f2b-b564-4e4d-9523-2a222e654b03" providerId="ADAL" clId="{B35286AB-5097-4C09-A153-E32C6A003BFC}" dt="2024-09-26T13:27:33.046" v="121" actId="1076"/>
          <ac:spMkLst>
            <pc:docMk/>
            <pc:sldMk cId="3586613851" sldId="299"/>
            <ac:spMk id="2" creationId="{0F7DF3B3-DC99-C43A-53F5-C896AEBE7268}"/>
          </ac:spMkLst>
        </pc:spChg>
        <pc:spChg chg="mod">
          <ac:chgData name="Harini Anand" userId="bac06f2b-b564-4e4d-9523-2a222e654b03" providerId="ADAL" clId="{B35286AB-5097-4C09-A153-E32C6A003BFC}" dt="2024-09-26T13:27:26.919" v="119" actId="1076"/>
          <ac:spMkLst>
            <pc:docMk/>
            <pc:sldMk cId="3586613851" sldId="299"/>
            <ac:spMk id="33" creationId="{78AD7D50-FB8D-EB9C-F6A8-C052396705A1}"/>
          </ac:spMkLst>
        </pc:spChg>
        <pc:picChg chg="mod">
          <ac:chgData name="Harini Anand" userId="bac06f2b-b564-4e4d-9523-2a222e654b03" providerId="ADAL" clId="{B35286AB-5097-4C09-A153-E32C6A003BFC}" dt="2024-09-26T13:27:29.990" v="120" actId="1076"/>
          <ac:picMkLst>
            <pc:docMk/>
            <pc:sldMk cId="3586613851" sldId="299"/>
            <ac:picMk id="6" creationId="{167097AA-B46D-67B8-76AD-02329FC06E17}"/>
          </ac:picMkLst>
        </pc:picChg>
      </pc:sldChg>
      <pc:sldChg chg="modSp mod">
        <pc:chgData name="Harini Anand" userId="bac06f2b-b564-4e4d-9523-2a222e654b03" providerId="ADAL" clId="{B35286AB-5097-4C09-A153-E32C6A003BFC}" dt="2024-09-26T13:22:25.735" v="73" actId="962"/>
        <pc:sldMkLst>
          <pc:docMk/>
          <pc:sldMk cId="3498354795" sldId="300"/>
        </pc:sldMkLst>
        <pc:picChg chg="mod">
          <ac:chgData name="Harini Anand" userId="bac06f2b-b564-4e4d-9523-2a222e654b03" providerId="ADAL" clId="{B35286AB-5097-4C09-A153-E32C6A003BFC}" dt="2024-09-26T13:22:25.735" v="73" actId="962"/>
          <ac:picMkLst>
            <pc:docMk/>
            <pc:sldMk cId="3498354795" sldId="300"/>
            <ac:picMk id="3" creationId="{980BE238-DB88-EA75-5AE2-875EFE6951FF}"/>
          </ac:picMkLst>
        </pc:picChg>
      </pc:sldChg>
      <pc:sldChg chg="modSp mod">
        <pc:chgData name="Harini Anand" userId="bac06f2b-b564-4e4d-9523-2a222e654b03" providerId="ADAL" clId="{B35286AB-5097-4C09-A153-E32C6A003BFC}" dt="2024-09-26T13:22:32.862" v="75" actId="962"/>
        <pc:sldMkLst>
          <pc:docMk/>
          <pc:sldMk cId="1401904787" sldId="301"/>
        </pc:sldMkLst>
        <pc:picChg chg="mod">
          <ac:chgData name="Harini Anand" userId="bac06f2b-b564-4e4d-9523-2a222e654b03" providerId="ADAL" clId="{B35286AB-5097-4C09-A153-E32C6A003BFC}" dt="2024-09-26T13:22:32.862" v="75" actId="962"/>
          <ac:picMkLst>
            <pc:docMk/>
            <pc:sldMk cId="1401904787" sldId="301"/>
            <ac:picMk id="4" creationId="{34C1C315-7304-A7F4-A8D6-5E43D318CFD5}"/>
          </ac:picMkLst>
        </pc:picChg>
      </pc:sldChg>
      <pc:sldChg chg="modSp mod">
        <pc:chgData name="Harini Anand" userId="bac06f2b-b564-4e4d-9523-2a222e654b03" providerId="ADAL" clId="{B35286AB-5097-4C09-A153-E32C6A003BFC}" dt="2024-09-26T15:02:23.859" v="171" actId="207"/>
        <pc:sldMkLst>
          <pc:docMk/>
          <pc:sldMk cId="3062678136" sldId="495"/>
        </pc:sldMkLst>
        <pc:spChg chg="mod">
          <ac:chgData name="Harini Anand" userId="bac06f2b-b564-4e4d-9523-2a222e654b03" providerId="ADAL" clId="{B35286AB-5097-4C09-A153-E32C6A003BFC}" dt="2024-09-26T13:31:23.802" v="130" actId="208"/>
          <ac:spMkLst>
            <pc:docMk/>
            <pc:sldMk cId="3062678136" sldId="495"/>
            <ac:spMk id="3" creationId="{879CECAA-D7B7-FA9B-9B63-F482D3BE2A20}"/>
          </ac:spMkLst>
        </pc:spChg>
        <pc:spChg chg="mod">
          <ac:chgData name="Harini Anand" userId="bac06f2b-b564-4e4d-9523-2a222e654b03" providerId="ADAL" clId="{B35286AB-5097-4C09-A153-E32C6A003BFC}" dt="2024-09-26T13:31:30.814" v="131" actId="208"/>
          <ac:spMkLst>
            <pc:docMk/>
            <pc:sldMk cId="3062678136" sldId="495"/>
            <ac:spMk id="4" creationId="{8DD3A87E-9EFE-3A8F-919E-AE73F2686679}"/>
          </ac:spMkLst>
        </pc:spChg>
        <pc:spChg chg="mod">
          <ac:chgData name="Harini Anand" userId="bac06f2b-b564-4e4d-9523-2a222e654b03" providerId="ADAL" clId="{B35286AB-5097-4C09-A153-E32C6A003BFC}" dt="2024-09-26T13:31:30.814" v="131" actId="208"/>
          <ac:spMkLst>
            <pc:docMk/>
            <pc:sldMk cId="3062678136" sldId="495"/>
            <ac:spMk id="5" creationId="{DD17E816-EE27-8299-D29C-07CBA1A16729}"/>
          </ac:spMkLst>
        </pc:spChg>
        <pc:spChg chg="mod">
          <ac:chgData name="Harini Anand" userId="bac06f2b-b564-4e4d-9523-2a222e654b03" providerId="ADAL" clId="{B35286AB-5097-4C09-A153-E32C6A003BFC}" dt="2024-09-26T13:31:30.814" v="131" actId="208"/>
          <ac:spMkLst>
            <pc:docMk/>
            <pc:sldMk cId="3062678136" sldId="495"/>
            <ac:spMk id="6" creationId="{88DEFE0F-0B61-ABC2-87FF-F8262B24914D}"/>
          </ac:spMkLst>
        </pc:spChg>
        <pc:spChg chg="mod">
          <ac:chgData name="Harini Anand" userId="bac06f2b-b564-4e4d-9523-2a222e654b03" providerId="ADAL" clId="{B35286AB-5097-4C09-A153-E32C6A003BFC}" dt="2024-09-26T13:31:30.814" v="131" actId="208"/>
          <ac:spMkLst>
            <pc:docMk/>
            <pc:sldMk cId="3062678136" sldId="495"/>
            <ac:spMk id="7" creationId="{64F5F28C-9191-ACA7-57D7-06FC91643A1E}"/>
          </ac:spMkLst>
        </pc:spChg>
        <pc:spChg chg="mod">
          <ac:chgData name="Harini Anand" userId="bac06f2b-b564-4e4d-9523-2a222e654b03" providerId="ADAL" clId="{B35286AB-5097-4C09-A153-E32C6A003BFC}" dt="2024-09-26T13:31:30.814" v="131" actId="208"/>
          <ac:spMkLst>
            <pc:docMk/>
            <pc:sldMk cId="3062678136" sldId="495"/>
            <ac:spMk id="9" creationId="{CDB64148-356B-B075-C7D9-DA0E7A805FD6}"/>
          </ac:spMkLst>
        </pc:spChg>
        <pc:graphicFrameChg chg="mod">
          <ac:chgData name="Harini Anand" userId="bac06f2b-b564-4e4d-9523-2a222e654b03" providerId="ADAL" clId="{B35286AB-5097-4C09-A153-E32C6A003BFC}" dt="2024-09-26T15:02:23.859" v="171" actId="207"/>
          <ac:graphicFrameMkLst>
            <pc:docMk/>
            <pc:sldMk cId="3062678136" sldId="495"/>
            <ac:graphicFrameMk id="8" creationId="{3ED3E076-3F39-450A-A33F-96CD615B3EE0}"/>
          </ac:graphicFrameMkLst>
        </pc:graphicFrameChg>
      </pc:sldChg>
      <pc:sldChg chg="modSp mod">
        <pc:chgData name="Harini Anand" userId="bac06f2b-b564-4e4d-9523-2a222e654b03" providerId="ADAL" clId="{B35286AB-5097-4C09-A153-E32C6A003BFC}" dt="2024-09-26T13:33:12.131" v="137" actId="208"/>
        <pc:sldMkLst>
          <pc:docMk/>
          <pc:sldMk cId="1384388746" sldId="496"/>
        </pc:sldMkLst>
        <pc:spChg chg="mod">
          <ac:chgData name="Harini Anand" userId="bac06f2b-b564-4e4d-9523-2a222e654b03" providerId="ADAL" clId="{B35286AB-5097-4C09-A153-E32C6A003BFC}" dt="2024-09-26T13:33:12.131" v="137" actId="208"/>
          <ac:spMkLst>
            <pc:docMk/>
            <pc:sldMk cId="1384388746" sldId="496"/>
            <ac:spMk id="3" creationId="{40D07F0F-4D96-C209-6CD9-395EBD2DC0C5}"/>
          </ac:spMkLst>
        </pc:spChg>
        <pc:spChg chg="mod">
          <ac:chgData name="Harini Anand" userId="bac06f2b-b564-4e4d-9523-2a222e654b03" providerId="ADAL" clId="{B35286AB-5097-4C09-A153-E32C6A003BFC}" dt="2024-09-26T13:33:12.131" v="137" actId="208"/>
          <ac:spMkLst>
            <pc:docMk/>
            <pc:sldMk cId="1384388746" sldId="496"/>
            <ac:spMk id="4" creationId="{D61E0292-F377-CA1E-B143-114EDFEBC34F}"/>
          </ac:spMkLst>
        </pc:spChg>
        <pc:spChg chg="mod">
          <ac:chgData name="Harini Anand" userId="bac06f2b-b564-4e4d-9523-2a222e654b03" providerId="ADAL" clId="{B35286AB-5097-4C09-A153-E32C6A003BFC}" dt="2024-09-26T13:33:12.131" v="137" actId="208"/>
          <ac:spMkLst>
            <pc:docMk/>
            <pc:sldMk cId="1384388746" sldId="496"/>
            <ac:spMk id="7" creationId="{89DED81A-E225-5FB8-02C9-A96DBFBDABFA}"/>
          </ac:spMkLst>
        </pc:spChg>
        <pc:spChg chg="mod">
          <ac:chgData name="Harini Anand" userId="bac06f2b-b564-4e4d-9523-2a222e654b03" providerId="ADAL" clId="{B35286AB-5097-4C09-A153-E32C6A003BFC}" dt="2024-09-26T13:33:12.131" v="137" actId="208"/>
          <ac:spMkLst>
            <pc:docMk/>
            <pc:sldMk cId="1384388746" sldId="496"/>
            <ac:spMk id="8" creationId="{98455841-0191-3FFE-C536-F3EC4B160CE6}"/>
          </ac:spMkLst>
        </pc:spChg>
        <pc:spChg chg="mod">
          <ac:chgData name="Harini Anand" userId="bac06f2b-b564-4e4d-9523-2a222e654b03" providerId="ADAL" clId="{B35286AB-5097-4C09-A153-E32C6A003BFC}" dt="2024-09-26T13:33:12.131" v="137" actId="208"/>
          <ac:spMkLst>
            <pc:docMk/>
            <pc:sldMk cId="1384388746" sldId="496"/>
            <ac:spMk id="10" creationId="{C32432F0-F9AF-F244-1CC8-A29113353F38}"/>
          </ac:spMkLst>
        </pc:spChg>
        <pc:spChg chg="mod">
          <ac:chgData name="Harini Anand" userId="bac06f2b-b564-4e4d-9523-2a222e654b03" providerId="ADAL" clId="{B35286AB-5097-4C09-A153-E32C6A003BFC}" dt="2024-09-26T13:33:12.131" v="137" actId="208"/>
          <ac:spMkLst>
            <pc:docMk/>
            <pc:sldMk cId="1384388746" sldId="496"/>
            <ac:spMk id="11" creationId="{8E026BF1-5E03-433E-2C37-A2793682FA49}"/>
          </ac:spMkLst>
        </pc:spChg>
        <pc:spChg chg="mod">
          <ac:chgData name="Harini Anand" userId="bac06f2b-b564-4e4d-9523-2a222e654b03" providerId="ADAL" clId="{B35286AB-5097-4C09-A153-E32C6A003BFC}" dt="2024-09-26T13:33:12.131" v="137" actId="208"/>
          <ac:spMkLst>
            <pc:docMk/>
            <pc:sldMk cId="1384388746" sldId="496"/>
            <ac:spMk id="13" creationId="{6CC22F1D-5F38-36B7-E2B0-1585E0913DB2}"/>
          </ac:spMkLst>
        </pc:spChg>
        <pc:spChg chg="mod">
          <ac:chgData name="Harini Anand" userId="bac06f2b-b564-4e4d-9523-2a222e654b03" providerId="ADAL" clId="{B35286AB-5097-4C09-A153-E32C6A003BFC}" dt="2024-09-26T13:33:12.131" v="137" actId="208"/>
          <ac:spMkLst>
            <pc:docMk/>
            <pc:sldMk cId="1384388746" sldId="496"/>
            <ac:spMk id="14" creationId="{653E93B9-3497-C2AB-B1C7-F0CA99F45B0A}"/>
          </ac:spMkLst>
        </pc:spChg>
        <pc:spChg chg="mod">
          <ac:chgData name="Harini Anand" userId="bac06f2b-b564-4e4d-9523-2a222e654b03" providerId="ADAL" clId="{B35286AB-5097-4C09-A153-E32C6A003BFC}" dt="2024-09-26T13:33:12.131" v="137" actId="208"/>
          <ac:spMkLst>
            <pc:docMk/>
            <pc:sldMk cId="1384388746" sldId="496"/>
            <ac:spMk id="15" creationId="{DB61B807-3268-682D-56FF-938D58C86FC7}"/>
          </ac:spMkLst>
        </pc:spChg>
        <pc:spChg chg="mod">
          <ac:chgData name="Harini Anand" userId="bac06f2b-b564-4e4d-9523-2a222e654b03" providerId="ADAL" clId="{B35286AB-5097-4C09-A153-E32C6A003BFC}" dt="2024-09-26T13:33:12.131" v="137" actId="208"/>
          <ac:spMkLst>
            <pc:docMk/>
            <pc:sldMk cId="1384388746" sldId="496"/>
            <ac:spMk id="16" creationId="{32071584-2A13-73B9-5CD5-29EA89775A8B}"/>
          </ac:spMkLst>
        </pc:spChg>
        <pc:spChg chg="mod">
          <ac:chgData name="Harini Anand" userId="bac06f2b-b564-4e4d-9523-2a222e654b03" providerId="ADAL" clId="{B35286AB-5097-4C09-A153-E32C6A003BFC}" dt="2024-09-26T13:33:12.131" v="137" actId="208"/>
          <ac:spMkLst>
            <pc:docMk/>
            <pc:sldMk cId="1384388746" sldId="496"/>
            <ac:spMk id="17" creationId="{5E6B8E01-303D-8F4D-542B-832F5B8CD993}"/>
          </ac:spMkLst>
        </pc:spChg>
        <pc:spChg chg="mod">
          <ac:chgData name="Harini Anand" userId="bac06f2b-b564-4e4d-9523-2a222e654b03" providerId="ADAL" clId="{B35286AB-5097-4C09-A153-E32C6A003BFC}" dt="2024-09-26T13:33:12.131" v="137" actId="208"/>
          <ac:spMkLst>
            <pc:docMk/>
            <pc:sldMk cId="1384388746" sldId="496"/>
            <ac:spMk id="18" creationId="{61932E55-EBE9-CD20-E060-B3CBF87CFA8E}"/>
          </ac:spMkLst>
        </pc:spChg>
        <pc:spChg chg="mod">
          <ac:chgData name="Harini Anand" userId="bac06f2b-b564-4e4d-9523-2a222e654b03" providerId="ADAL" clId="{B35286AB-5097-4C09-A153-E32C6A003BFC}" dt="2024-09-26T13:33:12.131" v="137" actId="208"/>
          <ac:spMkLst>
            <pc:docMk/>
            <pc:sldMk cId="1384388746" sldId="496"/>
            <ac:spMk id="19" creationId="{6B7B51F7-C8AD-2C73-EE1F-506A870F555D}"/>
          </ac:spMkLst>
        </pc:spChg>
      </pc:sldChg>
      <pc:sldChg chg="modSp mod">
        <pc:chgData name="Harini Anand" userId="bac06f2b-b564-4e4d-9523-2a222e654b03" providerId="ADAL" clId="{B35286AB-5097-4C09-A153-E32C6A003BFC}" dt="2024-09-26T13:33:38.139" v="140" actId="208"/>
        <pc:sldMkLst>
          <pc:docMk/>
          <pc:sldMk cId="2284012996" sldId="498"/>
        </pc:sldMkLst>
        <pc:spChg chg="mod">
          <ac:chgData name="Harini Anand" userId="bac06f2b-b564-4e4d-9523-2a222e654b03" providerId="ADAL" clId="{B35286AB-5097-4C09-A153-E32C6A003BFC}" dt="2024-09-26T13:33:38.139" v="140" actId="208"/>
          <ac:spMkLst>
            <pc:docMk/>
            <pc:sldMk cId="2284012996" sldId="498"/>
            <ac:spMk id="3" creationId="{51447D43-F3E1-8E56-87D7-98ACEEECBBC7}"/>
          </ac:spMkLst>
        </pc:spChg>
        <pc:spChg chg="mod">
          <ac:chgData name="Harini Anand" userId="bac06f2b-b564-4e4d-9523-2a222e654b03" providerId="ADAL" clId="{B35286AB-5097-4C09-A153-E32C6A003BFC}" dt="2024-09-26T13:33:38.139" v="140" actId="208"/>
          <ac:spMkLst>
            <pc:docMk/>
            <pc:sldMk cId="2284012996" sldId="498"/>
            <ac:spMk id="4" creationId="{7707095E-70D7-821F-924C-8ED8DD435F6E}"/>
          </ac:spMkLst>
        </pc:spChg>
        <pc:spChg chg="mod">
          <ac:chgData name="Harini Anand" userId="bac06f2b-b564-4e4d-9523-2a222e654b03" providerId="ADAL" clId="{B35286AB-5097-4C09-A153-E32C6A003BFC}" dt="2024-09-26T13:33:38.139" v="140" actId="208"/>
          <ac:spMkLst>
            <pc:docMk/>
            <pc:sldMk cId="2284012996" sldId="498"/>
            <ac:spMk id="5" creationId="{C17476E2-D88D-0102-1BF1-44735E24A766}"/>
          </ac:spMkLst>
        </pc:spChg>
        <pc:spChg chg="mod">
          <ac:chgData name="Harini Anand" userId="bac06f2b-b564-4e4d-9523-2a222e654b03" providerId="ADAL" clId="{B35286AB-5097-4C09-A153-E32C6A003BFC}" dt="2024-09-26T13:33:38.139" v="140" actId="208"/>
          <ac:spMkLst>
            <pc:docMk/>
            <pc:sldMk cId="2284012996" sldId="498"/>
            <ac:spMk id="6" creationId="{6B9D5A27-103C-26AC-E4E6-8D27CC370130}"/>
          </ac:spMkLst>
        </pc:spChg>
        <pc:spChg chg="mod">
          <ac:chgData name="Harini Anand" userId="bac06f2b-b564-4e4d-9523-2a222e654b03" providerId="ADAL" clId="{B35286AB-5097-4C09-A153-E32C6A003BFC}" dt="2024-09-26T13:33:38.139" v="140" actId="208"/>
          <ac:spMkLst>
            <pc:docMk/>
            <pc:sldMk cId="2284012996" sldId="498"/>
            <ac:spMk id="7" creationId="{9638EAB4-A3B5-E4D8-3F03-635D9DB8B346}"/>
          </ac:spMkLst>
        </pc:spChg>
        <pc:spChg chg="mod">
          <ac:chgData name="Harini Anand" userId="bac06f2b-b564-4e4d-9523-2a222e654b03" providerId="ADAL" clId="{B35286AB-5097-4C09-A153-E32C6A003BFC}" dt="2024-09-26T13:33:38.139" v="140" actId="208"/>
          <ac:spMkLst>
            <pc:docMk/>
            <pc:sldMk cId="2284012996" sldId="498"/>
            <ac:spMk id="9" creationId="{F9EC05BA-FBCD-F220-2A3F-3CBC28037843}"/>
          </ac:spMkLst>
        </pc:spChg>
        <pc:spChg chg="mod">
          <ac:chgData name="Harini Anand" userId="bac06f2b-b564-4e4d-9523-2a222e654b03" providerId="ADAL" clId="{B35286AB-5097-4C09-A153-E32C6A003BFC}" dt="2024-09-26T13:33:38.139" v="140" actId="208"/>
          <ac:spMkLst>
            <pc:docMk/>
            <pc:sldMk cId="2284012996" sldId="498"/>
            <ac:spMk id="10" creationId="{DE83304E-EBD3-A25B-0525-1941B1F41315}"/>
          </ac:spMkLst>
        </pc:spChg>
        <pc:spChg chg="mod">
          <ac:chgData name="Harini Anand" userId="bac06f2b-b564-4e4d-9523-2a222e654b03" providerId="ADAL" clId="{B35286AB-5097-4C09-A153-E32C6A003BFC}" dt="2024-09-26T13:33:38.139" v="140" actId="208"/>
          <ac:spMkLst>
            <pc:docMk/>
            <pc:sldMk cId="2284012996" sldId="498"/>
            <ac:spMk id="12" creationId="{1A74FB90-D5F4-C2CE-AD85-7D8609F5EFF6}"/>
          </ac:spMkLst>
        </pc:spChg>
      </pc:sldChg>
      <pc:sldChg chg="addSp modSp mod">
        <pc:chgData name="Harini Anand" userId="bac06f2b-b564-4e4d-9523-2a222e654b03" providerId="ADAL" clId="{B35286AB-5097-4C09-A153-E32C6A003BFC}" dt="2024-09-26T10:39:51.304" v="22" actId="13244"/>
        <pc:sldMkLst>
          <pc:docMk/>
          <pc:sldMk cId="2973597607" sldId="523"/>
        </pc:sldMkLst>
        <pc:spChg chg="ord">
          <ac:chgData name="Harini Anand" userId="bac06f2b-b564-4e4d-9523-2a222e654b03" providerId="ADAL" clId="{B35286AB-5097-4C09-A153-E32C6A003BFC}" dt="2024-09-26T10:39:33.058" v="20" actId="13244"/>
          <ac:spMkLst>
            <pc:docMk/>
            <pc:sldMk cId="2973597607" sldId="523"/>
            <ac:spMk id="2" creationId="{C5E16080-35A4-BDE7-1640-86F9F50E2068}"/>
          </ac:spMkLst>
        </pc:spChg>
        <pc:grpChg chg="mod">
          <ac:chgData name="Harini Anand" userId="bac06f2b-b564-4e4d-9523-2a222e654b03" providerId="ADAL" clId="{B35286AB-5097-4C09-A153-E32C6A003BFC}" dt="2024-09-26T10:39:28.879" v="16" actId="962"/>
          <ac:grpSpMkLst>
            <pc:docMk/>
            <pc:sldMk cId="2973597607" sldId="523"/>
            <ac:grpSpMk id="3" creationId="{CCE16B4C-4231-5033-5F7E-F789AE2253F9}"/>
          </ac:grpSpMkLst>
        </pc:grpChg>
        <pc:grpChg chg="mod ord">
          <ac:chgData name="Harini Anand" userId="bac06f2b-b564-4e4d-9523-2a222e654b03" providerId="ADAL" clId="{B35286AB-5097-4C09-A153-E32C6A003BFC}" dt="2024-09-26T10:39:51.304" v="22" actId="13244"/>
          <ac:grpSpMkLst>
            <pc:docMk/>
            <pc:sldMk cId="2973597607" sldId="523"/>
            <ac:grpSpMk id="5" creationId="{29BF3660-62BD-E4B8-01DA-B1BBE8C21D50}"/>
          </ac:grpSpMkLst>
        </pc:grpChg>
        <pc:grpChg chg="mod">
          <ac:chgData name="Harini Anand" userId="bac06f2b-b564-4e4d-9523-2a222e654b03" providerId="ADAL" clId="{B35286AB-5097-4C09-A153-E32C6A003BFC}" dt="2024-09-26T10:39:29.695" v="18" actId="962"/>
          <ac:grpSpMkLst>
            <pc:docMk/>
            <pc:sldMk cId="2973597607" sldId="523"/>
            <ac:grpSpMk id="6" creationId="{21555707-2AF6-0979-658C-C9167E73A8E1}"/>
          </ac:grpSpMkLst>
        </pc:grpChg>
        <pc:graphicFrameChg chg="add mod ord">
          <ac:chgData name="Harini Anand" userId="bac06f2b-b564-4e4d-9523-2a222e654b03" providerId="ADAL" clId="{B35286AB-5097-4C09-A153-E32C6A003BFC}" dt="2024-09-26T10:39:51.208" v="21" actId="962"/>
          <ac:graphicFrameMkLst>
            <pc:docMk/>
            <pc:sldMk cId="2973597607" sldId="523"/>
            <ac:graphicFrameMk id="8" creationId="{B413164D-2910-E85E-B5BD-A2BE2FEA0A67}"/>
          </ac:graphicFrameMkLst>
        </pc:graphicFrameChg>
      </pc:sldChg>
      <pc:sldChg chg="modSp mod">
        <pc:chgData name="Harini Anand" userId="bac06f2b-b564-4e4d-9523-2a222e654b03" providerId="ADAL" clId="{B35286AB-5097-4C09-A153-E32C6A003BFC}" dt="2024-09-26T13:32:46.631" v="136" actId="693"/>
        <pc:sldMkLst>
          <pc:docMk/>
          <pc:sldMk cId="2363539848" sldId="524"/>
        </pc:sldMkLst>
        <pc:spChg chg="mod">
          <ac:chgData name="Harini Anand" userId="bac06f2b-b564-4e4d-9523-2a222e654b03" providerId="ADAL" clId="{B35286AB-5097-4C09-A153-E32C6A003BFC}" dt="2024-09-26T13:32:46.631" v="136" actId="693"/>
          <ac:spMkLst>
            <pc:docMk/>
            <pc:sldMk cId="2363539848" sldId="524"/>
            <ac:spMk id="25" creationId="{30058C78-F6D5-C869-6206-9A29E4B279A4}"/>
          </ac:spMkLst>
        </pc:spChg>
        <pc:spChg chg="mod">
          <ac:chgData name="Harini Anand" userId="bac06f2b-b564-4e4d-9523-2a222e654b03" providerId="ADAL" clId="{B35286AB-5097-4C09-A153-E32C6A003BFC}" dt="2024-09-26T13:32:46.631" v="136" actId="693"/>
          <ac:spMkLst>
            <pc:docMk/>
            <pc:sldMk cId="2363539848" sldId="524"/>
            <ac:spMk id="26" creationId="{59EFA64B-82EB-F79A-CA7D-6986775B50E0}"/>
          </ac:spMkLst>
        </pc:spChg>
        <pc:picChg chg="mod">
          <ac:chgData name="Harini Anand" userId="bac06f2b-b564-4e4d-9523-2a222e654b03" providerId="ADAL" clId="{B35286AB-5097-4C09-A153-E32C6A003BFC}" dt="2024-09-26T13:22:40.183" v="77" actId="962"/>
          <ac:picMkLst>
            <pc:docMk/>
            <pc:sldMk cId="2363539848" sldId="524"/>
            <ac:picMk id="4" creationId="{221507CF-E4F8-067C-5F86-61D099FDF3F8}"/>
          </ac:picMkLst>
        </pc:picChg>
      </pc:sldChg>
      <pc:sldChg chg="modSp mod">
        <pc:chgData name="Harini Anand" userId="bac06f2b-b564-4e4d-9523-2a222e654b03" providerId="ADAL" clId="{B35286AB-5097-4C09-A153-E32C6A003BFC}" dt="2024-09-26T13:22:47.472" v="79" actId="962"/>
        <pc:sldMkLst>
          <pc:docMk/>
          <pc:sldMk cId="3492582642" sldId="525"/>
        </pc:sldMkLst>
        <pc:picChg chg="mod">
          <ac:chgData name="Harini Anand" userId="bac06f2b-b564-4e4d-9523-2a222e654b03" providerId="ADAL" clId="{B35286AB-5097-4C09-A153-E32C6A003BFC}" dt="2024-09-26T13:22:47.472" v="79" actId="962"/>
          <ac:picMkLst>
            <pc:docMk/>
            <pc:sldMk cId="3492582642" sldId="525"/>
            <ac:picMk id="24" creationId="{74B7F48D-776A-E071-6549-C8491A76D7D9}"/>
          </ac:picMkLst>
        </pc:picChg>
      </pc:sldChg>
      <pc:sldChg chg="modSp mod">
        <pc:chgData name="Harini Anand" userId="bac06f2b-b564-4e4d-9523-2a222e654b03" providerId="ADAL" clId="{B35286AB-5097-4C09-A153-E32C6A003BFC}" dt="2024-09-26T14:55:39.142" v="160" actId="33553"/>
        <pc:sldMkLst>
          <pc:docMk/>
          <pc:sldMk cId="2586840714" sldId="531"/>
        </pc:sldMkLst>
        <pc:spChg chg="mod">
          <ac:chgData name="Harini Anand" userId="bac06f2b-b564-4e4d-9523-2a222e654b03" providerId="ADAL" clId="{B35286AB-5097-4C09-A153-E32C6A003BFC}" dt="2024-09-26T14:55:39.142" v="160" actId="33553"/>
          <ac:spMkLst>
            <pc:docMk/>
            <pc:sldMk cId="2586840714" sldId="531"/>
            <ac:spMk id="5" creationId="{D446ABC4-0181-2E71-C55A-1FB7EF2BC8F2}"/>
          </ac:spMkLst>
        </pc:spChg>
        <pc:picChg chg="mod">
          <ac:chgData name="Harini Anand" userId="bac06f2b-b564-4e4d-9523-2a222e654b03" providerId="ADAL" clId="{B35286AB-5097-4C09-A153-E32C6A003BFC}" dt="2024-09-26T14:54:17.431" v="150" actId="962"/>
          <ac:picMkLst>
            <pc:docMk/>
            <pc:sldMk cId="2586840714" sldId="531"/>
            <ac:picMk id="6" creationId="{086AA2C5-064A-F1D2-98F8-FBB55E59D831}"/>
          </ac:picMkLst>
        </pc:picChg>
      </pc:sldChg>
      <pc:sldChg chg="modSp mod">
        <pc:chgData name="Harini Anand" userId="bac06f2b-b564-4e4d-9523-2a222e654b03" providerId="ADAL" clId="{B35286AB-5097-4C09-A153-E32C6A003BFC}" dt="2024-09-26T14:55:41.956" v="161" actId="33553"/>
        <pc:sldMkLst>
          <pc:docMk/>
          <pc:sldMk cId="297534369" sldId="532"/>
        </pc:sldMkLst>
        <pc:spChg chg="mod">
          <ac:chgData name="Harini Anand" userId="bac06f2b-b564-4e4d-9523-2a222e654b03" providerId="ADAL" clId="{B35286AB-5097-4C09-A153-E32C6A003BFC}" dt="2024-09-26T14:55:41.956" v="161" actId="33553"/>
          <ac:spMkLst>
            <pc:docMk/>
            <pc:sldMk cId="297534369" sldId="532"/>
            <ac:spMk id="9" creationId="{18A2B9C5-C6BA-3D69-84F4-7BFEDC46726C}"/>
          </ac:spMkLst>
        </pc:spChg>
      </pc:sldChg>
      <pc:sldChg chg="modSp mod">
        <pc:chgData name="Harini Anand" userId="bac06f2b-b564-4e4d-9523-2a222e654b03" providerId="ADAL" clId="{B35286AB-5097-4C09-A153-E32C6A003BFC}" dt="2024-09-26T14:56:41.506" v="163" actId="207"/>
        <pc:sldMkLst>
          <pc:docMk/>
          <pc:sldMk cId="2272874214" sldId="534"/>
        </pc:sldMkLst>
        <pc:spChg chg="mod">
          <ac:chgData name="Harini Anand" userId="bac06f2b-b564-4e4d-9523-2a222e654b03" providerId="ADAL" clId="{B35286AB-5097-4C09-A153-E32C6A003BFC}" dt="2024-09-26T14:56:41.506" v="163" actId="207"/>
          <ac:spMkLst>
            <pc:docMk/>
            <pc:sldMk cId="2272874214" sldId="534"/>
            <ac:spMk id="3" creationId="{93F3D11E-EE94-1723-5122-05515188E730}"/>
          </ac:spMkLst>
        </pc:spChg>
        <pc:spChg chg="mod">
          <ac:chgData name="Harini Anand" userId="bac06f2b-b564-4e4d-9523-2a222e654b03" providerId="ADAL" clId="{B35286AB-5097-4C09-A153-E32C6A003BFC}" dt="2024-09-26T13:28:10.657" v="125" actId="208"/>
          <ac:spMkLst>
            <pc:docMk/>
            <pc:sldMk cId="2272874214" sldId="534"/>
            <ac:spMk id="6" creationId="{15FB3F6B-0B1A-F299-2C15-F95E74A4A273}"/>
          </ac:spMkLst>
        </pc:spChg>
        <pc:spChg chg="mod">
          <ac:chgData name="Harini Anand" userId="bac06f2b-b564-4e4d-9523-2a222e654b03" providerId="ADAL" clId="{B35286AB-5097-4C09-A153-E32C6A003BFC}" dt="2024-09-26T13:28:10.657" v="125" actId="208"/>
          <ac:spMkLst>
            <pc:docMk/>
            <pc:sldMk cId="2272874214" sldId="534"/>
            <ac:spMk id="10" creationId="{38515058-F791-EFF2-FA9C-2AEEAED63EAF}"/>
          </ac:spMkLst>
        </pc:spChg>
        <pc:spChg chg="mod">
          <ac:chgData name="Harini Anand" userId="bac06f2b-b564-4e4d-9523-2a222e654b03" providerId="ADAL" clId="{B35286AB-5097-4C09-A153-E32C6A003BFC}" dt="2024-09-26T13:28:10.657" v="125" actId="208"/>
          <ac:spMkLst>
            <pc:docMk/>
            <pc:sldMk cId="2272874214" sldId="534"/>
            <ac:spMk id="11" creationId="{6BA39A37-0B78-E8E2-A98E-9EB18F2DE550}"/>
          </ac:spMkLst>
        </pc:spChg>
        <pc:spChg chg="mod">
          <ac:chgData name="Harini Anand" userId="bac06f2b-b564-4e4d-9523-2a222e654b03" providerId="ADAL" clId="{B35286AB-5097-4C09-A153-E32C6A003BFC}" dt="2024-09-26T13:28:10.657" v="125" actId="208"/>
          <ac:spMkLst>
            <pc:docMk/>
            <pc:sldMk cId="2272874214" sldId="534"/>
            <ac:spMk id="12" creationId="{F5A32B3F-79FF-5EF5-DB2A-3B31924A832D}"/>
          </ac:spMkLst>
        </pc:spChg>
        <pc:spChg chg="mod">
          <ac:chgData name="Harini Anand" userId="bac06f2b-b564-4e4d-9523-2a222e654b03" providerId="ADAL" clId="{B35286AB-5097-4C09-A153-E32C6A003BFC}" dt="2024-09-26T13:35:21.855" v="144" actId="693"/>
          <ac:spMkLst>
            <pc:docMk/>
            <pc:sldMk cId="2272874214" sldId="534"/>
            <ac:spMk id="13" creationId="{9005E46A-3C2C-8FED-736C-0AEC87CED6FB}"/>
          </ac:spMkLst>
        </pc:spChg>
        <pc:spChg chg="mod">
          <ac:chgData name="Harini Anand" userId="bac06f2b-b564-4e4d-9523-2a222e654b03" providerId="ADAL" clId="{B35286AB-5097-4C09-A153-E32C6A003BFC}" dt="2024-09-26T13:28:35.596" v="126" actId="208"/>
          <ac:spMkLst>
            <pc:docMk/>
            <pc:sldMk cId="2272874214" sldId="534"/>
            <ac:spMk id="14" creationId="{0D92995D-E64C-A48D-E391-EF7F8AB73DC1}"/>
          </ac:spMkLst>
        </pc:spChg>
        <pc:spChg chg="mod">
          <ac:chgData name="Harini Anand" userId="bac06f2b-b564-4e4d-9523-2a222e654b03" providerId="ADAL" clId="{B35286AB-5097-4C09-A153-E32C6A003BFC}" dt="2024-09-26T13:28:35.596" v="126" actId="208"/>
          <ac:spMkLst>
            <pc:docMk/>
            <pc:sldMk cId="2272874214" sldId="534"/>
            <ac:spMk id="15" creationId="{DF2F6F81-F8A3-FB15-70AA-B2934917DCC4}"/>
          </ac:spMkLst>
        </pc:spChg>
        <pc:spChg chg="mod">
          <ac:chgData name="Harini Anand" userId="bac06f2b-b564-4e4d-9523-2a222e654b03" providerId="ADAL" clId="{B35286AB-5097-4C09-A153-E32C6A003BFC}" dt="2024-09-26T13:28:35.596" v="126" actId="208"/>
          <ac:spMkLst>
            <pc:docMk/>
            <pc:sldMk cId="2272874214" sldId="534"/>
            <ac:spMk id="16" creationId="{E3143684-D8D2-8EBF-9210-1464CCCF482C}"/>
          </ac:spMkLst>
        </pc:spChg>
        <pc:spChg chg="mod">
          <ac:chgData name="Harini Anand" userId="bac06f2b-b564-4e4d-9523-2a222e654b03" providerId="ADAL" clId="{B35286AB-5097-4C09-A153-E32C6A003BFC}" dt="2024-09-26T13:28:35.596" v="126" actId="208"/>
          <ac:spMkLst>
            <pc:docMk/>
            <pc:sldMk cId="2272874214" sldId="534"/>
            <ac:spMk id="17" creationId="{94A3A5D1-04B9-EB41-79A1-1EADD01CA6BF}"/>
          </ac:spMkLst>
        </pc:spChg>
        <pc:spChg chg="mod">
          <ac:chgData name="Harini Anand" userId="bac06f2b-b564-4e4d-9523-2a222e654b03" providerId="ADAL" clId="{B35286AB-5097-4C09-A153-E32C6A003BFC}" dt="2024-09-26T13:35:21.855" v="144" actId="693"/>
          <ac:spMkLst>
            <pc:docMk/>
            <pc:sldMk cId="2272874214" sldId="534"/>
            <ac:spMk id="18" creationId="{96FAF944-53AB-43B8-3B15-045F4285F865}"/>
          </ac:spMkLst>
        </pc:spChg>
      </pc:sldChg>
      <pc:sldChg chg="modSp mod">
        <pc:chgData name="Harini Anand" userId="bac06f2b-b564-4e4d-9523-2a222e654b03" providerId="ADAL" clId="{B35286AB-5097-4C09-A153-E32C6A003BFC}" dt="2024-09-26T13:22:56.444" v="81" actId="962"/>
        <pc:sldMkLst>
          <pc:docMk/>
          <pc:sldMk cId="2115825210" sldId="538"/>
        </pc:sldMkLst>
        <pc:picChg chg="mod">
          <ac:chgData name="Harini Anand" userId="bac06f2b-b564-4e4d-9523-2a222e654b03" providerId="ADAL" clId="{B35286AB-5097-4C09-A153-E32C6A003BFC}" dt="2024-09-26T13:22:56.444" v="81" actId="962"/>
          <ac:picMkLst>
            <pc:docMk/>
            <pc:sldMk cId="2115825210" sldId="538"/>
            <ac:picMk id="4" creationId="{BF54154C-C3D7-20B7-E909-B2F74B57B32F}"/>
          </ac:picMkLst>
        </pc:picChg>
      </pc:sldChg>
      <pc:sldChg chg="modSp mod">
        <pc:chgData name="Harini Anand" userId="bac06f2b-b564-4e4d-9523-2a222e654b03" providerId="ADAL" clId="{B35286AB-5097-4C09-A153-E32C6A003BFC}" dt="2024-09-26T13:24:59.936" v="96" actId="962"/>
        <pc:sldMkLst>
          <pc:docMk/>
          <pc:sldMk cId="4077078115" sldId="541"/>
        </pc:sldMkLst>
        <pc:picChg chg="mod">
          <ac:chgData name="Harini Anand" userId="bac06f2b-b564-4e4d-9523-2a222e654b03" providerId="ADAL" clId="{B35286AB-5097-4C09-A153-E32C6A003BFC}" dt="2024-09-26T13:24:59.936" v="96" actId="962"/>
          <ac:picMkLst>
            <pc:docMk/>
            <pc:sldMk cId="4077078115" sldId="541"/>
            <ac:picMk id="3" creationId="{171DDA38-58D0-E634-0E32-3E3411BCF78B}"/>
          </ac:picMkLst>
        </pc:picChg>
      </pc:sldChg>
      <pc:sldChg chg="modSp mod">
        <pc:chgData name="Harini Anand" userId="bac06f2b-b564-4e4d-9523-2a222e654b03" providerId="ADAL" clId="{B35286AB-5097-4C09-A153-E32C6A003BFC}" dt="2024-09-26T13:33:25.125" v="138" actId="208"/>
        <pc:sldMkLst>
          <pc:docMk/>
          <pc:sldMk cId="789548439" sldId="542"/>
        </pc:sldMkLst>
        <pc:spChg chg="mod">
          <ac:chgData name="Harini Anand" userId="bac06f2b-b564-4e4d-9523-2a222e654b03" providerId="ADAL" clId="{B35286AB-5097-4C09-A153-E32C6A003BFC}" dt="2024-09-26T13:33:25.125" v="138" actId="208"/>
          <ac:spMkLst>
            <pc:docMk/>
            <pc:sldMk cId="789548439" sldId="542"/>
            <ac:spMk id="3" creationId="{266A97C9-77D4-24A0-5F84-BBB22319AB41}"/>
          </ac:spMkLst>
        </pc:spChg>
        <pc:spChg chg="mod">
          <ac:chgData name="Harini Anand" userId="bac06f2b-b564-4e4d-9523-2a222e654b03" providerId="ADAL" clId="{B35286AB-5097-4C09-A153-E32C6A003BFC}" dt="2024-09-26T13:33:25.125" v="138" actId="208"/>
          <ac:spMkLst>
            <pc:docMk/>
            <pc:sldMk cId="789548439" sldId="542"/>
            <ac:spMk id="4" creationId="{003F5AA8-5296-E2D1-3781-E78F6EA9433F}"/>
          </ac:spMkLst>
        </pc:spChg>
        <pc:picChg chg="mod">
          <ac:chgData name="Harini Anand" userId="bac06f2b-b564-4e4d-9523-2a222e654b03" providerId="ADAL" clId="{B35286AB-5097-4C09-A153-E32C6A003BFC}" dt="2024-09-26T13:25:08.344" v="98" actId="962"/>
          <ac:picMkLst>
            <pc:docMk/>
            <pc:sldMk cId="789548439" sldId="542"/>
            <ac:picMk id="8" creationId="{F5BF02E0-35ED-C657-A3B4-DBBE6F923C52}"/>
          </ac:picMkLst>
        </pc:picChg>
      </pc:sldChg>
      <pc:sldChg chg="modSp mod">
        <pc:chgData name="Harini Anand" userId="bac06f2b-b564-4e4d-9523-2a222e654b03" providerId="ADAL" clId="{B35286AB-5097-4C09-A153-E32C6A003BFC}" dt="2024-09-26T13:25:16.522" v="100" actId="962"/>
        <pc:sldMkLst>
          <pc:docMk/>
          <pc:sldMk cId="1734737477" sldId="545"/>
        </pc:sldMkLst>
        <pc:picChg chg="mod">
          <ac:chgData name="Harini Anand" userId="bac06f2b-b564-4e4d-9523-2a222e654b03" providerId="ADAL" clId="{B35286AB-5097-4C09-A153-E32C6A003BFC}" dt="2024-09-26T13:25:16.522" v="100" actId="962"/>
          <ac:picMkLst>
            <pc:docMk/>
            <pc:sldMk cId="1734737477" sldId="545"/>
            <ac:picMk id="6" creationId="{9EFD1D09-7CFC-C73E-6948-FDF76F18C8C6}"/>
          </ac:picMkLst>
        </pc:picChg>
      </pc:sldChg>
      <pc:sldChg chg="modSp mod">
        <pc:chgData name="Harini Anand" userId="bac06f2b-b564-4e4d-9523-2a222e654b03" providerId="ADAL" clId="{B35286AB-5097-4C09-A153-E32C6A003BFC}" dt="2024-09-26T13:33:30.364" v="139" actId="208"/>
        <pc:sldMkLst>
          <pc:docMk/>
          <pc:sldMk cId="633318061" sldId="549"/>
        </pc:sldMkLst>
        <pc:spChg chg="mod">
          <ac:chgData name="Harini Anand" userId="bac06f2b-b564-4e4d-9523-2a222e654b03" providerId="ADAL" clId="{B35286AB-5097-4C09-A153-E32C6A003BFC}" dt="2024-09-26T13:33:30.364" v="139" actId="208"/>
          <ac:spMkLst>
            <pc:docMk/>
            <pc:sldMk cId="633318061" sldId="549"/>
            <ac:spMk id="6" creationId="{1DC7EFE5-E89E-551D-93B2-83720C483479}"/>
          </ac:spMkLst>
        </pc:spChg>
        <pc:spChg chg="mod">
          <ac:chgData name="Harini Anand" userId="bac06f2b-b564-4e4d-9523-2a222e654b03" providerId="ADAL" clId="{B35286AB-5097-4C09-A153-E32C6A003BFC}" dt="2024-09-26T13:33:30.364" v="139" actId="208"/>
          <ac:spMkLst>
            <pc:docMk/>
            <pc:sldMk cId="633318061" sldId="549"/>
            <ac:spMk id="7" creationId="{3AEBC117-8351-2270-8A2B-A6B8D402F08C}"/>
          </ac:spMkLst>
        </pc:spChg>
        <pc:picChg chg="mod">
          <ac:chgData name="Harini Anand" userId="bac06f2b-b564-4e4d-9523-2a222e654b03" providerId="ADAL" clId="{B35286AB-5097-4C09-A153-E32C6A003BFC}" dt="2024-09-26T13:25:24.311" v="102" actId="962"/>
          <ac:picMkLst>
            <pc:docMk/>
            <pc:sldMk cId="633318061" sldId="549"/>
            <ac:picMk id="5" creationId="{6681CAF1-F80C-BB03-7921-116756511453}"/>
          </ac:picMkLst>
        </pc:picChg>
      </pc:sldChg>
      <pc:sldChg chg="modSp mod">
        <pc:chgData name="Harini Anand" userId="bac06f2b-b564-4e4d-9523-2a222e654b03" providerId="ADAL" clId="{B35286AB-5097-4C09-A153-E32C6A003BFC}" dt="2024-09-26T13:29:06.254" v="129" actId="208"/>
        <pc:sldMkLst>
          <pc:docMk/>
          <pc:sldMk cId="3075964728" sldId="555"/>
        </pc:sldMkLst>
        <pc:spChg chg="mod">
          <ac:chgData name="Harini Anand" userId="bac06f2b-b564-4e4d-9523-2a222e654b03" providerId="ADAL" clId="{B35286AB-5097-4C09-A153-E32C6A003BFC}" dt="2024-09-26T13:29:06.254" v="129" actId="208"/>
          <ac:spMkLst>
            <pc:docMk/>
            <pc:sldMk cId="3075964728" sldId="555"/>
            <ac:spMk id="3" creationId="{CA79BD39-FA98-E473-51E8-661608F4F126}"/>
          </ac:spMkLst>
        </pc:spChg>
        <pc:spChg chg="mod">
          <ac:chgData name="Harini Anand" userId="bac06f2b-b564-4e4d-9523-2a222e654b03" providerId="ADAL" clId="{B35286AB-5097-4C09-A153-E32C6A003BFC}" dt="2024-09-26T13:29:06.254" v="129" actId="208"/>
          <ac:spMkLst>
            <pc:docMk/>
            <pc:sldMk cId="3075964728" sldId="555"/>
            <ac:spMk id="5" creationId="{4AB8D133-C97B-E98D-2774-E98CE880820D}"/>
          </ac:spMkLst>
        </pc:spChg>
        <pc:spChg chg="mod">
          <ac:chgData name="Harini Anand" userId="bac06f2b-b564-4e4d-9523-2a222e654b03" providerId="ADAL" clId="{B35286AB-5097-4C09-A153-E32C6A003BFC}" dt="2024-09-26T13:29:06.254" v="129" actId="208"/>
          <ac:spMkLst>
            <pc:docMk/>
            <pc:sldMk cId="3075964728" sldId="555"/>
            <ac:spMk id="8" creationId="{36B3B265-33E2-915A-6710-BCB0DB332EFA}"/>
          </ac:spMkLst>
        </pc:spChg>
        <pc:picChg chg="mod">
          <ac:chgData name="Harini Anand" userId="bac06f2b-b564-4e4d-9523-2a222e654b03" providerId="ADAL" clId="{B35286AB-5097-4C09-A153-E32C6A003BFC}" dt="2024-09-26T13:23:05.061" v="83" actId="962"/>
          <ac:picMkLst>
            <pc:docMk/>
            <pc:sldMk cId="3075964728" sldId="555"/>
            <ac:picMk id="2" creationId="{4BE50317-06EE-E4B5-F500-9F76589978ED}"/>
          </ac:picMkLst>
        </pc:picChg>
      </pc:sldChg>
      <pc:sldChg chg="delSp modSp mod">
        <pc:chgData name="Harini Anand" userId="bac06f2b-b564-4e4d-9523-2a222e654b03" providerId="ADAL" clId="{B35286AB-5097-4C09-A153-E32C6A003BFC}" dt="2024-09-26T14:55:05.422" v="158" actId="13244"/>
        <pc:sldMkLst>
          <pc:docMk/>
          <pc:sldMk cId="1014546957" sldId="557"/>
        </pc:sldMkLst>
        <pc:spChg chg="mod ord topLvl">
          <ac:chgData name="Harini Anand" userId="bac06f2b-b564-4e4d-9523-2a222e654b03" providerId="ADAL" clId="{B35286AB-5097-4C09-A153-E32C6A003BFC}" dt="2024-09-26T14:54:50.139" v="153" actId="13244"/>
          <ac:spMkLst>
            <pc:docMk/>
            <pc:sldMk cId="1014546957" sldId="557"/>
            <ac:spMk id="12" creationId="{1F64AF2E-3DED-246D-14C0-93C79409ED89}"/>
          </ac:spMkLst>
        </pc:spChg>
        <pc:spChg chg="mod ord topLvl">
          <ac:chgData name="Harini Anand" userId="bac06f2b-b564-4e4d-9523-2a222e654b03" providerId="ADAL" clId="{B35286AB-5097-4C09-A153-E32C6A003BFC}" dt="2024-09-26T14:54:50.139" v="153" actId="13244"/>
          <ac:spMkLst>
            <pc:docMk/>
            <pc:sldMk cId="1014546957" sldId="557"/>
            <ac:spMk id="13" creationId="{302C76D1-B630-A391-1F2A-95EC6789EA83}"/>
          </ac:spMkLst>
        </pc:spChg>
        <pc:spChg chg="mod ord topLvl">
          <ac:chgData name="Harini Anand" userId="bac06f2b-b564-4e4d-9523-2a222e654b03" providerId="ADAL" clId="{B35286AB-5097-4C09-A153-E32C6A003BFC}" dt="2024-09-26T14:54:57.977" v="156" actId="13244"/>
          <ac:spMkLst>
            <pc:docMk/>
            <pc:sldMk cId="1014546957" sldId="557"/>
            <ac:spMk id="19" creationId="{60995806-F82E-B5B0-3960-A72EF57362D5}"/>
          </ac:spMkLst>
        </pc:spChg>
        <pc:spChg chg="mod ord topLvl">
          <ac:chgData name="Harini Anand" userId="bac06f2b-b564-4e4d-9523-2a222e654b03" providerId="ADAL" clId="{B35286AB-5097-4C09-A153-E32C6A003BFC}" dt="2024-09-26T14:54:50.139" v="153" actId="13244"/>
          <ac:spMkLst>
            <pc:docMk/>
            <pc:sldMk cId="1014546957" sldId="557"/>
            <ac:spMk id="20" creationId="{4C6D6830-6602-B19C-AF28-92DEF95061C3}"/>
          </ac:spMkLst>
        </pc:spChg>
        <pc:spChg chg="mod ord topLvl">
          <ac:chgData name="Harini Anand" userId="bac06f2b-b564-4e4d-9523-2a222e654b03" providerId="ADAL" clId="{B35286AB-5097-4C09-A153-E32C6A003BFC}" dt="2024-09-26T14:54:50.139" v="153" actId="13244"/>
          <ac:spMkLst>
            <pc:docMk/>
            <pc:sldMk cId="1014546957" sldId="557"/>
            <ac:spMk id="21" creationId="{CDD1D3C1-0EF3-FFF7-28FB-5CCF3942308E}"/>
          </ac:spMkLst>
        </pc:spChg>
        <pc:spChg chg="mod ord topLvl">
          <ac:chgData name="Harini Anand" userId="bac06f2b-b564-4e4d-9523-2a222e654b03" providerId="ADAL" clId="{B35286AB-5097-4C09-A153-E32C6A003BFC}" dt="2024-09-26T14:54:53.510" v="154" actId="13244"/>
          <ac:spMkLst>
            <pc:docMk/>
            <pc:sldMk cId="1014546957" sldId="557"/>
            <ac:spMk id="22" creationId="{F037AE88-3482-0B00-E6DA-9F31D4852D7F}"/>
          </ac:spMkLst>
        </pc:spChg>
        <pc:spChg chg="mod ord topLvl">
          <ac:chgData name="Harini Anand" userId="bac06f2b-b564-4e4d-9523-2a222e654b03" providerId="ADAL" clId="{B35286AB-5097-4C09-A153-E32C6A003BFC}" dt="2024-09-26T14:55:03.539" v="157" actId="13244"/>
          <ac:spMkLst>
            <pc:docMk/>
            <pc:sldMk cId="1014546957" sldId="557"/>
            <ac:spMk id="23" creationId="{A0F37AF0-D4E3-9C2C-A232-23AC01018FA9}"/>
          </ac:spMkLst>
        </pc:spChg>
        <pc:spChg chg="mod ord topLvl">
          <ac:chgData name="Harini Anand" userId="bac06f2b-b564-4e4d-9523-2a222e654b03" providerId="ADAL" clId="{B35286AB-5097-4C09-A153-E32C6A003BFC}" dt="2024-09-26T14:54:50.139" v="153" actId="13244"/>
          <ac:spMkLst>
            <pc:docMk/>
            <pc:sldMk cId="1014546957" sldId="557"/>
            <ac:spMk id="24" creationId="{DC21E546-99D6-B642-547B-FF4D899C4C3F}"/>
          </ac:spMkLst>
        </pc:spChg>
        <pc:spChg chg="mod ord topLvl">
          <ac:chgData name="Harini Anand" userId="bac06f2b-b564-4e4d-9523-2a222e654b03" providerId="ADAL" clId="{B35286AB-5097-4C09-A153-E32C6A003BFC}" dt="2024-09-26T14:55:05.422" v="158" actId="13244"/>
          <ac:spMkLst>
            <pc:docMk/>
            <pc:sldMk cId="1014546957" sldId="557"/>
            <ac:spMk id="25" creationId="{4357A453-0F42-F1AE-403D-6B2E62E40CA6}"/>
          </ac:spMkLst>
        </pc:spChg>
        <pc:grpChg chg="del">
          <ac:chgData name="Harini Anand" userId="bac06f2b-b564-4e4d-9523-2a222e654b03" providerId="ADAL" clId="{B35286AB-5097-4C09-A153-E32C6A003BFC}" dt="2024-09-26T14:54:42.205" v="151" actId="165"/>
          <ac:grpSpMkLst>
            <pc:docMk/>
            <pc:sldMk cId="1014546957" sldId="557"/>
            <ac:grpSpMk id="4" creationId="{F214038C-2688-F261-6B8E-DBFD5F12292F}"/>
          </ac:grpSpMkLst>
        </pc:grpChg>
        <pc:picChg chg="mod">
          <ac:chgData name="Harini Anand" userId="bac06f2b-b564-4e4d-9523-2a222e654b03" providerId="ADAL" clId="{B35286AB-5097-4C09-A153-E32C6A003BFC}" dt="2024-09-26T13:25:33.498" v="104" actId="962"/>
          <ac:picMkLst>
            <pc:docMk/>
            <pc:sldMk cId="1014546957" sldId="557"/>
            <ac:picMk id="7" creationId="{13C33881-FAC5-9CF4-D845-25AB6E83006A}"/>
          </ac:picMkLst>
        </pc:picChg>
      </pc:sldChg>
      <pc:sldChg chg="modSp mod">
        <pc:chgData name="Harini Anand" userId="bac06f2b-b564-4e4d-9523-2a222e654b03" providerId="ADAL" clId="{B35286AB-5097-4C09-A153-E32C6A003BFC}" dt="2024-09-26T13:26:25.145" v="114" actId="962"/>
        <pc:sldMkLst>
          <pc:docMk/>
          <pc:sldMk cId="3080809927" sldId="562"/>
        </pc:sldMkLst>
        <pc:picChg chg="mod">
          <ac:chgData name="Harini Anand" userId="bac06f2b-b564-4e4d-9523-2a222e654b03" providerId="ADAL" clId="{B35286AB-5097-4C09-A153-E32C6A003BFC}" dt="2024-09-26T13:26:25.145" v="114" actId="962"/>
          <ac:picMkLst>
            <pc:docMk/>
            <pc:sldMk cId="3080809927" sldId="562"/>
            <ac:picMk id="26" creationId="{D8087A45-E47D-BE8C-C66A-ACBDEB520ACD}"/>
          </ac:picMkLst>
        </pc:picChg>
      </pc:sldChg>
      <pc:sldChg chg="modSp mod">
        <pc:chgData name="Harini Anand" userId="bac06f2b-b564-4e4d-9523-2a222e654b03" providerId="ADAL" clId="{B35286AB-5097-4C09-A153-E32C6A003BFC}" dt="2024-09-26T14:55:44.165" v="162" actId="33553"/>
        <pc:sldMkLst>
          <pc:docMk/>
          <pc:sldMk cId="1173768150" sldId="563"/>
        </pc:sldMkLst>
        <pc:spChg chg="mod">
          <ac:chgData name="Harini Anand" userId="bac06f2b-b564-4e4d-9523-2a222e654b03" providerId="ADAL" clId="{B35286AB-5097-4C09-A153-E32C6A003BFC}" dt="2024-09-26T14:55:44.165" v="162" actId="33553"/>
          <ac:spMkLst>
            <pc:docMk/>
            <pc:sldMk cId="1173768150" sldId="563"/>
            <ac:spMk id="6" creationId="{93315321-7BE0-6596-4E89-B7C93BEF2AEE}"/>
          </ac:spMkLst>
        </pc:spChg>
        <pc:picChg chg="mod">
          <ac:chgData name="Harini Anand" userId="bac06f2b-b564-4e4d-9523-2a222e654b03" providerId="ADAL" clId="{B35286AB-5097-4C09-A153-E32C6A003BFC}" dt="2024-09-26T13:26:17.207" v="112" actId="962"/>
          <ac:picMkLst>
            <pc:docMk/>
            <pc:sldMk cId="1173768150" sldId="563"/>
            <ac:picMk id="20" creationId="{AACCFCA3-EB20-A5E4-80C1-71DA5CC0A693}"/>
          </ac:picMkLst>
        </pc:picChg>
      </pc:sldChg>
      <pc:sldChg chg="addSp delSp modSp mod">
        <pc:chgData name="Harini Anand" userId="bac06f2b-b564-4e4d-9523-2a222e654b03" providerId="ADAL" clId="{B35286AB-5097-4C09-A153-E32C6A003BFC}" dt="2024-09-26T13:26:34.020" v="118" actId="962"/>
        <pc:sldMkLst>
          <pc:docMk/>
          <pc:sldMk cId="657377221" sldId="567"/>
        </pc:sldMkLst>
        <pc:spChg chg="add del">
          <ac:chgData name="Harini Anand" userId="bac06f2b-b564-4e4d-9523-2a222e654b03" providerId="ADAL" clId="{B35286AB-5097-4C09-A153-E32C6A003BFC}" dt="2024-09-26T13:26:32.586" v="116" actId="22"/>
          <ac:spMkLst>
            <pc:docMk/>
            <pc:sldMk cId="657377221" sldId="567"/>
            <ac:spMk id="4" creationId="{ED88A361-F9E8-7BC7-32F8-F6363C78370F}"/>
          </ac:spMkLst>
        </pc:spChg>
        <pc:picChg chg="mod">
          <ac:chgData name="Harini Anand" userId="bac06f2b-b564-4e4d-9523-2a222e654b03" providerId="ADAL" clId="{B35286AB-5097-4C09-A153-E32C6A003BFC}" dt="2024-09-26T13:26:34.020" v="118" actId="962"/>
          <ac:picMkLst>
            <pc:docMk/>
            <pc:sldMk cId="657377221" sldId="567"/>
            <ac:picMk id="32" creationId="{B65FB481-71EF-29F2-097B-ABD3EBC23BE9}"/>
          </ac:picMkLst>
        </pc:picChg>
      </pc:sldChg>
      <pc:sldChg chg="modSp mod">
        <pc:chgData name="Harini Anand" userId="bac06f2b-b564-4e4d-9523-2a222e654b03" providerId="ADAL" clId="{B35286AB-5097-4C09-A153-E32C6A003BFC}" dt="2024-09-26T14:54:03.306" v="148" actId="962"/>
        <pc:sldMkLst>
          <pc:docMk/>
          <pc:sldMk cId="642469977" sldId="569"/>
        </pc:sldMkLst>
        <pc:picChg chg="mod">
          <ac:chgData name="Harini Anand" userId="bac06f2b-b564-4e4d-9523-2a222e654b03" providerId="ADAL" clId="{B35286AB-5097-4C09-A153-E32C6A003BFC}" dt="2024-09-26T14:54:03.306" v="148" actId="962"/>
          <ac:picMkLst>
            <pc:docMk/>
            <pc:sldMk cId="642469977" sldId="569"/>
            <ac:picMk id="2" creationId="{F2B48DB0-DA46-DFE4-E377-5CD34D64BB81}"/>
          </ac:picMkLst>
        </pc:picChg>
      </pc:sldChg>
      <pc:sldChg chg="modSp mod">
        <pc:chgData name="Harini Anand" userId="bac06f2b-b564-4e4d-9523-2a222e654b03" providerId="ADAL" clId="{B35286AB-5097-4C09-A153-E32C6A003BFC}" dt="2024-09-26T14:56:54.772" v="168" actId="207"/>
        <pc:sldMkLst>
          <pc:docMk/>
          <pc:sldMk cId="2094359285" sldId="570"/>
        </pc:sldMkLst>
        <pc:spChg chg="mod">
          <ac:chgData name="Harini Anand" userId="bac06f2b-b564-4e4d-9523-2a222e654b03" providerId="ADAL" clId="{B35286AB-5097-4C09-A153-E32C6A003BFC}" dt="2024-09-26T13:28:57.846" v="128" actId="208"/>
          <ac:spMkLst>
            <pc:docMk/>
            <pc:sldMk cId="2094359285" sldId="570"/>
            <ac:spMk id="11" creationId="{F17E728C-7816-7E07-9A20-CB71E5104E7B}"/>
          </ac:spMkLst>
        </pc:spChg>
        <pc:spChg chg="mod">
          <ac:chgData name="Harini Anand" userId="bac06f2b-b564-4e4d-9523-2a222e654b03" providerId="ADAL" clId="{B35286AB-5097-4C09-A153-E32C6A003BFC}" dt="2024-09-26T13:28:57.846" v="128" actId="208"/>
          <ac:spMkLst>
            <pc:docMk/>
            <pc:sldMk cId="2094359285" sldId="570"/>
            <ac:spMk id="12" creationId="{C1D34BD1-0BF7-F2DE-4C81-23C60FE4B9BF}"/>
          </ac:spMkLst>
        </pc:spChg>
        <pc:graphicFrameChg chg="mod">
          <ac:chgData name="Harini Anand" userId="bac06f2b-b564-4e4d-9523-2a222e654b03" providerId="ADAL" clId="{B35286AB-5097-4C09-A153-E32C6A003BFC}" dt="2024-09-26T14:56:50.356" v="166" actId="207"/>
          <ac:graphicFrameMkLst>
            <pc:docMk/>
            <pc:sldMk cId="2094359285" sldId="570"/>
            <ac:graphicFrameMk id="7" creationId="{6AEAA0BD-8BFD-87B8-AAFA-CA825493D652}"/>
          </ac:graphicFrameMkLst>
        </pc:graphicFrameChg>
        <pc:graphicFrameChg chg="mod">
          <ac:chgData name="Harini Anand" userId="bac06f2b-b564-4e4d-9523-2a222e654b03" providerId="ADAL" clId="{B35286AB-5097-4C09-A153-E32C6A003BFC}" dt="2024-09-26T14:56:52.807" v="167" actId="207"/>
          <ac:graphicFrameMkLst>
            <pc:docMk/>
            <pc:sldMk cId="2094359285" sldId="570"/>
            <ac:graphicFrameMk id="9" creationId="{75E2E0E4-DE73-E479-A500-3FD0AE430BD1}"/>
          </ac:graphicFrameMkLst>
        </pc:graphicFrameChg>
        <pc:graphicFrameChg chg="mod">
          <ac:chgData name="Harini Anand" userId="bac06f2b-b564-4e4d-9523-2a222e654b03" providerId="ADAL" clId="{B35286AB-5097-4C09-A153-E32C6A003BFC}" dt="2024-09-26T14:56:54.772" v="168" actId="207"/>
          <ac:graphicFrameMkLst>
            <pc:docMk/>
            <pc:sldMk cId="2094359285" sldId="570"/>
            <ac:graphicFrameMk id="10" creationId="{C253B9E5-E1B5-25A6-739F-1F1488F96227}"/>
          </ac:graphicFrameMkLst>
        </pc:graphicFrameChg>
      </pc:sldChg>
      <pc:sldChg chg="delSp modSp mod">
        <pc:chgData name="Harini Anand" userId="bac06f2b-b564-4e4d-9523-2a222e654b03" providerId="ADAL" clId="{B35286AB-5097-4C09-A153-E32C6A003BFC}" dt="2024-09-26T14:55:17.839" v="159" actId="165"/>
        <pc:sldMkLst>
          <pc:docMk/>
          <pc:sldMk cId="642547537" sldId="571"/>
        </pc:sldMkLst>
        <pc:spChg chg="mod topLvl">
          <ac:chgData name="Harini Anand" userId="bac06f2b-b564-4e4d-9523-2a222e654b03" providerId="ADAL" clId="{B35286AB-5097-4C09-A153-E32C6A003BFC}" dt="2024-09-26T14:55:17.839" v="159" actId="165"/>
          <ac:spMkLst>
            <pc:docMk/>
            <pc:sldMk cId="642547537" sldId="571"/>
            <ac:spMk id="22" creationId="{D20B84AF-DC43-B084-34F8-84ABAEC5B3E4}"/>
          </ac:spMkLst>
        </pc:spChg>
        <pc:spChg chg="mod topLvl">
          <ac:chgData name="Harini Anand" userId="bac06f2b-b564-4e4d-9523-2a222e654b03" providerId="ADAL" clId="{B35286AB-5097-4C09-A153-E32C6A003BFC}" dt="2024-09-26T14:55:17.839" v="159" actId="165"/>
          <ac:spMkLst>
            <pc:docMk/>
            <pc:sldMk cId="642547537" sldId="571"/>
            <ac:spMk id="23" creationId="{45588BA1-8625-0782-1A6B-6DAFBF88727A}"/>
          </ac:spMkLst>
        </pc:spChg>
        <pc:spChg chg="mod topLvl">
          <ac:chgData name="Harini Anand" userId="bac06f2b-b564-4e4d-9523-2a222e654b03" providerId="ADAL" clId="{B35286AB-5097-4C09-A153-E32C6A003BFC}" dt="2024-09-26T14:55:17.839" v="159" actId="165"/>
          <ac:spMkLst>
            <pc:docMk/>
            <pc:sldMk cId="642547537" sldId="571"/>
            <ac:spMk id="24" creationId="{849BFB0A-3222-5F30-823B-21D690D43086}"/>
          </ac:spMkLst>
        </pc:spChg>
        <pc:spChg chg="mod topLvl">
          <ac:chgData name="Harini Anand" userId="bac06f2b-b564-4e4d-9523-2a222e654b03" providerId="ADAL" clId="{B35286AB-5097-4C09-A153-E32C6A003BFC}" dt="2024-09-26T14:55:17.839" v="159" actId="165"/>
          <ac:spMkLst>
            <pc:docMk/>
            <pc:sldMk cId="642547537" sldId="571"/>
            <ac:spMk id="25" creationId="{5C2871D4-CE66-1FAF-F638-133D6E7E680F}"/>
          </ac:spMkLst>
        </pc:spChg>
        <pc:spChg chg="mod topLvl">
          <ac:chgData name="Harini Anand" userId="bac06f2b-b564-4e4d-9523-2a222e654b03" providerId="ADAL" clId="{B35286AB-5097-4C09-A153-E32C6A003BFC}" dt="2024-09-26T14:55:17.839" v="159" actId="165"/>
          <ac:spMkLst>
            <pc:docMk/>
            <pc:sldMk cId="642547537" sldId="571"/>
            <ac:spMk id="26" creationId="{93B364CC-B026-AD80-49C3-CAE4A4697518}"/>
          </ac:spMkLst>
        </pc:spChg>
        <pc:spChg chg="mod topLvl">
          <ac:chgData name="Harini Anand" userId="bac06f2b-b564-4e4d-9523-2a222e654b03" providerId="ADAL" clId="{B35286AB-5097-4C09-A153-E32C6A003BFC}" dt="2024-09-26T14:55:17.839" v="159" actId="165"/>
          <ac:spMkLst>
            <pc:docMk/>
            <pc:sldMk cId="642547537" sldId="571"/>
            <ac:spMk id="27" creationId="{9F64B546-6819-35C6-1D1C-4161C2249D83}"/>
          </ac:spMkLst>
        </pc:spChg>
        <pc:grpChg chg="del">
          <ac:chgData name="Harini Anand" userId="bac06f2b-b564-4e4d-9523-2a222e654b03" providerId="ADAL" clId="{B35286AB-5097-4C09-A153-E32C6A003BFC}" dt="2024-09-26T14:55:17.839" v="159" actId="165"/>
          <ac:grpSpMkLst>
            <pc:docMk/>
            <pc:sldMk cId="642547537" sldId="571"/>
            <ac:grpSpMk id="21" creationId="{50693B3C-5E98-943E-25A9-B5D30DB2C17C}"/>
          </ac:grpSpMkLst>
        </pc:grpChg>
        <pc:picChg chg="mod">
          <ac:chgData name="Harini Anand" userId="bac06f2b-b564-4e4d-9523-2a222e654b03" providerId="ADAL" clId="{B35286AB-5097-4C09-A153-E32C6A003BFC}" dt="2024-09-26T13:25:51.244" v="106" actId="962"/>
          <ac:picMkLst>
            <pc:docMk/>
            <pc:sldMk cId="642547537" sldId="571"/>
            <ac:picMk id="2" creationId="{9AFB388B-D66A-F626-5B47-CCD11D20CC8D}"/>
          </ac:picMkLst>
        </pc:picChg>
      </pc:sldChg>
      <pc:sldChg chg="modSp">
        <pc:chgData name="Harini Anand" userId="bac06f2b-b564-4e4d-9523-2a222e654b03" providerId="ADAL" clId="{B35286AB-5097-4C09-A153-E32C6A003BFC}" dt="2024-09-26T14:56:47.406" v="165" actId="207"/>
        <pc:sldMkLst>
          <pc:docMk/>
          <pc:sldMk cId="901835564" sldId="578"/>
        </pc:sldMkLst>
        <pc:graphicFrameChg chg="mod">
          <ac:chgData name="Harini Anand" userId="bac06f2b-b564-4e4d-9523-2a222e654b03" providerId="ADAL" clId="{B35286AB-5097-4C09-A153-E32C6A003BFC}" dt="2024-09-26T14:56:45.599" v="164" actId="207"/>
          <ac:graphicFrameMkLst>
            <pc:docMk/>
            <pc:sldMk cId="901835564" sldId="578"/>
            <ac:graphicFrameMk id="4" creationId="{1CD1EC7B-FA21-2114-9709-C5CFEEE13253}"/>
          </ac:graphicFrameMkLst>
        </pc:graphicFrameChg>
        <pc:graphicFrameChg chg="mod">
          <ac:chgData name="Harini Anand" userId="bac06f2b-b564-4e4d-9523-2a222e654b03" providerId="ADAL" clId="{B35286AB-5097-4C09-A153-E32C6A003BFC}" dt="2024-09-26T14:56:47.406" v="165" actId="207"/>
          <ac:graphicFrameMkLst>
            <pc:docMk/>
            <pc:sldMk cId="901835564" sldId="578"/>
            <ac:graphicFrameMk id="6" creationId="{D0BEB2B3-47F2-9AC7-4F21-49B6B415AFBE}"/>
          </ac:graphicFrameMkLst>
        </pc:graphicFrameChg>
      </pc:sldChg>
      <pc:sldChg chg="modSp mod">
        <pc:chgData name="Harini Anand" userId="bac06f2b-b564-4e4d-9523-2a222e654b03" providerId="ADAL" clId="{B35286AB-5097-4C09-A153-E32C6A003BFC}" dt="2024-09-26T14:53:51.089" v="146" actId="962"/>
        <pc:sldMkLst>
          <pc:docMk/>
          <pc:sldMk cId="688718650" sldId="583"/>
        </pc:sldMkLst>
        <pc:picChg chg="mod">
          <ac:chgData name="Harini Anand" userId="bac06f2b-b564-4e4d-9523-2a222e654b03" providerId="ADAL" clId="{B35286AB-5097-4C09-A153-E32C6A003BFC}" dt="2024-09-26T14:53:51.089" v="146" actId="962"/>
          <ac:picMkLst>
            <pc:docMk/>
            <pc:sldMk cId="688718650" sldId="583"/>
            <ac:picMk id="8" creationId="{3AF91BAA-4D2F-508C-0080-C0B9716D1ADC}"/>
          </ac:picMkLst>
        </pc:picChg>
      </pc:sldChg>
      <pc:sldChg chg="addSp modSp mod">
        <pc:chgData name="Harini Anand" userId="bac06f2b-b564-4e4d-9523-2a222e654b03" providerId="ADAL" clId="{B35286AB-5097-4C09-A153-E32C6A003BFC}" dt="2024-09-26T13:32:17.029" v="135" actId="208"/>
        <pc:sldMkLst>
          <pc:docMk/>
          <pc:sldMk cId="84918207" sldId="591"/>
        </pc:sldMkLst>
        <pc:spChg chg="mod">
          <ac:chgData name="Harini Anand" userId="bac06f2b-b564-4e4d-9523-2a222e654b03" providerId="ADAL" clId="{B35286AB-5097-4C09-A153-E32C6A003BFC}" dt="2024-09-26T13:32:17.029" v="135" actId="208"/>
          <ac:spMkLst>
            <pc:docMk/>
            <pc:sldMk cId="84918207" sldId="591"/>
            <ac:spMk id="13" creationId="{5FEA2A9C-D391-06EF-33EF-7F28D15F5833}"/>
          </ac:spMkLst>
        </pc:spChg>
        <pc:spChg chg="mod">
          <ac:chgData name="Harini Anand" userId="bac06f2b-b564-4e4d-9523-2a222e654b03" providerId="ADAL" clId="{B35286AB-5097-4C09-A153-E32C6A003BFC}" dt="2024-09-26T13:32:17.029" v="135" actId="208"/>
          <ac:spMkLst>
            <pc:docMk/>
            <pc:sldMk cId="84918207" sldId="591"/>
            <ac:spMk id="35" creationId="{0D30689E-8CF2-0CF1-7A26-AA3EAAFE975A}"/>
          </ac:spMkLst>
        </pc:spChg>
        <pc:spChg chg="ord">
          <ac:chgData name="Harini Anand" userId="bac06f2b-b564-4e4d-9523-2a222e654b03" providerId="ADAL" clId="{B35286AB-5097-4C09-A153-E32C6A003BFC}" dt="2024-09-26T10:41:32.259" v="24" actId="13244"/>
          <ac:spMkLst>
            <pc:docMk/>
            <pc:sldMk cId="84918207" sldId="591"/>
            <ac:spMk id="78" creationId="{C0E009BB-89F3-D49C-C63E-6896161A51BF}"/>
          </ac:spMkLst>
        </pc:spChg>
        <pc:grpChg chg="mod">
          <ac:chgData name="Harini Anand" userId="bac06f2b-b564-4e4d-9523-2a222e654b03" providerId="ADAL" clId="{B35286AB-5097-4C09-A153-E32C6A003BFC}" dt="2024-09-26T10:41:33.027" v="25" actId="962"/>
          <ac:grpSpMkLst>
            <pc:docMk/>
            <pc:sldMk cId="84918207" sldId="591"/>
            <ac:grpSpMk id="17" creationId="{A3B74AEF-A8B3-8BE1-B45B-6B987DA5971E}"/>
          </ac:grpSpMkLst>
        </pc:grpChg>
        <pc:grpChg chg="mod">
          <ac:chgData name="Harini Anand" userId="bac06f2b-b564-4e4d-9523-2a222e654b03" providerId="ADAL" clId="{B35286AB-5097-4C09-A153-E32C6A003BFC}" dt="2024-09-26T10:41:33.522" v="26" actId="962"/>
          <ac:grpSpMkLst>
            <pc:docMk/>
            <pc:sldMk cId="84918207" sldId="591"/>
            <ac:grpSpMk id="22" creationId="{4AF4C5AC-75C1-621F-2A81-BD3C6C5A6547}"/>
          </ac:grpSpMkLst>
        </pc:grpChg>
        <pc:grpChg chg="mod">
          <ac:chgData name="Harini Anand" userId="bac06f2b-b564-4e4d-9523-2a222e654b03" providerId="ADAL" clId="{B35286AB-5097-4C09-A153-E32C6A003BFC}" dt="2024-09-26T10:41:33.888" v="27" actId="962"/>
          <ac:grpSpMkLst>
            <pc:docMk/>
            <pc:sldMk cId="84918207" sldId="591"/>
            <ac:grpSpMk id="51" creationId="{1BE111E9-4030-3680-5270-23201FE0036C}"/>
          </ac:grpSpMkLst>
        </pc:grpChg>
        <pc:graphicFrameChg chg="add mod ord">
          <ac:chgData name="Harini Anand" userId="bac06f2b-b564-4e4d-9523-2a222e654b03" providerId="ADAL" clId="{B35286AB-5097-4C09-A153-E32C6A003BFC}" dt="2024-09-26T10:41:30.743" v="23" actId="13244"/>
          <ac:graphicFrameMkLst>
            <pc:docMk/>
            <pc:sldMk cId="84918207" sldId="591"/>
            <ac:graphicFrameMk id="57" creationId="{CB96DFB1-F2F6-A30A-D61A-D4D14C52E389}"/>
          </ac:graphicFrameMkLst>
        </pc:graphicFrameChg>
      </pc:sldChg>
      <pc:sldChg chg="modSp mod">
        <pc:chgData name="Harini Anand" userId="bac06f2b-b564-4e4d-9523-2a222e654b03" providerId="ADAL" clId="{B35286AB-5097-4C09-A153-E32C6A003BFC}" dt="2024-09-26T13:26:08.687" v="110" actId="962"/>
        <pc:sldMkLst>
          <pc:docMk/>
          <pc:sldMk cId="4144282280" sldId="601"/>
        </pc:sldMkLst>
        <pc:picChg chg="mod">
          <ac:chgData name="Harini Anand" userId="bac06f2b-b564-4e4d-9523-2a222e654b03" providerId="ADAL" clId="{B35286AB-5097-4C09-A153-E32C6A003BFC}" dt="2024-09-26T13:26:04.299" v="108" actId="962"/>
          <ac:picMkLst>
            <pc:docMk/>
            <pc:sldMk cId="4144282280" sldId="601"/>
            <ac:picMk id="4" creationId="{F018037B-46DD-E34E-9C56-69F35B4FA644}"/>
          </ac:picMkLst>
        </pc:picChg>
        <pc:picChg chg="mod">
          <ac:chgData name="Harini Anand" userId="bac06f2b-b564-4e4d-9523-2a222e654b03" providerId="ADAL" clId="{B35286AB-5097-4C09-A153-E32C6A003BFC}" dt="2024-09-26T13:26:08.687" v="110" actId="962"/>
          <ac:picMkLst>
            <pc:docMk/>
            <pc:sldMk cId="4144282280" sldId="601"/>
            <ac:picMk id="5" creationId="{70CE77D1-9784-6931-C019-E708574FC5C0}"/>
          </ac:picMkLst>
        </pc:picChg>
      </pc:sldChg>
      <pc:sldChg chg="addSp modSp mod">
        <pc:chgData name="Harini Anand" userId="bac06f2b-b564-4e4d-9523-2a222e654b03" providerId="ADAL" clId="{B35286AB-5097-4C09-A153-E32C6A003BFC}" dt="2024-09-26T13:31:52.407" v="134" actId="208"/>
        <pc:sldMkLst>
          <pc:docMk/>
          <pc:sldMk cId="2113846391" sldId="602"/>
        </pc:sldMkLst>
        <pc:spChg chg="ord">
          <ac:chgData name="Harini Anand" userId="bac06f2b-b564-4e4d-9523-2a222e654b03" providerId="ADAL" clId="{B35286AB-5097-4C09-A153-E32C6A003BFC}" dt="2024-09-26T10:31:46.556" v="7" actId="13244"/>
          <ac:spMkLst>
            <pc:docMk/>
            <pc:sldMk cId="2113846391" sldId="602"/>
            <ac:spMk id="11" creationId="{7FA2B604-EC78-5793-50DF-94FD8A5B1134}"/>
          </ac:spMkLst>
        </pc:spChg>
        <pc:spChg chg="mod">
          <ac:chgData name="Harini Anand" userId="bac06f2b-b564-4e4d-9523-2a222e654b03" providerId="ADAL" clId="{B35286AB-5097-4C09-A153-E32C6A003BFC}" dt="2024-09-26T13:31:52.407" v="134" actId="208"/>
          <ac:spMkLst>
            <pc:docMk/>
            <pc:sldMk cId="2113846391" sldId="602"/>
            <ac:spMk id="30" creationId="{A075BC32-CC46-4173-2C68-7B301A904385}"/>
          </ac:spMkLst>
        </pc:spChg>
        <pc:spChg chg="mod">
          <ac:chgData name="Harini Anand" userId="bac06f2b-b564-4e4d-9523-2a222e654b03" providerId="ADAL" clId="{B35286AB-5097-4C09-A153-E32C6A003BFC}" dt="2024-09-26T10:49:12.910" v="50" actId="404"/>
          <ac:spMkLst>
            <pc:docMk/>
            <pc:sldMk cId="2113846391" sldId="602"/>
            <ac:spMk id="69" creationId="{C28AF1E0-383D-3FE2-7315-483C0A6420EE}"/>
          </ac:spMkLst>
        </pc:spChg>
        <pc:spChg chg="mod">
          <ac:chgData name="Harini Anand" userId="bac06f2b-b564-4e4d-9523-2a222e654b03" providerId="ADAL" clId="{B35286AB-5097-4C09-A153-E32C6A003BFC}" dt="2024-09-26T13:31:44.866" v="132" actId="208"/>
          <ac:spMkLst>
            <pc:docMk/>
            <pc:sldMk cId="2113846391" sldId="602"/>
            <ac:spMk id="80" creationId="{E5C344C4-7811-C8C5-DD0A-0BC0D7625B66}"/>
          </ac:spMkLst>
        </pc:spChg>
        <pc:grpChg chg="mod">
          <ac:chgData name="Harini Anand" userId="bac06f2b-b564-4e4d-9523-2a222e654b03" providerId="ADAL" clId="{B35286AB-5097-4C09-A153-E32C6A003BFC}" dt="2024-09-26T10:31:43.649" v="4" actId="962"/>
          <ac:grpSpMkLst>
            <pc:docMk/>
            <pc:sldMk cId="2113846391" sldId="602"/>
            <ac:grpSpMk id="5" creationId="{53375799-3FFA-4C84-1CC2-0106FA456252}"/>
          </ac:grpSpMkLst>
        </pc:grpChg>
        <pc:grpChg chg="mod">
          <ac:chgData name="Harini Anand" userId="bac06f2b-b564-4e4d-9523-2a222e654b03" providerId="ADAL" clId="{B35286AB-5097-4C09-A153-E32C6A003BFC}" dt="2024-09-26T10:31:44.035" v="5" actId="962"/>
          <ac:grpSpMkLst>
            <pc:docMk/>
            <pc:sldMk cId="2113846391" sldId="602"/>
            <ac:grpSpMk id="10" creationId="{3E265C5D-202F-C9BC-042E-D1EF67AAEF47}"/>
          </ac:grpSpMkLst>
        </pc:grpChg>
        <pc:grpChg chg="mod">
          <ac:chgData name="Harini Anand" userId="bac06f2b-b564-4e4d-9523-2a222e654b03" providerId="ADAL" clId="{B35286AB-5097-4C09-A153-E32C6A003BFC}" dt="2024-09-26T10:31:44.439" v="6" actId="962"/>
          <ac:grpSpMkLst>
            <pc:docMk/>
            <pc:sldMk cId="2113846391" sldId="602"/>
            <ac:grpSpMk id="76" creationId="{CF98DE58-AE93-854C-0A45-2B037B64DB7C}"/>
          </ac:grpSpMkLst>
        </pc:grpChg>
        <pc:graphicFrameChg chg="add mod ord modGraphic">
          <ac:chgData name="Harini Anand" userId="bac06f2b-b564-4e4d-9523-2a222e654b03" providerId="ADAL" clId="{B35286AB-5097-4C09-A153-E32C6A003BFC}" dt="2024-09-26T10:49:19.644" v="65" actId="20577"/>
          <ac:graphicFrameMkLst>
            <pc:docMk/>
            <pc:sldMk cId="2113846391" sldId="602"/>
            <ac:graphicFrameMk id="12" creationId="{2B52517B-0E0E-7050-93F3-8956EBB27C5C}"/>
          </ac:graphicFrameMkLst>
        </pc:graphicFrameChg>
      </pc:sldChg>
    </pc:docChg>
  </pc:docChgLst>
  <pc:docChgLst>
    <pc:chgData name="Harini Anand" userId="bac06f2b-b564-4e4d-9523-2a222e654b03" providerId="ADAL" clId="{93D6B15D-8330-43DB-8177-66F1C9E8806A}"/>
    <pc:docChg chg="undo custSel modSld">
      <pc:chgData name="Harini Anand" userId="bac06f2b-b564-4e4d-9523-2a222e654b03" providerId="ADAL" clId="{93D6B15D-8330-43DB-8177-66F1C9E8806A}" dt="2024-09-26T10:02:24.630" v="377" actId="962"/>
      <pc:docMkLst>
        <pc:docMk/>
      </pc:docMkLst>
      <pc:sldChg chg="modSp mod">
        <pc:chgData name="Harini Anand" userId="bac06f2b-b564-4e4d-9523-2a222e654b03" providerId="ADAL" clId="{93D6B15D-8330-43DB-8177-66F1C9E8806A}" dt="2024-09-25T14:26:52.747" v="12" actId="13244"/>
        <pc:sldMkLst>
          <pc:docMk/>
          <pc:sldMk cId="1479709238" sldId="297"/>
        </pc:sldMkLst>
        <pc:picChg chg="ord">
          <ac:chgData name="Harini Anand" userId="bac06f2b-b564-4e4d-9523-2a222e654b03" providerId="ADAL" clId="{93D6B15D-8330-43DB-8177-66F1C9E8806A}" dt="2024-09-25T14:26:52.747" v="12" actId="13244"/>
          <ac:picMkLst>
            <pc:docMk/>
            <pc:sldMk cId="1479709238" sldId="297"/>
            <ac:picMk id="5" creationId="{50E539E0-FC14-216C-943E-3C16D504274B}"/>
          </ac:picMkLst>
        </pc:picChg>
      </pc:sldChg>
      <pc:sldChg chg="delSp modSp mod">
        <pc:chgData name="Harini Anand" userId="bac06f2b-b564-4e4d-9523-2a222e654b03" providerId="ADAL" clId="{93D6B15D-8330-43DB-8177-66F1C9E8806A}" dt="2024-09-26T08:38:56.528" v="266" actId="13244"/>
        <pc:sldMkLst>
          <pc:docMk/>
          <pc:sldMk cId="3586613851" sldId="299"/>
        </pc:sldMkLst>
        <pc:spChg chg="mod topLvl">
          <ac:chgData name="Harini Anand" userId="bac06f2b-b564-4e4d-9523-2a222e654b03" providerId="ADAL" clId="{93D6B15D-8330-43DB-8177-66F1C9E8806A}" dt="2024-09-26T08:38:29.327" v="260" actId="165"/>
          <ac:spMkLst>
            <pc:docMk/>
            <pc:sldMk cId="3586613851" sldId="299"/>
            <ac:spMk id="31" creationId="{8E8DFCCA-8D1F-8BF7-F6F0-3F77272D1CBE}"/>
          </ac:spMkLst>
        </pc:spChg>
        <pc:spChg chg="mod topLvl">
          <ac:chgData name="Harini Anand" userId="bac06f2b-b564-4e4d-9523-2a222e654b03" providerId="ADAL" clId="{93D6B15D-8330-43DB-8177-66F1C9E8806A}" dt="2024-09-26T08:38:29.327" v="260" actId="165"/>
          <ac:spMkLst>
            <pc:docMk/>
            <pc:sldMk cId="3586613851" sldId="299"/>
            <ac:spMk id="32" creationId="{4C3FE098-9A9D-2752-C97D-A5724C33DA5B}"/>
          </ac:spMkLst>
        </pc:spChg>
        <pc:spChg chg="mod ord topLvl">
          <ac:chgData name="Harini Anand" userId="bac06f2b-b564-4e4d-9523-2a222e654b03" providerId="ADAL" clId="{93D6B15D-8330-43DB-8177-66F1C9E8806A}" dt="2024-09-26T08:38:47.283" v="264" actId="13244"/>
          <ac:spMkLst>
            <pc:docMk/>
            <pc:sldMk cId="3586613851" sldId="299"/>
            <ac:spMk id="33" creationId="{78AD7D50-FB8D-EB9C-F6A8-C052396705A1}"/>
          </ac:spMkLst>
        </pc:spChg>
        <pc:spChg chg="mod ord topLvl">
          <ac:chgData name="Harini Anand" userId="bac06f2b-b564-4e4d-9523-2a222e654b03" providerId="ADAL" clId="{93D6B15D-8330-43DB-8177-66F1C9E8806A}" dt="2024-09-26T08:38:39.761" v="261" actId="13244"/>
          <ac:spMkLst>
            <pc:docMk/>
            <pc:sldMk cId="3586613851" sldId="299"/>
            <ac:spMk id="34" creationId="{E018C471-7CDB-ED3B-CBBA-266E9441B43E}"/>
          </ac:spMkLst>
        </pc:spChg>
        <pc:spChg chg="mod ord topLvl">
          <ac:chgData name="Harini Anand" userId="bac06f2b-b564-4e4d-9523-2a222e654b03" providerId="ADAL" clId="{93D6B15D-8330-43DB-8177-66F1C9E8806A}" dt="2024-09-26T08:38:46.133" v="263" actId="13244"/>
          <ac:spMkLst>
            <pc:docMk/>
            <pc:sldMk cId="3586613851" sldId="299"/>
            <ac:spMk id="35" creationId="{D08B9929-43D5-5030-3104-F4B43EB328BC}"/>
          </ac:spMkLst>
        </pc:spChg>
        <pc:spChg chg="mod topLvl">
          <ac:chgData name="Harini Anand" userId="bac06f2b-b564-4e4d-9523-2a222e654b03" providerId="ADAL" clId="{93D6B15D-8330-43DB-8177-66F1C9E8806A}" dt="2024-09-26T08:38:29.327" v="260" actId="165"/>
          <ac:spMkLst>
            <pc:docMk/>
            <pc:sldMk cId="3586613851" sldId="299"/>
            <ac:spMk id="36" creationId="{1D5C7A2D-1793-E71C-2BD8-C45E106D466F}"/>
          </ac:spMkLst>
        </pc:spChg>
        <pc:spChg chg="mod ord topLvl">
          <ac:chgData name="Harini Anand" userId="bac06f2b-b564-4e4d-9523-2a222e654b03" providerId="ADAL" clId="{93D6B15D-8330-43DB-8177-66F1C9E8806A}" dt="2024-09-26T08:38:41.633" v="262" actId="13244"/>
          <ac:spMkLst>
            <pc:docMk/>
            <pc:sldMk cId="3586613851" sldId="299"/>
            <ac:spMk id="37" creationId="{27C686EB-4590-070C-316E-065FA1520134}"/>
          </ac:spMkLst>
        </pc:spChg>
        <pc:spChg chg="mod ord topLvl">
          <ac:chgData name="Harini Anand" userId="bac06f2b-b564-4e4d-9523-2a222e654b03" providerId="ADAL" clId="{93D6B15D-8330-43DB-8177-66F1C9E8806A}" dt="2024-09-26T08:38:49.886" v="265" actId="13244"/>
          <ac:spMkLst>
            <pc:docMk/>
            <pc:sldMk cId="3586613851" sldId="299"/>
            <ac:spMk id="38" creationId="{E99185E6-B7E0-26A2-CB2E-0F753122641C}"/>
          </ac:spMkLst>
        </pc:spChg>
        <pc:spChg chg="mod ord topLvl">
          <ac:chgData name="Harini Anand" userId="bac06f2b-b564-4e4d-9523-2a222e654b03" providerId="ADAL" clId="{93D6B15D-8330-43DB-8177-66F1C9E8806A}" dt="2024-09-26T08:38:56.528" v="266" actId="13244"/>
          <ac:spMkLst>
            <pc:docMk/>
            <pc:sldMk cId="3586613851" sldId="299"/>
            <ac:spMk id="39" creationId="{B57C0B37-B39F-7E05-5A1D-4AA40AC20F99}"/>
          </ac:spMkLst>
        </pc:spChg>
        <pc:spChg chg="mod topLvl">
          <ac:chgData name="Harini Anand" userId="bac06f2b-b564-4e4d-9523-2a222e654b03" providerId="ADAL" clId="{93D6B15D-8330-43DB-8177-66F1C9E8806A}" dt="2024-09-26T08:38:29.327" v="260" actId="165"/>
          <ac:spMkLst>
            <pc:docMk/>
            <pc:sldMk cId="3586613851" sldId="299"/>
            <ac:spMk id="40" creationId="{7D4F6BB8-24E1-E017-F3D8-1F7F1D9650E7}"/>
          </ac:spMkLst>
        </pc:spChg>
        <pc:grpChg chg="del">
          <ac:chgData name="Harini Anand" userId="bac06f2b-b564-4e4d-9523-2a222e654b03" providerId="ADAL" clId="{93D6B15D-8330-43DB-8177-66F1C9E8806A}" dt="2024-09-26T08:38:29.327" v="260" actId="165"/>
          <ac:grpSpMkLst>
            <pc:docMk/>
            <pc:sldMk cId="3586613851" sldId="299"/>
            <ac:grpSpMk id="3" creationId="{0910AAF0-EAA4-3C76-D3B8-8507239D71E5}"/>
          </ac:grpSpMkLst>
        </pc:grpChg>
        <pc:picChg chg="ord">
          <ac:chgData name="Harini Anand" userId="bac06f2b-b564-4e4d-9523-2a222e654b03" providerId="ADAL" clId="{93D6B15D-8330-43DB-8177-66F1C9E8806A}" dt="2024-09-25T14:30:49.916" v="53" actId="13244"/>
          <ac:picMkLst>
            <pc:docMk/>
            <pc:sldMk cId="3586613851" sldId="299"/>
            <ac:picMk id="6" creationId="{167097AA-B46D-67B8-76AD-02329FC06E17}"/>
          </ac:picMkLst>
        </pc:picChg>
      </pc:sldChg>
      <pc:sldChg chg="modSp mod">
        <pc:chgData name="Harini Anand" userId="bac06f2b-b564-4e4d-9523-2a222e654b03" providerId="ADAL" clId="{93D6B15D-8330-43DB-8177-66F1C9E8806A}" dt="2024-09-25T14:31:02.256" v="55" actId="13244"/>
        <pc:sldMkLst>
          <pc:docMk/>
          <pc:sldMk cId="3498354795" sldId="300"/>
        </pc:sldMkLst>
        <pc:picChg chg="ord">
          <ac:chgData name="Harini Anand" userId="bac06f2b-b564-4e4d-9523-2a222e654b03" providerId="ADAL" clId="{93D6B15D-8330-43DB-8177-66F1C9E8806A}" dt="2024-09-25T14:31:02.256" v="55" actId="13244"/>
          <ac:picMkLst>
            <pc:docMk/>
            <pc:sldMk cId="3498354795" sldId="300"/>
            <ac:picMk id="3" creationId="{980BE238-DB88-EA75-5AE2-875EFE6951FF}"/>
          </ac:picMkLst>
        </pc:picChg>
      </pc:sldChg>
      <pc:sldChg chg="addSp delSp modSp mod">
        <pc:chgData name="Harini Anand" userId="bac06f2b-b564-4e4d-9523-2a222e654b03" providerId="ADAL" clId="{93D6B15D-8330-43DB-8177-66F1C9E8806A}" dt="2024-09-26T08:41:32.873" v="278" actId="13244"/>
        <pc:sldMkLst>
          <pc:docMk/>
          <pc:sldMk cId="1401904787" sldId="301"/>
        </pc:sldMkLst>
        <pc:spChg chg="mod">
          <ac:chgData name="Harini Anand" userId="bac06f2b-b564-4e4d-9523-2a222e654b03" providerId="ADAL" clId="{93D6B15D-8330-43DB-8177-66F1C9E8806A}" dt="2024-09-25T14:31:28.100" v="60" actId="1076"/>
          <ac:spMkLst>
            <pc:docMk/>
            <pc:sldMk cId="1401904787" sldId="301"/>
            <ac:spMk id="2" creationId="{7740C4B4-C7D2-EF5B-2D1E-73B2378A40F5}"/>
          </ac:spMkLst>
        </pc:spChg>
        <pc:spChg chg="mod topLvl">
          <ac:chgData name="Harini Anand" userId="bac06f2b-b564-4e4d-9523-2a222e654b03" providerId="ADAL" clId="{93D6B15D-8330-43DB-8177-66F1C9E8806A}" dt="2024-09-26T08:41:24.216" v="275" actId="165"/>
          <ac:spMkLst>
            <pc:docMk/>
            <pc:sldMk cId="1401904787" sldId="301"/>
            <ac:spMk id="14" creationId="{B2EFD493-9EA1-21BD-BF75-02650F7F30EC}"/>
          </ac:spMkLst>
        </pc:spChg>
        <pc:spChg chg="mod topLvl">
          <ac:chgData name="Harini Anand" userId="bac06f2b-b564-4e4d-9523-2a222e654b03" providerId="ADAL" clId="{93D6B15D-8330-43DB-8177-66F1C9E8806A}" dt="2024-09-26T08:41:24.216" v="275" actId="165"/>
          <ac:spMkLst>
            <pc:docMk/>
            <pc:sldMk cId="1401904787" sldId="301"/>
            <ac:spMk id="15" creationId="{AEAA5BD2-0858-D39F-6D22-AE0A9FFECA19}"/>
          </ac:spMkLst>
        </pc:spChg>
        <pc:spChg chg="mod ord topLvl">
          <ac:chgData name="Harini Anand" userId="bac06f2b-b564-4e4d-9523-2a222e654b03" providerId="ADAL" clId="{93D6B15D-8330-43DB-8177-66F1C9E8806A}" dt="2024-09-26T08:41:29.224" v="276" actId="13244"/>
          <ac:spMkLst>
            <pc:docMk/>
            <pc:sldMk cId="1401904787" sldId="301"/>
            <ac:spMk id="16" creationId="{FB740400-7C41-6E45-9412-EDE1CB8C40B7}"/>
          </ac:spMkLst>
        </pc:spChg>
        <pc:spChg chg="mod ord topLvl">
          <ac:chgData name="Harini Anand" userId="bac06f2b-b564-4e4d-9523-2a222e654b03" providerId="ADAL" clId="{93D6B15D-8330-43DB-8177-66F1C9E8806A}" dt="2024-09-26T08:41:32.873" v="278" actId="13244"/>
          <ac:spMkLst>
            <pc:docMk/>
            <pc:sldMk cId="1401904787" sldId="301"/>
            <ac:spMk id="17" creationId="{DAE29CC6-5D0A-E96E-F81E-4DFDA256C97B}"/>
          </ac:spMkLst>
        </pc:spChg>
        <pc:spChg chg="mod topLvl">
          <ac:chgData name="Harini Anand" userId="bac06f2b-b564-4e4d-9523-2a222e654b03" providerId="ADAL" clId="{93D6B15D-8330-43DB-8177-66F1C9E8806A}" dt="2024-09-26T08:41:24.216" v="275" actId="165"/>
          <ac:spMkLst>
            <pc:docMk/>
            <pc:sldMk cId="1401904787" sldId="301"/>
            <ac:spMk id="18" creationId="{C71B243C-4041-E6BF-FD27-20D4D0C33E69}"/>
          </ac:spMkLst>
        </pc:spChg>
        <pc:spChg chg="mod ord topLvl">
          <ac:chgData name="Harini Anand" userId="bac06f2b-b564-4e4d-9523-2a222e654b03" providerId="ADAL" clId="{93D6B15D-8330-43DB-8177-66F1C9E8806A}" dt="2024-09-26T08:41:30.938" v="277" actId="13244"/>
          <ac:spMkLst>
            <pc:docMk/>
            <pc:sldMk cId="1401904787" sldId="301"/>
            <ac:spMk id="19" creationId="{0E772E60-D2AA-1CFE-7E7F-FC92D373556C}"/>
          </ac:spMkLst>
        </pc:spChg>
        <pc:grpChg chg="add del mod">
          <ac:chgData name="Harini Anand" userId="bac06f2b-b564-4e4d-9523-2a222e654b03" providerId="ADAL" clId="{93D6B15D-8330-43DB-8177-66F1C9E8806A}" dt="2024-09-26T08:41:24.216" v="275" actId="165"/>
          <ac:grpSpMkLst>
            <pc:docMk/>
            <pc:sldMk cId="1401904787" sldId="301"/>
            <ac:grpSpMk id="3" creationId="{D83E8F7D-D494-21A3-973C-10D6950BF757}"/>
          </ac:grpSpMkLst>
        </pc:grpChg>
        <pc:grpChg chg="del">
          <ac:chgData name="Harini Anand" userId="bac06f2b-b564-4e4d-9523-2a222e654b03" providerId="ADAL" clId="{93D6B15D-8330-43DB-8177-66F1C9E8806A}" dt="2024-09-25T14:31:13.790" v="56" actId="165"/>
          <ac:grpSpMkLst>
            <pc:docMk/>
            <pc:sldMk cId="1401904787" sldId="301"/>
            <ac:grpSpMk id="13" creationId="{EC0F9C52-CC4C-25B4-1894-85BB3EE935FC}"/>
          </ac:grpSpMkLst>
        </pc:grpChg>
        <pc:picChg chg="mod">
          <ac:chgData name="Harini Anand" userId="bac06f2b-b564-4e4d-9523-2a222e654b03" providerId="ADAL" clId="{93D6B15D-8330-43DB-8177-66F1C9E8806A}" dt="2024-09-25T14:31:25.995" v="59" actId="1076"/>
          <ac:picMkLst>
            <pc:docMk/>
            <pc:sldMk cId="1401904787" sldId="301"/>
            <ac:picMk id="4" creationId="{34C1C315-7304-A7F4-A8D6-5E43D318CFD5}"/>
          </ac:picMkLst>
        </pc:picChg>
      </pc:sldChg>
      <pc:sldChg chg="addSp modSp mod">
        <pc:chgData name="Harini Anand" userId="bac06f2b-b564-4e4d-9523-2a222e654b03" providerId="ADAL" clId="{93D6B15D-8330-43DB-8177-66F1C9E8806A}" dt="2024-09-25T14:36:49.762" v="104" actId="962"/>
        <pc:sldMkLst>
          <pc:docMk/>
          <pc:sldMk cId="3062678136" sldId="495"/>
        </pc:sldMkLst>
        <pc:spChg chg="add mod">
          <ac:chgData name="Harini Anand" userId="bac06f2b-b564-4e4d-9523-2a222e654b03" providerId="ADAL" clId="{93D6B15D-8330-43DB-8177-66F1C9E8806A}" dt="2024-09-25T14:36:47.483" v="99" actId="962"/>
          <ac:spMkLst>
            <pc:docMk/>
            <pc:sldMk cId="3062678136" sldId="495"/>
            <ac:spMk id="3" creationId="{879CECAA-D7B7-FA9B-9B63-F482D3BE2A20}"/>
          </ac:spMkLst>
        </pc:spChg>
        <pc:spChg chg="add mod">
          <ac:chgData name="Harini Anand" userId="bac06f2b-b564-4e4d-9523-2a222e654b03" providerId="ADAL" clId="{93D6B15D-8330-43DB-8177-66F1C9E8806A}" dt="2024-09-25T14:36:47.922" v="100" actId="962"/>
          <ac:spMkLst>
            <pc:docMk/>
            <pc:sldMk cId="3062678136" sldId="495"/>
            <ac:spMk id="4" creationId="{8DD3A87E-9EFE-3A8F-919E-AE73F2686679}"/>
          </ac:spMkLst>
        </pc:spChg>
        <pc:spChg chg="add mod">
          <ac:chgData name="Harini Anand" userId="bac06f2b-b564-4e4d-9523-2a222e654b03" providerId="ADAL" clId="{93D6B15D-8330-43DB-8177-66F1C9E8806A}" dt="2024-09-25T14:36:48.363" v="101" actId="962"/>
          <ac:spMkLst>
            <pc:docMk/>
            <pc:sldMk cId="3062678136" sldId="495"/>
            <ac:spMk id="5" creationId="{DD17E816-EE27-8299-D29C-07CBA1A16729}"/>
          </ac:spMkLst>
        </pc:spChg>
        <pc:spChg chg="add mod">
          <ac:chgData name="Harini Anand" userId="bac06f2b-b564-4e4d-9523-2a222e654b03" providerId="ADAL" clId="{93D6B15D-8330-43DB-8177-66F1C9E8806A}" dt="2024-09-25T14:36:48.882" v="102" actId="962"/>
          <ac:spMkLst>
            <pc:docMk/>
            <pc:sldMk cId="3062678136" sldId="495"/>
            <ac:spMk id="6" creationId="{88DEFE0F-0B61-ABC2-87FF-F8262B24914D}"/>
          </ac:spMkLst>
        </pc:spChg>
        <pc:spChg chg="add mod">
          <ac:chgData name="Harini Anand" userId="bac06f2b-b564-4e4d-9523-2a222e654b03" providerId="ADAL" clId="{93D6B15D-8330-43DB-8177-66F1C9E8806A}" dt="2024-09-25T14:36:49.354" v="103" actId="962"/>
          <ac:spMkLst>
            <pc:docMk/>
            <pc:sldMk cId="3062678136" sldId="495"/>
            <ac:spMk id="7" creationId="{64F5F28C-9191-ACA7-57D7-06FC91643A1E}"/>
          </ac:spMkLst>
        </pc:spChg>
        <pc:spChg chg="add mod">
          <ac:chgData name="Harini Anand" userId="bac06f2b-b564-4e4d-9523-2a222e654b03" providerId="ADAL" clId="{93D6B15D-8330-43DB-8177-66F1C9E8806A}" dt="2024-09-25T14:36:49.762" v="104" actId="962"/>
          <ac:spMkLst>
            <pc:docMk/>
            <pc:sldMk cId="3062678136" sldId="495"/>
            <ac:spMk id="9" creationId="{CDB64148-356B-B075-C7D9-DA0E7A805FD6}"/>
          </ac:spMkLst>
        </pc:spChg>
        <pc:graphicFrameChg chg="modGraphic">
          <ac:chgData name="Harini Anand" userId="bac06f2b-b564-4e4d-9523-2a222e654b03" providerId="ADAL" clId="{93D6B15D-8330-43DB-8177-66F1C9E8806A}" dt="2024-09-25T14:35:20.616" v="79" actId="13926"/>
          <ac:graphicFrameMkLst>
            <pc:docMk/>
            <pc:sldMk cId="3062678136" sldId="495"/>
            <ac:graphicFrameMk id="8" creationId="{3ED3E076-3F39-450A-A33F-96CD615B3EE0}"/>
          </ac:graphicFrameMkLst>
        </pc:graphicFrameChg>
      </pc:sldChg>
      <pc:sldChg chg="addSp modSp mod">
        <pc:chgData name="Harini Anand" userId="bac06f2b-b564-4e4d-9523-2a222e654b03" providerId="ADAL" clId="{93D6B15D-8330-43DB-8177-66F1C9E8806A}" dt="2024-09-26T08:56:42.961" v="373" actId="1076"/>
        <pc:sldMkLst>
          <pc:docMk/>
          <pc:sldMk cId="1384388746" sldId="496"/>
        </pc:sldMkLst>
        <pc:spChg chg="add mod">
          <ac:chgData name="Harini Anand" userId="bac06f2b-b564-4e4d-9523-2a222e654b03" providerId="ADAL" clId="{93D6B15D-8330-43DB-8177-66F1C9E8806A}" dt="2024-09-26T08:56:27.212" v="370" actId="1037"/>
          <ac:spMkLst>
            <pc:docMk/>
            <pc:sldMk cId="1384388746" sldId="496"/>
            <ac:spMk id="3" creationId="{40D07F0F-4D96-C209-6CD9-395EBD2DC0C5}"/>
          </ac:spMkLst>
        </pc:spChg>
        <pc:spChg chg="add mod">
          <ac:chgData name="Harini Anand" userId="bac06f2b-b564-4e4d-9523-2a222e654b03" providerId="ADAL" clId="{93D6B15D-8330-43DB-8177-66F1C9E8806A}" dt="2024-09-26T08:56:21.464" v="365" actId="1076"/>
          <ac:spMkLst>
            <pc:docMk/>
            <pc:sldMk cId="1384388746" sldId="496"/>
            <ac:spMk id="4" creationId="{D61E0292-F377-CA1E-B143-114EDFEBC34F}"/>
          </ac:spMkLst>
        </pc:spChg>
        <pc:spChg chg="add mod">
          <ac:chgData name="Harini Anand" userId="bac06f2b-b564-4e4d-9523-2a222e654b03" providerId="ADAL" clId="{93D6B15D-8330-43DB-8177-66F1C9E8806A}" dt="2024-09-25T14:38:18.301" v="110"/>
          <ac:spMkLst>
            <pc:docMk/>
            <pc:sldMk cId="1384388746" sldId="496"/>
            <ac:spMk id="6" creationId="{2935FCBE-9D3A-734E-853B-3F093E4ED09D}"/>
          </ac:spMkLst>
        </pc:spChg>
        <pc:spChg chg="add mod">
          <ac:chgData name="Harini Anand" userId="bac06f2b-b564-4e4d-9523-2a222e654b03" providerId="ADAL" clId="{93D6B15D-8330-43DB-8177-66F1C9E8806A}" dt="2024-09-26T08:56:33.084" v="371" actId="1076"/>
          <ac:spMkLst>
            <pc:docMk/>
            <pc:sldMk cId="1384388746" sldId="496"/>
            <ac:spMk id="7" creationId="{89DED81A-E225-5FB8-02C9-A96DBFBDABFA}"/>
          </ac:spMkLst>
        </pc:spChg>
        <pc:spChg chg="add mod">
          <ac:chgData name="Harini Anand" userId="bac06f2b-b564-4e4d-9523-2a222e654b03" providerId="ADAL" clId="{93D6B15D-8330-43DB-8177-66F1C9E8806A}" dt="2024-09-25T14:40:02.853" v="153" actId="962"/>
          <ac:spMkLst>
            <pc:docMk/>
            <pc:sldMk cId="1384388746" sldId="496"/>
            <ac:spMk id="8" creationId="{98455841-0191-3FFE-C536-F3EC4B160CE6}"/>
          </ac:spMkLst>
        </pc:spChg>
        <pc:spChg chg="add mod">
          <ac:chgData name="Harini Anand" userId="bac06f2b-b564-4e4d-9523-2a222e654b03" providerId="ADAL" clId="{93D6B15D-8330-43DB-8177-66F1C9E8806A}" dt="2024-09-25T14:40:03.261" v="154" actId="962"/>
          <ac:spMkLst>
            <pc:docMk/>
            <pc:sldMk cId="1384388746" sldId="496"/>
            <ac:spMk id="10" creationId="{C32432F0-F9AF-F244-1CC8-A29113353F38}"/>
          </ac:spMkLst>
        </pc:spChg>
        <pc:spChg chg="add mod">
          <ac:chgData name="Harini Anand" userId="bac06f2b-b564-4e4d-9523-2a222e654b03" providerId="ADAL" clId="{93D6B15D-8330-43DB-8177-66F1C9E8806A}" dt="2024-09-25T14:40:03.717" v="155" actId="962"/>
          <ac:spMkLst>
            <pc:docMk/>
            <pc:sldMk cId="1384388746" sldId="496"/>
            <ac:spMk id="11" creationId="{8E026BF1-5E03-433E-2C37-A2793682FA49}"/>
          </ac:spMkLst>
        </pc:spChg>
        <pc:spChg chg="add mod">
          <ac:chgData name="Harini Anand" userId="bac06f2b-b564-4e4d-9523-2a222e654b03" providerId="ADAL" clId="{93D6B15D-8330-43DB-8177-66F1C9E8806A}" dt="2024-09-25T14:40:04.157" v="156" actId="962"/>
          <ac:spMkLst>
            <pc:docMk/>
            <pc:sldMk cId="1384388746" sldId="496"/>
            <ac:spMk id="13" creationId="{6CC22F1D-5F38-36B7-E2B0-1585E0913DB2}"/>
          </ac:spMkLst>
        </pc:spChg>
        <pc:spChg chg="add mod">
          <ac:chgData name="Harini Anand" userId="bac06f2b-b564-4e4d-9523-2a222e654b03" providerId="ADAL" clId="{93D6B15D-8330-43DB-8177-66F1C9E8806A}" dt="2024-09-25T14:40:08.354" v="162" actId="962"/>
          <ac:spMkLst>
            <pc:docMk/>
            <pc:sldMk cId="1384388746" sldId="496"/>
            <ac:spMk id="14" creationId="{653E93B9-3497-C2AB-B1C7-F0CA99F45B0A}"/>
          </ac:spMkLst>
        </pc:spChg>
        <pc:spChg chg="add mod">
          <ac:chgData name="Harini Anand" userId="bac06f2b-b564-4e4d-9523-2a222e654b03" providerId="ADAL" clId="{93D6B15D-8330-43DB-8177-66F1C9E8806A}" dt="2024-09-25T14:40:07.714" v="161" actId="962"/>
          <ac:spMkLst>
            <pc:docMk/>
            <pc:sldMk cId="1384388746" sldId="496"/>
            <ac:spMk id="15" creationId="{DB61B807-3268-682D-56FF-938D58C86FC7}"/>
          </ac:spMkLst>
        </pc:spChg>
        <pc:spChg chg="add mod">
          <ac:chgData name="Harini Anand" userId="bac06f2b-b564-4e4d-9523-2a222e654b03" providerId="ADAL" clId="{93D6B15D-8330-43DB-8177-66F1C9E8806A}" dt="2024-09-26T08:56:37.619" v="372" actId="1076"/>
          <ac:spMkLst>
            <pc:docMk/>
            <pc:sldMk cId="1384388746" sldId="496"/>
            <ac:spMk id="16" creationId="{32071584-2A13-73B9-5CD5-29EA89775A8B}"/>
          </ac:spMkLst>
        </pc:spChg>
        <pc:spChg chg="add mod">
          <ac:chgData name="Harini Anand" userId="bac06f2b-b564-4e4d-9523-2a222e654b03" providerId="ADAL" clId="{93D6B15D-8330-43DB-8177-66F1C9E8806A}" dt="2024-09-25T14:40:06.564" v="159" actId="962"/>
          <ac:spMkLst>
            <pc:docMk/>
            <pc:sldMk cId="1384388746" sldId="496"/>
            <ac:spMk id="17" creationId="{5E6B8E01-303D-8F4D-542B-832F5B8CD993}"/>
          </ac:spMkLst>
        </pc:spChg>
        <pc:spChg chg="add mod">
          <ac:chgData name="Harini Anand" userId="bac06f2b-b564-4e4d-9523-2a222e654b03" providerId="ADAL" clId="{93D6B15D-8330-43DB-8177-66F1C9E8806A}" dt="2024-09-26T08:56:42.961" v="373" actId="1076"/>
          <ac:spMkLst>
            <pc:docMk/>
            <pc:sldMk cId="1384388746" sldId="496"/>
            <ac:spMk id="18" creationId="{61932E55-EBE9-CD20-E060-B3CBF87CFA8E}"/>
          </ac:spMkLst>
        </pc:spChg>
        <pc:spChg chg="add mod">
          <ac:chgData name="Harini Anand" userId="bac06f2b-b564-4e4d-9523-2a222e654b03" providerId="ADAL" clId="{93D6B15D-8330-43DB-8177-66F1C9E8806A}" dt="2024-09-25T14:40:05.258" v="157" actId="962"/>
          <ac:spMkLst>
            <pc:docMk/>
            <pc:sldMk cId="1384388746" sldId="496"/>
            <ac:spMk id="19" creationId="{6B7B51F7-C8AD-2C73-EE1F-506A870F555D}"/>
          </ac:spMkLst>
        </pc:spChg>
        <pc:graphicFrameChg chg="add mod">
          <ac:chgData name="Harini Anand" userId="bac06f2b-b564-4e4d-9523-2a222e654b03" providerId="ADAL" clId="{93D6B15D-8330-43DB-8177-66F1C9E8806A}" dt="2024-09-25T14:38:18.301" v="110"/>
          <ac:graphicFrameMkLst>
            <pc:docMk/>
            <pc:sldMk cId="1384388746" sldId="496"/>
            <ac:graphicFrameMk id="5" creationId="{8794C51F-A816-4616-0386-748F7BEB6FE5}"/>
          </ac:graphicFrameMkLst>
        </pc:graphicFrameChg>
        <pc:graphicFrameChg chg="mod modGraphic">
          <ac:chgData name="Harini Anand" userId="bac06f2b-b564-4e4d-9523-2a222e654b03" providerId="ADAL" clId="{93D6B15D-8330-43DB-8177-66F1C9E8806A}" dt="2024-09-25T14:39:43.949" v="146" actId="13926"/>
          <ac:graphicFrameMkLst>
            <pc:docMk/>
            <pc:sldMk cId="1384388746" sldId="496"/>
            <ac:graphicFrameMk id="9" creationId="{E53A7FCA-DB5D-4FF3-82DD-1CC9EA71A629}"/>
          </ac:graphicFrameMkLst>
        </pc:graphicFrameChg>
      </pc:sldChg>
      <pc:sldChg chg="addSp modSp mod">
        <pc:chgData name="Harini Anand" userId="bac06f2b-b564-4e4d-9523-2a222e654b03" providerId="ADAL" clId="{93D6B15D-8330-43DB-8177-66F1C9E8806A}" dt="2024-09-25T14:42:39.061" v="238" actId="962"/>
        <pc:sldMkLst>
          <pc:docMk/>
          <pc:sldMk cId="2284012996" sldId="498"/>
        </pc:sldMkLst>
        <pc:spChg chg="add mod">
          <ac:chgData name="Harini Anand" userId="bac06f2b-b564-4e4d-9523-2a222e654b03" providerId="ADAL" clId="{93D6B15D-8330-43DB-8177-66F1C9E8806A}" dt="2024-09-25T14:42:35.439" v="231" actId="962"/>
          <ac:spMkLst>
            <pc:docMk/>
            <pc:sldMk cId="2284012996" sldId="498"/>
            <ac:spMk id="3" creationId="{51447D43-F3E1-8E56-87D7-98ACEEECBBC7}"/>
          </ac:spMkLst>
        </pc:spChg>
        <pc:spChg chg="add mod">
          <ac:chgData name="Harini Anand" userId="bac06f2b-b564-4e4d-9523-2a222e654b03" providerId="ADAL" clId="{93D6B15D-8330-43DB-8177-66F1C9E8806A}" dt="2024-09-25T14:42:35.895" v="232" actId="962"/>
          <ac:spMkLst>
            <pc:docMk/>
            <pc:sldMk cId="2284012996" sldId="498"/>
            <ac:spMk id="4" creationId="{7707095E-70D7-821F-924C-8ED8DD435F6E}"/>
          </ac:spMkLst>
        </pc:spChg>
        <pc:spChg chg="add mod">
          <ac:chgData name="Harini Anand" userId="bac06f2b-b564-4e4d-9523-2a222e654b03" providerId="ADAL" clId="{93D6B15D-8330-43DB-8177-66F1C9E8806A}" dt="2024-09-25T14:42:36.382" v="233" actId="962"/>
          <ac:spMkLst>
            <pc:docMk/>
            <pc:sldMk cId="2284012996" sldId="498"/>
            <ac:spMk id="5" creationId="{C17476E2-D88D-0102-1BF1-44735E24A766}"/>
          </ac:spMkLst>
        </pc:spChg>
        <pc:spChg chg="add mod">
          <ac:chgData name="Harini Anand" userId="bac06f2b-b564-4e4d-9523-2a222e654b03" providerId="ADAL" clId="{93D6B15D-8330-43DB-8177-66F1C9E8806A}" dt="2024-09-25T14:42:36.808" v="234" actId="962"/>
          <ac:spMkLst>
            <pc:docMk/>
            <pc:sldMk cId="2284012996" sldId="498"/>
            <ac:spMk id="6" creationId="{6B9D5A27-103C-26AC-E4E6-8D27CC370130}"/>
          </ac:spMkLst>
        </pc:spChg>
        <pc:spChg chg="add mod">
          <ac:chgData name="Harini Anand" userId="bac06f2b-b564-4e4d-9523-2a222e654b03" providerId="ADAL" clId="{93D6B15D-8330-43DB-8177-66F1C9E8806A}" dt="2024-09-25T14:42:37.551" v="235" actId="962"/>
          <ac:spMkLst>
            <pc:docMk/>
            <pc:sldMk cId="2284012996" sldId="498"/>
            <ac:spMk id="7" creationId="{9638EAB4-A3B5-E4D8-3F03-635D9DB8B346}"/>
          </ac:spMkLst>
        </pc:spChg>
        <pc:spChg chg="add mod">
          <ac:chgData name="Harini Anand" userId="bac06f2b-b564-4e4d-9523-2a222e654b03" providerId="ADAL" clId="{93D6B15D-8330-43DB-8177-66F1C9E8806A}" dt="2024-09-25T14:42:37.960" v="236" actId="962"/>
          <ac:spMkLst>
            <pc:docMk/>
            <pc:sldMk cId="2284012996" sldId="498"/>
            <ac:spMk id="9" creationId="{F9EC05BA-FBCD-F220-2A3F-3CBC28037843}"/>
          </ac:spMkLst>
        </pc:spChg>
        <pc:spChg chg="add mod">
          <ac:chgData name="Harini Anand" userId="bac06f2b-b564-4e4d-9523-2a222e654b03" providerId="ADAL" clId="{93D6B15D-8330-43DB-8177-66F1C9E8806A}" dt="2024-09-25T14:42:38.697" v="237" actId="962"/>
          <ac:spMkLst>
            <pc:docMk/>
            <pc:sldMk cId="2284012996" sldId="498"/>
            <ac:spMk id="10" creationId="{DE83304E-EBD3-A25B-0525-1941B1F41315}"/>
          </ac:spMkLst>
        </pc:spChg>
        <pc:spChg chg="add mod">
          <ac:chgData name="Harini Anand" userId="bac06f2b-b564-4e4d-9523-2a222e654b03" providerId="ADAL" clId="{93D6B15D-8330-43DB-8177-66F1C9E8806A}" dt="2024-09-25T14:42:39.061" v="238" actId="962"/>
          <ac:spMkLst>
            <pc:docMk/>
            <pc:sldMk cId="2284012996" sldId="498"/>
            <ac:spMk id="12" creationId="{1A74FB90-D5F4-C2CE-AD85-7D8609F5EFF6}"/>
          </ac:spMkLst>
        </pc:spChg>
        <pc:graphicFrameChg chg="modGraphic">
          <ac:chgData name="Harini Anand" userId="bac06f2b-b564-4e4d-9523-2a222e654b03" providerId="ADAL" clId="{93D6B15D-8330-43DB-8177-66F1C9E8806A}" dt="2024-09-25T14:42:30.677" v="230" actId="13926"/>
          <ac:graphicFrameMkLst>
            <pc:docMk/>
            <pc:sldMk cId="2284012996" sldId="498"/>
            <ac:graphicFrameMk id="8" creationId="{3ED3E076-3F39-450A-A33F-96CD615B3EE0}"/>
          </ac:graphicFrameMkLst>
        </pc:graphicFrameChg>
      </pc:sldChg>
      <pc:sldChg chg="addSp modSp mod">
        <pc:chgData name="Harini Anand" userId="bac06f2b-b564-4e4d-9523-2a222e654b03" providerId="ADAL" clId="{93D6B15D-8330-43DB-8177-66F1C9E8806A}" dt="2024-09-25T14:30:06.671" v="49" actId="962"/>
        <pc:sldMkLst>
          <pc:docMk/>
          <pc:sldMk cId="2973597607" sldId="523"/>
        </pc:sldMkLst>
        <pc:spChg chg="ord">
          <ac:chgData name="Harini Anand" userId="bac06f2b-b564-4e4d-9523-2a222e654b03" providerId="ADAL" clId="{93D6B15D-8330-43DB-8177-66F1C9E8806A}" dt="2024-09-25T14:29:59.858" v="43" actId="13244"/>
          <ac:spMkLst>
            <pc:docMk/>
            <pc:sldMk cId="2973597607" sldId="523"/>
            <ac:spMk id="2" creationId="{C5E16080-35A4-BDE7-1640-86F9F50E2068}"/>
          </ac:spMkLst>
        </pc:spChg>
        <pc:spChg chg="mod">
          <ac:chgData name="Harini Anand" userId="bac06f2b-b564-4e4d-9523-2a222e654b03" providerId="ADAL" clId="{93D6B15D-8330-43DB-8177-66F1C9E8806A}" dt="2024-09-25T14:29:32.770" v="33" actId="164"/>
          <ac:spMkLst>
            <pc:docMk/>
            <pc:sldMk cId="2973597607" sldId="523"/>
            <ac:spMk id="16" creationId="{B93AF194-08F7-5126-4671-D3C35C9F2A4F}"/>
          </ac:spMkLst>
        </pc:spChg>
        <pc:spChg chg="mod">
          <ac:chgData name="Harini Anand" userId="bac06f2b-b564-4e4d-9523-2a222e654b03" providerId="ADAL" clId="{93D6B15D-8330-43DB-8177-66F1C9E8806A}" dt="2024-09-25T14:29:32.770" v="33" actId="164"/>
          <ac:spMkLst>
            <pc:docMk/>
            <pc:sldMk cId="2973597607" sldId="523"/>
            <ac:spMk id="17" creationId="{E56E2F5D-2DA2-8D26-056F-B22D98EB7F85}"/>
          </ac:spMkLst>
        </pc:spChg>
        <pc:spChg chg="mod">
          <ac:chgData name="Harini Anand" userId="bac06f2b-b564-4e4d-9523-2a222e654b03" providerId="ADAL" clId="{93D6B15D-8330-43DB-8177-66F1C9E8806A}" dt="2024-09-25T14:29:27.665" v="32" actId="164"/>
          <ac:spMkLst>
            <pc:docMk/>
            <pc:sldMk cId="2973597607" sldId="523"/>
            <ac:spMk id="19" creationId="{37E7A4A6-536C-3170-ECE7-8479DE047862}"/>
          </ac:spMkLst>
        </pc:spChg>
        <pc:spChg chg="mod">
          <ac:chgData name="Harini Anand" userId="bac06f2b-b564-4e4d-9523-2a222e654b03" providerId="ADAL" clId="{93D6B15D-8330-43DB-8177-66F1C9E8806A}" dt="2024-09-25T14:29:27.665" v="32" actId="164"/>
          <ac:spMkLst>
            <pc:docMk/>
            <pc:sldMk cId="2973597607" sldId="523"/>
            <ac:spMk id="31" creationId="{3C8D5B9F-355D-FF25-46F8-7192E9B95A84}"/>
          </ac:spMkLst>
        </pc:spChg>
        <pc:spChg chg="mod">
          <ac:chgData name="Harini Anand" userId="bac06f2b-b564-4e4d-9523-2a222e654b03" providerId="ADAL" clId="{93D6B15D-8330-43DB-8177-66F1C9E8806A}" dt="2024-09-25T14:29:39.864" v="34" actId="164"/>
          <ac:spMkLst>
            <pc:docMk/>
            <pc:sldMk cId="2973597607" sldId="523"/>
            <ac:spMk id="33" creationId="{EA469BB4-7519-8ED6-7677-97BB4281D0F7}"/>
          </ac:spMkLst>
        </pc:spChg>
        <pc:spChg chg="mod">
          <ac:chgData name="Harini Anand" userId="bac06f2b-b564-4e4d-9523-2a222e654b03" providerId="ADAL" clId="{93D6B15D-8330-43DB-8177-66F1C9E8806A}" dt="2024-09-25T14:29:45.428" v="35" actId="164"/>
          <ac:spMkLst>
            <pc:docMk/>
            <pc:sldMk cId="2973597607" sldId="523"/>
            <ac:spMk id="34" creationId="{8E58FF9E-2AA8-2CCA-C9B8-71027896062A}"/>
          </ac:spMkLst>
        </pc:spChg>
        <pc:spChg chg="mod">
          <ac:chgData name="Harini Anand" userId="bac06f2b-b564-4e4d-9523-2a222e654b03" providerId="ADAL" clId="{93D6B15D-8330-43DB-8177-66F1C9E8806A}" dt="2024-09-25T14:29:27.665" v="32" actId="164"/>
          <ac:spMkLst>
            <pc:docMk/>
            <pc:sldMk cId="2973597607" sldId="523"/>
            <ac:spMk id="35" creationId="{F8E974C8-8994-AA09-ED35-72B2841D93FD}"/>
          </ac:spMkLst>
        </pc:spChg>
        <pc:spChg chg="mod">
          <ac:chgData name="Harini Anand" userId="bac06f2b-b564-4e4d-9523-2a222e654b03" providerId="ADAL" clId="{93D6B15D-8330-43DB-8177-66F1C9E8806A}" dt="2024-09-25T14:29:39.864" v="34" actId="164"/>
          <ac:spMkLst>
            <pc:docMk/>
            <pc:sldMk cId="2973597607" sldId="523"/>
            <ac:spMk id="38" creationId="{29EB2AF5-DB58-6972-7731-2F2A55D6AA06}"/>
          </ac:spMkLst>
        </pc:spChg>
        <pc:spChg chg="mod">
          <ac:chgData name="Harini Anand" userId="bac06f2b-b564-4e4d-9523-2a222e654b03" providerId="ADAL" clId="{93D6B15D-8330-43DB-8177-66F1C9E8806A}" dt="2024-09-25T14:29:45.428" v="35" actId="164"/>
          <ac:spMkLst>
            <pc:docMk/>
            <pc:sldMk cId="2973597607" sldId="523"/>
            <ac:spMk id="39" creationId="{A77E0CDC-82A8-D056-FD46-A41D229FCA08}"/>
          </ac:spMkLst>
        </pc:spChg>
        <pc:spChg chg="mod">
          <ac:chgData name="Harini Anand" userId="bac06f2b-b564-4e4d-9523-2a222e654b03" providerId="ADAL" clId="{93D6B15D-8330-43DB-8177-66F1C9E8806A}" dt="2024-09-25T14:29:27.665" v="32" actId="164"/>
          <ac:spMkLst>
            <pc:docMk/>
            <pc:sldMk cId="2973597607" sldId="523"/>
            <ac:spMk id="40" creationId="{E8AD482E-EB25-3CDB-C843-841DAA3A6417}"/>
          </ac:spMkLst>
        </pc:spChg>
        <pc:spChg chg="mod">
          <ac:chgData name="Harini Anand" userId="bac06f2b-b564-4e4d-9523-2a222e654b03" providerId="ADAL" clId="{93D6B15D-8330-43DB-8177-66F1C9E8806A}" dt="2024-09-25T14:29:39.864" v="34" actId="164"/>
          <ac:spMkLst>
            <pc:docMk/>
            <pc:sldMk cId="2973597607" sldId="523"/>
            <ac:spMk id="41" creationId="{284D2E0A-EC93-3CD0-FC41-7C59D615FDAC}"/>
          </ac:spMkLst>
        </pc:spChg>
        <pc:spChg chg="mod">
          <ac:chgData name="Harini Anand" userId="bac06f2b-b564-4e4d-9523-2a222e654b03" providerId="ADAL" clId="{93D6B15D-8330-43DB-8177-66F1C9E8806A}" dt="2024-09-25T14:29:39.864" v="34" actId="164"/>
          <ac:spMkLst>
            <pc:docMk/>
            <pc:sldMk cId="2973597607" sldId="523"/>
            <ac:spMk id="42" creationId="{A3B9F716-D5F1-68A0-9211-6FA0D6CF6689}"/>
          </ac:spMkLst>
        </pc:spChg>
        <pc:spChg chg="mod">
          <ac:chgData name="Harini Anand" userId="bac06f2b-b564-4e4d-9523-2a222e654b03" providerId="ADAL" clId="{93D6B15D-8330-43DB-8177-66F1C9E8806A}" dt="2024-09-25T14:29:45.428" v="35" actId="164"/>
          <ac:spMkLst>
            <pc:docMk/>
            <pc:sldMk cId="2973597607" sldId="523"/>
            <ac:spMk id="43" creationId="{A752C375-EB37-DEAE-E90C-7686C0CE522D}"/>
          </ac:spMkLst>
        </pc:spChg>
        <pc:spChg chg="mod">
          <ac:chgData name="Harini Anand" userId="bac06f2b-b564-4e4d-9523-2a222e654b03" providerId="ADAL" clId="{93D6B15D-8330-43DB-8177-66F1C9E8806A}" dt="2024-09-25T14:29:45.428" v="35" actId="164"/>
          <ac:spMkLst>
            <pc:docMk/>
            <pc:sldMk cId="2973597607" sldId="523"/>
            <ac:spMk id="44" creationId="{48CBA051-9BFE-47E2-225C-2226A752F8F6}"/>
          </ac:spMkLst>
        </pc:spChg>
        <pc:grpChg chg="add mod">
          <ac:chgData name="Harini Anand" userId="bac06f2b-b564-4e4d-9523-2a222e654b03" providerId="ADAL" clId="{93D6B15D-8330-43DB-8177-66F1C9E8806A}" dt="2024-09-25T14:30:05.800" v="45" actId="962"/>
          <ac:grpSpMkLst>
            <pc:docMk/>
            <pc:sldMk cId="2973597607" sldId="523"/>
            <ac:grpSpMk id="3" creationId="{CCE16B4C-4231-5033-5F7E-F789AE2253F9}"/>
          </ac:grpSpMkLst>
        </pc:grpChg>
        <pc:grpChg chg="add mod ord">
          <ac:chgData name="Harini Anand" userId="bac06f2b-b564-4e4d-9523-2a222e654b03" providerId="ADAL" clId="{93D6B15D-8330-43DB-8177-66F1C9E8806A}" dt="2024-09-25T14:29:58.279" v="42" actId="13244"/>
          <ac:grpSpMkLst>
            <pc:docMk/>
            <pc:sldMk cId="2973597607" sldId="523"/>
            <ac:grpSpMk id="4" creationId="{5860592B-F6A8-229D-DF89-D8671B1E9333}"/>
          </ac:grpSpMkLst>
        </pc:grpChg>
        <pc:grpChg chg="add mod">
          <ac:chgData name="Harini Anand" userId="bac06f2b-b564-4e4d-9523-2a222e654b03" providerId="ADAL" clId="{93D6B15D-8330-43DB-8177-66F1C9E8806A}" dt="2024-09-25T14:30:06.201" v="47" actId="962"/>
          <ac:grpSpMkLst>
            <pc:docMk/>
            <pc:sldMk cId="2973597607" sldId="523"/>
            <ac:grpSpMk id="5" creationId="{29BF3660-62BD-E4B8-01DA-B1BBE8C21D50}"/>
          </ac:grpSpMkLst>
        </pc:grpChg>
        <pc:grpChg chg="add mod">
          <ac:chgData name="Harini Anand" userId="bac06f2b-b564-4e4d-9523-2a222e654b03" providerId="ADAL" clId="{93D6B15D-8330-43DB-8177-66F1C9E8806A}" dt="2024-09-25T14:30:06.671" v="49" actId="962"/>
          <ac:grpSpMkLst>
            <pc:docMk/>
            <pc:sldMk cId="2973597607" sldId="523"/>
            <ac:grpSpMk id="6" creationId="{21555707-2AF6-0979-658C-C9167E73A8E1}"/>
          </ac:grpSpMkLst>
        </pc:grpChg>
        <pc:cxnChg chg="mod">
          <ac:chgData name="Harini Anand" userId="bac06f2b-b564-4e4d-9523-2a222e654b03" providerId="ADAL" clId="{93D6B15D-8330-43DB-8177-66F1C9E8806A}" dt="2024-09-25T14:29:53.538" v="40" actId="962"/>
          <ac:cxnSpMkLst>
            <pc:docMk/>
            <pc:sldMk cId="2973597607" sldId="523"/>
            <ac:cxnSpMk id="45" creationId="{9C59C867-BDA0-F8A9-25AE-C93AAED53D4F}"/>
          </ac:cxnSpMkLst>
        </pc:cxnChg>
        <pc:cxnChg chg="mod">
          <ac:chgData name="Harini Anand" userId="bac06f2b-b564-4e4d-9523-2a222e654b03" providerId="ADAL" clId="{93D6B15D-8330-43DB-8177-66F1C9E8806A}" dt="2024-09-25T14:29:54.121" v="41" actId="962"/>
          <ac:cxnSpMkLst>
            <pc:docMk/>
            <pc:sldMk cId="2973597607" sldId="523"/>
            <ac:cxnSpMk id="46" creationId="{0DC73D54-A019-E2BC-2BD0-43AE105E3B7C}"/>
          </ac:cxnSpMkLst>
        </pc:cxnChg>
      </pc:sldChg>
      <pc:sldChg chg="delSp modSp mod">
        <pc:chgData name="Harini Anand" userId="bac06f2b-b564-4e4d-9523-2a222e654b03" providerId="ADAL" clId="{93D6B15D-8330-43DB-8177-66F1C9E8806A}" dt="2024-09-26T08:42:07.143" v="285" actId="13244"/>
        <pc:sldMkLst>
          <pc:docMk/>
          <pc:sldMk cId="2363539848" sldId="524"/>
        </pc:sldMkLst>
        <pc:spChg chg="ord">
          <ac:chgData name="Harini Anand" userId="bac06f2b-b564-4e4d-9523-2a222e654b03" providerId="ADAL" clId="{93D6B15D-8330-43DB-8177-66F1C9E8806A}" dt="2024-09-25T14:31:37.692" v="61" actId="13244"/>
          <ac:spMkLst>
            <pc:docMk/>
            <pc:sldMk cId="2363539848" sldId="524"/>
            <ac:spMk id="6" creationId="{E716BF51-DC03-AA62-444C-E7E28315131C}"/>
          </ac:spMkLst>
        </pc:spChg>
        <pc:spChg chg="mod topLvl">
          <ac:chgData name="Harini Anand" userId="bac06f2b-b564-4e4d-9523-2a222e654b03" providerId="ADAL" clId="{93D6B15D-8330-43DB-8177-66F1C9E8806A}" dt="2024-09-26T08:41:42.961" v="279" actId="165"/>
          <ac:spMkLst>
            <pc:docMk/>
            <pc:sldMk cId="2363539848" sldId="524"/>
            <ac:spMk id="16" creationId="{DB3E5A18-1EA3-F7C5-BB31-223A32B0BD3A}"/>
          </ac:spMkLst>
        </pc:spChg>
        <pc:spChg chg="mod ord topLvl">
          <ac:chgData name="Harini Anand" userId="bac06f2b-b564-4e4d-9523-2a222e654b03" providerId="ADAL" clId="{93D6B15D-8330-43DB-8177-66F1C9E8806A}" dt="2024-09-26T08:41:58.786" v="282" actId="13244"/>
          <ac:spMkLst>
            <pc:docMk/>
            <pc:sldMk cId="2363539848" sldId="524"/>
            <ac:spMk id="17" creationId="{320A9517-1B6C-C80C-6947-89C8AB8C2F99}"/>
          </ac:spMkLst>
        </pc:spChg>
        <pc:spChg chg="mod topLvl">
          <ac:chgData name="Harini Anand" userId="bac06f2b-b564-4e4d-9523-2a222e654b03" providerId="ADAL" clId="{93D6B15D-8330-43DB-8177-66F1C9E8806A}" dt="2024-09-26T08:41:42.961" v="279" actId="165"/>
          <ac:spMkLst>
            <pc:docMk/>
            <pc:sldMk cId="2363539848" sldId="524"/>
            <ac:spMk id="18" creationId="{E3162FBF-7C6E-8D18-7083-E8A106CC4815}"/>
          </ac:spMkLst>
        </pc:spChg>
        <pc:spChg chg="mod topLvl">
          <ac:chgData name="Harini Anand" userId="bac06f2b-b564-4e4d-9523-2a222e654b03" providerId="ADAL" clId="{93D6B15D-8330-43DB-8177-66F1C9E8806A}" dt="2024-09-26T08:41:42.961" v="279" actId="165"/>
          <ac:spMkLst>
            <pc:docMk/>
            <pc:sldMk cId="2363539848" sldId="524"/>
            <ac:spMk id="21" creationId="{881CA4BC-4B1B-0335-899A-6B409B1B2692}"/>
          </ac:spMkLst>
        </pc:spChg>
        <pc:spChg chg="mod ord topLvl">
          <ac:chgData name="Harini Anand" userId="bac06f2b-b564-4e4d-9523-2a222e654b03" providerId="ADAL" clId="{93D6B15D-8330-43DB-8177-66F1C9E8806A}" dt="2024-09-26T08:41:50.183" v="280" actId="13244"/>
          <ac:spMkLst>
            <pc:docMk/>
            <pc:sldMk cId="2363539848" sldId="524"/>
            <ac:spMk id="22" creationId="{3AE51082-7A7C-8000-DEA3-E1E793FF6D3B}"/>
          </ac:spMkLst>
        </pc:spChg>
        <pc:spChg chg="mod ord topLvl">
          <ac:chgData name="Harini Anand" userId="bac06f2b-b564-4e4d-9523-2a222e654b03" providerId="ADAL" clId="{93D6B15D-8330-43DB-8177-66F1C9E8806A}" dt="2024-09-26T08:42:05.123" v="284" actId="13244"/>
          <ac:spMkLst>
            <pc:docMk/>
            <pc:sldMk cId="2363539848" sldId="524"/>
            <ac:spMk id="23" creationId="{8CBA8506-E2C9-7D79-4F35-3536BE8AC496}"/>
          </ac:spMkLst>
        </pc:spChg>
        <pc:spChg chg="mod topLvl">
          <ac:chgData name="Harini Anand" userId="bac06f2b-b564-4e4d-9523-2a222e654b03" providerId="ADAL" clId="{93D6B15D-8330-43DB-8177-66F1C9E8806A}" dt="2024-09-26T08:41:42.961" v="279" actId="165"/>
          <ac:spMkLst>
            <pc:docMk/>
            <pc:sldMk cId="2363539848" sldId="524"/>
            <ac:spMk id="24" creationId="{4E088EC2-7503-B6CD-0796-39F70882079D}"/>
          </ac:spMkLst>
        </pc:spChg>
        <pc:spChg chg="mod ord topLvl">
          <ac:chgData name="Harini Anand" userId="bac06f2b-b564-4e4d-9523-2a222e654b03" providerId="ADAL" clId="{93D6B15D-8330-43DB-8177-66F1C9E8806A}" dt="2024-09-26T08:42:01.290" v="283" actId="13244"/>
          <ac:spMkLst>
            <pc:docMk/>
            <pc:sldMk cId="2363539848" sldId="524"/>
            <ac:spMk id="25" creationId="{30058C78-F6D5-C869-6206-9A29E4B279A4}"/>
          </ac:spMkLst>
        </pc:spChg>
        <pc:spChg chg="mod topLvl">
          <ac:chgData name="Harini Anand" userId="bac06f2b-b564-4e4d-9523-2a222e654b03" providerId="ADAL" clId="{93D6B15D-8330-43DB-8177-66F1C9E8806A}" dt="2024-09-26T08:41:42.961" v="279" actId="165"/>
          <ac:spMkLst>
            <pc:docMk/>
            <pc:sldMk cId="2363539848" sldId="524"/>
            <ac:spMk id="26" creationId="{59EFA64B-82EB-F79A-CA7D-6986775B50E0}"/>
          </ac:spMkLst>
        </pc:spChg>
        <pc:spChg chg="mod ord topLvl">
          <ac:chgData name="Harini Anand" userId="bac06f2b-b564-4e4d-9523-2a222e654b03" providerId="ADAL" clId="{93D6B15D-8330-43DB-8177-66F1C9E8806A}" dt="2024-09-26T08:42:07.143" v="285" actId="13244"/>
          <ac:spMkLst>
            <pc:docMk/>
            <pc:sldMk cId="2363539848" sldId="524"/>
            <ac:spMk id="27" creationId="{F6FF56EC-7254-60E4-156A-F7277DF4F39B}"/>
          </ac:spMkLst>
        </pc:spChg>
        <pc:grpChg chg="del">
          <ac:chgData name="Harini Anand" userId="bac06f2b-b564-4e4d-9523-2a222e654b03" providerId="ADAL" clId="{93D6B15D-8330-43DB-8177-66F1C9E8806A}" dt="2024-09-26T08:41:42.961" v="279" actId="165"/>
          <ac:grpSpMkLst>
            <pc:docMk/>
            <pc:sldMk cId="2363539848" sldId="524"/>
            <ac:grpSpMk id="3" creationId="{14B03337-186B-8C87-1A27-55EEB89F92DB}"/>
          </ac:grpSpMkLst>
        </pc:grpChg>
      </pc:sldChg>
      <pc:sldChg chg="modSp mod">
        <pc:chgData name="Harini Anand" userId="bac06f2b-b564-4e4d-9523-2a222e654b03" providerId="ADAL" clId="{93D6B15D-8330-43DB-8177-66F1C9E8806A}" dt="2024-09-25T14:31:59.495" v="63" actId="120"/>
        <pc:sldMkLst>
          <pc:docMk/>
          <pc:sldMk cId="1961450848" sldId="526"/>
        </pc:sldMkLst>
        <pc:graphicFrameChg chg="modGraphic">
          <ac:chgData name="Harini Anand" userId="bac06f2b-b564-4e4d-9523-2a222e654b03" providerId="ADAL" clId="{93D6B15D-8330-43DB-8177-66F1C9E8806A}" dt="2024-09-25T14:31:59.495" v="63" actId="120"/>
          <ac:graphicFrameMkLst>
            <pc:docMk/>
            <pc:sldMk cId="1961450848" sldId="526"/>
            <ac:graphicFrameMk id="6" creationId="{CAD93867-D6CB-9313-5F93-C36635C7F79B}"/>
          </ac:graphicFrameMkLst>
        </pc:graphicFrameChg>
      </pc:sldChg>
      <pc:sldChg chg="modSp mod">
        <pc:chgData name="Harini Anand" userId="bac06f2b-b564-4e4d-9523-2a222e654b03" providerId="ADAL" clId="{93D6B15D-8330-43DB-8177-66F1C9E8806A}" dt="2024-09-25T14:33:36.940" v="66" actId="13244"/>
        <pc:sldMkLst>
          <pc:docMk/>
          <pc:sldMk cId="2586840714" sldId="531"/>
        </pc:sldMkLst>
        <pc:picChg chg="ord">
          <ac:chgData name="Harini Anand" userId="bac06f2b-b564-4e4d-9523-2a222e654b03" providerId="ADAL" clId="{93D6B15D-8330-43DB-8177-66F1C9E8806A}" dt="2024-09-25T14:33:36.940" v="66" actId="13244"/>
          <ac:picMkLst>
            <pc:docMk/>
            <pc:sldMk cId="2586840714" sldId="531"/>
            <ac:picMk id="6" creationId="{086AA2C5-064A-F1D2-98F8-FBB55E59D831}"/>
          </ac:picMkLst>
        </pc:picChg>
      </pc:sldChg>
      <pc:sldChg chg="addSp delSp modSp mod">
        <pc:chgData name="Harini Anand" userId="bac06f2b-b564-4e4d-9523-2a222e654b03" providerId="ADAL" clId="{93D6B15D-8330-43DB-8177-66F1C9E8806A}" dt="2024-09-26T08:55:08.081" v="356" actId="13244"/>
        <pc:sldMkLst>
          <pc:docMk/>
          <pc:sldMk cId="297534369" sldId="532"/>
        </pc:sldMkLst>
        <pc:spChg chg="mod ord topLvl">
          <ac:chgData name="Harini Anand" userId="bac06f2b-b564-4e4d-9523-2a222e654b03" providerId="ADAL" clId="{93D6B15D-8330-43DB-8177-66F1C9E8806A}" dt="2024-09-26T08:53:35.419" v="338" actId="13244"/>
          <ac:spMkLst>
            <pc:docMk/>
            <pc:sldMk cId="297534369" sldId="532"/>
            <ac:spMk id="4" creationId="{5A9E835C-5936-F4AA-FAC1-FCB81A042B5B}"/>
          </ac:spMkLst>
        </pc:spChg>
        <pc:spChg chg="mod ord topLvl">
          <ac:chgData name="Harini Anand" userId="bac06f2b-b564-4e4d-9523-2a222e654b03" providerId="ADAL" clId="{93D6B15D-8330-43DB-8177-66F1C9E8806A}" dt="2024-09-26T08:54:07.559" v="345" actId="13244"/>
          <ac:spMkLst>
            <pc:docMk/>
            <pc:sldMk cId="297534369" sldId="532"/>
            <ac:spMk id="5" creationId="{E10AD1F4-AD39-EB68-3DD3-EAC697EE0B96}"/>
          </ac:spMkLst>
        </pc:spChg>
        <pc:spChg chg="mod ord topLvl">
          <ac:chgData name="Harini Anand" userId="bac06f2b-b564-4e4d-9523-2a222e654b03" providerId="ADAL" clId="{93D6B15D-8330-43DB-8177-66F1C9E8806A}" dt="2024-09-26T08:54:41.879" v="351" actId="13244"/>
          <ac:spMkLst>
            <pc:docMk/>
            <pc:sldMk cId="297534369" sldId="532"/>
            <ac:spMk id="6" creationId="{517EBCCB-BC95-B5DE-7141-D0419150690E}"/>
          </ac:spMkLst>
        </pc:spChg>
        <pc:spChg chg="mod ord topLvl">
          <ac:chgData name="Harini Anand" userId="bac06f2b-b564-4e4d-9523-2a222e654b03" providerId="ADAL" clId="{93D6B15D-8330-43DB-8177-66F1C9E8806A}" dt="2024-09-26T08:55:02.866" v="354" actId="13244"/>
          <ac:spMkLst>
            <pc:docMk/>
            <pc:sldMk cId="297534369" sldId="532"/>
            <ac:spMk id="7" creationId="{165918D1-EDF7-AF0E-7B4C-BB9B899D5EC8}"/>
          </ac:spMkLst>
        </pc:spChg>
        <pc:spChg chg="mod topLvl">
          <ac:chgData name="Harini Anand" userId="bac06f2b-b564-4e4d-9523-2a222e654b03" providerId="ADAL" clId="{93D6B15D-8330-43DB-8177-66F1C9E8806A}" dt="2024-09-26T08:53:23.482" v="337" actId="165"/>
          <ac:spMkLst>
            <pc:docMk/>
            <pc:sldMk cId="297534369" sldId="532"/>
            <ac:spMk id="8" creationId="{F9D6535F-D0FB-C395-33A7-E4E2AE96A7FF}"/>
          </ac:spMkLst>
        </pc:spChg>
        <pc:spChg chg="mod topLvl">
          <ac:chgData name="Harini Anand" userId="bac06f2b-b564-4e4d-9523-2a222e654b03" providerId="ADAL" clId="{93D6B15D-8330-43DB-8177-66F1C9E8806A}" dt="2024-09-26T08:53:23.482" v="337" actId="165"/>
          <ac:spMkLst>
            <pc:docMk/>
            <pc:sldMk cId="297534369" sldId="532"/>
            <ac:spMk id="11" creationId="{0F54B510-7DCF-FE86-2581-23194F49C970}"/>
          </ac:spMkLst>
        </pc:spChg>
        <pc:spChg chg="mod topLvl">
          <ac:chgData name="Harini Anand" userId="bac06f2b-b564-4e4d-9523-2a222e654b03" providerId="ADAL" clId="{93D6B15D-8330-43DB-8177-66F1C9E8806A}" dt="2024-09-26T08:53:23.482" v="337" actId="165"/>
          <ac:spMkLst>
            <pc:docMk/>
            <pc:sldMk cId="297534369" sldId="532"/>
            <ac:spMk id="12" creationId="{0A45E872-4E52-82AE-0F3C-8C626C3404AB}"/>
          </ac:spMkLst>
        </pc:spChg>
        <pc:spChg chg="mod topLvl">
          <ac:chgData name="Harini Anand" userId="bac06f2b-b564-4e4d-9523-2a222e654b03" providerId="ADAL" clId="{93D6B15D-8330-43DB-8177-66F1C9E8806A}" dt="2024-09-26T08:53:23.482" v="337" actId="165"/>
          <ac:spMkLst>
            <pc:docMk/>
            <pc:sldMk cId="297534369" sldId="532"/>
            <ac:spMk id="13" creationId="{586A976B-2B9E-31FA-2AE9-FB5219DB6AB6}"/>
          </ac:spMkLst>
        </pc:spChg>
        <pc:spChg chg="mod topLvl">
          <ac:chgData name="Harini Anand" userId="bac06f2b-b564-4e4d-9523-2a222e654b03" providerId="ADAL" clId="{93D6B15D-8330-43DB-8177-66F1C9E8806A}" dt="2024-09-26T08:53:23.482" v="337" actId="165"/>
          <ac:spMkLst>
            <pc:docMk/>
            <pc:sldMk cId="297534369" sldId="532"/>
            <ac:spMk id="14" creationId="{6BF32E05-C544-1127-BC50-974037B89665}"/>
          </ac:spMkLst>
        </pc:spChg>
        <pc:spChg chg="mod ord topLvl">
          <ac:chgData name="Harini Anand" userId="bac06f2b-b564-4e4d-9523-2a222e654b03" providerId="ADAL" clId="{93D6B15D-8330-43DB-8177-66F1C9E8806A}" dt="2024-09-26T08:53:41.171" v="339" actId="13244"/>
          <ac:spMkLst>
            <pc:docMk/>
            <pc:sldMk cId="297534369" sldId="532"/>
            <ac:spMk id="15" creationId="{D6A9BE49-D2E7-A694-A45C-533935EF2402}"/>
          </ac:spMkLst>
        </pc:spChg>
        <pc:spChg chg="mod topLvl">
          <ac:chgData name="Harini Anand" userId="bac06f2b-b564-4e4d-9523-2a222e654b03" providerId="ADAL" clId="{93D6B15D-8330-43DB-8177-66F1C9E8806A}" dt="2024-09-26T08:53:23.482" v="337" actId="165"/>
          <ac:spMkLst>
            <pc:docMk/>
            <pc:sldMk cId="297534369" sldId="532"/>
            <ac:spMk id="16" creationId="{FA9996D5-A0B2-D8CE-C326-A1D4799001FE}"/>
          </ac:spMkLst>
        </pc:spChg>
        <pc:spChg chg="mod ord topLvl">
          <ac:chgData name="Harini Anand" userId="bac06f2b-b564-4e4d-9523-2a222e654b03" providerId="ADAL" clId="{93D6B15D-8330-43DB-8177-66F1C9E8806A}" dt="2024-09-26T08:53:57.731" v="342" actId="13244"/>
          <ac:spMkLst>
            <pc:docMk/>
            <pc:sldMk cId="297534369" sldId="532"/>
            <ac:spMk id="18" creationId="{6C240BA1-4F73-146C-D3F0-3BCCE6376B7B}"/>
          </ac:spMkLst>
        </pc:spChg>
        <pc:spChg chg="mod ord topLvl">
          <ac:chgData name="Harini Anand" userId="bac06f2b-b564-4e4d-9523-2a222e654b03" providerId="ADAL" clId="{93D6B15D-8330-43DB-8177-66F1C9E8806A}" dt="2024-09-26T08:54:11.641" v="347" actId="13244"/>
          <ac:spMkLst>
            <pc:docMk/>
            <pc:sldMk cId="297534369" sldId="532"/>
            <ac:spMk id="19" creationId="{E797660F-76CF-9F96-F7B7-2D06E808908C}"/>
          </ac:spMkLst>
        </pc:spChg>
        <pc:spChg chg="mod ord topLvl">
          <ac:chgData name="Harini Anand" userId="bac06f2b-b564-4e4d-9523-2a222e654b03" providerId="ADAL" clId="{93D6B15D-8330-43DB-8177-66F1C9E8806A}" dt="2024-09-26T08:54:53.495" v="353" actId="13244"/>
          <ac:spMkLst>
            <pc:docMk/>
            <pc:sldMk cId="297534369" sldId="532"/>
            <ac:spMk id="20" creationId="{C4B43798-2FBD-0F92-2DED-8561AF54F0B7}"/>
          </ac:spMkLst>
        </pc:spChg>
        <pc:spChg chg="mod ord topLvl">
          <ac:chgData name="Harini Anand" userId="bac06f2b-b564-4e4d-9523-2a222e654b03" providerId="ADAL" clId="{93D6B15D-8330-43DB-8177-66F1C9E8806A}" dt="2024-09-26T08:55:08.081" v="356" actId="13244"/>
          <ac:spMkLst>
            <pc:docMk/>
            <pc:sldMk cId="297534369" sldId="532"/>
            <ac:spMk id="21" creationId="{C70386DA-4E6A-B1FA-7647-97FA7DC8D5C3}"/>
          </ac:spMkLst>
        </pc:spChg>
        <pc:spChg chg="mod ord topLvl">
          <ac:chgData name="Harini Anand" userId="bac06f2b-b564-4e4d-9523-2a222e654b03" providerId="ADAL" clId="{93D6B15D-8330-43DB-8177-66F1C9E8806A}" dt="2024-09-26T08:53:59.802" v="343" actId="13244"/>
          <ac:spMkLst>
            <pc:docMk/>
            <pc:sldMk cId="297534369" sldId="532"/>
            <ac:spMk id="35" creationId="{5FB12AE8-CD7E-910E-17D4-D1C1D3FAB530}"/>
          </ac:spMkLst>
        </pc:spChg>
        <pc:spChg chg="mod ord topLvl">
          <ac:chgData name="Harini Anand" userId="bac06f2b-b564-4e4d-9523-2a222e654b03" providerId="ADAL" clId="{93D6B15D-8330-43DB-8177-66F1C9E8806A}" dt="2024-09-26T08:54:03.336" v="344" actId="13244"/>
          <ac:spMkLst>
            <pc:docMk/>
            <pc:sldMk cId="297534369" sldId="532"/>
            <ac:spMk id="42" creationId="{2BB8F109-7BEE-597A-F66D-88D5F547D411}"/>
          </ac:spMkLst>
        </pc:spChg>
        <pc:spChg chg="mod ord topLvl">
          <ac:chgData name="Harini Anand" userId="bac06f2b-b564-4e4d-9523-2a222e654b03" providerId="ADAL" clId="{93D6B15D-8330-43DB-8177-66F1C9E8806A}" dt="2024-09-26T08:54:09.346" v="346" actId="13244"/>
          <ac:spMkLst>
            <pc:docMk/>
            <pc:sldMk cId="297534369" sldId="532"/>
            <ac:spMk id="52" creationId="{2C057913-79E9-4C7E-4B76-ACB9D664A001}"/>
          </ac:spMkLst>
        </pc:spChg>
        <pc:spChg chg="mod topLvl">
          <ac:chgData name="Harini Anand" userId="bac06f2b-b564-4e4d-9523-2a222e654b03" providerId="ADAL" clId="{93D6B15D-8330-43DB-8177-66F1C9E8806A}" dt="2024-09-26T08:53:50.381" v="341" actId="165"/>
          <ac:spMkLst>
            <pc:docMk/>
            <pc:sldMk cId="297534369" sldId="532"/>
            <ac:spMk id="53" creationId="{47BD8FC1-BB0B-4A43-3030-67F07C97E2CC}"/>
          </ac:spMkLst>
        </pc:spChg>
        <pc:spChg chg="mod topLvl">
          <ac:chgData name="Harini Anand" userId="bac06f2b-b564-4e4d-9523-2a222e654b03" providerId="ADAL" clId="{93D6B15D-8330-43DB-8177-66F1C9E8806A}" dt="2024-09-26T08:53:50.381" v="341" actId="165"/>
          <ac:spMkLst>
            <pc:docMk/>
            <pc:sldMk cId="297534369" sldId="532"/>
            <ac:spMk id="54" creationId="{93E3003F-A13E-C36B-D807-92EA4802A8C1}"/>
          </ac:spMkLst>
        </pc:spChg>
        <pc:spChg chg="mod topLvl">
          <ac:chgData name="Harini Anand" userId="bac06f2b-b564-4e4d-9523-2a222e654b03" providerId="ADAL" clId="{93D6B15D-8330-43DB-8177-66F1C9E8806A}" dt="2024-09-26T08:54:17.655" v="348" actId="165"/>
          <ac:spMkLst>
            <pc:docMk/>
            <pc:sldMk cId="297534369" sldId="532"/>
            <ac:spMk id="56" creationId="{2D6DEE1A-71C2-06D9-393A-BF22B5D91FC8}"/>
          </ac:spMkLst>
        </pc:spChg>
        <pc:spChg chg="mod ord topLvl">
          <ac:chgData name="Harini Anand" userId="bac06f2b-b564-4e4d-9523-2a222e654b03" providerId="ADAL" clId="{93D6B15D-8330-43DB-8177-66F1C9E8806A}" dt="2024-09-26T08:54:27.850" v="350" actId="13244"/>
          <ac:spMkLst>
            <pc:docMk/>
            <pc:sldMk cId="297534369" sldId="532"/>
            <ac:spMk id="57" creationId="{9B726A57-1290-65C2-0276-B23253D49CC7}"/>
          </ac:spMkLst>
        </pc:spChg>
        <pc:spChg chg="mod topLvl">
          <ac:chgData name="Harini Anand" userId="bac06f2b-b564-4e4d-9523-2a222e654b03" providerId="ADAL" clId="{93D6B15D-8330-43DB-8177-66F1C9E8806A}" dt="2024-09-26T08:54:17.655" v="348" actId="165"/>
          <ac:spMkLst>
            <pc:docMk/>
            <pc:sldMk cId="297534369" sldId="532"/>
            <ac:spMk id="58" creationId="{718E9231-2BB8-8431-FE75-37AF6B5C1870}"/>
          </ac:spMkLst>
        </pc:spChg>
        <pc:spChg chg="mod topLvl">
          <ac:chgData name="Harini Anand" userId="bac06f2b-b564-4e4d-9523-2a222e654b03" providerId="ADAL" clId="{93D6B15D-8330-43DB-8177-66F1C9E8806A}" dt="2024-09-26T08:54:17.655" v="348" actId="165"/>
          <ac:spMkLst>
            <pc:docMk/>
            <pc:sldMk cId="297534369" sldId="532"/>
            <ac:spMk id="59" creationId="{74738FDC-B0E0-3C99-0925-5592DE90AE87}"/>
          </ac:spMkLst>
        </pc:spChg>
        <pc:spChg chg="mod topLvl">
          <ac:chgData name="Harini Anand" userId="bac06f2b-b564-4e4d-9523-2a222e654b03" providerId="ADAL" clId="{93D6B15D-8330-43DB-8177-66F1C9E8806A}" dt="2024-09-26T08:54:17.655" v="348" actId="165"/>
          <ac:spMkLst>
            <pc:docMk/>
            <pc:sldMk cId="297534369" sldId="532"/>
            <ac:spMk id="60" creationId="{0D8CF4C1-496A-DC2A-25D5-6D8F39F830F1}"/>
          </ac:spMkLst>
        </pc:spChg>
        <pc:spChg chg="mod topLvl">
          <ac:chgData name="Harini Anand" userId="bac06f2b-b564-4e4d-9523-2a222e654b03" providerId="ADAL" clId="{93D6B15D-8330-43DB-8177-66F1C9E8806A}" dt="2024-09-26T08:54:17.655" v="348" actId="165"/>
          <ac:spMkLst>
            <pc:docMk/>
            <pc:sldMk cId="297534369" sldId="532"/>
            <ac:spMk id="61" creationId="{C2FED184-3D12-78DA-4593-0DF3D8ADFFEA}"/>
          </ac:spMkLst>
        </pc:spChg>
        <pc:spChg chg="mod topLvl">
          <ac:chgData name="Harini Anand" userId="bac06f2b-b564-4e4d-9523-2a222e654b03" providerId="ADAL" clId="{93D6B15D-8330-43DB-8177-66F1C9E8806A}" dt="2024-09-26T08:54:17.655" v="348" actId="165"/>
          <ac:spMkLst>
            <pc:docMk/>
            <pc:sldMk cId="297534369" sldId="532"/>
            <ac:spMk id="62" creationId="{DFDA2618-2B08-26F3-4A9A-2CF6B79B4B8B}"/>
          </ac:spMkLst>
        </pc:spChg>
        <pc:spChg chg="mod ord topLvl">
          <ac:chgData name="Harini Anand" userId="bac06f2b-b564-4e4d-9523-2a222e654b03" providerId="ADAL" clId="{93D6B15D-8330-43DB-8177-66F1C9E8806A}" dt="2024-09-26T08:54:47.644" v="352" actId="13244"/>
          <ac:spMkLst>
            <pc:docMk/>
            <pc:sldMk cId="297534369" sldId="532"/>
            <ac:spMk id="63" creationId="{BDBB5197-0EE7-C493-09A4-BF980AE420EA}"/>
          </ac:spMkLst>
        </pc:spChg>
        <pc:spChg chg="mod topLvl">
          <ac:chgData name="Harini Anand" userId="bac06f2b-b564-4e4d-9523-2a222e654b03" providerId="ADAL" clId="{93D6B15D-8330-43DB-8177-66F1C9E8806A}" dt="2024-09-26T08:54:17.655" v="348" actId="165"/>
          <ac:spMkLst>
            <pc:docMk/>
            <pc:sldMk cId="297534369" sldId="532"/>
            <ac:spMk id="70" creationId="{BAC3CFB7-EC07-B1E1-687A-EF6785FFB44E}"/>
          </ac:spMkLst>
        </pc:spChg>
        <pc:spChg chg="mod topLvl">
          <ac:chgData name="Harini Anand" userId="bac06f2b-b564-4e4d-9523-2a222e654b03" providerId="ADAL" clId="{93D6B15D-8330-43DB-8177-66F1C9E8806A}" dt="2024-09-26T08:54:17.655" v="348" actId="165"/>
          <ac:spMkLst>
            <pc:docMk/>
            <pc:sldMk cId="297534369" sldId="532"/>
            <ac:spMk id="71" creationId="{1306DBC9-2458-B8A8-5428-F97F24A07312}"/>
          </ac:spMkLst>
        </pc:spChg>
        <pc:spChg chg="mod topLvl">
          <ac:chgData name="Harini Anand" userId="bac06f2b-b564-4e4d-9523-2a222e654b03" providerId="ADAL" clId="{93D6B15D-8330-43DB-8177-66F1C9E8806A}" dt="2024-09-26T08:54:17.655" v="348" actId="165"/>
          <ac:spMkLst>
            <pc:docMk/>
            <pc:sldMk cId="297534369" sldId="532"/>
            <ac:spMk id="72" creationId="{5DC2147C-5588-DE92-5ADA-0CC4A4CAE4E1}"/>
          </ac:spMkLst>
        </pc:spChg>
        <pc:spChg chg="mod topLvl">
          <ac:chgData name="Harini Anand" userId="bac06f2b-b564-4e4d-9523-2a222e654b03" providerId="ADAL" clId="{93D6B15D-8330-43DB-8177-66F1C9E8806A}" dt="2024-09-26T08:54:17.655" v="348" actId="165"/>
          <ac:spMkLst>
            <pc:docMk/>
            <pc:sldMk cId="297534369" sldId="532"/>
            <ac:spMk id="73" creationId="{5447523A-C4E4-DE14-8D9C-23AAF326E6C6}"/>
          </ac:spMkLst>
        </pc:spChg>
        <pc:spChg chg="mod topLvl">
          <ac:chgData name="Harini Anand" userId="bac06f2b-b564-4e4d-9523-2a222e654b03" providerId="ADAL" clId="{93D6B15D-8330-43DB-8177-66F1C9E8806A}" dt="2024-09-26T08:54:17.655" v="348" actId="165"/>
          <ac:spMkLst>
            <pc:docMk/>
            <pc:sldMk cId="297534369" sldId="532"/>
            <ac:spMk id="74" creationId="{8F599B64-B061-2868-8C12-66FBC2D112B3}"/>
          </ac:spMkLst>
        </pc:spChg>
        <pc:spChg chg="mod ord topLvl">
          <ac:chgData name="Harini Anand" userId="bac06f2b-b564-4e4d-9523-2a222e654b03" providerId="ADAL" clId="{93D6B15D-8330-43DB-8177-66F1C9E8806A}" dt="2024-09-26T08:55:05.575" v="355" actId="13244"/>
          <ac:spMkLst>
            <pc:docMk/>
            <pc:sldMk cId="297534369" sldId="532"/>
            <ac:spMk id="75" creationId="{2485FB06-4281-C31A-7CC9-1EF03780AE73}"/>
          </ac:spMkLst>
        </pc:spChg>
        <pc:grpChg chg="add del mod">
          <ac:chgData name="Harini Anand" userId="bac06f2b-b564-4e4d-9523-2a222e654b03" providerId="ADAL" clId="{93D6B15D-8330-43DB-8177-66F1C9E8806A}" dt="2024-09-25T14:33:55.274" v="69" actId="165"/>
          <ac:grpSpMkLst>
            <pc:docMk/>
            <pc:sldMk cId="297534369" sldId="532"/>
            <ac:grpSpMk id="3" creationId="{996AE917-FEB1-D132-D656-EF710D046ACC}"/>
          </ac:grpSpMkLst>
        </pc:grpChg>
        <pc:grpChg chg="add del mod">
          <ac:chgData name="Harini Anand" userId="bac06f2b-b564-4e4d-9523-2a222e654b03" providerId="ADAL" clId="{93D6B15D-8330-43DB-8177-66F1C9E8806A}" dt="2024-09-25T14:34:13.711" v="73" actId="165"/>
          <ac:grpSpMkLst>
            <pc:docMk/>
            <pc:sldMk cId="297534369" sldId="532"/>
            <ac:grpSpMk id="10" creationId="{E3E4FB1C-A09A-B479-9361-0C8DF557DDF8}"/>
          </ac:grpSpMkLst>
        </pc:grpChg>
        <pc:grpChg chg="add del mod ord">
          <ac:chgData name="Harini Anand" userId="bac06f2b-b564-4e4d-9523-2a222e654b03" providerId="ADAL" clId="{93D6B15D-8330-43DB-8177-66F1C9E8806A}" dt="2024-09-26T08:53:50.381" v="341" actId="165"/>
          <ac:grpSpMkLst>
            <pc:docMk/>
            <pc:sldMk cId="297534369" sldId="532"/>
            <ac:grpSpMk id="17" creationId="{36D38419-35A8-BD1D-62AC-37A8D8CC9B1E}"/>
          </ac:grpSpMkLst>
        </pc:grpChg>
        <pc:grpChg chg="del ord">
          <ac:chgData name="Harini Anand" userId="bac06f2b-b564-4e4d-9523-2a222e654b03" providerId="ADAL" clId="{93D6B15D-8330-43DB-8177-66F1C9E8806A}" dt="2024-09-26T08:53:23.482" v="337" actId="165"/>
          <ac:grpSpMkLst>
            <pc:docMk/>
            <pc:sldMk cId="297534369" sldId="532"/>
            <ac:grpSpMk id="22" creationId="{C4F2AE36-E8B2-B1B0-44E0-FE555E949ACD}"/>
          </ac:grpSpMkLst>
        </pc:grpChg>
        <pc:grpChg chg="del">
          <ac:chgData name="Harini Anand" userId="bac06f2b-b564-4e4d-9523-2a222e654b03" providerId="ADAL" clId="{93D6B15D-8330-43DB-8177-66F1C9E8806A}" dt="2024-09-25T14:33:45.483" v="67" actId="165"/>
          <ac:grpSpMkLst>
            <pc:docMk/>
            <pc:sldMk cId="297534369" sldId="532"/>
            <ac:grpSpMk id="23" creationId="{1551A881-A874-0B1E-32C2-C7C40DF29CBE}"/>
          </ac:grpSpMkLst>
        </pc:grpChg>
        <pc:grpChg chg="del ord">
          <ac:chgData name="Harini Anand" userId="bac06f2b-b564-4e4d-9523-2a222e654b03" providerId="ADAL" clId="{93D6B15D-8330-43DB-8177-66F1C9E8806A}" dt="2024-09-26T08:54:17.655" v="348" actId="165"/>
          <ac:grpSpMkLst>
            <pc:docMk/>
            <pc:sldMk cId="297534369" sldId="532"/>
            <ac:grpSpMk id="24" creationId="{73F76C3D-7781-23C8-6652-1BF8A86DC43C}"/>
          </ac:grpSpMkLst>
        </pc:grpChg>
        <pc:cxnChg chg="mod ord">
          <ac:chgData name="Harini Anand" userId="bac06f2b-b564-4e4d-9523-2a222e654b03" providerId="ADAL" clId="{93D6B15D-8330-43DB-8177-66F1C9E8806A}" dt="2024-09-26T08:53:46.586" v="340" actId="13244"/>
          <ac:cxnSpMkLst>
            <pc:docMk/>
            <pc:sldMk cId="297534369" sldId="532"/>
            <ac:cxnSpMk id="77" creationId="{98B38A52-FF43-2956-1724-4B9157D8C0B2}"/>
          </ac:cxnSpMkLst>
        </pc:cxnChg>
      </pc:sldChg>
      <pc:sldChg chg="addSp delSp modSp mod">
        <pc:chgData name="Harini Anand" userId="bac06f2b-b564-4e4d-9523-2a222e654b03" providerId="ADAL" clId="{93D6B15D-8330-43DB-8177-66F1C9E8806A}" dt="2024-09-26T10:02:24.630" v="377" actId="962"/>
        <pc:sldMkLst>
          <pc:docMk/>
          <pc:sldMk cId="2272874214" sldId="534"/>
        </pc:sldMkLst>
        <pc:spChg chg="add mod">
          <ac:chgData name="Harini Anand" userId="bac06f2b-b564-4e4d-9523-2a222e654b03" providerId="ADAL" clId="{93D6B15D-8330-43DB-8177-66F1C9E8806A}" dt="2024-09-26T08:43:06.592" v="291" actId="1076"/>
          <ac:spMkLst>
            <pc:docMk/>
            <pc:sldMk cId="2272874214" sldId="534"/>
            <ac:spMk id="6" creationId="{15FB3F6B-0B1A-F299-2C15-F95E74A4A273}"/>
          </ac:spMkLst>
        </pc:spChg>
        <pc:spChg chg="add del mod">
          <ac:chgData name="Harini Anand" userId="bac06f2b-b564-4e4d-9523-2a222e654b03" providerId="ADAL" clId="{93D6B15D-8330-43DB-8177-66F1C9E8806A}" dt="2024-09-26T08:43:31.927" v="301" actId="478"/>
          <ac:spMkLst>
            <pc:docMk/>
            <pc:sldMk cId="2272874214" sldId="534"/>
            <ac:spMk id="7" creationId="{51662B46-19F2-CA32-6A89-5A385EBCD37C}"/>
          </ac:spMkLst>
        </pc:spChg>
        <pc:spChg chg="add del mod">
          <ac:chgData name="Harini Anand" userId="bac06f2b-b564-4e4d-9523-2a222e654b03" providerId="ADAL" clId="{93D6B15D-8330-43DB-8177-66F1C9E8806A}" dt="2024-09-26T08:43:32.643" v="302" actId="478"/>
          <ac:spMkLst>
            <pc:docMk/>
            <pc:sldMk cId="2272874214" sldId="534"/>
            <ac:spMk id="8" creationId="{B2BFEC96-42B9-D693-2483-E34B780F915F}"/>
          </ac:spMkLst>
        </pc:spChg>
        <pc:spChg chg="add del mod">
          <ac:chgData name="Harini Anand" userId="bac06f2b-b564-4e4d-9523-2a222e654b03" providerId="ADAL" clId="{93D6B15D-8330-43DB-8177-66F1C9E8806A}" dt="2024-09-26T08:43:33.170" v="303" actId="478"/>
          <ac:spMkLst>
            <pc:docMk/>
            <pc:sldMk cId="2272874214" sldId="534"/>
            <ac:spMk id="9" creationId="{F24F6EAE-8461-B161-6A7B-0142A496EA7D}"/>
          </ac:spMkLst>
        </pc:spChg>
        <pc:spChg chg="add mod">
          <ac:chgData name="Harini Anand" userId="bac06f2b-b564-4e4d-9523-2a222e654b03" providerId="ADAL" clId="{93D6B15D-8330-43DB-8177-66F1C9E8806A}" dt="2024-09-26T08:43:44.151" v="305" actId="1035"/>
          <ac:spMkLst>
            <pc:docMk/>
            <pc:sldMk cId="2272874214" sldId="534"/>
            <ac:spMk id="10" creationId="{38515058-F791-EFF2-FA9C-2AEEAED63EAF}"/>
          </ac:spMkLst>
        </pc:spChg>
        <pc:spChg chg="add mod">
          <ac:chgData name="Harini Anand" userId="bac06f2b-b564-4e4d-9523-2a222e654b03" providerId="ADAL" clId="{93D6B15D-8330-43DB-8177-66F1C9E8806A}" dt="2024-09-26T08:43:46.138" v="306" actId="1036"/>
          <ac:spMkLst>
            <pc:docMk/>
            <pc:sldMk cId="2272874214" sldId="534"/>
            <ac:spMk id="11" creationId="{6BA39A37-0B78-E8E2-A98E-9EB18F2DE550}"/>
          </ac:spMkLst>
        </pc:spChg>
        <pc:spChg chg="add mod">
          <ac:chgData name="Harini Anand" userId="bac06f2b-b564-4e4d-9523-2a222e654b03" providerId="ADAL" clId="{93D6B15D-8330-43DB-8177-66F1C9E8806A}" dt="2024-09-26T08:43:50.776" v="309" actId="1036"/>
          <ac:spMkLst>
            <pc:docMk/>
            <pc:sldMk cId="2272874214" sldId="534"/>
            <ac:spMk id="12" creationId="{F5A32B3F-79FF-5EF5-DB2A-3B31924A832D}"/>
          </ac:spMkLst>
        </pc:spChg>
        <pc:spChg chg="add mod">
          <ac:chgData name="Harini Anand" userId="bac06f2b-b564-4e4d-9523-2a222e654b03" providerId="ADAL" clId="{93D6B15D-8330-43DB-8177-66F1C9E8806A}" dt="2024-09-26T08:43:29.711" v="300" actId="208"/>
          <ac:spMkLst>
            <pc:docMk/>
            <pc:sldMk cId="2272874214" sldId="534"/>
            <ac:spMk id="13" creationId="{9005E46A-3C2C-8FED-736C-0AEC87CED6FB}"/>
          </ac:spMkLst>
        </pc:spChg>
        <pc:spChg chg="add mod">
          <ac:chgData name="Harini Anand" userId="bac06f2b-b564-4e4d-9523-2a222e654b03" providerId="ADAL" clId="{93D6B15D-8330-43DB-8177-66F1C9E8806A}" dt="2024-09-26T08:44:15.812" v="312" actId="1076"/>
          <ac:spMkLst>
            <pc:docMk/>
            <pc:sldMk cId="2272874214" sldId="534"/>
            <ac:spMk id="14" creationId="{0D92995D-E64C-A48D-E391-EF7F8AB73DC1}"/>
          </ac:spMkLst>
        </pc:spChg>
        <pc:spChg chg="add mod">
          <ac:chgData name="Harini Anand" userId="bac06f2b-b564-4e4d-9523-2a222e654b03" providerId="ADAL" clId="{93D6B15D-8330-43DB-8177-66F1C9E8806A}" dt="2024-09-26T08:44:15.812" v="312" actId="1076"/>
          <ac:spMkLst>
            <pc:docMk/>
            <pc:sldMk cId="2272874214" sldId="534"/>
            <ac:spMk id="15" creationId="{DF2F6F81-F8A3-FB15-70AA-B2934917DCC4}"/>
          </ac:spMkLst>
        </pc:spChg>
        <pc:spChg chg="add mod">
          <ac:chgData name="Harini Anand" userId="bac06f2b-b564-4e4d-9523-2a222e654b03" providerId="ADAL" clId="{93D6B15D-8330-43DB-8177-66F1C9E8806A}" dt="2024-09-26T08:44:15.812" v="312" actId="1076"/>
          <ac:spMkLst>
            <pc:docMk/>
            <pc:sldMk cId="2272874214" sldId="534"/>
            <ac:spMk id="16" creationId="{E3143684-D8D2-8EBF-9210-1464CCCF482C}"/>
          </ac:spMkLst>
        </pc:spChg>
        <pc:spChg chg="add mod">
          <ac:chgData name="Harini Anand" userId="bac06f2b-b564-4e4d-9523-2a222e654b03" providerId="ADAL" clId="{93D6B15D-8330-43DB-8177-66F1C9E8806A}" dt="2024-09-26T08:44:15.812" v="312" actId="1076"/>
          <ac:spMkLst>
            <pc:docMk/>
            <pc:sldMk cId="2272874214" sldId="534"/>
            <ac:spMk id="17" creationId="{94A3A5D1-04B9-EB41-79A1-1EADD01CA6BF}"/>
          </ac:spMkLst>
        </pc:spChg>
        <pc:spChg chg="add mod">
          <ac:chgData name="Harini Anand" userId="bac06f2b-b564-4e4d-9523-2a222e654b03" providerId="ADAL" clId="{93D6B15D-8330-43DB-8177-66F1C9E8806A}" dt="2024-09-26T08:44:15.812" v="312" actId="1076"/>
          <ac:spMkLst>
            <pc:docMk/>
            <pc:sldMk cId="2272874214" sldId="534"/>
            <ac:spMk id="18" creationId="{96FAF944-53AB-43B8-3B15-045F4285F865}"/>
          </ac:spMkLst>
        </pc:spChg>
        <pc:graphicFrameChg chg="mod modGraphic">
          <ac:chgData name="Harini Anand" userId="bac06f2b-b564-4e4d-9523-2a222e654b03" providerId="ADAL" clId="{93D6B15D-8330-43DB-8177-66F1C9E8806A}" dt="2024-09-26T10:02:24.630" v="377" actId="962"/>
          <ac:graphicFrameMkLst>
            <pc:docMk/>
            <pc:sldMk cId="2272874214" sldId="534"/>
            <ac:graphicFrameMk id="4" creationId="{71C006C1-8DA2-8BC3-D4D1-CA3BA12584B4}"/>
          </ac:graphicFrameMkLst>
        </pc:graphicFrameChg>
      </pc:sldChg>
      <pc:sldChg chg="addSp modSp mod">
        <pc:chgData name="Harini Anand" userId="bac06f2b-b564-4e4d-9523-2a222e654b03" providerId="ADAL" clId="{93D6B15D-8330-43DB-8177-66F1C9E8806A}" dt="2024-09-25T14:40:34.859" v="171" actId="13244"/>
        <pc:sldMkLst>
          <pc:docMk/>
          <pc:sldMk cId="789548439" sldId="542"/>
        </pc:sldMkLst>
        <pc:spChg chg="add mod">
          <ac:chgData name="Harini Anand" userId="bac06f2b-b564-4e4d-9523-2a222e654b03" providerId="ADAL" clId="{93D6B15D-8330-43DB-8177-66F1C9E8806A}" dt="2024-09-25T14:40:30.610" v="169" actId="962"/>
          <ac:spMkLst>
            <pc:docMk/>
            <pc:sldMk cId="789548439" sldId="542"/>
            <ac:spMk id="3" creationId="{266A97C9-77D4-24A0-5F84-BBB22319AB41}"/>
          </ac:spMkLst>
        </pc:spChg>
        <pc:spChg chg="add mod">
          <ac:chgData name="Harini Anand" userId="bac06f2b-b564-4e4d-9523-2a222e654b03" providerId="ADAL" clId="{93D6B15D-8330-43DB-8177-66F1C9E8806A}" dt="2024-09-25T14:40:31.115" v="170" actId="962"/>
          <ac:spMkLst>
            <pc:docMk/>
            <pc:sldMk cId="789548439" sldId="542"/>
            <ac:spMk id="4" creationId="{003F5AA8-5296-E2D1-3781-E78F6EA9433F}"/>
          </ac:spMkLst>
        </pc:spChg>
        <pc:graphicFrameChg chg="modGraphic">
          <ac:chgData name="Harini Anand" userId="bac06f2b-b564-4e4d-9523-2a222e654b03" providerId="ADAL" clId="{93D6B15D-8330-43DB-8177-66F1C9E8806A}" dt="2024-09-25T14:40:24.879" v="166" actId="13926"/>
          <ac:graphicFrameMkLst>
            <pc:docMk/>
            <pc:sldMk cId="789548439" sldId="542"/>
            <ac:graphicFrameMk id="7" creationId="{C0B5763A-6309-27C4-F07E-B5EB13DD6E57}"/>
          </ac:graphicFrameMkLst>
        </pc:graphicFrameChg>
        <pc:picChg chg="ord">
          <ac:chgData name="Harini Anand" userId="bac06f2b-b564-4e4d-9523-2a222e654b03" providerId="ADAL" clId="{93D6B15D-8330-43DB-8177-66F1C9E8806A}" dt="2024-09-25T14:40:34.859" v="171" actId="13244"/>
          <ac:picMkLst>
            <pc:docMk/>
            <pc:sldMk cId="789548439" sldId="542"/>
            <ac:picMk id="8" creationId="{F5BF02E0-35ED-C657-A3B4-DBBE6F923C52}"/>
          </ac:picMkLst>
        </pc:picChg>
      </pc:sldChg>
      <pc:sldChg chg="modSp mod">
        <pc:chgData name="Harini Anand" userId="bac06f2b-b564-4e4d-9523-2a222e654b03" providerId="ADAL" clId="{93D6B15D-8330-43DB-8177-66F1C9E8806A}" dt="2024-09-25T14:40:42.572" v="172" actId="13244"/>
        <pc:sldMkLst>
          <pc:docMk/>
          <pc:sldMk cId="1734737477" sldId="545"/>
        </pc:sldMkLst>
        <pc:picChg chg="ord">
          <ac:chgData name="Harini Anand" userId="bac06f2b-b564-4e4d-9523-2a222e654b03" providerId="ADAL" clId="{93D6B15D-8330-43DB-8177-66F1C9E8806A}" dt="2024-09-25T14:40:42.572" v="172" actId="13244"/>
          <ac:picMkLst>
            <pc:docMk/>
            <pc:sldMk cId="1734737477" sldId="545"/>
            <ac:picMk id="6" creationId="{9EFD1D09-7CFC-C73E-6948-FDF76F18C8C6}"/>
          </ac:picMkLst>
        </pc:picChg>
      </pc:sldChg>
      <pc:sldChg chg="addSp modSp mod">
        <pc:chgData name="Harini Anand" userId="bac06f2b-b564-4e4d-9523-2a222e654b03" providerId="ADAL" clId="{93D6B15D-8330-43DB-8177-66F1C9E8806A}" dt="2024-09-25T14:41:24.258" v="187" actId="13244"/>
        <pc:sldMkLst>
          <pc:docMk/>
          <pc:sldMk cId="633318061" sldId="549"/>
        </pc:sldMkLst>
        <pc:spChg chg="add mod">
          <ac:chgData name="Harini Anand" userId="bac06f2b-b564-4e4d-9523-2a222e654b03" providerId="ADAL" clId="{93D6B15D-8330-43DB-8177-66F1C9E8806A}" dt="2024-09-25T14:41:16.744" v="185" actId="962"/>
          <ac:spMkLst>
            <pc:docMk/>
            <pc:sldMk cId="633318061" sldId="549"/>
            <ac:spMk id="6" creationId="{1DC7EFE5-E89E-551D-93B2-83720C483479}"/>
          </ac:spMkLst>
        </pc:spChg>
        <pc:spChg chg="add mod">
          <ac:chgData name="Harini Anand" userId="bac06f2b-b564-4e4d-9523-2a222e654b03" providerId="ADAL" clId="{93D6B15D-8330-43DB-8177-66F1C9E8806A}" dt="2024-09-25T14:41:17.263" v="186" actId="962"/>
          <ac:spMkLst>
            <pc:docMk/>
            <pc:sldMk cId="633318061" sldId="549"/>
            <ac:spMk id="7" creationId="{3AEBC117-8351-2270-8A2B-A6B8D402F08C}"/>
          </ac:spMkLst>
        </pc:spChg>
        <pc:spChg chg="add mod">
          <ac:chgData name="Harini Anand" userId="bac06f2b-b564-4e4d-9523-2a222e654b03" providerId="ADAL" clId="{93D6B15D-8330-43DB-8177-66F1C9E8806A}" dt="2024-09-25T14:40:49.737" v="174"/>
          <ac:spMkLst>
            <pc:docMk/>
            <pc:sldMk cId="633318061" sldId="549"/>
            <ac:spMk id="8" creationId="{13272C17-1CDE-EAD7-FBE2-C2AC1DD0C9F5}"/>
          </ac:spMkLst>
        </pc:spChg>
        <pc:spChg chg="add mod">
          <ac:chgData name="Harini Anand" userId="bac06f2b-b564-4e4d-9523-2a222e654b03" providerId="ADAL" clId="{93D6B15D-8330-43DB-8177-66F1C9E8806A}" dt="2024-09-25T14:40:49.737" v="174"/>
          <ac:spMkLst>
            <pc:docMk/>
            <pc:sldMk cId="633318061" sldId="549"/>
            <ac:spMk id="9" creationId="{07786CF3-4E1A-4542-A54A-7399D42E5225}"/>
          </ac:spMkLst>
        </pc:spChg>
        <pc:graphicFrameChg chg="modGraphic">
          <ac:chgData name="Harini Anand" userId="bac06f2b-b564-4e4d-9523-2a222e654b03" providerId="ADAL" clId="{93D6B15D-8330-43DB-8177-66F1C9E8806A}" dt="2024-09-25T14:41:09.664" v="183" actId="13926"/>
          <ac:graphicFrameMkLst>
            <pc:docMk/>
            <pc:sldMk cId="633318061" sldId="549"/>
            <ac:graphicFrameMk id="4" creationId="{DD4DE05F-9610-1450-253F-54D42B9F9D4B}"/>
          </ac:graphicFrameMkLst>
        </pc:graphicFrameChg>
        <pc:picChg chg="mod ord">
          <ac:chgData name="Harini Anand" userId="bac06f2b-b564-4e4d-9523-2a222e654b03" providerId="ADAL" clId="{93D6B15D-8330-43DB-8177-66F1C9E8806A}" dt="2024-09-25T14:41:24.258" v="187" actId="13244"/>
          <ac:picMkLst>
            <pc:docMk/>
            <pc:sldMk cId="633318061" sldId="549"/>
            <ac:picMk id="5" creationId="{6681CAF1-F80C-BB03-7921-116756511453}"/>
          </ac:picMkLst>
        </pc:picChg>
      </pc:sldChg>
      <pc:sldChg chg="addSp modSp mod">
        <pc:chgData name="Harini Anand" userId="bac06f2b-b564-4e4d-9523-2a222e654b03" providerId="ADAL" clId="{93D6B15D-8330-43DB-8177-66F1C9E8806A}" dt="2024-09-26T08:46:32.369" v="335" actId="13244"/>
        <pc:sldMkLst>
          <pc:docMk/>
          <pc:sldMk cId="3075964728" sldId="555"/>
        </pc:sldMkLst>
        <pc:spChg chg="add mod">
          <ac:chgData name="Harini Anand" userId="bac06f2b-b564-4e4d-9523-2a222e654b03" providerId="ADAL" clId="{93D6B15D-8330-43DB-8177-66F1C9E8806A}" dt="2024-09-26T08:45:44.656" v="327" actId="1076"/>
          <ac:spMkLst>
            <pc:docMk/>
            <pc:sldMk cId="3075964728" sldId="555"/>
            <ac:spMk id="3" creationId="{CA79BD39-FA98-E473-51E8-661608F4F126}"/>
          </ac:spMkLst>
        </pc:spChg>
        <pc:spChg chg="ord">
          <ac:chgData name="Harini Anand" userId="bac06f2b-b564-4e4d-9523-2a222e654b03" providerId="ADAL" clId="{93D6B15D-8330-43DB-8177-66F1C9E8806A}" dt="2024-09-26T08:46:32.369" v="335" actId="13244"/>
          <ac:spMkLst>
            <pc:docMk/>
            <pc:sldMk cId="3075964728" sldId="555"/>
            <ac:spMk id="4" creationId="{F00CAE0B-C7B0-3511-C391-F7B810E7AF49}"/>
          </ac:spMkLst>
        </pc:spChg>
        <pc:spChg chg="add mod">
          <ac:chgData name="Harini Anand" userId="bac06f2b-b564-4e4d-9523-2a222e654b03" providerId="ADAL" clId="{93D6B15D-8330-43DB-8177-66F1C9E8806A}" dt="2024-09-26T08:45:56.467" v="329" actId="1076"/>
          <ac:spMkLst>
            <pc:docMk/>
            <pc:sldMk cId="3075964728" sldId="555"/>
            <ac:spMk id="5" creationId="{4AB8D133-C97B-E98D-2774-E98CE880820D}"/>
          </ac:spMkLst>
        </pc:spChg>
        <pc:spChg chg="add mod">
          <ac:chgData name="Harini Anand" userId="bac06f2b-b564-4e4d-9523-2a222e654b03" providerId="ADAL" clId="{93D6B15D-8330-43DB-8177-66F1C9E8806A}" dt="2024-09-26T08:46:01.993" v="331" actId="1076"/>
          <ac:spMkLst>
            <pc:docMk/>
            <pc:sldMk cId="3075964728" sldId="555"/>
            <ac:spMk id="8" creationId="{36B3B265-33E2-915A-6710-BCB0DB332EFA}"/>
          </ac:spMkLst>
        </pc:spChg>
        <pc:graphicFrameChg chg="mod">
          <ac:chgData name="Harini Anand" userId="bac06f2b-b564-4e4d-9523-2a222e654b03" providerId="ADAL" clId="{93D6B15D-8330-43DB-8177-66F1C9E8806A}" dt="2024-09-26T08:46:30.765" v="334" actId="962"/>
          <ac:graphicFrameMkLst>
            <pc:docMk/>
            <pc:sldMk cId="3075964728" sldId="555"/>
            <ac:graphicFrameMk id="7" creationId="{EED98ED9-2837-E578-75F0-A8F73D29FC74}"/>
          </ac:graphicFrameMkLst>
        </pc:graphicFrameChg>
        <pc:graphicFrameChg chg="ord modGraphic">
          <ac:chgData name="Harini Anand" userId="bac06f2b-b564-4e4d-9523-2a222e654b03" providerId="ADAL" clId="{93D6B15D-8330-43DB-8177-66F1C9E8806A}" dt="2024-09-26T08:46:29.302" v="333" actId="13244"/>
          <ac:graphicFrameMkLst>
            <pc:docMk/>
            <pc:sldMk cId="3075964728" sldId="555"/>
            <ac:graphicFrameMk id="9" creationId="{ADAF6258-BA6B-A45E-AF76-CF1A3506328E}"/>
          </ac:graphicFrameMkLst>
        </pc:graphicFrameChg>
        <pc:picChg chg="ord">
          <ac:chgData name="Harini Anand" userId="bac06f2b-b564-4e4d-9523-2a222e654b03" providerId="ADAL" clId="{93D6B15D-8330-43DB-8177-66F1C9E8806A}" dt="2024-09-26T08:46:23.027" v="332" actId="13244"/>
          <ac:picMkLst>
            <pc:docMk/>
            <pc:sldMk cId="3075964728" sldId="555"/>
            <ac:picMk id="2" creationId="{4BE50317-06EE-E4B5-F500-9F76589978ED}"/>
          </ac:picMkLst>
        </pc:picChg>
      </pc:sldChg>
      <pc:sldChg chg="modSp mod">
        <pc:chgData name="Harini Anand" userId="bac06f2b-b564-4e4d-9523-2a222e654b03" providerId="ADAL" clId="{93D6B15D-8330-43DB-8177-66F1C9E8806A}" dt="2024-09-26T09:51:30.574" v="376" actId="693"/>
        <pc:sldMkLst>
          <pc:docMk/>
          <pc:sldMk cId="1014546957" sldId="557"/>
        </pc:sldMkLst>
        <pc:spChg chg="mod">
          <ac:chgData name="Harini Anand" userId="bac06f2b-b564-4e4d-9523-2a222e654b03" providerId="ADAL" clId="{93D6B15D-8330-43DB-8177-66F1C9E8806A}" dt="2024-09-26T09:51:24.963" v="375" actId="693"/>
          <ac:spMkLst>
            <pc:docMk/>
            <pc:sldMk cId="1014546957" sldId="557"/>
            <ac:spMk id="23" creationId="{A0F37AF0-D4E3-9C2C-A232-23AC01018FA9}"/>
          </ac:spMkLst>
        </pc:spChg>
        <pc:spChg chg="mod">
          <ac:chgData name="Harini Anand" userId="bac06f2b-b564-4e4d-9523-2a222e654b03" providerId="ADAL" clId="{93D6B15D-8330-43DB-8177-66F1C9E8806A}" dt="2024-09-26T09:51:30.574" v="376" actId="693"/>
          <ac:spMkLst>
            <pc:docMk/>
            <pc:sldMk cId="1014546957" sldId="557"/>
            <ac:spMk id="24" creationId="{DC21E546-99D6-B642-547B-FF4D899C4C3F}"/>
          </ac:spMkLst>
        </pc:spChg>
        <pc:picChg chg="ord">
          <ac:chgData name="Harini Anand" userId="bac06f2b-b564-4e4d-9523-2a222e654b03" providerId="ADAL" clId="{93D6B15D-8330-43DB-8177-66F1C9E8806A}" dt="2024-09-25T14:42:47.770" v="239" actId="13244"/>
          <ac:picMkLst>
            <pc:docMk/>
            <pc:sldMk cId="1014546957" sldId="557"/>
            <ac:picMk id="7" creationId="{13C33881-FAC5-9CF4-D845-25AB6E83006A}"/>
          </ac:picMkLst>
        </pc:picChg>
      </pc:sldChg>
      <pc:sldChg chg="modSp mod">
        <pc:chgData name="Harini Anand" userId="bac06f2b-b564-4e4d-9523-2a222e654b03" providerId="ADAL" clId="{93D6B15D-8330-43DB-8177-66F1C9E8806A}" dt="2024-09-25T14:43:10.959" v="241" actId="13244"/>
        <pc:sldMkLst>
          <pc:docMk/>
          <pc:sldMk cId="1173768150" sldId="563"/>
        </pc:sldMkLst>
        <pc:picChg chg="ord">
          <ac:chgData name="Harini Anand" userId="bac06f2b-b564-4e4d-9523-2a222e654b03" providerId="ADAL" clId="{93D6B15D-8330-43DB-8177-66F1C9E8806A}" dt="2024-09-25T14:43:10.959" v="241" actId="13244"/>
          <ac:picMkLst>
            <pc:docMk/>
            <pc:sldMk cId="1173768150" sldId="563"/>
            <ac:picMk id="20" creationId="{AACCFCA3-EB20-A5E4-80C1-71DA5CC0A693}"/>
          </ac:picMkLst>
        </pc:picChg>
      </pc:sldChg>
      <pc:sldChg chg="addSp delSp modSp mod">
        <pc:chgData name="Harini Anand" userId="bac06f2b-b564-4e4d-9523-2a222e654b03" providerId="ADAL" clId="{93D6B15D-8330-43DB-8177-66F1C9E8806A}" dt="2024-09-26T08:45:19.879" v="321" actId="13926"/>
        <pc:sldMkLst>
          <pc:docMk/>
          <pc:sldMk cId="2094359285" sldId="570"/>
        </pc:sldMkLst>
        <pc:spChg chg="add del mod">
          <ac:chgData name="Harini Anand" userId="bac06f2b-b564-4e4d-9523-2a222e654b03" providerId="ADAL" clId="{93D6B15D-8330-43DB-8177-66F1C9E8806A}" dt="2024-09-26T08:45:03.019" v="316" actId="478"/>
          <ac:spMkLst>
            <pc:docMk/>
            <pc:sldMk cId="2094359285" sldId="570"/>
            <ac:spMk id="3" creationId="{27A46F55-E2D7-D5BA-695B-4E1EEF3EFD5B}"/>
          </ac:spMkLst>
        </pc:spChg>
        <pc:spChg chg="add del mod">
          <ac:chgData name="Harini Anand" userId="bac06f2b-b564-4e4d-9523-2a222e654b03" providerId="ADAL" clId="{93D6B15D-8330-43DB-8177-66F1C9E8806A}" dt="2024-09-26T08:45:04.068" v="317" actId="478"/>
          <ac:spMkLst>
            <pc:docMk/>
            <pc:sldMk cId="2094359285" sldId="570"/>
            <ac:spMk id="4" creationId="{FDD37BD5-AE07-3845-16EC-C7D05D9A73E6}"/>
          </ac:spMkLst>
        </pc:spChg>
        <pc:spChg chg="add del mod">
          <ac:chgData name="Harini Anand" userId="bac06f2b-b564-4e4d-9523-2a222e654b03" providerId="ADAL" clId="{93D6B15D-8330-43DB-8177-66F1C9E8806A}" dt="2024-09-26T08:45:00.849" v="315" actId="478"/>
          <ac:spMkLst>
            <pc:docMk/>
            <pc:sldMk cId="2094359285" sldId="570"/>
            <ac:spMk id="5" creationId="{E5645ED0-34AF-F29F-9E71-D25AF6DAAC61}"/>
          </ac:spMkLst>
        </pc:spChg>
        <pc:spChg chg="add del mod">
          <ac:chgData name="Harini Anand" userId="bac06f2b-b564-4e4d-9523-2a222e654b03" providerId="ADAL" clId="{93D6B15D-8330-43DB-8177-66F1C9E8806A}" dt="2024-09-26T08:45:00.849" v="315" actId="478"/>
          <ac:spMkLst>
            <pc:docMk/>
            <pc:sldMk cId="2094359285" sldId="570"/>
            <ac:spMk id="8" creationId="{03C86385-ABD6-51C9-53C6-5668EC64BBD4}"/>
          </ac:spMkLst>
        </pc:spChg>
        <pc:spChg chg="add mod">
          <ac:chgData name="Harini Anand" userId="bac06f2b-b564-4e4d-9523-2a222e654b03" providerId="ADAL" clId="{93D6B15D-8330-43DB-8177-66F1C9E8806A}" dt="2024-09-26T08:45:12.248" v="318" actId="1076"/>
          <ac:spMkLst>
            <pc:docMk/>
            <pc:sldMk cId="2094359285" sldId="570"/>
            <ac:spMk id="11" creationId="{F17E728C-7816-7E07-9A20-CB71E5104E7B}"/>
          </ac:spMkLst>
        </pc:spChg>
        <pc:spChg chg="add mod">
          <ac:chgData name="Harini Anand" userId="bac06f2b-b564-4e4d-9523-2a222e654b03" providerId="ADAL" clId="{93D6B15D-8330-43DB-8177-66F1C9E8806A}" dt="2024-09-26T08:45:16.885" v="320" actId="1076"/>
          <ac:spMkLst>
            <pc:docMk/>
            <pc:sldMk cId="2094359285" sldId="570"/>
            <ac:spMk id="12" creationId="{C1D34BD1-0BF7-F2DE-4C81-23C60FE4B9BF}"/>
          </ac:spMkLst>
        </pc:spChg>
        <pc:graphicFrameChg chg="mod modGraphic">
          <ac:chgData name="Harini Anand" userId="bac06f2b-b564-4e4d-9523-2a222e654b03" providerId="ADAL" clId="{93D6B15D-8330-43DB-8177-66F1C9E8806A}" dt="2024-09-26T08:45:19.879" v="321" actId="13926"/>
          <ac:graphicFrameMkLst>
            <pc:docMk/>
            <pc:sldMk cId="2094359285" sldId="570"/>
            <ac:graphicFrameMk id="10" creationId="{C253B9E5-E1B5-25A6-739F-1F1488F96227}"/>
          </ac:graphicFrameMkLst>
        </pc:graphicFrameChg>
      </pc:sldChg>
      <pc:sldChg chg="delSp modSp mod">
        <pc:chgData name="Harini Anand" userId="bac06f2b-b564-4e4d-9523-2a222e654b03" providerId="ADAL" clId="{93D6B15D-8330-43DB-8177-66F1C9E8806A}" dt="2024-09-26T08:39:35.783" v="274" actId="13244"/>
        <pc:sldMkLst>
          <pc:docMk/>
          <pc:sldMk cId="688718650" sldId="583"/>
        </pc:sldMkLst>
        <pc:spChg chg="mod topLvl">
          <ac:chgData name="Harini Anand" userId="bac06f2b-b564-4e4d-9523-2a222e654b03" providerId="ADAL" clId="{93D6B15D-8330-43DB-8177-66F1C9E8806A}" dt="2024-09-26T08:39:05.511" v="267" actId="165"/>
          <ac:spMkLst>
            <pc:docMk/>
            <pc:sldMk cId="688718650" sldId="583"/>
            <ac:spMk id="7" creationId="{2CA84B55-366C-A8B9-3564-B8FE1139E01C}"/>
          </ac:spMkLst>
        </pc:spChg>
        <pc:spChg chg="mod topLvl">
          <ac:chgData name="Harini Anand" userId="bac06f2b-b564-4e4d-9523-2a222e654b03" providerId="ADAL" clId="{93D6B15D-8330-43DB-8177-66F1C9E8806A}" dt="2024-09-26T08:39:05.511" v="267" actId="165"/>
          <ac:spMkLst>
            <pc:docMk/>
            <pc:sldMk cId="688718650" sldId="583"/>
            <ac:spMk id="11" creationId="{08909DF6-2EF4-E21E-D70F-044D80D61DB9}"/>
          </ac:spMkLst>
        </pc:spChg>
        <pc:spChg chg="mod ord topLvl">
          <ac:chgData name="Harini Anand" userId="bac06f2b-b564-4e4d-9523-2a222e654b03" providerId="ADAL" clId="{93D6B15D-8330-43DB-8177-66F1C9E8806A}" dt="2024-09-26T08:39:35.783" v="274" actId="13244"/>
          <ac:spMkLst>
            <pc:docMk/>
            <pc:sldMk cId="688718650" sldId="583"/>
            <ac:spMk id="12" creationId="{DED4E2E2-CE61-EE24-9351-7AB9353BB4FB}"/>
          </ac:spMkLst>
        </pc:spChg>
        <pc:spChg chg="mod ord topLvl">
          <ac:chgData name="Harini Anand" userId="bac06f2b-b564-4e4d-9523-2a222e654b03" providerId="ADAL" clId="{93D6B15D-8330-43DB-8177-66F1C9E8806A}" dt="2024-09-26T08:39:15.098" v="268" actId="13244"/>
          <ac:spMkLst>
            <pc:docMk/>
            <pc:sldMk cId="688718650" sldId="583"/>
            <ac:spMk id="13" creationId="{C32FF99C-A6F2-B176-87AC-4B11B17B7BF3}"/>
          </ac:spMkLst>
        </pc:spChg>
        <pc:spChg chg="mod ord topLvl">
          <ac:chgData name="Harini Anand" userId="bac06f2b-b564-4e4d-9523-2a222e654b03" providerId="ADAL" clId="{93D6B15D-8330-43DB-8177-66F1C9E8806A}" dt="2024-09-26T08:39:22.383" v="270" actId="13244"/>
          <ac:spMkLst>
            <pc:docMk/>
            <pc:sldMk cId="688718650" sldId="583"/>
            <ac:spMk id="14" creationId="{BA3D9703-E103-184A-ECE1-70E396331580}"/>
          </ac:spMkLst>
        </pc:spChg>
        <pc:spChg chg="mod topLvl">
          <ac:chgData name="Harini Anand" userId="bac06f2b-b564-4e4d-9523-2a222e654b03" providerId="ADAL" clId="{93D6B15D-8330-43DB-8177-66F1C9E8806A}" dt="2024-09-26T08:39:05.511" v="267" actId="165"/>
          <ac:spMkLst>
            <pc:docMk/>
            <pc:sldMk cId="688718650" sldId="583"/>
            <ac:spMk id="15" creationId="{8928B419-6D04-5EC2-3AA1-AF0583CE707F}"/>
          </ac:spMkLst>
        </pc:spChg>
        <pc:spChg chg="mod ord topLvl">
          <ac:chgData name="Harini Anand" userId="bac06f2b-b564-4e4d-9523-2a222e654b03" providerId="ADAL" clId="{93D6B15D-8330-43DB-8177-66F1C9E8806A}" dt="2024-09-26T08:39:16.994" v="269" actId="13244"/>
          <ac:spMkLst>
            <pc:docMk/>
            <pc:sldMk cId="688718650" sldId="583"/>
            <ac:spMk id="16" creationId="{DF1F5468-9DD7-6A01-F480-9C349F55CF13}"/>
          </ac:spMkLst>
        </pc:spChg>
        <pc:spChg chg="mod ord topLvl">
          <ac:chgData name="Harini Anand" userId="bac06f2b-b564-4e4d-9523-2a222e654b03" providerId="ADAL" clId="{93D6B15D-8330-43DB-8177-66F1C9E8806A}" dt="2024-09-26T08:39:25.520" v="272" actId="13244"/>
          <ac:spMkLst>
            <pc:docMk/>
            <pc:sldMk cId="688718650" sldId="583"/>
            <ac:spMk id="17" creationId="{5DCECB22-773C-990C-B832-F4B26AA11CD4}"/>
          </ac:spMkLst>
        </pc:spChg>
        <pc:spChg chg="mod topLvl">
          <ac:chgData name="Harini Anand" userId="bac06f2b-b564-4e4d-9523-2a222e654b03" providerId="ADAL" clId="{93D6B15D-8330-43DB-8177-66F1C9E8806A}" dt="2024-09-26T08:39:05.511" v="267" actId="165"/>
          <ac:spMkLst>
            <pc:docMk/>
            <pc:sldMk cId="688718650" sldId="583"/>
            <ac:spMk id="18" creationId="{01D5A3B8-A822-3096-373A-FDA55CB3DF4F}"/>
          </ac:spMkLst>
        </pc:spChg>
        <pc:spChg chg="mod ord topLvl">
          <ac:chgData name="Harini Anand" userId="bac06f2b-b564-4e4d-9523-2a222e654b03" providerId="ADAL" clId="{93D6B15D-8330-43DB-8177-66F1C9E8806A}" dt="2024-09-26T08:39:28.425" v="273" actId="13244"/>
          <ac:spMkLst>
            <pc:docMk/>
            <pc:sldMk cId="688718650" sldId="583"/>
            <ac:spMk id="19" creationId="{4FF984ED-ECF5-63FD-731B-04351760E907}"/>
          </ac:spMkLst>
        </pc:spChg>
        <pc:grpChg chg="del">
          <ac:chgData name="Harini Anand" userId="bac06f2b-b564-4e4d-9523-2a222e654b03" providerId="ADAL" clId="{93D6B15D-8330-43DB-8177-66F1C9E8806A}" dt="2024-09-26T08:39:05.511" v="267" actId="165"/>
          <ac:grpSpMkLst>
            <pc:docMk/>
            <pc:sldMk cId="688718650" sldId="583"/>
            <ac:grpSpMk id="4" creationId="{476711DD-CF40-EA0A-CD35-EA1AAA5CE1C5}"/>
          </ac:grpSpMkLst>
        </pc:grpChg>
        <pc:picChg chg="ord">
          <ac:chgData name="Harini Anand" userId="bac06f2b-b564-4e4d-9523-2a222e654b03" providerId="ADAL" clId="{93D6B15D-8330-43DB-8177-66F1C9E8806A}" dt="2024-09-25T14:30:56.778" v="54" actId="13244"/>
          <ac:picMkLst>
            <pc:docMk/>
            <pc:sldMk cId="688718650" sldId="583"/>
            <ac:picMk id="8" creationId="{3AF91BAA-4D2F-508C-0080-C0B9716D1ADC}"/>
          </ac:picMkLst>
        </pc:picChg>
      </pc:sldChg>
      <pc:sldChg chg="delSp modSp mod">
        <pc:chgData name="Harini Anand" userId="bac06f2b-b564-4e4d-9523-2a222e654b03" providerId="ADAL" clId="{93D6B15D-8330-43DB-8177-66F1C9E8806A}" dt="2024-09-26T08:55:54.019" v="364" actId="962"/>
        <pc:sldMkLst>
          <pc:docMk/>
          <pc:sldMk cId="1770099601" sldId="590"/>
        </pc:sldMkLst>
        <pc:spChg chg="mod topLvl">
          <ac:chgData name="Harini Anand" userId="bac06f2b-b564-4e4d-9523-2a222e654b03" providerId="ADAL" clId="{93D6B15D-8330-43DB-8177-66F1C9E8806A}" dt="2024-09-26T08:55:27.163" v="357" actId="165"/>
          <ac:spMkLst>
            <pc:docMk/>
            <pc:sldMk cId="1770099601" sldId="590"/>
            <ac:spMk id="10" creationId="{E5551ADB-3F40-0A54-39B9-3755F4341F51}"/>
          </ac:spMkLst>
        </pc:spChg>
        <pc:spChg chg="mod topLvl">
          <ac:chgData name="Harini Anand" userId="bac06f2b-b564-4e4d-9523-2a222e654b03" providerId="ADAL" clId="{93D6B15D-8330-43DB-8177-66F1C9E8806A}" dt="2024-09-26T08:55:27.163" v="357" actId="165"/>
          <ac:spMkLst>
            <pc:docMk/>
            <pc:sldMk cId="1770099601" sldId="590"/>
            <ac:spMk id="30" creationId="{663AFDED-0D7B-8F6C-BFDB-48F03729727B}"/>
          </ac:spMkLst>
        </pc:spChg>
        <pc:spChg chg="mod topLvl">
          <ac:chgData name="Harini Anand" userId="bac06f2b-b564-4e4d-9523-2a222e654b03" providerId="ADAL" clId="{93D6B15D-8330-43DB-8177-66F1C9E8806A}" dt="2024-09-26T08:55:27.163" v="357" actId="165"/>
          <ac:spMkLst>
            <pc:docMk/>
            <pc:sldMk cId="1770099601" sldId="590"/>
            <ac:spMk id="34" creationId="{27BE6AF0-BF16-5838-D182-29016043D0D4}"/>
          </ac:spMkLst>
        </pc:spChg>
        <pc:spChg chg="mod topLvl">
          <ac:chgData name="Harini Anand" userId="bac06f2b-b564-4e4d-9523-2a222e654b03" providerId="ADAL" clId="{93D6B15D-8330-43DB-8177-66F1C9E8806A}" dt="2024-09-26T08:55:27.163" v="357" actId="165"/>
          <ac:spMkLst>
            <pc:docMk/>
            <pc:sldMk cId="1770099601" sldId="590"/>
            <ac:spMk id="35" creationId="{AE61A185-CF50-21B2-C572-8387AF32F919}"/>
          </ac:spMkLst>
        </pc:spChg>
        <pc:spChg chg="mod topLvl">
          <ac:chgData name="Harini Anand" userId="bac06f2b-b564-4e4d-9523-2a222e654b03" providerId="ADAL" clId="{93D6B15D-8330-43DB-8177-66F1C9E8806A}" dt="2024-09-26T08:55:27.163" v="357" actId="165"/>
          <ac:spMkLst>
            <pc:docMk/>
            <pc:sldMk cId="1770099601" sldId="590"/>
            <ac:spMk id="36" creationId="{0B099DF7-DAC5-79E4-D447-3773DC429389}"/>
          </ac:spMkLst>
        </pc:spChg>
        <pc:spChg chg="mod topLvl">
          <ac:chgData name="Harini Anand" userId="bac06f2b-b564-4e4d-9523-2a222e654b03" providerId="ADAL" clId="{93D6B15D-8330-43DB-8177-66F1C9E8806A}" dt="2024-09-26T08:55:39.585" v="360" actId="962"/>
          <ac:spMkLst>
            <pc:docMk/>
            <pc:sldMk cId="1770099601" sldId="590"/>
            <ac:spMk id="41" creationId="{0C419A0D-6592-B65C-080C-D8FA7D2E57EE}"/>
          </ac:spMkLst>
        </pc:spChg>
        <pc:spChg chg="mod ord topLvl">
          <ac:chgData name="Harini Anand" userId="bac06f2b-b564-4e4d-9523-2a222e654b03" providerId="ADAL" clId="{93D6B15D-8330-43DB-8177-66F1C9E8806A}" dt="2024-09-26T08:55:54.019" v="364" actId="962"/>
          <ac:spMkLst>
            <pc:docMk/>
            <pc:sldMk cId="1770099601" sldId="590"/>
            <ac:spMk id="42" creationId="{636135C0-4680-9963-3709-4E8A7107BC4C}"/>
          </ac:spMkLst>
        </pc:spChg>
        <pc:spChg chg="mod topLvl">
          <ac:chgData name="Harini Anand" userId="bac06f2b-b564-4e4d-9523-2a222e654b03" providerId="ADAL" clId="{93D6B15D-8330-43DB-8177-66F1C9E8806A}" dt="2024-09-26T08:55:45.128" v="361" actId="962"/>
          <ac:spMkLst>
            <pc:docMk/>
            <pc:sldMk cId="1770099601" sldId="590"/>
            <ac:spMk id="43" creationId="{8A0ECAE2-AB67-0D25-0AE9-3943CB866433}"/>
          </ac:spMkLst>
        </pc:spChg>
        <pc:spChg chg="mod topLvl">
          <ac:chgData name="Harini Anand" userId="bac06f2b-b564-4e4d-9523-2a222e654b03" providerId="ADAL" clId="{93D6B15D-8330-43DB-8177-66F1C9E8806A}" dt="2024-09-26T08:55:29.043" v="358" actId="165"/>
          <ac:spMkLst>
            <pc:docMk/>
            <pc:sldMk cId="1770099601" sldId="590"/>
            <ac:spMk id="46" creationId="{58C9D478-8182-B16C-8CAE-30790E4F333D}"/>
          </ac:spMkLst>
        </pc:spChg>
        <pc:spChg chg="mod topLvl">
          <ac:chgData name="Harini Anand" userId="bac06f2b-b564-4e4d-9523-2a222e654b03" providerId="ADAL" clId="{93D6B15D-8330-43DB-8177-66F1C9E8806A}" dt="2024-09-26T08:55:29.043" v="358" actId="165"/>
          <ac:spMkLst>
            <pc:docMk/>
            <pc:sldMk cId="1770099601" sldId="590"/>
            <ac:spMk id="54" creationId="{51C23D98-AF02-B008-55E5-89656EFDF456}"/>
          </ac:spMkLst>
        </pc:spChg>
        <pc:spChg chg="mod topLvl">
          <ac:chgData name="Harini Anand" userId="bac06f2b-b564-4e4d-9523-2a222e654b03" providerId="ADAL" clId="{93D6B15D-8330-43DB-8177-66F1C9E8806A}" dt="2024-09-26T08:55:29.043" v="358" actId="165"/>
          <ac:spMkLst>
            <pc:docMk/>
            <pc:sldMk cId="1770099601" sldId="590"/>
            <ac:spMk id="55" creationId="{AEFDDA25-F419-3556-2D70-D2E106DFD82E}"/>
          </ac:spMkLst>
        </pc:spChg>
        <pc:spChg chg="mod topLvl">
          <ac:chgData name="Harini Anand" userId="bac06f2b-b564-4e4d-9523-2a222e654b03" providerId="ADAL" clId="{93D6B15D-8330-43DB-8177-66F1C9E8806A}" dt="2024-09-26T08:55:29.043" v="358" actId="165"/>
          <ac:spMkLst>
            <pc:docMk/>
            <pc:sldMk cId="1770099601" sldId="590"/>
            <ac:spMk id="56" creationId="{E14E704B-178C-D3C1-E5EC-0ADECE33BB92}"/>
          </ac:spMkLst>
        </pc:spChg>
        <pc:spChg chg="mod topLvl">
          <ac:chgData name="Harini Anand" userId="bac06f2b-b564-4e4d-9523-2a222e654b03" providerId="ADAL" clId="{93D6B15D-8330-43DB-8177-66F1C9E8806A}" dt="2024-09-26T08:55:29.043" v="358" actId="165"/>
          <ac:spMkLst>
            <pc:docMk/>
            <pc:sldMk cId="1770099601" sldId="590"/>
            <ac:spMk id="57" creationId="{AA828073-8822-F7CC-704A-85DDF57B8549}"/>
          </ac:spMkLst>
        </pc:spChg>
        <pc:spChg chg="mod topLvl">
          <ac:chgData name="Harini Anand" userId="bac06f2b-b564-4e4d-9523-2a222e654b03" providerId="ADAL" clId="{93D6B15D-8330-43DB-8177-66F1C9E8806A}" dt="2024-09-26T08:55:33.493" v="359" actId="165"/>
          <ac:spMkLst>
            <pc:docMk/>
            <pc:sldMk cId="1770099601" sldId="590"/>
            <ac:spMk id="60" creationId="{2D056565-A9CC-C2F2-783E-814D8D47D4C8}"/>
          </ac:spMkLst>
        </pc:spChg>
        <pc:spChg chg="mod topLvl">
          <ac:chgData name="Harini Anand" userId="bac06f2b-b564-4e4d-9523-2a222e654b03" providerId="ADAL" clId="{93D6B15D-8330-43DB-8177-66F1C9E8806A}" dt="2024-09-26T08:55:33.493" v="359" actId="165"/>
          <ac:spMkLst>
            <pc:docMk/>
            <pc:sldMk cId="1770099601" sldId="590"/>
            <ac:spMk id="67" creationId="{979B1036-93F8-A5AA-11D4-1BB639209231}"/>
          </ac:spMkLst>
        </pc:spChg>
        <pc:spChg chg="mod topLvl">
          <ac:chgData name="Harini Anand" userId="bac06f2b-b564-4e4d-9523-2a222e654b03" providerId="ADAL" clId="{93D6B15D-8330-43DB-8177-66F1C9E8806A}" dt="2024-09-26T08:55:33.493" v="359" actId="165"/>
          <ac:spMkLst>
            <pc:docMk/>
            <pc:sldMk cId="1770099601" sldId="590"/>
            <ac:spMk id="68" creationId="{4546E4E5-8D2F-4973-997D-D6BEF829C1B6}"/>
          </ac:spMkLst>
        </pc:spChg>
        <pc:spChg chg="mod topLvl">
          <ac:chgData name="Harini Anand" userId="bac06f2b-b564-4e4d-9523-2a222e654b03" providerId="ADAL" clId="{93D6B15D-8330-43DB-8177-66F1C9E8806A}" dt="2024-09-26T08:55:33.493" v="359" actId="165"/>
          <ac:spMkLst>
            <pc:docMk/>
            <pc:sldMk cId="1770099601" sldId="590"/>
            <ac:spMk id="69" creationId="{2C487794-0998-09CC-A4AA-16831B2FD05F}"/>
          </ac:spMkLst>
        </pc:spChg>
        <pc:spChg chg="mod topLvl">
          <ac:chgData name="Harini Anand" userId="bac06f2b-b564-4e4d-9523-2a222e654b03" providerId="ADAL" clId="{93D6B15D-8330-43DB-8177-66F1C9E8806A}" dt="2024-09-26T08:55:33.493" v="359" actId="165"/>
          <ac:spMkLst>
            <pc:docMk/>
            <pc:sldMk cId="1770099601" sldId="590"/>
            <ac:spMk id="70" creationId="{9B7C6D74-E481-47AE-7D79-787BA344DC0D}"/>
          </ac:spMkLst>
        </pc:spChg>
        <pc:grpChg chg="del">
          <ac:chgData name="Harini Anand" userId="bac06f2b-b564-4e4d-9523-2a222e654b03" providerId="ADAL" clId="{93D6B15D-8330-43DB-8177-66F1C9E8806A}" dt="2024-09-26T08:55:27.163" v="357" actId="165"/>
          <ac:grpSpMkLst>
            <pc:docMk/>
            <pc:sldMk cId="1770099601" sldId="590"/>
            <ac:grpSpMk id="2" creationId="{AE252C8F-963D-1ED4-ABF3-DFE8F11229F1}"/>
          </ac:grpSpMkLst>
        </pc:grpChg>
        <pc:grpChg chg="del">
          <ac:chgData name="Harini Anand" userId="bac06f2b-b564-4e4d-9523-2a222e654b03" providerId="ADAL" clId="{93D6B15D-8330-43DB-8177-66F1C9E8806A}" dt="2024-09-26T08:55:29.043" v="358" actId="165"/>
          <ac:grpSpMkLst>
            <pc:docMk/>
            <pc:sldMk cId="1770099601" sldId="590"/>
            <ac:grpSpMk id="3" creationId="{66F603DC-998C-9D89-F051-4DCBC78D891B}"/>
          </ac:grpSpMkLst>
        </pc:grpChg>
        <pc:grpChg chg="del">
          <ac:chgData name="Harini Anand" userId="bac06f2b-b564-4e4d-9523-2a222e654b03" providerId="ADAL" clId="{93D6B15D-8330-43DB-8177-66F1C9E8806A}" dt="2024-09-26T08:55:33.493" v="359" actId="165"/>
          <ac:grpSpMkLst>
            <pc:docMk/>
            <pc:sldMk cId="1770099601" sldId="590"/>
            <ac:grpSpMk id="4" creationId="{F7FDD507-A284-FD69-57FB-A1965051B304}"/>
          </ac:grpSpMkLst>
        </pc:grpChg>
      </pc:sldChg>
      <pc:sldChg chg="addSp modSp mod">
        <pc:chgData name="Harini Anand" userId="bac06f2b-b564-4e4d-9523-2a222e654b03" providerId="ADAL" clId="{93D6B15D-8330-43DB-8177-66F1C9E8806A}" dt="2024-09-25T14:30:34.839" v="52" actId="164"/>
        <pc:sldMkLst>
          <pc:docMk/>
          <pc:sldMk cId="84918207" sldId="591"/>
        </pc:sldMkLst>
        <pc:spChg chg="mod">
          <ac:chgData name="Harini Anand" userId="bac06f2b-b564-4e4d-9523-2a222e654b03" providerId="ADAL" clId="{93D6B15D-8330-43DB-8177-66F1C9E8806A}" dt="2024-09-25T14:30:20.942" v="50" actId="164"/>
          <ac:spMkLst>
            <pc:docMk/>
            <pc:sldMk cId="84918207" sldId="591"/>
            <ac:spMk id="2" creationId="{6E623D47-ED04-351B-08C4-C1332F99EFCB}"/>
          </ac:spMkLst>
        </pc:spChg>
        <pc:spChg chg="mod">
          <ac:chgData name="Harini Anand" userId="bac06f2b-b564-4e4d-9523-2a222e654b03" providerId="ADAL" clId="{93D6B15D-8330-43DB-8177-66F1C9E8806A}" dt="2024-09-25T14:30:20.942" v="50" actId="164"/>
          <ac:spMkLst>
            <pc:docMk/>
            <pc:sldMk cId="84918207" sldId="591"/>
            <ac:spMk id="3" creationId="{4A54D612-AD07-AF76-E8FF-80905AC8B2CB}"/>
          </ac:spMkLst>
        </pc:spChg>
        <pc:spChg chg="mod">
          <ac:chgData name="Harini Anand" userId="bac06f2b-b564-4e4d-9523-2a222e654b03" providerId="ADAL" clId="{93D6B15D-8330-43DB-8177-66F1C9E8806A}" dt="2024-09-25T14:30:20.942" v="50" actId="164"/>
          <ac:spMkLst>
            <pc:docMk/>
            <pc:sldMk cId="84918207" sldId="591"/>
            <ac:spMk id="4" creationId="{37EAEB1D-F243-B967-AF0C-3FA2142050C9}"/>
          </ac:spMkLst>
        </pc:spChg>
        <pc:spChg chg="mod">
          <ac:chgData name="Harini Anand" userId="bac06f2b-b564-4e4d-9523-2a222e654b03" providerId="ADAL" clId="{93D6B15D-8330-43DB-8177-66F1C9E8806A}" dt="2024-09-25T14:30:20.942" v="50" actId="164"/>
          <ac:spMkLst>
            <pc:docMk/>
            <pc:sldMk cId="84918207" sldId="591"/>
            <ac:spMk id="5" creationId="{6D2CC601-3EBB-6A53-7B35-F4992E965A99}"/>
          </ac:spMkLst>
        </pc:spChg>
        <pc:spChg chg="mod">
          <ac:chgData name="Harini Anand" userId="bac06f2b-b564-4e4d-9523-2a222e654b03" providerId="ADAL" clId="{93D6B15D-8330-43DB-8177-66F1C9E8806A}" dt="2024-09-25T14:30:20.942" v="50" actId="164"/>
          <ac:spMkLst>
            <pc:docMk/>
            <pc:sldMk cId="84918207" sldId="591"/>
            <ac:spMk id="6" creationId="{D09F1813-EA66-5A75-44FF-F294E5CDE3D8}"/>
          </ac:spMkLst>
        </pc:spChg>
        <pc:spChg chg="mod">
          <ac:chgData name="Harini Anand" userId="bac06f2b-b564-4e4d-9523-2a222e654b03" providerId="ADAL" clId="{93D6B15D-8330-43DB-8177-66F1C9E8806A}" dt="2024-09-25T14:30:20.942" v="50" actId="164"/>
          <ac:spMkLst>
            <pc:docMk/>
            <pc:sldMk cId="84918207" sldId="591"/>
            <ac:spMk id="8" creationId="{2F1088AC-9A19-8BE4-1E4E-38D4425AA873}"/>
          </ac:spMkLst>
        </pc:spChg>
        <pc:spChg chg="mod">
          <ac:chgData name="Harini Anand" userId="bac06f2b-b564-4e4d-9523-2a222e654b03" providerId="ADAL" clId="{93D6B15D-8330-43DB-8177-66F1C9E8806A}" dt="2024-09-25T14:30:20.942" v="50" actId="164"/>
          <ac:spMkLst>
            <pc:docMk/>
            <pc:sldMk cId="84918207" sldId="591"/>
            <ac:spMk id="9" creationId="{560A0F33-D2BB-66D2-EAEF-D33B40A28434}"/>
          </ac:spMkLst>
        </pc:spChg>
        <pc:spChg chg="mod">
          <ac:chgData name="Harini Anand" userId="bac06f2b-b564-4e4d-9523-2a222e654b03" providerId="ADAL" clId="{93D6B15D-8330-43DB-8177-66F1C9E8806A}" dt="2024-09-25T14:30:20.942" v="50" actId="164"/>
          <ac:spMkLst>
            <pc:docMk/>
            <pc:sldMk cId="84918207" sldId="591"/>
            <ac:spMk id="10" creationId="{83FDD0AA-498F-CC6F-C482-188A083C4793}"/>
          </ac:spMkLst>
        </pc:spChg>
        <pc:spChg chg="mod">
          <ac:chgData name="Harini Anand" userId="bac06f2b-b564-4e4d-9523-2a222e654b03" providerId="ADAL" clId="{93D6B15D-8330-43DB-8177-66F1C9E8806A}" dt="2024-09-25T14:30:20.942" v="50" actId="164"/>
          <ac:spMkLst>
            <pc:docMk/>
            <pc:sldMk cId="84918207" sldId="591"/>
            <ac:spMk id="11" creationId="{A8BFDCD0-327D-3CE9-446E-30E3F7CC9D20}"/>
          </ac:spMkLst>
        </pc:spChg>
        <pc:spChg chg="mod">
          <ac:chgData name="Harini Anand" userId="bac06f2b-b564-4e4d-9523-2a222e654b03" providerId="ADAL" clId="{93D6B15D-8330-43DB-8177-66F1C9E8806A}" dt="2024-09-25T14:30:20.942" v="50" actId="164"/>
          <ac:spMkLst>
            <pc:docMk/>
            <pc:sldMk cId="84918207" sldId="591"/>
            <ac:spMk id="12" creationId="{D049295D-E028-E2DF-9D41-00A4E015E932}"/>
          </ac:spMkLst>
        </pc:spChg>
        <pc:spChg chg="mod">
          <ac:chgData name="Harini Anand" userId="bac06f2b-b564-4e4d-9523-2a222e654b03" providerId="ADAL" clId="{93D6B15D-8330-43DB-8177-66F1C9E8806A}" dt="2024-09-25T14:30:27.127" v="51" actId="164"/>
          <ac:spMkLst>
            <pc:docMk/>
            <pc:sldMk cId="84918207" sldId="591"/>
            <ac:spMk id="13" creationId="{5FEA2A9C-D391-06EF-33EF-7F28D15F5833}"/>
          </ac:spMkLst>
        </pc:spChg>
        <pc:spChg chg="mod">
          <ac:chgData name="Harini Anand" userId="bac06f2b-b564-4e4d-9523-2a222e654b03" providerId="ADAL" clId="{93D6B15D-8330-43DB-8177-66F1C9E8806A}" dt="2024-09-25T14:30:27.127" v="51" actId="164"/>
          <ac:spMkLst>
            <pc:docMk/>
            <pc:sldMk cId="84918207" sldId="591"/>
            <ac:spMk id="14" creationId="{A4E9377D-9816-DB6F-24FD-11DE336FB082}"/>
          </ac:spMkLst>
        </pc:spChg>
        <pc:spChg chg="mod">
          <ac:chgData name="Harini Anand" userId="bac06f2b-b564-4e4d-9523-2a222e654b03" providerId="ADAL" clId="{93D6B15D-8330-43DB-8177-66F1C9E8806A}" dt="2024-09-25T14:30:27.127" v="51" actId="164"/>
          <ac:spMkLst>
            <pc:docMk/>
            <pc:sldMk cId="84918207" sldId="591"/>
            <ac:spMk id="15" creationId="{900D0B52-99D1-E7F7-E734-1971C0127E6A}"/>
          </ac:spMkLst>
        </pc:spChg>
        <pc:spChg chg="mod">
          <ac:chgData name="Harini Anand" userId="bac06f2b-b564-4e4d-9523-2a222e654b03" providerId="ADAL" clId="{93D6B15D-8330-43DB-8177-66F1C9E8806A}" dt="2024-09-25T14:30:20.942" v="50" actId="164"/>
          <ac:spMkLst>
            <pc:docMk/>
            <pc:sldMk cId="84918207" sldId="591"/>
            <ac:spMk id="16" creationId="{FD2CC8D8-8FF5-4020-B2D9-6E318E01E5DC}"/>
          </ac:spMkLst>
        </pc:spChg>
        <pc:spChg chg="mod">
          <ac:chgData name="Harini Anand" userId="bac06f2b-b564-4e4d-9523-2a222e654b03" providerId="ADAL" clId="{93D6B15D-8330-43DB-8177-66F1C9E8806A}" dt="2024-09-25T14:30:27.127" v="51" actId="164"/>
          <ac:spMkLst>
            <pc:docMk/>
            <pc:sldMk cId="84918207" sldId="591"/>
            <ac:spMk id="18" creationId="{5145F685-BEA3-DEE8-8820-E419F762AA55}"/>
          </ac:spMkLst>
        </pc:spChg>
        <pc:spChg chg="mod">
          <ac:chgData name="Harini Anand" userId="bac06f2b-b564-4e4d-9523-2a222e654b03" providerId="ADAL" clId="{93D6B15D-8330-43DB-8177-66F1C9E8806A}" dt="2024-09-25T14:30:34.839" v="52" actId="164"/>
          <ac:spMkLst>
            <pc:docMk/>
            <pc:sldMk cId="84918207" sldId="591"/>
            <ac:spMk id="19" creationId="{3FF4B316-735B-4D30-ED01-EE1335B70596}"/>
          </ac:spMkLst>
        </pc:spChg>
        <pc:spChg chg="mod">
          <ac:chgData name="Harini Anand" userId="bac06f2b-b564-4e4d-9523-2a222e654b03" providerId="ADAL" clId="{93D6B15D-8330-43DB-8177-66F1C9E8806A}" dt="2024-09-25T14:30:34.839" v="52" actId="164"/>
          <ac:spMkLst>
            <pc:docMk/>
            <pc:sldMk cId="84918207" sldId="591"/>
            <ac:spMk id="20" creationId="{1B3A75F9-2721-36BD-2AF5-D69A1F360566}"/>
          </ac:spMkLst>
        </pc:spChg>
        <pc:spChg chg="mod">
          <ac:chgData name="Harini Anand" userId="bac06f2b-b564-4e4d-9523-2a222e654b03" providerId="ADAL" clId="{93D6B15D-8330-43DB-8177-66F1C9E8806A}" dt="2024-09-25T14:30:34.839" v="52" actId="164"/>
          <ac:spMkLst>
            <pc:docMk/>
            <pc:sldMk cId="84918207" sldId="591"/>
            <ac:spMk id="21" creationId="{FD531054-A505-A5BD-D523-C2D3AB419DFD}"/>
          </ac:spMkLst>
        </pc:spChg>
        <pc:spChg chg="mod">
          <ac:chgData name="Harini Anand" userId="bac06f2b-b564-4e4d-9523-2a222e654b03" providerId="ADAL" clId="{93D6B15D-8330-43DB-8177-66F1C9E8806A}" dt="2024-09-25T14:30:34.839" v="52" actId="164"/>
          <ac:spMkLst>
            <pc:docMk/>
            <pc:sldMk cId="84918207" sldId="591"/>
            <ac:spMk id="23" creationId="{F90D7260-669D-B2B8-F117-3A47B1797373}"/>
          </ac:spMkLst>
        </pc:spChg>
        <pc:spChg chg="mod">
          <ac:chgData name="Harini Anand" userId="bac06f2b-b564-4e4d-9523-2a222e654b03" providerId="ADAL" clId="{93D6B15D-8330-43DB-8177-66F1C9E8806A}" dt="2024-09-25T14:30:20.942" v="50" actId="164"/>
          <ac:spMkLst>
            <pc:docMk/>
            <pc:sldMk cId="84918207" sldId="591"/>
            <ac:spMk id="24" creationId="{A3F4DEF5-72A3-2599-9D6C-55C90FD4803A}"/>
          </ac:spMkLst>
        </pc:spChg>
        <pc:spChg chg="mod">
          <ac:chgData name="Harini Anand" userId="bac06f2b-b564-4e4d-9523-2a222e654b03" providerId="ADAL" clId="{93D6B15D-8330-43DB-8177-66F1C9E8806A}" dt="2024-09-25T14:30:27.127" v="51" actId="164"/>
          <ac:spMkLst>
            <pc:docMk/>
            <pc:sldMk cId="84918207" sldId="591"/>
            <ac:spMk id="25" creationId="{87834F81-CF88-6C9E-AF46-23B94FE0E69C}"/>
          </ac:spMkLst>
        </pc:spChg>
        <pc:spChg chg="mod">
          <ac:chgData name="Harini Anand" userId="bac06f2b-b564-4e4d-9523-2a222e654b03" providerId="ADAL" clId="{93D6B15D-8330-43DB-8177-66F1C9E8806A}" dt="2024-09-25T14:30:34.839" v="52" actId="164"/>
          <ac:spMkLst>
            <pc:docMk/>
            <pc:sldMk cId="84918207" sldId="591"/>
            <ac:spMk id="26" creationId="{123797D5-E132-B1BE-6E3F-994C72211EC6}"/>
          </ac:spMkLst>
        </pc:spChg>
        <pc:spChg chg="mod">
          <ac:chgData name="Harini Anand" userId="bac06f2b-b564-4e4d-9523-2a222e654b03" providerId="ADAL" clId="{93D6B15D-8330-43DB-8177-66F1C9E8806A}" dt="2024-09-25T14:30:20.942" v="50" actId="164"/>
          <ac:spMkLst>
            <pc:docMk/>
            <pc:sldMk cId="84918207" sldId="591"/>
            <ac:spMk id="27" creationId="{0B8AAF19-CB92-4184-1B49-EF2879939B04}"/>
          </ac:spMkLst>
        </pc:spChg>
        <pc:spChg chg="mod">
          <ac:chgData name="Harini Anand" userId="bac06f2b-b564-4e4d-9523-2a222e654b03" providerId="ADAL" clId="{93D6B15D-8330-43DB-8177-66F1C9E8806A}" dt="2024-09-25T14:30:20.942" v="50" actId="164"/>
          <ac:spMkLst>
            <pc:docMk/>
            <pc:sldMk cId="84918207" sldId="591"/>
            <ac:spMk id="28" creationId="{D14EDC18-33F6-AD6C-5844-BCAF8317BC3E}"/>
          </ac:spMkLst>
        </pc:spChg>
        <pc:spChg chg="mod">
          <ac:chgData name="Harini Anand" userId="bac06f2b-b564-4e4d-9523-2a222e654b03" providerId="ADAL" clId="{93D6B15D-8330-43DB-8177-66F1C9E8806A}" dt="2024-09-25T14:30:20.942" v="50" actId="164"/>
          <ac:spMkLst>
            <pc:docMk/>
            <pc:sldMk cId="84918207" sldId="591"/>
            <ac:spMk id="29" creationId="{3EEB7BB0-C575-ECDA-6C6B-7BA8E4CCB98C}"/>
          </ac:spMkLst>
        </pc:spChg>
        <pc:spChg chg="mod">
          <ac:chgData name="Harini Anand" userId="bac06f2b-b564-4e4d-9523-2a222e654b03" providerId="ADAL" clId="{93D6B15D-8330-43DB-8177-66F1C9E8806A}" dt="2024-09-25T14:30:27.127" v="51" actId="164"/>
          <ac:spMkLst>
            <pc:docMk/>
            <pc:sldMk cId="84918207" sldId="591"/>
            <ac:spMk id="30" creationId="{9D4F80EF-179C-9D0E-7173-CE1B2309BCD1}"/>
          </ac:spMkLst>
        </pc:spChg>
        <pc:spChg chg="mod">
          <ac:chgData name="Harini Anand" userId="bac06f2b-b564-4e4d-9523-2a222e654b03" providerId="ADAL" clId="{93D6B15D-8330-43DB-8177-66F1C9E8806A}" dt="2024-09-25T14:30:20.942" v="50" actId="164"/>
          <ac:spMkLst>
            <pc:docMk/>
            <pc:sldMk cId="84918207" sldId="591"/>
            <ac:spMk id="31" creationId="{41C5E927-EE54-6DCF-65CB-5FB2A1417B72}"/>
          </ac:spMkLst>
        </pc:spChg>
        <pc:spChg chg="mod">
          <ac:chgData name="Harini Anand" userId="bac06f2b-b564-4e4d-9523-2a222e654b03" providerId="ADAL" clId="{93D6B15D-8330-43DB-8177-66F1C9E8806A}" dt="2024-09-25T14:30:27.127" v="51" actId="164"/>
          <ac:spMkLst>
            <pc:docMk/>
            <pc:sldMk cId="84918207" sldId="591"/>
            <ac:spMk id="32" creationId="{CC6DF7E0-3B0E-242F-C6D6-F0EC417460C4}"/>
          </ac:spMkLst>
        </pc:spChg>
        <pc:spChg chg="mod">
          <ac:chgData name="Harini Anand" userId="bac06f2b-b564-4e4d-9523-2a222e654b03" providerId="ADAL" clId="{93D6B15D-8330-43DB-8177-66F1C9E8806A}" dt="2024-09-25T14:30:20.942" v="50" actId="164"/>
          <ac:spMkLst>
            <pc:docMk/>
            <pc:sldMk cId="84918207" sldId="591"/>
            <ac:spMk id="33" creationId="{861C7461-906B-3E67-202D-3A374FA17EE9}"/>
          </ac:spMkLst>
        </pc:spChg>
        <pc:spChg chg="mod">
          <ac:chgData name="Harini Anand" userId="bac06f2b-b564-4e4d-9523-2a222e654b03" providerId="ADAL" clId="{93D6B15D-8330-43DB-8177-66F1C9E8806A}" dt="2024-09-25T14:30:27.127" v="51" actId="164"/>
          <ac:spMkLst>
            <pc:docMk/>
            <pc:sldMk cId="84918207" sldId="591"/>
            <ac:spMk id="34" creationId="{46F08A8D-DED0-767B-1705-E1B2B1DBE546}"/>
          </ac:spMkLst>
        </pc:spChg>
        <pc:spChg chg="mod">
          <ac:chgData name="Harini Anand" userId="bac06f2b-b564-4e4d-9523-2a222e654b03" providerId="ADAL" clId="{93D6B15D-8330-43DB-8177-66F1C9E8806A}" dt="2024-09-25T14:30:27.127" v="51" actId="164"/>
          <ac:spMkLst>
            <pc:docMk/>
            <pc:sldMk cId="84918207" sldId="591"/>
            <ac:spMk id="35" creationId="{0D30689E-8CF2-0CF1-7A26-AA3EAAFE975A}"/>
          </ac:spMkLst>
        </pc:spChg>
        <pc:spChg chg="mod">
          <ac:chgData name="Harini Anand" userId="bac06f2b-b564-4e4d-9523-2a222e654b03" providerId="ADAL" clId="{93D6B15D-8330-43DB-8177-66F1C9E8806A}" dt="2024-09-25T14:30:27.127" v="51" actId="164"/>
          <ac:spMkLst>
            <pc:docMk/>
            <pc:sldMk cId="84918207" sldId="591"/>
            <ac:spMk id="36" creationId="{F501E66C-5CCE-F836-EEF4-67BA8FCA7536}"/>
          </ac:spMkLst>
        </pc:spChg>
        <pc:spChg chg="mod">
          <ac:chgData name="Harini Anand" userId="bac06f2b-b564-4e4d-9523-2a222e654b03" providerId="ADAL" clId="{93D6B15D-8330-43DB-8177-66F1C9E8806A}" dt="2024-09-25T14:30:27.127" v="51" actId="164"/>
          <ac:spMkLst>
            <pc:docMk/>
            <pc:sldMk cId="84918207" sldId="591"/>
            <ac:spMk id="37" creationId="{F8F9590E-72E4-2CEE-77CD-7166F6423EAD}"/>
          </ac:spMkLst>
        </pc:spChg>
        <pc:spChg chg="mod">
          <ac:chgData name="Harini Anand" userId="bac06f2b-b564-4e4d-9523-2a222e654b03" providerId="ADAL" clId="{93D6B15D-8330-43DB-8177-66F1C9E8806A}" dt="2024-09-25T14:30:27.127" v="51" actId="164"/>
          <ac:spMkLst>
            <pc:docMk/>
            <pc:sldMk cId="84918207" sldId="591"/>
            <ac:spMk id="38" creationId="{6A76722A-F2E5-7498-1ECD-E4FF7D8F8D54}"/>
          </ac:spMkLst>
        </pc:spChg>
        <pc:spChg chg="mod">
          <ac:chgData name="Harini Anand" userId="bac06f2b-b564-4e4d-9523-2a222e654b03" providerId="ADAL" clId="{93D6B15D-8330-43DB-8177-66F1C9E8806A}" dt="2024-09-25T14:30:27.127" v="51" actId="164"/>
          <ac:spMkLst>
            <pc:docMk/>
            <pc:sldMk cId="84918207" sldId="591"/>
            <ac:spMk id="39" creationId="{8944070A-7000-896D-5B6C-E2D1D43E9730}"/>
          </ac:spMkLst>
        </pc:spChg>
        <pc:spChg chg="mod">
          <ac:chgData name="Harini Anand" userId="bac06f2b-b564-4e4d-9523-2a222e654b03" providerId="ADAL" clId="{93D6B15D-8330-43DB-8177-66F1C9E8806A}" dt="2024-09-25T14:30:27.127" v="51" actId="164"/>
          <ac:spMkLst>
            <pc:docMk/>
            <pc:sldMk cId="84918207" sldId="591"/>
            <ac:spMk id="40" creationId="{E778EDAD-9D91-82B5-E4F4-83AE2BFB04E3}"/>
          </ac:spMkLst>
        </pc:spChg>
        <pc:spChg chg="mod">
          <ac:chgData name="Harini Anand" userId="bac06f2b-b564-4e4d-9523-2a222e654b03" providerId="ADAL" clId="{93D6B15D-8330-43DB-8177-66F1C9E8806A}" dt="2024-09-25T14:30:34.839" v="52" actId="164"/>
          <ac:spMkLst>
            <pc:docMk/>
            <pc:sldMk cId="84918207" sldId="591"/>
            <ac:spMk id="41" creationId="{0480B172-1386-493B-0B14-91EDC72739D8}"/>
          </ac:spMkLst>
        </pc:spChg>
        <pc:spChg chg="mod">
          <ac:chgData name="Harini Anand" userId="bac06f2b-b564-4e4d-9523-2a222e654b03" providerId="ADAL" clId="{93D6B15D-8330-43DB-8177-66F1C9E8806A}" dt="2024-09-25T14:30:34.839" v="52" actId="164"/>
          <ac:spMkLst>
            <pc:docMk/>
            <pc:sldMk cId="84918207" sldId="591"/>
            <ac:spMk id="42" creationId="{11CFABA3-6F93-5BF9-CB17-3304025E4B28}"/>
          </ac:spMkLst>
        </pc:spChg>
        <pc:spChg chg="mod">
          <ac:chgData name="Harini Anand" userId="bac06f2b-b564-4e4d-9523-2a222e654b03" providerId="ADAL" clId="{93D6B15D-8330-43DB-8177-66F1C9E8806A}" dt="2024-09-25T14:30:34.839" v="52" actId="164"/>
          <ac:spMkLst>
            <pc:docMk/>
            <pc:sldMk cId="84918207" sldId="591"/>
            <ac:spMk id="43" creationId="{BF275FAF-9D24-B394-1821-067D84DBA6EA}"/>
          </ac:spMkLst>
        </pc:spChg>
        <pc:spChg chg="mod">
          <ac:chgData name="Harini Anand" userId="bac06f2b-b564-4e4d-9523-2a222e654b03" providerId="ADAL" clId="{93D6B15D-8330-43DB-8177-66F1C9E8806A}" dt="2024-09-25T14:30:34.839" v="52" actId="164"/>
          <ac:spMkLst>
            <pc:docMk/>
            <pc:sldMk cId="84918207" sldId="591"/>
            <ac:spMk id="44" creationId="{EE9020EA-4DF4-0989-5BBC-BDB82F80DDA0}"/>
          </ac:spMkLst>
        </pc:spChg>
        <pc:spChg chg="mod">
          <ac:chgData name="Harini Anand" userId="bac06f2b-b564-4e4d-9523-2a222e654b03" providerId="ADAL" clId="{93D6B15D-8330-43DB-8177-66F1C9E8806A}" dt="2024-09-25T14:30:34.839" v="52" actId="164"/>
          <ac:spMkLst>
            <pc:docMk/>
            <pc:sldMk cId="84918207" sldId="591"/>
            <ac:spMk id="45" creationId="{177C1BD6-D9DC-0143-D28C-8FA4197EEAFC}"/>
          </ac:spMkLst>
        </pc:spChg>
        <pc:spChg chg="mod">
          <ac:chgData name="Harini Anand" userId="bac06f2b-b564-4e4d-9523-2a222e654b03" providerId="ADAL" clId="{93D6B15D-8330-43DB-8177-66F1C9E8806A}" dt="2024-09-25T14:30:34.839" v="52" actId="164"/>
          <ac:spMkLst>
            <pc:docMk/>
            <pc:sldMk cId="84918207" sldId="591"/>
            <ac:spMk id="46" creationId="{C2B32155-3B81-6136-8DD8-98E874373304}"/>
          </ac:spMkLst>
        </pc:spChg>
        <pc:spChg chg="mod">
          <ac:chgData name="Harini Anand" userId="bac06f2b-b564-4e4d-9523-2a222e654b03" providerId="ADAL" clId="{93D6B15D-8330-43DB-8177-66F1C9E8806A}" dt="2024-09-25T14:30:34.839" v="52" actId="164"/>
          <ac:spMkLst>
            <pc:docMk/>
            <pc:sldMk cId="84918207" sldId="591"/>
            <ac:spMk id="47" creationId="{8A02F6DD-DDD0-09AC-41C2-342FD6B056D7}"/>
          </ac:spMkLst>
        </pc:spChg>
        <pc:spChg chg="mod">
          <ac:chgData name="Harini Anand" userId="bac06f2b-b564-4e4d-9523-2a222e654b03" providerId="ADAL" clId="{93D6B15D-8330-43DB-8177-66F1C9E8806A}" dt="2024-09-25T14:30:34.839" v="52" actId="164"/>
          <ac:spMkLst>
            <pc:docMk/>
            <pc:sldMk cId="84918207" sldId="591"/>
            <ac:spMk id="48" creationId="{9DE474F1-5F2F-4BA2-B15F-66612794B591}"/>
          </ac:spMkLst>
        </pc:spChg>
        <pc:spChg chg="mod">
          <ac:chgData name="Harini Anand" userId="bac06f2b-b564-4e4d-9523-2a222e654b03" providerId="ADAL" clId="{93D6B15D-8330-43DB-8177-66F1C9E8806A}" dt="2024-09-25T14:30:34.839" v="52" actId="164"/>
          <ac:spMkLst>
            <pc:docMk/>
            <pc:sldMk cId="84918207" sldId="591"/>
            <ac:spMk id="49" creationId="{0820D2FD-AF64-0C8C-319C-019C5FD5DCBD}"/>
          </ac:spMkLst>
        </pc:spChg>
        <pc:spChg chg="mod">
          <ac:chgData name="Harini Anand" userId="bac06f2b-b564-4e4d-9523-2a222e654b03" providerId="ADAL" clId="{93D6B15D-8330-43DB-8177-66F1C9E8806A}" dt="2024-09-25T14:30:27.127" v="51" actId="164"/>
          <ac:spMkLst>
            <pc:docMk/>
            <pc:sldMk cId="84918207" sldId="591"/>
            <ac:spMk id="50" creationId="{993272E4-EC96-0457-315F-9997AF9E73E9}"/>
          </ac:spMkLst>
        </pc:spChg>
        <pc:spChg chg="mod">
          <ac:chgData name="Harini Anand" userId="bac06f2b-b564-4e4d-9523-2a222e654b03" providerId="ADAL" clId="{93D6B15D-8330-43DB-8177-66F1C9E8806A}" dt="2024-09-25T14:30:27.127" v="51" actId="164"/>
          <ac:spMkLst>
            <pc:docMk/>
            <pc:sldMk cId="84918207" sldId="591"/>
            <ac:spMk id="52" creationId="{B8C01C56-E68C-2EFD-C739-DB096C477CD9}"/>
          </ac:spMkLst>
        </pc:spChg>
        <pc:spChg chg="mod">
          <ac:chgData name="Harini Anand" userId="bac06f2b-b564-4e4d-9523-2a222e654b03" providerId="ADAL" clId="{93D6B15D-8330-43DB-8177-66F1C9E8806A}" dt="2024-09-25T14:30:27.127" v="51" actId="164"/>
          <ac:spMkLst>
            <pc:docMk/>
            <pc:sldMk cId="84918207" sldId="591"/>
            <ac:spMk id="53" creationId="{D1EB0062-BEA8-39AC-17C9-CFFBA83C59B4}"/>
          </ac:spMkLst>
        </pc:spChg>
        <pc:spChg chg="mod">
          <ac:chgData name="Harini Anand" userId="bac06f2b-b564-4e4d-9523-2a222e654b03" providerId="ADAL" clId="{93D6B15D-8330-43DB-8177-66F1C9E8806A}" dt="2024-09-25T14:30:34.839" v="52" actId="164"/>
          <ac:spMkLst>
            <pc:docMk/>
            <pc:sldMk cId="84918207" sldId="591"/>
            <ac:spMk id="54" creationId="{B0FCE35F-B3AF-C8CF-A53D-EB2D4A49AAA3}"/>
          </ac:spMkLst>
        </pc:spChg>
        <pc:spChg chg="mod">
          <ac:chgData name="Harini Anand" userId="bac06f2b-b564-4e4d-9523-2a222e654b03" providerId="ADAL" clId="{93D6B15D-8330-43DB-8177-66F1C9E8806A}" dt="2024-09-25T14:30:34.839" v="52" actId="164"/>
          <ac:spMkLst>
            <pc:docMk/>
            <pc:sldMk cId="84918207" sldId="591"/>
            <ac:spMk id="55" creationId="{E71A3BAA-29DD-1F90-14DE-1EA68A713E73}"/>
          </ac:spMkLst>
        </pc:spChg>
        <pc:spChg chg="mod">
          <ac:chgData name="Harini Anand" userId="bac06f2b-b564-4e4d-9523-2a222e654b03" providerId="ADAL" clId="{93D6B15D-8330-43DB-8177-66F1C9E8806A}" dt="2024-09-25T14:30:34.839" v="52" actId="164"/>
          <ac:spMkLst>
            <pc:docMk/>
            <pc:sldMk cId="84918207" sldId="591"/>
            <ac:spMk id="56" creationId="{E670F016-7BFD-9744-1B91-5D675B12D1E9}"/>
          </ac:spMkLst>
        </pc:spChg>
        <pc:grpChg chg="add mod">
          <ac:chgData name="Harini Anand" userId="bac06f2b-b564-4e4d-9523-2a222e654b03" providerId="ADAL" clId="{93D6B15D-8330-43DB-8177-66F1C9E8806A}" dt="2024-09-25T14:30:20.942" v="50" actId="164"/>
          <ac:grpSpMkLst>
            <pc:docMk/>
            <pc:sldMk cId="84918207" sldId="591"/>
            <ac:grpSpMk id="17" creationId="{A3B74AEF-A8B3-8BE1-B45B-6B987DA5971E}"/>
          </ac:grpSpMkLst>
        </pc:grpChg>
        <pc:grpChg chg="add mod">
          <ac:chgData name="Harini Anand" userId="bac06f2b-b564-4e4d-9523-2a222e654b03" providerId="ADAL" clId="{93D6B15D-8330-43DB-8177-66F1C9E8806A}" dt="2024-09-25T14:30:27.127" v="51" actId="164"/>
          <ac:grpSpMkLst>
            <pc:docMk/>
            <pc:sldMk cId="84918207" sldId="591"/>
            <ac:grpSpMk id="22" creationId="{4AF4C5AC-75C1-621F-2A81-BD3C6C5A6547}"/>
          </ac:grpSpMkLst>
        </pc:grpChg>
        <pc:grpChg chg="add mod">
          <ac:chgData name="Harini Anand" userId="bac06f2b-b564-4e4d-9523-2a222e654b03" providerId="ADAL" clId="{93D6B15D-8330-43DB-8177-66F1C9E8806A}" dt="2024-09-25T14:30:34.839" v="52" actId="164"/>
          <ac:grpSpMkLst>
            <pc:docMk/>
            <pc:sldMk cId="84918207" sldId="591"/>
            <ac:grpSpMk id="51" creationId="{1BE111E9-4030-3680-5270-23201FE0036C}"/>
          </ac:grpSpMkLst>
        </pc:grpChg>
      </pc:sldChg>
      <pc:sldChg chg="modSp mod">
        <pc:chgData name="Harini Anand" userId="bac06f2b-b564-4e4d-9523-2a222e654b03" providerId="ADAL" clId="{93D6B15D-8330-43DB-8177-66F1C9E8806A}" dt="2024-09-25T14:26:21.791" v="2" actId="962"/>
        <pc:sldMkLst>
          <pc:docMk/>
          <pc:sldMk cId="3387101543" sldId="594"/>
        </pc:sldMkLst>
        <pc:spChg chg="mod">
          <ac:chgData name="Harini Anand" userId="bac06f2b-b564-4e4d-9523-2a222e654b03" providerId="ADAL" clId="{93D6B15D-8330-43DB-8177-66F1C9E8806A}" dt="2024-09-25T14:26:21.351" v="1" actId="962"/>
          <ac:spMkLst>
            <pc:docMk/>
            <pc:sldMk cId="3387101543" sldId="594"/>
            <ac:spMk id="5" creationId="{CBFEA2D3-B8D1-DF0B-3CCB-03EB16FEE2B1}"/>
          </ac:spMkLst>
        </pc:spChg>
        <pc:spChg chg="mod">
          <ac:chgData name="Harini Anand" userId="bac06f2b-b564-4e4d-9523-2a222e654b03" providerId="ADAL" clId="{93D6B15D-8330-43DB-8177-66F1C9E8806A}" dt="2024-09-25T14:26:21.791" v="2" actId="962"/>
          <ac:spMkLst>
            <pc:docMk/>
            <pc:sldMk cId="3387101543" sldId="594"/>
            <ac:spMk id="6" creationId="{DBC11B4A-E8B1-C742-2189-AA14F96F46C2}"/>
          </ac:spMkLst>
        </pc:spChg>
        <pc:graphicFrameChg chg="mod">
          <ac:chgData name="Harini Anand" userId="bac06f2b-b564-4e4d-9523-2a222e654b03" providerId="ADAL" clId="{93D6B15D-8330-43DB-8177-66F1C9E8806A}" dt="2024-09-25T14:26:20.738" v="0" actId="962"/>
          <ac:graphicFrameMkLst>
            <pc:docMk/>
            <pc:sldMk cId="3387101543" sldId="594"/>
            <ac:graphicFrameMk id="4" creationId="{5B1C1D7C-D54C-5025-3C3D-DDCAC0BB5CA3}"/>
          </ac:graphicFrameMkLst>
        </pc:graphicFrameChg>
      </pc:sldChg>
      <pc:sldChg chg="modSp mod">
        <pc:chgData name="Harini Anand" userId="bac06f2b-b564-4e4d-9523-2a222e654b03" providerId="ADAL" clId="{93D6B15D-8330-43DB-8177-66F1C9E8806A}" dt="2024-09-25T14:26:39.417" v="8" actId="962"/>
        <pc:sldMkLst>
          <pc:docMk/>
          <pc:sldMk cId="3493640779" sldId="597"/>
        </pc:sldMkLst>
        <pc:spChg chg="mod">
          <ac:chgData name="Harini Anand" userId="bac06f2b-b564-4e4d-9523-2a222e654b03" providerId="ADAL" clId="{93D6B15D-8330-43DB-8177-66F1C9E8806A}" dt="2024-09-25T14:26:38.881" v="7" actId="962"/>
          <ac:spMkLst>
            <pc:docMk/>
            <pc:sldMk cId="3493640779" sldId="597"/>
            <ac:spMk id="7" creationId="{2A2B681F-DA5E-1A85-D4ED-8FA1E593BCEB}"/>
          </ac:spMkLst>
        </pc:spChg>
        <pc:spChg chg="mod">
          <ac:chgData name="Harini Anand" userId="bac06f2b-b564-4e4d-9523-2a222e654b03" providerId="ADAL" clId="{93D6B15D-8330-43DB-8177-66F1C9E8806A}" dt="2024-09-25T14:26:39.417" v="8" actId="962"/>
          <ac:spMkLst>
            <pc:docMk/>
            <pc:sldMk cId="3493640779" sldId="597"/>
            <ac:spMk id="8" creationId="{25F4E7D4-C31D-23DA-20AF-5B5A82FDA7B7}"/>
          </ac:spMkLst>
        </pc:spChg>
        <pc:graphicFrameChg chg="mod">
          <ac:chgData name="Harini Anand" userId="bac06f2b-b564-4e4d-9523-2a222e654b03" providerId="ADAL" clId="{93D6B15D-8330-43DB-8177-66F1C9E8806A}" dt="2024-09-25T14:26:38.016" v="6" actId="962"/>
          <ac:graphicFrameMkLst>
            <pc:docMk/>
            <pc:sldMk cId="3493640779" sldId="597"/>
            <ac:graphicFrameMk id="4" creationId="{5B1C1D7C-D54C-5025-3C3D-DDCAC0BB5CA3}"/>
          </ac:graphicFrameMkLst>
        </pc:graphicFrameChg>
      </pc:sldChg>
      <pc:sldChg chg="modSp mod">
        <pc:chgData name="Harini Anand" userId="bac06f2b-b564-4e4d-9523-2a222e654b03" providerId="ADAL" clId="{93D6B15D-8330-43DB-8177-66F1C9E8806A}" dt="2024-09-25T14:26:28.829" v="5" actId="962"/>
        <pc:sldMkLst>
          <pc:docMk/>
          <pc:sldMk cId="3954063767" sldId="598"/>
        </pc:sldMkLst>
        <pc:spChg chg="mod">
          <ac:chgData name="Harini Anand" userId="bac06f2b-b564-4e4d-9523-2a222e654b03" providerId="ADAL" clId="{93D6B15D-8330-43DB-8177-66F1C9E8806A}" dt="2024-09-25T14:26:28.829" v="5" actId="962"/>
          <ac:spMkLst>
            <pc:docMk/>
            <pc:sldMk cId="3954063767" sldId="598"/>
            <ac:spMk id="7" creationId="{F1E8D26A-BB16-89BE-6E3D-14C38BDFCAC1}"/>
          </ac:spMkLst>
        </pc:spChg>
        <pc:spChg chg="mod">
          <ac:chgData name="Harini Anand" userId="bac06f2b-b564-4e4d-9523-2a222e654b03" providerId="ADAL" clId="{93D6B15D-8330-43DB-8177-66F1C9E8806A}" dt="2024-09-25T14:26:26.739" v="4" actId="962"/>
          <ac:spMkLst>
            <pc:docMk/>
            <pc:sldMk cId="3954063767" sldId="598"/>
            <ac:spMk id="8" creationId="{6CA13BC1-F3CF-E4BD-7E46-A892E63C38B3}"/>
          </ac:spMkLst>
        </pc:spChg>
        <pc:graphicFrameChg chg="mod">
          <ac:chgData name="Harini Anand" userId="bac06f2b-b564-4e4d-9523-2a222e654b03" providerId="ADAL" clId="{93D6B15D-8330-43DB-8177-66F1C9E8806A}" dt="2024-09-25T14:26:25.953" v="3" actId="962"/>
          <ac:graphicFrameMkLst>
            <pc:docMk/>
            <pc:sldMk cId="3954063767" sldId="598"/>
            <ac:graphicFrameMk id="4" creationId="{5B1C1D7C-D54C-5025-3C3D-DDCAC0BB5CA3}"/>
          </ac:graphicFrameMkLst>
        </pc:graphicFrameChg>
      </pc:sldChg>
      <pc:sldChg chg="modSp mod">
        <pc:chgData name="Harini Anand" userId="bac06f2b-b564-4e4d-9523-2a222e654b03" providerId="ADAL" clId="{93D6B15D-8330-43DB-8177-66F1C9E8806A}" dt="2024-09-25T14:26:46.070" v="11" actId="962"/>
        <pc:sldMkLst>
          <pc:docMk/>
          <pc:sldMk cId="2800151293" sldId="599"/>
        </pc:sldMkLst>
        <pc:spChg chg="mod">
          <ac:chgData name="Harini Anand" userId="bac06f2b-b564-4e4d-9523-2a222e654b03" providerId="ADAL" clId="{93D6B15D-8330-43DB-8177-66F1C9E8806A}" dt="2024-09-25T14:26:45.567" v="10" actId="962"/>
          <ac:spMkLst>
            <pc:docMk/>
            <pc:sldMk cId="2800151293" sldId="599"/>
            <ac:spMk id="8" creationId="{2DFABA27-9639-0F8F-1228-BE821C415250}"/>
          </ac:spMkLst>
        </pc:spChg>
        <pc:spChg chg="mod">
          <ac:chgData name="Harini Anand" userId="bac06f2b-b564-4e4d-9523-2a222e654b03" providerId="ADAL" clId="{93D6B15D-8330-43DB-8177-66F1C9E8806A}" dt="2024-09-25T14:26:46.070" v="11" actId="962"/>
          <ac:spMkLst>
            <pc:docMk/>
            <pc:sldMk cId="2800151293" sldId="599"/>
            <ac:spMk id="9" creationId="{A487A008-3686-F9A6-643C-D09A3F0A79AC}"/>
          </ac:spMkLst>
        </pc:spChg>
        <pc:graphicFrameChg chg="mod">
          <ac:chgData name="Harini Anand" userId="bac06f2b-b564-4e4d-9523-2a222e654b03" providerId="ADAL" clId="{93D6B15D-8330-43DB-8177-66F1C9E8806A}" dt="2024-09-25T14:26:44.830" v="9" actId="962"/>
          <ac:graphicFrameMkLst>
            <pc:docMk/>
            <pc:sldMk cId="2800151293" sldId="599"/>
            <ac:graphicFrameMk id="4" creationId="{5B1C1D7C-D54C-5025-3C3D-DDCAC0BB5CA3}"/>
          </ac:graphicFrameMkLst>
        </pc:graphicFrameChg>
      </pc:sldChg>
      <pc:sldChg chg="modSp mod">
        <pc:chgData name="Harini Anand" userId="bac06f2b-b564-4e4d-9523-2a222e654b03" providerId="ADAL" clId="{93D6B15D-8330-43DB-8177-66F1C9E8806A}" dt="2024-09-25T14:43:02.582" v="240" actId="13244"/>
        <pc:sldMkLst>
          <pc:docMk/>
          <pc:sldMk cId="4144282280" sldId="601"/>
        </pc:sldMkLst>
        <pc:picChg chg="ord">
          <ac:chgData name="Harini Anand" userId="bac06f2b-b564-4e4d-9523-2a222e654b03" providerId="ADAL" clId="{93D6B15D-8330-43DB-8177-66F1C9E8806A}" dt="2024-09-25T14:43:02.582" v="240" actId="13244"/>
          <ac:picMkLst>
            <pc:docMk/>
            <pc:sldMk cId="4144282280" sldId="601"/>
            <ac:picMk id="5" creationId="{70CE77D1-9784-6931-C019-E708574FC5C0}"/>
          </ac:picMkLst>
        </pc:picChg>
      </pc:sldChg>
      <pc:sldChg chg="addSp modSp mod">
        <pc:chgData name="Harini Anand" userId="bac06f2b-b564-4e4d-9523-2a222e654b03" providerId="ADAL" clId="{93D6B15D-8330-43DB-8177-66F1C9E8806A}" dt="2024-09-26T09:40:32.241" v="374" actId="108"/>
        <pc:sldMkLst>
          <pc:docMk/>
          <pc:sldMk cId="2113846391" sldId="602"/>
        </pc:sldMkLst>
        <pc:spChg chg="mod">
          <ac:chgData name="Harini Anand" userId="bac06f2b-b564-4e4d-9523-2a222e654b03" providerId="ADAL" clId="{93D6B15D-8330-43DB-8177-66F1C9E8806A}" dt="2024-09-25T14:27:11.882" v="13" actId="164"/>
          <ac:spMkLst>
            <pc:docMk/>
            <pc:sldMk cId="2113846391" sldId="602"/>
            <ac:spMk id="2" creationId="{277A72B3-50C8-2319-8431-C22946B0CABE}"/>
          </ac:spMkLst>
        </pc:spChg>
        <pc:spChg chg="mod">
          <ac:chgData name="Harini Anand" userId="bac06f2b-b564-4e4d-9523-2a222e654b03" providerId="ADAL" clId="{93D6B15D-8330-43DB-8177-66F1C9E8806A}" dt="2024-09-25T14:27:11.882" v="13" actId="164"/>
          <ac:spMkLst>
            <pc:docMk/>
            <pc:sldMk cId="2113846391" sldId="602"/>
            <ac:spMk id="3" creationId="{916809F7-E0F2-0BB9-D6B2-4E29EA506A49}"/>
          </ac:spMkLst>
        </pc:spChg>
        <pc:spChg chg="mod">
          <ac:chgData name="Harini Anand" userId="bac06f2b-b564-4e4d-9523-2a222e654b03" providerId="ADAL" clId="{93D6B15D-8330-43DB-8177-66F1C9E8806A}" dt="2024-09-25T14:27:11.882" v="13" actId="164"/>
          <ac:spMkLst>
            <pc:docMk/>
            <pc:sldMk cId="2113846391" sldId="602"/>
            <ac:spMk id="6" creationId="{8F55AA6A-0A3A-421B-F9D0-D4371EC9367A}"/>
          </ac:spMkLst>
        </pc:spChg>
        <pc:spChg chg="mod">
          <ac:chgData name="Harini Anand" userId="bac06f2b-b564-4e4d-9523-2a222e654b03" providerId="ADAL" clId="{93D6B15D-8330-43DB-8177-66F1C9E8806A}" dt="2024-09-25T14:27:11.882" v="13" actId="164"/>
          <ac:spMkLst>
            <pc:docMk/>
            <pc:sldMk cId="2113846391" sldId="602"/>
            <ac:spMk id="7" creationId="{91DF5EDA-3075-66A4-4877-BC7E6D22EAB4}"/>
          </ac:spMkLst>
        </pc:spChg>
        <pc:spChg chg="mod">
          <ac:chgData name="Harini Anand" userId="bac06f2b-b564-4e4d-9523-2a222e654b03" providerId="ADAL" clId="{93D6B15D-8330-43DB-8177-66F1C9E8806A}" dt="2024-09-25T14:27:11.882" v="13" actId="164"/>
          <ac:spMkLst>
            <pc:docMk/>
            <pc:sldMk cId="2113846391" sldId="602"/>
            <ac:spMk id="8" creationId="{A705B9E4-E789-00D4-8058-DAA07BE31E6E}"/>
          </ac:spMkLst>
        </pc:spChg>
        <pc:spChg chg="mod">
          <ac:chgData name="Harini Anand" userId="bac06f2b-b564-4e4d-9523-2a222e654b03" providerId="ADAL" clId="{93D6B15D-8330-43DB-8177-66F1C9E8806A}" dt="2024-09-25T14:27:11.882" v="13" actId="164"/>
          <ac:spMkLst>
            <pc:docMk/>
            <pc:sldMk cId="2113846391" sldId="602"/>
            <ac:spMk id="9" creationId="{BA79CE46-8DAF-894E-E1F5-17A25EC9FC2B}"/>
          </ac:spMkLst>
        </pc:spChg>
        <pc:spChg chg="mod">
          <ac:chgData name="Harini Anand" userId="bac06f2b-b564-4e4d-9523-2a222e654b03" providerId="ADAL" clId="{93D6B15D-8330-43DB-8177-66F1C9E8806A}" dt="2024-09-25T14:27:11.882" v="13" actId="164"/>
          <ac:spMkLst>
            <pc:docMk/>
            <pc:sldMk cId="2113846391" sldId="602"/>
            <ac:spMk id="20" creationId="{2DBC509C-7152-4324-6EC4-CC7DCE9B16CB}"/>
          </ac:spMkLst>
        </pc:spChg>
        <pc:spChg chg="mod">
          <ac:chgData name="Harini Anand" userId="bac06f2b-b564-4e4d-9523-2a222e654b03" providerId="ADAL" clId="{93D6B15D-8330-43DB-8177-66F1C9E8806A}" dt="2024-09-25T14:27:11.882" v="13" actId="164"/>
          <ac:spMkLst>
            <pc:docMk/>
            <pc:sldMk cId="2113846391" sldId="602"/>
            <ac:spMk id="21" creationId="{58AEB331-31D7-CF7A-B609-C0696E3C9987}"/>
          </ac:spMkLst>
        </pc:spChg>
        <pc:spChg chg="mod">
          <ac:chgData name="Harini Anand" userId="bac06f2b-b564-4e4d-9523-2a222e654b03" providerId="ADAL" clId="{93D6B15D-8330-43DB-8177-66F1C9E8806A}" dt="2024-09-25T14:27:11.882" v="13" actId="164"/>
          <ac:spMkLst>
            <pc:docMk/>
            <pc:sldMk cId="2113846391" sldId="602"/>
            <ac:spMk id="23" creationId="{E1B52265-F9B3-5158-91F3-F4089DCC4A04}"/>
          </ac:spMkLst>
        </pc:spChg>
        <pc:spChg chg="mod">
          <ac:chgData name="Harini Anand" userId="bac06f2b-b564-4e4d-9523-2a222e654b03" providerId="ADAL" clId="{93D6B15D-8330-43DB-8177-66F1C9E8806A}" dt="2024-09-25T14:27:11.882" v="13" actId="164"/>
          <ac:spMkLst>
            <pc:docMk/>
            <pc:sldMk cId="2113846391" sldId="602"/>
            <ac:spMk id="24" creationId="{F8386A7F-9DE9-5AB4-27D1-E0A3412D8998}"/>
          </ac:spMkLst>
        </pc:spChg>
        <pc:spChg chg="mod">
          <ac:chgData name="Harini Anand" userId="bac06f2b-b564-4e4d-9523-2a222e654b03" providerId="ADAL" clId="{93D6B15D-8330-43DB-8177-66F1C9E8806A}" dt="2024-09-25T14:27:11.882" v="13" actId="164"/>
          <ac:spMkLst>
            <pc:docMk/>
            <pc:sldMk cId="2113846391" sldId="602"/>
            <ac:spMk id="25" creationId="{B3282BB7-B1F9-EFD3-496B-38952C2D014E}"/>
          </ac:spMkLst>
        </pc:spChg>
        <pc:spChg chg="mod">
          <ac:chgData name="Harini Anand" userId="bac06f2b-b564-4e4d-9523-2a222e654b03" providerId="ADAL" clId="{93D6B15D-8330-43DB-8177-66F1C9E8806A}" dt="2024-09-25T14:27:11.882" v="13" actId="164"/>
          <ac:spMkLst>
            <pc:docMk/>
            <pc:sldMk cId="2113846391" sldId="602"/>
            <ac:spMk id="26" creationId="{6DEF3F6F-9767-5D33-B1C3-295E6DD7A6F8}"/>
          </ac:spMkLst>
        </pc:spChg>
        <pc:spChg chg="mod">
          <ac:chgData name="Harini Anand" userId="bac06f2b-b564-4e4d-9523-2a222e654b03" providerId="ADAL" clId="{93D6B15D-8330-43DB-8177-66F1C9E8806A}" dt="2024-09-25T14:27:11.882" v="13" actId="164"/>
          <ac:spMkLst>
            <pc:docMk/>
            <pc:sldMk cId="2113846391" sldId="602"/>
            <ac:spMk id="28" creationId="{41618B83-4BA7-9A7E-0141-0258743B5967}"/>
          </ac:spMkLst>
        </pc:spChg>
        <pc:spChg chg="mod">
          <ac:chgData name="Harini Anand" userId="bac06f2b-b564-4e4d-9523-2a222e654b03" providerId="ADAL" clId="{93D6B15D-8330-43DB-8177-66F1C9E8806A}" dt="2024-09-26T08:06:53.151" v="249" actId="692"/>
          <ac:spMkLst>
            <pc:docMk/>
            <pc:sldMk cId="2113846391" sldId="602"/>
            <ac:spMk id="30" creationId="{A075BC32-CC46-4173-2C68-7B301A904385}"/>
          </ac:spMkLst>
        </pc:spChg>
        <pc:spChg chg="mod">
          <ac:chgData name="Harini Anand" userId="bac06f2b-b564-4e4d-9523-2a222e654b03" providerId="ADAL" clId="{93D6B15D-8330-43DB-8177-66F1C9E8806A}" dt="2024-09-25T14:27:11.882" v="13" actId="164"/>
          <ac:spMkLst>
            <pc:docMk/>
            <pc:sldMk cId="2113846391" sldId="602"/>
            <ac:spMk id="32" creationId="{F96C1AFB-4C49-1457-25F6-CD17A2CEACE6}"/>
          </ac:spMkLst>
        </pc:spChg>
        <pc:spChg chg="mod">
          <ac:chgData name="Harini Anand" userId="bac06f2b-b564-4e4d-9523-2a222e654b03" providerId="ADAL" clId="{93D6B15D-8330-43DB-8177-66F1C9E8806A}" dt="2024-09-25T14:27:11.882" v="13" actId="164"/>
          <ac:spMkLst>
            <pc:docMk/>
            <pc:sldMk cId="2113846391" sldId="602"/>
            <ac:spMk id="33" creationId="{8E39E34B-EA00-75A3-9F4E-FAB1C5FFF12C}"/>
          </ac:spMkLst>
        </pc:spChg>
        <pc:spChg chg="mod">
          <ac:chgData name="Harini Anand" userId="bac06f2b-b564-4e4d-9523-2a222e654b03" providerId="ADAL" clId="{93D6B15D-8330-43DB-8177-66F1C9E8806A}" dt="2024-09-25T14:28:03.129" v="17" actId="692"/>
          <ac:spMkLst>
            <pc:docMk/>
            <pc:sldMk cId="2113846391" sldId="602"/>
            <ac:spMk id="36" creationId="{4EAFCA1B-F07E-18AB-D590-11625C39BA2C}"/>
          </ac:spMkLst>
        </pc:spChg>
        <pc:spChg chg="mod">
          <ac:chgData name="Harini Anand" userId="bac06f2b-b564-4e4d-9523-2a222e654b03" providerId="ADAL" clId="{93D6B15D-8330-43DB-8177-66F1C9E8806A}" dt="2024-09-26T08:06:59.728" v="255" actId="692"/>
          <ac:spMkLst>
            <pc:docMk/>
            <pc:sldMk cId="2113846391" sldId="602"/>
            <ac:spMk id="38" creationId="{4289E3AD-E619-2EBC-B7A2-D4139D548C9C}"/>
          </ac:spMkLst>
        </pc:spChg>
        <pc:spChg chg="mod">
          <ac:chgData name="Harini Anand" userId="bac06f2b-b564-4e4d-9523-2a222e654b03" providerId="ADAL" clId="{93D6B15D-8330-43DB-8177-66F1C9E8806A}" dt="2024-09-25T14:28:08.966" v="18" actId="692"/>
          <ac:spMkLst>
            <pc:docMk/>
            <pc:sldMk cId="2113846391" sldId="602"/>
            <ac:spMk id="39" creationId="{051E9C1C-FF2D-79FB-45E9-BC2D548C3B75}"/>
          </ac:spMkLst>
        </pc:spChg>
        <pc:spChg chg="mod">
          <ac:chgData name="Harini Anand" userId="bac06f2b-b564-4e4d-9523-2a222e654b03" providerId="ADAL" clId="{93D6B15D-8330-43DB-8177-66F1C9E8806A}" dt="2024-09-25T14:27:11.882" v="13" actId="164"/>
          <ac:spMkLst>
            <pc:docMk/>
            <pc:sldMk cId="2113846391" sldId="602"/>
            <ac:spMk id="40" creationId="{6ACF6DD4-806A-F17C-0277-689B6F35D8E2}"/>
          </ac:spMkLst>
        </pc:spChg>
        <pc:spChg chg="mod">
          <ac:chgData name="Harini Anand" userId="bac06f2b-b564-4e4d-9523-2a222e654b03" providerId="ADAL" clId="{93D6B15D-8330-43DB-8177-66F1C9E8806A}" dt="2024-09-25T14:28:19.113" v="21" actId="692"/>
          <ac:spMkLst>
            <pc:docMk/>
            <pc:sldMk cId="2113846391" sldId="602"/>
            <ac:spMk id="43" creationId="{FB80CD02-CA6C-07C3-86A2-FBAE2C216072}"/>
          </ac:spMkLst>
        </pc:spChg>
        <pc:spChg chg="mod">
          <ac:chgData name="Harini Anand" userId="bac06f2b-b564-4e4d-9523-2a222e654b03" providerId="ADAL" clId="{93D6B15D-8330-43DB-8177-66F1C9E8806A}" dt="2024-09-25T14:28:22.319" v="22" actId="692"/>
          <ac:spMkLst>
            <pc:docMk/>
            <pc:sldMk cId="2113846391" sldId="602"/>
            <ac:spMk id="53" creationId="{C16C8A1E-6D7D-A4A0-C39C-410635D35561}"/>
          </ac:spMkLst>
        </pc:spChg>
        <pc:spChg chg="mod">
          <ac:chgData name="Harini Anand" userId="bac06f2b-b564-4e4d-9523-2a222e654b03" providerId="ADAL" clId="{93D6B15D-8330-43DB-8177-66F1C9E8806A}" dt="2024-09-26T09:40:32.241" v="374" actId="108"/>
          <ac:spMkLst>
            <pc:docMk/>
            <pc:sldMk cId="2113846391" sldId="602"/>
            <ac:spMk id="73" creationId="{304A63AB-4D41-321D-F2D1-9A80DAF5158B}"/>
          </ac:spMkLst>
        </pc:spChg>
        <pc:spChg chg="mod">
          <ac:chgData name="Harini Anand" userId="bac06f2b-b564-4e4d-9523-2a222e654b03" providerId="ADAL" clId="{93D6B15D-8330-43DB-8177-66F1C9E8806A}" dt="2024-09-25T14:27:28.365" v="14" actId="164"/>
          <ac:spMkLst>
            <pc:docMk/>
            <pc:sldMk cId="2113846391" sldId="602"/>
            <ac:spMk id="79" creationId="{52187649-1CF4-E254-78C1-589DA298AD93}"/>
          </ac:spMkLst>
        </pc:spChg>
        <pc:spChg chg="mod">
          <ac:chgData name="Harini Anand" userId="bac06f2b-b564-4e4d-9523-2a222e654b03" providerId="ADAL" clId="{93D6B15D-8330-43DB-8177-66F1C9E8806A}" dt="2024-09-25T14:28:32.416" v="24" actId="692"/>
          <ac:spMkLst>
            <pc:docMk/>
            <pc:sldMk cId="2113846391" sldId="602"/>
            <ac:spMk id="80" creationId="{E5C344C4-7811-C8C5-DD0A-0BC0D7625B66}"/>
          </ac:spMkLst>
        </pc:spChg>
        <pc:spChg chg="mod">
          <ac:chgData name="Harini Anand" userId="bac06f2b-b564-4e4d-9523-2a222e654b03" providerId="ADAL" clId="{93D6B15D-8330-43DB-8177-66F1C9E8806A}" dt="2024-09-25T14:27:28.365" v="14" actId="164"/>
          <ac:spMkLst>
            <pc:docMk/>
            <pc:sldMk cId="2113846391" sldId="602"/>
            <ac:spMk id="81" creationId="{1BE99247-7B98-C2C9-DBFF-B0E6308484A9}"/>
          </ac:spMkLst>
        </pc:spChg>
        <pc:spChg chg="mod">
          <ac:chgData name="Harini Anand" userId="bac06f2b-b564-4e4d-9523-2a222e654b03" providerId="ADAL" clId="{93D6B15D-8330-43DB-8177-66F1C9E8806A}" dt="2024-09-25T14:28:12.620" v="19" actId="692"/>
          <ac:spMkLst>
            <pc:docMk/>
            <pc:sldMk cId="2113846391" sldId="602"/>
            <ac:spMk id="82" creationId="{C1A19806-4DA0-F20C-4442-BECB6622C50E}"/>
          </ac:spMkLst>
        </pc:spChg>
        <pc:spChg chg="mod">
          <ac:chgData name="Harini Anand" userId="bac06f2b-b564-4e4d-9523-2a222e654b03" providerId="ADAL" clId="{93D6B15D-8330-43DB-8177-66F1C9E8806A}" dt="2024-09-25T14:27:28.365" v="14" actId="164"/>
          <ac:spMkLst>
            <pc:docMk/>
            <pc:sldMk cId="2113846391" sldId="602"/>
            <ac:spMk id="83" creationId="{3F642042-378B-757D-E3B4-DF8AF833CEB8}"/>
          </ac:spMkLst>
        </pc:spChg>
        <pc:spChg chg="mod">
          <ac:chgData name="Harini Anand" userId="bac06f2b-b564-4e4d-9523-2a222e654b03" providerId="ADAL" clId="{93D6B15D-8330-43DB-8177-66F1C9E8806A}" dt="2024-09-25T14:28:15.763" v="20" actId="692"/>
          <ac:spMkLst>
            <pc:docMk/>
            <pc:sldMk cId="2113846391" sldId="602"/>
            <ac:spMk id="84" creationId="{E89BB967-5813-0D04-4715-106A42FBA8EC}"/>
          </ac:spMkLst>
        </pc:spChg>
        <pc:spChg chg="mod">
          <ac:chgData name="Harini Anand" userId="bac06f2b-b564-4e4d-9523-2a222e654b03" providerId="ADAL" clId="{93D6B15D-8330-43DB-8177-66F1C9E8806A}" dt="2024-09-25T14:27:28.365" v="14" actId="164"/>
          <ac:spMkLst>
            <pc:docMk/>
            <pc:sldMk cId="2113846391" sldId="602"/>
            <ac:spMk id="85" creationId="{4D2C5F26-A302-1EC5-340C-4057BF47F7FA}"/>
          </ac:spMkLst>
        </pc:spChg>
        <pc:spChg chg="mod">
          <ac:chgData name="Harini Anand" userId="bac06f2b-b564-4e4d-9523-2a222e654b03" providerId="ADAL" clId="{93D6B15D-8330-43DB-8177-66F1C9E8806A}" dt="2024-09-25T14:27:28.365" v="14" actId="164"/>
          <ac:spMkLst>
            <pc:docMk/>
            <pc:sldMk cId="2113846391" sldId="602"/>
            <ac:spMk id="86" creationId="{8E1CD75C-31BA-20AB-DF32-164664C80538}"/>
          </ac:spMkLst>
        </pc:spChg>
        <pc:spChg chg="mod">
          <ac:chgData name="Harini Anand" userId="bac06f2b-b564-4e4d-9523-2a222e654b03" providerId="ADAL" clId="{93D6B15D-8330-43DB-8177-66F1C9E8806A}" dt="2024-09-25T14:27:28.365" v="14" actId="164"/>
          <ac:spMkLst>
            <pc:docMk/>
            <pc:sldMk cId="2113846391" sldId="602"/>
            <ac:spMk id="87" creationId="{77D265C3-F203-E53B-DB31-C3F329F3E2BF}"/>
          </ac:spMkLst>
        </pc:spChg>
        <pc:spChg chg="mod">
          <ac:chgData name="Harini Anand" userId="bac06f2b-b564-4e4d-9523-2a222e654b03" providerId="ADAL" clId="{93D6B15D-8330-43DB-8177-66F1C9E8806A}" dt="2024-09-25T14:27:28.365" v="14" actId="164"/>
          <ac:spMkLst>
            <pc:docMk/>
            <pc:sldMk cId="2113846391" sldId="602"/>
            <ac:spMk id="88" creationId="{E94C9200-8664-D0F2-C57D-CF033DB86879}"/>
          </ac:spMkLst>
        </pc:spChg>
        <pc:spChg chg="mod">
          <ac:chgData name="Harini Anand" userId="bac06f2b-b564-4e4d-9523-2a222e654b03" providerId="ADAL" clId="{93D6B15D-8330-43DB-8177-66F1C9E8806A}" dt="2024-09-25T14:27:28.365" v="14" actId="164"/>
          <ac:spMkLst>
            <pc:docMk/>
            <pc:sldMk cId="2113846391" sldId="602"/>
            <ac:spMk id="89" creationId="{482F331F-17F5-9ACC-6E55-3E0395548CB8}"/>
          </ac:spMkLst>
        </pc:spChg>
        <pc:spChg chg="mod">
          <ac:chgData name="Harini Anand" userId="bac06f2b-b564-4e4d-9523-2a222e654b03" providerId="ADAL" clId="{93D6B15D-8330-43DB-8177-66F1C9E8806A}" dt="2024-09-25T14:27:28.365" v="14" actId="164"/>
          <ac:spMkLst>
            <pc:docMk/>
            <pc:sldMk cId="2113846391" sldId="602"/>
            <ac:spMk id="90" creationId="{8BAB2902-C152-CEFF-EEB6-1822538CDF8D}"/>
          </ac:spMkLst>
        </pc:spChg>
        <pc:spChg chg="mod">
          <ac:chgData name="Harini Anand" userId="bac06f2b-b564-4e4d-9523-2a222e654b03" providerId="ADAL" clId="{93D6B15D-8330-43DB-8177-66F1C9E8806A}" dt="2024-09-25T14:27:28.365" v="14" actId="164"/>
          <ac:spMkLst>
            <pc:docMk/>
            <pc:sldMk cId="2113846391" sldId="602"/>
            <ac:spMk id="91" creationId="{6B584076-8CBB-0415-301B-1BACF96430C4}"/>
          </ac:spMkLst>
        </pc:spChg>
        <pc:spChg chg="mod">
          <ac:chgData name="Harini Anand" userId="bac06f2b-b564-4e4d-9523-2a222e654b03" providerId="ADAL" clId="{93D6B15D-8330-43DB-8177-66F1C9E8806A}" dt="2024-09-25T14:27:28.365" v="14" actId="164"/>
          <ac:spMkLst>
            <pc:docMk/>
            <pc:sldMk cId="2113846391" sldId="602"/>
            <ac:spMk id="92" creationId="{B76491C4-1846-184E-5FF9-2BA91EB11027}"/>
          </ac:spMkLst>
        </pc:spChg>
        <pc:spChg chg="mod">
          <ac:chgData name="Harini Anand" userId="bac06f2b-b564-4e4d-9523-2a222e654b03" providerId="ADAL" clId="{93D6B15D-8330-43DB-8177-66F1C9E8806A}" dt="2024-09-25T14:27:28.365" v="14" actId="164"/>
          <ac:spMkLst>
            <pc:docMk/>
            <pc:sldMk cId="2113846391" sldId="602"/>
            <ac:spMk id="93" creationId="{4EF116C5-B850-A60B-89D2-1DC144390B13}"/>
          </ac:spMkLst>
        </pc:spChg>
        <pc:spChg chg="mod">
          <ac:chgData name="Harini Anand" userId="bac06f2b-b564-4e4d-9523-2a222e654b03" providerId="ADAL" clId="{93D6B15D-8330-43DB-8177-66F1C9E8806A}" dt="2024-09-25T14:27:28.365" v="14" actId="164"/>
          <ac:spMkLst>
            <pc:docMk/>
            <pc:sldMk cId="2113846391" sldId="602"/>
            <ac:spMk id="94" creationId="{404629E9-A2D4-E3FD-5F17-8C1C59D35094}"/>
          </ac:spMkLst>
        </pc:spChg>
        <pc:spChg chg="mod">
          <ac:chgData name="Harini Anand" userId="bac06f2b-b564-4e4d-9523-2a222e654b03" providerId="ADAL" clId="{93D6B15D-8330-43DB-8177-66F1C9E8806A}" dt="2024-09-25T14:27:28.365" v="14" actId="164"/>
          <ac:spMkLst>
            <pc:docMk/>
            <pc:sldMk cId="2113846391" sldId="602"/>
            <ac:spMk id="95" creationId="{3A789E05-D3AA-F4CA-04B9-C6D7952F2F0F}"/>
          </ac:spMkLst>
        </pc:spChg>
        <pc:spChg chg="mod">
          <ac:chgData name="Harini Anand" userId="bac06f2b-b564-4e4d-9523-2a222e654b03" providerId="ADAL" clId="{93D6B15D-8330-43DB-8177-66F1C9E8806A}" dt="2024-09-25T14:27:28.365" v="14" actId="164"/>
          <ac:spMkLst>
            <pc:docMk/>
            <pc:sldMk cId="2113846391" sldId="602"/>
            <ac:spMk id="96" creationId="{DD624D8B-8DAD-4411-6BE9-EBA954DCA9B1}"/>
          </ac:spMkLst>
        </pc:spChg>
        <pc:spChg chg="mod">
          <ac:chgData name="Harini Anand" userId="bac06f2b-b564-4e4d-9523-2a222e654b03" providerId="ADAL" clId="{93D6B15D-8330-43DB-8177-66F1C9E8806A}" dt="2024-09-25T14:27:28.365" v="14" actId="164"/>
          <ac:spMkLst>
            <pc:docMk/>
            <pc:sldMk cId="2113846391" sldId="602"/>
            <ac:spMk id="97" creationId="{9EAED04B-B7A3-4902-EABA-D2B3572FE1EA}"/>
          </ac:spMkLst>
        </pc:spChg>
        <pc:grpChg chg="add mod">
          <ac:chgData name="Harini Anand" userId="bac06f2b-b564-4e4d-9523-2a222e654b03" providerId="ADAL" clId="{93D6B15D-8330-43DB-8177-66F1C9E8806A}" dt="2024-09-25T14:27:11.882" v="13" actId="164"/>
          <ac:grpSpMkLst>
            <pc:docMk/>
            <pc:sldMk cId="2113846391" sldId="602"/>
            <ac:grpSpMk id="5" creationId="{53375799-3FFA-4C84-1CC2-0106FA456252}"/>
          </ac:grpSpMkLst>
        </pc:grpChg>
        <pc:grpChg chg="add mod ord">
          <ac:chgData name="Harini Anand" userId="bac06f2b-b564-4e4d-9523-2a222e654b03" providerId="ADAL" clId="{93D6B15D-8330-43DB-8177-66F1C9E8806A}" dt="2024-09-25T14:27:43.203" v="15" actId="13244"/>
          <ac:grpSpMkLst>
            <pc:docMk/>
            <pc:sldMk cId="2113846391" sldId="602"/>
            <ac:grpSpMk id="10" creationId="{3E265C5D-202F-C9BC-042E-D1EF67AAEF47}"/>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61F14F-C195-2904-3C8A-FC35788B6B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1129DC0-A401-CE80-0C0B-E7C27384234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B6DAD68-3C52-614D-81D4-44981D77701E}" type="datetimeFigureOut">
              <a:rPr lang="en-US"/>
              <a:pPr>
                <a:defRPr/>
              </a:pPr>
              <a:t>9/26/2024</a:t>
            </a:fld>
            <a:endParaRPr lang="en-US"/>
          </a:p>
        </p:txBody>
      </p:sp>
      <p:sp>
        <p:nvSpPr>
          <p:cNvPr id="4" name="Slide Image Placeholder 3">
            <a:extLst>
              <a:ext uri="{FF2B5EF4-FFF2-40B4-BE49-F238E27FC236}">
                <a16:creationId xmlns:a16="http://schemas.microsoft.com/office/drawing/2014/main" id="{E9883ED2-7179-1ECE-1C2F-7BBC2C95C1B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26ECD2-5938-DA67-BEB6-01D36BC0934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33B94061-B19A-8909-4724-43ED8840CE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1C59284-E0BA-4F1A-42A1-B032E6B3B01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9BF146A-133B-A443-A092-A0A2E59F13B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gov.uk/government/publications/universal-credit-and-your-claimant-commitment-quick-guid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gov.uk/government/publications/universal-credit-and-your-claimant-commitment-quick-guid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mn-lt"/>
                <a:cs typeface="Calibri"/>
              </a:rPr>
              <a:t>Commentary: </a:t>
            </a:r>
            <a:r>
              <a:rPr lang="en-GB" sz="1200">
                <a:latin typeface="+mn-lt"/>
              </a:rPr>
              <a:t>The UK is in a fragile recovery phase with modest growth (Q1 2024: +0.7%; Q2 2024: +0.6%) after experiencing a technical recession last year (Q3 2023: –0.1%; Q4 2023: -0.3%). </a:t>
            </a:r>
            <a:r>
              <a:rPr lang="en-US" sz="1200">
                <a:latin typeface="+mn-lt"/>
              </a:rPr>
              <a:t>Unemployment </a:t>
            </a:r>
            <a:r>
              <a:rPr lang="en-US" sz="1200" b="0">
                <a:latin typeface="+mn-lt"/>
              </a:rPr>
              <a:t>has </a:t>
            </a:r>
            <a:r>
              <a:rPr lang="en-US" sz="1200">
                <a:latin typeface="+mn-lt"/>
              </a:rPr>
              <a:t>recently increased; however</a:t>
            </a:r>
            <a:r>
              <a:rPr lang="en-US" sz="1200" b="0">
                <a:latin typeface="+mn-lt"/>
              </a:rPr>
              <a:t>, this </a:t>
            </a:r>
            <a:r>
              <a:rPr lang="en-US" sz="1200">
                <a:latin typeface="+mn-lt"/>
              </a:rPr>
              <a:t>current post-pandemic </a:t>
            </a:r>
            <a:r>
              <a:rPr lang="en-US" sz="1200" b="0">
                <a:latin typeface="+mn-lt"/>
              </a:rPr>
              <a:t>period </a:t>
            </a:r>
            <a:r>
              <a:rPr lang="en-US" sz="1200">
                <a:latin typeface="+mn-lt"/>
              </a:rPr>
              <a:t>(2022 onwards) has had </a:t>
            </a:r>
            <a:r>
              <a:rPr lang="en-US" sz="1200" b="0">
                <a:latin typeface="+mn-lt"/>
              </a:rPr>
              <a:t>historically low unemployment compared to post-financial crisis trends</a:t>
            </a:r>
            <a:r>
              <a:rPr lang="en-US" sz="1200">
                <a:latin typeface="+mn-lt"/>
              </a:rPr>
              <a:t> (2009-2014).</a:t>
            </a:r>
          </a:p>
          <a:p>
            <a:endParaRPr lang="en-GB" sz="1200" b="1" i="0">
              <a:solidFill>
                <a:prstClr val="black"/>
              </a:solidFill>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a:solidFill>
                  <a:prstClr val="black"/>
                </a:solidFill>
                <a:latin typeface="+mn-lt"/>
              </a:rPr>
              <a:t>Sources: </a:t>
            </a:r>
            <a:endParaRPr lang="en-GB" sz="1200" b="1">
              <a:solidFill>
                <a:prstClr val="black"/>
              </a:solidFill>
              <a:latin typeface="+mn-lt"/>
              <a:ea typeface="Calibri"/>
              <a:cs typeface="Calibri"/>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i="0">
                <a:solidFill>
                  <a:prstClr val="black"/>
                </a:solidFill>
                <a:latin typeface="+mn-lt"/>
              </a:rPr>
              <a:t>Office for National Statistics - Gross Domestic Product: chained volume measures: Seasonally adjusted £m</a:t>
            </a:r>
            <a:endParaRPr lang="en-GB" sz="1200" i="0">
              <a:solidFill>
                <a:prstClr val="black"/>
              </a:solidFill>
              <a:latin typeface="+mn-lt"/>
              <a:ea typeface="Calibri"/>
              <a:cs typeface="Calibri"/>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i="0">
                <a:solidFill>
                  <a:prstClr val="black"/>
                </a:solidFill>
                <a:latin typeface="+mn-lt"/>
              </a:rPr>
              <a:t>Office for National Statistics - Unemployment rate (aged 16 and over, seasonally adjusted): %</a:t>
            </a:r>
            <a:endParaRPr lang="en-GB" sz="1200" i="0">
              <a:solidFill>
                <a:prstClr val="black"/>
              </a:solidFill>
              <a:latin typeface="+mn-lt"/>
              <a:ea typeface="Calibri"/>
              <a:cs typeface="Calibri"/>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i="1">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prstClr val="black"/>
                </a:solidFill>
                <a:latin typeface="+mn-lt"/>
              </a:rPr>
              <a:t>Technical note: </a:t>
            </a:r>
            <a:r>
              <a:rPr lang="en-GB" sz="1200" b="0" i="0">
                <a:solidFill>
                  <a:prstClr val="black"/>
                </a:solidFill>
                <a:latin typeface="+mn-lt"/>
              </a:rPr>
              <a:t>GDP growth is calculated year on year</a:t>
            </a:r>
            <a:endParaRPr lang="en-GB" sz="1200" b="1" i="0">
              <a:solidFill>
                <a:prstClr val="black"/>
              </a:solidFill>
              <a:latin typeface="+mn-lt"/>
            </a:endParaRPr>
          </a:p>
          <a:p>
            <a:endParaRPr lang="en-US" sz="1200" b="0">
              <a:latin typeface="+mn-lt"/>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8</a:t>
            </a:fld>
            <a:endParaRPr lang="en-US"/>
          </a:p>
        </p:txBody>
      </p:sp>
    </p:spTree>
    <p:extLst>
      <p:ext uri="{BB962C8B-B14F-4D97-AF65-F5344CB8AC3E}">
        <p14:creationId xmlns:p14="http://schemas.microsoft.com/office/powerpoint/2010/main" val="3239972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GB" sz="1200" dirty="0">
                <a:latin typeface="+mn-lt"/>
              </a:rPr>
              <a:t>Across </a:t>
            </a:r>
            <a:r>
              <a:rPr lang="en-GB" sz="1200" b="0" dirty="0">
                <a:latin typeface="+mn-lt"/>
              </a:rPr>
              <a:t>C&amp;P</a:t>
            </a:r>
            <a:r>
              <a:rPr lang="en-GB" sz="1200" dirty="0">
                <a:latin typeface="+mn-lt"/>
              </a:rPr>
              <a:t>, the vacancy rate was highest in 2021/22,</a:t>
            </a:r>
            <a:r>
              <a:rPr lang="en-GB" sz="1200" b="0" dirty="0">
                <a:latin typeface="+mn-lt"/>
              </a:rPr>
              <a:t> and </a:t>
            </a:r>
            <a:r>
              <a:rPr lang="en-GB" sz="1200" dirty="0">
                <a:latin typeface="+mn-lt"/>
              </a:rPr>
              <a:t>this suggests employment opportunities were plentiful. Since </a:t>
            </a:r>
            <a:r>
              <a:rPr lang="en-GB" sz="1200" b="0" dirty="0">
                <a:latin typeface="+mn-lt"/>
              </a:rPr>
              <a:t>then</a:t>
            </a:r>
            <a:r>
              <a:rPr lang="en-GB" sz="1200" dirty="0">
                <a:latin typeface="+mn-lt"/>
              </a:rPr>
              <a:t>, the</a:t>
            </a:r>
            <a:r>
              <a:rPr lang="en-GB" sz="1200" b="0" dirty="0">
                <a:latin typeface="+mn-lt"/>
              </a:rPr>
              <a:t> Cambridgeshire and Peterborough </a:t>
            </a:r>
            <a:r>
              <a:rPr lang="en-GB" sz="1200" dirty="0">
                <a:latin typeface="+mn-lt"/>
              </a:rPr>
              <a:t>vacancy rate has continued to decline with the most recent YoY decline </a:t>
            </a:r>
            <a:r>
              <a:rPr lang="en-GB" sz="1200" b="0" dirty="0">
                <a:latin typeface="+mn-lt"/>
              </a:rPr>
              <a:t>of</a:t>
            </a:r>
            <a:r>
              <a:rPr lang="en-GB" sz="1200" dirty="0">
                <a:latin typeface="+mn-lt"/>
              </a:rPr>
              <a:t> –43%. This decrease is roughly</a:t>
            </a:r>
            <a:r>
              <a:rPr lang="en-GB" sz="1200" b="0" dirty="0">
                <a:latin typeface="+mn-lt"/>
              </a:rPr>
              <a:t> in line with the UK </a:t>
            </a:r>
            <a:r>
              <a:rPr lang="en-GB" sz="1200" dirty="0">
                <a:latin typeface="+mn-lt"/>
              </a:rPr>
              <a:t>vacancy rate decrease of –46%. Decreasing employment opportunities are thus a nationwide trend. Vacancy rate decreases are often associated with </a:t>
            </a:r>
            <a:r>
              <a:rPr lang="en-GB" sz="1200" b="0" dirty="0">
                <a:latin typeface="+mn-lt"/>
              </a:rPr>
              <a:t>a </a:t>
            </a:r>
            <a:r>
              <a:rPr lang="en-GB" sz="1200" dirty="0">
                <a:latin typeface="+mn-lt"/>
              </a:rPr>
              <a:t>contracting economy, </a:t>
            </a:r>
            <a:r>
              <a:rPr lang="en-GB" sz="1200" b="0" dirty="0">
                <a:latin typeface="+mn-lt"/>
              </a:rPr>
              <a:t>but </a:t>
            </a:r>
            <a:r>
              <a:rPr lang="en-GB" sz="1200" dirty="0">
                <a:latin typeface="+mn-lt"/>
              </a:rPr>
              <a:t>this conflicts with the two most recent quarters of positive UK GDP growth on Slide 8 (UK Economic Context). This may support the claim that </a:t>
            </a:r>
            <a:r>
              <a:rPr lang="en-GB" sz="1200" b="0" dirty="0">
                <a:latin typeface="+mn-lt"/>
              </a:rPr>
              <a:t>the UK is in a fragile recovery phase.</a:t>
            </a: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Lightcast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 </a:t>
            </a:r>
            <a:r>
              <a:rPr lang="en-US" sz="1200" b="0" i="0" dirty="0">
                <a:solidFill>
                  <a:srgbClr val="242424"/>
                </a:solidFill>
                <a:effectLst/>
                <a:latin typeface="+mn-lt"/>
                <a:ea typeface="Calibri"/>
                <a:cs typeface="Calibri"/>
              </a:rPr>
              <a:t>Vacancy data is sourced from Lightcast, a service that has been procured by C&amp;P Combined Authority which gives labour market information on Job postings, occupations, and industries. Lightcast has a job posting aggregator which scans jobs websites for posting and presents them together. Lightcast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mn-lt"/>
            </a:endParaRPr>
          </a:p>
          <a:p>
            <a:pPr algn="just" rtl="0" fontAlgn="base"/>
            <a:r>
              <a:rPr lang="en-GB" sz="1200" dirty="0">
                <a:latin typeface="+mn-lt"/>
              </a:rPr>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200" b="0" i="0" dirty="0">
              <a:solidFill>
                <a:srgbClr val="242424"/>
              </a:solidFill>
              <a:effectLst/>
              <a:latin typeface="+mn-lt"/>
            </a:endParaRPr>
          </a:p>
          <a:p>
            <a:pPr eaLnBrk="1" fontAlgn="auto" hangingPunct="1">
              <a:spcBef>
                <a:spcPts val="600"/>
              </a:spcBef>
              <a:spcAft>
                <a:spcPts val="0"/>
              </a:spcAft>
              <a:defRPr/>
            </a:pPr>
            <a:endParaRPr lang="en-GB" sz="1200" b="0" dirty="0">
              <a:latin typeface="+mn-lt"/>
              <a:ea typeface="Calibri"/>
              <a:cs typeface="Calibri"/>
            </a:endParaRPr>
          </a:p>
          <a:p>
            <a:endParaRPr lang="en-US" sz="1200" b="0"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19</a:t>
            </a:fld>
            <a:endParaRPr lang="en-US"/>
          </a:p>
        </p:txBody>
      </p:sp>
    </p:spTree>
    <p:extLst>
      <p:ext uri="{BB962C8B-B14F-4D97-AF65-F5344CB8AC3E}">
        <p14:creationId xmlns:p14="http://schemas.microsoft.com/office/powerpoint/2010/main" val="3090619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dirty="0">
                <a:solidFill>
                  <a:prstClr val="black"/>
                </a:solidFill>
                <a:latin typeface="+mn-lt"/>
              </a:rPr>
              <a:t>Commentary: </a:t>
            </a:r>
            <a:r>
              <a:rPr lang="en-GB" sz="1200" dirty="0">
                <a:solidFill>
                  <a:prstClr val="black"/>
                </a:solidFill>
                <a:latin typeface="+mn-lt"/>
              </a:rPr>
              <a:t>This table compares the relationship between the </a:t>
            </a:r>
            <a:r>
              <a:rPr lang="en-GB" sz="1200" b="0" i="0" dirty="0">
                <a:solidFill>
                  <a:prstClr val="black"/>
                </a:solidFill>
                <a:latin typeface="+mn-lt"/>
              </a:rPr>
              <a:t>C&amp;P </a:t>
            </a:r>
            <a:r>
              <a:rPr lang="en-GB" sz="1200" dirty="0">
                <a:solidFill>
                  <a:prstClr val="black"/>
                </a:solidFill>
                <a:latin typeface="+mn-lt"/>
              </a:rPr>
              <a:t>vacancy rate and unemployment rate – </a:t>
            </a:r>
            <a:r>
              <a:rPr lang="en-GB" sz="1200" b="0" i="0" dirty="0">
                <a:solidFill>
                  <a:prstClr val="black"/>
                </a:solidFill>
                <a:latin typeface="+mn-lt"/>
              </a:rPr>
              <a:t>the vacancy rate </a:t>
            </a:r>
            <a:r>
              <a:rPr lang="en-GB" sz="1200" dirty="0">
                <a:solidFill>
                  <a:prstClr val="black"/>
                </a:solidFill>
                <a:latin typeface="+mn-lt"/>
              </a:rPr>
              <a:t>represents the supply of the labour market and the unemployment rate represents the demand of the labour market</a:t>
            </a:r>
            <a:r>
              <a:rPr lang="en-GB" sz="1200" b="0" i="0" dirty="0">
                <a:solidFill>
                  <a:prstClr val="black"/>
                </a:solidFill>
                <a:latin typeface="+mn-lt"/>
              </a:rPr>
              <a:t>. </a:t>
            </a:r>
            <a:r>
              <a:rPr lang="en-GB" sz="1200" dirty="0">
                <a:solidFill>
                  <a:prstClr val="black"/>
                </a:solidFill>
                <a:latin typeface="+mn-lt"/>
              </a:rPr>
              <a:t>This relationship is often plotted as </a:t>
            </a:r>
            <a:r>
              <a:rPr lang="en-GB" sz="1200" b="0" i="0" dirty="0">
                <a:solidFill>
                  <a:prstClr val="black"/>
                </a:solidFill>
                <a:latin typeface="+mn-lt"/>
              </a:rPr>
              <a:t>the </a:t>
            </a:r>
            <a:r>
              <a:rPr lang="en-GB" sz="1200" dirty="0">
                <a:solidFill>
                  <a:prstClr val="black"/>
                </a:solidFill>
                <a:latin typeface="+mn-lt"/>
              </a:rPr>
              <a:t>Beveridge curve where a high vacancy rate and low unemployment rate is attractive and called a “tight labour market” and a low </a:t>
            </a:r>
            <a:r>
              <a:rPr lang="en-GB" sz="1200" b="0" i="0" dirty="0">
                <a:solidFill>
                  <a:prstClr val="black"/>
                </a:solidFill>
                <a:latin typeface="+mn-lt"/>
              </a:rPr>
              <a:t>vacancy rate </a:t>
            </a:r>
            <a:r>
              <a:rPr lang="en-GB" sz="1200" dirty="0">
                <a:solidFill>
                  <a:prstClr val="black"/>
                </a:solidFill>
                <a:latin typeface="+mn-lt"/>
              </a:rPr>
              <a:t>and high unemployment rate is not attractive and called a “loose labour market”.  Available data for C&amp;P is limited to make </a:t>
            </a:r>
            <a:r>
              <a:rPr lang="en-GB" sz="1200" b="0" i="0" dirty="0">
                <a:solidFill>
                  <a:prstClr val="black"/>
                </a:solidFill>
                <a:latin typeface="+mn-lt"/>
              </a:rPr>
              <a:t>a </a:t>
            </a:r>
            <a:r>
              <a:rPr lang="en-GB" sz="1200" dirty="0">
                <a:solidFill>
                  <a:prstClr val="black"/>
                </a:solidFill>
                <a:latin typeface="+mn-lt"/>
              </a:rPr>
              <a:t>traditional plot.</a:t>
            </a:r>
            <a:endParaRPr lang="en-US" sz="1200" dirty="0">
              <a:solidFill>
                <a:prstClr val="black"/>
              </a:solidFill>
              <a:latin typeface="+mn-lt"/>
            </a:endParaRPr>
          </a:p>
          <a:p>
            <a:pPr>
              <a:defRPr/>
            </a:pPr>
            <a:endParaRPr lang="en-GB" sz="1200" dirty="0">
              <a:solidFill>
                <a:prstClr val="black"/>
              </a:solidFill>
              <a:latin typeface="+mn-lt"/>
            </a:endParaRPr>
          </a:p>
          <a:p>
            <a:pPr>
              <a:defRPr/>
            </a:pPr>
            <a:r>
              <a:rPr lang="en-GB" sz="1200" dirty="0">
                <a:solidFill>
                  <a:prstClr val="black"/>
                </a:solidFill>
                <a:latin typeface="+mn-lt"/>
              </a:rPr>
              <a:t>However, trends </a:t>
            </a:r>
            <a:r>
              <a:rPr lang="en-GB" sz="1200" b="0" i="0" dirty="0">
                <a:solidFill>
                  <a:prstClr val="black"/>
                </a:solidFill>
                <a:latin typeface="+mn-lt"/>
              </a:rPr>
              <a:t>in </a:t>
            </a:r>
            <a:r>
              <a:rPr lang="en-GB" sz="1200" dirty="0">
                <a:solidFill>
                  <a:prstClr val="black"/>
                </a:solidFill>
                <a:latin typeface="+mn-lt"/>
              </a:rPr>
              <a:t>the table show that C&amp;P vacancy rates have been decreasing since 2021/22, and the </a:t>
            </a:r>
            <a:r>
              <a:rPr lang="en-GB" sz="1200" b="0" i="0" dirty="0">
                <a:solidFill>
                  <a:prstClr val="black"/>
                </a:solidFill>
                <a:latin typeface="+mn-lt"/>
              </a:rPr>
              <a:t>unemployment</a:t>
            </a:r>
            <a:r>
              <a:rPr lang="en-GB" sz="1200" dirty="0">
                <a:solidFill>
                  <a:prstClr val="black"/>
                </a:solidFill>
                <a:latin typeface="+mn-lt"/>
              </a:rPr>
              <a:t> rate has been increasing as outlined in Slide 9 (Employment Overview)  and Slide 18 (Unemployment Overview)</a:t>
            </a:r>
            <a:r>
              <a:rPr lang="en-GB" sz="1200" b="0" i="0" dirty="0">
                <a:solidFill>
                  <a:prstClr val="black"/>
                </a:solidFill>
                <a:latin typeface="+mn-lt"/>
              </a:rPr>
              <a:t>. </a:t>
            </a:r>
            <a:r>
              <a:rPr lang="en-GB" sz="1200" dirty="0">
                <a:solidFill>
                  <a:prstClr val="black"/>
                </a:solidFill>
                <a:latin typeface="+mn-lt"/>
              </a:rPr>
              <a:t>The labour market is thus loosening with </a:t>
            </a:r>
            <a:r>
              <a:rPr lang="en-GB" sz="1200" b="0" i="0" dirty="0">
                <a:solidFill>
                  <a:prstClr val="black"/>
                </a:solidFill>
                <a:latin typeface="+mn-lt"/>
              </a:rPr>
              <a:t>fewer vacancies available for unemployed </a:t>
            </a:r>
            <a:r>
              <a:rPr lang="en-GB" sz="1200" dirty="0">
                <a:solidFill>
                  <a:prstClr val="black"/>
                </a:solidFill>
                <a:latin typeface="+mn-lt"/>
              </a:rPr>
              <a:t>people seeking work.</a:t>
            </a:r>
            <a:endParaRPr lang="en-US" sz="1200" dirty="0">
              <a:solidFill>
                <a:prstClr val="black"/>
              </a:solidFill>
              <a:latin typeface="+mn-lt"/>
            </a:endParaRPr>
          </a:p>
          <a:p>
            <a:pPr>
              <a:defRPr/>
            </a:pPr>
            <a:endParaRPr lang="en-GB" sz="1200" dirty="0">
              <a:solidFill>
                <a:prstClr val="black"/>
              </a:solidFill>
              <a:latin typeface="+mn-lt"/>
            </a:endParaRPr>
          </a:p>
          <a:p>
            <a:pPr>
              <a:defRPr/>
            </a:pPr>
            <a:r>
              <a:rPr lang="en-GB" sz="1200" dirty="0">
                <a:solidFill>
                  <a:prstClr val="black"/>
                </a:solidFill>
                <a:latin typeface="+mn-lt"/>
              </a:rPr>
              <a:t>Although unemployment has recently been increasing, it is still historically low compared the post-financial crisis period.</a:t>
            </a:r>
            <a:endParaRPr lang="en-GB" sz="1200" b="1" i="0" dirty="0">
              <a:solidFill>
                <a:prstClr val="black"/>
              </a:solidFill>
              <a:latin typeface="+mn-lt"/>
              <a:ea typeface="Calibri"/>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dirty="0">
              <a:solidFill>
                <a:prstClr val="black"/>
              </a:solidFill>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solidFill>
                  <a:prstClr val="black"/>
                </a:solidFill>
                <a:latin typeface="+mn-lt"/>
              </a:rPr>
              <a:t>Sources: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i="0" dirty="0">
                <a:solidFill>
                  <a:prstClr val="black"/>
                </a:solidFill>
                <a:latin typeface="+mn-lt"/>
              </a:rPr>
              <a:t>Office for National Statistics - Claimant count and vacancies time series (UNEM)</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i="0" dirty="0">
                <a:solidFill>
                  <a:prstClr val="black"/>
                </a:solidFill>
                <a:latin typeface="+mn-lt"/>
              </a:rPr>
              <a:t>Lightcast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i="0" dirty="0">
                <a:solidFill>
                  <a:prstClr val="black"/>
                </a:solidFill>
                <a:latin typeface="+mn-lt"/>
              </a:rPr>
              <a:t>Annual Population Survey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dirty="0">
              <a:solidFill>
                <a:prstClr val="black"/>
              </a:solidFill>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i="0" dirty="0">
                <a:solidFill>
                  <a:prstClr val="black"/>
                </a:solidFill>
                <a:latin typeface="+mn-lt"/>
              </a:rPr>
              <a:t>Technical note: </a:t>
            </a:r>
            <a:r>
              <a:rPr lang="en-GB" sz="1200" b="0" i="0" dirty="0">
                <a:solidFill>
                  <a:prstClr val="black"/>
                </a:solidFill>
                <a:latin typeface="+mn-lt"/>
              </a:rPr>
              <a:t>The vacancy rate has been calculated by dividing the total number of vacancies from Lightcast for the relevant year by the sum of the same vacancy figure and the employed 16-64 population from the Annual Population Survey.</a:t>
            </a:r>
            <a:endParaRPr lang="en-GB" sz="1200" b="1" dirty="0">
              <a:solidFill>
                <a:prstClr val="black"/>
              </a:solidFill>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dirty="0">
              <a:solidFill>
                <a:prstClr val="black"/>
              </a:solidFill>
              <a:latin typeface="+mn-lt"/>
            </a:endParaRPr>
          </a:p>
          <a:p>
            <a:pPr algn="just" rtl="0" fontAlgn="base"/>
            <a:r>
              <a:rPr lang="en-US" sz="1200" b="0" i="0" dirty="0">
                <a:solidFill>
                  <a:srgbClr val="242424"/>
                </a:solidFill>
                <a:effectLst/>
                <a:latin typeface="+mn-lt"/>
              </a:rPr>
              <a:t>Vacancy data is sourced from Lightcast, a service that has been procured by C&amp;P Combined Authority which gives labour market information on Job postings, occupations, and industries. Lightcast has a job posting aggregator which scans jobs websites for posting and presents them together.   Lightcast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mn-lt"/>
            </a:endParaRPr>
          </a:p>
          <a:p>
            <a:pPr algn="just" rtl="0" fontAlgn="base"/>
            <a:r>
              <a:rPr lang="en-GB" sz="1200" dirty="0">
                <a:latin typeface="+mn-lt"/>
              </a:rPr>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200" b="0" i="0" dirty="0">
              <a:solidFill>
                <a:srgbClr val="242424"/>
              </a:solidFill>
              <a:effectLst/>
              <a:latin typeface="+mn-lt"/>
            </a:endParaRPr>
          </a:p>
          <a:p>
            <a:pPr eaLnBrk="1" fontAlgn="auto" hangingPunct="1">
              <a:spcBef>
                <a:spcPts val="600"/>
              </a:spcBef>
              <a:spcAft>
                <a:spcPts val="0"/>
              </a:spcAft>
              <a:defRPr/>
            </a:pPr>
            <a:endParaRPr lang="en-GB" sz="1200" b="0" dirty="0">
              <a:latin typeface="+mn-lt"/>
              <a:ea typeface="Calibri"/>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0" dirty="0">
              <a:solidFill>
                <a:prstClr val="black"/>
              </a:solidFill>
              <a:latin typeface="+mn-lt"/>
            </a:endParaRPr>
          </a:p>
          <a:p>
            <a:endParaRPr lang="en-US" sz="1200" b="1"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20</a:t>
            </a:fld>
            <a:endParaRPr lang="en-US"/>
          </a:p>
        </p:txBody>
      </p:sp>
    </p:spTree>
    <p:extLst>
      <p:ext uri="{BB962C8B-B14F-4D97-AF65-F5344CB8AC3E}">
        <p14:creationId xmlns:p14="http://schemas.microsoft.com/office/powerpoint/2010/main" val="1711789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GB" sz="1200" b="0" dirty="0">
                <a:latin typeface="+mn-lt"/>
                <a:ea typeface="Calibri"/>
                <a:cs typeface="Calibri"/>
              </a:rPr>
              <a:t>These next two slides </a:t>
            </a:r>
            <a:r>
              <a:rPr lang="en-GB" sz="1200" dirty="0">
                <a:latin typeface="+mn-lt"/>
              </a:rPr>
              <a:t>aim to explore the characteristics of vacancies. </a:t>
            </a:r>
            <a:r>
              <a:rPr lang="en-GB" sz="1200" b="0" dirty="0">
                <a:latin typeface="+mn-lt"/>
              </a:rPr>
              <a:t>Vacancies in C&amp;P are concentrated in the Administrative and Support Service Activities sector </a:t>
            </a:r>
            <a:r>
              <a:rPr lang="en-GB" sz="1200" dirty="0">
                <a:latin typeface="+mn-lt"/>
              </a:rPr>
              <a:t>(48%) </a:t>
            </a:r>
            <a:r>
              <a:rPr lang="en-GB" sz="1200" b="0" dirty="0">
                <a:latin typeface="+mn-lt"/>
              </a:rPr>
              <a:t>with relatively high proportions in Human, Health and Social Work Activities </a:t>
            </a:r>
            <a:r>
              <a:rPr lang="en-GB" sz="1200" dirty="0">
                <a:latin typeface="+mn-lt"/>
              </a:rPr>
              <a:t>(11%) </a:t>
            </a:r>
            <a:r>
              <a:rPr lang="en-GB" sz="1200" b="0" dirty="0">
                <a:latin typeface="+mn-lt"/>
              </a:rPr>
              <a:t>and Professional, Scientific and Technical Activities</a:t>
            </a:r>
            <a:r>
              <a:rPr lang="en-GB" sz="1200" dirty="0">
                <a:latin typeface="+mn-lt"/>
              </a:rPr>
              <a:t> (7%). The UK has </a:t>
            </a:r>
            <a:r>
              <a:rPr lang="en-GB" sz="1200" b="0" dirty="0">
                <a:latin typeface="+mn-lt"/>
              </a:rPr>
              <a:t>the </a:t>
            </a:r>
            <a:r>
              <a:rPr lang="en-GB" sz="1200" dirty="0">
                <a:latin typeface="+mn-lt"/>
              </a:rPr>
              <a:t>same top 3 sectors with the same proportions (48%, 11%, and 7% respectively). A notable difference between </a:t>
            </a:r>
            <a:r>
              <a:rPr lang="en-GB" sz="1200" b="0" dirty="0">
                <a:latin typeface="+mn-lt"/>
              </a:rPr>
              <a:t>C&amp;P </a:t>
            </a:r>
            <a:r>
              <a:rPr lang="en-GB" sz="1200" dirty="0">
                <a:latin typeface="+mn-lt"/>
              </a:rPr>
              <a:t>and the UK is </a:t>
            </a:r>
            <a:r>
              <a:rPr lang="en-GB" sz="1200" b="0" dirty="0">
                <a:latin typeface="+mn-lt"/>
              </a:rPr>
              <a:t>the </a:t>
            </a:r>
            <a:r>
              <a:rPr lang="en-GB" sz="1200" dirty="0">
                <a:latin typeface="+mn-lt"/>
              </a:rPr>
              <a:t>education </a:t>
            </a:r>
            <a:r>
              <a:rPr lang="en-GB" sz="1200" b="0" dirty="0">
                <a:latin typeface="+mn-lt"/>
              </a:rPr>
              <a:t>sector</a:t>
            </a:r>
            <a:r>
              <a:rPr lang="en-GB" sz="1200" dirty="0">
                <a:latin typeface="+mn-lt"/>
              </a:rPr>
              <a:t> (5% vs 3%) - this is </a:t>
            </a:r>
            <a:r>
              <a:rPr lang="en-GB" sz="1200" b="0" dirty="0">
                <a:latin typeface="+mn-lt"/>
              </a:rPr>
              <a:t>likely driven</a:t>
            </a:r>
            <a:r>
              <a:rPr lang="en-GB" sz="1200" dirty="0">
                <a:latin typeface="+mn-lt"/>
              </a:rPr>
              <a:t> in C&amp;P</a:t>
            </a:r>
            <a:r>
              <a:rPr lang="en-GB" sz="1200" b="0" dirty="0">
                <a:latin typeface="+mn-lt"/>
              </a:rPr>
              <a:t> by the University of Cambridge and Anglia Ruskin University.</a:t>
            </a: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Lightcast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 </a:t>
            </a:r>
            <a:r>
              <a:rPr lang="en-US" sz="1200" b="0" i="0" dirty="0">
                <a:solidFill>
                  <a:srgbClr val="242424"/>
                </a:solidFill>
                <a:effectLst/>
                <a:latin typeface="+mn-lt"/>
                <a:ea typeface="Calibri"/>
                <a:cs typeface="Calibri"/>
              </a:rPr>
              <a:t>Vacancy data is sourced from Lightcast, a service that has been procured by C&amp;P Combined Authority which gives labour market information on Job postings, occupations, and industries. Lightcast has a job posting aggregator which scans jobs websites for posting and presents them together. Lightcast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mn-lt"/>
            </a:endParaRPr>
          </a:p>
          <a:p>
            <a:pPr algn="just" rtl="0" fontAlgn="base"/>
            <a:r>
              <a:rPr lang="en-GB" sz="1200" dirty="0">
                <a:latin typeface="+mn-lt"/>
              </a:rPr>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200" b="0" i="0" dirty="0">
              <a:solidFill>
                <a:srgbClr val="242424"/>
              </a:solidFill>
              <a:effectLst/>
              <a:latin typeface="+mn-lt"/>
            </a:endParaRPr>
          </a:p>
          <a:p>
            <a:pPr eaLnBrk="1" fontAlgn="auto" hangingPunct="1">
              <a:spcBef>
                <a:spcPts val="600"/>
              </a:spcBef>
              <a:spcAft>
                <a:spcPts val="0"/>
              </a:spcAft>
              <a:defRPr/>
            </a:pPr>
            <a:endParaRPr lang="en-GB" sz="1200" b="0" dirty="0">
              <a:latin typeface="+mn-lt"/>
              <a:ea typeface="Calibri"/>
              <a:cs typeface="Calibri"/>
            </a:endParaRPr>
          </a:p>
          <a:p>
            <a:endParaRPr lang="en-US" sz="1200" b="0"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21</a:t>
            </a:fld>
            <a:endParaRPr lang="en-US"/>
          </a:p>
        </p:txBody>
      </p:sp>
    </p:spTree>
    <p:extLst>
      <p:ext uri="{BB962C8B-B14F-4D97-AF65-F5344CB8AC3E}">
        <p14:creationId xmlns:p14="http://schemas.microsoft.com/office/powerpoint/2010/main" val="3259411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GB" sz="1200" b="0" dirty="0">
                <a:latin typeface="+mn-lt"/>
                <a:ea typeface="Calibri"/>
                <a:cs typeface="Calibri"/>
              </a:rPr>
              <a:t>This slide helps to further explore characteristics of vacancies in C&amp;P by identifying the top 10 KI and non-KI job titles. </a:t>
            </a:r>
            <a:r>
              <a:rPr lang="en-US" sz="1200" b="0" dirty="0">
                <a:latin typeface="+mn-lt"/>
              </a:rPr>
              <a:t>The most popular job titles for KI </a:t>
            </a:r>
            <a:r>
              <a:rPr lang="en-US" sz="1200" dirty="0">
                <a:latin typeface="+mn-lt"/>
              </a:rPr>
              <a:t>(knowledge intensive) </a:t>
            </a:r>
            <a:r>
              <a:rPr lang="en-US" sz="1200" b="0" dirty="0">
                <a:latin typeface="+mn-lt"/>
              </a:rPr>
              <a:t>industries in </a:t>
            </a:r>
            <a:r>
              <a:rPr lang="en-US" sz="1200" dirty="0">
                <a:latin typeface="+mn-lt"/>
              </a:rPr>
              <a:t>C&amp;P in </a:t>
            </a:r>
            <a:r>
              <a:rPr lang="en-US" sz="1200" b="0" dirty="0">
                <a:latin typeface="+mn-lt"/>
              </a:rPr>
              <a:t>the last year have been Teaching Assistants, Administrators, and Quantity Surveyors. </a:t>
            </a:r>
            <a:r>
              <a:rPr lang="en-US" sz="1200" dirty="0">
                <a:latin typeface="+mn-lt"/>
              </a:rPr>
              <a:t>The top non-KI jobs are </a:t>
            </a:r>
            <a:r>
              <a:rPr lang="en-US" sz="1200" b="0" dirty="0">
                <a:latin typeface="+mn-lt"/>
              </a:rPr>
              <a:t>Support Workers, Cleaners, and Care Assistants. </a:t>
            </a:r>
            <a:r>
              <a:rPr lang="en-GB" sz="1200" b="0" dirty="0">
                <a:latin typeface="+mn-lt"/>
              </a:rPr>
              <a:t>Tracking the top KI jobs titles in C&amp;P over time may help to identify corresponding skills and improve matching between vacancies and job seekers.</a:t>
            </a:r>
            <a:endParaRPr lang="en-US" sz="1200" b="0" dirty="0">
              <a:latin typeface="+mn-lt"/>
            </a:endParaRPr>
          </a:p>
          <a:p>
            <a:endParaRPr lang="en-US" sz="1200" dirty="0">
              <a:latin typeface="+mn-lt"/>
            </a:endParaRPr>
          </a:p>
          <a:p>
            <a:r>
              <a:rPr lang="en-US" sz="1200" dirty="0">
                <a:latin typeface="+mn-lt"/>
              </a:rPr>
              <a:t>The range of posting duration days for the top 10 KI jobs is 23-28 days, and the range of posting duration days for the top 10 non-KI jobs is 26-31 days. Non-KI jobs are posted for slightly longer and may point to minor matching issues for non-KI vacancies and those seeking work.</a:t>
            </a:r>
            <a:endParaRPr lang="en-US" sz="1200" dirty="0">
              <a:latin typeface="+mn-lt"/>
              <a:ea typeface="Calibri"/>
              <a:cs typeface="Calibri"/>
            </a:endParaRPr>
          </a:p>
          <a:p>
            <a:endParaRPr lang="en-US" sz="1200" b="1" dirty="0">
              <a:latin typeface="+mn-lt"/>
              <a:ea typeface="Calibri"/>
              <a:cs typeface="Calibri"/>
            </a:endParaRP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Lightcast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 </a:t>
            </a:r>
            <a:r>
              <a:rPr lang="en-US" sz="1200" b="0" i="0" dirty="0">
                <a:solidFill>
                  <a:srgbClr val="242424"/>
                </a:solidFill>
                <a:effectLst/>
                <a:latin typeface="+mn-lt"/>
                <a:ea typeface="Calibri"/>
                <a:cs typeface="Calibri"/>
              </a:rPr>
              <a:t>Vacancy data is sourced from Lightcast, a service that has been procured by C&amp;P Combined Authority which gives labour market information on Job postings, occupations, and industries. Lightcast has a job posting aggregator which scans jobs websites for posting and presents them together. Lightcast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mn-lt"/>
            </a:endParaRPr>
          </a:p>
          <a:p>
            <a:pPr algn="just" rtl="0" fontAlgn="base"/>
            <a:r>
              <a:rPr lang="en-GB" sz="1200" dirty="0">
                <a:latin typeface="+mn-lt"/>
              </a:rPr>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200" b="0" i="0" dirty="0">
              <a:solidFill>
                <a:srgbClr val="242424"/>
              </a:solidFill>
              <a:effectLst/>
              <a:latin typeface="+mn-lt"/>
            </a:endParaRPr>
          </a:p>
          <a:p>
            <a:endParaRPr lang="en-US" sz="1200"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22</a:t>
            </a:fld>
            <a:endParaRPr lang="en-US"/>
          </a:p>
        </p:txBody>
      </p:sp>
    </p:spTree>
    <p:extLst>
      <p:ext uri="{BB962C8B-B14F-4D97-AF65-F5344CB8AC3E}">
        <p14:creationId xmlns:p14="http://schemas.microsoft.com/office/powerpoint/2010/main" val="583081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US" sz="1200" dirty="0">
                <a:latin typeface="+mn-lt"/>
              </a:rPr>
              <a:t>There have been consistently more </a:t>
            </a:r>
            <a:r>
              <a:rPr lang="en-US" sz="1200" b="0" dirty="0">
                <a:latin typeface="+mn-lt"/>
              </a:rPr>
              <a:t>KI vacancies </a:t>
            </a:r>
            <a:r>
              <a:rPr lang="en-US" sz="1200" dirty="0">
                <a:latin typeface="+mn-lt"/>
              </a:rPr>
              <a:t>than non-KI </a:t>
            </a:r>
            <a:r>
              <a:rPr lang="en-US" sz="1200" b="0" dirty="0">
                <a:latin typeface="+mn-lt"/>
              </a:rPr>
              <a:t>across C&amp;P </a:t>
            </a:r>
            <a:r>
              <a:rPr lang="en-US" sz="1200" dirty="0">
                <a:latin typeface="+mn-lt"/>
              </a:rPr>
              <a:t>over the last 5 years</a:t>
            </a:r>
            <a:r>
              <a:rPr lang="en-US" sz="1200" b="0" dirty="0">
                <a:latin typeface="+mn-lt"/>
              </a:rPr>
              <a:t>. </a:t>
            </a:r>
            <a:r>
              <a:rPr lang="en-GB" sz="1200" dirty="0">
                <a:latin typeface="+mn-lt"/>
              </a:rPr>
              <a:t>An area of concern is that the ratio of KI to non-KI job vacancies has been decreasing and approaching 1. </a:t>
            </a:r>
            <a:r>
              <a:rPr lang="en-US" sz="1200" b="0" dirty="0">
                <a:latin typeface="+mn-lt"/>
              </a:rPr>
              <a:t>This suggests that the local economy may be starting to be driven less by KI industries. </a:t>
            </a:r>
            <a:r>
              <a:rPr lang="en-GB" sz="1200" b="0" dirty="0">
                <a:latin typeface="+mn-lt"/>
              </a:rPr>
              <a:t>The effects of the August 2024 Bank of England interest rate cut and possible subsequent interest rate cuts should be monitored to see it helps reverse this worrying trend with increased investment.</a:t>
            </a:r>
            <a:endParaRPr lang="en-US" sz="1200" b="1" dirty="0">
              <a:latin typeface="+mn-lt"/>
              <a:ea typeface="Calibri"/>
              <a:cs typeface="Calibri"/>
            </a:endParaRPr>
          </a:p>
          <a:p>
            <a:endParaRPr lang="en-US" sz="1200" b="1" dirty="0">
              <a:latin typeface="+mn-lt"/>
              <a:ea typeface="Calibri"/>
              <a:cs typeface="Calibri"/>
            </a:endParaRP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Lightcast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 </a:t>
            </a:r>
            <a:r>
              <a:rPr lang="en-US" sz="1200" b="0" i="0" dirty="0">
                <a:solidFill>
                  <a:srgbClr val="242424"/>
                </a:solidFill>
                <a:effectLst/>
                <a:latin typeface="+mn-lt"/>
                <a:ea typeface="Calibri"/>
                <a:cs typeface="Calibri"/>
              </a:rPr>
              <a:t>Vacancy data is sourced from Lightcast, a service that has been procured by C&amp;P Combined Authority which gives labour market information on Job postings, occupations, and industries. Lightcast has a job posting aggregator which scans jobs websites for posting and presents them together. Lightcast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mn-lt"/>
            </a:endParaRPr>
          </a:p>
          <a:p>
            <a:pPr algn="just" rtl="0" fontAlgn="base"/>
            <a:r>
              <a:rPr lang="en-GB" sz="1200" dirty="0">
                <a:latin typeface="+mn-lt"/>
              </a:rPr>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200" b="0" i="0" dirty="0">
              <a:solidFill>
                <a:srgbClr val="242424"/>
              </a:solidFill>
              <a:effectLst/>
              <a:latin typeface="+mn-lt"/>
            </a:endParaRPr>
          </a:p>
          <a:p>
            <a:endParaRPr lang="en-US" sz="1200"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23</a:t>
            </a:fld>
            <a:endParaRPr lang="en-US"/>
          </a:p>
        </p:txBody>
      </p:sp>
    </p:spTree>
    <p:extLst>
      <p:ext uri="{BB962C8B-B14F-4D97-AF65-F5344CB8AC3E}">
        <p14:creationId xmlns:p14="http://schemas.microsoft.com/office/powerpoint/2010/main" val="2633109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Commentary: </a:t>
            </a:r>
            <a:r>
              <a:rPr lang="en-US" b="0" dirty="0">
                <a:ea typeface="Calibri"/>
                <a:cs typeface="Calibri"/>
              </a:rPr>
              <a:t>Vacancies in KI industries are concentrated in only 4 employment sectors with the vast majority in Administrative and Support Service Activities. This contrasts to non-KI vacancies, which are spread across a higher number of employment sectors. </a:t>
            </a:r>
            <a:r>
              <a:rPr lang="en-GB" b="0" dirty="0">
                <a:ea typeface="Calibri"/>
                <a:cs typeface="Calibri"/>
              </a:rPr>
              <a:t>This KI concentration can be seen as a strength in depth, but it leaves KI industries somewhat more vulnerable to external shocks (e.g. China-Taiwan relations; AI bubble bursting).</a:t>
            </a:r>
          </a:p>
          <a:p>
            <a:endParaRPr lang="en-GB" b="0" dirty="0">
              <a:ea typeface="Calibri"/>
              <a:cs typeface="Calibri"/>
            </a:endParaRPr>
          </a:p>
          <a:p>
            <a:r>
              <a:rPr lang="en-GB" b="0" dirty="0">
                <a:ea typeface="Calibri"/>
                <a:cs typeface="Calibri"/>
              </a:rPr>
              <a:t>Note that median posting time for KI and non-KI jobs is 27 days. The minor matching issues between non-KI vacancies and those seeking work mentioned on Slide 21 (Vacancies by Sector) might be immaterial.</a:t>
            </a:r>
            <a:endParaRPr lang="en-US" b="0" dirty="0">
              <a:ea typeface="Calibri"/>
              <a:cs typeface="Calibri"/>
            </a:endParaRPr>
          </a:p>
          <a:p>
            <a:endParaRPr lang="en-US" b="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prstClr val="black"/>
                </a:solidFill>
                <a:latin typeface="Calibri" panose="020F0502020204030204"/>
              </a:rPr>
              <a:t>Source: </a:t>
            </a:r>
            <a:r>
              <a:rPr lang="en-GB" sz="1100" i="0" dirty="0">
                <a:solidFill>
                  <a:prstClr val="black"/>
                </a:solidFill>
              </a:rPr>
              <a:t>Lightcast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i="0" dirty="0">
              <a:solidFill>
                <a:prstClr val="black"/>
              </a:solidFill>
              <a:latin typeface="Calibri" panose="020F0502020204030204"/>
            </a:endParaRPr>
          </a:p>
          <a:p>
            <a:pPr algn="just" rtl="0" fontAlgn="base"/>
            <a:r>
              <a:rPr lang="en-GB" sz="1200" b="1" i="0" dirty="0">
                <a:solidFill>
                  <a:prstClr val="black"/>
                </a:solidFill>
                <a:latin typeface="Calibri" panose="020F0502020204030204"/>
              </a:rPr>
              <a:t>Technical note: </a:t>
            </a:r>
            <a:r>
              <a:rPr lang="en-US" sz="1200" b="0" i="0" dirty="0">
                <a:solidFill>
                  <a:srgbClr val="242424"/>
                </a:solidFill>
                <a:effectLst/>
                <a:latin typeface="Calibri" panose="020F0502020204030204" pitchFamily="34" charset="0"/>
              </a:rPr>
              <a:t>Vacancy data is sourced from Lightcast, a service that has been procured by C&amp;P Combined Authority which gives labour market information on Job postings, occupations, and industries. Lightcast has a job posting aggregator which scans jobs websites for posting and presents them together.  Lightcast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Calibri" panose="020F0502020204030204" pitchFamily="34" charset="0"/>
            </a:endParaRPr>
          </a:p>
          <a:p>
            <a:pPr algn="just" rtl="0" fontAlgn="base"/>
            <a:r>
              <a:rPr lang="en-GB" dirty="0"/>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200" b="0" i="0" dirty="0">
              <a:solidFill>
                <a:srgbClr val="242424"/>
              </a:solidFill>
              <a:effectLst/>
              <a:latin typeface="Calibri" panose="020F0502020204030204" pitchFamily="34" charset="0"/>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24</a:t>
            </a:fld>
            <a:endParaRPr lang="en-US"/>
          </a:p>
        </p:txBody>
      </p:sp>
    </p:spTree>
    <p:extLst>
      <p:ext uri="{BB962C8B-B14F-4D97-AF65-F5344CB8AC3E}">
        <p14:creationId xmlns:p14="http://schemas.microsoft.com/office/powerpoint/2010/main" val="630710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GB" sz="1200" b="0" dirty="0">
                <a:latin typeface="+mn-lt"/>
                <a:ea typeface="Calibri"/>
                <a:cs typeface="Calibri"/>
              </a:rPr>
              <a:t>Vacancies have decreased across all sectors over the last year except for Other Sectors</a:t>
            </a:r>
            <a:r>
              <a:rPr lang="en-US" sz="1200" b="0" dirty="0">
                <a:latin typeface="+mn-lt"/>
                <a:ea typeface="Calibri"/>
                <a:cs typeface="Calibri"/>
              </a:rPr>
              <a:t>. This suggests that the wider macroeconomic environment is affecting all industries to a similar extent; however, there has been some recent divergence among individual sectors since March 2024. The decrease in vacancies from June 2023 has been driven by the Administrative and Support Service Activities sector, and 90% of job postings in this sector were KI.</a:t>
            </a: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Lightcast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 </a:t>
            </a:r>
            <a:r>
              <a:rPr lang="en-US" sz="1200" b="0" i="0" dirty="0">
                <a:solidFill>
                  <a:srgbClr val="242424"/>
                </a:solidFill>
                <a:effectLst/>
                <a:latin typeface="+mn-lt"/>
              </a:rPr>
              <a:t>Vacancy data is sourced from Lightcast, a service that has been procured by C&amp;P Combined Authority which gives labour market information on Job postings, occupations, and industries. Lightcast has a job posting aggregator which scans jobs websites for posting and presents them together. Lightcast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mn-lt"/>
            </a:endParaRPr>
          </a:p>
          <a:p>
            <a:pPr algn="just" rtl="0" fontAlgn="base"/>
            <a:r>
              <a:rPr lang="en-GB" sz="1200" dirty="0">
                <a:latin typeface="+mn-lt"/>
              </a:rPr>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200" b="0" i="0" dirty="0">
              <a:solidFill>
                <a:srgbClr val="242424"/>
              </a:solidFill>
              <a:effectLst/>
              <a:latin typeface="+mn-lt"/>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25</a:t>
            </a:fld>
            <a:endParaRPr lang="en-US"/>
          </a:p>
        </p:txBody>
      </p:sp>
    </p:spTree>
    <p:extLst>
      <p:ext uri="{BB962C8B-B14F-4D97-AF65-F5344CB8AC3E}">
        <p14:creationId xmlns:p14="http://schemas.microsoft.com/office/powerpoint/2010/main" val="2598688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US" sz="1200" b="0" dirty="0">
                <a:latin typeface="+mn-lt"/>
                <a:ea typeface="Calibri"/>
                <a:cs typeface="Calibri"/>
              </a:rPr>
              <a:t>Vacancies across both KI and </a:t>
            </a:r>
            <a:r>
              <a:rPr lang="en-US" sz="1200" dirty="0">
                <a:latin typeface="+mn-lt"/>
                <a:ea typeface="Calibri"/>
                <a:cs typeface="Calibri"/>
              </a:rPr>
              <a:t>non-KI</a:t>
            </a:r>
            <a:r>
              <a:rPr lang="en-US" sz="1200" b="0" dirty="0">
                <a:latin typeface="+mn-lt"/>
                <a:ea typeface="Calibri"/>
                <a:cs typeface="Calibri"/>
              </a:rPr>
              <a:t> industries have decreased year on year and since March 2024. </a:t>
            </a:r>
            <a:r>
              <a:rPr lang="en-GB" sz="1200" b="0" dirty="0">
                <a:latin typeface="+mn-lt"/>
                <a:ea typeface="Calibri"/>
                <a:cs typeface="Calibri"/>
              </a:rPr>
              <a:t>However, it is concerning that KI industries have seen a larger decrease than non-KI industries when compared to both last year and March 2024. </a:t>
            </a:r>
            <a:r>
              <a:rPr lang="en-US" sz="1200" b="0" dirty="0">
                <a:latin typeface="+mn-lt"/>
                <a:ea typeface="Calibri"/>
                <a:cs typeface="Calibri"/>
              </a:rPr>
              <a:t>Yearly changes suggest that both sectors of the economy are being equally affected by the wider macroeconomic environment.</a:t>
            </a: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Lightcast </a:t>
            </a:r>
            <a:endParaRPr lang="en-GB" sz="1200" i="0" dirty="0">
              <a:solidFill>
                <a:prstClr val="black"/>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 </a:t>
            </a:r>
            <a:r>
              <a:rPr lang="en-US" sz="1200" b="0" i="0" dirty="0">
                <a:solidFill>
                  <a:srgbClr val="242424"/>
                </a:solidFill>
                <a:effectLst/>
                <a:latin typeface="+mn-lt"/>
                <a:ea typeface="Calibri"/>
                <a:cs typeface="Calibri"/>
              </a:rPr>
              <a:t>Vacancy data is sourced from Lightcast, a service that has been procured by C&amp;P Combined Authority which gives labour market information on Job postings, occupations, and industries. Lightcast has a job posting aggregator which scans jobs websites for posting and presents them together. Lightcast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mn-lt"/>
            </a:endParaRPr>
          </a:p>
          <a:p>
            <a:pPr algn="just" rtl="0" fontAlgn="base"/>
            <a:r>
              <a:rPr lang="en-GB" sz="1200" dirty="0">
                <a:latin typeface="+mn-lt"/>
              </a:rPr>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200" b="0" i="0" dirty="0">
              <a:solidFill>
                <a:srgbClr val="242424"/>
              </a:solidFill>
              <a:effectLst/>
              <a:latin typeface="+mn-lt"/>
            </a:endParaRPr>
          </a:p>
          <a:p>
            <a:endParaRPr lang="en-US" sz="1200"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26</a:t>
            </a:fld>
            <a:endParaRPr lang="en-US"/>
          </a:p>
        </p:txBody>
      </p:sp>
    </p:spTree>
    <p:extLst>
      <p:ext uri="{BB962C8B-B14F-4D97-AF65-F5344CB8AC3E}">
        <p14:creationId xmlns:p14="http://schemas.microsoft.com/office/powerpoint/2010/main" val="765075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US" sz="1200" b="0" dirty="0">
                <a:solidFill>
                  <a:srgbClr val="0B3153"/>
                </a:solidFill>
                <a:latin typeface="+mn-lt"/>
                <a:ea typeface="Calibri"/>
                <a:cs typeface="Calibri"/>
              </a:rPr>
              <a:t>The claimant rate and unemployment rate historically follow similar trends with the claimant rate being lower than the unemployment rate. </a:t>
            </a:r>
            <a:r>
              <a:rPr lang="en-GB" sz="1200" b="0" dirty="0">
                <a:solidFill>
                  <a:srgbClr val="0B3153"/>
                </a:solidFill>
                <a:latin typeface="+mn-lt"/>
                <a:ea typeface="Calibri"/>
                <a:cs typeface="Calibri"/>
              </a:rPr>
              <a:t>Since 2019, there has been an </a:t>
            </a:r>
            <a:r>
              <a:rPr lang="en-GB" sz="1200" dirty="0">
                <a:solidFill>
                  <a:srgbClr val="0B3153"/>
                </a:solidFill>
                <a:latin typeface="+mn-lt"/>
                <a:ea typeface="Calibri"/>
                <a:cs typeface="Calibri"/>
              </a:rPr>
              <a:t>unusual convergence. More data is needed to explain this behaviour.</a:t>
            </a:r>
            <a:endParaRPr lang="en-GB" sz="1200" dirty="0">
              <a:solidFill>
                <a:srgbClr val="0B3153"/>
              </a:solidFill>
            </a:endParaRPr>
          </a:p>
          <a:p>
            <a:endParaRPr lang="en-US" sz="1200" b="1" dirty="0">
              <a:latin typeface="+mn-lt"/>
              <a:ea typeface="Calibri"/>
              <a:cs typeface="Calibri"/>
            </a:endParaRP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prstClr val="black"/>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prstClr val="black"/>
                </a:solidFill>
                <a:latin typeface="+mn-lt"/>
              </a:rPr>
              <a:t>Annual Population Survey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prstClr val="black"/>
                </a:solidFill>
                <a:latin typeface="+mn-lt"/>
              </a:rPr>
              <a:t>Claimant count, Office for National Statistics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 </a:t>
            </a:r>
            <a:r>
              <a:rPr lang="en-US" sz="1200" b="0" i="0" dirty="0">
                <a:solidFill>
                  <a:srgbClr val="242424"/>
                </a:solidFill>
                <a:effectLst/>
                <a:latin typeface="+mn-lt"/>
              </a:rPr>
              <a:t>Vacancy data is sourced from Lightcast, a service that has been procured by C&amp;P Combined Authority which gives labour market information on Job postings, occupations, and industries. Lightcast has a job posting aggregator which scans jobs websites for posting and presents them together. Lightcast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mn-lt"/>
            </a:endParaRPr>
          </a:p>
          <a:p>
            <a:pPr algn="just" rtl="0" fontAlgn="base"/>
            <a:r>
              <a:rPr lang="en-GB" sz="1200" dirty="0">
                <a:latin typeface="+mn-lt"/>
              </a:rPr>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200" b="0" i="0" dirty="0">
              <a:solidFill>
                <a:srgbClr val="242424"/>
              </a:solidFill>
              <a:effectLst/>
              <a:latin typeface="+mn-lt"/>
            </a:endParaRPr>
          </a:p>
          <a:p>
            <a:endParaRPr lang="en-GB" sz="12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solidFill>
                  <a:srgbClr val="EC701C"/>
                </a:solidFill>
                <a:highlight>
                  <a:srgbClr val="FFFF00"/>
                </a:highlight>
                <a:latin typeface="+mn-lt"/>
                <a:cs typeface="Arial" panose="020B0604020202020204" pitchFamily="34" charset="0"/>
              </a:rPr>
              <a:t>The Claimant Count measures the number of people (age 16+) claiming benefit principally for the reason of being unemployed. </a:t>
            </a:r>
            <a:endParaRPr lang="en-GB" sz="1200" dirty="0">
              <a:latin typeface="+mn-lt"/>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27</a:t>
            </a:fld>
            <a:endParaRPr lang="en-US"/>
          </a:p>
        </p:txBody>
      </p:sp>
    </p:spTree>
    <p:extLst>
      <p:ext uri="{BB962C8B-B14F-4D97-AF65-F5344CB8AC3E}">
        <p14:creationId xmlns:p14="http://schemas.microsoft.com/office/powerpoint/2010/main" val="1645568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GB" sz="1200" b="0" dirty="0">
                <a:latin typeface="+mn-lt"/>
                <a:ea typeface="Calibri"/>
                <a:cs typeface="Calibri"/>
              </a:rPr>
              <a:t>Claimant counts have increased in C&amp;P over the last year, and this increase is more prevalent in Peterborough. </a:t>
            </a:r>
            <a:r>
              <a:rPr lang="en-US" sz="1200" b="0" dirty="0">
                <a:latin typeface="+mn-lt"/>
                <a:ea typeface="Calibri"/>
                <a:cs typeface="Calibri"/>
              </a:rPr>
              <a:t>Overall, raw numbers of claimants are increasing; however, the claimant rate has not changed substantially. </a:t>
            </a: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b="0" i="0" dirty="0">
                <a:solidFill>
                  <a:prstClr val="black"/>
                </a:solidFill>
                <a:latin typeface="+mn-lt"/>
              </a:rPr>
              <a:t>Claimant count, Office for National Statistics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a:t>
            </a:r>
            <a:r>
              <a:rPr lang="en-GB" sz="1200" b="0" i="0" dirty="0">
                <a:solidFill>
                  <a:schemeClr val="tx1"/>
                </a:solidFill>
                <a:latin typeface="+mn-lt"/>
                <a:cs typeface="+mn-cs"/>
              </a:rPr>
              <a:t> </a:t>
            </a:r>
            <a:r>
              <a:rPr lang="en-GB" sz="1200" b="0" dirty="0">
                <a:solidFill>
                  <a:srgbClr val="EC701C"/>
                </a:solidFill>
                <a:highlight>
                  <a:srgbClr val="FFFF00"/>
                </a:highlight>
                <a:latin typeface="+mn-lt"/>
                <a:cs typeface="Arial" panose="020B0604020202020204" pitchFamily="34" charset="0"/>
              </a:rPr>
              <a:t>The Claimant Count measures the number of people (age 16+) claiming benefit principally for the reason of being unemployed. </a:t>
            </a:r>
            <a:endParaRPr lang="en-GB" sz="1200" dirty="0">
              <a:latin typeface="+mn-lt"/>
            </a:endParaRPr>
          </a:p>
          <a:p>
            <a:endParaRPr lang="en-GB" sz="1200" dirty="0">
              <a:latin typeface="+mn-lt"/>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28</a:t>
            </a:fld>
            <a:endParaRPr lang="en-US"/>
          </a:p>
        </p:txBody>
      </p:sp>
    </p:spTree>
    <p:extLst>
      <p:ext uri="{BB962C8B-B14F-4D97-AF65-F5344CB8AC3E}">
        <p14:creationId xmlns:p14="http://schemas.microsoft.com/office/powerpoint/2010/main" val="274999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Calibri"/>
              </a:rPr>
              <a:t>Commentary: </a:t>
            </a:r>
            <a:r>
              <a:rPr lang="en-GB" sz="1200" dirty="0">
                <a:latin typeface="+mn-lt"/>
              </a:rPr>
              <a:t>Areas of strength include </a:t>
            </a:r>
            <a:r>
              <a:rPr lang="en-GB" sz="1200" b="0" dirty="0">
                <a:latin typeface="+mn-lt"/>
              </a:rPr>
              <a:t>C&amp;P </a:t>
            </a:r>
            <a:r>
              <a:rPr lang="en-GB" sz="1200" dirty="0">
                <a:latin typeface="+mn-lt"/>
              </a:rPr>
              <a:t>having </a:t>
            </a:r>
            <a:r>
              <a:rPr lang="en-GB" sz="1200" b="0" dirty="0">
                <a:latin typeface="+mn-lt"/>
              </a:rPr>
              <a:t>a lower economic inactivity rate </a:t>
            </a:r>
            <a:r>
              <a:rPr lang="en-GB" sz="1200" dirty="0">
                <a:latin typeface="+mn-lt"/>
              </a:rPr>
              <a:t>than the UK (18.5% vs 21.5%) </a:t>
            </a:r>
            <a:r>
              <a:rPr lang="en-GB" sz="1200" b="0" dirty="0">
                <a:latin typeface="+mn-lt"/>
              </a:rPr>
              <a:t>and a higher employment rate than the UK</a:t>
            </a:r>
            <a:r>
              <a:rPr lang="en-GB" sz="1200" dirty="0">
                <a:latin typeface="+mn-lt"/>
              </a:rPr>
              <a:t> (77.7% vs 75.4%). This is a key strength in C&amp;P</a:t>
            </a:r>
            <a:r>
              <a:rPr lang="en-GB" sz="1200" b="0" dirty="0">
                <a:latin typeface="+mn-lt"/>
              </a:rPr>
              <a:t>.</a:t>
            </a:r>
            <a:endParaRPr lang="en-US" sz="1200" dirty="0">
              <a:latin typeface="+mn-lt"/>
            </a:endParaRPr>
          </a:p>
          <a:p>
            <a:endParaRPr lang="en-GB" sz="1200" dirty="0">
              <a:latin typeface="+mn-lt"/>
            </a:endParaRPr>
          </a:p>
          <a:p>
            <a:r>
              <a:rPr lang="en-GB" sz="1200" dirty="0">
                <a:latin typeface="+mn-lt"/>
              </a:rPr>
              <a:t>An area of concern is that C&amp;P</a:t>
            </a:r>
            <a:r>
              <a:rPr lang="en-GB" sz="1200" b="0" dirty="0">
                <a:latin typeface="+mn-lt"/>
              </a:rPr>
              <a:t> unemployment is higher than the UK for the first time in the analysis period of 2007 to 2024</a:t>
            </a:r>
            <a:r>
              <a:rPr lang="en-GB" sz="1200" dirty="0">
                <a:latin typeface="+mn-lt"/>
              </a:rPr>
              <a:t> (4.7% vs 3.9%) with a worrying YoY change of +1.6pp</a:t>
            </a:r>
            <a:r>
              <a:rPr lang="en-GB" sz="1200" b="0" dirty="0">
                <a:latin typeface="+mn-lt"/>
              </a:rPr>
              <a:t>. </a:t>
            </a:r>
            <a:r>
              <a:rPr lang="en-GB" sz="1200" dirty="0">
                <a:latin typeface="+mn-lt"/>
              </a:rPr>
              <a:t>A possible explanation could be </a:t>
            </a:r>
            <a:r>
              <a:rPr lang="en-GB" sz="1200" b="0" dirty="0">
                <a:latin typeface="+mn-lt"/>
              </a:rPr>
              <a:t>that </a:t>
            </a:r>
            <a:r>
              <a:rPr lang="en-GB" sz="1200" dirty="0">
                <a:latin typeface="+mn-lt"/>
              </a:rPr>
              <a:t>lower economic inactivity has led </a:t>
            </a:r>
            <a:r>
              <a:rPr lang="en-GB" sz="1200" b="0" dirty="0">
                <a:latin typeface="+mn-lt"/>
              </a:rPr>
              <a:t>to </a:t>
            </a:r>
            <a:r>
              <a:rPr lang="en-GB" sz="1200" dirty="0">
                <a:latin typeface="+mn-lt"/>
              </a:rPr>
              <a:t>more people seeking work (higher unemployment) and more people in work (higher </a:t>
            </a:r>
            <a:r>
              <a:rPr lang="en-GB" sz="1200" b="0" dirty="0">
                <a:latin typeface="+mn-lt"/>
              </a:rPr>
              <a:t>employment</a:t>
            </a:r>
            <a:r>
              <a:rPr lang="en-GB" sz="1200" dirty="0">
                <a:latin typeface="+mn-lt"/>
              </a:rPr>
              <a:t>). </a:t>
            </a:r>
            <a:r>
              <a:rPr lang="en-GB" sz="1200" b="0" dirty="0">
                <a:latin typeface="+mn-lt"/>
              </a:rPr>
              <a:t>However, it should be noted that when taking a 3-year average unemployment remains close to but below that of the UK. </a:t>
            </a:r>
            <a:endParaRPr lang="en-US" sz="1200" dirty="0">
              <a:latin typeface="+mn-lt"/>
            </a:endParaRPr>
          </a:p>
          <a:p>
            <a:endParaRPr lang="en-GB" sz="1200" dirty="0">
              <a:latin typeface="+mn-lt"/>
            </a:endParaRPr>
          </a:p>
          <a:p>
            <a:endParaRPr lang="en-GB" sz="1200" i="1"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Annual Population Survey, April to March Releases</a:t>
            </a:r>
            <a:endParaRPr lang="en-GB" sz="1200" i="0" dirty="0">
              <a:solidFill>
                <a:prstClr val="black"/>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ea typeface="Verdana"/>
              </a:rPr>
              <a:t>A residence based labour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200" b="1" i="0" dirty="0">
              <a:latin typeface="+mn-lt"/>
              <a:ea typeface="Verdana"/>
            </a:endParaRPr>
          </a:p>
          <a:p>
            <a:pPr eaLnBrk="1" fontAlgn="auto" hangingPunct="1">
              <a:spcBef>
                <a:spcPts val="600"/>
              </a:spcBef>
              <a:spcAft>
                <a:spcPts val="0"/>
              </a:spcAft>
              <a:defRPr/>
            </a:pPr>
            <a:endParaRPr lang="en-GB" sz="1200" b="0" dirty="0">
              <a:latin typeface="+mn-lt"/>
              <a:ea typeface="Calibri"/>
              <a:cs typeface="Calibri"/>
            </a:endParaRPr>
          </a:p>
          <a:p>
            <a:pPr>
              <a:lnSpc>
                <a:spcPct val="107000"/>
              </a:lnSpc>
              <a:spcAft>
                <a:spcPts val="800"/>
              </a:spcAft>
            </a:pPr>
            <a:r>
              <a:rPr lang="en-GB" sz="1200" b="1" kern="100" dirty="0">
                <a:effectLst/>
                <a:latin typeface="+mn-lt"/>
                <a:ea typeface="Calibri"/>
                <a:cs typeface="Calibri"/>
              </a:rPr>
              <a:t>It is important to note that due to the small geographical area considered, and the Annual Population Survey being based on a representative sample, this may be due to a quarterly fluctuation rather than any kind of long-term trend in the data.</a:t>
            </a:r>
            <a:r>
              <a:rPr lang="en-GB" sz="1200" b="1" kern="100" dirty="0">
                <a:solidFill>
                  <a:srgbClr val="000000"/>
                </a:solidFill>
                <a:effectLst/>
                <a:latin typeface="+mn-lt"/>
                <a:ea typeface="Calibri"/>
                <a:cs typeface="Calibri"/>
              </a:rPr>
              <a:t> </a:t>
            </a:r>
            <a:r>
              <a:rPr lang="en-GB" sz="1200" b="1" kern="100" dirty="0">
                <a:solidFill>
                  <a:prstClr val="black"/>
                </a:solidFill>
                <a:latin typeface="+mn-lt"/>
                <a:ea typeface="Calibri"/>
                <a:cs typeface="Calibri"/>
              </a:rPr>
              <a:t>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rPr>
              <a:t>Caution should be taken with interpreting these figures and comparisons to C&amp;P. </a:t>
            </a:r>
            <a:endParaRPr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endParaRPr>
          </a:p>
          <a:p>
            <a:pPr>
              <a:lnSpc>
                <a:spcPct val="107000"/>
              </a:lnSpc>
              <a:spcAft>
                <a:spcPts val="800"/>
              </a:spcAft>
            </a:pPr>
            <a:endParaRPr kumimoji="0" lang="en-GB" sz="1200" b="1"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a:endParaRPr>
          </a:p>
          <a:p>
            <a:pPr>
              <a:lnSpc>
                <a:spcPct val="107000"/>
              </a:lnSpc>
              <a:spcAft>
                <a:spcPts val="800"/>
              </a:spcAft>
            </a:pPr>
            <a:r>
              <a:rPr kumimoji="0" lang="en-GB" sz="1200" b="1" i="0" u="none" strike="noStrike" kern="100" cap="none" spc="0" normalizeH="0" baseline="0" noProof="0" dirty="0">
                <a:ln>
                  <a:noFill/>
                </a:ln>
                <a:solidFill>
                  <a:prstClr val="black"/>
                </a:solidFill>
                <a:effectLst/>
                <a:uLnTx/>
                <a:uFillTx/>
                <a:latin typeface="+mn-lt"/>
                <a:ea typeface="Calibri"/>
                <a:cs typeface="Times New Roman"/>
              </a:rPr>
              <a:t>APS Estimates have not been reweighted to new populations and consequently, will be inconsistent with the population totals used for the Labour Force Survey in the latest periods. Again caution is recommended when making comparisons to national statistics.</a:t>
            </a:r>
            <a:endParaRPr lang="en-GB" sz="1200" b="1" i="0" u="none" strike="noStrike" kern="100" cap="none" spc="0" normalizeH="0" baseline="0" noProof="0" dirty="0">
              <a:ln>
                <a:noFill/>
              </a:ln>
              <a:solidFill>
                <a:prstClr val="black"/>
              </a:solidFill>
              <a:effectLst/>
              <a:uLnTx/>
              <a:uFillTx/>
              <a:latin typeface="+mn-lt"/>
              <a:ea typeface="Calibri"/>
              <a:cs typeface="Times New Roman"/>
            </a:endParaRPr>
          </a:p>
          <a:p>
            <a:pPr>
              <a:lnSpc>
                <a:spcPct val="107000"/>
              </a:lnSpc>
              <a:spcAft>
                <a:spcPts val="800"/>
              </a:spcAft>
              <a:tabLst>
                <a:tab pos="457200" algn="l"/>
              </a:tabLst>
            </a:pPr>
            <a:endParaRPr lang="en-GB" sz="1200" kern="100" dirty="0">
              <a:effectLst/>
              <a:latin typeface="+mn-lt"/>
              <a:ea typeface="Calibri" panose="020F0502020204030204" pitchFamily="34" charset="0"/>
              <a:cs typeface="Times New Roman" panose="02020603050405020304" pitchFamily="18" charset="0"/>
            </a:endParaRPr>
          </a:p>
          <a:p>
            <a:pPr eaLnBrk="1" fontAlgn="auto" hangingPunct="1">
              <a:spcBef>
                <a:spcPts val="600"/>
              </a:spcBef>
              <a:spcAft>
                <a:spcPts val="0"/>
              </a:spcAft>
              <a:defRPr/>
            </a:pPr>
            <a:endParaRPr lang="en-GB" sz="1200" b="0" dirty="0">
              <a:latin typeface="+mn-lt"/>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459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7000"/>
              </a:lnSpc>
              <a:spcBef>
                <a:spcPts val="0"/>
              </a:spcBef>
              <a:spcAft>
                <a:spcPts val="0"/>
              </a:spcAft>
              <a:buClrTx/>
              <a:buSzTx/>
              <a:tabLst/>
              <a:defRPr/>
            </a:pPr>
            <a:r>
              <a:rPr lang="en-US" sz="1200" b="1" dirty="0">
                <a:latin typeface="+mn-lt"/>
                <a:ea typeface="Calibri"/>
                <a:cs typeface="Calibri"/>
              </a:rPr>
              <a:t>Commentary: </a:t>
            </a:r>
            <a:r>
              <a:rPr lang="en-GB" sz="1200" b="0" dirty="0">
                <a:latin typeface="+mn-lt"/>
                <a:ea typeface="Calibri"/>
                <a:cs typeface="Calibri"/>
              </a:rPr>
              <a:t>The two areas of concern are in Peterborough and Huntingdonshire. The most severe is in Peterborough, which has nearly half of all claimants in C&amp;P at 44.1% and is increasing substantially year on year at +10.9%. In Cambridgeshire, Huntingdonshire has the largest proportion of claimants in C&amp;P at 14.7% with the highest year on year increase at +12.3%. Both areas are worth close attention.</a:t>
            </a:r>
          </a:p>
          <a:p>
            <a:pPr marR="0" lvl="0" algn="l" defTabSz="914400" rtl="0" eaLnBrk="1" fontAlgn="auto" latinLnBrk="0" hangingPunct="1">
              <a:lnSpc>
                <a:spcPct val="107000"/>
              </a:lnSpc>
              <a:spcBef>
                <a:spcPts val="0"/>
              </a:spcBef>
              <a:spcAft>
                <a:spcPts val="0"/>
              </a:spcAft>
              <a:buClrTx/>
              <a:buSzTx/>
              <a:tabLst/>
              <a:defRPr/>
            </a:pPr>
            <a:endParaRPr lang="en-GB" sz="1200" b="0" dirty="0">
              <a:solidFill>
                <a:prstClr val="black"/>
              </a:solidFill>
              <a:latin typeface="+mn-lt"/>
              <a:ea typeface="Calibri"/>
              <a:cs typeface="Calibri"/>
            </a:endParaRPr>
          </a:p>
          <a:p>
            <a:pPr marR="0" lvl="0" algn="l" defTabSz="914400" rtl="0" eaLnBrk="1" fontAlgn="auto" latinLnBrk="0" hangingPunct="1">
              <a:lnSpc>
                <a:spcPct val="107000"/>
              </a:lnSpc>
              <a:spcBef>
                <a:spcPts val="0"/>
              </a:spcBef>
              <a:spcAft>
                <a:spcPts val="0"/>
              </a:spcAft>
              <a:buClrTx/>
              <a:buSzTx/>
              <a:tabLst/>
              <a:defRPr/>
            </a:pPr>
            <a:r>
              <a:rPr lang="en-GB" sz="1200" b="1" dirty="0">
                <a:solidFill>
                  <a:prstClr val="black"/>
                </a:solidFill>
                <a:latin typeface="+mn-lt"/>
              </a:rPr>
              <a:t>Source: </a:t>
            </a:r>
            <a:r>
              <a:rPr lang="en-GB" sz="1200" b="0" i="0" dirty="0">
                <a:solidFill>
                  <a:prstClr val="black"/>
                </a:solidFill>
                <a:latin typeface="+mn-lt"/>
              </a:rPr>
              <a:t>Claimant count, Office for National Statistics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a:t>
            </a:r>
            <a:r>
              <a:rPr lang="en-GB" sz="1200" b="0" i="0" dirty="0">
                <a:solidFill>
                  <a:schemeClr val="tx1"/>
                </a:solidFill>
                <a:latin typeface="+mn-lt"/>
                <a:cs typeface="+mn-cs"/>
              </a:rPr>
              <a:t> </a:t>
            </a:r>
            <a:r>
              <a:rPr lang="en-GB" sz="1200" b="0" dirty="0">
                <a:solidFill>
                  <a:srgbClr val="EC701C"/>
                </a:solidFill>
                <a:highlight>
                  <a:srgbClr val="FFFF00"/>
                </a:highlight>
                <a:latin typeface="+mn-lt"/>
                <a:cs typeface="Arial" panose="020B0604020202020204" pitchFamily="34" charset="0"/>
              </a:rPr>
              <a:t>The Claimant Count measures the number of people (age 16+) claiming benefit principally for the reason of being unemployed.  </a:t>
            </a:r>
            <a:endParaRPr lang="en-GB" sz="1200" dirty="0">
              <a:latin typeface="+mn-lt"/>
            </a:endParaRPr>
          </a:p>
          <a:p>
            <a:pPr marL="285750" indent="-285750">
              <a:spcBef>
                <a:spcPts val="600"/>
              </a:spcBef>
              <a:buFont typeface="Arial" panose="020B0604020202020204" pitchFamily="34" charset="0"/>
              <a:buChar char="•"/>
            </a:pPr>
            <a:endParaRPr lang="en-GB" sz="1200" dirty="0"/>
          </a:p>
        </p:txBody>
      </p:sp>
      <p:sp>
        <p:nvSpPr>
          <p:cNvPr id="4" name="Slide Number Placeholder 3"/>
          <p:cNvSpPr>
            <a:spLocks noGrp="1"/>
          </p:cNvSpPr>
          <p:nvPr>
            <p:ph type="sldNum" sz="quarter" idx="5"/>
          </p:nvPr>
        </p:nvSpPr>
        <p:spPr/>
        <p:txBody>
          <a:bodyPr/>
          <a:lstStyle/>
          <a:p>
            <a:fld id="{9E6CB208-4DB2-4AE8-A538-5D5D61A35EDD}" type="slidenum">
              <a:rPr lang="en-GB" smtClean="0"/>
              <a:t>29</a:t>
            </a:fld>
            <a:endParaRPr lang="en-GB"/>
          </a:p>
        </p:txBody>
      </p:sp>
    </p:spTree>
    <p:extLst>
      <p:ext uri="{BB962C8B-B14F-4D97-AF65-F5344CB8AC3E}">
        <p14:creationId xmlns:p14="http://schemas.microsoft.com/office/powerpoint/2010/main" val="2559737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mn-lt"/>
                <a:ea typeface="Calibri"/>
                <a:cs typeface="Calibri"/>
              </a:rPr>
              <a:t>Commentary:</a:t>
            </a:r>
            <a:r>
              <a:rPr lang="en-US" sz="1200" b="0" dirty="0">
                <a:latin typeface="+mn-lt"/>
                <a:ea typeface="Calibri"/>
                <a:cs typeface="Calibri"/>
              </a:rPr>
              <a:t> </a:t>
            </a:r>
            <a:r>
              <a:rPr lang="en-GB" sz="1200" b="0" dirty="0">
                <a:latin typeface="+mn-lt"/>
                <a:ea typeface="Calibri"/>
                <a:cs typeface="Calibri"/>
              </a:rPr>
              <a:t>On Slide 10 (Employment Overview by Gender – 3-year average), the unemployment rate for females was unusually higher than males (3.9% vs 3.7%). However, claimant rates are higher for males than females across all three areas above. This trend for claimant rates is more intuitive given that females have a much higher economic inactivity rate than males (22.2% vs. 15.0%). Less available females in the workforce should intuitively lead to lower claimant rates and lower employment rates.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b="0" i="0" dirty="0">
                <a:solidFill>
                  <a:prstClr val="black"/>
                </a:solidFill>
                <a:latin typeface="+mn-lt"/>
              </a:rPr>
              <a:t>Claimant count, Office for National Statistics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a:t>
            </a:r>
            <a:r>
              <a:rPr lang="en-GB" sz="1200" b="0" i="0" dirty="0">
                <a:solidFill>
                  <a:schemeClr val="tx1"/>
                </a:solidFill>
                <a:latin typeface="+mn-lt"/>
                <a:cs typeface="+mn-cs"/>
              </a:rPr>
              <a:t> </a:t>
            </a:r>
            <a:r>
              <a:rPr lang="en-GB" sz="1200" b="0" dirty="0">
                <a:solidFill>
                  <a:srgbClr val="EC701C"/>
                </a:solidFill>
                <a:highlight>
                  <a:srgbClr val="FFFF00"/>
                </a:highlight>
                <a:latin typeface="+mn-lt"/>
                <a:cs typeface="Arial" panose="020B0604020202020204" pitchFamily="34" charset="0"/>
              </a:rPr>
              <a:t>The Claimant Count measures the number of people (age 16+) claiming benefit principally for the reason of being unemployed. </a:t>
            </a:r>
            <a:endParaRPr lang="en-GB" sz="1200" dirty="0">
              <a:latin typeface="+mn-lt"/>
            </a:endParaRPr>
          </a:p>
          <a:p>
            <a:endParaRPr lang="en-GB" sz="1200" dirty="0">
              <a:latin typeface="+mn-lt"/>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30</a:t>
            </a:fld>
            <a:endParaRPr lang="en-US"/>
          </a:p>
        </p:txBody>
      </p:sp>
    </p:spTree>
    <p:extLst>
      <p:ext uri="{BB962C8B-B14F-4D97-AF65-F5344CB8AC3E}">
        <p14:creationId xmlns:p14="http://schemas.microsoft.com/office/powerpoint/2010/main" val="154741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mn-lt"/>
                <a:ea typeface="Calibri"/>
                <a:cs typeface="Calibri"/>
              </a:rPr>
              <a:t>Commentary: </a:t>
            </a:r>
            <a:r>
              <a:rPr lang="en-US" sz="1200" b="0">
                <a:latin typeface="+mn-lt"/>
                <a:ea typeface="Calibri"/>
                <a:cs typeface="Calibri"/>
              </a:rPr>
              <a:t>There has been a higher proportion of males who claim benefits than females since 1992. However, the ratio of male to female claimants has been decreasing over time. Claimant rates have generally risen with recessions (e.g. financial crisis in 2009; Covid-19 pandemic); however, it is concerning that current claimant rates are still higher than pre-pandemic levels.</a:t>
            </a:r>
            <a:endParaRPr lang="en-US" sz="1200" b="1">
              <a:latin typeface="+mn-lt"/>
              <a:ea typeface="Calibri"/>
              <a:cs typeface="Calibri"/>
            </a:endParaRPr>
          </a:p>
          <a:p>
            <a:endParaRPr lang="en-US" sz="1200" b="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mn-lt"/>
              </a:rPr>
              <a:t>Source: </a:t>
            </a:r>
            <a:r>
              <a:rPr lang="en-GB" sz="1200" b="0" i="0">
                <a:solidFill>
                  <a:prstClr val="black"/>
                </a:solidFill>
                <a:latin typeface="+mn-lt"/>
              </a:rPr>
              <a:t>Claimant count, Office for National Statistics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a:solidFill>
                <a:prstClr val="black"/>
              </a:solidFill>
              <a:latin typeface="+mn-lt"/>
            </a:endParaRPr>
          </a:p>
          <a:p>
            <a:pPr algn="just" rtl="0" fontAlgn="base"/>
            <a:r>
              <a:rPr lang="en-GB" sz="1200" b="1" i="0">
                <a:solidFill>
                  <a:prstClr val="black"/>
                </a:solidFill>
                <a:latin typeface="+mn-lt"/>
              </a:rPr>
              <a:t>Technical note:</a:t>
            </a:r>
            <a:r>
              <a:rPr lang="en-GB" sz="1200" b="0" i="0">
                <a:solidFill>
                  <a:schemeClr val="tx1"/>
                </a:solidFill>
                <a:latin typeface="+mn-lt"/>
                <a:cs typeface="+mn-cs"/>
              </a:rPr>
              <a:t> </a:t>
            </a:r>
            <a:r>
              <a:rPr lang="en-GB" sz="1200" b="0">
                <a:solidFill>
                  <a:srgbClr val="EC701C"/>
                </a:solidFill>
                <a:highlight>
                  <a:srgbClr val="FFFF00"/>
                </a:highlight>
                <a:latin typeface="+mn-lt"/>
                <a:cs typeface="Arial" panose="020B0604020202020204" pitchFamily="34" charset="0"/>
              </a:rPr>
              <a:t>The Claimant Count measures the number of people (age 16+) claiming benefit principally for the reason of being unemployed. </a:t>
            </a:r>
            <a:endParaRPr lang="en-GB" sz="1200">
              <a:latin typeface="+mn-lt"/>
            </a:endParaRPr>
          </a:p>
          <a:p>
            <a:endParaRPr lang="en-GB" sz="1200">
              <a:latin typeface="+mn-lt"/>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31</a:t>
            </a:fld>
            <a:endParaRPr lang="en-US"/>
          </a:p>
        </p:txBody>
      </p:sp>
    </p:spTree>
    <p:extLst>
      <p:ext uri="{BB962C8B-B14F-4D97-AF65-F5344CB8AC3E}">
        <p14:creationId xmlns:p14="http://schemas.microsoft.com/office/powerpoint/2010/main" val="3488610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mn-lt"/>
                <a:ea typeface="Calibri"/>
                <a:cs typeface="Calibri"/>
              </a:rPr>
              <a:t>Commentary: </a:t>
            </a:r>
            <a:r>
              <a:rPr lang="en-GB" sz="1200" b="0" dirty="0">
                <a:latin typeface="+mn-lt"/>
                <a:ea typeface="Calibri"/>
                <a:cs typeface="Calibri"/>
              </a:rPr>
              <a:t>Peterborough continues to be an area of concern with the highest claimant rates across all age groups except for 16-17. For Cambridgeshire, Fenland has the highest claimant rates except for 16-17. The 18-24 age group has the highest claimant rage across all areas except for Cambridge City.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b="0" i="0" dirty="0">
                <a:solidFill>
                  <a:prstClr val="black"/>
                </a:solidFill>
                <a:latin typeface="+mn-lt"/>
              </a:rPr>
              <a:t>Claimant count, Office for National Statistics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a:t>
            </a:r>
            <a:r>
              <a:rPr lang="en-GB" sz="1200" b="0" i="0" dirty="0">
                <a:solidFill>
                  <a:schemeClr val="tx1"/>
                </a:solidFill>
                <a:latin typeface="+mn-lt"/>
                <a:cs typeface="+mn-cs"/>
              </a:rPr>
              <a:t> </a:t>
            </a:r>
            <a:r>
              <a:rPr lang="en-GB" sz="1200" b="0" dirty="0">
                <a:solidFill>
                  <a:srgbClr val="EC701C"/>
                </a:solidFill>
                <a:highlight>
                  <a:srgbClr val="FFFF00"/>
                </a:highlight>
                <a:latin typeface="+mn-lt"/>
                <a:cs typeface="Arial" panose="020B0604020202020204" pitchFamily="34" charset="0"/>
              </a:rPr>
              <a:t>The Claimant Count measures the number of people (age 16+) claiming benefit principally for the reason of being unemployed. </a:t>
            </a:r>
            <a:endParaRPr lang="en-GB" sz="1200" dirty="0">
              <a:latin typeface="+mn-lt"/>
            </a:endParaRPr>
          </a:p>
          <a:p>
            <a:pPr marL="0" indent="0">
              <a:buFont typeface="Arial" panose="020B0604020202020204" pitchFamily="34" charset="0"/>
              <a:buNone/>
              <a:defRPr/>
            </a:pP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32</a:t>
            </a:fld>
            <a:endParaRPr lang="en-GB"/>
          </a:p>
        </p:txBody>
      </p:sp>
    </p:spTree>
    <p:extLst>
      <p:ext uri="{BB962C8B-B14F-4D97-AF65-F5344CB8AC3E}">
        <p14:creationId xmlns:p14="http://schemas.microsoft.com/office/powerpoint/2010/main" val="1878795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GB" sz="1200" b="0" dirty="0">
                <a:latin typeface="+mn-lt"/>
                <a:ea typeface="Calibri"/>
                <a:cs typeface="Calibri"/>
              </a:rPr>
              <a:t>Over the last year, all age groups had an increasing rate for claimant counts. The C&amp;P 50+ age group is an area of concern with the highest increase of 11.8% across age groups over the last year and the highest increase of 0.9% across age groups between March 2024 and June 2024.</a:t>
            </a: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b="0" i="0" dirty="0">
                <a:solidFill>
                  <a:prstClr val="black"/>
                </a:solidFill>
                <a:latin typeface="+mn-lt"/>
              </a:rPr>
              <a:t>Claimant count, Office for National Statistics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a:t>
            </a:r>
            <a:r>
              <a:rPr lang="en-GB" sz="1200" b="0" i="0" dirty="0">
                <a:solidFill>
                  <a:schemeClr val="tx1"/>
                </a:solidFill>
                <a:latin typeface="+mn-lt"/>
                <a:cs typeface="+mn-cs"/>
              </a:rPr>
              <a:t> </a:t>
            </a:r>
            <a:r>
              <a:rPr lang="en-GB" sz="1200" b="0" dirty="0">
                <a:solidFill>
                  <a:srgbClr val="EC701C"/>
                </a:solidFill>
                <a:highlight>
                  <a:srgbClr val="FFFF00"/>
                </a:highlight>
                <a:latin typeface="+mn-lt"/>
                <a:cs typeface="Arial" panose="020B0604020202020204" pitchFamily="34" charset="0"/>
              </a:rPr>
              <a:t>The Claimant Count measures the number of people (age 16+) claiming benefit principally for the reason of being unemployed. </a:t>
            </a:r>
            <a:endParaRPr lang="en-GB" sz="1200" dirty="0">
              <a:latin typeface="+mn-lt"/>
            </a:endParaRPr>
          </a:p>
          <a:p>
            <a:endParaRPr lang="en-US" sz="1200"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33</a:t>
            </a:fld>
            <a:endParaRPr lang="en-US"/>
          </a:p>
        </p:txBody>
      </p:sp>
    </p:spTree>
    <p:extLst>
      <p:ext uri="{BB962C8B-B14F-4D97-AF65-F5344CB8AC3E}">
        <p14:creationId xmlns:p14="http://schemas.microsoft.com/office/powerpoint/2010/main" val="4073051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7000"/>
              </a:lnSpc>
              <a:spcBef>
                <a:spcPts val="0"/>
              </a:spcBef>
              <a:spcAft>
                <a:spcPts val="0"/>
              </a:spcAft>
              <a:buClrTx/>
              <a:buSzTx/>
              <a:tabLst/>
              <a:defRPr/>
            </a:pPr>
            <a:r>
              <a:rPr lang="en-US" sz="1200" b="1" dirty="0">
                <a:latin typeface="+mn-lt"/>
                <a:ea typeface="Calibri"/>
                <a:cs typeface="Calibri"/>
              </a:rPr>
              <a:t>Commentary: </a:t>
            </a:r>
            <a:r>
              <a:rPr lang="en-GB" sz="1200" b="0" dirty="0">
                <a:solidFill>
                  <a:prstClr val="black"/>
                </a:solidFill>
                <a:latin typeface="+mn-lt"/>
                <a:ea typeface="Calibri" panose="020F0502020204030204" pitchFamily="34" charset="0"/>
                <a:cs typeface="Arial" panose="020B0604020202020204" pitchFamily="34" charset="0"/>
              </a:rPr>
              <a:t>A</a:t>
            </a:r>
            <a:r>
              <a:rPr kumimoji="0" lang="en-GB"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lower proportion of C&amp;P residents claim benefits related to unemployment when compared to the UK. However, there is a high degree of disparity within the region itself with claimant rates ranging from 10.8% in Central (Peterborough) to 0.3% in Newnham (Northwest Cambridge). Higher claimant rates seem to especially affect wards in Peterborough such as Central, North and East. Claimant rates are also continuing to increase in these areas. Further support to secure work may be needed in these areas.</a:t>
            </a: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b="0" i="0" dirty="0">
                <a:solidFill>
                  <a:prstClr val="black"/>
                </a:solidFill>
                <a:latin typeface="+mn-lt"/>
              </a:rPr>
              <a:t>Claimant count, Office for National Statistics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just" rtl="0" fontAlgn="base"/>
            <a:r>
              <a:rPr lang="en-GB" sz="1200" b="1" i="0" dirty="0">
                <a:solidFill>
                  <a:prstClr val="black"/>
                </a:solidFill>
                <a:latin typeface="+mn-lt"/>
              </a:rPr>
              <a:t>Technical note:</a:t>
            </a:r>
            <a:r>
              <a:rPr lang="en-GB" sz="1200" b="0" i="0" dirty="0">
                <a:solidFill>
                  <a:schemeClr val="tx1"/>
                </a:solidFill>
                <a:latin typeface="+mn-lt"/>
                <a:cs typeface="+mn-cs"/>
              </a:rPr>
              <a:t> </a:t>
            </a:r>
            <a:r>
              <a:rPr lang="en-GB" sz="1200" b="0" dirty="0">
                <a:solidFill>
                  <a:srgbClr val="EC701C"/>
                </a:solidFill>
                <a:highlight>
                  <a:srgbClr val="FFFF00"/>
                </a:highlight>
                <a:latin typeface="+mn-lt"/>
                <a:cs typeface="Arial" panose="020B0604020202020204" pitchFamily="34" charset="0"/>
              </a:rPr>
              <a:t>The Claimant Count measures the number of people (age 16+) claiming benefit principally for the reason of being unemployed. </a:t>
            </a:r>
            <a:endParaRPr lang="en-GB" sz="1200" dirty="0">
              <a:latin typeface="+mn-lt"/>
            </a:endParaRPr>
          </a:p>
          <a:p>
            <a:endParaRPr lang="en-US" sz="1200"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34</a:t>
            </a:fld>
            <a:endParaRPr lang="en-US"/>
          </a:p>
        </p:txBody>
      </p:sp>
    </p:spTree>
    <p:extLst>
      <p:ext uri="{BB962C8B-B14F-4D97-AF65-F5344CB8AC3E}">
        <p14:creationId xmlns:p14="http://schemas.microsoft.com/office/powerpoint/2010/main" val="2918581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mn-lt"/>
                <a:ea typeface="Calibri"/>
                <a:cs typeface="Calibri"/>
              </a:rPr>
              <a:t>Commentary: </a:t>
            </a:r>
            <a:r>
              <a:rPr lang="en-GB" sz="1200" b="0">
                <a:latin typeface="+mn-lt"/>
                <a:ea typeface="Calibri"/>
                <a:cs typeface="Calibri"/>
              </a:rPr>
              <a:t> It is concerning that since May 2023, universal credit claimants have increased for both employed at +14.5% and unemployed at +16.3%. The current number of claimants also remains higher than pre-pandemic levels. </a:t>
            </a:r>
            <a:r>
              <a:rPr lang="en-US" sz="1200" b="0">
                <a:latin typeface="+mn-lt"/>
                <a:ea typeface="Calibri"/>
                <a:cs typeface="Calibri"/>
              </a:rPr>
              <a:t>Most universal credit claimants are unemployed, but 42.5% are employed suggesting that these residents are in low paying work. </a:t>
            </a:r>
          </a:p>
          <a:p>
            <a:endParaRPr lang="en-US" sz="1200" b="0">
              <a:latin typeface="+mn-lt"/>
              <a:ea typeface="Calibri"/>
              <a:cs typeface="Calibri"/>
            </a:endParaRPr>
          </a:p>
          <a:p>
            <a:endParaRPr lang="en-US" sz="1200" b="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mn-lt"/>
              </a:rPr>
              <a:t>Source: </a:t>
            </a:r>
            <a:r>
              <a:rPr lang="en-GB" sz="1200" b="0" i="0">
                <a:solidFill>
                  <a:prstClr val="black"/>
                </a:solidFill>
                <a:latin typeface="+mn-lt"/>
              </a:rPr>
              <a:t>Claimant count, Office for National Statistics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a:solidFill>
                <a:prstClr val="black"/>
              </a:solidFill>
              <a:latin typeface="+mn-lt"/>
            </a:endParaRPr>
          </a:p>
          <a:p>
            <a:pPr algn="l"/>
            <a:r>
              <a:rPr lang="en-GB" sz="1200" b="1" i="0">
                <a:solidFill>
                  <a:prstClr val="black"/>
                </a:solidFill>
                <a:latin typeface="+mn-lt"/>
              </a:rPr>
              <a:t>Technical note:</a:t>
            </a:r>
            <a:r>
              <a:rPr lang="en-GB" sz="1200" b="0" i="0">
                <a:solidFill>
                  <a:schemeClr val="tx1"/>
                </a:solidFill>
                <a:latin typeface="+mn-lt"/>
                <a:cs typeface="+mn-cs"/>
              </a:rPr>
              <a:t> </a:t>
            </a:r>
            <a:r>
              <a:rPr lang="en-US" sz="1200" b="0" i="0">
                <a:solidFill>
                  <a:srgbClr val="000000"/>
                </a:solidFill>
                <a:effectLst/>
                <a:latin typeface="+mn-lt"/>
              </a:rPr>
              <a:t>Universal Credit is available in every </a:t>
            </a:r>
            <a:r>
              <a:rPr lang="en-US" sz="1200" b="0" i="0" err="1">
                <a:solidFill>
                  <a:srgbClr val="000000"/>
                </a:solidFill>
                <a:effectLst/>
                <a:latin typeface="+mn-lt"/>
              </a:rPr>
              <a:t>jobcentre</a:t>
            </a:r>
            <a:r>
              <a:rPr lang="en-US" sz="1200" b="0" i="0">
                <a:solidFill>
                  <a:srgbClr val="000000"/>
                </a:solidFill>
                <a:effectLst/>
                <a:latin typeface="+mn-lt"/>
              </a:rPr>
              <a:t> across Great Britain. Roll out was completed in December 2018.</a:t>
            </a:r>
            <a:br>
              <a:rPr lang="en-US" sz="1200" b="0" i="0">
                <a:solidFill>
                  <a:srgbClr val="000000"/>
                </a:solidFill>
                <a:effectLst/>
                <a:latin typeface="+mn-lt"/>
              </a:rPr>
            </a:br>
            <a:endParaRPr lang="en-US" sz="1200" b="0" i="0">
              <a:solidFill>
                <a:srgbClr val="000000"/>
              </a:solidFill>
              <a:effectLst/>
              <a:latin typeface="+mn-lt"/>
            </a:endParaRPr>
          </a:p>
          <a:p>
            <a:pPr algn="l"/>
            <a:r>
              <a:rPr lang="en-US" sz="1200" b="0" i="0">
                <a:solidFill>
                  <a:srgbClr val="000000"/>
                </a:solidFill>
                <a:effectLst/>
                <a:latin typeface="+mn-lt"/>
              </a:rPr>
              <a:t>Universal Credit is a single payment for each household to help with living costs for those on a low income or out of work. It is replacing six benefits, commonly referred to as the legacy benefits:</a:t>
            </a:r>
            <a:br>
              <a:rPr lang="en-US" sz="1200" b="0" i="0">
                <a:solidFill>
                  <a:srgbClr val="000000"/>
                </a:solidFill>
                <a:effectLst/>
                <a:latin typeface="+mn-lt"/>
              </a:rPr>
            </a:br>
            <a:endParaRPr lang="en-US" sz="1200" b="0" i="0">
              <a:solidFill>
                <a:srgbClr val="000000"/>
              </a:solidFill>
              <a:effectLst/>
              <a:latin typeface="+mn-lt"/>
            </a:endParaRPr>
          </a:p>
          <a:p>
            <a:pPr marL="171450" indent="-171450" algn="l">
              <a:buFont typeface="Arial" panose="020B0604020202020204" pitchFamily="34" charset="0"/>
              <a:buChar char="•"/>
            </a:pPr>
            <a:r>
              <a:rPr lang="en-US" sz="1200" b="0" i="0">
                <a:solidFill>
                  <a:srgbClr val="000000"/>
                </a:solidFill>
                <a:effectLst/>
                <a:latin typeface="+mn-lt"/>
              </a:rPr>
              <a:t>Income-based Jobseeker's Allowance</a:t>
            </a:r>
          </a:p>
          <a:p>
            <a:pPr marL="171450" indent="-171450" algn="l">
              <a:buFont typeface="Arial" panose="020B0604020202020204" pitchFamily="34" charset="0"/>
              <a:buChar char="•"/>
            </a:pPr>
            <a:r>
              <a:rPr lang="en-US" sz="1200" b="0" i="0">
                <a:solidFill>
                  <a:srgbClr val="000000"/>
                </a:solidFill>
                <a:effectLst/>
                <a:latin typeface="+mn-lt"/>
              </a:rPr>
              <a:t>Income-related Employment and Support Allowance</a:t>
            </a:r>
          </a:p>
          <a:p>
            <a:pPr marL="171450" indent="-171450" algn="l">
              <a:buFont typeface="Arial" panose="020B0604020202020204" pitchFamily="34" charset="0"/>
              <a:buChar char="•"/>
            </a:pPr>
            <a:r>
              <a:rPr lang="en-US" sz="1200" b="0" i="0">
                <a:solidFill>
                  <a:srgbClr val="000000"/>
                </a:solidFill>
                <a:effectLst/>
                <a:latin typeface="+mn-lt"/>
              </a:rPr>
              <a:t>Income Support</a:t>
            </a:r>
          </a:p>
          <a:p>
            <a:pPr marL="171450" indent="-171450" algn="l">
              <a:buFont typeface="Arial" panose="020B0604020202020204" pitchFamily="34" charset="0"/>
              <a:buChar char="•"/>
            </a:pPr>
            <a:r>
              <a:rPr lang="en-US" sz="1200" b="0" i="0">
                <a:solidFill>
                  <a:srgbClr val="000000"/>
                </a:solidFill>
                <a:effectLst/>
                <a:latin typeface="+mn-lt"/>
              </a:rPr>
              <a:t>Working Tax Credit</a:t>
            </a:r>
          </a:p>
          <a:p>
            <a:pPr marL="171450" indent="-171450" algn="l">
              <a:buFont typeface="Arial" panose="020B0604020202020204" pitchFamily="34" charset="0"/>
              <a:buChar char="•"/>
            </a:pPr>
            <a:r>
              <a:rPr lang="en-US" sz="1200" b="0" i="0">
                <a:solidFill>
                  <a:srgbClr val="000000"/>
                </a:solidFill>
                <a:effectLst/>
                <a:latin typeface="+mn-lt"/>
              </a:rPr>
              <a:t>Child Tax Credit</a:t>
            </a:r>
          </a:p>
          <a:p>
            <a:pPr marL="171450" indent="-171450" algn="l">
              <a:buFont typeface="Arial" panose="020B0604020202020204" pitchFamily="34" charset="0"/>
              <a:buChar char="•"/>
            </a:pPr>
            <a:r>
              <a:rPr lang="en-US" sz="1200" b="0" i="0">
                <a:solidFill>
                  <a:srgbClr val="000000"/>
                </a:solidFill>
                <a:effectLst/>
                <a:latin typeface="+mn-lt"/>
              </a:rPr>
              <a:t>Housing Benefit</a:t>
            </a:r>
            <a:br>
              <a:rPr lang="en-US" sz="1200" b="0" i="0">
                <a:solidFill>
                  <a:srgbClr val="000000"/>
                </a:solidFill>
                <a:effectLst/>
                <a:latin typeface="+mn-lt"/>
              </a:rPr>
            </a:br>
            <a:endParaRPr lang="en-US" sz="1200" b="0" i="0">
              <a:solidFill>
                <a:srgbClr val="000000"/>
              </a:solidFill>
              <a:effectLst/>
              <a:latin typeface="+mn-lt"/>
            </a:endParaRPr>
          </a:p>
          <a:p>
            <a:pPr algn="l"/>
            <a:r>
              <a:rPr lang="en-US" sz="1200" b="0" i="0">
                <a:solidFill>
                  <a:srgbClr val="000000"/>
                </a:solidFill>
                <a:effectLst/>
                <a:latin typeface="+mn-lt"/>
              </a:rPr>
              <a:t>Support for housing costs, children and childcare costs are integrated into Universal Credit. It also provides additions for people with a disability, health condition or caring responsibilities which may prevent them from working.</a:t>
            </a:r>
          </a:p>
          <a:p>
            <a:pPr marL="0" indent="0">
              <a:spcBef>
                <a:spcPts val="600"/>
              </a:spcBef>
              <a:buFont typeface="Arial" panose="020B0604020202020204" pitchFamily="34" charset="0"/>
              <a:buNone/>
            </a:pPr>
            <a:endParaRPr lang="en-GB" sz="1200" b="0" i="0">
              <a:solidFill>
                <a:srgbClr val="000000"/>
              </a:solidFill>
              <a:effectLst/>
              <a:latin typeface="+mn-lt"/>
            </a:endParaRPr>
          </a:p>
          <a:p>
            <a:pPr marL="0" indent="0">
              <a:spcBef>
                <a:spcPts val="600"/>
              </a:spcBef>
              <a:buFont typeface="Arial" panose="020B0604020202020204" pitchFamily="34" charset="0"/>
              <a:buNone/>
            </a:pPr>
            <a:r>
              <a:rPr lang="en-GB" sz="1200" b="0" i="0">
                <a:solidFill>
                  <a:srgbClr val="000000"/>
                </a:solidFill>
                <a:effectLst/>
                <a:latin typeface="+mn-lt"/>
              </a:rPr>
              <a:t>The number of Universal Credit claimants includes those who have started Universal Credit (completed the Universal Credit claim process and accepted their </a:t>
            </a:r>
            <a:r>
              <a:rPr lang="en-GB" sz="1200" b="0" i="0">
                <a:effectLst/>
                <a:latin typeface="+mn-lt"/>
                <a:hlinkClick r:id="rId3" tooltip="Opens a new window"/>
              </a:rPr>
              <a:t>Claimant Commitment</a:t>
            </a:r>
            <a:r>
              <a:rPr lang="en-GB" sz="1200" b="0" i="0">
                <a:solidFill>
                  <a:srgbClr val="000000"/>
                </a:solidFill>
                <a:effectLst/>
                <a:latin typeface="+mn-lt"/>
              </a:rPr>
              <a:t>) and have not had a closure of their claim recorded for this spell, up to the 'count date' (second Thursday in each month). A closure of their claim would be recorded either at the request of the individual or if their entitlement to Universal Credit ends, for example, if they no longer satisfy the financial conditions to receive Universal Credit as they have capital over £16,000.</a:t>
            </a:r>
          </a:p>
          <a:p>
            <a:endParaRPr lang="en-US" sz="120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35</a:t>
            </a:fld>
            <a:endParaRPr lang="en-US"/>
          </a:p>
        </p:txBody>
      </p:sp>
    </p:spTree>
    <p:extLst>
      <p:ext uri="{BB962C8B-B14F-4D97-AF65-F5344CB8AC3E}">
        <p14:creationId xmlns:p14="http://schemas.microsoft.com/office/powerpoint/2010/main" val="2462205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GB" sz="1200" b="0" dirty="0">
                <a:latin typeface="+mn-lt"/>
                <a:ea typeface="Calibri"/>
                <a:cs typeface="Calibri"/>
              </a:rPr>
              <a:t>Peterborough has 40% of all C&amp;P Universal Credit Claimants – this is similar to the 44.1% share of all C&amp;P claimants on Slide 29 (Claimant Counts by Local Authority). Even more concerning is that 22.7% of the Peterborough population are claiming Universal Credit. This is almost one in four. Lastly, Peterborough and all the districts in Cambridgeshire are </a:t>
            </a:r>
            <a:r>
              <a:rPr lang="en-GB" sz="1200" dirty="0">
                <a:solidFill>
                  <a:srgbClr val="0B3153"/>
                </a:solidFill>
              </a:rPr>
              <a:t>concerningly </a:t>
            </a:r>
            <a:r>
              <a:rPr lang="en-GB" sz="1200" b="0" dirty="0">
                <a:latin typeface="+mn-lt"/>
                <a:ea typeface="Calibri"/>
                <a:cs typeface="Calibri"/>
              </a:rPr>
              <a:t>seeing double-digit year on year increases and quarterly increases.</a:t>
            </a: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b="0" i="0" dirty="0">
                <a:solidFill>
                  <a:prstClr val="black"/>
                </a:solidFill>
                <a:latin typeface="+mn-lt"/>
              </a:rPr>
              <a:t>Claimant count, Office for National Statistics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algn="l"/>
            <a:r>
              <a:rPr lang="en-GB" sz="1200" b="1" i="0" dirty="0">
                <a:solidFill>
                  <a:prstClr val="black"/>
                </a:solidFill>
                <a:latin typeface="+mn-lt"/>
              </a:rPr>
              <a:t>Technical note:</a:t>
            </a:r>
            <a:r>
              <a:rPr lang="en-GB" sz="1200" b="0" i="0" dirty="0">
                <a:solidFill>
                  <a:schemeClr val="tx1"/>
                </a:solidFill>
                <a:latin typeface="+mn-lt"/>
                <a:cs typeface="+mn-cs"/>
              </a:rPr>
              <a:t> </a:t>
            </a:r>
            <a:r>
              <a:rPr lang="en-US" sz="1200" b="0" i="0" dirty="0">
                <a:solidFill>
                  <a:srgbClr val="000000"/>
                </a:solidFill>
                <a:effectLst/>
                <a:latin typeface="+mn-lt"/>
              </a:rPr>
              <a:t>Universal Credit is available in every </a:t>
            </a:r>
            <a:r>
              <a:rPr lang="en-US" sz="1200" b="0" i="0" dirty="0" err="1">
                <a:solidFill>
                  <a:srgbClr val="000000"/>
                </a:solidFill>
                <a:effectLst/>
                <a:latin typeface="+mn-lt"/>
              </a:rPr>
              <a:t>jobcentre</a:t>
            </a:r>
            <a:r>
              <a:rPr lang="en-US" sz="1200" b="0" i="0" dirty="0">
                <a:solidFill>
                  <a:srgbClr val="000000"/>
                </a:solidFill>
                <a:effectLst/>
                <a:latin typeface="+mn-lt"/>
              </a:rPr>
              <a:t> across Great Britain. Roll out was completed in December 2018.</a:t>
            </a:r>
            <a:br>
              <a:rPr lang="en-US" sz="1200" b="0" i="0" dirty="0">
                <a:solidFill>
                  <a:srgbClr val="000000"/>
                </a:solidFill>
                <a:effectLst/>
                <a:latin typeface="+mn-lt"/>
              </a:rPr>
            </a:br>
            <a:endParaRPr lang="en-US" sz="1200" b="0" i="0" dirty="0">
              <a:solidFill>
                <a:srgbClr val="000000"/>
              </a:solidFill>
              <a:effectLst/>
              <a:latin typeface="+mn-lt"/>
            </a:endParaRPr>
          </a:p>
          <a:p>
            <a:pPr algn="l"/>
            <a:r>
              <a:rPr lang="en-US" sz="1200" b="0" i="0" dirty="0">
                <a:solidFill>
                  <a:srgbClr val="000000"/>
                </a:solidFill>
                <a:effectLst/>
                <a:latin typeface="+mn-lt"/>
              </a:rPr>
              <a:t>Universal Credit is a single payment for each household to help with living costs for those on a low income or out of work. It is replacing six benefits, commonly referred to as the legacy benefits:</a:t>
            </a:r>
            <a:br>
              <a:rPr lang="en-US" sz="1200" b="0" i="0" dirty="0">
                <a:solidFill>
                  <a:srgbClr val="000000"/>
                </a:solidFill>
                <a:effectLst/>
                <a:latin typeface="+mn-lt"/>
              </a:rPr>
            </a:br>
            <a:endParaRPr lang="en-US" sz="1200" b="0" i="0" dirty="0">
              <a:solidFill>
                <a:srgbClr val="000000"/>
              </a:solidFill>
              <a:effectLst/>
              <a:latin typeface="+mn-lt"/>
            </a:endParaRPr>
          </a:p>
          <a:p>
            <a:pPr marL="171450" indent="-171450" algn="l">
              <a:buFont typeface="Arial" panose="020B0604020202020204" pitchFamily="34" charset="0"/>
              <a:buChar char="•"/>
            </a:pPr>
            <a:r>
              <a:rPr lang="en-US" sz="1200" b="0" i="0" dirty="0">
                <a:solidFill>
                  <a:srgbClr val="000000"/>
                </a:solidFill>
                <a:effectLst/>
                <a:latin typeface="+mn-lt"/>
              </a:rPr>
              <a:t>Income-based Jobseeker's Allowance</a:t>
            </a:r>
          </a:p>
          <a:p>
            <a:pPr marL="171450" indent="-171450" algn="l">
              <a:buFont typeface="Arial" panose="020B0604020202020204" pitchFamily="34" charset="0"/>
              <a:buChar char="•"/>
            </a:pPr>
            <a:r>
              <a:rPr lang="en-US" sz="1200" b="0" i="0" dirty="0">
                <a:solidFill>
                  <a:srgbClr val="000000"/>
                </a:solidFill>
                <a:effectLst/>
                <a:latin typeface="+mn-lt"/>
              </a:rPr>
              <a:t>Income-related Employment and Support Allowance</a:t>
            </a:r>
          </a:p>
          <a:p>
            <a:pPr marL="171450" indent="-171450" algn="l">
              <a:buFont typeface="Arial" panose="020B0604020202020204" pitchFamily="34" charset="0"/>
              <a:buChar char="•"/>
            </a:pPr>
            <a:r>
              <a:rPr lang="en-US" sz="1200" b="0" i="0" dirty="0">
                <a:solidFill>
                  <a:srgbClr val="000000"/>
                </a:solidFill>
                <a:effectLst/>
                <a:latin typeface="+mn-lt"/>
              </a:rPr>
              <a:t>Income Support</a:t>
            </a:r>
          </a:p>
          <a:p>
            <a:pPr marL="171450" indent="-171450" algn="l">
              <a:buFont typeface="Arial" panose="020B0604020202020204" pitchFamily="34" charset="0"/>
              <a:buChar char="•"/>
            </a:pPr>
            <a:r>
              <a:rPr lang="en-US" sz="1200" b="0" i="0" dirty="0">
                <a:solidFill>
                  <a:srgbClr val="000000"/>
                </a:solidFill>
                <a:effectLst/>
                <a:latin typeface="+mn-lt"/>
              </a:rPr>
              <a:t>Working Tax Credit</a:t>
            </a:r>
          </a:p>
          <a:p>
            <a:pPr marL="171450" indent="-171450" algn="l">
              <a:buFont typeface="Arial" panose="020B0604020202020204" pitchFamily="34" charset="0"/>
              <a:buChar char="•"/>
            </a:pPr>
            <a:r>
              <a:rPr lang="en-US" sz="1200" b="0" i="0" dirty="0">
                <a:solidFill>
                  <a:srgbClr val="000000"/>
                </a:solidFill>
                <a:effectLst/>
                <a:latin typeface="+mn-lt"/>
              </a:rPr>
              <a:t>Child Tax Credit</a:t>
            </a:r>
          </a:p>
          <a:p>
            <a:pPr marL="171450" indent="-171450" algn="l">
              <a:buFont typeface="Arial" panose="020B0604020202020204" pitchFamily="34" charset="0"/>
              <a:buChar char="•"/>
            </a:pPr>
            <a:r>
              <a:rPr lang="en-US" sz="1200" b="0" i="0" dirty="0">
                <a:solidFill>
                  <a:srgbClr val="000000"/>
                </a:solidFill>
                <a:effectLst/>
                <a:latin typeface="+mn-lt"/>
              </a:rPr>
              <a:t>Housing Benefit</a:t>
            </a:r>
            <a:br>
              <a:rPr lang="en-US" sz="1200" b="0" i="0" dirty="0">
                <a:solidFill>
                  <a:srgbClr val="000000"/>
                </a:solidFill>
                <a:effectLst/>
                <a:latin typeface="+mn-lt"/>
              </a:rPr>
            </a:br>
            <a:endParaRPr lang="en-US" sz="1200" b="0" i="0" dirty="0">
              <a:solidFill>
                <a:srgbClr val="000000"/>
              </a:solidFill>
              <a:effectLst/>
              <a:latin typeface="+mn-lt"/>
            </a:endParaRPr>
          </a:p>
          <a:p>
            <a:pPr algn="l"/>
            <a:r>
              <a:rPr lang="en-US" sz="1200" b="0" i="0" dirty="0">
                <a:solidFill>
                  <a:srgbClr val="000000"/>
                </a:solidFill>
                <a:effectLst/>
                <a:latin typeface="+mn-lt"/>
              </a:rPr>
              <a:t>Support for housing costs, children and childcare costs are integrated into Universal Credit. It also provides additions for people with a disability, health condition or caring responsibilities which may prevent them from working.</a:t>
            </a:r>
          </a:p>
          <a:p>
            <a:pPr marL="0" indent="0">
              <a:spcBef>
                <a:spcPts val="600"/>
              </a:spcBef>
              <a:buFont typeface="Arial" panose="020B0604020202020204" pitchFamily="34" charset="0"/>
              <a:buNone/>
            </a:pPr>
            <a:endParaRPr lang="en-GB" sz="1200" b="0" i="0" dirty="0">
              <a:solidFill>
                <a:srgbClr val="000000"/>
              </a:solidFill>
              <a:effectLst/>
              <a:latin typeface="+mn-lt"/>
            </a:endParaRPr>
          </a:p>
          <a:p>
            <a:pPr marL="0" indent="0">
              <a:spcBef>
                <a:spcPts val="600"/>
              </a:spcBef>
              <a:buFont typeface="Arial" panose="020B0604020202020204" pitchFamily="34" charset="0"/>
              <a:buNone/>
            </a:pPr>
            <a:r>
              <a:rPr lang="en-GB" sz="1200" b="0" i="0" dirty="0">
                <a:solidFill>
                  <a:srgbClr val="000000"/>
                </a:solidFill>
                <a:effectLst/>
                <a:latin typeface="+mn-lt"/>
              </a:rPr>
              <a:t>The number of Universal Credit claimants includes those who have started Universal Credit (completed the Universal Credit claim process and accepted their </a:t>
            </a:r>
            <a:r>
              <a:rPr lang="en-GB" sz="1200" b="0" i="0" dirty="0">
                <a:effectLst/>
                <a:latin typeface="+mn-lt"/>
                <a:hlinkClick r:id="rId3" tooltip="Opens a new window"/>
              </a:rPr>
              <a:t>Claimant Commitment</a:t>
            </a:r>
            <a:r>
              <a:rPr lang="en-GB" sz="1200" b="0" i="0" dirty="0">
                <a:solidFill>
                  <a:srgbClr val="000000"/>
                </a:solidFill>
                <a:effectLst/>
                <a:latin typeface="+mn-lt"/>
              </a:rPr>
              <a:t>) and have not had a closure of their claim recorded for this spell, up to the 'count date' (second Thursday in each month). A closure of their claim would be recorded either at the request of the individual or if their entitlement to Universal Credit ends, for example, if they no longer satisfy the financial conditions to receive Universal Credit as they have capital over £16,000.</a:t>
            </a:r>
          </a:p>
          <a:p>
            <a:pPr marL="171450" indent="-171450">
              <a:spcBef>
                <a:spcPts val="600"/>
              </a:spcBef>
              <a:buFont typeface="Arial" panose="020B0604020202020204" pitchFamily="34" charset="0"/>
              <a:buChar char="•"/>
            </a:pPr>
            <a:endParaRPr lang="en-GB" sz="1200" dirty="0"/>
          </a:p>
        </p:txBody>
      </p:sp>
      <p:sp>
        <p:nvSpPr>
          <p:cNvPr id="4" name="Slide Number Placeholder 3"/>
          <p:cNvSpPr>
            <a:spLocks noGrp="1"/>
          </p:cNvSpPr>
          <p:nvPr>
            <p:ph type="sldNum" sz="quarter" idx="5"/>
          </p:nvPr>
        </p:nvSpPr>
        <p:spPr/>
        <p:txBody>
          <a:bodyPr/>
          <a:lstStyle/>
          <a:p>
            <a:fld id="{9E6CB208-4DB2-4AE8-A538-5D5D61A35EDD}" type="slidenum">
              <a:rPr lang="en-GB" smtClean="0"/>
              <a:t>36</a:t>
            </a:fld>
            <a:endParaRPr lang="en-GB"/>
          </a:p>
        </p:txBody>
      </p:sp>
    </p:spTree>
    <p:extLst>
      <p:ext uri="{BB962C8B-B14F-4D97-AF65-F5344CB8AC3E}">
        <p14:creationId xmlns:p14="http://schemas.microsoft.com/office/powerpoint/2010/main" val="689417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Calibri"/>
              </a:rPr>
              <a:t>Commentary: </a:t>
            </a:r>
            <a:r>
              <a:rPr lang="en-GB" sz="1200" b="0" dirty="0">
                <a:latin typeface="+mn-lt"/>
                <a:cs typeface="Calibri"/>
              </a:rPr>
              <a:t>An area of strength is that the employment rate for C&amp;P has been consistently higher than the UK</a:t>
            </a:r>
            <a:r>
              <a:rPr lang="en-GB" sz="1200" b="0" i="0" u="none" strike="noStrike" dirty="0">
                <a:solidFill>
                  <a:srgbClr val="0B3153"/>
                </a:solidFill>
                <a:effectLst/>
                <a:highlight>
                  <a:srgbClr val="F5F5F5"/>
                </a:highlight>
                <a:latin typeface="Arial" panose="020B0604020202020204" pitchFamily="34" charset="0"/>
              </a:rPr>
              <a:t> for the analysis period since 2007</a:t>
            </a:r>
            <a:r>
              <a:rPr lang="en-GB" sz="1200" b="0" dirty="0">
                <a:latin typeface="+mn-lt"/>
                <a:cs typeface="Calibri"/>
              </a:rPr>
              <a:t>. However, the recent </a:t>
            </a:r>
            <a:r>
              <a:rPr lang="en-GB" sz="1800" b="0" i="0" u="none" strike="noStrike" dirty="0">
                <a:solidFill>
                  <a:srgbClr val="0B3153"/>
                </a:solidFill>
                <a:effectLst/>
                <a:highlight>
                  <a:srgbClr val="F5F5F5"/>
                </a:highlight>
                <a:latin typeface="Arial" panose="020B0604020202020204" pitchFamily="34" charset="0"/>
              </a:rPr>
              <a:t>-1.4pp YOY change and -1.7pp quarterly change are areas of concern.</a:t>
            </a:r>
            <a:endParaRPr lang="en-US" sz="1200" b="1" dirty="0">
              <a:latin typeface="+mn-lt"/>
              <a:cs typeface="Calibri"/>
            </a:endParaRPr>
          </a:p>
          <a:p>
            <a:endParaRPr lang="en-GB" sz="1200" i="1"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Annual Population Survey, April to March Releases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rPr>
              <a:t>A residence based labour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200" b="1" i="0" dirty="0">
              <a:latin typeface="+mn-lt"/>
            </a:endParaRPr>
          </a:p>
          <a:p>
            <a:pPr eaLnBrk="1" fontAlgn="auto" hangingPunct="1">
              <a:spcBef>
                <a:spcPts val="600"/>
              </a:spcBef>
              <a:spcAft>
                <a:spcPts val="0"/>
              </a:spcAft>
              <a:defRPr/>
            </a:pPr>
            <a:endParaRPr lang="en-GB" sz="1200" b="0" dirty="0">
              <a:latin typeface="+mn-lt"/>
              <a:ea typeface="Calibri"/>
              <a:cs typeface="Calibri"/>
            </a:endParaRPr>
          </a:p>
          <a:p>
            <a:pPr>
              <a:lnSpc>
                <a:spcPct val="107000"/>
              </a:lnSpc>
              <a:spcAft>
                <a:spcPts val="800"/>
              </a:spcAft>
            </a:pPr>
            <a:r>
              <a:rPr lang="en-GB" sz="1200" b="1" kern="100" dirty="0">
                <a:effectLst/>
                <a:latin typeface="+mn-lt"/>
                <a:ea typeface="Calibri" panose="020F0502020204030204" pitchFamily="34" charset="0"/>
                <a:cs typeface="Times New Roman" panose="02020603050405020304" pitchFamily="18" charset="0"/>
              </a:rPr>
              <a:t>It is important to note that due to the small geographical area considered, and the Annual Population Survey being based on a representative sample, this may be due to a quarterly fluctuation rather than any kind of long-term trend in the data.</a:t>
            </a:r>
            <a:r>
              <a:rPr lang="en-GB" sz="1200" b="1" kern="100" dirty="0">
                <a:solidFill>
                  <a:srgbClr val="000000"/>
                </a:solidFill>
                <a:effectLst/>
                <a:latin typeface="+mn-lt"/>
                <a:ea typeface="Calibri" panose="020F0502020204030204" pitchFamily="34" charset="0"/>
                <a:cs typeface="Times New Roman" panose="02020603050405020304" pitchFamily="18" charset="0"/>
              </a:rPr>
              <a:t> </a:t>
            </a:r>
            <a:r>
              <a:rPr lang="en-GB" sz="1200" b="1" kern="100" dirty="0">
                <a:solidFill>
                  <a:prstClr val="black"/>
                </a:solidFill>
                <a:latin typeface="+mn-lt"/>
                <a:ea typeface="Calibri" panose="020F0502020204030204" pitchFamily="34" charset="0"/>
                <a:cs typeface="Times New Roman"/>
              </a:rPr>
              <a:t>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Times New Roman"/>
              </a:rPr>
              <a:t>Caution should be taken with interpreting these figures and comparisons to C&amp;P. </a:t>
            </a:r>
          </a:p>
          <a:p>
            <a:pPr>
              <a:lnSpc>
                <a:spcPct val="107000"/>
              </a:lnSpc>
              <a:spcAft>
                <a:spcPts val="800"/>
              </a:spcAft>
            </a:pPr>
            <a:endParaRPr kumimoji="0" lang="en-GB" sz="1200" b="1"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a:endParaRPr>
          </a:p>
          <a:p>
            <a:pPr>
              <a:lnSpc>
                <a:spcPct val="107000"/>
              </a:lnSpc>
              <a:spcAft>
                <a:spcPts val="800"/>
              </a:spcAft>
            </a:pPr>
            <a:r>
              <a:rPr kumimoji="0" lang="en-GB" sz="1200" b="1" i="0" u="none" strike="noStrike" kern="1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APS Estimates have not been reweighted to new populations and consequently, will be inconsistent with the population totals used for the Labour Force Survey in the latest periods. Again caution is recommended when making comparisons to national statistics.</a:t>
            </a: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38</a:t>
            </a:fld>
            <a:endParaRPr lang="en-US"/>
          </a:p>
        </p:txBody>
      </p:sp>
    </p:spTree>
    <p:extLst>
      <p:ext uri="{BB962C8B-B14F-4D97-AF65-F5344CB8AC3E}">
        <p14:creationId xmlns:p14="http://schemas.microsoft.com/office/powerpoint/2010/main" val="4212373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Calibri"/>
              </a:rPr>
              <a:t>Commentary: </a:t>
            </a:r>
            <a:r>
              <a:rPr lang="en-US" sz="1200" b="0" dirty="0">
                <a:latin typeface="+mn-lt"/>
                <a:cs typeface="Calibri"/>
              </a:rPr>
              <a:t>Males have a higher employment rate than females across all age groups. This is due to the larger proportion of females who are economically inactive and does not suggest hiring differences between genders.</a:t>
            </a:r>
            <a:endParaRPr lang="en-GB" sz="1200" b="0" i="1" dirty="0">
              <a:solidFill>
                <a:prstClr val="black"/>
              </a:solidFill>
              <a:latin typeface="+mn-lt"/>
              <a:cs typeface="Calibri"/>
            </a:endParaRPr>
          </a:p>
          <a:p>
            <a:endParaRPr lang="en-GB" sz="1200" i="1"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Annual Population Survey, April to March Releases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rPr>
              <a:t>A residence based labour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200" b="1" i="0" dirty="0">
              <a:latin typeface="+mn-lt"/>
            </a:endParaRPr>
          </a:p>
          <a:p>
            <a:pPr eaLnBrk="1" fontAlgn="auto" hangingPunct="1">
              <a:spcBef>
                <a:spcPts val="600"/>
              </a:spcBef>
              <a:spcAft>
                <a:spcPts val="0"/>
              </a:spcAft>
              <a:defRPr/>
            </a:pPr>
            <a:endParaRPr lang="en-GB" sz="1200" b="0" dirty="0">
              <a:latin typeface="+mn-lt"/>
              <a:ea typeface="Calibri"/>
              <a:cs typeface="Calibri"/>
            </a:endParaRPr>
          </a:p>
          <a:p>
            <a:pPr>
              <a:lnSpc>
                <a:spcPct val="107000"/>
              </a:lnSpc>
              <a:spcAft>
                <a:spcPts val="800"/>
              </a:spcAft>
            </a:pPr>
            <a:r>
              <a:rPr lang="en-GB" sz="1200" b="1" kern="100" dirty="0">
                <a:effectLst/>
                <a:latin typeface="+mn-lt"/>
                <a:ea typeface="Calibri" panose="020F0502020204030204" pitchFamily="34" charset="0"/>
                <a:cs typeface="Times New Roman" panose="02020603050405020304" pitchFamily="18" charset="0"/>
              </a:rPr>
              <a:t>It is important to note that due to the small geographical area considered, and the Annual Population Survey being based on a representative sample, this may be due to a quarterly fluctuation rather than any kind of long-term trend in the data.</a:t>
            </a:r>
            <a:r>
              <a:rPr lang="en-GB" sz="1200" b="1" kern="100" dirty="0">
                <a:solidFill>
                  <a:srgbClr val="000000"/>
                </a:solidFill>
                <a:effectLst/>
                <a:latin typeface="+mn-lt"/>
                <a:ea typeface="Calibri" panose="020F0502020204030204" pitchFamily="34" charset="0"/>
                <a:cs typeface="Times New Roman" panose="02020603050405020304" pitchFamily="18" charset="0"/>
              </a:rPr>
              <a:t> </a:t>
            </a:r>
            <a:r>
              <a:rPr lang="en-GB" sz="1200" b="1" kern="100" dirty="0">
                <a:solidFill>
                  <a:prstClr val="black"/>
                </a:solidFill>
                <a:latin typeface="+mn-lt"/>
                <a:ea typeface="Calibri" panose="020F0502020204030204" pitchFamily="34" charset="0"/>
                <a:cs typeface="Times New Roman"/>
              </a:rPr>
              <a:t>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Times New Roman"/>
              </a:rPr>
              <a:t>Caution should be taken with interpreting these figures and comparisons to C&amp;P. </a:t>
            </a:r>
          </a:p>
          <a:p>
            <a:pPr>
              <a:lnSpc>
                <a:spcPct val="107000"/>
              </a:lnSpc>
              <a:spcAft>
                <a:spcPts val="800"/>
              </a:spcAft>
            </a:pPr>
            <a:endParaRPr kumimoji="0" lang="en-GB" sz="1200" b="1"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a:endParaRPr>
          </a:p>
          <a:p>
            <a:pPr>
              <a:lnSpc>
                <a:spcPct val="107000"/>
              </a:lnSpc>
              <a:spcAft>
                <a:spcPts val="800"/>
              </a:spcAft>
            </a:pPr>
            <a:r>
              <a:rPr kumimoji="0" lang="en-GB" sz="1200" b="1" i="0" u="none" strike="noStrike" kern="1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APS Estimates have not been reweighted to new populations and consequently, will be inconsistent with the population totals used for the Labour Force Survey in the latest periods. Again caution is recommended when making comparisons to national statistics.</a:t>
            </a:r>
          </a:p>
          <a:p>
            <a:endParaRPr lang="en-US" sz="1200"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39</a:t>
            </a:fld>
            <a:endParaRPr lang="en-US"/>
          </a:p>
        </p:txBody>
      </p:sp>
    </p:spTree>
    <p:extLst>
      <p:ext uri="{BB962C8B-B14F-4D97-AF65-F5344CB8AC3E}">
        <p14:creationId xmlns:p14="http://schemas.microsoft.com/office/powerpoint/2010/main" val="433624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0"/>
              </a:spcAft>
            </a:pPr>
            <a:r>
              <a:rPr lang="en-GB" sz="1200" b="1" dirty="0">
                <a:latin typeface="+mn-lt"/>
                <a:ea typeface="Calibri"/>
                <a:cs typeface="Calibri"/>
              </a:rPr>
              <a:t>Commentary: </a:t>
            </a:r>
            <a:r>
              <a:rPr lang="en-GB" sz="1200" b="0" dirty="0">
                <a:latin typeface="+mn-lt"/>
              </a:rPr>
              <a:t>Across C&amp;P</a:t>
            </a:r>
            <a:r>
              <a:rPr lang="en-GB" sz="1200" dirty="0">
                <a:latin typeface="+mn-lt"/>
              </a:rPr>
              <a:t>, the</a:t>
            </a:r>
            <a:r>
              <a:rPr lang="en-GB" sz="1200" b="0" dirty="0">
                <a:latin typeface="+mn-lt"/>
              </a:rPr>
              <a:t> economic inactivity rate </a:t>
            </a:r>
            <a:r>
              <a:rPr lang="en-GB" sz="1200" dirty="0">
                <a:latin typeface="+mn-lt"/>
              </a:rPr>
              <a:t>for females is substantially higher than the economic inactivity for </a:t>
            </a:r>
            <a:r>
              <a:rPr lang="en-GB" sz="1200" b="0" dirty="0">
                <a:latin typeface="+mn-lt"/>
              </a:rPr>
              <a:t>males</a:t>
            </a:r>
            <a:r>
              <a:rPr lang="en-GB" sz="1200" dirty="0">
                <a:latin typeface="+mn-lt"/>
              </a:rPr>
              <a:t> (22.2% vs</a:t>
            </a:r>
            <a:r>
              <a:rPr lang="en-GB" sz="1200" b="0" dirty="0">
                <a:latin typeface="+mn-lt"/>
              </a:rPr>
              <a:t>. </a:t>
            </a:r>
            <a:r>
              <a:rPr lang="en-GB" sz="1200" dirty="0">
                <a:latin typeface="+mn-lt"/>
              </a:rPr>
              <a:t>15.0%). Less available females in the workforce should intuitively lead to lower unemployment rates and lower employment rates. However, C&amp;P’s higher female unemployment rate (3.9% vs 3.7%) is not expected and is a concern. Except for unemployment, the disparity trend is nationwide and is a big equality and diversity concern for the workforce. It will be worth monitoring </a:t>
            </a:r>
            <a:r>
              <a:rPr lang="en-GB" sz="1200" b="0" dirty="0">
                <a:latin typeface="+mn-lt"/>
              </a:rPr>
              <a:t>the </a:t>
            </a:r>
            <a:r>
              <a:rPr lang="en-GB" sz="1200" dirty="0">
                <a:latin typeface="+mn-lt"/>
              </a:rPr>
              <a:t>effect of the childcare policies </a:t>
            </a:r>
            <a:r>
              <a:rPr lang="en-GB" sz="1200" b="0" dirty="0">
                <a:latin typeface="+mn-lt"/>
              </a:rPr>
              <a:t>that </a:t>
            </a:r>
            <a:r>
              <a:rPr lang="en-GB" sz="1200" dirty="0">
                <a:latin typeface="+mn-lt"/>
              </a:rPr>
              <a:t>were announced </a:t>
            </a:r>
            <a:r>
              <a:rPr lang="en-GB" sz="1200" b="0" dirty="0">
                <a:latin typeface="+mn-lt"/>
              </a:rPr>
              <a:t>in </a:t>
            </a:r>
            <a:r>
              <a:rPr lang="en-GB" sz="1200" dirty="0">
                <a:latin typeface="+mn-lt"/>
              </a:rPr>
              <a:t>March 2023 for a staggered roll out from March 2024 to September 2025</a:t>
            </a:r>
            <a:r>
              <a:rPr lang="en-GB" sz="1200" b="0" dirty="0">
                <a:latin typeface="+mn-lt"/>
              </a:rPr>
              <a:t>.</a:t>
            </a:r>
          </a:p>
          <a:p>
            <a:pPr>
              <a:spcBef>
                <a:spcPts val="600"/>
              </a:spcBef>
              <a:spcAft>
                <a:spcPts val="0"/>
              </a:spcAft>
            </a:pPr>
            <a:endParaRPr lang="en-GB" sz="1200" b="1"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Annual Population Survey, April to March Releases</a:t>
            </a:r>
            <a:endParaRPr lang="en-GB" sz="1200" i="0" dirty="0">
              <a:solidFill>
                <a:prstClr val="black"/>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ea typeface="Verdana"/>
              </a:rPr>
              <a:t>A residence based labour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200" b="1" i="0" dirty="0">
              <a:latin typeface="+mn-lt"/>
              <a:ea typeface="Verdana"/>
            </a:endParaRPr>
          </a:p>
          <a:p>
            <a:pPr eaLnBrk="1" fontAlgn="auto" hangingPunct="1">
              <a:spcBef>
                <a:spcPts val="600"/>
              </a:spcBef>
              <a:spcAft>
                <a:spcPts val="0"/>
              </a:spcAft>
              <a:defRPr/>
            </a:pPr>
            <a:endParaRPr lang="en-GB" sz="1200" b="0" dirty="0">
              <a:latin typeface="+mn-lt"/>
              <a:ea typeface="Calibri"/>
              <a:cs typeface="Calibri"/>
            </a:endParaRPr>
          </a:p>
          <a:p>
            <a:pPr>
              <a:lnSpc>
                <a:spcPct val="107000"/>
              </a:lnSpc>
              <a:spcAft>
                <a:spcPts val="800"/>
              </a:spcAft>
            </a:pPr>
            <a:r>
              <a:rPr lang="en-GB" sz="1200" b="1" kern="100" dirty="0">
                <a:effectLst/>
                <a:latin typeface="+mn-lt"/>
                <a:ea typeface="Calibri"/>
                <a:cs typeface="Calibri"/>
              </a:rPr>
              <a:t>It is important to note that due to the small geographical area considered, and the Annual Population Survey being based on a representative sample, this may be due to a quarterly fluctuation rather than any kind of long-term trend in the data.</a:t>
            </a:r>
            <a:r>
              <a:rPr lang="en-GB" sz="1200" b="1" kern="100" dirty="0">
                <a:solidFill>
                  <a:srgbClr val="000000"/>
                </a:solidFill>
                <a:effectLst/>
                <a:latin typeface="+mn-lt"/>
                <a:ea typeface="Calibri"/>
                <a:cs typeface="Calibri"/>
              </a:rPr>
              <a:t> </a:t>
            </a:r>
            <a:r>
              <a:rPr lang="en-GB" sz="1200" b="1" kern="100" dirty="0">
                <a:solidFill>
                  <a:prstClr val="black"/>
                </a:solidFill>
                <a:latin typeface="+mn-lt"/>
                <a:ea typeface="Calibri"/>
                <a:cs typeface="Calibri"/>
              </a:rPr>
              <a:t>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rPr>
              <a:t>Caution should be taken with interpreting these figures and comparisons to C&amp;P. </a:t>
            </a:r>
            <a:endParaRPr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endParaRPr>
          </a:p>
          <a:p>
            <a:pPr>
              <a:lnSpc>
                <a:spcPct val="107000"/>
              </a:lnSpc>
              <a:spcAft>
                <a:spcPts val="800"/>
              </a:spcAft>
            </a:pPr>
            <a:endParaRPr kumimoji="0" lang="en-GB" sz="1200" b="1"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a:endParaRPr>
          </a:p>
          <a:p>
            <a:pPr>
              <a:lnSpc>
                <a:spcPct val="107000"/>
              </a:lnSpc>
              <a:spcAft>
                <a:spcPts val="800"/>
              </a:spcAft>
            </a:pPr>
            <a:r>
              <a:rPr kumimoji="0" lang="en-GB" sz="1200" b="1" i="0" u="none" strike="noStrike" kern="100" cap="none" spc="0" normalizeH="0" baseline="0" noProof="0" dirty="0">
                <a:ln>
                  <a:noFill/>
                </a:ln>
                <a:solidFill>
                  <a:prstClr val="black"/>
                </a:solidFill>
                <a:effectLst/>
                <a:uLnTx/>
                <a:uFillTx/>
                <a:latin typeface="+mn-lt"/>
                <a:ea typeface="Calibri"/>
                <a:cs typeface="Times New Roman"/>
              </a:rPr>
              <a:t>APS Estimates have not been reweighted to new populations and consequently, will be inconsistent with the population totals used for the Labour Force Survey in the latest periods. Again caution is recommended when making comparisons to national statistics.</a:t>
            </a:r>
            <a:endParaRPr lang="en-GB" sz="1200" b="1" i="0" u="none" strike="noStrike" kern="100" cap="none" spc="0" normalizeH="0" baseline="0" noProof="0" dirty="0">
              <a:ln>
                <a:noFill/>
              </a:ln>
              <a:solidFill>
                <a:prstClr val="black"/>
              </a:solidFill>
              <a:effectLst/>
              <a:uLnTx/>
              <a:uFillTx/>
              <a:latin typeface="+mn-lt"/>
              <a:ea typeface="Calibri"/>
              <a:cs typeface="Times New Roman"/>
            </a:endParaRPr>
          </a:p>
          <a:p>
            <a:pPr>
              <a:lnSpc>
                <a:spcPct val="107000"/>
              </a:lnSpc>
              <a:spcAft>
                <a:spcPts val="800"/>
              </a:spcAft>
              <a:tabLst>
                <a:tab pos="457200" algn="l"/>
              </a:tabLst>
            </a:pPr>
            <a:endParaRPr lang="en-GB" sz="1200" kern="100" dirty="0">
              <a:effectLst/>
              <a:latin typeface="+mn-lt"/>
              <a:ea typeface="Calibri" panose="020F0502020204030204" pitchFamily="34" charset="0"/>
              <a:cs typeface="Times New Roman" panose="02020603050405020304" pitchFamily="18" charset="0"/>
            </a:endParaRPr>
          </a:p>
          <a:p>
            <a:pPr>
              <a:spcBef>
                <a:spcPts val="600"/>
              </a:spcBef>
              <a:spcAft>
                <a:spcPts val="0"/>
              </a:spcAft>
            </a:pPr>
            <a:endParaRPr lang="en-GB" sz="1200" b="1" dirty="0">
              <a:latin typeface="+mn-lt"/>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889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Calibri"/>
              </a:rPr>
              <a:t>Commentary: </a:t>
            </a:r>
            <a:endParaRPr lang="en-US" sz="1200" b="0" dirty="0">
              <a:latin typeface="+mn-lt"/>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latin typeface="+mn-lt"/>
                <a:cs typeface="Calibri"/>
              </a:rPr>
              <a:t>A higher proportion of males work full-time compared to females in the 25-49 and 50-64 age groups.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dirty="0">
              <a:latin typeface="+mn-lt"/>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latin typeface="+mn-lt"/>
                <a:cs typeface="Calibri"/>
              </a:rPr>
              <a:t>Correspondingly, a higher proportion of females work part-time compared to males in the 25-49 and 50-64 age groups. The gender differences in part-time work could be due to females seeking more flexible working arrangements for childcare or taking phased retirement. </a:t>
            </a:r>
            <a:r>
              <a:rPr lang="en-US" sz="1200" b="0" dirty="0">
                <a:latin typeface="+mn-lt"/>
                <a:cs typeface="Calibri"/>
              </a:rPr>
              <a:t>It is important to note that females are in part-time work by choice, and this is not due to inequalities.</a:t>
            </a:r>
          </a:p>
          <a:p>
            <a:endParaRPr lang="en-GB" sz="1200" b="0" dirty="0">
              <a:latin typeface="+mn-lt"/>
              <a:cs typeface="Calibri"/>
            </a:endParaRPr>
          </a:p>
          <a:p>
            <a:r>
              <a:rPr lang="en-GB" sz="1200" b="0" dirty="0">
                <a:latin typeface="+mn-lt"/>
                <a:cs typeface="Calibri"/>
              </a:rPr>
              <a:t>Note that there is little difference between males and females in the 16-24 age group for both full time work and part-time work.</a:t>
            </a:r>
          </a:p>
          <a:p>
            <a:endParaRPr lang="en-US" sz="1200" b="0" dirty="0">
              <a:latin typeface="+mn-lt"/>
              <a:cs typeface="Calibri"/>
            </a:endParaRPr>
          </a:p>
          <a:p>
            <a:endParaRPr lang="en-GB" sz="1200" i="1"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Annual Population Survey, April to March Releases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rPr>
              <a:t>A residence based labour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200" b="1" i="0" dirty="0">
              <a:latin typeface="+mn-lt"/>
            </a:endParaRPr>
          </a:p>
          <a:p>
            <a:pPr eaLnBrk="1" fontAlgn="auto" hangingPunct="1">
              <a:spcBef>
                <a:spcPts val="600"/>
              </a:spcBef>
              <a:spcAft>
                <a:spcPts val="0"/>
              </a:spcAft>
              <a:defRPr/>
            </a:pPr>
            <a:endParaRPr lang="en-GB" sz="1200" b="0" dirty="0">
              <a:latin typeface="+mn-lt"/>
              <a:ea typeface="Calibri"/>
              <a:cs typeface="Calibri"/>
            </a:endParaRPr>
          </a:p>
          <a:p>
            <a:pPr>
              <a:lnSpc>
                <a:spcPct val="107000"/>
              </a:lnSpc>
              <a:spcAft>
                <a:spcPts val="800"/>
              </a:spcAft>
            </a:pPr>
            <a:r>
              <a:rPr lang="en-GB" sz="1200" b="1" kern="100" dirty="0">
                <a:effectLst/>
                <a:latin typeface="+mn-lt"/>
                <a:ea typeface="Calibri" panose="020F0502020204030204" pitchFamily="34" charset="0"/>
                <a:cs typeface="Times New Roman" panose="02020603050405020304" pitchFamily="18" charset="0"/>
              </a:rPr>
              <a:t>It is important to note that due to the small geographical area considered, and the Annual Population Survey being based on a representative sample, this may be due to a quarterly fluctuation rather than any kind of long-term trend in the data.</a:t>
            </a:r>
            <a:r>
              <a:rPr lang="en-GB" sz="1200" b="1" kern="100" dirty="0">
                <a:solidFill>
                  <a:srgbClr val="000000"/>
                </a:solidFill>
                <a:effectLst/>
                <a:latin typeface="+mn-lt"/>
                <a:ea typeface="Calibri" panose="020F0502020204030204" pitchFamily="34" charset="0"/>
                <a:cs typeface="Times New Roman" panose="02020603050405020304" pitchFamily="18" charset="0"/>
              </a:rPr>
              <a:t> </a:t>
            </a:r>
            <a:r>
              <a:rPr lang="en-GB" sz="1200" b="1" kern="100" dirty="0">
                <a:solidFill>
                  <a:prstClr val="black"/>
                </a:solidFill>
                <a:latin typeface="+mn-lt"/>
                <a:ea typeface="Calibri" panose="020F0502020204030204" pitchFamily="34" charset="0"/>
                <a:cs typeface="Times New Roman"/>
              </a:rPr>
              <a:t>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Times New Roman"/>
              </a:rPr>
              <a:t>Caution should be taken with interpreting these figures and comparisons to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rPr>
              <a:t>C&amp;P</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Times New Roman"/>
              </a:rPr>
              <a:t>. </a:t>
            </a:r>
          </a:p>
          <a:p>
            <a:pPr>
              <a:lnSpc>
                <a:spcPct val="107000"/>
              </a:lnSpc>
              <a:spcAft>
                <a:spcPts val="800"/>
              </a:spcAft>
            </a:pPr>
            <a:endParaRPr kumimoji="0" lang="en-GB" sz="1200" b="1"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a:endParaRPr>
          </a:p>
          <a:p>
            <a:pPr>
              <a:lnSpc>
                <a:spcPct val="107000"/>
              </a:lnSpc>
              <a:spcAft>
                <a:spcPts val="800"/>
              </a:spcAft>
            </a:pPr>
            <a:r>
              <a:rPr kumimoji="0" lang="en-GB" sz="1200" b="1" i="0" u="none" strike="noStrike" kern="1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APS Estimates have not been reweighted to new populations and consequently, will be inconsistent with the population totals used for the Labour Force Survey in the latest periods. Again caution is recommended when making comparisons to national statistics.</a:t>
            </a:r>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40</a:t>
            </a:fld>
            <a:endParaRPr lang="en-US"/>
          </a:p>
        </p:txBody>
      </p:sp>
    </p:spTree>
    <p:extLst>
      <p:ext uri="{BB962C8B-B14F-4D97-AF65-F5344CB8AC3E}">
        <p14:creationId xmlns:p14="http://schemas.microsoft.com/office/powerpoint/2010/main" val="2820295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Calibri"/>
              </a:rPr>
              <a:t>Commentary: </a:t>
            </a:r>
            <a:r>
              <a:rPr lang="en-GB" sz="1200" b="0" dirty="0">
                <a:latin typeface="+mn-lt"/>
                <a:cs typeface="Calibri"/>
              </a:rPr>
              <a:t>On a local authority level, monthly median pay levels can be grouped into three categories. First, Cambridge and South Cambridgeshire have median monthly pay levels that are substantially higher the UK. Second, East Cambridgeshire and Huntingdonshire have median monthly pay levels that are moderately higher than the UK. Lastly, Fenland and Peterborough have median monthly pay levels that are below the UK. This has concerning inequality implications for the C&amp;P region.</a:t>
            </a:r>
          </a:p>
          <a:p>
            <a:endParaRPr lang="en-GB" sz="1200" i="1"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solidFill>
                  <a:prstClr val="black"/>
                </a:solidFill>
                <a:latin typeface="+mn-lt"/>
              </a:rPr>
              <a:t>Source: </a:t>
            </a:r>
            <a:r>
              <a:rPr lang="en-GB" sz="1200" b="0" i="0" dirty="0">
                <a:latin typeface="+mn-lt"/>
              </a:rPr>
              <a:t>Pay as you earn real time information- HMRC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rPr>
              <a:t>This data is sourced from HM Revenue and Customs’ Pay As You Earn system which collects income tax and national insurance. The Pay As you Earn Real Time Information data includes all employees payrolled by employers, therefore it does not include income from pensions, property rental or investments, nor does it include self-employment income.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0" i="0" dirty="0">
                <a:solidFill>
                  <a:srgbClr val="333333"/>
                </a:solidFill>
                <a:effectLst/>
                <a:latin typeface="+mn-lt"/>
              </a:rPr>
              <a:t>This data is based on employee’s residence rather than where they work.</a:t>
            </a: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41</a:t>
            </a:fld>
            <a:endParaRPr lang="en-US"/>
          </a:p>
        </p:txBody>
      </p:sp>
    </p:spTree>
    <p:extLst>
      <p:ext uri="{BB962C8B-B14F-4D97-AF65-F5344CB8AC3E}">
        <p14:creationId xmlns:p14="http://schemas.microsoft.com/office/powerpoint/2010/main" val="3493093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Calibri"/>
              </a:rPr>
              <a:t>Commentary: </a:t>
            </a:r>
            <a:r>
              <a:rPr lang="en-GB" sz="1200" b="0" dirty="0">
                <a:latin typeface="+mn-lt"/>
                <a:cs typeface="Calibri"/>
              </a:rPr>
              <a:t>It is a concern that median monthly pay in Cambridgeshire (+4.4%) and Peterborough (+5.5%) has been growing below UK growth rate (+5.8%). However, a strength is that median monthly pay in Cambridgeshire (+4.4%) and Peterborough (+5.5%) are above inflation (+3.8%).</a:t>
            </a:r>
          </a:p>
          <a:p>
            <a:endParaRPr lang="en-GB" sz="1200" b="0" dirty="0">
              <a:solidFill>
                <a:prstClr val="black"/>
              </a:solidFill>
              <a:latin typeface="+mn-lt"/>
              <a:cs typeface="Calibri"/>
            </a:endParaRPr>
          </a:p>
          <a:p>
            <a:r>
              <a:rPr lang="en-GB" sz="1200" b="1" dirty="0">
                <a:solidFill>
                  <a:prstClr val="black"/>
                </a:solidFill>
                <a:latin typeface="+mn-lt"/>
              </a:rPr>
              <a:t>Source: </a:t>
            </a:r>
            <a:r>
              <a:rPr lang="en-GB" sz="1200" b="0" i="0" dirty="0">
                <a:latin typeface="+mn-lt"/>
              </a:rPr>
              <a:t>Pay as you earn real time information- HMRC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rPr>
              <a:t>This data is sourced from HM Revenue and Customs’ Pay As You Earn system which collects income tax and national insurance. The Pay As you Earn Real Time Information data includes all employees payrolled by employers, therefore it does not include income from pensions, property rental or investments, nor does it include self-employment income.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0" i="0" dirty="0">
                <a:solidFill>
                  <a:srgbClr val="333333"/>
                </a:solidFill>
                <a:effectLst/>
                <a:latin typeface="+mn-lt"/>
              </a:rPr>
              <a:t>This data is based on employee’s residence rather than where they work.</a:t>
            </a: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42</a:t>
            </a:fld>
            <a:endParaRPr lang="en-US"/>
          </a:p>
        </p:txBody>
      </p:sp>
    </p:spTree>
    <p:extLst>
      <p:ext uri="{BB962C8B-B14F-4D97-AF65-F5344CB8AC3E}">
        <p14:creationId xmlns:p14="http://schemas.microsoft.com/office/powerpoint/2010/main" val="325947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a:latin typeface="+mn-lt"/>
                <a:cs typeface="Calibri"/>
              </a:rPr>
              <a:t>Commentary: </a:t>
            </a:r>
            <a:r>
              <a:rPr lang="en-US" sz="1200" b="0">
                <a:latin typeface="+mn-lt"/>
                <a:cs typeface="Calibri"/>
              </a:rPr>
              <a:t>Real wage growth across Peterborough is higher than the UK and Cambridgeshire. Although median wages in Peterborough are lower, it is encouraging that wages are growing. Cambridgeshire wage growth is slightly below the UK.</a:t>
            </a:r>
            <a:endParaRPr lang="en-US" sz="1200" b="0" i="1">
              <a:solidFill>
                <a:prstClr val="black"/>
              </a:solidFill>
              <a:latin typeface="+mn-lt"/>
              <a:cs typeface="Calibri"/>
            </a:endParaRPr>
          </a:p>
          <a:p>
            <a:endParaRPr lang="en-GB" sz="1200" i="1">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a:solidFill>
                  <a:prstClr val="black"/>
                </a:solidFill>
                <a:latin typeface="+mn-lt"/>
              </a:rPr>
              <a:t>Source: </a:t>
            </a:r>
            <a:r>
              <a:rPr lang="en-GB" sz="1200" b="0" i="0">
                <a:latin typeface="+mn-lt"/>
              </a:rPr>
              <a:t>Pay as you earn real time information- HMRC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a:solidFill>
                  <a:prstClr val="black"/>
                </a:solidFill>
                <a:latin typeface="+mn-lt"/>
              </a:rPr>
              <a:t>Technical note: </a:t>
            </a:r>
            <a:r>
              <a:rPr lang="en-US" sz="1200" b="0" i="0">
                <a:solidFill>
                  <a:srgbClr val="333333"/>
                </a:solidFill>
                <a:effectLst/>
                <a:latin typeface="+mn-lt"/>
              </a:rPr>
              <a:t>This data is sourced from HM Revenue and Customs’ Pay As You Earn system which collects income tax and national insurance. The Pay As you Earn Real Time Information data includes all employees payrolled by employers, therefore it does not include income from pensions, property rental or investments, nor does it include self-employment income.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0" i="0">
                <a:solidFill>
                  <a:srgbClr val="333333"/>
                </a:solidFill>
                <a:effectLst/>
                <a:latin typeface="+mn-lt"/>
              </a:rPr>
              <a:t>This data is based on employee’s residence rather than where they work.</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a:solidFill>
                <a:srgbClr val="333333"/>
              </a:solidFill>
              <a:effectLst/>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i="0">
                <a:solidFill>
                  <a:srgbClr val="333333"/>
                </a:solidFill>
                <a:effectLst/>
                <a:latin typeface="+mn-lt"/>
              </a:rPr>
              <a:t>Real wage growth is calculated by deflating earnings by the Consumer Prices Index including owner occupiers’ housing costs (CPIH).</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a:solidFill>
                <a:srgbClr val="333333"/>
              </a:solidFill>
              <a:effectLst/>
              <a:latin typeface="+mn-lt"/>
            </a:endParaRPr>
          </a:p>
          <a:p>
            <a:endParaRPr lang="en-US" sz="120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43</a:t>
            </a:fld>
            <a:endParaRPr lang="en-US"/>
          </a:p>
        </p:txBody>
      </p:sp>
    </p:spTree>
    <p:extLst>
      <p:ext uri="{BB962C8B-B14F-4D97-AF65-F5344CB8AC3E}">
        <p14:creationId xmlns:p14="http://schemas.microsoft.com/office/powerpoint/2010/main" val="1556684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44</a:t>
            </a:fld>
            <a:endParaRPr lang="en-US"/>
          </a:p>
        </p:txBody>
      </p:sp>
    </p:spTree>
    <p:extLst>
      <p:ext uri="{BB962C8B-B14F-4D97-AF65-F5344CB8AC3E}">
        <p14:creationId xmlns:p14="http://schemas.microsoft.com/office/powerpoint/2010/main" val="1394287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45</a:t>
            </a:fld>
            <a:endParaRPr lang="en-US"/>
          </a:p>
        </p:txBody>
      </p:sp>
    </p:spTree>
    <p:extLst>
      <p:ext uri="{BB962C8B-B14F-4D97-AF65-F5344CB8AC3E}">
        <p14:creationId xmlns:p14="http://schemas.microsoft.com/office/powerpoint/2010/main" val="160720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dirty="0">
                <a:latin typeface="+mn-lt"/>
                <a:ea typeface="Calibri"/>
                <a:cs typeface="Calibri"/>
              </a:rPr>
              <a:t>Commentary:</a:t>
            </a:r>
            <a:r>
              <a:rPr lang="en-US" sz="1200" b="0" i="0" dirty="0">
                <a:solidFill>
                  <a:srgbClr val="000000"/>
                </a:solidFill>
                <a:effectLst/>
                <a:highlight>
                  <a:srgbClr val="FFFFFF"/>
                </a:highlight>
                <a:latin typeface="+mn-lt"/>
                <a:ea typeface="Calibri"/>
                <a:cs typeface="Calibri"/>
              </a:rPr>
              <a:t>  </a:t>
            </a:r>
            <a:r>
              <a:rPr lang="en-US" sz="1200" b="0" i="0" dirty="0">
                <a:solidFill>
                  <a:srgbClr val="000000"/>
                </a:solidFill>
                <a:effectLst/>
                <a:highlight>
                  <a:srgbClr val="FFFFFF"/>
                </a:highlight>
                <a:latin typeface="+mn-lt"/>
              </a:rPr>
              <a:t>The 16-24 age group is worrying with rates for both C&amp;P and the UK diverging from the overall 16-64 age group rates for economic inactivity, unemployment, and employment. The 16-24 age group is often made up of students, and this student population can explain higher levels of economic inactivity and lower employment. However, unemployment for the 16-24 age group cannot be explained by the student population, and the unemployed 16-24 age group (9.8% vs 11.0%) greatly diverges from overall 16-64 unemployment age group. There should be a focus on the unemployed 16-24 age group to convert these jobseekers to employment, and it will be important to monitor the Skills England policy announced during the King’s Speech in July 2024. </a:t>
            </a:r>
          </a:p>
          <a:p>
            <a:pPr algn="l" rtl="0" fontAlgn="base"/>
            <a:endParaRPr lang="en-US" sz="1200" b="0" i="0" dirty="0">
              <a:solidFill>
                <a:srgbClr val="000000"/>
              </a:solidFill>
              <a:effectLst/>
              <a:highlight>
                <a:srgbClr val="FFFFFF"/>
              </a:highlight>
              <a:latin typeface="+mn-lt"/>
            </a:endParaRPr>
          </a:p>
          <a:p>
            <a:pPr algn="l" rtl="0" fontAlgn="base"/>
            <a:r>
              <a:rPr lang="en-GB" sz="1200" dirty="0">
                <a:solidFill>
                  <a:srgbClr val="0B3153"/>
                </a:solidFill>
              </a:rPr>
              <a:t>In addition, there is a large divergence in the economic inactive 25-49 age group compared to the economic inactive 16-64 age group. This could could explain C&amp;P’s lower economic inactivity to the UK.</a:t>
            </a:r>
            <a:endParaRPr lang="en-US" sz="1200" b="0" i="0" dirty="0">
              <a:solidFill>
                <a:srgbClr val="000000"/>
              </a:solidFill>
              <a:effectLst/>
              <a:highlight>
                <a:srgbClr val="FFFFFF"/>
              </a:highlight>
              <a:latin typeface="+mn-lt"/>
            </a:endParaRPr>
          </a:p>
          <a:p>
            <a:pPr>
              <a:spcBef>
                <a:spcPts val="600"/>
              </a:spcBef>
              <a:spcAft>
                <a:spcPts val="0"/>
              </a:spcAft>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ea typeface="Verdana"/>
              </a:rPr>
              <a:t>A residence based labour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200" b="1" i="0" dirty="0">
              <a:latin typeface="+mn-lt"/>
              <a:ea typeface="Verdana"/>
            </a:endParaRPr>
          </a:p>
          <a:p>
            <a:pPr eaLnBrk="1" fontAlgn="auto" hangingPunct="1">
              <a:spcBef>
                <a:spcPts val="600"/>
              </a:spcBef>
              <a:spcAft>
                <a:spcPts val="0"/>
              </a:spcAft>
              <a:defRPr/>
            </a:pPr>
            <a:endParaRPr lang="en-GB" sz="1200" b="0" dirty="0">
              <a:latin typeface="+mn-lt"/>
              <a:ea typeface="Calibri"/>
              <a:cs typeface="Calibri"/>
            </a:endParaRPr>
          </a:p>
          <a:p>
            <a:pPr>
              <a:lnSpc>
                <a:spcPct val="107000"/>
              </a:lnSpc>
              <a:spcAft>
                <a:spcPts val="800"/>
              </a:spcAft>
            </a:pPr>
            <a:r>
              <a:rPr lang="en-GB" sz="1200" b="1" kern="100" dirty="0">
                <a:effectLst/>
                <a:latin typeface="+mn-lt"/>
                <a:ea typeface="Calibri"/>
                <a:cs typeface="Calibri"/>
              </a:rPr>
              <a:t>It is important to note that due to the small geographical area considered, and the Annual Population Survey being based on a representative sample, this may be due to a quarterly fluctuation rather than any kind of long-term trend in the data.</a:t>
            </a:r>
            <a:r>
              <a:rPr lang="en-GB" sz="1200" b="1" kern="100" dirty="0">
                <a:solidFill>
                  <a:srgbClr val="000000"/>
                </a:solidFill>
                <a:effectLst/>
                <a:latin typeface="+mn-lt"/>
                <a:ea typeface="Calibri"/>
                <a:cs typeface="Calibri"/>
              </a:rPr>
              <a:t> </a:t>
            </a:r>
            <a:r>
              <a:rPr lang="en-GB" sz="1200" b="1" kern="100" dirty="0">
                <a:solidFill>
                  <a:prstClr val="black"/>
                </a:solidFill>
                <a:latin typeface="+mn-lt"/>
                <a:ea typeface="Calibri"/>
                <a:cs typeface="Calibri"/>
              </a:rPr>
              <a:t>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rPr>
              <a:t>Caution should be taken with interpreting these figures and comparisons to C&amp;P. </a:t>
            </a:r>
            <a:endParaRPr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endParaRPr>
          </a:p>
          <a:p>
            <a:pPr>
              <a:lnSpc>
                <a:spcPct val="107000"/>
              </a:lnSpc>
              <a:spcAft>
                <a:spcPts val="800"/>
              </a:spcAft>
            </a:pPr>
            <a:endParaRPr kumimoji="0" lang="en-GB" sz="1200" b="1"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a:endParaRPr>
          </a:p>
          <a:p>
            <a:pPr>
              <a:lnSpc>
                <a:spcPct val="107000"/>
              </a:lnSpc>
              <a:spcAft>
                <a:spcPts val="800"/>
              </a:spcAft>
            </a:pPr>
            <a:r>
              <a:rPr kumimoji="0" lang="en-GB" sz="1200" b="1" i="0" u="none" strike="noStrike" kern="100" cap="none" spc="0" normalizeH="0" baseline="0" noProof="0" dirty="0">
                <a:ln>
                  <a:noFill/>
                </a:ln>
                <a:solidFill>
                  <a:prstClr val="black"/>
                </a:solidFill>
                <a:effectLst/>
                <a:uLnTx/>
                <a:uFillTx/>
                <a:latin typeface="+mn-lt"/>
                <a:ea typeface="Calibri"/>
                <a:cs typeface="Times New Roman"/>
              </a:rPr>
              <a:t>APS Estimates have not been reweighted to new populations and consequently, will be inconsistent with the population totals used for the Labour Force Survey in the latest periods. Again caution is recommended when making comparisons to national statistics.</a:t>
            </a:r>
            <a:endParaRPr lang="en-GB" sz="1200" b="1" i="0" u="none" strike="noStrike" kern="100" cap="none" spc="0" normalizeH="0" baseline="0" noProof="0" dirty="0">
              <a:ln>
                <a:noFill/>
              </a:ln>
              <a:solidFill>
                <a:prstClr val="black"/>
              </a:solidFill>
              <a:effectLst/>
              <a:uLnTx/>
              <a:uFillTx/>
              <a:latin typeface="+mn-lt"/>
              <a:ea typeface="Calibri"/>
              <a:cs typeface="Times New Roman"/>
            </a:endParaRPr>
          </a:p>
          <a:p>
            <a:pPr>
              <a:spcBef>
                <a:spcPts val="600"/>
              </a:spcBef>
              <a:spcAft>
                <a:spcPts val="0"/>
              </a:spcAft>
            </a:pPr>
            <a:endParaRPr lang="en-GB" sz="1200" dirty="0">
              <a:latin typeface="+mn-lt"/>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58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GB" sz="1200" dirty="0">
                <a:latin typeface="+mn-lt"/>
              </a:rPr>
              <a:t>As mentioned in Slide 9 (Employment Overview), </a:t>
            </a:r>
            <a:r>
              <a:rPr lang="en-GB" sz="1200" b="0" dirty="0">
                <a:latin typeface="+mn-lt"/>
              </a:rPr>
              <a:t>C&amp;P </a:t>
            </a:r>
            <a:r>
              <a:rPr lang="en-GB" sz="1200" dirty="0">
                <a:latin typeface="+mn-lt"/>
              </a:rPr>
              <a:t>has strengths of a lower </a:t>
            </a:r>
            <a:r>
              <a:rPr lang="en-GB" sz="1200" b="0" dirty="0">
                <a:latin typeface="+mn-lt"/>
              </a:rPr>
              <a:t>economic </a:t>
            </a:r>
            <a:r>
              <a:rPr lang="en-GB" sz="1200" dirty="0">
                <a:latin typeface="+mn-lt"/>
              </a:rPr>
              <a:t>inactivity rate than </a:t>
            </a:r>
            <a:r>
              <a:rPr lang="en-GB" sz="1200" b="0" dirty="0">
                <a:latin typeface="+mn-lt"/>
              </a:rPr>
              <a:t>the </a:t>
            </a:r>
            <a:r>
              <a:rPr lang="en-GB" sz="1200" dirty="0">
                <a:latin typeface="+mn-lt"/>
              </a:rPr>
              <a:t>UK (18.5% vs 21.5%) and a higher employment rate than </a:t>
            </a:r>
            <a:r>
              <a:rPr lang="en-GB" sz="1200" b="0" dirty="0">
                <a:latin typeface="+mn-lt"/>
              </a:rPr>
              <a:t>the </a:t>
            </a:r>
            <a:r>
              <a:rPr lang="en-GB" sz="1200" dirty="0">
                <a:latin typeface="+mn-lt"/>
              </a:rPr>
              <a:t>UK (77.7% vs 75.4%),  but it is </a:t>
            </a:r>
            <a:r>
              <a:rPr lang="en-GB" sz="1200" b="0" dirty="0">
                <a:latin typeface="+mn-lt"/>
              </a:rPr>
              <a:t>a concern that the C&amp;P </a:t>
            </a:r>
            <a:r>
              <a:rPr lang="en-GB" sz="1200" dirty="0">
                <a:latin typeface="+mn-lt"/>
              </a:rPr>
              <a:t>unemployment rate is higher than the UK (4.7% vs 3.9%).</a:t>
            </a:r>
          </a:p>
          <a:p>
            <a:endParaRPr lang="en-US" sz="12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mn-lt"/>
              </a:rPr>
              <a:t>Despite this concern, the C&amp;P </a:t>
            </a:r>
            <a:r>
              <a:rPr lang="en-GB" sz="1200" b="0" dirty="0">
                <a:latin typeface="+mn-lt"/>
              </a:rPr>
              <a:t>economic activity rate (also known as the labour force participation rate) </a:t>
            </a:r>
            <a:r>
              <a:rPr lang="en-GB" sz="1200" dirty="0">
                <a:latin typeface="+mn-lt"/>
              </a:rPr>
              <a:t>is higher than the UK (81.5% vs 78.5%). Thus, overall, there are less people economically inactive in C&amp;P than the UK (18.5% vs 21.5%) and more people in C&amp;P that are economically active – either seeking work or are in work – than in the UK (81.5% vs 78.5%). This is a notable strength and key difference to the UK</a:t>
            </a:r>
            <a:r>
              <a:rPr lang="en-GB" sz="1200" b="0" dirty="0">
                <a:latin typeface="+mn-lt"/>
              </a:rPr>
              <a:t>. </a:t>
            </a:r>
            <a:r>
              <a:rPr lang="en-GB" sz="1200" dirty="0">
                <a:latin typeface="+mn-lt"/>
              </a:rPr>
              <a:t>However, the quarterly decrease of –1.4pp </a:t>
            </a:r>
            <a:r>
              <a:rPr lang="en-GB" sz="1200" b="0" dirty="0">
                <a:latin typeface="+mn-lt"/>
              </a:rPr>
              <a:t>to the economic activity rate </a:t>
            </a:r>
            <a:r>
              <a:rPr lang="en-GB" sz="1200" dirty="0">
                <a:latin typeface="+mn-lt"/>
              </a:rPr>
              <a:t>brings caution with this overall optimism</a:t>
            </a:r>
            <a:r>
              <a:rPr lang="en-GB" sz="1200" b="0" dirty="0">
                <a:latin typeface="+mn-lt"/>
              </a:rPr>
              <a:t>.</a:t>
            </a:r>
            <a:endParaRPr lang="en-GB" sz="1200" dirty="0">
              <a:latin typeface="+mn-lt"/>
              <a:ea typeface="Calibri"/>
              <a:cs typeface="Calibri"/>
            </a:endParaRP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Annual Population Survey, April to March Releases</a:t>
            </a:r>
            <a:endParaRPr lang="en-GB" sz="1200" i="0" dirty="0">
              <a:solidFill>
                <a:prstClr val="black"/>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ea typeface="Verdana"/>
              </a:rPr>
              <a:t>A residence based labour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200" b="1" i="0" dirty="0">
              <a:latin typeface="+mn-lt"/>
              <a:ea typeface="Verdana"/>
            </a:endParaRPr>
          </a:p>
          <a:p>
            <a:pPr eaLnBrk="1" fontAlgn="auto" hangingPunct="1">
              <a:spcBef>
                <a:spcPts val="600"/>
              </a:spcBef>
              <a:spcAft>
                <a:spcPts val="0"/>
              </a:spcAft>
              <a:defRPr/>
            </a:pPr>
            <a:endParaRPr lang="en-GB" sz="1200" b="0" dirty="0">
              <a:latin typeface="+mn-lt"/>
              <a:ea typeface="Calibri"/>
              <a:cs typeface="Calibri"/>
            </a:endParaRPr>
          </a:p>
          <a:p>
            <a:pPr>
              <a:lnSpc>
                <a:spcPct val="107000"/>
              </a:lnSpc>
              <a:spcAft>
                <a:spcPts val="800"/>
              </a:spcAft>
            </a:pPr>
            <a:r>
              <a:rPr lang="en-GB" sz="1200" b="1" kern="100" dirty="0">
                <a:effectLst/>
                <a:latin typeface="+mn-lt"/>
                <a:ea typeface="Calibri"/>
                <a:cs typeface="Calibri"/>
              </a:rPr>
              <a:t>It is important to note that due to the small geographical area considered, and the Annual Population Survey being based on a representative sample, this may be due to a quarterly fluctuation rather than any kind of long-term trend in the data.</a:t>
            </a:r>
            <a:r>
              <a:rPr lang="en-GB" sz="1200" b="1" kern="100" dirty="0">
                <a:solidFill>
                  <a:srgbClr val="000000"/>
                </a:solidFill>
                <a:effectLst/>
                <a:latin typeface="+mn-lt"/>
                <a:ea typeface="Calibri"/>
                <a:cs typeface="Calibri"/>
              </a:rPr>
              <a:t> </a:t>
            </a:r>
            <a:r>
              <a:rPr lang="en-GB" sz="1200" b="1" kern="100" dirty="0">
                <a:solidFill>
                  <a:prstClr val="black"/>
                </a:solidFill>
                <a:latin typeface="+mn-lt"/>
                <a:ea typeface="Calibri"/>
                <a:cs typeface="Calibri"/>
              </a:rPr>
              <a:t>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rPr>
              <a:t>Caution should be taken with interpreting these figures and comparisons to C&amp;P. </a:t>
            </a:r>
            <a:endParaRPr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endParaRPr>
          </a:p>
          <a:p>
            <a:pPr>
              <a:lnSpc>
                <a:spcPct val="107000"/>
              </a:lnSpc>
              <a:spcAft>
                <a:spcPts val="800"/>
              </a:spcAft>
            </a:pPr>
            <a:endParaRPr kumimoji="0" lang="en-GB" sz="1200" b="1"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a:endParaRPr>
          </a:p>
          <a:p>
            <a:pPr>
              <a:lnSpc>
                <a:spcPct val="107000"/>
              </a:lnSpc>
              <a:spcAft>
                <a:spcPts val="800"/>
              </a:spcAft>
            </a:pPr>
            <a:r>
              <a:rPr kumimoji="0" lang="en-GB" sz="1200" b="1" i="0" u="none" strike="noStrike" kern="100" cap="none" spc="0" normalizeH="0" baseline="0" noProof="0" dirty="0">
                <a:ln>
                  <a:noFill/>
                </a:ln>
                <a:solidFill>
                  <a:prstClr val="black"/>
                </a:solidFill>
                <a:effectLst/>
                <a:uLnTx/>
                <a:uFillTx/>
                <a:latin typeface="+mn-lt"/>
                <a:ea typeface="Calibri"/>
                <a:cs typeface="Times New Roman"/>
              </a:rPr>
              <a:t>APS Estimates have not been reweighted to new populations and consequently, will be inconsistent with the population totals used for the Labour Force Survey in the latest periods. Again caution is recommended when making comparisons to national statistics.</a:t>
            </a:r>
            <a:endParaRPr lang="en-GB" sz="1200" b="1" i="0" u="none" strike="noStrike" kern="100" cap="none" spc="0" normalizeH="0" baseline="0" noProof="0" dirty="0">
              <a:ln>
                <a:noFill/>
              </a:ln>
              <a:solidFill>
                <a:prstClr val="black"/>
              </a:solidFill>
              <a:effectLst/>
              <a:uLnTx/>
              <a:uFillTx/>
              <a:latin typeface="+mn-lt"/>
              <a:ea typeface="Calibri"/>
              <a:cs typeface="Times New Roman"/>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12</a:t>
            </a:fld>
            <a:endParaRPr lang="en-US"/>
          </a:p>
        </p:txBody>
      </p:sp>
    </p:spTree>
    <p:extLst>
      <p:ext uri="{BB962C8B-B14F-4D97-AF65-F5344CB8AC3E}">
        <p14:creationId xmlns:p14="http://schemas.microsoft.com/office/powerpoint/2010/main" val="651093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a:t>
            </a:r>
            <a:r>
              <a:rPr lang="en-US" sz="1200" b="1" dirty="0">
                <a:latin typeface="+mn-lt"/>
              </a:rPr>
              <a:t> </a:t>
            </a:r>
            <a:r>
              <a:rPr lang="en-GB" sz="1200" dirty="0">
                <a:latin typeface="+mn-lt"/>
              </a:rPr>
              <a:t>As mentioned in Slide 9 (Employment Overview), an area of strength is that the C&amp;P </a:t>
            </a:r>
            <a:r>
              <a:rPr lang="en-GB" sz="1200" b="0" dirty="0">
                <a:latin typeface="+mn-lt"/>
              </a:rPr>
              <a:t>economic inactivity </a:t>
            </a:r>
            <a:r>
              <a:rPr lang="en-GB" sz="1200" dirty="0">
                <a:latin typeface="+mn-lt"/>
              </a:rPr>
              <a:t>rate is </a:t>
            </a:r>
            <a:r>
              <a:rPr lang="en-GB" sz="1200" b="0" dirty="0">
                <a:latin typeface="+mn-lt"/>
              </a:rPr>
              <a:t>lower </a:t>
            </a:r>
            <a:r>
              <a:rPr lang="en-GB" sz="1200" dirty="0">
                <a:latin typeface="+mn-lt"/>
              </a:rPr>
              <a:t>than UK economic inactivity rate (+18.6% vs +21.5%). This strength has been consistently demonstrated over time as seen from 2007 until present. Both </a:t>
            </a:r>
            <a:r>
              <a:rPr lang="en-GB" sz="1200" b="0" dirty="0">
                <a:latin typeface="+mn-lt"/>
              </a:rPr>
              <a:t>C&amp;P </a:t>
            </a:r>
            <a:r>
              <a:rPr lang="en-GB" sz="1200" dirty="0">
                <a:latin typeface="+mn-lt"/>
              </a:rPr>
              <a:t>and </a:t>
            </a:r>
            <a:r>
              <a:rPr lang="en-GB" sz="1200" b="0" dirty="0">
                <a:latin typeface="+mn-lt"/>
              </a:rPr>
              <a:t>the UK</a:t>
            </a:r>
            <a:r>
              <a:rPr lang="en-GB" sz="1200" dirty="0">
                <a:latin typeface="+mn-lt"/>
              </a:rPr>
              <a:t> have had a steady decrease in economic inactivity rate since 2010 with C&amp;P being slightly steeper</a:t>
            </a:r>
            <a:r>
              <a:rPr lang="en-GB" sz="1200" b="0" dirty="0">
                <a:latin typeface="+mn-lt"/>
              </a:rPr>
              <a:t>. </a:t>
            </a:r>
            <a:r>
              <a:rPr lang="en-GB" sz="1200" dirty="0">
                <a:latin typeface="+mn-lt"/>
              </a:rPr>
              <a:t>However, there should be caution with </a:t>
            </a:r>
            <a:r>
              <a:rPr lang="en-GB" sz="1200" b="0" dirty="0">
                <a:latin typeface="+mn-lt"/>
              </a:rPr>
              <a:t>the C&amp;P economic inactivity </a:t>
            </a:r>
            <a:r>
              <a:rPr lang="en-GB" sz="1200" dirty="0">
                <a:latin typeface="+mn-lt"/>
              </a:rPr>
              <a:t>rate increasing with a recent +1.4pp quarterly change despite a +0.1pp YoY change.</a:t>
            </a:r>
            <a:endParaRPr lang="en-US" sz="1200" dirty="0">
              <a:latin typeface="+mn-lt"/>
            </a:endParaRPr>
          </a:p>
          <a:p>
            <a:endParaRPr lang="en-GB" sz="1200" dirty="0">
              <a:latin typeface="+mn-lt"/>
            </a:endParaRPr>
          </a:p>
          <a:p>
            <a:r>
              <a:rPr lang="en-GB" sz="1200" dirty="0">
                <a:latin typeface="+mn-lt"/>
              </a:rPr>
              <a:t>Notably</a:t>
            </a:r>
            <a:r>
              <a:rPr lang="en-GB" sz="1200" b="0" dirty="0">
                <a:latin typeface="+mn-lt"/>
              </a:rPr>
              <a:t>, </a:t>
            </a:r>
            <a:r>
              <a:rPr lang="en-GB" sz="1200" dirty="0">
                <a:latin typeface="+mn-lt"/>
              </a:rPr>
              <a:t>there was a large increase </a:t>
            </a:r>
            <a:r>
              <a:rPr lang="en-GB" sz="1200" b="0" dirty="0">
                <a:latin typeface="+mn-lt"/>
              </a:rPr>
              <a:t>in </a:t>
            </a:r>
            <a:r>
              <a:rPr lang="en-GB" sz="1200" dirty="0">
                <a:latin typeface="+mn-lt"/>
              </a:rPr>
              <a:t>the C&amp;P </a:t>
            </a:r>
            <a:r>
              <a:rPr lang="en-GB" sz="1200" b="0" dirty="0">
                <a:latin typeface="+mn-lt"/>
              </a:rPr>
              <a:t>economic inactivity </a:t>
            </a:r>
            <a:r>
              <a:rPr lang="en-GB" sz="1200" dirty="0">
                <a:latin typeface="+mn-lt"/>
              </a:rPr>
              <a:t>rate during </a:t>
            </a:r>
            <a:r>
              <a:rPr lang="en-GB" sz="1200" b="0" dirty="0">
                <a:latin typeface="+mn-lt"/>
              </a:rPr>
              <a:t>the pandemic </a:t>
            </a:r>
            <a:r>
              <a:rPr lang="en-GB" sz="1200" dirty="0">
                <a:latin typeface="+mn-lt"/>
              </a:rPr>
              <a:t>in 2020 that was not as pronounced in </a:t>
            </a:r>
            <a:r>
              <a:rPr lang="en-GB" sz="1200" b="0" dirty="0">
                <a:latin typeface="+mn-lt"/>
              </a:rPr>
              <a:t>the UK. </a:t>
            </a:r>
            <a:r>
              <a:rPr lang="en-GB" sz="1200" dirty="0">
                <a:latin typeface="+mn-lt"/>
              </a:rPr>
              <a:t>However, the </a:t>
            </a:r>
            <a:r>
              <a:rPr lang="en-GB" sz="1200" b="0" dirty="0">
                <a:latin typeface="+mn-lt"/>
              </a:rPr>
              <a:t>C&amp;P economic inactivity </a:t>
            </a:r>
            <a:r>
              <a:rPr lang="en-GB" sz="1200" dirty="0">
                <a:latin typeface="+mn-lt"/>
              </a:rPr>
              <a:t>rate has recovered more quickly. This possibly shows the strength </a:t>
            </a:r>
            <a:r>
              <a:rPr lang="en-GB" sz="1200" b="0" dirty="0">
                <a:latin typeface="+mn-lt"/>
              </a:rPr>
              <a:t>and </a:t>
            </a:r>
            <a:r>
              <a:rPr lang="en-GB" sz="1200" dirty="0">
                <a:latin typeface="+mn-lt"/>
              </a:rPr>
              <a:t>resilience of </a:t>
            </a:r>
            <a:r>
              <a:rPr lang="en-GB" sz="1200" b="0" dirty="0">
                <a:latin typeface="+mn-lt"/>
              </a:rPr>
              <a:t>the </a:t>
            </a:r>
            <a:r>
              <a:rPr lang="en-GB" sz="1200" dirty="0">
                <a:latin typeface="+mn-lt"/>
              </a:rPr>
              <a:t>C&amp;P economy</a:t>
            </a:r>
            <a:r>
              <a:rPr lang="en-GB" sz="1200" b="0" dirty="0">
                <a:latin typeface="+mn-lt"/>
              </a:rPr>
              <a:t>.</a:t>
            </a:r>
            <a:endParaRPr lang="en-GB" sz="1200" dirty="0">
              <a:latin typeface="+mn-lt"/>
              <a:ea typeface="Calibri" panose="020F0502020204030204"/>
              <a:cs typeface="Calibri" panose="020F0502020204030204"/>
            </a:endParaRPr>
          </a:p>
          <a:p>
            <a:endParaRPr lang="en-US" sz="1200" b="1" dirty="0">
              <a:latin typeface="+mn-lt"/>
              <a:ea typeface="Calibri"/>
              <a:cs typeface="Calibri"/>
            </a:endParaRP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Annual Population Survey, April to March Releases</a:t>
            </a:r>
            <a:endParaRPr lang="en-GB" sz="1200" i="0" dirty="0">
              <a:solidFill>
                <a:prstClr val="black"/>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ea typeface="Verdana"/>
              </a:rPr>
              <a:t>A residence based labour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200" b="1" i="0" dirty="0">
              <a:latin typeface="+mn-lt"/>
              <a:ea typeface="Verdana"/>
            </a:endParaRPr>
          </a:p>
          <a:p>
            <a:pPr eaLnBrk="1" fontAlgn="auto" hangingPunct="1">
              <a:spcBef>
                <a:spcPts val="600"/>
              </a:spcBef>
              <a:spcAft>
                <a:spcPts val="0"/>
              </a:spcAft>
              <a:defRPr/>
            </a:pPr>
            <a:endParaRPr lang="en-GB" sz="1200" b="0" dirty="0">
              <a:latin typeface="+mn-lt"/>
              <a:ea typeface="Calibri"/>
              <a:cs typeface="Calibri"/>
            </a:endParaRPr>
          </a:p>
          <a:p>
            <a:pPr>
              <a:lnSpc>
                <a:spcPct val="107000"/>
              </a:lnSpc>
              <a:spcAft>
                <a:spcPts val="800"/>
              </a:spcAft>
            </a:pPr>
            <a:r>
              <a:rPr lang="en-GB" sz="1200" b="1" kern="100" dirty="0">
                <a:effectLst/>
                <a:latin typeface="+mn-lt"/>
                <a:ea typeface="Calibri"/>
                <a:cs typeface="Calibri"/>
              </a:rPr>
              <a:t>It is important to note that due to the small geographical area considered, and the Annual Population Survey being based on a representative sample, this may be due to a quarterly fluctuation rather than any kind of long-term trend in the data.</a:t>
            </a:r>
            <a:r>
              <a:rPr lang="en-GB" sz="1200" b="1" kern="100" dirty="0">
                <a:solidFill>
                  <a:srgbClr val="000000"/>
                </a:solidFill>
                <a:effectLst/>
                <a:latin typeface="+mn-lt"/>
                <a:ea typeface="Calibri"/>
                <a:cs typeface="Calibri"/>
              </a:rPr>
              <a:t> </a:t>
            </a:r>
            <a:r>
              <a:rPr lang="en-GB" sz="1200" b="1" kern="100" dirty="0">
                <a:solidFill>
                  <a:prstClr val="black"/>
                </a:solidFill>
                <a:latin typeface="+mn-lt"/>
                <a:ea typeface="Calibri"/>
                <a:cs typeface="Calibri"/>
              </a:rPr>
              <a:t>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rPr>
              <a:t>Caution should be taken with interpreting these figures and comparisons to C&amp;P. </a:t>
            </a:r>
            <a:endParaRPr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endParaRPr>
          </a:p>
          <a:p>
            <a:pPr>
              <a:lnSpc>
                <a:spcPct val="107000"/>
              </a:lnSpc>
              <a:spcAft>
                <a:spcPts val="800"/>
              </a:spcAft>
            </a:pPr>
            <a:endParaRPr kumimoji="0" lang="en-GB" sz="1200" b="1"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a:endParaRPr>
          </a:p>
          <a:p>
            <a:pPr>
              <a:lnSpc>
                <a:spcPct val="107000"/>
              </a:lnSpc>
              <a:spcAft>
                <a:spcPts val="800"/>
              </a:spcAft>
            </a:pPr>
            <a:r>
              <a:rPr kumimoji="0" lang="en-GB" sz="1200" b="1" i="0" u="none" strike="noStrike" kern="100" cap="none" spc="0" normalizeH="0" baseline="0" noProof="0" dirty="0">
                <a:ln>
                  <a:noFill/>
                </a:ln>
                <a:solidFill>
                  <a:prstClr val="black"/>
                </a:solidFill>
                <a:effectLst/>
                <a:uLnTx/>
                <a:uFillTx/>
                <a:latin typeface="+mn-lt"/>
                <a:ea typeface="Calibri"/>
                <a:cs typeface="Times New Roman"/>
              </a:rPr>
              <a:t>APS Estimates have not been reweighted to new populations and consequently, will be inconsistent with the population totals used for the Labour Force Survey in the latest periods. Again caution is recommended when making comparisons to national statistics.</a:t>
            </a:r>
            <a:endParaRPr lang="en-GB" sz="1200" b="1" i="0" u="none" strike="noStrike" kern="100" cap="none" spc="0" normalizeH="0" baseline="0" noProof="0" dirty="0">
              <a:ln>
                <a:noFill/>
              </a:ln>
              <a:solidFill>
                <a:prstClr val="black"/>
              </a:solidFill>
              <a:effectLst/>
              <a:uLnTx/>
              <a:uFillTx/>
              <a:latin typeface="+mn-lt"/>
              <a:ea typeface="Calibri"/>
              <a:cs typeface="Times New Roman"/>
            </a:endParaRPr>
          </a:p>
          <a:p>
            <a:endParaRPr lang="en-US" sz="1200" b="1"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14</a:t>
            </a:fld>
            <a:endParaRPr lang="en-US"/>
          </a:p>
        </p:txBody>
      </p:sp>
    </p:spTree>
    <p:extLst>
      <p:ext uri="{BB962C8B-B14F-4D97-AF65-F5344CB8AC3E}">
        <p14:creationId xmlns:p14="http://schemas.microsoft.com/office/powerpoint/2010/main" val="245547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GB" sz="1200" dirty="0">
                <a:latin typeface="+mn-lt"/>
              </a:rPr>
              <a:t>The top overall reasons for economic inactivity in </a:t>
            </a:r>
            <a:r>
              <a:rPr lang="en-GB" sz="1200" b="0" dirty="0">
                <a:latin typeface="+mn-lt"/>
              </a:rPr>
              <a:t>C&amp;P </a:t>
            </a:r>
            <a:r>
              <a:rPr lang="en-GB" sz="1200" dirty="0">
                <a:latin typeface="+mn-lt"/>
              </a:rPr>
              <a:t>are the student (32.7%), long-term sick (24.6%), looking after family/home (17.4%),  and retired (12.9%). </a:t>
            </a:r>
          </a:p>
          <a:p>
            <a:endParaRPr lang="en-GB" sz="1200" dirty="0">
              <a:latin typeface="+mn-lt"/>
            </a:endParaRPr>
          </a:p>
          <a:p>
            <a:r>
              <a:rPr lang="en-GB" sz="1200" dirty="0">
                <a:latin typeface="+mn-lt"/>
              </a:rPr>
              <a:t>This loosely follows the top overalls </a:t>
            </a:r>
            <a:r>
              <a:rPr lang="en-GB" sz="1200" b="0" dirty="0">
                <a:latin typeface="+mn-lt"/>
              </a:rPr>
              <a:t>reason for economic inactivity </a:t>
            </a:r>
            <a:r>
              <a:rPr lang="en-GB" sz="1200" dirty="0">
                <a:latin typeface="+mn-lt"/>
              </a:rPr>
              <a:t>for </a:t>
            </a:r>
            <a:r>
              <a:rPr lang="en-GB" sz="1200" b="0" dirty="0">
                <a:latin typeface="+mn-lt"/>
              </a:rPr>
              <a:t>the UK</a:t>
            </a:r>
            <a:r>
              <a:rPr lang="en-GB" sz="1200" dirty="0">
                <a:latin typeface="+mn-lt"/>
              </a:rPr>
              <a:t>. For the UK, the student (26.8%) and long-term sick (26.5%) reasons are close.</a:t>
            </a:r>
          </a:p>
          <a:p>
            <a:endParaRPr lang="en-GB" sz="1200" dirty="0">
              <a:latin typeface="+mn-lt"/>
            </a:endParaRPr>
          </a:p>
          <a:p>
            <a:r>
              <a:rPr lang="en-GB" sz="1200" dirty="0">
                <a:latin typeface="+mn-lt"/>
              </a:rPr>
              <a:t>Students</a:t>
            </a:r>
            <a:r>
              <a:rPr lang="en-GB" sz="1200" b="0" dirty="0">
                <a:latin typeface="+mn-lt"/>
              </a:rPr>
              <a:t> are </a:t>
            </a:r>
            <a:r>
              <a:rPr lang="en-GB" sz="1200" dirty="0">
                <a:latin typeface="+mn-lt"/>
              </a:rPr>
              <a:t>a main driver for </a:t>
            </a:r>
            <a:r>
              <a:rPr lang="en-GB" sz="1200" b="0" dirty="0">
                <a:latin typeface="+mn-lt"/>
              </a:rPr>
              <a:t>economic inactivity </a:t>
            </a:r>
            <a:r>
              <a:rPr lang="en-GB" sz="1200" dirty="0">
                <a:latin typeface="+mn-lt"/>
              </a:rPr>
              <a:t>for both C&amp;P </a:t>
            </a:r>
            <a:r>
              <a:rPr lang="en-GB" sz="1200" b="0" dirty="0">
                <a:latin typeface="+mn-lt"/>
              </a:rPr>
              <a:t>and </a:t>
            </a:r>
            <a:r>
              <a:rPr lang="en-GB" sz="1200" dirty="0">
                <a:latin typeface="+mn-lt"/>
              </a:rPr>
              <a:t>the UK; however, a notable area </a:t>
            </a:r>
            <a:r>
              <a:rPr lang="en-GB" sz="1200" b="0" dirty="0">
                <a:latin typeface="+mn-lt"/>
              </a:rPr>
              <a:t>is that </a:t>
            </a:r>
            <a:r>
              <a:rPr lang="en-GB" sz="1200" dirty="0">
                <a:latin typeface="+mn-lt"/>
              </a:rPr>
              <a:t>despite </a:t>
            </a:r>
            <a:r>
              <a:rPr lang="en-GB" sz="1200" b="0" dirty="0">
                <a:latin typeface="+mn-lt"/>
              </a:rPr>
              <a:t>the large student population </a:t>
            </a:r>
            <a:r>
              <a:rPr lang="en-GB" sz="1200" dirty="0">
                <a:latin typeface="+mn-lt"/>
              </a:rPr>
              <a:t>of C&amp;P, </a:t>
            </a:r>
            <a:r>
              <a:rPr lang="en-GB" sz="1200" b="0" dirty="0">
                <a:latin typeface="+mn-lt"/>
              </a:rPr>
              <a:t>overall economic inactivity </a:t>
            </a:r>
            <a:r>
              <a:rPr lang="en-GB" sz="1200" dirty="0">
                <a:latin typeface="+mn-lt"/>
              </a:rPr>
              <a:t>in C&amp;P is </a:t>
            </a:r>
            <a:r>
              <a:rPr lang="en-GB" sz="1200" b="0" dirty="0">
                <a:latin typeface="+mn-lt"/>
              </a:rPr>
              <a:t>lower than the UK. </a:t>
            </a:r>
            <a:endParaRPr lang="en-GB" sz="1200" dirty="0">
              <a:latin typeface="+mn-lt"/>
              <a:ea typeface="Calibri" panose="020F0502020204030204"/>
              <a:cs typeface="Calibri" panose="020F0502020204030204"/>
            </a:endParaRPr>
          </a:p>
          <a:p>
            <a:endParaRPr lang="en-GB" sz="1200" dirty="0">
              <a:latin typeface="+mn-lt"/>
            </a:endParaRPr>
          </a:p>
          <a:p>
            <a:r>
              <a:rPr lang="en-GB" sz="1200" dirty="0">
                <a:latin typeface="+mn-lt"/>
              </a:rPr>
              <a:t>Three areas of strength are </a:t>
            </a:r>
            <a:r>
              <a:rPr lang="en-GB" sz="1200" b="0" dirty="0">
                <a:latin typeface="+mn-lt"/>
              </a:rPr>
              <a:t>that </a:t>
            </a:r>
            <a:r>
              <a:rPr lang="en-GB" sz="1200" dirty="0">
                <a:latin typeface="+mn-lt"/>
              </a:rPr>
              <a:t>long-term sick is lower in C&amp;P than the UK (24.6% vs 26.5%), looking after family/home is lower in C&amp;P than the UK (17.4% vs 19.4%), and retired are lower in C&amp;P than the UK (12.9% vs 13.4%). These areas could be factors on why overall </a:t>
            </a:r>
            <a:r>
              <a:rPr lang="en-GB" sz="1200" b="0" dirty="0">
                <a:latin typeface="+mn-lt"/>
              </a:rPr>
              <a:t>economic inactivity </a:t>
            </a:r>
            <a:r>
              <a:rPr lang="en-GB" sz="1200" dirty="0">
                <a:latin typeface="+mn-lt"/>
              </a:rPr>
              <a:t>in C&amp;P </a:t>
            </a:r>
            <a:r>
              <a:rPr lang="en-GB" sz="1200" b="0" dirty="0">
                <a:latin typeface="+mn-lt"/>
              </a:rPr>
              <a:t>is </a:t>
            </a:r>
            <a:r>
              <a:rPr lang="en-GB" sz="1200" dirty="0">
                <a:latin typeface="+mn-lt"/>
              </a:rPr>
              <a:t>lower than the UK</a:t>
            </a:r>
            <a:r>
              <a:rPr lang="en-GB" sz="1200" b="0" dirty="0">
                <a:latin typeface="+mn-lt"/>
              </a:rPr>
              <a:t>.</a:t>
            </a:r>
            <a:endParaRPr lang="en-GB" sz="1200" dirty="0">
              <a:latin typeface="+mn-lt"/>
              <a:ea typeface="Calibri" panose="020F0502020204030204"/>
              <a:cs typeface="Calibri" panose="020F0502020204030204"/>
            </a:endParaRPr>
          </a:p>
          <a:p>
            <a:endParaRPr lang="en-US" sz="1200" b="1" dirty="0">
              <a:latin typeface="+mn-lt"/>
              <a:ea typeface="Calibri"/>
              <a:cs typeface="Calibri"/>
            </a:endParaRP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Annual Population Survey, April to March Releases</a:t>
            </a:r>
            <a:endParaRPr lang="en-GB" sz="1200" i="0" dirty="0">
              <a:solidFill>
                <a:prstClr val="black"/>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ea typeface="Verdana"/>
              </a:rPr>
              <a:t>A residence based labour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200" b="1" i="0" dirty="0">
              <a:latin typeface="+mn-lt"/>
              <a:ea typeface="Verdana"/>
            </a:endParaRPr>
          </a:p>
          <a:p>
            <a:pPr eaLnBrk="1" fontAlgn="auto" hangingPunct="1">
              <a:spcBef>
                <a:spcPts val="600"/>
              </a:spcBef>
              <a:spcAft>
                <a:spcPts val="0"/>
              </a:spcAft>
              <a:defRPr/>
            </a:pPr>
            <a:endParaRPr lang="en-GB" sz="1200" b="0" dirty="0">
              <a:latin typeface="+mn-lt"/>
              <a:ea typeface="Calibri"/>
              <a:cs typeface="Calibri"/>
            </a:endParaRPr>
          </a:p>
          <a:p>
            <a:pPr>
              <a:lnSpc>
                <a:spcPct val="107000"/>
              </a:lnSpc>
              <a:spcAft>
                <a:spcPts val="800"/>
              </a:spcAft>
            </a:pPr>
            <a:r>
              <a:rPr lang="en-GB" sz="1200" b="1" kern="100" dirty="0">
                <a:effectLst/>
                <a:latin typeface="+mn-lt"/>
                <a:ea typeface="Calibri"/>
                <a:cs typeface="Calibri"/>
              </a:rPr>
              <a:t>It is important to note that due to the small geographical area considered, and the Annual Population Survey being based on a representative sample, this may be due to a quarterly fluctuation rather than any kind of long-term trend in the data.</a:t>
            </a:r>
            <a:r>
              <a:rPr lang="en-GB" sz="1200" b="1" kern="100" dirty="0">
                <a:solidFill>
                  <a:srgbClr val="000000"/>
                </a:solidFill>
                <a:effectLst/>
                <a:latin typeface="+mn-lt"/>
                <a:ea typeface="Calibri"/>
                <a:cs typeface="Calibri"/>
              </a:rPr>
              <a:t> </a:t>
            </a:r>
            <a:r>
              <a:rPr lang="en-GB" sz="1200" b="1" kern="100" dirty="0">
                <a:solidFill>
                  <a:prstClr val="black"/>
                </a:solidFill>
                <a:latin typeface="+mn-lt"/>
                <a:ea typeface="Calibri"/>
                <a:cs typeface="Calibri"/>
              </a:rPr>
              <a:t>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rPr>
              <a:t>Caution should be taken with interpreting these figures and comparisons to C&amp;P. </a:t>
            </a:r>
            <a:endParaRPr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endParaRPr>
          </a:p>
          <a:p>
            <a:pPr>
              <a:lnSpc>
                <a:spcPct val="107000"/>
              </a:lnSpc>
              <a:spcAft>
                <a:spcPts val="800"/>
              </a:spcAft>
            </a:pPr>
            <a:endParaRPr kumimoji="0" lang="en-GB" sz="1200" b="1"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a:endParaRPr>
          </a:p>
          <a:p>
            <a:pPr>
              <a:lnSpc>
                <a:spcPct val="107000"/>
              </a:lnSpc>
              <a:spcAft>
                <a:spcPts val="800"/>
              </a:spcAft>
            </a:pPr>
            <a:r>
              <a:rPr kumimoji="0" lang="en-GB" sz="1200" b="1" i="0" u="none" strike="noStrike" kern="100" cap="none" spc="0" normalizeH="0" baseline="0" noProof="0" dirty="0">
                <a:ln>
                  <a:noFill/>
                </a:ln>
                <a:solidFill>
                  <a:prstClr val="black"/>
                </a:solidFill>
                <a:effectLst/>
                <a:uLnTx/>
                <a:uFillTx/>
                <a:latin typeface="+mn-lt"/>
                <a:ea typeface="Calibri"/>
                <a:cs typeface="Times New Roman"/>
              </a:rPr>
              <a:t>APS Estimates have not been reweighted to new populations and consequently, will be inconsistent with the population totals used for the Labour Force Survey in the latest periods. Again caution is recommended when making comparisons to national statistics.</a:t>
            </a:r>
            <a:endParaRPr lang="en-GB" sz="1200" b="1" i="0" u="none" strike="noStrike" kern="100" cap="none" spc="0" normalizeH="0" baseline="0" noProof="0" dirty="0">
              <a:ln>
                <a:noFill/>
              </a:ln>
              <a:solidFill>
                <a:prstClr val="black"/>
              </a:solidFill>
              <a:effectLst/>
              <a:uLnTx/>
              <a:uFillTx/>
              <a:latin typeface="+mn-lt"/>
              <a:ea typeface="Calibri"/>
              <a:cs typeface="Times New Roman"/>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15</a:t>
            </a:fld>
            <a:endParaRPr lang="en-US"/>
          </a:p>
        </p:txBody>
      </p:sp>
    </p:spTree>
    <p:extLst>
      <p:ext uri="{BB962C8B-B14F-4D97-AF65-F5344CB8AC3E}">
        <p14:creationId xmlns:p14="http://schemas.microsoft.com/office/powerpoint/2010/main" val="74365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 </a:t>
            </a:r>
            <a:r>
              <a:rPr lang="en-GB" sz="1200" dirty="0">
                <a:latin typeface="+mn-lt"/>
              </a:rPr>
              <a:t>As mentioned in Slide 15 (Reasons for Inactivity), the top overall reasons for economic inactivity in C&amp;P are the student (32.7%), long-term sick (24.6%), looking after family/home (17.4%),  and retired (12.9%).  The student reason for economic </a:t>
            </a:r>
            <a:r>
              <a:rPr lang="en-GB" sz="1200" b="0" dirty="0">
                <a:latin typeface="+mn-lt"/>
              </a:rPr>
              <a:t>inactivity </a:t>
            </a:r>
            <a:r>
              <a:rPr lang="en-GB" sz="1200" dirty="0">
                <a:latin typeface="+mn-lt"/>
              </a:rPr>
              <a:t>explains why the 16-24 age group is the largest for both genders across age groups. Retired (12.9%) and long-term sick (24.6%) are more likely associated with the 50-64 age group and can thus explain why it </a:t>
            </a:r>
            <a:r>
              <a:rPr lang="en-GB" sz="1200" b="0" dirty="0">
                <a:latin typeface="+mn-lt"/>
              </a:rPr>
              <a:t>is </a:t>
            </a:r>
            <a:r>
              <a:rPr lang="en-GB" sz="1200" dirty="0">
                <a:latin typeface="+mn-lt"/>
              </a:rPr>
              <a:t>the second largest age group </a:t>
            </a:r>
            <a:r>
              <a:rPr lang="en-GB" sz="1200" b="0" dirty="0">
                <a:latin typeface="+mn-lt"/>
              </a:rPr>
              <a:t>for </a:t>
            </a:r>
            <a:r>
              <a:rPr lang="en-GB" sz="1200" dirty="0">
                <a:latin typeface="+mn-lt"/>
              </a:rPr>
              <a:t>both genders across age groups. Lastly, looking after family/home (17.4%) is most likely associated with 25-49 and possibly the earlier portion </a:t>
            </a:r>
            <a:r>
              <a:rPr lang="en-GB" sz="1200" b="0" dirty="0">
                <a:latin typeface="+mn-lt"/>
              </a:rPr>
              <a:t>of </a:t>
            </a:r>
            <a:r>
              <a:rPr lang="en-GB" sz="1200" dirty="0">
                <a:latin typeface="+mn-lt"/>
              </a:rPr>
              <a:t>50-64 and thus explains why the 25-49 age group is the smallest age for both genders across age groups.</a:t>
            </a:r>
            <a:endParaRPr lang="en-US" sz="1200" dirty="0">
              <a:latin typeface="+mn-lt"/>
            </a:endParaRPr>
          </a:p>
          <a:p>
            <a:endParaRPr lang="en-GB" sz="1200" dirty="0">
              <a:latin typeface="+mn-lt"/>
            </a:endParaRPr>
          </a:p>
          <a:p>
            <a:r>
              <a:rPr lang="en-GB" sz="1200" dirty="0">
                <a:latin typeface="+mn-lt"/>
              </a:rPr>
              <a:t>In Slide 10 (Employment Overview by Gender – 3-year average), the female economic inactivity rate is higher the male economic inactivity rate (22.2% vs. 15.0%). This pattern is similar across </a:t>
            </a:r>
            <a:r>
              <a:rPr lang="en-GB" sz="1200" b="0" dirty="0">
                <a:latin typeface="+mn-lt"/>
              </a:rPr>
              <a:t>all age groups</a:t>
            </a:r>
            <a:r>
              <a:rPr lang="en-GB" sz="1200" dirty="0">
                <a:latin typeface="+mn-lt"/>
              </a:rPr>
              <a:t>.</a:t>
            </a:r>
            <a:endParaRPr lang="en-US" sz="1200" dirty="0">
              <a:latin typeface="+mn-lt"/>
            </a:endParaRPr>
          </a:p>
          <a:p>
            <a:endParaRPr lang="en-GB" sz="1200" dirty="0">
              <a:latin typeface="+mn-lt"/>
            </a:endParaRPr>
          </a:p>
          <a:p>
            <a:r>
              <a:rPr lang="en-GB" sz="1200" dirty="0">
                <a:latin typeface="+mn-lt"/>
              </a:rPr>
              <a:t>The reasons</a:t>
            </a:r>
            <a:r>
              <a:rPr lang="en-GB" sz="1200" b="0" dirty="0">
                <a:latin typeface="+mn-lt"/>
              </a:rPr>
              <a:t> for </a:t>
            </a:r>
            <a:r>
              <a:rPr lang="en-GB" sz="1200" dirty="0">
                <a:latin typeface="+mn-lt"/>
              </a:rPr>
              <a:t>this almost double differential between </a:t>
            </a:r>
            <a:r>
              <a:rPr lang="en-GB" sz="1200" b="0" dirty="0">
                <a:latin typeface="+mn-lt"/>
              </a:rPr>
              <a:t>females </a:t>
            </a:r>
            <a:r>
              <a:rPr lang="en-GB" sz="1200" dirty="0">
                <a:latin typeface="+mn-lt"/>
              </a:rPr>
              <a:t>and </a:t>
            </a:r>
            <a:r>
              <a:rPr lang="en-GB" sz="1200" b="0" dirty="0">
                <a:latin typeface="+mn-lt"/>
              </a:rPr>
              <a:t>males</a:t>
            </a:r>
            <a:r>
              <a:rPr lang="en-GB" sz="1200" dirty="0">
                <a:latin typeface="+mn-lt"/>
              </a:rPr>
              <a:t> are undetermined but highly concerning</a:t>
            </a:r>
            <a:r>
              <a:rPr lang="en-GB" sz="1200" b="0" dirty="0">
                <a:latin typeface="+mn-lt"/>
              </a:rPr>
              <a:t>. </a:t>
            </a:r>
            <a:r>
              <a:rPr lang="en-GB" sz="1200" dirty="0">
                <a:latin typeface="+mn-lt"/>
              </a:rPr>
              <a:t>A possible reason for the differential in the 16-24 age group could </a:t>
            </a:r>
            <a:r>
              <a:rPr lang="en-GB" sz="1200" b="0" dirty="0">
                <a:latin typeface="+mn-lt"/>
              </a:rPr>
              <a:t>be </a:t>
            </a:r>
            <a:r>
              <a:rPr lang="en-GB" sz="1200" dirty="0">
                <a:latin typeface="+mn-lt"/>
              </a:rPr>
              <a:t>that apprenticeships are more popular with males than females. A reason for the differential </a:t>
            </a:r>
            <a:r>
              <a:rPr lang="en-GB" sz="1200" b="0" dirty="0">
                <a:latin typeface="+mn-lt"/>
              </a:rPr>
              <a:t>in </a:t>
            </a:r>
            <a:r>
              <a:rPr lang="en-GB" sz="1200" dirty="0">
                <a:latin typeface="+mn-lt"/>
              </a:rPr>
              <a:t>the 25-49 </a:t>
            </a:r>
            <a:r>
              <a:rPr lang="en-GB" sz="1200" b="0" dirty="0">
                <a:latin typeface="+mn-lt"/>
              </a:rPr>
              <a:t>age </a:t>
            </a:r>
            <a:r>
              <a:rPr lang="en-GB" sz="1200" dirty="0">
                <a:latin typeface="+mn-lt"/>
              </a:rPr>
              <a:t>group could be that childcare responsibilities fall predominantly on females more than males. Lastly, the differential </a:t>
            </a:r>
            <a:r>
              <a:rPr lang="en-GB" sz="1200" b="0" dirty="0">
                <a:latin typeface="+mn-lt"/>
              </a:rPr>
              <a:t>in </a:t>
            </a:r>
            <a:r>
              <a:rPr lang="en-GB" sz="1200" dirty="0">
                <a:latin typeface="+mn-lt"/>
              </a:rPr>
              <a:t>the 50-64 </a:t>
            </a:r>
            <a:r>
              <a:rPr lang="en-GB" sz="1200" b="0" dirty="0">
                <a:latin typeface="+mn-lt"/>
              </a:rPr>
              <a:t>age </a:t>
            </a:r>
            <a:r>
              <a:rPr lang="en-GB" sz="1200" dirty="0">
                <a:latin typeface="+mn-lt"/>
              </a:rPr>
              <a:t>group could be that </a:t>
            </a:r>
            <a:r>
              <a:rPr lang="en-GB" sz="1200" b="0" dirty="0">
                <a:latin typeface="+mn-lt"/>
              </a:rPr>
              <a:t>females are </a:t>
            </a:r>
            <a:r>
              <a:rPr lang="en-GB" sz="1200" dirty="0">
                <a:latin typeface="+mn-lt"/>
              </a:rPr>
              <a:t>more likely to take </a:t>
            </a:r>
            <a:r>
              <a:rPr lang="en-GB" sz="1200" b="0" dirty="0">
                <a:latin typeface="+mn-lt"/>
              </a:rPr>
              <a:t>early retirement </a:t>
            </a:r>
            <a:r>
              <a:rPr lang="en-GB" sz="1200" dirty="0">
                <a:latin typeface="+mn-lt"/>
              </a:rPr>
              <a:t>than </a:t>
            </a:r>
            <a:r>
              <a:rPr lang="en-GB" sz="1200" b="0" dirty="0">
                <a:latin typeface="+mn-lt"/>
              </a:rPr>
              <a:t>males. </a:t>
            </a:r>
            <a:r>
              <a:rPr lang="en-GB" sz="1200" dirty="0">
                <a:latin typeface="+mn-lt"/>
              </a:rPr>
              <a:t> Overall, these differentials impact </a:t>
            </a:r>
            <a:r>
              <a:rPr lang="en-GB" sz="1200" b="0" dirty="0">
                <a:latin typeface="+mn-lt"/>
              </a:rPr>
              <a:t>equality and diversity across the C&amp;P workforce.</a:t>
            </a:r>
            <a:endParaRPr lang="en-GB" sz="1200" dirty="0">
              <a:latin typeface="+mn-lt"/>
              <a:ea typeface="Calibri" panose="020F0502020204030204"/>
              <a:cs typeface="Calibri" panose="020F0502020204030204"/>
            </a:endParaRPr>
          </a:p>
          <a:p>
            <a:endParaRPr lang="en-US" sz="1200" b="1" dirty="0">
              <a:latin typeface="+mn-lt"/>
              <a:ea typeface="Calibri"/>
              <a:cs typeface="Calibri"/>
            </a:endParaRPr>
          </a:p>
          <a:p>
            <a:endParaRPr lang="en-US" sz="1200" b="0"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Annual Population Survey, April to March Releases</a:t>
            </a:r>
            <a:endParaRPr lang="en-GB" sz="1200" i="0" dirty="0">
              <a:solidFill>
                <a:prstClr val="black"/>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ea typeface="Verdana"/>
              </a:rPr>
              <a:t>A residence based labour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200" b="1" i="0" dirty="0">
              <a:latin typeface="+mn-lt"/>
              <a:ea typeface="Verdana"/>
            </a:endParaRPr>
          </a:p>
          <a:p>
            <a:pPr eaLnBrk="1" fontAlgn="auto" hangingPunct="1">
              <a:spcBef>
                <a:spcPts val="600"/>
              </a:spcBef>
              <a:spcAft>
                <a:spcPts val="0"/>
              </a:spcAft>
              <a:defRPr/>
            </a:pPr>
            <a:endParaRPr lang="en-GB" sz="1200" b="0" dirty="0">
              <a:latin typeface="+mn-lt"/>
              <a:ea typeface="Calibri"/>
              <a:cs typeface="Calibri"/>
            </a:endParaRPr>
          </a:p>
          <a:p>
            <a:pPr>
              <a:lnSpc>
                <a:spcPct val="107000"/>
              </a:lnSpc>
              <a:spcAft>
                <a:spcPts val="800"/>
              </a:spcAft>
            </a:pPr>
            <a:r>
              <a:rPr lang="en-GB" sz="1200" b="1" kern="100" dirty="0">
                <a:effectLst/>
                <a:latin typeface="+mn-lt"/>
                <a:ea typeface="Calibri"/>
                <a:cs typeface="Calibri"/>
              </a:rPr>
              <a:t>It is important to note that due to the small geographical area considered, and the Annual Population Survey being based on a representative sample, this may be due to a quarterly fluctuation rather than any kind of long-term trend in the data.</a:t>
            </a:r>
            <a:r>
              <a:rPr lang="en-GB" sz="1200" b="1" kern="100" dirty="0">
                <a:solidFill>
                  <a:srgbClr val="000000"/>
                </a:solidFill>
                <a:effectLst/>
                <a:latin typeface="+mn-lt"/>
                <a:ea typeface="Calibri"/>
                <a:cs typeface="Calibri"/>
              </a:rPr>
              <a:t> </a:t>
            </a:r>
            <a:r>
              <a:rPr lang="en-GB" sz="1200" b="1" kern="100" dirty="0">
                <a:solidFill>
                  <a:prstClr val="black"/>
                </a:solidFill>
                <a:latin typeface="+mn-lt"/>
                <a:ea typeface="Calibri"/>
                <a:cs typeface="Calibri"/>
              </a:rPr>
              <a:t>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rPr>
              <a:t>Caution should be taken with interpreting these figures and comparisons to C&amp;P. </a:t>
            </a:r>
            <a:endParaRPr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endParaRPr>
          </a:p>
          <a:p>
            <a:pPr>
              <a:lnSpc>
                <a:spcPct val="107000"/>
              </a:lnSpc>
              <a:spcAft>
                <a:spcPts val="800"/>
              </a:spcAft>
            </a:pPr>
            <a:endParaRPr kumimoji="0" lang="en-GB" sz="1200" b="1"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a:endParaRPr>
          </a:p>
          <a:p>
            <a:pPr>
              <a:lnSpc>
                <a:spcPct val="107000"/>
              </a:lnSpc>
              <a:spcAft>
                <a:spcPts val="800"/>
              </a:spcAft>
            </a:pPr>
            <a:r>
              <a:rPr kumimoji="0" lang="en-GB" sz="1200" b="1" i="0" u="none" strike="noStrike" kern="100" cap="none" spc="0" normalizeH="0" baseline="0" noProof="0" dirty="0">
                <a:ln>
                  <a:noFill/>
                </a:ln>
                <a:solidFill>
                  <a:prstClr val="black"/>
                </a:solidFill>
                <a:effectLst/>
                <a:uLnTx/>
                <a:uFillTx/>
                <a:latin typeface="+mn-lt"/>
                <a:ea typeface="Calibri"/>
                <a:cs typeface="Times New Roman"/>
              </a:rPr>
              <a:t>APS Estimates have not been reweighted to new populations and consequently, will be inconsistent with the population totals used for the Labour Force Survey in the latest periods. Again caution is recommended when making comparisons to national statistics.</a:t>
            </a:r>
            <a:endParaRPr lang="en-GB" sz="1200" b="1" i="0" u="none" strike="noStrike" kern="100" cap="none" spc="0" normalizeH="0" baseline="0" noProof="0" dirty="0">
              <a:ln>
                <a:noFill/>
              </a:ln>
              <a:solidFill>
                <a:prstClr val="black"/>
              </a:solidFill>
              <a:effectLst/>
              <a:uLnTx/>
              <a:uFillTx/>
              <a:latin typeface="+mn-lt"/>
              <a:ea typeface="Calibri"/>
              <a:cs typeface="Times New Roman"/>
            </a:endParaRPr>
          </a:p>
          <a:p>
            <a:endParaRPr lang="en-US" sz="1200" b="0"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16</a:t>
            </a:fld>
            <a:endParaRPr lang="en-US"/>
          </a:p>
        </p:txBody>
      </p:sp>
    </p:spTree>
    <p:extLst>
      <p:ext uri="{BB962C8B-B14F-4D97-AF65-F5344CB8AC3E}">
        <p14:creationId xmlns:p14="http://schemas.microsoft.com/office/powerpoint/2010/main" val="1929886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Calibri"/>
                <a:cs typeface="Calibri"/>
              </a:rPr>
              <a:t>Commentary:</a:t>
            </a:r>
            <a:r>
              <a:rPr lang="en-US" sz="1200" b="1" dirty="0">
                <a:latin typeface="+mn-lt"/>
              </a:rPr>
              <a:t> </a:t>
            </a:r>
            <a:r>
              <a:rPr lang="en-US" sz="1200" b="0" dirty="0">
                <a:latin typeface="+mn-lt"/>
              </a:rPr>
              <a:t>For the first time in the analysis period of 2007 to 2023</a:t>
            </a:r>
            <a:r>
              <a:rPr lang="en-US" sz="1200" dirty="0">
                <a:latin typeface="+mn-lt"/>
              </a:rPr>
              <a:t>,</a:t>
            </a:r>
            <a:r>
              <a:rPr lang="en-US" sz="1200" b="0" dirty="0">
                <a:latin typeface="+mn-lt"/>
              </a:rPr>
              <a:t> the unemployment rate across C&amp;P is higher </a:t>
            </a:r>
            <a:r>
              <a:rPr lang="en-US" sz="1200" dirty="0">
                <a:latin typeface="+mn-lt"/>
              </a:rPr>
              <a:t>than </a:t>
            </a:r>
            <a:r>
              <a:rPr lang="en-US" sz="1200" b="0" dirty="0">
                <a:latin typeface="+mn-lt"/>
              </a:rPr>
              <a:t>that of the UK. However, whilst this is seen across the latest release, </a:t>
            </a:r>
            <a:r>
              <a:rPr lang="en-US" sz="1200" dirty="0">
                <a:latin typeface="+mn-lt"/>
              </a:rPr>
              <a:t>the 3-year </a:t>
            </a:r>
            <a:r>
              <a:rPr lang="en-US" sz="1200" b="0" dirty="0">
                <a:latin typeface="+mn-lt"/>
              </a:rPr>
              <a:t>average suggests more of an alignment. T</a:t>
            </a:r>
            <a:r>
              <a:rPr lang="en-US" sz="1200" dirty="0">
                <a:latin typeface="+mn-lt"/>
              </a:rPr>
              <a:t>he high unemployment rate </a:t>
            </a:r>
            <a:r>
              <a:rPr lang="en-US" sz="1200" b="0" dirty="0">
                <a:latin typeface="+mn-lt"/>
              </a:rPr>
              <a:t>suggests there are not enough </a:t>
            </a:r>
            <a:r>
              <a:rPr lang="en-US" sz="1200" dirty="0">
                <a:latin typeface="+mn-lt"/>
              </a:rPr>
              <a:t>opportunities, </a:t>
            </a:r>
            <a:r>
              <a:rPr lang="en-US" sz="1200" b="0" dirty="0">
                <a:latin typeface="+mn-lt"/>
              </a:rPr>
              <a:t>or </a:t>
            </a:r>
            <a:r>
              <a:rPr lang="en-US" sz="1200" dirty="0">
                <a:latin typeface="+mn-lt"/>
              </a:rPr>
              <a:t>the opportunities are not </a:t>
            </a:r>
            <a:r>
              <a:rPr lang="en-US" sz="1200" b="0" dirty="0">
                <a:latin typeface="+mn-lt"/>
              </a:rPr>
              <a:t>suitable </a:t>
            </a:r>
            <a:r>
              <a:rPr lang="en-US" sz="1200" dirty="0">
                <a:latin typeface="+mn-lt"/>
              </a:rPr>
              <a:t>(e.g. matching issues) </a:t>
            </a:r>
            <a:r>
              <a:rPr lang="en-US" sz="1200" b="0" dirty="0">
                <a:latin typeface="+mn-lt"/>
              </a:rPr>
              <a:t>for C&amp;P residents. </a:t>
            </a:r>
            <a:r>
              <a:rPr lang="en-US" sz="1200" dirty="0">
                <a:latin typeface="+mn-lt"/>
              </a:rPr>
              <a:t>Although </a:t>
            </a:r>
            <a:r>
              <a:rPr lang="en-US" sz="1200" b="0" dirty="0">
                <a:latin typeface="+mn-lt"/>
              </a:rPr>
              <a:t>the unemployment rate </a:t>
            </a:r>
            <a:r>
              <a:rPr lang="en-US" sz="1200" dirty="0">
                <a:latin typeface="+mn-lt"/>
              </a:rPr>
              <a:t>is </a:t>
            </a:r>
            <a:r>
              <a:rPr lang="en-US" sz="1200" b="0" dirty="0">
                <a:latin typeface="+mn-lt"/>
              </a:rPr>
              <a:t>concerning</a:t>
            </a:r>
            <a:r>
              <a:rPr lang="en-US" sz="1200" dirty="0">
                <a:latin typeface="+mn-lt"/>
              </a:rPr>
              <a:t>,</a:t>
            </a:r>
            <a:r>
              <a:rPr lang="en-US" sz="1200" b="0" dirty="0">
                <a:latin typeface="+mn-lt"/>
              </a:rPr>
              <a:t> it could be </a:t>
            </a:r>
            <a:r>
              <a:rPr lang="en-US" sz="1200" dirty="0">
                <a:latin typeface="+mn-lt"/>
              </a:rPr>
              <a:t>caused </a:t>
            </a:r>
            <a:r>
              <a:rPr lang="en-US" sz="1200" b="0" dirty="0">
                <a:latin typeface="+mn-lt"/>
              </a:rPr>
              <a:t>by the reduction in economic inactivity</a:t>
            </a:r>
            <a:r>
              <a:rPr lang="en-US" sz="1200" dirty="0">
                <a:latin typeface="+mn-lt"/>
              </a:rPr>
              <a:t> seen on Slide 9 (Employment Overview) and Slide 14 (Economic Inactivity Overview) that has in turn caused a shift to </a:t>
            </a:r>
            <a:r>
              <a:rPr lang="en-US" sz="1200" b="0" dirty="0">
                <a:latin typeface="+mn-lt"/>
              </a:rPr>
              <a:t>more people </a:t>
            </a:r>
            <a:r>
              <a:rPr lang="en-US" sz="1200" dirty="0">
                <a:latin typeface="+mn-lt"/>
              </a:rPr>
              <a:t>seeking work. </a:t>
            </a:r>
          </a:p>
          <a:p>
            <a:endParaRPr lang="en-US" sz="1200" dirty="0">
              <a:latin typeface="+mn-lt"/>
            </a:endParaRPr>
          </a:p>
          <a:p>
            <a:r>
              <a:rPr lang="en-US" sz="1200" dirty="0">
                <a:latin typeface="+mn-lt"/>
              </a:rPr>
              <a:t>As mentioned in Slide 8 (UK Economic Context), this current post-pandemic period (2022 onwards) has had historically </a:t>
            </a:r>
            <a:r>
              <a:rPr lang="en-US" sz="1200" b="0" dirty="0">
                <a:latin typeface="+mn-lt"/>
              </a:rPr>
              <a:t>low </a:t>
            </a:r>
            <a:r>
              <a:rPr lang="en-US" sz="1200" dirty="0">
                <a:latin typeface="+mn-lt"/>
              </a:rPr>
              <a:t>UK unemployment compared to post-financial crisis trends (2009-2014).  This can also be said for the C&amp;P </a:t>
            </a:r>
            <a:r>
              <a:rPr lang="en-US" sz="1200" b="0" dirty="0">
                <a:latin typeface="+mn-lt"/>
              </a:rPr>
              <a:t>unemployment rate which is still substantially lower than the 2011 peak.</a:t>
            </a:r>
            <a:endParaRPr lang="en-US" sz="1200" b="1" dirty="0">
              <a:latin typeface="+mn-lt"/>
              <a:ea typeface="Calibri"/>
              <a:cs typeface="Calibri"/>
            </a:endParaRPr>
          </a:p>
          <a:p>
            <a:endParaRPr lang="en-US" sz="1200" b="1"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Source: </a:t>
            </a:r>
            <a:r>
              <a:rPr lang="en-GB" sz="1200" i="0" dirty="0">
                <a:solidFill>
                  <a:prstClr val="black"/>
                </a:solidFill>
                <a:latin typeface="+mn-lt"/>
              </a:rPr>
              <a:t>Annual Population Survey, April to March Releases</a:t>
            </a:r>
            <a:endParaRPr lang="en-GB" sz="1200" i="0" dirty="0">
              <a:solidFill>
                <a:prstClr val="black"/>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prstClr val="black"/>
                </a:solidFill>
                <a:latin typeface="+mn-lt"/>
              </a:rPr>
              <a:t>Technical note: </a:t>
            </a:r>
            <a:r>
              <a:rPr lang="en-US" sz="1200" b="0" i="0" dirty="0">
                <a:solidFill>
                  <a:srgbClr val="333333"/>
                </a:solidFill>
                <a:effectLst/>
                <a:latin typeface="+mn-lt"/>
                <a:ea typeface="Verdana"/>
              </a:rPr>
              <a:t>A residence based labour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200" b="1" i="0" dirty="0">
              <a:latin typeface="+mn-lt"/>
              <a:ea typeface="Verdana"/>
            </a:endParaRPr>
          </a:p>
          <a:p>
            <a:pPr eaLnBrk="1" fontAlgn="auto" hangingPunct="1">
              <a:spcBef>
                <a:spcPts val="600"/>
              </a:spcBef>
              <a:spcAft>
                <a:spcPts val="0"/>
              </a:spcAft>
              <a:defRPr/>
            </a:pPr>
            <a:endParaRPr lang="en-GB" sz="1200" b="0" dirty="0">
              <a:latin typeface="+mn-lt"/>
              <a:ea typeface="Calibri"/>
              <a:cs typeface="Calibri"/>
            </a:endParaRPr>
          </a:p>
          <a:p>
            <a:pPr>
              <a:lnSpc>
                <a:spcPct val="107000"/>
              </a:lnSpc>
              <a:spcAft>
                <a:spcPts val="800"/>
              </a:spcAft>
            </a:pPr>
            <a:r>
              <a:rPr lang="en-GB" sz="1200" b="1" kern="100" dirty="0">
                <a:effectLst/>
                <a:latin typeface="+mn-lt"/>
                <a:ea typeface="Calibri"/>
                <a:cs typeface="Calibri"/>
              </a:rPr>
              <a:t>It is important to note that due to the small geographical area considered, and the Annual Population Survey being based on a representative sample, this may be due to a quarterly fluctuation rather than any kind of long-term trend in the data.</a:t>
            </a:r>
            <a:r>
              <a:rPr lang="en-GB" sz="1200" b="1" kern="100" dirty="0">
                <a:solidFill>
                  <a:srgbClr val="000000"/>
                </a:solidFill>
                <a:effectLst/>
                <a:latin typeface="+mn-lt"/>
                <a:ea typeface="Calibri"/>
                <a:cs typeface="Calibri"/>
              </a:rPr>
              <a:t> </a:t>
            </a:r>
            <a:r>
              <a:rPr lang="en-GB" sz="1200" b="1" kern="100" dirty="0">
                <a:solidFill>
                  <a:prstClr val="black"/>
                </a:solidFill>
                <a:latin typeface="+mn-lt"/>
                <a:ea typeface="Calibri"/>
                <a:cs typeface="Calibri"/>
              </a:rPr>
              <a:t>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rPr>
              <a:t>Caution should be taken with interpreting these figures and comparisons to C&amp;P. </a:t>
            </a:r>
            <a:endParaRPr lang="en-GB" sz="1200" b="1" i="0" u="none" strike="noStrike" kern="100" cap="none" spc="0" normalizeH="0" baseline="0" noProof="0" dirty="0">
              <a:ln>
                <a:noFill/>
              </a:ln>
              <a:solidFill>
                <a:srgbClr val="000000"/>
              </a:solidFill>
              <a:effectLst/>
              <a:uLnTx/>
              <a:uFillTx/>
              <a:latin typeface="+mn-lt"/>
              <a:ea typeface="Times New Roman" panose="02020603050405020304" pitchFamily="18" charset="0"/>
              <a:cs typeface="Calibri"/>
            </a:endParaRPr>
          </a:p>
          <a:p>
            <a:pPr>
              <a:lnSpc>
                <a:spcPct val="107000"/>
              </a:lnSpc>
              <a:spcAft>
                <a:spcPts val="800"/>
              </a:spcAft>
            </a:pPr>
            <a:endParaRPr kumimoji="0" lang="en-GB" sz="1200" b="1"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a:endParaRPr>
          </a:p>
          <a:p>
            <a:pPr>
              <a:lnSpc>
                <a:spcPct val="107000"/>
              </a:lnSpc>
              <a:spcAft>
                <a:spcPts val="800"/>
              </a:spcAft>
            </a:pPr>
            <a:r>
              <a:rPr kumimoji="0" lang="en-GB" sz="1200" b="1" i="0" u="none" strike="noStrike" kern="100" cap="none" spc="0" normalizeH="0" baseline="0" noProof="0" dirty="0">
                <a:ln>
                  <a:noFill/>
                </a:ln>
                <a:solidFill>
                  <a:prstClr val="black"/>
                </a:solidFill>
                <a:effectLst/>
                <a:uLnTx/>
                <a:uFillTx/>
                <a:latin typeface="+mn-lt"/>
                <a:ea typeface="Calibri"/>
                <a:cs typeface="Times New Roman"/>
              </a:rPr>
              <a:t>APS Estimates have not been reweighted to new populations and consequently, will be inconsistent with the population totals used for the Labour Force Survey in the latest periods. Again caution is recommended when making comparisons to national statistics.</a:t>
            </a:r>
            <a:endParaRPr lang="en-GB" sz="1200" b="1" i="0" u="none" strike="noStrike" kern="100" cap="none" spc="0" normalizeH="0" baseline="0" noProof="0" dirty="0">
              <a:ln>
                <a:noFill/>
              </a:ln>
              <a:solidFill>
                <a:prstClr val="black"/>
              </a:solidFill>
              <a:effectLst/>
              <a:uLnTx/>
              <a:uFillTx/>
              <a:latin typeface="+mn-lt"/>
              <a:ea typeface="Calibri"/>
              <a:cs typeface="Times New Roman"/>
            </a:endParaRPr>
          </a:p>
          <a:p>
            <a:endParaRPr lang="en-US" sz="1200" b="1" dirty="0">
              <a:latin typeface="+mn-lt"/>
              <a:ea typeface="Calibri"/>
              <a:cs typeface="Calibri"/>
            </a:endParaRPr>
          </a:p>
        </p:txBody>
      </p:sp>
      <p:sp>
        <p:nvSpPr>
          <p:cNvPr id="4" name="Slide Number Placeholder 3"/>
          <p:cNvSpPr>
            <a:spLocks noGrp="1"/>
          </p:cNvSpPr>
          <p:nvPr>
            <p:ph type="sldNum" sz="quarter" idx="5"/>
          </p:nvPr>
        </p:nvSpPr>
        <p:spPr/>
        <p:txBody>
          <a:bodyPr/>
          <a:lstStyle/>
          <a:p>
            <a:pPr>
              <a:defRPr/>
            </a:pPr>
            <a:fld id="{29BF146A-133B-A443-A092-A0A2E59F13B6}" type="slidenum">
              <a:rPr lang="en-US"/>
              <a:pPr>
                <a:defRPr/>
              </a:pPr>
              <a:t>18</a:t>
            </a:fld>
            <a:endParaRPr lang="en-US"/>
          </a:p>
        </p:txBody>
      </p:sp>
    </p:spTree>
    <p:extLst>
      <p:ext uri="{BB962C8B-B14F-4D97-AF65-F5344CB8AC3E}">
        <p14:creationId xmlns:p14="http://schemas.microsoft.com/office/powerpoint/2010/main" val="533661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847754B-379A-468E-882B-4F41674E57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 r="63377"/>
          <a:stretch/>
        </p:blipFill>
        <p:spPr bwMode="auto">
          <a:xfrm>
            <a:off x="8625457" y="6393219"/>
            <a:ext cx="3566543" cy="47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23FCEB-B5B3-99C9-AC74-96A76ABC75A0}"/>
              </a:ext>
            </a:extLst>
          </p:cNvPr>
          <p:cNvSpPr txBox="1">
            <a:spLocks noChangeArrowheads="1"/>
          </p:cNvSpPr>
          <p:nvPr/>
        </p:nvSpPr>
        <p:spPr bwMode="auto">
          <a:xfrm>
            <a:off x="9403530" y="6437013"/>
            <a:ext cx="271303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b="1">
                <a:solidFill>
                  <a:schemeClr val="bg1"/>
                </a:solidFill>
              </a:rPr>
              <a:t>cambridgeshire.gov.uk</a:t>
            </a:r>
          </a:p>
        </p:txBody>
      </p:sp>
      <p:pic>
        <p:nvPicPr>
          <p:cNvPr id="6" name="Picture 9">
            <a:extLst>
              <a:ext uri="{FF2B5EF4-FFF2-40B4-BE49-F238E27FC236}">
                <a16:creationId xmlns:a16="http://schemas.microsoft.com/office/drawing/2014/main" id="{78A256BF-A9FD-0F13-0252-523F7A381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466725"/>
            <a:ext cx="3097212"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888" y="1122363"/>
            <a:ext cx="9144000" cy="23876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623888" y="3705726"/>
            <a:ext cx="9144000" cy="155207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p:nvPr>
        </p:nvSpPr>
        <p:spPr>
          <a:xfrm>
            <a:off x="623888" y="6326862"/>
            <a:ext cx="2632659" cy="276726"/>
          </a:xfrm>
        </p:spPr>
        <p:txBody>
          <a:bodyPr/>
          <a:lstStyle>
            <a:lvl1pPr marL="0" indent="0">
              <a:buNone/>
              <a:defRPr sz="1300" b="1">
                <a:solidFill>
                  <a:srgbClr val="002060"/>
                </a:solidFill>
              </a:defRPr>
            </a:lvl1pPr>
          </a:lstStyle>
          <a:p>
            <a:pPr lvl="0"/>
            <a:r>
              <a:rPr lang="en-US"/>
              <a:t>Click to edit Master text styles</a:t>
            </a:r>
          </a:p>
        </p:txBody>
      </p:sp>
      <p:grpSp>
        <p:nvGrpSpPr>
          <p:cNvPr id="13" name="Group 12">
            <a:extLst>
              <a:ext uri="{FF2B5EF4-FFF2-40B4-BE49-F238E27FC236}">
                <a16:creationId xmlns:a16="http://schemas.microsoft.com/office/drawing/2014/main" id="{72FF672F-6F2A-FB3F-3D46-D5AF8757DE20}"/>
              </a:ext>
            </a:extLst>
          </p:cNvPr>
          <p:cNvGrpSpPr/>
          <p:nvPr userDrawn="1"/>
        </p:nvGrpSpPr>
        <p:grpSpPr>
          <a:xfrm>
            <a:off x="10005207" y="518989"/>
            <a:ext cx="1811141" cy="551109"/>
            <a:chOff x="9987954" y="407566"/>
            <a:chExt cx="1811141" cy="551109"/>
          </a:xfrm>
        </p:grpSpPr>
        <p:pic>
          <p:nvPicPr>
            <p:cNvPr id="8" name="Picture 7" descr="A heart and arrows in a circle&#10;&#10;Description automatically generated">
              <a:extLst>
                <a:ext uri="{FF2B5EF4-FFF2-40B4-BE49-F238E27FC236}">
                  <a16:creationId xmlns:a16="http://schemas.microsoft.com/office/drawing/2014/main" id="{D345F36D-C037-7AA2-264E-C0B2B6FED359}"/>
                </a:ext>
              </a:extLst>
            </p:cNvPr>
            <p:cNvPicPr>
              <a:picLocks noChangeAspect="1"/>
            </p:cNvPicPr>
            <p:nvPr userDrawn="1"/>
          </p:nvPicPr>
          <p:blipFill>
            <a:blip r:embed="rId4"/>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A545C1CD-385A-1742-F52C-4A7515E8FA5B}"/>
                </a:ext>
              </a:extLst>
            </p:cNvPr>
            <p:cNvPicPr>
              <a:picLocks noChangeAspect="1"/>
            </p:cNvPicPr>
            <p:nvPr userDrawn="1"/>
          </p:nvPicPr>
          <p:blipFill>
            <a:blip r:embed="rId5"/>
            <a:stretch>
              <a:fillRect/>
            </a:stretch>
          </p:blipFill>
          <p:spPr>
            <a:xfrm>
              <a:off x="10618913" y="407566"/>
              <a:ext cx="549222" cy="551109"/>
            </a:xfrm>
            <a:prstGeom prst="rect">
              <a:avLst/>
            </a:prstGeom>
          </p:spPr>
        </p:pic>
        <p:pic>
          <p:nvPicPr>
            <p:cNvPr id="12" name="Picture 11" descr="A green circle with a white leaf and a cross&#10;&#10;Description automatically generated">
              <a:extLst>
                <a:ext uri="{FF2B5EF4-FFF2-40B4-BE49-F238E27FC236}">
                  <a16:creationId xmlns:a16="http://schemas.microsoft.com/office/drawing/2014/main" id="{0962598F-6667-0654-C0CB-58D0C7439C88}"/>
                </a:ext>
              </a:extLst>
            </p:cNvPr>
            <p:cNvPicPr>
              <a:picLocks noChangeAspect="1"/>
            </p:cNvPicPr>
            <p:nvPr userDrawn="1"/>
          </p:nvPicPr>
          <p:blipFill>
            <a:blip r:embed="rId6"/>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1577223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3848B-B6FC-1A31-2AE4-96D1AD7F61C7}"/>
              </a:ext>
            </a:extLst>
          </p:cNvPr>
          <p:cNvSpPr>
            <a:spLocks noGrp="1"/>
          </p:cNvSpPr>
          <p:nvPr>
            <p:ph type="dt" sz="half" idx="10"/>
          </p:nvPr>
        </p:nvSpPr>
        <p:spPr/>
        <p:txBody>
          <a:bodyPr/>
          <a:lstStyle>
            <a:lvl1pPr>
              <a:defRPr/>
            </a:lvl1pPr>
          </a:lstStyle>
          <a:p>
            <a:pPr>
              <a:defRPr/>
            </a:pPr>
            <a:fld id="{B2932346-C671-524D-8F35-787C8C3E3B5A}" type="datetimeFigureOut">
              <a:rPr lang="en-US"/>
              <a:pPr>
                <a:defRPr/>
              </a:pPr>
              <a:t>9/26/2024</a:t>
            </a:fld>
            <a:endParaRPr lang="en-US"/>
          </a:p>
        </p:txBody>
      </p:sp>
      <p:sp>
        <p:nvSpPr>
          <p:cNvPr id="5" name="Footer Placeholder 4">
            <a:extLst>
              <a:ext uri="{FF2B5EF4-FFF2-40B4-BE49-F238E27FC236}">
                <a16:creationId xmlns:a16="http://schemas.microsoft.com/office/drawing/2014/main" id="{9C79D01D-74C0-C102-2A26-9EC994FD23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098B0B-77D4-F4A1-7D16-FADE0E478FEC}"/>
              </a:ext>
            </a:extLst>
          </p:cNvPr>
          <p:cNvSpPr>
            <a:spLocks noGrp="1"/>
          </p:cNvSpPr>
          <p:nvPr>
            <p:ph type="sldNum" sz="quarter" idx="12"/>
          </p:nvPr>
        </p:nvSpPr>
        <p:spPr/>
        <p:txBody>
          <a:bodyPr/>
          <a:lstStyle>
            <a:lvl1pPr>
              <a:defRPr/>
            </a:lvl1pPr>
          </a:lstStyle>
          <a:p>
            <a:pPr>
              <a:defRPr/>
            </a:pPr>
            <a:fld id="{9B88F34F-AD98-624B-BF25-F97212623FAF}" type="slidenum">
              <a:rPr lang="en-US"/>
              <a:pPr>
                <a:defRPr/>
              </a:pPr>
              <a:t>‹#›</a:t>
            </a:fld>
            <a:endParaRPr lang="en-US"/>
          </a:p>
        </p:txBody>
      </p:sp>
    </p:spTree>
    <p:extLst>
      <p:ext uri="{BB962C8B-B14F-4D97-AF65-F5344CB8AC3E}">
        <p14:creationId xmlns:p14="http://schemas.microsoft.com/office/powerpoint/2010/main" val="2703973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0DAA6-11F3-7B60-193C-7B1C9C780CB4}"/>
              </a:ext>
            </a:extLst>
          </p:cNvPr>
          <p:cNvSpPr>
            <a:spLocks noGrp="1"/>
          </p:cNvSpPr>
          <p:nvPr>
            <p:ph type="dt" sz="half" idx="10"/>
          </p:nvPr>
        </p:nvSpPr>
        <p:spPr/>
        <p:txBody>
          <a:bodyPr/>
          <a:lstStyle>
            <a:lvl1pPr>
              <a:defRPr/>
            </a:lvl1pPr>
          </a:lstStyle>
          <a:p>
            <a:pPr>
              <a:defRPr/>
            </a:pPr>
            <a:fld id="{BCE4DA1E-FAFC-894B-9BBA-1B775277DB10}" type="datetimeFigureOut">
              <a:rPr lang="en-US"/>
              <a:pPr>
                <a:defRPr/>
              </a:pPr>
              <a:t>9/26/2024</a:t>
            </a:fld>
            <a:endParaRPr lang="en-US"/>
          </a:p>
        </p:txBody>
      </p:sp>
      <p:sp>
        <p:nvSpPr>
          <p:cNvPr id="5" name="Footer Placeholder 4">
            <a:extLst>
              <a:ext uri="{FF2B5EF4-FFF2-40B4-BE49-F238E27FC236}">
                <a16:creationId xmlns:a16="http://schemas.microsoft.com/office/drawing/2014/main" id="{C3DFACB9-991B-300F-8B41-E5DB9B3E40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060CB2-C95E-3D7E-8B4A-FF785D205AF2}"/>
              </a:ext>
            </a:extLst>
          </p:cNvPr>
          <p:cNvSpPr>
            <a:spLocks noGrp="1"/>
          </p:cNvSpPr>
          <p:nvPr>
            <p:ph type="sldNum" sz="quarter" idx="12"/>
          </p:nvPr>
        </p:nvSpPr>
        <p:spPr/>
        <p:txBody>
          <a:bodyPr/>
          <a:lstStyle>
            <a:lvl1pPr>
              <a:defRPr/>
            </a:lvl1pPr>
          </a:lstStyle>
          <a:p>
            <a:pPr>
              <a:defRPr/>
            </a:pPr>
            <a:fld id="{0618615D-D1A1-2B4A-A2A5-EA7351E5E2FF}" type="slidenum">
              <a:rPr lang="en-US"/>
              <a:pPr>
                <a:defRPr/>
              </a:pPr>
              <a:t>‹#›</a:t>
            </a:fld>
            <a:endParaRPr lang="en-US"/>
          </a:p>
        </p:txBody>
      </p:sp>
    </p:spTree>
    <p:extLst>
      <p:ext uri="{BB962C8B-B14F-4D97-AF65-F5344CB8AC3E}">
        <p14:creationId xmlns:p14="http://schemas.microsoft.com/office/powerpoint/2010/main" val="2851141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267625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AECDD-00C9-4775-7561-0D05E1369F07}"/>
              </a:ext>
            </a:extLst>
          </p:cNvPr>
          <p:cNvSpPr>
            <a:spLocks noGrp="1"/>
          </p:cNvSpPr>
          <p:nvPr>
            <p:ph type="dt" sz="half" idx="10"/>
          </p:nvPr>
        </p:nvSpPr>
        <p:spPr/>
        <p:txBody>
          <a:bodyPr/>
          <a:lstStyle>
            <a:lvl1pPr>
              <a:defRPr/>
            </a:lvl1pPr>
          </a:lstStyle>
          <a:p>
            <a:pPr>
              <a:defRPr/>
            </a:pPr>
            <a:fld id="{98977E0D-8CC6-DF4B-BEF3-9511FEC61FBD}" type="datetimeFigureOut">
              <a:rPr lang="en-US"/>
              <a:pPr>
                <a:defRPr/>
              </a:pPr>
              <a:t>9/26/2024</a:t>
            </a:fld>
            <a:endParaRPr lang="en-US"/>
          </a:p>
        </p:txBody>
      </p:sp>
      <p:sp>
        <p:nvSpPr>
          <p:cNvPr id="5" name="Footer Placeholder 4">
            <a:extLst>
              <a:ext uri="{FF2B5EF4-FFF2-40B4-BE49-F238E27FC236}">
                <a16:creationId xmlns:a16="http://schemas.microsoft.com/office/drawing/2014/main" id="{EF8C7857-67BB-5433-85F5-22ECF260DE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E25813-8D4D-5BBB-4923-2C02AC3FCC6D}"/>
              </a:ext>
            </a:extLst>
          </p:cNvPr>
          <p:cNvSpPr>
            <a:spLocks noGrp="1"/>
          </p:cNvSpPr>
          <p:nvPr>
            <p:ph type="sldNum" sz="quarter" idx="12"/>
          </p:nvPr>
        </p:nvSpPr>
        <p:spPr/>
        <p:txBody>
          <a:bodyPr/>
          <a:lstStyle>
            <a:lvl1pPr>
              <a:defRPr/>
            </a:lvl1pPr>
          </a:lstStyle>
          <a:p>
            <a:pPr>
              <a:defRPr/>
            </a:pPr>
            <a:fld id="{13E33117-277E-A04C-8104-B58F49B71AFB}" type="slidenum">
              <a:rPr lang="en-US"/>
              <a:pPr>
                <a:defRPr/>
              </a:pPr>
              <a:t>‹#›</a:t>
            </a:fld>
            <a:endParaRPr lang="en-US"/>
          </a:p>
        </p:txBody>
      </p:sp>
    </p:spTree>
    <p:extLst>
      <p:ext uri="{BB962C8B-B14F-4D97-AF65-F5344CB8AC3E}">
        <p14:creationId xmlns:p14="http://schemas.microsoft.com/office/powerpoint/2010/main" val="2252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89C1AD42-192B-113B-2122-8FC1B8E4EB69}"/>
              </a:ext>
            </a:extLst>
          </p:cNvPr>
          <p:cNvSpPr txBox="1">
            <a:spLocks noChangeArrowheads="1"/>
          </p:cNvSpPr>
          <p:nvPr/>
        </p:nvSpPr>
        <p:spPr bwMode="auto">
          <a:xfrm>
            <a:off x="0" y="0"/>
            <a:ext cx="12192000" cy="4411663"/>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 name="Title 1"/>
          <p:cNvSpPr>
            <a:spLocks noGrp="1"/>
          </p:cNvSpPr>
          <p:nvPr>
            <p:ph type="title"/>
          </p:nvPr>
        </p:nvSpPr>
        <p:spPr>
          <a:xfrm>
            <a:off x="633101" y="1560471"/>
            <a:ext cx="10515600" cy="2701841"/>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3310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A488E67-91F2-C060-2DE6-89A21023C526}"/>
              </a:ext>
            </a:extLst>
          </p:cNvPr>
          <p:cNvSpPr>
            <a:spLocks noGrp="1"/>
          </p:cNvSpPr>
          <p:nvPr>
            <p:ph type="dt" sz="half" idx="10"/>
          </p:nvPr>
        </p:nvSpPr>
        <p:spPr/>
        <p:txBody>
          <a:bodyPr/>
          <a:lstStyle>
            <a:lvl1pPr>
              <a:defRPr/>
            </a:lvl1pPr>
          </a:lstStyle>
          <a:p>
            <a:pPr>
              <a:defRPr/>
            </a:pPr>
            <a:fld id="{460E6EE8-AB30-A54B-B4EB-7DCDA914EDBA}" type="datetimeFigureOut">
              <a:rPr lang="en-US"/>
              <a:pPr>
                <a:defRPr/>
              </a:pPr>
              <a:t>9/26/2024</a:t>
            </a:fld>
            <a:endParaRPr lang="en-US"/>
          </a:p>
        </p:txBody>
      </p:sp>
      <p:sp>
        <p:nvSpPr>
          <p:cNvPr id="6" name="Footer Placeholder 4">
            <a:extLst>
              <a:ext uri="{FF2B5EF4-FFF2-40B4-BE49-F238E27FC236}">
                <a16:creationId xmlns:a16="http://schemas.microsoft.com/office/drawing/2014/main" id="{2ECBFDC6-BF6F-5FCB-929F-D2B9B045FD4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322199-1DD4-40C8-47BD-7B208726B21A}"/>
              </a:ext>
            </a:extLst>
          </p:cNvPr>
          <p:cNvSpPr>
            <a:spLocks noGrp="1"/>
          </p:cNvSpPr>
          <p:nvPr>
            <p:ph type="sldNum" sz="quarter" idx="12"/>
          </p:nvPr>
        </p:nvSpPr>
        <p:spPr/>
        <p:txBody>
          <a:bodyPr/>
          <a:lstStyle>
            <a:lvl1pPr>
              <a:defRPr/>
            </a:lvl1pPr>
          </a:lstStyle>
          <a:p>
            <a:pPr>
              <a:defRPr/>
            </a:pPr>
            <a:fld id="{BF095292-AA36-CA40-8F0C-316399164E25}" type="slidenum">
              <a:rPr lang="en-US"/>
              <a:pPr>
                <a:defRPr/>
              </a:pPr>
              <a:t>‹#›</a:t>
            </a:fld>
            <a:endParaRPr lang="en-US"/>
          </a:p>
        </p:txBody>
      </p:sp>
      <p:grpSp>
        <p:nvGrpSpPr>
          <p:cNvPr id="8" name="Group 7">
            <a:extLst>
              <a:ext uri="{FF2B5EF4-FFF2-40B4-BE49-F238E27FC236}">
                <a16:creationId xmlns:a16="http://schemas.microsoft.com/office/drawing/2014/main" id="{0D164573-CA05-02BF-6824-A3F6DA0A0E4E}"/>
              </a:ext>
            </a:extLst>
          </p:cNvPr>
          <p:cNvGrpSpPr/>
          <p:nvPr userDrawn="1"/>
        </p:nvGrpSpPr>
        <p:grpSpPr>
          <a:xfrm>
            <a:off x="10005207" y="518989"/>
            <a:ext cx="1811141" cy="551109"/>
            <a:chOff x="9987954" y="407566"/>
            <a:chExt cx="1811141" cy="551109"/>
          </a:xfrm>
        </p:grpSpPr>
        <p:pic>
          <p:nvPicPr>
            <p:cNvPr id="9" name="Picture 8" descr="A heart and arrows in a circle&#10;&#10;Description automatically generated">
              <a:extLst>
                <a:ext uri="{FF2B5EF4-FFF2-40B4-BE49-F238E27FC236}">
                  <a16:creationId xmlns:a16="http://schemas.microsoft.com/office/drawing/2014/main" id="{44031280-BDB2-344A-2C50-D5B013DC11D6}"/>
                </a:ext>
              </a:extLst>
            </p:cNvPr>
            <p:cNvPicPr>
              <a:picLocks noChangeAspect="1"/>
            </p:cNvPicPr>
            <p:nvPr userDrawn="1"/>
          </p:nvPicPr>
          <p:blipFill>
            <a:blip r:embed="rId2"/>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B28D11F3-E16B-B910-B3E6-41A2ED5D6A85}"/>
                </a:ext>
              </a:extLst>
            </p:cNvPr>
            <p:cNvPicPr>
              <a:picLocks noChangeAspect="1"/>
            </p:cNvPicPr>
            <p:nvPr userDrawn="1"/>
          </p:nvPicPr>
          <p:blipFill>
            <a:blip r:embed="rId3"/>
            <a:stretch>
              <a:fillRect/>
            </a:stretch>
          </p:blipFill>
          <p:spPr>
            <a:xfrm>
              <a:off x="10618913" y="407566"/>
              <a:ext cx="549222" cy="551109"/>
            </a:xfrm>
            <a:prstGeom prst="rect">
              <a:avLst/>
            </a:prstGeom>
          </p:spPr>
        </p:pic>
        <p:pic>
          <p:nvPicPr>
            <p:cNvPr id="11" name="Picture 10" descr="A green circle with a white leaf and a cross&#10;&#10;Description automatically generated">
              <a:extLst>
                <a:ext uri="{FF2B5EF4-FFF2-40B4-BE49-F238E27FC236}">
                  <a16:creationId xmlns:a16="http://schemas.microsoft.com/office/drawing/2014/main" id="{FB7124E2-D1A3-98EE-BBE2-4D01B0710D0C}"/>
                </a:ext>
              </a:extLst>
            </p:cNvPr>
            <p:cNvPicPr>
              <a:picLocks noChangeAspect="1"/>
            </p:cNvPicPr>
            <p:nvPr userDrawn="1"/>
          </p:nvPicPr>
          <p:blipFill>
            <a:blip r:embed="rId4"/>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394749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0143A0-3D75-6833-1E16-AEA74C76F625}"/>
              </a:ext>
            </a:extLst>
          </p:cNvPr>
          <p:cNvSpPr>
            <a:spLocks noGrp="1"/>
          </p:cNvSpPr>
          <p:nvPr>
            <p:ph type="dt" sz="half" idx="10"/>
          </p:nvPr>
        </p:nvSpPr>
        <p:spPr/>
        <p:txBody>
          <a:bodyPr/>
          <a:lstStyle>
            <a:lvl1pPr>
              <a:defRPr/>
            </a:lvl1pPr>
          </a:lstStyle>
          <a:p>
            <a:pPr>
              <a:defRPr/>
            </a:pPr>
            <a:fld id="{95ECB895-3A71-B547-A853-6B7AB9B42DD9}" type="datetimeFigureOut">
              <a:rPr lang="en-US"/>
              <a:pPr>
                <a:defRPr/>
              </a:pPr>
              <a:t>9/26/2024</a:t>
            </a:fld>
            <a:endParaRPr lang="en-US"/>
          </a:p>
        </p:txBody>
      </p:sp>
      <p:sp>
        <p:nvSpPr>
          <p:cNvPr id="6" name="Footer Placeholder 4">
            <a:extLst>
              <a:ext uri="{FF2B5EF4-FFF2-40B4-BE49-F238E27FC236}">
                <a16:creationId xmlns:a16="http://schemas.microsoft.com/office/drawing/2014/main" id="{E01AB4F1-A075-2B59-9599-824E1BE64A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44A972-8B7A-4E8D-87CA-62EB5E60C843}"/>
              </a:ext>
            </a:extLst>
          </p:cNvPr>
          <p:cNvSpPr>
            <a:spLocks noGrp="1"/>
          </p:cNvSpPr>
          <p:nvPr>
            <p:ph type="sldNum" sz="quarter" idx="12"/>
          </p:nvPr>
        </p:nvSpPr>
        <p:spPr/>
        <p:txBody>
          <a:bodyPr/>
          <a:lstStyle>
            <a:lvl1pPr>
              <a:defRPr/>
            </a:lvl1pPr>
          </a:lstStyle>
          <a:p>
            <a:pPr>
              <a:defRPr/>
            </a:pPr>
            <a:fld id="{4FAE4C2C-2A16-5C41-81CF-8A40D5D47141}" type="slidenum">
              <a:rPr lang="en-US"/>
              <a:pPr>
                <a:defRPr/>
              </a:pPr>
              <a:t>‹#›</a:t>
            </a:fld>
            <a:endParaRPr lang="en-US"/>
          </a:p>
        </p:txBody>
      </p:sp>
    </p:spTree>
    <p:extLst>
      <p:ext uri="{BB962C8B-B14F-4D97-AF65-F5344CB8AC3E}">
        <p14:creationId xmlns:p14="http://schemas.microsoft.com/office/powerpoint/2010/main" val="1836796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68B47A-C2FC-45A5-EFAC-5E4C35580520}"/>
              </a:ext>
            </a:extLst>
          </p:cNvPr>
          <p:cNvSpPr>
            <a:spLocks noGrp="1"/>
          </p:cNvSpPr>
          <p:nvPr>
            <p:ph type="dt" sz="half" idx="10"/>
          </p:nvPr>
        </p:nvSpPr>
        <p:spPr/>
        <p:txBody>
          <a:bodyPr/>
          <a:lstStyle>
            <a:lvl1pPr>
              <a:defRPr/>
            </a:lvl1pPr>
          </a:lstStyle>
          <a:p>
            <a:pPr>
              <a:defRPr/>
            </a:pPr>
            <a:fld id="{2AA317DA-8FCB-594E-ABDC-AE163AF0E03D}" type="datetimeFigureOut">
              <a:rPr lang="en-US"/>
              <a:pPr>
                <a:defRPr/>
              </a:pPr>
              <a:t>9/26/2024</a:t>
            </a:fld>
            <a:endParaRPr lang="en-US"/>
          </a:p>
        </p:txBody>
      </p:sp>
      <p:sp>
        <p:nvSpPr>
          <p:cNvPr id="8" name="Footer Placeholder 4">
            <a:extLst>
              <a:ext uri="{FF2B5EF4-FFF2-40B4-BE49-F238E27FC236}">
                <a16:creationId xmlns:a16="http://schemas.microsoft.com/office/drawing/2014/main" id="{39509F71-24AA-E6EB-7571-5959AB1E4F7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CC434C9-A4D1-6511-8F98-B712C5D56A08}"/>
              </a:ext>
            </a:extLst>
          </p:cNvPr>
          <p:cNvSpPr>
            <a:spLocks noGrp="1"/>
          </p:cNvSpPr>
          <p:nvPr>
            <p:ph type="sldNum" sz="quarter" idx="12"/>
          </p:nvPr>
        </p:nvSpPr>
        <p:spPr/>
        <p:txBody>
          <a:bodyPr/>
          <a:lstStyle>
            <a:lvl1pPr>
              <a:defRPr/>
            </a:lvl1pPr>
          </a:lstStyle>
          <a:p>
            <a:pPr>
              <a:defRPr/>
            </a:pPr>
            <a:fld id="{01B3D0EC-9037-2C4B-A86C-9119BAF95D9D}" type="slidenum">
              <a:rPr lang="en-US"/>
              <a:pPr>
                <a:defRPr/>
              </a:pPr>
              <a:t>‹#›</a:t>
            </a:fld>
            <a:endParaRPr lang="en-US"/>
          </a:p>
        </p:txBody>
      </p:sp>
    </p:spTree>
    <p:extLst>
      <p:ext uri="{BB962C8B-B14F-4D97-AF65-F5344CB8AC3E}">
        <p14:creationId xmlns:p14="http://schemas.microsoft.com/office/powerpoint/2010/main" val="413503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8E45FF7-A589-E22C-B123-525CAB27DD2A}"/>
              </a:ext>
            </a:extLst>
          </p:cNvPr>
          <p:cNvSpPr>
            <a:spLocks noGrp="1"/>
          </p:cNvSpPr>
          <p:nvPr>
            <p:ph type="dt" sz="half" idx="10"/>
          </p:nvPr>
        </p:nvSpPr>
        <p:spPr/>
        <p:txBody>
          <a:bodyPr/>
          <a:lstStyle>
            <a:lvl1pPr>
              <a:defRPr/>
            </a:lvl1pPr>
          </a:lstStyle>
          <a:p>
            <a:pPr>
              <a:defRPr/>
            </a:pPr>
            <a:fld id="{EE22F947-EFE7-374F-9938-BDE220E62DBA}" type="datetimeFigureOut">
              <a:rPr lang="en-US"/>
              <a:pPr>
                <a:defRPr/>
              </a:pPr>
              <a:t>9/26/2024</a:t>
            </a:fld>
            <a:endParaRPr lang="en-US"/>
          </a:p>
        </p:txBody>
      </p:sp>
      <p:sp>
        <p:nvSpPr>
          <p:cNvPr id="4" name="Footer Placeholder 4">
            <a:extLst>
              <a:ext uri="{FF2B5EF4-FFF2-40B4-BE49-F238E27FC236}">
                <a16:creationId xmlns:a16="http://schemas.microsoft.com/office/drawing/2014/main" id="{7874B44B-EF77-9510-2983-EDA9041C26F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41C4901-707B-3D62-8878-438CDEFD77C3}"/>
              </a:ext>
            </a:extLst>
          </p:cNvPr>
          <p:cNvSpPr>
            <a:spLocks noGrp="1"/>
          </p:cNvSpPr>
          <p:nvPr>
            <p:ph type="sldNum" sz="quarter" idx="12"/>
          </p:nvPr>
        </p:nvSpPr>
        <p:spPr/>
        <p:txBody>
          <a:bodyPr/>
          <a:lstStyle>
            <a:lvl1pPr>
              <a:defRPr/>
            </a:lvl1pPr>
          </a:lstStyle>
          <a:p>
            <a:pPr>
              <a:defRPr/>
            </a:pPr>
            <a:fld id="{DD3AF612-8BD3-694D-9961-FD5BFCCBB0FB}" type="slidenum">
              <a:rPr lang="en-US"/>
              <a:pPr>
                <a:defRPr/>
              </a:pPr>
              <a:t>‹#›</a:t>
            </a:fld>
            <a:endParaRPr lang="en-US"/>
          </a:p>
        </p:txBody>
      </p:sp>
    </p:spTree>
    <p:extLst>
      <p:ext uri="{BB962C8B-B14F-4D97-AF65-F5344CB8AC3E}">
        <p14:creationId xmlns:p14="http://schemas.microsoft.com/office/powerpoint/2010/main" val="737314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B7A6B-7088-4D9D-D604-812063B9DBF6}"/>
              </a:ext>
            </a:extLst>
          </p:cNvPr>
          <p:cNvSpPr>
            <a:spLocks noGrp="1"/>
          </p:cNvSpPr>
          <p:nvPr>
            <p:ph type="dt" sz="half" idx="10"/>
          </p:nvPr>
        </p:nvSpPr>
        <p:spPr/>
        <p:txBody>
          <a:bodyPr/>
          <a:lstStyle>
            <a:lvl1pPr>
              <a:defRPr/>
            </a:lvl1pPr>
          </a:lstStyle>
          <a:p>
            <a:pPr>
              <a:defRPr/>
            </a:pPr>
            <a:fld id="{DF4D5C99-378F-664A-AFA8-A1A4A4997E31}" type="datetimeFigureOut">
              <a:rPr lang="en-US"/>
              <a:pPr>
                <a:defRPr/>
              </a:pPr>
              <a:t>9/26/2024</a:t>
            </a:fld>
            <a:endParaRPr lang="en-US"/>
          </a:p>
        </p:txBody>
      </p:sp>
      <p:sp>
        <p:nvSpPr>
          <p:cNvPr id="3" name="Footer Placeholder 4">
            <a:extLst>
              <a:ext uri="{FF2B5EF4-FFF2-40B4-BE49-F238E27FC236}">
                <a16:creationId xmlns:a16="http://schemas.microsoft.com/office/drawing/2014/main" id="{FA1776D4-5F96-459F-BD59-11F9F5DBF25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CF6B32C-9472-2994-81BE-1150373C7687}"/>
              </a:ext>
            </a:extLst>
          </p:cNvPr>
          <p:cNvSpPr>
            <a:spLocks noGrp="1"/>
          </p:cNvSpPr>
          <p:nvPr>
            <p:ph type="sldNum" sz="quarter" idx="12"/>
          </p:nvPr>
        </p:nvSpPr>
        <p:spPr/>
        <p:txBody>
          <a:bodyPr/>
          <a:lstStyle>
            <a:lvl1pPr>
              <a:defRPr/>
            </a:lvl1pPr>
          </a:lstStyle>
          <a:p>
            <a:pPr>
              <a:defRPr/>
            </a:pPr>
            <a:fld id="{F9440E02-9714-644B-A483-F3D5DFF66831}" type="slidenum">
              <a:rPr lang="en-US"/>
              <a:pPr>
                <a:defRPr/>
              </a:pPr>
              <a:t>‹#›</a:t>
            </a:fld>
            <a:endParaRPr lang="en-US"/>
          </a:p>
        </p:txBody>
      </p:sp>
    </p:spTree>
    <p:extLst>
      <p:ext uri="{BB962C8B-B14F-4D97-AF65-F5344CB8AC3E}">
        <p14:creationId xmlns:p14="http://schemas.microsoft.com/office/powerpoint/2010/main" val="119066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B21A49-4092-F2DD-66B4-A08CE10E1488}"/>
              </a:ext>
            </a:extLst>
          </p:cNvPr>
          <p:cNvSpPr>
            <a:spLocks noGrp="1"/>
          </p:cNvSpPr>
          <p:nvPr>
            <p:ph type="dt" sz="half" idx="10"/>
          </p:nvPr>
        </p:nvSpPr>
        <p:spPr/>
        <p:txBody>
          <a:bodyPr/>
          <a:lstStyle>
            <a:lvl1pPr>
              <a:defRPr/>
            </a:lvl1pPr>
          </a:lstStyle>
          <a:p>
            <a:pPr>
              <a:defRPr/>
            </a:pPr>
            <a:fld id="{C5C1236B-B271-AC43-8988-575C339D0797}" type="datetimeFigureOut">
              <a:rPr lang="en-US"/>
              <a:pPr>
                <a:defRPr/>
              </a:pPr>
              <a:t>9/26/2024</a:t>
            </a:fld>
            <a:endParaRPr lang="en-US"/>
          </a:p>
        </p:txBody>
      </p:sp>
      <p:sp>
        <p:nvSpPr>
          <p:cNvPr id="6" name="Footer Placeholder 4">
            <a:extLst>
              <a:ext uri="{FF2B5EF4-FFF2-40B4-BE49-F238E27FC236}">
                <a16:creationId xmlns:a16="http://schemas.microsoft.com/office/drawing/2014/main" id="{F452939C-20BE-EBC9-BAD7-8D72FE8A27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9142A9A-2BA6-C263-0F84-A1C16E9FAFF8}"/>
              </a:ext>
            </a:extLst>
          </p:cNvPr>
          <p:cNvSpPr>
            <a:spLocks noGrp="1"/>
          </p:cNvSpPr>
          <p:nvPr>
            <p:ph type="sldNum" sz="quarter" idx="12"/>
          </p:nvPr>
        </p:nvSpPr>
        <p:spPr/>
        <p:txBody>
          <a:bodyPr/>
          <a:lstStyle>
            <a:lvl1pPr>
              <a:defRPr/>
            </a:lvl1pPr>
          </a:lstStyle>
          <a:p>
            <a:pPr>
              <a:defRPr/>
            </a:pPr>
            <a:fld id="{CB2C4C7A-5467-8D4A-A417-57AC999DA6EE}" type="slidenum">
              <a:rPr lang="en-US"/>
              <a:pPr>
                <a:defRPr/>
              </a:pPr>
              <a:t>‹#›</a:t>
            </a:fld>
            <a:endParaRPr lang="en-US"/>
          </a:p>
        </p:txBody>
      </p:sp>
    </p:spTree>
    <p:extLst>
      <p:ext uri="{BB962C8B-B14F-4D97-AF65-F5344CB8AC3E}">
        <p14:creationId xmlns:p14="http://schemas.microsoft.com/office/powerpoint/2010/main" val="290066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8BC2FF5-C930-8B6A-C6D5-40712F8F37B9}"/>
              </a:ext>
            </a:extLst>
          </p:cNvPr>
          <p:cNvSpPr>
            <a:spLocks noGrp="1"/>
          </p:cNvSpPr>
          <p:nvPr>
            <p:ph type="dt" sz="half" idx="10"/>
          </p:nvPr>
        </p:nvSpPr>
        <p:spPr/>
        <p:txBody>
          <a:bodyPr/>
          <a:lstStyle>
            <a:lvl1pPr>
              <a:defRPr/>
            </a:lvl1pPr>
          </a:lstStyle>
          <a:p>
            <a:pPr>
              <a:defRPr/>
            </a:pPr>
            <a:fld id="{D3D64A1E-C505-2A4B-A4C3-BD611DD2C66E}" type="datetimeFigureOut">
              <a:rPr lang="en-US"/>
              <a:pPr>
                <a:defRPr/>
              </a:pPr>
              <a:t>9/26/2024</a:t>
            </a:fld>
            <a:endParaRPr lang="en-US"/>
          </a:p>
        </p:txBody>
      </p:sp>
      <p:sp>
        <p:nvSpPr>
          <p:cNvPr id="6" name="Footer Placeholder 4">
            <a:extLst>
              <a:ext uri="{FF2B5EF4-FFF2-40B4-BE49-F238E27FC236}">
                <a16:creationId xmlns:a16="http://schemas.microsoft.com/office/drawing/2014/main" id="{9135E582-6219-3FE1-EF59-8112F08FE3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01E52F-9D32-51C1-AA22-F6FF4214BCD2}"/>
              </a:ext>
            </a:extLst>
          </p:cNvPr>
          <p:cNvSpPr>
            <a:spLocks noGrp="1"/>
          </p:cNvSpPr>
          <p:nvPr>
            <p:ph type="sldNum" sz="quarter" idx="12"/>
          </p:nvPr>
        </p:nvSpPr>
        <p:spPr/>
        <p:txBody>
          <a:bodyPr/>
          <a:lstStyle>
            <a:lvl1pPr>
              <a:defRPr/>
            </a:lvl1pPr>
          </a:lstStyle>
          <a:p>
            <a:pPr>
              <a:defRPr/>
            </a:pPr>
            <a:fld id="{337FC21F-2C07-924F-901F-7A735D8502D8}" type="slidenum">
              <a:rPr lang="en-US"/>
              <a:pPr>
                <a:defRPr/>
              </a:pPr>
              <a:t>‹#›</a:t>
            </a:fld>
            <a:endParaRPr lang="en-US"/>
          </a:p>
        </p:txBody>
      </p:sp>
    </p:spTree>
    <p:extLst>
      <p:ext uri="{BB962C8B-B14F-4D97-AF65-F5344CB8AC3E}">
        <p14:creationId xmlns:p14="http://schemas.microsoft.com/office/powerpoint/2010/main" val="290781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BD4C22-16F1-1AD4-7C4D-D742668FFEB8}"/>
              </a:ext>
            </a:extLst>
          </p:cNvPr>
          <p:cNvSpPr>
            <a:spLocks noGrp="1" noChangeArrowheads="1"/>
          </p:cNvSpPr>
          <p:nvPr>
            <p:ph type="title"/>
          </p:nvPr>
        </p:nvSpPr>
        <p:spPr bwMode="auto">
          <a:xfrm>
            <a:off x="633413" y="476250"/>
            <a:ext cx="105156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7F0431-0798-88B4-7BDA-00AD5C6F58A8}"/>
              </a:ext>
            </a:extLst>
          </p:cNvPr>
          <p:cNvSpPr>
            <a:spLocks noGrp="1" noChangeArrowheads="1"/>
          </p:cNvSpPr>
          <p:nvPr>
            <p:ph type="body" idx="1"/>
          </p:nvPr>
        </p:nvSpPr>
        <p:spPr bwMode="auto">
          <a:xfrm>
            <a:off x="633413"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7DA964-A139-3FBA-892B-A15B57FCD164}"/>
              </a:ext>
            </a:extLst>
          </p:cNvPr>
          <p:cNvSpPr>
            <a:spLocks noGrp="1"/>
          </p:cNvSpPr>
          <p:nvPr>
            <p:ph type="dt" sz="half" idx="2"/>
          </p:nvPr>
        </p:nvSpPr>
        <p:spPr>
          <a:xfrm>
            <a:off x="6783388" y="6356350"/>
            <a:ext cx="1376362" cy="365125"/>
          </a:xfrm>
          <a:prstGeom prst="rect">
            <a:avLst/>
          </a:prstGeom>
        </p:spPr>
        <p:txBody>
          <a:bodyPr vert="horz" lIns="0" tIns="4680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ACC894C-3144-9340-8BDE-9027486D5EF1}" type="datetimeFigureOut">
              <a:rPr lang="en-US"/>
              <a:pPr>
                <a:defRPr/>
              </a:pPr>
              <a:t>9/26/2024</a:t>
            </a:fld>
            <a:endParaRPr lang="en-US"/>
          </a:p>
        </p:txBody>
      </p:sp>
      <p:sp>
        <p:nvSpPr>
          <p:cNvPr id="5" name="Footer Placeholder 4">
            <a:extLst>
              <a:ext uri="{FF2B5EF4-FFF2-40B4-BE49-F238E27FC236}">
                <a16:creationId xmlns:a16="http://schemas.microsoft.com/office/drawing/2014/main" id="{61866409-2B2A-21F1-0176-61413B751ADE}"/>
              </a:ext>
            </a:extLst>
          </p:cNvPr>
          <p:cNvSpPr>
            <a:spLocks noGrp="1"/>
          </p:cNvSpPr>
          <p:nvPr>
            <p:ph type="ftr" sz="quarter" idx="3"/>
          </p:nvPr>
        </p:nvSpPr>
        <p:spPr>
          <a:xfrm>
            <a:off x="1476375" y="6356350"/>
            <a:ext cx="5222875" cy="365125"/>
          </a:xfrm>
          <a:prstGeom prst="rect">
            <a:avLst/>
          </a:prstGeom>
        </p:spPr>
        <p:txBody>
          <a:bodyPr vert="horz" lIns="0" tIns="4572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5A40F4B-48E3-ECE5-C2DB-B59321279B0E}"/>
              </a:ext>
            </a:extLst>
          </p:cNvPr>
          <p:cNvSpPr>
            <a:spLocks noGrp="1"/>
          </p:cNvSpPr>
          <p:nvPr>
            <p:ph type="sldNum" sz="quarter" idx="4"/>
          </p:nvPr>
        </p:nvSpPr>
        <p:spPr>
          <a:xfrm>
            <a:off x="633413" y="6356350"/>
            <a:ext cx="638175" cy="365125"/>
          </a:xfrm>
          <a:prstGeom prst="rect">
            <a:avLst/>
          </a:prstGeom>
        </p:spPr>
        <p:txBody>
          <a:bodyPr vert="horz" lIns="0" tIns="45720" rIns="0" bIns="45720" rtlCol="0" anchor="ctr"/>
          <a:lstStyle>
            <a:lvl1pPr algn="l" eaLnBrk="1" fontAlgn="auto" hangingPunct="1">
              <a:spcBef>
                <a:spcPts val="0"/>
              </a:spcBef>
              <a:spcAft>
                <a:spcPts val="0"/>
              </a:spcAft>
              <a:defRPr sz="1200" b="1">
                <a:solidFill>
                  <a:schemeClr val="tx2"/>
                </a:solidFill>
                <a:latin typeface="+mn-lt"/>
              </a:defRPr>
            </a:lvl1pPr>
          </a:lstStyle>
          <a:p>
            <a:pPr>
              <a:defRPr/>
            </a:pPr>
            <a:fld id="{7233D8F7-32F0-2D41-8D86-572888BEC777}" type="slidenum">
              <a:rPr lang="en-US"/>
              <a:pPr>
                <a:defRPr/>
              </a:pPr>
              <a:t>‹#›</a:t>
            </a:fld>
            <a:endParaRPr lang="en-US"/>
          </a:p>
        </p:txBody>
      </p:sp>
      <p:pic>
        <p:nvPicPr>
          <p:cNvPr id="1031" name="Picture 7">
            <a:extLst>
              <a:ext uri="{FF2B5EF4-FFF2-40B4-BE49-F238E27FC236}">
                <a16:creationId xmlns:a16="http://schemas.microsoft.com/office/drawing/2014/main" id="{4B0A5A6B-0A1F-5DE9-C6FD-710FE1C4A7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71000" y="6426200"/>
            <a:ext cx="292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F7A93FE8-6245-5C9B-6325-697E07C08AAB}"/>
              </a:ext>
            </a:extLst>
          </p:cNvPr>
          <p:cNvGrpSpPr/>
          <p:nvPr userDrawn="1"/>
        </p:nvGrpSpPr>
        <p:grpSpPr>
          <a:xfrm>
            <a:off x="10005207" y="518989"/>
            <a:ext cx="1811141" cy="551109"/>
            <a:chOff x="9987954" y="407566"/>
            <a:chExt cx="1811141" cy="551109"/>
          </a:xfrm>
        </p:grpSpPr>
        <p:pic>
          <p:nvPicPr>
            <p:cNvPr id="3" name="Picture 2" descr="A heart and arrows in a circle&#10;&#10;Description automatically generated">
              <a:extLst>
                <a:ext uri="{FF2B5EF4-FFF2-40B4-BE49-F238E27FC236}">
                  <a16:creationId xmlns:a16="http://schemas.microsoft.com/office/drawing/2014/main" id="{0F7C5312-AB14-607B-3E36-465293C3DF66}"/>
                </a:ext>
              </a:extLst>
            </p:cNvPr>
            <p:cNvPicPr>
              <a:picLocks noChangeAspect="1"/>
            </p:cNvPicPr>
            <p:nvPr userDrawn="1"/>
          </p:nvPicPr>
          <p:blipFill>
            <a:blip r:embed="rId15"/>
            <a:stretch>
              <a:fillRect/>
            </a:stretch>
          </p:blipFill>
          <p:spPr>
            <a:xfrm>
              <a:off x="11249873" y="409453"/>
              <a:ext cx="549222" cy="549222"/>
            </a:xfrm>
            <a:prstGeom prst="rect">
              <a:avLst/>
            </a:prstGeom>
          </p:spPr>
        </p:pic>
        <p:pic>
          <p:nvPicPr>
            <p:cNvPr id="7" name="Picture 6" descr="A white person holding a weight scale&#10;&#10;Description automatically generated">
              <a:extLst>
                <a:ext uri="{FF2B5EF4-FFF2-40B4-BE49-F238E27FC236}">
                  <a16:creationId xmlns:a16="http://schemas.microsoft.com/office/drawing/2014/main" id="{00F1D35E-F26E-A07A-7942-214E36160113}"/>
                </a:ext>
              </a:extLst>
            </p:cNvPr>
            <p:cNvPicPr>
              <a:picLocks noChangeAspect="1"/>
            </p:cNvPicPr>
            <p:nvPr userDrawn="1"/>
          </p:nvPicPr>
          <p:blipFill>
            <a:blip r:embed="rId16"/>
            <a:stretch>
              <a:fillRect/>
            </a:stretch>
          </p:blipFill>
          <p:spPr>
            <a:xfrm>
              <a:off x="10618913" y="407566"/>
              <a:ext cx="549222" cy="551109"/>
            </a:xfrm>
            <a:prstGeom prst="rect">
              <a:avLst/>
            </a:prstGeom>
          </p:spPr>
        </p:pic>
        <p:pic>
          <p:nvPicPr>
            <p:cNvPr id="8" name="Picture 7" descr="A green circle with a white leaf and a cross&#10;&#10;Description automatically generated">
              <a:extLst>
                <a:ext uri="{FF2B5EF4-FFF2-40B4-BE49-F238E27FC236}">
                  <a16:creationId xmlns:a16="http://schemas.microsoft.com/office/drawing/2014/main" id="{0E4ED650-D194-5D29-0DE6-AF4E2034CB1A}"/>
                </a:ext>
              </a:extLst>
            </p:cNvPr>
            <p:cNvPicPr>
              <a:picLocks noChangeAspect="1"/>
            </p:cNvPicPr>
            <p:nvPr userDrawn="1"/>
          </p:nvPicPr>
          <p:blipFill>
            <a:blip r:embed="rId17"/>
            <a:stretch>
              <a:fillRect/>
            </a:stretch>
          </p:blipFill>
          <p:spPr>
            <a:xfrm>
              <a:off x="9987954" y="409453"/>
              <a:ext cx="549222" cy="549222"/>
            </a:xfrm>
            <a:prstGeom prst="rect">
              <a:avLst/>
            </a:prstGeom>
          </p:spPr>
        </p:pic>
      </p:grpSp>
    </p:spTree>
  </p:cSld>
  <p:clrMap bg1="lt1" tx1="dk1" bg2="lt2" tx2="dk2" accent1="accent1" accent2="accent2" accent3="accent3" accent4="accent4" accent5="accent5" accent6="accent6" hlink="hlink" folHlink="folHlink"/>
  <p:sldLayoutIdLst>
    <p:sldLayoutId id="2147483697" r:id="rId1"/>
    <p:sldLayoutId id="2147483688" r:id="rId2"/>
    <p:sldLayoutId id="214748369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9" r:id="rId12"/>
  </p:sldLayoutIdLst>
  <p:txStyles>
    <p:title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a:extLst>
              <a:ext uri="{FF2B5EF4-FFF2-40B4-BE49-F238E27FC236}">
                <a16:creationId xmlns:a16="http://schemas.microsoft.com/office/drawing/2014/main" id="{7B4C0F48-43F5-0CCB-229D-BBAB85AD36A1}"/>
              </a:ext>
            </a:extLst>
          </p:cNvPr>
          <p:cNvSpPr>
            <a:spLocks noGrp="1" noChangeArrowheads="1"/>
          </p:cNvSpPr>
          <p:nvPr>
            <p:ph type="ctrTitle"/>
          </p:nvPr>
        </p:nvSpPr>
        <p:spPr/>
        <p:txBody>
          <a:bodyPr>
            <a:noAutofit/>
          </a:bodyPr>
          <a:lstStyle/>
          <a:p>
            <a:r>
              <a:rPr lang="en-GB" sz="4400" dirty="0"/>
              <a:t>Cambridgeshire &amp; Peterborough Economic Update</a:t>
            </a:r>
            <a:endParaRPr lang="en-US" altLang="en-US" sz="4400" dirty="0">
              <a:cs typeface="Arial"/>
            </a:endParaRPr>
          </a:p>
        </p:txBody>
      </p:sp>
      <p:sp>
        <p:nvSpPr>
          <p:cNvPr id="5123" name="Text Placeholder 3">
            <a:extLst>
              <a:ext uri="{FF2B5EF4-FFF2-40B4-BE49-F238E27FC236}">
                <a16:creationId xmlns:a16="http://schemas.microsoft.com/office/drawing/2014/main" id="{09DCA6F1-1248-9951-9BB1-5C2C77C2F240}"/>
              </a:ext>
            </a:extLst>
          </p:cNvPr>
          <p:cNvSpPr>
            <a:spLocks noGrp="1" noChangeArrowheads="1"/>
          </p:cNvSpPr>
          <p:nvPr>
            <p:ph type="subTitle" idx="1"/>
          </p:nvPr>
        </p:nvSpPr>
        <p:spPr/>
        <p:txBody>
          <a:bodyPr/>
          <a:lstStyle/>
          <a:p>
            <a:r>
              <a:rPr lang="en-US" altLang="en-US"/>
              <a:t>August 2024 Update</a:t>
            </a:r>
          </a:p>
        </p:txBody>
      </p:sp>
      <p:sp>
        <p:nvSpPr>
          <p:cNvPr id="3" name="Text Placeholder 2">
            <a:extLst>
              <a:ext uri="{FF2B5EF4-FFF2-40B4-BE49-F238E27FC236}">
                <a16:creationId xmlns:a16="http://schemas.microsoft.com/office/drawing/2014/main" id="{D4DA80B2-862F-BE1E-E4A6-5871295B1B44}"/>
              </a:ext>
            </a:extLst>
          </p:cNvPr>
          <p:cNvSpPr>
            <a:spLocks noGrp="1"/>
          </p:cNvSpPr>
          <p:nvPr>
            <p:ph type="body" sz="quarter" idx="10"/>
          </p:nvPr>
        </p:nvSpPr>
        <p:spPr>
          <a:xfrm>
            <a:off x="623888" y="6326862"/>
            <a:ext cx="5472112" cy="276726"/>
          </a:xfrm>
        </p:spPr>
        <p:txBody>
          <a:bodyPr/>
          <a:lstStyle/>
          <a:p>
            <a:r>
              <a:rPr lang="en-GB"/>
              <a:t>Policy and Insight Team – policyandinsight@cambridgeshire.gov.uk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DD4155-FF54-6894-0D56-F4ADDD8F3D9D}"/>
              </a:ext>
            </a:extLst>
          </p:cNvPr>
          <p:cNvSpPr txBox="1">
            <a:spLocks noGrp="1"/>
          </p:cNvSpPr>
          <p:nvPr>
            <p:ph type="title" idx="4294967295"/>
          </p:nvPr>
        </p:nvSpPr>
        <p:spPr bwMode="auto">
          <a:xfrm>
            <a:off x="514816" y="258878"/>
            <a:ext cx="10191282" cy="54766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rtl="0" eaLnBrk="1" fontAlgn="base" hangingPunct="1">
              <a:lnSpc>
                <a:spcPct val="90000"/>
              </a:lnSpc>
              <a:spcBef>
                <a:spcPct val="0"/>
              </a:spcBef>
              <a:spcAft>
                <a:spcPct val="0"/>
              </a:spcAft>
              <a:defRPr sz="60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a:lstStyle>
          <a:p>
            <a:pPr algn="l">
              <a:defRPr/>
            </a:pPr>
            <a:r>
              <a:rPr lang="en-GB" sz="3200" dirty="0"/>
              <a:t>Employment Overview by Gender – 3-year average</a:t>
            </a:r>
            <a:endParaRPr lang="en-US" sz="3200" dirty="0">
              <a:cs typeface="Arial" panose="020B0604020202020204"/>
            </a:endParaRPr>
          </a:p>
        </p:txBody>
      </p:sp>
      <p:graphicFrame>
        <p:nvGraphicFramePr>
          <p:cNvPr id="8" name="Content Placeholder 7">
            <a:extLst>
              <a:ext uri="{FF2B5EF4-FFF2-40B4-BE49-F238E27FC236}">
                <a16:creationId xmlns:a16="http://schemas.microsoft.com/office/drawing/2014/main" id="{B413164D-2910-E85E-B5BD-A2BE2FEA0A67}"/>
              </a:ext>
            </a:extLst>
          </p:cNvPr>
          <p:cNvGraphicFramePr>
            <a:graphicFrameLocks/>
          </p:cNvGraphicFramePr>
          <p:nvPr>
            <p:extLst>
              <p:ext uri="{D42A27DB-BD31-4B8C-83A1-F6EECF244321}">
                <p14:modId xmlns:p14="http://schemas.microsoft.com/office/powerpoint/2010/main" val="1897412941"/>
              </p:ext>
            </p:extLst>
          </p:nvPr>
        </p:nvGraphicFramePr>
        <p:xfrm>
          <a:off x="646481" y="7022650"/>
          <a:ext cx="10515600" cy="119888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848955171"/>
                    </a:ext>
                  </a:extLst>
                </a:gridCol>
                <a:gridCol w="2628900">
                  <a:extLst>
                    <a:ext uri="{9D8B030D-6E8A-4147-A177-3AD203B41FA5}">
                      <a16:colId xmlns:a16="http://schemas.microsoft.com/office/drawing/2014/main" val="549718161"/>
                    </a:ext>
                  </a:extLst>
                </a:gridCol>
                <a:gridCol w="2628900">
                  <a:extLst>
                    <a:ext uri="{9D8B030D-6E8A-4147-A177-3AD203B41FA5}">
                      <a16:colId xmlns:a16="http://schemas.microsoft.com/office/drawing/2014/main" val="4276945521"/>
                    </a:ext>
                  </a:extLst>
                </a:gridCol>
                <a:gridCol w="2628900">
                  <a:extLst>
                    <a:ext uri="{9D8B030D-6E8A-4147-A177-3AD203B41FA5}">
                      <a16:colId xmlns:a16="http://schemas.microsoft.com/office/drawing/2014/main" val="2515247745"/>
                    </a:ext>
                  </a:extLst>
                </a:gridCol>
              </a:tblGrid>
              <a:tr h="370840">
                <a:tc>
                  <a:txBody>
                    <a:bodyPr/>
                    <a:lstStyle/>
                    <a:p>
                      <a:pPr algn="ctr"/>
                      <a:endParaRPr lang="en-GB" sz="1200" dirty="0"/>
                    </a:p>
                  </a:txBody>
                  <a:tcPr/>
                </a:tc>
                <a:tc>
                  <a:txBody>
                    <a:bodyPr/>
                    <a:lstStyle/>
                    <a:p>
                      <a:pPr algn="ctr"/>
                      <a:r>
                        <a:rPr lang="en-GB" sz="1200" dirty="0"/>
                        <a:t>Economic Inactivity Rate (all aged 16-64)</a:t>
                      </a:r>
                    </a:p>
                  </a:txBody>
                  <a:tcPr/>
                </a:tc>
                <a:tc>
                  <a:txBody>
                    <a:bodyPr/>
                    <a:lstStyle/>
                    <a:p>
                      <a:pPr algn="ctr"/>
                      <a:r>
                        <a:rPr lang="en-GB" sz="1200" dirty="0"/>
                        <a:t>Unemployment Rate (all aged 16-64)</a:t>
                      </a:r>
                    </a:p>
                  </a:txBody>
                  <a:tcPr/>
                </a:tc>
                <a:tc>
                  <a:txBody>
                    <a:bodyPr/>
                    <a:lstStyle/>
                    <a:p>
                      <a:pPr algn="ctr"/>
                      <a:r>
                        <a:rPr lang="en-GB" sz="1200" dirty="0"/>
                        <a:t>Employment Rate (all aged 16-64)</a:t>
                      </a:r>
                    </a:p>
                  </a:txBody>
                  <a:tcPr/>
                </a:tc>
                <a:extLst>
                  <a:ext uri="{0D108BD9-81ED-4DB2-BD59-A6C34878D82A}">
                    <a16:rowId xmlns:a16="http://schemas.microsoft.com/office/drawing/2014/main" val="860661932"/>
                  </a:ext>
                </a:extLst>
              </a:tr>
              <a:tr h="370840">
                <a:tc>
                  <a:txBody>
                    <a:bodyPr/>
                    <a:lstStyle/>
                    <a:p>
                      <a:pPr algn="ctr"/>
                      <a:r>
                        <a:rPr lang="en-GB" sz="1200" dirty="0"/>
                        <a:t>Male</a:t>
                      </a:r>
                    </a:p>
                  </a:txBody>
                  <a:tcPr/>
                </a:tc>
                <a:tc>
                  <a:txBody>
                    <a:bodyPr/>
                    <a:lstStyle/>
                    <a:p>
                      <a:pPr algn="ctr"/>
                      <a:r>
                        <a:rPr lang="en-GB" sz="1200" dirty="0"/>
                        <a:t>15.0%</a:t>
                      </a:r>
                    </a:p>
                  </a:txBody>
                  <a:tcPr/>
                </a:tc>
                <a:tc>
                  <a:txBody>
                    <a:bodyPr/>
                    <a:lstStyle/>
                    <a:p>
                      <a:pPr algn="ctr"/>
                      <a:r>
                        <a:rPr lang="en-GB" sz="1200" dirty="0"/>
                        <a:t>3.7%</a:t>
                      </a:r>
                    </a:p>
                  </a:txBody>
                  <a:tcPr/>
                </a:tc>
                <a:tc>
                  <a:txBody>
                    <a:bodyPr/>
                    <a:lstStyle/>
                    <a:p>
                      <a:pPr algn="ctr"/>
                      <a:r>
                        <a:rPr lang="en-GB" sz="1200" dirty="0"/>
                        <a:t>81.8%</a:t>
                      </a:r>
                    </a:p>
                  </a:txBody>
                  <a:tcPr/>
                </a:tc>
                <a:extLst>
                  <a:ext uri="{0D108BD9-81ED-4DB2-BD59-A6C34878D82A}">
                    <a16:rowId xmlns:a16="http://schemas.microsoft.com/office/drawing/2014/main" val="1774367495"/>
                  </a:ext>
                </a:extLst>
              </a:tr>
              <a:tr h="370840">
                <a:tc>
                  <a:txBody>
                    <a:bodyPr/>
                    <a:lstStyle/>
                    <a:p>
                      <a:pPr algn="ctr"/>
                      <a:r>
                        <a:rPr lang="en-GB" sz="1200" dirty="0"/>
                        <a:t>Female</a:t>
                      </a:r>
                    </a:p>
                  </a:txBody>
                  <a:tcPr/>
                </a:tc>
                <a:tc>
                  <a:txBody>
                    <a:bodyPr/>
                    <a:lstStyle/>
                    <a:p>
                      <a:pPr algn="ctr"/>
                      <a:r>
                        <a:rPr lang="en-GB" sz="1200" dirty="0"/>
                        <a:t>22.2%</a:t>
                      </a:r>
                    </a:p>
                  </a:txBody>
                  <a:tcPr/>
                </a:tc>
                <a:tc>
                  <a:txBody>
                    <a:bodyPr/>
                    <a:lstStyle/>
                    <a:p>
                      <a:pPr algn="ctr"/>
                      <a:r>
                        <a:rPr lang="en-GB" sz="1200" dirty="0"/>
                        <a:t>3.9%</a:t>
                      </a:r>
                    </a:p>
                  </a:txBody>
                  <a:tcPr/>
                </a:tc>
                <a:tc>
                  <a:txBody>
                    <a:bodyPr/>
                    <a:lstStyle/>
                    <a:p>
                      <a:pPr algn="ctr"/>
                      <a:r>
                        <a:rPr lang="en-GB" sz="1200" dirty="0"/>
                        <a:t>74.7%</a:t>
                      </a:r>
                    </a:p>
                  </a:txBody>
                  <a:tcPr/>
                </a:tc>
                <a:extLst>
                  <a:ext uri="{0D108BD9-81ED-4DB2-BD59-A6C34878D82A}">
                    <a16:rowId xmlns:a16="http://schemas.microsoft.com/office/drawing/2014/main" val="1643125264"/>
                  </a:ext>
                </a:extLst>
              </a:tr>
            </a:tbl>
          </a:graphicData>
        </a:graphic>
      </p:graphicFrame>
      <p:sp>
        <p:nvSpPr>
          <p:cNvPr id="2" name="TextBox 1">
            <a:extLst>
              <a:ext uri="{FF2B5EF4-FFF2-40B4-BE49-F238E27FC236}">
                <a16:creationId xmlns:a16="http://schemas.microsoft.com/office/drawing/2014/main" id="{C5E16080-35A4-BDE7-1640-86F9F50E2068}"/>
              </a:ext>
            </a:extLst>
          </p:cNvPr>
          <p:cNvSpPr txBox="1"/>
          <p:nvPr/>
        </p:nvSpPr>
        <p:spPr>
          <a:xfrm>
            <a:off x="574793" y="5653531"/>
            <a:ext cx="8531107" cy="1123712"/>
          </a:xfrm>
          <a:prstGeom prst="roundRect">
            <a:avLst/>
          </a:prstGeom>
          <a:noFill/>
          <a:ln>
            <a:solidFill>
              <a:schemeClr val="tx1"/>
            </a:solidFill>
          </a:ln>
        </p:spPr>
        <p:txBody>
          <a:bodyPr wrap="square" lIns="91440" tIns="45720" rIns="91440" bIns="45720" rtlCol="0" anchor="t">
            <a:spAutoFit/>
          </a:bodyPr>
          <a:lstStyle/>
          <a:p>
            <a:r>
              <a:rPr lang="en-GB" sz="1200" dirty="0">
                <a:solidFill>
                  <a:srgbClr val="0B3153"/>
                </a:solidFill>
                <a:latin typeface="Arial"/>
                <a:cs typeface="Arial"/>
              </a:rPr>
              <a:t>Females have a much higher economic inactivity rate than males (22.2% vs. 15.0%). Less available females in the workforce should intuitively lead to lower unemployment rates and lower employment rates. However, C&amp;P’s higher female unemployment rate (3.9% vs 3.7%) is not expected and is a concern. Except for unemployment, the disparity trend is nationwide and is a big equality and diversity concern for the workforce. The recent childcare reforms should be closely monitored.</a:t>
            </a:r>
            <a:endParaRPr lang="en-US" sz="1200" dirty="0">
              <a:solidFill>
                <a:srgbClr val="0B3153"/>
              </a:solidFill>
              <a:latin typeface="Arial"/>
              <a:cs typeface="Arial"/>
            </a:endParaRPr>
          </a:p>
        </p:txBody>
      </p:sp>
      <p:grpSp>
        <p:nvGrpSpPr>
          <p:cNvPr id="3" name="Group 2">
            <a:extLst>
              <a:ext uri="{FF2B5EF4-FFF2-40B4-BE49-F238E27FC236}">
                <a16:creationId xmlns:a16="http://schemas.microsoft.com/office/drawing/2014/main" id="{CCE16B4C-4231-5033-5F7E-F789AE2253F9}"/>
              </a:ext>
              <a:ext uri="{C183D7F6-B498-43B3-948B-1728B52AA6E4}">
                <adec:decorative xmlns:adec="http://schemas.microsoft.com/office/drawing/2017/decorative" val="1"/>
              </a:ext>
            </a:extLst>
          </p:cNvPr>
          <p:cNvGrpSpPr/>
          <p:nvPr/>
        </p:nvGrpSpPr>
        <p:grpSpPr>
          <a:xfrm>
            <a:off x="278399" y="1204768"/>
            <a:ext cx="4379919" cy="3336669"/>
            <a:chOff x="278399" y="1204768"/>
            <a:chExt cx="4379919" cy="3336669"/>
          </a:xfrm>
        </p:grpSpPr>
        <p:sp>
          <p:nvSpPr>
            <p:cNvPr id="19" name="TextBox 18">
              <a:extLst>
                <a:ext uri="{FF2B5EF4-FFF2-40B4-BE49-F238E27FC236}">
                  <a16:creationId xmlns:a16="http://schemas.microsoft.com/office/drawing/2014/main" id="{37E7A4A6-536C-3170-ECE7-8479DE047862}"/>
                </a:ext>
              </a:extLst>
            </p:cNvPr>
            <p:cNvSpPr txBox="1"/>
            <p:nvPr/>
          </p:nvSpPr>
          <p:spPr>
            <a:xfrm>
              <a:off x="278399" y="1204768"/>
              <a:ext cx="4379919" cy="646331"/>
            </a:xfrm>
            <a:prstGeom prst="rect">
              <a:avLst/>
            </a:prstGeom>
            <a:noFill/>
          </p:spPr>
          <p:txBody>
            <a:bodyPr wrap="square" rtlCol="0">
              <a:spAutoFit/>
            </a:bodyPr>
            <a:lstStyle/>
            <a:p>
              <a:pPr algn="ctr"/>
              <a:r>
                <a:rPr lang="en-GB" b="1" dirty="0"/>
                <a:t>Economic Inactivity Rate</a:t>
              </a:r>
            </a:p>
            <a:p>
              <a:pPr algn="ctr"/>
              <a:r>
                <a:rPr lang="en-GB" sz="1700" dirty="0"/>
                <a:t>(all aged 16-64)</a:t>
              </a:r>
            </a:p>
          </p:txBody>
        </p:sp>
        <p:sp>
          <p:nvSpPr>
            <p:cNvPr id="31" name="TextBox 30">
              <a:extLst>
                <a:ext uri="{FF2B5EF4-FFF2-40B4-BE49-F238E27FC236}">
                  <a16:creationId xmlns:a16="http://schemas.microsoft.com/office/drawing/2014/main" id="{3C8D5B9F-355D-FF25-46F8-7192E9B95A84}"/>
                </a:ext>
              </a:extLst>
            </p:cNvPr>
            <p:cNvSpPr txBox="1"/>
            <p:nvPr/>
          </p:nvSpPr>
          <p:spPr>
            <a:xfrm>
              <a:off x="1801836" y="2316564"/>
              <a:ext cx="1815290" cy="646986"/>
            </a:xfrm>
            <a:prstGeom prst="roundRect">
              <a:avLst/>
            </a:prstGeom>
            <a:solidFill>
              <a:schemeClr val="accent4">
                <a:lumMod val="20000"/>
                <a:lumOff val="80000"/>
                <a:alpha val="50000"/>
              </a:schemeClr>
            </a:solidFill>
            <a:ln w="12700">
              <a:solidFill>
                <a:srgbClr val="B6D7F5"/>
              </a:solidFill>
            </a:ln>
          </p:spPr>
          <p:txBody>
            <a:bodyPr wrap="square" rtlCol="0">
              <a:spAutoFit/>
            </a:bodyPr>
            <a:lstStyle/>
            <a:p>
              <a:pPr algn="ctr"/>
              <a:r>
                <a:rPr lang="en-GB" sz="3200" b="1" dirty="0">
                  <a:solidFill>
                    <a:srgbClr val="4F3215"/>
                  </a:solidFill>
                </a:rPr>
                <a:t>15.0%</a:t>
              </a:r>
              <a:endParaRPr lang="en-GB" dirty="0">
                <a:solidFill>
                  <a:srgbClr val="4F3215"/>
                </a:solidFill>
              </a:endParaRPr>
            </a:p>
          </p:txBody>
        </p:sp>
        <p:sp>
          <p:nvSpPr>
            <p:cNvPr id="35" name="TextBox 34">
              <a:extLst>
                <a:ext uri="{FF2B5EF4-FFF2-40B4-BE49-F238E27FC236}">
                  <a16:creationId xmlns:a16="http://schemas.microsoft.com/office/drawing/2014/main" id="{F8E974C8-8994-AA09-ED35-72B2841D93FD}"/>
                </a:ext>
              </a:extLst>
            </p:cNvPr>
            <p:cNvSpPr txBox="1"/>
            <p:nvPr/>
          </p:nvSpPr>
          <p:spPr>
            <a:xfrm>
              <a:off x="514352" y="1779539"/>
              <a:ext cx="3876674" cy="276999"/>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a:ln>
                    <a:noFill/>
                  </a:ln>
                  <a:solidFill>
                    <a:srgbClr val="000000"/>
                  </a:solidFill>
                  <a:effectLst/>
                  <a:latin typeface="Calibri" panose="020F0502020204030204" pitchFamily="34" charset="0"/>
                  <a:ea typeface="+mn-ea"/>
                  <a:cs typeface="+mn-cs"/>
                </a:rPr>
                <a:t>April 2021-Mar 2022 to April 2023-Mar 2024</a:t>
              </a:r>
              <a:endParaRPr lang="en-GB" sz="1200">
                <a:effectLst/>
              </a:endParaRPr>
            </a:p>
          </p:txBody>
        </p:sp>
        <p:sp>
          <p:nvSpPr>
            <p:cNvPr id="40" name="TextBox 39">
              <a:extLst>
                <a:ext uri="{FF2B5EF4-FFF2-40B4-BE49-F238E27FC236}">
                  <a16:creationId xmlns:a16="http://schemas.microsoft.com/office/drawing/2014/main" id="{E8AD482E-EB25-3CDB-C843-841DAA3A6417}"/>
                </a:ext>
              </a:extLst>
            </p:cNvPr>
            <p:cNvSpPr txBox="1"/>
            <p:nvPr/>
          </p:nvSpPr>
          <p:spPr>
            <a:xfrm>
              <a:off x="1801836" y="3894451"/>
              <a:ext cx="1815290" cy="646986"/>
            </a:xfrm>
            <a:prstGeom prst="roundRect">
              <a:avLst/>
            </a:prstGeom>
            <a:solidFill>
              <a:schemeClr val="accent4">
                <a:lumMod val="20000"/>
                <a:lumOff val="80000"/>
                <a:alpha val="50000"/>
              </a:schemeClr>
            </a:solidFill>
            <a:ln w="38100">
              <a:solidFill>
                <a:srgbClr val="FF0000"/>
              </a:solidFill>
              <a:prstDash val="dash"/>
            </a:ln>
          </p:spPr>
          <p:txBody>
            <a:bodyPr wrap="square" rtlCol="0">
              <a:spAutoFit/>
            </a:bodyPr>
            <a:lstStyle/>
            <a:p>
              <a:pPr algn="ctr"/>
              <a:r>
                <a:rPr lang="en-GB" sz="3200" b="1">
                  <a:solidFill>
                    <a:srgbClr val="4F3215"/>
                  </a:solidFill>
                </a:rPr>
                <a:t>22.2%</a:t>
              </a:r>
              <a:endParaRPr lang="en-GB">
                <a:solidFill>
                  <a:srgbClr val="4F3215"/>
                </a:solidFill>
              </a:endParaRPr>
            </a:p>
          </p:txBody>
        </p:sp>
      </p:grpSp>
      <p:grpSp>
        <p:nvGrpSpPr>
          <p:cNvPr id="6" name="Group 5">
            <a:extLst>
              <a:ext uri="{FF2B5EF4-FFF2-40B4-BE49-F238E27FC236}">
                <a16:creationId xmlns:a16="http://schemas.microsoft.com/office/drawing/2014/main" id="{21555707-2AF6-0979-658C-C9167E73A8E1}"/>
              </a:ext>
              <a:ext uri="{C183D7F6-B498-43B3-948B-1728B52AA6E4}">
                <adec:decorative xmlns:adec="http://schemas.microsoft.com/office/drawing/2017/decorative" val="1"/>
              </a:ext>
            </a:extLst>
          </p:cNvPr>
          <p:cNvGrpSpPr/>
          <p:nvPr/>
        </p:nvGrpSpPr>
        <p:grpSpPr>
          <a:xfrm>
            <a:off x="8417206" y="1204768"/>
            <a:ext cx="3876674" cy="3331770"/>
            <a:chOff x="8417206" y="1204768"/>
            <a:chExt cx="3876674" cy="3331770"/>
          </a:xfrm>
        </p:grpSpPr>
        <p:sp>
          <p:nvSpPr>
            <p:cNvPr id="34" name="TextBox 33">
              <a:extLst>
                <a:ext uri="{FF2B5EF4-FFF2-40B4-BE49-F238E27FC236}">
                  <a16:creationId xmlns:a16="http://schemas.microsoft.com/office/drawing/2014/main" id="{8E58FF9E-2AA8-2CCA-C9B8-71027896062A}"/>
                </a:ext>
              </a:extLst>
            </p:cNvPr>
            <p:cNvSpPr txBox="1"/>
            <p:nvPr/>
          </p:nvSpPr>
          <p:spPr>
            <a:xfrm>
              <a:off x="8493674" y="1204768"/>
              <a:ext cx="3634548" cy="646331"/>
            </a:xfrm>
            <a:prstGeom prst="rect">
              <a:avLst/>
            </a:prstGeom>
            <a:noFill/>
          </p:spPr>
          <p:txBody>
            <a:bodyPr wrap="square" rtlCol="0">
              <a:spAutoFit/>
            </a:bodyPr>
            <a:lstStyle/>
            <a:p>
              <a:pPr algn="ctr"/>
              <a:r>
                <a:rPr lang="en-GB" b="1" dirty="0"/>
                <a:t>Employment Rate</a:t>
              </a:r>
            </a:p>
            <a:p>
              <a:pPr algn="ctr"/>
              <a:r>
                <a:rPr lang="en-GB" sz="1700" dirty="0"/>
                <a:t>(all aged 16-64)</a:t>
              </a:r>
            </a:p>
          </p:txBody>
        </p:sp>
        <p:sp>
          <p:nvSpPr>
            <p:cNvPr id="39" name="TextBox 38">
              <a:extLst>
                <a:ext uri="{FF2B5EF4-FFF2-40B4-BE49-F238E27FC236}">
                  <a16:creationId xmlns:a16="http://schemas.microsoft.com/office/drawing/2014/main" id="{A77E0CDC-82A8-D056-FD46-A41D229FCA08}"/>
                </a:ext>
              </a:extLst>
            </p:cNvPr>
            <p:cNvSpPr txBox="1"/>
            <p:nvPr/>
          </p:nvSpPr>
          <p:spPr>
            <a:xfrm>
              <a:off x="8417206" y="1779539"/>
              <a:ext cx="3876674" cy="276999"/>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a:ln>
                    <a:noFill/>
                  </a:ln>
                  <a:solidFill>
                    <a:srgbClr val="000000"/>
                  </a:solidFill>
                  <a:effectLst/>
                  <a:latin typeface="Calibri" panose="020F0502020204030204" pitchFamily="34" charset="0"/>
                  <a:ea typeface="+mn-ea"/>
                  <a:cs typeface="+mn-cs"/>
                </a:rPr>
                <a:t>April 2021-Mar 2022 to April 2023-Mar 2024</a:t>
              </a:r>
              <a:endParaRPr lang="en-GB" sz="1200">
                <a:effectLst/>
              </a:endParaRPr>
            </a:p>
          </p:txBody>
        </p:sp>
        <p:sp>
          <p:nvSpPr>
            <p:cNvPr id="43" name="TextBox 42">
              <a:extLst>
                <a:ext uri="{FF2B5EF4-FFF2-40B4-BE49-F238E27FC236}">
                  <a16:creationId xmlns:a16="http://schemas.microsoft.com/office/drawing/2014/main" id="{A752C375-EB37-DEAE-E90C-7686C0CE522D}"/>
                </a:ext>
              </a:extLst>
            </p:cNvPr>
            <p:cNvSpPr txBox="1"/>
            <p:nvPr/>
          </p:nvSpPr>
          <p:spPr>
            <a:xfrm>
              <a:off x="9447898" y="2316564"/>
              <a:ext cx="1815290" cy="646986"/>
            </a:xfrm>
            <a:prstGeom prst="roundRect">
              <a:avLst/>
            </a:prstGeom>
            <a:solidFill>
              <a:schemeClr val="accent4">
                <a:lumMod val="20000"/>
                <a:lumOff val="80000"/>
                <a:alpha val="50000"/>
              </a:schemeClr>
            </a:solidFill>
            <a:ln w="12700">
              <a:solidFill>
                <a:srgbClr val="B6D7F5"/>
              </a:solidFill>
            </a:ln>
          </p:spPr>
          <p:txBody>
            <a:bodyPr wrap="square" rtlCol="0">
              <a:spAutoFit/>
            </a:bodyPr>
            <a:lstStyle/>
            <a:p>
              <a:pPr algn="ctr"/>
              <a:r>
                <a:rPr lang="en-GB" sz="3200" b="1">
                  <a:solidFill>
                    <a:srgbClr val="4F3215"/>
                  </a:solidFill>
                </a:rPr>
                <a:t>81.8%</a:t>
              </a:r>
              <a:endParaRPr lang="en-GB">
                <a:solidFill>
                  <a:srgbClr val="4F3215"/>
                </a:solidFill>
              </a:endParaRPr>
            </a:p>
          </p:txBody>
        </p:sp>
        <p:sp>
          <p:nvSpPr>
            <p:cNvPr id="44" name="TextBox 43">
              <a:extLst>
                <a:ext uri="{FF2B5EF4-FFF2-40B4-BE49-F238E27FC236}">
                  <a16:creationId xmlns:a16="http://schemas.microsoft.com/office/drawing/2014/main" id="{48CBA051-9BFE-47E2-225C-2226A752F8F6}"/>
                </a:ext>
              </a:extLst>
            </p:cNvPr>
            <p:cNvSpPr txBox="1"/>
            <p:nvPr/>
          </p:nvSpPr>
          <p:spPr>
            <a:xfrm>
              <a:off x="9447898" y="3889552"/>
              <a:ext cx="1815290" cy="646986"/>
            </a:xfrm>
            <a:prstGeom prst="roundRect">
              <a:avLst/>
            </a:prstGeom>
            <a:solidFill>
              <a:schemeClr val="accent4">
                <a:lumMod val="20000"/>
                <a:lumOff val="80000"/>
                <a:alpha val="50000"/>
              </a:schemeClr>
            </a:solidFill>
            <a:ln w="12700">
              <a:solidFill>
                <a:srgbClr val="B6D7F5"/>
              </a:solidFill>
            </a:ln>
          </p:spPr>
          <p:txBody>
            <a:bodyPr wrap="square" rtlCol="0">
              <a:spAutoFit/>
            </a:bodyPr>
            <a:lstStyle/>
            <a:p>
              <a:pPr algn="ctr"/>
              <a:r>
                <a:rPr lang="en-GB" sz="3200" b="1">
                  <a:solidFill>
                    <a:srgbClr val="4F3215"/>
                  </a:solidFill>
                </a:rPr>
                <a:t>74.7%</a:t>
              </a:r>
              <a:endParaRPr lang="en-GB">
                <a:solidFill>
                  <a:srgbClr val="4F3215"/>
                </a:solidFill>
              </a:endParaRPr>
            </a:p>
          </p:txBody>
        </p:sp>
      </p:grpSp>
      <p:cxnSp>
        <p:nvCxnSpPr>
          <p:cNvPr id="45" name="Straight Connector 44">
            <a:extLst>
              <a:ext uri="{FF2B5EF4-FFF2-40B4-BE49-F238E27FC236}">
                <a16:creationId xmlns:a16="http://schemas.microsoft.com/office/drawing/2014/main" id="{9C59C867-BDA0-F8A9-25AE-C93AAED53D4F}"/>
              </a:ext>
              <a:ext uri="{C183D7F6-B498-43B3-948B-1728B52AA6E4}">
                <adec:decorative xmlns:adec="http://schemas.microsoft.com/office/drawing/2017/decorative" val="1"/>
              </a:ext>
            </a:extLst>
          </p:cNvPr>
          <p:cNvCxnSpPr/>
          <p:nvPr/>
        </p:nvCxnSpPr>
        <p:spPr>
          <a:xfrm>
            <a:off x="4598655" y="1028700"/>
            <a:ext cx="0" cy="4086225"/>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0DC73D54-A019-E2BC-2BD0-43AE105E3B7C}"/>
              </a:ext>
              <a:ext uri="{C183D7F6-B498-43B3-948B-1728B52AA6E4}">
                <adec:decorative xmlns:adec="http://schemas.microsoft.com/office/drawing/2017/decorative" val="1"/>
              </a:ext>
            </a:extLst>
          </p:cNvPr>
          <p:cNvCxnSpPr/>
          <p:nvPr/>
        </p:nvCxnSpPr>
        <p:spPr>
          <a:xfrm>
            <a:off x="8567486" y="1028700"/>
            <a:ext cx="0" cy="4086225"/>
          </a:xfrm>
          <a:prstGeom prst="line">
            <a:avLst/>
          </a:prstGeom>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29BF3660-62BD-E4B8-01DA-B1BBE8C21D50}"/>
              </a:ext>
              <a:ext uri="{C183D7F6-B498-43B3-948B-1728B52AA6E4}">
                <adec:decorative xmlns:adec="http://schemas.microsoft.com/office/drawing/2017/decorative" val="1"/>
              </a:ext>
            </a:extLst>
          </p:cNvPr>
          <p:cNvGrpSpPr/>
          <p:nvPr/>
        </p:nvGrpSpPr>
        <p:grpSpPr>
          <a:xfrm>
            <a:off x="4559962" y="1204768"/>
            <a:ext cx="4078705" cy="3331770"/>
            <a:chOff x="4559962" y="1204768"/>
            <a:chExt cx="4078705" cy="3331770"/>
          </a:xfrm>
        </p:grpSpPr>
        <p:sp>
          <p:nvSpPr>
            <p:cNvPr id="33" name="TextBox 32">
              <a:extLst>
                <a:ext uri="{FF2B5EF4-FFF2-40B4-BE49-F238E27FC236}">
                  <a16:creationId xmlns:a16="http://schemas.microsoft.com/office/drawing/2014/main" id="{EA469BB4-7519-8ED6-7677-97BB4281D0F7}"/>
                </a:ext>
              </a:extLst>
            </p:cNvPr>
            <p:cNvSpPr txBox="1"/>
            <p:nvPr/>
          </p:nvSpPr>
          <p:spPr>
            <a:xfrm>
              <a:off x="4559962" y="1204768"/>
              <a:ext cx="4078705" cy="630942"/>
            </a:xfrm>
            <a:prstGeom prst="rect">
              <a:avLst/>
            </a:prstGeom>
            <a:noFill/>
          </p:spPr>
          <p:txBody>
            <a:bodyPr wrap="square" rtlCol="0">
              <a:spAutoFit/>
            </a:bodyPr>
            <a:lstStyle/>
            <a:p>
              <a:pPr algn="ctr"/>
              <a:r>
                <a:rPr lang="en-GB" b="1" dirty="0"/>
                <a:t>Unemployment Rate</a:t>
              </a:r>
            </a:p>
            <a:p>
              <a:pPr algn="ctr"/>
              <a:r>
                <a:rPr lang="en-GB" sz="1700" dirty="0"/>
                <a:t>(all aged 16-64)</a:t>
              </a:r>
            </a:p>
          </p:txBody>
        </p:sp>
        <p:sp>
          <p:nvSpPr>
            <p:cNvPr id="38" name="TextBox 37">
              <a:extLst>
                <a:ext uri="{FF2B5EF4-FFF2-40B4-BE49-F238E27FC236}">
                  <a16:creationId xmlns:a16="http://schemas.microsoft.com/office/drawing/2014/main" id="{29EB2AF5-DB58-6972-7731-2F2A55D6AA06}"/>
                </a:ext>
              </a:extLst>
            </p:cNvPr>
            <p:cNvSpPr txBox="1"/>
            <p:nvPr/>
          </p:nvSpPr>
          <p:spPr>
            <a:xfrm>
              <a:off x="4711782" y="1779539"/>
              <a:ext cx="3876674" cy="276999"/>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dirty="0">
                  <a:ln>
                    <a:noFill/>
                  </a:ln>
                  <a:solidFill>
                    <a:srgbClr val="000000"/>
                  </a:solidFill>
                  <a:effectLst/>
                  <a:latin typeface="Calibri" panose="020F0502020204030204" pitchFamily="34" charset="0"/>
                  <a:ea typeface="+mn-ea"/>
                  <a:cs typeface="+mn-cs"/>
                </a:rPr>
                <a:t>April 2021-Mar 2022 to April 2023-Mar 2024</a:t>
              </a:r>
              <a:endParaRPr lang="en-GB" sz="1200" dirty="0">
                <a:effectLst/>
              </a:endParaRPr>
            </a:p>
          </p:txBody>
        </p:sp>
        <p:sp>
          <p:nvSpPr>
            <p:cNvPr id="41" name="TextBox 40">
              <a:extLst>
                <a:ext uri="{FF2B5EF4-FFF2-40B4-BE49-F238E27FC236}">
                  <a16:creationId xmlns:a16="http://schemas.microsoft.com/office/drawing/2014/main" id="{284D2E0A-EC93-3CD0-FC41-7C59D615FDAC}"/>
                </a:ext>
              </a:extLst>
            </p:cNvPr>
            <p:cNvSpPr txBox="1"/>
            <p:nvPr/>
          </p:nvSpPr>
          <p:spPr>
            <a:xfrm>
              <a:off x="5742474" y="2316564"/>
              <a:ext cx="1815290" cy="646986"/>
            </a:xfrm>
            <a:prstGeom prst="roundRect">
              <a:avLst/>
            </a:prstGeom>
            <a:solidFill>
              <a:schemeClr val="accent4">
                <a:lumMod val="20000"/>
                <a:lumOff val="80000"/>
                <a:alpha val="50000"/>
              </a:schemeClr>
            </a:solidFill>
            <a:ln w="12700">
              <a:solidFill>
                <a:srgbClr val="B6D7F5"/>
              </a:solidFill>
            </a:ln>
          </p:spPr>
          <p:txBody>
            <a:bodyPr wrap="square" rtlCol="0">
              <a:spAutoFit/>
            </a:bodyPr>
            <a:lstStyle/>
            <a:p>
              <a:pPr algn="ctr"/>
              <a:r>
                <a:rPr lang="en-GB" sz="3200" b="1">
                  <a:solidFill>
                    <a:srgbClr val="4F3215"/>
                  </a:solidFill>
                </a:rPr>
                <a:t>3.7%</a:t>
              </a:r>
              <a:endParaRPr lang="en-GB">
                <a:solidFill>
                  <a:srgbClr val="4F3215"/>
                </a:solidFill>
              </a:endParaRPr>
            </a:p>
          </p:txBody>
        </p:sp>
        <p:sp>
          <p:nvSpPr>
            <p:cNvPr id="42" name="TextBox 41">
              <a:extLst>
                <a:ext uri="{FF2B5EF4-FFF2-40B4-BE49-F238E27FC236}">
                  <a16:creationId xmlns:a16="http://schemas.microsoft.com/office/drawing/2014/main" id="{A3B9F716-D5F1-68A0-9211-6FA0D6CF6689}"/>
                </a:ext>
              </a:extLst>
            </p:cNvPr>
            <p:cNvSpPr txBox="1"/>
            <p:nvPr/>
          </p:nvSpPr>
          <p:spPr>
            <a:xfrm>
              <a:off x="5742474" y="3889552"/>
              <a:ext cx="1815290" cy="646986"/>
            </a:xfrm>
            <a:prstGeom prst="roundRect">
              <a:avLst/>
            </a:prstGeom>
            <a:solidFill>
              <a:schemeClr val="accent4">
                <a:lumMod val="20000"/>
                <a:lumOff val="80000"/>
                <a:alpha val="50000"/>
              </a:schemeClr>
            </a:solidFill>
            <a:ln w="12700">
              <a:solidFill>
                <a:srgbClr val="B6D7F5"/>
              </a:solidFill>
            </a:ln>
          </p:spPr>
          <p:txBody>
            <a:bodyPr wrap="square" rtlCol="0">
              <a:spAutoFit/>
            </a:bodyPr>
            <a:lstStyle/>
            <a:p>
              <a:pPr algn="ctr"/>
              <a:r>
                <a:rPr lang="en-GB" sz="3200" b="1">
                  <a:solidFill>
                    <a:srgbClr val="4F3215"/>
                  </a:solidFill>
                </a:rPr>
                <a:t>3.9%</a:t>
              </a:r>
              <a:endParaRPr lang="en-GB">
                <a:solidFill>
                  <a:srgbClr val="4F3215"/>
                </a:solidFill>
              </a:endParaRPr>
            </a:p>
          </p:txBody>
        </p:sp>
      </p:grpSp>
      <p:grpSp>
        <p:nvGrpSpPr>
          <p:cNvPr id="4" name="Group 3">
            <a:extLst>
              <a:ext uri="{FF2B5EF4-FFF2-40B4-BE49-F238E27FC236}">
                <a16:creationId xmlns:a16="http://schemas.microsoft.com/office/drawing/2014/main" id="{5860592B-F6A8-229D-DF89-D8671B1E9333}"/>
              </a:ext>
              <a:ext uri="{C183D7F6-B498-43B3-948B-1728B52AA6E4}">
                <adec:decorative xmlns:adec="http://schemas.microsoft.com/office/drawing/2017/decorative" val="1"/>
              </a:ext>
            </a:extLst>
          </p:cNvPr>
          <p:cNvGrpSpPr/>
          <p:nvPr/>
        </p:nvGrpSpPr>
        <p:grpSpPr>
          <a:xfrm>
            <a:off x="209338" y="2380795"/>
            <a:ext cx="1084849" cy="2038303"/>
            <a:chOff x="209338" y="2380795"/>
            <a:chExt cx="1084849" cy="2038303"/>
          </a:xfrm>
        </p:grpSpPr>
        <p:sp>
          <p:nvSpPr>
            <p:cNvPr id="16" name="TextBox 15">
              <a:extLst>
                <a:ext uri="{FF2B5EF4-FFF2-40B4-BE49-F238E27FC236}">
                  <a16:creationId xmlns:a16="http://schemas.microsoft.com/office/drawing/2014/main" id="{B93AF194-08F7-5126-4671-D3C35C9F2A4F}"/>
                </a:ext>
              </a:extLst>
            </p:cNvPr>
            <p:cNvSpPr txBox="1"/>
            <p:nvPr/>
          </p:nvSpPr>
          <p:spPr>
            <a:xfrm>
              <a:off x="352119" y="2380795"/>
              <a:ext cx="799288" cy="369332"/>
            </a:xfrm>
            <a:prstGeom prst="rect">
              <a:avLst/>
            </a:prstGeom>
            <a:noFill/>
          </p:spPr>
          <p:txBody>
            <a:bodyPr wrap="square" rtlCol="0">
              <a:spAutoFit/>
            </a:bodyPr>
            <a:lstStyle/>
            <a:p>
              <a:pPr algn="ctr"/>
              <a:r>
                <a:rPr lang="en-GB" b="1" dirty="0"/>
                <a:t>Male</a:t>
              </a:r>
              <a:endParaRPr lang="en-GB" dirty="0"/>
            </a:p>
          </p:txBody>
        </p:sp>
        <p:sp>
          <p:nvSpPr>
            <p:cNvPr id="17" name="TextBox 16">
              <a:extLst>
                <a:ext uri="{FF2B5EF4-FFF2-40B4-BE49-F238E27FC236}">
                  <a16:creationId xmlns:a16="http://schemas.microsoft.com/office/drawing/2014/main" id="{E56E2F5D-2DA2-8D26-056F-B22D98EB7F85}"/>
                </a:ext>
              </a:extLst>
            </p:cNvPr>
            <p:cNvSpPr txBox="1"/>
            <p:nvPr/>
          </p:nvSpPr>
          <p:spPr>
            <a:xfrm>
              <a:off x="209338" y="4049766"/>
              <a:ext cx="1084849" cy="369332"/>
            </a:xfrm>
            <a:prstGeom prst="rect">
              <a:avLst/>
            </a:prstGeom>
            <a:noFill/>
          </p:spPr>
          <p:txBody>
            <a:bodyPr wrap="square" rtlCol="0">
              <a:spAutoFit/>
            </a:bodyPr>
            <a:lstStyle/>
            <a:p>
              <a:pPr algn="ctr"/>
              <a:r>
                <a:rPr lang="en-GB" b="1"/>
                <a:t>Female</a:t>
              </a:r>
              <a:endParaRPr lang="en-GB"/>
            </a:p>
          </p:txBody>
        </p:sp>
      </p:grpSp>
    </p:spTree>
    <p:extLst>
      <p:ext uri="{BB962C8B-B14F-4D97-AF65-F5344CB8AC3E}">
        <p14:creationId xmlns:p14="http://schemas.microsoft.com/office/powerpoint/2010/main" val="2973597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DD4155-FF54-6894-0D56-F4ADDD8F3D9D}"/>
              </a:ext>
            </a:extLst>
          </p:cNvPr>
          <p:cNvSpPr txBox="1">
            <a:spLocks noGrp="1"/>
          </p:cNvSpPr>
          <p:nvPr>
            <p:ph type="title" idx="4294967295"/>
          </p:nvPr>
        </p:nvSpPr>
        <p:spPr bwMode="auto">
          <a:xfrm>
            <a:off x="412061" y="379756"/>
            <a:ext cx="11779939" cy="54766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rtl="0" eaLnBrk="1" fontAlgn="base" hangingPunct="1">
              <a:lnSpc>
                <a:spcPct val="90000"/>
              </a:lnSpc>
              <a:spcBef>
                <a:spcPct val="0"/>
              </a:spcBef>
              <a:spcAft>
                <a:spcPct val="0"/>
              </a:spcAft>
              <a:defRPr sz="60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a:lstStyle>
          <a:p>
            <a:pPr algn="l">
              <a:defRPr/>
            </a:pPr>
            <a:r>
              <a:rPr lang="en-GB" sz="3200" dirty="0"/>
              <a:t>Employment Overview</a:t>
            </a:r>
            <a:r>
              <a:rPr kumimoji="0" lang="en-GB" sz="3200" b="0" i="0" u="none" strike="noStrike" kern="1200" cap="none" spc="0" normalizeH="0" baseline="0" noProof="0" dirty="0">
                <a:ln>
                  <a:noFill/>
                </a:ln>
                <a:effectLst/>
                <a:uLnTx/>
                <a:uFillTx/>
              </a:rPr>
              <a:t> by Age – </a:t>
            </a:r>
            <a:r>
              <a:rPr lang="en-GB" sz="3200" dirty="0"/>
              <a:t>3-year</a:t>
            </a:r>
            <a:r>
              <a:rPr kumimoji="0" lang="en-GB" sz="3200" b="0" i="0" u="none" strike="noStrike" kern="1200" cap="none" spc="0" normalizeH="0" baseline="0" noProof="0" dirty="0">
                <a:ln>
                  <a:noFill/>
                </a:ln>
                <a:effectLst/>
                <a:uLnTx/>
                <a:uFillTx/>
              </a:rPr>
              <a:t> average </a:t>
            </a:r>
            <a:endParaRPr lang="en-GB" sz="3200" b="0" i="0" u="none" strike="noStrike" kern="1200" cap="none" spc="0" normalizeH="0" baseline="0" noProof="0" dirty="0">
              <a:ln>
                <a:noFill/>
              </a:ln>
              <a:effectLst/>
              <a:uLnTx/>
              <a:uFillTx/>
              <a:cs typeface="Arial"/>
            </a:endParaRPr>
          </a:p>
        </p:txBody>
      </p:sp>
      <p:graphicFrame>
        <p:nvGraphicFramePr>
          <p:cNvPr id="57" name="Content Placeholder 3">
            <a:extLst>
              <a:ext uri="{FF2B5EF4-FFF2-40B4-BE49-F238E27FC236}">
                <a16:creationId xmlns:a16="http://schemas.microsoft.com/office/drawing/2014/main" id="{CB96DFB1-F2F6-A30A-D61A-D4D14C52E389}"/>
              </a:ext>
            </a:extLst>
          </p:cNvPr>
          <p:cNvGraphicFramePr>
            <a:graphicFrameLocks/>
          </p:cNvGraphicFramePr>
          <p:nvPr>
            <p:extLst>
              <p:ext uri="{D42A27DB-BD31-4B8C-83A1-F6EECF244321}">
                <p14:modId xmlns:p14="http://schemas.microsoft.com/office/powerpoint/2010/main" val="3266819037"/>
              </p:ext>
            </p:extLst>
          </p:nvPr>
        </p:nvGraphicFramePr>
        <p:xfrm>
          <a:off x="436498" y="7477292"/>
          <a:ext cx="8647176" cy="2560320"/>
        </p:xfrm>
        <a:graphic>
          <a:graphicData uri="http://schemas.openxmlformats.org/drawingml/2006/table">
            <a:tbl>
              <a:tblPr firstRow="1" bandRow="1">
                <a:tableStyleId>{5940675A-B579-460E-94D1-54222C63F5DA}</a:tableStyleId>
              </a:tblPr>
              <a:tblGrid>
                <a:gridCol w="923544">
                  <a:extLst>
                    <a:ext uri="{9D8B030D-6E8A-4147-A177-3AD203B41FA5}">
                      <a16:colId xmlns:a16="http://schemas.microsoft.com/office/drawing/2014/main" val="4044061000"/>
                    </a:ext>
                  </a:extLst>
                </a:gridCol>
                <a:gridCol w="1426464">
                  <a:extLst>
                    <a:ext uri="{9D8B030D-6E8A-4147-A177-3AD203B41FA5}">
                      <a16:colId xmlns:a16="http://schemas.microsoft.com/office/drawing/2014/main" val="2127387457"/>
                    </a:ext>
                  </a:extLst>
                </a:gridCol>
                <a:gridCol w="1051560">
                  <a:extLst>
                    <a:ext uri="{9D8B030D-6E8A-4147-A177-3AD203B41FA5}">
                      <a16:colId xmlns:a16="http://schemas.microsoft.com/office/drawing/2014/main" val="3440416925"/>
                    </a:ext>
                  </a:extLst>
                </a:gridCol>
                <a:gridCol w="1892808">
                  <a:extLst>
                    <a:ext uri="{9D8B030D-6E8A-4147-A177-3AD203B41FA5}">
                      <a16:colId xmlns:a16="http://schemas.microsoft.com/office/drawing/2014/main" val="3611068595"/>
                    </a:ext>
                  </a:extLst>
                </a:gridCol>
                <a:gridCol w="886968">
                  <a:extLst>
                    <a:ext uri="{9D8B030D-6E8A-4147-A177-3AD203B41FA5}">
                      <a16:colId xmlns:a16="http://schemas.microsoft.com/office/drawing/2014/main" val="1987190795"/>
                    </a:ext>
                  </a:extLst>
                </a:gridCol>
                <a:gridCol w="1384935">
                  <a:extLst>
                    <a:ext uri="{9D8B030D-6E8A-4147-A177-3AD203B41FA5}">
                      <a16:colId xmlns:a16="http://schemas.microsoft.com/office/drawing/2014/main" val="192160566"/>
                    </a:ext>
                  </a:extLst>
                </a:gridCol>
                <a:gridCol w="1080897">
                  <a:extLst>
                    <a:ext uri="{9D8B030D-6E8A-4147-A177-3AD203B41FA5}">
                      <a16:colId xmlns:a16="http://schemas.microsoft.com/office/drawing/2014/main" val="3474312554"/>
                    </a:ext>
                  </a:extLst>
                </a:gridCol>
              </a:tblGrid>
              <a:tr h="341503">
                <a:tc>
                  <a:txBody>
                    <a:bodyPr/>
                    <a:lstStyle/>
                    <a:p>
                      <a:r>
                        <a:rPr lang="en-GB" sz="1100" dirty="0"/>
                        <a:t>Variable</a:t>
                      </a:r>
                    </a:p>
                  </a:txBody>
                  <a:tcPr/>
                </a:tc>
                <a:tc gridSpan="2">
                  <a:txBody>
                    <a:bodyPr/>
                    <a:lstStyle/>
                    <a:p>
                      <a:r>
                        <a:rPr lang="en-GB" sz="1100" dirty="0"/>
                        <a:t>Economic Inactivity Rate (all aged 16-64)</a:t>
                      </a:r>
                    </a:p>
                  </a:txBody>
                  <a:tcPr/>
                </a:tc>
                <a:tc hMerge="1">
                  <a:txBody>
                    <a:bodyPr/>
                    <a:lstStyle/>
                    <a:p>
                      <a:endParaRPr lang="en-GB" dirty="0"/>
                    </a:p>
                  </a:txBody>
                  <a:tcPr/>
                </a:tc>
                <a:tc gridSpan="2">
                  <a:txBody>
                    <a:bodyPr/>
                    <a:lstStyle/>
                    <a:p>
                      <a:r>
                        <a:rPr lang="en-GB" sz="1100" dirty="0"/>
                        <a:t>Unemployment Rate (all aged 16-64)</a:t>
                      </a:r>
                    </a:p>
                  </a:txBody>
                  <a:tcPr/>
                </a:tc>
                <a:tc hMerge="1">
                  <a:txBody>
                    <a:bodyPr/>
                    <a:lstStyle/>
                    <a:p>
                      <a:endParaRPr lang="en-GB" dirty="0"/>
                    </a:p>
                  </a:txBody>
                  <a:tcPr/>
                </a:tc>
                <a:tc gridSpan="2">
                  <a:txBody>
                    <a:bodyPr/>
                    <a:lstStyle/>
                    <a:p>
                      <a:r>
                        <a:rPr lang="en-GB" sz="1100" dirty="0"/>
                        <a:t>Employment Rate (all aged 16-64)</a:t>
                      </a:r>
                    </a:p>
                  </a:txBody>
                  <a:tcPr/>
                </a:tc>
                <a:tc hMerge="1">
                  <a:txBody>
                    <a:bodyPr/>
                    <a:lstStyle/>
                    <a:p>
                      <a:endParaRPr lang="en-GB" dirty="0"/>
                    </a:p>
                  </a:txBody>
                  <a:tcPr/>
                </a:tc>
                <a:extLst>
                  <a:ext uri="{0D108BD9-81ED-4DB2-BD59-A6C34878D82A}">
                    <a16:rowId xmlns:a16="http://schemas.microsoft.com/office/drawing/2014/main" val="2205667782"/>
                  </a:ext>
                </a:extLst>
              </a:tr>
              <a:tr h="370840">
                <a:tc>
                  <a:txBody>
                    <a:bodyPr/>
                    <a:lstStyle/>
                    <a:p>
                      <a:r>
                        <a:rPr lang="en-GB" sz="1100" dirty="0"/>
                        <a:t>Area</a:t>
                      </a:r>
                    </a:p>
                  </a:txBody>
                  <a:tcPr/>
                </a:tc>
                <a:tc>
                  <a:txBody>
                    <a:bodyPr/>
                    <a:lstStyle/>
                    <a:p>
                      <a:r>
                        <a:rPr lang="en-GB" sz="1100" dirty="0"/>
                        <a:t>Cambridgeshire &amp; Peterborough</a:t>
                      </a:r>
                    </a:p>
                  </a:txBody>
                  <a:tcPr/>
                </a:tc>
                <a:tc>
                  <a:txBody>
                    <a:bodyPr/>
                    <a:lstStyle/>
                    <a:p>
                      <a:r>
                        <a:rPr lang="en-GB" sz="1100" dirty="0"/>
                        <a:t>United Kingdom</a:t>
                      </a:r>
                    </a:p>
                  </a:txBody>
                  <a:tcPr/>
                </a:tc>
                <a:tc>
                  <a:txBody>
                    <a:bodyPr/>
                    <a:lstStyle/>
                    <a:p>
                      <a:r>
                        <a:rPr lang="en-GB" sz="1100" dirty="0"/>
                        <a:t>Cambridgeshire &amp; Peterborough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United Kingdom</a:t>
                      </a:r>
                    </a:p>
                    <a:p>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Cambridgeshire &amp; Peterborough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United Kingdom</a:t>
                      </a:r>
                    </a:p>
                  </a:txBody>
                  <a:tcPr/>
                </a:tc>
                <a:extLst>
                  <a:ext uri="{0D108BD9-81ED-4DB2-BD59-A6C34878D82A}">
                    <a16:rowId xmlns:a16="http://schemas.microsoft.com/office/drawing/2014/main" val="1342773178"/>
                  </a:ext>
                </a:extLst>
              </a:tr>
              <a:tr h="370840">
                <a:tc>
                  <a:txBody>
                    <a:bodyPr/>
                    <a:lstStyle/>
                    <a:p>
                      <a:r>
                        <a:rPr lang="en-GB" sz="1100" dirty="0"/>
                        <a:t>16-24</a:t>
                      </a:r>
                    </a:p>
                  </a:txBody>
                  <a:tcPr/>
                </a:tc>
                <a:tc>
                  <a:txBody>
                    <a:bodyPr/>
                    <a:lstStyle/>
                    <a:p>
                      <a:r>
                        <a:rPr lang="en-GB" sz="1100" dirty="0"/>
                        <a:t>38.8%</a:t>
                      </a:r>
                    </a:p>
                  </a:txBody>
                  <a:tcPr/>
                </a:tc>
                <a:tc>
                  <a:txBody>
                    <a:bodyPr/>
                    <a:lstStyle/>
                    <a:p>
                      <a:r>
                        <a:rPr lang="en-GB" sz="1100" dirty="0"/>
                        <a:t>40.3%</a:t>
                      </a:r>
                    </a:p>
                  </a:txBody>
                  <a:tcPr/>
                </a:tc>
                <a:tc>
                  <a:txBody>
                    <a:bodyPr/>
                    <a:lstStyle/>
                    <a:p>
                      <a:r>
                        <a:rPr lang="en-GB" sz="1100" dirty="0"/>
                        <a:t>9.8%</a:t>
                      </a:r>
                    </a:p>
                  </a:txBody>
                  <a:tcPr/>
                </a:tc>
                <a:tc>
                  <a:txBody>
                    <a:bodyPr/>
                    <a:lstStyle/>
                    <a:p>
                      <a:r>
                        <a:rPr lang="en-GB" sz="1100" dirty="0"/>
                        <a:t>11.0%</a:t>
                      </a:r>
                    </a:p>
                  </a:txBody>
                  <a:tcPr/>
                </a:tc>
                <a:tc>
                  <a:txBody>
                    <a:bodyPr/>
                    <a:lstStyle/>
                    <a:p>
                      <a:r>
                        <a:rPr lang="en-GB" sz="1100" dirty="0"/>
                        <a:t>55.2%</a:t>
                      </a:r>
                    </a:p>
                  </a:txBody>
                  <a:tcPr/>
                </a:tc>
                <a:tc>
                  <a:txBody>
                    <a:bodyPr/>
                    <a:lstStyle/>
                    <a:p>
                      <a:r>
                        <a:rPr lang="en-GB" sz="1100" dirty="0"/>
                        <a:t>53.1%</a:t>
                      </a:r>
                    </a:p>
                  </a:txBody>
                  <a:tcPr/>
                </a:tc>
                <a:extLst>
                  <a:ext uri="{0D108BD9-81ED-4DB2-BD59-A6C34878D82A}">
                    <a16:rowId xmlns:a16="http://schemas.microsoft.com/office/drawing/2014/main" val="1342654021"/>
                  </a:ext>
                </a:extLst>
              </a:tr>
              <a:tr h="370840">
                <a:tc>
                  <a:txBody>
                    <a:bodyPr/>
                    <a:lstStyle/>
                    <a:p>
                      <a:r>
                        <a:rPr lang="en-GB" sz="1100" dirty="0"/>
                        <a:t>25-49</a:t>
                      </a:r>
                    </a:p>
                  </a:txBody>
                  <a:tcPr/>
                </a:tc>
                <a:tc>
                  <a:txBody>
                    <a:bodyPr/>
                    <a:lstStyle/>
                    <a:p>
                      <a:r>
                        <a:rPr lang="en-GB" sz="1100" dirty="0"/>
                        <a:t>10.2%</a:t>
                      </a:r>
                    </a:p>
                  </a:txBody>
                  <a:tcPr/>
                </a:tc>
                <a:tc>
                  <a:txBody>
                    <a:bodyPr/>
                    <a:lstStyle/>
                    <a:p>
                      <a:r>
                        <a:rPr lang="en-GB" sz="1100" dirty="0"/>
                        <a:t>12.4%</a:t>
                      </a:r>
                    </a:p>
                  </a:txBody>
                  <a:tcPr/>
                </a:tc>
                <a:tc>
                  <a:txBody>
                    <a:bodyPr/>
                    <a:lstStyle/>
                    <a:p>
                      <a:r>
                        <a:rPr lang="en-GB" sz="1100" dirty="0"/>
                        <a:t>3.0%</a:t>
                      </a:r>
                    </a:p>
                  </a:txBody>
                  <a:tcPr/>
                </a:tc>
                <a:tc>
                  <a:txBody>
                    <a:bodyPr/>
                    <a:lstStyle/>
                    <a:p>
                      <a:r>
                        <a:rPr lang="en-GB" sz="1100" dirty="0"/>
                        <a:t>3.0%</a:t>
                      </a:r>
                    </a:p>
                  </a:txBody>
                  <a:tcPr/>
                </a:tc>
                <a:tc>
                  <a:txBody>
                    <a:bodyPr/>
                    <a:lstStyle/>
                    <a:p>
                      <a:r>
                        <a:rPr lang="en-GB" sz="1100" dirty="0"/>
                        <a:t>87.1%</a:t>
                      </a:r>
                    </a:p>
                  </a:txBody>
                  <a:tcPr/>
                </a:tc>
                <a:tc>
                  <a:txBody>
                    <a:bodyPr/>
                    <a:lstStyle/>
                    <a:p>
                      <a:r>
                        <a:rPr lang="en-GB" sz="1100" dirty="0"/>
                        <a:t>85.0%</a:t>
                      </a:r>
                    </a:p>
                  </a:txBody>
                  <a:tcPr/>
                </a:tc>
                <a:extLst>
                  <a:ext uri="{0D108BD9-81ED-4DB2-BD59-A6C34878D82A}">
                    <a16:rowId xmlns:a16="http://schemas.microsoft.com/office/drawing/2014/main" val="17069833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50-64</a:t>
                      </a:r>
                    </a:p>
                    <a:p>
                      <a:endParaRPr lang="en-GB" sz="1100" dirty="0"/>
                    </a:p>
                  </a:txBody>
                  <a:tcPr/>
                </a:tc>
                <a:tc>
                  <a:txBody>
                    <a:bodyPr/>
                    <a:lstStyle/>
                    <a:p>
                      <a:r>
                        <a:rPr lang="en-GB" sz="1100" dirty="0"/>
                        <a:t>21.5%</a:t>
                      </a:r>
                    </a:p>
                  </a:txBody>
                  <a:tcPr/>
                </a:tc>
                <a:tc>
                  <a:txBody>
                    <a:bodyPr/>
                    <a:lstStyle/>
                    <a:p>
                      <a:r>
                        <a:rPr lang="en-GB" sz="1100" dirty="0"/>
                        <a:t>27.1%</a:t>
                      </a:r>
                    </a:p>
                  </a:txBody>
                  <a:tcPr/>
                </a:tc>
                <a:tc>
                  <a:txBody>
                    <a:bodyPr/>
                    <a:lstStyle/>
                    <a:p>
                      <a:r>
                        <a:rPr lang="en-GB" sz="1100" dirty="0"/>
                        <a:t>2.9%</a:t>
                      </a:r>
                    </a:p>
                  </a:txBody>
                  <a:tcPr/>
                </a:tc>
                <a:tc>
                  <a:txBody>
                    <a:bodyPr/>
                    <a:lstStyle/>
                    <a:p>
                      <a:r>
                        <a:rPr lang="en-GB" sz="1100" dirty="0"/>
                        <a:t>2.7%</a:t>
                      </a:r>
                    </a:p>
                  </a:txBody>
                  <a:tcPr/>
                </a:tc>
                <a:tc>
                  <a:txBody>
                    <a:bodyPr/>
                    <a:lstStyle/>
                    <a:p>
                      <a:r>
                        <a:rPr lang="en-GB" sz="1100" dirty="0"/>
                        <a:t>76.2%</a:t>
                      </a:r>
                    </a:p>
                  </a:txBody>
                  <a:tcPr/>
                </a:tc>
                <a:tc>
                  <a:txBody>
                    <a:bodyPr/>
                    <a:lstStyle/>
                    <a:p>
                      <a:r>
                        <a:rPr lang="en-GB" sz="1100" dirty="0"/>
                        <a:t>71.0%</a:t>
                      </a:r>
                    </a:p>
                  </a:txBody>
                  <a:tcPr/>
                </a:tc>
                <a:extLst>
                  <a:ext uri="{0D108BD9-81ED-4DB2-BD59-A6C34878D82A}">
                    <a16:rowId xmlns:a16="http://schemas.microsoft.com/office/drawing/2014/main" val="1315536174"/>
                  </a:ext>
                </a:extLst>
              </a:tr>
              <a:tr h="370840">
                <a:tc>
                  <a:txBody>
                    <a:bodyPr/>
                    <a:lstStyle/>
                    <a:p>
                      <a:r>
                        <a:rPr lang="en-GB" sz="1100" dirty="0"/>
                        <a:t>16-64</a:t>
                      </a:r>
                    </a:p>
                  </a:txBody>
                  <a:tcPr/>
                </a:tc>
                <a:tc>
                  <a:txBody>
                    <a:bodyPr/>
                    <a:lstStyle/>
                    <a:p>
                      <a:r>
                        <a:rPr lang="en-GB" sz="1100" dirty="0"/>
                        <a:t>18.6%</a:t>
                      </a:r>
                    </a:p>
                  </a:txBody>
                  <a:tcPr/>
                </a:tc>
                <a:tc>
                  <a:txBody>
                    <a:bodyPr/>
                    <a:lstStyle/>
                    <a:p>
                      <a:r>
                        <a:rPr lang="en-GB" sz="1100" dirty="0"/>
                        <a:t>21.6%</a:t>
                      </a:r>
                    </a:p>
                  </a:txBody>
                  <a:tcPr/>
                </a:tc>
                <a:tc>
                  <a:txBody>
                    <a:bodyPr/>
                    <a:lstStyle/>
                    <a:p>
                      <a:r>
                        <a:rPr lang="en-GB" sz="1100" dirty="0"/>
                        <a:t>3.8%</a:t>
                      </a:r>
                    </a:p>
                  </a:txBody>
                  <a:tcPr/>
                </a:tc>
                <a:tc>
                  <a:txBody>
                    <a:bodyPr/>
                    <a:lstStyle/>
                    <a:p>
                      <a:r>
                        <a:rPr lang="en-GB" sz="1100" dirty="0"/>
                        <a:t>3.9%</a:t>
                      </a:r>
                    </a:p>
                  </a:txBody>
                  <a:tcPr/>
                </a:tc>
                <a:tc>
                  <a:txBody>
                    <a:bodyPr/>
                    <a:lstStyle/>
                    <a:p>
                      <a:r>
                        <a:rPr lang="en-GB" sz="1100" dirty="0"/>
                        <a:t>78.4%</a:t>
                      </a:r>
                    </a:p>
                  </a:txBody>
                  <a:tcPr/>
                </a:tc>
                <a:tc>
                  <a:txBody>
                    <a:bodyPr/>
                    <a:lstStyle/>
                    <a:p>
                      <a:r>
                        <a:rPr lang="en-GB" sz="1100" dirty="0"/>
                        <a:t>75.3%</a:t>
                      </a:r>
                    </a:p>
                  </a:txBody>
                  <a:tcPr/>
                </a:tc>
                <a:extLst>
                  <a:ext uri="{0D108BD9-81ED-4DB2-BD59-A6C34878D82A}">
                    <a16:rowId xmlns:a16="http://schemas.microsoft.com/office/drawing/2014/main" val="1773736149"/>
                  </a:ext>
                </a:extLst>
              </a:tr>
            </a:tbl>
          </a:graphicData>
        </a:graphic>
      </p:graphicFrame>
      <p:sp>
        <p:nvSpPr>
          <p:cNvPr id="78" name="TextBox 77">
            <a:extLst>
              <a:ext uri="{FF2B5EF4-FFF2-40B4-BE49-F238E27FC236}">
                <a16:creationId xmlns:a16="http://schemas.microsoft.com/office/drawing/2014/main" id="{C0E009BB-89F3-D49C-C63E-6896161A51BF}"/>
              </a:ext>
            </a:extLst>
          </p:cNvPr>
          <p:cNvSpPr txBox="1"/>
          <p:nvPr/>
        </p:nvSpPr>
        <p:spPr>
          <a:xfrm>
            <a:off x="412061" y="6094264"/>
            <a:ext cx="8770039" cy="715089"/>
          </a:xfrm>
          <a:prstGeom prst="roundRect">
            <a:avLst/>
          </a:prstGeom>
          <a:noFill/>
          <a:ln>
            <a:solidFill>
              <a:schemeClr val="tx1"/>
            </a:solidFill>
          </a:ln>
        </p:spPr>
        <p:txBody>
          <a:bodyPr wrap="square" rtlCol="0">
            <a:spAutoFit/>
          </a:bodyPr>
          <a:lstStyle/>
          <a:p>
            <a:r>
              <a:rPr lang="en-GB" sz="1200" dirty="0">
                <a:solidFill>
                  <a:srgbClr val="0B3153"/>
                </a:solidFill>
              </a:rPr>
              <a:t>The large divergence in unemployment for 16-24 from overall 16-64 cannot be explained by the student population. There should be a focus on the unemployed 16-24 age group, and it will be important to monitor the Skills England policy. The large divergence in the economic inactive 25-49 age group could explain C&amp;P’s lower economic inactivity.</a:t>
            </a:r>
          </a:p>
        </p:txBody>
      </p:sp>
      <p:grpSp>
        <p:nvGrpSpPr>
          <p:cNvPr id="17" name="Group 16">
            <a:extLst>
              <a:ext uri="{FF2B5EF4-FFF2-40B4-BE49-F238E27FC236}">
                <a16:creationId xmlns:a16="http://schemas.microsoft.com/office/drawing/2014/main" id="{A3B74AEF-A8B3-8BE1-B45B-6B987DA5971E}"/>
              </a:ext>
              <a:ext uri="{C183D7F6-B498-43B3-948B-1728B52AA6E4}">
                <adec:decorative xmlns:adec="http://schemas.microsoft.com/office/drawing/2017/decorative" val="1"/>
              </a:ext>
            </a:extLst>
          </p:cNvPr>
          <p:cNvGrpSpPr/>
          <p:nvPr/>
        </p:nvGrpSpPr>
        <p:grpSpPr>
          <a:xfrm>
            <a:off x="374189" y="1121880"/>
            <a:ext cx="3483426" cy="4926495"/>
            <a:chOff x="374189" y="1121880"/>
            <a:chExt cx="3483426" cy="4926495"/>
          </a:xfrm>
        </p:grpSpPr>
        <p:sp>
          <p:nvSpPr>
            <p:cNvPr id="3" name="TextBox 2">
              <a:extLst>
                <a:ext uri="{FF2B5EF4-FFF2-40B4-BE49-F238E27FC236}">
                  <a16:creationId xmlns:a16="http://schemas.microsoft.com/office/drawing/2014/main" id="{4A54D612-AD07-AF76-E8FF-80905AC8B2CB}"/>
                </a:ext>
              </a:extLst>
            </p:cNvPr>
            <p:cNvSpPr txBox="1"/>
            <p:nvPr/>
          </p:nvSpPr>
          <p:spPr>
            <a:xfrm>
              <a:off x="1755812" y="2114894"/>
              <a:ext cx="851400" cy="369332"/>
            </a:xfrm>
            <a:prstGeom prst="rect">
              <a:avLst/>
            </a:prstGeom>
            <a:noFill/>
          </p:spPr>
          <p:txBody>
            <a:bodyPr wrap="square" rtlCol="0">
              <a:spAutoFit/>
            </a:bodyPr>
            <a:lstStyle/>
            <a:p>
              <a:pPr algn="ctr"/>
              <a:r>
                <a:rPr lang="en-GB" b="1">
                  <a:solidFill>
                    <a:srgbClr val="0B3153"/>
                  </a:solidFill>
                </a:rPr>
                <a:t>16-24</a:t>
              </a:r>
              <a:endParaRPr lang="en-GB">
                <a:solidFill>
                  <a:srgbClr val="0B3153"/>
                </a:solidFill>
              </a:endParaRPr>
            </a:p>
          </p:txBody>
        </p:sp>
        <p:sp>
          <p:nvSpPr>
            <p:cNvPr id="6" name="TextBox 5">
              <a:extLst>
                <a:ext uri="{FF2B5EF4-FFF2-40B4-BE49-F238E27FC236}">
                  <a16:creationId xmlns:a16="http://schemas.microsoft.com/office/drawing/2014/main" id="{D09F1813-EA66-5A75-44FF-F294E5CDE3D8}"/>
                </a:ext>
              </a:extLst>
            </p:cNvPr>
            <p:cNvSpPr txBox="1"/>
            <p:nvPr/>
          </p:nvSpPr>
          <p:spPr>
            <a:xfrm>
              <a:off x="613164" y="1145536"/>
              <a:ext cx="3104291" cy="338554"/>
            </a:xfrm>
            <a:prstGeom prst="rect">
              <a:avLst/>
            </a:prstGeom>
            <a:noFill/>
          </p:spPr>
          <p:txBody>
            <a:bodyPr wrap="square" rtlCol="0">
              <a:spAutoFit/>
            </a:bodyPr>
            <a:lstStyle/>
            <a:p>
              <a:pPr algn="ctr"/>
              <a:r>
                <a:rPr lang="en-GB" sz="1600" b="1">
                  <a:solidFill>
                    <a:srgbClr val="0B3153"/>
                  </a:solidFill>
                </a:rPr>
                <a:t>Economic Inactivity Rate</a:t>
              </a:r>
            </a:p>
          </p:txBody>
        </p:sp>
        <p:sp>
          <p:nvSpPr>
            <p:cNvPr id="12" name="TextBox 11">
              <a:extLst>
                <a:ext uri="{FF2B5EF4-FFF2-40B4-BE49-F238E27FC236}">
                  <a16:creationId xmlns:a16="http://schemas.microsoft.com/office/drawing/2014/main" id="{D049295D-E028-E2DF-9D41-00A4E015E932}"/>
                </a:ext>
              </a:extLst>
            </p:cNvPr>
            <p:cNvSpPr txBox="1"/>
            <p:nvPr/>
          </p:nvSpPr>
          <p:spPr>
            <a:xfrm>
              <a:off x="2213573" y="2444700"/>
              <a:ext cx="1476258" cy="578882"/>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40.3%</a:t>
              </a:r>
              <a:endParaRPr lang="en-GB" sz="1600">
                <a:solidFill>
                  <a:srgbClr val="4F3215"/>
                </a:solidFill>
              </a:endParaRPr>
            </a:p>
          </p:txBody>
        </p:sp>
        <p:sp>
          <p:nvSpPr>
            <p:cNvPr id="10" name="TextBox 9">
              <a:extLst>
                <a:ext uri="{FF2B5EF4-FFF2-40B4-BE49-F238E27FC236}">
                  <a16:creationId xmlns:a16="http://schemas.microsoft.com/office/drawing/2014/main" id="{83FDD0AA-498F-CC6F-C482-188A083C4793}"/>
                </a:ext>
              </a:extLst>
            </p:cNvPr>
            <p:cNvSpPr txBox="1"/>
            <p:nvPr/>
          </p:nvSpPr>
          <p:spPr>
            <a:xfrm>
              <a:off x="1786524" y="3050265"/>
              <a:ext cx="809054" cy="369332"/>
            </a:xfrm>
            <a:prstGeom prst="rect">
              <a:avLst/>
            </a:prstGeom>
            <a:noFill/>
          </p:spPr>
          <p:txBody>
            <a:bodyPr wrap="square" rtlCol="0">
              <a:spAutoFit/>
            </a:bodyPr>
            <a:lstStyle/>
            <a:p>
              <a:pPr algn="ctr"/>
              <a:r>
                <a:rPr lang="en-GB" b="1">
                  <a:solidFill>
                    <a:srgbClr val="0B3153"/>
                  </a:solidFill>
                </a:rPr>
                <a:t>25-49</a:t>
              </a:r>
              <a:endParaRPr lang="en-GB">
                <a:solidFill>
                  <a:srgbClr val="0B3153"/>
                </a:solidFill>
              </a:endParaRPr>
            </a:p>
          </p:txBody>
        </p:sp>
        <p:sp>
          <p:nvSpPr>
            <p:cNvPr id="16" name="TextBox 15">
              <a:extLst>
                <a:ext uri="{FF2B5EF4-FFF2-40B4-BE49-F238E27FC236}">
                  <a16:creationId xmlns:a16="http://schemas.microsoft.com/office/drawing/2014/main" id="{FD2CC8D8-8FF5-4020-B2D9-6E318E01E5DC}"/>
                </a:ext>
              </a:extLst>
            </p:cNvPr>
            <p:cNvSpPr txBox="1"/>
            <p:nvPr/>
          </p:nvSpPr>
          <p:spPr>
            <a:xfrm>
              <a:off x="1758937" y="3977042"/>
              <a:ext cx="809054" cy="369332"/>
            </a:xfrm>
            <a:prstGeom prst="rect">
              <a:avLst/>
            </a:prstGeom>
            <a:noFill/>
          </p:spPr>
          <p:txBody>
            <a:bodyPr wrap="square" rtlCol="0">
              <a:spAutoFit/>
            </a:bodyPr>
            <a:lstStyle/>
            <a:p>
              <a:pPr algn="ctr"/>
              <a:r>
                <a:rPr lang="en-GB" b="1">
                  <a:solidFill>
                    <a:srgbClr val="0B3153"/>
                  </a:solidFill>
                </a:rPr>
                <a:t>50-64</a:t>
              </a:r>
            </a:p>
          </p:txBody>
        </p:sp>
        <p:sp>
          <p:nvSpPr>
            <p:cNvPr id="31" name="TextBox 30">
              <a:extLst>
                <a:ext uri="{FF2B5EF4-FFF2-40B4-BE49-F238E27FC236}">
                  <a16:creationId xmlns:a16="http://schemas.microsoft.com/office/drawing/2014/main" id="{41C5E927-EE54-6DCF-65CB-5FB2A1417B72}"/>
                </a:ext>
              </a:extLst>
            </p:cNvPr>
            <p:cNvSpPr txBox="1"/>
            <p:nvPr/>
          </p:nvSpPr>
          <p:spPr>
            <a:xfrm>
              <a:off x="2209776" y="3428244"/>
              <a:ext cx="1476258" cy="578882"/>
            </a:xfrm>
            <a:prstGeom prst="roundRect">
              <a:avLst/>
            </a:prstGeom>
            <a:solidFill>
              <a:schemeClr val="accent4">
                <a:lumMod val="40000"/>
                <a:lumOff val="60000"/>
                <a:alpha val="34000"/>
              </a:schemeClr>
            </a:solidFill>
            <a:ln w="38100">
              <a:solidFill>
                <a:srgbClr val="92D050"/>
              </a:solidFill>
              <a:prstDash val="sysDot"/>
            </a:ln>
          </p:spPr>
          <p:txBody>
            <a:bodyPr wrap="square" rtlCol="0">
              <a:spAutoFit/>
            </a:bodyPr>
            <a:lstStyle/>
            <a:p>
              <a:pPr algn="ctr"/>
              <a:r>
                <a:rPr lang="en-GB" sz="2800" b="1">
                  <a:solidFill>
                    <a:srgbClr val="4F3215"/>
                  </a:solidFill>
                </a:rPr>
                <a:t>12.4%</a:t>
              </a:r>
              <a:endParaRPr lang="en-GB" sz="1600">
                <a:solidFill>
                  <a:srgbClr val="4F3215"/>
                </a:solidFill>
              </a:endParaRPr>
            </a:p>
          </p:txBody>
        </p:sp>
        <p:sp>
          <p:nvSpPr>
            <p:cNvPr id="33" name="TextBox 32">
              <a:extLst>
                <a:ext uri="{FF2B5EF4-FFF2-40B4-BE49-F238E27FC236}">
                  <a16:creationId xmlns:a16="http://schemas.microsoft.com/office/drawing/2014/main" id="{861C7461-906B-3E67-202D-3A374FA17EE9}"/>
                </a:ext>
              </a:extLst>
            </p:cNvPr>
            <p:cNvSpPr txBox="1"/>
            <p:nvPr/>
          </p:nvSpPr>
          <p:spPr>
            <a:xfrm>
              <a:off x="2210371" y="4348636"/>
              <a:ext cx="1476258" cy="578882"/>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27.1%</a:t>
              </a:r>
              <a:endParaRPr lang="en-GB" sz="1600">
                <a:solidFill>
                  <a:srgbClr val="4F3215"/>
                </a:solidFill>
              </a:endParaRPr>
            </a:p>
          </p:txBody>
        </p:sp>
        <p:sp>
          <p:nvSpPr>
            <p:cNvPr id="28" name="Rectangle: Rounded Corners 27">
              <a:extLst>
                <a:ext uri="{FF2B5EF4-FFF2-40B4-BE49-F238E27FC236}">
                  <a16:creationId xmlns:a16="http://schemas.microsoft.com/office/drawing/2014/main" id="{D14EDC18-33F6-AD6C-5844-BCAF8317BC3E}"/>
                </a:ext>
              </a:extLst>
            </p:cNvPr>
            <p:cNvSpPr/>
            <p:nvPr/>
          </p:nvSpPr>
          <p:spPr>
            <a:xfrm>
              <a:off x="440293" y="1121880"/>
              <a:ext cx="3417322" cy="4926495"/>
            </a:xfrm>
            <a:prstGeom prst="roundRect">
              <a:avLst>
                <a:gd name="adj" fmla="val 6715"/>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6E623D47-ED04-351B-08C4-C1332F99EFCB}"/>
                </a:ext>
              </a:extLst>
            </p:cNvPr>
            <p:cNvSpPr txBox="1"/>
            <p:nvPr/>
          </p:nvSpPr>
          <p:spPr>
            <a:xfrm>
              <a:off x="582147" y="2444700"/>
              <a:ext cx="1476258" cy="578882"/>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38.8%</a:t>
              </a:r>
              <a:endParaRPr lang="en-GB" sz="1600">
                <a:solidFill>
                  <a:srgbClr val="4F3215"/>
                </a:solidFill>
              </a:endParaRPr>
            </a:p>
          </p:txBody>
        </p:sp>
        <p:sp>
          <p:nvSpPr>
            <p:cNvPr id="4" name="TextBox 3">
              <a:extLst>
                <a:ext uri="{FF2B5EF4-FFF2-40B4-BE49-F238E27FC236}">
                  <a16:creationId xmlns:a16="http://schemas.microsoft.com/office/drawing/2014/main" id="{37EAEB1D-F243-B967-AF0C-3FA2142050C9}"/>
                </a:ext>
              </a:extLst>
            </p:cNvPr>
            <p:cNvSpPr txBox="1"/>
            <p:nvPr/>
          </p:nvSpPr>
          <p:spPr>
            <a:xfrm>
              <a:off x="604443" y="3428244"/>
              <a:ext cx="1476258" cy="578882"/>
            </a:xfrm>
            <a:prstGeom prst="roundRect">
              <a:avLst/>
            </a:prstGeom>
            <a:solidFill>
              <a:schemeClr val="accent4">
                <a:lumMod val="40000"/>
                <a:lumOff val="60000"/>
                <a:alpha val="34000"/>
              </a:schemeClr>
            </a:solidFill>
            <a:ln w="38100">
              <a:solidFill>
                <a:srgbClr val="92D050"/>
              </a:solidFill>
              <a:prstDash val="sysDot"/>
            </a:ln>
          </p:spPr>
          <p:txBody>
            <a:bodyPr wrap="square" rtlCol="0">
              <a:spAutoFit/>
            </a:bodyPr>
            <a:lstStyle/>
            <a:p>
              <a:pPr algn="ctr"/>
              <a:r>
                <a:rPr lang="en-GB" sz="2800" b="1">
                  <a:solidFill>
                    <a:srgbClr val="4F3215"/>
                  </a:solidFill>
                </a:rPr>
                <a:t>10.2%</a:t>
              </a:r>
              <a:endParaRPr lang="en-GB" sz="1600">
                <a:solidFill>
                  <a:srgbClr val="4F3215"/>
                </a:solidFill>
              </a:endParaRPr>
            </a:p>
          </p:txBody>
        </p:sp>
        <p:sp>
          <p:nvSpPr>
            <p:cNvPr id="5" name="TextBox 4">
              <a:extLst>
                <a:ext uri="{FF2B5EF4-FFF2-40B4-BE49-F238E27FC236}">
                  <a16:creationId xmlns:a16="http://schemas.microsoft.com/office/drawing/2014/main" id="{6D2CC601-3EBB-6A53-7B35-F4992E965A99}"/>
                </a:ext>
              </a:extLst>
            </p:cNvPr>
            <p:cNvSpPr txBox="1"/>
            <p:nvPr/>
          </p:nvSpPr>
          <p:spPr>
            <a:xfrm>
              <a:off x="598694" y="4319464"/>
              <a:ext cx="1476258" cy="578882"/>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21.5%</a:t>
              </a:r>
              <a:endParaRPr lang="en-GB" sz="1600">
                <a:solidFill>
                  <a:srgbClr val="4F3215"/>
                </a:solidFill>
              </a:endParaRPr>
            </a:p>
          </p:txBody>
        </p:sp>
        <p:sp>
          <p:nvSpPr>
            <p:cNvPr id="8" name="TextBox 7">
              <a:extLst>
                <a:ext uri="{FF2B5EF4-FFF2-40B4-BE49-F238E27FC236}">
                  <a16:creationId xmlns:a16="http://schemas.microsoft.com/office/drawing/2014/main" id="{2F1088AC-9A19-8BE4-1E4E-38D4425AA873}"/>
                </a:ext>
              </a:extLst>
            </p:cNvPr>
            <p:cNvSpPr txBox="1"/>
            <p:nvPr/>
          </p:nvSpPr>
          <p:spPr>
            <a:xfrm>
              <a:off x="374189" y="1723986"/>
              <a:ext cx="1920447" cy="492443"/>
            </a:xfrm>
            <a:prstGeom prst="rect">
              <a:avLst/>
            </a:prstGeom>
            <a:noFill/>
          </p:spPr>
          <p:txBody>
            <a:bodyPr wrap="square" rtlCol="0">
              <a:spAutoFit/>
            </a:bodyPr>
            <a:lstStyle/>
            <a:p>
              <a:pPr algn="ctr"/>
              <a:r>
                <a:rPr lang="en-GB" sz="1300" b="1"/>
                <a:t>Cambridgeshire </a:t>
              </a:r>
            </a:p>
            <a:p>
              <a:pPr algn="ctr"/>
              <a:r>
                <a:rPr lang="en-GB" sz="1300" b="1"/>
                <a:t>&amp; Peterborough</a:t>
              </a:r>
              <a:endParaRPr lang="en-GB" sz="1300"/>
            </a:p>
          </p:txBody>
        </p:sp>
        <p:sp>
          <p:nvSpPr>
            <p:cNvPr id="11" name="TextBox 10">
              <a:extLst>
                <a:ext uri="{FF2B5EF4-FFF2-40B4-BE49-F238E27FC236}">
                  <a16:creationId xmlns:a16="http://schemas.microsoft.com/office/drawing/2014/main" id="{A8BFDCD0-327D-3CE9-446E-30E3F7CC9D20}"/>
                </a:ext>
              </a:extLst>
            </p:cNvPr>
            <p:cNvSpPr txBox="1"/>
            <p:nvPr/>
          </p:nvSpPr>
          <p:spPr>
            <a:xfrm>
              <a:off x="2308053" y="1701165"/>
              <a:ext cx="1448210" cy="492443"/>
            </a:xfrm>
            <a:prstGeom prst="rect">
              <a:avLst/>
            </a:prstGeom>
            <a:noFill/>
          </p:spPr>
          <p:txBody>
            <a:bodyPr wrap="square" rtlCol="0">
              <a:spAutoFit/>
            </a:bodyPr>
            <a:lstStyle/>
            <a:p>
              <a:pPr algn="ctr"/>
              <a:r>
                <a:rPr lang="en-GB" sz="1300" b="1"/>
                <a:t>United Kingdom</a:t>
              </a:r>
              <a:endParaRPr lang="en-GB" sz="1300"/>
            </a:p>
          </p:txBody>
        </p:sp>
        <p:sp>
          <p:nvSpPr>
            <p:cNvPr id="9" name="TextBox 8">
              <a:extLst>
                <a:ext uri="{FF2B5EF4-FFF2-40B4-BE49-F238E27FC236}">
                  <a16:creationId xmlns:a16="http://schemas.microsoft.com/office/drawing/2014/main" id="{560A0F33-D2BB-66D2-EAEF-D33B40A28434}"/>
                </a:ext>
              </a:extLst>
            </p:cNvPr>
            <p:cNvSpPr txBox="1"/>
            <p:nvPr/>
          </p:nvSpPr>
          <p:spPr>
            <a:xfrm>
              <a:off x="436498" y="1448928"/>
              <a:ext cx="3421117" cy="246221"/>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00" b="1" i="1" kern="1200" spc="0" baseline="0">
                  <a:ln>
                    <a:noFill/>
                  </a:ln>
                  <a:solidFill>
                    <a:srgbClr val="000000"/>
                  </a:solidFill>
                  <a:effectLst/>
                  <a:latin typeface="Calibri" panose="020F0502020204030204" pitchFamily="34" charset="0"/>
                  <a:ea typeface="+mn-ea"/>
                  <a:cs typeface="+mn-cs"/>
                </a:rPr>
                <a:t>April 2021-Mar 2022 to April 2023-Mar 2024</a:t>
              </a:r>
              <a:endParaRPr lang="en-GB" sz="1000">
                <a:effectLst/>
              </a:endParaRPr>
            </a:p>
          </p:txBody>
        </p:sp>
        <p:sp>
          <p:nvSpPr>
            <p:cNvPr id="24" name="TextBox 23">
              <a:extLst>
                <a:ext uri="{FF2B5EF4-FFF2-40B4-BE49-F238E27FC236}">
                  <a16:creationId xmlns:a16="http://schemas.microsoft.com/office/drawing/2014/main" id="{A3F4DEF5-72A3-2599-9D6C-55C90FD4803A}"/>
                </a:ext>
              </a:extLst>
            </p:cNvPr>
            <p:cNvSpPr txBox="1"/>
            <p:nvPr/>
          </p:nvSpPr>
          <p:spPr>
            <a:xfrm>
              <a:off x="1672630" y="4990084"/>
              <a:ext cx="851400" cy="369332"/>
            </a:xfrm>
            <a:prstGeom prst="rect">
              <a:avLst/>
            </a:prstGeom>
            <a:noFill/>
          </p:spPr>
          <p:txBody>
            <a:bodyPr wrap="square" rtlCol="0">
              <a:spAutoFit/>
            </a:bodyPr>
            <a:lstStyle/>
            <a:p>
              <a:pPr algn="ctr"/>
              <a:r>
                <a:rPr lang="en-GB" b="1">
                  <a:solidFill>
                    <a:srgbClr val="0B3153"/>
                  </a:solidFill>
                </a:rPr>
                <a:t>16-64</a:t>
              </a:r>
              <a:endParaRPr lang="en-GB">
                <a:solidFill>
                  <a:srgbClr val="0B3153"/>
                </a:solidFill>
              </a:endParaRPr>
            </a:p>
          </p:txBody>
        </p:sp>
        <p:sp>
          <p:nvSpPr>
            <p:cNvPr id="27" name="TextBox 26">
              <a:extLst>
                <a:ext uri="{FF2B5EF4-FFF2-40B4-BE49-F238E27FC236}">
                  <a16:creationId xmlns:a16="http://schemas.microsoft.com/office/drawing/2014/main" id="{0B8AAF19-CB92-4184-1B49-EF2879939B04}"/>
                </a:ext>
              </a:extLst>
            </p:cNvPr>
            <p:cNvSpPr txBox="1"/>
            <p:nvPr/>
          </p:nvSpPr>
          <p:spPr>
            <a:xfrm>
              <a:off x="2233749" y="5381987"/>
              <a:ext cx="1476258" cy="578882"/>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21.6%</a:t>
              </a:r>
              <a:endParaRPr lang="en-GB" sz="1600">
                <a:solidFill>
                  <a:srgbClr val="4F3215"/>
                </a:solidFill>
              </a:endParaRPr>
            </a:p>
          </p:txBody>
        </p:sp>
        <p:sp>
          <p:nvSpPr>
            <p:cNvPr id="29" name="TextBox 28">
              <a:extLst>
                <a:ext uri="{FF2B5EF4-FFF2-40B4-BE49-F238E27FC236}">
                  <a16:creationId xmlns:a16="http://schemas.microsoft.com/office/drawing/2014/main" id="{3EEB7BB0-C575-ECDA-6C6B-7BA8E4CCB98C}"/>
                </a:ext>
              </a:extLst>
            </p:cNvPr>
            <p:cNvSpPr txBox="1"/>
            <p:nvPr/>
          </p:nvSpPr>
          <p:spPr>
            <a:xfrm>
              <a:off x="622072" y="5352815"/>
              <a:ext cx="1476258" cy="578882"/>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18.6%</a:t>
              </a:r>
              <a:endParaRPr lang="en-GB" sz="1600">
                <a:solidFill>
                  <a:srgbClr val="4F3215"/>
                </a:solidFill>
              </a:endParaRPr>
            </a:p>
          </p:txBody>
        </p:sp>
      </p:grpSp>
      <p:grpSp>
        <p:nvGrpSpPr>
          <p:cNvPr id="22" name="Group 21">
            <a:extLst>
              <a:ext uri="{FF2B5EF4-FFF2-40B4-BE49-F238E27FC236}">
                <a16:creationId xmlns:a16="http://schemas.microsoft.com/office/drawing/2014/main" id="{4AF4C5AC-75C1-621F-2A81-BD3C6C5A6547}"/>
              </a:ext>
              <a:ext uri="{C183D7F6-B498-43B3-948B-1728B52AA6E4}">
                <adec:decorative xmlns:adec="http://schemas.microsoft.com/office/drawing/2017/decorative" val="1"/>
              </a:ext>
            </a:extLst>
          </p:cNvPr>
          <p:cNvGrpSpPr/>
          <p:nvPr/>
        </p:nvGrpSpPr>
        <p:grpSpPr>
          <a:xfrm>
            <a:off x="4335130" y="1121882"/>
            <a:ext cx="3562819" cy="4926494"/>
            <a:chOff x="4335130" y="1121882"/>
            <a:chExt cx="3562819" cy="4926494"/>
          </a:xfrm>
        </p:grpSpPr>
        <p:sp>
          <p:nvSpPr>
            <p:cNvPr id="32" name="TextBox 31">
              <a:extLst>
                <a:ext uri="{FF2B5EF4-FFF2-40B4-BE49-F238E27FC236}">
                  <a16:creationId xmlns:a16="http://schemas.microsoft.com/office/drawing/2014/main" id="{CC6DF7E0-3B0E-242F-C6D6-F0EC417460C4}"/>
                </a:ext>
              </a:extLst>
            </p:cNvPr>
            <p:cNvSpPr txBox="1"/>
            <p:nvPr/>
          </p:nvSpPr>
          <p:spPr>
            <a:xfrm>
              <a:off x="5696707" y="2136160"/>
              <a:ext cx="922158" cy="369332"/>
            </a:xfrm>
            <a:prstGeom prst="rect">
              <a:avLst/>
            </a:prstGeom>
            <a:noFill/>
          </p:spPr>
          <p:txBody>
            <a:bodyPr wrap="square" rtlCol="0">
              <a:spAutoFit/>
            </a:bodyPr>
            <a:lstStyle/>
            <a:p>
              <a:pPr algn="ctr"/>
              <a:r>
                <a:rPr lang="en-GB" b="1">
                  <a:solidFill>
                    <a:srgbClr val="0B3153"/>
                  </a:solidFill>
                </a:rPr>
                <a:t>16-24</a:t>
              </a:r>
              <a:endParaRPr lang="en-GB">
                <a:solidFill>
                  <a:srgbClr val="0B3153"/>
                </a:solidFill>
              </a:endParaRPr>
            </a:p>
          </p:txBody>
        </p:sp>
        <p:sp>
          <p:nvSpPr>
            <p:cNvPr id="34" name="TextBox 33">
              <a:extLst>
                <a:ext uri="{FF2B5EF4-FFF2-40B4-BE49-F238E27FC236}">
                  <a16:creationId xmlns:a16="http://schemas.microsoft.com/office/drawing/2014/main" id="{46F08A8D-DED0-767B-1705-E1B2B1DBE546}"/>
                </a:ext>
              </a:extLst>
            </p:cNvPr>
            <p:cNvSpPr txBox="1"/>
            <p:nvPr/>
          </p:nvSpPr>
          <p:spPr>
            <a:xfrm>
              <a:off x="4541979" y="1155440"/>
              <a:ext cx="3104291" cy="338554"/>
            </a:xfrm>
            <a:prstGeom prst="rect">
              <a:avLst/>
            </a:prstGeom>
            <a:noFill/>
          </p:spPr>
          <p:txBody>
            <a:bodyPr wrap="square" rtlCol="0">
              <a:spAutoFit/>
            </a:bodyPr>
            <a:lstStyle/>
            <a:p>
              <a:pPr algn="ctr"/>
              <a:r>
                <a:rPr lang="en-GB" sz="1600" b="1">
                  <a:solidFill>
                    <a:srgbClr val="0B3153"/>
                  </a:solidFill>
                </a:rPr>
                <a:t>Unemployment Rate</a:t>
              </a:r>
            </a:p>
          </p:txBody>
        </p:sp>
        <p:sp>
          <p:nvSpPr>
            <p:cNvPr id="35" name="TextBox 34">
              <a:extLst>
                <a:ext uri="{FF2B5EF4-FFF2-40B4-BE49-F238E27FC236}">
                  <a16:creationId xmlns:a16="http://schemas.microsoft.com/office/drawing/2014/main" id="{0D30689E-8CF2-0CF1-7A26-AA3EAAFE975A}"/>
                </a:ext>
              </a:extLst>
            </p:cNvPr>
            <p:cNvSpPr txBox="1"/>
            <p:nvPr/>
          </p:nvSpPr>
          <p:spPr>
            <a:xfrm>
              <a:off x="6157786" y="2462409"/>
              <a:ext cx="1476258" cy="578882"/>
            </a:xfrm>
            <a:prstGeom prst="roundRect">
              <a:avLst/>
            </a:prstGeom>
            <a:solidFill>
              <a:schemeClr val="accent4">
                <a:lumMod val="40000"/>
                <a:lumOff val="60000"/>
                <a:alpha val="34000"/>
              </a:schemeClr>
            </a:solidFill>
            <a:ln w="38100">
              <a:solidFill>
                <a:schemeClr val="accent5"/>
              </a:solidFill>
              <a:prstDash val="dash"/>
            </a:ln>
          </p:spPr>
          <p:txBody>
            <a:bodyPr wrap="square" rtlCol="0">
              <a:spAutoFit/>
            </a:bodyPr>
            <a:lstStyle/>
            <a:p>
              <a:pPr algn="ctr"/>
              <a:r>
                <a:rPr lang="en-GB" sz="2800" b="1">
                  <a:solidFill>
                    <a:srgbClr val="4F3215"/>
                  </a:solidFill>
                </a:rPr>
                <a:t>11.0%</a:t>
              </a:r>
              <a:endParaRPr lang="en-GB" sz="1600">
                <a:solidFill>
                  <a:srgbClr val="4F3215"/>
                </a:solidFill>
              </a:endParaRPr>
            </a:p>
          </p:txBody>
        </p:sp>
        <p:sp>
          <p:nvSpPr>
            <p:cNvPr id="36" name="TextBox 35">
              <a:extLst>
                <a:ext uri="{FF2B5EF4-FFF2-40B4-BE49-F238E27FC236}">
                  <a16:creationId xmlns:a16="http://schemas.microsoft.com/office/drawing/2014/main" id="{F501E66C-5CCE-F836-EEF4-67BA8FCA7536}"/>
                </a:ext>
              </a:extLst>
            </p:cNvPr>
            <p:cNvSpPr txBox="1"/>
            <p:nvPr/>
          </p:nvSpPr>
          <p:spPr>
            <a:xfrm>
              <a:off x="5591823" y="3043354"/>
              <a:ext cx="948328" cy="369332"/>
            </a:xfrm>
            <a:prstGeom prst="rect">
              <a:avLst/>
            </a:prstGeom>
            <a:noFill/>
          </p:spPr>
          <p:txBody>
            <a:bodyPr wrap="square" rtlCol="0">
              <a:spAutoFit/>
            </a:bodyPr>
            <a:lstStyle/>
            <a:p>
              <a:pPr algn="ctr"/>
              <a:r>
                <a:rPr lang="en-GB" b="1">
                  <a:solidFill>
                    <a:srgbClr val="0B3153"/>
                  </a:solidFill>
                </a:rPr>
                <a:t>25-49</a:t>
              </a:r>
              <a:endParaRPr lang="en-GB">
                <a:solidFill>
                  <a:srgbClr val="0B3153"/>
                </a:solidFill>
              </a:endParaRPr>
            </a:p>
          </p:txBody>
        </p:sp>
        <p:sp>
          <p:nvSpPr>
            <p:cNvPr id="37" name="TextBox 36">
              <a:extLst>
                <a:ext uri="{FF2B5EF4-FFF2-40B4-BE49-F238E27FC236}">
                  <a16:creationId xmlns:a16="http://schemas.microsoft.com/office/drawing/2014/main" id="{F8F9590E-72E4-2CEE-77CD-7166F6423EAD}"/>
                </a:ext>
              </a:extLst>
            </p:cNvPr>
            <p:cNvSpPr txBox="1"/>
            <p:nvPr/>
          </p:nvSpPr>
          <p:spPr>
            <a:xfrm>
              <a:off x="5717732" y="3980784"/>
              <a:ext cx="859043" cy="369332"/>
            </a:xfrm>
            <a:prstGeom prst="rect">
              <a:avLst/>
            </a:prstGeom>
            <a:noFill/>
          </p:spPr>
          <p:txBody>
            <a:bodyPr wrap="square" rtlCol="0">
              <a:spAutoFit/>
            </a:bodyPr>
            <a:lstStyle/>
            <a:p>
              <a:pPr algn="ctr"/>
              <a:r>
                <a:rPr lang="en-GB" b="1">
                  <a:solidFill>
                    <a:srgbClr val="0B3153"/>
                  </a:solidFill>
                </a:rPr>
                <a:t>50-64</a:t>
              </a:r>
            </a:p>
          </p:txBody>
        </p:sp>
        <p:sp>
          <p:nvSpPr>
            <p:cNvPr id="38" name="TextBox 37">
              <a:extLst>
                <a:ext uri="{FF2B5EF4-FFF2-40B4-BE49-F238E27FC236}">
                  <a16:creationId xmlns:a16="http://schemas.microsoft.com/office/drawing/2014/main" id="{6A76722A-F2E5-7498-1ECD-E4FF7D8F8D54}"/>
                </a:ext>
              </a:extLst>
            </p:cNvPr>
            <p:cNvSpPr txBox="1"/>
            <p:nvPr/>
          </p:nvSpPr>
          <p:spPr>
            <a:xfrm>
              <a:off x="6142981" y="3413872"/>
              <a:ext cx="1476258" cy="578882"/>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3.0%</a:t>
              </a:r>
              <a:endParaRPr lang="en-GB" sz="1600">
                <a:solidFill>
                  <a:srgbClr val="4F3215"/>
                </a:solidFill>
              </a:endParaRPr>
            </a:p>
          </p:txBody>
        </p:sp>
        <p:sp>
          <p:nvSpPr>
            <p:cNvPr id="39" name="TextBox 38">
              <a:extLst>
                <a:ext uri="{FF2B5EF4-FFF2-40B4-BE49-F238E27FC236}">
                  <a16:creationId xmlns:a16="http://schemas.microsoft.com/office/drawing/2014/main" id="{8944070A-7000-896D-5B6C-E2D1D43E9730}"/>
                </a:ext>
              </a:extLst>
            </p:cNvPr>
            <p:cNvSpPr txBox="1"/>
            <p:nvPr/>
          </p:nvSpPr>
          <p:spPr>
            <a:xfrm>
              <a:off x="6185641" y="4304329"/>
              <a:ext cx="1476258" cy="578882"/>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2.7%</a:t>
              </a:r>
              <a:endParaRPr lang="en-GB" sz="1600">
                <a:solidFill>
                  <a:srgbClr val="4F3215"/>
                </a:solidFill>
              </a:endParaRPr>
            </a:p>
          </p:txBody>
        </p:sp>
        <p:sp>
          <p:nvSpPr>
            <p:cNvPr id="40" name="Rectangle: Rounded Corners 39">
              <a:extLst>
                <a:ext uri="{FF2B5EF4-FFF2-40B4-BE49-F238E27FC236}">
                  <a16:creationId xmlns:a16="http://schemas.microsoft.com/office/drawing/2014/main" id="{E778EDAD-9D91-82B5-E4F4-83AE2BFB04E3}"/>
                </a:ext>
              </a:extLst>
            </p:cNvPr>
            <p:cNvSpPr/>
            <p:nvPr/>
          </p:nvSpPr>
          <p:spPr>
            <a:xfrm>
              <a:off x="4385464" y="1121882"/>
              <a:ext cx="3417322" cy="4926494"/>
            </a:xfrm>
            <a:prstGeom prst="roundRect">
              <a:avLst>
                <a:gd name="adj" fmla="val 6715"/>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FEA2A9C-D391-06EF-33EF-7F28D15F5833}"/>
                </a:ext>
              </a:extLst>
            </p:cNvPr>
            <p:cNvSpPr txBox="1"/>
            <p:nvPr/>
          </p:nvSpPr>
          <p:spPr>
            <a:xfrm>
              <a:off x="4560914" y="2460710"/>
              <a:ext cx="1476258" cy="578882"/>
            </a:xfrm>
            <a:prstGeom prst="roundRect">
              <a:avLst/>
            </a:prstGeom>
            <a:solidFill>
              <a:schemeClr val="accent4">
                <a:lumMod val="40000"/>
                <a:lumOff val="60000"/>
                <a:alpha val="34000"/>
              </a:schemeClr>
            </a:solidFill>
            <a:ln w="38100">
              <a:solidFill>
                <a:schemeClr val="accent5"/>
              </a:solidFill>
              <a:prstDash val="dash"/>
            </a:ln>
          </p:spPr>
          <p:txBody>
            <a:bodyPr wrap="square" rtlCol="0">
              <a:spAutoFit/>
            </a:bodyPr>
            <a:lstStyle/>
            <a:p>
              <a:pPr algn="ctr"/>
              <a:r>
                <a:rPr lang="en-GB" sz="2800" b="1">
                  <a:solidFill>
                    <a:srgbClr val="4F3215"/>
                  </a:solidFill>
                </a:rPr>
                <a:t>9.8%</a:t>
              </a:r>
              <a:endParaRPr lang="en-GB" sz="1600">
                <a:solidFill>
                  <a:srgbClr val="4F3215"/>
                </a:solidFill>
              </a:endParaRPr>
            </a:p>
          </p:txBody>
        </p:sp>
        <p:sp>
          <p:nvSpPr>
            <p:cNvPr id="14" name="TextBox 13">
              <a:extLst>
                <a:ext uri="{FF2B5EF4-FFF2-40B4-BE49-F238E27FC236}">
                  <a16:creationId xmlns:a16="http://schemas.microsoft.com/office/drawing/2014/main" id="{A4E9377D-9816-DB6F-24FD-11DE336FB082}"/>
                </a:ext>
              </a:extLst>
            </p:cNvPr>
            <p:cNvSpPr txBox="1"/>
            <p:nvPr/>
          </p:nvSpPr>
          <p:spPr>
            <a:xfrm>
              <a:off x="4596454" y="4323206"/>
              <a:ext cx="1476258" cy="578882"/>
            </a:xfrm>
            <a:prstGeom prst="roundRect">
              <a:avLst/>
            </a:prstGeom>
            <a:solidFill>
              <a:schemeClr val="accent4">
                <a:lumMod val="40000"/>
                <a:lumOff val="60000"/>
                <a:alpha val="34000"/>
              </a:schemeClr>
            </a:solidFill>
            <a:ln>
              <a:solidFill>
                <a:srgbClr val="B6D7F5"/>
              </a:solidFill>
            </a:ln>
          </p:spPr>
          <p:txBody>
            <a:bodyPr wrap="square" rtlCol="0">
              <a:spAutoFit/>
            </a:bodyPr>
            <a:lstStyle/>
            <a:p>
              <a:pPr algn="ctr"/>
              <a:r>
                <a:rPr lang="en-GB" sz="2800" b="1">
                  <a:solidFill>
                    <a:srgbClr val="4F3215"/>
                  </a:solidFill>
                </a:rPr>
                <a:t>2.9%</a:t>
              </a:r>
            </a:p>
          </p:txBody>
        </p:sp>
        <p:sp>
          <p:nvSpPr>
            <p:cNvPr id="15" name="TextBox 14">
              <a:extLst>
                <a:ext uri="{FF2B5EF4-FFF2-40B4-BE49-F238E27FC236}">
                  <a16:creationId xmlns:a16="http://schemas.microsoft.com/office/drawing/2014/main" id="{900D0B52-99D1-E7F7-E734-1971C0127E6A}"/>
                </a:ext>
              </a:extLst>
            </p:cNvPr>
            <p:cNvSpPr txBox="1"/>
            <p:nvPr/>
          </p:nvSpPr>
          <p:spPr>
            <a:xfrm>
              <a:off x="4561880" y="3415027"/>
              <a:ext cx="1476258" cy="578882"/>
            </a:xfrm>
            <a:prstGeom prst="roundRect">
              <a:avLst/>
            </a:prstGeom>
            <a:solidFill>
              <a:schemeClr val="accent4">
                <a:lumMod val="40000"/>
                <a:lumOff val="60000"/>
                <a:alpha val="34000"/>
              </a:schemeClr>
            </a:solidFill>
            <a:ln>
              <a:solidFill>
                <a:srgbClr val="B6D7F5"/>
              </a:solidFill>
            </a:ln>
          </p:spPr>
          <p:txBody>
            <a:bodyPr wrap="square" rtlCol="0">
              <a:spAutoFit/>
            </a:bodyPr>
            <a:lstStyle/>
            <a:p>
              <a:pPr algn="ctr"/>
              <a:r>
                <a:rPr lang="en-GB" sz="2800" b="1">
                  <a:solidFill>
                    <a:srgbClr val="4F3215"/>
                  </a:solidFill>
                </a:rPr>
                <a:t>3.0%</a:t>
              </a:r>
              <a:endParaRPr lang="en-GB" sz="2800">
                <a:solidFill>
                  <a:srgbClr val="4F3215"/>
                </a:solidFill>
              </a:endParaRPr>
            </a:p>
          </p:txBody>
        </p:sp>
        <p:sp>
          <p:nvSpPr>
            <p:cNvPr id="18" name="TextBox 17">
              <a:extLst>
                <a:ext uri="{FF2B5EF4-FFF2-40B4-BE49-F238E27FC236}">
                  <a16:creationId xmlns:a16="http://schemas.microsoft.com/office/drawing/2014/main" id="{5145F685-BEA3-DEE8-8820-E419F762AA55}"/>
                </a:ext>
              </a:extLst>
            </p:cNvPr>
            <p:cNvSpPr txBox="1"/>
            <p:nvPr/>
          </p:nvSpPr>
          <p:spPr>
            <a:xfrm>
              <a:off x="6182364" y="1706451"/>
              <a:ext cx="1448210" cy="492443"/>
            </a:xfrm>
            <a:prstGeom prst="rect">
              <a:avLst/>
            </a:prstGeom>
            <a:noFill/>
          </p:spPr>
          <p:txBody>
            <a:bodyPr wrap="square" rtlCol="0">
              <a:spAutoFit/>
            </a:bodyPr>
            <a:lstStyle/>
            <a:p>
              <a:pPr algn="ctr"/>
              <a:r>
                <a:rPr lang="en-GB" sz="1300" b="1"/>
                <a:t>United Kingdom</a:t>
              </a:r>
              <a:endParaRPr lang="en-GB" sz="1300"/>
            </a:p>
          </p:txBody>
        </p:sp>
        <p:sp>
          <p:nvSpPr>
            <p:cNvPr id="25" name="TextBox 24">
              <a:extLst>
                <a:ext uri="{FF2B5EF4-FFF2-40B4-BE49-F238E27FC236}">
                  <a16:creationId xmlns:a16="http://schemas.microsoft.com/office/drawing/2014/main" id="{87834F81-CF88-6C9E-AF46-23B94FE0E69C}"/>
                </a:ext>
              </a:extLst>
            </p:cNvPr>
            <p:cNvSpPr txBox="1"/>
            <p:nvPr/>
          </p:nvSpPr>
          <p:spPr>
            <a:xfrm>
              <a:off x="4476832" y="1463180"/>
              <a:ext cx="3421117" cy="246221"/>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00" b="1" i="1" kern="1200" spc="0" baseline="0">
                  <a:ln>
                    <a:noFill/>
                  </a:ln>
                  <a:solidFill>
                    <a:srgbClr val="000000"/>
                  </a:solidFill>
                  <a:effectLst/>
                  <a:latin typeface="Calibri" panose="020F0502020204030204" pitchFamily="34" charset="0"/>
                  <a:ea typeface="+mn-ea"/>
                  <a:cs typeface="+mn-cs"/>
                </a:rPr>
                <a:t>April 2021-Mar 2022 to April 2023-Mar 2024</a:t>
              </a:r>
              <a:endParaRPr lang="en-GB" sz="1000">
                <a:effectLst/>
              </a:endParaRPr>
            </a:p>
          </p:txBody>
        </p:sp>
        <p:sp>
          <p:nvSpPr>
            <p:cNvPr id="50" name="TextBox 49">
              <a:extLst>
                <a:ext uri="{FF2B5EF4-FFF2-40B4-BE49-F238E27FC236}">
                  <a16:creationId xmlns:a16="http://schemas.microsoft.com/office/drawing/2014/main" id="{993272E4-EC96-0457-315F-9997AF9E73E9}"/>
                </a:ext>
              </a:extLst>
            </p:cNvPr>
            <p:cNvSpPr txBox="1"/>
            <p:nvPr/>
          </p:nvSpPr>
          <p:spPr>
            <a:xfrm>
              <a:off x="5575384" y="5002654"/>
              <a:ext cx="851400" cy="369332"/>
            </a:xfrm>
            <a:prstGeom prst="rect">
              <a:avLst/>
            </a:prstGeom>
            <a:noFill/>
          </p:spPr>
          <p:txBody>
            <a:bodyPr wrap="square" rtlCol="0">
              <a:spAutoFit/>
            </a:bodyPr>
            <a:lstStyle/>
            <a:p>
              <a:pPr algn="ctr"/>
              <a:r>
                <a:rPr lang="en-GB" b="1">
                  <a:solidFill>
                    <a:srgbClr val="0B3153"/>
                  </a:solidFill>
                </a:rPr>
                <a:t>16-64</a:t>
              </a:r>
              <a:endParaRPr lang="en-GB">
                <a:solidFill>
                  <a:srgbClr val="0B3153"/>
                </a:solidFill>
              </a:endParaRPr>
            </a:p>
          </p:txBody>
        </p:sp>
        <p:sp>
          <p:nvSpPr>
            <p:cNvPr id="52" name="TextBox 51">
              <a:extLst>
                <a:ext uri="{FF2B5EF4-FFF2-40B4-BE49-F238E27FC236}">
                  <a16:creationId xmlns:a16="http://schemas.microsoft.com/office/drawing/2014/main" id="{B8C01C56-E68C-2EFD-C739-DB096C477CD9}"/>
                </a:ext>
              </a:extLst>
            </p:cNvPr>
            <p:cNvSpPr txBox="1"/>
            <p:nvPr/>
          </p:nvSpPr>
          <p:spPr>
            <a:xfrm>
              <a:off x="6136503" y="5394557"/>
              <a:ext cx="1476258" cy="578882"/>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3.9%</a:t>
              </a:r>
              <a:endParaRPr lang="en-GB" sz="1600">
                <a:solidFill>
                  <a:srgbClr val="4F3215"/>
                </a:solidFill>
              </a:endParaRPr>
            </a:p>
          </p:txBody>
        </p:sp>
        <p:sp>
          <p:nvSpPr>
            <p:cNvPr id="53" name="TextBox 52">
              <a:extLst>
                <a:ext uri="{FF2B5EF4-FFF2-40B4-BE49-F238E27FC236}">
                  <a16:creationId xmlns:a16="http://schemas.microsoft.com/office/drawing/2014/main" id="{D1EB0062-BEA8-39AC-17C9-CFFBA83C59B4}"/>
                </a:ext>
              </a:extLst>
            </p:cNvPr>
            <p:cNvSpPr txBox="1"/>
            <p:nvPr/>
          </p:nvSpPr>
          <p:spPr>
            <a:xfrm>
              <a:off x="4524826" y="5365385"/>
              <a:ext cx="1476258" cy="578882"/>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3.8%</a:t>
              </a:r>
              <a:endParaRPr lang="en-GB" sz="1600">
                <a:solidFill>
                  <a:srgbClr val="4F3215"/>
                </a:solidFill>
              </a:endParaRPr>
            </a:p>
          </p:txBody>
        </p:sp>
        <p:sp>
          <p:nvSpPr>
            <p:cNvPr id="30" name="TextBox 29">
              <a:extLst>
                <a:ext uri="{FF2B5EF4-FFF2-40B4-BE49-F238E27FC236}">
                  <a16:creationId xmlns:a16="http://schemas.microsoft.com/office/drawing/2014/main" id="{9D4F80EF-179C-9D0E-7173-CE1B2309BCD1}"/>
                </a:ext>
              </a:extLst>
            </p:cNvPr>
            <p:cNvSpPr txBox="1"/>
            <p:nvPr/>
          </p:nvSpPr>
          <p:spPr>
            <a:xfrm>
              <a:off x="4335130" y="1708792"/>
              <a:ext cx="1920447" cy="492443"/>
            </a:xfrm>
            <a:prstGeom prst="rect">
              <a:avLst/>
            </a:prstGeom>
            <a:noFill/>
          </p:spPr>
          <p:txBody>
            <a:bodyPr wrap="square" rtlCol="0">
              <a:spAutoFit/>
            </a:bodyPr>
            <a:lstStyle/>
            <a:p>
              <a:pPr algn="ctr"/>
              <a:r>
                <a:rPr lang="en-GB" sz="1300" b="1" dirty="0"/>
                <a:t>Cambridgeshire </a:t>
              </a:r>
            </a:p>
            <a:p>
              <a:pPr algn="ctr"/>
              <a:r>
                <a:rPr lang="en-GB" sz="1300" b="1" dirty="0"/>
                <a:t>&amp; Peterborough</a:t>
              </a:r>
              <a:endParaRPr lang="en-GB" sz="1300" dirty="0"/>
            </a:p>
          </p:txBody>
        </p:sp>
      </p:grpSp>
      <p:grpSp>
        <p:nvGrpSpPr>
          <p:cNvPr id="51" name="Group 50">
            <a:extLst>
              <a:ext uri="{FF2B5EF4-FFF2-40B4-BE49-F238E27FC236}">
                <a16:creationId xmlns:a16="http://schemas.microsoft.com/office/drawing/2014/main" id="{1BE111E9-4030-3680-5270-23201FE0036C}"/>
              </a:ext>
              <a:ext uri="{C183D7F6-B498-43B3-948B-1728B52AA6E4}">
                <adec:decorative xmlns:adec="http://schemas.microsoft.com/office/drawing/2017/decorative" val="1"/>
              </a:ext>
            </a:extLst>
          </p:cNvPr>
          <p:cNvGrpSpPr/>
          <p:nvPr/>
        </p:nvGrpSpPr>
        <p:grpSpPr>
          <a:xfrm>
            <a:off x="8208997" y="1121879"/>
            <a:ext cx="3516324" cy="4926495"/>
            <a:chOff x="8208997" y="1121879"/>
            <a:chExt cx="3516324" cy="4926495"/>
          </a:xfrm>
        </p:grpSpPr>
        <p:sp>
          <p:nvSpPr>
            <p:cNvPr id="42" name="TextBox 41">
              <a:extLst>
                <a:ext uri="{FF2B5EF4-FFF2-40B4-BE49-F238E27FC236}">
                  <a16:creationId xmlns:a16="http://schemas.microsoft.com/office/drawing/2014/main" id="{11CFABA3-6F93-5BF9-CB17-3304025E4B28}"/>
                </a:ext>
              </a:extLst>
            </p:cNvPr>
            <p:cNvSpPr txBox="1"/>
            <p:nvPr/>
          </p:nvSpPr>
          <p:spPr>
            <a:xfrm>
              <a:off x="9633689" y="2069852"/>
              <a:ext cx="942286" cy="369332"/>
            </a:xfrm>
            <a:prstGeom prst="rect">
              <a:avLst/>
            </a:prstGeom>
            <a:noFill/>
          </p:spPr>
          <p:txBody>
            <a:bodyPr wrap="square" rtlCol="0">
              <a:spAutoFit/>
            </a:bodyPr>
            <a:lstStyle/>
            <a:p>
              <a:pPr algn="ctr"/>
              <a:r>
                <a:rPr lang="en-GB" b="1">
                  <a:solidFill>
                    <a:srgbClr val="0B3153"/>
                  </a:solidFill>
                </a:rPr>
                <a:t>16-24</a:t>
              </a:r>
              <a:endParaRPr lang="en-GB">
                <a:solidFill>
                  <a:srgbClr val="0B3153"/>
                </a:solidFill>
              </a:endParaRPr>
            </a:p>
          </p:txBody>
        </p:sp>
        <p:sp>
          <p:nvSpPr>
            <p:cNvPr id="43" name="TextBox 42">
              <a:extLst>
                <a:ext uri="{FF2B5EF4-FFF2-40B4-BE49-F238E27FC236}">
                  <a16:creationId xmlns:a16="http://schemas.microsoft.com/office/drawing/2014/main" id="{BF275FAF-9D24-B394-1821-067D84DBA6EA}"/>
                </a:ext>
              </a:extLst>
            </p:cNvPr>
            <p:cNvSpPr txBox="1"/>
            <p:nvPr/>
          </p:nvSpPr>
          <p:spPr>
            <a:xfrm>
              <a:off x="8464514" y="1139817"/>
              <a:ext cx="3104291" cy="338554"/>
            </a:xfrm>
            <a:prstGeom prst="rect">
              <a:avLst/>
            </a:prstGeom>
            <a:noFill/>
          </p:spPr>
          <p:txBody>
            <a:bodyPr wrap="square" rtlCol="0">
              <a:spAutoFit/>
            </a:bodyPr>
            <a:lstStyle/>
            <a:p>
              <a:pPr algn="ctr"/>
              <a:r>
                <a:rPr lang="en-GB" sz="1600" b="1">
                  <a:solidFill>
                    <a:srgbClr val="0B3153"/>
                  </a:solidFill>
                </a:rPr>
                <a:t>Employment Rate</a:t>
              </a:r>
            </a:p>
          </p:txBody>
        </p:sp>
        <p:sp>
          <p:nvSpPr>
            <p:cNvPr id="44" name="TextBox 43">
              <a:extLst>
                <a:ext uri="{FF2B5EF4-FFF2-40B4-BE49-F238E27FC236}">
                  <a16:creationId xmlns:a16="http://schemas.microsoft.com/office/drawing/2014/main" id="{EE9020EA-4DF4-0989-5BBC-BDB82F80DDA0}"/>
                </a:ext>
              </a:extLst>
            </p:cNvPr>
            <p:cNvSpPr txBox="1"/>
            <p:nvPr/>
          </p:nvSpPr>
          <p:spPr>
            <a:xfrm>
              <a:off x="10110001" y="2409274"/>
              <a:ext cx="1476258" cy="578882"/>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53.1%</a:t>
              </a:r>
              <a:endParaRPr lang="en-GB" sz="1600">
                <a:solidFill>
                  <a:srgbClr val="4F3215"/>
                </a:solidFill>
              </a:endParaRPr>
            </a:p>
          </p:txBody>
        </p:sp>
        <p:sp>
          <p:nvSpPr>
            <p:cNvPr id="45" name="TextBox 44">
              <a:extLst>
                <a:ext uri="{FF2B5EF4-FFF2-40B4-BE49-F238E27FC236}">
                  <a16:creationId xmlns:a16="http://schemas.microsoft.com/office/drawing/2014/main" id="{177C1BD6-D9DC-0143-D28C-8FA4197EEAFC}"/>
                </a:ext>
              </a:extLst>
            </p:cNvPr>
            <p:cNvSpPr txBox="1"/>
            <p:nvPr/>
          </p:nvSpPr>
          <p:spPr>
            <a:xfrm>
              <a:off x="9586854" y="3048588"/>
              <a:ext cx="948328" cy="369332"/>
            </a:xfrm>
            <a:prstGeom prst="rect">
              <a:avLst/>
            </a:prstGeom>
            <a:noFill/>
          </p:spPr>
          <p:txBody>
            <a:bodyPr wrap="square" rtlCol="0">
              <a:spAutoFit/>
            </a:bodyPr>
            <a:lstStyle/>
            <a:p>
              <a:pPr algn="ctr"/>
              <a:r>
                <a:rPr lang="en-GB" b="1">
                  <a:solidFill>
                    <a:srgbClr val="0B3153"/>
                  </a:solidFill>
                </a:rPr>
                <a:t>25-49</a:t>
              </a:r>
              <a:endParaRPr lang="en-GB">
                <a:solidFill>
                  <a:srgbClr val="0B3153"/>
                </a:solidFill>
              </a:endParaRPr>
            </a:p>
          </p:txBody>
        </p:sp>
        <p:sp>
          <p:nvSpPr>
            <p:cNvPr id="46" name="TextBox 45">
              <a:extLst>
                <a:ext uri="{FF2B5EF4-FFF2-40B4-BE49-F238E27FC236}">
                  <a16:creationId xmlns:a16="http://schemas.microsoft.com/office/drawing/2014/main" id="{C2B32155-3B81-6136-8DD8-98E874373304}"/>
                </a:ext>
              </a:extLst>
            </p:cNvPr>
            <p:cNvSpPr txBox="1"/>
            <p:nvPr/>
          </p:nvSpPr>
          <p:spPr>
            <a:xfrm>
              <a:off x="9649012" y="4024566"/>
              <a:ext cx="859043" cy="369332"/>
            </a:xfrm>
            <a:prstGeom prst="rect">
              <a:avLst/>
            </a:prstGeom>
            <a:noFill/>
          </p:spPr>
          <p:txBody>
            <a:bodyPr wrap="square" rtlCol="0">
              <a:spAutoFit/>
            </a:bodyPr>
            <a:lstStyle/>
            <a:p>
              <a:pPr algn="ctr"/>
              <a:r>
                <a:rPr lang="en-GB" b="1">
                  <a:solidFill>
                    <a:srgbClr val="0B3153"/>
                  </a:solidFill>
                </a:rPr>
                <a:t>50-64</a:t>
              </a:r>
            </a:p>
          </p:txBody>
        </p:sp>
        <p:sp>
          <p:nvSpPr>
            <p:cNvPr id="47" name="TextBox 46">
              <a:extLst>
                <a:ext uri="{FF2B5EF4-FFF2-40B4-BE49-F238E27FC236}">
                  <a16:creationId xmlns:a16="http://schemas.microsoft.com/office/drawing/2014/main" id="{8A02F6DD-DDD0-09AC-41C2-342FD6B056D7}"/>
                </a:ext>
              </a:extLst>
            </p:cNvPr>
            <p:cNvSpPr txBox="1"/>
            <p:nvPr/>
          </p:nvSpPr>
          <p:spPr>
            <a:xfrm>
              <a:off x="10110001" y="3415147"/>
              <a:ext cx="1476258" cy="578882"/>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85.0%</a:t>
              </a:r>
              <a:endParaRPr lang="en-GB" sz="1600">
                <a:solidFill>
                  <a:srgbClr val="4F3215"/>
                </a:solidFill>
              </a:endParaRPr>
            </a:p>
          </p:txBody>
        </p:sp>
        <p:sp>
          <p:nvSpPr>
            <p:cNvPr id="48" name="TextBox 47">
              <a:extLst>
                <a:ext uri="{FF2B5EF4-FFF2-40B4-BE49-F238E27FC236}">
                  <a16:creationId xmlns:a16="http://schemas.microsoft.com/office/drawing/2014/main" id="{9DE474F1-5F2F-4BA2-B15F-66612794B591}"/>
                </a:ext>
              </a:extLst>
            </p:cNvPr>
            <p:cNvSpPr txBox="1"/>
            <p:nvPr/>
          </p:nvSpPr>
          <p:spPr>
            <a:xfrm>
              <a:off x="10127516" y="4366988"/>
              <a:ext cx="1476258" cy="578882"/>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71.0%</a:t>
              </a:r>
              <a:endParaRPr lang="en-GB" sz="1600">
                <a:solidFill>
                  <a:srgbClr val="4F3215"/>
                </a:solidFill>
              </a:endParaRPr>
            </a:p>
          </p:txBody>
        </p:sp>
        <p:sp>
          <p:nvSpPr>
            <p:cNvPr id="49" name="Rectangle: Rounded Corners 48">
              <a:extLst>
                <a:ext uri="{FF2B5EF4-FFF2-40B4-BE49-F238E27FC236}">
                  <a16:creationId xmlns:a16="http://schemas.microsoft.com/office/drawing/2014/main" id="{0820D2FD-AF64-0C8C-319C-019C5FD5DCBD}"/>
                </a:ext>
              </a:extLst>
            </p:cNvPr>
            <p:cNvSpPr/>
            <p:nvPr/>
          </p:nvSpPr>
          <p:spPr>
            <a:xfrm>
              <a:off x="8307999" y="1121879"/>
              <a:ext cx="3417322" cy="4926495"/>
            </a:xfrm>
            <a:prstGeom prst="roundRect">
              <a:avLst>
                <a:gd name="adj" fmla="val 6715"/>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FF4B316-735B-4D30-ED01-EE1335B70596}"/>
                </a:ext>
              </a:extLst>
            </p:cNvPr>
            <p:cNvSpPr txBox="1"/>
            <p:nvPr/>
          </p:nvSpPr>
          <p:spPr>
            <a:xfrm>
              <a:off x="8439776" y="2409274"/>
              <a:ext cx="1476258" cy="578882"/>
            </a:xfrm>
            <a:prstGeom prst="roundRect">
              <a:avLst/>
            </a:prstGeom>
            <a:solidFill>
              <a:schemeClr val="accent4">
                <a:lumMod val="40000"/>
                <a:lumOff val="60000"/>
                <a:alpha val="34000"/>
              </a:schemeClr>
            </a:solidFill>
            <a:ln>
              <a:solidFill>
                <a:srgbClr val="B6D7F5"/>
              </a:solidFill>
            </a:ln>
          </p:spPr>
          <p:txBody>
            <a:bodyPr wrap="square" rtlCol="0">
              <a:spAutoFit/>
            </a:bodyPr>
            <a:lstStyle/>
            <a:p>
              <a:pPr algn="ctr"/>
              <a:r>
                <a:rPr lang="en-GB" sz="2800" b="1">
                  <a:solidFill>
                    <a:srgbClr val="4F3215"/>
                  </a:solidFill>
                </a:rPr>
                <a:t>55.2%</a:t>
              </a:r>
              <a:endParaRPr lang="en-GB" sz="1600">
                <a:solidFill>
                  <a:srgbClr val="4F3215"/>
                </a:solidFill>
              </a:endParaRPr>
            </a:p>
          </p:txBody>
        </p:sp>
        <p:sp>
          <p:nvSpPr>
            <p:cNvPr id="20" name="TextBox 19">
              <a:extLst>
                <a:ext uri="{FF2B5EF4-FFF2-40B4-BE49-F238E27FC236}">
                  <a16:creationId xmlns:a16="http://schemas.microsoft.com/office/drawing/2014/main" id="{1B3A75F9-2721-36BD-2AF5-D69A1F360566}"/>
                </a:ext>
              </a:extLst>
            </p:cNvPr>
            <p:cNvSpPr txBox="1"/>
            <p:nvPr/>
          </p:nvSpPr>
          <p:spPr>
            <a:xfrm>
              <a:off x="8460752" y="3419106"/>
              <a:ext cx="1476258" cy="578882"/>
            </a:xfrm>
            <a:prstGeom prst="roundRect">
              <a:avLst/>
            </a:prstGeom>
            <a:solidFill>
              <a:schemeClr val="accent4">
                <a:lumMod val="40000"/>
                <a:lumOff val="60000"/>
                <a:alpha val="34000"/>
              </a:schemeClr>
            </a:solidFill>
            <a:ln>
              <a:solidFill>
                <a:srgbClr val="B6D7F5"/>
              </a:solidFill>
            </a:ln>
          </p:spPr>
          <p:txBody>
            <a:bodyPr wrap="square" rtlCol="0">
              <a:spAutoFit/>
            </a:bodyPr>
            <a:lstStyle/>
            <a:p>
              <a:pPr algn="ctr"/>
              <a:r>
                <a:rPr lang="en-GB" sz="2800" b="1">
                  <a:solidFill>
                    <a:srgbClr val="4F3215"/>
                  </a:solidFill>
                </a:rPr>
                <a:t>87.1%</a:t>
              </a:r>
            </a:p>
          </p:txBody>
        </p:sp>
        <p:sp>
          <p:nvSpPr>
            <p:cNvPr id="21" name="TextBox 20">
              <a:extLst>
                <a:ext uri="{FF2B5EF4-FFF2-40B4-BE49-F238E27FC236}">
                  <a16:creationId xmlns:a16="http://schemas.microsoft.com/office/drawing/2014/main" id="{FD531054-A505-A5BD-D523-C2D3AB419DFD}"/>
                </a:ext>
              </a:extLst>
            </p:cNvPr>
            <p:cNvSpPr txBox="1"/>
            <p:nvPr/>
          </p:nvSpPr>
          <p:spPr>
            <a:xfrm>
              <a:off x="8524017" y="4348111"/>
              <a:ext cx="1476258" cy="578882"/>
            </a:xfrm>
            <a:prstGeom prst="roundRect">
              <a:avLst/>
            </a:prstGeom>
            <a:solidFill>
              <a:schemeClr val="accent4">
                <a:lumMod val="40000"/>
                <a:lumOff val="60000"/>
                <a:alpha val="34000"/>
              </a:schemeClr>
            </a:solidFill>
            <a:ln>
              <a:solidFill>
                <a:srgbClr val="B6D7F5"/>
              </a:solidFill>
            </a:ln>
          </p:spPr>
          <p:txBody>
            <a:bodyPr wrap="square" rtlCol="0">
              <a:spAutoFit/>
            </a:bodyPr>
            <a:lstStyle/>
            <a:p>
              <a:pPr algn="ctr"/>
              <a:r>
                <a:rPr lang="en-GB" sz="2800" b="1">
                  <a:solidFill>
                    <a:srgbClr val="4F3215"/>
                  </a:solidFill>
                </a:rPr>
                <a:t>76.2%</a:t>
              </a:r>
            </a:p>
          </p:txBody>
        </p:sp>
        <p:sp>
          <p:nvSpPr>
            <p:cNvPr id="23" name="TextBox 22">
              <a:extLst>
                <a:ext uri="{FF2B5EF4-FFF2-40B4-BE49-F238E27FC236}">
                  <a16:creationId xmlns:a16="http://schemas.microsoft.com/office/drawing/2014/main" id="{F90D7260-669D-B2B8-F117-3A47B1797373}"/>
                </a:ext>
              </a:extLst>
            </p:cNvPr>
            <p:cNvSpPr txBox="1"/>
            <p:nvPr/>
          </p:nvSpPr>
          <p:spPr>
            <a:xfrm>
              <a:off x="10083477" y="1682828"/>
              <a:ext cx="1485328" cy="492443"/>
            </a:xfrm>
            <a:prstGeom prst="rect">
              <a:avLst/>
            </a:prstGeom>
            <a:noFill/>
          </p:spPr>
          <p:txBody>
            <a:bodyPr wrap="square" rtlCol="0">
              <a:spAutoFit/>
            </a:bodyPr>
            <a:lstStyle/>
            <a:p>
              <a:pPr algn="ctr"/>
              <a:r>
                <a:rPr lang="en-GB" sz="1300" b="1"/>
                <a:t>United </a:t>
              </a:r>
            </a:p>
            <a:p>
              <a:pPr algn="ctr"/>
              <a:r>
                <a:rPr lang="en-GB" sz="1300" b="1"/>
                <a:t>Kingdom</a:t>
              </a:r>
              <a:endParaRPr lang="en-GB" sz="1300"/>
            </a:p>
          </p:txBody>
        </p:sp>
        <p:sp>
          <p:nvSpPr>
            <p:cNvPr id="26" name="TextBox 25">
              <a:extLst>
                <a:ext uri="{FF2B5EF4-FFF2-40B4-BE49-F238E27FC236}">
                  <a16:creationId xmlns:a16="http://schemas.microsoft.com/office/drawing/2014/main" id="{123797D5-E132-B1BE-6E3F-994C72211EC6}"/>
                </a:ext>
              </a:extLst>
            </p:cNvPr>
            <p:cNvSpPr txBox="1"/>
            <p:nvPr/>
          </p:nvSpPr>
          <p:spPr>
            <a:xfrm>
              <a:off x="8208997" y="1434817"/>
              <a:ext cx="3421117" cy="246221"/>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00" b="1" i="1" kern="1200" spc="0" baseline="0">
                  <a:ln>
                    <a:noFill/>
                  </a:ln>
                  <a:solidFill>
                    <a:srgbClr val="000000"/>
                  </a:solidFill>
                  <a:effectLst/>
                  <a:latin typeface="Calibri" panose="020F0502020204030204" pitchFamily="34" charset="0"/>
                  <a:ea typeface="+mn-ea"/>
                  <a:cs typeface="+mn-cs"/>
                </a:rPr>
                <a:t>April 2021-Mar 2022 to April 2023-Mar 2024</a:t>
              </a:r>
              <a:endParaRPr lang="en-GB" sz="1000">
                <a:effectLst/>
              </a:endParaRPr>
            </a:p>
          </p:txBody>
        </p:sp>
        <p:sp>
          <p:nvSpPr>
            <p:cNvPr id="54" name="TextBox 53">
              <a:extLst>
                <a:ext uri="{FF2B5EF4-FFF2-40B4-BE49-F238E27FC236}">
                  <a16:creationId xmlns:a16="http://schemas.microsoft.com/office/drawing/2014/main" id="{B0FCE35F-B3AF-C8CF-A53D-EB2D4A49AAA3}"/>
                </a:ext>
              </a:extLst>
            </p:cNvPr>
            <p:cNvSpPr txBox="1"/>
            <p:nvPr/>
          </p:nvSpPr>
          <p:spPr>
            <a:xfrm>
              <a:off x="9578724" y="4999043"/>
              <a:ext cx="851400" cy="369332"/>
            </a:xfrm>
            <a:prstGeom prst="rect">
              <a:avLst/>
            </a:prstGeom>
            <a:noFill/>
          </p:spPr>
          <p:txBody>
            <a:bodyPr wrap="square" rtlCol="0">
              <a:spAutoFit/>
            </a:bodyPr>
            <a:lstStyle/>
            <a:p>
              <a:pPr algn="ctr"/>
              <a:r>
                <a:rPr lang="en-GB" b="1">
                  <a:solidFill>
                    <a:srgbClr val="0B3153"/>
                  </a:solidFill>
                </a:rPr>
                <a:t>16-64</a:t>
              </a:r>
              <a:endParaRPr lang="en-GB">
                <a:solidFill>
                  <a:srgbClr val="0B3153"/>
                </a:solidFill>
              </a:endParaRPr>
            </a:p>
          </p:txBody>
        </p:sp>
        <p:sp>
          <p:nvSpPr>
            <p:cNvPr id="55" name="TextBox 54">
              <a:extLst>
                <a:ext uri="{FF2B5EF4-FFF2-40B4-BE49-F238E27FC236}">
                  <a16:creationId xmlns:a16="http://schemas.microsoft.com/office/drawing/2014/main" id="{E71A3BAA-29DD-1F90-14DE-1EA68A713E73}"/>
                </a:ext>
              </a:extLst>
            </p:cNvPr>
            <p:cNvSpPr txBox="1"/>
            <p:nvPr/>
          </p:nvSpPr>
          <p:spPr>
            <a:xfrm>
              <a:off x="10139843" y="5390946"/>
              <a:ext cx="1476258" cy="578882"/>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75.3%</a:t>
              </a:r>
              <a:endParaRPr lang="en-GB" sz="1600">
                <a:solidFill>
                  <a:srgbClr val="4F3215"/>
                </a:solidFill>
              </a:endParaRPr>
            </a:p>
          </p:txBody>
        </p:sp>
        <p:sp>
          <p:nvSpPr>
            <p:cNvPr id="56" name="TextBox 55">
              <a:extLst>
                <a:ext uri="{FF2B5EF4-FFF2-40B4-BE49-F238E27FC236}">
                  <a16:creationId xmlns:a16="http://schemas.microsoft.com/office/drawing/2014/main" id="{E670F016-7BFD-9744-1B91-5D675B12D1E9}"/>
                </a:ext>
              </a:extLst>
            </p:cNvPr>
            <p:cNvSpPr txBox="1"/>
            <p:nvPr/>
          </p:nvSpPr>
          <p:spPr>
            <a:xfrm>
              <a:off x="8528166" y="5361774"/>
              <a:ext cx="1476258" cy="578882"/>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800" b="1">
                  <a:solidFill>
                    <a:srgbClr val="4F3215"/>
                  </a:solidFill>
                </a:rPr>
                <a:t>78.4%</a:t>
              </a:r>
              <a:endParaRPr lang="en-GB" sz="1600">
                <a:solidFill>
                  <a:srgbClr val="4F3215"/>
                </a:solidFill>
              </a:endParaRPr>
            </a:p>
          </p:txBody>
        </p:sp>
        <p:sp>
          <p:nvSpPr>
            <p:cNvPr id="41" name="TextBox 40">
              <a:extLst>
                <a:ext uri="{FF2B5EF4-FFF2-40B4-BE49-F238E27FC236}">
                  <a16:creationId xmlns:a16="http://schemas.microsoft.com/office/drawing/2014/main" id="{0480B172-1386-493B-0B14-91EDC72739D8}"/>
                </a:ext>
              </a:extLst>
            </p:cNvPr>
            <p:cNvSpPr txBox="1"/>
            <p:nvPr/>
          </p:nvSpPr>
          <p:spPr>
            <a:xfrm>
              <a:off x="8235515" y="1682829"/>
              <a:ext cx="1920447" cy="492443"/>
            </a:xfrm>
            <a:prstGeom prst="rect">
              <a:avLst/>
            </a:prstGeom>
            <a:noFill/>
          </p:spPr>
          <p:txBody>
            <a:bodyPr wrap="square" rtlCol="0">
              <a:spAutoFit/>
            </a:bodyPr>
            <a:lstStyle/>
            <a:p>
              <a:pPr algn="ctr"/>
              <a:r>
                <a:rPr lang="en-GB" sz="1300" b="1"/>
                <a:t>Cambridgeshire </a:t>
              </a:r>
            </a:p>
            <a:p>
              <a:pPr algn="ctr"/>
              <a:r>
                <a:rPr lang="en-GB" sz="1300" b="1"/>
                <a:t>&amp; Peterborough</a:t>
              </a:r>
              <a:endParaRPr lang="en-GB" sz="1300"/>
            </a:p>
          </p:txBody>
        </p:sp>
      </p:grpSp>
    </p:spTree>
    <p:extLst>
      <p:ext uri="{BB962C8B-B14F-4D97-AF65-F5344CB8AC3E}">
        <p14:creationId xmlns:p14="http://schemas.microsoft.com/office/powerpoint/2010/main" val="84918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3C345FA7-2E96-91DE-0754-4E3A3613BE98}"/>
              </a:ext>
            </a:extLst>
          </p:cNvPr>
          <p:cNvSpPr>
            <a:spLocks noGrp="1"/>
          </p:cNvSpPr>
          <p:nvPr>
            <p:ph type="title"/>
          </p:nvPr>
        </p:nvSpPr>
        <p:spPr>
          <a:xfrm>
            <a:off x="574793" y="316790"/>
            <a:ext cx="10515600" cy="1214438"/>
          </a:xfrm>
        </p:spPr>
        <p:txBody>
          <a:bodyPr/>
          <a:lstStyle/>
          <a:p>
            <a:r>
              <a:rPr lang="en-GB" sz="3200" dirty="0"/>
              <a:t>Economic Activity Overview</a:t>
            </a:r>
          </a:p>
        </p:txBody>
      </p:sp>
      <p:sp>
        <p:nvSpPr>
          <p:cNvPr id="31" name="TextBox 30">
            <a:extLst>
              <a:ext uri="{FF2B5EF4-FFF2-40B4-BE49-F238E27FC236}">
                <a16:creationId xmlns:a16="http://schemas.microsoft.com/office/drawing/2014/main" id="{8E8DFCCA-8D1F-8BF7-F6F0-3F77272D1CBE}"/>
              </a:ext>
            </a:extLst>
          </p:cNvPr>
          <p:cNvSpPr txBox="1"/>
          <p:nvPr/>
        </p:nvSpPr>
        <p:spPr>
          <a:xfrm>
            <a:off x="535498" y="932432"/>
            <a:ext cx="2986339" cy="630942"/>
          </a:xfrm>
          <a:prstGeom prst="rect">
            <a:avLst/>
          </a:prstGeom>
          <a:noFill/>
        </p:spPr>
        <p:txBody>
          <a:bodyPr wrap="square" rtlCol="0">
            <a:spAutoFit/>
          </a:bodyPr>
          <a:lstStyle/>
          <a:p>
            <a:pPr algn="ctr"/>
            <a:r>
              <a:rPr lang="en-GB" b="1">
                <a:solidFill>
                  <a:srgbClr val="0B3153"/>
                </a:solidFill>
              </a:rPr>
              <a:t>Economic Activity Rate </a:t>
            </a:r>
          </a:p>
          <a:p>
            <a:pPr algn="ctr"/>
            <a:r>
              <a:rPr lang="en-GB" sz="1700" b="1">
                <a:solidFill>
                  <a:srgbClr val="0B3153"/>
                </a:solidFill>
              </a:rPr>
              <a:t>(all aged 16-64)</a:t>
            </a:r>
          </a:p>
        </p:txBody>
      </p:sp>
      <p:sp>
        <p:nvSpPr>
          <p:cNvPr id="34" name="TextBox 33">
            <a:extLst>
              <a:ext uri="{FF2B5EF4-FFF2-40B4-BE49-F238E27FC236}">
                <a16:creationId xmlns:a16="http://schemas.microsoft.com/office/drawing/2014/main" id="{E018C471-7CDB-ED3B-CBBA-266E9441B43E}"/>
              </a:ext>
            </a:extLst>
          </p:cNvPr>
          <p:cNvSpPr txBox="1"/>
          <p:nvPr/>
        </p:nvSpPr>
        <p:spPr>
          <a:xfrm>
            <a:off x="1128779" y="2202577"/>
            <a:ext cx="1757134" cy="276999"/>
          </a:xfrm>
          <a:prstGeom prst="rect">
            <a:avLst/>
          </a:prstGeom>
          <a:noFill/>
        </p:spPr>
        <p:txBody>
          <a:bodyPr wrap="square">
            <a:spAutoFit/>
          </a:bodyPr>
          <a:lstStyle/>
          <a:p>
            <a:pPr algn="ctr"/>
            <a:r>
              <a:rPr lang="en-GB" sz="1200" b="1" i="1">
                <a:latin typeface="Calibri" panose="020F0502020204030204" pitchFamily="34" charset="0"/>
                <a:ea typeface="Calibri" panose="020F0502020204030204" pitchFamily="34" charset="0"/>
                <a:cs typeface="Calibri" panose="020F0502020204030204" pitchFamily="34" charset="0"/>
              </a:rPr>
              <a:t>Apr 2023-Mar 2024</a:t>
            </a:r>
          </a:p>
        </p:txBody>
      </p:sp>
      <p:sp>
        <p:nvSpPr>
          <p:cNvPr id="37" name="TextBox 36">
            <a:extLst>
              <a:ext uri="{FF2B5EF4-FFF2-40B4-BE49-F238E27FC236}">
                <a16:creationId xmlns:a16="http://schemas.microsoft.com/office/drawing/2014/main" id="{27C686EB-4590-070C-316E-065FA1520134}"/>
              </a:ext>
            </a:extLst>
          </p:cNvPr>
          <p:cNvSpPr txBox="1"/>
          <p:nvPr/>
        </p:nvSpPr>
        <p:spPr>
          <a:xfrm>
            <a:off x="1227829" y="1577703"/>
            <a:ext cx="1629879" cy="612934"/>
          </a:xfrm>
          <a:prstGeom prst="roundRect">
            <a:avLst/>
          </a:prstGeom>
          <a:solidFill>
            <a:schemeClr val="accent4">
              <a:lumMod val="40000"/>
              <a:lumOff val="60000"/>
              <a:alpha val="34000"/>
            </a:schemeClr>
          </a:solidFill>
          <a:ln>
            <a:solidFill>
              <a:schemeClr val="tx2">
                <a:lumMod val="20000"/>
                <a:lumOff val="80000"/>
              </a:schemeClr>
            </a:solidFill>
          </a:ln>
        </p:spPr>
        <p:txBody>
          <a:bodyPr wrap="square">
            <a:spAutoFit/>
          </a:bodyPr>
          <a:lstStyle/>
          <a:p>
            <a:pPr algn="ctr"/>
            <a:r>
              <a:rPr lang="en-GB" sz="3000" b="1">
                <a:solidFill>
                  <a:srgbClr val="4F3215"/>
                </a:solidFill>
              </a:rPr>
              <a:t>81.5%</a:t>
            </a:r>
            <a:endParaRPr lang="en-GB" sz="3000">
              <a:solidFill>
                <a:srgbClr val="4F3215"/>
              </a:solidFill>
            </a:endParaRPr>
          </a:p>
        </p:txBody>
      </p:sp>
      <p:sp>
        <p:nvSpPr>
          <p:cNvPr id="32" name="TextBox 31">
            <a:extLst>
              <a:ext uri="{FF2B5EF4-FFF2-40B4-BE49-F238E27FC236}">
                <a16:creationId xmlns:a16="http://schemas.microsoft.com/office/drawing/2014/main" id="{4C3FE098-9A9D-2752-C97D-A5724C33DA5B}"/>
              </a:ext>
            </a:extLst>
          </p:cNvPr>
          <p:cNvSpPr txBox="1"/>
          <p:nvPr/>
        </p:nvSpPr>
        <p:spPr>
          <a:xfrm>
            <a:off x="535498" y="2435845"/>
            <a:ext cx="2986339" cy="369332"/>
          </a:xfrm>
          <a:prstGeom prst="rect">
            <a:avLst/>
          </a:prstGeom>
          <a:noFill/>
        </p:spPr>
        <p:txBody>
          <a:bodyPr wrap="square" rtlCol="0">
            <a:spAutoFit/>
          </a:bodyPr>
          <a:lstStyle/>
          <a:p>
            <a:pPr algn="ctr"/>
            <a:r>
              <a:rPr lang="en-GB" b="1">
                <a:solidFill>
                  <a:srgbClr val="0B3153"/>
                </a:solidFill>
              </a:rPr>
              <a:t>Quarterly Change</a:t>
            </a:r>
          </a:p>
        </p:txBody>
      </p:sp>
      <p:sp>
        <p:nvSpPr>
          <p:cNvPr id="35" name="TextBox 34">
            <a:extLst>
              <a:ext uri="{FF2B5EF4-FFF2-40B4-BE49-F238E27FC236}">
                <a16:creationId xmlns:a16="http://schemas.microsoft.com/office/drawing/2014/main" id="{D08B9929-43D5-5030-3104-F4B43EB328BC}"/>
              </a:ext>
            </a:extLst>
          </p:cNvPr>
          <p:cNvSpPr txBox="1"/>
          <p:nvPr/>
        </p:nvSpPr>
        <p:spPr>
          <a:xfrm>
            <a:off x="890632" y="3409286"/>
            <a:ext cx="2233427" cy="461665"/>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a:ln>
                  <a:noFill/>
                </a:ln>
                <a:solidFill>
                  <a:srgbClr val="000000"/>
                </a:solidFill>
                <a:effectLst/>
                <a:latin typeface="Calibri" panose="020F0502020204030204" pitchFamily="34" charset="0"/>
              </a:rPr>
              <a:t>Comparing Apr 2023-Mar 2024 with Jan 2023 – Dec 2023</a:t>
            </a:r>
            <a:endParaRPr lang="en-GB" sz="1200">
              <a:effectLst/>
            </a:endParaRPr>
          </a:p>
        </p:txBody>
      </p:sp>
      <p:sp>
        <p:nvSpPr>
          <p:cNvPr id="38" name="TextBox 37">
            <a:extLst>
              <a:ext uri="{FF2B5EF4-FFF2-40B4-BE49-F238E27FC236}">
                <a16:creationId xmlns:a16="http://schemas.microsoft.com/office/drawing/2014/main" id="{E99185E6-B7E0-26A2-CB2E-0F753122641C}"/>
              </a:ext>
            </a:extLst>
          </p:cNvPr>
          <p:cNvSpPr txBox="1"/>
          <p:nvPr/>
        </p:nvSpPr>
        <p:spPr>
          <a:xfrm>
            <a:off x="1227829" y="2772472"/>
            <a:ext cx="1658083" cy="612934"/>
          </a:xfrm>
          <a:prstGeom prst="roundRect">
            <a:avLst/>
          </a:prstGeom>
          <a:solidFill>
            <a:schemeClr val="accent4">
              <a:lumMod val="40000"/>
              <a:lumOff val="60000"/>
              <a:alpha val="34000"/>
            </a:schemeClr>
          </a:solidFill>
          <a:ln w="38100">
            <a:solidFill>
              <a:srgbClr val="FFC000"/>
            </a:solidFill>
            <a:prstDash val="dash"/>
          </a:ln>
        </p:spPr>
        <p:txBody>
          <a:bodyPr wrap="square">
            <a:spAutoFit/>
          </a:bodyPr>
          <a:lstStyle/>
          <a:p>
            <a:pPr algn="ctr"/>
            <a:r>
              <a:rPr lang="en-GB" sz="3000" b="1">
                <a:solidFill>
                  <a:srgbClr val="4F3215"/>
                </a:solidFill>
              </a:rPr>
              <a:t>-1.4pp</a:t>
            </a:r>
          </a:p>
        </p:txBody>
      </p:sp>
      <p:sp>
        <p:nvSpPr>
          <p:cNvPr id="39" name="TextBox 38">
            <a:extLst>
              <a:ext uri="{FF2B5EF4-FFF2-40B4-BE49-F238E27FC236}">
                <a16:creationId xmlns:a16="http://schemas.microsoft.com/office/drawing/2014/main" id="{B57C0B37-B39F-7E05-5A1D-4AA40AC20F99}"/>
              </a:ext>
            </a:extLst>
          </p:cNvPr>
          <p:cNvSpPr txBox="1"/>
          <p:nvPr/>
        </p:nvSpPr>
        <p:spPr>
          <a:xfrm>
            <a:off x="378096" y="3870951"/>
            <a:ext cx="2986340" cy="369332"/>
          </a:xfrm>
          <a:prstGeom prst="rect">
            <a:avLst/>
          </a:prstGeom>
          <a:noFill/>
        </p:spPr>
        <p:txBody>
          <a:bodyPr wrap="square">
            <a:spAutoFit/>
          </a:bodyPr>
          <a:lstStyle/>
          <a:p>
            <a:pPr algn="ctr"/>
            <a:r>
              <a:rPr lang="en-GB" b="1">
                <a:solidFill>
                  <a:srgbClr val="0B3153"/>
                </a:solidFill>
              </a:rPr>
              <a:t>Year on Year Change</a:t>
            </a:r>
          </a:p>
        </p:txBody>
      </p:sp>
      <p:sp>
        <p:nvSpPr>
          <p:cNvPr id="36" name="TextBox 35">
            <a:extLst>
              <a:ext uri="{FF2B5EF4-FFF2-40B4-BE49-F238E27FC236}">
                <a16:creationId xmlns:a16="http://schemas.microsoft.com/office/drawing/2014/main" id="{1D5C7A2D-1793-E71C-2BD8-C45E106D466F}"/>
              </a:ext>
            </a:extLst>
          </p:cNvPr>
          <p:cNvSpPr txBox="1"/>
          <p:nvPr/>
        </p:nvSpPr>
        <p:spPr>
          <a:xfrm>
            <a:off x="935538" y="4844392"/>
            <a:ext cx="2242663" cy="461665"/>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a:ln>
                  <a:noFill/>
                </a:ln>
                <a:solidFill>
                  <a:srgbClr val="000000"/>
                </a:solidFill>
                <a:effectLst/>
                <a:latin typeface="Calibri" panose="020F0502020204030204" pitchFamily="34" charset="0"/>
              </a:rPr>
              <a:t>Comparing Apr 2022-Mar 2023 with Apr 2023-Mar 2024</a:t>
            </a:r>
            <a:endParaRPr lang="en-GB" sz="1200">
              <a:effectLst/>
            </a:endParaRPr>
          </a:p>
        </p:txBody>
      </p:sp>
      <p:sp>
        <p:nvSpPr>
          <p:cNvPr id="40" name="TextBox 39">
            <a:extLst>
              <a:ext uri="{FF2B5EF4-FFF2-40B4-BE49-F238E27FC236}">
                <a16:creationId xmlns:a16="http://schemas.microsoft.com/office/drawing/2014/main" id="{7D4F6BB8-24E1-E017-F3D8-1F7F1D9650E7}"/>
              </a:ext>
            </a:extLst>
          </p:cNvPr>
          <p:cNvSpPr txBox="1"/>
          <p:nvPr/>
        </p:nvSpPr>
        <p:spPr>
          <a:xfrm>
            <a:off x="1227829" y="4207578"/>
            <a:ext cx="1658083" cy="612934"/>
          </a:xfrm>
          <a:prstGeom prst="roundRect">
            <a:avLst/>
          </a:prstGeom>
          <a:solidFill>
            <a:schemeClr val="accent4">
              <a:lumMod val="40000"/>
              <a:lumOff val="60000"/>
              <a:alpha val="34000"/>
            </a:schemeClr>
          </a:solidFill>
          <a:ln>
            <a:solidFill>
              <a:schemeClr val="tx2">
                <a:lumMod val="20000"/>
                <a:lumOff val="80000"/>
              </a:schemeClr>
            </a:solidFill>
          </a:ln>
        </p:spPr>
        <p:txBody>
          <a:bodyPr wrap="square">
            <a:spAutoFit/>
          </a:bodyPr>
          <a:lstStyle/>
          <a:p>
            <a:pPr algn="ctr"/>
            <a:r>
              <a:rPr lang="en-GB" sz="3000" b="1">
                <a:solidFill>
                  <a:srgbClr val="4F3215"/>
                </a:solidFill>
              </a:rPr>
              <a:t>-0.1pp</a:t>
            </a:r>
          </a:p>
        </p:txBody>
      </p:sp>
      <p:sp>
        <p:nvSpPr>
          <p:cNvPr id="33" name="TextBox 32">
            <a:extLst>
              <a:ext uri="{FF2B5EF4-FFF2-40B4-BE49-F238E27FC236}">
                <a16:creationId xmlns:a16="http://schemas.microsoft.com/office/drawing/2014/main" id="{78AD7D50-FB8D-EB9C-F6A8-C052396705A1}"/>
              </a:ext>
            </a:extLst>
          </p:cNvPr>
          <p:cNvSpPr txBox="1"/>
          <p:nvPr/>
        </p:nvSpPr>
        <p:spPr>
          <a:xfrm>
            <a:off x="535498" y="5281542"/>
            <a:ext cx="3921186" cy="738664"/>
          </a:xfrm>
          <a:prstGeom prst="rect">
            <a:avLst/>
          </a:prstGeom>
          <a:noFill/>
        </p:spPr>
        <p:txBody>
          <a:bodyPr wrap="square" lIns="91440" tIns="45720" rIns="91440" bIns="45720" rtlCol="0" anchor="t">
            <a:spAutoFit/>
          </a:bodyPr>
          <a:lstStyle/>
          <a:p>
            <a:r>
              <a:rPr lang="en-GB" sz="1400" i="1" dirty="0">
                <a:latin typeface="+mn-lt"/>
                <a:cs typeface="Arial"/>
              </a:rPr>
              <a:t>Compared to 78.5% UK wide. 3-year average (</a:t>
            </a:r>
            <a:r>
              <a:rPr lang="en-GB" sz="1400" i="1" kern="1200" spc="0" baseline="0" dirty="0">
                <a:ln>
                  <a:noFill/>
                </a:ln>
                <a:solidFill>
                  <a:srgbClr val="000000"/>
                </a:solidFill>
                <a:effectLst/>
                <a:latin typeface="+mn-lt"/>
              </a:rPr>
              <a:t>April 2021-Mar 2022 to April 2023-Mar 2024</a:t>
            </a:r>
            <a:r>
              <a:rPr lang="en-GB" sz="1400" i="1" dirty="0">
                <a:solidFill>
                  <a:srgbClr val="000000"/>
                </a:solidFill>
                <a:effectLst/>
                <a:latin typeface="+mn-lt"/>
              </a:rPr>
              <a:t>) </a:t>
            </a:r>
            <a:r>
              <a:rPr lang="en-GB" sz="1400" i="1" dirty="0">
                <a:latin typeface="+mn-lt"/>
                <a:cs typeface="Arial"/>
              </a:rPr>
              <a:t>is 81.4% compared to 78.4% UK wide.</a:t>
            </a:r>
          </a:p>
        </p:txBody>
      </p:sp>
      <p:pic>
        <p:nvPicPr>
          <p:cNvPr id="6" name="Picture 5" descr="A clustered column chart showing economic activity rate and a rolling 3-year average amongst 16- to 64-year-olds in Cambridgeshire &amp; Peterborough and United Kingdom from 2008 to 2024. Economic activity has been consistently higher in Cambridgeshire &amp; Peterborough than in the UK. ">
            <a:extLst>
              <a:ext uri="{FF2B5EF4-FFF2-40B4-BE49-F238E27FC236}">
                <a16:creationId xmlns:a16="http://schemas.microsoft.com/office/drawing/2014/main" id="{167097AA-B46D-67B8-76AD-02329FC06E17}"/>
              </a:ext>
            </a:extLst>
          </p:cNvPr>
          <p:cNvPicPr>
            <a:picLocks noChangeAspect="1"/>
          </p:cNvPicPr>
          <p:nvPr/>
        </p:nvPicPr>
        <p:blipFill>
          <a:blip r:embed="rId3"/>
          <a:stretch>
            <a:fillRect/>
          </a:stretch>
        </p:blipFill>
        <p:spPr>
          <a:xfrm>
            <a:off x="3626925" y="986721"/>
            <a:ext cx="8313201" cy="4262594"/>
          </a:xfrm>
          <a:prstGeom prst="rect">
            <a:avLst/>
          </a:prstGeom>
        </p:spPr>
      </p:pic>
      <p:sp>
        <p:nvSpPr>
          <p:cNvPr id="2" name="TextBox 1">
            <a:extLst>
              <a:ext uri="{FF2B5EF4-FFF2-40B4-BE49-F238E27FC236}">
                <a16:creationId xmlns:a16="http://schemas.microsoft.com/office/drawing/2014/main" id="{0F7DF3B3-DC99-C43A-53F5-C896AEBE7268}"/>
              </a:ext>
            </a:extLst>
          </p:cNvPr>
          <p:cNvSpPr txBox="1"/>
          <p:nvPr/>
        </p:nvSpPr>
        <p:spPr>
          <a:xfrm>
            <a:off x="109101" y="6052433"/>
            <a:ext cx="9109033" cy="715089"/>
          </a:xfrm>
          <a:prstGeom prst="roundRect">
            <a:avLst/>
          </a:prstGeom>
          <a:noFill/>
          <a:ln>
            <a:solidFill>
              <a:schemeClr val="tx1"/>
            </a:solidFill>
          </a:ln>
        </p:spPr>
        <p:txBody>
          <a:bodyPr wrap="square" rtlCol="0">
            <a:spAutoFit/>
          </a:bodyPr>
          <a:lstStyle/>
          <a:p>
            <a:r>
              <a:rPr lang="en-GB" sz="1200" dirty="0">
                <a:solidFill>
                  <a:srgbClr val="0B3153"/>
                </a:solidFill>
              </a:rPr>
              <a:t>C&amp;P has a higher economic activity rate than the UK (81.5% vs 78.5). Thus, there are less people economically inactive people and more people who are seeking work or who are in work. %). C&amp;P has consistently demonstrated this strength for the analysis period since 2008. </a:t>
            </a:r>
          </a:p>
        </p:txBody>
      </p:sp>
    </p:spTree>
    <p:extLst>
      <p:ext uri="{BB962C8B-B14F-4D97-AF65-F5344CB8AC3E}">
        <p14:creationId xmlns:p14="http://schemas.microsoft.com/office/powerpoint/2010/main" val="3586613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838200" y="2821781"/>
            <a:ext cx="10515600" cy="1214438"/>
          </a:xfrm>
        </p:spPr>
        <p:txBody>
          <a:bodyPr/>
          <a:lstStyle/>
          <a:p>
            <a:r>
              <a:rPr lang="en-GB"/>
              <a:t>4. Economic Inactivity</a:t>
            </a:r>
            <a:endParaRPr lang="en-US">
              <a:cs typeface="Arial" panose="020B0604020202020204"/>
            </a:endParaRPr>
          </a:p>
        </p:txBody>
      </p:sp>
    </p:spTree>
    <p:extLst>
      <p:ext uri="{BB962C8B-B14F-4D97-AF65-F5344CB8AC3E}">
        <p14:creationId xmlns:p14="http://schemas.microsoft.com/office/powerpoint/2010/main" val="1137087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85D9EF-A2EE-5742-71AB-81668516140D}"/>
              </a:ext>
            </a:extLst>
          </p:cNvPr>
          <p:cNvSpPr>
            <a:spLocks noGrp="1"/>
          </p:cNvSpPr>
          <p:nvPr>
            <p:ph type="title"/>
          </p:nvPr>
        </p:nvSpPr>
        <p:spPr>
          <a:xfrm>
            <a:off x="575903" y="461873"/>
            <a:ext cx="10515600" cy="1214438"/>
          </a:xfrm>
        </p:spPr>
        <p:txBody>
          <a:bodyPr/>
          <a:lstStyle/>
          <a:p>
            <a:r>
              <a:rPr lang="en-GB" sz="3200" dirty="0"/>
              <a:t>Economic Inactivity Overview</a:t>
            </a:r>
          </a:p>
        </p:txBody>
      </p:sp>
      <p:sp>
        <p:nvSpPr>
          <p:cNvPr id="7" name="TextBox 6">
            <a:extLst>
              <a:ext uri="{FF2B5EF4-FFF2-40B4-BE49-F238E27FC236}">
                <a16:creationId xmlns:a16="http://schemas.microsoft.com/office/drawing/2014/main" id="{2CA84B55-366C-A8B9-3564-B8FE1139E01C}"/>
              </a:ext>
            </a:extLst>
          </p:cNvPr>
          <p:cNvSpPr txBox="1"/>
          <p:nvPr/>
        </p:nvSpPr>
        <p:spPr>
          <a:xfrm>
            <a:off x="294028" y="1091221"/>
            <a:ext cx="3693150" cy="630942"/>
          </a:xfrm>
          <a:prstGeom prst="rect">
            <a:avLst/>
          </a:prstGeom>
          <a:noFill/>
        </p:spPr>
        <p:txBody>
          <a:bodyPr wrap="square" rtlCol="0">
            <a:spAutoFit/>
          </a:bodyPr>
          <a:lstStyle/>
          <a:p>
            <a:pPr algn="ctr"/>
            <a:r>
              <a:rPr lang="en-GB" b="1">
                <a:solidFill>
                  <a:schemeClr val="tx2"/>
                </a:solidFill>
              </a:rPr>
              <a:t>Economic Inactivity Rate </a:t>
            </a:r>
          </a:p>
          <a:p>
            <a:pPr algn="ctr"/>
            <a:r>
              <a:rPr lang="en-GB" sz="1700" b="1">
                <a:solidFill>
                  <a:schemeClr val="tx2"/>
                </a:solidFill>
              </a:rPr>
              <a:t>(all aged 16-64)</a:t>
            </a:r>
          </a:p>
        </p:txBody>
      </p:sp>
      <p:sp>
        <p:nvSpPr>
          <p:cNvPr id="13" name="TextBox 12">
            <a:extLst>
              <a:ext uri="{FF2B5EF4-FFF2-40B4-BE49-F238E27FC236}">
                <a16:creationId xmlns:a16="http://schemas.microsoft.com/office/drawing/2014/main" id="{C32FF99C-A6F2-B176-87AC-4B11B17B7BF3}"/>
              </a:ext>
            </a:extLst>
          </p:cNvPr>
          <p:cNvSpPr txBox="1"/>
          <p:nvPr/>
        </p:nvSpPr>
        <p:spPr>
          <a:xfrm>
            <a:off x="1185364" y="2351511"/>
            <a:ext cx="1757134" cy="276999"/>
          </a:xfrm>
          <a:prstGeom prst="rect">
            <a:avLst/>
          </a:prstGeom>
          <a:noFill/>
        </p:spPr>
        <p:txBody>
          <a:bodyPr wrap="square">
            <a:spAutoFit/>
          </a:bodyPr>
          <a:lstStyle/>
          <a:p>
            <a:pPr algn="ctr"/>
            <a:r>
              <a:rPr lang="en-GB" sz="1200" b="1" i="1">
                <a:solidFill>
                  <a:srgbClr val="000000"/>
                </a:solidFill>
                <a:latin typeface="Calibri" panose="020F0502020204030204" pitchFamily="34" charset="0"/>
              </a:rPr>
              <a:t>Apr 2023-Mar 2024</a:t>
            </a:r>
          </a:p>
        </p:txBody>
      </p:sp>
      <p:sp>
        <p:nvSpPr>
          <p:cNvPr id="16" name="TextBox 15">
            <a:extLst>
              <a:ext uri="{FF2B5EF4-FFF2-40B4-BE49-F238E27FC236}">
                <a16:creationId xmlns:a16="http://schemas.microsoft.com/office/drawing/2014/main" id="{DF1F5468-9DD7-6A01-F480-9C349F55CF13}"/>
              </a:ext>
            </a:extLst>
          </p:cNvPr>
          <p:cNvSpPr txBox="1"/>
          <p:nvPr/>
        </p:nvSpPr>
        <p:spPr>
          <a:xfrm>
            <a:off x="1336279" y="1743845"/>
            <a:ext cx="1629879" cy="612934"/>
          </a:xfrm>
          <a:prstGeom prst="roundRect">
            <a:avLst/>
          </a:prstGeom>
          <a:solidFill>
            <a:schemeClr val="accent4">
              <a:lumMod val="40000"/>
              <a:lumOff val="60000"/>
              <a:alpha val="34000"/>
            </a:schemeClr>
          </a:solidFill>
          <a:ln>
            <a:solidFill>
              <a:schemeClr val="tx2">
                <a:lumMod val="20000"/>
                <a:lumOff val="80000"/>
              </a:schemeClr>
            </a:solidFill>
          </a:ln>
        </p:spPr>
        <p:txBody>
          <a:bodyPr wrap="square">
            <a:spAutoFit/>
          </a:bodyPr>
          <a:lstStyle/>
          <a:p>
            <a:pPr algn="ctr"/>
            <a:r>
              <a:rPr lang="en-GB" sz="3000" b="1">
                <a:solidFill>
                  <a:srgbClr val="4F3215"/>
                </a:solidFill>
              </a:rPr>
              <a:t>18.5%</a:t>
            </a:r>
            <a:endParaRPr lang="en-GB" sz="3000">
              <a:solidFill>
                <a:srgbClr val="4F3215"/>
              </a:solidFill>
            </a:endParaRPr>
          </a:p>
        </p:txBody>
      </p:sp>
      <p:sp>
        <p:nvSpPr>
          <p:cNvPr id="11" name="TextBox 10">
            <a:extLst>
              <a:ext uri="{FF2B5EF4-FFF2-40B4-BE49-F238E27FC236}">
                <a16:creationId xmlns:a16="http://schemas.microsoft.com/office/drawing/2014/main" id="{08909DF6-2EF4-E21E-D70F-044D80D61DB9}"/>
              </a:ext>
            </a:extLst>
          </p:cNvPr>
          <p:cNvSpPr txBox="1"/>
          <p:nvPr/>
        </p:nvSpPr>
        <p:spPr>
          <a:xfrm>
            <a:off x="217356" y="2601894"/>
            <a:ext cx="3780438" cy="369332"/>
          </a:xfrm>
          <a:prstGeom prst="rect">
            <a:avLst/>
          </a:prstGeom>
          <a:noFill/>
        </p:spPr>
        <p:txBody>
          <a:bodyPr wrap="square" rtlCol="0">
            <a:spAutoFit/>
          </a:bodyPr>
          <a:lstStyle/>
          <a:p>
            <a:pPr algn="ctr"/>
            <a:r>
              <a:rPr lang="en-GB" b="1">
                <a:solidFill>
                  <a:srgbClr val="0B3153"/>
                </a:solidFill>
              </a:rPr>
              <a:t>Quarterly Change</a:t>
            </a:r>
          </a:p>
        </p:txBody>
      </p:sp>
      <p:sp>
        <p:nvSpPr>
          <p:cNvPr id="14" name="TextBox 13">
            <a:extLst>
              <a:ext uri="{FF2B5EF4-FFF2-40B4-BE49-F238E27FC236}">
                <a16:creationId xmlns:a16="http://schemas.microsoft.com/office/drawing/2014/main" id="{BA3D9703-E103-184A-ECE1-70E396331580}"/>
              </a:ext>
            </a:extLst>
          </p:cNvPr>
          <p:cNvSpPr txBox="1"/>
          <p:nvPr/>
        </p:nvSpPr>
        <p:spPr>
          <a:xfrm>
            <a:off x="1034504" y="3565605"/>
            <a:ext cx="2233427" cy="461665"/>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a:ln>
                  <a:noFill/>
                </a:ln>
                <a:solidFill>
                  <a:srgbClr val="000000"/>
                </a:solidFill>
                <a:effectLst/>
                <a:latin typeface="Calibri" panose="020F0502020204030204" pitchFamily="34" charset="0"/>
                <a:ea typeface="+mn-ea"/>
                <a:cs typeface="+mn-cs"/>
              </a:rPr>
              <a:t>Comparing Apr 2023-Mar 2024 with Jan 2023 – Dec 2023</a:t>
            </a:r>
            <a:endParaRPr lang="en-GB" sz="1200">
              <a:effectLst/>
            </a:endParaRPr>
          </a:p>
        </p:txBody>
      </p:sp>
      <p:sp>
        <p:nvSpPr>
          <p:cNvPr id="17" name="TextBox 16">
            <a:extLst>
              <a:ext uri="{FF2B5EF4-FFF2-40B4-BE49-F238E27FC236}">
                <a16:creationId xmlns:a16="http://schemas.microsoft.com/office/drawing/2014/main" id="{5DCECB22-773C-990C-B832-F4B26AA11CD4}"/>
              </a:ext>
            </a:extLst>
          </p:cNvPr>
          <p:cNvSpPr txBox="1"/>
          <p:nvPr/>
        </p:nvSpPr>
        <p:spPr>
          <a:xfrm>
            <a:off x="1292635" y="2964445"/>
            <a:ext cx="1629879" cy="612934"/>
          </a:xfrm>
          <a:prstGeom prst="roundRect">
            <a:avLst/>
          </a:prstGeom>
          <a:solidFill>
            <a:schemeClr val="accent4">
              <a:lumMod val="40000"/>
              <a:lumOff val="60000"/>
              <a:alpha val="34000"/>
            </a:schemeClr>
          </a:solidFill>
          <a:ln w="38100">
            <a:solidFill>
              <a:srgbClr val="FFC000"/>
            </a:solidFill>
            <a:prstDash val="dash"/>
          </a:ln>
        </p:spPr>
        <p:txBody>
          <a:bodyPr wrap="square">
            <a:spAutoFit/>
          </a:bodyPr>
          <a:lstStyle/>
          <a:p>
            <a:pPr algn="ctr"/>
            <a:r>
              <a:rPr lang="en-GB" sz="3000" b="1">
                <a:solidFill>
                  <a:srgbClr val="4F3215"/>
                </a:solidFill>
              </a:rPr>
              <a:t>+1.4pp</a:t>
            </a:r>
            <a:endParaRPr lang="en-GB" sz="3000">
              <a:solidFill>
                <a:srgbClr val="4F3215"/>
              </a:solidFill>
            </a:endParaRPr>
          </a:p>
        </p:txBody>
      </p:sp>
      <p:sp>
        <p:nvSpPr>
          <p:cNvPr id="19" name="TextBox 18">
            <a:extLst>
              <a:ext uri="{FF2B5EF4-FFF2-40B4-BE49-F238E27FC236}">
                <a16:creationId xmlns:a16="http://schemas.microsoft.com/office/drawing/2014/main" id="{4FF984ED-ECF5-63FD-731B-04351760E907}"/>
              </a:ext>
            </a:extLst>
          </p:cNvPr>
          <p:cNvSpPr txBox="1"/>
          <p:nvPr/>
        </p:nvSpPr>
        <p:spPr>
          <a:xfrm>
            <a:off x="222913" y="4032330"/>
            <a:ext cx="3774881" cy="369332"/>
          </a:xfrm>
          <a:prstGeom prst="rect">
            <a:avLst/>
          </a:prstGeom>
          <a:noFill/>
        </p:spPr>
        <p:txBody>
          <a:bodyPr wrap="square" rtlCol="0">
            <a:spAutoFit/>
          </a:bodyPr>
          <a:lstStyle/>
          <a:p>
            <a:pPr algn="ctr"/>
            <a:r>
              <a:rPr lang="en-GB" b="1">
                <a:solidFill>
                  <a:srgbClr val="0B3153"/>
                </a:solidFill>
              </a:rPr>
              <a:t>YoY Change</a:t>
            </a:r>
          </a:p>
        </p:txBody>
      </p:sp>
      <p:sp>
        <p:nvSpPr>
          <p:cNvPr id="15" name="TextBox 14">
            <a:extLst>
              <a:ext uri="{FF2B5EF4-FFF2-40B4-BE49-F238E27FC236}">
                <a16:creationId xmlns:a16="http://schemas.microsoft.com/office/drawing/2014/main" id="{8928B419-6D04-5EC2-3AA1-AF0583CE707F}"/>
              </a:ext>
            </a:extLst>
          </p:cNvPr>
          <p:cNvSpPr txBox="1"/>
          <p:nvPr/>
        </p:nvSpPr>
        <p:spPr>
          <a:xfrm>
            <a:off x="1034504" y="4963359"/>
            <a:ext cx="2242663" cy="461665"/>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a:ln>
                  <a:noFill/>
                </a:ln>
                <a:solidFill>
                  <a:srgbClr val="000000"/>
                </a:solidFill>
                <a:effectLst/>
                <a:latin typeface="Calibri" panose="020F0502020204030204" pitchFamily="34" charset="0"/>
                <a:ea typeface="+mn-ea"/>
                <a:cs typeface="+mn-cs"/>
              </a:rPr>
              <a:t>Comparing Apr 2022-Mar 2023 with Apr 2023-Mar 2024</a:t>
            </a:r>
            <a:endParaRPr lang="en-GB" sz="1200">
              <a:effectLst/>
            </a:endParaRPr>
          </a:p>
        </p:txBody>
      </p:sp>
      <p:sp>
        <p:nvSpPr>
          <p:cNvPr id="18" name="TextBox 17">
            <a:extLst>
              <a:ext uri="{FF2B5EF4-FFF2-40B4-BE49-F238E27FC236}">
                <a16:creationId xmlns:a16="http://schemas.microsoft.com/office/drawing/2014/main" id="{01D5A3B8-A822-3096-373A-FDA55CB3DF4F}"/>
              </a:ext>
            </a:extLst>
          </p:cNvPr>
          <p:cNvSpPr txBox="1"/>
          <p:nvPr/>
        </p:nvSpPr>
        <p:spPr>
          <a:xfrm>
            <a:off x="1336279" y="4350425"/>
            <a:ext cx="1629879" cy="612934"/>
          </a:xfrm>
          <a:prstGeom prst="roundRect">
            <a:avLst/>
          </a:prstGeom>
          <a:solidFill>
            <a:schemeClr val="accent4">
              <a:lumMod val="40000"/>
              <a:lumOff val="60000"/>
              <a:alpha val="34000"/>
            </a:schemeClr>
          </a:solidFill>
          <a:ln>
            <a:solidFill>
              <a:schemeClr val="tx2">
                <a:lumMod val="20000"/>
                <a:lumOff val="80000"/>
              </a:schemeClr>
            </a:solidFill>
          </a:ln>
        </p:spPr>
        <p:txBody>
          <a:bodyPr wrap="square">
            <a:spAutoFit/>
          </a:bodyPr>
          <a:lstStyle/>
          <a:p>
            <a:pPr algn="ctr"/>
            <a:r>
              <a:rPr lang="en-GB" sz="3000" b="1">
                <a:solidFill>
                  <a:srgbClr val="4F3215"/>
                </a:solidFill>
              </a:rPr>
              <a:t>+0.1pp</a:t>
            </a:r>
          </a:p>
        </p:txBody>
      </p:sp>
      <p:sp>
        <p:nvSpPr>
          <p:cNvPr id="12" name="TextBox 11">
            <a:extLst>
              <a:ext uri="{FF2B5EF4-FFF2-40B4-BE49-F238E27FC236}">
                <a16:creationId xmlns:a16="http://schemas.microsoft.com/office/drawing/2014/main" id="{DED4E2E2-CE61-EE24-9351-7AB9353BB4FB}"/>
              </a:ext>
            </a:extLst>
          </p:cNvPr>
          <p:cNvSpPr txBox="1"/>
          <p:nvPr/>
        </p:nvSpPr>
        <p:spPr>
          <a:xfrm>
            <a:off x="575903" y="5426327"/>
            <a:ext cx="3774881" cy="738664"/>
          </a:xfrm>
          <a:prstGeom prst="rect">
            <a:avLst/>
          </a:prstGeom>
          <a:noFill/>
        </p:spPr>
        <p:txBody>
          <a:bodyPr wrap="square" lIns="91440" tIns="45720" rIns="91440" bIns="45720" rtlCol="0" anchor="t">
            <a:spAutoFit/>
          </a:bodyPr>
          <a:lstStyle/>
          <a:p>
            <a:r>
              <a:rPr lang="en-GB" sz="1400" i="1" dirty="0">
                <a:latin typeface="+mn-lt"/>
                <a:cs typeface="Arial"/>
              </a:rPr>
              <a:t>Compared to 21.5% UK wide. 3-year average (</a:t>
            </a:r>
            <a:r>
              <a:rPr lang="en-GB" sz="1400" i="1" kern="1200" spc="0" baseline="0" dirty="0">
                <a:ln>
                  <a:noFill/>
                </a:ln>
                <a:solidFill>
                  <a:srgbClr val="000000"/>
                </a:solidFill>
                <a:effectLst/>
                <a:latin typeface="+mn-lt"/>
                <a:ea typeface="+mn-ea"/>
                <a:cs typeface="+mn-cs"/>
              </a:rPr>
              <a:t>April 2021-Mar 2022 to April 2023-Mar 2024</a:t>
            </a:r>
            <a:r>
              <a:rPr lang="en-GB" sz="1400" i="1" dirty="0">
                <a:solidFill>
                  <a:srgbClr val="000000"/>
                </a:solidFill>
                <a:effectLst/>
                <a:latin typeface="+mn-lt"/>
                <a:cs typeface="+mn-cs"/>
              </a:rPr>
              <a:t>)</a:t>
            </a:r>
            <a:r>
              <a:rPr lang="en-GB" sz="1400" i="1" dirty="0">
                <a:latin typeface="+mn-lt"/>
                <a:cs typeface="Arial"/>
              </a:rPr>
              <a:t> is 18.6% compared to 21.6% UK wide.</a:t>
            </a:r>
            <a:endParaRPr lang="en-GB" sz="1400" dirty="0">
              <a:latin typeface="+mn-lt"/>
              <a:cs typeface="Arial"/>
            </a:endParaRPr>
          </a:p>
        </p:txBody>
      </p:sp>
      <p:pic>
        <p:nvPicPr>
          <p:cNvPr id="8" name="Picture 7" descr="A clustered column chart showing economic inactivity rate and a 3-year average for 16- to 64-year-olds in Cambridgeshire &amp; Peterborough and United Kingdom from 2008 to 2024. Economic inactivity rates in Cambridgeshire &amp; Peterborough have been substantially lower than in the UK.">
            <a:extLst>
              <a:ext uri="{FF2B5EF4-FFF2-40B4-BE49-F238E27FC236}">
                <a16:creationId xmlns:a16="http://schemas.microsoft.com/office/drawing/2014/main" id="{3AF91BAA-4D2F-508C-0080-C0B9716D1ADC}"/>
              </a:ext>
            </a:extLst>
          </p:cNvPr>
          <p:cNvPicPr>
            <a:picLocks noChangeAspect="1"/>
          </p:cNvPicPr>
          <p:nvPr/>
        </p:nvPicPr>
        <p:blipFill>
          <a:blip r:embed="rId3"/>
          <a:stretch>
            <a:fillRect/>
          </a:stretch>
        </p:blipFill>
        <p:spPr>
          <a:xfrm>
            <a:off x="3735768" y="1444402"/>
            <a:ext cx="8335009" cy="4027777"/>
          </a:xfrm>
          <a:prstGeom prst="rect">
            <a:avLst/>
          </a:prstGeom>
        </p:spPr>
      </p:pic>
      <p:sp>
        <p:nvSpPr>
          <p:cNvPr id="6" name="TextBox 5">
            <a:extLst>
              <a:ext uri="{FF2B5EF4-FFF2-40B4-BE49-F238E27FC236}">
                <a16:creationId xmlns:a16="http://schemas.microsoft.com/office/drawing/2014/main" id="{B50E39E1-2458-AB8B-6EFB-1D24C06EE21E}"/>
              </a:ext>
            </a:extLst>
          </p:cNvPr>
          <p:cNvSpPr txBox="1"/>
          <p:nvPr/>
        </p:nvSpPr>
        <p:spPr>
          <a:xfrm>
            <a:off x="575903" y="6228564"/>
            <a:ext cx="8676252" cy="510778"/>
          </a:xfrm>
          <a:prstGeom prst="roundRect">
            <a:avLst/>
          </a:prstGeom>
          <a:noFill/>
          <a:ln>
            <a:solidFill>
              <a:schemeClr val="tx1"/>
            </a:solidFill>
          </a:ln>
        </p:spPr>
        <p:txBody>
          <a:bodyPr wrap="square" rtlCol="0">
            <a:spAutoFit/>
          </a:bodyPr>
          <a:lstStyle/>
          <a:p>
            <a:r>
              <a:rPr lang="en-GB" sz="1200" dirty="0">
                <a:solidFill>
                  <a:srgbClr val="0B3153"/>
                </a:solidFill>
              </a:rPr>
              <a:t>C&amp;P has demonstrated a consistently lower economic inactivity rate than the UK for the analysis period since 2007. The recent +1.4pp quarterly increase is a concern.</a:t>
            </a:r>
          </a:p>
        </p:txBody>
      </p:sp>
    </p:spTree>
    <p:extLst>
      <p:ext uri="{BB962C8B-B14F-4D97-AF65-F5344CB8AC3E}">
        <p14:creationId xmlns:p14="http://schemas.microsoft.com/office/powerpoint/2010/main" val="688718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dirty="0"/>
              <a:t>Reasons for Inactivity</a:t>
            </a:r>
            <a:endParaRPr lang="en-GB" sz="3200" dirty="0">
              <a:cs typeface="Arial"/>
            </a:endParaRPr>
          </a:p>
        </p:txBody>
      </p:sp>
      <p:pic>
        <p:nvPicPr>
          <p:cNvPr id="3" name="Picture 2" descr="A clustered column chart showing reasons for economic inactivity calculated as a 3-year average comparing Cambridgeshire &amp; Peterborough and UK from April 2021-March 2022 to April 2023-March 2024. ">
            <a:extLst>
              <a:ext uri="{FF2B5EF4-FFF2-40B4-BE49-F238E27FC236}">
                <a16:creationId xmlns:a16="http://schemas.microsoft.com/office/drawing/2014/main" id="{980BE238-DB88-EA75-5AE2-875EFE6951FF}"/>
              </a:ext>
            </a:extLst>
          </p:cNvPr>
          <p:cNvPicPr>
            <a:picLocks noChangeAspect="1"/>
          </p:cNvPicPr>
          <p:nvPr/>
        </p:nvPicPr>
        <p:blipFill>
          <a:blip r:embed="rId3"/>
          <a:stretch>
            <a:fillRect/>
          </a:stretch>
        </p:blipFill>
        <p:spPr>
          <a:xfrm>
            <a:off x="1135799" y="1083469"/>
            <a:ext cx="9510827" cy="4604608"/>
          </a:xfrm>
          <a:prstGeom prst="rect">
            <a:avLst/>
          </a:prstGeom>
        </p:spPr>
      </p:pic>
      <p:sp>
        <p:nvSpPr>
          <p:cNvPr id="8" name="TextBox 7">
            <a:extLst>
              <a:ext uri="{FF2B5EF4-FFF2-40B4-BE49-F238E27FC236}">
                <a16:creationId xmlns:a16="http://schemas.microsoft.com/office/drawing/2014/main" id="{56139C12-6480-0483-BB58-D5EAD3E29E10}"/>
              </a:ext>
            </a:extLst>
          </p:cNvPr>
          <p:cNvSpPr txBox="1"/>
          <p:nvPr/>
        </p:nvSpPr>
        <p:spPr>
          <a:xfrm>
            <a:off x="1135799" y="5709508"/>
            <a:ext cx="8182947" cy="415498"/>
          </a:xfrm>
          <a:prstGeom prst="rect">
            <a:avLst/>
          </a:prstGeom>
          <a:noFill/>
        </p:spPr>
        <p:txBody>
          <a:bodyPr wrap="square" rtlCol="0">
            <a:spAutoFit/>
          </a:bodyPr>
          <a:lstStyle/>
          <a:p>
            <a:r>
              <a:rPr lang="en-GB" sz="1050" dirty="0"/>
              <a:t>*Data for those inactive due to temporary sickness or discouraged suppressed due to group some size being zero or disclosive (0-2).</a:t>
            </a:r>
          </a:p>
          <a:p>
            <a:r>
              <a:rPr lang="en-GB" sz="1050" dirty="0"/>
              <a:t>CPCA value for ‘Temporary Sick’ is a 2-year average.</a:t>
            </a:r>
          </a:p>
        </p:txBody>
      </p:sp>
      <p:sp>
        <p:nvSpPr>
          <p:cNvPr id="4" name="TextBox 3">
            <a:extLst>
              <a:ext uri="{FF2B5EF4-FFF2-40B4-BE49-F238E27FC236}">
                <a16:creationId xmlns:a16="http://schemas.microsoft.com/office/drawing/2014/main" id="{D05D5944-2C6C-0FBE-89C5-8785D517F75E}"/>
              </a:ext>
            </a:extLst>
          </p:cNvPr>
          <p:cNvSpPr txBox="1"/>
          <p:nvPr/>
        </p:nvSpPr>
        <p:spPr>
          <a:xfrm>
            <a:off x="632990" y="6121482"/>
            <a:ext cx="8531107" cy="715089"/>
          </a:xfrm>
          <a:prstGeom prst="roundRect">
            <a:avLst/>
          </a:prstGeom>
          <a:noFill/>
          <a:ln>
            <a:solidFill>
              <a:schemeClr val="tx1"/>
            </a:solidFill>
          </a:ln>
        </p:spPr>
        <p:txBody>
          <a:bodyPr wrap="square" rtlCol="0">
            <a:spAutoFit/>
          </a:bodyPr>
          <a:lstStyle/>
          <a:p>
            <a:r>
              <a:rPr lang="en-GB" sz="1200" dirty="0">
                <a:solidFill>
                  <a:srgbClr val="0B3153"/>
                </a:solidFill>
              </a:rPr>
              <a:t>The order of reasons for economic inactivity in C&amp;P are 1)</a:t>
            </a:r>
            <a:r>
              <a:rPr lang="en-GB" sz="1200" dirty="0">
                <a:solidFill>
                  <a:srgbClr val="0B3153"/>
                </a:solidFill>
                <a:latin typeface="+mn-lt"/>
              </a:rPr>
              <a:t> student (32.7%), 2) long-term sick (24.6%), 3) looking after family/home (17.4%), and 4) retired (12.9%). </a:t>
            </a:r>
            <a:r>
              <a:rPr lang="en-GB" sz="1200" dirty="0">
                <a:solidFill>
                  <a:srgbClr val="0B3153"/>
                </a:solidFill>
              </a:rPr>
              <a:t>A notable strength is that despite the large student population of Cambridge in C&amp;P, overall economic inactivity in C&amp;P is still lower than the UK.</a:t>
            </a:r>
          </a:p>
        </p:txBody>
      </p:sp>
    </p:spTree>
    <p:extLst>
      <p:ext uri="{BB962C8B-B14F-4D97-AF65-F5344CB8AC3E}">
        <p14:creationId xmlns:p14="http://schemas.microsoft.com/office/powerpoint/2010/main" val="3498354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9D73C14-B5EE-37EF-920E-ED9C10F9DAE4}"/>
              </a:ext>
            </a:extLst>
          </p:cNvPr>
          <p:cNvSpPr>
            <a:spLocks noGrp="1"/>
          </p:cNvSpPr>
          <p:nvPr>
            <p:ph type="title"/>
          </p:nvPr>
        </p:nvSpPr>
        <p:spPr>
          <a:xfrm>
            <a:off x="633413" y="476250"/>
            <a:ext cx="10515600" cy="1214438"/>
          </a:xfrm>
        </p:spPr>
        <p:txBody>
          <a:bodyPr/>
          <a:lstStyle/>
          <a:p>
            <a:r>
              <a:rPr lang="en-GB" sz="3200" dirty="0"/>
              <a:t>Inactivity by Age and Gender</a:t>
            </a:r>
          </a:p>
        </p:txBody>
      </p:sp>
      <p:sp>
        <p:nvSpPr>
          <p:cNvPr id="16" name="TextBox 15">
            <a:extLst>
              <a:ext uri="{FF2B5EF4-FFF2-40B4-BE49-F238E27FC236}">
                <a16:creationId xmlns:a16="http://schemas.microsoft.com/office/drawing/2014/main" id="{FB740400-7C41-6E45-9412-EDE1CB8C40B7}"/>
              </a:ext>
            </a:extLst>
          </p:cNvPr>
          <p:cNvSpPr txBox="1"/>
          <p:nvPr/>
        </p:nvSpPr>
        <p:spPr>
          <a:xfrm>
            <a:off x="746891" y="1411037"/>
            <a:ext cx="3021790" cy="630942"/>
          </a:xfrm>
          <a:prstGeom prst="rect">
            <a:avLst/>
          </a:prstGeom>
          <a:noFill/>
        </p:spPr>
        <p:txBody>
          <a:bodyPr wrap="square" rtlCol="0">
            <a:spAutoFit/>
          </a:bodyPr>
          <a:lstStyle/>
          <a:p>
            <a:pPr algn="ctr"/>
            <a:r>
              <a:rPr lang="en-GB" b="1" dirty="0">
                <a:solidFill>
                  <a:srgbClr val="0B3153"/>
                </a:solidFill>
              </a:rPr>
              <a:t>Economic inactivity rate </a:t>
            </a:r>
          </a:p>
          <a:p>
            <a:pPr algn="ctr"/>
            <a:r>
              <a:rPr lang="en-GB" sz="1700" b="1" dirty="0">
                <a:solidFill>
                  <a:srgbClr val="0B3153"/>
                </a:solidFill>
              </a:rPr>
              <a:t>(all aged 16-64) </a:t>
            </a:r>
          </a:p>
        </p:txBody>
      </p:sp>
      <p:sp>
        <p:nvSpPr>
          <p:cNvPr id="19" name="TextBox 18">
            <a:extLst>
              <a:ext uri="{FF2B5EF4-FFF2-40B4-BE49-F238E27FC236}">
                <a16:creationId xmlns:a16="http://schemas.microsoft.com/office/drawing/2014/main" id="{0E772E60-D2AA-1CFE-7E7F-FC92D373556C}"/>
              </a:ext>
            </a:extLst>
          </p:cNvPr>
          <p:cNvSpPr txBox="1"/>
          <p:nvPr/>
        </p:nvSpPr>
        <p:spPr>
          <a:xfrm>
            <a:off x="514971" y="4200135"/>
            <a:ext cx="3253710" cy="523220"/>
          </a:xfrm>
          <a:prstGeom prst="rect">
            <a:avLst/>
          </a:prstGeom>
          <a:noFill/>
        </p:spPr>
        <p:txBody>
          <a:bodyPr wrap="square">
            <a:spAutoFit/>
          </a:bodyPr>
          <a:lstStyle/>
          <a:p>
            <a:pPr algn="ctr"/>
            <a:r>
              <a:rPr lang="en-GB" sz="1400" b="1" i="1" dirty="0"/>
              <a:t>3-Year Average: </a:t>
            </a:r>
            <a:r>
              <a:rPr lang="en-GB" sz="1400" i="1" kern="1200" spc="0" baseline="0" dirty="0">
                <a:ln>
                  <a:noFill/>
                </a:ln>
                <a:effectLst/>
                <a:latin typeface="+mn-lt"/>
                <a:ea typeface="+mn-ea"/>
                <a:cs typeface="+mn-cs"/>
              </a:rPr>
              <a:t>April 2021-Mar 2022 to April 2023-Mar 2024</a:t>
            </a:r>
            <a:endParaRPr lang="en-GB" sz="1400" i="1" dirty="0"/>
          </a:p>
        </p:txBody>
      </p:sp>
      <p:sp>
        <p:nvSpPr>
          <p:cNvPr id="14" name="TextBox 13">
            <a:extLst>
              <a:ext uri="{FF2B5EF4-FFF2-40B4-BE49-F238E27FC236}">
                <a16:creationId xmlns:a16="http://schemas.microsoft.com/office/drawing/2014/main" id="{B2EFD493-9EA1-21BD-BF75-02650F7F30EC}"/>
              </a:ext>
            </a:extLst>
          </p:cNvPr>
          <p:cNvSpPr txBox="1"/>
          <p:nvPr/>
        </p:nvSpPr>
        <p:spPr>
          <a:xfrm>
            <a:off x="0" y="2661277"/>
            <a:ext cx="1493962" cy="369332"/>
          </a:xfrm>
          <a:prstGeom prst="rect">
            <a:avLst/>
          </a:prstGeom>
          <a:noFill/>
        </p:spPr>
        <p:txBody>
          <a:bodyPr wrap="square" rtlCol="0">
            <a:spAutoFit/>
          </a:bodyPr>
          <a:lstStyle/>
          <a:p>
            <a:pPr algn="ctr"/>
            <a:r>
              <a:rPr lang="en-GB" b="1"/>
              <a:t>Male</a:t>
            </a:r>
            <a:endParaRPr lang="en-GB"/>
          </a:p>
        </p:txBody>
      </p:sp>
      <p:sp>
        <p:nvSpPr>
          <p:cNvPr id="17" name="TextBox 16">
            <a:extLst>
              <a:ext uri="{FF2B5EF4-FFF2-40B4-BE49-F238E27FC236}">
                <a16:creationId xmlns:a16="http://schemas.microsoft.com/office/drawing/2014/main" id="{DAE29CC6-5D0A-E96E-F81E-4DFDA256C97B}"/>
              </a:ext>
            </a:extLst>
          </p:cNvPr>
          <p:cNvSpPr txBox="1"/>
          <p:nvPr/>
        </p:nvSpPr>
        <p:spPr>
          <a:xfrm>
            <a:off x="1350122" y="2471242"/>
            <a:ext cx="1747112" cy="646986"/>
          </a:xfrm>
          <a:prstGeom prst="roundRect">
            <a:avLst/>
          </a:prstGeom>
          <a:solidFill>
            <a:schemeClr val="accent4">
              <a:lumMod val="40000"/>
              <a:lumOff val="60000"/>
              <a:alpha val="34000"/>
            </a:schemeClr>
          </a:solidFill>
          <a:ln>
            <a:solidFill>
              <a:srgbClr val="B6D7F5"/>
            </a:solidFill>
          </a:ln>
        </p:spPr>
        <p:txBody>
          <a:bodyPr wrap="square" rtlCol="0">
            <a:spAutoFit/>
          </a:bodyPr>
          <a:lstStyle/>
          <a:p>
            <a:pPr algn="ctr"/>
            <a:r>
              <a:rPr lang="en-GB" sz="3200" b="1">
                <a:solidFill>
                  <a:srgbClr val="4F3215"/>
                </a:solidFill>
              </a:rPr>
              <a:t>15.0%</a:t>
            </a:r>
            <a:endParaRPr lang="en-GB">
              <a:solidFill>
                <a:srgbClr val="4F3215"/>
              </a:solidFill>
            </a:endParaRPr>
          </a:p>
        </p:txBody>
      </p:sp>
      <p:sp>
        <p:nvSpPr>
          <p:cNvPr id="15" name="TextBox 14">
            <a:extLst>
              <a:ext uri="{FF2B5EF4-FFF2-40B4-BE49-F238E27FC236}">
                <a16:creationId xmlns:a16="http://schemas.microsoft.com/office/drawing/2014/main" id="{AEAA5BD2-0858-D39F-6D22-AE0A9FFECA19}"/>
              </a:ext>
            </a:extLst>
          </p:cNvPr>
          <p:cNvSpPr txBox="1"/>
          <p:nvPr/>
        </p:nvSpPr>
        <p:spPr>
          <a:xfrm>
            <a:off x="53194" y="3561511"/>
            <a:ext cx="1493962" cy="369332"/>
          </a:xfrm>
          <a:prstGeom prst="rect">
            <a:avLst/>
          </a:prstGeom>
          <a:noFill/>
        </p:spPr>
        <p:txBody>
          <a:bodyPr wrap="square" rtlCol="0">
            <a:spAutoFit/>
          </a:bodyPr>
          <a:lstStyle/>
          <a:p>
            <a:pPr algn="ctr"/>
            <a:r>
              <a:rPr lang="en-GB" b="1"/>
              <a:t>Female</a:t>
            </a:r>
            <a:endParaRPr lang="en-GB"/>
          </a:p>
        </p:txBody>
      </p:sp>
      <p:sp>
        <p:nvSpPr>
          <p:cNvPr id="18" name="TextBox 17">
            <a:extLst>
              <a:ext uri="{FF2B5EF4-FFF2-40B4-BE49-F238E27FC236}">
                <a16:creationId xmlns:a16="http://schemas.microsoft.com/office/drawing/2014/main" id="{C71B243C-4041-E6BF-FD27-20D4D0C33E69}"/>
              </a:ext>
            </a:extLst>
          </p:cNvPr>
          <p:cNvSpPr txBox="1"/>
          <p:nvPr/>
        </p:nvSpPr>
        <p:spPr>
          <a:xfrm>
            <a:off x="1350122" y="3422684"/>
            <a:ext cx="1747112" cy="646986"/>
          </a:xfrm>
          <a:prstGeom prst="roundRect">
            <a:avLst/>
          </a:prstGeom>
          <a:solidFill>
            <a:schemeClr val="accent4">
              <a:lumMod val="40000"/>
              <a:lumOff val="60000"/>
              <a:alpha val="34000"/>
            </a:schemeClr>
          </a:solidFill>
          <a:ln>
            <a:solidFill>
              <a:srgbClr val="B6D7F5"/>
            </a:solidFill>
          </a:ln>
        </p:spPr>
        <p:txBody>
          <a:bodyPr wrap="square" rtlCol="0">
            <a:spAutoFit/>
          </a:bodyPr>
          <a:lstStyle/>
          <a:p>
            <a:pPr algn="ctr"/>
            <a:r>
              <a:rPr lang="en-GB" sz="3200" b="1">
                <a:solidFill>
                  <a:srgbClr val="4F3215"/>
                </a:solidFill>
              </a:rPr>
              <a:t>22.2%</a:t>
            </a:r>
            <a:endParaRPr lang="en-GB">
              <a:solidFill>
                <a:srgbClr val="4F3215"/>
              </a:solidFill>
            </a:endParaRPr>
          </a:p>
        </p:txBody>
      </p:sp>
      <p:pic>
        <p:nvPicPr>
          <p:cNvPr id="4" name="Picture 3" descr="A clustered column chart showing proportion of each age group who are economically inactive split by gender which is calculated as a 3-year average. The 16-24 age group sees the highest levels of inactivity with females seeing the highest inactivity rate at 44.5%. ">
            <a:extLst>
              <a:ext uri="{FF2B5EF4-FFF2-40B4-BE49-F238E27FC236}">
                <a16:creationId xmlns:a16="http://schemas.microsoft.com/office/drawing/2014/main" id="{34C1C315-7304-A7F4-A8D6-5E43D318CFD5}"/>
              </a:ext>
            </a:extLst>
          </p:cNvPr>
          <p:cNvPicPr>
            <a:picLocks noChangeAspect="1"/>
          </p:cNvPicPr>
          <p:nvPr/>
        </p:nvPicPr>
        <p:blipFill>
          <a:blip r:embed="rId3"/>
          <a:stretch>
            <a:fillRect/>
          </a:stretch>
        </p:blipFill>
        <p:spPr>
          <a:xfrm>
            <a:off x="3768681" y="1374738"/>
            <a:ext cx="7723672" cy="3311741"/>
          </a:xfrm>
          <a:prstGeom prst="rect">
            <a:avLst/>
          </a:prstGeom>
        </p:spPr>
      </p:pic>
      <p:sp>
        <p:nvSpPr>
          <p:cNvPr id="2" name="TextBox 1">
            <a:extLst>
              <a:ext uri="{FF2B5EF4-FFF2-40B4-BE49-F238E27FC236}">
                <a16:creationId xmlns:a16="http://schemas.microsoft.com/office/drawing/2014/main" id="{7740C4B4-C7D2-EF5B-2D1E-73B2378A40F5}"/>
              </a:ext>
            </a:extLst>
          </p:cNvPr>
          <p:cNvSpPr txBox="1"/>
          <p:nvPr/>
        </p:nvSpPr>
        <p:spPr>
          <a:xfrm>
            <a:off x="514971" y="5019669"/>
            <a:ext cx="8531107" cy="1736646"/>
          </a:xfrm>
          <a:prstGeom prst="roundRect">
            <a:avLst/>
          </a:prstGeom>
          <a:noFill/>
          <a:ln>
            <a:solidFill>
              <a:schemeClr val="tx1"/>
            </a:solidFill>
          </a:ln>
        </p:spPr>
        <p:txBody>
          <a:bodyPr wrap="square" rtlCol="0">
            <a:spAutoFit/>
          </a:bodyPr>
          <a:lstStyle/>
          <a:p>
            <a:r>
              <a:rPr lang="en-GB" sz="1200" dirty="0">
                <a:solidFill>
                  <a:srgbClr val="0B3153"/>
                </a:solidFill>
              </a:rPr>
              <a:t>The female economic inactivity rate is much larger than the male economic inactivity rate across all age groups. The reasons for this differential are undetermined but concerning.</a:t>
            </a:r>
          </a:p>
          <a:p>
            <a:r>
              <a:rPr lang="en-GB" sz="1200" dirty="0">
                <a:solidFill>
                  <a:srgbClr val="0B3153"/>
                </a:solidFill>
              </a:rPr>
              <a:t> </a:t>
            </a:r>
          </a:p>
          <a:p>
            <a:r>
              <a:rPr lang="en-GB" sz="1200" dirty="0">
                <a:solidFill>
                  <a:srgbClr val="0B3153"/>
                </a:solidFill>
              </a:rPr>
              <a:t>The reasons for economic inactivity from the previous slide can be loosely linked to the age groups above. The student reason (32.7%) is likely to be associated with the large 16-24 age group. Retired (12.9%) and long-term sick (24.6%) are more likely associated with the 50-64 age group and can explain why it is the second largest age group. Looking after family/home (17.4%) is most likely associated with 25-49 and possibly the earlier portion of 50-64 and can explain why the 25-49 age group is the smallest age group.</a:t>
            </a:r>
          </a:p>
        </p:txBody>
      </p:sp>
    </p:spTree>
    <p:extLst>
      <p:ext uri="{BB962C8B-B14F-4D97-AF65-F5344CB8AC3E}">
        <p14:creationId xmlns:p14="http://schemas.microsoft.com/office/powerpoint/2010/main" val="1401904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838200" y="2821781"/>
            <a:ext cx="10515600" cy="1214438"/>
          </a:xfrm>
        </p:spPr>
        <p:txBody>
          <a:bodyPr/>
          <a:lstStyle/>
          <a:p>
            <a:pPr>
              <a:spcBef>
                <a:spcPts val="1000"/>
              </a:spcBef>
            </a:pPr>
            <a:r>
              <a:rPr lang="en-GB"/>
              <a:t>5. Unemployment</a:t>
            </a:r>
            <a:endParaRPr lang="en-GB">
              <a:cs typeface="Arial"/>
            </a:endParaRPr>
          </a:p>
        </p:txBody>
      </p:sp>
      <p:sp>
        <p:nvSpPr>
          <p:cNvPr id="4" name="TextBox 3">
            <a:extLst>
              <a:ext uri="{FF2B5EF4-FFF2-40B4-BE49-F238E27FC236}">
                <a16:creationId xmlns:a16="http://schemas.microsoft.com/office/drawing/2014/main" id="{7FCE03A7-4C2A-BBBD-D39B-315A2FEB158F}"/>
              </a:ext>
            </a:extLst>
          </p:cNvPr>
          <p:cNvSpPr txBox="1"/>
          <p:nvPr/>
        </p:nvSpPr>
        <p:spPr>
          <a:xfrm>
            <a:off x="838200" y="3529584"/>
            <a:ext cx="6094476" cy="1585049"/>
          </a:xfrm>
          <a:prstGeom prst="rect">
            <a:avLst/>
          </a:prstGeom>
          <a:noFill/>
        </p:spPr>
        <p:txBody>
          <a:bodyPr wrap="square">
            <a:spAutoFit/>
          </a:bodyPr>
          <a:lstStyle/>
          <a:p>
            <a:pPr marL="285750" indent="-285750">
              <a:spcBef>
                <a:spcPts val="1000"/>
              </a:spcBef>
              <a:buFont typeface="Arial" panose="020B0604020202020204" pitchFamily="34" charset="0"/>
              <a:buChar char="•"/>
            </a:pPr>
            <a:r>
              <a:rPr lang="en-GB" sz="1800">
                <a:solidFill>
                  <a:srgbClr val="000000"/>
                </a:solidFill>
                <a:cs typeface="Arial"/>
              </a:rPr>
              <a:t>APS</a:t>
            </a:r>
          </a:p>
          <a:p>
            <a:pPr marL="285750" indent="-285750">
              <a:spcBef>
                <a:spcPts val="1000"/>
              </a:spcBef>
              <a:buFont typeface="Arial" panose="020B0604020202020204" pitchFamily="34" charset="0"/>
              <a:buChar char="•"/>
            </a:pPr>
            <a:r>
              <a:rPr lang="en-GB" sz="1800">
                <a:solidFill>
                  <a:srgbClr val="000000"/>
                </a:solidFill>
                <a:cs typeface="Arial"/>
              </a:rPr>
              <a:t>Vacancies</a:t>
            </a:r>
            <a:endParaRPr lang="en-US" sz="1800">
              <a:solidFill>
                <a:srgbClr val="000000"/>
              </a:solidFill>
              <a:cs typeface="Arial"/>
            </a:endParaRPr>
          </a:p>
          <a:p>
            <a:pPr marL="285750" indent="-285750">
              <a:spcBef>
                <a:spcPts val="1000"/>
              </a:spcBef>
              <a:buFont typeface="Arial" panose="020B0604020202020204" pitchFamily="34" charset="0"/>
              <a:buChar char="•"/>
            </a:pPr>
            <a:r>
              <a:rPr lang="en-GB" sz="1800">
                <a:solidFill>
                  <a:srgbClr val="000000"/>
                </a:solidFill>
                <a:cs typeface="Arial"/>
              </a:rPr>
              <a:t>Claimant Count</a:t>
            </a:r>
            <a:endParaRPr lang="en-US" sz="1800">
              <a:solidFill>
                <a:srgbClr val="000000"/>
              </a:solidFill>
              <a:cs typeface="Arial"/>
            </a:endParaRPr>
          </a:p>
          <a:p>
            <a:pPr marL="285750" indent="-285750">
              <a:spcBef>
                <a:spcPts val="1000"/>
              </a:spcBef>
              <a:buFont typeface="Arial" panose="020B0604020202020204" pitchFamily="34" charset="0"/>
              <a:buChar char="•"/>
            </a:pPr>
            <a:r>
              <a:rPr lang="en-GB" sz="1800">
                <a:solidFill>
                  <a:srgbClr val="000000"/>
                </a:solidFill>
                <a:cs typeface="Arial"/>
              </a:rPr>
              <a:t>Universal Credit</a:t>
            </a:r>
            <a:endParaRPr lang="en-GB"/>
          </a:p>
        </p:txBody>
      </p:sp>
    </p:spTree>
    <p:extLst>
      <p:ext uri="{BB962C8B-B14F-4D97-AF65-F5344CB8AC3E}">
        <p14:creationId xmlns:p14="http://schemas.microsoft.com/office/powerpoint/2010/main" val="3413502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9771230-7F06-A428-2D60-B692E847D084}"/>
              </a:ext>
            </a:extLst>
          </p:cNvPr>
          <p:cNvSpPr>
            <a:spLocks noGrp="1"/>
          </p:cNvSpPr>
          <p:nvPr>
            <p:ph type="title"/>
          </p:nvPr>
        </p:nvSpPr>
        <p:spPr>
          <a:xfrm>
            <a:off x="632990" y="333955"/>
            <a:ext cx="10515600" cy="1214438"/>
          </a:xfrm>
        </p:spPr>
        <p:txBody>
          <a:bodyPr/>
          <a:lstStyle/>
          <a:p>
            <a:r>
              <a:rPr lang="en-GB" sz="3200" dirty="0"/>
              <a:t>Unemployment Overview</a:t>
            </a:r>
          </a:p>
        </p:txBody>
      </p:sp>
      <p:sp>
        <p:nvSpPr>
          <p:cNvPr id="16" name="TextBox 15">
            <a:extLst>
              <a:ext uri="{FF2B5EF4-FFF2-40B4-BE49-F238E27FC236}">
                <a16:creationId xmlns:a16="http://schemas.microsoft.com/office/drawing/2014/main" id="{DB3E5A18-1EA3-F7C5-BB31-223A32B0BD3A}"/>
              </a:ext>
            </a:extLst>
          </p:cNvPr>
          <p:cNvSpPr txBox="1"/>
          <p:nvPr/>
        </p:nvSpPr>
        <p:spPr>
          <a:xfrm>
            <a:off x="325109" y="936340"/>
            <a:ext cx="3667631" cy="615553"/>
          </a:xfrm>
          <a:prstGeom prst="rect">
            <a:avLst/>
          </a:prstGeom>
          <a:noFill/>
        </p:spPr>
        <p:txBody>
          <a:bodyPr wrap="square" rtlCol="0">
            <a:spAutoFit/>
          </a:bodyPr>
          <a:lstStyle/>
          <a:p>
            <a:pPr algn="ctr"/>
            <a:r>
              <a:rPr lang="en-GB" sz="1700" b="1" dirty="0">
                <a:solidFill>
                  <a:srgbClr val="0B3153"/>
                </a:solidFill>
              </a:rPr>
              <a:t>Unemployment Rate </a:t>
            </a:r>
          </a:p>
          <a:p>
            <a:pPr algn="ctr"/>
            <a:r>
              <a:rPr lang="en-GB" sz="1700" b="1" dirty="0">
                <a:solidFill>
                  <a:srgbClr val="0B3153"/>
                </a:solidFill>
              </a:rPr>
              <a:t>(all aged 16-64)</a:t>
            </a:r>
          </a:p>
        </p:txBody>
      </p:sp>
      <p:sp>
        <p:nvSpPr>
          <p:cNvPr id="22" name="TextBox 21">
            <a:extLst>
              <a:ext uri="{FF2B5EF4-FFF2-40B4-BE49-F238E27FC236}">
                <a16:creationId xmlns:a16="http://schemas.microsoft.com/office/drawing/2014/main" id="{3AE51082-7A7C-8000-DEA3-E1E793FF6D3B}"/>
              </a:ext>
            </a:extLst>
          </p:cNvPr>
          <p:cNvSpPr txBox="1"/>
          <p:nvPr/>
        </p:nvSpPr>
        <p:spPr>
          <a:xfrm>
            <a:off x="1309856" y="2173891"/>
            <a:ext cx="1757134" cy="276999"/>
          </a:xfrm>
          <a:prstGeom prst="rect">
            <a:avLst/>
          </a:prstGeom>
          <a:noFill/>
        </p:spPr>
        <p:txBody>
          <a:bodyPr wrap="square">
            <a:spAutoFit/>
          </a:bodyPr>
          <a:lstStyle/>
          <a:p>
            <a:pPr algn="ctr"/>
            <a:r>
              <a:rPr lang="en-GB" sz="1200" b="1" i="1">
                <a:solidFill>
                  <a:srgbClr val="000000"/>
                </a:solidFill>
                <a:latin typeface="Calibri" panose="020F0502020204030204" pitchFamily="34" charset="0"/>
              </a:rPr>
              <a:t>Apr 2023-Mar 2024</a:t>
            </a:r>
          </a:p>
        </p:txBody>
      </p:sp>
      <p:sp>
        <p:nvSpPr>
          <p:cNvPr id="21" name="TextBox 20">
            <a:extLst>
              <a:ext uri="{FF2B5EF4-FFF2-40B4-BE49-F238E27FC236}">
                <a16:creationId xmlns:a16="http://schemas.microsoft.com/office/drawing/2014/main" id="{881CA4BC-4B1B-0335-899A-6B409B1B2692}"/>
              </a:ext>
            </a:extLst>
          </p:cNvPr>
          <p:cNvSpPr txBox="1"/>
          <p:nvPr/>
        </p:nvSpPr>
        <p:spPr>
          <a:xfrm>
            <a:off x="1373486" y="1557443"/>
            <a:ext cx="1629879" cy="612934"/>
          </a:xfrm>
          <a:prstGeom prst="roundRect">
            <a:avLst/>
          </a:prstGeom>
          <a:solidFill>
            <a:schemeClr val="accent4">
              <a:lumMod val="40000"/>
              <a:lumOff val="60000"/>
              <a:alpha val="34000"/>
            </a:schemeClr>
          </a:solidFill>
          <a:ln>
            <a:solidFill>
              <a:schemeClr val="tx2">
                <a:lumMod val="20000"/>
                <a:lumOff val="80000"/>
              </a:schemeClr>
            </a:solidFill>
          </a:ln>
        </p:spPr>
        <p:txBody>
          <a:bodyPr wrap="square">
            <a:spAutoFit/>
          </a:bodyPr>
          <a:lstStyle/>
          <a:p>
            <a:pPr algn="ctr"/>
            <a:r>
              <a:rPr lang="en-GB" sz="3000" b="1">
                <a:solidFill>
                  <a:srgbClr val="4F3215"/>
                </a:solidFill>
              </a:rPr>
              <a:t>4.7%</a:t>
            </a:r>
            <a:endParaRPr lang="en-GB" sz="3000">
              <a:solidFill>
                <a:srgbClr val="4F3215"/>
              </a:solidFill>
            </a:endParaRPr>
          </a:p>
        </p:txBody>
      </p:sp>
      <p:sp>
        <p:nvSpPr>
          <p:cNvPr id="17" name="TextBox 16">
            <a:extLst>
              <a:ext uri="{FF2B5EF4-FFF2-40B4-BE49-F238E27FC236}">
                <a16:creationId xmlns:a16="http://schemas.microsoft.com/office/drawing/2014/main" id="{320A9517-1B6C-C80C-6947-89C8AB8C2F99}"/>
              </a:ext>
            </a:extLst>
          </p:cNvPr>
          <p:cNvSpPr txBox="1"/>
          <p:nvPr/>
        </p:nvSpPr>
        <p:spPr>
          <a:xfrm>
            <a:off x="819902" y="2394531"/>
            <a:ext cx="2737045" cy="353943"/>
          </a:xfrm>
          <a:prstGeom prst="rect">
            <a:avLst/>
          </a:prstGeom>
          <a:noFill/>
        </p:spPr>
        <p:txBody>
          <a:bodyPr wrap="square" rtlCol="0">
            <a:spAutoFit/>
          </a:bodyPr>
          <a:lstStyle/>
          <a:p>
            <a:pPr algn="ctr"/>
            <a:r>
              <a:rPr lang="en-GB" sz="1700" b="1">
                <a:solidFill>
                  <a:srgbClr val="0B3153"/>
                </a:solidFill>
              </a:rPr>
              <a:t>Quarterly Change</a:t>
            </a:r>
          </a:p>
        </p:txBody>
      </p:sp>
      <p:sp>
        <p:nvSpPr>
          <p:cNvPr id="23" name="TextBox 22">
            <a:extLst>
              <a:ext uri="{FF2B5EF4-FFF2-40B4-BE49-F238E27FC236}">
                <a16:creationId xmlns:a16="http://schemas.microsoft.com/office/drawing/2014/main" id="{8CBA8506-E2C9-7D79-4F35-3536BE8AC496}"/>
              </a:ext>
            </a:extLst>
          </p:cNvPr>
          <p:cNvSpPr txBox="1"/>
          <p:nvPr/>
        </p:nvSpPr>
        <p:spPr>
          <a:xfrm>
            <a:off x="1059169" y="3359049"/>
            <a:ext cx="2233427" cy="461665"/>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a:ln>
                  <a:noFill/>
                </a:ln>
                <a:solidFill>
                  <a:srgbClr val="000000"/>
                </a:solidFill>
                <a:effectLst/>
                <a:latin typeface="Calibri" panose="020F0502020204030204" pitchFamily="34" charset="0"/>
                <a:ea typeface="+mn-ea"/>
                <a:cs typeface="+mn-cs"/>
              </a:rPr>
              <a:t>Comparing Apr 2023-Mar 2024 with Jan 2023 – Dec 2023</a:t>
            </a:r>
            <a:endParaRPr lang="en-GB" sz="1200">
              <a:effectLst/>
            </a:endParaRPr>
          </a:p>
        </p:txBody>
      </p:sp>
      <p:sp>
        <p:nvSpPr>
          <p:cNvPr id="25" name="TextBox 24">
            <a:extLst>
              <a:ext uri="{FF2B5EF4-FFF2-40B4-BE49-F238E27FC236}">
                <a16:creationId xmlns:a16="http://schemas.microsoft.com/office/drawing/2014/main" id="{30058C78-F6D5-C869-6206-9A29E4B279A4}"/>
              </a:ext>
            </a:extLst>
          </p:cNvPr>
          <p:cNvSpPr txBox="1"/>
          <p:nvPr/>
        </p:nvSpPr>
        <p:spPr>
          <a:xfrm>
            <a:off x="1373484" y="2746115"/>
            <a:ext cx="1629879" cy="612934"/>
          </a:xfrm>
          <a:prstGeom prst="roundRect">
            <a:avLst/>
          </a:prstGeom>
          <a:solidFill>
            <a:schemeClr val="accent4">
              <a:lumMod val="40000"/>
              <a:lumOff val="60000"/>
              <a:alpha val="34000"/>
            </a:schemeClr>
          </a:solidFill>
          <a:ln w="38100">
            <a:solidFill>
              <a:srgbClr val="FFC000"/>
            </a:solidFill>
            <a:prstDash val="dash"/>
          </a:ln>
        </p:spPr>
        <p:txBody>
          <a:bodyPr wrap="square">
            <a:spAutoFit/>
          </a:bodyPr>
          <a:lstStyle/>
          <a:p>
            <a:pPr algn="ctr"/>
            <a:r>
              <a:rPr lang="en-GB" sz="3000" b="1">
                <a:solidFill>
                  <a:srgbClr val="4F3215"/>
                </a:solidFill>
              </a:rPr>
              <a:t>+0.6pp</a:t>
            </a:r>
            <a:endParaRPr lang="en-GB" sz="3000">
              <a:solidFill>
                <a:srgbClr val="4F3215"/>
              </a:solidFill>
            </a:endParaRPr>
          </a:p>
        </p:txBody>
      </p:sp>
      <p:sp>
        <p:nvSpPr>
          <p:cNvPr id="27" name="TextBox 26">
            <a:extLst>
              <a:ext uri="{FF2B5EF4-FFF2-40B4-BE49-F238E27FC236}">
                <a16:creationId xmlns:a16="http://schemas.microsoft.com/office/drawing/2014/main" id="{F6FF56EC-7254-60E4-156A-F7277DF4F39B}"/>
              </a:ext>
            </a:extLst>
          </p:cNvPr>
          <p:cNvSpPr txBox="1"/>
          <p:nvPr/>
        </p:nvSpPr>
        <p:spPr>
          <a:xfrm>
            <a:off x="819902" y="3778380"/>
            <a:ext cx="2737045" cy="353943"/>
          </a:xfrm>
          <a:prstGeom prst="rect">
            <a:avLst/>
          </a:prstGeom>
          <a:noFill/>
        </p:spPr>
        <p:txBody>
          <a:bodyPr wrap="square" rtlCol="0">
            <a:spAutoFit/>
          </a:bodyPr>
          <a:lstStyle/>
          <a:p>
            <a:pPr algn="ctr"/>
            <a:r>
              <a:rPr lang="en-GB" sz="1700" b="1">
                <a:solidFill>
                  <a:srgbClr val="0B3153"/>
                </a:solidFill>
              </a:rPr>
              <a:t>YoY Change</a:t>
            </a:r>
          </a:p>
        </p:txBody>
      </p:sp>
      <p:sp>
        <p:nvSpPr>
          <p:cNvPr id="24" name="TextBox 23">
            <a:extLst>
              <a:ext uri="{FF2B5EF4-FFF2-40B4-BE49-F238E27FC236}">
                <a16:creationId xmlns:a16="http://schemas.microsoft.com/office/drawing/2014/main" id="{4E088EC2-7503-B6CD-0796-39F70882079D}"/>
              </a:ext>
            </a:extLst>
          </p:cNvPr>
          <p:cNvSpPr txBox="1"/>
          <p:nvPr/>
        </p:nvSpPr>
        <p:spPr>
          <a:xfrm>
            <a:off x="1067091" y="4747294"/>
            <a:ext cx="2242663" cy="461665"/>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a:ln>
                  <a:noFill/>
                </a:ln>
                <a:solidFill>
                  <a:srgbClr val="000000"/>
                </a:solidFill>
                <a:effectLst/>
                <a:latin typeface="Calibri" panose="020F0502020204030204" pitchFamily="34" charset="0"/>
                <a:ea typeface="+mn-ea"/>
                <a:cs typeface="+mn-cs"/>
              </a:rPr>
              <a:t>Comparing Apr 2022-Mar 2023 with Apr 2023-Mar 2024</a:t>
            </a:r>
            <a:endParaRPr lang="en-GB" sz="1200">
              <a:effectLst/>
            </a:endParaRPr>
          </a:p>
        </p:txBody>
      </p:sp>
      <p:sp>
        <p:nvSpPr>
          <p:cNvPr id="26" name="TextBox 25">
            <a:extLst>
              <a:ext uri="{FF2B5EF4-FFF2-40B4-BE49-F238E27FC236}">
                <a16:creationId xmlns:a16="http://schemas.microsoft.com/office/drawing/2014/main" id="{59EFA64B-82EB-F79A-CA7D-6986775B50E0}"/>
              </a:ext>
            </a:extLst>
          </p:cNvPr>
          <p:cNvSpPr txBox="1"/>
          <p:nvPr/>
        </p:nvSpPr>
        <p:spPr>
          <a:xfrm>
            <a:off x="1360944" y="4134360"/>
            <a:ext cx="1629879" cy="612934"/>
          </a:xfrm>
          <a:prstGeom prst="roundRect">
            <a:avLst/>
          </a:prstGeom>
          <a:solidFill>
            <a:schemeClr val="accent4">
              <a:lumMod val="40000"/>
              <a:lumOff val="60000"/>
              <a:alpha val="34000"/>
            </a:schemeClr>
          </a:solidFill>
          <a:ln w="38100">
            <a:solidFill>
              <a:srgbClr val="FFC000"/>
            </a:solidFill>
            <a:prstDash val="dash"/>
          </a:ln>
        </p:spPr>
        <p:txBody>
          <a:bodyPr wrap="square">
            <a:spAutoFit/>
          </a:bodyPr>
          <a:lstStyle/>
          <a:p>
            <a:pPr algn="ctr"/>
            <a:r>
              <a:rPr lang="en-GB" sz="3000" b="1">
                <a:solidFill>
                  <a:srgbClr val="4F3215"/>
                </a:solidFill>
              </a:rPr>
              <a:t>+1.6pp</a:t>
            </a:r>
            <a:endParaRPr lang="en-GB" sz="3000">
              <a:solidFill>
                <a:srgbClr val="4F3215"/>
              </a:solidFill>
            </a:endParaRPr>
          </a:p>
        </p:txBody>
      </p:sp>
      <p:sp>
        <p:nvSpPr>
          <p:cNvPr id="18" name="TextBox 17">
            <a:extLst>
              <a:ext uri="{FF2B5EF4-FFF2-40B4-BE49-F238E27FC236}">
                <a16:creationId xmlns:a16="http://schemas.microsoft.com/office/drawing/2014/main" id="{E3162FBF-7C6E-8D18-7083-E8A106CC4815}"/>
              </a:ext>
            </a:extLst>
          </p:cNvPr>
          <p:cNvSpPr txBox="1"/>
          <p:nvPr/>
        </p:nvSpPr>
        <p:spPr>
          <a:xfrm>
            <a:off x="571582" y="5182996"/>
            <a:ext cx="3661762" cy="669414"/>
          </a:xfrm>
          <a:prstGeom prst="rect">
            <a:avLst/>
          </a:prstGeom>
          <a:noFill/>
        </p:spPr>
        <p:txBody>
          <a:bodyPr wrap="square" lIns="91440" tIns="45720" rIns="91440" bIns="45720" rtlCol="0" anchor="t">
            <a:spAutoFit/>
          </a:bodyPr>
          <a:lstStyle/>
          <a:p>
            <a:r>
              <a:rPr lang="en-GB" sz="1250" i="1" dirty="0">
                <a:latin typeface="+mn-lt"/>
                <a:cs typeface="Arial"/>
              </a:rPr>
              <a:t>Compared to 3.9% UK wide. 3-year average </a:t>
            </a:r>
            <a:r>
              <a:rPr lang="en-GB" sz="1250" i="1" kern="1200" dirty="0">
                <a:solidFill>
                  <a:srgbClr val="000000"/>
                </a:solidFill>
                <a:effectLst/>
                <a:latin typeface="+mn-lt"/>
                <a:ea typeface="+mn-ea"/>
                <a:cs typeface="Arial" panose="020B0604020202020204" pitchFamily="34" charset="0"/>
              </a:rPr>
              <a:t>(</a:t>
            </a:r>
            <a:r>
              <a:rPr lang="en-GB" sz="1250" i="1" kern="1200" spc="0" baseline="0" dirty="0">
                <a:ln>
                  <a:noFill/>
                </a:ln>
                <a:solidFill>
                  <a:srgbClr val="000000"/>
                </a:solidFill>
                <a:effectLst/>
                <a:latin typeface="+mn-lt"/>
                <a:ea typeface="+mn-ea"/>
                <a:cs typeface="+mn-cs"/>
              </a:rPr>
              <a:t>April 2021-Mar 2022 to April 2023-Mar 2024</a:t>
            </a:r>
            <a:r>
              <a:rPr lang="en-GB" sz="1250" i="1" kern="1200" dirty="0">
                <a:solidFill>
                  <a:srgbClr val="000000"/>
                </a:solidFill>
                <a:effectLst/>
                <a:latin typeface="+mn-lt"/>
                <a:ea typeface="+mn-ea"/>
                <a:cs typeface="+mn-cs"/>
              </a:rPr>
              <a:t>) </a:t>
            </a:r>
            <a:r>
              <a:rPr lang="en-GB" sz="1250" i="1" dirty="0">
                <a:latin typeface="+mn-lt"/>
                <a:cs typeface="Arial"/>
              </a:rPr>
              <a:t> is 3.8% compared to 3.9% UK wide.</a:t>
            </a:r>
            <a:endParaRPr lang="en-GB" sz="1250" dirty="0">
              <a:latin typeface="+mn-lt"/>
              <a:cs typeface="Arial"/>
            </a:endParaRPr>
          </a:p>
        </p:txBody>
      </p:sp>
      <p:pic>
        <p:nvPicPr>
          <p:cNvPr id="4" name="Picture 3" descr="A clustered column chart showing the unemployment rate and a 3-year average for 16- to 64-year-olds in Cambridgeshire &amp; Peterborough and United Kingdom from 2008 to 2024. Unemployment rates have been lower in Cambridgeshire &amp; Peterborough than in the United Kingdom consistently from 2008 till 2024. In 2024 the unemployment rate in Cambridgeshire and Peterborough exceeded national levels.  ">
            <a:extLst>
              <a:ext uri="{FF2B5EF4-FFF2-40B4-BE49-F238E27FC236}">
                <a16:creationId xmlns:a16="http://schemas.microsoft.com/office/drawing/2014/main" id="{221507CF-E4F8-067C-5F86-61D099FDF3F8}"/>
              </a:ext>
            </a:extLst>
          </p:cNvPr>
          <p:cNvPicPr>
            <a:picLocks noChangeAspect="1"/>
          </p:cNvPicPr>
          <p:nvPr/>
        </p:nvPicPr>
        <p:blipFill>
          <a:blip r:embed="rId3"/>
          <a:stretch>
            <a:fillRect/>
          </a:stretch>
        </p:blipFill>
        <p:spPr>
          <a:xfrm>
            <a:off x="4291114" y="1267653"/>
            <a:ext cx="7816296" cy="4182792"/>
          </a:xfrm>
          <a:prstGeom prst="rect">
            <a:avLst/>
          </a:prstGeom>
        </p:spPr>
      </p:pic>
      <p:sp>
        <p:nvSpPr>
          <p:cNvPr id="6" name="TextBox 5">
            <a:extLst>
              <a:ext uri="{FF2B5EF4-FFF2-40B4-BE49-F238E27FC236}">
                <a16:creationId xmlns:a16="http://schemas.microsoft.com/office/drawing/2014/main" id="{E716BF51-DC03-AA62-444C-E7E28315131C}"/>
              </a:ext>
            </a:extLst>
          </p:cNvPr>
          <p:cNvSpPr txBox="1"/>
          <p:nvPr/>
        </p:nvSpPr>
        <p:spPr>
          <a:xfrm>
            <a:off x="565268" y="6046162"/>
            <a:ext cx="8531107" cy="510778"/>
          </a:xfrm>
          <a:prstGeom prst="roundRect">
            <a:avLst/>
          </a:prstGeom>
          <a:noFill/>
          <a:ln>
            <a:solidFill>
              <a:schemeClr val="tx1"/>
            </a:solidFill>
          </a:ln>
        </p:spPr>
        <p:txBody>
          <a:bodyPr wrap="square" rtlCol="0">
            <a:spAutoFit/>
          </a:bodyPr>
          <a:lstStyle/>
          <a:p>
            <a:r>
              <a:rPr lang="en-GB" sz="1200">
                <a:solidFill>
                  <a:srgbClr val="0B3153"/>
                </a:solidFill>
              </a:rPr>
              <a:t>The UK and C&amp;P unemployment rates have recently increased; however, in the context of 2011-2012 unemployment peak, both recent unemployment rates are historically low. </a:t>
            </a:r>
          </a:p>
        </p:txBody>
      </p:sp>
    </p:spTree>
    <p:extLst>
      <p:ext uri="{BB962C8B-B14F-4D97-AF65-F5344CB8AC3E}">
        <p14:creationId xmlns:p14="http://schemas.microsoft.com/office/powerpoint/2010/main" val="2363539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CEC9A8-9025-22A0-F892-E282B7C8D738}"/>
              </a:ext>
            </a:extLst>
          </p:cNvPr>
          <p:cNvSpPr>
            <a:spLocks noGrp="1"/>
          </p:cNvSpPr>
          <p:nvPr>
            <p:ph type="title"/>
          </p:nvPr>
        </p:nvSpPr>
        <p:spPr>
          <a:xfrm>
            <a:off x="633413" y="476250"/>
            <a:ext cx="10515600" cy="1214438"/>
          </a:xfrm>
        </p:spPr>
        <p:txBody>
          <a:bodyPr/>
          <a:lstStyle/>
          <a:p>
            <a:r>
              <a:rPr lang="en-GB" sz="3200" dirty="0">
                <a:solidFill>
                  <a:schemeClr val="tx1"/>
                </a:solidFill>
              </a:rPr>
              <a:t>CPCA Vacancies</a:t>
            </a:r>
          </a:p>
        </p:txBody>
      </p:sp>
      <p:grpSp>
        <p:nvGrpSpPr>
          <p:cNvPr id="15" name="Group 14" descr="16,032 Unique job postings in Greater Cambridge in June 2024.&#10;&#10;-8% decrease in unique job postings compared to March 2024. Compared to -10% nationally. &#10;&#10;-42% decrease in unique job postings compared to June 2023. Compared to -46% nationally.">
            <a:extLst>
              <a:ext uri="{FF2B5EF4-FFF2-40B4-BE49-F238E27FC236}">
                <a16:creationId xmlns:a16="http://schemas.microsoft.com/office/drawing/2014/main" id="{4959E1CA-3676-AD0A-9139-A39A3BAB10C9}"/>
              </a:ext>
            </a:extLst>
          </p:cNvPr>
          <p:cNvGrpSpPr/>
          <p:nvPr/>
        </p:nvGrpSpPr>
        <p:grpSpPr>
          <a:xfrm>
            <a:off x="9974467" y="1140345"/>
            <a:ext cx="2400340" cy="4851397"/>
            <a:chOff x="9974467" y="1140345"/>
            <a:chExt cx="2400340" cy="4851397"/>
          </a:xfrm>
        </p:grpSpPr>
        <p:sp>
          <p:nvSpPr>
            <p:cNvPr id="16" name="TextBox 15">
              <a:extLst>
                <a:ext uri="{FF2B5EF4-FFF2-40B4-BE49-F238E27FC236}">
                  <a16:creationId xmlns:a16="http://schemas.microsoft.com/office/drawing/2014/main" id="{B65804D3-B096-C072-6BEF-EA4FC9DBBEB2}"/>
                </a:ext>
              </a:extLst>
            </p:cNvPr>
            <p:cNvSpPr txBox="1"/>
            <p:nvPr/>
          </p:nvSpPr>
          <p:spPr>
            <a:xfrm>
              <a:off x="10340036" y="1140345"/>
              <a:ext cx="15644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a:solidFill>
                    <a:prstClr val="black"/>
                  </a:solidFill>
                  <a:latin typeface="Calibri" panose="020F0502020204030204"/>
                </a:rPr>
                <a:t>28,741</a:t>
              </a:r>
              <a:endParaRPr kumimoji="0" lang="en-GB" sz="3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88E72C7-8ED9-2751-09E5-D977A64EDF32}"/>
                </a:ext>
              </a:extLst>
            </p:cNvPr>
            <p:cNvSpPr txBox="1"/>
            <p:nvPr/>
          </p:nvSpPr>
          <p:spPr>
            <a:xfrm>
              <a:off x="10069091" y="1706788"/>
              <a:ext cx="21229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Unique job postings in C&amp;P in June 20</a:t>
              </a:r>
              <a:r>
                <a:rPr lang="en-GB" sz="1600" dirty="0">
                  <a:solidFill>
                    <a:prstClr val="black"/>
                  </a:solidFill>
                  <a:latin typeface="Calibri" panose="020F0502020204030204"/>
                </a:rPr>
                <a:t>24</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7E08172-35CD-7E5E-8E1A-F4B3A4FB8B0F}"/>
                </a:ext>
              </a:extLst>
            </p:cNvPr>
            <p:cNvSpPr txBox="1"/>
            <p:nvPr/>
          </p:nvSpPr>
          <p:spPr>
            <a:xfrm>
              <a:off x="10494246" y="2589085"/>
              <a:ext cx="12114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a:solidFill>
                    <a:prstClr val="black"/>
                  </a:solidFill>
                  <a:latin typeface="Calibri" panose="020F0502020204030204"/>
                </a:rPr>
                <a:t>-6</a:t>
              </a: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19" name="TextBox 18">
              <a:extLst>
                <a:ext uri="{FF2B5EF4-FFF2-40B4-BE49-F238E27FC236}">
                  <a16:creationId xmlns:a16="http://schemas.microsoft.com/office/drawing/2014/main" id="{AA45FD9D-AC31-528A-6CD8-B942296043C6}"/>
                </a:ext>
              </a:extLst>
            </p:cNvPr>
            <p:cNvSpPr txBox="1"/>
            <p:nvPr/>
          </p:nvSpPr>
          <p:spPr>
            <a:xfrm>
              <a:off x="9984118" y="4039407"/>
              <a:ext cx="2150220" cy="276999"/>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Compared to -1</a:t>
              </a:r>
              <a:r>
                <a:rPr lang="en-GB" sz="1200">
                  <a:solidFill>
                    <a:prstClr val="black"/>
                  </a:solidFill>
                  <a:latin typeface="Calibri" panose="020F0502020204030204"/>
                </a:rPr>
                <a:t>0</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nationally</a:t>
              </a:r>
            </a:p>
          </p:txBody>
        </p:sp>
        <p:sp>
          <p:nvSpPr>
            <p:cNvPr id="20" name="TextBox 19">
              <a:extLst>
                <a:ext uri="{FF2B5EF4-FFF2-40B4-BE49-F238E27FC236}">
                  <a16:creationId xmlns:a16="http://schemas.microsoft.com/office/drawing/2014/main" id="{9D25A8A7-8397-3665-5859-599825B868EA}"/>
                </a:ext>
              </a:extLst>
            </p:cNvPr>
            <p:cNvSpPr txBox="1"/>
            <p:nvPr/>
          </p:nvSpPr>
          <p:spPr>
            <a:xfrm>
              <a:off x="9986170" y="3153913"/>
              <a:ext cx="238863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prstClr val="black"/>
                  </a:solidFill>
                  <a:latin typeface="Calibri" panose="020F0502020204030204"/>
                </a:rPr>
                <a:t>De</a:t>
              </a: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crease in unique job postings compared to </a:t>
              </a:r>
              <a:r>
                <a:rPr lang="en-GB" sz="1600">
                  <a:solidFill>
                    <a:prstClr val="black"/>
                  </a:solidFill>
                  <a:latin typeface="Calibri" panose="020F0502020204030204"/>
                </a:rPr>
                <a:t>March</a:t>
              </a: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 2024</a:t>
              </a:r>
            </a:p>
          </p:txBody>
        </p:sp>
        <p:sp>
          <p:nvSpPr>
            <p:cNvPr id="21" name="TextBox 20">
              <a:extLst>
                <a:ext uri="{FF2B5EF4-FFF2-40B4-BE49-F238E27FC236}">
                  <a16:creationId xmlns:a16="http://schemas.microsoft.com/office/drawing/2014/main" id="{758E712E-67F7-1840-B7D2-FE16B4F440EC}"/>
                </a:ext>
              </a:extLst>
            </p:cNvPr>
            <p:cNvSpPr txBox="1"/>
            <p:nvPr/>
          </p:nvSpPr>
          <p:spPr>
            <a:xfrm>
              <a:off x="10517644" y="4337309"/>
              <a:ext cx="12114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-43%</a:t>
              </a:r>
            </a:p>
          </p:txBody>
        </p:sp>
        <p:sp>
          <p:nvSpPr>
            <p:cNvPr id="22" name="TextBox 21">
              <a:extLst>
                <a:ext uri="{FF2B5EF4-FFF2-40B4-BE49-F238E27FC236}">
                  <a16:creationId xmlns:a16="http://schemas.microsoft.com/office/drawing/2014/main" id="{2829D7A5-6F05-E68F-A786-84611ECD148D}"/>
                </a:ext>
              </a:extLst>
            </p:cNvPr>
            <p:cNvSpPr txBox="1"/>
            <p:nvPr/>
          </p:nvSpPr>
          <p:spPr>
            <a:xfrm>
              <a:off x="9974467" y="4886482"/>
              <a:ext cx="2388637"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Decrease in unique job postings compared to June 2023</a:t>
              </a:r>
            </a:p>
          </p:txBody>
        </p:sp>
        <p:sp>
          <p:nvSpPr>
            <p:cNvPr id="23" name="TextBox 22">
              <a:extLst>
                <a:ext uri="{FF2B5EF4-FFF2-40B4-BE49-F238E27FC236}">
                  <a16:creationId xmlns:a16="http://schemas.microsoft.com/office/drawing/2014/main" id="{9122539B-117E-ADAE-219C-9BFDD1D51A18}"/>
                </a:ext>
              </a:extLst>
            </p:cNvPr>
            <p:cNvSpPr txBox="1"/>
            <p:nvPr/>
          </p:nvSpPr>
          <p:spPr>
            <a:xfrm>
              <a:off x="9988207" y="5714743"/>
              <a:ext cx="2144927" cy="276999"/>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Compared to   -</a:t>
              </a:r>
              <a:r>
                <a:rPr lang="en-GB" sz="1200">
                  <a:solidFill>
                    <a:prstClr val="black"/>
                  </a:solidFill>
                  <a:latin typeface="Calibri" panose="020F0502020204030204"/>
                </a:rPr>
                <a:t>46</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nationally</a:t>
              </a:r>
            </a:p>
          </p:txBody>
        </p:sp>
      </p:grpSp>
      <p:pic>
        <p:nvPicPr>
          <p:cNvPr id="24" name="Picture 23" descr="A line graph showing vacancies across Cambridgeshire &amp; Peterborough in 2022, 2023 and 2024. 2021/22 saw record levels of vacancies but levels decreased throughout 2022 and 2023 and have now stabilised at a new baseline in 2024. In 2024 vacancies have been consistently around 30,000 with no substantial increases or decreases. ">
            <a:extLst>
              <a:ext uri="{FF2B5EF4-FFF2-40B4-BE49-F238E27FC236}">
                <a16:creationId xmlns:a16="http://schemas.microsoft.com/office/drawing/2014/main" id="{74B7F48D-776A-E071-6549-C8491A76D7D9}"/>
              </a:ext>
            </a:extLst>
          </p:cNvPr>
          <p:cNvPicPr>
            <a:picLocks noChangeAspect="1"/>
          </p:cNvPicPr>
          <p:nvPr/>
        </p:nvPicPr>
        <p:blipFill>
          <a:blip r:embed="rId3"/>
          <a:stretch>
            <a:fillRect/>
          </a:stretch>
        </p:blipFill>
        <p:spPr>
          <a:xfrm>
            <a:off x="41249" y="1786676"/>
            <a:ext cx="9661629" cy="3848229"/>
          </a:xfrm>
          <a:prstGeom prst="rect">
            <a:avLst/>
          </a:prstGeom>
        </p:spPr>
      </p:pic>
      <p:sp>
        <p:nvSpPr>
          <p:cNvPr id="2" name="TextBox 1">
            <a:extLst>
              <a:ext uri="{FF2B5EF4-FFF2-40B4-BE49-F238E27FC236}">
                <a16:creationId xmlns:a16="http://schemas.microsoft.com/office/drawing/2014/main" id="{B3321FFE-BFE1-91D5-8964-8219B079C271}"/>
              </a:ext>
            </a:extLst>
          </p:cNvPr>
          <p:cNvSpPr txBox="1"/>
          <p:nvPr/>
        </p:nvSpPr>
        <p:spPr>
          <a:xfrm>
            <a:off x="574793" y="5874329"/>
            <a:ext cx="8531107" cy="919401"/>
          </a:xfrm>
          <a:prstGeom prst="roundRect">
            <a:avLst/>
          </a:prstGeom>
          <a:noFill/>
          <a:ln>
            <a:solidFill>
              <a:schemeClr val="tx1"/>
            </a:solidFill>
          </a:ln>
        </p:spPr>
        <p:txBody>
          <a:bodyPr wrap="square" rtlCol="0">
            <a:spAutoFit/>
          </a:bodyPr>
          <a:lstStyle/>
          <a:p>
            <a:r>
              <a:rPr lang="en-GB" sz="1200" dirty="0">
                <a:solidFill>
                  <a:srgbClr val="0B3153"/>
                </a:solidFill>
              </a:rPr>
              <a:t>The C&amp;P vacancy rate has continued to decline with the most recent YoY decline of –43%. This decrease is roughly in line with the UK vacancy rate decrease of –46%. This is thus a nationwide trend. Vacancy rate decreases are often associated with a contracting economy, but this conflicts with the two most recent quarters of positive UK GDP growth. This may support the claim that the UK is in a fragile recovery phase.</a:t>
            </a:r>
          </a:p>
        </p:txBody>
      </p:sp>
    </p:spTree>
    <p:extLst>
      <p:ext uri="{BB962C8B-B14F-4D97-AF65-F5344CB8AC3E}">
        <p14:creationId xmlns:p14="http://schemas.microsoft.com/office/powerpoint/2010/main" val="3492582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dirty="0"/>
              <a:t>Table of Contents</a:t>
            </a: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459677" y="1542161"/>
            <a:ext cx="10515600" cy="4351338"/>
          </a:xfrm>
        </p:spPr>
        <p:txBody>
          <a:bodyPr/>
          <a:lstStyle/>
          <a:p>
            <a:pPr marL="514350" indent="-514350">
              <a:buAutoNum type="arabicPeriod"/>
            </a:pPr>
            <a:r>
              <a:rPr lang="en-GB" sz="2000" dirty="0">
                <a:cs typeface="Arial"/>
              </a:rPr>
              <a:t>Purpose</a:t>
            </a:r>
          </a:p>
          <a:p>
            <a:pPr marL="514350" indent="-514350">
              <a:buAutoNum type="arabicPeriod"/>
            </a:pPr>
            <a:r>
              <a:rPr lang="en-GB" sz="2000" dirty="0">
                <a:cs typeface="Arial"/>
              </a:rPr>
              <a:t>Executive Summary</a:t>
            </a:r>
          </a:p>
          <a:p>
            <a:pPr marL="514350" indent="-514350">
              <a:buAutoNum type="arabicPeriod"/>
            </a:pPr>
            <a:r>
              <a:rPr lang="en-GB" sz="2000" dirty="0">
                <a:cs typeface="Arial"/>
              </a:rPr>
              <a:t>Overview</a:t>
            </a:r>
            <a:endParaRPr lang="en-US" sz="2000" dirty="0">
              <a:cs typeface="Arial" panose="020B0604020202020204"/>
            </a:endParaRPr>
          </a:p>
          <a:p>
            <a:pPr marL="514350" indent="-514350">
              <a:buAutoNum type="arabicPeriod"/>
            </a:pPr>
            <a:r>
              <a:rPr lang="en-GB" sz="2000" b="1" dirty="0">
                <a:cs typeface="Arial"/>
              </a:rPr>
              <a:t>Economic inactivity</a:t>
            </a:r>
          </a:p>
          <a:p>
            <a:pPr marL="514350" indent="-514350">
              <a:buAutoNum type="arabicPeriod"/>
            </a:pPr>
            <a:r>
              <a:rPr lang="en-GB" sz="2000" b="1" dirty="0">
                <a:cs typeface="Arial"/>
              </a:rPr>
              <a:t>Unemployment</a:t>
            </a:r>
          </a:p>
          <a:p>
            <a:pPr marL="0" indent="0">
              <a:buNone/>
            </a:pPr>
            <a:r>
              <a:rPr lang="en-GB" sz="2000" dirty="0">
                <a:cs typeface="Arial"/>
              </a:rPr>
              <a:t>   - APS</a:t>
            </a:r>
          </a:p>
          <a:p>
            <a:pPr marL="0" indent="0">
              <a:buNone/>
            </a:pPr>
            <a:r>
              <a:rPr lang="en-GB" sz="2000" dirty="0">
                <a:cs typeface="Arial"/>
              </a:rPr>
              <a:t>   - Vacancies</a:t>
            </a:r>
          </a:p>
          <a:p>
            <a:pPr marL="0" indent="0">
              <a:buNone/>
            </a:pPr>
            <a:r>
              <a:rPr lang="en-GB" sz="2000" dirty="0">
                <a:cs typeface="Arial"/>
              </a:rPr>
              <a:t>   - Claimant Count</a:t>
            </a:r>
          </a:p>
          <a:p>
            <a:pPr marL="0" indent="0">
              <a:buNone/>
            </a:pPr>
            <a:r>
              <a:rPr lang="en-GB" sz="2000" dirty="0">
                <a:cs typeface="Arial"/>
              </a:rPr>
              <a:t>   - Universal Credit</a:t>
            </a:r>
          </a:p>
          <a:p>
            <a:pPr marL="457200" indent="-457200">
              <a:buFont typeface="+mj-lt"/>
              <a:buAutoNum type="arabicPeriod" startAt="6"/>
            </a:pPr>
            <a:r>
              <a:rPr lang="en-GB" sz="2000" b="1" dirty="0">
                <a:cs typeface="Arial"/>
              </a:rPr>
              <a:t>Employment</a:t>
            </a:r>
          </a:p>
          <a:p>
            <a:pPr marL="457200" indent="-457200">
              <a:buFont typeface="+mj-lt"/>
              <a:buAutoNum type="arabicPeriod" startAt="6"/>
            </a:pPr>
            <a:r>
              <a:rPr lang="en-GB" sz="2000" dirty="0">
                <a:cs typeface="Arial"/>
              </a:rPr>
              <a:t>Concluding remarks and next steps</a:t>
            </a:r>
          </a:p>
          <a:p>
            <a:pPr marL="457200" indent="-457200">
              <a:buFont typeface="+mj-lt"/>
              <a:buAutoNum type="arabicPeriod" startAt="6"/>
            </a:pPr>
            <a:r>
              <a:rPr lang="en-GB" sz="2000" dirty="0">
                <a:cs typeface="Arial"/>
              </a:rPr>
              <a:t>Glossary</a:t>
            </a:r>
            <a:endParaRPr lang="en-GB" sz="2000" dirty="0"/>
          </a:p>
          <a:p>
            <a:pPr marL="0" indent="0">
              <a:buNone/>
            </a:pPr>
            <a:endParaRPr lang="en-GB" sz="2000" dirty="0">
              <a:cs typeface="Arial"/>
            </a:endParaRPr>
          </a:p>
          <a:p>
            <a:pPr marL="0" indent="0">
              <a:buNone/>
            </a:pPr>
            <a:endParaRPr lang="en-GB" sz="2000" dirty="0">
              <a:cs typeface="Arial"/>
            </a:endParaRPr>
          </a:p>
        </p:txBody>
      </p:sp>
    </p:spTree>
    <p:extLst>
      <p:ext uri="{BB962C8B-B14F-4D97-AF65-F5344CB8AC3E}">
        <p14:creationId xmlns:p14="http://schemas.microsoft.com/office/powerpoint/2010/main" val="2055043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437636F-C537-8E8A-A433-BA914832449E}"/>
              </a:ext>
            </a:extLst>
          </p:cNvPr>
          <p:cNvSpPr>
            <a:spLocks noGrp="1"/>
          </p:cNvSpPr>
          <p:nvPr>
            <p:ph type="title"/>
          </p:nvPr>
        </p:nvSpPr>
        <p:spPr>
          <a:xfrm>
            <a:off x="633413" y="476250"/>
            <a:ext cx="10515600" cy="1214438"/>
          </a:xfrm>
        </p:spPr>
        <p:txBody>
          <a:bodyPr/>
          <a:lstStyle/>
          <a:p>
            <a:r>
              <a:rPr lang="en-GB" sz="3200" dirty="0"/>
              <a:t>Vacancies vs Unemployment Rate</a:t>
            </a:r>
          </a:p>
        </p:txBody>
      </p:sp>
      <p:graphicFrame>
        <p:nvGraphicFramePr>
          <p:cNvPr id="6" name="Table 5">
            <a:extLst>
              <a:ext uri="{FF2B5EF4-FFF2-40B4-BE49-F238E27FC236}">
                <a16:creationId xmlns:a16="http://schemas.microsoft.com/office/drawing/2014/main" id="{CAD93867-D6CB-9313-5F93-C36635C7F79B}"/>
              </a:ext>
            </a:extLst>
          </p:cNvPr>
          <p:cNvGraphicFramePr>
            <a:graphicFrameLocks noGrp="1"/>
          </p:cNvGraphicFramePr>
          <p:nvPr>
            <p:extLst>
              <p:ext uri="{D42A27DB-BD31-4B8C-83A1-F6EECF244321}">
                <p14:modId xmlns:p14="http://schemas.microsoft.com/office/powerpoint/2010/main" val="2572662270"/>
              </p:ext>
            </p:extLst>
          </p:nvPr>
        </p:nvGraphicFramePr>
        <p:xfrm>
          <a:off x="947918" y="1712580"/>
          <a:ext cx="9209485" cy="3545758"/>
        </p:xfrm>
        <a:graphic>
          <a:graphicData uri="http://schemas.openxmlformats.org/drawingml/2006/table">
            <a:tbl>
              <a:tblPr firstRow="1" bandRow="1">
                <a:tableStyleId>{D7AC3CCA-C797-4891-BE02-D94E43425B78}</a:tableStyleId>
              </a:tblPr>
              <a:tblGrid>
                <a:gridCol w="2495705">
                  <a:extLst>
                    <a:ext uri="{9D8B030D-6E8A-4147-A177-3AD203B41FA5}">
                      <a16:colId xmlns:a16="http://schemas.microsoft.com/office/drawing/2014/main" val="1015179638"/>
                    </a:ext>
                  </a:extLst>
                </a:gridCol>
                <a:gridCol w="3194755">
                  <a:extLst>
                    <a:ext uri="{9D8B030D-6E8A-4147-A177-3AD203B41FA5}">
                      <a16:colId xmlns:a16="http://schemas.microsoft.com/office/drawing/2014/main" val="3719260507"/>
                    </a:ext>
                  </a:extLst>
                </a:gridCol>
                <a:gridCol w="3519025">
                  <a:extLst>
                    <a:ext uri="{9D8B030D-6E8A-4147-A177-3AD203B41FA5}">
                      <a16:colId xmlns:a16="http://schemas.microsoft.com/office/drawing/2014/main" val="3206240547"/>
                    </a:ext>
                  </a:extLst>
                </a:gridCol>
              </a:tblGrid>
              <a:tr h="723626">
                <a:tc gridSpan="3">
                  <a:txBody>
                    <a:bodyPr/>
                    <a:lstStyle/>
                    <a:p>
                      <a:pPr algn="ctr"/>
                      <a:r>
                        <a:rPr lang="en-GB" sz="1400" dirty="0">
                          <a:solidFill>
                            <a:schemeClr val="tx2"/>
                          </a:solidFill>
                        </a:rPr>
                        <a:t>Vacancy and Unemployment Rates across C&amp;P</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hMerge="1">
                  <a:txBody>
                    <a:bodyPr/>
                    <a:lstStyle/>
                    <a:p>
                      <a:endParaRPr lang="en-GB" sz="1400"/>
                    </a:p>
                  </a:txBody>
                  <a:tcPr/>
                </a:tc>
                <a:tc hMerge="1">
                  <a:txBody>
                    <a:bodyPr/>
                    <a:lstStyle/>
                    <a:p>
                      <a:endParaRPr lang="en-GB" sz="1400"/>
                    </a:p>
                  </a:txBody>
                  <a:tcPr/>
                </a:tc>
                <a:extLst>
                  <a:ext uri="{0D108BD9-81ED-4DB2-BD59-A6C34878D82A}">
                    <a16:rowId xmlns:a16="http://schemas.microsoft.com/office/drawing/2014/main" val="4137176553"/>
                  </a:ext>
                </a:extLst>
              </a:tr>
              <a:tr h="868349">
                <a:tc>
                  <a:txBody>
                    <a:bodyPr/>
                    <a:lstStyle/>
                    <a:p>
                      <a:pPr algn="l"/>
                      <a:r>
                        <a:rPr lang="en-GB" sz="1400" b="1" dirty="0">
                          <a:solidFill>
                            <a:schemeClr val="tx2"/>
                          </a:solidFill>
                        </a:rPr>
                        <a:t>Financial Year</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r>
                        <a:rPr lang="en-GB" sz="1400" b="1">
                          <a:solidFill>
                            <a:schemeClr val="tx2"/>
                          </a:solidFill>
                        </a:rPr>
                        <a:t>Vacancy Rate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r>
                        <a:rPr lang="en-GB" sz="1400" b="1">
                          <a:solidFill>
                            <a:schemeClr val="tx2"/>
                          </a:solidFill>
                        </a:rPr>
                        <a:t>Unemployment Rate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4179267461"/>
                  </a:ext>
                </a:extLst>
              </a:tr>
              <a:tr h="506538">
                <a:tc>
                  <a:txBody>
                    <a:bodyPr/>
                    <a:lstStyle/>
                    <a:p>
                      <a:r>
                        <a:rPr lang="en-GB" sz="1400" b="1" dirty="0">
                          <a:solidFill>
                            <a:schemeClr val="tx1"/>
                          </a:solidFill>
                        </a:rPr>
                        <a:t>2020/21</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400" kern="1200" dirty="0">
                          <a:solidFill>
                            <a:schemeClr val="tx1"/>
                          </a:solidFill>
                          <a:latin typeface="+mn-lt"/>
                          <a:ea typeface="+mn-ea"/>
                          <a:cs typeface="+mn-cs"/>
                        </a:rPr>
                        <a:t>41%</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400" kern="1200">
                          <a:solidFill>
                            <a:schemeClr val="tx1"/>
                          </a:solidFill>
                          <a:latin typeface="+mn-lt"/>
                          <a:ea typeface="+mn-ea"/>
                          <a:cs typeface="+mn-cs"/>
                        </a:rPr>
                        <a:t>3.9%</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631990335"/>
                  </a:ext>
                </a:extLst>
              </a:tr>
              <a:tr h="482415">
                <a:tc>
                  <a:txBody>
                    <a:bodyPr/>
                    <a:lstStyle/>
                    <a:p>
                      <a:r>
                        <a:rPr lang="en-GB" sz="1400" b="1" dirty="0">
                          <a:solidFill>
                            <a:schemeClr val="tx1"/>
                          </a:solidFill>
                        </a:rPr>
                        <a:t>2021/22</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400" kern="1200">
                          <a:solidFill>
                            <a:schemeClr val="tx1"/>
                          </a:solidFill>
                          <a:latin typeface="+mn-lt"/>
                          <a:ea typeface="+mn-ea"/>
                          <a:cs typeface="+mn-cs"/>
                        </a:rPr>
                        <a:t>58%</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400" kern="1200" dirty="0">
                          <a:solidFill>
                            <a:schemeClr val="tx1"/>
                          </a:solidFill>
                          <a:latin typeface="+mn-lt"/>
                          <a:ea typeface="+mn-ea"/>
                          <a:cs typeface="+mn-cs"/>
                        </a:rPr>
                        <a:t>3.6%</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3756202064"/>
                  </a:ext>
                </a:extLst>
              </a:tr>
              <a:tr h="482415">
                <a:tc>
                  <a:txBody>
                    <a:bodyPr/>
                    <a:lstStyle/>
                    <a:p>
                      <a:r>
                        <a:rPr lang="en-GB" sz="1400" b="1" dirty="0">
                          <a:solidFill>
                            <a:schemeClr val="tx1"/>
                          </a:solidFill>
                        </a:rPr>
                        <a:t>2022/23</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400" kern="1200" dirty="0">
                          <a:solidFill>
                            <a:schemeClr val="tx1"/>
                          </a:solidFill>
                          <a:latin typeface="+mn-lt"/>
                          <a:ea typeface="+mn-ea"/>
                          <a:cs typeface="+mn-cs"/>
                        </a:rPr>
                        <a:t>55%</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400" kern="1200" dirty="0">
                          <a:solidFill>
                            <a:schemeClr val="tx1"/>
                          </a:solidFill>
                          <a:latin typeface="+mn-lt"/>
                          <a:ea typeface="+mn-ea"/>
                          <a:cs typeface="+mn-cs"/>
                        </a:rPr>
                        <a:t>3.1%</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451116710"/>
                  </a:ext>
                </a:extLst>
              </a:tr>
              <a:tr h="482415">
                <a:tc>
                  <a:txBody>
                    <a:bodyPr/>
                    <a:lstStyle/>
                    <a:p>
                      <a:r>
                        <a:rPr lang="en-GB" sz="1400" b="1" dirty="0">
                          <a:solidFill>
                            <a:schemeClr val="tx1"/>
                          </a:solidFill>
                        </a:rPr>
                        <a:t>2023/24</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400" kern="1200">
                          <a:solidFill>
                            <a:schemeClr val="tx1"/>
                          </a:solidFill>
                          <a:latin typeface="+mn-lt"/>
                          <a:ea typeface="+mn-ea"/>
                          <a:cs typeface="+mn-cs"/>
                        </a:rPr>
                        <a:t>52%</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400" kern="1200" dirty="0">
                          <a:solidFill>
                            <a:schemeClr val="tx1"/>
                          </a:solidFill>
                          <a:latin typeface="+mn-lt"/>
                          <a:ea typeface="+mn-ea"/>
                          <a:cs typeface="+mn-cs"/>
                        </a:rPr>
                        <a:t>4.7%</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417894273"/>
                  </a:ext>
                </a:extLst>
              </a:tr>
            </a:tbl>
          </a:graphicData>
        </a:graphic>
      </p:graphicFrame>
      <p:sp>
        <p:nvSpPr>
          <p:cNvPr id="2" name="TextBox 1">
            <a:extLst>
              <a:ext uri="{FF2B5EF4-FFF2-40B4-BE49-F238E27FC236}">
                <a16:creationId xmlns:a16="http://schemas.microsoft.com/office/drawing/2014/main" id="{E8A58AF2-7C86-C34E-D4F8-2058C9FF8B20}"/>
              </a:ext>
            </a:extLst>
          </p:cNvPr>
          <p:cNvSpPr txBox="1"/>
          <p:nvPr/>
        </p:nvSpPr>
        <p:spPr>
          <a:xfrm>
            <a:off x="574793" y="5677188"/>
            <a:ext cx="8531107" cy="715089"/>
          </a:xfrm>
          <a:prstGeom prst="roundRect">
            <a:avLst/>
          </a:prstGeom>
          <a:noFill/>
          <a:ln>
            <a:solidFill>
              <a:schemeClr val="tx1"/>
            </a:solidFill>
          </a:ln>
        </p:spPr>
        <p:txBody>
          <a:bodyPr wrap="square" rtlCol="0">
            <a:spAutoFit/>
          </a:bodyPr>
          <a:lstStyle/>
          <a:p>
            <a:r>
              <a:rPr lang="en-GB" sz="1200" dirty="0">
                <a:solidFill>
                  <a:srgbClr val="0B3153"/>
                </a:solidFill>
              </a:rPr>
              <a:t>Trends in the table above show that C&amp;P vacancy rates have been decreasing since 2021/22, and the unemployment rate has been increasing. It is thus a difficult employee job market with fewer vacancies available (less supply) and more unemployed people seeking work (more demand).</a:t>
            </a:r>
          </a:p>
        </p:txBody>
      </p:sp>
    </p:spTree>
    <p:extLst>
      <p:ext uri="{BB962C8B-B14F-4D97-AF65-F5344CB8AC3E}">
        <p14:creationId xmlns:p14="http://schemas.microsoft.com/office/powerpoint/2010/main" val="1961450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633413" y="476250"/>
            <a:ext cx="10574976" cy="610776"/>
          </a:xfrm>
        </p:spPr>
        <p:txBody>
          <a:bodyPr/>
          <a:lstStyle/>
          <a:p>
            <a:r>
              <a:rPr lang="en-GB" sz="3200" dirty="0"/>
              <a:t>Vacancies by Sector</a:t>
            </a:r>
            <a:endParaRPr lang="en-GB" sz="3200" dirty="0">
              <a:cs typeface="Arial"/>
            </a:endParaRPr>
          </a:p>
        </p:txBody>
      </p:sp>
      <p:sp>
        <p:nvSpPr>
          <p:cNvPr id="3" name="TextBox 2">
            <a:extLst>
              <a:ext uri="{FF2B5EF4-FFF2-40B4-BE49-F238E27FC236}">
                <a16:creationId xmlns:a16="http://schemas.microsoft.com/office/drawing/2014/main" id="{93F3D11E-EE94-1723-5122-05515188E730}"/>
              </a:ext>
            </a:extLst>
          </p:cNvPr>
          <p:cNvSpPr txBox="1"/>
          <p:nvPr/>
        </p:nvSpPr>
        <p:spPr>
          <a:xfrm>
            <a:off x="980841" y="969169"/>
            <a:ext cx="10230315" cy="461665"/>
          </a:xfrm>
          <a:prstGeom prst="rect">
            <a:avLst/>
          </a:prstGeom>
          <a:solidFill>
            <a:schemeClr val="bg1">
              <a:lumMod val="95000"/>
            </a:schemeClr>
          </a:solidFill>
          <a:ln>
            <a:solidFill>
              <a:schemeClr val="bg2">
                <a:lumMod val="75000"/>
              </a:schemeClr>
            </a:solidFill>
          </a:ln>
        </p:spPr>
        <p:txBody>
          <a:bodyPr wrap="square">
            <a:spAutoFit/>
          </a:bodyPr>
          <a:lstStyle/>
          <a:p>
            <a:pPr algn="ctr" fontAlgn="ctr"/>
            <a:r>
              <a:rPr lang="en-GB" sz="1200" b="1" i="0" u="none" strike="noStrike" dirty="0">
                <a:solidFill>
                  <a:schemeClr val="tx2"/>
                </a:solidFill>
                <a:effectLst/>
                <a:latin typeface="Arial" panose="020B0604020202020204" pitchFamily="34" charset="0"/>
              </a:rPr>
              <a:t>Number of Vacancies in C&amp;P compared to the UK</a:t>
            </a:r>
          </a:p>
          <a:p>
            <a:pPr algn="ctr" fontAlgn="ctr"/>
            <a:r>
              <a:rPr lang="en-GB" sz="1200" b="1" i="0" u="none" strike="noStrike" dirty="0">
                <a:solidFill>
                  <a:srgbClr val="0070C0"/>
                </a:solidFill>
                <a:effectLst/>
                <a:latin typeface="Arial" panose="020B0604020202020204" pitchFamily="34" charset="0"/>
              </a:rPr>
              <a:t>July 2023 - June 2024 </a:t>
            </a:r>
          </a:p>
        </p:txBody>
      </p:sp>
      <p:graphicFrame>
        <p:nvGraphicFramePr>
          <p:cNvPr id="4" name="Content Placeholder 16">
            <a:extLst>
              <a:ext uri="{FF2B5EF4-FFF2-40B4-BE49-F238E27FC236}">
                <a16:creationId xmlns:a16="http://schemas.microsoft.com/office/drawing/2014/main" id="{71C006C1-8DA2-8BC3-D4D1-CA3BA12584B4}"/>
              </a:ext>
            </a:extLst>
          </p:cNvPr>
          <p:cNvGraphicFramePr>
            <a:graphicFrameLocks/>
          </p:cNvGraphicFramePr>
          <p:nvPr>
            <p:extLst>
              <p:ext uri="{D42A27DB-BD31-4B8C-83A1-F6EECF244321}">
                <p14:modId xmlns:p14="http://schemas.microsoft.com/office/powerpoint/2010/main" val="989153590"/>
              </p:ext>
            </p:extLst>
          </p:nvPr>
        </p:nvGraphicFramePr>
        <p:xfrm>
          <a:off x="980842" y="1475671"/>
          <a:ext cx="10168173" cy="4704008"/>
        </p:xfrm>
        <a:graphic>
          <a:graphicData uri="http://schemas.openxmlformats.org/drawingml/2006/table">
            <a:tbl>
              <a:tblPr firstRow="1"/>
              <a:tblGrid>
                <a:gridCol w="3550981">
                  <a:extLst>
                    <a:ext uri="{9D8B030D-6E8A-4147-A177-3AD203B41FA5}">
                      <a16:colId xmlns:a16="http://schemas.microsoft.com/office/drawing/2014/main" val="4187039276"/>
                    </a:ext>
                  </a:extLst>
                </a:gridCol>
                <a:gridCol w="1654298">
                  <a:extLst>
                    <a:ext uri="{9D8B030D-6E8A-4147-A177-3AD203B41FA5}">
                      <a16:colId xmlns:a16="http://schemas.microsoft.com/office/drawing/2014/main" val="415243330"/>
                    </a:ext>
                  </a:extLst>
                </a:gridCol>
                <a:gridCol w="1654298">
                  <a:extLst>
                    <a:ext uri="{9D8B030D-6E8A-4147-A177-3AD203B41FA5}">
                      <a16:colId xmlns:a16="http://schemas.microsoft.com/office/drawing/2014/main" val="529452867"/>
                    </a:ext>
                  </a:extLst>
                </a:gridCol>
                <a:gridCol w="1654298">
                  <a:extLst>
                    <a:ext uri="{9D8B030D-6E8A-4147-A177-3AD203B41FA5}">
                      <a16:colId xmlns:a16="http://schemas.microsoft.com/office/drawing/2014/main" val="335686082"/>
                    </a:ext>
                  </a:extLst>
                </a:gridCol>
                <a:gridCol w="1654298">
                  <a:extLst>
                    <a:ext uri="{9D8B030D-6E8A-4147-A177-3AD203B41FA5}">
                      <a16:colId xmlns:a16="http://schemas.microsoft.com/office/drawing/2014/main" val="4293699566"/>
                    </a:ext>
                  </a:extLst>
                </a:gridCol>
              </a:tblGrid>
              <a:tr h="44543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200" b="1" i="0" u="none" strike="noStrike">
                          <a:solidFill>
                            <a:schemeClr val="tx2"/>
                          </a:solidFill>
                          <a:effectLst/>
                          <a:latin typeface="Arial" panose="020B0604020202020204" pitchFamily="34" charset="0"/>
                        </a:rPr>
                        <a:t>Employment Sector </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200" b="1" i="0" u="none" strike="noStrike">
                          <a:solidFill>
                            <a:schemeClr val="tx2"/>
                          </a:solidFill>
                          <a:effectLst/>
                          <a:latin typeface="Arial"/>
                        </a:rPr>
                        <a:t>Vacancies in </a:t>
                      </a:r>
                    </a:p>
                    <a:p>
                      <a:pPr algn="ctr" fontAlgn="ctr"/>
                      <a:r>
                        <a:rPr lang="en-GB" sz="1200" b="1" i="0" u="none" strike="noStrike">
                          <a:solidFill>
                            <a:srgbClr val="0070C0"/>
                          </a:solidFill>
                          <a:effectLst/>
                          <a:latin typeface="Arial"/>
                        </a:rPr>
                        <a:t>CPCA</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200" b="1" i="0" u="none" strike="noStrike">
                          <a:solidFill>
                            <a:schemeClr val="tx2"/>
                          </a:solidFill>
                          <a:effectLst/>
                          <a:latin typeface="Arial"/>
                        </a:rPr>
                        <a:t>Percentage of total vacancies</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200" b="1" i="0" u="none" strike="noStrike">
                          <a:solidFill>
                            <a:schemeClr val="tx2"/>
                          </a:solidFill>
                          <a:effectLst/>
                          <a:latin typeface="Arial"/>
                        </a:rPr>
                        <a:t>Vacancies in </a:t>
                      </a:r>
                    </a:p>
                    <a:p>
                      <a:pPr algn="ctr" fontAlgn="ctr"/>
                      <a:r>
                        <a:rPr lang="en-GB" sz="1200" b="1" i="0" u="none" strike="noStrike">
                          <a:solidFill>
                            <a:srgbClr val="0070C0"/>
                          </a:solidFill>
                          <a:effectLst/>
                          <a:latin typeface="Arial"/>
                        </a:rPr>
                        <a:t>United Kingdom</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200" b="1" i="0" u="none" strike="noStrike">
                          <a:solidFill>
                            <a:schemeClr val="tx2"/>
                          </a:solidFill>
                          <a:effectLst/>
                          <a:latin typeface="Arial"/>
                        </a:rPr>
                        <a:t>Percentage of total vacancies</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188339"/>
                  </a:ext>
                </a:extLst>
              </a:tr>
              <a:tr h="184636">
                <a:tc>
                  <a:txBody>
                    <a:bodyPr/>
                    <a:lstStyle/>
                    <a:p>
                      <a:pPr algn="l" fontAlgn="b"/>
                      <a:r>
                        <a:rPr lang="en-GB" sz="1100" b="0" i="0" u="none" strike="noStrike">
                          <a:solidFill>
                            <a:srgbClr val="000000"/>
                          </a:solidFill>
                          <a:effectLst/>
                          <a:latin typeface="+mn-lt"/>
                        </a:rPr>
                        <a:t>Administrative and Support Service Activities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79,473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kern="1200" dirty="0">
                          <a:solidFill>
                            <a:srgbClr val="000000"/>
                          </a:solidFill>
                          <a:effectLst/>
                          <a:latin typeface="+mn-lt"/>
                          <a:ea typeface="+mn-ea"/>
                          <a:cs typeface="+mn-cs"/>
                        </a:rPr>
                        <a:t>48.3%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mn-lt"/>
                        </a:rPr>
                        <a:t>4,870,473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dirty="0">
                          <a:solidFill>
                            <a:srgbClr val="000000"/>
                          </a:solidFill>
                          <a:effectLst/>
                          <a:latin typeface="+mn-lt"/>
                          <a:ea typeface="+mn-ea"/>
                          <a:cs typeface="+mn-cs"/>
                        </a:rPr>
                        <a:t>48.2%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918642"/>
                  </a:ext>
                </a:extLst>
              </a:tr>
              <a:tr h="184636">
                <a:tc>
                  <a:txBody>
                    <a:bodyPr/>
                    <a:lstStyle/>
                    <a:p>
                      <a:pPr algn="l" fontAlgn="b"/>
                      <a:r>
                        <a:rPr lang="en-GB" sz="1100" b="0" i="0" u="none" strike="noStrike">
                          <a:solidFill>
                            <a:srgbClr val="000000"/>
                          </a:solidFill>
                          <a:effectLst/>
                          <a:latin typeface="+mn-lt"/>
                        </a:rPr>
                        <a:t>Human Health and Social Work Activities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18,773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kern="1200" dirty="0">
                          <a:solidFill>
                            <a:srgbClr val="000000"/>
                          </a:solidFill>
                          <a:effectLst/>
                          <a:latin typeface="+mn-lt"/>
                          <a:ea typeface="+mn-ea"/>
                          <a:cs typeface="+mn-cs"/>
                        </a:rPr>
                        <a:t>11.4%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mn-lt"/>
                        </a:rPr>
                        <a:t>1,068,238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dirty="0">
                          <a:solidFill>
                            <a:srgbClr val="000000"/>
                          </a:solidFill>
                          <a:effectLst/>
                          <a:latin typeface="+mn-lt"/>
                          <a:ea typeface="+mn-ea"/>
                          <a:cs typeface="+mn-cs"/>
                        </a:rPr>
                        <a:t>10.6%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0123249"/>
                  </a:ext>
                </a:extLst>
              </a:tr>
              <a:tr h="184636">
                <a:tc>
                  <a:txBody>
                    <a:bodyPr/>
                    <a:lstStyle/>
                    <a:p>
                      <a:pPr algn="l" fontAlgn="b"/>
                      <a:r>
                        <a:rPr lang="en-GB" sz="1100" b="0" i="0" u="none" strike="noStrike">
                          <a:solidFill>
                            <a:srgbClr val="000000"/>
                          </a:solidFill>
                          <a:effectLst/>
                          <a:latin typeface="+mn-lt"/>
                        </a:rPr>
                        <a:t>Professional, Scientific and Technical Activities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11,636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kern="1200" dirty="0">
                          <a:solidFill>
                            <a:srgbClr val="000000"/>
                          </a:solidFill>
                          <a:effectLst/>
                          <a:latin typeface="+mn-lt"/>
                          <a:ea typeface="+mn-ea"/>
                          <a:cs typeface="+mn-cs"/>
                        </a:rPr>
                        <a:t>7.1%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mn-lt"/>
                        </a:rPr>
                        <a:t>683,796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dirty="0">
                          <a:solidFill>
                            <a:srgbClr val="000000"/>
                          </a:solidFill>
                          <a:effectLst/>
                          <a:latin typeface="+mn-lt"/>
                          <a:ea typeface="+mn-ea"/>
                          <a:cs typeface="+mn-cs"/>
                        </a:rPr>
                        <a:t>6.8%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153023"/>
                  </a:ext>
                </a:extLst>
              </a:tr>
              <a:tr h="166130">
                <a:tc>
                  <a:txBody>
                    <a:bodyPr/>
                    <a:lstStyle/>
                    <a:p>
                      <a:pPr algn="l" fontAlgn="b"/>
                      <a:r>
                        <a:rPr lang="en-GB" sz="1100" b="0" i="0" u="none" strike="noStrike">
                          <a:solidFill>
                            <a:srgbClr val="000000"/>
                          </a:solidFill>
                          <a:effectLst/>
                          <a:latin typeface="+mn-lt"/>
                        </a:rPr>
                        <a:t>Wholesale and Retail Trade; Repair of Motor Vehicles and Motorcycles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8,747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kern="1200" dirty="0">
                          <a:solidFill>
                            <a:srgbClr val="000000"/>
                          </a:solidFill>
                          <a:effectLst/>
                          <a:latin typeface="+mn-lt"/>
                          <a:ea typeface="+mn-ea"/>
                          <a:cs typeface="+mn-cs"/>
                        </a:rPr>
                        <a:t>5.3%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mn-lt"/>
                        </a:rPr>
                        <a:t>346,284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dirty="0">
                          <a:solidFill>
                            <a:srgbClr val="000000"/>
                          </a:solidFill>
                          <a:effectLst/>
                          <a:latin typeface="+mn-lt"/>
                          <a:ea typeface="+mn-ea"/>
                          <a:cs typeface="+mn-cs"/>
                        </a:rPr>
                        <a:t>5.9%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7749409"/>
                  </a:ext>
                </a:extLst>
              </a:tr>
              <a:tr h="184636">
                <a:tc>
                  <a:txBody>
                    <a:bodyPr/>
                    <a:lstStyle/>
                    <a:p>
                      <a:pPr algn="l" fontAlgn="b"/>
                      <a:r>
                        <a:rPr lang="en-GB" sz="1100" b="0" i="0" u="none" strike="noStrike">
                          <a:solidFill>
                            <a:srgbClr val="000000"/>
                          </a:solidFill>
                          <a:effectLst/>
                          <a:latin typeface="+mn-lt"/>
                        </a:rPr>
                        <a:t>Education</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8,252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kern="1200" dirty="0">
                          <a:solidFill>
                            <a:srgbClr val="000000"/>
                          </a:solidFill>
                          <a:effectLst/>
                          <a:latin typeface="+mn-lt"/>
                          <a:ea typeface="+mn-ea"/>
                          <a:cs typeface="+mn-cs"/>
                        </a:rPr>
                        <a:t>5.0%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mn-lt"/>
                        </a:rPr>
                        <a:t>356,944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dirty="0">
                          <a:solidFill>
                            <a:srgbClr val="000000"/>
                          </a:solidFill>
                          <a:effectLst/>
                          <a:latin typeface="+mn-lt"/>
                          <a:ea typeface="+mn-ea"/>
                          <a:cs typeface="+mn-cs"/>
                        </a:rPr>
                        <a:t>3.4%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5048508"/>
                  </a:ext>
                </a:extLst>
              </a:tr>
              <a:tr h="236978">
                <a:tc>
                  <a:txBody>
                    <a:bodyPr/>
                    <a:lstStyle/>
                    <a:p>
                      <a:pPr algn="l" fontAlgn="b"/>
                      <a:r>
                        <a:rPr lang="en-GB" sz="1100" b="0" i="0" u="none" strike="noStrike">
                          <a:solidFill>
                            <a:srgbClr val="000000"/>
                          </a:solidFill>
                          <a:effectLst/>
                          <a:latin typeface="+mn-lt"/>
                        </a:rPr>
                        <a:t>Accommodation and Food Service Activities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6,217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kern="1200">
                          <a:solidFill>
                            <a:srgbClr val="000000"/>
                          </a:solidFill>
                          <a:effectLst/>
                          <a:latin typeface="+mn-lt"/>
                          <a:ea typeface="+mn-ea"/>
                          <a:cs typeface="+mn-cs"/>
                        </a:rPr>
                        <a:t>3.8%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mn-lt"/>
                        </a:rPr>
                        <a:t>596,500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4.4%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4639606"/>
                  </a:ext>
                </a:extLst>
              </a:tr>
              <a:tr h="184636">
                <a:tc>
                  <a:txBody>
                    <a:bodyPr/>
                    <a:lstStyle/>
                    <a:p>
                      <a:pPr algn="l" fontAlgn="b"/>
                      <a:r>
                        <a:rPr lang="en-GB" sz="1100" b="0" i="0" u="none" strike="noStrike">
                          <a:solidFill>
                            <a:srgbClr val="000000"/>
                          </a:solidFill>
                          <a:effectLst/>
                          <a:latin typeface="+mn-lt"/>
                        </a:rPr>
                        <a:t>Manufacturing</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6,214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kern="1200">
                          <a:solidFill>
                            <a:srgbClr val="000000"/>
                          </a:solidFill>
                          <a:effectLst/>
                          <a:latin typeface="+mn-lt"/>
                          <a:ea typeface="+mn-ea"/>
                          <a:cs typeface="+mn-cs"/>
                        </a:rPr>
                        <a:t>3.8%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rgbClr val="000000"/>
                          </a:solidFill>
                          <a:effectLst/>
                          <a:latin typeface="+mn-lt"/>
                        </a:rPr>
                        <a:t>315,259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3.1%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4763462"/>
                  </a:ext>
                </a:extLst>
              </a:tr>
              <a:tr h="184636">
                <a:tc>
                  <a:txBody>
                    <a:bodyPr/>
                    <a:lstStyle/>
                    <a:p>
                      <a:pPr algn="l" fontAlgn="b"/>
                      <a:r>
                        <a:rPr lang="en-GB" sz="1100" b="0" i="0" u="none" strike="noStrike">
                          <a:solidFill>
                            <a:srgbClr val="000000"/>
                          </a:solidFill>
                          <a:effectLst/>
                          <a:latin typeface="+mn-lt"/>
                        </a:rPr>
                        <a:t>Information and Communication</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5,974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kern="1200">
                          <a:solidFill>
                            <a:srgbClr val="000000"/>
                          </a:solidFill>
                          <a:effectLst/>
                          <a:latin typeface="+mn-lt"/>
                          <a:ea typeface="+mn-ea"/>
                          <a:cs typeface="+mn-cs"/>
                        </a:rPr>
                        <a:t>3.6%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mn-lt"/>
                        </a:rPr>
                        <a:t>442,541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3.5%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637228"/>
                  </a:ext>
                </a:extLst>
              </a:tr>
              <a:tr h="184636">
                <a:tc>
                  <a:txBody>
                    <a:bodyPr/>
                    <a:lstStyle/>
                    <a:p>
                      <a:pPr algn="l" fontAlgn="b"/>
                      <a:r>
                        <a:rPr lang="en-GB" sz="1100" b="0" i="0" u="none" strike="noStrike">
                          <a:solidFill>
                            <a:srgbClr val="000000"/>
                          </a:solidFill>
                          <a:effectLst/>
                          <a:latin typeface="+mn-lt"/>
                        </a:rPr>
                        <a:t>Construction</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3,959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kern="1200">
                          <a:solidFill>
                            <a:srgbClr val="000000"/>
                          </a:solidFill>
                          <a:effectLst/>
                          <a:latin typeface="+mn-lt"/>
                          <a:ea typeface="+mn-ea"/>
                          <a:cs typeface="+mn-cs"/>
                        </a:rPr>
                        <a:t>2.4%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mn-lt"/>
                        </a:rPr>
                        <a:t>208,456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2.1%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5298272"/>
                  </a:ext>
                </a:extLst>
              </a:tr>
              <a:tr h="184636">
                <a:tc>
                  <a:txBody>
                    <a:bodyPr/>
                    <a:lstStyle/>
                    <a:p>
                      <a:pPr algn="l" fontAlgn="b"/>
                      <a:r>
                        <a:rPr lang="en-GB" sz="1100" b="0" i="0" u="none" strike="noStrike" dirty="0">
                          <a:solidFill>
                            <a:srgbClr val="000000"/>
                          </a:solidFill>
                          <a:effectLst/>
                          <a:latin typeface="+mn-lt"/>
                        </a:rPr>
                        <a:t>Other Service Activities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3,217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kern="1200">
                          <a:solidFill>
                            <a:srgbClr val="000000"/>
                          </a:solidFill>
                          <a:effectLst/>
                          <a:latin typeface="+mn-lt"/>
                          <a:ea typeface="+mn-ea"/>
                          <a:cs typeface="+mn-cs"/>
                        </a:rPr>
                        <a:t>2.0%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mn-lt"/>
                        </a:rPr>
                        <a:t>167,919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1.7%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886698"/>
                  </a:ext>
                </a:extLst>
              </a:tr>
              <a:tr h="330882">
                <a:tc>
                  <a:txBody>
                    <a:bodyPr/>
                    <a:lstStyle/>
                    <a:p>
                      <a:pPr algn="l" fontAlgn="b"/>
                      <a:r>
                        <a:rPr lang="en-GB" sz="1100" b="0" i="0" u="none" strike="noStrike">
                          <a:solidFill>
                            <a:srgbClr val="000000"/>
                          </a:solidFill>
                          <a:effectLst/>
                          <a:latin typeface="+mn-lt"/>
                        </a:rPr>
                        <a:t>Public Administration and Defence; Compulsory Social Security</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3,150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kern="1200">
                          <a:solidFill>
                            <a:srgbClr val="000000"/>
                          </a:solidFill>
                          <a:effectLst/>
                          <a:latin typeface="+mn-lt"/>
                          <a:ea typeface="+mn-ea"/>
                          <a:cs typeface="+mn-cs"/>
                        </a:rPr>
                        <a:t>1.9%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mn-lt"/>
                        </a:rPr>
                        <a:t>350,436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3.5%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640349"/>
                  </a:ext>
                </a:extLst>
              </a:tr>
              <a:tr h="184636">
                <a:tc>
                  <a:txBody>
                    <a:bodyPr/>
                    <a:lstStyle/>
                    <a:p>
                      <a:pPr algn="l" fontAlgn="b"/>
                      <a:r>
                        <a:rPr lang="en-GB" sz="1100" b="0" i="0" u="none" strike="noStrike">
                          <a:solidFill>
                            <a:srgbClr val="000000"/>
                          </a:solidFill>
                          <a:effectLst/>
                          <a:latin typeface="+mn-lt"/>
                        </a:rPr>
                        <a:t>Real Estate Activities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2,306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kern="1200">
                          <a:solidFill>
                            <a:srgbClr val="000000"/>
                          </a:solidFill>
                          <a:effectLst/>
                          <a:latin typeface="+mn-lt"/>
                          <a:ea typeface="+mn-ea"/>
                          <a:cs typeface="+mn-cs"/>
                        </a:rPr>
                        <a:t>1.4%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mn-lt"/>
                        </a:rPr>
                        <a:t>148,181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1.5%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436207"/>
                  </a:ext>
                </a:extLst>
              </a:tr>
              <a:tr h="184636">
                <a:tc>
                  <a:txBody>
                    <a:bodyPr/>
                    <a:lstStyle/>
                    <a:p>
                      <a:pPr algn="l" fontAlgn="b"/>
                      <a:r>
                        <a:rPr lang="en-GB" sz="1100" b="0" i="0" u="none" strike="noStrike">
                          <a:solidFill>
                            <a:srgbClr val="000000"/>
                          </a:solidFill>
                          <a:effectLst/>
                          <a:latin typeface="+mn-lt"/>
                        </a:rPr>
                        <a:t>Transportation and Storage</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2,112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kern="1200">
                          <a:solidFill>
                            <a:srgbClr val="000000"/>
                          </a:solidFill>
                          <a:effectLst/>
                          <a:latin typeface="+mn-lt"/>
                          <a:ea typeface="+mn-ea"/>
                          <a:cs typeface="+mn-cs"/>
                        </a:rPr>
                        <a:t>1.3%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mn-lt"/>
                        </a:rPr>
                        <a:t>155,080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1.5%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4959707"/>
                  </a:ext>
                </a:extLst>
              </a:tr>
              <a:tr h="184636">
                <a:tc>
                  <a:txBody>
                    <a:bodyPr/>
                    <a:lstStyle/>
                    <a:p>
                      <a:pPr algn="l" fontAlgn="b"/>
                      <a:r>
                        <a:rPr lang="en-GB" sz="1100" b="0" i="0" u="none" strike="noStrike">
                          <a:solidFill>
                            <a:srgbClr val="000000"/>
                          </a:solidFill>
                          <a:effectLst/>
                          <a:latin typeface="+mn-lt"/>
                        </a:rPr>
                        <a:t>Financial and Insurance Activities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1,869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kern="1200">
                          <a:solidFill>
                            <a:srgbClr val="000000"/>
                          </a:solidFill>
                          <a:effectLst/>
                          <a:latin typeface="+mn-lt"/>
                          <a:ea typeface="+mn-ea"/>
                          <a:cs typeface="+mn-cs"/>
                        </a:rPr>
                        <a:t>1.1%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mn-lt"/>
                        </a:rPr>
                        <a:t>196,210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1.9%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3601915"/>
                  </a:ext>
                </a:extLst>
              </a:tr>
              <a:tr h="244435">
                <a:tc>
                  <a:txBody>
                    <a:bodyPr/>
                    <a:lstStyle/>
                    <a:p>
                      <a:pPr algn="l" fontAlgn="b"/>
                      <a:r>
                        <a:rPr lang="en-GB" sz="1100" b="0" i="0" u="none" strike="noStrike">
                          <a:solidFill>
                            <a:srgbClr val="000000"/>
                          </a:solidFill>
                          <a:effectLst/>
                          <a:latin typeface="+mn-lt"/>
                        </a:rPr>
                        <a:t>Arts, Entertainment and Recreation</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1,021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kern="1200">
                          <a:solidFill>
                            <a:srgbClr val="000000"/>
                          </a:solidFill>
                          <a:effectLst/>
                          <a:latin typeface="+mn-lt"/>
                          <a:ea typeface="+mn-ea"/>
                          <a:cs typeface="+mn-cs"/>
                        </a:rPr>
                        <a:t>0.6%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mn-lt"/>
                        </a:rPr>
                        <a:t>103,259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1.0%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584892"/>
                  </a:ext>
                </a:extLst>
              </a:tr>
              <a:tr h="330882">
                <a:tc>
                  <a:txBody>
                    <a:bodyPr/>
                    <a:lstStyle/>
                    <a:p>
                      <a:pPr algn="l" fontAlgn="b"/>
                      <a:r>
                        <a:rPr lang="en-GB" sz="1100" b="0" i="0" u="none" strike="noStrike">
                          <a:solidFill>
                            <a:srgbClr val="000000"/>
                          </a:solidFill>
                          <a:effectLst/>
                          <a:latin typeface="+mn-lt"/>
                        </a:rPr>
                        <a:t>Water Supply; Sewerage, Waste Management and Remediation Activities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821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kern="1200">
                          <a:solidFill>
                            <a:srgbClr val="000000"/>
                          </a:solidFill>
                          <a:effectLst/>
                          <a:latin typeface="+mn-lt"/>
                          <a:ea typeface="+mn-ea"/>
                          <a:cs typeface="+mn-cs"/>
                        </a:rPr>
                        <a:t>0.5%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mn-lt"/>
                        </a:rPr>
                        <a:t>36,815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0.4%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953011"/>
                  </a:ext>
                </a:extLst>
              </a:tr>
              <a:tr h="184636">
                <a:tc>
                  <a:txBody>
                    <a:bodyPr/>
                    <a:lstStyle/>
                    <a:p>
                      <a:pPr algn="l" fontAlgn="b"/>
                      <a:r>
                        <a:rPr lang="en-GB" sz="1100" b="0" i="0" u="none" strike="noStrike">
                          <a:solidFill>
                            <a:srgbClr val="000000"/>
                          </a:solidFill>
                          <a:effectLst/>
                          <a:latin typeface="+mn-lt"/>
                        </a:rPr>
                        <a:t>Agriculture, Forestry and Fishing</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447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kern="1200">
                          <a:solidFill>
                            <a:srgbClr val="000000"/>
                          </a:solidFill>
                          <a:effectLst/>
                          <a:latin typeface="+mn-lt"/>
                          <a:ea typeface="+mn-ea"/>
                          <a:cs typeface="+mn-cs"/>
                        </a:rPr>
                        <a:t>0.3%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mn-lt"/>
                        </a:rPr>
                        <a:t>19,356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0.2%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933476"/>
                  </a:ext>
                </a:extLst>
              </a:tr>
              <a:tr h="244435">
                <a:tc>
                  <a:txBody>
                    <a:bodyPr/>
                    <a:lstStyle/>
                    <a:p>
                      <a:pPr algn="l" fontAlgn="b"/>
                      <a:r>
                        <a:rPr lang="en-GB" sz="1100" b="0" i="0" u="none" strike="noStrike">
                          <a:solidFill>
                            <a:srgbClr val="000000"/>
                          </a:solidFill>
                          <a:effectLst/>
                          <a:latin typeface="+mn-lt"/>
                        </a:rPr>
                        <a:t>Electricity, Gas, Steam and Air Conditioning Supply</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127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kern="1200">
                          <a:solidFill>
                            <a:srgbClr val="000000"/>
                          </a:solidFill>
                          <a:effectLst/>
                          <a:latin typeface="+mn-lt"/>
                          <a:ea typeface="+mn-ea"/>
                          <a:cs typeface="+mn-cs"/>
                        </a:rPr>
                        <a:t>0.1%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mn-lt"/>
                        </a:rPr>
                        <a:t>25,800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0.3%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315"/>
                  </a:ext>
                </a:extLst>
              </a:tr>
              <a:tr h="282680">
                <a:tc>
                  <a:txBody>
                    <a:bodyPr/>
                    <a:lstStyle/>
                    <a:p>
                      <a:pPr algn="l" fontAlgn="b"/>
                      <a:r>
                        <a:rPr lang="en-GB" sz="1100" b="0" i="0" u="none" strike="noStrike">
                          <a:solidFill>
                            <a:srgbClr val="000000"/>
                          </a:solidFill>
                          <a:effectLst/>
                          <a:latin typeface="+mn-lt"/>
                        </a:rPr>
                        <a:t>Mining and Quarrying</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a:solidFill>
                            <a:srgbClr val="000000"/>
                          </a:solidFill>
                          <a:effectLst/>
                          <a:latin typeface="+mn-lt"/>
                          <a:ea typeface="+mn-ea"/>
                          <a:cs typeface="+mn-cs"/>
                        </a:rPr>
                        <a:t>85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kern="1200">
                          <a:solidFill>
                            <a:srgbClr val="000000"/>
                          </a:solidFill>
                          <a:effectLst/>
                          <a:latin typeface="+mn-lt"/>
                          <a:ea typeface="+mn-ea"/>
                          <a:cs typeface="+mn-cs"/>
                        </a:rPr>
                        <a:t>0.1%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mn-lt"/>
                        </a:rPr>
                        <a:t>14,009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0" i="0" u="none" strike="noStrike" kern="1200" dirty="0">
                          <a:solidFill>
                            <a:srgbClr val="000000"/>
                          </a:solidFill>
                          <a:effectLst/>
                          <a:latin typeface="+mn-lt"/>
                          <a:ea typeface="+mn-ea"/>
                          <a:cs typeface="+mn-cs"/>
                        </a:rPr>
                        <a:t>0.1%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1292600"/>
                  </a:ext>
                </a:extLst>
              </a:tr>
            </a:tbl>
          </a:graphicData>
        </a:graphic>
      </p:graphicFrame>
      <p:sp>
        <p:nvSpPr>
          <p:cNvPr id="5" name="TextBox 4">
            <a:extLst>
              <a:ext uri="{FF2B5EF4-FFF2-40B4-BE49-F238E27FC236}">
                <a16:creationId xmlns:a16="http://schemas.microsoft.com/office/drawing/2014/main" id="{C6613B31-0CEB-A0AC-487A-6EB32896EF41}"/>
              </a:ext>
            </a:extLst>
          </p:cNvPr>
          <p:cNvSpPr txBox="1"/>
          <p:nvPr/>
        </p:nvSpPr>
        <p:spPr>
          <a:xfrm>
            <a:off x="462709" y="6243566"/>
            <a:ext cx="8701812" cy="510778"/>
          </a:xfrm>
          <a:prstGeom prst="roundRect">
            <a:avLst/>
          </a:prstGeom>
          <a:noFill/>
          <a:ln>
            <a:solidFill>
              <a:schemeClr val="tx1"/>
            </a:solidFill>
          </a:ln>
        </p:spPr>
        <p:txBody>
          <a:bodyPr wrap="square" rtlCol="0">
            <a:spAutoFit/>
          </a:bodyPr>
          <a:lstStyle/>
          <a:p>
            <a:r>
              <a:rPr lang="en-GB" sz="1200" dirty="0">
                <a:solidFill>
                  <a:srgbClr val="0B3153"/>
                </a:solidFill>
              </a:rPr>
              <a:t>C&amp;P and the UK have the same top 4 sectors that both make up more than two-thirds of total vacancies and that have similar individual proportions. A difference is the education sector; this is likely due to the strong university presence in Cambridge.</a:t>
            </a:r>
          </a:p>
        </p:txBody>
      </p:sp>
      <p:sp>
        <p:nvSpPr>
          <p:cNvPr id="6" name="Rectangle: Rounded Corners 5">
            <a:extLst>
              <a:ext uri="{FF2B5EF4-FFF2-40B4-BE49-F238E27FC236}">
                <a16:creationId xmlns:a16="http://schemas.microsoft.com/office/drawing/2014/main" id="{15FB3F6B-0B1A-F299-2C15-F95E74A4A273}"/>
              </a:ext>
              <a:ext uri="{C183D7F6-B498-43B3-948B-1728B52AA6E4}">
                <adec:decorative xmlns:adec="http://schemas.microsoft.com/office/drawing/2017/decorative" val="1"/>
              </a:ext>
            </a:extLst>
          </p:cNvPr>
          <p:cNvSpPr/>
          <p:nvPr/>
        </p:nvSpPr>
        <p:spPr>
          <a:xfrm>
            <a:off x="6734590" y="1923753"/>
            <a:ext cx="550926" cy="173736"/>
          </a:xfrm>
          <a:prstGeom prst="round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38515058-F791-EFF2-FA9C-2AEEAED63EAF}"/>
              </a:ext>
              <a:ext uri="{C183D7F6-B498-43B3-948B-1728B52AA6E4}">
                <adec:decorative xmlns:adec="http://schemas.microsoft.com/office/drawing/2017/decorative" val="1"/>
              </a:ext>
            </a:extLst>
          </p:cNvPr>
          <p:cNvSpPr/>
          <p:nvPr/>
        </p:nvSpPr>
        <p:spPr>
          <a:xfrm>
            <a:off x="6734590" y="2125222"/>
            <a:ext cx="550926" cy="173736"/>
          </a:xfrm>
          <a:prstGeom prst="round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6BA39A37-0B78-E8E2-A98E-9EB18F2DE550}"/>
              </a:ext>
              <a:ext uri="{C183D7F6-B498-43B3-948B-1728B52AA6E4}">
                <adec:decorative xmlns:adec="http://schemas.microsoft.com/office/drawing/2017/decorative" val="1"/>
              </a:ext>
            </a:extLst>
          </p:cNvPr>
          <p:cNvSpPr/>
          <p:nvPr/>
        </p:nvSpPr>
        <p:spPr>
          <a:xfrm>
            <a:off x="6734590" y="2287176"/>
            <a:ext cx="550926" cy="173736"/>
          </a:xfrm>
          <a:prstGeom prst="round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F5A32B3F-79FF-5EF5-DB2A-3B31924A832D}"/>
              </a:ext>
              <a:ext uri="{C183D7F6-B498-43B3-948B-1728B52AA6E4}">
                <adec:decorative xmlns:adec="http://schemas.microsoft.com/office/drawing/2017/decorative" val="1"/>
              </a:ext>
            </a:extLst>
          </p:cNvPr>
          <p:cNvSpPr/>
          <p:nvPr/>
        </p:nvSpPr>
        <p:spPr>
          <a:xfrm>
            <a:off x="6736656" y="2557494"/>
            <a:ext cx="550926" cy="173736"/>
          </a:xfrm>
          <a:prstGeom prst="round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9005E46A-3C2C-8FED-736C-0AEC87CED6FB}"/>
              </a:ext>
              <a:ext uri="{C183D7F6-B498-43B3-948B-1728B52AA6E4}">
                <adec:decorative xmlns:adec="http://schemas.microsoft.com/office/drawing/2017/decorative" val="1"/>
              </a:ext>
            </a:extLst>
          </p:cNvPr>
          <p:cNvSpPr/>
          <p:nvPr/>
        </p:nvSpPr>
        <p:spPr>
          <a:xfrm>
            <a:off x="6734590" y="2821349"/>
            <a:ext cx="550926" cy="173736"/>
          </a:xfrm>
          <a:prstGeom prst="roundRect">
            <a:avLst/>
          </a:prstGeom>
          <a:noFill/>
          <a:ln w="254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0D92995D-E64C-A48D-E391-EF7F8AB73DC1}"/>
              </a:ext>
              <a:ext uri="{C183D7F6-B498-43B3-948B-1728B52AA6E4}">
                <adec:decorative xmlns:adec="http://schemas.microsoft.com/office/drawing/2017/decorative" val="1"/>
              </a:ext>
            </a:extLst>
          </p:cNvPr>
          <p:cNvSpPr/>
          <p:nvPr/>
        </p:nvSpPr>
        <p:spPr>
          <a:xfrm>
            <a:off x="10042940" y="1935535"/>
            <a:ext cx="550926" cy="173736"/>
          </a:xfrm>
          <a:prstGeom prst="round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DF2F6F81-F8A3-FB15-70AA-B2934917DCC4}"/>
              </a:ext>
              <a:ext uri="{C183D7F6-B498-43B3-948B-1728B52AA6E4}">
                <adec:decorative xmlns:adec="http://schemas.microsoft.com/office/drawing/2017/decorative" val="1"/>
              </a:ext>
            </a:extLst>
          </p:cNvPr>
          <p:cNvSpPr/>
          <p:nvPr/>
        </p:nvSpPr>
        <p:spPr>
          <a:xfrm>
            <a:off x="10042940" y="2137004"/>
            <a:ext cx="550926" cy="173736"/>
          </a:xfrm>
          <a:prstGeom prst="round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E3143684-D8D2-8EBF-9210-1464CCCF482C}"/>
              </a:ext>
              <a:ext uri="{C183D7F6-B498-43B3-948B-1728B52AA6E4}">
                <adec:decorative xmlns:adec="http://schemas.microsoft.com/office/drawing/2017/decorative" val="1"/>
              </a:ext>
            </a:extLst>
          </p:cNvPr>
          <p:cNvSpPr/>
          <p:nvPr/>
        </p:nvSpPr>
        <p:spPr>
          <a:xfrm>
            <a:off x="10042940" y="2298958"/>
            <a:ext cx="550926" cy="173736"/>
          </a:xfrm>
          <a:prstGeom prst="round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94A3A5D1-04B9-EB41-79A1-1EADD01CA6BF}"/>
              </a:ext>
              <a:ext uri="{C183D7F6-B498-43B3-948B-1728B52AA6E4}">
                <adec:decorative xmlns:adec="http://schemas.microsoft.com/office/drawing/2017/decorative" val="1"/>
              </a:ext>
            </a:extLst>
          </p:cNvPr>
          <p:cNvSpPr/>
          <p:nvPr/>
        </p:nvSpPr>
        <p:spPr>
          <a:xfrm>
            <a:off x="10045006" y="2569276"/>
            <a:ext cx="550926" cy="173736"/>
          </a:xfrm>
          <a:prstGeom prst="round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96FAF944-53AB-43B8-3B15-045F4285F865}"/>
              </a:ext>
              <a:ext uri="{C183D7F6-B498-43B3-948B-1728B52AA6E4}">
                <adec:decorative xmlns:adec="http://schemas.microsoft.com/office/drawing/2017/decorative" val="1"/>
              </a:ext>
            </a:extLst>
          </p:cNvPr>
          <p:cNvSpPr/>
          <p:nvPr/>
        </p:nvSpPr>
        <p:spPr>
          <a:xfrm>
            <a:off x="10042940" y="2833131"/>
            <a:ext cx="550926" cy="173736"/>
          </a:xfrm>
          <a:prstGeom prst="roundRect">
            <a:avLst/>
          </a:prstGeom>
          <a:noFill/>
          <a:ln w="254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2874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633413" y="447675"/>
            <a:ext cx="9178506" cy="1228815"/>
          </a:xfrm>
        </p:spPr>
        <p:txBody>
          <a:bodyPr/>
          <a:lstStyle/>
          <a:p>
            <a:r>
              <a:rPr lang="en-GB" sz="3200" dirty="0"/>
              <a:t>Vacancies by Job Title</a:t>
            </a:r>
            <a:endParaRPr lang="en-GB" sz="3200" dirty="0">
              <a:cs typeface="Arial"/>
            </a:endParaRPr>
          </a:p>
        </p:txBody>
      </p:sp>
      <p:graphicFrame>
        <p:nvGraphicFramePr>
          <p:cNvPr id="4" name="Content Placeholder 16">
            <a:extLst>
              <a:ext uri="{FF2B5EF4-FFF2-40B4-BE49-F238E27FC236}">
                <a16:creationId xmlns:a16="http://schemas.microsoft.com/office/drawing/2014/main" id="{1CD1EC7B-FA21-2114-9709-C5CFEEE13253}"/>
              </a:ext>
            </a:extLst>
          </p:cNvPr>
          <p:cNvGraphicFramePr>
            <a:graphicFrameLocks/>
          </p:cNvGraphicFramePr>
          <p:nvPr>
            <p:extLst>
              <p:ext uri="{D42A27DB-BD31-4B8C-83A1-F6EECF244321}">
                <p14:modId xmlns:p14="http://schemas.microsoft.com/office/powerpoint/2010/main" val="1926950452"/>
              </p:ext>
            </p:extLst>
          </p:nvPr>
        </p:nvGraphicFramePr>
        <p:xfrm>
          <a:off x="633413" y="1160033"/>
          <a:ext cx="5730444" cy="4750974"/>
        </p:xfrm>
        <a:graphic>
          <a:graphicData uri="http://schemas.openxmlformats.org/drawingml/2006/table">
            <a:tbl>
              <a:tblPr firstRow="1"/>
              <a:tblGrid>
                <a:gridCol w="1910148">
                  <a:extLst>
                    <a:ext uri="{9D8B030D-6E8A-4147-A177-3AD203B41FA5}">
                      <a16:colId xmlns:a16="http://schemas.microsoft.com/office/drawing/2014/main" val="4187039276"/>
                    </a:ext>
                  </a:extLst>
                </a:gridCol>
                <a:gridCol w="1910148">
                  <a:extLst>
                    <a:ext uri="{9D8B030D-6E8A-4147-A177-3AD203B41FA5}">
                      <a16:colId xmlns:a16="http://schemas.microsoft.com/office/drawing/2014/main" val="415243330"/>
                    </a:ext>
                  </a:extLst>
                </a:gridCol>
                <a:gridCol w="1910148">
                  <a:extLst>
                    <a:ext uri="{9D8B030D-6E8A-4147-A177-3AD203B41FA5}">
                      <a16:colId xmlns:a16="http://schemas.microsoft.com/office/drawing/2014/main" val="529452867"/>
                    </a:ext>
                  </a:extLst>
                </a:gridCol>
              </a:tblGrid>
              <a:tr h="591127">
                <a:tc gridSpan="3">
                  <a:txBody>
                    <a:bodyPr/>
                    <a:lstStyle/>
                    <a:p>
                      <a:pPr algn="ctr" fontAlgn="ctr"/>
                      <a:r>
                        <a:rPr lang="en-GB" sz="1300" b="1" i="0" u="none" strike="noStrike" dirty="0">
                          <a:solidFill>
                            <a:schemeClr val="tx2"/>
                          </a:solidFill>
                          <a:effectLst/>
                          <a:latin typeface="Arial" panose="020B0604020202020204" pitchFamily="34" charset="0"/>
                        </a:rPr>
                        <a:t>Top KI Job Titles in C&amp;P </a:t>
                      </a:r>
                    </a:p>
                    <a:p>
                      <a:pPr algn="ctr" fontAlgn="ctr"/>
                      <a:r>
                        <a:rPr lang="en-GB" sz="1300" b="1" i="0" u="none" strike="noStrike" dirty="0">
                          <a:solidFill>
                            <a:srgbClr val="0070C0"/>
                          </a:solidFill>
                          <a:effectLst/>
                          <a:latin typeface="Arial" panose="020B0604020202020204" pitchFamily="34" charset="0"/>
                        </a:rPr>
                        <a:t>July 2023 -  June 2024</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GB" sz="1300" b="1" i="0" u="none" strike="noStrike">
                        <a:solidFill>
                          <a:schemeClr val="tx2"/>
                        </a:solidFill>
                        <a:effectLst/>
                        <a:latin typeface="Arial"/>
                      </a:endParaRP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GB" sz="1300" b="1" i="0" u="none" strike="noStrike">
                        <a:solidFill>
                          <a:schemeClr val="tx2"/>
                        </a:solidFill>
                        <a:effectLst/>
                        <a:latin typeface="Arial"/>
                      </a:endParaRP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4198848"/>
                  </a:ext>
                </a:extLst>
              </a:tr>
              <a:tr h="5911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300" b="1" i="0" u="none" strike="noStrike">
                          <a:solidFill>
                            <a:schemeClr val="tx2"/>
                          </a:solidFill>
                          <a:effectLst/>
                          <a:latin typeface="Arial" panose="020B0604020202020204" pitchFamily="34" charset="0"/>
                        </a:rPr>
                        <a:t>Job Title</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300" b="1" i="0" u="none" strike="noStrike" dirty="0">
                          <a:solidFill>
                            <a:schemeClr val="tx2"/>
                          </a:solidFill>
                          <a:effectLst/>
                          <a:latin typeface="Arial"/>
                        </a:rPr>
                        <a:t>Vacancies in </a:t>
                      </a:r>
                    </a:p>
                    <a:p>
                      <a:pPr algn="ctr" fontAlgn="ctr"/>
                      <a:r>
                        <a:rPr lang="en-GB" sz="1300" b="1" i="0" u="none" strike="noStrike" dirty="0">
                          <a:solidFill>
                            <a:schemeClr val="tx2"/>
                          </a:solidFill>
                          <a:effectLst/>
                          <a:latin typeface="Arial"/>
                        </a:rPr>
                        <a:t>C&amp;P: </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300" b="1" i="0" u="none" strike="noStrike">
                          <a:solidFill>
                            <a:schemeClr val="tx2"/>
                          </a:solidFill>
                          <a:effectLst/>
                          <a:latin typeface="Arial"/>
                        </a:rPr>
                        <a:t>Median Posting Duration</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188339"/>
                  </a:ext>
                </a:extLst>
              </a:tr>
              <a:tr h="356872">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Teaching Assistants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792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28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918642"/>
                  </a:ext>
                </a:extLst>
              </a:tr>
              <a:tr h="356872">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Administrators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648</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26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0123249"/>
                  </a:ext>
                </a:extLst>
              </a:tr>
              <a:tr h="356872">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Quantity Surveyors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646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28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153023"/>
                  </a:ext>
                </a:extLst>
              </a:tr>
              <a:tr h="356872">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Field Service Engineers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466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28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933476"/>
                  </a:ext>
                </a:extLst>
              </a:tr>
              <a:tr h="356872">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Account Assistants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446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24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315"/>
                  </a:ext>
                </a:extLst>
              </a:tr>
              <a:tr h="356872">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Warehouse Operatives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443</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27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6715495"/>
                  </a:ext>
                </a:extLst>
              </a:tr>
              <a:tr h="356872">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Support Workers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431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28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6351309"/>
                  </a:ext>
                </a:extLst>
              </a:tr>
              <a:tr h="356872">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Software Engineers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419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23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0020652"/>
                  </a:ext>
                </a:extLst>
              </a:tr>
              <a:tr h="356872">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Project Managers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417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24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5054622"/>
                  </a:ext>
                </a:extLst>
              </a:tr>
              <a:tr h="356872">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Credit Controllers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398</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dirty="0">
                          <a:solidFill>
                            <a:srgbClr val="000000"/>
                          </a:solidFill>
                          <a:effectLst/>
                          <a:latin typeface="+mn-lt"/>
                          <a:ea typeface="+mn-ea"/>
                          <a:cs typeface="+mn-cs"/>
                        </a:rPr>
                        <a:t>25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4520928"/>
                  </a:ext>
                </a:extLst>
              </a:tr>
            </a:tbl>
          </a:graphicData>
        </a:graphic>
      </p:graphicFrame>
      <p:graphicFrame>
        <p:nvGraphicFramePr>
          <p:cNvPr id="6" name="Content Placeholder 16">
            <a:extLst>
              <a:ext uri="{FF2B5EF4-FFF2-40B4-BE49-F238E27FC236}">
                <a16:creationId xmlns:a16="http://schemas.microsoft.com/office/drawing/2014/main" id="{D0BEB2B3-47F2-9AC7-4F21-49B6B415AFBE}"/>
              </a:ext>
            </a:extLst>
          </p:cNvPr>
          <p:cNvGraphicFramePr>
            <a:graphicFrameLocks/>
          </p:cNvGraphicFramePr>
          <p:nvPr>
            <p:extLst>
              <p:ext uri="{D42A27DB-BD31-4B8C-83A1-F6EECF244321}">
                <p14:modId xmlns:p14="http://schemas.microsoft.com/office/powerpoint/2010/main" val="1073137626"/>
              </p:ext>
            </p:extLst>
          </p:nvPr>
        </p:nvGraphicFramePr>
        <p:xfrm>
          <a:off x="6483928" y="1173955"/>
          <a:ext cx="5074659" cy="4769386"/>
        </p:xfrm>
        <a:graphic>
          <a:graphicData uri="http://schemas.openxmlformats.org/drawingml/2006/table">
            <a:tbl>
              <a:tblPr firstRow="1"/>
              <a:tblGrid>
                <a:gridCol w="1691553">
                  <a:extLst>
                    <a:ext uri="{9D8B030D-6E8A-4147-A177-3AD203B41FA5}">
                      <a16:colId xmlns:a16="http://schemas.microsoft.com/office/drawing/2014/main" val="4187039276"/>
                    </a:ext>
                  </a:extLst>
                </a:gridCol>
                <a:gridCol w="1691553">
                  <a:extLst>
                    <a:ext uri="{9D8B030D-6E8A-4147-A177-3AD203B41FA5}">
                      <a16:colId xmlns:a16="http://schemas.microsoft.com/office/drawing/2014/main" val="415243330"/>
                    </a:ext>
                  </a:extLst>
                </a:gridCol>
                <a:gridCol w="1691553">
                  <a:extLst>
                    <a:ext uri="{9D8B030D-6E8A-4147-A177-3AD203B41FA5}">
                      <a16:colId xmlns:a16="http://schemas.microsoft.com/office/drawing/2014/main" val="529452867"/>
                    </a:ext>
                  </a:extLst>
                </a:gridCol>
              </a:tblGrid>
              <a:tr h="670133">
                <a:tc gridSpan="3">
                  <a:txBody>
                    <a:bodyPr/>
                    <a:lstStyle/>
                    <a:p>
                      <a:pPr algn="ctr" fontAlgn="ctr"/>
                      <a:r>
                        <a:rPr lang="en-GB" sz="1300" b="1" i="0" u="none" strike="noStrike" dirty="0">
                          <a:solidFill>
                            <a:schemeClr val="tx2"/>
                          </a:solidFill>
                          <a:effectLst/>
                          <a:latin typeface="Arial" panose="020B0604020202020204" pitchFamily="34" charset="0"/>
                        </a:rPr>
                        <a:t>Top Non-KI Job Titles in C&amp;P </a:t>
                      </a:r>
                    </a:p>
                    <a:p>
                      <a:pPr algn="ctr" fontAlgn="ctr"/>
                      <a:r>
                        <a:rPr lang="en-GB" sz="1300" b="1" i="0" u="none" strike="noStrike" dirty="0">
                          <a:solidFill>
                            <a:srgbClr val="0070C0"/>
                          </a:solidFill>
                          <a:effectLst/>
                          <a:latin typeface="Arial" panose="020B0604020202020204" pitchFamily="34" charset="0"/>
                        </a:rPr>
                        <a:t>July 2023 -  June 2024</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GB" sz="1300" b="1" i="0" u="none" strike="noStrike">
                        <a:solidFill>
                          <a:schemeClr val="tx2"/>
                        </a:solidFill>
                        <a:effectLst/>
                        <a:latin typeface="Arial"/>
                      </a:endParaRP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GB" sz="1300" b="1" i="0" u="none" strike="noStrike">
                        <a:solidFill>
                          <a:schemeClr val="tx2"/>
                        </a:solidFill>
                        <a:effectLst/>
                        <a:latin typeface="Arial"/>
                      </a:endParaRP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797648"/>
                  </a:ext>
                </a:extLst>
              </a:tr>
              <a:tr h="67013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300" b="1" i="0" u="none" strike="noStrike">
                          <a:solidFill>
                            <a:schemeClr val="tx2"/>
                          </a:solidFill>
                          <a:effectLst/>
                          <a:latin typeface="Arial" panose="020B0604020202020204" pitchFamily="34" charset="0"/>
                        </a:rPr>
                        <a:t>Job Title</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300" b="1" i="0" u="none" strike="noStrike" dirty="0">
                          <a:solidFill>
                            <a:schemeClr val="tx2"/>
                          </a:solidFill>
                          <a:effectLst/>
                          <a:latin typeface="Arial"/>
                        </a:rPr>
                        <a:t>Vacancies in </a:t>
                      </a:r>
                    </a:p>
                    <a:p>
                      <a:pPr algn="ctr" fontAlgn="ctr"/>
                      <a:r>
                        <a:rPr lang="en-GB" sz="1300" b="1" i="0" u="none" strike="noStrike" dirty="0">
                          <a:solidFill>
                            <a:schemeClr val="tx2"/>
                          </a:solidFill>
                          <a:effectLst/>
                          <a:latin typeface="Arial"/>
                        </a:rPr>
                        <a:t>C&amp;P: </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300" b="1" i="0" u="none" strike="noStrike">
                          <a:solidFill>
                            <a:schemeClr val="tx2"/>
                          </a:solidFill>
                          <a:effectLst/>
                          <a:latin typeface="Arial"/>
                        </a:rPr>
                        <a:t>Median Posting Duration</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188339"/>
                  </a:ext>
                </a:extLst>
              </a:tr>
              <a:tr h="342912">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Support Workers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1,255</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31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918642"/>
                  </a:ext>
                </a:extLst>
              </a:tr>
              <a:tr h="342912">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Cleaners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912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26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0123249"/>
                  </a:ext>
                </a:extLst>
              </a:tr>
              <a:tr h="342912">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Care Assistants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496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29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153023"/>
                  </a:ext>
                </a:extLst>
              </a:tr>
              <a:tr h="342912">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Health Care Assistants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404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29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933476"/>
                  </a:ext>
                </a:extLst>
              </a:tr>
              <a:tr h="342912">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Team Leads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339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29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315"/>
                  </a:ext>
                </a:extLst>
              </a:tr>
              <a:tr h="342912">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Catering Assistants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336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30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0534827"/>
                  </a:ext>
                </a:extLst>
              </a:tr>
              <a:tr h="342912">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Team Members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336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29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6909908"/>
                  </a:ext>
                </a:extLst>
              </a:tr>
              <a:tr h="342912">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Kitchen Assistants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318</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30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827907"/>
                  </a:ext>
                </a:extLst>
              </a:tr>
              <a:tr h="342912">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Sales Assistants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306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27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6563668"/>
                  </a:ext>
                </a:extLst>
              </a:tr>
              <a:tr h="342912">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Receptionists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a:solidFill>
                            <a:srgbClr val="000000"/>
                          </a:solidFill>
                          <a:effectLst/>
                          <a:latin typeface="+mn-lt"/>
                          <a:ea typeface="+mn-ea"/>
                          <a:cs typeface="+mn-cs"/>
                        </a:rPr>
                        <a:t>288</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200" b="0" i="0" u="none" strike="noStrike" kern="1200" dirty="0">
                          <a:solidFill>
                            <a:srgbClr val="000000"/>
                          </a:solidFill>
                          <a:effectLst/>
                          <a:latin typeface="+mn-lt"/>
                          <a:ea typeface="+mn-ea"/>
                          <a:cs typeface="+mn-cs"/>
                        </a:rPr>
                        <a:t>27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1019837"/>
                  </a:ext>
                </a:extLst>
              </a:tr>
            </a:tbl>
          </a:graphicData>
        </a:graphic>
      </p:graphicFrame>
      <p:sp>
        <p:nvSpPr>
          <p:cNvPr id="3" name="TextBox 2">
            <a:extLst>
              <a:ext uri="{FF2B5EF4-FFF2-40B4-BE49-F238E27FC236}">
                <a16:creationId xmlns:a16="http://schemas.microsoft.com/office/drawing/2014/main" id="{1EF7EE4C-92EC-AF49-AA5F-FDCEAAE6A3FE}"/>
              </a:ext>
            </a:extLst>
          </p:cNvPr>
          <p:cNvSpPr txBox="1"/>
          <p:nvPr/>
        </p:nvSpPr>
        <p:spPr>
          <a:xfrm>
            <a:off x="633413" y="6052780"/>
            <a:ext cx="8531107" cy="715089"/>
          </a:xfrm>
          <a:prstGeom prst="roundRect">
            <a:avLst/>
          </a:prstGeom>
          <a:noFill/>
          <a:ln>
            <a:solidFill>
              <a:schemeClr val="tx1"/>
            </a:solidFill>
          </a:ln>
        </p:spPr>
        <p:txBody>
          <a:bodyPr wrap="square" rtlCol="0">
            <a:spAutoFit/>
          </a:bodyPr>
          <a:lstStyle/>
          <a:p>
            <a:r>
              <a:rPr lang="en-GB" sz="1200" dirty="0">
                <a:solidFill>
                  <a:srgbClr val="0B3153"/>
                </a:solidFill>
              </a:rPr>
              <a:t>This slide helps to further explore characteristics of vacancies in C&amp;P by identifying the top 10 KI and non-KI job titles. Tracking the top KI jobs titles in C&amp;P over time may help to identify corresponding skills and improve matching between vacancies and job seekers.</a:t>
            </a:r>
          </a:p>
        </p:txBody>
      </p:sp>
    </p:spTree>
    <p:extLst>
      <p:ext uri="{BB962C8B-B14F-4D97-AF65-F5344CB8AC3E}">
        <p14:creationId xmlns:p14="http://schemas.microsoft.com/office/powerpoint/2010/main" val="901835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633413" y="476250"/>
            <a:ext cx="9178506" cy="1228815"/>
          </a:xfrm>
        </p:spPr>
        <p:txBody>
          <a:bodyPr/>
          <a:lstStyle/>
          <a:p>
            <a:r>
              <a:rPr lang="en-GB" sz="3200" dirty="0"/>
              <a:t>Vacancies by KI Industries </a:t>
            </a:r>
            <a:endParaRPr lang="en-GB" sz="3200" dirty="0">
              <a:cs typeface="Arial"/>
            </a:endParaRPr>
          </a:p>
        </p:txBody>
      </p:sp>
      <p:pic>
        <p:nvPicPr>
          <p:cNvPr id="4" name="Picture 3" descr="An area line chart showing the number of unique job postings over time split by KI and non KI industries, and ratio of KI postings to non KI postings.">
            <a:extLst>
              <a:ext uri="{FF2B5EF4-FFF2-40B4-BE49-F238E27FC236}">
                <a16:creationId xmlns:a16="http://schemas.microsoft.com/office/drawing/2014/main" id="{BF54154C-C3D7-20B7-E909-B2F74B57B32F}"/>
              </a:ext>
            </a:extLst>
          </p:cNvPr>
          <p:cNvPicPr>
            <a:picLocks noChangeAspect="1"/>
          </p:cNvPicPr>
          <p:nvPr/>
        </p:nvPicPr>
        <p:blipFill>
          <a:blip r:embed="rId3"/>
          <a:stretch>
            <a:fillRect/>
          </a:stretch>
        </p:blipFill>
        <p:spPr>
          <a:xfrm>
            <a:off x="234462" y="1090657"/>
            <a:ext cx="11723076" cy="4881831"/>
          </a:xfrm>
          <a:prstGeom prst="rect">
            <a:avLst/>
          </a:prstGeom>
        </p:spPr>
      </p:pic>
      <p:sp>
        <p:nvSpPr>
          <p:cNvPr id="3" name="TextBox 2">
            <a:extLst>
              <a:ext uri="{FF2B5EF4-FFF2-40B4-BE49-F238E27FC236}">
                <a16:creationId xmlns:a16="http://schemas.microsoft.com/office/drawing/2014/main" id="{68ED511C-0494-0519-0A32-0BD19B3C4AC6}"/>
              </a:ext>
            </a:extLst>
          </p:cNvPr>
          <p:cNvSpPr txBox="1"/>
          <p:nvPr/>
        </p:nvSpPr>
        <p:spPr>
          <a:xfrm>
            <a:off x="110169" y="6071830"/>
            <a:ext cx="9188067" cy="715089"/>
          </a:xfrm>
          <a:prstGeom prst="roundRect">
            <a:avLst/>
          </a:prstGeom>
          <a:noFill/>
          <a:ln>
            <a:solidFill>
              <a:schemeClr val="tx1"/>
            </a:solidFill>
          </a:ln>
        </p:spPr>
        <p:txBody>
          <a:bodyPr wrap="square" rtlCol="0">
            <a:spAutoFit/>
          </a:bodyPr>
          <a:lstStyle/>
          <a:p>
            <a:r>
              <a:rPr lang="en-GB" sz="1200" dirty="0">
                <a:solidFill>
                  <a:srgbClr val="0B3153"/>
                </a:solidFill>
                <a:latin typeface="Arial"/>
                <a:cs typeface="Arial"/>
              </a:rPr>
              <a:t>There has been consistently more KI vacancies than non-KI vacancies over the last 5 years. An area of concern is that the ratio of KI to non-KI job vacancies has been decreasing and approaching 1. The effects of the August 2024 Bank of England interest rate cut and possible subsequent interest rate cuts should be monitored to see it helps reverse this worrying trend with increased investment.</a:t>
            </a:r>
          </a:p>
        </p:txBody>
      </p:sp>
    </p:spTree>
    <p:extLst>
      <p:ext uri="{BB962C8B-B14F-4D97-AF65-F5344CB8AC3E}">
        <p14:creationId xmlns:p14="http://schemas.microsoft.com/office/powerpoint/2010/main" val="2115825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9CB4E1C-DF12-F445-BFF4-AFA936087273}"/>
              </a:ext>
            </a:extLst>
          </p:cNvPr>
          <p:cNvSpPr>
            <a:spLocks noGrp="1"/>
          </p:cNvSpPr>
          <p:nvPr>
            <p:ph type="title"/>
          </p:nvPr>
        </p:nvSpPr>
        <p:spPr>
          <a:xfrm>
            <a:off x="633413" y="476250"/>
            <a:ext cx="9178506" cy="1228815"/>
          </a:xfrm>
        </p:spPr>
        <p:txBody>
          <a:bodyPr/>
          <a:lstStyle/>
          <a:p>
            <a:r>
              <a:rPr lang="en-GB" sz="3200" dirty="0"/>
              <a:t>KI and Non-KI Vacancies by sector</a:t>
            </a:r>
          </a:p>
        </p:txBody>
      </p:sp>
      <p:graphicFrame>
        <p:nvGraphicFramePr>
          <p:cNvPr id="7" name="Content Placeholder 16">
            <a:extLst>
              <a:ext uri="{FF2B5EF4-FFF2-40B4-BE49-F238E27FC236}">
                <a16:creationId xmlns:a16="http://schemas.microsoft.com/office/drawing/2014/main" id="{6AEAA0BD-8BFD-87B8-AAFA-CA825493D652}"/>
              </a:ext>
            </a:extLst>
          </p:cNvPr>
          <p:cNvGraphicFramePr>
            <a:graphicFrameLocks/>
          </p:cNvGraphicFramePr>
          <p:nvPr>
            <p:extLst>
              <p:ext uri="{D42A27DB-BD31-4B8C-83A1-F6EECF244321}">
                <p14:modId xmlns:p14="http://schemas.microsoft.com/office/powerpoint/2010/main" val="2962214425"/>
              </p:ext>
            </p:extLst>
          </p:nvPr>
        </p:nvGraphicFramePr>
        <p:xfrm>
          <a:off x="138603" y="1090657"/>
          <a:ext cx="6193617" cy="5549198"/>
        </p:xfrm>
        <a:graphic>
          <a:graphicData uri="http://schemas.openxmlformats.org/drawingml/2006/table">
            <a:tbl>
              <a:tblPr firstRow="1"/>
              <a:tblGrid>
                <a:gridCol w="2683090">
                  <a:extLst>
                    <a:ext uri="{9D8B030D-6E8A-4147-A177-3AD203B41FA5}">
                      <a16:colId xmlns:a16="http://schemas.microsoft.com/office/drawing/2014/main" val="4187039276"/>
                    </a:ext>
                  </a:extLst>
                </a:gridCol>
                <a:gridCol w="1428571">
                  <a:extLst>
                    <a:ext uri="{9D8B030D-6E8A-4147-A177-3AD203B41FA5}">
                      <a16:colId xmlns:a16="http://schemas.microsoft.com/office/drawing/2014/main" val="415243330"/>
                    </a:ext>
                  </a:extLst>
                </a:gridCol>
                <a:gridCol w="1135530">
                  <a:extLst>
                    <a:ext uri="{9D8B030D-6E8A-4147-A177-3AD203B41FA5}">
                      <a16:colId xmlns:a16="http://schemas.microsoft.com/office/drawing/2014/main" val="529452867"/>
                    </a:ext>
                  </a:extLst>
                </a:gridCol>
                <a:gridCol w="946426">
                  <a:extLst>
                    <a:ext uri="{9D8B030D-6E8A-4147-A177-3AD203B41FA5}">
                      <a16:colId xmlns:a16="http://schemas.microsoft.com/office/drawing/2014/main" val="4293699566"/>
                    </a:ext>
                  </a:extLst>
                </a:gridCol>
              </a:tblGrid>
              <a:tr h="271935">
                <a:tc gridSpan="4">
                  <a:txBody>
                    <a:bodyPr/>
                    <a:lstStyle/>
                    <a:p>
                      <a:pPr algn="ctr" fontAlgn="ctr"/>
                      <a:r>
                        <a:rPr lang="en-GB" sz="1200" b="1" i="0" u="none" strike="noStrike" dirty="0">
                          <a:solidFill>
                            <a:schemeClr val="tx2"/>
                          </a:solidFill>
                          <a:effectLst/>
                          <a:latin typeface="Arial" panose="020B0604020202020204" pitchFamily="34" charset="0"/>
                        </a:rPr>
                        <a:t>Non-KI Vacancies </a:t>
                      </a:r>
                    </a:p>
                    <a:p>
                      <a:pPr algn="ctr" fontAlgn="ctr"/>
                      <a:r>
                        <a:rPr lang="en-GB" sz="1200" b="1" i="0" u="none" strike="noStrike" dirty="0">
                          <a:solidFill>
                            <a:srgbClr val="0070C0"/>
                          </a:solidFill>
                          <a:effectLst/>
                          <a:latin typeface="Arial" panose="020B0604020202020204" pitchFamily="34" charset="0"/>
                        </a:rPr>
                        <a:t>July 2023 - June 2024</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24146349"/>
                  </a:ext>
                </a:extLst>
              </a:tr>
              <a:tr h="28428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chemeClr val="tx2"/>
                          </a:solidFill>
                          <a:effectLst/>
                          <a:latin typeface="Arial" panose="020B0604020202020204" pitchFamily="34" charset="0"/>
                        </a:rPr>
                        <a:t>Employment Sector </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chemeClr val="tx2"/>
                          </a:solidFill>
                          <a:effectLst/>
                          <a:latin typeface="Arial" panose="020B0604020202020204" pitchFamily="34" charset="0"/>
                        </a:rPr>
                        <a:t>Vacancies in </a:t>
                      </a:r>
                    </a:p>
                    <a:p>
                      <a:pPr algn="ctr" fontAlgn="ctr"/>
                      <a:r>
                        <a:rPr lang="en-GB" sz="1100" b="1" i="0" u="none" strike="noStrike">
                          <a:solidFill>
                            <a:schemeClr val="tx2"/>
                          </a:solidFill>
                          <a:effectLst/>
                          <a:latin typeface="Arial" panose="020B0604020202020204" pitchFamily="34" charset="0"/>
                        </a:rPr>
                        <a:t>CPCA</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chemeClr val="tx2"/>
                          </a:solidFill>
                          <a:effectLst/>
                          <a:latin typeface="Arial" panose="020B0604020202020204" pitchFamily="34" charset="0"/>
                        </a:rPr>
                        <a:t>Percentage of total vacancies</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chemeClr val="tx2"/>
                          </a:solidFill>
                          <a:effectLst/>
                          <a:latin typeface="Arial" panose="020B0604020202020204" pitchFamily="34" charset="0"/>
                        </a:rPr>
                        <a:t>Median Posting Time</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188339"/>
                  </a:ext>
                </a:extLst>
              </a:tr>
              <a:tr h="140420">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Human Health and Social Work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18,773</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n-GB" sz="1200" b="0" i="0" u="none" strike="noStrike">
                          <a:solidFill>
                            <a:srgbClr val="000000"/>
                          </a:solidFill>
                          <a:effectLst/>
                          <a:latin typeface="Aptos" panose="020B0004020202020204" pitchFamily="34" charset="0"/>
                        </a:rPr>
                        <a:t>25.5%</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29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933918642"/>
                  </a:ext>
                </a:extLst>
              </a:tr>
              <a:tr h="312531">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Wholesale and Retail Trade; Repair of Motor Vehicles and Motorcycles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8,747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n-GB" sz="1200" b="0" i="0" u="none" strike="noStrike">
                          <a:solidFill>
                            <a:srgbClr val="000000"/>
                          </a:solidFill>
                          <a:effectLst/>
                          <a:latin typeface="Aptos" panose="020B0004020202020204" pitchFamily="34" charset="0"/>
                        </a:rPr>
                        <a:t>11.9%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27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959993075"/>
                  </a:ext>
                </a:extLst>
              </a:tr>
              <a:tr h="151440">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Education</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8,252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n-GB" sz="1200" b="0" i="0" u="none" strike="noStrike">
                          <a:solidFill>
                            <a:srgbClr val="000000"/>
                          </a:solidFill>
                          <a:effectLst/>
                          <a:latin typeface="Aptos" panose="020B0004020202020204" pitchFamily="34" charset="0"/>
                        </a:rPr>
                        <a:t>11.2%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27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887321462"/>
                  </a:ext>
                </a:extLst>
              </a:tr>
              <a:tr h="273888">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Administrative and Support Service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6,919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Aptos" panose="020B0004020202020204" pitchFamily="34" charset="0"/>
                        </a:rPr>
                        <a:t>9.4%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25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5048508"/>
                  </a:ext>
                </a:extLst>
              </a:tr>
              <a:tr h="273888">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Accommodation and Food Service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6,217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Aptos" panose="020B0004020202020204" pitchFamily="34" charset="0"/>
                        </a:rPr>
                        <a:t>8.4%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29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4639606"/>
                  </a:ext>
                </a:extLst>
              </a:tr>
              <a:tr h="168524">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Manufacturing</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6,214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Aptos" panose="020B0004020202020204" pitchFamily="34" charset="0"/>
                        </a:rPr>
                        <a:t>8.4%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26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4763462"/>
                  </a:ext>
                </a:extLst>
              </a:tr>
              <a:tr h="168524">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Construction</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3,959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Aptos" panose="020B0004020202020204" pitchFamily="34" charset="0"/>
                        </a:rPr>
                        <a:t>5.4%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27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637228"/>
                  </a:ext>
                </a:extLst>
              </a:tr>
              <a:tr h="168524">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Other Service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3,217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Aptos" panose="020B0004020202020204" pitchFamily="34" charset="0"/>
                        </a:rPr>
                        <a:t>4.4%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28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5298272"/>
                  </a:ext>
                </a:extLst>
              </a:tr>
              <a:tr h="273888">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Public Administration and Defence; Compulsory Social Security</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3,150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Aptos" panose="020B0004020202020204" pitchFamily="34" charset="0"/>
                        </a:rPr>
                        <a:t>4.3%</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23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886698"/>
                  </a:ext>
                </a:extLst>
              </a:tr>
              <a:tr h="140420">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Real Estate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2,306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Aptos" panose="020B0004020202020204" pitchFamily="34" charset="0"/>
                        </a:rPr>
                        <a:t>3.1%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29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640349"/>
                  </a:ext>
                </a:extLst>
              </a:tr>
              <a:tr h="140420">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Transportation and Storage</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2,043</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Aptos" panose="020B0004020202020204" pitchFamily="34" charset="0"/>
                        </a:rPr>
                        <a:t>2.8%</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27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436207"/>
                  </a:ext>
                </a:extLst>
              </a:tr>
              <a:tr h="140420">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Information and Communication</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1,248</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Aptos" panose="020B0004020202020204" pitchFamily="34" charset="0"/>
                        </a:rPr>
                        <a:t>1.7%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23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4959707"/>
                  </a:ext>
                </a:extLst>
              </a:tr>
              <a:tr h="140420">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Arts, Entertainment and Recreation</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1,021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Aptos" panose="020B0004020202020204" pitchFamily="34" charset="0"/>
                        </a:rPr>
                        <a:t>1.4%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26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3601915"/>
                  </a:ext>
                </a:extLst>
              </a:tr>
              <a:tr h="273888">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Water Supply; Sewerage, Waste Management and Remediation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821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Aptos" panose="020B0004020202020204" pitchFamily="34" charset="0"/>
                        </a:rPr>
                        <a:t>1.1%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24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584892"/>
                  </a:ext>
                </a:extLst>
              </a:tr>
              <a:tr h="168524">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Agriculture, Forestry and Fishing</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447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Aptos" panose="020B0004020202020204" pitchFamily="34" charset="0"/>
                        </a:rPr>
                        <a:t>0.6%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25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953011"/>
                  </a:ext>
                </a:extLst>
              </a:tr>
              <a:tr h="273888">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Professional, Scientific and Technical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181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Aptos" panose="020B0004020202020204" pitchFamily="34" charset="0"/>
                        </a:rPr>
                        <a:t>0.2%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26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933476"/>
                  </a:ext>
                </a:extLst>
              </a:tr>
              <a:tr h="273888">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Electricity, Gas, Steam and Air Conditioning Supply</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127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Aptos" panose="020B0004020202020204" pitchFamily="34" charset="0"/>
                        </a:rPr>
                        <a:t>0.2%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26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315"/>
                  </a:ext>
                </a:extLst>
              </a:tr>
              <a:tr h="154564">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Mining and Quarrying</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85</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Aptos" panose="020B0004020202020204" pitchFamily="34" charset="0"/>
                        </a:rPr>
                        <a:t>0.1%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18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1292600"/>
                  </a:ext>
                </a:extLst>
              </a:tr>
              <a:tr h="140420">
                <a:tc>
                  <a:txBody>
                    <a:bodyPr/>
                    <a:lstStyle/>
                    <a:p>
                      <a:pPr algn="l" fontAlgn="ctr"/>
                      <a:r>
                        <a:rPr lang="en-GB" sz="1100" b="1" i="0" u="none" strike="noStrike">
                          <a:solidFill>
                            <a:srgbClr val="000000"/>
                          </a:solidFill>
                          <a:effectLst/>
                          <a:latin typeface="Aptos Narrow" panose="020B0004020202020204" pitchFamily="34" charset="0"/>
                        </a:rPr>
                        <a:t>Total</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a:solidFill>
                            <a:srgbClr val="000000"/>
                          </a:solidFill>
                          <a:effectLst/>
                          <a:latin typeface="Aptos Narrow" panose="020B0004020202020204" pitchFamily="34" charset="0"/>
                        </a:rPr>
                        <a:t>73,727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2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dirty="0">
                          <a:solidFill>
                            <a:srgbClr val="000000"/>
                          </a:solidFill>
                          <a:effectLst/>
                          <a:latin typeface="Aptos Narrow" panose="020B0004020202020204" pitchFamily="34" charset="0"/>
                        </a:rPr>
                        <a:t>27 days</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5675054"/>
                  </a:ext>
                </a:extLst>
              </a:tr>
            </a:tbl>
          </a:graphicData>
        </a:graphic>
      </p:graphicFrame>
      <p:graphicFrame>
        <p:nvGraphicFramePr>
          <p:cNvPr id="9" name="Content Placeholder 16">
            <a:extLst>
              <a:ext uri="{FF2B5EF4-FFF2-40B4-BE49-F238E27FC236}">
                <a16:creationId xmlns:a16="http://schemas.microsoft.com/office/drawing/2014/main" id="{75E2E0E4-DE73-E479-A500-3FD0AE430BD1}"/>
              </a:ext>
            </a:extLst>
          </p:cNvPr>
          <p:cNvGraphicFramePr>
            <a:graphicFrameLocks/>
          </p:cNvGraphicFramePr>
          <p:nvPr>
            <p:extLst>
              <p:ext uri="{D42A27DB-BD31-4B8C-83A1-F6EECF244321}">
                <p14:modId xmlns:p14="http://schemas.microsoft.com/office/powerpoint/2010/main" val="60137834"/>
              </p:ext>
            </p:extLst>
          </p:nvPr>
        </p:nvGraphicFramePr>
        <p:xfrm>
          <a:off x="6532686" y="1090657"/>
          <a:ext cx="5512186" cy="2572814"/>
        </p:xfrm>
        <a:graphic>
          <a:graphicData uri="http://schemas.openxmlformats.org/drawingml/2006/table">
            <a:tbl>
              <a:tblPr firstRow="1"/>
              <a:tblGrid>
                <a:gridCol w="2722861">
                  <a:extLst>
                    <a:ext uri="{9D8B030D-6E8A-4147-A177-3AD203B41FA5}">
                      <a16:colId xmlns:a16="http://schemas.microsoft.com/office/drawing/2014/main" val="4187039276"/>
                    </a:ext>
                  </a:extLst>
                </a:gridCol>
                <a:gridCol w="929775">
                  <a:extLst>
                    <a:ext uri="{9D8B030D-6E8A-4147-A177-3AD203B41FA5}">
                      <a16:colId xmlns:a16="http://schemas.microsoft.com/office/drawing/2014/main" val="415243330"/>
                    </a:ext>
                  </a:extLst>
                </a:gridCol>
                <a:gridCol w="929775">
                  <a:extLst>
                    <a:ext uri="{9D8B030D-6E8A-4147-A177-3AD203B41FA5}">
                      <a16:colId xmlns:a16="http://schemas.microsoft.com/office/drawing/2014/main" val="529452867"/>
                    </a:ext>
                  </a:extLst>
                </a:gridCol>
                <a:gridCol w="929775">
                  <a:extLst>
                    <a:ext uri="{9D8B030D-6E8A-4147-A177-3AD203B41FA5}">
                      <a16:colId xmlns:a16="http://schemas.microsoft.com/office/drawing/2014/main" val="4293699566"/>
                    </a:ext>
                  </a:extLst>
                </a:gridCol>
              </a:tblGrid>
              <a:tr h="408927">
                <a:tc gridSpan="4">
                  <a:txBody>
                    <a:bodyPr/>
                    <a:lstStyle/>
                    <a:p>
                      <a:pPr algn="ctr" fontAlgn="ctr"/>
                      <a:r>
                        <a:rPr lang="en-GB" sz="1200" b="1" i="0" u="none" strike="noStrike" dirty="0">
                          <a:solidFill>
                            <a:schemeClr val="tx2"/>
                          </a:solidFill>
                          <a:effectLst/>
                          <a:latin typeface="Arial" panose="020B0604020202020204" pitchFamily="34" charset="0"/>
                        </a:rPr>
                        <a:t>KI Vacancies </a:t>
                      </a:r>
                    </a:p>
                    <a:p>
                      <a:pPr algn="ctr" fontAlgn="ctr"/>
                      <a:r>
                        <a:rPr lang="en-GB" sz="1200" b="1" i="0" u="none" strike="noStrike" dirty="0">
                          <a:solidFill>
                            <a:srgbClr val="0070C0"/>
                          </a:solidFill>
                          <a:effectLst/>
                          <a:latin typeface="Arial" panose="020B0604020202020204" pitchFamily="34" charset="0"/>
                        </a:rPr>
                        <a:t>July 2023 - June 2024</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24146349"/>
                  </a:ext>
                </a:extLst>
              </a:tr>
              <a:tr h="58720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chemeClr val="tx2"/>
                          </a:solidFill>
                          <a:effectLst/>
                          <a:latin typeface="Arial" panose="020B0604020202020204" pitchFamily="34" charset="0"/>
                        </a:rPr>
                        <a:t>Employment Sector </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chemeClr val="tx2"/>
                          </a:solidFill>
                          <a:effectLst/>
                          <a:latin typeface="Arial" panose="020B0604020202020204" pitchFamily="34" charset="0"/>
                        </a:rPr>
                        <a:t>Vacancies in CPCA</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chemeClr val="tx2"/>
                          </a:solidFill>
                          <a:effectLst/>
                          <a:latin typeface="Arial" panose="020B0604020202020204" pitchFamily="34" charset="0"/>
                        </a:rPr>
                        <a:t>Percentage of total vacancies</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chemeClr val="tx2"/>
                          </a:solidFill>
                          <a:effectLst/>
                          <a:latin typeface="Arial" panose="020B0604020202020204" pitchFamily="34" charset="0"/>
                        </a:rPr>
                        <a:t>Median Posting Time</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188339"/>
                  </a:ext>
                </a:extLst>
              </a:tr>
              <a:tr h="168381">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Administrative and Support Service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72,554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n-GB" sz="1100" b="0" i="0" u="none" strike="noStrike">
                          <a:solidFill>
                            <a:srgbClr val="000000"/>
                          </a:solidFill>
                          <a:effectLst/>
                          <a:latin typeface="Calibri" panose="020F0502020204030204" pitchFamily="34" charset="0"/>
                        </a:rPr>
                        <a:t>80.0%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27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933918642"/>
                  </a:ext>
                </a:extLst>
              </a:tr>
              <a:tr h="168381">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Professional, Scientific and Technical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11,455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n-GB" sz="1100" b="0" i="0" u="none" strike="noStrike">
                          <a:solidFill>
                            <a:srgbClr val="000000"/>
                          </a:solidFill>
                          <a:effectLst/>
                          <a:latin typeface="Calibri" panose="020F0502020204030204" pitchFamily="34" charset="0"/>
                        </a:rPr>
                        <a:t>12.6%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28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959993075"/>
                  </a:ext>
                </a:extLst>
              </a:tr>
              <a:tr h="298973">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Information and Communication</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4,726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n-GB" sz="1100" b="0" i="0" u="none" strike="noStrike">
                          <a:solidFill>
                            <a:srgbClr val="000000"/>
                          </a:solidFill>
                          <a:effectLst/>
                          <a:latin typeface="Calibri" panose="020F0502020204030204" pitchFamily="34" charset="0"/>
                        </a:rPr>
                        <a:t>5.2%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24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887321462"/>
                  </a:ext>
                </a:extLst>
              </a:tr>
              <a:tr h="168381">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Financial and Insurance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1,869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26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5048508"/>
                  </a:ext>
                </a:extLst>
              </a:tr>
              <a:tr h="147480">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Transportation and Storage</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69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0.1%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0" i="0" u="none" strike="noStrike" kern="1200">
                          <a:solidFill>
                            <a:srgbClr val="000000"/>
                          </a:solidFill>
                          <a:effectLst/>
                          <a:latin typeface="Aptos Narrow" panose="020B0004020202020204" pitchFamily="34" charset="0"/>
                          <a:ea typeface="+mn-ea"/>
                          <a:cs typeface="+mn-cs"/>
                        </a:rPr>
                        <a:t>23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866119"/>
                  </a:ext>
                </a:extLst>
              </a:tr>
              <a:tr h="325207">
                <a:tc>
                  <a:txBody>
                    <a:bodyPr/>
                    <a:lstStyle/>
                    <a:p>
                      <a:pPr algn="ctr" fontAlgn="ctr"/>
                      <a:r>
                        <a:rPr lang="en-GB" sz="1200" b="1" i="0" u="none" strike="noStrike">
                          <a:solidFill>
                            <a:srgbClr val="000000"/>
                          </a:solidFill>
                          <a:effectLst/>
                          <a:latin typeface="Aptos Narrow" panose="020B0004020202020204" pitchFamily="34" charset="0"/>
                        </a:rPr>
                        <a:t>Total</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a:solidFill>
                            <a:srgbClr val="000000"/>
                          </a:solidFill>
                          <a:effectLst/>
                          <a:latin typeface="Aptos Narrow" panose="020B0004020202020204" pitchFamily="34" charset="0"/>
                        </a:rPr>
                        <a:t>90,673</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200" b="1"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rgbClr val="000000"/>
                          </a:solidFill>
                          <a:effectLst/>
                          <a:latin typeface="Aptos Narrow" panose="020B0004020202020204" pitchFamily="34" charset="0"/>
                        </a:rPr>
                        <a:t>27 days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5675054"/>
                  </a:ext>
                </a:extLst>
              </a:tr>
            </a:tbl>
          </a:graphicData>
        </a:graphic>
      </p:graphicFrame>
      <p:graphicFrame>
        <p:nvGraphicFramePr>
          <p:cNvPr id="10" name="Content Placeholder 16">
            <a:extLst>
              <a:ext uri="{FF2B5EF4-FFF2-40B4-BE49-F238E27FC236}">
                <a16:creationId xmlns:a16="http://schemas.microsoft.com/office/drawing/2014/main" id="{C253B9E5-E1B5-25A6-739F-1F1488F96227}"/>
              </a:ext>
            </a:extLst>
          </p:cNvPr>
          <p:cNvGraphicFramePr>
            <a:graphicFrameLocks/>
          </p:cNvGraphicFramePr>
          <p:nvPr>
            <p:extLst>
              <p:ext uri="{D42A27DB-BD31-4B8C-83A1-F6EECF244321}">
                <p14:modId xmlns:p14="http://schemas.microsoft.com/office/powerpoint/2010/main" val="1223203119"/>
              </p:ext>
            </p:extLst>
          </p:nvPr>
        </p:nvGraphicFramePr>
        <p:xfrm>
          <a:off x="6532684" y="3792139"/>
          <a:ext cx="5512188" cy="1594573"/>
        </p:xfrm>
        <a:graphic>
          <a:graphicData uri="http://schemas.openxmlformats.org/drawingml/2006/table">
            <a:tbl>
              <a:tblPr firstRow="1"/>
              <a:tblGrid>
                <a:gridCol w="1235806">
                  <a:extLst>
                    <a:ext uri="{9D8B030D-6E8A-4147-A177-3AD203B41FA5}">
                      <a16:colId xmlns:a16="http://schemas.microsoft.com/office/drawing/2014/main" val="4187039276"/>
                    </a:ext>
                  </a:extLst>
                </a:gridCol>
                <a:gridCol w="1520288">
                  <a:extLst>
                    <a:ext uri="{9D8B030D-6E8A-4147-A177-3AD203B41FA5}">
                      <a16:colId xmlns:a16="http://schemas.microsoft.com/office/drawing/2014/main" val="415243330"/>
                    </a:ext>
                  </a:extLst>
                </a:gridCol>
                <a:gridCol w="1378047">
                  <a:extLst>
                    <a:ext uri="{9D8B030D-6E8A-4147-A177-3AD203B41FA5}">
                      <a16:colId xmlns:a16="http://schemas.microsoft.com/office/drawing/2014/main" val="529452867"/>
                    </a:ext>
                  </a:extLst>
                </a:gridCol>
                <a:gridCol w="1378047">
                  <a:extLst>
                    <a:ext uri="{9D8B030D-6E8A-4147-A177-3AD203B41FA5}">
                      <a16:colId xmlns:a16="http://schemas.microsoft.com/office/drawing/2014/main" val="4293699566"/>
                    </a:ext>
                  </a:extLst>
                </a:gridCol>
              </a:tblGrid>
              <a:tr h="312217">
                <a:tc gridSpan="4">
                  <a:txBody>
                    <a:bodyPr/>
                    <a:lstStyle/>
                    <a:p>
                      <a:pPr algn="ctr" fontAlgn="ctr"/>
                      <a:r>
                        <a:rPr lang="en-GB" sz="1300" b="1" i="0" u="none" strike="noStrike" dirty="0">
                          <a:solidFill>
                            <a:schemeClr val="tx2"/>
                          </a:solidFill>
                          <a:effectLst/>
                          <a:latin typeface="Arial" panose="020B0604020202020204" pitchFamily="34" charset="0"/>
                        </a:rPr>
                        <a:t>KI vs Non-KI Average Wages </a:t>
                      </a:r>
                    </a:p>
                    <a:p>
                      <a:pPr algn="ctr" fontAlgn="ctr"/>
                      <a:endParaRPr lang="en-GB" sz="1300" b="1" i="0" u="none" strike="noStrike" dirty="0">
                        <a:solidFill>
                          <a:srgbClr val="0070C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24146349"/>
                  </a:ext>
                </a:extLst>
              </a:tr>
              <a:tr h="82793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dirty="0">
                          <a:solidFill>
                            <a:schemeClr val="tx2"/>
                          </a:solidFill>
                          <a:effectLst/>
                          <a:latin typeface="Arial" panose="020B0604020202020204" pitchFamily="34" charset="0"/>
                        </a:rPr>
                        <a:t>KI/Non-KI</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dirty="0">
                          <a:solidFill>
                            <a:schemeClr val="tx2"/>
                          </a:solidFill>
                          <a:effectLst/>
                          <a:latin typeface="Arial" panose="020B0604020202020204" pitchFamily="34" charset="0"/>
                        </a:rPr>
                        <a:t>Vacancies in C&amp;P: </a:t>
                      </a:r>
                    </a:p>
                    <a:p>
                      <a:pPr algn="ctr" fontAlgn="ctr"/>
                      <a:r>
                        <a:rPr lang="en-GB" sz="1100" b="1" i="0" u="none" strike="noStrike" dirty="0">
                          <a:solidFill>
                            <a:schemeClr val="tx2"/>
                          </a:solidFill>
                          <a:effectLst/>
                          <a:latin typeface="Arial" panose="020B0604020202020204" pitchFamily="34" charset="0"/>
                        </a:rPr>
                        <a:t>July 2023 - June 2024</a:t>
                      </a:r>
                    </a:p>
                  </a:txBody>
                  <a:tcPr marL="6850" marR="6850" marT="6850" marB="0" anchor="ctr">
                    <a:lnL w="12700" cap="flat" cmpd="sng" algn="ctr">
                      <a:solidFill>
                        <a:schemeClr val="bg2">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chemeClr val="tx2"/>
                          </a:solidFill>
                          <a:effectLst/>
                          <a:latin typeface="Arial" panose="020B0604020202020204" pitchFamily="34" charset="0"/>
                        </a:rPr>
                        <a:t>Average Wages Per Job</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chemeClr val="tx2"/>
                          </a:solidFill>
                          <a:effectLst/>
                          <a:latin typeface="Arial" panose="020B0604020202020204" pitchFamily="34" charset="0"/>
                        </a:rPr>
                        <a:t>Median Posting Time</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188339"/>
                  </a:ext>
                </a:extLst>
              </a:tr>
              <a:tr h="181773">
                <a:tc>
                  <a:txBody>
                    <a:bodyPr/>
                    <a:lstStyle/>
                    <a:p>
                      <a:pPr algn="l" fontAlgn="ctr"/>
                      <a:r>
                        <a:rPr lang="en-GB" sz="1100" b="1" i="0" u="none" strike="noStrike">
                          <a:solidFill>
                            <a:schemeClr val="tx2"/>
                          </a:solidFill>
                          <a:effectLst/>
                          <a:latin typeface="Aptos Narrow" panose="020B0004020202020204" pitchFamily="34" charset="0"/>
                        </a:rPr>
                        <a:t>KI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Aptos Narrow" panose="020B0004020202020204" pitchFamily="34" charset="0"/>
                        </a:rPr>
                        <a:t>90,673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Aptos Narrow" panose="020B0004020202020204" pitchFamily="34" charset="0"/>
                        </a:rPr>
                        <a:t>£38,190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rgbClr val="000000"/>
                          </a:solidFill>
                          <a:effectLst/>
                          <a:latin typeface="Aptos Narrow" panose="020B0004020202020204" pitchFamily="34" charset="0"/>
                        </a:rPr>
                        <a:t>27 days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918642"/>
                  </a:ext>
                </a:extLst>
              </a:tr>
              <a:tr h="181773">
                <a:tc>
                  <a:txBody>
                    <a:bodyPr/>
                    <a:lstStyle/>
                    <a:p>
                      <a:pPr algn="l" fontAlgn="ctr"/>
                      <a:r>
                        <a:rPr lang="en-GB" sz="1100" b="1" i="0" u="none" strike="noStrike" dirty="0">
                          <a:solidFill>
                            <a:schemeClr val="tx2"/>
                          </a:solidFill>
                          <a:effectLst/>
                          <a:latin typeface="Aptos Narrow" panose="020B0004020202020204" pitchFamily="34" charset="0"/>
                        </a:rPr>
                        <a:t>Non-KI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Aptos Narrow" panose="020B0004020202020204" pitchFamily="34" charset="0"/>
                        </a:rPr>
                        <a:t>73,727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Aptos Narrow" panose="020B0004020202020204" pitchFamily="34" charset="0"/>
                        </a:rPr>
                        <a:t>£32,586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rgbClr val="000000"/>
                          </a:solidFill>
                          <a:effectLst/>
                          <a:latin typeface="Aptos Narrow" panose="020B0004020202020204" pitchFamily="34" charset="0"/>
                        </a:rPr>
                        <a:t>27 days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9993075"/>
                  </a:ext>
                </a:extLst>
              </a:tr>
            </a:tbl>
          </a:graphicData>
        </a:graphic>
      </p:graphicFrame>
      <p:sp>
        <p:nvSpPr>
          <p:cNvPr id="2" name="TextBox 1">
            <a:extLst>
              <a:ext uri="{FF2B5EF4-FFF2-40B4-BE49-F238E27FC236}">
                <a16:creationId xmlns:a16="http://schemas.microsoft.com/office/drawing/2014/main" id="{A8E6B7B3-3900-CA31-5346-6930FC47D0C2}"/>
              </a:ext>
            </a:extLst>
          </p:cNvPr>
          <p:cNvSpPr txBox="1"/>
          <p:nvPr/>
        </p:nvSpPr>
        <p:spPr>
          <a:xfrm>
            <a:off x="6532684" y="5515380"/>
            <a:ext cx="5512185" cy="919401"/>
          </a:xfrm>
          <a:prstGeom prst="roundRect">
            <a:avLst/>
          </a:prstGeom>
          <a:noFill/>
          <a:ln>
            <a:solidFill>
              <a:schemeClr val="tx1"/>
            </a:solidFill>
          </a:ln>
        </p:spPr>
        <p:txBody>
          <a:bodyPr wrap="square" rtlCol="0">
            <a:spAutoFit/>
          </a:bodyPr>
          <a:lstStyle/>
          <a:p>
            <a:r>
              <a:rPr lang="en-GB" sz="1200" dirty="0">
                <a:solidFill>
                  <a:srgbClr val="0B3153"/>
                </a:solidFill>
              </a:rPr>
              <a:t>KI industries are concentrated around a tight group of sectors compared to the breadth of non-KI industry sectors. This can be seen as a strength in depth, but it leaves KI industries somewhat more vulnerable to external shocks (e.g. China-Taiwan relations; AI bubble bursting).</a:t>
            </a:r>
          </a:p>
        </p:txBody>
      </p:sp>
      <p:sp>
        <p:nvSpPr>
          <p:cNvPr id="11" name="Rectangle: Rounded Corners 10">
            <a:extLst>
              <a:ext uri="{FF2B5EF4-FFF2-40B4-BE49-F238E27FC236}">
                <a16:creationId xmlns:a16="http://schemas.microsoft.com/office/drawing/2014/main" id="{F17E728C-7816-7E07-9A20-CB71E5104E7B}"/>
              </a:ext>
              <a:ext uri="{C183D7F6-B498-43B3-948B-1728B52AA6E4}">
                <adec:decorative xmlns:adec="http://schemas.microsoft.com/office/drawing/2017/decorative" val="1"/>
              </a:ext>
            </a:extLst>
          </p:cNvPr>
          <p:cNvSpPr/>
          <p:nvPr/>
        </p:nvSpPr>
        <p:spPr>
          <a:xfrm>
            <a:off x="11070370" y="5023529"/>
            <a:ext cx="550926" cy="173736"/>
          </a:xfrm>
          <a:prstGeom prst="round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C1D34BD1-0BF7-F2DE-4C81-23C60FE4B9BF}"/>
              </a:ext>
              <a:ext uri="{C183D7F6-B498-43B3-948B-1728B52AA6E4}">
                <adec:decorative xmlns:adec="http://schemas.microsoft.com/office/drawing/2017/decorative" val="1"/>
              </a:ext>
            </a:extLst>
          </p:cNvPr>
          <p:cNvSpPr/>
          <p:nvPr/>
        </p:nvSpPr>
        <p:spPr>
          <a:xfrm>
            <a:off x="11070370" y="5220831"/>
            <a:ext cx="550926" cy="173736"/>
          </a:xfrm>
          <a:prstGeom prst="round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4359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249F017-839D-4B86-BDD7-353247764D91}"/>
              </a:ext>
            </a:extLst>
          </p:cNvPr>
          <p:cNvSpPr>
            <a:spLocks noGrp="1"/>
          </p:cNvSpPr>
          <p:nvPr>
            <p:ph type="title"/>
          </p:nvPr>
        </p:nvSpPr>
        <p:spPr>
          <a:xfrm>
            <a:off x="616160" y="225600"/>
            <a:ext cx="9178506" cy="1228815"/>
          </a:xfrm>
        </p:spPr>
        <p:txBody>
          <a:bodyPr/>
          <a:lstStyle/>
          <a:p>
            <a:r>
              <a:rPr lang="en-GB" sz="3200" dirty="0"/>
              <a:t>Percentage Change in Vacancies by Sector</a:t>
            </a:r>
          </a:p>
        </p:txBody>
      </p:sp>
      <p:pic>
        <p:nvPicPr>
          <p:cNvPr id="2" name="Picture 1" descr="Clustered column chart showing the percentage change in the number of vacancies by sector in June 2024 compared to June 2023 and March 2024">
            <a:extLst>
              <a:ext uri="{FF2B5EF4-FFF2-40B4-BE49-F238E27FC236}">
                <a16:creationId xmlns:a16="http://schemas.microsoft.com/office/drawing/2014/main" id="{4BE50317-06EE-E4B5-F500-9F76589978ED}"/>
              </a:ext>
            </a:extLst>
          </p:cNvPr>
          <p:cNvPicPr>
            <a:picLocks noChangeAspect="1"/>
          </p:cNvPicPr>
          <p:nvPr/>
        </p:nvPicPr>
        <p:blipFill>
          <a:blip r:embed="rId3"/>
          <a:stretch>
            <a:fillRect/>
          </a:stretch>
        </p:blipFill>
        <p:spPr>
          <a:xfrm>
            <a:off x="3128363" y="1242279"/>
            <a:ext cx="8515350" cy="3304793"/>
          </a:xfrm>
          <a:prstGeom prst="rect">
            <a:avLst/>
          </a:prstGeom>
        </p:spPr>
      </p:pic>
      <p:graphicFrame>
        <p:nvGraphicFramePr>
          <p:cNvPr id="9" name="Content Placeholder 16">
            <a:extLst>
              <a:ext uri="{FF2B5EF4-FFF2-40B4-BE49-F238E27FC236}">
                <a16:creationId xmlns:a16="http://schemas.microsoft.com/office/drawing/2014/main" id="{ADAF6258-BA6B-A45E-AF76-CF1A3506328E}"/>
              </a:ext>
            </a:extLst>
          </p:cNvPr>
          <p:cNvGraphicFramePr>
            <a:graphicFrameLocks/>
          </p:cNvGraphicFramePr>
          <p:nvPr>
            <p:extLst>
              <p:ext uri="{D42A27DB-BD31-4B8C-83A1-F6EECF244321}">
                <p14:modId xmlns:p14="http://schemas.microsoft.com/office/powerpoint/2010/main" val="1447578231"/>
              </p:ext>
            </p:extLst>
          </p:nvPr>
        </p:nvGraphicFramePr>
        <p:xfrm>
          <a:off x="3128363" y="4676730"/>
          <a:ext cx="6034687" cy="1955670"/>
        </p:xfrm>
        <a:graphic>
          <a:graphicData uri="http://schemas.openxmlformats.org/drawingml/2006/table">
            <a:tbl>
              <a:tblPr firstRow="1"/>
              <a:tblGrid>
                <a:gridCol w="2637244">
                  <a:extLst>
                    <a:ext uri="{9D8B030D-6E8A-4147-A177-3AD203B41FA5}">
                      <a16:colId xmlns:a16="http://schemas.microsoft.com/office/drawing/2014/main" val="4187039276"/>
                    </a:ext>
                  </a:extLst>
                </a:gridCol>
                <a:gridCol w="1180138">
                  <a:extLst>
                    <a:ext uri="{9D8B030D-6E8A-4147-A177-3AD203B41FA5}">
                      <a16:colId xmlns:a16="http://schemas.microsoft.com/office/drawing/2014/main" val="529452867"/>
                    </a:ext>
                  </a:extLst>
                </a:gridCol>
                <a:gridCol w="1219387">
                  <a:extLst>
                    <a:ext uri="{9D8B030D-6E8A-4147-A177-3AD203B41FA5}">
                      <a16:colId xmlns:a16="http://schemas.microsoft.com/office/drawing/2014/main" val="2306377972"/>
                    </a:ext>
                  </a:extLst>
                </a:gridCol>
                <a:gridCol w="997918">
                  <a:extLst>
                    <a:ext uri="{9D8B030D-6E8A-4147-A177-3AD203B41FA5}">
                      <a16:colId xmlns:a16="http://schemas.microsoft.com/office/drawing/2014/main" val="184258609"/>
                    </a:ext>
                  </a:extLst>
                </a:gridCol>
              </a:tblGrid>
              <a:tr h="115000">
                <a:tc gridSpan="4">
                  <a:txBody>
                    <a:bodyPr/>
                    <a:lstStyle/>
                    <a:p>
                      <a:pPr marL="0" algn="ctr" defTabSz="914400" rtl="0" eaLnBrk="1" fontAlgn="b" latinLnBrk="0" hangingPunct="1"/>
                      <a:r>
                        <a:rPr lang="en-GB" sz="1100" b="1" i="0" u="none" strike="noStrike" kern="1200">
                          <a:solidFill>
                            <a:schemeClr val="tx2"/>
                          </a:solidFill>
                          <a:effectLst/>
                          <a:latin typeface="+mn-lt"/>
                          <a:ea typeface="+mn-ea"/>
                          <a:cs typeface="Arial" panose="020B0604020202020204" pitchFamily="34" charset="0"/>
                        </a:rPr>
                        <a:t>Top five sectors driving decrease in vacancies from June 2023</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2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2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24146349"/>
                  </a:ext>
                </a:extLst>
              </a:tr>
              <a:tr h="5583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en-GB" sz="1100" b="1" i="0" u="none" strike="noStrike" kern="1200" dirty="0">
                          <a:solidFill>
                            <a:schemeClr val="tx2"/>
                          </a:solidFill>
                          <a:effectLst/>
                          <a:latin typeface="+mn-lt"/>
                          <a:ea typeface="+mn-ea"/>
                          <a:cs typeface="Arial" panose="020B0604020202020204" pitchFamily="34" charset="0"/>
                        </a:rPr>
                        <a:t>Employment Sector </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en-GB" sz="1100" b="1" i="0" u="none" strike="noStrike" kern="1200">
                          <a:solidFill>
                            <a:schemeClr val="tx2"/>
                          </a:solidFill>
                          <a:effectLst/>
                          <a:latin typeface="+mn-lt"/>
                          <a:ea typeface="+mn-ea"/>
                          <a:cs typeface="Arial" panose="020B0604020202020204" pitchFamily="34" charset="0"/>
                        </a:rPr>
                        <a:t>Change from </a:t>
                      </a:r>
                    </a:p>
                    <a:p>
                      <a:pPr marL="0" algn="ctr" defTabSz="914400" rtl="0" eaLnBrk="1" fontAlgn="b" latinLnBrk="0" hangingPunct="1"/>
                      <a:r>
                        <a:rPr lang="en-GB" sz="1100" b="1" i="0" u="none" strike="noStrike" kern="1200">
                          <a:solidFill>
                            <a:schemeClr val="tx2"/>
                          </a:solidFill>
                          <a:effectLst/>
                          <a:latin typeface="+mn-lt"/>
                          <a:ea typeface="+mn-ea"/>
                          <a:cs typeface="Arial" panose="020B0604020202020204" pitchFamily="34" charset="0"/>
                        </a:rPr>
                        <a:t>June 2023</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1" i="0" u="none" strike="noStrike" kern="1200">
                          <a:solidFill>
                            <a:schemeClr val="tx2"/>
                          </a:solidFill>
                          <a:effectLst/>
                          <a:latin typeface="+mn-lt"/>
                          <a:ea typeface="+mn-ea"/>
                          <a:cs typeface="Arial" panose="020B0604020202020204" pitchFamily="34" charset="0"/>
                        </a:rPr>
                        <a:t>% of overall decrease for all vacancies from June 2023</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b="1" i="0" u="none" strike="noStrike" kern="1200">
                          <a:solidFill>
                            <a:schemeClr val="tx2"/>
                          </a:solidFill>
                          <a:effectLst/>
                          <a:latin typeface="+mn-lt"/>
                          <a:ea typeface="+mn-ea"/>
                          <a:cs typeface="Arial" panose="020B0604020202020204" pitchFamily="34" charset="0"/>
                        </a:rPr>
                        <a:t>% of Job Postings KI – June 2024</a:t>
                      </a:r>
                    </a:p>
                  </a:txBody>
                  <a:tcPr marL="6850" marR="6850" marT="685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188339"/>
                  </a:ext>
                </a:extLst>
              </a:tr>
              <a:tr h="227470">
                <a:tc>
                  <a:txBody>
                    <a:bodyPr/>
                    <a:lstStyle/>
                    <a:p>
                      <a:pPr algn="l" fontAlgn="b"/>
                      <a:r>
                        <a:rPr lang="en-GB" sz="1100" b="0" i="0" u="none" strike="noStrike">
                          <a:solidFill>
                            <a:srgbClr val="000000"/>
                          </a:solidFill>
                          <a:effectLst/>
                          <a:latin typeface="Aptos Narrow" panose="020B0004020202020204" pitchFamily="34" charset="0"/>
                        </a:rPr>
                        <a:t>Administrative and Support Service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Aptos Narrow" panose="020B0004020202020204" pitchFamily="34" charset="0"/>
                        </a:rPr>
                        <a:t>-12,306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Aptos Narrow" panose="020B0004020202020204" pitchFamily="34" charset="0"/>
                        </a:rPr>
                        <a:t>62%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90%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918642"/>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Aptos Narrow" panose="020B0004020202020204" pitchFamily="34" charset="0"/>
                        </a:rPr>
                        <a:t>Professional, Scientific and Technical Activities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Aptos Narrow" panose="020B0004020202020204" pitchFamily="34" charset="0"/>
                        </a:rPr>
                        <a:t>-1,336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Aptos Narrow" panose="020B0004020202020204" pitchFamily="34" charset="0"/>
                        </a:rPr>
                        <a:t>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98%</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0123249"/>
                  </a:ext>
                </a:extLst>
              </a:tr>
              <a:tr h="116622">
                <a:tc>
                  <a:txBody>
                    <a:bodyPr/>
                    <a:lstStyle/>
                    <a:p>
                      <a:pPr algn="l" fontAlgn="b"/>
                      <a:r>
                        <a:rPr lang="en-GB" sz="1100" b="0" i="0" u="none" strike="noStrike">
                          <a:solidFill>
                            <a:srgbClr val="000000"/>
                          </a:solidFill>
                          <a:effectLst/>
                          <a:latin typeface="Aptos Narrow" panose="020B0004020202020204" pitchFamily="34" charset="0"/>
                        </a:rPr>
                        <a:t>Construction</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Aptos Narrow" panose="020B0004020202020204" pitchFamily="34" charset="0"/>
                        </a:rPr>
                        <a:t>-1,324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Aptos Narrow" panose="020B0004020202020204" pitchFamily="34" charset="0"/>
                        </a:rPr>
                        <a:t>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153023"/>
                  </a:ext>
                </a:extLst>
              </a:tr>
              <a:tr h="116622">
                <a:tc>
                  <a:txBody>
                    <a:bodyPr/>
                    <a:lstStyle/>
                    <a:p>
                      <a:pPr algn="l" fontAlgn="b"/>
                      <a:r>
                        <a:rPr lang="en-GB" sz="1100" b="0" i="0" u="none" strike="noStrike">
                          <a:solidFill>
                            <a:srgbClr val="000000"/>
                          </a:solidFill>
                          <a:effectLst/>
                          <a:latin typeface="Aptos Narrow" panose="020B0004020202020204" pitchFamily="34" charset="0"/>
                        </a:rPr>
                        <a:t>Information and Communication</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Aptos Narrow" panose="020B0004020202020204" pitchFamily="34" charset="0"/>
                        </a:rPr>
                        <a:t>-794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Aptos Narrow" panose="020B0004020202020204" pitchFamily="34" charset="0"/>
                        </a:rPr>
                        <a:t>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77%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7749409"/>
                  </a:ext>
                </a:extLst>
              </a:tr>
              <a:tr h="227470">
                <a:tc>
                  <a:txBody>
                    <a:bodyPr/>
                    <a:lstStyle/>
                    <a:p>
                      <a:pPr algn="l" fontAlgn="b"/>
                      <a:r>
                        <a:rPr lang="en-GB" sz="1100" b="0" i="0" u="none" strike="noStrike">
                          <a:solidFill>
                            <a:srgbClr val="000000"/>
                          </a:solidFill>
                          <a:effectLst/>
                          <a:latin typeface="Aptos Narrow" panose="020B0004020202020204" pitchFamily="34" charset="0"/>
                        </a:rPr>
                        <a:t>Wholesale and Retail Trade; Repair of Motor Vehicles and Motorcycles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Aptos Narrow" panose="020B0004020202020204" pitchFamily="34" charset="0"/>
                        </a:rPr>
                        <a:t>-785</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Aptos Narrow" panose="020B0004020202020204" pitchFamily="34" charset="0"/>
                        </a:rPr>
                        <a:t>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5048508"/>
                  </a:ext>
                </a:extLst>
              </a:tr>
            </a:tbl>
          </a:graphicData>
        </a:graphic>
      </p:graphicFrame>
      <p:sp>
        <p:nvSpPr>
          <p:cNvPr id="4" name="TextBox 3">
            <a:extLst>
              <a:ext uri="{FF2B5EF4-FFF2-40B4-BE49-F238E27FC236}">
                <a16:creationId xmlns:a16="http://schemas.microsoft.com/office/drawing/2014/main" id="{F00CAE0B-C7B0-3511-C391-F7B810E7AF49}"/>
              </a:ext>
            </a:extLst>
          </p:cNvPr>
          <p:cNvSpPr txBox="1"/>
          <p:nvPr/>
        </p:nvSpPr>
        <p:spPr>
          <a:xfrm>
            <a:off x="9333034" y="4676730"/>
            <a:ext cx="2642301" cy="1600438"/>
          </a:xfrm>
          <a:prstGeom prst="roundRect">
            <a:avLst/>
          </a:prstGeom>
          <a:noFill/>
          <a:ln>
            <a:solidFill>
              <a:schemeClr val="tx1"/>
            </a:solidFill>
          </a:ln>
        </p:spPr>
        <p:txBody>
          <a:bodyPr wrap="square" rtlCol="0">
            <a:spAutoFit/>
          </a:bodyPr>
          <a:lstStyle/>
          <a:p>
            <a:r>
              <a:rPr lang="en-GB" sz="1100" dirty="0">
                <a:solidFill>
                  <a:srgbClr val="0B3153"/>
                </a:solidFill>
              </a:rPr>
              <a:t>Vacancies have decreased across all sectors over the last year except for Other Sectors. The decrease in vacancies from June 2023 has been driven by the Administrative and Support Service Activities sector, and 90% of job postings in this sector were KI.</a:t>
            </a:r>
          </a:p>
        </p:txBody>
      </p:sp>
      <p:graphicFrame>
        <p:nvGraphicFramePr>
          <p:cNvPr id="7" name="Table 6">
            <a:extLst>
              <a:ext uri="{FF2B5EF4-FFF2-40B4-BE49-F238E27FC236}">
                <a16:creationId xmlns:a16="http://schemas.microsoft.com/office/drawing/2014/main" id="{EED98ED9-2837-E578-75F0-A8F73D29FC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660249"/>
              </p:ext>
            </p:extLst>
          </p:nvPr>
        </p:nvGraphicFramePr>
        <p:xfrm>
          <a:off x="213246" y="1242279"/>
          <a:ext cx="2745133" cy="5219555"/>
        </p:xfrm>
        <a:graphic>
          <a:graphicData uri="http://schemas.openxmlformats.org/drawingml/2006/table">
            <a:tbl>
              <a:tblPr firstRow="1">
                <a:tableStyleId>{5C22544A-7EE6-4342-B048-85BDC9FD1C3A}</a:tableStyleId>
              </a:tblPr>
              <a:tblGrid>
                <a:gridCol w="666768">
                  <a:extLst>
                    <a:ext uri="{9D8B030D-6E8A-4147-A177-3AD203B41FA5}">
                      <a16:colId xmlns:a16="http://schemas.microsoft.com/office/drawing/2014/main" val="2159562102"/>
                    </a:ext>
                  </a:extLst>
                </a:gridCol>
                <a:gridCol w="2078365">
                  <a:extLst>
                    <a:ext uri="{9D8B030D-6E8A-4147-A177-3AD203B41FA5}">
                      <a16:colId xmlns:a16="http://schemas.microsoft.com/office/drawing/2014/main" val="2929235570"/>
                    </a:ext>
                  </a:extLst>
                </a:gridCol>
              </a:tblGrid>
              <a:tr h="217905">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a:solidFill>
                            <a:schemeClr val="tx2"/>
                          </a:solidFill>
                          <a:effectLst/>
                          <a:latin typeface="+mn-lt"/>
                          <a:cs typeface="Arial" panose="020B0604020202020204" pitchFamily="34" charset="0"/>
                        </a:rPr>
                        <a:t>Sector Identifier for Chart</a:t>
                      </a:r>
                    </a:p>
                    <a:p>
                      <a:pPr algn="ctr" fontAlgn="b"/>
                      <a:endParaRPr lang="en-GB" sz="1100" b="1" i="0" u="none" strike="noStrike">
                        <a:solidFill>
                          <a:schemeClr val="tx2"/>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2"/>
                    </a:solidFill>
                  </a:tcPr>
                </a:tc>
                <a:tc hMerge="1">
                  <a:txBody>
                    <a:bodyPr/>
                    <a:lstStyle/>
                    <a:p>
                      <a:pPr algn="ctr" fontAlgn="b"/>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665151200"/>
                  </a:ext>
                </a:extLst>
              </a:tr>
              <a:tr h="213462">
                <a:tc>
                  <a:txBody>
                    <a:bodyPr/>
                    <a:lstStyle/>
                    <a:p>
                      <a:pPr algn="ctr" fontAlgn="b"/>
                      <a:r>
                        <a:rPr lang="en-GB" sz="1100" b="1" i="0" u="none" strike="noStrike">
                          <a:solidFill>
                            <a:schemeClr val="tx2"/>
                          </a:solidFill>
                          <a:effectLst/>
                          <a:latin typeface="+mn-lt"/>
                        </a:rPr>
                        <a:t>Sector Identifier</a:t>
                      </a:r>
                    </a:p>
                  </a:txBody>
                  <a:tcPr marL="2995" marR="2995" marT="299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1" i="0" u="none" strike="noStrike">
                          <a:solidFill>
                            <a:schemeClr val="tx2"/>
                          </a:solidFill>
                          <a:effectLst/>
                          <a:latin typeface="+mn-lt"/>
                        </a:rPr>
                        <a:t>Sector Name</a:t>
                      </a:r>
                    </a:p>
                  </a:txBody>
                  <a:tcPr marL="2995" marR="2995" marT="299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072568730"/>
                  </a:ext>
                </a:extLst>
              </a:tr>
              <a:tr h="217905">
                <a:tc>
                  <a:txBody>
                    <a:bodyPr/>
                    <a:lstStyle/>
                    <a:p>
                      <a:pPr algn="ctr" fontAlgn="b"/>
                      <a:r>
                        <a:rPr lang="en-GB" sz="1050" u="none" strike="noStrike">
                          <a:effectLst/>
                          <a:latin typeface="+mn-lt"/>
                        </a:rPr>
                        <a:t>1</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Accommodation and food service activities</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304197216"/>
                  </a:ext>
                </a:extLst>
              </a:tr>
              <a:tr h="217905">
                <a:tc>
                  <a:txBody>
                    <a:bodyPr/>
                    <a:lstStyle/>
                    <a:p>
                      <a:pPr algn="ctr" fontAlgn="b"/>
                      <a:r>
                        <a:rPr lang="en-GB" sz="1050" u="none" strike="noStrike">
                          <a:effectLst/>
                          <a:latin typeface="+mn-lt"/>
                        </a:rPr>
                        <a:t>2</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Administrative and support service activities</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503414337"/>
                  </a:ext>
                </a:extLst>
              </a:tr>
              <a:tr h="217905">
                <a:tc>
                  <a:txBody>
                    <a:bodyPr/>
                    <a:lstStyle/>
                    <a:p>
                      <a:pPr algn="ctr" fontAlgn="b"/>
                      <a:r>
                        <a:rPr lang="en-GB" sz="1050" u="none" strike="noStrike">
                          <a:effectLst/>
                          <a:latin typeface="+mn-lt"/>
                        </a:rPr>
                        <a:t>3</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Arts, entertainment and recreation</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713483757"/>
                  </a:ext>
                </a:extLst>
              </a:tr>
              <a:tr h="109963">
                <a:tc>
                  <a:txBody>
                    <a:bodyPr/>
                    <a:lstStyle/>
                    <a:p>
                      <a:pPr algn="ctr" fontAlgn="b"/>
                      <a:r>
                        <a:rPr lang="en-GB" sz="1050" u="none" strike="noStrike">
                          <a:effectLst/>
                          <a:latin typeface="+mn-lt"/>
                        </a:rPr>
                        <a:t>4</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Construction</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2710533424"/>
                  </a:ext>
                </a:extLst>
              </a:tr>
              <a:tr h="109963">
                <a:tc>
                  <a:txBody>
                    <a:bodyPr/>
                    <a:lstStyle/>
                    <a:p>
                      <a:pPr algn="ctr" fontAlgn="b"/>
                      <a:r>
                        <a:rPr lang="en-GB" sz="1050" u="none" strike="noStrike">
                          <a:effectLst/>
                          <a:latin typeface="+mn-lt"/>
                        </a:rPr>
                        <a:t>5</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Education</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072126321"/>
                  </a:ext>
                </a:extLst>
              </a:tr>
              <a:tr h="217905">
                <a:tc>
                  <a:txBody>
                    <a:bodyPr/>
                    <a:lstStyle/>
                    <a:p>
                      <a:pPr algn="ctr" fontAlgn="b"/>
                      <a:r>
                        <a:rPr lang="en-GB" sz="1050" u="none" strike="noStrike">
                          <a:effectLst/>
                          <a:latin typeface="+mn-lt"/>
                        </a:rPr>
                        <a:t>6</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Financial and insurance activities</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513611081"/>
                  </a:ext>
                </a:extLst>
              </a:tr>
              <a:tr h="217905">
                <a:tc>
                  <a:txBody>
                    <a:bodyPr/>
                    <a:lstStyle/>
                    <a:p>
                      <a:pPr algn="ctr" fontAlgn="b"/>
                      <a:r>
                        <a:rPr lang="en-GB" sz="1050" u="none" strike="noStrike">
                          <a:effectLst/>
                          <a:latin typeface="+mn-lt"/>
                        </a:rPr>
                        <a:t>7</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Human health and social work activities</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988671580"/>
                  </a:ext>
                </a:extLst>
              </a:tr>
              <a:tr h="217905">
                <a:tc>
                  <a:txBody>
                    <a:bodyPr/>
                    <a:lstStyle/>
                    <a:p>
                      <a:pPr algn="ctr" fontAlgn="b"/>
                      <a:r>
                        <a:rPr lang="en-GB" sz="1050" u="none" strike="noStrike">
                          <a:effectLst/>
                          <a:latin typeface="+mn-lt"/>
                        </a:rPr>
                        <a:t>8</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Information and communication</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2271513162"/>
                  </a:ext>
                </a:extLst>
              </a:tr>
              <a:tr h="109963">
                <a:tc>
                  <a:txBody>
                    <a:bodyPr/>
                    <a:lstStyle/>
                    <a:p>
                      <a:pPr algn="ctr" fontAlgn="b"/>
                      <a:r>
                        <a:rPr lang="en-GB" sz="1050" u="none" strike="noStrike">
                          <a:effectLst/>
                          <a:latin typeface="+mn-lt"/>
                        </a:rPr>
                        <a:t>9</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Manufacturing</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820684573"/>
                  </a:ext>
                </a:extLst>
              </a:tr>
              <a:tr h="109963">
                <a:tc>
                  <a:txBody>
                    <a:bodyPr/>
                    <a:lstStyle/>
                    <a:p>
                      <a:pPr algn="ctr" fontAlgn="b"/>
                      <a:r>
                        <a:rPr lang="en-GB" sz="1050" u="none" strike="noStrike">
                          <a:effectLst/>
                          <a:latin typeface="+mn-lt"/>
                        </a:rPr>
                        <a:t>10</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Other service activities</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982213971"/>
                  </a:ext>
                </a:extLst>
              </a:tr>
              <a:tr h="217905">
                <a:tc>
                  <a:txBody>
                    <a:bodyPr/>
                    <a:lstStyle/>
                    <a:p>
                      <a:pPr algn="ctr" fontAlgn="b"/>
                      <a:r>
                        <a:rPr lang="en-GB" sz="1050" u="none" strike="noStrike">
                          <a:effectLst/>
                          <a:latin typeface="+mn-lt"/>
                        </a:rPr>
                        <a:t>11</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Professional, scientific and technical activities</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840423507"/>
                  </a:ext>
                </a:extLst>
              </a:tr>
              <a:tr h="325848">
                <a:tc>
                  <a:txBody>
                    <a:bodyPr/>
                    <a:lstStyle/>
                    <a:p>
                      <a:pPr algn="ctr" fontAlgn="b"/>
                      <a:r>
                        <a:rPr lang="en-GB" sz="1050" u="none" strike="noStrike">
                          <a:effectLst/>
                          <a:latin typeface="+mn-lt"/>
                        </a:rPr>
                        <a:t>12</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Public administration and defence; compulsory social security</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2207539089"/>
                  </a:ext>
                </a:extLst>
              </a:tr>
              <a:tr h="109963">
                <a:tc>
                  <a:txBody>
                    <a:bodyPr/>
                    <a:lstStyle/>
                    <a:p>
                      <a:pPr algn="ctr" fontAlgn="b"/>
                      <a:r>
                        <a:rPr lang="en-GB" sz="1050" u="none" strike="noStrike">
                          <a:effectLst/>
                          <a:latin typeface="+mn-lt"/>
                        </a:rPr>
                        <a:t>13</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Real estate activities</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860533248"/>
                  </a:ext>
                </a:extLst>
              </a:tr>
              <a:tr h="167264">
                <a:tc>
                  <a:txBody>
                    <a:bodyPr/>
                    <a:lstStyle/>
                    <a:p>
                      <a:pPr algn="ctr" fontAlgn="b"/>
                      <a:r>
                        <a:rPr lang="en-GB" sz="1050" u="none" strike="noStrike">
                          <a:effectLst/>
                          <a:latin typeface="+mn-lt"/>
                        </a:rPr>
                        <a:t>14</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Transportation and storage</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633892241"/>
                  </a:ext>
                </a:extLst>
              </a:tr>
              <a:tr h="325848">
                <a:tc>
                  <a:txBody>
                    <a:bodyPr/>
                    <a:lstStyle/>
                    <a:p>
                      <a:pPr algn="ctr" fontAlgn="b"/>
                      <a:r>
                        <a:rPr lang="en-GB" sz="1050" u="none" strike="noStrike">
                          <a:effectLst/>
                          <a:latin typeface="+mn-lt"/>
                        </a:rPr>
                        <a:t>15</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u="none" strike="noStrike">
                          <a:effectLst/>
                          <a:latin typeface="+mn-lt"/>
                        </a:rPr>
                        <a:t>Wholesale and retail trade; repair of motor vehicles and motorcycles</a:t>
                      </a:r>
                      <a:endParaRPr lang="en-GB" sz="1050" b="0" i="0" u="none" strike="noStrike">
                        <a:solidFill>
                          <a:srgbClr val="000000"/>
                        </a:solidFill>
                        <a:effectLst/>
                        <a:latin typeface="+mn-lt"/>
                      </a:endParaRP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786285504"/>
                  </a:ext>
                </a:extLst>
              </a:tr>
              <a:tr h="433790">
                <a:tc>
                  <a:txBody>
                    <a:bodyPr/>
                    <a:lstStyle/>
                    <a:p>
                      <a:pPr algn="ctr" fontAlgn="b"/>
                      <a:r>
                        <a:rPr lang="en-GB" sz="1050" b="0" i="0" u="none" strike="noStrike">
                          <a:solidFill>
                            <a:srgbClr val="000000"/>
                          </a:solidFill>
                          <a:effectLst/>
                          <a:latin typeface="+mn-lt"/>
                        </a:rPr>
                        <a:t>16</a:t>
                      </a: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Other sectors (Agriculture, forestry and fishing; Mining and quarrying; Water supply and Waste management, Electricity, Gas, Steam and Air Conditioning Supply)</a:t>
                      </a:r>
                    </a:p>
                  </a:txBody>
                  <a:tcPr marL="2995" marR="2995" marT="299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632194702"/>
                  </a:ext>
                </a:extLst>
              </a:tr>
            </a:tbl>
          </a:graphicData>
        </a:graphic>
      </p:graphicFrame>
      <p:sp>
        <p:nvSpPr>
          <p:cNvPr id="3" name="Rectangle: Rounded Corners 2">
            <a:extLst>
              <a:ext uri="{FF2B5EF4-FFF2-40B4-BE49-F238E27FC236}">
                <a16:creationId xmlns:a16="http://schemas.microsoft.com/office/drawing/2014/main" id="{CA79BD39-FA98-E473-51E8-661608F4F126}"/>
              </a:ext>
              <a:ext uri="{C183D7F6-B498-43B3-948B-1728B52AA6E4}">
                <adec:decorative xmlns:adec="http://schemas.microsoft.com/office/drawing/2017/decorative" val="1"/>
              </a:ext>
            </a:extLst>
          </p:cNvPr>
          <p:cNvSpPr/>
          <p:nvPr/>
        </p:nvSpPr>
        <p:spPr>
          <a:xfrm>
            <a:off x="6096000" y="5570317"/>
            <a:ext cx="550926" cy="173736"/>
          </a:xfrm>
          <a:prstGeom prst="round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4AB8D133-C97B-E98D-2774-E98CE880820D}"/>
              </a:ext>
              <a:ext uri="{C183D7F6-B498-43B3-948B-1728B52AA6E4}">
                <adec:decorative xmlns:adec="http://schemas.microsoft.com/office/drawing/2017/decorative" val="1"/>
              </a:ext>
            </a:extLst>
          </p:cNvPr>
          <p:cNvSpPr/>
          <p:nvPr/>
        </p:nvSpPr>
        <p:spPr>
          <a:xfrm>
            <a:off x="7260431" y="5575319"/>
            <a:ext cx="550926" cy="173736"/>
          </a:xfrm>
          <a:prstGeom prst="round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36B3B265-33E2-915A-6710-BCB0DB332EFA}"/>
              </a:ext>
              <a:ext uri="{C183D7F6-B498-43B3-948B-1728B52AA6E4}">
                <adec:decorative xmlns:adec="http://schemas.microsoft.com/office/drawing/2017/decorative" val="1"/>
              </a:ext>
            </a:extLst>
          </p:cNvPr>
          <p:cNvSpPr/>
          <p:nvPr/>
        </p:nvSpPr>
        <p:spPr>
          <a:xfrm>
            <a:off x="8370887" y="5575319"/>
            <a:ext cx="550926" cy="173736"/>
          </a:xfrm>
          <a:prstGeom prst="round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5964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180AE6D-ABB2-E2E4-7534-C422DB5A1D16}"/>
              </a:ext>
            </a:extLst>
          </p:cNvPr>
          <p:cNvSpPr>
            <a:spLocks noGrp="1"/>
          </p:cNvSpPr>
          <p:nvPr>
            <p:ph type="title"/>
          </p:nvPr>
        </p:nvSpPr>
        <p:spPr>
          <a:xfrm>
            <a:off x="633413" y="476250"/>
            <a:ext cx="10515600" cy="1214438"/>
          </a:xfrm>
        </p:spPr>
        <p:txBody>
          <a:bodyPr/>
          <a:lstStyle/>
          <a:p>
            <a:r>
              <a:rPr lang="en-GB" sz="3200" dirty="0"/>
              <a:t>KI vs Non-KI Changes</a:t>
            </a:r>
          </a:p>
        </p:txBody>
      </p:sp>
      <p:pic>
        <p:nvPicPr>
          <p:cNvPr id="2" name="Picture 1" descr="A clustered column chart showing the percentage change in the number of vacancies in June 2024 compared to March 2024 and June 2023 split by KI, non-KI and overall vacancies. Vacancies overall have decreased by 45.7% since the previous year, KI vacancies by 54.6% and non-KI by 33.5%.">
            <a:extLst>
              <a:ext uri="{FF2B5EF4-FFF2-40B4-BE49-F238E27FC236}">
                <a16:creationId xmlns:a16="http://schemas.microsoft.com/office/drawing/2014/main" id="{F2B48DB0-DA46-DFE4-E377-5CD34D64BB81}"/>
              </a:ext>
            </a:extLst>
          </p:cNvPr>
          <p:cNvPicPr>
            <a:picLocks noChangeAspect="1"/>
          </p:cNvPicPr>
          <p:nvPr/>
        </p:nvPicPr>
        <p:blipFill>
          <a:blip r:embed="rId3"/>
          <a:stretch>
            <a:fillRect/>
          </a:stretch>
        </p:blipFill>
        <p:spPr>
          <a:xfrm>
            <a:off x="633413" y="1305886"/>
            <a:ext cx="10928371" cy="4028114"/>
          </a:xfrm>
          <a:prstGeom prst="rect">
            <a:avLst/>
          </a:prstGeom>
        </p:spPr>
      </p:pic>
      <p:sp>
        <p:nvSpPr>
          <p:cNvPr id="3" name="TextBox 2">
            <a:extLst>
              <a:ext uri="{FF2B5EF4-FFF2-40B4-BE49-F238E27FC236}">
                <a16:creationId xmlns:a16="http://schemas.microsoft.com/office/drawing/2014/main" id="{8D463756-AF39-B627-BD2C-7980119391C7}"/>
              </a:ext>
            </a:extLst>
          </p:cNvPr>
          <p:cNvSpPr txBox="1"/>
          <p:nvPr/>
        </p:nvSpPr>
        <p:spPr>
          <a:xfrm>
            <a:off x="633413" y="6080549"/>
            <a:ext cx="8531107" cy="715089"/>
          </a:xfrm>
          <a:prstGeom prst="roundRect">
            <a:avLst/>
          </a:prstGeom>
          <a:noFill/>
          <a:ln>
            <a:solidFill>
              <a:schemeClr val="tx1"/>
            </a:solidFill>
          </a:ln>
        </p:spPr>
        <p:txBody>
          <a:bodyPr wrap="square" rtlCol="0">
            <a:spAutoFit/>
          </a:bodyPr>
          <a:lstStyle/>
          <a:p>
            <a:r>
              <a:rPr lang="en-GB" sz="1200" dirty="0">
                <a:solidFill>
                  <a:srgbClr val="0B3153"/>
                </a:solidFill>
              </a:rPr>
              <a:t>Vacancies across both KI and non-KI industries have decreased year on year and since March 2024. However, it is concerning that KI industries have seen a larger decrease than non-KI industries when compared to both last year and March 2024.</a:t>
            </a:r>
          </a:p>
        </p:txBody>
      </p:sp>
    </p:spTree>
    <p:extLst>
      <p:ext uri="{BB962C8B-B14F-4D97-AF65-F5344CB8AC3E}">
        <p14:creationId xmlns:p14="http://schemas.microsoft.com/office/powerpoint/2010/main" val="642469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46ABC4-0181-2E71-C55A-1FB7EF2BC8F2}"/>
              </a:ext>
            </a:extLst>
          </p:cNvPr>
          <p:cNvSpPr txBox="1">
            <a:spLocks noGrp="1"/>
          </p:cNvSpPr>
          <p:nvPr>
            <p:ph type="title" idx="4294967295"/>
          </p:nvPr>
        </p:nvSpPr>
        <p:spPr bwMode="auto">
          <a:xfrm>
            <a:off x="337185" y="507841"/>
            <a:ext cx="10515600" cy="7830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0" i="0" u="none" strike="noStrike" kern="1200" cap="none" spc="0" normalizeH="0" baseline="0" noProof="0" dirty="0">
                <a:ln>
                  <a:noFill/>
                </a:ln>
                <a:solidFill>
                  <a:schemeClr val="accent2"/>
                </a:solidFill>
                <a:effectLst/>
                <a:uLnTx/>
                <a:uFillTx/>
                <a:latin typeface="+mj-lt"/>
                <a:ea typeface="+mj-ea"/>
                <a:cs typeface="+mj-cs"/>
              </a:rPr>
              <a:t>Claimant Count vs Unemployment Rate</a:t>
            </a:r>
          </a:p>
        </p:txBody>
      </p:sp>
      <p:pic>
        <p:nvPicPr>
          <p:cNvPr id="6" name="Picture 5" descr="Line chart showing the claimant rate and unemployment rate amongst 16- to 64-year-olds in Cambridgeshire &amp; Peterborough from 2005 to 2024.">
            <a:extLst>
              <a:ext uri="{FF2B5EF4-FFF2-40B4-BE49-F238E27FC236}">
                <a16:creationId xmlns:a16="http://schemas.microsoft.com/office/drawing/2014/main" id="{086AA2C5-064A-F1D2-98F8-FBB55E59D831}"/>
              </a:ext>
            </a:extLst>
          </p:cNvPr>
          <p:cNvPicPr>
            <a:picLocks noChangeAspect="1"/>
          </p:cNvPicPr>
          <p:nvPr/>
        </p:nvPicPr>
        <p:blipFill>
          <a:blip r:embed="rId3"/>
          <a:stretch>
            <a:fillRect/>
          </a:stretch>
        </p:blipFill>
        <p:spPr>
          <a:xfrm>
            <a:off x="968692" y="1219200"/>
            <a:ext cx="10254615" cy="4970881"/>
          </a:xfrm>
          <a:prstGeom prst="rect">
            <a:avLst/>
          </a:prstGeom>
        </p:spPr>
      </p:pic>
      <p:sp>
        <p:nvSpPr>
          <p:cNvPr id="3" name="TextBox 2">
            <a:extLst>
              <a:ext uri="{FF2B5EF4-FFF2-40B4-BE49-F238E27FC236}">
                <a16:creationId xmlns:a16="http://schemas.microsoft.com/office/drawing/2014/main" id="{DE249252-492B-BA81-6AF9-E9233F9A98E0}"/>
              </a:ext>
            </a:extLst>
          </p:cNvPr>
          <p:cNvSpPr txBox="1"/>
          <p:nvPr/>
        </p:nvSpPr>
        <p:spPr>
          <a:xfrm>
            <a:off x="337185" y="6284542"/>
            <a:ext cx="8902065" cy="510778"/>
          </a:xfrm>
          <a:prstGeom prst="roundRect">
            <a:avLst/>
          </a:prstGeom>
          <a:noFill/>
          <a:ln>
            <a:solidFill>
              <a:schemeClr val="tx1"/>
            </a:solidFill>
          </a:ln>
        </p:spPr>
        <p:txBody>
          <a:bodyPr wrap="square" rtlCol="0">
            <a:spAutoFit/>
          </a:bodyPr>
          <a:lstStyle/>
          <a:p>
            <a:r>
              <a:rPr lang="en-US" sz="1200" b="0" dirty="0">
                <a:solidFill>
                  <a:srgbClr val="0B3153"/>
                </a:solidFill>
                <a:latin typeface="+mn-lt"/>
                <a:ea typeface="Calibri"/>
                <a:cs typeface="Calibri"/>
              </a:rPr>
              <a:t>The claimant rate and unemployment rate historically follow similar trends with the claimant rate being lower than the unemployment rate. </a:t>
            </a:r>
            <a:r>
              <a:rPr lang="en-GB" sz="1200" b="0" dirty="0">
                <a:solidFill>
                  <a:srgbClr val="0B3153"/>
                </a:solidFill>
                <a:latin typeface="+mn-lt"/>
                <a:ea typeface="Calibri"/>
                <a:cs typeface="Calibri"/>
              </a:rPr>
              <a:t>Since 2019, there has been an </a:t>
            </a:r>
            <a:r>
              <a:rPr lang="en-GB" sz="1200" dirty="0">
                <a:solidFill>
                  <a:srgbClr val="0B3153"/>
                </a:solidFill>
                <a:latin typeface="+mn-lt"/>
                <a:ea typeface="Calibri"/>
                <a:cs typeface="Calibri"/>
              </a:rPr>
              <a:t>unusual convergence. More data is needed to explain this behaviour.</a:t>
            </a:r>
            <a:endParaRPr lang="en-GB" sz="1200" dirty="0">
              <a:solidFill>
                <a:srgbClr val="0B3153"/>
              </a:solidFill>
            </a:endParaRPr>
          </a:p>
        </p:txBody>
      </p:sp>
    </p:spTree>
    <p:extLst>
      <p:ext uri="{BB962C8B-B14F-4D97-AF65-F5344CB8AC3E}">
        <p14:creationId xmlns:p14="http://schemas.microsoft.com/office/powerpoint/2010/main" val="2586840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8A2B9C5-C6BA-3D69-84F4-7BFEDC46726C}"/>
              </a:ext>
            </a:extLst>
          </p:cNvPr>
          <p:cNvSpPr txBox="1">
            <a:spLocks noGrp="1"/>
          </p:cNvSpPr>
          <p:nvPr>
            <p:ph type="title" idx="4294967295"/>
          </p:nvPr>
        </p:nvSpPr>
        <p:spPr bwMode="auto">
          <a:xfrm>
            <a:off x="417418" y="300614"/>
            <a:ext cx="11357166" cy="54766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rtl="0" eaLnBrk="1" fontAlgn="base" hangingPunct="1">
              <a:lnSpc>
                <a:spcPct val="90000"/>
              </a:lnSpc>
              <a:spcBef>
                <a:spcPct val="0"/>
              </a:spcBef>
              <a:spcAft>
                <a:spcPct val="0"/>
              </a:spcAft>
              <a:defRPr sz="60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0" i="0" u="none" strike="noStrike" kern="1200" cap="none" spc="0" normalizeH="0" baseline="0" noProof="0" dirty="0">
                <a:ln>
                  <a:noFill/>
                </a:ln>
                <a:solidFill>
                  <a:schemeClr val="accent2"/>
                </a:solidFill>
                <a:effectLst/>
                <a:uLnTx/>
                <a:uFillTx/>
                <a:latin typeface="+mj-lt"/>
                <a:ea typeface="+mj-ea"/>
                <a:cs typeface="+mj-cs"/>
              </a:rPr>
              <a:t>Claimant Count by Area – June 2024</a:t>
            </a:r>
          </a:p>
        </p:txBody>
      </p:sp>
      <p:sp>
        <p:nvSpPr>
          <p:cNvPr id="11" name="TextBox 10">
            <a:extLst>
              <a:ext uri="{FF2B5EF4-FFF2-40B4-BE49-F238E27FC236}">
                <a16:creationId xmlns:a16="http://schemas.microsoft.com/office/drawing/2014/main" id="{0F54B510-7DCF-FE86-2581-23194F49C970}"/>
              </a:ext>
            </a:extLst>
          </p:cNvPr>
          <p:cNvSpPr txBox="1"/>
          <p:nvPr/>
        </p:nvSpPr>
        <p:spPr>
          <a:xfrm>
            <a:off x="706218" y="1250352"/>
            <a:ext cx="2792125" cy="584775"/>
          </a:xfrm>
          <a:prstGeom prst="rect">
            <a:avLst/>
          </a:prstGeom>
          <a:noFill/>
        </p:spPr>
        <p:txBody>
          <a:bodyPr wrap="square" rtlCol="0">
            <a:spAutoFit/>
          </a:bodyPr>
          <a:lstStyle/>
          <a:p>
            <a:pPr algn="ctr"/>
            <a:r>
              <a:rPr lang="en-GB" b="1">
                <a:solidFill>
                  <a:srgbClr val="0B3153"/>
                </a:solidFill>
              </a:rPr>
              <a:t>Cambridgeshire</a:t>
            </a:r>
            <a:endParaRPr lang="en-GB" sz="1400" b="1">
              <a:solidFill>
                <a:srgbClr val="0B3153"/>
              </a:solidFill>
            </a:endParaRPr>
          </a:p>
          <a:p>
            <a:pPr algn="ctr"/>
            <a:r>
              <a:rPr lang="en-GB" sz="1400" b="1"/>
              <a:t>Claimant Count (ages 16+)</a:t>
            </a:r>
          </a:p>
        </p:txBody>
      </p:sp>
      <p:sp>
        <p:nvSpPr>
          <p:cNvPr id="12" name="TextBox 11">
            <a:extLst>
              <a:ext uri="{FF2B5EF4-FFF2-40B4-BE49-F238E27FC236}">
                <a16:creationId xmlns:a16="http://schemas.microsoft.com/office/drawing/2014/main" id="{0A45E872-4E52-82AE-0F3C-8C626C3404AB}"/>
              </a:ext>
            </a:extLst>
          </p:cNvPr>
          <p:cNvSpPr txBox="1"/>
          <p:nvPr/>
        </p:nvSpPr>
        <p:spPr>
          <a:xfrm>
            <a:off x="1415339" y="1994261"/>
            <a:ext cx="1263044"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9,910</a:t>
            </a:r>
          </a:p>
        </p:txBody>
      </p:sp>
      <p:sp>
        <p:nvSpPr>
          <p:cNvPr id="13" name="TextBox 12">
            <a:extLst>
              <a:ext uri="{FF2B5EF4-FFF2-40B4-BE49-F238E27FC236}">
                <a16:creationId xmlns:a16="http://schemas.microsoft.com/office/drawing/2014/main" id="{586A976B-2B9E-31FA-2AE9-FB5219DB6AB6}"/>
              </a:ext>
            </a:extLst>
          </p:cNvPr>
          <p:cNvSpPr txBox="1"/>
          <p:nvPr/>
        </p:nvSpPr>
        <p:spPr>
          <a:xfrm>
            <a:off x="724448" y="2731006"/>
            <a:ext cx="2792125" cy="307777"/>
          </a:xfrm>
          <a:prstGeom prst="rect">
            <a:avLst/>
          </a:prstGeom>
          <a:noFill/>
        </p:spPr>
        <p:txBody>
          <a:bodyPr wrap="square" rtlCol="0">
            <a:spAutoFit/>
          </a:bodyPr>
          <a:lstStyle/>
          <a:p>
            <a:pPr algn="ctr"/>
            <a:r>
              <a:rPr lang="en-GB" sz="1400" b="1"/>
              <a:t>Quarterly Change </a:t>
            </a:r>
            <a:endParaRPr lang="en-GB" sz="1400"/>
          </a:p>
        </p:txBody>
      </p:sp>
      <p:sp>
        <p:nvSpPr>
          <p:cNvPr id="4" name="TextBox 3">
            <a:extLst>
              <a:ext uri="{FF2B5EF4-FFF2-40B4-BE49-F238E27FC236}">
                <a16:creationId xmlns:a16="http://schemas.microsoft.com/office/drawing/2014/main" id="{5A9E835C-5936-F4AA-FAC1-FCB81A042B5B}"/>
              </a:ext>
            </a:extLst>
          </p:cNvPr>
          <p:cNvSpPr txBox="1"/>
          <p:nvPr/>
        </p:nvSpPr>
        <p:spPr>
          <a:xfrm>
            <a:off x="843966" y="3615015"/>
            <a:ext cx="2553088" cy="253916"/>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Comparing June 2024 with March 2024</a:t>
            </a:r>
            <a:endParaRPr lang="en-GB" sz="1050">
              <a:effectLst/>
            </a:endParaRPr>
          </a:p>
        </p:txBody>
      </p:sp>
      <p:sp>
        <p:nvSpPr>
          <p:cNvPr id="14" name="TextBox 13">
            <a:extLst>
              <a:ext uri="{FF2B5EF4-FFF2-40B4-BE49-F238E27FC236}">
                <a16:creationId xmlns:a16="http://schemas.microsoft.com/office/drawing/2014/main" id="{6BF32E05-C544-1127-BC50-974037B89665}"/>
              </a:ext>
            </a:extLst>
          </p:cNvPr>
          <p:cNvSpPr txBox="1"/>
          <p:nvPr/>
        </p:nvSpPr>
        <p:spPr>
          <a:xfrm>
            <a:off x="1425769" y="3048187"/>
            <a:ext cx="1263044"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-0.5%</a:t>
            </a:r>
          </a:p>
        </p:txBody>
      </p:sp>
      <p:sp>
        <p:nvSpPr>
          <p:cNvPr id="16" name="TextBox 15">
            <a:extLst>
              <a:ext uri="{FF2B5EF4-FFF2-40B4-BE49-F238E27FC236}">
                <a16:creationId xmlns:a16="http://schemas.microsoft.com/office/drawing/2014/main" id="{FA9996D5-A0B2-D8CE-C326-A1D4799001FE}"/>
              </a:ext>
            </a:extLst>
          </p:cNvPr>
          <p:cNvSpPr txBox="1"/>
          <p:nvPr/>
        </p:nvSpPr>
        <p:spPr>
          <a:xfrm>
            <a:off x="724448" y="3953710"/>
            <a:ext cx="2792125" cy="307777"/>
          </a:xfrm>
          <a:prstGeom prst="rect">
            <a:avLst/>
          </a:prstGeom>
          <a:noFill/>
        </p:spPr>
        <p:txBody>
          <a:bodyPr wrap="square" rtlCol="0">
            <a:spAutoFit/>
          </a:bodyPr>
          <a:lstStyle/>
          <a:p>
            <a:pPr algn="ctr"/>
            <a:r>
              <a:rPr lang="en-GB" sz="1400" b="1"/>
              <a:t>YoY Change</a:t>
            </a:r>
            <a:endParaRPr lang="en-GB" sz="1400"/>
          </a:p>
        </p:txBody>
      </p:sp>
      <p:sp>
        <p:nvSpPr>
          <p:cNvPr id="8" name="TextBox 7">
            <a:extLst>
              <a:ext uri="{FF2B5EF4-FFF2-40B4-BE49-F238E27FC236}">
                <a16:creationId xmlns:a16="http://schemas.microsoft.com/office/drawing/2014/main" id="{F9D6535F-D0FB-C395-33A7-E4E2AE96A7FF}"/>
              </a:ext>
            </a:extLst>
          </p:cNvPr>
          <p:cNvSpPr txBox="1"/>
          <p:nvPr/>
        </p:nvSpPr>
        <p:spPr>
          <a:xfrm>
            <a:off x="825736" y="4841724"/>
            <a:ext cx="2553088" cy="253916"/>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Comparing June 2024 with June 2023</a:t>
            </a:r>
            <a:endParaRPr lang="en-GB" sz="1050">
              <a:effectLst/>
            </a:endParaRPr>
          </a:p>
        </p:txBody>
      </p:sp>
      <p:sp>
        <p:nvSpPr>
          <p:cNvPr id="15" name="TextBox 14">
            <a:extLst>
              <a:ext uri="{FF2B5EF4-FFF2-40B4-BE49-F238E27FC236}">
                <a16:creationId xmlns:a16="http://schemas.microsoft.com/office/drawing/2014/main" id="{D6A9BE49-D2E7-A694-A45C-533935EF2402}"/>
              </a:ext>
            </a:extLst>
          </p:cNvPr>
          <p:cNvSpPr txBox="1"/>
          <p:nvPr/>
        </p:nvSpPr>
        <p:spPr>
          <a:xfrm>
            <a:off x="1415339" y="4278874"/>
            <a:ext cx="1263044"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+6.0%</a:t>
            </a:r>
          </a:p>
        </p:txBody>
      </p:sp>
      <p:cxnSp>
        <p:nvCxnSpPr>
          <p:cNvPr id="77" name="Straight Connector 76">
            <a:extLst>
              <a:ext uri="{FF2B5EF4-FFF2-40B4-BE49-F238E27FC236}">
                <a16:creationId xmlns:a16="http://schemas.microsoft.com/office/drawing/2014/main" id="{98B38A52-FF43-2956-1724-4B9157D8C0B2}"/>
              </a:ext>
              <a:ext uri="{C183D7F6-B498-43B3-948B-1728B52AA6E4}">
                <adec:decorative xmlns:adec="http://schemas.microsoft.com/office/drawing/2017/decorative" val="1"/>
              </a:ext>
            </a:extLst>
          </p:cNvPr>
          <p:cNvCxnSpPr>
            <a:cxnSpLocks/>
          </p:cNvCxnSpPr>
          <p:nvPr/>
        </p:nvCxnSpPr>
        <p:spPr>
          <a:xfrm>
            <a:off x="3803463" y="1207616"/>
            <a:ext cx="0" cy="3926788"/>
          </a:xfrm>
          <a:prstGeom prst="line">
            <a:avLst/>
          </a:prstGeom>
          <a:ln w="19050"/>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6C240BA1-4F73-146C-D3F0-3BCCE6376B7B}"/>
              </a:ext>
            </a:extLst>
          </p:cNvPr>
          <p:cNvSpPr txBox="1"/>
          <p:nvPr/>
        </p:nvSpPr>
        <p:spPr>
          <a:xfrm>
            <a:off x="4202078" y="1250352"/>
            <a:ext cx="2792125" cy="584775"/>
          </a:xfrm>
          <a:prstGeom prst="rect">
            <a:avLst/>
          </a:prstGeom>
          <a:noFill/>
        </p:spPr>
        <p:txBody>
          <a:bodyPr wrap="square" rtlCol="0">
            <a:spAutoFit/>
          </a:bodyPr>
          <a:lstStyle/>
          <a:p>
            <a:pPr algn="ctr"/>
            <a:r>
              <a:rPr lang="en-GB" b="1" dirty="0">
                <a:solidFill>
                  <a:srgbClr val="0B3153"/>
                </a:solidFill>
              </a:rPr>
              <a:t>Peterborough</a:t>
            </a:r>
          </a:p>
          <a:p>
            <a:pPr algn="ctr"/>
            <a:r>
              <a:rPr lang="en-GB" sz="1400" b="1" dirty="0"/>
              <a:t>Claimant Count (ages 16+)</a:t>
            </a:r>
          </a:p>
        </p:txBody>
      </p:sp>
      <p:sp>
        <p:nvSpPr>
          <p:cNvPr id="35" name="TextBox 34">
            <a:extLst>
              <a:ext uri="{FF2B5EF4-FFF2-40B4-BE49-F238E27FC236}">
                <a16:creationId xmlns:a16="http://schemas.microsoft.com/office/drawing/2014/main" id="{5FB12AE8-CD7E-910E-17D4-D1C1D3FAB530}"/>
              </a:ext>
            </a:extLst>
          </p:cNvPr>
          <p:cNvSpPr txBox="1"/>
          <p:nvPr/>
        </p:nvSpPr>
        <p:spPr>
          <a:xfrm>
            <a:off x="4911199" y="1987615"/>
            <a:ext cx="1263044"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dirty="0">
                <a:solidFill>
                  <a:srgbClr val="4F3215"/>
                </a:solidFill>
                <a:latin typeface="+mn-lt"/>
              </a:rPr>
              <a:t>7,815</a:t>
            </a:r>
          </a:p>
        </p:txBody>
      </p:sp>
      <p:sp>
        <p:nvSpPr>
          <p:cNvPr id="42" name="TextBox 41">
            <a:extLst>
              <a:ext uri="{FF2B5EF4-FFF2-40B4-BE49-F238E27FC236}">
                <a16:creationId xmlns:a16="http://schemas.microsoft.com/office/drawing/2014/main" id="{2BB8F109-7BEE-597A-F66D-88D5F547D411}"/>
              </a:ext>
            </a:extLst>
          </p:cNvPr>
          <p:cNvSpPr txBox="1"/>
          <p:nvPr/>
        </p:nvSpPr>
        <p:spPr>
          <a:xfrm>
            <a:off x="4239819" y="2725900"/>
            <a:ext cx="2792125" cy="307777"/>
          </a:xfrm>
          <a:prstGeom prst="rect">
            <a:avLst/>
          </a:prstGeom>
          <a:noFill/>
        </p:spPr>
        <p:txBody>
          <a:bodyPr wrap="square" rtlCol="0">
            <a:spAutoFit/>
          </a:bodyPr>
          <a:lstStyle/>
          <a:p>
            <a:pPr algn="ctr"/>
            <a:r>
              <a:rPr lang="en-GB" sz="1400" b="1"/>
              <a:t>Quarterly Change </a:t>
            </a:r>
            <a:endParaRPr lang="en-GB" sz="1400"/>
          </a:p>
        </p:txBody>
      </p:sp>
      <p:sp>
        <p:nvSpPr>
          <p:cNvPr id="5" name="TextBox 4">
            <a:extLst>
              <a:ext uri="{FF2B5EF4-FFF2-40B4-BE49-F238E27FC236}">
                <a16:creationId xmlns:a16="http://schemas.microsoft.com/office/drawing/2014/main" id="{E10AD1F4-AD39-EB68-3DD3-EAC697EE0B96}"/>
              </a:ext>
            </a:extLst>
          </p:cNvPr>
          <p:cNvSpPr txBox="1"/>
          <p:nvPr/>
        </p:nvSpPr>
        <p:spPr>
          <a:xfrm>
            <a:off x="4315733" y="3554697"/>
            <a:ext cx="2553088" cy="253916"/>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Comparing June 2024 with March 2024</a:t>
            </a:r>
            <a:endParaRPr lang="en-GB" sz="1050">
              <a:effectLst/>
            </a:endParaRPr>
          </a:p>
        </p:txBody>
      </p:sp>
      <p:sp>
        <p:nvSpPr>
          <p:cNvPr id="52" name="TextBox 51">
            <a:extLst>
              <a:ext uri="{FF2B5EF4-FFF2-40B4-BE49-F238E27FC236}">
                <a16:creationId xmlns:a16="http://schemas.microsoft.com/office/drawing/2014/main" id="{2C057913-79E9-4C7E-4B76-ACB9D664A001}"/>
              </a:ext>
            </a:extLst>
          </p:cNvPr>
          <p:cNvSpPr txBox="1"/>
          <p:nvPr/>
        </p:nvSpPr>
        <p:spPr>
          <a:xfrm>
            <a:off x="4911199" y="3016786"/>
            <a:ext cx="1263044"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+1.5%</a:t>
            </a:r>
          </a:p>
        </p:txBody>
      </p:sp>
      <p:sp>
        <p:nvSpPr>
          <p:cNvPr id="54" name="TextBox 53">
            <a:extLst>
              <a:ext uri="{FF2B5EF4-FFF2-40B4-BE49-F238E27FC236}">
                <a16:creationId xmlns:a16="http://schemas.microsoft.com/office/drawing/2014/main" id="{93E3003F-A13E-C36B-D807-92EA4802A8C1}"/>
              </a:ext>
            </a:extLst>
          </p:cNvPr>
          <p:cNvSpPr txBox="1"/>
          <p:nvPr/>
        </p:nvSpPr>
        <p:spPr>
          <a:xfrm>
            <a:off x="4234861" y="3927983"/>
            <a:ext cx="2918451" cy="307777"/>
          </a:xfrm>
          <a:prstGeom prst="rect">
            <a:avLst/>
          </a:prstGeom>
          <a:noFill/>
        </p:spPr>
        <p:txBody>
          <a:bodyPr wrap="square" rtlCol="0">
            <a:spAutoFit/>
          </a:bodyPr>
          <a:lstStyle/>
          <a:p>
            <a:pPr algn="ctr"/>
            <a:r>
              <a:rPr lang="en-GB" sz="1400" b="1" dirty="0"/>
              <a:t>YoY Change</a:t>
            </a:r>
            <a:endParaRPr lang="en-GB" sz="1400" dirty="0"/>
          </a:p>
        </p:txBody>
      </p:sp>
      <p:sp>
        <p:nvSpPr>
          <p:cNvPr id="19" name="TextBox 18">
            <a:extLst>
              <a:ext uri="{FF2B5EF4-FFF2-40B4-BE49-F238E27FC236}">
                <a16:creationId xmlns:a16="http://schemas.microsoft.com/office/drawing/2014/main" id="{E797660F-76CF-9F96-F7B7-2D06E808908C}"/>
              </a:ext>
            </a:extLst>
          </p:cNvPr>
          <p:cNvSpPr txBox="1"/>
          <p:nvPr/>
        </p:nvSpPr>
        <p:spPr>
          <a:xfrm>
            <a:off x="4322124" y="4762287"/>
            <a:ext cx="2553088" cy="253916"/>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Comparing June 2024 with June 2023</a:t>
            </a:r>
            <a:endParaRPr lang="en-GB" sz="1050">
              <a:effectLst/>
            </a:endParaRPr>
          </a:p>
        </p:txBody>
      </p:sp>
      <p:sp>
        <p:nvSpPr>
          <p:cNvPr id="53" name="TextBox 52">
            <a:extLst>
              <a:ext uri="{FF2B5EF4-FFF2-40B4-BE49-F238E27FC236}">
                <a16:creationId xmlns:a16="http://schemas.microsoft.com/office/drawing/2014/main" id="{47BD8FC1-BB0B-4A43-3030-67F07C97E2CC}"/>
              </a:ext>
            </a:extLst>
          </p:cNvPr>
          <p:cNvSpPr txBox="1"/>
          <p:nvPr/>
        </p:nvSpPr>
        <p:spPr>
          <a:xfrm>
            <a:off x="4904067" y="4219886"/>
            <a:ext cx="1367757"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+10.9%</a:t>
            </a:r>
          </a:p>
        </p:txBody>
      </p:sp>
      <p:sp>
        <p:nvSpPr>
          <p:cNvPr id="57" name="Rectangle: Rounded Corners 56">
            <a:extLst>
              <a:ext uri="{FF2B5EF4-FFF2-40B4-BE49-F238E27FC236}">
                <a16:creationId xmlns:a16="http://schemas.microsoft.com/office/drawing/2014/main" id="{9B726A57-1290-65C2-0276-B23253D49CC7}"/>
              </a:ext>
              <a:ext uri="{C183D7F6-B498-43B3-948B-1728B52AA6E4}">
                <adec:decorative xmlns:adec="http://schemas.microsoft.com/office/drawing/2017/decorative" val="1"/>
              </a:ext>
            </a:extLst>
          </p:cNvPr>
          <p:cNvSpPr/>
          <p:nvPr/>
        </p:nvSpPr>
        <p:spPr>
          <a:xfrm>
            <a:off x="7284799" y="1041492"/>
            <a:ext cx="3809836" cy="4353043"/>
          </a:xfrm>
          <a:prstGeom prst="roundRect">
            <a:avLst>
              <a:gd name="adj" fmla="val 6715"/>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2D6DEE1A-71C2-06D9-393A-BF22B5D91FC8}"/>
              </a:ext>
            </a:extLst>
          </p:cNvPr>
          <p:cNvSpPr txBox="1"/>
          <p:nvPr/>
        </p:nvSpPr>
        <p:spPr>
          <a:xfrm>
            <a:off x="7662433" y="1093538"/>
            <a:ext cx="3172803" cy="369332"/>
          </a:xfrm>
          <a:prstGeom prst="rect">
            <a:avLst/>
          </a:prstGeom>
          <a:noFill/>
        </p:spPr>
        <p:txBody>
          <a:bodyPr wrap="square" rtlCol="0">
            <a:spAutoFit/>
          </a:bodyPr>
          <a:lstStyle/>
          <a:p>
            <a:pPr algn="ctr"/>
            <a:r>
              <a:rPr lang="en-GB" b="1">
                <a:solidFill>
                  <a:srgbClr val="0B3153"/>
                </a:solidFill>
              </a:rPr>
              <a:t>CPCA</a:t>
            </a:r>
          </a:p>
        </p:txBody>
      </p:sp>
      <p:sp>
        <p:nvSpPr>
          <p:cNvPr id="58" name="TextBox 57">
            <a:extLst>
              <a:ext uri="{FF2B5EF4-FFF2-40B4-BE49-F238E27FC236}">
                <a16:creationId xmlns:a16="http://schemas.microsoft.com/office/drawing/2014/main" id="{718E9231-2BB8-8431-FE75-37AF6B5C1870}"/>
              </a:ext>
            </a:extLst>
          </p:cNvPr>
          <p:cNvSpPr txBox="1"/>
          <p:nvPr/>
        </p:nvSpPr>
        <p:spPr>
          <a:xfrm>
            <a:off x="7341984" y="1479906"/>
            <a:ext cx="1895407" cy="523220"/>
          </a:xfrm>
          <a:prstGeom prst="rect">
            <a:avLst/>
          </a:prstGeom>
          <a:noFill/>
        </p:spPr>
        <p:txBody>
          <a:bodyPr wrap="square" rtlCol="0">
            <a:spAutoFit/>
          </a:bodyPr>
          <a:lstStyle/>
          <a:p>
            <a:pPr algn="ctr"/>
            <a:r>
              <a:rPr lang="en-GB" sz="1400" b="1"/>
              <a:t>Claimant Count </a:t>
            </a:r>
          </a:p>
          <a:p>
            <a:pPr algn="ctr"/>
            <a:r>
              <a:rPr lang="en-GB" sz="1400" b="1"/>
              <a:t>(ages 16+)</a:t>
            </a:r>
          </a:p>
        </p:txBody>
      </p:sp>
      <p:sp>
        <p:nvSpPr>
          <p:cNvPr id="59" name="TextBox 58">
            <a:extLst>
              <a:ext uri="{FF2B5EF4-FFF2-40B4-BE49-F238E27FC236}">
                <a16:creationId xmlns:a16="http://schemas.microsoft.com/office/drawing/2014/main" id="{74738FDC-B0E0-3C99-0925-5592DE90AE87}"/>
              </a:ext>
            </a:extLst>
          </p:cNvPr>
          <p:cNvSpPr txBox="1"/>
          <p:nvPr/>
        </p:nvSpPr>
        <p:spPr>
          <a:xfrm>
            <a:off x="7707040" y="1995969"/>
            <a:ext cx="1246870"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17,730</a:t>
            </a:r>
          </a:p>
        </p:txBody>
      </p:sp>
      <p:sp>
        <p:nvSpPr>
          <p:cNvPr id="60" name="TextBox 59">
            <a:extLst>
              <a:ext uri="{FF2B5EF4-FFF2-40B4-BE49-F238E27FC236}">
                <a16:creationId xmlns:a16="http://schemas.microsoft.com/office/drawing/2014/main" id="{0D8CF4C1-496A-DC2A-25D5-6D8F39F830F1}"/>
              </a:ext>
            </a:extLst>
          </p:cNvPr>
          <p:cNvSpPr txBox="1"/>
          <p:nvPr/>
        </p:nvSpPr>
        <p:spPr>
          <a:xfrm>
            <a:off x="7191470" y="2602998"/>
            <a:ext cx="2306229" cy="307777"/>
          </a:xfrm>
          <a:prstGeom prst="rect">
            <a:avLst/>
          </a:prstGeom>
          <a:noFill/>
        </p:spPr>
        <p:txBody>
          <a:bodyPr wrap="square" rtlCol="0">
            <a:spAutoFit/>
          </a:bodyPr>
          <a:lstStyle/>
          <a:p>
            <a:pPr algn="ctr"/>
            <a:r>
              <a:rPr lang="en-GB" sz="1400" b="1"/>
              <a:t>Quarterly Change </a:t>
            </a:r>
            <a:endParaRPr lang="en-GB" sz="1400"/>
          </a:p>
        </p:txBody>
      </p:sp>
      <p:sp>
        <p:nvSpPr>
          <p:cNvPr id="6" name="TextBox 5">
            <a:extLst>
              <a:ext uri="{FF2B5EF4-FFF2-40B4-BE49-F238E27FC236}">
                <a16:creationId xmlns:a16="http://schemas.microsoft.com/office/drawing/2014/main" id="{517EBCCB-BC95-B5DE-7141-D0419150690E}"/>
              </a:ext>
            </a:extLst>
          </p:cNvPr>
          <p:cNvSpPr txBox="1"/>
          <p:nvPr/>
        </p:nvSpPr>
        <p:spPr>
          <a:xfrm>
            <a:off x="7534630" y="3432243"/>
            <a:ext cx="1651503" cy="415498"/>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Comparing June 2024 </a:t>
            </a:r>
          </a:p>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with March 2024</a:t>
            </a:r>
            <a:endParaRPr lang="en-GB" sz="1050">
              <a:effectLst/>
            </a:endParaRPr>
          </a:p>
        </p:txBody>
      </p:sp>
      <p:sp>
        <p:nvSpPr>
          <p:cNvPr id="61" name="TextBox 60">
            <a:extLst>
              <a:ext uri="{FF2B5EF4-FFF2-40B4-BE49-F238E27FC236}">
                <a16:creationId xmlns:a16="http://schemas.microsoft.com/office/drawing/2014/main" id="{C2FED184-3D12-78DA-4593-0DF3D8ADFFEA}"/>
              </a:ext>
            </a:extLst>
          </p:cNvPr>
          <p:cNvSpPr txBox="1"/>
          <p:nvPr/>
        </p:nvSpPr>
        <p:spPr>
          <a:xfrm>
            <a:off x="7745811" y="2915621"/>
            <a:ext cx="1223329"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+0.4%</a:t>
            </a:r>
          </a:p>
        </p:txBody>
      </p:sp>
      <p:sp>
        <p:nvSpPr>
          <p:cNvPr id="63" name="TextBox 62">
            <a:extLst>
              <a:ext uri="{FF2B5EF4-FFF2-40B4-BE49-F238E27FC236}">
                <a16:creationId xmlns:a16="http://schemas.microsoft.com/office/drawing/2014/main" id="{BDBB5197-0EE7-C493-09A4-BF980AE420EA}"/>
              </a:ext>
            </a:extLst>
          </p:cNvPr>
          <p:cNvSpPr txBox="1"/>
          <p:nvPr/>
        </p:nvSpPr>
        <p:spPr>
          <a:xfrm>
            <a:off x="7495859" y="3936204"/>
            <a:ext cx="1651503" cy="307777"/>
          </a:xfrm>
          <a:prstGeom prst="rect">
            <a:avLst/>
          </a:prstGeom>
          <a:noFill/>
        </p:spPr>
        <p:txBody>
          <a:bodyPr wrap="square" rtlCol="0">
            <a:spAutoFit/>
          </a:bodyPr>
          <a:lstStyle/>
          <a:p>
            <a:pPr algn="ctr"/>
            <a:r>
              <a:rPr lang="en-GB" sz="1400" b="1"/>
              <a:t>YoY Change</a:t>
            </a:r>
            <a:endParaRPr lang="en-GB" sz="1400"/>
          </a:p>
        </p:txBody>
      </p:sp>
      <p:sp>
        <p:nvSpPr>
          <p:cNvPr id="20" name="TextBox 19">
            <a:extLst>
              <a:ext uri="{FF2B5EF4-FFF2-40B4-BE49-F238E27FC236}">
                <a16:creationId xmlns:a16="http://schemas.microsoft.com/office/drawing/2014/main" id="{C4B43798-2FBD-0F92-2DED-8561AF54F0B7}"/>
              </a:ext>
            </a:extLst>
          </p:cNvPr>
          <p:cNvSpPr txBox="1"/>
          <p:nvPr/>
        </p:nvSpPr>
        <p:spPr>
          <a:xfrm>
            <a:off x="7470788" y="4809883"/>
            <a:ext cx="1651503" cy="415498"/>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Comparing June 2024 </a:t>
            </a:r>
          </a:p>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with June 2023</a:t>
            </a:r>
            <a:endParaRPr lang="en-GB" sz="1050">
              <a:effectLst/>
            </a:endParaRPr>
          </a:p>
        </p:txBody>
      </p:sp>
      <p:sp>
        <p:nvSpPr>
          <p:cNvPr id="62" name="TextBox 61">
            <a:extLst>
              <a:ext uri="{FF2B5EF4-FFF2-40B4-BE49-F238E27FC236}">
                <a16:creationId xmlns:a16="http://schemas.microsoft.com/office/drawing/2014/main" id="{DFDA2618-2B08-26F3-4A9A-2CF6B79B4B8B}"/>
              </a:ext>
            </a:extLst>
          </p:cNvPr>
          <p:cNvSpPr txBox="1"/>
          <p:nvPr/>
        </p:nvSpPr>
        <p:spPr>
          <a:xfrm>
            <a:off x="7694148" y="4295659"/>
            <a:ext cx="1223329"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+8.2%</a:t>
            </a:r>
          </a:p>
        </p:txBody>
      </p:sp>
      <p:sp>
        <p:nvSpPr>
          <p:cNvPr id="70" name="TextBox 69">
            <a:extLst>
              <a:ext uri="{FF2B5EF4-FFF2-40B4-BE49-F238E27FC236}">
                <a16:creationId xmlns:a16="http://schemas.microsoft.com/office/drawing/2014/main" id="{BAC3CFB7-EC07-B1E1-687A-EF6785FFB44E}"/>
              </a:ext>
            </a:extLst>
          </p:cNvPr>
          <p:cNvSpPr txBox="1"/>
          <p:nvPr/>
        </p:nvSpPr>
        <p:spPr>
          <a:xfrm>
            <a:off x="9285959" y="1487912"/>
            <a:ext cx="1742670" cy="507831"/>
          </a:xfrm>
          <a:prstGeom prst="rect">
            <a:avLst/>
          </a:prstGeom>
          <a:noFill/>
        </p:spPr>
        <p:txBody>
          <a:bodyPr wrap="square" rtlCol="0">
            <a:spAutoFit/>
          </a:bodyPr>
          <a:lstStyle/>
          <a:p>
            <a:pPr algn="ctr"/>
            <a:r>
              <a:rPr lang="en-GB" sz="1350" b="1"/>
              <a:t>Claimant Rate </a:t>
            </a:r>
          </a:p>
          <a:p>
            <a:pPr algn="ctr"/>
            <a:r>
              <a:rPr lang="en-GB" sz="1350" b="1"/>
              <a:t>(ages 16-64)</a:t>
            </a:r>
          </a:p>
        </p:txBody>
      </p:sp>
      <p:sp>
        <p:nvSpPr>
          <p:cNvPr id="71" name="TextBox 70">
            <a:extLst>
              <a:ext uri="{FF2B5EF4-FFF2-40B4-BE49-F238E27FC236}">
                <a16:creationId xmlns:a16="http://schemas.microsoft.com/office/drawing/2014/main" id="{1306DBC9-2458-B8A8-5428-F97F24A07312}"/>
              </a:ext>
            </a:extLst>
          </p:cNvPr>
          <p:cNvSpPr txBox="1"/>
          <p:nvPr/>
        </p:nvSpPr>
        <p:spPr>
          <a:xfrm>
            <a:off x="9568846" y="1995969"/>
            <a:ext cx="1108310" cy="510778"/>
          </a:xfrm>
          <a:prstGeom prst="roundRect">
            <a:avLst/>
          </a:prstGeom>
          <a:solidFill>
            <a:schemeClr val="accent4">
              <a:lumMod val="40000"/>
              <a:lumOff val="60000"/>
              <a:alpha val="40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3.8%</a:t>
            </a:r>
          </a:p>
        </p:txBody>
      </p:sp>
      <p:sp>
        <p:nvSpPr>
          <p:cNvPr id="72" name="TextBox 71">
            <a:extLst>
              <a:ext uri="{FF2B5EF4-FFF2-40B4-BE49-F238E27FC236}">
                <a16:creationId xmlns:a16="http://schemas.microsoft.com/office/drawing/2014/main" id="{5DC2147C-5588-DE92-5ADA-0CC4A4CAE4E1}"/>
              </a:ext>
            </a:extLst>
          </p:cNvPr>
          <p:cNvSpPr txBox="1"/>
          <p:nvPr/>
        </p:nvSpPr>
        <p:spPr>
          <a:xfrm>
            <a:off x="8897968" y="2610565"/>
            <a:ext cx="2450066" cy="307777"/>
          </a:xfrm>
          <a:prstGeom prst="rect">
            <a:avLst/>
          </a:prstGeom>
          <a:noFill/>
        </p:spPr>
        <p:txBody>
          <a:bodyPr wrap="square" rtlCol="0">
            <a:spAutoFit/>
          </a:bodyPr>
          <a:lstStyle/>
          <a:p>
            <a:pPr algn="ctr"/>
            <a:r>
              <a:rPr lang="en-GB" sz="1400" b="1"/>
              <a:t>Quarterly Change </a:t>
            </a:r>
            <a:endParaRPr lang="en-GB" sz="1400"/>
          </a:p>
        </p:txBody>
      </p:sp>
      <p:sp>
        <p:nvSpPr>
          <p:cNvPr id="7" name="TextBox 6">
            <a:extLst>
              <a:ext uri="{FF2B5EF4-FFF2-40B4-BE49-F238E27FC236}">
                <a16:creationId xmlns:a16="http://schemas.microsoft.com/office/drawing/2014/main" id="{165918D1-EDF7-AF0E-7B4C-BB9B899D5EC8}"/>
              </a:ext>
            </a:extLst>
          </p:cNvPr>
          <p:cNvSpPr txBox="1"/>
          <p:nvPr/>
        </p:nvSpPr>
        <p:spPr>
          <a:xfrm>
            <a:off x="9372514" y="3372352"/>
            <a:ext cx="1651503" cy="415498"/>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Comparing June 2024 </a:t>
            </a:r>
          </a:p>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with March 2024</a:t>
            </a:r>
            <a:endParaRPr lang="en-GB" sz="1050">
              <a:effectLst/>
            </a:endParaRPr>
          </a:p>
        </p:txBody>
      </p:sp>
      <p:sp>
        <p:nvSpPr>
          <p:cNvPr id="73" name="TextBox 72">
            <a:extLst>
              <a:ext uri="{FF2B5EF4-FFF2-40B4-BE49-F238E27FC236}">
                <a16:creationId xmlns:a16="http://schemas.microsoft.com/office/drawing/2014/main" id="{5447523A-C4E4-DE14-8D9C-23AAF326E6C6}"/>
              </a:ext>
            </a:extLst>
          </p:cNvPr>
          <p:cNvSpPr txBox="1"/>
          <p:nvPr/>
        </p:nvSpPr>
        <p:spPr>
          <a:xfrm>
            <a:off x="9392455" y="2929678"/>
            <a:ext cx="1619886" cy="442674"/>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000" b="1">
                <a:solidFill>
                  <a:srgbClr val="4F3215"/>
                </a:solidFill>
                <a:latin typeface="+mn-lt"/>
              </a:rPr>
              <a:t>No Change</a:t>
            </a:r>
          </a:p>
        </p:txBody>
      </p:sp>
      <p:sp>
        <p:nvSpPr>
          <p:cNvPr id="75" name="TextBox 74">
            <a:extLst>
              <a:ext uri="{FF2B5EF4-FFF2-40B4-BE49-F238E27FC236}">
                <a16:creationId xmlns:a16="http://schemas.microsoft.com/office/drawing/2014/main" id="{2485FB06-4281-C31A-7CC9-1EF03780AE73}"/>
              </a:ext>
            </a:extLst>
          </p:cNvPr>
          <p:cNvSpPr txBox="1"/>
          <p:nvPr/>
        </p:nvSpPr>
        <p:spPr>
          <a:xfrm>
            <a:off x="9285959" y="3936204"/>
            <a:ext cx="1750873" cy="307777"/>
          </a:xfrm>
          <a:prstGeom prst="rect">
            <a:avLst/>
          </a:prstGeom>
          <a:noFill/>
        </p:spPr>
        <p:txBody>
          <a:bodyPr wrap="square" rtlCol="0">
            <a:spAutoFit/>
          </a:bodyPr>
          <a:lstStyle/>
          <a:p>
            <a:pPr algn="ctr"/>
            <a:r>
              <a:rPr lang="en-GB" sz="1400" b="1"/>
              <a:t>YoY Change</a:t>
            </a:r>
            <a:endParaRPr lang="en-GB" sz="1400"/>
          </a:p>
        </p:txBody>
      </p:sp>
      <p:sp>
        <p:nvSpPr>
          <p:cNvPr id="21" name="TextBox 20">
            <a:extLst>
              <a:ext uri="{FF2B5EF4-FFF2-40B4-BE49-F238E27FC236}">
                <a16:creationId xmlns:a16="http://schemas.microsoft.com/office/drawing/2014/main" id="{C70386DA-4E6A-B1FA-7647-97FA7DC8D5C3}"/>
              </a:ext>
            </a:extLst>
          </p:cNvPr>
          <p:cNvSpPr txBox="1"/>
          <p:nvPr/>
        </p:nvSpPr>
        <p:spPr>
          <a:xfrm>
            <a:off x="9375146" y="4824545"/>
            <a:ext cx="1651503" cy="415498"/>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Comparing June 2024 </a:t>
            </a:r>
          </a:p>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with June 2023</a:t>
            </a:r>
            <a:endParaRPr lang="en-GB" sz="1050">
              <a:effectLst/>
            </a:endParaRPr>
          </a:p>
        </p:txBody>
      </p:sp>
      <p:sp>
        <p:nvSpPr>
          <p:cNvPr id="74" name="TextBox 73">
            <a:extLst>
              <a:ext uri="{FF2B5EF4-FFF2-40B4-BE49-F238E27FC236}">
                <a16:creationId xmlns:a16="http://schemas.microsoft.com/office/drawing/2014/main" id="{8F599B64-B061-2868-8C12-66FBC2D112B3}"/>
              </a:ext>
            </a:extLst>
          </p:cNvPr>
          <p:cNvSpPr txBox="1"/>
          <p:nvPr/>
        </p:nvSpPr>
        <p:spPr>
          <a:xfrm>
            <a:off x="9514713" y="4278874"/>
            <a:ext cx="1293363" cy="510778"/>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+0.2pp</a:t>
            </a:r>
          </a:p>
        </p:txBody>
      </p:sp>
      <p:sp>
        <p:nvSpPr>
          <p:cNvPr id="76" name="TextBox 75">
            <a:extLst>
              <a:ext uri="{FF2B5EF4-FFF2-40B4-BE49-F238E27FC236}">
                <a16:creationId xmlns:a16="http://schemas.microsoft.com/office/drawing/2014/main" id="{483E2408-EAC8-FC3E-8DFB-3DC0962CBA84}"/>
              </a:ext>
            </a:extLst>
          </p:cNvPr>
          <p:cNvSpPr txBox="1"/>
          <p:nvPr/>
        </p:nvSpPr>
        <p:spPr>
          <a:xfrm>
            <a:off x="417418" y="5569085"/>
            <a:ext cx="11345820" cy="369332"/>
          </a:xfrm>
          <a:prstGeom prst="rect">
            <a:avLst/>
          </a:prstGeom>
          <a:noFill/>
        </p:spPr>
        <p:txBody>
          <a:bodyPr wrap="square" lIns="91440" tIns="45720" rIns="91440" bIns="45720" rtlCol="0" anchor="t">
            <a:spAutoFit/>
          </a:bodyPr>
          <a:lstStyle/>
          <a:p>
            <a:r>
              <a:rPr lang="en-GB" i="1">
                <a:latin typeface="Arial"/>
                <a:cs typeface="Arial"/>
              </a:rPr>
              <a:t>Compared to 1,640,155 claimants UK wide. Quarterly change is +2.0% and YoY change is +6.7% in the UK.</a:t>
            </a:r>
            <a:endParaRPr lang="en-GB">
              <a:latin typeface="Arial"/>
              <a:cs typeface="Arial"/>
            </a:endParaRPr>
          </a:p>
        </p:txBody>
      </p:sp>
      <p:sp>
        <p:nvSpPr>
          <p:cNvPr id="2" name="TextBox 1">
            <a:extLst>
              <a:ext uri="{FF2B5EF4-FFF2-40B4-BE49-F238E27FC236}">
                <a16:creationId xmlns:a16="http://schemas.microsoft.com/office/drawing/2014/main" id="{15FEB750-EE7D-A72E-F2DC-BBBFBD2385B5}"/>
              </a:ext>
            </a:extLst>
          </p:cNvPr>
          <p:cNvSpPr txBox="1"/>
          <p:nvPr/>
        </p:nvSpPr>
        <p:spPr>
          <a:xfrm>
            <a:off x="574793" y="6036016"/>
            <a:ext cx="8531107" cy="510778"/>
          </a:xfrm>
          <a:prstGeom prst="roundRect">
            <a:avLst/>
          </a:prstGeom>
          <a:noFill/>
          <a:ln>
            <a:solidFill>
              <a:schemeClr val="tx1"/>
            </a:solidFill>
          </a:ln>
        </p:spPr>
        <p:txBody>
          <a:bodyPr wrap="square" rtlCol="0">
            <a:spAutoFit/>
          </a:bodyPr>
          <a:lstStyle/>
          <a:p>
            <a:r>
              <a:rPr lang="en-GB" sz="1200" dirty="0">
                <a:solidFill>
                  <a:srgbClr val="0B3153"/>
                </a:solidFill>
              </a:rPr>
              <a:t>Claimant counts have increased in C&amp;P over the last year, and this increase has been prevalent in Peterborough. Raw numbers of claimants have increased; however, the claimant rate has not changed substantially. </a:t>
            </a:r>
          </a:p>
        </p:txBody>
      </p:sp>
    </p:spTree>
    <p:extLst>
      <p:ext uri="{BB962C8B-B14F-4D97-AF65-F5344CB8AC3E}">
        <p14:creationId xmlns:p14="http://schemas.microsoft.com/office/powerpoint/2010/main" val="297534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551656" y="227103"/>
            <a:ext cx="12192000" cy="646331"/>
          </a:xfrm>
          <a:prstGeom prst="rect">
            <a:avLst/>
          </a:prstGeom>
          <a:no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dirty="0">
                <a:ln>
                  <a:noFill/>
                </a:ln>
                <a:solidFill>
                  <a:schemeClr val="tx2"/>
                </a:solidFill>
                <a:effectLst/>
                <a:uLnTx/>
                <a:uFillTx/>
                <a:latin typeface="+mj-lt"/>
                <a:ea typeface="+mn-ea"/>
                <a:cs typeface="+mn-cs"/>
              </a:rPr>
              <a:t>Claimant Counts by Local Authority</a:t>
            </a:r>
          </a:p>
        </p:txBody>
      </p:sp>
      <p:graphicFrame>
        <p:nvGraphicFramePr>
          <p:cNvPr id="8" name="Table 3">
            <a:extLst>
              <a:ext uri="{FF2B5EF4-FFF2-40B4-BE49-F238E27FC236}">
                <a16:creationId xmlns:a16="http://schemas.microsoft.com/office/drawing/2014/main" id="{3ED3E076-3F39-450A-A33F-96CD615B3EE0}"/>
              </a:ext>
            </a:extLst>
          </p:cNvPr>
          <p:cNvGraphicFramePr>
            <a:graphicFrameLocks noGrp="1"/>
          </p:cNvGraphicFramePr>
          <p:nvPr>
            <p:extLst>
              <p:ext uri="{D42A27DB-BD31-4B8C-83A1-F6EECF244321}">
                <p14:modId xmlns:p14="http://schemas.microsoft.com/office/powerpoint/2010/main" val="1282038228"/>
              </p:ext>
            </p:extLst>
          </p:nvPr>
        </p:nvGraphicFramePr>
        <p:xfrm>
          <a:off x="551656" y="1205036"/>
          <a:ext cx="11088687" cy="4633092"/>
        </p:xfrm>
        <a:graphic>
          <a:graphicData uri="http://schemas.openxmlformats.org/drawingml/2006/table">
            <a:tbl>
              <a:tblPr firstRow="1" bandRow="1">
                <a:tableStyleId>{5940675A-B579-460E-94D1-54222C63F5DA}</a:tableStyleId>
              </a:tblPr>
              <a:tblGrid>
                <a:gridCol w="3063470">
                  <a:extLst>
                    <a:ext uri="{9D8B030D-6E8A-4147-A177-3AD203B41FA5}">
                      <a16:colId xmlns:a16="http://schemas.microsoft.com/office/drawing/2014/main" val="420131872"/>
                    </a:ext>
                  </a:extLst>
                </a:gridCol>
                <a:gridCol w="1779736">
                  <a:extLst>
                    <a:ext uri="{9D8B030D-6E8A-4147-A177-3AD203B41FA5}">
                      <a16:colId xmlns:a16="http://schemas.microsoft.com/office/drawing/2014/main" val="791136943"/>
                    </a:ext>
                  </a:extLst>
                </a:gridCol>
                <a:gridCol w="1779736">
                  <a:extLst>
                    <a:ext uri="{9D8B030D-6E8A-4147-A177-3AD203B41FA5}">
                      <a16:colId xmlns:a16="http://schemas.microsoft.com/office/drawing/2014/main" val="3322386108"/>
                    </a:ext>
                  </a:extLst>
                </a:gridCol>
                <a:gridCol w="2048960">
                  <a:extLst>
                    <a:ext uri="{9D8B030D-6E8A-4147-A177-3AD203B41FA5}">
                      <a16:colId xmlns:a16="http://schemas.microsoft.com/office/drawing/2014/main" val="2449649935"/>
                    </a:ext>
                  </a:extLst>
                </a:gridCol>
                <a:gridCol w="2416785">
                  <a:extLst>
                    <a:ext uri="{9D8B030D-6E8A-4147-A177-3AD203B41FA5}">
                      <a16:colId xmlns:a16="http://schemas.microsoft.com/office/drawing/2014/main" val="1959028662"/>
                    </a:ext>
                  </a:extLst>
                </a:gridCol>
              </a:tblGrid>
              <a:tr h="11353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chemeClr val="tx2"/>
                          </a:solidFill>
                        </a:rPr>
                        <a:t>Claimant Counts</a:t>
                      </a:r>
                    </a:p>
                    <a:p>
                      <a:pPr algn="ctr"/>
                      <a:endParaRPr lang="en-GB" sz="1200">
                        <a:solidFill>
                          <a:schemeClr val="tx2"/>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u="none" strike="noStrike" dirty="0">
                          <a:solidFill>
                            <a:schemeClr val="tx2"/>
                          </a:solidFill>
                          <a:effectLst/>
                        </a:rPr>
                        <a:t>Number of claimants</a:t>
                      </a:r>
                    </a:p>
                    <a:p>
                      <a:pPr algn="ctr" fontAlgn="b"/>
                      <a:r>
                        <a:rPr lang="en-GB" sz="1400" b="1" u="none" strike="noStrike" dirty="0">
                          <a:solidFill>
                            <a:schemeClr val="accent1"/>
                          </a:solidFill>
                          <a:effectLst/>
                        </a:rPr>
                        <a:t>June 2024</a:t>
                      </a:r>
                      <a:endParaRPr lang="en-GB" sz="1400" b="1" i="0" u="none" strike="noStrike" dirty="0">
                        <a:solidFill>
                          <a:schemeClr val="accent1"/>
                        </a:solidFill>
                        <a:effectLst/>
                        <a:latin typeface="Arial"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dirty="0">
                          <a:solidFill>
                            <a:schemeClr val="tx2"/>
                          </a:solidFill>
                          <a:effectLst/>
                          <a:latin typeface="Arial" panose="020B0604020202020204" pitchFamily="34" charset="0"/>
                        </a:rPr>
                        <a:t>Proportion of Total C&amp;P Claimants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u="none" strike="noStrike" dirty="0">
                          <a:solidFill>
                            <a:schemeClr val="tx2"/>
                          </a:solidFill>
                          <a:effectLst/>
                        </a:rPr>
                        <a:t>% Change 12 Months ago vs Now:</a:t>
                      </a:r>
                    </a:p>
                    <a:p>
                      <a:pPr algn="ctr" fontAlgn="b"/>
                      <a:r>
                        <a:rPr lang="en-GB" sz="1400" b="1" u="none" strike="noStrike" dirty="0">
                          <a:solidFill>
                            <a:schemeClr val="accent1"/>
                          </a:solidFill>
                          <a:effectLst/>
                        </a:rPr>
                        <a:t>June 2023 to June 2024</a:t>
                      </a:r>
                      <a:endParaRPr lang="en-GB" sz="1400" b="1" i="0" u="none" strike="noStrike" dirty="0">
                        <a:solidFill>
                          <a:schemeClr val="accent1"/>
                        </a:solidFill>
                        <a:effectLst/>
                        <a:latin typeface="Arial"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u="none" strike="noStrike" dirty="0">
                          <a:solidFill>
                            <a:schemeClr val="tx2"/>
                          </a:solidFill>
                          <a:effectLst/>
                        </a:rPr>
                        <a:t>% Change Previous update vs Now:</a:t>
                      </a:r>
                    </a:p>
                    <a:p>
                      <a:pPr algn="ctr" fontAlgn="b"/>
                      <a:r>
                        <a:rPr lang="en-GB" sz="1400" b="1" u="none" strike="noStrike" dirty="0">
                          <a:solidFill>
                            <a:schemeClr val="accent1"/>
                          </a:solidFill>
                          <a:effectLst/>
                        </a:rPr>
                        <a:t>March 2024 to June 2024</a:t>
                      </a:r>
                      <a:endParaRPr lang="en-GB" sz="1400" b="1" i="0" u="none" strike="noStrike" dirty="0">
                        <a:solidFill>
                          <a:schemeClr val="accent1"/>
                        </a:solidFill>
                        <a:effectLst/>
                        <a:latin typeface="Arial"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10397509"/>
                  </a:ext>
                </a:extLst>
              </a:tr>
              <a:tr h="388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Cambridgeshire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9,910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55.9%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+6.0%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-0.5%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88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a:latin typeface="+mn-lt"/>
                        </a:rPr>
                        <a:t>Cambridge City</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2,140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12.1%</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+7.3%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+0.2%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8305194"/>
                  </a:ext>
                </a:extLst>
              </a:tr>
              <a:tr h="388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a:latin typeface="+mn-lt"/>
                        </a:rPr>
                        <a:t>East Cambridgeshire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1,080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6.1%</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+5.9%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-1.8%</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4070883"/>
                  </a:ext>
                </a:extLst>
              </a:tr>
              <a:tr h="388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a:latin typeface="+mn-lt"/>
                        </a:rPr>
                        <a:t>Fenland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2,315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13.1%</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+1.3%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-2.3%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1029012"/>
                  </a:ext>
                </a:extLst>
              </a:tr>
              <a:tr h="388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a:latin typeface="+mn-lt"/>
                        </a:rPr>
                        <a:t>Huntingdonshire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2,600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dirty="0">
                          <a:solidFill>
                            <a:srgbClr val="000000"/>
                          </a:solidFill>
                          <a:effectLst/>
                          <a:latin typeface="Calibri" panose="020F0502020204030204" pitchFamily="34" charset="0"/>
                        </a:rPr>
                        <a:t>14.7%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dirty="0">
                          <a:solidFill>
                            <a:srgbClr val="000000"/>
                          </a:solidFill>
                          <a:effectLst/>
                          <a:latin typeface="Calibri" panose="020F0502020204030204" pitchFamily="34" charset="0"/>
                        </a:rPr>
                        <a:t>+12.3%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dirty="0">
                          <a:solidFill>
                            <a:srgbClr val="000000"/>
                          </a:solidFill>
                          <a:effectLst/>
                          <a:latin typeface="Calibri" panose="020F0502020204030204" pitchFamily="34" charset="0"/>
                        </a:rPr>
                        <a:t>+2.0%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2228263"/>
                  </a:ext>
                </a:extLst>
              </a:tr>
              <a:tr h="388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a:latin typeface="+mn-lt"/>
                        </a:rPr>
                        <a:t>South Cambridgeshire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1,770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dirty="0">
                          <a:solidFill>
                            <a:srgbClr val="000000"/>
                          </a:solidFill>
                          <a:effectLst/>
                          <a:latin typeface="Calibri" panose="020F0502020204030204" pitchFamily="34" charset="0"/>
                        </a:rPr>
                        <a:t>10.0%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dirty="0">
                          <a:solidFill>
                            <a:srgbClr val="000000"/>
                          </a:solidFill>
                          <a:effectLst/>
                          <a:latin typeface="Calibri" panose="020F0502020204030204" pitchFamily="34" charset="0"/>
                        </a:rPr>
                        <a:t>+2.3%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dirty="0">
                          <a:solidFill>
                            <a:srgbClr val="000000"/>
                          </a:solidFill>
                          <a:effectLst/>
                          <a:latin typeface="Calibri" panose="020F0502020204030204" pitchFamily="34" charset="0"/>
                        </a:rPr>
                        <a:t>-1.9%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7193522"/>
                  </a:ext>
                </a:extLst>
              </a:tr>
              <a:tr h="388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Peterborough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7,815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Calibri" panose="020F0502020204030204" pitchFamily="34" charset="0"/>
                        </a:rPr>
                        <a:t>44.1%</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Calibri" panose="020F0502020204030204" pitchFamily="34" charset="0"/>
                        </a:rPr>
                        <a:t>+10.9%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Calibri" panose="020F0502020204030204" pitchFamily="34" charset="0"/>
                        </a:rPr>
                        <a:t>+1.5%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r h="388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Cambridgeshire &amp; Peterborough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17,730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endParaRPr lang="en-GB" sz="1400" b="1" i="0" u="none" strike="noStrike">
                        <a:solidFill>
                          <a:srgbClr val="000000"/>
                        </a:solidFill>
                        <a:effectLst/>
                        <a:latin typeface="Calibri" panose="020F0502020204030204" pitchFamily="34" charset="0"/>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+8.2%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+0.4%</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388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United Kingdom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1,640,155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endParaRPr lang="en-GB" sz="1400" b="1" i="0" u="none" strike="noStrike">
                        <a:solidFill>
                          <a:srgbClr val="000000"/>
                        </a:solidFill>
                        <a:effectLst/>
                        <a:latin typeface="Calibri" panose="020F0502020204030204" pitchFamily="34" charset="0"/>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+6.7%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Calibri" panose="020F0502020204030204" pitchFamily="34" charset="0"/>
                        </a:rPr>
                        <a:t>+2.0%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4256253"/>
                  </a:ext>
                </a:extLst>
              </a:tr>
            </a:tbl>
          </a:graphicData>
        </a:graphic>
      </p:graphicFrame>
      <p:sp>
        <p:nvSpPr>
          <p:cNvPr id="2" name="TextBox 1">
            <a:extLst>
              <a:ext uri="{FF2B5EF4-FFF2-40B4-BE49-F238E27FC236}">
                <a16:creationId xmlns:a16="http://schemas.microsoft.com/office/drawing/2014/main" id="{50B2905E-4AF9-E34D-3AD5-2B9AE104C284}"/>
              </a:ext>
            </a:extLst>
          </p:cNvPr>
          <p:cNvSpPr txBox="1"/>
          <p:nvPr/>
        </p:nvSpPr>
        <p:spPr>
          <a:xfrm>
            <a:off x="110169" y="5893213"/>
            <a:ext cx="9254167" cy="919401"/>
          </a:xfrm>
          <a:prstGeom prst="roundRect">
            <a:avLst/>
          </a:prstGeom>
          <a:noFill/>
          <a:ln>
            <a:solidFill>
              <a:schemeClr val="tx1"/>
            </a:solidFill>
          </a:ln>
        </p:spPr>
        <p:txBody>
          <a:bodyPr wrap="square" rtlCol="0">
            <a:spAutoFit/>
          </a:bodyPr>
          <a:lstStyle/>
          <a:p>
            <a:r>
              <a:rPr lang="en-GB" sz="1200" dirty="0">
                <a:solidFill>
                  <a:srgbClr val="0B3153"/>
                </a:solidFill>
              </a:rPr>
              <a:t>The two areas of concern are in Peterborough and Huntingdonshire. The most severe is in Peterborough, which has nearly half of all claimants in C&amp;P at 44.1% and is increasing substantially year on year at +10.9%. In Cambridgeshire, Huntingdonshire has the largest proportion of claimants in C&amp;P at 14.7% with the highest year on year increase at +12.3%. Both areas are worth close attention.</a:t>
            </a:r>
          </a:p>
        </p:txBody>
      </p:sp>
      <p:sp>
        <p:nvSpPr>
          <p:cNvPr id="3" name="Rectangle: Rounded Corners 2">
            <a:extLst>
              <a:ext uri="{FF2B5EF4-FFF2-40B4-BE49-F238E27FC236}">
                <a16:creationId xmlns:a16="http://schemas.microsoft.com/office/drawing/2014/main" id="{879CECAA-D7B7-FA9B-9B63-F482D3BE2A20}"/>
              </a:ext>
              <a:ext uri="{C183D7F6-B498-43B3-948B-1728B52AA6E4}">
                <adec:decorative xmlns:adec="http://schemas.microsoft.com/office/drawing/2017/decorative" val="1"/>
              </a:ext>
            </a:extLst>
          </p:cNvPr>
          <p:cNvSpPr/>
          <p:nvPr/>
        </p:nvSpPr>
        <p:spPr>
          <a:xfrm>
            <a:off x="5927074" y="3980191"/>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8DD3A87E-9EFE-3A8F-919E-AE73F2686679}"/>
              </a:ext>
              <a:ext uri="{C183D7F6-B498-43B3-948B-1728B52AA6E4}">
                <adec:decorative xmlns:adec="http://schemas.microsoft.com/office/drawing/2017/decorative" val="1"/>
              </a:ext>
            </a:extLst>
          </p:cNvPr>
          <p:cNvSpPr/>
          <p:nvPr/>
        </p:nvSpPr>
        <p:spPr>
          <a:xfrm>
            <a:off x="5927074" y="4761982"/>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DD17E816-EE27-8299-D29C-07CBA1A16729}"/>
              </a:ext>
              <a:ext uri="{C183D7F6-B498-43B3-948B-1728B52AA6E4}">
                <adec:decorative xmlns:adec="http://schemas.microsoft.com/office/drawing/2017/decorative" val="1"/>
              </a:ext>
            </a:extLst>
          </p:cNvPr>
          <p:cNvSpPr/>
          <p:nvPr/>
        </p:nvSpPr>
        <p:spPr>
          <a:xfrm>
            <a:off x="7853190" y="3980191"/>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88DEFE0F-0B61-ABC2-87FF-F8262B24914D}"/>
              </a:ext>
              <a:ext uri="{C183D7F6-B498-43B3-948B-1728B52AA6E4}">
                <adec:decorative xmlns:adec="http://schemas.microsoft.com/office/drawing/2017/decorative" val="1"/>
              </a:ext>
            </a:extLst>
          </p:cNvPr>
          <p:cNvSpPr/>
          <p:nvPr/>
        </p:nvSpPr>
        <p:spPr>
          <a:xfrm>
            <a:off x="7853190" y="4761982"/>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64F5F28C-9191-ACA7-57D7-06FC91643A1E}"/>
              </a:ext>
              <a:ext uri="{C183D7F6-B498-43B3-948B-1728B52AA6E4}">
                <adec:decorative xmlns:adec="http://schemas.microsoft.com/office/drawing/2017/decorative" val="1"/>
              </a:ext>
            </a:extLst>
          </p:cNvPr>
          <p:cNvSpPr/>
          <p:nvPr/>
        </p:nvSpPr>
        <p:spPr>
          <a:xfrm>
            <a:off x="10087778" y="3980191"/>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CDB64148-356B-B075-C7D9-DA0E7A805FD6}"/>
              </a:ext>
              <a:ext uri="{C183D7F6-B498-43B3-948B-1728B52AA6E4}">
                <adec:decorative xmlns:adec="http://schemas.microsoft.com/office/drawing/2017/decorative" val="1"/>
              </a:ext>
            </a:extLst>
          </p:cNvPr>
          <p:cNvSpPr/>
          <p:nvPr/>
        </p:nvSpPr>
        <p:spPr>
          <a:xfrm>
            <a:off x="10087778" y="4761982"/>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2678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dirty="0"/>
              <a:t>1. Purpose</a:t>
            </a:r>
            <a:endParaRPr lang="en-GB" sz="3200" dirty="0">
              <a:solidFill>
                <a:srgbClr val="000000"/>
              </a:solidFill>
              <a:cs typeface="Arial"/>
            </a:endParaRPr>
          </a:p>
          <a:p>
            <a:endParaRPr lang="en-GB" sz="3200" dirty="0">
              <a:cs typeface="Arial"/>
            </a:endParaRP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459677" y="1751483"/>
            <a:ext cx="10515600" cy="4351338"/>
          </a:xfrm>
        </p:spPr>
        <p:txBody>
          <a:bodyPr/>
          <a:lstStyle/>
          <a:p>
            <a:pPr>
              <a:buFont typeface="Arial"/>
              <a:buChar char="•"/>
            </a:pPr>
            <a:r>
              <a:rPr lang="en-US" sz="2000" b="1" dirty="0">
                <a:cs typeface="Arial"/>
              </a:rPr>
              <a:t>To </a:t>
            </a:r>
            <a:r>
              <a:rPr lang="en-GB" sz="2000" b="1" dirty="0">
                <a:cs typeface="Arial"/>
              </a:rPr>
              <a:t>analyse</a:t>
            </a:r>
            <a:r>
              <a:rPr lang="en-US" sz="2000" b="1" dirty="0">
                <a:cs typeface="Arial"/>
              </a:rPr>
              <a:t> the economic inactivity, unemployment, and employment in the </a:t>
            </a:r>
            <a:r>
              <a:rPr lang="en-GB" sz="2000" b="1" dirty="0">
                <a:cs typeface="Arial"/>
              </a:rPr>
              <a:t>Cambridgeshire and Peterborough </a:t>
            </a:r>
            <a:r>
              <a:rPr lang="en-US" sz="2000" b="1" dirty="0">
                <a:cs typeface="Arial"/>
              </a:rPr>
              <a:t>(C&amp;P) region. </a:t>
            </a:r>
          </a:p>
          <a:p>
            <a:pPr lvl="1">
              <a:buFont typeface="Arial"/>
              <a:buChar char="•"/>
            </a:pPr>
            <a:r>
              <a:rPr lang="en-GB" sz="1800" dirty="0">
                <a:cs typeface="Arial"/>
              </a:rPr>
              <a:t>This is to help achieve the Cambridgeshire and Peterborough Combined Authority (CPCA)’s ambition to provide the UK’s most technically skilled workforce.</a:t>
            </a:r>
            <a:endParaRPr lang="en-US" sz="1800" dirty="0">
              <a:cs typeface="Arial"/>
            </a:endParaRPr>
          </a:p>
          <a:p>
            <a:pPr>
              <a:buFont typeface="Arial"/>
              <a:buChar char="•"/>
            </a:pPr>
            <a:r>
              <a:rPr lang="en-US" sz="2000" b="1" dirty="0">
                <a:cs typeface="Arial"/>
              </a:rPr>
              <a:t>To conduct this analysis with attention to knowledge intensive (KI) and non-knowledge intensive (non-KI) jobs. </a:t>
            </a:r>
          </a:p>
          <a:p>
            <a:pPr lvl="1">
              <a:buFont typeface="Arial"/>
              <a:buChar char="•"/>
            </a:pPr>
            <a:r>
              <a:rPr lang="en-US" sz="1800" dirty="0">
                <a:cs typeface="Arial"/>
              </a:rPr>
              <a:t>This is to help achieve the </a:t>
            </a:r>
            <a:r>
              <a:rPr lang="en-GB" sz="1800" dirty="0">
                <a:cs typeface="Arial"/>
              </a:rPr>
              <a:t>CPCA’s ambition to grow the international recognition of C&amp;P’s knowledge-based economy.</a:t>
            </a:r>
            <a:endParaRPr lang="en-US" sz="1800" dirty="0">
              <a:cs typeface="Arial"/>
            </a:endParaRPr>
          </a:p>
          <a:p>
            <a:pPr>
              <a:buFont typeface="Arial"/>
              <a:buChar char="•"/>
            </a:pPr>
            <a:r>
              <a:rPr lang="en-US" sz="2000" b="1" dirty="0">
                <a:cs typeface="Arial"/>
              </a:rPr>
              <a:t>To identify areas of strength and concern </a:t>
            </a:r>
            <a:r>
              <a:rPr lang="en-US" sz="2000" b="1" dirty="0">
                <a:ea typeface="+mn-lt"/>
                <a:cs typeface="+mn-lt"/>
              </a:rPr>
              <a:t>and to identify possible barriers to employment.</a:t>
            </a:r>
            <a:r>
              <a:rPr lang="en-US" sz="2000" b="1" dirty="0">
                <a:cs typeface="Arial"/>
              </a:rPr>
              <a:t> </a:t>
            </a:r>
          </a:p>
          <a:p>
            <a:pPr lvl="1">
              <a:buFont typeface="Arial"/>
              <a:buChar char="•"/>
            </a:pPr>
            <a:r>
              <a:rPr lang="en-US" sz="1800" dirty="0">
                <a:cs typeface="Arial"/>
              </a:rPr>
              <a:t>This is to help achieve the </a:t>
            </a:r>
            <a:r>
              <a:rPr lang="en-GB" sz="1800" dirty="0">
                <a:cs typeface="Arial"/>
              </a:rPr>
              <a:t>CPCA’s ambition to improve the quality of life by tackling areas suffering from deprivation.</a:t>
            </a:r>
            <a:endParaRPr lang="en-US" sz="1800" dirty="0">
              <a:cs typeface="Arial"/>
            </a:endParaRPr>
          </a:p>
          <a:p>
            <a:pPr marL="0" indent="0">
              <a:buNone/>
            </a:pPr>
            <a:endParaRPr lang="en-US" sz="2000" dirty="0">
              <a:cs typeface="Arial"/>
            </a:endParaRPr>
          </a:p>
          <a:p>
            <a:pPr marL="0" indent="0">
              <a:buNone/>
            </a:pPr>
            <a:endParaRPr lang="en-GB" sz="1600" dirty="0">
              <a:cs typeface="Arial"/>
            </a:endParaRPr>
          </a:p>
        </p:txBody>
      </p:sp>
      <p:graphicFrame>
        <p:nvGraphicFramePr>
          <p:cNvPr id="4" name="Table 3">
            <a:extLst>
              <a:ext uri="{FF2B5EF4-FFF2-40B4-BE49-F238E27FC236}">
                <a16:creationId xmlns:a16="http://schemas.microsoft.com/office/drawing/2014/main" id="{5B1C1D7C-D54C-5025-3C3D-DDCAC0BB5CA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7670613"/>
              </p:ext>
            </p:extLst>
          </p:nvPr>
        </p:nvGraphicFramePr>
        <p:xfrm>
          <a:off x="6093823" y="300554"/>
          <a:ext cx="3680457" cy="956350"/>
        </p:xfrm>
        <a:graphic>
          <a:graphicData uri="http://schemas.openxmlformats.org/drawingml/2006/table">
            <a:tbl>
              <a:tblPr firstRow="1" bandRow="1">
                <a:tableStyleId>{5C22544A-7EE6-4342-B048-85BDC9FD1C3A}</a:tableStyleId>
              </a:tblPr>
              <a:tblGrid>
                <a:gridCol w="1226819">
                  <a:extLst>
                    <a:ext uri="{9D8B030D-6E8A-4147-A177-3AD203B41FA5}">
                      <a16:colId xmlns:a16="http://schemas.microsoft.com/office/drawing/2014/main" val="3310015975"/>
                    </a:ext>
                  </a:extLst>
                </a:gridCol>
                <a:gridCol w="1226819">
                  <a:extLst>
                    <a:ext uri="{9D8B030D-6E8A-4147-A177-3AD203B41FA5}">
                      <a16:colId xmlns:a16="http://schemas.microsoft.com/office/drawing/2014/main" val="368891189"/>
                    </a:ext>
                  </a:extLst>
                </a:gridCol>
                <a:gridCol w="1226819">
                  <a:extLst>
                    <a:ext uri="{9D8B030D-6E8A-4147-A177-3AD203B41FA5}">
                      <a16:colId xmlns:a16="http://schemas.microsoft.com/office/drawing/2014/main" val="598413830"/>
                    </a:ext>
                  </a:extLst>
                </a:gridCol>
              </a:tblGrid>
              <a:tr h="956350">
                <a:tc>
                  <a:txBody>
                    <a:bodyPr/>
                    <a:lstStyle/>
                    <a:p>
                      <a:pPr algn="ctr"/>
                      <a:r>
                        <a:rPr lang="en-US" sz="1200" b="0">
                          <a:solidFill>
                            <a:schemeClr val="tx1"/>
                          </a:solidFill>
                        </a:rPr>
                        <a:t>Economic Inactivity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0">
                          <a:solidFill>
                            <a:schemeClr val="tx1"/>
                          </a:solidFill>
                        </a:rPr>
                        <a:t>Unemployment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0" dirty="0">
                          <a:solidFill>
                            <a:schemeClr val="tx1"/>
                          </a:solidFill>
                        </a:rPr>
                        <a:t>Employment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04066802"/>
                  </a:ext>
                </a:extLst>
              </a:tr>
            </a:tbl>
          </a:graphicData>
        </a:graphic>
      </p:graphicFrame>
      <p:sp>
        <p:nvSpPr>
          <p:cNvPr id="5" name="Arrow: Right 4">
            <a:extLst>
              <a:ext uri="{FF2B5EF4-FFF2-40B4-BE49-F238E27FC236}">
                <a16:creationId xmlns:a16="http://schemas.microsoft.com/office/drawing/2014/main" id="{CBFEA2D3-B8D1-DF0B-3CCB-03EB16FEE2B1}"/>
              </a:ext>
              <a:ext uri="{C183D7F6-B498-43B3-948B-1728B52AA6E4}">
                <adec:decorative xmlns:adec="http://schemas.microsoft.com/office/drawing/2017/decorative" val="1"/>
              </a:ext>
            </a:extLst>
          </p:cNvPr>
          <p:cNvSpPr/>
          <p:nvPr/>
        </p:nvSpPr>
        <p:spPr>
          <a:xfrm>
            <a:off x="7094863" y="572877"/>
            <a:ext cx="253387" cy="319489"/>
          </a:xfrm>
          <a:prstGeom prst="rightArrow">
            <a:avLst/>
          </a:prstGeom>
          <a:solidFill>
            <a:srgbClr val="92D050"/>
          </a:solidFill>
          <a:ln>
            <a:solidFill>
              <a:srgbClr val="92D050"/>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DBC11B4A-E8B1-C742-2189-AA14F96F46C2}"/>
              </a:ext>
              <a:ext uri="{C183D7F6-B498-43B3-948B-1728B52AA6E4}">
                <adec:decorative xmlns:adec="http://schemas.microsoft.com/office/drawing/2017/decorative" val="1"/>
              </a:ext>
            </a:extLst>
          </p:cNvPr>
          <p:cNvSpPr/>
          <p:nvPr/>
        </p:nvSpPr>
        <p:spPr>
          <a:xfrm>
            <a:off x="8468780" y="572877"/>
            <a:ext cx="253387" cy="319489"/>
          </a:xfrm>
          <a:prstGeom prst="rightArrow">
            <a:avLst/>
          </a:prstGeom>
          <a:solidFill>
            <a:srgbClr val="92D050"/>
          </a:solidFill>
          <a:ln>
            <a:solidFill>
              <a:srgbClr val="92D050"/>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7101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E341E465-35C3-8094-C29E-4F1643E62905}"/>
              </a:ext>
            </a:extLst>
          </p:cNvPr>
          <p:cNvSpPr txBox="1">
            <a:spLocks noGrp="1"/>
          </p:cNvSpPr>
          <p:nvPr>
            <p:ph type="title" idx="4294967295"/>
          </p:nvPr>
        </p:nvSpPr>
        <p:spPr bwMode="auto">
          <a:xfrm>
            <a:off x="232440" y="375420"/>
            <a:ext cx="8811723" cy="54766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rtl="0" eaLnBrk="1" fontAlgn="base" hangingPunct="1">
              <a:lnSpc>
                <a:spcPct val="90000"/>
              </a:lnSpc>
              <a:spcBef>
                <a:spcPct val="0"/>
              </a:spcBef>
              <a:spcAft>
                <a:spcPct val="0"/>
              </a:spcAft>
              <a:defRPr sz="60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B3153"/>
                </a:solidFill>
                <a:effectLst/>
                <a:uLnTx/>
                <a:uFillTx/>
                <a:latin typeface="+mj-lt"/>
              </a:rPr>
              <a:t>Claimant Rate by Gender – June 2024</a:t>
            </a:r>
            <a:endParaRPr lang="en-GB" sz="3200" b="0" i="0" u="none" strike="noStrike" kern="1200" cap="none" spc="0" normalizeH="0" baseline="0" noProof="0" dirty="0">
              <a:ln>
                <a:noFill/>
              </a:ln>
              <a:solidFill>
                <a:srgbClr val="0B3153"/>
              </a:solidFill>
              <a:effectLst/>
              <a:uLnTx/>
              <a:uFillTx/>
              <a:latin typeface="+mj-lt"/>
              <a:cs typeface="Arial"/>
            </a:endParaRPr>
          </a:p>
        </p:txBody>
      </p:sp>
      <p:sp>
        <p:nvSpPr>
          <p:cNvPr id="10" name="TextBox 9">
            <a:extLst>
              <a:ext uri="{FF2B5EF4-FFF2-40B4-BE49-F238E27FC236}">
                <a16:creationId xmlns:a16="http://schemas.microsoft.com/office/drawing/2014/main" id="{E5551ADB-3F40-0A54-39B9-3755F4341F51}"/>
              </a:ext>
            </a:extLst>
          </p:cNvPr>
          <p:cNvSpPr txBox="1"/>
          <p:nvPr/>
        </p:nvSpPr>
        <p:spPr>
          <a:xfrm>
            <a:off x="897672" y="1878588"/>
            <a:ext cx="2869055" cy="369332"/>
          </a:xfrm>
          <a:prstGeom prst="rect">
            <a:avLst/>
          </a:prstGeom>
          <a:noFill/>
        </p:spPr>
        <p:txBody>
          <a:bodyPr wrap="square" rtlCol="0">
            <a:spAutoFit/>
          </a:bodyPr>
          <a:lstStyle/>
          <a:p>
            <a:pPr algn="ctr"/>
            <a:r>
              <a:rPr lang="en-GB" b="1">
                <a:solidFill>
                  <a:srgbClr val="0B3153"/>
                </a:solidFill>
              </a:rPr>
              <a:t>Cambridgeshire</a:t>
            </a:r>
          </a:p>
        </p:txBody>
      </p:sp>
      <p:sp>
        <p:nvSpPr>
          <p:cNvPr id="30" name="TextBox 29">
            <a:extLst>
              <a:ext uri="{FF2B5EF4-FFF2-40B4-BE49-F238E27FC236}">
                <a16:creationId xmlns:a16="http://schemas.microsoft.com/office/drawing/2014/main" id="{663AFDED-0D7B-8F6C-BFDB-48F03729727B}"/>
              </a:ext>
            </a:extLst>
          </p:cNvPr>
          <p:cNvSpPr txBox="1"/>
          <p:nvPr/>
        </p:nvSpPr>
        <p:spPr>
          <a:xfrm>
            <a:off x="1733532" y="2496803"/>
            <a:ext cx="1188688" cy="338554"/>
          </a:xfrm>
          <a:prstGeom prst="rect">
            <a:avLst/>
          </a:prstGeom>
          <a:noFill/>
        </p:spPr>
        <p:txBody>
          <a:bodyPr wrap="square" rtlCol="0">
            <a:spAutoFit/>
          </a:bodyPr>
          <a:lstStyle/>
          <a:p>
            <a:pPr algn="ctr"/>
            <a:r>
              <a:rPr lang="en-GB" sz="1600" b="1"/>
              <a:t>Male</a:t>
            </a:r>
            <a:endParaRPr lang="en-GB" sz="1600"/>
          </a:p>
        </p:txBody>
      </p:sp>
      <p:sp>
        <p:nvSpPr>
          <p:cNvPr id="34" name="TextBox 33">
            <a:extLst>
              <a:ext uri="{FF2B5EF4-FFF2-40B4-BE49-F238E27FC236}">
                <a16:creationId xmlns:a16="http://schemas.microsoft.com/office/drawing/2014/main" id="{27BE6AF0-BF16-5838-D182-29016043D0D4}"/>
              </a:ext>
            </a:extLst>
          </p:cNvPr>
          <p:cNvSpPr txBox="1"/>
          <p:nvPr/>
        </p:nvSpPr>
        <p:spPr>
          <a:xfrm>
            <a:off x="1733532" y="3069956"/>
            <a:ext cx="1188688" cy="527804"/>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1.5%</a:t>
            </a:r>
            <a:endParaRPr lang="en-GB" sz="2500" b="1">
              <a:solidFill>
                <a:srgbClr val="4F3215"/>
              </a:solidFill>
              <a:latin typeface="+mn-lt"/>
            </a:endParaRPr>
          </a:p>
        </p:txBody>
      </p:sp>
      <p:sp>
        <p:nvSpPr>
          <p:cNvPr id="35" name="TextBox 34">
            <a:extLst>
              <a:ext uri="{FF2B5EF4-FFF2-40B4-BE49-F238E27FC236}">
                <a16:creationId xmlns:a16="http://schemas.microsoft.com/office/drawing/2014/main" id="{AE61A185-CF50-21B2-C572-8387AF32F919}"/>
              </a:ext>
            </a:extLst>
          </p:cNvPr>
          <p:cNvSpPr txBox="1"/>
          <p:nvPr/>
        </p:nvSpPr>
        <p:spPr>
          <a:xfrm>
            <a:off x="1733532" y="3820346"/>
            <a:ext cx="1188688" cy="338554"/>
          </a:xfrm>
          <a:prstGeom prst="rect">
            <a:avLst/>
          </a:prstGeom>
          <a:noFill/>
        </p:spPr>
        <p:txBody>
          <a:bodyPr wrap="square" rtlCol="0">
            <a:spAutoFit/>
          </a:bodyPr>
          <a:lstStyle/>
          <a:p>
            <a:pPr algn="ctr"/>
            <a:r>
              <a:rPr lang="en-GB" sz="1600" b="1"/>
              <a:t>Female</a:t>
            </a:r>
            <a:endParaRPr lang="en-GB" sz="1600"/>
          </a:p>
        </p:txBody>
      </p:sp>
      <p:sp>
        <p:nvSpPr>
          <p:cNvPr id="36" name="TextBox 35">
            <a:extLst>
              <a:ext uri="{FF2B5EF4-FFF2-40B4-BE49-F238E27FC236}">
                <a16:creationId xmlns:a16="http://schemas.microsoft.com/office/drawing/2014/main" id="{0B099DF7-DAC5-79E4-D447-3773DC429389}"/>
              </a:ext>
            </a:extLst>
          </p:cNvPr>
          <p:cNvSpPr txBox="1"/>
          <p:nvPr/>
        </p:nvSpPr>
        <p:spPr>
          <a:xfrm>
            <a:off x="1733532" y="4346179"/>
            <a:ext cx="1188688" cy="527804"/>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1.3%</a:t>
            </a:r>
            <a:endParaRPr lang="en-GB" sz="2500" b="1">
              <a:solidFill>
                <a:srgbClr val="4F3215"/>
              </a:solidFill>
              <a:latin typeface="+mn-lt"/>
            </a:endParaRPr>
          </a:p>
        </p:txBody>
      </p:sp>
      <p:sp>
        <p:nvSpPr>
          <p:cNvPr id="41" name="Rectangle: Rounded Corners 40">
            <a:extLst>
              <a:ext uri="{FF2B5EF4-FFF2-40B4-BE49-F238E27FC236}">
                <a16:creationId xmlns:a16="http://schemas.microsoft.com/office/drawing/2014/main" id="{0C419A0D-6592-B65C-080C-D8FA7D2E57EE}"/>
              </a:ext>
              <a:ext uri="{C183D7F6-B498-43B3-948B-1728B52AA6E4}">
                <adec:decorative xmlns:adec="http://schemas.microsoft.com/office/drawing/2017/decorative" val="1"/>
              </a:ext>
            </a:extLst>
          </p:cNvPr>
          <p:cNvSpPr/>
          <p:nvPr/>
        </p:nvSpPr>
        <p:spPr>
          <a:xfrm>
            <a:off x="543858" y="1721775"/>
            <a:ext cx="3473646" cy="3813263"/>
          </a:xfrm>
          <a:prstGeom prst="roundRect">
            <a:avLst>
              <a:gd name="adj" fmla="val 6715"/>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58C9D478-8182-B16C-8CAE-30790E4F333D}"/>
              </a:ext>
            </a:extLst>
          </p:cNvPr>
          <p:cNvSpPr txBox="1"/>
          <p:nvPr/>
        </p:nvSpPr>
        <p:spPr>
          <a:xfrm>
            <a:off x="4630739" y="1924553"/>
            <a:ext cx="2869055" cy="369332"/>
          </a:xfrm>
          <a:prstGeom prst="rect">
            <a:avLst/>
          </a:prstGeom>
          <a:noFill/>
        </p:spPr>
        <p:txBody>
          <a:bodyPr wrap="square" rtlCol="0">
            <a:spAutoFit/>
          </a:bodyPr>
          <a:lstStyle/>
          <a:p>
            <a:pPr algn="ctr"/>
            <a:r>
              <a:rPr lang="en-GB" b="1">
                <a:solidFill>
                  <a:srgbClr val="0B3153"/>
                </a:solidFill>
              </a:rPr>
              <a:t>Peterborough</a:t>
            </a:r>
          </a:p>
        </p:txBody>
      </p:sp>
      <p:sp>
        <p:nvSpPr>
          <p:cNvPr id="54" name="TextBox 53">
            <a:extLst>
              <a:ext uri="{FF2B5EF4-FFF2-40B4-BE49-F238E27FC236}">
                <a16:creationId xmlns:a16="http://schemas.microsoft.com/office/drawing/2014/main" id="{51C23D98-AF02-B008-55E5-89656EFDF456}"/>
              </a:ext>
            </a:extLst>
          </p:cNvPr>
          <p:cNvSpPr txBox="1"/>
          <p:nvPr/>
        </p:nvSpPr>
        <p:spPr>
          <a:xfrm>
            <a:off x="5501656" y="2496803"/>
            <a:ext cx="1188688" cy="338554"/>
          </a:xfrm>
          <a:prstGeom prst="rect">
            <a:avLst/>
          </a:prstGeom>
          <a:noFill/>
        </p:spPr>
        <p:txBody>
          <a:bodyPr wrap="square" rtlCol="0">
            <a:spAutoFit/>
          </a:bodyPr>
          <a:lstStyle/>
          <a:p>
            <a:pPr algn="ctr"/>
            <a:r>
              <a:rPr lang="en-GB" sz="1600" b="1"/>
              <a:t>Male</a:t>
            </a:r>
            <a:endParaRPr lang="en-GB" sz="1600"/>
          </a:p>
        </p:txBody>
      </p:sp>
      <p:sp>
        <p:nvSpPr>
          <p:cNvPr id="55" name="TextBox 54">
            <a:extLst>
              <a:ext uri="{FF2B5EF4-FFF2-40B4-BE49-F238E27FC236}">
                <a16:creationId xmlns:a16="http://schemas.microsoft.com/office/drawing/2014/main" id="{AEFDDA25-F419-3556-2D70-D2E106DFD82E}"/>
              </a:ext>
            </a:extLst>
          </p:cNvPr>
          <p:cNvSpPr txBox="1"/>
          <p:nvPr/>
        </p:nvSpPr>
        <p:spPr>
          <a:xfrm>
            <a:off x="5501656" y="3038275"/>
            <a:ext cx="1188688" cy="527804"/>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3.9%</a:t>
            </a:r>
            <a:endParaRPr lang="en-GB" sz="2500" b="1">
              <a:solidFill>
                <a:srgbClr val="4F3215"/>
              </a:solidFill>
              <a:latin typeface="+mn-lt"/>
            </a:endParaRPr>
          </a:p>
        </p:txBody>
      </p:sp>
      <p:sp>
        <p:nvSpPr>
          <p:cNvPr id="56" name="TextBox 55">
            <a:extLst>
              <a:ext uri="{FF2B5EF4-FFF2-40B4-BE49-F238E27FC236}">
                <a16:creationId xmlns:a16="http://schemas.microsoft.com/office/drawing/2014/main" id="{E14E704B-178C-D3C1-E5EC-0ADECE33BB92}"/>
              </a:ext>
            </a:extLst>
          </p:cNvPr>
          <p:cNvSpPr txBox="1"/>
          <p:nvPr/>
        </p:nvSpPr>
        <p:spPr>
          <a:xfrm>
            <a:off x="5501656" y="3820346"/>
            <a:ext cx="1188688" cy="338554"/>
          </a:xfrm>
          <a:prstGeom prst="rect">
            <a:avLst/>
          </a:prstGeom>
          <a:noFill/>
        </p:spPr>
        <p:txBody>
          <a:bodyPr wrap="square" rtlCol="0">
            <a:spAutoFit/>
          </a:bodyPr>
          <a:lstStyle/>
          <a:p>
            <a:pPr algn="ctr"/>
            <a:r>
              <a:rPr lang="en-GB" sz="1600" b="1"/>
              <a:t>Female</a:t>
            </a:r>
            <a:endParaRPr lang="en-GB" sz="1600"/>
          </a:p>
        </p:txBody>
      </p:sp>
      <p:sp>
        <p:nvSpPr>
          <p:cNvPr id="57" name="TextBox 56">
            <a:extLst>
              <a:ext uri="{FF2B5EF4-FFF2-40B4-BE49-F238E27FC236}">
                <a16:creationId xmlns:a16="http://schemas.microsoft.com/office/drawing/2014/main" id="{AA828073-8822-F7CC-704A-85DDF57B8549}"/>
              </a:ext>
            </a:extLst>
          </p:cNvPr>
          <p:cNvSpPr txBox="1"/>
          <p:nvPr/>
        </p:nvSpPr>
        <p:spPr>
          <a:xfrm>
            <a:off x="5501656" y="4369643"/>
            <a:ext cx="1188688" cy="527804"/>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3.2%</a:t>
            </a:r>
            <a:endParaRPr lang="en-GB" sz="2500" b="1">
              <a:solidFill>
                <a:srgbClr val="4F3215"/>
              </a:solidFill>
              <a:latin typeface="+mn-lt"/>
            </a:endParaRPr>
          </a:p>
        </p:txBody>
      </p:sp>
      <p:sp>
        <p:nvSpPr>
          <p:cNvPr id="43" name="Rectangle: Rounded Corners 42">
            <a:extLst>
              <a:ext uri="{FF2B5EF4-FFF2-40B4-BE49-F238E27FC236}">
                <a16:creationId xmlns:a16="http://schemas.microsoft.com/office/drawing/2014/main" id="{8A0ECAE2-AB67-0D25-0AE9-3943CB866433}"/>
              </a:ext>
              <a:ext uri="{C183D7F6-B498-43B3-948B-1728B52AA6E4}">
                <adec:decorative xmlns:adec="http://schemas.microsoft.com/office/drawing/2017/decorative" val="1"/>
              </a:ext>
            </a:extLst>
          </p:cNvPr>
          <p:cNvSpPr/>
          <p:nvPr/>
        </p:nvSpPr>
        <p:spPr>
          <a:xfrm>
            <a:off x="8077217" y="1721775"/>
            <a:ext cx="3473646" cy="3813263"/>
          </a:xfrm>
          <a:prstGeom prst="roundRect">
            <a:avLst>
              <a:gd name="adj" fmla="val 6715"/>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2D056565-A9CC-C2F2-783E-814D8D47D4C8}"/>
              </a:ext>
            </a:extLst>
          </p:cNvPr>
          <p:cNvSpPr txBox="1"/>
          <p:nvPr/>
        </p:nvSpPr>
        <p:spPr>
          <a:xfrm>
            <a:off x="8237928" y="1832067"/>
            <a:ext cx="3115019" cy="646331"/>
          </a:xfrm>
          <a:prstGeom prst="rect">
            <a:avLst/>
          </a:prstGeom>
          <a:noFill/>
        </p:spPr>
        <p:txBody>
          <a:bodyPr wrap="square" rtlCol="0">
            <a:spAutoFit/>
          </a:bodyPr>
          <a:lstStyle/>
          <a:p>
            <a:pPr algn="ctr"/>
            <a:r>
              <a:rPr lang="en-GB" b="1">
                <a:solidFill>
                  <a:srgbClr val="0B3153"/>
                </a:solidFill>
              </a:rPr>
              <a:t>Cambridgeshire &amp; Peterborough</a:t>
            </a:r>
          </a:p>
        </p:txBody>
      </p:sp>
      <p:sp>
        <p:nvSpPr>
          <p:cNvPr id="67" name="TextBox 66">
            <a:extLst>
              <a:ext uri="{FF2B5EF4-FFF2-40B4-BE49-F238E27FC236}">
                <a16:creationId xmlns:a16="http://schemas.microsoft.com/office/drawing/2014/main" id="{979B1036-93F8-A5AA-11D4-1BB639209231}"/>
              </a:ext>
            </a:extLst>
          </p:cNvPr>
          <p:cNvSpPr txBox="1"/>
          <p:nvPr/>
        </p:nvSpPr>
        <p:spPr>
          <a:xfrm>
            <a:off x="9219696" y="2493710"/>
            <a:ext cx="1188688" cy="338554"/>
          </a:xfrm>
          <a:prstGeom prst="rect">
            <a:avLst/>
          </a:prstGeom>
          <a:noFill/>
        </p:spPr>
        <p:txBody>
          <a:bodyPr wrap="square" rtlCol="0">
            <a:spAutoFit/>
          </a:bodyPr>
          <a:lstStyle/>
          <a:p>
            <a:pPr algn="ctr"/>
            <a:r>
              <a:rPr lang="en-GB" sz="1600" b="1"/>
              <a:t>Male</a:t>
            </a:r>
            <a:endParaRPr lang="en-GB" sz="1600"/>
          </a:p>
        </p:txBody>
      </p:sp>
      <p:sp>
        <p:nvSpPr>
          <p:cNvPr id="68" name="TextBox 67">
            <a:extLst>
              <a:ext uri="{FF2B5EF4-FFF2-40B4-BE49-F238E27FC236}">
                <a16:creationId xmlns:a16="http://schemas.microsoft.com/office/drawing/2014/main" id="{4546E4E5-8D2F-4973-997D-D6BEF829C1B6}"/>
              </a:ext>
            </a:extLst>
          </p:cNvPr>
          <p:cNvSpPr txBox="1"/>
          <p:nvPr/>
        </p:nvSpPr>
        <p:spPr>
          <a:xfrm>
            <a:off x="9269780" y="3038275"/>
            <a:ext cx="1188688" cy="527804"/>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2.1%</a:t>
            </a:r>
            <a:endParaRPr lang="en-GB" sz="2500" b="1">
              <a:solidFill>
                <a:srgbClr val="4F3215"/>
              </a:solidFill>
              <a:latin typeface="+mn-lt"/>
            </a:endParaRPr>
          </a:p>
        </p:txBody>
      </p:sp>
      <p:sp>
        <p:nvSpPr>
          <p:cNvPr id="69" name="TextBox 68">
            <a:extLst>
              <a:ext uri="{FF2B5EF4-FFF2-40B4-BE49-F238E27FC236}">
                <a16:creationId xmlns:a16="http://schemas.microsoft.com/office/drawing/2014/main" id="{2C487794-0998-09CC-A4AA-16831B2FD05F}"/>
              </a:ext>
            </a:extLst>
          </p:cNvPr>
          <p:cNvSpPr txBox="1"/>
          <p:nvPr/>
        </p:nvSpPr>
        <p:spPr>
          <a:xfrm>
            <a:off x="9269780" y="3820346"/>
            <a:ext cx="1188688" cy="338554"/>
          </a:xfrm>
          <a:prstGeom prst="rect">
            <a:avLst/>
          </a:prstGeom>
          <a:noFill/>
        </p:spPr>
        <p:txBody>
          <a:bodyPr wrap="square" rtlCol="0">
            <a:spAutoFit/>
          </a:bodyPr>
          <a:lstStyle/>
          <a:p>
            <a:pPr algn="ctr"/>
            <a:r>
              <a:rPr lang="en-GB" sz="1600" b="1"/>
              <a:t>Female</a:t>
            </a:r>
            <a:endParaRPr lang="en-GB" sz="1600"/>
          </a:p>
        </p:txBody>
      </p:sp>
      <p:sp>
        <p:nvSpPr>
          <p:cNvPr id="70" name="TextBox 69">
            <a:extLst>
              <a:ext uri="{FF2B5EF4-FFF2-40B4-BE49-F238E27FC236}">
                <a16:creationId xmlns:a16="http://schemas.microsoft.com/office/drawing/2014/main" id="{9B7C6D74-E481-47AE-7D79-787BA344DC0D}"/>
              </a:ext>
            </a:extLst>
          </p:cNvPr>
          <p:cNvSpPr txBox="1"/>
          <p:nvPr/>
        </p:nvSpPr>
        <p:spPr>
          <a:xfrm>
            <a:off x="9269780" y="4346179"/>
            <a:ext cx="1188688" cy="527804"/>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2400" b="1">
                <a:solidFill>
                  <a:srgbClr val="4F3215"/>
                </a:solidFill>
                <a:latin typeface="+mn-lt"/>
              </a:rPr>
              <a:t>1.7%</a:t>
            </a:r>
            <a:endParaRPr lang="en-GB" sz="2500" b="1">
              <a:solidFill>
                <a:srgbClr val="4F3215"/>
              </a:solidFill>
              <a:latin typeface="+mn-lt"/>
            </a:endParaRPr>
          </a:p>
        </p:txBody>
      </p:sp>
      <p:sp>
        <p:nvSpPr>
          <p:cNvPr id="42" name="Rectangle: Rounded Corners 41">
            <a:extLst>
              <a:ext uri="{FF2B5EF4-FFF2-40B4-BE49-F238E27FC236}">
                <a16:creationId xmlns:a16="http://schemas.microsoft.com/office/drawing/2014/main" id="{636135C0-4680-9963-3709-4E8A7107BC4C}"/>
              </a:ext>
              <a:ext uri="{C183D7F6-B498-43B3-948B-1728B52AA6E4}">
                <adec:decorative xmlns:adec="http://schemas.microsoft.com/office/drawing/2017/decorative" val="1"/>
              </a:ext>
            </a:extLst>
          </p:cNvPr>
          <p:cNvSpPr/>
          <p:nvPr/>
        </p:nvSpPr>
        <p:spPr>
          <a:xfrm>
            <a:off x="4361207" y="1726649"/>
            <a:ext cx="3372307" cy="3813263"/>
          </a:xfrm>
          <a:prstGeom prst="roundRect">
            <a:avLst>
              <a:gd name="adj" fmla="val 6715"/>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2094A57-398F-4749-DD53-30CD20D66068}"/>
              </a:ext>
            </a:extLst>
          </p:cNvPr>
          <p:cNvSpPr txBox="1"/>
          <p:nvPr/>
        </p:nvSpPr>
        <p:spPr>
          <a:xfrm>
            <a:off x="543858" y="5688738"/>
            <a:ext cx="8531107" cy="1123712"/>
          </a:xfrm>
          <a:prstGeom prst="roundRect">
            <a:avLst/>
          </a:prstGeom>
          <a:noFill/>
          <a:ln>
            <a:solidFill>
              <a:schemeClr val="tx1"/>
            </a:solidFill>
          </a:ln>
        </p:spPr>
        <p:txBody>
          <a:bodyPr wrap="square" rtlCol="0">
            <a:spAutoFit/>
          </a:bodyPr>
          <a:lstStyle/>
          <a:p>
            <a:r>
              <a:rPr lang="en-GB" sz="1200" dirty="0">
                <a:solidFill>
                  <a:srgbClr val="0B3153"/>
                </a:solidFill>
              </a:rPr>
              <a:t>On Slide 10 (Employment Overview by Gender – 3-year average), the unemployment rate for females was unusually higher than males (3.9% vs 3.7%). However, claimant rates are higher for males than females across all three areas above. This trend for claimant rates is more intuitive given that females have a much higher economic inactivity rate than males (22.2% vs. 15.0%). Less available females in the workforce should intuitively lead to lower claimant rates and lower employment rates.</a:t>
            </a:r>
          </a:p>
        </p:txBody>
      </p:sp>
    </p:spTree>
    <p:extLst>
      <p:ext uri="{BB962C8B-B14F-4D97-AF65-F5344CB8AC3E}">
        <p14:creationId xmlns:p14="http://schemas.microsoft.com/office/powerpoint/2010/main" val="1770099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CF9E52-1978-9489-DBA3-3B20EAE52847}"/>
              </a:ext>
            </a:extLst>
          </p:cNvPr>
          <p:cNvSpPr>
            <a:spLocks noGrp="1"/>
          </p:cNvSpPr>
          <p:nvPr>
            <p:ph type="title"/>
          </p:nvPr>
        </p:nvSpPr>
        <p:spPr>
          <a:xfrm>
            <a:off x="633413" y="476250"/>
            <a:ext cx="10515600" cy="1214438"/>
          </a:xfrm>
        </p:spPr>
        <p:txBody>
          <a:bodyPr wrap="square" anchor="t">
            <a:normAutofit/>
          </a:bodyPr>
          <a:lstStyle/>
          <a:p>
            <a:r>
              <a:rPr lang="en-GB" sz="3200" dirty="0">
                <a:solidFill>
                  <a:srgbClr val="0B3153"/>
                </a:solidFill>
              </a:rPr>
              <a:t>Claimant Rate by Gender</a:t>
            </a:r>
          </a:p>
        </p:txBody>
      </p:sp>
      <p:pic>
        <p:nvPicPr>
          <p:cNvPr id="3" name="Picture 2" descr="Area line chart showing the claimant count as a proportion of residents aged 16 to 64 across Cambridgeshire and Peterborough by gender from January 2001 to June 2024, and the ratio of male to female claimants. ">
            <a:extLst>
              <a:ext uri="{FF2B5EF4-FFF2-40B4-BE49-F238E27FC236}">
                <a16:creationId xmlns:a16="http://schemas.microsoft.com/office/drawing/2014/main" id="{171DDA38-58D0-E634-0E32-3E3411BCF78B}"/>
              </a:ext>
            </a:extLst>
          </p:cNvPr>
          <p:cNvPicPr>
            <a:picLocks noChangeAspect="1"/>
          </p:cNvPicPr>
          <p:nvPr/>
        </p:nvPicPr>
        <p:blipFill>
          <a:blip r:embed="rId3"/>
          <a:stretch>
            <a:fillRect/>
          </a:stretch>
        </p:blipFill>
        <p:spPr>
          <a:xfrm>
            <a:off x="1464469" y="1132084"/>
            <a:ext cx="8853487" cy="5095680"/>
          </a:xfrm>
          <a:prstGeom prst="rect">
            <a:avLst/>
          </a:prstGeom>
        </p:spPr>
      </p:pic>
      <p:sp>
        <p:nvSpPr>
          <p:cNvPr id="5" name="TextBox 4">
            <a:extLst>
              <a:ext uri="{FF2B5EF4-FFF2-40B4-BE49-F238E27FC236}">
                <a16:creationId xmlns:a16="http://schemas.microsoft.com/office/drawing/2014/main" id="{84589A89-22F0-E8CD-D834-15524E25C6E2}"/>
              </a:ext>
            </a:extLst>
          </p:cNvPr>
          <p:cNvSpPr txBox="1"/>
          <p:nvPr/>
        </p:nvSpPr>
        <p:spPr>
          <a:xfrm>
            <a:off x="633413" y="6227764"/>
            <a:ext cx="8754402" cy="510778"/>
          </a:xfrm>
          <a:prstGeom prst="roundRect">
            <a:avLst/>
          </a:prstGeom>
          <a:noFill/>
          <a:ln>
            <a:solidFill>
              <a:schemeClr val="tx1"/>
            </a:solidFill>
          </a:ln>
        </p:spPr>
        <p:txBody>
          <a:bodyPr wrap="square" rtlCol="0">
            <a:spAutoFit/>
          </a:bodyPr>
          <a:lstStyle/>
          <a:p>
            <a:r>
              <a:rPr lang="en-GB" sz="1200" dirty="0">
                <a:solidFill>
                  <a:srgbClr val="0B3153"/>
                </a:solidFill>
              </a:rPr>
              <a:t>There has been a higher proportion of males who claim benefits than females since 1992. However, the ratio of male to female claimants has been decreasing over time. It is concerning that current claimant rates are still higher than pre-pandemic levels.</a:t>
            </a:r>
          </a:p>
        </p:txBody>
      </p:sp>
    </p:spTree>
    <p:extLst>
      <p:ext uri="{BB962C8B-B14F-4D97-AF65-F5344CB8AC3E}">
        <p14:creationId xmlns:p14="http://schemas.microsoft.com/office/powerpoint/2010/main" val="4077078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9707C0-2E93-4E3C-A86E-8DA821A4EE42}"/>
              </a:ext>
            </a:extLst>
          </p:cNvPr>
          <p:cNvSpPr>
            <a:spLocks noGrp="1"/>
          </p:cNvSpPr>
          <p:nvPr>
            <p:ph type="title" idx="4294967295"/>
          </p:nvPr>
        </p:nvSpPr>
        <p:spPr>
          <a:xfrm>
            <a:off x="429977" y="267766"/>
            <a:ext cx="12192000" cy="646331"/>
          </a:xfrm>
          <a:prstGeom prst="rect">
            <a:avLst/>
          </a:prstGeom>
          <a:no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dirty="0">
                <a:ln>
                  <a:noFill/>
                </a:ln>
                <a:solidFill>
                  <a:schemeClr val="tx2"/>
                </a:solidFill>
                <a:effectLst/>
                <a:uLnTx/>
                <a:uFillTx/>
                <a:latin typeface="+mj-lt"/>
                <a:ea typeface="+mn-ea"/>
                <a:cs typeface="+mn-cs"/>
              </a:rPr>
              <a:t>Claimant Rates by Age Group – June 2024</a:t>
            </a:r>
          </a:p>
        </p:txBody>
      </p:sp>
      <p:graphicFrame>
        <p:nvGraphicFramePr>
          <p:cNvPr id="9" name="Table 3">
            <a:extLst>
              <a:ext uri="{FF2B5EF4-FFF2-40B4-BE49-F238E27FC236}">
                <a16:creationId xmlns:a16="http://schemas.microsoft.com/office/drawing/2014/main" id="{E53A7FCA-DB5D-4FF3-82DD-1CC9EA71A629}"/>
              </a:ext>
            </a:extLst>
          </p:cNvPr>
          <p:cNvGraphicFramePr>
            <a:graphicFrameLocks noGrp="1"/>
          </p:cNvGraphicFramePr>
          <p:nvPr>
            <p:extLst>
              <p:ext uri="{D42A27DB-BD31-4B8C-83A1-F6EECF244321}">
                <p14:modId xmlns:p14="http://schemas.microsoft.com/office/powerpoint/2010/main" val="1095235927"/>
              </p:ext>
            </p:extLst>
          </p:nvPr>
        </p:nvGraphicFramePr>
        <p:xfrm>
          <a:off x="429977" y="933939"/>
          <a:ext cx="11332046" cy="5141375"/>
        </p:xfrm>
        <a:graphic>
          <a:graphicData uri="http://schemas.openxmlformats.org/drawingml/2006/table">
            <a:tbl>
              <a:tblPr firstRow="1" bandRow="1">
                <a:tableStyleId>{5940675A-B579-460E-94D1-54222C63F5DA}</a:tableStyleId>
              </a:tblPr>
              <a:tblGrid>
                <a:gridCol w="2130343">
                  <a:extLst>
                    <a:ext uri="{9D8B030D-6E8A-4147-A177-3AD203B41FA5}">
                      <a16:colId xmlns:a16="http://schemas.microsoft.com/office/drawing/2014/main" val="420131872"/>
                    </a:ext>
                  </a:extLst>
                </a:gridCol>
                <a:gridCol w="1314529">
                  <a:extLst>
                    <a:ext uri="{9D8B030D-6E8A-4147-A177-3AD203B41FA5}">
                      <a16:colId xmlns:a16="http://schemas.microsoft.com/office/drawing/2014/main" val="271069585"/>
                    </a:ext>
                  </a:extLst>
                </a:gridCol>
                <a:gridCol w="1314529">
                  <a:extLst>
                    <a:ext uri="{9D8B030D-6E8A-4147-A177-3AD203B41FA5}">
                      <a16:colId xmlns:a16="http://schemas.microsoft.com/office/drawing/2014/main" val="791136943"/>
                    </a:ext>
                  </a:extLst>
                </a:gridCol>
                <a:gridCol w="1314529">
                  <a:extLst>
                    <a:ext uri="{9D8B030D-6E8A-4147-A177-3AD203B41FA5}">
                      <a16:colId xmlns:a16="http://schemas.microsoft.com/office/drawing/2014/main" val="1417751783"/>
                    </a:ext>
                  </a:extLst>
                </a:gridCol>
                <a:gridCol w="1314529">
                  <a:extLst>
                    <a:ext uri="{9D8B030D-6E8A-4147-A177-3AD203B41FA5}">
                      <a16:colId xmlns:a16="http://schemas.microsoft.com/office/drawing/2014/main" val="2449649935"/>
                    </a:ext>
                  </a:extLst>
                </a:gridCol>
                <a:gridCol w="1314529">
                  <a:extLst>
                    <a:ext uri="{9D8B030D-6E8A-4147-A177-3AD203B41FA5}">
                      <a16:colId xmlns:a16="http://schemas.microsoft.com/office/drawing/2014/main" val="2461378106"/>
                    </a:ext>
                  </a:extLst>
                </a:gridCol>
                <a:gridCol w="1314529">
                  <a:extLst>
                    <a:ext uri="{9D8B030D-6E8A-4147-A177-3AD203B41FA5}">
                      <a16:colId xmlns:a16="http://schemas.microsoft.com/office/drawing/2014/main" val="1764432946"/>
                    </a:ext>
                  </a:extLst>
                </a:gridCol>
                <a:gridCol w="1314529">
                  <a:extLst>
                    <a:ext uri="{9D8B030D-6E8A-4147-A177-3AD203B41FA5}">
                      <a16:colId xmlns:a16="http://schemas.microsoft.com/office/drawing/2014/main" val="406239529"/>
                    </a:ext>
                  </a:extLst>
                </a:gridCol>
              </a:tblGrid>
              <a:tr h="944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mj-lt"/>
                        </a:rPr>
                        <a:t>Claimant Rates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1" u="none" strike="noStrike" kern="1200">
                          <a:solidFill>
                            <a:srgbClr val="0070C0"/>
                          </a:solidFill>
                          <a:effectLst/>
                          <a:latin typeface="+mj-lt"/>
                          <a:ea typeface="+mn-ea"/>
                          <a:cs typeface="+mn-cs"/>
                        </a:rPr>
                        <a:t>Number of claimants 16-64 </a:t>
                      </a:r>
                    </a:p>
                    <a:p>
                      <a:pPr algn="ctr" fontAlgn="b"/>
                      <a:r>
                        <a:rPr lang="en-GB" sz="1600" b="1" u="none" strike="noStrike">
                          <a:solidFill>
                            <a:schemeClr val="tx1"/>
                          </a:solidFill>
                          <a:effectLst/>
                          <a:latin typeface="+mj-lt"/>
                        </a:rPr>
                        <a:t>June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u="none" strike="noStrike">
                          <a:solidFill>
                            <a:srgbClr val="0070C0"/>
                          </a:solidFill>
                          <a:effectLst/>
                          <a:latin typeface="+mj-lt"/>
                        </a:rPr>
                        <a:t>16-64</a:t>
                      </a:r>
                    </a:p>
                    <a:p>
                      <a:pPr algn="ctr" fontAlgn="b"/>
                      <a:r>
                        <a:rPr lang="en-GB" sz="1600" b="1" u="none" strike="noStrike">
                          <a:solidFill>
                            <a:schemeClr val="tx1"/>
                          </a:solidFill>
                          <a:effectLst/>
                          <a:latin typeface="+mj-lt"/>
                        </a:rPr>
                        <a:t>June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u="none" strike="noStrike" kern="1200">
                          <a:solidFill>
                            <a:srgbClr val="0070C0"/>
                          </a:solidFill>
                          <a:effectLst/>
                          <a:latin typeface="+mj-lt"/>
                          <a:ea typeface="+mn-ea"/>
                          <a:cs typeface="+mn-cs"/>
                        </a:rPr>
                        <a:t>16-24</a:t>
                      </a:r>
                    </a:p>
                    <a:p>
                      <a:pPr algn="ctr" fontAlgn="b"/>
                      <a:r>
                        <a:rPr lang="en-GB" sz="1600" b="1" u="none" strike="noStrike">
                          <a:solidFill>
                            <a:schemeClr val="tx1"/>
                          </a:solidFill>
                          <a:effectLst/>
                          <a:latin typeface="+mj-lt"/>
                        </a:rPr>
                        <a:t>June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1600" b="1" u="none" strike="noStrike">
                          <a:solidFill>
                            <a:srgbClr val="0070C0"/>
                          </a:solidFill>
                          <a:effectLst/>
                          <a:latin typeface="+mj-lt"/>
                        </a:rPr>
                        <a:t>16-17</a:t>
                      </a:r>
                    </a:p>
                    <a:p>
                      <a:pPr algn="ctr" fontAlgn="b"/>
                      <a:r>
                        <a:rPr lang="en-GB" sz="1600" b="1" u="none" strike="noStrike">
                          <a:solidFill>
                            <a:schemeClr val="tx1"/>
                          </a:solidFill>
                          <a:effectLst/>
                          <a:latin typeface="+mj-lt"/>
                        </a:rPr>
                        <a:t>June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1600" b="1" u="none" strike="noStrike">
                          <a:solidFill>
                            <a:srgbClr val="0070C0"/>
                          </a:solidFill>
                          <a:effectLst/>
                          <a:latin typeface="+mj-lt"/>
                        </a:rPr>
                        <a:t>18-24</a:t>
                      </a:r>
                    </a:p>
                    <a:p>
                      <a:pPr algn="ctr" fontAlgn="b"/>
                      <a:r>
                        <a:rPr lang="en-GB" sz="1600" b="1" u="none" strike="noStrike">
                          <a:solidFill>
                            <a:schemeClr val="tx1"/>
                          </a:solidFill>
                          <a:effectLst/>
                          <a:latin typeface="+mj-lt"/>
                        </a:rPr>
                        <a:t>June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1600" b="1" u="none" strike="noStrike">
                          <a:solidFill>
                            <a:schemeClr val="accent5"/>
                          </a:solidFill>
                          <a:effectLst/>
                          <a:latin typeface="+mj-lt"/>
                        </a:rPr>
                        <a:t>25-49</a:t>
                      </a:r>
                    </a:p>
                    <a:p>
                      <a:pPr algn="ctr" fontAlgn="b"/>
                      <a:r>
                        <a:rPr lang="en-GB" sz="1600" b="1" u="none" strike="noStrike">
                          <a:solidFill>
                            <a:schemeClr val="tx1"/>
                          </a:solidFill>
                          <a:effectLst/>
                          <a:latin typeface="+mj-lt"/>
                        </a:rPr>
                        <a:t>June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1600" b="1" u="none" strike="noStrike">
                          <a:solidFill>
                            <a:schemeClr val="accent5"/>
                          </a:solidFill>
                          <a:effectLst/>
                          <a:latin typeface="+mj-lt"/>
                        </a:rPr>
                        <a:t>50-64</a:t>
                      </a:r>
                    </a:p>
                    <a:p>
                      <a:pPr algn="ctr" fontAlgn="b"/>
                      <a:r>
                        <a:rPr lang="en-GB" sz="1600" b="1" u="none" strike="noStrike">
                          <a:solidFill>
                            <a:schemeClr val="tx1"/>
                          </a:solidFill>
                          <a:effectLst/>
                          <a:latin typeface="+mj-lt"/>
                        </a:rPr>
                        <a:t>June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10397509"/>
                  </a:ext>
                </a:extLst>
              </a:tr>
              <a:tr h="372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Calibri" panose="020F0502020204030204" pitchFamily="34" charset="0"/>
                          <a:ea typeface="Calibri" panose="020F0502020204030204" pitchFamily="34" charset="0"/>
                          <a:cs typeface="Calibri" panose="020F0502020204030204" pitchFamily="34" charset="0"/>
                        </a:rPr>
                        <a:t>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9,910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effectLst/>
                          <a:latin typeface="Calibri" panose="020F0502020204030204" pitchFamily="34" charset="0"/>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effectLst/>
                          <a:latin typeface="Calibri" panose="020F050202020403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Calibri" panose="020F0502020204030204" pitchFamily="34" charset="0"/>
                        </a:rPr>
                        <a:t>1.6</a:t>
                      </a:r>
                      <a:r>
                        <a:rPr lang="en-GB" sz="1400" b="0" i="0" u="none" strike="noStrike" dirty="0">
                          <a:solidFill>
                            <a:srgbClr val="000000"/>
                          </a:solidFill>
                          <a:effectLst/>
                          <a:latin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72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latin typeface="Calibri" panose="020F0502020204030204" pitchFamily="34" charset="0"/>
                          <a:ea typeface="Calibri" panose="020F0502020204030204" pitchFamily="34" charset="0"/>
                          <a:cs typeface="Calibri" panose="020F0502020204030204" pitchFamily="34" charset="0"/>
                        </a:rPr>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2,140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0983336"/>
                  </a:ext>
                </a:extLst>
              </a:tr>
              <a:tr h="524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latin typeface="Calibri" panose="020F0502020204030204" pitchFamily="34" charset="0"/>
                          <a:ea typeface="Calibri" panose="020F0502020204030204" pitchFamily="34" charset="0"/>
                          <a:cs typeface="Calibri" panose="020F0502020204030204" pitchFamily="34" charset="0"/>
                        </a:rPr>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1,080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3884654"/>
                  </a:ext>
                </a:extLst>
              </a:tr>
              <a:tr h="372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latin typeface="Calibri" panose="020F0502020204030204" pitchFamily="34" charset="0"/>
                          <a:ea typeface="Calibri" panose="020F0502020204030204" pitchFamily="34" charset="0"/>
                          <a:cs typeface="Calibri" panose="020F0502020204030204" pitchFamily="34" charset="0"/>
                        </a:rPr>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2,315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7766304"/>
                  </a:ext>
                </a:extLst>
              </a:tr>
              <a:tr h="372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latin typeface="Calibri" panose="020F0502020204030204" pitchFamily="34" charset="0"/>
                          <a:ea typeface="Calibri" panose="020F0502020204030204" pitchFamily="34" charset="0"/>
                          <a:cs typeface="Calibri" panose="020F0502020204030204" pitchFamily="34" charset="0"/>
                        </a:rPr>
                        <a:t>Huntingdonshire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2,600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9543224"/>
                  </a:ext>
                </a:extLst>
              </a:tr>
              <a:tr h="524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latin typeface="Calibri" panose="020F0502020204030204" pitchFamily="34" charset="0"/>
                          <a:ea typeface="Calibri" panose="020F0502020204030204" pitchFamily="34" charset="0"/>
                          <a:cs typeface="Calibri" panose="020F0502020204030204" pitchFamily="34" charset="0"/>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1,770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1008784"/>
                  </a:ext>
                </a:extLst>
              </a:tr>
              <a:tr h="391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Calibri" panose="020F0502020204030204" pitchFamily="34" charset="0"/>
                          <a:ea typeface="Calibri" panose="020F0502020204030204" pitchFamily="34" charset="0"/>
                          <a:cs typeface="Calibri" panose="020F0502020204030204" pitchFamily="34" charset="0"/>
                        </a:rPr>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7,815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GB" sz="1400" b="0" i="0" u="none" strike="noStrike" dirty="0">
                          <a:solidFill>
                            <a:srgbClr val="000000"/>
                          </a:solidFill>
                          <a:effectLst/>
                          <a:latin typeface="Calibri" panose="020F0502020204030204" pitchFamily="34" charset="0"/>
                        </a:rPr>
                        <a:t>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GB" sz="1400" b="0" i="0" u="none" strike="noStrike" dirty="0">
                          <a:solidFill>
                            <a:srgbClr val="000000"/>
                          </a:solidFill>
                          <a:effectLst/>
                          <a:latin typeface="Calibri" panose="020F0502020204030204" pitchFamily="34" charset="0"/>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0372624"/>
                  </a:ext>
                </a:extLst>
              </a:tr>
              <a:tr h="620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Calibri" panose="020F0502020204030204" pitchFamily="34" charset="0"/>
                          <a:ea typeface="Calibri" panose="020F0502020204030204" pitchFamily="34" charset="0"/>
                          <a:cs typeface="Calibri" panose="020F0502020204030204" pitchFamily="34" charset="0"/>
                        </a:rPr>
                        <a:t>Cambridgeshire &amp;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17,730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GB" sz="1400" b="0" i="0" u="none" strike="noStrike">
                          <a:solidFill>
                            <a:srgbClr val="000000"/>
                          </a:solidFill>
                          <a:effectLst/>
                          <a:latin typeface="Calibri" panose="020F0502020204030204" pitchFamily="34"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GB" sz="1400" b="0" i="0" u="none" strike="noStrike">
                          <a:solidFill>
                            <a:srgbClr val="000000"/>
                          </a:solidFill>
                          <a:effectLst/>
                          <a:latin typeface="Calibri" panose="020F0502020204030204" pitchFamily="34"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52213"/>
                  </a:ext>
                </a:extLst>
              </a:tr>
              <a:tr h="524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tx1"/>
                          </a:solidFill>
                          <a:latin typeface="Calibri" panose="020F0502020204030204" pitchFamily="34" charset="0"/>
                          <a:ea typeface="Calibri" panose="020F0502020204030204" pitchFamily="34" charset="0"/>
                          <a:cs typeface="Calibri" panose="020F0502020204030204" pitchFamily="34" charset="0"/>
                        </a:rPr>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a:solidFill>
                            <a:schemeClr val="tx1"/>
                          </a:solidFill>
                          <a:effectLst/>
                          <a:latin typeface="Calibri" panose="020F0502020204030204" pitchFamily="34" charset="0"/>
                        </a:rPr>
                        <a:t>1,640,155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GB" sz="1400" b="0" i="0" u="none" strike="noStrike" kern="1200">
                          <a:solidFill>
                            <a:schemeClr val="tx1"/>
                          </a:solidFill>
                          <a:effectLst/>
                          <a:latin typeface="Calibri" panose="020F0502020204030204" pitchFamily="34" charset="0"/>
                          <a:ea typeface="+mn-ea"/>
                          <a:cs typeface="+mn-cs"/>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GB" sz="1400" b="0" i="0" u="none" strike="noStrike" kern="1200" dirty="0">
                          <a:solidFill>
                            <a:schemeClr val="tx1"/>
                          </a:solidFill>
                          <a:effectLst/>
                          <a:latin typeface="Calibri" panose="020F0502020204030204" pitchFamily="34" charset="0"/>
                          <a:ea typeface="+mn-ea"/>
                          <a:cs typeface="+mn-cs"/>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kern="1200">
                          <a:solidFill>
                            <a:schemeClr val="tx1"/>
                          </a:solidFill>
                          <a:effectLst/>
                          <a:latin typeface="Calibri" panose="020F0502020204030204" pitchFamily="34" charset="0"/>
                          <a:ea typeface="+mn-ea"/>
                          <a:cs typeface="+mn-cs"/>
                        </a:rPr>
                        <a:t>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kern="1200">
                          <a:solidFill>
                            <a:schemeClr val="tx1"/>
                          </a:solidFill>
                          <a:effectLst/>
                          <a:latin typeface="Calibri" panose="020F0502020204030204" pitchFamily="34" charset="0"/>
                          <a:ea typeface="+mn-ea"/>
                          <a:cs typeface="+mn-cs"/>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kern="1200">
                          <a:solidFill>
                            <a:schemeClr val="tx1"/>
                          </a:solidFill>
                          <a:effectLst/>
                          <a:latin typeface="Calibri" panose="020F0502020204030204" pitchFamily="34" charset="0"/>
                          <a:ea typeface="+mn-ea"/>
                          <a:cs typeface="+mn-cs"/>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kern="1200" dirty="0">
                          <a:solidFill>
                            <a:schemeClr val="tx1"/>
                          </a:solidFill>
                          <a:effectLst/>
                          <a:latin typeface="Calibri" panose="020F0502020204030204" pitchFamily="34" charset="0"/>
                          <a:ea typeface="+mn-ea"/>
                          <a:cs typeface="+mn-cs"/>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7689204"/>
                  </a:ext>
                </a:extLst>
              </a:tr>
            </a:tbl>
          </a:graphicData>
        </a:graphic>
      </p:graphicFrame>
      <p:sp>
        <p:nvSpPr>
          <p:cNvPr id="2" name="TextBox 1">
            <a:extLst>
              <a:ext uri="{FF2B5EF4-FFF2-40B4-BE49-F238E27FC236}">
                <a16:creationId xmlns:a16="http://schemas.microsoft.com/office/drawing/2014/main" id="{193C4633-99B7-11FD-5582-1FA6E35A2971}"/>
              </a:ext>
            </a:extLst>
          </p:cNvPr>
          <p:cNvSpPr txBox="1"/>
          <p:nvPr/>
        </p:nvSpPr>
        <p:spPr>
          <a:xfrm>
            <a:off x="352540" y="6122519"/>
            <a:ext cx="8835527" cy="715089"/>
          </a:xfrm>
          <a:prstGeom prst="roundRect">
            <a:avLst/>
          </a:prstGeom>
          <a:noFill/>
          <a:ln>
            <a:solidFill>
              <a:schemeClr val="tx1"/>
            </a:solidFill>
          </a:ln>
        </p:spPr>
        <p:txBody>
          <a:bodyPr wrap="square" rtlCol="0">
            <a:spAutoFit/>
          </a:bodyPr>
          <a:lstStyle/>
          <a:p>
            <a:r>
              <a:rPr lang="en-GB" sz="1150" dirty="0">
                <a:solidFill>
                  <a:srgbClr val="0B3153"/>
                </a:solidFill>
              </a:rPr>
              <a:t>Peterborough continues to be an area of concern with the highest claimant rates across all age groups except for 16-17. For Cambridgeshire, Fenland has the highest claimant rates except for 16-17. The 18-24 age group has the highest claimant rage across all areas except for Cambridge City.</a:t>
            </a:r>
          </a:p>
        </p:txBody>
      </p:sp>
      <p:sp>
        <p:nvSpPr>
          <p:cNvPr id="3" name="Rectangle: Rounded Corners 2">
            <a:extLst>
              <a:ext uri="{FF2B5EF4-FFF2-40B4-BE49-F238E27FC236}">
                <a16:creationId xmlns:a16="http://schemas.microsoft.com/office/drawing/2014/main" id="{40D07F0F-4D96-C209-6CD9-395EBD2DC0C5}"/>
              </a:ext>
              <a:ext uri="{C183D7F6-B498-43B3-948B-1728B52AA6E4}">
                <adec:decorative xmlns:adec="http://schemas.microsoft.com/office/drawing/2017/decorative" val="1"/>
              </a:ext>
            </a:extLst>
          </p:cNvPr>
          <p:cNvSpPr/>
          <p:nvPr/>
        </p:nvSpPr>
        <p:spPr>
          <a:xfrm>
            <a:off x="4187557" y="3344941"/>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D61E0292-F377-CA1E-B143-114EDFEBC34F}"/>
              </a:ext>
              <a:ext uri="{C183D7F6-B498-43B3-948B-1728B52AA6E4}">
                <adec:decorative xmlns:adec="http://schemas.microsoft.com/office/drawing/2017/decorative" val="1"/>
              </a:ext>
            </a:extLst>
          </p:cNvPr>
          <p:cNvSpPr/>
          <p:nvPr/>
        </p:nvSpPr>
        <p:spPr>
          <a:xfrm>
            <a:off x="4206607" y="4614019"/>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89DED81A-E225-5FB8-02C9-A96DBFBDABFA}"/>
              </a:ext>
              <a:ext uri="{C183D7F6-B498-43B3-948B-1728B52AA6E4}">
                <adec:decorative xmlns:adec="http://schemas.microsoft.com/office/drawing/2017/decorative" val="1"/>
              </a:ext>
            </a:extLst>
          </p:cNvPr>
          <p:cNvSpPr/>
          <p:nvPr/>
        </p:nvSpPr>
        <p:spPr>
          <a:xfrm>
            <a:off x="5474694" y="3344767"/>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98455841-0191-3FFE-C536-F3EC4B160CE6}"/>
              </a:ext>
              <a:ext uri="{C183D7F6-B498-43B3-948B-1728B52AA6E4}">
                <adec:decorative xmlns:adec="http://schemas.microsoft.com/office/drawing/2017/decorative" val="1"/>
              </a:ext>
            </a:extLst>
          </p:cNvPr>
          <p:cNvSpPr/>
          <p:nvPr/>
        </p:nvSpPr>
        <p:spPr>
          <a:xfrm>
            <a:off x="5493744" y="4614019"/>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C32432F0-F9AF-F244-1CC8-A29113353F38}"/>
              </a:ext>
              <a:ext uri="{C183D7F6-B498-43B3-948B-1728B52AA6E4}">
                <adec:decorative xmlns:adec="http://schemas.microsoft.com/office/drawing/2017/decorative" val="1"/>
              </a:ext>
            </a:extLst>
          </p:cNvPr>
          <p:cNvSpPr/>
          <p:nvPr/>
        </p:nvSpPr>
        <p:spPr>
          <a:xfrm>
            <a:off x="8146973" y="2882534"/>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8E026BF1-5E03-433E-2C37-A2793682FA49}"/>
              </a:ext>
              <a:ext uri="{C183D7F6-B498-43B3-948B-1728B52AA6E4}">
                <adec:decorative xmlns:adec="http://schemas.microsoft.com/office/drawing/2017/decorative" val="1"/>
              </a:ext>
            </a:extLst>
          </p:cNvPr>
          <p:cNvSpPr/>
          <p:nvPr/>
        </p:nvSpPr>
        <p:spPr>
          <a:xfrm>
            <a:off x="8146973" y="3325891"/>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6CC22F1D-5F38-36B7-E2B0-1585E0913DB2}"/>
              </a:ext>
              <a:ext uri="{C183D7F6-B498-43B3-948B-1728B52AA6E4}">
                <adec:decorative xmlns:adec="http://schemas.microsoft.com/office/drawing/2017/decorative" val="1"/>
              </a:ext>
            </a:extLst>
          </p:cNvPr>
          <p:cNvSpPr/>
          <p:nvPr/>
        </p:nvSpPr>
        <p:spPr>
          <a:xfrm>
            <a:off x="8146973" y="3699190"/>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653E93B9-3497-C2AB-B1C7-F0CA99F45B0A}"/>
              </a:ext>
              <a:ext uri="{C183D7F6-B498-43B3-948B-1728B52AA6E4}">
                <adec:decorative xmlns:adec="http://schemas.microsoft.com/office/drawing/2017/decorative" val="1"/>
              </a:ext>
            </a:extLst>
          </p:cNvPr>
          <p:cNvSpPr/>
          <p:nvPr/>
        </p:nvSpPr>
        <p:spPr>
          <a:xfrm>
            <a:off x="8146973" y="4147715"/>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DB61B807-3268-682D-56FF-938D58C86FC7}"/>
              </a:ext>
              <a:ext uri="{C183D7F6-B498-43B3-948B-1728B52AA6E4}">
                <adec:decorative xmlns:adec="http://schemas.microsoft.com/office/drawing/2017/decorative" val="1"/>
              </a:ext>
            </a:extLst>
          </p:cNvPr>
          <p:cNvSpPr/>
          <p:nvPr/>
        </p:nvSpPr>
        <p:spPr>
          <a:xfrm>
            <a:off x="8146973" y="4596240"/>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32071584-2A13-73B9-5CD5-29EA89775A8B}"/>
              </a:ext>
              <a:ext uri="{C183D7F6-B498-43B3-948B-1728B52AA6E4}">
                <adec:decorative xmlns:adec="http://schemas.microsoft.com/office/drawing/2017/decorative" val="1"/>
              </a:ext>
            </a:extLst>
          </p:cNvPr>
          <p:cNvSpPr/>
          <p:nvPr/>
        </p:nvSpPr>
        <p:spPr>
          <a:xfrm>
            <a:off x="9444508" y="3344767"/>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5E6B8E01-303D-8F4D-542B-832F5B8CD993}"/>
              </a:ext>
              <a:ext uri="{C183D7F6-B498-43B3-948B-1728B52AA6E4}">
                <adec:decorative xmlns:adec="http://schemas.microsoft.com/office/drawing/2017/decorative" val="1"/>
              </a:ext>
            </a:extLst>
          </p:cNvPr>
          <p:cNvSpPr/>
          <p:nvPr/>
        </p:nvSpPr>
        <p:spPr>
          <a:xfrm>
            <a:off x="9434110" y="4625036"/>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61932E55-EBE9-CD20-E060-B3CBF87CFA8E}"/>
              </a:ext>
              <a:ext uri="{C183D7F6-B498-43B3-948B-1728B52AA6E4}">
                <adec:decorative xmlns:adec="http://schemas.microsoft.com/office/drawing/2017/decorative" val="1"/>
              </a:ext>
            </a:extLst>
          </p:cNvPr>
          <p:cNvSpPr/>
          <p:nvPr/>
        </p:nvSpPr>
        <p:spPr>
          <a:xfrm>
            <a:off x="10742043" y="3355610"/>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6B7B51F7-C8AD-2C73-EE1F-506A870F555D}"/>
              </a:ext>
              <a:ext uri="{C183D7F6-B498-43B3-948B-1728B52AA6E4}">
                <adec:decorative xmlns:adec="http://schemas.microsoft.com/office/drawing/2017/decorative" val="1"/>
              </a:ext>
            </a:extLst>
          </p:cNvPr>
          <p:cNvSpPr/>
          <p:nvPr/>
        </p:nvSpPr>
        <p:spPr>
          <a:xfrm>
            <a:off x="10721247" y="4625036"/>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4388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B53178-4C32-9614-5F43-DB83718AF0B8}"/>
              </a:ext>
            </a:extLst>
          </p:cNvPr>
          <p:cNvSpPr>
            <a:spLocks noGrp="1"/>
          </p:cNvSpPr>
          <p:nvPr>
            <p:ph type="title"/>
          </p:nvPr>
        </p:nvSpPr>
        <p:spPr>
          <a:xfrm>
            <a:off x="633413" y="476250"/>
            <a:ext cx="10515600" cy="1214438"/>
          </a:xfrm>
        </p:spPr>
        <p:txBody>
          <a:bodyPr/>
          <a:lstStyle/>
          <a:p>
            <a:r>
              <a:rPr lang="en-GB" sz="3200" dirty="0"/>
              <a:t>Claimant Count by Age Over Time</a:t>
            </a:r>
          </a:p>
        </p:txBody>
      </p:sp>
      <p:pic>
        <p:nvPicPr>
          <p:cNvPr id="8" name="Picture 7" descr="Line chart showing the percentage change in claimant counts across Cambridgeshire &amp; Peterborough and UK by age group from January 2022 to June 2024. ">
            <a:extLst>
              <a:ext uri="{FF2B5EF4-FFF2-40B4-BE49-F238E27FC236}">
                <a16:creationId xmlns:a16="http://schemas.microsoft.com/office/drawing/2014/main" id="{F5BF02E0-35ED-C657-A3B4-DBBE6F923C52}"/>
              </a:ext>
            </a:extLst>
          </p:cNvPr>
          <p:cNvPicPr>
            <a:picLocks noChangeAspect="1"/>
          </p:cNvPicPr>
          <p:nvPr/>
        </p:nvPicPr>
        <p:blipFill>
          <a:blip r:embed="rId3"/>
          <a:stretch>
            <a:fillRect/>
          </a:stretch>
        </p:blipFill>
        <p:spPr>
          <a:xfrm>
            <a:off x="547689" y="1374317"/>
            <a:ext cx="5548311" cy="4531567"/>
          </a:xfrm>
          <a:prstGeom prst="rect">
            <a:avLst/>
          </a:prstGeom>
        </p:spPr>
      </p:pic>
      <p:graphicFrame>
        <p:nvGraphicFramePr>
          <p:cNvPr id="7" name="Table 3">
            <a:extLst>
              <a:ext uri="{FF2B5EF4-FFF2-40B4-BE49-F238E27FC236}">
                <a16:creationId xmlns:a16="http://schemas.microsoft.com/office/drawing/2014/main" id="{C0B5763A-6309-27C4-F07E-B5EB13DD6E57}"/>
              </a:ext>
            </a:extLst>
          </p:cNvPr>
          <p:cNvGraphicFramePr>
            <a:graphicFrameLocks noGrp="1"/>
          </p:cNvGraphicFramePr>
          <p:nvPr>
            <p:extLst>
              <p:ext uri="{D42A27DB-BD31-4B8C-83A1-F6EECF244321}">
                <p14:modId xmlns:p14="http://schemas.microsoft.com/office/powerpoint/2010/main" val="1082219346"/>
              </p:ext>
            </p:extLst>
          </p:nvPr>
        </p:nvGraphicFramePr>
        <p:xfrm>
          <a:off x="6253258" y="1374317"/>
          <a:ext cx="5132438" cy="4514420"/>
        </p:xfrm>
        <a:graphic>
          <a:graphicData uri="http://schemas.openxmlformats.org/drawingml/2006/table">
            <a:tbl>
              <a:tblPr firstRow="1" bandRow="1">
                <a:tableStyleId>{2D5ABB26-0587-4C30-8999-92F81FD0307C}</a:tableStyleId>
              </a:tblPr>
              <a:tblGrid>
                <a:gridCol w="2247614">
                  <a:extLst>
                    <a:ext uri="{9D8B030D-6E8A-4147-A177-3AD203B41FA5}">
                      <a16:colId xmlns:a16="http://schemas.microsoft.com/office/drawing/2014/main" val="420131872"/>
                    </a:ext>
                  </a:extLst>
                </a:gridCol>
                <a:gridCol w="721206">
                  <a:extLst>
                    <a:ext uri="{9D8B030D-6E8A-4147-A177-3AD203B41FA5}">
                      <a16:colId xmlns:a16="http://schemas.microsoft.com/office/drawing/2014/main" val="2891291837"/>
                    </a:ext>
                  </a:extLst>
                </a:gridCol>
                <a:gridCol w="721206">
                  <a:extLst>
                    <a:ext uri="{9D8B030D-6E8A-4147-A177-3AD203B41FA5}">
                      <a16:colId xmlns:a16="http://schemas.microsoft.com/office/drawing/2014/main" val="791136943"/>
                    </a:ext>
                  </a:extLst>
                </a:gridCol>
                <a:gridCol w="721206">
                  <a:extLst>
                    <a:ext uri="{9D8B030D-6E8A-4147-A177-3AD203B41FA5}">
                      <a16:colId xmlns:a16="http://schemas.microsoft.com/office/drawing/2014/main" val="1417751783"/>
                    </a:ext>
                  </a:extLst>
                </a:gridCol>
                <a:gridCol w="721206">
                  <a:extLst>
                    <a:ext uri="{9D8B030D-6E8A-4147-A177-3AD203B41FA5}">
                      <a16:colId xmlns:a16="http://schemas.microsoft.com/office/drawing/2014/main" val="2449649935"/>
                    </a:ext>
                  </a:extLst>
                </a:gridCol>
              </a:tblGrid>
              <a:tr h="9931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 Change in Claimant Counts</a:t>
                      </a: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fontAlgn="b"/>
                      <a:r>
                        <a:rPr lang="en-GB" sz="1400" b="1" u="none" strike="noStrike">
                          <a:solidFill>
                            <a:schemeClr val="tx2"/>
                          </a:solidFill>
                          <a:effectLst/>
                        </a:rPr>
                        <a:t>16+</a:t>
                      </a:r>
                      <a:endParaRPr lang="en-GB" sz="1400" b="1" u="none" strike="noStrike">
                        <a:solidFill>
                          <a:schemeClr val="tx2"/>
                        </a:solidFill>
                        <a:effectLst/>
                        <a:latin typeface="+mn-lt"/>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fontAlgn="b"/>
                      <a:r>
                        <a:rPr lang="en-GB" sz="1400" b="1" u="none" strike="noStrike">
                          <a:solidFill>
                            <a:schemeClr val="tx2"/>
                          </a:solidFill>
                          <a:effectLst/>
                        </a:rPr>
                        <a:t>16-24</a:t>
                      </a:r>
                      <a:endParaRPr lang="en-GB" sz="1400" b="1" u="none" strike="noStrike">
                        <a:solidFill>
                          <a:schemeClr val="tx2"/>
                        </a:solidFill>
                        <a:effectLst/>
                        <a:latin typeface="+mn-lt"/>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fontAlgn="b"/>
                      <a:r>
                        <a:rPr lang="en-GB" sz="1400" b="1" u="none" strike="noStrike">
                          <a:solidFill>
                            <a:schemeClr val="tx2"/>
                          </a:solidFill>
                          <a:effectLst/>
                        </a:rPr>
                        <a:t>25-49</a:t>
                      </a:r>
                      <a:endParaRPr lang="en-GB" sz="1400" b="1" u="none" strike="noStrike">
                        <a:solidFill>
                          <a:schemeClr val="tx2"/>
                        </a:solidFill>
                        <a:effectLst/>
                        <a:latin typeface="+mn-lt"/>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fontAlgn="b"/>
                      <a:r>
                        <a:rPr lang="en-GB" sz="1400" b="1" u="none" strike="noStrike" dirty="0">
                          <a:solidFill>
                            <a:schemeClr val="tx2"/>
                          </a:solidFill>
                          <a:effectLst/>
                        </a:rPr>
                        <a:t>50+</a:t>
                      </a:r>
                      <a:endParaRPr lang="en-GB" sz="1400" b="1" u="none" strike="noStrike" dirty="0">
                        <a:solidFill>
                          <a:schemeClr val="tx2"/>
                        </a:solidFill>
                        <a:effectLst/>
                        <a:latin typeface="+mn-lt"/>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4110397509"/>
                  </a:ext>
                </a:extLst>
              </a:tr>
              <a:tr h="868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Cambridgeshire &amp; Peterborough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a:t>
                      </a:r>
                      <a:r>
                        <a:rPr lang="en-GB" sz="1200" b="1" u="none" strike="noStrike">
                          <a:solidFill>
                            <a:srgbClr val="000000"/>
                          </a:solidFill>
                          <a:effectLst/>
                        </a:rPr>
                        <a:t>June 2023 to June 2024)</a:t>
                      </a:r>
                      <a:endParaRPr lang="en-GB" sz="1200" b="1" i="0" u="none" strike="noStrike">
                        <a:solidFill>
                          <a:srgbClr val="000000"/>
                        </a:solidFill>
                        <a:effectLst/>
                        <a:latin typeface="+mn-lt"/>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8.2%</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4.0%</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8.0%</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11.8%</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690737714"/>
                  </a:ext>
                </a:extLst>
              </a:tr>
              <a:tr h="8029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United Kingdom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a:t>
                      </a:r>
                      <a:r>
                        <a:rPr lang="en-GB" sz="1200" b="1" u="none" strike="noStrike">
                          <a:solidFill>
                            <a:srgbClr val="000000"/>
                          </a:solidFill>
                          <a:effectLst/>
                        </a:rPr>
                        <a:t>June 2023 to June 2024)</a:t>
                      </a:r>
                      <a:endParaRPr lang="en-GB" sz="1200" b="1" i="0" u="none" strike="noStrike">
                        <a:solidFill>
                          <a:srgbClr val="000000"/>
                        </a:solidFill>
                        <a:effectLst/>
                        <a:latin typeface="+mn-lt"/>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6.7%</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4.6%</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7.5%</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6.3%</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617573188"/>
                  </a:ext>
                </a:extLst>
              </a:tr>
              <a:tr h="8564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Cambridgeshire &amp; Peterborough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a:t>
                      </a:r>
                      <a:r>
                        <a:rPr lang="en-GB" sz="1200" b="1" u="none" strike="noStrike">
                          <a:effectLst/>
                        </a:rPr>
                        <a:t>March 2024 to  June 2024)</a:t>
                      </a:r>
                      <a:endParaRPr lang="en-GB" sz="1200" b="1" i="0" u="none" strike="noStrike">
                        <a:solidFill>
                          <a:srgbClr val="000000"/>
                        </a:solidFill>
                        <a:effectLst/>
                        <a:latin typeface="+mn-lt"/>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0.4%</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-1.5%</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0.7%</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0.9%</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422669341"/>
                  </a:ext>
                </a:extLst>
              </a:tr>
              <a:tr h="9931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United Kingdom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a:t>
                      </a:r>
                      <a:r>
                        <a:rPr lang="en-GB" sz="1200" b="1" u="none" strike="noStrike">
                          <a:effectLst/>
                        </a:rPr>
                        <a:t>March 2024 to  June 2024)</a:t>
                      </a:r>
                      <a:endParaRPr lang="en-GB" sz="1200" b="1" i="0" u="none" strike="noStrike">
                        <a:solidFill>
                          <a:srgbClr val="000000"/>
                        </a:solidFill>
                        <a:effectLst/>
                        <a:latin typeface="+mn-lt"/>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0.9%</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-4.2%</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1.7%</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2.6%</a:t>
                      </a:r>
                    </a:p>
                  </a:txBody>
                  <a:tcPr marL="0" marR="0" marT="0" marB="0"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2707746727"/>
                  </a:ext>
                </a:extLst>
              </a:tr>
            </a:tbl>
          </a:graphicData>
        </a:graphic>
      </p:graphicFrame>
      <p:sp>
        <p:nvSpPr>
          <p:cNvPr id="2" name="TextBox 1">
            <a:extLst>
              <a:ext uri="{FF2B5EF4-FFF2-40B4-BE49-F238E27FC236}">
                <a16:creationId xmlns:a16="http://schemas.microsoft.com/office/drawing/2014/main" id="{FD34B357-5A8F-47EA-7114-199E992882BD}"/>
              </a:ext>
            </a:extLst>
          </p:cNvPr>
          <p:cNvSpPr txBox="1"/>
          <p:nvPr/>
        </p:nvSpPr>
        <p:spPr>
          <a:xfrm>
            <a:off x="633413" y="6071715"/>
            <a:ext cx="8531107" cy="715089"/>
          </a:xfrm>
          <a:prstGeom prst="roundRect">
            <a:avLst/>
          </a:prstGeom>
          <a:noFill/>
          <a:ln>
            <a:solidFill>
              <a:schemeClr val="tx1"/>
            </a:solidFill>
          </a:ln>
        </p:spPr>
        <p:txBody>
          <a:bodyPr wrap="square" rtlCol="0">
            <a:spAutoFit/>
          </a:bodyPr>
          <a:lstStyle/>
          <a:p>
            <a:r>
              <a:rPr lang="en-GB" sz="1200" dirty="0">
                <a:solidFill>
                  <a:srgbClr val="0B3153"/>
                </a:solidFill>
              </a:rPr>
              <a:t>Over the last year, all age groups had an increasing rate for claimant counts. The C&amp;P 50+ age group is an area of concern with the highest increase of 11.8% across age groups over the last year and the highest increase of 0.9% across age groups between March 2024 and June 2024.</a:t>
            </a:r>
          </a:p>
        </p:txBody>
      </p:sp>
      <p:sp>
        <p:nvSpPr>
          <p:cNvPr id="3" name="Rectangle: Rounded Corners 2">
            <a:extLst>
              <a:ext uri="{FF2B5EF4-FFF2-40B4-BE49-F238E27FC236}">
                <a16:creationId xmlns:a16="http://schemas.microsoft.com/office/drawing/2014/main" id="{266A97C9-77D4-24A0-5F84-BBB22319AB41}"/>
              </a:ext>
              <a:ext uri="{C183D7F6-B498-43B3-948B-1728B52AA6E4}">
                <adec:decorative xmlns:adec="http://schemas.microsoft.com/office/drawing/2017/decorative" val="1"/>
              </a:ext>
            </a:extLst>
          </p:cNvPr>
          <p:cNvSpPr/>
          <p:nvPr/>
        </p:nvSpPr>
        <p:spPr>
          <a:xfrm>
            <a:off x="10702650" y="2686913"/>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003F5AA8-5296-E2D1-3781-E78F6EA9433F}"/>
              </a:ext>
              <a:ext uri="{C183D7F6-B498-43B3-948B-1728B52AA6E4}">
                <adec:decorative xmlns:adec="http://schemas.microsoft.com/office/drawing/2017/decorative" val="1"/>
              </a:ext>
            </a:extLst>
          </p:cNvPr>
          <p:cNvSpPr/>
          <p:nvPr/>
        </p:nvSpPr>
        <p:spPr>
          <a:xfrm>
            <a:off x="10702593" y="4340193"/>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9548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dirty="0"/>
              <a:t>Claimant Map</a:t>
            </a:r>
            <a:endParaRPr lang="en-GB" sz="3200" dirty="0">
              <a:cs typeface="Arial"/>
            </a:endParaRPr>
          </a:p>
        </p:txBody>
      </p:sp>
      <p:pic>
        <p:nvPicPr>
          <p:cNvPr id="6" name="Picture 5" descr="Map of Cambridgeshire &amp; Peterborough wards colour coded by June 2024 claimant rates, where darker shades indicate higher claimant rates">
            <a:extLst>
              <a:ext uri="{FF2B5EF4-FFF2-40B4-BE49-F238E27FC236}">
                <a16:creationId xmlns:a16="http://schemas.microsoft.com/office/drawing/2014/main" id="{9EFD1D09-7CFC-C73E-6948-FDF76F18C8C6}"/>
              </a:ext>
            </a:extLst>
          </p:cNvPr>
          <p:cNvPicPr>
            <a:picLocks noChangeAspect="1"/>
          </p:cNvPicPr>
          <p:nvPr/>
        </p:nvPicPr>
        <p:blipFill>
          <a:blip r:embed="rId3"/>
          <a:stretch>
            <a:fillRect/>
          </a:stretch>
        </p:blipFill>
        <p:spPr>
          <a:xfrm>
            <a:off x="509082" y="1033409"/>
            <a:ext cx="3995430" cy="5646102"/>
          </a:xfrm>
          <a:prstGeom prst="rect">
            <a:avLst/>
          </a:prstGeom>
        </p:spPr>
      </p:pic>
      <p:graphicFrame>
        <p:nvGraphicFramePr>
          <p:cNvPr id="10" name="Table 9">
            <a:extLst>
              <a:ext uri="{FF2B5EF4-FFF2-40B4-BE49-F238E27FC236}">
                <a16:creationId xmlns:a16="http://schemas.microsoft.com/office/drawing/2014/main" id="{E4823E4F-7C4C-EF5C-D7FF-9561B54DC240}"/>
              </a:ext>
            </a:extLst>
          </p:cNvPr>
          <p:cNvGraphicFramePr>
            <a:graphicFrameLocks noGrp="1"/>
          </p:cNvGraphicFramePr>
          <p:nvPr>
            <p:extLst>
              <p:ext uri="{D42A27DB-BD31-4B8C-83A1-F6EECF244321}">
                <p14:modId xmlns:p14="http://schemas.microsoft.com/office/powerpoint/2010/main" val="4288282702"/>
              </p:ext>
            </p:extLst>
          </p:nvPr>
        </p:nvGraphicFramePr>
        <p:xfrm>
          <a:off x="4719725" y="1458948"/>
          <a:ext cx="3423717" cy="3735657"/>
        </p:xfrm>
        <a:graphic>
          <a:graphicData uri="http://schemas.openxmlformats.org/drawingml/2006/table">
            <a:tbl>
              <a:tblPr firstRow="1" bandRow="1">
                <a:tableStyleId>{D7AC3CCA-C797-4891-BE02-D94E43425B78}</a:tableStyleId>
              </a:tblPr>
              <a:tblGrid>
                <a:gridCol w="1141239">
                  <a:extLst>
                    <a:ext uri="{9D8B030D-6E8A-4147-A177-3AD203B41FA5}">
                      <a16:colId xmlns:a16="http://schemas.microsoft.com/office/drawing/2014/main" val="1015179638"/>
                    </a:ext>
                  </a:extLst>
                </a:gridCol>
                <a:gridCol w="1141239">
                  <a:extLst>
                    <a:ext uri="{9D8B030D-6E8A-4147-A177-3AD203B41FA5}">
                      <a16:colId xmlns:a16="http://schemas.microsoft.com/office/drawing/2014/main" val="1926651684"/>
                    </a:ext>
                  </a:extLst>
                </a:gridCol>
                <a:gridCol w="1141239">
                  <a:extLst>
                    <a:ext uri="{9D8B030D-6E8A-4147-A177-3AD203B41FA5}">
                      <a16:colId xmlns:a16="http://schemas.microsoft.com/office/drawing/2014/main" val="308181970"/>
                    </a:ext>
                  </a:extLst>
                </a:gridCol>
              </a:tblGrid>
              <a:tr h="490484">
                <a:tc gridSpan="3">
                  <a:txBody>
                    <a:bodyPr/>
                    <a:lstStyle/>
                    <a:p>
                      <a:pPr algn="ctr"/>
                      <a:r>
                        <a:rPr lang="en-GB" sz="1200">
                          <a:solidFill>
                            <a:schemeClr val="tx2"/>
                          </a:solidFill>
                        </a:rPr>
                        <a:t>5 Wards with Highest Claimant Rates</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2"/>
                    </a:solidFill>
                  </a:tcPr>
                </a:tc>
                <a:tc hMerge="1">
                  <a:txBody>
                    <a:bodyPr/>
                    <a:lstStyle/>
                    <a:p>
                      <a:endParaRPr lang="en-GB" sz="1400"/>
                    </a:p>
                  </a:txBody>
                  <a:tcPr/>
                </a:tc>
                <a:tc hMerge="1">
                  <a:txBody>
                    <a:bodyPr/>
                    <a:lstStyle/>
                    <a:p>
                      <a:pPr algn="ctr"/>
                      <a:endParaRPr lang="en-GB" sz="1200">
                        <a:solidFill>
                          <a:schemeClr val="tx2"/>
                        </a:solidFill>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4137176553"/>
                  </a:ext>
                </a:extLst>
              </a:tr>
              <a:tr h="516130">
                <a:tc>
                  <a:txBody>
                    <a:bodyPr/>
                    <a:lstStyle/>
                    <a:p>
                      <a:pPr algn="ctr"/>
                      <a:r>
                        <a:rPr lang="en-GB" sz="1200" b="1">
                          <a:solidFill>
                            <a:schemeClr val="accent2"/>
                          </a:solidFill>
                        </a:rPr>
                        <a:t>Ward</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200" b="1" kern="1200">
                          <a:solidFill>
                            <a:schemeClr val="accent2"/>
                          </a:solidFill>
                          <a:latin typeface="+mn-lt"/>
                          <a:ea typeface="+mn-ea"/>
                          <a:cs typeface="+mn-cs"/>
                        </a:rPr>
                        <a:t>Claimant </a:t>
                      </a:r>
                    </a:p>
                    <a:p>
                      <a:pPr algn="ctr" fontAlgn="b"/>
                      <a:r>
                        <a:rPr lang="en-GB" sz="1200" b="1" kern="1200">
                          <a:solidFill>
                            <a:schemeClr val="accent2"/>
                          </a:solidFill>
                          <a:latin typeface="+mn-lt"/>
                          <a:ea typeface="+mn-ea"/>
                          <a:cs typeface="+mn-cs"/>
                        </a:rPr>
                        <a:t>Rate</a:t>
                      </a: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200" b="1" kern="1200">
                          <a:solidFill>
                            <a:schemeClr val="accent2"/>
                          </a:solidFill>
                          <a:latin typeface="+mn-lt"/>
                          <a:ea typeface="+mn-ea"/>
                          <a:cs typeface="+mn-cs"/>
                        </a:rPr>
                        <a:t>YoY Change Rate</a:t>
                      </a: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631990335"/>
                  </a:ext>
                </a:extLst>
              </a:tr>
              <a:tr h="572606">
                <a:tc>
                  <a:txBody>
                    <a:bodyPr/>
                    <a:lstStyle/>
                    <a:p>
                      <a:pPr marL="0" algn="l" defTabSz="914400" rtl="0" eaLnBrk="1" fontAlgn="b" latinLnBrk="0" hangingPunct="1"/>
                      <a:r>
                        <a:rPr lang="en-GB" sz="1200" b="1" kern="1200">
                          <a:solidFill>
                            <a:schemeClr val="accent2"/>
                          </a:solidFill>
                          <a:latin typeface="+mn-lt"/>
                          <a:ea typeface="+mn-ea"/>
                          <a:cs typeface="+mn-cs"/>
                        </a:rPr>
                        <a:t>Central</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mn-lt"/>
                        </a:rPr>
                        <a:t>10.8%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+2.0pp</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4088204566"/>
                  </a:ext>
                </a:extLst>
              </a:tr>
              <a:tr h="722583">
                <a:tc>
                  <a:txBody>
                    <a:bodyPr/>
                    <a:lstStyle/>
                    <a:p>
                      <a:pPr marL="0" algn="l" defTabSz="914400" rtl="0" eaLnBrk="1" fontAlgn="b" latinLnBrk="0" hangingPunct="1"/>
                      <a:r>
                        <a:rPr lang="en-GB" sz="1200" b="1" kern="1200">
                          <a:solidFill>
                            <a:schemeClr val="accent2"/>
                          </a:solidFill>
                          <a:latin typeface="+mn-lt"/>
                          <a:ea typeface="+mn-ea"/>
                          <a:cs typeface="+mn-cs"/>
                        </a:rPr>
                        <a:t>North</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mn-lt"/>
                        </a:rPr>
                        <a:t>10.5%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+1.1pp</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756202064"/>
                  </a:ext>
                </a:extLst>
              </a:tr>
              <a:tr h="516130">
                <a:tc>
                  <a:txBody>
                    <a:bodyPr/>
                    <a:lstStyle/>
                    <a:p>
                      <a:pPr marL="0" algn="l" defTabSz="914400" rtl="0" eaLnBrk="1" fontAlgn="b" latinLnBrk="0" hangingPunct="1"/>
                      <a:r>
                        <a:rPr lang="en-GB" sz="1200" b="1" kern="1200">
                          <a:solidFill>
                            <a:schemeClr val="accent2"/>
                          </a:solidFill>
                          <a:latin typeface="+mn-lt"/>
                          <a:ea typeface="+mn-ea"/>
                          <a:cs typeface="+mn-cs"/>
                        </a:rPr>
                        <a:t>East</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mn-lt"/>
                        </a:rPr>
                        <a:t>9.4%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+0.7pp</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451116710"/>
                  </a:ext>
                </a:extLst>
              </a:tr>
              <a:tr h="516130">
                <a:tc>
                  <a:txBody>
                    <a:bodyPr/>
                    <a:lstStyle/>
                    <a:p>
                      <a:pPr marL="0" algn="l" defTabSz="914400" rtl="0" eaLnBrk="1" fontAlgn="b" latinLnBrk="0" hangingPunct="1"/>
                      <a:r>
                        <a:rPr lang="en-GB" sz="1200" b="1" kern="1200">
                          <a:solidFill>
                            <a:schemeClr val="accent2"/>
                          </a:solidFill>
                          <a:latin typeface="+mn-lt"/>
                          <a:ea typeface="+mn-ea"/>
                          <a:cs typeface="+mn-cs"/>
                        </a:rPr>
                        <a:t>Park</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mn-lt"/>
                        </a:rPr>
                        <a:t>8.9%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+2.0pp</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417894273"/>
                  </a:ext>
                </a:extLst>
              </a:tr>
              <a:tr h="401594">
                <a:tc>
                  <a:txBody>
                    <a:bodyPr/>
                    <a:lstStyle/>
                    <a:p>
                      <a:pPr marL="0" algn="l" defTabSz="914400" rtl="0" eaLnBrk="1" fontAlgn="b" latinLnBrk="0" hangingPunct="1"/>
                      <a:r>
                        <a:rPr lang="en-GB" sz="1200" b="1" kern="1200" err="1">
                          <a:solidFill>
                            <a:schemeClr val="accent2"/>
                          </a:solidFill>
                          <a:latin typeface="+mn-lt"/>
                          <a:ea typeface="+mn-ea"/>
                          <a:cs typeface="+mn-cs"/>
                        </a:rPr>
                        <a:t>Medworth</a:t>
                      </a:r>
                      <a:endParaRPr lang="en-GB" sz="1200" b="1" kern="1200">
                        <a:solidFill>
                          <a:schemeClr val="accent2"/>
                        </a:solidFill>
                        <a:latin typeface="+mn-lt"/>
                        <a:ea typeface="+mn-ea"/>
                        <a:cs typeface="+mn-cs"/>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mn-lt"/>
                        </a:rPr>
                        <a:t>8.8%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ptos Narrow" panose="020B0004020202020204" pitchFamily="34" charset="0"/>
                        </a:rPr>
                        <a:t>-0.7pp</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515098214"/>
                  </a:ext>
                </a:extLst>
              </a:tr>
            </a:tbl>
          </a:graphicData>
        </a:graphic>
      </p:graphicFrame>
      <p:graphicFrame>
        <p:nvGraphicFramePr>
          <p:cNvPr id="4" name="Table 3">
            <a:extLst>
              <a:ext uri="{FF2B5EF4-FFF2-40B4-BE49-F238E27FC236}">
                <a16:creationId xmlns:a16="http://schemas.microsoft.com/office/drawing/2014/main" id="{6B23C601-F9A1-C61F-915A-F7A7F90349DA}"/>
              </a:ext>
            </a:extLst>
          </p:cNvPr>
          <p:cNvGraphicFramePr>
            <a:graphicFrameLocks noGrp="1"/>
          </p:cNvGraphicFramePr>
          <p:nvPr>
            <p:extLst>
              <p:ext uri="{D42A27DB-BD31-4B8C-83A1-F6EECF244321}">
                <p14:modId xmlns:p14="http://schemas.microsoft.com/office/powerpoint/2010/main" val="4061126625"/>
              </p:ext>
            </p:extLst>
          </p:nvPr>
        </p:nvGraphicFramePr>
        <p:xfrm>
          <a:off x="8259201" y="1486752"/>
          <a:ext cx="3423717" cy="3679181"/>
        </p:xfrm>
        <a:graphic>
          <a:graphicData uri="http://schemas.openxmlformats.org/drawingml/2006/table">
            <a:tbl>
              <a:tblPr firstRow="1" bandRow="1">
                <a:tableStyleId>{D7AC3CCA-C797-4891-BE02-D94E43425B78}</a:tableStyleId>
              </a:tblPr>
              <a:tblGrid>
                <a:gridCol w="1141239">
                  <a:extLst>
                    <a:ext uri="{9D8B030D-6E8A-4147-A177-3AD203B41FA5}">
                      <a16:colId xmlns:a16="http://schemas.microsoft.com/office/drawing/2014/main" val="1015179638"/>
                    </a:ext>
                  </a:extLst>
                </a:gridCol>
                <a:gridCol w="1141239">
                  <a:extLst>
                    <a:ext uri="{9D8B030D-6E8A-4147-A177-3AD203B41FA5}">
                      <a16:colId xmlns:a16="http://schemas.microsoft.com/office/drawing/2014/main" val="1926651684"/>
                    </a:ext>
                  </a:extLst>
                </a:gridCol>
                <a:gridCol w="1141239">
                  <a:extLst>
                    <a:ext uri="{9D8B030D-6E8A-4147-A177-3AD203B41FA5}">
                      <a16:colId xmlns:a16="http://schemas.microsoft.com/office/drawing/2014/main" val="308181970"/>
                    </a:ext>
                  </a:extLst>
                </a:gridCol>
              </a:tblGrid>
              <a:tr h="490484">
                <a:tc gridSpan="3">
                  <a:txBody>
                    <a:bodyPr/>
                    <a:lstStyle/>
                    <a:p>
                      <a:pPr algn="ctr"/>
                      <a:r>
                        <a:rPr lang="en-GB" sz="1200">
                          <a:solidFill>
                            <a:schemeClr val="tx2"/>
                          </a:solidFill>
                        </a:rPr>
                        <a:t>5 Wards with Lowest Claimant Rates</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2"/>
                    </a:solidFill>
                  </a:tcPr>
                </a:tc>
                <a:tc hMerge="1">
                  <a:txBody>
                    <a:bodyPr/>
                    <a:lstStyle/>
                    <a:p>
                      <a:endParaRPr lang="en-GB" sz="1400"/>
                    </a:p>
                  </a:txBody>
                  <a:tcPr/>
                </a:tc>
                <a:tc hMerge="1">
                  <a:txBody>
                    <a:bodyPr/>
                    <a:lstStyle/>
                    <a:p>
                      <a:pPr algn="ctr"/>
                      <a:endParaRPr lang="en-GB" sz="1200">
                        <a:solidFill>
                          <a:schemeClr val="tx2"/>
                        </a:solidFill>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4137176553"/>
                  </a:ext>
                </a:extLst>
              </a:tr>
              <a:tr h="516130">
                <a:tc>
                  <a:txBody>
                    <a:bodyPr/>
                    <a:lstStyle/>
                    <a:p>
                      <a:pPr algn="ctr"/>
                      <a:r>
                        <a:rPr lang="en-GB" sz="1200" b="1">
                          <a:solidFill>
                            <a:schemeClr val="accent2"/>
                          </a:solidFill>
                        </a:rPr>
                        <a:t>Ward</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200" b="1" kern="1200">
                          <a:solidFill>
                            <a:schemeClr val="accent2"/>
                          </a:solidFill>
                          <a:latin typeface="+mn-lt"/>
                          <a:ea typeface="+mn-ea"/>
                          <a:cs typeface="+mn-cs"/>
                        </a:rPr>
                        <a:t>Claimant </a:t>
                      </a:r>
                    </a:p>
                    <a:p>
                      <a:pPr algn="ctr" fontAlgn="b"/>
                      <a:r>
                        <a:rPr lang="en-GB" sz="1200" b="1" kern="1200">
                          <a:solidFill>
                            <a:schemeClr val="accent2"/>
                          </a:solidFill>
                          <a:latin typeface="+mn-lt"/>
                          <a:ea typeface="+mn-ea"/>
                          <a:cs typeface="+mn-cs"/>
                        </a:rPr>
                        <a:t>Rate</a:t>
                      </a: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200" b="1" kern="1200">
                          <a:solidFill>
                            <a:schemeClr val="accent2"/>
                          </a:solidFill>
                          <a:latin typeface="+mn-lt"/>
                          <a:ea typeface="+mn-ea"/>
                          <a:cs typeface="+mn-cs"/>
                        </a:rPr>
                        <a:t>YoY Change Rate</a:t>
                      </a: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631990335"/>
                  </a:ext>
                </a:extLst>
              </a:tr>
              <a:tr h="516130">
                <a:tc>
                  <a:txBody>
                    <a:bodyPr/>
                    <a:lstStyle/>
                    <a:p>
                      <a:pPr marL="0" algn="l" defTabSz="914400" rtl="0" eaLnBrk="1" fontAlgn="b" latinLnBrk="0" hangingPunct="1"/>
                      <a:r>
                        <a:rPr lang="en-GB" sz="1200" b="1" kern="1200">
                          <a:solidFill>
                            <a:schemeClr val="accent2"/>
                          </a:solidFill>
                          <a:latin typeface="+mn-lt"/>
                          <a:ea typeface="+mn-ea"/>
                          <a:cs typeface="+mn-cs"/>
                        </a:rPr>
                        <a:t>Newnham</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n-lt"/>
                        </a:rPr>
                        <a:t>0.3%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+0.0pp</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4088204566"/>
                  </a:ext>
                </a:extLst>
              </a:tr>
              <a:tr h="722583">
                <a:tc>
                  <a:txBody>
                    <a:bodyPr/>
                    <a:lstStyle/>
                    <a:p>
                      <a:pPr marL="0" algn="l" defTabSz="914400" rtl="0" eaLnBrk="1" fontAlgn="b" latinLnBrk="0" hangingPunct="1"/>
                      <a:r>
                        <a:rPr lang="en-GB" sz="1200" b="1" kern="1200">
                          <a:solidFill>
                            <a:schemeClr val="accent2"/>
                          </a:solidFill>
                          <a:latin typeface="+mn-lt"/>
                          <a:ea typeface="+mn-ea"/>
                          <a:cs typeface="+mn-cs"/>
                        </a:rPr>
                        <a:t>Great </a:t>
                      </a:r>
                      <a:r>
                        <a:rPr lang="en-GB" sz="1200" b="1" kern="1200" err="1">
                          <a:solidFill>
                            <a:schemeClr val="accent2"/>
                          </a:solidFill>
                          <a:latin typeface="+mn-lt"/>
                          <a:ea typeface="+mn-ea"/>
                          <a:cs typeface="+mn-cs"/>
                        </a:rPr>
                        <a:t>Staughton</a:t>
                      </a:r>
                      <a:endParaRPr lang="en-GB" sz="1200" b="1" kern="1200">
                        <a:solidFill>
                          <a:schemeClr val="accent2"/>
                        </a:solidFill>
                        <a:latin typeface="+mn-lt"/>
                        <a:ea typeface="+mn-ea"/>
                        <a:cs typeface="+mn-cs"/>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n-lt"/>
                        </a:rPr>
                        <a:t>0.9%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+0.3pp</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756202064"/>
                  </a:ext>
                </a:extLst>
              </a:tr>
              <a:tr h="516130">
                <a:tc>
                  <a:txBody>
                    <a:bodyPr/>
                    <a:lstStyle/>
                    <a:p>
                      <a:pPr marL="0" algn="l" defTabSz="914400" rtl="0" eaLnBrk="1" fontAlgn="b" latinLnBrk="0" hangingPunct="1"/>
                      <a:r>
                        <a:rPr lang="en-GB" sz="1200" b="1" kern="1200">
                          <a:solidFill>
                            <a:schemeClr val="accent2"/>
                          </a:solidFill>
                          <a:latin typeface="+mn-lt"/>
                          <a:ea typeface="+mn-ea"/>
                          <a:cs typeface="+mn-cs"/>
                        </a:rPr>
                        <a:t>The </a:t>
                      </a:r>
                      <a:r>
                        <a:rPr lang="en-GB" sz="1200" b="1" kern="1200" err="1">
                          <a:solidFill>
                            <a:schemeClr val="accent2"/>
                          </a:solidFill>
                          <a:latin typeface="+mn-lt"/>
                          <a:ea typeface="+mn-ea"/>
                          <a:cs typeface="+mn-cs"/>
                        </a:rPr>
                        <a:t>Stukeleys</a:t>
                      </a:r>
                      <a:endParaRPr lang="en-GB" sz="1200" b="1" kern="1200">
                        <a:solidFill>
                          <a:schemeClr val="accent2"/>
                        </a:solidFill>
                        <a:latin typeface="+mn-lt"/>
                        <a:ea typeface="+mn-ea"/>
                        <a:cs typeface="+mn-cs"/>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n-lt"/>
                        </a:rPr>
                        <a:t>0.9%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+0.3pp</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451116710"/>
                  </a:ext>
                </a:extLst>
              </a:tr>
              <a:tr h="516130">
                <a:tc>
                  <a:txBody>
                    <a:bodyPr/>
                    <a:lstStyle/>
                    <a:p>
                      <a:pPr marL="0" algn="l" defTabSz="914400" rtl="0" eaLnBrk="1" fontAlgn="b" latinLnBrk="0" hangingPunct="1"/>
                      <a:r>
                        <a:rPr lang="en-GB" sz="1200" b="1" kern="1200" err="1">
                          <a:solidFill>
                            <a:schemeClr val="accent2"/>
                          </a:solidFill>
                          <a:latin typeface="+mn-lt"/>
                          <a:ea typeface="+mn-ea"/>
                          <a:cs typeface="+mn-cs"/>
                        </a:rPr>
                        <a:t>Girton</a:t>
                      </a:r>
                      <a:endParaRPr lang="en-GB" sz="1200" b="1" kern="1200">
                        <a:solidFill>
                          <a:schemeClr val="accent2"/>
                        </a:solidFill>
                        <a:latin typeface="+mn-lt"/>
                        <a:ea typeface="+mn-ea"/>
                        <a:cs typeface="+mn-cs"/>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n-lt"/>
                        </a:rPr>
                        <a:t>0.9%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-0.3pp</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417894273"/>
                  </a:ext>
                </a:extLst>
              </a:tr>
              <a:tr h="401594">
                <a:tc>
                  <a:txBody>
                    <a:bodyPr/>
                    <a:lstStyle/>
                    <a:p>
                      <a:pPr marL="0" algn="l" defTabSz="914400" rtl="0" eaLnBrk="1" fontAlgn="b" latinLnBrk="0" hangingPunct="1"/>
                      <a:r>
                        <a:rPr lang="en-GB" sz="1200" b="1" kern="1200">
                          <a:solidFill>
                            <a:schemeClr val="accent2"/>
                          </a:solidFill>
                          <a:latin typeface="+mn-lt"/>
                          <a:ea typeface="+mn-ea"/>
                          <a:cs typeface="+mn-cs"/>
                        </a:rPr>
                        <a:t>Whittlesford</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n-lt"/>
                        </a:rPr>
                        <a:t>0.9%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ptos Narrow" panose="020B0004020202020204" pitchFamily="34" charset="0"/>
                        </a:rPr>
                        <a:t>-0.2pp</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515098214"/>
                  </a:ext>
                </a:extLst>
              </a:tr>
            </a:tbl>
          </a:graphicData>
        </a:graphic>
      </p:graphicFrame>
      <p:sp>
        <p:nvSpPr>
          <p:cNvPr id="7" name="TextBox 6">
            <a:extLst>
              <a:ext uri="{FF2B5EF4-FFF2-40B4-BE49-F238E27FC236}">
                <a16:creationId xmlns:a16="http://schemas.microsoft.com/office/drawing/2014/main" id="{34287EDD-28D2-DAB7-1048-A0A48D5A8C7E}"/>
              </a:ext>
            </a:extLst>
          </p:cNvPr>
          <p:cNvSpPr txBox="1"/>
          <p:nvPr/>
        </p:nvSpPr>
        <p:spPr>
          <a:xfrm>
            <a:off x="4777604" y="5341258"/>
            <a:ext cx="6963193" cy="1123712"/>
          </a:xfrm>
          <a:prstGeom prst="roundRect">
            <a:avLst/>
          </a:prstGeom>
          <a:noFill/>
          <a:ln>
            <a:solidFill>
              <a:schemeClr val="tx1"/>
            </a:solidFill>
          </a:ln>
        </p:spPr>
        <p:txBody>
          <a:bodyPr wrap="square" rtlCol="0">
            <a:spAutoFit/>
          </a:bodyPr>
          <a:lstStyle/>
          <a:p>
            <a:r>
              <a:rPr lang="en-GB" sz="1200" dirty="0">
                <a:solidFill>
                  <a:srgbClr val="0B3153"/>
                </a:solidFill>
              </a:rPr>
              <a:t>There is a high degree of disparity within the region itself with claimant rates ranging from 10.8% in Central (Peterborough) to 0.3% in Newnham (Northwest Cambridge). </a:t>
            </a:r>
          </a:p>
          <a:p>
            <a:r>
              <a:rPr lang="en-GB" sz="1200" dirty="0">
                <a:solidFill>
                  <a:srgbClr val="0B3153"/>
                </a:solidFill>
              </a:rPr>
              <a:t>Higher claimant rates seem to especially affect wards in Peterborough such as Central, North and East. Claimant rates are also continuing to increase in these areas. </a:t>
            </a:r>
            <a:r>
              <a:rPr kumimoji="0" lang="en-GB" sz="1200" b="0" i="0" u="none" strike="noStrike" kern="1200" cap="none" spc="0" normalizeH="0" baseline="0" noProof="0" dirty="0">
                <a:ln>
                  <a:noFill/>
                </a:ln>
                <a:solidFill>
                  <a:srgbClr val="0B3153"/>
                </a:solidFill>
                <a:effectLst/>
                <a:uLnTx/>
                <a:uFillTx/>
                <a:latin typeface="+mn-lt"/>
                <a:ea typeface="Calibri" panose="020F0502020204030204" pitchFamily="34" charset="0"/>
                <a:cs typeface="Arial" panose="020B0604020202020204" pitchFamily="34" charset="0"/>
              </a:rPr>
              <a:t>Further support to secure work may be needed in these areas.</a:t>
            </a:r>
            <a:endParaRPr lang="en-GB" sz="1200" dirty="0">
              <a:solidFill>
                <a:srgbClr val="0B3153"/>
              </a:solidFill>
            </a:endParaRPr>
          </a:p>
        </p:txBody>
      </p:sp>
    </p:spTree>
    <p:extLst>
      <p:ext uri="{BB962C8B-B14F-4D97-AF65-F5344CB8AC3E}">
        <p14:creationId xmlns:p14="http://schemas.microsoft.com/office/powerpoint/2010/main" val="1734737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588398" y="138326"/>
            <a:ext cx="10515600" cy="771961"/>
          </a:xfrm>
        </p:spPr>
        <p:txBody>
          <a:bodyPr/>
          <a:lstStyle/>
          <a:p>
            <a:r>
              <a:rPr lang="en-GB" sz="3200" dirty="0"/>
              <a:t>People on Universal Credit</a:t>
            </a:r>
            <a:endParaRPr lang="en-GB" sz="3200" dirty="0">
              <a:cs typeface="Arial"/>
            </a:endParaRPr>
          </a:p>
        </p:txBody>
      </p:sp>
      <p:pic>
        <p:nvPicPr>
          <p:cNvPr id="5" name="Picture 4" descr="A line chart showing the number of people on universal credit across Cambridgeshire and Peterborough since January 2020. The number of people on universal credit initially increased during the first lockdown and has remained higher.">
            <a:extLst>
              <a:ext uri="{FF2B5EF4-FFF2-40B4-BE49-F238E27FC236}">
                <a16:creationId xmlns:a16="http://schemas.microsoft.com/office/drawing/2014/main" id="{6681CAF1-F80C-BB03-7921-116756511453}"/>
              </a:ext>
            </a:extLst>
          </p:cNvPr>
          <p:cNvPicPr>
            <a:picLocks noChangeAspect="1"/>
          </p:cNvPicPr>
          <p:nvPr/>
        </p:nvPicPr>
        <p:blipFill>
          <a:blip r:embed="rId3"/>
          <a:stretch>
            <a:fillRect/>
          </a:stretch>
        </p:blipFill>
        <p:spPr>
          <a:xfrm>
            <a:off x="1283342" y="906434"/>
            <a:ext cx="9125712" cy="3422543"/>
          </a:xfrm>
          <a:prstGeom prst="rect">
            <a:avLst/>
          </a:prstGeom>
        </p:spPr>
      </p:pic>
      <p:graphicFrame>
        <p:nvGraphicFramePr>
          <p:cNvPr id="4" name="Table 3">
            <a:extLst>
              <a:ext uri="{FF2B5EF4-FFF2-40B4-BE49-F238E27FC236}">
                <a16:creationId xmlns:a16="http://schemas.microsoft.com/office/drawing/2014/main" id="{DD4DE05F-9610-1450-253F-54D42B9F9D4B}"/>
              </a:ext>
            </a:extLst>
          </p:cNvPr>
          <p:cNvGraphicFramePr>
            <a:graphicFrameLocks noGrp="1"/>
          </p:cNvGraphicFramePr>
          <p:nvPr>
            <p:extLst>
              <p:ext uri="{D42A27DB-BD31-4B8C-83A1-F6EECF244321}">
                <p14:modId xmlns:p14="http://schemas.microsoft.com/office/powerpoint/2010/main" val="3035779275"/>
              </p:ext>
            </p:extLst>
          </p:nvPr>
        </p:nvGraphicFramePr>
        <p:xfrm>
          <a:off x="543382" y="4491340"/>
          <a:ext cx="10560615" cy="1705884"/>
        </p:xfrm>
        <a:graphic>
          <a:graphicData uri="http://schemas.openxmlformats.org/drawingml/2006/table">
            <a:tbl>
              <a:tblPr firstRow="1" bandRow="1">
                <a:tableStyleId>{5940675A-B579-460E-94D1-54222C63F5DA}</a:tableStyleId>
              </a:tblPr>
              <a:tblGrid>
                <a:gridCol w="2112123">
                  <a:extLst>
                    <a:ext uri="{9D8B030D-6E8A-4147-A177-3AD203B41FA5}">
                      <a16:colId xmlns:a16="http://schemas.microsoft.com/office/drawing/2014/main" val="850401227"/>
                    </a:ext>
                  </a:extLst>
                </a:gridCol>
                <a:gridCol w="2112123">
                  <a:extLst>
                    <a:ext uri="{9D8B030D-6E8A-4147-A177-3AD203B41FA5}">
                      <a16:colId xmlns:a16="http://schemas.microsoft.com/office/drawing/2014/main" val="4072961213"/>
                    </a:ext>
                  </a:extLst>
                </a:gridCol>
                <a:gridCol w="2112123">
                  <a:extLst>
                    <a:ext uri="{9D8B030D-6E8A-4147-A177-3AD203B41FA5}">
                      <a16:colId xmlns:a16="http://schemas.microsoft.com/office/drawing/2014/main" val="3115584979"/>
                    </a:ext>
                  </a:extLst>
                </a:gridCol>
                <a:gridCol w="2112123">
                  <a:extLst>
                    <a:ext uri="{9D8B030D-6E8A-4147-A177-3AD203B41FA5}">
                      <a16:colId xmlns:a16="http://schemas.microsoft.com/office/drawing/2014/main" val="202381606"/>
                    </a:ext>
                  </a:extLst>
                </a:gridCol>
                <a:gridCol w="2112123">
                  <a:extLst>
                    <a:ext uri="{9D8B030D-6E8A-4147-A177-3AD203B41FA5}">
                      <a16:colId xmlns:a16="http://schemas.microsoft.com/office/drawing/2014/main" val="3842056567"/>
                    </a:ext>
                  </a:extLst>
                </a:gridCol>
              </a:tblGrid>
              <a:tr h="856764">
                <a:tc>
                  <a:txBody>
                    <a:bodyPr/>
                    <a:lstStyle/>
                    <a:p>
                      <a:pPr algn="ctr"/>
                      <a:r>
                        <a:rPr lang="en-GB" sz="1300" b="1">
                          <a:solidFill>
                            <a:schemeClr val="tx2"/>
                          </a:solidFill>
                        </a:rPr>
                        <a:t>Universal Credit Status</a:t>
                      </a:r>
                    </a:p>
                  </a:txBody>
                  <a:tcPr anchor="ctr">
                    <a:solidFill>
                      <a:schemeClr val="bg2"/>
                    </a:solidFill>
                  </a:tcPr>
                </a:tc>
                <a:tc>
                  <a:txBody>
                    <a:bodyPr/>
                    <a:lstStyle/>
                    <a:p>
                      <a:pPr algn="ctr"/>
                      <a:r>
                        <a:rPr lang="en-GB" sz="1300" b="1">
                          <a:solidFill>
                            <a:schemeClr val="tx2"/>
                          </a:solidFill>
                        </a:rPr>
                        <a:t>Number of Claimants</a:t>
                      </a:r>
                      <a:br>
                        <a:rPr lang="en-GB" sz="1300" b="1">
                          <a:solidFill>
                            <a:schemeClr val="tx2"/>
                          </a:solidFill>
                        </a:rPr>
                      </a:br>
                      <a:r>
                        <a:rPr lang="en-GB" sz="1300" b="1">
                          <a:solidFill>
                            <a:srgbClr val="8F5A26"/>
                          </a:solidFill>
                        </a:rPr>
                        <a:t>May 2024</a:t>
                      </a:r>
                    </a:p>
                  </a:txBody>
                  <a:tcPr anchor="ctr">
                    <a:solidFill>
                      <a:schemeClr val="bg2"/>
                    </a:solidFill>
                  </a:tcPr>
                </a:tc>
                <a:tc>
                  <a:txBody>
                    <a:bodyPr/>
                    <a:lstStyle/>
                    <a:p>
                      <a:pPr algn="ctr"/>
                      <a:r>
                        <a:rPr lang="en-GB" sz="1300" b="1">
                          <a:solidFill>
                            <a:schemeClr val="tx2"/>
                          </a:solidFill>
                        </a:rPr>
                        <a:t>Share of Total</a:t>
                      </a:r>
                      <a:br>
                        <a:rPr lang="en-GB" sz="1300" b="1">
                          <a:solidFill>
                            <a:schemeClr val="tx2"/>
                          </a:solidFill>
                        </a:rPr>
                      </a:br>
                      <a:r>
                        <a:rPr lang="en-GB" sz="1300" b="1">
                          <a:solidFill>
                            <a:srgbClr val="8F5A26"/>
                          </a:solidFill>
                        </a:rPr>
                        <a:t>May 2024</a:t>
                      </a:r>
                    </a:p>
                  </a:txBody>
                  <a:tcPr anchor="ctr">
                    <a:solidFill>
                      <a:schemeClr val="bg2"/>
                    </a:solidFill>
                  </a:tcPr>
                </a:tc>
                <a:tc>
                  <a:txBody>
                    <a:bodyPr/>
                    <a:lstStyle/>
                    <a:p>
                      <a:pPr algn="ctr"/>
                      <a:r>
                        <a:rPr lang="en-GB" sz="1300" b="1">
                          <a:solidFill>
                            <a:schemeClr val="tx2"/>
                          </a:solidFill>
                        </a:rPr>
                        <a:t>% Change with </a:t>
                      </a:r>
                      <a:r>
                        <a:rPr lang="en-GB" sz="1300" b="1">
                          <a:solidFill>
                            <a:srgbClr val="8F5A26"/>
                          </a:solidFill>
                        </a:rPr>
                        <a:t>February 2024</a:t>
                      </a:r>
                    </a:p>
                  </a:txBody>
                  <a:tcPr anchor="ctr">
                    <a:solidFill>
                      <a:schemeClr val="bg2"/>
                    </a:solidFill>
                  </a:tcPr>
                </a:tc>
                <a:tc>
                  <a:txBody>
                    <a:bodyPr/>
                    <a:lstStyle/>
                    <a:p>
                      <a:pPr algn="ctr"/>
                      <a:r>
                        <a:rPr lang="en-GB" sz="1300" b="1">
                          <a:solidFill>
                            <a:schemeClr val="tx2"/>
                          </a:solidFill>
                        </a:rPr>
                        <a:t>% Change with </a:t>
                      </a:r>
                    </a:p>
                    <a:p>
                      <a:pPr algn="ctr"/>
                      <a:r>
                        <a:rPr lang="en-GB" sz="1300" b="1">
                          <a:solidFill>
                            <a:srgbClr val="8F5A26"/>
                          </a:solidFill>
                        </a:rPr>
                        <a:t>May 2023</a:t>
                      </a:r>
                    </a:p>
                  </a:txBody>
                  <a:tcPr anchor="ctr">
                    <a:solidFill>
                      <a:schemeClr val="bg2"/>
                    </a:solidFill>
                  </a:tcPr>
                </a:tc>
                <a:extLst>
                  <a:ext uri="{0D108BD9-81ED-4DB2-BD59-A6C34878D82A}">
                    <a16:rowId xmlns:a16="http://schemas.microsoft.com/office/drawing/2014/main" val="3574011896"/>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tx2"/>
                          </a:solidFill>
                        </a:rPr>
                        <a:t>Employed</a:t>
                      </a:r>
                      <a:endParaRPr lang="en-GB" sz="1200" b="1" kern="1200">
                        <a:solidFill>
                          <a:schemeClr val="tx2"/>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Calibri" panose="020F0502020204030204" pitchFamily="34" charset="0"/>
                        </a:rPr>
                        <a:t>33,706</a:t>
                      </a:r>
                    </a:p>
                  </a:txBody>
                  <a:tcPr marL="7620" marR="7620" marT="7620" marB="0" anchor="ctr"/>
                </a:tc>
                <a:tc>
                  <a:txBody>
                    <a:bodyPr/>
                    <a:lstStyle/>
                    <a:p>
                      <a:pPr algn="ctr"/>
                      <a:r>
                        <a:rPr lang="en-GB" sz="1200"/>
                        <a:t>42.5%</a:t>
                      </a:r>
                    </a:p>
                  </a:txBody>
                  <a:tcPr anchor="ctr"/>
                </a:tc>
                <a:tc>
                  <a:txBody>
                    <a:bodyPr/>
                    <a:lstStyle/>
                    <a:p>
                      <a:pPr algn="ctr"/>
                      <a:r>
                        <a:rPr lang="en-GB" sz="1200"/>
                        <a:t>+3.5%</a:t>
                      </a:r>
                    </a:p>
                  </a:txBody>
                  <a:tcPr anchor="ctr"/>
                </a:tc>
                <a:tc>
                  <a:txBody>
                    <a:bodyPr/>
                    <a:lstStyle/>
                    <a:p>
                      <a:pPr algn="ctr"/>
                      <a:r>
                        <a:rPr lang="en-GB" sz="1200" dirty="0"/>
                        <a:t>+14.5%</a:t>
                      </a:r>
                    </a:p>
                  </a:txBody>
                  <a:tcPr anchor="ctr"/>
                </a:tc>
                <a:extLst>
                  <a:ext uri="{0D108BD9-81ED-4DB2-BD59-A6C34878D82A}">
                    <a16:rowId xmlns:a16="http://schemas.microsoft.com/office/drawing/2014/main" val="2904041100"/>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tx2"/>
                          </a:solidFill>
                        </a:rPr>
                        <a:t>Unemployed</a:t>
                      </a:r>
                      <a:endParaRPr lang="en-GB" sz="1200" b="1" kern="1200">
                        <a:solidFill>
                          <a:schemeClr val="tx2"/>
                        </a:solidFill>
                        <a:latin typeface="+mn-lt"/>
                        <a:ea typeface="+mn-ea"/>
                        <a:cs typeface="+mn-cs"/>
                      </a:endParaRPr>
                    </a:p>
                  </a:txBody>
                  <a:tcPr anchor="ctr"/>
                </a:tc>
                <a:tc>
                  <a:txBody>
                    <a:bodyPr/>
                    <a:lstStyle/>
                    <a:p>
                      <a:pPr algn="ctr" fontAlgn="b"/>
                      <a:r>
                        <a:rPr lang="en-GB" sz="1200" b="0" i="0" u="none" strike="noStrike">
                          <a:solidFill>
                            <a:srgbClr val="000000"/>
                          </a:solidFill>
                          <a:effectLst/>
                          <a:latin typeface="Calibri" panose="020F0502020204030204" pitchFamily="34" charset="0"/>
                        </a:rPr>
                        <a:t>45,593</a:t>
                      </a:r>
                    </a:p>
                  </a:txBody>
                  <a:tcPr marL="7620" marR="7620" marT="7620" marB="0" anchor="ctr"/>
                </a:tc>
                <a:tc>
                  <a:txBody>
                    <a:bodyPr/>
                    <a:lstStyle/>
                    <a:p>
                      <a:pPr algn="ctr"/>
                      <a:r>
                        <a:rPr lang="en-GB" sz="1200"/>
                        <a:t>57.5%</a:t>
                      </a:r>
                    </a:p>
                  </a:txBody>
                  <a:tcPr anchor="ctr"/>
                </a:tc>
                <a:tc>
                  <a:txBody>
                    <a:bodyPr/>
                    <a:lstStyle/>
                    <a:p>
                      <a:pPr algn="ctr"/>
                      <a:r>
                        <a:rPr lang="en-GB" sz="1200"/>
                        <a:t>+4.1%</a:t>
                      </a:r>
                    </a:p>
                  </a:txBody>
                  <a:tcPr anchor="ctr"/>
                </a:tc>
                <a:tc>
                  <a:txBody>
                    <a:bodyPr/>
                    <a:lstStyle/>
                    <a:p>
                      <a:pPr algn="ctr"/>
                      <a:r>
                        <a:rPr lang="en-GB" sz="1200" dirty="0"/>
                        <a:t>+16.3%</a:t>
                      </a:r>
                    </a:p>
                  </a:txBody>
                  <a:tcPr anchor="ctr"/>
                </a:tc>
                <a:extLst>
                  <a:ext uri="{0D108BD9-81ED-4DB2-BD59-A6C34878D82A}">
                    <a16:rowId xmlns:a16="http://schemas.microsoft.com/office/drawing/2014/main" val="523346942"/>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tx2"/>
                          </a:solidFill>
                          <a:latin typeface="+mn-lt"/>
                          <a:ea typeface="+mn-ea"/>
                          <a:cs typeface="+mn-cs"/>
                        </a:rPr>
                        <a:t>Total</a:t>
                      </a:r>
                    </a:p>
                  </a:txBody>
                  <a:tcPr anchor="ctr"/>
                </a:tc>
                <a:tc>
                  <a:txBody>
                    <a:bodyPr/>
                    <a:lstStyle/>
                    <a:p>
                      <a:pPr algn="ctr" fontAlgn="b"/>
                      <a:r>
                        <a:rPr lang="en-GB" sz="1200" b="0" i="0" u="none" strike="noStrike">
                          <a:solidFill>
                            <a:srgbClr val="000000"/>
                          </a:solidFill>
                          <a:effectLst/>
                          <a:latin typeface="Calibri" panose="020F0502020204030204" pitchFamily="34" charset="0"/>
                        </a:rPr>
                        <a:t>79,301</a:t>
                      </a:r>
                    </a:p>
                  </a:txBody>
                  <a:tcPr marL="7620" marR="7620" marT="762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a:solidFill>
                          <a:srgbClr val="000000"/>
                        </a:solidFill>
                        <a:effectLst/>
                        <a:latin typeface="Calibri" panose="020F0502020204030204" pitchFamily="34" charset="0"/>
                      </a:endParaRPr>
                    </a:p>
                  </a:txBody>
                  <a:tcPr anchor="ctr"/>
                </a:tc>
                <a:tc>
                  <a:txBody>
                    <a:bodyPr/>
                    <a:lstStyle/>
                    <a:p>
                      <a:pPr algn="ctr"/>
                      <a:r>
                        <a:rPr lang="en-GB" sz="1200"/>
                        <a:t>+3.9%</a:t>
                      </a:r>
                    </a:p>
                  </a:txBody>
                  <a:tcPr anchor="ctr"/>
                </a:tc>
                <a:tc>
                  <a:txBody>
                    <a:bodyPr/>
                    <a:lstStyle/>
                    <a:p>
                      <a:pPr algn="ctr"/>
                      <a:r>
                        <a:rPr lang="en-GB" sz="1200" dirty="0"/>
                        <a:t>+15.5%</a:t>
                      </a:r>
                    </a:p>
                  </a:txBody>
                  <a:tcPr anchor="ctr"/>
                </a:tc>
                <a:extLst>
                  <a:ext uri="{0D108BD9-81ED-4DB2-BD59-A6C34878D82A}">
                    <a16:rowId xmlns:a16="http://schemas.microsoft.com/office/drawing/2014/main" val="2835753832"/>
                  </a:ext>
                </a:extLst>
              </a:tr>
            </a:tbl>
          </a:graphicData>
        </a:graphic>
      </p:graphicFrame>
      <p:sp>
        <p:nvSpPr>
          <p:cNvPr id="3" name="TextBox 2">
            <a:extLst>
              <a:ext uri="{FF2B5EF4-FFF2-40B4-BE49-F238E27FC236}">
                <a16:creationId xmlns:a16="http://schemas.microsoft.com/office/drawing/2014/main" id="{6BA4528E-7E4A-7949-44F0-E1B3C74CFC7C}"/>
              </a:ext>
            </a:extLst>
          </p:cNvPr>
          <p:cNvSpPr txBox="1"/>
          <p:nvPr/>
        </p:nvSpPr>
        <p:spPr>
          <a:xfrm>
            <a:off x="543382" y="6307048"/>
            <a:ext cx="8531107" cy="510778"/>
          </a:xfrm>
          <a:prstGeom prst="roundRect">
            <a:avLst/>
          </a:prstGeom>
          <a:noFill/>
          <a:ln>
            <a:solidFill>
              <a:schemeClr val="tx1"/>
            </a:solidFill>
          </a:ln>
        </p:spPr>
        <p:txBody>
          <a:bodyPr wrap="square" rtlCol="0">
            <a:spAutoFit/>
          </a:bodyPr>
          <a:lstStyle/>
          <a:p>
            <a:r>
              <a:rPr lang="en-GB" sz="1200" dirty="0">
                <a:solidFill>
                  <a:srgbClr val="0B3153"/>
                </a:solidFill>
              </a:rPr>
              <a:t>It is concerning that since May 2023, universal credit claimants have increased for both employed at +14.5% and unemployed at +16.3%. The current number of claimants also remains higher than pre-pandemic levels.</a:t>
            </a:r>
          </a:p>
        </p:txBody>
      </p:sp>
      <p:sp>
        <p:nvSpPr>
          <p:cNvPr id="6" name="Rectangle: Rounded Corners 5">
            <a:extLst>
              <a:ext uri="{FF2B5EF4-FFF2-40B4-BE49-F238E27FC236}">
                <a16:creationId xmlns:a16="http://schemas.microsoft.com/office/drawing/2014/main" id="{1DC7EFE5-E89E-551D-93B2-83720C483479}"/>
              </a:ext>
              <a:ext uri="{C183D7F6-B498-43B3-948B-1728B52AA6E4}">
                <adec:decorative xmlns:adec="http://schemas.microsoft.com/office/drawing/2017/decorative" val="1"/>
              </a:ext>
            </a:extLst>
          </p:cNvPr>
          <p:cNvSpPr/>
          <p:nvPr/>
        </p:nvSpPr>
        <p:spPr>
          <a:xfrm>
            <a:off x="9687498" y="5389096"/>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3AEBC117-8351-2270-8A2B-A6B8D402F08C}"/>
              </a:ext>
              <a:ext uri="{C183D7F6-B498-43B3-948B-1728B52AA6E4}">
                <adec:decorative xmlns:adec="http://schemas.microsoft.com/office/drawing/2017/decorative" val="1"/>
              </a:ext>
            </a:extLst>
          </p:cNvPr>
          <p:cNvSpPr/>
          <p:nvPr/>
        </p:nvSpPr>
        <p:spPr>
          <a:xfrm>
            <a:off x="9687498" y="5655020"/>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3318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348916" y="245674"/>
            <a:ext cx="12192000" cy="646331"/>
          </a:xfrm>
          <a:prstGeom prst="rect">
            <a:avLst/>
          </a:prstGeom>
          <a:no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dirty="0">
                <a:ln>
                  <a:noFill/>
                </a:ln>
                <a:solidFill>
                  <a:schemeClr val="tx2"/>
                </a:solidFill>
                <a:effectLst/>
                <a:uLnTx/>
                <a:uFillTx/>
                <a:latin typeface="+mj-lt"/>
                <a:ea typeface="+mn-ea"/>
                <a:cs typeface="+mn-cs"/>
              </a:rPr>
              <a:t>People on Universal Credit by Local</a:t>
            </a:r>
            <a:r>
              <a:rPr kumimoji="0" lang="en-GB" sz="3200" i="0" u="none" strike="noStrike" kern="1200" cap="none" spc="0" normalizeH="0" noProof="0" dirty="0">
                <a:ln>
                  <a:noFill/>
                </a:ln>
                <a:solidFill>
                  <a:schemeClr val="tx2"/>
                </a:solidFill>
                <a:effectLst/>
                <a:uLnTx/>
                <a:uFillTx/>
                <a:latin typeface="+mj-lt"/>
                <a:ea typeface="+mn-ea"/>
                <a:cs typeface="+mn-cs"/>
              </a:rPr>
              <a:t> Authority</a:t>
            </a:r>
            <a:endParaRPr kumimoji="0" lang="en-GB" sz="3200" i="0" u="none" strike="noStrike" kern="1200" cap="none" spc="0" normalizeH="0" baseline="0" noProof="0" dirty="0">
              <a:ln>
                <a:noFill/>
              </a:ln>
              <a:solidFill>
                <a:schemeClr val="tx2"/>
              </a:solidFill>
              <a:effectLst/>
              <a:uLnTx/>
              <a:uFillTx/>
              <a:latin typeface="+mj-lt"/>
              <a:ea typeface="+mn-ea"/>
              <a:cs typeface="+mn-cs"/>
            </a:endParaRPr>
          </a:p>
        </p:txBody>
      </p:sp>
      <p:graphicFrame>
        <p:nvGraphicFramePr>
          <p:cNvPr id="8" name="Table 3">
            <a:extLst>
              <a:ext uri="{FF2B5EF4-FFF2-40B4-BE49-F238E27FC236}">
                <a16:creationId xmlns:a16="http://schemas.microsoft.com/office/drawing/2014/main" id="{3ED3E076-3F39-450A-A33F-96CD615B3EE0}"/>
              </a:ext>
            </a:extLst>
          </p:cNvPr>
          <p:cNvGraphicFramePr>
            <a:graphicFrameLocks noGrp="1"/>
          </p:cNvGraphicFramePr>
          <p:nvPr>
            <p:extLst>
              <p:ext uri="{D42A27DB-BD31-4B8C-83A1-F6EECF244321}">
                <p14:modId xmlns:p14="http://schemas.microsoft.com/office/powerpoint/2010/main" val="2183854743"/>
              </p:ext>
            </p:extLst>
          </p:nvPr>
        </p:nvGraphicFramePr>
        <p:xfrm>
          <a:off x="348916" y="1014289"/>
          <a:ext cx="11357808" cy="5168256"/>
        </p:xfrm>
        <a:graphic>
          <a:graphicData uri="http://schemas.openxmlformats.org/drawingml/2006/table">
            <a:tbl>
              <a:tblPr firstRow="1" bandRow="1">
                <a:tableStyleId>{5940675A-B579-460E-94D1-54222C63F5DA}</a:tableStyleId>
              </a:tblPr>
              <a:tblGrid>
                <a:gridCol w="2130654">
                  <a:extLst>
                    <a:ext uri="{9D8B030D-6E8A-4147-A177-3AD203B41FA5}">
                      <a16:colId xmlns:a16="http://schemas.microsoft.com/office/drawing/2014/main" val="420131872"/>
                    </a:ext>
                  </a:extLst>
                </a:gridCol>
                <a:gridCol w="1884373">
                  <a:extLst>
                    <a:ext uri="{9D8B030D-6E8A-4147-A177-3AD203B41FA5}">
                      <a16:colId xmlns:a16="http://schemas.microsoft.com/office/drawing/2014/main" val="791136943"/>
                    </a:ext>
                  </a:extLst>
                </a:gridCol>
                <a:gridCol w="1819756">
                  <a:extLst>
                    <a:ext uri="{9D8B030D-6E8A-4147-A177-3AD203B41FA5}">
                      <a16:colId xmlns:a16="http://schemas.microsoft.com/office/drawing/2014/main" val="866771114"/>
                    </a:ext>
                  </a:extLst>
                </a:gridCol>
                <a:gridCol w="1819756">
                  <a:extLst>
                    <a:ext uri="{9D8B030D-6E8A-4147-A177-3AD203B41FA5}">
                      <a16:colId xmlns:a16="http://schemas.microsoft.com/office/drawing/2014/main" val="1417751783"/>
                    </a:ext>
                  </a:extLst>
                </a:gridCol>
                <a:gridCol w="1835267">
                  <a:extLst>
                    <a:ext uri="{9D8B030D-6E8A-4147-A177-3AD203B41FA5}">
                      <a16:colId xmlns:a16="http://schemas.microsoft.com/office/drawing/2014/main" val="2449649935"/>
                    </a:ext>
                  </a:extLst>
                </a:gridCol>
                <a:gridCol w="1868002">
                  <a:extLst>
                    <a:ext uri="{9D8B030D-6E8A-4147-A177-3AD203B41FA5}">
                      <a16:colId xmlns:a16="http://schemas.microsoft.com/office/drawing/2014/main" val="1816395642"/>
                    </a:ext>
                  </a:extLst>
                </a:gridCol>
              </a:tblGrid>
              <a:tr h="12234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latin typeface="+mj-lt"/>
                        </a:rPr>
                        <a:t>People on Universal Credit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GB" sz="1400" b="1" u="none" strike="noStrike">
                          <a:solidFill>
                            <a:schemeClr val="tx2"/>
                          </a:solidFill>
                          <a:effectLst/>
                          <a:latin typeface="+mj-lt"/>
                        </a:rPr>
                        <a:t>Number of total people on Universal Credit </a:t>
                      </a:r>
                    </a:p>
                    <a:p>
                      <a:pPr algn="ctr" fontAlgn="b"/>
                      <a:r>
                        <a:rPr lang="en-GB" sz="1400" b="1" i="0" u="none" strike="noStrike">
                          <a:solidFill>
                            <a:srgbClr val="8F5A26"/>
                          </a:solidFill>
                          <a:effectLst/>
                          <a:latin typeface="+mj-lt"/>
                        </a:rPr>
                        <a:t>May 2024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1400" b="1" i="0" u="none" strike="noStrike" dirty="0">
                          <a:solidFill>
                            <a:schemeClr val="tx2"/>
                          </a:solidFill>
                          <a:effectLst/>
                          <a:latin typeface="Arial" panose="020B0604020202020204" pitchFamily="34" charset="0"/>
                        </a:rPr>
                        <a:t>Proportion of Total C&amp;P Universal Credit Claimants</a:t>
                      </a:r>
                    </a:p>
                    <a:p>
                      <a:pPr algn="ctr" fontAlgn="b"/>
                      <a:r>
                        <a:rPr lang="en-GB" sz="1400" b="1" i="0" u="none" strike="noStrike" kern="1200" dirty="0">
                          <a:solidFill>
                            <a:srgbClr val="8F5A26"/>
                          </a:solidFill>
                          <a:effectLst/>
                          <a:latin typeface="+mn-lt"/>
                          <a:ea typeface="+mn-ea"/>
                          <a:cs typeface="+mn-cs"/>
                        </a:rPr>
                        <a:t>May 2024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1400" b="1" u="none" strike="noStrike" dirty="0">
                          <a:solidFill>
                            <a:schemeClr val="tx2"/>
                          </a:solidFill>
                          <a:effectLst/>
                          <a:latin typeface="+mj-lt"/>
                        </a:rPr>
                        <a:t>% 16-64 resident population</a:t>
                      </a:r>
                    </a:p>
                    <a:p>
                      <a:pPr algn="ctr" fontAlgn="b"/>
                      <a:r>
                        <a:rPr lang="en-GB" sz="1400" b="1" i="0" u="none" strike="noStrike" dirty="0">
                          <a:solidFill>
                            <a:srgbClr val="8F5A26"/>
                          </a:solidFill>
                          <a:effectLst/>
                          <a:latin typeface="+mj-lt"/>
                        </a:rPr>
                        <a:t>May 2024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1400" b="1" u="none" strike="noStrike">
                          <a:solidFill>
                            <a:schemeClr val="tx2"/>
                          </a:solidFill>
                          <a:effectLst/>
                          <a:latin typeface="+mj-lt"/>
                        </a:rPr>
                        <a:t>% Change 12 Months ago vs Now:</a:t>
                      </a:r>
                    </a:p>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u="none" strike="noStrike">
                          <a:solidFill>
                            <a:srgbClr val="8F5A26"/>
                          </a:solidFill>
                          <a:effectLst/>
                          <a:latin typeface="+mj-lt"/>
                        </a:rPr>
                        <a:t>May 2023 to  </a:t>
                      </a:r>
                      <a:r>
                        <a:rPr lang="en-GB" sz="1400" b="1" i="0" u="none" strike="noStrike">
                          <a:solidFill>
                            <a:srgbClr val="8F5A26"/>
                          </a:solidFill>
                          <a:effectLst/>
                          <a:latin typeface="+mj-lt"/>
                        </a:rPr>
                        <a:t>May 2024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1400" b="1" u="none" strike="noStrike">
                          <a:solidFill>
                            <a:schemeClr val="tx2"/>
                          </a:solidFill>
                          <a:effectLst/>
                          <a:latin typeface="+mj-lt"/>
                        </a:rPr>
                        <a:t>% Change Previous update vs Now:</a:t>
                      </a:r>
                    </a:p>
                    <a:p>
                      <a:pPr algn="ctr" fontAlgn="b"/>
                      <a:r>
                        <a:rPr lang="en-GB" sz="1400" b="1" u="none" strike="noStrike">
                          <a:solidFill>
                            <a:srgbClr val="8F5A26"/>
                          </a:solidFill>
                          <a:effectLst/>
                          <a:latin typeface="+mj-lt"/>
                        </a:rPr>
                        <a:t>February 2024 </a:t>
                      </a:r>
                    </a:p>
                    <a:p>
                      <a:pPr algn="ctr" fontAlgn="b"/>
                      <a:r>
                        <a:rPr lang="en-GB" sz="1400" b="1" u="none" strike="noStrike">
                          <a:solidFill>
                            <a:srgbClr val="8F5A26"/>
                          </a:solidFill>
                          <a:effectLst/>
                          <a:latin typeface="+mj-lt"/>
                        </a:rPr>
                        <a:t>to May 2024</a:t>
                      </a:r>
                      <a:endParaRPr lang="en-GB" sz="1400" b="1" i="0" u="none" strike="noStrike">
                        <a:solidFill>
                          <a:srgbClr val="8F5A26"/>
                        </a:solidFill>
                        <a:effectLst/>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10397509"/>
                  </a:ext>
                </a:extLst>
              </a:tr>
              <a:tr h="319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t>Cambridgeshire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47,603 </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4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60.0%</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10.5%</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+15.2%</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19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a:latin typeface="+mn-lt"/>
                        </a:rPr>
                        <a:t>Cambridge City</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8,918 </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4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11.2%</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7.8%</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+11.9%</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8305194"/>
                  </a:ext>
                </a:extLst>
              </a:tr>
              <a:tr h="4629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a:latin typeface="+mn-lt"/>
                        </a:rPr>
                        <a:t>East Cambridgeshire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5,703 </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4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7.2%</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10.1%</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+16.8%</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+2.7%</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4070883"/>
                  </a:ext>
                </a:extLst>
              </a:tr>
              <a:tr h="319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a:latin typeface="+mn-lt"/>
                        </a:rPr>
                        <a:t>Fenland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11,016 </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400" b="1" i="0" u="none" strike="noStrike"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13.9%</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17.7%</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+13.1%</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1029012"/>
                  </a:ext>
                </a:extLst>
              </a:tr>
              <a:tr h="319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a:latin typeface="+mn-lt"/>
                        </a:rPr>
                        <a:t>Huntingdonshire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12,880 </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400" b="1" i="0" u="none" strike="noStrike"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16.2%</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11.1%</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+19.8%</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2228263"/>
                  </a:ext>
                </a:extLst>
              </a:tr>
              <a:tr h="516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a:latin typeface="+mn-lt"/>
                        </a:rPr>
                        <a:t>South Cambridgeshire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9,086 </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400" b="1" i="0" u="none" strike="noStrike"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11.5%</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8.8%</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+14.0%</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7193522"/>
                  </a:ext>
                </a:extLst>
              </a:tr>
              <a:tr h="319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t>Peterborough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31,698 </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400" b="1" i="0" u="none" strike="noStrike"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40.0%</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22.7%</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+16.0%</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r h="6480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t>Cambridgeshire &amp; Peterborough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79,301 </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endParaRPr lang="en-GB"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13.4%</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+15.5%</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4621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t>Great Britain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6,754,188 </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endPar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16.2%</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+14.0%</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875978"/>
                  </a:ext>
                </a:extLst>
              </a:tr>
            </a:tbl>
          </a:graphicData>
        </a:graphic>
      </p:graphicFrame>
      <p:sp>
        <p:nvSpPr>
          <p:cNvPr id="2" name="TextBox 1">
            <a:extLst>
              <a:ext uri="{FF2B5EF4-FFF2-40B4-BE49-F238E27FC236}">
                <a16:creationId xmlns:a16="http://schemas.microsoft.com/office/drawing/2014/main" id="{0C428482-1F3D-1627-A19E-0E7397E9D5B4}"/>
              </a:ext>
            </a:extLst>
          </p:cNvPr>
          <p:cNvSpPr txBox="1"/>
          <p:nvPr/>
        </p:nvSpPr>
        <p:spPr>
          <a:xfrm>
            <a:off x="1" y="6185727"/>
            <a:ext cx="9452472" cy="689550"/>
          </a:xfrm>
          <a:prstGeom prst="roundRect">
            <a:avLst/>
          </a:prstGeom>
          <a:noFill/>
          <a:ln>
            <a:solidFill>
              <a:schemeClr val="tx1"/>
            </a:solidFill>
          </a:ln>
        </p:spPr>
        <p:txBody>
          <a:bodyPr wrap="square" rtlCol="0">
            <a:spAutoFit/>
          </a:bodyPr>
          <a:lstStyle/>
          <a:p>
            <a:r>
              <a:rPr lang="en-GB" sz="1150" dirty="0">
                <a:solidFill>
                  <a:srgbClr val="0B3153"/>
                </a:solidFill>
              </a:rPr>
              <a:t>Peterborough has 40% of all C&amp;P Universal Credit Claimants. Even more concerning is that 22.7% of the Peterborough population are claiming Universal Credit. This is almost one in four. Lastly, Peterborough and all the districts in Cambridgeshire are concerningly seeing double-digit year on year increases and quarterly increases.</a:t>
            </a:r>
          </a:p>
        </p:txBody>
      </p:sp>
      <p:sp>
        <p:nvSpPr>
          <p:cNvPr id="3" name="Rectangle: Rounded Corners 2">
            <a:extLst>
              <a:ext uri="{FF2B5EF4-FFF2-40B4-BE49-F238E27FC236}">
                <a16:creationId xmlns:a16="http://schemas.microsoft.com/office/drawing/2014/main" id="{51447D43-F3E1-8E56-87D7-98ACEEECBBC7}"/>
              </a:ext>
              <a:ext uri="{C183D7F6-B498-43B3-948B-1728B52AA6E4}">
                <adec:decorative xmlns:adec="http://schemas.microsoft.com/office/drawing/2017/decorative" val="1"/>
              </a:ext>
            </a:extLst>
          </p:cNvPr>
          <p:cNvSpPr/>
          <p:nvPr/>
        </p:nvSpPr>
        <p:spPr>
          <a:xfrm>
            <a:off x="8585811" y="2616974"/>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7707095E-70D7-821F-924C-8ED8DD435F6E}"/>
              </a:ext>
              <a:ext uri="{C183D7F6-B498-43B3-948B-1728B52AA6E4}">
                <adec:decorative xmlns:adec="http://schemas.microsoft.com/office/drawing/2017/decorative" val="1"/>
              </a:ext>
            </a:extLst>
          </p:cNvPr>
          <p:cNvSpPr/>
          <p:nvPr/>
        </p:nvSpPr>
        <p:spPr>
          <a:xfrm>
            <a:off x="8585811" y="3089854"/>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C17476E2-D88D-0102-1BF1-44735E24A766}"/>
              </a:ext>
              <a:ext uri="{C183D7F6-B498-43B3-948B-1728B52AA6E4}">
                <adec:decorative xmlns:adec="http://schemas.microsoft.com/office/drawing/2017/decorative" val="1"/>
              </a:ext>
            </a:extLst>
          </p:cNvPr>
          <p:cNvSpPr/>
          <p:nvPr/>
        </p:nvSpPr>
        <p:spPr>
          <a:xfrm>
            <a:off x="8585811" y="3524922"/>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6B9D5A27-103C-26AC-E4E6-8D27CC370130}"/>
              </a:ext>
              <a:ext uri="{C183D7F6-B498-43B3-948B-1728B52AA6E4}">
                <adec:decorative xmlns:adec="http://schemas.microsoft.com/office/drawing/2017/decorative" val="1"/>
              </a:ext>
            </a:extLst>
          </p:cNvPr>
          <p:cNvSpPr/>
          <p:nvPr/>
        </p:nvSpPr>
        <p:spPr>
          <a:xfrm>
            <a:off x="8585811" y="3876615"/>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9638EAB4-A3B5-E4D8-3F03-635D9DB8B346}"/>
              </a:ext>
              <a:ext uri="{C183D7F6-B498-43B3-948B-1728B52AA6E4}">
                <adec:decorative xmlns:adec="http://schemas.microsoft.com/office/drawing/2017/decorative" val="1"/>
              </a:ext>
            </a:extLst>
          </p:cNvPr>
          <p:cNvSpPr/>
          <p:nvPr/>
        </p:nvSpPr>
        <p:spPr>
          <a:xfrm>
            <a:off x="8585811" y="4333785"/>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F9EC05BA-FBCD-F220-2A3F-3CBC28037843}"/>
              </a:ext>
              <a:ext uri="{C183D7F6-B498-43B3-948B-1728B52AA6E4}">
                <adec:decorative xmlns:adec="http://schemas.microsoft.com/office/drawing/2017/decorative" val="1"/>
              </a:ext>
            </a:extLst>
          </p:cNvPr>
          <p:cNvSpPr/>
          <p:nvPr/>
        </p:nvSpPr>
        <p:spPr>
          <a:xfrm>
            <a:off x="8585811" y="4790955"/>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DE83304E-EBD3-A25B-0525-1941B1F41315}"/>
              </a:ext>
              <a:ext uri="{C183D7F6-B498-43B3-948B-1728B52AA6E4}">
                <adec:decorative xmlns:adec="http://schemas.microsoft.com/office/drawing/2017/decorative" val="1"/>
              </a:ext>
            </a:extLst>
          </p:cNvPr>
          <p:cNvSpPr/>
          <p:nvPr/>
        </p:nvSpPr>
        <p:spPr>
          <a:xfrm>
            <a:off x="6744158" y="4790955"/>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1A74FB90-D5F4-C2CE-AD85-7D8609F5EFF6}"/>
              </a:ext>
              <a:ext uri="{C183D7F6-B498-43B3-948B-1728B52AA6E4}">
                <adec:decorative xmlns:adec="http://schemas.microsoft.com/office/drawing/2017/decorative" val="1"/>
              </a:ext>
            </a:extLst>
          </p:cNvPr>
          <p:cNvSpPr/>
          <p:nvPr/>
        </p:nvSpPr>
        <p:spPr>
          <a:xfrm>
            <a:off x="4902505" y="4787569"/>
            <a:ext cx="683046" cy="228252"/>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4012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838200" y="2821781"/>
            <a:ext cx="10515600" cy="1214438"/>
          </a:xfrm>
        </p:spPr>
        <p:txBody>
          <a:bodyPr/>
          <a:lstStyle/>
          <a:p>
            <a:r>
              <a:rPr lang="en-GB"/>
              <a:t>6. Employment</a:t>
            </a:r>
          </a:p>
        </p:txBody>
      </p:sp>
    </p:spTree>
    <p:extLst>
      <p:ext uri="{BB962C8B-B14F-4D97-AF65-F5344CB8AC3E}">
        <p14:creationId xmlns:p14="http://schemas.microsoft.com/office/powerpoint/2010/main" val="1759591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283F2B3-72D9-A9FA-ACE9-CA2B6D2EF94C}"/>
              </a:ext>
            </a:extLst>
          </p:cNvPr>
          <p:cNvSpPr>
            <a:spLocks noGrp="1"/>
          </p:cNvSpPr>
          <p:nvPr>
            <p:ph type="title"/>
          </p:nvPr>
        </p:nvSpPr>
        <p:spPr>
          <a:xfrm>
            <a:off x="633413" y="257030"/>
            <a:ext cx="10515600" cy="1214438"/>
          </a:xfrm>
        </p:spPr>
        <p:txBody>
          <a:bodyPr/>
          <a:lstStyle/>
          <a:p>
            <a:r>
              <a:rPr lang="en-GB" sz="3200" dirty="0"/>
              <a:t>Employment Overview</a:t>
            </a:r>
          </a:p>
        </p:txBody>
      </p:sp>
      <p:sp>
        <p:nvSpPr>
          <p:cNvPr id="12" name="TextBox 11">
            <a:extLst>
              <a:ext uri="{FF2B5EF4-FFF2-40B4-BE49-F238E27FC236}">
                <a16:creationId xmlns:a16="http://schemas.microsoft.com/office/drawing/2014/main" id="{1F64AF2E-3DED-246D-14C0-93C79409ED89}"/>
              </a:ext>
            </a:extLst>
          </p:cNvPr>
          <p:cNvSpPr txBox="1"/>
          <p:nvPr/>
        </p:nvSpPr>
        <p:spPr>
          <a:xfrm>
            <a:off x="362495" y="864249"/>
            <a:ext cx="3268523" cy="630942"/>
          </a:xfrm>
          <a:prstGeom prst="rect">
            <a:avLst/>
          </a:prstGeom>
          <a:noFill/>
        </p:spPr>
        <p:txBody>
          <a:bodyPr wrap="square" rtlCol="0">
            <a:spAutoFit/>
          </a:bodyPr>
          <a:lstStyle/>
          <a:p>
            <a:pPr algn="ctr"/>
            <a:r>
              <a:rPr lang="en-GB" b="1">
                <a:solidFill>
                  <a:schemeClr val="tx2"/>
                </a:solidFill>
              </a:rPr>
              <a:t>Employment Rate </a:t>
            </a:r>
          </a:p>
          <a:p>
            <a:pPr algn="ctr"/>
            <a:r>
              <a:rPr lang="en-GB" sz="1700" b="1">
                <a:solidFill>
                  <a:schemeClr val="tx2"/>
                </a:solidFill>
              </a:rPr>
              <a:t>(all aged 16-64)</a:t>
            </a:r>
          </a:p>
        </p:txBody>
      </p:sp>
      <p:sp>
        <p:nvSpPr>
          <p:cNvPr id="19" name="TextBox 18">
            <a:extLst>
              <a:ext uri="{FF2B5EF4-FFF2-40B4-BE49-F238E27FC236}">
                <a16:creationId xmlns:a16="http://schemas.microsoft.com/office/drawing/2014/main" id="{60995806-F82E-B5B0-3960-A72EF57362D5}"/>
              </a:ext>
            </a:extLst>
          </p:cNvPr>
          <p:cNvSpPr txBox="1"/>
          <p:nvPr/>
        </p:nvSpPr>
        <p:spPr>
          <a:xfrm>
            <a:off x="1208380" y="2249445"/>
            <a:ext cx="1757134" cy="276999"/>
          </a:xfrm>
          <a:prstGeom prst="rect">
            <a:avLst/>
          </a:prstGeom>
          <a:noFill/>
        </p:spPr>
        <p:txBody>
          <a:bodyPr wrap="square">
            <a:spAutoFit/>
          </a:bodyPr>
          <a:lstStyle/>
          <a:p>
            <a:pPr algn="ctr"/>
            <a:r>
              <a:rPr lang="en-GB" sz="1200" b="1" i="1">
                <a:solidFill>
                  <a:srgbClr val="000000"/>
                </a:solidFill>
                <a:latin typeface="Calibri" panose="020F0502020204030204" pitchFamily="34" charset="0"/>
              </a:rPr>
              <a:t>Apr 2023-Mar 2024</a:t>
            </a:r>
          </a:p>
        </p:txBody>
      </p:sp>
      <p:sp>
        <p:nvSpPr>
          <p:cNvPr id="22" name="TextBox 21">
            <a:extLst>
              <a:ext uri="{FF2B5EF4-FFF2-40B4-BE49-F238E27FC236}">
                <a16:creationId xmlns:a16="http://schemas.microsoft.com/office/drawing/2014/main" id="{F037AE88-3482-0B00-E6DA-9F31D4852D7F}"/>
              </a:ext>
            </a:extLst>
          </p:cNvPr>
          <p:cNvSpPr txBox="1"/>
          <p:nvPr/>
        </p:nvSpPr>
        <p:spPr>
          <a:xfrm>
            <a:off x="1162376" y="1543769"/>
            <a:ext cx="1849142" cy="646986"/>
          </a:xfrm>
          <a:prstGeom prst="roundRect">
            <a:avLst/>
          </a:prstGeom>
          <a:solidFill>
            <a:schemeClr val="accent4">
              <a:lumMod val="40000"/>
              <a:lumOff val="60000"/>
              <a:alpha val="34000"/>
            </a:schemeClr>
          </a:solidFill>
          <a:ln w="12700">
            <a:solidFill>
              <a:schemeClr val="tx2">
                <a:lumMod val="20000"/>
                <a:lumOff val="80000"/>
              </a:schemeClr>
            </a:solidFill>
          </a:ln>
        </p:spPr>
        <p:txBody>
          <a:bodyPr wrap="square" rtlCol="0">
            <a:spAutoFit/>
          </a:bodyPr>
          <a:lstStyle/>
          <a:p>
            <a:pPr algn="ctr"/>
            <a:r>
              <a:rPr lang="en-GB" sz="3200" b="1">
                <a:solidFill>
                  <a:srgbClr val="4F3215"/>
                </a:solidFill>
                <a:latin typeface="+mn-lt"/>
              </a:rPr>
              <a:t>77.7%</a:t>
            </a:r>
          </a:p>
        </p:txBody>
      </p:sp>
      <p:sp>
        <p:nvSpPr>
          <p:cNvPr id="13" name="TextBox 12">
            <a:extLst>
              <a:ext uri="{FF2B5EF4-FFF2-40B4-BE49-F238E27FC236}">
                <a16:creationId xmlns:a16="http://schemas.microsoft.com/office/drawing/2014/main" id="{302C76D1-B630-A391-1F2A-95EC6789EA83}"/>
              </a:ext>
            </a:extLst>
          </p:cNvPr>
          <p:cNvSpPr txBox="1"/>
          <p:nvPr/>
        </p:nvSpPr>
        <p:spPr>
          <a:xfrm>
            <a:off x="452687" y="2521581"/>
            <a:ext cx="3268523" cy="353943"/>
          </a:xfrm>
          <a:prstGeom prst="rect">
            <a:avLst/>
          </a:prstGeom>
          <a:noFill/>
        </p:spPr>
        <p:txBody>
          <a:bodyPr wrap="square" rtlCol="0">
            <a:spAutoFit/>
          </a:bodyPr>
          <a:lstStyle/>
          <a:p>
            <a:pPr algn="ctr"/>
            <a:r>
              <a:rPr lang="en-GB" sz="1700" b="1">
                <a:solidFill>
                  <a:srgbClr val="0B3153"/>
                </a:solidFill>
              </a:rPr>
              <a:t>Quarterly Change</a:t>
            </a:r>
          </a:p>
        </p:txBody>
      </p:sp>
      <p:sp>
        <p:nvSpPr>
          <p:cNvPr id="20" name="TextBox 19">
            <a:extLst>
              <a:ext uri="{FF2B5EF4-FFF2-40B4-BE49-F238E27FC236}">
                <a16:creationId xmlns:a16="http://schemas.microsoft.com/office/drawing/2014/main" id="{4C6D6830-6602-B19C-AF28-92DEF95061C3}"/>
              </a:ext>
            </a:extLst>
          </p:cNvPr>
          <p:cNvSpPr txBox="1"/>
          <p:nvPr/>
        </p:nvSpPr>
        <p:spPr>
          <a:xfrm>
            <a:off x="970233" y="3504256"/>
            <a:ext cx="2233427" cy="461665"/>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a:ln>
                  <a:noFill/>
                </a:ln>
                <a:solidFill>
                  <a:srgbClr val="000000"/>
                </a:solidFill>
                <a:effectLst/>
                <a:latin typeface="Calibri" panose="020F0502020204030204" pitchFamily="34" charset="0"/>
                <a:ea typeface="+mn-ea"/>
                <a:cs typeface="+mn-cs"/>
              </a:rPr>
              <a:t>Comparing Apr 2023-Mar 2024 with Jan 2023 – Dec 2023</a:t>
            </a:r>
            <a:endParaRPr lang="en-GB" sz="1200">
              <a:effectLst/>
            </a:endParaRPr>
          </a:p>
        </p:txBody>
      </p:sp>
      <p:sp>
        <p:nvSpPr>
          <p:cNvPr id="23" name="TextBox 22">
            <a:extLst>
              <a:ext uri="{FF2B5EF4-FFF2-40B4-BE49-F238E27FC236}">
                <a16:creationId xmlns:a16="http://schemas.microsoft.com/office/drawing/2014/main" id="{A0F37AF0-D4E3-9C2C-A232-23AC01018FA9}"/>
              </a:ext>
            </a:extLst>
          </p:cNvPr>
          <p:cNvSpPr txBox="1"/>
          <p:nvPr/>
        </p:nvSpPr>
        <p:spPr>
          <a:xfrm>
            <a:off x="1162376" y="2857270"/>
            <a:ext cx="1849142" cy="646986"/>
          </a:xfrm>
          <a:prstGeom prst="roundRect">
            <a:avLst/>
          </a:prstGeom>
          <a:solidFill>
            <a:schemeClr val="accent4">
              <a:lumMod val="40000"/>
              <a:lumOff val="60000"/>
              <a:alpha val="34000"/>
            </a:schemeClr>
          </a:solidFill>
          <a:ln w="38100">
            <a:solidFill>
              <a:srgbClr val="FFC000"/>
            </a:solidFill>
            <a:prstDash val="dash"/>
          </a:ln>
        </p:spPr>
        <p:txBody>
          <a:bodyPr wrap="square" rtlCol="0">
            <a:spAutoFit/>
          </a:bodyPr>
          <a:lstStyle/>
          <a:p>
            <a:pPr algn="ctr"/>
            <a:r>
              <a:rPr lang="en-GB" sz="3200" b="1" dirty="0">
                <a:solidFill>
                  <a:srgbClr val="4F3215"/>
                </a:solidFill>
                <a:latin typeface="+mn-lt"/>
              </a:rPr>
              <a:t>-1.7pp</a:t>
            </a:r>
          </a:p>
        </p:txBody>
      </p:sp>
      <p:sp>
        <p:nvSpPr>
          <p:cNvPr id="25" name="TextBox 24">
            <a:extLst>
              <a:ext uri="{FF2B5EF4-FFF2-40B4-BE49-F238E27FC236}">
                <a16:creationId xmlns:a16="http://schemas.microsoft.com/office/drawing/2014/main" id="{4357A453-0F42-F1AE-403D-6B2E62E40CA6}"/>
              </a:ext>
            </a:extLst>
          </p:cNvPr>
          <p:cNvSpPr txBox="1"/>
          <p:nvPr/>
        </p:nvSpPr>
        <p:spPr>
          <a:xfrm>
            <a:off x="522113" y="3969473"/>
            <a:ext cx="3199093" cy="353943"/>
          </a:xfrm>
          <a:prstGeom prst="rect">
            <a:avLst/>
          </a:prstGeom>
          <a:noFill/>
        </p:spPr>
        <p:txBody>
          <a:bodyPr wrap="square" rtlCol="0">
            <a:spAutoFit/>
          </a:bodyPr>
          <a:lstStyle/>
          <a:p>
            <a:pPr algn="ctr"/>
            <a:r>
              <a:rPr lang="en-GB" sz="1700" b="1">
                <a:solidFill>
                  <a:srgbClr val="0B3153"/>
                </a:solidFill>
              </a:rPr>
              <a:t>YoY Change</a:t>
            </a:r>
          </a:p>
        </p:txBody>
      </p:sp>
      <p:sp>
        <p:nvSpPr>
          <p:cNvPr id="21" name="TextBox 20">
            <a:extLst>
              <a:ext uri="{FF2B5EF4-FFF2-40B4-BE49-F238E27FC236}">
                <a16:creationId xmlns:a16="http://schemas.microsoft.com/office/drawing/2014/main" id="{CDD1D3C1-0EF3-FFF7-28FB-5CCF3942308E}"/>
              </a:ext>
            </a:extLst>
          </p:cNvPr>
          <p:cNvSpPr txBox="1"/>
          <p:nvPr/>
        </p:nvSpPr>
        <p:spPr>
          <a:xfrm>
            <a:off x="1000327" y="4918146"/>
            <a:ext cx="2242663" cy="461665"/>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200" b="1" i="1" kern="1200" spc="0" baseline="0">
                <a:ln>
                  <a:noFill/>
                </a:ln>
                <a:solidFill>
                  <a:srgbClr val="000000"/>
                </a:solidFill>
                <a:effectLst/>
                <a:latin typeface="Calibri" panose="020F0502020204030204" pitchFamily="34" charset="0"/>
                <a:ea typeface="+mn-ea"/>
                <a:cs typeface="+mn-cs"/>
              </a:rPr>
              <a:t>Comparing Apr 2022-Mar 2023 with Apr 2023-Mar 2024</a:t>
            </a:r>
            <a:endParaRPr lang="en-GB" sz="1200">
              <a:effectLst/>
            </a:endParaRPr>
          </a:p>
        </p:txBody>
      </p:sp>
      <p:sp>
        <p:nvSpPr>
          <p:cNvPr id="24" name="TextBox 23">
            <a:extLst>
              <a:ext uri="{FF2B5EF4-FFF2-40B4-BE49-F238E27FC236}">
                <a16:creationId xmlns:a16="http://schemas.microsoft.com/office/drawing/2014/main" id="{DC21E546-99D6-B642-547B-FF4D899C4C3F}"/>
              </a:ext>
            </a:extLst>
          </p:cNvPr>
          <p:cNvSpPr txBox="1"/>
          <p:nvPr/>
        </p:nvSpPr>
        <p:spPr>
          <a:xfrm>
            <a:off x="1162376" y="4271160"/>
            <a:ext cx="1849142" cy="646986"/>
          </a:xfrm>
          <a:prstGeom prst="roundRect">
            <a:avLst/>
          </a:prstGeom>
          <a:solidFill>
            <a:schemeClr val="accent4">
              <a:lumMod val="40000"/>
              <a:lumOff val="60000"/>
              <a:alpha val="34000"/>
            </a:schemeClr>
          </a:solidFill>
          <a:ln w="38100">
            <a:solidFill>
              <a:srgbClr val="FFC000"/>
            </a:solidFill>
            <a:prstDash val="dash"/>
          </a:ln>
        </p:spPr>
        <p:txBody>
          <a:bodyPr wrap="square" rtlCol="0">
            <a:spAutoFit/>
          </a:bodyPr>
          <a:lstStyle/>
          <a:p>
            <a:pPr algn="ctr"/>
            <a:r>
              <a:rPr lang="en-GB" sz="3200" b="1">
                <a:solidFill>
                  <a:srgbClr val="4F3215"/>
                </a:solidFill>
                <a:latin typeface="+mn-lt"/>
              </a:rPr>
              <a:t>-1.4pp</a:t>
            </a:r>
          </a:p>
        </p:txBody>
      </p:sp>
      <p:sp>
        <p:nvSpPr>
          <p:cNvPr id="18" name="TextBox 17">
            <a:extLst>
              <a:ext uri="{FF2B5EF4-FFF2-40B4-BE49-F238E27FC236}">
                <a16:creationId xmlns:a16="http://schemas.microsoft.com/office/drawing/2014/main" id="{5DAF01F7-09AE-19BF-1DCD-86198F1A30DC}"/>
              </a:ext>
            </a:extLst>
          </p:cNvPr>
          <p:cNvSpPr txBox="1"/>
          <p:nvPr/>
        </p:nvSpPr>
        <p:spPr>
          <a:xfrm>
            <a:off x="633413" y="5417365"/>
            <a:ext cx="3866159" cy="669414"/>
          </a:xfrm>
          <a:prstGeom prst="rect">
            <a:avLst/>
          </a:prstGeom>
          <a:noFill/>
        </p:spPr>
        <p:txBody>
          <a:bodyPr wrap="square" lIns="91440" tIns="45720" rIns="91440" bIns="45720" rtlCol="0" anchor="t">
            <a:spAutoFit/>
          </a:bodyPr>
          <a:lstStyle/>
          <a:p>
            <a:r>
              <a:rPr lang="en-GB" sz="1250" i="1" dirty="0">
                <a:latin typeface="+mn-lt"/>
                <a:cs typeface="Arial"/>
              </a:rPr>
              <a:t>Compared to 75.4% UK wide. 3-year average </a:t>
            </a:r>
            <a:r>
              <a:rPr lang="en-GB" sz="1250" i="1" kern="1200" dirty="0">
                <a:solidFill>
                  <a:srgbClr val="000000"/>
                </a:solidFill>
                <a:effectLst/>
                <a:latin typeface="+mn-lt"/>
                <a:ea typeface="+mn-ea"/>
                <a:cs typeface="Arial" panose="020B0604020202020204" pitchFamily="34" charset="0"/>
              </a:rPr>
              <a:t>(</a:t>
            </a:r>
            <a:r>
              <a:rPr lang="en-GB" sz="1250" i="1" kern="1200" spc="0" baseline="0" dirty="0">
                <a:ln>
                  <a:noFill/>
                </a:ln>
                <a:solidFill>
                  <a:srgbClr val="000000"/>
                </a:solidFill>
                <a:effectLst/>
                <a:latin typeface="+mn-lt"/>
                <a:ea typeface="+mn-ea"/>
                <a:cs typeface="+mn-cs"/>
              </a:rPr>
              <a:t>April 2021-Mar 2022 to April 2023-Mar 2024</a:t>
            </a:r>
            <a:r>
              <a:rPr lang="en-GB" sz="1250" i="1" kern="1200" dirty="0">
                <a:solidFill>
                  <a:srgbClr val="000000"/>
                </a:solidFill>
                <a:effectLst/>
                <a:latin typeface="+mn-lt"/>
                <a:ea typeface="+mn-ea"/>
                <a:cs typeface="+mn-cs"/>
              </a:rPr>
              <a:t>)  </a:t>
            </a:r>
            <a:r>
              <a:rPr lang="en-GB" sz="1250" i="1" dirty="0">
                <a:latin typeface="+mn-lt"/>
                <a:cs typeface="Arial"/>
              </a:rPr>
              <a:t>is 78.4% compared to 75.3% UK wide.</a:t>
            </a:r>
            <a:endParaRPr lang="en-GB" sz="1250" dirty="0">
              <a:latin typeface="+mn-lt"/>
              <a:cs typeface="Arial"/>
            </a:endParaRPr>
          </a:p>
        </p:txBody>
      </p:sp>
      <p:pic>
        <p:nvPicPr>
          <p:cNvPr id="7" name="Picture 6" descr="A clustered column chart showing employment rates and a rolling 3-year average across Cambridgeshire &amp; Peterborough and the UK from 2008 to 2024.  ">
            <a:extLst>
              <a:ext uri="{FF2B5EF4-FFF2-40B4-BE49-F238E27FC236}">
                <a16:creationId xmlns:a16="http://schemas.microsoft.com/office/drawing/2014/main" id="{13C33881-FAC5-9CF4-D845-25AB6E83006A}"/>
              </a:ext>
            </a:extLst>
          </p:cNvPr>
          <p:cNvPicPr>
            <a:picLocks noChangeAspect="1"/>
          </p:cNvPicPr>
          <p:nvPr/>
        </p:nvPicPr>
        <p:blipFill>
          <a:blip r:embed="rId3"/>
          <a:stretch>
            <a:fillRect/>
          </a:stretch>
        </p:blipFill>
        <p:spPr>
          <a:xfrm>
            <a:off x="3631018" y="900870"/>
            <a:ext cx="8415869" cy="4478941"/>
          </a:xfrm>
          <a:prstGeom prst="rect">
            <a:avLst/>
          </a:prstGeom>
        </p:spPr>
      </p:pic>
      <p:sp>
        <p:nvSpPr>
          <p:cNvPr id="5" name="TextBox 4">
            <a:extLst>
              <a:ext uri="{FF2B5EF4-FFF2-40B4-BE49-F238E27FC236}">
                <a16:creationId xmlns:a16="http://schemas.microsoft.com/office/drawing/2014/main" id="{A6B66122-CC30-D1BD-7810-E9E3DEF0D472}"/>
              </a:ext>
            </a:extLst>
          </p:cNvPr>
          <p:cNvSpPr txBox="1"/>
          <p:nvPr/>
        </p:nvSpPr>
        <p:spPr>
          <a:xfrm>
            <a:off x="633413" y="6237014"/>
            <a:ext cx="8531107" cy="510778"/>
          </a:xfrm>
          <a:prstGeom prst="roundRect">
            <a:avLst/>
          </a:prstGeom>
          <a:noFill/>
          <a:ln>
            <a:solidFill>
              <a:schemeClr val="tx1"/>
            </a:solidFill>
          </a:ln>
        </p:spPr>
        <p:txBody>
          <a:bodyPr wrap="square" rtlCol="0">
            <a:spAutoFit/>
          </a:bodyPr>
          <a:lstStyle/>
          <a:p>
            <a:r>
              <a:rPr lang="en-GB" sz="1200" dirty="0">
                <a:solidFill>
                  <a:srgbClr val="0B3153"/>
                </a:solidFill>
              </a:rPr>
              <a:t>An area of strength is that the employment rate for C&amp;P has been consistently higher than the UK for the analysis period since 2007. However, the recent -1.4pp YOY change and -1.7pp quarterly change are areas of concern.</a:t>
            </a:r>
          </a:p>
        </p:txBody>
      </p:sp>
    </p:spTree>
    <p:extLst>
      <p:ext uri="{BB962C8B-B14F-4D97-AF65-F5344CB8AC3E}">
        <p14:creationId xmlns:p14="http://schemas.microsoft.com/office/powerpoint/2010/main" val="1014546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8C9E710-326A-A880-67D5-60E46494C38C}"/>
              </a:ext>
            </a:extLst>
          </p:cNvPr>
          <p:cNvSpPr>
            <a:spLocks noGrp="1"/>
          </p:cNvSpPr>
          <p:nvPr>
            <p:ph type="title"/>
          </p:nvPr>
        </p:nvSpPr>
        <p:spPr>
          <a:xfrm>
            <a:off x="633413" y="476250"/>
            <a:ext cx="10515600" cy="1103610"/>
          </a:xfrm>
        </p:spPr>
        <p:txBody>
          <a:bodyPr/>
          <a:lstStyle/>
          <a:p>
            <a:r>
              <a:rPr lang="en-GB" sz="3200" dirty="0"/>
              <a:t>Employment by Age and Gender</a:t>
            </a:r>
          </a:p>
        </p:txBody>
      </p:sp>
      <p:sp>
        <p:nvSpPr>
          <p:cNvPr id="22" name="TextBox 21">
            <a:extLst>
              <a:ext uri="{FF2B5EF4-FFF2-40B4-BE49-F238E27FC236}">
                <a16:creationId xmlns:a16="http://schemas.microsoft.com/office/drawing/2014/main" id="{D20B84AF-DC43-B084-34F8-84ABAEC5B3E4}"/>
              </a:ext>
            </a:extLst>
          </p:cNvPr>
          <p:cNvSpPr txBox="1"/>
          <p:nvPr/>
        </p:nvSpPr>
        <p:spPr>
          <a:xfrm>
            <a:off x="859825" y="1579860"/>
            <a:ext cx="2669400" cy="630942"/>
          </a:xfrm>
          <a:prstGeom prst="rect">
            <a:avLst/>
          </a:prstGeom>
          <a:noFill/>
        </p:spPr>
        <p:txBody>
          <a:bodyPr wrap="square" lIns="91440" tIns="45720" rIns="91440" bIns="45720" rtlCol="0" anchor="t">
            <a:spAutoFit/>
          </a:bodyPr>
          <a:lstStyle/>
          <a:p>
            <a:pPr algn="ctr"/>
            <a:r>
              <a:rPr lang="en-GB" b="1">
                <a:solidFill>
                  <a:srgbClr val="0B3153"/>
                </a:solidFill>
                <a:latin typeface="Arial"/>
                <a:cs typeface="Arial"/>
              </a:rPr>
              <a:t>Employment Rate</a:t>
            </a:r>
          </a:p>
          <a:p>
            <a:pPr algn="ctr"/>
            <a:r>
              <a:rPr lang="en-GB" sz="1700" b="1">
                <a:solidFill>
                  <a:srgbClr val="0B3153"/>
                </a:solidFill>
              </a:rPr>
              <a:t>(all aged 16-64) </a:t>
            </a:r>
          </a:p>
        </p:txBody>
      </p:sp>
      <p:sp>
        <p:nvSpPr>
          <p:cNvPr id="23" name="TextBox 22">
            <a:extLst>
              <a:ext uri="{FF2B5EF4-FFF2-40B4-BE49-F238E27FC236}">
                <a16:creationId xmlns:a16="http://schemas.microsoft.com/office/drawing/2014/main" id="{45588BA1-8625-0782-1A6B-6DAFBF88727A}"/>
              </a:ext>
            </a:extLst>
          </p:cNvPr>
          <p:cNvSpPr txBox="1"/>
          <p:nvPr/>
        </p:nvSpPr>
        <p:spPr>
          <a:xfrm>
            <a:off x="700563" y="2768677"/>
            <a:ext cx="1493962" cy="369332"/>
          </a:xfrm>
          <a:prstGeom prst="rect">
            <a:avLst/>
          </a:prstGeom>
          <a:noFill/>
        </p:spPr>
        <p:txBody>
          <a:bodyPr wrap="square" rtlCol="0">
            <a:spAutoFit/>
          </a:bodyPr>
          <a:lstStyle/>
          <a:p>
            <a:pPr algn="ctr"/>
            <a:r>
              <a:rPr lang="en-GB" b="1"/>
              <a:t>Male</a:t>
            </a:r>
            <a:endParaRPr lang="en-GB"/>
          </a:p>
        </p:txBody>
      </p:sp>
      <p:sp>
        <p:nvSpPr>
          <p:cNvPr id="24" name="TextBox 23">
            <a:extLst>
              <a:ext uri="{FF2B5EF4-FFF2-40B4-BE49-F238E27FC236}">
                <a16:creationId xmlns:a16="http://schemas.microsoft.com/office/drawing/2014/main" id="{849BFB0A-3222-5F30-823B-21D690D43086}"/>
              </a:ext>
            </a:extLst>
          </p:cNvPr>
          <p:cNvSpPr txBox="1"/>
          <p:nvPr/>
        </p:nvSpPr>
        <p:spPr>
          <a:xfrm>
            <a:off x="1899198" y="2629850"/>
            <a:ext cx="1481853" cy="646986"/>
          </a:xfrm>
          <a:prstGeom prst="roundRect">
            <a:avLst/>
          </a:prstGeom>
          <a:solidFill>
            <a:schemeClr val="accent4">
              <a:lumMod val="20000"/>
              <a:lumOff val="80000"/>
            </a:schemeClr>
          </a:solidFill>
          <a:ln>
            <a:solidFill>
              <a:srgbClr val="B6D7F5"/>
            </a:solidFill>
          </a:ln>
        </p:spPr>
        <p:txBody>
          <a:bodyPr wrap="square" rtlCol="0">
            <a:spAutoFit/>
          </a:bodyPr>
          <a:lstStyle/>
          <a:p>
            <a:pPr algn="ctr"/>
            <a:r>
              <a:rPr lang="en-GB" sz="3200" b="1">
                <a:solidFill>
                  <a:srgbClr val="4F3215"/>
                </a:solidFill>
              </a:rPr>
              <a:t>81.8%</a:t>
            </a:r>
            <a:endParaRPr lang="en-GB">
              <a:solidFill>
                <a:srgbClr val="4F3215"/>
              </a:solidFill>
            </a:endParaRPr>
          </a:p>
        </p:txBody>
      </p:sp>
      <p:sp>
        <p:nvSpPr>
          <p:cNvPr id="25" name="TextBox 24">
            <a:extLst>
              <a:ext uri="{FF2B5EF4-FFF2-40B4-BE49-F238E27FC236}">
                <a16:creationId xmlns:a16="http://schemas.microsoft.com/office/drawing/2014/main" id="{5C2871D4-CE66-1FAF-F638-133D6E7E680F}"/>
              </a:ext>
            </a:extLst>
          </p:cNvPr>
          <p:cNvSpPr txBox="1"/>
          <p:nvPr/>
        </p:nvSpPr>
        <p:spPr>
          <a:xfrm>
            <a:off x="633413" y="3822417"/>
            <a:ext cx="1493962" cy="369332"/>
          </a:xfrm>
          <a:prstGeom prst="rect">
            <a:avLst/>
          </a:prstGeom>
          <a:noFill/>
        </p:spPr>
        <p:txBody>
          <a:bodyPr wrap="square" rtlCol="0">
            <a:spAutoFit/>
          </a:bodyPr>
          <a:lstStyle/>
          <a:p>
            <a:pPr algn="ctr"/>
            <a:r>
              <a:rPr lang="en-GB" b="1"/>
              <a:t>Female</a:t>
            </a:r>
            <a:endParaRPr lang="en-GB"/>
          </a:p>
        </p:txBody>
      </p:sp>
      <p:sp>
        <p:nvSpPr>
          <p:cNvPr id="26" name="TextBox 25">
            <a:extLst>
              <a:ext uri="{FF2B5EF4-FFF2-40B4-BE49-F238E27FC236}">
                <a16:creationId xmlns:a16="http://schemas.microsoft.com/office/drawing/2014/main" id="{93B364CC-B026-AD80-49C3-CAE4A4697518}"/>
              </a:ext>
            </a:extLst>
          </p:cNvPr>
          <p:cNvSpPr txBox="1"/>
          <p:nvPr/>
        </p:nvSpPr>
        <p:spPr>
          <a:xfrm>
            <a:off x="1899198" y="3684818"/>
            <a:ext cx="1481853" cy="646986"/>
          </a:xfrm>
          <a:prstGeom prst="roundRect">
            <a:avLst/>
          </a:prstGeom>
          <a:solidFill>
            <a:schemeClr val="accent4">
              <a:lumMod val="20000"/>
              <a:lumOff val="80000"/>
            </a:schemeClr>
          </a:solidFill>
          <a:ln>
            <a:solidFill>
              <a:srgbClr val="B6D7F5"/>
            </a:solidFill>
          </a:ln>
        </p:spPr>
        <p:txBody>
          <a:bodyPr wrap="square" rtlCol="0">
            <a:spAutoFit/>
          </a:bodyPr>
          <a:lstStyle/>
          <a:p>
            <a:pPr algn="ctr"/>
            <a:r>
              <a:rPr lang="en-GB" sz="3200" b="1">
                <a:solidFill>
                  <a:srgbClr val="4F3215"/>
                </a:solidFill>
              </a:rPr>
              <a:t>74.7%</a:t>
            </a:r>
            <a:endParaRPr lang="en-GB">
              <a:solidFill>
                <a:srgbClr val="4F3215"/>
              </a:solidFill>
            </a:endParaRPr>
          </a:p>
        </p:txBody>
      </p:sp>
      <p:sp>
        <p:nvSpPr>
          <p:cNvPr id="27" name="TextBox 26">
            <a:extLst>
              <a:ext uri="{FF2B5EF4-FFF2-40B4-BE49-F238E27FC236}">
                <a16:creationId xmlns:a16="http://schemas.microsoft.com/office/drawing/2014/main" id="{9F64B546-6819-35C6-1D1C-4161C2249D83}"/>
              </a:ext>
            </a:extLst>
          </p:cNvPr>
          <p:cNvSpPr txBox="1"/>
          <p:nvPr/>
        </p:nvSpPr>
        <p:spPr>
          <a:xfrm>
            <a:off x="689859" y="4492992"/>
            <a:ext cx="2875031" cy="523220"/>
          </a:xfrm>
          <a:prstGeom prst="rect">
            <a:avLst/>
          </a:prstGeom>
          <a:noFill/>
        </p:spPr>
        <p:txBody>
          <a:bodyPr wrap="square">
            <a:spAutoFit/>
          </a:bodyPr>
          <a:lstStyle/>
          <a:p>
            <a:pPr algn="ctr"/>
            <a:r>
              <a:rPr lang="en-GB" sz="1400" b="1" i="1" dirty="0">
                <a:latin typeface="+mn-lt"/>
              </a:rPr>
              <a:t>3-Year Average: </a:t>
            </a:r>
            <a:r>
              <a:rPr lang="en-GB" sz="1400" i="1" kern="1200" spc="0" baseline="0" dirty="0">
                <a:ln>
                  <a:noFill/>
                </a:ln>
                <a:solidFill>
                  <a:srgbClr val="000000"/>
                </a:solidFill>
                <a:effectLst/>
                <a:latin typeface="+mn-lt"/>
                <a:ea typeface="+mn-ea"/>
                <a:cs typeface="+mn-cs"/>
              </a:rPr>
              <a:t>April 2021-Mar 2022 to April 2023-Mar 2024</a:t>
            </a:r>
            <a:endParaRPr lang="en-GB" sz="1400" i="1" dirty="0">
              <a:latin typeface="+mn-lt"/>
            </a:endParaRPr>
          </a:p>
        </p:txBody>
      </p:sp>
      <p:pic>
        <p:nvPicPr>
          <p:cNvPr id="2" name="Picture 1" descr="Clustered column chart showing proportion of employed population in each age group. The 25 to 29 age group has the highest employment rate where 91.1% of males and 83.0% of females are employed. ">
            <a:extLst>
              <a:ext uri="{FF2B5EF4-FFF2-40B4-BE49-F238E27FC236}">
                <a16:creationId xmlns:a16="http://schemas.microsoft.com/office/drawing/2014/main" id="{9AFB388B-D66A-F626-5B47-CCD11D20CC8D}"/>
              </a:ext>
            </a:extLst>
          </p:cNvPr>
          <p:cNvPicPr>
            <a:picLocks noChangeAspect="1"/>
          </p:cNvPicPr>
          <p:nvPr/>
        </p:nvPicPr>
        <p:blipFill>
          <a:blip r:embed="rId3"/>
          <a:stretch>
            <a:fillRect/>
          </a:stretch>
        </p:blipFill>
        <p:spPr>
          <a:xfrm>
            <a:off x="3648075" y="1562100"/>
            <a:ext cx="8267700" cy="3733800"/>
          </a:xfrm>
          <a:prstGeom prst="rect">
            <a:avLst/>
          </a:prstGeom>
        </p:spPr>
      </p:pic>
      <p:sp>
        <p:nvSpPr>
          <p:cNvPr id="3" name="TextBox 2">
            <a:extLst>
              <a:ext uri="{FF2B5EF4-FFF2-40B4-BE49-F238E27FC236}">
                <a16:creationId xmlns:a16="http://schemas.microsoft.com/office/drawing/2014/main" id="{14FF39D8-3A8F-F0A7-DD26-2FDE396C4442}"/>
              </a:ext>
            </a:extLst>
          </p:cNvPr>
          <p:cNvSpPr txBox="1"/>
          <p:nvPr/>
        </p:nvSpPr>
        <p:spPr>
          <a:xfrm>
            <a:off x="410071" y="6289280"/>
            <a:ext cx="8531107" cy="510778"/>
          </a:xfrm>
          <a:prstGeom prst="roundRect">
            <a:avLst/>
          </a:prstGeom>
          <a:noFill/>
          <a:ln>
            <a:solidFill>
              <a:schemeClr val="tx1"/>
            </a:solidFill>
          </a:ln>
        </p:spPr>
        <p:txBody>
          <a:bodyPr wrap="square" rtlCol="0">
            <a:spAutoFit/>
          </a:bodyPr>
          <a:lstStyle/>
          <a:p>
            <a:r>
              <a:rPr lang="en-GB" sz="1200" dirty="0">
                <a:solidFill>
                  <a:srgbClr val="0B3153"/>
                </a:solidFill>
              </a:rPr>
              <a:t>Males have a higher employment rate than females across all age groups. This is due to the larger proportion of females who are economically inactive and does not suggest hiring differences between genders.</a:t>
            </a:r>
          </a:p>
        </p:txBody>
      </p:sp>
    </p:spTree>
    <p:extLst>
      <p:ext uri="{BB962C8B-B14F-4D97-AF65-F5344CB8AC3E}">
        <p14:creationId xmlns:p14="http://schemas.microsoft.com/office/powerpoint/2010/main" val="64254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dirty="0"/>
              <a:t>2. Executive Summary</a:t>
            </a:r>
            <a:endParaRPr lang="en-GB" sz="3200" dirty="0">
              <a:cs typeface="Arial"/>
            </a:endParaRP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459677" y="1378875"/>
            <a:ext cx="10515600" cy="4841195"/>
          </a:xfrm>
        </p:spPr>
        <p:txBody>
          <a:bodyPr/>
          <a:lstStyle/>
          <a:p>
            <a:pPr marL="0" indent="0">
              <a:buNone/>
            </a:pPr>
            <a:r>
              <a:rPr lang="en-GB" sz="2000" dirty="0">
                <a:cs typeface="Arial"/>
              </a:rPr>
              <a:t>Overview</a:t>
            </a:r>
          </a:p>
          <a:p>
            <a:pPr lvl="1">
              <a:buFont typeface="Courier New" panose="020B0604020202020204" pitchFamily="34" charset="0"/>
              <a:buChar char="o"/>
            </a:pPr>
            <a:r>
              <a:rPr lang="en-GB" sz="1400" b="1" dirty="0">
                <a:cs typeface="Arial"/>
              </a:rPr>
              <a:t>Higher unemployment rate and lower economic inactivity rate</a:t>
            </a:r>
            <a:r>
              <a:rPr lang="en-GB" sz="1400" dirty="0">
                <a:cs typeface="Arial"/>
              </a:rPr>
              <a:t> - Although it is concerning that the C&amp;P unemployment rate is higher than the UK, a key area of strength is that the C&amp;P economic inactivity rate is lower than the UK and the employment rate is higher than the UK. </a:t>
            </a:r>
          </a:p>
          <a:p>
            <a:pPr lvl="1">
              <a:buFont typeface="Courier New" panose="020B0604020202020204" pitchFamily="34" charset="0"/>
              <a:buChar char="o"/>
            </a:pPr>
            <a:r>
              <a:rPr lang="en-GB" sz="1400" b="1" dirty="0">
                <a:cs typeface="Arial"/>
              </a:rPr>
              <a:t>Higher economic activity rate </a:t>
            </a:r>
            <a:r>
              <a:rPr lang="en-GB" sz="1400" dirty="0">
                <a:cs typeface="Arial"/>
              </a:rPr>
              <a:t>- The lower economic inactivity rate could be causing the higher unemployment rate where less people in C&amp;P are economically inactive and more people are seeking work. This has led to C&amp;P having an overall higher economic activity rate than the UK. </a:t>
            </a:r>
          </a:p>
          <a:p>
            <a:pPr marL="0" indent="0">
              <a:buNone/>
            </a:pPr>
            <a:r>
              <a:rPr lang="en-GB" sz="2000" dirty="0">
                <a:cs typeface="Arial"/>
              </a:rPr>
              <a:t>Economic inactivity</a:t>
            </a:r>
          </a:p>
          <a:p>
            <a:pPr lvl="1">
              <a:buFont typeface="Courier New" panose="020B0604020202020204" pitchFamily="34" charset="0"/>
              <a:buChar char="o"/>
            </a:pPr>
            <a:r>
              <a:rPr lang="en-GB" sz="1400" b="1" dirty="0">
                <a:cs typeface="Arial"/>
              </a:rPr>
              <a:t>Female disparity</a:t>
            </a:r>
            <a:r>
              <a:rPr lang="en-GB" sz="1400" dirty="0">
                <a:cs typeface="Arial"/>
              </a:rPr>
              <a:t> - A key concern is the disparity across economic inactivity between females and males with females having a much higher economic inactivity rate compared to males across all age groups. This is a big equality and diversity concern for the workforce. This trend is nationwide, and the recent childcare reforms should be closely monitored.</a:t>
            </a:r>
          </a:p>
          <a:p>
            <a:pPr lvl="1">
              <a:buFont typeface="Courier New" panose="020B0604020202020204" pitchFamily="34" charset="0"/>
              <a:buChar char="o"/>
            </a:pPr>
            <a:r>
              <a:rPr lang="en-GB" sz="1400" b="1" dirty="0">
                <a:cs typeface="Arial"/>
              </a:rPr>
              <a:t>Student reason for economic inactivity and C&amp;P resilience</a:t>
            </a:r>
            <a:r>
              <a:rPr lang="en-GB" sz="1400" dirty="0">
                <a:cs typeface="Arial"/>
              </a:rPr>
              <a:t> – The order of reasons for economic inactivity in C&amp;P are 1) student, 2) long-term sick, 3) looking after family/home, and 4) retired. A notable strength is that despite the large student population of Cambridge in C&amp;P, overall economic inactivity in C&amp;P is still lower than the UK.</a:t>
            </a:r>
            <a:endParaRPr lang="en-GB" sz="1400" dirty="0">
              <a:ea typeface="+mn-lt"/>
              <a:cs typeface="+mn-lt"/>
            </a:endParaRPr>
          </a:p>
          <a:p>
            <a:pPr lvl="1">
              <a:buFont typeface="Courier New" panose="020B0604020202020204" pitchFamily="34" charset="0"/>
              <a:buChar char="o"/>
            </a:pPr>
            <a:r>
              <a:rPr lang="en-GB" sz="1400" b="1" dirty="0">
                <a:cs typeface="Arial"/>
              </a:rPr>
              <a:t>25-49 age group </a:t>
            </a:r>
            <a:r>
              <a:rPr lang="en-GB" sz="1400" dirty="0">
                <a:cs typeface="Arial"/>
              </a:rPr>
              <a:t>– The highest proportion of economic inactivity occurs for the 16-24 age group followed by 50-64 and then 25-49 across both genders. Given Cambridge's high student population, the reason of student can explain the 16-24 age group. The low economic inactivity in the 25-49 age group, the largest ranging age group, could be the driver of lower economic inactivity in C&amp;P</a:t>
            </a:r>
            <a:r>
              <a:rPr lang="en-GB" sz="1500" dirty="0">
                <a:cs typeface="Arial"/>
              </a:rPr>
              <a:t>.</a:t>
            </a:r>
          </a:p>
          <a:p>
            <a:pPr marL="0" indent="0">
              <a:buNone/>
            </a:pPr>
            <a:endParaRPr lang="en-GB" sz="2000" dirty="0">
              <a:cs typeface="Arial"/>
            </a:endParaRPr>
          </a:p>
          <a:p>
            <a:pPr marL="0" indent="0">
              <a:buNone/>
            </a:pPr>
            <a:endParaRPr lang="en-GB" sz="2000" dirty="0">
              <a:cs typeface="Arial"/>
            </a:endParaRPr>
          </a:p>
        </p:txBody>
      </p:sp>
      <p:graphicFrame>
        <p:nvGraphicFramePr>
          <p:cNvPr id="4" name="Table 3">
            <a:extLst>
              <a:ext uri="{FF2B5EF4-FFF2-40B4-BE49-F238E27FC236}">
                <a16:creationId xmlns:a16="http://schemas.microsoft.com/office/drawing/2014/main" id="{5B1C1D7C-D54C-5025-3C3D-DDCAC0BB5CA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7589587"/>
              </p:ext>
            </p:extLst>
          </p:nvPr>
        </p:nvGraphicFramePr>
        <p:xfrm>
          <a:off x="6093823" y="300554"/>
          <a:ext cx="3680457" cy="956350"/>
        </p:xfrm>
        <a:graphic>
          <a:graphicData uri="http://schemas.openxmlformats.org/drawingml/2006/table">
            <a:tbl>
              <a:tblPr firstRow="1" bandRow="1">
                <a:tableStyleId>{5C22544A-7EE6-4342-B048-85BDC9FD1C3A}</a:tableStyleId>
              </a:tblPr>
              <a:tblGrid>
                <a:gridCol w="1226819">
                  <a:extLst>
                    <a:ext uri="{9D8B030D-6E8A-4147-A177-3AD203B41FA5}">
                      <a16:colId xmlns:a16="http://schemas.microsoft.com/office/drawing/2014/main" val="3310015975"/>
                    </a:ext>
                  </a:extLst>
                </a:gridCol>
                <a:gridCol w="1226819">
                  <a:extLst>
                    <a:ext uri="{9D8B030D-6E8A-4147-A177-3AD203B41FA5}">
                      <a16:colId xmlns:a16="http://schemas.microsoft.com/office/drawing/2014/main" val="368891189"/>
                    </a:ext>
                  </a:extLst>
                </a:gridCol>
                <a:gridCol w="1226819">
                  <a:extLst>
                    <a:ext uri="{9D8B030D-6E8A-4147-A177-3AD203B41FA5}">
                      <a16:colId xmlns:a16="http://schemas.microsoft.com/office/drawing/2014/main" val="598413830"/>
                    </a:ext>
                  </a:extLst>
                </a:gridCol>
              </a:tblGrid>
              <a:tr h="956350">
                <a:tc>
                  <a:txBody>
                    <a:bodyPr/>
                    <a:lstStyle/>
                    <a:p>
                      <a:pPr algn="ctr"/>
                      <a:r>
                        <a:rPr lang="en-US" sz="1200" b="0">
                          <a:solidFill>
                            <a:schemeClr val="tx1"/>
                          </a:solidFill>
                        </a:rPr>
                        <a:t>Economic Inactivity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0">
                          <a:solidFill>
                            <a:schemeClr val="tx1"/>
                          </a:solidFill>
                        </a:rPr>
                        <a:t>Unemployment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0" dirty="0">
                          <a:solidFill>
                            <a:schemeClr val="tx1"/>
                          </a:solidFill>
                        </a:rPr>
                        <a:t>Employment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04066802"/>
                  </a:ext>
                </a:extLst>
              </a:tr>
            </a:tbl>
          </a:graphicData>
        </a:graphic>
      </p:graphicFrame>
      <p:sp>
        <p:nvSpPr>
          <p:cNvPr id="7" name="Arrow: Right 6">
            <a:extLst>
              <a:ext uri="{FF2B5EF4-FFF2-40B4-BE49-F238E27FC236}">
                <a16:creationId xmlns:a16="http://schemas.microsoft.com/office/drawing/2014/main" id="{F1E8D26A-BB16-89BE-6E3D-14C38BDFCAC1}"/>
              </a:ext>
              <a:ext uri="{C183D7F6-B498-43B3-948B-1728B52AA6E4}">
                <adec:decorative xmlns:adec="http://schemas.microsoft.com/office/drawing/2017/decorative" val="1"/>
              </a:ext>
            </a:extLst>
          </p:cNvPr>
          <p:cNvSpPr/>
          <p:nvPr/>
        </p:nvSpPr>
        <p:spPr>
          <a:xfrm>
            <a:off x="7094863" y="572877"/>
            <a:ext cx="253387" cy="319489"/>
          </a:xfrm>
          <a:prstGeom prst="rightArrow">
            <a:avLst/>
          </a:prstGeom>
          <a:solidFill>
            <a:srgbClr val="92D050"/>
          </a:solidFill>
          <a:ln>
            <a:solidFill>
              <a:srgbClr val="92D050"/>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6CA13BC1-F3CF-E4BD-7E46-A892E63C38B3}"/>
              </a:ext>
              <a:ext uri="{C183D7F6-B498-43B3-948B-1728B52AA6E4}">
                <adec:decorative xmlns:adec="http://schemas.microsoft.com/office/drawing/2017/decorative" val="1"/>
              </a:ext>
            </a:extLst>
          </p:cNvPr>
          <p:cNvSpPr/>
          <p:nvPr/>
        </p:nvSpPr>
        <p:spPr>
          <a:xfrm>
            <a:off x="8468780" y="572877"/>
            <a:ext cx="253387" cy="319489"/>
          </a:xfrm>
          <a:prstGeom prst="rightArrow">
            <a:avLst/>
          </a:prstGeom>
          <a:solidFill>
            <a:srgbClr val="92D050"/>
          </a:solidFill>
          <a:ln>
            <a:solidFill>
              <a:srgbClr val="92D050"/>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4063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E1B3B-BEAA-CC03-0057-5010AB0758AB}"/>
              </a:ext>
            </a:extLst>
          </p:cNvPr>
          <p:cNvSpPr>
            <a:spLocks noGrp="1"/>
          </p:cNvSpPr>
          <p:nvPr>
            <p:ph type="title"/>
          </p:nvPr>
        </p:nvSpPr>
        <p:spPr>
          <a:xfrm>
            <a:off x="410071" y="476250"/>
            <a:ext cx="10515600" cy="1214438"/>
          </a:xfrm>
        </p:spPr>
        <p:txBody>
          <a:bodyPr/>
          <a:lstStyle/>
          <a:p>
            <a:r>
              <a:rPr lang="en-GB" sz="3200" dirty="0"/>
              <a:t>Employment Type by Age and Gender</a:t>
            </a:r>
          </a:p>
        </p:txBody>
      </p:sp>
      <p:pic>
        <p:nvPicPr>
          <p:cNvPr id="4" name="Picture 3" descr="Clustered column chart showing full-time employment by age and gender calculated as a 3-year average.  ">
            <a:extLst>
              <a:ext uri="{FF2B5EF4-FFF2-40B4-BE49-F238E27FC236}">
                <a16:creationId xmlns:a16="http://schemas.microsoft.com/office/drawing/2014/main" id="{F018037B-46DD-E34E-9C56-69F35B4FA644}"/>
              </a:ext>
            </a:extLst>
          </p:cNvPr>
          <p:cNvPicPr>
            <a:picLocks noChangeAspect="1"/>
          </p:cNvPicPr>
          <p:nvPr/>
        </p:nvPicPr>
        <p:blipFill>
          <a:blip r:embed="rId3"/>
          <a:stretch>
            <a:fillRect/>
          </a:stretch>
        </p:blipFill>
        <p:spPr>
          <a:xfrm>
            <a:off x="633413" y="1415265"/>
            <a:ext cx="5462588" cy="3641725"/>
          </a:xfrm>
          <a:prstGeom prst="rect">
            <a:avLst/>
          </a:prstGeom>
        </p:spPr>
      </p:pic>
      <p:pic>
        <p:nvPicPr>
          <p:cNvPr id="5" name="Picture 4" descr="Clustered column chart showing part-time employment by age and gender calculated as a 3-year average.  ">
            <a:extLst>
              <a:ext uri="{FF2B5EF4-FFF2-40B4-BE49-F238E27FC236}">
                <a16:creationId xmlns:a16="http://schemas.microsoft.com/office/drawing/2014/main" id="{70CE77D1-9784-6931-C019-E708574FC5C0}"/>
              </a:ext>
            </a:extLst>
          </p:cNvPr>
          <p:cNvPicPr>
            <a:picLocks noChangeAspect="1"/>
          </p:cNvPicPr>
          <p:nvPr/>
        </p:nvPicPr>
        <p:blipFill>
          <a:blip r:embed="rId4"/>
          <a:stretch>
            <a:fillRect/>
          </a:stretch>
        </p:blipFill>
        <p:spPr>
          <a:xfrm>
            <a:off x="6112463" y="1415265"/>
            <a:ext cx="5446124" cy="3641725"/>
          </a:xfrm>
          <a:prstGeom prst="rect">
            <a:avLst/>
          </a:prstGeom>
        </p:spPr>
      </p:pic>
      <p:sp>
        <p:nvSpPr>
          <p:cNvPr id="7" name="TextBox 6">
            <a:extLst>
              <a:ext uri="{FF2B5EF4-FFF2-40B4-BE49-F238E27FC236}">
                <a16:creationId xmlns:a16="http://schemas.microsoft.com/office/drawing/2014/main" id="{847B6440-3C21-00E3-A2F6-C26E37D94356}"/>
              </a:ext>
            </a:extLst>
          </p:cNvPr>
          <p:cNvSpPr txBox="1"/>
          <p:nvPr/>
        </p:nvSpPr>
        <p:spPr>
          <a:xfrm>
            <a:off x="633413" y="5090039"/>
            <a:ext cx="5791200" cy="230832"/>
          </a:xfrm>
          <a:prstGeom prst="rect">
            <a:avLst/>
          </a:prstGeom>
          <a:noFill/>
        </p:spPr>
        <p:txBody>
          <a:bodyPr wrap="square" rtlCol="0">
            <a:spAutoFit/>
          </a:bodyPr>
          <a:lstStyle/>
          <a:p>
            <a:r>
              <a:rPr lang="en-GB" sz="900" dirty="0"/>
              <a:t>Full-time employment: 16-24 age group is a 2-year average.</a:t>
            </a:r>
          </a:p>
        </p:txBody>
      </p:sp>
      <p:sp>
        <p:nvSpPr>
          <p:cNvPr id="3" name="TextBox 2">
            <a:extLst>
              <a:ext uri="{FF2B5EF4-FFF2-40B4-BE49-F238E27FC236}">
                <a16:creationId xmlns:a16="http://schemas.microsoft.com/office/drawing/2014/main" id="{2EE05C13-A78C-3B56-64C1-C72797357C44}"/>
              </a:ext>
            </a:extLst>
          </p:cNvPr>
          <p:cNvSpPr txBox="1"/>
          <p:nvPr/>
        </p:nvSpPr>
        <p:spPr>
          <a:xfrm>
            <a:off x="633413" y="5369201"/>
            <a:ext cx="8389402" cy="1373121"/>
          </a:xfrm>
          <a:prstGeom prst="roundRect">
            <a:avLst/>
          </a:prstGeom>
          <a:noFill/>
          <a:ln>
            <a:solidFill>
              <a:schemeClr val="tx1"/>
            </a:solidFill>
          </a:ln>
        </p:spPr>
        <p:txBody>
          <a:bodyPr wrap="square" rtlCol="0">
            <a:spAutoFit/>
          </a:bodyPr>
          <a:lstStyle/>
          <a:p>
            <a:r>
              <a:rPr lang="en-GB" sz="1200" dirty="0">
                <a:solidFill>
                  <a:srgbClr val="0B3153"/>
                </a:solidFill>
              </a:rPr>
              <a:t>A higher proportion of males work full-time compared to females in the 25-49 and 50-64 age groups.</a:t>
            </a:r>
          </a:p>
          <a:p>
            <a:endParaRPr lang="en-GB" sz="1200" dirty="0">
              <a:solidFill>
                <a:srgbClr val="0B3153"/>
              </a:solidFill>
            </a:endParaRPr>
          </a:p>
          <a:p>
            <a:r>
              <a:rPr lang="en-GB" sz="1200" dirty="0">
                <a:solidFill>
                  <a:srgbClr val="0B3153"/>
                </a:solidFill>
              </a:rPr>
              <a:t>Correspondingly, a higher proportion of females work part-time compared to males in the 25-49 and 50-64 age groups. The gender differences in part-time work could be due to females seeking more flexible working arrangements for childcare or taking phased retirement. Note that there is little difference between males and females in the 16-24 age group for both full time work and part-time work.</a:t>
            </a:r>
          </a:p>
        </p:txBody>
      </p:sp>
    </p:spTree>
    <p:extLst>
      <p:ext uri="{BB962C8B-B14F-4D97-AF65-F5344CB8AC3E}">
        <p14:creationId xmlns:p14="http://schemas.microsoft.com/office/powerpoint/2010/main" val="4144282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3315321-7BE0-6596-4E89-B7C93BEF2AEE}"/>
              </a:ext>
            </a:extLst>
          </p:cNvPr>
          <p:cNvSpPr txBox="1">
            <a:spLocks noGrp="1"/>
          </p:cNvSpPr>
          <p:nvPr>
            <p:ph type="title" idx="4294967295"/>
          </p:nvPr>
        </p:nvSpPr>
        <p:spPr bwMode="auto">
          <a:xfrm>
            <a:off x="454304" y="514619"/>
            <a:ext cx="10515600" cy="121443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0" i="0" u="none" strike="noStrike" kern="1200" cap="none" spc="0" normalizeH="0" baseline="0" noProof="0" dirty="0">
                <a:ln>
                  <a:noFill/>
                </a:ln>
                <a:solidFill>
                  <a:schemeClr val="accent2"/>
                </a:solidFill>
                <a:effectLst/>
                <a:uLnTx/>
                <a:uFillTx/>
                <a:latin typeface="+mj-lt"/>
                <a:ea typeface="+mj-ea"/>
                <a:cs typeface="+mj-cs"/>
              </a:rPr>
              <a:t>Pay Levels</a:t>
            </a:r>
          </a:p>
        </p:txBody>
      </p:sp>
      <p:pic>
        <p:nvPicPr>
          <p:cNvPr id="20" name="Picture 19" descr="A line chart showing the median monthly pay in Cambridge, South Cambridgeshire, Fenland, Huntingdonshire, Peterborough and UK from January 2021 till May 2024. ">
            <a:extLst>
              <a:ext uri="{FF2B5EF4-FFF2-40B4-BE49-F238E27FC236}">
                <a16:creationId xmlns:a16="http://schemas.microsoft.com/office/drawing/2014/main" id="{AACCFCA3-EB20-A5E4-80C1-71DA5CC0A693}"/>
              </a:ext>
            </a:extLst>
          </p:cNvPr>
          <p:cNvPicPr>
            <a:picLocks noChangeAspect="1"/>
          </p:cNvPicPr>
          <p:nvPr/>
        </p:nvPicPr>
        <p:blipFill>
          <a:blip r:embed="rId3"/>
          <a:stretch>
            <a:fillRect/>
          </a:stretch>
        </p:blipFill>
        <p:spPr>
          <a:xfrm>
            <a:off x="1732932" y="945355"/>
            <a:ext cx="8726135" cy="3872035"/>
          </a:xfrm>
          <a:prstGeom prst="rect">
            <a:avLst/>
          </a:prstGeom>
        </p:spPr>
      </p:pic>
      <p:sp>
        <p:nvSpPr>
          <p:cNvPr id="2" name="TextBox 1">
            <a:extLst>
              <a:ext uri="{FF2B5EF4-FFF2-40B4-BE49-F238E27FC236}">
                <a16:creationId xmlns:a16="http://schemas.microsoft.com/office/drawing/2014/main" id="{D841C943-E4FE-A45F-1964-7FEBC90EB089}"/>
              </a:ext>
            </a:extLst>
          </p:cNvPr>
          <p:cNvSpPr txBox="1"/>
          <p:nvPr/>
        </p:nvSpPr>
        <p:spPr>
          <a:xfrm>
            <a:off x="220124" y="5931999"/>
            <a:ext cx="9045061" cy="919401"/>
          </a:xfrm>
          <a:prstGeom prst="roundRect">
            <a:avLst/>
          </a:prstGeom>
          <a:noFill/>
          <a:ln>
            <a:solidFill>
              <a:schemeClr val="tx1"/>
            </a:solidFill>
          </a:ln>
        </p:spPr>
        <p:txBody>
          <a:bodyPr wrap="square" rtlCol="0">
            <a:spAutoFit/>
          </a:bodyPr>
          <a:lstStyle/>
          <a:p>
            <a:r>
              <a:rPr lang="en-GB" sz="1200" dirty="0">
                <a:solidFill>
                  <a:srgbClr val="0B3153"/>
                </a:solidFill>
              </a:rPr>
              <a:t>On a local authority level, monthly median pay levels can be grouped into three categories. First, Cambridge and South Cambridgeshire have median monthly pay levels that are substantially higher the UK. Second, East Cambridgeshire and Huntingdonshire have median monthly pay levels that are moderately higher than the UK. Lastly, Fenland and Peterborough have median monthly pay levels that are below the UK. This has concerning inequality implications for the C&amp;P region.</a:t>
            </a:r>
          </a:p>
        </p:txBody>
      </p:sp>
      <p:graphicFrame>
        <p:nvGraphicFramePr>
          <p:cNvPr id="21" name="Table 20">
            <a:extLst>
              <a:ext uri="{FF2B5EF4-FFF2-40B4-BE49-F238E27FC236}">
                <a16:creationId xmlns:a16="http://schemas.microsoft.com/office/drawing/2014/main" id="{96A8F13D-0447-96A5-087E-079F03094DEA}"/>
              </a:ext>
            </a:extLst>
          </p:cNvPr>
          <p:cNvGraphicFramePr>
            <a:graphicFrameLocks noGrp="1"/>
          </p:cNvGraphicFramePr>
          <p:nvPr>
            <p:extLst>
              <p:ext uri="{D42A27DB-BD31-4B8C-83A1-F6EECF244321}">
                <p14:modId xmlns:p14="http://schemas.microsoft.com/office/powerpoint/2010/main" val="1693424655"/>
              </p:ext>
            </p:extLst>
          </p:nvPr>
        </p:nvGraphicFramePr>
        <p:xfrm>
          <a:off x="495547" y="4962848"/>
          <a:ext cx="11200904" cy="944880"/>
        </p:xfrm>
        <a:graphic>
          <a:graphicData uri="http://schemas.openxmlformats.org/drawingml/2006/table">
            <a:tbl>
              <a:tblPr firstRow="1" bandRow="1">
                <a:tableStyleId>{5940675A-B579-460E-94D1-54222C63F5DA}</a:tableStyleId>
              </a:tblPr>
              <a:tblGrid>
                <a:gridCol w="1400113">
                  <a:extLst>
                    <a:ext uri="{9D8B030D-6E8A-4147-A177-3AD203B41FA5}">
                      <a16:colId xmlns:a16="http://schemas.microsoft.com/office/drawing/2014/main" val="1334711795"/>
                    </a:ext>
                  </a:extLst>
                </a:gridCol>
                <a:gridCol w="1400113">
                  <a:extLst>
                    <a:ext uri="{9D8B030D-6E8A-4147-A177-3AD203B41FA5}">
                      <a16:colId xmlns:a16="http://schemas.microsoft.com/office/drawing/2014/main" val="1187122015"/>
                    </a:ext>
                  </a:extLst>
                </a:gridCol>
                <a:gridCol w="1400113">
                  <a:extLst>
                    <a:ext uri="{9D8B030D-6E8A-4147-A177-3AD203B41FA5}">
                      <a16:colId xmlns:a16="http://schemas.microsoft.com/office/drawing/2014/main" val="3842570218"/>
                    </a:ext>
                  </a:extLst>
                </a:gridCol>
                <a:gridCol w="1400113">
                  <a:extLst>
                    <a:ext uri="{9D8B030D-6E8A-4147-A177-3AD203B41FA5}">
                      <a16:colId xmlns:a16="http://schemas.microsoft.com/office/drawing/2014/main" val="688285107"/>
                    </a:ext>
                  </a:extLst>
                </a:gridCol>
                <a:gridCol w="1400113">
                  <a:extLst>
                    <a:ext uri="{9D8B030D-6E8A-4147-A177-3AD203B41FA5}">
                      <a16:colId xmlns:a16="http://schemas.microsoft.com/office/drawing/2014/main" val="4197341041"/>
                    </a:ext>
                  </a:extLst>
                </a:gridCol>
                <a:gridCol w="1476189">
                  <a:extLst>
                    <a:ext uri="{9D8B030D-6E8A-4147-A177-3AD203B41FA5}">
                      <a16:colId xmlns:a16="http://schemas.microsoft.com/office/drawing/2014/main" val="3080894239"/>
                    </a:ext>
                  </a:extLst>
                </a:gridCol>
                <a:gridCol w="1324037">
                  <a:extLst>
                    <a:ext uri="{9D8B030D-6E8A-4147-A177-3AD203B41FA5}">
                      <a16:colId xmlns:a16="http://schemas.microsoft.com/office/drawing/2014/main" val="2584561020"/>
                    </a:ext>
                  </a:extLst>
                </a:gridCol>
                <a:gridCol w="1400113">
                  <a:extLst>
                    <a:ext uri="{9D8B030D-6E8A-4147-A177-3AD203B41FA5}">
                      <a16:colId xmlns:a16="http://schemas.microsoft.com/office/drawing/2014/main" val="3665882264"/>
                    </a:ext>
                  </a:extLst>
                </a:gridCol>
              </a:tblGrid>
              <a:tr h="370171">
                <a:tc>
                  <a:txBody>
                    <a:bodyPr/>
                    <a:lstStyle/>
                    <a:p>
                      <a:r>
                        <a:rPr lang="en-GB" sz="1200" b="1">
                          <a:solidFill>
                            <a:schemeClr val="tx2"/>
                          </a:solidFill>
                          <a:latin typeface="+mj-lt"/>
                        </a:rPr>
                        <a:t>Local Authority</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solidFill>
                            <a:schemeClr val="tx2"/>
                          </a:solidFill>
                          <a:latin typeface="+mj-lt"/>
                        </a:rPr>
                        <a:t>Cambridge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solidFill>
                            <a:schemeClr val="tx2"/>
                          </a:solidFill>
                          <a:latin typeface="+mj-lt"/>
                        </a:rPr>
                        <a:t>South Cambridgeshire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solidFill>
                            <a:schemeClr val="tx2"/>
                          </a:solidFill>
                          <a:latin typeface="+mj-lt"/>
                        </a:rPr>
                        <a:t>East Cambridgeshire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solidFill>
                            <a:schemeClr val="tx2"/>
                          </a:solidFill>
                          <a:latin typeface="+mj-lt"/>
                        </a:rPr>
                        <a:t>Fenland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solidFill>
                            <a:schemeClr val="tx2"/>
                          </a:solidFill>
                          <a:latin typeface="+mj-lt"/>
                        </a:rPr>
                        <a:t>Huntingdonshire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solidFill>
                            <a:schemeClr val="tx2"/>
                          </a:solidFill>
                          <a:latin typeface="+mj-lt"/>
                        </a:rPr>
                        <a:t>Peterborough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solidFill>
                            <a:schemeClr val="tx2"/>
                          </a:solidFill>
                          <a:latin typeface="+mj-lt"/>
                        </a:rPr>
                        <a:t>United Kingdom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503931477"/>
                  </a:ext>
                </a:extLst>
              </a:tr>
              <a:tr h="370840">
                <a:tc>
                  <a:txBody>
                    <a:bodyPr/>
                    <a:lstStyle/>
                    <a:p>
                      <a:r>
                        <a:rPr lang="en-GB" sz="1300">
                          <a:latin typeface="Calibri" panose="020F0502020204030204" pitchFamily="34" charset="0"/>
                          <a:ea typeface="Calibri" panose="020F0502020204030204" pitchFamily="34" charset="0"/>
                          <a:cs typeface="Calibri" panose="020F0502020204030204" pitchFamily="34" charset="0"/>
                        </a:rPr>
                        <a:t>Median Monthly Pay (May 2024)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£2,858</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£2,814</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£2,575</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£2,301</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£2,535</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£2,228</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£2,377</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2851060"/>
                  </a:ext>
                </a:extLst>
              </a:tr>
            </a:tbl>
          </a:graphicData>
        </a:graphic>
      </p:graphicFrame>
    </p:spTree>
    <p:extLst>
      <p:ext uri="{BB962C8B-B14F-4D97-AF65-F5344CB8AC3E}">
        <p14:creationId xmlns:p14="http://schemas.microsoft.com/office/powerpoint/2010/main" val="1173768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242F89C-F331-0B36-02B9-00E5D024DB6F}"/>
              </a:ext>
            </a:extLst>
          </p:cNvPr>
          <p:cNvSpPr>
            <a:spLocks noGrp="1"/>
          </p:cNvSpPr>
          <p:nvPr>
            <p:ph type="title"/>
          </p:nvPr>
        </p:nvSpPr>
        <p:spPr>
          <a:xfrm>
            <a:off x="359054" y="404722"/>
            <a:ext cx="10515600" cy="765488"/>
          </a:xfrm>
        </p:spPr>
        <p:txBody>
          <a:bodyPr/>
          <a:lstStyle/>
          <a:p>
            <a:r>
              <a:rPr lang="en-GB" sz="3200" dirty="0"/>
              <a:t>Pay Growth and Inflation</a:t>
            </a:r>
          </a:p>
        </p:txBody>
      </p:sp>
      <p:sp>
        <p:nvSpPr>
          <p:cNvPr id="14" name="TextBox 13">
            <a:extLst>
              <a:ext uri="{FF2B5EF4-FFF2-40B4-BE49-F238E27FC236}">
                <a16:creationId xmlns:a16="http://schemas.microsoft.com/office/drawing/2014/main" id="{5E5D7485-C141-8FC8-AF4E-D695E2B87C91}"/>
              </a:ext>
            </a:extLst>
          </p:cNvPr>
          <p:cNvSpPr txBox="1"/>
          <p:nvPr/>
        </p:nvSpPr>
        <p:spPr>
          <a:xfrm>
            <a:off x="359054" y="1388229"/>
            <a:ext cx="3571446" cy="923330"/>
          </a:xfrm>
          <a:prstGeom prst="rect">
            <a:avLst/>
          </a:prstGeom>
          <a:noFill/>
        </p:spPr>
        <p:txBody>
          <a:bodyPr wrap="square" rtlCol="0">
            <a:spAutoFit/>
          </a:bodyPr>
          <a:lstStyle/>
          <a:p>
            <a:pPr algn="ctr"/>
            <a:r>
              <a:rPr lang="en-GB" b="1">
                <a:solidFill>
                  <a:schemeClr val="accent2"/>
                </a:solidFill>
              </a:rPr>
              <a:t>Percentage change in median monthly pay from 12 months</a:t>
            </a:r>
          </a:p>
          <a:p>
            <a:pPr algn="ctr"/>
            <a:r>
              <a:rPr lang="en-GB" b="1">
                <a:solidFill>
                  <a:srgbClr val="8F5A26"/>
                </a:solidFill>
              </a:rPr>
              <a:t>May 2024</a:t>
            </a:r>
            <a:endParaRPr lang="en-GB">
              <a:solidFill>
                <a:srgbClr val="8F5A26"/>
              </a:solidFill>
            </a:endParaRPr>
          </a:p>
        </p:txBody>
      </p:sp>
      <p:sp>
        <p:nvSpPr>
          <p:cNvPr id="15" name="TextBox 14">
            <a:extLst>
              <a:ext uri="{FF2B5EF4-FFF2-40B4-BE49-F238E27FC236}">
                <a16:creationId xmlns:a16="http://schemas.microsoft.com/office/drawing/2014/main" id="{7D41C5C6-C908-21CA-F25B-C64EADD826C2}"/>
              </a:ext>
            </a:extLst>
          </p:cNvPr>
          <p:cNvSpPr txBox="1"/>
          <p:nvPr/>
        </p:nvSpPr>
        <p:spPr>
          <a:xfrm>
            <a:off x="1335152" y="2315044"/>
            <a:ext cx="1619250" cy="307777"/>
          </a:xfrm>
          <a:prstGeom prst="rect">
            <a:avLst/>
          </a:prstGeom>
          <a:noFill/>
        </p:spPr>
        <p:txBody>
          <a:bodyPr wrap="square">
            <a:spAutoFit/>
          </a:bodyPr>
          <a:lstStyle/>
          <a:p>
            <a:pPr algn="ctr"/>
            <a:r>
              <a:rPr lang="en-GB" sz="1400" b="1"/>
              <a:t>Cambridgeshire</a:t>
            </a:r>
          </a:p>
        </p:txBody>
      </p:sp>
      <p:sp>
        <p:nvSpPr>
          <p:cNvPr id="16" name="TextBox 15">
            <a:extLst>
              <a:ext uri="{FF2B5EF4-FFF2-40B4-BE49-F238E27FC236}">
                <a16:creationId xmlns:a16="http://schemas.microsoft.com/office/drawing/2014/main" id="{A4EC6386-B519-4F2E-7CF6-13E60DBF80BA}"/>
              </a:ext>
            </a:extLst>
          </p:cNvPr>
          <p:cNvSpPr txBox="1"/>
          <p:nvPr/>
        </p:nvSpPr>
        <p:spPr>
          <a:xfrm>
            <a:off x="1335152" y="2622821"/>
            <a:ext cx="1619250" cy="510778"/>
          </a:xfrm>
          <a:prstGeom prst="roundRect">
            <a:avLst/>
          </a:prstGeom>
          <a:solidFill>
            <a:schemeClr val="accent4">
              <a:lumMod val="20000"/>
              <a:lumOff val="80000"/>
              <a:alpha val="50000"/>
            </a:schemeClr>
          </a:solidFill>
          <a:ln>
            <a:solidFill>
              <a:srgbClr val="B6D7F5"/>
            </a:solidFill>
          </a:ln>
        </p:spPr>
        <p:txBody>
          <a:bodyPr wrap="square">
            <a:spAutoFit/>
          </a:bodyPr>
          <a:lstStyle/>
          <a:p>
            <a:pPr algn="ctr"/>
            <a:r>
              <a:rPr lang="en-GB" sz="2400" b="1">
                <a:solidFill>
                  <a:srgbClr val="4F3215"/>
                </a:solidFill>
              </a:rPr>
              <a:t>+4.4%</a:t>
            </a:r>
          </a:p>
        </p:txBody>
      </p:sp>
      <p:sp>
        <p:nvSpPr>
          <p:cNvPr id="17" name="TextBox 16">
            <a:extLst>
              <a:ext uri="{FF2B5EF4-FFF2-40B4-BE49-F238E27FC236}">
                <a16:creationId xmlns:a16="http://schemas.microsoft.com/office/drawing/2014/main" id="{B11EA954-0163-BBC7-8AEA-0D494B1B2AA2}"/>
              </a:ext>
            </a:extLst>
          </p:cNvPr>
          <p:cNvSpPr txBox="1"/>
          <p:nvPr/>
        </p:nvSpPr>
        <p:spPr>
          <a:xfrm>
            <a:off x="1335152" y="3210269"/>
            <a:ext cx="1619250" cy="307777"/>
          </a:xfrm>
          <a:prstGeom prst="rect">
            <a:avLst/>
          </a:prstGeom>
          <a:noFill/>
        </p:spPr>
        <p:txBody>
          <a:bodyPr wrap="square">
            <a:spAutoFit/>
          </a:bodyPr>
          <a:lstStyle/>
          <a:p>
            <a:pPr algn="ctr"/>
            <a:r>
              <a:rPr lang="en-GB" sz="1400" b="1"/>
              <a:t>Peterborough</a:t>
            </a:r>
          </a:p>
        </p:txBody>
      </p:sp>
      <p:sp>
        <p:nvSpPr>
          <p:cNvPr id="18" name="TextBox 17">
            <a:extLst>
              <a:ext uri="{FF2B5EF4-FFF2-40B4-BE49-F238E27FC236}">
                <a16:creationId xmlns:a16="http://schemas.microsoft.com/office/drawing/2014/main" id="{90F9B4A5-141D-3E89-27D1-1B4276511DC8}"/>
              </a:ext>
            </a:extLst>
          </p:cNvPr>
          <p:cNvSpPr txBox="1"/>
          <p:nvPr/>
        </p:nvSpPr>
        <p:spPr>
          <a:xfrm>
            <a:off x="1335152" y="3518046"/>
            <a:ext cx="1619250" cy="510778"/>
          </a:xfrm>
          <a:prstGeom prst="roundRect">
            <a:avLst/>
          </a:prstGeom>
          <a:solidFill>
            <a:schemeClr val="accent4">
              <a:lumMod val="20000"/>
              <a:lumOff val="80000"/>
              <a:alpha val="50000"/>
            </a:schemeClr>
          </a:solidFill>
          <a:ln>
            <a:solidFill>
              <a:srgbClr val="B6D7F5"/>
            </a:solidFill>
          </a:ln>
        </p:spPr>
        <p:txBody>
          <a:bodyPr wrap="square">
            <a:spAutoFit/>
          </a:bodyPr>
          <a:lstStyle/>
          <a:p>
            <a:pPr algn="ctr"/>
            <a:r>
              <a:rPr lang="en-GB" sz="2400" b="1">
                <a:solidFill>
                  <a:srgbClr val="4F3215"/>
                </a:solidFill>
              </a:rPr>
              <a:t>+5.5%</a:t>
            </a:r>
          </a:p>
        </p:txBody>
      </p:sp>
      <p:sp>
        <p:nvSpPr>
          <p:cNvPr id="19" name="TextBox 18">
            <a:extLst>
              <a:ext uri="{FF2B5EF4-FFF2-40B4-BE49-F238E27FC236}">
                <a16:creationId xmlns:a16="http://schemas.microsoft.com/office/drawing/2014/main" id="{856B62AD-83BD-8256-188F-CB74D19056CA}"/>
              </a:ext>
            </a:extLst>
          </p:cNvPr>
          <p:cNvSpPr txBox="1"/>
          <p:nvPr/>
        </p:nvSpPr>
        <p:spPr>
          <a:xfrm>
            <a:off x="1335152" y="4041842"/>
            <a:ext cx="1619250" cy="307777"/>
          </a:xfrm>
          <a:prstGeom prst="rect">
            <a:avLst/>
          </a:prstGeom>
          <a:noFill/>
        </p:spPr>
        <p:txBody>
          <a:bodyPr wrap="square">
            <a:spAutoFit/>
          </a:bodyPr>
          <a:lstStyle/>
          <a:p>
            <a:pPr algn="ctr"/>
            <a:r>
              <a:rPr lang="en-GB" sz="1400" b="1"/>
              <a:t>UK</a:t>
            </a:r>
          </a:p>
        </p:txBody>
      </p:sp>
      <p:sp>
        <p:nvSpPr>
          <p:cNvPr id="20" name="TextBox 19">
            <a:extLst>
              <a:ext uri="{FF2B5EF4-FFF2-40B4-BE49-F238E27FC236}">
                <a16:creationId xmlns:a16="http://schemas.microsoft.com/office/drawing/2014/main" id="{414AD878-5912-ABDE-C3FF-1A85CEEB6B5C}"/>
              </a:ext>
            </a:extLst>
          </p:cNvPr>
          <p:cNvSpPr txBox="1"/>
          <p:nvPr/>
        </p:nvSpPr>
        <p:spPr>
          <a:xfrm>
            <a:off x="1335152" y="4349619"/>
            <a:ext cx="1619250" cy="510778"/>
          </a:xfrm>
          <a:prstGeom prst="roundRect">
            <a:avLst/>
          </a:prstGeom>
          <a:solidFill>
            <a:schemeClr val="accent4">
              <a:lumMod val="20000"/>
              <a:lumOff val="80000"/>
              <a:alpha val="50000"/>
            </a:schemeClr>
          </a:solidFill>
          <a:ln>
            <a:solidFill>
              <a:srgbClr val="B6D7F5"/>
            </a:solidFill>
          </a:ln>
        </p:spPr>
        <p:txBody>
          <a:bodyPr wrap="square">
            <a:spAutoFit/>
          </a:bodyPr>
          <a:lstStyle/>
          <a:p>
            <a:pPr algn="ctr"/>
            <a:r>
              <a:rPr lang="en-GB" sz="2400" b="1">
                <a:solidFill>
                  <a:srgbClr val="4F3215"/>
                </a:solidFill>
              </a:rPr>
              <a:t>+5.8%</a:t>
            </a:r>
          </a:p>
        </p:txBody>
      </p:sp>
      <p:sp>
        <p:nvSpPr>
          <p:cNvPr id="21" name="TextBox 20">
            <a:extLst>
              <a:ext uri="{FF2B5EF4-FFF2-40B4-BE49-F238E27FC236}">
                <a16:creationId xmlns:a16="http://schemas.microsoft.com/office/drawing/2014/main" id="{647F9CAC-CB2B-A0D1-2CFF-589CE07DC906}"/>
              </a:ext>
            </a:extLst>
          </p:cNvPr>
          <p:cNvSpPr txBox="1"/>
          <p:nvPr/>
        </p:nvSpPr>
        <p:spPr>
          <a:xfrm>
            <a:off x="1335152" y="4916734"/>
            <a:ext cx="1619250" cy="307777"/>
          </a:xfrm>
          <a:prstGeom prst="rect">
            <a:avLst/>
          </a:prstGeom>
          <a:noFill/>
        </p:spPr>
        <p:txBody>
          <a:bodyPr wrap="square">
            <a:spAutoFit/>
          </a:bodyPr>
          <a:lstStyle/>
          <a:p>
            <a:pPr algn="ctr"/>
            <a:r>
              <a:rPr lang="en-GB" sz="1400" b="1"/>
              <a:t>CPIH</a:t>
            </a:r>
          </a:p>
        </p:txBody>
      </p:sp>
      <p:sp>
        <p:nvSpPr>
          <p:cNvPr id="22" name="TextBox 21">
            <a:extLst>
              <a:ext uri="{FF2B5EF4-FFF2-40B4-BE49-F238E27FC236}">
                <a16:creationId xmlns:a16="http://schemas.microsoft.com/office/drawing/2014/main" id="{4A8EE8FD-DB47-44A4-9579-22EFD342A094}"/>
              </a:ext>
            </a:extLst>
          </p:cNvPr>
          <p:cNvSpPr txBox="1"/>
          <p:nvPr/>
        </p:nvSpPr>
        <p:spPr>
          <a:xfrm>
            <a:off x="1335152" y="5224511"/>
            <a:ext cx="1619250" cy="510778"/>
          </a:xfrm>
          <a:prstGeom prst="roundRect">
            <a:avLst/>
          </a:prstGeom>
          <a:solidFill>
            <a:schemeClr val="accent4">
              <a:lumMod val="20000"/>
              <a:lumOff val="80000"/>
              <a:alpha val="50000"/>
            </a:schemeClr>
          </a:solidFill>
          <a:ln>
            <a:solidFill>
              <a:srgbClr val="B6D7F5"/>
            </a:solidFill>
          </a:ln>
        </p:spPr>
        <p:txBody>
          <a:bodyPr wrap="square">
            <a:spAutoFit/>
          </a:bodyPr>
          <a:lstStyle/>
          <a:p>
            <a:pPr algn="ctr"/>
            <a:r>
              <a:rPr lang="en-GB" sz="2400" b="1">
                <a:solidFill>
                  <a:srgbClr val="4F3215"/>
                </a:solidFill>
              </a:rPr>
              <a:t>+3.8%</a:t>
            </a:r>
          </a:p>
        </p:txBody>
      </p:sp>
      <p:pic>
        <p:nvPicPr>
          <p:cNvPr id="26" name="Picture 25" descr="A line chart showing the percentage change in median monthly pay from 12 months previous and inflation (CPIH). ">
            <a:extLst>
              <a:ext uri="{FF2B5EF4-FFF2-40B4-BE49-F238E27FC236}">
                <a16:creationId xmlns:a16="http://schemas.microsoft.com/office/drawing/2014/main" id="{D8087A45-E47D-BE8C-C66A-ACBDEB520ACD}"/>
              </a:ext>
            </a:extLst>
          </p:cNvPr>
          <p:cNvPicPr>
            <a:picLocks noChangeAspect="1"/>
          </p:cNvPicPr>
          <p:nvPr/>
        </p:nvPicPr>
        <p:blipFill>
          <a:blip r:embed="rId3"/>
          <a:stretch>
            <a:fillRect/>
          </a:stretch>
        </p:blipFill>
        <p:spPr>
          <a:xfrm>
            <a:off x="4132626" y="1849894"/>
            <a:ext cx="7700319" cy="3816858"/>
          </a:xfrm>
          <a:prstGeom prst="rect">
            <a:avLst/>
          </a:prstGeom>
        </p:spPr>
      </p:pic>
      <p:sp>
        <p:nvSpPr>
          <p:cNvPr id="2" name="TextBox 1">
            <a:extLst>
              <a:ext uri="{FF2B5EF4-FFF2-40B4-BE49-F238E27FC236}">
                <a16:creationId xmlns:a16="http://schemas.microsoft.com/office/drawing/2014/main" id="{48093A0A-76DB-842E-F506-0E3F72C616DE}"/>
              </a:ext>
            </a:extLst>
          </p:cNvPr>
          <p:cNvSpPr txBox="1"/>
          <p:nvPr/>
        </p:nvSpPr>
        <p:spPr>
          <a:xfrm>
            <a:off x="81024" y="5999910"/>
            <a:ext cx="9132424" cy="715089"/>
          </a:xfrm>
          <a:prstGeom prst="roundRect">
            <a:avLst/>
          </a:prstGeom>
          <a:noFill/>
          <a:ln>
            <a:solidFill>
              <a:schemeClr val="tx1"/>
            </a:solidFill>
          </a:ln>
        </p:spPr>
        <p:txBody>
          <a:bodyPr wrap="square" rtlCol="0">
            <a:spAutoFit/>
          </a:bodyPr>
          <a:lstStyle/>
          <a:p>
            <a:r>
              <a:rPr lang="en-GB" sz="1200" dirty="0">
                <a:solidFill>
                  <a:srgbClr val="0B3153"/>
                </a:solidFill>
              </a:rPr>
              <a:t>It is a concern that median monthly pay in Cambridgeshire (+4.4%) and Peterborough (+5.5%) has been growing below UK growth rate (+5.8%). However, a strength is that median monthly pay in Cambridgeshire (+4.4%) and Peterborough (+5.5%) are above inflation (+3.8%).</a:t>
            </a:r>
          </a:p>
        </p:txBody>
      </p:sp>
    </p:spTree>
    <p:extLst>
      <p:ext uri="{BB962C8B-B14F-4D97-AF65-F5344CB8AC3E}">
        <p14:creationId xmlns:p14="http://schemas.microsoft.com/office/powerpoint/2010/main" val="3080809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C8615DF2-B087-72C6-42A1-A73AB67B2768}"/>
              </a:ext>
            </a:extLst>
          </p:cNvPr>
          <p:cNvSpPr>
            <a:spLocks noGrp="1"/>
          </p:cNvSpPr>
          <p:nvPr>
            <p:ph type="title"/>
          </p:nvPr>
        </p:nvSpPr>
        <p:spPr>
          <a:xfrm>
            <a:off x="454304" y="270605"/>
            <a:ext cx="10515600" cy="1214438"/>
          </a:xfrm>
        </p:spPr>
        <p:txBody>
          <a:bodyPr/>
          <a:lstStyle/>
          <a:p>
            <a:r>
              <a:rPr lang="en-GB" sz="3200" dirty="0"/>
              <a:t>Real Wages</a:t>
            </a:r>
          </a:p>
        </p:txBody>
      </p:sp>
      <p:sp>
        <p:nvSpPr>
          <p:cNvPr id="23" name="TextBox 22">
            <a:extLst>
              <a:ext uri="{FF2B5EF4-FFF2-40B4-BE49-F238E27FC236}">
                <a16:creationId xmlns:a16="http://schemas.microsoft.com/office/drawing/2014/main" id="{7E18AE17-B193-D9EF-748F-9DC639D9A361}"/>
              </a:ext>
            </a:extLst>
          </p:cNvPr>
          <p:cNvSpPr txBox="1"/>
          <p:nvPr/>
        </p:nvSpPr>
        <p:spPr>
          <a:xfrm>
            <a:off x="454305" y="1448456"/>
            <a:ext cx="2831820" cy="646331"/>
          </a:xfrm>
          <a:prstGeom prst="rect">
            <a:avLst/>
          </a:prstGeom>
          <a:noFill/>
        </p:spPr>
        <p:txBody>
          <a:bodyPr wrap="square" rtlCol="0">
            <a:spAutoFit/>
          </a:bodyPr>
          <a:lstStyle/>
          <a:p>
            <a:pPr algn="ctr"/>
            <a:r>
              <a:rPr lang="en-GB" b="1">
                <a:solidFill>
                  <a:schemeClr val="tx2"/>
                </a:solidFill>
              </a:rPr>
              <a:t>Latest Wage Growth</a:t>
            </a:r>
          </a:p>
          <a:p>
            <a:pPr algn="ctr"/>
            <a:r>
              <a:rPr lang="en-GB" b="1">
                <a:solidFill>
                  <a:srgbClr val="8F5A26"/>
                </a:solidFill>
              </a:rPr>
              <a:t>May 2024</a:t>
            </a:r>
            <a:endParaRPr lang="en-GB">
              <a:solidFill>
                <a:srgbClr val="8F5A26"/>
              </a:solidFill>
            </a:endParaRPr>
          </a:p>
        </p:txBody>
      </p:sp>
      <p:sp>
        <p:nvSpPr>
          <p:cNvPr id="24" name="TextBox 23">
            <a:extLst>
              <a:ext uri="{FF2B5EF4-FFF2-40B4-BE49-F238E27FC236}">
                <a16:creationId xmlns:a16="http://schemas.microsoft.com/office/drawing/2014/main" id="{4B8BFF27-26CB-E5E7-89C1-803695D92C56}"/>
              </a:ext>
            </a:extLst>
          </p:cNvPr>
          <p:cNvSpPr txBox="1"/>
          <p:nvPr/>
        </p:nvSpPr>
        <p:spPr>
          <a:xfrm>
            <a:off x="1058928" y="2170802"/>
            <a:ext cx="1619250" cy="307777"/>
          </a:xfrm>
          <a:prstGeom prst="rect">
            <a:avLst/>
          </a:prstGeom>
          <a:noFill/>
        </p:spPr>
        <p:txBody>
          <a:bodyPr wrap="square">
            <a:spAutoFit/>
          </a:bodyPr>
          <a:lstStyle/>
          <a:p>
            <a:pPr algn="ctr"/>
            <a:r>
              <a:rPr lang="en-GB" sz="1400" b="1"/>
              <a:t>Cambridgeshire</a:t>
            </a:r>
          </a:p>
        </p:txBody>
      </p:sp>
      <p:sp>
        <p:nvSpPr>
          <p:cNvPr id="25" name="TextBox 24">
            <a:extLst>
              <a:ext uri="{FF2B5EF4-FFF2-40B4-BE49-F238E27FC236}">
                <a16:creationId xmlns:a16="http://schemas.microsoft.com/office/drawing/2014/main" id="{56DFBE27-6FFA-B304-993C-4445B34FD7C9}"/>
              </a:ext>
            </a:extLst>
          </p:cNvPr>
          <p:cNvSpPr txBox="1"/>
          <p:nvPr/>
        </p:nvSpPr>
        <p:spPr>
          <a:xfrm>
            <a:off x="1058928" y="2478579"/>
            <a:ext cx="1619250" cy="510778"/>
          </a:xfrm>
          <a:prstGeom prst="roundRect">
            <a:avLst/>
          </a:prstGeom>
          <a:solidFill>
            <a:schemeClr val="accent4">
              <a:lumMod val="20000"/>
              <a:lumOff val="80000"/>
              <a:alpha val="50000"/>
            </a:schemeClr>
          </a:solidFill>
          <a:ln>
            <a:solidFill>
              <a:srgbClr val="B6D7F5"/>
            </a:solidFill>
          </a:ln>
        </p:spPr>
        <p:txBody>
          <a:bodyPr wrap="square">
            <a:spAutoFit/>
          </a:bodyPr>
          <a:lstStyle/>
          <a:p>
            <a:pPr algn="ctr"/>
            <a:r>
              <a:rPr lang="en-GB" sz="2400" b="1">
                <a:solidFill>
                  <a:srgbClr val="4F3215"/>
                </a:solidFill>
              </a:rPr>
              <a:t>110.4</a:t>
            </a:r>
          </a:p>
        </p:txBody>
      </p:sp>
      <p:sp>
        <p:nvSpPr>
          <p:cNvPr id="26" name="TextBox 25">
            <a:extLst>
              <a:ext uri="{FF2B5EF4-FFF2-40B4-BE49-F238E27FC236}">
                <a16:creationId xmlns:a16="http://schemas.microsoft.com/office/drawing/2014/main" id="{6D330C41-FED4-30F5-2E29-3C2694B7CEED}"/>
              </a:ext>
            </a:extLst>
          </p:cNvPr>
          <p:cNvSpPr txBox="1"/>
          <p:nvPr/>
        </p:nvSpPr>
        <p:spPr>
          <a:xfrm>
            <a:off x="1058928" y="3143245"/>
            <a:ext cx="1619250" cy="307777"/>
          </a:xfrm>
          <a:prstGeom prst="rect">
            <a:avLst/>
          </a:prstGeom>
          <a:noFill/>
        </p:spPr>
        <p:txBody>
          <a:bodyPr wrap="square">
            <a:spAutoFit/>
          </a:bodyPr>
          <a:lstStyle/>
          <a:p>
            <a:pPr algn="ctr"/>
            <a:r>
              <a:rPr lang="en-GB" sz="1400" b="1"/>
              <a:t>Peterborough</a:t>
            </a:r>
          </a:p>
        </p:txBody>
      </p:sp>
      <p:sp>
        <p:nvSpPr>
          <p:cNvPr id="27" name="TextBox 26">
            <a:extLst>
              <a:ext uri="{FF2B5EF4-FFF2-40B4-BE49-F238E27FC236}">
                <a16:creationId xmlns:a16="http://schemas.microsoft.com/office/drawing/2014/main" id="{D61004CA-7735-A919-0B70-6A82F47B0EA8}"/>
              </a:ext>
            </a:extLst>
          </p:cNvPr>
          <p:cNvSpPr txBox="1"/>
          <p:nvPr/>
        </p:nvSpPr>
        <p:spPr>
          <a:xfrm>
            <a:off x="1058928" y="3451022"/>
            <a:ext cx="1619250" cy="510778"/>
          </a:xfrm>
          <a:prstGeom prst="roundRect">
            <a:avLst/>
          </a:prstGeom>
          <a:solidFill>
            <a:schemeClr val="accent4">
              <a:lumMod val="20000"/>
              <a:lumOff val="80000"/>
              <a:alpha val="50000"/>
            </a:schemeClr>
          </a:solidFill>
          <a:ln>
            <a:solidFill>
              <a:srgbClr val="B6D7F5"/>
            </a:solidFill>
          </a:ln>
        </p:spPr>
        <p:txBody>
          <a:bodyPr wrap="square">
            <a:spAutoFit/>
          </a:bodyPr>
          <a:lstStyle/>
          <a:p>
            <a:pPr algn="ctr"/>
            <a:r>
              <a:rPr lang="en-GB" sz="2400" b="1">
                <a:solidFill>
                  <a:srgbClr val="4F3215"/>
                </a:solidFill>
              </a:rPr>
              <a:t>115.0</a:t>
            </a:r>
          </a:p>
        </p:txBody>
      </p:sp>
      <p:sp>
        <p:nvSpPr>
          <p:cNvPr id="28" name="TextBox 27">
            <a:extLst>
              <a:ext uri="{FF2B5EF4-FFF2-40B4-BE49-F238E27FC236}">
                <a16:creationId xmlns:a16="http://schemas.microsoft.com/office/drawing/2014/main" id="{B13C39ED-6B18-9738-9F62-ACEB7BB16745}"/>
              </a:ext>
            </a:extLst>
          </p:cNvPr>
          <p:cNvSpPr txBox="1"/>
          <p:nvPr/>
        </p:nvSpPr>
        <p:spPr>
          <a:xfrm>
            <a:off x="1058928" y="4115688"/>
            <a:ext cx="1619250" cy="307777"/>
          </a:xfrm>
          <a:prstGeom prst="rect">
            <a:avLst/>
          </a:prstGeom>
          <a:noFill/>
        </p:spPr>
        <p:txBody>
          <a:bodyPr wrap="square">
            <a:spAutoFit/>
          </a:bodyPr>
          <a:lstStyle/>
          <a:p>
            <a:pPr algn="ctr"/>
            <a:r>
              <a:rPr lang="en-GB" sz="1400" b="1"/>
              <a:t>UK</a:t>
            </a:r>
          </a:p>
        </p:txBody>
      </p:sp>
      <p:sp>
        <p:nvSpPr>
          <p:cNvPr id="29" name="TextBox 28">
            <a:extLst>
              <a:ext uri="{FF2B5EF4-FFF2-40B4-BE49-F238E27FC236}">
                <a16:creationId xmlns:a16="http://schemas.microsoft.com/office/drawing/2014/main" id="{9241F509-D594-EA84-DC79-85FCCA726236}"/>
              </a:ext>
            </a:extLst>
          </p:cNvPr>
          <p:cNvSpPr txBox="1"/>
          <p:nvPr/>
        </p:nvSpPr>
        <p:spPr>
          <a:xfrm>
            <a:off x="1058928" y="4423465"/>
            <a:ext cx="1619250" cy="510778"/>
          </a:xfrm>
          <a:prstGeom prst="roundRect">
            <a:avLst/>
          </a:prstGeom>
          <a:solidFill>
            <a:schemeClr val="accent4">
              <a:lumMod val="20000"/>
              <a:lumOff val="80000"/>
              <a:alpha val="50000"/>
            </a:schemeClr>
          </a:solidFill>
          <a:ln>
            <a:solidFill>
              <a:srgbClr val="B6D7F5"/>
            </a:solidFill>
          </a:ln>
        </p:spPr>
        <p:txBody>
          <a:bodyPr wrap="square">
            <a:spAutoFit/>
          </a:bodyPr>
          <a:lstStyle/>
          <a:p>
            <a:pPr algn="ctr"/>
            <a:r>
              <a:rPr lang="en-GB" sz="2400" b="1">
                <a:solidFill>
                  <a:srgbClr val="4F3215"/>
                </a:solidFill>
              </a:rPr>
              <a:t>111.2</a:t>
            </a:r>
          </a:p>
        </p:txBody>
      </p:sp>
      <p:pic>
        <p:nvPicPr>
          <p:cNvPr id="32" name="Picture 31" descr="A line chart showing the real wage growth from 2015 to 2024 in Cambridge, Peterborough and the UK. In 2024, the UK has the highest real wage growth. ">
            <a:extLst>
              <a:ext uri="{FF2B5EF4-FFF2-40B4-BE49-F238E27FC236}">
                <a16:creationId xmlns:a16="http://schemas.microsoft.com/office/drawing/2014/main" id="{B65FB481-71EF-29F2-097B-ABD3EBC23BE9}"/>
              </a:ext>
            </a:extLst>
          </p:cNvPr>
          <p:cNvPicPr>
            <a:picLocks noChangeAspect="1"/>
          </p:cNvPicPr>
          <p:nvPr/>
        </p:nvPicPr>
        <p:blipFill>
          <a:blip r:embed="rId3"/>
          <a:stretch>
            <a:fillRect/>
          </a:stretch>
        </p:blipFill>
        <p:spPr>
          <a:xfrm>
            <a:off x="3890749" y="1241326"/>
            <a:ext cx="7223086" cy="4730261"/>
          </a:xfrm>
          <a:prstGeom prst="rect">
            <a:avLst/>
          </a:prstGeom>
        </p:spPr>
      </p:pic>
      <p:sp>
        <p:nvSpPr>
          <p:cNvPr id="2" name="TextBox 1">
            <a:extLst>
              <a:ext uri="{FF2B5EF4-FFF2-40B4-BE49-F238E27FC236}">
                <a16:creationId xmlns:a16="http://schemas.microsoft.com/office/drawing/2014/main" id="{80E41F6E-CBAD-BF85-8DB4-329AF43F0ABA}"/>
              </a:ext>
            </a:extLst>
          </p:cNvPr>
          <p:cNvSpPr txBox="1"/>
          <p:nvPr/>
        </p:nvSpPr>
        <p:spPr>
          <a:xfrm>
            <a:off x="410071" y="6196686"/>
            <a:ext cx="8531107" cy="510778"/>
          </a:xfrm>
          <a:prstGeom prst="roundRect">
            <a:avLst/>
          </a:prstGeom>
          <a:noFill/>
          <a:ln>
            <a:solidFill>
              <a:schemeClr val="tx1"/>
            </a:solidFill>
          </a:ln>
        </p:spPr>
        <p:txBody>
          <a:bodyPr wrap="square" rtlCol="0">
            <a:spAutoFit/>
          </a:bodyPr>
          <a:lstStyle/>
          <a:p>
            <a:r>
              <a:rPr lang="en-GB" sz="1200" dirty="0">
                <a:solidFill>
                  <a:srgbClr val="0B3153"/>
                </a:solidFill>
              </a:rPr>
              <a:t>Real wage growth across Peterborough is higher than the UK and Cambridgeshire. Although median wages in Peterborough are lower, it is encouraging that wages are growing. Cambridgeshire wage growth is slightly below the UK.</a:t>
            </a:r>
          </a:p>
        </p:txBody>
      </p:sp>
    </p:spTree>
    <p:extLst>
      <p:ext uri="{BB962C8B-B14F-4D97-AF65-F5344CB8AC3E}">
        <p14:creationId xmlns:p14="http://schemas.microsoft.com/office/powerpoint/2010/main" val="657377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a:t>7. Concluding remarks and next steps</a:t>
            </a:r>
            <a:endParaRPr lang="en-US" sz="3200">
              <a:cs typeface="Arial"/>
            </a:endParaRPr>
          </a:p>
        </p:txBody>
      </p:sp>
      <p:sp>
        <p:nvSpPr>
          <p:cNvPr id="4" name="Content Placeholder 2">
            <a:extLst>
              <a:ext uri="{FF2B5EF4-FFF2-40B4-BE49-F238E27FC236}">
                <a16:creationId xmlns:a16="http://schemas.microsoft.com/office/drawing/2014/main" id="{923D0F15-1296-4A0A-823D-3C9D2DC7134A}"/>
              </a:ext>
            </a:extLst>
          </p:cNvPr>
          <p:cNvSpPr>
            <a:spLocks noGrp="1"/>
          </p:cNvSpPr>
          <p:nvPr>
            <p:ph idx="1"/>
          </p:nvPr>
        </p:nvSpPr>
        <p:spPr>
          <a:xfrm>
            <a:off x="459677" y="1542161"/>
            <a:ext cx="10515600" cy="4351338"/>
          </a:xfrm>
        </p:spPr>
        <p:txBody>
          <a:bodyPr/>
          <a:lstStyle/>
          <a:p>
            <a:pPr marL="0" indent="0">
              <a:buNone/>
            </a:pPr>
            <a:r>
              <a:rPr lang="en-US" sz="1600" dirty="0">
                <a:cs typeface="Arial"/>
              </a:rPr>
              <a:t>Concluding remarks</a:t>
            </a:r>
          </a:p>
          <a:p>
            <a:pPr marL="457200" indent="-457200"/>
            <a:r>
              <a:rPr lang="en-US" sz="1600" b="1" dirty="0">
                <a:cs typeface="Arial"/>
              </a:rPr>
              <a:t>Economic Inactivity </a:t>
            </a:r>
            <a:r>
              <a:rPr lang="en-US" sz="1600" dirty="0">
                <a:cs typeface="Arial"/>
              </a:rPr>
              <a:t>- Female disparity in economic inactivity is a concern, and the progress of the government's childcare policies should be monitored.</a:t>
            </a:r>
          </a:p>
          <a:p>
            <a:pPr marL="457200" indent="-457200"/>
            <a:r>
              <a:rPr lang="en-US" sz="1600" b="1" dirty="0">
                <a:cs typeface="Arial"/>
              </a:rPr>
              <a:t>Unemployment</a:t>
            </a:r>
            <a:r>
              <a:rPr lang="en-US" sz="1600" dirty="0">
                <a:cs typeface="Arial"/>
              </a:rPr>
              <a:t> – Decreasing job opportunities coupled with increasing unemployment is creating a difficult job market particularly for the 16-24 and 50+ age groups. The new Skills England policy should be closely monitored.</a:t>
            </a:r>
          </a:p>
          <a:p>
            <a:pPr marL="457200" indent="-457200"/>
            <a:r>
              <a:rPr lang="en-US" sz="1600" b="1" dirty="0">
                <a:cs typeface="Arial"/>
              </a:rPr>
              <a:t>Employment</a:t>
            </a:r>
            <a:r>
              <a:rPr lang="en-US" sz="1600" dirty="0">
                <a:cs typeface="Arial"/>
              </a:rPr>
              <a:t> - </a:t>
            </a:r>
            <a:r>
              <a:rPr lang="en-GB" sz="1600" dirty="0">
                <a:cs typeface="Arial"/>
              </a:rPr>
              <a:t>It is a concern that median monthly pay in C&amp;P has been growing below the UK growth rate. However, a strength is that median monthly pay in C&amp;P is above inflation</a:t>
            </a:r>
            <a:r>
              <a:rPr lang="en-US" sz="1600" dirty="0">
                <a:cs typeface="Arial"/>
              </a:rPr>
              <a:t>. </a:t>
            </a:r>
            <a:r>
              <a:rPr lang="en-GB" sz="1600" dirty="0">
                <a:cs typeface="Arial"/>
              </a:rPr>
              <a:t>Fenland and Peterborough are the only two local authorities with median monthly pay levels that are below the UK.</a:t>
            </a:r>
          </a:p>
          <a:p>
            <a:pPr marL="457200" indent="-457200"/>
            <a:r>
              <a:rPr lang="en-GB" sz="1600" b="1" dirty="0">
                <a:cs typeface="Arial"/>
              </a:rPr>
              <a:t>KI vs non-KI </a:t>
            </a:r>
            <a:r>
              <a:rPr lang="en-GB" sz="1600" dirty="0">
                <a:cs typeface="Arial"/>
              </a:rPr>
              <a:t>-  Although there have been more KI vacancies than non-KI vacancies over the last 5 years, it is concerning that the ratio of KI to non-KI job vacancies has been decreasing over the last 5 years and approaching 1. The decrease in KI vacancies has been larger than the decrease in non-KI vacancies.</a:t>
            </a:r>
            <a:endParaRPr lang="en-US" sz="1600" dirty="0">
              <a:cs typeface="Arial"/>
            </a:endParaRPr>
          </a:p>
          <a:p>
            <a:pPr marL="457200" indent="-457200"/>
            <a:r>
              <a:rPr lang="en-GB" sz="1600" b="1" dirty="0">
                <a:cs typeface="Arial"/>
              </a:rPr>
              <a:t>Local authorities of concern </a:t>
            </a:r>
            <a:r>
              <a:rPr lang="en-GB" sz="1600" dirty="0">
                <a:cs typeface="Arial"/>
              </a:rPr>
              <a:t>– Peterborough has the highest claimant counts, claimant rates, and universal credit claimants of all local authorities in the C&amp;P region. In Cambridgeshire, Huntingdonshire has the highest claimant counts, and Fenland has the highest claimant rates. These local authorities require continued attention.</a:t>
            </a:r>
            <a:endParaRPr lang="en-US" sz="1600" dirty="0">
              <a:cs typeface="Arial"/>
            </a:endParaRPr>
          </a:p>
          <a:p>
            <a:pPr marL="0" indent="0">
              <a:buNone/>
            </a:pPr>
            <a:r>
              <a:rPr lang="en-US" sz="1600" dirty="0">
                <a:cs typeface="Arial"/>
              </a:rPr>
              <a:t>Next steps</a:t>
            </a:r>
          </a:p>
          <a:p>
            <a:pPr marL="457200" indent="-457200"/>
            <a:r>
              <a:rPr lang="en-US" sz="1600" dirty="0">
                <a:cs typeface="Arial"/>
              </a:rPr>
              <a:t>To further explore matching issues between vacancies (supply of job opportunities) and unemployment (demand of job seekers).</a:t>
            </a:r>
          </a:p>
        </p:txBody>
      </p:sp>
    </p:spTree>
    <p:extLst>
      <p:ext uri="{BB962C8B-B14F-4D97-AF65-F5344CB8AC3E}">
        <p14:creationId xmlns:p14="http://schemas.microsoft.com/office/powerpoint/2010/main" val="3876452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03F80-72F5-C4E9-D7C9-F60E73662E67}"/>
              </a:ext>
            </a:extLst>
          </p:cNvPr>
          <p:cNvSpPr>
            <a:spLocks noGrp="1"/>
          </p:cNvSpPr>
          <p:nvPr>
            <p:ph type="title"/>
          </p:nvPr>
        </p:nvSpPr>
        <p:spPr/>
        <p:txBody>
          <a:bodyPr/>
          <a:lstStyle/>
          <a:p>
            <a:r>
              <a:rPr lang="en-GB" sz="3200"/>
              <a:t>8. Glossary</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8039317D-E35E-F09B-C1BB-201E431B8C30}"/>
                  </a:ext>
                </a:extLst>
              </p:cNvPr>
              <p:cNvGraphicFramePr>
                <a:graphicFrameLocks noGrp="1"/>
              </p:cNvGraphicFramePr>
              <p:nvPr>
                <p:ph idx="1"/>
              </p:nvPr>
            </p:nvGraphicFramePr>
            <p:xfrm>
              <a:off x="633413" y="1510061"/>
              <a:ext cx="10515600" cy="4077632"/>
            </p:xfrm>
            <a:graphic>
              <a:graphicData uri="http://schemas.openxmlformats.org/drawingml/2006/table">
                <a:tbl>
                  <a:tblPr firstRow="1" bandRow="1">
                    <a:tableStyleId>{5940675A-B579-460E-94D1-54222C63F5DA}</a:tableStyleId>
                  </a:tblPr>
                  <a:tblGrid>
                    <a:gridCol w="3705674">
                      <a:extLst>
                        <a:ext uri="{9D8B030D-6E8A-4147-A177-3AD203B41FA5}">
                          <a16:colId xmlns:a16="http://schemas.microsoft.com/office/drawing/2014/main" val="2191493584"/>
                        </a:ext>
                      </a:extLst>
                    </a:gridCol>
                    <a:gridCol w="6809926">
                      <a:extLst>
                        <a:ext uri="{9D8B030D-6E8A-4147-A177-3AD203B41FA5}">
                          <a16:colId xmlns:a16="http://schemas.microsoft.com/office/drawing/2014/main" val="1992385526"/>
                        </a:ext>
                      </a:extLst>
                    </a:gridCol>
                  </a:tblGrid>
                  <a:tr h="472863">
                    <a:tc>
                      <a:txBody>
                        <a:bodyPr/>
                        <a:lstStyle/>
                        <a:p>
                          <a:r>
                            <a:rPr lang="en-GB" sz="1600">
                              <a:solidFill>
                                <a:schemeClr val="tx2"/>
                              </a:solidFill>
                            </a:rPr>
                            <a:t>Term</a:t>
                          </a:r>
                          <a:endParaRPr lang="en-GB" sz="1600">
                            <a:solidFill>
                              <a:schemeClr val="tx2"/>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en-GB" sz="1600">
                              <a:solidFill>
                                <a:schemeClr val="tx2"/>
                              </a:solidFill>
                            </a:rPr>
                            <a:t>Formula</a:t>
                          </a:r>
                          <a:endParaRPr lang="en-GB" sz="1600">
                            <a:solidFill>
                              <a:schemeClr val="tx2"/>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239055945"/>
                      </a:ext>
                    </a:extLst>
                  </a:tr>
                  <a:tr h="598609">
                    <a:tc>
                      <a:txBody>
                        <a:bodyPr/>
                        <a:lstStyle/>
                        <a:p>
                          <a:r>
                            <a:rPr lang="en-GB" sz="1200"/>
                            <a:t>Claimant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1200" i="1" smtClean="0">
                                        <a:solidFill>
                                          <a:schemeClr val="tx1"/>
                                        </a:solidFill>
                                        <a:latin typeface="Cambria Math" panose="02040503050406030204" pitchFamily="18" charset="0"/>
                                      </a:rPr>
                                    </m:ctrlPr>
                                  </m:fPr>
                                  <m:num>
                                    <m:r>
                                      <a:rPr lang="en-GB" sz="1200" b="0" i="1" smtClean="0">
                                        <a:solidFill>
                                          <a:schemeClr val="tx1"/>
                                        </a:solidFill>
                                        <a:latin typeface="Cambria Math" panose="02040503050406030204" pitchFamily="18" charset="0"/>
                                      </a:rPr>
                                      <m:t>𝑛𝑢𝑚𝑏𝑒𝑟</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𝑜𝑓</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𝑐𝑙𝑎𝑖𝑚𝑎𝑛𝑡𝑠</m:t>
                                    </m:r>
                                  </m:num>
                                  <m:den>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𝑝𝑜𝑝𝑢𝑙𝑎𝑡𝑖𝑜𝑛</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𝑜𝑓</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𝑐𝑙𝑎𝑖𝑚𝑎𝑛𝑡</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𝑎𝑟𝑒𝑎</m:t>
                                    </m:r>
                                    <m:r>
                                      <a:rPr lang="en-GB" sz="1200" b="0" i="1" smtClean="0">
                                        <a:solidFill>
                                          <a:schemeClr val="tx1"/>
                                        </a:solidFill>
                                        <a:latin typeface="Cambria Math" panose="02040503050406030204" pitchFamily="18" charset="0"/>
                                      </a:rPr>
                                      <m:t> (16−64)</m:t>
                                    </m:r>
                                  </m:den>
                                </m:f>
                              </m:oMath>
                            </m:oMathPara>
                          </a14:m>
                          <a:endParaRPr lang="en-GB" sz="1200" i="1">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845450727"/>
                      </a:ext>
                    </a:extLst>
                  </a:tr>
                  <a:tr h="598609">
                    <a:tc>
                      <a:txBody>
                        <a:bodyPr/>
                        <a:lstStyle/>
                        <a:p>
                          <a:r>
                            <a:rPr lang="en-GB" sz="1200"/>
                            <a:t>Economic Activity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𝑛𝑢𝑚𝑏𝑒𝑟</m:t>
                                    </m:r>
                                    <m:r>
                                      <a:rPr lang="en-GB" sz="1200" b="0" i="1" smtClean="0">
                                        <a:latin typeface="Cambria Math" panose="02040503050406030204" pitchFamily="18" charset="0"/>
                                      </a:rPr>
                                      <m:t> </m:t>
                                    </m:r>
                                    <m:r>
                                      <a:rPr lang="en-GB" sz="1200" b="0" i="1" smtClean="0">
                                        <a:latin typeface="Cambria Math" panose="02040503050406030204" pitchFamily="18" charset="0"/>
                                      </a:rPr>
                                      <m:t>𝑜</m:t>
                                    </m:r>
                                    <m:r>
                                      <a:rPr lang="en-GB" sz="1200" b="0" smtClean="0">
                                        <a:latin typeface="Cambria Math" panose="02040503050406030204" pitchFamily="18" charset="0"/>
                                      </a:rPr>
                                      <m:t>𝑓</m:t>
                                    </m:r>
                                    <m:r>
                                      <a:rPr lang="en-GB" sz="1200" b="0" smtClean="0">
                                        <a:latin typeface="Cambria Math" panose="02040503050406030204" pitchFamily="18" charset="0"/>
                                      </a:rPr>
                                      <m:t> </m:t>
                                    </m:r>
                                    <m:r>
                                      <a:rPr lang="en-GB" sz="1200" b="0" smtClean="0">
                                        <a:latin typeface="Cambria Math" panose="02040503050406030204" pitchFamily="18" charset="0"/>
                                      </a:rPr>
                                      <m:t>𝑝𝑒𝑜𝑝𝑙𝑒</m:t>
                                    </m:r>
                                    <m:r>
                                      <a:rPr lang="en-GB" sz="1200" b="0" smtClean="0">
                                        <a:latin typeface="Cambria Math" panose="02040503050406030204" pitchFamily="18" charset="0"/>
                                      </a:rPr>
                                      <m:t> </m:t>
                                    </m:r>
                                    <m:r>
                                      <m:rPr>
                                        <m:sty m:val="p"/>
                                      </m:rPr>
                                      <a:rPr lang="en-GB" sz="1200" b="0" i="0" smtClean="0">
                                        <a:latin typeface="Cambria Math" panose="02040503050406030204" pitchFamily="18" charset="0"/>
                                      </a:rPr>
                                      <m:t>in</m:t>
                                    </m:r>
                                    <m:r>
                                      <a:rPr lang="en-GB" sz="1200" b="0" i="0" smtClean="0">
                                        <a:latin typeface="Cambria Math" panose="02040503050406030204" pitchFamily="18" charset="0"/>
                                      </a:rPr>
                                      <m:t> </m:t>
                                    </m:r>
                                    <m:r>
                                      <a:rPr lang="en-GB" sz="1200" b="0" smtClean="0">
                                        <a:latin typeface="Cambria Math" panose="02040503050406030204" pitchFamily="18" charset="0"/>
                                      </a:rPr>
                                      <m:t>𝑒𝑚𝑝𝑙𝑜𝑦𝑚𝑒𝑛𝑡</m:t>
                                    </m:r>
                                    <m:r>
                                      <a:rPr lang="en-GB" sz="1200" b="0" smtClean="0">
                                        <a:latin typeface="Cambria Math" panose="02040503050406030204" pitchFamily="18" charset="0"/>
                                      </a:rPr>
                                      <m:t> </m:t>
                                    </m:r>
                                    <m:r>
                                      <a:rPr lang="en-GB" sz="1200" b="0" smtClean="0">
                                        <a:latin typeface="Cambria Math" panose="02040503050406030204" pitchFamily="18" charset="0"/>
                                      </a:rPr>
                                      <m:t>𝑎𝑛𝑑</m:t>
                                    </m:r>
                                    <m:r>
                                      <a:rPr lang="en-GB" sz="1200" b="0" smtClean="0">
                                        <a:latin typeface="Cambria Math" panose="02040503050406030204" pitchFamily="18" charset="0"/>
                                      </a:rPr>
                                      <m:t> </m:t>
                                    </m:r>
                                    <m:r>
                                      <a:rPr lang="en-GB" sz="1200" b="0" smtClean="0">
                                        <a:latin typeface="Cambria Math" panose="02040503050406030204" pitchFamily="18" charset="0"/>
                                      </a:rPr>
                                      <m:t>𝑢𝑛𝑒𝑚𝑝𝑙𝑜𝑦𝑒𝑑</m:t>
                                    </m:r>
                                    <m:r>
                                      <a:rPr lang="en-GB" sz="1200" b="0" i="0" smtClean="0">
                                        <a:latin typeface="Cambria Math" panose="02040503050406030204" pitchFamily="18" charset="0"/>
                                      </a:rPr>
                                      <m:t> (</m:t>
                                    </m:r>
                                    <m:r>
                                      <a:rPr lang="en-GB" sz="1200" b="0" i="1" smtClean="0">
                                        <a:latin typeface="Cambria Math" panose="02040503050406030204" pitchFamily="18" charset="0"/>
                                      </a:rPr>
                                      <m:t>𝑎𝑔𝑒𝑑</m:t>
                                    </m:r>
                                    <m:r>
                                      <a:rPr lang="en-GB" sz="1200" b="0" i="0" smtClean="0">
                                        <a:latin typeface="Cambria Math" panose="02040503050406030204" pitchFamily="18" charset="0"/>
                                      </a:rPr>
                                      <m:t> 16+)</m:t>
                                    </m:r>
                                  </m:num>
                                  <m:den>
                                    <m:r>
                                      <a:rPr lang="en-GB" sz="1200" b="0" smtClean="0">
                                        <a:latin typeface="Cambria Math" panose="02040503050406030204" pitchFamily="18" charset="0"/>
                                      </a:rPr>
                                      <m:t>𝑡𝑜𝑡𝑎𝑙</m:t>
                                    </m:r>
                                    <m:r>
                                      <a:rPr lang="en-GB" sz="1200" b="0" smtClean="0">
                                        <a:latin typeface="Cambria Math" panose="02040503050406030204" pitchFamily="18" charset="0"/>
                                      </a:rPr>
                                      <m:t> </m:t>
                                    </m:r>
                                    <m:r>
                                      <a:rPr lang="en-GB" sz="1200" b="0" smtClean="0">
                                        <a:latin typeface="Cambria Math" panose="02040503050406030204" pitchFamily="18" charset="0"/>
                                      </a:rPr>
                                      <m:t>𝑝𝑜𝑝𝑢𝑙𝑎𝑡𝑖𝑜𝑛</m:t>
                                    </m:r>
                                    <m:r>
                                      <a:rPr lang="en-GB" sz="1200" b="0" i="0" smtClean="0">
                                        <a:latin typeface="Cambria Math" panose="02040503050406030204" pitchFamily="18" charset="0"/>
                                      </a:rPr>
                                      <m:t> (</m:t>
                                    </m:r>
                                    <m:r>
                                      <a:rPr lang="en-GB" sz="1200" b="0" i="1" smtClean="0">
                                        <a:latin typeface="Cambria Math" panose="02040503050406030204" pitchFamily="18" charset="0"/>
                                      </a:rPr>
                                      <m:t>𝑎𝑔𝑒𝑑</m:t>
                                    </m:r>
                                    <m:r>
                                      <a:rPr lang="en-GB" sz="1200" b="0" i="0" smtClean="0">
                                        <a:latin typeface="Cambria Math" panose="02040503050406030204" pitchFamily="18" charset="0"/>
                                      </a:rPr>
                                      <m:t> 16+)</m:t>
                                    </m:r>
                                  </m:den>
                                </m:f>
                              </m:oMath>
                            </m:oMathPara>
                          </a14:m>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200516617"/>
                      </a:ext>
                    </a:extLst>
                  </a:tr>
                  <a:tr h="602090">
                    <a:tc>
                      <a:txBody>
                        <a:bodyPr/>
                        <a:lstStyle/>
                        <a:p>
                          <a:r>
                            <a:rPr lang="en-GB" sz="1200"/>
                            <a:t>Economic Inactivity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𝑛𝑢𝑚𝑏𝑒𝑟</m:t>
                                    </m:r>
                                    <m:r>
                                      <a:rPr lang="en-GB" sz="1200" b="0" i="1" smtClean="0">
                                        <a:latin typeface="Cambria Math" panose="02040503050406030204" pitchFamily="18" charset="0"/>
                                      </a:rPr>
                                      <m:t> </m:t>
                                    </m:r>
                                    <m:r>
                                      <a:rPr lang="en-GB" sz="1200" b="0" i="1" smtClean="0">
                                        <a:latin typeface="Cambria Math" panose="02040503050406030204" pitchFamily="18" charset="0"/>
                                      </a:rPr>
                                      <m:t>𝑝𝑒𝑜𝑝𝑙𝑒</m:t>
                                    </m:r>
                                    <m:r>
                                      <a:rPr lang="en-GB" sz="1200" b="0" i="1" smtClean="0">
                                        <a:latin typeface="Cambria Math" panose="02040503050406030204" pitchFamily="18" charset="0"/>
                                      </a:rPr>
                                      <m:t> </m:t>
                                    </m:r>
                                    <m:r>
                                      <a:rPr lang="en-GB" sz="1200" b="0" i="1" smtClean="0">
                                        <a:latin typeface="Cambria Math" panose="02040503050406030204" pitchFamily="18" charset="0"/>
                                      </a:rPr>
                                      <m:t>𝑤h𝑜</m:t>
                                    </m:r>
                                    <m:r>
                                      <a:rPr lang="en-GB" sz="1200" b="0" i="1" smtClean="0">
                                        <a:latin typeface="Cambria Math" panose="02040503050406030204" pitchFamily="18" charset="0"/>
                                      </a:rPr>
                                      <m:t> </m:t>
                                    </m:r>
                                    <m:r>
                                      <a:rPr lang="en-GB" sz="1200" b="0" i="1" smtClean="0">
                                        <a:latin typeface="Cambria Math" panose="02040503050406030204" pitchFamily="18" charset="0"/>
                                      </a:rPr>
                                      <m:t>𝑎𝑟𝑒</m:t>
                                    </m:r>
                                    <m:r>
                                      <a:rPr lang="en-GB" sz="1200" b="0" i="1" smtClean="0">
                                        <a:latin typeface="Cambria Math" panose="02040503050406030204" pitchFamily="18" charset="0"/>
                                      </a:rPr>
                                      <m:t> </m:t>
                                    </m:r>
                                    <m:r>
                                      <a:rPr lang="en-GB" sz="1200" b="0" i="1" smtClean="0">
                                        <a:latin typeface="Cambria Math" panose="02040503050406030204" pitchFamily="18" charset="0"/>
                                      </a:rPr>
                                      <m:t>𝑛𝑒𝑖𝑡h𝑒𝑟</m:t>
                                    </m:r>
                                    <m:r>
                                      <a:rPr lang="en-GB" sz="1200" b="0" i="1" smtClean="0">
                                        <a:latin typeface="Cambria Math" panose="02040503050406030204" pitchFamily="18" charset="0"/>
                                      </a:rPr>
                                      <m:t> </m:t>
                                    </m:r>
                                    <m:r>
                                      <a:rPr lang="en-GB" sz="1200" b="0" i="1" smtClean="0">
                                        <a:latin typeface="Cambria Math" panose="02040503050406030204" pitchFamily="18" charset="0"/>
                                      </a:rPr>
                                      <m:t>𝑖𝑛</m:t>
                                    </m:r>
                                    <m:r>
                                      <a:rPr lang="en-GB" sz="1200" b="0" i="1" smtClean="0">
                                        <a:latin typeface="Cambria Math" panose="02040503050406030204" pitchFamily="18" charset="0"/>
                                      </a:rPr>
                                      <m:t> </m:t>
                                    </m:r>
                                    <m:r>
                                      <a:rPr lang="en-GB" sz="1200" b="0" i="1" smtClean="0">
                                        <a:latin typeface="Cambria Math" panose="02040503050406030204" pitchFamily="18" charset="0"/>
                                      </a:rPr>
                                      <m:t>𝑒𝑚𝑝𝑙𝑜𝑦𝑚𝑒𝑛𝑡</m:t>
                                    </m:r>
                                    <m:r>
                                      <a:rPr lang="en-GB" sz="1200" b="0" i="1" smtClean="0">
                                        <a:latin typeface="Cambria Math" panose="02040503050406030204" pitchFamily="18" charset="0"/>
                                      </a:rPr>
                                      <m:t> </m:t>
                                    </m:r>
                                    <m:r>
                                      <a:rPr lang="en-GB" sz="1200" b="0" i="1" smtClean="0">
                                        <a:latin typeface="Cambria Math" panose="02040503050406030204" pitchFamily="18" charset="0"/>
                                      </a:rPr>
                                      <m:t>𝑛𝑜𝑟</m:t>
                                    </m:r>
                                    <m:r>
                                      <a:rPr lang="en-GB" sz="1200" b="0" i="1" smtClean="0">
                                        <a:latin typeface="Cambria Math" panose="02040503050406030204" pitchFamily="18" charset="0"/>
                                      </a:rPr>
                                      <m:t> </m:t>
                                    </m:r>
                                    <m:r>
                                      <a:rPr lang="en-GB" sz="1200" b="0" i="1" smtClean="0">
                                        <a:latin typeface="Cambria Math" panose="02040503050406030204" pitchFamily="18" charset="0"/>
                                      </a:rPr>
                                      <m:t>𝑢𝑛𝑒𝑚𝑝𝑙𝑜𝑦𝑒𝑑</m:t>
                                    </m:r>
                                    <m:r>
                                      <a:rPr lang="en-GB" sz="1200" b="0" i="1" smtClean="0">
                                        <a:latin typeface="Cambria Math" panose="02040503050406030204" pitchFamily="18" charset="0"/>
                                      </a:rPr>
                                      <m:t> (</m:t>
                                    </m:r>
                                    <m:r>
                                      <a:rPr lang="en-GB" sz="1200" b="0" i="1" smtClean="0">
                                        <a:latin typeface="Cambria Math" panose="02040503050406030204" pitchFamily="18" charset="0"/>
                                      </a:rPr>
                                      <m:t>𝑎𝑔𝑒𝑑</m:t>
                                    </m:r>
                                    <m:r>
                                      <a:rPr lang="en-GB" sz="1200" b="0" i="1" smtClean="0">
                                        <a:latin typeface="Cambria Math" panose="02040503050406030204" pitchFamily="18" charset="0"/>
                                      </a:rPr>
                                      <m:t> 16−64)</m:t>
                                    </m:r>
                                  </m:num>
                                  <m:den>
                                    <m:r>
                                      <a:rPr lang="en-GB" sz="1200" b="0" i="1" smtClean="0">
                                        <a:latin typeface="Cambria Math" panose="02040503050406030204" pitchFamily="18" charset="0"/>
                                      </a:rPr>
                                      <m:t>𝑡𝑜𝑡𝑎𝑙</m:t>
                                    </m:r>
                                    <m:r>
                                      <a:rPr lang="en-GB" sz="1200" b="0" i="1" smtClean="0">
                                        <a:latin typeface="Cambria Math" panose="02040503050406030204" pitchFamily="18" charset="0"/>
                                      </a:rPr>
                                      <m:t> </m:t>
                                    </m:r>
                                    <m:r>
                                      <a:rPr lang="en-GB" sz="1200" b="0" i="1" smtClean="0">
                                        <a:latin typeface="Cambria Math" panose="02040503050406030204" pitchFamily="18" charset="0"/>
                                      </a:rPr>
                                      <m:t>𝑝𝑜𝑝𝑢𝑙𝑎𝑡𝑖𝑜𝑛</m:t>
                                    </m:r>
                                    <m:r>
                                      <a:rPr lang="en-GB" sz="1200" b="0" i="1" smtClean="0">
                                        <a:latin typeface="Cambria Math" panose="02040503050406030204" pitchFamily="18" charset="0"/>
                                      </a:rPr>
                                      <m:t> (</m:t>
                                    </m:r>
                                    <m:r>
                                      <a:rPr lang="en-GB" sz="1200" b="0" i="1" smtClean="0">
                                        <a:latin typeface="Cambria Math" panose="02040503050406030204" pitchFamily="18" charset="0"/>
                                      </a:rPr>
                                      <m:t>𝑎𝑔𝑒𝑑</m:t>
                                    </m:r>
                                    <m:r>
                                      <a:rPr lang="en-GB" sz="1200" b="0" i="1" smtClean="0">
                                        <a:latin typeface="Cambria Math" panose="02040503050406030204" pitchFamily="18" charset="0"/>
                                      </a:rPr>
                                      <m:t> 16−64)</m:t>
                                    </m:r>
                                  </m:den>
                                </m:f>
                              </m:oMath>
                            </m:oMathPara>
                          </a14:m>
                          <a:endParaRPr lang="en-GB" sz="1200" i="1">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551279755"/>
                      </a:ext>
                    </a:extLst>
                  </a:tr>
                  <a:tr h="602090">
                    <a:tc>
                      <a:txBody>
                        <a:bodyPr/>
                        <a:lstStyle/>
                        <a:p>
                          <a:r>
                            <a:rPr lang="en-GB" sz="1200"/>
                            <a:t>Employment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a:rPr lang="en-GB" sz="1200" b="0" smtClean="0">
                                        <a:latin typeface="Cambria Math" panose="02040503050406030204" pitchFamily="18" charset="0"/>
                                      </a:rPr>
                                      <m:t>𝑛𝑢𝑚𝑏𝑒𝑟</m:t>
                                    </m:r>
                                    <m:r>
                                      <a:rPr lang="en-GB" sz="1200" b="0" smtClean="0">
                                        <a:latin typeface="Cambria Math" panose="02040503050406030204" pitchFamily="18" charset="0"/>
                                      </a:rPr>
                                      <m:t> </m:t>
                                    </m:r>
                                    <m:r>
                                      <a:rPr lang="en-GB" sz="1200" b="0" smtClean="0">
                                        <a:latin typeface="Cambria Math" panose="02040503050406030204" pitchFamily="18" charset="0"/>
                                      </a:rPr>
                                      <m:t>𝑜𝑓</m:t>
                                    </m:r>
                                    <m:r>
                                      <a:rPr lang="en-GB" sz="1200" b="0" smtClean="0">
                                        <a:latin typeface="Cambria Math" panose="02040503050406030204" pitchFamily="18" charset="0"/>
                                      </a:rPr>
                                      <m:t> </m:t>
                                    </m:r>
                                    <m:r>
                                      <a:rPr lang="en-GB" sz="1200" b="0" smtClean="0">
                                        <a:latin typeface="Cambria Math" panose="02040503050406030204" pitchFamily="18" charset="0"/>
                                      </a:rPr>
                                      <m:t>𝑝𝑒𝑜𝑝𝑙𝑒</m:t>
                                    </m:r>
                                    <m:r>
                                      <a:rPr lang="en-GB" sz="1200" b="0" smtClean="0">
                                        <a:latin typeface="Cambria Math" panose="02040503050406030204" pitchFamily="18" charset="0"/>
                                      </a:rPr>
                                      <m:t> </m:t>
                                    </m:r>
                                    <m:r>
                                      <a:rPr lang="en-GB" sz="1200" b="0" smtClean="0">
                                        <a:latin typeface="Cambria Math" panose="02040503050406030204" pitchFamily="18" charset="0"/>
                                      </a:rPr>
                                      <m:t>𝑖𝑛</m:t>
                                    </m:r>
                                    <m:r>
                                      <a:rPr lang="en-GB" sz="1200" b="0" smtClean="0">
                                        <a:latin typeface="Cambria Math" panose="02040503050406030204" pitchFamily="18" charset="0"/>
                                      </a:rPr>
                                      <m:t> </m:t>
                                    </m:r>
                                    <m:r>
                                      <a:rPr lang="en-GB" sz="1200" b="0" smtClean="0">
                                        <a:latin typeface="Cambria Math" panose="02040503050406030204" pitchFamily="18" charset="0"/>
                                      </a:rPr>
                                      <m:t>𝑒𝑚𝑝𝑙𝑜𝑦𝑚𝑒𝑛𝑡</m:t>
                                    </m:r>
                                    <m:r>
                                      <a:rPr lang="en-GB" sz="1200" b="0" i="0" smtClean="0">
                                        <a:latin typeface="Cambria Math" panose="02040503050406030204" pitchFamily="18" charset="0"/>
                                      </a:rPr>
                                      <m:t> (</m:t>
                                    </m:r>
                                    <m:r>
                                      <a:rPr lang="en-GB" sz="1200" b="0" i="1" smtClean="0">
                                        <a:latin typeface="Cambria Math" panose="02040503050406030204" pitchFamily="18" charset="0"/>
                                      </a:rPr>
                                      <m:t>𝑎𝑔𝑒𝑑</m:t>
                                    </m:r>
                                    <m:r>
                                      <a:rPr lang="en-GB" sz="1200" b="0" i="0" smtClean="0">
                                        <a:latin typeface="Cambria Math" panose="02040503050406030204" pitchFamily="18" charset="0"/>
                                      </a:rPr>
                                      <m:t> 16−64)</m:t>
                                    </m:r>
                                  </m:num>
                                  <m:den>
                                    <m:r>
                                      <a:rPr lang="en-GB" sz="1200" b="0" i="1" smtClean="0">
                                        <a:latin typeface="Cambria Math" panose="02040503050406030204" pitchFamily="18" charset="0"/>
                                      </a:rPr>
                                      <m:t>𝑡𝑜𝑡𝑎𝑙</m:t>
                                    </m:r>
                                    <m:r>
                                      <a:rPr lang="en-GB" sz="1200" b="0" i="1" smtClean="0">
                                        <a:latin typeface="Cambria Math" panose="02040503050406030204" pitchFamily="18" charset="0"/>
                                      </a:rPr>
                                      <m:t> </m:t>
                                    </m:r>
                                    <m:r>
                                      <a:rPr lang="en-GB" sz="1200" b="0" i="1" smtClean="0">
                                        <a:latin typeface="Cambria Math" panose="02040503050406030204" pitchFamily="18" charset="0"/>
                                      </a:rPr>
                                      <m:t>𝑝𝑜𝑝𝑢𝑙𝑎𝑡𝑖𝑜𝑛</m:t>
                                    </m:r>
                                    <m:r>
                                      <a:rPr lang="en-GB" sz="1200" b="0" i="1" smtClean="0">
                                        <a:latin typeface="Cambria Math" panose="02040503050406030204" pitchFamily="18" charset="0"/>
                                      </a:rPr>
                                      <m:t> (</m:t>
                                    </m:r>
                                    <m:r>
                                      <a:rPr lang="en-GB" sz="1200" b="0" i="1" smtClean="0">
                                        <a:latin typeface="Cambria Math" panose="02040503050406030204" pitchFamily="18" charset="0"/>
                                      </a:rPr>
                                      <m:t>𝑎𝑔𝑒𝑑</m:t>
                                    </m:r>
                                    <m:r>
                                      <a:rPr lang="en-GB" sz="1200" b="0" i="1" smtClean="0">
                                        <a:latin typeface="Cambria Math" panose="02040503050406030204" pitchFamily="18" charset="0"/>
                                      </a:rPr>
                                      <m:t> 16−64)</m:t>
                                    </m:r>
                                  </m:den>
                                </m:f>
                              </m:oMath>
                            </m:oMathPara>
                          </a14:m>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938904309"/>
                      </a:ext>
                    </a:extLst>
                  </a:tr>
                  <a:tr h="602090">
                    <a:tc>
                      <a:txBody>
                        <a:bodyPr/>
                        <a:lstStyle/>
                        <a:p>
                          <a:r>
                            <a:rPr lang="en-GB" sz="1200"/>
                            <a:t>Unemployment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1200" i="1" smtClean="0">
                                        <a:solidFill>
                                          <a:schemeClr val="tx1"/>
                                        </a:solidFill>
                                        <a:latin typeface="Cambria Math" panose="02040503050406030204" pitchFamily="18" charset="0"/>
                                      </a:rPr>
                                    </m:ctrlPr>
                                  </m:fPr>
                                  <m:num>
                                    <m:r>
                                      <a:rPr lang="en-GB" sz="1200" b="0" smtClean="0">
                                        <a:solidFill>
                                          <a:schemeClr val="tx1"/>
                                        </a:solidFill>
                                        <a:latin typeface="Cambria Math" panose="02040503050406030204" pitchFamily="18" charset="0"/>
                                      </a:rPr>
                                      <m:t>𝑛𝑢𝑚𝑏𝑒𝑟</m:t>
                                    </m:r>
                                    <m:r>
                                      <a:rPr lang="en-GB" sz="1200" b="0" smtClean="0">
                                        <a:solidFill>
                                          <a:schemeClr val="tx1"/>
                                        </a:solidFill>
                                        <a:latin typeface="Cambria Math" panose="02040503050406030204" pitchFamily="18" charset="0"/>
                                      </a:rPr>
                                      <m:t> </m:t>
                                    </m:r>
                                    <m:r>
                                      <a:rPr lang="en-GB" sz="1200" b="0" smtClean="0">
                                        <a:solidFill>
                                          <a:schemeClr val="tx1"/>
                                        </a:solidFill>
                                        <a:latin typeface="Cambria Math" panose="02040503050406030204" pitchFamily="18" charset="0"/>
                                      </a:rPr>
                                      <m:t>𝑜𝑓</m:t>
                                    </m:r>
                                    <m:r>
                                      <a:rPr lang="en-GB" sz="1200" b="0" smtClean="0">
                                        <a:solidFill>
                                          <a:schemeClr val="tx1"/>
                                        </a:solidFill>
                                        <a:latin typeface="Cambria Math" panose="02040503050406030204" pitchFamily="18" charset="0"/>
                                      </a:rPr>
                                      <m:t> </m:t>
                                    </m:r>
                                    <m:r>
                                      <a:rPr lang="en-GB" sz="1200" b="0" smtClean="0">
                                        <a:solidFill>
                                          <a:schemeClr val="tx1"/>
                                        </a:solidFill>
                                        <a:latin typeface="Cambria Math" panose="02040503050406030204" pitchFamily="18" charset="0"/>
                                      </a:rPr>
                                      <m:t>𝑢𝑛𝑒𝑚𝑝𝑙𝑜𝑦𝑒𝑑</m:t>
                                    </m:r>
                                    <m:r>
                                      <a:rPr lang="en-GB" sz="1200" b="0" smtClean="0">
                                        <a:solidFill>
                                          <a:schemeClr val="tx1"/>
                                        </a:solidFill>
                                        <a:latin typeface="Cambria Math" panose="02040503050406030204" pitchFamily="18" charset="0"/>
                                      </a:rPr>
                                      <m:t> </m:t>
                                    </m:r>
                                    <m:r>
                                      <a:rPr lang="en-GB" sz="1200" b="0" smtClean="0">
                                        <a:solidFill>
                                          <a:schemeClr val="tx1"/>
                                        </a:solidFill>
                                        <a:latin typeface="Cambria Math" panose="02040503050406030204" pitchFamily="18" charset="0"/>
                                      </a:rPr>
                                      <m:t>𝑝𝑒𝑜𝑝𝑙𝑒</m:t>
                                    </m:r>
                                    <m:r>
                                      <a:rPr lang="en-GB" sz="1200" b="0" i="0"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𝑎𝑔𝑒𝑑</m:t>
                                    </m:r>
                                    <m:r>
                                      <a:rPr lang="en-GB" sz="1200" b="0" i="0" smtClean="0">
                                        <a:solidFill>
                                          <a:schemeClr val="tx1"/>
                                        </a:solidFill>
                                        <a:latin typeface="Cambria Math" panose="02040503050406030204" pitchFamily="18" charset="0"/>
                                      </a:rPr>
                                      <m:t> 16+)</m:t>
                                    </m:r>
                                  </m:num>
                                  <m:den>
                                    <m:r>
                                      <a:rPr lang="en-GB" sz="1200" b="0" i="1" smtClean="0">
                                        <a:solidFill>
                                          <a:schemeClr val="tx1"/>
                                        </a:solidFill>
                                        <a:latin typeface="Cambria Math" panose="02040503050406030204" pitchFamily="18" charset="0"/>
                                      </a:rPr>
                                      <m:t>𝑒𝑐𝑜𝑛𝑜𝑚𝑖𝑐𝑎𝑙𝑙𝑦</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𝑎𝑐𝑡𝑖𝑣𝑒</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𝑝𝑜𝑝𝑢𝑙𝑎𝑡𝑖𝑜𝑛</m:t>
                                    </m:r>
                                    <m:r>
                                      <a:rPr lang="en-GB" sz="1200" b="0" i="1" smtClean="0">
                                        <a:solidFill>
                                          <a:schemeClr val="tx1"/>
                                        </a:solidFill>
                                        <a:latin typeface="Cambria Math" panose="02040503050406030204" pitchFamily="18" charset="0"/>
                                      </a:rPr>
                                      <m:t> </m:t>
                                    </m:r>
                                    <m:r>
                                      <a:rPr lang="en-GB" sz="1200" b="0" i="0" smtClean="0">
                                        <a:solidFill>
                                          <a:schemeClr val="tx1"/>
                                        </a:solidFill>
                                        <a:latin typeface="Cambria Math" panose="02040503050406030204" pitchFamily="18" charset="0"/>
                                      </a:rPr>
                                      <m:t>(</m:t>
                                    </m:r>
                                    <m:r>
                                      <a:rPr lang="en-GB" sz="1200" b="0" i="1" smtClean="0">
                                        <a:solidFill>
                                          <a:schemeClr val="tx1"/>
                                        </a:solidFill>
                                        <a:latin typeface="Cambria Math" panose="02040503050406030204" pitchFamily="18" charset="0"/>
                                      </a:rPr>
                                      <m:t>𝑎𝑔𝑒𝑑</m:t>
                                    </m:r>
                                    <m:r>
                                      <a:rPr lang="en-GB" sz="1200" b="0" i="0" smtClean="0">
                                        <a:solidFill>
                                          <a:schemeClr val="tx1"/>
                                        </a:solidFill>
                                        <a:latin typeface="Cambria Math" panose="02040503050406030204" pitchFamily="18" charset="0"/>
                                      </a:rPr>
                                      <m:t> 16+)</m:t>
                                    </m:r>
                                  </m:den>
                                </m:f>
                              </m:oMath>
                            </m:oMathPara>
                          </a14:m>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26644306"/>
                      </a:ext>
                    </a:extLst>
                  </a:tr>
                  <a:tr h="601281">
                    <a:tc>
                      <a:txBody>
                        <a:bodyPr/>
                        <a:lstStyle/>
                        <a:p>
                          <a:r>
                            <a:rPr lang="en-GB" sz="1200"/>
                            <a:t>Vacancy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a:rPr lang="en-GB" sz="1200" b="0" smtClean="0">
                                        <a:latin typeface="Cambria Math" panose="02040503050406030204" pitchFamily="18" charset="0"/>
                                      </a:rPr>
                                      <m:t>𝑛𝑢𝑚𝑏𝑒𝑟</m:t>
                                    </m:r>
                                    <m:r>
                                      <a:rPr lang="en-GB" sz="1200" b="0" smtClean="0">
                                        <a:latin typeface="Cambria Math" panose="02040503050406030204" pitchFamily="18" charset="0"/>
                                      </a:rPr>
                                      <m:t> </m:t>
                                    </m:r>
                                    <m:r>
                                      <a:rPr lang="en-GB" sz="1200" b="0" smtClean="0">
                                        <a:latin typeface="Cambria Math" panose="02040503050406030204" pitchFamily="18" charset="0"/>
                                      </a:rPr>
                                      <m:t>𝑜𝑓</m:t>
                                    </m:r>
                                    <m:r>
                                      <a:rPr lang="en-GB" sz="1200" b="0" smtClean="0">
                                        <a:latin typeface="Cambria Math" panose="02040503050406030204" pitchFamily="18" charset="0"/>
                                      </a:rPr>
                                      <m:t> </m:t>
                                    </m:r>
                                    <m:r>
                                      <a:rPr lang="en-GB" sz="1200" b="0" smtClean="0">
                                        <a:latin typeface="Cambria Math" panose="02040503050406030204" pitchFamily="18" charset="0"/>
                                      </a:rPr>
                                      <m:t>𝑗𝑜𝑏</m:t>
                                    </m:r>
                                    <m:r>
                                      <a:rPr lang="en-GB" sz="1200" b="0" smtClean="0">
                                        <a:latin typeface="Cambria Math" panose="02040503050406030204" pitchFamily="18" charset="0"/>
                                      </a:rPr>
                                      <m:t> </m:t>
                                    </m:r>
                                    <m:r>
                                      <a:rPr lang="en-GB" sz="1200" b="0" smtClean="0">
                                        <a:latin typeface="Cambria Math" panose="02040503050406030204" pitchFamily="18" charset="0"/>
                                      </a:rPr>
                                      <m:t>𝑣𝑎𝑐𝑎𝑛𝑐𝑖𝑒𝑠</m:t>
                                    </m:r>
                                  </m:num>
                                  <m:den>
                                    <m:r>
                                      <a:rPr lang="en-GB" sz="1200" b="0" smtClean="0">
                                        <a:latin typeface="Cambria Math" panose="02040503050406030204" pitchFamily="18" charset="0"/>
                                      </a:rPr>
                                      <m:t>(</m:t>
                                    </m:r>
                                    <m:r>
                                      <a:rPr lang="en-GB" sz="1200" b="0" smtClean="0">
                                        <a:latin typeface="Cambria Math" panose="02040503050406030204" pitchFamily="18" charset="0"/>
                                      </a:rPr>
                                      <m:t>𝑛𝑢𝑚𝑏𝑒𝑟</m:t>
                                    </m:r>
                                    <m:r>
                                      <a:rPr lang="en-GB" sz="1200" b="0" smtClean="0">
                                        <a:latin typeface="Cambria Math" panose="02040503050406030204" pitchFamily="18" charset="0"/>
                                      </a:rPr>
                                      <m:t> </m:t>
                                    </m:r>
                                    <m:r>
                                      <a:rPr lang="en-GB" sz="1200" b="0" smtClean="0">
                                        <a:latin typeface="Cambria Math" panose="02040503050406030204" pitchFamily="18" charset="0"/>
                                      </a:rPr>
                                      <m:t>𝑜𝑓</m:t>
                                    </m:r>
                                    <m:r>
                                      <a:rPr lang="en-GB" sz="1200" b="0" smtClean="0">
                                        <a:latin typeface="Cambria Math" panose="02040503050406030204" pitchFamily="18" charset="0"/>
                                      </a:rPr>
                                      <m:t> </m:t>
                                    </m:r>
                                    <m:r>
                                      <a:rPr lang="en-GB" sz="1200" b="0" smtClean="0">
                                        <a:latin typeface="Cambria Math" panose="02040503050406030204" pitchFamily="18" charset="0"/>
                                      </a:rPr>
                                      <m:t>𝑗𝑜𝑏</m:t>
                                    </m:r>
                                    <m:r>
                                      <a:rPr lang="en-GB" sz="1200" b="0" smtClean="0">
                                        <a:latin typeface="Cambria Math" panose="02040503050406030204" pitchFamily="18" charset="0"/>
                                      </a:rPr>
                                      <m:t> </m:t>
                                    </m:r>
                                    <m:r>
                                      <a:rPr lang="en-GB" sz="1200" b="0" smtClean="0">
                                        <a:latin typeface="Cambria Math" panose="02040503050406030204" pitchFamily="18" charset="0"/>
                                      </a:rPr>
                                      <m:t>𝑣𝑎𝑐𝑎𝑛𝑐𝑖𝑒𝑠</m:t>
                                    </m:r>
                                    <m:r>
                                      <a:rPr lang="en-GB" sz="1200" b="0" smtClean="0">
                                        <a:latin typeface="Cambria Math" panose="02040503050406030204" pitchFamily="18" charset="0"/>
                                      </a:rPr>
                                      <m:t>+</m:t>
                                    </m:r>
                                    <m:r>
                                      <a:rPr lang="en-GB" sz="1200" b="0" smtClean="0">
                                        <a:latin typeface="Cambria Math" panose="02040503050406030204" pitchFamily="18" charset="0"/>
                                      </a:rPr>
                                      <m:t>𝑒𝑚𝑝𝑙𝑜𝑦𝑒𝑑</m:t>
                                    </m:r>
                                    <m:r>
                                      <a:rPr lang="en-GB" sz="1200" b="0" smtClean="0">
                                        <a:latin typeface="Cambria Math" panose="02040503050406030204" pitchFamily="18" charset="0"/>
                                      </a:rPr>
                                      <m:t> </m:t>
                                    </m:r>
                                    <m:r>
                                      <a:rPr lang="en-GB" sz="1200" b="0" smtClean="0">
                                        <a:latin typeface="Cambria Math" panose="02040503050406030204" pitchFamily="18" charset="0"/>
                                      </a:rPr>
                                      <m:t>𝑝𝑜𝑝𝑢𝑙𝑎𝑡𝑖𝑜𝑛</m:t>
                                    </m:r>
                                    <m:r>
                                      <a:rPr lang="en-GB" sz="1200" b="0" smtClean="0">
                                        <a:latin typeface="Cambria Math" panose="02040503050406030204" pitchFamily="18" charset="0"/>
                                      </a:rPr>
                                      <m:t>)</m:t>
                                    </m:r>
                                  </m:den>
                                </m:f>
                              </m:oMath>
                            </m:oMathPara>
                          </a14:m>
                          <a:endParaRPr lang="en-GB" sz="1200" i="1">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992355941"/>
                      </a:ext>
                    </a:extLst>
                  </a:tr>
                </a:tbl>
              </a:graphicData>
            </a:graphic>
          </p:graphicFrame>
        </mc:Choice>
        <mc:Fallback xmlns="">
          <p:graphicFrame>
            <p:nvGraphicFramePr>
              <p:cNvPr id="4" name="Content Placeholder 3">
                <a:extLst>
                  <a:ext uri="{FF2B5EF4-FFF2-40B4-BE49-F238E27FC236}">
                    <a16:creationId xmlns:a16="http://schemas.microsoft.com/office/drawing/2014/main" id="{8039317D-E35E-F09B-C1BB-201E431B8C30}"/>
                  </a:ext>
                </a:extLst>
              </p:cNvPr>
              <p:cNvGraphicFramePr>
                <a:graphicFrameLocks noGrp="1"/>
              </p:cNvGraphicFramePr>
              <p:nvPr>
                <p:ph idx="1"/>
              </p:nvPr>
            </p:nvGraphicFramePr>
            <p:xfrm>
              <a:off x="633413" y="1510061"/>
              <a:ext cx="10515600" cy="4077632"/>
            </p:xfrm>
            <a:graphic>
              <a:graphicData uri="http://schemas.openxmlformats.org/drawingml/2006/table">
                <a:tbl>
                  <a:tblPr firstRow="1" bandRow="1">
                    <a:tableStyleId>{5940675A-B579-460E-94D1-54222C63F5DA}</a:tableStyleId>
                  </a:tblPr>
                  <a:tblGrid>
                    <a:gridCol w="3705674">
                      <a:extLst>
                        <a:ext uri="{9D8B030D-6E8A-4147-A177-3AD203B41FA5}">
                          <a16:colId xmlns:a16="http://schemas.microsoft.com/office/drawing/2014/main" val="2191493584"/>
                        </a:ext>
                      </a:extLst>
                    </a:gridCol>
                    <a:gridCol w="6809926">
                      <a:extLst>
                        <a:ext uri="{9D8B030D-6E8A-4147-A177-3AD203B41FA5}">
                          <a16:colId xmlns:a16="http://schemas.microsoft.com/office/drawing/2014/main" val="1992385526"/>
                        </a:ext>
                      </a:extLst>
                    </a:gridCol>
                  </a:tblGrid>
                  <a:tr h="472863">
                    <a:tc>
                      <a:txBody>
                        <a:bodyPr/>
                        <a:lstStyle/>
                        <a:p>
                          <a:r>
                            <a:rPr lang="en-GB" sz="1600">
                              <a:solidFill>
                                <a:schemeClr val="tx2"/>
                              </a:solidFill>
                            </a:rPr>
                            <a:t>Term</a:t>
                          </a:r>
                          <a:endParaRPr lang="en-GB" sz="1600">
                            <a:solidFill>
                              <a:schemeClr val="tx2"/>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en-GB" sz="1600">
                              <a:solidFill>
                                <a:schemeClr val="tx2"/>
                              </a:solidFill>
                            </a:rPr>
                            <a:t>Formula</a:t>
                          </a:r>
                          <a:endParaRPr lang="en-GB" sz="1600">
                            <a:solidFill>
                              <a:schemeClr val="tx2"/>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239055945"/>
                      </a:ext>
                    </a:extLst>
                  </a:tr>
                  <a:tr h="598609">
                    <a:tc>
                      <a:txBody>
                        <a:bodyPr/>
                        <a:lstStyle/>
                        <a:p>
                          <a:r>
                            <a:rPr lang="en-GB" sz="1200"/>
                            <a:t>Claimant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US"/>
                        </a:p>
                      </a:txBody>
                      <a:tcPr anchor="ctr">
                        <a:blipFill>
                          <a:blip r:embed="rId4"/>
                          <a:stretch>
                            <a:fillRect l="-54472" t="-80612" r="-179" b="-506122"/>
                          </a:stretch>
                        </a:blipFill>
                      </a:tcPr>
                    </a:tc>
                    <a:extLst>
                      <a:ext uri="{0D108BD9-81ED-4DB2-BD59-A6C34878D82A}">
                        <a16:rowId xmlns:a16="http://schemas.microsoft.com/office/drawing/2014/main" val="2845450727"/>
                      </a:ext>
                    </a:extLst>
                  </a:tr>
                  <a:tr h="598609">
                    <a:tc>
                      <a:txBody>
                        <a:bodyPr/>
                        <a:lstStyle/>
                        <a:p>
                          <a:r>
                            <a:rPr lang="en-GB" sz="1200"/>
                            <a:t>Economic Activity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US"/>
                        </a:p>
                      </a:txBody>
                      <a:tcPr anchor="ctr">
                        <a:blipFill>
                          <a:blip r:embed="rId4"/>
                          <a:stretch>
                            <a:fillRect l="-54472" t="-180612" r="-179" b="-406122"/>
                          </a:stretch>
                        </a:blipFill>
                      </a:tcPr>
                    </a:tc>
                    <a:extLst>
                      <a:ext uri="{0D108BD9-81ED-4DB2-BD59-A6C34878D82A}">
                        <a16:rowId xmlns:a16="http://schemas.microsoft.com/office/drawing/2014/main" val="3200516617"/>
                      </a:ext>
                    </a:extLst>
                  </a:tr>
                  <a:tr h="602090">
                    <a:tc>
                      <a:txBody>
                        <a:bodyPr/>
                        <a:lstStyle/>
                        <a:p>
                          <a:r>
                            <a:rPr lang="en-GB" sz="1200"/>
                            <a:t>Economic Inactivity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US"/>
                        </a:p>
                      </a:txBody>
                      <a:tcPr anchor="ctr">
                        <a:blipFill>
                          <a:blip r:embed="rId4"/>
                          <a:stretch>
                            <a:fillRect l="-54472" t="-277778" r="-179" b="-302020"/>
                          </a:stretch>
                        </a:blipFill>
                      </a:tcPr>
                    </a:tc>
                    <a:extLst>
                      <a:ext uri="{0D108BD9-81ED-4DB2-BD59-A6C34878D82A}">
                        <a16:rowId xmlns:a16="http://schemas.microsoft.com/office/drawing/2014/main" val="551279755"/>
                      </a:ext>
                    </a:extLst>
                  </a:tr>
                  <a:tr h="602090">
                    <a:tc>
                      <a:txBody>
                        <a:bodyPr/>
                        <a:lstStyle/>
                        <a:p>
                          <a:r>
                            <a:rPr lang="en-GB" sz="1200"/>
                            <a:t>Employment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US"/>
                        </a:p>
                      </a:txBody>
                      <a:tcPr anchor="ctr">
                        <a:blipFill>
                          <a:blip r:embed="rId4"/>
                          <a:stretch>
                            <a:fillRect l="-54472" t="-377778" r="-179" b="-202020"/>
                          </a:stretch>
                        </a:blipFill>
                      </a:tcPr>
                    </a:tc>
                    <a:extLst>
                      <a:ext uri="{0D108BD9-81ED-4DB2-BD59-A6C34878D82A}">
                        <a16:rowId xmlns:a16="http://schemas.microsoft.com/office/drawing/2014/main" val="938904309"/>
                      </a:ext>
                    </a:extLst>
                  </a:tr>
                  <a:tr h="602090">
                    <a:tc>
                      <a:txBody>
                        <a:bodyPr/>
                        <a:lstStyle/>
                        <a:p>
                          <a:r>
                            <a:rPr lang="en-GB" sz="1200"/>
                            <a:t>Unemployment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US"/>
                        </a:p>
                      </a:txBody>
                      <a:tcPr anchor="ctr">
                        <a:blipFill>
                          <a:blip r:embed="rId4"/>
                          <a:stretch>
                            <a:fillRect l="-54472" t="-477778" r="-179" b="-102020"/>
                          </a:stretch>
                        </a:blipFill>
                      </a:tcPr>
                    </a:tc>
                    <a:extLst>
                      <a:ext uri="{0D108BD9-81ED-4DB2-BD59-A6C34878D82A}">
                        <a16:rowId xmlns:a16="http://schemas.microsoft.com/office/drawing/2014/main" val="1026644306"/>
                      </a:ext>
                    </a:extLst>
                  </a:tr>
                  <a:tr h="601281">
                    <a:tc>
                      <a:txBody>
                        <a:bodyPr/>
                        <a:lstStyle/>
                        <a:p>
                          <a:r>
                            <a:rPr lang="en-GB" sz="1200"/>
                            <a:t>Vacancy Rate</a:t>
                          </a:r>
                          <a:endParaRPr lang="en-GB" sz="12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US"/>
                        </a:p>
                      </a:txBody>
                      <a:tcPr anchor="ctr">
                        <a:blipFill>
                          <a:blip r:embed="rId4"/>
                          <a:stretch>
                            <a:fillRect l="-54472" t="-577778" r="-179" b="-2020"/>
                          </a:stretch>
                        </a:blipFill>
                      </a:tcPr>
                    </a:tc>
                    <a:extLst>
                      <a:ext uri="{0D108BD9-81ED-4DB2-BD59-A6C34878D82A}">
                        <a16:rowId xmlns:a16="http://schemas.microsoft.com/office/drawing/2014/main" val="992355941"/>
                      </a:ext>
                    </a:extLst>
                  </a:tr>
                </a:tbl>
              </a:graphicData>
            </a:graphic>
          </p:graphicFrame>
        </mc:Fallback>
      </mc:AlternateContent>
    </p:spTree>
    <p:extLst>
      <p:ext uri="{BB962C8B-B14F-4D97-AF65-F5344CB8AC3E}">
        <p14:creationId xmlns:p14="http://schemas.microsoft.com/office/powerpoint/2010/main" val="2717016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dirty="0"/>
              <a:t>2. Executive Summary</a:t>
            </a:r>
            <a:endParaRPr lang="en-GB" sz="3200" dirty="0">
              <a:cs typeface="Arial"/>
            </a:endParaRP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459677" y="1406089"/>
            <a:ext cx="10515600" cy="4697255"/>
          </a:xfrm>
        </p:spPr>
        <p:txBody>
          <a:bodyPr/>
          <a:lstStyle/>
          <a:p>
            <a:pPr marL="0" indent="0">
              <a:buNone/>
            </a:pPr>
            <a:r>
              <a:rPr lang="en-GB" sz="1400" dirty="0">
                <a:cs typeface="Arial"/>
              </a:rPr>
              <a:t>Unemployment</a:t>
            </a:r>
          </a:p>
          <a:p>
            <a:pPr marL="971550" lvl="1" indent="-285750">
              <a:buFont typeface="Courier New,monospace"/>
              <a:buChar char="o"/>
            </a:pPr>
            <a:r>
              <a:rPr lang="en-GB" sz="1400" b="1" dirty="0">
                <a:cs typeface="Arial"/>
              </a:rPr>
              <a:t>Difficult job market</a:t>
            </a:r>
            <a:r>
              <a:rPr lang="en-GB" sz="1400" dirty="0">
                <a:cs typeface="Arial"/>
              </a:rPr>
              <a:t> – C&amp;P's vacancy rate has decreased over the last 3 years while the unemployment rate has the increased. There are thus more people in C&amp;P seeking work (more demand), but there are less job opportunities available (less supply). This trend is seen in the UK.</a:t>
            </a:r>
          </a:p>
          <a:p>
            <a:pPr marL="971550" lvl="1" indent="-285750">
              <a:buFont typeface="Courier New,monospace"/>
              <a:buChar char="o"/>
            </a:pPr>
            <a:r>
              <a:rPr lang="en-GB" sz="1400" b="1" dirty="0">
                <a:cs typeface="Arial"/>
              </a:rPr>
              <a:t>Decreasing KI vacancies</a:t>
            </a:r>
            <a:r>
              <a:rPr lang="en-GB" sz="1400" dirty="0">
                <a:cs typeface="Arial"/>
              </a:rPr>
              <a:t> – There has been consistently more KI vacancies than non-KI vacancies over the last 5 years in C&amp;P; however, an area of concern is that the ratio of KI to non-KI job vacancies has been decreasing over the last 5 years and approaching 1. The effects of the August 2024 Bank of England interest rate cut and possible subsequent interest rate cuts should be monitored to see it helps reverse this worrying trend with increased investment.​</a:t>
            </a:r>
          </a:p>
          <a:p>
            <a:pPr marL="971550" lvl="1" indent="-285750">
              <a:buFont typeface="Courier New,monospace"/>
              <a:buChar char="o"/>
            </a:pPr>
            <a:r>
              <a:rPr lang="en-GB" sz="1400" b="1" dirty="0">
                <a:cs typeface="Arial"/>
              </a:rPr>
              <a:t>KI industry sector concentration </a:t>
            </a:r>
            <a:r>
              <a:rPr lang="en-GB" sz="1400" dirty="0">
                <a:cs typeface="Arial"/>
              </a:rPr>
              <a:t>– KI industries are concentrated around a tight group of sectors compared to the breadth of non-KI industry sectors. This can be seen as a strength in depth, but it leaves KI industries somewhat vulnerable to external shocks (e.g. China-Taiwan relations; AI bubble bursting).</a:t>
            </a:r>
          </a:p>
          <a:p>
            <a:pPr marL="971550" lvl="1" indent="-285750">
              <a:buFont typeface="Courier New,monospace"/>
              <a:buChar char="o"/>
            </a:pPr>
            <a:r>
              <a:rPr lang="en-GB" sz="1400" b="1" dirty="0">
                <a:cs typeface="Arial"/>
              </a:rPr>
              <a:t>Unusual convergence of APS and Claimant Count</a:t>
            </a:r>
            <a:r>
              <a:rPr lang="en-GB" sz="1400" dirty="0">
                <a:cs typeface="Arial"/>
              </a:rPr>
              <a:t> – Granted that there have been issues with APS sampling, there has been an unusual convergence since 2019. More data is needed to explain this behaviour. </a:t>
            </a:r>
          </a:p>
          <a:p>
            <a:pPr marL="971550" lvl="1" indent="-285750">
              <a:buFont typeface="Courier New,monospace"/>
              <a:buChar char="o"/>
            </a:pPr>
            <a:r>
              <a:rPr lang="en-GB" sz="1400" b="1" dirty="0"/>
              <a:t>Different age group concerns for APS and Claimant Count</a:t>
            </a:r>
            <a:r>
              <a:rPr lang="en-GB" sz="1400" dirty="0">
                <a:cs typeface="Arial"/>
              </a:rPr>
              <a:t> – For APS, the 16-24 age group is the area of concern for both C&amp;P and the UK; however, the 18-24 age group and 50+ age group are areas of concern for the claimant count. The new Skills England policy should be closely monitored.</a:t>
            </a:r>
          </a:p>
          <a:p>
            <a:pPr marL="971550" lvl="1" indent="-285750">
              <a:buFont typeface="Courier New,monospace"/>
              <a:buChar char="o"/>
            </a:pPr>
            <a:r>
              <a:rPr lang="en-GB" sz="1400" b="1" dirty="0">
                <a:cs typeface="Arial"/>
              </a:rPr>
              <a:t>Concerning Universal Credit trend</a:t>
            </a:r>
            <a:r>
              <a:rPr lang="en-GB" sz="1400" dirty="0">
                <a:cs typeface="Arial"/>
              </a:rPr>
              <a:t> - </a:t>
            </a:r>
            <a:r>
              <a:rPr lang="en-GB" sz="1400" dirty="0">
                <a:ea typeface="+mn-lt"/>
                <a:cs typeface="+mn-lt"/>
              </a:rPr>
              <a:t>Since May 2023, universal credit claimants have increased for both employed at +14.5% and unemployed at +16.3%. The current number of claimants also remains higher than pre-pandemic levels. Furthermore, all local authorities in C&amp;P have experienced double digit growth in universal credit claimants in the last year.</a:t>
            </a:r>
          </a:p>
          <a:p>
            <a:pPr marL="971550" lvl="1" indent="-285750">
              <a:buFont typeface="Courier New,monospace"/>
              <a:buChar char="o"/>
            </a:pPr>
            <a:r>
              <a:rPr lang="en-GB" sz="1400" b="1" dirty="0">
                <a:cs typeface="Arial"/>
              </a:rPr>
              <a:t>Local authorities of concern</a:t>
            </a:r>
            <a:r>
              <a:rPr lang="en-GB" sz="1400" dirty="0">
                <a:cs typeface="Arial"/>
              </a:rPr>
              <a:t> – </a:t>
            </a:r>
            <a:r>
              <a:rPr lang="en-GB" sz="1400" dirty="0">
                <a:ea typeface="+mn-lt"/>
                <a:cs typeface="+mn-lt"/>
              </a:rPr>
              <a:t>Peterborough has the highest claimant counts, claimant rates, and universal credit claimants of all local authorities in the C&amp;P region. In Cambridgeshire, Huntingdonshire has the highest claimant counts, and Fenland has the highest claimant rates. These local authorities require continued attention.</a:t>
            </a:r>
          </a:p>
        </p:txBody>
      </p:sp>
      <p:graphicFrame>
        <p:nvGraphicFramePr>
          <p:cNvPr id="4" name="Table 3">
            <a:extLst>
              <a:ext uri="{FF2B5EF4-FFF2-40B4-BE49-F238E27FC236}">
                <a16:creationId xmlns:a16="http://schemas.microsoft.com/office/drawing/2014/main" id="{5B1C1D7C-D54C-5025-3C3D-DDCAC0BB5CA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0186381"/>
              </p:ext>
            </p:extLst>
          </p:nvPr>
        </p:nvGraphicFramePr>
        <p:xfrm>
          <a:off x="6093823" y="300554"/>
          <a:ext cx="3680457" cy="956350"/>
        </p:xfrm>
        <a:graphic>
          <a:graphicData uri="http://schemas.openxmlformats.org/drawingml/2006/table">
            <a:tbl>
              <a:tblPr firstRow="1" bandRow="1">
                <a:tableStyleId>{5C22544A-7EE6-4342-B048-85BDC9FD1C3A}</a:tableStyleId>
              </a:tblPr>
              <a:tblGrid>
                <a:gridCol w="1226819">
                  <a:extLst>
                    <a:ext uri="{9D8B030D-6E8A-4147-A177-3AD203B41FA5}">
                      <a16:colId xmlns:a16="http://schemas.microsoft.com/office/drawing/2014/main" val="3310015975"/>
                    </a:ext>
                  </a:extLst>
                </a:gridCol>
                <a:gridCol w="1226819">
                  <a:extLst>
                    <a:ext uri="{9D8B030D-6E8A-4147-A177-3AD203B41FA5}">
                      <a16:colId xmlns:a16="http://schemas.microsoft.com/office/drawing/2014/main" val="368891189"/>
                    </a:ext>
                  </a:extLst>
                </a:gridCol>
                <a:gridCol w="1226819">
                  <a:extLst>
                    <a:ext uri="{9D8B030D-6E8A-4147-A177-3AD203B41FA5}">
                      <a16:colId xmlns:a16="http://schemas.microsoft.com/office/drawing/2014/main" val="598413830"/>
                    </a:ext>
                  </a:extLst>
                </a:gridCol>
              </a:tblGrid>
              <a:tr h="956350">
                <a:tc>
                  <a:txBody>
                    <a:bodyPr/>
                    <a:lstStyle/>
                    <a:p>
                      <a:pPr algn="ctr"/>
                      <a:r>
                        <a:rPr lang="en-US" sz="1200" b="0">
                          <a:solidFill>
                            <a:schemeClr val="tx1"/>
                          </a:solidFill>
                        </a:rPr>
                        <a:t>Economic Inactivity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0">
                          <a:solidFill>
                            <a:schemeClr val="tx1"/>
                          </a:solidFill>
                        </a:rPr>
                        <a:t>Unemployment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0" dirty="0">
                          <a:solidFill>
                            <a:schemeClr val="tx1"/>
                          </a:solidFill>
                        </a:rPr>
                        <a:t>Employment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04066802"/>
                  </a:ext>
                </a:extLst>
              </a:tr>
            </a:tbl>
          </a:graphicData>
        </a:graphic>
      </p:graphicFrame>
      <p:sp>
        <p:nvSpPr>
          <p:cNvPr id="7" name="Arrow: Right 6">
            <a:extLst>
              <a:ext uri="{FF2B5EF4-FFF2-40B4-BE49-F238E27FC236}">
                <a16:creationId xmlns:a16="http://schemas.microsoft.com/office/drawing/2014/main" id="{2A2B681F-DA5E-1A85-D4ED-8FA1E593BCEB}"/>
              </a:ext>
              <a:ext uri="{C183D7F6-B498-43B3-948B-1728B52AA6E4}">
                <adec:decorative xmlns:adec="http://schemas.microsoft.com/office/drawing/2017/decorative" val="1"/>
              </a:ext>
            </a:extLst>
          </p:cNvPr>
          <p:cNvSpPr/>
          <p:nvPr/>
        </p:nvSpPr>
        <p:spPr>
          <a:xfrm>
            <a:off x="7094863" y="572877"/>
            <a:ext cx="253387" cy="319489"/>
          </a:xfrm>
          <a:prstGeom prst="rightArrow">
            <a:avLst/>
          </a:prstGeom>
          <a:solidFill>
            <a:srgbClr val="92D050"/>
          </a:solidFill>
          <a:ln>
            <a:solidFill>
              <a:srgbClr val="92D050"/>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25F4E7D4-C31D-23DA-20AF-5B5A82FDA7B7}"/>
              </a:ext>
              <a:ext uri="{C183D7F6-B498-43B3-948B-1728B52AA6E4}">
                <adec:decorative xmlns:adec="http://schemas.microsoft.com/office/drawing/2017/decorative" val="1"/>
              </a:ext>
            </a:extLst>
          </p:cNvPr>
          <p:cNvSpPr/>
          <p:nvPr/>
        </p:nvSpPr>
        <p:spPr>
          <a:xfrm>
            <a:off x="8468780" y="572877"/>
            <a:ext cx="253387" cy="319489"/>
          </a:xfrm>
          <a:prstGeom prst="rightArrow">
            <a:avLst/>
          </a:prstGeom>
          <a:solidFill>
            <a:srgbClr val="92D050"/>
          </a:solidFill>
          <a:ln>
            <a:solidFill>
              <a:srgbClr val="92D050"/>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364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dirty="0"/>
              <a:t>2. Executive Summary</a:t>
            </a:r>
            <a:endParaRPr lang="en-GB" sz="3200" dirty="0">
              <a:cs typeface="Arial"/>
            </a:endParaRP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459677" y="1406090"/>
            <a:ext cx="10515600" cy="4351338"/>
          </a:xfrm>
        </p:spPr>
        <p:txBody>
          <a:bodyPr/>
          <a:lstStyle/>
          <a:p>
            <a:pPr marL="0" indent="0">
              <a:buNone/>
            </a:pPr>
            <a:r>
              <a:rPr lang="en-GB" sz="2000" dirty="0">
                <a:cs typeface="Arial"/>
              </a:rPr>
              <a:t>Employment</a:t>
            </a:r>
          </a:p>
          <a:p>
            <a:pPr marL="742950" lvl="1" indent="-285750">
              <a:buFont typeface="Courier New,monospace" panose="020B0604020202020204" pitchFamily="34" charset="0"/>
              <a:buChar char="o"/>
            </a:pPr>
            <a:r>
              <a:rPr lang="en-GB" sz="1400" b="1" dirty="0">
                <a:cs typeface="Arial"/>
              </a:rPr>
              <a:t>Gender differences in full-time and part-time work </a:t>
            </a:r>
            <a:r>
              <a:rPr lang="en-GB" sz="1400" dirty="0">
                <a:cs typeface="Arial"/>
              </a:rPr>
              <a:t>– A higher proportion of males work full-time compared to females in the 25-49 and 50-64 age groups. For part-time work, a higher proportion of females work part-time compared to males in the 25-49 and 50-64 age groups. There is little difference between males and females in the 16-24 age group for both full time work and part-time work.</a:t>
            </a:r>
            <a:endParaRPr lang="en-GB" sz="1400" b="1" dirty="0">
              <a:cs typeface="Arial"/>
            </a:endParaRPr>
          </a:p>
          <a:p>
            <a:pPr marL="742950" lvl="1" indent="-285750">
              <a:buFont typeface="Courier New,monospace" panose="020B0604020202020204" pitchFamily="34" charset="0"/>
              <a:buChar char="o"/>
            </a:pPr>
            <a:r>
              <a:rPr lang="en-GB" sz="1400" b="1" dirty="0">
                <a:cs typeface="Arial"/>
              </a:rPr>
              <a:t>Median monthly pay concerns – </a:t>
            </a:r>
            <a:r>
              <a:rPr lang="en-GB" sz="1400" dirty="0">
                <a:cs typeface="Arial"/>
              </a:rPr>
              <a:t>Cambridge and South Cambridgeshire have median monthly pay levels that are substantially higher than the UK. East Cambridgeshire and Huntingdonshire have median monthly pay levels that are moderately higher than the UK. Fenland and Peterborough have median monthly pay levels that are below the UK. This has concerning inequality implications for the C&amp;P region.</a:t>
            </a:r>
          </a:p>
          <a:p>
            <a:pPr marL="742950" lvl="1" indent="-285750">
              <a:buFont typeface="Courier New,monospace" panose="020B0604020202020204" pitchFamily="34" charset="0"/>
              <a:buChar char="o"/>
            </a:pPr>
            <a:r>
              <a:rPr lang="en-GB" sz="1400" b="1" dirty="0">
                <a:cs typeface="Arial"/>
              </a:rPr>
              <a:t>Pay growth and inflation – </a:t>
            </a:r>
            <a:r>
              <a:rPr lang="en-GB" sz="1400" dirty="0">
                <a:cs typeface="Arial"/>
              </a:rPr>
              <a:t>It is a concern that median monthly pay in Cambridgeshire (+4.4%) and Peterborough (+5.5%) has been growing below the UK growth rate (+5.8%). However, a strength is that median monthly pay in Cambridgeshire (+4.4%) and Peterborough (+5.5%) are above inflation (+3.8%).</a:t>
            </a:r>
          </a:p>
        </p:txBody>
      </p:sp>
      <p:graphicFrame>
        <p:nvGraphicFramePr>
          <p:cNvPr id="4" name="Table 3">
            <a:extLst>
              <a:ext uri="{FF2B5EF4-FFF2-40B4-BE49-F238E27FC236}">
                <a16:creationId xmlns:a16="http://schemas.microsoft.com/office/drawing/2014/main" id="{5B1C1D7C-D54C-5025-3C3D-DDCAC0BB5CA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6159508"/>
              </p:ext>
            </p:extLst>
          </p:nvPr>
        </p:nvGraphicFramePr>
        <p:xfrm>
          <a:off x="6093823" y="300554"/>
          <a:ext cx="3680457" cy="956350"/>
        </p:xfrm>
        <a:graphic>
          <a:graphicData uri="http://schemas.openxmlformats.org/drawingml/2006/table">
            <a:tbl>
              <a:tblPr firstRow="1" bandRow="1">
                <a:tableStyleId>{5C22544A-7EE6-4342-B048-85BDC9FD1C3A}</a:tableStyleId>
              </a:tblPr>
              <a:tblGrid>
                <a:gridCol w="1226819">
                  <a:extLst>
                    <a:ext uri="{9D8B030D-6E8A-4147-A177-3AD203B41FA5}">
                      <a16:colId xmlns:a16="http://schemas.microsoft.com/office/drawing/2014/main" val="3310015975"/>
                    </a:ext>
                  </a:extLst>
                </a:gridCol>
                <a:gridCol w="1226819">
                  <a:extLst>
                    <a:ext uri="{9D8B030D-6E8A-4147-A177-3AD203B41FA5}">
                      <a16:colId xmlns:a16="http://schemas.microsoft.com/office/drawing/2014/main" val="368891189"/>
                    </a:ext>
                  </a:extLst>
                </a:gridCol>
                <a:gridCol w="1226819">
                  <a:extLst>
                    <a:ext uri="{9D8B030D-6E8A-4147-A177-3AD203B41FA5}">
                      <a16:colId xmlns:a16="http://schemas.microsoft.com/office/drawing/2014/main" val="598413830"/>
                    </a:ext>
                  </a:extLst>
                </a:gridCol>
              </a:tblGrid>
              <a:tr h="956350">
                <a:tc>
                  <a:txBody>
                    <a:bodyPr/>
                    <a:lstStyle/>
                    <a:p>
                      <a:pPr algn="ctr"/>
                      <a:r>
                        <a:rPr lang="en-US" sz="1200" b="0">
                          <a:solidFill>
                            <a:schemeClr val="tx1"/>
                          </a:solidFill>
                        </a:rPr>
                        <a:t>Economic Inactivity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0" dirty="0">
                          <a:solidFill>
                            <a:schemeClr val="tx1"/>
                          </a:solidFill>
                        </a:rPr>
                        <a:t>Unemployment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0" dirty="0">
                          <a:solidFill>
                            <a:schemeClr val="tx1"/>
                          </a:solidFill>
                        </a:rPr>
                        <a:t>Employment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04066802"/>
                  </a:ext>
                </a:extLst>
              </a:tr>
            </a:tbl>
          </a:graphicData>
        </a:graphic>
      </p:graphicFrame>
      <p:sp>
        <p:nvSpPr>
          <p:cNvPr id="8" name="Arrow: Right 7">
            <a:extLst>
              <a:ext uri="{FF2B5EF4-FFF2-40B4-BE49-F238E27FC236}">
                <a16:creationId xmlns:a16="http://schemas.microsoft.com/office/drawing/2014/main" id="{2DFABA27-9639-0F8F-1228-BE821C415250}"/>
              </a:ext>
              <a:ext uri="{C183D7F6-B498-43B3-948B-1728B52AA6E4}">
                <adec:decorative xmlns:adec="http://schemas.microsoft.com/office/drawing/2017/decorative" val="1"/>
              </a:ext>
            </a:extLst>
          </p:cNvPr>
          <p:cNvSpPr/>
          <p:nvPr/>
        </p:nvSpPr>
        <p:spPr>
          <a:xfrm>
            <a:off x="7094863" y="572877"/>
            <a:ext cx="253387" cy="319489"/>
          </a:xfrm>
          <a:prstGeom prst="rightArrow">
            <a:avLst/>
          </a:prstGeom>
          <a:solidFill>
            <a:srgbClr val="92D050"/>
          </a:solidFill>
          <a:ln>
            <a:solidFill>
              <a:srgbClr val="92D050"/>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A487A008-3686-F9A6-643C-D09A3F0A79AC}"/>
              </a:ext>
              <a:ext uri="{C183D7F6-B498-43B3-948B-1728B52AA6E4}">
                <adec:decorative xmlns:adec="http://schemas.microsoft.com/office/drawing/2017/decorative" val="1"/>
              </a:ext>
            </a:extLst>
          </p:cNvPr>
          <p:cNvSpPr/>
          <p:nvPr/>
        </p:nvSpPr>
        <p:spPr>
          <a:xfrm>
            <a:off x="8468780" y="572877"/>
            <a:ext cx="253387" cy="319489"/>
          </a:xfrm>
          <a:prstGeom prst="rightArrow">
            <a:avLst/>
          </a:prstGeom>
          <a:solidFill>
            <a:srgbClr val="92D050"/>
          </a:solidFill>
          <a:ln>
            <a:solidFill>
              <a:srgbClr val="92D050"/>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0151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838200" y="2821781"/>
            <a:ext cx="10515600" cy="1214438"/>
          </a:xfrm>
        </p:spPr>
        <p:txBody>
          <a:bodyPr/>
          <a:lstStyle/>
          <a:p>
            <a:r>
              <a:rPr lang="en-GB"/>
              <a:t>3. Overview</a:t>
            </a:r>
            <a:endParaRPr lang="en-US">
              <a:cs typeface="Arial"/>
            </a:endParaRPr>
          </a:p>
        </p:txBody>
      </p:sp>
    </p:spTree>
    <p:extLst>
      <p:ext uri="{BB962C8B-B14F-4D97-AF65-F5344CB8AC3E}">
        <p14:creationId xmlns:p14="http://schemas.microsoft.com/office/powerpoint/2010/main" val="4215365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dirty="0"/>
              <a:t>UK Economic Context</a:t>
            </a:r>
            <a:endParaRPr lang="en-GB" sz="3200" dirty="0">
              <a:cs typeface="Arial"/>
            </a:endParaRPr>
          </a:p>
        </p:txBody>
      </p:sp>
      <p:pic>
        <p:nvPicPr>
          <p:cNvPr id="5" name="Picture 4" descr="A chart showing GDP growth and unemployment rate in the UK from Q1 of 2018 till Q1 of 2024. ">
            <a:extLst>
              <a:ext uri="{FF2B5EF4-FFF2-40B4-BE49-F238E27FC236}">
                <a16:creationId xmlns:a16="http://schemas.microsoft.com/office/drawing/2014/main" id="{50E539E0-FC14-216C-943E-3C16D504274B}"/>
              </a:ext>
            </a:extLst>
          </p:cNvPr>
          <p:cNvPicPr>
            <a:picLocks noChangeAspect="1"/>
          </p:cNvPicPr>
          <p:nvPr/>
        </p:nvPicPr>
        <p:blipFill>
          <a:blip r:embed="rId3"/>
          <a:stretch>
            <a:fillRect/>
          </a:stretch>
        </p:blipFill>
        <p:spPr>
          <a:xfrm>
            <a:off x="1630293" y="1014775"/>
            <a:ext cx="8931414" cy="4828450"/>
          </a:xfrm>
          <a:prstGeom prst="rect">
            <a:avLst/>
          </a:prstGeom>
        </p:spPr>
      </p:pic>
      <p:sp>
        <p:nvSpPr>
          <p:cNvPr id="3" name="TextBox 2">
            <a:extLst>
              <a:ext uri="{FF2B5EF4-FFF2-40B4-BE49-F238E27FC236}">
                <a16:creationId xmlns:a16="http://schemas.microsoft.com/office/drawing/2014/main" id="{66639A03-D621-BB1E-063F-63776346EA4A}"/>
              </a:ext>
            </a:extLst>
          </p:cNvPr>
          <p:cNvSpPr txBox="1"/>
          <p:nvPr/>
        </p:nvSpPr>
        <p:spPr>
          <a:xfrm>
            <a:off x="633413" y="6202560"/>
            <a:ext cx="8531107" cy="510778"/>
          </a:xfrm>
          <a:prstGeom prst="roundRect">
            <a:avLst/>
          </a:prstGeom>
          <a:noFill/>
          <a:ln>
            <a:solidFill>
              <a:schemeClr val="tx1"/>
            </a:solidFill>
          </a:ln>
        </p:spPr>
        <p:txBody>
          <a:bodyPr wrap="squar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1200" dirty="0">
                <a:solidFill>
                  <a:srgbClr val="0B3153"/>
                </a:solidFill>
                <a:latin typeface="Arial"/>
                <a:cs typeface="Arial"/>
              </a:rPr>
              <a:t>The UK is in a fragile recovery phase with modest growth (Q1 2024: +0.7%; Q2 2024: +0.6%) after experiencing a technical recession last year (Q3 2023: –0.1%; Q4 2023: -0.3%). Unemployment, though increasing, is still historically low.</a:t>
            </a:r>
            <a:endParaRPr lang="en-GB" sz="1200" dirty="0">
              <a:solidFill>
                <a:srgbClr val="0B3153"/>
              </a:solidFill>
              <a:cs typeface="Arial" panose="020B0604020202020204" pitchFamily="34" charset="0"/>
            </a:endParaRPr>
          </a:p>
        </p:txBody>
      </p:sp>
    </p:spTree>
    <p:extLst>
      <p:ext uri="{BB962C8B-B14F-4D97-AF65-F5344CB8AC3E}">
        <p14:creationId xmlns:p14="http://schemas.microsoft.com/office/powerpoint/2010/main" val="1479709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127C33-7138-52D6-5DEC-2A855F90FE9D}"/>
              </a:ext>
            </a:extLst>
          </p:cNvPr>
          <p:cNvSpPr txBox="1">
            <a:spLocks noGrp="1"/>
          </p:cNvSpPr>
          <p:nvPr>
            <p:ph type="title" idx="4294967295"/>
          </p:nvPr>
        </p:nvSpPr>
        <p:spPr bwMode="auto">
          <a:xfrm>
            <a:off x="451616" y="10784"/>
            <a:ext cx="7980869" cy="62930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rtl="0" eaLnBrk="1" fontAlgn="base" hangingPunct="1">
              <a:lnSpc>
                <a:spcPct val="90000"/>
              </a:lnSpc>
              <a:spcBef>
                <a:spcPct val="0"/>
              </a:spcBef>
              <a:spcAft>
                <a:spcPct val="0"/>
              </a:spcAft>
              <a:defRPr sz="60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a:lstStyle>
          <a:p>
            <a:pPr algn="l">
              <a:defRPr/>
            </a:pPr>
            <a:r>
              <a:rPr lang="en-GB" sz="3200" dirty="0"/>
              <a:t>Employment Overview</a:t>
            </a:r>
            <a:endParaRPr lang="en-GB" sz="3200" b="0" i="0" u="none" strike="noStrike" kern="1200" cap="none" spc="0" normalizeH="0" baseline="0" noProof="0" dirty="0">
              <a:ln>
                <a:noFill/>
              </a:ln>
              <a:effectLst/>
              <a:uLnTx/>
              <a:uFillTx/>
              <a:latin typeface="+mj-lt"/>
              <a:cs typeface="Arial"/>
            </a:endParaRPr>
          </a:p>
        </p:txBody>
      </p:sp>
      <p:graphicFrame>
        <p:nvGraphicFramePr>
          <p:cNvPr id="12" name="Content Placeholder 3">
            <a:extLst>
              <a:ext uri="{FF2B5EF4-FFF2-40B4-BE49-F238E27FC236}">
                <a16:creationId xmlns:a16="http://schemas.microsoft.com/office/drawing/2014/main" id="{2B52517B-0E0E-7050-93F3-8956EBB27C5C}"/>
              </a:ext>
            </a:extLst>
          </p:cNvPr>
          <p:cNvGraphicFramePr>
            <a:graphicFrameLocks/>
          </p:cNvGraphicFramePr>
          <p:nvPr>
            <p:extLst>
              <p:ext uri="{D42A27DB-BD31-4B8C-83A1-F6EECF244321}">
                <p14:modId xmlns:p14="http://schemas.microsoft.com/office/powerpoint/2010/main" val="3459345376"/>
              </p:ext>
            </p:extLst>
          </p:nvPr>
        </p:nvGraphicFramePr>
        <p:xfrm>
          <a:off x="343648" y="7618464"/>
          <a:ext cx="10515600" cy="31750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4044061000"/>
                    </a:ext>
                  </a:extLst>
                </a:gridCol>
                <a:gridCol w="1314450">
                  <a:extLst>
                    <a:ext uri="{9D8B030D-6E8A-4147-A177-3AD203B41FA5}">
                      <a16:colId xmlns:a16="http://schemas.microsoft.com/office/drawing/2014/main" val="2127387457"/>
                    </a:ext>
                  </a:extLst>
                </a:gridCol>
                <a:gridCol w="1314450">
                  <a:extLst>
                    <a:ext uri="{9D8B030D-6E8A-4147-A177-3AD203B41FA5}">
                      <a16:colId xmlns:a16="http://schemas.microsoft.com/office/drawing/2014/main" val="3440416925"/>
                    </a:ext>
                  </a:extLst>
                </a:gridCol>
                <a:gridCol w="1314450">
                  <a:extLst>
                    <a:ext uri="{9D8B030D-6E8A-4147-A177-3AD203B41FA5}">
                      <a16:colId xmlns:a16="http://schemas.microsoft.com/office/drawing/2014/main" val="3611068595"/>
                    </a:ext>
                  </a:extLst>
                </a:gridCol>
                <a:gridCol w="1314450">
                  <a:extLst>
                    <a:ext uri="{9D8B030D-6E8A-4147-A177-3AD203B41FA5}">
                      <a16:colId xmlns:a16="http://schemas.microsoft.com/office/drawing/2014/main" val="1987190795"/>
                    </a:ext>
                  </a:extLst>
                </a:gridCol>
                <a:gridCol w="1314450">
                  <a:extLst>
                    <a:ext uri="{9D8B030D-6E8A-4147-A177-3AD203B41FA5}">
                      <a16:colId xmlns:a16="http://schemas.microsoft.com/office/drawing/2014/main" val="192160566"/>
                    </a:ext>
                  </a:extLst>
                </a:gridCol>
                <a:gridCol w="1314450">
                  <a:extLst>
                    <a:ext uri="{9D8B030D-6E8A-4147-A177-3AD203B41FA5}">
                      <a16:colId xmlns:a16="http://schemas.microsoft.com/office/drawing/2014/main" val="3474312554"/>
                    </a:ext>
                  </a:extLst>
                </a:gridCol>
              </a:tblGrid>
              <a:tr h="341503">
                <a:tc>
                  <a:txBody>
                    <a:bodyPr/>
                    <a:lstStyle/>
                    <a:p>
                      <a:r>
                        <a:rPr lang="en-GB" sz="1100" dirty="0"/>
                        <a:t>Variable</a:t>
                      </a:r>
                    </a:p>
                  </a:txBody>
                  <a:tcPr/>
                </a:tc>
                <a:tc gridSpan="2">
                  <a:txBody>
                    <a:bodyPr/>
                    <a:lstStyle/>
                    <a:p>
                      <a:r>
                        <a:rPr lang="en-GB" sz="1100" dirty="0"/>
                        <a:t>Economic Inactivity Rate (all aged 16-64)</a:t>
                      </a:r>
                    </a:p>
                  </a:txBody>
                  <a:tcPr/>
                </a:tc>
                <a:tc hMerge="1">
                  <a:txBody>
                    <a:bodyPr/>
                    <a:lstStyle/>
                    <a:p>
                      <a:endParaRPr lang="en-GB" dirty="0"/>
                    </a:p>
                  </a:txBody>
                  <a:tcPr/>
                </a:tc>
                <a:tc gridSpan="2">
                  <a:txBody>
                    <a:bodyPr/>
                    <a:lstStyle/>
                    <a:p>
                      <a:r>
                        <a:rPr lang="en-GB" sz="1100" dirty="0"/>
                        <a:t>Unemployment Rate (all aged 16-64)</a:t>
                      </a:r>
                    </a:p>
                  </a:txBody>
                  <a:tcPr/>
                </a:tc>
                <a:tc hMerge="1">
                  <a:txBody>
                    <a:bodyPr/>
                    <a:lstStyle/>
                    <a:p>
                      <a:endParaRPr lang="en-GB" dirty="0"/>
                    </a:p>
                  </a:txBody>
                  <a:tcPr/>
                </a:tc>
                <a:tc gridSpan="2">
                  <a:txBody>
                    <a:bodyPr/>
                    <a:lstStyle/>
                    <a:p>
                      <a:r>
                        <a:rPr lang="en-GB" sz="1100" dirty="0"/>
                        <a:t>Employment Rate (all aged 16-64)</a:t>
                      </a:r>
                    </a:p>
                  </a:txBody>
                  <a:tcPr/>
                </a:tc>
                <a:tc hMerge="1">
                  <a:txBody>
                    <a:bodyPr/>
                    <a:lstStyle/>
                    <a:p>
                      <a:endParaRPr lang="en-GB" dirty="0"/>
                    </a:p>
                  </a:txBody>
                  <a:tcPr/>
                </a:tc>
                <a:extLst>
                  <a:ext uri="{0D108BD9-81ED-4DB2-BD59-A6C34878D82A}">
                    <a16:rowId xmlns:a16="http://schemas.microsoft.com/office/drawing/2014/main" val="2205667782"/>
                  </a:ext>
                </a:extLst>
              </a:tr>
              <a:tr h="370840">
                <a:tc>
                  <a:txBody>
                    <a:bodyPr/>
                    <a:lstStyle/>
                    <a:p>
                      <a:r>
                        <a:rPr lang="en-GB" sz="1100" dirty="0"/>
                        <a:t>Area</a:t>
                      </a:r>
                    </a:p>
                  </a:txBody>
                  <a:tcPr/>
                </a:tc>
                <a:tc>
                  <a:txBody>
                    <a:bodyPr/>
                    <a:lstStyle/>
                    <a:p>
                      <a:r>
                        <a:rPr lang="en-GB" sz="1100" dirty="0"/>
                        <a:t>Cambridgeshire &amp; Peterborough</a:t>
                      </a:r>
                    </a:p>
                  </a:txBody>
                  <a:tcPr/>
                </a:tc>
                <a:tc>
                  <a:txBody>
                    <a:bodyPr/>
                    <a:lstStyle/>
                    <a:p>
                      <a:r>
                        <a:rPr lang="en-GB" sz="1100" dirty="0"/>
                        <a:t>United Kingdom</a:t>
                      </a:r>
                    </a:p>
                  </a:txBody>
                  <a:tcPr/>
                </a:tc>
                <a:tc>
                  <a:txBody>
                    <a:bodyPr/>
                    <a:lstStyle/>
                    <a:p>
                      <a:r>
                        <a:rPr lang="en-GB" sz="1100" dirty="0"/>
                        <a:t>Cambridgeshire &amp; Peterborough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United Kingdom</a:t>
                      </a:r>
                    </a:p>
                    <a:p>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Cambridgeshire &amp; Peterborough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United Kingdom</a:t>
                      </a:r>
                    </a:p>
                  </a:txBody>
                  <a:tcPr/>
                </a:tc>
                <a:extLst>
                  <a:ext uri="{0D108BD9-81ED-4DB2-BD59-A6C34878D82A}">
                    <a16:rowId xmlns:a16="http://schemas.microsoft.com/office/drawing/2014/main" val="1342773178"/>
                  </a:ext>
                </a:extLst>
              </a:tr>
              <a:tr h="370840">
                <a:tc>
                  <a:txBody>
                    <a:bodyPr/>
                    <a:lstStyle/>
                    <a:p>
                      <a:r>
                        <a:rPr lang="en-GB" sz="1100" dirty="0"/>
                        <a:t>Yearly value (April 2023-March 2024)</a:t>
                      </a:r>
                    </a:p>
                  </a:txBody>
                  <a:tcPr/>
                </a:tc>
                <a:tc>
                  <a:txBody>
                    <a:bodyPr/>
                    <a:lstStyle/>
                    <a:p>
                      <a:r>
                        <a:rPr lang="en-GB" sz="1100" dirty="0"/>
                        <a:t>18.5%</a:t>
                      </a:r>
                    </a:p>
                  </a:txBody>
                  <a:tcPr/>
                </a:tc>
                <a:tc>
                  <a:txBody>
                    <a:bodyPr/>
                    <a:lstStyle/>
                    <a:p>
                      <a:r>
                        <a:rPr lang="en-GB" sz="1100" dirty="0"/>
                        <a:t>21.5%</a:t>
                      </a:r>
                    </a:p>
                  </a:txBody>
                  <a:tcPr/>
                </a:tc>
                <a:tc>
                  <a:txBody>
                    <a:bodyPr/>
                    <a:lstStyle/>
                    <a:p>
                      <a:r>
                        <a:rPr lang="en-GB" sz="1100" dirty="0"/>
                        <a:t>4.7%</a:t>
                      </a:r>
                    </a:p>
                  </a:txBody>
                  <a:tcPr/>
                </a:tc>
                <a:tc>
                  <a:txBody>
                    <a:bodyPr/>
                    <a:lstStyle/>
                    <a:p>
                      <a:r>
                        <a:rPr lang="en-GB" sz="1100" dirty="0"/>
                        <a:t>3.9%</a:t>
                      </a:r>
                    </a:p>
                  </a:txBody>
                  <a:tcPr/>
                </a:tc>
                <a:tc>
                  <a:txBody>
                    <a:bodyPr/>
                    <a:lstStyle/>
                    <a:p>
                      <a:r>
                        <a:rPr lang="en-GB" sz="1100" dirty="0"/>
                        <a:t>77.7%</a:t>
                      </a:r>
                    </a:p>
                  </a:txBody>
                  <a:tcPr/>
                </a:tc>
                <a:tc>
                  <a:txBody>
                    <a:bodyPr/>
                    <a:lstStyle/>
                    <a:p>
                      <a:r>
                        <a:rPr lang="en-GB" sz="1100" dirty="0"/>
                        <a:t>75.4%</a:t>
                      </a:r>
                    </a:p>
                  </a:txBody>
                  <a:tcPr/>
                </a:tc>
                <a:extLst>
                  <a:ext uri="{0D108BD9-81ED-4DB2-BD59-A6C34878D82A}">
                    <a16:rowId xmlns:a16="http://schemas.microsoft.com/office/drawing/2014/main" val="1342654021"/>
                  </a:ext>
                </a:extLst>
              </a:tr>
              <a:tr h="370840">
                <a:tc>
                  <a:txBody>
                    <a:bodyPr/>
                    <a:lstStyle/>
                    <a:p>
                      <a:r>
                        <a:rPr lang="en-GB" sz="1100" dirty="0"/>
                        <a:t>Quarterly Change (comparing April 2023-March 2024 with January 2023-December 2023)</a:t>
                      </a:r>
                    </a:p>
                  </a:txBody>
                  <a:tcPr/>
                </a:tc>
                <a:tc>
                  <a:txBody>
                    <a:bodyPr/>
                    <a:lstStyle/>
                    <a:p>
                      <a:r>
                        <a:rPr lang="en-GB" sz="1100" dirty="0"/>
                        <a:t>+1.4pp</a:t>
                      </a:r>
                    </a:p>
                  </a:txBody>
                  <a:tcPr/>
                </a:tc>
                <a:tc>
                  <a:txBody>
                    <a:bodyPr/>
                    <a:lstStyle/>
                    <a:p>
                      <a:r>
                        <a:rPr lang="en-GB" sz="1100" dirty="0"/>
                        <a:t>+0.2pp</a:t>
                      </a:r>
                    </a:p>
                  </a:txBody>
                  <a:tcPr/>
                </a:tc>
                <a:tc>
                  <a:txBody>
                    <a:bodyPr/>
                    <a:lstStyle/>
                    <a:p>
                      <a:r>
                        <a:rPr lang="en-GB" sz="1100" dirty="0"/>
                        <a:t>+0.6pp</a:t>
                      </a:r>
                    </a:p>
                  </a:txBody>
                  <a:tcPr/>
                </a:tc>
                <a:tc>
                  <a:txBody>
                    <a:bodyPr/>
                    <a:lstStyle/>
                    <a:p>
                      <a:r>
                        <a:rPr lang="en-GB" sz="1100" dirty="0"/>
                        <a:t>+0.1pp</a:t>
                      </a:r>
                    </a:p>
                  </a:txBody>
                  <a:tcPr/>
                </a:tc>
                <a:tc>
                  <a:txBody>
                    <a:bodyPr/>
                    <a:lstStyle/>
                    <a:p>
                      <a:r>
                        <a:rPr lang="en-GB" sz="1100" dirty="0"/>
                        <a:t>-1.7pp</a:t>
                      </a:r>
                    </a:p>
                  </a:txBody>
                  <a:tcPr/>
                </a:tc>
                <a:tc>
                  <a:txBody>
                    <a:bodyPr/>
                    <a:lstStyle/>
                    <a:p>
                      <a:r>
                        <a:rPr lang="en-GB" sz="1100" dirty="0"/>
                        <a:t>-0.3pp</a:t>
                      </a:r>
                    </a:p>
                  </a:txBody>
                  <a:tcPr/>
                </a:tc>
                <a:extLst>
                  <a:ext uri="{0D108BD9-81ED-4DB2-BD59-A6C34878D82A}">
                    <a16:rowId xmlns:a16="http://schemas.microsoft.com/office/drawing/2014/main" val="17069833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Year on Year Change (comparing April 2022-March 2023 with April 2023-March 2024)</a:t>
                      </a:r>
                    </a:p>
                    <a:p>
                      <a:endParaRPr lang="en-GB" sz="1100" dirty="0"/>
                    </a:p>
                  </a:txBody>
                  <a:tcPr/>
                </a:tc>
                <a:tc>
                  <a:txBody>
                    <a:bodyPr/>
                    <a:lstStyle/>
                    <a:p>
                      <a:r>
                        <a:rPr lang="en-GB" sz="1100" dirty="0"/>
                        <a:t>+0.1pp</a:t>
                      </a:r>
                    </a:p>
                  </a:txBody>
                  <a:tcPr/>
                </a:tc>
                <a:tc>
                  <a:txBody>
                    <a:bodyPr/>
                    <a:lstStyle/>
                    <a:p>
                      <a:r>
                        <a:rPr lang="en-GB" sz="1100" dirty="0"/>
                        <a:t>-0.2pp</a:t>
                      </a:r>
                    </a:p>
                  </a:txBody>
                  <a:tcPr/>
                </a:tc>
                <a:tc>
                  <a:txBody>
                    <a:bodyPr/>
                    <a:lstStyle/>
                    <a:p>
                      <a:r>
                        <a:rPr lang="en-GB" sz="1100" dirty="0"/>
                        <a:t>+1.6pp</a:t>
                      </a:r>
                    </a:p>
                  </a:txBody>
                  <a:tcPr/>
                </a:tc>
                <a:tc>
                  <a:txBody>
                    <a:bodyPr/>
                    <a:lstStyle/>
                    <a:p>
                      <a:r>
                        <a:rPr lang="en-GB" sz="1100" dirty="0"/>
                        <a:t>+0.2pp</a:t>
                      </a:r>
                    </a:p>
                  </a:txBody>
                  <a:tcPr/>
                </a:tc>
                <a:tc>
                  <a:txBody>
                    <a:bodyPr/>
                    <a:lstStyle/>
                    <a:p>
                      <a:r>
                        <a:rPr lang="en-GB" sz="1100" dirty="0"/>
                        <a:t>-1.4pp</a:t>
                      </a:r>
                    </a:p>
                  </a:txBody>
                  <a:tcPr/>
                </a:tc>
                <a:tc>
                  <a:txBody>
                    <a:bodyPr/>
                    <a:lstStyle/>
                    <a:p>
                      <a:r>
                        <a:rPr lang="en-GB" sz="1100" dirty="0"/>
                        <a:t>No change</a:t>
                      </a:r>
                    </a:p>
                  </a:txBody>
                  <a:tcPr/>
                </a:tc>
                <a:extLst>
                  <a:ext uri="{0D108BD9-81ED-4DB2-BD59-A6C34878D82A}">
                    <a16:rowId xmlns:a16="http://schemas.microsoft.com/office/drawing/2014/main" val="1315536174"/>
                  </a:ext>
                </a:extLst>
              </a:tr>
              <a:tr h="370840">
                <a:tc>
                  <a:txBody>
                    <a:bodyPr/>
                    <a:lstStyle/>
                    <a:p>
                      <a:r>
                        <a:rPr lang="en-GB" sz="1100" dirty="0"/>
                        <a:t>3 Year Average (comparing April 2021-March 2022 with April 2023-March 2024)</a:t>
                      </a:r>
                    </a:p>
                  </a:txBody>
                  <a:tcPr/>
                </a:tc>
                <a:tc>
                  <a:txBody>
                    <a:bodyPr/>
                    <a:lstStyle/>
                    <a:p>
                      <a:r>
                        <a:rPr lang="en-GB" sz="1100" dirty="0"/>
                        <a:t>18.6%</a:t>
                      </a:r>
                    </a:p>
                  </a:txBody>
                  <a:tcPr/>
                </a:tc>
                <a:tc>
                  <a:txBody>
                    <a:bodyPr/>
                    <a:lstStyle/>
                    <a:p>
                      <a:r>
                        <a:rPr lang="en-GB" sz="1100" dirty="0"/>
                        <a:t>21.6%</a:t>
                      </a:r>
                    </a:p>
                  </a:txBody>
                  <a:tcPr/>
                </a:tc>
                <a:tc>
                  <a:txBody>
                    <a:bodyPr/>
                    <a:lstStyle/>
                    <a:p>
                      <a:r>
                        <a:rPr lang="en-GB" sz="1100" dirty="0"/>
                        <a:t>3.8%</a:t>
                      </a:r>
                    </a:p>
                  </a:txBody>
                  <a:tcPr/>
                </a:tc>
                <a:tc>
                  <a:txBody>
                    <a:bodyPr/>
                    <a:lstStyle/>
                    <a:p>
                      <a:r>
                        <a:rPr lang="en-GB" sz="1100" dirty="0"/>
                        <a:t>3.9%</a:t>
                      </a:r>
                    </a:p>
                  </a:txBody>
                  <a:tcPr/>
                </a:tc>
                <a:tc>
                  <a:txBody>
                    <a:bodyPr/>
                    <a:lstStyle/>
                    <a:p>
                      <a:r>
                        <a:rPr lang="en-GB" sz="1100" dirty="0"/>
                        <a:t>78.4%</a:t>
                      </a:r>
                    </a:p>
                  </a:txBody>
                  <a:tcPr/>
                </a:tc>
                <a:tc>
                  <a:txBody>
                    <a:bodyPr/>
                    <a:lstStyle/>
                    <a:p>
                      <a:r>
                        <a:rPr lang="en-GB" sz="1100" dirty="0"/>
                        <a:t>75.3%</a:t>
                      </a:r>
                    </a:p>
                  </a:txBody>
                  <a:tcPr/>
                </a:tc>
                <a:extLst>
                  <a:ext uri="{0D108BD9-81ED-4DB2-BD59-A6C34878D82A}">
                    <a16:rowId xmlns:a16="http://schemas.microsoft.com/office/drawing/2014/main" val="1773736149"/>
                  </a:ext>
                </a:extLst>
              </a:tr>
            </a:tbl>
          </a:graphicData>
        </a:graphic>
      </p:graphicFrame>
      <p:sp>
        <p:nvSpPr>
          <p:cNvPr id="11" name="TextBox 10">
            <a:extLst>
              <a:ext uri="{FF2B5EF4-FFF2-40B4-BE49-F238E27FC236}">
                <a16:creationId xmlns:a16="http://schemas.microsoft.com/office/drawing/2014/main" id="{7FA2B604-EC78-5793-50DF-94FD8A5B1134}"/>
              </a:ext>
            </a:extLst>
          </p:cNvPr>
          <p:cNvSpPr txBox="1"/>
          <p:nvPr/>
        </p:nvSpPr>
        <p:spPr>
          <a:xfrm>
            <a:off x="242371" y="6126282"/>
            <a:ext cx="8901629" cy="664012"/>
          </a:xfrm>
          <a:prstGeom prst="roundRect">
            <a:avLst/>
          </a:prstGeom>
          <a:noFill/>
          <a:ln>
            <a:solidFill>
              <a:schemeClr val="tx1"/>
            </a:solidFill>
          </a:ln>
        </p:spPr>
        <p:txBody>
          <a:bodyPr wrap="square" lIns="91440" tIns="45720" rIns="91440" bIns="45720" rtlCol="0" anchor="t">
            <a:spAutoFit/>
          </a:bodyPr>
          <a:lstStyle/>
          <a:p>
            <a:r>
              <a:rPr lang="en-GB" sz="1100" dirty="0">
                <a:solidFill>
                  <a:srgbClr val="0B3153"/>
                </a:solidFill>
                <a:latin typeface="Arial"/>
                <a:cs typeface="Arial"/>
              </a:rPr>
              <a:t>C&amp;P’s higher unemployment (4.7% vs 3.9%) should be interpreted in context of its lower economic inactivity (18.5% vs 21.5%) and higher employment (77.7% vs 75.4%). Lower economic inactivity could be leading to more people seeking work (higher unemployment) and more people in work (higher employment). However, when taking a 3-year average, unemployment remains close to but below that of the UK.</a:t>
            </a:r>
            <a:endParaRPr lang="en-GB" sz="1100" dirty="0">
              <a:solidFill>
                <a:srgbClr val="0B3153"/>
              </a:solidFill>
              <a:cs typeface="Arial" panose="020B0604020202020204" pitchFamily="34" charset="0"/>
            </a:endParaRPr>
          </a:p>
        </p:txBody>
      </p:sp>
      <p:grpSp>
        <p:nvGrpSpPr>
          <p:cNvPr id="5" name="Group 4">
            <a:extLst>
              <a:ext uri="{FF2B5EF4-FFF2-40B4-BE49-F238E27FC236}">
                <a16:creationId xmlns:a16="http://schemas.microsoft.com/office/drawing/2014/main" id="{53375799-3FFA-4C84-1CC2-0106FA456252}"/>
              </a:ext>
              <a:ext uri="{C183D7F6-B498-43B3-948B-1728B52AA6E4}">
                <adec:decorative xmlns:adec="http://schemas.microsoft.com/office/drawing/2017/decorative" val="1"/>
              </a:ext>
            </a:extLst>
          </p:cNvPr>
          <p:cNvGrpSpPr/>
          <p:nvPr/>
        </p:nvGrpSpPr>
        <p:grpSpPr>
          <a:xfrm>
            <a:off x="343648" y="684051"/>
            <a:ext cx="3512467" cy="5353732"/>
            <a:chOff x="343648" y="684051"/>
            <a:chExt cx="3512467" cy="5353732"/>
          </a:xfrm>
        </p:grpSpPr>
        <p:sp>
          <p:nvSpPr>
            <p:cNvPr id="40" name="Rectangle: Rounded Corners 39">
              <a:extLst>
                <a:ext uri="{FF2B5EF4-FFF2-40B4-BE49-F238E27FC236}">
                  <a16:creationId xmlns:a16="http://schemas.microsoft.com/office/drawing/2014/main" id="{6ACF6DD4-806A-F17C-0277-689B6F35D8E2}"/>
                </a:ext>
                <a:ext uri="{C183D7F6-B498-43B3-948B-1728B52AA6E4}">
                  <adec:decorative xmlns:adec="http://schemas.microsoft.com/office/drawing/2017/decorative" val="1"/>
                </a:ext>
              </a:extLst>
            </p:cNvPr>
            <p:cNvSpPr/>
            <p:nvPr/>
          </p:nvSpPr>
          <p:spPr>
            <a:xfrm>
              <a:off x="438793" y="684051"/>
              <a:ext cx="3417322" cy="5353732"/>
            </a:xfrm>
            <a:prstGeom prst="roundRect">
              <a:avLst>
                <a:gd name="adj" fmla="val 6715"/>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 name="TextBox 25">
              <a:extLst>
                <a:ext uri="{FF2B5EF4-FFF2-40B4-BE49-F238E27FC236}">
                  <a16:creationId xmlns:a16="http://schemas.microsoft.com/office/drawing/2014/main" id="{6DEF3F6F-9767-5D33-B1C3-295E6DD7A6F8}"/>
                </a:ext>
              </a:extLst>
            </p:cNvPr>
            <p:cNvSpPr txBox="1"/>
            <p:nvPr/>
          </p:nvSpPr>
          <p:spPr>
            <a:xfrm>
              <a:off x="704062" y="714174"/>
              <a:ext cx="3018175" cy="553998"/>
            </a:xfrm>
            <a:prstGeom prst="rect">
              <a:avLst/>
            </a:prstGeom>
            <a:noFill/>
          </p:spPr>
          <p:txBody>
            <a:bodyPr wrap="square" rtlCol="0">
              <a:spAutoFit/>
            </a:bodyPr>
            <a:lstStyle/>
            <a:p>
              <a:pPr algn="ctr"/>
              <a:r>
                <a:rPr lang="en-GB" b="1">
                  <a:solidFill>
                    <a:srgbClr val="0B3153"/>
                  </a:solidFill>
                </a:rPr>
                <a:t>Economic Inactivity Rate </a:t>
              </a:r>
            </a:p>
            <a:p>
              <a:pPr algn="ctr"/>
              <a:r>
                <a:rPr lang="en-GB" sz="1200" b="1">
                  <a:solidFill>
                    <a:srgbClr val="0B3153"/>
                  </a:solidFill>
                </a:rPr>
                <a:t>(all aged 16-64):</a:t>
              </a:r>
            </a:p>
          </p:txBody>
        </p:sp>
        <p:sp>
          <p:nvSpPr>
            <p:cNvPr id="30" name="TextBox 29">
              <a:extLst>
                <a:ext uri="{FF2B5EF4-FFF2-40B4-BE49-F238E27FC236}">
                  <a16:creationId xmlns:a16="http://schemas.microsoft.com/office/drawing/2014/main" id="{A075BC32-CC46-4173-2C68-7B301A904385}"/>
                </a:ext>
              </a:extLst>
            </p:cNvPr>
            <p:cNvSpPr txBox="1"/>
            <p:nvPr/>
          </p:nvSpPr>
          <p:spPr>
            <a:xfrm>
              <a:off x="656723" y="1910816"/>
              <a:ext cx="1476503" cy="510778"/>
            </a:xfrm>
            <a:prstGeom prst="roundRect">
              <a:avLst/>
            </a:prstGeom>
            <a:solidFill>
              <a:schemeClr val="accent4">
                <a:lumMod val="40000"/>
                <a:lumOff val="60000"/>
                <a:alpha val="34000"/>
              </a:schemeClr>
            </a:solidFill>
            <a:ln w="47625">
              <a:solidFill>
                <a:srgbClr val="92D050"/>
              </a:solidFill>
              <a:prstDash val="sysDot"/>
            </a:ln>
          </p:spPr>
          <p:txBody>
            <a:bodyPr wrap="square" rtlCol="0">
              <a:spAutoFit/>
            </a:bodyPr>
            <a:lstStyle/>
            <a:p>
              <a:pPr algn="ctr"/>
              <a:r>
                <a:rPr lang="en-GB" sz="2400" b="1">
                  <a:solidFill>
                    <a:srgbClr val="4F3215"/>
                  </a:solidFill>
                </a:rPr>
                <a:t>18.5%</a:t>
              </a:r>
              <a:endParaRPr lang="en-GB" sz="2400">
                <a:solidFill>
                  <a:srgbClr val="4F3215"/>
                </a:solidFill>
              </a:endParaRPr>
            </a:p>
          </p:txBody>
        </p:sp>
        <p:sp>
          <p:nvSpPr>
            <p:cNvPr id="32" name="TextBox 31">
              <a:extLst>
                <a:ext uri="{FF2B5EF4-FFF2-40B4-BE49-F238E27FC236}">
                  <a16:creationId xmlns:a16="http://schemas.microsoft.com/office/drawing/2014/main" id="{F96C1AFB-4C49-1457-25F6-CD17A2CEACE6}"/>
                </a:ext>
              </a:extLst>
            </p:cNvPr>
            <p:cNvSpPr txBox="1"/>
            <p:nvPr/>
          </p:nvSpPr>
          <p:spPr>
            <a:xfrm>
              <a:off x="650735" y="2614509"/>
              <a:ext cx="3043272" cy="276999"/>
            </a:xfrm>
            <a:prstGeom prst="rect">
              <a:avLst/>
            </a:prstGeom>
            <a:noFill/>
          </p:spPr>
          <p:txBody>
            <a:bodyPr wrap="square" rtlCol="0">
              <a:spAutoFit/>
            </a:bodyPr>
            <a:lstStyle/>
            <a:p>
              <a:pPr algn="ctr"/>
              <a:r>
                <a:rPr lang="en-GB" sz="1200" b="1">
                  <a:solidFill>
                    <a:srgbClr val="0B3153"/>
                  </a:solidFill>
                </a:rPr>
                <a:t>Quarterly</a:t>
              </a:r>
              <a:r>
                <a:rPr lang="en-GB" sz="1200" b="1">
                  <a:solidFill>
                    <a:schemeClr val="accent2"/>
                  </a:solidFill>
                </a:rPr>
                <a:t> </a:t>
              </a:r>
              <a:r>
                <a:rPr lang="en-GB" sz="1200" b="1">
                  <a:solidFill>
                    <a:srgbClr val="0B3153"/>
                  </a:solidFill>
                </a:rPr>
                <a:t>Change</a:t>
              </a:r>
            </a:p>
          </p:txBody>
        </p:sp>
        <p:sp>
          <p:nvSpPr>
            <p:cNvPr id="36" name="TextBox 35">
              <a:extLst>
                <a:ext uri="{FF2B5EF4-FFF2-40B4-BE49-F238E27FC236}">
                  <a16:creationId xmlns:a16="http://schemas.microsoft.com/office/drawing/2014/main" id="{4EAFCA1B-F07E-18AB-D590-11625C39BA2C}"/>
                </a:ext>
              </a:extLst>
            </p:cNvPr>
            <p:cNvSpPr txBox="1"/>
            <p:nvPr/>
          </p:nvSpPr>
          <p:spPr>
            <a:xfrm>
              <a:off x="663387" y="2855447"/>
              <a:ext cx="1469042" cy="510778"/>
            </a:xfrm>
            <a:prstGeom prst="roundRect">
              <a:avLst/>
            </a:prstGeom>
            <a:solidFill>
              <a:schemeClr val="accent4">
                <a:lumMod val="40000"/>
                <a:lumOff val="60000"/>
                <a:alpha val="34000"/>
              </a:schemeClr>
            </a:solidFill>
            <a:ln w="38100">
              <a:solidFill>
                <a:srgbClr val="FFC000"/>
              </a:solidFill>
              <a:prstDash val="dash"/>
            </a:ln>
          </p:spPr>
          <p:txBody>
            <a:bodyPr wrap="square" rtlCol="0">
              <a:spAutoFit/>
            </a:bodyPr>
            <a:lstStyle/>
            <a:p>
              <a:pPr algn="ctr"/>
              <a:r>
                <a:rPr lang="en-GB" sz="2400" b="1">
                  <a:solidFill>
                    <a:srgbClr val="4F3215"/>
                  </a:solidFill>
                </a:rPr>
                <a:t>+1.4pp</a:t>
              </a:r>
              <a:endParaRPr lang="en-GB" sz="2400">
                <a:solidFill>
                  <a:srgbClr val="4F3215"/>
                </a:solidFill>
              </a:endParaRPr>
            </a:p>
          </p:txBody>
        </p:sp>
        <p:sp>
          <p:nvSpPr>
            <p:cNvPr id="33" name="TextBox 32">
              <a:extLst>
                <a:ext uri="{FF2B5EF4-FFF2-40B4-BE49-F238E27FC236}">
                  <a16:creationId xmlns:a16="http://schemas.microsoft.com/office/drawing/2014/main" id="{8E39E34B-EA00-75A3-9F4E-FAB1C5FFF12C}"/>
                </a:ext>
              </a:extLst>
            </p:cNvPr>
            <p:cNvSpPr txBox="1"/>
            <p:nvPr/>
          </p:nvSpPr>
          <p:spPr>
            <a:xfrm>
              <a:off x="644893" y="3678060"/>
              <a:ext cx="3043272" cy="276999"/>
            </a:xfrm>
            <a:prstGeom prst="rect">
              <a:avLst/>
            </a:prstGeom>
            <a:noFill/>
          </p:spPr>
          <p:txBody>
            <a:bodyPr wrap="square" rtlCol="0">
              <a:spAutoFit/>
            </a:bodyPr>
            <a:lstStyle/>
            <a:p>
              <a:pPr algn="ctr"/>
              <a:r>
                <a:rPr lang="en-GB" sz="1200" b="1">
                  <a:solidFill>
                    <a:srgbClr val="0B3153"/>
                  </a:solidFill>
                </a:rPr>
                <a:t>Year on Year (YoY) Change</a:t>
              </a:r>
            </a:p>
          </p:txBody>
        </p:sp>
        <p:sp>
          <p:nvSpPr>
            <p:cNvPr id="39" name="TextBox 38">
              <a:extLst>
                <a:ext uri="{FF2B5EF4-FFF2-40B4-BE49-F238E27FC236}">
                  <a16:creationId xmlns:a16="http://schemas.microsoft.com/office/drawing/2014/main" id="{051E9C1C-FF2D-79FB-45E9-BC2D548C3B75}"/>
                </a:ext>
              </a:extLst>
            </p:cNvPr>
            <p:cNvSpPr txBox="1"/>
            <p:nvPr/>
          </p:nvSpPr>
          <p:spPr>
            <a:xfrm>
              <a:off x="647918" y="3944469"/>
              <a:ext cx="1482617" cy="510778"/>
            </a:xfrm>
            <a:prstGeom prst="roundRect">
              <a:avLst/>
            </a:prstGeom>
            <a:solidFill>
              <a:schemeClr val="accent4">
                <a:lumMod val="40000"/>
                <a:lumOff val="60000"/>
                <a:alpha val="34000"/>
              </a:schemeClr>
            </a:solidFill>
            <a:ln w="38100">
              <a:solidFill>
                <a:srgbClr val="FFC000"/>
              </a:solidFill>
              <a:prstDash val="dash"/>
            </a:ln>
          </p:spPr>
          <p:txBody>
            <a:bodyPr wrap="square" rtlCol="0">
              <a:spAutoFit/>
            </a:bodyPr>
            <a:lstStyle/>
            <a:p>
              <a:pPr algn="ctr"/>
              <a:r>
                <a:rPr lang="en-GB" sz="2400" b="1">
                  <a:solidFill>
                    <a:srgbClr val="4F3215"/>
                  </a:solidFill>
                </a:rPr>
                <a:t>+0.1pp</a:t>
              </a:r>
              <a:endParaRPr lang="en-GB" sz="2400">
                <a:solidFill>
                  <a:srgbClr val="4F3215"/>
                </a:solidFill>
              </a:endParaRPr>
            </a:p>
          </p:txBody>
        </p:sp>
        <p:sp>
          <p:nvSpPr>
            <p:cNvPr id="6" name="TextBox 5">
              <a:extLst>
                <a:ext uri="{FF2B5EF4-FFF2-40B4-BE49-F238E27FC236}">
                  <a16:creationId xmlns:a16="http://schemas.microsoft.com/office/drawing/2014/main" id="{8F55AA6A-0A3A-421B-F9D0-D4371EC9367A}"/>
                </a:ext>
              </a:extLst>
            </p:cNvPr>
            <p:cNvSpPr txBox="1"/>
            <p:nvPr/>
          </p:nvSpPr>
          <p:spPr>
            <a:xfrm>
              <a:off x="1266804" y="2434411"/>
              <a:ext cx="1757134" cy="261610"/>
            </a:xfrm>
            <a:prstGeom prst="rect">
              <a:avLst/>
            </a:prstGeom>
            <a:noFill/>
          </p:spPr>
          <p:txBody>
            <a:bodyPr wrap="square">
              <a:spAutoFit/>
            </a:bodyPr>
            <a:lstStyle>
              <a:defPPr>
                <a:defRPr lang="en-US"/>
              </a:defPPr>
              <a:lvl1pPr marL="0" marR="0" indent="0" algn="ctr" eaLnBrk="1" fontAlgn="auto" latinLnBrk="0" hangingPunct="1">
                <a:spcBef>
                  <a:spcPts val="0"/>
                </a:spcBef>
                <a:spcAft>
                  <a:spcPts val="0"/>
                </a:spcAft>
                <a:defRPr sz="1100" b="1" i="1" spc="0" baseline="0">
                  <a:ln>
                    <a:noFill/>
                  </a:ln>
                  <a:effectLst/>
                  <a:latin typeface="Calibri" panose="020F0502020204030204" pitchFamily="34" charset="0"/>
                </a:defRPr>
              </a:lvl1pPr>
            </a:lstStyle>
            <a:p>
              <a:r>
                <a:rPr lang="en-GB" sz="1050"/>
                <a:t>Apr 2023-Mar 2024</a:t>
              </a:r>
            </a:p>
          </p:txBody>
        </p:sp>
        <p:sp>
          <p:nvSpPr>
            <p:cNvPr id="8" name="TextBox 7">
              <a:extLst>
                <a:ext uri="{FF2B5EF4-FFF2-40B4-BE49-F238E27FC236}">
                  <a16:creationId xmlns:a16="http://schemas.microsoft.com/office/drawing/2014/main" id="{A705B9E4-E789-00D4-8058-DAA07BE31E6E}"/>
                </a:ext>
              </a:extLst>
            </p:cNvPr>
            <p:cNvSpPr txBox="1"/>
            <p:nvPr/>
          </p:nvSpPr>
          <p:spPr>
            <a:xfrm>
              <a:off x="1027038" y="3377811"/>
              <a:ext cx="2233427" cy="430887"/>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Comparing Apr 2023-Mar 2024 with Jan 2023 – Dec 2023</a:t>
              </a:r>
              <a:endParaRPr lang="en-GB" sz="1050">
                <a:effectLst/>
              </a:endParaRPr>
            </a:p>
          </p:txBody>
        </p:sp>
        <p:sp>
          <p:nvSpPr>
            <p:cNvPr id="9" name="TextBox 8">
              <a:extLst>
                <a:ext uri="{FF2B5EF4-FFF2-40B4-BE49-F238E27FC236}">
                  <a16:creationId xmlns:a16="http://schemas.microsoft.com/office/drawing/2014/main" id="{BA79CE46-8DAF-894E-E1F5-17A25EC9FC2B}"/>
                </a:ext>
              </a:extLst>
            </p:cNvPr>
            <p:cNvSpPr txBox="1"/>
            <p:nvPr/>
          </p:nvSpPr>
          <p:spPr>
            <a:xfrm>
              <a:off x="1062222" y="4455247"/>
              <a:ext cx="2242663" cy="430887"/>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Comparing Apr 2022-Mar 2023 with Apr </a:t>
              </a:r>
              <a:r>
                <a:rPr lang="en-GB" sz="1050" b="1" i="1">
                  <a:latin typeface="Calibri" panose="020F0502020204030204" pitchFamily="34" charset="0"/>
                </a:rPr>
                <a:t>2023-Mar</a:t>
              </a:r>
              <a:r>
                <a:rPr lang="en-GB" sz="1050" b="1" i="1" kern="1200" spc="0" baseline="0">
                  <a:ln>
                    <a:noFill/>
                  </a:ln>
                  <a:effectLst/>
                  <a:latin typeface="Calibri" panose="020F0502020204030204" pitchFamily="34" charset="0"/>
                  <a:ea typeface="+mn-ea"/>
                  <a:cs typeface="+mn-cs"/>
                </a:rPr>
                <a:t> 2024</a:t>
              </a:r>
              <a:endParaRPr lang="en-GB" sz="1050">
                <a:effectLst/>
              </a:endParaRPr>
            </a:p>
          </p:txBody>
        </p:sp>
        <p:sp>
          <p:nvSpPr>
            <p:cNvPr id="2" name="TextBox 1">
              <a:extLst>
                <a:ext uri="{FF2B5EF4-FFF2-40B4-BE49-F238E27FC236}">
                  <a16:creationId xmlns:a16="http://schemas.microsoft.com/office/drawing/2014/main" id="{277A72B3-50C8-2319-8431-C22946B0CABE}"/>
                </a:ext>
              </a:extLst>
            </p:cNvPr>
            <p:cNvSpPr txBox="1"/>
            <p:nvPr/>
          </p:nvSpPr>
          <p:spPr>
            <a:xfrm>
              <a:off x="343648" y="1313887"/>
              <a:ext cx="2279019" cy="492443"/>
            </a:xfrm>
            <a:prstGeom prst="rect">
              <a:avLst/>
            </a:prstGeom>
            <a:noFill/>
          </p:spPr>
          <p:txBody>
            <a:bodyPr wrap="square" rtlCol="0">
              <a:spAutoFit/>
            </a:bodyPr>
            <a:lstStyle/>
            <a:p>
              <a:pPr algn="ctr"/>
              <a:r>
                <a:rPr lang="en-GB" sz="1300" b="1"/>
                <a:t>Cambridgeshire &amp; Peterborough</a:t>
              </a:r>
              <a:endParaRPr lang="en-GB" sz="1300"/>
            </a:p>
          </p:txBody>
        </p:sp>
        <p:sp>
          <p:nvSpPr>
            <p:cNvPr id="3" name="TextBox 2">
              <a:extLst>
                <a:ext uri="{FF2B5EF4-FFF2-40B4-BE49-F238E27FC236}">
                  <a16:creationId xmlns:a16="http://schemas.microsoft.com/office/drawing/2014/main" id="{916809F7-E0F2-0BB9-D6B2-4E29EA506A49}"/>
                </a:ext>
              </a:extLst>
            </p:cNvPr>
            <p:cNvSpPr txBox="1"/>
            <p:nvPr/>
          </p:nvSpPr>
          <p:spPr>
            <a:xfrm>
              <a:off x="2258182" y="1334067"/>
              <a:ext cx="1444425" cy="492443"/>
            </a:xfrm>
            <a:prstGeom prst="rect">
              <a:avLst/>
            </a:prstGeom>
            <a:noFill/>
          </p:spPr>
          <p:txBody>
            <a:bodyPr wrap="square" rtlCol="0">
              <a:spAutoFit/>
            </a:bodyPr>
            <a:lstStyle/>
            <a:p>
              <a:pPr algn="ctr"/>
              <a:r>
                <a:rPr lang="en-GB" sz="1300" b="1" dirty="0"/>
                <a:t>United Kingdom</a:t>
              </a:r>
              <a:endParaRPr lang="en-GB" sz="1300" dirty="0"/>
            </a:p>
          </p:txBody>
        </p:sp>
        <p:sp>
          <p:nvSpPr>
            <p:cNvPr id="7" name="TextBox 6">
              <a:extLst>
                <a:ext uri="{FF2B5EF4-FFF2-40B4-BE49-F238E27FC236}">
                  <a16:creationId xmlns:a16="http://schemas.microsoft.com/office/drawing/2014/main" id="{91DF5EDA-3075-66A4-4877-BC7E6D22EAB4}"/>
                </a:ext>
              </a:extLst>
            </p:cNvPr>
            <p:cNvSpPr txBox="1"/>
            <p:nvPr/>
          </p:nvSpPr>
          <p:spPr>
            <a:xfrm>
              <a:off x="2234948" y="1890034"/>
              <a:ext cx="1459059" cy="510778"/>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400" b="1">
                  <a:solidFill>
                    <a:srgbClr val="4F3215"/>
                  </a:solidFill>
                </a:rPr>
                <a:t>21.5%</a:t>
              </a:r>
              <a:endParaRPr lang="en-GB" sz="2400">
                <a:solidFill>
                  <a:srgbClr val="4F3215"/>
                </a:solidFill>
              </a:endParaRPr>
            </a:p>
          </p:txBody>
        </p:sp>
        <p:sp>
          <p:nvSpPr>
            <p:cNvPr id="20" name="TextBox 19">
              <a:extLst>
                <a:ext uri="{FF2B5EF4-FFF2-40B4-BE49-F238E27FC236}">
                  <a16:creationId xmlns:a16="http://schemas.microsoft.com/office/drawing/2014/main" id="{2DBC509C-7152-4324-6EC4-CC7DCE9B16CB}"/>
                </a:ext>
              </a:extLst>
            </p:cNvPr>
            <p:cNvSpPr txBox="1"/>
            <p:nvPr/>
          </p:nvSpPr>
          <p:spPr>
            <a:xfrm>
              <a:off x="2236736" y="2850821"/>
              <a:ext cx="1474234" cy="510778"/>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400" b="1">
                  <a:solidFill>
                    <a:srgbClr val="4F3215"/>
                  </a:solidFill>
                </a:rPr>
                <a:t>+0.2pp</a:t>
              </a:r>
              <a:endParaRPr lang="en-GB" sz="2400">
                <a:solidFill>
                  <a:srgbClr val="4F3215"/>
                </a:solidFill>
              </a:endParaRPr>
            </a:p>
          </p:txBody>
        </p:sp>
        <p:sp>
          <p:nvSpPr>
            <p:cNvPr id="21" name="TextBox 20">
              <a:extLst>
                <a:ext uri="{FF2B5EF4-FFF2-40B4-BE49-F238E27FC236}">
                  <a16:creationId xmlns:a16="http://schemas.microsoft.com/office/drawing/2014/main" id="{58AEB331-31D7-CF7A-B609-C0696E3C9987}"/>
                </a:ext>
              </a:extLst>
            </p:cNvPr>
            <p:cNvSpPr txBox="1"/>
            <p:nvPr/>
          </p:nvSpPr>
          <p:spPr>
            <a:xfrm>
              <a:off x="2213150" y="3944469"/>
              <a:ext cx="1472696" cy="510778"/>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400" b="1">
                  <a:solidFill>
                    <a:srgbClr val="4F3215"/>
                  </a:solidFill>
                </a:rPr>
                <a:t>-0.2pp</a:t>
              </a:r>
              <a:endParaRPr lang="en-GB" sz="2400">
                <a:solidFill>
                  <a:srgbClr val="4F3215"/>
                </a:solidFill>
              </a:endParaRPr>
            </a:p>
          </p:txBody>
        </p:sp>
        <p:sp>
          <p:nvSpPr>
            <p:cNvPr id="23" name="TextBox 22">
              <a:extLst>
                <a:ext uri="{FF2B5EF4-FFF2-40B4-BE49-F238E27FC236}">
                  <a16:creationId xmlns:a16="http://schemas.microsoft.com/office/drawing/2014/main" id="{E1B52265-F9B3-5158-91F3-F4089DCC4A04}"/>
                </a:ext>
              </a:extLst>
            </p:cNvPr>
            <p:cNvSpPr txBox="1"/>
            <p:nvPr/>
          </p:nvSpPr>
          <p:spPr>
            <a:xfrm>
              <a:off x="659335" y="4816935"/>
              <a:ext cx="3043272" cy="276999"/>
            </a:xfrm>
            <a:prstGeom prst="rect">
              <a:avLst/>
            </a:prstGeom>
            <a:noFill/>
          </p:spPr>
          <p:txBody>
            <a:bodyPr wrap="square" rtlCol="0">
              <a:spAutoFit/>
            </a:bodyPr>
            <a:lstStyle/>
            <a:p>
              <a:pPr algn="ctr"/>
              <a:r>
                <a:rPr lang="en-GB" sz="1200" b="1" dirty="0">
                  <a:solidFill>
                    <a:srgbClr val="0B3153"/>
                  </a:solidFill>
                </a:rPr>
                <a:t>3-Year Average</a:t>
              </a:r>
            </a:p>
          </p:txBody>
        </p:sp>
        <p:sp>
          <p:nvSpPr>
            <p:cNvPr id="24" name="TextBox 23">
              <a:extLst>
                <a:ext uri="{FF2B5EF4-FFF2-40B4-BE49-F238E27FC236}">
                  <a16:creationId xmlns:a16="http://schemas.microsoft.com/office/drawing/2014/main" id="{F8386A7F-9DE9-5AB4-27D1-E0A3412D8998}"/>
                </a:ext>
              </a:extLst>
            </p:cNvPr>
            <p:cNvSpPr txBox="1"/>
            <p:nvPr/>
          </p:nvSpPr>
          <p:spPr>
            <a:xfrm>
              <a:off x="644950" y="5086351"/>
              <a:ext cx="1492424" cy="510778"/>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400" b="1">
                  <a:solidFill>
                    <a:srgbClr val="4F3215"/>
                  </a:solidFill>
                </a:rPr>
                <a:t>18.6%</a:t>
              </a:r>
              <a:endParaRPr lang="en-GB" sz="2400">
                <a:solidFill>
                  <a:srgbClr val="4F3215"/>
                </a:solidFill>
              </a:endParaRPr>
            </a:p>
          </p:txBody>
        </p:sp>
        <p:sp>
          <p:nvSpPr>
            <p:cNvPr id="25" name="TextBox 24">
              <a:extLst>
                <a:ext uri="{FF2B5EF4-FFF2-40B4-BE49-F238E27FC236}">
                  <a16:creationId xmlns:a16="http://schemas.microsoft.com/office/drawing/2014/main" id="{B3282BB7-B1F9-EFD3-496B-38952C2D014E}"/>
                </a:ext>
              </a:extLst>
            </p:cNvPr>
            <p:cNvSpPr txBox="1"/>
            <p:nvPr/>
          </p:nvSpPr>
          <p:spPr>
            <a:xfrm>
              <a:off x="1062221" y="5606895"/>
              <a:ext cx="2242663" cy="430887"/>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Comparing Apr 2021-Mar 2022 with Apr </a:t>
              </a:r>
              <a:r>
                <a:rPr lang="en-GB" sz="1050" b="1" i="1">
                  <a:latin typeface="Calibri" panose="020F0502020204030204" pitchFamily="34" charset="0"/>
                </a:rPr>
                <a:t>2023-Mar</a:t>
              </a:r>
              <a:r>
                <a:rPr lang="en-GB" sz="1050" b="1" i="1" kern="1200" spc="0" baseline="0">
                  <a:ln>
                    <a:noFill/>
                  </a:ln>
                  <a:effectLst/>
                  <a:latin typeface="Calibri" panose="020F0502020204030204" pitchFamily="34" charset="0"/>
                  <a:ea typeface="+mn-ea"/>
                  <a:cs typeface="+mn-cs"/>
                </a:rPr>
                <a:t> 2024</a:t>
              </a:r>
              <a:endParaRPr lang="en-GB" sz="1050">
                <a:effectLst/>
              </a:endParaRPr>
            </a:p>
          </p:txBody>
        </p:sp>
        <p:sp>
          <p:nvSpPr>
            <p:cNvPr id="28" name="TextBox 27">
              <a:extLst>
                <a:ext uri="{FF2B5EF4-FFF2-40B4-BE49-F238E27FC236}">
                  <a16:creationId xmlns:a16="http://schemas.microsoft.com/office/drawing/2014/main" id="{41618B83-4BA7-9A7E-0141-0258743B5967}"/>
                </a:ext>
              </a:extLst>
            </p:cNvPr>
            <p:cNvSpPr txBox="1"/>
            <p:nvPr/>
          </p:nvSpPr>
          <p:spPr>
            <a:xfrm>
              <a:off x="2219989" y="5097119"/>
              <a:ext cx="1482618" cy="510778"/>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400" b="1">
                  <a:solidFill>
                    <a:srgbClr val="4F3215"/>
                  </a:solidFill>
                </a:rPr>
                <a:t>21.6%</a:t>
              </a:r>
              <a:endParaRPr lang="en-GB" sz="2400">
                <a:solidFill>
                  <a:srgbClr val="4F3215"/>
                </a:solidFill>
              </a:endParaRPr>
            </a:p>
          </p:txBody>
        </p:sp>
      </p:grpSp>
      <p:grpSp>
        <p:nvGrpSpPr>
          <p:cNvPr id="10" name="Group 9">
            <a:extLst>
              <a:ext uri="{FF2B5EF4-FFF2-40B4-BE49-F238E27FC236}">
                <a16:creationId xmlns:a16="http://schemas.microsoft.com/office/drawing/2014/main" id="{3E265C5D-202F-C9BC-042E-D1EF67AAEF47}"/>
              </a:ext>
              <a:ext uri="{C183D7F6-B498-43B3-948B-1728B52AA6E4}">
                <adec:decorative xmlns:adec="http://schemas.microsoft.com/office/drawing/2017/decorative" val="1"/>
              </a:ext>
            </a:extLst>
          </p:cNvPr>
          <p:cNvGrpSpPr/>
          <p:nvPr/>
        </p:nvGrpSpPr>
        <p:grpSpPr>
          <a:xfrm>
            <a:off x="4217544" y="682082"/>
            <a:ext cx="3417322" cy="5355699"/>
            <a:chOff x="4217544" y="682082"/>
            <a:chExt cx="3417322" cy="5355699"/>
          </a:xfrm>
        </p:grpSpPr>
        <p:sp>
          <p:nvSpPr>
            <p:cNvPr id="79" name="TextBox 78">
              <a:extLst>
                <a:ext uri="{FF2B5EF4-FFF2-40B4-BE49-F238E27FC236}">
                  <a16:creationId xmlns:a16="http://schemas.microsoft.com/office/drawing/2014/main" id="{52187649-1CF4-E254-78C1-589DA298AD93}"/>
                </a:ext>
              </a:extLst>
            </p:cNvPr>
            <p:cNvSpPr txBox="1"/>
            <p:nvPr/>
          </p:nvSpPr>
          <p:spPr>
            <a:xfrm>
              <a:off x="4485207" y="768375"/>
              <a:ext cx="2973498" cy="553998"/>
            </a:xfrm>
            <a:prstGeom prst="rect">
              <a:avLst/>
            </a:prstGeom>
            <a:noFill/>
          </p:spPr>
          <p:txBody>
            <a:bodyPr wrap="square" rtlCol="0">
              <a:spAutoFit/>
            </a:bodyPr>
            <a:lstStyle/>
            <a:p>
              <a:pPr algn="ctr"/>
              <a:r>
                <a:rPr lang="en-GB" b="1">
                  <a:solidFill>
                    <a:srgbClr val="0B3153"/>
                  </a:solidFill>
                </a:rPr>
                <a:t>Unemployment Rate</a:t>
              </a:r>
            </a:p>
            <a:p>
              <a:pPr algn="ctr"/>
              <a:r>
                <a:rPr lang="en-GB" sz="1200" b="1">
                  <a:solidFill>
                    <a:srgbClr val="0B3153"/>
                  </a:solidFill>
                </a:rPr>
                <a:t>(all aged 16-64):</a:t>
              </a:r>
            </a:p>
          </p:txBody>
        </p:sp>
        <p:sp>
          <p:nvSpPr>
            <p:cNvPr id="80" name="TextBox 79">
              <a:extLst>
                <a:ext uri="{FF2B5EF4-FFF2-40B4-BE49-F238E27FC236}">
                  <a16:creationId xmlns:a16="http://schemas.microsoft.com/office/drawing/2014/main" id="{E5C344C4-7811-C8C5-DD0A-0BC0D7625B66}"/>
                </a:ext>
              </a:extLst>
            </p:cNvPr>
            <p:cNvSpPr txBox="1"/>
            <p:nvPr/>
          </p:nvSpPr>
          <p:spPr>
            <a:xfrm>
              <a:off x="4403023" y="1909314"/>
              <a:ext cx="1476258" cy="510778"/>
            </a:xfrm>
            <a:prstGeom prst="roundRect">
              <a:avLst/>
            </a:prstGeom>
            <a:solidFill>
              <a:schemeClr val="accent4">
                <a:lumMod val="40000"/>
                <a:lumOff val="60000"/>
                <a:alpha val="34000"/>
              </a:schemeClr>
            </a:solidFill>
            <a:ln w="28575">
              <a:solidFill>
                <a:schemeClr val="accent5"/>
              </a:solidFill>
              <a:prstDash val="dashDot"/>
            </a:ln>
          </p:spPr>
          <p:txBody>
            <a:bodyPr wrap="square" rtlCol="0">
              <a:spAutoFit/>
            </a:bodyPr>
            <a:lstStyle/>
            <a:p>
              <a:pPr algn="ctr"/>
              <a:r>
                <a:rPr lang="en-GB" sz="2400" b="1">
                  <a:solidFill>
                    <a:srgbClr val="4F3215"/>
                  </a:solidFill>
                </a:rPr>
                <a:t>4.7%</a:t>
              </a:r>
              <a:endParaRPr lang="en-GB" sz="2400">
                <a:solidFill>
                  <a:srgbClr val="4F3215"/>
                </a:solidFill>
              </a:endParaRPr>
            </a:p>
          </p:txBody>
        </p:sp>
        <p:sp>
          <p:nvSpPr>
            <p:cNvPr id="81" name="TextBox 80">
              <a:extLst>
                <a:ext uri="{FF2B5EF4-FFF2-40B4-BE49-F238E27FC236}">
                  <a16:creationId xmlns:a16="http://schemas.microsoft.com/office/drawing/2014/main" id="{1BE99247-7B98-C2C9-DBFF-B0E6308484A9}"/>
                </a:ext>
              </a:extLst>
            </p:cNvPr>
            <p:cNvSpPr txBox="1"/>
            <p:nvPr/>
          </p:nvSpPr>
          <p:spPr>
            <a:xfrm>
              <a:off x="4404569" y="2621402"/>
              <a:ext cx="3043272" cy="276999"/>
            </a:xfrm>
            <a:prstGeom prst="rect">
              <a:avLst/>
            </a:prstGeom>
            <a:noFill/>
          </p:spPr>
          <p:txBody>
            <a:bodyPr wrap="square" rtlCol="0">
              <a:spAutoFit/>
            </a:bodyPr>
            <a:lstStyle/>
            <a:p>
              <a:pPr algn="ctr"/>
              <a:r>
                <a:rPr lang="en-GB" sz="1200" b="1">
                  <a:solidFill>
                    <a:srgbClr val="0B3153"/>
                  </a:solidFill>
                </a:rPr>
                <a:t>Quarterly</a:t>
              </a:r>
              <a:r>
                <a:rPr lang="en-GB" sz="1200" b="1">
                  <a:solidFill>
                    <a:schemeClr val="accent2"/>
                  </a:solidFill>
                </a:rPr>
                <a:t> </a:t>
              </a:r>
              <a:r>
                <a:rPr lang="en-GB" sz="1200" b="1">
                  <a:solidFill>
                    <a:srgbClr val="0B3153"/>
                  </a:solidFill>
                </a:rPr>
                <a:t>Change</a:t>
              </a:r>
            </a:p>
          </p:txBody>
        </p:sp>
        <p:sp>
          <p:nvSpPr>
            <p:cNvPr id="82" name="TextBox 81">
              <a:extLst>
                <a:ext uri="{FF2B5EF4-FFF2-40B4-BE49-F238E27FC236}">
                  <a16:creationId xmlns:a16="http://schemas.microsoft.com/office/drawing/2014/main" id="{C1A19806-4DA0-F20C-4442-BECB6622C50E}"/>
                </a:ext>
              </a:extLst>
            </p:cNvPr>
            <p:cNvSpPr txBox="1"/>
            <p:nvPr/>
          </p:nvSpPr>
          <p:spPr>
            <a:xfrm>
              <a:off x="4404815" y="2850528"/>
              <a:ext cx="1468602" cy="510778"/>
            </a:xfrm>
            <a:prstGeom prst="roundRect">
              <a:avLst/>
            </a:prstGeom>
            <a:solidFill>
              <a:schemeClr val="accent4">
                <a:lumMod val="40000"/>
                <a:lumOff val="60000"/>
                <a:alpha val="34000"/>
              </a:schemeClr>
            </a:solidFill>
            <a:ln w="38100">
              <a:solidFill>
                <a:srgbClr val="FFC000"/>
              </a:solidFill>
              <a:prstDash val="dash"/>
            </a:ln>
          </p:spPr>
          <p:txBody>
            <a:bodyPr wrap="square" rtlCol="0">
              <a:spAutoFit/>
            </a:bodyPr>
            <a:lstStyle/>
            <a:p>
              <a:pPr algn="ctr"/>
              <a:r>
                <a:rPr lang="en-GB" sz="2400" b="1">
                  <a:solidFill>
                    <a:srgbClr val="4F3215"/>
                  </a:solidFill>
                </a:rPr>
                <a:t>+0.6pp</a:t>
              </a:r>
              <a:endParaRPr lang="en-GB" sz="2400">
                <a:solidFill>
                  <a:srgbClr val="4F3215"/>
                </a:solidFill>
              </a:endParaRPr>
            </a:p>
          </p:txBody>
        </p:sp>
        <p:sp>
          <p:nvSpPr>
            <p:cNvPr id="83" name="TextBox 82">
              <a:extLst>
                <a:ext uri="{FF2B5EF4-FFF2-40B4-BE49-F238E27FC236}">
                  <a16:creationId xmlns:a16="http://schemas.microsoft.com/office/drawing/2014/main" id="{3F642042-378B-757D-E3B4-DF8AF833CEB8}"/>
                </a:ext>
              </a:extLst>
            </p:cNvPr>
            <p:cNvSpPr txBox="1"/>
            <p:nvPr/>
          </p:nvSpPr>
          <p:spPr>
            <a:xfrm>
              <a:off x="4442050" y="3754338"/>
              <a:ext cx="3043272" cy="276999"/>
            </a:xfrm>
            <a:prstGeom prst="rect">
              <a:avLst/>
            </a:prstGeom>
            <a:noFill/>
          </p:spPr>
          <p:txBody>
            <a:bodyPr wrap="square" rtlCol="0">
              <a:spAutoFit/>
            </a:bodyPr>
            <a:lstStyle/>
            <a:p>
              <a:pPr algn="ctr"/>
              <a:r>
                <a:rPr lang="en-GB" sz="1200" b="1">
                  <a:solidFill>
                    <a:srgbClr val="0B3153"/>
                  </a:solidFill>
                </a:rPr>
                <a:t>YoY Change</a:t>
              </a:r>
            </a:p>
          </p:txBody>
        </p:sp>
        <p:sp>
          <p:nvSpPr>
            <p:cNvPr id="84" name="TextBox 83">
              <a:extLst>
                <a:ext uri="{FF2B5EF4-FFF2-40B4-BE49-F238E27FC236}">
                  <a16:creationId xmlns:a16="http://schemas.microsoft.com/office/drawing/2014/main" id="{E89BB967-5813-0D04-4715-106A42FBA8EC}"/>
                </a:ext>
              </a:extLst>
            </p:cNvPr>
            <p:cNvSpPr txBox="1"/>
            <p:nvPr/>
          </p:nvSpPr>
          <p:spPr>
            <a:xfrm>
              <a:off x="4397014" y="3988247"/>
              <a:ext cx="1468602" cy="510778"/>
            </a:xfrm>
            <a:prstGeom prst="roundRect">
              <a:avLst/>
            </a:prstGeom>
            <a:solidFill>
              <a:schemeClr val="accent4">
                <a:lumMod val="40000"/>
                <a:lumOff val="60000"/>
                <a:alpha val="34000"/>
              </a:schemeClr>
            </a:solidFill>
            <a:ln w="38100">
              <a:solidFill>
                <a:srgbClr val="FFC000"/>
              </a:solidFill>
              <a:prstDash val="dash"/>
            </a:ln>
          </p:spPr>
          <p:txBody>
            <a:bodyPr wrap="square" rtlCol="0">
              <a:spAutoFit/>
            </a:bodyPr>
            <a:lstStyle/>
            <a:p>
              <a:pPr algn="ctr"/>
              <a:r>
                <a:rPr lang="en-GB" sz="2400" b="1">
                  <a:solidFill>
                    <a:srgbClr val="4F3215"/>
                  </a:solidFill>
                </a:rPr>
                <a:t>+1.6pp</a:t>
              </a:r>
              <a:endParaRPr lang="en-GB" sz="2400">
                <a:solidFill>
                  <a:srgbClr val="4F3215"/>
                </a:solidFill>
              </a:endParaRPr>
            </a:p>
          </p:txBody>
        </p:sp>
        <p:sp>
          <p:nvSpPr>
            <p:cNvPr id="85" name="TextBox 84">
              <a:extLst>
                <a:ext uri="{FF2B5EF4-FFF2-40B4-BE49-F238E27FC236}">
                  <a16:creationId xmlns:a16="http://schemas.microsoft.com/office/drawing/2014/main" id="{4D2C5F26-A302-1EC5-340C-4057BF47F7FA}"/>
                </a:ext>
              </a:extLst>
            </p:cNvPr>
            <p:cNvSpPr txBox="1"/>
            <p:nvPr/>
          </p:nvSpPr>
          <p:spPr>
            <a:xfrm>
              <a:off x="5007416" y="2434411"/>
              <a:ext cx="1757134" cy="261610"/>
            </a:xfrm>
            <a:prstGeom prst="rect">
              <a:avLst/>
            </a:prstGeom>
            <a:noFill/>
          </p:spPr>
          <p:txBody>
            <a:bodyPr wrap="square">
              <a:spAutoFit/>
            </a:bodyPr>
            <a:lstStyle>
              <a:defPPr>
                <a:defRPr lang="en-US"/>
              </a:defPPr>
              <a:lvl1pPr marL="0" marR="0" indent="0" algn="ctr" eaLnBrk="1" fontAlgn="auto" latinLnBrk="0" hangingPunct="1">
                <a:spcBef>
                  <a:spcPts val="0"/>
                </a:spcBef>
                <a:spcAft>
                  <a:spcPts val="0"/>
                </a:spcAft>
                <a:defRPr sz="1100" b="1" i="1" spc="0" baseline="0">
                  <a:ln>
                    <a:noFill/>
                  </a:ln>
                  <a:effectLst/>
                  <a:latin typeface="Calibri" panose="020F0502020204030204" pitchFamily="34" charset="0"/>
                </a:defRPr>
              </a:lvl1pPr>
            </a:lstStyle>
            <a:p>
              <a:r>
                <a:rPr lang="en-GB" sz="1050"/>
                <a:t>Apr 2023-Mar 2024</a:t>
              </a:r>
            </a:p>
          </p:txBody>
        </p:sp>
        <p:sp>
          <p:nvSpPr>
            <p:cNvPr id="86" name="TextBox 85">
              <a:extLst>
                <a:ext uri="{FF2B5EF4-FFF2-40B4-BE49-F238E27FC236}">
                  <a16:creationId xmlns:a16="http://schemas.microsoft.com/office/drawing/2014/main" id="{8E1CD75C-31BA-20AB-DF32-164664C80538}"/>
                </a:ext>
              </a:extLst>
            </p:cNvPr>
            <p:cNvSpPr txBox="1"/>
            <p:nvPr/>
          </p:nvSpPr>
          <p:spPr>
            <a:xfrm>
              <a:off x="4799962" y="3371693"/>
              <a:ext cx="2233427" cy="430887"/>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Comparing Apr 2023-Mar 2024 with Jan 2023 – Dec 2023</a:t>
              </a:r>
              <a:endParaRPr lang="en-GB" sz="1050">
                <a:effectLst/>
              </a:endParaRPr>
            </a:p>
          </p:txBody>
        </p:sp>
        <p:sp>
          <p:nvSpPr>
            <p:cNvPr id="87" name="TextBox 86">
              <a:extLst>
                <a:ext uri="{FF2B5EF4-FFF2-40B4-BE49-F238E27FC236}">
                  <a16:creationId xmlns:a16="http://schemas.microsoft.com/office/drawing/2014/main" id="{77D265C3-F203-E53B-DB31-C3F329F3E2BF}"/>
                </a:ext>
              </a:extLst>
            </p:cNvPr>
            <p:cNvSpPr txBox="1"/>
            <p:nvPr/>
          </p:nvSpPr>
          <p:spPr>
            <a:xfrm>
              <a:off x="4799962" y="4477600"/>
              <a:ext cx="2242663" cy="430887"/>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Comparing Apr 2022-Mar 2023 with Apr </a:t>
              </a:r>
              <a:r>
                <a:rPr lang="en-GB" sz="1050" b="1" i="1">
                  <a:latin typeface="Calibri" panose="020F0502020204030204" pitchFamily="34" charset="0"/>
                </a:rPr>
                <a:t>2023-Mar</a:t>
              </a:r>
              <a:r>
                <a:rPr lang="en-GB" sz="1050" b="1" i="1" kern="1200" spc="0" baseline="0">
                  <a:ln>
                    <a:noFill/>
                  </a:ln>
                  <a:effectLst/>
                  <a:latin typeface="Calibri" panose="020F0502020204030204" pitchFamily="34" charset="0"/>
                  <a:ea typeface="+mn-ea"/>
                  <a:cs typeface="+mn-cs"/>
                </a:rPr>
                <a:t> 2024</a:t>
              </a:r>
              <a:endParaRPr lang="en-GB" sz="1050">
                <a:effectLst/>
              </a:endParaRPr>
            </a:p>
          </p:txBody>
        </p:sp>
        <p:sp>
          <p:nvSpPr>
            <p:cNvPr id="88" name="TextBox 87">
              <a:extLst>
                <a:ext uri="{FF2B5EF4-FFF2-40B4-BE49-F238E27FC236}">
                  <a16:creationId xmlns:a16="http://schemas.microsoft.com/office/drawing/2014/main" id="{E94C9200-8664-D0F2-C57D-CF033DB86879}"/>
                </a:ext>
              </a:extLst>
            </p:cNvPr>
            <p:cNvSpPr txBox="1"/>
            <p:nvPr/>
          </p:nvSpPr>
          <p:spPr>
            <a:xfrm>
              <a:off x="4320648" y="1339006"/>
              <a:ext cx="1847832" cy="492443"/>
            </a:xfrm>
            <a:prstGeom prst="rect">
              <a:avLst/>
            </a:prstGeom>
            <a:noFill/>
          </p:spPr>
          <p:txBody>
            <a:bodyPr wrap="square" rtlCol="0">
              <a:spAutoFit/>
            </a:bodyPr>
            <a:lstStyle/>
            <a:p>
              <a:pPr algn="ctr"/>
              <a:r>
                <a:rPr lang="en-GB" sz="1300" b="1"/>
                <a:t>Cambridgeshire &amp; Peterborough</a:t>
              </a:r>
              <a:endParaRPr lang="en-GB" sz="1300"/>
            </a:p>
          </p:txBody>
        </p:sp>
        <p:sp>
          <p:nvSpPr>
            <p:cNvPr id="89" name="TextBox 88">
              <a:extLst>
                <a:ext uri="{FF2B5EF4-FFF2-40B4-BE49-F238E27FC236}">
                  <a16:creationId xmlns:a16="http://schemas.microsoft.com/office/drawing/2014/main" id="{482F331F-17F5-9ACC-6E55-3E0395548CB8}"/>
                </a:ext>
              </a:extLst>
            </p:cNvPr>
            <p:cNvSpPr txBox="1"/>
            <p:nvPr/>
          </p:nvSpPr>
          <p:spPr>
            <a:xfrm>
              <a:off x="6032938" y="1369622"/>
              <a:ext cx="1463224" cy="492443"/>
            </a:xfrm>
            <a:prstGeom prst="rect">
              <a:avLst/>
            </a:prstGeom>
            <a:noFill/>
          </p:spPr>
          <p:txBody>
            <a:bodyPr wrap="square" rtlCol="0">
              <a:spAutoFit/>
            </a:bodyPr>
            <a:lstStyle/>
            <a:p>
              <a:pPr algn="ctr"/>
              <a:r>
                <a:rPr lang="en-GB" sz="1300" b="1" dirty="0"/>
                <a:t>United </a:t>
              </a:r>
            </a:p>
            <a:p>
              <a:pPr algn="ctr"/>
              <a:r>
                <a:rPr lang="en-GB" sz="1300" b="1" dirty="0"/>
                <a:t>Kingdom</a:t>
              </a:r>
              <a:endParaRPr lang="en-GB" sz="1300" dirty="0"/>
            </a:p>
          </p:txBody>
        </p:sp>
        <p:sp>
          <p:nvSpPr>
            <p:cNvPr id="90" name="TextBox 89">
              <a:extLst>
                <a:ext uri="{FF2B5EF4-FFF2-40B4-BE49-F238E27FC236}">
                  <a16:creationId xmlns:a16="http://schemas.microsoft.com/office/drawing/2014/main" id="{8BAB2902-C152-CEFF-EEB6-1822538CDF8D}"/>
                </a:ext>
              </a:extLst>
            </p:cNvPr>
            <p:cNvSpPr txBox="1"/>
            <p:nvPr/>
          </p:nvSpPr>
          <p:spPr>
            <a:xfrm>
              <a:off x="5972061" y="1909314"/>
              <a:ext cx="1476258" cy="510778"/>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400" b="1">
                  <a:solidFill>
                    <a:srgbClr val="4F3215"/>
                  </a:solidFill>
                </a:rPr>
                <a:t>3.9%</a:t>
              </a:r>
              <a:endParaRPr lang="en-GB" sz="2400">
                <a:solidFill>
                  <a:srgbClr val="4F3215"/>
                </a:solidFill>
              </a:endParaRPr>
            </a:p>
          </p:txBody>
        </p:sp>
        <p:sp>
          <p:nvSpPr>
            <p:cNvPr id="91" name="TextBox 90">
              <a:extLst>
                <a:ext uri="{FF2B5EF4-FFF2-40B4-BE49-F238E27FC236}">
                  <a16:creationId xmlns:a16="http://schemas.microsoft.com/office/drawing/2014/main" id="{6B584076-8CBB-0415-301B-1BACF96430C4}"/>
                </a:ext>
              </a:extLst>
            </p:cNvPr>
            <p:cNvSpPr txBox="1"/>
            <p:nvPr/>
          </p:nvSpPr>
          <p:spPr>
            <a:xfrm>
              <a:off x="5994294" y="2845271"/>
              <a:ext cx="1453547" cy="510778"/>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400" b="1">
                  <a:solidFill>
                    <a:srgbClr val="4F3215"/>
                  </a:solidFill>
                </a:rPr>
                <a:t>+0.1pp</a:t>
              </a:r>
              <a:endParaRPr lang="en-GB" sz="2400">
                <a:solidFill>
                  <a:srgbClr val="4F3215"/>
                </a:solidFill>
              </a:endParaRPr>
            </a:p>
          </p:txBody>
        </p:sp>
        <p:sp>
          <p:nvSpPr>
            <p:cNvPr id="92" name="TextBox 91">
              <a:extLst>
                <a:ext uri="{FF2B5EF4-FFF2-40B4-BE49-F238E27FC236}">
                  <a16:creationId xmlns:a16="http://schemas.microsoft.com/office/drawing/2014/main" id="{B76491C4-1846-184E-5FF9-2BA91EB11027}"/>
                </a:ext>
              </a:extLst>
            </p:cNvPr>
            <p:cNvSpPr txBox="1"/>
            <p:nvPr/>
          </p:nvSpPr>
          <p:spPr>
            <a:xfrm>
              <a:off x="5986492" y="3988247"/>
              <a:ext cx="1463223" cy="510778"/>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400" b="1">
                  <a:solidFill>
                    <a:srgbClr val="4F3215"/>
                  </a:solidFill>
                </a:rPr>
                <a:t>+0.2pp</a:t>
              </a:r>
              <a:endParaRPr lang="en-GB" sz="2400">
                <a:solidFill>
                  <a:srgbClr val="4F3215"/>
                </a:solidFill>
              </a:endParaRPr>
            </a:p>
          </p:txBody>
        </p:sp>
        <p:sp>
          <p:nvSpPr>
            <p:cNvPr id="93" name="TextBox 92">
              <a:extLst>
                <a:ext uri="{FF2B5EF4-FFF2-40B4-BE49-F238E27FC236}">
                  <a16:creationId xmlns:a16="http://schemas.microsoft.com/office/drawing/2014/main" id="{4EF116C5-B850-A60B-89D2-1DC144390B13}"/>
                </a:ext>
              </a:extLst>
            </p:cNvPr>
            <p:cNvSpPr txBox="1"/>
            <p:nvPr/>
          </p:nvSpPr>
          <p:spPr>
            <a:xfrm>
              <a:off x="4415432" y="4834691"/>
              <a:ext cx="3043272" cy="276999"/>
            </a:xfrm>
            <a:prstGeom prst="rect">
              <a:avLst/>
            </a:prstGeom>
            <a:noFill/>
          </p:spPr>
          <p:txBody>
            <a:bodyPr wrap="square" rtlCol="0">
              <a:spAutoFit/>
            </a:bodyPr>
            <a:lstStyle/>
            <a:p>
              <a:pPr algn="ctr"/>
              <a:r>
                <a:rPr lang="en-GB" sz="1200" b="1" dirty="0">
                  <a:solidFill>
                    <a:srgbClr val="0B3153"/>
                  </a:solidFill>
                </a:rPr>
                <a:t>3-Year Average</a:t>
              </a:r>
            </a:p>
          </p:txBody>
        </p:sp>
        <p:sp>
          <p:nvSpPr>
            <p:cNvPr id="94" name="TextBox 93">
              <a:extLst>
                <a:ext uri="{FF2B5EF4-FFF2-40B4-BE49-F238E27FC236}">
                  <a16:creationId xmlns:a16="http://schemas.microsoft.com/office/drawing/2014/main" id="{404629E9-A2D4-E3FD-5F17-8C1C59D35094}"/>
                </a:ext>
              </a:extLst>
            </p:cNvPr>
            <p:cNvSpPr txBox="1"/>
            <p:nvPr/>
          </p:nvSpPr>
          <p:spPr>
            <a:xfrm>
              <a:off x="4451286" y="5097767"/>
              <a:ext cx="1436494" cy="510778"/>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400" b="1">
                  <a:solidFill>
                    <a:srgbClr val="4F3215"/>
                  </a:solidFill>
                </a:rPr>
                <a:t>3.8%</a:t>
              </a:r>
              <a:endParaRPr lang="en-GB" sz="2400">
                <a:solidFill>
                  <a:srgbClr val="4F3215"/>
                </a:solidFill>
              </a:endParaRPr>
            </a:p>
          </p:txBody>
        </p:sp>
        <p:sp>
          <p:nvSpPr>
            <p:cNvPr id="95" name="TextBox 94">
              <a:extLst>
                <a:ext uri="{FF2B5EF4-FFF2-40B4-BE49-F238E27FC236}">
                  <a16:creationId xmlns:a16="http://schemas.microsoft.com/office/drawing/2014/main" id="{3A789E05-D3AA-F4CA-04B9-C6D7952F2F0F}"/>
                </a:ext>
              </a:extLst>
            </p:cNvPr>
            <p:cNvSpPr txBox="1"/>
            <p:nvPr/>
          </p:nvSpPr>
          <p:spPr>
            <a:xfrm>
              <a:off x="4815736" y="5606894"/>
              <a:ext cx="2242663" cy="430887"/>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Comparing Apr 2021-Mar 2022 with Apr </a:t>
              </a:r>
              <a:r>
                <a:rPr lang="en-GB" sz="1050" b="1" i="1">
                  <a:latin typeface="Calibri" panose="020F0502020204030204" pitchFamily="34" charset="0"/>
                </a:rPr>
                <a:t>2023-Mar</a:t>
              </a:r>
              <a:r>
                <a:rPr lang="en-GB" sz="1050" b="1" i="1" kern="1200" spc="0" baseline="0">
                  <a:ln>
                    <a:noFill/>
                  </a:ln>
                  <a:effectLst/>
                  <a:latin typeface="Calibri" panose="020F0502020204030204" pitchFamily="34" charset="0"/>
                  <a:ea typeface="+mn-ea"/>
                  <a:cs typeface="+mn-cs"/>
                </a:rPr>
                <a:t> 2024</a:t>
              </a:r>
              <a:endParaRPr lang="en-GB" sz="1050">
                <a:effectLst/>
              </a:endParaRPr>
            </a:p>
          </p:txBody>
        </p:sp>
        <p:sp>
          <p:nvSpPr>
            <p:cNvPr id="96" name="TextBox 95">
              <a:extLst>
                <a:ext uri="{FF2B5EF4-FFF2-40B4-BE49-F238E27FC236}">
                  <a16:creationId xmlns:a16="http://schemas.microsoft.com/office/drawing/2014/main" id="{DD624D8B-8DAD-4411-6BE9-EBA954DCA9B1}"/>
                </a:ext>
              </a:extLst>
            </p:cNvPr>
            <p:cNvSpPr txBox="1"/>
            <p:nvPr/>
          </p:nvSpPr>
          <p:spPr>
            <a:xfrm>
              <a:off x="5994294" y="5093934"/>
              <a:ext cx="1455782" cy="510778"/>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400" b="1">
                  <a:solidFill>
                    <a:srgbClr val="4F3215"/>
                  </a:solidFill>
                </a:rPr>
                <a:t>3.9%</a:t>
              </a:r>
              <a:endParaRPr lang="en-GB" sz="2400">
                <a:solidFill>
                  <a:srgbClr val="4F3215"/>
                </a:solidFill>
              </a:endParaRPr>
            </a:p>
          </p:txBody>
        </p:sp>
        <p:sp>
          <p:nvSpPr>
            <p:cNvPr id="97" name="Rectangle: Rounded Corners 96">
              <a:extLst>
                <a:ext uri="{FF2B5EF4-FFF2-40B4-BE49-F238E27FC236}">
                  <a16:creationId xmlns:a16="http://schemas.microsoft.com/office/drawing/2014/main" id="{9EAED04B-B7A3-4902-EABA-D2B3572FE1EA}"/>
                </a:ext>
                <a:ext uri="{C183D7F6-B498-43B3-948B-1728B52AA6E4}">
                  <adec:decorative xmlns:adec="http://schemas.microsoft.com/office/drawing/2017/decorative" val="1"/>
                </a:ext>
              </a:extLst>
            </p:cNvPr>
            <p:cNvSpPr/>
            <p:nvPr/>
          </p:nvSpPr>
          <p:spPr>
            <a:xfrm>
              <a:off x="4217544" y="682082"/>
              <a:ext cx="3417322" cy="5353733"/>
            </a:xfrm>
            <a:prstGeom prst="roundRect">
              <a:avLst>
                <a:gd name="adj" fmla="val 6715"/>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grpSp>
      <p:grpSp>
        <p:nvGrpSpPr>
          <p:cNvPr id="76" name="Group 75">
            <a:extLst>
              <a:ext uri="{FF2B5EF4-FFF2-40B4-BE49-F238E27FC236}">
                <a16:creationId xmlns:a16="http://schemas.microsoft.com/office/drawing/2014/main" id="{CF98DE58-AE93-854C-0A45-2B037B64DB7C}"/>
              </a:ext>
              <a:ext uri="{C183D7F6-B498-43B3-948B-1728B52AA6E4}">
                <adec:decorative xmlns:adec="http://schemas.microsoft.com/office/drawing/2017/decorative" val="1"/>
              </a:ext>
            </a:extLst>
          </p:cNvPr>
          <p:cNvGrpSpPr/>
          <p:nvPr/>
        </p:nvGrpSpPr>
        <p:grpSpPr>
          <a:xfrm>
            <a:off x="8019532" y="684050"/>
            <a:ext cx="3417322" cy="5369181"/>
            <a:chOff x="4029450" y="742074"/>
            <a:chExt cx="3417322" cy="5369181"/>
          </a:xfrm>
        </p:grpSpPr>
        <p:sp>
          <p:nvSpPr>
            <p:cNvPr id="75" name="Rectangle: Rounded Corners 74">
              <a:extLst>
                <a:ext uri="{FF2B5EF4-FFF2-40B4-BE49-F238E27FC236}">
                  <a16:creationId xmlns:a16="http://schemas.microsoft.com/office/drawing/2014/main" id="{C491029A-156D-D2A3-719B-5DC27A4CE5C8}"/>
                </a:ext>
                <a:ext uri="{C183D7F6-B498-43B3-948B-1728B52AA6E4}">
                  <adec:decorative xmlns:adec="http://schemas.microsoft.com/office/drawing/2017/decorative" val="1"/>
                </a:ext>
              </a:extLst>
            </p:cNvPr>
            <p:cNvSpPr/>
            <p:nvPr/>
          </p:nvSpPr>
          <p:spPr>
            <a:xfrm>
              <a:off x="4029450" y="742074"/>
              <a:ext cx="3417322" cy="5369181"/>
            </a:xfrm>
            <a:prstGeom prst="roundRect">
              <a:avLst>
                <a:gd name="adj" fmla="val 6715"/>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7" name="TextBox 36">
              <a:extLst>
                <a:ext uri="{FF2B5EF4-FFF2-40B4-BE49-F238E27FC236}">
                  <a16:creationId xmlns:a16="http://schemas.microsoft.com/office/drawing/2014/main" id="{E7CBEC47-73C2-B8DB-74B0-401964B1D78D}"/>
                </a:ext>
              </a:extLst>
            </p:cNvPr>
            <p:cNvSpPr txBox="1"/>
            <p:nvPr/>
          </p:nvSpPr>
          <p:spPr>
            <a:xfrm>
              <a:off x="4285309" y="830355"/>
              <a:ext cx="3018175" cy="553998"/>
            </a:xfrm>
            <a:prstGeom prst="rect">
              <a:avLst/>
            </a:prstGeom>
            <a:noFill/>
          </p:spPr>
          <p:txBody>
            <a:bodyPr wrap="square" rtlCol="0">
              <a:spAutoFit/>
            </a:bodyPr>
            <a:lstStyle/>
            <a:p>
              <a:pPr algn="ctr"/>
              <a:r>
                <a:rPr lang="en-GB" b="1" dirty="0">
                  <a:solidFill>
                    <a:srgbClr val="0B3153"/>
                  </a:solidFill>
                </a:rPr>
                <a:t>Employment Rate</a:t>
              </a:r>
            </a:p>
            <a:p>
              <a:pPr algn="ctr"/>
              <a:r>
                <a:rPr lang="en-GB" sz="1200" b="1" dirty="0">
                  <a:solidFill>
                    <a:srgbClr val="0B3153"/>
                  </a:solidFill>
                </a:rPr>
                <a:t>(all aged 16-64):</a:t>
              </a:r>
            </a:p>
          </p:txBody>
        </p:sp>
        <p:sp>
          <p:nvSpPr>
            <p:cNvPr id="38" name="TextBox 37">
              <a:extLst>
                <a:ext uri="{FF2B5EF4-FFF2-40B4-BE49-F238E27FC236}">
                  <a16:creationId xmlns:a16="http://schemas.microsoft.com/office/drawing/2014/main" id="{4289E3AD-E619-2EBC-B7A2-D4139D548C9C}"/>
                </a:ext>
              </a:extLst>
            </p:cNvPr>
            <p:cNvSpPr txBox="1"/>
            <p:nvPr/>
          </p:nvSpPr>
          <p:spPr>
            <a:xfrm>
              <a:off x="4285309" y="1951762"/>
              <a:ext cx="1476258" cy="510778"/>
            </a:xfrm>
            <a:prstGeom prst="roundRect">
              <a:avLst/>
            </a:prstGeom>
            <a:solidFill>
              <a:schemeClr val="accent4">
                <a:lumMod val="40000"/>
                <a:lumOff val="60000"/>
                <a:alpha val="34000"/>
              </a:schemeClr>
            </a:solidFill>
            <a:ln w="47625">
              <a:solidFill>
                <a:srgbClr val="92D050"/>
              </a:solidFill>
              <a:prstDash val="sysDot"/>
            </a:ln>
          </p:spPr>
          <p:txBody>
            <a:bodyPr wrap="square" rtlCol="0">
              <a:spAutoFit/>
            </a:bodyPr>
            <a:lstStyle/>
            <a:p>
              <a:pPr algn="ctr"/>
              <a:r>
                <a:rPr lang="en-GB" sz="2400" b="1">
                  <a:solidFill>
                    <a:srgbClr val="4F3215"/>
                  </a:solidFill>
                </a:rPr>
                <a:t>77.7%</a:t>
              </a:r>
              <a:endParaRPr lang="en-GB" sz="2400">
                <a:solidFill>
                  <a:srgbClr val="4F3215"/>
                </a:solidFill>
              </a:endParaRPr>
            </a:p>
          </p:txBody>
        </p:sp>
        <p:sp>
          <p:nvSpPr>
            <p:cNvPr id="42" name="TextBox 41">
              <a:extLst>
                <a:ext uri="{FF2B5EF4-FFF2-40B4-BE49-F238E27FC236}">
                  <a16:creationId xmlns:a16="http://schemas.microsoft.com/office/drawing/2014/main" id="{3B77C595-6FDE-1A43-E163-1721A6F1DC72}"/>
                </a:ext>
              </a:extLst>
            </p:cNvPr>
            <p:cNvSpPr txBox="1"/>
            <p:nvPr/>
          </p:nvSpPr>
          <p:spPr>
            <a:xfrm>
              <a:off x="4216475" y="2620270"/>
              <a:ext cx="3043272" cy="276999"/>
            </a:xfrm>
            <a:prstGeom prst="rect">
              <a:avLst/>
            </a:prstGeom>
            <a:noFill/>
          </p:spPr>
          <p:txBody>
            <a:bodyPr wrap="square" rtlCol="0">
              <a:spAutoFit/>
            </a:bodyPr>
            <a:lstStyle/>
            <a:p>
              <a:pPr algn="ctr"/>
              <a:r>
                <a:rPr lang="en-GB" sz="1200" b="1">
                  <a:solidFill>
                    <a:srgbClr val="0B3153"/>
                  </a:solidFill>
                </a:rPr>
                <a:t>Quarterly</a:t>
              </a:r>
              <a:r>
                <a:rPr lang="en-GB" sz="1200" b="1">
                  <a:solidFill>
                    <a:schemeClr val="accent2"/>
                  </a:solidFill>
                </a:rPr>
                <a:t> </a:t>
              </a:r>
              <a:r>
                <a:rPr lang="en-GB" sz="1200" b="1">
                  <a:solidFill>
                    <a:srgbClr val="0B3153"/>
                  </a:solidFill>
                </a:rPr>
                <a:t>Change</a:t>
              </a:r>
            </a:p>
          </p:txBody>
        </p:sp>
        <p:sp>
          <p:nvSpPr>
            <p:cNvPr id="43" name="TextBox 42">
              <a:extLst>
                <a:ext uri="{FF2B5EF4-FFF2-40B4-BE49-F238E27FC236}">
                  <a16:creationId xmlns:a16="http://schemas.microsoft.com/office/drawing/2014/main" id="{FB80CD02-CA6C-07C3-86A2-FBAE2C216072}"/>
                </a:ext>
              </a:extLst>
            </p:cNvPr>
            <p:cNvSpPr txBox="1"/>
            <p:nvPr/>
          </p:nvSpPr>
          <p:spPr>
            <a:xfrm>
              <a:off x="4287333" y="2918223"/>
              <a:ext cx="1474234" cy="510778"/>
            </a:xfrm>
            <a:prstGeom prst="roundRect">
              <a:avLst/>
            </a:prstGeom>
            <a:solidFill>
              <a:schemeClr val="accent4">
                <a:lumMod val="40000"/>
                <a:lumOff val="60000"/>
                <a:alpha val="34000"/>
              </a:schemeClr>
            </a:solidFill>
            <a:ln w="38100">
              <a:solidFill>
                <a:srgbClr val="FFC000"/>
              </a:solidFill>
              <a:prstDash val="dash"/>
            </a:ln>
          </p:spPr>
          <p:txBody>
            <a:bodyPr wrap="square" rtlCol="0">
              <a:spAutoFit/>
            </a:bodyPr>
            <a:lstStyle/>
            <a:p>
              <a:pPr algn="ctr"/>
              <a:r>
                <a:rPr lang="en-GB" sz="2400" b="1">
                  <a:solidFill>
                    <a:srgbClr val="4F3215"/>
                  </a:solidFill>
                </a:rPr>
                <a:t>-1.7pp</a:t>
              </a:r>
              <a:endParaRPr lang="en-GB" sz="2400">
                <a:solidFill>
                  <a:srgbClr val="4F3215"/>
                </a:solidFill>
              </a:endParaRPr>
            </a:p>
          </p:txBody>
        </p:sp>
        <p:sp>
          <p:nvSpPr>
            <p:cNvPr id="46" name="TextBox 45">
              <a:extLst>
                <a:ext uri="{FF2B5EF4-FFF2-40B4-BE49-F238E27FC236}">
                  <a16:creationId xmlns:a16="http://schemas.microsoft.com/office/drawing/2014/main" id="{64E48F86-1A90-901A-6960-6E6717C0877E}"/>
                </a:ext>
              </a:extLst>
            </p:cNvPr>
            <p:cNvSpPr txBox="1"/>
            <p:nvPr/>
          </p:nvSpPr>
          <p:spPr>
            <a:xfrm>
              <a:off x="4288871" y="3825770"/>
              <a:ext cx="3043272" cy="276999"/>
            </a:xfrm>
            <a:prstGeom prst="rect">
              <a:avLst/>
            </a:prstGeom>
            <a:noFill/>
          </p:spPr>
          <p:txBody>
            <a:bodyPr wrap="square" rtlCol="0">
              <a:spAutoFit/>
            </a:bodyPr>
            <a:lstStyle/>
            <a:p>
              <a:pPr algn="ctr"/>
              <a:r>
                <a:rPr lang="en-GB" sz="1200" b="1">
                  <a:solidFill>
                    <a:srgbClr val="0B3153"/>
                  </a:solidFill>
                </a:rPr>
                <a:t>YoY Change</a:t>
              </a:r>
            </a:p>
          </p:txBody>
        </p:sp>
        <p:sp>
          <p:nvSpPr>
            <p:cNvPr id="53" name="TextBox 52">
              <a:extLst>
                <a:ext uri="{FF2B5EF4-FFF2-40B4-BE49-F238E27FC236}">
                  <a16:creationId xmlns:a16="http://schemas.microsoft.com/office/drawing/2014/main" id="{C16C8A1E-6D7D-A4A0-C39C-410635D35561}"/>
                </a:ext>
              </a:extLst>
            </p:cNvPr>
            <p:cNvSpPr txBox="1"/>
            <p:nvPr/>
          </p:nvSpPr>
          <p:spPr>
            <a:xfrm>
              <a:off x="4288871" y="4050941"/>
              <a:ext cx="1472696" cy="510778"/>
            </a:xfrm>
            <a:prstGeom prst="roundRect">
              <a:avLst/>
            </a:prstGeom>
            <a:solidFill>
              <a:schemeClr val="accent4">
                <a:lumMod val="40000"/>
                <a:lumOff val="60000"/>
                <a:alpha val="34000"/>
              </a:schemeClr>
            </a:solidFill>
            <a:ln w="38100">
              <a:solidFill>
                <a:srgbClr val="FFC000"/>
              </a:solidFill>
              <a:prstDash val="dash"/>
            </a:ln>
          </p:spPr>
          <p:txBody>
            <a:bodyPr wrap="square" rtlCol="0">
              <a:spAutoFit/>
            </a:bodyPr>
            <a:lstStyle/>
            <a:p>
              <a:pPr algn="ctr"/>
              <a:r>
                <a:rPr lang="en-GB" sz="2400" b="1" dirty="0">
                  <a:solidFill>
                    <a:srgbClr val="4F3215"/>
                  </a:solidFill>
                </a:rPr>
                <a:t>-1.4pp</a:t>
              </a:r>
              <a:endParaRPr lang="en-GB" sz="2400" dirty="0">
                <a:solidFill>
                  <a:srgbClr val="4F3215"/>
                </a:solidFill>
              </a:endParaRPr>
            </a:p>
          </p:txBody>
        </p:sp>
        <p:sp>
          <p:nvSpPr>
            <p:cNvPr id="56" name="TextBox 55">
              <a:extLst>
                <a:ext uri="{FF2B5EF4-FFF2-40B4-BE49-F238E27FC236}">
                  <a16:creationId xmlns:a16="http://schemas.microsoft.com/office/drawing/2014/main" id="{28F5424D-C58B-9ABF-EFB2-A59674A13A08}"/>
                </a:ext>
              </a:extLst>
            </p:cNvPr>
            <p:cNvSpPr txBox="1"/>
            <p:nvPr/>
          </p:nvSpPr>
          <p:spPr>
            <a:xfrm>
              <a:off x="4862466" y="2438427"/>
              <a:ext cx="1757134" cy="261610"/>
            </a:xfrm>
            <a:prstGeom prst="rect">
              <a:avLst/>
            </a:prstGeom>
            <a:noFill/>
          </p:spPr>
          <p:txBody>
            <a:bodyPr wrap="square">
              <a:spAutoFit/>
            </a:bodyPr>
            <a:lstStyle>
              <a:defPPr>
                <a:defRPr lang="en-US"/>
              </a:defPPr>
              <a:lvl1pPr marL="0" marR="0" indent="0" algn="ctr" eaLnBrk="1" fontAlgn="auto" latinLnBrk="0" hangingPunct="1">
                <a:spcBef>
                  <a:spcPts val="0"/>
                </a:spcBef>
                <a:spcAft>
                  <a:spcPts val="0"/>
                </a:spcAft>
                <a:defRPr sz="1100" b="1" i="1" spc="0" baseline="0">
                  <a:ln>
                    <a:noFill/>
                  </a:ln>
                  <a:effectLst/>
                  <a:latin typeface="Calibri" panose="020F0502020204030204" pitchFamily="34" charset="0"/>
                </a:defRPr>
              </a:lvl1pPr>
            </a:lstStyle>
            <a:p>
              <a:r>
                <a:rPr lang="en-GB" sz="1050"/>
                <a:t>Apr 2023-Mar 2024</a:t>
              </a:r>
            </a:p>
          </p:txBody>
        </p:sp>
        <p:sp>
          <p:nvSpPr>
            <p:cNvPr id="63" name="TextBox 62">
              <a:extLst>
                <a:ext uri="{FF2B5EF4-FFF2-40B4-BE49-F238E27FC236}">
                  <a16:creationId xmlns:a16="http://schemas.microsoft.com/office/drawing/2014/main" id="{2EB27A24-815A-2EC6-926A-62A0F673CAD3}"/>
                </a:ext>
              </a:extLst>
            </p:cNvPr>
            <p:cNvSpPr txBox="1"/>
            <p:nvPr/>
          </p:nvSpPr>
          <p:spPr>
            <a:xfrm>
              <a:off x="4658207" y="3489424"/>
              <a:ext cx="2233427" cy="430887"/>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Comparing Apr 2023-Mar 2024 with Jan 2023 – Dec 2023</a:t>
              </a:r>
              <a:endParaRPr lang="en-GB" sz="1050">
                <a:effectLst/>
              </a:endParaRPr>
            </a:p>
          </p:txBody>
        </p:sp>
        <p:sp>
          <p:nvSpPr>
            <p:cNvPr id="64" name="TextBox 63">
              <a:extLst>
                <a:ext uri="{FF2B5EF4-FFF2-40B4-BE49-F238E27FC236}">
                  <a16:creationId xmlns:a16="http://schemas.microsoft.com/office/drawing/2014/main" id="{3E1E5441-6450-2368-F206-79918D2CF2EF}"/>
                </a:ext>
              </a:extLst>
            </p:cNvPr>
            <p:cNvSpPr txBox="1"/>
            <p:nvPr/>
          </p:nvSpPr>
          <p:spPr>
            <a:xfrm>
              <a:off x="4689175" y="4560379"/>
              <a:ext cx="2242663" cy="430887"/>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Comparing Apr 2022-Mar 2023 with Apr </a:t>
              </a:r>
              <a:r>
                <a:rPr lang="en-GB" sz="1050" b="1" i="1">
                  <a:latin typeface="Calibri" panose="020F0502020204030204" pitchFamily="34" charset="0"/>
                </a:rPr>
                <a:t>2023-Mar</a:t>
              </a:r>
              <a:r>
                <a:rPr lang="en-GB" sz="1050" b="1" i="1" kern="1200" spc="0" baseline="0">
                  <a:ln>
                    <a:noFill/>
                  </a:ln>
                  <a:effectLst/>
                  <a:latin typeface="Calibri" panose="020F0502020204030204" pitchFamily="34" charset="0"/>
                  <a:ea typeface="+mn-ea"/>
                  <a:cs typeface="+mn-cs"/>
                </a:rPr>
                <a:t> 2024</a:t>
              </a:r>
              <a:endParaRPr lang="en-GB" sz="1050">
                <a:effectLst/>
              </a:endParaRPr>
            </a:p>
          </p:txBody>
        </p:sp>
        <p:sp>
          <p:nvSpPr>
            <p:cNvPr id="65" name="TextBox 64">
              <a:extLst>
                <a:ext uri="{FF2B5EF4-FFF2-40B4-BE49-F238E27FC236}">
                  <a16:creationId xmlns:a16="http://schemas.microsoft.com/office/drawing/2014/main" id="{E211F77C-EDCE-3702-6E24-A2D9316B1F91}"/>
                </a:ext>
              </a:extLst>
            </p:cNvPr>
            <p:cNvSpPr txBox="1"/>
            <p:nvPr/>
          </p:nvSpPr>
          <p:spPr>
            <a:xfrm>
              <a:off x="4140004" y="1364045"/>
              <a:ext cx="1803732" cy="492443"/>
            </a:xfrm>
            <a:prstGeom prst="rect">
              <a:avLst/>
            </a:prstGeom>
            <a:noFill/>
          </p:spPr>
          <p:txBody>
            <a:bodyPr wrap="square" rtlCol="0">
              <a:spAutoFit/>
            </a:bodyPr>
            <a:lstStyle/>
            <a:p>
              <a:pPr algn="ctr"/>
              <a:r>
                <a:rPr lang="en-GB" sz="1300" b="1"/>
                <a:t>Cambridgeshire &amp; Peterborough</a:t>
              </a:r>
              <a:endParaRPr lang="en-GB" sz="1300"/>
            </a:p>
          </p:txBody>
        </p:sp>
        <p:sp>
          <p:nvSpPr>
            <p:cNvPr id="66" name="TextBox 65">
              <a:extLst>
                <a:ext uri="{FF2B5EF4-FFF2-40B4-BE49-F238E27FC236}">
                  <a16:creationId xmlns:a16="http://schemas.microsoft.com/office/drawing/2014/main" id="{3E43E3E2-E610-4EAD-A3F8-76899819A36D}"/>
                </a:ext>
              </a:extLst>
            </p:cNvPr>
            <p:cNvSpPr txBox="1"/>
            <p:nvPr/>
          </p:nvSpPr>
          <p:spPr>
            <a:xfrm>
              <a:off x="5865718" y="1391847"/>
              <a:ext cx="1476258" cy="492443"/>
            </a:xfrm>
            <a:prstGeom prst="rect">
              <a:avLst/>
            </a:prstGeom>
            <a:noFill/>
          </p:spPr>
          <p:txBody>
            <a:bodyPr wrap="square" rtlCol="0">
              <a:spAutoFit/>
            </a:bodyPr>
            <a:lstStyle/>
            <a:p>
              <a:pPr algn="ctr"/>
              <a:r>
                <a:rPr lang="en-GB" sz="1300" b="1" dirty="0"/>
                <a:t>United </a:t>
              </a:r>
            </a:p>
            <a:p>
              <a:pPr algn="ctr"/>
              <a:r>
                <a:rPr lang="en-GB" sz="1300" b="1" dirty="0"/>
                <a:t>Kingdom</a:t>
              </a:r>
              <a:endParaRPr lang="en-GB" sz="1300" dirty="0"/>
            </a:p>
          </p:txBody>
        </p:sp>
        <p:sp>
          <p:nvSpPr>
            <p:cNvPr id="67" name="TextBox 66">
              <a:extLst>
                <a:ext uri="{FF2B5EF4-FFF2-40B4-BE49-F238E27FC236}">
                  <a16:creationId xmlns:a16="http://schemas.microsoft.com/office/drawing/2014/main" id="{F5970C75-E4EC-19F1-E0C7-60A843D90040}"/>
                </a:ext>
              </a:extLst>
            </p:cNvPr>
            <p:cNvSpPr txBox="1"/>
            <p:nvPr/>
          </p:nvSpPr>
          <p:spPr>
            <a:xfrm>
              <a:off x="5865718" y="1949849"/>
              <a:ext cx="1476258" cy="510778"/>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400" b="1">
                  <a:solidFill>
                    <a:srgbClr val="4F3215"/>
                  </a:solidFill>
                </a:rPr>
                <a:t>75.4%</a:t>
              </a:r>
              <a:endParaRPr lang="en-GB" sz="2400">
                <a:solidFill>
                  <a:srgbClr val="4F3215"/>
                </a:solidFill>
              </a:endParaRPr>
            </a:p>
          </p:txBody>
        </p:sp>
        <p:sp>
          <p:nvSpPr>
            <p:cNvPr id="68" name="TextBox 67">
              <a:extLst>
                <a:ext uri="{FF2B5EF4-FFF2-40B4-BE49-F238E27FC236}">
                  <a16:creationId xmlns:a16="http://schemas.microsoft.com/office/drawing/2014/main" id="{B9D78C26-F44F-DA1A-B758-6457CCEE0D4B}"/>
                </a:ext>
              </a:extLst>
            </p:cNvPr>
            <p:cNvSpPr txBox="1"/>
            <p:nvPr/>
          </p:nvSpPr>
          <p:spPr>
            <a:xfrm>
              <a:off x="5860866" y="2904204"/>
              <a:ext cx="1474234" cy="510778"/>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sz="2400" b="1">
                  <a:solidFill>
                    <a:srgbClr val="4F3215"/>
                  </a:solidFill>
                </a:rPr>
                <a:t>-0.3pp</a:t>
              </a:r>
              <a:endParaRPr lang="en-GB" sz="2400">
                <a:solidFill>
                  <a:srgbClr val="4F3215"/>
                </a:solidFill>
              </a:endParaRPr>
            </a:p>
          </p:txBody>
        </p:sp>
        <p:sp>
          <p:nvSpPr>
            <p:cNvPr id="69" name="TextBox 68">
              <a:extLst>
                <a:ext uri="{FF2B5EF4-FFF2-40B4-BE49-F238E27FC236}">
                  <a16:creationId xmlns:a16="http://schemas.microsoft.com/office/drawing/2014/main" id="{C28AF1E0-383D-3FE2-7315-483C0A6420EE}"/>
                </a:ext>
              </a:extLst>
            </p:cNvPr>
            <p:cNvSpPr txBox="1"/>
            <p:nvPr/>
          </p:nvSpPr>
          <p:spPr>
            <a:xfrm>
              <a:off x="5847074" y="4050941"/>
              <a:ext cx="1472696" cy="408623"/>
            </a:xfrm>
            <a:prstGeom prst="roundRect">
              <a:avLst/>
            </a:prstGeom>
            <a:solidFill>
              <a:schemeClr val="accent4">
                <a:lumMod val="40000"/>
                <a:lumOff val="60000"/>
                <a:alpha val="34000"/>
              </a:schemeClr>
            </a:solidFill>
            <a:ln>
              <a:solidFill>
                <a:schemeClr val="tx2">
                  <a:lumMod val="20000"/>
                  <a:lumOff val="80000"/>
                </a:schemeClr>
              </a:solidFill>
            </a:ln>
          </p:spPr>
          <p:txBody>
            <a:bodyPr wrap="square" rtlCol="0">
              <a:spAutoFit/>
            </a:bodyPr>
            <a:lstStyle/>
            <a:p>
              <a:pPr algn="ctr"/>
              <a:r>
                <a:rPr lang="en-GB" b="1" dirty="0">
                  <a:solidFill>
                    <a:srgbClr val="4F3215"/>
                  </a:solidFill>
                </a:rPr>
                <a:t>No change</a:t>
              </a:r>
              <a:endParaRPr lang="en-GB" dirty="0">
                <a:solidFill>
                  <a:srgbClr val="4F3215"/>
                </a:solidFill>
              </a:endParaRPr>
            </a:p>
          </p:txBody>
        </p:sp>
        <p:sp>
          <p:nvSpPr>
            <p:cNvPr id="70" name="TextBox 69">
              <a:extLst>
                <a:ext uri="{FF2B5EF4-FFF2-40B4-BE49-F238E27FC236}">
                  <a16:creationId xmlns:a16="http://schemas.microsoft.com/office/drawing/2014/main" id="{011B7010-D45D-26D6-521A-8C0051641803}"/>
                </a:ext>
              </a:extLst>
            </p:cNvPr>
            <p:cNvSpPr txBox="1"/>
            <p:nvPr/>
          </p:nvSpPr>
          <p:spPr>
            <a:xfrm>
              <a:off x="4339230" y="4899049"/>
              <a:ext cx="3043272" cy="276999"/>
            </a:xfrm>
            <a:prstGeom prst="rect">
              <a:avLst/>
            </a:prstGeom>
            <a:noFill/>
          </p:spPr>
          <p:txBody>
            <a:bodyPr wrap="square" rtlCol="0">
              <a:spAutoFit/>
            </a:bodyPr>
            <a:lstStyle/>
            <a:p>
              <a:pPr algn="ctr"/>
              <a:r>
                <a:rPr lang="en-GB" sz="1200" b="1" dirty="0">
                  <a:solidFill>
                    <a:srgbClr val="0B3153"/>
                  </a:solidFill>
                </a:rPr>
                <a:t>3-Year Average</a:t>
              </a:r>
            </a:p>
          </p:txBody>
        </p:sp>
        <p:sp>
          <p:nvSpPr>
            <p:cNvPr id="71" name="TextBox 70">
              <a:extLst>
                <a:ext uri="{FF2B5EF4-FFF2-40B4-BE49-F238E27FC236}">
                  <a16:creationId xmlns:a16="http://schemas.microsoft.com/office/drawing/2014/main" id="{02184193-6568-85C2-6175-4A42CD5A50DA}"/>
                </a:ext>
              </a:extLst>
            </p:cNvPr>
            <p:cNvSpPr txBox="1"/>
            <p:nvPr/>
          </p:nvSpPr>
          <p:spPr>
            <a:xfrm>
              <a:off x="4286828" y="5137097"/>
              <a:ext cx="1472696" cy="510778"/>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p>
              <a:pPr algn="ctr"/>
              <a:r>
                <a:rPr lang="en-GB" sz="2400" b="1" dirty="0">
                  <a:solidFill>
                    <a:srgbClr val="4F3215"/>
                  </a:solidFill>
                </a:rPr>
                <a:t>78.4%</a:t>
              </a:r>
              <a:endParaRPr lang="en-GB" sz="2400" dirty="0">
                <a:solidFill>
                  <a:srgbClr val="4F3215"/>
                </a:solidFill>
              </a:endParaRPr>
            </a:p>
          </p:txBody>
        </p:sp>
        <p:sp>
          <p:nvSpPr>
            <p:cNvPr id="73" name="TextBox 72">
              <a:extLst>
                <a:ext uri="{FF2B5EF4-FFF2-40B4-BE49-F238E27FC236}">
                  <a16:creationId xmlns:a16="http://schemas.microsoft.com/office/drawing/2014/main" id="{304A63AB-4D41-321D-F2D1-9A80DAF5158B}"/>
                </a:ext>
              </a:extLst>
            </p:cNvPr>
            <p:cNvSpPr txBox="1"/>
            <p:nvPr/>
          </p:nvSpPr>
          <p:spPr>
            <a:xfrm>
              <a:off x="5865489" y="5120562"/>
              <a:ext cx="1472696" cy="510778"/>
            </a:xfrm>
            <a:prstGeom prst="roundRect">
              <a:avLst/>
            </a:prstGeom>
            <a:solidFill>
              <a:schemeClr val="accent1">
                <a:lumMod val="20000"/>
                <a:lumOff val="80000"/>
                <a:alpha val="34000"/>
              </a:schemeClr>
            </a:solidFill>
            <a:ln>
              <a:solidFill>
                <a:schemeClr val="tx2">
                  <a:lumMod val="20000"/>
                  <a:lumOff val="80000"/>
                </a:schemeClr>
              </a:solidFill>
            </a:ln>
          </p:spPr>
          <p:txBody>
            <a:bodyPr wrap="square" rtlCol="0">
              <a:spAutoFit/>
            </a:bodyPr>
            <a:lstStyle>
              <a:defPPr>
                <a:defRPr lang="en-US"/>
              </a:defPPr>
              <a:lvl1pPr algn="ctr">
                <a:defRPr sz="2400" b="1">
                  <a:solidFill>
                    <a:srgbClr val="4F3215"/>
                  </a:solidFill>
                </a:defRPr>
              </a:lvl1pPr>
            </a:lstStyle>
            <a:p>
              <a:r>
                <a:rPr lang="en-GB" dirty="0"/>
                <a:t>75.3%</a:t>
              </a:r>
            </a:p>
          </p:txBody>
        </p:sp>
        <p:sp>
          <p:nvSpPr>
            <p:cNvPr id="72" name="TextBox 71">
              <a:extLst>
                <a:ext uri="{FF2B5EF4-FFF2-40B4-BE49-F238E27FC236}">
                  <a16:creationId xmlns:a16="http://schemas.microsoft.com/office/drawing/2014/main" id="{4F5CF034-A820-15AD-6993-699458734F6F}"/>
                </a:ext>
              </a:extLst>
            </p:cNvPr>
            <p:cNvSpPr txBox="1"/>
            <p:nvPr/>
          </p:nvSpPr>
          <p:spPr>
            <a:xfrm>
              <a:off x="4658207" y="5680368"/>
              <a:ext cx="2242663" cy="430887"/>
            </a:xfrm>
            <a:prstGeom prst="rect">
              <a:avLst/>
            </a:prstGeom>
            <a:noFill/>
          </p:spPr>
          <p:txBody>
            <a:bodyPr wrap="square">
              <a:spAutoFit/>
            </a:bodyPr>
            <a:lstStyle/>
            <a:p>
              <a:pPr marL="0" marR="0" indent="0" algn="ctr" rtl="0" eaLnBrk="1" fontAlgn="auto" latinLnBrk="0" hangingPunct="1">
                <a:spcBef>
                  <a:spcPts val="0"/>
                </a:spcBef>
                <a:spcAft>
                  <a:spcPts val="0"/>
                </a:spcAft>
              </a:pPr>
              <a:r>
                <a:rPr lang="en-GB" sz="1050" b="1" i="1" kern="1200" spc="0" baseline="0">
                  <a:ln>
                    <a:noFill/>
                  </a:ln>
                  <a:effectLst/>
                  <a:latin typeface="Calibri" panose="020F0502020204030204" pitchFamily="34" charset="0"/>
                  <a:ea typeface="+mn-ea"/>
                  <a:cs typeface="+mn-cs"/>
                </a:rPr>
                <a:t>Comparing Apr 2021-Mar 2022 with Apr </a:t>
              </a:r>
              <a:r>
                <a:rPr lang="en-GB" sz="1050" b="1" i="1">
                  <a:latin typeface="Calibri" panose="020F0502020204030204" pitchFamily="34" charset="0"/>
                </a:rPr>
                <a:t>2023-Mar</a:t>
              </a:r>
              <a:r>
                <a:rPr lang="en-GB" sz="1050" b="1" i="1" kern="1200" spc="0" baseline="0">
                  <a:ln>
                    <a:noFill/>
                  </a:ln>
                  <a:effectLst/>
                  <a:latin typeface="Calibri" panose="020F0502020204030204" pitchFamily="34" charset="0"/>
                  <a:ea typeface="+mn-ea"/>
                  <a:cs typeface="+mn-cs"/>
                </a:rPr>
                <a:t> 2024</a:t>
              </a:r>
              <a:endParaRPr lang="en-GB" sz="1050">
                <a:effectLst/>
              </a:endParaRPr>
            </a:p>
          </p:txBody>
        </p:sp>
      </p:grpSp>
    </p:spTree>
    <p:extLst>
      <p:ext uri="{BB962C8B-B14F-4D97-AF65-F5344CB8AC3E}">
        <p14:creationId xmlns:p14="http://schemas.microsoft.com/office/powerpoint/2010/main" val="2113846391"/>
      </p:ext>
    </p:extLst>
  </p:cSld>
  <p:clrMapOvr>
    <a:masterClrMapping/>
  </p:clrMapOvr>
</p:sld>
</file>

<file path=ppt/theme/theme1.xml><?xml version="1.0" encoding="utf-8"?>
<a:theme xmlns:a="http://schemas.openxmlformats.org/drawingml/2006/main" name="Office Theme">
  <a:themeElements>
    <a:clrScheme name="CCC PP slides">
      <a:dk1>
        <a:srgbClr val="000000"/>
      </a:dk1>
      <a:lt1>
        <a:srgbClr val="FFFFFF"/>
      </a:lt1>
      <a:dk2>
        <a:srgbClr val="0B3153"/>
      </a:dk2>
      <a:lt2>
        <a:srgbClr val="E7E6E6"/>
      </a:lt2>
      <a:accent1>
        <a:srgbClr val="00A0E2"/>
      </a:accent1>
      <a:accent2>
        <a:srgbClr val="0B3153"/>
      </a:accent2>
      <a:accent3>
        <a:srgbClr val="7A9B48"/>
      </a:accent3>
      <a:accent4>
        <a:srgbClr val="F18B20"/>
      </a:accent4>
      <a:accent5>
        <a:srgbClr val="AA1C53"/>
      </a:accent5>
      <a:accent6>
        <a:srgbClr val="752E8A"/>
      </a:accent6>
      <a:hlink>
        <a:srgbClr val="0B3153"/>
      </a:hlink>
      <a:folHlink>
        <a:srgbClr val="905A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PP template draft v8" id="{DF8C0179-50C7-474C-9C32-320FFDBD4498}" vid="{632D1101-92C7-9B4E-ACE0-6621DB3A6E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8160366-bcfb-49fe-ae5b-ebd90b6ce091">
      <Terms xmlns="http://schemas.microsoft.com/office/infopath/2007/PartnerControls"/>
    </lcf76f155ced4ddcb4097134ff3c332f>
    <TaxCatchAll xmlns="d2c5561e-d5a1-4761-9d3e-caffcd84e59f" xsi:nil="true"/>
    <TestExpiryDate xmlns="38160366-bcfb-49fe-ae5b-ebd90b6ce09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18" ma:contentTypeDescription="Create a new document." ma:contentTypeScope="" ma:versionID="9196fe47dd8037fb435e3d478db14a5e">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455ebfd166e5847b97ad3c8247559468"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TestExpiry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estExpiryDate" ma:index="23" nillable="true" ma:displayName="Test Expiry Date" ma:description="TEst-  date document wouild be due to expire" ma:format="DateTime" ma:internalName="TestExpiry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223F78-F9DB-4ABA-80C2-28E77AAFD6C1}">
  <ds:schemaRefs>
    <ds:schemaRef ds:uri="38160366-bcfb-49fe-ae5b-ebd90b6ce091"/>
    <ds:schemaRef ds:uri="http://schemas.microsoft.com/office/2006/metadata/properties"/>
    <ds:schemaRef ds:uri="http://purl.org/dc/terms/"/>
    <ds:schemaRef ds:uri="http://purl.org/dc/dcmitype/"/>
    <ds:schemaRef ds:uri="http://purl.org/dc/elements/1.1/"/>
    <ds:schemaRef ds:uri="http://schemas.microsoft.com/office/2006/documentManagement/types"/>
    <ds:schemaRef ds:uri="d2c5561e-d5a1-4761-9d3e-caffcd84e59f"/>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21BD048-5729-4AAB-BED3-601EB1DF7D2A}"/>
</file>

<file path=customXml/itemProps3.xml><?xml version="1.0" encoding="utf-8"?>
<ds:datastoreItem xmlns:ds="http://schemas.openxmlformats.org/officeDocument/2006/customXml" ds:itemID="{AF7017D6-DAF8-4A74-AC05-B546491140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CCC PP template draft v8</Template>
  <TotalTime>562</TotalTime>
  <Words>14645</Words>
  <Application>Microsoft Office PowerPoint</Application>
  <PresentationFormat>Widescreen</PresentationFormat>
  <Paragraphs>1553</Paragraphs>
  <Slides>45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Aptos</vt:lpstr>
      <vt:lpstr>Aptos Narrow</vt:lpstr>
      <vt:lpstr>Arial</vt:lpstr>
      <vt:lpstr>Calibri</vt:lpstr>
      <vt:lpstr>Cambria Math</vt:lpstr>
      <vt:lpstr>Courier New</vt:lpstr>
      <vt:lpstr>Courier New,monospace</vt:lpstr>
      <vt:lpstr>Office Theme</vt:lpstr>
      <vt:lpstr>Cambridgeshire &amp; Peterborough Economic Update</vt:lpstr>
      <vt:lpstr>Table of Contents</vt:lpstr>
      <vt:lpstr>1. Purpose </vt:lpstr>
      <vt:lpstr>2. Executive Summary</vt:lpstr>
      <vt:lpstr>2. Executive Summary</vt:lpstr>
      <vt:lpstr>2. Executive Summary</vt:lpstr>
      <vt:lpstr>3. Overview</vt:lpstr>
      <vt:lpstr>UK Economic Context</vt:lpstr>
      <vt:lpstr>Employment Overview</vt:lpstr>
      <vt:lpstr>Employment Overview by Gender – 3-year average</vt:lpstr>
      <vt:lpstr>Employment Overview by Age – 3-year average </vt:lpstr>
      <vt:lpstr>Economic Activity Overview</vt:lpstr>
      <vt:lpstr>4. Economic Inactivity</vt:lpstr>
      <vt:lpstr>Economic Inactivity Overview</vt:lpstr>
      <vt:lpstr>Reasons for Inactivity</vt:lpstr>
      <vt:lpstr>Inactivity by Age and Gender</vt:lpstr>
      <vt:lpstr>5. Unemployment</vt:lpstr>
      <vt:lpstr>Unemployment Overview</vt:lpstr>
      <vt:lpstr>CPCA Vacancies</vt:lpstr>
      <vt:lpstr>Vacancies vs Unemployment Rate</vt:lpstr>
      <vt:lpstr>Vacancies by Sector</vt:lpstr>
      <vt:lpstr>Vacancies by Job Title</vt:lpstr>
      <vt:lpstr>Vacancies by KI Industries </vt:lpstr>
      <vt:lpstr>KI and Non-KI Vacancies by sector</vt:lpstr>
      <vt:lpstr>Percentage Change in Vacancies by Sector</vt:lpstr>
      <vt:lpstr>KI vs Non-KI Changes</vt:lpstr>
      <vt:lpstr>Claimant Count vs Unemployment Rate</vt:lpstr>
      <vt:lpstr>Claimant Count by Area – June 2024</vt:lpstr>
      <vt:lpstr>Claimant Counts by Local Authority</vt:lpstr>
      <vt:lpstr>Claimant Rate by Gender – June 2024</vt:lpstr>
      <vt:lpstr>Claimant Rate by Gender</vt:lpstr>
      <vt:lpstr>Claimant Rates by Age Group – June 2024</vt:lpstr>
      <vt:lpstr>Claimant Count by Age Over Time</vt:lpstr>
      <vt:lpstr>Claimant Map</vt:lpstr>
      <vt:lpstr>People on Universal Credit</vt:lpstr>
      <vt:lpstr>People on Universal Credit by Local Authority</vt:lpstr>
      <vt:lpstr>6. Employment</vt:lpstr>
      <vt:lpstr>Employment Overview</vt:lpstr>
      <vt:lpstr>Employment by Age and Gender</vt:lpstr>
      <vt:lpstr>Employment Type by Age and Gender</vt:lpstr>
      <vt:lpstr>Pay Levels</vt:lpstr>
      <vt:lpstr>Pay Growth and Inflation</vt:lpstr>
      <vt:lpstr>Real Wages</vt:lpstr>
      <vt:lpstr>7. Concluding remarks and next steps</vt:lpstr>
      <vt:lpstr>8. Glossary</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Lorraine Rollo</dc:creator>
  <cp:lastModifiedBy>Harini Anand</cp:lastModifiedBy>
  <cp:revision>2</cp:revision>
  <dcterms:created xsi:type="dcterms:W3CDTF">2023-12-14T16:10:08Z</dcterms:created>
  <dcterms:modified xsi:type="dcterms:W3CDTF">2024-09-26T15:02:31Z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ies>
</file>