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84" r:id="rId5"/>
    <p:sldId id="307" r:id="rId6"/>
    <p:sldId id="309" r:id="rId7"/>
    <p:sldId id="293" r:id="rId8"/>
    <p:sldId id="305" r:id="rId9"/>
    <p:sldId id="310" r:id="rId10"/>
    <p:sldId id="303" r:id="rId11"/>
    <p:sldId id="280" r:id="rId12"/>
    <p:sldId id="285" r:id="rId13"/>
    <p:sldId id="281" r:id="rId14"/>
    <p:sldId id="286" r:id="rId15"/>
    <p:sldId id="287" r:id="rId16"/>
    <p:sldId id="288" r:id="rId17"/>
    <p:sldId id="289" r:id="rId18"/>
    <p:sldId id="292" r:id="rId19"/>
    <p:sldId id="304" r:id="rId20"/>
    <p:sldId id="294" r:id="rId21"/>
    <p:sldId id="295" r:id="rId22"/>
    <p:sldId id="296" r:id="rId23"/>
    <p:sldId id="297" r:id="rId24"/>
    <p:sldId id="298" r:id="rId25"/>
    <p:sldId id="299" r:id="rId26"/>
    <p:sldId id="300" r:id="rId27"/>
    <p:sldId id="301"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29354-E383-51BB-29B6-10695D3DB475}" name="Michael Yates" initials="MY" userId="S::Michael.Yates@cambridgeshire.gov.uk::06a0a663-53fd-4d24-9a36-524d3b59d61e" providerId="AD"/>
  <p188:author id="{14508A64-452C-D305-809B-F2E1442B234B}" name="Jack Hicks" initials="" userId="S::Jack.Hicks@cambridgeshire.gov.uk::2b9c6a7b-eab9-4479-83cf-004ae7932934" providerId="AD"/>
  <p188:author id="{B835B372-4996-7232-9DA5-10BE39F229D4}" name="Harini Anand" initials="" userId="S::Harini.Anand@cambridgeshire.gov.uk::bac06f2b-b564-4e4d-9523-2a222e654b03" providerId="AD"/>
  <p188:author id="{0AED1C8A-9137-31C9-C047-EDD1D359613D}" name="Dominic Milham" initials="DM" userId="S::Dominic.Milham@cambridgeshire.gov.uk::d852ccbe-f955-41c6-ba59-765581eb65a4" providerId="AD"/>
  <p188:author id="{4AE7229A-B3FE-0EF3-0F5A-A5C175C10186}" name="Leigh Roberts" initials="LR" userId="S::Leigh.Roberts@cambridgeshire.gov.uk::cf05d133-2b7b-4f25-9223-ee78c0d66fa8" providerId="AD"/>
  <p188:author id="{A5DF6FCE-B1F0-29C2-033C-8BBFC7D870A7}" name="Leigh Roberts" initials="LR" userId="S::leigh.roberts@cambridgeshire.gov.uk::cf05d133-2b7b-4f25-9223-ee78c0d66fa8" providerId="AD"/>
  <p188:author id="{CE8BBED0-B0E7-E1F8-42C9-10A35FC77154}" name="Michael Yates" initials="MY" userId="S::michael.yates@cambridgeshire.gov.uk::06a0a663-53fd-4d24-9a36-524d3b59d6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3E076-3FA7-41FC-B00E-CEFEAFA44EBF}" v="3" dt="2024-10-14T10:38:58.813"/>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23" autoAdjust="0"/>
    <p:restoredTop sz="94660"/>
  </p:normalViewPr>
  <p:slideViewPr>
    <p:cSldViewPr snapToGrid="0">
      <p:cViewPr varScale="1">
        <p:scale>
          <a:sx n="95" d="100"/>
          <a:sy n="95" d="100"/>
        </p:scale>
        <p:origin x="108"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c Milham" userId="d852ccbe-f955-41c6-ba59-765581eb65a4" providerId="ADAL" clId="{B82AE63E-EC40-4438-9870-1C4376EFED77}"/>
    <pc:docChg chg="modSld">
      <pc:chgData name="Dominic Milham" userId="d852ccbe-f955-41c6-ba59-765581eb65a4" providerId="ADAL" clId="{B82AE63E-EC40-4438-9870-1C4376EFED77}" dt="2024-10-10T08:26:16.473" v="0" actId="20577"/>
      <pc:docMkLst>
        <pc:docMk/>
      </pc:docMkLst>
      <pc:sldChg chg="modSp mod">
        <pc:chgData name="Dominic Milham" userId="d852ccbe-f955-41c6-ba59-765581eb65a4" providerId="ADAL" clId="{B82AE63E-EC40-4438-9870-1C4376EFED77}" dt="2024-10-10T08:26:16.473" v="0" actId="20577"/>
        <pc:sldMkLst>
          <pc:docMk/>
          <pc:sldMk cId="2455528941" sldId="310"/>
        </pc:sldMkLst>
        <pc:spChg chg="mod">
          <ac:chgData name="Dominic Milham" userId="d852ccbe-f955-41c6-ba59-765581eb65a4" providerId="ADAL" clId="{B82AE63E-EC40-4438-9870-1C4376EFED77}" dt="2024-10-10T08:26:16.473" v="0" actId="20577"/>
          <ac:spMkLst>
            <pc:docMk/>
            <pc:sldMk cId="2455528941" sldId="310"/>
            <ac:spMk id="3" creationId="{6A2EB08D-812A-DDD0-D083-A2162932A396}"/>
          </ac:spMkLst>
        </pc:spChg>
      </pc:sldChg>
    </pc:docChg>
  </pc:docChgLst>
  <pc:docChgLst>
    <pc:chgData name="Harini Anand" userId="bac06f2b-b564-4e4d-9523-2a222e654b03" providerId="ADAL" clId="{9703E076-3FA7-41FC-B00E-CEFEAFA44EBF}"/>
    <pc:docChg chg="undo custSel modSld">
      <pc:chgData name="Harini Anand" userId="bac06f2b-b564-4e4d-9523-2a222e654b03" providerId="ADAL" clId="{9703E076-3FA7-41FC-B00E-CEFEAFA44EBF}" dt="2024-10-14T12:51:15.065" v="113" actId="962"/>
      <pc:docMkLst>
        <pc:docMk/>
      </pc:docMkLst>
      <pc:sldChg chg="modSp mod">
        <pc:chgData name="Harini Anand" userId="bac06f2b-b564-4e4d-9523-2a222e654b03" providerId="ADAL" clId="{9703E076-3FA7-41FC-B00E-CEFEAFA44EBF}" dt="2024-10-14T12:49:22.138" v="79" actId="962"/>
        <pc:sldMkLst>
          <pc:docMk/>
          <pc:sldMk cId="0" sldId="280"/>
        </pc:sldMkLst>
        <pc:picChg chg="mod ord">
          <ac:chgData name="Harini Anand" userId="bac06f2b-b564-4e4d-9523-2a222e654b03" providerId="ADAL" clId="{9703E076-3FA7-41FC-B00E-CEFEAFA44EBF}" dt="2024-10-14T12:49:22.138" v="79" actId="962"/>
          <ac:picMkLst>
            <pc:docMk/>
            <pc:sldMk cId="0" sldId="280"/>
            <ac:picMk id="5" creationId="{D73988D4-109C-B132-09C6-8FE130519F45}"/>
          </ac:picMkLst>
        </pc:picChg>
      </pc:sldChg>
      <pc:sldChg chg="modSp mod">
        <pc:chgData name="Harini Anand" userId="bac06f2b-b564-4e4d-9523-2a222e654b03" providerId="ADAL" clId="{9703E076-3FA7-41FC-B00E-CEFEAFA44EBF}" dt="2024-10-14T12:49:34.987" v="83" actId="962"/>
        <pc:sldMkLst>
          <pc:docMk/>
          <pc:sldMk cId="0" sldId="281"/>
        </pc:sldMkLst>
        <pc:picChg chg="mod ord">
          <ac:chgData name="Harini Anand" userId="bac06f2b-b564-4e4d-9523-2a222e654b03" providerId="ADAL" clId="{9703E076-3FA7-41FC-B00E-CEFEAFA44EBF}" dt="2024-10-14T12:49:34.987" v="83" actId="962"/>
          <ac:picMkLst>
            <pc:docMk/>
            <pc:sldMk cId="0" sldId="281"/>
            <ac:picMk id="4" creationId="{3AF5DB9C-859D-8A98-77A8-FECF3182F433}"/>
          </ac:picMkLst>
        </pc:picChg>
      </pc:sldChg>
      <pc:sldChg chg="addSp delSp modSp mod">
        <pc:chgData name="Harini Anand" userId="bac06f2b-b564-4e4d-9523-2a222e654b03" providerId="ADAL" clId="{9703E076-3FA7-41FC-B00E-CEFEAFA44EBF}" dt="2024-10-14T12:49:28.661" v="81" actId="962"/>
        <pc:sldMkLst>
          <pc:docMk/>
          <pc:sldMk cId="1888596792" sldId="285"/>
        </pc:sldMkLst>
        <pc:graphicFrameChg chg="add del mod">
          <ac:chgData name="Harini Anand" userId="bac06f2b-b564-4e4d-9523-2a222e654b03" providerId="ADAL" clId="{9703E076-3FA7-41FC-B00E-CEFEAFA44EBF}" dt="2024-10-14T07:11:50.874" v="25" actId="478"/>
          <ac:graphicFrameMkLst>
            <pc:docMk/>
            <pc:sldMk cId="1888596792" sldId="285"/>
            <ac:graphicFrameMk id="8" creationId="{F46DE4BA-D740-DEB8-B409-FF11FBB90CEC}"/>
          </ac:graphicFrameMkLst>
        </pc:graphicFrameChg>
        <pc:picChg chg="mod ord">
          <ac:chgData name="Harini Anand" userId="bac06f2b-b564-4e4d-9523-2a222e654b03" providerId="ADAL" clId="{9703E076-3FA7-41FC-B00E-CEFEAFA44EBF}" dt="2024-10-14T12:49:28.661" v="81" actId="962"/>
          <ac:picMkLst>
            <pc:docMk/>
            <pc:sldMk cId="1888596792" sldId="285"/>
            <ac:picMk id="6" creationId="{F5FBFB72-FC39-CD5D-AB7B-3C990895F1F5}"/>
          </ac:picMkLst>
        </pc:picChg>
      </pc:sldChg>
      <pc:sldChg chg="modSp mod">
        <pc:chgData name="Harini Anand" userId="bac06f2b-b564-4e4d-9523-2a222e654b03" providerId="ADAL" clId="{9703E076-3FA7-41FC-B00E-CEFEAFA44EBF}" dt="2024-10-14T12:49:46.688" v="85" actId="962"/>
        <pc:sldMkLst>
          <pc:docMk/>
          <pc:sldMk cId="1634772821" sldId="286"/>
        </pc:sldMkLst>
        <pc:picChg chg="mod ord">
          <ac:chgData name="Harini Anand" userId="bac06f2b-b564-4e4d-9523-2a222e654b03" providerId="ADAL" clId="{9703E076-3FA7-41FC-B00E-CEFEAFA44EBF}" dt="2024-10-14T12:49:46.688" v="85" actId="962"/>
          <ac:picMkLst>
            <pc:docMk/>
            <pc:sldMk cId="1634772821" sldId="286"/>
            <ac:picMk id="6" creationId="{A634576C-9D02-8615-AFD3-B3D7D246B721}"/>
          </ac:picMkLst>
        </pc:picChg>
      </pc:sldChg>
      <pc:sldChg chg="modSp mod">
        <pc:chgData name="Harini Anand" userId="bac06f2b-b564-4e4d-9523-2a222e654b03" providerId="ADAL" clId="{9703E076-3FA7-41FC-B00E-CEFEAFA44EBF}" dt="2024-10-14T12:49:53.516" v="87" actId="962"/>
        <pc:sldMkLst>
          <pc:docMk/>
          <pc:sldMk cId="2404964468" sldId="287"/>
        </pc:sldMkLst>
        <pc:picChg chg="mod ord">
          <ac:chgData name="Harini Anand" userId="bac06f2b-b564-4e4d-9523-2a222e654b03" providerId="ADAL" clId="{9703E076-3FA7-41FC-B00E-CEFEAFA44EBF}" dt="2024-10-14T12:49:53.516" v="87" actId="962"/>
          <ac:picMkLst>
            <pc:docMk/>
            <pc:sldMk cId="2404964468" sldId="287"/>
            <ac:picMk id="10" creationId="{26521A8E-3F62-8C56-1A2C-B18B05A025C7}"/>
          </ac:picMkLst>
        </pc:picChg>
      </pc:sldChg>
      <pc:sldChg chg="modSp mod">
        <pc:chgData name="Harini Anand" userId="bac06f2b-b564-4e4d-9523-2a222e654b03" providerId="ADAL" clId="{9703E076-3FA7-41FC-B00E-CEFEAFA44EBF}" dt="2024-10-14T12:50:00.552" v="89" actId="962"/>
        <pc:sldMkLst>
          <pc:docMk/>
          <pc:sldMk cId="3748005839" sldId="288"/>
        </pc:sldMkLst>
        <pc:picChg chg="mod ord">
          <ac:chgData name="Harini Anand" userId="bac06f2b-b564-4e4d-9523-2a222e654b03" providerId="ADAL" clId="{9703E076-3FA7-41FC-B00E-CEFEAFA44EBF}" dt="2024-10-14T12:50:00.552" v="89" actId="962"/>
          <ac:picMkLst>
            <pc:docMk/>
            <pc:sldMk cId="3748005839" sldId="288"/>
            <ac:picMk id="6" creationId="{D6C4C2B4-DE49-D8F7-325B-D84685C3C84C}"/>
          </ac:picMkLst>
        </pc:picChg>
      </pc:sldChg>
      <pc:sldChg chg="modSp mod">
        <pc:chgData name="Harini Anand" userId="bac06f2b-b564-4e4d-9523-2a222e654b03" providerId="ADAL" clId="{9703E076-3FA7-41FC-B00E-CEFEAFA44EBF}" dt="2024-10-14T12:50:07.070" v="91" actId="962"/>
        <pc:sldMkLst>
          <pc:docMk/>
          <pc:sldMk cId="2274535598" sldId="289"/>
        </pc:sldMkLst>
        <pc:picChg chg="mod ord">
          <ac:chgData name="Harini Anand" userId="bac06f2b-b564-4e4d-9523-2a222e654b03" providerId="ADAL" clId="{9703E076-3FA7-41FC-B00E-CEFEAFA44EBF}" dt="2024-10-14T12:50:07.070" v="91" actId="962"/>
          <ac:picMkLst>
            <pc:docMk/>
            <pc:sldMk cId="2274535598" sldId="289"/>
            <ac:picMk id="7" creationId="{5CAF7763-C07B-7EC1-FF9C-B05954074327}"/>
          </ac:picMkLst>
        </pc:picChg>
      </pc:sldChg>
      <pc:sldChg chg="addSp modSp mod">
        <pc:chgData name="Harini Anand" userId="bac06f2b-b564-4e4d-9523-2a222e654b03" providerId="ADAL" clId="{9703E076-3FA7-41FC-B00E-CEFEAFA44EBF}" dt="2024-10-14T10:38:42.795" v="56" actId="962"/>
        <pc:sldMkLst>
          <pc:docMk/>
          <pc:sldMk cId="3500853172" sldId="292"/>
        </pc:sldMkLst>
        <pc:spChg chg="add mod">
          <ac:chgData name="Harini Anand" userId="bac06f2b-b564-4e4d-9523-2a222e654b03" providerId="ADAL" clId="{9703E076-3FA7-41FC-B00E-CEFEAFA44EBF}" dt="2024-10-14T10:38:42.795" v="56" actId="962"/>
          <ac:spMkLst>
            <pc:docMk/>
            <pc:sldMk cId="3500853172" sldId="292"/>
            <ac:spMk id="4" creationId="{9B4291BC-D37E-D4E7-4679-A73FFE04D9E7}"/>
          </ac:spMkLst>
        </pc:spChg>
        <pc:graphicFrameChg chg="mod modGraphic">
          <ac:chgData name="Harini Anand" userId="bac06f2b-b564-4e4d-9523-2a222e654b03" providerId="ADAL" clId="{9703E076-3FA7-41FC-B00E-CEFEAFA44EBF}" dt="2024-10-14T10:38:27.235" v="55" actId="1035"/>
          <ac:graphicFrameMkLst>
            <pc:docMk/>
            <pc:sldMk cId="3500853172" sldId="292"/>
            <ac:graphicFrameMk id="5" creationId="{CD8D66A8-4B8C-22CC-4C6A-19DA7BCFE86F}"/>
          </ac:graphicFrameMkLst>
        </pc:graphicFrameChg>
      </pc:sldChg>
      <pc:sldChg chg="modSp mod">
        <pc:chgData name="Harini Anand" userId="bac06f2b-b564-4e4d-9523-2a222e654b03" providerId="ADAL" clId="{9703E076-3FA7-41FC-B00E-CEFEAFA44EBF}" dt="2024-10-14T12:50:19.634" v="93" actId="962"/>
        <pc:sldMkLst>
          <pc:docMk/>
          <pc:sldMk cId="2851153275" sldId="294"/>
        </pc:sldMkLst>
        <pc:spChg chg="ord">
          <ac:chgData name="Harini Anand" userId="bac06f2b-b564-4e4d-9523-2a222e654b03" providerId="ADAL" clId="{9703E076-3FA7-41FC-B00E-CEFEAFA44EBF}" dt="2024-10-14T06:35:58.910" v="10" actId="13244"/>
          <ac:spMkLst>
            <pc:docMk/>
            <pc:sldMk cId="2851153275" sldId="294"/>
            <ac:spMk id="5" creationId="{2C29B33E-1D50-1396-BB7B-299F0002C580}"/>
          </ac:spMkLst>
        </pc:spChg>
        <pc:picChg chg="mod ord">
          <ac:chgData name="Harini Anand" userId="bac06f2b-b564-4e4d-9523-2a222e654b03" providerId="ADAL" clId="{9703E076-3FA7-41FC-B00E-CEFEAFA44EBF}" dt="2024-10-14T12:50:19.634" v="93" actId="962"/>
          <ac:picMkLst>
            <pc:docMk/>
            <pc:sldMk cId="2851153275" sldId="294"/>
            <ac:picMk id="4" creationId="{C4EE6218-D4EF-01C1-4B14-2C1DBF6770BE}"/>
          </ac:picMkLst>
        </pc:picChg>
      </pc:sldChg>
      <pc:sldChg chg="modSp mod">
        <pc:chgData name="Harini Anand" userId="bac06f2b-b564-4e4d-9523-2a222e654b03" providerId="ADAL" clId="{9703E076-3FA7-41FC-B00E-CEFEAFA44EBF}" dt="2024-10-14T12:50:29.808" v="96" actId="1076"/>
        <pc:sldMkLst>
          <pc:docMk/>
          <pc:sldMk cId="3083483153" sldId="295"/>
        </pc:sldMkLst>
        <pc:spChg chg="ord">
          <ac:chgData name="Harini Anand" userId="bac06f2b-b564-4e4d-9523-2a222e654b03" providerId="ADAL" clId="{9703E076-3FA7-41FC-B00E-CEFEAFA44EBF}" dt="2024-10-14T06:36:20.183" v="12" actId="13244"/>
          <ac:spMkLst>
            <pc:docMk/>
            <pc:sldMk cId="3083483153" sldId="295"/>
            <ac:spMk id="4" creationId="{1EA05D43-9124-561D-3002-23F49ADC0B4F}"/>
          </ac:spMkLst>
        </pc:spChg>
        <pc:picChg chg="mod ord">
          <ac:chgData name="Harini Anand" userId="bac06f2b-b564-4e4d-9523-2a222e654b03" providerId="ADAL" clId="{9703E076-3FA7-41FC-B00E-CEFEAFA44EBF}" dt="2024-10-14T12:50:29.808" v="96" actId="1076"/>
          <ac:picMkLst>
            <pc:docMk/>
            <pc:sldMk cId="3083483153" sldId="295"/>
            <ac:picMk id="6" creationId="{7B41EBA3-D1EC-EDEA-22E3-0733A8871B3B}"/>
          </ac:picMkLst>
        </pc:picChg>
      </pc:sldChg>
      <pc:sldChg chg="modSp mod">
        <pc:chgData name="Harini Anand" userId="bac06f2b-b564-4e4d-9523-2a222e654b03" providerId="ADAL" clId="{9703E076-3FA7-41FC-B00E-CEFEAFA44EBF}" dt="2024-10-14T12:50:39.311" v="102" actId="962"/>
        <pc:sldMkLst>
          <pc:docMk/>
          <pc:sldMk cId="2871186127" sldId="296"/>
        </pc:sldMkLst>
        <pc:spChg chg="ord">
          <ac:chgData name="Harini Anand" userId="bac06f2b-b564-4e4d-9523-2a222e654b03" providerId="ADAL" clId="{9703E076-3FA7-41FC-B00E-CEFEAFA44EBF}" dt="2024-10-14T06:36:27.946" v="14" actId="13244"/>
          <ac:spMkLst>
            <pc:docMk/>
            <pc:sldMk cId="2871186127" sldId="296"/>
            <ac:spMk id="5" creationId="{37409ECD-A819-8749-12E0-DF4A85D48E37}"/>
          </ac:spMkLst>
        </pc:spChg>
        <pc:picChg chg="mod ord">
          <ac:chgData name="Harini Anand" userId="bac06f2b-b564-4e4d-9523-2a222e654b03" providerId="ADAL" clId="{9703E076-3FA7-41FC-B00E-CEFEAFA44EBF}" dt="2024-10-14T12:50:39.311" v="102" actId="962"/>
          <ac:picMkLst>
            <pc:docMk/>
            <pc:sldMk cId="2871186127" sldId="296"/>
            <ac:picMk id="2" creationId="{D980103D-62AB-F83F-CFAC-0CDE51203F04}"/>
          </ac:picMkLst>
        </pc:picChg>
      </pc:sldChg>
      <pc:sldChg chg="modSp mod">
        <pc:chgData name="Harini Anand" userId="bac06f2b-b564-4e4d-9523-2a222e654b03" providerId="ADAL" clId="{9703E076-3FA7-41FC-B00E-CEFEAFA44EBF}" dt="2024-10-14T12:50:53.082" v="106" actId="962"/>
        <pc:sldMkLst>
          <pc:docMk/>
          <pc:sldMk cId="3088167789" sldId="297"/>
        </pc:sldMkLst>
        <pc:spChg chg="ord">
          <ac:chgData name="Harini Anand" userId="bac06f2b-b564-4e4d-9523-2a222e654b03" providerId="ADAL" clId="{9703E076-3FA7-41FC-B00E-CEFEAFA44EBF}" dt="2024-10-14T06:36:54.203" v="16" actId="13244"/>
          <ac:spMkLst>
            <pc:docMk/>
            <pc:sldMk cId="3088167789" sldId="297"/>
            <ac:spMk id="5" creationId="{77649985-4D01-78EE-3EF3-B819D139BD22}"/>
          </ac:spMkLst>
        </pc:spChg>
        <pc:picChg chg="mod ord">
          <ac:chgData name="Harini Anand" userId="bac06f2b-b564-4e4d-9523-2a222e654b03" providerId="ADAL" clId="{9703E076-3FA7-41FC-B00E-CEFEAFA44EBF}" dt="2024-10-14T12:50:53.082" v="106" actId="962"/>
          <ac:picMkLst>
            <pc:docMk/>
            <pc:sldMk cId="3088167789" sldId="297"/>
            <ac:picMk id="8" creationId="{2EE4CD1D-AEB8-914B-F5BA-07255267AFA5}"/>
          </ac:picMkLst>
        </pc:picChg>
      </pc:sldChg>
      <pc:sldChg chg="modSp mod">
        <pc:chgData name="Harini Anand" userId="bac06f2b-b564-4e4d-9523-2a222e654b03" providerId="ADAL" clId="{9703E076-3FA7-41FC-B00E-CEFEAFA44EBF}" dt="2024-10-14T12:51:01.563" v="108" actId="962"/>
        <pc:sldMkLst>
          <pc:docMk/>
          <pc:sldMk cId="3290488388" sldId="298"/>
        </pc:sldMkLst>
        <pc:spChg chg="ord">
          <ac:chgData name="Harini Anand" userId="bac06f2b-b564-4e4d-9523-2a222e654b03" providerId="ADAL" clId="{9703E076-3FA7-41FC-B00E-CEFEAFA44EBF}" dt="2024-10-14T06:37:10.396" v="18" actId="13244"/>
          <ac:spMkLst>
            <pc:docMk/>
            <pc:sldMk cId="3290488388" sldId="298"/>
            <ac:spMk id="7" creationId="{E29B04DA-1259-D0D3-C6FD-7F86B577F755}"/>
          </ac:spMkLst>
        </pc:spChg>
        <pc:picChg chg="mod ord">
          <ac:chgData name="Harini Anand" userId="bac06f2b-b564-4e4d-9523-2a222e654b03" providerId="ADAL" clId="{9703E076-3FA7-41FC-B00E-CEFEAFA44EBF}" dt="2024-10-14T12:51:01.563" v="108" actId="962"/>
          <ac:picMkLst>
            <pc:docMk/>
            <pc:sldMk cId="3290488388" sldId="298"/>
            <ac:picMk id="5" creationId="{3B2F5EA9-788F-3C95-E4E1-8ED7CEE22939}"/>
          </ac:picMkLst>
        </pc:picChg>
      </pc:sldChg>
      <pc:sldChg chg="modSp mod">
        <pc:chgData name="Harini Anand" userId="bac06f2b-b564-4e4d-9523-2a222e654b03" providerId="ADAL" clId="{9703E076-3FA7-41FC-B00E-CEFEAFA44EBF}" dt="2024-10-14T12:51:07.280" v="110" actId="962"/>
        <pc:sldMkLst>
          <pc:docMk/>
          <pc:sldMk cId="3282172620" sldId="299"/>
        </pc:sldMkLst>
        <pc:spChg chg="ord">
          <ac:chgData name="Harini Anand" userId="bac06f2b-b564-4e4d-9523-2a222e654b03" providerId="ADAL" clId="{9703E076-3FA7-41FC-B00E-CEFEAFA44EBF}" dt="2024-10-14T06:37:18.573" v="20" actId="13244"/>
          <ac:spMkLst>
            <pc:docMk/>
            <pc:sldMk cId="3282172620" sldId="299"/>
            <ac:spMk id="6" creationId="{E23180F1-F080-75A8-9708-D3AC3D05A1FF}"/>
          </ac:spMkLst>
        </pc:spChg>
        <pc:picChg chg="mod ord">
          <ac:chgData name="Harini Anand" userId="bac06f2b-b564-4e4d-9523-2a222e654b03" providerId="ADAL" clId="{9703E076-3FA7-41FC-B00E-CEFEAFA44EBF}" dt="2024-10-14T12:51:07.280" v="110" actId="962"/>
          <ac:picMkLst>
            <pc:docMk/>
            <pc:sldMk cId="3282172620" sldId="299"/>
            <ac:picMk id="7" creationId="{5F6BCF4B-13B0-F36B-66C2-9A0E1DCD5C1E}"/>
          </ac:picMkLst>
        </pc:picChg>
      </pc:sldChg>
      <pc:sldChg chg="modSp mod">
        <pc:chgData name="Harini Anand" userId="bac06f2b-b564-4e4d-9523-2a222e654b03" providerId="ADAL" clId="{9703E076-3FA7-41FC-B00E-CEFEAFA44EBF}" dt="2024-10-14T12:51:15.065" v="113" actId="962"/>
        <pc:sldMkLst>
          <pc:docMk/>
          <pc:sldMk cId="2974041074" sldId="300"/>
        </pc:sldMkLst>
        <pc:spChg chg="ord">
          <ac:chgData name="Harini Anand" userId="bac06f2b-b564-4e4d-9523-2a222e654b03" providerId="ADAL" clId="{9703E076-3FA7-41FC-B00E-CEFEAFA44EBF}" dt="2024-10-14T06:37:32.730" v="22" actId="13244"/>
          <ac:spMkLst>
            <pc:docMk/>
            <pc:sldMk cId="2974041074" sldId="300"/>
            <ac:spMk id="7" creationId="{C9534DBD-2713-8F47-80AD-954B26A6D74F}"/>
          </ac:spMkLst>
        </pc:spChg>
        <pc:picChg chg="mod ord">
          <ac:chgData name="Harini Anand" userId="bac06f2b-b564-4e4d-9523-2a222e654b03" providerId="ADAL" clId="{9703E076-3FA7-41FC-B00E-CEFEAFA44EBF}" dt="2024-10-14T12:51:15.065" v="113" actId="962"/>
          <ac:picMkLst>
            <pc:docMk/>
            <pc:sldMk cId="2974041074" sldId="300"/>
            <ac:picMk id="6" creationId="{50375E17-04BC-DB5A-73E7-E26B9BCD4A51}"/>
          </ac:picMkLst>
        </pc:picChg>
      </pc:sldChg>
      <pc:sldChg chg="addSp modSp mod">
        <pc:chgData name="Harini Anand" userId="bac06f2b-b564-4e4d-9523-2a222e654b03" providerId="ADAL" clId="{9703E076-3FA7-41FC-B00E-CEFEAFA44EBF}" dt="2024-10-14T10:40:49.893" v="77" actId="962"/>
        <pc:sldMkLst>
          <pc:docMk/>
          <pc:sldMk cId="4239307754" sldId="301"/>
        </pc:sldMkLst>
        <pc:spChg chg="add mod">
          <ac:chgData name="Harini Anand" userId="bac06f2b-b564-4e4d-9523-2a222e654b03" providerId="ADAL" clId="{9703E076-3FA7-41FC-B00E-CEFEAFA44EBF}" dt="2024-10-14T10:40:49.893" v="77" actId="962"/>
          <ac:spMkLst>
            <pc:docMk/>
            <pc:sldMk cId="4239307754" sldId="301"/>
            <ac:spMk id="4" creationId="{E76FCE11-A8B3-B306-0759-71C8BD5C0474}"/>
          </ac:spMkLst>
        </pc:spChg>
        <pc:graphicFrameChg chg="mod modGraphic">
          <ac:chgData name="Harini Anand" userId="bac06f2b-b564-4e4d-9523-2a222e654b03" providerId="ADAL" clId="{9703E076-3FA7-41FC-B00E-CEFEAFA44EBF}" dt="2024-10-14T10:40:38.040" v="75" actId="207"/>
          <ac:graphicFrameMkLst>
            <pc:docMk/>
            <pc:sldMk cId="4239307754" sldId="301"/>
            <ac:graphicFrameMk id="5" creationId="{CD8D66A8-4B8C-22CC-4C6A-19DA7BCFE86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61F14F-C195-2904-3C8A-FC35788B6B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1129DC0-A401-CE80-0C0B-E7C27384234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6DAD68-3C52-614D-81D4-44981D77701E}" type="datetimeFigureOut">
              <a:rPr lang="en-US"/>
              <a:pPr>
                <a:defRPr/>
              </a:pPr>
              <a:t>10/14/2024</a:t>
            </a:fld>
            <a:endParaRPr lang="en-US"/>
          </a:p>
        </p:txBody>
      </p:sp>
      <p:sp>
        <p:nvSpPr>
          <p:cNvPr id="4" name="Slide Image Placeholder 3">
            <a:extLst>
              <a:ext uri="{FF2B5EF4-FFF2-40B4-BE49-F238E27FC236}">
                <a16:creationId xmlns:a16="http://schemas.microsoft.com/office/drawing/2014/main" id="{E9883ED2-7179-1ECE-1C2F-7BBC2C95C1B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26ECD2-5938-DA67-BEB6-01D36BC0934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33B94061-B19A-8909-4724-43ED8840CE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1C59284-E0BA-4F1A-42A1-B032E6B3B01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9BF146A-133B-A443-A092-A0A2E59F13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err="1">
                <a:solidFill>
                  <a:schemeClr val="bg1"/>
                </a:solidFill>
              </a:rPr>
              <a:t>cambridgeshire.gov.uk</a:t>
            </a:r>
            <a:endParaRPr lang="en-US" altLang="en-US" b="1">
              <a:solidFill>
                <a:schemeClr val="bg1"/>
              </a:solidFill>
            </a:endParaRPr>
          </a:p>
        </p:txBody>
      </p:sp>
      <p:pic>
        <p:nvPicPr>
          <p:cNvPr id="6" name="Picture 9">
            <a:extLst>
              <a:ext uri="{FF2B5EF4-FFF2-40B4-BE49-F238E27FC236}">
                <a16:creationId xmlns:a16="http://schemas.microsoft.com/office/drawing/2014/main" id="{78A256BF-A9FD-0F13-0252-523F7A381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466725"/>
            <a:ext cx="309721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userDrawn="1"/>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userDrawn="1"/>
          </p:nvPicPr>
          <p:blipFill>
            <a:blip r:embed="rId4"/>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userDrawn="1"/>
          </p:nvPicPr>
          <p:blipFill>
            <a:blip r:embed="rId5"/>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userDrawn="1"/>
          </p:nvPicPr>
          <p:blipFill>
            <a:blip r:embed="rId6"/>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1577223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pPr>
              <a:defRPr/>
            </a:pPr>
            <a:fld id="{B2932346-C671-524D-8F35-787C8C3E3B5A}" type="datetimeFigureOut">
              <a:rPr lang="en-US"/>
              <a:pPr>
                <a:defRPr/>
              </a:pPr>
              <a:t>10/14/2024</a:t>
            </a:fld>
            <a:endParaRPr lang="en-US"/>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pPr>
              <a:defRPr/>
            </a:pPr>
            <a:fld id="{9B88F34F-AD98-624B-BF25-F97212623FAF}" type="slidenum">
              <a:rPr lang="en-US"/>
              <a:pPr>
                <a:defRPr/>
              </a:pPr>
              <a:t>‹#›</a:t>
            </a:fld>
            <a:endParaRPr lang="en-US"/>
          </a:p>
        </p:txBody>
      </p:sp>
    </p:spTree>
    <p:extLst>
      <p:ext uri="{BB962C8B-B14F-4D97-AF65-F5344CB8AC3E}">
        <p14:creationId xmlns:p14="http://schemas.microsoft.com/office/powerpoint/2010/main" val="270397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pPr>
              <a:defRPr/>
            </a:pPr>
            <a:fld id="{BCE4DA1E-FAFC-894B-9BBA-1B775277DB10}" type="datetimeFigureOut">
              <a:rPr lang="en-US"/>
              <a:pPr>
                <a:defRPr/>
              </a:pPr>
              <a:t>10/14/2024</a:t>
            </a:fld>
            <a:endParaRPr lang="en-US"/>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pPr>
              <a:defRPr/>
            </a:pPr>
            <a:fld id="{0618615D-D1A1-2B4A-A2A5-EA7351E5E2FF}" type="slidenum">
              <a:rPr lang="en-US"/>
              <a:pPr>
                <a:defRPr/>
              </a:pPr>
              <a:t>‹#›</a:t>
            </a:fld>
            <a:endParaRPr lang="en-US"/>
          </a:p>
        </p:txBody>
      </p:sp>
    </p:spTree>
    <p:extLst>
      <p:ext uri="{BB962C8B-B14F-4D97-AF65-F5344CB8AC3E}">
        <p14:creationId xmlns:p14="http://schemas.microsoft.com/office/powerpoint/2010/main" val="285114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pPr>
              <a:defRPr/>
            </a:pPr>
            <a:fld id="{98977E0D-8CC6-DF4B-BEF3-9511FEC61FBD}" type="datetimeFigureOut">
              <a:rPr lang="en-US"/>
              <a:pPr>
                <a:defRPr/>
              </a:pPr>
              <a:t>10/14/2024</a:t>
            </a:fld>
            <a:endParaRPr lang="en-US"/>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pPr>
              <a:defRPr/>
            </a:pPr>
            <a:fld id="{13E33117-277E-A04C-8104-B58F49B71AFB}" type="slidenum">
              <a:rPr lang="en-US"/>
              <a:pPr>
                <a:defRPr/>
              </a:pPr>
              <a:t>‹#›</a:t>
            </a:fld>
            <a:endParaRPr lang="en-US"/>
          </a:p>
        </p:txBody>
      </p:sp>
    </p:spTree>
    <p:extLst>
      <p:ext uri="{BB962C8B-B14F-4D97-AF65-F5344CB8AC3E}">
        <p14:creationId xmlns:p14="http://schemas.microsoft.com/office/powerpoint/2010/main" val="2252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pPr>
              <a:defRPr/>
            </a:pPr>
            <a:fld id="{460E6EE8-AB30-A54B-B4EB-7DCDA914EDBA}" type="datetimeFigureOut">
              <a:rPr lang="en-US"/>
              <a:pPr>
                <a:defRPr/>
              </a:pPr>
              <a:t>10/14/2024</a:t>
            </a:fld>
            <a:endParaRPr lang="en-US"/>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pPr>
              <a:defRPr/>
            </a:pPr>
            <a:fld id="{BF095292-AA36-CA40-8F0C-316399164E25}" type="slidenum">
              <a:rPr lang="en-US"/>
              <a:pPr>
                <a:defRPr/>
              </a:pPr>
              <a:t>‹#›</a:t>
            </a:fld>
            <a:endParaRPr lang="en-US"/>
          </a:p>
        </p:txBody>
      </p:sp>
      <p:grpSp>
        <p:nvGrpSpPr>
          <p:cNvPr id="8" name="Group 7">
            <a:extLst>
              <a:ext uri="{FF2B5EF4-FFF2-40B4-BE49-F238E27FC236}">
                <a16:creationId xmlns:a16="http://schemas.microsoft.com/office/drawing/2014/main" id="{0D164573-CA05-02BF-6824-A3F6DA0A0E4E}"/>
              </a:ext>
            </a:extLst>
          </p:cNvPr>
          <p:cNvGrpSpPr/>
          <p:nvPr userDrawn="1"/>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userDrawn="1"/>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userDrawn="1"/>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userDrawn="1"/>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394749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pPr>
              <a:defRPr/>
            </a:pPr>
            <a:fld id="{95ECB895-3A71-B547-A853-6B7AB9B42DD9}" type="datetimeFigureOut">
              <a:rPr lang="en-US"/>
              <a:pPr>
                <a:defRPr/>
              </a:pPr>
              <a:t>10/14/2024</a:t>
            </a:fld>
            <a:endParaRPr lang="en-US"/>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pPr>
              <a:defRPr/>
            </a:pPr>
            <a:fld id="{4FAE4C2C-2A16-5C41-81CF-8A40D5D47141}" type="slidenum">
              <a:rPr lang="en-US"/>
              <a:pPr>
                <a:defRPr/>
              </a:pPr>
              <a:t>‹#›</a:t>
            </a:fld>
            <a:endParaRPr lang="en-US"/>
          </a:p>
        </p:txBody>
      </p:sp>
    </p:spTree>
    <p:extLst>
      <p:ext uri="{BB962C8B-B14F-4D97-AF65-F5344CB8AC3E}">
        <p14:creationId xmlns:p14="http://schemas.microsoft.com/office/powerpoint/2010/main" val="183679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pPr>
              <a:defRPr/>
            </a:pPr>
            <a:fld id="{2AA317DA-8FCB-594E-ABDC-AE163AF0E03D}" type="datetimeFigureOut">
              <a:rPr lang="en-US"/>
              <a:pPr>
                <a:defRPr/>
              </a:pPr>
              <a:t>10/14/2024</a:t>
            </a:fld>
            <a:endParaRPr lang="en-US"/>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pPr>
              <a:defRPr/>
            </a:pPr>
            <a:fld id="{01B3D0EC-9037-2C4B-A86C-9119BAF95D9D}" type="slidenum">
              <a:rPr lang="en-US"/>
              <a:pPr>
                <a:defRPr/>
              </a:pPr>
              <a:t>‹#›</a:t>
            </a:fld>
            <a:endParaRPr lang="en-US"/>
          </a:p>
        </p:txBody>
      </p:sp>
    </p:spTree>
    <p:extLst>
      <p:ext uri="{BB962C8B-B14F-4D97-AF65-F5344CB8AC3E}">
        <p14:creationId xmlns:p14="http://schemas.microsoft.com/office/powerpoint/2010/main" val="413503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pPr>
              <a:defRPr/>
            </a:pPr>
            <a:fld id="{EE22F947-EFE7-374F-9938-BDE220E62DBA}" type="datetimeFigureOut">
              <a:rPr lang="en-US"/>
              <a:pPr>
                <a:defRPr/>
              </a:pPr>
              <a:t>10/14/2024</a:t>
            </a:fld>
            <a:endParaRPr lang="en-US"/>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pPr>
              <a:defRPr/>
            </a:pPr>
            <a:fld id="{DD3AF612-8BD3-694D-9961-FD5BFCCBB0FB}" type="slidenum">
              <a:rPr lang="en-US"/>
              <a:pPr>
                <a:defRPr/>
              </a:pPr>
              <a:t>‹#›</a:t>
            </a:fld>
            <a:endParaRPr lang="en-US"/>
          </a:p>
        </p:txBody>
      </p:sp>
    </p:spTree>
    <p:extLst>
      <p:ext uri="{BB962C8B-B14F-4D97-AF65-F5344CB8AC3E}">
        <p14:creationId xmlns:p14="http://schemas.microsoft.com/office/powerpoint/2010/main" val="73731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pPr>
              <a:defRPr/>
            </a:pPr>
            <a:fld id="{DF4D5C99-378F-664A-AFA8-A1A4A4997E31}" type="datetimeFigureOut">
              <a:rPr lang="en-US"/>
              <a:pPr>
                <a:defRPr/>
              </a:pPr>
              <a:t>10/14/2024</a:t>
            </a:fld>
            <a:endParaRPr lang="en-US"/>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pPr>
              <a:defRPr/>
            </a:pPr>
            <a:fld id="{F9440E02-9714-644B-A483-F3D5DFF66831}" type="slidenum">
              <a:rPr lang="en-US"/>
              <a:pPr>
                <a:defRPr/>
              </a:pPr>
              <a:t>‹#›</a:t>
            </a:fld>
            <a:endParaRPr lang="en-US"/>
          </a:p>
        </p:txBody>
      </p:sp>
    </p:spTree>
    <p:extLst>
      <p:ext uri="{BB962C8B-B14F-4D97-AF65-F5344CB8AC3E}">
        <p14:creationId xmlns:p14="http://schemas.microsoft.com/office/powerpoint/2010/main" val="119066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pPr>
              <a:defRPr/>
            </a:pPr>
            <a:fld id="{C5C1236B-B271-AC43-8988-575C339D0797}" type="datetimeFigureOut">
              <a:rPr lang="en-US"/>
              <a:pPr>
                <a:defRPr/>
              </a:pPr>
              <a:t>10/14/2024</a:t>
            </a:fld>
            <a:endParaRPr lang="en-US"/>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pPr>
              <a:defRPr/>
            </a:pPr>
            <a:fld id="{CB2C4C7A-5467-8D4A-A417-57AC999DA6EE}" type="slidenum">
              <a:rPr lang="en-US"/>
              <a:pPr>
                <a:defRPr/>
              </a:pPr>
              <a:t>‹#›</a:t>
            </a:fld>
            <a:endParaRPr lang="en-US"/>
          </a:p>
        </p:txBody>
      </p:sp>
    </p:spTree>
    <p:extLst>
      <p:ext uri="{BB962C8B-B14F-4D97-AF65-F5344CB8AC3E}">
        <p14:creationId xmlns:p14="http://schemas.microsoft.com/office/powerpoint/2010/main" val="290066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pPr>
              <a:defRPr/>
            </a:pPr>
            <a:fld id="{D3D64A1E-C505-2A4B-A4C3-BD611DD2C66E}" type="datetimeFigureOut">
              <a:rPr lang="en-US"/>
              <a:pPr>
                <a:defRPr/>
              </a:pPr>
              <a:t>10/14/2024</a:t>
            </a:fld>
            <a:endParaRPr lang="en-US"/>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pPr>
              <a:defRPr/>
            </a:pPr>
            <a:fld id="{337FC21F-2C07-924F-901F-7A735D8502D8}" type="slidenum">
              <a:rPr lang="en-US"/>
              <a:pPr>
                <a:defRPr/>
              </a:pPr>
              <a:t>‹#›</a:t>
            </a:fld>
            <a:endParaRPr lang="en-US"/>
          </a:p>
        </p:txBody>
      </p:sp>
    </p:spTree>
    <p:extLst>
      <p:ext uri="{BB962C8B-B14F-4D97-AF65-F5344CB8AC3E}">
        <p14:creationId xmlns:p14="http://schemas.microsoft.com/office/powerpoint/2010/main" val="290781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ACC894C-3144-9340-8BDE-9027486D5EF1}" type="datetimeFigureOut">
              <a:rPr lang="en-US"/>
              <a:pPr>
                <a:defRPr/>
              </a:pPr>
              <a:t>10/14/2024</a:t>
            </a:fld>
            <a:endParaRPr lang="en-US"/>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pPr>
              <a:defRPr/>
            </a:pPr>
            <a:fld id="{7233D8F7-32F0-2D41-8D86-572888BEC777}" type="slidenum">
              <a:rPr lang="en-US"/>
              <a:pPr>
                <a:defRPr/>
              </a:pPr>
              <a:t>‹#›</a:t>
            </a:fld>
            <a:endParaRPr lang="en-US"/>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userDrawn="1"/>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userDrawn="1"/>
          </p:nvPicPr>
          <p:blipFill>
            <a:blip r:embed="rId14"/>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userDrawn="1"/>
          </p:nvPicPr>
          <p:blipFill>
            <a:blip r:embed="rId15"/>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userDrawn="1"/>
          </p:nvPicPr>
          <p:blipFill>
            <a:blip r:embed="rId16"/>
            <a:stretch>
              <a:fillRect/>
            </a:stretch>
          </p:blipFill>
          <p:spPr>
            <a:xfrm>
              <a:off x="9987954" y="409453"/>
              <a:ext cx="549222" cy="549222"/>
            </a:xfrm>
            <a:prstGeom prst="rect">
              <a:avLst/>
            </a:prstGeom>
          </p:spPr>
        </p:pic>
      </p:grpSp>
    </p:spTree>
  </p:cSld>
  <p:clrMap bg1="lt1" tx1="dk1" bg2="lt2" tx2="dk2" accent1="accent1" accent2="accent2" accent3="accent3" accent4="accent4" accent5="accent5" accent6="accent6" hlink="hlink" folHlink="folHlink"/>
  <p:sldLayoutIdLst>
    <p:sldLayoutId id="2147483697" r:id="rId1"/>
    <p:sldLayoutId id="2147483688" r:id="rId2"/>
    <p:sldLayoutId id="214748369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xplore-education-statistics.service.gov.uk/find-statistics/apprenticeship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7B4C0F48-43F5-0CCB-229D-BBAB85AD36A1}"/>
              </a:ext>
            </a:extLst>
          </p:cNvPr>
          <p:cNvSpPr>
            <a:spLocks noGrp="1" noChangeArrowheads="1"/>
          </p:cNvSpPr>
          <p:nvPr>
            <p:ph type="ctrTitle"/>
          </p:nvPr>
        </p:nvSpPr>
        <p:spPr/>
        <p:txBody>
          <a:bodyPr>
            <a:noAutofit/>
          </a:bodyPr>
          <a:lstStyle/>
          <a:p>
            <a:r>
              <a:rPr lang="en-GB" sz="4400"/>
              <a:t>Apprenticeships delivered in the Cambridgeshire and Peterborough area, 2023/24 Academic Year</a:t>
            </a:r>
            <a:endParaRPr lang="en-US" altLang="en-US" sz="4400">
              <a:cs typeface="Arial"/>
            </a:endParaRPr>
          </a:p>
        </p:txBody>
      </p:sp>
      <p:sp>
        <p:nvSpPr>
          <p:cNvPr id="5123" name="Text Placeholder 3">
            <a:extLst>
              <a:ext uri="{FF2B5EF4-FFF2-40B4-BE49-F238E27FC236}">
                <a16:creationId xmlns:a16="http://schemas.microsoft.com/office/drawing/2014/main" id="{09DCA6F1-1248-9951-9BB1-5C2C77C2F240}"/>
              </a:ext>
            </a:extLst>
          </p:cNvPr>
          <p:cNvSpPr>
            <a:spLocks noGrp="1" noChangeArrowheads="1"/>
          </p:cNvSpPr>
          <p:nvPr>
            <p:ph type="subTitle" idx="1"/>
          </p:nvPr>
        </p:nvSpPr>
        <p:spPr/>
        <p:txBody>
          <a:bodyPr/>
          <a:lstStyle/>
          <a:p>
            <a:r>
              <a:rPr lang="en-US" altLang="en-US"/>
              <a:t>Up to and including Q3 2023/24 (August 2023 – April 2024)</a:t>
            </a:r>
          </a:p>
        </p:txBody>
      </p:sp>
      <p:sp>
        <p:nvSpPr>
          <p:cNvPr id="3" name="Text Placeholder 2">
            <a:extLst>
              <a:ext uri="{FF2B5EF4-FFF2-40B4-BE49-F238E27FC236}">
                <a16:creationId xmlns:a16="http://schemas.microsoft.com/office/drawing/2014/main" id="{D4DA80B2-862F-BE1E-E4A6-5871295B1B44}"/>
              </a:ext>
            </a:extLst>
          </p:cNvPr>
          <p:cNvSpPr>
            <a:spLocks noGrp="1"/>
          </p:cNvSpPr>
          <p:nvPr>
            <p:ph type="body" sz="quarter" idx="10"/>
          </p:nvPr>
        </p:nvSpPr>
        <p:spPr>
          <a:xfrm>
            <a:off x="623888" y="6326862"/>
            <a:ext cx="5472112" cy="276726"/>
          </a:xfrm>
        </p:spPr>
        <p:txBody>
          <a:bodyPr/>
          <a:lstStyle/>
          <a:p>
            <a:r>
              <a:rPr lang="en-GB"/>
              <a:t>Policy and Insight Team – policyandinsight@cambridgeshire.gov.uk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931DEE03-0429-5E45-9F71-FC97447DBFFE}"/>
              </a:ext>
            </a:extLst>
          </p:cNvPr>
          <p:cNvSpPr>
            <a:spLocks noGrp="1" noChangeArrowheads="1"/>
          </p:cNvSpPr>
          <p:nvPr>
            <p:ph type="title"/>
          </p:nvPr>
        </p:nvSpPr>
        <p:spPr/>
        <p:txBody>
          <a:bodyPr/>
          <a:lstStyle/>
          <a:p>
            <a:r>
              <a:rPr lang="en-US" altLang="en-US" sz="4000" dirty="0"/>
              <a:t>Starts by level – national comparison</a:t>
            </a:r>
          </a:p>
        </p:txBody>
      </p:sp>
      <p:sp>
        <p:nvSpPr>
          <p:cNvPr id="7170" name="Content Placeholder 2">
            <a:extLst>
              <a:ext uri="{FF2B5EF4-FFF2-40B4-BE49-F238E27FC236}">
                <a16:creationId xmlns:a16="http://schemas.microsoft.com/office/drawing/2014/main" id="{82F8FE49-13E7-1248-EC85-DA8BB8110101}"/>
              </a:ext>
            </a:extLst>
          </p:cNvPr>
          <p:cNvSpPr>
            <a:spLocks noGrp="1" noChangeArrowheads="1"/>
          </p:cNvSpPr>
          <p:nvPr>
            <p:ph idx="1"/>
          </p:nvPr>
        </p:nvSpPr>
        <p:spPr>
          <a:xfrm>
            <a:off x="633413" y="1825625"/>
            <a:ext cx="4070431" cy="4351338"/>
          </a:xfrm>
        </p:spPr>
        <p:txBody>
          <a:bodyPr/>
          <a:lstStyle/>
          <a:p>
            <a:pPr marL="57150" indent="0">
              <a:spcAft>
                <a:spcPts val="600"/>
              </a:spcAft>
              <a:buNone/>
            </a:pPr>
            <a:r>
              <a:rPr lang="en-US" sz="1600" dirty="0"/>
              <a:t>Cambridgeshire and Peterborough is broadly inline with the national breakdown when looking at starts by level.</a:t>
            </a:r>
          </a:p>
          <a:p>
            <a:pPr marL="57150" indent="0">
              <a:spcAft>
                <a:spcPts val="600"/>
              </a:spcAft>
              <a:buNone/>
            </a:pPr>
            <a:r>
              <a:rPr lang="en-US" sz="1600" dirty="0"/>
              <a:t>The largest proportion difference was across Level 2 apprenticeships (18% compared to 21% nationally).</a:t>
            </a:r>
            <a:endParaRPr lang="en-US" sz="1600" dirty="0">
              <a:cs typeface="Arial"/>
            </a:endParaRPr>
          </a:p>
          <a:p>
            <a:endParaRPr lang="en-GB" sz="1500" dirty="0"/>
          </a:p>
          <a:p>
            <a:pPr marL="228600" indent="-171450">
              <a:lnSpc>
                <a:spcPct val="90000"/>
              </a:lnSpc>
              <a:spcAft>
                <a:spcPts val="600"/>
              </a:spcAft>
              <a:buFont typeface="Arial" panose="020B0604020202020204" pitchFamily="34" charset="0"/>
              <a:buChar char="•"/>
            </a:pPr>
            <a:endParaRPr lang="en-US" sz="1600" dirty="0"/>
          </a:p>
          <a:p>
            <a:endParaRPr lang="en-US" altLang="en-US" sz="1600" dirty="0"/>
          </a:p>
        </p:txBody>
      </p:sp>
      <p:pic>
        <p:nvPicPr>
          <p:cNvPr id="4" name="Picture 3" descr="A 100% stacked bar chart showing apprenticeships starts across Cambridgeshire and Peterborough by level over the last three years, including national comparison for 2023/24. ">
            <a:extLst>
              <a:ext uri="{FF2B5EF4-FFF2-40B4-BE49-F238E27FC236}">
                <a16:creationId xmlns:a16="http://schemas.microsoft.com/office/drawing/2014/main" id="{3AF5DB9C-859D-8A98-77A8-FECF3182F433}"/>
              </a:ext>
            </a:extLst>
          </p:cNvPr>
          <p:cNvPicPr>
            <a:picLocks noChangeAspect="1"/>
          </p:cNvPicPr>
          <p:nvPr/>
        </p:nvPicPr>
        <p:blipFill>
          <a:blip r:embed="rId2"/>
          <a:stretch>
            <a:fillRect/>
          </a:stretch>
        </p:blipFill>
        <p:spPr>
          <a:xfrm>
            <a:off x="4804918" y="1690688"/>
            <a:ext cx="7154164" cy="3205162"/>
          </a:xfrm>
          <a:prstGeom prst="rect">
            <a:avLst/>
          </a:prstGeom>
        </p:spPr>
      </p:pic>
      <p:sp>
        <p:nvSpPr>
          <p:cNvPr id="3" name="TextBox 2">
            <a:extLst>
              <a:ext uri="{FF2B5EF4-FFF2-40B4-BE49-F238E27FC236}">
                <a16:creationId xmlns:a16="http://schemas.microsoft.com/office/drawing/2014/main" id="{73B603F2-BA42-6BC9-F41F-16B8EB0A6BBE}"/>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25F2-36C0-C855-7BDF-C78B2E0A2783}"/>
              </a:ext>
            </a:extLst>
          </p:cNvPr>
          <p:cNvSpPr>
            <a:spLocks noGrp="1"/>
          </p:cNvSpPr>
          <p:nvPr>
            <p:ph type="title"/>
          </p:nvPr>
        </p:nvSpPr>
        <p:spPr>
          <a:xfrm>
            <a:off x="633413" y="476250"/>
            <a:ext cx="9675358" cy="1214438"/>
          </a:xfrm>
        </p:spPr>
        <p:txBody>
          <a:bodyPr/>
          <a:lstStyle/>
          <a:p>
            <a:r>
              <a:rPr lang="en-GB" sz="4000"/>
              <a:t>Starts by subject area – quarter comparison</a:t>
            </a:r>
          </a:p>
        </p:txBody>
      </p:sp>
      <p:sp>
        <p:nvSpPr>
          <p:cNvPr id="3" name="Content Placeholder 2">
            <a:extLst>
              <a:ext uri="{FF2B5EF4-FFF2-40B4-BE49-F238E27FC236}">
                <a16:creationId xmlns:a16="http://schemas.microsoft.com/office/drawing/2014/main" id="{7CF47B8D-3BDB-7F30-22A7-70687B8F88E6}"/>
              </a:ext>
            </a:extLst>
          </p:cNvPr>
          <p:cNvSpPr>
            <a:spLocks noGrp="1"/>
          </p:cNvSpPr>
          <p:nvPr>
            <p:ph idx="1"/>
          </p:nvPr>
        </p:nvSpPr>
        <p:spPr>
          <a:xfrm>
            <a:off x="633413" y="1816481"/>
            <a:ext cx="4273867" cy="4351338"/>
          </a:xfrm>
        </p:spPr>
        <p:txBody>
          <a:bodyPr/>
          <a:lstStyle/>
          <a:p>
            <a:pPr marL="57150" indent="0">
              <a:spcAft>
                <a:spcPts val="600"/>
              </a:spcAft>
              <a:buNone/>
            </a:pPr>
            <a:r>
              <a:rPr lang="en-US" sz="1600"/>
              <a:t>Although there is some variation in the number of starts, the percentage of overall starts in each subject area is in line with the previous year. </a:t>
            </a:r>
          </a:p>
          <a:p>
            <a:pPr marL="342900" indent="-285750">
              <a:spcAft>
                <a:spcPts val="600"/>
              </a:spcAft>
            </a:pPr>
            <a:r>
              <a:rPr lang="en-US" sz="1600"/>
              <a:t>The single biggest decrease in starts was in the Agriculture, Horticulture and Animal Care subject area, with -41 fewer starts (-15%).</a:t>
            </a:r>
            <a:endParaRPr lang="en-US" sz="1600">
              <a:cs typeface="Arial"/>
            </a:endParaRPr>
          </a:p>
          <a:p>
            <a:pPr marL="342900" indent="-285750">
              <a:spcAft>
                <a:spcPts val="600"/>
              </a:spcAft>
            </a:pPr>
            <a:r>
              <a:rPr lang="en-US" sz="1600"/>
              <a:t>The largest increase in the volume of starts was in the Health, Public Services and Care subject area with +49 starts (+5%).</a:t>
            </a:r>
          </a:p>
          <a:p>
            <a:pPr marL="342900" indent="-285750">
              <a:spcAft>
                <a:spcPts val="600"/>
              </a:spcAft>
            </a:pPr>
            <a:r>
              <a:rPr lang="en-US" sz="1600"/>
              <a:t>Information and Communication Technologies and Construction, Planning and the Built Environment saw the largest percentage increases (+12% and +11% respectively).</a:t>
            </a:r>
          </a:p>
        </p:txBody>
      </p:sp>
      <p:pic>
        <p:nvPicPr>
          <p:cNvPr id="6" name="Picture 5" descr="A 100% stacked bar chart showing apprenticeships starts across Cambridgeshire and Peterborough by level over the last three years, including national comparison for 2023/24. ">
            <a:extLst>
              <a:ext uri="{FF2B5EF4-FFF2-40B4-BE49-F238E27FC236}">
                <a16:creationId xmlns:a16="http://schemas.microsoft.com/office/drawing/2014/main" id="{A634576C-9D02-8615-AFD3-B3D7D246B721}"/>
              </a:ext>
            </a:extLst>
          </p:cNvPr>
          <p:cNvPicPr>
            <a:picLocks noChangeAspect="1"/>
          </p:cNvPicPr>
          <p:nvPr/>
        </p:nvPicPr>
        <p:blipFill>
          <a:blip r:embed="rId2"/>
          <a:stretch>
            <a:fillRect/>
          </a:stretch>
        </p:blipFill>
        <p:spPr>
          <a:xfrm>
            <a:off x="4930140" y="1805940"/>
            <a:ext cx="7216140" cy="3246120"/>
          </a:xfrm>
          <a:prstGeom prst="rect">
            <a:avLst/>
          </a:prstGeom>
        </p:spPr>
      </p:pic>
      <p:sp>
        <p:nvSpPr>
          <p:cNvPr id="4" name="TextBox 3">
            <a:extLst>
              <a:ext uri="{FF2B5EF4-FFF2-40B4-BE49-F238E27FC236}">
                <a16:creationId xmlns:a16="http://schemas.microsoft.com/office/drawing/2014/main" id="{22FC1992-AF96-8891-0ED8-2B5A522A7587}"/>
              </a:ext>
            </a:extLst>
          </p:cNvPr>
          <p:cNvSpPr txBox="1"/>
          <p:nvPr/>
        </p:nvSpPr>
        <p:spPr>
          <a:xfrm>
            <a:off x="-1" y="6419850"/>
            <a:ext cx="9286875"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163477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666C-9DF4-A79C-4B8E-12DC02ADD4B0}"/>
              </a:ext>
            </a:extLst>
          </p:cNvPr>
          <p:cNvSpPr>
            <a:spLocks noGrp="1"/>
          </p:cNvSpPr>
          <p:nvPr>
            <p:ph type="title"/>
          </p:nvPr>
        </p:nvSpPr>
        <p:spPr>
          <a:xfrm>
            <a:off x="633413" y="476250"/>
            <a:ext cx="10012816" cy="1214438"/>
          </a:xfrm>
        </p:spPr>
        <p:txBody>
          <a:bodyPr wrap="square" anchor="t">
            <a:normAutofit/>
          </a:bodyPr>
          <a:lstStyle/>
          <a:p>
            <a:r>
              <a:rPr lang="en-GB" sz="4000"/>
              <a:t>Starts by subject area </a:t>
            </a:r>
            <a:r>
              <a:rPr lang="en-US" altLang="en-US" sz="4000"/>
              <a:t>– national comparison</a:t>
            </a:r>
            <a:endParaRPr lang="en-GB" sz="4000"/>
          </a:p>
        </p:txBody>
      </p:sp>
      <p:sp>
        <p:nvSpPr>
          <p:cNvPr id="3" name="Content Placeholder 2">
            <a:extLst>
              <a:ext uri="{FF2B5EF4-FFF2-40B4-BE49-F238E27FC236}">
                <a16:creationId xmlns:a16="http://schemas.microsoft.com/office/drawing/2014/main" id="{FA23F3D0-D3B3-6E8F-F871-A78CD6697835}"/>
              </a:ext>
            </a:extLst>
          </p:cNvPr>
          <p:cNvSpPr>
            <a:spLocks noGrp="1"/>
          </p:cNvSpPr>
          <p:nvPr>
            <p:ph sz="half" idx="1"/>
          </p:nvPr>
        </p:nvSpPr>
        <p:spPr>
          <a:xfrm>
            <a:off x="273177" y="1812528"/>
            <a:ext cx="4536567" cy="4569222"/>
          </a:xfrm>
        </p:spPr>
        <p:txBody>
          <a:bodyPr wrap="square" anchor="t">
            <a:normAutofit/>
          </a:bodyPr>
          <a:lstStyle/>
          <a:p>
            <a:pPr marL="57150" indent="0">
              <a:spcAft>
                <a:spcPts val="600"/>
              </a:spcAft>
              <a:buFont typeface="Arial" panose="020B0604020202020204" pitchFamily="34" charset="0"/>
              <a:buNone/>
            </a:pPr>
            <a:r>
              <a:rPr lang="en-US" sz="1600"/>
              <a:t>The notable differences for starts by subject area </a:t>
            </a:r>
            <a:r>
              <a:rPr lang="en-GB" sz="1600"/>
              <a:t>up to and including Q3 </a:t>
            </a:r>
            <a:r>
              <a:rPr lang="en-US" sz="1600"/>
              <a:t>between Cambridgeshire and Peterborough and nationally are</a:t>
            </a:r>
          </a:p>
          <a:p>
            <a:pPr marL="742950" lvl="1">
              <a:spcBef>
                <a:spcPts val="1000"/>
              </a:spcBef>
              <a:spcAft>
                <a:spcPts val="600"/>
              </a:spcAft>
            </a:pPr>
            <a:r>
              <a:rPr lang="en-US" sz="1600"/>
              <a:t>Cambridgeshire and Peterborough had a higher proportion of starts in Agriculture, Horticulture and Animal Care (6% compared to 2% nationally) likely driven by demand for agriculture in the rural areas of the region such as Fenland.</a:t>
            </a:r>
          </a:p>
          <a:p>
            <a:pPr marL="742950" lvl="1">
              <a:spcBef>
                <a:spcPts val="1000"/>
              </a:spcBef>
              <a:spcAft>
                <a:spcPts val="600"/>
              </a:spcAft>
            </a:pPr>
            <a:r>
              <a:rPr lang="en-US" sz="1600"/>
              <a:t>Most other subject areas were within 1 percentage point of each other.</a:t>
            </a:r>
          </a:p>
          <a:p>
            <a:endParaRPr lang="en-GB" sz="1200"/>
          </a:p>
        </p:txBody>
      </p:sp>
      <p:pic>
        <p:nvPicPr>
          <p:cNvPr id="10" name="Picture 9" descr="A 100% stacked bar chart showing apprenticeships starts across Cambridgeshire and Peterborough by level over the last three years, including national comparison for 2023/24. ">
            <a:extLst>
              <a:ext uri="{FF2B5EF4-FFF2-40B4-BE49-F238E27FC236}">
                <a16:creationId xmlns:a16="http://schemas.microsoft.com/office/drawing/2014/main" id="{26521A8E-3F62-8C56-1A2C-B18B05A025C7}"/>
              </a:ext>
            </a:extLst>
          </p:cNvPr>
          <p:cNvPicPr>
            <a:picLocks noChangeAspect="1"/>
          </p:cNvPicPr>
          <p:nvPr/>
        </p:nvPicPr>
        <p:blipFill>
          <a:blip r:embed="rId2"/>
          <a:stretch>
            <a:fillRect/>
          </a:stretch>
        </p:blipFill>
        <p:spPr>
          <a:xfrm>
            <a:off x="4809744" y="1812528"/>
            <a:ext cx="7368607" cy="3319462"/>
          </a:xfrm>
          <a:prstGeom prst="rect">
            <a:avLst/>
          </a:prstGeom>
        </p:spPr>
      </p:pic>
      <p:sp>
        <p:nvSpPr>
          <p:cNvPr id="4" name="TextBox 3">
            <a:extLst>
              <a:ext uri="{FF2B5EF4-FFF2-40B4-BE49-F238E27FC236}">
                <a16:creationId xmlns:a16="http://schemas.microsoft.com/office/drawing/2014/main" id="{6CCEF7C0-24C1-FB74-80C5-15D04586A151}"/>
              </a:ext>
            </a:extLst>
          </p:cNvPr>
          <p:cNvSpPr txBox="1"/>
          <p:nvPr/>
        </p:nvSpPr>
        <p:spPr>
          <a:xfrm>
            <a:off x="0" y="6396335"/>
            <a:ext cx="9191625"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240496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59A2-3D4E-E367-8A91-24EA8FB5E07C}"/>
              </a:ext>
            </a:extLst>
          </p:cNvPr>
          <p:cNvSpPr>
            <a:spLocks noGrp="1"/>
          </p:cNvSpPr>
          <p:nvPr>
            <p:ph type="title"/>
          </p:nvPr>
        </p:nvSpPr>
        <p:spPr>
          <a:xfrm>
            <a:off x="633413" y="476250"/>
            <a:ext cx="8956901" cy="1214438"/>
          </a:xfrm>
        </p:spPr>
        <p:txBody>
          <a:bodyPr/>
          <a:lstStyle/>
          <a:p>
            <a:r>
              <a:rPr lang="en-GB" sz="4000"/>
              <a:t>Starts by age group – quarter comparison</a:t>
            </a:r>
          </a:p>
        </p:txBody>
      </p:sp>
      <p:sp>
        <p:nvSpPr>
          <p:cNvPr id="3" name="Content Placeholder 2">
            <a:extLst>
              <a:ext uri="{FF2B5EF4-FFF2-40B4-BE49-F238E27FC236}">
                <a16:creationId xmlns:a16="http://schemas.microsoft.com/office/drawing/2014/main" id="{141A9915-4E15-08CD-9600-3A19261F95AA}"/>
              </a:ext>
            </a:extLst>
          </p:cNvPr>
          <p:cNvSpPr>
            <a:spLocks noGrp="1"/>
          </p:cNvSpPr>
          <p:nvPr>
            <p:ph idx="1"/>
          </p:nvPr>
        </p:nvSpPr>
        <p:spPr>
          <a:xfrm>
            <a:off x="633413" y="1825625"/>
            <a:ext cx="4197379" cy="4351338"/>
          </a:xfrm>
        </p:spPr>
        <p:txBody>
          <a:bodyPr/>
          <a:lstStyle/>
          <a:p>
            <a:pPr marL="0" indent="0">
              <a:buNone/>
            </a:pPr>
            <a:r>
              <a:rPr lang="en-US" sz="1600"/>
              <a:t>Although there is some variation in the number of starts, the percentage of overall starts in each age group is in line with the previous year.</a:t>
            </a:r>
          </a:p>
          <a:p>
            <a:pPr marL="0" indent="0">
              <a:buNone/>
            </a:pPr>
            <a:r>
              <a:rPr lang="en-US" sz="1600"/>
              <a:t>Apprenticeships across those aged Under 19 saw the only increase in starts (+48, +5%).</a:t>
            </a:r>
          </a:p>
          <a:p>
            <a:pPr marL="0" indent="0">
              <a:buNone/>
            </a:pPr>
            <a:endParaRPr lang="en-US" sz="1600"/>
          </a:p>
          <a:p>
            <a:pPr marL="0" indent="0">
              <a:buNone/>
            </a:pPr>
            <a:endParaRPr lang="en-US" sz="1600"/>
          </a:p>
          <a:p>
            <a:pPr marL="0" indent="0">
              <a:buNone/>
            </a:pPr>
            <a:endParaRPr lang="en-GB" sz="1600">
              <a:cs typeface="Arial"/>
            </a:endParaRPr>
          </a:p>
          <a:p>
            <a:pPr marL="0" indent="0">
              <a:buNone/>
            </a:pPr>
            <a:endParaRPr lang="en-GB" sz="1600">
              <a:cs typeface="Arial"/>
            </a:endParaRPr>
          </a:p>
        </p:txBody>
      </p:sp>
      <p:pic>
        <p:nvPicPr>
          <p:cNvPr id="6" name="Picture 5" descr="A 100% stacked bar chart showing apprenticeships starts across Cambridgeshire and Peterborough by level over the last three years, including national comparison for 2023/24. ">
            <a:extLst>
              <a:ext uri="{FF2B5EF4-FFF2-40B4-BE49-F238E27FC236}">
                <a16:creationId xmlns:a16="http://schemas.microsoft.com/office/drawing/2014/main" id="{D6C4C2B4-DE49-D8F7-325B-D84685C3C84C}"/>
              </a:ext>
            </a:extLst>
          </p:cNvPr>
          <p:cNvPicPr>
            <a:picLocks noChangeAspect="1"/>
          </p:cNvPicPr>
          <p:nvPr/>
        </p:nvPicPr>
        <p:blipFill>
          <a:blip r:embed="rId2"/>
          <a:stretch>
            <a:fillRect/>
          </a:stretch>
        </p:blipFill>
        <p:spPr>
          <a:xfrm>
            <a:off x="4830792" y="1690688"/>
            <a:ext cx="7200000" cy="3231160"/>
          </a:xfrm>
          <a:prstGeom prst="rect">
            <a:avLst/>
          </a:prstGeom>
        </p:spPr>
      </p:pic>
      <p:sp>
        <p:nvSpPr>
          <p:cNvPr id="5" name="TextBox 4">
            <a:extLst>
              <a:ext uri="{FF2B5EF4-FFF2-40B4-BE49-F238E27FC236}">
                <a16:creationId xmlns:a16="http://schemas.microsoft.com/office/drawing/2014/main" id="{B0B32F0E-8BEE-F6A0-82AE-E76EC726B245}"/>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374800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F3CC-0681-E57B-FC65-D1EC0025262C}"/>
              </a:ext>
            </a:extLst>
          </p:cNvPr>
          <p:cNvSpPr>
            <a:spLocks noGrp="1"/>
          </p:cNvSpPr>
          <p:nvPr>
            <p:ph type="title"/>
          </p:nvPr>
        </p:nvSpPr>
        <p:spPr>
          <a:xfrm>
            <a:off x="633413" y="476250"/>
            <a:ext cx="9359673" cy="1214438"/>
          </a:xfrm>
        </p:spPr>
        <p:txBody>
          <a:bodyPr/>
          <a:lstStyle/>
          <a:p>
            <a:r>
              <a:rPr lang="en-GB" sz="4000"/>
              <a:t>Starts by age group </a:t>
            </a:r>
            <a:r>
              <a:rPr lang="en-US" altLang="en-US" sz="4000"/>
              <a:t>– national comparison</a:t>
            </a:r>
            <a:endParaRPr lang="en-GB" sz="4000"/>
          </a:p>
        </p:txBody>
      </p:sp>
      <p:sp>
        <p:nvSpPr>
          <p:cNvPr id="3" name="Content Placeholder 2">
            <a:extLst>
              <a:ext uri="{FF2B5EF4-FFF2-40B4-BE49-F238E27FC236}">
                <a16:creationId xmlns:a16="http://schemas.microsoft.com/office/drawing/2014/main" id="{C9DBAE51-A45E-5921-51EC-7FF53CE9B52B}"/>
              </a:ext>
            </a:extLst>
          </p:cNvPr>
          <p:cNvSpPr>
            <a:spLocks noGrp="1"/>
          </p:cNvSpPr>
          <p:nvPr>
            <p:ph idx="1"/>
          </p:nvPr>
        </p:nvSpPr>
        <p:spPr>
          <a:xfrm>
            <a:off x="633413" y="1825625"/>
            <a:ext cx="4286610" cy="4351338"/>
          </a:xfrm>
        </p:spPr>
        <p:txBody>
          <a:bodyPr/>
          <a:lstStyle/>
          <a:p>
            <a:pPr marL="57150" indent="0">
              <a:spcAft>
                <a:spcPts val="600"/>
              </a:spcAft>
              <a:buNone/>
            </a:pPr>
            <a:r>
              <a:rPr lang="en-US" sz="1600"/>
              <a:t>Cambridgeshire and Peterborough is broadly in line with the national breakdown when looking at starts by level.</a:t>
            </a:r>
          </a:p>
          <a:p>
            <a:pPr marL="0" indent="0">
              <a:buNone/>
            </a:pPr>
            <a:r>
              <a:rPr lang="en-GB" sz="1600"/>
              <a:t>The largest proportion differences were seen in Under 19 apprenticeships (23% compared to 25% nationally) and 19-24 apprenticeships (30% compared to 28% nationally).</a:t>
            </a:r>
          </a:p>
        </p:txBody>
      </p:sp>
      <p:pic>
        <p:nvPicPr>
          <p:cNvPr id="7" name="Picture 6" descr="A 100% stacked bar chart showing apprenticeship starts by age group across Cambridgeshire and Peterborough over the last three years, including national comparisons for 2023/24. ">
            <a:extLst>
              <a:ext uri="{FF2B5EF4-FFF2-40B4-BE49-F238E27FC236}">
                <a16:creationId xmlns:a16="http://schemas.microsoft.com/office/drawing/2014/main" id="{5CAF7763-C07B-7EC1-FF9C-B05954074327}"/>
              </a:ext>
            </a:extLst>
          </p:cNvPr>
          <p:cNvPicPr>
            <a:picLocks noChangeAspect="1"/>
          </p:cNvPicPr>
          <p:nvPr/>
        </p:nvPicPr>
        <p:blipFill>
          <a:blip r:embed="rId2"/>
          <a:stretch>
            <a:fillRect/>
          </a:stretch>
        </p:blipFill>
        <p:spPr>
          <a:xfrm>
            <a:off x="4920023" y="1825625"/>
            <a:ext cx="7145131" cy="3249450"/>
          </a:xfrm>
          <a:prstGeom prst="rect">
            <a:avLst/>
          </a:prstGeom>
        </p:spPr>
      </p:pic>
      <p:sp>
        <p:nvSpPr>
          <p:cNvPr id="5" name="TextBox 4">
            <a:extLst>
              <a:ext uri="{FF2B5EF4-FFF2-40B4-BE49-F238E27FC236}">
                <a16:creationId xmlns:a16="http://schemas.microsoft.com/office/drawing/2014/main" id="{ECD82771-6720-E8E9-5D0B-EA0D070BD21C}"/>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227453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E1AD-4312-0D39-5274-C7FC08E07231}"/>
              </a:ext>
            </a:extLst>
          </p:cNvPr>
          <p:cNvSpPr>
            <a:spLocks noGrp="1"/>
          </p:cNvSpPr>
          <p:nvPr>
            <p:ph type="title"/>
          </p:nvPr>
        </p:nvSpPr>
        <p:spPr/>
        <p:txBody>
          <a:bodyPr/>
          <a:lstStyle/>
          <a:p>
            <a:r>
              <a:rPr lang="en-GB" sz="4000"/>
              <a:t>Starts by provider</a:t>
            </a:r>
          </a:p>
        </p:txBody>
      </p:sp>
      <p:sp>
        <p:nvSpPr>
          <p:cNvPr id="3" name="Content Placeholder 2">
            <a:extLst>
              <a:ext uri="{FF2B5EF4-FFF2-40B4-BE49-F238E27FC236}">
                <a16:creationId xmlns:a16="http://schemas.microsoft.com/office/drawing/2014/main" id="{75289FB5-06A5-A4BD-964B-09C7789CEE8E}"/>
              </a:ext>
            </a:extLst>
          </p:cNvPr>
          <p:cNvSpPr>
            <a:spLocks noGrp="1"/>
          </p:cNvSpPr>
          <p:nvPr>
            <p:ph idx="1"/>
          </p:nvPr>
        </p:nvSpPr>
        <p:spPr>
          <a:xfrm>
            <a:off x="633413" y="1825625"/>
            <a:ext cx="5612112" cy="4351338"/>
          </a:xfrm>
        </p:spPr>
        <p:txBody>
          <a:bodyPr/>
          <a:lstStyle/>
          <a:p>
            <a:pPr marL="342900" indent="-285750">
              <a:spcAft>
                <a:spcPts val="600"/>
              </a:spcAft>
            </a:pPr>
            <a:r>
              <a:rPr lang="en-US" sz="1600"/>
              <a:t>When looking at starts up to and including Q3 of 2023/24 </a:t>
            </a:r>
            <a:r>
              <a:rPr lang="en-US" sz="1600" b="1"/>
              <a:t>Inspire Education Group </a:t>
            </a:r>
            <a:r>
              <a:rPr lang="en-US" sz="1600"/>
              <a:t>have decreased their provision by -54% since the same point in 2022/23. This is a result of a decrease of provision in Level 3 apprenticeships from 181 to 95 and having no starts in Level 5, 6 or 7 apprenticeships which accounted for 25 starts last year.</a:t>
            </a:r>
          </a:p>
          <a:p>
            <a:pPr marL="342900" indent="-285750">
              <a:spcAft>
                <a:spcPts val="600"/>
              </a:spcAft>
            </a:pPr>
            <a:r>
              <a:rPr lang="en-US" sz="1600"/>
              <a:t>The top five providers by starts </a:t>
            </a:r>
            <a:r>
              <a:rPr lang="en-GB" sz="1600"/>
              <a:t>up to and including Q3</a:t>
            </a:r>
            <a:r>
              <a:rPr lang="en-US" sz="1600"/>
              <a:t> 2023/24 are the same as at the same point last year. </a:t>
            </a:r>
            <a:endParaRPr lang="en-GB" sz="1600"/>
          </a:p>
        </p:txBody>
      </p:sp>
      <p:graphicFrame>
        <p:nvGraphicFramePr>
          <p:cNvPr id="5" name="Table 4">
            <a:extLst>
              <a:ext uri="{FF2B5EF4-FFF2-40B4-BE49-F238E27FC236}">
                <a16:creationId xmlns:a16="http://schemas.microsoft.com/office/drawing/2014/main" id="{CD8D66A8-4B8C-22CC-4C6A-19DA7BCFE86F}"/>
              </a:ext>
            </a:extLst>
          </p:cNvPr>
          <p:cNvGraphicFramePr>
            <a:graphicFrameLocks noGrp="1"/>
          </p:cNvGraphicFramePr>
          <p:nvPr>
            <p:extLst>
              <p:ext uri="{D42A27DB-BD31-4B8C-83A1-F6EECF244321}">
                <p14:modId xmlns:p14="http://schemas.microsoft.com/office/powerpoint/2010/main" val="2579895401"/>
              </p:ext>
            </p:extLst>
          </p:nvPr>
        </p:nvGraphicFramePr>
        <p:xfrm>
          <a:off x="6368332" y="2093611"/>
          <a:ext cx="5718173" cy="2911489"/>
        </p:xfrm>
        <a:graphic>
          <a:graphicData uri="http://schemas.openxmlformats.org/drawingml/2006/table">
            <a:tbl>
              <a:tblPr firstRow="1" bandRow="1">
                <a:tableStyleId>{073A0DAA-6AF3-43AB-8588-CEC1D06C72B9}</a:tableStyleId>
              </a:tblPr>
              <a:tblGrid>
                <a:gridCol w="1392442">
                  <a:extLst>
                    <a:ext uri="{9D8B030D-6E8A-4147-A177-3AD203B41FA5}">
                      <a16:colId xmlns:a16="http://schemas.microsoft.com/office/drawing/2014/main" val="964585436"/>
                    </a:ext>
                  </a:extLst>
                </a:gridCol>
                <a:gridCol w="1107000">
                  <a:extLst>
                    <a:ext uri="{9D8B030D-6E8A-4147-A177-3AD203B41FA5}">
                      <a16:colId xmlns:a16="http://schemas.microsoft.com/office/drawing/2014/main" val="2978933329"/>
                    </a:ext>
                  </a:extLst>
                </a:gridCol>
                <a:gridCol w="968629">
                  <a:extLst>
                    <a:ext uri="{9D8B030D-6E8A-4147-A177-3AD203B41FA5}">
                      <a16:colId xmlns:a16="http://schemas.microsoft.com/office/drawing/2014/main" val="2835473479"/>
                    </a:ext>
                  </a:extLst>
                </a:gridCol>
                <a:gridCol w="1125051">
                  <a:extLst>
                    <a:ext uri="{9D8B030D-6E8A-4147-A177-3AD203B41FA5}">
                      <a16:colId xmlns:a16="http://schemas.microsoft.com/office/drawing/2014/main" val="3135021968"/>
                    </a:ext>
                  </a:extLst>
                </a:gridCol>
                <a:gridCol w="1125051">
                  <a:extLst>
                    <a:ext uri="{9D8B030D-6E8A-4147-A177-3AD203B41FA5}">
                      <a16:colId xmlns:a16="http://schemas.microsoft.com/office/drawing/2014/main" val="543742725"/>
                    </a:ext>
                  </a:extLst>
                </a:gridCol>
              </a:tblGrid>
              <a:tr h="443866">
                <a:tc>
                  <a:txBody>
                    <a:bodyPr/>
                    <a:lstStyle/>
                    <a:p>
                      <a:pPr algn="ctr"/>
                      <a:r>
                        <a:rPr lang="en-GB" sz="1100" b="1">
                          <a:latin typeface="+mn-lt"/>
                        </a:rPr>
                        <a:t>Provider</a:t>
                      </a:r>
                    </a:p>
                  </a:txBody>
                  <a:tcPr anchor="ctr"/>
                </a:tc>
                <a:tc>
                  <a:txBody>
                    <a:bodyPr/>
                    <a:lstStyle/>
                    <a:p>
                      <a:pPr algn="ctr"/>
                      <a:r>
                        <a:rPr lang="en-GB" sz="1100" b="1" dirty="0">
                          <a:latin typeface="+mn-lt"/>
                        </a:rPr>
                        <a:t>2023/24 delivery to date (starts)</a:t>
                      </a:r>
                    </a:p>
                  </a:txBody>
                  <a:tcPr anchor="ctr"/>
                </a:tc>
                <a:tc>
                  <a:txBody>
                    <a:bodyPr/>
                    <a:lstStyle/>
                    <a:p>
                      <a:pPr algn="ctr"/>
                      <a:r>
                        <a:rPr lang="en-GB" sz="1100" b="1">
                          <a:latin typeface="+mn-lt"/>
                        </a:rPr>
                        <a:t>% of Total 2023/24 starts</a:t>
                      </a:r>
                    </a:p>
                  </a:txBody>
                  <a:tcPr anchor="ctr"/>
                </a:tc>
                <a:tc>
                  <a:txBody>
                    <a:bodyPr/>
                    <a:lstStyle/>
                    <a:p>
                      <a:pPr algn="ctr"/>
                      <a:r>
                        <a:rPr lang="en-GB" sz="1100" b="1">
                          <a:latin typeface="+mn-lt"/>
                        </a:rPr>
                        <a:t>2022/23 delivery (starts)</a:t>
                      </a:r>
                    </a:p>
                  </a:txBody>
                  <a:tcPr anchor="ctr"/>
                </a:tc>
                <a:tc>
                  <a:txBody>
                    <a:bodyPr/>
                    <a:lstStyle/>
                    <a:p>
                      <a:pPr algn="ctr"/>
                      <a:r>
                        <a:rPr lang="en-GB" sz="1100" b="1" dirty="0">
                          <a:latin typeface="+mn-lt"/>
                        </a:rPr>
                        <a:t>% Change between 2022/23 and 2023/24</a:t>
                      </a:r>
                    </a:p>
                  </a:txBody>
                  <a:tcPr anchor="ctr"/>
                </a:tc>
                <a:extLst>
                  <a:ext uri="{0D108BD9-81ED-4DB2-BD59-A6C34878D82A}">
                    <a16:rowId xmlns:a16="http://schemas.microsoft.com/office/drawing/2014/main" val="1488508502"/>
                  </a:ext>
                </a:extLst>
              </a:tr>
              <a:tr h="564183">
                <a:tc>
                  <a:txBody>
                    <a:bodyPr/>
                    <a:lstStyle/>
                    <a:p>
                      <a:pPr algn="ctr" fontAlgn="b"/>
                      <a:r>
                        <a:rPr lang="en-US" sz="1100" b="0" i="0" u="none" strike="noStrike">
                          <a:solidFill>
                            <a:srgbClr val="000000"/>
                          </a:solidFill>
                          <a:effectLst/>
                          <a:latin typeface="Calibri" panose="020F0502020204030204" pitchFamily="34" charset="0"/>
                        </a:rPr>
                        <a:t>ANGLIA RUSKIN UNIVERSITY HIGHER EDUCATION CORPORATION</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464</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11%</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403</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+15%</a:t>
                      </a:r>
                    </a:p>
                  </a:txBody>
                  <a:tcPr marL="0" marR="0" marT="0" marB="0" anchor="ctr"/>
                </a:tc>
                <a:extLst>
                  <a:ext uri="{0D108BD9-81ED-4DB2-BD59-A6C34878D82A}">
                    <a16:rowId xmlns:a16="http://schemas.microsoft.com/office/drawing/2014/main" val="1902086858"/>
                  </a:ext>
                </a:extLst>
              </a:tr>
              <a:tr h="473089">
                <a:tc>
                  <a:txBody>
                    <a:bodyPr/>
                    <a:lstStyle/>
                    <a:p>
                      <a:pPr algn="ctr" fontAlgn="b"/>
                      <a:r>
                        <a:rPr lang="en-GB" sz="1100" b="0" i="0" u="none" strike="noStrike">
                          <a:solidFill>
                            <a:srgbClr val="000000"/>
                          </a:solidFill>
                          <a:effectLst/>
                          <a:latin typeface="Calibri" panose="020F0502020204030204" pitchFamily="34" charset="0"/>
                        </a:rPr>
                        <a:t>CAMBRIDGE REGIONAL COLLEGE</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279</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7%</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258</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+8%</a:t>
                      </a:r>
                    </a:p>
                  </a:txBody>
                  <a:tcPr marL="0" marR="0" marT="0" marB="0" anchor="ctr"/>
                </a:tc>
                <a:extLst>
                  <a:ext uri="{0D108BD9-81ED-4DB2-BD59-A6C34878D82A}">
                    <a16:rowId xmlns:a16="http://schemas.microsoft.com/office/drawing/2014/main" val="1443441744"/>
                  </a:ext>
                </a:extLst>
              </a:tr>
              <a:tr h="282091">
                <a:tc>
                  <a:txBody>
                    <a:bodyPr/>
                    <a:lstStyle/>
                    <a:p>
                      <a:pPr algn="ctr" fontAlgn="b"/>
                      <a:r>
                        <a:rPr lang="en-US" sz="1100" b="0" i="0" u="none" strike="noStrike">
                          <a:solidFill>
                            <a:srgbClr val="000000"/>
                          </a:solidFill>
                          <a:effectLst/>
                          <a:latin typeface="Calibri" panose="020F0502020204030204" pitchFamily="34" charset="0"/>
                        </a:rPr>
                        <a:t>LIFETIME TRAINING GROUP LIMITED </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206</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5%</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225</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-8%</a:t>
                      </a:r>
                    </a:p>
                  </a:txBody>
                  <a:tcPr marL="0" marR="0" marT="0" marB="0" anchor="ctr"/>
                </a:tc>
                <a:extLst>
                  <a:ext uri="{0D108BD9-81ED-4DB2-BD59-A6C34878D82A}">
                    <a16:rowId xmlns:a16="http://schemas.microsoft.com/office/drawing/2014/main" val="1101619681"/>
                  </a:ext>
                </a:extLst>
              </a:tr>
              <a:tr h="282091">
                <a:tc>
                  <a:txBody>
                    <a:bodyPr/>
                    <a:lstStyle/>
                    <a:p>
                      <a:pPr algn="ctr" fontAlgn="b"/>
                      <a:r>
                        <a:rPr lang="en-US" sz="1100" b="0" i="0" u="none" strike="noStrike" dirty="0">
                          <a:solidFill>
                            <a:srgbClr val="000000"/>
                          </a:solidFill>
                          <a:effectLst/>
                          <a:latin typeface="Calibri" panose="020F0502020204030204" pitchFamily="34" charset="0"/>
                        </a:rPr>
                        <a:t>WEST SUFFOLK COLLEGE</a:t>
                      </a:r>
                    </a:p>
                  </a:txBody>
                  <a:tcPr marL="0" marR="0" marT="0" marB="0" anchor="ctr"/>
                </a:tc>
                <a:tc>
                  <a:txBody>
                    <a:bodyPr/>
                    <a:lstStyle/>
                    <a:p>
                      <a:pPr algn="ctr" fontAlgn="b"/>
                      <a:r>
                        <a:rPr lang="en-GB" sz="1100" b="0" i="0" u="none" strike="noStrike">
                          <a:solidFill>
                            <a:schemeClr val="tx1"/>
                          </a:solidFill>
                          <a:effectLst/>
                          <a:latin typeface="Calibri" panose="020F0502020204030204" pitchFamily="34" charset="0"/>
                        </a:rPr>
                        <a:t>164</a:t>
                      </a:r>
                    </a:p>
                  </a:txBody>
                  <a:tcPr marL="0" marR="0" marT="0" marB="0" anchor="ctr"/>
                </a:tc>
                <a:tc>
                  <a:txBody>
                    <a:bodyPr/>
                    <a:lstStyle/>
                    <a:p>
                      <a:pPr algn="ctr" fontAlgn="b"/>
                      <a:r>
                        <a:rPr lang="en-GB"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GB" sz="1100" b="0" i="0" u="none" strike="noStrike">
                          <a:solidFill>
                            <a:schemeClr val="tx1"/>
                          </a:solidFill>
                          <a:effectLst/>
                          <a:latin typeface="Calibri" panose="020F0502020204030204" pitchFamily="34" charset="0"/>
                        </a:rPr>
                        <a:t>163</a:t>
                      </a:r>
                    </a:p>
                  </a:txBody>
                  <a:tcPr marL="0" marR="0" marT="0" marB="0" anchor="ctr"/>
                </a:tc>
                <a:tc>
                  <a:txBody>
                    <a:bodyPr/>
                    <a:lstStyle/>
                    <a:p>
                      <a:pPr algn="ctr" fontAlgn="b"/>
                      <a:r>
                        <a:rPr lang="en-GB" sz="1100" b="0" i="0" u="none" strike="noStrike">
                          <a:solidFill>
                            <a:schemeClr val="tx1"/>
                          </a:solidFill>
                          <a:effectLst/>
                          <a:latin typeface="Calibri" panose="020F0502020204030204" pitchFamily="34" charset="0"/>
                        </a:rPr>
                        <a:t>+1%</a:t>
                      </a:r>
                    </a:p>
                  </a:txBody>
                  <a:tcPr marL="0" marR="0" marT="0" marB="0" anchor="ctr"/>
                </a:tc>
                <a:extLst>
                  <a:ext uri="{0D108BD9-81ED-4DB2-BD59-A6C34878D82A}">
                    <a16:rowId xmlns:a16="http://schemas.microsoft.com/office/drawing/2014/main" val="3686475671"/>
                  </a:ext>
                </a:extLst>
              </a:tr>
              <a:tr h="28209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INSPIRE EDUCATION GROUP</a:t>
                      </a:r>
                    </a:p>
                  </a:txBody>
                  <a:tcPr marL="0" marR="0" marT="0" marB="0" anchor="ctr"/>
                </a:tc>
                <a:tc>
                  <a:txBody>
                    <a:bodyPr/>
                    <a:lstStyle/>
                    <a:p>
                      <a:pPr algn="ctr" fontAlgn="b"/>
                      <a:r>
                        <a:rPr lang="en-GB" sz="1100" b="0" i="0" u="none" strike="noStrike">
                          <a:solidFill>
                            <a:schemeClr val="tx1"/>
                          </a:solidFill>
                          <a:effectLst/>
                          <a:latin typeface="Calibri" panose="020F0502020204030204" pitchFamily="34" charset="0"/>
                        </a:rPr>
                        <a:t>138</a:t>
                      </a:r>
                    </a:p>
                  </a:txBody>
                  <a:tcPr marL="0" marR="0" marT="0" marB="0" anchor="ctr"/>
                </a:tc>
                <a:tc>
                  <a:txBody>
                    <a:bodyPr/>
                    <a:lstStyle/>
                    <a:p>
                      <a:pPr algn="ctr" fontAlgn="b"/>
                      <a:r>
                        <a:rPr lang="en-GB" sz="1100" b="0" i="0" u="none" strike="noStrike">
                          <a:solidFill>
                            <a:schemeClr val="tx1"/>
                          </a:solidFill>
                          <a:effectLst/>
                          <a:latin typeface="Calibri" panose="020F0502020204030204" pitchFamily="34" charset="0"/>
                        </a:rPr>
                        <a:t>3%</a:t>
                      </a:r>
                    </a:p>
                  </a:txBody>
                  <a:tcPr marL="0" marR="0" marT="0" marB="0" anchor="ctr"/>
                </a:tc>
                <a:tc>
                  <a:txBody>
                    <a:bodyPr/>
                    <a:lstStyle/>
                    <a:p>
                      <a:pPr algn="ctr" fontAlgn="b"/>
                      <a:r>
                        <a:rPr lang="en-GB" sz="1100" b="0" i="0" u="none" strike="noStrike">
                          <a:solidFill>
                            <a:schemeClr val="tx1"/>
                          </a:solidFill>
                          <a:effectLst/>
                          <a:latin typeface="Calibri" panose="020F0502020204030204" pitchFamily="34" charset="0"/>
                        </a:rPr>
                        <a:t>303</a:t>
                      </a:r>
                    </a:p>
                  </a:txBody>
                  <a:tcPr marL="0" marR="0" marT="0" marB="0" anchor="ctr"/>
                </a:tc>
                <a:tc>
                  <a:txBody>
                    <a:bodyPr/>
                    <a:lstStyle/>
                    <a:p>
                      <a:pPr algn="ctr" fontAlgn="b"/>
                      <a:r>
                        <a:rPr lang="en-GB" sz="1100" b="0" i="0" u="none" strike="noStrike" dirty="0">
                          <a:solidFill>
                            <a:schemeClr val="tx1"/>
                          </a:solidFill>
                          <a:effectLst/>
                          <a:latin typeface="Calibri" panose="020F0502020204030204" pitchFamily="34" charset="0"/>
                        </a:rPr>
                        <a:t>-54%</a:t>
                      </a:r>
                    </a:p>
                  </a:txBody>
                  <a:tcPr marL="0" marR="0" marT="0" marB="0" anchor="ctr"/>
                </a:tc>
                <a:extLst>
                  <a:ext uri="{0D108BD9-81ED-4DB2-BD59-A6C34878D82A}">
                    <a16:rowId xmlns:a16="http://schemas.microsoft.com/office/drawing/2014/main" val="3499328440"/>
                  </a:ext>
                </a:extLst>
              </a:tr>
            </a:tbl>
          </a:graphicData>
        </a:graphic>
      </p:graphicFrame>
      <p:sp>
        <p:nvSpPr>
          <p:cNvPr id="4" name="TextBox 3">
            <a:extLst>
              <a:ext uri="{FF2B5EF4-FFF2-40B4-BE49-F238E27FC236}">
                <a16:creationId xmlns:a16="http://schemas.microsoft.com/office/drawing/2014/main" id="{9B4291BC-D37E-D4E7-4679-A73FFE04D9E7}"/>
              </a:ext>
              <a:ext uri="{C183D7F6-B498-43B3-948B-1728B52AA6E4}">
                <adec:decorative xmlns:adec="http://schemas.microsoft.com/office/drawing/2017/decorative" val="0"/>
              </a:ext>
            </a:extLst>
          </p:cNvPr>
          <p:cNvSpPr txBox="1"/>
          <p:nvPr/>
        </p:nvSpPr>
        <p:spPr>
          <a:xfrm>
            <a:off x="6368333" y="1784672"/>
            <a:ext cx="5718173" cy="261610"/>
          </a:xfrm>
          <a:prstGeom prst="rect">
            <a:avLst/>
          </a:prstGeom>
          <a:solidFill>
            <a:schemeClr val="tx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effectLst/>
                <a:latin typeface="+mn-lt"/>
                <a:ea typeface="+mn-ea"/>
                <a:cs typeface="+mn-cs"/>
              </a:rPr>
              <a:t>Top Five Providers by </a:t>
            </a:r>
            <a:r>
              <a:rPr lang="en-GB" sz="1100" b="1" dirty="0">
                <a:solidFill>
                  <a:schemeClr val="lt1"/>
                </a:solidFill>
                <a:latin typeface="+mn-lt"/>
              </a:rPr>
              <a:t>Starts</a:t>
            </a:r>
            <a:r>
              <a:rPr lang="en-GB" sz="1100" b="1" kern="1200" dirty="0">
                <a:solidFill>
                  <a:schemeClr val="lt1"/>
                </a:solidFill>
                <a:effectLst/>
                <a:latin typeface="+mn-lt"/>
                <a:ea typeface="+mn-ea"/>
                <a:cs typeface="+mn-cs"/>
              </a:rPr>
              <a:t> (Up to and including Q3 2023/24)</a:t>
            </a:r>
            <a:endParaRPr lang="en-GB" sz="1100" dirty="0">
              <a:latin typeface="+mn-lt"/>
            </a:endParaRPr>
          </a:p>
        </p:txBody>
      </p:sp>
    </p:spTree>
    <p:extLst>
      <p:ext uri="{BB962C8B-B14F-4D97-AF65-F5344CB8AC3E}">
        <p14:creationId xmlns:p14="http://schemas.microsoft.com/office/powerpoint/2010/main" val="350085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4291559" y="2734259"/>
            <a:ext cx="4101327" cy="797378"/>
          </a:xfrm>
        </p:spPr>
        <p:txBody>
          <a:bodyPr/>
          <a:lstStyle/>
          <a:p>
            <a:r>
              <a:rPr lang="en-GB" sz="4000"/>
              <a:t>5. Achievements</a:t>
            </a:r>
          </a:p>
        </p:txBody>
      </p:sp>
    </p:spTree>
    <p:extLst>
      <p:ext uri="{BB962C8B-B14F-4D97-AF65-F5344CB8AC3E}">
        <p14:creationId xmlns:p14="http://schemas.microsoft.com/office/powerpoint/2010/main" val="265204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66BDFB32-AA02-C262-0605-C1CB56FEA5BA}"/>
              </a:ext>
            </a:extLst>
          </p:cNvPr>
          <p:cNvSpPr>
            <a:spLocks noGrp="1" noChangeArrowheads="1"/>
          </p:cNvSpPr>
          <p:nvPr>
            <p:ph type="title"/>
          </p:nvPr>
        </p:nvSpPr>
        <p:spPr/>
        <p:txBody>
          <a:bodyPr/>
          <a:lstStyle/>
          <a:p>
            <a:r>
              <a:rPr lang="en-US" altLang="en-US" sz="4000"/>
              <a:t>Delivery to date</a:t>
            </a:r>
          </a:p>
        </p:txBody>
      </p:sp>
      <p:sp>
        <p:nvSpPr>
          <p:cNvPr id="6146" name="Content Placeholder 2">
            <a:extLst>
              <a:ext uri="{FF2B5EF4-FFF2-40B4-BE49-F238E27FC236}">
                <a16:creationId xmlns:a16="http://schemas.microsoft.com/office/drawing/2014/main" id="{8D3E1BF4-447A-D205-A68E-79C2A7A7D865}"/>
              </a:ext>
            </a:extLst>
          </p:cNvPr>
          <p:cNvSpPr>
            <a:spLocks noGrp="1" noChangeArrowheads="1"/>
          </p:cNvSpPr>
          <p:nvPr>
            <p:ph idx="1"/>
          </p:nvPr>
        </p:nvSpPr>
        <p:spPr>
          <a:xfrm>
            <a:off x="633413" y="1825625"/>
            <a:ext cx="5129032" cy="4351338"/>
          </a:xfrm>
        </p:spPr>
        <p:txBody>
          <a:bodyPr/>
          <a:lstStyle/>
          <a:p>
            <a:r>
              <a:rPr lang="en-US" sz="1600"/>
              <a:t>Up to and including</a:t>
            </a:r>
            <a:r>
              <a:rPr kumimoji="0" lang="en-US" sz="1600" b="0" i="0" u="none" strike="noStrike" kern="1200" cap="none" spc="0" normalizeH="0" baseline="0" noProof="0">
                <a:ln>
                  <a:noFill/>
                </a:ln>
                <a:effectLst/>
                <a:uLnTx/>
                <a:uFillTx/>
                <a:ea typeface="+mn-ea"/>
                <a:cs typeface="+mn-cs"/>
              </a:rPr>
              <a:t> Q3 2023/24 (</a:t>
            </a:r>
            <a:r>
              <a:rPr lang="en-US" sz="1600"/>
              <a:t>August </a:t>
            </a:r>
            <a:r>
              <a:rPr kumimoji="0" lang="en-US" sz="1600" b="0" i="0" u="none" strike="noStrike" kern="1200" cap="none" spc="0" normalizeH="0" baseline="0" noProof="0">
                <a:ln>
                  <a:noFill/>
                </a:ln>
                <a:effectLst/>
                <a:uLnTx/>
                <a:uFillTx/>
                <a:ea typeface="+mn-ea"/>
                <a:cs typeface="+mn-cs"/>
              </a:rPr>
              <a:t>2023 – </a:t>
            </a:r>
            <a:r>
              <a:rPr lang="en-US" sz="1600"/>
              <a:t>April </a:t>
            </a:r>
            <a:r>
              <a:rPr kumimoji="0" lang="en-US" sz="1600" b="0" i="0" u="none" strike="noStrike" kern="1200" cap="none" spc="0" normalizeH="0" baseline="0" noProof="0">
                <a:ln>
                  <a:noFill/>
                </a:ln>
                <a:effectLst/>
                <a:uLnTx/>
                <a:uFillTx/>
                <a:ea typeface="+mn-ea"/>
                <a:cs typeface="+mn-cs"/>
              </a:rPr>
              <a:t>2024), there have been </a:t>
            </a:r>
            <a:r>
              <a:rPr kumimoji="0" lang="en-US" sz="1600" b="1" i="0" u="none" strike="noStrike" kern="1200" cap="none" spc="0" normalizeH="0" baseline="0" noProof="0">
                <a:ln>
                  <a:noFill/>
                </a:ln>
                <a:effectLst/>
                <a:uLnTx/>
                <a:uFillTx/>
                <a:ea typeface="+mn-ea"/>
                <a:cs typeface="+mn-cs"/>
              </a:rPr>
              <a:t>2,014 apprenticeship </a:t>
            </a:r>
            <a:r>
              <a:rPr lang="en-US" sz="1600" b="1"/>
              <a:t>achievements</a:t>
            </a:r>
            <a:r>
              <a:rPr kumimoji="0" lang="en-US" sz="1600" b="0" i="0" u="none" strike="noStrike" kern="1200" cap="none" spc="0" normalizeH="0" baseline="0" noProof="0">
                <a:ln>
                  <a:noFill/>
                </a:ln>
                <a:effectLst/>
                <a:uLnTx/>
                <a:uFillTx/>
                <a:ea typeface="+mn-ea"/>
                <a:cs typeface="+mn-cs"/>
              </a:rPr>
              <a:t> across Cambridgeshire and Peterborough. </a:t>
            </a:r>
          </a:p>
          <a:p>
            <a:r>
              <a:rPr kumimoji="0" lang="en-US" sz="1600" b="0" i="0" u="none" strike="noStrike" kern="1200" cap="none" spc="0" normalizeH="0" baseline="0" noProof="0">
                <a:ln>
                  <a:noFill/>
                </a:ln>
                <a:effectLst/>
                <a:uLnTx/>
                <a:uFillTx/>
                <a:ea typeface="+mn-ea"/>
                <a:cs typeface="+mn-cs"/>
              </a:rPr>
              <a:t>This is </a:t>
            </a:r>
            <a:r>
              <a:rPr lang="en-US" sz="1600"/>
              <a:t>+23</a:t>
            </a:r>
            <a:r>
              <a:rPr kumimoji="0" lang="en-US" sz="1600" b="0" i="0" u="none" strike="noStrike" kern="1200" cap="none" spc="0" normalizeH="0" baseline="0" noProof="0">
                <a:ln>
                  <a:noFill/>
                </a:ln>
                <a:effectLst/>
                <a:uLnTx/>
                <a:uFillTx/>
                <a:ea typeface="+mn-ea"/>
                <a:cs typeface="+mn-cs"/>
              </a:rPr>
              <a:t>% </a:t>
            </a:r>
            <a:r>
              <a:rPr lang="en-US" sz="1600"/>
              <a:t>higher</a:t>
            </a:r>
            <a:r>
              <a:rPr kumimoji="0" lang="en-US" sz="1600" b="0" i="0" u="none" strike="noStrike" kern="1200" cap="none" spc="0" normalizeH="0" baseline="0" noProof="0">
                <a:ln>
                  <a:noFill/>
                </a:ln>
                <a:effectLst/>
                <a:uLnTx/>
                <a:uFillTx/>
                <a:ea typeface="+mn-ea"/>
                <a:cs typeface="+mn-cs"/>
              </a:rPr>
              <a:t> than the number of </a:t>
            </a:r>
            <a:r>
              <a:rPr lang="en-US" sz="1600"/>
              <a:t>achievements</a:t>
            </a:r>
            <a:r>
              <a:rPr kumimoji="0" lang="en-US" sz="1600" b="0" i="0" u="none" strike="noStrike" kern="1200" cap="none" spc="0" normalizeH="0" baseline="0" noProof="0">
                <a:ln>
                  <a:noFill/>
                </a:ln>
                <a:effectLst/>
                <a:uLnTx/>
                <a:uFillTx/>
                <a:ea typeface="+mn-ea"/>
                <a:cs typeface="+mn-cs"/>
              </a:rPr>
              <a:t> </a:t>
            </a:r>
            <a:r>
              <a:rPr kumimoji="0" lang="en-GB" sz="1600" b="0" i="0" u="none" strike="noStrike" kern="1200" cap="none" spc="0" normalizeH="0" baseline="0" noProof="0">
                <a:ln>
                  <a:noFill/>
                </a:ln>
                <a:effectLst/>
                <a:uLnTx/>
                <a:uFillTx/>
                <a:ea typeface="+mn-ea"/>
                <a:cs typeface="+mn-cs"/>
              </a:rPr>
              <a:t>up to and including Q3</a:t>
            </a:r>
            <a:r>
              <a:rPr kumimoji="0" lang="en-US" sz="1600" b="0" i="0" u="none" strike="noStrike" kern="1200" cap="none" spc="0" normalizeH="0" baseline="0" noProof="0">
                <a:ln>
                  <a:noFill/>
                </a:ln>
                <a:effectLst/>
                <a:uLnTx/>
                <a:uFillTx/>
                <a:ea typeface="+mn-ea"/>
                <a:cs typeface="+mn-cs"/>
              </a:rPr>
              <a:t> of 2022/23, where there were 1,642 apprenticeship </a:t>
            </a:r>
            <a:r>
              <a:rPr lang="en-US" sz="1600"/>
              <a:t>achievements</a:t>
            </a:r>
            <a:r>
              <a:rPr kumimoji="0" lang="en-US" sz="1600" b="0" i="0" u="none" strike="noStrike" kern="1200" cap="none" spc="0" normalizeH="0" baseline="0" noProof="0">
                <a:ln>
                  <a:noFill/>
                </a:ln>
                <a:effectLst/>
                <a:uLnTx/>
                <a:uFillTx/>
                <a:ea typeface="+mn-ea"/>
                <a:cs typeface="+mn-cs"/>
              </a:rPr>
              <a:t>. The vast majority of this increase has been driven by </a:t>
            </a:r>
            <a:r>
              <a:rPr kumimoji="0" lang="en-US" sz="1600" b="0" i="0" u="none" strike="noStrike" kern="1200" cap="none" spc="0" normalizeH="0" baseline="0" noProof="0" err="1">
                <a:ln>
                  <a:noFill/>
                </a:ln>
                <a:effectLst/>
                <a:uLnTx/>
                <a:uFillTx/>
                <a:ea typeface="+mn-ea"/>
                <a:cs typeface="+mn-cs"/>
              </a:rPr>
              <a:t>Medipro</a:t>
            </a:r>
            <a:r>
              <a:rPr kumimoji="0" lang="en-US" sz="1600" b="0" i="0" u="none" strike="noStrike" kern="1200" cap="none" spc="0" normalizeH="0" baseline="0" noProof="0">
                <a:ln>
                  <a:noFill/>
                </a:ln>
                <a:effectLst/>
                <a:uLnTx/>
                <a:uFillTx/>
                <a:ea typeface="+mn-ea"/>
                <a:cs typeface="+mn-cs"/>
              </a:rPr>
              <a:t> and Anglia Ruskin University.</a:t>
            </a:r>
          </a:p>
          <a:p>
            <a:r>
              <a:rPr kumimoji="0" lang="en-US" sz="1600" b="0" i="0" u="none" strike="noStrike" kern="1200" cap="none" spc="0" normalizeH="0" baseline="0" noProof="0">
                <a:ln>
                  <a:noFill/>
                </a:ln>
                <a:effectLst/>
                <a:uLnTx/>
                <a:uFillTx/>
                <a:ea typeface="+mn-ea"/>
                <a:cs typeface="+mn-cs"/>
              </a:rPr>
              <a:t>Nationally, </a:t>
            </a:r>
            <a:r>
              <a:rPr lang="en-US" sz="1600"/>
              <a:t>achievements</a:t>
            </a:r>
            <a:r>
              <a:rPr kumimoji="0" lang="en-US" sz="1600" b="0" i="0" u="none" strike="noStrike" kern="1200" cap="none" spc="0" normalizeH="0" baseline="0" noProof="0">
                <a:ln>
                  <a:noFill/>
                </a:ln>
                <a:effectLst/>
                <a:uLnTx/>
                <a:uFillTx/>
                <a:ea typeface="+mn-ea"/>
                <a:cs typeface="+mn-cs"/>
              </a:rPr>
              <a:t> </a:t>
            </a:r>
            <a:r>
              <a:rPr lang="en-US" sz="1600"/>
              <a:t>in</a:t>
            </a:r>
            <a:r>
              <a:rPr kumimoji="0" lang="en-US" sz="1600" b="0" i="0" u="none" strike="noStrike" kern="1200" cap="none" spc="0" normalizeH="0" baseline="0" noProof="0">
                <a:ln>
                  <a:noFill/>
                </a:ln>
                <a:effectLst/>
                <a:uLnTx/>
                <a:uFillTx/>
                <a:ea typeface="+mn-ea"/>
                <a:cs typeface="+mn-cs"/>
              </a:rPr>
              <a:t>creased by </a:t>
            </a:r>
            <a:r>
              <a:rPr lang="en-US" sz="1600"/>
              <a:t>+7% when comparing Q23 of 2023/24 to Q3 of 2022/23.</a:t>
            </a:r>
            <a:endParaRPr kumimoji="0" lang="en-US" sz="1600" b="0" i="0" u="none" strike="noStrike" kern="1200" cap="none" spc="0" normalizeH="0" baseline="0" noProof="0">
              <a:ln>
                <a:noFill/>
              </a:ln>
              <a:effectLst/>
              <a:uLnTx/>
              <a:uFillTx/>
              <a:ea typeface="+mn-ea"/>
              <a:cs typeface="+mn-cs"/>
            </a:endParaRPr>
          </a:p>
        </p:txBody>
      </p:sp>
      <p:pic>
        <p:nvPicPr>
          <p:cNvPr id="4" name="Picture 3" descr="A line graph showing apprenticeship achievements across Cambridgeshire and Peterborough over the last three years. ">
            <a:extLst>
              <a:ext uri="{FF2B5EF4-FFF2-40B4-BE49-F238E27FC236}">
                <a16:creationId xmlns:a16="http://schemas.microsoft.com/office/drawing/2014/main" id="{C4EE6218-D4EF-01C1-4B14-2C1DBF6770BE}"/>
              </a:ext>
            </a:extLst>
          </p:cNvPr>
          <p:cNvPicPr>
            <a:picLocks noChangeAspect="1"/>
          </p:cNvPicPr>
          <p:nvPr/>
        </p:nvPicPr>
        <p:blipFill>
          <a:blip r:embed="rId2"/>
          <a:stretch>
            <a:fillRect/>
          </a:stretch>
        </p:blipFill>
        <p:spPr>
          <a:xfrm>
            <a:off x="6259505" y="1690688"/>
            <a:ext cx="5129032" cy="4342308"/>
          </a:xfrm>
          <a:prstGeom prst="rect">
            <a:avLst/>
          </a:prstGeom>
        </p:spPr>
      </p:pic>
      <p:sp>
        <p:nvSpPr>
          <p:cNvPr id="5" name="TextBox 4">
            <a:extLst>
              <a:ext uri="{FF2B5EF4-FFF2-40B4-BE49-F238E27FC236}">
                <a16:creationId xmlns:a16="http://schemas.microsoft.com/office/drawing/2014/main" id="{2C29B33E-1D50-1396-BB7B-299F0002C580}"/>
              </a:ext>
            </a:extLst>
          </p:cNvPr>
          <p:cNvSpPr txBox="1"/>
          <p:nvPr/>
        </p:nvSpPr>
        <p:spPr>
          <a:xfrm>
            <a:off x="150691" y="5480903"/>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2" name="TextBox 1">
            <a:extLst>
              <a:ext uri="{FF2B5EF4-FFF2-40B4-BE49-F238E27FC236}">
                <a16:creationId xmlns:a16="http://schemas.microsoft.com/office/drawing/2014/main" id="{5ADB150E-DD51-28B9-B7DF-FACBB1DD9F8C}"/>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2851153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5625-3E07-7E1F-9DDF-4C7CD0252EBF}"/>
              </a:ext>
            </a:extLst>
          </p:cNvPr>
          <p:cNvSpPr>
            <a:spLocks noGrp="1"/>
          </p:cNvSpPr>
          <p:nvPr>
            <p:ph type="title"/>
          </p:nvPr>
        </p:nvSpPr>
        <p:spPr>
          <a:xfrm>
            <a:off x="633413" y="476250"/>
            <a:ext cx="9599158" cy="1214438"/>
          </a:xfrm>
        </p:spPr>
        <p:txBody>
          <a:bodyPr/>
          <a:lstStyle/>
          <a:p>
            <a:r>
              <a:rPr lang="en-GB" sz="4000"/>
              <a:t>Achievement by level – quarter comparison</a:t>
            </a:r>
          </a:p>
        </p:txBody>
      </p:sp>
      <p:sp>
        <p:nvSpPr>
          <p:cNvPr id="3" name="Content Placeholder 2">
            <a:extLst>
              <a:ext uri="{FF2B5EF4-FFF2-40B4-BE49-F238E27FC236}">
                <a16:creationId xmlns:a16="http://schemas.microsoft.com/office/drawing/2014/main" id="{4A5B048C-D564-6C59-97BB-21EB1E19A0ED}"/>
              </a:ext>
            </a:extLst>
          </p:cNvPr>
          <p:cNvSpPr>
            <a:spLocks noGrp="1"/>
          </p:cNvSpPr>
          <p:nvPr>
            <p:ph idx="1"/>
          </p:nvPr>
        </p:nvSpPr>
        <p:spPr>
          <a:xfrm>
            <a:off x="633413" y="1825625"/>
            <a:ext cx="3929961" cy="4351338"/>
          </a:xfrm>
        </p:spPr>
        <p:txBody>
          <a:bodyPr/>
          <a:lstStyle/>
          <a:p>
            <a:pPr marL="57150" indent="0">
              <a:spcAft>
                <a:spcPts val="600"/>
              </a:spcAft>
              <a:buNone/>
            </a:pPr>
            <a:r>
              <a:rPr lang="en-US" sz="1600"/>
              <a:t>While the total number of achievements across the Cambridgeshire and Peterborough area increased </a:t>
            </a:r>
            <a:r>
              <a:rPr lang="en-GB" sz="1600"/>
              <a:t>up to and including Q3</a:t>
            </a:r>
            <a:r>
              <a:rPr lang="en-US" sz="1600"/>
              <a:t> of 2023/24, there is some variation between each level:</a:t>
            </a:r>
          </a:p>
          <a:p>
            <a:pPr marL="342900" indent="-285750">
              <a:spcAft>
                <a:spcPts val="600"/>
              </a:spcAft>
            </a:pPr>
            <a:r>
              <a:rPr lang="en-US" sz="1600"/>
              <a:t>Level 4 (+181 achievements, +88%) saw the largest increase in achievements. This has been driven my </a:t>
            </a:r>
            <a:r>
              <a:rPr lang="en-US" sz="1600" err="1"/>
              <a:t>Medipro</a:t>
            </a:r>
            <a:r>
              <a:rPr lang="en-US" sz="1600"/>
              <a:t>, which took on apprentices from East of England Ambulance service after this provider ceased provision in 2021/22.</a:t>
            </a:r>
          </a:p>
          <a:p>
            <a:pPr marL="342900" indent="-285750">
              <a:spcAft>
                <a:spcPts val="600"/>
              </a:spcAft>
            </a:pPr>
            <a:r>
              <a:rPr lang="en-US" sz="1600"/>
              <a:t>Level 7 saw the only decrease in achievements although this was very small (-4, -4%).</a:t>
            </a:r>
            <a:endParaRPr lang="en-GB" sz="1600"/>
          </a:p>
        </p:txBody>
      </p:sp>
      <p:pic>
        <p:nvPicPr>
          <p:cNvPr id="6" name="Picture 5" descr="A line graph showing apprenticeship achievements across Cambridgeshire and Peterborough over the last three years. ">
            <a:extLst>
              <a:ext uri="{FF2B5EF4-FFF2-40B4-BE49-F238E27FC236}">
                <a16:creationId xmlns:a16="http://schemas.microsoft.com/office/drawing/2014/main" id="{7B41EBA3-D1EC-EDEA-22E3-0733A8871B3B}"/>
              </a:ext>
            </a:extLst>
          </p:cNvPr>
          <p:cNvPicPr>
            <a:picLocks noChangeAspect="1"/>
          </p:cNvPicPr>
          <p:nvPr/>
        </p:nvPicPr>
        <p:blipFill>
          <a:blip r:embed="rId2"/>
          <a:stretch>
            <a:fillRect/>
          </a:stretch>
        </p:blipFill>
        <p:spPr>
          <a:xfrm>
            <a:off x="4660066" y="2007272"/>
            <a:ext cx="7230483" cy="3237257"/>
          </a:xfrm>
          <a:prstGeom prst="rect">
            <a:avLst/>
          </a:prstGeom>
        </p:spPr>
      </p:pic>
      <p:sp>
        <p:nvSpPr>
          <p:cNvPr id="4" name="TextBox 3">
            <a:extLst>
              <a:ext uri="{FF2B5EF4-FFF2-40B4-BE49-F238E27FC236}">
                <a16:creationId xmlns:a16="http://schemas.microsoft.com/office/drawing/2014/main" id="{1EA05D43-9124-561D-3002-23F49ADC0B4F}"/>
              </a:ext>
            </a:extLst>
          </p:cNvPr>
          <p:cNvSpPr txBox="1"/>
          <p:nvPr/>
        </p:nvSpPr>
        <p:spPr>
          <a:xfrm>
            <a:off x="150691" y="5561113"/>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5" name="TextBox 4">
            <a:extLst>
              <a:ext uri="{FF2B5EF4-FFF2-40B4-BE49-F238E27FC236}">
                <a16:creationId xmlns:a16="http://schemas.microsoft.com/office/drawing/2014/main" id="{E49770C9-3609-2D62-738B-5D9E087C56C3}"/>
              </a:ext>
            </a:extLst>
          </p:cNvPr>
          <p:cNvSpPr txBox="1"/>
          <p:nvPr/>
        </p:nvSpPr>
        <p:spPr>
          <a:xfrm>
            <a:off x="0" y="6419850"/>
            <a:ext cx="8534400" cy="276999"/>
          </a:xfrm>
          <a:prstGeom prst="rect">
            <a:avLst/>
          </a:prstGeom>
          <a:noFill/>
        </p:spPr>
        <p:txBody>
          <a:bodyPr wrap="square" rtlCol="0">
            <a:spAutoFit/>
          </a:bodyPr>
          <a:lstStyle/>
          <a:p>
            <a:r>
              <a:rPr lang="en-GB" sz="1200" i="1" dirty="0"/>
              <a:t>*</a:t>
            </a:r>
            <a:r>
              <a:rPr lang="en-GB" sz="1200" b="1" i="1" dirty="0"/>
              <a:t>Please note that differences in proportion of 1 percentage point are considered “in line”</a:t>
            </a:r>
          </a:p>
        </p:txBody>
      </p:sp>
    </p:spTree>
    <p:extLst>
      <p:ext uri="{BB962C8B-B14F-4D97-AF65-F5344CB8AC3E}">
        <p14:creationId xmlns:p14="http://schemas.microsoft.com/office/powerpoint/2010/main" val="3083483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931DEE03-0429-5E45-9F71-FC97447DBFFE}"/>
              </a:ext>
            </a:extLst>
          </p:cNvPr>
          <p:cNvSpPr>
            <a:spLocks noGrp="1" noChangeArrowheads="1"/>
          </p:cNvSpPr>
          <p:nvPr>
            <p:ph type="title"/>
          </p:nvPr>
        </p:nvSpPr>
        <p:spPr>
          <a:xfrm>
            <a:off x="633414" y="476250"/>
            <a:ext cx="9890208" cy="1214438"/>
          </a:xfrm>
        </p:spPr>
        <p:txBody>
          <a:bodyPr/>
          <a:lstStyle/>
          <a:p>
            <a:r>
              <a:rPr lang="en-US" altLang="en-US" sz="4000"/>
              <a:t>Achievement by level – national comparison</a:t>
            </a:r>
          </a:p>
        </p:txBody>
      </p:sp>
      <p:sp>
        <p:nvSpPr>
          <p:cNvPr id="7170" name="Content Placeholder 2">
            <a:extLst>
              <a:ext uri="{FF2B5EF4-FFF2-40B4-BE49-F238E27FC236}">
                <a16:creationId xmlns:a16="http://schemas.microsoft.com/office/drawing/2014/main" id="{82F8FE49-13E7-1248-EC85-DA8BB8110101}"/>
              </a:ext>
            </a:extLst>
          </p:cNvPr>
          <p:cNvSpPr>
            <a:spLocks noGrp="1" noChangeArrowheads="1"/>
          </p:cNvSpPr>
          <p:nvPr>
            <p:ph idx="1"/>
          </p:nvPr>
        </p:nvSpPr>
        <p:spPr>
          <a:xfrm>
            <a:off x="633413" y="1825625"/>
            <a:ext cx="4070431" cy="4351338"/>
          </a:xfrm>
        </p:spPr>
        <p:txBody>
          <a:bodyPr/>
          <a:lstStyle/>
          <a:p>
            <a:pPr marL="57150" indent="0">
              <a:spcAft>
                <a:spcPts val="600"/>
              </a:spcAft>
              <a:buNone/>
            </a:pPr>
            <a:r>
              <a:rPr lang="en-US" sz="1600"/>
              <a:t>The notable differences for achievements by level </a:t>
            </a:r>
            <a:r>
              <a:rPr lang="en-GB" sz="1600"/>
              <a:t>up to and including Q3</a:t>
            </a:r>
            <a:r>
              <a:rPr lang="en-US" sz="1600"/>
              <a:t> between Cambridgeshire and Peterborough and nationally are</a:t>
            </a:r>
          </a:p>
          <a:p>
            <a:pPr marL="742950" lvl="1">
              <a:spcAft>
                <a:spcPts val="600"/>
              </a:spcAft>
            </a:pPr>
            <a:r>
              <a:rPr lang="en-US" sz="1600"/>
              <a:t>Cambridgeshire and Peterborough had a lower proportions of achievements in Level 2 apprenticeships (20% compared to 25% nationally) and Level 3 apprenticeships (36% compared to 43% nationally).</a:t>
            </a:r>
          </a:p>
          <a:p>
            <a:pPr marL="742950" lvl="1">
              <a:spcAft>
                <a:spcPts val="600"/>
              </a:spcAft>
            </a:pPr>
            <a:r>
              <a:rPr lang="en-US" sz="1600"/>
              <a:t>Cambridgeshire and Peterborough had a higher proportion of Level 4 apprenticeships (19% compared to 10% nationally).</a:t>
            </a:r>
          </a:p>
          <a:p>
            <a:pPr marL="742950" lvl="1">
              <a:spcAft>
                <a:spcPts val="600"/>
              </a:spcAft>
            </a:pPr>
            <a:endParaRPr lang="en-US" sz="1600">
              <a:cs typeface="Arial"/>
            </a:endParaRPr>
          </a:p>
          <a:p>
            <a:endParaRPr lang="en-GB" sz="1500"/>
          </a:p>
          <a:p>
            <a:pPr marL="228600" indent="-171450">
              <a:lnSpc>
                <a:spcPct val="90000"/>
              </a:lnSpc>
              <a:spcAft>
                <a:spcPts val="600"/>
              </a:spcAft>
              <a:buFont typeface="Arial" panose="020B0604020202020204" pitchFamily="34" charset="0"/>
              <a:buChar char="•"/>
            </a:pPr>
            <a:endParaRPr lang="en-US" sz="1600"/>
          </a:p>
          <a:p>
            <a:endParaRPr lang="en-US" altLang="en-US" sz="1600"/>
          </a:p>
        </p:txBody>
      </p:sp>
      <p:pic>
        <p:nvPicPr>
          <p:cNvPr id="2" name="Picture 1" descr="A line graph showing apprenticeship achievements across Cambridgeshire and Peterborough over the last three years. ">
            <a:extLst>
              <a:ext uri="{FF2B5EF4-FFF2-40B4-BE49-F238E27FC236}">
                <a16:creationId xmlns:a16="http://schemas.microsoft.com/office/drawing/2014/main" id="{D980103D-62AB-F83F-CFAC-0CDE51203F04}"/>
              </a:ext>
            </a:extLst>
          </p:cNvPr>
          <p:cNvPicPr>
            <a:picLocks noChangeAspect="1"/>
          </p:cNvPicPr>
          <p:nvPr/>
        </p:nvPicPr>
        <p:blipFill>
          <a:blip r:embed="rId2"/>
          <a:stretch>
            <a:fillRect/>
          </a:stretch>
        </p:blipFill>
        <p:spPr>
          <a:xfrm>
            <a:off x="4937448" y="1690688"/>
            <a:ext cx="7193903" cy="3231160"/>
          </a:xfrm>
          <a:prstGeom prst="rect">
            <a:avLst/>
          </a:prstGeom>
        </p:spPr>
      </p:pic>
      <p:sp>
        <p:nvSpPr>
          <p:cNvPr id="5" name="TextBox 4">
            <a:extLst>
              <a:ext uri="{FF2B5EF4-FFF2-40B4-BE49-F238E27FC236}">
                <a16:creationId xmlns:a16="http://schemas.microsoft.com/office/drawing/2014/main" id="{37409ECD-A819-8749-12E0-DF4A85D48E37}"/>
              </a:ext>
            </a:extLst>
          </p:cNvPr>
          <p:cNvSpPr txBox="1"/>
          <p:nvPr/>
        </p:nvSpPr>
        <p:spPr>
          <a:xfrm>
            <a:off x="150691" y="5512987"/>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3" name="TextBox 2">
            <a:extLst>
              <a:ext uri="{FF2B5EF4-FFF2-40B4-BE49-F238E27FC236}">
                <a16:creationId xmlns:a16="http://schemas.microsoft.com/office/drawing/2014/main" id="{73B603F2-BA42-6BC9-F41F-16B8EB0A6BBE}"/>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2871186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a:t>Table of Contents</a:t>
            </a: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505397" y="1083469"/>
            <a:ext cx="10515600" cy="4351338"/>
          </a:xfrm>
        </p:spPr>
        <p:txBody>
          <a:bodyPr/>
          <a:lstStyle/>
          <a:p>
            <a:pPr marL="514350" indent="-514350">
              <a:buAutoNum type="arabicPeriod"/>
            </a:pPr>
            <a:r>
              <a:rPr lang="en-GB" sz="1800">
                <a:cs typeface="Arial"/>
              </a:rPr>
              <a:t>Purpose</a:t>
            </a:r>
          </a:p>
          <a:p>
            <a:pPr marL="514350" indent="-514350">
              <a:buAutoNum type="arabicPeriod"/>
            </a:pPr>
            <a:r>
              <a:rPr lang="en-GB" sz="1800">
                <a:cs typeface="Arial"/>
              </a:rPr>
              <a:t>Approach</a:t>
            </a:r>
          </a:p>
          <a:p>
            <a:pPr marL="514350" indent="-514350">
              <a:buAutoNum type="arabicPeriod"/>
            </a:pPr>
            <a:r>
              <a:rPr lang="en-GB" sz="1800">
                <a:cs typeface="Arial"/>
              </a:rPr>
              <a:t>Executive Summary</a:t>
            </a:r>
          </a:p>
          <a:p>
            <a:pPr marL="514350" indent="-514350">
              <a:buAutoNum type="arabicPeriod"/>
            </a:pPr>
            <a:r>
              <a:rPr lang="en-GB" sz="1800">
                <a:cs typeface="Arial"/>
              </a:rPr>
              <a:t>Starts</a:t>
            </a:r>
          </a:p>
          <a:p>
            <a:pPr marL="0" indent="0">
              <a:buNone/>
            </a:pPr>
            <a:r>
              <a:rPr lang="en-GB" sz="1800">
                <a:cs typeface="Arial"/>
              </a:rPr>
              <a:t>   - Delivery to date</a:t>
            </a:r>
          </a:p>
          <a:p>
            <a:pPr marL="0" indent="0">
              <a:buNone/>
            </a:pPr>
            <a:r>
              <a:rPr lang="en-GB" sz="1800">
                <a:cs typeface="Arial"/>
              </a:rPr>
              <a:t>   - Starts by level – quarter and national comparison</a:t>
            </a:r>
          </a:p>
          <a:p>
            <a:pPr marL="0" indent="0">
              <a:buNone/>
            </a:pPr>
            <a:r>
              <a:rPr lang="en-GB" sz="1800">
                <a:cs typeface="Arial"/>
              </a:rPr>
              <a:t>   - Starts by subject area – quarter and national comparison</a:t>
            </a:r>
          </a:p>
          <a:p>
            <a:pPr marL="0" indent="0">
              <a:buNone/>
            </a:pPr>
            <a:r>
              <a:rPr lang="en-GB" sz="1800">
                <a:cs typeface="Arial"/>
              </a:rPr>
              <a:t>   - Starts by age group – quarter and national comparison</a:t>
            </a:r>
          </a:p>
          <a:p>
            <a:pPr marL="0" indent="0">
              <a:buNone/>
            </a:pPr>
            <a:r>
              <a:rPr lang="en-GB" sz="1800">
                <a:cs typeface="Arial"/>
              </a:rPr>
              <a:t>           - Starts by provider</a:t>
            </a:r>
          </a:p>
          <a:p>
            <a:pPr marL="514350" indent="-514350">
              <a:buFont typeface="+mj-lt"/>
              <a:buAutoNum type="arabicPeriod" startAt="5"/>
            </a:pPr>
            <a:r>
              <a:rPr lang="en-GB" sz="1800">
                <a:cs typeface="Arial"/>
              </a:rPr>
              <a:t>Achievements</a:t>
            </a:r>
          </a:p>
          <a:p>
            <a:pPr marL="0" indent="0">
              <a:buNone/>
            </a:pPr>
            <a:r>
              <a:rPr lang="en-GB" sz="1800">
                <a:cs typeface="Arial"/>
              </a:rPr>
              <a:t>   - Delivery to date</a:t>
            </a:r>
          </a:p>
          <a:p>
            <a:pPr marL="0" indent="0">
              <a:buNone/>
            </a:pPr>
            <a:r>
              <a:rPr lang="en-GB" sz="1800">
                <a:cs typeface="Arial"/>
              </a:rPr>
              <a:t>   - Achievements by level – quarter and national comparison</a:t>
            </a:r>
          </a:p>
          <a:p>
            <a:pPr marL="0" indent="0">
              <a:buNone/>
            </a:pPr>
            <a:r>
              <a:rPr lang="en-GB" sz="1800">
                <a:cs typeface="Arial"/>
              </a:rPr>
              <a:t>   - Achievements by subject area – quarter and national comparison</a:t>
            </a:r>
          </a:p>
          <a:p>
            <a:pPr marL="0" indent="0">
              <a:buNone/>
            </a:pPr>
            <a:r>
              <a:rPr lang="en-GB" sz="1800">
                <a:cs typeface="Arial"/>
              </a:rPr>
              <a:t>   - Achievements by age group – quarter and national comparison</a:t>
            </a:r>
          </a:p>
          <a:p>
            <a:pPr marL="0" indent="0">
              <a:buNone/>
            </a:pPr>
            <a:r>
              <a:rPr lang="en-GB" sz="1800">
                <a:cs typeface="Arial"/>
              </a:rPr>
              <a:t>           - Achievements by provider</a:t>
            </a:r>
          </a:p>
          <a:p>
            <a:pPr marL="0" indent="0">
              <a:buNone/>
            </a:pPr>
            <a:endParaRPr lang="en-GB" sz="1800">
              <a:cs typeface="Arial"/>
            </a:endParaRPr>
          </a:p>
          <a:p>
            <a:pPr marL="0" indent="0">
              <a:buNone/>
            </a:pPr>
            <a:endParaRPr lang="en-GB" sz="1800">
              <a:cs typeface="Arial"/>
            </a:endParaRPr>
          </a:p>
          <a:p>
            <a:pPr marL="0" indent="0">
              <a:buNone/>
            </a:pPr>
            <a:endParaRPr lang="en-GB" sz="1800">
              <a:cs typeface="Arial"/>
            </a:endParaRPr>
          </a:p>
        </p:txBody>
      </p:sp>
    </p:spTree>
    <p:extLst>
      <p:ext uri="{BB962C8B-B14F-4D97-AF65-F5344CB8AC3E}">
        <p14:creationId xmlns:p14="http://schemas.microsoft.com/office/powerpoint/2010/main" val="234890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25F2-36C0-C855-7BDF-C78B2E0A2783}"/>
              </a:ext>
            </a:extLst>
          </p:cNvPr>
          <p:cNvSpPr>
            <a:spLocks noGrp="1"/>
          </p:cNvSpPr>
          <p:nvPr>
            <p:ph type="title"/>
          </p:nvPr>
        </p:nvSpPr>
        <p:spPr/>
        <p:txBody>
          <a:bodyPr/>
          <a:lstStyle/>
          <a:p>
            <a:r>
              <a:rPr lang="en-GB" sz="4000"/>
              <a:t>Achievement by subject area – quarter comparison</a:t>
            </a:r>
          </a:p>
        </p:txBody>
      </p:sp>
      <p:sp>
        <p:nvSpPr>
          <p:cNvPr id="3" name="Content Placeholder 2">
            <a:extLst>
              <a:ext uri="{FF2B5EF4-FFF2-40B4-BE49-F238E27FC236}">
                <a16:creationId xmlns:a16="http://schemas.microsoft.com/office/drawing/2014/main" id="{7CF47B8D-3BDB-7F30-22A7-70687B8F88E6}"/>
              </a:ext>
            </a:extLst>
          </p:cNvPr>
          <p:cNvSpPr>
            <a:spLocks noGrp="1"/>
          </p:cNvSpPr>
          <p:nvPr>
            <p:ph idx="1"/>
          </p:nvPr>
        </p:nvSpPr>
        <p:spPr>
          <a:xfrm>
            <a:off x="633413" y="1816481"/>
            <a:ext cx="4358587" cy="4351338"/>
          </a:xfrm>
        </p:spPr>
        <p:txBody>
          <a:bodyPr/>
          <a:lstStyle/>
          <a:p>
            <a:pPr marL="57150" indent="0">
              <a:spcAft>
                <a:spcPts val="600"/>
              </a:spcAft>
              <a:buNone/>
            </a:pPr>
            <a:r>
              <a:rPr lang="en-US" sz="1600"/>
              <a:t>While the total number of achievements across the Cambridgeshire and Peterborough area increased </a:t>
            </a:r>
            <a:r>
              <a:rPr lang="en-GB" sz="1600"/>
              <a:t>up to and including Q3</a:t>
            </a:r>
            <a:r>
              <a:rPr lang="en-US" sz="1600"/>
              <a:t> of 2023/24, there is some variation between each subject area:</a:t>
            </a:r>
          </a:p>
          <a:p>
            <a:pPr marL="342900" indent="-285750">
              <a:spcAft>
                <a:spcPts val="600"/>
              </a:spcAft>
            </a:pPr>
            <a:r>
              <a:rPr lang="en-US" sz="1600"/>
              <a:t>Health, Public Services and Care achievements saw the largest increase in achievements (+262, +66%) This has been driven by </a:t>
            </a:r>
            <a:r>
              <a:rPr lang="en-US" sz="1600" err="1"/>
              <a:t>Medipro</a:t>
            </a:r>
            <a:r>
              <a:rPr lang="en-US" sz="1600"/>
              <a:t> and Anglia Ruskin University.</a:t>
            </a:r>
          </a:p>
          <a:p>
            <a:pPr marL="342900" indent="-285750">
              <a:spcAft>
                <a:spcPts val="600"/>
              </a:spcAft>
            </a:pPr>
            <a:r>
              <a:rPr lang="en-US" sz="1600"/>
              <a:t>Only two subject areas saw decreases: Engineering and Manufacturing and Technologies (-19, -8%) and Business, Administration and Law (-39, -7%).</a:t>
            </a:r>
          </a:p>
        </p:txBody>
      </p:sp>
      <p:pic>
        <p:nvPicPr>
          <p:cNvPr id="8" name="Picture 7" descr="A stacked bar chart showing apprenticeships achievements across Cambridgeshire and Peterborough up to and including Q3 by level over the last three years. The biggest subject areas are: Health, Public Services and Care (33%, 659), Business, Administration and Law (26%, 527) and Engineering and Manufacturing Technologies (10%, 211).">
            <a:extLst>
              <a:ext uri="{FF2B5EF4-FFF2-40B4-BE49-F238E27FC236}">
                <a16:creationId xmlns:a16="http://schemas.microsoft.com/office/drawing/2014/main" id="{2EE4CD1D-AEB8-914B-F5BA-07255267AFA5}"/>
              </a:ext>
            </a:extLst>
          </p:cNvPr>
          <p:cNvPicPr>
            <a:picLocks noChangeAspect="1"/>
          </p:cNvPicPr>
          <p:nvPr/>
        </p:nvPicPr>
        <p:blipFill>
          <a:blip r:embed="rId2"/>
          <a:stretch>
            <a:fillRect/>
          </a:stretch>
        </p:blipFill>
        <p:spPr>
          <a:xfrm>
            <a:off x="4992000" y="1690688"/>
            <a:ext cx="7161357" cy="3214687"/>
          </a:xfrm>
          <a:prstGeom prst="rect">
            <a:avLst/>
          </a:prstGeom>
        </p:spPr>
      </p:pic>
      <p:sp>
        <p:nvSpPr>
          <p:cNvPr id="5" name="TextBox 4">
            <a:extLst>
              <a:ext uri="{FF2B5EF4-FFF2-40B4-BE49-F238E27FC236}">
                <a16:creationId xmlns:a16="http://schemas.microsoft.com/office/drawing/2014/main" id="{77649985-4D01-78EE-3EF3-B819D139BD22}"/>
              </a:ext>
            </a:extLst>
          </p:cNvPr>
          <p:cNvSpPr txBox="1"/>
          <p:nvPr/>
        </p:nvSpPr>
        <p:spPr>
          <a:xfrm>
            <a:off x="150690" y="5480903"/>
            <a:ext cx="8704551" cy="646331"/>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4" name="TextBox 3">
            <a:extLst>
              <a:ext uri="{FF2B5EF4-FFF2-40B4-BE49-F238E27FC236}">
                <a16:creationId xmlns:a16="http://schemas.microsoft.com/office/drawing/2014/main" id="{22FC1992-AF96-8891-0ED8-2B5A522A7587}"/>
              </a:ext>
            </a:extLst>
          </p:cNvPr>
          <p:cNvSpPr txBox="1"/>
          <p:nvPr/>
        </p:nvSpPr>
        <p:spPr>
          <a:xfrm>
            <a:off x="0" y="6362700"/>
            <a:ext cx="9410700"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3088167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666C-9DF4-A79C-4B8E-12DC02ADD4B0}"/>
              </a:ext>
            </a:extLst>
          </p:cNvPr>
          <p:cNvSpPr>
            <a:spLocks noGrp="1"/>
          </p:cNvSpPr>
          <p:nvPr>
            <p:ph type="title"/>
          </p:nvPr>
        </p:nvSpPr>
        <p:spPr>
          <a:xfrm>
            <a:off x="160420" y="161151"/>
            <a:ext cx="10515600" cy="1214438"/>
          </a:xfrm>
        </p:spPr>
        <p:txBody>
          <a:bodyPr wrap="square" anchor="t">
            <a:normAutofit/>
          </a:bodyPr>
          <a:lstStyle/>
          <a:p>
            <a:r>
              <a:rPr lang="en-GB" sz="4000"/>
              <a:t>Achievement by subject area </a:t>
            </a:r>
            <a:r>
              <a:rPr lang="en-US" altLang="en-US" sz="4000"/>
              <a:t>– national comparison</a:t>
            </a:r>
            <a:endParaRPr lang="en-GB" sz="4000"/>
          </a:p>
        </p:txBody>
      </p:sp>
      <p:sp>
        <p:nvSpPr>
          <p:cNvPr id="3" name="Content Placeholder 2">
            <a:extLst>
              <a:ext uri="{FF2B5EF4-FFF2-40B4-BE49-F238E27FC236}">
                <a16:creationId xmlns:a16="http://schemas.microsoft.com/office/drawing/2014/main" id="{FA23F3D0-D3B3-6E8F-F871-A78CD6697835}"/>
              </a:ext>
            </a:extLst>
          </p:cNvPr>
          <p:cNvSpPr>
            <a:spLocks noGrp="1"/>
          </p:cNvSpPr>
          <p:nvPr>
            <p:ph sz="half" idx="1"/>
          </p:nvPr>
        </p:nvSpPr>
        <p:spPr>
          <a:xfrm>
            <a:off x="46674" y="1435376"/>
            <a:ext cx="4241673" cy="4569222"/>
          </a:xfrm>
        </p:spPr>
        <p:txBody>
          <a:bodyPr wrap="square" anchor="t">
            <a:normAutofit/>
          </a:bodyPr>
          <a:lstStyle/>
          <a:p>
            <a:pPr marL="57150" indent="0">
              <a:spcAft>
                <a:spcPts val="600"/>
              </a:spcAft>
              <a:buFont typeface="Arial" panose="020B0604020202020204" pitchFamily="34" charset="0"/>
              <a:buNone/>
            </a:pPr>
            <a:r>
              <a:rPr lang="en-US" sz="1600"/>
              <a:t>The notable differences for achievements by subject area </a:t>
            </a:r>
            <a:r>
              <a:rPr lang="en-GB" sz="1600"/>
              <a:t>up to and including Q3</a:t>
            </a:r>
            <a:r>
              <a:rPr lang="en-US" sz="1600"/>
              <a:t> between Cambridgeshire and Peterborough and nationally are</a:t>
            </a:r>
          </a:p>
          <a:p>
            <a:pPr marL="742950" lvl="1">
              <a:spcBef>
                <a:spcPts val="1000"/>
              </a:spcBef>
              <a:spcAft>
                <a:spcPts val="600"/>
              </a:spcAft>
            </a:pPr>
            <a:r>
              <a:rPr lang="en-US" sz="1600"/>
              <a:t>Cambridgeshire and Peterborough had a higher proportion of achievements in Health, Public Services and Care (33% vs 27% nationally) and Agriculture, Horticulture and Animal Care (8% vs 2% nationally).</a:t>
            </a:r>
          </a:p>
          <a:p>
            <a:pPr marL="742950" lvl="1">
              <a:spcBef>
                <a:spcPts val="1000"/>
              </a:spcBef>
              <a:spcAft>
                <a:spcPts val="600"/>
              </a:spcAft>
            </a:pPr>
            <a:r>
              <a:rPr lang="en-US" sz="1600"/>
              <a:t>Cambridgeshire and Peterborough saw a lower proportion of achievements in Construction, Planning and the Built Environment (4% vs 7% nationally) and Engineering and Manufacturing Technologies (10% vs 14% nationally)</a:t>
            </a:r>
          </a:p>
          <a:p>
            <a:endParaRPr lang="en-GB" sz="1200"/>
          </a:p>
        </p:txBody>
      </p:sp>
      <p:pic>
        <p:nvPicPr>
          <p:cNvPr id="5" name="Picture 4" descr="A 100% stacked bar chart showing apprenticeship achievements across Cambridgeshire and Peterborough over the last three years, including national comparison for 2023/24.">
            <a:extLst>
              <a:ext uri="{FF2B5EF4-FFF2-40B4-BE49-F238E27FC236}">
                <a16:creationId xmlns:a16="http://schemas.microsoft.com/office/drawing/2014/main" id="{3B2F5EA9-788F-3C95-E4E1-8ED7CEE22939}"/>
              </a:ext>
            </a:extLst>
          </p:cNvPr>
          <p:cNvPicPr>
            <a:picLocks noChangeAspect="1"/>
          </p:cNvPicPr>
          <p:nvPr/>
        </p:nvPicPr>
        <p:blipFill>
          <a:blip r:embed="rId2"/>
          <a:stretch>
            <a:fillRect/>
          </a:stretch>
        </p:blipFill>
        <p:spPr>
          <a:xfrm>
            <a:off x="4466274" y="1812527"/>
            <a:ext cx="7452549" cy="3007661"/>
          </a:xfrm>
          <a:prstGeom prst="rect">
            <a:avLst/>
          </a:prstGeom>
        </p:spPr>
      </p:pic>
      <p:sp>
        <p:nvSpPr>
          <p:cNvPr id="7" name="TextBox 6">
            <a:extLst>
              <a:ext uri="{FF2B5EF4-FFF2-40B4-BE49-F238E27FC236}">
                <a16:creationId xmlns:a16="http://schemas.microsoft.com/office/drawing/2014/main" id="{E29B04DA-1259-D0D3-C6FD-7F86B577F755}"/>
              </a:ext>
            </a:extLst>
          </p:cNvPr>
          <p:cNvSpPr txBox="1"/>
          <p:nvPr/>
        </p:nvSpPr>
        <p:spPr>
          <a:xfrm>
            <a:off x="4466274" y="4965812"/>
            <a:ext cx="5816715"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4" name="TextBox 3">
            <a:extLst>
              <a:ext uri="{FF2B5EF4-FFF2-40B4-BE49-F238E27FC236}">
                <a16:creationId xmlns:a16="http://schemas.microsoft.com/office/drawing/2014/main" id="{6CCEF7C0-24C1-FB74-80C5-15D04586A151}"/>
              </a:ext>
            </a:extLst>
          </p:cNvPr>
          <p:cNvSpPr txBox="1"/>
          <p:nvPr/>
        </p:nvSpPr>
        <p:spPr>
          <a:xfrm>
            <a:off x="46674" y="6380971"/>
            <a:ext cx="9934575"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3290488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59A2-3D4E-E367-8A91-24EA8FB5E07C}"/>
              </a:ext>
            </a:extLst>
          </p:cNvPr>
          <p:cNvSpPr>
            <a:spLocks noGrp="1"/>
          </p:cNvSpPr>
          <p:nvPr>
            <p:ph type="title"/>
          </p:nvPr>
        </p:nvSpPr>
        <p:spPr>
          <a:xfrm>
            <a:off x="633413" y="476250"/>
            <a:ext cx="9442240" cy="1214438"/>
          </a:xfrm>
        </p:spPr>
        <p:txBody>
          <a:bodyPr/>
          <a:lstStyle/>
          <a:p>
            <a:r>
              <a:rPr lang="en-GB" sz="4000"/>
              <a:t>Achievement by age group – quarter comparison</a:t>
            </a:r>
          </a:p>
        </p:txBody>
      </p:sp>
      <p:sp>
        <p:nvSpPr>
          <p:cNvPr id="3" name="Content Placeholder 2">
            <a:extLst>
              <a:ext uri="{FF2B5EF4-FFF2-40B4-BE49-F238E27FC236}">
                <a16:creationId xmlns:a16="http://schemas.microsoft.com/office/drawing/2014/main" id="{141A9915-4E15-08CD-9600-3A19261F95AA}"/>
              </a:ext>
            </a:extLst>
          </p:cNvPr>
          <p:cNvSpPr>
            <a:spLocks noGrp="1"/>
          </p:cNvSpPr>
          <p:nvPr>
            <p:ph idx="1"/>
          </p:nvPr>
        </p:nvSpPr>
        <p:spPr>
          <a:xfrm>
            <a:off x="633413" y="1825625"/>
            <a:ext cx="4197379" cy="4351338"/>
          </a:xfrm>
        </p:spPr>
        <p:txBody>
          <a:bodyPr/>
          <a:lstStyle/>
          <a:p>
            <a:pPr marL="0" indent="0">
              <a:buNone/>
            </a:pPr>
            <a:r>
              <a:rPr lang="en-US" sz="1600"/>
              <a:t>The notable differences </a:t>
            </a:r>
            <a:r>
              <a:rPr lang="en-GB" sz="1600"/>
              <a:t>up to and including Q3</a:t>
            </a:r>
            <a:r>
              <a:rPr lang="en-US" sz="1600"/>
              <a:t> between 2022/23 and 2023/24 are</a:t>
            </a:r>
          </a:p>
          <a:p>
            <a:pPr lvl="1"/>
            <a:r>
              <a:rPr lang="en-GB" sz="1600"/>
              <a:t>There has been a lower proportion (-5 percentage points) of apprenticeship achievements in 2023/24 among those aged under 19.</a:t>
            </a:r>
          </a:p>
          <a:p>
            <a:pPr lvl="1"/>
            <a:r>
              <a:rPr lang="en-GB" sz="1600"/>
              <a:t>Whilst achievements across the Under 19 age group have decreased, the proportion decrease has mainly been driven by increases across 19-24 and 25+. These increases have been driven my </a:t>
            </a:r>
            <a:r>
              <a:rPr lang="en-GB" sz="1600" err="1"/>
              <a:t>Medipro</a:t>
            </a:r>
            <a:r>
              <a:rPr lang="en-GB" sz="1600"/>
              <a:t> and Anglia Ruskin University.</a:t>
            </a:r>
          </a:p>
        </p:txBody>
      </p:sp>
      <p:pic>
        <p:nvPicPr>
          <p:cNvPr id="7" name="Picture 6" descr="A stacked bar chart showing apprenticeship achievements up to and including Q3 by age group across Cambridgeshire and Peterborough over the last three years. In 2023/24 apprenticeship starts by age group were: Under 19: 16%, 317. 19-24: 33%,668. 25+: 51%, 1029.">
            <a:extLst>
              <a:ext uri="{FF2B5EF4-FFF2-40B4-BE49-F238E27FC236}">
                <a16:creationId xmlns:a16="http://schemas.microsoft.com/office/drawing/2014/main" id="{5F6BCF4B-13B0-F36B-66C2-9A0E1DCD5C1E}"/>
              </a:ext>
            </a:extLst>
          </p:cNvPr>
          <p:cNvPicPr>
            <a:picLocks noChangeAspect="1"/>
          </p:cNvPicPr>
          <p:nvPr/>
        </p:nvPicPr>
        <p:blipFill>
          <a:blip r:embed="rId2"/>
          <a:stretch>
            <a:fillRect/>
          </a:stretch>
        </p:blipFill>
        <p:spPr>
          <a:xfrm>
            <a:off x="4934400" y="1813420"/>
            <a:ext cx="7200000" cy="3231160"/>
          </a:xfrm>
          <a:prstGeom prst="rect">
            <a:avLst/>
          </a:prstGeom>
        </p:spPr>
      </p:pic>
      <p:sp>
        <p:nvSpPr>
          <p:cNvPr id="6" name="TextBox 5">
            <a:extLst>
              <a:ext uri="{FF2B5EF4-FFF2-40B4-BE49-F238E27FC236}">
                <a16:creationId xmlns:a16="http://schemas.microsoft.com/office/drawing/2014/main" id="{E23180F1-F080-75A8-9708-D3AC3D05A1FF}"/>
              </a:ext>
            </a:extLst>
          </p:cNvPr>
          <p:cNvSpPr txBox="1"/>
          <p:nvPr/>
        </p:nvSpPr>
        <p:spPr>
          <a:xfrm>
            <a:off x="150691" y="5480903"/>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5" name="TextBox 4">
            <a:extLst>
              <a:ext uri="{FF2B5EF4-FFF2-40B4-BE49-F238E27FC236}">
                <a16:creationId xmlns:a16="http://schemas.microsoft.com/office/drawing/2014/main" id="{B0B32F0E-8BEE-F6A0-82AE-E76EC726B245}"/>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3282172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F3CC-0681-E57B-FC65-D1EC0025262C}"/>
              </a:ext>
            </a:extLst>
          </p:cNvPr>
          <p:cNvSpPr>
            <a:spLocks noGrp="1"/>
          </p:cNvSpPr>
          <p:nvPr>
            <p:ph type="title"/>
          </p:nvPr>
        </p:nvSpPr>
        <p:spPr>
          <a:xfrm>
            <a:off x="633413" y="476250"/>
            <a:ext cx="10348013" cy="1214438"/>
          </a:xfrm>
        </p:spPr>
        <p:txBody>
          <a:bodyPr/>
          <a:lstStyle/>
          <a:p>
            <a:r>
              <a:rPr lang="en-GB" sz="4000"/>
              <a:t>Achievement by age group </a:t>
            </a:r>
            <a:r>
              <a:rPr lang="en-US" altLang="en-US" sz="4000"/>
              <a:t>– national comparison</a:t>
            </a:r>
            <a:endParaRPr lang="en-GB" sz="4000"/>
          </a:p>
        </p:txBody>
      </p:sp>
      <p:sp>
        <p:nvSpPr>
          <p:cNvPr id="3" name="Content Placeholder 2">
            <a:extLst>
              <a:ext uri="{FF2B5EF4-FFF2-40B4-BE49-F238E27FC236}">
                <a16:creationId xmlns:a16="http://schemas.microsoft.com/office/drawing/2014/main" id="{C9DBAE51-A45E-5921-51EC-7FF53CE9B52B}"/>
              </a:ext>
            </a:extLst>
          </p:cNvPr>
          <p:cNvSpPr>
            <a:spLocks noGrp="1"/>
          </p:cNvSpPr>
          <p:nvPr>
            <p:ph idx="1"/>
          </p:nvPr>
        </p:nvSpPr>
        <p:spPr>
          <a:xfrm>
            <a:off x="633413" y="1825625"/>
            <a:ext cx="4286610" cy="4351338"/>
          </a:xfrm>
        </p:spPr>
        <p:txBody>
          <a:bodyPr/>
          <a:lstStyle/>
          <a:p>
            <a:pPr marL="57150" indent="0">
              <a:spcAft>
                <a:spcPts val="600"/>
              </a:spcAft>
              <a:buNone/>
            </a:pPr>
            <a:r>
              <a:rPr lang="en-US" sz="1600"/>
              <a:t>The notable differences for achievements by age </a:t>
            </a:r>
            <a:r>
              <a:rPr lang="en-GB" sz="1600"/>
              <a:t>up to and including Q3</a:t>
            </a:r>
            <a:r>
              <a:rPr lang="en-US" sz="1600"/>
              <a:t> between Cambridgeshire and Peterborough and nationally are</a:t>
            </a:r>
          </a:p>
          <a:p>
            <a:pPr lvl="1"/>
            <a:r>
              <a:rPr lang="en-GB" sz="1600"/>
              <a:t>There were a lower proportion of achievements in the Under 19 age group (16%) compared to nationally (23%).</a:t>
            </a:r>
            <a:endParaRPr lang="en-GB" sz="1600">
              <a:cs typeface="Arial"/>
            </a:endParaRPr>
          </a:p>
          <a:p>
            <a:pPr lvl="1"/>
            <a:r>
              <a:rPr lang="en-GB" sz="1600"/>
              <a:t>There were higher proportions of achievements in the 19-24 (33%) compared to nationally (31%) and 25+ age groups (51%) compared to nationally (46%).</a:t>
            </a:r>
          </a:p>
        </p:txBody>
      </p:sp>
      <p:pic>
        <p:nvPicPr>
          <p:cNvPr id="6" name="Picture 5" descr="A 100% stacked bar chart showing apprenticeship achievements by age group across Cambridgeshire and Peterborough over the last three years, including national comparisons for 2023/24. ">
            <a:extLst>
              <a:ext uri="{FF2B5EF4-FFF2-40B4-BE49-F238E27FC236}">
                <a16:creationId xmlns:a16="http://schemas.microsoft.com/office/drawing/2014/main" id="{50375E17-04BC-DB5A-73E7-E26B9BCD4A51}"/>
              </a:ext>
            </a:extLst>
          </p:cNvPr>
          <p:cNvPicPr>
            <a:picLocks noChangeAspect="1"/>
          </p:cNvPicPr>
          <p:nvPr/>
        </p:nvPicPr>
        <p:blipFill>
          <a:blip r:embed="rId2"/>
          <a:stretch>
            <a:fillRect/>
          </a:stretch>
        </p:blipFill>
        <p:spPr>
          <a:xfrm>
            <a:off x="4961834" y="1825625"/>
            <a:ext cx="7145131" cy="3249450"/>
          </a:xfrm>
          <a:prstGeom prst="rect">
            <a:avLst/>
          </a:prstGeom>
        </p:spPr>
      </p:pic>
      <p:sp>
        <p:nvSpPr>
          <p:cNvPr id="7" name="TextBox 6">
            <a:extLst>
              <a:ext uri="{FF2B5EF4-FFF2-40B4-BE49-F238E27FC236}">
                <a16:creationId xmlns:a16="http://schemas.microsoft.com/office/drawing/2014/main" id="{C9534DBD-2713-8F47-80AD-954B26A6D74F}"/>
              </a:ext>
            </a:extLst>
          </p:cNvPr>
          <p:cNvSpPr txBox="1"/>
          <p:nvPr/>
        </p:nvSpPr>
        <p:spPr>
          <a:xfrm>
            <a:off x="150691" y="5480903"/>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5" name="TextBox 4">
            <a:extLst>
              <a:ext uri="{FF2B5EF4-FFF2-40B4-BE49-F238E27FC236}">
                <a16:creationId xmlns:a16="http://schemas.microsoft.com/office/drawing/2014/main" id="{ECD82771-6720-E8E9-5D0B-EA0D070BD21C}"/>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2974041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E1AD-4312-0D39-5274-C7FC08E07231}"/>
              </a:ext>
            </a:extLst>
          </p:cNvPr>
          <p:cNvSpPr>
            <a:spLocks noGrp="1"/>
          </p:cNvSpPr>
          <p:nvPr>
            <p:ph type="title"/>
          </p:nvPr>
        </p:nvSpPr>
        <p:spPr/>
        <p:txBody>
          <a:bodyPr/>
          <a:lstStyle/>
          <a:p>
            <a:r>
              <a:rPr lang="en-GB" sz="4000"/>
              <a:t>Achievement by providers</a:t>
            </a:r>
          </a:p>
        </p:txBody>
      </p:sp>
      <p:sp>
        <p:nvSpPr>
          <p:cNvPr id="3" name="Content Placeholder 2">
            <a:extLst>
              <a:ext uri="{FF2B5EF4-FFF2-40B4-BE49-F238E27FC236}">
                <a16:creationId xmlns:a16="http://schemas.microsoft.com/office/drawing/2014/main" id="{75289FB5-06A5-A4BD-964B-09C7789CEE8E}"/>
              </a:ext>
            </a:extLst>
          </p:cNvPr>
          <p:cNvSpPr>
            <a:spLocks noGrp="1"/>
          </p:cNvSpPr>
          <p:nvPr>
            <p:ph idx="1"/>
          </p:nvPr>
        </p:nvSpPr>
        <p:spPr>
          <a:xfrm>
            <a:off x="633413" y="1825625"/>
            <a:ext cx="5374195" cy="4351338"/>
          </a:xfrm>
        </p:spPr>
        <p:txBody>
          <a:bodyPr/>
          <a:lstStyle/>
          <a:p>
            <a:pPr marL="342900" indent="-285750">
              <a:spcAft>
                <a:spcPts val="600"/>
              </a:spcAft>
            </a:pPr>
            <a:r>
              <a:rPr lang="en-US" sz="1600"/>
              <a:t>When looking at achievements up to and including Q3 of 2023/24, </a:t>
            </a:r>
            <a:r>
              <a:rPr lang="en-US" sz="1600" err="1"/>
              <a:t>Medipro</a:t>
            </a:r>
            <a:r>
              <a:rPr lang="en-US" sz="1600"/>
              <a:t> have substantially increased their number of achievements. This is due to an increase in Level 4 Heath and Social Care courses in light of </a:t>
            </a:r>
            <a:r>
              <a:rPr lang="en-US" sz="1600" err="1"/>
              <a:t>Medripro</a:t>
            </a:r>
            <a:r>
              <a:rPr lang="en-US" sz="1600"/>
              <a:t> taking on apprentices from East of England Ambulance Service which ceased provision in 2021.</a:t>
            </a:r>
          </a:p>
          <a:p>
            <a:pPr marL="342900" indent="-285750">
              <a:spcAft>
                <a:spcPts val="600"/>
              </a:spcAft>
            </a:pPr>
            <a:r>
              <a:rPr lang="en-US" sz="1600"/>
              <a:t>When looking at the top five providers by achievements </a:t>
            </a:r>
            <a:r>
              <a:rPr lang="en-GB" sz="1600"/>
              <a:t>up to and including Q3</a:t>
            </a:r>
            <a:r>
              <a:rPr lang="en-US" sz="1600"/>
              <a:t> 2023/24 compared to Q3 of 2022/23, the breakdown was similar with West Suffolk College the only provider not to feature in the top five in 2023/24</a:t>
            </a:r>
            <a:endParaRPr lang="en-GB" sz="1600"/>
          </a:p>
        </p:txBody>
      </p:sp>
      <p:graphicFrame>
        <p:nvGraphicFramePr>
          <p:cNvPr id="5" name="Table 4">
            <a:extLst>
              <a:ext uri="{FF2B5EF4-FFF2-40B4-BE49-F238E27FC236}">
                <a16:creationId xmlns:a16="http://schemas.microsoft.com/office/drawing/2014/main" id="{CD8D66A8-4B8C-22CC-4C6A-19DA7BCFE86F}"/>
              </a:ext>
            </a:extLst>
          </p:cNvPr>
          <p:cNvGraphicFramePr>
            <a:graphicFrameLocks noGrp="1"/>
          </p:cNvGraphicFramePr>
          <p:nvPr>
            <p:extLst>
              <p:ext uri="{D42A27DB-BD31-4B8C-83A1-F6EECF244321}">
                <p14:modId xmlns:p14="http://schemas.microsoft.com/office/powerpoint/2010/main" val="1022205154"/>
              </p:ext>
            </p:extLst>
          </p:nvPr>
        </p:nvGraphicFramePr>
        <p:xfrm>
          <a:off x="6096000" y="2127682"/>
          <a:ext cx="5974080" cy="2830163"/>
        </p:xfrm>
        <a:graphic>
          <a:graphicData uri="http://schemas.openxmlformats.org/drawingml/2006/table">
            <a:tbl>
              <a:tblPr firstRow="1" bandRow="1">
                <a:tableStyleId>{073A0DAA-6AF3-43AB-8588-CEC1D06C72B9}</a:tableStyleId>
              </a:tblPr>
              <a:tblGrid>
                <a:gridCol w="1356292">
                  <a:extLst>
                    <a:ext uri="{9D8B030D-6E8A-4147-A177-3AD203B41FA5}">
                      <a16:colId xmlns:a16="http://schemas.microsoft.com/office/drawing/2014/main" val="964585436"/>
                    </a:ext>
                  </a:extLst>
                </a:gridCol>
                <a:gridCol w="1231331">
                  <a:extLst>
                    <a:ext uri="{9D8B030D-6E8A-4147-A177-3AD203B41FA5}">
                      <a16:colId xmlns:a16="http://schemas.microsoft.com/office/drawing/2014/main" val="2978933329"/>
                    </a:ext>
                  </a:extLst>
                </a:gridCol>
                <a:gridCol w="1136467">
                  <a:extLst>
                    <a:ext uri="{9D8B030D-6E8A-4147-A177-3AD203B41FA5}">
                      <a16:colId xmlns:a16="http://schemas.microsoft.com/office/drawing/2014/main" val="2835473479"/>
                    </a:ext>
                  </a:extLst>
                </a:gridCol>
                <a:gridCol w="1124995">
                  <a:extLst>
                    <a:ext uri="{9D8B030D-6E8A-4147-A177-3AD203B41FA5}">
                      <a16:colId xmlns:a16="http://schemas.microsoft.com/office/drawing/2014/main" val="3135021968"/>
                    </a:ext>
                  </a:extLst>
                </a:gridCol>
                <a:gridCol w="1124995">
                  <a:extLst>
                    <a:ext uri="{9D8B030D-6E8A-4147-A177-3AD203B41FA5}">
                      <a16:colId xmlns:a16="http://schemas.microsoft.com/office/drawing/2014/main" val="543742725"/>
                    </a:ext>
                  </a:extLst>
                </a:gridCol>
              </a:tblGrid>
              <a:tr h="650217">
                <a:tc>
                  <a:txBody>
                    <a:bodyPr/>
                    <a:lstStyle/>
                    <a:p>
                      <a:pPr algn="ctr"/>
                      <a:r>
                        <a:rPr lang="en-GB" sz="1000" b="1" dirty="0">
                          <a:latin typeface="+mn-lt"/>
                        </a:rPr>
                        <a:t>Provider</a:t>
                      </a:r>
                    </a:p>
                  </a:txBody>
                  <a:tcPr anchor="ctr">
                    <a:solidFill>
                      <a:schemeClr val="tx1"/>
                    </a:solidFill>
                  </a:tcPr>
                </a:tc>
                <a:tc>
                  <a:txBody>
                    <a:bodyPr/>
                    <a:lstStyle/>
                    <a:p>
                      <a:pPr algn="ctr"/>
                      <a:r>
                        <a:rPr lang="en-GB" sz="1000" b="1" dirty="0">
                          <a:latin typeface="+mn-lt"/>
                        </a:rPr>
                        <a:t>2023/24 delivery to date (achievements)</a:t>
                      </a:r>
                    </a:p>
                  </a:txBody>
                  <a:tcPr anchor="ctr">
                    <a:solidFill>
                      <a:schemeClr val="tx1"/>
                    </a:solidFill>
                  </a:tcPr>
                </a:tc>
                <a:tc>
                  <a:txBody>
                    <a:bodyPr/>
                    <a:lstStyle/>
                    <a:p>
                      <a:pPr algn="ctr"/>
                      <a:r>
                        <a:rPr lang="en-GB" sz="1000" b="1" dirty="0">
                          <a:latin typeface="+mn-lt"/>
                        </a:rPr>
                        <a:t>% of Total 2023/24 achievements</a:t>
                      </a:r>
                    </a:p>
                  </a:txBody>
                  <a:tcPr anchor="ctr">
                    <a:solidFill>
                      <a:schemeClr val="tx1"/>
                    </a:solidFill>
                  </a:tcPr>
                </a:tc>
                <a:tc>
                  <a:txBody>
                    <a:bodyPr/>
                    <a:lstStyle/>
                    <a:p>
                      <a:pPr algn="ctr"/>
                      <a:r>
                        <a:rPr lang="en-GB" sz="1000" b="1" dirty="0">
                          <a:latin typeface="+mn-lt"/>
                        </a:rPr>
                        <a:t>2022/23 delivery (achievements)</a:t>
                      </a:r>
                    </a:p>
                  </a:txBody>
                  <a:tcPr anchor="ctr">
                    <a:solidFill>
                      <a:schemeClr val="tx1"/>
                    </a:solidFill>
                  </a:tcPr>
                </a:tc>
                <a:tc>
                  <a:txBody>
                    <a:bodyPr/>
                    <a:lstStyle/>
                    <a:p>
                      <a:pPr algn="ctr"/>
                      <a:r>
                        <a:rPr lang="en-GB" sz="1000" b="1" dirty="0">
                          <a:latin typeface="+mn-lt"/>
                        </a:rPr>
                        <a:t>% Change between 2022/23 and 2023/24</a:t>
                      </a:r>
                    </a:p>
                  </a:txBody>
                  <a:tcPr anchor="ctr">
                    <a:solidFill>
                      <a:schemeClr val="tx1"/>
                    </a:solidFill>
                  </a:tcPr>
                </a:tc>
                <a:extLst>
                  <a:ext uri="{0D108BD9-81ED-4DB2-BD59-A6C34878D82A}">
                    <a16:rowId xmlns:a16="http://schemas.microsoft.com/office/drawing/2014/main" val="1488508502"/>
                  </a:ext>
                </a:extLst>
              </a:tr>
              <a:tr h="285083">
                <a:tc>
                  <a:txBody>
                    <a:bodyPr/>
                    <a:lstStyle/>
                    <a:p>
                      <a:pPr algn="ctr" fontAlgn="b"/>
                      <a:r>
                        <a:rPr lang="en-GB" sz="1100" b="0" i="0" u="none" strike="noStrike">
                          <a:solidFill>
                            <a:srgbClr val="000000"/>
                          </a:solidFill>
                          <a:effectLst/>
                          <a:latin typeface="Calibri" panose="020F0502020204030204" pitchFamily="34" charset="0"/>
                        </a:rPr>
                        <a:t>MEDIPRO LIMITED</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242</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12%</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54</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+348%</a:t>
                      </a:r>
                    </a:p>
                  </a:txBody>
                  <a:tcPr marL="0" marR="0" marT="0" marB="0" anchor="ctr"/>
                </a:tc>
                <a:extLst>
                  <a:ext uri="{0D108BD9-81ED-4DB2-BD59-A6C34878D82A}">
                    <a16:rowId xmlns:a16="http://schemas.microsoft.com/office/drawing/2014/main" val="1902086858"/>
                  </a:ext>
                </a:extLst>
              </a:tr>
              <a:tr h="639921">
                <a:tc>
                  <a:txBody>
                    <a:bodyPr/>
                    <a:lstStyle/>
                    <a:p>
                      <a:pPr algn="ctr" fontAlgn="b"/>
                      <a:r>
                        <a:rPr lang="en-US" sz="1100" b="0" i="0" u="none" strike="noStrike">
                          <a:solidFill>
                            <a:srgbClr val="000000"/>
                          </a:solidFill>
                          <a:effectLst/>
                          <a:latin typeface="Calibri" panose="020F0502020204030204" pitchFamily="34" charset="0"/>
                        </a:rPr>
                        <a:t>ANGLIA RUSKIN UNIVERSITY HIGHER EDUCATION CORPORATION </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199</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10%</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75</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+165%</a:t>
                      </a:r>
                    </a:p>
                  </a:txBody>
                  <a:tcPr marL="0" marR="0" marT="0" marB="0" anchor="ctr"/>
                </a:tc>
                <a:extLst>
                  <a:ext uri="{0D108BD9-81ED-4DB2-BD59-A6C34878D82A}">
                    <a16:rowId xmlns:a16="http://schemas.microsoft.com/office/drawing/2014/main" val="1443441744"/>
                  </a:ext>
                </a:extLst>
              </a:tr>
              <a:tr h="285083">
                <a:tc>
                  <a:txBody>
                    <a:bodyPr/>
                    <a:lstStyle/>
                    <a:p>
                      <a:pPr algn="ctr" fontAlgn="b"/>
                      <a:r>
                        <a:rPr lang="en-GB" sz="1100" b="0" i="0" u="none" strike="noStrike">
                          <a:solidFill>
                            <a:srgbClr val="000000"/>
                          </a:solidFill>
                          <a:effectLst/>
                          <a:latin typeface="Calibri" panose="020F0502020204030204" pitchFamily="34" charset="0"/>
                        </a:rPr>
                        <a:t>CAMBRIDGE REGIONAL COLLEGE</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146</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7%</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183</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-20%</a:t>
                      </a:r>
                    </a:p>
                  </a:txBody>
                  <a:tcPr marL="0" marR="0" marT="0" marB="0" anchor="ctr"/>
                </a:tc>
                <a:extLst>
                  <a:ext uri="{0D108BD9-81ED-4DB2-BD59-A6C34878D82A}">
                    <a16:rowId xmlns:a16="http://schemas.microsoft.com/office/drawing/2014/main" val="1101619681"/>
                  </a:ext>
                </a:extLst>
              </a:tr>
              <a:tr h="285083">
                <a:tc>
                  <a:txBody>
                    <a:bodyPr/>
                    <a:lstStyle/>
                    <a:p>
                      <a:pPr algn="ctr" fontAlgn="b"/>
                      <a:r>
                        <a:rPr lang="en-US" sz="1100" b="0" i="0" u="none" strike="noStrike">
                          <a:solidFill>
                            <a:srgbClr val="000000"/>
                          </a:solidFill>
                          <a:effectLst/>
                          <a:latin typeface="Calibri" panose="020F0502020204030204" pitchFamily="34" charset="0"/>
                        </a:rPr>
                        <a:t>THE COLLEGE OF ANIMAL WELFARE LIMITED</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116</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6%</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80</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+45%</a:t>
                      </a:r>
                    </a:p>
                  </a:txBody>
                  <a:tcPr marL="0" marR="0" marT="0" marB="0" anchor="ctr"/>
                </a:tc>
                <a:extLst>
                  <a:ext uri="{0D108BD9-81ED-4DB2-BD59-A6C34878D82A}">
                    <a16:rowId xmlns:a16="http://schemas.microsoft.com/office/drawing/2014/main" val="3979684400"/>
                  </a:ext>
                </a:extLst>
              </a:tr>
              <a:tr h="285083">
                <a:tc>
                  <a:txBody>
                    <a:bodyPr/>
                    <a:lstStyle/>
                    <a:p>
                      <a:pPr algn="ctr" fontAlgn="b"/>
                      <a:r>
                        <a:rPr lang="en-GB" sz="1100" b="0" i="0" u="none" strike="noStrike">
                          <a:solidFill>
                            <a:srgbClr val="000000"/>
                          </a:solidFill>
                          <a:effectLst/>
                          <a:latin typeface="Calibri" panose="020F0502020204030204" pitchFamily="34" charset="0"/>
                        </a:rPr>
                        <a:t>INSPIRE EDUCATION GROUP</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84</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4%</a:t>
                      </a:r>
                    </a:p>
                  </a:txBody>
                  <a:tcPr marL="0" marR="0" marT="0" marB="0" anchor="ctr"/>
                </a:tc>
                <a:tc>
                  <a:txBody>
                    <a:bodyPr/>
                    <a:lstStyle/>
                    <a:p>
                      <a:pPr algn="ctr" fontAlgn="b"/>
                      <a:r>
                        <a:rPr lang="en-GB" sz="1100" b="0" i="0" u="none" strike="noStrike">
                          <a:solidFill>
                            <a:srgbClr val="000000"/>
                          </a:solidFill>
                          <a:effectLst/>
                          <a:latin typeface="Calibri" panose="020F0502020204030204" pitchFamily="34" charset="0"/>
                        </a:rPr>
                        <a:t>59</a:t>
                      </a:r>
                    </a:p>
                  </a:txBody>
                  <a:tcPr marL="0" marR="0" marT="0" marB="0" anchor="ctr"/>
                </a:tc>
                <a:tc>
                  <a:txBody>
                    <a:bodyPr/>
                    <a:lstStyle/>
                    <a:p>
                      <a:pPr algn="ctr" fontAlgn="b"/>
                      <a:r>
                        <a:rPr lang="en-GB" sz="1100" b="0" i="0" u="none" strike="noStrike" dirty="0">
                          <a:solidFill>
                            <a:srgbClr val="000000"/>
                          </a:solidFill>
                          <a:effectLst/>
                          <a:latin typeface="Calibri" panose="020F0502020204030204" pitchFamily="34" charset="0"/>
                        </a:rPr>
                        <a:t>+42%</a:t>
                      </a:r>
                    </a:p>
                  </a:txBody>
                  <a:tcPr marL="0" marR="0" marT="0" marB="0" anchor="ctr"/>
                </a:tc>
                <a:extLst>
                  <a:ext uri="{0D108BD9-81ED-4DB2-BD59-A6C34878D82A}">
                    <a16:rowId xmlns:a16="http://schemas.microsoft.com/office/drawing/2014/main" val="3686475671"/>
                  </a:ext>
                </a:extLst>
              </a:tr>
            </a:tbl>
          </a:graphicData>
        </a:graphic>
      </p:graphicFrame>
      <p:sp>
        <p:nvSpPr>
          <p:cNvPr id="6" name="TextBox 5">
            <a:extLst>
              <a:ext uri="{FF2B5EF4-FFF2-40B4-BE49-F238E27FC236}">
                <a16:creationId xmlns:a16="http://schemas.microsoft.com/office/drawing/2014/main" id="{3ADC8153-CC87-2815-BB86-CF30B9F0D478}"/>
              </a:ext>
            </a:extLst>
          </p:cNvPr>
          <p:cNvSpPr txBox="1"/>
          <p:nvPr/>
        </p:nvSpPr>
        <p:spPr>
          <a:xfrm>
            <a:off x="150691" y="5480903"/>
            <a:ext cx="6094476"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4" name="TextBox 3">
            <a:extLst>
              <a:ext uri="{FF2B5EF4-FFF2-40B4-BE49-F238E27FC236}">
                <a16:creationId xmlns:a16="http://schemas.microsoft.com/office/drawing/2014/main" id="{E76FCE11-A8B3-B306-0759-71C8BD5C0474}"/>
              </a:ext>
              <a:ext uri="{C183D7F6-B498-43B3-948B-1728B52AA6E4}">
                <adec:decorative xmlns:adec="http://schemas.microsoft.com/office/drawing/2017/decorative" val="1"/>
              </a:ext>
            </a:extLst>
          </p:cNvPr>
          <p:cNvSpPr txBox="1"/>
          <p:nvPr/>
        </p:nvSpPr>
        <p:spPr>
          <a:xfrm>
            <a:off x="6096000" y="1799896"/>
            <a:ext cx="5974079" cy="261610"/>
          </a:xfrm>
          <a:prstGeom prst="rect">
            <a:avLst/>
          </a:prstGeom>
          <a:solidFill>
            <a:schemeClr val="tx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effectLst/>
                <a:latin typeface="+mn-lt"/>
                <a:ea typeface="+mn-ea"/>
                <a:cs typeface="+mn-cs"/>
              </a:rPr>
              <a:t>Top Five Providers by Achievements (Up to and including Q3 2023/24)</a:t>
            </a:r>
            <a:endParaRPr lang="en-GB" sz="1100" dirty="0">
              <a:latin typeface="+mn-lt"/>
            </a:endParaRPr>
          </a:p>
        </p:txBody>
      </p:sp>
    </p:spTree>
    <p:extLst>
      <p:ext uri="{BB962C8B-B14F-4D97-AF65-F5344CB8AC3E}">
        <p14:creationId xmlns:p14="http://schemas.microsoft.com/office/powerpoint/2010/main" val="423930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4000"/>
              <a:t>1. Purpose</a:t>
            </a: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542161"/>
            <a:ext cx="10515600" cy="4351338"/>
          </a:xfrm>
        </p:spPr>
        <p:txBody>
          <a:bodyPr/>
          <a:lstStyle/>
          <a:p>
            <a:r>
              <a:rPr lang="en-GB" sz="2000" b="1"/>
              <a:t>To</a:t>
            </a:r>
            <a:r>
              <a:rPr lang="en-GB" sz="2000" b="1">
                <a:effectLst/>
              </a:rPr>
              <a:t> analyse the starts and achievements of apprenticeships in the </a:t>
            </a:r>
            <a:r>
              <a:rPr lang="en-GB" sz="2000" b="1"/>
              <a:t>Cambridgeshire and Peterborough </a:t>
            </a:r>
            <a:r>
              <a:rPr lang="en-GB" sz="2000" b="1">
                <a:effectLst/>
              </a:rPr>
              <a:t>area.</a:t>
            </a:r>
            <a:endParaRPr lang="en-US" sz="2000" b="1">
              <a:cs typeface="Arial"/>
            </a:endParaRPr>
          </a:p>
          <a:p>
            <a:pPr lvl="1">
              <a:buFont typeface="Courier New" panose="020B0604020202020204" pitchFamily="34" charset="0"/>
              <a:buChar char="o"/>
            </a:pPr>
            <a:r>
              <a:rPr lang="en-GB" sz="1800">
                <a:cs typeface="Arial"/>
              </a:rPr>
              <a:t>This is to help achieve the Cambridgeshire and Peterborough Combined Authority (CPCA)’s ambition to provide the UK’s most technically skilled workforce.</a:t>
            </a:r>
            <a:endParaRPr lang="en-US" sz="1800">
              <a:cs typeface="Arial"/>
            </a:endParaRPr>
          </a:p>
        </p:txBody>
      </p:sp>
    </p:spTree>
    <p:extLst>
      <p:ext uri="{BB962C8B-B14F-4D97-AF65-F5344CB8AC3E}">
        <p14:creationId xmlns:p14="http://schemas.microsoft.com/office/powerpoint/2010/main" val="307934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4000"/>
              <a:t>2. Approach</a:t>
            </a: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542161"/>
            <a:ext cx="10515600" cy="4351338"/>
          </a:xfrm>
        </p:spPr>
        <p:txBody>
          <a:bodyPr/>
          <a:lstStyle/>
          <a:p>
            <a:pPr marL="0" indent="0">
              <a:buNone/>
            </a:pPr>
            <a:r>
              <a:rPr lang="en-GB" sz="1600"/>
              <a:t>The data in this slide pack is sourced from the GOV.UK Apprenticeship and Traineeship Statistical First Release.</a:t>
            </a:r>
          </a:p>
          <a:p>
            <a:pPr marL="0" indent="0">
              <a:buNone/>
            </a:pPr>
            <a:r>
              <a:rPr lang="en-GB" sz="1600"/>
              <a:t>This is publicly available data accessible through this link: </a:t>
            </a:r>
            <a:r>
              <a:rPr lang="en-GB" sz="1600">
                <a:hlinkClick r:id="rId2"/>
              </a:rPr>
              <a:t>Apprenticeships, Academic year 2023/24 – Explore education statistics – GOV.UK (explore-education-statistics.service.gov.uk)</a:t>
            </a:r>
            <a:endParaRPr lang="en-GB" sz="1600"/>
          </a:p>
          <a:p>
            <a:pPr marL="0" indent="0">
              <a:buNone/>
            </a:pPr>
            <a:r>
              <a:rPr lang="en-GB" sz="1600"/>
              <a:t>There are two approaches for analysing apprenticeships:</a:t>
            </a:r>
          </a:p>
          <a:p>
            <a:r>
              <a:rPr lang="en-GB" sz="1600"/>
              <a:t>The first is learner location-based, which looks at the delivery of apprenticeships to learners residing in Cambridgeshire and Peterborough regardless of delivery location. This analysis will include learners who travel outside of the Cambridgeshire and Peterborough region for learning.</a:t>
            </a:r>
          </a:p>
          <a:p>
            <a:r>
              <a:rPr lang="en-GB" sz="1600"/>
              <a:t>The second approach is delivery location-based, which looks at the delivery of apprenticeships where the provider is based within Cambridgeshire and Peterborough. This analysis will include learners who reside outside of Cambridgeshire and Peterborough but travel into the region for learning. </a:t>
            </a:r>
          </a:p>
          <a:p>
            <a:pPr marL="0" indent="0">
              <a:buNone/>
            </a:pPr>
            <a:endParaRPr lang="en-GB" sz="1600" b="1"/>
          </a:p>
          <a:p>
            <a:pPr marL="0" indent="0">
              <a:buNone/>
            </a:pPr>
            <a:r>
              <a:rPr lang="en-GB" sz="1600" b="1"/>
              <a:t>This slide pack uses the latter delivery location-based approach.</a:t>
            </a:r>
            <a:endParaRPr lang="en-GB" sz="1600" b="1">
              <a:cs typeface="Arial"/>
            </a:endParaRPr>
          </a:p>
          <a:p>
            <a:endParaRPr lang="en-GB"/>
          </a:p>
        </p:txBody>
      </p:sp>
    </p:spTree>
    <p:extLst>
      <p:ext uri="{BB962C8B-B14F-4D97-AF65-F5344CB8AC3E}">
        <p14:creationId xmlns:p14="http://schemas.microsoft.com/office/powerpoint/2010/main" val="389275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4000"/>
              <a:t>3. Executive Summary - Starts</a:t>
            </a:r>
            <a:endParaRPr lang="en-GB" sz="400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542161"/>
            <a:ext cx="10515600" cy="4351338"/>
          </a:xfrm>
        </p:spPr>
        <p:txBody>
          <a:bodyPr/>
          <a:lstStyle/>
          <a:p>
            <a:pPr marL="0" indent="0">
              <a:buNone/>
            </a:pPr>
            <a:r>
              <a:rPr lang="en-GB" sz="1400" dirty="0"/>
              <a:t>Overview</a:t>
            </a:r>
            <a:endParaRPr lang="en-US" sz="1400" dirty="0">
              <a:cs typeface="Arial"/>
            </a:endParaRPr>
          </a:p>
          <a:p>
            <a:pPr lvl="1"/>
            <a:r>
              <a:rPr lang="en-GB" sz="1400" b="1" dirty="0"/>
              <a:t>Little change in overall starts </a:t>
            </a:r>
            <a:r>
              <a:rPr lang="en-GB" sz="1400" dirty="0"/>
              <a:t>- Starts across Cambridgeshire and Peterborough up to and including Q3 of 2023/24 are in line with the same point in the previous year with no substantial increases or decreases. This is also seen nationally. This suggests that apprenticeship demand may be plateauing.</a:t>
            </a:r>
            <a:endParaRPr lang="en-GB" sz="1400" dirty="0">
              <a:cs typeface="Arial"/>
            </a:endParaRPr>
          </a:p>
          <a:p>
            <a:pPr marL="0" indent="0">
              <a:buNone/>
            </a:pPr>
            <a:r>
              <a:rPr lang="en-GB" sz="1400" dirty="0"/>
              <a:t>By Level</a:t>
            </a:r>
            <a:endParaRPr lang="en-GB" sz="1400" dirty="0">
              <a:cs typeface="Arial" panose="020B0604020202020204"/>
            </a:endParaRPr>
          </a:p>
          <a:p>
            <a:pPr lvl="1"/>
            <a:r>
              <a:rPr lang="en-GB" sz="1400" b="1" dirty="0"/>
              <a:t>Starts by higher level apprenticeships increased and starts by lower level apprenticeships decreased</a:t>
            </a:r>
            <a:r>
              <a:rPr lang="en-GB" sz="1400" dirty="0"/>
              <a:t> - When looking at starts by level, it tends to be higher level apprenticeship starts which are increasing and lower level apprenticeship starts which are decreasing. Cambridgeshire and Peterborough sees a higher proportion of Level 4-6 apprenticeships than nationally reflecting the higher skills levels and demands of the region.</a:t>
            </a:r>
            <a:endParaRPr lang="en-GB" sz="1400" dirty="0">
              <a:cs typeface="Arial"/>
            </a:endParaRPr>
          </a:p>
          <a:p>
            <a:pPr marL="0" indent="0">
              <a:buNone/>
            </a:pPr>
            <a:r>
              <a:rPr lang="en-GB" sz="1400" dirty="0"/>
              <a:t>By subject area</a:t>
            </a:r>
            <a:endParaRPr lang="en-GB" sz="1400" dirty="0">
              <a:cs typeface="Arial" panose="020B0604020202020204"/>
            </a:endParaRPr>
          </a:p>
          <a:p>
            <a:pPr lvl="1"/>
            <a:r>
              <a:rPr lang="en-GB" sz="1400" b="1" dirty="0"/>
              <a:t>Little change in starts by subject area </a:t>
            </a:r>
            <a:r>
              <a:rPr lang="en-GB" sz="1400" dirty="0"/>
              <a:t>- Starts by subject area up to and including Q3 of 2023/24 have remained in line with the previous year across Cambridgeshire and Peterborough. Whilst the local breakdown is also generally in line with the national breakdown, the most notable difference is the higher proportion of starts in the </a:t>
            </a:r>
            <a:r>
              <a:rPr lang="en-US" sz="1400" dirty="0"/>
              <a:t>Agriculture, Horticulture and Animal Care</a:t>
            </a:r>
            <a:r>
              <a:rPr lang="en-GB" sz="1400" dirty="0"/>
              <a:t> subject area,</a:t>
            </a:r>
            <a:r>
              <a:rPr lang="en-US" sz="1400" dirty="0"/>
              <a:t> likely driven by demand for agriculture in the rural areas of the region such as Fenland.</a:t>
            </a:r>
            <a:endParaRPr lang="en-US" sz="1400" dirty="0">
              <a:cs typeface="Arial"/>
            </a:endParaRPr>
          </a:p>
          <a:p>
            <a:pPr marL="0" indent="0">
              <a:buNone/>
            </a:pPr>
            <a:r>
              <a:rPr lang="en-US" sz="1400" dirty="0"/>
              <a:t>By age</a:t>
            </a:r>
            <a:endParaRPr lang="en-US" sz="1400" dirty="0">
              <a:cs typeface="Arial" panose="020B0604020202020204"/>
            </a:endParaRPr>
          </a:p>
          <a:p>
            <a:pPr lvl="1"/>
            <a:r>
              <a:rPr lang="en-US" sz="1400" b="1" dirty="0"/>
              <a:t>Little change in starts by age group </a:t>
            </a:r>
            <a:r>
              <a:rPr lang="en-US" sz="1400" dirty="0"/>
              <a:t>- Starts by age group are generally in line with previous years and nationally.</a:t>
            </a:r>
            <a:endParaRPr lang="en-US" sz="1400" dirty="0">
              <a:cs typeface="Arial"/>
            </a:endParaRPr>
          </a:p>
          <a:p>
            <a:pPr marL="0" indent="0">
              <a:buNone/>
            </a:pPr>
            <a:r>
              <a:rPr lang="en-US" sz="1400" dirty="0"/>
              <a:t>By provider</a:t>
            </a:r>
            <a:endParaRPr lang="en-US" sz="1400" dirty="0">
              <a:cs typeface="Arial" panose="020B0604020202020204"/>
            </a:endParaRPr>
          </a:p>
          <a:p>
            <a:pPr lvl="1"/>
            <a:r>
              <a:rPr lang="en-US" sz="1400" b="1" dirty="0"/>
              <a:t>Top five providers </a:t>
            </a:r>
            <a:r>
              <a:rPr lang="en-US" sz="1400" dirty="0"/>
              <a:t>- The top five providers for starts remains similar to previous years.</a:t>
            </a:r>
            <a:endParaRPr lang="en-US" sz="1400" dirty="0">
              <a:cs typeface="Arial"/>
            </a:endParaRPr>
          </a:p>
          <a:p>
            <a:endParaRPr lang="en-GB" sz="1400" dirty="0">
              <a:cs typeface="Arial"/>
            </a:endParaRPr>
          </a:p>
          <a:p>
            <a:endParaRPr lang="en-GB" sz="1400" dirty="0">
              <a:cs typeface="Arial"/>
            </a:endParaRPr>
          </a:p>
          <a:p>
            <a:endParaRPr lang="en-GB" sz="1400" dirty="0">
              <a:cs typeface="Arial"/>
            </a:endParaRPr>
          </a:p>
          <a:p>
            <a:endParaRPr lang="en-GB" sz="1400" dirty="0">
              <a:cs typeface="Arial"/>
            </a:endParaRPr>
          </a:p>
        </p:txBody>
      </p:sp>
    </p:spTree>
    <p:extLst>
      <p:ext uri="{BB962C8B-B14F-4D97-AF65-F5344CB8AC3E}">
        <p14:creationId xmlns:p14="http://schemas.microsoft.com/office/powerpoint/2010/main" val="313162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4000"/>
              <a:t>3. Executive Summary – Achievements</a:t>
            </a:r>
            <a:endParaRPr lang="en-GB" sz="400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103060" y="1141037"/>
            <a:ext cx="11738419" cy="4351338"/>
          </a:xfrm>
        </p:spPr>
        <p:txBody>
          <a:bodyPr/>
          <a:lstStyle/>
          <a:p>
            <a:pPr marL="0" indent="0">
              <a:buNone/>
            </a:pPr>
            <a:r>
              <a:rPr lang="en-GB" sz="1400" dirty="0"/>
              <a:t>Overview</a:t>
            </a:r>
            <a:endParaRPr lang="en-US" sz="1400" dirty="0">
              <a:cs typeface="Arial"/>
            </a:endParaRPr>
          </a:p>
          <a:p>
            <a:pPr lvl="1"/>
            <a:r>
              <a:rPr lang="en-GB" sz="1400" b="1" dirty="0"/>
              <a:t>Increase in overall achievements </a:t>
            </a:r>
            <a:r>
              <a:rPr lang="en-GB" sz="1400" dirty="0"/>
              <a:t>- Achievements across Cambridgeshire and Peterborough up to and including Q3 of 2023/24 have increased substantially from the same point in the previous year. Although achievements have also increased nationally, the national increase is of a smaller magnitude. The local increase has been driven by two providers: </a:t>
            </a:r>
            <a:r>
              <a:rPr lang="en-GB" sz="1400" dirty="0" err="1"/>
              <a:t>Medipro</a:t>
            </a:r>
            <a:r>
              <a:rPr lang="en-GB" sz="1400" dirty="0"/>
              <a:t>, a provider which took on apprenticeships from East of England Ambulance Service which ceased provision in 2021/22, and Anglia Ruskin University. This has had implications for level and subject area breakdowns.  </a:t>
            </a:r>
            <a:endParaRPr lang="en-GB" sz="1400" dirty="0">
              <a:cs typeface="Arial"/>
            </a:endParaRPr>
          </a:p>
          <a:p>
            <a:pPr marL="0" indent="0">
              <a:buNone/>
            </a:pPr>
            <a:r>
              <a:rPr lang="en-GB" sz="1400" dirty="0"/>
              <a:t>By Level</a:t>
            </a:r>
            <a:endParaRPr lang="en-GB" sz="1400" dirty="0">
              <a:cs typeface="Arial" panose="020B0604020202020204"/>
            </a:endParaRPr>
          </a:p>
          <a:p>
            <a:pPr lvl="1"/>
            <a:r>
              <a:rPr lang="en-GB" sz="1400" b="1" dirty="0"/>
              <a:t>Increase in Level 4 achievements</a:t>
            </a:r>
            <a:r>
              <a:rPr lang="en-GB" sz="1400" dirty="0"/>
              <a:t> - When looking at achievements by level, Level 4 achievements have substantially increased from the previous year. This is due to apprenticeship achievements delivered by </a:t>
            </a:r>
            <a:r>
              <a:rPr lang="en-GB" sz="1400" dirty="0" err="1"/>
              <a:t>Medipro</a:t>
            </a:r>
            <a:r>
              <a:rPr lang="en-GB" sz="1400" dirty="0"/>
              <a:t>. Cambridgeshire and Peterborough sees a higher proportion of Level 4-5 apprenticeship achievements than nationally, reflecting the higher skills levels and demands of the region.</a:t>
            </a:r>
            <a:endParaRPr lang="en-GB" sz="1400" dirty="0">
              <a:cs typeface="Arial"/>
            </a:endParaRPr>
          </a:p>
          <a:p>
            <a:pPr marL="0" indent="0">
              <a:buNone/>
            </a:pPr>
            <a:r>
              <a:rPr lang="en-GB" sz="1400" dirty="0"/>
              <a:t>By subject area</a:t>
            </a:r>
            <a:endParaRPr lang="en-GB" sz="1400" dirty="0">
              <a:cs typeface="Arial" panose="020B0604020202020204"/>
            </a:endParaRPr>
          </a:p>
          <a:p>
            <a:pPr lvl="1"/>
            <a:r>
              <a:rPr lang="en-GB" sz="1400" b="1" dirty="0"/>
              <a:t>Increase in the Health, Public Services and Care subject area</a:t>
            </a:r>
            <a:r>
              <a:rPr lang="en-GB" sz="1400" dirty="0"/>
              <a:t> - Achievements by subject area up to and including Q3 of 2023/24 have changed due to a substantial increase in the Health, Public Services and Care subject area.</a:t>
            </a:r>
            <a:r>
              <a:rPr lang="en-GB" sz="1400" b="1" dirty="0"/>
              <a:t> </a:t>
            </a:r>
            <a:r>
              <a:rPr lang="en-GB" sz="1400" dirty="0"/>
              <a:t>Again, this has been driven my </a:t>
            </a:r>
            <a:r>
              <a:rPr lang="en-GB" sz="1400" dirty="0" err="1"/>
              <a:t>Medipro</a:t>
            </a:r>
            <a:r>
              <a:rPr lang="en-GB" sz="1400" dirty="0"/>
              <a:t> and Anglia Ruskin University and has caused the proportion of other sectors to decrease despite only two subject areas seeing actual small decreases in achievements. </a:t>
            </a:r>
            <a:r>
              <a:rPr lang="en-US" sz="1400" dirty="0"/>
              <a:t>Cambridgeshire and Peterborough had a higher proportion of achievements in Health, Public Services and Agriculture, Horticulture and Animal Care than nationally. </a:t>
            </a:r>
            <a:endParaRPr lang="en-US" sz="1400" dirty="0">
              <a:cs typeface="Arial"/>
            </a:endParaRPr>
          </a:p>
          <a:p>
            <a:pPr marL="0" indent="0">
              <a:buNone/>
            </a:pPr>
            <a:r>
              <a:rPr lang="en-US" sz="1400" dirty="0"/>
              <a:t>By age</a:t>
            </a:r>
            <a:endParaRPr lang="en-US" sz="1400" dirty="0">
              <a:cs typeface="Arial" panose="020B0604020202020204"/>
            </a:endParaRPr>
          </a:p>
          <a:p>
            <a:pPr lvl="1"/>
            <a:r>
              <a:rPr lang="en-US" sz="1400" b="1" dirty="0"/>
              <a:t>Decrease in share across Under 19 age group and increases in achievements in 19-24+ and 25+ age groups</a:t>
            </a:r>
            <a:r>
              <a:rPr lang="en-US" sz="1400" dirty="0"/>
              <a:t> - Achievements by age group have seen decreases in the share across the Under 19 age group. However, this has been driven by increases in achievements across the 19-24 and 25+ age groups rather than large decreases in those Under 19. As a result of this Cambridgeshire and Peterborough sees a lower proportion of achievements across those Under 19 but a higher proportion across 19-24 and 25+ than nationally.</a:t>
            </a:r>
            <a:endParaRPr lang="en-GB" sz="1400" dirty="0">
              <a:cs typeface="Arial"/>
            </a:endParaRPr>
          </a:p>
          <a:p>
            <a:pPr marL="0" indent="0">
              <a:buNone/>
            </a:pPr>
            <a:r>
              <a:rPr lang="en-US" sz="1400" dirty="0"/>
              <a:t>By provider</a:t>
            </a:r>
            <a:endParaRPr lang="en-US" sz="1400" dirty="0">
              <a:cs typeface="Arial" panose="020B0604020202020204"/>
            </a:endParaRPr>
          </a:p>
          <a:p>
            <a:pPr lvl="1"/>
            <a:r>
              <a:rPr lang="en-US" sz="1400" b="1" dirty="0"/>
              <a:t>Top five providers</a:t>
            </a:r>
            <a:r>
              <a:rPr lang="en-US" sz="1400" dirty="0"/>
              <a:t> - The top five providers for achievements remain similar to previous years except for </a:t>
            </a:r>
            <a:r>
              <a:rPr lang="en-US" sz="1400" dirty="0" err="1"/>
              <a:t>Medipro</a:t>
            </a:r>
            <a:r>
              <a:rPr lang="en-US" sz="1400" dirty="0"/>
              <a:t>, which is now top provider for achievements.</a:t>
            </a:r>
            <a:endParaRPr lang="en-US" sz="1400" dirty="0">
              <a:cs typeface="Arial"/>
            </a:endParaRPr>
          </a:p>
          <a:p>
            <a:endParaRPr lang="en-GB" sz="1400" dirty="0">
              <a:cs typeface="Arial"/>
            </a:endParaRPr>
          </a:p>
          <a:p>
            <a:endParaRPr lang="en-GB" sz="1400" dirty="0">
              <a:cs typeface="Arial"/>
            </a:endParaRPr>
          </a:p>
          <a:p>
            <a:endParaRPr lang="en-GB" sz="1400" dirty="0">
              <a:cs typeface="Arial"/>
            </a:endParaRPr>
          </a:p>
          <a:p>
            <a:endParaRPr lang="en-GB" sz="1400" dirty="0">
              <a:cs typeface="Arial"/>
            </a:endParaRPr>
          </a:p>
        </p:txBody>
      </p:sp>
    </p:spTree>
    <p:extLst>
      <p:ext uri="{BB962C8B-B14F-4D97-AF65-F5344CB8AC3E}">
        <p14:creationId xmlns:p14="http://schemas.microsoft.com/office/powerpoint/2010/main" val="245552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5171225" y="2631622"/>
            <a:ext cx="2511286" cy="662085"/>
          </a:xfrm>
        </p:spPr>
        <p:txBody>
          <a:bodyPr/>
          <a:lstStyle/>
          <a:p>
            <a:r>
              <a:rPr lang="en-GB" sz="4000"/>
              <a:t>4. Starts</a:t>
            </a:r>
          </a:p>
        </p:txBody>
      </p:sp>
    </p:spTree>
    <p:extLst>
      <p:ext uri="{BB962C8B-B14F-4D97-AF65-F5344CB8AC3E}">
        <p14:creationId xmlns:p14="http://schemas.microsoft.com/office/powerpoint/2010/main" val="360400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66BDFB32-AA02-C262-0605-C1CB56FEA5BA}"/>
              </a:ext>
            </a:extLst>
          </p:cNvPr>
          <p:cNvSpPr>
            <a:spLocks noGrp="1" noChangeArrowheads="1"/>
          </p:cNvSpPr>
          <p:nvPr>
            <p:ph type="title"/>
          </p:nvPr>
        </p:nvSpPr>
        <p:spPr/>
        <p:txBody>
          <a:bodyPr/>
          <a:lstStyle/>
          <a:p>
            <a:r>
              <a:rPr lang="en-US" altLang="en-US" sz="4000"/>
              <a:t>Delivery to date</a:t>
            </a:r>
            <a:endParaRPr lang="en-US" altLang="en-US" sz="4000">
              <a:cs typeface="Arial"/>
            </a:endParaRPr>
          </a:p>
        </p:txBody>
      </p:sp>
      <p:sp>
        <p:nvSpPr>
          <p:cNvPr id="6146" name="Content Placeholder 2">
            <a:extLst>
              <a:ext uri="{FF2B5EF4-FFF2-40B4-BE49-F238E27FC236}">
                <a16:creationId xmlns:a16="http://schemas.microsoft.com/office/drawing/2014/main" id="{8D3E1BF4-447A-D205-A68E-79C2A7A7D865}"/>
              </a:ext>
            </a:extLst>
          </p:cNvPr>
          <p:cNvSpPr>
            <a:spLocks noGrp="1" noChangeArrowheads="1"/>
          </p:cNvSpPr>
          <p:nvPr>
            <p:ph idx="1"/>
          </p:nvPr>
        </p:nvSpPr>
        <p:spPr>
          <a:xfrm>
            <a:off x="633413" y="1825625"/>
            <a:ext cx="5129032" cy="4351338"/>
          </a:xfrm>
        </p:spPr>
        <p:txBody>
          <a:bodyPr/>
          <a:lstStyle/>
          <a:p>
            <a:r>
              <a:rPr lang="en-US" sz="1600"/>
              <a:t>Up to and including</a:t>
            </a:r>
            <a:r>
              <a:rPr kumimoji="0" lang="en-US" sz="1600" b="0" i="0" u="none" strike="noStrike" kern="1200" cap="none" spc="0" normalizeH="0" baseline="0" noProof="0">
                <a:ln>
                  <a:noFill/>
                </a:ln>
                <a:effectLst/>
                <a:uLnTx/>
                <a:uFillTx/>
                <a:ea typeface="+mn-ea"/>
                <a:cs typeface="+mn-cs"/>
              </a:rPr>
              <a:t> Q3 2023/24 (August 2023 – January 2024</a:t>
            </a:r>
            <a:r>
              <a:rPr lang="en-US" sz="1600"/>
              <a:t>),</a:t>
            </a:r>
            <a:r>
              <a:rPr kumimoji="0" lang="en-US" sz="1600" b="0" i="0" u="none" strike="noStrike" kern="1200" cap="none" spc="0" normalizeH="0" baseline="0" noProof="0">
                <a:ln>
                  <a:noFill/>
                </a:ln>
                <a:effectLst/>
                <a:uLnTx/>
                <a:uFillTx/>
                <a:ea typeface="+mn-ea"/>
                <a:cs typeface="+mn-cs"/>
              </a:rPr>
              <a:t> there have been </a:t>
            </a:r>
            <a:r>
              <a:rPr lang="en-US" sz="1600" b="1"/>
              <a:t>4,062</a:t>
            </a:r>
            <a:r>
              <a:rPr kumimoji="0" lang="en-US" sz="1600" b="1" i="0" u="none" strike="noStrike" kern="1200" cap="none" spc="0" normalizeH="0" baseline="0" noProof="0">
                <a:ln>
                  <a:noFill/>
                </a:ln>
                <a:effectLst/>
                <a:uLnTx/>
                <a:uFillTx/>
                <a:ea typeface="+mn-ea"/>
                <a:cs typeface="+mn-cs"/>
              </a:rPr>
              <a:t> apprenticeship starts</a:t>
            </a:r>
            <a:r>
              <a:rPr kumimoji="0" lang="en-US" sz="1600" b="0" i="0" u="none" strike="noStrike" kern="1200" cap="none" spc="0" normalizeH="0" baseline="0" noProof="0">
                <a:ln>
                  <a:noFill/>
                </a:ln>
                <a:effectLst/>
                <a:uLnTx/>
                <a:uFillTx/>
                <a:ea typeface="+mn-ea"/>
                <a:cs typeface="+mn-cs"/>
              </a:rPr>
              <a:t> across Cambridgeshire and Peterborough. </a:t>
            </a:r>
          </a:p>
          <a:p>
            <a:r>
              <a:rPr kumimoji="0" lang="en-US" sz="1600" b="0" i="0" u="none" strike="noStrike" kern="1200" cap="none" spc="0" normalizeH="0" baseline="0" noProof="0">
                <a:ln>
                  <a:noFill/>
                </a:ln>
                <a:effectLst/>
                <a:uLnTx/>
                <a:uFillTx/>
                <a:ea typeface="+mn-ea"/>
                <a:cs typeface="+mn-cs"/>
              </a:rPr>
              <a:t>This is </a:t>
            </a:r>
            <a:r>
              <a:rPr lang="en-US" sz="1600"/>
              <a:t>in line </a:t>
            </a:r>
            <a:r>
              <a:rPr kumimoji="0" lang="en-US" sz="1600" b="0" i="0" u="none" strike="noStrike" kern="1200" cap="none" spc="0" normalizeH="0" baseline="0" noProof="0">
                <a:ln>
                  <a:noFill/>
                </a:ln>
                <a:effectLst/>
                <a:uLnTx/>
                <a:uFillTx/>
                <a:ea typeface="+mn-ea"/>
                <a:cs typeface="+mn-cs"/>
              </a:rPr>
              <a:t>with the number of starts </a:t>
            </a:r>
            <a:r>
              <a:rPr kumimoji="0" lang="en-GB" sz="1600" b="0" i="0" u="none" strike="noStrike" kern="1200" cap="none" spc="0" normalizeH="0" baseline="0" noProof="0">
                <a:ln>
                  <a:noFill/>
                </a:ln>
                <a:effectLst/>
                <a:uLnTx/>
                <a:uFillTx/>
                <a:ea typeface="+mn-ea"/>
                <a:cs typeface="+mn-cs"/>
              </a:rPr>
              <a:t>up to and including Q3</a:t>
            </a:r>
            <a:r>
              <a:rPr kumimoji="0" lang="en-US" sz="1600" b="0" i="0" u="none" strike="noStrike" kern="1200" cap="none" spc="0" normalizeH="0" baseline="0" noProof="0">
                <a:ln>
                  <a:noFill/>
                </a:ln>
                <a:effectLst/>
                <a:uLnTx/>
                <a:uFillTx/>
                <a:ea typeface="+mn-ea"/>
                <a:cs typeface="+mn-cs"/>
              </a:rPr>
              <a:t> of 2022/23, where there were 4,504 apprenticeship starts.</a:t>
            </a:r>
          </a:p>
          <a:p>
            <a:r>
              <a:rPr kumimoji="0" lang="en-US" sz="1600" b="0" i="0" u="none" strike="noStrike" kern="1200" cap="none" spc="0" normalizeH="0" baseline="0" noProof="0">
                <a:ln>
                  <a:noFill/>
                </a:ln>
                <a:effectLst/>
                <a:uLnTx/>
                <a:uFillTx/>
                <a:ea typeface="+mn-ea"/>
                <a:cs typeface="+mn-cs"/>
              </a:rPr>
              <a:t>Nationally, starts</a:t>
            </a:r>
            <a:r>
              <a:rPr lang="en-US" sz="1600"/>
              <a:t> were also in line when comparing Q3 of 2023/24 to Q2 of 2022/23.</a:t>
            </a:r>
            <a:endParaRPr kumimoji="0" lang="en-US" sz="1600" b="0" i="0" u="none" strike="noStrike" kern="1200" cap="none" spc="0" normalizeH="0" baseline="0" noProof="0">
              <a:ln>
                <a:noFill/>
              </a:ln>
              <a:effectLst/>
              <a:uLnTx/>
              <a:uFillTx/>
              <a:ea typeface="+mn-ea"/>
              <a:cs typeface="+mn-cs"/>
            </a:endParaRPr>
          </a:p>
        </p:txBody>
      </p:sp>
      <p:pic>
        <p:nvPicPr>
          <p:cNvPr id="5" name="Picture 4" descr="A line graph showing apprenticeship starts across Cambridgeshire and Peterborough over the last three years. ">
            <a:extLst>
              <a:ext uri="{FF2B5EF4-FFF2-40B4-BE49-F238E27FC236}">
                <a16:creationId xmlns:a16="http://schemas.microsoft.com/office/drawing/2014/main" id="{D73988D4-109C-B132-09C6-8FE130519F45}"/>
              </a:ext>
            </a:extLst>
          </p:cNvPr>
          <p:cNvPicPr>
            <a:picLocks noChangeAspect="1"/>
          </p:cNvPicPr>
          <p:nvPr/>
        </p:nvPicPr>
        <p:blipFill>
          <a:blip r:embed="rId2"/>
          <a:stretch>
            <a:fillRect/>
          </a:stretch>
        </p:blipFill>
        <p:spPr>
          <a:xfrm>
            <a:off x="6075412" y="1490663"/>
            <a:ext cx="5483175" cy="4541011"/>
          </a:xfrm>
          <a:prstGeom prst="rect">
            <a:avLst/>
          </a:prstGeom>
        </p:spPr>
      </p:pic>
      <p:sp>
        <p:nvSpPr>
          <p:cNvPr id="2" name="TextBox 1">
            <a:extLst>
              <a:ext uri="{FF2B5EF4-FFF2-40B4-BE49-F238E27FC236}">
                <a16:creationId xmlns:a16="http://schemas.microsoft.com/office/drawing/2014/main" id="{5ADB150E-DD51-28B9-B7DF-FACBB1DD9F8C}"/>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5625-3E07-7E1F-9DDF-4C7CD0252EBF}"/>
              </a:ext>
            </a:extLst>
          </p:cNvPr>
          <p:cNvSpPr>
            <a:spLocks noGrp="1"/>
          </p:cNvSpPr>
          <p:nvPr>
            <p:ph type="title"/>
          </p:nvPr>
        </p:nvSpPr>
        <p:spPr/>
        <p:txBody>
          <a:bodyPr/>
          <a:lstStyle/>
          <a:p>
            <a:r>
              <a:rPr lang="en-GB" sz="4000"/>
              <a:t>Starts by level – quarter comparison</a:t>
            </a:r>
            <a:endParaRPr lang="en-GB" sz="4000">
              <a:cs typeface="Arial"/>
            </a:endParaRPr>
          </a:p>
        </p:txBody>
      </p:sp>
      <p:sp>
        <p:nvSpPr>
          <p:cNvPr id="3" name="Content Placeholder 2">
            <a:extLst>
              <a:ext uri="{FF2B5EF4-FFF2-40B4-BE49-F238E27FC236}">
                <a16:creationId xmlns:a16="http://schemas.microsoft.com/office/drawing/2014/main" id="{4A5B048C-D564-6C59-97BB-21EB1E19A0ED}"/>
              </a:ext>
            </a:extLst>
          </p:cNvPr>
          <p:cNvSpPr>
            <a:spLocks noGrp="1"/>
          </p:cNvSpPr>
          <p:nvPr>
            <p:ph idx="1"/>
          </p:nvPr>
        </p:nvSpPr>
        <p:spPr>
          <a:xfrm>
            <a:off x="633413" y="1825625"/>
            <a:ext cx="3929961" cy="4351338"/>
          </a:xfrm>
        </p:spPr>
        <p:txBody>
          <a:bodyPr/>
          <a:lstStyle/>
          <a:p>
            <a:pPr marL="57150" indent="0">
              <a:spcAft>
                <a:spcPts val="600"/>
              </a:spcAft>
              <a:buNone/>
            </a:pPr>
            <a:r>
              <a:rPr lang="en-US" sz="1600"/>
              <a:t>While the total number of starts across the Cambridgeshire and Peterborough area decreased </a:t>
            </a:r>
            <a:r>
              <a:rPr lang="en-GB" sz="1600"/>
              <a:t>up to and including Q3</a:t>
            </a:r>
            <a:r>
              <a:rPr lang="en-US" sz="1600"/>
              <a:t> of 2023/24, there is some variation between each level:</a:t>
            </a:r>
          </a:p>
          <a:p>
            <a:pPr marL="342900" indent="-285750">
              <a:spcAft>
                <a:spcPts val="600"/>
              </a:spcAft>
            </a:pPr>
            <a:r>
              <a:rPr lang="en-US" sz="1600"/>
              <a:t>Level 6 (+60 starts, +17%) and Level 5 (+36, +9%) were the only levels to see an increase in starts.</a:t>
            </a:r>
          </a:p>
          <a:p>
            <a:pPr marL="342900" indent="-285750">
              <a:spcAft>
                <a:spcPts val="600"/>
              </a:spcAft>
            </a:pPr>
            <a:r>
              <a:rPr lang="en-US" sz="1600"/>
              <a:t>Level 2 (-47 starts, -6%%) and Level 3 (-39 starts, -2%) saw the largest decreases in starts.</a:t>
            </a:r>
          </a:p>
          <a:p>
            <a:pPr marL="342900" indent="-285750">
              <a:spcAft>
                <a:spcPts val="600"/>
              </a:spcAft>
            </a:pPr>
            <a:endParaRPr lang="en-US" sz="1600"/>
          </a:p>
          <a:p>
            <a:endParaRPr lang="en-GB" sz="1600"/>
          </a:p>
        </p:txBody>
      </p:sp>
      <p:pic>
        <p:nvPicPr>
          <p:cNvPr id="6" name="Picture 5" descr="A stacked bar chart showing apprenticeship starts up to and including Q3 across Cambridgeshire and Peterborough by level over the last three years. In 2023/24 (up to and including Q3) apprenticeship starts were: Level 2:18%, 746. Level 3: 41%, 1651.Level 4: 13%, 525. Level 5: 11%, 448. Level 6: 10%, 409. Level 7: 7%, 283.">
            <a:extLst>
              <a:ext uri="{FF2B5EF4-FFF2-40B4-BE49-F238E27FC236}">
                <a16:creationId xmlns:a16="http://schemas.microsoft.com/office/drawing/2014/main" id="{F5FBFB72-FC39-CD5D-AB7B-3C990895F1F5}"/>
              </a:ext>
            </a:extLst>
          </p:cNvPr>
          <p:cNvPicPr>
            <a:picLocks noChangeAspect="1"/>
          </p:cNvPicPr>
          <p:nvPr/>
        </p:nvPicPr>
        <p:blipFill>
          <a:blip r:embed="rId2"/>
          <a:stretch>
            <a:fillRect/>
          </a:stretch>
        </p:blipFill>
        <p:spPr>
          <a:xfrm>
            <a:off x="4820549" y="1933575"/>
            <a:ext cx="7200000" cy="3273836"/>
          </a:xfrm>
          <a:prstGeom prst="rect">
            <a:avLst/>
          </a:prstGeom>
        </p:spPr>
      </p:pic>
      <p:sp>
        <p:nvSpPr>
          <p:cNvPr id="5" name="TextBox 4">
            <a:extLst>
              <a:ext uri="{FF2B5EF4-FFF2-40B4-BE49-F238E27FC236}">
                <a16:creationId xmlns:a16="http://schemas.microsoft.com/office/drawing/2014/main" id="{E49770C9-3609-2D62-738B-5D9E087C56C3}"/>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1888596792"/>
      </p:ext>
    </p:extLst>
  </p:cSld>
  <p:clrMapOvr>
    <a:masterClrMapping/>
  </p:clrMapOvr>
</p:sld>
</file>

<file path=ppt/theme/theme1.xml><?xml version="1.0" encoding="utf-8"?>
<a:theme xmlns:a="http://schemas.openxmlformats.org/drawingml/2006/main" name="Office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P template draft v8" id="{DF8C0179-50C7-474C-9C32-320FFDBD4498}" vid="{632D1101-92C7-9B4E-ACE0-6621DB3A6E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8" ma:contentTypeDescription="Create a new document." ma:contentTypeScope="" ma:versionID="9196fe47dd8037fb435e3d478db14a5e">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455ebfd166e5847b97ad3c8247559468"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TestExpiryDate xmlns="38160366-bcfb-49fe-ae5b-ebd90b6ce0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F41B18-B6ED-421A-9D63-C1AA9E7AE056}"/>
</file>

<file path=customXml/itemProps2.xml><?xml version="1.0" encoding="utf-8"?>
<ds:datastoreItem xmlns:ds="http://schemas.openxmlformats.org/officeDocument/2006/customXml" ds:itemID="{F6223F78-F9DB-4ABA-80C2-28E77AAFD6C1}">
  <ds:schemaRef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38160366-bcfb-49fe-ae5b-ebd90b6ce091"/>
    <ds:schemaRef ds:uri="http://purl.org/dc/terms/"/>
    <ds:schemaRef ds:uri="http://schemas.openxmlformats.org/package/2006/metadata/core-properties"/>
    <ds:schemaRef ds:uri="d2c5561e-d5a1-4761-9d3e-caffcd84e59f"/>
    <ds:schemaRef ds:uri="http://purl.org/dc/dcmitype/"/>
  </ds:schemaRefs>
</ds:datastoreItem>
</file>

<file path=customXml/itemProps3.xml><?xml version="1.0" encoding="utf-8"?>
<ds:datastoreItem xmlns:ds="http://schemas.openxmlformats.org/officeDocument/2006/customXml" ds:itemID="{AF7017D6-DAF8-4A74-AC05-B54649114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CCC PP template draft v8</Template>
  <TotalTime>272</TotalTime>
  <Words>3164</Words>
  <Application>Microsoft Office PowerPoint</Application>
  <PresentationFormat>Widescreen</PresentationFormat>
  <Paragraphs>212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Courier New</vt:lpstr>
      <vt:lpstr>Office Theme</vt:lpstr>
      <vt:lpstr>Apprenticeships delivered in the Cambridgeshire and Peterborough area, 2023/24 Academic Year</vt:lpstr>
      <vt:lpstr>Table of Contents</vt:lpstr>
      <vt:lpstr>1. Purpose</vt:lpstr>
      <vt:lpstr>2. Approach</vt:lpstr>
      <vt:lpstr>3. Executive Summary - Starts</vt:lpstr>
      <vt:lpstr>3. Executive Summary – Achievements</vt:lpstr>
      <vt:lpstr>4. Starts</vt:lpstr>
      <vt:lpstr>Delivery to date</vt:lpstr>
      <vt:lpstr>Starts by level – quarter comparison</vt:lpstr>
      <vt:lpstr>Starts by level – national comparison</vt:lpstr>
      <vt:lpstr>Starts by subject area – quarter comparison</vt:lpstr>
      <vt:lpstr>Starts by subject area – national comparison</vt:lpstr>
      <vt:lpstr>Starts by age group – quarter comparison</vt:lpstr>
      <vt:lpstr>Starts by age group – national comparison</vt:lpstr>
      <vt:lpstr>Starts by provider</vt:lpstr>
      <vt:lpstr>5. Achievements</vt:lpstr>
      <vt:lpstr>Delivery to date</vt:lpstr>
      <vt:lpstr>Achievement by level – quarter comparison</vt:lpstr>
      <vt:lpstr>Achievement by level – national comparison</vt:lpstr>
      <vt:lpstr>Achievement by subject area – quarter comparison</vt:lpstr>
      <vt:lpstr>Achievement by subject area – national comparison</vt:lpstr>
      <vt:lpstr>Achievement by age group – quarter comparison</vt:lpstr>
      <vt:lpstr>Achievement by age group – national comparison</vt:lpstr>
      <vt:lpstr>Achievement by providers</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Rollo</dc:creator>
  <cp:lastModifiedBy>Harini Anand</cp:lastModifiedBy>
  <cp:revision>1</cp:revision>
  <dcterms:created xsi:type="dcterms:W3CDTF">2023-12-14T16:10:08Z</dcterms:created>
  <dcterms:modified xsi:type="dcterms:W3CDTF">2024-10-14T12:51:17Z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