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84" r:id="rId5"/>
    <p:sldId id="307" r:id="rId6"/>
    <p:sldId id="309" r:id="rId7"/>
    <p:sldId id="293" r:id="rId8"/>
    <p:sldId id="305" r:id="rId9"/>
    <p:sldId id="310" r:id="rId10"/>
    <p:sldId id="280" r:id="rId11"/>
    <p:sldId id="303" r:id="rId12"/>
    <p:sldId id="285" r:id="rId13"/>
    <p:sldId id="281" r:id="rId14"/>
    <p:sldId id="286" r:id="rId15"/>
    <p:sldId id="287" r:id="rId16"/>
    <p:sldId id="288" r:id="rId17"/>
    <p:sldId id="289" r:id="rId18"/>
    <p:sldId id="292" r:id="rId19"/>
    <p:sldId id="304" r:id="rId20"/>
    <p:sldId id="295" r:id="rId21"/>
    <p:sldId id="296" r:id="rId22"/>
    <p:sldId id="297" r:id="rId23"/>
    <p:sldId id="298" r:id="rId24"/>
    <p:sldId id="299" r:id="rId25"/>
    <p:sldId id="300" r:id="rId26"/>
    <p:sldId id="301"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D29354-E383-51BB-29B6-10695D3DB475}" name="Michael Yates" initials="MY" userId="S::Michael.Yates@cambridgeshire.gov.uk::06a0a663-53fd-4d24-9a36-524d3b59d61e" providerId="AD"/>
  <p188:author id="{14508A64-452C-D305-809B-F2E1442B234B}" name="Jack Hicks" initials="" userId="S::Jack.Hicks@cambridgeshire.gov.uk::2b9c6a7b-eab9-4479-83cf-004ae7932934" providerId="AD"/>
  <p188:author id="{B835B372-4996-7232-9DA5-10BE39F229D4}" name="Harini Anand" initials="HA" userId="S::Harini.Anand@cambridgeshire.gov.uk::bac06f2b-b564-4e4d-9523-2a222e654b03" providerId="AD"/>
  <p188:author id="{0AED1C8A-9137-31C9-C047-EDD1D359613D}" name="Dominic Milham" initials="DM" userId="S::Dominic.Milham@cambridgeshire.gov.uk::d852ccbe-f955-41c6-ba59-765581eb65a4" providerId="AD"/>
  <p188:author id="{4AE7229A-B3FE-0EF3-0F5A-A5C175C10186}" name="Leigh Roberts" initials="LR" userId="S::Leigh.Roberts@cambridgeshire.gov.uk::cf05d133-2b7b-4f25-9223-ee78c0d66fa8" providerId="AD"/>
  <p188:author id="{A5DF6FCE-B1F0-29C2-033C-8BBFC7D870A7}" name="Leigh Roberts" initials="LR" userId="S::leigh.roberts@cambridgeshire.gov.uk::cf05d133-2b7b-4f25-9223-ee78c0d66fa8" providerId="AD"/>
  <p188:author id="{CE8BBED0-B0E7-E1F8-42C9-10A35FC77154}" name="Michael Yates" initials="MY" userId="S::michael.yates@cambridgeshire.gov.uk::06a0a663-53fd-4d24-9a36-524d3b59d6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ini Anand" userId="bac06f2b-b564-4e4d-9523-2a222e654b03" providerId="ADAL" clId="{6C3DBA00-D062-4BF9-A102-F8C8722B4CEB}"/>
    <pc:docChg chg="modSld">
      <pc:chgData name="Harini Anand" userId="bac06f2b-b564-4e4d-9523-2a222e654b03" providerId="ADAL" clId="{6C3DBA00-D062-4BF9-A102-F8C8722B4CEB}" dt="2025-01-09T10:58:44.675" v="30" actId="962"/>
      <pc:docMkLst>
        <pc:docMk/>
      </pc:docMkLst>
      <pc:sldChg chg="modSp mod">
        <pc:chgData name="Harini Anand" userId="bac06f2b-b564-4e4d-9523-2a222e654b03" providerId="ADAL" clId="{6C3DBA00-D062-4BF9-A102-F8C8722B4CEB}" dt="2025-01-09T10:56:16.741" v="20" actId="962"/>
        <pc:sldMkLst>
          <pc:docMk/>
          <pc:sldMk cId="0" sldId="280"/>
        </pc:sldMkLst>
        <pc:picChg chg="mod">
          <ac:chgData name="Harini Anand" userId="bac06f2b-b564-4e4d-9523-2a222e654b03" providerId="ADAL" clId="{6C3DBA00-D062-4BF9-A102-F8C8722B4CEB}" dt="2025-01-09T10:56:16.741" v="20" actId="962"/>
          <ac:picMkLst>
            <pc:docMk/>
            <pc:sldMk cId="0" sldId="280"/>
            <ac:picMk id="2" creationId="{A86E5573-6F8F-A5B4-DEF0-9B478827272C}"/>
          </ac:picMkLst>
        </pc:picChg>
      </pc:sldChg>
      <pc:sldChg chg="modSp mod">
        <pc:chgData name="Harini Anand" userId="bac06f2b-b564-4e4d-9523-2a222e654b03" providerId="ADAL" clId="{6C3DBA00-D062-4BF9-A102-F8C8722B4CEB}" dt="2025-01-09T10:56:37.046" v="22" actId="962"/>
        <pc:sldMkLst>
          <pc:docMk/>
          <pc:sldMk cId="0" sldId="281"/>
        </pc:sldMkLst>
        <pc:spChg chg="mod">
          <ac:chgData name="Harini Anand" userId="bac06f2b-b564-4e4d-9523-2a222e654b03" providerId="ADAL" clId="{6C3DBA00-D062-4BF9-A102-F8C8722B4CEB}" dt="2025-01-09T10:53:21.957" v="3" actId="1036"/>
          <ac:spMkLst>
            <pc:docMk/>
            <pc:sldMk cId="0" sldId="281"/>
            <ac:spMk id="7169" creationId="{931DEE03-0429-5E45-9F71-FC97447DBFFE}"/>
          </ac:spMkLst>
        </pc:spChg>
        <pc:picChg chg="mod ord">
          <ac:chgData name="Harini Anand" userId="bac06f2b-b564-4e4d-9523-2a222e654b03" providerId="ADAL" clId="{6C3DBA00-D062-4BF9-A102-F8C8722B4CEB}" dt="2025-01-09T10:56:37.046" v="22" actId="962"/>
          <ac:picMkLst>
            <pc:docMk/>
            <pc:sldMk cId="0" sldId="281"/>
            <ac:picMk id="4" creationId="{22E64C56-A622-29D4-4153-8AB8A705529C}"/>
          </ac:picMkLst>
        </pc:picChg>
      </pc:sldChg>
      <pc:sldChg chg="modSp mod">
        <pc:chgData name="Harini Anand" userId="bac06f2b-b564-4e4d-9523-2a222e654b03" providerId="ADAL" clId="{6C3DBA00-D062-4BF9-A102-F8C8722B4CEB}" dt="2025-01-09T10:56:27.969" v="21" actId="962"/>
        <pc:sldMkLst>
          <pc:docMk/>
          <pc:sldMk cId="1888596792" sldId="285"/>
        </pc:sldMkLst>
        <pc:picChg chg="mod ord">
          <ac:chgData name="Harini Anand" userId="bac06f2b-b564-4e4d-9523-2a222e654b03" providerId="ADAL" clId="{6C3DBA00-D062-4BF9-A102-F8C8722B4CEB}" dt="2025-01-09T10:56:27.969" v="21" actId="962"/>
          <ac:picMkLst>
            <pc:docMk/>
            <pc:sldMk cId="1888596792" sldId="285"/>
            <ac:picMk id="5" creationId="{5E74A69B-A434-D6C1-FCC8-384C98A5CF75}"/>
          </ac:picMkLst>
        </pc:picChg>
      </pc:sldChg>
      <pc:sldChg chg="modSp mod">
        <pc:chgData name="Harini Anand" userId="bac06f2b-b564-4e4d-9523-2a222e654b03" providerId="ADAL" clId="{6C3DBA00-D062-4BF9-A102-F8C8722B4CEB}" dt="2025-01-09T10:56:46.602" v="23" actId="962"/>
        <pc:sldMkLst>
          <pc:docMk/>
          <pc:sldMk cId="1634772821" sldId="286"/>
        </pc:sldMkLst>
        <pc:picChg chg="mod">
          <ac:chgData name="Harini Anand" userId="bac06f2b-b564-4e4d-9523-2a222e654b03" providerId="ADAL" clId="{6C3DBA00-D062-4BF9-A102-F8C8722B4CEB}" dt="2025-01-09T10:56:46.602" v="23" actId="962"/>
          <ac:picMkLst>
            <pc:docMk/>
            <pc:sldMk cId="1634772821" sldId="286"/>
            <ac:picMk id="5" creationId="{375B21EE-2AB7-17B6-2653-56E594054765}"/>
          </ac:picMkLst>
        </pc:picChg>
      </pc:sldChg>
      <pc:sldChg chg="modSp mod">
        <pc:chgData name="Harini Anand" userId="bac06f2b-b564-4e4d-9523-2a222e654b03" providerId="ADAL" clId="{6C3DBA00-D062-4BF9-A102-F8C8722B4CEB}" dt="2025-01-09T10:53:44.016" v="5" actId="13244"/>
        <pc:sldMkLst>
          <pc:docMk/>
          <pc:sldMk cId="2404964468" sldId="287"/>
        </pc:sldMkLst>
        <pc:picChg chg="ord">
          <ac:chgData name="Harini Anand" userId="bac06f2b-b564-4e4d-9523-2a222e654b03" providerId="ADAL" clId="{6C3DBA00-D062-4BF9-A102-F8C8722B4CEB}" dt="2025-01-09T10:53:44.016" v="5" actId="13244"/>
          <ac:picMkLst>
            <pc:docMk/>
            <pc:sldMk cId="2404964468" sldId="287"/>
            <ac:picMk id="6" creationId="{F235019A-F136-5DA0-BC3D-71E2251E384C}"/>
          </ac:picMkLst>
        </pc:picChg>
      </pc:sldChg>
      <pc:sldChg chg="modSp mod">
        <pc:chgData name="Harini Anand" userId="bac06f2b-b564-4e4d-9523-2a222e654b03" providerId="ADAL" clId="{6C3DBA00-D062-4BF9-A102-F8C8722B4CEB}" dt="2025-01-09T10:57:15.316" v="24" actId="962"/>
        <pc:sldMkLst>
          <pc:docMk/>
          <pc:sldMk cId="3748005839" sldId="288"/>
        </pc:sldMkLst>
        <pc:picChg chg="mod ord">
          <ac:chgData name="Harini Anand" userId="bac06f2b-b564-4e4d-9523-2a222e654b03" providerId="ADAL" clId="{6C3DBA00-D062-4BF9-A102-F8C8722B4CEB}" dt="2025-01-09T10:57:15.316" v="24" actId="962"/>
          <ac:picMkLst>
            <pc:docMk/>
            <pc:sldMk cId="3748005839" sldId="288"/>
            <ac:picMk id="7" creationId="{64ECB00E-8CE9-8E3E-E48F-AF51CBBB01A0}"/>
          </ac:picMkLst>
        </pc:picChg>
      </pc:sldChg>
      <pc:sldChg chg="modSp mod">
        <pc:chgData name="Harini Anand" userId="bac06f2b-b564-4e4d-9523-2a222e654b03" providerId="ADAL" clId="{6C3DBA00-D062-4BF9-A102-F8C8722B4CEB}" dt="2025-01-09T10:57:26.942" v="25" actId="962"/>
        <pc:sldMkLst>
          <pc:docMk/>
          <pc:sldMk cId="2274535598" sldId="289"/>
        </pc:sldMkLst>
        <pc:picChg chg="mod ord">
          <ac:chgData name="Harini Anand" userId="bac06f2b-b564-4e4d-9523-2a222e654b03" providerId="ADAL" clId="{6C3DBA00-D062-4BF9-A102-F8C8722B4CEB}" dt="2025-01-09T10:57:26.942" v="25" actId="962"/>
          <ac:picMkLst>
            <pc:docMk/>
            <pc:sldMk cId="2274535598" sldId="289"/>
            <ac:picMk id="8" creationId="{EB4D6A23-195F-FFCF-0C7C-99BCBD319288}"/>
          </ac:picMkLst>
        </pc:picChg>
      </pc:sldChg>
      <pc:sldChg chg="modSp mod">
        <pc:chgData name="Harini Anand" userId="bac06f2b-b564-4e4d-9523-2a222e654b03" providerId="ADAL" clId="{6C3DBA00-D062-4BF9-A102-F8C8722B4CEB}" dt="2025-01-09T10:57:40.533" v="26" actId="962"/>
        <pc:sldMkLst>
          <pc:docMk/>
          <pc:sldMk cId="2584723322" sldId="295"/>
        </pc:sldMkLst>
        <pc:spChg chg="ord">
          <ac:chgData name="Harini Anand" userId="bac06f2b-b564-4e4d-9523-2a222e654b03" providerId="ADAL" clId="{6C3DBA00-D062-4BF9-A102-F8C8722B4CEB}" dt="2025-01-09T10:54:24.796" v="9" actId="13244"/>
          <ac:spMkLst>
            <pc:docMk/>
            <pc:sldMk cId="2584723322" sldId="295"/>
            <ac:spMk id="4" creationId="{BB7EA9B2-5371-0011-177D-BE2B1947F58C}"/>
          </ac:spMkLst>
        </pc:spChg>
        <pc:picChg chg="mod ord">
          <ac:chgData name="Harini Anand" userId="bac06f2b-b564-4e4d-9523-2a222e654b03" providerId="ADAL" clId="{6C3DBA00-D062-4BF9-A102-F8C8722B4CEB}" dt="2025-01-09T10:57:40.533" v="26" actId="962"/>
          <ac:picMkLst>
            <pc:docMk/>
            <pc:sldMk cId="2584723322" sldId="295"/>
            <ac:picMk id="7" creationId="{EB83500C-ACEB-4CBF-F0C4-1747A003FC11}"/>
          </ac:picMkLst>
        </pc:picChg>
      </pc:sldChg>
      <pc:sldChg chg="modSp mod">
        <pc:chgData name="Harini Anand" userId="bac06f2b-b564-4e4d-9523-2a222e654b03" providerId="ADAL" clId="{6C3DBA00-D062-4BF9-A102-F8C8722B4CEB}" dt="2025-01-09T10:57:51.411" v="27" actId="962"/>
        <pc:sldMkLst>
          <pc:docMk/>
          <pc:sldMk cId="4206230734" sldId="296"/>
        </pc:sldMkLst>
        <pc:spChg chg="ord">
          <ac:chgData name="Harini Anand" userId="bac06f2b-b564-4e4d-9523-2a222e654b03" providerId="ADAL" clId="{6C3DBA00-D062-4BF9-A102-F8C8722B4CEB}" dt="2025-01-09T10:54:45.725" v="11" actId="13244"/>
          <ac:spMkLst>
            <pc:docMk/>
            <pc:sldMk cId="4206230734" sldId="296"/>
            <ac:spMk id="3" creationId="{C36008A3-91C7-902B-10F8-B5355EE5C02E}"/>
          </ac:spMkLst>
        </pc:spChg>
        <pc:picChg chg="mod ord">
          <ac:chgData name="Harini Anand" userId="bac06f2b-b564-4e4d-9523-2a222e654b03" providerId="ADAL" clId="{6C3DBA00-D062-4BF9-A102-F8C8722B4CEB}" dt="2025-01-09T10:57:51.411" v="27" actId="962"/>
          <ac:picMkLst>
            <pc:docMk/>
            <pc:sldMk cId="4206230734" sldId="296"/>
            <ac:picMk id="2" creationId="{2D0C200A-E1F8-6D37-C808-A2C7C1F22E22}"/>
          </ac:picMkLst>
        </pc:picChg>
      </pc:sldChg>
      <pc:sldChg chg="modSp mod">
        <pc:chgData name="Harini Anand" userId="bac06f2b-b564-4e4d-9523-2a222e654b03" providerId="ADAL" clId="{6C3DBA00-D062-4BF9-A102-F8C8722B4CEB}" dt="2025-01-09T10:58:00.611" v="28" actId="962"/>
        <pc:sldMkLst>
          <pc:docMk/>
          <pc:sldMk cId="3965831138" sldId="297"/>
        </pc:sldMkLst>
        <pc:picChg chg="mod ord">
          <ac:chgData name="Harini Anand" userId="bac06f2b-b564-4e4d-9523-2a222e654b03" providerId="ADAL" clId="{6C3DBA00-D062-4BF9-A102-F8C8722B4CEB}" dt="2025-01-09T10:58:00.611" v="28" actId="962"/>
          <ac:picMkLst>
            <pc:docMk/>
            <pc:sldMk cId="3965831138" sldId="297"/>
            <ac:picMk id="9" creationId="{C718D24C-5D91-5201-2951-A68598ADDD5E}"/>
          </ac:picMkLst>
        </pc:picChg>
      </pc:sldChg>
      <pc:sldChg chg="modSp mod">
        <pc:chgData name="Harini Anand" userId="bac06f2b-b564-4e4d-9523-2a222e654b03" providerId="ADAL" clId="{6C3DBA00-D062-4BF9-A102-F8C8722B4CEB}" dt="2025-01-09T10:58:16.008" v="29" actId="962"/>
        <pc:sldMkLst>
          <pc:docMk/>
          <pc:sldMk cId="226546054" sldId="298"/>
        </pc:sldMkLst>
        <pc:picChg chg="mod ord">
          <ac:chgData name="Harini Anand" userId="bac06f2b-b564-4e4d-9523-2a222e654b03" providerId="ADAL" clId="{6C3DBA00-D062-4BF9-A102-F8C8722B4CEB}" dt="2025-01-09T10:58:16.008" v="29" actId="962"/>
          <ac:picMkLst>
            <pc:docMk/>
            <pc:sldMk cId="226546054" sldId="298"/>
            <ac:picMk id="7" creationId="{E808FAC3-288E-767F-AEE4-ED78741DDD26}"/>
          </ac:picMkLst>
        </pc:picChg>
      </pc:sldChg>
      <pc:sldChg chg="modSp mod">
        <pc:chgData name="Harini Anand" userId="bac06f2b-b564-4e4d-9523-2a222e654b03" providerId="ADAL" clId="{6C3DBA00-D062-4BF9-A102-F8C8722B4CEB}" dt="2025-01-09T10:55:38.663" v="16" actId="13244"/>
        <pc:sldMkLst>
          <pc:docMk/>
          <pc:sldMk cId="838851068" sldId="299"/>
        </pc:sldMkLst>
        <pc:spChg chg="ord">
          <ac:chgData name="Harini Anand" userId="bac06f2b-b564-4e4d-9523-2a222e654b03" providerId="ADAL" clId="{6C3DBA00-D062-4BF9-A102-F8C8722B4CEB}" dt="2025-01-09T10:55:38.663" v="16" actId="13244"/>
          <ac:spMkLst>
            <pc:docMk/>
            <pc:sldMk cId="838851068" sldId="299"/>
            <ac:spMk id="7" creationId="{EE1244F3-402A-0F0E-7B35-EFE418ED0E14}"/>
          </ac:spMkLst>
        </pc:spChg>
        <pc:picChg chg="ord">
          <ac:chgData name="Harini Anand" userId="bac06f2b-b564-4e4d-9523-2a222e654b03" providerId="ADAL" clId="{6C3DBA00-D062-4BF9-A102-F8C8722B4CEB}" dt="2025-01-09T10:55:35.504" v="15" actId="13244"/>
          <ac:picMkLst>
            <pc:docMk/>
            <pc:sldMk cId="838851068" sldId="299"/>
            <ac:picMk id="4" creationId="{859D65C8-AACC-6BBA-4D4A-ED522C941C9F}"/>
          </ac:picMkLst>
        </pc:picChg>
      </pc:sldChg>
      <pc:sldChg chg="modSp mod">
        <pc:chgData name="Harini Anand" userId="bac06f2b-b564-4e4d-9523-2a222e654b03" providerId="ADAL" clId="{6C3DBA00-D062-4BF9-A102-F8C8722B4CEB}" dt="2025-01-09T10:58:44.675" v="30" actId="962"/>
        <pc:sldMkLst>
          <pc:docMk/>
          <pc:sldMk cId="3318395202" sldId="300"/>
        </pc:sldMkLst>
        <pc:spChg chg="ord">
          <ac:chgData name="Harini Anand" userId="bac06f2b-b564-4e4d-9523-2a222e654b03" providerId="ADAL" clId="{6C3DBA00-D062-4BF9-A102-F8C8722B4CEB}" dt="2025-01-09T10:55:48.424" v="18" actId="13244"/>
          <ac:spMkLst>
            <pc:docMk/>
            <pc:sldMk cId="3318395202" sldId="300"/>
            <ac:spMk id="4" creationId="{7D96A77F-6947-8B2F-96AC-53F16E7F59EB}"/>
          </ac:spMkLst>
        </pc:spChg>
        <pc:picChg chg="mod ord">
          <ac:chgData name="Harini Anand" userId="bac06f2b-b564-4e4d-9523-2a222e654b03" providerId="ADAL" clId="{6C3DBA00-D062-4BF9-A102-F8C8722B4CEB}" dt="2025-01-09T10:58:44.675" v="30" actId="962"/>
          <ac:picMkLst>
            <pc:docMk/>
            <pc:sldMk cId="3318395202" sldId="300"/>
            <ac:picMk id="5" creationId="{13EA239A-EC81-04C6-2300-24E107A55B68}"/>
          </ac:picMkLst>
        </pc:picChg>
      </pc:sldChg>
      <pc:sldChg chg="modSp mod">
        <pc:chgData name="Harini Anand" userId="bac06f2b-b564-4e4d-9523-2a222e654b03" providerId="ADAL" clId="{6C3DBA00-D062-4BF9-A102-F8C8722B4CEB}" dt="2025-01-09T10:56:00.794" v="19" actId="13244"/>
        <pc:sldMkLst>
          <pc:docMk/>
          <pc:sldMk cId="2535975878" sldId="301"/>
        </pc:sldMkLst>
        <pc:spChg chg="ord">
          <ac:chgData name="Harini Anand" userId="bac06f2b-b564-4e4d-9523-2a222e654b03" providerId="ADAL" clId="{6C3DBA00-D062-4BF9-A102-F8C8722B4CEB}" dt="2025-01-09T10:56:00.794" v="19" actId="13244"/>
          <ac:spMkLst>
            <pc:docMk/>
            <pc:sldMk cId="2535975878" sldId="301"/>
            <ac:spMk id="4" creationId="{125AE687-BEBA-7FE2-EC19-E2E9E8A56263}"/>
          </ac:spMkLst>
        </pc:spChg>
      </pc:sldChg>
    </pc:docChg>
  </pc:docChgLst>
  <pc:docChgLst>
    <pc:chgData name="Harini Anand" userId="bac06f2b-b564-4e4d-9523-2a222e654b03" providerId="ADAL" clId="{C9FE88A7-9A26-4C9A-949E-0E5E87A4437B}"/>
    <pc:docChg chg="modSld">
      <pc:chgData name="Harini Anand" userId="bac06f2b-b564-4e4d-9523-2a222e654b03" providerId="ADAL" clId="{C9FE88A7-9A26-4C9A-949E-0E5E87A4437B}" dt="2025-01-13T09:57:06.831" v="12" actId="13244"/>
      <pc:docMkLst>
        <pc:docMk/>
      </pc:docMkLst>
      <pc:sldChg chg="modSp mod">
        <pc:chgData name="Harini Anand" userId="bac06f2b-b564-4e4d-9523-2a222e654b03" providerId="ADAL" clId="{C9FE88A7-9A26-4C9A-949E-0E5E87A4437B}" dt="2025-01-13T09:51:47.618" v="0" actId="962"/>
        <pc:sldMkLst>
          <pc:docMk/>
          <pc:sldMk cId="0" sldId="280"/>
        </pc:sldMkLst>
        <pc:picChg chg="mod">
          <ac:chgData name="Harini Anand" userId="bac06f2b-b564-4e4d-9523-2a222e654b03" providerId="ADAL" clId="{C9FE88A7-9A26-4C9A-949E-0E5E87A4437B}" dt="2025-01-13T09:51:47.618" v="0" actId="962"/>
          <ac:picMkLst>
            <pc:docMk/>
            <pc:sldMk cId="0" sldId="280"/>
            <ac:picMk id="2" creationId="{A86E5573-6F8F-A5B4-DEF0-9B478827272C}"/>
          </ac:picMkLst>
        </pc:picChg>
      </pc:sldChg>
      <pc:sldChg chg="modSp mod">
        <pc:chgData name="Harini Anand" userId="bac06f2b-b564-4e4d-9523-2a222e654b03" providerId="ADAL" clId="{C9FE88A7-9A26-4C9A-949E-0E5E87A4437B}" dt="2025-01-13T09:52:11.023" v="1" actId="962"/>
        <pc:sldMkLst>
          <pc:docMk/>
          <pc:sldMk cId="1888596792" sldId="285"/>
        </pc:sldMkLst>
        <pc:picChg chg="mod">
          <ac:chgData name="Harini Anand" userId="bac06f2b-b564-4e4d-9523-2a222e654b03" providerId="ADAL" clId="{C9FE88A7-9A26-4C9A-949E-0E5E87A4437B}" dt="2025-01-13T09:52:11.023" v="1" actId="962"/>
          <ac:picMkLst>
            <pc:docMk/>
            <pc:sldMk cId="1888596792" sldId="285"/>
            <ac:picMk id="5" creationId="{5E74A69B-A434-D6C1-FCC8-384C98A5CF75}"/>
          </ac:picMkLst>
        </pc:picChg>
      </pc:sldChg>
      <pc:sldChg chg="modSp mod">
        <pc:chgData name="Harini Anand" userId="bac06f2b-b564-4e4d-9523-2a222e654b03" providerId="ADAL" clId="{C9FE88A7-9A26-4C9A-949E-0E5E87A4437B}" dt="2025-01-13T09:52:41.601" v="2" actId="962"/>
        <pc:sldMkLst>
          <pc:docMk/>
          <pc:sldMk cId="1634772821" sldId="286"/>
        </pc:sldMkLst>
        <pc:picChg chg="mod">
          <ac:chgData name="Harini Anand" userId="bac06f2b-b564-4e4d-9523-2a222e654b03" providerId="ADAL" clId="{C9FE88A7-9A26-4C9A-949E-0E5E87A4437B}" dt="2025-01-13T09:52:41.601" v="2" actId="962"/>
          <ac:picMkLst>
            <pc:docMk/>
            <pc:sldMk cId="1634772821" sldId="286"/>
            <ac:picMk id="5" creationId="{375B21EE-2AB7-17B6-2653-56E594054765}"/>
          </ac:picMkLst>
        </pc:picChg>
      </pc:sldChg>
      <pc:sldChg chg="modSp mod">
        <pc:chgData name="Harini Anand" userId="bac06f2b-b564-4e4d-9523-2a222e654b03" providerId="ADAL" clId="{C9FE88A7-9A26-4C9A-949E-0E5E87A4437B}" dt="2025-01-13T09:53:51.037" v="4" actId="962"/>
        <pc:sldMkLst>
          <pc:docMk/>
          <pc:sldMk cId="2404964468" sldId="287"/>
        </pc:sldMkLst>
        <pc:picChg chg="mod">
          <ac:chgData name="Harini Anand" userId="bac06f2b-b564-4e4d-9523-2a222e654b03" providerId="ADAL" clId="{C9FE88A7-9A26-4C9A-949E-0E5E87A4437B}" dt="2025-01-13T09:53:51.037" v="4" actId="962"/>
          <ac:picMkLst>
            <pc:docMk/>
            <pc:sldMk cId="2404964468" sldId="287"/>
            <ac:picMk id="6" creationId="{F235019A-F136-5DA0-BC3D-71E2251E384C}"/>
          </ac:picMkLst>
        </pc:picChg>
      </pc:sldChg>
      <pc:sldChg chg="modSp mod">
        <pc:chgData name="Harini Anand" userId="bac06f2b-b564-4e4d-9523-2a222e654b03" providerId="ADAL" clId="{C9FE88A7-9A26-4C9A-949E-0E5E87A4437B}" dt="2025-01-13T09:54:04.692" v="5" actId="962"/>
        <pc:sldMkLst>
          <pc:docMk/>
          <pc:sldMk cId="3748005839" sldId="288"/>
        </pc:sldMkLst>
        <pc:picChg chg="mod">
          <ac:chgData name="Harini Anand" userId="bac06f2b-b564-4e4d-9523-2a222e654b03" providerId="ADAL" clId="{C9FE88A7-9A26-4C9A-949E-0E5E87A4437B}" dt="2025-01-13T09:54:04.692" v="5" actId="962"/>
          <ac:picMkLst>
            <pc:docMk/>
            <pc:sldMk cId="3748005839" sldId="288"/>
            <ac:picMk id="7" creationId="{64ECB00E-8CE9-8E3E-E48F-AF51CBBB01A0}"/>
          </ac:picMkLst>
        </pc:picChg>
      </pc:sldChg>
      <pc:sldChg chg="modSp mod">
        <pc:chgData name="Harini Anand" userId="bac06f2b-b564-4e4d-9523-2a222e654b03" providerId="ADAL" clId="{C9FE88A7-9A26-4C9A-949E-0E5E87A4437B}" dt="2025-01-13T09:54:12.412" v="6" actId="962"/>
        <pc:sldMkLst>
          <pc:docMk/>
          <pc:sldMk cId="2274535598" sldId="289"/>
        </pc:sldMkLst>
        <pc:picChg chg="mod">
          <ac:chgData name="Harini Anand" userId="bac06f2b-b564-4e4d-9523-2a222e654b03" providerId="ADAL" clId="{C9FE88A7-9A26-4C9A-949E-0E5E87A4437B}" dt="2025-01-13T09:54:12.412" v="6" actId="962"/>
          <ac:picMkLst>
            <pc:docMk/>
            <pc:sldMk cId="2274535598" sldId="289"/>
            <ac:picMk id="8" creationId="{EB4D6A23-195F-FFCF-0C7C-99BCBD319288}"/>
          </ac:picMkLst>
        </pc:picChg>
      </pc:sldChg>
      <pc:sldChg chg="modSp mod">
        <pc:chgData name="Harini Anand" userId="bac06f2b-b564-4e4d-9523-2a222e654b03" providerId="ADAL" clId="{C9FE88A7-9A26-4C9A-949E-0E5E87A4437B}" dt="2025-01-13T09:54:34.535" v="7" actId="962"/>
        <pc:sldMkLst>
          <pc:docMk/>
          <pc:sldMk cId="2584723322" sldId="295"/>
        </pc:sldMkLst>
        <pc:picChg chg="mod">
          <ac:chgData name="Harini Anand" userId="bac06f2b-b564-4e4d-9523-2a222e654b03" providerId="ADAL" clId="{C9FE88A7-9A26-4C9A-949E-0E5E87A4437B}" dt="2025-01-13T09:54:34.535" v="7" actId="962"/>
          <ac:picMkLst>
            <pc:docMk/>
            <pc:sldMk cId="2584723322" sldId="295"/>
            <ac:picMk id="7" creationId="{EB83500C-ACEB-4CBF-F0C4-1747A003FC11}"/>
          </ac:picMkLst>
        </pc:picChg>
      </pc:sldChg>
      <pc:sldChg chg="modSp mod">
        <pc:chgData name="Harini Anand" userId="bac06f2b-b564-4e4d-9523-2a222e654b03" providerId="ADAL" clId="{C9FE88A7-9A26-4C9A-949E-0E5E87A4437B}" dt="2025-01-13T09:55:08.022" v="8" actId="962"/>
        <pc:sldMkLst>
          <pc:docMk/>
          <pc:sldMk cId="4206230734" sldId="296"/>
        </pc:sldMkLst>
        <pc:picChg chg="mod">
          <ac:chgData name="Harini Anand" userId="bac06f2b-b564-4e4d-9523-2a222e654b03" providerId="ADAL" clId="{C9FE88A7-9A26-4C9A-949E-0E5E87A4437B}" dt="2025-01-13T09:55:08.022" v="8" actId="962"/>
          <ac:picMkLst>
            <pc:docMk/>
            <pc:sldMk cId="4206230734" sldId="296"/>
            <ac:picMk id="2" creationId="{2D0C200A-E1F8-6D37-C808-A2C7C1F22E22}"/>
          </ac:picMkLst>
        </pc:picChg>
      </pc:sldChg>
      <pc:sldChg chg="modSp mod">
        <pc:chgData name="Harini Anand" userId="bac06f2b-b564-4e4d-9523-2a222e654b03" providerId="ADAL" clId="{C9FE88A7-9A26-4C9A-949E-0E5E87A4437B}" dt="2025-01-13T09:56:30.195" v="9" actId="962"/>
        <pc:sldMkLst>
          <pc:docMk/>
          <pc:sldMk cId="226546054" sldId="298"/>
        </pc:sldMkLst>
        <pc:picChg chg="mod">
          <ac:chgData name="Harini Anand" userId="bac06f2b-b564-4e4d-9523-2a222e654b03" providerId="ADAL" clId="{C9FE88A7-9A26-4C9A-949E-0E5E87A4437B}" dt="2025-01-13T09:56:30.195" v="9" actId="962"/>
          <ac:picMkLst>
            <pc:docMk/>
            <pc:sldMk cId="226546054" sldId="298"/>
            <ac:picMk id="7" creationId="{E808FAC3-288E-767F-AEE4-ED78741DDD26}"/>
          </ac:picMkLst>
        </pc:picChg>
      </pc:sldChg>
      <pc:sldChg chg="modSp mod">
        <pc:chgData name="Harini Anand" userId="bac06f2b-b564-4e4d-9523-2a222e654b03" providerId="ADAL" clId="{C9FE88A7-9A26-4C9A-949E-0E5E87A4437B}" dt="2025-01-13T09:56:52.347" v="10" actId="962"/>
        <pc:sldMkLst>
          <pc:docMk/>
          <pc:sldMk cId="838851068" sldId="299"/>
        </pc:sldMkLst>
        <pc:picChg chg="mod">
          <ac:chgData name="Harini Anand" userId="bac06f2b-b564-4e4d-9523-2a222e654b03" providerId="ADAL" clId="{C9FE88A7-9A26-4C9A-949E-0E5E87A4437B}" dt="2025-01-13T09:56:52.347" v="10" actId="962"/>
          <ac:picMkLst>
            <pc:docMk/>
            <pc:sldMk cId="838851068" sldId="299"/>
            <ac:picMk id="4" creationId="{859D65C8-AACC-6BBA-4D4A-ED522C941C9F}"/>
          </ac:picMkLst>
        </pc:picChg>
      </pc:sldChg>
      <pc:sldChg chg="modSp mod">
        <pc:chgData name="Harini Anand" userId="bac06f2b-b564-4e4d-9523-2a222e654b03" providerId="ADAL" clId="{C9FE88A7-9A26-4C9A-949E-0E5E87A4437B}" dt="2025-01-13T09:57:06.831" v="12" actId="13244"/>
        <pc:sldMkLst>
          <pc:docMk/>
          <pc:sldMk cId="3318395202" sldId="300"/>
        </pc:sldMkLst>
        <pc:spChg chg="ord">
          <ac:chgData name="Harini Anand" userId="bac06f2b-b564-4e4d-9523-2a222e654b03" providerId="ADAL" clId="{C9FE88A7-9A26-4C9A-949E-0E5E87A4437B}" dt="2025-01-13T09:57:06.831" v="12" actId="13244"/>
          <ac:spMkLst>
            <pc:docMk/>
            <pc:sldMk cId="3318395202" sldId="300"/>
            <ac:spMk id="7" creationId="{90B2FDB6-8C77-A27E-1471-A91D234C3A58}"/>
          </ac:spMkLst>
        </pc:spChg>
        <pc:picChg chg="mod">
          <ac:chgData name="Harini Anand" userId="bac06f2b-b564-4e4d-9523-2a222e654b03" providerId="ADAL" clId="{C9FE88A7-9A26-4C9A-949E-0E5E87A4437B}" dt="2025-01-13T09:57:06.756" v="11" actId="962"/>
          <ac:picMkLst>
            <pc:docMk/>
            <pc:sldMk cId="3318395202" sldId="300"/>
            <ac:picMk id="5" creationId="{13EA239A-EC81-04C6-2300-24E107A55B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61F14F-C195-2904-3C8A-FC35788B6B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1129DC0-A401-CE80-0C0B-E7C27384234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6DAD68-3C52-614D-81D4-44981D77701E}" type="datetimeFigureOut">
              <a:rPr lang="en-US"/>
              <a:pPr>
                <a:defRPr/>
              </a:pPr>
              <a:t>2/5/2025</a:t>
            </a:fld>
            <a:endParaRPr lang="en-US"/>
          </a:p>
        </p:txBody>
      </p:sp>
      <p:sp>
        <p:nvSpPr>
          <p:cNvPr id="4" name="Slide Image Placeholder 3">
            <a:extLst>
              <a:ext uri="{FF2B5EF4-FFF2-40B4-BE49-F238E27FC236}">
                <a16:creationId xmlns:a16="http://schemas.microsoft.com/office/drawing/2014/main" id="{E9883ED2-7179-1ECE-1C2F-7BBC2C95C1B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26ECD2-5938-DA67-BEB6-01D36BC0934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33B94061-B19A-8909-4724-43ED8840CE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1C59284-E0BA-4F1A-42A1-B032E6B3B01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9BF146A-133B-A443-A092-A0A2E59F13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5</a:t>
            </a:fld>
            <a:endParaRPr lang="en-US"/>
          </a:p>
        </p:txBody>
      </p:sp>
    </p:spTree>
    <p:extLst>
      <p:ext uri="{BB962C8B-B14F-4D97-AF65-F5344CB8AC3E}">
        <p14:creationId xmlns:p14="http://schemas.microsoft.com/office/powerpoint/2010/main" val="137968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6</a:t>
            </a:fld>
            <a:endParaRPr lang="en-US"/>
          </a:p>
        </p:txBody>
      </p:sp>
    </p:spTree>
    <p:extLst>
      <p:ext uri="{BB962C8B-B14F-4D97-AF65-F5344CB8AC3E}">
        <p14:creationId xmlns:p14="http://schemas.microsoft.com/office/powerpoint/2010/main" val="103719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17</a:t>
            </a:fld>
            <a:endParaRPr lang="en-US"/>
          </a:p>
        </p:txBody>
      </p:sp>
    </p:spTree>
    <p:extLst>
      <p:ext uri="{BB962C8B-B14F-4D97-AF65-F5344CB8AC3E}">
        <p14:creationId xmlns:p14="http://schemas.microsoft.com/office/powerpoint/2010/main" val="334787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19</a:t>
            </a:fld>
            <a:endParaRPr lang="en-US"/>
          </a:p>
        </p:txBody>
      </p:sp>
    </p:spTree>
    <p:extLst>
      <p:ext uri="{BB962C8B-B14F-4D97-AF65-F5344CB8AC3E}">
        <p14:creationId xmlns:p14="http://schemas.microsoft.com/office/powerpoint/2010/main" val="3238126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a:solidFill>
                  <a:schemeClr val="bg1"/>
                </a:solidFill>
              </a:rPr>
              <a:t>cambridgeshire.gov.uk</a:t>
            </a:r>
          </a:p>
        </p:txBody>
      </p:sp>
      <p:pic>
        <p:nvPicPr>
          <p:cNvPr id="6" name="Picture 9">
            <a:extLst>
              <a:ext uri="{FF2B5EF4-FFF2-40B4-BE49-F238E27FC236}">
                <a16:creationId xmlns:a16="http://schemas.microsoft.com/office/drawing/2014/main" id="{78A256BF-A9FD-0F13-0252-523F7A381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466725"/>
            <a:ext cx="309721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userDrawn="1"/>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userDrawn="1"/>
          </p:nvPicPr>
          <p:blipFill>
            <a:blip r:embed="rId4"/>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userDrawn="1"/>
          </p:nvPicPr>
          <p:blipFill>
            <a:blip r:embed="rId5"/>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userDrawn="1"/>
          </p:nvPicPr>
          <p:blipFill>
            <a:blip r:embed="rId6"/>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1577223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pPr>
              <a:defRPr/>
            </a:pPr>
            <a:fld id="{B2932346-C671-524D-8F35-787C8C3E3B5A}" type="datetimeFigureOut">
              <a:rPr lang="en-US"/>
              <a:pPr>
                <a:defRPr/>
              </a:pPr>
              <a:t>2/5/2025</a:t>
            </a:fld>
            <a:endParaRPr lang="en-US"/>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pPr>
              <a:defRPr/>
            </a:pPr>
            <a:fld id="{9B88F34F-AD98-624B-BF25-F97212623FAF}" type="slidenum">
              <a:rPr lang="en-US"/>
              <a:pPr>
                <a:defRPr/>
              </a:pPr>
              <a:t>‹#›</a:t>
            </a:fld>
            <a:endParaRPr lang="en-US"/>
          </a:p>
        </p:txBody>
      </p:sp>
    </p:spTree>
    <p:extLst>
      <p:ext uri="{BB962C8B-B14F-4D97-AF65-F5344CB8AC3E}">
        <p14:creationId xmlns:p14="http://schemas.microsoft.com/office/powerpoint/2010/main" val="270397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pPr>
              <a:defRPr/>
            </a:pPr>
            <a:fld id="{BCE4DA1E-FAFC-894B-9BBA-1B775277DB10}" type="datetimeFigureOut">
              <a:rPr lang="en-US"/>
              <a:pPr>
                <a:defRPr/>
              </a:pPr>
              <a:t>2/5/2025</a:t>
            </a:fld>
            <a:endParaRPr lang="en-US"/>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pPr>
              <a:defRPr/>
            </a:pPr>
            <a:fld id="{0618615D-D1A1-2B4A-A2A5-EA7351E5E2FF}" type="slidenum">
              <a:rPr lang="en-US"/>
              <a:pPr>
                <a:defRPr/>
              </a:pPr>
              <a:t>‹#›</a:t>
            </a:fld>
            <a:endParaRPr lang="en-US"/>
          </a:p>
        </p:txBody>
      </p:sp>
    </p:spTree>
    <p:extLst>
      <p:ext uri="{BB962C8B-B14F-4D97-AF65-F5344CB8AC3E}">
        <p14:creationId xmlns:p14="http://schemas.microsoft.com/office/powerpoint/2010/main" val="285114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pPr>
              <a:defRPr/>
            </a:pPr>
            <a:fld id="{98977E0D-8CC6-DF4B-BEF3-9511FEC61FBD}" type="datetimeFigureOut">
              <a:rPr lang="en-US"/>
              <a:pPr>
                <a:defRPr/>
              </a:pPr>
              <a:t>2/5/2025</a:t>
            </a:fld>
            <a:endParaRPr lang="en-US"/>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pPr>
              <a:defRPr/>
            </a:pPr>
            <a:fld id="{13E33117-277E-A04C-8104-B58F49B71AFB}" type="slidenum">
              <a:rPr lang="en-US"/>
              <a:pPr>
                <a:defRPr/>
              </a:pPr>
              <a:t>‹#›</a:t>
            </a:fld>
            <a:endParaRPr lang="en-US"/>
          </a:p>
        </p:txBody>
      </p:sp>
    </p:spTree>
    <p:extLst>
      <p:ext uri="{BB962C8B-B14F-4D97-AF65-F5344CB8AC3E}">
        <p14:creationId xmlns:p14="http://schemas.microsoft.com/office/powerpoint/2010/main" val="2252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pPr>
              <a:defRPr/>
            </a:pPr>
            <a:fld id="{460E6EE8-AB30-A54B-B4EB-7DCDA914EDBA}" type="datetimeFigureOut">
              <a:rPr lang="en-US"/>
              <a:pPr>
                <a:defRPr/>
              </a:pPr>
              <a:t>2/5/2025</a:t>
            </a:fld>
            <a:endParaRPr lang="en-US"/>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pPr>
              <a:defRPr/>
            </a:pPr>
            <a:fld id="{BF095292-AA36-CA40-8F0C-316399164E25}" type="slidenum">
              <a:rPr lang="en-US"/>
              <a:pPr>
                <a:defRPr/>
              </a:pPr>
              <a:t>‹#›</a:t>
            </a:fld>
            <a:endParaRPr lang="en-US"/>
          </a:p>
        </p:txBody>
      </p:sp>
      <p:grpSp>
        <p:nvGrpSpPr>
          <p:cNvPr id="8" name="Group 7">
            <a:extLst>
              <a:ext uri="{FF2B5EF4-FFF2-40B4-BE49-F238E27FC236}">
                <a16:creationId xmlns:a16="http://schemas.microsoft.com/office/drawing/2014/main" id="{0D164573-CA05-02BF-6824-A3F6DA0A0E4E}"/>
              </a:ext>
            </a:extLst>
          </p:cNvPr>
          <p:cNvGrpSpPr/>
          <p:nvPr userDrawn="1"/>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userDrawn="1"/>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userDrawn="1"/>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userDrawn="1"/>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394749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pPr>
              <a:defRPr/>
            </a:pPr>
            <a:fld id="{95ECB895-3A71-B547-A853-6B7AB9B42DD9}" type="datetimeFigureOut">
              <a:rPr lang="en-US"/>
              <a:pPr>
                <a:defRPr/>
              </a:pPr>
              <a:t>2/5/2025</a:t>
            </a:fld>
            <a:endParaRPr lang="en-US"/>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pPr>
              <a:defRPr/>
            </a:pPr>
            <a:fld id="{4FAE4C2C-2A16-5C41-81CF-8A40D5D47141}" type="slidenum">
              <a:rPr lang="en-US"/>
              <a:pPr>
                <a:defRPr/>
              </a:pPr>
              <a:t>‹#›</a:t>
            </a:fld>
            <a:endParaRPr lang="en-US"/>
          </a:p>
        </p:txBody>
      </p:sp>
    </p:spTree>
    <p:extLst>
      <p:ext uri="{BB962C8B-B14F-4D97-AF65-F5344CB8AC3E}">
        <p14:creationId xmlns:p14="http://schemas.microsoft.com/office/powerpoint/2010/main" val="183679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pPr>
              <a:defRPr/>
            </a:pPr>
            <a:fld id="{2AA317DA-8FCB-594E-ABDC-AE163AF0E03D}" type="datetimeFigureOut">
              <a:rPr lang="en-US"/>
              <a:pPr>
                <a:defRPr/>
              </a:pPr>
              <a:t>2/5/2025</a:t>
            </a:fld>
            <a:endParaRPr lang="en-US"/>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pPr>
              <a:defRPr/>
            </a:pPr>
            <a:fld id="{01B3D0EC-9037-2C4B-A86C-9119BAF95D9D}" type="slidenum">
              <a:rPr lang="en-US"/>
              <a:pPr>
                <a:defRPr/>
              </a:pPr>
              <a:t>‹#›</a:t>
            </a:fld>
            <a:endParaRPr lang="en-US"/>
          </a:p>
        </p:txBody>
      </p:sp>
    </p:spTree>
    <p:extLst>
      <p:ext uri="{BB962C8B-B14F-4D97-AF65-F5344CB8AC3E}">
        <p14:creationId xmlns:p14="http://schemas.microsoft.com/office/powerpoint/2010/main" val="413503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pPr>
              <a:defRPr/>
            </a:pPr>
            <a:fld id="{EE22F947-EFE7-374F-9938-BDE220E62DBA}" type="datetimeFigureOut">
              <a:rPr lang="en-US"/>
              <a:pPr>
                <a:defRPr/>
              </a:pPr>
              <a:t>2/5/2025</a:t>
            </a:fld>
            <a:endParaRPr lang="en-US"/>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pPr>
              <a:defRPr/>
            </a:pPr>
            <a:fld id="{DD3AF612-8BD3-694D-9961-FD5BFCCBB0FB}" type="slidenum">
              <a:rPr lang="en-US"/>
              <a:pPr>
                <a:defRPr/>
              </a:pPr>
              <a:t>‹#›</a:t>
            </a:fld>
            <a:endParaRPr lang="en-US"/>
          </a:p>
        </p:txBody>
      </p:sp>
    </p:spTree>
    <p:extLst>
      <p:ext uri="{BB962C8B-B14F-4D97-AF65-F5344CB8AC3E}">
        <p14:creationId xmlns:p14="http://schemas.microsoft.com/office/powerpoint/2010/main" val="73731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pPr>
              <a:defRPr/>
            </a:pPr>
            <a:fld id="{DF4D5C99-378F-664A-AFA8-A1A4A4997E31}" type="datetimeFigureOut">
              <a:rPr lang="en-US"/>
              <a:pPr>
                <a:defRPr/>
              </a:pPr>
              <a:t>2/5/2025</a:t>
            </a:fld>
            <a:endParaRPr lang="en-US"/>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pPr>
              <a:defRPr/>
            </a:pPr>
            <a:fld id="{F9440E02-9714-644B-A483-F3D5DFF66831}" type="slidenum">
              <a:rPr lang="en-US"/>
              <a:pPr>
                <a:defRPr/>
              </a:pPr>
              <a:t>‹#›</a:t>
            </a:fld>
            <a:endParaRPr lang="en-US"/>
          </a:p>
        </p:txBody>
      </p:sp>
    </p:spTree>
    <p:extLst>
      <p:ext uri="{BB962C8B-B14F-4D97-AF65-F5344CB8AC3E}">
        <p14:creationId xmlns:p14="http://schemas.microsoft.com/office/powerpoint/2010/main" val="119066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pPr>
              <a:defRPr/>
            </a:pPr>
            <a:fld id="{C5C1236B-B271-AC43-8988-575C339D0797}" type="datetimeFigureOut">
              <a:rPr lang="en-US"/>
              <a:pPr>
                <a:defRPr/>
              </a:pPr>
              <a:t>2/5/2025</a:t>
            </a:fld>
            <a:endParaRPr lang="en-US"/>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pPr>
              <a:defRPr/>
            </a:pPr>
            <a:fld id="{CB2C4C7A-5467-8D4A-A417-57AC999DA6EE}" type="slidenum">
              <a:rPr lang="en-US"/>
              <a:pPr>
                <a:defRPr/>
              </a:pPr>
              <a:t>‹#›</a:t>
            </a:fld>
            <a:endParaRPr lang="en-US"/>
          </a:p>
        </p:txBody>
      </p:sp>
    </p:spTree>
    <p:extLst>
      <p:ext uri="{BB962C8B-B14F-4D97-AF65-F5344CB8AC3E}">
        <p14:creationId xmlns:p14="http://schemas.microsoft.com/office/powerpoint/2010/main" val="290066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pPr>
              <a:defRPr/>
            </a:pPr>
            <a:fld id="{D3D64A1E-C505-2A4B-A4C3-BD611DD2C66E}" type="datetimeFigureOut">
              <a:rPr lang="en-US"/>
              <a:pPr>
                <a:defRPr/>
              </a:pPr>
              <a:t>2/5/2025</a:t>
            </a:fld>
            <a:endParaRPr lang="en-US"/>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pPr>
              <a:defRPr/>
            </a:pPr>
            <a:fld id="{337FC21F-2C07-924F-901F-7A735D8502D8}" type="slidenum">
              <a:rPr lang="en-US"/>
              <a:pPr>
                <a:defRPr/>
              </a:pPr>
              <a:t>‹#›</a:t>
            </a:fld>
            <a:endParaRPr lang="en-US"/>
          </a:p>
        </p:txBody>
      </p:sp>
    </p:spTree>
    <p:extLst>
      <p:ext uri="{BB962C8B-B14F-4D97-AF65-F5344CB8AC3E}">
        <p14:creationId xmlns:p14="http://schemas.microsoft.com/office/powerpoint/2010/main" val="290781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ACC894C-3144-9340-8BDE-9027486D5EF1}" type="datetimeFigureOut">
              <a:rPr lang="en-US"/>
              <a:pPr>
                <a:defRPr/>
              </a:pPr>
              <a:t>2/5/2025</a:t>
            </a:fld>
            <a:endParaRPr lang="en-US"/>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pPr>
              <a:defRPr/>
            </a:pPr>
            <a:fld id="{7233D8F7-32F0-2D41-8D86-572888BEC777}" type="slidenum">
              <a:rPr lang="en-US"/>
              <a:pPr>
                <a:defRPr/>
              </a:pPr>
              <a:t>‹#›</a:t>
            </a:fld>
            <a:endParaRPr lang="en-US"/>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userDrawn="1"/>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userDrawn="1"/>
          </p:nvPicPr>
          <p:blipFill>
            <a:blip r:embed="rId14"/>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userDrawn="1"/>
          </p:nvPicPr>
          <p:blipFill>
            <a:blip r:embed="rId15"/>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userDrawn="1"/>
          </p:nvPicPr>
          <p:blipFill>
            <a:blip r:embed="rId16"/>
            <a:stretch>
              <a:fillRect/>
            </a:stretch>
          </p:blipFill>
          <p:spPr>
            <a:xfrm>
              <a:off x="9987954" y="409453"/>
              <a:ext cx="549222" cy="549222"/>
            </a:xfrm>
            <a:prstGeom prst="rect">
              <a:avLst/>
            </a:prstGeom>
          </p:spPr>
        </p:pic>
      </p:grpSp>
    </p:spTree>
  </p:cSld>
  <p:clrMap bg1="lt1" tx1="dk1" bg2="lt2" tx2="dk2" accent1="accent1" accent2="accent2" accent3="accent3" accent4="accent4" accent5="accent5" accent6="accent6" hlink="hlink" folHlink="folHlink"/>
  <p:sldLayoutIdLst>
    <p:sldLayoutId id="2147483697" r:id="rId1"/>
    <p:sldLayoutId id="2147483688" r:id="rId2"/>
    <p:sldLayoutId id="214748369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xplore-education-statistics.service.gov.uk/find-statistics/apprenticeship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7B4C0F48-43F5-0CCB-229D-BBAB85AD36A1}"/>
              </a:ext>
            </a:extLst>
          </p:cNvPr>
          <p:cNvSpPr>
            <a:spLocks noGrp="1" noChangeArrowheads="1"/>
          </p:cNvSpPr>
          <p:nvPr>
            <p:ph type="ctrTitle"/>
          </p:nvPr>
        </p:nvSpPr>
        <p:spPr/>
        <p:txBody>
          <a:bodyPr>
            <a:noAutofit/>
          </a:bodyPr>
          <a:lstStyle/>
          <a:p>
            <a:r>
              <a:rPr lang="en-GB" sz="4400"/>
              <a:t>Apprenticeships delivered in the Greater Cambridge area, 2023/24 Academic Year</a:t>
            </a:r>
            <a:endParaRPr lang="en-US" altLang="en-US" sz="4400">
              <a:cs typeface="Arial"/>
            </a:endParaRPr>
          </a:p>
        </p:txBody>
      </p:sp>
      <p:sp>
        <p:nvSpPr>
          <p:cNvPr id="3" name="Text Placeholder 2">
            <a:extLst>
              <a:ext uri="{FF2B5EF4-FFF2-40B4-BE49-F238E27FC236}">
                <a16:creationId xmlns:a16="http://schemas.microsoft.com/office/drawing/2014/main" id="{D4DA80B2-862F-BE1E-E4A6-5871295B1B44}"/>
              </a:ext>
            </a:extLst>
          </p:cNvPr>
          <p:cNvSpPr>
            <a:spLocks noGrp="1"/>
          </p:cNvSpPr>
          <p:nvPr>
            <p:ph type="body" sz="quarter" idx="10"/>
          </p:nvPr>
        </p:nvSpPr>
        <p:spPr>
          <a:xfrm>
            <a:off x="623888" y="6326862"/>
            <a:ext cx="5472112" cy="276726"/>
          </a:xfrm>
        </p:spPr>
        <p:txBody>
          <a:bodyPr/>
          <a:lstStyle/>
          <a:p>
            <a:r>
              <a:rPr lang="en-GB"/>
              <a:t>Policy and Insight Team – policyandinsight@cambridgeshire.gov.uk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931DEE03-0429-5E45-9F71-FC97447DBFFE}"/>
              </a:ext>
            </a:extLst>
          </p:cNvPr>
          <p:cNvSpPr>
            <a:spLocks noGrp="1" noChangeArrowheads="1"/>
          </p:cNvSpPr>
          <p:nvPr>
            <p:ph type="title"/>
          </p:nvPr>
        </p:nvSpPr>
        <p:spPr>
          <a:xfrm>
            <a:off x="633413" y="485581"/>
            <a:ext cx="10515600" cy="1214438"/>
          </a:xfrm>
        </p:spPr>
        <p:txBody>
          <a:bodyPr/>
          <a:lstStyle/>
          <a:p>
            <a:r>
              <a:rPr lang="en-US" altLang="en-US" sz="4000"/>
              <a:t>Starts by level – national comparison</a:t>
            </a:r>
          </a:p>
        </p:txBody>
      </p:sp>
      <p:sp>
        <p:nvSpPr>
          <p:cNvPr id="7170" name="Content Placeholder 2">
            <a:extLst>
              <a:ext uri="{FF2B5EF4-FFF2-40B4-BE49-F238E27FC236}">
                <a16:creationId xmlns:a16="http://schemas.microsoft.com/office/drawing/2014/main" id="{82F8FE49-13E7-1248-EC85-DA8BB8110101}"/>
              </a:ext>
            </a:extLst>
          </p:cNvPr>
          <p:cNvSpPr>
            <a:spLocks noGrp="1" noChangeArrowheads="1"/>
          </p:cNvSpPr>
          <p:nvPr>
            <p:ph idx="1"/>
          </p:nvPr>
        </p:nvSpPr>
        <p:spPr>
          <a:xfrm>
            <a:off x="423101" y="1666164"/>
            <a:ext cx="4070431" cy="4351338"/>
          </a:xfrm>
        </p:spPr>
        <p:txBody>
          <a:bodyPr/>
          <a:lstStyle/>
          <a:p>
            <a:pPr marL="0" indent="0">
              <a:buNone/>
            </a:pPr>
            <a:r>
              <a:rPr lang="en-GB" altLang="en-US" sz="1600"/>
              <a:t>Greater Cambridge has a higher proportion of Level 4-7 starts than nationally (51% vs 36%). </a:t>
            </a:r>
            <a:r>
              <a:rPr lang="en-US" altLang="en-US" sz="1600"/>
              <a:t>The most notable differences when comparing to the national breakdown are</a:t>
            </a:r>
          </a:p>
          <a:p>
            <a:pPr marL="0" indent="0">
              <a:buNone/>
            </a:pPr>
            <a:endParaRPr lang="en-US" altLang="en-US" sz="1600"/>
          </a:p>
          <a:p>
            <a:pPr marL="742950" lvl="1">
              <a:spcAft>
                <a:spcPts val="600"/>
              </a:spcAft>
            </a:pPr>
            <a:r>
              <a:rPr lang="en-US" sz="1600"/>
              <a:t>Greater Cambridge had a higher proportion of starts in Level 6 apprenticeships (17% vs 8% nationally) and Level 7 apprenticeships (10% vs 7% nationally).</a:t>
            </a:r>
          </a:p>
          <a:p>
            <a:pPr marL="742950" lvl="1">
              <a:spcAft>
                <a:spcPts val="600"/>
              </a:spcAft>
            </a:pPr>
            <a:r>
              <a:rPr lang="en-US" sz="1600"/>
              <a:t>Greater Cambridge had a lower proportions of starts in Level 2 apprenticeships (14% vs 21% nationally) and Level 3 apprenticeships (35% vs 43% nationally).</a:t>
            </a:r>
            <a:endParaRPr lang="en-GB" sz="1600"/>
          </a:p>
        </p:txBody>
      </p:sp>
      <p:pic>
        <p:nvPicPr>
          <p:cNvPr id="4" name="Picture 3" descr="A 100% stacked bar chart showing apprenticeships starts across Greater Cambridge by level over the last three years, including national comparison for 2023/24.">
            <a:extLst>
              <a:ext uri="{FF2B5EF4-FFF2-40B4-BE49-F238E27FC236}">
                <a16:creationId xmlns:a16="http://schemas.microsoft.com/office/drawing/2014/main" id="{22E64C56-A622-29D4-4153-8AB8A705529C}"/>
              </a:ext>
            </a:extLst>
          </p:cNvPr>
          <p:cNvPicPr>
            <a:picLocks noChangeAspect="1"/>
          </p:cNvPicPr>
          <p:nvPr/>
        </p:nvPicPr>
        <p:blipFill>
          <a:blip r:embed="rId2"/>
          <a:stretch>
            <a:fillRect/>
          </a:stretch>
        </p:blipFill>
        <p:spPr>
          <a:xfrm>
            <a:off x="4477451" y="1666164"/>
            <a:ext cx="7291448" cy="2975106"/>
          </a:xfrm>
          <a:prstGeom prst="rect">
            <a:avLst/>
          </a:prstGeom>
        </p:spPr>
      </p:pic>
      <p:sp>
        <p:nvSpPr>
          <p:cNvPr id="3" name="TextBox 2">
            <a:extLst>
              <a:ext uri="{FF2B5EF4-FFF2-40B4-BE49-F238E27FC236}">
                <a16:creationId xmlns:a16="http://schemas.microsoft.com/office/drawing/2014/main" id="{C36008A3-91C7-902B-10F8-B5355EE5C02E}"/>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25F2-36C0-C855-7BDF-C78B2E0A2783}"/>
              </a:ext>
            </a:extLst>
          </p:cNvPr>
          <p:cNvSpPr>
            <a:spLocks noGrp="1"/>
          </p:cNvSpPr>
          <p:nvPr>
            <p:ph type="title"/>
          </p:nvPr>
        </p:nvSpPr>
        <p:spPr>
          <a:xfrm>
            <a:off x="633413" y="476250"/>
            <a:ext cx="9773330" cy="1214438"/>
          </a:xfrm>
        </p:spPr>
        <p:txBody>
          <a:bodyPr/>
          <a:lstStyle/>
          <a:p>
            <a:r>
              <a:rPr lang="en-GB" sz="4000"/>
              <a:t>Starts by subject area</a:t>
            </a:r>
          </a:p>
        </p:txBody>
      </p:sp>
      <p:sp>
        <p:nvSpPr>
          <p:cNvPr id="3" name="Content Placeholder 2">
            <a:extLst>
              <a:ext uri="{FF2B5EF4-FFF2-40B4-BE49-F238E27FC236}">
                <a16:creationId xmlns:a16="http://schemas.microsoft.com/office/drawing/2014/main" id="{7CF47B8D-3BDB-7F30-22A7-70687B8F88E6}"/>
              </a:ext>
            </a:extLst>
          </p:cNvPr>
          <p:cNvSpPr>
            <a:spLocks noGrp="1"/>
          </p:cNvSpPr>
          <p:nvPr>
            <p:ph idx="1"/>
          </p:nvPr>
        </p:nvSpPr>
        <p:spPr>
          <a:xfrm>
            <a:off x="487109" y="1807337"/>
            <a:ext cx="4226587" cy="4351338"/>
          </a:xfrm>
        </p:spPr>
        <p:txBody>
          <a:bodyPr/>
          <a:lstStyle/>
          <a:p>
            <a:pPr marL="0" indent="0">
              <a:buNone/>
            </a:pPr>
            <a:r>
              <a:rPr lang="en-US" sz="1600"/>
              <a:t>The notable differences between 2022/23 and 2023/24 are</a:t>
            </a:r>
          </a:p>
          <a:p>
            <a:pPr marL="342900" indent="-285750">
              <a:spcAft>
                <a:spcPts val="600"/>
              </a:spcAft>
            </a:pPr>
            <a:r>
              <a:rPr lang="en-US" sz="1600"/>
              <a:t>Engineering and Manufacturing Technologies had the largest raw number and percentage increase in starts (+45 starts, +23%). The proportion of total starts also increased from 9% to 11%.</a:t>
            </a:r>
          </a:p>
          <a:p>
            <a:pPr marL="342900" indent="-285750">
              <a:spcAft>
                <a:spcPts val="600"/>
              </a:spcAft>
            </a:pPr>
            <a:r>
              <a:rPr lang="en-US" sz="1600"/>
              <a:t>Health, Public Services and Care had the largest raw number and percentage decrease in starts (-92 starts, -13%). </a:t>
            </a:r>
          </a:p>
          <a:p>
            <a:endParaRPr lang="en-GB" sz="2000"/>
          </a:p>
        </p:txBody>
      </p:sp>
      <p:pic>
        <p:nvPicPr>
          <p:cNvPr id="5" name="Picture 4" descr="A stacked bar chart showing apprenticeships starts across Greater Cambridge up to and including Q4 by level over the last three years. Subject areas with the highest starts were ‘Business, Administration and Law’ (29%, 642), ‘Health, Public Services and Care’ (28%, 623) and ‘Engineering and Manufacturing Technologies’ (11%, 237).">
            <a:extLst>
              <a:ext uri="{FF2B5EF4-FFF2-40B4-BE49-F238E27FC236}">
                <a16:creationId xmlns:a16="http://schemas.microsoft.com/office/drawing/2014/main" id="{375B21EE-2AB7-17B6-2653-56E594054765}"/>
              </a:ext>
            </a:extLst>
          </p:cNvPr>
          <p:cNvPicPr>
            <a:picLocks noChangeAspect="1"/>
          </p:cNvPicPr>
          <p:nvPr/>
        </p:nvPicPr>
        <p:blipFill>
          <a:blip r:embed="rId2"/>
          <a:stretch>
            <a:fillRect/>
          </a:stretch>
        </p:blipFill>
        <p:spPr>
          <a:xfrm>
            <a:off x="4818573" y="1770761"/>
            <a:ext cx="7273158" cy="3090940"/>
          </a:xfrm>
          <a:prstGeom prst="rect">
            <a:avLst/>
          </a:prstGeom>
        </p:spPr>
      </p:pic>
      <p:sp>
        <p:nvSpPr>
          <p:cNvPr id="7" name="TextBox 6">
            <a:extLst>
              <a:ext uri="{FF2B5EF4-FFF2-40B4-BE49-F238E27FC236}">
                <a16:creationId xmlns:a16="http://schemas.microsoft.com/office/drawing/2014/main" id="{E4393E0C-B2FB-E619-80BF-674E41136410}"/>
              </a:ext>
            </a:extLst>
          </p:cNvPr>
          <p:cNvSpPr txBox="1"/>
          <p:nvPr/>
        </p:nvSpPr>
        <p:spPr>
          <a:xfrm>
            <a:off x="360697" y="6396335"/>
            <a:ext cx="9439275" cy="461665"/>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a:p>
            <a:r>
              <a:rPr lang="en-GB" sz="1200" b="1" i="1"/>
              <a:t>*Other includes Science &amp; Mathematics, Education &amp; Training, Arts, Media &amp; Publishing, and Leisure, Travel &amp; Tourism.</a:t>
            </a:r>
          </a:p>
        </p:txBody>
      </p:sp>
    </p:spTree>
    <p:extLst>
      <p:ext uri="{BB962C8B-B14F-4D97-AF65-F5344CB8AC3E}">
        <p14:creationId xmlns:p14="http://schemas.microsoft.com/office/powerpoint/2010/main" val="163477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666C-9DF4-A79C-4B8E-12DC02ADD4B0}"/>
              </a:ext>
            </a:extLst>
          </p:cNvPr>
          <p:cNvSpPr>
            <a:spLocks noGrp="1"/>
          </p:cNvSpPr>
          <p:nvPr>
            <p:ph type="title"/>
          </p:nvPr>
        </p:nvSpPr>
        <p:spPr>
          <a:xfrm>
            <a:off x="633413" y="476250"/>
            <a:ext cx="9392903" cy="1214438"/>
          </a:xfrm>
        </p:spPr>
        <p:txBody>
          <a:bodyPr wrap="square" anchor="t">
            <a:normAutofit/>
          </a:bodyPr>
          <a:lstStyle/>
          <a:p>
            <a:r>
              <a:rPr lang="en-GB" sz="4000"/>
              <a:t>Starts by subject area </a:t>
            </a:r>
            <a:r>
              <a:rPr lang="en-US" altLang="en-US" sz="4000"/>
              <a:t>– national comparison</a:t>
            </a:r>
            <a:endParaRPr lang="en-GB" sz="4000"/>
          </a:p>
        </p:txBody>
      </p:sp>
      <p:sp>
        <p:nvSpPr>
          <p:cNvPr id="3" name="Content Placeholder 2">
            <a:extLst>
              <a:ext uri="{FF2B5EF4-FFF2-40B4-BE49-F238E27FC236}">
                <a16:creationId xmlns:a16="http://schemas.microsoft.com/office/drawing/2014/main" id="{FA23F3D0-D3B3-6E8F-F871-A78CD6697835}"/>
              </a:ext>
            </a:extLst>
          </p:cNvPr>
          <p:cNvSpPr>
            <a:spLocks noGrp="1"/>
          </p:cNvSpPr>
          <p:nvPr>
            <p:ph sz="half" idx="1"/>
          </p:nvPr>
        </p:nvSpPr>
        <p:spPr>
          <a:xfrm>
            <a:off x="633413" y="2114279"/>
            <a:ext cx="3898392" cy="3267739"/>
          </a:xfrm>
        </p:spPr>
        <p:txBody>
          <a:bodyPr wrap="square" anchor="t">
            <a:normAutofit/>
          </a:bodyPr>
          <a:lstStyle/>
          <a:p>
            <a:pPr marL="57150" indent="0">
              <a:spcAft>
                <a:spcPts val="600"/>
              </a:spcAft>
              <a:buNone/>
            </a:pPr>
            <a:r>
              <a:rPr lang="en-US" sz="1600"/>
              <a:t>The notable differences for starts by subject area between Greater Cambridge and nationally are</a:t>
            </a:r>
          </a:p>
          <a:p>
            <a:pPr marL="742950" lvl="1">
              <a:spcAft>
                <a:spcPts val="600"/>
              </a:spcAft>
            </a:pPr>
            <a:r>
              <a:rPr lang="en-US" sz="1600"/>
              <a:t>Greater Cambridge had a higher proportion of starts in </a:t>
            </a:r>
            <a:r>
              <a:rPr lang="en-GB" sz="1600"/>
              <a:t>Agriculture, Horticulture and Animal Care </a:t>
            </a:r>
            <a:r>
              <a:rPr lang="en-US" sz="1600"/>
              <a:t>(4% vs 2% nationally).</a:t>
            </a:r>
          </a:p>
          <a:p>
            <a:pPr marL="742950" lvl="1">
              <a:spcAft>
                <a:spcPts val="600"/>
              </a:spcAft>
            </a:pPr>
            <a:r>
              <a:rPr lang="en-US" sz="1600"/>
              <a:t>Greater Cambridge had a lower proportion of starts in Engineering and Manufacturing Technologies subject area (11% vs 13% nationally).</a:t>
            </a:r>
          </a:p>
          <a:p>
            <a:pPr marL="742950" lvl="1">
              <a:spcAft>
                <a:spcPts val="600"/>
              </a:spcAft>
            </a:pPr>
            <a:endParaRPr lang="en-US" sz="1200"/>
          </a:p>
          <a:p>
            <a:endParaRPr lang="en-GB" sz="1500"/>
          </a:p>
        </p:txBody>
      </p:sp>
      <p:pic>
        <p:nvPicPr>
          <p:cNvPr id="6" name="Picture 5" descr="A 100% stacked bar chart showing apprenticeship stats across Greater Cambridge over the last three years, including national comparison for 2023/24.">
            <a:extLst>
              <a:ext uri="{FF2B5EF4-FFF2-40B4-BE49-F238E27FC236}">
                <a16:creationId xmlns:a16="http://schemas.microsoft.com/office/drawing/2014/main" id="{F235019A-F136-5DA0-BC3D-71E2251E384C}"/>
              </a:ext>
            </a:extLst>
          </p:cNvPr>
          <p:cNvPicPr>
            <a:picLocks noChangeAspect="1"/>
          </p:cNvPicPr>
          <p:nvPr/>
        </p:nvPicPr>
        <p:blipFill>
          <a:blip r:embed="rId2"/>
          <a:stretch>
            <a:fillRect/>
          </a:stretch>
        </p:blipFill>
        <p:spPr>
          <a:xfrm>
            <a:off x="4595813" y="2030677"/>
            <a:ext cx="7389865" cy="3351341"/>
          </a:xfrm>
          <a:prstGeom prst="rect">
            <a:avLst/>
          </a:prstGeom>
        </p:spPr>
      </p:pic>
      <p:sp>
        <p:nvSpPr>
          <p:cNvPr id="4" name="TextBox 3">
            <a:extLst>
              <a:ext uri="{FF2B5EF4-FFF2-40B4-BE49-F238E27FC236}">
                <a16:creationId xmlns:a16="http://schemas.microsoft.com/office/drawing/2014/main" id="{59974FD0-0233-CFCA-93F8-1E6E6E0DFF8F}"/>
              </a:ext>
            </a:extLst>
          </p:cNvPr>
          <p:cNvSpPr txBox="1"/>
          <p:nvPr/>
        </p:nvSpPr>
        <p:spPr>
          <a:xfrm>
            <a:off x="360697" y="6396335"/>
            <a:ext cx="9439275" cy="461665"/>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a:p>
            <a:r>
              <a:rPr lang="en-GB" sz="1200" b="1" i="1"/>
              <a:t>*Other includes Science &amp; Mathematics, Education &amp; Training, Arts, Media &amp; Publishing, and Leisure, Travel &amp; Tourism.</a:t>
            </a:r>
          </a:p>
        </p:txBody>
      </p:sp>
    </p:spTree>
    <p:extLst>
      <p:ext uri="{BB962C8B-B14F-4D97-AF65-F5344CB8AC3E}">
        <p14:creationId xmlns:p14="http://schemas.microsoft.com/office/powerpoint/2010/main" val="240496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59A2-3D4E-E367-8A91-24EA8FB5E07C}"/>
              </a:ext>
            </a:extLst>
          </p:cNvPr>
          <p:cNvSpPr>
            <a:spLocks noGrp="1"/>
          </p:cNvSpPr>
          <p:nvPr>
            <p:ph type="title"/>
          </p:nvPr>
        </p:nvSpPr>
        <p:spPr>
          <a:xfrm>
            <a:off x="633413" y="476250"/>
            <a:ext cx="9218158" cy="1214438"/>
          </a:xfrm>
        </p:spPr>
        <p:txBody>
          <a:bodyPr/>
          <a:lstStyle/>
          <a:p>
            <a:r>
              <a:rPr lang="en-GB" sz="4000"/>
              <a:t>Starts by age group</a:t>
            </a:r>
          </a:p>
        </p:txBody>
      </p:sp>
      <p:sp>
        <p:nvSpPr>
          <p:cNvPr id="3" name="Content Placeholder 2">
            <a:extLst>
              <a:ext uri="{FF2B5EF4-FFF2-40B4-BE49-F238E27FC236}">
                <a16:creationId xmlns:a16="http://schemas.microsoft.com/office/drawing/2014/main" id="{141A9915-4E15-08CD-9600-3A19261F95AA}"/>
              </a:ext>
            </a:extLst>
          </p:cNvPr>
          <p:cNvSpPr>
            <a:spLocks noGrp="1"/>
          </p:cNvSpPr>
          <p:nvPr>
            <p:ph idx="1"/>
          </p:nvPr>
        </p:nvSpPr>
        <p:spPr>
          <a:xfrm>
            <a:off x="633413" y="1825625"/>
            <a:ext cx="4197379" cy="4351338"/>
          </a:xfrm>
        </p:spPr>
        <p:txBody>
          <a:bodyPr/>
          <a:lstStyle/>
          <a:p>
            <a:pPr marL="0" indent="0">
              <a:buNone/>
            </a:pPr>
            <a:r>
              <a:rPr lang="en-US" sz="1600"/>
              <a:t>The notable differences between 2022/23 and 2023/24 are</a:t>
            </a:r>
          </a:p>
          <a:p>
            <a:pPr lvl="1"/>
            <a:r>
              <a:rPr lang="en-GB" sz="1600"/>
              <a:t>The Under 19 age group is the only age group to have an increase in starts (+66 starts, +17%). </a:t>
            </a:r>
          </a:p>
          <a:p>
            <a:pPr lvl="1"/>
            <a:r>
              <a:rPr lang="en-GB" sz="1600"/>
              <a:t>The proportion of those in the Under 19 age group increased by +3pp from 18% in 2022/23 to 21% in 2023/24.</a:t>
            </a:r>
            <a:endParaRPr lang="en-GB" sz="1600">
              <a:cs typeface="Arial"/>
            </a:endParaRPr>
          </a:p>
          <a:p>
            <a:pPr lvl="1"/>
            <a:r>
              <a:rPr lang="en-GB" sz="1600">
                <a:cs typeface="Arial"/>
              </a:rPr>
              <a:t>Starts for 19-24 age group decreased (-</a:t>
            </a:r>
            <a:r>
              <a:rPr lang="en-GB" sz="1600">
                <a:ea typeface="+mn-lt"/>
                <a:cs typeface="+mn-lt"/>
              </a:rPr>
              <a:t>7 starts, -1%) and starts for the 25</a:t>
            </a:r>
            <a:r>
              <a:rPr lang="en-GB" sz="1600">
                <a:cs typeface="Arial"/>
              </a:rPr>
              <a:t>+ age group also decreased (-104 starts, -9%).</a:t>
            </a:r>
            <a:endParaRPr lang="en-GB" sz="1600"/>
          </a:p>
          <a:p>
            <a:pPr lvl="1"/>
            <a:r>
              <a:rPr lang="en-GB" sz="1600"/>
              <a:t>The proportion of those in the 25+ age group decreased by -3pp from 51% in 2022/23 to 48% in 2023/24. </a:t>
            </a:r>
            <a:endParaRPr lang="en-GB" sz="1600">
              <a:cs typeface="Arial"/>
            </a:endParaRPr>
          </a:p>
          <a:p>
            <a:pPr lvl="1"/>
            <a:endParaRPr lang="en-GB" sz="1600">
              <a:cs typeface="Arial"/>
            </a:endParaRPr>
          </a:p>
        </p:txBody>
      </p:sp>
      <p:pic>
        <p:nvPicPr>
          <p:cNvPr id="7" name="Picture 6" descr="A stacked bar chart showing apprenticeship starts by age group across Greater Cambridge up to and including Q4 over the last three years. In 2023/24 apprenticeship starts by age group were: Under 19: 21%, 464. 19-24: 31%, 694. 25+: 48%, 1051.">
            <a:extLst>
              <a:ext uri="{FF2B5EF4-FFF2-40B4-BE49-F238E27FC236}">
                <a16:creationId xmlns:a16="http://schemas.microsoft.com/office/drawing/2014/main" id="{64ECB00E-8CE9-8E3E-E48F-AF51CBBB01A0}"/>
              </a:ext>
            </a:extLst>
          </p:cNvPr>
          <p:cNvPicPr>
            <a:picLocks noChangeAspect="1"/>
          </p:cNvPicPr>
          <p:nvPr/>
        </p:nvPicPr>
        <p:blipFill>
          <a:blip r:embed="rId2"/>
          <a:stretch>
            <a:fillRect/>
          </a:stretch>
        </p:blipFill>
        <p:spPr>
          <a:xfrm>
            <a:off x="4830792" y="1907916"/>
            <a:ext cx="7145131" cy="3042168"/>
          </a:xfrm>
          <a:prstGeom prst="rect">
            <a:avLst/>
          </a:prstGeom>
        </p:spPr>
      </p:pic>
      <p:sp>
        <p:nvSpPr>
          <p:cNvPr id="5" name="TextBox 4">
            <a:extLst>
              <a:ext uri="{FF2B5EF4-FFF2-40B4-BE49-F238E27FC236}">
                <a16:creationId xmlns:a16="http://schemas.microsoft.com/office/drawing/2014/main" id="{3E7A6876-9FAA-3131-C60B-85B71F5F882D}"/>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374800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F3CC-0681-E57B-FC65-D1EC0025262C}"/>
              </a:ext>
            </a:extLst>
          </p:cNvPr>
          <p:cNvSpPr>
            <a:spLocks noGrp="1"/>
          </p:cNvSpPr>
          <p:nvPr>
            <p:ph type="title"/>
          </p:nvPr>
        </p:nvSpPr>
        <p:spPr>
          <a:xfrm>
            <a:off x="633414" y="476250"/>
            <a:ext cx="9479416" cy="1214438"/>
          </a:xfrm>
        </p:spPr>
        <p:txBody>
          <a:bodyPr/>
          <a:lstStyle/>
          <a:p>
            <a:r>
              <a:rPr lang="en-GB" sz="4000"/>
              <a:t>Starts by age group </a:t>
            </a:r>
            <a:r>
              <a:rPr lang="en-US" altLang="en-US" sz="4000"/>
              <a:t>– national comparison</a:t>
            </a:r>
            <a:endParaRPr lang="en-GB" sz="4000"/>
          </a:p>
        </p:txBody>
      </p:sp>
      <p:sp>
        <p:nvSpPr>
          <p:cNvPr id="3" name="Content Placeholder 2">
            <a:extLst>
              <a:ext uri="{FF2B5EF4-FFF2-40B4-BE49-F238E27FC236}">
                <a16:creationId xmlns:a16="http://schemas.microsoft.com/office/drawing/2014/main" id="{C9DBAE51-A45E-5921-51EC-7FF53CE9B52B}"/>
              </a:ext>
            </a:extLst>
          </p:cNvPr>
          <p:cNvSpPr>
            <a:spLocks noGrp="1"/>
          </p:cNvSpPr>
          <p:nvPr>
            <p:ph idx="1"/>
          </p:nvPr>
        </p:nvSpPr>
        <p:spPr>
          <a:xfrm>
            <a:off x="385763" y="1825625"/>
            <a:ext cx="4286610" cy="4351338"/>
          </a:xfrm>
        </p:spPr>
        <p:txBody>
          <a:bodyPr/>
          <a:lstStyle/>
          <a:p>
            <a:pPr lvl="1"/>
            <a:endParaRPr lang="en-GB" sz="1600"/>
          </a:p>
          <a:p>
            <a:pPr marL="57150" indent="0">
              <a:spcAft>
                <a:spcPts val="600"/>
              </a:spcAft>
              <a:buNone/>
            </a:pPr>
            <a:r>
              <a:rPr lang="en-US" sz="1600"/>
              <a:t>The notable differences for starts between Greater Cambridge and nationally are</a:t>
            </a:r>
          </a:p>
          <a:p>
            <a:pPr marL="342900" indent="-285750">
              <a:spcAft>
                <a:spcPts val="600"/>
              </a:spcAft>
            </a:pPr>
            <a:r>
              <a:rPr lang="en-US" sz="1600"/>
              <a:t>There was a higher proportion of Great Cambridge starts across the 19-24 age group compared to nationally (31% vs 28%).</a:t>
            </a:r>
          </a:p>
          <a:p>
            <a:pPr marL="342900" indent="-285750">
              <a:spcAft>
                <a:spcPts val="600"/>
              </a:spcAft>
            </a:pPr>
            <a:r>
              <a:rPr lang="en-US" sz="1600"/>
              <a:t>There were a lower proportion of starts in Greater Cambridge across the Under 19 age group compared to nationally (21% vs 23%).</a:t>
            </a:r>
          </a:p>
          <a:p>
            <a:pPr marL="342900" indent="-285750">
              <a:spcAft>
                <a:spcPts val="600"/>
              </a:spcAft>
            </a:pPr>
            <a:endParaRPr lang="en-US" sz="1600"/>
          </a:p>
          <a:p>
            <a:pPr marL="514350" lvl="1" indent="0">
              <a:spcAft>
                <a:spcPts val="600"/>
              </a:spcAft>
              <a:buNone/>
            </a:pPr>
            <a:endParaRPr lang="en-GB" sz="1600"/>
          </a:p>
          <a:p>
            <a:endParaRPr lang="en-GB" sz="1400"/>
          </a:p>
        </p:txBody>
      </p:sp>
      <p:pic>
        <p:nvPicPr>
          <p:cNvPr id="8" name="Picture 7" descr="A 100% stacked bar chart showing apprenticeship starts by age group across Greater Cambridge over the last three years, including national comparisons for 2023/24.">
            <a:extLst>
              <a:ext uri="{FF2B5EF4-FFF2-40B4-BE49-F238E27FC236}">
                <a16:creationId xmlns:a16="http://schemas.microsoft.com/office/drawing/2014/main" id="{EB4D6A23-195F-FFCF-0C7C-99BCBD319288}"/>
              </a:ext>
            </a:extLst>
          </p:cNvPr>
          <p:cNvPicPr>
            <a:picLocks noChangeAspect="1"/>
          </p:cNvPicPr>
          <p:nvPr/>
        </p:nvPicPr>
        <p:blipFill>
          <a:blip r:embed="rId2"/>
          <a:stretch>
            <a:fillRect/>
          </a:stretch>
        </p:blipFill>
        <p:spPr>
          <a:xfrm>
            <a:off x="4672373" y="2127371"/>
            <a:ext cx="7200000" cy="3060457"/>
          </a:xfrm>
          <a:prstGeom prst="rect">
            <a:avLst/>
          </a:prstGeom>
        </p:spPr>
      </p:pic>
      <p:sp>
        <p:nvSpPr>
          <p:cNvPr id="4" name="TextBox 3">
            <a:extLst>
              <a:ext uri="{FF2B5EF4-FFF2-40B4-BE49-F238E27FC236}">
                <a16:creationId xmlns:a16="http://schemas.microsoft.com/office/drawing/2014/main" id="{7D96A77F-6947-8B2F-96AC-53F16E7F59EB}"/>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227453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E1AD-4312-0D39-5274-C7FC08E07231}"/>
              </a:ext>
            </a:extLst>
          </p:cNvPr>
          <p:cNvSpPr>
            <a:spLocks noGrp="1"/>
          </p:cNvSpPr>
          <p:nvPr>
            <p:ph type="title"/>
          </p:nvPr>
        </p:nvSpPr>
        <p:spPr/>
        <p:txBody>
          <a:bodyPr/>
          <a:lstStyle/>
          <a:p>
            <a:r>
              <a:rPr lang="en-GB" sz="4000"/>
              <a:t>Starts by provider</a:t>
            </a:r>
          </a:p>
        </p:txBody>
      </p:sp>
      <p:sp>
        <p:nvSpPr>
          <p:cNvPr id="3" name="Content Placeholder 2">
            <a:extLst>
              <a:ext uri="{FF2B5EF4-FFF2-40B4-BE49-F238E27FC236}">
                <a16:creationId xmlns:a16="http://schemas.microsoft.com/office/drawing/2014/main" id="{75289FB5-06A5-A4BD-964B-09C7789CEE8E}"/>
              </a:ext>
            </a:extLst>
          </p:cNvPr>
          <p:cNvSpPr>
            <a:spLocks noGrp="1"/>
          </p:cNvSpPr>
          <p:nvPr>
            <p:ph idx="1"/>
          </p:nvPr>
        </p:nvSpPr>
        <p:spPr>
          <a:xfrm>
            <a:off x="633413" y="1825625"/>
            <a:ext cx="5612112" cy="4351338"/>
          </a:xfrm>
        </p:spPr>
        <p:txBody>
          <a:bodyPr/>
          <a:lstStyle/>
          <a:p>
            <a:pPr marL="342900" indent="-285750">
              <a:lnSpc>
                <a:spcPct val="90000"/>
              </a:lnSpc>
              <a:spcAft>
                <a:spcPts val="600"/>
              </a:spcAft>
              <a:buFont typeface="Arial" panose="020B0604020202020204" pitchFamily="34" charset="0"/>
              <a:buChar char="•"/>
            </a:pPr>
            <a:endParaRPr lang="en-US" sz="1600"/>
          </a:p>
          <a:p>
            <a:pPr marL="342900" indent="-285750">
              <a:lnSpc>
                <a:spcPct val="90000"/>
              </a:lnSpc>
              <a:spcAft>
                <a:spcPts val="600"/>
              </a:spcAft>
              <a:buFont typeface="Arial" panose="020B0604020202020204" pitchFamily="34" charset="0"/>
              <a:buChar char="•"/>
            </a:pPr>
            <a:r>
              <a:rPr lang="en-US" sz="1600"/>
              <a:t>The largest provider in Greater Cambridge in 2023/24 was </a:t>
            </a:r>
            <a:r>
              <a:rPr lang="en-US" sz="1600" b="1"/>
              <a:t>Anglia Ruskin University</a:t>
            </a:r>
            <a:r>
              <a:rPr lang="en-US" sz="1600"/>
              <a:t>, which accounted for 18% (394) of all starts -  this is an increase of +1% from the same period last year.</a:t>
            </a:r>
            <a:endParaRPr lang="en-US" sz="1600" b="1"/>
          </a:p>
          <a:p>
            <a:pPr marL="342900" indent="-285750">
              <a:spcAft>
                <a:spcPts val="600"/>
              </a:spcAft>
            </a:pPr>
            <a:r>
              <a:rPr lang="en-US" sz="1600"/>
              <a:t>Whilst still in the top five providers, </a:t>
            </a:r>
            <a:r>
              <a:rPr lang="en-US" sz="1600" b="1" err="1"/>
              <a:t>MediPro</a:t>
            </a:r>
            <a:r>
              <a:rPr lang="en-US" sz="1600" b="1"/>
              <a:t> Limited </a:t>
            </a:r>
            <a:r>
              <a:rPr lang="en-US" sz="1600"/>
              <a:t>have had a substantial drop in provision with -44% less starts when compared to the previous year.</a:t>
            </a:r>
            <a:endParaRPr lang="en-US" sz="1600" b="1"/>
          </a:p>
          <a:p>
            <a:pPr marL="342900" indent="-285750">
              <a:lnSpc>
                <a:spcPct val="90000"/>
              </a:lnSpc>
              <a:spcAft>
                <a:spcPts val="600"/>
              </a:spcAft>
              <a:buFont typeface="Arial" panose="020B0604020202020204" pitchFamily="34" charset="0"/>
              <a:buChar char="•"/>
            </a:pPr>
            <a:endParaRPr lang="en-US" sz="1600" b="1"/>
          </a:p>
          <a:p>
            <a:endParaRPr lang="en-GB" sz="1600"/>
          </a:p>
        </p:txBody>
      </p:sp>
      <p:graphicFrame>
        <p:nvGraphicFramePr>
          <p:cNvPr id="5" name="Table 4">
            <a:extLst>
              <a:ext uri="{FF2B5EF4-FFF2-40B4-BE49-F238E27FC236}">
                <a16:creationId xmlns:a16="http://schemas.microsoft.com/office/drawing/2014/main" id="{CD8D66A8-4B8C-22CC-4C6A-19DA7BCFE86F}"/>
              </a:ext>
            </a:extLst>
          </p:cNvPr>
          <p:cNvGraphicFramePr>
            <a:graphicFrameLocks noGrp="1"/>
          </p:cNvGraphicFramePr>
          <p:nvPr>
            <p:extLst>
              <p:ext uri="{D42A27DB-BD31-4B8C-83A1-F6EECF244321}">
                <p14:modId xmlns:p14="http://schemas.microsoft.com/office/powerpoint/2010/main" val="2714912412"/>
              </p:ext>
            </p:extLst>
          </p:nvPr>
        </p:nvGraphicFramePr>
        <p:xfrm>
          <a:off x="6368333" y="1690688"/>
          <a:ext cx="5718174" cy="3595051"/>
        </p:xfrm>
        <a:graphic>
          <a:graphicData uri="http://schemas.openxmlformats.org/drawingml/2006/table">
            <a:tbl>
              <a:tblPr firstRow="1" bandRow="1">
                <a:tableStyleId>{073A0DAA-6AF3-43AB-8588-CEC1D06C72B9}</a:tableStyleId>
              </a:tblPr>
              <a:tblGrid>
                <a:gridCol w="1392442">
                  <a:extLst>
                    <a:ext uri="{9D8B030D-6E8A-4147-A177-3AD203B41FA5}">
                      <a16:colId xmlns:a16="http://schemas.microsoft.com/office/drawing/2014/main" val="964585436"/>
                    </a:ext>
                  </a:extLst>
                </a:gridCol>
                <a:gridCol w="1081433">
                  <a:extLst>
                    <a:ext uri="{9D8B030D-6E8A-4147-A177-3AD203B41FA5}">
                      <a16:colId xmlns:a16="http://schemas.microsoft.com/office/drawing/2014/main" val="2978933329"/>
                    </a:ext>
                  </a:extLst>
                </a:gridCol>
                <a:gridCol w="1081433">
                  <a:extLst>
                    <a:ext uri="{9D8B030D-6E8A-4147-A177-3AD203B41FA5}">
                      <a16:colId xmlns:a16="http://schemas.microsoft.com/office/drawing/2014/main" val="2835473479"/>
                    </a:ext>
                  </a:extLst>
                </a:gridCol>
                <a:gridCol w="1081433">
                  <a:extLst>
                    <a:ext uri="{9D8B030D-6E8A-4147-A177-3AD203B41FA5}">
                      <a16:colId xmlns:a16="http://schemas.microsoft.com/office/drawing/2014/main" val="3135021968"/>
                    </a:ext>
                  </a:extLst>
                </a:gridCol>
                <a:gridCol w="1081433">
                  <a:extLst>
                    <a:ext uri="{9D8B030D-6E8A-4147-A177-3AD203B41FA5}">
                      <a16:colId xmlns:a16="http://schemas.microsoft.com/office/drawing/2014/main" val="543742725"/>
                    </a:ext>
                  </a:extLst>
                </a:gridCol>
              </a:tblGrid>
              <a:tr h="226807">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lt1"/>
                          </a:solidFill>
                          <a:effectLst/>
                          <a:latin typeface="+mn-lt"/>
                          <a:ea typeface="+mn-ea"/>
                          <a:cs typeface="+mn-cs"/>
                        </a:rPr>
                        <a:t>Top Five Providers by Starts</a:t>
                      </a:r>
                      <a:endParaRPr lang="en-GB" sz="1100">
                        <a:latin typeface="+mn-lt"/>
                      </a:endParaRPr>
                    </a:p>
                  </a:txBody>
                  <a:tcPr anchor="ctr"/>
                </a:tc>
                <a:tc hMerge="1">
                  <a:txBody>
                    <a:bodyPr/>
                    <a:lstStyle/>
                    <a:p>
                      <a:endParaRPr lang="en-GB" sz="1200"/>
                    </a:p>
                  </a:txBody>
                  <a:tcPr/>
                </a:tc>
                <a:tc hMerge="1">
                  <a:txBody>
                    <a:bodyPr/>
                    <a:lstStyle/>
                    <a:p>
                      <a:endParaRPr lang="en-GB" sz="12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latin typeface="+mn-lt"/>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mn-lt"/>
                      </a:endParaRPr>
                    </a:p>
                  </a:txBody>
                  <a:tcPr/>
                </a:tc>
                <a:extLst>
                  <a:ext uri="{0D108BD9-81ED-4DB2-BD59-A6C34878D82A}">
                    <a16:rowId xmlns:a16="http://schemas.microsoft.com/office/drawing/2014/main" val="4266693999"/>
                  </a:ext>
                </a:extLst>
              </a:tr>
              <a:tr h="680420">
                <a:tc>
                  <a:txBody>
                    <a:bodyPr/>
                    <a:lstStyle/>
                    <a:p>
                      <a:pPr algn="ctr"/>
                      <a:r>
                        <a:rPr lang="en-GB" sz="1100" b="1">
                          <a:latin typeface="+mn-lt"/>
                        </a:rPr>
                        <a:t>Provider</a:t>
                      </a:r>
                    </a:p>
                  </a:txBody>
                  <a:tcPr anchor="ctr"/>
                </a:tc>
                <a:tc>
                  <a:txBody>
                    <a:bodyPr/>
                    <a:lstStyle/>
                    <a:p>
                      <a:pPr algn="ctr"/>
                      <a:r>
                        <a:rPr lang="en-GB" sz="1100" b="1">
                          <a:latin typeface="+mn-lt"/>
                        </a:rPr>
                        <a:t>2023/24 delivery (starts)</a:t>
                      </a:r>
                    </a:p>
                  </a:txBody>
                  <a:tcPr anchor="ctr"/>
                </a:tc>
                <a:tc>
                  <a:txBody>
                    <a:bodyPr/>
                    <a:lstStyle/>
                    <a:p>
                      <a:pPr algn="ctr"/>
                      <a:r>
                        <a:rPr lang="en-GB" sz="1100" b="1">
                          <a:latin typeface="+mn-lt"/>
                        </a:rPr>
                        <a:t>% of Total 2023/24 starts</a:t>
                      </a:r>
                    </a:p>
                  </a:txBody>
                  <a:tcPr anchor="ctr"/>
                </a:tc>
                <a:tc>
                  <a:txBody>
                    <a:bodyPr/>
                    <a:lstStyle/>
                    <a:p>
                      <a:pPr algn="ctr"/>
                      <a:r>
                        <a:rPr lang="en-GB" sz="1100" b="1">
                          <a:latin typeface="+mn-lt"/>
                        </a:rPr>
                        <a:t>2022/23 delivery (starts)</a:t>
                      </a:r>
                    </a:p>
                  </a:txBody>
                  <a:tcPr anchor="ctr"/>
                </a:tc>
                <a:tc>
                  <a:txBody>
                    <a:bodyPr/>
                    <a:lstStyle/>
                    <a:p>
                      <a:pPr algn="ctr"/>
                      <a:r>
                        <a:rPr lang="en-GB" sz="1100" b="1">
                          <a:latin typeface="+mn-lt"/>
                        </a:rPr>
                        <a:t>% Change between 2022/23 and 2023/24</a:t>
                      </a:r>
                    </a:p>
                  </a:txBody>
                  <a:tcPr anchor="ctr"/>
                </a:tc>
                <a:extLst>
                  <a:ext uri="{0D108BD9-81ED-4DB2-BD59-A6C34878D82A}">
                    <a16:rowId xmlns:a16="http://schemas.microsoft.com/office/drawing/2014/main" val="1488508502"/>
                  </a:ext>
                </a:extLst>
              </a:tr>
              <a:tr h="285083">
                <a:tc>
                  <a:txBody>
                    <a:bodyPr/>
                    <a:lstStyle/>
                    <a:p>
                      <a:pPr algn="l" fontAlgn="b"/>
                      <a:r>
                        <a:rPr lang="en-US" sz="1100" b="0" i="0" u="none" strike="noStrike">
                          <a:solidFill>
                            <a:srgbClr val="000000"/>
                          </a:solidFill>
                          <a:effectLst/>
                          <a:latin typeface="Calibri" panose="020F0502020204030204" pitchFamily="34" charset="0"/>
                        </a:rPr>
                        <a:t>ANGLIA RUSKIN UNIVERSITY HIGHER EDUCATION CORPORATION (10000291)</a:t>
                      </a:r>
                    </a:p>
                  </a:txBody>
                  <a:tcPr marL="0" marR="0" marT="0" marB="0" anchor="b"/>
                </a:tc>
                <a:tc>
                  <a:txBody>
                    <a:bodyPr/>
                    <a:lstStyle/>
                    <a:p>
                      <a:pPr algn="ctr" fontAlgn="b"/>
                      <a:r>
                        <a:rPr lang="en-GB" sz="1400" b="0" i="0" u="none" strike="noStrike">
                          <a:solidFill>
                            <a:srgbClr val="000000"/>
                          </a:solidFill>
                          <a:effectLst/>
                          <a:latin typeface="Calibri" panose="020F0502020204030204" pitchFamily="34" charset="0"/>
                        </a:rPr>
                        <a:t>394</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18%</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392</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+1%</a:t>
                      </a:r>
                    </a:p>
                  </a:txBody>
                  <a:tcPr marL="0" marR="0" marT="0" marB="0" anchor="ctr"/>
                </a:tc>
                <a:extLst>
                  <a:ext uri="{0D108BD9-81ED-4DB2-BD59-A6C34878D82A}">
                    <a16:rowId xmlns:a16="http://schemas.microsoft.com/office/drawing/2014/main" val="1902086858"/>
                  </a:ext>
                </a:extLst>
              </a:tr>
              <a:tr h="562291">
                <a:tc>
                  <a:txBody>
                    <a:bodyPr/>
                    <a:lstStyle/>
                    <a:p>
                      <a:pPr algn="l" fontAlgn="b"/>
                      <a:r>
                        <a:rPr lang="en-GB" sz="1100" b="0" i="0" u="none" strike="noStrike">
                          <a:solidFill>
                            <a:srgbClr val="000000"/>
                          </a:solidFill>
                          <a:effectLst/>
                          <a:latin typeface="Calibri" panose="020F0502020204030204" pitchFamily="34" charset="0"/>
                        </a:rPr>
                        <a:t>CAMBRIDGE REGIONAL COLLEGE (10001116)</a:t>
                      </a:r>
                    </a:p>
                  </a:txBody>
                  <a:tcPr marL="0" marR="0" marT="0" marB="0" anchor="b"/>
                </a:tc>
                <a:tc>
                  <a:txBody>
                    <a:bodyPr/>
                    <a:lstStyle/>
                    <a:p>
                      <a:pPr algn="ctr" fontAlgn="b"/>
                      <a:r>
                        <a:rPr lang="en-GB" sz="1400" b="0" i="0" u="none" strike="noStrike">
                          <a:solidFill>
                            <a:srgbClr val="000000"/>
                          </a:solidFill>
                          <a:effectLst/>
                          <a:latin typeface="Calibri" panose="020F0502020204030204" pitchFamily="34" charset="0"/>
                        </a:rPr>
                        <a:t>291</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13%</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280</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+4%</a:t>
                      </a:r>
                    </a:p>
                  </a:txBody>
                  <a:tcPr marL="0" marR="0" marT="0" marB="0" anchor="ctr"/>
                </a:tc>
                <a:extLst>
                  <a:ext uri="{0D108BD9-81ED-4DB2-BD59-A6C34878D82A}">
                    <a16:rowId xmlns:a16="http://schemas.microsoft.com/office/drawing/2014/main" val="1443441744"/>
                  </a:ext>
                </a:extLst>
              </a:tr>
              <a:tr h="285083">
                <a:tc>
                  <a:txBody>
                    <a:bodyPr/>
                    <a:lstStyle/>
                    <a:p>
                      <a:pPr algn="l" fontAlgn="b"/>
                      <a:r>
                        <a:rPr lang="en-US" sz="1100" b="0" i="0" u="none" strike="noStrike">
                          <a:solidFill>
                            <a:srgbClr val="000000"/>
                          </a:solidFill>
                          <a:effectLst/>
                          <a:latin typeface="Calibri" panose="020F0502020204030204" pitchFamily="34" charset="0"/>
                        </a:rPr>
                        <a:t>FIRST INTUITION CAMBRIDGE LIMITED (10030926)</a:t>
                      </a:r>
                    </a:p>
                  </a:txBody>
                  <a:tcPr marL="0" marR="0" marT="0" marB="0" anchor="b"/>
                </a:tc>
                <a:tc>
                  <a:txBody>
                    <a:bodyPr/>
                    <a:lstStyle/>
                    <a:p>
                      <a:pPr algn="ctr" fontAlgn="b"/>
                      <a:r>
                        <a:rPr lang="en-GB" sz="1400" b="0" i="0" u="none" strike="noStrike">
                          <a:solidFill>
                            <a:srgbClr val="000000"/>
                          </a:solidFill>
                          <a:effectLst/>
                          <a:latin typeface="Calibri" panose="020F0502020204030204" pitchFamily="34" charset="0"/>
                        </a:rPr>
                        <a:t>79</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4%</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58</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+36%</a:t>
                      </a:r>
                    </a:p>
                  </a:txBody>
                  <a:tcPr marL="0" marR="0" marT="0" marB="0" anchor="ctr"/>
                </a:tc>
                <a:extLst>
                  <a:ext uri="{0D108BD9-81ED-4DB2-BD59-A6C34878D82A}">
                    <a16:rowId xmlns:a16="http://schemas.microsoft.com/office/drawing/2014/main" val="1101619681"/>
                  </a:ext>
                </a:extLst>
              </a:tr>
              <a:tr h="285083">
                <a:tc>
                  <a:txBody>
                    <a:bodyPr/>
                    <a:lstStyle/>
                    <a:p>
                      <a:pPr algn="l" fontAlgn="b"/>
                      <a:r>
                        <a:rPr lang="en-GB" sz="1100" b="0" i="0" u="none" strike="noStrike">
                          <a:solidFill>
                            <a:srgbClr val="000000"/>
                          </a:solidFill>
                          <a:effectLst/>
                          <a:latin typeface="Calibri" panose="020F0502020204030204" pitchFamily="34" charset="0"/>
                        </a:rPr>
                        <a:t>WEST SUFFOLK COLLEGE (10007431)</a:t>
                      </a:r>
                    </a:p>
                  </a:txBody>
                  <a:tcPr marL="0" marR="0" marT="0" marB="0" anchor="b"/>
                </a:tc>
                <a:tc>
                  <a:txBody>
                    <a:bodyPr/>
                    <a:lstStyle/>
                    <a:p>
                      <a:pPr algn="ctr" fontAlgn="b"/>
                      <a:r>
                        <a:rPr lang="en-GB" sz="1400" b="0" i="0" u="none" strike="noStrike">
                          <a:solidFill>
                            <a:srgbClr val="000000"/>
                          </a:solidFill>
                          <a:effectLst/>
                          <a:latin typeface="Calibri" panose="020F0502020204030204" pitchFamily="34" charset="0"/>
                        </a:rPr>
                        <a:t>79</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4%</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88</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-10%</a:t>
                      </a:r>
                    </a:p>
                  </a:txBody>
                  <a:tcPr marL="0" marR="0" marT="0" marB="0" anchor="ctr"/>
                </a:tc>
                <a:extLst>
                  <a:ext uri="{0D108BD9-81ED-4DB2-BD59-A6C34878D82A}">
                    <a16:rowId xmlns:a16="http://schemas.microsoft.com/office/drawing/2014/main" val="3979684400"/>
                  </a:ext>
                </a:extLst>
              </a:tr>
              <a:tr h="285083">
                <a:tc>
                  <a:txBody>
                    <a:bodyPr/>
                    <a:lstStyle/>
                    <a:p>
                      <a:pPr algn="l" fontAlgn="b"/>
                      <a:r>
                        <a:rPr lang="en-GB" sz="1100" b="0" i="0" u="none" strike="noStrike">
                          <a:solidFill>
                            <a:srgbClr val="000000"/>
                          </a:solidFill>
                          <a:effectLst/>
                          <a:latin typeface="Calibri" panose="020F0502020204030204" pitchFamily="34" charset="0"/>
                        </a:rPr>
                        <a:t>MEDIPRO LIMITED (10023428)</a:t>
                      </a:r>
                    </a:p>
                  </a:txBody>
                  <a:tcPr marL="0" marR="0" marT="0" marB="0" anchor="b"/>
                </a:tc>
                <a:tc>
                  <a:txBody>
                    <a:bodyPr/>
                    <a:lstStyle/>
                    <a:p>
                      <a:pPr algn="ctr" fontAlgn="b"/>
                      <a:r>
                        <a:rPr lang="en-GB" sz="1400" b="0" i="0" u="none" strike="noStrike">
                          <a:solidFill>
                            <a:srgbClr val="000000"/>
                          </a:solidFill>
                          <a:effectLst/>
                          <a:latin typeface="Calibri" panose="020F0502020204030204" pitchFamily="34" charset="0"/>
                        </a:rPr>
                        <a:t>78</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4%</a:t>
                      </a:r>
                    </a:p>
                  </a:txBody>
                  <a:tcPr marL="0" marR="0" marT="0" marB="0" anchor="ctr"/>
                </a:tc>
                <a:tc>
                  <a:txBody>
                    <a:bodyPr/>
                    <a:lstStyle/>
                    <a:p>
                      <a:pPr algn="ctr" fontAlgn="b"/>
                      <a:r>
                        <a:rPr lang="en-GB" sz="1400" b="0" i="0" u="none" strike="noStrike">
                          <a:solidFill>
                            <a:srgbClr val="000000"/>
                          </a:solidFill>
                          <a:effectLst/>
                          <a:latin typeface="Calibri" panose="020F0502020204030204" pitchFamily="34" charset="0"/>
                        </a:rPr>
                        <a:t>139</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-44%</a:t>
                      </a:r>
                    </a:p>
                  </a:txBody>
                  <a:tcPr marL="0" marR="0" marT="0" marB="0" anchor="ctr"/>
                </a:tc>
                <a:extLst>
                  <a:ext uri="{0D108BD9-81ED-4DB2-BD59-A6C34878D82A}">
                    <a16:rowId xmlns:a16="http://schemas.microsoft.com/office/drawing/2014/main" val="3686475671"/>
                  </a:ext>
                </a:extLst>
              </a:tr>
            </a:tbl>
          </a:graphicData>
        </a:graphic>
      </p:graphicFrame>
      <p:sp>
        <p:nvSpPr>
          <p:cNvPr id="4" name="TextBox 3">
            <a:extLst>
              <a:ext uri="{FF2B5EF4-FFF2-40B4-BE49-F238E27FC236}">
                <a16:creationId xmlns:a16="http://schemas.microsoft.com/office/drawing/2014/main" id="{125AE687-BEBA-7FE2-EC19-E2E9E8A56263}"/>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350085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4291559" y="2734259"/>
            <a:ext cx="4501223" cy="797378"/>
          </a:xfrm>
        </p:spPr>
        <p:txBody>
          <a:bodyPr/>
          <a:lstStyle/>
          <a:p>
            <a:r>
              <a:rPr lang="en-GB" sz="4000"/>
              <a:t>6. Achievements</a:t>
            </a:r>
          </a:p>
        </p:txBody>
      </p:sp>
    </p:spTree>
    <p:extLst>
      <p:ext uri="{BB962C8B-B14F-4D97-AF65-F5344CB8AC3E}">
        <p14:creationId xmlns:p14="http://schemas.microsoft.com/office/powerpoint/2010/main" val="265204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5625-3E07-7E1F-9DDF-4C7CD0252EBF}"/>
              </a:ext>
            </a:extLst>
          </p:cNvPr>
          <p:cNvSpPr>
            <a:spLocks noGrp="1"/>
          </p:cNvSpPr>
          <p:nvPr>
            <p:ph type="title"/>
          </p:nvPr>
        </p:nvSpPr>
        <p:spPr>
          <a:xfrm>
            <a:off x="633413" y="476250"/>
            <a:ext cx="9827758" cy="1214438"/>
          </a:xfrm>
        </p:spPr>
        <p:txBody>
          <a:bodyPr/>
          <a:lstStyle/>
          <a:p>
            <a:r>
              <a:rPr lang="en-GB" sz="4000"/>
              <a:t>Achievements by level</a:t>
            </a:r>
          </a:p>
        </p:txBody>
      </p:sp>
      <p:sp>
        <p:nvSpPr>
          <p:cNvPr id="3" name="Content Placeholder 2">
            <a:extLst>
              <a:ext uri="{FF2B5EF4-FFF2-40B4-BE49-F238E27FC236}">
                <a16:creationId xmlns:a16="http://schemas.microsoft.com/office/drawing/2014/main" id="{4A5B048C-D564-6C59-97BB-21EB1E19A0ED}"/>
              </a:ext>
            </a:extLst>
          </p:cNvPr>
          <p:cNvSpPr>
            <a:spLocks noGrp="1"/>
          </p:cNvSpPr>
          <p:nvPr>
            <p:ph idx="1"/>
          </p:nvPr>
        </p:nvSpPr>
        <p:spPr>
          <a:xfrm>
            <a:off x="66675" y="1825625"/>
            <a:ext cx="4496699" cy="4351338"/>
          </a:xfrm>
        </p:spPr>
        <p:txBody>
          <a:bodyPr/>
          <a:lstStyle/>
          <a:p>
            <a:pPr marL="0" indent="0">
              <a:buNone/>
            </a:pPr>
            <a:r>
              <a:rPr lang="en-US" sz="1300"/>
              <a:t>The notable differences between 2022/23 and 2023/24 are</a:t>
            </a:r>
          </a:p>
          <a:p>
            <a:pPr marL="342900" indent="-285750">
              <a:spcAft>
                <a:spcPts val="600"/>
              </a:spcAft>
            </a:pPr>
            <a:r>
              <a:rPr lang="en-US" sz="1300"/>
              <a:t>Level 4 apprenticeships had the largest raw number and percentage increase in achievements (+163, +73%). This has been driven my </a:t>
            </a:r>
            <a:r>
              <a:rPr lang="en-US" sz="1300" err="1"/>
              <a:t>Medipro</a:t>
            </a:r>
            <a:r>
              <a:rPr lang="en-US" sz="1300"/>
              <a:t>, which has taken on apprentices from East of England Ambulance Service. </a:t>
            </a:r>
          </a:p>
          <a:p>
            <a:pPr marL="342900" indent="-285750">
              <a:spcAft>
                <a:spcPts val="600"/>
              </a:spcAft>
            </a:pPr>
            <a:r>
              <a:rPr lang="en-US" sz="1300"/>
              <a:t>The proportion of Level 4 apprenticeships increased by +9pp from 18% to 27%.</a:t>
            </a:r>
          </a:p>
          <a:p>
            <a:pPr marL="342900" indent="-285750">
              <a:spcAft>
                <a:spcPts val="600"/>
              </a:spcAft>
            </a:pPr>
            <a:r>
              <a:rPr lang="en-US" sz="1300"/>
              <a:t>Level 7 apprenticeships also increased (+36, 33%).</a:t>
            </a:r>
          </a:p>
          <a:p>
            <a:pPr marL="342900" indent="-285750">
              <a:spcAft>
                <a:spcPts val="600"/>
              </a:spcAft>
            </a:pPr>
            <a:r>
              <a:rPr lang="en-US" sz="1300"/>
              <a:t>Level 2, Level 3, and Level 5 apprenticeships had decreases (Level 2: -28, -14%; Level 3: -34, -8%; Level 5: -8, -5%).</a:t>
            </a:r>
            <a:endParaRPr lang="en-US" sz="1300">
              <a:cs typeface="Arial"/>
            </a:endParaRPr>
          </a:p>
          <a:p>
            <a:pPr marL="342900" indent="-285750">
              <a:spcAft>
                <a:spcPts val="600"/>
              </a:spcAft>
            </a:pPr>
            <a:r>
              <a:rPr lang="en-US" sz="1300"/>
              <a:t>The proportion of Level 2 apprenticeships decreased by -4pp from 16% to 12%. </a:t>
            </a:r>
          </a:p>
          <a:p>
            <a:pPr marL="342900" indent="-285750">
              <a:spcAft>
                <a:spcPts val="600"/>
              </a:spcAft>
            </a:pPr>
            <a:r>
              <a:rPr lang="en-US" sz="1300"/>
              <a:t>The proportion of Level 3 apprenticeships decreased by -6pp from 35% to 29%.</a:t>
            </a:r>
          </a:p>
          <a:p>
            <a:pPr marL="342900" indent="-285750">
              <a:spcAft>
                <a:spcPts val="600"/>
              </a:spcAft>
            </a:pPr>
            <a:r>
              <a:rPr lang="en-US" sz="1300"/>
              <a:t>The proportion of Level 5 apprenticeships decreased by -2pp from 13% to 11%.</a:t>
            </a:r>
            <a:endParaRPr lang="en-GB" sz="1300"/>
          </a:p>
        </p:txBody>
      </p:sp>
      <p:pic>
        <p:nvPicPr>
          <p:cNvPr id="7" name="Picture 6" descr="A stacked bar chart showing apprenticeship achievements up to and including Q4 across Greater Cambridge by level over the last three years. In 2023/24 apprenticeship achievements by level were: Level 2: 12%, 166. Level 3: 29%, 406. Level 4: 27%, 387. Level 5: 11%, 156. Level 6: 11%, 160. Level 7: 10%, 145.">
            <a:extLst>
              <a:ext uri="{FF2B5EF4-FFF2-40B4-BE49-F238E27FC236}">
                <a16:creationId xmlns:a16="http://schemas.microsoft.com/office/drawing/2014/main" id="{EB83500C-ACEB-4CBF-F0C4-1747A003FC11}"/>
              </a:ext>
            </a:extLst>
          </p:cNvPr>
          <p:cNvPicPr>
            <a:picLocks noChangeAspect="1"/>
          </p:cNvPicPr>
          <p:nvPr/>
        </p:nvPicPr>
        <p:blipFill>
          <a:blip r:embed="rId3"/>
          <a:stretch>
            <a:fillRect/>
          </a:stretch>
        </p:blipFill>
        <p:spPr>
          <a:xfrm>
            <a:off x="4791974" y="1850567"/>
            <a:ext cx="7071973" cy="3243353"/>
          </a:xfrm>
          <a:prstGeom prst="rect">
            <a:avLst/>
          </a:prstGeom>
        </p:spPr>
      </p:pic>
      <p:sp>
        <p:nvSpPr>
          <p:cNvPr id="6" name="TextBox 5">
            <a:extLst>
              <a:ext uri="{FF2B5EF4-FFF2-40B4-BE49-F238E27FC236}">
                <a16:creationId xmlns:a16="http://schemas.microsoft.com/office/drawing/2014/main" id="{373B80E1-721B-6145-4A0B-64E2C233F701}"/>
              </a:ext>
            </a:extLst>
          </p:cNvPr>
          <p:cNvSpPr txBox="1"/>
          <p:nvPr/>
        </p:nvSpPr>
        <p:spPr>
          <a:xfrm>
            <a:off x="4791974" y="5215364"/>
            <a:ext cx="6094476"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4" name="TextBox 3">
            <a:extLst>
              <a:ext uri="{FF2B5EF4-FFF2-40B4-BE49-F238E27FC236}">
                <a16:creationId xmlns:a16="http://schemas.microsoft.com/office/drawing/2014/main" id="{BB7EA9B2-5371-0011-177D-BE2B1947F58C}"/>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258472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931DEE03-0429-5E45-9F71-FC97447DBFFE}"/>
              </a:ext>
            </a:extLst>
          </p:cNvPr>
          <p:cNvSpPr>
            <a:spLocks noGrp="1" noChangeArrowheads="1"/>
          </p:cNvSpPr>
          <p:nvPr>
            <p:ph type="title"/>
          </p:nvPr>
        </p:nvSpPr>
        <p:spPr>
          <a:xfrm>
            <a:off x="633413" y="476250"/>
            <a:ext cx="9795101" cy="1214438"/>
          </a:xfrm>
        </p:spPr>
        <p:txBody>
          <a:bodyPr/>
          <a:lstStyle/>
          <a:p>
            <a:r>
              <a:rPr lang="en-GB" sz="4000"/>
              <a:t>Achievements</a:t>
            </a:r>
            <a:r>
              <a:rPr lang="en-US" altLang="en-US" sz="4000"/>
              <a:t> by level – national comparison</a:t>
            </a:r>
          </a:p>
        </p:txBody>
      </p:sp>
      <p:sp>
        <p:nvSpPr>
          <p:cNvPr id="7170" name="Content Placeholder 2">
            <a:extLst>
              <a:ext uri="{FF2B5EF4-FFF2-40B4-BE49-F238E27FC236}">
                <a16:creationId xmlns:a16="http://schemas.microsoft.com/office/drawing/2014/main" id="{82F8FE49-13E7-1248-EC85-DA8BB8110101}"/>
              </a:ext>
            </a:extLst>
          </p:cNvPr>
          <p:cNvSpPr>
            <a:spLocks noGrp="1" noChangeArrowheads="1"/>
          </p:cNvSpPr>
          <p:nvPr>
            <p:ph idx="1"/>
          </p:nvPr>
        </p:nvSpPr>
        <p:spPr>
          <a:xfrm>
            <a:off x="423101" y="1666164"/>
            <a:ext cx="4070431" cy="4351338"/>
          </a:xfrm>
        </p:spPr>
        <p:txBody>
          <a:bodyPr/>
          <a:lstStyle/>
          <a:p>
            <a:pPr marL="0" indent="0">
              <a:buNone/>
            </a:pPr>
            <a:r>
              <a:rPr lang="en-US" altLang="en-US" sz="1600"/>
              <a:t>Greater Cambridge has a higher proportion of achievements at higher levels of apprenticeship (Level 4-7) than nationally (59% vs 33%) and a lower proportion of achievements at lower level apprenticeships (Level 2-3) than nationally (41% vs 68%).</a:t>
            </a:r>
          </a:p>
          <a:p>
            <a:pPr marL="0" indent="0">
              <a:buNone/>
            </a:pPr>
            <a:endParaRPr lang="en-US" altLang="en-US" sz="1600"/>
          </a:p>
          <a:p>
            <a:pPr marL="742950" lvl="1">
              <a:spcAft>
                <a:spcPts val="600"/>
              </a:spcAft>
            </a:pPr>
            <a:r>
              <a:rPr lang="en-US" sz="1600"/>
              <a:t>Greater Cambridge had a higher proportion of achievements in Level 6 apprenticeships (11% vs 8% nationally) and Level 7 apprenticeships (10% vs 7% nationally).</a:t>
            </a:r>
          </a:p>
          <a:p>
            <a:pPr marL="742950" lvl="1">
              <a:spcAft>
                <a:spcPts val="600"/>
              </a:spcAft>
            </a:pPr>
            <a:r>
              <a:rPr lang="en-US" sz="1600"/>
              <a:t>Greater Cambridge had a lower proportions of achievements in Level 2 apprenticeships (12% vs 25% nationally) and Level 3 achievements (29% vs 43% nationally).</a:t>
            </a:r>
            <a:endParaRPr lang="en-GB" sz="1600"/>
          </a:p>
        </p:txBody>
      </p:sp>
      <p:pic>
        <p:nvPicPr>
          <p:cNvPr id="2" name="Picture 1" descr="A 100% stacked bar chart showing apprenticeships achievements across Greater Cambridge by level over the last three years, including national comparison for 2023/24.">
            <a:extLst>
              <a:ext uri="{FF2B5EF4-FFF2-40B4-BE49-F238E27FC236}">
                <a16:creationId xmlns:a16="http://schemas.microsoft.com/office/drawing/2014/main" id="{2D0C200A-E1F8-6D37-C808-A2C7C1F22E22}"/>
              </a:ext>
            </a:extLst>
          </p:cNvPr>
          <p:cNvPicPr>
            <a:picLocks noChangeAspect="1"/>
          </p:cNvPicPr>
          <p:nvPr/>
        </p:nvPicPr>
        <p:blipFill>
          <a:blip r:embed="rId2"/>
          <a:stretch>
            <a:fillRect/>
          </a:stretch>
        </p:blipFill>
        <p:spPr>
          <a:xfrm>
            <a:off x="4703844" y="1666164"/>
            <a:ext cx="7151228" cy="3048264"/>
          </a:xfrm>
          <a:prstGeom prst="rect">
            <a:avLst/>
          </a:prstGeom>
        </p:spPr>
      </p:pic>
      <p:sp>
        <p:nvSpPr>
          <p:cNvPr id="4" name="TextBox 3">
            <a:extLst>
              <a:ext uri="{FF2B5EF4-FFF2-40B4-BE49-F238E27FC236}">
                <a16:creationId xmlns:a16="http://schemas.microsoft.com/office/drawing/2014/main" id="{C93DE5B7-4A81-795B-B69B-AF5B177C3139}"/>
              </a:ext>
            </a:extLst>
          </p:cNvPr>
          <p:cNvSpPr txBox="1"/>
          <p:nvPr/>
        </p:nvSpPr>
        <p:spPr>
          <a:xfrm>
            <a:off x="4703844" y="5186505"/>
            <a:ext cx="6094476"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3" name="TextBox 2">
            <a:extLst>
              <a:ext uri="{FF2B5EF4-FFF2-40B4-BE49-F238E27FC236}">
                <a16:creationId xmlns:a16="http://schemas.microsoft.com/office/drawing/2014/main" id="{C36008A3-91C7-902B-10F8-B5355EE5C02E}"/>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420623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25F2-36C0-C855-7BDF-C78B2E0A2783}"/>
              </a:ext>
            </a:extLst>
          </p:cNvPr>
          <p:cNvSpPr>
            <a:spLocks noGrp="1"/>
          </p:cNvSpPr>
          <p:nvPr>
            <p:ph type="title"/>
          </p:nvPr>
        </p:nvSpPr>
        <p:spPr>
          <a:xfrm>
            <a:off x="252413" y="364820"/>
            <a:ext cx="9701212" cy="1214438"/>
          </a:xfrm>
        </p:spPr>
        <p:txBody>
          <a:bodyPr/>
          <a:lstStyle/>
          <a:p>
            <a:r>
              <a:rPr lang="en-GB" sz="4000"/>
              <a:t>Achievements by subject area</a:t>
            </a:r>
          </a:p>
        </p:txBody>
      </p:sp>
      <p:sp>
        <p:nvSpPr>
          <p:cNvPr id="3" name="Content Placeholder 2">
            <a:extLst>
              <a:ext uri="{FF2B5EF4-FFF2-40B4-BE49-F238E27FC236}">
                <a16:creationId xmlns:a16="http://schemas.microsoft.com/office/drawing/2014/main" id="{7CF47B8D-3BDB-7F30-22A7-70687B8F88E6}"/>
              </a:ext>
            </a:extLst>
          </p:cNvPr>
          <p:cNvSpPr>
            <a:spLocks noGrp="1"/>
          </p:cNvSpPr>
          <p:nvPr>
            <p:ph idx="1"/>
          </p:nvPr>
        </p:nvSpPr>
        <p:spPr>
          <a:xfrm>
            <a:off x="487110" y="1807337"/>
            <a:ext cx="3530536" cy="4351338"/>
          </a:xfrm>
        </p:spPr>
        <p:txBody>
          <a:bodyPr/>
          <a:lstStyle/>
          <a:p>
            <a:pPr marL="0" indent="0">
              <a:buNone/>
            </a:pPr>
            <a:r>
              <a:rPr lang="en-US" sz="1600"/>
              <a:t>The notable differences between 2022/23 and 2023/24 are</a:t>
            </a:r>
          </a:p>
          <a:p>
            <a:pPr marL="342900" indent="-285750">
              <a:spcAft>
                <a:spcPts val="600"/>
              </a:spcAft>
            </a:pPr>
            <a:r>
              <a:rPr lang="en-US" sz="1600"/>
              <a:t>Engineering and Manufacturing Technologies had the largest raw number and percentage decrease in achievements (-37, -23%).</a:t>
            </a:r>
          </a:p>
          <a:p>
            <a:pPr marL="342900" indent="-285750">
              <a:spcAft>
                <a:spcPts val="600"/>
              </a:spcAft>
            </a:pPr>
            <a:r>
              <a:rPr lang="en-US" sz="1600"/>
              <a:t>Health Public Services and Care had by far the largest increase in achievements (+142, +34%), increasing the share of achievements from 33% to 39% (+6pp). This has been driven my </a:t>
            </a:r>
            <a:r>
              <a:rPr lang="en-US" sz="1600" err="1"/>
              <a:t>Medipro</a:t>
            </a:r>
            <a:r>
              <a:rPr lang="en-US" sz="1600"/>
              <a:t>, which has taken on apprentices from East of England Ambulance Service.</a:t>
            </a:r>
          </a:p>
          <a:p>
            <a:endParaRPr lang="en-GB" sz="2000"/>
          </a:p>
        </p:txBody>
      </p:sp>
      <p:pic>
        <p:nvPicPr>
          <p:cNvPr id="9" name="Picture 8" descr="A stacked bar chart showing apprenticeships achievements across Greater Cambridge up to and including Q4 by level over the last three years. Subject areas with the highest achievements were ‘Health, Public Services and Care’ (39%, 555), ‘Business, Administration and Law’ (26%, 374) and ‘Engineering and Manufacturing Technologies’ (9%, 122).">
            <a:extLst>
              <a:ext uri="{FF2B5EF4-FFF2-40B4-BE49-F238E27FC236}">
                <a16:creationId xmlns:a16="http://schemas.microsoft.com/office/drawing/2014/main" id="{C718D24C-5D91-5201-2951-A68598ADDD5E}"/>
              </a:ext>
            </a:extLst>
          </p:cNvPr>
          <p:cNvPicPr>
            <a:picLocks noChangeAspect="1"/>
          </p:cNvPicPr>
          <p:nvPr/>
        </p:nvPicPr>
        <p:blipFill>
          <a:blip r:embed="rId3"/>
          <a:stretch>
            <a:fillRect/>
          </a:stretch>
        </p:blipFill>
        <p:spPr>
          <a:xfrm>
            <a:off x="4114712" y="1807337"/>
            <a:ext cx="7590178" cy="3212870"/>
          </a:xfrm>
          <a:prstGeom prst="rect">
            <a:avLst/>
          </a:prstGeom>
        </p:spPr>
      </p:pic>
      <p:sp>
        <p:nvSpPr>
          <p:cNvPr id="7" name="TextBox 6">
            <a:extLst>
              <a:ext uri="{FF2B5EF4-FFF2-40B4-BE49-F238E27FC236}">
                <a16:creationId xmlns:a16="http://schemas.microsoft.com/office/drawing/2014/main" id="{6D552CA3-2945-0A45-3970-0578113108FB}"/>
              </a:ext>
            </a:extLst>
          </p:cNvPr>
          <p:cNvSpPr txBox="1"/>
          <p:nvPr/>
        </p:nvSpPr>
        <p:spPr>
          <a:xfrm>
            <a:off x="4017646" y="5373332"/>
            <a:ext cx="6094476"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6" name="TextBox 5">
            <a:extLst>
              <a:ext uri="{FF2B5EF4-FFF2-40B4-BE49-F238E27FC236}">
                <a16:creationId xmlns:a16="http://schemas.microsoft.com/office/drawing/2014/main" id="{70BB1BFC-FD8B-44DF-DF7E-8E7A38B06AE5}"/>
              </a:ext>
            </a:extLst>
          </p:cNvPr>
          <p:cNvSpPr txBox="1"/>
          <p:nvPr/>
        </p:nvSpPr>
        <p:spPr>
          <a:xfrm>
            <a:off x="360697" y="6396335"/>
            <a:ext cx="9439275" cy="461665"/>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a:p>
            <a:r>
              <a:rPr lang="en-GB" sz="1200" b="1" i="1"/>
              <a:t>*Other includes Science &amp; Mathematics, Education &amp; Training, Arts, Media &amp; Publishing, and Leisure, Travel &amp; Tourism.</a:t>
            </a:r>
          </a:p>
        </p:txBody>
      </p:sp>
    </p:spTree>
    <p:extLst>
      <p:ext uri="{BB962C8B-B14F-4D97-AF65-F5344CB8AC3E}">
        <p14:creationId xmlns:p14="http://schemas.microsoft.com/office/powerpoint/2010/main" val="396583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a:t>Table of Contents</a:t>
            </a: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505397" y="1083469"/>
            <a:ext cx="10515600" cy="4351338"/>
          </a:xfrm>
        </p:spPr>
        <p:txBody>
          <a:bodyPr/>
          <a:lstStyle/>
          <a:p>
            <a:pPr marL="514350" indent="-514350">
              <a:buAutoNum type="arabicPeriod"/>
            </a:pPr>
            <a:r>
              <a:rPr lang="en-GB" sz="1600">
                <a:cs typeface="Arial"/>
              </a:rPr>
              <a:t>Purpose</a:t>
            </a:r>
          </a:p>
          <a:p>
            <a:pPr marL="514350" indent="-514350">
              <a:buAutoNum type="arabicPeriod"/>
            </a:pPr>
            <a:r>
              <a:rPr lang="en-GB" sz="1600">
                <a:cs typeface="Arial"/>
              </a:rPr>
              <a:t>Approach</a:t>
            </a:r>
          </a:p>
          <a:p>
            <a:pPr marL="514350" indent="-514350">
              <a:buAutoNum type="arabicPeriod"/>
            </a:pPr>
            <a:r>
              <a:rPr lang="en-GB" sz="1600">
                <a:cs typeface="Arial"/>
              </a:rPr>
              <a:t>Executive Summary</a:t>
            </a:r>
          </a:p>
          <a:p>
            <a:pPr marL="514350" indent="-514350">
              <a:buAutoNum type="arabicPeriod"/>
            </a:pPr>
            <a:r>
              <a:rPr lang="en-GB" sz="1600">
                <a:cs typeface="Arial"/>
              </a:rPr>
              <a:t>Overall Delivery</a:t>
            </a:r>
          </a:p>
          <a:p>
            <a:pPr marL="514350" indent="-514350">
              <a:buAutoNum type="arabicPeriod"/>
            </a:pPr>
            <a:r>
              <a:rPr lang="en-GB" sz="1600">
                <a:cs typeface="Arial"/>
              </a:rPr>
              <a:t>Starts</a:t>
            </a:r>
            <a:endParaRPr lang="en-GB">
              <a:cs typeface="Arial"/>
            </a:endParaRPr>
          </a:p>
          <a:p>
            <a:pPr lvl="1"/>
            <a:r>
              <a:rPr lang="en-GB" sz="1600">
                <a:cs typeface="Arial"/>
              </a:rPr>
              <a:t>Starts by level</a:t>
            </a:r>
          </a:p>
          <a:p>
            <a:pPr lvl="1"/>
            <a:r>
              <a:rPr lang="en-GB" sz="1600">
                <a:cs typeface="Arial"/>
              </a:rPr>
              <a:t>Starts by subject area</a:t>
            </a:r>
          </a:p>
          <a:p>
            <a:pPr lvl="1"/>
            <a:r>
              <a:rPr lang="en-GB" sz="1600">
                <a:cs typeface="Arial"/>
              </a:rPr>
              <a:t>Starts by age group</a:t>
            </a:r>
          </a:p>
          <a:p>
            <a:pPr lvl="1"/>
            <a:r>
              <a:rPr lang="en-GB" sz="1600">
                <a:cs typeface="Arial"/>
              </a:rPr>
              <a:t>Starts by provider</a:t>
            </a:r>
          </a:p>
          <a:p>
            <a:pPr marL="514350" indent="-514350">
              <a:buFont typeface="Arial" panose="020B0604020202020204" pitchFamily="34" charset="0"/>
              <a:buAutoNum type="arabicPeriod"/>
            </a:pPr>
            <a:r>
              <a:rPr lang="en-GB" sz="1600">
                <a:cs typeface="Arial"/>
              </a:rPr>
              <a:t>Achievements</a:t>
            </a:r>
          </a:p>
          <a:p>
            <a:pPr lvl="1"/>
            <a:r>
              <a:rPr lang="en-GB" sz="1600">
                <a:cs typeface="Arial"/>
              </a:rPr>
              <a:t>Achievements by level</a:t>
            </a:r>
          </a:p>
          <a:p>
            <a:pPr lvl="1"/>
            <a:r>
              <a:rPr lang="en-GB" sz="1600">
                <a:cs typeface="Arial"/>
              </a:rPr>
              <a:t>Achievements by subject area</a:t>
            </a:r>
          </a:p>
          <a:p>
            <a:pPr lvl="1"/>
            <a:r>
              <a:rPr lang="en-GB" sz="1600">
                <a:cs typeface="Arial"/>
              </a:rPr>
              <a:t>Achievements by age group</a:t>
            </a:r>
          </a:p>
          <a:p>
            <a:pPr lvl="1"/>
            <a:r>
              <a:rPr lang="en-GB" sz="1600">
                <a:cs typeface="Arial"/>
              </a:rPr>
              <a:t>Achievements by provider</a:t>
            </a:r>
          </a:p>
          <a:p>
            <a:pPr marL="0" indent="0">
              <a:buNone/>
            </a:pPr>
            <a:endParaRPr lang="en-GB" sz="1600">
              <a:cs typeface="Arial"/>
            </a:endParaRPr>
          </a:p>
          <a:p>
            <a:pPr marL="0" indent="0">
              <a:buNone/>
            </a:pPr>
            <a:endParaRPr lang="en-GB" sz="1600">
              <a:cs typeface="Arial"/>
            </a:endParaRPr>
          </a:p>
          <a:p>
            <a:pPr marL="0" indent="0">
              <a:buNone/>
            </a:pPr>
            <a:endParaRPr lang="en-GB" sz="1600">
              <a:cs typeface="Arial"/>
            </a:endParaRPr>
          </a:p>
        </p:txBody>
      </p:sp>
    </p:spTree>
    <p:extLst>
      <p:ext uri="{BB962C8B-B14F-4D97-AF65-F5344CB8AC3E}">
        <p14:creationId xmlns:p14="http://schemas.microsoft.com/office/powerpoint/2010/main" val="234890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666C-9DF4-A79C-4B8E-12DC02ADD4B0}"/>
              </a:ext>
            </a:extLst>
          </p:cNvPr>
          <p:cNvSpPr>
            <a:spLocks noGrp="1"/>
          </p:cNvSpPr>
          <p:nvPr>
            <p:ph type="title"/>
          </p:nvPr>
        </p:nvSpPr>
        <p:spPr>
          <a:xfrm>
            <a:off x="143556" y="161151"/>
            <a:ext cx="10099901" cy="1214438"/>
          </a:xfrm>
        </p:spPr>
        <p:txBody>
          <a:bodyPr wrap="square" anchor="t">
            <a:normAutofit/>
          </a:bodyPr>
          <a:lstStyle/>
          <a:p>
            <a:r>
              <a:rPr lang="en-GB" sz="4000"/>
              <a:t>Achievements by subject area </a:t>
            </a:r>
            <a:r>
              <a:rPr lang="en-US" altLang="en-US" sz="4000"/>
              <a:t>– national comparison</a:t>
            </a:r>
            <a:endParaRPr lang="en-GB" sz="4000"/>
          </a:p>
        </p:txBody>
      </p:sp>
      <p:sp>
        <p:nvSpPr>
          <p:cNvPr id="3" name="Content Placeholder 2">
            <a:extLst>
              <a:ext uri="{FF2B5EF4-FFF2-40B4-BE49-F238E27FC236}">
                <a16:creationId xmlns:a16="http://schemas.microsoft.com/office/drawing/2014/main" id="{FA23F3D0-D3B3-6E8F-F871-A78CD6697835}"/>
              </a:ext>
            </a:extLst>
          </p:cNvPr>
          <p:cNvSpPr>
            <a:spLocks noGrp="1"/>
          </p:cNvSpPr>
          <p:nvPr>
            <p:ph sz="half" idx="1"/>
          </p:nvPr>
        </p:nvSpPr>
        <p:spPr>
          <a:xfrm>
            <a:off x="214313" y="1971404"/>
            <a:ext cx="3898392" cy="3267739"/>
          </a:xfrm>
        </p:spPr>
        <p:txBody>
          <a:bodyPr wrap="square" anchor="t">
            <a:normAutofit/>
          </a:bodyPr>
          <a:lstStyle/>
          <a:p>
            <a:pPr marL="57150" indent="0">
              <a:spcAft>
                <a:spcPts val="600"/>
              </a:spcAft>
              <a:buNone/>
            </a:pPr>
            <a:r>
              <a:rPr lang="en-US" sz="1600"/>
              <a:t>The most notable differences for achievements by subject area between Greater Cambridge and nationally are</a:t>
            </a:r>
          </a:p>
          <a:p>
            <a:pPr marL="742950" lvl="1">
              <a:spcAft>
                <a:spcPts val="600"/>
              </a:spcAft>
            </a:pPr>
            <a:r>
              <a:rPr lang="en-US" sz="1600"/>
              <a:t>Greater Cambridge had a much higher proportion of achievements in Health, Public Services and Care (39% vs 27% nationally).</a:t>
            </a:r>
            <a:endParaRPr lang="en-US" sz="1600">
              <a:cs typeface="Arial"/>
            </a:endParaRPr>
          </a:p>
          <a:p>
            <a:pPr marL="742950" lvl="1">
              <a:spcAft>
                <a:spcPts val="600"/>
              </a:spcAft>
            </a:pPr>
            <a:r>
              <a:rPr lang="en-US" sz="1600"/>
              <a:t>Greater Cambridge had a lower proportion of achievements in Engineering and Manufacturing Technologies subject area (9% vs 14% nationally).</a:t>
            </a:r>
            <a:endParaRPr lang="en-US" sz="1600">
              <a:cs typeface="Arial"/>
            </a:endParaRPr>
          </a:p>
          <a:p>
            <a:pPr marL="742950" lvl="1">
              <a:spcAft>
                <a:spcPts val="600"/>
              </a:spcAft>
            </a:pPr>
            <a:endParaRPr lang="en-US" sz="1200"/>
          </a:p>
          <a:p>
            <a:endParaRPr lang="en-GB" sz="1500"/>
          </a:p>
        </p:txBody>
      </p:sp>
      <p:pic>
        <p:nvPicPr>
          <p:cNvPr id="7" name="Picture 6" descr="A 100% stacked bar chart showing apprenticeship achievements across Greater Cambridge over the last three years, including national comparison for 2023/24.">
            <a:extLst>
              <a:ext uri="{FF2B5EF4-FFF2-40B4-BE49-F238E27FC236}">
                <a16:creationId xmlns:a16="http://schemas.microsoft.com/office/drawing/2014/main" id="{E808FAC3-288E-767F-AEE4-ED78741DDD26}"/>
              </a:ext>
            </a:extLst>
          </p:cNvPr>
          <p:cNvPicPr>
            <a:picLocks noChangeAspect="1"/>
          </p:cNvPicPr>
          <p:nvPr/>
        </p:nvPicPr>
        <p:blipFill>
          <a:blip r:embed="rId2"/>
          <a:stretch>
            <a:fillRect/>
          </a:stretch>
        </p:blipFill>
        <p:spPr>
          <a:xfrm>
            <a:off x="4112705" y="1802010"/>
            <a:ext cx="7447869" cy="3267740"/>
          </a:xfrm>
          <a:prstGeom prst="rect">
            <a:avLst/>
          </a:prstGeom>
        </p:spPr>
      </p:pic>
      <p:sp>
        <p:nvSpPr>
          <p:cNvPr id="5" name="TextBox 4">
            <a:extLst>
              <a:ext uri="{FF2B5EF4-FFF2-40B4-BE49-F238E27FC236}">
                <a16:creationId xmlns:a16="http://schemas.microsoft.com/office/drawing/2014/main" id="{95B815DE-D141-66C2-6BBF-134728EC2796}"/>
              </a:ext>
            </a:extLst>
          </p:cNvPr>
          <p:cNvSpPr txBox="1"/>
          <p:nvPr/>
        </p:nvSpPr>
        <p:spPr>
          <a:xfrm>
            <a:off x="4112705" y="5419459"/>
            <a:ext cx="6094476"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6" name="TextBox 5">
            <a:extLst>
              <a:ext uri="{FF2B5EF4-FFF2-40B4-BE49-F238E27FC236}">
                <a16:creationId xmlns:a16="http://schemas.microsoft.com/office/drawing/2014/main" id="{13C59B20-B156-930A-948D-1E326A94C0E4}"/>
              </a:ext>
            </a:extLst>
          </p:cNvPr>
          <p:cNvSpPr txBox="1"/>
          <p:nvPr/>
        </p:nvSpPr>
        <p:spPr>
          <a:xfrm>
            <a:off x="360697" y="6396335"/>
            <a:ext cx="9439275" cy="461665"/>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a:p>
            <a:r>
              <a:rPr lang="en-GB" sz="1200" b="1" i="1"/>
              <a:t>*Other includes Science &amp; Mathematics, Education &amp; Training, Arts, Media &amp; Publishing, and Leisure, Travel &amp; Tourism.</a:t>
            </a:r>
          </a:p>
        </p:txBody>
      </p:sp>
    </p:spTree>
    <p:extLst>
      <p:ext uri="{BB962C8B-B14F-4D97-AF65-F5344CB8AC3E}">
        <p14:creationId xmlns:p14="http://schemas.microsoft.com/office/powerpoint/2010/main" val="226546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59A2-3D4E-E367-8A91-24EA8FB5E07C}"/>
              </a:ext>
            </a:extLst>
          </p:cNvPr>
          <p:cNvSpPr>
            <a:spLocks noGrp="1"/>
          </p:cNvSpPr>
          <p:nvPr>
            <p:ph type="title"/>
          </p:nvPr>
        </p:nvSpPr>
        <p:spPr>
          <a:xfrm>
            <a:off x="633413" y="476250"/>
            <a:ext cx="9185501" cy="1214438"/>
          </a:xfrm>
        </p:spPr>
        <p:txBody>
          <a:bodyPr/>
          <a:lstStyle/>
          <a:p>
            <a:r>
              <a:rPr lang="en-GB" sz="4000"/>
              <a:t>Achievements by age group</a:t>
            </a:r>
          </a:p>
        </p:txBody>
      </p:sp>
      <p:sp>
        <p:nvSpPr>
          <p:cNvPr id="3" name="Content Placeholder 2">
            <a:extLst>
              <a:ext uri="{FF2B5EF4-FFF2-40B4-BE49-F238E27FC236}">
                <a16:creationId xmlns:a16="http://schemas.microsoft.com/office/drawing/2014/main" id="{141A9915-4E15-08CD-9600-3A19261F95AA}"/>
              </a:ext>
            </a:extLst>
          </p:cNvPr>
          <p:cNvSpPr>
            <a:spLocks noGrp="1"/>
          </p:cNvSpPr>
          <p:nvPr>
            <p:ph idx="1"/>
          </p:nvPr>
        </p:nvSpPr>
        <p:spPr>
          <a:xfrm>
            <a:off x="633413" y="1825625"/>
            <a:ext cx="4197379" cy="4351338"/>
          </a:xfrm>
        </p:spPr>
        <p:txBody>
          <a:bodyPr/>
          <a:lstStyle/>
          <a:p>
            <a:pPr marL="0" indent="0">
              <a:buNone/>
            </a:pPr>
            <a:r>
              <a:rPr lang="en-US" sz="1600"/>
              <a:t>The notable differences </a:t>
            </a:r>
            <a:r>
              <a:rPr lang="en-GB" sz="1600"/>
              <a:t>between </a:t>
            </a:r>
            <a:r>
              <a:rPr lang="en-US" sz="1600"/>
              <a:t>2022/23 and 2023/24 are</a:t>
            </a:r>
          </a:p>
          <a:p>
            <a:pPr lvl="1"/>
            <a:r>
              <a:rPr lang="en-GB" sz="1600">
                <a:cs typeface="Arial"/>
              </a:rPr>
              <a:t>Both the 19-24 and 25+ age groups had substantial increases in the number of achievements (+84, +20% and +117, +19% respectively). </a:t>
            </a:r>
            <a:endParaRPr lang="en-GB" sz="1600"/>
          </a:p>
          <a:p>
            <a:pPr lvl="1"/>
            <a:r>
              <a:rPr lang="en-GB" sz="1600"/>
              <a:t>Under 19 is the only age group to have a decrease in achievements (-27, -13%) resulting in a -4pp decrease in proportion share from 17% to 13%.</a:t>
            </a:r>
            <a:endParaRPr lang="en-GB" sz="1600">
              <a:cs typeface="Arial"/>
            </a:endParaRPr>
          </a:p>
          <a:p>
            <a:pPr lvl="1"/>
            <a:endParaRPr lang="en-GB" sz="1600">
              <a:ea typeface="+mn-lt"/>
              <a:cs typeface="+mn-lt"/>
            </a:endParaRPr>
          </a:p>
          <a:p>
            <a:pPr lvl="1"/>
            <a:endParaRPr lang="en-GB" sz="1600"/>
          </a:p>
        </p:txBody>
      </p:sp>
      <p:pic>
        <p:nvPicPr>
          <p:cNvPr id="4" name="Picture 3" descr="A stacked bar chart showing apprenticeship achievements up to and including Q4 by age group across Greater Cambridge over the last three years. In 2023/24 apprenticeship achievements by age group were: Under 19: 13%, 181. 19-24: 36%, 511. 25+: 51%, 728.">
            <a:extLst>
              <a:ext uri="{FF2B5EF4-FFF2-40B4-BE49-F238E27FC236}">
                <a16:creationId xmlns:a16="http://schemas.microsoft.com/office/drawing/2014/main" id="{859D65C8-AACC-6BBA-4D4A-ED522C941C9F}"/>
              </a:ext>
            </a:extLst>
          </p:cNvPr>
          <p:cNvPicPr>
            <a:picLocks noChangeAspect="1"/>
          </p:cNvPicPr>
          <p:nvPr/>
        </p:nvPicPr>
        <p:blipFill>
          <a:blip r:embed="rId2"/>
          <a:stretch>
            <a:fillRect/>
          </a:stretch>
        </p:blipFill>
        <p:spPr>
          <a:xfrm>
            <a:off x="4830792" y="1825625"/>
            <a:ext cx="7200000" cy="3072650"/>
          </a:xfrm>
          <a:prstGeom prst="rect">
            <a:avLst/>
          </a:prstGeom>
        </p:spPr>
      </p:pic>
      <p:sp>
        <p:nvSpPr>
          <p:cNvPr id="7" name="TextBox 6">
            <a:extLst>
              <a:ext uri="{FF2B5EF4-FFF2-40B4-BE49-F238E27FC236}">
                <a16:creationId xmlns:a16="http://schemas.microsoft.com/office/drawing/2014/main" id="{EE1244F3-402A-0F0E-7B35-EFE418ED0E14}"/>
              </a:ext>
            </a:extLst>
          </p:cNvPr>
          <p:cNvSpPr txBox="1"/>
          <p:nvPr/>
        </p:nvSpPr>
        <p:spPr>
          <a:xfrm>
            <a:off x="4830792" y="5189121"/>
            <a:ext cx="6094476"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5" name="TextBox 4">
            <a:extLst>
              <a:ext uri="{FF2B5EF4-FFF2-40B4-BE49-F238E27FC236}">
                <a16:creationId xmlns:a16="http://schemas.microsoft.com/office/drawing/2014/main" id="{3E7A6876-9FAA-3131-C60B-85B71F5F882D}"/>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838851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F3CC-0681-E57B-FC65-D1EC0025262C}"/>
              </a:ext>
            </a:extLst>
          </p:cNvPr>
          <p:cNvSpPr>
            <a:spLocks noGrp="1"/>
          </p:cNvSpPr>
          <p:nvPr>
            <p:ph type="title"/>
          </p:nvPr>
        </p:nvSpPr>
        <p:spPr>
          <a:xfrm>
            <a:off x="401805" y="488781"/>
            <a:ext cx="10348013" cy="1214438"/>
          </a:xfrm>
        </p:spPr>
        <p:txBody>
          <a:bodyPr/>
          <a:lstStyle/>
          <a:p>
            <a:r>
              <a:rPr lang="en-GB" sz="4000"/>
              <a:t>Achievements by age group </a:t>
            </a:r>
            <a:r>
              <a:rPr lang="en-US" altLang="en-US" sz="4000"/>
              <a:t>– national comparison</a:t>
            </a:r>
            <a:endParaRPr lang="en-GB" sz="4000"/>
          </a:p>
        </p:txBody>
      </p:sp>
      <p:sp>
        <p:nvSpPr>
          <p:cNvPr id="3" name="Content Placeholder 2">
            <a:extLst>
              <a:ext uri="{FF2B5EF4-FFF2-40B4-BE49-F238E27FC236}">
                <a16:creationId xmlns:a16="http://schemas.microsoft.com/office/drawing/2014/main" id="{C9DBAE51-A45E-5921-51EC-7FF53CE9B52B}"/>
              </a:ext>
            </a:extLst>
          </p:cNvPr>
          <p:cNvSpPr>
            <a:spLocks noGrp="1"/>
          </p:cNvSpPr>
          <p:nvPr>
            <p:ph idx="1"/>
          </p:nvPr>
        </p:nvSpPr>
        <p:spPr>
          <a:xfrm>
            <a:off x="385763" y="1825625"/>
            <a:ext cx="4286610" cy="4351338"/>
          </a:xfrm>
        </p:spPr>
        <p:txBody>
          <a:bodyPr/>
          <a:lstStyle/>
          <a:p>
            <a:pPr lvl="1"/>
            <a:endParaRPr lang="en-GB" sz="1600"/>
          </a:p>
          <a:p>
            <a:pPr marL="57150" indent="0">
              <a:spcAft>
                <a:spcPts val="600"/>
              </a:spcAft>
              <a:buNone/>
            </a:pPr>
            <a:r>
              <a:rPr lang="en-US" sz="1600"/>
              <a:t>The notable differences for achievements between Greater Cambridge and nationally are</a:t>
            </a:r>
            <a:endParaRPr lang="en-US" sz="1600">
              <a:cs typeface="Arial"/>
            </a:endParaRPr>
          </a:p>
          <a:p>
            <a:pPr marL="342900" indent="-285750">
              <a:spcAft>
                <a:spcPts val="600"/>
              </a:spcAft>
            </a:pPr>
            <a:r>
              <a:rPr lang="en-US" sz="1600"/>
              <a:t>There was a higher proportion of Greater Cambridge achievements across the 25+ age group (51% vs 46% nationally) and across the 19-24 age group (36% vs 32% nationally).</a:t>
            </a:r>
            <a:endParaRPr lang="en-US" sz="1600">
              <a:cs typeface="Arial"/>
            </a:endParaRPr>
          </a:p>
          <a:p>
            <a:pPr marL="342900" indent="-285750">
              <a:spcAft>
                <a:spcPts val="600"/>
              </a:spcAft>
            </a:pPr>
            <a:r>
              <a:rPr lang="en-US" sz="1600"/>
              <a:t>There was a lower proportion of Greater Cambridge achievements across the Under 19 age group (13% vs 23% nationally).</a:t>
            </a:r>
            <a:endParaRPr lang="en-US" sz="1600">
              <a:cs typeface="Arial"/>
            </a:endParaRPr>
          </a:p>
          <a:p>
            <a:pPr marL="514350" lvl="1" indent="0">
              <a:spcAft>
                <a:spcPts val="600"/>
              </a:spcAft>
              <a:buNone/>
            </a:pPr>
            <a:endParaRPr lang="en-GB" sz="1600"/>
          </a:p>
          <a:p>
            <a:endParaRPr lang="en-GB" sz="1400"/>
          </a:p>
        </p:txBody>
      </p:sp>
      <p:pic>
        <p:nvPicPr>
          <p:cNvPr id="5" name="Picture 4" descr="A 100% stacked bar chart showing apprenticeship achievements by age group across Greater Cambridge over the last three years, including national comparisons for 2023/24.">
            <a:extLst>
              <a:ext uri="{FF2B5EF4-FFF2-40B4-BE49-F238E27FC236}">
                <a16:creationId xmlns:a16="http://schemas.microsoft.com/office/drawing/2014/main" id="{13EA239A-EC81-04C6-2300-24E107A55B68}"/>
              </a:ext>
            </a:extLst>
          </p:cNvPr>
          <p:cNvPicPr>
            <a:picLocks noChangeAspect="1"/>
          </p:cNvPicPr>
          <p:nvPr/>
        </p:nvPicPr>
        <p:blipFill>
          <a:blip r:embed="rId2"/>
          <a:stretch>
            <a:fillRect/>
          </a:stretch>
        </p:blipFill>
        <p:spPr>
          <a:xfrm>
            <a:off x="4782540" y="1905614"/>
            <a:ext cx="7145131" cy="3249450"/>
          </a:xfrm>
          <a:prstGeom prst="rect">
            <a:avLst/>
          </a:prstGeom>
        </p:spPr>
      </p:pic>
      <p:sp>
        <p:nvSpPr>
          <p:cNvPr id="4" name="TextBox 3">
            <a:extLst>
              <a:ext uri="{FF2B5EF4-FFF2-40B4-BE49-F238E27FC236}">
                <a16:creationId xmlns:a16="http://schemas.microsoft.com/office/drawing/2014/main" id="{7D96A77F-6947-8B2F-96AC-53F16E7F59EB}"/>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
        <p:nvSpPr>
          <p:cNvPr id="7" name="TextBox 6">
            <a:extLst>
              <a:ext uri="{FF2B5EF4-FFF2-40B4-BE49-F238E27FC236}">
                <a16:creationId xmlns:a16="http://schemas.microsoft.com/office/drawing/2014/main" id="{90B2FDB6-8C77-A27E-1471-A91D234C3A58}"/>
              </a:ext>
            </a:extLst>
          </p:cNvPr>
          <p:cNvSpPr txBox="1"/>
          <p:nvPr/>
        </p:nvSpPr>
        <p:spPr>
          <a:xfrm>
            <a:off x="4672373" y="5299660"/>
            <a:ext cx="6094476"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Tree>
    <p:extLst>
      <p:ext uri="{BB962C8B-B14F-4D97-AF65-F5344CB8AC3E}">
        <p14:creationId xmlns:p14="http://schemas.microsoft.com/office/powerpoint/2010/main" val="3318395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E1AD-4312-0D39-5274-C7FC08E07231}"/>
              </a:ext>
            </a:extLst>
          </p:cNvPr>
          <p:cNvSpPr>
            <a:spLocks noGrp="1"/>
          </p:cNvSpPr>
          <p:nvPr>
            <p:ph type="title"/>
          </p:nvPr>
        </p:nvSpPr>
        <p:spPr/>
        <p:txBody>
          <a:bodyPr/>
          <a:lstStyle/>
          <a:p>
            <a:r>
              <a:rPr lang="en-GB" sz="4000"/>
              <a:t>Achievements by provider</a:t>
            </a:r>
          </a:p>
        </p:txBody>
      </p:sp>
      <p:sp>
        <p:nvSpPr>
          <p:cNvPr id="3" name="Content Placeholder 2">
            <a:extLst>
              <a:ext uri="{FF2B5EF4-FFF2-40B4-BE49-F238E27FC236}">
                <a16:creationId xmlns:a16="http://schemas.microsoft.com/office/drawing/2014/main" id="{75289FB5-06A5-A4BD-964B-09C7789CEE8E}"/>
              </a:ext>
            </a:extLst>
          </p:cNvPr>
          <p:cNvSpPr>
            <a:spLocks noGrp="1"/>
          </p:cNvSpPr>
          <p:nvPr>
            <p:ph idx="1"/>
          </p:nvPr>
        </p:nvSpPr>
        <p:spPr>
          <a:xfrm>
            <a:off x="633413" y="1825625"/>
            <a:ext cx="4795837" cy="4351338"/>
          </a:xfrm>
        </p:spPr>
        <p:txBody>
          <a:bodyPr/>
          <a:lstStyle/>
          <a:p>
            <a:pPr marL="342900" indent="-285750">
              <a:lnSpc>
                <a:spcPct val="90000"/>
              </a:lnSpc>
              <a:spcAft>
                <a:spcPts val="600"/>
              </a:spcAft>
              <a:buFont typeface="Arial" panose="020B0604020202020204" pitchFamily="34" charset="0"/>
              <a:buChar char="•"/>
            </a:pPr>
            <a:endParaRPr lang="en-US" sz="1600"/>
          </a:p>
          <a:p>
            <a:pPr marL="342900" indent="-285750">
              <a:lnSpc>
                <a:spcPct val="90000"/>
              </a:lnSpc>
              <a:spcAft>
                <a:spcPts val="600"/>
              </a:spcAft>
              <a:buFont typeface="Arial" panose="020B0604020202020204" pitchFamily="34" charset="0"/>
              <a:buChar char="•"/>
            </a:pPr>
            <a:r>
              <a:rPr lang="en-US" sz="1600"/>
              <a:t>The largest provider in Greater Cambridge for achievements in 2023/24 is </a:t>
            </a:r>
            <a:r>
              <a:rPr lang="en-US" sz="1600" b="1" err="1"/>
              <a:t>Medipro</a:t>
            </a:r>
            <a:r>
              <a:rPr lang="en-US" sz="1600" b="1"/>
              <a:t> Limited</a:t>
            </a:r>
            <a:r>
              <a:rPr lang="en-US" sz="1600"/>
              <a:t>, which accounted for 21% (292) </a:t>
            </a:r>
            <a:r>
              <a:rPr lang="en-GB" sz="1600"/>
              <a:t>of total achievements from all providers.</a:t>
            </a:r>
            <a:endParaRPr lang="en-US" sz="1600"/>
          </a:p>
          <a:p>
            <a:pPr marL="342900" indent="-285750">
              <a:lnSpc>
                <a:spcPct val="90000"/>
              </a:lnSpc>
              <a:spcAft>
                <a:spcPts val="600"/>
              </a:spcAft>
              <a:buFont typeface="Arial" panose="020B0604020202020204" pitchFamily="34" charset="0"/>
              <a:buChar char="•"/>
            </a:pPr>
            <a:r>
              <a:rPr lang="en-US" sz="1600"/>
              <a:t>This is a large increase of +118% from the same period last year and has been driven by </a:t>
            </a:r>
            <a:r>
              <a:rPr lang="en-US" sz="1600" err="1"/>
              <a:t>Medipro</a:t>
            </a:r>
            <a:r>
              <a:rPr lang="en-US" sz="1600"/>
              <a:t> taking on Health, Public Services and Care apprentices from East of England Ambulance Service which ceased provision in 2021/22.</a:t>
            </a:r>
          </a:p>
          <a:p>
            <a:pPr marL="342900" indent="-285750">
              <a:lnSpc>
                <a:spcPct val="90000"/>
              </a:lnSpc>
              <a:spcAft>
                <a:spcPts val="600"/>
              </a:spcAft>
              <a:buFont typeface="Arial" panose="020B0604020202020204" pitchFamily="34" charset="0"/>
              <a:buChar char="•"/>
            </a:pPr>
            <a:endParaRPr lang="en-US" sz="1600" b="1"/>
          </a:p>
          <a:p>
            <a:endParaRPr lang="en-GB" sz="1600"/>
          </a:p>
        </p:txBody>
      </p:sp>
      <p:graphicFrame>
        <p:nvGraphicFramePr>
          <p:cNvPr id="5" name="Table 4">
            <a:extLst>
              <a:ext uri="{FF2B5EF4-FFF2-40B4-BE49-F238E27FC236}">
                <a16:creationId xmlns:a16="http://schemas.microsoft.com/office/drawing/2014/main" id="{CD8D66A8-4B8C-22CC-4C6A-19DA7BCFE86F}"/>
              </a:ext>
            </a:extLst>
          </p:cNvPr>
          <p:cNvGraphicFramePr>
            <a:graphicFrameLocks noGrp="1"/>
          </p:cNvGraphicFramePr>
          <p:nvPr>
            <p:extLst>
              <p:ext uri="{D42A27DB-BD31-4B8C-83A1-F6EECF244321}">
                <p14:modId xmlns:p14="http://schemas.microsoft.com/office/powerpoint/2010/main" val="1088652987"/>
              </p:ext>
            </p:extLst>
          </p:nvPr>
        </p:nvGraphicFramePr>
        <p:xfrm>
          <a:off x="5753100" y="1690688"/>
          <a:ext cx="6333405" cy="2982563"/>
        </p:xfrm>
        <a:graphic>
          <a:graphicData uri="http://schemas.openxmlformats.org/drawingml/2006/table">
            <a:tbl>
              <a:tblPr firstRow="1" bandRow="1">
                <a:tableStyleId>{073A0DAA-6AF3-43AB-8588-CEC1D06C72B9}</a:tableStyleId>
              </a:tblPr>
              <a:tblGrid>
                <a:gridCol w="1266681">
                  <a:extLst>
                    <a:ext uri="{9D8B030D-6E8A-4147-A177-3AD203B41FA5}">
                      <a16:colId xmlns:a16="http://schemas.microsoft.com/office/drawing/2014/main" val="964585436"/>
                    </a:ext>
                  </a:extLst>
                </a:gridCol>
                <a:gridCol w="1266681">
                  <a:extLst>
                    <a:ext uri="{9D8B030D-6E8A-4147-A177-3AD203B41FA5}">
                      <a16:colId xmlns:a16="http://schemas.microsoft.com/office/drawing/2014/main" val="2978933329"/>
                    </a:ext>
                  </a:extLst>
                </a:gridCol>
                <a:gridCol w="1266681">
                  <a:extLst>
                    <a:ext uri="{9D8B030D-6E8A-4147-A177-3AD203B41FA5}">
                      <a16:colId xmlns:a16="http://schemas.microsoft.com/office/drawing/2014/main" val="2835473479"/>
                    </a:ext>
                  </a:extLst>
                </a:gridCol>
                <a:gridCol w="1266681">
                  <a:extLst>
                    <a:ext uri="{9D8B030D-6E8A-4147-A177-3AD203B41FA5}">
                      <a16:colId xmlns:a16="http://schemas.microsoft.com/office/drawing/2014/main" val="3135021968"/>
                    </a:ext>
                  </a:extLst>
                </a:gridCol>
                <a:gridCol w="1266681">
                  <a:extLst>
                    <a:ext uri="{9D8B030D-6E8A-4147-A177-3AD203B41FA5}">
                      <a16:colId xmlns:a16="http://schemas.microsoft.com/office/drawing/2014/main" val="543742725"/>
                    </a:ext>
                  </a:extLst>
                </a:gridCol>
              </a:tblGrid>
              <a:tr h="226807">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lt1"/>
                          </a:solidFill>
                          <a:effectLst/>
                          <a:latin typeface="+mn-lt"/>
                          <a:ea typeface="+mn-ea"/>
                          <a:cs typeface="+mn-cs"/>
                        </a:rPr>
                        <a:t>Top Five Providers by Achievements</a:t>
                      </a:r>
                      <a:endParaRPr lang="en-GB" sz="1100">
                        <a:latin typeface="+mn-lt"/>
                      </a:endParaRPr>
                    </a:p>
                  </a:txBody>
                  <a:tcPr anchor="ctr"/>
                </a:tc>
                <a:tc hMerge="1">
                  <a:txBody>
                    <a:bodyPr/>
                    <a:lstStyle/>
                    <a:p>
                      <a:endParaRPr lang="en-GB" sz="1200"/>
                    </a:p>
                  </a:txBody>
                  <a:tcPr/>
                </a:tc>
                <a:tc hMerge="1">
                  <a:txBody>
                    <a:bodyPr/>
                    <a:lstStyle/>
                    <a:p>
                      <a:endParaRPr lang="en-GB" sz="12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latin typeface="+mn-lt"/>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mn-lt"/>
                      </a:endParaRPr>
                    </a:p>
                  </a:txBody>
                  <a:tcPr/>
                </a:tc>
                <a:extLst>
                  <a:ext uri="{0D108BD9-81ED-4DB2-BD59-A6C34878D82A}">
                    <a16:rowId xmlns:a16="http://schemas.microsoft.com/office/drawing/2014/main" val="4266693999"/>
                  </a:ext>
                </a:extLst>
              </a:tr>
              <a:tr h="680420">
                <a:tc>
                  <a:txBody>
                    <a:bodyPr/>
                    <a:lstStyle/>
                    <a:p>
                      <a:pPr algn="ctr"/>
                      <a:r>
                        <a:rPr lang="en-GB" sz="1100" b="1">
                          <a:latin typeface="+mn-lt"/>
                        </a:rPr>
                        <a:t>Provider</a:t>
                      </a:r>
                    </a:p>
                  </a:txBody>
                  <a:tcPr anchor="ctr"/>
                </a:tc>
                <a:tc>
                  <a:txBody>
                    <a:bodyPr/>
                    <a:lstStyle/>
                    <a:p>
                      <a:pPr algn="ctr"/>
                      <a:r>
                        <a:rPr lang="en-GB" sz="1100" b="1">
                          <a:latin typeface="+mn-lt"/>
                        </a:rPr>
                        <a:t>2023/24 delivery to date (achievements)</a:t>
                      </a:r>
                    </a:p>
                  </a:txBody>
                  <a:tcPr anchor="ctr"/>
                </a:tc>
                <a:tc>
                  <a:txBody>
                    <a:bodyPr/>
                    <a:lstStyle/>
                    <a:p>
                      <a:pPr algn="ctr"/>
                      <a:r>
                        <a:rPr lang="en-GB" sz="1100" b="1">
                          <a:latin typeface="+mn-lt"/>
                        </a:rPr>
                        <a:t>% of Total 2023/24 achievements</a:t>
                      </a:r>
                    </a:p>
                  </a:txBody>
                  <a:tcPr anchor="ctr"/>
                </a:tc>
                <a:tc>
                  <a:txBody>
                    <a:bodyPr/>
                    <a:lstStyle/>
                    <a:p>
                      <a:pPr algn="ctr"/>
                      <a:r>
                        <a:rPr lang="en-GB" sz="1100" b="1">
                          <a:latin typeface="+mn-lt"/>
                        </a:rPr>
                        <a:t>2022/23 delivery (achievements)</a:t>
                      </a:r>
                    </a:p>
                  </a:txBody>
                  <a:tcPr anchor="ctr"/>
                </a:tc>
                <a:tc>
                  <a:txBody>
                    <a:bodyPr/>
                    <a:lstStyle/>
                    <a:p>
                      <a:pPr algn="ctr"/>
                      <a:r>
                        <a:rPr lang="en-GB" sz="1100" b="1">
                          <a:latin typeface="+mn-lt"/>
                        </a:rPr>
                        <a:t>% Change between 2022/23 and 2023/24</a:t>
                      </a:r>
                    </a:p>
                  </a:txBody>
                  <a:tcPr anchor="ctr"/>
                </a:tc>
                <a:extLst>
                  <a:ext uri="{0D108BD9-81ED-4DB2-BD59-A6C34878D82A}">
                    <a16:rowId xmlns:a16="http://schemas.microsoft.com/office/drawing/2014/main" val="1488508502"/>
                  </a:ext>
                </a:extLst>
              </a:tr>
              <a:tr h="285083">
                <a:tc>
                  <a:txBody>
                    <a:bodyPr/>
                    <a:lstStyle/>
                    <a:p>
                      <a:pPr algn="l" fontAlgn="b"/>
                      <a:r>
                        <a:rPr lang="en-GB" sz="1100" b="0" i="0" u="none" strike="noStrike">
                          <a:solidFill>
                            <a:srgbClr val="000000"/>
                          </a:solidFill>
                          <a:effectLst/>
                          <a:latin typeface="Calibri" panose="020F0502020204030204" pitchFamily="34" charset="0"/>
                        </a:rPr>
                        <a:t>MEDIPRO LIMITED </a:t>
                      </a:r>
                    </a:p>
                  </a:txBody>
                  <a:tcPr marL="0" marR="0" marT="0" marB="0" anchor="b"/>
                </a:tc>
                <a:tc>
                  <a:txBody>
                    <a:bodyPr/>
                    <a:lstStyle/>
                    <a:p>
                      <a:pPr algn="ctr" fontAlgn="b"/>
                      <a:r>
                        <a:rPr lang="en-GB" sz="1200" b="0" i="0" u="none" strike="noStrike">
                          <a:solidFill>
                            <a:srgbClr val="000000"/>
                          </a:solidFill>
                          <a:effectLst/>
                          <a:latin typeface="Calibri" panose="020F0502020204030204" pitchFamily="34" charset="0"/>
                        </a:rPr>
                        <a:t>292</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21%</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134</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+118%</a:t>
                      </a:r>
                    </a:p>
                  </a:txBody>
                  <a:tcPr marL="0" marR="0" marT="0" marB="0" anchor="ctr"/>
                </a:tc>
                <a:extLst>
                  <a:ext uri="{0D108BD9-81ED-4DB2-BD59-A6C34878D82A}">
                    <a16:rowId xmlns:a16="http://schemas.microsoft.com/office/drawing/2014/main" val="1902086858"/>
                  </a:ext>
                </a:extLst>
              </a:tr>
              <a:tr h="562291">
                <a:tc>
                  <a:txBody>
                    <a:bodyPr/>
                    <a:lstStyle/>
                    <a:p>
                      <a:pPr algn="l" fontAlgn="b"/>
                      <a:r>
                        <a:rPr lang="en-US" sz="1100" b="0" i="0" u="none" strike="noStrike">
                          <a:solidFill>
                            <a:srgbClr val="000000"/>
                          </a:solidFill>
                          <a:effectLst/>
                          <a:latin typeface="Calibri" panose="020F0502020204030204" pitchFamily="34" charset="0"/>
                        </a:rPr>
                        <a:t>ANGLIA RUSKIN UNIVERSITY HIGHER EDUCATION CORPORATION</a:t>
                      </a:r>
                    </a:p>
                  </a:txBody>
                  <a:tcPr marL="0" marR="0" marT="0" marB="0" anchor="b"/>
                </a:tc>
                <a:tc>
                  <a:txBody>
                    <a:bodyPr/>
                    <a:lstStyle/>
                    <a:p>
                      <a:pPr algn="ctr" fontAlgn="b"/>
                      <a:r>
                        <a:rPr lang="en-GB" sz="1200" b="0" i="0" u="none" strike="noStrike">
                          <a:solidFill>
                            <a:srgbClr val="000000"/>
                          </a:solidFill>
                          <a:effectLst/>
                          <a:latin typeface="Calibri" panose="020F0502020204030204" pitchFamily="34" charset="0"/>
                        </a:rPr>
                        <a:t>191</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13%</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147</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+30%</a:t>
                      </a:r>
                    </a:p>
                  </a:txBody>
                  <a:tcPr marL="0" marR="0" marT="0" marB="0" anchor="ctr"/>
                </a:tc>
                <a:extLst>
                  <a:ext uri="{0D108BD9-81ED-4DB2-BD59-A6C34878D82A}">
                    <a16:rowId xmlns:a16="http://schemas.microsoft.com/office/drawing/2014/main" val="1443441744"/>
                  </a:ext>
                </a:extLst>
              </a:tr>
              <a:tr h="285083">
                <a:tc>
                  <a:txBody>
                    <a:bodyPr/>
                    <a:lstStyle/>
                    <a:p>
                      <a:pPr algn="l" fontAlgn="b"/>
                      <a:r>
                        <a:rPr lang="en-GB" sz="1100" b="0" i="0" u="none" strike="noStrike">
                          <a:solidFill>
                            <a:srgbClr val="000000"/>
                          </a:solidFill>
                          <a:effectLst/>
                          <a:latin typeface="Calibri" panose="020F0502020204030204" pitchFamily="34" charset="0"/>
                        </a:rPr>
                        <a:t>CAMBRIDGE REGIONAL COLLEGE</a:t>
                      </a:r>
                    </a:p>
                  </a:txBody>
                  <a:tcPr marL="0" marR="0" marT="0" marB="0" anchor="b"/>
                </a:tc>
                <a:tc>
                  <a:txBody>
                    <a:bodyPr/>
                    <a:lstStyle/>
                    <a:p>
                      <a:pPr algn="ctr" fontAlgn="b"/>
                      <a:r>
                        <a:rPr lang="en-GB" sz="1200" b="0" i="0" u="none" strike="noStrike">
                          <a:solidFill>
                            <a:srgbClr val="000000"/>
                          </a:solidFill>
                          <a:effectLst/>
                          <a:latin typeface="Calibri" panose="020F0502020204030204" pitchFamily="34" charset="0"/>
                        </a:rPr>
                        <a:t>184</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13%</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243</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-24%</a:t>
                      </a:r>
                    </a:p>
                  </a:txBody>
                  <a:tcPr marL="0" marR="0" marT="0" marB="0" anchor="ctr"/>
                </a:tc>
                <a:extLst>
                  <a:ext uri="{0D108BD9-81ED-4DB2-BD59-A6C34878D82A}">
                    <a16:rowId xmlns:a16="http://schemas.microsoft.com/office/drawing/2014/main" val="1101619681"/>
                  </a:ext>
                </a:extLst>
              </a:tr>
              <a:tr h="285083">
                <a:tc>
                  <a:txBody>
                    <a:bodyPr/>
                    <a:lstStyle/>
                    <a:p>
                      <a:pPr algn="l" fontAlgn="b"/>
                      <a:r>
                        <a:rPr lang="en-US" sz="1100" b="0" i="0" u="none" strike="noStrike">
                          <a:solidFill>
                            <a:srgbClr val="000000"/>
                          </a:solidFill>
                          <a:effectLst/>
                          <a:latin typeface="Calibri" panose="020F0502020204030204" pitchFamily="34" charset="0"/>
                        </a:rPr>
                        <a:t>FIRST INTUITION CAMBRIDGE LIMITED</a:t>
                      </a:r>
                    </a:p>
                  </a:txBody>
                  <a:tcPr marL="0" marR="0" marT="0" marB="0" anchor="b"/>
                </a:tc>
                <a:tc>
                  <a:txBody>
                    <a:bodyPr/>
                    <a:lstStyle/>
                    <a:p>
                      <a:pPr algn="ctr" fontAlgn="b"/>
                      <a:r>
                        <a:rPr lang="en-GB" sz="1200" b="0" i="0" u="none" strike="noStrike">
                          <a:solidFill>
                            <a:srgbClr val="000000"/>
                          </a:solidFill>
                          <a:effectLst/>
                          <a:latin typeface="Calibri" panose="020F0502020204030204" pitchFamily="34" charset="0"/>
                        </a:rPr>
                        <a:t>44</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3%</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45</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-2%</a:t>
                      </a:r>
                    </a:p>
                  </a:txBody>
                  <a:tcPr marL="0" marR="0" marT="0" marB="0" anchor="ctr"/>
                </a:tc>
                <a:extLst>
                  <a:ext uri="{0D108BD9-81ED-4DB2-BD59-A6C34878D82A}">
                    <a16:rowId xmlns:a16="http://schemas.microsoft.com/office/drawing/2014/main" val="3979684400"/>
                  </a:ext>
                </a:extLst>
              </a:tr>
              <a:tr h="0">
                <a:tc>
                  <a:txBody>
                    <a:bodyPr/>
                    <a:lstStyle/>
                    <a:p>
                      <a:pPr algn="l" fontAlgn="b"/>
                      <a:r>
                        <a:rPr lang="en-GB" sz="1100" b="0" i="0" u="none" strike="noStrike">
                          <a:solidFill>
                            <a:srgbClr val="000000"/>
                          </a:solidFill>
                          <a:effectLst/>
                          <a:latin typeface="Calibri" panose="020F0502020204030204" pitchFamily="34" charset="0"/>
                        </a:rPr>
                        <a:t>WEST SUFFOLK COLLEGE</a:t>
                      </a:r>
                    </a:p>
                  </a:txBody>
                  <a:tcPr marL="0" marR="0" marT="0" marB="0" anchor="b"/>
                </a:tc>
                <a:tc>
                  <a:txBody>
                    <a:bodyPr/>
                    <a:lstStyle/>
                    <a:p>
                      <a:pPr algn="ctr" fontAlgn="b"/>
                      <a:r>
                        <a:rPr lang="en-GB" sz="1200" b="0" i="0" u="none" strike="noStrike">
                          <a:solidFill>
                            <a:srgbClr val="000000"/>
                          </a:solidFill>
                          <a:effectLst/>
                          <a:latin typeface="Calibri" panose="020F0502020204030204" pitchFamily="34" charset="0"/>
                        </a:rPr>
                        <a:t>41</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3%</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39</a:t>
                      </a:r>
                    </a:p>
                  </a:txBody>
                  <a:tcPr marL="0" marR="0" marT="0" marB="0" anchor="ctr"/>
                </a:tc>
                <a:tc>
                  <a:txBody>
                    <a:bodyPr/>
                    <a:lstStyle/>
                    <a:p>
                      <a:pPr algn="ctr" fontAlgn="b"/>
                      <a:r>
                        <a:rPr lang="en-GB" sz="1200" b="0" i="0" u="none" strike="noStrike" dirty="0">
                          <a:solidFill>
                            <a:srgbClr val="000000"/>
                          </a:solidFill>
                          <a:effectLst/>
                          <a:latin typeface="Calibri" panose="020F0502020204030204" pitchFamily="34" charset="0"/>
                        </a:rPr>
                        <a:t>+5%</a:t>
                      </a:r>
                    </a:p>
                  </a:txBody>
                  <a:tcPr marL="0" marR="0" marT="0" marB="0" anchor="ctr"/>
                </a:tc>
                <a:extLst>
                  <a:ext uri="{0D108BD9-81ED-4DB2-BD59-A6C34878D82A}">
                    <a16:rowId xmlns:a16="http://schemas.microsoft.com/office/drawing/2014/main" val="3686475671"/>
                  </a:ext>
                </a:extLst>
              </a:tr>
            </a:tbl>
          </a:graphicData>
        </a:graphic>
      </p:graphicFrame>
      <p:sp>
        <p:nvSpPr>
          <p:cNvPr id="7" name="TextBox 6">
            <a:extLst>
              <a:ext uri="{FF2B5EF4-FFF2-40B4-BE49-F238E27FC236}">
                <a16:creationId xmlns:a16="http://schemas.microsoft.com/office/drawing/2014/main" id="{DEF26D89-7380-EDF2-38B4-C1A69EF2E284}"/>
              </a:ext>
            </a:extLst>
          </p:cNvPr>
          <p:cNvSpPr txBox="1"/>
          <p:nvPr/>
        </p:nvSpPr>
        <p:spPr>
          <a:xfrm>
            <a:off x="5753100" y="5105953"/>
            <a:ext cx="6094476"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4" name="TextBox 3">
            <a:extLst>
              <a:ext uri="{FF2B5EF4-FFF2-40B4-BE49-F238E27FC236}">
                <a16:creationId xmlns:a16="http://schemas.microsoft.com/office/drawing/2014/main" id="{125AE687-BEBA-7FE2-EC19-E2E9E8A56263}"/>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253597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pPr marL="742950" indent="-742950">
              <a:buAutoNum type="arabicPeriod"/>
            </a:pPr>
            <a:r>
              <a:rPr lang="en-GB" sz="4000"/>
              <a:t>Purpose</a:t>
            </a:r>
            <a:endParaRPr lang="en-GB" sz="4000">
              <a:cs typeface="Arial" panose="020B0604020202020204"/>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542161"/>
            <a:ext cx="10515600" cy="4351338"/>
          </a:xfrm>
        </p:spPr>
        <p:txBody>
          <a:bodyPr/>
          <a:lstStyle/>
          <a:p>
            <a:r>
              <a:rPr lang="en-GB" sz="2000" b="1"/>
              <a:t>To</a:t>
            </a:r>
            <a:r>
              <a:rPr lang="en-GB" sz="2000" b="1">
                <a:effectLst/>
              </a:rPr>
              <a:t> analyse the starts and achievements of apprenticeships in the Greater Cambridge area.</a:t>
            </a:r>
            <a:endParaRPr lang="en-GB" sz="1800" b="1"/>
          </a:p>
          <a:p>
            <a:pPr lvl="1">
              <a:buFont typeface="Courier New" panose="020B0604020202020204" pitchFamily="34" charset="0"/>
              <a:buChar char="o"/>
            </a:pPr>
            <a:r>
              <a:rPr lang="en-GB" sz="1800">
                <a:effectLst/>
              </a:rPr>
              <a:t>This is to help achieve the Greater Cambridge Partnership (GCP)’s aim to inspire and develop the future workforce so that businesses can access a workforce with the right skills.</a:t>
            </a:r>
            <a:endParaRPr lang="en-GB" sz="1800">
              <a:cs typeface="Arial"/>
            </a:endParaRPr>
          </a:p>
        </p:txBody>
      </p:sp>
    </p:spTree>
    <p:extLst>
      <p:ext uri="{BB962C8B-B14F-4D97-AF65-F5344CB8AC3E}">
        <p14:creationId xmlns:p14="http://schemas.microsoft.com/office/powerpoint/2010/main" val="307934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4000"/>
              <a:t>2. Approach</a:t>
            </a: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542161"/>
            <a:ext cx="10515600" cy="4351338"/>
          </a:xfrm>
        </p:spPr>
        <p:txBody>
          <a:bodyPr/>
          <a:lstStyle/>
          <a:p>
            <a:pPr marL="0" indent="0">
              <a:buNone/>
            </a:pPr>
            <a:r>
              <a:rPr lang="en-GB" sz="1600"/>
              <a:t>The data in this slide pack is sourced from the GOV.UK Apprenticeship and Traineeship Statistical First Release.</a:t>
            </a:r>
          </a:p>
          <a:p>
            <a:pPr marL="0" indent="0">
              <a:buNone/>
            </a:pPr>
            <a:r>
              <a:rPr lang="en-GB" sz="1600"/>
              <a:t>This is publicly available data accessible through this link: </a:t>
            </a:r>
            <a:r>
              <a:rPr lang="en-GB" sz="1600">
                <a:hlinkClick r:id="rId2"/>
              </a:rPr>
              <a:t>Apprenticeships, Academic year 2023/24 – Explore education statistics – GOV.UK (explore-education-statistics.service.gov.uk)</a:t>
            </a:r>
            <a:endParaRPr lang="en-GB" sz="1600"/>
          </a:p>
          <a:p>
            <a:pPr marL="0" indent="0">
              <a:buNone/>
            </a:pPr>
            <a:r>
              <a:rPr lang="en-GB" sz="1600"/>
              <a:t>There are two approaches for analysing apprenticeships:</a:t>
            </a:r>
            <a:endParaRPr lang="en-GB" sz="1600">
              <a:cs typeface="Arial"/>
            </a:endParaRPr>
          </a:p>
          <a:p>
            <a:r>
              <a:rPr lang="en-GB" sz="1600"/>
              <a:t>The first approach is learner location-based, which looks at the delivery of apprenticeships to learners residing in Greater Cambridge regardless of delivery location. This analysis will include learners who travel outside of the Greater Cambridge region for learning.</a:t>
            </a:r>
            <a:endParaRPr lang="en-GB" sz="1600">
              <a:cs typeface="Arial"/>
            </a:endParaRPr>
          </a:p>
          <a:p>
            <a:r>
              <a:rPr lang="en-GB" sz="1600"/>
              <a:t>The second approach is delivery location-based, which looks at the delivery of apprenticeships where the provider is based within Greater Cambridge. This analysis will include learners who reside outside of Greater Cambridge but travel into the region for learning. </a:t>
            </a:r>
            <a:endParaRPr lang="en-GB" sz="1600">
              <a:cs typeface="Arial"/>
            </a:endParaRPr>
          </a:p>
          <a:p>
            <a:endParaRPr lang="en-GB" sz="1600" b="1"/>
          </a:p>
          <a:p>
            <a:pPr marL="0" indent="0">
              <a:buNone/>
            </a:pPr>
            <a:r>
              <a:rPr lang="en-GB" sz="1600" b="1"/>
              <a:t>This slide pack uses the latter delivery location-based approach.</a:t>
            </a:r>
            <a:endParaRPr lang="en-GB" sz="1600" b="1">
              <a:cs typeface="Arial"/>
            </a:endParaRPr>
          </a:p>
          <a:p>
            <a:endParaRPr lang="en-GB"/>
          </a:p>
        </p:txBody>
      </p:sp>
    </p:spTree>
    <p:extLst>
      <p:ext uri="{BB962C8B-B14F-4D97-AF65-F5344CB8AC3E}">
        <p14:creationId xmlns:p14="http://schemas.microsoft.com/office/powerpoint/2010/main" val="389275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4000"/>
              <a:t>3. Executive Summary - Starts</a:t>
            </a:r>
            <a:endParaRPr lang="en-GB" sz="400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47104" y="1083469"/>
            <a:ext cx="10515600" cy="4351338"/>
          </a:xfrm>
        </p:spPr>
        <p:txBody>
          <a:bodyPr/>
          <a:lstStyle/>
          <a:p>
            <a:pPr marL="0" indent="0">
              <a:buNone/>
            </a:pPr>
            <a:r>
              <a:rPr lang="en-GB" sz="1250"/>
              <a:t>Overview</a:t>
            </a:r>
            <a:endParaRPr lang="en-GB" sz="1250">
              <a:cs typeface="Arial"/>
            </a:endParaRPr>
          </a:p>
          <a:p>
            <a:pPr lvl="1"/>
            <a:r>
              <a:rPr lang="en-GB" sz="1250" b="1"/>
              <a:t>Little change in overall starts</a:t>
            </a:r>
            <a:r>
              <a:rPr lang="en-GB" sz="1250"/>
              <a:t> - Starts across Greater Cambridge in 2023/24 slightly decreased by -2.0% (-45) from the starts in 2022/23. This suggests that apprenticeship demand may be plateauing.</a:t>
            </a:r>
            <a:endParaRPr lang="en-GB" sz="1250">
              <a:cs typeface="Arial"/>
            </a:endParaRPr>
          </a:p>
          <a:p>
            <a:pPr marL="0" indent="0">
              <a:buNone/>
            </a:pPr>
            <a:r>
              <a:rPr lang="en-GB" sz="1250"/>
              <a:t>By level</a:t>
            </a:r>
            <a:endParaRPr lang="en-GB" sz="1250">
              <a:cs typeface="Arial"/>
            </a:endParaRPr>
          </a:p>
          <a:p>
            <a:pPr lvl="1"/>
            <a:r>
              <a:rPr lang="en-GB" sz="1250" b="1"/>
              <a:t>Starts by Level 3 and Level 6 apprenticeships increased and starts by Level 4 and Level 5 apprenticeships decreased </a:t>
            </a:r>
            <a:r>
              <a:rPr lang="en-GB" sz="1250"/>
              <a:t>- Level 3 starts increased by +9% (+65), and Level 6 starts increased by +15% (+47). However, Level 4 starts decreased by -19% (-68), and Level 5 starts decreased by -21% (-64 starts). Greater Cambridge has a higher proportion of Level 4-7 starts than nationally (51% vs 36%). This may reflect the higher skills levels and demands of the region.</a:t>
            </a:r>
            <a:endParaRPr lang="en-GB" sz="1250">
              <a:cs typeface="Arial"/>
            </a:endParaRPr>
          </a:p>
          <a:p>
            <a:pPr marL="0" indent="0">
              <a:buNone/>
            </a:pPr>
            <a:r>
              <a:rPr lang="en-GB" sz="1250"/>
              <a:t>By subject area</a:t>
            </a:r>
            <a:endParaRPr lang="en-GB" sz="1250">
              <a:cs typeface="Arial"/>
            </a:endParaRPr>
          </a:p>
          <a:p>
            <a:pPr lvl="1"/>
            <a:r>
              <a:rPr lang="en-GB" sz="1250" b="1"/>
              <a:t>Engineering and Manufacturing Technologies increased and Health, Public Services and Care decreased </a:t>
            </a:r>
            <a:r>
              <a:rPr lang="en-GB" sz="1250"/>
              <a:t>– In 2023/24, starts by subject area have remained broadly similar to previous year across Greater Cambridge.</a:t>
            </a:r>
            <a:r>
              <a:rPr lang="en-GB" sz="1250" b="1"/>
              <a:t> </a:t>
            </a:r>
            <a:r>
              <a:rPr lang="en-GB" sz="1250"/>
              <a:t>The most notable shift has been an increase in Engineering and Manufacturing Technologies by +23% (+45) and a decrease in Health, Public Services and Care starts by -13% (-92). The overall subject area breakdown is also generally in line with national data except for Agriculture, Horticulture, and Animal care having a slightly higher proportion than national (4% vs 2%) and Engineering and Manufacturing Technologies having a slightly lower proportion than national (11% vs 13%).</a:t>
            </a:r>
            <a:endParaRPr lang="en-GB" sz="1250">
              <a:cs typeface="Arial"/>
            </a:endParaRPr>
          </a:p>
          <a:p>
            <a:pPr marL="0" lvl="1" indent="0">
              <a:spcBef>
                <a:spcPts val="1000"/>
              </a:spcBef>
              <a:buNone/>
            </a:pPr>
            <a:r>
              <a:rPr lang="en-GB" sz="1250"/>
              <a:t>By age</a:t>
            </a:r>
            <a:endParaRPr lang="en-GB" sz="1250">
              <a:cs typeface="Arial"/>
            </a:endParaRPr>
          </a:p>
          <a:p>
            <a:pPr lvl="1"/>
            <a:r>
              <a:rPr lang="en-GB" sz="1250" b="1"/>
              <a:t>Starts for Under 19 age group increased and starts for the 19-24 and 25+ age groups decreased - </a:t>
            </a:r>
            <a:r>
              <a:rPr lang="en-GB" sz="1250"/>
              <a:t>Starts for the Under 19 age group increased by 17% (+66) and starts for the 19-24 and 25+ age groups decreased (-7, -1% and -104, -9% respectively). Compared to the national level, the Under 19 age group has a lower proportion of starts (21% vs 23%) and the 19-24 age group has a higher proportion of starts (31% vs 28%).</a:t>
            </a:r>
            <a:endParaRPr lang="en-GB" sz="1250">
              <a:cs typeface="Arial"/>
            </a:endParaRPr>
          </a:p>
          <a:p>
            <a:pPr marL="0" indent="0">
              <a:buNone/>
            </a:pPr>
            <a:r>
              <a:rPr lang="en-US" sz="1250"/>
              <a:t>By provider</a:t>
            </a:r>
            <a:endParaRPr lang="en-US" sz="1250">
              <a:cs typeface="Arial"/>
            </a:endParaRPr>
          </a:p>
          <a:p>
            <a:pPr lvl="1"/>
            <a:r>
              <a:rPr lang="en-US" sz="1250" b="1"/>
              <a:t>Top five providers</a:t>
            </a:r>
            <a:r>
              <a:rPr lang="en-US" sz="1250"/>
              <a:t> - The top five providers for starts remain similar to previous years. </a:t>
            </a:r>
            <a:r>
              <a:rPr lang="en-US" sz="1250" err="1"/>
              <a:t>Medipro</a:t>
            </a:r>
            <a:r>
              <a:rPr lang="en-US" sz="1250"/>
              <a:t>, whilst remaining in the top five, has substantially decreased provision by -44% (-61) in the last year. This is due to an influx in the previous year of apprentices that the provider took on from East of England Ambulance Service, which ceased provision in 2021/22.</a:t>
            </a:r>
            <a:endParaRPr lang="en-US" sz="1250">
              <a:cs typeface="Arial"/>
            </a:endParaRPr>
          </a:p>
        </p:txBody>
      </p:sp>
    </p:spTree>
    <p:extLst>
      <p:ext uri="{BB962C8B-B14F-4D97-AF65-F5344CB8AC3E}">
        <p14:creationId xmlns:p14="http://schemas.microsoft.com/office/powerpoint/2010/main" val="313162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4000"/>
              <a:t>3. Executive Summary – Achievements</a:t>
            </a:r>
            <a:endParaRPr lang="en-GB" sz="400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373952" y="939244"/>
            <a:ext cx="10515600" cy="4351338"/>
          </a:xfrm>
        </p:spPr>
        <p:txBody>
          <a:bodyPr/>
          <a:lstStyle/>
          <a:p>
            <a:pPr marL="0" indent="0">
              <a:buNone/>
            </a:pPr>
            <a:r>
              <a:rPr lang="en-GB" sz="1250"/>
              <a:t>Overview</a:t>
            </a:r>
            <a:endParaRPr lang="en-GB" sz="1250">
              <a:cs typeface="Arial"/>
            </a:endParaRPr>
          </a:p>
          <a:p>
            <a:pPr lvl="1"/>
            <a:r>
              <a:rPr lang="en-GB" sz="1250" b="1"/>
              <a:t>Increase in overall achievements </a:t>
            </a:r>
            <a:r>
              <a:rPr lang="en-GB" sz="1250"/>
              <a:t>- Achievements across Greater Cambridge in 2023/24 have increased from 2022/23 by +14.0% (+174). Although achievements have also increased nationally, the national increase of +9.8% is smaller. The Greater Cambridge increase has been driven by </a:t>
            </a:r>
            <a:r>
              <a:rPr lang="en-GB" sz="1250" err="1"/>
              <a:t>Medipro</a:t>
            </a:r>
            <a:r>
              <a:rPr lang="en-GB" sz="1250"/>
              <a:t>, a provider which took on apprentices from East of England Ambulance Service (EEAS) after EEAS ceased provision in 2021/22. This has had implications for level and subject area breakdowns.  </a:t>
            </a:r>
            <a:endParaRPr lang="en-GB" sz="1250">
              <a:cs typeface="Arial"/>
            </a:endParaRPr>
          </a:p>
          <a:p>
            <a:pPr marL="0" indent="0">
              <a:buNone/>
            </a:pPr>
            <a:r>
              <a:rPr lang="en-GB" sz="1250"/>
              <a:t>By level</a:t>
            </a:r>
            <a:endParaRPr lang="en-GB" sz="1250">
              <a:cs typeface="Arial"/>
            </a:endParaRPr>
          </a:p>
          <a:p>
            <a:pPr lvl="1"/>
            <a:r>
              <a:rPr lang="en-GB" sz="1250" b="1"/>
              <a:t>Achievements in Level 4 and Level 7 increased and achievements in Level 2, 3, and 5 decreased </a:t>
            </a:r>
            <a:r>
              <a:rPr lang="en-GB" sz="1250"/>
              <a:t> - Level 4 achievements have substantially increased from the previous year by +73% (+163). This is due to apprenticeship achievements delivered by </a:t>
            </a:r>
            <a:r>
              <a:rPr lang="en-GB" sz="1250" err="1"/>
              <a:t>Medipro</a:t>
            </a:r>
            <a:r>
              <a:rPr lang="en-GB" sz="1250"/>
              <a:t>. Level 7 achievements also increased by +33% (+36). However, Level 2 achievements decreased by -14% (-28), Level 3 achievements decreased by -8% (-34), and Level 5 achievements decreased by -5% (-8). Greater Cambridge has a higher proportion of Level 4-7 apprenticeship achievements than nationally (59% vs 33%). This may reflect the higher skills levels and demands of the region.</a:t>
            </a:r>
            <a:endParaRPr lang="en-GB" sz="1250">
              <a:cs typeface="Arial"/>
            </a:endParaRPr>
          </a:p>
          <a:p>
            <a:pPr marL="0" indent="0">
              <a:buNone/>
            </a:pPr>
            <a:r>
              <a:rPr lang="en-GB" sz="1250"/>
              <a:t>By subject area</a:t>
            </a:r>
            <a:endParaRPr lang="en-GB" sz="1250">
              <a:cs typeface="Arial"/>
            </a:endParaRPr>
          </a:p>
          <a:p>
            <a:pPr lvl="1"/>
            <a:r>
              <a:rPr lang="en-GB" sz="1250" b="1"/>
              <a:t>Engineering and Manufacturing Technologies decreased and Health, Public Services and Care increased </a:t>
            </a:r>
            <a:r>
              <a:rPr lang="en-GB" sz="1250"/>
              <a:t>- Achievements in Engineering and Manufacturing Technologies decreased by -23% (-37), and achievements in Health, Public Services and Care increased by +34% (+142). The increase in Health, Public Services and Care was driven by </a:t>
            </a:r>
            <a:r>
              <a:rPr lang="en-GB" sz="1250" err="1"/>
              <a:t>Medipro</a:t>
            </a:r>
            <a:r>
              <a:rPr lang="en-GB" sz="1250"/>
              <a:t>. As a result, </a:t>
            </a:r>
            <a:r>
              <a:rPr lang="en-US" sz="1250"/>
              <a:t>Greater Cambridge has a much higher proportion of achievements in Health, Public Services and Care than nationally (39% vs 27%). Engineering and Manufacturing Technologies is the most notable subject area to have a smaller share of achievements across Greater Cambridge than nationally (9% vs 14%).</a:t>
            </a:r>
            <a:endParaRPr lang="en-US" sz="1250">
              <a:cs typeface="Arial"/>
            </a:endParaRPr>
          </a:p>
          <a:p>
            <a:pPr marL="0" lvl="1" indent="0">
              <a:spcBef>
                <a:spcPts val="1000"/>
              </a:spcBef>
              <a:buNone/>
            </a:pPr>
            <a:r>
              <a:rPr lang="en-GB" sz="1250"/>
              <a:t>By age</a:t>
            </a:r>
            <a:endParaRPr lang="en-GB" sz="1250">
              <a:cs typeface="Arial"/>
            </a:endParaRPr>
          </a:p>
          <a:p>
            <a:pPr lvl="1"/>
            <a:r>
              <a:rPr lang="en-US" sz="1250" b="1"/>
              <a:t>Achievements in the Under 19 age group decrease and achievements in the 19-24 and 25+ age groups increase </a:t>
            </a:r>
            <a:r>
              <a:rPr lang="en-US" sz="1250"/>
              <a:t>- Achievements in the Under 19 age group decreased by -13% (-27), and achievements in the 19-24 and 25+ age groups increased </a:t>
            </a:r>
            <a:r>
              <a:rPr lang="en-GB" sz="1250"/>
              <a:t>(+84, +20% and +117, +19% respectively)</a:t>
            </a:r>
            <a:r>
              <a:rPr lang="en-US" sz="1250"/>
              <a:t>. As a result of this, Greater Cambridge has a lower proportion of achievements across those Under 19 age group than nationally (13% vs 23%) but a higher proportion across the 19-24 and 25+ age groups than nationally (51% vs 46% and 36% vs 32% respectively).</a:t>
            </a:r>
            <a:endParaRPr lang="en-GB" sz="1250">
              <a:cs typeface="Arial"/>
            </a:endParaRPr>
          </a:p>
          <a:p>
            <a:pPr marL="0" indent="0">
              <a:buNone/>
            </a:pPr>
            <a:r>
              <a:rPr lang="en-US" sz="1250"/>
              <a:t>By provider</a:t>
            </a:r>
            <a:endParaRPr lang="en-US" sz="1250">
              <a:cs typeface="Arial"/>
            </a:endParaRPr>
          </a:p>
          <a:p>
            <a:pPr lvl="1"/>
            <a:r>
              <a:rPr lang="en-US" sz="1250" b="1"/>
              <a:t>Top five providers</a:t>
            </a:r>
            <a:r>
              <a:rPr lang="en-US" sz="1250"/>
              <a:t> - The top five providers for achievements remain similar to previous years with any changes generally driven by </a:t>
            </a:r>
            <a:r>
              <a:rPr lang="en-US" sz="1250" err="1"/>
              <a:t>Medipro</a:t>
            </a:r>
            <a:r>
              <a:rPr lang="en-US" sz="1250"/>
              <a:t>, which is currently the top provider for achievements. </a:t>
            </a:r>
            <a:r>
              <a:rPr lang="en-US" sz="1250" err="1"/>
              <a:t>Medipro</a:t>
            </a:r>
            <a:r>
              <a:rPr lang="en-US" sz="1250"/>
              <a:t> made up 21% of</a:t>
            </a:r>
            <a:r>
              <a:rPr lang="en-GB" sz="1250">
                <a:ea typeface="+mn-lt"/>
                <a:cs typeface="+mn-lt"/>
              </a:rPr>
              <a:t> total achievements from all providers </a:t>
            </a:r>
            <a:r>
              <a:rPr lang="en-GB" sz="1250"/>
              <a:t>in 2023/24</a:t>
            </a:r>
            <a:r>
              <a:rPr lang="en-US" sz="1250"/>
              <a:t>. </a:t>
            </a:r>
            <a:endParaRPr lang="en-US" sz="1250">
              <a:cs typeface="Arial"/>
            </a:endParaRPr>
          </a:p>
        </p:txBody>
      </p:sp>
    </p:spTree>
    <p:extLst>
      <p:ext uri="{BB962C8B-B14F-4D97-AF65-F5344CB8AC3E}">
        <p14:creationId xmlns:p14="http://schemas.microsoft.com/office/powerpoint/2010/main" val="28468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66BDFB32-AA02-C262-0605-C1CB56FEA5BA}"/>
              </a:ext>
            </a:extLst>
          </p:cNvPr>
          <p:cNvSpPr>
            <a:spLocks noGrp="1" noChangeArrowheads="1"/>
          </p:cNvSpPr>
          <p:nvPr>
            <p:ph type="title"/>
          </p:nvPr>
        </p:nvSpPr>
        <p:spPr/>
        <p:txBody>
          <a:bodyPr/>
          <a:lstStyle/>
          <a:p>
            <a:r>
              <a:rPr lang="en-US" altLang="en-US" sz="4000"/>
              <a:t>4. Overall Delivery</a:t>
            </a:r>
          </a:p>
        </p:txBody>
      </p:sp>
      <p:sp>
        <p:nvSpPr>
          <p:cNvPr id="6146" name="Content Placeholder 2">
            <a:extLst>
              <a:ext uri="{FF2B5EF4-FFF2-40B4-BE49-F238E27FC236}">
                <a16:creationId xmlns:a16="http://schemas.microsoft.com/office/drawing/2014/main" id="{8D3E1BF4-447A-D205-A68E-79C2A7A7D865}"/>
              </a:ext>
            </a:extLst>
          </p:cNvPr>
          <p:cNvSpPr>
            <a:spLocks noGrp="1" noChangeArrowheads="1"/>
          </p:cNvSpPr>
          <p:nvPr>
            <p:ph idx="1"/>
          </p:nvPr>
        </p:nvSpPr>
        <p:spPr>
          <a:xfrm>
            <a:off x="295085" y="1807337"/>
            <a:ext cx="5129032" cy="4351338"/>
          </a:xfrm>
        </p:spPr>
        <p:txBody>
          <a:bodyPr/>
          <a:lstStyle/>
          <a:p>
            <a:r>
              <a:rPr kumimoji="0" lang="en-US" sz="1600" b="0" i="0" u="none" strike="noStrike" kern="1200" cap="none" spc="0" normalizeH="0" baseline="0" noProof="0">
                <a:ln>
                  <a:noFill/>
                </a:ln>
                <a:effectLst/>
                <a:uLnTx/>
                <a:uFillTx/>
                <a:ea typeface="+mn-ea"/>
                <a:cs typeface="+mn-cs"/>
              </a:rPr>
              <a:t>In the 2023/24 academic year (</a:t>
            </a:r>
            <a:r>
              <a:rPr lang="en-US" sz="1600"/>
              <a:t>August</a:t>
            </a:r>
            <a:r>
              <a:rPr kumimoji="0" lang="en-US" sz="1600" b="0" i="0" u="none" strike="noStrike" kern="1200" cap="none" spc="0" normalizeH="0" baseline="0" noProof="0">
                <a:ln>
                  <a:noFill/>
                </a:ln>
                <a:effectLst/>
                <a:uLnTx/>
                <a:uFillTx/>
                <a:ea typeface="+mn-ea"/>
                <a:cs typeface="+mn-cs"/>
              </a:rPr>
              <a:t> 2023 – July 2024), there were </a:t>
            </a:r>
            <a:r>
              <a:rPr lang="en-US" sz="1600" b="1"/>
              <a:t>2,209</a:t>
            </a:r>
            <a:r>
              <a:rPr kumimoji="0" lang="en-US" sz="1600" b="1" i="0" u="none" strike="noStrike" kern="1200" cap="none" spc="0" normalizeH="0" baseline="0" noProof="0">
                <a:ln>
                  <a:noFill/>
                </a:ln>
                <a:effectLst/>
                <a:uLnTx/>
                <a:uFillTx/>
                <a:ea typeface="+mn-ea"/>
                <a:cs typeface="+mn-cs"/>
              </a:rPr>
              <a:t> apprenticeship starts</a:t>
            </a:r>
            <a:r>
              <a:rPr kumimoji="0" lang="en-US" sz="1600" b="0" i="0" u="none" strike="noStrike" kern="1200" cap="none" spc="0" normalizeH="0" baseline="0" noProof="0">
                <a:ln>
                  <a:noFill/>
                </a:ln>
                <a:effectLst/>
                <a:uLnTx/>
                <a:uFillTx/>
                <a:ea typeface="+mn-ea"/>
                <a:cs typeface="+mn-cs"/>
              </a:rPr>
              <a:t> across Greater Cambridge.</a:t>
            </a:r>
            <a:r>
              <a:rPr lang="en-US" sz="1600"/>
              <a:t> </a:t>
            </a:r>
            <a:r>
              <a:rPr kumimoji="0" lang="en-US" sz="1600" b="0" i="0" u="none" strike="noStrike" kern="1200" cap="none" spc="0" normalizeH="0" baseline="0" noProof="0">
                <a:ln>
                  <a:noFill/>
                </a:ln>
                <a:effectLst/>
                <a:uLnTx/>
                <a:uFillTx/>
                <a:ea typeface="+mn-ea"/>
                <a:cs typeface="+mn-cs"/>
              </a:rPr>
              <a:t>This is a slight decrease </a:t>
            </a:r>
            <a:r>
              <a:rPr lang="en-US" sz="1600"/>
              <a:t>(-45; -2.0</a:t>
            </a:r>
            <a:r>
              <a:rPr kumimoji="0" lang="en-US" sz="1600" b="0" i="0" u="none" strike="noStrike" kern="1200" cap="none" spc="0" normalizeH="0" baseline="0" noProof="0">
                <a:ln>
                  <a:noFill/>
                </a:ln>
                <a:effectLst/>
                <a:uLnTx/>
                <a:uFillTx/>
                <a:ea typeface="+mn-ea"/>
                <a:cs typeface="+mn-cs"/>
              </a:rPr>
              <a:t>%) from 2022/23 where there were 2,254 starts.</a:t>
            </a:r>
          </a:p>
          <a:p>
            <a:r>
              <a:rPr lang="en-US" sz="1600"/>
              <a:t>At a national level,</a:t>
            </a:r>
            <a:r>
              <a:rPr kumimoji="0" lang="en-US" sz="1600" b="0" i="0" u="none" strike="noStrike" kern="1200" cap="none" spc="0" normalizeH="0" baseline="0" noProof="0">
                <a:ln>
                  <a:noFill/>
                </a:ln>
                <a:effectLst/>
                <a:uLnTx/>
                <a:uFillTx/>
                <a:ea typeface="+mn-ea"/>
                <a:cs typeface="+mn-cs"/>
              </a:rPr>
              <a:t> starts were in line when comparing 2022/23 to 2023/24.</a:t>
            </a:r>
            <a:endParaRPr lang="en-US" sz="1600" b="0" i="0" u="none" strike="noStrike" kern="1200" cap="none" spc="0" normalizeH="0" baseline="0" noProof="0">
              <a:ln>
                <a:noFill/>
              </a:ln>
              <a:effectLst/>
              <a:uLnTx/>
              <a:uFillTx/>
              <a:cs typeface="Arial"/>
            </a:endParaRPr>
          </a:p>
          <a:p>
            <a:r>
              <a:rPr lang="en-US" altLang="en-US" sz="1600"/>
              <a:t>In the 2023/24 academic year, there were </a:t>
            </a:r>
            <a:r>
              <a:rPr lang="en-US" altLang="en-US" sz="1600" b="1"/>
              <a:t>1,420 apprenticeship achievements </a:t>
            </a:r>
            <a:r>
              <a:rPr lang="en-US" altLang="en-US" sz="1600"/>
              <a:t>across Greater Cambridge. This was a +14.0% (+174) increase from 2022/23 where there were 1,246 achievements.</a:t>
            </a:r>
            <a:endParaRPr lang="en-US" altLang="en-US" sz="1600">
              <a:cs typeface="Arial"/>
            </a:endParaRPr>
          </a:p>
          <a:p>
            <a:r>
              <a:rPr lang="en-US" altLang="en-US" sz="1600"/>
              <a:t>At a national level, achievements increased by +9.8% from 2022/23.</a:t>
            </a:r>
            <a:endParaRPr lang="en-US" altLang="en-US" sz="1600">
              <a:cs typeface="Arial"/>
            </a:endParaRPr>
          </a:p>
        </p:txBody>
      </p:sp>
      <p:pic>
        <p:nvPicPr>
          <p:cNvPr id="2" name="Picture 1" descr="A line graph showing overall apprenticeship starts and achievements across Greater Cambridge over the last three years.">
            <a:extLst>
              <a:ext uri="{FF2B5EF4-FFF2-40B4-BE49-F238E27FC236}">
                <a16:creationId xmlns:a16="http://schemas.microsoft.com/office/drawing/2014/main" id="{A86E5573-6F8F-A5B4-DEF0-9B478827272C}"/>
              </a:ext>
            </a:extLst>
          </p:cNvPr>
          <p:cNvPicPr>
            <a:picLocks noChangeAspect="1"/>
          </p:cNvPicPr>
          <p:nvPr/>
        </p:nvPicPr>
        <p:blipFill>
          <a:blip r:embed="rId2"/>
          <a:stretch>
            <a:fillRect/>
          </a:stretch>
        </p:blipFill>
        <p:spPr>
          <a:xfrm>
            <a:off x="6096000" y="1286257"/>
            <a:ext cx="5429592" cy="48817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5171225" y="2631622"/>
            <a:ext cx="2511286" cy="662085"/>
          </a:xfrm>
        </p:spPr>
        <p:txBody>
          <a:bodyPr/>
          <a:lstStyle/>
          <a:p>
            <a:r>
              <a:rPr lang="en-GB" sz="4000"/>
              <a:t>5. Starts</a:t>
            </a:r>
          </a:p>
        </p:txBody>
      </p:sp>
    </p:spTree>
    <p:extLst>
      <p:ext uri="{BB962C8B-B14F-4D97-AF65-F5344CB8AC3E}">
        <p14:creationId xmlns:p14="http://schemas.microsoft.com/office/powerpoint/2010/main" val="360400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5625-3E07-7E1F-9DDF-4C7CD0252EBF}"/>
              </a:ext>
            </a:extLst>
          </p:cNvPr>
          <p:cNvSpPr>
            <a:spLocks noGrp="1"/>
          </p:cNvSpPr>
          <p:nvPr>
            <p:ph type="title"/>
          </p:nvPr>
        </p:nvSpPr>
        <p:spPr/>
        <p:txBody>
          <a:bodyPr/>
          <a:lstStyle/>
          <a:p>
            <a:r>
              <a:rPr lang="en-GB" sz="4000"/>
              <a:t>Starts by level</a:t>
            </a:r>
          </a:p>
        </p:txBody>
      </p:sp>
      <p:sp>
        <p:nvSpPr>
          <p:cNvPr id="3" name="Content Placeholder 2">
            <a:extLst>
              <a:ext uri="{FF2B5EF4-FFF2-40B4-BE49-F238E27FC236}">
                <a16:creationId xmlns:a16="http://schemas.microsoft.com/office/drawing/2014/main" id="{4A5B048C-D564-6C59-97BB-21EB1E19A0ED}"/>
              </a:ext>
            </a:extLst>
          </p:cNvPr>
          <p:cNvSpPr>
            <a:spLocks noGrp="1"/>
          </p:cNvSpPr>
          <p:nvPr>
            <p:ph idx="1"/>
          </p:nvPr>
        </p:nvSpPr>
        <p:spPr>
          <a:xfrm>
            <a:off x="337239" y="1854654"/>
            <a:ext cx="3929961" cy="4351338"/>
          </a:xfrm>
        </p:spPr>
        <p:txBody>
          <a:bodyPr/>
          <a:lstStyle/>
          <a:p>
            <a:pPr marL="0" indent="0">
              <a:buNone/>
            </a:pPr>
            <a:r>
              <a:rPr lang="en-US" sz="1600"/>
              <a:t>The notable differences between 2022/23 and 2023/24 are</a:t>
            </a:r>
          </a:p>
          <a:p>
            <a:pPr marL="342900" indent="-285750">
              <a:spcAft>
                <a:spcPts val="600"/>
              </a:spcAft>
            </a:pPr>
            <a:r>
              <a:rPr lang="en-US" sz="1600"/>
              <a:t>Level 3 and Level 6 had the only increase in starts (Level 3: +65 starts, +9%; Level 6: +47 starts, +15%).</a:t>
            </a:r>
          </a:p>
          <a:p>
            <a:pPr marL="342900" indent="-285750">
              <a:spcAft>
                <a:spcPts val="600"/>
              </a:spcAft>
            </a:pPr>
            <a:r>
              <a:rPr lang="en-US" sz="1600"/>
              <a:t>The proportion of Level 3 starts increased by 4 percentage points (pp) from 31% to 35%.</a:t>
            </a:r>
          </a:p>
          <a:p>
            <a:pPr marL="342900" indent="-285750">
              <a:spcAft>
                <a:spcPts val="600"/>
              </a:spcAft>
            </a:pPr>
            <a:r>
              <a:rPr lang="en-US" sz="1600"/>
              <a:t>Level 4 and Level 5 had the largest raw number and percentage decreases in starts (Level 4: -68 starts, -19%; Level 5: -64 starts, -21%).</a:t>
            </a:r>
          </a:p>
          <a:p>
            <a:pPr marL="342900" indent="-285750">
              <a:spcAft>
                <a:spcPts val="600"/>
              </a:spcAft>
            </a:pPr>
            <a:r>
              <a:rPr lang="en-US" sz="1600"/>
              <a:t>The proportion of Level 4 starts decreased by -3pp from 16% to 13%.</a:t>
            </a:r>
          </a:p>
          <a:p>
            <a:endParaRPr lang="en-GB" sz="1600"/>
          </a:p>
        </p:txBody>
      </p:sp>
      <p:pic>
        <p:nvPicPr>
          <p:cNvPr id="5" name="Picture 4" descr="A stacked bar chart showing apprenticeship starts up to and including Q4 across Greater Cambridge by level over the last three years. In 2023/24 apprenticeship starts by level were: Level 2:14%, 317. Level 3: 35%, 767. Level 4: 13%, 285. Level 5: 11%, 245. Level 6: 17%, 366. Level 7: 10%, 229.">
            <a:extLst>
              <a:ext uri="{FF2B5EF4-FFF2-40B4-BE49-F238E27FC236}">
                <a16:creationId xmlns:a16="http://schemas.microsoft.com/office/drawing/2014/main" id="{5E74A69B-A434-D6C1-FCC8-384C98A5CF75}"/>
              </a:ext>
            </a:extLst>
          </p:cNvPr>
          <p:cNvPicPr>
            <a:picLocks noChangeAspect="1"/>
          </p:cNvPicPr>
          <p:nvPr/>
        </p:nvPicPr>
        <p:blipFill>
          <a:blip r:embed="rId2"/>
          <a:stretch>
            <a:fillRect/>
          </a:stretch>
        </p:blipFill>
        <p:spPr>
          <a:xfrm>
            <a:off x="4724086" y="1825625"/>
            <a:ext cx="7242676" cy="3011685"/>
          </a:xfrm>
          <a:prstGeom prst="rect">
            <a:avLst/>
          </a:prstGeom>
        </p:spPr>
      </p:pic>
      <p:sp>
        <p:nvSpPr>
          <p:cNvPr id="4" name="TextBox 3">
            <a:extLst>
              <a:ext uri="{FF2B5EF4-FFF2-40B4-BE49-F238E27FC236}">
                <a16:creationId xmlns:a16="http://schemas.microsoft.com/office/drawing/2014/main" id="{BB7EA9B2-5371-0011-177D-BE2B1947F58C}"/>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1888596792"/>
      </p:ext>
    </p:extLst>
  </p:cSld>
  <p:clrMapOvr>
    <a:masterClrMapping/>
  </p:clrMapOvr>
</p:sld>
</file>

<file path=ppt/theme/theme1.xml><?xml version="1.0" encoding="utf-8"?>
<a:theme xmlns:a="http://schemas.openxmlformats.org/drawingml/2006/main" name="Office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P template draft v8" id="{DF8C0179-50C7-474C-9C32-320FFDBD4498}" vid="{632D1101-92C7-9B4E-ACE0-6621DB3A6E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TestExpiryDate xmlns="38160366-bcfb-49fe-ae5b-ebd90b6ce0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8" ma:contentTypeDescription="Create a new document." ma:contentTypeScope="" ma:versionID="9196fe47dd8037fb435e3d478db14a5e">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455ebfd166e5847b97ad3c8247559468"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7017D6-DAF8-4A74-AC05-B54649114017}">
  <ds:schemaRefs>
    <ds:schemaRef ds:uri="http://schemas.microsoft.com/sharepoint/v3/contenttype/forms"/>
  </ds:schemaRefs>
</ds:datastoreItem>
</file>

<file path=customXml/itemProps2.xml><?xml version="1.0" encoding="utf-8"?>
<ds:datastoreItem xmlns:ds="http://schemas.openxmlformats.org/officeDocument/2006/customXml" ds:itemID="{F6223F78-F9DB-4ABA-80C2-28E77AAFD6C1}">
  <ds:schemaRefs>
    <ds:schemaRef ds:uri="http://www.w3.org/XML/1998/namespace"/>
    <ds:schemaRef ds:uri="http://purl.org/dc/elements/1.1/"/>
    <ds:schemaRef ds:uri="http://schemas.microsoft.com/office/2006/metadata/properties"/>
    <ds:schemaRef ds:uri="http://purl.org/dc/dcmitype/"/>
    <ds:schemaRef ds:uri="http://purl.org/dc/terms/"/>
    <ds:schemaRef ds:uri="http://schemas.microsoft.com/office/2006/documentManagement/types"/>
    <ds:schemaRef ds:uri="d2c5561e-d5a1-4761-9d3e-caffcd84e59f"/>
    <ds:schemaRef ds:uri="http://schemas.microsoft.com/office/infopath/2007/PartnerControls"/>
    <ds:schemaRef ds:uri="http://schemas.openxmlformats.org/package/2006/metadata/core-properties"/>
    <ds:schemaRef ds:uri="38160366-bcfb-49fe-ae5b-ebd90b6ce091"/>
  </ds:schemaRefs>
</ds:datastoreItem>
</file>

<file path=customXml/itemProps3.xml><?xml version="1.0" encoding="utf-8"?>
<ds:datastoreItem xmlns:ds="http://schemas.openxmlformats.org/officeDocument/2006/customXml" ds:itemID="{47E5F438-B1C0-46FF-9E9B-1DC92AF28D96}">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CCC PP template draft v8</Template>
  <TotalTime>68</TotalTime>
  <Words>3416</Words>
  <Application>Microsoft Office PowerPoint</Application>
  <PresentationFormat>Widescreen</PresentationFormat>
  <Paragraphs>219</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Courier New</vt:lpstr>
      <vt:lpstr>Office Theme</vt:lpstr>
      <vt:lpstr>Apprenticeships delivered in the Greater Cambridge area, 2023/24 Academic Year</vt:lpstr>
      <vt:lpstr>Table of Contents</vt:lpstr>
      <vt:lpstr>Purpose</vt:lpstr>
      <vt:lpstr>2. Approach</vt:lpstr>
      <vt:lpstr>3. Executive Summary - Starts</vt:lpstr>
      <vt:lpstr>3. Executive Summary – Achievements</vt:lpstr>
      <vt:lpstr>4. Overall Delivery</vt:lpstr>
      <vt:lpstr>5. Starts</vt:lpstr>
      <vt:lpstr>Starts by level</vt:lpstr>
      <vt:lpstr>Starts by level – national comparison</vt:lpstr>
      <vt:lpstr>Starts by subject area</vt:lpstr>
      <vt:lpstr>Starts by subject area – national comparison</vt:lpstr>
      <vt:lpstr>Starts by age group</vt:lpstr>
      <vt:lpstr>Starts by age group – national comparison</vt:lpstr>
      <vt:lpstr>Starts by provider</vt:lpstr>
      <vt:lpstr>6. Achievements</vt:lpstr>
      <vt:lpstr>Achievements by level</vt:lpstr>
      <vt:lpstr>Achievements by level – national comparison</vt:lpstr>
      <vt:lpstr>Achievements by subject area</vt:lpstr>
      <vt:lpstr>Achievements by subject area – national comparison</vt:lpstr>
      <vt:lpstr>Achievements by age group</vt:lpstr>
      <vt:lpstr>Achievements by age group – national comparison</vt:lpstr>
      <vt:lpstr>Achievements by provider</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Dominic.Milham@cambridgeshire.gov.uk;Harini.Anand@cambridgeshire.gov.uk;Michael.Yates@cambridgeshire.gov.uk</dc:creator>
  <cp:lastModifiedBy>Harini Anand</cp:lastModifiedBy>
  <cp:revision>3</cp:revision>
  <dcterms:created xsi:type="dcterms:W3CDTF">2023-12-14T16:10:08Z</dcterms:created>
  <dcterms:modified xsi:type="dcterms:W3CDTF">2025-02-05T14:09:06Z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