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84" r:id="rId5"/>
    <p:sldId id="307" r:id="rId6"/>
    <p:sldId id="309" r:id="rId7"/>
    <p:sldId id="293" r:id="rId8"/>
    <p:sldId id="305" r:id="rId9"/>
    <p:sldId id="310" r:id="rId10"/>
    <p:sldId id="280" r:id="rId11"/>
    <p:sldId id="303" r:id="rId12"/>
    <p:sldId id="285" r:id="rId13"/>
    <p:sldId id="281" r:id="rId14"/>
    <p:sldId id="286" r:id="rId15"/>
    <p:sldId id="287" r:id="rId16"/>
    <p:sldId id="288" r:id="rId17"/>
    <p:sldId id="289" r:id="rId18"/>
    <p:sldId id="292" r:id="rId19"/>
    <p:sldId id="304" r:id="rId20"/>
    <p:sldId id="295" r:id="rId21"/>
    <p:sldId id="296" r:id="rId22"/>
    <p:sldId id="297" r:id="rId23"/>
    <p:sldId id="298" r:id="rId24"/>
    <p:sldId id="299" r:id="rId25"/>
    <p:sldId id="300" r:id="rId26"/>
    <p:sldId id="301"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29354-E383-51BB-29B6-10695D3DB475}" name="Michael Yates" initials="MY" userId="S::Michael.Yates@cambridgeshire.gov.uk::06a0a663-53fd-4d24-9a36-524d3b59d61e" providerId="AD"/>
  <p188:author id="{14508A64-452C-D305-809B-F2E1442B234B}" name="Jack Hicks" initials="" userId="S::Jack.Hicks@cambridgeshire.gov.uk::2b9c6a7b-eab9-4479-83cf-004ae7932934" providerId="AD"/>
  <p188:author id="{B835B372-4996-7232-9DA5-10BE39F229D4}" name="Harini Anand" initials="" userId="S::Harini.Anand@cambridgeshire.gov.uk::bac06f2b-b564-4e4d-9523-2a222e654b03" providerId="AD"/>
  <p188:author id="{0AED1C8A-9137-31C9-C047-EDD1D359613D}" name="Dominic Milham" initials="DM" userId="S::Dominic.Milham@cambridgeshire.gov.uk::d852ccbe-f955-41c6-ba59-765581eb65a4" providerId="AD"/>
  <p188:author id="{4AE7229A-B3FE-0EF3-0F5A-A5C175C10186}" name="Leigh Roberts" initials="LR" userId="S::Leigh.Roberts@cambridgeshire.gov.uk::cf05d133-2b7b-4f25-9223-ee78c0d66fa8" providerId="AD"/>
  <p188:author id="{A5DF6FCE-B1F0-29C2-033C-8BBFC7D870A7}" name="Leigh Roberts" initials="LR" userId="S::leigh.roberts@cambridgeshire.gov.uk::cf05d133-2b7b-4f25-9223-ee78c0d66fa8" providerId="AD"/>
  <p188:author id="{CE8BBED0-B0E7-E1F8-42C9-10A35FC77154}" name="Michael Yates" initials="MY" userId="S::michael.yates@cambridgeshire.gov.uk::06a0a663-53fd-4d24-9a36-524d3b59d6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6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ini Anand" userId="bac06f2b-b564-4e4d-9523-2a222e654b03" providerId="ADAL" clId="{675B15D8-F673-4766-9BBC-F9DCBAA97B23}"/>
    <pc:docChg chg="modSld">
      <pc:chgData name="Harini Anand" userId="bac06f2b-b564-4e4d-9523-2a222e654b03" providerId="ADAL" clId="{675B15D8-F673-4766-9BBC-F9DCBAA97B23}" dt="2025-01-09T10:29:42.387" v="53" actId="962"/>
      <pc:docMkLst>
        <pc:docMk/>
      </pc:docMkLst>
      <pc:sldChg chg="modSp mod">
        <pc:chgData name="Harini Anand" userId="bac06f2b-b564-4e4d-9523-2a222e654b03" providerId="ADAL" clId="{675B15D8-F673-4766-9BBC-F9DCBAA97B23}" dt="2025-01-09T09:35:29.104" v="24" actId="962"/>
        <pc:sldMkLst>
          <pc:docMk/>
          <pc:sldMk cId="0" sldId="280"/>
        </pc:sldMkLst>
        <pc:picChg chg="mod ord">
          <ac:chgData name="Harini Anand" userId="bac06f2b-b564-4e4d-9523-2a222e654b03" providerId="ADAL" clId="{675B15D8-F673-4766-9BBC-F9DCBAA97B23}" dt="2025-01-09T09:35:29.104" v="24" actId="962"/>
          <ac:picMkLst>
            <pc:docMk/>
            <pc:sldMk cId="0" sldId="280"/>
            <ac:picMk id="5" creationId="{FAF6D653-90B0-81E5-444B-EBAABD3A2643}"/>
          </ac:picMkLst>
        </pc:picChg>
      </pc:sldChg>
      <pc:sldChg chg="modSp mod">
        <pc:chgData name="Harini Anand" userId="bac06f2b-b564-4e4d-9523-2a222e654b03" providerId="ADAL" clId="{675B15D8-F673-4766-9BBC-F9DCBAA97B23}" dt="2025-01-09T09:36:11.327" v="28" actId="962"/>
        <pc:sldMkLst>
          <pc:docMk/>
          <pc:sldMk cId="0" sldId="281"/>
        </pc:sldMkLst>
        <pc:picChg chg="mod ord">
          <ac:chgData name="Harini Anand" userId="bac06f2b-b564-4e4d-9523-2a222e654b03" providerId="ADAL" clId="{675B15D8-F673-4766-9BBC-F9DCBAA97B23}" dt="2025-01-09T09:36:11.327" v="28" actId="962"/>
          <ac:picMkLst>
            <pc:docMk/>
            <pc:sldMk cId="0" sldId="281"/>
            <ac:picMk id="2" creationId="{0D2E455D-EAA3-9E45-2A8A-4A1CE1E6BC0E}"/>
          </ac:picMkLst>
        </pc:picChg>
      </pc:sldChg>
      <pc:sldChg chg="modSp mod">
        <pc:chgData name="Harini Anand" userId="bac06f2b-b564-4e4d-9523-2a222e654b03" providerId="ADAL" clId="{675B15D8-F673-4766-9BBC-F9DCBAA97B23}" dt="2025-01-09T10:08:54.702" v="51" actId="962"/>
        <pc:sldMkLst>
          <pc:docMk/>
          <pc:sldMk cId="1888596792" sldId="285"/>
        </pc:sldMkLst>
        <pc:picChg chg="mod ord">
          <ac:chgData name="Harini Anand" userId="bac06f2b-b564-4e4d-9523-2a222e654b03" providerId="ADAL" clId="{675B15D8-F673-4766-9BBC-F9DCBAA97B23}" dt="2025-01-09T10:08:54.702" v="51" actId="962"/>
          <ac:picMkLst>
            <pc:docMk/>
            <pc:sldMk cId="1888596792" sldId="285"/>
            <ac:picMk id="6" creationId="{B8D7E95F-5873-9AF5-54E1-380A37F69B5B}"/>
          </ac:picMkLst>
        </pc:picChg>
      </pc:sldChg>
      <pc:sldChg chg="modSp mod">
        <pc:chgData name="Harini Anand" userId="bac06f2b-b564-4e4d-9523-2a222e654b03" providerId="ADAL" clId="{675B15D8-F673-4766-9BBC-F9DCBAA97B23}" dt="2025-01-09T10:03:30.125" v="30" actId="962"/>
        <pc:sldMkLst>
          <pc:docMk/>
          <pc:sldMk cId="1634772821" sldId="286"/>
        </pc:sldMkLst>
        <pc:picChg chg="mod">
          <ac:chgData name="Harini Anand" userId="bac06f2b-b564-4e4d-9523-2a222e654b03" providerId="ADAL" clId="{675B15D8-F673-4766-9BBC-F9DCBAA97B23}" dt="2025-01-09T10:03:30.125" v="30" actId="962"/>
          <ac:picMkLst>
            <pc:docMk/>
            <pc:sldMk cId="1634772821" sldId="286"/>
            <ac:picMk id="7" creationId="{4361354A-16C1-1B98-A22D-3C159C9B4C5A}"/>
          </ac:picMkLst>
        </pc:picChg>
      </pc:sldChg>
      <pc:sldChg chg="modSp mod">
        <pc:chgData name="Harini Anand" userId="bac06f2b-b564-4e4d-9523-2a222e654b03" providerId="ADAL" clId="{675B15D8-F673-4766-9BBC-F9DCBAA97B23}" dt="2025-01-09T10:03:41.762" v="32" actId="962"/>
        <pc:sldMkLst>
          <pc:docMk/>
          <pc:sldMk cId="2404964468" sldId="287"/>
        </pc:sldMkLst>
        <pc:picChg chg="mod">
          <ac:chgData name="Harini Anand" userId="bac06f2b-b564-4e4d-9523-2a222e654b03" providerId="ADAL" clId="{675B15D8-F673-4766-9BBC-F9DCBAA97B23}" dt="2025-01-09T10:03:41.762" v="32" actId="962"/>
          <ac:picMkLst>
            <pc:docMk/>
            <pc:sldMk cId="2404964468" sldId="287"/>
            <ac:picMk id="5" creationId="{5F996BFB-2FB4-8D1D-105D-2705A2D5998B}"/>
          </ac:picMkLst>
        </pc:picChg>
      </pc:sldChg>
      <pc:sldChg chg="modSp mod">
        <pc:chgData name="Harini Anand" userId="bac06f2b-b564-4e4d-9523-2a222e654b03" providerId="ADAL" clId="{675B15D8-F673-4766-9BBC-F9DCBAA97B23}" dt="2025-01-09T10:03:52.295" v="34" actId="962"/>
        <pc:sldMkLst>
          <pc:docMk/>
          <pc:sldMk cId="3748005839" sldId="288"/>
        </pc:sldMkLst>
        <pc:picChg chg="mod ord">
          <ac:chgData name="Harini Anand" userId="bac06f2b-b564-4e4d-9523-2a222e654b03" providerId="ADAL" clId="{675B15D8-F673-4766-9BBC-F9DCBAA97B23}" dt="2025-01-09T10:03:52.295" v="34" actId="962"/>
          <ac:picMkLst>
            <pc:docMk/>
            <pc:sldMk cId="3748005839" sldId="288"/>
            <ac:picMk id="7" creationId="{DD662D81-BA35-5CF2-0F45-A8C92D0D0CE3}"/>
          </ac:picMkLst>
        </pc:picChg>
      </pc:sldChg>
      <pc:sldChg chg="modSp mod">
        <pc:chgData name="Harini Anand" userId="bac06f2b-b564-4e4d-9523-2a222e654b03" providerId="ADAL" clId="{675B15D8-F673-4766-9BBC-F9DCBAA97B23}" dt="2025-01-09T10:29:42.387" v="53" actId="962"/>
        <pc:sldMkLst>
          <pc:docMk/>
          <pc:sldMk cId="2274535598" sldId="289"/>
        </pc:sldMkLst>
        <pc:picChg chg="mod ord">
          <ac:chgData name="Harini Anand" userId="bac06f2b-b564-4e4d-9523-2a222e654b03" providerId="ADAL" clId="{675B15D8-F673-4766-9BBC-F9DCBAA97B23}" dt="2025-01-09T10:29:42.387" v="53" actId="962"/>
          <ac:picMkLst>
            <pc:docMk/>
            <pc:sldMk cId="2274535598" sldId="289"/>
            <ac:picMk id="4" creationId="{324C83E0-7B7C-C04F-BB50-483E8BDD3B47}"/>
          </ac:picMkLst>
        </pc:picChg>
      </pc:sldChg>
      <pc:sldChg chg="modSp mod">
        <pc:chgData name="Harini Anand" userId="bac06f2b-b564-4e4d-9523-2a222e654b03" providerId="ADAL" clId="{675B15D8-F673-4766-9BBC-F9DCBAA97B23}" dt="2025-01-09T10:04:22.601" v="38" actId="962"/>
        <pc:sldMkLst>
          <pc:docMk/>
          <pc:sldMk cId="3083483153" sldId="295"/>
        </pc:sldMkLst>
        <pc:spChg chg="ord">
          <ac:chgData name="Harini Anand" userId="bac06f2b-b564-4e4d-9523-2a222e654b03" providerId="ADAL" clId="{675B15D8-F673-4766-9BBC-F9DCBAA97B23}" dt="2025-01-09T09:01:52.645" v="6" actId="13244"/>
          <ac:spMkLst>
            <pc:docMk/>
            <pc:sldMk cId="3083483153" sldId="295"/>
            <ac:spMk id="5" creationId="{E49770C9-3609-2D62-738B-5D9E087C56C3}"/>
          </ac:spMkLst>
        </pc:spChg>
        <pc:picChg chg="mod">
          <ac:chgData name="Harini Anand" userId="bac06f2b-b564-4e4d-9523-2a222e654b03" providerId="ADAL" clId="{675B15D8-F673-4766-9BBC-F9DCBAA97B23}" dt="2025-01-09T10:04:22.601" v="38" actId="962"/>
          <ac:picMkLst>
            <pc:docMk/>
            <pc:sldMk cId="3083483153" sldId="295"/>
            <ac:picMk id="7" creationId="{BFB7BD5B-8021-3EE6-82F4-570E25211B5B}"/>
          </ac:picMkLst>
        </pc:picChg>
      </pc:sldChg>
      <pc:sldChg chg="modSp mod">
        <pc:chgData name="Harini Anand" userId="bac06f2b-b564-4e4d-9523-2a222e654b03" providerId="ADAL" clId="{675B15D8-F673-4766-9BBC-F9DCBAA97B23}" dt="2025-01-09T10:04:31.010" v="40" actId="962"/>
        <pc:sldMkLst>
          <pc:docMk/>
          <pc:sldMk cId="2871186127" sldId="296"/>
        </pc:sldMkLst>
        <pc:spChg chg="ord">
          <ac:chgData name="Harini Anand" userId="bac06f2b-b564-4e4d-9523-2a222e654b03" providerId="ADAL" clId="{675B15D8-F673-4766-9BBC-F9DCBAA97B23}" dt="2025-01-09T09:02:57.801" v="15" actId="13244"/>
          <ac:spMkLst>
            <pc:docMk/>
            <pc:sldMk cId="2871186127" sldId="296"/>
            <ac:spMk id="3" creationId="{73B603F2-BA42-6BC9-F41F-16B8EB0A6BBE}"/>
          </ac:spMkLst>
        </pc:spChg>
        <pc:spChg chg="mod">
          <ac:chgData name="Harini Anand" userId="bac06f2b-b564-4e4d-9523-2a222e654b03" providerId="ADAL" clId="{675B15D8-F673-4766-9BBC-F9DCBAA97B23}" dt="2025-01-09T09:02:50.965" v="14" actId="255"/>
          <ac:spMkLst>
            <pc:docMk/>
            <pc:sldMk cId="2871186127" sldId="296"/>
            <ac:spMk id="7170" creationId="{82F8FE49-13E7-1248-EC85-DA8BB8110101}"/>
          </ac:spMkLst>
        </pc:spChg>
        <pc:picChg chg="mod">
          <ac:chgData name="Harini Anand" userId="bac06f2b-b564-4e4d-9523-2a222e654b03" providerId="ADAL" clId="{675B15D8-F673-4766-9BBC-F9DCBAA97B23}" dt="2025-01-09T10:04:31.010" v="40" actId="962"/>
          <ac:picMkLst>
            <pc:docMk/>
            <pc:sldMk cId="2871186127" sldId="296"/>
            <ac:picMk id="4" creationId="{DDC1E778-CC80-CC10-C9D4-6F69CD3A5E23}"/>
          </ac:picMkLst>
        </pc:picChg>
      </pc:sldChg>
      <pc:sldChg chg="modSp mod">
        <pc:chgData name="Harini Anand" userId="bac06f2b-b564-4e4d-9523-2a222e654b03" providerId="ADAL" clId="{675B15D8-F673-4766-9BBC-F9DCBAA97B23}" dt="2025-01-09T10:05:50.886" v="42" actId="962"/>
        <pc:sldMkLst>
          <pc:docMk/>
          <pc:sldMk cId="3088167789" sldId="297"/>
        </pc:sldMkLst>
        <pc:spChg chg="ord">
          <ac:chgData name="Harini Anand" userId="bac06f2b-b564-4e4d-9523-2a222e654b03" providerId="ADAL" clId="{675B15D8-F673-4766-9BBC-F9DCBAA97B23}" dt="2025-01-09T09:03:06.750" v="16" actId="13244"/>
          <ac:spMkLst>
            <pc:docMk/>
            <pc:sldMk cId="3088167789" sldId="297"/>
            <ac:spMk id="5" creationId="{77649985-4D01-78EE-3EF3-B819D139BD22}"/>
          </ac:spMkLst>
        </pc:spChg>
        <pc:picChg chg="mod">
          <ac:chgData name="Harini Anand" userId="bac06f2b-b564-4e4d-9523-2a222e654b03" providerId="ADAL" clId="{675B15D8-F673-4766-9BBC-F9DCBAA97B23}" dt="2025-01-09T10:05:50.886" v="42" actId="962"/>
          <ac:picMkLst>
            <pc:docMk/>
            <pc:sldMk cId="3088167789" sldId="297"/>
            <ac:picMk id="7" creationId="{9C10F0B8-7D52-1812-6723-C3CFDA6DAFE9}"/>
          </ac:picMkLst>
        </pc:picChg>
      </pc:sldChg>
      <pc:sldChg chg="modSp mod">
        <pc:chgData name="Harini Anand" userId="bac06f2b-b564-4e4d-9523-2a222e654b03" providerId="ADAL" clId="{675B15D8-F673-4766-9BBC-F9DCBAA97B23}" dt="2025-01-09T10:06:00.718" v="44" actId="962"/>
        <pc:sldMkLst>
          <pc:docMk/>
          <pc:sldMk cId="3290488388" sldId="298"/>
        </pc:sldMkLst>
        <pc:spChg chg="mod ord">
          <ac:chgData name="Harini Anand" userId="bac06f2b-b564-4e4d-9523-2a222e654b03" providerId="ADAL" clId="{675B15D8-F673-4766-9BBC-F9DCBAA97B23}" dt="2025-01-09T09:03:36.194" v="20" actId="14100"/>
          <ac:spMkLst>
            <pc:docMk/>
            <pc:sldMk cId="3290488388" sldId="298"/>
            <ac:spMk id="6" creationId="{2D4B34CA-A2D3-C8AA-F0EA-2755D3A772C7}"/>
          </ac:spMkLst>
        </pc:spChg>
        <pc:picChg chg="mod">
          <ac:chgData name="Harini Anand" userId="bac06f2b-b564-4e4d-9523-2a222e654b03" providerId="ADAL" clId="{675B15D8-F673-4766-9BBC-F9DCBAA97B23}" dt="2025-01-09T10:06:00.718" v="44" actId="962"/>
          <ac:picMkLst>
            <pc:docMk/>
            <pc:sldMk cId="3290488388" sldId="298"/>
            <ac:picMk id="8" creationId="{6614B4E4-B821-901C-0C41-19B6E1523B36}"/>
          </ac:picMkLst>
        </pc:picChg>
      </pc:sldChg>
      <pc:sldChg chg="modSp mod">
        <pc:chgData name="Harini Anand" userId="bac06f2b-b564-4e4d-9523-2a222e654b03" providerId="ADAL" clId="{675B15D8-F673-4766-9BBC-F9DCBAA97B23}" dt="2025-01-09T10:07:16.492" v="48" actId="962"/>
        <pc:sldMkLst>
          <pc:docMk/>
          <pc:sldMk cId="3282172620" sldId="299"/>
        </pc:sldMkLst>
        <pc:spChg chg="ord">
          <ac:chgData name="Harini Anand" userId="bac06f2b-b564-4e4d-9523-2a222e654b03" providerId="ADAL" clId="{675B15D8-F673-4766-9BBC-F9DCBAA97B23}" dt="2025-01-09T09:03:45.203" v="21" actId="13244"/>
          <ac:spMkLst>
            <pc:docMk/>
            <pc:sldMk cId="3282172620" sldId="299"/>
            <ac:spMk id="7" creationId="{21AF3690-7CEF-A9A9-135F-FF3CDADF0B0C}"/>
          </ac:spMkLst>
        </pc:spChg>
        <pc:picChg chg="mod">
          <ac:chgData name="Harini Anand" userId="bac06f2b-b564-4e4d-9523-2a222e654b03" providerId="ADAL" clId="{675B15D8-F673-4766-9BBC-F9DCBAA97B23}" dt="2025-01-09T10:07:16.492" v="48" actId="962"/>
          <ac:picMkLst>
            <pc:docMk/>
            <pc:sldMk cId="3282172620" sldId="299"/>
            <ac:picMk id="4" creationId="{255485FC-C1C2-047F-0BDC-04890BFDC3AF}"/>
          </ac:picMkLst>
        </pc:picChg>
      </pc:sldChg>
      <pc:sldChg chg="modSp mod">
        <pc:chgData name="Harini Anand" userId="bac06f2b-b564-4e4d-9523-2a222e654b03" providerId="ADAL" clId="{675B15D8-F673-4766-9BBC-F9DCBAA97B23}" dt="2025-01-09T10:07:31.652" v="50" actId="962"/>
        <pc:sldMkLst>
          <pc:docMk/>
          <pc:sldMk cId="2974041074" sldId="300"/>
        </pc:sldMkLst>
        <pc:spChg chg="ord">
          <ac:chgData name="Harini Anand" userId="bac06f2b-b564-4e4d-9523-2a222e654b03" providerId="ADAL" clId="{675B15D8-F673-4766-9BBC-F9DCBAA97B23}" dt="2025-01-09T09:03:59.510" v="22" actId="13244"/>
          <ac:spMkLst>
            <pc:docMk/>
            <pc:sldMk cId="2974041074" sldId="300"/>
            <ac:spMk id="5" creationId="{ECD82771-6720-E8E9-5D0B-EA0D070BD21C}"/>
          </ac:spMkLst>
        </pc:spChg>
        <pc:picChg chg="mod">
          <ac:chgData name="Harini Anand" userId="bac06f2b-b564-4e4d-9523-2a222e654b03" providerId="ADAL" clId="{675B15D8-F673-4766-9BBC-F9DCBAA97B23}" dt="2025-01-09T10:07:31.652" v="50" actId="962"/>
          <ac:picMkLst>
            <pc:docMk/>
            <pc:sldMk cId="2974041074" sldId="300"/>
            <ac:picMk id="4" creationId="{7D5F8232-CBBB-C535-820A-76C8AA3A2730}"/>
          </ac:picMkLst>
        </pc:picChg>
      </pc:sldChg>
    </pc:docChg>
  </pc:docChgLst>
  <pc:docChgLst>
    <pc:chgData name="Harini Anand" userId="bac06f2b-b564-4e4d-9523-2a222e654b03" providerId="ADAL" clId="{4F1C07A1-6972-4F35-85FF-67F52944A590}"/>
    <pc:docChg chg="undo custSel modSld">
      <pc:chgData name="Harini Anand" userId="bac06f2b-b564-4e4d-9523-2a222e654b03" providerId="ADAL" clId="{4F1C07A1-6972-4F35-85FF-67F52944A590}" dt="2025-01-13T08:09:53.724" v="16" actId="962"/>
      <pc:docMkLst>
        <pc:docMk/>
      </pc:docMkLst>
      <pc:sldChg chg="modSp mod">
        <pc:chgData name="Harini Anand" userId="bac06f2b-b564-4e4d-9523-2a222e654b03" providerId="ADAL" clId="{4F1C07A1-6972-4F35-85FF-67F52944A590}" dt="2025-01-13T07:58:39.694" v="0" actId="962"/>
        <pc:sldMkLst>
          <pc:docMk/>
          <pc:sldMk cId="0" sldId="280"/>
        </pc:sldMkLst>
        <pc:picChg chg="mod">
          <ac:chgData name="Harini Anand" userId="bac06f2b-b564-4e4d-9523-2a222e654b03" providerId="ADAL" clId="{4F1C07A1-6972-4F35-85FF-67F52944A590}" dt="2025-01-13T07:58:39.694" v="0" actId="962"/>
          <ac:picMkLst>
            <pc:docMk/>
            <pc:sldMk cId="0" sldId="280"/>
            <ac:picMk id="5" creationId="{FAF6D653-90B0-81E5-444B-EBAABD3A2643}"/>
          </ac:picMkLst>
        </pc:picChg>
      </pc:sldChg>
      <pc:sldChg chg="addSp delSp modSp mod">
        <pc:chgData name="Harini Anand" userId="bac06f2b-b564-4e4d-9523-2a222e654b03" providerId="ADAL" clId="{4F1C07A1-6972-4F35-85FF-67F52944A590}" dt="2025-01-13T08:00:46.593" v="7" actId="962"/>
        <pc:sldMkLst>
          <pc:docMk/>
          <pc:sldMk cId="0" sldId="281"/>
        </pc:sldMkLst>
        <pc:picChg chg="mod">
          <ac:chgData name="Harini Anand" userId="bac06f2b-b564-4e4d-9523-2a222e654b03" providerId="ADAL" clId="{4F1C07A1-6972-4F35-85FF-67F52944A590}" dt="2025-01-13T08:00:46.593" v="7" actId="962"/>
          <ac:picMkLst>
            <pc:docMk/>
            <pc:sldMk cId="0" sldId="281"/>
            <ac:picMk id="2" creationId="{0D2E455D-EAA3-9E45-2A8A-4A1CE1E6BC0E}"/>
          </ac:picMkLst>
        </pc:picChg>
        <pc:inkChg chg="add del">
          <ac:chgData name="Harini Anand" userId="bac06f2b-b564-4e4d-9523-2a222e654b03" providerId="ADAL" clId="{4F1C07A1-6972-4F35-85FF-67F52944A590}" dt="2025-01-13T08:00:21.896" v="5" actId="9405"/>
          <ac:inkMkLst>
            <pc:docMk/>
            <pc:sldMk cId="0" sldId="281"/>
            <ac:inkMk id="4" creationId="{FA2CA57A-0CDD-7223-F7F0-E09CEED1CE5F}"/>
          </ac:inkMkLst>
        </pc:inkChg>
        <pc:inkChg chg="add del">
          <ac:chgData name="Harini Anand" userId="bac06f2b-b564-4e4d-9523-2a222e654b03" providerId="ADAL" clId="{4F1C07A1-6972-4F35-85FF-67F52944A590}" dt="2025-01-13T08:00:21.474" v="4" actId="9405"/>
          <ac:inkMkLst>
            <pc:docMk/>
            <pc:sldMk cId="0" sldId="281"/>
            <ac:inkMk id="5" creationId="{D9BFA153-7511-65A7-3904-3A5C004F1E09}"/>
          </ac:inkMkLst>
        </pc:inkChg>
      </pc:sldChg>
      <pc:sldChg chg="modSp mod">
        <pc:chgData name="Harini Anand" userId="bac06f2b-b564-4e4d-9523-2a222e654b03" providerId="ADAL" clId="{4F1C07A1-6972-4F35-85FF-67F52944A590}" dt="2025-01-13T07:59:38.981" v="1" actId="962"/>
        <pc:sldMkLst>
          <pc:docMk/>
          <pc:sldMk cId="1888596792" sldId="285"/>
        </pc:sldMkLst>
        <pc:picChg chg="mod">
          <ac:chgData name="Harini Anand" userId="bac06f2b-b564-4e4d-9523-2a222e654b03" providerId="ADAL" clId="{4F1C07A1-6972-4F35-85FF-67F52944A590}" dt="2025-01-13T07:59:38.981" v="1" actId="962"/>
          <ac:picMkLst>
            <pc:docMk/>
            <pc:sldMk cId="1888596792" sldId="285"/>
            <ac:picMk id="6" creationId="{B8D7E95F-5873-9AF5-54E1-380A37F69B5B}"/>
          </ac:picMkLst>
        </pc:picChg>
      </pc:sldChg>
      <pc:sldChg chg="modSp mod">
        <pc:chgData name="Harini Anand" userId="bac06f2b-b564-4e4d-9523-2a222e654b03" providerId="ADAL" clId="{4F1C07A1-6972-4F35-85FF-67F52944A590}" dt="2025-01-13T08:02:58.196" v="8" actId="962"/>
        <pc:sldMkLst>
          <pc:docMk/>
          <pc:sldMk cId="2404964468" sldId="287"/>
        </pc:sldMkLst>
        <pc:picChg chg="mod">
          <ac:chgData name="Harini Anand" userId="bac06f2b-b564-4e4d-9523-2a222e654b03" providerId="ADAL" clId="{4F1C07A1-6972-4F35-85FF-67F52944A590}" dt="2025-01-13T08:02:58.196" v="8" actId="962"/>
          <ac:picMkLst>
            <pc:docMk/>
            <pc:sldMk cId="2404964468" sldId="287"/>
            <ac:picMk id="5" creationId="{5F996BFB-2FB4-8D1D-105D-2705A2D5998B}"/>
          </ac:picMkLst>
        </pc:picChg>
      </pc:sldChg>
      <pc:sldChg chg="modSp mod">
        <pc:chgData name="Harini Anand" userId="bac06f2b-b564-4e4d-9523-2a222e654b03" providerId="ADAL" clId="{4F1C07A1-6972-4F35-85FF-67F52944A590}" dt="2025-01-13T08:03:16.275" v="9" actId="962"/>
        <pc:sldMkLst>
          <pc:docMk/>
          <pc:sldMk cId="3748005839" sldId="288"/>
        </pc:sldMkLst>
        <pc:picChg chg="mod">
          <ac:chgData name="Harini Anand" userId="bac06f2b-b564-4e4d-9523-2a222e654b03" providerId="ADAL" clId="{4F1C07A1-6972-4F35-85FF-67F52944A590}" dt="2025-01-13T08:03:16.275" v="9" actId="962"/>
          <ac:picMkLst>
            <pc:docMk/>
            <pc:sldMk cId="3748005839" sldId="288"/>
            <ac:picMk id="7" creationId="{DD662D81-BA35-5CF2-0F45-A8C92D0D0CE3}"/>
          </ac:picMkLst>
        </pc:picChg>
      </pc:sldChg>
      <pc:sldChg chg="modSp mod">
        <pc:chgData name="Harini Anand" userId="bac06f2b-b564-4e4d-9523-2a222e654b03" providerId="ADAL" clId="{4F1C07A1-6972-4F35-85FF-67F52944A590}" dt="2025-01-13T08:03:30.020" v="10" actId="962"/>
        <pc:sldMkLst>
          <pc:docMk/>
          <pc:sldMk cId="2274535598" sldId="289"/>
        </pc:sldMkLst>
        <pc:picChg chg="mod">
          <ac:chgData name="Harini Anand" userId="bac06f2b-b564-4e4d-9523-2a222e654b03" providerId="ADAL" clId="{4F1C07A1-6972-4F35-85FF-67F52944A590}" dt="2025-01-13T08:03:30.020" v="10" actId="962"/>
          <ac:picMkLst>
            <pc:docMk/>
            <pc:sldMk cId="2274535598" sldId="289"/>
            <ac:picMk id="4" creationId="{324C83E0-7B7C-C04F-BB50-483E8BDD3B47}"/>
          </ac:picMkLst>
        </pc:picChg>
      </pc:sldChg>
      <pc:sldChg chg="modSp mod">
        <pc:chgData name="Harini Anand" userId="bac06f2b-b564-4e4d-9523-2a222e654b03" providerId="ADAL" clId="{4F1C07A1-6972-4F35-85FF-67F52944A590}" dt="2025-01-13T08:04:17.077" v="11" actId="962"/>
        <pc:sldMkLst>
          <pc:docMk/>
          <pc:sldMk cId="3083483153" sldId="295"/>
        </pc:sldMkLst>
        <pc:picChg chg="mod">
          <ac:chgData name="Harini Anand" userId="bac06f2b-b564-4e4d-9523-2a222e654b03" providerId="ADAL" clId="{4F1C07A1-6972-4F35-85FF-67F52944A590}" dt="2025-01-13T08:04:17.077" v="11" actId="962"/>
          <ac:picMkLst>
            <pc:docMk/>
            <pc:sldMk cId="3083483153" sldId="295"/>
            <ac:picMk id="7" creationId="{BFB7BD5B-8021-3EE6-82F4-570E25211B5B}"/>
          </ac:picMkLst>
        </pc:picChg>
      </pc:sldChg>
      <pc:sldChg chg="modSp mod">
        <pc:chgData name="Harini Anand" userId="bac06f2b-b564-4e4d-9523-2a222e654b03" providerId="ADAL" clId="{4F1C07A1-6972-4F35-85FF-67F52944A590}" dt="2025-01-13T08:07:09.973" v="12" actId="962"/>
        <pc:sldMkLst>
          <pc:docMk/>
          <pc:sldMk cId="2871186127" sldId="296"/>
        </pc:sldMkLst>
        <pc:picChg chg="mod">
          <ac:chgData name="Harini Anand" userId="bac06f2b-b564-4e4d-9523-2a222e654b03" providerId="ADAL" clId="{4F1C07A1-6972-4F35-85FF-67F52944A590}" dt="2025-01-13T08:07:09.973" v="12" actId="962"/>
          <ac:picMkLst>
            <pc:docMk/>
            <pc:sldMk cId="2871186127" sldId="296"/>
            <ac:picMk id="4" creationId="{DDC1E778-CC80-CC10-C9D4-6F69CD3A5E23}"/>
          </ac:picMkLst>
        </pc:picChg>
      </pc:sldChg>
      <pc:sldChg chg="modSp mod">
        <pc:chgData name="Harini Anand" userId="bac06f2b-b564-4e4d-9523-2a222e654b03" providerId="ADAL" clId="{4F1C07A1-6972-4F35-85FF-67F52944A590}" dt="2025-01-13T08:07:40.924" v="13" actId="962"/>
        <pc:sldMkLst>
          <pc:docMk/>
          <pc:sldMk cId="3088167789" sldId="297"/>
        </pc:sldMkLst>
        <pc:picChg chg="mod">
          <ac:chgData name="Harini Anand" userId="bac06f2b-b564-4e4d-9523-2a222e654b03" providerId="ADAL" clId="{4F1C07A1-6972-4F35-85FF-67F52944A590}" dt="2025-01-13T08:07:40.924" v="13" actId="962"/>
          <ac:picMkLst>
            <pc:docMk/>
            <pc:sldMk cId="3088167789" sldId="297"/>
            <ac:picMk id="7" creationId="{9C10F0B8-7D52-1812-6723-C3CFDA6DAFE9}"/>
          </ac:picMkLst>
        </pc:picChg>
      </pc:sldChg>
      <pc:sldChg chg="modSp mod">
        <pc:chgData name="Harini Anand" userId="bac06f2b-b564-4e4d-9523-2a222e654b03" providerId="ADAL" clId="{4F1C07A1-6972-4F35-85FF-67F52944A590}" dt="2025-01-13T08:08:17.592" v="14" actId="962"/>
        <pc:sldMkLst>
          <pc:docMk/>
          <pc:sldMk cId="3290488388" sldId="298"/>
        </pc:sldMkLst>
        <pc:picChg chg="mod">
          <ac:chgData name="Harini Anand" userId="bac06f2b-b564-4e4d-9523-2a222e654b03" providerId="ADAL" clId="{4F1C07A1-6972-4F35-85FF-67F52944A590}" dt="2025-01-13T08:08:17.592" v="14" actId="962"/>
          <ac:picMkLst>
            <pc:docMk/>
            <pc:sldMk cId="3290488388" sldId="298"/>
            <ac:picMk id="8" creationId="{6614B4E4-B821-901C-0C41-19B6E1523B36}"/>
          </ac:picMkLst>
        </pc:picChg>
      </pc:sldChg>
      <pc:sldChg chg="modSp mod">
        <pc:chgData name="Harini Anand" userId="bac06f2b-b564-4e4d-9523-2a222e654b03" providerId="ADAL" clId="{4F1C07A1-6972-4F35-85FF-67F52944A590}" dt="2025-01-13T08:08:52.871" v="15" actId="962"/>
        <pc:sldMkLst>
          <pc:docMk/>
          <pc:sldMk cId="3282172620" sldId="299"/>
        </pc:sldMkLst>
        <pc:picChg chg="mod">
          <ac:chgData name="Harini Anand" userId="bac06f2b-b564-4e4d-9523-2a222e654b03" providerId="ADAL" clId="{4F1C07A1-6972-4F35-85FF-67F52944A590}" dt="2025-01-13T08:08:52.871" v="15" actId="962"/>
          <ac:picMkLst>
            <pc:docMk/>
            <pc:sldMk cId="3282172620" sldId="299"/>
            <ac:picMk id="4" creationId="{255485FC-C1C2-047F-0BDC-04890BFDC3AF}"/>
          </ac:picMkLst>
        </pc:picChg>
      </pc:sldChg>
      <pc:sldChg chg="modSp mod">
        <pc:chgData name="Harini Anand" userId="bac06f2b-b564-4e4d-9523-2a222e654b03" providerId="ADAL" clId="{4F1C07A1-6972-4F35-85FF-67F52944A590}" dt="2025-01-13T08:09:53.724" v="16" actId="962"/>
        <pc:sldMkLst>
          <pc:docMk/>
          <pc:sldMk cId="2974041074" sldId="300"/>
        </pc:sldMkLst>
        <pc:picChg chg="mod">
          <ac:chgData name="Harini Anand" userId="bac06f2b-b564-4e4d-9523-2a222e654b03" providerId="ADAL" clId="{4F1C07A1-6972-4F35-85FF-67F52944A590}" dt="2025-01-13T08:09:53.724" v="16" actId="962"/>
          <ac:picMkLst>
            <pc:docMk/>
            <pc:sldMk cId="2974041074" sldId="300"/>
            <ac:picMk id="4" creationId="{7D5F8232-CBBB-C535-820A-76C8AA3A27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1F14F-C195-2904-3C8A-FC35788B6B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1129DC0-A401-CE80-0C0B-E7C27384234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6DAD68-3C52-614D-81D4-44981D77701E}" type="datetimeFigureOut">
              <a:rPr lang="en-US"/>
              <a:pPr>
                <a:defRPr/>
              </a:pPr>
              <a:t>1/13/2025</a:t>
            </a:fld>
            <a:endParaRPr lang="en-US"/>
          </a:p>
        </p:txBody>
      </p:sp>
      <p:sp>
        <p:nvSpPr>
          <p:cNvPr id="4" name="Slide Image Placeholder 3">
            <a:extLst>
              <a:ext uri="{FF2B5EF4-FFF2-40B4-BE49-F238E27FC236}">
                <a16:creationId xmlns:a16="http://schemas.microsoft.com/office/drawing/2014/main" id="{E9883ED2-7179-1ECE-1C2F-7BBC2C95C1B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26ECD2-5938-DA67-BEB6-01D36BC0934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3B94061-B19A-8909-4724-43ED8840CE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1C59284-E0BA-4F1A-42A1-B032E6B3B01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9BF146A-133B-A443-A092-A0A2E59F13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pic>
        <p:nvPicPr>
          <p:cNvPr id="6" name="Picture 9">
            <a:extLst>
              <a:ext uri="{FF2B5EF4-FFF2-40B4-BE49-F238E27FC236}">
                <a16:creationId xmlns:a16="http://schemas.microsoft.com/office/drawing/2014/main" id="{78A256BF-A9FD-0F13-0252-523F7A381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66725"/>
            <a:ext cx="30972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userDrawn="1"/>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userDrawn="1"/>
          </p:nvPicPr>
          <p:blipFill>
            <a:blip r:embed="rId4"/>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userDrawn="1"/>
          </p:nvPicPr>
          <p:blipFill>
            <a:blip r:embed="rId5"/>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userDrawn="1"/>
          </p:nvPicPr>
          <p:blipFill>
            <a:blip r:embed="rId6"/>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1577223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pPr>
              <a:defRPr/>
            </a:pPr>
            <a:fld id="{B2932346-C671-524D-8F35-787C8C3E3B5A}" type="datetimeFigureOut">
              <a:rPr lang="en-US"/>
              <a:pPr>
                <a:defRPr/>
              </a:pPr>
              <a:t>1/13/2025</a:t>
            </a:fld>
            <a:endParaRPr lang="en-US"/>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pPr>
              <a:defRPr/>
            </a:pPr>
            <a:fld id="{9B88F34F-AD98-624B-BF25-F97212623FAF}" type="slidenum">
              <a:rPr lang="en-US"/>
              <a:pPr>
                <a:defRPr/>
              </a:pPr>
              <a:t>‹#›</a:t>
            </a:fld>
            <a:endParaRPr lang="en-US"/>
          </a:p>
        </p:txBody>
      </p:sp>
    </p:spTree>
    <p:extLst>
      <p:ext uri="{BB962C8B-B14F-4D97-AF65-F5344CB8AC3E}">
        <p14:creationId xmlns:p14="http://schemas.microsoft.com/office/powerpoint/2010/main" val="270397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pPr>
              <a:defRPr/>
            </a:pPr>
            <a:fld id="{BCE4DA1E-FAFC-894B-9BBA-1B775277DB10}" type="datetimeFigureOut">
              <a:rPr lang="en-US"/>
              <a:pPr>
                <a:defRPr/>
              </a:pPr>
              <a:t>1/13/2025</a:t>
            </a:fld>
            <a:endParaRPr lang="en-US"/>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pPr>
              <a:defRPr/>
            </a:pPr>
            <a:fld id="{0618615D-D1A1-2B4A-A2A5-EA7351E5E2FF}" type="slidenum">
              <a:rPr lang="en-US"/>
              <a:pPr>
                <a:defRPr/>
              </a:pPr>
              <a:t>‹#›</a:t>
            </a:fld>
            <a:endParaRPr lang="en-US"/>
          </a:p>
        </p:txBody>
      </p:sp>
    </p:spTree>
    <p:extLst>
      <p:ext uri="{BB962C8B-B14F-4D97-AF65-F5344CB8AC3E}">
        <p14:creationId xmlns:p14="http://schemas.microsoft.com/office/powerpoint/2010/main" val="285114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pPr>
              <a:defRPr/>
            </a:pPr>
            <a:fld id="{98977E0D-8CC6-DF4B-BEF3-9511FEC61FBD}" type="datetimeFigureOut">
              <a:rPr lang="en-US"/>
              <a:pPr>
                <a:defRPr/>
              </a:pPr>
              <a:t>1/13/2025</a:t>
            </a:fld>
            <a:endParaRPr lang="en-US"/>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pPr>
              <a:defRPr/>
            </a:pPr>
            <a:fld id="{13E33117-277E-A04C-8104-B58F49B71AFB}" type="slidenum">
              <a:rPr lang="en-US"/>
              <a:pPr>
                <a:defRPr/>
              </a:pPr>
              <a:t>‹#›</a:t>
            </a:fld>
            <a:endParaRPr lang="en-US"/>
          </a:p>
        </p:txBody>
      </p:sp>
    </p:spTree>
    <p:extLst>
      <p:ext uri="{BB962C8B-B14F-4D97-AF65-F5344CB8AC3E}">
        <p14:creationId xmlns:p14="http://schemas.microsoft.com/office/powerpoint/2010/main" val="2252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pPr>
              <a:defRPr/>
            </a:pPr>
            <a:fld id="{460E6EE8-AB30-A54B-B4EB-7DCDA914EDBA}" type="datetimeFigureOut">
              <a:rPr lang="en-US"/>
              <a:pPr>
                <a:defRPr/>
              </a:pPr>
              <a:t>1/13/2025</a:t>
            </a:fld>
            <a:endParaRPr lang="en-US"/>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pPr>
              <a:defRPr/>
            </a:pPr>
            <a:fld id="{BF095292-AA36-CA40-8F0C-316399164E25}" type="slidenum">
              <a:rPr lang="en-US"/>
              <a:pPr>
                <a:defRPr/>
              </a:pPr>
              <a:t>‹#›</a:t>
            </a:fld>
            <a:endParaRPr lang="en-US"/>
          </a:p>
        </p:txBody>
      </p:sp>
      <p:grpSp>
        <p:nvGrpSpPr>
          <p:cNvPr id="8" name="Group 7">
            <a:extLst>
              <a:ext uri="{FF2B5EF4-FFF2-40B4-BE49-F238E27FC236}">
                <a16:creationId xmlns:a16="http://schemas.microsoft.com/office/drawing/2014/main" id="{0D164573-CA05-02BF-6824-A3F6DA0A0E4E}"/>
              </a:ext>
            </a:extLst>
          </p:cNvPr>
          <p:cNvGrpSpPr/>
          <p:nvPr userDrawn="1"/>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userDrawn="1"/>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userDrawn="1"/>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userDrawn="1"/>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394749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pPr>
              <a:defRPr/>
            </a:pPr>
            <a:fld id="{95ECB895-3A71-B547-A853-6B7AB9B42DD9}" type="datetimeFigureOut">
              <a:rPr lang="en-US"/>
              <a:pPr>
                <a:defRPr/>
              </a:pPr>
              <a:t>1/13/2025</a:t>
            </a:fld>
            <a:endParaRPr lang="en-US"/>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pPr>
              <a:defRPr/>
            </a:pPr>
            <a:fld id="{4FAE4C2C-2A16-5C41-81CF-8A40D5D47141}" type="slidenum">
              <a:rPr lang="en-US"/>
              <a:pPr>
                <a:defRPr/>
              </a:pPr>
              <a:t>‹#›</a:t>
            </a:fld>
            <a:endParaRPr lang="en-US"/>
          </a:p>
        </p:txBody>
      </p:sp>
    </p:spTree>
    <p:extLst>
      <p:ext uri="{BB962C8B-B14F-4D97-AF65-F5344CB8AC3E}">
        <p14:creationId xmlns:p14="http://schemas.microsoft.com/office/powerpoint/2010/main" val="183679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pPr>
              <a:defRPr/>
            </a:pPr>
            <a:fld id="{2AA317DA-8FCB-594E-ABDC-AE163AF0E03D}" type="datetimeFigureOut">
              <a:rPr lang="en-US"/>
              <a:pPr>
                <a:defRPr/>
              </a:pPr>
              <a:t>1/13/2025</a:t>
            </a:fld>
            <a:endParaRPr lang="en-US"/>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pPr>
              <a:defRPr/>
            </a:pPr>
            <a:fld id="{01B3D0EC-9037-2C4B-A86C-9119BAF95D9D}" type="slidenum">
              <a:rPr lang="en-US"/>
              <a:pPr>
                <a:defRPr/>
              </a:pPr>
              <a:t>‹#›</a:t>
            </a:fld>
            <a:endParaRPr lang="en-US"/>
          </a:p>
        </p:txBody>
      </p:sp>
    </p:spTree>
    <p:extLst>
      <p:ext uri="{BB962C8B-B14F-4D97-AF65-F5344CB8AC3E}">
        <p14:creationId xmlns:p14="http://schemas.microsoft.com/office/powerpoint/2010/main" val="413503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pPr>
              <a:defRPr/>
            </a:pPr>
            <a:fld id="{EE22F947-EFE7-374F-9938-BDE220E62DBA}" type="datetimeFigureOut">
              <a:rPr lang="en-US"/>
              <a:pPr>
                <a:defRPr/>
              </a:pPr>
              <a:t>1/13/2025</a:t>
            </a:fld>
            <a:endParaRPr lang="en-US"/>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pPr>
              <a:defRPr/>
            </a:pPr>
            <a:fld id="{DD3AF612-8BD3-694D-9961-FD5BFCCBB0FB}" type="slidenum">
              <a:rPr lang="en-US"/>
              <a:pPr>
                <a:defRPr/>
              </a:pPr>
              <a:t>‹#›</a:t>
            </a:fld>
            <a:endParaRPr lang="en-US"/>
          </a:p>
        </p:txBody>
      </p:sp>
    </p:spTree>
    <p:extLst>
      <p:ext uri="{BB962C8B-B14F-4D97-AF65-F5344CB8AC3E}">
        <p14:creationId xmlns:p14="http://schemas.microsoft.com/office/powerpoint/2010/main" val="73731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pPr>
              <a:defRPr/>
            </a:pPr>
            <a:fld id="{DF4D5C99-378F-664A-AFA8-A1A4A4997E31}" type="datetimeFigureOut">
              <a:rPr lang="en-US"/>
              <a:pPr>
                <a:defRPr/>
              </a:pPr>
              <a:t>1/13/2025</a:t>
            </a:fld>
            <a:endParaRPr lang="en-US"/>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pPr>
              <a:defRPr/>
            </a:pPr>
            <a:fld id="{F9440E02-9714-644B-A483-F3D5DFF66831}" type="slidenum">
              <a:rPr lang="en-US"/>
              <a:pPr>
                <a:defRPr/>
              </a:pPr>
              <a:t>‹#›</a:t>
            </a:fld>
            <a:endParaRPr lang="en-US"/>
          </a:p>
        </p:txBody>
      </p:sp>
    </p:spTree>
    <p:extLst>
      <p:ext uri="{BB962C8B-B14F-4D97-AF65-F5344CB8AC3E}">
        <p14:creationId xmlns:p14="http://schemas.microsoft.com/office/powerpoint/2010/main" val="119066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pPr>
              <a:defRPr/>
            </a:pPr>
            <a:fld id="{C5C1236B-B271-AC43-8988-575C339D0797}" type="datetimeFigureOut">
              <a:rPr lang="en-US"/>
              <a:pPr>
                <a:defRPr/>
              </a:pPr>
              <a:t>1/13/2025</a:t>
            </a:fld>
            <a:endParaRPr lang="en-US"/>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pPr>
              <a:defRPr/>
            </a:pPr>
            <a:fld id="{CB2C4C7A-5467-8D4A-A417-57AC999DA6EE}" type="slidenum">
              <a:rPr lang="en-US"/>
              <a:pPr>
                <a:defRPr/>
              </a:pPr>
              <a:t>‹#›</a:t>
            </a:fld>
            <a:endParaRPr lang="en-US"/>
          </a:p>
        </p:txBody>
      </p:sp>
    </p:spTree>
    <p:extLst>
      <p:ext uri="{BB962C8B-B14F-4D97-AF65-F5344CB8AC3E}">
        <p14:creationId xmlns:p14="http://schemas.microsoft.com/office/powerpoint/2010/main" val="290066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pPr>
              <a:defRPr/>
            </a:pPr>
            <a:fld id="{D3D64A1E-C505-2A4B-A4C3-BD611DD2C66E}" type="datetimeFigureOut">
              <a:rPr lang="en-US"/>
              <a:pPr>
                <a:defRPr/>
              </a:pPr>
              <a:t>1/13/2025</a:t>
            </a:fld>
            <a:endParaRPr lang="en-US"/>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pPr>
              <a:defRPr/>
            </a:pPr>
            <a:fld id="{337FC21F-2C07-924F-901F-7A735D8502D8}" type="slidenum">
              <a:rPr lang="en-US"/>
              <a:pPr>
                <a:defRPr/>
              </a:pPr>
              <a:t>‹#›</a:t>
            </a:fld>
            <a:endParaRPr lang="en-US"/>
          </a:p>
        </p:txBody>
      </p:sp>
    </p:spTree>
    <p:extLst>
      <p:ext uri="{BB962C8B-B14F-4D97-AF65-F5344CB8AC3E}">
        <p14:creationId xmlns:p14="http://schemas.microsoft.com/office/powerpoint/2010/main" val="290781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CC894C-3144-9340-8BDE-9027486D5EF1}" type="datetimeFigureOut">
              <a:rPr lang="en-US"/>
              <a:pPr>
                <a:defRPr/>
              </a:pPr>
              <a:t>1/13/2025</a:t>
            </a:fld>
            <a:endParaRPr lang="en-US"/>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pPr>
              <a:defRPr/>
            </a:pPr>
            <a:fld id="{7233D8F7-32F0-2D41-8D86-572888BEC777}" type="slidenum">
              <a:rPr lang="en-US"/>
              <a:pPr>
                <a:defRPr/>
              </a:pPr>
              <a:t>‹#›</a:t>
            </a:fld>
            <a:endParaRPr lang="en-US"/>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userDrawn="1"/>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userDrawn="1"/>
          </p:nvPicPr>
          <p:blipFill>
            <a:blip r:embed="rId14"/>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userDrawn="1"/>
          </p:nvPicPr>
          <p:blipFill>
            <a:blip r:embed="rId15"/>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userDrawn="1"/>
          </p:nvPicPr>
          <p:blipFill>
            <a:blip r:embed="rId16"/>
            <a:stretch>
              <a:fillRect/>
            </a:stretch>
          </p:blipFill>
          <p:spPr>
            <a:xfrm>
              <a:off x="9987954" y="409453"/>
              <a:ext cx="549222" cy="549222"/>
            </a:xfrm>
            <a:prstGeom prst="rect">
              <a:avLst/>
            </a:prstGeom>
          </p:spPr>
        </p:pic>
      </p:grpSp>
    </p:spTree>
  </p:cSld>
  <p:clrMap bg1="lt1" tx1="dk1" bg2="lt2" tx2="dk2" accent1="accent1" accent2="accent2" accent3="accent3" accent4="accent4" accent5="accent5" accent6="accent6" hlink="hlink" folHlink="folHlink"/>
  <p:sldLayoutIdLst>
    <p:sldLayoutId id="2147483697" r:id="rId1"/>
    <p:sldLayoutId id="2147483688" r:id="rId2"/>
    <p:sldLayoutId id="214748369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xplore-education-statistics.service.gov.uk/find-statistics/apprenticeship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7B4C0F48-43F5-0CCB-229D-BBAB85AD36A1}"/>
              </a:ext>
            </a:extLst>
          </p:cNvPr>
          <p:cNvSpPr>
            <a:spLocks noGrp="1" noChangeArrowheads="1"/>
          </p:cNvSpPr>
          <p:nvPr>
            <p:ph type="ctrTitle"/>
          </p:nvPr>
        </p:nvSpPr>
        <p:spPr/>
        <p:txBody>
          <a:bodyPr>
            <a:noAutofit/>
          </a:bodyPr>
          <a:lstStyle/>
          <a:p>
            <a:r>
              <a:rPr lang="en-GB" sz="4400"/>
              <a:t>Apprenticeships delivered in the Cambridgeshire and Peterborough area, 2023/24 Academic Year</a:t>
            </a:r>
            <a:endParaRPr lang="en-US" altLang="en-US" sz="4400">
              <a:cs typeface="Arial"/>
            </a:endParaRPr>
          </a:p>
        </p:txBody>
      </p:sp>
      <p:sp>
        <p:nvSpPr>
          <p:cNvPr id="3" name="Text Placeholder 2">
            <a:extLst>
              <a:ext uri="{FF2B5EF4-FFF2-40B4-BE49-F238E27FC236}">
                <a16:creationId xmlns:a16="http://schemas.microsoft.com/office/drawing/2014/main" id="{D4DA80B2-862F-BE1E-E4A6-5871295B1B44}"/>
              </a:ext>
            </a:extLst>
          </p:cNvPr>
          <p:cNvSpPr>
            <a:spLocks noGrp="1"/>
          </p:cNvSpPr>
          <p:nvPr>
            <p:ph type="body" sz="quarter" idx="10"/>
          </p:nvPr>
        </p:nvSpPr>
        <p:spPr>
          <a:xfrm>
            <a:off x="623888" y="6326862"/>
            <a:ext cx="5472112" cy="276726"/>
          </a:xfrm>
        </p:spPr>
        <p:txBody>
          <a:bodyPr/>
          <a:lstStyle/>
          <a:p>
            <a:r>
              <a:rPr lang="en-GB"/>
              <a:t>Policy and Insight Team – policyandinsight@cambridgeshire.gov.uk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931DEE03-0429-5E45-9F71-FC97447DBFFE}"/>
              </a:ext>
            </a:extLst>
          </p:cNvPr>
          <p:cNvSpPr>
            <a:spLocks noGrp="1" noChangeArrowheads="1"/>
          </p:cNvSpPr>
          <p:nvPr>
            <p:ph type="title"/>
          </p:nvPr>
        </p:nvSpPr>
        <p:spPr/>
        <p:txBody>
          <a:bodyPr/>
          <a:lstStyle/>
          <a:p>
            <a:r>
              <a:rPr lang="en-US" altLang="en-US" sz="4000"/>
              <a:t>Starts by level – national comparison</a:t>
            </a:r>
          </a:p>
        </p:txBody>
      </p:sp>
      <p:sp>
        <p:nvSpPr>
          <p:cNvPr id="7170" name="Content Placeholder 2">
            <a:extLst>
              <a:ext uri="{FF2B5EF4-FFF2-40B4-BE49-F238E27FC236}">
                <a16:creationId xmlns:a16="http://schemas.microsoft.com/office/drawing/2014/main" id="{82F8FE49-13E7-1248-EC85-DA8BB8110101}"/>
              </a:ext>
            </a:extLst>
          </p:cNvPr>
          <p:cNvSpPr>
            <a:spLocks noGrp="1" noChangeArrowheads="1"/>
          </p:cNvSpPr>
          <p:nvPr>
            <p:ph idx="1"/>
          </p:nvPr>
        </p:nvSpPr>
        <p:spPr>
          <a:xfrm>
            <a:off x="231061" y="1825625"/>
            <a:ext cx="3737419" cy="4351338"/>
          </a:xfrm>
        </p:spPr>
        <p:txBody>
          <a:bodyPr/>
          <a:lstStyle/>
          <a:p>
            <a:pPr marL="57150" indent="0">
              <a:spcAft>
                <a:spcPts val="600"/>
              </a:spcAft>
              <a:buNone/>
            </a:pPr>
            <a:r>
              <a:rPr lang="en-US" sz="1600"/>
              <a:t>Cambridgeshire and Peterborough </a:t>
            </a:r>
            <a:r>
              <a:rPr lang="en-GB" sz="1600"/>
              <a:t>has a slightly higher proportion of Level 4-7 starts than nationally (42% vs 36%). The most notable differences when comparing to the national breakdown are</a:t>
            </a:r>
          </a:p>
          <a:p>
            <a:pPr marL="342900" indent="-285750">
              <a:spcAft>
                <a:spcPts val="600"/>
              </a:spcAft>
            </a:pPr>
            <a:r>
              <a:rPr lang="en-US" sz="1600"/>
              <a:t>Cambridgeshire and Peterborough </a:t>
            </a:r>
            <a:r>
              <a:rPr lang="en-GB" sz="1600"/>
              <a:t>had a higher proportion of starts in Level 6 apprenticeships (</a:t>
            </a:r>
            <a:r>
              <a:rPr lang="en-US" sz="1600"/>
              <a:t>11% vs 8%</a:t>
            </a:r>
            <a:r>
              <a:rPr lang="en-GB" sz="1600"/>
              <a:t> nationally).</a:t>
            </a:r>
            <a:endParaRPr lang="en-US" sz="1600"/>
          </a:p>
          <a:p>
            <a:pPr marL="342900" indent="-285750">
              <a:spcAft>
                <a:spcPts val="600"/>
              </a:spcAft>
            </a:pPr>
            <a:r>
              <a:rPr lang="en-US" sz="1600"/>
              <a:t>Cambridgeshire and Peterborough </a:t>
            </a:r>
            <a:r>
              <a:rPr lang="en-GB" sz="1600"/>
              <a:t>had a lower proportion of starts in Level 2 apprenticeships (</a:t>
            </a:r>
            <a:r>
              <a:rPr lang="en-US" sz="1600"/>
              <a:t>18% vs 21% nationally</a:t>
            </a:r>
            <a:r>
              <a:rPr lang="en-GB" sz="1600"/>
              <a:t>).</a:t>
            </a:r>
            <a:endParaRPr lang="en-GB" sz="1500"/>
          </a:p>
          <a:p>
            <a:pPr marL="228600" indent="-171450">
              <a:lnSpc>
                <a:spcPct val="90000"/>
              </a:lnSpc>
              <a:spcAft>
                <a:spcPts val="600"/>
              </a:spcAft>
              <a:buFont typeface="Arial" panose="020B0604020202020204" pitchFamily="34" charset="0"/>
              <a:buChar char="•"/>
            </a:pPr>
            <a:endParaRPr lang="en-US" sz="1600"/>
          </a:p>
          <a:p>
            <a:endParaRPr lang="en-US" altLang="en-US" sz="1600"/>
          </a:p>
        </p:txBody>
      </p:sp>
      <p:pic>
        <p:nvPicPr>
          <p:cNvPr id="2" name="Picture 1" descr="A 100% stacked bar chart showing apprenticeships starts across Cambridgeshire and Peterborough by level over the last three years, including national comparison for 2023/24.">
            <a:extLst>
              <a:ext uri="{FF2B5EF4-FFF2-40B4-BE49-F238E27FC236}">
                <a16:creationId xmlns:a16="http://schemas.microsoft.com/office/drawing/2014/main" id="{0D2E455D-EAA3-9E45-2A8A-4A1CE1E6BC0E}"/>
              </a:ext>
            </a:extLst>
          </p:cNvPr>
          <p:cNvPicPr>
            <a:picLocks noChangeAspect="1"/>
          </p:cNvPicPr>
          <p:nvPr/>
        </p:nvPicPr>
        <p:blipFill>
          <a:blip r:embed="rId2"/>
          <a:stretch>
            <a:fillRect/>
          </a:stretch>
        </p:blipFill>
        <p:spPr>
          <a:xfrm>
            <a:off x="4255563" y="1825625"/>
            <a:ext cx="7705376" cy="2888837"/>
          </a:xfrm>
          <a:prstGeom prst="rect">
            <a:avLst/>
          </a:prstGeom>
        </p:spPr>
      </p:pic>
      <p:sp>
        <p:nvSpPr>
          <p:cNvPr id="3" name="TextBox 2">
            <a:extLst>
              <a:ext uri="{FF2B5EF4-FFF2-40B4-BE49-F238E27FC236}">
                <a16:creationId xmlns:a16="http://schemas.microsoft.com/office/drawing/2014/main" id="{73B603F2-BA42-6BC9-F41F-16B8EB0A6BBE}"/>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25F2-36C0-C855-7BDF-C78B2E0A2783}"/>
              </a:ext>
            </a:extLst>
          </p:cNvPr>
          <p:cNvSpPr>
            <a:spLocks noGrp="1"/>
          </p:cNvSpPr>
          <p:nvPr>
            <p:ph type="title"/>
          </p:nvPr>
        </p:nvSpPr>
        <p:spPr>
          <a:xfrm>
            <a:off x="633413" y="476250"/>
            <a:ext cx="9675358" cy="1214438"/>
          </a:xfrm>
        </p:spPr>
        <p:txBody>
          <a:bodyPr/>
          <a:lstStyle/>
          <a:p>
            <a:r>
              <a:rPr lang="en-GB" sz="4000"/>
              <a:t>Starts by subject area</a:t>
            </a:r>
          </a:p>
        </p:txBody>
      </p:sp>
      <p:sp>
        <p:nvSpPr>
          <p:cNvPr id="3" name="Content Placeholder 2">
            <a:extLst>
              <a:ext uri="{FF2B5EF4-FFF2-40B4-BE49-F238E27FC236}">
                <a16:creationId xmlns:a16="http://schemas.microsoft.com/office/drawing/2014/main" id="{7CF47B8D-3BDB-7F30-22A7-70687B8F88E6}"/>
              </a:ext>
            </a:extLst>
          </p:cNvPr>
          <p:cNvSpPr>
            <a:spLocks noGrp="1"/>
          </p:cNvSpPr>
          <p:nvPr>
            <p:ph idx="1"/>
          </p:nvPr>
        </p:nvSpPr>
        <p:spPr>
          <a:xfrm>
            <a:off x="633413" y="1816481"/>
            <a:ext cx="4273867" cy="4351338"/>
          </a:xfrm>
        </p:spPr>
        <p:txBody>
          <a:bodyPr/>
          <a:lstStyle/>
          <a:p>
            <a:pPr marL="0" indent="0">
              <a:buNone/>
            </a:pPr>
            <a:r>
              <a:rPr lang="en-US" sz="1600"/>
              <a:t>The notable differences between 2022/23 and 2023/24 are</a:t>
            </a:r>
          </a:p>
          <a:p>
            <a:pPr marL="342900" indent="-285750">
              <a:spcAft>
                <a:spcPts val="600"/>
              </a:spcAft>
            </a:pPr>
            <a:r>
              <a:rPr lang="en-US" sz="1600"/>
              <a:t>Information and Communication Technology had the largest percentage and raw number increase in starts (+40 starts, +12%).</a:t>
            </a:r>
          </a:p>
          <a:p>
            <a:pPr marL="342900" indent="-285750">
              <a:spcAft>
                <a:spcPts val="600"/>
              </a:spcAft>
            </a:pPr>
            <a:r>
              <a:rPr lang="en-US" sz="1600"/>
              <a:t>Agriculture, Horticulture and Animal Care had the largest percentage and raw number decrease in starts (-56 starts, -17%). The proportion of starts within Agriculture, Horticulture and Animal Care decreased by 2pp from 7% to 5%.</a:t>
            </a:r>
            <a:endParaRPr lang="en-US" sz="1600">
              <a:cs typeface="Arial"/>
            </a:endParaRPr>
          </a:p>
        </p:txBody>
      </p:sp>
      <p:pic>
        <p:nvPicPr>
          <p:cNvPr id="7" name="Picture 6" descr="A stacked bar chart showing apprenticeships starts across Cambridgeshire and Peterborough up to and including Q4 by level over the last three years. Subject areas with the highest starts were ‘Health, Public Services and Care (29%, 1406), ‘Business, Administration and Law’ (28%, 1354) and ‘Engineering and Manufacturing Technology’ (11%,561). ">
            <a:extLst>
              <a:ext uri="{FF2B5EF4-FFF2-40B4-BE49-F238E27FC236}">
                <a16:creationId xmlns:a16="http://schemas.microsoft.com/office/drawing/2014/main" id="{4361354A-16C1-1B98-A22D-3C159C9B4C5A}"/>
              </a:ext>
            </a:extLst>
          </p:cNvPr>
          <p:cNvPicPr>
            <a:picLocks noChangeAspect="1"/>
          </p:cNvPicPr>
          <p:nvPr/>
        </p:nvPicPr>
        <p:blipFill>
          <a:blip r:embed="rId2"/>
          <a:stretch>
            <a:fillRect/>
          </a:stretch>
        </p:blipFill>
        <p:spPr>
          <a:xfrm>
            <a:off x="5020873" y="1816481"/>
            <a:ext cx="7031235" cy="2993263"/>
          </a:xfrm>
          <a:prstGeom prst="rect">
            <a:avLst/>
          </a:prstGeom>
        </p:spPr>
      </p:pic>
      <p:sp>
        <p:nvSpPr>
          <p:cNvPr id="5" name="TextBox 4">
            <a:extLst>
              <a:ext uri="{FF2B5EF4-FFF2-40B4-BE49-F238E27FC236}">
                <a16:creationId xmlns:a16="http://schemas.microsoft.com/office/drawing/2014/main" id="{6EC867AA-2862-3A71-4A88-C3C44B6A3CF9}"/>
              </a:ext>
            </a:extLst>
          </p:cNvPr>
          <p:cNvSpPr txBox="1"/>
          <p:nvPr/>
        </p:nvSpPr>
        <p:spPr>
          <a:xfrm>
            <a:off x="360697" y="6396335"/>
            <a:ext cx="94392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163477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666C-9DF4-A79C-4B8E-12DC02ADD4B0}"/>
              </a:ext>
            </a:extLst>
          </p:cNvPr>
          <p:cNvSpPr>
            <a:spLocks noGrp="1"/>
          </p:cNvSpPr>
          <p:nvPr>
            <p:ph type="title"/>
          </p:nvPr>
        </p:nvSpPr>
        <p:spPr>
          <a:xfrm>
            <a:off x="633413" y="476250"/>
            <a:ext cx="10012816" cy="1214438"/>
          </a:xfrm>
        </p:spPr>
        <p:txBody>
          <a:bodyPr wrap="square" anchor="t">
            <a:normAutofit/>
          </a:bodyPr>
          <a:lstStyle/>
          <a:p>
            <a:r>
              <a:rPr lang="en-GB" sz="4000"/>
              <a:t>Starts by subject area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FA23F3D0-D3B3-6E8F-F871-A78CD6697835}"/>
              </a:ext>
            </a:extLst>
          </p:cNvPr>
          <p:cNvSpPr>
            <a:spLocks noGrp="1"/>
          </p:cNvSpPr>
          <p:nvPr>
            <p:ph sz="half" idx="1"/>
          </p:nvPr>
        </p:nvSpPr>
        <p:spPr>
          <a:xfrm>
            <a:off x="273177" y="1812528"/>
            <a:ext cx="4536567" cy="4569222"/>
          </a:xfrm>
        </p:spPr>
        <p:txBody>
          <a:bodyPr wrap="square" anchor="t">
            <a:normAutofit/>
          </a:bodyPr>
          <a:lstStyle/>
          <a:p>
            <a:pPr marL="57150" indent="0">
              <a:spcAft>
                <a:spcPts val="600"/>
              </a:spcAft>
              <a:buFont typeface="Arial" panose="020B0604020202020204" pitchFamily="34" charset="0"/>
              <a:buNone/>
            </a:pPr>
            <a:r>
              <a:rPr lang="en-US" sz="1600"/>
              <a:t>The notable differences for starts by subject area between Cambridgeshire and Peterborough and nationally are</a:t>
            </a:r>
          </a:p>
          <a:p>
            <a:pPr marL="742950" lvl="1">
              <a:spcBef>
                <a:spcPts val="1000"/>
              </a:spcBef>
              <a:spcAft>
                <a:spcPts val="600"/>
              </a:spcAft>
            </a:pPr>
            <a:r>
              <a:rPr lang="en-US" sz="1600"/>
              <a:t>Cambridgeshire and Peterborough had a higher proportion of starts in Agriculture, Horticulture and Animal Care (5% vs 2% nationally). This is likely driven by demand for agriculture in the rural areas of the region such as Fenland.</a:t>
            </a:r>
          </a:p>
          <a:p>
            <a:pPr marL="742950" lvl="1">
              <a:spcBef>
                <a:spcPts val="1000"/>
              </a:spcBef>
              <a:spcAft>
                <a:spcPts val="600"/>
              </a:spcAft>
            </a:pPr>
            <a:r>
              <a:rPr lang="en-US" sz="1600"/>
              <a:t>Cambridgeshire and Peterborough </a:t>
            </a:r>
            <a:r>
              <a:rPr lang="en-GB" sz="1600"/>
              <a:t>had a lower proportion of starts in Engineering and Manufacturing Technologies subject area (11% vs 13% nationally).</a:t>
            </a:r>
            <a:endParaRPr lang="en-US" sz="1600"/>
          </a:p>
          <a:p>
            <a:pPr marL="742950" lvl="1">
              <a:spcBef>
                <a:spcPts val="1000"/>
              </a:spcBef>
              <a:spcAft>
                <a:spcPts val="600"/>
              </a:spcAft>
            </a:pPr>
            <a:r>
              <a:rPr lang="en-US" sz="1600"/>
              <a:t>Most other subject areas were within 1 percentage point of each other.</a:t>
            </a:r>
          </a:p>
          <a:p>
            <a:endParaRPr lang="en-GB" sz="1200"/>
          </a:p>
        </p:txBody>
      </p:sp>
      <p:pic>
        <p:nvPicPr>
          <p:cNvPr id="5" name="Picture 4" descr="A 100% stacked bar chart showing apprenticeship stats across Cambridgeshire and Peterborough over the last three years, including national comparison for 2023/24.">
            <a:extLst>
              <a:ext uri="{FF2B5EF4-FFF2-40B4-BE49-F238E27FC236}">
                <a16:creationId xmlns:a16="http://schemas.microsoft.com/office/drawing/2014/main" id="{5F996BFB-2FB4-8D1D-105D-2705A2D5998B}"/>
              </a:ext>
            </a:extLst>
          </p:cNvPr>
          <p:cNvPicPr>
            <a:picLocks noChangeAspect="1"/>
          </p:cNvPicPr>
          <p:nvPr/>
        </p:nvPicPr>
        <p:blipFill>
          <a:blip r:embed="rId2"/>
          <a:stretch>
            <a:fillRect/>
          </a:stretch>
        </p:blipFill>
        <p:spPr>
          <a:xfrm>
            <a:off x="5230905" y="1812528"/>
            <a:ext cx="6766645" cy="3432107"/>
          </a:xfrm>
          <a:prstGeom prst="rect">
            <a:avLst/>
          </a:prstGeom>
        </p:spPr>
      </p:pic>
      <p:sp>
        <p:nvSpPr>
          <p:cNvPr id="6" name="TextBox 5">
            <a:extLst>
              <a:ext uri="{FF2B5EF4-FFF2-40B4-BE49-F238E27FC236}">
                <a16:creationId xmlns:a16="http://schemas.microsoft.com/office/drawing/2014/main" id="{33662CAA-ADC3-EF39-B712-26EEF3A8FA0A}"/>
              </a:ext>
            </a:extLst>
          </p:cNvPr>
          <p:cNvSpPr txBox="1"/>
          <p:nvPr/>
        </p:nvSpPr>
        <p:spPr>
          <a:xfrm>
            <a:off x="360697" y="6396335"/>
            <a:ext cx="94392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240496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59A2-3D4E-E367-8A91-24EA8FB5E07C}"/>
              </a:ext>
            </a:extLst>
          </p:cNvPr>
          <p:cNvSpPr>
            <a:spLocks noGrp="1"/>
          </p:cNvSpPr>
          <p:nvPr>
            <p:ph type="title"/>
          </p:nvPr>
        </p:nvSpPr>
        <p:spPr>
          <a:xfrm>
            <a:off x="633413" y="476250"/>
            <a:ext cx="8956901" cy="1214438"/>
          </a:xfrm>
        </p:spPr>
        <p:txBody>
          <a:bodyPr/>
          <a:lstStyle/>
          <a:p>
            <a:r>
              <a:rPr lang="en-GB" sz="4000"/>
              <a:t>Starts by age group</a:t>
            </a:r>
          </a:p>
        </p:txBody>
      </p:sp>
      <p:sp>
        <p:nvSpPr>
          <p:cNvPr id="3" name="Content Placeholder 2">
            <a:extLst>
              <a:ext uri="{FF2B5EF4-FFF2-40B4-BE49-F238E27FC236}">
                <a16:creationId xmlns:a16="http://schemas.microsoft.com/office/drawing/2014/main" id="{141A9915-4E15-08CD-9600-3A19261F95AA}"/>
              </a:ext>
            </a:extLst>
          </p:cNvPr>
          <p:cNvSpPr>
            <a:spLocks noGrp="1"/>
          </p:cNvSpPr>
          <p:nvPr>
            <p:ph idx="1"/>
          </p:nvPr>
        </p:nvSpPr>
        <p:spPr>
          <a:xfrm>
            <a:off x="633413" y="1825625"/>
            <a:ext cx="4197379" cy="4351338"/>
          </a:xfrm>
        </p:spPr>
        <p:txBody>
          <a:bodyPr/>
          <a:lstStyle/>
          <a:p>
            <a:pPr marL="0" indent="0">
              <a:buNone/>
            </a:pPr>
            <a:r>
              <a:rPr lang="en-GB" sz="1600"/>
              <a:t>The notable differences between 2022/23 and 2023/24 are</a:t>
            </a:r>
          </a:p>
          <a:p>
            <a:r>
              <a:rPr lang="en-GB" sz="1600"/>
              <a:t>The Under 19 age group is the only age group to have an increase in starts (+44 starts, +4%). </a:t>
            </a:r>
          </a:p>
          <a:p>
            <a:r>
              <a:rPr lang="en-GB" sz="1600">
                <a:cs typeface="Arial"/>
              </a:rPr>
              <a:t>Starts for 19-24 age group decreased (-</a:t>
            </a:r>
            <a:r>
              <a:rPr lang="en-GB" sz="1600">
                <a:ea typeface="+mn-lt"/>
                <a:cs typeface="+mn-lt"/>
              </a:rPr>
              <a:t>21 starts, -1%) and starts for the 25</a:t>
            </a:r>
            <a:r>
              <a:rPr lang="en-GB" sz="1600">
                <a:cs typeface="Arial"/>
              </a:rPr>
              <a:t>+ age group also decreased (-71 starts, -3%).</a:t>
            </a:r>
            <a:endParaRPr lang="en-GB" sz="1600"/>
          </a:p>
          <a:p>
            <a:pPr marL="0" indent="0">
              <a:buNone/>
            </a:pPr>
            <a:endParaRPr lang="en-US" sz="1600"/>
          </a:p>
          <a:p>
            <a:pPr marL="0" indent="0">
              <a:buNone/>
            </a:pPr>
            <a:endParaRPr lang="en-US" sz="1600"/>
          </a:p>
          <a:p>
            <a:pPr marL="0" indent="0">
              <a:buNone/>
            </a:pPr>
            <a:endParaRPr lang="en-US" sz="1600"/>
          </a:p>
          <a:p>
            <a:pPr marL="0" indent="0">
              <a:buNone/>
            </a:pPr>
            <a:endParaRPr lang="en-GB" sz="1600">
              <a:cs typeface="Arial"/>
            </a:endParaRPr>
          </a:p>
          <a:p>
            <a:pPr marL="0" indent="0">
              <a:buNone/>
            </a:pPr>
            <a:endParaRPr lang="en-GB" sz="1600">
              <a:cs typeface="Arial"/>
            </a:endParaRPr>
          </a:p>
        </p:txBody>
      </p:sp>
      <p:pic>
        <p:nvPicPr>
          <p:cNvPr id="7" name="Picture 6" descr="A stacked bar chart showing apprenticeship starts by age group across Cambridgeshire and Peterborough up to and including Q4 over the last three years. In 2023/24 apprenticeship starts by age group were: Under 19: 21%, 1043. 19-24: 30%, 1452. 25+: 49%, 2408.">
            <a:extLst>
              <a:ext uri="{FF2B5EF4-FFF2-40B4-BE49-F238E27FC236}">
                <a16:creationId xmlns:a16="http://schemas.microsoft.com/office/drawing/2014/main" id="{DD662D81-BA35-5CF2-0F45-A8C92D0D0CE3}"/>
              </a:ext>
            </a:extLst>
          </p:cNvPr>
          <p:cNvPicPr>
            <a:picLocks noChangeAspect="1"/>
          </p:cNvPicPr>
          <p:nvPr/>
        </p:nvPicPr>
        <p:blipFill>
          <a:blip r:embed="rId2"/>
          <a:stretch>
            <a:fillRect/>
          </a:stretch>
        </p:blipFill>
        <p:spPr>
          <a:xfrm>
            <a:off x="4830792" y="1690688"/>
            <a:ext cx="7200000" cy="3066554"/>
          </a:xfrm>
          <a:prstGeom prst="rect">
            <a:avLst/>
          </a:prstGeom>
        </p:spPr>
      </p:pic>
      <p:sp>
        <p:nvSpPr>
          <p:cNvPr id="5" name="TextBox 4">
            <a:extLst>
              <a:ext uri="{FF2B5EF4-FFF2-40B4-BE49-F238E27FC236}">
                <a16:creationId xmlns:a16="http://schemas.microsoft.com/office/drawing/2014/main" id="{B0B32F0E-8BEE-F6A0-82AE-E76EC726B245}"/>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374800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F3CC-0681-E57B-FC65-D1EC0025262C}"/>
              </a:ext>
            </a:extLst>
          </p:cNvPr>
          <p:cNvSpPr>
            <a:spLocks noGrp="1"/>
          </p:cNvSpPr>
          <p:nvPr>
            <p:ph type="title"/>
          </p:nvPr>
        </p:nvSpPr>
        <p:spPr>
          <a:xfrm>
            <a:off x="633413" y="476250"/>
            <a:ext cx="9359673" cy="1214438"/>
          </a:xfrm>
        </p:spPr>
        <p:txBody>
          <a:bodyPr/>
          <a:lstStyle/>
          <a:p>
            <a:r>
              <a:rPr lang="en-GB" sz="4000"/>
              <a:t>Starts by age group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C9DBAE51-A45E-5921-51EC-7FF53CE9B52B}"/>
              </a:ext>
            </a:extLst>
          </p:cNvPr>
          <p:cNvSpPr>
            <a:spLocks noGrp="1"/>
          </p:cNvSpPr>
          <p:nvPr>
            <p:ph idx="1"/>
          </p:nvPr>
        </p:nvSpPr>
        <p:spPr>
          <a:xfrm>
            <a:off x="633413" y="1825625"/>
            <a:ext cx="4286610" cy="4351338"/>
          </a:xfrm>
        </p:spPr>
        <p:txBody>
          <a:bodyPr/>
          <a:lstStyle/>
          <a:p>
            <a:pPr marL="57150" indent="0">
              <a:spcAft>
                <a:spcPts val="600"/>
              </a:spcAft>
              <a:buNone/>
            </a:pPr>
            <a:r>
              <a:rPr lang="en-US" sz="1600" dirty="0"/>
              <a:t>Cambridgeshire and Peterborough is broadly in line with the national breakdown when looking at starts by age.</a:t>
            </a:r>
          </a:p>
          <a:p>
            <a:pPr marL="57150" indent="0">
              <a:spcAft>
                <a:spcPts val="600"/>
              </a:spcAft>
              <a:buNone/>
            </a:pPr>
            <a:r>
              <a:rPr lang="en-GB" sz="1600" dirty="0"/>
              <a:t>The notable differences for starts between Cambridgeshire and Peterborough and nationally are</a:t>
            </a:r>
          </a:p>
          <a:p>
            <a:pPr marL="342900" indent="-285750">
              <a:spcAft>
                <a:spcPts val="600"/>
              </a:spcAft>
            </a:pPr>
            <a:r>
              <a:rPr lang="en-GB" sz="1600" dirty="0"/>
              <a:t>There was a higher proportion of starts across the 19-24 age group (30% vs 28% nationally).</a:t>
            </a:r>
          </a:p>
          <a:p>
            <a:pPr marL="342900" indent="-285750">
              <a:spcAft>
                <a:spcPts val="600"/>
              </a:spcAft>
            </a:pPr>
            <a:r>
              <a:rPr lang="en-GB" sz="1600" dirty="0"/>
              <a:t>There was a lower proportion of starts across the Under 19 age group (21% vs 23% nationally).</a:t>
            </a:r>
          </a:p>
        </p:txBody>
      </p:sp>
      <p:pic>
        <p:nvPicPr>
          <p:cNvPr id="4" name="Picture 3" descr="A 100% stacked bar chart showing apprenticeship starts by age group across Cambridgeshire and Peterborough  over the last three years, including national comparisons for 2023/24.">
            <a:extLst>
              <a:ext uri="{FF2B5EF4-FFF2-40B4-BE49-F238E27FC236}">
                <a16:creationId xmlns:a16="http://schemas.microsoft.com/office/drawing/2014/main" id="{324C83E0-7B7C-C04F-BB50-483E8BDD3B47}"/>
              </a:ext>
            </a:extLst>
          </p:cNvPr>
          <p:cNvPicPr>
            <a:picLocks noChangeAspect="1"/>
          </p:cNvPicPr>
          <p:nvPr/>
        </p:nvPicPr>
        <p:blipFill>
          <a:blip r:embed="rId2"/>
          <a:stretch>
            <a:fillRect/>
          </a:stretch>
        </p:blipFill>
        <p:spPr>
          <a:xfrm>
            <a:off x="4920023" y="1758562"/>
            <a:ext cx="7125986" cy="3037699"/>
          </a:xfrm>
          <a:prstGeom prst="rect">
            <a:avLst/>
          </a:prstGeom>
        </p:spPr>
      </p:pic>
      <p:sp>
        <p:nvSpPr>
          <p:cNvPr id="5" name="TextBox 4">
            <a:extLst>
              <a:ext uri="{FF2B5EF4-FFF2-40B4-BE49-F238E27FC236}">
                <a16:creationId xmlns:a16="http://schemas.microsoft.com/office/drawing/2014/main" id="{ECD82771-6720-E8E9-5D0B-EA0D070BD21C}"/>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227453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E1AD-4312-0D39-5274-C7FC08E07231}"/>
              </a:ext>
            </a:extLst>
          </p:cNvPr>
          <p:cNvSpPr>
            <a:spLocks noGrp="1"/>
          </p:cNvSpPr>
          <p:nvPr>
            <p:ph type="title"/>
          </p:nvPr>
        </p:nvSpPr>
        <p:spPr/>
        <p:txBody>
          <a:bodyPr/>
          <a:lstStyle/>
          <a:p>
            <a:r>
              <a:rPr lang="en-GB" sz="4000"/>
              <a:t>Starts by provider</a:t>
            </a:r>
          </a:p>
        </p:txBody>
      </p:sp>
      <p:sp>
        <p:nvSpPr>
          <p:cNvPr id="3" name="Content Placeholder 2">
            <a:extLst>
              <a:ext uri="{FF2B5EF4-FFF2-40B4-BE49-F238E27FC236}">
                <a16:creationId xmlns:a16="http://schemas.microsoft.com/office/drawing/2014/main" id="{75289FB5-06A5-A4BD-964B-09C7789CEE8E}"/>
              </a:ext>
            </a:extLst>
          </p:cNvPr>
          <p:cNvSpPr>
            <a:spLocks noGrp="1"/>
          </p:cNvSpPr>
          <p:nvPr>
            <p:ph idx="1"/>
          </p:nvPr>
        </p:nvSpPr>
        <p:spPr>
          <a:xfrm>
            <a:off x="633413" y="1825625"/>
            <a:ext cx="5612112" cy="4351338"/>
          </a:xfrm>
        </p:spPr>
        <p:txBody>
          <a:bodyPr/>
          <a:lstStyle/>
          <a:p>
            <a:pPr marL="342900" indent="-285750">
              <a:spcAft>
                <a:spcPts val="600"/>
              </a:spcAft>
            </a:pPr>
            <a:r>
              <a:rPr lang="en-US" sz="1600" b="1">
                <a:cs typeface="Arial"/>
              </a:rPr>
              <a:t>Anglia Ruskin University </a:t>
            </a:r>
            <a:r>
              <a:rPr lang="en-US" sz="1600">
                <a:cs typeface="Arial"/>
              </a:rPr>
              <a:t>had the largest increase in starts over the last year in the top five providers by +12% (+59). </a:t>
            </a:r>
            <a:endParaRPr lang="en-US" sz="1600" b="1">
              <a:cs typeface="Arial" panose="020B0604020202020204"/>
            </a:endParaRPr>
          </a:p>
          <a:p>
            <a:pPr marL="342900" indent="-285750">
              <a:spcAft>
                <a:spcPts val="600"/>
              </a:spcAft>
            </a:pPr>
            <a:r>
              <a:rPr lang="en-US" sz="1600" b="1"/>
              <a:t>Inspire Education Group </a:t>
            </a:r>
            <a:r>
              <a:rPr lang="en-US" sz="1600"/>
              <a:t>had the largest decrease in starts over the last year in the top five providers by -45% (-143). This has been driven by a decrease of provision in Level 2 apprenticeships from 71 to 38 and Level 3 apprenticeships from 203 to 125.</a:t>
            </a:r>
            <a:endParaRPr lang="en-US">
              <a:cs typeface="Arial"/>
            </a:endParaRPr>
          </a:p>
          <a:p>
            <a:pPr marL="342900" indent="-285750">
              <a:spcAft>
                <a:spcPts val="600"/>
              </a:spcAft>
            </a:pPr>
            <a:r>
              <a:rPr lang="en-US" sz="1600"/>
              <a:t>The top five providers by starts in 2023/24 are the same as last year. </a:t>
            </a:r>
            <a:endParaRPr lang="en-GB" sz="1600"/>
          </a:p>
        </p:txBody>
      </p:sp>
      <p:graphicFrame>
        <p:nvGraphicFramePr>
          <p:cNvPr id="5" name="Table 4">
            <a:extLst>
              <a:ext uri="{FF2B5EF4-FFF2-40B4-BE49-F238E27FC236}">
                <a16:creationId xmlns:a16="http://schemas.microsoft.com/office/drawing/2014/main" id="{CD8D66A8-4B8C-22CC-4C6A-19DA7BCFE86F}"/>
              </a:ext>
            </a:extLst>
          </p:cNvPr>
          <p:cNvGraphicFramePr>
            <a:graphicFrameLocks noGrp="1"/>
          </p:cNvGraphicFramePr>
          <p:nvPr>
            <p:extLst>
              <p:ext uri="{D42A27DB-BD31-4B8C-83A1-F6EECF244321}">
                <p14:modId xmlns:p14="http://schemas.microsoft.com/office/powerpoint/2010/main" val="1283025102"/>
              </p:ext>
            </p:extLst>
          </p:nvPr>
        </p:nvGraphicFramePr>
        <p:xfrm>
          <a:off x="6368333" y="1690688"/>
          <a:ext cx="5718173" cy="3482339"/>
        </p:xfrm>
        <a:graphic>
          <a:graphicData uri="http://schemas.openxmlformats.org/drawingml/2006/table">
            <a:tbl>
              <a:tblPr firstRow="1" bandRow="1">
                <a:tableStyleId>{073A0DAA-6AF3-43AB-8588-CEC1D06C72B9}</a:tableStyleId>
              </a:tblPr>
              <a:tblGrid>
                <a:gridCol w="1392442">
                  <a:extLst>
                    <a:ext uri="{9D8B030D-6E8A-4147-A177-3AD203B41FA5}">
                      <a16:colId xmlns:a16="http://schemas.microsoft.com/office/drawing/2014/main" val="964585436"/>
                    </a:ext>
                  </a:extLst>
                </a:gridCol>
                <a:gridCol w="1107000">
                  <a:extLst>
                    <a:ext uri="{9D8B030D-6E8A-4147-A177-3AD203B41FA5}">
                      <a16:colId xmlns:a16="http://schemas.microsoft.com/office/drawing/2014/main" val="2978933329"/>
                    </a:ext>
                  </a:extLst>
                </a:gridCol>
                <a:gridCol w="968629">
                  <a:extLst>
                    <a:ext uri="{9D8B030D-6E8A-4147-A177-3AD203B41FA5}">
                      <a16:colId xmlns:a16="http://schemas.microsoft.com/office/drawing/2014/main" val="2835473479"/>
                    </a:ext>
                  </a:extLst>
                </a:gridCol>
                <a:gridCol w="1125051">
                  <a:extLst>
                    <a:ext uri="{9D8B030D-6E8A-4147-A177-3AD203B41FA5}">
                      <a16:colId xmlns:a16="http://schemas.microsoft.com/office/drawing/2014/main" val="3135021968"/>
                    </a:ext>
                  </a:extLst>
                </a:gridCol>
                <a:gridCol w="1125051">
                  <a:extLst>
                    <a:ext uri="{9D8B030D-6E8A-4147-A177-3AD203B41FA5}">
                      <a16:colId xmlns:a16="http://schemas.microsoft.com/office/drawing/2014/main" val="543742725"/>
                    </a:ext>
                  </a:extLst>
                </a:gridCol>
              </a:tblGrid>
              <a:tr h="226807">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lt1"/>
                          </a:solidFill>
                          <a:effectLst/>
                          <a:latin typeface="+mn-lt"/>
                          <a:ea typeface="+mn-ea"/>
                          <a:cs typeface="+mn-cs"/>
                        </a:rPr>
                        <a:t>Top Five Providers by Starts 2023/24</a:t>
                      </a:r>
                      <a:endParaRPr lang="en-GB" sz="1100">
                        <a:latin typeface="+mn-lt"/>
                      </a:endParaRPr>
                    </a:p>
                  </a:txBody>
                  <a:tcPr anchor="ctr"/>
                </a:tc>
                <a:tc hMerge="1">
                  <a:txBody>
                    <a:bodyPr/>
                    <a:lstStyle/>
                    <a:p>
                      <a:endParaRPr lang="en-GB" sz="1200"/>
                    </a:p>
                  </a:txBody>
                  <a:tcPr/>
                </a:tc>
                <a:tc hMerge="1">
                  <a:txBody>
                    <a:bodyPr/>
                    <a:lstStyle/>
                    <a:p>
                      <a:endParaRPr lang="en-GB" sz="12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latin typeface="+mn-lt"/>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mn-lt"/>
                      </a:endParaRPr>
                    </a:p>
                  </a:txBody>
                  <a:tcPr/>
                </a:tc>
                <a:extLst>
                  <a:ext uri="{0D108BD9-81ED-4DB2-BD59-A6C34878D82A}">
                    <a16:rowId xmlns:a16="http://schemas.microsoft.com/office/drawing/2014/main" val="4266693999"/>
                  </a:ext>
                </a:extLst>
              </a:tr>
              <a:tr h="984568">
                <a:tc>
                  <a:txBody>
                    <a:bodyPr/>
                    <a:lstStyle/>
                    <a:p>
                      <a:pPr algn="ctr"/>
                      <a:r>
                        <a:rPr lang="en-GB" sz="1100" b="1">
                          <a:latin typeface="+mn-lt"/>
                        </a:rPr>
                        <a:t>Provider</a:t>
                      </a:r>
                    </a:p>
                  </a:txBody>
                  <a:tcPr anchor="ctr"/>
                </a:tc>
                <a:tc>
                  <a:txBody>
                    <a:bodyPr/>
                    <a:lstStyle/>
                    <a:p>
                      <a:pPr algn="ctr"/>
                      <a:r>
                        <a:rPr lang="en-GB" sz="1100" b="1">
                          <a:latin typeface="+mn-lt"/>
                        </a:rPr>
                        <a:t>2023/24 delivery (starts)</a:t>
                      </a:r>
                    </a:p>
                  </a:txBody>
                  <a:tcPr anchor="ctr"/>
                </a:tc>
                <a:tc>
                  <a:txBody>
                    <a:bodyPr/>
                    <a:lstStyle/>
                    <a:p>
                      <a:pPr algn="ctr"/>
                      <a:r>
                        <a:rPr lang="en-GB" sz="1100" b="1">
                          <a:latin typeface="+mn-lt"/>
                        </a:rPr>
                        <a:t>% of Total 2023/24 starts</a:t>
                      </a:r>
                    </a:p>
                  </a:txBody>
                  <a:tcPr anchor="ctr"/>
                </a:tc>
                <a:tc>
                  <a:txBody>
                    <a:bodyPr/>
                    <a:lstStyle/>
                    <a:p>
                      <a:pPr algn="ctr"/>
                      <a:r>
                        <a:rPr lang="en-GB" sz="1100" b="1">
                          <a:latin typeface="+mn-lt"/>
                        </a:rPr>
                        <a:t>2022/23 delivery (starts)</a:t>
                      </a:r>
                    </a:p>
                  </a:txBody>
                  <a:tcPr anchor="ctr"/>
                </a:tc>
                <a:tc>
                  <a:txBody>
                    <a:bodyPr/>
                    <a:lstStyle/>
                    <a:p>
                      <a:pPr algn="ctr"/>
                      <a:r>
                        <a:rPr lang="en-GB" sz="1100" b="1">
                          <a:latin typeface="+mn-lt"/>
                        </a:rPr>
                        <a:t>% Change between 2022/23 and 2023/24</a:t>
                      </a:r>
                    </a:p>
                  </a:txBody>
                  <a:tcPr anchor="ctr"/>
                </a:tc>
                <a:extLst>
                  <a:ext uri="{0D108BD9-81ED-4DB2-BD59-A6C34878D82A}">
                    <a16:rowId xmlns:a16="http://schemas.microsoft.com/office/drawing/2014/main" val="1488508502"/>
                  </a:ext>
                </a:extLst>
              </a:tr>
              <a:tr h="285083">
                <a:tc>
                  <a:txBody>
                    <a:bodyPr/>
                    <a:lstStyle/>
                    <a:p>
                      <a:pPr algn="l" fontAlgn="b"/>
                      <a:r>
                        <a:rPr lang="en-US" sz="1100" b="0" i="0" u="none" strike="noStrike">
                          <a:solidFill>
                            <a:srgbClr val="000000"/>
                          </a:solidFill>
                          <a:effectLst/>
                          <a:latin typeface="Calibri" panose="020F0502020204030204" pitchFamily="34" charset="0"/>
                        </a:rPr>
                        <a:t>ANGLIA RUSKIN UNIVERSITY HIGHER EDUCATION CORPORATION</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562</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11%</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503</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+12%</a:t>
                      </a:r>
                    </a:p>
                  </a:txBody>
                  <a:tcPr marL="0" marR="0" marT="0" marB="0" anchor="ctr"/>
                </a:tc>
                <a:extLst>
                  <a:ext uri="{0D108BD9-81ED-4DB2-BD59-A6C34878D82A}">
                    <a16:rowId xmlns:a16="http://schemas.microsoft.com/office/drawing/2014/main" val="1902086858"/>
                  </a:ext>
                </a:extLst>
              </a:tr>
              <a:tr h="562291">
                <a:tc>
                  <a:txBody>
                    <a:bodyPr/>
                    <a:lstStyle/>
                    <a:p>
                      <a:pPr algn="l" fontAlgn="b"/>
                      <a:r>
                        <a:rPr lang="en-GB" sz="1100" b="0" i="0" u="none" strike="noStrike">
                          <a:solidFill>
                            <a:srgbClr val="000000"/>
                          </a:solidFill>
                          <a:effectLst/>
                          <a:latin typeface="Calibri" panose="020F0502020204030204" pitchFamily="34" charset="0"/>
                        </a:rPr>
                        <a:t>CAMBRIDGE REGIONAL COLLEGE</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291</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6%</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280</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+4%</a:t>
                      </a:r>
                    </a:p>
                  </a:txBody>
                  <a:tcPr marL="0" marR="0" marT="0" marB="0" anchor="ctr"/>
                </a:tc>
                <a:extLst>
                  <a:ext uri="{0D108BD9-81ED-4DB2-BD59-A6C34878D82A}">
                    <a16:rowId xmlns:a16="http://schemas.microsoft.com/office/drawing/2014/main" val="1443441744"/>
                  </a:ext>
                </a:extLst>
              </a:tr>
              <a:tr h="285083">
                <a:tc>
                  <a:txBody>
                    <a:bodyPr/>
                    <a:lstStyle/>
                    <a:p>
                      <a:pPr algn="l" fontAlgn="b"/>
                      <a:r>
                        <a:rPr lang="en-US" sz="1100" b="0" i="0" u="none" strike="noStrike">
                          <a:solidFill>
                            <a:srgbClr val="000000"/>
                          </a:solidFill>
                          <a:effectLst/>
                          <a:latin typeface="Calibri" panose="020F0502020204030204" pitchFamily="34" charset="0"/>
                        </a:rPr>
                        <a:t>LIFETIME TRAINING GROUP LIMITED</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262</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5%</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297</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-12%</a:t>
                      </a:r>
                    </a:p>
                  </a:txBody>
                  <a:tcPr marL="0" marR="0" marT="0" marB="0" anchor="ctr"/>
                </a:tc>
                <a:extLst>
                  <a:ext uri="{0D108BD9-81ED-4DB2-BD59-A6C34878D82A}">
                    <a16:rowId xmlns:a16="http://schemas.microsoft.com/office/drawing/2014/main" val="1101619681"/>
                  </a:ext>
                </a:extLst>
              </a:tr>
              <a:tr h="314992">
                <a:tc>
                  <a:txBody>
                    <a:bodyPr/>
                    <a:lstStyle/>
                    <a:p>
                      <a:pPr algn="l" fontAlgn="b"/>
                      <a:r>
                        <a:rPr lang="en-GB" sz="1100" b="0" i="0" u="none" strike="noStrike">
                          <a:solidFill>
                            <a:srgbClr val="000000"/>
                          </a:solidFill>
                          <a:effectLst/>
                          <a:latin typeface="Calibri" panose="020F0502020204030204" pitchFamily="34" charset="0"/>
                        </a:rPr>
                        <a:t>WEST SUFFOLK COLLEGE</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183</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4%</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180</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3686475671"/>
                  </a:ext>
                </a:extLst>
              </a:tr>
              <a:tr h="314992">
                <a:tc>
                  <a:txBody>
                    <a:bodyPr/>
                    <a:lstStyle/>
                    <a:p>
                      <a:pPr algn="l" fontAlgn="b"/>
                      <a:r>
                        <a:rPr lang="en-GB" sz="1100" b="0" i="0" u="none" strike="noStrike">
                          <a:solidFill>
                            <a:srgbClr val="000000"/>
                          </a:solidFill>
                          <a:effectLst/>
                          <a:latin typeface="Calibri" panose="020F0502020204030204" pitchFamily="34" charset="0"/>
                        </a:rPr>
                        <a:t>INSPIRE EDUCATION GROUP</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172</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4%</a:t>
                      </a:r>
                    </a:p>
                  </a:txBody>
                  <a:tcPr marL="0" marR="0" marT="0" marB="0" anchor="ctr"/>
                </a:tc>
                <a:tc>
                  <a:txBody>
                    <a:bodyPr/>
                    <a:lstStyle/>
                    <a:p>
                      <a:pPr algn="ctr" fontAlgn="b"/>
                      <a:r>
                        <a:rPr lang="en-GB" sz="1200" b="0" i="0" u="none" strike="noStrike" kern="1200">
                          <a:solidFill>
                            <a:srgbClr val="000000"/>
                          </a:solidFill>
                          <a:effectLst/>
                          <a:latin typeface="Calibri" panose="020F0502020204030204" pitchFamily="34" charset="0"/>
                          <a:ea typeface="+mn-ea"/>
                          <a:cs typeface="+mn-cs"/>
                        </a:rPr>
                        <a:t>315</a:t>
                      </a:r>
                    </a:p>
                  </a:txBody>
                  <a:tcPr marL="0" marR="0" marT="0" marB="0" anchor="ctr"/>
                </a:tc>
                <a:tc>
                  <a:txBody>
                    <a:bodyPr/>
                    <a:lstStyle/>
                    <a:p>
                      <a:pPr algn="ctr" fontAlgn="b"/>
                      <a:r>
                        <a:rPr lang="en-GB" sz="1200" b="0" i="0" u="none" strike="noStrike" dirty="0">
                          <a:solidFill>
                            <a:srgbClr val="000000"/>
                          </a:solidFill>
                          <a:effectLst/>
                          <a:latin typeface="Calibri" panose="020F0502020204030204" pitchFamily="34" charset="0"/>
                        </a:rPr>
                        <a:t>-45%</a:t>
                      </a:r>
                    </a:p>
                  </a:txBody>
                  <a:tcPr marL="0" marR="0" marT="0" marB="0" anchor="ctr"/>
                </a:tc>
                <a:extLst>
                  <a:ext uri="{0D108BD9-81ED-4DB2-BD59-A6C34878D82A}">
                    <a16:rowId xmlns:a16="http://schemas.microsoft.com/office/drawing/2014/main" val="3499328440"/>
                  </a:ext>
                </a:extLst>
              </a:tr>
            </a:tbl>
          </a:graphicData>
        </a:graphic>
      </p:graphicFrame>
    </p:spTree>
    <p:extLst>
      <p:ext uri="{BB962C8B-B14F-4D97-AF65-F5344CB8AC3E}">
        <p14:creationId xmlns:p14="http://schemas.microsoft.com/office/powerpoint/2010/main" val="350085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4291559" y="2734259"/>
            <a:ext cx="4101327" cy="797378"/>
          </a:xfrm>
        </p:spPr>
        <p:txBody>
          <a:bodyPr/>
          <a:lstStyle/>
          <a:p>
            <a:r>
              <a:rPr lang="en-GB" sz="4000"/>
              <a:t>6. Achievements</a:t>
            </a:r>
          </a:p>
        </p:txBody>
      </p:sp>
    </p:spTree>
    <p:extLst>
      <p:ext uri="{BB962C8B-B14F-4D97-AF65-F5344CB8AC3E}">
        <p14:creationId xmlns:p14="http://schemas.microsoft.com/office/powerpoint/2010/main" val="265204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5625-3E07-7E1F-9DDF-4C7CD0252EBF}"/>
              </a:ext>
            </a:extLst>
          </p:cNvPr>
          <p:cNvSpPr>
            <a:spLocks noGrp="1"/>
          </p:cNvSpPr>
          <p:nvPr>
            <p:ph type="title"/>
          </p:nvPr>
        </p:nvSpPr>
        <p:spPr>
          <a:xfrm>
            <a:off x="633413" y="476250"/>
            <a:ext cx="9599158" cy="1214438"/>
          </a:xfrm>
        </p:spPr>
        <p:txBody>
          <a:bodyPr/>
          <a:lstStyle/>
          <a:p>
            <a:r>
              <a:rPr lang="en-GB" sz="4000"/>
              <a:t>Achievement by level</a:t>
            </a:r>
          </a:p>
        </p:txBody>
      </p:sp>
      <p:sp>
        <p:nvSpPr>
          <p:cNvPr id="3" name="Content Placeholder 2">
            <a:extLst>
              <a:ext uri="{FF2B5EF4-FFF2-40B4-BE49-F238E27FC236}">
                <a16:creationId xmlns:a16="http://schemas.microsoft.com/office/drawing/2014/main" id="{4A5B048C-D564-6C59-97BB-21EB1E19A0ED}"/>
              </a:ext>
            </a:extLst>
          </p:cNvPr>
          <p:cNvSpPr>
            <a:spLocks noGrp="1"/>
          </p:cNvSpPr>
          <p:nvPr>
            <p:ph idx="1"/>
          </p:nvPr>
        </p:nvSpPr>
        <p:spPr>
          <a:xfrm>
            <a:off x="633413" y="1825625"/>
            <a:ext cx="3929961" cy="4351338"/>
          </a:xfrm>
        </p:spPr>
        <p:txBody>
          <a:bodyPr/>
          <a:lstStyle/>
          <a:p>
            <a:pPr marL="57150" indent="0">
              <a:spcAft>
                <a:spcPts val="600"/>
              </a:spcAft>
              <a:buNone/>
            </a:pPr>
            <a:r>
              <a:rPr lang="en-US" sz="1600" dirty="0"/>
              <a:t>While the total number of achievements across the Cambridgeshire and Peterborough area increased by +18% </a:t>
            </a:r>
            <a:r>
              <a:rPr lang="en-GB" sz="1600" dirty="0"/>
              <a:t>between 2022/23 and </a:t>
            </a:r>
            <a:r>
              <a:rPr lang="en-US" sz="1600" dirty="0"/>
              <a:t>2023/24, there is some variation between each level:</a:t>
            </a:r>
          </a:p>
          <a:p>
            <a:pPr marL="342900" indent="-285750">
              <a:spcAft>
                <a:spcPts val="600"/>
              </a:spcAft>
            </a:pPr>
            <a:r>
              <a:rPr lang="en-US" sz="1600" dirty="0"/>
              <a:t>Achievements increased across all levels.</a:t>
            </a:r>
          </a:p>
          <a:p>
            <a:pPr marL="342900" indent="-285750">
              <a:spcAft>
                <a:spcPts val="600"/>
              </a:spcAft>
            </a:pPr>
            <a:r>
              <a:rPr lang="en-US" sz="1600" dirty="0"/>
              <a:t>Level 4 (+177 achievements, +52%) had the largest increase in achievements. This has been driven my </a:t>
            </a:r>
            <a:r>
              <a:rPr lang="en-US" sz="1600" dirty="0" err="1"/>
              <a:t>Medipro</a:t>
            </a:r>
            <a:r>
              <a:rPr lang="en-US" sz="1600" dirty="0"/>
              <a:t>, which took on apprentices from East of England Ambulance service after this provider ceased provision in 2021/22.</a:t>
            </a:r>
          </a:p>
          <a:p>
            <a:pPr marL="57150" indent="0">
              <a:spcAft>
                <a:spcPts val="600"/>
              </a:spcAft>
              <a:buNone/>
            </a:pPr>
            <a:endParaRPr lang="en-GB" sz="1600" dirty="0"/>
          </a:p>
        </p:txBody>
      </p:sp>
      <p:pic>
        <p:nvPicPr>
          <p:cNvPr id="7" name="Picture 6" descr="A stacked bar chart showing apprenticeship achievements up to and including Q4 across Cambridgeshire and Peterborough by level over the last three years. In 2023/24 apprenticeship achievements by level were: Level 2: 19%, 547. Level 3: 38%, 1083. Level 4: 18%, 517. Level 5: 12%, 336. Level 6: 6%, 184. Level 7: 6%, 180.">
            <a:extLst>
              <a:ext uri="{FF2B5EF4-FFF2-40B4-BE49-F238E27FC236}">
                <a16:creationId xmlns:a16="http://schemas.microsoft.com/office/drawing/2014/main" id="{BFB7BD5B-8021-3EE6-82F4-570E25211B5B}"/>
              </a:ext>
            </a:extLst>
          </p:cNvPr>
          <p:cNvPicPr>
            <a:picLocks noChangeAspect="1"/>
          </p:cNvPicPr>
          <p:nvPr/>
        </p:nvPicPr>
        <p:blipFill>
          <a:blip r:embed="rId2"/>
          <a:stretch>
            <a:fillRect/>
          </a:stretch>
        </p:blipFill>
        <p:spPr>
          <a:xfrm>
            <a:off x="4992000" y="1825625"/>
            <a:ext cx="6633023" cy="3243353"/>
          </a:xfrm>
          <a:prstGeom prst="rect">
            <a:avLst/>
          </a:prstGeom>
        </p:spPr>
      </p:pic>
      <p:sp>
        <p:nvSpPr>
          <p:cNvPr id="8" name="TextBox 7">
            <a:extLst>
              <a:ext uri="{FF2B5EF4-FFF2-40B4-BE49-F238E27FC236}">
                <a16:creationId xmlns:a16="http://schemas.microsoft.com/office/drawing/2014/main" id="{19447A04-7417-B2FC-63BE-CD527A5EDCA8}"/>
              </a:ext>
            </a:extLst>
          </p:cNvPr>
          <p:cNvSpPr txBox="1"/>
          <p:nvPr/>
        </p:nvSpPr>
        <p:spPr>
          <a:xfrm>
            <a:off x="4992000" y="5144790"/>
            <a:ext cx="5709495"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5" name="TextBox 4">
            <a:extLst>
              <a:ext uri="{FF2B5EF4-FFF2-40B4-BE49-F238E27FC236}">
                <a16:creationId xmlns:a16="http://schemas.microsoft.com/office/drawing/2014/main" id="{E49770C9-3609-2D62-738B-5D9E087C56C3}"/>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308348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931DEE03-0429-5E45-9F71-FC97447DBFFE}"/>
              </a:ext>
            </a:extLst>
          </p:cNvPr>
          <p:cNvSpPr>
            <a:spLocks noGrp="1" noChangeArrowheads="1"/>
          </p:cNvSpPr>
          <p:nvPr>
            <p:ph type="title"/>
          </p:nvPr>
        </p:nvSpPr>
        <p:spPr>
          <a:xfrm>
            <a:off x="633414" y="476250"/>
            <a:ext cx="9890208" cy="1214438"/>
          </a:xfrm>
        </p:spPr>
        <p:txBody>
          <a:bodyPr/>
          <a:lstStyle/>
          <a:p>
            <a:r>
              <a:rPr lang="en-US" altLang="en-US" sz="4000">
                <a:solidFill>
                  <a:schemeClr val="tx1"/>
                </a:solidFill>
              </a:rPr>
              <a:t>Achievement by level – national comparison</a:t>
            </a:r>
          </a:p>
        </p:txBody>
      </p:sp>
      <p:sp>
        <p:nvSpPr>
          <p:cNvPr id="7170" name="Content Placeholder 2">
            <a:extLst>
              <a:ext uri="{FF2B5EF4-FFF2-40B4-BE49-F238E27FC236}">
                <a16:creationId xmlns:a16="http://schemas.microsoft.com/office/drawing/2014/main" id="{82F8FE49-13E7-1248-EC85-DA8BB8110101}"/>
              </a:ext>
            </a:extLst>
          </p:cNvPr>
          <p:cNvSpPr>
            <a:spLocks noGrp="1" noChangeArrowheads="1"/>
          </p:cNvSpPr>
          <p:nvPr>
            <p:ph idx="1"/>
          </p:nvPr>
        </p:nvSpPr>
        <p:spPr>
          <a:xfrm>
            <a:off x="633413" y="1825625"/>
            <a:ext cx="4070431" cy="4351338"/>
          </a:xfrm>
        </p:spPr>
        <p:txBody>
          <a:bodyPr/>
          <a:lstStyle/>
          <a:p>
            <a:pPr marL="342900" indent="-285750">
              <a:spcAft>
                <a:spcPts val="600"/>
              </a:spcAft>
            </a:pPr>
            <a:r>
              <a:rPr lang="en-US" sz="1600" dirty="0">
                <a:ea typeface="+mn-lt"/>
                <a:cs typeface="+mn-lt"/>
              </a:rPr>
              <a:t>Cambridgeshire and Peterborough had a higher proportion of achievements at Level 4-5 apprenticeships than nationally (30% vs 18%).</a:t>
            </a:r>
          </a:p>
          <a:p>
            <a:pPr marL="342900" indent="-285750">
              <a:spcAft>
                <a:spcPts val="600"/>
              </a:spcAft>
            </a:pPr>
            <a:r>
              <a:rPr lang="en-US" sz="1600" dirty="0">
                <a:ea typeface="+mn-lt"/>
                <a:cs typeface="+mn-lt"/>
              </a:rPr>
              <a:t>Cambridgeshire</a:t>
            </a:r>
            <a:r>
              <a:rPr lang="en-US" sz="1600" dirty="0"/>
              <a:t> and Peterborough had a higher proportion of Level 4 apprenticeships (18% vs 10% nationally) and Level 5 apprenticeships (12% vs 8% nationally).</a:t>
            </a:r>
            <a:endParaRPr lang="en-US" sz="1600" dirty="0">
              <a:cs typeface="Arial"/>
            </a:endParaRPr>
          </a:p>
          <a:p>
            <a:pPr marL="342900" indent="-285750">
              <a:spcAft>
                <a:spcPts val="600"/>
              </a:spcAft>
            </a:pPr>
            <a:r>
              <a:rPr lang="en-US" sz="1600" dirty="0"/>
              <a:t>Cambridgeshire and Peterborough had a lower proportions of achievements in Level 2 apprenticeships (19% vs 25% nationally) and Level 3 apprenticeships (38% vs 43% nationally).</a:t>
            </a:r>
            <a:endParaRPr lang="en-US" altLang="en-US" sz="1600" dirty="0"/>
          </a:p>
        </p:txBody>
      </p:sp>
      <p:pic>
        <p:nvPicPr>
          <p:cNvPr id="4" name="Picture 3" descr="A 100% stacked bar chart showing apprenticeships achievements across Cambridgeshire and Peterborough by level over the last three years, including national comparison for 2023/24.">
            <a:extLst>
              <a:ext uri="{FF2B5EF4-FFF2-40B4-BE49-F238E27FC236}">
                <a16:creationId xmlns:a16="http://schemas.microsoft.com/office/drawing/2014/main" id="{DDC1E778-CC80-CC10-C9D4-6F69CD3A5E23}"/>
              </a:ext>
            </a:extLst>
          </p:cNvPr>
          <p:cNvPicPr>
            <a:picLocks noChangeAspect="1"/>
          </p:cNvPicPr>
          <p:nvPr/>
        </p:nvPicPr>
        <p:blipFill>
          <a:blip r:embed="rId2"/>
          <a:stretch>
            <a:fillRect/>
          </a:stretch>
        </p:blipFill>
        <p:spPr>
          <a:xfrm>
            <a:off x="4846243" y="1825625"/>
            <a:ext cx="7175614" cy="3042168"/>
          </a:xfrm>
          <a:prstGeom prst="rect">
            <a:avLst/>
          </a:prstGeom>
        </p:spPr>
      </p:pic>
      <p:sp>
        <p:nvSpPr>
          <p:cNvPr id="2" name="TextBox 1">
            <a:extLst>
              <a:ext uri="{FF2B5EF4-FFF2-40B4-BE49-F238E27FC236}">
                <a16:creationId xmlns:a16="http://schemas.microsoft.com/office/drawing/2014/main" id="{F9676FFA-5242-750E-AC44-F4B61BDDAC2E}"/>
              </a:ext>
            </a:extLst>
          </p:cNvPr>
          <p:cNvSpPr txBox="1"/>
          <p:nvPr/>
        </p:nvSpPr>
        <p:spPr>
          <a:xfrm>
            <a:off x="5062338" y="4959999"/>
            <a:ext cx="5709495"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3" name="TextBox 2">
            <a:extLst>
              <a:ext uri="{FF2B5EF4-FFF2-40B4-BE49-F238E27FC236}">
                <a16:creationId xmlns:a16="http://schemas.microsoft.com/office/drawing/2014/main" id="{73B603F2-BA42-6BC9-F41F-16B8EB0A6BBE}"/>
              </a:ext>
            </a:extLst>
          </p:cNvPr>
          <p:cNvSpPr txBox="1"/>
          <p:nvPr/>
        </p:nvSpPr>
        <p:spPr>
          <a:xfrm>
            <a:off x="0" y="6567028"/>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287118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25F2-36C0-C855-7BDF-C78B2E0A2783}"/>
              </a:ext>
            </a:extLst>
          </p:cNvPr>
          <p:cNvSpPr>
            <a:spLocks noGrp="1"/>
          </p:cNvSpPr>
          <p:nvPr>
            <p:ph type="title"/>
          </p:nvPr>
        </p:nvSpPr>
        <p:spPr/>
        <p:txBody>
          <a:bodyPr/>
          <a:lstStyle/>
          <a:p>
            <a:r>
              <a:rPr lang="en-GB" sz="4000"/>
              <a:t>Achievement by subject are</a:t>
            </a:r>
          </a:p>
        </p:txBody>
      </p:sp>
      <p:sp>
        <p:nvSpPr>
          <p:cNvPr id="3" name="Content Placeholder 2">
            <a:extLst>
              <a:ext uri="{FF2B5EF4-FFF2-40B4-BE49-F238E27FC236}">
                <a16:creationId xmlns:a16="http://schemas.microsoft.com/office/drawing/2014/main" id="{7CF47B8D-3BDB-7F30-22A7-70687B8F88E6}"/>
              </a:ext>
            </a:extLst>
          </p:cNvPr>
          <p:cNvSpPr>
            <a:spLocks noGrp="1"/>
          </p:cNvSpPr>
          <p:nvPr>
            <p:ph idx="1"/>
          </p:nvPr>
        </p:nvSpPr>
        <p:spPr>
          <a:xfrm>
            <a:off x="633413" y="1816481"/>
            <a:ext cx="4358587" cy="4351338"/>
          </a:xfrm>
        </p:spPr>
        <p:txBody>
          <a:bodyPr/>
          <a:lstStyle/>
          <a:p>
            <a:pPr marL="57150" indent="0">
              <a:spcAft>
                <a:spcPts val="600"/>
              </a:spcAft>
              <a:buNone/>
            </a:pPr>
            <a:r>
              <a:rPr lang="en-US" sz="1500"/>
              <a:t>While the total number of achievements across the Cambridgeshire and Peterborough area increased by +18% between 2022/23 and 2023/24, there is some variation between each subject area:</a:t>
            </a:r>
          </a:p>
          <a:p>
            <a:pPr marL="342900" indent="-285750">
              <a:spcAft>
                <a:spcPts val="600"/>
              </a:spcAft>
            </a:pPr>
            <a:r>
              <a:rPr lang="en-US" sz="1500"/>
              <a:t>Health, Public Services and Care achievements increased (+232, +35%). This has been driven by </a:t>
            </a:r>
            <a:r>
              <a:rPr lang="en-US" sz="1500" err="1"/>
              <a:t>Medipro</a:t>
            </a:r>
            <a:r>
              <a:rPr lang="en-US" sz="1500"/>
              <a:t> and Anglia Ruskin University. The share of achievements increased +4pp from 28% to 32%.</a:t>
            </a:r>
          </a:p>
          <a:p>
            <a:pPr marL="342900" indent="-285750">
              <a:spcAft>
                <a:spcPts val="600"/>
              </a:spcAft>
            </a:pPr>
            <a:r>
              <a:rPr lang="en-US" sz="1500"/>
              <a:t>Information and Communication Technology achievements increased (+89, +92%), and Business, Administration and Law also increased (+56, +84%).</a:t>
            </a:r>
          </a:p>
          <a:p>
            <a:pPr marL="342900" indent="-285750">
              <a:spcAft>
                <a:spcPts val="600"/>
              </a:spcAft>
            </a:pPr>
            <a:r>
              <a:rPr lang="en-US" sz="1500"/>
              <a:t>Engineering and Manufacturing Technologies had the only decrease (-40, -12%). The share of achievements decreased -4pp from 14% to 10%.</a:t>
            </a:r>
          </a:p>
          <a:p>
            <a:pPr marL="342900" indent="-285750">
              <a:spcAft>
                <a:spcPts val="600"/>
              </a:spcAft>
            </a:pPr>
            <a:endParaRPr lang="en-US" sz="1500"/>
          </a:p>
        </p:txBody>
      </p:sp>
      <p:pic>
        <p:nvPicPr>
          <p:cNvPr id="7" name="Picture 6" descr="A stacked bar chart showing apprenticeships achievements across Cambridgeshire and Peterborough up to and including Q4 by level over the last three years. Subject areas with the highest achievements were Health, Public Services and Care (32%, 900), Business, Administration and Law (27%, 781) and Engineering and Manufacturing Technologies (10%, 290).">
            <a:extLst>
              <a:ext uri="{FF2B5EF4-FFF2-40B4-BE49-F238E27FC236}">
                <a16:creationId xmlns:a16="http://schemas.microsoft.com/office/drawing/2014/main" id="{9C10F0B8-7D52-1812-6723-C3CFDA6DAFE9}"/>
              </a:ext>
            </a:extLst>
          </p:cNvPr>
          <p:cNvPicPr>
            <a:picLocks noChangeAspect="1"/>
          </p:cNvPicPr>
          <p:nvPr/>
        </p:nvPicPr>
        <p:blipFill>
          <a:blip r:embed="rId2"/>
          <a:stretch>
            <a:fillRect/>
          </a:stretch>
        </p:blipFill>
        <p:spPr>
          <a:xfrm>
            <a:off x="4992000" y="1816481"/>
            <a:ext cx="6779842" cy="2972658"/>
          </a:xfrm>
          <a:prstGeom prst="rect">
            <a:avLst/>
          </a:prstGeom>
        </p:spPr>
      </p:pic>
      <p:sp>
        <p:nvSpPr>
          <p:cNvPr id="5" name="TextBox 4">
            <a:extLst>
              <a:ext uri="{FF2B5EF4-FFF2-40B4-BE49-F238E27FC236}">
                <a16:creationId xmlns:a16="http://schemas.microsoft.com/office/drawing/2014/main" id="{77649985-4D01-78EE-3EF3-B819D139BD22}"/>
              </a:ext>
            </a:extLst>
          </p:cNvPr>
          <p:cNvSpPr txBox="1"/>
          <p:nvPr/>
        </p:nvSpPr>
        <p:spPr>
          <a:xfrm>
            <a:off x="4992000" y="4984020"/>
            <a:ext cx="5709495"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6" name="TextBox 5">
            <a:extLst>
              <a:ext uri="{FF2B5EF4-FFF2-40B4-BE49-F238E27FC236}">
                <a16:creationId xmlns:a16="http://schemas.microsoft.com/office/drawing/2014/main" id="{2E6716BA-BB53-3FF0-A2CA-57E52C60CC9D}"/>
              </a:ext>
            </a:extLst>
          </p:cNvPr>
          <p:cNvSpPr txBox="1"/>
          <p:nvPr/>
        </p:nvSpPr>
        <p:spPr>
          <a:xfrm>
            <a:off x="360697" y="6396335"/>
            <a:ext cx="94392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308816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3200"/>
              <a:t>Table of Contents</a:t>
            </a: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505397" y="1083469"/>
            <a:ext cx="10515600" cy="4351338"/>
          </a:xfrm>
        </p:spPr>
        <p:txBody>
          <a:bodyPr/>
          <a:lstStyle/>
          <a:p>
            <a:pPr marL="514350" indent="-514350">
              <a:buAutoNum type="arabicPeriod"/>
            </a:pPr>
            <a:r>
              <a:rPr lang="en-GB" sz="1800">
                <a:cs typeface="Arial"/>
              </a:rPr>
              <a:t>Purpose</a:t>
            </a:r>
          </a:p>
          <a:p>
            <a:pPr marL="514350" indent="-514350">
              <a:buAutoNum type="arabicPeriod"/>
            </a:pPr>
            <a:r>
              <a:rPr lang="en-GB" sz="1800">
                <a:cs typeface="Arial"/>
              </a:rPr>
              <a:t>Approach</a:t>
            </a:r>
          </a:p>
          <a:p>
            <a:pPr marL="514350" indent="-514350">
              <a:buAutoNum type="arabicPeriod"/>
            </a:pPr>
            <a:r>
              <a:rPr lang="en-GB" sz="1800">
                <a:cs typeface="Arial"/>
              </a:rPr>
              <a:t>Executive Summary</a:t>
            </a:r>
          </a:p>
          <a:p>
            <a:pPr marL="514350" indent="-514350">
              <a:buAutoNum type="arabicPeriod"/>
            </a:pPr>
            <a:r>
              <a:rPr lang="en-GB" sz="1800">
                <a:cs typeface="Arial"/>
              </a:rPr>
              <a:t>Overall Delivery</a:t>
            </a:r>
          </a:p>
          <a:p>
            <a:pPr marL="514350" indent="-514350">
              <a:buAutoNum type="arabicPeriod"/>
            </a:pPr>
            <a:r>
              <a:rPr lang="en-GB" sz="1800">
                <a:cs typeface="Arial"/>
              </a:rPr>
              <a:t>Starts</a:t>
            </a:r>
          </a:p>
          <a:p>
            <a:pPr lvl="1"/>
            <a:r>
              <a:rPr lang="en-GB" sz="1800">
                <a:cs typeface="Arial"/>
              </a:rPr>
              <a:t>Starts by level </a:t>
            </a:r>
          </a:p>
          <a:p>
            <a:pPr lvl="1"/>
            <a:r>
              <a:rPr lang="en-GB" sz="1800">
                <a:cs typeface="Arial"/>
              </a:rPr>
              <a:t>Starts by subject area</a:t>
            </a:r>
          </a:p>
          <a:p>
            <a:pPr lvl="1"/>
            <a:r>
              <a:rPr lang="en-GB" sz="1800">
                <a:cs typeface="Arial"/>
              </a:rPr>
              <a:t>Starts by age group</a:t>
            </a:r>
          </a:p>
          <a:p>
            <a:pPr lvl="1"/>
            <a:r>
              <a:rPr lang="en-GB" sz="1800">
                <a:cs typeface="Arial"/>
              </a:rPr>
              <a:t>Starts by provider</a:t>
            </a:r>
          </a:p>
          <a:p>
            <a:pPr marL="514350" indent="-514350">
              <a:buFont typeface="Arial" panose="020B0604020202020204" pitchFamily="34" charset="0"/>
              <a:buAutoNum type="arabicPeriod"/>
            </a:pPr>
            <a:r>
              <a:rPr lang="en-GB" sz="1800">
                <a:cs typeface="Arial"/>
              </a:rPr>
              <a:t>Achievements</a:t>
            </a:r>
          </a:p>
          <a:p>
            <a:pPr lvl="1"/>
            <a:r>
              <a:rPr lang="en-GB" sz="1800">
                <a:cs typeface="Arial"/>
              </a:rPr>
              <a:t>Achievements by level</a:t>
            </a:r>
          </a:p>
          <a:p>
            <a:pPr lvl="1"/>
            <a:r>
              <a:rPr lang="en-GB" sz="1800">
                <a:cs typeface="Arial"/>
              </a:rPr>
              <a:t>Achievements by subject area</a:t>
            </a:r>
          </a:p>
          <a:p>
            <a:pPr lvl="1"/>
            <a:r>
              <a:rPr lang="en-GB" sz="1800">
                <a:cs typeface="Arial"/>
              </a:rPr>
              <a:t>Achievements by age group</a:t>
            </a:r>
          </a:p>
          <a:p>
            <a:pPr lvl="1"/>
            <a:r>
              <a:rPr lang="en-GB" sz="1800">
                <a:cs typeface="Arial"/>
              </a:rPr>
              <a:t>Achievements by provider</a:t>
            </a:r>
          </a:p>
          <a:p>
            <a:pPr marL="0" indent="0">
              <a:buNone/>
            </a:pPr>
            <a:endParaRPr lang="en-GB" sz="1800">
              <a:cs typeface="Arial"/>
            </a:endParaRPr>
          </a:p>
          <a:p>
            <a:pPr marL="0" indent="0">
              <a:buNone/>
            </a:pPr>
            <a:endParaRPr lang="en-GB" sz="1800">
              <a:cs typeface="Arial"/>
            </a:endParaRPr>
          </a:p>
          <a:p>
            <a:pPr marL="0" indent="0">
              <a:buNone/>
            </a:pPr>
            <a:endParaRPr lang="en-GB" sz="1800">
              <a:cs typeface="Arial"/>
            </a:endParaRPr>
          </a:p>
        </p:txBody>
      </p:sp>
    </p:spTree>
    <p:extLst>
      <p:ext uri="{BB962C8B-B14F-4D97-AF65-F5344CB8AC3E}">
        <p14:creationId xmlns:p14="http://schemas.microsoft.com/office/powerpoint/2010/main" val="234890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666C-9DF4-A79C-4B8E-12DC02ADD4B0}"/>
              </a:ext>
            </a:extLst>
          </p:cNvPr>
          <p:cNvSpPr>
            <a:spLocks noGrp="1"/>
          </p:cNvSpPr>
          <p:nvPr>
            <p:ph type="title"/>
          </p:nvPr>
        </p:nvSpPr>
        <p:spPr>
          <a:xfrm>
            <a:off x="160420" y="161151"/>
            <a:ext cx="10515600" cy="1214438"/>
          </a:xfrm>
        </p:spPr>
        <p:txBody>
          <a:bodyPr wrap="square" anchor="t">
            <a:normAutofit/>
          </a:bodyPr>
          <a:lstStyle/>
          <a:p>
            <a:r>
              <a:rPr lang="en-GB" sz="4000"/>
              <a:t>Achievement by subject area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FA23F3D0-D3B3-6E8F-F871-A78CD6697835}"/>
              </a:ext>
            </a:extLst>
          </p:cNvPr>
          <p:cNvSpPr>
            <a:spLocks noGrp="1"/>
          </p:cNvSpPr>
          <p:nvPr>
            <p:ph sz="half" idx="1"/>
          </p:nvPr>
        </p:nvSpPr>
        <p:spPr>
          <a:xfrm>
            <a:off x="224601" y="1383900"/>
            <a:ext cx="4241673" cy="4569222"/>
          </a:xfrm>
        </p:spPr>
        <p:txBody>
          <a:bodyPr wrap="square" anchor="t">
            <a:normAutofit/>
          </a:bodyPr>
          <a:lstStyle/>
          <a:p>
            <a:pPr marL="57150" indent="0">
              <a:spcAft>
                <a:spcPts val="600"/>
              </a:spcAft>
              <a:buFont typeface="Arial" panose="020B0604020202020204" pitchFamily="34" charset="0"/>
              <a:buNone/>
            </a:pPr>
            <a:r>
              <a:rPr lang="en-US" sz="1600"/>
              <a:t>The notable differences for achievements by subject area between 20232/23 and 2023/24 in between Cambridgeshire and Peterborough and nationally are</a:t>
            </a:r>
          </a:p>
          <a:p>
            <a:pPr marL="742950" lvl="1">
              <a:spcBef>
                <a:spcPts val="1000"/>
              </a:spcBef>
              <a:spcAft>
                <a:spcPts val="600"/>
              </a:spcAft>
            </a:pPr>
            <a:r>
              <a:rPr lang="en-US" sz="1600"/>
              <a:t>Cambridgeshire and Peterborough had a higher proportion of achievements in Health, Public Services and Care (32% vs 27% nationally) and Agriculture, Horticulture and Animal Care (8% vs 2% nationally).</a:t>
            </a:r>
          </a:p>
          <a:p>
            <a:pPr marL="742950" lvl="1">
              <a:spcBef>
                <a:spcPts val="1000"/>
              </a:spcBef>
              <a:spcAft>
                <a:spcPts val="600"/>
              </a:spcAft>
            </a:pPr>
            <a:r>
              <a:rPr lang="en-US" sz="1600"/>
              <a:t>Cambridgeshire and Peterborough had a lower proportion of achievements in Engineering and Manufacturing Technologies (10% vs 14% nationally) and Construction, Planning and the Built Environment (4% vs 7% nationally).</a:t>
            </a:r>
          </a:p>
          <a:p>
            <a:endParaRPr lang="en-GB" sz="1200"/>
          </a:p>
        </p:txBody>
      </p:sp>
      <p:pic>
        <p:nvPicPr>
          <p:cNvPr id="8" name="Picture 7" descr="A 100% stacked bar chart showing apprenticeship achievements across Cambridgeshire and Peterborough over the last three years, including national comparison for 2023/24.">
            <a:extLst>
              <a:ext uri="{FF2B5EF4-FFF2-40B4-BE49-F238E27FC236}">
                <a16:creationId xmlns:a16="http://schemas.microsoft.com/office/drawing/2014/main" id="{6614B4E4-B821-901C-0C41-19B6E1523B36}"/>
              </a:ext>
            </a:extLst>
          </p:cNvPr>
          <p:cNvPicPr>
            <a:picLocks noChangeAspect="1"/>
          </p:cNvPicPr>
          <p:nvPr/>
        </p:nvPicPr>
        <p:blipFill>
          <a:blip r:embed="rId2"/>
          <a:stretch>
            <a:fillRect/>
          </a:stretch>
        </p:blipFill>
        <p:spPr>
          <a:xfrm>
            <a:off x="4723780" y="1579843"/>
            <a:ext cx="7061824" cy="2931235"/>
          </a:xfrm>
          <a:prstGeom prst="rect">
            <a:avLst/>
          </a:prstGeom>
        </p:spPr>
      </p:pic>
      <p:sp>
        <p:nvSpPr>
          <p:cNvPr id="6" name="TextBox 5">
            <a:extLst>
              <a:ext uri="{FF2B5EF4-FFF2-40B4-BE49-F238E27FC236}">
                <a16:creationId xmlns:a16="http://schemas.microsoft.com/office/drawing/2014/main" id="{2D4B34CA-A2D3-C8AA-F0EA-2755D3A772C7}"/>
              </a:ext>
            </a:extLst>
          </p:cNvPr>
          <p:cNvSpPr txBox="1"/>
          <p:nvPr/>
        </p:nvSpPr>
        <p:spPr>
          <a:xfrm>
            <a:off x="4723780" y="4622709"/>
            <a:ext cx="7061824" cy="646331"/>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dirty="0"/>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5" name="TextBox 4">
            <a:extLst>
              <a:ext uri="{FF2B5EF4-FFF2-40B4-BE49-F238E27FC236}">
                <a16:creationId xmlns:a16="http://schemas.microsoft.com/office/drawing/2014/main" id="{956E6EF8-6EB1-9554-B3C6-43FB23BBEEEE}"/>
              </a:ext>
            </a:extLst>
          </p:cNvPr>
          <p:cNvSpPr txBox="1"/>
          <p:nvPr/>
        </p:nvSpPr>
        <p:spPr>
          <a:xfrm>
            <a:off x="360697" y="6396335"/>
            <a:ext cx="94392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329048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59A2-3D4E-E367-8A91-24EA8FB5E07C}"/>
              </a:ext>
            </a:extLst>
          </p:cNvPr>
          <p:cNvSpPr>
            <a:spLocks noGrp="1"/>
          </p:cNvSpPr>
          <p:nvPr>
            <p:ph type="title"/>
          </p:nvPr>
        </p:nvSpPr>
        <p:spPr>
          <a:xfrm>
            <a:off x="633413" y="476250"/>
            <a:ext cx="9442240" cy="1214438"/>
          </a:xfrm>
        </p:spPr>
        <p:txBody>
          <a:bodyPr/>
          <a:lstStyle/>
          <a:p>
            <a:r>
              <a:rPr lang="en-GB" sz="4000"/>
              <a:t>Achievement by age group</a:t>
            </a:r>
          </a:p>
        </p:txBody>
      </p:sp>
      <p:sp>
        <p:nvSpPr>
          <p:cNvPr id="3" name="Content Placeholder 2">
            <a:extLst>
              <a:ext uri="{FF2B5EF4-FFF2-40B4-BE49-F238E27FC236}">
                <a16:creationId xmlns:a16="http://schemas.microsoft.com/office/drawing/2014/main" id="{141A9915-4E15-08CD-9600-3A19261F95AA}"/>
              </a:ext>
            </a:extLst>
          </p:cNvPr>
          <p:cNvSpPr>
            <a:spLocks noGrp="1"/>
          </p:cNvSpPr>
          <p:nvPr>
            <p:ph idx="1"/>
          </p:nvPr>
        </p:nvSpPr>
        <p:spPr>
          <a:xfrm>
            <a:off x="442913" y="1798638"/>
            <a:ext cx="4197379" cy="4351338"/>
          </a:xfrm>
        </p:spPr>
        <p:txBody>
          <a:bodyPr/>
          <a:lstStyle/>
          <a:p>
            <a:pPr marL="0" indent="0">
              <a:buNone/>
            </a:pPr>
            <a:r>
              <a:rPr lang="en-US" sz="1600"/>
              <a:t>The notable differences between 2022/23 and 2023/24 are</a:t>
            </a:r>
          </a:p>
          <a:p>
            <a:pPr lvl="1"/>
            <a:r>
              <a:rPr lang="en-GB" sz="1600">
                <a:ea typeface="+mn-lt"/>
                <a:cs typeface="+mn-lt"/>
              </a:rPr>
              <a:t>The Under 19, 19-24, and 25+ age groups all had increases of 1% (+3), 22% (+176), and 22% (+257) respectively.</a:t>
            </a:r>
            <a:r>
              <a:rPr lang="en-GB" sz="1600"/>
              <a:t> </a:t>
            </a:r>
          </a:p>
          <a:p>
            <a:pPr lvl="1"/>
            <a:r>
              <a:rPr lang="en-GB" sz="1600"/>
              <a:t>There was a higher proportion of starts in Cambridgeshire and Peterborough across the Under 19 age group compared to nationally (19% vs 16%).</a:t>
            </a:r>
          </a:p>
          <a:p>
            <a:pPr lvl="1"/>
            <a:r>
              <a:rPr lang="en-GB" sz="1600"/>
              <a:t>Despite the large increase in the 19-24 age group, there was a lower proportion of starts in Cambridgeshire and Peterborough across the 19-24 age group compared to nationally (32% vs 34%).</a:t>
            </a:r>
          </a:p>
        </p:txBody>
      </p:sp>
      <p:pic>
        <p:nvPicPr>
          <p:cNvPr id="4" name="Picture 3" descr="A stacked bar chart showing apprenticeship achievements up to and including Q4 by age group across Cambridgeshire and Peterborough over the last three years. In 2023/24 apprenticeship achievements by age group were: Under 19: 16%, 455. 19-24: 34%, 959. 25+: 50%, 1433.">
            <a:extLst>
              <a:ext uri="{FF2B5EF4-FFF2-40B4-BE49-F238E27FC236}">
                <a16:creationId xmlns:a16="http://schemas.microsoft.com/office/drawing/2014/main" id="{255485FC-C1C2-047F-0BDC-04890BFDC3AF}"/>
              </a:ext>
            </a:extLst>
          </p:cNvPr>
          <p:cNvPicPr>
            <a:picLocks noChangeAspect="1"/>
          </p:cNvPicPr>
          <p:nvPr/>
        </p:nvPicPr>
        <p:blipFill>
          <a:blip r:embed="rId2"/>
          <a:stretch>
            <a:fillRect/>
          </a:stretch>
        </p:blipFill>
        <p:spPr>
          <a:xfrm>
            <a:off x="5001768" y="1825625"/>
            <a:ext cx="7135680" cy="3042624"/>
          </a:xfrm>
          <a:prstGeom prst="rect">
            <a:avLst/>
          </a:prstGeom>
        </p:spPr>
      </p:pic>
      <p:sp>
        <p:nvSpPr>
          <p:cNvPr id="8" name="TextBox 7">
            <a:extLst>
              <a:ext uri="{FF2B5EF4-FFF2-40B4-BE49-F238E27FC236}">
                <a16:creationId xmlns:a16="http://schemas.microsoft.com/office/drawing/2014/main" id="{97C785F1-1D47-9010-BA46-09AFFBCBD9CA}"/>
              </a:ext>
            </a:extLst>
          </p:cNvPr>
          <p:cNvSpPr txBox="1"/>
          <p:nvPr/>
        </p:nvSpPr>
        <p:spPr>
          <a:xfrm>
            <a:off x="4992000" y="4984020"/>
            <a:ext cx="5709495"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7" name="TextBox 6">
            <a:extLst>
              <a:ext uri="{FF2B5EF4-FFF2-40B4-BE49-F238E27FC236}">
                <a16:creationId xmlns:a16="http://schemas.microsoft.com/office/drawing/2014/main" id="{21AF3690-7CEF-A9A9-135F-FF3CDADF0B0C}"/>
              </a:ext>
            </a:extLst>
          </p:cNvPr>
          <p:cNvSpPr txBox="1"/>
          <p:nvPr/>
        </p:nvSpPr>
        <p:spPr>
          <a:xfrm>
            <a:off x="360697" y="6396335"/>
            <a:ext cx="9439275" cy="461665"/>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a:p>
            <a:r>
              <a:rPr lang="en-GB" sz="1200" b="1" i="1"/>
              <a:t>*Other includes Science &amp; Mathematics, Education &amp; Training, Arts, Media &amp; Publishing, and Leisure, Travel &amp; Tourism.</a:t>
            </a:r>
          </a:p>
        </p:txBody>
      </p:sp>
    </p:spTree>
    <p:extLst>
      <p:ext uri="{BB962C8B-B14F-4D97-AF65-F5344CB8AC3E}">
        <p14:creationId xmlns:p14="http://schemas.microsoft.com/office/powerpoint/2010/main" val="328217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F3CC-0681-E57B-FC65-D1EC0025262C}"/>
              </a:ext>
            </a:extLst>
          </p:cNvPr>
          <p:cNvSpPr>
            <a:spLocks noGrp="1"/>
          </p:cNvSpPr>
          <p:nvPr>
            <p:ph type="title"/>
          </p:nvPr>
        </p:nvSpPr>
        <p:spPr>
          <a:xfrm>
            <a:off x="633413" y="476250"/>
            <a:ext cx="10348013" cy="1214438"/>
          </a:xfrm>
        </p:spPr>
        <p:txBody>
          <a:bodyPr/>
          <a:lstStyle/>
          <a:p>
            <a:r>
              <a:rPr lang="en-GB" sz="4000"/>
              <a:t>Achievement by age group </a:t>
            </a:r>
            <a:r>
              <a:rPr lang="en-US" altLang="en-US" sz="4000"/>
              <a:t>– national comparison</a:t>
            </a:r>
            <a:endParaRPr lang="en-GB" sz="4000"/>
          </a:p>
        </p:txBody>
      </p:sp>
      <p:sp>
        <p:nvSpPr>
          <p:cNvPr id="3" name="Content Placeholder 2">
            <a:extLst>
              <a:ext uri="{FF2B5EF4-FFF2-40B4-BE49-F238E27FC236}">
                <a16:creationId xmlns:a16="http://schemas.microsoft.com/office/drawing/2014/main" id="{C9DBAE51-A45E-5921-51EC-7FF53CE9B52B}"/>
              </a:ext>
            </a:extLst>
          </p:cNvPr>
          <p:cNvSpPr>
            <a:spLocks noGrp="1"/>
          </p:cNvSpPr>
          <p:nvPr>
            <p:ph idx="1"/>
          </p:nvPr>
        </p:nvSpPr>
        <p:spPr>
          <a:xfrm>
            <a:off x="633413" y="1825625"/>
            <a:ext cx="4286610" cy="4351338"/>
          </a:xfrm>
        </p:spPr>
        <p:txBody>
          <a:bodyPr/>
          <a:lstStyle/>
          <a:p>
            <a:pPr marL="57150" indent="0">
              <a:spcAft>
                <a:spcPts val="600"/>
              </a:spcAft>
              <a:buNone/>
            </a:pPr>
            <a:r>
              <a:rPr lang="en-US" sz="1600"/>
              <a:t>The notable differences for achievements by between Cambridgeshire and Peterborough and nationally are</a:t>
            </a:r>
          </a:p>
          <a:p>
            <a:pPr lvl="1"/>
            <a:r>
              <a:rPr lang="en-GB" sz="1600"/>
              <a:t>There were higher proportions of achievements in the 19-24 age group (34% vs 32% nationally) and 25+ age group (50% vs 46% nationally).</a:t>
            </a:r>
          </a:p>
          <a:p>
            <a:pPr lvl="1"/>
            <a:r>
              <a:rPr lang="en-GB" sz="1600"/>
              <a:t>There were a lower proportion of achievements in the Under 19 age group (16% vs 23% nationally).</a:t>
            </a:r>
            <a:endParaRPr lang="en-GB" sz="1600">
              <a:cs typeface="Arial"/>
            </a:endParaRPr>
          </a:p>
        </p:txBody>
      </p:sp>
      <p:pic>
        <p:nvPicPr>
          <p:cNvPr id="4" name="Picture 3" descr="A 100% stacked bar chart showing apprenticeship achievements by age group across Cambridgeshire and Peterborough  over the last three years, including national comparisons for 2023/24.">
            <a:extLst>
              <a:ext uri="{FF2B5EF4-FFF2-40B4-BE49-F238E27FC236}">
                <a16:creationId xmlns:a16="http://schemas.microsoft.com/office/drawing/2014/main" id="{7D5F8232-CBBB-C535-820A-76C8AA3A2730}"/>
              </a:ext>
            </a:extLst>
          </p:cNvPr>
          <p:cNvPicPr>
            <a:picLocks noChangeAspect="1"/>
          </p:cNvPicPr>
          <p:nvPr/>
        </p:nvPicPr>
        <p:blipFill>
          <a:blip r:embed="rId2"/>
          <a:stretch>
            <a:fillRect/>
          </a:stretch>
        </p:blipFill>
        <p:spPr>
          <a:xfrm>
            <a:off x="4849648" y="1798638"/>
            <a:ext cx="7199410" cy="3066415"/>
          </a:xfrm>
          <a:prstGeom prst="rect">
            <a:avLst/>
          </a:prstGeom>
        </p:spPr>
      </p:pic>
      <p:sp>
        <p:nvSpPr>
          <p:cNvPr id="6" name="TextBox 5">
            <a:extLst>
              <a:ext uri="{FF2B5EF4-FFF2-40B4-BE49-F238E27FC236}">
                <a16:creationId xmlns:a16="http://schemas.microsoft.com/office/drawing/2014/main" id="{549FBABD-3906-A7A5-213D-711226C32FFE}"/>
              </a:ext>
            </a:extLst>
          </p:cNvPr>
          <p:cNvSpPr txBox="1"/>
          <p:nvPr/>
        </p:nvSpPr>
        <p:spPr>
          <a:xfrm>
            <a:off x="4992000" y="4984020"/>
            <a:ext cx="5709495"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
        <p:nvSpPr>
          <p:cNvPr id="5" name="TextBox 4">
            <a:extLst>
              <a:ext uri="{FF2B5EF4-FFF2-40B4-BE49-F238E27FC236}">
                <a16:creationId xmlns:a16="http://schemas.microsoft.com/office/drawing/2014/main" id="{ECD82771-6720-E8E9-5D0B-EA0D070BD21C}"/>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2974041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E1AD-4312-0D39-5274-C7FC08E07231}"/>
              </a:ext>
            </a:extLst>
          </p:cNvPr>
          <p:cNvSpPr>
            <a:spLocks noGrp="1"/>
          </p:cNvSpPr>
          <p:nvPr>
            <p:ph type="title"/>
          </p:nvPr>
        </p:nvSpPr>
        <p:spPr/>
        <p:txBody>
          <a:bodyPr/>
          <a:lstStyle/>
          <a:p>
            <a:r>
              <a:rPr lang="en-GB" sz="4000"/>
              <a:t>Achievement by providers</a:t>
            </a:r>
          </a:p>
        </p:txBody>
      </p:sp>
      <p:sp>
        <p:nvSpPr>
          <p:cNvPr id="3" name="Content Placeholder 2">
            <a:extLst>
              <a:ext uri="{FF2B5EF4-FFF2-40B4-BE49-F238E27FC236}">
                <a16:creationId xmlns:a16="http://schemas.microsoft.com/office/drawing/2014/main" id="{75289FB5-06A5-A4BD-964B-09C7789CEE8E}"/>
              </a:ext>
            </a:extLst>
          </p:cNvPr>
          <p:cNvSpPr>
            <a:spLocks noGrp="1"/>
          </p:cNvSpPr>
          <p:nvPr>
            <p:ph idx="1"/>
          </p:nvPr>
        </p:nvSpPr>
        <p:spPr>
          <a:xfrm>
            <a:off x="350385" y="1820111"/>
            <a:ext cx="5374195" cy="4351338"/>
          </a:xfrm>
        </p:spPr>
        <p:txBody>
          <a:bodyPr/>
          <a:lstStyle/>
          <a:p>
            <a:pPr marL="342900" indent="-285750">
              <a:spcAft>
                <a:spcPts val="600"/>
              </a:spcAft>
            </a:pPr>
            <a:r>
              <a:rPr lang="en-US" sz="1600" err="1"/>
              <a:t>Medipro</a:t>
            </a:r>
            <a:r>
              <a:rPr lang="en-US" sz="1600"/>
              <a:t> had the highest increase in achievements over the past year in the top five providers (+158, +118%). This is due to an increase in Level 4 Heath and Social Care courses when </a:t>
            </a:r>
            <a:r>
              <a:rPr lang="en-US" sz="1600" err="1"/>
              <a:t>Medripro</a:t>
            </a:r>
            <a:r>
              <a:rPr lang="en-US" sz="1600"/>
              <a:t> took on apprentices from East of England Ambulance Service which ceased provision in 2021/22.</a:t>
            </a:r>
          </a:p>
          <a:p>
            <a:pPr marL="342900" indent="-285750">
              <a:spcAft>
                <a:spcPts val="600"/>
              </a:spcAft>
            </a:pPr>
            <a:r>
              <a:rPr lang="en-US" sz="1600"/>
              <a:t>There was also an increase in achievements in the past year in the top five providers for Anglia Ruskin University (+98, +67%), The College of Animal Welfare (+47, +39%), and Inspire Education Group (+48, +51%).</a:t>
            </a:r>
          </a:p>
          <a:p>
            <a:pPr marL="342900" indent="-285750">
              <a:spcAft>
                <a:spcPts val="600"/>
              </a:spcAft>
            </a:pPr>
            <a:r>
              <a:rPr lang="en-US" sz="1600"/>
              <a:t>Cambridge Regional College was the only provider in the top five providers to have a decrease over the past year (-59, -24%).</a:t>
            </a:r>
          </a:p>
          <a:p>
            <a:pPr marL="342900" indent="-285750">
              <a:spcAft>
                <a:spcPts val="600"/>
              </a:spcAft>
            </a:pPr>
            <a:r>
              <a:rPr lang="en-US" sz="1600"/>
              <a:t>The breakdown was similar for the top five providers by achievements in 2023/24 compared to 2022/23. West Suffolk College are the only provider not to feature in the top five in 2023/24.</a:t>
            </a:r>
            <a:endParaRPr lang="en-GB" sz="1600"/>
          </a:p>
        </p:txBody>
      </p:sp>
      <p:graphicFrame>
        <p:nvGraphicFramePr>
          <p:cNvPr id="5" name="Table 4">
            <a:extLst>
              <a:ext uri="{FF2B5EF4-FFF2-40B4-BE49-F238E27FC236}">
                <a16:creationId xmlns:a16="http://schemas.microsoft.com/office/drawing/2014/main" id="{CD8D66A8-4B8C-22CC-4C6A-19DA7BCFE86F}"/>
              </a:ext>
            </a:extLst>
          </p:cNvPr>
          <p:cNvGraphicFramePr>
            <a:graphicFrameLocks noGrp="1"/>
          </p:cNvGraphicFramePr>
          <p:nvPr>
            <p:extLst>
              <p:ext uri="{D42A27DB-BD31-4B8C-83A1-F6EECF244321}">
                <p14:modId xmlns:p14="http://schemas.microsoft.com/office/powerpoint/2010/main" val="3957347604"/>
              </p:ext>
            </p:extLst>
          </p:nvPr>
        </p:nvGraphicFramePr>
        <p:xfrm>
          <a:off x="6096000" y="1797241"/>
          <a:ext cx="5974378" cy="3089243"/>
        </p:xfrm>
        <a:graphic>
          <a:graphicData uri="http://schemas.openxmlformats.org/drawingml/2006/table">
            <a:tbl>
              <a:tblPr firstRow="1" bandRow="1">
                <a:tableStyleId>{073A0DAA-6AF3-43AB-8588-CEC1D06C72B9}</a:tableStyleId>
              </a:tblPr>
              <a:tblGrid>
                <a:gridCol w="1356360">
                  <a:extLst>
                    <a:ext uri="{9D8B030D-6E8A-4147-A177-3AD203B41FA5}">
                      <a16:colId xmlns:a16="http://schemas.microsoft.com/office/drawing/2014/main" val="964585436"/>
                    </a:ext>
                  </a:extLst>
                </a:gridCol>
                <a:gridCol w="1231392">
                  <a:extLst>
                    <a:ext uri="{9D8B030D-6E8A-4147-A177-3AD203B41FA5}">
                      <a16:colId xmlns:a16="http://schemas.microsoft.com/office/drawing/2014/main" val="2978933329"/>
                    </a:ext>
                  </a:extLst>
                </a:gridCol>
                <a:gridCol w="1136524">
                  <a:extLst>
                    <a:ext uri="{9D8B030D-6E8A-4147-A177-3AD203B41FA5}">
                      <a16:colId xmlns:a16="http://schemas.microsoft.com/office/drawing/2014/main" val="2835473479"/>
                    </a:ext>
                  </a:extLst>
                </a:gridCol>
                <a:gridCol w="1125051">
                  <a:extLst>
                    <a:ext uri="{9D8B030D-6E8A-4147-A177-3AD203B41FA5}">
                      <a16:colId xmlns:a16="http://schemas.microsoft.com/office/drawing/2014/main" val="3135021968"/>
                    </a:ext>
                  </a:extLst>
                </a:gridCol>
                <a:gridCol w="1125051">
                  <a:extLst>
                    <a:ext uri="{9D8B030D-6E8A-4147-A177-3AD203B41FA5}">
                      <a16:colId xmlns:a16="http://schemas.microsoft.com/office/drawing/2014/main" val="543742725"/>
                    </a:ext>
                  </a:extLst>
                </a:gridCol>
              </a:tblGrid>
              <a:tr h="226807">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lt1"/>
                          </a:solidFill>
                          <a:effectLst/>
                          <a:latin typeface="+mn-lt"/>
                          <a:ea typeface="+mn-ea"/>
                          <a:cs typeface="+mn-cs"/>
                        </a:rPr>
                        <a:t>Top Five Providers by Achievements</a:t>
                      </a:r>
                      <a:endParaRPr lang="en-GB" sz="1100">
                        <a:latin typeface="+mn-lt"/>
                      </a:endParaRPr>
                    </a:p>
                  </a:txBody>
                  <a:tcPr anchor="ctr"/>
                </a:tc>
                <a:tc hMerge="1">
                  <a:txBody>
                    <a:bodyPr/>
                    <a:lstStyle/>
                    <a:p>
                      <a:endParaRPr lang="en-GB" sz="1200"/>
                    </a:p>
                  </a:txBody>
                  <a:tcPr/>
                </a:tc>
                <a:tc hMerge="1">
                  <a:txBody>
                    <a:bodyPr/>
                    <a:lstStyle/>
                    <a:p>
                      <a:endParaRPr lang="en-GB" sz="12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latin typeface="+mn-lt"/>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mn-lt"/>
                      </a:endParaRPr>
                    </a:p>
                  </a:txBody>
                  <a:tcPr/>
                </a:tc>
                <a:extLst>
                  <a:ext uri="{0D108BD9-81ED-4DB2-BD59-A6C34878D82A}">
                    <a16:rowId xmlns:a16="http://schemas.microsoft.com/office/drawing/2014/main" val="4266693999"/>
                  </a:ext>
                </a:extLst>
              </a:tr>
              <a:tr h="650217">
                <a:tc>
                  <a:txBody>
                    <a:bodyPr/>
                    <a:lstStyle/>
                    <a:p>
                      <a:pPr algn="ctr"/>
                      <a:r>
                        <a:rPr lang="en-GB" sz="1000" b="1">
                          <a:latin typeface="+mn-lt"/>
                        </a:rPr>
                        <a:t>Provider</a:t>
                      </a:r>
                    </a:p>
                  </a:txBody>
                  <a:tcPr anchor="ctr"/>
                </a:tc>
                <a:tc>
                  <a:txBody>
                    <a:bodyPr/>
                    <a:lstStyle/>
                    <a:p>
                      <a:pPr algn="ctr"/>
                      <a:r>
                        <a:rPr lang="en-GB" sz="1000" b="1">
                          <a:latin typeface="+mn-lt"/>
                        </a:rPr>
                        <a:t>2023/24 delivery (achievements)</a:t>
                      </a:r>
                    </a:p>
                  </a:txBody>
                  <a:tcPr anchor="ctr"/>
                </a:tc>
                <a:tc>
                  <a:txBody>
                    <a:bodyPr/>
                    <a:lstStyle/>
                    <a:p>
                      <a:pPr algn="ctr"/>
                      <a:r>
                        <a:rPr lang="en-GB" sz="1000" b="1">
                          <a:latin typeface="+mn-lt"/>
                        </a:rPr>
                        <a:t>% of Total 2023/24 achievements</a:t>
                      </a:r>
                    </a:p>
                  </a:txBody>
                  <a:tcPr anchor="ctr"/>
                </a:tc>
                <a:tc>
                  <a:txBody>
                    <a:bodyPr/>
                    <a:lstStyle/>
                    <a:p>
                      <a:pPr algn="ctr"/>
                      <a:r>
                        <a:rPr lang="en-GB" sz="1000" b="1">
                          <a:latin typeface="+mn-lt"/>
                        </a:rPr>
                        <a:t>2022/23 delivery (achievements)</a:t>
                      </a:r>
                    </a:p>
                  </a:txBody>
                  <a:tcPr anchor="ctr"/>
                </a:tc>
                <a:tc>
                  <a:txBody>
                    <a:bodyPr/>
                    <a:lstStyle/>
                    <a:p>
                      <a:pPr algn="ctr"/>
                      <a:r>
                        <a:rPr lang="en-GB" sz="1000" b="1">
                          <a:latin typeface="+mn-lt"/>
                        </a:rPr>
                        <a:t>% Change between 2022/23 and 2023/24</a:t>
                      </a:r>
                    </a:p>
                  </a:txBody>
                  <a:tcPr anchor="ctr"/>
                </a:tc>
                <a:extLst>
                  <a:ext uri="{0D108BD9-81ED-4DB2-BD59-A6C34878D82A}">
                    <a16:rowId xmlns:a16="http://schemas.microsoft.com/office/drawing/2014/main" val="1488508502"/>
                  </a:ext>
                </a:extLst>
              </a:tr>
              <a:tr h="285083">
                <a:tc>
                  <a:txBody>
                    <a:bodyPr/>
                    <a:lstStyle/>
                    <a:p>
                      <a:pPr algn="ctr" fontAlgn="b"/>
                      <a:r>
                        <a:rPr lang="en-GB" sz="1100" b="0" i="0" u="none" strike="noStrike">
                          <a:solidFill>
                            <a:srgbClr val="000000"/>
                          </a:solidFill>
                          <a:effectLst/>
                          <a:latin typeface="Calibri" panose="020F0502020204030204" pitchFamily="34" charset="0"/>
                        </a:rPr>
                        <a:t>MEDIPRO LIMITED</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292</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10%</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134</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+118%</a:t>
                      </a:r>
                    </a:p>
                  </a:txBody>
                  <a:tcPr marL="0" marR="0" marT="0" marB="0" anchor="ctr"/>
                </a:tc>
                <a:extLst>
                  <a:ext uri="{0D108BD9-81ED-4DB2-BD59-A6C34878D82A}">
                    <a16:rowId xmlns:a16="http://schemas.microsoft.com/office/drawing/2014/main" val="1902086858"/>
                  </a:ext>
                </a:extLst>
              </a:tr>
              <a:tr h="562291">
                <a:tc>
                  <a:txBody>
                    <a:bodyPr/>
                    <a:lstStyle/>
                    <a:p>
                      <a:pPr algn="ctr" fontAlgn="b"/>
                      <a:r>
                        <a:rPr lang="en-US" sz="1100" b="0" i="0" u="none" strike="noStrike">
                          <a:solidFill>
                            <a:srgbClr val="000000"/>
                          </a:solidFill>
                          <a:effectLst/>
                          <a:latin typeface="Calibri" panose="020F0502020204030204" pitchFamily="34" charset="0"/>
                        </a:rPr>
                        <a:t>ANGLIA RUSKIN UNIVERSITY HIGHER EDUCATION CORPORATION </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245</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9%</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147</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+67%</a:t>
                      </a:r>
                    </a:p>
                  </a:txBody>
                  <a:tcPr marL="0" marR="0" marT="0" marB="0" anchor="ctr"/>
                </a:tc>
                <a:extLst>
                  <a:ext uri="{0D108BD9-81ED-4DB2-BD59-A6C34878D82A}">
                    <a16:rowId xmlns:a16="http://schemas.microsoft.com/office/drawing/2014/main" val="1443441744"/>
                  </a:ext>
                </a:extLst>
              </a:tr>
              <a:tr h="285083">
                <a:tc>
                  <a:txBody>
                    <a:bodyPr/>
                    <a:lstStyle/>
                    <a:p>
                      <a:pPr algn="ctr" fontAlgn="b"/>
                      <a:r>
                        <a:rPr lang="en-GB" sz="1100" b="0" i="0" u="none" strike="noStrike">
                          <a:solidFill>
                            <a:srgbClr val="000000"/>
                          </a:solidFill>
                          <a:effectLst/>
                          <a:latin typeface="Calibri" panose="020F0502020204030204" pitchFamily="34" charset="0"/>
                        </a:rPr>
                        <a:t>CAMBRIDGE REGIONAL COLLEGE</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184</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6%</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243</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-24%</a:t>
                      </a:r>
                    </a:p>
                  </a:txBody>
                  <a:tcPr marL="0" marR="0" marT="0" marB="0" anchor="ctr"/>
                </a:tc>
                <a:extLst>
                  <a:ext uri="{0D108BD9-81ED-4DB2-BD59-A6C34878D82A}">
                    <a16:rowId xmlns:a16="http://schemas.microsoft.com/office/drawing/2014/main" val="1101619681"/>
                  </a:ext>
                </a:extLst>
              </a:tr>
              <a:tr h="285083">
                <a:tc>
                  <a:txBody>
                    <a:bodyPr/>
                    <a:lstStyle/>
                    <a:p>
                      <a:pPr algn="ctr" fontAlgn="b"/>
                      <a:r>
                        <a:rPr lang="en-US" sz="1100" b="0" i="0" u="none" strike="noStrike">
                          <a:solidFill>
                            <a:srgbClr val="000000"/>
                          </a:solidFill>
                          <a:effectLst/>
                          <a:latin typeface="Calibri" panose="020F0502020204030204" pitchFamily="34" charset="0"/>
                        </a:rPr>
                        <a:t>THE COLLEGE OF ANIMAL WELFARE LIMITED</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166</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6%</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119</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+39%</a:t>
                      </a:r>
                    </a:p>
                  </a:txBody>
                  <a:tcPr marL="0" marR="0" marT="0" marB="0" anchor="ctr"/>
                </a:tc>
                <a:extLst>
                  <a:ext uri="{0D108BD9-81ED-4DB2-BD59-A6C34878D82A}">
                    <a16:rowId xmlns:a16="http://schemas.microsoft.com/office/drawing/2014/main" val="3979684400"/>
                  </a:ext>
                </a:extLst>
              </a:tr>
              <a:tr h="285083">
                <a:tc>
                  <a:txBody>
                    <a:bodyPr/>
                    <a:lstStyle/>
                    <a:p>
                      <a:pPr algn="ctr" fontAlgn="b"/>
                      <a:r>
                        <a:rPr lang="en-GB" sz="1100" b="0" i="0" u="none" strike="noStrike">
                          <a:solidFill>
                            <a:srgbClr val="000000"/>
                          </a:solidFill>
                          <a:effectLst/>
                          <a:latin typeface="Calibri" panose="020F0502020204030204" pitchFamily="34" charset="0"/>
                        </a:rPr>
                        <a:t>INSPIRE EDUCATION GROUP</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142</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5%</a:t>
                      </a:r>
                    </a:p>
                  </a:txBody>
                  <a:tcPr marL="0" marR="0" marT="0" marB="0" anchor="ctr"/>
                </a:tc>
                <a:tc>
                  <a:txBody>
                    <a:bodyPr/>
                    <a:lstStyle/>
                    <a:p>
                      <a:pPr algn="ctr" fontAlgn="b"/>
                      <a:r>
                        <a:rPr lang="en-GB" sz="1200" b="0" i="0" u="none" strike="noStrike">
                          <a:solidFill>
                            <a:srgbClr val="000000"/>
                          </a:solidFill>
                          <a:effectLst/>
                          <a:latin typeface="Calibri" panose="020F0502020204030204" pitchFamily="34" charset="0"/>
                        </a:rPr>
                        <a:t>94</a:t>
                      </a:r>
                    </a:p>
                  </a:txBody>
                  <a:tcPr marL="0" marR="0" marT="0" marB="0" anchor="ctr"/>
                </a:tc>
                <a:tc>
                  <a:txBody>
                    <a:bodyPr/>
                    <a:lstStyle/>
                    <a:p>
                      <a:pPr algn="ctr" fontAlgn="b"/>
                      <a:r>
                        <a:rPr lang="en-GB" sz="1200" b="0" i="0" u="none" strike="noStrike" dirty="0">
                          <a:solidFill>
                            <a:srgbClr val="000000"/>
                          </a:solidFill>
                          <a:effectLst/>
                          <a:latin typeface="Calibri" panose="020F0502020204030204" pitchFamily="34" charset="0"/>
                        </a:rPr>
                        <a:t>+51%</a:t>
                      </a:r>
                    </a:p>
                  </a:txBody>
                  <a:tcPr marL="0" marR="0" marT="0" marB="0" anchor="ctr"/>
                </a:tc>
                <a:extLst>
                  <a:ext uri="{0D108BD9-81ED-4DB2-BD59-A6C34878D82A}">
                    <a16:rowId xmlns:a16="http://schemas.microsoft.com/office/drawing/2014/main" val="3686475671"/>
                  </a:ext>
                </a:extLst>
              </a:tr>
            </a:tbl>
          </a:graphicData>
        </a:graphic>
      </p:graphicFrame>
      <p:sp>
        <p:nvSpPr>
          <p:cNvPr id="4" name="TextBox 3">
            <a:extLst>
              <a:ext uri="{FF2B5EF4-FFF2-40B4-BE49-F238E27FC236}">
                <a16:creationId xmlns:a16="http://schemas.microsoft.com/office/drawing/2014/main" id="{F945CDB8-A631-205D-E2D8-9FB0CA4576D0}"/>
              </a:ext>
            </a:extLst>
          </p:cNvPr>
          <p:cNvSpPr txBox="1"/>
          <p:nvPr/>
        </p:nvSpPr>
        <p:spPr>
          <a:xfrm>
            <a:off x="6096000" y="4993037"/>
            <a:ext cx="5709495" cy="830997"/>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200" b="1" i="1"/>
              <a:t>*Apprenticeships take approximately 18-24 months to complete, and this timeline will have been impacted by COVID-19. Therefore, the number of achievements in each period do not necessarily correspond to the equivalent number of starts in a previous time period.</a:t>
            </a:r>
          </a:p>
        </p:txBody>
      </p:sp>
    </p:spTree>
    <p:extLst>
      <p:ext uri="{BB962C8B-B14F-4D97-AF65-F5344CB8AC3E}">
        <p14:creationId xmlns:p14="http://schemas.microsoft.com/office/powerpoint/2010/main" val="423930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4000"/>
              <a:t>1. Purpose</a:t>
            </a: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r>
              <a:rPr lang="en-GB" sz="2000" b="1"/>
              <a:t>To</a:t>
            </a:r>
            <a:r>
              <a:rPr lang="en-GB" sz="2000" b="1">
                <a:effectLst/>
              </a:rPr>
              <a:t> analyse the starts and achievements of apprenticeships in the </a:t>
            </a:r>
            <a:r>
              <a:rPr lang="en-GB" sz="2000" b="1"/>
              <a:t>Cambridgeshire and Peterborough </a:t>
            </a:r>
            <a:r>
              <a:rPr lang="en-GB" sz="2000" b="1">
                <a:effectLst/>
              </a:rPr>
              <a:t>area.</a:t>
            </a:r>
            <a:endParaRPr lang="en-US" sz="2000" b="1">
              <a:cs typeface="Arial"/>
            </a:endParaRPr>
          </a:p>
          <a:p>
            <a:pPr lvl="1">
              <a:buFont typeface="Courier New" panose="020B0604020202020204" pitchFamily="34" charset="0"/>
              <a:buChar char="o"/>
            </a:pPr>
            <a:r>
              <a:rPr lang="en-GB" sz="1800">
                <a:cs typeface="Arial"/>
              </a:rPr>
              <a:t>This is to help achieve the Cambridgeshire and Peterborough Combined Authority (CPCA)’s ambition to provide the UK’s most technically skilled workforce.</a:t>
            </a:r>
            <a:endParaRPr lang="en-US" sz="1800">
              <a:cs typeface="Arial"/>
            </a:endParaRPr>
          </a:p>
        </p:txBody>
      </p:sp>
    </p:spTree>
    <p:extLst>
      <p:ext uri="{BB962C8B-B14F-4D97-AF65-F5344CB8AC3E}">
        <p14:creationId xmlns:p14="http://schemas.microsoft.com/office/powerpoint/2010/main" val="307934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4000"/>
              <a:t>2. Approach</a:t>
            </a: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pPr marL="0" indent="0">
              <a:buNone/>
            </a:pPr>
            <a:r>
              <a:rPr lang="en-GB" sz="1600"/>
              <a:t>The data in this slide pack is sourced from the GOV.UK Apprenticeship and Traineeship Statistical First Release.</a:t>
            </a:r>
          </a:p>
          <a:p>
            <a:pPr marL="0" indent="0">
              <a:buNone/>
            </a:pPr>
            <a:r>
              <a:rPr lang="en-GB" sz="1600"/>
              <a:t>This is publicly available data accessible through this link: </a:t>
            </a:r>
            <a:r>
              <a:rPr lang="en-GB" sz="1600">
                <a:hlinkClick r:id="rId2"/>
              </a:rPr>
              <a:t>Apprenticeships, Academic year 2023/24 – Explore education statistics – GOV.UK (explore-education-statistics.service.gov.uk)</a:t>
            </a:r>
            <a:endParaRPr lang="en-GB" sz="1600"/>
          </a:p>
          <a:p>
            <a:pPr marL="0" indent="0">
              <a:buNone/>
            </a:pPr>
            <a:r>
              <a:rPr lang="en-GB" sz="1600"/>
              <a:t>There are two approaches for analysing apprenticeships:</a:t>
            </a:r>
          </a:p>
          <a:p>
            <a:r>
              <a:rPr lang="en-GB" sz="1600"/>
              <a:t>The first is learner location-based, which looks at the delivery of apprenticeships to learners residing in Cambridgeshire and Peterborough regardless of delivery location. This analysis will include learners who travel outside of the Cambridgeshire and Peterborough region for learning.</a:t>
            </a:r>
          </a:p>
          <a:p>
            <a:r>
              <a:rPr lang="en-GB" sz="1600"/>
              <a:t>The second approach is delivery location-based, which looks at the delivery of apprenticeships where the provider is based within Cambridgeshire and Peterborough. This analysis will include learners who reside outside of Cambridgeshire and Peterborough but travel into the region for learning. </a:t>
            </a:r>
          </a:p>
          <a:p>
            <a:pPr marL="0" indent="0">
              <a:buNone/>
            </a:pPr>
            <a:endParaRPr lang="en-GB" sz="1600" b="1"/>
          </a:p>
          <a:p>
            <a:pPr marL="0" indent="0">
              <a:buNone/>
            </a:pPr>
            <a:r>
              <a:rPr lang="en-GB" sz="1600" b="1"/>
              <a:t>This slide pack uses the latter delivery location-based approach.</a:t>
            </a:r>
            <a:endParaRPr lang="en-GB" sz="1600" b="1">
              <a:cs typeface="Arial"/>
            </a:endParaRPr>
          </a:p>
          <a:p>
            <a:endParaRPr lang="en-GB"/>
          </a:p>
        </p:txBody>
      </p:sp>
    </p:spTree>
    <p:extLst>
      <p:ext uri="{BB962C8B-B14F-4D97-AF65-F5344CB8AC3E}">
        <p14:creationId xmlns:p14="http://schemas.microsoft.com/office/powerpoint/2010/main" val="389275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p:txBody>
          <a:bodyPr/>
          <a:lstStyle/>
          <a:p>
            <a:r>
              <a:rPr lang="en-GB" sz="4000"/>
              <a:t>3. Executive Summary - Starts</a:t>
            </a:r>
            <a:endParaRPr lang="en-GB" sz="400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459677" y="1542161"/>
            <a:ext cx="10515600" cy="4351338"/>
          </a:xfrm>
        </p:spPr>
        <p:txBody>
          <a:bodyPr/>
          <a:lstStyle/>
          <a:p>
            <a:pPr marL="0" indent="0">
              <a:buNone/>
            </a:pPr>
            <a:r>
              <a:rPr lang="en-GB" sz="1250"/>
              <a:t>Overview</a:t>
            </a:r>
            <a:endParaRPr lang="en-US" sz="1250">
              <a:cs typeface="Arial"/>
            </a:endParaRPr>
          </a:p>
          <a:p>
            <a:pPr lvl="1"/>
            <a:r>
              <a:rPr lang="en-GB" sz="1250" b="1"/>
              <a:t>Little change in overall starts </a:t>
            </a:r>
            <a:r>
              <a:rPr lang="en-GB" sz="1250"/>
              <a:t>- Starts across Cambridgeshire and Peterborough in 2023/24 slightly decreased by -1.0% (-48) from the starts in 2022/23. This suggests that apprenticeship demand may be plateauing.</a:t>
            </a:r>
            <a:endParaRPr lang="en-GB" sz="1250">
              <a:cs typeface="Arial"/>
            </a:endParaRPr>
          </a:p>
          <a:p>
            <a:pPr marL="0" indent="0">
              <a:buNone/>
            </a:pPr>
            <a:r>
              <a:rPr lang="en-GB" sz="1250"/>
              <a:t>By level</a:t>
            </a:r>
            <a:endParaRPr lang="en-GB" sz="1250">
              <a:cs typeface="Arial" panose="020B0604020202020204"/>
            </a:endParaRPr>
          </a:p>
          <a:p>
            <a:pPr lvl="1"/>
            <a:r>
              <a:rPr lang="en-GB" sz="1250" b="1"/>
              <a:t>Starts by Level 6 apprenticeships increased and starts by Level 2 apprenticeships decreased</a:t>
            </a:r>
            <a:r>
              <a:rPr lang="en-GB" sz="1250"/>
              <a:t>-  Level 6 starts increased by +18% (+84), and Level 2 starts decreased by -11% (-110). Cambridgeshire and Peterborough has a slightly higher proportion of Level 4-7 starts than nationally (42% vs 36%). This may reflect the higher skills levels and demands of the region.​</a:t>
            </a:r>
            <a:endParaRPr lang="en-GB" sz="1250">
              <a:cs typeface="Arial"/>
            </a:endParaRPr>
          </a:p>
          <a:p>
            <a:pPr marL="0" indent="0">
              <a:buNone/>
            </a:pPr>
            <a:r>
              <a:rPr lang="en-GB" sz="1250"/>
              <a:t>By subject area</a:t>
            </a:r>
            <a:endParaRPr lang="en-GB" sz="1250">
              <a:cs typeface="Arial" panose="020B0604020202020204"/>
            </a:endParaRPr>
          </a:p>
          <a:p>
            <a:pPr lvl="1"/>
            <a:r>
              <a:rPr lang="en-GB" sz="1250" b="1"/>
              <a:t>Information and Communication Technology increased and Agriculture, Horticulture and Animal Care decreased </a:t>
            </a:r>
            <a:r>
              <a:rPr lang="en-GB" sz="1250"/>
              <a:t>- Starts by subject area in 2023/24 have remained in line with the previous year across Cambridgeshire and Peterborough. The most notable shift has been an increase in Information and Communication Technology starts by +12% (+40) and a decrease in Agriculture, Horticulture and Animal Care starts by -17% (-56). The overall subject area breakdown is also generally in line with national data except for Agriculture, Horticulture, and Animal care having a higher proportion than national (5% vs 2%) and Engineering and Manufacturing Technologies having a slightly lower proportion than national (11% vs 13%).​</a:t>
            </a:r>
          </a:p>
          <a:p>
            <a:pPr marL="0" indent="0">
              <a:buNone/>
            </a:pPr>
            <a:r>
              <a:rPr lang="en-US" sz="1250"/>
              <a:t>By age</a:t>
            </a:r>
            <a:endParaRPr lang="en-GB" sz="1250" b="1"/>
          </a:p>
          <a:p>
            <a:pPr lvl="1"/>
            <a:r>
              <a:rPr lang="en-GB" sz="1250" b="1"/>
              <a:t>Starts for Under 19 age group increased and starts for the 19-24 and 25+ age groups decreased -</a:t>
            </a:r>
            <a:r>
              <a:rPr lang="en-US" sz="1250" b="1"/>
              <a:t> </a:t>
            </a:r>
            <a:r>
              <a:rPr lang="en-US" sz="1250"/>
              <a:t>S</a:t>
            </a:r>
            <a:r>
              <a:rPr lang="en-GB" sz="1250"/>
              <a:t>tarts for the Under 19 age group increased by 4% (+44) and starts for the 19-24 and 25+ age groups decreased (-21, -1% and -71, -3% respectively). Compared to the national level, the Under 19 age group has a lower proportion of starts (21% vs 23%) and the 19-24 age group has a higher proportion of starts (30% vs 28%).​</a:t>
            </a:r>
            <a:endParaRPr lang="en-US" sz="1250">
              <a:cs typeface="Arial"/>
            </a:endParaRPr>
          </a:p>
          <a:p>
            <a:pPr marL="0" indent="0">
              <a:buNone/>
            </a:pPr>
            <a:r>
              <a:rPr lang="en-US" sz="1250"/>
              <a:t>By provider</a:t>
            </a:r>
            <a:endParaRPr lang="en-US" sz="1250">
              <a:cs typeface="Arial" panose="020B0604020202020204"/>
            </a:endParaRPr>
          </a:p>
          <a:p>
            <a:pPr lvl="1"/>
            <a:r>
              <a:rPr lang="en-US" sz="1250" b="1"/>
              <a:t>Top five providers </a:t>
            </a:r>
            <a:r>
              <a:rPr lang="en-US" sz="1250"/>
              <a:t>- The top five providers for starts remains similar to previous years. </a:t>
            </a:r>
            <a:r>
              <a:rPr lang="en-GB" sz="1250"/>
              <a:t>Anglia Ruskin University had the largest increase in starts over the last year in the top 5 by +12% (+59). Inspire Education Group had the largest decrease in starts over the last year in the top 5 by -45% (-143). </a:t>
            </a:r>
            <a:endParaRPr lang="en-US" sz="1250">
              <a:cs typeface="Arial"/>
            </a:endParaRPr>
          </a:p>
        </p:txBody>
      </p:sp>
    </p:spTree>
    <p:extLst>
      <p:ext uri="{BB962C8B-B14F-4D97-AF65-F5344CB8AC3E}">
        <p14:creationId xmlns:p14="http://schemas.microsoft.com/office/powerpoint/2010/main" val="313162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681038" y="457200"/>
            <a:ext cx="10515600" cy="1214438"/>
          </a:xfrm>
        </p:spPr>
        <p:txBody>
          <a:bodyPr/>
          <a:lstStyle/>
          <a:p>
            <a:r>
              <a:rPr lang="en-GB" sz="4000"/>
              <a:t>3. Executive Summary – Achievements</a:t>
            </a:r>
            <a:endParaRPr lang="en-GB" sz="4000">
              <a:cs typeface="Arial"/>
            </a:endParaRPr>
          </a:p>
        </p:txBody>
      </p:sp>
      <p:sp>
        <p:nvSpPr>
          <p:cNvPr id="3" name="Content Placeholder 2">
            <a:extLst>
              <a:ext uri="{FF2B5EF4-FFF2-40B4-BE49-F238E27FC236}">
                <a16:creationId xmlns:a16="http://schemas.microsoft.com/office/drawing/2014/main" id="{6A2EB08D-812A-DDD0-D083-A2162932A396}"/>
              </a:ext>
            </a:extLst>
          </p:cNvPr>
          <p:cNvSpPr>
            <a:spLocks noGrp="1"/>
          </p:cNvSpPr>
          <p:nvPr>
            <p:ph idx="1"/>
          </p:nvPr>
        </p:nvSpPr>
        <p:spPr>
          <a:xfrm>
            <a:off x="103060" y="1141037"/>
            <a:ext cx="11738419" cy="4351338"/>
          </a:xfrm>
        </p:spPr>
        <p:txBody>
          <a:bodyPr/>
          <a:lstStyle/>
          <a:p>
            <a:pPr marL="0" indent="0">
              <a:buNone/>
            </a:pPr>
            <a:r>
              <a:rPr lang="en-GB" sz="1250"/>
              <a:t>Overview</a:t>
            </a:r>
            <a:endParaRPr lang="en-US" sz="1250">
              <a:cs typeface="Arial"/>
            </a:endParaRPr>
          </a:p>
          <a:p>
            <a:pPr lvl="1"/>
            <a:r>
              <a:rPr lang="en-GB" sz="1250" b="1"/>
              <a:t>Increase in overall achievements </a:t>
            </a:r>
            <a:r>
              <a:rPr lang="en-GB" sz="1250"/>
              <a:t>- Achievements across Cambridgeshire and Peterborough in 2023/24 have increased from 2022/23 by +18.0% (+436). Although achievements have also increased nationally, the national increase of +9.8% is smaller. The local increase has been driven by two providers: </a:t>
            </a:r>
            <a:r>
              <a:rPr lang="en-GB" sz="1250" err="1"/>
              <a:t>Medipro</a:t>
            </a:r>
            <a:r>
              <a:rPr lang="en-GB" sz="1250"/>
              <a:t>, a provider which took on apprenticeships from East of England Ambulance Service which ceased provision in 2021/22, and Anglia Ruskin University. This has had implications for level and subject area breakdowns.  </a:t>
            </a:r>
            <a:endParaRPr lang="en-GB" sz="1250">
              <a:cs typeface="Arial"/>
            </a:endParaRPr>
          </a:p>
          <a:p>
            <a:pPr marL="0" indent="0">
              <a:buNone/>
            </a:pPr>
            <a:r>
              <a:rPr lang="en-GB" sz="1250"/>
              <a:t>By level</a:t>
            </a:r>
            <a:endParaRPr lang="en-GB" sz="1250">
              <a:cs typeface="Arial" panose="020B0604020202020204"/>
            </a:endParaRPr>
          </a:p>
          <a:p>
            <a:pPr lvl="1"/>
            <a:r>
              <a:rPr lang="en-GB" sz="1250" b="1"/>
              <a:t>Increase in achievements over all levels</a:t>
            </a:r>
            <a:r>
              <a:rPr lang="en-GB" sz="1250"/>
              <a:t> - Achievements increased across all levels. Level 4 (+177 achievements, +52%) had the largest increase in achievements. This is due to apprenticeship achievements delivered by </a:t>
            </a:r>
            <a:r>
              <a:rPr lang="en-GB" sz="1250" err="1"/>
              <a:t>Medipro</a:t>
            </a:r>
            <a:r>
              <a:rPr lang="en-GB" sz="1250"/>
              <a:t>. Cambridgeshire and Peterborough had a higher proportion of achievements at Level 4-5 apprenticeships than nationally (30% vs 18%). Cambridgeshire and Peterborough had a lower proportions of achievements in Level 2 apprenticeships (19% vs 25% nationally) and Level 3 apprenticeships (38% vs 43% nationally).</a:t>
            </a:r>
            <a:endParaRPr lang="en-GB" sz="1250">
              <a:cs typeface="Arial"/>
            </a:endParaRPr>
          </a:p>
          <a:p>
            <a:pPr marL="0" indent="0">
              <a:buNone/>
            </a:pPr>
            <a:r>
              <a:rPr lang="en-GB" sz="1250"/>
              <a:t>By subject area</a:t>
            </a:r>
            <a:endParaRPr lang="en-GB" sz="1250">
              <a:cs typeface="Arial" panose="020B0604020202020204"/>
            </a:endParaRPr>
          </a:p>
          <a:p>
            <a:pPr lvl="1"/>
            <a:r>
              <a:rPr lang="en-GB" sz="1250" b="1"/>
              <a:t>Engineering and Manufacturing Technologies only subject area to decrease </a:t>
            </a:r>
            <a:r>
              <a:rPr lang="en-GB" sz="1250"/>
              <a:t>- Engineering and Manufacturing Technologies had the only decrease (-40, -12%) over all subject areas. Health, Public Services and Care achievements increased (+232, +35%). This has been driven my </a:t>
            </a:r>
            <a:r>
              <a:rPr lang="en-GB" sz="1250" err="1"/>
              <a:t>Medipro</a:t>
            </a:r>
            <a:r>
              <a:rPr lang="en-GB" sz="1250"/>
              <a:t> and Anglia Ruskin University. Information and Communication Technology achievements increased (+89, +92%), and Business, Administration and Law also increased (+56, +84%).</a:t>
            </a:r>
            <a:endParaRPr lang="en-US" sz="1250">
              <a:cs typeface="Arial"/>
            </a:endParaRPr>
          </a:p>
          <a:p>
            <a:pPr marL="0" indent="0">
              <a:buNone/>
            </a:pPr>
            <a:r>
              <a:rPr lang="en-US" sz="1250"/>
              <a:t>By age</a:t>
            </a:r>
            <a:endParaRPr lang="en-US" sz="1250">
              <a:cs typeface="Arial" panose="020B0604020202020204"/>
            </a:endParaRPr>
          </a:p>
          <a:p>
            <a:pPr lvl="1"/>
            <a:r>
              <a:rPr lang="en-US" sz="1250" b="1"/>
              <a:t>Increase in achievements across all age groups </a:t>
            </a:r>
            <a:r>
              <a:rPr lang="en-US" sz="1250"/>
              <a:t>-  </a:t>
            </a:r>
            <a:r>
              <a:rPr lang="en-GB" sz="1250"/>
              <a:t>The Under 19, 19-24, and 25+ age groups all had increases of 1% (+3), 22% (+176), and 22% (+257) respectively. In comparing to the national level, there were higher proportions of achievements in the 19-24 age group (34% vs 32% nationally) and 25+ age group (50% vs 46% nationally).​ There were a lower proportion of achievements in the Under 19 age group (16% vs 23% nationally).</a:t>
            </a:r>
          </a:p>
          <a:p>
            <a:pPr marL="0" indent="0">
              <a:buNone/>
            </a:pPr>
            <a:r>
              <a:rPr lang="en-US" sz="1250"/>
              <a:t>By </a:t>
            </a:r>
            <a:r>
              <a:rPr lang="en-GB" sz="1250"/>
              <a:t>provider</a:t>
            </a:r>
          </a:p>
          <a:p>
            <a:pPr lvl="1"/>
            <a:r>
              <a:rPr lang="en-US" sz="1250" b="1"/>
              <a:t>Top five providers</a:t>
            </a:r>
            <a:r>
              <a:rPr lang="en-US" sz="1250"/>
              <a:t> - The top five providers for achievements remain similar to previous years.</a:t>
            </a:r>
            <a:r>
              <a:rPr lang="en-GB" sz="1250">
                <a:cs typeface="Arial"/>
              </a:rPr>
              <a:t> </a:t>
            </a:r>
            <a:r>
              <a:rPr lang="en-GB" sz="1250" err="1">
                <a:cs typeface="Arial"/>
              </a:rPr>
              <a:t>Medipro</a:t>
            </a:r>
            <a:r>
              <a:rPr lang="en-GB" sz="1250">
                <a:cs typeface="Arial"/>
              </a:rPr>
              <a:t> had the highest increase in achievements over the past year in the top five providers (+158, +118%). There was also an increase in achievements in the past year in the top five providers for Anglia Ruskin University (+98, +67%), The College of Animal Welfare (+47, +39%), and Inspire Education Group (+48, +51%). Cambridge Regional College was the only provider in the top five providers to have a decrease over the past year (-59, -24%).</a:t>
            </a:r>
          </a:p>
        </p:txBody>
      </p:sp>
    </p:spTree>
    <p:extLst>
      <p:ext uri="{BB962C8B-B14F-4D97-AF65-F5344CB8AC3E}">
        <p14:creationId xmlns:p14="http://schemas.microsoft.com/office/powerpoint/2010/main" val="245552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66BDFB32-AA02-C262-0605-C1CB56FEA5BA}"/>
              </a:ext>
            </a:extLst>
          </p:cNvPr>
          <p:cNvSpPr>
            <a:spLocks noGrp="1" noChangeArrowheads="1"/>
          </p:cNvSpPr>
          <p:nvPr>
            <p:ph type="title"/>
          </p:nvPr>
        </p:nvSpPr>
        <p:spPr/>
        <p:txBody>
          <a:bodyPr/>
          <a:lstStyle/>
          <a:p>
            <a:r>
              <a:rPr lang="en-US" altLang="en-US" sz="4000"/>
              <a:t>4. Overall Delivery</a:t>
            </a:r>
            <a:endParaRPr lang="en-US" altLang="en-US" sz="4000">
              <a:cs typeface="Arial"/>
            </a:endParaRPr>
          </a:p>
        </p:txBody>
      </p:sp>
      <p:sp>
        <p:nvSpPr>
          <p:cNvPr id="6146" name="Content Placeholder 2">
            <a:extLst>
              <a:ext uri="{FF2B5EF4-FFF2-40B4-BE49-F238E27FC236}">
                <a16:creationId xmlns:a16="http://schemas.microsoft.com/office/drawing/2014/main" id="{8D3E1BF4-447A-D205-A68E-79C2A7A7D865}"/>
              </a:ext>
            </a:extLst>
          </p:cNvPr>
          <p:cNvSpPr>
            <a:spLocks noGrp="1" noChangeArrowheads="1"/>
          </p:cNvSpPr>
          <p:nvPr>
            <p:ph idx="1"/>
          </p:nvPr>
        </p:nvSpPr>
        <p:spPr>
          <a:xfrm>
            <a:off x="633413" y="1825625"/>
            <a:ext cx="5129032" cy="4351338"/>
          </a:xfrm>
        </p:spPr>
        <p:txBody>
          <a:bodyPr/>
          <a:lstStyle/>
          <a:p>
            <a:r>
              <a:rPr lang="en-US" sz="1600"/>
              <a:t>In the </a:t>
            </a:r>
            <a:r>
              <a:rPr kumimoji="0" lang="en-US" sz="1600" b="0" i="0" u="none" strike="noStrike" kern="1200" cap="none" spc="0" normalizeH="0" baseline="0" noProof="0">
                <a:ln>
                  <a:noFill/>
                </a:ln>
                <a:effectLst/>
                <a:uLnTx/>
                <a:uFillTx/>
                <a:ea typeface="+mn-ea"/>
                <a:cs typeface="+mn-cs"/>
              </a:rPr>
              <a:t>2023/24 academic year (August 2023 – July 2024</a:t>
            </a:r>
            <a:r>
              <a:rPr lang="en-US" sz="1600"/>
              <a:t>),</a:t>
            </a:r>
            <a:r>
              <a:rPr kumimoji="0" lang="en-US" sz="1600" b="0" i="0" u="none" strike="noStrike" kern="1200" cap="none" spc="0" normalizeH="0" baseline="0" noProof="0">
                <a:ln>
                  <a:noFill/>
                </a:ln>
                <a:effectLst/>
                <a:uLnTx/>
                <a:uFillTx/>
                <a:ea typeface="+mn-ea"/>
                <a:cs typeface="+mn-cs"/>
              </a:rPr>
              <a:t> there have been </a:t>
            </a:r>
            <a:r>
              <a:rPr lang="en-US" sz="1600" b="1"/>
              <a:t>4,903</a:t>
            </a:r>
            <a:r>
              <a:rPr kumimoji="0" lang="en-US" sz="1600" b="1" i="0" u="none" strike="noStrike" kern="1200" cap="none" spc="0" normalizeH="0" baseline="0" noProof="0">
                <a:ln>
                  <a:noFill/>
                </a:ln>
                <a:effectLst/>
                <a:uLnTx/>
                <a:uFillTx/>
                <a:ea typeface="+mn-ea"/>
                <a:cs typeface="+mn-cs"/>
              </a:rPr>
              <a:t> apprenticeship starts</a:t>
            </a:r>
            <a:r>
              <a:rPr kumimoji="0" lang="en-US" sz="1600" b="0" i="0" u="none" strike="noStrike" kern="1200" cap="none" spc="0" normalizeH="0" baseline="0" noProof="0">
                <a:ln>
                  <a:noFill/>
                </a:ln>
                <a:effectLst/>
                <a:uLnTx/>
                <a:uFillTx/>
                <a:ea typeface="+mn-ea"/>
                <a:cs typeface="+mn-cs"/>
              </a:rPr>
              <a:t> across Cambridgeshire and Peterborough. </a:t>
            </a:r>
            <a:r>
              <a:rPr kumimoji="0" lang="en-GB" sz="1600" b="0" i="0" u="none" strike="noStrike" kern="1200" cap="none" spc="0" normalizeH="0" baseline="0" noProof="0">
                <a:ln>
                  <a:noFill/>
                </a:ln>
                <a:effectLst/>
                <a:uLnTx/>
                <a:uFillTx/>
                <a:ea typeface="+mn-ea"/>
                <a:cs typeface="+mn-cs"/>
              </a:rPr>
              <a:t>This is a slight decrease (-48; -1.0%) from 2022/23 where there were 4,951 starts.</a:t>
            </a:r>
            <a:endParaRPr kumimoji="0" lang="en-US" sz="1600" b="0" i="0" u="none" strike="noStrike" kern="1200" cap="none" spc="0" normalizeH="0" baseline="0" noProof="0">
              <a:ln>
                <a:noFill/>
              </a:ln>
              <a:effectLst/>
              <a:uLnTx/>
              <a:uFillTx/>
              <a:ea typeface="+mn-ea"/>
              <a:cs typeface="+mn-cs"/>
            </a:endParaRPr>
          </a:p>
          <a:p>
            <a:r>
              <a:rPr lang="en-US" sz="1600"/>
              <a:t>At a national level,</a:t>
            </a:r>
            <a:r>
              <a:rPr kumimoji="0" lang="en-US" sz="1600" b="0" i="0" u="none" strike="noStrike" kern="1200" cap="none" spc="0" normalizeH="0" baseline="0" noProof="0">
                <a:ln>
                  <a:noFill/>
                </a:ln>
                <a:effectLst/>
                <a:uLnTx/>
                <a:uFillTx/>
                <a:ea typeface="+mn-ea"/>
                <a:cs typeface="+mn-cs"/>
              </a:rPr>
              <a:t> starts were also in line when comparing 2022/23 to 2023/24.</a:t>
            </a:r>
          </a:p>
          <a:p>
            <a:r>
              <a:rPr lang="en-US" altLang="en-US" sz="1600"/>
              <a:t>In the 2023/24 academic year, there were </a:t>
            </a:r>
            <a:r>
              <a:rPr lang="en-US" altLang="en-US" sz="1600" b="1"/>
              <a:t>2,847 apprenticeship achievements </a:t>
            </a:r>
            <a:r>
              <a:rPr lang="en-US" altLang="en-US" sz="1600"/>
              <a:t>across Cambridgeshire and Peterborough. This was a +18.0% (+436) increase from 2022/23 where there were 2,411 achievements.</a:t>
            </a:r>
          </a:p>
          <a:p>
            <a:r>
              <a:rPr lang="en-US" sz="1600"/>
              <a:t>At a national level,</a:t>
            </a:r>
            <a:r>
              <a:rPr lang="en-US" altLang="en-US" sz="1600"/>
              <a:t> achievements increased by +9.8% from 2022/23.</a:t>
            </a:r>
          </a:p>
          <a:p>
            <a:endParaRPr lang="en-US" altLang="en-US" sz="1600"/>
          </a:p>
        </p:txBody>
      </p:sp>
      <p:pic>
        <p:nvPicPr>
          <p:cNvPr id="5" name="Picture 4" descr="A line graph showing overall apprenticeship starts and achievements across Cambridgeshire and Peterborough over the last three years.">
            <a:extLst>
              <a:ext uri="{FF2B5EF4-FFF2-40B4-BE49-F238E27FC236}">
                <a16:creationId xmlns:a16="http://schemas.microsoft.com/office/drawing/2014/main" id="{FAF6D653-90B0-81E5-444B-EBAABD3A2643}"/>
              </a:ext>
            </a:extLst>
          </p:cNvPr>
          <p:cNvPicPr>
            <a:picLocks noChangeAspect="1"/>
          </p:cNvPicPr>
          <p:nvPr/>
        </p:nvPicPr>
        <p:blipFill>
          <a:blip r:embed="rId2"/>
          <a:stretch>
            <a:fillRect/>
          </a:stretch>
        </p:blipFill>
        <p:spPr>
          <a:xfrm>
            <a:off x="6172019" y="1393011"/>
            <a:ext cx="5386568" cy="4517251"/>
          </a:xfrm>
          <a:prstGeom prst="rect">
            <a:avLst/>
          </a:prstGeom>
        </p:spPr>
      </p:pic>
      <p:sp>
        <p:nvSpPr>
          <p:cNvPr id="2" name="TextBox 1">
            <a:extLst>
              <a:ext uri="{FF2B5EF4-FFF2-40B4-BE49-F238E27FC236}">
                <a16:creationId xmlns:a16="http://schemas.microsoft.com/office/drawing/2014/main" id="{5ADB150E-DD51-28B9-B7DF-FACBB1DD9F8C}"/>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11D8-9E2B-DD4C-70CB-CCEC7E13DFC4}"/>
              </a:ext>
            </a:extLst>
          </p:cNvPr>
          <p:cNvSpPr>
            <a:spLocks noGrp="1"/>
          </p:cNvSpPr>
          <p:nvPr>
            <p:ph type="title"/>
          </p:nvPr>
        </p:nvSpPr>
        <p:spPr>
          <a:xfrm>
            <a:off x="5171225" y="2631622"/>
            <a:ext cx="2511286" cy="662085"/>
          </a:xfrm>
        </p:spPr>
        <p:txBody>
          <a:bodyPr/>
          <a:lstStyle/>
          <a:p>
            <a:r>
              <a:rPr lang="en-GB" sz="4000"/>
              <a:t>5. Starts</a:t>
            </a:r>
          </a:p>
        </p:txBody>
      </p:sp>
    </p:spTree>
    <p:extLst>
      <p:ext uri="{BB962C8B-B14F-4D97-AF65-F5344CB8AC3E}">
        <p14:creationId xmlns:p14="http://schemas.microsoft.com/office/powerpoint/2010/main" val="360400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5625-3E07-7E1F-9DDF-4C7CD0252EBF}"/>
              </a:ext>
            </a:extLst>
          </p:cNvPr>
          <p:cNvSpPr>
            <a:spLocks noGrp="1"/>
          </p:cNvSpPr>
          <p:nvPr>
            <p:ph type="title"/>
          </p:nvPr>
        </p:nvSpPr>
        <p:spPr/>
        <p:txBody>
          <a:bodyPr/>
          <a:lstStyle/>
          <a:p>
            <a:r>
              <a:rPr lang="en-GB" sz="4000"/>
              <a:t>Starts by level</a:t>
            </a:r>
            <a:endParaRPr lang="en-GB" sz="4000">
              <a:cs typeface="Arial"/>
            </a:endParaRPr>
          </a:p>
        </p:txBody>
      </p:sp>
      <p:sp>
        <p:nvSpPr>
          <p:cNvPr id="3" name="Content Placeholder 2">
            <a:extLst>
              <a:ext uri="{FF2B5EF4-FFF2-40B4-BE49-F238E27FC236}">
                <a16:creationId xmlns:a16="http://schemas.microsoft.com/office/drawing/2014/main" id="{4A5B048C-D564-6C59-97BB-21EB1E19A0ED}"/>
              </a:ext>
            </a:extLst>
          </p:cNvPr>
          <p:cNvSpPr>
            <a:spLocks noGrp="1"/>
          </p:cNvSpPr>
          <p:nvPr>
            <p:ph idx="1"/>
          </p:nvPr>
        </p:nvSpPr>
        <p:spPr>
          <a:xfrm>
            <a:off x="633413" y="1825625"/>
            <a:ext cx="3929961" cy="4351338"/>
          </a:xfrm>
        </p:spPr>
        <p:txBody>
          <a:bodyPr/>
          <a:lstStyle/>
          <a:p>
            <a:pPr marL="57150" indent="0">
              <a:spcAft>
                <a:spcPts val="600"/>
              </a:spcAft>
              <a:buNone/>
            </a:pPr>
            <a:r>
              <a:rPr lang="en-GB" sz="1600"/>
              <a:t>The notable differences between 2022/23 and 2023/24 are</a:t>
            </a:r>
          </a:p>
          <a:p>
            <a:pPr marL="342900" indent="-285750">
              <a:spcAft>
                <a:spcPts val="600"/>
              </a:spcAft>
            </a:pPr>
            <a:r>
              <a:rPr lang="en-US" sz="1600"/>
              <a:t>Level 6 (+84 starts, +18%) had the largest raw number and percentage increase in starts.</a:t>
            </a:r>
          </a:p>
          <a:p>
            <a:pPr marL="342900" indent="-285750">
              <a:spcAft>
                <a:spcPts val="600"/>
              </a:spcAft>
            </a:pPr>
            <a:r>
              <a:rPr lang="en-US" sz="1600"/>
              <a:t>The proportion of Level 6 starts increased by 2 percentage points (pp) from 9% to 11%.</a:t>
            </a:r>
          </a:p>
          <a:p>
            <a:pPr marL="342900" indent="-285750">
              <a:spcAft>
                <a:spcPts val="600"/>
              </a:spcAft>
            </a:pPr>
            <a:r>
              <a:rPr lang="en-US" sz="1600"/>
              <a:t>Level 2 (-110 starts, -11%) had the largest raw number and percentage decrease in starts.</a:t>
            </a:r>
          </a:p>
          <a:p>
            <a:pPr marL="342900" indent="-285750">
              <a:spcAft>
                <a:spcPts val="600"/>
              </a:spcAft>
            </a:pPr>
            <a:r>
              <a:rPr lang="en-US" sz="1600"/>
              <a:t>The proportion of Level 2 starts decreased by 2 percentage points (pp) from 20% to 18%.</a:t>
            </a:r>
          </a:p>
          <a:p>
            <a:pPr marL="342900" indent="-285750">
              <a:spcAft>
                <a:spcPts val="600"/>
              </a:spcAft>
            </a:pPr>
            <a:endParaRPr lang="en-US" sz="1600"/>
          </a:p>
          <a:p>
            <a:endParaRPr lang="en-GB" sz="1600"/>
          </a:p>
        </p:txBody>
      </p:sp>
      <p:pic>
        <p:nvPicPr>
          <p:cNvPr id="6" name="Picture 5" descr="A stacked bar chart showing apprenticeship starts up to and including Q4 across Cambridgeshire and Peterborough by level over the last three years. In 2023/24 apprenticeship starts by level were: Level 2:18%, 870. Level 3: 41%, 1998. Level 4: 13%, 630. Level 5: 11%, 524. Level 6: 11%, 547. Level 7: 7%, 334.">
            <a:extLst>
              <a:ext uri="{FF2B5EF4-FFF2-40B4-BE49-F238E27FC236}">
                <a16:creationId xmlns:a16="http://schemas.microsoft.com/office/drawing/2014/main" id="{B8D7E95F-5873-9AF5-54E1-380A37F69B5B}"/>
              </a:ext>
            </a:extLst>
          </p:cNvPr>
          <p:cNvPicPr>
            <a:picLocks noChangeAspect="1"/>
          </p:cNvPicPr>
          <p:nvPr/>
        </p:nvPicPr>
        <p:blipFill>
          <a:blip r:embed="rId2"/>
          <a:stretch>
            <a:fillRect/>
          </a:stretch>
        </p:blipFill>
        <p:spPr>
          <a:xfrm>
            <a:off x="4705039" y="1690688"/>
            <a:ext cx="7163421" cy="3237257"/>
          </a:xfrm>
          <a:prstGeom prst="rect">
            <a:avLst/>
          </a:prstGeom>
        </p:spPr>
      </p:pic>
      <p:sp>
        <p:nvSpPr>
          <p:cNvPr id="5" name="TextBox 4">
            <a:extLst>
              <a:ext uri="{FF2B5EF4-FFF2-40B4-BE49-F238E27FC236}">
                <a16:creationId xmlns:a16="http://schemas.microsoft.com/office/drawing/2014/main" id="{E49770C9-3609-2D62-738B-5D9E087C56C3}"/>
              </a:ext>
            </a:extLst>
          </p:cNvPr>
          <p:cNvSpPr txBox="1"/>
          <p:nvPr/>
        </p:nvSpPr>
        <p:spPr>
          <a:xfrm>
            <a:off x="0" y="6419850"/>
            <a:ext cx="8534400" cy="276999"/>
          </a:xfrm>
          <a:prstGeom prst="rect">
            <a:avLst/>
          </a:prstGeom>
          <a:noFill/>
        </p:spPr>
        <p:txBody>
          <a:bodyPr wrap="square" rtlCol="0">
            <a:spAutoFit/>
          </a:bodyPr>
          <a:lstStyle/>
          <a:p>
            <a:r>
              <a:rPr lang="en-GB" sz="1200" i="1"/>
              <a:t>*</a:t>
            </a:r>
            <a:r>
              <a:rPr lang="en-GB" sz="1200" b="1" i="1"/>
              <a:t>Please note that differences in proportion of 1 percentage point are considered “in line”</a:t>
            </a:r>
          </a:p>
        </p:txBody>
      </p:sp>
    </p:spTree>
    <p:extLst>
      <p:ext uri="{BB962C8B-B14F-4D97-AF65-F5344CB8AC3E}">
        <p14:creationId xmlns:p14="http://schemas.microsoft.com/office/powerpoint/2010/main" val="1888596792"/>
      </p:ext>
    </p:extLst>
  </p:cSld>
  <p:clrMapOvr>
    <a:masterClrMapping/>
  </p:clrMapOvr>
</p:sld>
</file>

<file path=ppt/theme/theme1.xml><?xml version="1.0" encoding="utf-8"?>
<a:theme xmlns:a="http://schemas.openxmlformats.org/drawingml/2006/main" name="Office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P template draft v8" id="{DF8C0179-50C7-474C-9C32-320FFDBD4498}" vid="{632D1101-92C7-9B4E-ACE0-6621DB3A6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TestExpiryDate xmlns="38160366-bcfb-49fe-ae5b-ebd90b6ce0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8" ma:contentTypeDescription="Create a new document." ma:contentTypeScope="" ma:versionID="9196fe47dd8037fb435e3d478db14a5e">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455ebfd166e5847b97ad3c8247559468"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23F78-F9DB-4ABA-80C2-28E77AAFD6C1}">
  <ds:schemaRefs>
    <ds:schemaRef ds:uri="http://schemas.microsoft.com/office/2006/metadata/properties"/>
    <ds:schemaRef ds:uri="38160366-bcfb-49fe-ae5b-ebd90b6ce091"/>
    <ds:schemaRef ds:uri="http://purl.org/dc/elements/1.1/"/>
    <ds:schemaRef ds:uri="http://schemas.microsoft.com/office/infopath/2007/PartnerControls"/>
    <ds:schemaRef ds:uri="http://purl.org/dc/terms/"/>
    <ds:schemaRef ds:uri="http://schemas.microsoft.com/office/2006/documentManagement/types"/>
    <ds:schemaRef ds:uri="d2c5561e-d5a1-4761-9d3e-caffcd84e59f"/>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191D127-B29E-4C94-B38F-24C964923C7B}">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7017D6-DAF8-4A74-AC05-B54649114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CCC PP template draft v8</Template>
  <TotalTime>110</TotalTime>
  <Words>3423</Words>
  <Application>Microsoft Office PowerPoint</Application>
  <PresentationFormat>Widescreen</PresentationFormat>
  <Paragraphs>211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Courier New</vt:lpstr>
      <vt:lpstr>Office Theme</vt:lpstr>
      <vt:lpstr>Apprenticeships delivered in the Cambridgeshire and Peterborough area, 2023/24 Academic Year</vt:lpstr>
      <vt:lpstr>Table of Contents</vt:lpstr>
      <vt:lpstr>1. Purpose</vt:lpstr>
      <vt:lpstr>2. Approach</vt:lpstr>
      <vt:lpstr>3. Executive Summary - Starts</vt:lpstr>
      <vt:lpstr>3. Executive Summary – Achievements</vt:lpstr>
      <vt:lpstr>4. Overall Delivery</vt:lpstr>
      <vt:lpstr>5. Starts</vt:lpstr>
      <vt:lpstr>Starts by level</vt:lpstr>
      <vt:lpstr>Starts by level – national comparison</vt:lpstr>
      <vt:lpstr>Starts by subject area</vt:lpstr>
      <vt:lpstr>Starts by subject area – national comparison</vt:lpstr>
      <vt:lpstr>Starts by age group</vt:lpstr>
      <vt:lpstr>Starts by age group – national comparison</vt:lpstr>
      <vt:lpstr>Starts by provider</vt:lpstr>
      <vt:lpstr>6. Achievements</vt:lpstr>
      <vt:lpstr>Achievement by level</vt:lpstr>
      <vt:lpstr>Achievement by level – national comparison</vt:lpstr>
      <vt:lpstr>Achievement by subject are</vt:lpstr>
      <vt:lpstr>Achievement by subject area – national comparison</vt:lpstr>
      <vt:lpstr>Achievement by age group</vt:lpstr>
      <vt:lpstr>Achievement by age group – national comparison</vt:lpstr>
      <vt:lpstr>Achievement by providers</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Harini.Anand@cambridgeshire.gov.uk;Dominic.Milham@cambridgeshire.gov.uk;Michael.Yates@cambridgeshire.gov.uk</dc:creator>
  <cp:lastModifiedBy>Harini Anand</cp:lastModifiedBy>
  <cp:revision>2</cp:revision>
  <dcterms:created xsi:type="dcterms:W3CDTF">2023-12-14T16:10:08Z</dcterms:created>
  <dcterms:modified xsi:type="dcterms:W3CDTF">2025-01-13T08:10:04Z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