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6" r:id="rId5"/>
    <p:sldId id="321" r:id="rId6"/>
    <p:sldId id="257" r:id="rId7"/>
    <p:sldId id="318" r:id="rId8"/>
    <p:sldId id="322" r:id="rId9"/>
    <p:sldId id="305" r:id="rId10"/>
    <p:sldId id="323" r:id="rId11"/>
    <p:sldId id="314" r:id="rId12"/>
    <p:sldId id="307" r:id="rId13"/>
    <p:sldId id="293" r:id="rId14"/>
    <p:sldId id="308" r:id="rId15"/>
    <p:sldId id="330" r:id="rId16"/>
    <p:sldId id="331" r:id="rId17"/>
    <p:sldId id="327" r:id="rId18"/>
    <p:sldId id="309" r:id="rId19"/>
    <p:sldId id="324" r:id="rId20"/>
    <p:sldId id="312" r:id="rId21"/>
    <p:sldId id="313" r:id="rId22"/>
    <p:sldId id="332"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388078-03F9-6B9B-5C34-92792CAA6085}" name="Nicola Gowers" initials="NG" userId="S::Nicola.Gowers@cambridgeshire.gov.uk::b5be6b24-663a-4fd9-b129-4e7748c3601c" providerId="AD"/>
  <p188:author id="{C1FC9F8C-DE3B-9D02-09DD-89BFF0662132}" name="Sarah Dougan" initials="SD" userId="S::sarah.dougan@cambridgeshire.gov.uk::7f08c8c9-b5e5-4e6e-b27c-d908f92ac367" providerId="AD"/>
  <p188:author id="{7FD3309A-FB57-AC17-47FE-7780270DB18E}" name="Oluwaseyi Oluwafemi" initials="OO" userId="S::Oluwaseyi.Oluwafemi@cambridgeshire.gov.uk::d8e05f4f-cc48-4a92-8cc3-d7fb2c84c570" providerId="AD"/>
  <p188:author id="{36078B9C-894B-2638-E2D0-8FC9351D9484}" name="Julia Pauschardt" initials="JP" userId="S::julia.pauschardt@cambridgeshire.gov.uk::b69aaf22-1aca-4901-a547-bd460c067dc5" providerId="AD"/>
  <p188:author id="{D475B8AD-DDC2-1B75-BC32-1BA2056AFB70}" name="Sarah Dougan" initials="SD" userId="S::Sarah.Dougan@cambridgeshire.gov.uk::7f08c8c9-b5e5-4e6e-b27c-d908f92ac367" providerId="AD"/>
  <p188:author id="{CAC2D0BC-06D1-16D5-F266-8282918734A1}" name="Helen Whyman" initials="HW" userId="S::Helen.Whyman@cambridgeshire.gov.uk::79a5c0b8-f1de-476f-a0b0-58ec2c0293ed" providerId="AD"/>
  <p188:author id="{2B3642D5-4854-74C1-D656-C0F8A507F70E}" name="Julia Pauschardt" initials="" userId="S::Julia.Pauschardt@cambridgeshire.gov.uk::b69aaf22-1aca-4901-a547-bd460c067dc5" providerId="AD"/>
  <p188:author id="{CAB008D9-F56E-A06D-9D1B-29BA96EAD75C}" name="Nicola Gowers" initials="NG" userId="S::nicola.gowers@cambridgeshire.gov.uk::b5be6b24-663a-4fd9-b129-4e7748c3601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762535-3A79-6352-5FF4-5DF567BD8524}" v="50" dt="2024-12-20T14:33:27.300"/>
    <p1510:client id="{45683A83-449A-5CA4-20FF-4A60073EB787}" v="980" dt="2024-12-19T15:35:33.943"/>
    <p1510:client id="{9869262A-2ED2-6446-5C68-DC39EA2F5B0C}" v="42" dt="2024-12-20T09:53:18.968"/>
    <p1510:client id="{A5B86F38-1851-4E33-AF62-2D49647DDB64}" v="2735" dt="2024-12-19T18:24:20.978"/>
    <p1510:client id="{C280BA8A-BD25-05F4-3CC8-D0848B9C2BDD}" v="3056" dt="2024-12-20T13:47:43.718"/>
    <p1510:client id="{E0649275-9AEF-5EB9-ACE2-F6A09E0F69F2}" v="104" dt="2024-12-19T16:18:25.989"/>
    <p1510:client id="{E5EAA186-0E2C-4EEB-8D2D-EDF5BB44669E}" v="6110" dt="2024-12-20T14:50:56.38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34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C2156-BA2A-419D-AB8D-13828002F6AD}" type="datetimeFigureOut">
              <a:rPr lang="en-GB" smtClean="0"/>
              <a:t>16/01/2025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98E5F-91BB-4123-B0DB-9D2F9693A394}" type="slidenum">
              <a:rPr lang="en-GB" smtClean="0"/>
              <a:t>‹#›</a:t>
            </a:fld>
            <a:endParaRPr lang="en-GB"/>
          </a:p>
        </p:txBody>
      </p:sp>
    </p:spTree>
    <p:extLst>
      <p:ext uri="{BB962C8B-B14F-4D97-AF65-F5344CB8AC3E}">
        <p14:creationId xmlns:p14="http://schemas.microsoft.com/office/powerpoint/2010/main" val="3383944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arwick.ac.uk/fac/sci/med/research/platform/wemwb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598E5F-91BB-4123-B0DB-9D2F9693A394}" type="slidenum">
              <a:rPr lang="en-GB" smtClean="0"/>
              <a:t>1</a:t>
            </a:fld>
            <a:endParaRPr lang="en-GB"/>
          </a:p>
        </p:txBody>
      </p:sp>
    </p:spTree>
    <p:extLst>
      <p:ext uri="{BB962C8B-B14F-4D97-AF65-F5344CB8AC3E}">
        <p14:creationId xmlns:p14="http://schemas.microsoft.com/office/powerpoint/2010/main" val="1375946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Total number of Yr8 and Yr10 pupils surveyed by districts:</a:t>
            </a:r>
          </a:p>
          <a:p>
            <a:r>
              <a:rPr lang="en-GB">
                <a:solidFill>
                  <a:srgbClr val="FF0000"/>
                </a:solidFill>
              </a:rPr>
              <a:t>Cambridge: 1,316</a:t>
            </a:r>
          </a:p>
          <a:p>
            <a:r>
              <a:rPr lang="en-GB">
                <a:solidFill>
                  <a:srgbClr val="FF0000"/>
                </a:solidFill>
              </a:rPr>
              <a:t>East Cambridgeshire: 1,027</a:t>
            </a:r>
          </a:p>
          <a:p>
            <a:r>
              <a:rPr lang="en-GB">
                <a:solidFill>
                  <a:srgbClr val="FF0000"/>
                </a:solidFill>
              </a:rPr>
              <a:t>Fenland: 807</a:t>
            </a:r>
          </a:p>
          <a:p>
            <a:r>
              <a:rPr lang="en-GB">
                <a:solidFill>
                  <a:srgbClr val="FF0000"/>
                </a:solidFill>
              </a:rPr>
              <a:t>Huntingdonshire: 1,927</a:t>
            </a:r>
          </a:p>
          <a:p>
            <a:r>
              <a:rPr lang="en-GB">
                <a:solidFill>
                  <a:srgbClr val="FF0000"/>
                </a:solidFill>
              </a:rPr>
              <a:t>South Cambridgeshire: 1,878</a:t>
            </a:r>
          </a:p>
          <a:p>
            <a:endParaRPr lang="en-GB"/>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64598E5F-91BB-4123-B0DB-9D2F9693A394}" type="slidenum">
              <a:rPr lang="en-GB" smtClean="0"/>
              <a:t>3</a:t>
            </a:fld>
            <a:endParaRPr lang="en-GB"/>
          </a:p>
        </p:txBody>
      </p:sp>
    </p:spTree>
    <p:extLst>
      <p:ext uri="{BB962C8B-B14F-4D97-AF65-F5344CB8AC3E}">
        <p14:creationId xmlns:p14="http://schemas.microsoft.com/office/powerpoint/2010/main" val="1288105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1F1F1F"/>
                </a:solidFill>
                <a:effectLst/>
                <a:latin typeface="Google Sans"/>
              </a:rPr>
              <a:t>The Warwick–Edinburgh Mental Wellbeing Scale (WEMWBS) was </a:t>
            </a:r>
            <a:r>
              <a:rPr lang="en-GB" b="0" i="0">
                <a:solidFill>
                  <a:srgbClr val="040C28"/>
                </a:solidFill>
                <a:effectLst/>
                <a:latin typeface="Google Sans"/>
              </a:rPr>
              <a:t>developed to enable the monitoring of mental wellbeing in the general population and the evaluation of projects, programmes and policies which aim to improve mental wellbeing</a:t>
            </a:r>
            <a:r>
              <a:rPr lang="en-GB" b="0" i="0">
                <a:solidFill>
                  <a:srgbClr val="1F1F1F"/>
                </a:solidFill>
                <a:effectLst/>
                <a:latin typeface="Google Sans"/>
              </a:rPr>
              <a:t>. A high WEMWBS score reflects high mental wellbeing.</a:t>
            </a:r>
            <a:endParaRPr lang="en-GB">
              <a:hlinkClick r:id="rId3"/>
            </a:endParaRPr>
          </a:p>
          <a:p>
            <a:r>
              <a:rPr lang="en-GB">
                <a:hlinkClick r:id="rId3"/>
              </a:rPr>
              <a:t>The Warwick-Edinburgh Mental Wellbeing Scale (WEMWBS)</a:t>
            </a:r>
            <a:endParaRPr lang="en-GB"/>
          </a:p>
        </p:txBody>
      </p:sp>
      <p:sp>
        <p:nvSpPr>
          <p:cNvPr id="4" name="Slide Number Placeholder 3"/>
          <p:cNvSpPr>
            <a:spLocks noGrp="1"/>
          </p:cNvSpPr>
          <p:nvPr>
            <p:ph type="sldNum" sz="quarter" idx="5"/>
          </p:nvPr>
        </p:nvSpPr>
        <p:spPr/>
        <p:txBody>
          <a:bodyPr/>
          <a:lstStyle/>
          <a:p>
            <a:fld id="{64598E5F-91BB-4123-B0DB-9D2F9693A394}" type="slidenum">
              <a:rPr lang="en-GB" smtClean="0"/>
              <a:t>6</a:t>
            </a:fld>
            <a:endParaRPr lang="en-GB"/>
          </a:p>
        </p:txBody>
      </p:sp>
    </p:spTree>
    <p:extLst>
      <p:ext uri="{BB962C8B-B14F-4D97-AF65-F5344CB8AC3E}">
        <p14:creationId xmlns:p14="http://schemas.microsoft.com/office/powerpoint/2010/main" val="1459441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598E5F-91BB-4123-B0DB-9D2F9693A394}" type="slidenum">
              <a:rPr lang="en-GB" smtClean="0"/>
              <a:t>9</a:t>
            </a:fld>
            <a:endParaRPr lang="en-GB"/>
          </a:p>
        </p:txBody>
      </p:sp>
    </p:spTree>
    <p:extLst>
      <p:ext uri="{BB962C8B-B14F-4D97-AF65-F5344CB8AC3E}">
        <p14:creationId xmlns:p14="http://schemas.microsoft.com/office/powerpoint/2010/main" val="3495527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Total number of Yr8 and Yr10 pupils surveyed by districts:</a:t>
            </a:r>
          </a:p>
          <a:p>
            <a:r>
              <a:rPr lang="en-GB">
                <a:solidFill>
                  <a:srgbClr val="FF0000"/>
                </a:solidFill>
              </a:rPr>
              <a:t>Cambridge: 1,316</a:t>
            </a:r>
          </a:p>
          <a:p>
            <a:r>
              <a:rPr lang="en-GB">
                <a:solidFill>
                  <a:srgbClr val="FF0000"/>
                </a:solidFill>
              </a:rPr>
              <a:t>East Cambridgeshire: 1,027</a:t>
            </a:r>
          </a:p>
          <a:p>
            <a:r>
              <a:rPr lang="en-GB">
                <a:solidFill>
                  <a:srgbClr val="FF0000"/>
                </a:solidFill>
              </a:rPr>
              <a:t>Fenland: 807</a:t>
            </a:r>
          </a:p>
          <a:p>
            <a:r>
              <a:rPr lang="en-GB">
                <a:solidFill>
                  <a:srgbClr val="FF0000"/>
                </a:solidFill>
              </a:rPr>
              <a:t>Huntingdonshire: 1,927</a:t>
            </a:r>
          </a:p>
          <a:p>
            <a:r>
              <a:rPr lang="en-GB">
                <a:solidFill>
                  <a:srgbClr val="FF0000"/>
                </a:solidFill>
              </a:rPr>
              <a:t>South Cambridgeshire: 1,878</a:t>
            </a:r>
          </a:p>
        </p:txBody>
      </p:sp>
      <p:sp>
        <p:nvSpPr>
          <p:cNvPr id="4" name="Slide Number Placeholder 3"/>
          <p:cNvSpPr>
            <a:spLocks noGrp="1"/>
          </p:cNvSpPr>
          <p:nvPr>
            <p:ph type="sldNum" sz="quarter" idx="5"/>
          </p:nvPr>
        </p:nvSpPr>
        <p:spPr/>
        <p:txBody>
          <a:bodyPr/>
          <a:lstStyle/>
          <a:p>
            <a:fld id="{64598E5F-91BB-4123-B0DB-9D2F9693A394}" type="slidenum">
              <a:rPr lang="en-GB" smtClean="0"/>
              <a:t>11</a:t>
            </a:fld>
            <a:endParaRPr lang="en-GB"/>
          </a:p>
        </p:txBody>
      </p:sp>
    </p:spTree>
    <p:extLst>
      <p:ext uri="{BB962C8B-B14F-4D97-AF65-F5344CB8AC3E}">
        <p14:creationId xmlns:p14="http://schemas.microsoft.com/office/powerpoint/2010/main" val="3484875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598E5F-91BB-4123-B0DB-9D2F9693A394}" type="slidenum">
              <a:rPr lang="en-GB" smtClean="0"/>
              <a:t>14</a:t>
            </a:fld>
            <a:endParaRPr lang="en-GB"/>
          </a:p>
        </p:txBody>
      </p:sp>
    </p:spTree>
    <p:extLst>
      <p:ext uri="{BB962C8B-B14F-4D97-AF65-F5344CB8AC3E}">
        <p14:creationId xmlns:p14="http://schemas.microsoft.com/office/powerpoint/2010/main" val="458392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598E5F-91BB-4123-B0DB-9D2F9693A394}" type="slidenum">
              <a:rPr lang="en-GB" smtClean="0"/>
              <a:t>17</a:t>
            </a:fld>
            <a:endParaRPr lang="en-GB"/>
          </a:p>
        </p:txBody>
      </p:sp>
    </p:spTree>
    <p:extLst>
      <p:ext uri="{BB962C8B-B14F-4D97-AF65-F5344CB8AC3E}">
        <p14:creationId xmlns:p14="http://schemas.microsoft.com/office/powerpoint/2010/main" val="3306951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598E5F-91BB-4123-B0DB-9D2F9693A394}" type="slidenum">
              <a:rPr lang="en-GB" smtClean="0"/>
              <a:t>18</a:t>
            </a:fld>
            <a:endParaRPr lang="en-GB"/>
          </a:p>
        </p:txBody>
      </p:sp>
    </p:spTree>
    <p:extLst>
      <p:ext uri="{BB962C8B-B14F-4D97-AF65-F5344CB8AC3E}">
        <p14:creationId xmlns:p14="http://schemas.microsoft.com/office/powerpoint/2010/main" val="2267842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847754B-379A-468E-882B-4F41674E57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 r="63377"/>
          <a:stretch/>
        </p:blipFill>
        <p:spPr bwMode="auto">
          <a:xfrm>
            <a:off x="8625457" y="6393219"/>
            <a:ext cx="3566543" cy="47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23FCEB-B5B3-99C9-AC74-96A76ABC75A0}"/>
              </a:ext>
            </a:extLst>
          </p:cNvPr>
          <p:cNvSpPr txBox="1">
            <a:spLocks noChangeArrowheads="1"/>
          </p:cNvSpPr>
          <p:nvPr/>
        </p:nvSpPr>
        <p:spPr bwMode="auto">
          <a:xfrm>
            <a:off x="9403530" y="6437013"/>
            <a:ext cx="271303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b="1" err="1">
                <a:solidFill>
                  <a:schemeClr val="bg1"/>
                </a:solidFill>
              </a:rPr>
              <a:t>cambridgeshire.gov.uk</a:t>
            </a:r>
            <a:endParaRPr lang="en-US" altLang="en-US" b="1">
              <a:solidFill>
                <a:schemeClr val="bg1"/>
              </a:solidFill>
            </a:endParaRPr>
          </a:p>
        </p:txBody>
      </p:sp>
      <p:pic>
        <p:nvPicPr>
          <p:cNvPr id="6" name="Picture 9">
            <a:extLst>
              <a:ext uri="{FF2B5EF4-FFF2-40B4-BE49-F238E27FC236}">
                <a16:creationId xmlns:a16="http://schemas.microsoft.com/office/drawing/2014/main" id="{78A256BF-A9FD-0F13-0252-523F7A381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466725"/>
            <a:ext cx="3097212"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888" y="1122363"/>
            <a:ext cx="9144000" cy="23876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623888" y="3705726"/>
            <a:ext cx="9144000" cy="155207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p:ph type="body" sz="quarter" idx="10"/>
          </p:nvPr>
        </p:nvSpPr>
        <p:spPr>
          <a:xfrm>
            <a:off x="623888" y="6326862"/>
            <a:ext cx="2632659" cy="276726"/>
          </a:xfrm>
        </p:spPr>
        <p:txBody>
          <a:bodyPr/>
          <a:lstStyle>
            <a:lvl1pPr marL="0" indent="0">
              <a:buNone/>
              <a:defRPr sz="1300" b="1">
                <a:solidFill>
                  <a:srgbClr val="002060"/>
                </a:solidFill>
              </a:defRPr>
            </a:lvl1pPr>
          </a:lstStyle>
          <a:p>
            <a:pPr lvl="0"/>
            <a:r>
              <a:rPr lang="en-US"/>
              <a:t>Click to edit Master text styles</a:t>
            </a:r>
          </a:p>
        </p:txBody>
      </p:sp>
      <p:sp>
        <p:nvSpPr>
          <p:cNvPr id="14" name="Rectangle 13">
            <a:extLst>
              <a:ext uri="{FF2B5EF4-FFF2-40B4-BE49-F238E27FC236}">
                <a16:creationId xmlns:a16="http://schemas.microsoft.com/office/drawing/2014/main" id="{6236DE58-D5BB-302A-99BA-E21E16D40622}"/>
              </a:ext>
            </a:extLst>
          </p:cNvPr>
          <p:cNvSpPr/>
          <p:nvPr/>
        </p:nvSpPr>
        <p:spPr>
          <a:xfrm>
            <a:off x="10400145" y="110836"/>
            <a:ext cx="1588655" cy="15993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circular blue sign with multicolored text&#10;&#10;Description automatically generated">
            <a:extLst>
              <a:ext uri="{FF2B5EF4-FFF2-40B4-BE49-F238E27FC236}">
                <a16:creationId xmlns:a16="http://schemas.microsoft.com/office/drawing/2014/main" id="{AA5DE4EF-1AA1-693E-15C1-259BCD6F0991}"/>
              </a:ext>
            </a:extLst>
          </p:cNvPr>
          <p:cNvPicPr>
            <a:picLocks noChangeAspect="1"/>
          </p:cNvPicPr>
          <p:nvPr/>
        </p:nvPicPr>
        <p:blipFill>
          <a:blip r:embed="rId4"/>
          <a:stretch>
            <a:fillRect/>
          </a:stretch>
        </p:blipFill>
        <p:spPr>
          <a:xfrm>
            <a:off x="10187709" y="246976"/>
            <a:ext cx="1681019" cy="1715421"/>
          </a:xfrm>
          <a:prstGeom prst="rect">
            <a:avLst/>
          </a:prstGeom>
        </p:spPr>
      </p:pic>
    </p:spTree>
    <p:extLst>
      <p:ext uri="{BB962C8B-B14F-4D97-AF65-F5344CB8AC3E}">
        <p14:creationId xmlns:p14="http://schemas.microsoft.com/office/powerpoint/2010/main" val="37311205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3848B-B6FC-1A31-2AE4-96D1AD7F61C7}"/>
              </a:ext>
            </a:extLst>
          </p:cNvPr>
          <p:cNvSpPr>
            <a:spLocks noGrp="1"/>
          </p:cNvSpPr>
          <p:nvPr>
            <p:ph type="dt" sz="half" idx="10"/>
          </p:nvPr>
        </p:nvSpPr>
        <p:spPr/>
        <p:txBody>
          <a:bodyPr/>
          <a:lstStyle>
            <a:lvl1pPr>
              <a:defRPr/>
            </a:lvl1pPr>
          </a:lstStyle>
          <a:p>
            <a:fld id="{99D870E9-A22A-4B64-B0CA-A942C47C468C}" type="datetimeFigureOut">
              <a:rPr lang="en-GB" smtClean="0"/>
              <a:t>16/01/2025</a:t>
            </a:fld>
            <a:endParaRPr lang="en-GB"/>
          </a:p>
        </p:txBody>
      </p:sp>
      <p:sp>
        <p:nvSpPr>
          <p:cNvPr id="5" name="Footer Placeholder 4">
            <a:extLst>
              <a:ext uri="{FF2B5EF4-FFF2-40B4-BE49-F238E27FC236}">
                <a16:creationId xmlns:a16="http://schemas.microsoft.com/office/drawing/2014/main" id="{9C79D01D-74C0-C102-2A26-9EC994FD235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C6098B0B-77D4-F4A1-7D16-FADE0E478FEC}"/>
              </a:ext>
            </a:extLst>
          </p:cNvPr>
          <p:cNvSpPr>
            <a:spLocks noGrp="1"/>
          </p:cNvSpPr>
          <p:nvPr>
            <p:ph type="sldNum" sz="quarter" idx="12"/>
          </p:nvPr>
        </p:nvSpPr>
        <p:spPr/>
        <p:txBody>
          <a:bodyPr/>
          <a:lstStyle>
            <a:lvl1pPr>
              <a:defRPr/>
            </a:lvl1pPr>
          </a:lstStyle>
          <a:p>
            <a:fld id="{37E2E57A-05A3-4B63-B2C1-BB0F5757EC40}" type="slidenum">
              <a:rPr lang="en-GB" smtClean="0"/>
              <a:t>‹#›</a:t>
            </a:fld>
            <a:endParaRPr lang="en-GB"/>
          </a:p>
        </p:txBody>
      </p:sp>
    </p:spTree>
    <p:extLst>
      <p:ext uri="{BB962C8B-B14F-4D97-AF65-F5344CB8AC3E}">
        <p14:creationId xmlns:p14="http://schemas.microsoft.com/office/powerpoint/2010/main" val="3010212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0DAA6-11F3-7B60-193C-7B1C9C780CB4}"/>
              </a:ext>
            </a:extLst>
          </p:cNvPr>
          <p:cNvSpPr>
            <a:spLocks noGrp="1"/>
          </p:cNvSpPr>
          <p:nvPr>
            <p:ph type="dt" sz="half" idx="10"/>
          </p:nvPr>
        </p:nvSpPr>
        <p:spPr/>
        <p:txBody>
          <a:bodyPr/>
          <a:lstStyle>
            <a:lvl1pPr>
              <a:defRPr/>
            </a:lvl1pPr>
          </a:lstStyle>
          <a:p>
            <a:fld id="{99D870E9-A22A-4B64-B0CA-A942C47C468C}" type="datetimeFigureOut">
              <a:rPr lang="en-GB" smtClean="0"/>
              <a:t>16/01/2025</a:t>
            </a:fld>
            <a:endParaRPr lang="en-GB"/>
          </a:p>
        </p:txBody>
      </p:sp>
      <p:sp>
        <p:nvSpPr>
          <p:cNvPr id="5" name="Footer Placeholder 4">
            <a:extLst>
              <a:ext uri="{FF2B5EF4-FFF2-40B4-BE49-F238E27FC236}">
                <a16:creationId xmlns:a16="http://schemas.microsoft.com/office/drawing/2014/main" id="{C3DFACB9-991B-300F-8B41-E5DB9B3E40B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25060CB2-C95E-3D7E-8B4A-FF785D205AF2}"/>
              </a:ext>
            </a:extLst>
          </p:cNvPr>
          <p:cNvSpPr>
            <a:spLocks noGrp="1"/>
          </p:cNvSpPr>
          <p:nvPr>
            <p:ph type="sldNum" sz="quarter" idx="12"/>
          </p:nvPr>
        </p:nvSpPr>
        <p:spPr/>
        <p:txBody>
          <a:bodyPr/>
          <a:lstStyle>
            <a:lvl1pPr>
              <a:defRPr/>
            </a:lvl1pPr>
          </a:lstStyle>
          <a:p>
            <a:fld id="{37E2E57A-05A3-4B63-B2C1-BB0F5757EC40}" type="slidenum">
              <a:rPr lang="en-GB" smtClean="0"/>
              <a:t>‹#›</a:t>
            </a:fld>
            <a:endParaRPr lang="en-GB"/>
          </a:p>
        </p:txBody>
      </p:sp>
    </p:spTree>
    <p:extLst>
      <p:ext uri="{BB962C8B-B14F-4D97-AF65-F5344CB8AC3E}">
        <p14:creationId xmlns:p14="http://schemas.microsoft.com/office/powerpoint/2010/main" val="121915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AECDD-00C9-4775-7561-0D05E1369F07}"/>
              </a:ext>
            </a:extLst>
          </p:cNvPr>
          <p:cNvSpPr>
            <a:spLocks noGrp="1"/>
          </p:cNvSpPr>
          <p:nvPr>
            <p:ph type="dt" sz="half" idx="10"/>
          </p:nvPr>
        </p:nvSpPr>
        <p:spPr/>
        <p:txBody>
          <a:bodyPr/>
          <a:lstStyle>
            <a:lvl1pPr>
              <a:defRPr/>
            </a:lvl1pPr>
          </a:lstStyle>
          <a:p>
            <a:fld id="{99D870E9-A22A-4B64-B0CA-A942C47C468C}" type="datetimeFigureOut">
              <a:rPr lang="en-GB" smtClean="0"/>
              <a:t>16/01/2025</a:t>
            </a:fld>
            <a:endParaRPr lang="en-GB"/>
          </a:p>
        </p:txBody>
      </p:sp>
      <p:sp>
        <p:nvSpPr>
          <p:cNvPr id="5" name="Footer Placeholder 4">
            <a:extLst>
              <a:ext uri="{FF2B5EF4-FFF2-40B4-BE49-F238E27FC236}">
                <a16:creationId xmlns:a16="http://schemas.microsoft.com/office/drawing/2014/main" id="{EF8C7857-67BB-5433-85F5-22ECF260DE6E}"/>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0CE25813-8D4D-5BBB-4923-2C02AC3FCC6D}"/>
              </a:ext>
            </a:extLst>
          </p:cNvPr>
          <p:cNvSpPr>
            <a:spLocks noGrp="1"/>
          </p:cNvSpPr>
          <p:nvPr>
            <p:ph type="sldNum" sz="quarter" idx="12"/>
          </p:nvPr>
        </p:nvSpPr>
        <p:spPr/>
        <p:txBody>
          <a:bodyPr/>
          <a:lstStyle>
            <a:lvl1pPr>
              <a:defRPr/>
            </a:lvl1pPr>
          </a:lstStyle>
          <a:p>
            <a:fld id="{37E2E57A-05A3-4B63-B2C1-BB0F5757EC40}" type="slidenum">
              <a:rPr lang="en-GB" smtClean="0"/>
              <a:t>‹#›</a:t>
            </a:fld>
            <a:endParaRPr lang="en-GB"/>
          </a:p>
        </p:txBody>
      </p:sp>
    </p:spTree>
    <p:extLst>
      <p:ext uri="{BB962C8B-B14F-4D97-AF65-F5344CB8AC3E}">
        <p14:creationId xmlns:p14="http://schemas.microsoft.com/office/powerpoint/2010/main" val="168534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89C1AD42-192B-113B-2122-8FC1B8E4EB69}"/>
              </a:ext>
            </a:extLst>
          </p:cNvPr>
          <p:cNvSpPr txBox="1">
            <a:spLocks noChangeArrowheads="1"/>
          </p:cNvSpPr>
          <p:nvPr/>
        </p:nvSpPr>
        <p:spPr bwMode="auto">
          <a:xfrm>
            <a:off x="0" y="0"/>
            <a:ext cx="12192000" cy="4411663"/>
          </a:xfrm>
          <a:prstGeom prst="rect">
            <a:avLst/>
          </a:prstGeom>
          <a:solidFill>
            <a:schemeClr val="accent2"/>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 name="Title 1"/>
          <p:cNvSpPr>
            <a:spLocks noGrp="1"/>
          </p:cNvSpPr>
          <p:nvPr>
            <p:ph type="title"/>
          </p:nvPr>
        </p:nvSpPr>
        <p:spPr>
          <a:xfrm>
            <a:off x="633101" y="1560471"/>
            <a:ext cx="10515600" cy="2701841"/>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3310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A488E67-91F2-C060-2DE6-89A21023C526}"/>
              </a:ext>
            </a:extLst>
          </p:cNvPr>
          <p:cNvSpPr>
            <a:spLocks noGrp="1"/>
          </p:cNvSpPr>
          <p:nvPr>
            <p:ph type="dt" sz="half" idx="10"/>
          </p:nvPr>
        </p:nvSpPr>
        <p:spPr/>
        <p:txBody>
          <a:bodyPr/>
          <a:lstStyle>
            <a:lvl1pPr>
              <a:defRPr/>
            </a:lvl1pPr>
          </a:lstStyle>
          <a:p>
            <a:fld id="{99D870E9-A22A-4B64-B0CA-A942C47C468C}" type="datetimeFigureOut">
              <a:rPr lang="en-GB" smtClean="0"/>
              <a:t>16/01/2025</a:t>
            </a:fld>
            <a:endParaRPr lang="en-GB"/>
          </a:p>
        </p:txBody>
      </p:sp>
      <p:sp>
        <p:nvSpPr>
          <p:cNvPr id="6" name="Footer Placeholder 4">
            <a:extLst>
              <a:ext uri="{FF2B5EF4-FFF2-40B4-BE49-F238E27FC236}">
                <a16:creationId xmlns:a16="http://schemas.microsoft.com/office/drawing/2014/main" id="{2ECBFDC6-BF6F-5FCB-929F-D2B9B045FD4D}"/>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D2322199-1DD4-40C8-47BD-7B208726B21A}"/>
              </a:ext>
            </a:extLst>
          </p:cNvPr>
          <p:cNvSpPr>
            <a:spLocks noGrp="1"/>
          </p:cNvSpPr>
          <p:nvPr>
            <p:ph type="sldNum" sz="quarter" idx="12"/>
          </p:nvPr>
        </p:nvSpPr>
        <p:spPr/>
        <p:txBody>
          <a:bodyPr/>
          <a:lstStyle>
            <a:lvl1pPr>
              <a:defRPr/>
            </a:lvl1pPr>
          </a:lstStyle>
          <a:p>
            <a:fld id="{37E2E57A-05A3-4B63-B2C1-BB0F5757EC40}" type="slidenum">
              <a:rPr lang="en-GB" smtClean="0"/>
              <a:t>‹#›</a:t>
            </a:fld>
            <a:endParaRPr lang="en-GB"/>
          </a:p>
        </p:txBody>
      </p:sp>
    </p:spTree>
    <p:extLst>
      <p:ext uri="{BB962C8B-B14F-4D97-AF65-F5344CB8AC3E}">
        <p14:creationId xmlns:p14="http://schemas.microsoft.com/office/powerpoint/2010/main" val="114257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0143A0-3D75-6833-1E16-AEA74C76F625}"/>
              </a:ext>
            </a:extLst>
          </p:cNvPr>
          <p:cNvSpPr>
            <a:spLocks noGrp="1"/>
          </p:cNvSpPr>
          <p:nvPr>
            <p:ph type="dt" sz="half" idx="10"/>
          </p:nvPr>
        </p:nvSpPr>
        <p:spPr/>
        <p:txBody>
          <a:bodyPr/>
          <a:lstStyle>
            <a:lvl1pPr>
              <a:defRPr/>
            </a:lvl1pPr>
          </a:lstStyle>
          <a:p>
            <a:fld id="{99D870E9-A22A-4B64-B0CA-A942C47C468C}" type="datetimeFigureOut">
              <a:rPr lang="en-GB" smtClean="0"/>
              <a:t>16/01/2025</a:t>
            </a:fld>
            <a:endParaRPr lang="en-GB"/>
          </a:p>
        </p:txBody>
      </p:sp>
      <p:sp>
        <p:nvSpPr>
          <p:cNvPr id="6" name="Footer Placeholder 4">
            <a:extLst>
              <a:ext uri="{FF2B5EF4-FFF2-40B4-BE49-F238E27FC236}">
                <a16:creationId xmlns:a16="http://schemas.microsoft.com/office/drawing/2014/main" id="{E01AB4F1-A075-2B59-9599-824E1BE64A81}"/>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A44A972-8B7A-4E8D-87CA-62EB5E60C843}"/>
              </a:ext>
            </a:extLst>
          </p:cNvPr>
          <p:cNvSpPr>
            <a:spLocks noGrp="1"/>
          </p:cNvSpPr>
          <p:nvPr>
            <p:ph type="sldNum" sz="quarter" idx="12"/>
          </p:nvPr>
        </p:nvSpPr>
        <p:spPr/>
        <p:txBody>
          <a:bodyPr/>
          <a:lstStyle>
            <a:lvl1pPr>
              <a:defRPr/>
            </a:lvl1pPr>
          </a:lstStyle>
          <a:p>
            <a:fld id="{37E2E57A-05A3-4B63-B2C1-BB0F5757EC40}" type="slidenum">
              <a:rPr lang="en-GB" smtClean="0"/>
              <a:t>‹#›</a:t>
            </a:fld>
            <a:endParaRPr lang="en-GB"/>
          </a:p>
        </p:txBody>
      </p:sp>
    </p:spTree>
    <p:extLst>
      <p:ext uri="{BB962C8B-B14F-4D97-AF65-F5344CB8AC3E}">
        <p14:creationId xmlns:p14="http://schemas.microsoft.com/office/powerpoint/2010/main" val="209003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068B47A-C2FC-45A5-EFAC-5E4C35580520}"/>
              </a:ext>
            </a:extLst>
          </p:cNvPr>
          <p:cNvSpPr>
            <a:spLocks noGrp="1"/>
          </p:cNvSpPr>
          <p:nvPr>
            <p:ph type="dt" sz="half" idx="10"/>
          </p:nvPr>
        </p:nvSpPr>
        <p:spPr/>
        <p:txBody>
          <a:bodyPr/>
          <a:lstStyle>
            <a:lvl1pPr>
              <a:defRPr/>
            </a:lvl1pPr>
          </a:lstStyle>
          <a:p>
            <a:fld id="{99D870E9-A22A-4B64-B0CA-A942C47C468C}" type="datetimeFigureOut">
              <a:rPr lang="en-GB" smtClean="0"/>
              <a:t>16/01/2025</a:t>
            </a:fld>
            <a:endParaRPr lang="en-GB"/>
          </a:p>
        </p:txBody>
      </p:sp>
      <p:sp>
        <p:nvSpPr>
          <p:cNvPr id="8" name="Footer Placeholder 4">
            <a:extLst>
              <a:ext uri="{FF2B5EF4-FFF2-40B4-BE49-F238E27FC236}">
                <a16:creationId xmlns:a16="http://schemas.microsoft.com/office/drawing/2014/main" id="{39509F71-24AA-E6EB-7571-5959AB1E4F73}"/>
              </a:ext>
            </a:extLst>
          </p:cNvPr>
          <p:cNvSpPr>
            <a:spLocks noGrp="1"/>
          </p:cNvSpPr>
          <p:nvPr>
            <p:ph type="ftr" sz="quarter" idx="11"/>
          </p:nvPr>
        </p:nvSpPr>
        <p:spPr/>
        <p:txBody>
          <a:bodyPr/>
          <a:lstStyle>
            <a:lvl1pPr>
              <a:defRPr/>
            </a:lvl1pPr>
          </a:lstStyle>
          <a:p>
            <a:endParaRPr lang="en-GB"/>
          </a:p>
        </p:txBody>
      </p:sp>
      <p:sp>
        <p:nvSpPr>
          <p:cNvPr id="9" name="Slide Number Placeholder 5">
            <a:extLst>
              <a:ext uri="{FF2B5EF4-FFF2-40B4-BE49-F238E27FC236}">
                <a16:creationId xmlns:a16="http://schemas.microsoft.com/office/drawing/2014/main" id="{CCC434C9-A4D1-6511-8F98-B712C5D56A08}"/>
              </a:ext>
            </a:extLst>
          </p:cNvPr>
          <p:cNvSpPr>
            <a:spLocks noGrp="1"/>
          </p:cNvSpPr>
          <p:nvPr>
            <p:ph type="sldNum" sz="quarter" idx="12"/>
          </p:nvPr>
        </p:nvSpPr>
        <p:spPr/>
        <p:txBody>
          <a:bodyPr/>
          <a:lstStyle>
            <a:lvl1pPr>
              <a:defRPr/>
            </a:lvl1pPr>
          </a:lstStyle>
          <a:p>
            <a:fld id="{37E2E57A-05A3-4B63-B2C1-BB0F5757EC40}" type="slidenum">
              <a:rPr lang="en-GB" smtClean="0"/>
              <a:t>‹#›</a:t>
            </a:fld>
            <a:endParaRPr lang="en-GB"/>
          </a:p>
        </p:txBody>
      </p:sp>
    </p:spTree>
    <p:extLst>
      <p:ext uri="{BB962C8B-B14F-4D97-AF65-F5344CB8AC3E}">
        <p14:creationId xmlns:p14="http://schemas.microsoft.com/office/powerpoint/2010/main" val="4615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8E45FF7-A589-E22C-B123-525CAB27DD2A}"/>
              </a:ext>
            </a:extLst>
          </p:cNvPr>
          <p:cNvSpPr>
            <a:spLocks noGrp="1"/>
          </p:cNvSpPr>
          <p:nvPr>
            <p:ph type="dt" sz="half" idx="10"/>
          </p:nvPr>
        </p:nvSpPr>
        <p:spPr/>
        <p:txBody>
          <a:bodyPr/>
          <a:lstStyle>
            <a:lvl1pPr>
              <a:defRPr/>
            </a:lvl1pPr>
          </a:lstStyle>
          <a:p>
            <a:fld id="{99D870E9-A22A-4B64-B0CA-A942C47C468C}" type="datetimeFigureOut">
              <a:rPr lang="en-GB" smtClean="0"/>
              <a:t>16/01/2025</a:t>
            </a:fld>
            <a:endParaRPr lang="en-GB"/>
          </a:p>
        </p:txBody>
      </p:sp>
      <p:sp>
        <p:nvSpPr>
          <p:cNvPr id="4" name="Footer Placeholder 4">
            <a:extLst>
              <a:ext uri="{FF2B5EF4-FFF2-40B4-BE49-F238E27FC236}">
                <a16:creationId xmlns:a16="http://schemas.microsoft.com/office/drawing/2014/main" id="{7874B44B-EF77-9510-2983-EDA9041C26F8}"/>
              </a:ext>
            </a:extLst>
          </p:cNvPr>
          <p:cNvSpPr>
            <a:spLocks noGrp="1"/>
          </p:cNvSpPr>
          <p:nvPr>
            <p:ph type="ftr" sz="quarter" idx="11"/>
          </p:nvPr>
        </p:nvSpPr>
        <p:spPr/>
        <p:txBody>
          <a:bodyPr/>
          <a:lstStyle>
            <a:lvl1pPr>
              <a:defRPr/>
            </a:lvl1pPr>
          </a:lstStyle>
          <a:p>
            <a:endParaRPr lang="en-GB"/>
          </a:p>
        </p:txBody>
      </p:sp>
      <p:sp>
        <p:nvSpPr>
          <p:cNvPr id="5" name="Slide Number Placeholder 5">
            <a:extLst>
              <a:ext uri="{FF2B5EF4-FFF2-40B4-BE49-F238E27FC236}">
                <a16:creationId xmlns:a16="http://schemas.microsoft.com/office/drawing/2014/main" id="{541C4901-707B-3D62-8878-438CDEFD77C3}"/>
              </a:ext>
            </a:extLst>
          </p:cNvPr>
          <p:cNvSpPr>
            <a:spLocks noGrp="1"/>
          </p:cNvSpPr>
          <p:nvPr>
            <p:ph type="sldNum" sz="quarter" idx="12"/>
          </p:nvPr>
        </p:nvSpPr>
        <p:spPr/>
        <p:txBody>
          <a:bodyPr/>
          <a:lstStyle>
            <a:lvl1pPr>
              <a:defRPr/>
            </a:lvl1pPr>
          </a:lstStyle>
          <a:p>
            <a:fld id="{37E2E57A-05A3-4B63-B2C1-BB0F5757EC40}" type="slidenum">
              <a:rPr lang="en-GB" smtClean="0"/>
              <a:t>‹#›</a:t>
            </a:fld>
            <a:endParaRPr lang="en-GB"/>
          </a:p>
        </p:txBody>
      </p:sp>
    </p:spTree>
    <p:extLst>
      <p:ext uri="{BB962C8B-B14F-4D97-AF65-F5344CB8AC3E}">
        <p14:creationId xmlns:p14="http://schemas.microsoft.com/office/powerpoint/2010/main" val="315187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8B7A6B-7088-4D9D-D604-812063B9DBF6}"/>
              </a:ext>
            </a:extLst>
          </p:cNvPr>
          <p:cNvSpPr>
            <a:spLocks noGrp="1"/>
          </p:cNvSpPr>
          <p:nvPr>
            <p:ph type="dt" sz="half" idx="10"/>
          </p:nvPr>
        </p:nvSpPr>
        <p:spPr/>
        <p:txBody>
          <a:bodyPr/>
          <a:lstStyle>
            <a:lvl1pPr>
              <a:defRPr/>
            </a:lvl1pPr>
          </a:lstStyle>
          <a:p>
            <a:fld id="{99D870E9-A22A-4B64-B0CA-A942C47C468C}" type="datetimeFigureOut">
              <a:rPr lang="en-GB" smtClean="0"/>
              <a:t>16/01/2025</a:t>
            </a:fld>
            <a:endParaRPr lang="en-GB"/>
          </a:p>
        </p:txBody>
      </p:sp>
      <p:sp>
        <p:nvSpPr>
          <p:cNvPr id="3" name="Footer Placeholder 4">
            <a:extLst>
              <a:ext uri="{FF2B5EF4-FFF2-40B4-BE49-F238E27FC236}">
                <a16:creationId xmlns:a16="http://schemas.microsoft.com/office/drawing/2014/main" id="{FA1776D4-5F96-459F-BD59-11F9F5DBF25A}"/>
              </a:ext>
            </a:extLst>
          </p:cNvPr>
          <p:cNvSpPr>
            <a:spLocks noGrp="1"/>
          </p:cNvSpPr>
          <p:nvPr>
            <p:ph type="ftr" sz="quarter" idx="11"/>
          </p:nvPr>
        </p:nvSpPr>
        <p:spPr/>
        <p:txBody>
          <a:bodyPr/>
          <a:lstStyle>
            <a:lvl1pPr>
              <a:defRPr/>
            </a:lvl1pPr>
          </a:lstStyle>
          <a:p>
            <a:endParaRPr lang="en-GB"/>
          </a:p>
        </p:txBody>
      </p:sp>
      <p:sp>
        <p:nvSpPr>
          <p:cNvPr id="4" name="Slide Number Placeholder 5">
            <a:extLst>
              <a:ext uri="{FF2B5EF4-FFF2-40B4-BE49-F238E27FC236}">
                <a16:creationId xmlns:a16="http://schemas.microsoft.com/office/drawing/2014/main" id="{2CF6B32C-9472-2994-81BE-1150373C7687}"/>
              </a:ext>
            </a:extLst>
          </p:cNvPr>
          <p:cNvSpPr>
            <a:spLocks noGrp="1"/>
          </p:cNvSpPr>
          <p:nvPr>
            <p:ph type="sldNum" sz="quarter" idx="12"/>
          </p:nvPr>
        </p:nvSpPr>
        <p:spPr/>
        <p:txBody>
          <a:bodyPr/>
          <a:lstStyle>
            <a:lvl1pPr>
              <a:defRPr/>
            </a:lvl1pPr>
          </a:lstStyle>
          <a:p>
            <a:fld id="{37E2E57A-05A3-4B63-B2C1-BB0F5757EC40}" type="slidenum">
              <a:rPr lang="en-GB" smtClean="0"/>
              <a:t>‹#›</a:t>
            </a:fld>
            <a:endParaRPr lang="en-GB"/>
          </a:p>
        </p:txBody>
      </p:sp>
    </p:spTree>
    <p:extLst>
      <p:ext uri="{BB962C8B-B14F-4D97-AF65-F5344CB8AC3E}">
        <p14:creationId xmlns:p14="http://schemas.microsoft.com/office/powerpoint/2010/main" val="126222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0B21A49-4092-F2DD-66B4-A08CE10E1488}"/>
              </a:ext>
            </a:extLst>
          </p:cNvPr>
          <p:cNvSpPr>
            <a:spLocks noGrp="1"/>
          </p:cNvSpPr>
          <p:nvPr>
            <p:ph type="dt" sz="half" idx="10"/>
          </p:nvPr>
        </p:nvSpPr>
        <p:spPr/>
        <p:txBody>
          <a:bodyPr/>
          <a:lstStyle>
            <a:lvl1pPr>
              <a:defRPr/>
            </a:lvl1pPr>
          </a:lstStyle>
          <a:p>
            <a:fld id="{99D870E9-A22A-4B64-B0CA-A942C47C468C}" type="datetimeFigureOut">
              <a:rPr lang="en-GB" smtClean="0"/>
              <a:t>16/01/2025</a:t>
            </a:fld>
            <a:endParaRPr lang="en-GB"/>
          </a:p>
        </p:txBody>
      </p:sp>
      <p:sp>
        <p:nvSpPr>
          <p:cNvPr id="6" name="Footer Placeholder 4">
            <a:extLst>
              <a:ext uri="{FF2B5EF4-FFF2-40B4-BE49-F238E27FC236}">
                <a16:creationId xmlns:a16="http://schemas.microsoft.com/office/drawing/2014/main" id="{F452939C-20BE-EBC9-BAD7-8D72FE8A2728}"/>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9142A9A-2BA6-C263-0F84-A1C16E9FAFF8}"/>
              </a:ext>
            </a:extLst>
          </p:cNvPr>
          <p:cNvSpPr>
            <a:spLocks noGrp="1"/>
          </p:cNvSpPr>
          <p:nvPr>
            <p:ph type="sldNum" sz="quarter" idx="12"/>
          </p:nvPr>
        </p:nvSpPr>
        <p:spPr/>
        <p:txBody>
          <a:bodyPr/>
          <a:lstStyle>
            <a:lvl1pPr>
              <a:defRPr/>
            </a:lvl1pPr>
          </a:lstStyle>
          <a:p>
            <a:fld id="{37E2E57A-05A3-4B63-B2C1-BB0F5757EC40}" type="slidenum">
              <a:rPr lang="en-GB" smtClean="0"/>
              <a:t>‹#›</a:t>
            </a:fld>
            <a:endParaRPr lang="en-GB"/>
          </a:p>
        </p:txBody>
      </p:sp>
    </p:spTree>
    <p:extLst>
      <p:ext uri="{BB962C8B-B14F-4D97-AF65-F5344CB8AC3E}">
        <p14:creationId xmlns:p14="http://schemas.microsoft.com/office/powerpoint/2010/main" val="216737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8BC2FF5-C930-8B6A-C6D5-40712F8F37B9}"/>
              </a:ext>
            </a:extLst>
          </p:cNvPr>
          <p:cNvSpPr>
            <a:spLocks noGrp="1"/>
          </p:cNvSpPr>
          <p:nvPr>
            <p:ph type="dt" sz="half" idx="10"/>
          </p:nvPr>
        </p:nvSpPr>
        <p:spPr/>
        <p:txBody>
          <a:bodyPr/>
          <a:lstStyle>
            <a:lvl1pPr>
              <a:defRPr/>
            </a:lvl1pPr>
          </a:lstStyle>
          <a:p>
            <a:fld id="{99D870E9-A22A-4B64-B0CA-A942C47C468C}" type="datetimeFigureOut">
              <a:rPr lang="en-GB" smtClean="0"/>
              <a:t>16/01/2025</a:t>
            </a:fld>
            <a:endParaRPr lang="en-GB"/>
          </a:p>
        </p:txBody>
      </p:sp>
      <p:sp>
        <p:nvSpPr>
          <p:cNvPr id="6" name="Footer Placeholder 4">
            <a:extLst>
              <a:ext uri="{FF2B5EF4-FFF2-40B4-BE49-F238E27FC236}">
                <a16:creationId xmlns:a16="http://schemas.microsoft.com/office/drawing/2014/main" id="{9135E582-6219-3FE1-EF59-8112F08FE382}"/>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3B01E52F-9D32-51C1-AA22-F6FF4214BCD2}"/>
              </a:ext>
            </a:extLst>
          </p:cNvPr>
          <p:cNvSpPr>
            <a:spLocks noGrp="1"/>
          </p:cNvSpPr>
          <p:nvPr>
            <p:ph type="sldNum" sz="quarter" idx="12"/>
          </p:nvPr>
        </p:nvSpPr>
        <p:spPr/>
        <p:txBody>
          <a:bodyPr/>
          <a:lstStyle>
            <a:lvl1pPr>
              <a:defRPr/>
            </a:lvl1pPr>
          </a:lstStyle>
          <a:p>
            <a:fld id="{37E2E57A-05A3-4B63-B2C1-BB0F5757EC40}" type="slidenum">
              <a:rPr lang="en-GB" smtClean="0"/>
              <a:t>‹#›</a:t>
            </a:fld>
            <a:endParaRPr lang="en-GB"/>
          </a:p>
        </p:txBody>
      </p:sp>
    </p:spTree>
    <p:extLst>
      <p:ext uri="{BB962C8B-B14F-4D97-AF65-F5344CB8AC3E}">
        <p14:creationId xmlns:p14="http://schemas.microsoft.com/office/powerpoint/2010/main" val="4155286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FBD4C22-16F1-1AD4-7C4D-D742668FFEB8}"/>
              </a:ext>
            </a:extLst>
          </p:cNvPr>
          <p:cNvSpPr>
            <a:spLocks noGrp="1" noChangeArrowheads="1"/>
          </p:cNvSpPr>
          <p:nvPr>
            <p:ph type="title"/>
          </p:nvPr>
        </p:nvSpPr>
        <p:spPr bwMode="auto">
          <a:xfrm>
            <a:off x="633413" y="476250"/>
            <a:ext cx="105156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47F0431-0798-88B4-7BDA-00AD5C6F58A8}"/>
              </a:ext>
            </a:extLst>
          </p:cNvPr>
          <p:cNvSpPr>
            <a:spLocks noGrp="1" noChangeArrowheads="1"/>
          </p:cNvSpPr>
          <p:nvPr>
            <p:ph type="body" idx="1"/>
          </p:nvPr>
        </p:nvSpPr>
        <p:spPr bwMode="auto">
          <a:xfrm>
            <a:off x="633413"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57DA964-A139-3FBA-892B-A15B57FCD164}"/>
              </a:ext>
            </a:extLst>
          </p:cNvPr>
          <p:cNvSpPr>
            <a:spLocks noGrp="1"/>
          </p:cNvSpPr>
          <p:nvPr>
            <p:ph type="dt" sz="half" idx="2"/>
          </p:nvPr>
        </p:nvSpPr>
        <p:spPr>
          <a:xfrm>
            <a:off x="6783388" y="6356350"/>
            <a:ext cx="1376362" cy="365125"/>
          </a:xfrm>
          <a:prstGeom prst="rect">
            <a:avLst/>
          </a:prstGeom>
        </p:spPr>
        <p:txBody>
          <a:bodyPr vert="horz" lIns="0" tIns="4680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99D870E9-A22A-4B64-B0CA-A942C47C468C}" type="datetimeFigureOut">
              <a:rPr lang="en-GB" smtClean="0"/>
              <a:t>16/01/2025</a:t>
            </a:fld>
            <a:endParaRPr lang="en-GB"/>
          </a:p>
        </p:txBody>
      </p:sp>
      <p:sp>
        <p:nvSpPr>
          <p:cNvPr id="5" name="Footer Placeholder 4">
            <a:extLst>
              <a:ext uri="{FF2B5EF4-FFF2-40B4-BE49-F238E27FC236}">
                <a16:creationId xmlns:a16="http://schemas.microsoft.com/office/drawing/2014/main" id="{61866409-2B2A-21F1-0176-61413B751ADE}"/>
              </a:ext>
            </a:extLst>
          </p:cNvPr>
          <p:cNvSpPr>
            <a:spLocks noGrp="1"/>
          </p:cNvSpPr>
          <p:nvPr>
            <p:ph type="ftr" sz="quarter" idx="3"/>
          </p:nvPr>
        </p:nvSpPr>
        <p:spPr>
          <a:xfrm>
            <a:off x="1476375" y="6356350"/>
            <a:ext cx="5222875" cy="365125"/>
          </a:xfrm>
          <a:prstGeom prst="rect">
            <a:avLst/>
          </a:prstGeom>
        </p:spPr>
        <p:txBody>
          <a:bodyPr vert="horz" lIns="0" tIns="4572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endParaRPr lang="en-GB"/>
          </a:p>
        </p:txBody>
      </p:sp>
      <p:sp>
        <p:nvSpPr>
          <p:cNvPr id="6" name="Slide Number Placeholder 5">
            <a:extLst>
              <a:ext uri="{FF2B5EF4-FFF2-40B4-BE49-F238E27FC236}">
                <a16:creationId xmlns:a16="http://schemas.microsoft.com/office/drawing/2014/main" id="{95A40F4B-48E3-ECE5-C2DB-B59321279B0E}"/>
              </a:ext>
            </a:extLst>
          </p:cNvPr>
          <p:cNvSpPr>
            <a:spLocks noGrp="1"/>
          </p:cNvSpPr>
          <p:nvPr>
            <p:ph type="sldNum" sz="quarter" idx="4"/>
          </p:nvPr>
        </p:nvSpPr>
        <p:spPr>
          <a:xfrm>
            <a:off x="633413" y="6356350"/>
            <a:ext cx="638175" cy="365125"/>
          </a:xfrm>
          <a:prstGeom prst="rect">
            <a:avLst/>
          </a:prstGeom>
        </p:spPr>
        <p:txBody>
          <a:bodyPr vert="horz" lIns="0" tIns="45720" rIns="0" bIns="45720" rtlCol="0" anchor="ctr"/>
          <a:lstStyle>
            <a:lvl1pPr algn="l" eaLnBrk="1" fontAlgn="auto" hangingPunct="1">
              <a:spcBef>
                <a:spcPts val="0"/>
              </a:spcBef>
              <a:spcAft>
                <a:spcPts val="0"/>
              </a:spcAft>
              <a:defRPr sz="1200" b="1">
                <a:solidFill>
                  <a:schemeClr val="tx2"/>
                </a:solidFill>
                <a:latin typeface="+mn-lt"/>
              </a:defRPr>
            </a:lvl1pPr>
          </a:lstStyle>
          <a:p>
            <a:fld id="{37E2E57A-05A3-4B63-B2C1-BB0F5757EC40}" type="slidenum">
              <a:rPr lang="en-GB" smtClean="0"/>
              <a:t>‹#›</a:t>
            </a:fld>
            <a:endParaRPr lang="en-GB"/>
          </a:p>
        </p:txBody>
      </p:sp>
      <p:pic>
        <p:nvPicPr>
          <p:cNvPr id="1031" name="Picture 7">
            <a:extLst>
              <a:ext uri="{FF2B5EF4-FFF2-40B4-BE49-F238E27FC236}">
                <a16:creationId xmlns:a16="http://schemas.microsoft.com/office/drawing/2014/main" id="{4B0A5A6B-0A1F-5DE9-C6FD-710FE1C4A7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71000" y="6426200"/>
            <a:ext cx="2921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circular blue sign with multicolored text&#10;&#10;Description automatically generated">
            <a:extLst>
              <a:ext uri="{FF2B5EF4-FFF2-40B4-BE49-F238E27FC236}">
                <a16:creationId xmlns:a16="http://schemas.microsoft.com/office/drawing/2014/main" id="{F1BDF17E-1F4A-7923-197D-80D5676FD310}"/>
              </a:ext>
            </a:extLst>
          </p:cNvPr>
          <p:cNvPicPr>
            <a:picLocks noChangeAspect="1"/>
          </p:cNvPicPr>
          <p:nvPr/>
        </p:nvPicPr>
        <p:blipFill>
          <a:blip r:embed="rId14"/>
          <a:stretch>
            <a:fillRect/>
          </a:stretch>
        </p:blipFill>
        <p:spPr>
          <a:xfrm>
            <a:off x="10690509" y="246976"/>
            <a:ext cx="1178219" cy="1202331"/>
          </a:xfrm>
          <a:prstGeom prst="rect">
            <a:avLst/>
          </a:prstGeom>
        </p:spPr>
      </p:pic>
    </p:spTree>
    <p:extLst>
      <p:ext uri="{BB962C8B-B14F-4D97-AF65-F5344CB8AC3E}">
        <p14:creationId xmlns:p14="http://schemas.microsoft.com/office/powerpoint/2010/main" val="1437399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44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HI-Team@cambridgeshire.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hyperlink" Target="mailto:phi-intelligence@cambridgeshire.gov.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168B-5892-5802-8055-87E2936A326A}"/>
              </a:ext>
            </a:extLst>
          </p:cNvPr>
          <p:cNvSpPr>
            <a:spLocks noGrp="1"/>
          </p:cNvSpPr>
          <p:nvPr>
            <p:ph type="ctrTitle"/>
          </p:nvPr>
        </p:nvSpPr>
        <p:spPr>
          <a:xfrm>
            <a:off x="623888" y="1122363"/>
            <a:ext cx="9144000" cy="2387600"/>
          </a:xfrm>
        </p:spPr>
        <p:txBody>
          <a:bodyPr/>
          <a:lstStyle/>
          <a:p>
            <a:r>
              <a:rPr lang="en-GB"/>
              <a:t>Health Related Behaviour Survey 2024</a:t>
            </a:r>
          </a:p>
        </p:txBody>
      </p:sp>
      <p:sp>
        <p:nvSpPr>
          <p:cNvPr id="3" name="Subtitle 2">
            <a:extLst>
              <a:ext uri="{FF2B5EF4-FFF2-40B4-BE49-F238E27FC236}">
                <a16:creationId xmlns:a16="http://schemas.microsoft.com/office/drawing/2014/main" id="{5EE65147-C53E-35F0-B2F2-0B92BE172800}"/>
              </a:ext>
            </a:extLst>
          </p:cNvPr>
          <p:cNvSpPr>
            <a:spLocks noGrp="1"/>
          </p:cNvSpPr>
          <p:nvPr>
            <p:ph type="subTitle" idx="1"/>
          </p:nvPr>
        </p:nvSpPr>
        <p:spPr>
          <a:xfrm>
            <a:off x="623888" y="3705726"/>
            <a:ext cx="9144000" cy="1552074"/>
          </a:xfrm>
        </p:spPr>
        <p:txBody>
          <a:bodyPr>
            <a:normAutofit/>
          </a:bodyPr>
          <a:lstStyle/>
          <a:p>
            <a:r>
              <a:rPr lang="en-GB"/>
              <a:t>Key Findings</a:t>
            </a:r>
          </a:p>
        </p:txBody>
      </p:sp>
      <p:sp>
        <p:nvSpPr>
          <p:cNvPr id="4" name="Text Placeholder 3">
            <a:extLst>
              <a:ext uri="{FF2B5EF4-FFF2-40B4-BE49-F238E27FC236}">
                <a16:creationId xmlns:a16="http://schemas.microsoft.com/office/drawing/2014/main" id="{30341CF3-00B7-656E-0ABB-383EDD3D2980}"/>
              </a:ext>
            </a:extLst>
          </p:cNvPr>
          <p:cNvSpPr>
            <a:spLocks noGrp="1"/>
          </p:cNvSpPr>
          <p:nvPr>
            <p:ph type="body" sz="quarter" idx="10"/>
          </p:nvPr>
        </p:nvSpPr>
        <p:spPr>
          <a:xfrm>
            <a:off x="623888" y="6195060"/>
            <a:ext cx="4119562" cy="408940"/>
          </a:xfrm>
        </p:spPr>
        <p:txBody>
          <a:bodyPr/>
          <a:lstStyle/>
          <a:p>
            <a:r>
              <a:rPr lang="en-GB"/>
              <a:t>Public Health Intelligence, December 2024</a:t>
            </a:r>
            <a:br>
              <a:rPr lang="en-GB"/>
            </a:br>
            <a:r>
              <a:rPr lang="en-GB">
                <a:hlinkClick r:id="rId3"/>
              </a:rPr>
              <a:t>PHI-Team@cambridgeshire.gov.uk</a:t>
            </a:r>
            <a:r>
              <a:rPr lang="en-GB"/>
              <a:t> </a:t>
            </a:r>
          </a:p>
        </p:txBody>
      </p:sp>
    </p:spTree>
    <p:extLst>
      <p:ext uri="{BB962C8B-B14F-4D97-AF65-F5344CB8AC3E}">
        <p14:creationId xmlns:p14="http://schemas.microsoft.com/office/powerpoint/2010/main" val="995254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C4B87-00D5-7522-5D43-8A39FABAE2DB}"/>
              </a:ext>
            </a:extLst>
          </p:cNvPr>
          <p:cNvSpPr>
            <a:spLocks noGrp="1"/>
          </p:cNvSpPr>
          <p:nvPr>
            <p:ph type="title"/>
          </p:nvPr>
        </p:nvSpPr>
        <p:spPr>
          <a:xfrm>
            <a:off x="633101" y="1560471"/>
            <a:ext cx="10515600" cy="2701841"/>
          </a:xfrm>
        </p:spPr>
        <p:txBody>
          <a:bodyPr/>
          <a:lstStyle/>
          <a:p>
            <a:r>
              <a:rPr lang="en-GB"/>
              <a:t>District comparisons</a:t>
            </a:r>
          </a:p>
        </p:txBody>
      </p:sp>
      <p:sp>
        <p:nvSpPr>
          <p:cNvPr id="4" name="Text Placeholder 3">
            <a:extLst>
              <a:ext uri="{FF2B5EF4-FFF2-40B4-BE49-F238E27FC236}">
                <a16:creationId xmlns:a16="http://schemas.microsoft.com/office/drawing/2014/main" id="{81CD744C-C006-4B6C-D369-36F025987BD0}"/>
              </a:ext>
            </a:extLst>
          </p:cNvPr>
          <p:cNvSpPr>
            <a:spLocks noGrp="1"/>
          </p:cNvSpPr>
          <p:nvPr>
            <p:ph type="body" idx="1"/>
          </p:nvPr>
        </p:nvSpPr>
        <p:spPr/>
        <p:txBody>
          <a:bodyPr/>
          <a:lstStyle/>
          <a:p>
            <a:r>
              <a:rPr lang="en-GB" sz="2000"/>
              <a:t>These charts show the differences between districts for year 8 and year 10 pupils combined.</a:t>
            </a:r>
          </a:p>
          <a:p>
            <a:r>
              <a:rPr lang="en-GB" sz="2000" b="1"/>
              <a:t>Total number of Yr8 and Yr10 pupils surveyed by district:</a:t>
            </a:r>
          </a:p>
          <a:p>
            <a:r>
              <a:rPr lang="en-GB" sz="2000"/>
              <a:t>Cambridge: 1,316; East Cambridgeshire: 1,027; Fenland: 807; Huntingdonshire: 1,927; South Cambridgeshire: 1,878</a:t>
            </a:r>
          </a:p>
          <a:p>
            <a:r>
              <a:rPr lang="en-GB" sz="2000"/>
              <a:t>Colours on the bars indicate whether the district value is </a:t>
            </a:r>
            <a:r>
              <a:rPr lang="en-GB" sz="2000">
                <a:solidFill>
                  <a:srgbClr val="FF0000"/>
                </a:solidFill>
              </a:rPr>
              <a:t>statistically significantly worse</a:t>
            </a:r>
            <a:r>
              <a:rPr lang="en-GB" sz="2000"/>
              <a:t> than the Cambridgeshire average, </a:t>
            </a:r>
            <a:r>
              <a:rPr lang="en-GB" sz="2000">
                <a:solidFill>
                  <a:srgbClr val="FFC000"/>
                </a:solidFill>
              </a:rPr>
              <a:t>similar</a:t>
            </a:r>
            <a:r>
              <a:rPr lang="en-GB" sz="2000"/>
              <a:t> or </a:t>
            </a:r>
            <a:r>
              <a:rPr lang="en-GB" sz="2000">
                <a:solidFill>
                  <a:srgbClr val="00B050"/>
                </a:solidFill>
              </a:rPr>
              <a:t>statistically significantly better</a:t>
            </a:r>
            <a:r>
              <a:rPr lang="en-GB" sz="2000"/>
              <a:t>.</a:t>
            </a:r>
          </a:p>
          <a:p>
            <a:endParaRPr lang="en-GB" sz="2000"/>
          </a:p>
        </p:txBody>
      </p:sp>
    </p:spTree>
    <p:extLst>
      <p:ext uri="{BB962C8B-B14F-4D97-AF65-F5344CB8AC3E}">
        <p14:creationId xmlns:p14="http://schemas.microsoft.com/office/powerpoint/2010/main" val="1582808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2116AD-9276-4B96-872E-0842EF5A3A12}"/>
              </a:ext>
            </a:extLst>
          </p:cNvPr>
          <p:cNvSpPr txBox="1"/>
          <p:nvPr/>
        </p:nvSpPr>
        <p:spPr>
          <a:xfrm>
            <a:off x="614692" y="1502376"/>
            <a:ext cx="5065968" cy="738664"/>
          </a:xfrm>
          <a:prstGeom prst="rect">
            <a:avLst/>
          </a:prstGeom>
          <a:noFill/>
        </p:spPr>
        <p:txBody>
          <a:bodyPr wrap="square">
            <a:spAutoFit/>
          </a:bodyPr>
          <a:lstStyle/>
          <a:p>
            <a:pPr algn="just"/>
            <a:r>
              <a:rPr lang="en-GB" sz="1400">
                <a:solidFill>
                  <a:schemeClr val="bg2">
                    <a:lumMod val="25000"/>
                  </a:schemeClr>
                </a:solidFill>
                <a:latin typeface="+mn-lt"/>
                <a:cs typeface="Calibri" panose="020F0502020204030204" pitchFamily="34" charset="0"/>
              </a:rPr>
              <a:t>Just over a fifth of Cambridgeshire pupils reported that they consume at least 5 fruit or veg portions a day. Levels are lower in Fenland, Huntingdonshire and East Cambridgeshire.</a:t>
            </a:r>
          </a:p>
        </p:txBody>
      </p:sp>
      <p:sp>
        <p:nvSpPr>
          <p:cNvPr id="2" name="Title 1">
            <a:extLst>
              <a:ext uri="{FF2B5EF4-FFF2-40B4-BE49-F238E27FC236}">
                <a16:creationId xmlns:a16="http://schemas.microsoft.com/office/drawing/2014/main" id="{587C3B5D-DDB9-8FFF-1901-63B4B8FE41A1}"/>
              </a:ext>
            </a:extLst>
          </p:cNvPr>
          <p:cNvSpPr>
            <a:spLocks noGrp="1"/>
          </p:cNvSpPr>
          <p:nvPr>
            <p:ph type="title"/>
          </p:nvPr>
        </p:nvSpPr>
        <p:spPr/>
        <p:txBody>
          <a:bodyPr>
            <a:noAutofit/>
          </a:bodyPr>
          <a:lstStyle/>
          <a:p>
            <a:r>
              <a:rPr lang="en-GB"/>
              <a:t>Healthy eating and physical activity</a:t>
            </a:r>
          </a:p>
        </p:txBody>
      </p:sp>
      <p:pic>
        <p:nvPicPr>
          <p:cNvPr id="14" name="Picture 13" descr="A graph with red squares and black text&#10;&#10;Description automatically generated">
            <a:extLst>
              <a:ext uri="{FF2B5EF4-FFF2-40B4-BE49-F238E27FC236}">
                <a16:creationId xmlns:a16="http://schemas.microsoft.com/office/drawing/2014/main" id="{94A5DF55-3895-DBAC-C00F-B3FD613E2856}"/>
              </a:ext>
            </a:extLst>
          </p:cNvPr>
          <p:cNvPicPr>
            <a:picLocks noChangeAspect="1"/>
          </p:cNvPicPr>
          <p:nvPr/>
        </p:nvPicPr>
        <p:blipFill>
          <a:blip r:embed="rId3"/>
          <a:stretch>
            <a:fillRect/>
          </a:stretch>
        </p:blipFill>
        <p:spPr>
          <a:xfrm>
            <a:off x="154405" y="2505075"/>
            <a:ext cx="5865395" cy="3350770"/>
          </a:xfrm>
          <a:prstGeom prst="rect">
            <a:avLst/>
          </a:prstGeom>
        </p:spPr>
      </p:pic>
      <p:sp>
        <p:nvSpPr>
          <p:cNvPr id="21" name="TextBox 20">
            <a:extLst>
              <a:ext uri="{FF2B5EF4-FFF2-40B4-BE49-F238E27FC236}">
                <a16:creationId xmlns:a16="http://schemas.microsoft.com/office/drawing/2014/main" id="{F068A2EF-9E12-4EFB-8C7B-93B1F11B2A43}"/>
              </a:ext>
            </a:extLst>
          </p:cNvPr>
          <p:cNvSpPr txBox="1"/>
          <p:nvPr/>
        </p:nvSpPr>
        <p:spPr>
          <a:xfrm>
            <a:off x="6019801" y="1493657"/>
            <a:ext cx="5554133" cy="738664"/>
          </a:xfrm>
          <a:prstGeom prst="rect">
            <a:avLst/>
          </a:prstGeom>
          <a:noFill/>
        </p:spPr>
        <p:txBody>
          <a:bodyPr wrap="square">
            <a:spAutoFit/>
          </a:bodyPr>
          <a:lstStyle/>
          <a:p>
            <a:pPr algn="just"/>
            <a:r>
              <a:rPr lang="en-GB" sz="1400">
                <a:solidFill>
                  <a:schemeClr val="bg2">
                    <a:lumMod val="25000"/>
                  </a:schemeClr>
                </a:solidFill>
                <a:latin typeface="+mn-lt"/>
                <a:cs typeface="Calibri" panose="020F0502020204030204" pitchFamily="34" charset="0"/>
              </a:rPr>
              <a:t>40% of Cambridgeshire pupils report being ‘definitely’ physically active. Levels are higher in East Cambridgeshire and lower in Huntingdonshire and Fenland.</a:t>
            </a:r>
          </a:p>
        </p:txBody>
      </p:sp>
      <p:pic>
        <p:nvPicPr>
          <p:cNvPr id="24" name="Picture 23">
            <a:extLst>
              <a:ext uri="{FF2B5EF4-FFF2-40B4-BE49-F238E27FC236}">
                <a16:creationId xmlns:a16="http://schemas.microsoft.com/office/drawing/2014/main" id="{F1FF971C-2CFB-1F11-BBC1-6C9A15E7C004}"/>
              </a:ext>
            </a:extLst>
          </p:cNvPr>
          <p:cNvPicPr>
            <a:picLocks noChangeAspect="1"/>
          </p:cNvPicPr>
          <p:nvPr/>
        </p:nvPicPr>
        <p:blipFill>
          <a:blip r:embed="rId4"/>
          <a:stretch>
            <a:fillRect/>
          </a:stretch>
        </p:blipFill>
        <p:spPr>
          <a:xfrm>
            <a:off x="6019800" y="2505075"/>
            <a:ext cx="5983761" cy="3350770"/>
          </a:xfrm>
          <a:prstGeom prst="rect">
            <a:avLst/>
          </a:prstGeom>
        </p:spPr>
      </p:pic>
      <p:sp>
        <p:nvSpPr>
          <p:cNvPr id="25" name="TextBox 24">
            <a:extLst>
              <a:ext uri="{FF2B5EF4-FFF2-40B4-BE49-F238E27FC236}">
                <a16:creationId xmlns:a16="http://schemas.microsoft.com/office/drawing/2014/main" id="{8B4B0847-C903-76D6-341B-64AD5B54F689}"/>
              </a:ext>
            </a:extLst>
          </p:cNvPr>
          <p:cNvSpPr txBox="1"/>
          <p:nvPr/>
        </p:nvSpPr>
        <p:spPr>
          <a:xfrm>
            <a:off x="285750" y="6492240"/>
            <a:ext cx="3417570" cy="276999"/>
          </a:xfrm>
          <a:prstGeom prst="rect">
            <a:avLst/>
          </a:prstGeom>
          <a:noFill/>
        </p:spPr>
        <p:txBody>
          <a:bodyPr wrap="square" rtlCol="0">
            <a:spAutoFit/>
          </a:bodyPr>
          <a:lstStyle/>
          <a:p>
            <a:r>
              <a:rPr lang="en-GB" sz="1200"/>
              <a:t>Source: HRBS, 2024</a:t>
            </a:r>
          </a:p>
        </p:txBody>
      </p:sp>
    </p:spTree>
    <p:extLst>
      <p:ext uri="{BB962C8B-B14F-4D97-AF65-F5344CB8AC3E}">
        <p14:creationId xmlns:p14="http://schemas.microsoft.com/office/powerpoint/2010/main" val="696954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8F74A2-6737-A5F3-E5B9-A414733239C9}"/>
              </a:ext>
            </a:extLst>
          </p:cNvPr>
          <p:cNvSpPr txBox="1"/>
          <p:nvPr/>
        </p:nvSpPr>
        <p:spPr>
          <a:xfrm>
            <a:off x="388838" y="1488178"/>
            <a:ext cx="5342003" cy="844142"/>
          </a:xfrm>
          <a:prstGeom prst="rect">
            <a:avLst/>
          </a:prstGeom>
          <a:noFill/>
        </p:spPr>
        <p:txBody>
          <a:bodyPr wrap="square" lIns="91440" tIns="45720" rIns="91440" bIns="45720" anchor="t">
            <a:spAutoFit/>
          </a:bodyPr>
          <a:lstStyle/>
          <a:p>
            <a:pPr>
              <a:lnSpc>
                <a:spcPct val="120000"/>
              </a:lnSpc>
            </a:pPr>
            <a:r>
              <a:rPr lang="en-GB" sz="1400">
                <a:latin typeface="+mj-lt"/>
                <a:cs typeface="Calibri"/>
              </a:rPr>
              <a:t>Nearly half of Cambridgeshire pupils spent 4 hours of more online (outside of school) in the previous day. This proportion is lower in Cambridge.</a:t>
            </a:r>
          </a:p>
        </p:txBody>
      </p:sp>
      <p:sp>
        <p:nvSpPr>
          <p:cNvPr id="9" name="TextBox 8">
            <a:extLst>
              <a:ext uri="{FF2B5EF4-FFF2-40B4-BE49-F238E27FC236}">
                <a16:creationId xmlns:a16="http://schemas.microsoft.com/office/drawing/2014/main" id="{3106E685-DC99-0DE8-269B-F2C4D4A96FBC}"/>
              </a:ext>
            </a:extLst>
          </p:cNvPr>
          <p:cNvSpPr txBox="1"/>
          <p:nvPr/>
        </p:nvSpPr>
        <p:spPr>
          <a:xfrm>
            <a:off x="6096000" y="1488178"/>
            <a:ext cx="5969704" cy="844142"/>
          </a:xfrm>
          <a:prstGeom prst="rect">
            <a:avLst/>
          </a:prstGeom>
          <a:noFill/>
        </p:spPr>
        <p:txBody>
          <a:bodyPr wrap="square" lIns="91440" tIns="45720" rIns="91440" bIns="45720" anchor="t">
            <a:spAutoFit/>
          </a:bodyPr>
          <a:lstStyle/>
          <a:p>
            <a:pPr>
              <a:lnSpc>
                <a:spcPct val="120000"/>
              </a:lnSpc>
            </a:pPr>
            <a:r>
              <a:rPr lang="en-GB" sz="1400">
                <a:latin typeface="+mj-lt"/>
                <a:cs typeface="Calibri"/>
              </a:rPr>
              <a:t>Two-thirds of pupils report to sleeping less than 8 hours a night (8-10 hours sleep is recommended). Proportionately more young people in Cambridge are getting the recommended levels of sleep.</a:t>
            </a:r>
          </a:p>
        </p:txBody>
      </p:sp>
      <p:sp>
        <p:nvSpPr>
          <p:cNvPr id="3" name="Title 2">
            <a:extLst>
              <a:ext uri="{FF2B5EF4-FFF2-40B4-BE49-F238E27FC236}">
                <a16:creationId xmlns:a16="http://schemas.microsoft.com/office/drawing/2014/main" id="{9F94BE9C-9CA5-8CF9-5EB5-C8229C222DAD}"/>
              </a:ext>
            </a:extLst>
          </p:cNvPr>
          <p:cNvSpPr>
            <a:spLocks noGrp="1"/>
          </p:cNvSpPr>
          <p:nvPr>
            <p:ph type="title"/>
          </p:nvPr>
        </p:nvSpPr>
        <p:spPr>
          <a:xfrm>
            <a:off x="633413" y="476250"/>
            <a:ext cx="10515600" cy="1214438"/>
          </a:xfrm>
        </p:spPr>
        <p:txBody>
          <a:bodyPr/>
          <a:lstStyle/>
          <a:p>
            <a:r>
              <a:rPr lang="en-GB"/>
              <a:t>Being online and sleep</a:t>
            </a:r>
          </a:p>
        </p:txBody>
      </p:sp>
      <p:pic>
        <p:nvPicPr>
          <p:cNvPr id="16" name="Picture 15">
            <a:extLst>
              <a:ext uri="{FF2B5EF4-FFF2-40B4-BE49-F238E27FC236}">
                <a16:creationId xmlns:a16="http://schemas.microsoft.com/office/drawing/2014/main" id="{B6F5B2A9-6B8D-F29B-3399-58805F7D9CD5}"/>
              </a:ext>
            </a:extLst>
          </p:cNvPr>
          <p:cNvPicPr>
            <a:picLocks noChangeAspect="1"/>
          </p:cNvPicPr>
          <p:nvPr/>
        </p:nvPicPr>
        <p:blipFill>
          <a:blip r:embed="rId2"/>
          <a:stretch>
            <a:fillRect/>
          </a:stretch>
        </p:blipFill>
        <p:spPr>
          <a:xfrm>
            <a:off x="5969704" y="2530929"/>
            <a:ext cx="5955630" cy="3257063"/>
          </a:xfrm>
          <a:prstGeom prst="rect">
            <a:avLst/>
          </a:prstGeom>
        </p:spPr>
      </p:pic>
      <p:pic>
        <p:nvPicPr>
          <p:cNvPr id="17" name="Picture 16">
            <a:extLst>
              <a:ext uri="{FF2B5EF4-FFF2-40B4-BE49-F238E27FC236}">
                <a16:creationId xmlns:a16="http://schemas.microsoft.com/office/drawing/2014/main" id="{729CEB41-4E73-0CC6-780A-948EC0A983BE}"/>
              </a:ext>
            </a:extLst>
          </p:cNvPr>
          <p:cNvPicPr>
            <a:picLocks noChangeAspect="1"/>
          </p:cNvPicPr>
          <p:nvPr/>
        </p:nvPicPr>
        <p:blipFill>
          <a:blip r:embed="rId3"/>
          <a:stretch>
            <a:fillRect/>
          </a:stretch>
        </p:blipFill>
        <p:spPr>
          <a:xfrm>
            <a:off x="149976" y="2530930"/>
            <a:ext cx="5819728" cy="3257063"/>
          </a:xfrm>
          <a:prstGeom prst="rect">
            <a:avLst/>
          </a:prstGeom>
        </p:spPr>
      </p:pic>
      <p:sp>
        <p:nvSpPr>
          <p:cNvPr id="18" name="TextBox 17">
            <a:extLst>
              <a:ext uri="{FF2B5EF4-FFF2-40B4-BE49-F238E27FC236}">
                <a16:creationId xmlns:a16="http://schemas.microsoft.com/office/drawing/2014/main" id="{4A917AB2-96F6-C38F-1E03-D67F59EB0410}"/>
              </a:ext>
            </a:extLst>
          </p:cNvPr>
          <p:cNvSpPr txBox="1"/>
          <p:nvPr/>
        </p:nvSpPr>
        <p:spPr>
          <a:xfrm>
            <a:off x="285750" y="6492240"/>
            <a:ext cx="3417570" cy="276999"/>
          </a:xfrm>
          <a:prstGeom prst="rect">
            <a:avLst/>
          </a:prstGeom>
          <a:noFill/>
        </p:spPr>
        <p:txBody>
          <a:bodyPr wrap="square" rtlCol="0">
            <a:spAutoFit/>
          </a:bodyPr>
          <a:lstStyle/>
          <a:p>
            <a:r>
              <a:rPr lang="en-GB" sz="1200"/>
              <a:t>Source: HRBS, 2024</a:t>
            </a:r>
          </a:p>
        </p:txBody>
      </p:sp>
    </p:spTree>
    <p:extLst>
      <p:ext uri="{BB962C8B-B14F-4D97-AF65-F5344CB8AC3E}">
        <p14:creationId xmlns:p14="http://schemas.microsoft.com/office/powerpoint/2010/main" val="3739189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5">
            <a:extLst>
              <a:ext uri="{FF2B5EF4-FFF2-40B4-BE49-F238E27FC236}">
                <a16:creationId xmlns:a16="http://schemas.microsoft.com/office/drawing/2014/main" id="{6EFA4206-E25D-4D2C-8A05-41B02564AAA1}"/>
              </a:ext>
            </a:extLst>
          </p:cNvPr>
          <p:cNvSpPr txBox="1"/>
          <p:nvPr/>
        </p:nvSpPr>
        <p:spPr>
          <a:xfrm>
            <a:off x="300791" y="1466991"/>
            <a:ext cx="5580317" cy="738664"/>
          </a:xfrm>
          <a:prstGeom prst="rect">
            <a:avLst/>
          </a:prstGeom>
          <a:noFill/>
        </p:spPr>
        <p:txBody>
          <a:bodyPr wrap="square" lIns="91440" tIns="45720" rIns="91440" bIns="45720" anchor="t">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sz="1400">
                <a:solidFill>
                  <a:schemeClr val="bg2">
                    <a:lumMod val="25000"/>
                  </a:schemeClr>
                </a:solidFill>
                <a:latin typeface="+mn-lt"/>
                <a:ea typeface="Calibri"/>
                <a:cs typeface="Calibri"/>
              </a:rPr>
              <a:t>21% of Cambridgeshire pupils report they have tried vaping. Levels are higher in East Cambridgeshire, Fenland and Huntingdonshire, and lower in Cambridge. </a:t>
            </a:r>
            <a:endParaRPr lang="en-GB" sz="1400">
              <a:solidFill>
                <a:srgbClr val="FF0000"/>
              </a:solidFill>
              <a:latin typeface="+mn-lt"/>
              <a:ea typeface="Calibri"/>
              <a:cs typeface="Calibri"/>
            </a:endParaRPr>
          </a:p>
        </p:txBody>
      </p:sp>
      <p:sp>
        <p:nvSpPr>
          <p:cNvPr id="11" name="TextBox 10">
            <a:extLst>
              <a:ext uri="{FF2B5EF4-FFF2-40B4-BE49-F238E27FC236}">
                <a16:creationId xmlns:a16="http://schemas.microsoft.com/office/drawing/2014/main" id="{650A9E23-E94B-27FC-E63A-060FCB7ABD2F}"/>
              </a:ext>
            </a:extLst>
          </p:cNvPr>
          <p:cNvSpPr txBox="1"/>
          <p:nvPr/>
        </p:nvSpPr>
        <p:spPr>
          <a:xfrm>
            <a:off x="6196347" y="1453099"/>
            <a:ext cx="5487805" cy="594522"/>
          </a:xfrm>
          <a:prstGeom prst="rect">
            <a:avLst/>
          </a:prstGeom>
          <a:noFill/>
        </p:spPr>
        <p:txBody>
          <a:bodyPr wrap="square">
            <a:spAutoFit/>
          </a:bodyPr>
          <a:lstStyle/>
          <a:p>
            <a:pPr>
              <a:lnSpc>
                <a:spcPct val="120000"/>
              </a:lnSpc>
            </a:pPr>
            <a:r>
              <a:rPr lang="en-GB" sz="1400">
                <a:solidFill>
                  <a:schemeClr val="bg2">
                    <a:lumMod val="25000"/>
                  </a:schemeClr>
                </a:solidFill>
                <a:latin typeface="+mn-lt"/>
                <a:cs typeface="Calibri" panose="020F0502020204030204" pitchFamily="34" charset="0"/>
              </a:rPr>
              <a:t>8</a:t>
            </a:r>
            <a:r>
              <a:rPr lang="en-GB" sz="1400">
                <a:solidFill>
                  <a:schemeClr val="bg2">
                    <a:lumMod val="25000"/>
                  </a:schemeClr>
                </a:solidFill>
                <a:latin typeface="+mn-lt"/>
                <a:ea typeface="Calibri"/>
                <a:cs typeface="Calibri"/>
              </a:rPr>
              <a:t>% of Cambridgeshire pupils have smoked in the past or smoke now. Levels are lower in Cambridge.</a:t>
            </a:r>
          </a:p>
        </p:txBody>
      </p:sp>
      <p:sp>
        <p:nvSpPr>
          <p:cNvPr id="10" name="Title 9">
            <a:extLst>
              <a:ext uri="{FF2B5EF4-FFF2-40B4-BE49-F238E27FC236}">
                <a16:creationId xmlns:a16="http://schemas.microsoft.com/office/drawing/2014/main" id="{C062095A-7658-037B-9D5A-32F6D5BFF1DA}"/>
              </a:ext>
            </a:extLst>
          </p:cNvPr>
          <p:cNvSpPr>
            <a:spLocks noGrp="1"/>
          </p:cNvSpPr>
          <p:nvPr>
            <p:ph type="title"/>
          </p:nvPr>
        </p:nvSpPr>
        <p:spPr/>
        <p:txBody>
          <a:bodyPr/>
          <a:lstStyle/>
          <a:p>
            <a:r>
              <a:rPr lang="en-GB"/>
              <a:t>Smoking &amp; vaping</a:t>
            </a:r>
          </a:p>
        </p:txBody>
      </p:sp>
      <p:sp>
        <p:nvSpPr>
          <p:cNvPr id="16" name="TextBox 15">
            <a:extLst>
              <a:ext uri="{FF2B5EF4-FFF2-40B4-BE49-F238E27FC236}">
                <a16:creationId xmlns:a16="http://schemas.microsoft.com/office/drawing/2014/main" id="{CA754520-CDD0-CE3F-F064-B60A1641DF1A}"/>
              </a:ext>
            </a:extLst>
          </p:cNvPr>
          <p:cNvSpPr txBox="1"/>
          <p:nvPr/>
        </p:nvSpPr>
        <p:spPr>
          <a:xfrm>
            <a:off x="285750" y="6492240"/>
            <a:ext cx="3417570" cy="276999"/>
          </a:xfrm>
          <a:prstGeom prst="rect">
            <a:avLst/>
          </a:prstGeom>
          <a:noFill/>
        </p:spPr>
        <p:txBody>
          <a:bodyPr wrap="square" rtlCol="0">
            <a:spAutoFit/>
          </a:bodyPr>
          <a:lstStyle/>
          <a:p>
            <a:r>
              <a:rPr lang="en-GB" sz="1200"/>
              <a:t>Source: HRBS, 2024</a:t>
            </a:r>
          </a:p>
        </p:txBody>
      </p:sp>
      <p:pic>
        <p:nvPicPr>
          <p:cNvPr id="18" name="Picture 17">
            <a:extLst>
              <a:ext uri="{FF2B5EF4-FFF2-40B4-BE49-F238E27FC236}">
                <a16:creationId xmlns:a16="http://schemas.microsoft.com/office/drawing/2014/main" id="{324521A3-21E8-16CA-5BE6-3E3CE86D9911}"/>
              </a:ext>
            </a:extLst>
          </p:cNvPr>
          <p:cNvPicPr>
            <a:picLocks noChangeAspect="1"/>
          </p:cNvPicPr>
          <p:nvPr/>
        </p:nvPicPr>
        <p:blipFill>
          <a:blip r:embed="rId2"/>
          <a:stretch>
            <a:fillRect/>
          </a:stretch>
        </p:blipFill>
        <p:spPr>
          <a:xfrm>
            <a:off x="370889" y="2265327"/>
            <a:ext cx="5825458" cy="3260271"/>
          </a:xfrm>
          <a:prstGeom prst="rect">
            <a:avLst/>
          </a:prstGeom>
        </p:spPr>
      </p:pic>
      <p:pic>
        <p:nvPicPr>
          <p:cNvPr id="19" name="Picture 18">
            <a:extLst>
              <a:ext uri="{FF2B5EF4-FFF2-40B4-BE49-F238E27FC236}">
                <a16:creationId xmlns:a16="http://schemas.microsoft.com/office/drawing/2014/main" id="{868C05C5-A69E-DD62-9CE4-D8B18DC46A0C}"/>
              </a:ext>
            </a:extLst>
          </p:cNvPr>
          <p:cNvPicPr>
            <a:picLocks noChangeAspect="1"/>
          </p:cNvPicPr>
          <p:nvPr/>
        </p:nvPicPr>
        <p:blipFill>
          <a:blip r:embed="rId3"/>
          <a:stretch>
            <a:fillRect/>
          </a:stretch>
        </p:blipFill>
        <p:spPr>
          <a:xfrm>
            <a:off x="6196347" y="2265327"/>
            <a:ext cx="5784354" cy="3237266"/>
          </a:xfrm>
          <a:prstGeom prst="rect">
            <a:avLst/>
          </a:prstGeom>
        </p:spPr>
      </p:pic>
    </p:spTree>
    <p:extLst>
      <p:ext uri="{BB962C8B-B14F-4D97-AF65-F5344CB8AC3E}">
        <p14:creationId xmlns:p14="http://schemas.microsoft.com/office/powerpoint/2010/main" val="299536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B7651B-5E57-4C52-9BDD-BB197644100A}"/>
              </a:ext>
            </a:extLst>
          </p:cNvPr>
          <p:cNvSpPr txBox="1"/>
          <p:nvPr/>
        </p:nvSpPr>
        <p:spPr>
          <a:xfrm>
            <a:off x="280503" y="1581259"/>
            <a:ext cx="5769864" cy="810671"/>
          </a:xfrm>
          <a:prstGeom prst="rect">
            <a:avLst/>
          </a:prstGeom>
          <a:noFill/>
        </p:spPr>
        <p:txBody>
          <a:bodyPr wrap="square">
            <a:spAutoFit/>
          </a:bodyPr>
          <a:lstStyle/>
          <a:p>
            <a:pPr>
              <a:lnSpc>
                <a:spcPct val="120000"/>
              </a:lnSpc>
            </a:pPr>
            <a:r>
              <a:rPr lang="en-GB" sz="1400">
                <a:solidFill>
                  <a:schemeClr val="bg2">
                    <a:lumMod val="25000"/>
                  </a:schemeClr>
                </a:solidFill>
                <a:latin typeface="+mn-lt"/>
                <a:cs typeface="Calibri" panose="020F0502020204030204" pitchFamily="34" charset="0"/>
              </a:rPr>
              <a:t>On average, 12% of Cambridgeshire pupils are sexually active. </a:t>
            </a:r>
            <a:br>
              <a:rPr lang="en-GB" sz="1400">
                <a:solidFill>
                  <a:schemeClr val="bg2">
                    <a:lumMod val="25000"/>
                  </a:schemeClr>
                </a:solidFill>
                <a:latin typeface="+mn-lt"/>
                <a:cs typeface="Calibri" panose="020F0502020204030204" pitchFamily="34" charset="0"/>
              </a:rPr>
            </a:br>
            <a:r>
              <a:rPr lang="en-GB" sz="1400">
                <a:solidFill>
                  <a:schemeClr val="bg2">
                    <a:lumMod val="25000"/>
                  </a:schemeClr>
                </a:solidFill>
                <a:latin typeface="+mn-lt"/>
                <a:cs typeface="Calibri" panose="020F0502020204030204" pitchFamily="34" charset="0"/>
              </a:rPr>
              <a:t>Higher levels are reported in Fenland and lower levels in Cambridge.</a:t>
            </a:r>
          </a:p>
          <a:p>
            <a:pPr>
              <a:lnSpc>
                <a:spcPct val="120000"/>
              </a:lnSpc>
            </a:pPr>
            <a:endParaRPr lang="en-GB" sz="1200" b="1" i="1">
              <a:solidFill>
                <a:schemeClr val="bg2">
                  <a:lumMod val="25000"/>
                </a:schemeClr>
              </a:solidFill>
              <a:latin typeface="+mn-lt"/>
              <a:cs typeface="Calibri" panose="020F0502020204030204" pitchFamily="34" charset="0"/>
            </a:endParaRPr>
          </a:p>
        </p:txBody>
      </p:sp>
      <p:sp>
        <p:nvSpPr>
          <p:cNvPr id="8" name="TextBox 7">
            <a:extLst>
              <a:ext uri="{FF2B5EF4-FFF2-40B4-BE49-F238E27FC236}">
                <a16:creationId xmlns:a16="http://schemas.microsoft.com/office/drawing/2014/main" id="{EB582676-28B4-F72B-73B4-CE2E6B289A0C}"/>
              </a:ext>
            </a:extLst>
          </p:cNvPr>
          <p:cNvSpPr txBox="1"/>
          <p:nvPr/>
        </p:nvSpPr>
        <p:spPr>
          <a:xfrm>
            <a:off x="6050367" y="1572035"/>
            <a:ext cx="5487805" cy="594522"/>
          </a:xfrm>
          <a:prstGeom prst="rect">
            <a:avLst/>
          </a:prstGeom>
          <a:noFill/>
        </p:spPr>
        <p:txBody>
          <a:bodyPr wrap="square" lIns="91440" tIns="45720" rIns="91440" bIns="45720" anchor="t">
            <a:spAutoFit/>
          </a:bodyPr>
          <a:lstStyle/>
          <a:p>
            <a:pPr>
              <a:lnSpc>
                <a:spcPct val="120000"/>
              </a:lnSpc>
            </a:pPr>
            <a:r>
              <a:rPr lang="en-GB" sz="1400">
                <a:solidFill>
                  <a:schemeClr val="bg2">
                    <a:lumMod val="25000"/>
                  </a:schemeClr>
                </a:solidFill>
                <a:latin typeface="+mn-lt"/>
                <a:cs typeface="Calibri"/>
              </a:rPr>
              <a:t>19% of Cambridgeshire pupils have consumed alcohol in the last week. Levels are lower in Cambridge.</a:t>
            </a:r>
          </a:p>
        </p:txBody>
      </p:sp>
      <p:sp>
        <p:nvSpPr>
          <p:cNvPr id="9" name="Title 8">
            <a:extLst>
              <a:ext uri="{FF2B5EF4-FFF2-40B4-BE49-F238E27FC236}">
                <a16:creationId xmlns:a16="http://schemas.microsoft.com/office/drawing/2014/main" id="{D15F3E03-B810-5BB6-B57F-F93316BAC279}"/>
              </a:ext>
            </a:extLst>
          </p:cNvPr>
          <p:cNvSpPr>
            <a:spLocks noGrp="1"/>
          </p:cNvSpPr>
          <p:nvPr>
            <p:ph type="title"/>
          </p:nvPr>
        </p:nvSpPr>
        <p:spPr/>
        <p:txBody>
          <a:bodyPr/>
          <a:lstStyle/>
          <a:p>
            <a:r>
              <a:rPr lang="en-GB"/>
              <a:t>Sex and alcohol</a:t>
            </a:r>
          </a:p>
        </p:txBody>
      </p:sp>
      <p:pic>
        <p:nvPicPr>
          <p:cNvPr id="13" name="Picture 12">
            <a:extLst>
              <a:ext uri="{FF2B5EF4-FFF2-40B4-BE49-F238E27FC236}">
                <a16:creationId xmlns:a16="http://schemas.microsoft.com/office/drawing/2014/main" id="{D801467C-DCDE-C12A-BF6E-4E8A98A784A6}"/>
              </a:ext>
            </a:extLst>
          </p:cNvPr>
          <p:cNvPicPr>
            <a:picLocks noChangeAspect="1"/>
          </p:cNvPicPr>
          <p:nvPr/>
        </p:nvPicPr>
        <p:blipFill>
          <a:blip r:embed="rId3"/>
          <a:stretch>
            <a:fillRect/>
          </a:stretch>
        </p:blipFill>
        <p:spPr>
          <a:xfrm>
            <a:off x="326138" y="2282501"/>
            <a:ext cx="5815497" cy="3258000"/>
          </a:xfrm>
          <a:prstGeom prst="rect">
            <a:avLst/>
          </a:prstGeom>
        </p:spPr>
      </p:pic>
      <p:sp>
        <p:nvSpPr>
          <p:cNvPr id="14" name="TextBox 13">
            <a:extLst>
              <a:ext uri="{FF2B5EF4-FFF2-40B4-BE49-F238E27FC236}">
                <a16:creationId xmlns:a16="http://schemas.microsoft.com/office/drawing/2014/main" id="{3E7B7525-8F42-76B2-43FC-925F936CA26C}"/>
              </a:ext>
            </a:extLst>
          </p:cNvPr>
          <p:cNvSpPr txBox="1"/>
          <p:nvPr/>
        </p:nvSpPr>
        <p:spPr>
          <a:xfrm>
            <a:off x="285750" y="6492240"/>
            <a:ext cx="3417570" cy="276999"/>
          </a:xfrm>
          <a:prstGeom prst="rect">
            <a:avLst/>
          </a:prstGeom>
          <a:noFill/>
        </p:spPr>
        <p:txBody>
          <a:bodyPr wrap="square" rtlCol="0">
            <a:spAutoFit/>
          </a:bodyPr>
          <a:lstStyle/>
          <a:p>
            <a:r>
              <a:rPr lang="en-GB" sz="1200"/>
              <a:t>Source: HRBS, 2024</a:t>
            </a:r>
          </a:p>
        </p:txBody>
      </p:sp>
      <p:pic>
        <p:nvPicPr>
          <p:cNvPr id="15" name="Picture 14">
            <a:extLst>
              <a:ext uri="{FF2B5EF4-FFF2-40B4-BE49-F238E27FC236}">
                <a16:creationId xmlns:a16="http://schemas.microsoft.com/office/drawing/2014/main" id="{501EEA7B-B0FA-7FC4-AC59-E1DBCDDFA1F9}"/>
              </a:ext>
            </a:extLst>
          </p:cNvPr>
          <p:cNvPicPr>
            <a:picLocks noChangeAspect="1"/>
          </p:cNvPicPr>
          <p:nvPr/>
        </p:nvPicPr>
        <p:blipFill>
          <a:blip r:embed="rId4"/>
          <a:stretch>
            <a:fillRect/>
          </a:stretch>
        </p:blipFill>
        <p:spPr>
          <a:xfrm>
            <a:off x="6141635" y="2282501"/>
            <a:ext cx="5821401" cy="3258000"/>
          </a:xfrm>
          <a:prstGeom prst="rect">
            <a:avLst/>
          </a:prstGeom>
        </p:spPr>
      </p:pic>
    </p:spTree>
    <p:extLst>
      <p:ext uri="{BB962C8B-B14F-4D97-AF65-F5344CB8AC3E}">
        <p14:creationId xmlns:p14="http://schemas.microsoft.com/office/powerpoint/2010/main" val="388234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25CBF58-2675-49E9-B432-3853C81DD858}"/>
              </a:ext>
            </a:extLst>
          </p:cNvPr>
          <p:cNvSpPr txBox="1"/>
          <p:nvPr/>
        </p:nvSpPr>
        <p:spPr>
          <a:xfrm>
            <a:off x="6096000" y="1412560"/>
            <a:ext cx="5039998" cy="594522"/>
          </a:xfrm>
          <a:prstGeom prst="rect">
            <a:avLst/>
          </a:prstGeom>
          <a:noFill/>
        </p:spPr>
        <p:txBody>
          <a:bodyPr wrap="square" lIns="91440" tIns="45720" rIns="91440" bIns="45720" anchor="t">
            <a:spAutoFit/>
          </a:bodyPr>
          <a:lstStyle/>
          <a:p>
            <a:pPr>
              <a:lnSpc>
                <a:spcPct val="120000"/>
              </a:lnSpc>
            </a:pPr>
            <a:r>
              <a:rPr lang="en-GB" sz="1400">
                <a:solidFill>
                  <a:schemeClr val="bg2">
                    <a:lumMod val="25000"/>
                  </a:schemeClr>
                </a:solidFill>
                <a:latin typeface="+mj-lt"/>
                <a:cs typeface="Calibri"/>
              </a:rPr>
              <a:t>6% of Cambridgeshire pupils reported that they have taken drugs. Rates are similar across all 5 districts.</a:t>
            </a:r>
            <a:endParaRPr lang="en-GB" sz="1400">
              <a:solidFill>
                <a:schemeClr val="bg2">
                  <a:lumMod val="25000"/>
                </a:schemeClr>
              </a:solidFill>
              <a:latin typeface="+mj-lt"/>
              <a:cs typeface="Calibri" panose="020F0502020204030204" pitchFamily="34" charset="0"/>
            </a:endParaRPr>
          </a:p>
        </p:txBody>
      </p:sp>
      <p:sp>
        <p:nvSpPr>
          <p:cNvPr id="13" name="TextBox 12">
            <a:extLst>
              <a:ext uri="{FF2B5EF4-FFF2-40B4-BE49-F238E27FC236}">
                <a16:creationId xmlns:a16="http://schemas.microsoft.com/office/drawing/2014/main" id="{87E3AEE0-364A-6173-C1E5-94A6A43C4347}"/>
              </a:ext>
            </a:extLst>
          </p:cNvPr>
          <p:cNvSpPr txBox="1"/>
          <p:nvPr/>
        </p:nvSpPr>
        <p:spPr>
          <a:xfrm>
            <a:off x="608182" y="1405901"/>
            <a:ext cx="4761911" cy="853054"/>
          </a:xfrm>
          <a:prstGeom prst="rect">
            <a:avLst/>
          </a:prstGeom>
          <a:noFill/>
        </p:spPr>
        <p:txBody>
          <a:bodyPr wrap="square">
            <a:spAutoFit/>
          </a:bodyPr>
          <a:lstStyle/>
          <a:p>
            <a:pPr>
              <a:lnSpc>
                <a:spcPct val="120000"/>
              </a:lnSpc>
            </a:pPr>
            <a:r>
              <a:rPr lang="en-GB" sz="1400">
                <a:solidFill>
                  <a:schemeClr val="bg2">
                    <a:lumMod val="25000"/>
                  </a:schemeClr>
                </a:solidFill>
                <a:latin typeface="+mj-lt"/>
                <a:cs typeface="Calibri" panose="020F0502020204030204" pitchFamily="34" charset="0"/>
              </a:rPr>
              <a:t>14% of Cambridgeshire pupils have been offered drugs to get high. Rates are higher among East Cambridgeshire pupils.</a:t>
            </a:r>
          </a:p>
        </p:txBody>
      </p:sp>
      <p:sp>
        <p:nvSpPr>
          <p:cNvPr id="2" name="Title 9">
            <a:extLst>
              <a:ext uri="{FF2B5EF4-FFF2-40B4-BE49-F238E27FC236}">
                <a16:creationId xmlns:a16="http://schemas.microsoft.com/office/drawing/2014/main" id="{CE7CBB6A-DF65-6ACA-5303-AA4055D303A9}"/>
              </a:ext>
            </a:extLst>
          </p:cNvPr>
          <p:cNvSpPr txBox="1">
            <a:spLocks/>
          </p:cNvSpPr>
          <p:nvPr/>
        </p:nvSpPr>
        <p:spPr>
          <a:xfrm>
            <a:off x="633413" y="476250"/>
            <a:ext cx="10515600" cy="1214438"/>
          </a:xfrm>
          <a:prstGeom prst="rect">
            <a:avLst/>
          </a:prstGeom>
        </p:spPr>
        <p:txBody>
          <a:bodyPr/>
          <a:lstStyle>
            <a:lvl1pPr algn="l" rtl="0" eaLnBrk="1" fontAlgn="base" hangingPunct="1">
              <a:lnSpc>
                <a:spcPct val="90000"/>
              </a:lnSpc>
              <a:spcBef>
                <a:spcPct val="0"/>
              </a:spcBef>
              <a:spcAft>
                <a:spcPct val="0"/>
              </a:spcAft>
              <a:defRPr sz="44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a:lstStyle>
          <a:p>
            <a:r>
              <a:rPr lang="en-GB"/>
              <a:t>Drugs</a:t>
            </a:r>
          </a:p>
        </p:txBody>
      </p:sp>
      <p:pic>
        <p:nvPicPr>
          <p:cNvPr id="9" name="Picture 8">
            <a:extLst>
              <a:ext uri="{FF2B5EF4-FFF2-40B4-BE49-F238E27FC236}">
                <a16:creationId xmlns:a16="http://schemas.microsoft.com/office/drawing/2014/main" id="{65002B6A-6808-9245-A731-4FDFBEFC4931}"/>
              </a:ext>
            </a:extLst>
          </p:cNvPr>
          <p:cNvPicPr>
            <a:picLocks noChangeAspect="1"/>
          </p:cNvPicPr>
          <p:nvPr/>
        </p:nvPicPr>
        <p:blipFill>
          <a:blip r:embed="rId2"/>
          <a:stretch>
            <a:fillRect/>
          </a:stretch>
        </p:blipFill>
        <p:spPr>
          <a:xfrm>
            <a:off x="274800" y="2323477"/>
            <a:ext cx="5821200" cy="3257888"/>
          </a:xfrm>
          <a:prstGeom prst="rect">
            <a:avLst/>
          </a:prstGeom>
        </p:spPr>
      </p:pic>
      <p:pic>
        <p:nvPicPr>
          <p:cNvPr id="11" name="Picture 10">
            <a:extLst>
              <a:ext uri="{FF2B5EF4-FFF2-40B4-BE49-F238E27FC236}">
                <a16:creationId xmlns:a16="http://schemas.microsoft.com/office/drawing/2014/main" id="{FEE51F1A-5CF1-E92B-C17E-F8D2B9A032CF}"/>
              </a:ext>
            </a:extLst>
          </p:cNvPr>
          <p:cNvPicPr>
            <a:picLocks noChangeAspect="1"/>
          </p:cNvPicPr>
          <p:nvPr/>
        </p:nvPicPr>
        <p:blipFill>
          <a:blip r:embed="rId3"/>
          <a:stretch>
            <a:fillRect/>
          </a:stretch>
        </p:blipFill>
        <p:spPr>
          <a:xfrm>
            <a:off x="6096000" y="2323476"/>
            <a:ext cx="5817892" cy="3257887"/>
          </a:xfrm>
          <a:prstGeom prst="rect">
            <a:avLst/>
          </a:prstGeom>
        </p:spPr>
      </p:pic>
      <p:sp>
        <p:nvSpPr>
          <p:cNvPr id="14" name="TextBox 13">
            <a:extLst>
              <a:ext uri="{FF2B5EF4-FFF2-40B4-BE49-F238E27FC236}">
                <a16:creationId xmlns:a16="http://schemas.microsoft.com/office/drawing/2014/main" id="{7874236C-51A4-8A2B-6D56-1D6ACE2675A2}"/>
              </a:ext>
            </a:extLst>
          </p:cNvPr>
          <p:cNvSpPr txBox="1"/>
          <p:nvPr/>
        </p:nvSpPr>
        <p:spPr>
          <a:xfrm>
            <a:off x="285750" y="6492240"/>
            <a:ext cx="3417570" cy="276999"/>
          </a:xfrm>
          <a:prstGeom prst="rect">
            <a:avLst/>
          </a:prstGeom>
          <a:noFill/>
        </p:spPr>
        <p:txBody>
          <a:bodyPr wrap="square" rtlCol="0">
            <a:spAutoFit/>
          </a:bodyPr>
          <a:lstStyle/>
          <a:p>
            <a:r>
              <a:rPr lang="en-GB" sz="1200"/>
              <a:t>Source: HRBS, 2024</a:t>
            </a:r>
          </a:p>
        </p:txBody>
      </p:sp>
    </p:spTree>
    <p:extLst>
      <p:ext uri="{BB962C8B-B14F-4D97-AF65-F5344CB8AC3E}">
        <p14:creationId xmlns:p14="http://schemas.microsoft.com/office/powerpoint/2010/main" val="2688931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1B3A15-FAD1-882A-4096-51E72ED23B08}"/>
              </a:ext>
            </a:extLst>
          </p:cNvPr>
          <p:cNvSpPr txBox="1"/>
          <p:nvPr/>
        </p:nvSpPr>
        <p:spPr>
          <a:xfrm>
            <a:off x="422829" y="1748282"/>
            <a:ext cx="5734612" cy="738664"/>
          </a:xfrm>
          <a:prstGeom prst="rect">
            <a:avLst/>
          </a:prstGeom>
          <a:noFill/>
        </p:spPr>
        <p:txBody>
          <a:bodyPr wrap="square" lIns="91440" tIns="45720" rIns="91440" bIns="45720" anchor="t">
            <a:spAutoFit/>
          </a:bodyPr>
          <a:lstStyle/>
          <a:p>
            <a:r>
              <a:rPr lang="en-GB" sz="1400">
                <a:solidFill>
                  <a:schemeClr val="bg2">
                    <a:lumMod val="25000"/>
                  </a:schemeClr>
                </a:solidFill>
                <a:latin typeface="+mn-lt"/>
              </a:rPr>
              <a:t>13% of Cambridgeshire pupils score ‘high’ Warwick-Edinburgh Mental Health Composite Scores – an indicator of good mental health. The percentage is higher in South Cambridgeshire but still only 15%. </a:t>
            </a:r>
            <a:endParaRPr lang="en-GB" sz="1400" b="0" i="0" kern="1200">
              <a:solidFill>
                <a:schemeClr val="bg2">
                  <a:lumMod val="25000"/>
                </a:schemeClr>
              </a:solidFill>
              <a:latin typeface="+mn-lt"/>
              <a:cs typeface="Arial"/>
            </a:endParaRPr>
          </a:p>
        </p:txBody>
      </p:sp>
      <p:sp>
        <p:nvSpPr>
          <p:cNvPr id="8" name="TextBox 7">
            <a:extLst>
              <a:ext uri="{FF2B5EF4-FFF2-40B4-BE49-F238E27FC236}">
                <a16:creationId xmlns:a16="http://schemas.microsoft.com/office/drawing/2014/main" id="{1401C8D0-198E-4BF3-8794-B44DB1114A8A}"/>
              </a:ext>
            </a:extLst>
          </p:cNvPr>
          <p:cNvSpPr txBox="1"/>
          <p:nvPr/>
        </p:nvSpPr>
        <p:spPr>
          <a:xfrm>
            <a:off x="6270196" y="1748282"/>
            <a:ext cx="5125533" cy="738664"/>
          </a:xfrm>
          <a:prstGeom prst="rect">
            <a:avLst/>
          </a:prstGeom>
          <a:noFill/>
        </p:spPr>
        <p:txBody>
          <a:bodyPr wrap="square" lIns="91440" tIns="45720" rIns="91440" bIns="45720" anchor="t">
            <a:spAutoFit/>
          </a:bodyPr>
          <a:lstStyle/>
          <a:p>
            <a:r>
              <a:rPr lang="en-GB" sz="1400">
                <a:solidFill>
                  <a:schemeClr val="bg2">
                    <a:lumMod val="25000"/>
                  </a:schemeClr>
                </a:solidFill>
                <a:latin typeface="+mn-lt"/>
              </a:rPr>
              <a:t>On average, 53% of Cambridgeshire pupils report a high level of life satisfaction. </a:t>
            </a:r>
            <a:r>
              <a:rPr lang="en-GB" sz="1400">
                <a:latin typeface="+mn-lt"/>
              </a:rPr>
              <a:t>Levels in Fe</a:t>
            </a:r>
            <a:r>
              <a:rPr lang="en-GB" sz="1400">
                <a:solidFill>
                  <a:schemeClr val="bg2">
                    <a:lumMod val="25000"/>
                  </a:schemeClr>
                </a:solidFill>
                <a:latin typeface="+mn-lt"/>
              </a:rPr>
              <a:t>nland and Huntingdonshire are lower. </a:t>
            </a:r>
            <a:endParaRPr lang="en-GB" sz="1800" b="0" i="0" kern="1200">
              <a:solidFill>
                <a:schemeClr val="bg2">
                  <a:lumMod val="25000"/>
                </a:schemeClr>
              </a:solidFill>
              <a:latin typeface="+mn-lt"/>
              <a:ea typeface="+mn-ea"/>
              <a:cs typeface="+mn-cs"/>
            </a:endParaRPr>
          </a:p>
        </p:txBody>
      </p:sp>
      <p:sp>
        <p:nvSpPr>
          <p:cNvPr id="9" name="Title 8">
            <a:extLst>
              <a:ext uri="{FF2B5EF4-FFF2-40B4-BE49-F238E27FC236}">
                <a16:creationId xmlns:a16="http://schemas.microsoft.com/office/drawing/2014/main" id="{24DC9100-9B5B-8F57-C1E7-0C4A0892880F}"/>
              </a:ext>
            </a:extLst>
          </p:cNvPr>
          <p:cNvSpPr>
            <a:spLocks noGrp="1"/>
          </p:cNvSpPr>
          <p:nvPr>
            <p:ph type="title"/>
          </p:nvPr>
        </p:nvSpPr>
        <p:spPr/>
        <p:txBody>
          <a:bodyPr/>
          <a:lstStyle/>
          <a:p>
            <a:r>
              <a:rPr lang="en-GB"/>
              <a:t>Mental health and life satisfaction</a:t>
            </a:r>
            <a:endParaRPr lang="en-GB">
              <a:cs typeface="Arial"/>
            </a:endParaRPr>
          </a:p>
        </p:txBody>
      </p:sp>
      <p:pic>
        <p:nvPicPr>
          <p:cNvPr id="10" name="Picture 9" descr="A graph showing the number of patients with mental health&#10;&#10;Description automatically generated">
            <a:extLst>
              <a:ext uri="{FF2B5EF4-FFF2-40B4-BE49-F238E27FC236}">
                <a16:creationId xmlns:a16="http://schemas.microsoft.com/office/drawing/2014/main" id="{A257306D-278D-9EA0-246F-993BF9A18272}"/>
              </a:ext>
            </a:extLst>
          </p:cNvPr>
          <p:cNvPicPr>
            <a:picLocks noChangeAspect="1"/>
          </p:cNvPicPr>
          <p:nvPr/>
        </p:nvPicPr>
        <p:blipFill>
          <a:blip r:embed="rId2"/>
          <a:stretch>
            <a:fillRect/>
          </a:stretch>
        </p:blipFill>
        <p:spPr>
          <a:xfrm>
            <a:off x="88286" y="2684272"/>
            <a:ext cx="6181910" cy="3227668"/>
          </a:xfrm>
          <a:prstGeom prst="rect">
            <a:avLst/>
          </a:prstGeom>
        </p:spPr>
      </p:pic>
      <p:sp>
        <p:nvSpPr>
          <p:cNvPr id="14" name="TextBox 13">
            <a:extLst>
              <a:ext uri="{FF2B5EF4-FFF2-40B4-BE49-F238E27FC236}">
                <a16:creationId xmlns:a16="http://schemas.microsoft.com/office/drawing/2014/main" id="{AE2F4B8C-0E30-0C79-A1DE-C4DB4B2068E8}"/>
              </a:ext>
            </a:extLst>
          </p:cNvPr>
          <p:cNvSpPr txBox="1"/>
          <p:nvPr/>
        </p:nvSpPr>
        <p:spPr>
          <a:xfrm>
            <a:off x="285750" y="6492240"/>
            <a:ext cx="3417570" cy="276999"/>
          </a:xfrm>
          <a:prstGeom prst="rect">
            <a:avLst/>
          </a:prstGeom>
          <a:noFill/>
        </p:spPr>
        <p:txBody>
          <a:bodyPr wrap="square" rtlCol="0">
            <a:spAutoFit/>
          </a:bodyPr>
          <a:lstStyle/>
          <a:p>
            <a:r>
              <a:rPr lang="en-GB" sz="1200"/>
              <a:t>Source: HRBS, 2024</a:t>
            </a:r>
          </a:p>
        </p:txBody>
      </p:sp>
      <p:pic>
        <p:nvPicPr>
          <p:cNvPr id="16" name="Picture 15">
            <a:extLst>
              <a:ext uri="{FF2B5EF4-FFF2-40B4-BE49-F238E27FC236}">
                <a16:creationId xmlns:a16="http://schemas.microsoft.com/office/drawing/2014/main" id="{9C8B7E31-5AD0-162E-CF3D-EE51ABC77916}"/>
              </a:ext>
            </a:extLst>
          </p:cNvPr>
          <p:cNvPicPr>
            <a:picLocks noChangeAspect="1"/>
          </p:cNvPicPr>
          <p:nvPr/>
        </p:nvPicPr>
        <p:blipFill>
          <a:blip r:embed="rId3"/>
          <a:stretch>
            <a:fillRect/>
          </a:stretch>
        </p:blipFill>
        <p:spPr>
          <a:xfrm>
            <a:off x="6157441" y="2684273"/>
            <a:ext cx="5763927" cy="3227668"/>
          </a:xfrm>
          <a:prstGeom prst="rect">
            <a:avLst/>
          </a:prstGeom>
        </p:spPr>
      </p:pic>
    </p:spTree>
    <p:extLst>
      <p:ext uri="{BB962C8B-B14F-4D97-AF65-F5344CB8AC3E}">
        <p14:creationId xmlns:p14="http://schemas.microsoft.com/office/powerpoint/2010/main" val="339885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C24B3B1-62A2-4075-A4E7-FADE893E81E7}"/>
              </a:ext>
            </a:extLst>
          </p:cNvPr>
          <p:cNvSpPr txBox="1"/>
          <p:nvPr/>
        </p:nvSpPr>
        <p:spPr>
          <a:xfrm>
            <a:off x="6096000" y="1606218"/>
            <a:ext cx="5729537" cy="738664"/>
          </a:xfrm>
          <a:prstGeom prst="rect">
            <a:avLst/>
          </a:prstGeom>
          <a:noFill/>
        </p:spPr>
        <p:txBody>
          <a:bodyPr wrap="square">
            <a:spAutoFit/>
          </a:bodyPr>
          <a:lstStyle/>
          <a:p>
            <a:r>
              <a:rPr lang="en-GB" sz="1400" i="0" kern="1200">
                <a:solidFill>
                  <a:schemeClr val="bg2">
                    <a:lumMod val="25000"/>
                  </a:schemeClr>
                </a:solidFill>
                <a:cs typeface="Arial" panose="020B0604020202020204" pitchFamily="34" charset="0"/>
              </a:rPr>
              <a:t>47% of Cambridgeshire pupils worry about school-work/exams ‘quite a lot’ or ‘a lot’. In Cambridge and South Cambridgeshire rates are higher, whilst in Fenland rates are lower</a:t>
            </a:r>
            <a:r>
              <a:rPr lang="en-GB" sz="1400" b="0" i="0" kern="1200">
                <a:solidFill>
                  <a:schemeClr val="bg2">
                    <a:lumMod val="25000"/>
                  </a:schemeClr>
                </a:solidFill>
                <a:cs typeface="Arial" panose="020B0604020202020204" pitchFamily="34" charset="0"/>
              </a:rPr>
              <a:t>.</a:t>
            </a:r>
          </a:p>
        </p:txBody>
      </p:sp>
      <p:sp>
        <p:nvSpPr>
          <p:cNvPr id="11" name="TextBox 10">
            <a:extLst>
              <a:ext uri="{FF2B5EF4-FFF2-40B4-BE49-F238E27FC236}">
                <a16:creationId xmlns:a16="http://schemas.microsoft.com/office/drawing/2014/main" id="{DABAF6C6-9BFB-4CC7-AB3D-3323A0472678}"/>
              </a:ext>
            </a:extLst>
          </p:cNvPr>
          <p:cNvSpPr txBox="1"/>
          <p:nvPr/>
        </p:nvSpPr>
        <p:spPr>
          <a:xfrm>
            <a:off x="443953" y="1606218"/>
            <a:ext cx="5272487" cy="738664"/>
          </a:xfrm>
          <a:prstGeom prst="rect">
            <a:avLst/>
          </a:prstGeom>
          <a:noFill/>
        </p:spPr>
        <p:txBody>
          <a:bodyPr wrap="square" lIns="91440" tIns="45720" rIns="91440" bIns="45720" anchor="t">
            <a:spAutoFit/>
          </a:bodyPr>
          <a:lstStyle/>
          <a:p>
            <a:r>
              <a:rPr lang="en-GB" sz="1400" i="0" kern="1200">
                <a:solidFill>
                  <a:schemeClr val="bg2">
                    <a:lumMod val="25000"/>
                  </a:schemeClr>
                </a:solidFill>
                <a:latin typeface="Arial"/>
                <a:cs typeface="Arial"/>
              </a:rPr>
              <a:t>22% of Cambridgeshire pupils reported they have </a:t>
            </a:r>
            <a:r>
              <a:rPr lang="en-GB" sz="1400">
                <a:solidFill>
                  <a:schemeClr val="bg2">
                    <a:lumMod val="25000"/>
                  </a:schemeClr>
                </a:solidFill>
                <a:latin typeface="Arial"/>
                <a:cs typeface="Arial"/>
              </a:rPr>
              <a:t>been bullied at school in the last 12 months</a:t>
            </a:r>
            <a:r>
              <a:rPr lang="en-GB" sz="1400" i="0" kern="1200">
                <a:solidFill>
                  <a:schemeClr val="bg2">
                    <a:lumMod val="25000"/>
                  </a:schemeClr>
                </a:solidFill>
                <a:latin typeface="Arial"/>
                <a:cs typeface="Arial"/>
              </a:rPr>
              <a:t>.</a:t>
            </a:r>
            <a:r>
              <a:rPr lang="en-GB" sz="1400">
                <a:solidFill>
                  <a:schemeClr val="bg2">
                    <a:lumMod val="25000"/>
                  </a:schemeClr>
                </a:solidFill>
                <a:latin typeface="Arial"/>
                <a:cs typeface="Arial"/>
              </a:rPr>
              <a:t> South Cambridgeshire pupils report lower levels of bullying in the last year.</a:t>
            </a:r>
          </a:p>
        </p:txBody>
      </p:sp>
      <p:sp>
        <p:nvSpPr>
          <p:cNvPr id="4" name="Title 3">
            <a:extLst>
              <a:ext uri="{FF2B5EF4-FFF2-40B4-BE49-F238E27FC236}">
                <a16:creationId xmlns:a16="http://schemas.microsoft.com/office/drawing/2014/main" id="{E5BAB0AD-B4C3-9F80-FA13-AF9516D452D3}"/>
              </a:ext>
            </a:extLst>
          </p:cNvPr>
          <p:cNvSpPr>
            <a:spLocks noGrp="1"/>
          </p:cNvSpPr>
          <p:nvPr>
            <p:ph type="title"/>
          </p:nvPr>
        </p:nvSpPr>
        <p:spPr/>
        <p:txBody>
          <a:bodyPr/>
          <a:lstStyle/>
          <a:p>
            <a:r>
              <a:rPr lang="en-GB"/>
              <a:t>Bullying and worry</a:t>
            </a:r>
            <a:endParaRPr lang="en-GB">
              <a:cs typeface="Arial"/>
            </a:endParaRPr>
          </a:p>
        </p:txBody>
      </p:sp>
      <p:pic>
        <p:nvPicPr>
          <p:cNvPr id="15" name="Picture 14">
            <a:extLst>
              <a:ext uri="{FF2B5EF4-FFF2-40B4-BE49-F238E27FC236}">
                <a16:creationId xmlns:a16="http://schemas.microsoft.com/office/drawing/2014/main" id="{12038C25-1D8A-183B-98A2-99CC869C420E}"/>
              </a:ext>
            </a:extLst>
          </p:cNvPr>
          <p:cNvPicPr>
            <a:picLocks noChangeAspect="1"/>
          </p:cNvPicPr>
          <p:nvPr/>
        </p:nvPicPr>
        <p:blipFill>
          <a:blip r:embed="rId3"/>
          <a:stretch>
            <a:fillRect/>
          </a:stretch>
        </p:blipFill>
        <p:spPr>
          <a:xfrm>
            <a:off x="6096000" y="2569266"/>
            <a:ext cx="5874435" cy="3289550"/>
          </a:xfrm>
          <a:prstGeom prst="rect">
            <a:avLst/>
          </a:prstGeom>
        </p:spPr>
      </p:pic>
      <p:pic>
        <p:nvPicPr>
          <p:cNvPr id="8" name="Picture 7" descr="A graph showing the number of people in the country&#10;&#10;Description automatically generated">
            <a:extLst>
              <a:ext uri="{FF2B5EF4-FFF2-40B4-BE49-F238E27FC236}">
                <a16:creationId xmlns:a16="http://schemas.microsoft.com/office/drawing/2014/main" id="{67E7BEB5-9D73-595A-B9F3-9F7A3BC8371B}"/>
              </a:ext>
            </a:extLst>
          </p:cNvPr>
          <p:cNvPicPr>
            <a:picLocks noChangeAspect="1"/>
          </p:cNvPicPr>
          <p:nvPr/>
        </p:nvPicPr>
        <p:blipFill>
          <a:blip r:embed="rId4"/>
          <a:stretch>
            <a:fillRect/>
          </a:stretch>
        </p:blipFill>
        <p:spPr>
          <a:xfrm>
            <a:off x="64394" y="2567537"/>
            <a:ext cx="6031606" cy="3303720"/>
          </a:xfrm>
          <a:prstGeom prst="rect">
            <a:avLst/>
          </a:prstGeom>
        </p:spPr>
      </p:pic>
      <p:sp>
        <p:nvSpPr>
          <p:cNvPr id="16" name="TextBox 15">
            <a:extLst>
              <a:ext uri="{FF2B5EF4-FFF2-40B4-BE49-F238E27FC236}">
                <a16:creationId xmlns:a16="http://schemas.microsoft.com/office/drawing/2014/main" id="{56C29DDB-5598-BB6F-9BAE-C117A54D01FC}"/>
              </a:ext>
            </a:extLst>
          </p:cNvPr>
          <p:cNvSpPr txBox="1"/>
          <p:nvPr/>
        </p:nvSpPr>
        <p:spPr>
          <a:xfrm>
            <a:off x="285750" y="6492240"/>
            <a:ext cx="3417570" cy="276999"/>
          </a:xfrm>
          <a:prstGeom prst="rect">
            <a:avLst/>
          </a:prstGeom>
          <a:noFill/>
        </p:spPr>
        <p:txBody>
          <a:bodyPr wrap="square" rtlCol="0">
            <a:spAutoFit/>
          </a:bodyPr>
          <a:lstStyle/>
          <a:p>
            <a:r>
              <a:rPr lang="en-GB" sz="1200"/>
              <a:t>Source: HRBS, 2024</a:t>
            </a:r>
          </a:p>
        </p:txBody>
      </p:sp>
    </p:spTree>
    <p:extLst>
      <p:ext uri="{BB962C8B-B14F-4D97-AF65-F5344CB8AC3E}">
        <p14:creationId xmlns:p14="http://schemas.microsoft.com/office/powerpoint/2010/main" val="3090465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295513-4E27-AE0A-36B6-384E219C45AB}"/>
              </a:ext>
            </a:extLst>
          </p:cNvPr>
          <p:cNvSpPr txBox="1"/>
          <p:nvPr/>
        </p:nvSpPr>
        <p:spPr>
          <a:xfrm>
            <a:off x="6239936" y="1502391"/>
            <a:ext cx="5724787" cy="738664"/>
          </a:xfrm>
          <a:prstGeom prst="rect">
            <a:avLst/>
          </a:prstGeom>
          <a:noFill/>
        </p:spPr>
        <p:txBody>
          <a:bodyPr wrap="square">
            <a:spAutoFit/>
          </a:bodyPr>
          <a:lstStyle/>
          <a:p>
            <a:pPr algn="l" rtl="0"/>
            <a:r>
              <a:rPr lang="en-GB" sz="1400">
                <a:solidFill>
                  <a:schemeClr val="bg2">
                    <a:lumMod val="25000"/>
                  </a:schemeClr>
                </a:solidFill>
                <a:latin typeface="+mn-lt"/>
              </a:rPr>
              <a:t>19% of Cambridgeshire pupils reported having found school lessons about stress and coping useful. Higher levels are reported in Huntingdonshire and lower levels in Fenland.</a:t>
            </a:r>
          </a:p>
        </p:txBody>
      </p:sp>
      <p:sp>
        <p:nvSpPr>
          <p:cNvPr id="9" name="Title 8">
            <a:extLst>
              <a:ext uri="{FF2B5EF4-FFF2-40B4-BE49-F238E27FC236}">
                <a16:creationId xmlns:a16="http://schemas.microsoft.com/office/drawing/2014/main" id="{7A352695-5BFA-1ADE-709D-97CC5FB49FBF}"/>
              </a:ext>
            </a:extLst>
          </p:cNvPr>
          <p:cNvSpPr>
            <a:spLocks noGrp="1"/>
          </p:cNvSpPr>
          <p:nvPr>
            <p:ph type="title"/>
          </p:nvPr>
        </p:nvSpPr>
        <p:spPr/>
        <p:txBody>
          <a:bodyPr/>
          <a:lstStyle/>
          <a:p>
            <a:r>
              <a:rPr lang="en-GB"/>
              <a:t>Targets and lessons on stress</a:t>
            </a:r>
          </a:p>
        </p:txBody>
      </p:sp>
      <p:sp>
        <p:nvSpPr>
          <p:cNvPr id="13" name="TextBox 12">
            <a:extLst>
              <a:ext uri="{FF2B5EF4-FFF2-40B4-BE49-F238E27FC236}">
                <a16:creationId xmlns:a16="http://schemas.microsoft.com/office/drawing/2014/main" id="{E2BA1C46-2D01-48CD-88B7-B2CC96BCDFAA}"/>
              </a:ext>
            </a:extLst>
          </p:cNvPr>
          <p:cNvSpPr txBox="1"/>
          <p:nvPr/>
        </p:nvSpPr>
        <p:spPr>
          <a:xfrm>
            <a:off x="429641" y="1502391"/>
            <a:ext cx="5543835" cy="954107"/>
          </a:xfrm>
          <a:prstGeom prst="rect">
            <a:avLst/>
          </a:prstGeom>
          <a:noFill/>
        </p:spPr>
        <p:txBody>
          <a:bodyPr wrap="square">
            <a:spAutoFit/>
          </a:bodyPr>
          <a:lstStyle/>
          <a:p>
            <a:r>
              <a:rPr lang="en-GB" sz="1400">
                <a:solidFill>
                  <a:schemeClr val="bg2">
                    <a:lumMod val="25000"/>
                  </a:schemeClr>
                </a:solidFill>
                <a:latin typeface="+mn-lt"/>
              </a:rPr>
              <a:t>46</a:t>
            </a:r>
            <a:r>
              <a:rPr lang="en-GB" sz="1400" i="0" kern="1200">
                <a:solidFill>
                  <a:schemeClr val="bg2">
                    <a:lumMod val="25000"/>
                  </a:schemeClr>
                </a:solidFill>
                <a:latin typeface="+mn-lt"/>
              </a:rPr>
              <a:t>% of Cambridgeshire pupils report that they know their own targets and are helped to meet them. Rates are higher in Cambridge and East Cambridgeshire, and lower in Fenland and East Cambridgeshire</a:t>
            </a:r>
            <a:r>
              <a:rPr lang="en-GB" sz="1400">
                <a:solidFill>
                  <a:schemeClr val="bg2">
                    <a:lumMod val="25000"/>
                  </a:schemeClr>
                </a:solidFill>
                <a:latin typeface="+mn-lt"/>
              </a:rPr>
              <a:t>.</a:t>
            </a:r>
            <a:endParaRPr lang="en-GB" sz="1400" i="0" kern="1200">
              <a:solidFill>
                <a:schemeClr val="bg2">
                  <a:lumMod val="25000"/>
                </a:schemeClr>
              </a:solidFill>
              <a:latin typeface="+mn-lt"/>
            </a:endParaRPr>
          </a:p>
        </p:txBody>
      </p:sp>
      <p:pic>
        <p:nvPicPr>
          <p:cNvPr id="14" name="Picture 13">
            <a:extLst>
              <a:ext uri="{FF2B5EF4-FFF2-40B4-BE49-F238E27FC236}">
                <a16:creationId xmlns:a16="http://schemas.microsoft.com/office/drawing/2014/main" id="{26C0F5CB-1DC5-D1C2-0917-47AA19D9A8FF}"/>
              </a:ext>
            </a:extLst>
          </p:cNvPr>
          <p:cNvPicPr>
            <a:picLocks noChangeAspect="1"/>
          </p:cNvPicPr>
          <p:nvPr/>
        </p:nvPicPr>
        <p:blipFill>
          <a:blip r:embed="rId3"/>
          <a:stretch>
            <a:fillRect/>
          </a:stretch>
        </p:blipFill>
        <p:spPr>
          <a:xfrm>
            <a:off x="434340" y="2529835"/>
            <a:ext cx="5821200" cy="3259739"/>
          </a:xfrm>
          <a:prstGeom prst="rect">
            <a:avLst/>
          </a:prstGeom>
        </p:spPr>
      </p:pic>
      <p:pic>
        <p:nvPicPr>
          <p:cNvPr id="15" name="Picture 14">
            <a:extLst>
              <a:ext uri="{FF2B5EF4-FFF2-40B4-BE49-F238E27FC236}">
                <a16:creationId xmlns:a16="http://schemas.microsoft.com/office/drawing/2014/main" id="{06980069-2571-9993-42B7-301D8DFF6059}"/>
              </a:ext>
            </a:extLst>
          </p:cNvPr>
          <p:cNvPicPr>
            <a:picLocks noChangeAspect="1"/>
          </p:cNvPicPr>
          <p:nvPr/>
        </p:nvPicPr>
        <p:blipFill>
          <a:blip r:embed="rId4"/>
          <a:stretch>
            <a:fillRect/>
          </a:stretch>
        </p:blipFill>
        <p:spPr>
          <a:xfrm>
            <a:off x="6244110" y="2529835"/>
            <a:ext cx="5821200" cy="3259739"/>
          </a:xfrm>
          <a:prstGeom prst="rect">
            <a:avLst/>
          </a:prstGeom>
        </p:spPr>
      </p:pic>
      <p:sp>
        <p:nvSpPr>
          <p:cNvPr id="16" name="TextBox 15">
            <a:extLst>
              <a:ext uri="{FF2B5EF4-FFF2-40B4-BE49-F238E27FC236}">
                <a16:creationId xmlns:a16="http://schemas.microsoft.com/office/drawing/2014/main" id="{FF230057-4DCA-46CD-7B5E-20BE6CF55753}"/>
              </a:ext>
            </a:extLst>
          </p:cNvPr>
          <p:cNvSpPr txBox="1"/>
          <p:nvPr/>
        </p:nvSpPr>
        <p:spPr>
          <a:xfrm>
            <a:off x="285750" y="6492240"/>
            <a:ext cx="3417570" cy="276999"/>
          </a:xfrm>
          <a:prstGeom prst="rect">
            <a:avLst/>
          </a:prstGeom>
          <a:noFill/>
        </p:spPr>
        <p:txBody>
          <a:bodyPr wrap="square" rtlCol="0">
            <a:spAutoFit/>
          </a:bodyPr>
          <a:lstStyle/>
          <a:p>
            <a:r>
              <a:rPr lang="en-GB" sz="1200"/>
              <a:t>Source: HRBS, 2024</a:t>
            </a:r>
          </a:p>
        </p:txBody>
      </p:sp>
    </p:spTree>
    <p:extLst>
      <p:ext uri="{BB962C8B-B14F-4D97-AF65-F5344CB8AC3E}">
        <p14:creationId xmlns:p14="http://schemas.microsoft.com/office/powerpoint/2010/main" val="2020149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95F6-FC8A-045D-F8A2-840B1976F25E}"/>
              </a:ext>
            </a:extLst>
          </p:cNvPr>
          <p:cNvSpPr>
            <a:spLocks noGrp="1"/>
          </p:cNvSpPr>
          <p:nvPr>
            <p:ph type="title"/>
          </p:nvPr>
        </p:nvSpPr>
        <p:spPr/>
        <p:txBody>
          <a:bodyPr/>
          <a:lstStyle/>
          <a:p>
            <a:r>
              <a:rPr lang="en-GB"/>
              <a:t>Further information</a:t>
            </a:r>
          </a:p>
        </p:txBody>
      </p:sp>
      <p:sp>
        <p:nvSpPr>
          <p:cNvPr id="3" name="Content Placeholder 2">
            <a:extLst>
              <a:ext uri="{FF2B5EF4-FFF2-40B4-BE49-F238E27FC236}">
                <a16:creationId xmlns:a16="http://schemas.microsoft.com/office/drawing/2014/main" id="{3C74612C-2BE4-87D3-27EF-200E5D040B09}"/>
              </a:ext>
            </a:extLst>
          </p:cNvPr>
          <p:cNvSpPr>
            <a:spLocks noGrp="1"/>
          </p:cNvSpPr>
          <p:nvPr>
            <p:ph idx="1"/>
          </p:nvPr>
        </p:nvSpPr>
        <p:spPr/>
        <p:txBody>
          <a:bodyPr/>
          <a:lstStyle/>
          <a:p>
            <a:r>
              <a:rPr lang="en-GB"/>
              <a:t>These are the summary statistics from the HRBS.</a:t>
            </a:r>
          </a:p>
          <a:p>
            <a:r>
              <a:rPr lang="en-GB"/>
              <a:t>We will be producing more in-depth analysis on specific topic areas to support service delivery and commissioners over the weeks.</a:t>
            </a:r>
          </a:p>
          <a:p>
            <a:endParaRPr lang="en-GB"/>
          </a:p>
          <a:p>
            <a:r>
              <a:rPr lang="en-GB"/>
              <a:t>If you require any further information on the survey or its results, or would like to request a pack on a specific topic, then please email </a:t>
            </a:r>
            <a:r>
              <a:rPr lang="en-GB">
                <a:hlinkClick r:id="rId2"/>
              </a:rPr>
              <a:t>phi-team@cambridgeshire.gov.uk</a:t>
            </a:r>
            <a:r>
              <a:rPr lang="en-GB"/>
              <a:t> </a:t>
            </a:r>
          </a:p>
        </p:txBody>
      </p:sp>
    </p:spTree>
    <p:extLst>
      <p:ext uri="{BB962C8B-B14F-4D97-AF65-F5344CB8AC3E}">
        <p14:creationId xmlns:p14="http://schemas.microsoft.com/office/powerpoint/2010/main" val="271981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8BC8-3430-E440-F4E9-4096E394D78D}"/>
              </a:ext>
            </a:extLst>
          </p:cNvPr>
          <p:cNvSpPr>
            <a:spLocks noGrp="1"/>
          </p:cNvSpPr>
          <p:nvPr>
            <p:ph type="title"/>
          </p:nvPr>
        </p:nvSpPr>
        <p:spPr/>
        <p:txBody>
          <a:bodyPr/>
          <a:lstStyle/>
          <a:p>
            <a:r>
              <a:rPr lang="en-GB"/>
              <a:t>Summary</a:t>
            </a:r>
          </a:p>
        </p:txBody>
      </p:sp>
      <p:sp>
        <p:nvSpPr>
          <p:cNvPr id="3" name="Content Placeholder 2">
            <a:extLst>
              <a:ext uri="{FF2B5EF4-FFF2-40B4-BE49-F238E27FC236}">
                <a16:creationId xmlns:a16="http://schemas.microsoft.com/office/drawing/2014/main" id="{F86AE91F-CFA5-70A5-CE8F-7342EB2BFB36}"/>
              </a:ext>
            </a:extLst>
          </p:cNvPr>
          <p:cNvSpPr>
            <a:spLocks noGrp="1"/>
          </p:cNvSpPr>
          <p:nvPr>
            <p:ph idx="1"/>
          </p:nvPr>
        </p:nvSpPr>
        <p:spPr>
          <a:xfrm>
            <a:off x="633413" y="1459071"/>
            <a:ext cx="10515600" cy="4351338"/>
          </a:xfrm>
        </p:spPr>
        <p:txBody>
          <a:bodyPr/>
          <a:lstStyle/>
          <a:p>
            <a:r>
              <a:rPr lang="en-GB" sz="2200"/>
              <a:t>Nearly 7,000 Year 8 and 10 Cambridgeshire pupils completed the 2024 Health Related Behaviour Survey.</a:t>
            </a:r>
          </a:p>
          <a:p>
            <a:r>
              <a:rPr lang="en-GB" sz="2200"/>
              <a:t>Only half of boys are definitely physically active, and less than a third of girls.</a:t>
            </a:r>
          </a:p>
          <a:p>
            <a:r>
              <a:rPr lang="en-GB" sz="2200"/>
              <a:t>More than half of girls and around a third of boys want to lose weight, with only a fifth of pupils eating 5 a day.</a:t>
            </a:r>
          </a:p>
          <a:p>
            <a:r>
              <a:rPr lang="en-GB" sz="2200"/>
              <a:t>Two-thirds of pupils report sleeping less than the 8-10 hours recommended per night, with just under half reporting 4 hours or more online (out of school).</a:t>
            </a:r>
          </a:p>
          <a:p>
            <a:r>
              <a:rPr lang="en-GB" sz="2200"/>
              <a:t>In year 10, a third of girls and a quarter of boys have tried vaping and a quarter of pupils have had alcohol in the past week. </a:t>
            </a:r>
          </a:p>
          <a:p>
            <a:r>
              <a:rPr lang="en-GB" sz="2200"/>
              <a:t>There are low levels of good mental health wellbeing and resilience generally, particularly among girls. Percentages are similar between year groups. </a:t>
            </a:r>
          </a:p>
          <a:p>
            <a:r>
              <a:rPr lang="en-GB" sz="2200"/>
              <a:t>However, just over 60% of Cambridgeshire boys and 40% of girls are highly satisfied with their lives.</a:t>
            </a:r>
          </a:p>
          <a:p>
            <a:pPr marL="0" indent="0">
              <a:buNone/>
            </a:pPr>
            <a:endParaRPr lang="en-GB" sz="2200"/>
          </a:p>
        </p:txBody>
      </p:sp>
    </p:spTree>
    <p:extLst>
      <p:ext uri="{BB962C8B-B14F-4D97-AF65-F5344CB8AC3E}">
        <p14:creationId xmlns:p14="http://schemas.microsoft.com/office/powerpoint/2010/main" val="194190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1147-0FFA-459A-5C00-A8663B9897E5}"/>
              </a:ext>
            </a:extLst>
          </p:cNvPr>
          <p:cNvSpPr>
            <a:spLocks noGrp="1"/>
          </p:cNvSpPr>
          <p:nvPr>
            <p:ph type="title"/>
          </p:nvPr>
        </p:nvSpPr>
        <p:spPr/>
        <p:txBody>
          <a:bodyPr>
            <a:normAutofit/>
          </a:bodyPr>
          <a:lstStyle/>
          <a:p>
            <a:r>
              <a:rPr lang="en-GB"/>
              <a:t>Background to the HRBS</a:t>
            </a:r>
          </a:p>
        </p:txBody>
      </p:sp>
      <p:sp>
        <p:nvSpPr>
          <p:cNvPr id="4" name="Content Placeholder 3">
            <a:extLst>
              <a:ext uri="{FF2B5EF4-FFF2-40B4-BE49-F238E27FC236}">
                <a16:creationId xmlns:a16="http://schemas.microsoft.com/office/drawing/2014/main" id="{FBFDCB95-D995-E22C-8E2C-514AA07942D9}"/>
              </a:ext>
            </a:extLst>
          </p:cNvPr>
          <p:cNvSpPr>
            <a:spLocks noGrp="1"/>
          </p:cNvSpPr>
          <p:nvPr>
            <p:ph idx="1"/>
          </p:nvPr>
        </p:nvSpPr>
        <p:spPr>
          <a:xfrm>
            <a:off x="633413" y="1436512"/>
            <a:ext cx="10515600" cy="4351338"/>
          </a:xfrm>
        </p:spPr>
        <p:txBody>
          <a:bodyPr/>
          <a:lstStyle/>
          <a:p>
            <a:r>
              <a:rPr lang="en-GB" sz="2000"/>
              <a:t>The </a:t>
            </a:r>
            <a:r>
              <a:rPr lang="en-GB" sz="2000" b="1"/>
              <a:t>Health-Related Behaviour Survey (HRBS)</a:t>
            </a:r>
            <a:r>
              <a:rPr lang="en-GB" sz="2000"/>
              <a:t>,</a:t>
            </a:r>
            <a:r>
              <a:rPr lang="en-GB" sz="2000" b="1"/>
              <a:t> </a:t>
            </a:r>
            <a:r>
              <a:rPr lang="en-GB" sz="2000"/>
              <a:t>developed by the Schools Health Education Unit (SHEU), is commissioned by Public Health. </a:t>
            </a:r>
          </a:p>
          <a:p>
            <a:r>
              <a:rPr lang="en-GB" sz="2000"/>
              <a:t>The survey is administered bi-annually to Year 8 and Year 10 pupils across the county. </a:t>
            </a:r>
          </a:p>
          <a:p>
            <a:r>
              <a:rPr lang="en-GB" sz="2000"/>
              <a:t>It provides a rich insight into the health-related attitudes and behaviours of our young people, that we can use to inform decision making and make sure that services meet their needs.</a:t>
            </a:r>
          </a:p>
          <a:p>
            <a:r>
              <a:rPr lang="en-GB" sz="2000"/>
              <a:t>6,955 Cambridgeshire pupils participated in 2024. </a:t>
            </a:r>
          </a:p>
          <a:p>
            <a:endParaRPr lang="en-GB" sz="2000"/>
          </a:p>
          <a:p>
            <a:endParaRPr lang="en-GB" sz="2000"/>
          </a:p>
          <a:p>
            <a:endParaRPr lang="en-GB" sz="2000"/>
          </a:p>
          <a:p>
            <a:endParaRPr lang="en-GB" sz="2000"/>
          </a:p>
          <a:p>
            <a:r>
              <a:rPr lang="en-GB" sz="2000"/>
              <a:t>Data on postcodes are not collected so it is not possible to analyse the data by deprivation.</a:t>
            </a:r>
          </a:p>
          <a:p>
            <a:endParaRPr lang="en-GB" sz="2000"/>
          </a:p>
          <a:p>
            <a:endParaRPr lang="en-GB" sz="2000"/>
          </a:p>
          <a:p>
            <a:pPr marL="0" indent="0">
              <a:buNone/>
            </a:pPr>
            <a:endParaRPr lang="en-GB" sz="2000"/>
          </a:p>
        </p:txBody>
      </p:sp>
      <p:sp>
        <p:nvSpPr>
          <p:cNvPr id="5" name="TextBox 4">
            <a:extLst>
              <a:ext uri="{FF2B5EF4-FFF2-40B4-BE49-F238E27FC236}">
                <a16:creationId xmlns:a16="http://schemas.microsoft.com/office/drawing/2014/main" id="{FD401877-870E-B78A-CA3F-6F38195A6976}"/>
              </a:ext>
            </a:extLst>
          </p:cNvPr>
          <p:cNvSpPr txBox="1"/>
          <p:nvPr/>
        </p:nvSpPr>
        <p:spPr>
          <a:xfrm>
            <a:off x="105508" y="6150917"/>
            <a:ext cx="1198098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a:solidFill>
                  <a:schemeClr val="bg1">
                    <a:lumMod val="50000"/>
                  </a:schemeClr>
                </a:solidFill>
              </a:rPr>
              <a:t>*126 Year 8 and 136 Year 10 pupils answered that they describe their gender in some other way than male or female or preferred not to state their gender. These pupils will not be included in any tables or charts which are split by gender; however they will be included in any total figures.</a:t>
            </a:r>
          </a:p>
        </p:txBody>
      </p:sp>
      <p:graphicFrame>
        <p:nvGraphicFramePr>
          <p:cNvPr id="7" name="Table 6">
            <a:extLst>
              <a:ext uri="{FF2B5EF4-FFF2-40B4-BE49-F238E27FC236}">
                <a16:creationId xmlns:a16="http://schemas.microsoft.com/office/drawing/2014/main" id="{93F2D3BA-3644-6975-17D0-AC2107010FFA}"/>
              </a:ext>
            </a:extLst>
          </p:cNvPr>
          <p:cNvGraphicFramePr>
            <a:graphicFrameLocks noGrp="1"/>
          </p:cNvGraphicFramePr>
          <p:nvPr>
            <p:extLst>
              <p:ext uri="{D42A27DB-BD31-4B8C-83A1-F6EECF244321}">
                <p14:modId xmlns:p14="http://schemas.microsoft.com/office/powerpoint/2010/main" val="756992449"/>
              </p:ext>
            </p:extLst>
          </p:nvPr>
        </p:nvGraphicFramePr>
        <p:xfrm>
          <a:off x="2032000" y="4028212"/>
          <a:ext cx="8128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92445901"/>
                    </a:ext>
                  </a:extLst>
                </a:gridCol>
                <a:gridCol w="2032000">
                  <a:extLst>
                    <a:ext uri="{9D8B030D-6E8A-4147-A177-3AD203B41FA5}">
                      <a16:colId xmlns:a16="http://schemas.microsoft.com/office/drawing/2014/main" val="952793998"/>
                    </a:ext>
                  </a:extLst>
                </a:gridCol>
                <a:gridCol w="2032000">
                  <a:extLst>
                    <a:ext uri="{9D8B030D-6E8A-4147-A177-3AD203B41FA5}">
                      <a16:colId xmlns:a16="http://schemas.microsoft.com/office/drawing/2014/main" val="553889802"/>
                    </a:ext>
                  </a:extLst>
                </a:gridCol>
                <a:gridCol w="2032000">
                  <a:extLst>
                    <a:ext uri="{9D8B030D-6E8A-4147-A177-3AD203B41FA5}">
                      <a16:colId xmlns:a16="http://schemas.microsoft.com/office/drawing/2014/main" val="814668423"/>
                    </a:ext>
                  </a:extLst>
                </a:gridCol>
              </a:tblGrid>
              <a:tr h="370840">
                <a:tc>
                  <a:txBody>
                    <a:bodyPr/>
                    <a:lstStyle/>
                    <a:p>
                      <a:endParaRPr lang="en-GB"/>
                    </a:p>
                  </a:txBody>
                  <a:tcPr/>
                </a:tc>
                <a:tc>
                  <a:txBody>
                    <a:bodyPr/>
                    <a:lstStyle/>
                    <a:p>
                      <a:r>
                        <a:rPr lang="en-GB"/>
                        <a:t>Males</a:t>
                      </a:r>
                    </a:p>
                  </a:txBody>
                  <a:tcPr/>
                </a:tc>
                <a:tc>
                  <a:txBody>
                    <a:bodyPr/>
                    <a:lstStyle/>
                    <a:p>
                      <a:r>
                        <a:rPr lang="en-GB"/>
                        <a:t>Females</a:t>
                      </a:r>
                    </a:p>
                  </a:txBody>
                  <a:tcPr/>
                </a:tc>
                <a:tc>
                  <a:txBody>
                    <a:bodyPr/>
                    <a:lstStyle/>
                    <a:p>
                      <a:r>
                        <a:rPr lang="en-GB"/>
                        <a:t>Total*</a:t>
                      </a:r>
                    </a:p>
                  </a:txBody>
                  <a:tcPr/>
                </a:tc>
                <a:extLst>
                  <a:ext uri="{0D108BD9-81ED-4DB2-BD59-A6C34878D82A}">
                    <a16:rowId xmlns:a16="http://schemas.microsoft.com/office/drawing/2014/main" val="661512635"/>
                  </a:ext>
                </a:extLst>
              </a:tr>
              <a:tr h="370840">
                <a:tc>
                  <a:txBody>
                    <a:bodyPr/>
                    <a:lstStyle/>
                    <a:p>
                      <a:r>
                        <a:rPr lang="en-GB"/>
                        <a:t>Year 8</a:t>
                      </a:r>
                    </a:p>
                  </a:txBody>
                  <a:tcPr/>
                </a:tc>
                <a:tc>
                  <a:txBody>
                    <a:bodyPr/>
                    <a:lstStyle/>
                    <a:p>
                      <a:pPr algn="r"/>
                      <a:r>
                        <a:rPr lang="en-GB"/>
                        <a:t>1,915</a:t>
                      </a:r>
                    </a:p>
                  </a:txBody>
                  <a:tcPr/>
                </a:tc>
                <a:tc>
                  <a:txBody>
                    <a:bodyPr/>
                    <a:lstStyle/>
                    <a:p>
                      <a:pPr algn="r"/>
                      <a:r>
                        <a:rPr lang="en-GB"/>
                        <a:t>1,744</a:t>
                      </a:r>
                    </a:p>
                  </a:txBody>
                  <a:tcPr/>
                </a:tc>
                <a:tc>
                  <a:txBody>
                    <a:bodyPr/>
                    <a:lstStyle/>
                    <a:p>
                      <a:pPr algn="r"/>
                      <a:r>
                        <a:rPr lang="en-GB"/>
                        <a:t>3,785</a:t>
                      </a:r>
                    </a:p>
                  </a:txBody>
                  <a:tcPr/>
                </a:tc>
                <a:extLst>
                  <a:ext uri="{0D108BD9-81ED-4DB2-BD59-A6C34878D82A}">
                    <a16:rowId xmlns:a16="http://schemas.microsoft.com/office/drawing/2014/main" val="1496930182"/>
                  </a:ext>
                </a:extLst>
              </a:tr>
              <a:tr h="370840">
                <a:tc>
                  <a:txBody>
                    <a:bodyPr/>
                    <a:lstStyle/>
                    <a:p>
                      <a:r>
                        <a:rPr lang="en-GB"/>
                        <a:t>Year 10</a:t>
                      </a:r>
                    </a:p>
                  </a:txBody>
                  <a:tcPr/>
                </a:tc>
                <a:tc>
                  <a:txBody>
                    <a:bodyPr/>
                    <a:lstStyle/>
                    <a:p>
                      <a:pPr algn="r"/>
                      <a:r>
                        <a:rPr lang="en-GB"/>
                        <a:t>1,478</a:t>
                      </a:r>
                    </a:p>
                  </a:txBody>
                  <a:tcPr/>
                </a:tc>
                <a:tc>
                  <a:txBody>
                    <a:bodyPr/>
                    <a:lstStyle/>
                    <a:p>
                      <a:pPr algn="r"/>
                      <a:r>
                        <a:rPr lang="en-GB"/>
                        <a:t>1,556</a:t>
                      </a:r>
                    </a:p>
                  </a:txBody>
                  <a:tcPr/>
                </a:tc>
                <a:tc>
                  <a:txBody>
                    <a:bodyPr/>
                    <a:lstStyle/>
                    <a:p>
                      <a:pPr algn="r"/>
                      <a:r>
                        <a:rPr lang="en-GB"/>
                        <a:t>3,170</a:t>
                      </a:r>
                    </a:p>
                  </a:txBody>
                  <a:tcPr/>
                </a:tc>
                <a:extLst>
                  <a:ext uri="{0D108BD9-81ED-4DB2-BD59-A6C34878D82A}">
                    <a16:rowId xmlns:a16="http://schemas.microsoft.com/office/drawing/2014/main" val="985399893"/>
                  </a:ext>
                </a:extLst>
              </a:tr>
            </a:tbl>
          </a:graphicData>
        </a:graphic>
      </p:graphicFrame>
    </p:spTree>
    <p:extLst>
      <p:ext uri="{BB962C8B-B14F-4D97-AF65-F5344CB8AC3E}">
        <p14:creationId xmlns:p14="http://schemas.microsoft.com/office/powerpoint/2010/main" val="4125729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AE89-842E-705D-5038-CB1ED5420909}"/>
              </a:ext>
            </a:extLst>
          </p:cNvPr>
          <p:cNvSpPr>
            <a:spLocks noGrp="1"/>
          </p:cNvSpPr>
          <p:nvPr>
            <p:ph type="title"/>
          </p:nvPr>
        </p:nvSpPr>
        <p:spPr>
          <a:xfrm>
            <a:off x="339758" y="297602"/>
            <a:ext cx="10515600" cy="1214438"/>
          </a:xfrm>
        </p:spPr>
        <p:txBody>
          <a:bodyPr wrap="square" anchor="t">
            <a:normAutofit/>
          </a:bodyPr>
          <a:lstStyle/>
          <a:p>
            <a:r>
              <a:rPr lang="en-US" sz="4200"/>
              <a:t>There are low levels of healthy </a:t>
            </a:r>
            <a:r>
              <a:rPr lang="en-US" sz="4200" err="1"/>
              <a:t>behaviours</a:t>
            </a:r>
            <a:endParaRPr lang="en-US" sz="4200"/>
          </a:p>
        </p:txBody>
      </p:sp>
      <p:sp>
        <p:nvSpPr>
          <p:cNvPr id="7" name="TextBox 6">
            <a:extLst>
              <a:ext uri="{FF2B5EF4-FFF2-40B4-BE49-F238E27FC236}">
                <a16:creationId xmlns:a16="http://schemas.microsoft.com/office/drawing/2014/main" id="{11CEA918-71C3-ABB6-8E14-54F8862137F0}"/>
              </a:ext>
            </a:extLst>
          </p:cNvPr>
          <p:cNvSpPr txBox="1"/>
          <p:nvPr/>
        </p:nvSpPr>
        <p:spPr>
          <a:xfrm>
            <a:off x="553403" y="1141450"/>
            <a:ext cx="1007649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a:latin typeface="Arial"/>
                <a:cs typeface="Arial"/>
              </a:rPr>
              <a:t>Only half of boys in years 8 and 10 are physically active and under a third of girls, with less than a quarter of pupils reporting eating 5 a day. More than half of girls and around a third of boys would like to lose weight. Many pupils are not getting the recommended levels of sleep (8-10 hours). </a:t>
            </a:r>
            <a:endParaRPr lang="en-US"/>
          </a:p>
        </p:txBody>
      </p:sp>
      <p:pic>
        <p:nvPicPr>
          <p:cNvPr id="12" name="Picture 11">
            <a:extLst>
              <a:ext uri="{FF2B5EF4-FFF2-40B4-BE49-F238E27FC236}">
                <a16:creationId xmlns:a16="http://schemas.microsoft.com/office/drawing/2014/main" id="{0E54EA96-A2DE-2BEF-9C26-0F9CF620A688}"/>
              </a:ext>
            </a:extLst>
          </p:cNvPr>
          <p:cNvPicPr>
            <a:picLocks noChangeAspect="1"/>
          </p:cNvPicPr>
          <p:nvPr/>
        </p:nvPicPr>
        <p:blipFill>
          <a:blip r:embed="rId2"/>
          <a:stretch>
            <a:fillRect/>
          </a:stretch>
        </p:blipFill>
        <p:spPr>
          <a:xfrm>
            <a:off x="1132973" y="1968834"/>
            <a:ext cx="9083843" cy="4404229"/>
          </a:xfrm>
          <a:prstGeom prst="rect">
            <a:avLst/>
          </a:prstGeom>
        </p:spPr>
      </p:pic>
      <p:sp>
        <p:nvSpPr>
          <p:cNvPr id="4" name="TextBox 3">
            <a:extLst>
              <a:ext uri="{FF2B5EF4-FFF2-40B4-BE49-F238E27FC236}">
                <a16:creationId xmlns:a16="http://schemas.microsoft.com/office/drawing/2014/main" id="{5BD16F11-0EE0-57B2-0C9B-F81033504B82}"/>
              </a:ext>
            </a:extLst>
          </p:cNvPr>
          <p:cNvSpPr txBox="1"/>
          <p:nvPr/>
        </p:nvSpPr>
        <p:spPr>
          <a:xfrm>
            <a:off x="285750" y="6492240"/>
            <a:ext cx="3417570" cy="276999"/>
          </a:xfrm>
          <a:prstGeom prst="rect">
            <a:avLst/>
          </a:prstGeom>
          <a:noFill/>
        </p:spPr>
        <p:txBody>
          <a:bodyPr wrap="square" rtlCol="0">
            <a:spAutoFit/>
          </a:bodyPr>
          <a:lstStyle/>
          <a:p>
            <a:r>
              <a:rPr lang="en-GB" sz="1200"/>
              <a:t>Source: HRBS, 2024</a:t>
            </a:r>
          </a:p>
        </p:txBody>
      </p:sp>
    </p:spTree>
    <p:extLst>
      <p:ext uri="{BB962C8B-B14F-4D97-AF65-F5344CB8AC3E}">
        <p14:creationId xmlns:p14="http://schemas.microsoft.com/office/powerpoint/2010/main" val="3436831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AE89-842E-705D-5038-CB1ED5420909}"/>
              </a:ext>
            </a:extLst>
          </p:cNvPr>
          <p:cNvSpPr>
            <a:spLocks noGrp="1"/>
          </p:cNvSpPr>
          <p:nvPr>
            <p:ph type="title"/>
          </p:nvPr>
        </p:nvSpPr>
        <p:spPr>
          <a:xfrm>
            <a:off x="347663" y="472440"/>
            <a:ext cx="10515600" cy="844121"/>
          </a:xfrm>
        </p:spPr>
        <p:txBody>
          <a:bodyPr/>
          <a:lstStyle/>
          <a:p>
            <a:r>
              <a:rPr lang="en-US" sz="4100"/>
              <a:t>Of year 10s, a quarter report drinking alcohol in the past week, and a third of girls vape</a:t>
            </a:r>
          </a:p>
        </p:txBody>
      </p:sp>
      <p:pic>
        <p:nvPicPr>
          <p:cNvPr id="5" name="Picture 4">
            <a:extLst>
              <a:ext uri="{FF2B5EF4-FFF2-40B4-BE49-F238E27FC236}">
                <a16:creationId xmlns:a16="http://schemas.microsoft.com/office/drawing/2014/main" id="{755E0578-46D1-AD17-769E-3173B620BC35}"/>
              </a:ext>
            </a:extLst>
          </p:cNvPr>
          <p:cNvPicPr>
            <a:picLocks noChangeAspect="1"/>
          </p:cNvPicPr>
          <p:nvPr/>
        </p:nvPicPr>
        <p:blipFill>
          <a:blip r:embed="rId2"/>
          <a:stretch>
            <a:fillRect/>
          </a:stretch>
        </p:blipFill>
        <p:spPr>
          <a:xfrm>
            <a:off x="1482090" y="2036900"/>
            <a:ext cx="9001498" cy="4344850"/>
          </a:xfrm>
          <a:prstGeom prst="rect">
            <a:avLst/>
          </a:prstGeom>
        </p:spPr>
      </p:pic>
      <p:sp>
        <p:nvSpPr>
          <p:cNvPr id="6" name="TextBox 5">
            <a:extLst>
              <a:ext uri="{FF2B5EF4-FFF2-40B4-BE49-F238E27FC236}">
                <a16:creationId xmlns:a16="http://schemas.microsoft.com/office/drawing/2014/main" id="{03812B81-4D0E-7AF1-61C9-C98DB13EEE66}"/>
              </a:ext>
            </a:extLst>
          </p:cNvPr>
          <p:cNvSpPr txBox="1"/>
          <p:nvPr/>
        </p:nvSpPr>
        <p:spPr>
          <a:xfrm>
            <a:off x="633413" y="1641716"/>
            <a:ext cx="1007649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a:latin typeface="Arial"/>
                <a:cs typeface="Arial"/>
              </a:rPr>
              <a:t>Risk taking </a:t>
            </a:r>
            <a:r>
              <a:rPr lang="en-US" sz="1400" err="1">
                <a:latin typeface="Arial"/>
                <a:cs typeface="Arial"/>
              </a:rPr>
              <a:t>behaviours</a:t>
            </a:r>
            <a:r>
              <a:rPr lang="en-US" sz="1400">
                <a:latin typeface="Arial"/>
                <a:cs typeface="Arial"/>
              </a:rPr>
              <a:t> increase with age, and for vaping and smoking are higher among girls. More than one in ten year 10s reports taking drugs.</a:t>
            </a:r>
            <a:endParaRPr lang="en-US"/>
          </a:p>
        </p:txBody>
      </p:sp>
      <p:sp>
        <p:nvSpPr>
          <p:cNvPr id="10" name="TextBox 9">
            <a:extLst>
              <a:ext uri="{FF2B5EF4-FFF2-40B4-BE49-F238E27FC236}">
                <a16:creationId xmlns:a16="http://schemas.microsoft.com/office/drawing/2014/main" id="{35FB22AD-80E8-E1F5-B575-013597BBEFAB}"/>
              </a:ext>
            </a:extLst>
          </p:cNvPr>
          <p:cNvSpPr txBox="1"/>
          <p:nvPr/>
        </p:nvSpPr>
        <p:spPr>
          <a:xfrm>
            <a:off x="285750" y="6492240"/>
            <a:ext cx="3417570" cy="276999"/>
          </a:xfrm>
          <a:prstGeom prst="rect">
            <a:avLst/>
          </a:prstGeom>
          <a:noFill/>
        </p:spPr>
        <p:txBody>
          <a:bodyPr wrap="square" rtlCol="0">
            <a:spAutoFit/>
          </a:bodyPr>
          <a:lstStyle/>
          <a:p>
            <a:r>
              <a:rPr lang="en-GB" sz="1200"/>
              <a:t>Source: HRBS, 2024</a:t>
            </a:r>
          </a:p>
        </p:txBody>
      </p:sp>
    </p:spTree>
    <p:extLst>
      <p:ext uri="{BB962C8B-B14F-4D97-AF65-F5344CB8AC3E}">
        <p14:creationId xmlns:p14="http://schemas.microsoft.com/office/powerpoint/2010/main" val="2531694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AFF2A-DF30-5145-6005-A7D2A193DD68}"/>
              </a:ext>
            </a:extLst>
          </p:cNvPr>
          <p:cNvSpPr>
            <a:spLocks noGrp="1"/>
          </p:cNvSpPr>
          <p:nvPr>
            <p:ph type="title"/>
          </p:nvPr>
        </p:nvSpPr>
        <p:spPr>
          <a:xfrm>
            <a:off x="370654" y="305457"/>
            <a:ext cx="10515600" cy="1214438"/>
          </a:xfrm>
        </p:spPr>
        <p:txBody>
          <a:bodyPr/>
          <a:lstStyle/>
          <a:p>
            <a:r>
              <a:rPr lang="en-GB"/>
              <a:t>Mental health wellbeing is poor and high resilience is low, particularly in girls </a:t>
            </a:r>
          </a:p>
        </p:txBody>
      </p:sp>
      <p:sp>
        <p:nvSpPr>
          <p:cNvPr id="3" name="TextBox 4">
            <a:extLst>
              <a:ext uri="{FF2B5EF4-FFF2-40B4-BE49-F238E27FC236}">
                <a16:creationId xmlns:a16="http://schemas.microsoft.com/office/drawing/2014/main" id="{F7AD4E04-0524-31BE-70FE-1334AD7DAED8}"/>
              </a:ext>
            </a:extLst>
          </p:cNvPr>
          <p:cNvSpPr txBox="1"/>
          <p:nvPr/>
        </p:nvSpPr>
        <p:spPr>
          <a:xfrm>
            <a:off x="370654" y="1558790"/>
            <a:ext cx="10625006" cy="523220"/>
          </a:xfrm>
          <a:prstGeom prst="rect">
            <a:avLst/>
          </a:prstGeom>
          <a:noFill/>
        </p:spPr>
        <p:txBody>
          <a:bodyPr wrap="square" lIns="91440" tIns="45720" rIns="91440" bIns="45720" anchor="t">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Aft>
                <a:spcPts val="1200"/>
              </a:spcAft>
            </a:pPr>
            <a:r>
              <a:rPr lang="en-GB" sz="1400">
                <a:latin typeface="Arial"/>
                <a:cs typeface="Arial"/>
              </a:rPr>
              <a:t>Measures of mental health and resilience are higher in boys and levels are similar between different age groups. A high percentage of year 8s and year 10s are spending 4 hours or more online each day (excl. school). High life satisfaction is higher among boys.</a:t>
            </a:r>
          </a:p>
        </p:txBody>
      </p:sp>
      <p:sp>
        <p:nvSpPr>
          <p:cNvPr id="4" name="TextBox 3">
            <a:extLst>
              <a:ext uri="{FF2B5EF4-FFF2-40B4-BE49-F238E27FC236}">
                <a16:creationId xmlns:a16="http://schemas.microsoft.com/office/drawing/2014/main" id="{6D90DD32-F62A-DF70-3189-5E9006F44B19}"/>
              </a:ext>
            </a:extLst>
          </p:cNvPr>
          <p:cNvSpPr txBox="1"/>
          <p:nvPr/>
        </p:nvSpPr>
        <p:spPr>
          <a:xfrm>
            <a:off x="285750" y="6492240"/>
            <a:ext cx="3417570" cy="276999"/>
          </a:xfrm>
          <a:prstGeom prst="rect">
            <a:avLst/>
          </a:prstGeom>
          <a:noFill/>
        </p:spPr>
        <p:txBody>
          <a:bodyPr wrap="square" rtlCol="0">
            <a:spAutoFit/>
          </a:bodyPr>
          <a:lstStyle/>
          <a:p>
            <a:r>
              <a:rPr lang="en-GB" sz="1200"/>
              <a:t>Source: HRBS, 2024</a:t>
            </a:r>
          </a:p>
        </p:txBody>
      </p:sp>
      <p:pic>
        <p:nvPicPr>
          <p:cNvPr id="5" name="Picture 4" descr="A graph of mental health indicators&#10;&#10;Description automatically generated">
            <a:extLst>
              <a:ext uri="{FF2B5EF4-FFF2-40B4-BE49-F238E27FC236}">
                <a16:creationId xmlns:a16="http://schemas.microsoft.com/office/drawing/2014/main" id="{830A524C-C02A-52F9-DCCC-E5CEED8FB0D0}"/>
              </a:ext>
            </a:extLst>
          </p:cNvPr>
          <p:cNvPicPr>
            <a:picLocks noChangeAspect="1"/>
          </p:cNvPicPr>
          <p:nvPr/>
        </p:nvPicPr>
        <p:blipFill>
          <a:blip r:embed="rId3"/>
          <a:stretch>
            <a:fillRect/>
          </a:stretch>
        </p:blipFill>
        <p:spPr>
          <a:xfrm>
            <a:off x="748861" y="2107340"/>
            <a:ext cx="9511863" cy="4390665"/>
          </a:xfrm>
          <a:prstGeom prst="rect">
            <a:avLst/>
          </a:prstGeom>
        </p:spPr>
      </p:pic>
    </p:spTree>
    <p:extLst>
      <p:ext uri="{BB962C8B-B14F-4D97-AF65-F5344CB8AC3E}">
        <p14:creationId xmlns:p14="http://schemas.microsoft.com/office/powerpoint/2010/main" val="85220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D625C-893C-A3CE-F172-26FF1AD0A58B}"/>
              </a:ext>
            </a:extLst>
          </p:cNvPr>
          <p:cNvSpPr>
            <a:spLocks noGrp="1"/>
          </p:cNvSpPr>
          <p:nvPr>
            <p:ph type="title"/>
          </p:nvPr>
        </p:nvSpPr>
        <p:spPr>
          <a:xfrm>
            <a:off x="633413" y="476250"/>
            <a:ext cx="10515600" cy="1214438"/>
          </a:xfrm>
        </p:spPr>
        <p:txBody>
          <a:bodyPr/>
          <a:lstStyle/>
          <a:p>
            <a:r>
              <a:rPr lang="en-US"/>
              <a:t>The top 3 concerns for pupils are how they look, school-work, and family health</a:t>
            </a:r>
            <a:endParaRPr lang="en-US">
              <a:cs typeface="Arial"/>
            </a:endParaRPr>
          </a:p>
        </p:txBody>
      </p:sp>
      <p:pic>
        <p:nvPicPr>
          <p:cNvPr id="4" name="Picture 3">
            <a:extLst>
              <a:ext uri="{FF2B5EF4-FFF2-40B4-BE49-F238E27FC236}">
                <a16:creationId xmlns:a16="http://schemas.microsoft.com/office/drawing/2014/main" id="{AED151F3-7F9D-67ED-14F7-D3493F47810F}"/>
              </a:ext>
            </a:extLst>
          </p:cNvPr>
          <p:cNvPicPr>
            <a:picLocks noChangeAspect="1"/>
          </p:cNvPicPr>
          <p:nvPr/>
        </p:nvPicPr>
        <p:blipFill>
          <a:blip r:embed="rId2"/>
          <a:stretch>
            <a:fillRect/>
          </a:stretch>
        </p:blipFill>
        <p:spPr>
          <a:xfrm>
            <a:off x="1482090" y="1844576"/>
            <a:ext cx="8554461" cy="4757587"/>
          </a:xfrm>
          <a:prstGeom prst="rect">
            <a:avLst/>
          </a:prstGeom>
        </p:spPr>
      </p:pic>
      <p:sp>
        <p:nvSpPr>
          <p:cNvPr id="6" name="TextBox 5">
            <a:extLst>
              <a:ext uri="{FF2B5EF4-FFF2-40B4-BE49-F238E27FC236}">
                <a16:creationId xmlns:a16="http://schemas.microsoft.com/office/drawing/2014/main" id="{514116B0-CC68-E191-5225-EE3702AF4258}"/>
              </a:ext>
            </a:extLst>
          </p:cNvPr>
          <p:cNvSpPr txBox="1"/>
          <p:nvPr/>
        </p:nvSpPr>
        <p:spPr>
          <a:xfrm>
            <a:off x="633413" y="1690688"/>
            <a:ext cx="1007649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a:latin typeface="Arial"/>
                <a:cs typeface="Arial"/>
              </a:rPr>
              <a:t>A higher percentage of girls were concerned than boys, and particularly about how they looked and school-work.</a:t>
            </a:r>
            <a:endParaRPr lang="en-US"/>
          </a:p>
        </p:txBody>
      </p:sp>
      <p:sp>
        <p:nvSpPr>
          <p:cNvPr id="7" name="TextBox 6">
            <a:extLst>
              <a:ext uri="{FF2B5EF4-FFF2-40B4-BE49-F238E27FC236}">
                <a16:creationId xmlns:a16="http://schemas.microsoft.com/office/drawing/2014/main" id="{18874CA3-A055-4187-B333-E19AB6DA44A7}"/>
              </a:ext>
            </a:extLst>
          </p:cNvPr>
          <p:cNvSpPr txBox="1"/>
          <p:nvPr/>
        </p:nvSpPr>
        <p:spPr>
          <a:xfrm>
            <a:off x="285750" y="6492240"/>
            <a:ext cx="3417570" cy="276999"/>
          </a:xfrm>
          <a:prstGeom prst="rect">
            <a:avLst/>
          </a:prstGeom>
          <a:noFill/>
        </p:spPr>
        <p:txBody>
          <a:bodyPr wrap="square" rtlCol="0">
            <a:spAutoFit/>
          </a:bodyPr>
          <a:lstStyle/>
          <a:p>
            <a:r>
              <a:rPr lang="en-GB" sz="1200"/>
              <a:t>Source: HRBS, 2024</a:t>
            </a:r>
          </a:p>
        </p:txBody>
      </p:sp>
    </p:spTree>
    <p:extLst>
      <p:ext uri="{BB962C8B-B14F-4D97-AF65-F5344CB8AC3E}">
        <p14:creationId xmlns:p14="http://schemas.microsoft.com/office/powerpoint/2010/main" val="624196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4C8B28-C946-0F98-7E88-DE32B8B6E576}"/>
              </a:ext>
            </a:extLst>
          </p:cNvPr>
          <p:cNvSpPr txBox="1"/>
          <p:nvPr/>
        </p:nvSpPr>
        <p:spPr>
          <a:xfrm>
            <a:off x="285750" y="6492240"/>
            <a:ext cx="3417570" cy="276999"/>
          </a:xfrm>
          <a:prstGeom prst="rect">
            <a:avLst/>
          </a:prstGeom>
          <a:noFill/>
        </p:spPr>
        <p:txBody>
          <a:bodyPr wrap="square" rtlCol="0">
            <a:spAutoFit/>
          </a:bodyPr>
          <a:lstStyle/>
          <a:p>
            <a:r>
              <a:rPr lang="en-GB" sz="1200"/>
              <a:t>Source: HRBS, 2024</a:t>
            </a:r>
          </a:p>
        </p:txBody>
      </p:sp>
      <p:pic>
        <p:nvPicPr>
          <p:cNvPr id="8" name="Picture 7">
            <a:extLst>
              <a:ext uri="{FF2B5EF4-FFF2-40B4-BE49-F238E27FC236}">
                <a16:creationId xmlns:a16="http://schemas.microsoft.com/office/drawing/2014/main" id="{B548CB21-6795-0E7D-51EE-B44E8FD114CB}"/>
              </a:ext>
            </a:extLst>
          </p:cNvPr>
          <p:cNvPicPr>
            <a:picLocks noChangeAspect="1"/>
          </p:cNvPicPr>
          <p:nvPr/>
        </p:nvPicPr>
        <p:blipFill>
          <a:blip r:embed="rId2"/>
          <a:stretch>
            <a:fillRect/>
          </a:stretch>
        </p:blipFill>
        <p:spPr>
          <a:xfrm>
            <a:off x="981156" y="2043170"/>
            <a:ext cx="9674848" cy="4343400"/>
          </a:xfrm>
          <a:prstGeom prst="rect">
            <a:avLst/>
          </a:prstGeom>
        </p:spPr>
      </p:pic>
      <p:sp>
        <p:nvSpPr>
          <p:cNvPr id="7" name="Title 1">
            <a:extLst>
              <a:ext uri="{FF2B5EF4-FFF2-40B4-BE49-F238E27FC236}">
                <a16:creationId xmlns:a16="http://schemas.microsoft.com/office/drawing/2014/main" id="{B7CA3EBD-587D-690C-1417-ED541762BC08}"/>
              </a:ext>
            </a:extLst>
          </p:cNvPr>
          <p:cNvSpPr txBox="1">
            <a:spLocks/>
          </p:cNvSpPr>
          <p:nvPr/>
        </p:nvSpPr>
        <p:spPr>
          <a:xfrm>
            <a:off x="370654" y="305457"/>
            <a:ext cx="10515600" cy="1214438"/>
          </a:xfrm>
          <a:prstGeom prst="rect">
            <a:avLst/>
          </a:prstGeom>
        </p:spPr>
        <p:txBody>
          <a:bodyPr/>
          <a:lstStyle>
            <a:lvl1pPr algn="l" rtl="0" eaLnBrk="1" fontAlgn="base" hangingPunct="1">
              <a:lnSpc>
                <a:spcPct val="90000"/>
              </a:lnSpc>
              <a:spcBef>
                <a:spcPct val="0"/>
              </a:spcBef>
              <a:spcAft>
                <a:spcPct val="0"/>
              </a:spcAft>
              <a:defRPr sz="44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a:lstStyle>
          <a:p>
            <a:pPr>
              <a:spcAft>
                <a:spcPts val="1200"/>
              </a:spcAft>
            </a:pPr>
            <a:r>
              <a:rPr lang="en-GB" sz="4400">
                <a:latin typeface="Arial"/>
                <a:cs typeface="Arial"/>
              </a:rPr>
              <a:t>Girls are more worried about school and less likely to be clear about their future</a:t>
            </a:r>
          </a:p>
        </p:txBody>
      </p:sp>
      <p:sp>
        <p:nvSpPr>
          <p:cNvPr id="9" name="TextBox 4">
            <a:extLst>
              <a:ext uri="{FF2B5EF4-FFF2-40B4-BE49-F238E27FC236}">
                <a16:creationId xmlns:a16="http://schemas.microsoft.com/office/drawing/2014/main" id="{3AFF7780-00DC-62DE-DE7A-93C30D197305}"/>
              </a:ext>
            </a:extLst>
          </p:cNvPr>
          <p:cNvSpPr txBox="1"/>
          <p:nvPr/>
        </p:nvSpPr>
        <p:spPr>
          <a:xfrm>
            <a:off x="370654" y="1629724"/>
            <a:ext cx="10625006" cy="307777"/>
          </a:xfrm>
          <a:prstGeom prst="rect">
            <a:avLst/>
          </a:prstGeom>
          <a:noFill/>
        </p:spPr>
        <p:txBody>
          <a:bodyPr wrap="square" lIns="91440" tIns="45720" rIns="91440" bIns="45720" anchor="t">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Aft>
                <a:spcPts val="1200"/>
              </a:spcAft>
            </a:pPr>
            <a:r>
              <a:rPr lang="en-GB" sz="1400">
                <a:latin typeface="Arial"/>
                <a:cs typeface="Arial"/>
              </a:rPr>
              <a:t>A quarter of year 8s report being bullied. Most pupils do not find lessons about stress or coping helpful.</a:t>
            </a:r>
          </a:p>
        </p:txBody>
      </p:sp>
    </p:spTree>
    <p:extLst>
      <p:ext uri="{BB962C8B-B14F-4D97-AF65-F5344CB8AC3E}">
        <p14:creationId xmlns:p14="http://schemas.microsoft.com/office/powerpoint/2010/main" val="79406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264E4-EA61-9A1A-7A91-F8E9DBCEA3B9}"/>
              </a:ext>
            </a:extLst>
          </p:cNvPr>
          <p:cNvSpPr>
            <a:spLocks noGrp="1"/>
          </p:cNvSpPr>
          <p:nvPr>
            <p:ph type="title"/>
          </p:nvPr>
        </p:nvSpPr>
        <p:spPr>
          <a:xfrm>
            <a:off x="286443" y="300030"/>
            <a:ext cx="10515600" cy="680419"/>
          </a:xfrm>
        </p:spPr>
        <p:txBody>
          <a:bodyPr>
            <a:noAutofit/>
          </a:bodyPr>
          <a:lstStyle/>
          <a:p>
            <a:r>
              <a:rPr lang="en-GB">
                <a:latin typeface="Arial"/>
                <a:cs typeface="Arial"/>
              </a:rPr>
              <a:t>Trends over time in survey responses</a:t>
            </a:r>
          </a:p>
        </p:txBody>
      </p:sp>
      <p:pic>
        <p:nvPicPr>
          <p:cNvPr id="240" name="Picture 239">
            <a:extLst>
              <a:ext uri="{FF2B5EF4-FFF2-40B4-BE49-F238E27FC236}">
                <a16:creationId xmlns:a16="http://schemas.microsoft.com/office/drawing/2014/main" id="{3B9758D3-0812-2352-7A9A-35A4821D71F8}"/>
              </a:ext>
            </a:extLst>
          </p:cNvPr>
          <p:cNvPicPr>
            <a:picLocks noChangeAspect="1"/>
          </p:cNvPicPr>
          <p:nvPr/>
        </p:nvPicPr>
        <p:blipFill>
          <a:blip r:embed="rId3"/>
          <a:stretch>
            <a:fillRect/>
          </a:stretch>
        </p:blipFill>
        <p:spPr>
          <a:xfrm>
            <a:off x="1462298" y="1081506"/>
            <a:ext cx="7768617" cy="5613624"/>
          </a:xfrm>
          <a:prstGeom prst="rect">
            <a:avLst/>
          </a:prstGeom>
        </p:spPr>
      </p:pic>
    </p:spTree>
    <p:extLst>
      <p:ext uri="{BB962C8B-B14F-4D97-AF65-F5344CB8AC3E}">
        <p14:creationId xmlns:p14="http://schemas.microsoft.com/office/powerpoint/2010/main" val="247667373"/>
      </p:ext>
    </p:extLst>
  </p:cSld>
  <p:clrMapOvr>
    <a:masterClrMapping/>
  </p:clrMapOvr>
</p:sld>
</file>

<file path=ppt/theme/theme1.xml><?xml version="1.0" encoding="utf-8"?>
<a:theme xmlns:a="http://schemas.openxmlformats.org/drawingml/2006/main" name="Powerpoint template with CARE icon white">
  <a:themeElements>
    <a:clrScheme name="CCC PP slides">
      <a:dk1>
        <a:srgbClr val="000000"/>
      </a:dk1>
      <a:lt1>
        <a:srgbClr val="FFFFFF"/>
      </a:lt1>
      <a:dk2>
        <a:srgbClr val="0B3153"/>
      </a:dk2>
      <a:lt2>
        <a:srgbClr val="E7E6E6"/>
      </a:lt2>
      <a:accent1>
        <a:srgbClr val="00A0E2"/>
      </a:accent1>
      <a:accent2>
        <a:srgbClr val="0B3153"/>
      </a:accent2>
      <a:accent3>
        <a:srgbClr val="7A9B48"/>
      </a:accent3>
      <a:accent4>
        <a:srgbClr val="F18B20"/>
      </a:accent4>
      <a:accent5>
        <a:srgbClr val="AA1C53"/>
      </a:accent5>
      <a:accent6>
        <a:srgbClr val="752E8A"/>
      </a:accent6>
      <a:hlink>
        <a:srgbClr val="0B3153"/>
      </a:hlink>
      <a:folHlink>
        <a:srgbClr val="905A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 PP template draft v8" id="{DF8C0179-50C7-474C-9C32-320FFDBD4498}" vid="{632D1101-92C7-9B4E-ACE0-6621DB3A6E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F556E271C77C49A2DD1132E09379C2" ma:contentTypeVersion="14" ma:contentTypeDescription="Create a new document." ma:contentTypeScope="" ma:versionID="e12d2e8fec99d674bc583956871aeeed">
  <xsd:schema xmlns:xsd="http://www.w3.org/2001/XMLSchema" xmlns:xs="http://www.w3.org/2001/XMLSchema" xmlns:p="http://schemas.microsoft.com/office/2006/metadata/properties" xmlns:ns2="ada36f07-8a99-4dcb-9c34-3e87de20e085" xmlns:ns3="d68d425d-41c2-419a-bd24-50a461c5967c" targetNamespace="http://schemas.microsoft.com/office/2006/metadata/properties" ma:root="true" ma:fieldsID="08968df3ad9880f06772cbb4328af651" ns2:_="" ns3:_="">
    <xsd:import namespace="ada36f07-8a99-4dcb-9c34-3e87de20e085"/>
    <xsd:import namespace="d68d425d-41c2-419a-bd24-50a461c596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a36f07-8a99-4dcb-9c34-3e87de20e0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8d425d-41c2-419a-bd24-50a461c596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346a6a4-3236-43c9-8cdb-d9c85776029d}" ma:internalName="TaxCatchAll" ma:showField="CatchAllData" ma:web="d68d425d-41c2-419a-bd24-50a461c596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68d425d-41c2-419a-bd24-50a461c5967c">
      <UserInfo>
        <DisplayName>Amy Hall</DisplayName>
        <AccountId>29</AccountId>
        <AccountType/>
      </UserInfo>
    </SharedWithUsers>
    <TaxCatchAll xmlns="d68d425d-41c2-419a-bd24-50a461c5967c" xsi:nil="true"/>
    <lcf76f155ced4ddcb4097134ff3c332f xmlns="ada36f07-8a99-4dcb-9c34-3e87de20e08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C4C2DB-DA67-48A0-8CC0-9CDC260CAE26}">
  <ds:schemaRefs>
    <ds:schemaRef ds:uri="ada36f07-8a99-4dcb-9c34-3e87de20e085"/>
    <ds:schemaRef ds:uri="d68d425d-41c2-419a-bd24-50a461c596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C1E4B6D-7D49-4ACE-91D5-0F3008E95E4C}">
  <ds:schemaRefs>
    <ds:schemaRef ds:uri="http://purl.org/dc/terms/"/>
    <ds:schemaRef ds:uri="http://purl.org/dc/elements/1.1/"/>
    <ds:schemaRef ds:uri="d68d425d-41c2-419a-bd24-50a461c5967c"/>
    <ds:schemaRef ds:uri="http://purl.org/dc/dcmitype/"/>
    <ds:schemaRef ds:uri="http://schemas.microsoft.com/office/2006/documentManagement/types"/>
    <ds:schemaRef ds:uri="http://schemas.microsoft.com/office/2006/metadata/properties"/>
    <ds:schemaRef ds:uri="http://www.w3.org/XML/1998/namespace"/>
    <ds:schemaRef ds:uri="ada36f07-8a99-4dcb-9c34-3e87de20e085"/>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10D0750A-2733-4E95-9115-16064060B0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CYP JSNA_ November 2024</Template>
  <TotalTime>0</TotalTime>
  <Words>1412</Words>
  <Application>Microsoft Office PowerPoint</Application>
  <PresentationFormat>Widescreen</PresentationFormat>
  <Paragraphs>114</Paragraphs>
  <Slides>19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Google Sans</vt:lpstr>
      <vt:lpstr>Powerpoint template with CARE icon white</vt:lpstr>
      <vt:lpstr>Health Related Behaviour Survey 2024</vt:lpstr>
      <vt:lpstr>Summary</vt:lpstr>
      <vt:lpstr>Background to the HRBS</vt:lpstr>
      <vt:lpstr>There are low levels of healthy behaviours</vt:lpstr>
      <vt:lpstr>Of year 10s, a quarter report drinking alcohol in the past week, and a third of girls vape</vt:lpstr>
      <vt:lpstr>Mental health wellbeing is poor and high resilience is low, particularly in girls </vt:lpstr>
      <vt:lpstr>The top 3 concerns for pupils are how they look, school-work, and family health</vt:lpstr>
      <vt:lpstr>PowerPoint Presentation</vt:lpstr>
      <vt:lpstr>Trends over time in survey responses</vt:lpstr>
      <vt:lpstr>District comparisons</vt:lpstr>
      <vt:lpstr>Healthy eating and physical activity</vt:lpstr>
      <vt:lpstr>Being online and sleep</vt:lpstr>
      <vt:lpstr>Smoking &amp; vaping</vt:lpstr>
      <vt:lpstr>Sex and alcohol</vt:lpstr>
      <vt:lpstr>PowerPoint Presentation</vt:lpstr>
      <vt:lpstr>Mental health and life satisfaction</vt:lpstr>
      <vt:lpstr>Bullying and worry</vt:lpstr>
      <vt:lpstr>Targets and lessons on stress</vt:lpstr>
      <vt:lpstr>Further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Related Behaviour Survey 2022</dc:title>
  <dc:creator>Nicola Gowers</dc:creator>
  <cp:lastModifiedBy>Nicola Gowers</cp:lastModifiedBy>
  <cp:revision>2</cp:revision>
  <dcterms:created xsi:type="dcterms:W3CDTF">2023-01-19T11:51:48Z</dcterms:created>
  <dcterms:modified xsi:type="dcterms:W3CDTF">2025-01-16T16:54:35Z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0x0101001BF556E271C77C49A2DD1132E09379C2</vt:lpwstr>
  </property>
  <property fmtid="{D5CDD505-2E9C-101B-9397-08002B2CF9AE}" pid="3" name="MediaServiceImageTags">
    <vt:lpwstr/>
  </property>
</Properties>
</file>