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4"/>
  </p:sldMasterIdLst>
  <p:notesMasterIdLst>
    <p:notesMasterId r:id="rId25"/>
  </p:notesMasterIdLst>
  <p:sldIdLst>
    <p:sldId id="263" r:id="rId5"/>
    <p:sldId id="262" r:id="rId6"/>
    <p:sldId id="264" r:id="rId7"/>
    <p:sldId id="278" r:id="rId8"/>
    <p:sldId id="265" r:id="rId9"/>
    <p:sldId id="266" r:id="rId10"/>
    <p:sldId id="268" r:id="rId11"/>
    <p:sldId id="269" r:id="rId12"/>
    <p:sldId id="274" r:id="rId13"/>
    <p:sldId id="275" r:id="rId14"/>
    <p:sldId id="282" r:id="rId15"/>
    <p:sldId id="277" r:id="rId16"/>
    <p:sldId id="279" r:id="rId17"/>
    <p:sldId id="280" r:id="rId18"/>
    <p:sldId id="283" r:id="rId19"/>
    <p:sldId id="285" r:id="rId20"/>
    <p:sldId id="284" r:id="rId21"/>
    <p:sldId id="287" r:id="rId22"/>
    <p:sldId id="288" r:id="rId23"/>
    <p:sldId id="286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BB46"/>
    <a:srgbClr val="007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80252" autoAdjust="0"/>
  </p:normalViewPr>
  <p:slideViewPr>
    <p:cSldViewPr>
      <p:cViewPr varScale="1">
        <p:scale>
          <a:sx n="89" d="100"/>
          <a:sy n="89" d="100"/>
        </p:scale>
        <p:origin x="22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611608-3CD4-49B0-B718-C096325AE5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769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347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455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775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69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022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050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8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14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ＭＳ Ｐゴシック" pitchFamily="-111" charset="-128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137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0035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07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92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134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77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18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125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60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702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000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11608-3CD4-49B0-B718-C096325AE56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5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pt-curve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5987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43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946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609600"/>
            <a:ext cx="2081212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609600"/>
            <a:ext cx="6094413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875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76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714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527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842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02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243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1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pt-curve2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5987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609600"/>
            <a:ext cx="7185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6A3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19138" indent="-287338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50938" indent="-233363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19250" indent="-250825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87563" indent="-215900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2BB46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2D544-95F4-412C-B668-B19C3B5FB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152128"/>
          </a:xfrm>
        </p:spPr>
        <p:txBody>
          <a:bodyPr/>
          <a:lstStyle/>
          <a:p>
            <a:pPr algn="ctr"/>
            <a:r>
              <a:rPr lang="en-GB" dirty="0"/>
              <a:t>Cambridgeshire Housing Adaptations &amp; Repairs Policy Review 2024/25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7B4A5-9097-4C53-A88B-79D4D44C9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400800" cy="1152128"/>
          </a:xfrm>
        </p:spPr>
        <p:txBody>
          <a:bodyPr/>
          <a:lstStyle/>
          <a:p>
            <a:pPr>
              <a:buNone/>
            </a:pPr>
            <a:r>
              <a:rPr lang="en-GB" dirty="0"/>
              <a:t>Policy for Disabled Facilities Grants and other assistance</a:t>
            </a:r>
          </a:p>
        </p:txBody>
      </p:sp>
    </p:spTree>
    <p:extLst>
      <p:ext uri="{BB962C8B-B14F-4D97-AF65-F5344CB8AC3E}">
        <p14:creationId xmlns:p14="http://schemas.microsoft.com/office/powerpoint/2010/main" val="1338611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61C592-B0D5-F031-63D2-29C7F3A95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609600"/>
            <a:ext cx="8328025" cy="803176"/>
          </a:xfrm>
        </p:spPr>
        <p:txBody>
          <a:bodyPr/>
          <a:lstStyle/>
          <a:p>
            <a:r>
              <a:rPr lang="en-GB" sz="3600" dirty="0"/>
              <a:t>Disabled Persons’ Relocation Assistance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10A427-6A7B-F2A3-D420-B74E72856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3"/>
            <a:ext cx="8507288" cy="5301207"/>
          </a:xfrm>
        </p:spPr>
        <p:txBody>
          <a:bodyPr/>
          <a:lstStyle/>
          <a:p>
            <a:r>
              <a:rPr lang="en-GB" b="1" dirty="0"/>
              <a:t> </a:t>
            </a:r>
            <a:r>
              <a:rPr lang="en-GB" sz="2800" dirty="0"/>
              <a:t>Discretionary grant for removals, estate agent fees etc</a:t>
            </a:r>
          </a:p>
          <a:p>
            <a:r>
              <a:rPr lang="en-GB" sz="2800" dirty="0"/>
              <a:t>Maximum £5,000</a:t>
            </a:r>
          </a:p>
          <a:p>
            <a:r>
              <a:rPr lang="en-GB" sz="2800" dirty="0"/>
              <a:t>Where eligible for DFG but: </a:t>
            </a:r>
          </a:p>
          <a:p>
            <a:pPr>
              <a:buFontTx/>
              <a:buChar char="-"/>
            </a:pPr>
            <a:r>
              <a:rPr lang="en-GB" sz="2800" dirty="0"/>
              <a:t>moving may be better/cheaper, or</a:t>
            </a:r>
          </a:p>
          <a:p>
            <a:pPr>
              <a:buFontTx/>
              <a:buChar char="-"/>
            </a:pPr>
            <a:r>
              <a:rPr lang="en-GB" sz="2800" dirty="0"/>
              <a:t>Adaptations needed but not reasonable or practicable, or </a:t>
            </a:r>
          </a:p>
          <a:p>
            <a:pPr>
              <a:buFontTx/>
              <a:buChar char="-"/>
            </a:pPr>
            <a:r>
              <a:rPr lang="en-GB" sz="2800" dirty="0"/>
              <a:t>Moving likely to create savings to public purse or help resolve other issues impacting on health/wellbeing</a:t>
            </a:r>
          </a:p>
        </p:txBody>
      </p:sp>
    </p:spTree>
    <p:extLst>
      <p:ext uri="{BB962C8B-B14F-4D97-AF65-F5344CB8AC3E}">
        <p14:creationId xmlns:p14="http://schemas.microsoft.com/office/powerpoint/2010/main" val="2744613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4ACA1-CEFE-F6CB-4D1E-449BB942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Relocation assistance – proposed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C2397-ED09-0A36-1049-9F71CA697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aggregate cost of the Relocation Assistance and any work to adapt the new property must not exceed the cost of adapting the disabled person’s existing accommodation.</a:t>
            </a:r>
          </a:p>
          <a:p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Some or all of the assistance may be repayable if applicant decides not to move.</a:t>
            </a:r>
          </a:p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Allowing for further applications if move again in exceptional circumstances such as fleeing domestic abuse.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Applicant responsible for getting quotes to cover relocation costs. </a:t>
            </a:r>
          </a:p>
          <a:p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Assistance only payable upon the successful property sign-up</a:t>
            </a:r>
            <a:endParaRPr lang="en-US" sz="2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13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B0C47-F632-5A09-5DE9-8DAF1300A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GB" sz="2800" dirty="0"/>
              <a:t>Grant and/or loan</a:t>
            </a:r>
          </a:p>
          <a:p>
            <a:r>
              <a:rPr lang="en-GB" sz="2800" dirty="0"/>
              <a:t>To meet policy’s key objectives</a:t>
            </a:r>
          </a:p>
          <a:p>
            <a:pPr marL="0" indent="0">
              <a:buNone/>
            </a:pPr>
            <a:r>
              <a:rPr lang="en-GB" sz="2800" dirty="0"/>
              <a:t>Examples:</a:t>
            </a:r>
          </a:p>
          <a:p>
            <a:r>
              <a:rPr lang="en-GB" sz="2800" dirty="0"/>
              <a:t>Repairs/replacement of fixtures &amp; fittings</a:t>
            </a:r>
          </a:p>
          <a:p>
            <a:r>
              <a:rPr lang="en-GB" sz="2800" dirty="0"/>
              <a:t>Remedying Category 1(serious) hazards</a:t>
            </a:r>
          </a:p>
          <a:p>
            <a:r>
              <a:rPr lang="en-GB" sz="2800" dirty="0"/>
              <a:t>Other home improvements</a:t>
            </a:r>
          </a:p>
          <a:p>
            <a:r>
              <a:rPr lang="en-GB" sz="2800" dirty="0"/>
              <a:t>Disabled adaptations where cheaper/faster to go through SPA than DFG (rare)</a:t>
            </a:r>
          </a:p>
          <a:p>
            <a:r>
              <a:rPr lang="en-GB" sz="2800" dirty="0"/>
              <a:t>etc</a:t>
            </a:r>
          </a:p>
          <a:p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F6A0A8-BF64-89A5-AE4D-3765EE5B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609600"/>
            <a:ext cx="7185025" cy="1143000"/>
          </a:xfrm>
        </p:spPr>
        <p:txBody>
          <a:bodyPr/>
          <a:lstStyle/>
          <a:p>
            <a:r>
              <a:rPr lang="en-GB" sz="3600" dirty="0"/>
              <a:t>Special Purposes Assistance (SPA)</a:t>
            </a:r>
          </a:p>
        </p:txBody>
      </p:sp>
    </p:spTree>
    <p:extLst>
      <p:ext uri="{BB962C8B-B14F-4D97-AF65-F5344CB8AC3E}">
        <p14:creationId xmlns:p14="http://schemas.microsoft.com/office/powerpoint/2010/main" val="253331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B0C47-F632-5A09-5DE9-8DAF1300A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GB" dirty="0"/>
              <a:t>Maximum £10,000 for disabled works, with amount for Category 1 hazards varying by council</a:t>
            </a:r>
          </a:p>
          <a:p>
            <a:r>
              <a:rPr lang="en-GB" dirty="0"/>
              <a:t>Generally need to be in receipt of qualifying benefit 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F6A0A8-BF64-89A5-AE4D-3765EE5B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609600"/>
            <a:ext cx="7185025" cy="1143000"/>
          </a:xfrm>
        </p:spPr>
        <p:txBody>
          <a:bodyPr/>
          <a:lstStyle/>
          <a:p>
            <a:r>
              <a:rPr lang="en-GB" sz="3600" dirty="0"/>
              <a:t>Special Purposes Assistance (SPA) </a:t>
            </a:r>
            <a:r>
              <a:rPr lang="en-GB" sz="3600" dirty="0" err="1"/>
              <a:t>contd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14246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B0C47-F632-5A09-5DE9-8DAF1300A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GB" sz="2000" dirty="0"/>
              <a:t>Reviewing the amount for remedying Cat 1 hazards </a:t>
            </a:r>
          </a:p>
          <a:p>
            <a:r>
              <a:rPr lang="en-GB" sz="2000" dirty="0"/>
              <a:t>Potentially add some Council Tax benefits to the list of ‘passporting benefits’ (to avoid full means test)</a:t>
            </a:r>
          </a:p>
          <a:p>
            <a:r>
              <a:rPr lang="en-GB" sz="2000" dirty="0"/>
              <a:t>If not in receipt of qualifying benefit, applicant and spouse/ partner/ co-owner will be means-tested and may be required to make a contribution. </a:t>
            </a:r>
          </a:p>
          <a:p>
            <a:endParaRPr lang="en-GB" sz="2000" dirty="0"/>
          </a:p>
          <a:p>
            <a:endParaRPr lang="en-GB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F6A0A8-BF64-89A5-AE4D-3765EE5B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609600"/>
            <a:ext cx="7185025" cy="1143000"/>
          </a:xfrm>
        </p:spPr>
        <p:txBody>
          <a:bodyPr/>
          <a:lstStyle/>
          <a:p>
            <a:r>
              <a:rPr lang="en-GB" sz="3600" dirty="0"/>
              <a:t>Special Purposes Assistance (SPA) Proposed changes</a:t>
            </a:r>
          </a:p>
        </p:txBody>
      </p:sp>
    </p:spTree>
    <p:extLst>
      <p:ext uri="{BB962C8B-B14F-4D97-AF65-F5344CB8AC3E}">
        <p14:creationId xmlns:p14="http://schemas.microsoft.com/office/powerpoint/2010/main" val="4074632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8E6EC-2E43-4344-D23E-EC59E7D8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Special Purposes Assistance (SPA) proposed changes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9750F-EE42-750F-86A3-FBF3F16C8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Whole amount payable above £10k to be repayable (first £500 above £10k is currently disregarded)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Further applications within 3 years: amalgamated amount above £10k to be repayable.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SPA for disabled adaptations not available if already claimed DFG and DFG top-up</a:t>
            </a:r>
          </a:p>
          <a:p>
            <a:r>
              <a:rPr lang="en-GB" sz="2000" dirty="0"/>
              <a:t>Consider building in better energy efficiency standards as part of work</a:t>
            </a:r>
          </a:p>
          <a:p>
            <a:r>
              <a:rPr lang="en-GB" sz="2000" dirty="0"/>
              <a:t>Scooter storage will not be funded</a:t>
            </a:r>
          </a:p>
        </p:txBody>
      </p:sp>
    </p:spTree>
    <p:extLst>
      <p:ext uri="{BB962C8B-B14F-4D97-AF65-F5344CB8AC3E}">
        <p14:creationId xmlns:p14="http://schemas.microsoft.com/office/powerpoint/2010/main" val="1909557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00CA-5DE2-DFC5-943D-7476C775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73941-05E0-69BB-9640-29C436667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Policy allows for other capital projects </a:t>
            </a:r>
            <a:r>
              <a:rPr lang="en-GB" dirty="0" err="1"/>
              <a:t>tobe</a:t>
            </a:r>
            <a:r>
              <a:rPr lang="en-GB" dirty="0"/>
              <a:t> funded through DFG to meet policy objectives</a:t>
            </a:r>
          </a:p>
          <a:p>
            <a:r>
              <a:rPr lang="en-GB" dirty="0"/>
              <a:t>But: depends on authorities having sufficient resources to fund.</a:t>
            </a:r>
          </a:p>
        </p:txBody>
      </p:sp>
    </p:spTree>
    <p:extLst>
      <p:ext uri="{BB962C8B-B14F-4D97-AF65-F5344CB8AC3E}">
        <p14:creationId xmlns:p14="http://schemas.microsoft.com/office/powerpoint/2010/main" val="123656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BC7EF-3A1B-5949-CC56-0B5ECD6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proposed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5FD9-FC70-8DFF-1FDC-D87172498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268760"/>
            <a:ext cx="8229600" cy="5400600"/>
          </a:xfrm>
        </p:spPr>
        <p:txBody>
          <a:bodyPr/>
          <a:lstStyle/>
          <a:p>
            <a:endParaRPr lang="en-GB" sz="2400" dirty="0"/>
          </a:p>
          <a:p>
            <a:r>
              <a:rPr lang="en-GB" sz="2400" dirty="0"/>
              <a:t>Option to charge higher percentage of fees on smaller works to help cover Agency costs (would need separate formal approval)</a:t>
            </a:r>
          </a:p>
          <a:p>
            <a:r>
              <a:rPr lang="en-GB" sz="2400" dirty="0"/>
              <a:t>Option to charge fees for abortive costs if applicant withdraws</a:t>
            </a:r>
          </a:p>
          <a:p>
            <a:r>
              <a:rPr lang="en-GB" sz="2400" dirty="0"/>
              <a:t>Customer becomes responsible for repairs/adaptations equipment once work completed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Means test may be waived e.g. rapidly progressing/degenerative conditions or end of life care</a:t>
            </a:r>
            <a:endParaRPr lang="en-GB" sz="2400" dirty="0"/>
          </a:p>
          <a:p>
            <a:r>
              <a:rPr lang="en-GB" sz="2400" dirty="0"/>
              <a:t>Assume mental capacity and always act within best interests of customer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1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0F941-87DD-ADF6-0996-0E8AD6D9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E1B30-3FA2-5B57-8343-3C1C1D2BA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Customer feedback including satisfaction surveys</a:t>
            </a:r>
          </a:p>
          <a:p>
            <a:r>
              <a:rPr lang="en-GB" dirty="0"/>
              <a:t>County Commissioners</a:t>
            </a:r>
          </a:p>
          <a:p>
            <a:r>
              <a:rPr lang="en-GB" dirty="0"/>
              <a:t>Integrated Care Partnership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Health &amp; Wellbeing Board 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</a:rPr>
              <a:t>Healthwatch</a:t>
            </a:r>
            <a:endParaRPr lang="en-GB" dirty="0"/>
          </a:p>
          <a:p>
            <a:r>
              <a:rPr lang="en-GB" dirty="0"/>
              <a:t>Registered Providers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468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9E59-6279-FC8D-5F98-C3428327E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Approval timescales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35F58-ADEB-6F58-4686-6A229EB74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Currently finalising draft for circulation</a:t>
            </a:r>
          </a:p>
          <a:p>
            <a:r>
              <a:rPr lang="en-GB" dirty="0"/>
              <a:t>Seeking formal approval through each District Council by the end of March</a:t>
            </a:r>
          </a:p>
          <a:p>
            <a:r>
              <a:rPr lang="en-GB" dirty="0"/>
              <a:t>Adoption 1 April 2025</a:t>
            </a:r>
          </a:p>
        </p:txBody>
      </p:sp>
    </p:spTree>
    <p:extLst>
      <p:ext uri="{BB962C8B-B14F-4D97-AF65-F5344CB8AC3E}">
        <p14:creationId xmlns:p14="http://schemas.microsoft.com/office/powerpoint/2010/main" val="5506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4FCD-5053-4820-A84B-1685CFB3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5760"/>
            <a:ext cx="7185025" cy="1143000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0E44D-67B7-4ECA-A087-B171F1700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00708"/>
            <a:ext cx="8435280" cy="5256584"/>
          </a:xfrm>
        </p:spPr>
        <p:txBody>
          <a:bodyPr/>
          <a:lstStyle/>
          <a:p>
            <a:r>
              <a:rPr lang="en-GB" sz="2400" dirty="0"/>
              <a:t>Current policy agreed 2019</a:t>
            </a:r>
          </a:p>
          <a:p>
            <a:r>
              <a:rPr lang="en-GB" sz="2400" dirty="0"/>
              <a:t>Financial assistance: Disabled Facilities Grants (DFGs), and other capital interventions to support independent living</a:t>
            </a:r>
          </a:p>
          <a:p>
            <a:r>
              <a:rPr lang="en-GB" sz="2400" dirty="0"/>
              <a:t>3 versions of policy across 5  Cambridgeshire Districts: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400" dirty="0"/>
              <a:t>Cambridge City, South Cambs &amp; Hunts (shared Home Improvement Agency Cambs HIA)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400" dirty="0"/>
              <a:t>East Cambs &amp; Fenland - own separate policies but to be merged this time</a:t>
            </a:r>
          </a:p>
          <a:p>
            <a:r>
              <a:rPr lang="en-GB" sz="2400" dirty="0"/>
              <a:t> Mainly consistent, but some differences</a:t>
            </a:r>
          </a:p>
          <a:p>
            <a:r>
              <a:rPr lang="en-GB" sz="2400" dirty="0"/>
              <a:t>Peterborough = separate policy</a:t>
            </a:r>
          </a:p>
          <a:p>
            <a:r>
              <a:rPr lang="en-GB" sz="2400" dirty="0"/>
              <a:t>Council housing adaptations = separate  policy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14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05BF-02BC-87A0-3C4C-6E423EBC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questions/observations?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CBB73-325F-6D97-B11C-4A4178968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57359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36D5-280F-58F5-F797-1D0EF32D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the policy covers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5B06B-5962-E48D-F569-C5059D628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DFGs (mandatory)</a:t>
            </a:r>
          </a:p>
          <a:p>
            <a:r>
              <a:rPr lang="en-GB" sz="2800" dirty="0"/>
              <a:t>DFG top-up (discretionary loan)</a:t>
            </a:r>
          </a:p>
          <a:p>
            <a:r>
              <a:rPr lang="en-GB" sz="2800" dirty="0"/>
              <a:t>Relocation assistance (discretionary grant)</a:t>
            </a:r>
          </a:p>
          <a:p>
            <a:r>
              <a:rPr lang="en-GB" sz="2800" dirty="0"/>
              <a:t>Repairs, improvements and other works for owner-occupiers (discretionary grant/loan)</a:t>
            </a:r>
          </a:p>
          <a:p>
            <a:r>
              <a:rPr lang="en-GB" sz="2800" dirty="0"/>
              <a:t>Other specific projects to meet policy objectives</a:t>
            </a:r>
          </a:p>
          <a:p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49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36D5-280F-58F5-F797-1D0EF32D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5B06B-5962-E48D-F569-C5059D628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support individuals’ choices around living healthily, safely and independently at home 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help prevent hospital, care home or residential school admission 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facilitate patients being discharged from hospital and enabling them to live safely and independently at home, including making it easier for carers to provide support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prevent the need for higher expenditure elsewhere in the health and/or social care system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improve housing conditions and remove hazards in the home (</a:t>
            </a:r>
            <a:r>
              <a:rPr lang="en-GB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Category 1 hazards under the Health &amp; Safety Rating System) 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0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6450-588F-62D0-035F-2431A9690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funded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DBCC7-36E8-0E94-165F-4CA90A2BA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DFGs: annual capital grant from government through Better Care Fund</a:t>
            </a:r>
          </a:p>
          <a:p>
            <a:endParaRPr lang="en-GB" dirty="0"/>
          </a:p>
          <a:p>
            <a:r>
              <a:rPr lang="en-GB" dirty="0"/>
              <a:t>Other assistance: by local authorities, from DFG or other capital resources</a:t>
            </a:r>
          </a:p>
        </p:txBody>
      </p:sp>
    </p:spTree>
    <p:extLst>
      <p:ext uri="{BB962C8B-B14F-4D97-AF65-F5344CB8AC3E}">
        <p14:creationId xmlns:p14="http://schemas.microsoft.com/office/powerpoint/2010/main" val="294254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B72BD-B783-520F-C39C-1CB2CADB3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DFG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1082F-1987-F78B-680E-13229FB5A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3751"/>
            <a:ext cx="8229600" cy="4525963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Adaptations in the home</a:t>
            </a:r>
          </a:p>
          <a:p>
            <a:r>
              <a:rPr lang="en-GB" sz="2800" dirty="0"/>
              <a:t>Mandatory grant for those eligible</a:t>
            </a:r>
          </a:p>
          <a:p>
            <a:r>
              <a:rPr lang="en-GB" sz="2800" dirty="0"/>
              <a:t>Mandatory: clear statutory framework and rules</a:t>
            </a:r>
          </a:p>
          <a:p>
            <a:r>
              <a:rPr lang="en-GB" sz="2800" dirty="0"/>
              <a:t>Statutory maximum grant payable = £30k including fees: often insufficient for larger works</a:t>
            </a:r>
          </a:p>
          <a:p>
            <a:r>
              <a:rPr lang="en-GB" sz="2800" dirty="0"/>
              <a:t>In receipt of qualifying benefits or means tested </a:t>
            </a:r>
          </a:p>
          <a:p>
            <a:r>
              <a:rPr lang="en-GB" sz="2800" dirty="0"/>
              <a:t>National Guidance (2022)</a:t>
            </a:r>
          </a:p>
          <a:p>
            <a:r>
              <a:rPr lang="en-GB" sz="2800" dirty="0"/>
              <a:t>Limited scope for flexibility</a:t>
            </a:r>
          </a:p>
        </p:txBody>
      </p:sp>
    </p:spTree>
    <p:extLst>
      <p:ext uri="{BB962C8B-B14F-4D97-AF65-F5344CB8AC3E}">
        <p14:creationId xmlns:p14="http://schemas.microsoft.com/office/powerpoint/2010/main" val="204989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4A4D4-38EB-2DF1-DDAB-979F6467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DFG proposed minor changes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C7BE08-6E26-F421-3F6C-BFF1C9143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3" y="1268760"/>
            <a:ext cx="8229600" cy="4741987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Work may still go ahead if co-owners cannot be contacted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Council/HIA no longer responsible once </a:t>
            </a: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wor</a:t>
            </a:r>
            <a:r>
              <a:rPr lang="en-GB" sz="2000" dirty="0">
                <a:solidFill>
                  <a:srgbClr val="000000"/>
                </a:solidFill>
                <a:latin typeface="Arial"/>
              </a:rPr>
              <a:t>k is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 completed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Expectations of Registered providers: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reasonable financial contributions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timely permission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use of adapted property on re-let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Expectations of private landlords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Take into account ability to charge higher rent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2000" dirty="0">
                <a:solidFill>
                  <a:srgbClr val="000000"/>
                </a:solidFill>
                <a:latin typeface="Arial"/>
              </a:rPr>
              <a:t>Strengthening around use of adapted property on re-let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1" charset="-128"/>
              </a:rPr>
              <a:t>Not available to residential care homes, or supported living where replacement/repair should be landlord responsibility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Wingdings" pitchFamily="-111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pitchFamily="-111" charset="-128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2BB46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endParaRPr lang="en-GB" sz="2400" dirty="0">
              <a:solidFill>
                <a:srgbClr val="000000"/>
              </a:solidFill>
              <a:latin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44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8A92-74B7-80AD-F32A-69A770A9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609600"/>
            <a:ext cx="7185025" cy="731168"/>
          </a:xfrm>
        </p:spPr>
        <p:txBody>
          <a:bodyPr/>
          <a:lstStyle/>
          <a:p>
            <a:r>
              <a:rPr lang="en-GB" dirty="0"/>
              <a:t>DFG top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D85C1-34D6-9B0B-1B5F-FA71BDBDF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Discretionary loan, secured on property</a:t>
            </a:r>
          </a:p>
          <a:p>
            <a:r>
              <a:rPr lang="en-GB" sz="2800" dirty="0"/>
              <a:t>Where eligible for DFG but national £30k grant is not enough</a:t>
            </a:r>
          </a:p>
          <a:p>
            <a:r>
              <a:rPr lang="en-GB" sz="2800" dirty="0"/>
              <a:t>Where option to move has been explored but not feasible and funding can’t be found elsewhere</a:t>
            </a:r>
          </a:p>
          <a:p>
            <a:r>
              <a:rPr lang="en-GB" sz="2800" dirty="0"/>
              <a:t>Where would be: unable to remain living there or at risk if work not carried out; or work could bring wider savings to public purse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491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8A92-74B7-80AD-F32A-69A770A9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DFG top up – proposed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D85C1-34D6-9B0B-1B5F-FA71BDBDF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GB" dirty="0"/>
              <a:t>Seek to increase amount payable from to help take account of rising costs. (Subject to annual review).</a:t>
            </a:r>
          </a:p>
          <a:p>
            <a:r>
              <a:rPr lang="en-GB" dirty="0"/>
              <a:t>Refer to County Council if still not enough</a:t>
            </a:r>
          </a:p>
          <a:p>
            <a:r>
              <a:rPr lang="en-GB" dirty="0"/>
              <a:t>For child cases, mortgage outgoings will be taken into account in assessing financial circumstances.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457533"/>
      </p:ext>
    </p:extLst>
  </p:cSld>
  <p:clrMapOvr>
    <a:masterClrMapping/>
  </p:clrMapOvr>
</p:sld>
</file>

<file path=ppt/theme/theme1.xml><?xml version="1.0" encoding="utf-8"?>
<a:theme xmlns:a="http://schemas.openxmlformats.org/drawingml/2006/main" name="ccc-powerpoint-template-v1c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3AD7A60833044983964B470BF0A858" ma:contentTypeVersion="4" ma:contentTypeDescription="Create a new document." ma:contentTypeScope="" ma:versionID="76d22699c0dfb9670ba2889e64812b96">
  <xsd:schema xmlns:xsd="http://www.w3.org/2001/XMLSchema" xmlns:xs="http://www.w3.org/2001/XMLSchema" xmlns:p="http://schemas.microsoft.com/office/2006/metadata/properties" xmlns:ns2="7f5d0413-1fe3-4ac5-bb7d-2733b24e444b" targetNamespace="http://schemas.microsoft.com/office/2006/metadata/properties" ma:root="true" ma:fieldsID="8f58fc0e7196077beed710c8c463b2ab" ns2:_="">
    <xsd:import namespace="7f5d0413-1fe3-4ac5-bb7d-2733b24e44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5d0413-1fe3-4ac5-bb7d-2733b24e4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94D14E-E1BF-41A3-A4E6-F9E5F71CF4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3E0EE4-0A09-4003-A898-DBB737AA9A49}">
  <ds:schemaRefs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f5d0413-1fe3-4ac5-bb7d-2733b24e444b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AD7E833-E333-4A69-ABBA-595B410AB9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5d0413-1fe3-4ac5-bb7d-2733b24e44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ccc-powerpoint-template-v1c</Template>
  <TotalTime>1084</TotalTime>
  <Words>1030</Words>
  <Application>Microsoft Office PowerPoint</Application>
  <PresentationFormat>On-screen Show (4:3)</PresentationFormat>
  <Paragraphs>136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Courier New</vt:lpstr>
      <vt:lpstr>Symbol</vt:lpstr>
      <vt:lpstr>Times New Roman</vt:lpstr>
      <vt:lpstr>Wingdings</vt:lpstr>
      <vt:lpstr>ccc-powerpoint-template-v1c</vt:lpstr>
      <vt:lpstr>Cambridgeshire Housing Adaptations &amp; Repairs Policy Review 2024/25</vt:lpstr>
      <vt:lpstr>Introduction</vt:lpstr>
      <vt:lpstr>What the policy covers</vt:lpstr>
      <vt:lpstr>Policy objectives</vt:lpstr>
      <vt:lpstr>How funded</vt:lpstr>
      <vt:lpstr>DFG</vt:lpstr>
      <vt:lpstr>DFG proposed minor changes</vt:lpstr>
      <vt:lpstr>DFG top up</vt:lpstr>
      <vt:lpstr>DFG top up – proposed changes</vt:lpstr>
      <vt:lpstr>Disabled Persons’ Relocation Assistance</vt:lpstr>
      <vt:lpstr>Relocation assistance – proposed changes</vt:lpstr>
      <vt:lpstr>Special Purposes Assistance (SPA)</vt:lpstr>
      <vt:lpstr>Special Purposes Assistance (SPA) contd</vt:lpstr>
      <vt:lpstr>Special Purposes Assistance (SPA) Proposed changes</vt:lpstr>
      <vt:lpstr>Special Purposes Assistance (SPA) proposed changes (continued)</vt:lpstr>
      <vt:lpstr>Other projects</vt:lpstr>
      <vt:lpstr>Other proposed changes</vt:lpstr>
      <vt:lpstr>Engagement</vt:lpstr>
      <vt:lpstr>Approval timescales</vt:lpstr>
      <vt:lpstr>Any questions/observations?</vt:lpstr>
    </vt:vector>
  </TitlesOfParts>
  <Company>Cambridge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added</dc:title>
  <dc:creator>Tristan Lambert</dc:creator>
  <cp:lastModifiedBy>SUE BEECROFT</cp:lastModifiedBy>
  <cp:revision>88</cp:revision>
  <dcterms:created xsi:type="dcterms:W3CDTF">2013-07-09T07:11:02Z</dcterms:created>
  <dcterms:modified xsi:type="dcterms:W3CDTF">2024-11-08T09:44:29Z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0x0101009D3AD7A60833044983964B470BF0A858</vt:lpwstr>
  </property>
  <property fmtid="{D5CDD505-2E9C-101B-9397-08002B2CF9AE}" pid="3" name="MediaServiceImageTags">
    <vt:lpwstr/>
  </property>
</Properties>
</file>