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1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notesSlides/notesSlide1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21"/>
  </p:notesMasterIdLst>
  <p:handoutMasterIdLst>
    <p:handoutMasterId r:id="rId22"/>
  </p:handoutMasterIdLst>
  <p:sldIdLst>
    <p:sldId id="350" r:id="rId5"/>
    <p:sldId id="364" r:id="rId6"/>
    <p:sldId id="367" r:id="rId7"/>
    <p:sldId id="353" r:id="rId8"/>
    <p:sldId id="368" r:id="rId9"/>
    <p:sldId id="369" r:id="rId10"/>
    <p:sldId id="370" r:id="rId11"/>
    <p:sldId id="371" r:id="rId12"/>
    <p:sldId id="372" r:id="rId13"/>
    <p:sldId id="373" r:id="rId14"/>
    <p:sldId id="375" r:id="rId15"/>
    <p:sldId id="376" r:id="rId16"/>
    <p:sldId id="377" r:id="rId17"/>
    <p:sldId id="378" r:id="rId18"/>
    <p:sldId id="362" r:id="rId19"/>
    <p:sldId id="37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CC6678-D556-4455-9E51-556767AEF7CA}" v="223" dt="2024-12-05T12:22:58.5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4750" autoAdjust="0"/>
  </p:normalViewPr>
  <p:slideViewPr>
    <p:cSldViewPr snapToGrid="0">
      <p:cViewPr varScale="1">
        <p:scale>
          <a:sx n="54" d="100"/>
          <a:sy n="54" d="100"/>
        </p:scale>
        <p:origin x="1148" y="56"/>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Collen" userId="2b27445d-6dea-43c6-8270-f305947590c0" providerId="ADAL" clId="{86CC6678-D556-4455-9E51-556767AEF7CA}"/>
    <pc:docChg chg="custSel addSld delSld modSld">
      <pc:chgData name="Jon Collen" userId="2b27445d-6dea-43c6-8270-f305947590c0" providerId="ADAL" clId="{86CC6678-D556-4455-9E51-556767AEF7CA}" dt="2024-12-10T11:36:51.920" v="6573" actId="20577"/>
      <pc:docMkLst>
        <pc:docMk/>
      </pc:docMkLst>
      <pc:sldChg chg="modSp mod modNotesTx">
        <pc:chgData name="Jon Collen" userId="2b27445d-6dea-43c6-8270-f305947590c0" providerId="ADAL" clId="{86CC6678-D556-4455-9E51-556767AEF7CA}" dt="2024-12-05T12:48:58.714" v="4332" actId="5793"/>
        <pc:sldMkLst>
          <pc:docMk/>
          <pc:sldMk cId="2521537536" sldId="353"/>
        </pc:sldMkLst>
        <pc:graphicFrameChg chg="modGraphic">
          <ac:chgData name="Jon Collen" userId="2b27445d-6dea-43c6-8270-f305947590c0" providerId="ADAL" clId="{86CC6678-D556-4455-9E51-556767AEF7CA}" dt="2024-12-05T10:47:54.621" v="58" actId="20577"/>
          <ac:graphicFrameMkLst>
            <pc:docMk/>
            <pc:sldMk cId="2521537536" sldId="353"/>
            <ac:graphicFrameMk id="8" creationId="{E360750A-7FE0-2070-9F94-9B5F5B05D5EF}"/>
          </ac:graphicFrameMkLst>
        </pc:graphicFrameChg>
      </pc:sldChg>
      <pc:sldChg chg="modSp mod modNotesTx">
        <pc:chgData name="Jon Collen" userId="2b27445d-6dea-43c6-8270-f305947590c0" providerId="ADAL" clId="{86CC6678-D556-4455-9E51-556767AEF7CA}" dt="2024-12-05T13:17:05.853" v="5787" actId="20577"/>
        <pc:sldMkLst>
          <pc:docMk/>
          <pc:sldMk cId="767675903" sldId="362"/>
        </pc:sldMkLst>
        <pc:spChg chg="mod">
          <ac:chgData name="Jon Collen" userId="2b27445d-6dea-43c6-8270-f305947590c0" providerId="ADAL" clId="{86CC6678-D556-4455-9E51-556767AEF7CA}" dt="2024-12-05T13:17:05.853" v="5787" actId="20577"/>
          <ac:spMkLst>
            <pc:docMk/>
            <pc:sldMk cId="767675903" sldId="362"/>
            <ac:spMk id="16" creationId="{664BD7D5-A838-EA66-588A-E43238F83342}"/>
          </ac:spMkLst>
        </pc:spChg>
      </pc:sldChg>
      <pc:sldChg chg="modSp mod">
        <pc:chgData name="Jon Collen" userId="2b27445d-6dea-43c6-8270-f305947590c0" providerId="ADAL" clId="{86CC6678-D556-4455-9E51-556767AEF7CA}" dt="2024-12-05T10:36:38.914" v="2" actId="20577"/>
        <pc:sldMkLst>
          <pc:docMk/>
          <pc:sldMk cId="1895217333" sldId="364"/>
        </pc:sldMkLst>
        <pc:spChg chg="mod">
          <ac:chgData name="Jon Collen" userId="2b27445d-6dea-43c6-8270-f305947590c0" providerId="ADAL" clId="{86CC6678-D556-4455-9E51-556767AEF7CA}" dt="2024-12-05T10:36:38.914" v="2" actId="20577"/>
          <ac:spMkLst>
            <pc:docMk/>
            <pc:sldMk cId="1895217333" sldId="364"/>
            <ac:spMk id="15" creationId="{EC4B8F16-DE36-C97B-A358-6F86DFC26724}"/>
          </ac:spMkLst>
        </pc:spChg>
      </pc:sldChg>
      <pc:sldChg chg="addSp delSp modSp del mod">
        <pc:chgData name="Jon Collen" userId="2b27445d-6dea-43c6-8270-f305947590c0" providerId="ADAL" clId="{86CC6678-D556-4455-9E51-556767AEF7CA}" dt="2024-12-05T13:03:10.854" v="5201" actId="2696"/>
        <pc:sldMkLst>
          <pc:docMk/>
          <pc:sldMk cId="216048796" sldId="366"/>
        </pc:sldMkLst>
        <pc:spChg chg="add del mod">
          <ac:chgData name="Jon Collen" userId="2b27445d-6dea-43c6-8270-f305947590c0" providerId="ADAL" clId="{86CC6678-D556-4455-9E51-556767AEF7CA}" dt="2024-12-05T10:49:40.179" v="78"/>
          <ac:spMkLst>
            <pc:docMk/>
            <pc:sldMk cId="216048796" sldId="366"/>
            <ac:spMk id="3" creationId="{158089D9-6F4E-744C-CFE3-2ABD5C68C36B}"/>
          </ac:spMkLst>
        </pc:spChg>
        <pc:graphicFrameChg chg="add mod">
          <ac:chgData name="Jon Collen" userId="2b27445d-6dea-43c6-8270-f305947590c0" providerId="ADAL" clId="{86CC6678-D556-4455-9E51-556767AEF7CA}" dt="2024-12-05T10:50:32.132" v="84"/>
          <ac:graphicFrameMkLst>
            <pc:docMk/>
            <pc:sldMk cId="216048796" sldId="366"/>
            <ac:graphicFrameMk id="4" creationId="{C9CDE13A-FA9A-4B26-9505-06585A017507}"/>
          </ac:graphicFrameMkLst>
        </pc:graphicFrameChg>
        <pc:picChg chg="del">
          <ac:chgData name="Jon Collen" userId="2b27445d-6dea-43c6-8270-f305947590c0" providerId="ADAL" clId="{86CC6678-D556-4455-9E51-556767AEF7CA}" dt="2024-12-05T10:49:18.395" v="77" actId="478"/>
          <ac:picMkLst>
            <pc:docMk/>
            <pc:sldMk cId="216048796" sldId="366"/>
            <ac:picMk id="14" creationId="{1DDA3BA8-D29E-891E-398A-5DAA46A133EC}"/>
          </ac:picMkLst>
        </pc:picChg>
      </pc:sldChg>
      <pc:sldChg chg="modSp mod modNotesTx">
        <pc:chgData name="Jon Collen" userId="2b27445d-6dea-43c6-8270-f305947590c0" providerId="ADAL" clId="{86CC6678-D556-4455-9E51-556767AEF7CA}" dt="2024-12-05T12:47:19.560" v="4137" actId="6549"/>
        <pc:sldMkLst>
          <pc:docMk/>
          <pc:sldMk cId="2595682984" sldId="367"/>
        </pc:sldMkLst>
        <pc:spChg chg="mod">
          <ac:chgData name="Jon Collen" userId="2b27445d-6dea-43c6-8270-f305947590c0" providerId="ADAL" clId="{86CC6678-D556-4455-9E51-556767AEF7CA}" dt="2024-12-05T10:46:44.906" v="40" actId="20577"/>
          <ac:spMkLst>
            <pc:docMk/>
            <pc:sldMk cId="2595682984" sldId="367"/>
            <ac:spMk id="16" creationId="{282F6DCE-02E4-F2D2-FB3F-FD55C469FBD5}"/>
          </ac:spMkLst>
        </pc:spChg>
      </pc:sldChg>
      <pc:sldChg chg="modSp mod modNotesTx">
        <pc:chgData name="Jon Collen" userId="2b27445d-6dea-43c6-8270-f305947590c0" providerId="ADAL" clId="{86CC6678-D556-4455-9E51-556767AEF7CA}" dt="2024-12-05T12:52:37.246" v="4851" actId="20577"/>
        <pc:sldMkLst>
          <pc:docMk/>
          <pc:sldMk cId="2626461266" sldId="368"/>
        </pc:sldMkLst>
        <pc:spChg chg="mod">
          <ac:chgData name="Jon Collen" userId="2b27445d-6dea-43c6-8270-f305947590c0" providerId="ADAL" clId="{86CC6678-D556-4455-9E51-556767AEF7CA}" dt="2024-12-05T10:48:22.306" v="64" actId="688"/>
          <ac:spMkLst>
            <pc:docMk/>
            <pc:sldMk cId="2626461266" sldId="368"/>
            <ac:spMk id="10" creationId="{7F2B11E1-DDA0-6F34-61DE-CD22D9769D02}"/>
          </ac:spMkLst>
        </pc:spChg>
        <pc:graphicFrameChg chg="modGraphic">
          <ac:chgData name="Jon Collen" userId="2b27445d-6dea-43c6-8270-f305947590c0" providerId="ADAL" clId="{86CC6678-D556-4455-9E51-556767AEF7CA}" dt="2024-12-05T10:48:57.687" v="76" actId="20577"/>
          <ac:graphicFrameMkLst>
            <pc:docMk/>
            <pc:sldMk cId="2626461266" sldId="368"/>
            <ac:graphicFrameMk id="8" creationId="{E360750A-7FE0-2070-9F94-9B5F5B05D5EF}"/>
          </ac:graphicFrameMkLst>
        </pc:graphicFrameChg>
      </pc:sldChg>
      <pc:sldChg chg="modSp mod modNotesTx">
        <pc:chgData name="Jon Collen" userId="2b27445d-6dea-43c6-8270-f305947590c0" providerId="ADAL" clId="{86CC6678-D556-4455-9E51-556767AEF7CA}" dt="2024-12-10T11:36:51.920" v="6573" actId="20577"/>
        <pc:sldMkLst>
          <pc:docMk/>
          <pc:sldMk cId="3245201175" sldId="369"/>
        </pc:sldMkLst>
        <pc:spChg chg="mod">
          <ac:chgData name="Jon Collen" userId="2b27445d-6dea-43c6-8270-f305947590c0" providerId="ADAL" clId="{86CC6678-D556-4455-9E51-556767AEF7CA}" dt="2024-12-10T11:36:48.296" v="6571" actId="688"/>
          <ac:spMkLst>
            <pc:docMk/>
            <pc:sldMk cId="3245201175" sldId="369"/>
            <ac:spMk id="11" creationId="{267AEE21-EEFF-9F8A-D7B1-5F8F238A3D2B}"/>
          </ac:spMkLst>
        </pc:spChg>
        <pc:graphicFrameChg chg="modGraphic">
          <ac:chgData name="Jon Collen" userId="2b27445d-6dea-43c6-8270-f305947590c0" providerId="ADAL" clId="{86CC6678-D556-4455-9E51-556767AEF7CA}" dt="2024-12-10T11:36:51.920" v="6573" actId="20577"/>
          <ac:graphicFrameMkLst>
            <pc:docMk/>
            <pc:sldMk cId="3245201175" sldId="369"/>
            <ac:graphicFrameMk id="8" creationId="{E360750A-7FE0-2070-9F94-9B5F5B05D5EF}"/>
          </ac:graphicFrameMkLst>
        </pc:graphicFrameChg>
      </pc:sldChg>
      <pc:sldChg chg="addSp delSp modSp mod modNotesTx">
        <pc:chgData name="Jon Collen" userId="2b27445d-6dea-43c6-8270-f305947590c0" providerId="ADAL" clId="{86CC6678-D556-4455-9E51-556767AEF7CA}" dt="2024-12-05T13:05:33.549" v="5399" actId="5793"/>
        <pc:sldMkLst>
          <pc:docMk/>
          <pc:sldMk cId="1187891744" sldId="370"/>
        </pc:sldMkLst>
        <pc:spChg chg="add del mod">
          <ac:chgData name="Jon Collen" userId="2b27445d-6dea-43c6-8270-f305947590c0" providerId="ADAL" clId="{86CC6678-D556-4455-9E51-556767AEF7CA}" dt="2024-12-05T10:52:41.834" v="86"/>
          <ac:spMkLst>
            <pc:docMk/>
            <pc:sldMk cId="1187891744" sldId="370"/>
            <ac:spMk id="4" creationId="{55249B5A-8BE3-89BA-7621-74812EE45F28}"/>
          </ac:spMkLst>
        </pc:spChg>
        <pc:graphicFrameChg chg="add mod">
          <ac:chgData name="Jon Collen" userId="2b27445d-6dea-43c6-8270-f305947590c0" providerId="ADAL" clId="{86CC6678-D556-4455-9E51-556767AEF7CA}" dt="2024-12-05T10:55:36.353" v="92" actId="20577"/>
          <ac:graphicFrameMkLst>
            <pc:docMk/>
            <pc:sldMk cId="1187891744" sldId="370"/>
            <ac:graphicFrameMk id="8" creationId="{890E1A3A-DF0C-473E-A35E-2A625637B0BE}"/>
          </ac:graphicFrameMkLst>
        </pc:graphicFrameChg>
        <pc:graphicFrameChg chg="del">
          <ac:chgData name="Jon Collen" userId="2b27445d-6dea-43c6-8270-f305947590c0" providerId="ADAL" clId="{86CC6678-D556-4455-9E51-556767AEF7CA}" dt="2024-12-05T10:52:24.691" v="85" actId="478"/>
          <ac:graphicFrameMkLst>
            <pc:docMk/>
            <pc:sldMk cId="1187891744" sldId="370"/>
            <ac:graphicFrameMk id="17" creationId="{B158F53B-E878-46DC-8A16-8ECCB29BB404}"/>
          </ac:graphicFrameMkLst>
        </pc:graphicFrameChg>
      </pc:sldChg>
      <pc:sldChg chg="addSp delSp modSp mod modNotesTx">
        <pc:chgData name="Jon Collen" userId="2b27445d-6dea-43c6-8270-f305947590c0" providerId="ADAL" clId="{86CC6678-D556-4455-9E51-556767AEF7CA}" dt="2024-12-05T11:24:15.589" v="1419" actId="20577"/>
        <pc:sldMkLst>
          <pc:docMk/>
          <pc:sldMk cId="1536942533" sldId="371"/>
        </pc:sldMkLst>
        <pc:spChg chg="add del mod">
          <ac:chgData name="Jon Collen" userId="2b27445d-6dea-43c6-8270-f305947590c0" providerId="ADAL" clId="{86CC6678-D556-4455-9E51-556767AEF7CA}" dt="2024-12-05T11:05:35.055" v="841"/>
          <ac:spMkLst>
            <pc:docMk/>
            <pc:sldMk cId="1536942533" sldId="371"/>
            <ac:spMk id="4" creationId="{91F55805-633E-943F-CE43-03202157F7C3}"/>
          </ac:spMkLst>
        </pc:spChg>
        <pc:graphicFrameChg chg="add mod">
          <ac:chgData name="Jon Collen" userId="2b27445d-6dea-43c6-8270-f305947590c0" providerId="ADAL" clId="{86CC6678-D556-4455-9E51-556767AEF7CA}" dt="2024-12-05T11:05:41.758" v="843" actId="14100"/>
          <ac:graphicFrameMkLst>
            <pc:docMk/>
            <pc:sldMk cId="1536942533" sldId="371"/>
            <ac:graphicFrameMk id="9" creationId="{CB3D707A-05C6-40F5-B09F-5458155F18DD}"/>
          </ac:graphicFrameMkLst>
        </pc:graphicFrameChg>
        <pc:picChg chg="del">
          <ac:chgData name="Jon Collen" userId="2b27445d-6dea-43c6-8270-f305947590c0" providerId="ADAL" clId="{86CC6678-D556-4455-9E51-556767AEF7CA}" dt="2024-12-05T11:05:18.783" v="840" actId="478"/>
          <ac:picMkLst>
            <pc:docMk/>
            <pc:sldMk cId="1536942533" sldId="371"/>
            <ac:picMk id="8" creationId="{A7AB8E48-94C1-869F-561F-C4E252D6D958}"/>
          </ac:picMkLst>
        </pc:picChg>
      </pc:sldChg>
      <pc:sldChg chg="addSp delSp modSp mod modNotesTx">
        <pc:chgData name="Jon Collen" userId="2b27445d-6dea-43c6-8270-f305947590c0" providerId="ADAL" clId="{86CC6678-D556-4455-9E51-556767AEF7CA}" dt="2024-12-05T13:12:29.323" v="5433" actId="20577"/>
        <pc:sldMkLst>
          <pc:docMk/>
          <pc:sldMk cId="1093442429" sldId="372"/>
        </pc:sldMkLst>
        <pc:spChg chg="add del mod">
          <ac:chgData name="Jon Collen" userId="2b27445d-6dea-43c6-8270-f305947590c0" providerId="ADAL" clId="{86CC6678-D556-4455-9E51-556767AEF7CA}" dt="2024-12-05T11:25:30.503" v="1421"/>
          <ac:spMkLst>
            <pc:docMk/>
            <pc:sldMk cId="1093442429" sldId="372"/>
            <ac:spMk id="4" creationId="{D025165A-B4FB-523C-8BF5-DFFD6460C3C2}"/>
          </ac:spMkLst>
        </pc:spChg>
        <pc:graphicFrameChg chg="add mod">
          <ac:chgData name="Jon Collen" userId="2b27445d-6dea-43c6-8270-f305947590c0" providerId="ADAL" clId="{86CC6678-D556-4455-9E51-556767AEF7CA}" dt="2024-12-05T11:26:37.516" v="1426" actId="14100"/>
          <ac:graphicFrameMkLst>
            <pc:docMk/>
            <pc:sldMk cId="1093442429" sldId="372"/>
            <ac:graphicFrameMk id="9" creationId="{CD10A929-3AE7-410A-8CEA-84193F46291C}"/>
          </ac:graphicFrameMkLst>
        </pc:graphicFrameChg>
        <pc:picChg chg="del">
          <ac:chgData name="Jon Collen" userId="2b27445d-6dea-43c6-8270-f305947590c0" providerId="ADAL" clId="{86CC6678-D556-4455-9E51-556767AEF7CA}" dt="2024-12-05T11:25:25.626" v="1420" actId="478"/>
          <ac:picMkLst>
            <pc:docMk/>
            <pc:sldMk cId="1093442429" sldId="372"/>
            <ac:picMk id="8" creationId="{041CB3F9-0852-0ACF-D536-4DBB162025E4}"/>
          </ac:picMkLst>
        </pc:picChg>
      </pc:sldChg>
      <pc:sldChg chg="addSp delSp modSp mod modNotesTx">
        <pc:chgData name="Jon Collen" userId="2b27445d-6dea-43c6-8270-f305947590c0" providerId="ADAL" clId="{86CC6678-D556-4455-9E51-556767AEF7CA}" dt="2024-12-05T11:45:22.966" v="1696" actId="20577"/>
        <pc:sldMkLst>
          <pc:docMk/>
          <pc:sldMk cId="2542324834" sldId="373"/>
        </pc:sldMkLst>
        <pc:spChg chg="add del mod">
          <ac:chgData name="Jon Collen" userId="2b27445d-6dea-43c6-8270-f305947590c0" providerId="ADAL" clId="{86CC6678-D556-4455-9E51-556767AEF7CA}" dt="2024-12-05T11:30:56.116" v="1557"/>
          <ac:spMkLst>
            <pc:docMk/>
            <pc:sldMk cId="2542324834" sldId="373"/>
            <ac:spMk id="4" creationId="{20CCF83B-6F36-2526-25B9-276D22F7F7BD}"/>
          </ac:spMkLst>
        </pc:spChg>
        <pc:graphicFrameChg chg="add mod">
          <ac:chgData name="Jon Collen" userId="2b27445d-6dea-43c6-8270-f305947590c0" providerId="ADAL" clId="{86CC6678-D556-4455-9E51-556767AEF7CA}" dt="2024-12-05T11:31:48.030" v="1561"/>
          <ac:graphicFrameMkLst>
            <pc:docMk/>
            <pc:sldMk cId="2542324834" sldId="373"/>
            <ac:graphicFrameMk id="8" creationId="{EDEB2803-3D40-4CBA-951C-5D067175224E}"/>
          </ac:graphicFrameMkLst>
        </pc:graphicFrameChg>
        <pc:picChg chg="del">
          <ac:chgData name="Jon Collen" userId="2b27445d-6dea-43c6-8270-f305947590c0" providerId="ADAL" clId="{86CC6678-D556-4455-9E51-556767AEF7CA}" dt="2024-12-05T11:30:53.995" v="1556" actId="478"/>
          <ac:picMkLst>
            <pc:docMk/>
            <pc:sldMk cId="2542324834" sldId="373"/>
            <ac:picMk id="9" creationId="{0CAA07DA-4153-D309-367E-38F6E82A2B1F}"/>
          </ac:picMkLst>
        </pc:picChg>
      </pc:sldChg>
      <pc:sldChg chg="del">
        <pc:chgData name="Jon Collen" userId="2b27445d-6dea-43c6-8270-f305947590c0" providerId="ADAL" clId="{86CC6678-D556-4455-9E51-556767AEF7CA}" dt="2024-12-05T11:41:44.984" v="1572" actId="2696"/>
        <pc:sldMkLst>
          <pc:docMk/>
          <pc:sldMk cId="3290267424" sldId="374"/>
        </pc:sldMkLst>
      </pc:sldChg>
      <pc:sldChg chg="addSp delSp modSp mod modNotesTx">
        <pc:chgData name="Jon Collen" userId="2b27445d-6dea-43c6-8270-f305947590c0" providerId="ADAL" clId="{86CC6678-D556-4455-9E51-556767AEF7CA}" dt="2024-12-05T11:49:36.514" v="1872" actId="20577"/>
        <pc:sldMkLst>
          <pc:docMk/>
          <pc:sldMk cId="2925439558" sldId="375"/>
        </pc:sldMkLst>
        <pc:spChg chg="add del mod">
          <ac:chgData name="Jon Collen" userId="2b27445d-6dea-43c6-8270-f305947590c0" providerId="ADAL" clId="{86CC6678-D556-4455-9E51-556767AEF7CA}" dt="2024-12-05T11:47:49.430" v="1842"/>
          <ac:spMkLst>
            <pc:docMk/>
            <pc:sldMk cId="2925439558" sldId="375"/>
            <ac:spMk id="4" creationId="{C030DCFB-410F-26C9-A81C-DB0B95B75086}"/>
          </ac:spMkLst>
        </pc:spChg>
        <pc:graphicFrameChg chg="add mod">
          <ac:chgData name="Jon Collen" userId="2b27445d-6dea-43c6-8270-f305947590c0" providerId="ADAL" clId="{86CC6678-D556-4455-9E51-556767AEF7CA}" dt="2024-12-05T11:48:07.467" v="1844" actId="14100"/>
          <ac:graphicFrameMkLst>
            <pc:docMk/>
            <pc:sldMk cId="2925439558" sldId="375"/>
            <ac:graphicFrameMk id="8" creationId="{3B07C5D6-DB3F-4F2F-B706-21A879D7BBE2}"/>
          </ac:graphicFrameMkLst>
        </pc:graphicFrameChg>
        <pc:picChg chg="del">
          <ac:chgData name="Jon Collen" userId="2b27445d-6dea-43c6-8270-f305947590c0" providerId="ADAL" clId="{86CC6678-D556-4455-9E51-556767AEF7CA}" dt="2024-12-05T11:47:46.676" v="1841" actId="478"/>
          <ac:picMkLst>
            <pc:docMk/>
            <pc:sldMk cId="2925439558" sldId="375"/>
            <ac:picMk id="9" creationId="{FF0F60EE-F32C-3F37-6573-0BB9124F1E19}"/>
          </ac:picMkLst>
        </pc:picChg>
      </pc:sldChg>
      <pc:sldChg chg="addSp delSp modSp mod modNotesTx">
        <pc:chgData name="Jon Collen" userId="2b27445d-6dea-43c6-8270-f305947590c0" providerId="ADAL" clId="{86CC6678-D556-4455-9E51-556767AEF7CA}" dt="2024-12-05T11:51:53.226" v="1927" actId="6549"/>
        <pc:sldMkLst>
          <pc:docMk/>
          <pc:sldMk cId="1974261789" sldId="376"/>
        </pc:sldMkLst>
        <pc:spChg chg="add del mod">
          <ac:chgData name="Jon Collen" userId="2b27445d-6dea-43c6-8270-f305947590c0" providerId="ADAL" clId="{86CC6678-D556-4455-9E51-556767AEF7CA}" dt="2024-12-05T11:50:06.729" v="1874"/>
          <ac:spMkLst>
            <pc:docMk/>
            <pc:sldMk cId="1974261789" sldId="376"/>
            <ac:spMk id="4" creationId="{4D13080D-40E8-5066-46B0-8367195DFAA4}"/>
          </ac:spMkLst>
        </pc:spChg>
        <pc:graphicFrameChg chg="add mod">
          <ac:chgData name="Jon Collen" userId="2b27445d-6dea-43c6-8270-f305947590c0" providerId="ADAL" clId="{86CC6678-D556-4455-9E51-556767AEF7CA}" dt="2024-12-05T11:50:41.035" v="1876" actId="14100"/>
          <ac:graphicFrameMkLst>
            <pc:docMk/>
            <pc:sldMk cId="1974261789" sldId="376"/>
            <ac:graphicFrameMk id="11" creationId="{9B2E455A-992E-4248-8FF8-BB3787A3D9C0}"/>
          </ac:graphicFrameMkLst>
        </pc:graphicFrameChg>
        <pc:picChg chg="del">
          <ac:chgData name="Jon Collen" userId="2b27445d-6dea-43c6-8270-f305947590c0" providerId="ADAL" clId="{86CC6678-D556-4455-9E51-556767AEF7CA}" dt="2024-12-05T11:49:50.688" v="1873" actId="478"/>
          <ac:picMkLst>
            <pc:docMk/>
            <pc:sldMk cId="1974261789" sldId="376"/>
            <ac:picMk id="8" creationId="{1971C7EF-0D09-4951-0782-3B437E34059D}"/>
          </ac:picMkLst>
        </pc:picChg>
      </pc:sldChg>
      <pc:sldChg chg="addSp delSp modSp mod modNotesTx">
        <pc:chgData name="Jon Collen" userId="2b27445d-6dea-43c6-8270-f305947590c0" providerId="ADAL" clId="{86CC6678-D556-4455-9E51-556767AEF7CA}" dt="2024-12-05T12:22:58.513" v="2714" actId="255"/>
        <pc:sldMkLst>
          <pc:docMk/>
          <pc:sldMk cId="156711209" sldId="377"/>
        </pc:sldMkLst>
        <pc:spChg chg="add del mod">
          <ac:chgData name="Jon Collen" userId="2b27445d-6dea-43c6-8270-f305947590c0" providerId="ADAL" clId="{86CC6678-D556-4455-9E51-556767AEF7CA}" dt="2024-12-05T11:52:54.210" v="1931"/>
          <ac:spMkLst>
            <pc:docMk/>
            <pc:sldMk cId="156711209" sldId="377"/>
            <ac:spMk id="4" creationId="{44347692-DFBE-9026-990B-EBB6E8799FCD}"/>
          </ac:spMkLst>
        </pc:spChg>
        <pc:graphicFrameChg chg="add mod">
          <ac:chgData name="Jon Collen" userId="2b27445d-6dea-43c6-8270-f305947590c0" providerId="ADAL" clId="{86CC6678-D556-4455-9E51-556767AEF7CA}" dt="2024-12-05T12:22:58.513" v="2714" actId="255"/>
          <ac:graphicFrameMkLst>
            <pc:docMk/>
            <pc:sldMk cId="156711209" sldId="377"/>
            <ac:graphicFrameMk id="8" creationId="{AFE075A5-75D3-4058-94CD-0360CD5633AF}"/>
          </ac:graphicFrameMkLst>
        </pc:graphicFrameChg>
        <pc:picChg chg="del mod">
          <ac:chgData name="Jon Collen" userId="2b27445d-6dea-43c6-8270-f305947590c0" providerId="ADAL" clId="{86CC6678-D556-4455-9E51-556767AEF7CA}" dt="2024-12-05T11:52:45.228" v="1930" actId="478"/>
          <ac:picMkLst>
            <pc:docMk/>
            <pc:sldMk cId="156711209" sldId="377"/>
            <ac:picMk id="9" creationId="{A6C245A7-EFE8-F85C-B55F-314891BC2766}"/>
          </ac:picMkLst>
        </pc:picChg>
      </pc:sldChg>
      <pc:sldChg chg="addSp delSp modSp mod modNotesTx">
        <pc:chgData name="Jon Collen" userId="2b27445d-6dea-43c6-8270-f305947590c0" providerId="ADAL" clId="{86CC6678-D556-4455-9E51-556767AEF7CA}" dt="2024-12-05T12:29:07.338" v="3078" actId="20577"/>
        <pc:sldMkLst>
          <pc:docMk/>
          <pc:sldMk cId="4015213571" sldId="378"/>
        </pc:sldMkLst>
        <pc:graphicFrameChg chg="add mod">
          <ac:chgData name="Jon Collen" userId="2b27445d-6dea-43c6-8270-f305947590c0" providerId="ADAL" clId="{86CC6678-D556-4455-9E51-556767AEF7CA}" dt="2024-12-05T12:22:13.944" v="2712" actId="255"/>
          <ac:graphicFrameMkLst>
            <pc:docMk/>
            <pc:sldMk cId="4015213571" sldId="378"/>
            <ac:graphicFrameMk id="4" creationId="{D6F26040-31A6-40ED-9E74-C9ADFABA78D4}"/>
          </ac:graphicFrameMkLst>
        </pc:graphicFrameChg>
        <pc:picChg chg="del">
          <ac:chgData name="Jon Collen" userId="2b27445d-6dea-43c6-8270-f305947590c0" providerId="ADAL" clId="{86CC6678-D556-4455-9E51-556767AEF7CA}" dt="2024-12-05T12:17:43.209" v="2677" actId="478"/>
          <ac:picMkLst>
            <pc:docMk/>
            <pc:sldMk cId="4015213571" sldId="378"/>
            <ac:picMk id="2" creationId="{DCD7007C-0E93-1E5E-83EF-BD4C7A33951B}"/>
          </ac:picMkLst>
        </pc:picChg>
      </pc:sldChg>
      <pc:sldChg chg="delSp modSp new mod modNotesTx">
        <pc:chgData name="Jon Collen" userId="2b27445d-6dea-43c6-8270-f305947590c0" providerId="ADAL" clId="{86CC6678-D556-4455-9E51-556767AEF7CA}" dt="2024-12-05T13:31:47.010" v="6570" actId="20577"/>
        <pc:sldMkLst>
          <pc:docMk/>
          <pc:sldMk cId="4074991838" sldId="379"/>
        </pc:sldMkLst>
        <pc:spChg chg="mod">
          <ac:chgData name="Jon Collen" userId="2b27445d-6dea-43c6-8270-f305947590c0" providerId="ADAL" clId="{86CC6678-D556-4455-9E51-556767AEF7CA}" dt="2024-12-05T13:18:31.862" v="5849" actId="20577"/>
          <ac:spMkLst>
            <pc:docMk/>
            <pc:sldMk cId="4074991838" sldId="379"/>
            <ac:spMk id="2" creationId="{7B3045C2-4CD0-E8C3-F3C3-64342391E8E6}"/>
          </ac:spMkLst>
        </pc:spChg>
        <pc:spChg chg="del">
          <ac:chgData name="Jon Collen" userId="2b27445d-6dea-43c6-8270-f305947590c0" providerId="ADAL" clId="{86CC6678-D556-4455-9E51-556767AEF7CA}" dt="2024-12-05T13:19:25.951" v="5854" actId="478"/>
          <ac:spMkLst>
            <pc:docMk/>
            <pc:sldMk cId="4074991838" sldId="379"/>
            <ac:spMk id="3" creationId="{090B4221-A15C-CC1F-FB50-8F587C850566}"/>
          </ac:spMkLst>
        </pc:spChg>
        <pc:spChg chg="del">
          <ac:chgData name="Jon Collen" userId="2b27445d-6dea-43c6-8270-f305947590c0" providerId="ADAL" clId="{86CC6678-D556-4455-9E51-556767AEF7CA}" dt="2024-12-05T13:19:06.977" v="5852" actId="478"/>
          <ac:spMkLst>
            <pc:docMk/>
            <pc:sldMk cId="4074991838" sldId="379"/>
            <ac:spMk id="4" creationId="{561CB907-70C3-ADB1-C5BC-412DF170065B}"/>
          </ac:spMkLst>
        </pc:spChg>
        <pc:spChg chg="mod">
          <ac:chgData name="Jon Collen" userId="2b27445d-6dea-43c6-8270-f305947590c0" providerId="ADAL" clId="{86CC6678-D556-4455-9E51-556767AEF7CA}" dt="2024-12-05T13:21:37.266" v="5883" actId="255"/>
          <ac:spMkLst>
            <pc:docMk/>
            <pc:sldMk cId="4074991838" sldId="379"/>
            <ac:spMk id="5" creationId="{FE141B8F-5D57-3E29-4791-423B2348DBEB}"/>
          </ac:spMkLst>
        </pc:spChg>
        <pc:spChg chg="del mod">
          <ac:chgData name="Jon Collen" userId="2b27445d-6dea-43c6-8270-f305947590c0" providerId="ADAL" clId="{86CC6678-D556-4455-9E51-556767AEF7CA}" dt="2024-12-05T13:19:01.689" v="5851" actId="478"/>
          <ac:spMkLst>
            <pc:docMk/>
            <pc:sldMk cId="4074991838" sldId="379"/>
            <ac:spMk id="6" creationId="{EAED293A-C9F1-199A-D1BB-58E6DF541C5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3.bin"/></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embeddings/oleObject4.bin"/></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embeddings/oleObject5.bin"/></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embeddings/oleObject6.bin"/></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embeddings/oleObject7.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2023-24</a:t>
            </a:r>
            <a:r>
              <a:rPr lang="en-GB" baseline="0" dirty="0"/>
              <a:t>: </a:t>
            </a:r>
            <a:r>
              <a:rPr lang="en-GB" dirty="0"/>
              <a:t>Reason for loss of last settled home - Prevention duty</a:t>
            </a:r>
          </a:p>
        </c:rich>
      </c:tx>
      <c:layout>
        <c:manualLayout>
          <c:xMode val="edge"/>
          <c:yMode val="edge"/>
          <c:x val="9.6252232324052278E-2"/>
          <c:y val="2.259887005649717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'[Sub regional homelessness data 2019 onwards.xlsx]Reasons for h''less by LA'!$B$4</c:f>
              <c:strCache>
                <c:ptCount val="1"/>
                <c:pt idx="0">
                  <c:v>PCC</c:v>
                </c:pt>
              </c:strCache>
            </c:strRef>
          </c:tx>
          <c:spPr>
            <a:solidFill>
              <a:schemeClr val="accent1"/>
            </a:solidFill>
            <a:ln>
              <a:noFill/>
            </a:ln>
            <a:effectLst/>
          </c:spPr>
          <c:invertIfNegative val="0"/>
          <c:cat>
            <c:strRef>
              <c:f>'[Sub regional homelessness data 2019 onwards.xlsx]Reasons for h''less by LA'!$A$5:$A$15</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LA'!$B$5:$B$15</c:f>
              <c:numCache>
                <c:formatCode>General</c:formatCode>
                <c:ptCount val="11"/>
                <c:pt idx="0">
                  <c:v>327</c:v>
                </c:pt>
                <c:pt idx="1">
                  <c:v>368</c:v>
                </c:pt>
                <c:pt idx="2">
                  <c:v>62</c:v>
                </c:pt>
                <c:pt idx="3">
                  <c:v>57</c:v>
                </c:pt>
                <c:pt idx="4">
                  <c:v>28</c:v>
                </c:pt>
                <c:pt idx="5">
                  <c:v>22</c:v>
                </c:pt>
                <c:pt idx="6">
                  <c:v>34</c:v>
                </c:pt>
                <c:pt idx="7">
                  <c:v>13</c:v>
                </c:pt>
                <c:pt idx="8">
                  <c:v>29</c:v>
                </c:pt>
                <c:pt idx="9">
                  <c:v>41</c:v>
                </c:pt>
                <c:pt idx="10">
                  <c:v>27</c:v>
                </c:pt>
              </c:numCache>
            </c:numRef>
          </c:val>
          <c:extLst>
            <c:ext xmlns:c16="http://schemas.microsoft.com/office/drawing/2014/chart" uri="{C3380CC4-5D6E-409C-BE32-E72D297353CC}">
              <c16:uniqueId val="{00000000-831B-4D47-90EC-0FC6CFCAC73F}"/>
            </c:ext>
          </c:extLst>
        </c:ser>
        <c:ser>
          <c:idx val="1"/>
          <c:order val="1"/>
          <c:tx>
            <c:strRef>
              <c:f>'[Sub regional homelessness data 2019 onwards.xlsx]Reasons for h''less by LA'!$C$4</c:f>
              <c:strCache>
                <c:ptCount val="1"/>
                <c:pt idx="0">
                  <c:v>CCC</c:v>
                </c:pt>
              </c:strCache>
            </c:strRef>
          </c:tx>
          <c:spPr>
            <a:solidFill>
              <a:schemeClr val="accent2"/>
            </a:solidFill>
            <a:ln>
              <a:noFill/>
            </a:ln>
            <a:effectLst/>
          </c:spPr>
          <c:invertIfNegative val="0"/>
          <c:cat>
            <c:strRef>
              <c:f>'[Sub regional homelessness data 2019 onwards.xlsx]Reasons for h''less by LA'!$A$5:$A$15</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LA'!$C$5:$C$15</c:f>
              <c:numCache>
                <c:formatCode>General</c:formatCode>
                <c:ptCount val="11"/>
                <c:pt idx="0">
                  <c:v>51</c:v>
                </c:pt>
                <c:pt idx="1">
                  <c:v>73</c:v>
                </c:pt>
                <c:pt idx="2">
                  <c:v>11</c:v>
                </c:pt>
                <c:pt idx="3">
                  <c:v>4</c:v>
                </c:pt>
                <c:pt idx="4">
                  <c:v>17</c:v>
                </c:pt>
                <c:pt idx="5">
                  <c:v>16</c:v>
                </c:pt>
                <c:pt idx="6">
                  <c:v>13</c:v>
                </c:pt>
                <c:pt idx="7">
                  <c:v>6</c:v>
                </c:pt>
                <c:pt idx="8">
                  <c:v>17</c:v>
                </c:pt>
                <c:pt idx="9">
                  <c:v>3</c:v>
                </c:pt>
                <c:pt idx="10">
                  <c:v>65</c:v>
                </c:pt>
              </c:numCache>
            </c:numRef>
          </c:val>
          <c:extLst>
            <c:ext xmlns:c16="http://schemas.microsoft.com/office/drawing/2014/chart" uri="{C3380CC4-5D6E-409C-BE32-E72D297353CC}">
              <c16:uniqueId val="{00000001-831B-4D47-90EC-0FC6CFCAC73F}"/>
            </c:ext>
          </c:extLst>
        </c:ser>
        <c:ser>
          <c:idx val="2"/>
          <c:order val="2"/>
          <c:tx>
            <c:strRef>
              <c:f>'[Sub regional homelessness data 2019 onwards.xlsx]Reasons for h''less by LA'!$D$4</c:f>
              <c:strCache>
                <c:ptCount val="1"/>
                <c:pt idx="0">
                  <c:v>ECDC</c:v>
                </c:pt>
              </c:strCache>
            </c:strRef>
          </c:tx>
          <c:spPr>
            <a:solidFill>
              <a:schemeClr val="accent3"/>
            </a:solidFill>
            <a:ln>
              <a:noFill/>
            </a:ln>
            <a:effectLst/>
          </c:spPr>
          <c:invertIfNegative val="0"/>
          <c:cat>
            <c:strRef>
              <c:f>'[Sub regional homelessness data 2019 onwards.xlsx]Reasons for h''less by LA'!$A$5:$A$15</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LA'!$D$5:$D$15</c:f>
              <c:numCache>
                <c:formatCode>General</c:formatCode>
                <c:ptCount val="11"/>
                <c:pt idx="0">
                  <c:v>69</c:v>
                </c:pt>
                <c:pt idx="1">
                  <c:v>92</c:v>
                </c:pt>
                <c:pt idx="2">
                  <c:v>15</c:v>
                </c:pt>
                <c:pt idx="3">
                  <c:v>24</c:v>
                </c:pt>
                <c:pt idx="4">
                  <c:v>29</c:v>
                </c:pt>
                <c:pt idx="5">
                  <c:v>3</c:v>
                </c:pt>
                <c:pt idx="6">
                  <c:v>9</c:v>
                </c:pt>
                <c:pt idx="7">
                  <c:v>3</c:v>
                </c:pt>
                <c:pt idx="8">
                  <c:v>4</c:v>
                </c:pt>
                <c:pt idx="9">
                  <c:v>0</c:v>
                </c:pt>
                <c:pt idx="10">
                  <c:v>22</c:v>
                </c:pt>
              </c:numCache>
            </c:numRef>
          </c:val>
          <c:extLst>
            <c:ext xmlns:c16="http://schemas.microsoft.com/office/drawing/2014/chart" uri="{C3380CC4-5D6E-409C-BE32-E72D297353CC}">
              <c16:uniqueId val="{00000002-831B-4D47-90EC-0FC6CFCAC73F}"/>
            </c:ext>
          </c:extLst>
        </c:ser>
        <c:ser>
          <c:idx val="3"/>
          <c:order val="3"/>
          <c:tx>
            <c:strRef>
              <c:f>'[Sub regional homelessness data 2019 onwards.xlsx]Reasons for h''less by LA'!$E$4</c:f>
              <c:strCache>
                <c:ptCount val="1"/>
                <c:pt idx="0">
                  <c:v>FDC</c:v>
                </c:pt>
              </c:strCache>
            </c:strRef>
          </c:tx>
          <c:spPr>
            <a:solidFill>
              <a:schemeClr val="accent4"/>
            </a:solidFill>
            <a:ln>
              <a:noFill/>
            </a:ln>
            <a:effectLst/>
          </c:spPr>
          <c:invertIfNegative val="0"/>
          <c:cat>
            <c:strRef>
              <c:f>'[Sub regional homelessness data 2019 onwards.xlsx]Reasons for h''less by LA'!$A$5:$A$15</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LA'!$E$5:$E$15</c:f>
              <c:numCache>
                <c:formatCode>General</c:formatCode>
                <c:ptCount val="11"/>
                <c:pt idx="0">
                  <c:v>66</c:v>
                </c:pt>
                <c:pt idx="1">
                  <c:v>103</c:v>
                </c:pt>
                <c:pt idx="2">
                  <c:v>34</c:v>
                </c:pt>
                <c:pt idx="3">
                  <c:v>16</c:v>
                </c:pt>
                <c:pt idx="4">
                  <c:v>12</c:v>
                </c:pt>
                <c:pt idx="5">
                  <c:v>8</c:v>
                </c:pt>
                <c:pt idx="6">
                  <c:v>15</c:v>
                </c:pt>
                <c:pt idx="7">
                  <c:v>0</c:v>
                </c:pt>
                <c:pt idx="8">
                  <c:v>5</c:v>
                </c:pt>
                <c:pt idx="9">
                  <c:v>1</c:v>
                </c:pt>
                <c:pt idx="10">
                  <c:v>13</c:v>
                </c:pt>
              </c:numCache>
            </c:numRef>
          </c:val>
          <c:extLst>
            <c:ext xmlns:c16="http://schemas.microsoft.com/office/drawing/2014/chart" uri="{C3380CC4-5D6E-409C-BE32-E72D297353CC}">
              <c16:uniqueId val="{00000003-831B-4D47-90EC-0FC6CFCAC73F}"/>
            </c:ext>
          </c:extLst>
        </c:ser>
        <c:ser>
          <c:idx val="4"/>
          <c:order val="4"/>
          <c:tx>
            <c:strRef>
              <c:f>'[Sub regional homelessness data 2019 onwards.xlsx]Reasons for h''less by LA'!$F$4</c:f>
              <c:strCache>
                <c:ptCount val="1"/>
                <c:pt idx="0">
                  <c:v>HDC</c:v>
                </c:pt>
              </c:strCache>
            </c:strRef>
          </c:tx>
          <c:spPr>
            <a:solidFill>
              <a:schemeClr val="accent5"/>
            </a:solidFill>
            <a:ln>
              <a:noFill/>
            </a:ln>
            <a:effectLst/>
          </c:spPr>
          <c:invertIfNegative val="0"/>
          <c:cat>
            <c:strRef>
              <c:f>'[Sub regional homelessness data 2019 onwards.xlsx]Reasons for h''less by LA'!$A$5:$A$15</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LA'!$F$5:$F$15</c:f>
              <c:numCache>
                <c:formatCode>General</c:formatCode>
                <c:ptCount val="11"/>
                <c:pt idx="0">
                  <c:v>152</c:v>
                </c:pt>
                <c:pt idx="1">
                  <c:v>150</c:v>
                </c:pt>
                <c:pt idx="2">
                  <c:v>68</c:v>
                </c:pt>
                <c:pt idx="3">
                  <c:v>31</c:v>
                </c:pt>
                <c:pt idx="4">
                  <c:v>92</c:v>
                </c:pt>
                <c:pt idx="5">
                  <c:v>27</c:v>
                </c:pt>
                <c:pt idx="6">
                  <c:v>26</c:v>
                </c:pt>
                <c:pt idx="7">
                  <c:v>13</c:v>
                </c:pt>
                <c:pt idx="8">
                  <c:v>8</c:v>
                </c:pt>
                <c:pt idx="9">
                  <c:v>5</c:v>
                </c:pt>
                <c:pt idx="10">
                  <c:v>27</c:v>
                </c:pt>
              </c:numCache>
            </c:numRef>
          </c:val>
          <c:extLst>
            <c:ext xmlns:c16="http://schemas.microsoft.com/office/drawing/2014/chart" uri="{C3380CC4-5D6E-409C-BE32-E72D297353CC}">
              <c16:uniqueId val="{00000004-831B-4D47-90EC-0FC6CFCAC73F}"/>
            </c:ext>
          </c:extLst>
        </c:ser>
        <c:ser>
          <c:idx val="5"/>
          <c:order val="5"/>
          <c:tx>
            <c:strRef>
              <c:f>'[Sub regional homelessness data 2019 onwards.xlsx]Reasons for h''less by LA'!$G$4</c:f>
              <c:strCache>
                <c:ptCount val="1"/>
                <c:pt idx="0">
                  <c:v>SCDC</c:v>
                </c:pt>
              </c:strCache>
            </c:strRef>
          </c:tx>
          <c:spPr>
            <a:solidFill>
              <a:schemeClr val="accent6"/>
            </a:solidFill>
            <a:ln>
              <a:noFill/>
            </a:ln>
            <a:effectLst/>
          </c:spPr>
          <c:invertIfNegative val="0"/>
          <c:cat>
            <c:strRef>
              <c:f>'[Sub regional homelessness data 2019 onwards.xlsx]Reasons for h''less by LA'!$A$5:$A$15</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LA'!$G$5:$G$15</c:f>
              <c:numCache>
                <c:formatCode>General</c:formatCode>
                <c:ptCount val="11"/>
                <c:pt idx="0">
                  <c:v>81</c:v>
                </c:pt>
                <c:pt idx="1">
                  <c:v>91</c:v>
                </c:pt>
                <c:pt idx="2">
                  <c:v>11</c:v>
                </c:pt>
                <c:pt idx="3">
                  <c:v>2</c:v>
                </c:pt>
                <c:pt idx="4">
                  <c:v>77</c:v>
                </c:pt>
                <c:pt idx="5">
                  <c:v>5</c:v>
                </c:pt>
                <c:pt idx="6">
                  <c:v>15</c:v>
                </c:pt>
                <c:pt idx="7">
                  <c:v>2</c:v>
                </c:pt>
                <c:pt idx="8">
                  <c:v>3</c:v>
                </c:pt>
                <c:pt idx="9">
                  <c:v>0</c:v>
                </c:pt>
                <c:pt idx="10">
                  <c:v>38</c:v>
                </c:pt>
              </c:numCache>
            </c:numRef>
          </c:val>
          <c:extLst>
            <c:ext xmlns:c16="http://schemas.microsoft.com/office/drawing/2014/chart" uri="{C3380CC4-5D6E-409C-BE32-E72D297353CC}">
              <c16:uniqueId val="{00000005-831B-4D47-90EC-0FC6CFCAC73F}"/>
            </c:ext>
          </c:extLst>
        </c:ser>
        <c:ser>
          <c:idx val="6"/>
          <c:order val="6"/>
          <c:tx>
            <c:strRef>
              <c:f>'[Sub regional homelessness data 2019 onwards.xlsx]Reasons for h''less by LA'!$H$4</c:f>
              <c:strCache>
                <c:ptCount val="1"/>
                <c:pt idx="0">
                  <c:v>WSDC</c:v>
                </c:pt>
              </c:strCache>
            </c:strRef>
          </c:tx>
          <c:spPr>
            <a:solidFill>
              <a:schemeClr val="accent1">
                <a:lumMod val="60000"/>
              </a:schemeClr>
            </a:solidFill>
            <a:ln>
              <a:noFill/>
            </a:ln>
            <a:effectLst/>
          </c:spPr>
          <c:invertIfNegative val="0"/>
          <c:cat>
            <c:strRef>
              <c:f>'[Sub regional homelessness data 2019 onwards.xlsx]Reasons for h''less by LA'!$A$5:$A$15</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LA'!$H$5:$H$15</c:f>
              <c:numCache>
                <c:formatCode>General</c:formatCode>
                <c:ptCount val="11"/>
                <c:pt idx="0">
                  <c:v>42</c:v>
                </c:pt>
                <c:pt idx="1">
                  <c:v>129</c:v>
                </c:pt>
                <c:pt idx="2">
                  <c:v>40</c:v>
                </c:pt>
                <c:pt idx="3">
                  <c:v>16</c:v>
                </c:pt>
                <c:pt idx="4">
                  <c:v>21</c:v>
                </c:pt>
                <c:pt idx="5">
                  <c:v>10</c:v>
                </c:pt>
                <c:pt idx="6">
                  <c:v>13</c:v>
                </c:pt>
                <c:pt idx="7">
                  <c:v>17</c:v>
                </c:pt>
                <c:pt idx="8">
                  <c:v>3</c:v>
                </c:pt>
                <c:pt idx="9">
                  <c:v>0</c:v>
                </c:pt>
                <c:pt idx="10">
                  <c:v>24</c:v>
                </c:pt>
              </c:numCache>
            </c:numRef>
          </c:val>
          <c:extLst>
            <c:ext xmlns:c16="http://schemas.microsoft.com/office/drawing/2014/chart" uri="{C3380CC4-5D6E-409C-BE32-E72D297353CC}">
              <c16:uniqueId val="{00000006-831B-4D47-90EC-0FC6CFCAC73F}"/>
            </c:ext>
          </c:extLst>
        </c:ser>
        <c:dLbls>
          <c:showLegendKey val="0"/>
          <c:showVal val="0"/>
          <c:showCatName val="0"/>
          <c:showSerName val="0"/>
          <c:showPercent val="0"/>
          <c:showBubbleSize val="0"/>
        </c:dLbls>
        <c:gapWidth val="150"/>
        <c:overlap val="100"/>
        <c:axId val="768536120"/>
        <c:axId val="768541696"/>
      </c:barChart>
      <c:catAx>
        <c:axId val="768536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541696"/>
        <c:crosses val="autoZero"/>
        <c:auto val="1"/>
        <c:lblAlgn val="ctr"/>
        <c:lblOffset val="100"/>
        <c:noMultiLvlLbl val="0"/>
      </c:catAx>
      <c:valAx>
        <c:axId val="7685416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Number of households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53612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2023-24: Reason for loss of last setteld home - Relief duty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'[Sub regional homelessness data 2019 onwards.xlsx]Reasons for h''less by LA'!$B$21</c:f>
              <c:strCache>
                <c:ptCount val="1"/>
                <c:pt idx="0">
                  <c:v>PCC</c:v>
                </c:pt>
              </c:strCache>
            </c:strRef>
          </c:tx>
          <c:spPr>
            <a:solidFill>
              <a:schemeClr val="accent1"/>
            </a:solidFill>
            <a:ln>
              <a:noFill/>
            </a:ln>
            <a:effectLst/>
          </c:spPr>
          <c:invertIfNegative val="0"/>
          <c:cat>
            <c:strRef>
              <c:f>'[Sub regional homelessness data 2019 onwards.xlsx]Reasons for h''less by LA'!$A$22:$A$32</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LA'!$B$22:$B$32</c:f>
              <c:numCache>
                <c:formatCode>General</c:formatCode>
                <c:ptCount val="11"/>
                <c:pt idx="0">
                  <c:v>196</c:v>
                </c:pt>
                <c:pt idx="1">
                  <c:v>100</c:v>
                </c:pt>
                <c:pt idx="2">
                  <c:v>58</c:v>
                </c:pt>
                <c:pt idx="3">
                  <c:v>39</c:v>
                </c:pt>
                <c:pt idx="4">
                  <c:v>29</c:v>
                </c:pt>
                <c:pt idx="5">
                  <c:v>47</c:v>
                </c:pt>
                <c:pt idx="6">
                  <c:v>23</c:v>
                </c:pt>
                <c:pt idx="7">
                  <c:v>19</c:v>
                </c:pt>
                <c:pt idx="8">
                  <c:v>49</c:v>
                </c:pt>
                <c:pt idx="9">
                  <c:v>47</c:v>
                </c:pt>
                <c:pt idx="10">
                  <c:v>20</c:v>
                </c:pt>
              </c:numCache>
            </c:numRef>
          </c:val>
          <c:extLst>
            <c:ext xmlns:c16="http://schemas.microsoft.com/office/drawing/2014/chart" uri="{C3380CC4-5D6E-409C-BE32-E72D297353CC}">
              <c16:uniqueId val="{00000000-BF0D-496E-9CE7-1BF995E1DD32}"/>
            </c:ext>
          </c:extLst>
        </c:ser>
        <c:ser>
          <c:idx val="1"/>
          <c:order val="1"/>
          <c:tx>
            <c:strRef>
              <c:f>'[Sub regional homelessness data 2019 onwards.xlsx]Reasons for h''less by LA'!$C$21</c:f>
              <c:strCache>
                <c:ptCount val="1"/>
                <c:pt idx="0">
                  <c:v>CCC</c:v>
                </c:pt>
              </c:strCache>
            </c:strRef>
          </c:tx>
          <c:spPr>
            <a:solidFill>
              <a:schemeClr val="accent2"/>
            </a:solidFill>
            <a:ln>
              <a:noFill/>
            </a:ln>
            <a:effectLst/>
          </c:spPr>
          <c:invertIfNegative val="0"/>
          <c:cat>
            <c:strRef>
              <c:f>'[Sub regional homelessness data 2019 onwards.xlsx]Reasons for h''less by LA'!$A$22:$A$32</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LA'!$C$22:$C$32</c:f>
              <c:numCache>
                <c:formatCode>General</c:formatCode>
                <c:ptCount val="11"/>
                <c:pt idx="0">
                  <c:v>88</c:v>
                </c:pt>
                <c:pt idx="1">
                  <c:v>46</c:v>
                </c:pt>
                <c:pt idx="2">
                  <c:v>83</c:v>
                </c:pt>
                <c:pt idx="3">
                  <c:v>29</c:v>
                </c:pt>
                <c:pt idx="4">
                  <c:v>13</c:v>
                </c:pt>
                <c:pt idx="5">
                  <c:v>61</c:v>
                </c:pt>
                <c:pt idx="6">
                  <c:v>30</c:v>
                </c:pt>
                <c:pt idx="7">
                  <c:v>30</c:v>
                </c:pt>
                <c:pt idx="8">
                  <c:v>30</c:v>
                </c:pt>
                <c:pt idx="9">
                  <c:v>10</c:v>
                </c:pt>
                <c:pt idx="10">
                  <c:v>48</c:v>
                </c:pt>
              </c:numCache>
            </c:numRef>
          </c:val>
          <c:extLst>
            <c:ext xmlns:c16="http://schemas.microsoft.com/office/drawing/2014/chart" uri="{C3380CC4-5D6E-409C-BE32-E72D297353CC}">
              <c16:uniqueId val="{00000001-BF0D-496E-9CE7-1BF995E1DD32}"/>
            </c:ext>
          </c:extLst>
        </c:ser>
        <c:ser>
          <c:idx val="2"/>
          <c:order val="2"/>
          <c:tx>
            <c:strRef>
              <c:f>'[Sub regional homelessness data 2019 onwards.xlsx]Reasons for h''less by LA'!$D$21</c:f>
              <c:strCache>
                <c:ptCount val="1"/>
                <c:pt idx="0">
                  <c:v>ECDC</c:v>
                </c:pt>
              </c:strCache>
            </c:strRef>
          </c:tx>
          <c:spPr>
            <a:solidFill>
              <a:schemeClr val="accent3"/>
            </a:solidFill>
            <a:ln>
              <a:noFill/>
            </a:ln>
            <a:effectLst/>
          </c:spPr>
          <c:invertIfNegative val="0"/>
          <c:cat>
            <c:strRef>
              <c:f>'[Sub regional homelessness data 2019 onwards.xlsx]Reasons for h''less by LA'!$A$22:$A$32</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LA'!$D$22:$D$32</c:f>
              <c:numCache>
                <c:formatCode>General</c:formatCode>
                <c:ptCount val="11"/>
                <c:pt idx="0">
                  <c:v>63</c:v>
                </c:pt>
                <c:pt idx="1">
                  <c:v>10</c:v>
                </c:pt>
                <c:pt idx="2">
                  <c:v>28</c:v>
                </c:pt>
                <c:pt idx="3">
                  <c:v>27</c:v>
                </c:pt>
                <c:pt idx="4">
                  <c:v>8</c:v>
                </c:pt>
                <c:pt idx="5">
                  <c:v>6</c:v>
                </c:pt>
                <c:pt idx="6">
                  <c:v>6</c:v>
                </c:pt>
                <c:pt idx="7">
                  <c:v>1</c:v>
                </c:pt>
                <c:pt idx="8">
                  <c:v>6</c:v>
                </c:pt>
                <c:pt idx="9">
                  <c:v>0</c:v>
                </c:pt>
                <c:pt idx="10">
                  <c:v>11</c:v>
                </c:pt>
              </c:numCache>
            </c:numRef>
          </c:val>
          <c:extLst>
            <c:ext xmlns:c16="http://schemas.microsoft.com/office/drawing/2014/chart" uri="{C3380CC4-5D6E-409C-BE32-E72D297353CC}">
              <c16:uniqueId val="{00000002-BF0D-496E-9CE7-1BF995E1DD32}"/>
            </c:ext>
          </c:extLst>
        </c:ser>
        <c:ser>
          <c:idx val="3"/>
          <c:order val="3"/>
          <c:tx>
            <c:strRef>
              <c:f>'[Sub regional homelessness data 2019 onwards.xlsx]Reasons for h''less by LA'!$E$21</c:f>
              <c:strCache>
                <c:ptCount val="1"/>
                <c:pt idx="0">
                  <c:v>FDC</c:v>
                </c:pt>
              </c:strCache>
            </c:strRef>
          </c:tx>
          <c:spPr>
            <a:solidFill>
              <a:schemeClr val="accent4"/>
            </a:solidFill>
            <a:ln>
              <a:noFill/>
            </a:ln>
            <a:effectLst/>
          </c:spPr>
          <c:invertIfNegative val="0"/>
          <c:cat>
            <c:strRef>
              <c:f>'[Sub regional homelessness data 2019 onwards.xlsx]Reasons for h''less by LA'!$A$22:$A$32</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LA'!$E$22:$E$32</c:f>
              <c:numCache>
                <c:formatCode>General</c:formatCode>
                <c:ptCount val="11"/>
                <c:pt idx="0">
                  <c:v>87</c:v>
                </c:pt>
                <c:pt idx="1">
                  <c:v>27</c:v>
                </c:pt>
                <c:pt idx="2">
                  <c:v>40</c:v>
                </c:pt>
                <c:pt idx="3">
                  <c:v>40</c:v>
                </c:pt>
                <c:pt idx="4">
                  <c:v>8</c:v>
                </c:pt>
                <c:pt idx="5">
                  <c:v>19</c:v>
                </c:pt>
                <c:pt idx="6">
                  <c:v>11</c:v>
                </c:pt>
                <c:pt idx="7">
                  <c:v>3</c:v>
                </c:pt>
                <c:pt idx="8">
                  <c:v>20</c:v>
                </c:pt>
                <c:pt idx="9">
                  <c:v>3</c:v>
                </c:pt>
                <c:pt idx="10">
                  <c:v>22</c:v>
                </c:pt>
              </c:numCache>
            </c:numRef>
          </c:val>
          <c:extLst>
            <c:ext xmlns:c16="http://schemas.microsoft.com/office/drawing/2014/chart" uri="{C3380CC4-5D6E-409C-BE32-E72D297353CC}">
              <c16:uniqueId val="{00000003-BF0D-496E-9CE7-1BF995E1DD32}"/>
            </c:ext>
          </c:extLst>
        </c:ser>
        <c:ser>
          <c:idx val="4"/>
          <c:order val="4"/>
          <c:tx>
            <c:strRef>
              <c:f>'[Sub regional homelessness data 2019 onwards.xlsx]Reasons for h''less by LA'!$F$21</c:f>
              <c:strCache>
                <c:ptCount val="1"/>
                <c:pt idx="0">
                  <c:v>HDC</c:v>
                </c:pt>
              </c:strCache>
            </c:strRef>
          </c:tx>
          <c:spPr>
            <a:solidFill>
              <a:schemeClr val="accent5"/>
            </a:solidFill>
            <a:ln>
              <a:noFill/>
            </a:ln>
            <a:effectLst/>
          </c:spPr>
          <c:invertIfNegative val="0"/>
          <c:cat>
            <c:strRef>
              <c:f>'[Sub regional homelessness data 2019 onwards.xlsx]Reasons for h''less by LA'!$A$22:$A$32</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LA'!$F$22:$F$32</c:f>
              <c:numCache>
                <c:formatCode>General</c:formatCode>
                <c:ptCount val="11"/>
                <c:pt idx="0">
                  <c:v>69</c:v>
                </c:pt>
                <c:pt idx="1">
                  <c:v>15</c:v>
                </c:pt>
                <c:pt idx="2">
                  <c:v>68</c:v>
                </c:pt>
                <c:pt idx="3">
                  <c:v>21</c:v>
                </c:pt>
                <c:pt idx="4">
                  <c:v>15</c:v>
                </c:pt>
                <c:pt idx="5">
                  <c:v>20</c:v>
                </c:pt>
                <c:pt idx="6">
                  <c:v>20</c:v>
                </c:pt>
                <c:pt idx="7">
                  <c:v>20</c:v>
                </c:pt>
                <c:pt idx="8">
                  <c:v>17</c:v>
                </c:pt>
                <c:pt idx="9">
                  <c:v>2</c:v>
                </c:pt>
                <c:pt idx="10">
                  <c:v>23</c:v>
                </c:pt>
              </c:numCache>
            </c:numRef>
          </c:val>
          <c:extLst>
            <c:ext xmlns:c16="http://schemas.microsoft.com/office/drawing/2014/chart" uri="{C3380CC4-5D6E-409C-BE32-E72D297353CC}">
              <c16:uniqueId val="{00000004-BF0D-496E-9CE7-1BF995E1DD32}"/>
            </c:ext>
          </c:extLst>
        </c:ser>
        <c:ser>
          <c:idx val="5"/>
          <c:order val="5"/>
          <c:tx>
            <c:strRef>
              <c:f>'[Sub regional homelessness data 2019 onwards.xlsx]Reasons for h''less by LA'!$G$21</c:f>
              <c:strCache>
                <c:ptCount val="1"/>
                <c:pt idx="0">
                  <c:v>SCDC</c:v>
                </c:pt>
              </c:strCache>
            </c:strRef>
          </c:tx>
          <c:spPr>
            <a:solidFill>
              <a:schemeClr val="accent6"/>
            </a:solidFill>
            <a:ln>
              <a:noFill/>
            </a:ln>
            <a:effectLst/>
          </c:spPr>
          <c:invertIfNegative val="0"/>
          <c:cat>
            <c:strRef>
              <c:f>'[Sub regional homelessness data 2019 onwards.xlsx]Reasons for h''less by LA'!$A$22:$A$32</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LA'!$G$22:$G$32</c:f>
              <c:numCache>
                <c:formatCode>General</c:formatCode>
                <c:ptCount val="11"/>
                <c:pt idx="0">
                  <c:v>73</c:v>
                </c:pt>
                <c:pt idx="1">
                  <c:v>22</c:v>
                </c:pt>
                <c:pt idx="2">
                  <c:v>73</c:v>
                </c:pt>
                <c:pt idx="3">
                  <c:v>19</c:v>
                </c:pt>
                <c:pt idx="4">
                  <c:v>4</c:v>
                </c:pt>
                <c:pt idx="5">
                  <c:v>7</c:v>
                </c:pt>
                <c:pt idx="6">
                  <c:v>8</c:v>
                </c:pt>
                <c:pt idx="7">
                  <c:v>17</c:v>
                </c:pt>
                <c:pt idx="8">
                  <c:v>6</c:v>
                </c:pt>
                <c:pt idx="9">
                  <c:v>4</c:v>
                </c:pt>
                <c:pt idx="10">
                  <c:v>25</c:v>
                </c:pt>
              </c:numCache>
            </c:numRef>
          </c:val>
          <c:extLst>
            <c:ext xmlns:c16="http://schemas.microsoft.com/office/drawing/2014/chart" uri="{C3380CC4-5D6E-409C-BE32-E72D297353CC}">
              <c16:uniqueId val="{00000005-BF0D-496E-9CE7-1BF995E1DD32}"/>
            </c:ext>
          </c:extLst>
        </c:ser>
        <c:ser>
          <c:idx val="6"/>
          <c:order val="6"/>
          <c:tx>
            <c:strRef>
              <c:f>'[Sub regional homelessness data 2019 onwards.xlsx]Reasons for h''less by LA'!$H$21</c:f>
              <c:strCache>
                <c:ptCount val="1"/>
                <c:pt idx="0">
                  <c:v>WSDC</c:v>
                </c:pt>
              </c:strCache>
            </c:strRef>
          </c:tx>
          <c:spPr>
            <a:solidFill>
              <a:schemeClr val="accent1">
                <a:lumMod val="60000"/>
              </a:schemeClr>
            </a:solidFill>
            <a:ln>
              <a:noFill/>
            </a:ln>
            <a:effectLst/>
          </c:spPr>
          <c:invertIfNegative val="0"/>
          <c:cat>
            <c:strRef>
              <c:f>'[Sub regional homelessness data 2019 onwards.xlsx]Reasons for h''less by LA'!$A$22:$A$32</c:f>
              <c:strCache>
                <c:ptCount val="11"/>
                <c:pt idx="0">
                  <c:v>Family or friends no longer willing or able to accommodate</c:v>
                </c:pt>
                <c:pt idx="1">
                  <c:v>End of private rented tenancy - assured shorthold</c:v>
                </c:pt>
                <c:pt idx="2">
                  <c:v>Domestic abuse</c:v>
                </c:pt>
                <c:pt idx="3">
                  <c:v>Non-violent relationship breakdown with partner</c:v>
                </c:pt>
                <c:pt idx="4">
                  <c:v>End of social rented tenancy</c:v>
                </c:pt>
                <c:pt idx="5">
                  <c:v>Eviction from supported housing</c:v>
                </c:pt>
                <c:pt idx="6">
                  <c:v>End of private rented tenancy - not assured shorthold</c:v>
                </c:pt>
                <c:pt idx="7">
                  <c:v>Other violence or harrassment</c:v>
                </c:pt>
                <c:pt idx="8">
                  <c:v>Left institution with no accommodation available</c:v>
                </c:pt>
                <c:pt idx="9">
                  <c:v>Required to leave accommodation provided by Home Office as asylum support</c:v>
                </c:pt>
                <c:pt idx="10">
                  <c:v>Other reasons / not known6</c:v>
                </c:pt>
              </c:strCache>
            </c:strRef>
          </c:cat>
          <c:val>
            <c:numRef>
              <c:f>'[Sub regional homelessness data 2019 onwards.xlsx]Reasons for h''less by LA'!$H$22:$H$32</c:f>
              <c:numCache>
                <c:formatCode>General</c:formatCode>
                <c:ptCount val="11"/>
                <c:pt idx="0">
                  <c:v>175</c:v>
                </c:pt>
                <c:pt idx="1">
                  <c:v>59</c:v>
                </c:pt>
                <c:pt idx="2">
                  <c:v>102</c:v>
                </c:pt>
                <c:pt idx="3">
                  <c:v>79</c:v>
                </c:pt>
                <c:pt idx="4">
                  <c:v>20</c:v>
                </c:pt>
                <c:pt idx="5">
                  <c:v>38</c:v>
                </c:pt>
                <c:pt idx="6">
                  <c:v>19</c:v>
                </c:pt>
                <c:pt idx="7">
                  <c:v>20</c:v>
                </c:pt>
                <c:pt idx="8">
                  <c:v>28</c:v>
                </c:pt>
                <c:pt idx="9">
                  <c:v>3</c:v>
                </c:pt>
                <c:pt idx="10">
                  <c:v>32</c:v>
                </c:pt>
              </c:numCache>
            </c:numRef>
          </c:val>
          <c:extLst>
            <c:ext xmlns:c16="http://schemas.microsoft.com/office/drawing/2014/chart" uri="{C3380CC4-5D6E-409C-BE32-E72D297353CC}">
              <c16:uniqueId val="{00000006-BF0D-496E-9CE7-1BF995E1DD32}"/>
            </c:ext>
          </c:extLst>
        </c:ser>
        <c:dLbls>
          <c:showLegendKey val="0"/>
          <c:showVal val="0"/>
          <c:showCatName val="0"/>
          <c:showSerName val="0"/>
          <c:showPercent val="0"/>
          <c:showBubbleSize val="0"/>
        </c:dLbls>
        <c:gapWidth val="150"/>
        <c:overlap val="100"/>
        <c:axId val="696916600"/>
        <c:axId val="696917256"/>
      </c:barChart>
      <c:catAx>
        <c:axId val="696916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6917256"/>
        <c:crosses val="autoZero"/>
        <c:auto val="1"/>
        <c:lblAlgn val="ctr"/>
        <c:lblOffset val="100"/>
        <c:noMultiLvlLbl val="0"/>
      </c:catAx>
      <c:valAx>
        <c:axId val="6969172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Number of households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691660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GB" sz="1800" baseline="0"/>
              <a:t>Households where prevention duty ended, by outcome</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'Graph - outcomes'!$B$3</c:f>
              <c:strCache>
                <c:ptCount val="1"/>
                <c:pt idx="0">
                  <c:v>2023/24</c:v>
                </c:pt>
              </c:strCache>
            </c:strRef>
          </c:tx>
          <c:spPr>
            <a:solidFill>
              <a:schemeClr val="accent1"/>
            </a:solidFill>
            <a:ln>
              <a:noFill/>
            </a:ln>
            <a:effectLst/>
          </c:spPr>
          <c:invertIfNegative val="0"/>
          <c:cat>
            <c:strRef>
              <c:f>'Graph - outcomes'!$A$4:$A$7</c:f>
              <c:strCache>
                <c:ptCount val="2"/>
                <c:pt idx="0">
                  <c:v>Secured accomm for 6 months+</c:v>
                </c:pt>
                <c:pt idx="1">
                  <c:v>Homeless at end of duty</c:v>
                </c:pt>
              </c:strCache>
            </c:strRef>
          </c:cat>
          <c:val>
            <c:numRef>
              <c:f>'Graph - outcomes'!$B$4:$B$7</c:f>
              <c:numCache>
                <c:formatCode>General</c:formatCode>
                <c:ptCount val="2"/>
                <c:pt idx="0">
                  <c:v>1617</c:v>
                </c:pt>
                <c:pt idx="1">
                  <c:v>766</c:v>
                </c:pt>
              </c:numCache>
            </c:numRef>
          </c:val>
          <c:extLst>
            <c:ext xmlns:c16="http://schemas.microsoft.com/office/drawing/2014/chart" uri="{C3380CC4-5D6E-409C-BE32-E72D297353CC}">
              <c16:uniqueId val="{00000000-48AE-4C67-8F53-D32214E04C01}"/>
            </c:ext>
          </c:extLst>
        </c:ser>
        <c:ser>
          <c:idx val="1"/>
          <c:order val="1"/>
          <c:tx>
            <c:strRef>
              <c:f>'Graph - outcomes'!$C$3</c:f>
              <c:strCache>
                <c:ptCount val="1"/>
                <c:pt idx="0">
                  <c:v>2022/23</c:v>
                </c:pt>
              </c:strCache>
            </c:strRef>
          </c:tx>
          <c:spPr>
            <a:solidFill>
              <a:schemeClr val="accent2"/>
            </a:solidFill>
            <a:ln>
              <a:noFill/>
            </a:ln>
            <a:effectLst/>
          </c:spPr>
          <c:invertIfNegative val="0"/>
          <c:cat>
            <c:strRef>
              <c:f>'Graph - outcomes'!$A$4:$A$7</c:f>
              <c:strCache>
                <c:ptCount val="2"/>
                <c:pt idx="0">
                  <c:v>Secured accomm for 6 months+</c:v>
                </c:pt>
                <c:pt idx="1">
                  <c:v>Homeless at end of duty</c:v>
                </c:pt>
              </c:strCache>
            </c:strRef>
          </c:cat>
          <c:val>
            <c:numRef>
              <c:f>'Graph - outcomes'!$C$4:$C$7</c:f>
              <c:numCache>
                <c:formatCode>General</c:formatCode>
                <c:ptCount val="2"/>
                <c:pt idx="0">
                  <c:v>1385</c:v>
                </c:pt>
                <c:pt idx="1">
                  <c:v>680</c:v>
                </c:pt>
              </c:numCache>
            </c:numRef>
          </c:val>
          <c:extLst>
            <c:ext xmlns:c16="http://schemas.microsoft.com/office/drawing/2014/chart" uri="{C3380CC4-5D6E-409C-BE32-E72D297353CC}">
              <c16:uniqueId val="{00000001-48AE-4C67-8F53-D32214E04C01}"/>
            </c:ext>
          </c:extLst>
        </c:ser>
        <c:ser>
          <c:idx val="2"/>
          <c:order val="2"/>
          <c:tx>
            <c:strRef>
              <c:f>'Graph - outcomes'!$D$3</c:f>
              <c:strCache>
                <c:ptCount val="1"/>
                <c:pt idx="0">
                  <c:v>2021/22</c:v>
                </c:pt>
              </c:strCache>
            </c:strRef>
          </c:tx>
          <c:spPr>
            <a:solidFill>
              <a:schemeClr val="accent3"/>
            </a:solidFill>
            <a:ln>
              <a:noFill/>
            </a:ln>
            <a:effectLst/>
          </c:spPr>
          <c:invertIfNegative val="0"/>
          <c:cat>
            <c:strRef>
              <c:f>'Graph - outcomes'!$A$4:$A$7</c:f>
              <c:strCache>
                <c:ptCount val="2"/>
                <c:pt idx="0">
                  <c:v>Secured accomm for 6 months+</c:v>
                </c:pt>
                <c:pt idx="1">
                  <c:v>Homeless at end of duty</c:v>
                </c:pt>
              </c:strCache>
            </c:strRef>
          </c:cat>
          <c:val>
            <c:numRef>
              <c:f>'Graph - outcomes'!$D$4:$D$7</c:f>
              <c:numCache>
                <c:formatCode>General</c:formatCode>
                <c:ptCount val="2"/>
                <c:pt idx="0">
                  <c:v>1259</c:v>
                </c:pt>
                <c:pt idx="1">
                  <c:v>597</c:v>
                </c:pt>
              </c:numCache>
            </c:numRef>
          </c:val>
          <c:extLst>
            <c:ext xmlns:c16="http://schemas.microsoft.com/office/drawing/2014/chart" uri="{C3380CC4-5D6E-409C-BE32-E72D297353CC}">
              <c16:uniqueId val="{00000002-48AE-4C67-8F53-D32214E04C01}"/>
            </c:ext>
          </c:extLst>
        </c:ser>
        <c:ser>
          <c:idx val="3"/>
          <c:order val="3"/>
          <c:tx>
            <c:strRef>
              <c:f>'Graph - outcomes'!$E$3</c:f>
              <c:strCache>
                <c:ptCount val="1"/>
                <c:pt idx="0">
                  <c:v>2020/21</c:v>
                </c:pt>
              </c:strCache>
            </c:strRef>
          </c:tx>
          <c:spPr>
            <a:solidFill>
              <a:schemeClr val="accent4"/>
            </a:solidFill>
            <a:ln>
              <a:noFill/>
            </a:ln>
            <a:effectLst/>
          </c:spPr>
          <c:invertIfNegative val="0"/>
          <c:cat>
            <c:strRef>
              <c:f>'Graph - outcomes'!$A$4:$A$7</c:f>
              <c:strCache>
                <c:ptCount val="2"/>
                <c:pt idx="0">
                  <c:v>Secured accomm for 6 months+</c:v>
                </c:pt>
                <c:pt idx="1">
                  <c:v>Homeless at end of duty</c:v>
                </c:pt>
              </c:strCache>
            </c:strRef>
          </c:cat>
          <c:val>
            <c:numRef>
              <c:f>'Graph - outcomes'!$E$4:$E$7</c:f>
              <c:numCache>
                <c:formatCode>General</c:formatCode>
                <c:ptCount val="2"/>
                <c:pt idx="0">
                  <c:v>1027</c:v>
                </c:pt>
                <c:pt idx="1">
                  <c:v>432</c:v>
                </c:pt>
              </c:numCache>
            </c:numRef>
          </c:val>
          <c:extLst>
            <c:ext xmlns:c16="http://schemas.microsoft.com/office/drawing/2014/chart" uri="{C3380CC4-5D6E-409C-BE32-E72D297353CC}">
              <c16:uniqueId val="{00000003-48AE-4C67-8F53-D32214E04C01}"/>
            </c:ext>
          </c:extLst>
        </c:ser>
        <c:dLbls>
          <c:showLegendKey val="0"/>
          <c:showVal val="0"/>
          <c:showCatName val="0"/>
          <c:showSerName val="0"/>
          <c:showPercent val="0"/>
          <c:showBubbleSize val="0"/>
        </c:dLbls>
        <c:gapWidth val="182"/>
        <c:axId val="881618224"/>
        <c:axId val="881618880"/>
      </c:barChart>
      <c:catAx>
        <c:axId val="8816182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81618880"/>
        <c:crosses val="autoZero"/>
        <c:auto val="1"/>
        <c:lblAlgn val="ctr"/>
        <c:lblOffset val="100"/>
        <c:noMultiLvlLbl val="0"/>
      </c:catAx>
      <c:valAx>
        <c:axId val="8816188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1618224"/>
        <c:crosses val="autoZero"/>
        <c:crossBetween val="between"/>
      </c:valAx>
      <c:spPr>
        <a:noFill/>
        <a:ln>
          <a:noFill/>
        </a:ln>
        <a:effectLst/>
      </c:spPr>
    </c:plotArea>
    <c:legend>
      <c:legendPos val="b"/>
      <c:layout>
        <c:manualLayout>
          <c:xMode val="edge"/>
          <c:yMode val="edge"/>
          <c:x val="0.36783400604786204"/>
          <c:y val="0.94015223696603867"/>
          <c:w val="0.47902287924909448"/>
          <c:h val="4.41501385704653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baseline="0"/>
              <a:t>Households where relief duty ended, by outcome</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'Graph - outcomes'!$B$25</c:f>
              <c:strCache>
                <c:ptCount val="1"/>
                <c:pt idx="0">
                  <c:v>2023/24</c:v>
                </c:pt>
              </c:strCache>
            </c:strRef>
          </c:tx>
          <c:spPr>
            <a:solidFill>
              <a:schemeClr val="accent1"/>
            </a:solidFill>
            <a:ln>
              <a:noFill/>
            </a:ln>
            <a:effectLst/>
          </c:spPr>
          <c:invertIfNegative val="0"/>
          <c:cat>
            <c:strRef>
              <c:f>'Graph - outcomes'!$A$26:$A$27</c:f>
              <c:strCache>
                <c:ptCount val="2"/>
                <c:pt idx="0">
                  <c:v>Secured accomm for 6 months+</c:v>
                </c:pt>
                <c:pt idx="1">
                  <c:v>56 days elapsed</c:v>
                </c:pt>
              </c:strCache>
            </c:strRef>
          </c:cat>
          <c:val>
            <c:numRef>
              <c:f>'Graph - outcomes'!$B$26:$B$27</c:f>
              <c:numCache>
                <c:formatCode>General</c:formatCode>
                <c:ptCount val="2"/>
                <c:pt idx="0">
                  <c:v>969</c:v>
                </c:pt>
                <c:pt idx="1">
                  <c:v>1858</c:v>
                </c:pt>
              </c:numCache>
            </c:numRef>
          </c:val>
          <c:extLst>
            <c:ext xmlns:c16="http://schemas.microsoft.com/office/drawing/2014/chart" uri="{C3380CC4-5D6E-409C-BE32-E72D297353CC}">
              <c16:uniqueId val="{00000000-81E9-4913-8C3F-7DE62AA8325A}"/>
            </c:ext>
          </c:extLst>
        </c:ser>
        <c:ser>
          <c:idx val="1"/>
          <c:order val="1"/>
          <c:tx>
            <c:strRef>
              <c:f>'Graph - outcomes'!$C$25</c:f>
              <c:strCache>
                <c:ptCount val="1"/>
                <c:pt idx="0">
                  <c:v>2022/23</c:v>
                </c:pt>
              </c:strCache>
            </c:strRef>
          </c:tx>
          <c:spPr>
            <a:solidFill>
              <a:schemeClr val="accent2"/>
            </a:solidFill>
            <a:ln>
              <a:noFill/>
            </a:ln>
            <a:effectLst/>
          </c:spPr>
          <c:invertIfNegative val="0"/>
          <c:cat>
            <c:strRef>
              <c:f>'Graph - outcomes'!$A$26:$A$27</c:f>
              <c:strCache>
                <c:ptCount val="2"/>
                <c:pt idx="0">
                  <c:v>Secured accomm for 6 months+</c:v>
                </c:pt>
                <c:pt idx="1">
                  <c:v>56 days elapsed</c:v>
                </c:pt>
              </c:strCache>
            </c:strRef>
          </c:cat>
          <c:val>
            <c:numRef>
              <c:f>'Graph - outcomes'!$C$26:$C$27</c:f>
              <c:numCache>
                <c:formatCode>General</c:formatCode>
                <c:ptCount val="2"/>
                <c:pt idx="0">
                  <c:v>920</c:v>
                </c:pt>
                <c:pt idx="1">
                  <c:v>1719</c:v>
                </c:pt>
              </c:numCache>
            </c:numRef>
          </c:val>
          <c:extLst>
            <c:ext xmlns:c16="http://schemas.microsoft.com/office/drawing/2014/chart" uri="{C3380CC4-5D6E-409C-BE32-E72D297353CC}">
              <c16:uniqueId val="{00000001-81E9-4913-8C3F-7DE62AA8325A}"/>
            </c:ext>
          </c:extLst>
        </c:ser>
        <c:ser>
          <c:idx val="2"/>
          <c:order val="2"/>
          <c:tx>
            <c:strRef>
              <c:f>'Graph - outcomes'!$D$25</c:f>
              <c:strCache>
                <c:ptCount val="1"/>
                <c:pt idx="0">
                  <c:v>2021/22</c:v>
                </c:pt>
              </c:strCache>
            </c:strRef>
          </c:tx>
          <c:spPr>
            <a:solidFill>
              <a:schemeClr val="accent3"/>
            </a:solidFill>
            <a:ln>
              <a:noFill/>
            </a:ln>
            <a:effectLst/>
          </c:spPr>
          <c:invertIfNegative val="0"/>
          <c:cat>
            <c:strRef>
              <c:f>'Graph - outcomes'!$A$26:$A$27</c:f>
              <c:strCache>
                <c:ptCount val="2"/>
                <c:pt idx="0">
                  <c:v>Secured accomm for 6 months+</c:v>
                </c:pt>
                <c:pt idx="1">
                  <c:v>56 days elapsed</c:v>
                </c:pt>
              </c:strCache>
            </c:strRef>
          </c:cat>
          <c:val>
            <c:numRef>
              <c:f>'Graph - outcomes'!$D$26:$D$27</c:f>
              <c:numCache>
                <c:formatCode>General</c:formatCode>
                <c:ptCount val="2"/>
                <c:pt idx="0">
                  <c:v>867</c:v>
                </c:pt>
                <c:pt idx="1">
                  <c:v>1541</c:v>
                </c:pt>
              </c:numCache>
            </c:numRef>
          </c:val>
          <c:extLst>
            <c:ext xmlns:c16="http://schemas.microsoft.com/office/drawing/2014/chart" uri="{C3380CC4-5D6E-409C-BE32-E72D297353CC}">
              <c16:uniqueId val="{00000002-81E9-4913-8C3F-7DE62AA8325A}"/>
            </c:ext>
          </c:extLst>
        </c:ser>
        <c:ser>
          <c:idx val="3"/>
          <c:order val="3"/>
          <c:tx>
            <c:strRef>
              <c:f>'Graph - outcomes'!$E$25</c:f>
              <c:strCache>
                <c:ptCount val="1"/>
                <c:pt idx="0">
                  <c:v>2020/21</c:v>
                </c:pt>
              </c:strCache>
            </c:strRef>
          </c:tx>
          <c:spPr>
            <a:solidFill>
              <a:schemeClr val="accent4"/>
            </a:solidFill>
            <a:ln>
              <a:noFill/>
            </a:ln>
            <a:effectLst/>
          </c:spPr>
          <c:invertIfNegative val="0"/>
          <c:cat>
            <c:strRef>
              <c:f>'Graph - outcomes'!$A$26:$A$27</c:f>
              <c:strCache>
                <c:ptCount val="2"/>
                <c:pt idx="0">
                  <c:v>Secured accomm for 6 months+</c:v>
                </c:pt>
                <c:pt idx="1">
                  <c:v>56 days elapsed</c:v>
                </c:pt>
              </c:strCache>
            </c:strRef>
          </c:cat>
          <c:val>
            <c:numRef>
              <c:f>'Graph - outcomes'!$E$26:$E$27</c:f>
              <c:numCache>
                <c:formatCode>General</c:formatCode>
                <c:ptCount val="2"/>
                <c:pt idx="0">
                  <c:v>1242</c:v>
                </c:pt>
                <c:pt idx="1">
                  <c:v>1370</c:v>
                </c:pt>
              </c:numCache>
            </c:numRef>
          </c:val>
          <c:extLst>
            <c:ext xmlns:c16="http://schemas.microsoft.com/office/drawing/2014/chart" uri="{C3380CC4-5D6E-409C-BE32-E72D297353CC}">
              <c16:uniqueId val="{00000003-81E9-4913-8C3F-7DE62AA8325A}"/>
            </c:ext>
          </c:extLst>
        </c:ser>
        <c:dLbls>
          <c:showLegendKey val="0"/>
          <c:showVal val="0"/>
          <c:showCatName val="0"/>
          <c:showSerName val="0"/>
          <c:showPercent val="0"/>
          <c:showBubbleSize val="0"/>
        </c:dLbls>
        <c:gapWidth val="182"/>
        <c:axId val="881613632"/>
        <c:axId val="881616912"/>
      </c:barChart>
      <c:catAx>
        <c:axId val="8816136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81616912"/>
        <c:crosses val="autoZero"/>
        <c:auto val="1"/>
        <c:lblAlgn val="ctr"/>
        <c:lblOffset val="100"/>
        <c:noMultiLvlLbl val="0"/>
      </c:catAx>
      <c:valAx>
        <c:axId val="8816169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1613632"/>
        <c:crosses val="autoZero"/>
        <c:crossBetween val="between"/>
      </c:valAx>
      <c:spPr>
        <a:noFill/>
        <a:ln>
          <a:noFill/>
        </a:ln>
        <a:effectLst/>
      </c:spPr>
    </c:plotArea>
    <c:legend>
      <c:legendPos val="b"/>
      <c:layout>
        <c:manualLayout>
          <c:xMode val="edge"/>
          <c:yMode val="edge"/>
          <c:x val="0.38412768799825614"/>
          <c:y val="0.94297512971796726"/>
          <c:w val="0.50443620944692913"/>
          <c:h val="4.2067604485923484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baseline="0"/>
              <a:t>Fig 7: 2023/24: Household type owed a prevention duty</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'[Sub regional homelessness data 2019 onwards.xlsx]Household types 21-22'!$B$3</c:f>
              <c:strCache>
                <c:ptCount val="1"/>
                <c:pt idx="0">
                  <c:v>PCC</c:v>
                </c:pt>
              </c:strCache>
            </c:strRef>
          </c:tx>
          <c:spPr>
            <a:solidFill>
              <a:schemeClr val="accent1"/>
            </a:solidFill>
            <a:ln>
              <a:noFill/>
            </a:ln>
            <a:effectLst/>
          </c:spPr>
          <c:invertIfNegative val="0"/>
          <c:cat>
            <c:strRef>
              <c:f>'[Sub regional homelessness data 2019 onwards.xlsx]Household types 21-22'!$A$4:$A$14</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21-22'!$B$4:$B$14</c:f>
              <c:numCache>
                <c:formatCode>General</c:formatCode>
                <c:ptCount val="8"/>
                <c:pt idx="0">
                  <c:v>303</c:v>
                </c:pt>
                <c:pt idx="1">
                  <c:v>350</c:v>
                </c:pt>
                <c:pt idx="2">
                  <c:v>166</c:v>
                </c:pt>
                <c:pt idx="3">
                  <c:v>2</c:v>
                </c:pt>
                <c:pt idx="4">
                  <c:v>116</c:v>
                </c:pt>
                <c:pt idx="5">
                  <c:v>42</c:v>
                </c:pt>
                <c:pt idx="6">
                  <c:v>17</c:v>
                </c:pt>
                <c:pt idx="7">
                  <c:v>12</c:v>
                </c:pt>
              </c:numCache>
            </c:numRef>
          </c:val>
          <c:extLst>
            <c:ext xmlns:c16="http://schemas.microsoft.com/office/drawing/2014/chart" uri="{C3380CC4-5D6E-409C-BE32-E72D297353CC}">
              <c16:uniqueId val="{00000000-388B-4FDA-9CCE-CE735558543C}"/>
            </c:ext>
          </c:extLst>
        </c:ser>
        <c:ser>
          <c:idx val="1"/>
          <c:order val="1"/>
          <c:tx>
            <c:strRef>
              <c:f>'[Sub regional homelessness data 2019 onwards.xlsx]Household types 21-22'!$C$3</c:f>
              <c:strCache>
                <c:ptCount val="1"/>
                <c:pt idx="0">
                  <c:v>CCC</c:v>
                </c:pt>
              </c:strCache>
            </c:strRef>
          </c:tx>
          <c:spPr>
            <a:solidFill>
              <a:schemeClr val="accent2"/>
            </a:solidFill>
            <a:ln>
              <a:noFill/>
            </a:ln>
            <a:effectLst/>
          </c:spPr>
          <c:invertIfNegative val="0"/>
          <c:cat>
            <c:strRef>
              <c:f>'[Sub regional homelessness data 2019 onwards.xlsx]Household types 21-22'!$A$4:$A$14</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21-22'!$C$4:$C$14</c:f>
              <c:numCache>
                <c:formatCode>General</c:formatCode>
                <c:ptCount val="8"/>
                <c:pt idx="0">
                  <c:v>95</c:v>
                </c:pt>
                <c:pt idx="1">
                  <c:v>92</c:v>
                </c:pt>
                <c:pt idx="2">
                  <c:v>62</c:v>
                </c:pt>
                <c:pt idx="3">
                  <c:v>3</c:v>
                </c:pt>
                <c:pt idx="4">
                  <c:v>14</c:v>
                </c:pt>
                <c:pt idx="5">
                  <c:v>8</c:v>
                </c:pt>
                <c:pt idx="6">
                  <c:v>2</c:v>
                </c:pt>
                <c:pt idx="7">
                  <c:v>2</c:v>
                </c:pt>
              </c:numCache>
            </c:numRef>
          </c:val>
          <c:extLst>
            <c:ext xmlns:c16="http://schemas.microsoft.com/office/drawing/2014/chart" uri="{C3380CC4-5D6E-409C-BE32-E72D297353CC}">
              <c16:uniqueId val="{00000001-388B-4FDA-9CCE-CE735558543C}"/>
            </c:ext>
          </c:extLst>
        </c:ser>
        <c:ser>
          <c:idx val="2"/>
          <c:order val="2"/>
          <c:tx>
            <c:strRef>
              <c:f>'[Sub regional homelessness data 2019 onwards.xlsx]Household types 21-22'!$D$3</c:f>
              <c:strCache>
                <c:ptCount val="1"/>
                <c:pt idx="0">
                  <c:v>ECDC</c:v>
                </c:pt>
              </c:strCache>
            </c:strRef>
          </c:tx>
          <c:spPr>
            <a:solidFill>
              <a:schemeClr val="accent3"/>
            </a:solidFill>
            <a:ln>
              <a:noFill/>
            </a:ln>
            <a:effectLst/>
          </c:spPr>
          <c:invertIfNegative val="0"/>
          <c:cat>
            <c:strRef>
              <c:f>'[Sub regional homelessness data 2019 onwards.xlsx]Household types 21-22'!$A$4:$A$14</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21-22'!$D$4:$D$14</c:f>
              <c:numCache>
                <c:formatCode>#,##0</c:formatCode>
                <c:ptCount val="8"/>
                <c:pt idx="0">
                  <c:v>61</c:v>
                </c:pt>
                <c:pt idx="1">
                  <c:v>74</c:v>
                </c:pt>
                <c:pt idx="2">
                  <c:v>72</c:v>
                </c:pt>
                <c:pt idx="3">
                  <c:v>2</c:v>
                </c:pt>
                <c:pt idx="4">
                  <c:v>27</c:v>
                </c:pt>
                <c:pt idx="5">
                  <c:v>27</c:v>
                </c:pt>
                <c:pt idx="6">
                  <c:v>4</c:v>
                </c:pt>
                <c:pt idx="7">
                  <c:v>3</c:v>
                </c:pt>
              </c:numCache>
            </c:numRef>
          </c:val>
          <c:extLst>
            <c:ext xmlns:c16="http://schemas.microsoft.com/office/drawing/2014/chart" uri="{C3380CC4-5D6E-409C-BE32-E72D297353CC}">
              <c16:uniqueId val="{00000002-388B-4FDA-9CCE-CE735558543C}"/>
            </c:ext>
          </c:extLst>
        </c:ser>
        <c:ser>
          <c:idx val="3"/>
          <c:order val="3"/>
          <c:tx>
            <c:strRef>
              <c:f>'[Sub regional homelessness data 2019 onwards.xlsx]Household types 21-22'!$E$3</c:f>
              <c:strCache>
                <c:ptCount val="1"/>
                <c:pt idx="0">
                  <c:v>FDC</c:v>
                </c:pt>
              </c:strCache>
            </c:strRef>
          </c:tx>
          <c:spPr>
            <a:solidFill>
              <a:schemeClr val="accent4"/>
            </a:solidFill>
            <a:ln>
              <a:noFill/>
            </a:ln>
            <a:effectLst/>
          </c:spPr>
          <c:invertIfNegative val="0"/>
          <c:cat>
            <c:strRef>
              <c:f>'[Sub regional homelessness data 2019 onwards.xlsx]Household types 21-22'!$A$4:$A$14</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21-22'!$E$4:$E$14</c:f>
              <c:numCache>
                <c:formatCode>General</c:formatCode>
                <c:ptCount val="8"/>
                <c:pt idx="0">
                  <c:v>95</c:v>
                </c:pt>
                <c:pt idx="1">
                  <c:v>59</c:v>
                </c:pt>
                <c:pt idx="2">
                  <c:v>52</c:v>
                </c:pt>
                <c:pt idx="3">
                  <c:v>2</c:v>
                </c:pt>
                <c:pt idx="4">
                  <c:v>40</c:v>
                </c:pt>
                <c:pt idx="5">
                  <c:v>2</c:v>
                </c:pt>
                <c:pt idx="6">
                  <c:v>2</c:v>
                </c:pt>
                <c:pt idx="7">
                  <c:v>3</c:v>
                </c:pt>
              </c:numCache>
            </c:numRef>
          </c:val>
          <c:extLst>
            <c:ext xmlns:c16="http://schemas.microsoft.com/office/drawing/2014/chart" uri="{C3380CC4-5D6E-409C-BE32-E72D297353CC}">
              <c16:uniqueId val="{00000003-388B-4FDA-9CCE-CE735558543C}"/>
            </c:ext>
          </c:extLst>
        </c:ser>
        <c:ser>
          <c:idx val="4"/>
          <c:order val="4"/>
          <c:tx>
            <c:strRef>
              <c:f>'[Sub regional homelessness data 2019 onwards.xlsx]Household types 21-22'!$F$3</c:f>
              <c:strCache>
                <c:ptCount val="1"/>
                <c:pt idx="0">
                  <c:v>HDC</c:v>
                </c:pt>
              </c:strCache>
            </c:strRef>
          </c:tx>
          <c:spPr>
            <a:solidFill>
              <a:schemeClr val="accent5"/>
            </a:solidFill>
            <a:ln>
              <a:noFill/>
            </a:ln>
            <a:effectLst/>
          </c:spPr>
          <c:invertIfNegative val="0"/>
          <c:cat>
            <c:strRef>
              <c:f>'[Sub regional homelessness data 2019 onwards.xlsx]Household types 21-22'!$A$4:$A$14</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21-22'!$F$4:$F$14</c:f>
              <c:numCache>
                <c:formatCode>General</c:formatCode>
                <c:ptCount val="8"/>
                <c:pt idx="0">
                  <c:v>152</c:v>
                </c:pt>
                <c:pt idx="1">
                  <c:v>195</c:v>
                </c:pt>
                <c:pt idx="2">
                  <c:v>111</c:v>
                </c:pt>
                <c:pt idx="3">
                  <c:v>1</c:v>
                </c:pt>
                <c:pt idx="4">
                  <c:v>63</c:v>
                </c:pt>
                <c:pt idx="5">
                  <c:v>61</c:v>
                </c:pt>
                <c:pt idx="6">
                  <c:v>8</c:v>
                </c:pt>
                <c:pt idx="7">
                  <c:v>8</c:v>
                </c:pt>
              </c:numCache>
            </c:numRef>
          </c:val>
          <c:extLst>
            <c:ext xmlns:c16="http://schemas.microsoft.com/office/drawing/2014/chart" uri="{C3380CC4-5D6E-409C-BE32-E72D297353CC}">
              <c16:uniqueId val="{00000004-388B-4FDA-9CCE-CE735558543C}"/>
            </c:ext>
          </c:extLst>
        </c:ser>
        <c:ser>
          <c:idx val="5"/>
          <c:order val="5"/>
          <c:tx>
            <c:strRef>
              <c:f>'[Sub regional homelessness data 2019 onwards.xlsx]Household types 21-22'!$G$3</c:f>
              <c:strCache>
                <c:ptCount val="1"/>
                <c:pt idx="0">
                  <c:v>SCDC</c:v>
                </c:pt>
              </c:strCache>
            </c:strRef>
          </c:tx>
          <c:spPr>
            <a:solidFill>
              <a:schemeClr val="accent6"/>
            </a:solidFill>
            <a:ln>
              <a:noFill/>
            </a:ln>
            <a:effectLst/>
          </c:spPr>
          <c:invertIfNegative val="0"/>
          <c:cat>
            <c:strRef>
              <c:f>'[Sub regional homelessness data 2019 onwards.xlsx]Household types 21-22'!$A$4:$A$14</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21-22'!$G$4:$G$14</c:f>
              <c:numCache>
                <c:formatCode>General</c:formatCode>
                <c:ptCount val="8"/>
                <c:pt idx="0">
                  <c:v>84</c:v>
                </c:pt>
                <c:pt idx="1">
                  <c:v>79</c:v>
                </c:pt>
                <c:pt idx="2">
                  <c:v>54</c:v>
                </c:pt>
                <c:pt idx="3">
                  <c:v>34</c:v>
                </c:pt>
                <c:pt idx="4">
                  <c:v>45</c:v>
                </c:pt>
                <c:pt idx="5">
                  <c:v>17</c:v>
                </c:pt>
                <c:pt idx="6">
                  <c:v>6</c:v>
                </c:pt>
                <c:pt idx="7">
                  <c:v>6</c:v>
                </c:pt>
              </c:numCache>
            </c:numRef>
          </c:val>
          <c:extLst>
            <c:ext xmlns:c16="http://schemas.microsoft.com/office/drawing/2014/chart" uri="{C3380CC4-5D6E-409C-BE32-E72D297353CC}">
              <c16:uniqueId val="{00000005-388B-4FDA-9CCE-CE735558543C}"/>
            </c:ext>
          </c:extLst>
        </c:ser>
        <c:ser>
          <c:idx val="6"/>
          <c:order val="6"/>
          <c:tx>
            <c:strRef>
              <c:f>'[Sub regional homelessness data 2019 onwards.xlsx]Household types 21-22'!$H$3</c:f>
              <c:strCache>
                <c:ptCount val="1"/>
                <c:pt idx="0">
                  <c:v>WSDC</c:v>
                </c:pt>
              </c:strCache>
            </c:strRef>
          </c:tx>
          <c:spPr>
            <a:solidFill>
              <a:schemeClr val="accent1">
                <a:lumMod val="60000"/>
              </a:schemeClr>
            </a:solidFill>
            <a:ln>
              <a:noFill/>
            </a:ln>
            <a:effectLst/>
          </c:spPr>
          <c:invertIfNegative val="0"/>
          <c:cat>
            <c:strRef>
              <c:f>'[Sub regional homelessness data 2019 onwards.xlsx]Household types 21-22'!$A$4:$A$14</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21-22'!$H$4:$H$14</c:f>
              <c:numCache>
                <c:formatCode>General</c:formatCode>
                <c:ptCount val="8"/>
                <c:pt idx="0">
                  <c:v>92</c:v>
                </c:pt>
                <c:pt idx="1">
                  <c:v>73</c:v>
                </c:pt>
                <c:pt idx="2">
                  <c:v>62</c:v>
                </c:pt>
                <c:pt idx="3">
                  <c:v>0</c:v>
                </c:pt>
                <c:pt idx="4">
                  <c:v>45</c:v>
                </c:pt>
                <c:pt idx="5">
                  <c:v>34</c:v>
                </c:pt>
                <c:pt idx="6">
                  <c:v>4</c:v>
                </c:pt>
                <c:pt idx="7">
                  <c:v>5</c:v>
                </c:pt>
              </c:numCache>
            </c:numRef>
          </c:val>
          <c:extLst>
            <c:ext xmlns:c16="http://schemas.microsoft.com/office/drawing/2014/chart" uri="{C3380CC4-5D6E-409C-BE32-E72D297353CC}">
              <c16:uniqueId val="{00000006-388B-4FDA-9CCE-CE735558543C}"/>
            </c:ext>
          </c:extLst>
        </c:ser>
        <c:dLbls>
          <c:showLegendKey val="0"/>
          <c:showVal val="0"/>
          <c:showCatName val="0"/>
          <c:showSerName val="0"/>
          <c:showPercent val="0"/>
          <c:showBubbleSize val="0"/>
        </c:dLbls>
        <c:gapWidth val="150"/>
        <c:overlap val="100"/>
        <c:axId val="904045824"/>
        <c:axId val="904053040"/>
      </c:barChart>
      <c:catAx>
        <c:axId val="904045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04053040"/>
        <c:crosses val="autoZero"/>
        <c:auto val="1"/>
        <c:lblAlgn val="ctr"/>
        <c:lblOffset val="100"/>
        <c:noMultiLvlLbl val="0"/>
      </c:catAx>
      <c:valAx>
        <c:axId val="904053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0404582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baseline="0"/>
              <a:t>Fig 8: 2023/24: Household type of households owed a relief duty</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'[Sub regional homelessness data 2019 onwards.xlsx]Household types 21-22'!$B$20</c:f>
              <c:strCache>
                <c:ptCount val="1"/>
                <c:pt idx="0">
                  <c:v>PCC</c:v>
                </c:pt>
              </c:strCache>
            </c:strRef>
          </c:tx>
          <c:spPr>
            <a:solidFill>
              <a:schemeClr val="accent1"/>
            </a:solidFill>
            <a:ln>
              <a:noFill/>
            </a:ln>
            <a:effectLst/>
          </c:spPr>
          <c:invertIfNegative val="0"/>
          <c:cat>
            <c:strRef>
              <c:f>'[Sub regional homelessness data 2019 onwards.xlsx]Household types 21-22'!$A$21:$A$31</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21-22'!$B$21:$B$31</c:f>
              <c:numCache>
                <c:formatCode>General</c:formatCode>
                <c:ptCount val="8"/>
                <c:pt idx="0">
                  <c:v>75</c:v>
                </c:pt>
                <c:pt idx="1">
                  <c:v>386</c:v>
                </c:pt>
                <c:pt idx="2">
                  <c:v>102</c:v>
                </c:pt>
                <c:pt idx="3">
                  <c:v>1</c:v>
                </c:pt>
                <c:pt idx="4">
                  <c:v>29</c:v>
                </c:pt>
                <c:pt idx="5">
                  <c:v>31</c:v>
                </c:pt>
                <c:pt idx="6">
                  <c:v>3</c:v>
                </c:pt>
                <c:pt idx="7">
                  <c:v>0</c:v>
                </c:pt>
              </c:numCache>
            </c:numRef>
          </c:val>
          <c:extLst>
            <c:ext xmlns:c16="http://schemas.microsoft.com/office/drawing/2014/chart" uri="{C3380CC4-5D6E-409C-BE32-E72D297353CC}">
              <c16:uniqueId val="{00000000-3A41-432F-A363-59E48DAA935D}"/>
            </c:ext>
          </c:extLst>
        </c:ser>
        <c:ser>
          <c:idx val="1"/>
          <c:order val="1"/>
          <c:tx>
            <c:strRef>
              <c:f>'[Sub regional homelessness data 2019 onwards.xlsx]Household types 21-22'!$C$20</c:f>
              <c:strCache>
                <c:ptCount val="1"/>
                <c:pt idx="0">
                  <c:v>CCC</c:v>
                </c:pt>
              </c:strCache>
            </c:strRef>
          </c:tx>
          <c:spPr>
            <a:solidFill>
              <a:schemeClr val="accent2"/>
            </a:solidFill>
            <a:ln>
              <a:noFill/>
            </a:ln>
            <a:effectLst/>
          </c:spPr>
          <c:invertIfNegative val="0"/>
          <c:cat>
            <c:strRef>
              <c:f>'[Sub regional homelessness data 2019 onwards.xlsx]Household types 21-22'!$A$21:$A$31</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21-22'!$C$21:$C$31</c:f>
              <c:numCache>
                <c:formatCode>General</c:formatCode>
                <c:ptCount val="8"/>
                <c:pt idx="0">
                  <c:v>90</c:v>
                </c:pt>
                <c:pt idx="1">
                  <c:v>229</c:v>
                </c:pt>
                <c:pt idx="2">
                  <c:v>103</c:v>
                </c:pt>
                <c:pt idx="3">
                  <c:v>4</c:v>
                </c:pt>
                <c:pt idx="4">
                  <c:v>14</c:v>
                </c:pt>
                <c:pt idx="5">
                  <c:v>28</c:v>
                </c:pt>
                <c:pt idx="6">
                  <c:v>0</c:v>
                </c:pt>
                <c:pt idx="7">
                  <c:v>0</c:v>
                </c:pt>
              </c:numCache>
            </c:numRef>
          </c:val>
          <c:extLst>
            <c:ext xmlns:c16="http://schemas.microsoft.com/office/drawing/2014/chart" uri="{C3380CC4-5D6E-409C-BE32-E72D297353CC}">
              <c16:uniqueId val="{00000001-3A41-432F-A363-59E48DAA935D}"/>
            </c:ext>
          </c:extLst>
        </c:ser>
        <c:ser>
          <c:idx val="2"/>
          <c:order val="2"/>
          <c:tx>
            <c:strRef>
              <c:f>'[Sub regional homelessness data 2019 onwards.xlsx]Household types 21-22'!$D$20</c:f>
              <c:strCache>
                <c:ptCount val="1"/>
                <c:pt idx="0">
                  <c:v>ECDC</c:v>
                </c:pt>
              </c:strCache>
            </c:strRef>
          </c:tx>
          <c:spPr>
            <a:solidFill>
              <a:schemeClr val="accent3"/>
            </a:solidFill>
            <a:ln>
              <a:noFill/>
            </a:ln>
            <a:effectLst/>
          </c:spPr>
          <c:invertIfNegative val="0"/>
          <c:cat>
            <c:strRef>
              <c:f>'[Sub regional homelessness data 2019 onwards.xlsx]Household types 21-22'!$A$21:$A$31</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21-22'!$D$21:$D$31</c:f>
              <c:numCache>
                <c:formatCode>#,##0</c:formatCode>
                <c:ptCount val="8"/>
                <c:pt idx="0">
                  <c:v>29</c:v>
                </c:pt>
                <c:pt idx="1">
                  <c:v>79</c:v>
                </c:pt>
                <c:pt idx="2">
                  <c:v>41</c:v>
                </c:pt>
                <c:pt idx="3">
                  <c:v>0</c:v>
                </c:pt>
                <c:pt idx="4">
                  <c:v>6</c:v>
                </c:pt>
                <c:pt idx="5">
                  <c:v>11</c:v>
                </c:pt>
                <c:pt idx="6">
                  <c:v>0</c:v>
                </c:pt>
                <c:pt idx="7">
                  <c:v>0</c:v>
                </c:pt>
              </c:numCache>
            </c:numRef>
          </c:val>
          <c:extLst>
            <c:ext xmlns:c16="http://schemas.microsoft.com/office/drawing/2014/chart" uri="{C3380CC4-5D6E-409C-BE32-E72D297353CC}">
              <c16:uniqueId val="{00000002-3A41-432F-A363-59E48DAA935D}"/>
            </c:ext>
          </c:extLst>
        </c:ser>
        <c:ser>
          <c:idx val="3"/>
          <c:order val="3"/>
          <c:tx>
            <c:strRef>
              <c:f>'[Sub regional homelessness data 2019 onwards.xlsx]Household types 21-22'!$E$20</c:f>
              <c:strCache>
                <c:ptCount val="1"/>
                <c:pt idx="0">
                  <c:v>FDC</c:v>
                </c:pt>
              </c:strCache>
            </c:strRef>
          </c:tx>
          <c:spPr>
            <a:solidFill>
              <a:schemeClr val="accent4"/>
            </a:solidFill>
            <a:ln>
              <a:noFill/>
            </a:ln>
            <a:effectLst/>
          </c:spPr>
          <c:invertIfNegative val="0"/>
          <c:cat>
            <c:strRef>
              <c:f>'[Sub regional homelessness data 2019 onwards.xlsx]Household types 21-22'!$A$21:$A$31</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21-22'!$E$21:$E$31</c:f>
              <c:numCache>
                <c:formatCode>General</c:formatCode>
                <c:ptCount val="8"/>
                <c:pt idx="0">
                  <c:v>46</c:v>
                </c:pt>
                <c:pt idx="1">
                  <c:v>154</c:v>
                </c:pt>
                <c:pt idx="2">
                  <c:v>47</c:v>
                </c:pt>
                <c:pt idx="3">
                  <c:v>1</c:v>
                </c:pt>
                <c:pt idx="4">
                  <c:v>15</c:v>
                </c:pt>
                <c:pt idx="5">
                  <c:v>17</c:v>
                </c:pt>
                <c:pt idx="6">
                  <c:v>0</c:v>
                </c:pt>
                <c:pt idx="7">
                  <c:v>0</c:v>
                </c:pt>
              </c:numCache>
            </c:numRef>
          </c:val>
          <c:extLst>
            <c:ext xmlns:c16="http://schemas.microsoft.com/office/drawing/2014/chart" uri="{C3380CC4-5D6E-409C-BE32-E72D297353CC}">
              <c16:uniqueId val="{00000003-3A41-432F-A363-59E48DAA935D}"/>
            </c:ext>
          </c:extLst>
        </c:ser>
        <c:ser>
          <c:idx val="4"/>
          <c:order val="4"/>
          <c:tx>
            <c:strRef>
              <c:f>'[Sub regional homelessness data 2019 onwards.xlsx]Household types 21-22'!$F$20</c:f>
              <c:strCache>
                <c:ptCount val="1"/>
                <c:pt idx="0">
                  <c:v>HDC</c:v>
                </c:pt>
              </c:strCache>
            </c:strRef>
          </c:tx>
          <c:spPr>
            <a:solidFill>
              <a:schemeClr val="accent5"/>
            </a:solidFill>
            <a:ln>
              <a:noFill/>
            </a:ln>
            <a:effectLst/>
          </c:spPr>
          <c:invertIfNegative val="0"/>
          <c:cat>
            <c:strRef>
              <c:f>'[Sub regional homelessness data 2019 onwards.xlsx]Household types 21-22'!$A$21:$A$31</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21-22'!$F$21:$F$31</c:f>
              <c:numCache>
                <c:formatCode>General</c:formatCode>
                <c:ptCount val="8"/>
                <c:pt idx="0">
                  <c:v>54</c:v>
                </c:pt>
                <c:pt idx="1">
                  <c:v>154</c:v>
                </c:pt>
                <c:pt idx="2">
                  <c:v>51</c:v>
                </c:pt>
                <c:pt idx="3">
                  <c:v>1</c:v>
                </c:pt>
                <c:pt idx="4">
                  <c:v>14</c:v>
                </c:pt>
                <c:pt idx="5">
                  <c:v>15</c:v>
                </c:pt>
                <c:pt idx="6">
                  <c:v>0</c:v>
                </c:pt>
                <c:pt idx="7">
                  <c:v>1</c:v>
                </c:pt>
              </c:numCache>
            </c:numRef>
          </c:val>
          <c:extLst>
            <c:ext xmlns:c16="http://schemas.microsoft.com/office/drawing/2014/chart" uri="{C3380CC4-5D6E-409C-BE32-E72D297353CC}">
              <c16:uniqueId val="{00000004-3A41-432F-A363-59E48DAA935D}"/>
            </c:ext>
          </c:extLst>
        </c:ser>
        <c:ser>
          <c:idx val="5"/>
          <c:order val="5"/>
          <c:tx>
            <c:strRef>
              <c:f>'[Sub regional homelessness data 2019 onwards.xlsx]Household types 21-22'!$G$20</c:f>
              <c:strCache>
                <c:ptCount val="1"/>
                <c:pt idx="0">
                  <c:v>SCDC</c:v>
                </c:pt>
              </c:strCache>
            </c:strRef>
          </c:tx>
          <c:spPr>
            <a:solidFill>
              <a:schemeClr val="accent6"/>
            </a:solidFill>
            <a:ln>
              <a:noFill/>
            </a:ln>
            <a:effectLst/>
          </c:spPr>
          <c:invertIfNegative val="0"/>
          <c:cat>
            <c:strRef>
              <c:f>'[Sub regional homelessness data 2019 onwards.xlsx]Household types 21-22'!$A$21:$A$31</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21-22'!$G$21:$G$31</c:f>
              <c:numCache>
                <c:formatCode>General</c:formatCode>
                <c:ptCount val="8"/>
                <c:pt idx="0">
                  <c:v>50</c:v>
                </c:pt>
                <c:pt idx="1">
                  <c:v>106</c:v>
                </c:pt>
                <c:pt idx="2">
                  <c:v>63</c:v>
                </c:pt>
                <c:pt idx="3">
                  <c:v>1</c:v>
                </c:pt>
                <c:pt idx="4">
                  <c:v>17</c:v>
                </c:pt>
                <c:pt idx="5">
                  <c:v>17</c:v>
                </c:pt>
                <c:pt idx="6">
                  <c:v>3</c:v>
                </c:pt>
                <c:pt idx="7">
                  <c:v>1</c:v>
                </c:pt>
              </c:numCache>
            </c:numRef>
          </c:val>
          <c:extLst>
            <c:ext xmlns:c16="http://schemas.microsoft.com/office/drawing/2014/chart" uri="{C3380CC4-5D6E-409C-BE32-E72D297353CC}">
              <c16:uniqueId val="{00000005-3A41-432F-A363-59E48DAA935D}"/>
            </c:ext>
          </c:extLst>
        </c:ser>
        <c:ser>
          <c:idx val="6"/>
          <c:order val="6"/>
          <c:tx>
            <c:strRef>
              <c:f>'[Sub regional homelessness data 2019 onwards.xlsx]Household types 21-22'!$H$20</c:f>
              <c:strCache>
                <c:ptCount val="1"/>
                <c:pt idx="0">
                  <c:v>WSDC</c:v>
                </c:pt>
              </c:strCache>
            </c:strRef>
          </c:tx>
          <c:spPr>
            <a:solidFill>
              <a:schemeClr val="accent1">
                <a:lumMod val="60000"/>
              </a:schemeClr>
            </a:solidFill>
            <a:ln>
              <a:noFill/>
            </a:ln>
            <a:effectLst/>
          </c:spPr>
          <c:invertIfNegative val="0"/>
          <c:cat>
            <c:strRef>
              <c:f>'[Sub regional homelessness data 2019 onwards.xlsx]Household types 21-22'!$A$21:$A$31</c:f>
              <c:strCache>
                <c:ptCount val="8"/>
                <c:pt idx="0">
                  <c:v>Single parent with dependent child</c:v>
                </c:pt>
                <c:pt idx="1">
                  <c:v>Single adult  -  Male</c:v>
                </c:pt>
                <c:pt idx="2">
                  <c:v>Single adult  -  Female</c:v>
                </c:pt>
                <c:pt idx="3">
                  <c:v>Single adult  -  Other / gender not known</c:v>
                </c:pt>
                <c:pt idx="4">
                  <c:v>Couple with dependent children</c:v>
                </c:pt>
                <c:pt idx="5">
                  <c:v>Couple / two adults without dependent children</c:v>
                </c:pt>
                <c:pt idx="6">
                  <c:v>Three or more adults with dependent children</c:v>
                </c:pt>
                <c:pt idx="7">
                  <c:v>Three or more adults without dependent children</c:v>
                </c:pt>
              </c:strCache>
            </c:strRef>
          </c:cat>
          <c:val>
            <c:numRef>
              <c:f>'[Sub regional homelessness data 2019 onwards.xlsx]Household types 21-22'!$H$21:$H$31</c:f>
              <c:numCache>
                <c:formatCode>General</c:formatCode>
                <c:ptCount val="8"/>
                <c:pt idx="0">
                  <c:v>127</c:v>
                </c:pt>
                <c:pt idx="1">
                  <c:v>222</c:v>
                </c:pt>
                <c:pt idx="2">
                  <c:v>149</c:v>
                </c:pt>
                <c:pt idx="3">
                  <c:v>4</c:v>
                </c:pt>
                <c:pt idx="4">
                  <c:v>32</c:v>
                </c:pt>
                <c:pt idx="5">
                  <c:v>37</c:v>
                </c:pt>
                <c:pt idx="6">
                  <c:v>2</c:v>
                </c:pt>
                <c:pt idx="7">
                  <c:v>2</c:v>
                </c:pt>
              </c:numCache>
            </c:numRef>
          </c:val>
          <c:extLst>
            <c:ext xmlns:c16="http://schemas.microsoft.com/office/drawing/2014/chart" uri="{C3380CC4-5D6E-409C-BE32-E72D297353CC}">
              <c16:uniqueId val="{00000006-3A41-432F-A363-59E48DAA935D}"/>
            </c:ext>
          </c:extLst>
        </c:ser>
        <c:dLbls>
          <c:showLegendKey val="0"/>
          <c:showVal val="0"/>
          <c:showCatName val="0"/>
          <c:showSerName val="0"/>
          <c:showPercent val="0"/>
          <c:showBubbleSize val="0"/>
        </c:dLbls>
        <c:gapWidth val="150"/>
        <c:overlap val="100"/>
        <c:axId val="904049432"/>
        <c:axId val="904050088"/>
      </c:barChart>
      <c:catAx>
        <c:axId val="904049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04050088"/>
        <c:crosses val="autoZero"/>
        <c:auto val="1"/>
        <c:lblAlgn val="ctr"/>
        <c:lblOffset val="100"/>
        <c:noMultiLvlLbl val="0"/>
      </c:catAx>
      <c:valAx>
        <c:axId val="904050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0404943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1" i="0" u="none" strike="noStrike" kern="1200" baseline="0">
                <a:solidFill>
                  <a:schemeClr val="dk1">
                    <a:lumMod val="75000"/>
                    <a:lumOff val="25000"/>
                  </a:schemeClr>
                </a:solidFill>
                <a:latin typeface="+mn-lt"/>
                <a:ea typeface="+mn-ea"/>
                <a:cs typeface="+mn-cs"/>
              </a:defRPr>
            </a:pPr>
            <a:r>
              <a:rPr lang="en-US" sz="2400" baseline="0" dirty="0"/>
              <a:t>Total Number of Households In Temporary Accommodation At End of Each Quarter</a:t>
            </a:r>
          </a:p>
        </c:rich>
      </c:tx>
      <c:layout>
        <c:manualLayout>
          <c:xMode val="edge"/>
          <c:yMode val="edge"/>
          <c:x val="0.12063490924293002"/>
          <c:y val="1.5439748705763364E-2"/>
        </c:manualLayout>
      </c:layout>
      <c:overlay val="0"/>
      <c:spPr>
        <a:noFill/>
        <a:ln>
          <a:noFill/>
        </a:ln>
        <a:effectLst/>
      </c:spPr>
      <c:txPr>
        <a:bodyPr rot="0" spcFirstLastPara="1" vertOverflow="ellipsis" vert="horz" wrap="square" anchor="ctr" anchorCtr="1"/>
        <a:lstStyle/>
        <a:p>
          <a:pPr>
            <a:defRPr sz="24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2.8544301617895906E-2"/>
          <c:y val="0.18065635395874916"/>
          <c:w val="0.94320937854244691"/>
          <c:h val="0.71041284098469726"/>
        </c:manualLayout>
      </c:layout>
      <c:lineChart>
        <c:grouping val="standard"/>
        <c:varyColors val="0"/>
        <c:ser>
          <c:idx val="0"/>
          <c:order val="0"/>
          <c:tx>
            <c:strRef>
              <c:f>'[Sub regional homelessness data 2019 onwards.xlsx]Outcomes data '!$B$61</c:f>
              <c:strCache>
                <c:ptCount val="1"/>
                <c:pt idx="0">
                  <c:v>Total</c:v>
                </c:pt>
              </c:strCache>
            </c:strRef>
          </c:tx>
          <c:spPr>
            <a:ln w="31750" cap="rnd">
              <a:solidFill>
                <a:schemeClr val="accent3"/>
              </a:solidFill>
              <a:round/>
            </a:ln>
            <a:effectLst>
              <a:softEdge rad="0"/>
            </a:effectLst>
          </c:spPr>
          <c:marker>
            <c:symbol val="circle"/>
            <c:size val="17"/>
            <c:spPr>
              <a:solidFill>
                <a:schemeClr val="accent3"/>
              </a:solidFill>
              <a:ln>
                <a:noFill/>
              </a:ln>
              <a:effectLst>
                <a:softEdge rad="0"/>
              </a:effectLst>
            </c:spPr>
          </c:marker>
          <c:dLbls>
            <c:spPr>
              <a:solidFill>
                <a:schemeClr val="dk1">
                  <a:lumMod val="65000"/>
                  <a:lumOff val="35000"/>
                  <a:alpha val="75000"/>
                </a:schemeClr>
              </a:solidFill>
              <a:ln>
                <a:noFill/>
              </a:ln>
              <a:effectLst/>
            </c:spPr>
            <c:txPr>
              <a:bodyPr rot="0" spcFirstLastPara="1" vertOverflow="clip" horzOverflow="clip" vert="horz" wrap="square" lIns="36576" tIns="18288" rIns="36576" bIns="18288" anchor="ctr" anchorCtr="1">
                <a:spAutoFit/>
              </a:bodyPr>
              <a:lstStyle/>
              <a:p>
                <a:pPr>
                  <a:defRPr sz="18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a:solidFill>
                        <a:schemeClr val="dk1">
                          <a:lumMod val="50000"/>
                          <a:lumOff val="50000"/>
                        </a:schemeClr>
                      </a:solidFill>
                    </a:ln>
                    <a:effectLst/>
                  </c:spPr>
                </c15:leaderLines>
              </c:ext>
            </c:extLst>
          </c:dLbls>
          <c:errBars>
            <c:errDir val="y"/>
            <c:errBarType val="both"/>
            <c:errValType val="stdErr"/>
            <c:noEndCap val="0"/>
            <c:spPr>
              <a:noFill/>
              <a:ln w="9525">
                <a:solidFill>
                  <a:schemeClr val="dk1">
                    <a:lumMod val="65000"/>
                    <a:lumOff val="35000"/>
                  </a:schemeClr>
                </a:solidFill>
                <a:round/>
              </a:ln>
              <a:effectLst/>
            </c:spPr>
          </c:errBars>
          <c:cat>
            <c:strRef>
              <c:f>'[Sub regional homelessness data 2019 onwards.xlsx]Outcomes data '!$A$62:$A$81</c:f>
              <c:strCache>
                <c:ptCount val="13"/>
                <c:pt idx="0">
                  <c:v>Q4</c:v>
                </c:pt>
                <c:pt idx="1">
                  <c:v>Q1 2021/22</c:v>
                </c:pt>
                <c:pt idx="2">
                  <c:v>Q2</c:v>
                </c:pt>
                <c:pt idx="3">
                  <c:v>Q3</c:v>
                </c:pt>
                <c:pt idx="4">
                  <c:v>Q4</c:v>
                </c:pt>
                <c:pt idx="5">
                  <c:v>Q1 2022-23</c:v>
                </c:pt>
                <c:pt idx="6">
                  <c:v>Q2</c:v>
                </c:pt>
                <c:pt idx="7">
                  <c:v>Q3</c:v>
                </c:pt>
                <c:pt idx="8">
                  <c:v>Q4</c:v>
                </c:pt>
                <c:pt idx="9">
                  <c:v>Q1 2023-24</c:v>
                </c:pt>
                <c:pt idx="10">
                  <c:v>Q2</c:v>
                </c:pt>
                <c:pt idx="11">
                  <c:v>Q3</c:v>
                </c:pt>
                <c:pt idx="12">
                  <c:v>Q4</c:v>
                </c:pt>
              </c:strCache>
            </c:strRef>
          </c:cat>
          <c:val>
            <c:numRef>
              <c:f>'[Sub regional homelessness data 2019 onwards.xlsx]Outcomes data '!$B$62:$B$81</c:f>
              <c:numCache>
                <c:formatCode>General</c:formatCode>
                <c:ptCount val="13"/>
                <c:pt idx="0">
                  <c:v>681</c:v>
                </c:pt>
                <c:pt idx="1">
                  <c:v>689</c:v>
                </c:pt>
                <c:pt idx="2">
                  <c:v>702</c:v>
                </c:pt>
                <c:pt idx="3">
                  <c:v>727</c:v>
                </c:pt>
                <c:pt idx="4">
                  <c:v>740</c:v>
                </c:pt>
                <c:pt idx="5">
                  <c:v>796</c:v>
                </c:pt>
                <c:pt idx="6">
                  <c:v>776</c:v>
                </c:pt>
                <c:pt idx="7">
                  <c:v>751</c:v>
                </c:pt>
                <c:pt idx="8">
                  <c:v>796</c:v>
                </c:pt>
                <c:pt idx="9">
                  <c:v>835</c:v>
                </c:pt>
                <c:pt idx="10">
                  <c:v>947</c:v>
                </c:pt>
                <c:pt idx="11">
                  <c:v>825</c:v>
                </c:pt>
                <c:pt idx="12">
                  <c:v>859</c:v>
                </c:pt>
              </c:numCache>
            </c:numRef>
          </c:val>
          <c:smooth val="0"/>
          <c:extLst>
            <c:ext xmlns:c16="http://schemas.microsoft.com/office/drawing/2014/chart" uri="{C3380CC4-5D6E-409C-BE32-E72D297353CC}">
              <c16:uniqueId val="{00000000-B06B-4766-83D9-0C7575FDEA5E}"/>
            </c:ext>
          </c:extLst>
        </c:ser>
        <c:dLbls>
          <c:dLblPos val="ctr"/>
          <c:showLegendKey val="0"/>
          <c:showVal val="1"/>
          <c:showCatName val="0"/>
          <c:showSerName val="0"/>
          <c:showPercent val="0"/>
          <c:showBubbleSize val="0"/>
        </c:dLbls>
        <c:marker val="1"/>
        <c:smooth val="0"/>
        <c:axId val="990842704"/>
        <c:axId val="990843360"/>
      </c:lineChart>
      <c:catAx>
        <c:axId val="9908427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dk1">
                    <a:lumMod val="75000"/>
                    <a:lumOff val="25000"/>
                  </a:schemeClr>
                </a:solidFill>
                <a:latin typeface="+mn-lt"/>
                <a:ea typeface="+mn-ea"/>
                <a:cs typeface="+mn-cs"/>
              </a:defRPr>
            </a:pPr>
            <a:endParaRPr lang="en-US"/>
          </a:p>
        </c:txPr>
        <c:crossAx val="990843360"/>
        <c:crosses val="autoZero"/>
        <c:auto val="1"/>
        <c:lblAlgn val="ctr"/>
        <c:lblOffset val="100"/>
        <c:noMultiLvlLbl val="0"/>
      </c:catAx>
      <c:valAx>
        <c:axId val="9908433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908427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a:softEdge rad="0"/>
    </a:effectLst>
  </c:spPr>
  <c:txPr>
    <a:bodyPr/>
    <a:lstStyle/>
    <a:p>
      <a:pPr>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600" b="1" i="0" u="none" strike="noStrike" kern="1200" baseline="0">
                <a:solidFill>
                  <a:schemeClr val="dk1">
                    <a:lumMod val="75000"/>
                    <a:lumOff val="25000"/>
                  </a:schemeClr>
                </a:solidFill>
                <a:latin typeface="+mn-lt"/>
                <a:ea typeface="+mn-ea"/>
                <a:cs typeface="+mn-cs"/>
              </a:defRPr>
            </a:pPr>
            <a:r>
              <a:rPr lang="en-US" sz="2600" baseline="0" dirty="0"/>
              <a:t>Total Number of Households In Bed &amp; Breakfast At End of Each Quarter</a:t>
            </a:r>
          </a:p>
        </c:rich>
      </c:tx>
      <c:layout>
        <c:manualLayout>
          <c:xMode val="edge"/>
          <c:yMode val="edge"/>
          <c:x val="0.11728915278593018"/>
          <c:y val="8.5994486203570322E-2"/>
        </c:manualLayout>
      </c:layout>
      <c:overlay val="0"/>
      <c:spPr>
        <a:noFill/>
        <a:ln>
          <a:noFill/>
        </a:ln>
        <a:effectLst/>
      </c:spPr>
      <c:txPr>
        <a:bodyPr rot="0" spcFirstLastPara="1" vertOverflow="ellipsis" vert="horz" wrap="square" anchor="ctr" anchorCtr="1"/>
        <a:lstStyle/>
        <a:p>
          <a:pPr>
            <a:defRPr sz="26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8.6284644411130859E-2"/>
          <c:y val="0.25153208188418136"/>
          <c:w val="0.89019685039370078"/>
          <c:h val="0.55177905175452691"/>
        </c:manualLayout>
      </c:layout>
      <c:lineChart>
        <c:grouping val="standard"/>
        <c:varyColors val="0"/>
        <c:ser>
          <c:idx val="0"/>
          <c:order val="0"/>
          <c:tx>
            <c:strRef>
              <c:f>'[Sub regional homelessness data 2019 onwards.xlsx]Outcomes data '!$B$89</c:f>
              <c:strCache>
                <c:ptCount val="1"/>
                <c:pt idx="0">
                  <c:v>Total</c:v>
                </c:pt>
              </c:strCache>
            </c:strRef>
          </c:tx>
          <c:spPr>
            <a:ln w="31750" cap="rnd">
              <a:solidFill>
                <a:schemeClr val="accent3"/>
              </a:solidFill>
              <a:round/>
            </a:ln>
            <a:effectLst/>
          </c:spPr>
          <c:marker>
            <c:symbol val="circle"/>
            <c:size val="17"/>
            <c:spPr>
              <a:solidFill>
                <a:schemeClr val="accent3"/>
              </a:solidFill>
              <a:ln>
                <a:noFill/>
              </a:ln>
              <a:effectLst/>
            </c:spPr>
          </c:marker>
          <c:dLbls>
            <c:spPr>
              <a:solidFill>
                <a:schemeClr val="dk1">
                  <a:lumMod val="65000"/>
                  <a:lumOff val="35000"/>
                  <a:alpha val="75000"/>
                </a:schemeClr>
              </a:solidFill>
              <a:ln>
                <a:noFill/>
              </a:ln>
              <a:effectLst/>
            </c:spPr>
            <c:txPr>
              <a:bodyPr rot="0" spcFirstLastPara="1" vertOverflow="clip" horzOverflow="clip" vert="horz" wrap="square" lIns="36576" tIns="18288" rIns="36576" bIns="18288" anchor="ctr" anchorCtr="1">
                <a:spAutoFit/>
              </a:bodyPr>
              <a:lstStyle/>
              <a:p>
                <a:pPr>
                  <a:defRPr sz="18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a:solidFill>
                        <a:schemeClr val="dk1">
                          <a:lumMod val="50000"/>
                          <a:lumOff val="50000"/>
                        </a:schemeClr>
                      </a:solidFill>
                    </a:ln>
                    <a:effectLst/>
                  </c:spPr>
                </c15:leaderLines>
              </c:ext>
            </c:extLst>
          </c:dLbls>
          <c:cat>
            <c:strRef>
              <c:f>'[Sub regional homelessness data 2019 onwards.xlsx]Outcomes data '!$A$90:$A$101</c:f>
              <c:strCache>
                <c:ptCount val="12"/>
                <c:pt idx="0">
                  <c:v>Q1 2021/22</c:v>
                </c:pt>
                <c:pt idx="1">
                  <c:v>Q2</c:v>
                </c:pt>
                <c:pt idx="2">
                  <c:v>Q3</c:v>
                </c:pt>
                <c:pt idx="3">
                  <c:v>Q4</c:v>
                </c:pt>
                <c:pt idx="4">
                  <c:v>Q1 2022-23</c:v>
                </c:pt>
                <c:pt idx="5">
                  <c:v>Q2</c:v>
                </c:pt>
                <c:pt idx="6">
                  <c:v>Q3</c:v>
                </c:pt>
                <c:pt idx="7">
                  <c:v>Q4</c:v>
                </c:pt>
                <c:pt idx="8">
                  <c:v>Q1 2023-24</c:v>
                </c:pt>
                <c:pt idx="9">
                  <c:v>Q2</c:v>
                </c:pt>
                <c:pt idx="10">
                  <c:v>Q3</c:v>
                </c:pt>
                <c:pt idx="11">
                  <c:v>Q4</c:v>
                </c:pt>
              </c:strCache>
            </c:strRef>
          </c:cat>
          <c:val>
            <c:numRef>
              <c:f>'[Sub regional homelessness data 2019 onwards.xlsx]Outcomes data '!$B$90:$B$101</c:f>
              <c:numCache>
                <c:formatCode>General</c:formatCode>
                <c:ptCount val="12"/>
                <c:pt idx="0">
                  <c:v>73</c:v>
                </c:pt>
                <c:pt idx="1">
                  <c:v>60</c:v>
                </c:pt>
                <c:pt idx="2">
                  <c:v>73</c:v>
                </c:pt>
                <c:pt idx="3">
                  <c:v>56</c:v>
                </c:pt>
                <c:pt idx="4">
                  <c:v>117</c:v>
                </c:pt>
                <c:pt idx="5">
                  <c:v>140</c:v>
                </c:pt>
                <c:pt idx="6">
                  <c:v>152</c:v>
                </c:pt>
                <c:pt idx="7">
                  <c:v>172</c:v>
                </c:pt>
                <c:pt idx="8">
                  <c:v>171</c:v>
                </c:pt>
                <c:pt idx="9">
                  <c:v>196</c:v>
                </c:pt>
                <c:pt idx="10">
                  <c:v>139</c:v>
                </c:pt>
                <c:pt idx="11">
                  <c:v>179</c:v>
                </c:pt>
              </c:numCache>
            </c:numRef>
          </c:val>
          <c:smooth val="0"/>
          <c:extLst>
            <c:ext xmlns:c16="http://schemas.microsoft.com/office/drawing/2014/chart" uri="{C3380CC4-5D6E-409C-BE32-E72D297353CC}">
              <c16:uniqueId val="{00000000-2B5B-43B4-B16A-FCA2C1514A14}"/>
            </c:ext>
          </c:extLst>
        </c:ser>
        <c:dLbls>
          <c:dLblPos val="ctr"/>
          <c:showLegendKey val="0"/>
          <c:showVal val="1"/>
          <c:showCatName val="0"/>
          <c:showSerName val="0"/>
          <c:showPercent val="0"/>
          <c:showBubbleSize val="0"/>
        </c:dLbls>
        <c:marker val="1"/>
        <c:smooth val="0"/>
        <c:axId val="990842704"/>
        <c:axId val="990843360"/>
      </c:lineChart>
      <c:catAx>
        <c:axId val="9908427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dk1">
                    <a:lumMod val="75000"/>
                    <a:lumOff val="25000"/>
                  </a:schemeClr>
                </a:solidFill>
                <a:latin typeface="+mn-lt"/>
                <a:ea typeface="+mn-ea"/>
                <a:cs typeface="+mn-cs"/>
              </a:defRPr>
            </a:pPr>
            <a:endParaRPr lang="en-US"/>
          </a:p>
        </c:txPr>
        <c:crossAx val="990843360"/>
        <c:crosses val="autoZero"/>
        <c:auto val="1"/>
        <c:lblAlgn val="ctr"/>
        <c:lblOffset val="100"/>
        <c:noMultiLvlLbl val="0"/>
      </c:catAx>
      <c:valAx>
        <c:axId val="9908433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908427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 id="16">
  <a:schemeClr val="accent3"/>
</cs:colorStyle>
</file>

<file path=ppt/charts/colors8.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4" name="Footer Placeholder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6D13E5-4CEC-3A4A-8E5D-AFCEE7512EEC}" type="slidenum">
              <a:t>‹#›</a:t>
            </a:fld>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12/10/2024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Explain timeline of prevention – Relief – Main duty</a:t>
            </a:r>
          </a:p>
        </p:txBody>
      </p:sp>
      <p:sp>
        <p:nvSpPr>
          <p:cNvPr id="4" name="Slide Number Placeholder 3"/>
          <p:cNvSpPr>
            <a:spLocks noGrp="1"/>
          </p:cNvSpPr>
          <p:nvPr>
            <p:ph type="sldNum" sz="quarter" idx="5"/>
          </p:nvPr>
        </p:nvSpPr>
        <p:spPr/>
        <p:txBody>
          <a:bodyPr/>
          <a:lstStyle/>
          <a:p>
            <a:fld id="{A89C7E07-3C67-C64C-8DA0-0404F6303970}" type="slidenum">
              <a:rPr lang="en-US" smtClean="0"/>
              <a:t>2</a:t>
            </a:fld>
            <a:endParaRPr lang="en-US" dirty="0"/>
          </a:p>
        </p:txBody>
      </p:sp>
    </p:spTree>
    <p:extLst>
      <p:ext uri="{BB962C8B-B14F-4D97-AF65-F5344CB8AC3E}">
        <p14:creationId xmlns:p14="http://schemas.microsoft.com/office/powerpoint/2010/main" val="3717313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Considering the household types that are coming through as homeless, at the prevention duty stage the 2 largest household types are:</a:t>
            </a:r>
          </a:p>
          <a:p>
            <a:pPr marL="171450" indent="-171450">
              <a:buFontTx/>
              <a:buChar char="-"/>
            </a:pPr>
            <a:r>
              <a:rPr lang="en-GB" dirty="0"/>
              <a:t>Single men 29% of all cases and;</a:t>
            </a:r>
          </a:p>
          <a:p>
            <a:pPr marL="171450" indent="-171450">
              <a:buFontTx/>
              <a:buChar char="-"/>
            </a:pPr>
            <a:r>
              <a:rPr lang="en-GB" dirty="0"/>
              <a:t>Single parents with a dependant child 28% </a:t>
            </a:r>
          </a:p>
          <a:p>
            <a:pPr marL="171450" indent="-171450">
              <a:buFontTx/>
              <a:buChar char="-"/>
            </a:pPr>
            <a:r>
              <a:rPr lang="en-GB" dirty="0"/>
              <a:t>Both of these are comparable to last year</a:t>
            </a:r>
          </a:p>
        </p:txBody>
      </p:sp>
      <p:sp>
        <p:nvSpPr>
          <p:cNvPr id="4" name="Slide Number Placeholder 3"/>
          <p:cNvSpPr>
            <a:spLocks noGrp="1"/>
          </p:cNvSpPr>
          <p:nvPr>
            <p:ph type="sldNum" sz="quarter" idx="5"/>
          </p:nvPr>
        </p:nvSpPr>
        <p:spPr/>
        <p:txBody>
          <a:bodyPr/>
          <a:lstStyle/>
          <a:p>
            <a:fld id="{A89C7E07-3C67-C64C-8DA0-0404F6303970}" type="slidenum">
              <a:rPr lang="en-US" smtClean="0"/>
              <a:t>11</a:t>
            </a:fld>
            <a:endParaRPr lang="en-US" dirty="0"/>
          </a:p>
        </p:txBody>
      </p:sp>
    </p:spTree>
    <p:extLst>
      <p:ext uri="{BB962C8B-B14F-4D97-AF65-F5344CB8AC3E}">
        <p14:creationId xmlns:p14="http://schemas.microsoft.com/office/powerpoint/2010/main" val="1121400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At the relief duty stage, by far largest household type is single men - 50% of all cases </a:t>
            </a:r>
          </a:p>
          <a:p>
            <a:pPr marL="171450" indent="-171450">
              <a:buFontTx/>
              <a:buChar char="-"/>
            </a:pPr>
            <a:r>
              <a:rPr lang="en-GB" dirty="0"/>
              <a:t>More than double the number of the next two largest household types</a:t>
            </a:r>
          </a:p>
          <a:p>
            <a:pPr marL="171450" indent="-171450">
              <a:buFontTx/>
              <a:buChar char="-"/>
            </a:pPr>
            <a:r>
              <a:rPr lang="en-GB" dirty="0"/>
              <a:t>Single parent with dep child and single female – both 21% and 18% of cases and comparable to last year.</a:t>
            </a:r>
          </a:p>
        </p:txBody>
      </p:sp>
      <p:sp>
        <p:nvSpPr>
          <p:cNvPr id="4" name="Slide Number Placeholder 3"/>
          <p:cNvSpPr>
            <a:spLocks noGrp="1"/>
          </p:cNvSpPr>
          <p:nvPr>
            <p:ph type="sldNum" sz="quarter" idx="5"/>
          </p:nvPr>
        </p:nvSpPr>
        <p:spPr/>
        <p:txBody>
          <a:bodyPr/>
          <a:lstStyle/>
          <a:p>
            <a:fld id="{A89C7E07-3C67-C64C-8DA0-0404F6303970}" type="slidenum">
              <a:rPr lang="en-US" smtClean="0"/>
              <a:t>12</a:t>
            </a:fld>
            <a:endParaRPr lang="en-US" dirty="0"/>
          </a:p>
        </p:txBody>
      </p:sp>
    </p:spTree>
    <p:extLst>
      <p:ext uri="{BB962C8B-B14F-4D97-AF65-F5344CB8AC3E}">
        <p14:creationId xmlns:p14="http://schemas.microsoft.com/office/powerpoint/2010/main" val="3831483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As highlighted earlier we have seen an increase in the number of households where we have accepted a relief and then the main homelessness duties. This contributes to the number of households where we also have a duty to provide temporary accommodation.</a:t>
            </a:r>
          </a:p>
          <a:p>
            <a:pPr marL="171450" indent="-171450">
              <a:buFontTx/>
              <a:buChar char="-"/>
            </a:pPr>
            <a:r>
              <a:rPr lang="en-GB" dirty="0"/>
              <a:t>We saw an increase in Q’s 1 &amp; 2 – to a peak of 947 households in TA - followed by a drop in Q3 as a result of reductions in the </a:t>
            </a:r>
            <a:r>
              <a:rPr lang="en-GB" dirty="0" err="1"/>
              <a:t>P’boro</a:t>
            </a:r>
            <a:r>
              <a:rPr lang="en-GB" dirty="0"/>
              <a:t> and West Suffolk areas.</a:t>
            </a:r>
          </a:p>
          <a:p>
            <a:pPr marL="171450" indent="-171450">
              <a:buFontTx/>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Q4 then saw a slight increase and we ended the year with 859 households in temporary accommodation. This was an 8% rise compared to beginning of the financial year.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FontTx/>
              <a:buNone/>
            </a:pPr>
            <a:endParaRPr lang="en-GB" dirty="0"/>
          </a:p>
        </p:txBody>
      </p:sp>
      <p:sp>
        <p:nvSpPr>
          <p:cNvPr id="4" name="Slide Number Placeholder 3"/>
          <p:cNvSpPr>
            <a:spLocks noGrp="1"/>
          </p:cNvSpPr>
          <p:nvPr>
            <p:ph type="sldNum" sz="quarter" idx="5"/>
          </p:nvPr>
        </p:nvSpPr>
        <p:spPr/>
        <p:txBody>
          <a:bodyPr/>
          <a:lstStyle/>
          <a:p>
            <a:fld id="{A89C7E07-3C67-C64C-8DA0-0404F6303970}" type="slidenum">
              <a:rPr lang="en-US" smtClean="0"/>
              <a:t>13</a:t>
            </a:fld>
            <a:endParaRPr lang="en-US" dirty="0"/>
          </a:p>
        </p:txBody>
      </p:sp>
    </p:spTree>
    <p:extLst>
      <p:ext uri="{BB962C8B-B14F-4D97-AF65-F5344CB8AC3E}">
        <p14:creationId xmlns:p14="http://schemas.microsoft.com/office/powerpoint/2010/main" val="16174709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A worrying trend is the increase in use of B&amp;B accommodation – we have seen a significant increase in its use since March 2023 when there were 56 households in B&amp;B.</a:t>
            </a:r>
          </a:p>
          <a:p>
            <a:pPr marL="171450" indent="-171450">
              <a:buFontTx/>
              <a:buChar char="-"/>
            </a:pPr>
            <a:r>
              <a:rPr lang="en-GB" dirty="0"/>
              <a:t>Number of households in B&amp;B at end of March 24 was 179 – compared to 172 at the beginning of the year so although there has been fluctuations throughout the year we have only seen a slight increase over the 12 month period.</a:t>
            </a:r>
          </a:p>
        </p:txBody>
      </p:sp>
      <p:sp>
        <p:nvSpPr>
          <p:cNvPr id="4" name="Slide Number Placeholder 3"/>
          <p:cNvSpPr>
            <a:spLocks noGrp="1"/>
          </p:cNvSpPr>
          <p:nvPr>
            <p:ph type="sldNum" sz="quarter" idx="5"/>
          </p:nvPr>
        </p:nvSpPr>
        <p:spPr/>
        <p:txBody>
          <a:bodyPr/>
          <a:lstStyle/>
          <a:p>
            <a:fld id="{A89C7E07-3C67-C64C-8DA0-0404F6303970}" type="slidenum">
              <a:rPr lang="en-US" smtClean="0"/>
              <a:t>14</a:t>
            </a:fld>
            <a:endParaRPr lang="en-US" dirty="0"/>
          </a:p>
        </p:txBody>
      </p:sp>
    </p:spTree>
    <p:extLst>
      <p:ext uri="{BB962C8B-B14F-4D97-AF65-F5344CB8AC3E}">
        <p14:creationId xmlns:p14="http://schemas.microsoft.com/office/powerpoint/2010/main" val="26587822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Just to consider the main pressures that we’re facing – the main one in terms of volumes continues to be </a:t>
            </a:r>
            <a:r>
              <a:rPr lang="en-GB" dirty="0" err="1"/>
              <a:t>evicitons</a:t>
            </a:r>
            <a:r>
              <a:rPr lang="en-GB" dirty="0"/>
              <a:t> from the PRS – with 1 in 3 of all presentations being for this reason at the prevention stage. There is no sign that changes within the PRS will change this anytime soon.</a:t>
            </a:r>
          </a:p>
          <a:p>
            <a:pPr marL="171450" indent="-171450">
              <a:buFont typeface="Arial" panose="020B0604020202020204" pitchFamily="34" charset="0"/>
              <a:buChar char="•"/>
            </a:pPr>
            <a:r>
              <a:rPr lang="en-GB" dirty="0"/>
              <a:t>We’ve also seen domestic abuse consistently grow over the last 2 years as a reason for homelessness, particularly as a crisis situation, triggering a relief duty. This is positive in terms of the assistance that councils are  </a:t>
            </a:r>
          </a:p>
          <a:p>
            <a:pPr marL="0" indent="0">
              <a:buFont typeface="Arial" panose="020B0604020202020204" pitchFamily="34" charset="0"/>
              <a:buNone/>
            </a:pPr>
            <a:endParaRPr lang="en-GB" dirty="0"/>
          </a:p>
          <a:p>
            <a:pPr marL="171450" indent="-171450">
              <a:buFont typeface="Arial" panose="020B0604020202020204" pitchFamily="34" charset="0"/>
              <a:buChar char="•"/>
            </a:pPr>
            <a:endParaRPr lang="en-GB" dirty="0"/>
          </a:p>
          <a:p>
            <a:r>
              <a:rPr lang="en-GB" dirty="0"/>
              <a:t> </a:t>
            </a:r>
          </a:p>
        </p:txBody>
      </p:sp>
      <p:sp>
        <p:nvSpPr>
          <p:cNvPr id="4" name="Slide Number Placeholder 3"/>
          <p:cNvSpPr>
            <a:spLocks noGrp="1"/>
          </p:cNvSpPr>
          <p:nvPr>
            <p:ph type="sldNum" sz="quarter" idx="5"/>
          </p:nvPr>
        </p:nvSpPr>
        <p:spPr/>
        <p:txBody>
          <a:bodyPr/>
          <a:lstStyle/>
          <a:p>
            <a:fld id="{A89C7E07-3C67-C64C-8DA0-0404F6303970}" type="slidenum">
              <a:rPr lang="en-US" smtClean="0"/>
              <a:t>15</a:t>
            </a:fld>
            <a:endParaRPr lang="en-US" dirty="0"/>
          </a:p>
        </p:txBody>
      </p:sp>
    </p:spTree>
    <p:extLst>
      <p:ext uri="{BB962C8B-B14F-4D97-AF65-F5344CB8AC3E}">
        <p14:creationId xmlns:p14="http://schemas.microsoft.com/office/powerpoint/2010/main" val="3095775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200" dirty="0">
                <a:effectLst/>
                <a:latin typeface="Arial" panose="020B0604020202020204" pitchFamily="34" charset="0"/>
                <a:ea typeface="Calibri" panose="020F0502020204030204" pitchFamily="34" charset="0"/>
              </a:rPr>
              <a:t>The rising cost of the use of temporary accommodation for homeless households is one of the most significant financial risks that councils are facing. </a:t>
            </a:r>
          </a:p>
          <a:p>
            <a:pPr marL="171450" indent="-171450">
              <a:buFont typeface="Arial" panose="020B0604020202020204" pitchFamily="34" charset="0"/>
              <a:buChar char="•"/>
            </a:pPr>
            <a:r>
              <a:rPr lang="en-GB" sz="1200" dirty="0">
                <a:effectLst/>
                <a:latin typeface="Arial" panose="020B0604020202020204" pitchFamily="34" charset="0"/>
                <a:ea typeface="Calibri" panose="020F0502020204030204" pitchFamily="34" charset="0"/>
              </a:rPr>
              <a:t>Councils are spending significant proportions of their overall expenditure on temporary accommodation – with over £2 and a quarter billion spent on this nationally in 23/24.</a:t>
            </a:r>
          </a:p>
          <a:p>
            <a:pPr marL="171450" indent="-171450">
              <a:buFont typeface="Arial" panose="020B0604020202020204" pitchFamily="34" charset="0"/>
              <a:buChar char="•"/>
            </a:pPr>
            <a:r>
              <a:rPr lang="en-GB" sz="1200" dirty="0">
                <a:effectLst/>
                <a:latin typeface="Arial" panose="020B0604020202020204" pitchFamily="34" charset="0"/>
                <a:ea typeface="Calibri" panose="020F0502020204030204" pitchFamily="34" charset="0"/>
              </a:rPr>
              <a:t>This was a 29% increase on the previous year.</a:t>
            </a:r>
          </a:p>
          <a:p>
            <a:pPr marL="171450" indent="-171450">
              <a:buFont typeface="Arial" panose="020B0604020202020204" pitchFamily="34" charset="0"/>
              <a:buChar char="•"/>
            </a:pPr>
            <a:r>
              <a:rPr lang="en-GB" sz="1200" dirty="0">
                <a:effectLst/>
                <a:latin typeface="Arial" panose="020B0604020202020204" pitchFamily="34" charset="0"/>
                <a:ea typeface="Calibri" panose="020F0502020204030204" pitchFamily="34" charset="0"/>
              </a:rPr>
              <a:t>Half of the total spend was on B&amp;B and nightly paid accommodation which is often used because of the lack of other forms of more suitable TA. </a:t>
            </a:r>
          </a:p>
          <a:p>
            <a:pPr marL="171450" indent="-171450">
              <a:buFont typeface="Arial" panose="020B0604020202020204" pitchFamily="34" charset="0"/>
              <a:buChar char="•"/>
            </a:pPr>
            <a:r>
              <a:rPr lang="en-GB" sz="1200" dirty="0">
                <a:effectLst/>
                <a:latin typeface="Arial" panose="020B0604020202020204" pitchFamily="34" charset="0"/>
                <a:ea typeface="Calibri" panose="020F0502020204030204" pitchFamily="34" charset="0"/>
              </a:rPr>
              <a:t>In the current economic climate and </a:t>
            </a:r>
            <a:r>
              <a:rPr lang="en-GB" sz="1200">
                <a:effectLst/>
                <a:latin typeface="Arial" panose="020B0604020202020204" pitchFamily="34" charset="0"/>
                <a:ea typeface="Calibri" panose="020F0502020204030204" pitchFamily="34" charset="0"/>
              </a:rPr>
              <a:t>housing market, this </a:t>
            </a:r>
            <a:r>
              <a:rPr lang="en-GB" sz="1200" dirty="0">
                <a:effectLst/>
                <a:latin typeface="Arial" panose="020B0604020202020204" pitchFamily="34" charset="0"/>
                <a:ea typeface="Calibri" panose="020F0502020204030204" pitchFamily="34" charset="0"/>
              </a:rPr>
              <a:t>level of expenditure is likely to continue, or grow, as homelessness pressures continue. </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A89C7E07-3C67-C64C-8DA0-0404F6303970}" type="slidenum">
              <a:rPr lang="en-US" smtClean="0"/>
              <a:t>16</a:t>
            </a:fld>
            <a:endParaRPr lang="en-US" dirty="0"/>
          </a:p>
        </p:txBody>
      </p:sp>
    </p:spTree>
    <p:extLst>
      <p:ext uri="{BB962C8B-B14F-4D97-AF65-F5344CB8AC3E}">
        <p14:creationId xmlns:p14="http://schemas.microsoft.com/office/powerpoint/2010/main" val="398773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Looking at the total number of homelessness presentations that have led to duties being triggered with local authorities – we’ve seen a 7% increase across the sub-region and this compares to an 8% increase nationally. </a:t>
            </a:r>
          </a:p>
        </p:txBody>
      </p:sp>
      <p:sp>
        <p:nvSpPr>
          <p:cNvPr id="4" name="Slide Number Placeholder 3"/>
          <p:cNvSpPr>
            <a:spLocks noGrp="1"/>
          </p:cNvSpPr>
          <p:nvPr>
            <p:ph type="sldNum" sz="quarter" idx="5"/>
          </p:nvPr>
        </p:nvSpPr>
        <p:spPr/>
        <p:txBody>
          <a:bodyPr/>
          <a:lstStyle/>
          <a:p>
            <a:fld id="{A89C7E07-3C67-C64C-8DA0-0404F6303970}" type="slidenum">
              <a:rPr lang="en-US" smtClean="0"/>
              <a:t>3</a:t>
            </a:fld>
            <a:endParaRPr lang="en-US" dirty="0"/>
          </a:p>
        </p:txBody>
      </p:sp>
    </p:spTree>
    <p:extLst>
      <p:ext uri="{BB962C8B-B14F-4D97-AF65-F5344CB8AC3E}">
        <p14:creationId xmlns:p14="http://schemas.microsoft.com/office/powerpoint/2010/main" val="4148277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Breaking this down further we’ve seen a 7% increase in prevention duties being triggered – slightly higher than the 3% increase nationally.</a:t>
            </a:r>
          </a:p>
        </p:txBody>
      </p:sp>
      <p:sp>
        <p:nvSpPr>
          <p:cNvPr id="4" name="Slide Number Placeholder 3"/>
          <p:cNvSpPr>
            <a:spLocks noGrp="1"/>
          </p:cNvSpPr>
          <p:nvPr>
            <p:ph type="sldNum" sz="quarter" idx="5"/>
          </p:nvPr>
        </p:nvSpPr>
        <p:spPr/>
        <p:txBody>
          <a:bodyPr/>
          <a:lstStyle/>
          <a:p>
            <a:fld id="{A89C7E07-3C67-C64C-8DA0-0404F6303970}" type="slidenum">
              <a:rPr lang="en-US" smtClean="0"/>
              <a:t>4</a:t>
            </a:fld>
            <a:endParaRPr lang="en-US" dirty="0"/>
          </a:p>
        </p:txBody>
      </p:sp>
    </p:spTree>
    <p:extLst>
      <p:ext uri="{BB962C8B-B14F-4D97-AF65-F5344CB8AC3E}">
        <p14:creationId xmlns:p14="http://schemas.microsoft.com/office/powerpoint/2010/main" val="279253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With households coming to us at the point of homelessness, and triggering a relief duty, we’ve seen a 7% increase whilst nationally there was a 12% increase.</a:t>
            </a:r>
          </a:p>
          <a:p>
            <a:r>
              <a:rPr lang="en-GB" dirty="0"/>
              <a:t>With the emphasis on early interventions we obviously want to minimise the number of people approaching at the point of a crisis but when we look at the reasons for homelessness at this stage we’ll see why there may be more presentations at the point of crisis. </a:t>
            </a:r>
          </a:p>
        </p:txBody>
      </p:sp>
      <p:sp>
        <p:nvSpPr>
          <p:cNvPr id="4" name="Slide Number Placeholder 3"/>
          <p:cNvSpPr>
            <a:spLocks noGrp="1"/>
          </p:cNvSpPr>
          <p:nvPr>
            <p:ph type="sldNum" sz="quarter" idx="5"/>
          </p:nvPr>
        </p:nvSpPr>
        <p:spPr/>
        <p:txBody>
          <a:bodyPr/>
          <a:lstStyle/>
          <a:p>
            <a:fld id="{A89C7E07-3C67-C64C-8DA0-0404F6303970}" type="slidenum">
              <a:rPr lang="en-US" smtClean="0"/>
              <a:t>5</a:t>
            </a:fld>
            <a:endParaRPr lang="en-US" dirty="0"/>
          </a:p>
        </p:txBody>
      </p:sp>
    </p:spTree>
    <p:extLst>
      <p:ext uri="{BB962C8B-B14F-4D97-AF65-F5344CB8AC3E}">
        <p14:creationId xmlns:p14="http://schemas.microsoft.com/office/powerpoint/2010/main" val="1952816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Where prevention or relief hasn’t been successful we must consider whether what’s termed the ‘main housing duty’ is owed.</a:t>
            </a:r>
          </a:p>
          <a:p>
            <a:pPr marL="171450" indent="-171450">
              <a:buFont typeface="Arial" panose="020B0604020202020204" pitchFamily="34" charset="0"/>
              <a:buChar char="•"/>
            </a:pPr>
            <a:r>
              <a:rPr lang="en-GB" dirty="0"/>
              <a:t>The number of households reaching and then being owed this duty increased by 15% whereas nationally there was a 2% reduction in the number of households being owed this duty.</a:t>
            </a:r>
          </a:p>
        </p:txBody>
      </p:sp>
      <p:sp>
        <p:nvSpPr>
          <p:cNvPr id="4" name="Slide Number Placeholder 3"/>
          <p:cNvSpPr>
            <a:spLocks noGrp="1"/>
          </p:cNvSpPr>
          <p:nvPr>
            <p:ph type="sldNum" sz="quarter" idx="5"/>
          </p:nvPr>
        </p:nvSpPr>
        <p:spPr/>
        <p:txBody>
          <a:bodyPr/>
          <a:lstStyle/>
          <a:p>
            <a:fld id="{A89C7E07-3C67-C64C-8DA0-0404F6303970}" type="slidenum">
              <a:rPr lang="en-US" smtClean="0"/>
              <a:t>6</a:t>
            </a:fld>
            <a:endParaRPr lang="en-US" dirty="0"/>
          </a:p>
        </p:txBody>
      </p:sp>
    </p:spTree>
    <p:extLst>
      <p:ext uri="{BB962C8B-B14F-4D97-AF65-F5344CB8AC3E}">
        <p14:creationId xmlns:p14="http://schemas.microsoft.com/office/powerpoint/2010/main" val="1948947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Looking at the main causes of homelessness – the 2 main causes were the same as last year (both locally &amp; nationally)</a:t>
            </a:r>
          </a:p>
          <a:p>
            <a:pPr marL="171450" indent="-171450">
              <a:buFontTx/>
              <a:buChar char="-"/>
            </a:pPr>
            <a:r>
              <a:rPr lang="en-GB" dirty="0"/>
              <a:t>The first column - Family or friends unable to </a:t>
            </a:r>
            <a:r>
              <a:rPr lang="en-GB" dirty="0" err="1"/>
              <a:t>accomm</a:t>
            </a:r>
            <a:r>
              <a:rPr lang="en-GB" dirty="0"/>
              <a:t> – was 26% of all cases – this was 788 apps which was actually 4% lower than last year (although there was an increase at the relief stage under this cause of homelessness as we’ll see on the next slide)</a:t>
            </a:r>
          </a:p>
          <a:p>
            <a:pPr marL="171450" indent="-171450">
              <a:buFontTx/>
              <a:buChar char="-"/>
            </a:pPr>
            <a:r>
              <a:rPr lang="en-GB" dirty="0"/>
              <a:t>End of PRS tenancies – was the single largest cause of homelessness at the prevention stage. 33% all cases – 1006 apps – 5% higher than last year</a:t>
            </a:r>
          </a:p>
          <a:p>
            <a:pPr marL="171450" indent="-171450">
              <a:buFontTx/>
              <a:buChar char="-"/>
            </a:pPr>
            <a:r>
              <a:rPr lang="en-GB" dirty="0"/>
              <a:t>Other notable variances:</a:t>
            </a:r>
          </a:p>
          <a:p>
            <a:pPr marL="171450" indent="-171450">
              <a:buFontTx/>
              <a:buChar char="-"/>
            </a:pPr>
            <a:r>
              <a:rPr lang="en-GB" dirty="0"/>
              <a:t>Domestic Abuse - 8% of all applications. 150 apps which was a 28% increase on last year.</a:t>
            </a:r>
          </a:p>
          <a:p>
            <a:pPr marL="171450" indent="-171450">
              <a:buFontTx/>
              <a:buChar char="-"/>
            </a:pPr>
            <a:r>
              <a:rPr lang="en-GB" dirty="0"/>
              <a:t>Households required to leave HO asylum support </a:t>
            </a:r>
            <a:r>
              <a:rPr lang="en-GB" dirty="0" err="1"/>
              <a:t>accom</a:t>
            </a:r>
            <a:r>
              <a:rPr lang="en-GB" dirty="0"/>
              <a:t> – 50 in number which was a 22% increase on last year. When looking at the number coming through at the relief duty stage combined with the prevention stage we’ve seen a significant increase in households coming through as homeless for this reason. PCC is the most impacted council by this.</a:t>
            </a:r>
          </a:p>
          <a:p>
            <a:endParaRPr lang="en-GB" dirty="0"/>
          </a:p>
        </p:txBody>
      </p:sp>
      <p:sp>
        <p:nvSpPr>
          <p:cNvPr id="4" name="Slide Number Placeholder 3"/>
          <p:cNvSpPr>
            <a:spLocks noGrp="1"/>
          </p:cNvSpPr>
          <p:nvPr>
            <p:ph type="sldNum" sz="quarter" idx="5"/>
          </p:nvPr>
        </p:nvSpPr>
        <p:spPr/>
        <p:txBody>
          <a:bodyPr/>
          <a:lstStyle/>
          <a:p>
            <a:fld id="{A89C7E07-3C67-C64C-8DA0-0404F6303970}" type="slidenum">
              <a:rPr lang="en-US" smtClean="0"/>
              <a:t>7</a:t>
            </a:fld>
            <a:endParaRPr lang="en-US" dirty="0"/>
          </a:p>
        </p:txBody>
      </p:sp>
    </p:spTree>
    <p:extLst>
      <p:ext uri="{BB962C8B-B14F-4D97-AF65-F5344CB8AC3E}">
        <p14:creationId xmlns:p14="http://schemas.microsoft.com/office/powerpoint/2010/main" val="2870245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Main cause @ relief duty stage was Family or friends unable to </a:t>
            </a:r>
            <a:r>
              <a:rPr lang="en-GB" dirty="0" err="1"/>
              <a:t>accomm</a:t>
            </a:r>
            <a:r>
              <a:rPr lang="en-GB" dirty="0"/>
              <a:t> – 28% of all cases – 751 apps which was 3 % increase on last year</a:t>
            </a:r>
          </a:p>
          <a:p>
            <a:pPr marL="171450" indent="-171450">
              <a:buFontTx/>
              <a:buChar char="-"/>
            </a:pPr>
            <a:r>
              <a:rPr lang="en-GB" dirty="0"/>
              <a:t>DA was second largest cause at this stage, as it was last year - 17% all cases – 3% increase </a:t>
            </a:r>
          </a:p>
          <a:p>
            <a:pPr marL="171450" indent="-171450">
              <a:buFontTx/>
              <a:buChar char="-"/>
            </a:pPr>
            <a:r>
              <a:rPr lang="en-GB" dirty="0"/>
              <a:t>Other notable variances and although it was smaller numbers:</a:t>
            </a:r>
          </a:p>
          <a:p>
            <a:pPr marL="171450" indent="-171450">
              <a:buFontTx/>
              <a:buChar char="-"/>
            </a:pPr>
            <a:r>
              <a:rPr lang="en-GB" dirty="0"/>
              <a:t>Eviction from supported housing – 198 apps which was an increase of 30% </a:t>
            </a:r>
          </a:p>
          <a:p>
            <a:pPr marL="171450" indent="-171450">
              <a:buFontTx/>
              <a:buChar char="-"/>
            </a:pPr>
            <a:r>
              <a:rPr lang="en-GB" sz="1800" dirty="0">
                <a:effectLst/>
                <a:latin typeface="Arial" panose="020B0604020202020204" pitchFamily="34" charset="0"/>
                <a:ea typeface="Calibri" panose="020F0502020204030204" pitchFamily="34" charset="0"/>
              </a:rPr>
              <a:t>69 households become homeless as a result of being required to leave Home Office asylum support accommodation. This compared to 16 households in the previous year. As in the previous year the majority of these were in the PCC area.</a:t>
            </a:r>
            <a:endParaRPr lang="en-GB" dirty="0"/>
          </a:p>
          <a:p>
            <a:pPr marL="171450" indent="-171450">
              <a:buFontTx/>
              <a:buChar char="-"/>
            </a:pPr>
            <a:r>
              <a:rPr lang="en-GB" dirty="0"/>
              <a:t>In 23/24 more instances of homelessness were at the relief duty stage which is positive as it gives the opportunity for earlier interventions. There are differences between the councils with this and the homelessness group will look into this further to understand why.</a:t>
            </a:r>
          </a:p>
          <a:p>
            <a:endParaRPr lang="en-GB" dirty="0"/>
          </a:p>
        </p:txBody>
      </p:sp>
      <p:sp>
        <p:nvSpPr>
          <p:cNvPr id="4" name="Slide Number Placeholder 3"/>
          <p:cNvSpPr>
            <a:spLocks noGrp="1"/>
          </p:cNvSpPr>
          <p:nvPr>
            <p:ph type="sldNum" sz="quarter" idx="5"/>
          </p:nvPr>
        </p:nvSpPr>
        <p:spPr/>
        <p:txBody>
          <a:bodyPr/>
          <a:lstStyle/>
          <a:p>
            <a:fld id="{A89C7E07-3C67-C64C-8DA0-0404F6303970}" type="slidenum">
              <a:rPr lang="en-US" smtClean="0"/>
              <a:t>8</a:t>
            </a:fld>
            <a:endParaRPr lang="en-US" dirty="0"/>
          </a:p>
        </p:txBody>
      </p:sp>
    </p:spTree>
    <p:extLst>
      <p:ext uri="{BB962C8B-B14F-4D97-AF65-F5344CB8AC3E}">
        <p14:creationId xmlns:p14="http://schemas.microsoft.com/office/powerpoint/2010/main" val="645368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As you’d expect with more prevention duties being triggered in the year – there were more outcomes….or decisions.</a:t>
            </a:r>
          </a:p>
          <a:p>
            <a:pPr marL="171450" indent="-171450">
              <a:buFontTx/>
              <a:buChar char="-"/>
            </a:pPr>
            <a:r>
              <a:rPr lang="en-GB" dirty="0"/>
              <a:t>The positives 53% of prevention duties ended as a result of accommodation being secured, either remaining in their home or finding alternative </a:t>
            </a:r>
            <a:r>
              <a:rPr lang="en-GB" dirty="0" err="1"/>
              <a:t>accom</a:t>
            </a:r>
            <a:r>
              <a:rPr lang="en-GB" dirty="0"/>
              <a:t>. The national figure was a 51% success rate.</a:t>
            </a:r>
          </a:p>
          <a:p>
            <a:pPr marL="171450" indent="-171450">
              <a:buFontTx/>
              <a:buChar char="-"/>
            </a:pPr>
            <a:r>
              <a:rPr lang="en-GB" dirty="0"/>
              <a:t>25% of households became homeless at the end of the prevention duty and were then owed the relief duty (26% nationally)</a:t>
            </a:r>
          </a:p>
        </p:txBody>
      </p:sp>
      <p:sp>
        <p:nvSpPr>
          <p:cNvPr id="4" name="Slide Number Placeholder 3"/>
          <p:cNvSpPr>
            <a:spLocks noGrp="1"/>
          </p:cNvSpPr>
          <p:nvPr>
            <p:ph type="sldNum" sz="quarter" idx="5"/>
          </p:nvPr>
        </p:nvSpPr>
        <p:spPr/>
        <p:txBody>
          <a:bodyPr/>
          <a:lstStyle/>
          <a:p>
            <a:fld id="{A89C7E07-3C67-C64C-8DA0-0404F6303970}" type="slidenum">
              <a:rPr lang="en-US" smtClean="0"/>
              <a:t>9</a:t>
            </a:fld>
            <a:endParaRPr lang="en-US" dirty="0"/>
          </a:p>
        </p:txBody>
      </p:sp>
    </p:spTree>
    <p:extLst>
      <p:ext uri="{BB962C8B-B14F-4D97-AF65-F5344CB8AC3E}">
        <p14:creationId xmlns:p14="http://schemas.microsoft.com/office/powerpoint/2010/main" val="2031004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29% of outcomes at relief stage were successful with accommodation being secured – compared to 30% in previous year – compares to 32% nationally</a:t>
            </a:r>
          </a:p>
          <a:p>
            <a:pPr marL="171450" indent="-171450">
              <a:buFontTx/>
              <a:buChar char="-"/>
            </a:pPr>
            <a:r>
              <a:rPr lang="en-GB" dirty="0"/>
              <a:t>In 56% of cases homelessness wasn’t resolved and the councils then considered whether the main housing duty was owed</a:t>
            </a:r>
          </a:p>
          <a:p>
            <a:pPr marL="171450" indent="-171450">
              <a:buFontTx/>
              <a:buChar char="-"/>
            </a:pPr>
            <a:r>
              <a:rPr lang="en-GB" dirty="0"/>
              <a:t>After the relief duty ended 69% so 2 out of every 3 households were then owed the main housing duty.</a:t>
            </a:r>
          </a:p>
          <a:p>
            <a:pPr marL="171450" indent="-171450">
              <a:buFontTx/>
              <a:buChar char="-"/>
            </a:pPr>
            <a:endParaRPr lang="en-GB" dirty="0"/>
          </a:p>
        </p:txBody>
      </p:sp>
      <p:sp>
        <p:nvSpPr>
          <p:cNvPr id="4" name="Slide Number Placeholder 3"/>
          <p:cNvSpPr>
            <a:spLocks noGrp="1"/>
          </p:cNvSpPr>
          <p:nvPr>
            <p:ph type="sldNum" sz="quarter" idx="5"/>
          </p:nvPr>
        </p:nvSpPr>
        <p:spPr/>
        <p:txBody>
          <a:bodyPr/>
          <a:lstStyle/>
          <a:p>
            <a:fld id="{A89C7E07-3C67-C64C-8DA0-0404F6303970}" type="slidenum">
              <a:rPr lang="en-US" smtClean="0"/>
              <a:t>10</a:t>
            </a:fld>
            <a:endParaRPr lang="en-US" dirty="0"/>
          </a:p>
        </p:txBody>
      </p:sp>
    </p:spTree>
    <p:extLst>
      <p:ext uri="{BB962C8B-B14F-4D97-AF65-F5344CB8AC3E}">
        <p14:creationId xmlns:p14="http://schemas.microsoft.com/office/powerpoint/2010/main" val="86908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anchor="b">
            <a:noAutofit/>
          </a:bodyPr>
          <a:lstStyle>
            <a:lvl1pPr algn="l">
              <a:defRPr sz="6000" b="1" i="0" spc="100" baseline="0">
                <a:solidFill>
                  <a:schemeClr val="bg1"/>
                </a:solidFill>
                <a:latin typeface="+mj-lt"/>
              </a:defRPr>
            </a:lvl1pPr>
          </a:lstStyle>
          <a:p>
            <a:r>
              <a:rPr lang="en-US"/>
              <a:t>Click to edit Master title style</a:t>
            </a:r>
            <a:endParaRPr lang="en-US" dirty="0"/>
          </a:p>
        </p:txBody>
      </p:sp>
      <p:grpSp>
        <p:nvGrpSpPr>
          <p:cNvPr id="9" name="Group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a:r>
              <a:rPr lang="en-US"/>
              <a:t>Click to edit Master text styles</a:t>
            </a:r>
          </a:p>
        </p:txBody>
      </p:sp>
      <p:cxnSp>
        <p:nvCxnSpPr>
          <p:cNvPr id="13" name="Straight Connector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Text Placeholder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8" name="Content Placeholder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15" name="Straight Connector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4" name="Footer Placeholder 3">
            <a:extLst>
              <a:ext uri="{FF2B5EF4-FFF2-40B4-BE49-F238E27FC236}">
                <a16:creationId xmlns:a16="http://schemas.microsoft.com/office/drawing/2014/main" id="{D2060DA6-6E6F-47BF-9680-1B030F525DD2}"/>
              </a:ext>
            </a:extLst>
          </p:cNvPr>
          <p:cNvSpPr>
            <a:spLocks noGrp="1"/>
          </p:cNvSpPr>
          <p:nvPr>
            <p:ph type="ftr" sz="quarter" idx="15"/>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FF8F140D-2B48-4E31-9E97-08B68ABBAC1E}"/>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reeform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0" name="Text Placeholder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1" name="Content Placeholder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2" name="Text Placeholder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4" name="Content Placeholder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26" name="Straight Connector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4" name="Footer Placeholder 3">
            <a:extLst>
              <a:ext uri="{FF2B5EF4-FFF2-40B4-BE49-F238E27FC236}">
                <a16:creationId xmlns:a16="http://schemas.microsoft.com/office/drawing/2014/main" id="{9A79B87D-E8CF-49AE-9326-2FEED2392F09}"/>
              </a:ext>
            </a:extLst>
          </p:cNvPr>
          <p:cNvSpPr>
            <a:spLocks noGrp="1"/>
          </p:cNvSpPr>
          <p:nvPr>
            <p:ph type="ftr" sz="quarter" idx="15"/>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7BA139CE-3E4D-4224-B157-2D29EC10FE40}"/>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a:noAutofit/>
          </a:bodyPr>
          <a:lstStyle>
            <a:lvl1pPr marL="0" indent="0">
              <a:buNone/>
              <a:defRPr sz="1600">
                <a:latin typeface="+mn-lt"/>
              </a:defRPr>
            </a:lvl1pPr>
          </a:lstStyle>
          <a:p>
            <a:pPr lvl="0"/>
            <a:r>
              <a:rPr lang="en-US"/>
              <a:t>Click to edit Master text styles</a:t>
            </a:r>
          </a:p>
        </p:txBody>
      </p:sp>
      <p:grpSp>
        <p:nvGrpSpPr>
          <p:cNvPr id="15" name="Group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reeform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4" name="Text Placeholder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1" name="Text Placeholder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a:noAutofit/>
          </a:bodyPr>
          <a:lstStyle>
            <a:lvl1pPr marL="0" indent="0">
              <a:buNone/>
              <a:defRPr sz="1600">
                <a:latin typeface="+mn-lt"/>
              </a:defRPr>
            </a:lvl1pPr>
          </a:lstStyle>
          <a:p>
            <a:pPr lvl="0"/>
            <a:r>
              <a:rPr lang="en-US"/>
              <a:t>Click to edit Master text styles</a:t>
            </a:r>
          </a:p>
        </p:txBody>
      </p:sp>
      <p:sp>
        <p:nvSpPr>
          <p:cNvPr id="22" name="Text Placeholder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3" name="Text Placeholder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4" name="Text Placeholder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5" name="Text Placeholder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a:noAutofit/>
          </a:bodyPr>
          <a:lstStyle>
            <a:lvl1pPr marL="0" indent="0">
              <a:buNone/>
              <a:defRPr sz="1600">
                <a:latin typeface="+mn-lt"/>
              </a:defRPr>
            </a:lvl1pPr>
          </a:lstStyle>
          <a:p>
            <a:pPr lvl="0"/>
            <a:r>
              <a:rPr lang="en-US"/>
              <a:t>Click to edit Master text styles</a:t>
            </a:r>
          </a:p>
        </p:txBody>
      </p:sp>
      <p:sp>
        <p:nvSpPr>
          <p:cNvPr id="26" name="Text Placeholder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7" name="Text Placeholder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8" name="Text Placeholder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6" name="Footer Placeholder 5">
            <a:extLst>
              <a:ext uri="{FF2B5EF4-FFF2-40B4-BE49-F238E27FC236}">
                <a16:creationId xmlns:a16="http://schemas.microsoft.com/office/drawing/2014/main" id="{2DBF2453-9E16-47FE-A8ED-4661246DE597}"/>
              </a:ext>
            </a:extLst>
          </p:cNvPr>
          <p:cNvSpPr>
            <a:spLocks noGrp="1"/>
          </p:cNvSpPr>
          <p:nvPr>
            <p:ph type="ftr" sz="quarter" idx="22"/>
          </p:nvPr>
        </p:nvSpPr>
        <p:spPr/>
        <p:txBody>
          <a:bodyPr/>
          <a:lstStyle/>
          <a:p>
            <a:r>
              <a:rPr lang="en-US"/>
              <a:t>Annual Review</a:t>
            </a:r>
            <a:endParaRPr lang="en-US" b="0" dirty="0"/>
          </a:p>
        </p:txBody>
      </p:sp>
      <p:sp>
        <p:nvSpPr>
          <p:cNvPr id="7" name="Slide Number Placeholder 6">
            <a:extLst>
              <a:ext uri="{FF2B5EF4-FFF2-40B4-BE49-F238E27FC236}">
                <a16:creationId xmlns:a16="http://schemas.microsoft.com/office/drawing/2014/main" id="{F636E9EA-D950-424A-BC92-F6794D6E5D67}"/>
              </a:ext>
            </a:extLst>
          </p:cNvPr>
          <p:cNvSpPr>
            <a:spLocks noGrp="1"/>
          </p:cNvSpPr>
          <p:nvPr>
            <p:ph type="sldNum" sz="quarter" idx="2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tx1"/>
        </a:solidFill>
        <a:effectLst/>
      </p:bgPr>
    </p:bg>
    <p:spTree>
      <p:nvGrpSpPr>
        <p:cNvPr id="1" name=""/>
        <p:cNvGrpSpPr/>
        <p:nvPr/>
      </p:nvGrpSpPr>
      <p:grpSpPr>
        <a:xfrm>
          <a:off x="0" y="0"/>
          <a:ext cx="0" cy="0"/>
          <a:chOff x="0" y="0"/>
          <a:chExt cx="0" cy="0"/>
        </a:xfrm>
      </p:grpSpPr>
      <p:sp>
        <p:nvSpPr>
          <p:cNvPr id="16" name="Text Placeholder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7" name="Subtitle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6" name="Title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27" name="Straight Connector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Picture Placeholder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a:lstStyle/>
          <a:p>
            <a:r>
              <a:rPr lang="en-US"/>
              <a:t>Click icon to add picture</a:t>
            </a:r>
            <a:endParaRPr lang="en-US" dirty="0"/>
          </a:p>
        </p:txBody>
      </p:sp>
      <p:grpSp>
        <p:nvGrpSpPr>
          <p:cNvPr id="30" name="Group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reeform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spc="50" baseline="0">
                <a:latin typeface="+mj-lt"/>
              </a:defRPr>
            </a:lvl1pPr>
          </a:lstStyle>
          <a:p>
            <a:r>
              <a:rPr lang="en-US"/>
              <a:t>Click to edit Master title style</a:t>
            </a:r>
            <a:endParaRPr lang="en-US" dirty="0"/>
          </a:p>
        </p:txBody>
      </p:sp>
      <p:cxnSp>
        <p:nvCxnSpPr>
          <p:cNvPr id="13" name="Straight Connector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Text Placeholder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5" name="Text Placeholder 29">
            <a:extLst>
              <a:ext uri="{FF2B5EF4-FFF2-40B4-BE49-F238E27FC236}">
                <a16:creationId xmlns:a16="http://schemas.microsoft.com/office/drawing/2014/main" id="{18ABDA74-C3EC-274D-BE87-AC5B825A2A4C}"/>
              </a:ext>
            </a:extLst>
          </p:cNvPr>
          <p:cNvSpPr>
            <a:spLocks noGrp="1"/>
          </p:cNvSpPr>
          <p:nvPr>
            <p:ph type="body" sz="quarter" idx="14"/>
          </p:nvPr>
        </p:nvSpPr>
        <p:spPr>
          <a:xfrm>
            <a:off x="952500" y="2209800"/>
            <a:ext cx="2133600"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16" name="Straight Connector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Text Placeholder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8" name="Text Placeholder 29">
            <a:extLst>
              <a:ext uri="{FF2B5EF4-FFF2-40B4-BE49-F238E27FC236}">
                <a16:creationId xmlns:a16="http://schemas.microsoft.com/office/drawing/2014/main" id="{0E9E9D03-0186-5B4C-A73F-95ADCD08A44A}"/>
              </a:ext>
            </a:extLst>
          </p:cNvPr>
          <p:cNvSpPr>
            <a:spLocks noGrp="1"/>
          </p:cNvSpPr>
          <p:nvPr>
            <p:ph type="body" sz="quarter" idx="16"/>
          </p:nvPr>
        </p:nvSpPr>
        <p:spPr>
          <a:xfrm>
            <a:off x="3663042" y="2209800"/>
            <a:ext cx="2128157"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0" name="Straight Connector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Text Placeholder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2" name="Text Placeholder 29">
            <a:extLst>
              <a:ext uri="{FF2B5EF4-FFF2-40B4-BE49-F238E27FC236}">
                <a16:creationId xmlns:a16="http://schemas.microsoft.com/office/drawing/2014/main" id="{97DCC038-CDD3-1D48-B8BA-2617616935C5}"/>
              </a:ext>
            </a:extLst>
          </p:cNvPr>
          <p:cNvSpPr>
            <a:spLocks noGrp="1"/>
          </p:cNvSpPr>
          <p:nvPr>
            <p:ph type="body" sz="quarter" idx="20"/>
          </p:nvPr>
        </p:nvSpPr>
        <p:spPr>
          <a:xfrm>
            <a:off x="952500" y="4522803"/>
            <a:ext cx="2133600"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3" name="Straight Connector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Text Placeholder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5" name="Text Placeholder 29">
            <a:extLst>
              <a:ext uri="{FF2B5EF4-FFF2-40B4-BE49-F238E27FC236}">
                <a16:creationId xmlns:a16="http://schemas.microsoft.com/office/drawing/2014/main" id="{773FBF72-A3D8-2F4E-BAD2-2755F0BE4A47}"/>
              </a:ext>
            </a:extLst>
          </p:cNvPr>
          <p:cNvSpPr>
            <a:spLocks noGrp="1"/>
          </p:cNvSpPr>
          <p:nvPr>
            <p:ph type="body" sz="quarter" idx="22"/>
          </p:nvPr>
        </p:nvSpPr>
        <p:spPr>
          <a:xfrm>
            <a:off x="3663042" y="4522803"/>
            <a:ext cx="2128157"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6" name="Straight Connector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Text Placeholder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8" name="Text Placeholder 29">
            <a:extLst>
              <a:ext uri="{FF2B5EF4-FFF2-40B4-BE49-F238E27FC236}">
                <a16:creationId xmlns:a16="http://schemas.microsoft.com/office/drawing/2014/main" id="{DD138509-2AA1-D540-90D6-288474956619}"/>
              </a:ext>
            </a:extLst>
          </p:cNvPr>
          <p:cNvSpPr>
            <a:spLocks noGrp="1"/>
          </p:cNvSpPr>
          <p:nvPr>
            <p:ph type="body" sz="quarter" idx="24"/>
          </p:nvPr>
        </p:nvSpPr>
        <p:spPr>
          <a:xfrm>
            <a:off x="6367054" y="4522803"/>
            <a:ext cx="2129245"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5" name="Footer Placeholder 4">
            <a:extLst>
              <a:ext uri="{FF2B5EF4-FFF2-40B4-BE49-F238E27FC236}">
                <a16:creationId xmlns:a16="http://schemas.microsoft.com/office/drawing/2014/main" id="{FDE10C66-2FF2-41F8-98FA-BE4983369645}"/>
              </a:ext>
            </a:extLst>
          </p:cNvPr>
          <p:cNvSpPr>
            <a:spLocks noGrp="1"/>
          </p:cNvSpPr>
          <p:nvPr>
            <p:ph type="ftr" sz="quarter" idx="26"/>
          </p:nvPr>
        </p:nvSpPr>
        <p:spPr/>
        <p:txBody>
          <a:bodyPr/>
          <a:lstStyle/>
          <a:p>
            <a:r>
              <a:rPr lang="en-US"/>
              <a:t>Annual Review</a:t>
            </a:r>
            <a:endParaRPr lang="en-US" b="0" dirty="0"/>
          </a:p>
        </p:txBody>
      </p:sp>
      <p:sp>
        <p:nvSpPr>
          <p:cNvPr id="19" name="Slide Number Placeholder 18">
            <a:extLst>
              <a:ext uri="{FF2B5EF4-FFF2-40B4-BE49-F238E27FC236}">
                <a16:creationId xmlns:a16="http://schemas.microsoft.com/office/drawing/2014/main" id="{1851A3FD-B717-4588-9809-4FFAC5FF47A1}"/>
              </a:ext>
            </a:extLst>
          </p:cNvPr>
          <p:cNvSpPr>
            <a:spLocks noGrp="1"/>
          </p:cNvSpPr>
          <p:nvPr>
            <p:ph type="sldNum" sz="quarter" idx="27"/>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 name="Freeform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4" name="Picture Placeholder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a:lstStyle/>
          <a:p>
            <a:r>
              <a:rPr lang="en-US"/>
              <a:t>Click icon to add picture</a:t>
            </a:r>
            <a:endParaRPr lang="en-US" dirty="0"/>
          </a:p>
        </p:txBody>
      </p:sp>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17" name="Straight Connector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4" name="Footer Placeholder 3">
            <a:extLst>
              <a:ext uri="{FF2B5EF4-FFF2-40B4-BE49-F238E27FC236}">
                <a16:creationId xmlns:a16="http://schemas.microsoft.com/office/drawing/2014/main" id="{DB285929-1018-4370-A170-074C414B2281}"/>
              </a:ext>
            </a:extLst>
          </p:cNvPr>
          <p:cNvSpPr>
            <a:spLocks noGrp="1"/>
          </p:cNvSpPr>
          <p:nvPr>
            <p:ph type="ftr" sz="quarter" idx="15"/>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6184536E-AD08-4371-85E9-A816C30B6AE7}"/>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eak">
    <p:bg>
      <p:bgPr>
        <a:solidFill>
          <a:schemeClr val="tx1"/>
        </a:solidFill>
        <a:effectLst/>
      </p:bgPr>
    </p:bg>
    <p:spTree>
      <p:nvGrpSpPr>
        <p:cNvPr id="1" name=""/>
        <p:cNvGrpSpPr/>
        <p:nvPr/>
      </p:nvGrpSpPr>
      <p:grpSpPr>
        <a:xfrm>
          <a:off x="0" y="0"/>
          <a:ext cx="0" cy="0"/>
          <a:chOff x="0" y="0"/>
          <a:chExt cx="0" cy="0"/>
        </a:xfrm>
      </p:grpSpPr>
      <p:sp>
        <p:nvSpPr>
          <p:cNvPr id="21" name="Picture Placeholder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anchor="b" anchorCtr="0">
            <a:normAutofit/>
          </a:bodyPr>
          <a:lstStyle>
            <a:lvl1pPr>
              <a:defRPr sz="4100" b="1" i="0" baseline="0">
                <a:solidFill>
                  <a:schemeClr val="tx1"/>
                </a:solidFill>
                <a:latin typeface="+mj-lt"/>
              </a:defRPr>
            </a:lvl1pPr>
          </a:lstStyle>
          <a:p>
            <a:r>
              <a:rPr lang="en-US"/>
              <a:t>Click to edit Master title style</a:t>
            </a:r>
            <a:endParaRPr lang="en-US" dirty="0"/>
          </a:p>
        </p:txBody>
      </p:sp>
      <p:cxnSp>
        <p:nvCxnSpPr>
          <p:cNvPr id="20" name="Straight Connector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tx1"/>
        </a:solidFill>
        <a:effectLst/>
      </p:bgPr>
    </p:bg>
    <p:spTree>
      <p:nvGrpSpPr>
        <p:cNvPr id="1" name=""/>
        <p:cNvGrpSpPr/>
        <p:nvPr/>
      </p:nvGrpSpPr>
      <p:grpSpPr>
        <a:xfrm>
          <a:off x="0" y="0"/>
          <a:ext cx="0" cy="0"/>
          <a:chOff x="0" y="0"/>
          <a:chExt cx="0" cy="0"/>
        </a:xfrm>
      </p:grpSpPr>
      <p:sp>
        <p:nvSpPr>
          <p:cNvPr id="6" name="Chart Placeholder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a:lstStyle>
            <a:lvl1pPr>
              <a:defRPr>
                <a:solidFill>
                  <a:schemeClr val="tx1"/>
                </a:solidFill>
              </a:defRPr>
            </a:lvl1pPr>
          </a:lstStyle>
          <a:p>
            <a:r>
              <a:rPr lang="en-US"/>
              <a:t>Click icon to add chart</a:t>
            </a:r>
            <a:endParaRPr lang="en-US" dirty="0"/>
          </a:p>
        </p:txBody>
      </p:sp>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D1578EA5-216B-41F7-80D1-9ED07FFDB66F}"/>
              </a:ext>
            </a:extLst>
          </p:cNvPr>
          <p:cNvSpPr>
            <a:spLocks noGrp="1"/>
          </p:cNvSpPr>
          <p:nvPr>
            <p:ph type="ftr" sz="quarter" idx="12"/>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C772CC63-C628-4456-9B92-DA4E670BAC0D}"/>
              </a:ext>
            </a:extLst>
          </p:cNvPr>
          <p:cNvSpPr>
            <a:spLocks noGrp="1"/>
          </p:cNvSpPr>
          <p:nvPr>
            <p:ph type="sldNum" sz="quarter" idx="1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a:lstStyle/>
          <a:p>
            <a:r>
              <a:rPr lang="en-US"/>
              <a:t>Click icon to add table</a:t>
            </a:r>
            <a:endParaRPr lang="en-US" dirty="0"/>
          </a:p>
        </p:txBody>
      </p:sp>
      <p:sp>
        <p:nvSpPr>
          <p:cNvPr id="4" name="Footer Placeholder 3">
            <a:extLst>
              <a:ext uri="{FF2B5EF4-FFF2-40B4-BE49-F238E27FC236}">
                <a16:creationId xmlns:a16="http://schemas.microsoft.com/office/drawing/2014/main" id="{DB42D896-6ACC-40D7-8D8B-F9AF3E7DE1A1}"/>
              </a:ext>
            </a:extLst>
          </p:cNvPr>
          <p:cNvSpPr>
            <a:spLocks noGrp="1"/>
          </p:cNvSpPr>
          <p:nvPr>
            <p:ph type="ftr" sz="quarter" idx="12"/>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E69F7A1E-B7E2-4E9C-A66C-BCE08900C5F1}"/>
              </a:ext>
            </a:extLst>
          </p:cNvPr>
          <p:cNvSpPr>
            <a:spLocks noGrp="1"/>
          </p:cNvSpPr>
          <p:nvPr>
            <p:ph type="sldNum" sz="quarter" idx="1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anchor="t" anchorCtr="0">
            <a:normAutofit/>
          </a:bodyPr>
          <a:lstStyle>
            <a:lvl1pPr>
              <a:lnSpc>
                <a:spcPct val="100000"/>
              </a:lnSpc>
              <a:defRPr sz="2800" b="0" i="0">
                <a:solidFill>
                  <a:schemeClr val="bg1"/>
                </a:solidFill>
                <a:latin typeface="+mn-lt"/>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r>
              <a:rPr lang="en-US" sz="20000" b="1" dirty="0">
                <a:solidFill>
                  <a:schemeClr val="bg1"/>
                </a:solidFill>
              </a:rPr>
              <a:t>“</a:t>
            </a:r>
          </a:p>
        </p:txBody>
      </p:sp>
      <p:grpSp>
        <p:nvGrpSpPr>
          <p:cNvPr id="18" name="Group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AutoShape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23" name="Freeform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24" name="Group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reeform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tx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reeform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8" name="Picture Placeholder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a:lstStyle/>
          <a:p>
            <a:r>
              <a:rPr lang="en-US"/>
              <a:t>Click icon to add picture</a:t>
            </a:r>
            <a:endParaRPr lang="en-US" dirty="0"/>
          </a:p>
        </p:txBody>
      </p:sp>
      <p:sp>
        <p:nvSpPr>
          <p:cNvPr id="61" name="Title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cxnSp>
        <p:nvCxnSpPr>
          <p:cNvPr id="62" name="Straight Connector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Picture Placeholder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a:lstStyle/>
          <a:p>
            <a:r>
              <a:rPr lang="en-US"/>
              <a:t>Click icon to add picture</a:t>
            </a:r>
            <a:endParaRPr lang="en-US" dirty="0"/>
          </a:p>
        </p:txBody>
      </p:sp>
      <p:sp>
        <p:nvSpPr>
          <p:cNvPr id="72" name="Text Placeholder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3" name="Text Placeholder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4" name="Text Placeholder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5" name="Text Placeholder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6" name="Text Placeholder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7" name="Text Placeholder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8" name="Text Placeholder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9" name="Text Placeholder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grpSp>
        <p:nvGrpSpPr>
          <p:cNvPr id="23" name="Group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AutoShape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66" name="Picture Placeholder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a:lstStyle/>
          <a:p>
            <a:r>
              <a:rPr lang="en-US"/>
              <a:t>Click icon to add picture</a:t>
            </a:r>
            <a:endParaRPr lang="en-US" dirty="0"/>
          </a:p>
        </p:txBody>
      </p:sp>
      <p:sp>
        <p:nvSpPr>
          <p:cNvPr id="69" name="Picture Placeholder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a:lstStyle/>
          <a:p>
            <a:r>
              <a:rPr lang="en-US"/>
              <a:t>Click icon to add picture</a:t>
            </a:r>
            <a:endParaRPr lang="en-US" dirty="0"/>
          </a:p>
        </p:txBody>
      </p:sp>
      <p:sp>
        <p:nvSpPr>
          <p:cNvPr id="4" name="Footer Placeholder 3">
            <a:extLst>
              <a:ext uri="{FF2B5EF4-FFF2-40B4-BE49-F238E27FC236}">
                <a16:creationId xmlns:a16="http://schemas.microsoft.com/office/drawing/2014/main" id="{7DE0184F-2619-4333-B49F-C7ACE8B2C3A6}"/>
              </a:ext>
            </a:extLst>
          </p:cNvPr>
          <p:cNvSpPr>
            <a:spLocks noGrp="1"/>
          </p:cNvSpPr>
          <p:nvPr>
            <p:ph type="ftr" sz="quarter" idx="33"/>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705A1C65-B00C-4CA4-83B6-3DFA3DF96296}"/>
              </a:ext>
            </a:extLst>
          </p:cNvPr>
          <p:cNvSpPr>
            <a:spLocks noGrp="1"/>
          </p:cNvSpPr>
          <p:nvPr>
            <p:ph type="sldNum" sz="quarter" idx="34"/>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
    <p:bg>
      <p:bgPr>
        <a:solidFill>
          <a:schemeClr val="tx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itle 1">
            <a:extLst>
              <a:ext uri="{FF2B5EF4-FFF2-40B4-BE49-F238E27FC236}">
                <a16:creationId xmlns:a16="http://schemas.microsoft.com/office/drawing/2014/main" id="{46EEE005-F78A-9D4F-B159-964376C387DD}"/>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6" name="Text Placeholder 29">
            <a:extLst>
              <a:ext uri="{FF2B5EF4-FFF2-40B4-BE49-F238E27FC236}">
                <a16:creationId xmlns:a16="http://schemas.microsoft.com/office/drawing/2014/main" id="{FC61536F-8EA7-5A48-AF76-8B0E251BD8CB}"/>
              </a:ext>
            </a:extLst>
          </p:cNvPr>
          <p:cNvSpPr>
            <a:spLocks noGrp="1"/>
          </p:cNvSpPr>
          <p:nvPr>
            <p:ph type="body" sz="quarter" idx="12"/>
          </p:nvPr>
        </p:nvSpPr>
        <p:spPr>
          <a:xfrm>
            <a:off x="1296955"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97" name="Text Placeholder 29">
            <a:extLst>
              <a:ext uri="{FF2B5EF4-FFF2-40B4-BE49-F238E27FC236}">
                <a16:creationId xmlns:a16="http://schemas.microsoft.com/office/drawing/2014/main" id="{64FFD994-BD97-ED49-8607-286ECBB1CDA3}"/>
              </a:ext>
            </a:extLst>
          </p:cNvPr>
          <p:cNvSpPr>
            <a:spLocks noGrp="1"/>
          </p:cNvSpPr>
          <p:nvPr>
            <p:ph type="body" sz="quarter" idx="11"/>
          </p:nvPr>
        </p:nvSpPr>
        <p:spPr>
          <a:xfrm>
            <a:off x="1296955"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102" name="Text Placeholder 29">
            <a:extLst>
              <a:ext uri="{FF2B5EF4-FFF2-40B4-BE49-F238E27FC236}">
                <a16:creationId xmlns:a16="http://schemas.microsoft.com/office/drawing/2014/main" id="{D1ADE805-BFBC-ED47-B9CB-6CB2FF02E868}"/>
              </a:ext>
            </a:extLst>
          </p:cNvPr>
          <p:cNvSpPr>
            <a:spLocks noGrp="1"/>
          </p:cNvSpPr>
          <p:nvPr>
            <p:ph type="body" sz="quarter" idx="30"/>
          </p:nvPr>
        </p:nvSpPr>
        <p:spPr>
          <a:xfrm>
            <a:off x="3897799"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3" name="Text Placeholder 29">
            <a:extLst>
              <a:ext uri="{FF2B5EF4-FFF2-40B4-BE49-F238E27FC236}">
                <a16:creationId xmlns:a16="http://schemas.microsoft.com/office/drawing/2014/main"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6" name="Text Placeholder 29">
            <a:extLst>
              <a:ext uri="{FF2B5EF4-FFF2-40B4-BE49-F238E27FC236}">
                <a16:creationId xmlns:a16="http://schemas.microsoft.com/office/drawing/2014/main" id="{A63F8454-D12E-A641-ABD0-8977D3F5EC05}"/>
              </a:ext>
            </a:extLst>
          </p:cNvPr>
          <p:cNvSpPr>
            <a:spLocks noGrp="1"/>
          </p:cNvSpPr>
          <p:nvPr>
            <p:ph type="body" sz="quarter" idx="32"/>
          </p:nvPr>
        </p:nvSpPr>
        <p:spPr>
          <a:xfrm>
            <a:off x="9001711"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7" name="Text Placeholder 29">
            <a:extLst>
              <a:ext uri="{FF2B5EF4-FFF2-40B4-BE49-F238E27FC236}">
                <a16:creationId xmlns:a16="http://schemas.microsoft.com/office/drawing/2014/main"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8" name="Text Placeholder 29">
            <a:extLst>
              <a:ext uri="{FF2B5EF4-FFF2-40B4-BE49-F238E27FC236}">
                <a16:creationId xmlns:a16="http://schemas.microsoft.com/office/drawing/2014/main" id="{8357CA0F-1A55-B145-8305-562F0DF22543}"/>
              </a:ext>
            </a:extLst>
          </p:cNvPr>
          <p:cNvSpPr>
            <a:spLocks noGrp="1"/>
          </p:cNvSpPr>
          <p:nvPr>
            <p:ph type="body" sz="quarter" idx="34"/>
          </p:nvPr>
        </p:nvSpPr>
        <p:spPr>
          <a:xfrm>
            <a:off x="6438143"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9" name="Text Placeholder 29">
            <a:extLst>
              <a:ext uri="{FF2B5EF4-FFF2-40B4-BE49-F238E27FC236}">
                <a16:creationId xmlns:a16="http://schemas.microsoft.com/office/drawing/2014/main" id="{D6C49F6F-AF28-8942-8442-8F54A1DC388B}"/>
              </a:ext>
            </a:extLst>
          </p:cNvPr>
          <p:cNvSpPr>
            <a:spLocks noGrp="1"/>
          </p:cNvSpPr>
          <p:nvPr>
            <p:ph type="body" sz="quarter" idx="35"/>
          </p:nvPr>
        </p:nvSpPr>
        <p:spPr>
          <a:xfrm>
            <a:off x="6438143"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8" name="Straight Connector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ooter Placeholder 3">
            <a:extLst>
              <a:ext uri="{FF2B5EF4-FFF2-40B4-BE49-F238E27FC236}">
                <a16:creationId xmlns:a16="http://schemas.microsoft.com/office/drawing/2014/main" id="{FF46DFD4-BF8C-4939-874D-85B7DF956768}"/>
              </a:ext>
            </a:extLst>
          </p:cNvPr>
          <p:cNvSpPr>
            <a:spLocks noGrp="1"/>
          </p:cNvSpPr>
          <p:nvPr>
            <p:ph type="ftr" sz="quarter" idx="37"/>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7373856F-38E9-4BBF-93D8-0F8AC2E0E6C7}"/>
              </a:ext>
            </a:extLst>
          </p:cNvPr>
          <p:cNvSpPr>
            <a:spLocks noGrp="1"/>
          </p:cNvSpPr>
          <p:nvPr>
            <p:ph type="sldNum" sz="quarter" idx="38"/>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fld id="{6FCA8E82-58CD-E045-8B98-B7A85B79B752}" type="datetime4">
              <a:rPr lang="en-US" smtClean="0"/>
              <a:pPr/>
              <a:t>December 10, 2024</a:t>
            </a:fld>
            <a:endParaRPr lang="en-US" dirty="0">
              <a:latin typeface="+mn-lt"/>
            </a:endParaRPr>
          </a:p>
        </p:txBody>
      </p:sp>
      <p:sp>
        <p:nvSpPr>
          <p:cNvPr id="31" name="Footer Placeholder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r>
              <a:rPr lang="en-US"/>
              <a:t>Annual Review</a:t>
            </a:r>
            <a:endParaRPr lang="en-US" b="0" dirty="0"/>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Lst>
  <p:hf hdr="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E168C-8042-5B4E-A5A4-A5BF693AE2D6}"/>
              </a:ext>
            </a:extLst>
          </p:cNvPr>
          <p:cNvSpPr>
            <a:spLocks noGrp="1"/>
          </p:cNvSpPr>
          <p:nvPr>
            <p:ph type="ctrTitle"/>
          </p:nvPr>
        </p:nvSpPr>
        <p:spPr>
          <a:xfrm>
            <a:off x="6367054" y="2116182"/>
            <a:ext cx="5491571" cy="1514019"/>
          </a:xfrm>
        </p:spPr>
        <p:txBody>
          <a:bodyPr/>
          <a:lstStyle/>
          <a:p>
            <a:r>
              <a:rPr lang="en-US" dirty="0"/>
              <a:t>Homelessness Trends </a:t>
            </a:r>
            <a:br>
              <a:rPr lang="en-US" dirty="0"/>
            </a:br>
            <a:r>
              <a:rPr lang="en-US" dirty="0"/>
              <a:t>- Annual Review 2023-24</a:t>
            </a:r>
          </a:p>
        </p:txBody>
      </p:sp>
      <p:sp>
        <p:nvSpPr>
          <p:cNvPr id="5" name="Text Placeholder 4">
            <a:extLst>
              <a:ext uri="{FF2B5EF4-FFF2-40B4-BE49-F238E27FC236}">
                <a16:creationId xmlns:a16="http://schemas.microsoft.com/office/drawing/2014/main" id="{F6B64EAD-B5AD-0B91-7F8A-6D8950BEC652}"/>
              </a:ext>
            </a:extLst>
          </p:cNvPr>
          <p:cNvSpPr>
            <a:spLocks noGrp="1"/>
          </p:cNvSpPr>
          <p:nvPr>
            <p:ph type="body" sz="quarter" idx="11"/>
          </p:nvPr>
        </p:nvSpPr>
        <p:spPr/>
        <p:txBody>
          <a:bodyPr/>
          <a:lstStyle/>
          <a:p>
            <a:r>
              <a:rPr lang="en-GB" sz="2400" dirty="0"/>
              <a:t>Homelessness data from across the Sub Regional Local Housing Authorities</a:t>
            </a:r>
          </a:p>
        </p:txBody>
      </p:sp>
    </p:spTree>
    <p:extLst>
      <p:ext uri="{BB962C8B-B14F-4D97-AF65-F5344CB8AC3E}">
        <p14:creationId xmlns:p14="http://schemas.microsoft.com/office/powerpoint/2010/main" val="296095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971550" y="440913"/>
            <a:ext cx="10380252" cy="610863"/>
          </a:xfrm>
        </p:spPr>
        <p:txBody>
          <a:bodyPr>
            <a:normAutofit/>
          </a:bodyPr>
          <a:lstStyle/>
          <a:p>
            <a:r>
              <a:rPr lang="en-US" dirty="0"/>
              <a:t>Outcomes – Relief Duty </a:t>
            </a:r>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a:lstStyle/>
          <a:p>
            <a:fld id="{294A09A9-5501-47C1-A89A-A340965A2BE2}" type="slidenum">
              <a:rPr lang="en-US" smtClean="0"/>
              <a:pPr/>
              <a:t>10</a:t>
            </a:fld>
            <a:endParaRPr lang="en-US" dirty="0"/>
          </a:p>
        </p:txBody>
      </p:sp>
      <p:sp>
        <p:nvSpPr>
          <p:cNvPr id="5" name="Footer Placeholder 4">
            <a:extLst>
              <a:ext uri="{FF2B5EF4-FFF2-40B4-BE49-F238E27FC236}">
                <a16:creationId xmlns:a16="http://schemas.microsoft.com/office/drawing/2014/main" id="{234E9584-EA07-9B45-9700-4AD3524B82A0}"/>
              </a:ext>
            </a:extLst>
          </p:cNvPr>
          <p:cNvSpPr>
            <a:spLocks noGrp="1"/>
          </p:cNvSpPr>
          <p:nvPr>
            <p:ph type="ftr" sz="quarter" idx="12"/>
          </p:nvPr>
        </p:nvSpPr>
        <p:spPr>
          <a:xfrm>
            <a:off x="1494790" y="6332220"/>
            <a:ext cx="1497330" cy="247651"/>
          </a:xfrm>
        </p:spPr>
        <p:txBody>
          <a:bodyPr/>
          <a:lstStyle/>
          <a:p>
            <a:r>
              <a:rPr lang="en-US" b="0" dirty="0"/>
              <a:t>Annual Review</a:t>
            </a:r>
          </a:p>
        </p:txBody>
      </p:sp>
      <p:sp>
        <p:nvSpPr>
          <p:cNvPr id="7" name="Date Placeholder 3">
            <a:extLst>
              <a:ext uri="{FF2B5EF4-FFF2-40B4-BE49-F238E27FC236}">
                <a16:creationId xmlns:a16="http://schemas.microsoft.com/office/drawing/2014/main" id="{560FFC6F-2BF3-42FE-80C1-0A76D4B6C7CE}"/>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December 10, 2024</a:t>
            </a:fld>
            <a:endParaRPr lang="en-US" dirty="0"/>
          </a:p>
        </p:txBody>
      </p:sp>
      <p:graphicFrame>
        <p:nvGraphicFramePr>
          <p:cNvPr id="8" name="Chart Placeholder 7">
            <a:extLst>
              <a:ext uri="{FF2B5EF4-FFF2-40B4-BE49-F238E27FC236}">
                <a16:creationId xmlns:a16="http://schemas.microsoft.com/office/drawing/2014/main" id="{EDEB2803-3D40-4CBA-951C-5D067175224E}"/>
              </a:ext>
            </a:extLst>
          </p:cNvPr>
          <p:cNvGraphicFramePr>
            <a:graphicFrameLocks noGrp="1"/>
          </p:cNvGraphicFramePr>
          <p:nvPr>
            <p:ph type="chart" sz="quarter" idx="10"/>
            <p:extLst>
              <p:ext uri="{D42A27DB-BD31-4B8C-83A1-F6EECF244321}">
                <p14:modId xmlns:p14="http://schemas.microsoft.com/office/powerpoint/2010/main" val="1938642242"/>
              </p:ext>
            </p:extLst>
          </p:nvPr>
        </p:nvGraphicFramePr>
        <p:xfrm>
          <a:off x="592853" y="1135464"/>
          <a:ext cx="10711735" cy="50945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2324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971550" y="440913"/>
            <a:ext cx="10380252" cy="610863"/>
          </a:xfrm>
        </p:spPr>
        <p:txBody>
          <a:bodyPr>
            <a:normAutofit/>
          </a:bodyPr>
          <a:lstStyle/>
          <a:p>
            <a:r>
              <a:rPr lang="en-US" dirty="0"/>
              <a:t>Household types – Prevention Duty</a:t>
            </a:r>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a:lstStyle/>
          <a:p>
            <a:fld id="{294A09A9-5501-47C1-A89A-A340965A2BE2}" type="slidenum">
              <a:rPr lang="en-US" smtClean="0"/>
              <a:pPr/>
              <a:t>11</a:t>
            </a:fld>
            <a:endParaRPr lang="en-US" dirty="0"/>
          </a:p>
        </p:txBody>
      </p:sp>
      <p:sp>
        <p:nvSpPr>
          <p:cNvPr id="5" name="Footer Placeholder 4">
            <a:extLst>
              <a:ext uri="{FF2B5EF4-FFF2-40B4-BE49-F238E27FC236}">
                <a16:creationId xmlns:a16="http://schemas.microsoft.com/office/drawing/2014/main" id="{234E9584-EA07-9B45-9700-4AD3524B82A0}"/>
              </a:ext>
            </a:extLst>
          </p:cNvPr>
          <p:cNvSpPr>
            <a:spLocks noGrp="1"/>
          </p:cNvSpPr>
          <p:nvPr>
            <p:ph type="ftr" sz="quarter" idx="12"/>
          </p:nvPr>
        </p:nvSpPr>
        <p:spPr>
          <a:xfrm>
            <a:off x="1494790" y="6332220"/>
            <a:ext cx="1497330" cy="247651"/>
          </a:xfrm>
        </p:spPr>
        <p:txBody>
          <a:bodyPr/>
          <a:lstStyle/>
          <a:p>
            <a:r>
              <a:rPr lang="en-US" b="0" dirty="0"/>
              <a:t>Annual Review</a:t>
            </a:r>
          </a:p>
        </p:txBody>
      </p:sp>
      <p:sp>
        <p:nvSpPr>
          <p:cNvPr id="7" name="Date Placeholder 3">
            <a:extLst>
              <a:ext uri="{FF2B5EF4-FFF2-40B4-BE49-F238E27FC236}">
                <a16:creationId xmlns:a16="http://schemas.microsoft.com/office/drawing/2014/main" id="{560FFC6F-2BF3-42FE-80C1-0A76D4B6C7CE}"/>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December 10, 2024</a:t>
            </a:fld>
            <a:endParaRPr lang="en-US" dirty="0"/>
          </a:p>
        </p:txBody>
      </p:sp>
      <p:graphicFrame>
        <p:nvGraphicFramePr>
          <p:cNvPr id="8" name="Chart Placeholder 7">
            <a:extLst>
              <a:ext uri="{FF2B5EF4-FFF2-40B4-BE49-F238E27FC236}">
                <a16:creationId xmlns:a16="http://schemas.microsoft.com/office/drawing/2014/main" id="{3B07C5D6-DB3F-4F2F-B706-21A879D7BBE2}"/>
              </a:ext>
            </a:extLst>
          </p:cNvPr>
          <p:cNvGraphicFramePr>
            <a:graphicFrameLocks noGrp="1"/>
          </p:cNvGraphicFramePr>
          <p:nvPr>
            <p:ph type="chart" sz="quarter" idx="10"/>
            <p:extLst>
              <p:ext uri="{D42A27DB-BD31-4B8C-83A1-F6EECF244321}">
                <p14:modId xmlns:p14="http://schemas.microsoft.com/office/powerpoint/2010/main" val="1718805901"/>
              </p:ext>
            </p:extLst>
          </p:nvPr>
        </p:nvGraphicFramePr>
        <p:xfrm>
          <a:off x="952500" y="1215851"/>
          <a:ext cx="10352088" cy="49337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5439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971550" y="440913"/>
            <a:ext cx="10380252" cy="610863"/>
          </a:xfrm>
        </p:spPr>
        <p:txBody>
          <a:bodyPr>
            <a:normAutofit/>
          </a:bodyPr>
          <a:lstStyle/>
          <a:p>
            <a:r>
              <a:rPr lang="en-US" dirty="0"/>
              <a:t>Household types – Relief Duty</a:t>
            </a:r>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a:lstStyle/>
          <a:p>
            <a:fld id="{294A09A9-5501-47C1-A89A-A340965A2BE2}" type="slidenum">
              <a:rPr lang="en-US" smtClean="0"/>
              <a:pPr/>
              <a:t>12</a:t>
            </a:fld>
            <a:endParaRPr lang="en-US" dirty="0"/>
          </a:p>
        </p:txBody>
      </p:sp>
      <p:sp>
        <p:nvSpPr>
          <p:cNvPr id="5" name="Footer Placeholder 4">
            <a:extLst>
              <a:ext uri="{FF2B5EF4-FFF2-40B4-BE49-F238E27FC236}">
                <a16:creationId xmlns:a16="http://schemas.microsoft.com/office/drawing/2014/main" id="{234E9584-EA07-9B45-9700-4AD3524B82A0}"/>
              </a:ext>
            </a:extLst>
          </p:cNvPr>
          <p:cNvSpPr>
            <a:spLocks noGrp="1"/>
          </p:cNvSpPr>
          <p:nvPr>
            <p:ph type="ftr" sz="quarter" idx="12"/>
          </p:nvPr>
        </p:nvSpPr>
        <p:spPr>
          <a:xfrm>
            <a:off x="1494790" y="6332220"/>
            <a:ext cx="1497330" cy="247651"/>
          </a:xfrm>
        </p:spPr>
        <p:txBody>
          <a:bodyPr/>
          <a:lstStyle/>
          <a:p>
            <a:r>
              <a:rPr lang="en-US" b="0" dirty="0"/>
              <a:t>Annual Review</a:t>
            </a:r>
          </a:p>
        </p:txBody>
      </p:sp>
      <p:sp>
        <p:nvSpPr>
          <p:cNvPr id="7" name="Date Placeholder 3">
            <a:extLst>
              <a:ext uri="{FF2B5EF4-FFF2-40B4-BE49-F238E27FC236}">
                <a16:creationId xmlns:a16="http://schemas.microsoft.com/office/drawing/2014/main" id="{560FFC6F-2BF3-42FE-80C1-0A76D4B6C7CE}"/>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December 10, 2024</a:t>
            </a:fld>
            <a:endParaRPr lang="en-US" dirty="0"/>
          </a:p>
        </p:txBody>
      </p:sp>
      <p:graphicFrame>
        <p:nvGraphicFramePr>
          <p:cNvPr id="11" name="Chart Placeholder 10">
            <a:extLst>
              <a:ext uri="{FF2B5EF4-FFF2-40B4-BE49-F238E27FC236}">
                <a16:creationId xmlns:a16="http://schemas.microsoft.com/office/drawing/2014/main" id="{9B2E455A-992E-4248-8FF8-BB3787A3D9C0}"/>
              </a:ext>
            </a:extLst>
          </p:cNvPr>
          <p:cNvGraphicFramePr>
            <a:graphicFrameLocks noGrp="1"/>
          </p:cNvGraphicFramePr>
          <p:nvPr>
            <p:ph type="chart" sz="quarter" idx="10"/>
            <p:extLst>
              <p:ext uri="{D42A27DB-BD31-4B8C-83A1-F6EECF244321}">
                <p14:modId xmlns:p14="http://schemas.microsoft.com/office/powerpoint/2010/main" val="3679119213"/>
              </p:ext>
            </p:extLst>
          </p:nvPr>
        </p:nvGraphicFramePr>
        <p:xfrm>
          <a:off x="952500" y="1245996"/>
          <a:ext cx="10352088" cy="49638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74261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905874" y="544252"/>
            <a:ext cx="10380252" cy="199167"/>
          </a:xfrm>
        </p:spPr>
        <p:txBody>
          <a:bodyPr>
            <a:normAutofit fontScale="90000"/>
          </a:bodyPr>
          <a:lstStyle/>
          <a:p>
            <a:endParaRPr lang="en-US" dirty="0"/>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a:lstStyle/>
          <a:p>
            <a:fld id="{294A09A9-5501-47C1-A89A-A340965A2BE2}" type="slidenum">
              <a:rPr lang="en-US" smtClean="0"/>
              <a:pPr/>
              <a:t>13</a:t>
            </a:fld>
            <a:endParaRPr lang="en-US" dirty="0"/>
          </a:p>
        </p:txBody>
      </p:sp>
      <p:sp>
        <p:nvSpPr>
          <p:cNvPr id="5" name="Footer Placeholder 4">
            <a:extLst>
              <a:ext uri="{FF2B5EF4-FFF2-40B4-BE49-F238E27FC236}">
                <a16:creationId xmlns:a16="http://schemas.microsoft.com/office/drawing/2014/main" id="{234E9584-EA07-9B45-9700-4AD3524B82A0}"/>
              </a:ext>
            </a:extLst>
          </p:cNvPr>
          <p:cNvSpPr>
            <a:spLocks noGrp="1"/>
          </p:cNvSpPr>
          <p:nvPr>
            <p:ph type="ftr" sz="quarter" idx="12"/>
          </p:nvPr>
        </p:nvSpPr>
        <p:spPr>
          <a:xfrm>
            <a:off x="1494790" y="6332220"/>
            <a:ext cx="1497330" cy="247651"/>
          </a:xfrm>
        </p:spPr>
        <p:txBody>
          <a:bodyPr/>
          <a:lstStyle/>
          <a:p>
            <a:r>
              <a:rPr lang="en-US" b="0" dirty="0"/>
              <a:t>Annual Review</a:t>
            </a:r>
          </a:p>
        </p:txBody>
      </p:sp>
      <p:sp>
        <p:nvSpPr>
          <p:cNvPr id="7" name="Date Placeholder 3">
            <a:extLst>
              <a:ext uri="{FF2B5EF4-FFF2-40B4-BE49-F238E27FC236}">
                <a16:creationId xmlns:a16="http://schemas.microsoft.com/office/drawing/2014/main" id="{560FFC6F-2BF3-42FE-80C1-0A76D4B6C7CE}"/>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December 10, 2024</a:t>
            </a:fld>
            <a:endParaRPr lang="en-US" dirty="0"/>
          </a:p>
        </p:txBody>
      </p:sp>
      <p:graphicFrame>
        <p:nvGraphicFramePr>
          <p:cNvPr id="8" name="Chart Placeholder 7">
            <a:extLst>
              <a:ext uri="{FF2B5EF4-FFF2-40B4-BE49-F238E27FC236}">
                <a16:creationId xmlns:a16="http://schemas.microsoft.com/office/drawing/2014/main" id="{AFE075A5-75D3-4058-94CD-0360CD5633AF}"/>
              </a:ext>
            </a:extLst>
          </p:cNvPr>
          <p:cNvGraphicFramePr>
            <a:graphicFrameLocks noGrp="1"/>
          </p:cNvGraphicFramePr>
          <p:nvPr>
            <p:ph type="chart" sz="quarter" idx="10"/>
            <p:extLst>
              <p:ext uri="{D42A27DB-BD31-4B8C-83A1-F6EECF244321}">
                <p14:modId xmlns:p14="http://schemas.microsoft.com/office/powerpoint/2010/main" val="3628733907"/>
              </p:ext>
            </p:extLst>
          </p:nvPr>
        </p:nvGraphicFramePr>
        <p:xfrm>
          <a:off x="793040" y="187693"/>
          <a:ext cx="10540913" cy="601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6711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905874" y="544252"/>
            <a:ext cx="10380252" cy="199167"/>
          </a:xfrm>
        </p:spPr>
        <p:txBody>
          <a:bodyPr>
            <a:normAutofit fontScale="90000"/>
          </a:bodyPr>
          <a:lstStyle/>
          <a:p>
            <a:endParaRPr lang="en-US" dirty="0"/>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a:lstStyle/>
          <a:p>
            <a:fld id="{294A09A9-5501-47C1-A89A-A340965A2BE2}" type="slidenum">
              <a:rPr lang="en-US" smtClean="0"/>
              <a:pPr/>
              <a:t>14</a:t>
            </a:fld>
            <a:endParaRPr lang="en-US" dirty="0"/>
          </a:p>
        </p:txBody>
      </p:sp>
      <p:sp>
        <p:nvSpPr>
          <p:cNvPr id="5" name="Footer Placeholder 4">
            <a:extLst>
              <a:ext uri="{FF2B5EF4-FFF2-40B4-BE49-F238E27FC236}">
                <a16:creationId xmlns:a16="http://schemas.microsoft.com/office/drawing/2014/main" id="{234E9584-EA07-9B45-9700-4AD3524B82A0}"/>
              </a:ext>
            </a:extLst>
          </p:cNvPr>
          <p:cNvSpPr>
            <a:spLocks noGrp="1"/>
          </p:cNvSpPr>
          <p:nvPr>
            <p:ph type="ftr" sz="quarter" idx="12"/>
          </p:nvPr>
        </p:nvSpPr>
        <p:spPr>
          <a:xfrm>
            <a:off x="1494790" y="6332220"/>
            <a:ext cx="1497330" cy="247651"/>
          </a:xfrm>
        </p:spPr>
        <p:txBody>
          <a:bodyPr/>
          <a:lstStyle/>
          <a:p>
            <a:r>
              <a:rPr lang="en-US" b="0" dirty="0"/>
              <a:t>Annual Review</a:t>
            </a:r>
          </a:p>
        </p:txBody>
      </p:sp>
      <p:sp>
        <p:nvSpPr>
          <p:cNvPr id="7" name="Date Placeholder 3">
            <a:extLst>
              <a:ext uri="{FF2B5EF4-FFF2-40B4-BE49-F238E27FC236}">
                <a16:creationId xmlns:a16="http://schemas.microsoft.com/office/drawing/2014/main" id="{560FFC6F-2BF3-42FE-80C1-0A76D4B6C7CE}"/>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December 10, 2024</a:t>
            </a:fld>
            <a:endParaRPr lang="en-US" dirty="0"/>
          </a:p>
        </p:txBody>
      </p:sp>
      <p:graphicFrame>
        <p:nvGraphicFramePr>
          <p:cNvPr id="4" name="Chart 3">
            <a:extLst>
              <a:ext uri="{FF2B5EF4-FFF2-40B4-BE49-F238E27FC236}">
                <a16:creationId xmlns:a16="http://schemas.microsoft.com/office/drawing/2014/main" id="{D6F26040-31A6-40ED-9E74-C9ADFABA78D4}"/>
              </a:ext>
            </a:extLst>
          </p:cNvPr>
          <p:cNvGraphicFramePr/>
          <p:nvPr>
            <p:extLst>
              <p:ext uri="{D42A27DB-BD31-4B8C-83A1-F6EECF244321}">
                <p14:modId xmlns:p14="http://schemas.microsoft.com/office/powerpoint/2010/main" val="2883279237"/>
              </p:ext>
            </p:extLst>
          </p:nvPr>
        </p:nvGraphicFramePr>
        <p:xfrm>
          <a:off x="823965" y="120420"/>
          <a:ext cx="10462161" cy="601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15213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0FA04-6227-9040-92A6-9514A59B8E7B}"/>
              </a:ext>
            </a:extLst>
          </p:cNvPr>
          <p:cNvSpPr>
            <a:spLocks noGrp="1"/>
          </p:cNvSpPr>
          <p:nvPr>
            <p:ph type="title"/>
          </p:nvPr>
        </p:nvSpPr>
        <p:spPr/>
        <p:txBody>
          <a:bodyPr/>
          <a:lstStyle/>
          <a:p>
            <a:r>
              <a:rPr lang="en-US" dirty="0"/>
              <a:t>Pressures</a:t>
            </a:r>
          </a:p>
        </p:txBody>
      </p:sp>
      <p:sp>
        <p:nvSpPr>
          <p:cNvPr id="9" name="Slide Number Placeholder 8">
            <a:extLst>
              <a:ext uri="{FF2B5EF4-FFF2-40B4-BE49-F238E27FC236}">
                <a16:creationId xmlns:a16="http://schemas.microsoft.com/office/drawing/2014/main" id="{9A5802D8-6C81-6C4F-97CF-C1F2344EE894}"/>
              </a:ext>
            </a:extLst>
          </p:cNvPr>
          <p:cNvSpPr>
            <a:spLocks noGrp="1"/>
          </p:cNvSpPr>
          <p:nvPr>
            <p:ph type="sldNum" sz="quarter" idx="16"/>
          </p:nvPr>
        </p:nvSpPr>
        <p:spPr>
          <a:xfrm>
            <a:off x="971550" y="6332220"/>
            <a:ext cx="523240" cy="247651"/>
          </a:xfrm>
        </p:spPr>
        <p:txBody>
          <a:bodyPr/>
          <a:lstStyle/>
          <a:p>
            <a:pPr algn="l"/>
            <a:fld id="{294A09A9-5501-47C1-A89A-A340965A2BE2}" type="slidenum">
              <a:rPr lang="en-US" smtClean="0"/>
              <a:pPr algn="l"/>
              <a:t>15</a:t>
            </a:fld>
            <a:endParaRPr lang="en-US" dirty="0"/>
          </a:p>
        </p:txBody>
      </p:sp>
      <p:sp>
        <p:nvSpPr>
          <p:cNvPr id="8" name="Footer Placeholder 7">
            <a:extLst>
              <a:ext uri="{FF2B5EF4-FFF2-40B4-BE49-F238E27FC236}">
                <a16:creationId xmlns:a16="http://schemas.microsoft.com/office/drawing/2014/main" id="{2A659727-BBB9-9B49-BCA1-694F74F717C4}"/>
              </a:ext>
            </a:extLst>
          </p:cNvPr>
          <p:cNvSpPr>
            <a:spLocks noGrp="1"/>
          </p:cNvSpPr>
          <p:nvPr>
            <p:ph type="ftr" sz="quarter" idx="15"/>
          </p:nvPr>
        </p:nvSpPr>
        <p:spPr>
          <a:xfrm>
            <a:off x="1494790" y="6332220"/>
            <a:ext cx="1497330" cy="247651"/>
          </a:xfrm>
        </p:spPr>
        <p:txBody>
          <a:bodyPr/>
          <a:lstStyle/>
          <a:p>
            <a:r>
              <a:rPr lang="en-US" dirty="0"/>
              <a:t>Annual Review</a:t>
            </a:r>
            <a:endParaRPr lang="en-US" sz="1100" dirty="0"/>
          </a:p>
        </p:txBody>
      </p:sp>
      <p:sp>
        <p:nvSpPr>
          <p:cNvPr id="18" name="Date Placeholder 3">
            <a:extLst>
              <a:ext uri="{FF2B5EF4-FFF2-40B4-BE49-F238E27FC236}">
                <a16:creationId xmlns:a16="http://schemas.microsoft.com/office/drawing/2014/main" id="{F81D4B1A-BE69-469D-B4E9-C605222B67FD}"/>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December 10, 2024</a:t>
            </a:fld>
            <a:endParaRPr lang="en-US" dirty="0"/>
          </a:p>
        </p:txBody>
      </p:sp>
      <p:sp>
        <p:nvSpPr>
          <p:cNvPr id="10" name="Content Placeholder 9">
            <a:extLst>
              <a:ext uri="{FF2B5EF4-FFF2-40B4-BE49-F238E27FC236}">
                <a16:creationId xmlns:a16="http://schemas.microsoft.com/office/drawing/2014/main" id="{8BCB2AF5-AB54-CD02-26B0-DC67F0E267C1}"/>
              </a:ext>
            </a:extLst>
          </p:cNvPr>
          <p:cNvSpPr>
            <a:spLocks noGrp="1"/>
          </p:cNvSpPr>
          <p:nvPr>
            <p:ph sz="half" idx="13"/>
          </p:nvPr>
        </p:nvSpPr>
        <p:spPr>
          <a:xfrm>
            <a:off x="6096000" y="2799146"/>
            <a:ext cx="5242560" cy="3395914"/>
          </a:xfrm>
        </p:spPr>
        <p:txBody>
          <a:bodyPr>
            <a:noAutofit/>
          </a:bodyPr>
          <a:lstStyle/>
          <a:p>
            <a:r>
              <a:rPr lang="en-GB" sz="2200" dirty="0"/>
              <a:t>PRS options remaining unaffordable for many</a:t>
            </a:r>
          </a:p>
          <a:p>
            <a:r>
              <a:rPr lang="en-GB" sz="2200" dirty="0"/>
              <a:t>Difficulties with accessing social rented – affordability assessments, risk assessments.</a:t>
            </a:r>
          </a:p>
          <a:p>
            <a:r>
              <a:rPr lang="en-GB" sz="2200" dirty="0"/>
              <a:t>Insufficient temporary </a:t>
            </a:r>
            <a:r>
              <a:rPr lang="en-GB" sz="2200" dirty="0" err="1"/>
              <a:t>accomm</a:t>
            </a:r>
            <a:r>
              <a:rPr lang="en-GB" sz="2200" dirty="0"/>
              <a:t> to cope with demand – LAs competing for same TA </a:t>
            </a:r>
          </a:p>
        </p:txBody>
      </p:sp>
      <p:sp>
        <p:nvSpPr>
          <p:cNvPr id="12" name="Text Placeholder 11">
            <a:extLst>
              <a:ext uri="{FF2B5EF4-FFF2-40B4-BE49-F238E27FC236}">
                <a16:creationId xmlns:a16="http://schemas.microsoft.com/office/drawing/2014/main" id="{576F5801-7FCE-9BD2-7650-06693982D5C8}"/>
              </a:ext>
            </a:extLst>
          </p:cNvPr>
          <p:cNvSpPr>
            <a:spLocks noGrp="1"/>
          </p:cNvSpPr>
          <p:nvPr>
            <p:ph type="body" idx="10"/>
          </p:nvPr>
        </p:nvSpPr>
        <p:spPr/>
        <p:txBody>
          <a:bodyPr>
            <a:normAutofit/>
          </a:bodyPr>
          <a:lstStyle/>
          <a:p>
            <a:r>
              <a:rPr lang="en-GB" sz="2400" dirty="0"/>
              <a:t>Limited Options </a:t>
            </a:r>
          </a:p>
        </p:txBody>
      </p:sp>
      <p:sp>
        <p:nvSpPr>
          <p:cNvPr id="14" name="Text Placeholder 13">
            <a:extLst>
              <a:ext uri="{FF2B5EF4-FFF2-40B4-BE49-F238E27FC236}">
                <a16:creationId xmlns:a16="http://schemas.microsoft.com/office/drawing/2014/main" id="{64612170-F06C-C243-553B-8D504AB80974}"/>
              </a:ext>
            </a:extLst>
          </p:cNvPr>
          <p:cNvSpPr>
            <a:spLocks noGrp="1"/>
          </p:cNvSpPr>
          <p:nvPr>
            <p:ph type="body" idx="1"/>
          </p:nvPr>
        </p:nvSpPr>
        <p:spPr>
          <a:xfrm>
            <a:off x="964023" y="2300984"/>
            <a:ext cx="4827178" cy="404216"/>
          </a:xfrm>
        </p:spPr>
        <p:txBody>
          <a:bodyPr>
            <a:normAutofit/>
          </a:bodyPr>
          <a:lstStyle/>
          <a:p>
            <a:r>
              <a:rPr lang="en-GB" sz="2800" dirty="0"/>
              <a:t>Demands</a:t>
            </a:r>
          </a:p>
        </p:txBody>
      </p:sp>
      <p:sp>
        <p:nvSpPr>
          <p:cNvPr id="16" name="Content Placeholder 15">
            <a:extLst>
              <a:ext uri="{FF2B5EF4-FFF2-40B4-BE49-F238E27FC236}">
                <a16:creationId xmlns:a16="http://schemas.microsoft.com/office/drawing/2014/main" id="{664BD7D5-A838-EA66-588A-E43238F83342}"/>
              </a:ext>
            </a:extLst>
          </p:cNvPr>
          <p:cNvSpPr>
            <a:spLocks noGrp="1"/>
          </p:cNvSpPr>
          <p:nvPr>
            <p:ph sz="half" idx="2"/>
          </p:nvPr>
        </p:nvSpPr>
        <p:spPr>
          <a:xfrm>
            <a:off x="964023" y="2799146"/>
            <a:ext cx="4827178" cy="2744404"/>
          </a:xfrm>
        </p:spPr>
        <p:txBody>
          <a:bodyPr>
            <a:normAutofit fontScale="70000" lnSpcReduction="20000"/>
          </a:bodyPr>
          <a:lstStyle/>
          <a:p>
            <a:r>
              <a:rPr lang="en-GB" sz="2800" dirty="0"/>
              <a:t>Increasing demand from s.21 notices – 1 in 3 of all homelessness presentations at the prevention stage</a:t>
            </a:r>
          </a:p>
          <a:p>
            <a:r>
              <a:rPr lang="en-GB" sz="2800" dirty="0"/>
              <a:t>Increasing instances of domestic abuse as </a:t>
            </a:r>
            <a:r>
              <a:rPr lang="en-GB" sz="2800" dirty="0" err="1"/>
              <a:t>as</a:t>
            </a:r>
            <a:r>
              <a:rPr lang="en-GB" sz="2800" dirty="0"/>
              <a:t> emergency crisis situation</a:t>
            </a:r>
          </a:p>
          <a:p>
            <a:r>
              <a:rPr lang="en-GB" sz="2800" dirty="0" err="1"/>
              <a:t>HfU</a:t>
            </a:r>
            <a:r>
              <a:rPr lang="en-GB" sz="2800" dirty="0"/>
              <a:t> – hosting arrangements ending</a:t>
            </a:r>
          </a:p>
          <a:p>
            <a:r>
              <a:rPr lang="en-GB" sz="2800" dirty="0"/>
              <a:t>Asylum seekers – increasing numbers of decisions and evictions from HO </a:t>
            </a:r>
            <a:r>
              <a:rPr lang="en-GB" sz="2800" dirty="0" err="1"/>
              <a:t>accomm</a:t>
            </a:r>
            <a:r>
              <a:rPr lang="en-GB" sz="2800" dirty="0"/>
              <a:t> </a:t>
            </a:r>
          </a:p>
          <a:p>
            <a:pPr marL="0" indent="0">
              <a:buNone/>
            </a:pPr>
            <a:endParaRPr lang="en-GB" sz="2800" dirty="0"/>
          </a:p>
          <a:p>
            <a:endParaRPr lang="en-GB" sz="2800" dirty="0"/>
          </a:p>
        </p:txBody>
      </p:sp>
    </p:spTree>
    <p:extLst>
      <p:ext uri="{BB962C8B-B14F-4D97-AF65-F5344CB8AC3E}">
        <p14:creationId xmlns:p14="http://schemas.microsoft.com/office/powerpoint/2010/main" val="767675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045C2-4CD0-E8C3-F3C3-64342391E8E6}"/>
              </a:ext>
            </a:extLst>
          </p:cNvPr>
          <p:cNvSpPr>
            <a:spLocks noGrp="1"/>
          </p:cNvSpPr>
          <p:nvPr>
            <p:ph type="title"/>
          </p:nvPr>
        </p:nvSpPr>
        <p:spPr>
          <a:xfrm>
            <a:off x="964023" y="879063"/>
            <a:ext cx="7345964" cy="959785"/>
          </a:xfrm>
        </p:spPr>
        <p:txBody>
          <a:bodyPr>
            <a:normAutofit fontScale="90000"/>
          </a:bodyPr>
          <a:lstStyle/>
          <a:p>
            <a:r>
              <a:rPr lang="en-GB" dirty="0"/>
              <a:t>The Cost of Temporary Accommodation </a:t>
            </a:r>
          </a:p>
        </p:txBody>
      </p:sp>
      <p:sp>
        <p:nvSpPr>
          <p:cNvPr id="5" name="Content Placeholder 4">
            <a:extLst>
              <a:ext uri="{FF2B5EF4-FFF2-40B4-BE49-F238E27FC236}">
                <a16:creationId xmlns:a16="http://schemas.microsoft.com/office/drawing/2014/main" id="{FE141B8F-5D57-3E29-4791-423B2348DBEB}"/>
              </a:ext>
            </a:extLst>
          </p:cNvPr>
          <p:cNvSpPr>
            <a:spLocks noGrp="1"/>
          </p:cNvSpPr>
          <p:nvPr>
            <p:ph sz="half" idx="2"/>
          </p:nvPr>
        </p:nvSpPr>
        <p:spPr>
          <a:xfrm>
            <a:off x="964022" y="2260879"/>
            <a:ext cx="9094377" cy="2984361"/>
          </a:xfrm>
        </p:spPr>
        <p:txBody>
          <a:bodyPr>
            <a:normAutofit/>
          </a:bodyPr>
          <a:lstStyle/>
          <a:p>
            <a:pPr marL="342900" lvl="0" indent="-342900">
              <a:lnSpc>
                <a:spcPct val="107000"/>
              </a:lnSpc>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Times New Roman" panose="02020603050405020304" pitchFamily="18" charset="0"/>
              </a:rPr>
              <a:t>Councils spent £2.29bn on temporary accommodation from April 2023 to March 2024.</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Times New Roman" panose="02020603050405020304" pitchFamily="18" charset="0"/>
              </a:rPr>
              <a:t>The amount spent on temporary accommodation has increased by 29% from £1.77bn the previous year.</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Times New Roman" panose="02020603050405020304" pitchFamily="18" charset="0"/>
              </a:rPr>
              <a:t>Half of this total spend (£1.34bn) was on nightly paid accommodation and bed and breakfasts. The amount spent on this form of accommodation has increased by 55% on the previous year.</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
        <p:nvSpPr>
          <p:cNvPr id="7" name="Footer Placeholder 6">
            <a:extLst>
              <a:ext uri="{FF2B5EF4-FFF2-40B4-BE49-F238E27FC236}">
                <a16:creationId xmlns:a16="http://schemas.microsoft.com/office/drawing/2014/main" id="{11D0BCB8-B60B-732F-98C2-0A47913B320F}"/>
              </a:ext>
            </a:extLst>
          </p:cNvPr>
          <p:cNvSpPr>
            <a:spLocks noGrp="1"/>
          </p:cNvSpPr>
          <p:nvPr>
            <p:ph type="ftr" sz="quarter" idx="15"/>
          </p:nvPr>
        </p:nvSpPr>
        <p:spPr/>
        <p:txBody>
          <a:bodyPr/>
          <a:lstStyle/>
          <a:p>
            <a:r>
              <a:rPr lang="en-US"/>
              <a:t>Annual Review</a:t>
            </a:r>
            <a:endParaRPr lang="en-US" b="0" dirty="0"/>
          </a:p>
        </p:txBody>
      </p:sp>
      <p:sp>
        <p:nvSpPr>
          <p:cNvPr id="8" name="Slide Number Placeholder 7">
            <a:extLst>
              <a:ext uri="{FF2B5EF4-FFF2-40B4-BE49-F238E27FC236}">
                <a16:creationId xmlns:a16="http://schemas.microsoft.com/office/drawing/2014/main" id="{ED39203E-FACC-46DF-086E-D9B555E5091D}"/>
              </a:ext>
            </a:extLst>
          </p:cNvPr>
          <p:cNvSpPr>
            <a:spLocks noGrp="1"/>
          </p:cNvSpPr>
          <p:nvPr>
            <p:ph type="sldNum" sz="quarter" idx="16"/>
          </p:nvPr>
        </p:nvSpPr>
        <p:spPr/>
        <p:txBody>
          <a:bodyPr/>
          <a:lstStyle/>
          <a:p>
            <a:fld id="{294A09A9-5501-47C1-A89A-A340965A2BE2}" type="slidenum">
              <a:rPr lang="en-US" smtClean="0"/>
              <a:pPr/>
              <a:t>16</a:t>
            </a:fld>
            <a:endParaRPr lang="en-US" dirty="0">
              <a:latin typeface="+mn-lt"/>
            </a:endParaRPr>
          </a:p>
        </p:txBody>
      </p:sp>
    </p:spTree>
    <p:extLst>
      <p:ext uri="{BB962C8B-B14F-4D97-AF65-F5344CB8AC3E}">
        <p14:creationId xmlns:p14="http://schemas.microsoft.com/office/powerpoint/2010/main" val="4074991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C4B8F16-DE36-C97B-A358-6F86DFC26724}"/>
              </a:ext>
            </a:extLst>
          </p:cNvPr>
          <p:cNvSpPr>
            <a:spLocks noGrp="1"/>
          </p:cNvSpPr>
          <p:nvPr>
            <p:ph type="title"/>
          </p:nvPr>
        </p:nvSpPr>
        <p:spPr>
          <a:xfrm>
            <a:off x="964023" y="879063"/>
            <a:ext cx="6828697" cy="610863"/>
          </a:xfrm>
        </p:spPr>
        <p:txBody>
          <a:bodyPr>
            <a:normAutofit/>
          </a:bodyPr>
          <a:lstStyle/>
          <a:p>
            <a:r>
              <a:rPr lang="en-GB" dirty="0"/>
              <a:t>Homelessness 2023-24</a:t>
            </a:r>
          </a:p>
        </p:txBody>
      </p:sp>
      <p:sp>
        <p:nvSpPr>
          <p:cNvPr id="16" name="Text Placeholder 15">
            <a:extLst>
              <a:ext uri="{FF2B5EF4-FFF2-40B4-BE49-F238E27FC236}">
                <a16:creationId xmlns:a16="http://schemas.microsoft.com/office/drawing/2014/main" id="{282F6DCE-02E4-F2D2-FB3F-FD55C469FBD5}"/>
              </a:ext>
            </a:extLst>
          </p:cNvPr>
          <p:cNvSpPr>
            <a:spLocks noGrp="1"/>
          </p:cNvSpPr>
          <p:nvPr>
            <p:ph type="body" sz="quarter" idx="11"/>
          </p:nvPr>
        </p:nvSpPr>
        <p:spPr>
          <a:xfrm>
            <a:off x="971550" y="1981200"/>
            <a:ext cx="10986770" cy="4124960"/>
          </a:xfrm>
        </p:spPr>
        <p:txBody>
          <a:bodyPr/>
          <a:lstStyle/>
          <a:p>
            <a:pPr marL="571500" indent="-571500">
              <a:buFont typeface="Arial" panose="020B0604020202020204" pitchFamily="34" charset="0"/>
              <a:buChar char="•"/>
            </a:pPr>
            <a:r>
              <a:rPr lang="en-GB" sz="4400" dirty="0"/>
              <a:t>Figures cover all LHAs in Sub region</a:t>
            </a:r>
          </a:p>
          <a:p>
            <a:pPr marL="571500" indent="-571500">
              <a:buFont typeface="Arial" panose="020B0604020202020204" pitchFamily="34" charset="0"/>
              <a:buChar char="•"/>
            </a:pPr>
            <a:r>
              <a:rPr lang="en-GB" sz="4400" dirty="0"/>
              <a:t>Noticeable different trends between councils </a:t>
            </a:r>
          </a:p>
          <a:p>
            <a:pPr marL="571500" indent="-571500">
              <a:buFont typeface="Arial" panose="020B0604020202020204" pitchFamily="34" charset="0"/>
              <a:buChar char="•"/>
            </a:pPr>
            <a:r>
              <a:rPr lang="en-GB" sz="4400" dirty="0"/>
              <a:t>More detailed analysis drilling down to LA level – will be analysed by S/R Homelessness Group</a:t>
            </a:r>
          </a:p>
          <a:p>
            <a:pPr marL="571500" indent="-571500">
              <a:buFont typeface="Arial" panose="020B0604020202020204" pitchFamily="34" charset="0"/>
              <a:buChar char="•"/>
            </a:pPr>
            <a:endParaRPr lang="en-GB" sz="4400" dirty="0"/>
          </a:p>
        </p:txBody>
      </p:sp>
      <p:sp>
        <p:nvSpPr>
          <p:cNvPr id="13" name="Footer Placeholder 12">
            <a:extLst>
              <a:ext uri="{FF2B5EF4-FFF2-40B4-BE49-F238E27FC236}">
                <a16:creationId xmlns:a16="http://schemas.microsoft.com/office/drawing/2014/main" id="{8F90802B-D9E9-52F0-DE20-3D98CC91D3DE}"/>
              </a:ext>
            </a:extLst>
          </p:cNvPr>
          <p:cNvSpPr>
            <a:spLocks noGrp="1"/>
          </p:cNvSpPr>
          <p:nvPr>
            <p:ph type="ftr" sz="quarter" idx="15"/>
          </p:nvPr>
        </p:nvSpPr>
        <p:spPr/>
        <p:txBody>
          <a:bodyPr/>
          <a:lstStyle/>
          <a:p>
            <a:r>
              <a:rPr lang="en-US"/>
              <a:t>Annual Review</a:t>
            </a:r>
            <a:endParaRPr lang="en-US" b="0" dirty="0"/>
          </a:p>
        </p:txBody>
      </p:sp>
      <p:sp>
        <p:nvSpPr>
          <p:cNvPr id="14" name="Slide Number Placeholder 13">
            <a:extLst>
              <a:ext uri="{FF2B5EF4-FFF2-40B4-BE49-F238E27FC236}">
                <a16:creationId xmlns:a16="http://schemas.microsoft.com/office/drawing/2014/main" id="{DFA461E9-2892-4AEF-3489-15557987C527}"/>
              </a:ext>
            </a:extLst>
          </p:cNvPr>
          <p:cNvSpPr>
            <a:spLocks noGrp="1"/>
          </p:cNvSpPr>
          <p:nvPr>
            <p:ph type="sldNum" sz="quarter" idx="16"/>
          </p:nvPr>
        </p:nvSpPr>
        <p:spPr/>
        <p:txBody>
          <a:bodyPr/>
          <a:lstStyle/>
          <a:p>
            <a:fld id="{294A09A9-5501-47C1-A89A-A340965A2BE2}" type="slidenum">
              <a:rPr lang="en-US" smtClean="0"/>
              <a:pPr/>
              <a:t>2</a:t>
            </a:fld>
            <a:endParaRPr lang="en-US" dirty="0">
              <a:latin typeface="+mn-lt"/>
            </a:endParaRPr>
          </a:p>
        </p:txBody>
      </p:sp>
    </p:spTree>
    <p:extLst>
      <p:ext uri="{BB962C8B-B14F-4D97-AF65-F5344CB8AC3E}">
        <p14:creationId xmlns:p14="http://schemas.microsoft.com/office/powerpoint/2010/main" val="1895217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C4B8F16-DE36-C97B-A358-6F86DFC26724}"/>
              </a:ext>
            </a:extLst>
          </p:cNvPr>
          <p:cNvSpPr>
            <a:spLocks noGrp="1"/>
          </p:cNvSpPr>
          <p:nvPr>
            <p:ph type="title"/>
          </p:nvPr>
        </p:nvSpPr>
        <p:spPr>
          <a:xfrm>
            <a:off x="964023" y="879063"/>
            <a:ext cx="6828697" cy="610863"/>
          </a:xfrm>
        </p:spPr>
        <p:txBody>
          <a:bodyPr>
            <a:normAutofit/>
          </a:bodyPr>
          <a:lstStyle/>
          <a:p>
            <a:r>
              <a:rPr lang="en-GB" dirty="0"/>
              <a:t>Homelessness 2022-23</a:t>
            </a:r>
          </a:p>
        </p:txBody>
      </p:sp>
      <p:sp>
        <p:nvSpPr>
          <p:cNvPr id="16" name="Text Placeholder 15">
            <a:extLst>
              <a:ext uri="{FF2B5EF4-FFF2-40B4-BE49-F238E27FC236}">
                <a16:creationId xmlns:a16="http://schemas.microsoft.com/office/drawing/2014/main" id="{282F6DCE-02E4-F2D2-FB3F-FD55C469FBD5}"/>
              </a:ext>
            </a:extLst>
          </p:cNvPr>
          <p:cNvSpPr>
            <a:spLocks noGrp="1"/>
          </p:cNvSpPr>
          <p:nvPr>
            <p:ph type="body" sz="quarter" idx="11"/>
          </p:nvPr>
        </p:nvSpPr>
        <p:spPr>
          <a:xfrm>
            <a:off x="971550" y="1981200"/>
            <a:ext cx="10986770" cy="4124960"/>
          </a:xfrm>
        </p:spPr>
        <p:txBody>
          <a:bodyPr/>
          <a:lstStyle/>
          <a:p>
            <a:pPr marL="571500" indent="-571500">
              <a:buFont typeface="Arial" panose="020B0604020202020204" pitchFamily="34" charset="0"/>
              <a:buChar char="•"/>
            </a:pPr>
            <a:r>
              <a:rPr lang="en-GB" sz="4400" dirty="0"/>
              <a:t>Overall in 23/24 …..</a:t>
            </a:r>
          </a:p>
          <a:p>
            <a:pPr marL="571500" indent="-571500">
              <a:buFont typeface="Arial" panose="020B0604020202020204" pitchFamily="34" charset="0"/>
              <a:buChar char="•"/>
            </a:pPr>
            <a:r>
              <a:rPr lang="en-GB" sz="4400" dirty="0"/>
              <a:t>7% increase in the number of homelessness duties (prevention plus relief) compared to 22/23.</a:t>
            </a:r>
          </a:p>
          <a:p>
            <a:pPr marL="571500" indent="-571500">
              <a:buFont typeface="Arial" panose="020B0604020202020204" pitchFamily="34" charset="0"/>
              <a:buChar char="•"/>
            </a:pPr>
            <a:r>
              <a:rPr lang="en-GB" sz="4400" dirty="0"/>
              <a:t>National figure – 8% increase.</a:t>
            </a:r>
          </a:p>
        </p:txBody>
      </p:sp>
      <p:sp>
        <p:nvSpPr>
          <p:cNvPr id="13" name="Footer Placeholder 12">
            <a:extLst>
              <a:ext uri="{FF2B5EF4-FFF2-40B4-BE49-F238E27FC236}">
                <a16:creationId xmlns:a16="http://schemas.microsoft.com/office/drawing/2014/main" id="{8F90802B-D9E9-52F0-DE20-3D98CC91D3DE}"/>
              </a:ext>
            </a:extLst>
          </p:cNvPr>
          <p:cNvSpPr>
            <a:spLocks noGrp="1"/>
          </p:cNvSpPr>
          <p:nvPr>
            <p:ph type="ftr" sz="quarter" idx="15"/>
          </p:nvPr>
        </p:nvSpPr>
        <p:spPr/>
        <p:txBody>
          <a:bodyPr/>
          <a:lstStyle/>
          <a:p>
            <a:r>
              <a:rPr lang="en-US"/>
              <a:t>Annual Review</a:t>
            </a:r>
            <a:endParaRPr lang="en-US" b="0" dirty="0"/>
          </a:p>
        </p:txBody>
      </p:sp>
      <p:sp>
        <p:nvSpPr>
          <p:cNvPr id="14" name="Slide Number Placeholder 13">
            <a:extLst>
              <a:ext uri="{FF2B5EF4-FFF2-40B4-BE49-F238E27FC236}">
                <a16:creationId xmlns:a16="http://schemas.microsoft.com/office/drawing/2014/main" id="{DFA461E9-2892-4AEF-3489-15557987C527}"/>
              </a:ext>
            </a:extLst>
          </p:cNvPr>
          <p:cNvSpPr>
            <a:spLocks noGrp="1"/>
          </p:cNvSpPr>
          <p:nvPr>
            <p:ph type="sldNum" sz="quarter" idx="16"/>
          </p:nvPr>
        </p:nvSpPr>
        <p:spPr/>
        <p:txBody>
          <a:bodyPr/>
          <a:lstStyle/>
          <a:p>
            <a:fld id="{294A09A9-5501-47C1-A89A-A340965A2BE2}" type="slidenum">
              <a:rPr lang="en-US" smtClean="0"/>
              <a:pPr/>
              <a:t>3</a:t>
            </a:fld>
            <a:endParaRPr lang="en-US" dirty="0">
              <a:latin typeface="+mn-lt"/>
            </a:endParaRPr>
          </a:p>
        </p:txBody>
      </p:sp>
    </p:spTree>
    <p:extLst>
      <p:ext uri="{BB962C8B-B14F-4D97-AF65-F5344CB8AC3E}">
        <p14:creationId xmlns:p14="http://schemas.microsoft.com/office/powerpoint/2010/main" val="259568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964023" y="879063"/>
            <a:ext cx="8081654" cy="610863"/>
          </a:xfrm>
        </p:spPr>
        <p:txBody>
          <a:bodyPr/>
          <a:lstStyle/>
          <a:p>
            <a:r>
              <a:rPr lang="en-US" dirty="0"/>
              <a:t>At Prevention Duty Stage</a:t>
            </a:r>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a:lstStyle/>
          <a:p>
            <a:fld id="{294A09A9-5501-47C1-A89A-A340965A2BE2}" type="slidenum">
              <a:rPr lang="en-US" smtClean="0"/>
              <a:pPr/>
              <a:t>4</a:t>
            </a:fld>
            <a:endParaRPr lang="en-US" dirty="0"/>
          </a:p>
        </p:txBody>
      </p:sp>
      <p:sp>
        <p:nvSpPr>
          <p:cNvPr id="5" name="Footer Placeholder 4">
            <a:extLst>
              <a:ext uri="{FF2B5EF4-FFF2-40B4-BE49-F238E27FC236}">
                <a16:creationId xmlns:a16="http://schemas.microsoft.com/office/drawing/2014/main" id="{234E9584-EA07-9B45-9700-4AD3524B82A0}"/>
              </a:ext>
            </a:extLst>
          </p:cNvPr>
          <p:cNvSpPr>
            <a:spLocks noGrp="1"/>
          </p:cNvSpPr>
          <p:nvPr>
            <p:ph type="ftr" sz="quarter" idx="12"/>
          </p:nvPr>
        </p:nvSpPr>
        <p:spPr>
          <a:xfrm>
            <a:off x="1494790" y="6332220"/>
            <a:ext cx="1497330" cy="247651"/>
          </a:xfrm>
        </p:spPr>
        <p:txBody>
          <a:bodyPr/>
          <a:lstStyle/>
          <a:p>
            <a:r>
              <a:rPr lang="en-US" b="0" dirty="0"/>
              <a:t>Annual Review</a:t>
            </a:r>
          </a:p>
        </p:txBody>
      </p:sp>
      <p:sp>
        <p:nvSpPr>
          <p:cNvPr id="7" name="Date Placeholder 3">
            <a:extLst>
              <a:ext uri="{FF2B5EF4-FFF2-40B4-BE49-F238E27FC236}">
                <a16:creationId xmlns:a16="http://schemas.microsoft.com/office/drawing/2014/main" id="{560FFC6F-2BF3-42FE-80C1-0A76D4B6C7CE}"/>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December 10, 2024</a:t>
            </a:fld>
            <a:endParaRPr lang="en-US" dirty="0"/>
          </a:p>
        </p:txBody>
      </p:sp>
      <p:sp>
        <p:nvSpPr>
          <p:cNvPr id="4" name="Chart Placeholder 3">
            <a:extLst>
              <a:ext uri="{FF2B5EF4-FFF2-40B4-BE49-F238E27FC236}">
                <a16:creationId xmlns:a16="http://schemas.microsoft.com/office/drawing/2014/main" id="{4CDD3F67-1830-EE7B-8F5F-C2F1FD2B2247}"/>
              </a:ext>
            </a:extLst>
          </p:cNvPr>
          <p:cNvSpPr>
            <a:spLocks noGrp="1"/>
          </p:cNvSpPr>
          <p:nvPr>
            <p:ph type="chart" sz="quarter" idx="10"/>
          </p:nvPr>
        </p:nvSpPr>
        <p:spPr/>
        <p:txBody>
          <a:bodyPr/>
          <a:lstStyle/>
          <a:p>
            <a:endParaRPr lang="en-GB"/>
          </a:p>
        </p:txBody>
      </p:sp>
      <p:graphicFrame>
        <p:nvGraphicFramePr>
          <p:cNvPr id="8" name="Table 7">
            <a:extLst>
              <a:ext uri="{FF2B5EF4-FFF2-40B4-BE49-F238E27FC236}">
                <a16:creationId xmlns:a16="http://schemas.microsoft.com/office/drawing/2014/main" id="{E360750A-7FE0-2070-9F94-9B5F5B05D5EF}"/>
              </a:ext>
            </a:extLst>
          </p:cNvPr>
          <p:cNvGraphicFramePr>
            <a:graphicFrameLocks noGrp="1"/>
          </p:cNvGraphicFramePr>
          <p:nvPr>
            <p:extLst>
              <p:ext uri="{D42A27DB-BD31-4B8C-83A1-F6EECF244321}">
                <p14:modId xmlns:p14="http://schemas.microsoft.com/office/powerpoint/2010/main" val="2538417359"/>
              </p:ext>
            </p:extLst>
          </p:nvPr>
        </p:nvGraphicFramePr>
        <p:xfrm>
          <a:off x="971550" y="1939108"/>
          <a:ext cx="10333760" cy="4110702"/>
        </p:xfrm>
        <a:graphic>
          <a:graphicData uri="http://schemas.openxmlformats.org/drawingml/2006/table">
            <a:tbl>
              <a:tblPr firstRow="1" firstCol="1" bandRow="1">
                <a:tableStyleId>{5C22544A-7EE6-4342-B048-85BDC9FD1C3A}</a:tableStyleId>
              </a:tblPr>
              <a:tblGrid>
                <a:gridCol w="3375474">
                  <a:extLst>
                    <a:ext uri="{9D8B030D-6E8A-4147-A177-3AD203B41FA5}">
                      <a16:colId xmlns:a16="http://schemas.microsoft.com/office/drawing/2014/main" val="4018958256"/>
                    </a:ext>
                  </a:extLst>
                </a:gridCol>
                <a:gridCol w="3301551">
                  <a:extLst>
                    <a:ext uri="{9D8B030D-6E8A-4147-A177-3AD203B41FA5}">
                      <a16:colId xmlns:a16="http://schemas.microsoft.com/office/drawing/2014/main" val="3854487539"/>
                    </a:ext>
                  </a:extLst>
                </a:gridCol>
                <a:gridCol w="3656735">
                  <a:extLst>
                    <a:ext uri="{9D8B030D-6E8A-4147-A177-3AD203B41FA5}">
                      <a16:colId xmlns:a16="http://schemas.microsoft.com/office/drawing/2014/main" val="1907468832"/>
                    </a:ext>
                  </a:extLst>
                </a:gridCol>
              </a:tblGrid>
              <a:tr h="2145705">
                <a:tc>
                  <a:txBody>
                    <a:bodyPr/>
                    <a:lstStyle/>
                    <a:p>
                      <a:pPr>
                        <a:lnSpc>
                          <a:spcPct val="107000"/>
                        </a:lnSpc>
                        <a:spcAft>
                          <a:spcPts val="800"/>
                        </a:spcAft>
                      </a:pPr>
                      <a:r>
                        <a:rPr lang="en-GB" sz="3200" dirty="0">
                          <a:effectLst/>
                        </a:rPr>
                        <a:t>Households owed prevention duty in</a:t>
                      </a:r>
                    </a:p>
                    <a:p>
                      <a:pPr>
                        <a:lnSpc>
                          <a:spcPct val="107000"/>
                        </a:lnSpc>
                        <a:spcAft>
                          <a:spcPts val="800"/>
                        </a:spcAft>
                      </a:pPr>
                      <a:r>
                        <a:rPr lang="en-GB" sz="3200" dirty="0">
                          <a:effectLst/>
                        </a:rPr>
                        <a:t>2023-24</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tc>
                  <a:txBody>
                    <a:bodyPr/>
                    <a:lstStyle/>
                    <a:p>
                      <a:pPr>
                        <a:lnSpc>
                          <a:spcPct val="107000"/>
                        </a:lnSpc>
                        <a:spcAft>
                          <a:spcPts val="800"/>
                        </a:spcAft>
                      </a:pPr>
                      <a:r>
                        <a:rPr lang="en-GB" sz="3200" dirty="0">
                          <a:effectLst/>
                        </a:rPr>
                        <a:t>% change against 2022-23</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tc>
                  <a:txBody>
                    <a:bodyPr/>
                    <a:lstStyle/>
                    <a:p>
                      <a:pPr>
                        <a:lnSpc>
                          <a:spcPct val="107000"/>
                        </a:lnSpc>
                        <a:spcAft>
                          <a:spcPts val="800"/>
                        </a:spcAft>
                      </a:pPr>
                      <a:r>
                        <a:rPr lang="en-GB" sz="3200" dirty="0">
                          <a:effectLst/>
                        </a:rPr>
                        <a:t>National position - </a:t>
                      </a:r>
                    </a:p>
                    <a:p>
                      <a:pPr>
                        <a:lnSpc>
                          <a:spcPct val="107000"/>
                        </a:lnSpc>
                        <a:spcAft>
                          <a:spcPts val="800"/>
                        </a:spcAft>
                      </a:pPr>
                      <a:r>
                        <a:rPr lang="en-GB" sz="3200" dirty="0">
                          <a:effectLst/>
                        </a:rPr>
                        <a:t>% change against 2022-23</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extLst>
                  <a:ext uri="{0D108BD9-81ED-4DB2-BD59-A6C34878D82A}">
                    <a16:rowId xmlns:a16="http://schemas.microsoft.com/office/drawing/2014/main" val="1852162170"/>
                  </a:ext>
                </a:extLst>
              </a:tr>
              <a:tr h="1964997">
                <a:tc>
                  <a:txBody>
                    <a:bodyPr/>
                    <a:lstStyle/>
                    <a:p>
                      <a:pPr algn="ctr">
                        <a:lnSpc>
                          <a:spcPct val="107000"/>
                        </a:lnSpc>
                        <a:spcAft>
                          <a:spcPts val="800"/>
                        </a:spcAft>
                      </a:pPr>
                      <a:r>
                        <a:rPr lang="en-GB" sz="1200" dirty="0">
                          <a:effectLst/>
                        </a:rPr>
                        <a:t> </a:t>
                      </a:r>
                      <a:endParaRPr lang="en-GB" sz="1100" dirty="0">
                        <a:effectLst/>
                      </a:endParaRPr>
                    </a:p>
                    <a:p>
                      <a:pPr algn="ctr">
                        <a:lnSpc>
                          <a:spcPct val="107000"/>
                        </a:lnSpc>
                        <a:spcAft>
                          <a:spcPts val="800"/>
                        </a:spcAft>
                      </a:pPr>
                      <a:r>
                        <a:rPr lang="en-GB" sz="3600" dirty="0">
                          <a:effectLst/>
                        </a:rPr>
                        <a:t>3,057</a:t>
                      </a:r>
                    </a:p>
                    <a:p>
                      <a:pPr algn="ctr">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tc>
                  <a:txBody>
                    <a:bodyPr/>
                    <a:lstStyle/>
                    <a:p>
                      <a:pPr algn="ctr">
                        <a:lnSpc>
                          <a:spcPct val="107000"/>
                        </a:lnSpc>
                        <a:spcAft>
                          <a:spcPts val="800"/>
                        </a:spcAft>
                      </a:pPr>
                      <a:endParaRPr lang="en-GB" sz="3200" dirty="0">
                        <a:effectLst/>
                      </a:endParaRPr>
                    </a:p>
                    <a:p>
                      <a:pPr algn="ctr">
                        <a:lnSpc>
                          <a:spcPct val="107000"/>
                        </a:lnSpc>
                        <a:spcAft>
                          <a:spcPts val="800"/>
                        </a:spcAft>
                      </a:pPr>
                      <a:r>
                        <a:rPr lang="en-GB" sz="3200" dirty="0">
                          <a:effectLst/>
                        </a:rPr>
                        <a:t>7% </a:t>
                      </a:r>
                    </a:p>
                    <a:p>
                      <a:pPr algn="ctr">
                        <a:lnSpc>
                          <a:spcPct val="107000"/>
                        </a:lnSpc>
                        <a:spcAft>
                          <a:spcPts val="800"/>
                        </a:spcAft>
                      </a:pPr>
                      <a:r>
                        <a:rPr lang="en-GB" sz="3200" dirty="0">
                          <a:effectLst/>
                        </a:rPr>
                        <a:t>increase</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tc>
                  <a:txBody>
                    <a:bodyPr/>
                    <a:lstStyle/>
                    <a:p>
                      <a:pPr algn="ctr">
                        <a:lnSpc>
                          <a:spcPct val="107000"/>
                        </a:lnSpc>
                        <a:spcAft>
                          <a:spcPts val="800"/>
                        </a:spcAft>
                      </a:pPr>
                      <a:endParaRPr lang="en-GB" sz="3200" dirty="0">
                        <a:effectLst/>
                      </a:endParaRPr>
                    </a:p>
                    <a:p>
                      <a:pPr algn="ctr">
                        <a:lnSpc>
                          <a:spcPct val="107000"/>
                        </a:lnSpc>
                        <a:spcAft>
                          <a:spcPts val="800"/>
                        </a:spcAft>
                      </a:pPr>
                      <a:r>
                        <a:rPr lang="en-GB" sz="3200" dirty="0">
                          <a:effectLst/>
                        </a:rPr>
                        <a:t>3% </a:t>
                      </a:r>
                    </a:p>
                    <a:p>
                      <a:pPr algn="ctr">
                        <a:lnSpc>
                          <a:spcPct val="107000"/>
                        </a:lnSpc>
                        <a:spcAft>
                          <a:spcPts val="800"/>
                        </a:spcAft>
                      </a:pPr>
                      <a:r>
                        <a:rPr lang="en-GB" sz="3200" dirty="0">
                          <a:effectLst/>
                        </a:rPr>
                        <a:t>increase</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extLst>
                  <a:ext uri="{0D108BD9-81ED-4DB2-BD59-A6C34878D82A}">
                    <a16:rowId xmlns:a16="http://schemas.microsoft.com/office/drawing/2014/main" val="1707197992"/>
                  </a:ext>
                </a:extLst>
              </a:tr>
            </a:tbl>
          </a:graphicData>
        </a:graphic>
      </p:graphicFrame>
      <p:sp>
        <p:nvSpPr>
          <p:cNvPr id="10" name="Arrow: Up 9">
            <a:extLst>
              <a:ext uri="{FF2B5EF4-FFF2-40B4-BE49-F238E27FC236}">
                <a16:creationId xmlns:a16="http://schemas.microsoft.com/office/drawing/2014/main" id="{7F2B11E1-DDA0-6F34-61DE-CD22D9769D02}"/>
              </a:ext>
            </a:extLst>
          </p:cNvPr>
          <p:cNvSpPr/>
          <p:nvPr/>
        </p:nvSpPr>
        <p:spPr>
          <a:xfrm>
            <a:off x="5446432" y="4180420"/>
            <a:ext cx="1034898" cy="611950"/>
          </a:xfrm>
          <a:prstGeom prst="upArrow">
            <a:avLst/>
          </a:prstGeom>
          <a:solidFill>
            <a:schemeClr val="tx1"/>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Arrow: Up 10">
            <a:extLst>
              <a:ext uri="{FF2B5EF4-FFF2-40B4-BE49-F238E27FC236}">
                <a16:creationId xmlns:a16="http://schemas.microsoft.com/office/drawing/2014/main" id="{267AEE21-EEFF-9F8A-D7B1-5F8F238A3D2B}"/>
              </a:ext>
            </a:extLst>
          </p:cNvPr>
          <p:cNvSpPr/>
          <p:nvPr/>
        </p:nvSpPr>
        <p:spPr>
          <a:xfrm>
            <a:off x="8928278" y="4180420"/>
            <a:ext cx="1034898" cy="611950"/>
          </a:xfrm>
          <a:prstGeom prst="upArrow">
            <a:avLst/>
          </a:prstGeom>
          <a:solidFill>
            <a:schemeClr val="tx1"/>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2521537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964023" y="879063"/>
            <a:ext cx="8081654" cy="610863"/>
          </a:xfrm>
        </p:spPr>
        <p:txBody>
          <a:bodyPr/>
          <a:lstStyle/>
          <a:p>
            <a:r>
              <a:rPr lang="en-US" dirty="0"/>
              <a:t>At Relief Duty Stage</a:t>
            </a:r>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a:lstStyle/>
          <a:p>
            <a:fld id="{294A09A9-5501-47C1-A89A-A340965A2BE2}" type="slidenum">
              <a:rPr lang="en-US" smtClean="0"/>
              <a:pPr/>
              <a:t>5</a:t>
            </a:fld>
            <a:endParaRPr lang="en-US" dirty="0"/>
          </a:p>
        </p:txBody>
      </p:sp>
      <p:sp>
        <p:nvSpPr>
          <p:cNvPr id="5" name="Footer Placeholder 4">
            <a:extLst>
              <a:ext uri="{FF2B5EF4-FFF2-40B4-BE49-F238E27FC236}">
                <a16:creationId xmlns:a16="http://schemas.microsoft.com/office/drawing/2014/main" id="{234E9584-EA07-9B45-9700-4AD3524B82A0}"/>
              </a:ext>
            </a:extLst>
          </p:cNvPr>
          <p:cNvSpPr>
            <a:spLocks noGrp="1"/>
          </p:cNvSpPr>
          <p:nvPr>
            <p:ph type="ftr" sz="quarter" idx="12"/>
          </p:nvPr>
        </p:nvSpPr>
        <p:spPr>
          <a:xfrm>
            <a:off x="1494790" y="6332220"/>
            <a:ext cx="1497330" cy="247651"/>
          </a:xfrm>
        </p:spPr>
        <p:txBody>
          <a:bodyPr/>
          <a:lstStyle/>
          <a:p>
            <a:r>
              <a:rPr lang="en-US" b="0" dirty="0"/>
              <a:t>Annual Review</a:t>
            </a:r>
          </a:p>
        </p:txBody>
      </p:sp>
      <p:sp>
        <p:nvSpPr>
          <p:cNvPr id="7" name="Date Placeholder 3">
            <a:extLst>
              <a:ext uri="{FF2B5EF4-FFF2-40B4-BE49-F238E27FC236}">
                <a16:creationId xmlns:a16="http://schemas.microsoft.com/office/drawing/2014/main" id="{560FFC6F-2BF3-42FE-80C1-0A76D4B6C7CE}"/>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December 10, 2024</a:t>
            </a:fld>
            <a:endParaRPr lang="en-US" dirty="0"/>
          </a:p>
        </p:txBody>
      </p:sp>
      <p:sp>
        <p:nvSpPr>
          <p:cNvPr id="4" name="Chart Placeholder 3">
            <a:extLst>
              <a:ext uri="{FF2B5EF4-FFF2-40B4-BE49-F238E27FC236}">
                <a16:creationId xmlns:a16="http://schemas.microsoft.com/office/drawing/2014/main" id="{4CDD3F67-1830-EE7B-8F5F-C2F1FD2B2247}"/>
              </a:ext>
            </a:extLst>
          </p:cNvPr>
          <p:cNvSpPr>
            <a:spLocks noGrp="1"/>
          </p:cNvSpPr>
          <p:nvPr>
            <p:ph type="chart" sz="quarter" idx="10"/>
          </p:nvPr>
        </p:nvSpPr>
        <p:spPr/>
        <p:txBody>
          <a:bodyPr/>
          <a:lstStyle/>
          <a:p>
            <a:endParaRPr lang="en-GB"/>
          </a:p>
        </p:txBody>
      </p:sp>
      <p:graphicFrame>
        <p:nvGraphicFramePr>
          <p:cNvPr id="8" name="Table 7">
            <a:extLst>
              <a:ext uri="{FF2B5EF4-FFF2-40B4-BE49-F238E27FC236}">
                <a16:creationId xmlns:a16="http://schemas.microsoft.com/office/drawing/2014/main" id="{E360750A-7FE0-2070-9F94-9B5F5B05D5EF}"/>
              </a:ext>
            </a:extLst>
          </p:cNvPr>
          <p:cNvGraphicFramePr>
            <a:graphicFrameLocks noGrp="1"/>
          </p:cNvGraphicFramePr>
          <p:nvPr>
            <p:extLst>
              <p:ext uri="{D42A27DB-BD31-4B8C-83A1-F6EECF244321}">
                <p14:modId xmlns:p14="http://schemas.microsoft.com/office/powerpoint/2010/main" val="3482786664"/>
              </p:ext>
            </p:extLst>
          </p:nvPr>
        </p:nvGraphicFramePr>
        <p:xfrm>
          <a:off x="886691" y="1939108"/>
          <a:ext cx="10418621" cy="4110702"/>
        </p:xfrm>
        <a:graphic>
          <a:graphicData uri="http://schemas.openxmlformats.org/drawingml/2006/table">
            <a:tbl>
              <a:tblPr firstRow="1" firstCol="1" bandRow="1">
                <a:tableStyleId>{5C22544A-7EE6-4342-B048-85BDC9FD1C3A}</a:tableStyleId>
              </a:tblPr>
              <a:tblGrid>
                <a:gridCol w="3370712">
                  <a:extLst>
                    <a:ext uri="{9D8B030D-6E8A-4147-A177-3AD203B41FA5}">
                      <a16:colId xmlns:a16="http://schemas.microsoft.com/office/drawing/2014/main" val="4018958256"/>
                    </a:ext>
                  </a:extLst>
                </a:gridCol>
                <a:gridCol w="3305447">
                  <a:extLst>
                    <a:ext uri="{9D8B030D-6E8A-4147-A177-3AD203B41FA5}">
                      <a16:colId xmlns:a16="http://schemas.microsoft.com/office/drawing/2014/main" val="3854487539"/>
                    </a:ext>
                  </a:extLst>
                </a:gridCol>
                <a:gridCol w="3742462">
                  <a:extLst>
                    <a:ext uri="{9D8B030D-6E8A-4147-A177-3AD203B41FA5}">
                      <a16:colId xmlns:a16="http://schemas.microsoft.com/office/drawing/2014/main" val="1907468832"/>
                    </a:ext>
                  </a:extLst>
                </a:gridCol>
              </a:tblGrid>
              <a:tr h="2145705">
                <a:tc>
                  <a:txBody>
                    <a:bodyPr/>
                    <a:lstStyle/>
                    <a:p>
                      <a:pPr>
                        <a:lnSpc>
                          <a:spcPct val="107000"/>
                        </a:lnSpc>
                        <a:spcAft>
                          <a:spcPts val="800"/>
                        </a:spcAft>
                      </a:pPr>
                      <a:r>
                        <a:rPr lang="en-GB" sz="3200" dirty="0">
                          <a:effectLst/>
                        </a:rPr>
                        <a:t>Households owed relief duty in</a:t>
                      </a:r>
                    </a:p>
                    <a:p>
                      <a:pPr>
                        <a:lnSpc>
                          <a:spcPct val="107000"/>
                        </a:lnSpc>
                        <a:spcAft>
                          <a:spcPts val="800"/>
                        </a:spcAft>
                      </a:pPr>
                      <a:r>
                        <a:rPr lang="en-GB" sz="3200" dirty="0">
                          <a:effectLst/>
                        </a:rPr>
                        <a:t>2022-23</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tc>
                  <a:txBody>
                    <a:bodyPr/>
                    <a:lstStyle/>
                    <a:p>
                      <a:pPr>
                        <a:lnSpc>
                          <a:spcPct val="107000"/>
                        </a:lnSpc>
                        <a:spcAft>
                          <a:spcPts val="800"/>
                        </a:spcAft>
                      </a:pPr>
                      <a:r>
                        <a:rPr lang="en-GB" sz="3200" dirty="0">
                          <a:effectLst/>
                        </a:rPr>
                        <a:t>% change against 2022-23</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tc>
                  <a:txBody>
                    <a:bodyPr/>
                    <a:lstStyle/>
                    <a:p>
                      <a:pPr>
                        <a:lnSpc>
                          <a:spcPct val="107000"/>
                        </a:lnSpc>
                        <a:spcAft>
                          <a:spcPts val="800"/>
                        </a:spcAft>
                      </a:pPr>
                      <a:r>
                        <a:rPr lang="en-GB" sz="3200" dirty="0">
                          <a:effectLst/>
                        </a:rPr>
                        <a:t>National position - </a:t>
                      </a:r>
                    </a:p>
                    <a:p>
                      <a:pPr>
                        <a:lnSpc>
                          <a:spcPct val="107000"/>
                        </a:lnSpc>
                        <a:spcAft>
                          <a:spcPts val="800"/>
                        </a:spcAft>
                      </a:pPr>
                      <a:r>
                        <a:rPr lang="en-GB" sz="3200" dirty="0">
                          <a:effectLst/>
                        </a:rPr>
                        <a:t>% change against 2022-23</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extLst>
                  <a:ext uri="{0D108BD9-81ED-4DB2-BD59-A6C34878D82A}">
                    <a16:rowId xmlns:a16="http://schemas.microsoft.com/office/drawing/2014/main" val="1852162170"/>
                  </a:ext>
                </a:extLst>
              </a:tr>
              <a:tr h="1964997">
                <a:tc>
                  <a:txBody>
                    <a:bodyPr/>
                    <a:lstStyle/>
                    <a:p>
                      <a:pPr algn="ctr">
                        <a:lnSpc>
                          <a:spcPct val="107000"/>
                        </a:lnSpc>
                        <a:spcAft>
                          <a:spcPts val="800"/>
                        </a:spcAft>
                      </a:pPr>
                      <a:r>
                        <a:rPr lang="en-GB" sz="1200" dirty="0">
                          <a:effectLst/>
                        </a:rPr>
                        <a:t> </a:t>
                      </a:r>
                      <a:endParaRPr lang="en-GB" sz="1100" dirty="0">
                        <a:effectLst/>
                      </a:endParaRPr>
                    </a:p>
                    <a:p>
                      <a:pPr algn="ctr">
                        <a:lnSpc>
                          <a:spcPct val="107000"/>
                        </a:lnSpc>
                        <a:spcAft>
                          <a:spcPts val="800"/>
                        </a:spcAft>
                      </a:pPr>
                      <a:r>
                        <a:rPr lang="en-GB" sz="3600" dirty="0">
                          <a:effectLst/>
                        </a:rPr>
                        <a:t>2,635</a:t>
                      </a:r>
                    </a:p>
                    <a:p>
                      <a:pPr algn="ctr">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tc>
                  <a:txBody>
                    <a:bodyPr/>
                    <a:lstStyle/>
                    <a:p>
                      <a:pPr algn="ctr">
                        <a:lnSpc>
                          <a:spcPct val="107000"/>
                        </a:lnSpc>
                        <a:spcAft>
                          <a:spcPts val="800"/>
                        </a:spcAft>
                      </a:pPr>
                      <a:endParaRPr lang="en-GB" sz="3200" dirty="0">
                        <a:effectLst/>
                      </a:endParaRPr>
                    </a:p>
                    <a:p>
                      <a:pPr algn="ctr">
                        <a:lnSpc>
                          <a:spcPct val="107000"/>
                        </a:lnSpc>
                        <a:spcAft>
                          <a:spcPts val="800"/>
                        </a:spcAft>
                      </a:pPr>
                      <a:r>
                        <a:rPr lang="en-GB" sz="3200" dirty="0">
                          <a:effectLst/>
                        </a:rPr>
                        <a:t>7% </a:t>
                      </a:r>
                    </a:p>
                    <a:p>
                      <a:pPr algn="ctr">
                        <a:lnSpc>
                          <a:spcPct val="107000"/>
                        </a:lnSpc>
                        <a:spcAft>
                          <a:spcPts val="800"/>
                        </a:spcAft>
                      </a:pPr>
                      <a:r>
                        <a:rPr lang="en-GB" sz="3200" dirty="0">
                          <a:effectLst/>
                        </a:rPr>
                        <a:t>increase</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tc>
                  <a:txBody>
                    <a:bodyPr/>
                    <a:lstStyle/>
                    <a:p>
                      <a:pPr algn="ctr">
                        <a:lnSpc>
                          <a:spcPct val="107000"/>
                        </a:lnSpc>
                        <a:spcAft>
                          <a:spcPts val="800"/>
                        </a:spcAft>
                      </a:pPr>
                      <a:endParaRPr lang="en-GB" sz="3200" dirty="0">
                        <a:effectLst/>
                      </a:endParaRPr>
                    </a:p>
                    <a:p>
                      <a:pPr algn="ctr">
                        <a:lnSpc>
                          <a:spcPct val="107000"/>
                        </a:lnSpc>
                        <a:spcAft>
                          <a:spcPts val="800"/>
                        </a:spcAft>
                      </a:pPr>
                      <a:r>
                        <a:rPr lang="en-GB" sz="3200" dirty="0">
                          <a:effectLst/>
                        </a:rPr>
                        <a:t>12% </a:t>
                      </a:r>
                    </a:p>
                    <a:p>
                      <a:pPr algn="ctr">
                        <a:lnSpc>
                          <a:spcPct val="107000"/>
                        </a:lnSpc>
                        <a:spcAft>
                          <a:spcPts val="800"/>
                        </a:spcAft>
                      </a:pPr>
                      <a:r>
                        <a:rPr lang="en-GB" sz="3200" dirty="0">
                          <a:effectLst/>
                        </a:rPr>
                        <a:t>increase</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extLst>
                  <a:ext uri="{0D108BD9-81ED-4DB2-BD59-A6C34878D82A}">
                    <a16:rowId xmlns:a16="http://schemas.microsoft.com/office/drawing/2014/main" val="1707197992"/>
                  </a:ext>
                </a:extLst>
              </a:tr>
            </a:tbl>
          </a:graphicData>
        </a:graphic>
      </p:graphicFrame>
      <p:sp>
        <p:nvSpPr>
          <p:cNvPr id="10" name="Arrow: Up 9">
            <a:extLst>
              <a:ext uri="{FF2B5EF4-FFF2-40B4-BE49-F238E27FC236}">
                <a16:creationId xmlns:a16="http://schemas.microsoft.com/office/drawing/2014/main" id="{7F2B11E1-DDA0-6F34-61DE-CD22D9769D02}"/>
              </a:ext>
            </a:extLst>
          </p:cNvPr>
          <p:cNvSpPr/>
          <p:nvPr/>
        </p:nvSpPr>
        <p:spPr>
          <a:xfrm>
            <a:off x="5427382" y="4180421"/>
            <a:ext cx="1034898" cy="611950"/>
          </a:xfrm>
          <a:prstGeom prst="upArrow">
            <a:avLst/>
          </a:prstGeom>
          <a:solidFill>
            <a:schemeClr val="tx1"/>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Arrow: Up 10">
            <a:extLst>
              <a:ext uri="{FF2B5EF4-FFF2-40B4-BE49-F238E27FC236}">
                <a16:creationId xmlns:a16="http://schemas.microsoft.com/office/drawing/2014/main" id="{267AEE21-EEFF-9F8A-D7B1-5F8F238A3D2B}"/>
              </a:ext>
            </a:extLst>
          </p:cNvPr>
          <p:cNvSpPr/>
          <p:nvPr/>
        </p:nvSpPr>
        <p:spPr>
          <a:xfrm>
            <a:off x="8861603" y="4180421"/>
            <a:ext cx="1034898" cy="611950"/>
          </a:xfrm>
          <a:prstGeom prst="upArrow">
            <a:avLst/>
          </a:prstGeom>
          <a:solidFill>
            <a:schemeClr val="tx1"/>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2626461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964023" y="879063"/>
            <a:ext cx="8081654" cy="610863"/>
          </a:xfrm>
        </p:spPr>
        <p:txBody>
          <a:bodyPr/>
          <a:lstStyle/>
          <a:p>
            <a:r>
              <a:rPr lang="en-US" dirty="0"/>
              <a:t>At Main Duty Stage</a:t>
            </a:r>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a:lstStyle/>
          <a:p>
            <a:fld id="{294A09A9-5501-47C1-A89A-A340965A2BE2}" type="slidenum">
              <a:rPr lang="en-US" smtClean="0"/>
              <a:pPr/>
              <a:t>6</a:t>
            </a:fld>
            <a:endParaRPr lang="en-US" dirty="0"/>
          </a:p>
        </p:txBody>
      </p:sp>
      <p:sp>
        <p:nvSpPr>
          <p:cNvPr id="5" name="Footer Placeholder 4">
            <a:extLst>
              <a:ext uri="{FF2B5EF4-FFF2-40B4-BE49-F238E27FC236}">
                <a16:creationId xmlns:a16="http://schemas.microsoft.com/office/drawing/2014/main" id="{234E9584-EA07-9B45-9700-4AD3524B82A0}"/>
              </a:ext>
            </a:extLst>
          </p:cNvPr>
          <p:cNvSpPr>
            <a:spLocks noGrp="1"/>
          </p:cNvSpPr>
          <p:nvPr>
            <p:ph type="ftr" sz="quarter" idx="12"/>
          </p:nvPr>
        </p:nvSpPr>
        <p:spPr>
          <a:xfrm>
            <a:off x="1494790" y="6332220"/>
            <a:ext cx="1497330" cy="247651"/>
          </a:xfrm>
        </p:spPr>
        <p:txBody>
          <a:bodyPr/>
          <a:lstStyle/>
          <a:p>
            <a:r>
              <a:rPr lang="en-US" b="0" dirty="0"/>
              <a:t>Annual Review</a:t>
            </a:r>
          </a:p>
        </p:txBody>
      </p:sp>
      <p:sp>
        <p:nvSpPr>
          <p:cNvPr id="7" name="Date Placeholder 3">
            <a:extLst>
              <a:ext uri="{FF2B5EF4-FFF2-40B4-BE49-F238E27FC236}">
                <a16:creationId xmlns:a16="http://schemas.microsoft.com/office/drawing/2014/main" id="{560FFC6F-2BF3-42FE-80C1-0A76D4B6C7CE}"/>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December 10, 2024</a:t>
            </a:fld>
            <a:endParaRPr lang="en-US" dirty="0"/>
          </a:p>
        </p:txBody>
      </p:sp>
      <p:sp>
        <p:nvSpPr>
          <p:cNvPr id="4" name="Chart Placeholder 3">
            <a:extLst>
              <a:ext uri="{FF2B5EF4-FFF2-40B4-BE49-F238E27FC236}">
                <a16:creationId xmlns:a16="http://schemas.microsoft.com/office/drawing/2014/main" id="{4CDD3F67-1830-EE7B-8F5F-C2F1FD2B2247}"/>
              </a:ext>
            </a:extLst>
          </p:cNvPr>
          <p:cNvSpPr>
            <a:spLocks noGrp="1"/>
          </p:cNvSpPr>
          <p:nvPr>
            <p:ph type="chart" sz="quarter" idx="10"/>
          </p:nvPr>
        </p:nvSpPr>
        <p:spPr/>
        <p:txBody>
          <a:bodyPr/>
          <a:lstStyle/>
          <a:p>
            <a:endParaRPr lang="en-GB"/>
          </a:p>
        </p:txBody>
      </p:sp>
      <p:graphicFrame>
        <p:nvGraphicFramePr>
          <p:cNvPr id="8" name="Table 7">
            <a:extLst>
              <a:ext uri="{FF2B5EF4-FFF2-40B4-BE49-F238E27FC236}">
                <a16:creationId xmlns:a16="http://schemas.microsoft.com/office/drawing/2014/main" id="{E360750A-7FE0-2070-9F94-9B5F5B05D5EF}"/>
              </a:ext>
            </a:extLst>
          </p:cNvPr>
          <p:cNvGraphicFramePr>
            <a:graphicFrameLocks noGrp="1"/>
          </p:cNvGraphicFramePr>
          <p:nvPr>
            <p:extLst>
              <p:ext uri="{D42A27DB-BD31-4B8C-83A1-F6EECF244321}">
                <p14:modId xmlns:p14="http://schemas.microsoft.com/office/powerpoint/2010/main" val="2323097648"/>
              </p:ext>
            </p:extLst>
          </p:nvPr>
        </p:nvGraphicFramePr>
        <p:xfrm>
          <a:off x="886691" y="1939108"/>
          <a:ext cx="10418621" cy="4110702"/>
        </p:xfrm>
        <a:graphic>
          <a:graphicData uri="http://schemas.openxmlformats.org/drawingml/2006/table">
            <a:tbl>
              <a:tblPr firstRow="1" firstCol="1" bandRow="1">
                <a:tableStyleId>{5C22544A-7EE6-4342-B048-85BDC9FD1C3A}</a:tableStyleId>
              </a:tblPr>
              <a:tblGrid>
                <a:gridCol w="3370712">
                  <a:extLst>
                    <a:ext uri="{9D8B030D-6E8A-4147-A177-3AD203B41FA5}">
                      <a16:colId xmlns:a16="http://schemas.microsoft.com/office/drawing/2014/main" val="4018958256"/>
                    </a:ext>
                  </a:extLst>
                </a:gridCol>
                <a:gridCol w="3305447">
                  <a:extLst>
                    <a:ext uri="{9D8B030D-6E8A-4147-A177-3AD203B41FA5}">
                      <a16:colId xmlns:a16="http://schemas.microsoft.com/office/drawing/2014/main" val="3854487539"/>
                    </a:ext>
                  </a:extLst>
                </a:gridCol>
                <a:gridCol w="3742462">
                  <a:extLst>
                    <a:ext uri="{9D8B030D-6E8A-4147-A177-3AD203B41FA5}">
                      <a16:colId xmlns:a16="http://schemas.microsoft.com/office/drawing/2014/main" val="1907468832"/>
                    </a:ext>
                  </a:extLst>
                </a:gridCol>
              </a:tblGrid>
              <a:tr h="2145705">
                <a:tc>
                  <a:txBody>
                    <a:bodyPr/>
                    <a:lstStyle/>
                    <a:p>
                      <a:pPr>
                        <a:lnSpc>
                          <a:spcPct val="107000"/>
                        </a:lnSpc>
                        <a:spcAft>
                          <a:spcPts val="800"/>
                        </a:spcAft>
                      </a:pPr>
                      <a:r>
                        <a:rPr lang="en-GB" sz="3200" dirty="0">
                          <a:effectLst/>
                        </a:rPr>
                        <a:t>Households owed relief duty in</a:t>
                      </a:r>
                    </a:p>
                    <a:p>
                      <a:pPr>
                        <a:lnSpc>
                          <a:spcPct val="107000"/>
                        </a:lnSpc>
                        <a:spcAft>
                          <a:spcPts val="800"/>
                        </a:spcAft>
                      </a:pPr>
                      <a:r>
                        <a:rPr lang="en-GB" sz="3200" dirty="0">
                          <a:effectLst/>
                        </a:rPr>
                        <a:t>2023-24</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tc>
                  <a:txBody>
                    <a:bodyPr/>
                    <a:lstStyle/>
                    <a:p>
                      <a:pPr>
                        <a:lnSpc>
                          <a:spcPct val="107000"/>
                        </a:lnSpc>
                        <a:spcAft>
                          <a:spcPts val="800"/>
                        </a:spcAft>
                      </a:pPr>
                      <a:r>
                        <a:rPr lang="en-GB" sz="3200" dirty="0">
                          <a:effectLst/>
                        </a:rPr>
                        <a:t>% change against 2022-23</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tc>
                  <a:txBody>
                    <a:bodyPr/>
                    <a:lstStyle/>
                    <a:p>
                      <a:pPr>
                        <a:lnSpc>
                          <a:spcPct val="107000"/>
                        </a:lnSpc>
                        <a:spcAft>
                          <a:spcPts val="800"/>
                        </a:spcAft>
                      </a:pPr>
                      <a:r>
                        <a:rPr lang="en-GB" sz="3200" dirty="0">
                          <a:effectLst/>
                        </a:rPr>
                        <a:t>National position - </a:t>
                      </a:r>
                    </a:p>
                    <a:p>
                      <a:pPr>
                        <a:lnSpc>
                          <a:spcPct val="107000"/>
                        </a:lnSpc>
                        <a:spcAft>
                          <a:spcPts val="800"/>
                        </a:spcAft>
                      </a:pPr>
                      <a:r>
                        <a:rPr lang="en-GB" sz="3200" dirty="0">
                          <a:effectLst/>
                        </a:rPr>
                        <a:t>% change against 2022-23</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extLst>
                  <a:ext uri="{0D108BD9-81ED-4DB2-BD59-A6C34878D82A}">
                    <a16:rowId xmlns:a16="http://schemas.microsoft.com/office/drawing/2014/main" val="1852162170"/>
                  </a:ext>
                </a:extLst>
              </a:tr>
              <a:tr h="1964997">
                <a:tc>
                  <a:txBody>
                    <a:bodyPr/>
                    <a:lstStyle/>
                    <a:p>
                      <a:pPr algn="ctr">
                        <a:lnSpc>
                          <a:spcPct val="107000"/>
                        </a:lnSpc>
                        <a:spcAft>
                          <a:spcPts val="800"/>
                        </a:spcAft>
                      </a:pPr>
                      <a:r>
                        <a:rPr lang="en-GB" sz="1200" dirty="0">
                          <a:effectLst/>
                        </a:rPr>
                        <a:t> </a:t>
                      </a:r>
                      <a:endParaRPr lang="en-GB" sz="1100" dirty="0">
                        <a:effectLst/>
                      </a:endParaRPr>
                    </a:p>
                    <a:p>
                      <a:pPr algn="ctr">
                        <a:lnSpc>
                          <a:spcPct val="107000"/>
                        </a:lnSpc>
                        <a:spcAft>
                          <a:spcPts val="800"/>
                        </a:spcAft>
                      </a:pPr>
                      <a:r>
                        <a:rPr lang="en-GB" sz="3600" dirty="0">
                          <a:effectLst/>
                        </a:rPr>
                        <a:t>1,264</a:t>
                      </a:r>
                    </a:p>
                    <a:p>
                      <a:pPr algn="ctr">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tc>
                  <a:txBody>
                    <a:bodyPr/>
                    <a:lstStyle/>
                    <a:p>
                      <a:pPr algn="ctr">
                        <a:lnSpc>
                          <a:spcPct val="107000"/>
                        </a:lnSpc>
                        <a:spcAft>
                          <a:spcPts val="800"/>
                        </a:spcAft>
                      </a:pPr>
                      <a:endParaRPr lang="en-GB" sz="3200" dirty="0">
                        <a:effectLst/>
                      </a:endParaRPr>
                    </a:p>
                    <a:p>
                      <a:pPr algn="ctr">
                        <a:lnSpc>
                          <a:spcPct val="107000"/>
                        </a:lnSpc>
                        <a:spcAft>
                          <a:spcPts val="800"/>
                        </a:spcAft>
                      </a:pPr>
                      <a:r>
                        <a:rPr lang="en-GB" sz="3200" dirty="0">
                          <a:effectLst/>
                        </a:rPr>
                        <a:t>15% </a:t>
                      </a:r>
                    </a:p>
                    <a:p>
                      <a:pPr algn="ctr">
                        <a:lnSpc>
                          <a:spcPct val="107000"/>
                        </a:lnSpc>
                        <a:spcAft>
                          <a:spcPts val="800"/>
                        </a:spcAft>
                      </a:pPr>
                      <a:r>
                        <a:rPr lang="en-GB" sz="3200" dirty="0">
                          <a:effectLst/>
                        </a:rPr>
                        <a:t>increase</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tc>
                  <a:txBody>
                    <a:bodyPr/>
                    <a:lstStyle/>
                    <a:p>
                      <a:pPr algn="ctr">
                        <a:lnSpc>
                          <a:spcPct val="107000"/>
                        </a:lnSpc>
                        <a:spcAft>
                          <a:spcPts val="800"/>
                        </a:spcAft>
                      </a:pPr>
                      <a:endParaRPr lang="en-GB" sz="3200" dirty="0">
                        <a:effectLst/>
                      </a:endParaRPr>
                    </a:p>
                    <a:p>
                      <a:pPr algn="ctr">
                        <a:lnSpc>
                          <a:spcPct val="107000"/>
                        </a:lnSpc>
                        <a:spcAft>
                          <a:spcPts val="800"/>
                        </a:spcAft>
                      </a:pPr>
                      <a:r>
                        <a:rPr lang="en-GB" sz="3200" dirty="0">
                          <a:effectLst/>
                        </a:rPr>
                        <a:t>2% </a:t>
                      </a:r>
                    </a:p>
                    <a:p>
                      <a:pPr algn="ctr">
                        <a:lnSpc>
                          <a:spcPct val="107000"/>
                        </a:lnSpc>
                        <a:spcAft>
                          <a:spcPts val="800"/>
                        </a:spcAft>
                      </a:pPr>
                      <a:r>
                        <a:rPr lang="en-GB" sz="3200">
                          <a:effectLst/>
                        </a:rPr>
                        <a:t>decrease</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07950" marR="107950" marT="71755" marB="71755"/>
                </a:tc>
                <a:extLst>
                  <a:ext uri="{0D108BD9-81ED-4DB2-BD59-A6C34878D82A}">
                    <a16:rowId xmlns:a16="http://schemas.microsoft.com/office/drawing/2014/main" val="1707197992"/>
                  </a:ext>
                </a:extLst>
              </a:tr>
            </a:tbl>
          </a:graphicData>
        </a:graphic>
      </p:graphicFrame>
      <p:sp>
        <p:nvSpPr>
          <p:cNvPr id="10" name="Arrow: Up 9">
            <a:extLst>
              <a:ext uri="{FF2B5EF4-FFF2-40B4-BE49-F238E27FC236}">
                <a16:creationId xmlns:a16="http://schemas.microsoft.com/office/drawing/2014/main" id="{7F2B11E1-DDA0-6F34-61DE-CD22D9769D02}"/>
              </a:ext>
            </a:extLst>
          </p:cNvPr>
          <p:cNvSpPr/>
          <p:nvPr/>
        </p:nvSpPr>
        <p:spPr>
          <a:xfrm>
            <a:off x="5427382" y="4180421"/>
            <a:ext cx="1034898" cy="611950"/>
          </a:xfrm>
          <a:prstGeom prst="upArrow">
            <a:avLst/>
          </a:prstGeom>
          <a:solidFill>
            <a:schemeClr val="tx1"/>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Arrow: Up 10">
            <a:extLst>
              <a:ext uri="{FF2B5EF4-FFF2-40B4-BE49-F238E27FC236}">
                <a16:creationId xmlns:a16="http://schemas.microsoft.com/office/drawing/2014/main" id="{267AEE21-EEFF-9F8A-D7B1-5F8F238A3D2B}"/>
              </a:ext>
            </a:extLst>
          </p:cNvPr>
          <p:cNvSpPr/>
          <p:nvPr/>
        </p:nvSpPr>
        <p:spPr>
          <a:xfrm rot="10800000">
            <a:off x="8861603" y="4180421"/>
            <a:ext cx="1034898" cy="611950"/>
          </a:xfrm>
          <a:prstGeom prst="upArrow">
            <a:avLst/>
          </a:prstGeom>
          <a:solidFill>
            <a:schemeClr val="tx1"/>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245201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971550" y="440913"/>
            <a:ext cx="10380252" cy="610863"/>
          </a:xfrm>
        </p:spPr>
        <p:txBody>
          <a:bodyPr>
            <a:normAutofit fontScale="90000"/>
          </a:bodyPr>
          <a:lstStyle/>
          <a:p>
            <a:r>
              <a:rPr lang="en-US" dirty="0"/>
              <a:t>Causes of Homelessness – Prevention Duty </a:t>
            </a:r>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a:lstStyle/>
          <a:p>
            <a:fld id="{294A09A9-5501-47C1-A89A-A340965A2BE2}" type="slidenum">
              <a:rPr lang="en-US" smtClean="0"/>
              <a:pPr/>
              <a:t>7</a:t>
            </a:fld>
            <a:endParaRPr lang="en-US" dirty="0"/>
          </a:p>
        </p:txBody>
      </p:sp>
      <p:sp>
        <p:nvSpPr>
          <p:cNvPr id="5" name="Footer Placeholder 4">
            <a:extLst>
              <a:ext uri="{FF2B5EF4-FFF2-40B4-BE49-F238E27FC236}">
                <a16:creationId xmlns:a16="http://schemas.microsoft.com/office/drawing/2014/main" id="{234E9584-EA07-9B45-9700-4AD3524B82A0}"/>
              </a:ext>
            </a:extLst>
          </p:cNvPr>
          <p:cNvSpPr>
            <a:spLocks noGrp="1"/>
          </p:cNvSpPr>
          <p:nvPr>
            <p:ph type="ftr" sz="quarter" idx="12"/>
          </p:nvPr>
        </p:nvSpPr>
        <p:spPr>
          <a:xfrm>
            <a:off x="1494790" y="6332220"/>
            <a:ext cx="1497330" cy="247651"/>
          </a:xfrm>
        </p:spPr>
        <p:txBody>
          <a:bodyPr/>
          <a:lstStyle/>
          <a:p>
            <a:r>
              <a:rPr lang="en-US" b="0" dirty="0"/>
              <a:t>Annual Review</a:t>
            </a:r>
          </a:p>
        </p:txBody>
      </p:sp>
      <p:sp>
        <p:nvSpPr>
          <p:cNvPr id="7" name="Date Placeholder 3">
            <a:extLst>
              <a:ext uri="{FF2B5EF4-FFF2-40B4-BE49-F238E27FC236}">
                <a16:creationId xmlns:a16="http://schemas.microsoft.com/office/drawing/2014/main" id="{560FFC6F-2BF3-42FE-80C1-0A76D4B6C7CE}"/>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December 10, 2024</a:t>
            </a:fld>
            <a:endParaRPr lang="en-US" dirty="0"/>
          </a:p>
        </p:txBody>
      </p:sp>
      <p:graphicFrame>
        <p:nvGraphicFramePr>
          <p:cNvPr id="8" name="Chart Placeholder 7">
            <a:extLst>
              <a:ext uri="{FF2B5EF4-FFF2-40B4-BE49-F238E27FC236}">
                <a16:creationId xmlns:a16="http://schemas.microsoft.com/office/drawing/2014/main" id="{890E1A3A-DF0C-473E-A35E-2A625637B0BE}"/>
              </a:ext>
            </a:extLst>
          </p:cNvPr>
          <p:cNvGraphicFramePr>
            <a:graphicFrameLocks noGrp="1"/>
          </p:cNvGraphicFramePr>
          <p:nvPr>
            <p:ph type="chart" sz="quarter" idx="10"/>
            <p:extLst>
              <p:ext uri="{D42A27DB-BD31-4B8C-83A1-F6EECF244321}">
                <p14:modId xmlns:p14="http://schemas.microsoft.com/office/powerpoint/2010/main" val="106089883"/>
              </p:ext>
            </p:extLst>
          </p:nvPr>
        </p:nvGraphicFramePr>
        <p:xfrm>
          <a:off x="952500" y="1051777"/>
          <a:ext cx="10352088" cy="51982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87891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971550" y="440913"/>
            <a:ext cx="10380252" cy="610863"/>
          </a:xfrm>
        </p:spPr>
        <p:txBody>
          <a:bodyPr>
            <a:normAutofit/>
          </a:bodyPr>
          <a:lstStyle/>
          <a:p>
            <a:r>
              <a:rPr lang="en-US" dirty="0"/>
              <a:t>Causes of Homelessness – Relief Duty </a:t>
            </a:r>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a:lstStyle/>
          <a:p>
            <a:fld id="{294A09A9-5501-47C1-A89A-A340965A2BE2}" type="slidenum">
              <a:rPr lang="en-US" smtClean="0"/>
              <a:pPr/>
              <a:t>8</a:t>
            </a:fld>
            <a:endParaRPr lang="en-US" dirty="0"/>
          </a:p>
        </p:txBody>
      </p:sp>
      <p:sp>
        <p:nvSpPr>
          <p:cNvPr id="5" name="Footer Placeholder 4">
            <a:extLst>
              <a:ext uri="{FF2B5EF4-FFF2-40B4-BE49-F238E27FC236}">
                <a16:creationId xmlns:a16="http://schemas.microsoft.com/office/drawing/2014/main" id="{234E9584-EA07-9B45-9700-4AD3524B82A0}"/>
              </a:ext>
            </a:extLst>
          </p:cNvPr>
          <p:cNvSpPr>
            <a:spLocks noGrp="1"/>
          </p:cNvSpPr>
          <p:nvPr>
            <p:ph type="ftr" sz="quarter" idx="12"/>
          </p:nvPr>
        </p:nvSpPr>
        <p:spPr>
          <a:xfrm>
            <a:off x="1494790" y="6332220"/>
            <a:ext cx="1497330" cy="247651"/>
          </a:xfrm>
        </p:spPr>
        <p:txBody>
          <a:bodyPr/>
          <a:lstStyle/>
          <a:p>
            <a:r>
              <a:rPr lang="en-US" b="0" dirty="0"/>
              <a:t>Annual Review</a:t>
            </a:r>
          </a:p>
        </p:txBody>
      </p:sp>
      <p:sp>
        <p:nvSpPr>
          <p:cNvPr id="7" name="Date Placeholder 3">
            <a:extLst>
              <a:ext uri="{FF2B5EF4-FFF2-40B4-BE49-F238E27FC236}">
                <a16:creationId xmlns:a16="http://schemas.microsoft.com/office/drawing/2014/main" id="{560FFC6F-2BF3-42FE-80C1-0A76D4B6C7CE}"/>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December 10, 2024</a:t>
            </a:fld>
            <a:endParaRPr lang="en-US" dirty="0"/>
          </a:p>
        </p:txBody>
      </p:sp>
      <p:graphicFrame>
        <p:nvGraphicFramePr>
          <p:cNvPr id="9" name="Chart Placeholder 8">
            <a:extLst>
              <a:ext uri="{FF2B5EF4-FFF2-40B4-BE49-F238E27FC236}">
                <a16:creationId xmlns:a16="http://schemas.microsoft.com/office/drawing/2014/main" id="{CB3D707A-05C6-40F5-B09F-5458155F18DD}"/>
              </a:ext>
            </a:extLst>
          </p:cNvPr>
          <p:cNvGraphicFramePr>
            <a:graphicFrameLocks noGrp="1"/>
          </p:cNvGraphicFramePr>
          <p:nvPr>
            <p:ph type="chart" sz="quarter" idx="10"/>
            <p:extLst>
              <p:ext uri="{D42A27DB-BD31-4B8C-83A1-F6EECF244321}">
                <p14:modId xmlns:p14="http://schemas.microsoft.com/office/powerpoint/2010/main" val="1611962971"/>
              </p:ext>
            </p:extLst>
          </p:nvPr>
        </p:nvGraphicFramePr>
        <p:xfrm>
          <a:off x="952500" y="1175658"/>
          <a:ext cx="10352088" cy="50040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36942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971550" y="440913"/>
            <a:ext cx="10380252" cy="610863"/>
          </a:xfrm>
        </p:spPr>
        <p:txBody>
          <a:bodyPr>
            <a:normAutofit/>
          </a:bodyPr>
          <a:lstStyle/>
          <a:p>
            <a:r>
              <a:rPr lang="en-US" dirty="0"/>
              <a:t>Outcomes – Prevention Duty </a:t>
            </a:r>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a:lstStyle/>
          <a:p>
            <a:fld id="{294A09A9-5501-47C1-A89A-A340965A2BE2}" type="slidenum">
              <a:rPr lang="en-US" smtClean="0"/>
              <a:pPr/>
              <a:t>9</a:t>
            </a:fld>
            <a:endParaRPr lang="en-US" dirty="0"/>
          </a:p>
        </p:txBody>
      </p:sp>
      <p:sp>
        <p:nvSpPr>
          <p:cNvPr id="5" name="Footer Placeholder 4">
            <a:extLst>
              <a:ext uri="{FF2B5EF4-FFF2-40B4-BE49-F238E27FC236}">
                <a16:creationId xmlns:a16="http://schemas.microsoft.com/office/drawing/2014/main" id="{234E9584-EA07-9B45-9700-4AD3524B82A0}"/>
              </a:ext>
            </a:extLst>
          </p:cNvPr>
          <p:cNvSpPr>
            <a:spLocks noGrp="1"/>
          </p:cNvSpPr>
          <p:nvPr>
            <p:ph type="ftr" sz="quarter" idx="12"/>
          </p:nvPr>
        </p:nvSpPr>
        <p:spPr>
          <a:xfrm>
            <a:off x="1494790" y="6332220"/>
            <a:ext cx="1497330" cy="247651"/>
          </a:xfrm>
        </p:spPr>
        <p:txBody>
          <a:bodyPr/>
          <a:lstStyle/>
          <a:p>
            <a:r>
              <a:rPr lang="en-US" b="0" dirty="0"/>
              <a:t>Annual Review</a:t>
            </a:r>
          </a:p>
        </p:txBody>
      </p:sp>
      <p:sp>
        <p:nvSpPr>
          <p:cNvPr id="7" name="Date Placeholder 3">
            <a:extLst>
              <a:ext uri="{FF2B5EF4-FFF2-40B4-BE49-F238E27FC236}">
                <a16:creationId xmlns:a16="http://schemas.microsoft.com/office/drawing/2014/main" id="{560FFC6F-2BF3-42FE-80C1-0A76D4B6C7CE}"/>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December 10, 2024</a:t>
            </a:fld>
            <a:endParaRPr lang="en-US" dirty="0"/>
          </a:p>
        </p:txBody>
      </p:sp>
      <p:graphicFrame>
        <p:nvGraphicFramePr>
          <p:cNvPr id="9" name="Chart Placeholder 8">
            <a:extLst>
              <a:ext uri="{FF2B5EF4-FFF2-40B4-BE49-F238E27FC236}">
                <a16:creationId xmlns:a16="http://schemas.microsoft.com/office/drawing/2014/main" id="{CD10A929-3AE7-410A-8CEA-84193F46291C}"/>
              </a:ext>
            </a:extLst>
          </p:cNvPr>
          <p:cNvGraphicFramePr>
            <a:graphicFrameLocks noGrp="1"/>
          </p:cNvGraphicFramePr>
          <p:nvPr>
            <p:ph type="chart" sz="quarter" idx="10"/>
            <p:extLst>
              <p:ext uri="{D42A27DB-BD31-4B8C-83A1-F6EECF244321}">
                <p14:modId xmlns:p14="http://schemas.microsoft.com/office/powerpoint/2010/main" val="3045933794"/>
              </p:ext>
            </p:extLst>
          </p:nvPr>
        </p:nvGraphicFramePr>
        <p:xfrm>
          <a:off x="633046" y="1195754"/>
          <a:ext cx="10671542" cy="51364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3442429"/>
      </p:ext>
    </p:extLst>
  </p:cSld>
  <p:clrMapOvr>
    <a:masterClrMapping/>
  </p:clrMapOvr>
</p:sld>
</file>

<file path=ppt/theme/theme1.xml><?xml version="1.0" encoding="utf-8"?>
<a:theme xmlns:a="http://schemas.openxmlformats.org/drawingml/2006/main" name="Theme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metric annual presentation" id="{C1063DDD-BD45-4B17-8F67-69F4620CFA80}" vid="{EE925AA1-D437-4402-9126-83C3949115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_ip_UnifiedCompliancePolicyUIAction xmlns="http://schemas.microsoft.com/sharepoint/v3" xsi:nil="true"/>
    <Image xmlns="71af3243-3dd4-4a8d-8c0d-dd76da1f02a5">
      <Url xsi:nil="true"/>
      <Description xsi:nil="true"/>
    </Image>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EBEE06-2B28-4E77-9CB6-A74873B392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C8E66C-AC30-44BA-8882-3290DF968F1F}">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F1446DA3-37A7-4516-A4F6-8B99D0D312BF}">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{87AF1748-24AB-4DDF-8CFA-69538B687D37}tf78853419_win32</Template>
  <TotalTime>296</TotalTime>
  <Words>1757</Words>
  <Application>Microsoft Office PowerPoint</Application>
  <PresentationFormat>Widescreen</PresentationFormat>
  <Paragraphs>189</Paragraphs>
  <Slides>16</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Franklin Gothic Book</vt:lpstr>
      <vt:lpstr>Franklin Gothic Demi</vt:lpstr>
      <vt:lpstr>Symbol</vt:lpstr>
      <vt:lpstr>Wingdings</vt:lpstr>
      <vt:lpstr>Theme1</vt:lpstr>
      <vt:lpstr>Homelessness Trends  - Annual Review 2023-24</vt:lpstr>
      <vt:lpstr>Homelessness 2023-24</vt:lpstr>
      <vt:lpstr>Homelessness 2022-23</vt:lpstr>
      <vt:lpstr>At Prevention Duty Stage</vt:lpstr>
      <vt:lpstr>At Relief Duty Stage</vt:lpstr>
      <vt:lpstr>At Main Duty Stage</vt:lpstr>
      <vt:lpstr>Causes of Homelessness – Prevention Duty </vt:lpstr>
      <vt:lpstr>Causes of Homelessness – Relief Duty </vt:lpstr>
      <vt:lpstr>Outcomes – Prevention Duty </vt:lpstr>
      <vt:lpstr>Outcomes – Relief Duty </vt:lpstr>
      <vt:lpstr>Household types – Prevention Duty</vt:lpstr>
      <vt:lpstr>Household types – Relief Duty</vt:lpstr>
      <vt:lpstr>PowerPoint Presentation</vt:lpstr>
      <vt:lpstr>PowerPoint Presentation</vt:lpstr>
      <vt:lpstr>Pressures</vt:lpstr>
      <vt:lpstr>The Cost of Temporary Accommodation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dc:title>
  <dc:creator>Jon Collen</dc:creator>
  <cp:lastModifiedBy>Jon Collen</cp:lastModifiedBy>
  <cp:revision>3</cp:revision>
  <dcterms:created xsi:type="dcterms:W3CDTF">2023-11-02T19:20:37Z</dcterms:created>
  <dcterms:modified xsi:type="dcterms:W3CDTF">2024-12-10T11:36:57Z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