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3_7481097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37"/>
  </p:notesMasterIdLst>
  <p:sldIdLst>
    <p:sldId id="284" r:id="rId5"/>
    <p:sldId id="416" r:id="rId6"/>
    <p:sldId id="385" r:id="rId7"/>
    <p:sldId id="372" r:id="rId8"/>
    <p:sldId id="383" r:id="rId9"/>
    <p:sldId id="389" r:id="rId10"/>
    <p:sldId id="331" r:id="rId11"/>
    <p:sldId id="431" r:id="rId12"/>
    <p:sldId id="264" r:id="rId13"/>
    <p:sldId id="535" r:id="rId14"/>
    <p:sldId id="263" r:id="rId15"/>
    <p:sldId id="542" r:id="rId16"/>
    <p:sldId id="260" r:id="rId17"/>
    <p:sldId id="258" r:id="rId18"/>
    <p:sldId id="259" r:id="rId19"/>
    <p:sldId id="527" r:id="rId20"/>
    <p:sldId id="531" r:id="rId21"/>
    <p:sldId id="528" r:id="rId22"/>
    <p:sldId id="529" r:id="rId23"/>
    <p:sldId id="530" r:id="rId24"/>
    <p:sldId id="537" r:id="rId25"/>
    <p:sldId id="538" r:id="rId26"/>
    <p:sldId id="548" r:id="rId27"/>
    <p:sldId id="533" r:id="rId28"/>
    <p:sldId id="534" r:id="rId29"/>
    <p:sldId id="545" r:id="rId30"/>
    <p:sldId id="547" r:id="rId31"/>
    <p:sldId id="553" r:id="rId32"/>
    <p:sldId id="552" r:id="rId33"/>
    <p:sldId id="554" r:id="rId34"/>
    <p:sldId id="549" r:id="rId35"/>
    <p:sldId id="283"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resentation Slides" id="{A4326CB7-4D7C-41FE-B08E-920EC36A4261}">
          <p14:sldIdLst>
            <p14:sldId id="284"/>
            <p14:sldId id="416"/>
            <p14:sldId id="385"/>
            <p14:sldId id="372"/>
            <p14:sldId id="383"/>
            <p14:sldId id="389"/>
            <p14:sldId id="331"/>
            <p14:sldId id="431"/>
            <p14:sldId id="264"/>
            <p14:sldId id="535"/>
            <p14:sldId id="263"/>
            <p14:sldId id="542"/>
            <p14:sldId id="260"/>
            <p14:sldId id="258"/>
            <p14:sldId id="259"/>
            <p14:sldId id="527"/>
            <p14:sldId id="531"/>
            <p14:sldId id="528"/>
            <p14:sldId id="529"/>
            <p14:sldId id="530"/>
            <p14:sldId id="537"/>
            <p14:sldId id="538"/>
            <p14:sldId id="548"/>
            <p14:sldId id="533"/>
            <p14:sldId id="534"/>
            <p14:sldId id="545"/>
            <p14:sldId id="547"/>
            <p14:sldId id="553"/>
            <p14:sldId id="552"/>
            <p14:sldId id="554"/>
            <p14:sldId id="549"/>
            <p14:sldId id="283"/>
          </p14:sldIdLst>
        </p14:section>
        <p14:section name="Supporting Slides" id="{6B6A80E1-3704-4171-8F80-F76910124AE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F5309-C41B-7D51-F1B8-98698F494747}" name="Hannah Parkinson" initials="HP" userId="S::hannah.parkinson@cambridgeshire.gov.uk::2d394aef-f696-4aee-91c9-3c5e46712fce" providerId="AD"/>
  <p188:author id="{B8685A17-9028-30E9-91F9-AF0E323865F3}" name="Kat Webb (she/her)" initials="K(" userId="S::katherine.webb@cambridgeshire.gov.uk::317d42d5-2d3f-4669-b4d1-52d5c05b3cbe" providerId="AD"/>
  <p188:author id="{F2CD121E-7D8A-BBCB-0E42-3867A0344973}" name="Dawn Bateman" initials="DB" userId="S::dawn.bateman@cambridgeshire.gov.uk::f8cd2a1b-2e67-45d7-8228-3f8f95747fdd" providerId="AD"/>
  <p188:author id="{105C4A39-1C7F-ABD7-614B-2FC24CB462DF}" name="Dawn Bateman" initials="DB" userId="S::Dawn.Bateman@cambridgeshire.gov.uk::f8cd2a1b-2e67-45d7-8228-3f8f95747fdd" providerId="AD"/>
  <p188:author id="{3D9A0940-0C13-D428-4D2F-6C21602DBEA7}" name="Jack Ossel" initials="JO" userId="S::Jack.Ossel@cambridgeshire.gov.uk::74cdd2f3-0fe0-42e5-8f92-05997a971259" providerId="AD"/>
  <p188:author id="{097F1D44-E36D-DFD1-739F-02E6DC36AE1D}" name="Samantha Bacon" initials="SB" userId="S::samantha.bacon@cambridgeshire.gov.uk::855338ba-8dd2-41e7-8120-c53be832d27e" providerId="AD"/>
  <p188:author id="{A6D8DAC0-9CC6-7A3C-517D-FE979FAF3ABC}" name="Georgie Bickerdike" initials="GB" userId="S::georgie.bickerdike@cambridgeshire.gov.uk::643c5cdd-52a0-4c26-9821-834465704d1a" providerId="AD"/>
  <p188:author id="{A5DF6FCE-B1F0-29C2-033C-8BBFC7D870A7}" name="Leigh Roberts" initials="LR" userId="S::leigh.roberts@cambridgeshire.gov.uk::cf05d133-2b7b-4f25-9223-ee78c0d66fa8" providerId="AD"/>
  <p188:author id="{B65F54D0-BAE0-F4CE-7CD3-A61D3E9E509B}" name="Dustin McWherter" initials="DM" userId="S::Dustin.McWherter@cambridgeshire.gov.uk::ee1df08a-0696-43f8-b8aa-603e489c6e4a" providerId="AD"/>
  <p188:author id="{465CAFDC-8DC0-A4F0-0114-05633763B573}" name="Jaye McLaughlin (she/her)" initials="JM" userId="S::Jaye.McLaughlin@cambridgeshire.gov.uk::a5d1ec57-34cd-45f5-87c7-31c7912d018e" providerId="AD"/>
  <p188:author id="{99D1BAEB-E951-4825-BB95-6044DC550A52}" name="Kat Webb (she/her)" initials="KW" userId="S::Katherine.Webb@cambridgeshire.gov.uk::317d42d5-2d3f-4669-b4d1-52d5c05b3cbe" providerId="AD"/>
  <p188:author id="{520F93F5-E3CD-08F1-59C2-07245E330333}" name="Anna Jones" initials="" userId="S::Anna.Jones@cambridgeshire.gov.uk::8ea37cb9-b833-4eab-9144-73239b619c95"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87534-9A01-42B9-8C91-BB0FA78F5DAD}" v="18" dt="2024-10-09T09:10:59.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snapToGrid="0">
      <p:cViewPr>
        <p:scale>
          <a:sx n="95" d="100"/>
          <a:sy n="95" d="100"/>
        </p:scale>
        <p:origin x="85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3743383213327"/>
          <c:y val="7.0709267577278009E-2"/>
          <c:w val="0.79995944799747398"/>
          <c:h val="0.79670684931378433"/>
        </c:manualLayout>
      </c:layout>
      <c:lineChart>
        <c:grouping val="standard"/>
        <c:varyColors val="0"/>
        <c:ser>
          <c:idx val="0"/>
          <c:order val="0"/>
          <c:tx>
            <c:strRef>
              <c:f>'[Estimates and forecasts.xlsx]Dwelling stock forecast chart'!$A$24</c:f>
              <c:strCache>
                <c:ptCount val="1"/>
                <c:pt idx="0">
                  <c:v>Cambridgeshire</c:v>
                </c:pt>
              </c:strCache>
            </c:strRef>
          </c:tx>
          <c:spPr>
            <a:ln w="28575" cap="rnd">
              <a:solidFill>
                <a:srgbClr val="8CBED6"/>
              </a:solidFill>
              <a:round/>
            </a:ln>
            <a:effectLst/>
          </c:spPr>
          <c:marker>
            <c:symbol val="circle"/>
            <c:size val="6"/>
            <c:spPr>
              <a:solidFill>
                <a:schemeClr val="tx2"/>
              </a:solidFill>
              <a:ln w="9525">
                <a:solidFill>
                  <a:schemeClr val="tx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6DF9-4CF5-B175-3C39BCA56E82}"/>
                </c:ext>
              </c:extLst>
            </c:dLbl>
            <c:dLbl>
              <c:idx val="2"/>
              <c:delete val="1"/>
              <c:extLst>
                <c:ext xmlns:c15="http://schemas.microsoft.com/office/drawing/2012/chart" uri="{CE6537A1-D6FC-4f65-9D91-7224C49458BB}"/>
                <c:ext xmlns:c16="http://schemas.microsoft.com/office/drawing/2014/chart" uri="{C3380CC4-5D6E-409C-BE32-E72D297353CC}">
                  <c16:uniqueId val="{00000001-6DF9-4CF5-B175-3C39BCA56E82}"/>
                </c:ext>
              </c:extLst>
            </c:dLbl>
            <c:dLbl>
              <c:idx val="4"/>
              <c:delete val="1"/>
              <c:extLst>
                <c:ext xmlns:c15="http://schemas.microsoft.com/office/drawing/2012/chart" uri="{CE6537A1-D6FC-4f65-9D91-7224C49458BB}"/>
                <c:ext xmlns:c16="http://schemas.microsoft.com/office/drawing/2014/chart" uri="{C3380CC4-5D6E-409C-BE32-E72D297353CC}">
                  <c16:uniqueId val="{00000002-6DF9-4CF5-B175-3C39BCA56E82}"/>
                </c:ext>
              </c:extLst>
            </c:dLbl>
            <c:dLbl>
              <c:idx val="5"/>
              <c:delete val="1"/>
              <c:extLst>
                <c:ext xmlns:c15="http://schemas.microsoft.com/office/drawing/2012/chart" uri="{CE6537A1-D6FC-4f65-9D91-7224C49458BB}"/>
                <c:ext xmlns:c16="http://schemas.microsoft.com/office/drawing/2014/chart" uri="{C3380CC4-5D6E-409C-BE32-E72D297353CC}">
                  <c16:uniqueId val="{00000003-6DF9-4CF5-B175-3C39BCA56E82}"/>
                </c:ext>
              </c:extLst>
            </c:dLbl>
            <c:dLbl>
              <c:idx val="6"/>
              <c:delete val="1"/>
              <c:extLst>
                <c:ext xmlns:c15="http://schemas.microsoft.com/office/drawing/2012/chart" uri="{CE6537A1-D6FC-4f65-9D91-7224C49458BB}"/>
                <c:ext xmlns:c16="http://schemas.microsoft.com/office/drawing/2014/chart" uri="{C3380CC4-5D6E-409C-BE32-E72D297353CC}">
                  <c16:uniqueId val="{00000004-6DF9-4CF5-B175-3C39BCA56E82}"/>
                </c:ext>
              </c:extLst>
            </c:dLbl>
            <c:dLbl>
              <c:idx val="7"/>
              <c:delete val="1"/>
              <c:extLst>
                <c:ext xmlns:c15="http://schemas.microsoft.com/office/drawing/2012/chart" uri="{CE6537A1-D6FC-4f65-9D91-7224C49458BB}"/>
                <c:ext xmlns:c16="http://schemas.microsoft.com/office/drawing/2014/chart" uri="{C3380CC4-5D6E-409C-BE32-E72D297353CC}">
                  <c16:uniqueId val="{00000005-6DF9-4CF5-B175-3C39BCA56E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'[Estimates and forecasts.xlsx]Dwelling stock forecast chart'!$B$23:$J$23</c:f>
              <c:strCache>
                <c:ptCount val="9"/>
                <c:pt idx="0">
                  <c:v>2022</c:v>
                </c:pt>
                <c:pt idx="1">
                  <c:v>2023</c:v>
                </c:pt>
                <c:pt idx="2">
                  <c:v>2024</c:v>
                </c:pt>
                <c:pt idx="3">
                  <c:v>2025</c:v>
                </c:pt>
                <c:pt idx="4">
                  <c:v>2026</c:v>
                </c:pt>
                <c:pt idx="5">
                  <c:v>2027</c:v>
                </c:pt>
                <c:pt idx="6">
                  <c:v>2028</c:v>
                </c:pt>
                <c:pt idx="7">
                  <c:v>2029</c:v>
                </c:pt>
                <c:pt idx="8">
                  <c:v>2030</c:v>
                </c:pt>
              </c:strCache>
            </c:strRef>
          </c:cat>
          <c:val>
            <c:numRef>
              <c:f>'[Estimates and forecasts.xlsx]Dwelling stock forecast chart'!$B$24:$J$24</c:f>
              <c:numCache>
                <c:formatCode>#,##0</c:formatCode>
                <c:ptCount val="9"/>
                <c:pt idx="0">
                  <c:v>295665</c:v>
                </c:pt>
                <c:pt idx="1">
                  <c:v>300650</c:v>
                </c:pt>
                <c:pt idx="2">
                  <c:v>305390</c:v>
                </c:pt>
                <c:pt idx="3">
                  <c:v>309800</c:v>
                </c:pt>
                <c:pt idx="4">
                  <c:v>314640</c:v>
                </c:pt>
                <c:pt idx="5">
                  <c:v>319540</c:v>
                </c:pt>
                <c:pt idx="6">
                  <c:v>324010</c:v>
                </c:pt>
                <c:pt idx="7">
                  <c:v>328675</c:v>
                </c:pt>
                <c:pt idx="8">
                  <c:v>332760</c:v>
                </c:pt>
              </c:numCache>
            </c:numRef>
          </c:val>
          <c:smooth val="0"/>
          <c:extLst>
            <c:ext xmlns:c16="http://schemas.microsoft.com/office/drawing/2014/chart" uri="{C3380CC4-5D6E-409C-BE32-E72D297353CC}">
              <c16:uniqueId val="{00000006-5058-4B14-8CE7-602881229A7A}"/>
            </c:ext>
          </c:extLst>
        </c:ser>
        <c:dLbls>
          <c:dLblPos val="t"/>
          <c:showLegendKey val="0"/>
          <c:showVal val="1"/>
          <c:showCatName val="0"/>
          <c:showSerName val="0"/>
          <c:showPercent val="0"/>
          <c:showBubbleSize val="0"/>
        </c:dLbls>
        <c:marker val="1"/>
        <c:smooth val="0"/>
        <c:axId val="346635695"/>
        <c:axId val="46789663"/>
      </c:lineChart>
      <c:catAx>
        <c:axId val="346635695"/>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GB"/>
                  <a:t>Mid year</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6789663"/>
        <c:crosses val="autoZero"/>
        <c:auto val="1"/>
        <c:lblAlgn val="ctr"/>
        <c:lblOffset val="100"/>
        <c:noMultiLvlLbl val="0"/>
      </c:catAx>
      <c:valAx>
        <c:axId val="46789663"/>
        <c:scaling>
          <c:orientation val="minMax"/>
          <c:min val="29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Number of dwellings</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46635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74810974.xml><?xml version="1.0" encoding="utf-8"?>
<p188:cmLst xmlns:a="http://schemas.openxmlformats.org/drawingml/2006/main" xmlns:r="http://schemas.openxmlformats.org/officeDocument/2006/relationships" xmlns:p188="http://schemas.microsoft.com/office/powerpoint/2018/8/main">
  <p188:cm id="{505BA958-D486-490C-A078-F82191A65931}" authorId="{3D9A0940-0C13-D428-4D2F-6C21602DBEA7}" created="2024-03-27T14:13:51.288">
    <ac:deMkLst xmlns:ac="http://schemas.microsoft.com/office/drawing/2013/main/command">
      <pc:docMk xmlns:pc="http://schemas.microsoft.com/office/powerpoint/2013/main/command"/>
      <pc:sldMk xmlns:pc="http://schemas.microsoft.com/office/powerpoint/2013/main/command" cId="1954613620" sldId="259"/>
      <ac:picMk id="7" creationId="{61174053-7C79-41F3-BF98-7371956357C6}"/>
    </ac:deMkLst>
    <p188:txBody>
      <a:bodyPr/>
      <a:lstStyle/>
      <a:p>
        <a:r>
          <a:rPr lang="en-GB"/>
          <a:t>Map needs updating to latest data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1F14F-C195-2904-3C8A-FC35788B6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129DC0-A401-CE80-0C0B-E7C2738423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6DAD68-3C52-614D-81D4-44981D77701E}" type="datetimeFigureOut">
              <a:rPr lang="en-US"/>
              <a:pPr>
                <a:defRPr/>
              </a:pPr>
              <a:t>10/9/2024</a:t>
            </a:fld>
            <a:endParaRPr lang="en-US"/>
          </a:p>
        </p:txBody>
      </p:sp>
      <p:sp>
        <p:nvSpPr>
          <p:cNvPr id="4" name="Slide Image Placeholder 3">
            <a:extLst>
              <a:ext uri="{FF2B5EF4-FFF2-40B4-BE49-F238E27FC236}">
                <a16:creationId xmlns:a16="http://schemas.microsoft.com/office/drawing/2014/main" id="{E9883ED2-7179-1ECE-1C2F-7BBC2C95C1B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26ECD2-5938-DA67-BEB6-01D36BC0934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3B94061-B19A-8909-4724-43ED8840CE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C59284-E0BA-4F1A-42A1-B032E6B3B0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BF146A-133B-A443-A092-A0A2E59F13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a:t>
            </a:fld>
            <a:endParaRPr lang="en-US"/>
          </a:p>
        </p:txBody>
      </p:sp>
    </p:spTree>
    <p:extLst>
      <p:ext uri="{BB962C8B-B14F-4D97-AF65-F5344CB8AC3E}">
        <p14:creationId xmlns:p14="http://schemas.microsoft.com/office/powerpoint/2010/main" val="67315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Universal credit is a good proxy for ‘deprivation’ as it shows the people who are actively being supported by the DWP. This could be in work or out of work. We haven’t separated them in this graphic. However we know it is approximately half and half showing that working isn’t always the solution to getting yourself out of poverty. </a:t>
            </a:r>
            <a:br>
              <a:rPr lang="en-GB"/>
            </a:br>
            <a:br>
              <a:rPr lang="en-GB"/>
            </a:br>
            <a:r>
              <a:rPr lang="en-GB"/>
              <a:t>Cambridgeshire as a whole is lower than the region and national average and all districts bar Fenland are also lower. </a:t>
            </a:r>
            <a:br>
              <a:rPr lang="en-GB"/>
            </a:br>
            <a:br>
              <a:rPr lang="en-GB"/>
            </a:br>
            <a:r>
              <a:rPr lang="en-GB"/>
              <a:t>Again the map shows pockets (LSOAs) where there are significantly higher percentages of people on universal credit. </a:t>
            </a:r>
            <a:br>
              <a:rPr lang="en-GB"/>
            </a:br>
            <a:br>
              <a:rPr lang="en-GB"/>
            </a:br>
            <a:r>
              <a:rPr lang="en-GB"/>
              <a:t>The only issue we have with universal credit is that it shows us people who have made the claim – there could be a lot more people who are eligible that have not. In fact one of our ways to monitor progress on Ambition 5 – reducing poverty is to monitor universal credit claimants but we also have income maximisation work going on through our contract with the Citizen advice bureau to increase the uptake of universal credit. Therefore we have to judge carefully how we view claimant counts going up or down. </a:t>
            </a:r>
            <a:br>
              <a:rPr lang="en-GB"/>
            </a:br>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14</a:t>
            </a:fld>
            <a:endParaRPr lang="en-US"/>
          </a:p>
        </p:txBody>
      </p:sp>
    </p:spTree>
    <p:extLst>
      <p:ext uri="{BB962C8B-B14F-4D97-AF65-F5344CB8AC3E}">
        <p14:creationId xmlns:p14="http://schemas.microsoft.com/office/powerpoint/2010/main" val="86183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IMD doesn’t really tell us the whole story as I’ve explained. What we want to know is are people’s live improving or getting worse or staying much the same. </a:t>
            </a:r>
            <a:br>
              <a:rPr lang="en-GB" dirty="0"/>
            </a:br>
            <a:br>
              <a:rPr lang="en-GB" dirty="0"/>
            </a:br>
            <a:r>
              <a:rPr lang="en-GB" dirty="0"/>
              <a:t>This graph / measure is a good proxy for that. It gives a better measure of how many families we have living with low income. </a:t>
            </a:r>
            <a:br>
              <a:rPr lang="en-GB" dirty="0"/>
            </a:br>
            <a:br>
              <a:rPr lang="en-GB" dirty="0"/>
            </a:br>
            <a:r>
              <a:rPr lang="en-GB" dirty="0"/>
              <a:t>Cambridgeshire as a whole is lower than the region and nation. Fenland is higher than both. That doesn’t tell the whole story though. </a:t>
            </a:r>
            <a:br>
              <a:rPr lang="en-GB" dirty="0"/>
            </a:br>
            <a:br>
              <a:rPr lang="en-GB" dirty="0"/>
            </a:br>
            <a:r>
              <a:rPr lang="en-GB" dirty="0"/>
              <a:t>In two LSOAs in Fenland and South </a:t>
            </a:r>
            <a:r>
              <a:rPr lang="en-GB" dirty="0" err="1"/>
              <a:t>Cambs</a:t>
            </a:r>
            <a:r>
              <a:rPr lang="en-GB" dirty="0"/>
              <a:t> we have over 40% of families with children living with relative low income and... </a:t>
            </a:r>
          </a:p>
          <a:p>
            <a:br>
              <a:rPr lang="en-GB" dirty="0"/>
            </a:br>
            <a:r>
              <a:rPr lang="en-GB" dirty="0"/>
              <a:t>All the darkest areas are where we have over 25% of families living in low income households. We have LSOAs in every area. </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15</a:t>
            </a:fld>
            <a:endParaRPr lang="en-US"/>
          </a:p>
        </p:txBody>
      </p:sp>
    </p:spTree>
    <p:extLst>
      <p:ext uri="{BB962C8B-B14F-4D97-AF65-F5344CB8AC3E}">
        <p14:creationId xmlns:p14="http://schemas.microsoft.com/office/powerpoint/2010/main" val="236601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Another way of looking at deprivation or low income. How has this changed over time? </a:t>
            </a:r>
            <a:br>
              <a:rPr lang="en-GB"/>
            </a:br>
            <a:br>
              <a:rPr lang="en-GB"/>
            </a:br>
            <a:r>
              <a:rPr lang="en-GB"/>
              <a:t>This graph shows the number to give some scale for both absolute and relative low income but in percentage terms there has been a decrease from 13% in 2014 to 11.3% in 2022/23. </a:t>
            </a:r>
            <a:br>
              <a:rPr lang="en-GB"/>
            </a:br>
            <a:br>
              <a:rPr lang="en-GB"/>
            </a:br>
            <a:r>
              <a:rPr lang="en-GB"/>
              <a:t>There was a big reduction recently in relative low income because the national median income reduced during the pandemic so relatively there were fewer living in poverty based on the national average income. </a:t>
            </a:r>
            <a:br>
              <a:rPr lang="en-GB"/>
            </a:br>
            <a:br>
              <a:rPr lang="en-GB"/>
            </a:br>
            <a:r>
              <a:rPr lang="en-GB"/>
              <a:t>For absolute low income the percentage has dropped significantly from 13.2% in 2014/15 to 9.8 in 2021/22% </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16</a:t>
            </a:fld>
            <a:endParaRPr lang="en-US"/>
          </a:p>
        </p:txBody>
      </p:sp>
    </p:spTree>
    <p:extLst>
      <p:ext uri="{BB962C8B-B14F-4D97-AF65-F5344CB8AC3E}">
        <p14:creationId xmlns:p14="http://schemas.microsoft.com/office/powerpoint/2010/main" val="147229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far we’ve looked mainly at local authority level although the maps were at LSOA level and it is possible to drill down to LSOA. </a:t>
            </a:r>
            <a:br>
              <a:rPr lang="en-GB"/>
            </a:br>
            <a:br>
              <a:rPr lang="en-GB"/>
            </a:br>
            <a:r>
              <a:rPr lang="en-GB"/>
              <a:t>Next slides are an example of how we can also look deeper to see the local disparities as well.</a:t>
            </a:r>
            <a:br>
              <a:rPr lang="en-GB"/>
            </a:br>
            <a:br>
              <a:rPr lang="en-GB"/>
            </a:br>
            <a:r>
              <a:rPr lang="en-GB"/>
              <a:t>I have a couple of examples of where within districts there are great differences of wealth.</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17</a:t>
            </a:fld>
            <a:endParaRPr lang="en-US"/>
          </a:p>
        </p:txBody>
      </p:sp>
    </p:spTree>
    <p:extLst>
      <p:ext uri="{BB962C8B-B14F-4D97-AF65-F5344CB8AC3E}">
        <p14:creationId xmlns:p14="http://schemas.microsoft.com/office/powerpoint/2010/main" val="126152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Prime example is Cambridge. Within the city there is almost a south west / north east divide. </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18</a:t>
            </a:fld>
            <a:endParaRPr lang="en-US"/>
          </a:p>
        </p:txBody>
      </p:sp>
    </p:spTree>
    <p:extLst>
      <p:ext uri="{BB962C8B-B14F-4D97-AF65-F5344CB8AC3E}">
        <p14:creationId xmlns:p14="http://schemas.microsoft.com/office/powerpoint/2010/main" val="341335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Mainly Huntingdon, St Neots, Yaxley, Ramsey</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19</a:t>
            </a:fld>
            <a:endParaRPr lang="en-US"/>
          </a:p>
        </p:txBody>
      </p:sp>
    </p:spTree>
    <p:extLst>
      <p:ext uri="{BB962C8B-B14F-4D97-AF65-F5344CB8AC3E}">
        <p14:creationId xmlns:p14="http://schemas.microsoft.com/office/powerpoint/2010/main" val="151172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Wisbech, Chatteris, Whittlesey, March and other pockets</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20</a:t>
            </a:fld>
            <a:endParaRPr lang="en-US"/>
          </a:p>
        </p:txBody>
      </p:sp>
    </p:spTree>
    <p:extLst>
      <p:ext uri="{BB962C8B-B14F-4D97-AF65-F5344CB8AC3E}">
        <p14:creationId xmlns:p14="http://schemas.microsoft.com/office/powerpoint/2010/main" val="2901952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Ely, </a:t>
            </a:r>
            <a:r>
              <a:rPr lang="en-GB" err="1"/>
              <a:t>Isleham</a:t>
            </a:r>
            <a:br>
              <a:rPr lang="en-GB"/>
            </a:br>
            <a:br>
              <a:rPr lang="en-GB"/>
            </a:br>
            <a:r>
              <a:rPr lang="en-GB"/>
              <a:t>In top 20 LTLAs in country for smallest deprivation gaps (11</a:t>
            </a:r>
            <a:r>
              <a:rPr lang="en-GB" baseline="30000"/>
              <a:t>th</a:t>
            </a:r>
            <a:r>
              <a:rPr lang="en-GB"/>
              <a:t>).</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21</a:t>
            </a:fld>
            <a:endParaRPr lang="en-US"/>
          </a:p>
        </p:txBody>
      </p:sp>
    </p:spTree>
    <p:extLst>
      <p:ext uri="{BB962C8B-B14F-4D97-AF65-F5344CB8AC3E}">
        <p14:creationId xmlns:p14="http://schemas.microsoft.com/office/powerpoint/2010/main" val="7364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Willingham, Rampton, Cottenham, Cambourne</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22</a:t>
            </a:fld>
            <a:endParaRPr lang="en-US"/>
          </a:p>
        </p:txBody>
      </p:sp>
    </p:spTree>
    <p:extLst>
      <p:ext uri="{BB962C8B-B14F-4D97-AF65-F5344CB8AC3E}">
        <p14:creationId xmlns:p14="http://schemas.microsoft.com/office/powerpoint/2010/main" val="406795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ACORN is a tool that tells us about the sort of people we have living in Cambridgeshire. It isn’t specifically a measure of poverty or deprivation but a customer profile detailing a persons habits, how they engage with information, what they spend money on, how wealthy they are, their age, their interests etc. </a:t>
            </a:r>
            <a:br>
              <a:rPr lang="en-GB"/>
            </a:br>
            <a:br>
              <a:rPr lang="en-GB"/>
            </a:br>
            <a:r>
              <a:rPr lang="en-GB"/>
              <a:t>We in the council use it for supporting comms campaigns so that we target the right people with the right messaging for example. </a:t>
            </a:r>
            <a:br>
              <a:rPr lang="en-GB"/>
            </a:br>
            <a:br>
              <a:rPr lang="en-GB"/>
            </a:br>
            <a:r>
              <a:rPr lang="en-GB"/>
              <a:t>We can do the same for communities work, engaging people in their place, judging who we are dealing with on a larger scale etc.</a:t>
            </a:r>
            <a:br>
              <a:rPr lang="en-GB"/>
            </a:br>
            <a:br>
              <a:rPr lang="en-GB"/>
            </a:br>
            <a:r>
              <a:rPr lang="en-GB"/>
              <a:t>The map above shows the dominant grouping per LSOA in Cambridgeshire, it shows a (rough) north south divide with the affluent achievers in </a:t>
            </a:r>
            <a:r>
              <a:rPr lang="en-GB" err="1"/>
              <a:t>S.Cambs</a:t>
            </a:r>
            <a:r>
              <a:rPr lang="en-GB"/>
              <a:t> and Comfortable communities in Hunts / East and Fenland too. Then it shows the financially stretched in various areas and small pockets of urban adversity in the urban areas. </a:t>
            </a:r>
            <a:br>
              <a:rPr lang="en-GB"/>
            </a:br>
            <a:br>
              <a:rPr lang="en-GB"/>
            </a:br>
            <a:r>
              <a:rPr lang="en-GB"/>
              <a:t>This dataset is the best dataset we have for knowing our residents without actually speaking to them…</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23</a:t>
            </a:fld>
            <a:endParaRPr lang="en-US"/>
          </a:p>
        </p:txBody>
      </p:sp>
    </p:spTree>
    <p:extLst>
      <p:ext uri="{BB962C8B-B14F-4D97-AF65-F5344CB8AC3E}">
        <p14:creationId xmlns:p14="http://schemas.microsoft.com/office/powerpoint/2010/main" val="101685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first chart is a population pyramid which shows the usual resident population at Census 2021 and Census 2011 by sex and five year age group. The black outlined bars are for Census 2011 and the solid blue bars are for Census 2021. If there is a white gap between the blue bar and black outline, this signifies a decrease in population between 2011 and 2021, whereas if the blue bar extends beyond the black outline, this signifies a population increase between 2011 and 2021.</a:t>
            </a:r>
          </a:p>
          <a:p>
            <a:endParaRPr lang="en-GB"/>
          </a:p>
          <a:p>
            <a:r>
              <a:rPr lang="en-GB" b="1"/>
              <a:t>The key trends for Cambridgeshire shown in this chart are the population decrease in the 0-4 age group and the notable population increases in the 50-59 and 70-79 age groups.</a:t>
            </a:r>
            <a:endParaRPr lang="en-GB" b="1">
              <a:cs typeface="Calibri"/>
            </a:endParaRPr>
          </a:p>
        </p:txBody>
      </p:sp>
      <p:sp>
        <p:nvSpPr>
          <p:cNvPr id="4" name="Slide Number Placeholder 3"/>
          <p:cNvSpPr>
            <a:spLocks noGrp="1"/>
          </p:cNvSpPr>
          <p:nvPr>
            <p:ph type="sldNum" sz="quarter" idx="5"/>
          </p:nvPr>
        </p:nvSpPr>
        <p:spPr/>
        <p:txBody>
          <a:bodyPr/>
          <a:lstStyle/>
          <a:p>
            <a:fld id="{EA485164-F36F-4C58-8DB1-EFB309A65F00}" type="slidenum">
              <a:rPr lang="en-GB" smtClean="0"/>
              <a:t>4</a:t>
            </a:fld>
            <a:endParaRPr lang="en-GB"/>
          </a:p>
        </p:txBody>
      </p:sp>
    </p:spTree>
    <p:extLst>
      <p:ext uri="{BB962C8B-B14F-4D97-AF65-F5344CB8AC3E}">
        <p14:creationId xmlns:p14="http://schemas.microsoft.com/office/powerpoint/2010/main" val="183147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11 groups below the average (less concerned) with the young not as concerned, people living in shared ownership, adults 65 and over who cannot live independently</a:t>
            </a:r>
            <a:br>
              <a:rPr lang="en-GB"/>
            </a:br>
            <a:br>
              <a:rPr lang="en-GB"/>
            </a:br>
            <a:r>
              <a:rPr lang="en-GB"/>
              <a:t>More concerned than average – non working carers, non working because of health / disability, and those looking after children, those with a disability, female &gt; male, and those with children between 4-18.</a:t>
            </a:r>
            <a:br>
              <a:rPr lang="en-GB"/>
            </a:br>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26</a:t>
            </a:fld>
            <a:endParaRPr lang="en-US"/>
          </a:p>
        </p:txBody>
      </p:sp>
    </p:spTree>
    <p:extLst>
      <p:ext uri="{BB962C8B-B14F-4D97-AF65-F5344CB8AC3E}">
        <p14:creationId xmlns:p14="http://schemas.microsoft.com/office/powerpoint/2010/main" val="100399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one example of behavioural change that we asked if people had taken as a result of cost of living and also the most frequent change. </a:t>
            </a:r>
            <a:br>
              <a:rPr lang="en-GB"/>
            </a:br>
            <a:br>
              <a:rPr lang="en-GB"/>
            </a:br>
            <a:r>
              <a:rPr lang="en-GB"/>
              <a:t>Key groups are those who are disabled, not working because of ill health or they are caring for someone, they aren’t working or are working part time, females and Fenland has a higher response rate as well on cutting back on heating use too. </a:t>
            </a:r>
            <a:br>
              <a:rPr lang="en-GB"/>
            </a:br>
            <a:br>
              <a:rPr lang="en-GB"/>
            </a:br>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27</a:t>
            </a:fld>
            <a:endParaRPr lang="en-US"/>
          </a:p>
        </p:txBody>
      </p:sp>
    </p:spTree>
    <p:extLst>
      <p:ext uri="{BB962C8B-B14F-4D97-AF65-F5344CB8AC3E}">
        <p14:creationId xmlns:p14="http://schemas.microsoft.com/office/powerpoint/2010/main" val="10837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32</a:t>
            </a:fld>
            <a:endParaRPr lang="en-US"/>
          </a:p>
        </p:txBody>
      </p:sp>
    </p:spTree>
    <p:extLst>
      <p:ext uri="{BB962C8B-B14F-4D97-AF65-F5344CB8AC3E}">
        <p14:creationId xmlns:p14="http://schemas.microsoft.com/office/powerpoint/2010/main" val="213714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5</a:t>
            </a:fld>
            <a:endParaRPr lang="en-US"/>
          </a:p>
        </p:txBody>
      </p:sp>
    </p:spTree>
    <p:extLst>
      <p:ext uri="{BB962C8B-B14F-4D97-AF65-F5344CB8AC3E}">
        <p14:creationId xmlns:p14="http://schemas.microsoft.com/office/powerpoint/2010/main" val="215097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9.2% from 2011 to 2021.</a:t>
            </a:r>
          </a:p>
          <a:p>
            <a:endParaRPr lang="en-US">
              <a:latin typeface="Arial"/>
              <a:cs typeface="Arial"/>
            </a:endParaRPr>
          </a:p>
          <a:p>
            <a:r>
              <a:rPr lang="en-US">
                <a:latin typeface="Arial"/>
                <a:cs typeface="Arial"/>
              </a:rPr>
              <a:t>East </a:t>
            </a:r>
            <a:r>
              <a:rPr lang="en-US" err="1">
                <a:latin typeface="Arial"/>
                <a:cs typeface="Arial"/>
              </a:rPr>
              <a:t>Cambs</a:t>
            </a:r>
            <a:r>
              <a:rPr lang="en-US">
                <a:latin typeface="Arial"/>
                <a:cs typeface="Arial"/>
              </a:rPr>
              <a:t> and Fenland will also experience significant population growth as a percentage of current population.</a:t>
            </a:r>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6</a:t>
            </a:fld>
            <a:endParaRPr lang="en-US"/>
          </a:p>
        </p:txBody>
      </p:sp>
    </p:spTree>
    <p:extLst>
      <p:ext uri="{BB962C8B-B14F-4D97-AF65-F5344CB8AC3E}">
        <p14:creationId xmlns:p14="http://schemas.microsoft.com/office/powerpoint/2010/main" val="42415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is no one single measure or datapoint that can tell the full story of poverty or deprivation in our area. We have lots of different measures / data that can help to do that though. They have different strengths and weaknesses, different geographic coverages, different lag times, timespans, different limitations, and different conclusions can be drawn from them.</a:t>
            </a:r>
            <a:br>
              <a:rPr lang="en-GB"/>
            </a:br>
            <a:br>
              <a:rPr lang="en-GB"/>
            </a:br>
            <a:r>
              <a:rPr lang="en-GB"/>
              <a:t>When I talk about deprivation I am largely going to be referring to the IMD dataset produced by DLUHC. We get a release every 4-6 years. The last release was in 2019 and the next release is in 2025. I will explain more about that dataset. </a:t>
            </a:r>
            <a:br>
              <a:rPr lang="en-GB"/>
            </a:br>
            <a:br>
              <a:rPr lang="en-GB"/>
            </a:br>
            <a:r>
              <a:rPr lang="en-GB"/>
              <a:t>I will explain the others as I go on.</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9</a:t>
            </a:fld>
            <a:endParaRPr lang="en-US"/>
          </a:p>
        </p:txBody>
      </p:sp>
    </p:spTree>
    <p:extLst>
      <p:ext uri="{BB962C8B-B14F-4D97-AF65-F5344CB8AC3E}">
        <p14:creationId xmlns:p14="http://schemas.microsoft.com/office/powerpoint/2010/main" val="389539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10</a:t>
            </a:fld>
            <a:endParaRPr lang="en-US"/>
          </a:p>
        </p:txBody>
      </p:sp>
    </p:spTree>
    <p:extLst>
      <p:ext uri="{BB962C8B-B14F-4D97-AF65-F5344CB8AC3E}">
        <p14:creationId xmlns:p14="http://schemas.microsoft.com/office/powerpoint/2010/main" val="114270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IMD dataset – table is district level averages. Fenland 51</a:t>
            </a:r>
            <a:r>
              <a:rPr lang="en-GB" baseline="30000"/>
              <a:t>st</a:t>
            </a:r>
            <a:r>
              <a:rPr lang="en-GB"/>
              <a:t> and South Cambridgeshire 300</a:t>
            </a:r>
            <a:r>
              <a:rPr lang="en-GB" baseline="30000"/>
              <a:t>th</a:t>
            </a:r>
            <a:r>
              <a:rPr lang="en-GB"/>
              <a:t>. </a:t>
            </a:r>
            <a:br>
              <a:rPr lang="en-GB"/>
            </a:br>
            <a:br>
              <a:rPr lang="en-GB"/>
            </a:br>
            <a:r>
              <a:rPr lang="en-GB"/>
              <a:t>Map is LSOA based highlighting the pockets in Fenland, Hunts, City</a:t>
            </a:r>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11</a:t>
            </a:fld>
            <a:endParaRPr lang="en-US"/>
          </a:p>
        </p:txBody>
      </p:sp>
    </p:spTree>
    <p:extLst>
      <p:ext uri="{BB962C8B-B14F-4D97-AF65-F5344CB8AC3E}">
        <p14:creationId xmlns:p14="http://schemas.microsoft.com/office/powerpoint/2010/main" val="13424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12</a:t>
            </a:fld>
            <a:endParaRPr lang="en-US"/>
          </a:p>
        </p:txBody>
      </p:sp>
    </p:spTree>
    <p:extLst>
      <p:ext uri="{BB962C8B-B14F-4D97-AF65-F5344CB8AC3E}">
        <p14:creationId xmlns:p14="http://schemas.microsoft.com/office/powerpoint/2010/main" val="328743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way of looking at Deprivation. This is a Census measure that asked people questions about their households and the people in it and then classified them as deprived in one of four deprivation dimensions. </a:t>
            </a:r>
            <a:br>
              <a:rPr lang="en-GB" dirty="0"/>
            </a:br>
            <a:br>
              <a:rPr lang="en-GB" dirty="0"/>
            </a:br>
            <a:r>
              <a:rPr lang="en-GB" b="0" i="0" dirty="0">
                <a:solidFill>
                  <a:srgbClr val="040C28"/>
                </a:solidFill>
                <a:effectLst/>
                <a:latin typeface="Google Sans"/>
              </a:rPr>
              <a:t>Employment, education, health and disability, and household overcrowding. We can look at the individual dimensions to break it down further but I’ve just brought this graph in to show there are different metrics and ways we can look at deprivation.</a:t>
            </a:r>
            <a:br>
              <a:rPr lang="en-GB" b="0" i="0" dirty="0">
                <a:solidFill>
                  <a:srgbClr val="040C28"/>
                </a:solidFill>
                <a:effectLst/>
                <a:latin typeface="Google Sans"/>
              </a:rPr>
            </a:br>
            <a:br>
              <a:rPr lang="en-GB" b="0" i="0" dirty="0">
                <a:solidFill>
                  <a:srgbClr val="040C28"/>
                </a:solidFill>
                <a:effectLst/>
                <a:latin typeface="Google Sans"/>
              </a:rPr>
            </a:br>
            <a:r>
              <a:rPr lang="en-GB" b="0" i="0" dirty="0">
                <a:solidFill>
                  <a:srgbClr val="040C28"/>
                </a:solidFill>
                <a:effectLst/>
                <a:latin typeface="Google Sans"/>
              </a:rPr>
              <a:t>Again the takeaway is that Fenland sticks out on its own and South Cambridgeshire is the least deprived by this metric.</a:t>
            </a:r>
            <a:endParaRPr lang="en-GB" dirty="0"/>
          </a:p>
        </p:txBody>
      </p:sp>
      <p:sp>
        <p:nvSpPr>
          <p:cNvPr id="4" name="Slide Number Placeholder 3"/>
          <p:cNvSpPr>
            <a:spLocks noGrp="1"/>
          </p:cNvSpPr>
          <p:nvPr>
            <p:ph type="sldNum" sz="quarter" idx="5"/>
          </p:nvPr>
        </p:nvSpPr>
        <p:spPr/>
        <p:txBody>
          <a:bodyPr/>
          <a:lstStyle/>
          <a:p>
            <a:pPr>
              <a:defRPr/>
            </a:pPr>
            <a:fld id="{29BF146A-133B-A443-A092-A0A2E59F13B6}" type="slidenum">
              <a:rPr lang="en-US" smtClean="0"/>
              <a:pPr>
                <a:defRPr/>
              </a:pPr>
              <a:t>13</a:t>
            </a:fld>
            <a:endParaRPr lang="en-US"/>
          </a:p>
        </p:txBody>
      </p:sp>
    </p:spTree>
    <p:extLst>
      <p:ext uri="{BB962C8B-B14F-4D97-AF65-F5344CB8AC3E}">
        <p14:creationId xmlns:p14="http://schemas.microsoft.com/office/powerpoint/2010/main" val="1947471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spTree>
    <p:extLst>
      <p:ext uri="{BB962C8B-B14F-4D97-AF65-F5344CB8AC3E}">
        <p14:creationId xmlns:p14="http://schemas.microsoft.com/office/powerpoint/2010/main" val="157722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pPr>
              <a:defRPr/>
            </a:pPr>
            <a:fld id="{B2932346-C671-524D-8F35-787C8C3E3B5A}" type="datetimeFigureOut">
              <a:rPr lang="en-US"/>
              <a:pPr>
                <a:defRPr/>
              </a:pPr>
              <a:t>10/9/2024</a:t>
            </a:fld>
            <a:endParaRPr lang="en-US"/>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pPr>
              <a:defRPr/>
            </a:pPr>
            <a:fld id="{9B88F34F-AD98-624B-BF25-F97212623FAF}" type="slidenum">
              <a:rPr lang="en-US"/>
              <a:pPr>
                <a:defRPr/>
              </a:pPr>
              <a:t>‹#›</a:t>
            </a:fld>
            <a:endParaRPr lang="en-US"/>
          </a:p>
        </p:txBody>
      </p:sp>
    </p:spTree>
    <p:extLst>
      <p:ext uri="{BB962C8B-B14F-4D97-AF65-F5344CB8AC3E}">
        <p14:creationId xmlns:p14="http://schemas.microsoft.com/office/powerpoint/2010/main" val="270397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pPr>
              <a:defRPr/>
            </a:pPr>
            <a:fld id="{BCE4DA1E-FAFC-894B-9BBA-1B775277DB10}" type="datetimeFigureOut">
              <a:rPr lang="en-US"/>
              <a:pPr>
                <a:defRPr/>
              </a:pPr>
              <a:t>10/9/2024</a:t>
            </a:fld>
            <a:endParaRPr lang="en-US"/>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pPr>
              <a:defRPr/>
            </a:pPr>
            <a:fld id="{0618615D-D1A1-2B4A-A2A5-EA7351E5E2FF}" type="slidenum">
              <a:rPr lang="en-US"/>
              <a:pPr>
                <a:defRPr/>
              </a:pPr>
              <a:t>‹#›</a:t>
            </a:fld>
            <a:endParaRPr lang="en-US"/>
          </a:p>
        </p:txBody>
      </p:sp>
    </p:spTree>
    <p:extLst>
      <p:ext uri="{BB962C8B-B14F-4D97-AF65-F5344CB8AC3E}">
        <p14:creationId xmlns:p14="http://schemas.microsoft.com/office/powerpoint/2010/main" val="285114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pPr>
              <a:defRPr/>
            </a:pPr>
            <a:fld id="{98977E0D-8CC6-DF4B-BEF3-9511FEC61FBD}" type="datetimeFigureOut">
              <a:rPr lang="en-US"/>
              <a:pPr>
                <a:defRPr/>
              </a:pPr>
              <a:t>10/9/2024</a:t>
            </a:fld>
            <a:endParaRPr lang="en-US"/>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pPr>
              <a:defRPr/>
            </a:pPr>
            <a:fld id="{13E33117-277E-A04C-8104-B58F49B71AFB}" type="slidenum">
              <a:rPr lang="en-US"/>
              <a:pPr>
                <a:defRPr/>
              </a:pPr>
              <a:t>‹#›</a:t>
            </a:fld>
            <a:endParaRPr lang="en-US"/>
          </a:p>
        </p:txBody>
      </p:sp>
    </p:spTree>
    <p:extLst>
      <p:ext uri="{BB962C8B-B14F-4D97-AF65-F5344CB8AC3E}">
        <p14:creationId xmlns:p14="http://schemas.microsoft.com/office/powerpoint/2010/main" val="2252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pPr>
              <a:defRPr/>
            </a:pPr>
            <a:fld id="{460E6EE8-AB30-A54B-B4EB-7DCDA914EDBA}" type="datetimeFigureOut">
              <a:rPr lang="en-US"/>
              <a:pPr>
                <a:defRPr/>
              </a:pPr>
              <a:t>10/9/2024</a:t>
            </a:fld>
            <a:endParaRPr lang="en-US"/>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pPr>
              <a:defRPr/>
            </a:pPr>
            <a:fld id="{BF095292-AA36-CA40-8F0C-316399164E25}" type="slidenum">
              <a:rPr lang="en-US"/>
              <a:pPr>
                <a:defRPr/>
              </a:pPr>
              <a:t>‹#›</a:t>
            </a:fld>
            <a:endParaRPr lang="en-US"/>
          </a:p>
        </p:txBody>
      </p:sp>
    </p:spTree>
    <p:extLst>
      <p:ext uri="{BB962C8B-B14F-4D97-AF65-F5344CB8AC3E}">
        <p14:creationId xmlns:p14="http://schemas.microsoft.com/office/powerpoint/2010/main" val="394749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pPr>
              <a:defRPr/>
            </a:pPr>
            <a:fld id="{95ECB895-3A71-B547-A853-6B7AB9B42DD9}" type="datetimeFigureOut">
              <a:rPr lang="en-US"/>
              <a:pPr>
                <a:defRPr/>
              </a:pPr>
              <a:t>10/9/2024</a:t>
            </a:fld>
            <a:endParaRPr lang="en-US"/>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pPr>
              <a:defRPr/>
            </a:pPr>
            <a:fld id="{4FAE4C2C-2A16-5C41-81CF-8A40D5D47141}" type="slidenum">
              <a:rPr lang="en-US"/>
              <a:pPr>
                <a:defRPr/>
              </a:pPr>
              <a:t>‹#›</a:t>
            </a:fld>
            <a:endParaRPr lang="en-US"/>
          </a:p>
        </p:txBody>
      </p:sp>
    </p:spTree>
    <p:extLst>
      <p:ext uri="{BB962C8B-B14F-4D97-AF65-F5344CB8AC3E}">
        <p14:creationId xmlns:p14="http://schemas.microsoft.com/office/powerpoint/2010/main" val="183679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pPr>
              <a:defRPr/>
            </a:pPr>
            <a:fld id="{2AA317DA-8FCB-594E-ABDC-AE163AF0E03D}" type="datetimeFigureOut">
              <a:rPr lang="en-US"/>
              <a:pPr>
                <a:defRPr/>
              </a:pPr>
              <a:t>10/9/2024</a:t>
            </a:fld>
            <a:endParaRPr lang="en-US"/>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pPr>
              <a:defRPr/>
            </a:pPr>
            <a:fld id="{01B3D0EC-9037-2C4B-A86C-9119BAF95D9D}" type="slidenum">
              <a:rPr lang="en-US"/>
              <a:pPr>
                <a:defRPr/>
              </a:pPr>
              <a:t>‹#›</a:t>
            </a:fld>
            <a:endParaRPr lang="en-US"/>
          </a:p>
        </p:txBody>
      </p:sp>
    </p:spTree>
    <p:extLst>
      <p:ext uri="{BB962C8B-B14F-4D97-AF65-F5344CB8AC3E}">
        <p14:creationId xmlns:p14="http://schemas.microsoft.com/office/powerpoint/2010/main" val="41350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pPr>
              <a:defRPr/>
            </a:pPr>
            <a:fld id="{EE22F947-EFE7-374F-9938-BDE220E62DBA}" type="datetimeFigureOut">
              <a:rPr lang="en-US"/>
              <a:pPr>
                <a:defRPr/>
              </a:pPr>
              <a:t>10/9/2024</a:t>
            </a:fld>
            <a:endParaRPr lang="en-US"/>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pPr>
              <a:defRPr/>
            </a:pPr>
            <a:fld id="{DD3AF612-8BD3-694D-9961-FD5BFCCBB0FB}" type="slidenum">
              <a:rPr lang="en-US"/>
              <a:pPr>
                <a:defRPr/>
              </a:pPr>
              <a:t>‹#›</a:t>
            </a:fld>
            <a:endParaRPr lang="en-US"/>
          </a:p>
        </p:txBody>
      </p:sp>
    </p:spTree>
    <p:extLst>
      <p:ext uri="{BB962C8B-B14F-4D97-AF65-F5344CB8AC3E}">
        <p14:creationId xmlns:p14="http://schemas.microsoft.com/office/powerpoint/2010/main" val="73731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pPr>
              <a:defRPr/>
            </a:pPr>
            <a:fld id="{DF4D5C99-378F-664A-AFA8-A1A4A4997E31}" type="datetimeFigureOut">
              <a:rPr lang="en-US"/>
              <a:pPr>
                <a:defRPr/>
              </a:pPr>
              <a:t>10/9/2024</a:t>
            </a:fld>
            <a:endParaRPr lang="en-US"/>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pPr>
              <a:defRPr/>
            </a:pPr>
            <a:fld id="{F9440E02-9714-644B-A483-F3D5DFF66831}" type="slidenum">
              <a:rPr lang="en-US"/>
              <a:pPr>
                <a:defRPr/>
              </a:pPr>
              <a:t>‹#›</a:t>
            </a:fld>
            <a:endParaRPr lang="en-US"/>
          </a:p>
        </p:txBody>
      </p:sp>
    </p:spTree>
    <p:extLst>
      <p:ext uri="{BB962C8B-B14F-4D97-AF65-F5344CB8AC3E}">
        <p14:creationId xmlns:p14="http://schemas.microsoft.com/office/powerpoint/2010/main" val="11906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pPr>
              <a:defRPr/>
            </a:pPr>
            <a:fld id="{C5C1236B-B271-AC43-8988-575C339D0797}" type="datetimeFigureOut">
              <a:rPr lang="en-US"/>
              <a:pPr>
                <a:defRPr/>
              </a:pPr>
              <a:t>10/9/2024</a:t>
            </a:fld>
            <a:endParaRPr lang="en-US"/>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pPr>
              <a:defRPr/>
            </a:pPr>
            <a:fld id="{CB2C4C7A-5467-8D4A-A417-57AC999DA6EE}" type="slidenum">
              <a:rPr lang="en-US"/>
              <a:pPr>
                <a:defRPr/>
              </a:pPr>
              <a:t>‹#›</a:t>
            </a:fld>
            <a:endParaRPr lang="en-US"/>
          </a:p>
        </p:txBody>
      </p:sp>
    </p:spTree>
    <p:extLst>
      <p:ext uri="{BB962C8B-B14F-4D97-AF65-F5344CB8AC3E}">
        <p14:creationId xmlns:p14="http://schemas.microsoft.com/office/powerpoint/2010/main" val="29006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pPr>
              <a:defRPr/>
            </a:pPr>
            <a:fld id="{D3D64A1E-C505-2A4B-A4C3-BD611DD2C66E}" type="datetimeFigureOut">
              <a:rPr lang="en-US"/>
              <a:pPr>
                <a:defRPr/>
              </a:pPr>
              <a:t>10/9/2024</a:t>
            </a:fld>
            <a:endParaRPr lang="en-US"/>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pPr>
              <a:defRPr/>
            </a:pPr>
            <a:fld id="{337FC21F-2C07-924F-901F-7A735D8502D8}" type="slidenum">
              <a:rPr lang="en-US"/>
              <a:pPr>
                <a:defRPr/>
              </a:pPr>
              <a:t>‹#›</a:t>
            </a:fld>
            <a:endParaRPr lang="en-US"/>
          </a:p>
        </p:txBody>
      </p:sp>
    </p:spTree>
    <p:extLst>
      <p:ext uri="{BB962C8B-B14F-4D97-AF65-F5344CB8AC3E}">
        <p14:creationId xmlns:p14="http://schemas.microsoft.com/office/powerpoint/2010/main" val="29078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CC894C-3144-9340-8BDE-9027486D5EF1}" type="datetimeFigureOut">
              <a:rPr lang="en-US"/>
              <a:pPr>
                <a:defRPr/>
              </a:pPr>
              <a:t>10/9/2024</a:t>
            </a:fld>
            <a:endParaRPr lang="en-US"/>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pPr>
              <a:defRPr/>
            </a:pPr>
            <a:fld id="{7233D8F7-32F0-2D41-8D86-572888BEC777}" type="slidenum">
              <a:rPr lang="en-US"/>
              <a:pPr>
                <a:defRPr/>
              </a:pPr>
              <a:t>‹#›</a:t>
            </a:fld>
            <a:endParaRPr lang="en-US"/>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3_7481097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ambridgeshireinsight.org.uk/poverty-contextual-dat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7B4C0F48-43F5-0CCB-229D-BBAB85AD36A1}"/>
              </a:ext>
            </a:extLst>
          </p:cNvPr>
          <p:cNvSpPr>
            <a:spLocks noGrp="1" noChangeArrowheads="1"/>
          </p:cNvSpPr>
          <p:nvPr>
            <p:ph type="ctrTitle"/>
          </p:nvPr>
        </p:nvSpPr>
        <p:spPr/>
        <p:txBody>
          <a:bodyPr/>
          <a:lstStyle/>
          <a:p>
            <a:r>
              <a:rPr lang="en-US" altLang="en-US" dirty="0"/>
              <a:t>Poverty - Cambridgeshire Context</a:t>
            </a:r>
          </a:p>
        </p:txBody>
      </p:sp>
      <p:sp>
        <p:nvSpPr>
          <p:cNvPr id="5123" name="Text Placeholder 3">
            <a:extLst>
              <a:ext uri="{FF2B5EF4-FFF2-40B4-BE49-F238E27FC236}">
                <a16:creationId xmlns:a16="http://schemas.microsoft.com/office/drawing/2014/main" id="{09DCA6F1-1248-9951-9BB1-5C2C77C2F240}"/>
              </a:ext>
            </a:extLst>
          </p:cNvPr>
          <p:cNvSpPr>
            <a:spLocks noGrp="1" noChangeArrowheads="1"/>
          </p:cNvSpPr>
          <p:nvPr>
            <p:ph type="body" sz="quarter" idx="10"/>
          </p:nvPr>
        </p:nvSpPr>
        <p:spPr>
          <a:xfrm>
            <a:off x="623888" y="6326188"/>
            <a:ext cx="2632075" cy="277812"/>
          </a:xfrm>
        </p:spPr>
        <p:txBody>
          <a:bodyPr/>
          <a:lstStyle/>
          <a:p>
            <a:r>
              <a:rPr lang="en-US" altLang="en-US" dirty="0"/>
              <a:t>September 2024</a:t>
            </a:r>
          </a:p>
        </p:txBody>
      </p:sp>
      <p:sp>
        <p:nvSpPr>
          <p:cNvPr id="3" name="Subtitle 2">
            <a:extLst>
              <a:ext uri="{FF2B5EF4-FFF2-40B4-BE49-F238E27FC236}">
                <a16:creationId xmlns:a16="http://schemas.microsoft.com/office/drawing/2014/main" id="{84595B8F-ACA8-75AF-9465-6A16E9E4A36C}"/>
              </a:ext>
            </a:extLst>
          </p:cNvPr>
          <p:cNvSpPr>
            <a:spLocks noGrp="1"/>
          </p:cNvSpPr>
          <p:nvPr>
            <p:ph type="subTitle" idx="1"/>
          </p:nvPr>
        </p:nvSpPr>
        <p:spPr/>
        <p:txBody>
          <a:bodyPr/>
          <a:lstStyle/>
          <a:p>
            <a:r>
              <a:rPr lang="en-GB" dirty="0">
                <a:cs typeface="Arial"/>
              </a:rPr>
              <a:t>2024</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5311-4D41-0AD5-B2C5-01C57B7162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2741BD-48FB-16BF-C9FA-905E62487FE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812CFE7-B423-2445-3159-E804FCE16EA3}"/>
              </a:ext>
            </a:extLst>
          </p:cNvPr>
          <p:cNvPicPr>
            <a:picLocks noChangeAspect="1"/>
          </p:cNvPicPr>
          <p:nvPr/>
        </p:nvPicPr>
        <p:blipFill>
          <a:blip r:embed="rId3"/>
          <a:stretch>
            <a:fillRect/>
          </a:stretch>
        </p:blipFill>
        <p:spPr>
          <a:xfrm>
            <a:off x="352761" y="153103"/>
            <a:ext cx="7368839" cy="6551793"/>
          </a:xfrm>
          <a:prstGeom prst="rect">
            <a:avLst/>
          </a:prstGeom>
        </p:spPr>
      </p:pic>
    </p:spTree>
    <p:extLst>
      <p:ext uri="{BB962C8B-B14F-4D97-AF65-F5344CB8AC3E}">
        <p14:creationId xmlns:p14="http://schemas.microsoft.com/office/powerpoint/2010/main" val="375857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D46F-9119-742B-046E-270537D69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6BD26-8A07-FD20-611C-425AB3C695AC}"/>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4800" kern="1200">
                <a:solidFill>
                  <a:schemeClr val="tx1"/>
                </a:solidFill>
                <a:latin typeface="+mj-lt"/>
                <a:ea typeface="+mj-ea"/>
                <a:cs typeface="+mj-cs"/>
              </a:rPr>
              <a:t>129 / 151st Least Deprived Upper Tier Local authority IMD 2019 (DLUHC)</a:t>
            </a:r>
          </a:p>
        </p:txBody>
      </p:sp>
      <p:pic>
        <p:nvPicPr>
          <p:cNvPr id="5" name="Picture 4">
            <a:extLst>
              <a:ext uri="{FF2B5EF4-FFF2-40B4-BE49-F238E27FC236}">
                <a16:creationId xmlns:a16="http://schemas.microsoft.com/office/drawing/2014/main" id="{A9D8999A-3004-BF32-E46D-804EF6367575}"/>
              </a:ext>
            </a:extLst>
          </p:cNvPr>
          <p:cNvPicPr>
            <a:picLocks noChangeAspect="1"/>
          </p:cNvPicPr>
          <p:nvPr/>
        </p:nvPicPr>
        <p:blipFill>
          <a:blip r:embed="rId3"/>
          <a:stretch>
            <a:fillRect/>
          </a:stretch>
        </p:blipFill>
        <p:spPr>
          <a:xfrm>
            <a:off x="5197151" y="196918"/>
            <a:ext cx="6373549" cy="4173064"/>
          </a:xfrm>
          <a:prstGeom prst="rect">
            <a:avLst/>
          </a:prstGeom>
        </p:spPr>
      </p:pic>
      <p:graphicFrame>
        <p:nvGraphicFramePr>
          <p:cNvPr id="9" name="Table 8">
            <a:extLst>
              <a:ext uri="{FF2B5EF4-FFF2-40B4-BE49-F238E27FC236}">
                <a16:creationId xmlns:a16="http://schemas.microsoft.com/office/drawing/2014/main" id="{8FCFFD5F-7B25-0A30-AC5E-903F9E7683E3}"/>
              </a:ext>
            </a:extLst>
          </p:cNvPr>
          <p:cNvGraphicFramePr>
            <a:graphicFrameLocks noGrp="1"/>
          </p:cNvGraphicFramePr>
          <p:nvPr>
            <p:extLst>
              <p:ext uri="{D42A27DB-BD31-4B8C-83A1-F6EECF244321}">
                <p14:modId xmlns:p14="http://schemas.microsoft.com/office/powerpoint/2010/main" val="1471096518"/>
              </p:ext>
            </p:extLst>
          </p:nvPr>
        </p:nvGraphicFramePr>
        <p:xfrm>
          <a:off x="5197151" y="4484513"/>
          <a:ext cx="6806523" cy="1896721"/>
        </p:xfrm>
        <a:graphic>
          <a:graphicData uri="http://schemas.openxmlformats.org/drawingml/2006/table">
            <a:tbl>
              <a:tblPr/>
              <a:tblGrid>
                <a:gridCol w="4085674">
                  <a:extLst>
                    <a:ext uri="{9D8B030D-6E8A-4147-A177-3AD203B41FA5}">
                      <a16:colId xmlns:a16="http://schemas.microsoft.com/office/drawing/2014/main" val="645108455"/>
                    </a:ext>
                  </a:extLst>
                </a:gridCol>
                <a:gridCol w="2720849">
                  <a:extLst>
                    <a:ext uri="{9D8B030D-6E8A-4147-A177-3AD203B41FA5}">
                      <a16:colId xmlns:a16="http://schemas.microsoft.com/office/drawing/2014/main" val="2966106378"/>
                    </a:ext>
                  </a:extLst>
                </a:gridCol>
              </a:tblGrid>
              <a:tr h="343678">
                <a:tc>
                  <a:txBody>
                    <a:bodyPr/>
                    <a:lstStyle/>
                    <a:p>
                      <a:pPr algn="l" fontAlgn="t"/>
                      <a:r>
                        <a:rPr lang="en-GB" sz="1000" b="1" i="0" u="none" strike="noStrike">
                          <a:solidFill>
                            <a:srgbClr val="000000"/>
                          </a:solidFill>
                          <a:effectLst/>
                          <a:latin typeface="Arial" panose="020B0604020202020204" pitchFamily="34" charset="0"/>
                        </a:rPr>
                        <a:t>Local Authority name (2019)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GB" sz="1000" b="1" i="0" u="none" strike="noStrike">
                          <a:solidFill>
                            <a:srgbClr val="000000"/>
                          </a:solidFill>
                          <a:effectLst/>
                          <a:latin typeface="Arial" panose="020B0604020202020204" pitchFamily="34" charset="0"/>
                        </a:rPr>
                        <a:t>IMD - Rank of average rank </a:t>
                      </a:r>
                      <a:br>
                        <a:rPr lang="en-GB" sz="1000" b="1" i="0" u="none" strike="noStrike">
                          <a:solidFill>
                            <a:srgbClr val="000000"/>
                          </a:solidFill>
                          <a:effectLst/>
                          <a:latin typeface="Arial" panose="020B0604020202020204" pitchFamily="34" charset="0"/>
                        </a:rPr>
                      </a:br>
                      <a:r>
                        <a:rPr lang="en-GB" sz="1000" b="1" i="0" u="none" strike="noStrike">
                          <a:solidFill>
                            <a:srgbClr val="000000"/>
                          </a:solidFill>
                          <a:effectLst/>
                          <a:latin typeface="Arial" panose="020B0604020202020204" pitchFamily="34" charset="0"/>
                        </a:rPr>
                        <a:t>High = Low Deprivation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4107815"/>
                  </a:ext>
                </a:extLst>
              </a:tr>
              <a:tr h="101082">
                <a:tc>
                  <a:txBody>
                    <a:bodyPr/>
                    <a:lstStyle/>
                    <a:p>
                      <a:pPr algn="l" fontAlgn="b"/>
                      <a:r>
                        <a:rPr lang="en-GB" sz="1000" b="0" i="0" u="none" strike="noStrike">
                          <a:solidFill>
                            <a:srgbClr val="000000"/>
                          </a:solidFill>
                          <a:effectLst/>
                          <a:latin typeface="Arial" panose="020B0604020202020204" pitchFamily="34" charset="0"/>
                        </a:rPr>
                        <a:t>Cambridgeshire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Arial" panose="020B0604020202020204" pitchFamily="34" charset="0"/>
                        </a:rPr>
                        <a:t>129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920673"/>
                  </a:ext>
                </a:extLst>
              </a:tr>
              <a:tr h="202164">
                <a:tc>
                  <a:txBody>
                    <a:bodyPr/>
                    <a:lstStyle/>
                    <a:p>
                      <a:pPr algn="l" fontAlgn="b"/>
                      <a:r>
                        <a:rPr lang="en-GB" sz="1100" b="1" i="0" u="none" strike="noStrike">
                          <a:solidFill>
                            <a:srgbClr val="000000"/>
                          </a:solidFill>
                          <a:effectLst/>
                          <a:latin typeface="Calibri" panose="020F0502020204030204" pitchFamily="34" charset="0"/>
                        </a:rPr>
                        <a:t>Number of upper tier local authorities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151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584814"/>
                  </a:ext>
                </a:extLst>
              </a:tr>
              <a:tr h="101082">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964983"/>
                  </a:ext>
                </a:extLst>
              </a:tr>
              <a:tr h="101082">
                <a:tc>
                  <a:txBody>
                    <a:bodyPr/>
                    <a:lstStyle/>
                    <a:p>
                      <a:pPr algn="l" fontAlgn="b"/>
                      <a:r>
                        <a:rPr lang="en-GB" sz="1000" b="0" i="0" u="none" strike="noStrike">
                          <a:solidFill>
                            <a:srgbClr val="000000"/>
                          </a:solidFill>
                          <a:effectLst/>
                          <a:latin typeface="Arial" panose="020B0604020202020204" pitchFamily="34" charset="0"/>
                        </a:rPr>
                        <a:t>Cambridge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000000"/>
                          </a:solidFill>
                          <a:effectLst/>
                          <a:latin typeface="Arial" panose="020B0604020202020204" pitchFamily="34" charset="0"/>
                        </a:rPr>
                        <a:t>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450479"/>
                  </a:ext>
                </a:extLst>
              </a:tr>
              <a:tr h="101082">
                <a:tc>
                  <a:txBody>
                    <a:bodyPr/>
                    <a:lstStyle/>
                    <a:p>
                      <a:pPr algn="l" fontAlgn="b"/>
                      <a:r>
                        <a:rPr lang="en-GB" sz="1000" b="0" i="0" u="none" strike="noStrike">
                          <a:solidFill>
                            <a:srgbClr val="000000"/>
                          </a:solidFill>
                          <a:effectLst/>
                          <a:latin typeface="Arial" panose="020B0604020202020204" pitchFamily="34" charset="0"/>
                        </a:rPr>
                        <a:t>East Cambridgeshire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000000"/>
                          </a:solidFill>
                          <a:effectLst/>
                          <a:latin typeface="Arial" panose="020B0604020202020204" pitchFamily="34" charset="0"/>
                        </a:rPr>
                        <a:t>266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341975"/>
                  </a:ext>
                </a:extLst>
              </a:tr>
              <a:tr h="101082">
                <a:tc>
                  <a:txBody>
                    <a:bodyPr/>
                    <a:lstStyle/>
                    <a:p>
                      <a:pPr algn="l" fontAlgn="b"/>
                      <a:r>
                        <a:rPr lang="en-GB" sz="1000" b="0" i="0" u="none" strike="noStrike">
                          <a:solidFill>
                            <a:srgbClr val="000000"/>
                          </a:solidFill>
                          <a:effectLst/>
                          <a:latin typeface="Arial" panose="020B0604020202020204" pitchFamily="34" charset="0"/>
                        </a:rPr>
                        <a:t>Fenland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000000"/>
                          </a:solidFill>
                          <a:effectLst/>
                          <a:latin typeface="Arial" panose="020B060402020202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930379"/>
                  </a:ext>
                </a:extLst>
              </a:tr>
              <a:tr h="101082">
                <a:tc>
                  <a:txBody>
                    <a:bodyPr/>
                    <a:lstStyle/>
                    <a:p>
                      <a:pPr algn="l" fontAlgn="b"/>
                      <a:r>
                        <a:rPr lang="en-GB" sz="1000" b="0" i="0" u="none" strike="noStrike">
                          <a:solidFill>
                            <a:srgbClr val="000000"/>
                          </a:solidFill>
                          <a:effectLst/>
                          <a:latin typeface="Arial" panose="020B0604020202020204" pitchFamily="34" charset="0"/>
                        </a:rPr>
                        <a:t>Huntingdonshire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000000"/>
                          </a:solidFill>
                          <a:effectLst/>
                          <a:latin typeface="Arial" panose="020B0604020202020204" pitchFamily="34" charset="0"/>
                        </a:rPr>
                        <a:t>247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402290"/>
                  </a:ext>
                </a:extLst>
              </a:tr>
              <a:tr h="101082">
                <a:tc>
                  <a:txBody>
                    <a:bodyPr/>
                    <a:lstStyle/>
                    <a:p>
                      <a:pPr algn="l" fontAlgn="b"/>
                      <a:r>
                        <a:rPr lang="en-GB" sz="1000" b="0" i="0" u="none" strike="noStrike">
                          <a:solidFill>
                            <a:srgbClr val="000000"/>
                          </a:solidFill>
                          <a:effectLst/>
                          <a:latin typeface="Arial" panose="020B0604020202020204" pitchFamily="34" charset="0"/>
                        </a:rPr>
                        <a:t>South Cambridgeshire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000000"/>
                          </a:solidFill>
                          <a:effectLst/>
                          <a:latin typeface="Arial" panose="020B0604020202020204" pitchFamily="34" charset="0"/>
                        </a:rPr>
                        <a:t>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419261"/>
                  </a:ext>
                </a:extLst>
              </a:tr>
              <a:tr h="202164">
                <a:tc>
                  <a:txBody>
                    <a:bodyPr/>
                    <a:lstStyle/>
                    <a:p>
                      <a:pPr algn="l" fontAlgn="b"/>
                      <a:r>
                        <a:rPr lang="en-GB" sz="1100" b="1" i="0" u="none" strike="noStrike">
                          <a:solidFill>
                            <a:srgbClr val="000000"/>
                          </a:solidFill>
                          <a:effectLst/>
                          <a:latin typeface="Calibri" panose="020F0502020204030204" pitchFamily="34" charset="0"/>
                        </a:rPr>
                        <a:t>Number of lower tier local authorities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000000"/>
                          </a:solidFill>
                          <a:effectLst/>
                          <a:latin typeface="Arial" panose="020B0604020202020204" pitchFamily="34" charset="0"/>
                        </a:rPr>
                        <a:t>317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78382"/>
                  </a:ext>
                </a:extLst>
              </a:tr>
            </a:tbl>
          </a:graphicData>
        </a:graphic>
      </p:graphicFrame>
      <p:sp>
        <p:nvSpPr>
          <p:cNvPr id="3" name="TextBox 2">
            <a:extLst>
              <a:ext uri="{FF2B5EF4-FFF2-40B4-BE49-F238E27FC236}">
                <a16:creationId xmlns:a16="http://schemas.microsoft.com/office/drawing/2014/main" id="{5BF8536F-BFCB-DA35-F8CE-9340D755B5D2}"/>
              </a:ext>
            </a:extLst>
          </p:cNvPr>
          <p:cNvSpPr txBox="1"/>
          <p:nvPr/>
        </p:nvSpPr>
        <p:spPr>
          <a:xfrm>
            <a:off x="25969" y="6610297"/>
            <a:ext cx="7106102" cy="246221"/>
          </a:xfrm>
          <a:prstGeom prst="rect">
            <a:avLst/>
          </a:prstGeom>
          <a:noFill/>
        </p:spPr>
        <p:txBody>
          <a:bodyPr wrap="square" rtlCol="0">
            <a:spAutoFit/>
          </a:bodyPr>
          <a:lstStyle/>
          <a:p>
            <a:r>
              <a:rPr lang="en-GB" sz="1000" dirty="0"/>
              <a:t>Source: IMD DLUHC 2019</a:t>
            </a:r>
          </a:p>
        </p:txBody>
      </p:sp>
    </p:spTree>
    <p:extLst>
      <p:ext uri="{BB962C8B-B14F-4D97-AF65-F5344CB8AC3E}">
        <p14:creationId xmlns:p14="http://schemas.microsoft.com/office/powerpoint/2010/main" val="395648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8F9CB-A9A7-9E62-6A61-4B6D6CB61D8E}"/>
              </a:ext>
            </a:extLst>
          </p:cNvPr>
          <p:cNvSpPr>
            <a:spLocks noGrp="1"/>
          </p:cNvSpPr>
          <p:nvPr>
            <p:ph idx="1"/>
          </p:nvPr>
        </p:nvSpPr>
        <p:spPr>
          <a:xfrm>
            <a:off x="633413" y="1253331"/>
            <a:ext cx="10515600" cy="4351338"/>
          </a:xfrm>
        </p:spPr>
        <p:txBody>
          <a:bodyPr/>
          <a:lstStyle/>
          <a:p>
            <a:r>
              <a:rPr lang="en-GB" sz="2800"/>
              <a:t>The table below shows the average rank of all LSOAs in the district where 1 is the most deprived and 317 is the least deprived. </a:t>
            </a:r>
            <a:br>
              <a:rPr lang="en-GB" sz="2800"/>
            </a:br>
            <a:br>
              <a:rPr lang="en-GB" sz="2800"/>
            </a:br>
            <a:r>
              <a:rPr lang="en-GB" sz="2800"/>
              <a:t>This is a relative measure and does not necessarily mean a district become more or less deprived over time, only that it ranks differently against other areas.</a:t>
            </a:r>
          </a:p>
          <a:p>
            <a:r>
              <a:rPr lang="en-GB" sz="2800"/>
              <a:t>East Cambridgeshire was the only district to rank higher (become relatively less deprived) between 2015 and 2019. </a:t>
            </a:r>
          </a:p>
          <a:p>
            <a:endParaRPr lang="en-GB"/>
          </a:p>
        </p:txBody>
      </p:sp>
      <p:sp>
        <p:nvSpPr>
          <p:cNvPr id="4" name="Title 1">
            <a:extLst>
              <a:ext uri="{FF2B5EF4-FFF2-40B4-BE49-F238E27FC236}">
                <a16:creationId xmlns:a16="http://schemas.microsoft.com/office/drawing/2014/main" id="{89C1F892-12B0-EFBD-A313-180D94CE306B}"/>
              </a:ext>
            </a:extLst>
          </p:cNvPr>
          <p:cNvSpPr>
            <a:spLocks noGrp="1"/>
          </p:cNvSpPr>
          <p:nvPr>
            <p:ph type="title"/>
          </p:nvPr>
        </p:nvSpPr>
        <p:spPr>
          <a:xfrm>
            <a:off x="633413" y="476250"/>
            <a:ext cx="10515600" cy="1214438"/>
          </a:xfrm>
        </p:spPr>
        <p:txBody>
          <a:bodyPr/>
          <a:lstStyle/>
          <a:p>
            <a:r>
              <a:rPr lang="en-GB"/>
              <a:t>(Relative) Deprivation change over time</a:t>
            </a:r>
          </a:p>
        </p:txBody>
      </p:sp>
      <p:pic>
        <p:nvPicPr>
          <p:cNvPr id="6" name="Picture 5">
            <a:extLst>
              <a:ext uri="{FF2B5EF4-FFF2-40B4-BE49-F238E27FC236}">
                <a16:creationId xmlns:a16="http://schemas.microsoft.com/office/drawing/2014/main" id="{7A0DB4D5-F5DA-2A95-80E5-6D16F22F136E}"/>
              </a:ext>
            </a:extLst>
          </p:cNvPr>
          <p:cNvPicPr>
            <a:picLocks noChangeAspect="1"/>
          </p:cNvPicPr>
          <p:nvPr/>
        </p:nvPicPr>
        <p:blipFill>
          <a:blip r:embed="rId3"/>
          <a:stretch>
            <a:fillRect/>
          </a:stretch>
        </p:blipFill>
        <p:spPr>
          <a:xfrm>
            <a:off x="1134427" y="4917131"/>
            <a:ext cx="9325915" cy="1464619"/>
          </a:xfrm>
          <a:prstGeom prst="rect">
            <a:avLst/>
          </a:prstGeom>
        </p:spPr>
      </p:pic>
    </p:spTree>
    <p:extLst>
      <p:ext uri="{BB962C8B-B14F-4D97-AF65-F5344CB8AC3E}">
        <p14:creationId xmlns:p14="http://schemas.microsoft.com/office/powerpoint/2010/main" val="142580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a city with blue squares&#10;&#10;Description automatically generated">
            <a:extLst>
              <a:ext uri="{FF2B5EF4-FFF2-40B4-BE49-F238E27FC236}">
                <a16:creationId xmlns:a16="http://schemas.microsoft.com/office/drawing/2014/main" id="{9D6C54F7-BCAF-B82C-0F04-71EE177CA105}"/>
              </a:ext>
            </a:extLst>
          </p:cNvPr>
          <p:cNvPicPr>
            <a:picLocks noChangeAspect="1"/>
          </p:cNvPicPr>
          <p:nvPr/>
        </p:nvPicPr>
        <p:blipFill>
          <a:blip r:embed="rId3"/>
          <a:stretch>
            <a:fillRect/>
          </a:stretch>
        </p:blipFill>
        <p:spPr>
          <a:xfrm>
            <a:off x="5153025" y="125967"/>
            <a:ext cx="6553200" cy="4001417"/>
          </a:xfrm>
          <a:prstGeom prst="rect">
            <a:avLst/>
          </a:prstGeom>
        </p:spPr>
      </p:pic>
      <p:sp>
        <p:nvSpPr>
          <p:cNvPr id="2" name="Title 1">
            <a:extLst>
              <a:ext uri="{FF2B5EF4-FFF2-40B4-BE49-F238E27FC236}">
                <a16:creationId xmlns:a16="http://schemas.microsoft.com/office/drawing/2014/main" id="{ABD3BFEB-63F5-B270-5290-3039D7200E66}"/>
              </a:ext>
            </a:extLst>
          </p:cNvPr>
          <p:cNvSpPr>
            <a:spLocks noGrp="1"/>
          </p:cNvSpPr>
          <p:nvPr>
            <p:ph type="title"/>
          </p:nvPr>
        </p:nvSpPr>
        <p:spPr>
          <a:xfrm>
            <a:off x="476702" y="1115735"/>
            <a:ext cx="4052669" cy="5410651"/>
          </a:xfrm>
        </p:spPr>
        <p:txBody>
          <a:bodyPr vert="horz" lIns="91440" tIns="45720" rIns="91440" bIns="45720" rtlCol="0" anchor="ctr">
            <a:normAutofit fontScale="90000"/>
          </a:bodyPr>
          <a:lstStyle/>
          <a:p>
            <a:pPr algn="l"/>
            <a:r>
              <a:rPr lang="en-US" sz="5300" kern="1200" dirty="0">
                <a:solidFill>
                  <a:srgbClr val="FFFFFF"/>
                </a:solidFill>
                <a:latin typeface="+mj-lt"/>
                <a:ea typeface="+mj-ea"/>
                <a:cs typeface="+mj-cs"/>
              </a:rPr>
              <a:t>46.6% of </a:t>
            </a:r>
            <a:r>
              <a:rPr lang="en-US" sz="5300" kern="1200" dirty="0">
                <a:solidFill>
                  <a:schemeClr val="tx1"/>
                </a:solidFill>
                <a:latin typeface="+mj-lt"/>
                <a:ea typeface="+mj-ea"/>
                <a:cs typeface="+mj-cs"/>
              </a:rPr>
              <a:t>Households are deprived in any dimension (ONS Census 2021)</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GB" sz="900" b="0" i="0" dirty="0">
                <a:solidFill>
                  <a:schemeClr val="tx1"/>
                </a:solidFill>
                <a:effectLst/>
                <a:latin typeface="Lato" panose="020F0502020204030203" pitchFamily="34" charset="0"/>
              </a:rPr>
              <a:t>* Employment: A household is classified as deprived in the employment dimension if any member, not a full-time student, is either unemployed or economically inactive due to long-term sickness or disability.</a:t>
            </a:r>
            <a:br>
              <a:rPr lang="en-GB" sz="900" b="0" i="0" dirty="0">
                <a:solidFill>
                  <a:schemeClr val="tx1"/>
                </a:solidFill>
                <a:effectLst/>
                <a:latin typeface="Lato" panose="020F0502020204030203" pitchFamily="34" charset="0"/>
              </a:rPr>
            </a:br>
            <a:r>
              <a:rPr lang="en-GB" sz="900" b="0" i="0" dirty="0">
                <a:solidFill>
                  <a:schemeClr val="tx1"/>
                </a:solidFill>
                <a:effectLst/>
                <a:latin typeface="Lato" panose="020F0502020204030203" pitchFamily="34" charset="0"/>
              </a:rPr>
              <a:t>* Health: A household is classified as deprived in the health dimension if any person in the household has general health that is bad or very bad or is identified as disabled. People who have assessed their day-to-day activities as limited by long-term physical or mental health conditions or illnesses are considered disabled.</a:t>
            </a:r>
            <a:br>
              <a:rPr lang="en-GB" sz="900" b="0" i="0" dirty="0">
                <a:solidFill>
                  <a:schemeClr val="bg1"/>
                </a:solidFill>
                <a:effectLst/>
                <a:latin typeface="Lato" panose="020F0502020204030203" pitchFamily="34" charset="0"/>
              </a:rPr>
            </a:br>
            <a:r>
              <a:rPr lang="en-GB" sz="900" b="0" i="0" dirty="0">
                <a:solidFill>
                  <a:schemeClr val="bg1"/>
                </a:solidFill>
                <a:effectLst/>
                <a:latin typeface="Lato" panose="020F0502020204030203" pitchFamily="34" charset="0"/>
              </a:rPr>
              <a:t>This definition of a disabled person meets the harmonised standard for measuring disability and is in line with the Equality Act (2010).</a:t>
            </a:r>
            <a:br>
              <a:rPr lang="en-GB" sz="900" b="0" i="0" dirty="0">
                <a:solidFill>
                  <a:schemeClr val="bg1"/>
                </a:solidFill>
                <a:effectLst/>
                <a:latin typeface="Lato" panose="020F0502020204030203" pitchFamily="34" charset="0"/>
              </a:rPr>
            </a:br>
            <a:r>
              <a:rPr lang="en-GB" sz="900" b="0" i="0" dirty="0">
                <a:solidFill>
                  <a:schemeClr val="bg1"/>
                </a:solidFill>
                <a:effectLst/>
                <a:latin typeface="Lato" panose="020F0502020204030203" pitchFamily="34" charset="0"/>
              </a:rPr>
              <a:t>* Housing: A household is classified as deprived in the housing dimension if the household's accommodation is either overcrowded, in a shared dwelling, or has no central heating.</a:t>
            </a:r>
            <a:br>
              <a:rPr lang="en-GB" sz="4000" b="0" i="0" dirty="0">
                <a:solidFill>
                  <a:srgbClr val="333333"/>
                </a:solidFill>
                <a:effectLst/>
                <a:latin typeface="Lato" panose="020F0502020204030203" pitchFamily="34" charset="0"/>
              </a:rPr>
            </a:br>
            <a:br>
              <a:rPr lang="en-GB" sz="1600" dirty="0"/>
            </a:br>
            <a:endParaRPr lang="en-US" sz="4000" kern="1200" dirty="0">
              <a:solidFill>
                <a:srgbClr val="FFFFFF"/>
              </a:solidFill>
              <a:latin typeface="+mj-lt"/>
              <a:ea typeface="+mj-ea"/>
              <a:cs typeface="+mj-cs"/>
            </a:endParaRPr>
          </a:p>
        </p:txBody>
      </p:sp>
      <p:graphicFrame>
        <p:nvGraphicFramePr>
          <p:cNvPr id="11" name="Table 10">
            <a:extLst>
              <a:ext uri="{FF2B5EF4-FFF2-40B4-BE49-F238E27FC236}">
                <a16:creationId xmlns:a16="http://schemas.microsoft.com/office/drawing/2014/main" id="{5F0BE560-B227-E201-C822-36F3CA062154}"/>
              </a:ext>
            </a:extLst>
          </p:cNvPr>
          <p:cNvGraphicFramePr>
            <a:graphicFrameLocks noGrp="1"/>
          </p:cNvGraphicFramePr>
          <p:nvPr/>
        </p:nvGraphicFramePr>
        <p:xfrm>
          <a:off x="5075257" y="4283175"/>
          <a:ext cx="6630968" cy="2243211"/>
        </p:xfrm>
        <a:graphic>
          <a:graphicData uri="http://schemas.openxmlformats.org/drawingml/2006/table">
            <a:tbl>
              <a:tblPr/>
              <a:tblGrid>
                <a:gridCol w="1130863">
                  <a:extLst>
                    <a:ext uri="{9D8B030D-6E8A-4147-A177-3AD203B41FA5}">
                      <a16:colId xmlns:a16="http://schemas.microsoft.com/office/drawing/2014/main" val="962343730"/>
                    </a:ext>
                  </a:extLst>
                </a:gridCol>
                <a:gridCol w="2590704">
                  <a:extLst>
                    <a:ext uri="{9D8B030D-6E8A-4147-A177-3AD203B41FA5}">
                      <a16:colId xmlns:a16="http://schemas.microsoft.com/office/drawing/2014/main" val="1011493447"/>
                    </a:ext>
                  </a:extLst>
                </a:gridCol>
                <a:gridCol w="2909401">
                  <a:extLst>
                    <a:ext uri="{9D8B030D-6E8A-4147-A177-3AD203B41FA5}">
                      <a16:colId xmlns:a16="http://schemas.microsoft.com/office/drawing/2014/main" val="1137867338"/>
                    </a:ext>
                  </a:extLst>
                </a:gridCol>
              </a:tblGrid>
              <a:tr h="362091">
                <a:tc>
                  <a:txBody>
                    <a:bodyPr/>
                    <a:lstStyle/>
                    <a:p>
                      <a:pPr algn="l" fontAlgn="b"/>
                      <a:r>
                        <a:rPr lang="en-GB" sz="1100" b="0" i="0" u="none" strike="noStrike">
                          <a:solidFill>
                            <a:srgbClr val="000000"/>
                          </a:solidFill>
                          <a:effectLst/>
                          <a:latin typeface="Calibri" panose="020F0502020204030204" pitchFamily="34" charset="0"/>
                        </a:rPr>
                        <a:t>Local Authority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panose="020F0502020204030204" pitchFamily="34" charset="0"/>
                        </a:rPr>
                        <a:t>% of households deprived in at least one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panose="020F0502020204030204" pitchFamily="34" charset="0"/>
                        </a:rPr>
                        <a:t>Number of households deprived in at least one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722879"/>
                  </a:ext>
                </a:extLst>
              </a:tr>
              <a:tr h="192823">
                <a:tc>
                  <a:txBody>
                    <a:bodyPr/>
                    <a:lstStyle/>
                    <a:p>
                      <a:pPr algn="l" fontAlgn="b"/>
                      <a:r>
                        <a:rPr lang="en-GB" sz="1100" b="0" i="0" u="none" strike="noStrike">
                          <a:solidFill>
                            <a:srgbClr val="000000"/>
                          </a:solidFill>
                          <a:effectLst/>
                          <a:latin typeface="Calibri" panose="020F0502020204030204" pitchFamily="34" charset="0"/>
                        </a:rPr>
                        <a:t>Cambridge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22825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638"/>
                  </a:ext>
                </a:extLst>
              </a:tr>
              <a:tr h="362091">
                <a:tc>
                  <a:txBody>
                    <a:bodyPr/>
                    <a:lstStyle/>
                    <a:p>
                      <a:pPr algn="l" fontAlgn="b"/>
                      <a:r>
                        <a:rPr lang="en-GB" sz="1100" b="0" i="0" u="none" strike="noStrike">
                          <a:solidFill>
                            <a:srgbClr val="000000"/>
                          </a:solidFill>
                          <a:effectLst/>
                          <a:latin typeface="Calibri" panose="020F0502020204030204" pitchFamily="34" charset="0"/>
                        </a:rPr>
                        <a:t>East 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17333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256705"/>
                  </a:ext>
                </a:extLst>
              </a:tr>
              <a:tr h="192823">
                <a:tc>
                  <a:txBody>
                    <a:bodyPr/>
                    <a:lstStyle/>
                    <a:p>
                      <a:pPr algn="l" fontAlgn="b"/>
                      <a:r>
                        <a:rPr lang="en-GB" sz="1100" b="0" i="0" u="none" strike="noStrike">
                          <a:solidFill>
                            <a:srgbClr val="000000"/>
                          </a:solidFill>
                          <a:effectLst/>
                          <a:latin typeface="Calibri" panose="020F0502020204030204" pitchFamily="34" charset="0"/>
                        </a:rPr>
                        <a:t>Fenland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25714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504674"/>
                  </a:ext>
                </a:extLst>
              </a:tr>
              <a:tr h="192823">
                <a:tc>
                  <a:txBody>
                    <a:bodyPr/>
                    <a:lstStyle/>
                    <a:p>
                      <a:pPr algn="l" fontAlgn="b"/>
                      <a:r>
                        <a:rPr lang="en-GB" sz="1100" b="0" i="0" u="none" strike="noStrike">
                          <a:solidFill>
                            <a:srgbClr val="000000"/>
                          </a:solidFill>
                          <a:effectLst/>
                          <a:latin typeface="Calibri" panose="020F0502020204030204" pitchFamily="34" charset="0"/>
                        </a:rPr>
                        <a:t>Huntingdonshire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35676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445127"/>
                  </a:ext>
                </a:extLst>
              </a:tr>
              <a:tr h="362091">
                <a:tc>
                  <a:txBody>
                    <a:bodyPr/>
                    <a:lstStyle/>
                    <a:p>
                      <a:pPr algn="l" fontAlgn="b"/>
                      <a:r>
                        <a:rPr lang="en-GB" sz="1100" b="0" i="0" u="none" strike="noStrike">
                          <a:solidFill>
                            <a:srgbClr val="000000"/>
                          </a:solidFill>
                          <a:effectLst/>
                          <a:latin typeface="Calibri" panose="020F0502020204030204" pitchFamily="34" charset="0"/>
                        </a:rPr>
                        <a:t>South 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27863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494409"/>
                  </a:ext>
                </a:extLst>
              </a:tr>
              <a:tr h="192823">
                <a:tc>
                  <a:txBody>
                    <a:bodyPr/>
                    <a:lstStyle/>
                    <a:p>
                      <a:pPr algn="l" fontAlgn="b"/>
                      <a:r>
                        <a:rPr lang="en-GB" sz="1100" b="0" i="0" u="none" strike="noStrike">
                          <a:solidFill>
                            <a:srgbClr val="000000"/>
                          </a:solidFill>
                          <a:effectLst/>
                          <a:latin typeface="Calibri" panose="020F0502020204030204" pitchFamily="34" charset="0"/>
                        </a:rPr>
                        <a:t>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129411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279732"/>
                  </a:ext>
                </a:extLst>
              </a:tr>
              <a:tr h="192823">
                <a:tc>
                  <a:txBody>
                    <a:bodyPr/>
                    <a:lstStyle/>
                    <a:p>
                      <a:pPr algn="l" fontAlgn="b"/>
                      <a:r>
                        <a:rPr lang="en-GB" sz="1100" b="0" i="0" u="none" strike="noStrike">
                          <a:solidFill>
                            <a:srgbClr val="000000"/>
                          </a:solidFill>
                          <a:effectLst/>
                          <a:latin typeface="Calibri" panose="020F0502020204030204" pitchFamily="34" charset="0"/>
                        </a:rPr>
                        <a:t>East of 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GB"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350437"/>
                  </a:ext>
                </a:extLst>
              </a:tr>
              <a:tr h="192823">
                <a:tc>
                  <a:txBody>
                    <a:bodyPr/>
                    <a:lstStyle/>
                    <a:p>
                      <a:pPr algn="l" fontAlgn="b"/>
                      <a:r>
                        <a:rPr lang="en-GB" sz="1100" b="0" i="0" u="none" strike="noStrike">
                          <a:solidFill>
                            <a:srgbClr val="000000"/>
                          </a:solidFill>
                          <a:effectLst/>
                          <a:latin typeface="Calibri" panose="020F0502020204030204" pitchFamily="34" charset="0"/>
                        </a:rPr>
                        <a:t>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GB"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465428"/>
                  </a:ext>
                </a:extLst>
              </a:tr>
            </a:tbl>
          </a:graphicData>
        </a:graphic>
      </p:graphicFrame>
      <p:sp>
        <p:nvSpPr>
          <p:cNvPr id="3" name="TextBox 2">
            <a:extLst>
              <a:ext uri="{FF2B5EF4-FFF2-40B4-BE49-F238E27FC236}">
                <a16:creationId xmlns:a16="http://schemas.microsoft.com/office/drawing/2014/main" id="{3D6A3AC7-77F7-06C3-D2AF-BA44C5C88374}"/>
              </a:ext>
            </a:extLst>
          </p:cNvPr>
          <p:cNvSpPr txBox="1"/>
          <p:nvPr/>
        </p:nvSpPr>
        <p:spPr>
          <a:xfrm>
            <a:off x="25969" y="6610297"/>
            <a:ext cx="7106102" cy="246221"/>
          </a:xfrm>
          <a:prstGeom prst="rect">
            <a:avLst/>
          </a:prstGeom>
          <a:noFill/>
        </p:spPr>
        <p:txBody>
          <a:bodyPr wrap="square" rtlCol="0">
            <a:spAutoFit/>
          </a:bodyPr>
          <a:lstStyle/>
          <a:p>
            <a:r>
              <a:rPr lang="en-GB" sz="1000"/>
              <a:t>Source: CENSUS ONS 2021</a:t>
            </a:r>
          </a:p>
        </p:txBody>
      </p:sp>
    </p:spTree>
    <p:extLst>
      <p:ext uri="{BB962C8B-B14F-4D97-AF65-F5344CB8AC3E}">
        <p14:creationId xmlns:p14="http://schemas.microsoft.com/office/powerpoint/2010/main" val="21290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8B26-7A25-4D79-7635-6BCCEB2F5FE8}"/>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kern="1200" dirty="0">
                <a:solidFill>
                  <a:schemeClr val="tx1"/>
                </a:solidFill>
                <a:latin typeface="+mj-lt"/>
                <a:ea typeface="+mj-ea"/>
                <a:cs typeface="+mj-cs"/>
              </a:rPr>
              <a:t>10.8% of 16-65 year olds on Universal Credit (DWP - June 24)</a:t>
            </a:r>
          </a:p>
        </p:txBody>
      </p:sp>
      <p:graphicFrame>
        <p:nvGraphicFramePr>
          <p:cNvPr id="10" name="Table 9">
            <a:extLst>
              <a:ext uri="{FF2B5EF4-FFF2-40B4-BE49-F238E27FC236}">
                <a16:creationId xmlns:a16="http://schemas.microsoft.com/office/drawing/2014/main" id="{065FFC5B-F0FC-288D-246A-7160C0C7FB17}"/>
              </a:ext>
            </a:extLst>
          </p:cNvPr>
          <p:cNvGraphicFramePr>
            <a:graphicFrameLocks noGrp="1"/>
          </p:cNvGraphicFramePr>
          <p:nvPr>
            <p:extLst>
              <p:ext uri="{D42A27DB-BD31-4B8C-83A1-F6EECF244321}">
                <p14:modId xmlns:p14="http://schemas.microsoft.com/office/powerpoint/2010/main" val="3739851444"/>
              </p:ext>
            </p:extLst>
          </p:nvPr>
        </p:nvGraphicFramePr>
        <p:xfrm>
          <a:off x="690562" y="4464086"/>
          <a:ext cx="6406524" cy="2043389"/>
        </p:xfrm>
        <a:graphic>
          <a:graphicData uri="http://schemas.openxmlformats.org/drawingml/2006/table">
            <a:tbl>
              <a:tblPr/>
              <a:tblGrid>
                <a:gridCol w="2042660">
                  <a:extLst>
                    <a:ext uri="{9D8B030D-6E8A-4147-A177-3AD203B41FA5}">
                      <a16:colId xmlns:a16="http://schemas.microsoft.com/office/drawing/2014/main" val="4174511731"/>
                    </a:ext>
                  </a:extLst>
                </a:gridCol>
                <a:gridCol w="2135508">
                  <a:extLst>
                    <a:ext uri="{9D8B030D-6E8A-4147-A177-3AD203B41FA5}">
                      <a16:colId xmlns:a16="http://schemas.microsoft.com/office/drawing/2014/main" val="377231210"/>
                    </a:ext>
                  </a:extLst>
                </a:gridCol>
                <a:gridCol w="2228356">
                  <a:extLst>
                    <a:ext uri="{9D8B030D-6E8A-4147-A177-3AD203B41FA5}">
                      <a16:colId xmlns:a16="http://schemas.microsoft.com/office/drawing/2014/main" val="2995304569"/>
                    </a:ext>
                  </a:extLst>
                </a:gridCol>
              </a:tblGrid>
              <a:tr h="408677">
                <a:tc>
                  <a:txBody>
                    <a:bodyPr/>
                    <a:lstStyle/>
                    <a:p>
                      <a:pPr algn="l" fontAlgn="b"/>
                      <a:r>
                        <a:rPr lang="en-GB" sz="1100" b="0" i="0" u="none" strike="noStrike">
                          <a:solidFill>
                            <a:srgbClr val="000000"/>
                          </a:solidFill>
                          <a:effectLst/>
                          <a:latin typeface="Calibri" panose="020F0502020204030204" pitchFamily="34" charset="0"/>
                        </a:rPr>
                        <a:t>Local Authority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of people aged 16-65 </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on Universal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Calibri" panose="020F0502020204030204" pitchFamily="34" charset="0"/>
                        </a:rPr>
                        <a:t>Number of people aged 16-65</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 on Universal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0868510"/>
                  </a:ext>
                </a:extLst>
              </a:tr>
              <a:tr h="204339">
                <a:tc>
                  <a:txBody>
                    <a:bodyPr/>
                    <a:lstStyle/>
                    <a:p>
                      <a:pPr algn="l" fontAlgn="b"/>
                      <a:r>
                        <a:rPr lang="en-GB" sz="1100" b="0" i="0" u="none" strike="noStrike">
                          <a:solidFill>
                            <a:srgbClr val="000000"/>
                          </a:solidFill>
                          <a:effectLst/>
                          <a:latin typeface="Calibri" panose="020F0502020204030204" pitchFamily="34" charset="0"/>
                        </a:rPr>
                        <a:t>Cambridge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8,973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7505794"/>
                  </a:ext>
                </a:extLst>
              </a:tr>
              <a:tr h="204339">
                <a:tc>
                  <a:txBody>
                    <a:bodyPr/>
                    <a:lstStyle/>
                    <a:p>
                      <a:pPr algn="l" fontAlgn="b"/>
                      <a:r>
                        <a:rPr lang="en-GB" sz="1100" b="0" i="0" u="none" strike="noStrike">
                          <a:solidFill>
                            <a:srgbClr val="000000"/>
                          </a:solidFill>
                          <a:effectLst/>
                          <a:latin typeface="Calibri" panose="020F0502020204030204" pitchFamily="34" charset="0"/>
                        </a:rPr>
                        <a:t>East 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5,732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110181"/>
                  </a:ext>
                </a:extLst>
              </a:tr>
              <a:tr h="204339">
                <a:tc>
                  <a:txBody>
                    <a:bodyPr/>
                    <a:lstStyle/>
                    <a:p>
                      <a:pPr algn="l" fontAlgn="b"/>
                      <a:r>
                        <a:rPr lang="en-GB" sz="1100" b="0" i="0" u="none" strike="noStrike">
                          <a:solidFill>
                            <a:srgbClr val="000000"/>
                          </a:solidFill>
                          <a:effectLst/>
                          <a:latin typeface="Calibri" panose="020F0502020204030204" pitchFamily="34" charset="0"/>
                        </a:rPr>
                        <a:t>Fenland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11,015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320525"/>
                  </a:ext>
                </a:extLst>
              </a:tr>
              <a:tr h="204339">
                <a:tc>
                  <a:txBody>
                    <a:bodyPr/>
                    <a:lstStyle/>
                    <a:p>
                      <a:pPr algn="l" fontAlgn="b"/>
                      <a:r>
                        <a:rPr lang="en-GB" sz="1100" b="0" i="0" u="none" strike="noStrike">
                          <a:solidFill>
                            <a:srgbClr val="000000"/>
                          </a:solidFill>
                          <a:effectLst/>
                          <a:latin typeface="Calibri" panose="020F0502020204030204" pitchFamily="34" charset="0"/>
                        </a:rPr>
                        <a:t>Huntingdonshire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12,983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4330227"/>
                  </a:ext>
                </a:extLst>
              </a:tr>
              <a:tr h="204339">
                <a:tc>
                  <a:txBody>
                    <a:bodyPr/>
                    <a:lstStyle/>
                    <a:p>
                      <a:pPr algn="l" fontAlgn="b"/>
                      <a:r>
                        <a:rPr lang="en-GB" sz="1100" b="0" i="0" u="none" strike="noStrike">
                          <a:solidFill>
                            <a:srgbClr val="000000"/>
                          </a:solidFill>
                          <a:effectLst/>
                          <a:latin typeface="Calibri" panose="020F0502020204030204" pitchFamily="34" charset="0"/>
                        </a:rPr>
                        <a:t>South 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9,176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3015304"/>
                  </a:ext>
                </a:extLst>
              </a:tr>
              <a:tr h="204339">
                <a:tc>
                  <a:txBody>
                    <a:bodyPr/>
                    <a:lstStyle/>
                    <a:p>
                      <a:pPr algn="l" fontAlgn="b"/>
                      <a:r>
                        <a:rPr lang="en-GB" sz="1100" b="0" i="0" u="none" strike="noStrike">
                          <a:solidFill>
                            <a:srgbClr val="000000"/>
                          </a:solidFill>
                          <a:effectLst/>
                          <a:latin typeface="Calibri" panose="020F0502020204030204" pitchFamily="34" charset="0"/>
                        </a:rPr>
                        <a:t>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47,879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579450"/>
                  </a:ext>
                </a:extLst>
              </a:tr>
              <a:tr h="204339">
                <a:tc>
                  <a:txBody>
                    <a:bodyPr/>
                    <a:lstStyle/>
                    <a:p>
                      <a:pPr algn="l" fontAlgn="b"/>
                      <a:r>
                        <a:rPr lang="en-GB" sz="1100" b="0" i="0" u="none" strike="noStrike">
                          <a:solidFill>
                            <a:srgbClr val="000000"/>
                          </a:solidFill>
                          <a:effectLst/>
                          <a:latin typeface="Calibri" panose="020F0502020204030204" pitchFamily="34" charset="0"/>
                        </a:rPr>
                        <a:t>East of 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564,707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589726"/>
                  </a:ext>
                </a:extLst>
              </a:tr>
              <a:tr h="204339">
                <a:tc>
                  <a:txBody>
                    <a:bodyPr/>
                    <a:lstStyle/>
                    <a:p>
                      <a:pPr algn="l" fontAlgn="b"/>
                      <a:r>
                        <a:rPr lang="en-GB" sz="1100" b="0" i="0" u="none" strike="noStrike">
                          <a:solidFill>
                            <a:srgbClr val="000000"/>
                          </a:solidFill>
                          <a:effectLst/>
                          <a:latin typeface="Calibri" panose="020F0502020204030204" pitchFamily="34" charset="0"/>
                        </a:rPr>
                        <a:t>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rPr>
                        <a:t>5,946,666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537856"/>
                  </a:ext>
                </a:extLst>
              </a:tr>
            </a:tbl>
          </a:graphicData>
        </a:graphic>
      </p:graphicFrame>
      <p:sp>
        <p:nvSpPr>
          <p:cNvPr id="4" name="TextBox 3">
            <a:extLst>
              <a:ext uri="{FF2B5EF4-FFF2-40B4-BE49-F238E27FC236}">
                <a16:creationId xmlns:a16="http://schemas.microsoft.com/office/drawing/2014/main" id="{93A24F41-1333-0626-4D94-1A77CC572129}"/>
              </a:ext>
            </a:extLst>
          </p:cNvPr>
          <p:cNvSpPr txBox="1"/>
          <p:nvPr/>
        </p:nvSpPr>
        <p:spPr>
          <a:xfrm>
            <a:off x="25969" y="6610297"/>
            <a:ext cx="7106102" cy="246221"/>
          </a:xfrm>
          <a:prstGeom prst="rect">
            <a:avLst/>
          </a:prstGeom>
          <a:noFill/>
        </p:spPr>
        <p:txBody>
          <a:bodyPr wrap="square" rtlCol="0">
            <a:spAutoFit/>
          </a:bodyPr>
          <a:lstStyle/>
          <a:p>
            <a:r>
              <a:rPr lang="en-GB" sz="1000" dirty="0"/>
              <a:t>Source: DWP June 2024</a:t>
            </a:r>
          </a:p>
        </p:txBody>
      </p:sp>
      <p:pic>
        <p:nvPicPr>
          <p:cNvPr id="11" name="Picture 10">
            <a:extLst>
              <a:ext uri="{FF2B5EF4-FFF2-40B4-BE49-F238E27FC236}">
                <a16:creationId xmlns:a16="http://schemas.microsoft.com/office/drawing/2014/main" id="{55BC4F0D-B72A-4FA8-DE81-7E0DEBD76B12}"/>
              </a:ext>
            </a:extLst>
          </p:cNvPr>
          <p:cNvPicPr>
            <a:picLocks noChangeAspect="1"/>
          </p:cNvPicPr>
          <p:nvPr/>
        </p:nvPicPr>
        <p:blipFill>
          <a:blip r:embed="rId3"/>
          <a:stretch>
            <a:fillRect/>
          </a:stretch>
        </p:blipFill>
        <p:spPr>
          <a:xfrm>
            <a:off x="643468" y="267915"/>
            <a:ext cx="6488932" cy="3993189"/>
          </a:xfrm>
          <a:prstGeom prst="rect">
            <a:avLst/>
          </a:prstGeom>
        </p:spPr>
      </p:pic>
    </p:spTree>
    <p:extLst>
      <p:ext uri="{BB962C8B-B14F-4D97-AF65-F5344CB8AC3E}">
        <p14:creationId xmlns:p14="http://schemas.microsoft.com/office/powerpoint/2010/main" val="286029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174053-7C79-41F3-BF98-7371956357C6}"/>
              </a:ext>
            </a:extLst>
          </p:cNvPr>
          <p:cNvPicPr>
            <a:picLocks noChangeAspect="1"/>
          </p:cNvPicPr>
          <p:nvPr/>
        </p:nvPicPr>
        <p:blipFill>
          <a:blip r:embed="rId4"/>
          <a:stretch>
            <a:fillRect/>
          </a:stretch>
        </p:blipFill>
        <p:spPr>
          <a:xfrm>
            <a:off x="134585" y="247704"/>
            <a:ext cx="6561491" cy="4167134"/>
          </a:xfrm>
          <a:prstGeom prst="rect">
            <a:avLst/>
          </a:prstGeom>
          <a:ln w="76200">
            <a:noFill/>
          </a:ln>
        </p:spPr>
      </p:pic>
      <p:sp>
        <p:nvSpPr>
          <p:cNvPr id="2" name="Title 1">
            <a:extLst>
              <a:ext uri="{FF2B5EF4-FFF2-40B4-BE49-F238E27FC236}">
                <a16:creationId xmlns:a16="http://schemas.microsoft.com/office/drawing/2014/main" id="{CB900E81-C5AD-216C-FCC3-D502854C6738}"/>
              </a:ext>
            </a:extLst>
          </p:cNvPr>
          <p:cNvSpPr>
            <a:spLocks noGrp="1"/>
          </p:cNvSpPr>
          <p:nvPr>
            <p:ph type="title"/>
          </p:nvPr>
        </p:nvSpPr>
        <p:spPr>
          <a:xfrm>
            <a:off x="8153399" y="640081"/>
            <a:ext cx="3395133" cy="5574452"/>
          </a:xfrm>
        </p:spPr>
        <p:txBody>
          <a:bodyPr vert="horz" lIns="91440" tIns="45720" rIns="91440" bIns="45720" rtlCol="0" anchor="ctr">
            <a:normAutofit fontScale="90000"/>
          </a:bodyPr>
          <a:lstStyle/>
          <a:p>
            <a:r>
              <a:rPr lang="en-US" dirty="0">
                <a:solidFill>
                  <a:schemeClr val="tx1"/>
                </a:solidFill>
              </a:rPr>
              <a:t>11</a:t>
            </a:r>
            <a:r>
              <a:rPr lang="en-US" kern="1200" dirty="0">
                <a:solidFill>
                  <a:schemeClr val="tx1"/>
                </a:solidFill>
                <a:latin typeface="+mj-lt"/>
                <a:ea typeface="+mj-ea"/>
                <a:cs typeface="+mj-cs"/>
              </a:rPr>
              <a:t>.1% of families with children living </a:t>
            </a:r>
            <a:r>
              <a:rPr lang="en-US" dirty="0">
                <a:solidFill>
                  <a:schemeClr val="tx1"/>
                </a:solidFill>
              </a:rPr>
              <a:t>with ‘</a:t>
            </a:r>
            <a:r>
              <a:rPr lang="en-US" kern="1200" dirty="0">
                <a:solidFill>
                  <a:schemeClr val="tx1"/>
                </a:solidFill>
                <a:latin typeface="+mj-lt"/>
                <a:ea typeface="+mj-ea"/>
                <a:cs typeface="+mj-cs"/>
              </a:rPr>
              <a:t>Relative Low Income’ (DWP 22/23)</a:t>
            </a:r>
            <a:br>
              <a:rPr lang="en-US" kern="1200" dirty="0">
                <a:solidFill>
                  <a:schemeClr val="tx1"/>
                </a:solidFill>
                <a:latin typeface="+mj-lt"/>
                <a:ea typeface="+mj-ea"/>
                <a:cs typeface="+mj-cs"/>
              </a:rPr>
            </a:br>
            <a:r>
              <a:rPr lang="en-GB" sz="900" b="0" i="0" dirty="0">
                <a:solidFill>
                  <a:schemeClr val="tx1"/>
                </a:solidFill>
                <a:effectLst/>
                <a:latin typeface="+mn-lt"/>
              </a:rPr>
              <a:t>Relative low-income is defined as a family whose equivalised income is below 60 per cent of contemporary median income. Gross income measure is Before Housing Costs (BHC) and includes contributions from earnings, state support and pensions.. A family in low income before housing costs (BHC) in the reference year. A family must have claimed one or more of Universal Credit, Tax Credits or Housing Benefit at any point in the year to be classed as low income in these statistics.</a:t>
            </a:r>
            <a:endParaRPr lang="en-US" sz="900" kern="1200" dirty="0">
              <a:solidFill>
                <a:schemeClr val="tx1"/>
              </a:solidFill>
              <a:latin typeface="+mn-lt"/>
              <a:ea typeface="+mj-ea"/>
              <a:cs typeface="+mj-cs"/>
            </a:endParaRPr>
          </a:p>
        </p:txBody>
      </p:sp>
      <p:graphicFrame>
        <p:nvGraphicFramePr>
          <p:cNvPr id="10" name="Table 9">
            <a:extLst>
              <a:ext uri="{FF2B5EF4-FFF2-40B4-BE49-F238E27FC236}">
                <a16:creationId xmlns:a16="http://schemas.microsoft.com/office/drawing/2014/main" id="{31B0C316-B40B-92DA-1FF3-4B18B168CE24}"/>
              </a:ext>
            </a:extLst>
          </p:cNvPr>
          <p:cNvGraphicFramePr>
            <a:graphicFrameLocks noGrp="1"/>
          </p:cNvGraphicFramePr>
          <p:nvPr/>
        </p:nvGraphicFramePr>
        <p:xfrm>
          <a:off x="119183" y="4680532"/>
          <a:ext cx="7106102" cy="1929765"/>
        </p:xfrm>
        <a:graphic>
          <a:graphicData uri="http://schemas.openxmlformats.org/drawingml/2006/table">
            <a:tbl>
              <a:tblPr/>
              <a:tblGrid>
                <a:gridCol w="1336995">
                  <a:extLst>
                    <a:ext uri="{9D8B030D-6E8A-4147-A177-3AD203B41FA5}">
                      <a16:colId xmlns:a16="http://schemas.microsoft.com/office/drawing/2014/main" val="1030241910"/>
                    </a:ext>
                  </a:extLst>
                </a:gridCol>
                <a:gridCol w="3226557">
                  <a:extLst>
                    <a:ext uri="{9D8B030D-6E8A-4147-A177-3AD203B41FA5}">
                      <a16:colId xmlns:a16="http://schemas.microsoft.com/office/drawing/2014/main" val="3221617646"/>
                    </a:ext>
                  </a:extLst>
                </a:gridCol>
                <a:gridCol w="2542550">
                  <a:extLst>
                    <a:ext uri="{9D8B030D-6E8A-4147-A177-3AD203B41FA5}">
                      <a16:colId xmlns:a16="http://schemas.microsoft.com/office/drawing/2014/main" val="875522913"/>
                    </a:ext>
                  </a:extLst>
                </a:gridCol>
              </a:tblGrid>
              <a:tr h="505946">
                <a:tc>
                  <a:txBody>
                    <a:bodyPr/>
                    <a:lstStyle/>
                    <a:p>
                      <a:pPr algn="l" fontAlgn="b"/>
                      <a:r>
                        <a:rPr lang="en-GB" sz="1100" b="0" i="0" u="none" strike="noStrike">
                          <a:solidFill>
                            <a:srgbClr val="000000"/>
                          </a:solidFill>
                          <a:effectLst/>
                          <a:latin typeface="Calibri" panose="020F0502020204030204" pitchFamily="34" charset="0"/>
                        </a:rPr>
                        <a:t>Local Authority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of families with dependents (under 16 or in full time education under 19)</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living with 'Relative Low Income’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Number of families with dependents (under 16 or in full time education under 19) living with 'Relative Low Income'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256661"/>
                  </a:ext>
                </a:extLst>
              </a:tr>
              <a:tr h="171507">
                <a:tc>
                  <a:txBody>
                    <a:bodyPr/>
                    <a:lstStyle/>
                    <a:p>
                      <a:pPr algn="l" fontAlgn="b"/>
                      <a:r>
                        <a:rPr lang="en-GB" sz="1100" b="0" i="0" u="none" strike="noStrike">
                          <a:solidFill>
                            <a:srgbClr val="000000"/>
                          </a:solidFill>
                          <a:effectLst/>
                          <a:latin typeface="Calibri" panose="020F0502020204030204" pitchFamily="34" charset="0"/>
                        </a:rPr>
                        <a:t>Cambridge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2266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16804"/>
                  </a:ext>
                </a:extLst>
              </a:tr>
              <a:tr h="171507">
                <a:tc>
                  <a:txBody>
                    <a:bodyPr/>
                    <a:lstStyle/>
                    <a:p>
                      <a:pPr algn="l" fontAlgn="b"/>
                      <a:r>
                        <a:rPr lang="en-GB" sz="1100" b="0" i="0" u="none" strike="noStrike">
                          <a:solidFill>
                            <a:srgbClr val="000000"/>
                          </a:solidFill>
                          <a:effectLst/>
                          <a:latin typeface="Calibri" panose="020F0502020204030204" pitchFamily="34" charset="0"/>
                        </a:rPr>
                        <a:t>East 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a:effectLst/>
                          <a:latin typeface="Arial" panose="020B0604020202020204" pitchFamily="34" charset="0"/>
                        </a:rPr>
                        <a:t>1541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6810526"/>
                  </a:ext>
                </a:extLst>
              </a:tr>
              <a:tr h="171507">
                <a:tc>
                  <a:txBody>
                    <a:bodyPr/>
                    <a:lstStyle/>
                    <a:p>
                      <a:pPr algn="l" fontAlgn="b"/>
                      <a:r>
                        <a:rPr lang="en-GB" sz="1100" b="0" i="0" u="none" strike="noStrike">
                          <a:solidFill>
                            <a:srgbClr val="000000"/>
                          </a:solidFill>
                          <a:effectLst/>
                          <a:latin typeface="Calibri" panose="020F0502020204030204" pitchFamily="34" charset="0"/>
                        </a:rPr>
                        <a:t>Fenland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3752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3443837"/>
                  </a:ext>
                </a:extLst>
              </a:tr>
              <a:tr h="171507">
                <a:tc>
                  <a:txBody>
                    <a:bodyPr/>
                    <a:lstStyle/>
                    <a:p>
                      <a:pPr algn="l" fontAlgn="b"/>
                      <a:r>
                        <a:rPr lang="en-GB" sz="1100" b="0" i="0" u="none" strike="noStrike">
                          <a:solidFill>
                            <a:srgbClr val="000000"/>
                          </a:solidFill>
                          <a:effectLst/>
                          <a:latin typeface="Calibri" panose="020F0502020204030204" pitchFamily="34" charset="0"/>
                        </a:rPr>
                        <a:t>Huntingdonshire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3477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631123"/>
                  </a:ext>
                </a:extLst>
              </a:tr>
              <a:tr h="171507">
                <a:tc>
                  <a:txBody>
                    <a:bodyPr/>
                    <a:lstStyle/>
                    <a:p>
                      <a:pPr algn="l" fontAlgn="b"/>
                      <a:r>
                        <a:rPr lang="en-GB" sz="1100" b="0" i="0" u="none" strike="noStrike">
                          <a:solidFill>
                            <a:srgbClr val="000000"/>
                          </a:solidFill>
                          <a:effectLst/>
                          <a:latin typeface="Calibri" panose="020F0502020204030204" pitchFamily="34" charset="0"/>
                        </a:rPr>
                        <a:t>South 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2480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85636"/>
                  </a:ext>
                </a:extLst>
              </a:tr>
              <a:tr h="171507">
                <a:tc>
                  <a:txBody>
                    <a:bodyPr/>
                    <a:lstStyle/>
                    <a:p>
                      <a:pPr algn="l" fontAlgn="b"/>
                      <a:r>
                        <a:rPr lang="en-GB" sz="1100" b="0" i="0" u="none" strike="noStrike">
                          <a:solidFill>
                            <a:srgbClr val="000000"/>
                          </a:solidFill>
                          <a:effectLst/>
                          <a:latin typeface="Calibri" panose="020F0502020204030204" pitchFamily="34" charset="0"/>
                        </a:rPr>
                        <a:t>Cambridgeshire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16709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4457409"/>
                  </a:ext>
                </a:extLst>
              </a:tr>
              <a:tr h="171507">
                <a:tc>
                  <a:txBody>
                    <a:bodyPr/>
                    <a:lstStyle/>
                    <a:p>
                      <a:pPr algn="l" fontAlgn="b"/>
                      <a:r>
                        <a:rPr lang="en-GB" sz="1100" b="0" i="0" u="none" strike="noStrike">
                          <a:solidFill>
                            <a:srgbClr val="000000"/>
                          </a:solidFill>
                          <a:effectLst/>
                          <a:latin typeface="Calibri" panose="020F0502020204030204" pitchFamily="34" charset="0"/>
                        </a:rPr>
                        <a:t>East of 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712969"/>
                  </a:ext>
                </a:extLst>
              </a:tr>
              <a:tr h="171507">
                <a:tc>
                  <a:txBody>
                    <a:bodyPr/>
                    <a:lstStyle/>
                    <a:p>
                      <a:pPr algn="l" fontAlgn="b"/>
                      <a:r>
                        <a:rPr lang="en-GB" sz="1100" b="0" i="0" u="none" strike="noStrike">
                          <a:solidFill>
                            <a:srgbClr val="000000"/>
                          </a:solidFill>
                          <a:effectLst/>
                          <a:latin typeface="Calibri" panose="020F0502020204030204" pitchFamily="34" charset="0"/>
                        </a:rPr>
                        <a:t>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900" b="0" i="0" u="none" strike="noStrike" dirty="0">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298225"/>
                  </a:ext>
                </a:extLst>
              </a:tr>
            </a:tbl>
          </a:graphicData>
        </a:graphic>
      </p:graphicFrame>
      <p:sp>
        <p:nvSpPr>
          <p:cNvPr id="4" name="TextBox 3">
            <a:extLst>
              <a:ext uri="{FF2B5EF4-FFF2-40B4-BE49-F238E27FC236}">
                <a16:creationId xmlns:a16="http://schemas.microsoft.com/office/drawing/2014/main" id="{9267956A-6399-5A89-B6F5-CBB5A95F49B6}"/>
              </a:ext>
            </a:extLst>
          </p:cNvPr>
          <p:cNvSpPr txBox="1"/>
          <p:nvPr/>
        </p:nvSpPr>
        <p:spPr>
          <a:xfrm>
            <a:off x="25969" y="6610297"/>
            <a:ext cx="7106102" cy="246221"/>
          </a:xfrm>
          <a:prstGeom prst="rect">
            <a:avLst/>
          </a:prstGeom>
          <a:noFill/>
        </p:spPr>
        <p:txBody>
          <a:bodyPr wrap="square" rtlCol="0">
            <a:spAutoFit/>
          </a:bodyPr>
          <a:lstStyle/>
          <a:p>
            <a:r>
              <a:rPr lang="en-GB" sz="1000"/>
              <a:t>Source: 2022/23 DWP</a:t>
            </a:r>
          </a:p>
        </p:txBody>
      </p:sp>
    </p:spTree>
    <p:extLst>
      <p:ext uri="{BB962C8B-B14F-4D97-AF65-F5344CB8AC3E}">
        <p14:creationId xmlns:p14="http://schemas.microsoft.com/office/powerpoint/2010/main" val="195461362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6C7B-ECA8-5FC0-CAFE-E5DC876B904B}"/>
              </a:ext>
            </a:extLst>
          </p:cNvPr>
          <p:cNvSpPr>
            <a:spLocks noGrp="1"/>
          </p:cNvSpPr>
          <p:nvPr>
            <p:ph type="title"/>
          </p:nvPr>
        </p:nvSpPr>
        <p:spPr/>
        <p:txBody>
          <a:bodyPr/>
          <a:lstStyle/>
          <a:p>
            <a:r>
              <a:rPr lang="en-GB" dirty="0"/>
              <a:t>Absolute Low Income over time</a:t>
            </a:r>
          </a:p>
        </p:txBody>
      </p:sp>
      <p:pic>
        <p:nvPicPr>
          <p:cNvPr id="5" name="Picture 4">
            <a:extLst>
              <a:ext uri="{FF2B5EF4-FFF2-40B4-BE49-F238E27FC236}">
                <a16:creationId xmlns:a16="http://schemas.microsoft.com/office/drawing/2014/main" id="{D2F9C844-2E60-47E2-D594-9F076050CFE8}"/>
              </a:ext>
            </a:extLst>
          </p:cNvPr>
          <p:cNvPicPr>
            <a:picLocks noChangeAspect="1"/>
          </p:cNvPicPr>
          <p:nvPr/>
        </p:nvPicPr>
        <p:blipFill rotWithShape="1">
          <a:blip r:embed="rId3"/>
          <a:srcRect b="79477"/>
          <a:stretch/>
        </p:blipFill>
        <p:spPr>
          <a:xfrm>
            <a:off x="258510" y="1565569"/>
            <a:ext cx="8280160" cy="969813"/>
          </a:xfrm>
          <a:prstGeom prst="rect">
            <a:avLst/>
          </a:prstGeom>
        </p:spPr>
      </p:pic>
      <p:sp>
        <p:nvSpPr>
          <p:cNvPr id="6" name="TextBox 5">
            <a:extLst>
              <a:ext uri="{FF2B5EF4-FFF2-40B4-BE49-F238E27FC236}">
                <a16:creationId xmlns:a16="http://schemas.microsoft.com/office/drawing/2014/main" id="{5BAF60C7-6AD5-2F75-D809-2F47316A81C3}"/>
              </a:ext>
            </a:extLst>
          </p:cNvPr>
          <p:cNvSpPr txBox="1"/>
          <p:nvPr/>
        </p:nvSpPr>
        <p:spPr>
          <a:xfrm>
            <a:off x="8933688" y="1490472"/>
            <a:ext cx="2999802" cy="3970318"/>
          </a:xfrm>
          <a:prstGeom prst="rect">
            <a:avLst/>
          </a:prstGeom>
          <a:noFill/>
        </p:spPr>
        <p:txBody>
          <a:bodyPr wrap="square" rtlCol="0">
            <a:spAutoFit/>
          </a:bodyPr>
          <a:lstStyle/>
          <a:p>
            <a:r>
              <a:rPr lang="en-GB"/>
              <a:t>The percentage of residents measured as living with absolute low income has reduced over time in Cambridgeshire, however relative low income has increased over the same period meaning that there are more families with children living with low income relative to the median wage of the population in 2021/22 than 2014/15.</a:t>
            </a:r>
          </a:p>
        </p:txBody>
      </p:sp>
      <p:pic>
        <p:nvPicPr>
          <p:cNvPr id="9" name="Picture 8">
            <a:extLst>
              <a:ext uri="{FF2B5EF4-FFF2-40B4-BE49-F238E27FC236}">
                <a16:creationId xmlns:a16="http://schemas.microsoft.com/office/drawing/2014/main" id="{8DE7EF45-76E0-21EB-24F2-B70FD712AE48}"/>
              </a:ext>
            </a:extLst>
          </p:cNvPr>
          <p:cNvPicPr>
            <a:picLocks noChangeAspect="1"/>
          </p:cNvPicPr>
          <p:nvPr/>
        </p:nvPicPr>
        <p:blipFill>
          <a:blip r:embed="rId4"/>
          <a:stretch>
            <a:fillRect/>
          </a:stretch>
        </p:blipFill>
        <p:spPr>
          <a:xfrm>
            <a:off x="258510" y="2619548"/>
            <a:ext cx="8281892" cy="3762201"/>
          </a:xfrm>
          <a:prstGeom prst="rect">
            <a:avLst/>
          </a:prstGeom>
        </p:spPr>
      </p:pic>
    </p:spTree>
    <p:extLst>
      <p:ext uri="{BB962C8B-B14F-4D97-AF65-F5344CB8AC3E}">
        <p14:creationId xmlns:p14="http://schemas.microsoft.com/office/powerpoint/2010/main" val="109251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9674-18E1-8494-AEA6-2D9C30820A28}"/>
              </a:ext>
            </a:extLst>
          </p:cNvPr>
          <p:cNvSpPr>
            <a:spLocks noGrp="1"/>
          </p:cNvSpPr>
          <p:nvPr>
            <p:ph type="title"/>
          </p:nvPr>
        </p:nvSpPr>
        <p:spPr/>
        <p:txBody>
          <a:bodyPr/>
          <a:lstStyle/>
          <a:p>
            <a:r>
              <a:rPr lang="en-GB" dirty="0"/>
              <a:t>Local Income Disparity</a:t>
            </a:r>
          </a:p>
        </p:txBody>
      </p:sp>
      <p:sp>
        <p:nvSpPr>
          <p:cNvPr id="3" name="Content Placeholder 2">
            <a:extLst>
              <a:ext uri="{FF2B5EF4-FFF2-40B4-BE49-F238E27FC236}">
                <a16:creationId xmlns:a16="http://schemas.microsoft.com/office/drawing/2014/main" id="{5B0C3E10-E05F-F022-4B79-199D07AC20E6}"/>
              </a:ext>
            </a:extLst>
          </p:cNvPr>
          <p:cNvSpPr>
            <a:spLocks noGrp="1"/>
          </p:cNvSpPr>
          <p:nvPr>
            <p:ph idx="1"/>
          </p:nvPr>
        </p:nvSpPr>
        <p:spPr/>
        <p:txBody>
          <a:bodyPr/>
          <a:lstStyle/>
          <a:p>
            <a:r>
              <a:rPr lang="en-GB" dirty="0"/>
              <a:t>The next slides highlight the districts with the largest income disparities in Cambridgeshire as measured by the IMD. The maps show the proportion of people in an area who are out of work or on low earnings.</a:t>
            </a:r>
            <a:br>
              <a:rPr lang="en-GB" b="0" i="0" dirty="0">
                <a:solidFill>
                  <a:srgbClr val="206095"/>
                </a:solidFill>
                <a:effectLst/>
                <a:latin typeface="open sans" panose="020B0606030504020204" pitchFamily="34" charset="0"/>
              </a:rPr>
            </a:br>
            <a:r>
              <a:rPr lang="en-GB" dirty="0"/>
              <a:t>In Cambridge these areas are mainly located to the north and East of the city around Arbury, Kings Hedges and Abbey ward.</a:t>
            </a:r>
          </a:p>
          <a:p>
            <a:r>
              <a:rPr lang="en-GB" dirty="0"/>
              <a:t>In Huntingdonshire the biggest income disparity is highlighted in Huntingdon, specifically around the Oxmoor estate.</a:t>
            </a:r>
          </a:p>
          <a:p>
            <a:r>
              <a:rPr lang="en-GB" dirty="0"/>
              <a:t>In Fenland the areas are concentrated in many of the urban population centres of Wisbech, March, Whittlesey and Chatteris.</a:t>
            </a:r>
          </a:p>
        </p:txBody>
      </p:sp>
    </p:spTree>
    <p:extLst>
      <p:ext uri="{BB962C8B-B14F-4D97-AF65-F5344CB8AC3E}">
        <p14:creationId xmlns:p14="http://schemas.microsoft.com/office/powerpoint/2010/main" val="89766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4DF6F8-E416-0367-3400-93A667AF3F4E}"/>
              </a:ext>
            </a:extLst>
          </p:cNvPr>
          <p:cNvPicPr>
            <a:picLocks noGrp="1" noChangeAspect="1"/>
          </p:cNvPicPr>
          <p:nvPr>
            <p:ph idx="1"/>
          </p:nvPr>
        </p:nvPicPr>
        <p:blipFill rotWithShape="1">
          <a:blip r:embed="rId3"/>
          <a:srcRect t="23765" b="22465"/>
          <a:stretch/>
        </p:blipFill>
        <p:spPr>
          <a:xfrm>
            <a:off x="6788561" y="3318264"/>
            <a:ext cx="4860895" cy="2855115"/>
          </a:xfrm>
          <a:prstGeom prst="rect">
            <a:avLst/>
          </a:prstGeom>
        </p:spPr>
      </p:pic>
      <p:pic>
        <p:nvPicPr>
          <p:cNvPr id="5" name="Content Placeholder 4">
            <a:extLst>
              <a:ext uri="{FF2B5EF4-FFF2-40B4-BE49-F238E27FC236}">
                <a16:creationId xmlns:a16="http://schemas.microsoft.com/office/drawing/2014/main" id="{514F2DEC-1358-279F-FD5C-A56A2D4F6F2F}"/>
              </a:ext>
            </a:extLst>
          </p:cNvPr>
          <p:cNvPicPr>
            <a:picLocks noChangeAspect="1"/>
          </p:cNvPicPr>
          <p:nvPr/>
        </p:nvPicPr>
        <p:blipFill>
          <a:blip r:embed="rId4"/>
          <a:stretch>
            <a:fillRect/>
          </a:stretch>
        </p:blipFill>
        <p:spPr bwMode="auto">
          <a:xfrm>
            <a:off x="140948" y="1480045"/>
            <a:ext cx="6434491" cy="51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A373D4F-B3ED-7366-CE46-6B6D4D05065C}"/>
              </a:ext>
            </a:extLst>
          </p:cNvPr>
          <p:cNvPicPr>
            <a:picLocks noChangeAspect="1"/>
          </p:cNvPicPr>
          <p:nvPr/>
        </p:nvPicPr>
        <p:blipFill>
          <a:blip r:embed="rId5"/>
          <a:stretch>
            <a:fillRect/>
          </a:stretch>
        </p:blipFill>
        <p:spPr>
          <a:xfrm>
            <a:off x="6788561" y="1517605"/>
            <a:ext cx="3292125" cy="1318374"/>
          </a:xfrm>
          <a:prstGeom prst="rect">
            <a:avLst/>
          </a:prstGeom>
        </p:spPr>
      </p:pic>
      <p:sp>
        <p:nvSpPr>
          <p:cNvPr id="7" name="Title 1">
            <a:extLst>
              <a:ext uri="{FF2B5EF4-FFF2-40B4-BE49-F238E27FC236}">
                <a16:creationId xmlns:a16="http://schemas.microsoft.com/office/drawing/2014/main" id="{2F2DEA5C-4DD7-70F9-F678-58A4A1F119D2}"/>
              </a:ext>
            </a:extLst>
          </p:cNvPr>
          <p:cNvSpPr txBox="1">
            <a:spLocks/>
          </p:cNvSpPr>
          <p:nvPr/>
        </p:nvSpPr>
        <p:spPr bwMode="auto">
          <a:xfrm>
            <a:off x="292608" y="564112"/>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r>
              <a:rPr lang="en-GB" sz="3200"/>
              <a:t>Cambridge City</a:t>
            </a:r>
          </a:p>
        </p:txBody>
      </p:sp>
    </p:spTree>
    <p:extLst>
      <p:ext uri="{BB962C8B-B14F-4D97-AF65-F5344CB8AC3E}">
        <p14:creationId xmlns:p14="http://schemas.microsoft.com/office/powerpoint/2010/main" val="239190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DDF4-76E1-61CC-CBC6-03E77F2EDEEF}"/>
              </a:ext>
            </a:extLst>
          </p:cNvPr>
          <p:cNvSpPr>
            <a:spLocks noGrp="1"/>
          </p:cNvSpPr>
          <p:nvPr>
            <p:ph type="title"/>
          </p:nvPr>
        </p:nvSpPr>
        <p:spPr>
          <a:xfrm>
            <a:off x="305013" y="246889"/>
            <a:ext cx="10515600" cy="1214438"/>
          </a:xfrm>
        </p:spPr>
        <p:txBody>
          <a:bodyPr/>
          <a:lstStyle/>
          <a:p>
            <a:r>
              <a:rPr lang="en-GB"/>
              <a:t>Huntingdonshire</a:t>
            </a:r>
          </a:p>
        </p:txBody>
      </p:sp>
      <p:pic>
        <p:nvPicPr>
          <p:cNvPr id="4" name="Content Placeholder 3">
            <a:extLst>
              <a:ext uri="{FF2B5EF4-FFF2-40B4-BE49-F238E27FC236}">
                <a16:creationId xmlns:a16="http://schemas.microsoft.com/office/drawing/2014/main" id="{5DD92EC8-FBBA-1672-CAAC-8FB51B8CE102}"/>
              </a:ext>
            </a:extLst>
          </p:cNvPr>
          <p:cNvPicPr>
            <a:picLocks noGrp="1" noChangeAspect="1"/>
          </p:cNvPicPr>
          <p:nvPr>
            <p:ph idx="1"/>
          </p:nvPr>
        </p:nvPicPr>
        <p:blipFill rotWithShape="1">
          <a:blip r:embed="rId3"/>
          <a:srcRect b="28074"/>
          <a:stretch/>
        </p:blipFill>
        <p:spPr>
          <a:xfrm>
            <a:off x="6784132" y="2356677"/>
            <a:ext cx="5407868" cy="3129723"/>
          </a:xfrm>
          <a:prstGeom prst="rect">
            <a:avLst/>
          </a:prstGeom>
        </p:spPr>
      </p:pic>
      <p:pic>
        <p:nvPicPr>
          <p:cNvPr id="6" name="Picture 5">
            <a:extLst>
              <a:ext uri="{FF2B5EF4-FFF2-40B4-BE49-F238E27FC236}">
                <a16:creationId xmlns:a16="http://schemas.microsoft.com/office/drawing/2014/main" id="{87FD779A-0CBD-4ACF-34ED-B21391F8F71A}"/>
              </a:ext>
            </a:extLst>
          </p:cNvPr>
          <p:cNvPicPr>
            <a:picLocks noChangeAspect="1"/>
          </p:cNvPicPr>
          <p:nvPr/>
        </p:nvPicPr>
        <p:blipFill>
          <a:blip r:embed="rId4"/>
          <a:stretch>
            <a:fillRect/>
          </a:stretch>
        </p:blipFill>
        <p:spPr>
          <a:xfrm>
            <a:off x="6784132" y="950976"/>
            <a:ext cx="3448709" cy="1288170"/>
          </a:xfrm>
          <a:prstGeom prst="rect">
            <a:avLst/>
          </a:prstGeom>
        </p:spPr>
      </p:pic>
      <p:pic>
        <p:nvPicPr>
          <p:cNvPr id="8" name="Picture 7">
            <a:extLst>
              <a:ext uri="{FF2B5EF4-FFF2-40B4-BE49-F238E27FC236}">
                <a16:creationId xmlns:a16="http://schemas.microsoft.com/office/drawing/2014/main" id="{A2C6CC14-523D-FB64-FEED-9B802BADB899}"/>
              </a:ext>
            </a:extLst>
          </p:cNvPr>
          <p:cNvPicPr>
            <a:picLocks noChangeAspect="1"/>
          </p:cNvPicPr>
          <p:nvPr/>
        </p:nvPicPr>
        <p:blipFill>
          <a:blip r:embed="rId5"/>
          <a:stretch>
            <a:fillRect/>
          </a:stretch>
        </p:blipFill>
        <p:spPr>
          <a:xfrm>
            <a:off x="0" y="950976"/>
            <a:ext cx="6616686" cy="5773963"/>
          </a:xfrm>
          <a:prstGeom prst="rect">
            <a:avLst/>
          </a:prstGeom>
        </p:spPr>
      </p:pic>
    </p:spTree>
    <p:extLst>
      <p:ext uri="{BB962C8B-B14F-4D97-AF65-F5344CB8AC3E}">
        <p14:creationId xmlns:p14="http://schemas.microsoft.com/office/powerpoint/2010/main" val="300092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71F0-7BAE-1F0F-E7CD-AC76B05F9F04}"/>
              </a:ext>
            </a:extLst>
          </p:cNvPr>
          <p:cNvSpPr>
            <a:spLocks noGrp="1"/>
          </p:cNvSpPr>
          <p:nvPr>
            <p:ph type="title"/>
          </p:nvPr>
        </p:nvSpPr>
        <p:spPr/>
        <p:txBody>
          <a:bodyPr/>
          <a:lstStyle/>
          <a:p>
            <a:r>
              <a:rPr lang="en-GB">
                <a:cs typeface="Arial"/>
              </a:rPr>
              <a:t>Cambridgeshire – The people</a:t>
            </a:r>
            <a:endParaRPr lang="en-GB"/>
          </a:p>
        </p:txBody>
      </p:sp>
      <p:sp>
        <p:nvSpPr>
          <p:cNvPr id="3" name="TextBox 2">
            <a:extLst>
              <a:ext uri="{FF2B5EF4-FFF2-40B4-BE49-F238E27FC236}">
                <a16:creationId xmlns:a16="http://schemas.microsoft.com/office/drawing/2014/main" id="{B22BC8BE-14AE-6573-72F7-117B158C56C4}"/>
              </a:ext>
            </a:extLst>
          </p:cNvPr>
          <p:cNvSpPr txBox="1"/>
          <p:nvPr/>
        </p:nvSpPr>
        <p:spPr>
          <a:xfrm>
            <a:off x="632564" y="1342372"/>
            <a:ext cx="11026036"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2400">
                <a:latin typeface="Arial"/>
                <a:cs typeface="Arial"/>
              </a:rPr>
              <a:t>A </a:t>
            </a:r>
            <a:r>
              <a:rPr lang="en-GB" sz="2400" b="1">
                <a:latin typeface="Arial"/>
                <a:cs typeface="Arial"/>
              </a:rPr>
              <a:t>rapidly growing </a:t>
            </a:r>
            <a:r>
              <a:rPr lang="en-GB" sz="2400">
                <a:latin typeface="Arial"/>
                <a:cs typeface="Arial"/>
              </a:rPr>
              <a:t>county (10-15% growth in people and dwellings expected from 2022 to 2030) with </a:t>
            </a:r>
            <a:r>
              <a:rPr lang="en-GB" sz="2400" b="1">
                <a:latin typeface="Arial"/>
                <a:cs typeface="Arial"/>
              </a:rPr>
              <a:t>increasing diversity </a:t>
            </a:r>
            <a:r>
              <a:rPr lang="en-GB" sz="2400">
                <a:latin typeface="Arial"/>
                <a:cs typeface="Arial"/>
              </a:rPr>
              <a:t>and an </a:t>
            </a:r>
            <a:r>
              <a:rPr lang="en-GB" sz="2400" b="1">
                <a:latin typeface="Arial"/>
                <a:cs typeface="Arial"/>
              </a:rPr>
              <a:t>aging population</a:t>
            </a:r>
            <a:r>
              <a:rPr lang="en-GB" sz="2400">
                <a:latin typeface="Arial"/>
                <a:cs typeface="Arial"/>
              </a:rPr>
              <a:t>.</a:t>
            </a:r>
            <a:r>
              <a:rPr lang="en-US" sz="2400">
                <a:latin typeface="Arial"/>
                <a:cs typeface="Arial"/>
              </a:rPr>
              <a:t>​</a:t>
            </a:r>
          </a:p>
          <a:p>
            <a:pPr marL="228600" indent="-228600">
              <a:buFont typeface=""/>
              <a:buChar char="•"/>
            </a:pPr>
            <a:r>
              <a:rPr lang="en-GB" sz="2400">
                <a:latin typeface="Arial"/>
                <a:cs typeface="Arial"/>
              </a:rPr>
              <a:t>A </a:t>
            </a:r>
            <a:r>
              <a:rPr lang="en-GB" sz="2400" b="1">
                <a:latin typeface="Arial"/>
                <a:cs typeface="Arial"/>
              </a:rPr>
              <a:t>relatively wealthy</a:t>
            </a:r>
            <a:r>
              <a:rPr lang="en-GB" sz="2400">
                <a:latin typeface="Arial"/>
                <a:cs typeface="Arial"/>
              </a:rPr>
              <a:t> county with concentrated </a:t>
            </a:r>
            <a:r>
              <a:rPr lang="en-GB" sz="2400" b="1">
                <a:latin typeface="Arial"/>
                <a:cs typeface="Arial"/>
              </a:rPr>
              <a:t>areas of deprivation</a:t>
            </a:r>
            <a:r>
              <a:rPr lang="en-GB" sz="2400">
                <a:latin typeface="Arial"/>
                <a:cs typeface="Arial"/>
              </a:rPr>
              <a:t>. </a:t>
            </a:r>
          </a:p>
          <a:p>
            <a:pPr marL="228600" indent="-228600">
              <a:buFont typeface=""/>
              <a:buChar char="•"/>
            </a:pPr>
            <a:r>
              <a:rPr lang="en-GB" sz="2400">
                <a:latin typeface="Arial"/>
                <a:cs typeface="Arial"/>
              </a:rPr>
              <a:t>Five areas of Cambridgeshire in the most deprived 20% of England:</a:t>
            </a:r>
          </a:p>
          <a:p>
            <a:pPr marL="1143000" lvl="2" indent="-228600">
              <a:buFont typeface=""/>
              <a:buChar char="•"/>
            </a:pPr>
            <a:r>
              <a:rPr lang="en-GB" sz="2000">
                <a:latin typeface="Arial"/>
                <a:cs typeface="Arial"/>
              </a:rPr>
              <a:t>Wisbech</a:t>
            </a:r>
          </a:p>
          <a:p>
            <a:pPr marL="1143000" lvl="2" indent="-228600">
              <a:buFont typeface=""/>
              <a:buChar char="•"/>
            </a:pPr>
            <a:r>
              <a:rPr lang="en-GB" sz="2000">
                <a:latin typeface="Arial"/>
                <a:cs typeface="Arial"/>
              </a:rPr>
              <a:t>March</a:t>
            </a:r>
          </a:p>
          <a:p>
            <a:pPr marL="1143000" lvl="2" indent="-228600">
              <a:buFont typeface=""/>
              <a:buChar char="•"/>
            </a:pPr>
            <a:r>
              <a:rPr lang="en-GB" sz="2000">
                <a:latin typeface="Arial"/>
                <a:cs typeface="Arial"/>
              </a:rPr>
              <a:t>Whittlesey</a:t>
            </a:r>
          </a:p>
          <a:p>
            <a:pPr marL="1143000" lvl="2" indent="-228600">
              <a:buFont typeface=""/>
              <a:buChar char="•"/>
            </a:pPr>
            <a:r>
              <a:rPr lang="en-GB" sz="2000">
                <a:latin typeface="Arial"/>
                <a:cs typeface="Arial"/>
              </a:rPr>
              <a:t>King’s Hedges and Abbey, Cambridge</a:t>
            </a:r>
          </a:p>
          <a:p>
            <a:pPr marL="1143000" lvl="2" indent="-228600">
              <a:buFont typeface=""/>
              <a:buChar char="•"/>
            </a:pPr>
            <a:r>
              <a:rPr lang="en-GB" sz="2000">
                <a:latin typeface="Arial"/>
                <a:cs typeface="Arial"/>
              </a:rPr>
              <a:t>Oxmoor, Huntingdon</a:t>
            </a:r>
          </a:p>
          <a:p>
            <a:pPr marL="1143000" lvl="2" indent="-228600">
              <a:buFont typeface=""/>
              <a:buChar char="•"/>
            </a:pPr>
            <a:endParaRPr lang="en-GB" sz="2400">
              <a:latin typeface="Arial"/>
              <a:cs typeface="Arial"/>
            </a:endParaRPr>
          </a:p>
          <a:p>
            <a:pPr marL="228600" indent="-228600">
              <a:buFont typeface=""/>
              <a:buChar char="•"/>
            </a:pPr>
            <a:r>
              <a:rPr lang="en-GB" sz="2400">
                <a:latin typeface="Arial"/>
                <a:cs typeface="Arial"/>
              </a:rPr>
              <a:t>A workforce aligned to national expectation, with variety in earnings and skills across the county.</a:t>
            </a:r>
          </a:p>
        </p:txBody>
      </p:sp>
    </p:spTree>
    <p:extLst>
      <p:ext uri="{BB962C8B-B14F-4D97-AF65-F5344CB8AC3E}">
        <p14:creationId xmlns:p14="http://schemas.microsoft.com/office/powerpoint/2010/main" val="254342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0242-55BE-A35F-2FA8-6D303B9647D9}"/>
              </a:ext>
            </a:extLst>
          </p:cNvPr>
          <p:cNvSpPr>
            <a:spLocks noGrp="1"/>
          </p:cNvSpPr>
          <p:nvPr>
            <p:ph type="title"/>
          </p:nvPr>
        </p:nvSpPr>
        <p:spPr/>
        <p:txBody>
          <a:bodyPr/>
          <a:lstStyle/>
          <a:p>
            <a:r>
              <a:rPr lang="en-GB"/>
              <a:t>Fenland</a:t>
            </a:r>
          </a:p>
        </p:txBody>
      </p:sp>
      <p:pic>
        <p:nvPicPr>
          <p:cNvPr id="5" name="Content Placeholder 4">
            <a:extLst>
              <a:ext uri="{FF2B5EF4-FFF2-40B4-BE49-F238E27FC236}">
                <a16:creationId xmlns:a16="http://schemas.microsoft.com/office/drawing/2014/main" id="{618B2374-33A7-06F3-65B1-866E3B94B62C}"/>
              </a:ext>
            </a:extLst>
          </p:cNvPr>
          <p:cNvPicPr>
            <a:picLocks noGrp="1" noChangeAspect="1"/>
          </p:cNvPicPr>
          <p:nvPr>
            <p:ph idx="1"/>
          </p:nvPr>
        </p:nvPicPr>
        <p:blipFill>
          <a:blip r:embed="rId3"/>
          <a:stretch>
            <a:fillRect/>
          </a:stretch>
        </p:blipFill>
        <p:spPr>
          <a:xfrm>
            <a:off x="235945" y="1156620"/>
            <a:ext cx="6313299" cy="5523353"/>
          </a:xfrm>
        </p:spPr>
      </p:pic>
      <p:pic>
        <p:nvPicPr>
          <p:cNvPr id="7" name="Picture 6">
            <a:extLst>
              <a:ext uri="{FF2B5EF4-FFF2-40B4-BE49-F238E27FC236}">
                <a16:creationId xmlns:a16="http://schemas.microsoft.com/office/drawing/2014/main" id="{EB0C4CD6-94BC-0544-1E1B-CD83574470CD}"/>
              </a:ext>
            </a:extLst>
          </p:cNvPr>
          <p:cNvPicPr>
            <a:picLocks noChangeAspect="1"/>
          </p:cNvPicPr>
          <p:nvPr/>
        </p:nvPicPr>
        <p:blipFill>
          <a:blip r:embed="rId4"/>
          <a:stretch>
            <a:fillRect/>
          </a:stretch>
        </p:blipFill>
        <p:spPr>
          <a:xfrm>
            <a:off x="6946712" y="1151952"/>
            <a:ext cx="3093988" cy="1219306"/>
          </a:xfrm>
          <a:prstGeom prst="rect">
            <a:avLst/>
          </a:prstGeom>
        </p:spPr>
      </p:pic>
      <p:pic>
        <p:nvPicPr>
          <p:cNvPr id="9" name="Picture 8">
            <a:extLst>
              <a:ext uri="{FF2B5EF4-FFF2-40B4-BE49-F238E27FC236}">
                <a16:creationId xmlns:a16="http://schemas.microsoft.com/office/drawing/2014/main" id="{468863CA-FDE7-FFC6-EB59-FDFC23F2D5FC}"/>
              </a:ext>
            </a:extLst>
          </p:cNvPr>
          <p:cNvPicPr>
            <a:picLocks noChangeAspect="1"/>
          </p:cNvPicPr>
          <p:nvPr/>
        </p:nvPicPr>
        <p:blipFill>
          <a:blip r:embed="rId5"/>
          <a:stretch>
            <a:fillRect/>
          </a:stretch>
        </p:blipFill>
        <p:spPr>
          <a:xfrm>
            <a:off x="6946712" y="4283483"/>
            <a:ext cx="5037257" cy="1501270"/>
          </a:xfrm>
          <a:prstGeom prst="rect">
            <a:avLst/>
          </a:prstGeom>
        </p:spPr>
      </p:pic>
      <p:pic>
        <p:nvPicPr>
          <p:cNvPr id="11" name="Picture 10">
            <a:extLst>
              <a:ext uri="{FF2B5EF4-FFF2-40B4-BE49-F238E27FC236}">
                <a16:creationId xmlns:a16="http://schemas.microsoft.com/office/drawing/2014/main" id="{9741F026-22FF-1D9A-0276-D5B1EB0BA79B}"/>
              </a:ext>
            </a:extLst>
          </p:cNvPr>
          <p:cNvPicPr>
            <a:picLocks noChangeAspect="1"/>
          </p:cNvPicPr>
          <p:nvPr/>
        </p:nvPicPr>
        <p:blipFill>
          <a:blip r:embed="rId6"/>
          <a:stretch>
            <a:fillRect/>
          </a:stretch>
        </p:blipFill>
        <p:spPr>
          <a:xfrm>
            <a:off x="6946712" y="2755821"/>
            <a:ext cx="5044877" cy="1143099"/>
          </a:xfrm>
          <a:prstGeom prst="rect">
            <a:avLst/>
          </a:prstGeom>
        </p:spPr>
      </p:pic>
    </p:spTree>
    <p:extLst>
      <p:ext uri="{BB962C8B-B14F-4D97-AF65-F5344CB8AC3E}">
        <p14:creationId xmlns:p14="http://schemas.microsoft.com/office/powerpoint/2010/main" val="373609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E992-AF82-37FF-4EF9-3D7F4F4E51DF}"/>
              </a:ext>
            </a:extLst>
          </p:cNvPr>
          <p:cNvSpPr>
            <a:spLocks noGrp="1"/>
          </p:cNvSpPr>
          <p:nvPr>
            <p:ph type="title"/>
          </p:nvPr>
        </p:nvSpPr>
        <p:spPr>
          <a:xfrm>
            <a:off x="642557" y="275082"/>
            <a:ext cx="10515600" cy="1214438"/>
          </a:xfrm>
        </p:spPr>
        <p:txBody>
          <a:bodyPr/>
          <a:lstStyle/>
          <a:p>
            <a:r>
              <a:rPr lang="en-GB"/>
              <a:t>East Cambridgeshire</a:t>
            </a:r>
          </a:p>
        </p:txBody>
      </p:sp>
      <p:pic>
        <p:nvPicPr>
          <p:cNvPr id="9" name="Content Placeholder 8">
            <a:extLst>
              <a:ext uri="{FF2B5EF4-FFF2-40B4-BE49-F238E27FC236}">
                <a16:creationId xmlns:a16="http://schemas.microsoft.com/office/drawing/2014/main" id="{5643C05B-C4FB-A634-622B-D080C49A68A0}"/>
              </a:ext>
            </a:extLst>
          </p:cNvPr>
          <p:cNvPicPr>
            <a:picLocks noGrp="1" noChangeAspect="1"/>
          </p:cNvPicPr>
          <p:nvPr>
            <p:ph idx="1"/>
          </p:nvPr>
        </p:nvPicPr>
        <p:blipFill>
          <a:blip r:embed="rId3"/>
          <a:stretch>
            <a:fillRect/>
          </a:stretch>
        </p:blipFill>
        <p:spPr>
          <a:xfrm>
            <a:off x="6741383" y="2762149"/>
            <a:ext cx="5121084" cy="3063505"/>
          </a:xfrm>
        </p:spPr>
      </p:pic>
      <p:pic>
        <p:nvPicPr>
          <p:cNvPr id="5" name="Picture 4">
            <a:extLst>
              <a:ext uri="{FF2B5EF4-FFF2-40B4-BE49-F238E27FC236}">
                <a16:creationId xmlns:a16="http://schemas.microsoft.com/office/drawing/2014/main" id="{3E63BC59-2A4B-3FCA-2F80-C0921D17436C}"/>
              </a:ext>
            </a:extLst>
          </p:cNvPr>
          <p:cNvPicPr>
            <a:picLocks noChangeAspect="1"/>
          </p:cNvPicPr>
          <p:nvPr/>
        </p:nvPicPr>
        <p:blipFill>
          <a:blip r:embed="rId4"/>
          <a:stretch>
            <a:fillRect/>
          </a:stretch>
        </p:blipFill>
        <p:spPr>
          <a:xfrm>
            <a:off x="233525" y="1152144"/>
            <a:ext cx="6254240" cy="5355572"/>
          </a:xfrm>
          <a:prstGeom prst="rect">
            <a:avLst/>
          </a:prstGeom>
        </p:spPr>
      </p:pic>
      <p:pic>
        <p:nvPicPr>
          <p:cNvPr id="7" name="Picture 6">
            <a:extLst>
              <a:ext uri="{FF2B5EF4-FFF2-40B4-BE49-F238E27FC236}">
                <a16:creationId xmlns:a16="http://schemas.microsoft.com/office/drawing/2014/main" id="{FF0CDE29-F309-7B77-4F6F-004A74E9F365}"/>
              </a:ext>
            </a:extLst>
          </p:cNvPr>
          <p:cNvPicPr>
            <a:picLocks noChangeAspect="1"/>
          </p:cNvPicPr>
          <p:nvPr/>
        </p:nvPicPr>
        <p:blipFill>
          <a:blip r:embed="rId5"/>
          <a:stretch>
            <a:fillRect/>
          </a:stretch>
        </p:blipFill>
        <p:spPr>
          <a:xfrm>
            <a:off x="6741383" y="1308176"/>
            <a:ext cx="3223539" cy="1181202"/>
          </a:xfrm>
          <a:prstGeom prst="rect">
            <a:avLst/>
          </a:prstGeom>
        </p:spPr>
      </p:pic>
    </p:spTree>
    <p:extLst>
      <p:ext uri="{BB962C8B-B14F-4D97-AF65-F5344CB8AC3E}">
        <p14:creationId xmlns:p14="http://schemas.microsoft.com/office/powerpoint/2010/main" val="320199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F277-289B-8FD4-1245-6F155EF04413}"/>
              </a:ext>
            </a:extLst>
          </p:cNvPr>
          <p:cNvSpPr>
            <a:spLocks noGrp="1"/>
          </p:cNvSpPr>
          <p:nvPr>
            <p:ph type="title"/>
          </p:nvPr>
        </p:nvSpPr>
        <p:spPr/>
        <p:txBody>
          <a:bodyPr/>
          <a:lstStyle/>
          <a:p>
            <a:r>
              <a:rPr lang="en-GB"/>
              <a:t>South Cambridgeshire</a:t>
            </a:r>
          </a:p>
        </p:txBody>
      </p:sp>
      <p:pic>
        <p:nvPicPr>
          <p:cNvPr id="9" name="Content Placeholder 8">
            <a:extLst>
              <a:ext uri="{FF2B5EF4-FFF2-40B4-BE49-F238E27FC236}">
                <a16:creationId xmlns:a16="http://schemas.microsoft.com/office/drawing/2014/main" id="{D7D6BABD-82A2-273B-9F58-7456FEF3ACC9}"/>
              </a:ext>
            </a:extLst>
          </p:cNvPr>
          <p:cNvPicPr>
            <a:picLocks noGrp="1" noChangeAspect="1"/>
          </p:cNvPicPr>
          <p:nvPr>
            <p:ph idx="1"/>
          </p:nvPr>
        </p:nvPicPr>
        <p:blipFill>
          <a:blip r:embed="rId3"/>
          <a:stretch>
            <a:fillRect/>
          </a:stretch>
        </p:blipFill>
        <p:spPr>
          <a:xfrm>
            <a:off x="7632930" y="3200400"/>
            <a:ext cx="4454832" cy="2660984"/>
          </a:xfrm>
        </p:spPr>
      </p:pic>
      <p:pic>
        <p:nvPicPr>
          <p:cNvPr id="5" name="Picture 4">
            <a:extLst>
              <a:ext uri="{FF2B5EF4-FFF2-40B4-BE49-F238E27FC236}">
                <a16:creationId xmlns:a16="http://schemas.microsoft.com/office/drawing/2014/main" id="{04CCB20D-5443-E1C3-088D-4DEA07A069BF}"/>
              </a:ext>
            </a:extLst>
          </p:cNvPr>
          <p:cNvPicPr>
            <a:picLocks noChangeAspect="1"/>
          </p:cNvPicPr>
          <p:nvPr/>
        </p:nvPicPr>
        <p:blipFill>
          <a:blip r:embed="rId4"/>
          <a:stretch>
            <a:fillRect/>
          </a:stretch>
        </p:blipFill>
        <p:spPr>
          <a:xfrm>
            <a:off x="149728" y="1407123"/>
            <a:ext cx="7220401" cy="5450877"/>
          </a:xfrm>
          <a:prstGeom prst="rect">
            <a:avLst/>
          </a:prstGeom>
        </p:spPr>
      </p:pic>
      <p:pic>
        <p:nvPicPr>
          <p:cNvPr id="7" name="Picture 6">
            <a:extLst>
              <a:ext uri="{FF2B5EF4-FFF2-40B4-BE49-F238E27FC236}">
                <a16:creationId xmlns:a16="http://schemas.microsoft.com/office/drawing/2014/main" id="{A3B27B22-6CCA-B98B-F6B5-C0625121FC22}"/>
              </a:ext>
            </a:extLst>
          </p:cNvPr>
          <p:cNvPicPr>
            <a:picLocks noChangeAspect="1"/>
          </p:cNvPicPr>
          <p:nvPr/>
        </p:nvPicPr>
        <p:blipFill>
          <a:blip r:embed="rId5"/>
          <a:stretch>
            <a:fillRect/>
          </a:stretch>
        </p:blipFill>
        <p:spPr>
          <a:xfrm>
            <a:off x="7632930" y="1690688"/>
            <a:ext cx="3223539" cy="1234547"/>
          </a:xfrm>
          <a:prstGeom prst="rect">
            <a:avLst/>
          </a:prstGeom>
        </p:spPr>
      </p:pic>
    </p:spTree>
    <p:extLst>
      <p:ext uri="{BB962C8B-B14F-4D97-AF65-F5344CB8AC3E}">
        <p14:creationId xmlns:p14="http://schemas.microsoft.com/office/powerpoint/2010/main" val="2332166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2EB0-7EC7-7CD4-6872-02FD5ED404B5}"/>
              </a:ext>
            </a:extLst>
          </p:cNvPr>
          <p:cNvSpPr>
            <a:spLocks noGrp="1"/>
          </p:cNvSpPr>
          <p:nvPr>
            <p:ph type="title"/>
          </p:nvPr>
        </p:nvSpPr>
        <p:spPr/>
        <p:txBody>
          <a:bodyPr/>
          <a:lstStyle/>
          <a:p>
            <a:r>
              <a:rPr lang="en-GB"/>
              <a:t>ACORN customer segmentation 	</a:t>
            </a:r>
          </a:p>
        </p:txBody>
      </p:sp>
      <p:sp>
        <p:nvSpPr>
          <p:cNvPr id="3" name="Content Placeholder 2">
            <a:extLst>
              <a:ext uri="{FF2B5EF4-FFF2-40B4-BE49-F238E27FC236}">
                <a16:creationId xmlns:a16="http://schemas.microsoft.com/office/drawing/2014/main" id="{9B3231AA-A111-C9E2-03FC-B6D8C56C57F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2713FB3-B5C6-5EEB-2D71-C48D62C4B8E9}"/>
              </a:ext>
            </a:extLst>
          </p:cNvPr>
          <p:cNvPicPr>
            <a:picLocks noChangeAspect="1"/>
          </p:cNvPicPr>
          <p:nvPr/>
        </p:nvPicPr>
        <p:blipFill>
          <a:blip r:embed="rId3"/>
          <a:stretch>
            <a:fillRect/>
          </a:stretch>
        </p:blipFill>
        <p:spPr>
          <a:xfrm>
            <a:off x="0" y="1271360"/>
            <a:ext cx="9205006" cy="5459867"/>
          </a:xfrm>
          <a:prstGeom prst="rect">
            <a:avLst/>
          </a:prstGeom>
        </p:spPr>
      </p:pic>
    </p:spTree>
    <p:extLst>
      <p:ext uri="{BB962C8B-B14F-4D97-AF65-F5344CB8AC3E}">
        <p14:creationId xmlns:p14="http://schemas.microsoft.com/office/powerpoint/2010/main" val="114222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D522D-FB64-1F0E-E009-F4ECF50A7B95}"/>
              </a:ext>
            </a:extLst>
          </p:cNvPr>
          <p:cNvSpPr>
            <a:spLocks noGrp="1"/>
          </p:cNvSpPr>
          <p:nvPr>
            <p:ph idx="1"/>
          </p:nvPr>
        </p:nvSpPr>
        <p:spPr>
          <a:xfrm>
            <a:off x="633413" y="1253331"/>
            <a:ext cx="10515600" cy="337344"/>
          </a:xfrm>
        </p:spPr>
        <p:txBody>
          <a:bodyPr/>
          <a:lstStyle/>
          <a:p>
            <a:pPr marL="0" indent="0">
              <a:buNone/>
            </a:pPr>
            <a:r>
              <a:rPr lang="en-GB" sz="3200" b="1" dirty="0">
                <a:latin typeface="Verdana" panose="020B0604030504040204" pitchFamily="34" charset="0"/>
                <a:ea typeface="Verdana" panose="020B0604030504040204" pitchFamily="34" charset="0"/>
              </a:rPr>
              <a:t>87% of residents are concerned about cost-of-living increases</a:t>
            </a:r>
          </a:p>
        </p:txBody>
      </p:sp>
      <p:sp>
        <p:nvSpPr>
          <p:cNvPr id="4" name="Title 1">
            <a:extLst>
              <a:ext uri="{FF2B5EF4-FFF2-40B4-BE49-F238E27FC236}">
                <a16:creationId xmlns:a16="http://schemas.microsoft.com/office/drawing/2014/main" id="{A49FD76C-170A-099F-EFB3-2F07F9348DB8}"/>
              </a:ext>
            </a:extLst>
          </p:cNvPr>
          <p:cNvSpPr>
            <a:spLocks noGrp="1"/>
          </p:cNvSpPr>
          <p:nvPr>
            <p:ph type="title"/>
          </p:nvPr>
        </p:nvSpPr>
        <p:spPr>
          <a:xfrm>
            <a:off x="633413" y="476250"/>
            <a:ext cx="10515600" cy="1214438"/>
          </a:xfrm>
        </p:spPr>
        <p:txBody>
          <a:bodyPr/>
          <a:lstStyle/>
          <a:p>
            <a:r>
              <a:rPr lang="en-GB" dirty="0"/>
              <a:t>What do our residents think? </a:t>
            </a:r>
          </a:p>
        </p:txBody>
      </p:sp>
      <p:grpSp>
        <p:nvGrpSpPr>
          <p:cNvPr id="8" name="Group 7">
            <a:extLst>
              <a:ext uri="{FF2B5EF4-FFF2-40B4-BE49-F238E27FC236}">
                <a16:creationId xmlns:a16="http://schemas.microsoft.com/office/drawing/2014/main" id="{C51B4EA2-8E48-911E-9E6F-C4ED82B18557}"/>
              </a:ext>
            </a:extLst>
          </p:cNvPr>
          <p:cNvGrpSpPr/>
          <p:nvPr/>
        </p:nvGrpSpPr>
        <p:grpSpPr>
          <a:xfrm>
            <a:off x="1035843" y="2142227"/>
            <a:ext cx="10120313" cy="4504792"/>
            <a:chOff x="1035843" y="2142227"/>
            <a:chExt cx="10120313" cy="4504792"/>
          </a:xfrm>
        </p:grpSpPr>
        <p:pic>
          <p:nvPicPr>
            <p:cNvPr id="6" name="Picture 5">
              <a:extLst>
                <a:ext uri="{FF2B5EF4-FFF2-40B4-BE49-F238E27FC236}">
                  <a16:creationId xmlns:a16="http://schemas.microsoft.com/office/drawing/2014/main" id="{56AA300E-E80B-D666-8BB5-3B4F5D159B7A}"/>
                </a:ext>
              </a:extLst>
            </p:cNvPr>
            <p:cNvPicPr>
              <a:picLocks noChangeAspect="1"/>
            </p:cNvPicPr>
            <p:nvPr/>
          </p:nvPicPr>
          <p:blipFill rotWithShape="1">
            <a:blip r:embed="rId2"/>
            <a:srcRect l="2265" t="18314"/>
            <a:stretch/>
          </p:blipFill>
          <p:spPr>
            <a:xfrm>
              <a:off x="1035843" y="2142227"/>
              <a:ext cx="10120313" cy="4504792"/>
            </a:xfrm>
            <a:prstGeom prst="rect">
              <a:avLst/>
            </a:prstGeom>
          </p:spPr>
        </p:pic>
        <p:sp>
          <p:nvSpPr>
            <p:cNvPr id="7" name="Rectangle 6">
              <a:extLst>
                <a:ext uri="{FF2B5EF4-FFF2-40B4-BE49-F238E27FC236}">
                  <a16:creationId xmlns:a16="http://schemas.microsoft.com/office/drawing/2014/main" id="{EDE369C8-1054-0838-6D99-9E0986B94766}"/>
                </a:ext>
              </a:extLst>
            </p:cNvPr>
            <p:cNvSpPr/>
            <p:nvPr/>
          </p:nvSpPr>
          <p:spPr>
            <a:xfrm>
              <a:off x="10271522" y="6400085"/>
              <a:ext cx="866775"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480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AB9206-5F9D-B328-6A4C-87A658ABC3F0}"/>
              </a:ext>
            </a:extLst>
          </p:cNvPr>
          <p:cNvGrpSpPr/>
          <p:nvPr/>
        </p:nvGrpSpPr>
        <p:grpSpPr>
          <a:xfrm>
            <a:off x="752475" y="746259"/>
            <a:ext cx="10687050" cy="5854567"/>
            <a:chOff x="752475" y="746259"/>
            <a:chExt cx="10687050" cy="5854567"/>
          </a:xfrm>
        </p:grpSpPr>
        <p:pic>
          <p:nvPicPr>
            <p:cNvPr id="7" name="Picture 6">
              <a:extLst>
                <a:ext uri="{FF2B5EF4-FFF2-40B4-BE49-F238E27FC236}">
                  <a16:creationId xmlns:a16="http://schemas.microsoft.com/office/drawing/2014/main" id="{190EF70C-4C84-6A05-E4A4-98A5772996B2}"/>
                </a:ext>
              </a:extLst>
            </p:cNvPr>
            <p:cNvPicPr>
              <a:picLocks noChangeAspect="1"/>
            </p:cNvPicPr>
            <p:nvPr/>
          </p:nvPicPr>
          <p:blipFill rotWithShape="1">
            <a:blip r:embed="rId2"/>
            <a:srcRect l="3281" t="5006" r="3594" b="3749"/>
            <a:stretch/>
          </p:blipFill>
          <p:spPr>
            <a:xfrm>
              <a:off x="752475" y="746259"/>
              <a:ext cx="10687050" cy="5854567"/>
            </a:xfrm>
            <a:prstGeom prst="rect">
              <a:avLst/>
            </a:prstGeom>
          </p:spPr>
        </p:pic>
        <p:sp>
          <p:nvSpPr>
            <p:cNvPr id="8" name="Rectangle 7">
              <a:extLst>
                <a:ext uri="{FF2B5EF4-FFF2-40B4-BE49-F238E27FC236}">
                  <a16:creationId xmlns:a16="http://schemas.microsoft.com/office/drawing/2014/main" id="{5F6C78F4-BAED-1E51-893C-DDD3EAE4A30B}"/>
                </a:ext>
              </a:extLst>
            </p:cNvPr>
            <p:cNvSpPr/>
            <p:nvPr/>
          </p:nvSpPr>
          <p:spPr>
            <a:xfrm>
              <a:off x="10572750" y="6372226"/>
              <a:ext cx="866775"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4011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6661-3554-BD78-7E24-1EE30BC39156}"/>
              </a:ext>
            </a:extLst>
          </p:cNvPr>
          <p:cNvSpPr>
            <a:spLocks noGrp="1"/>
          </p:cNvSpPr>
          <p:nvPr>
            <p:ph type="title"/>
          </p:nvPr>
        </p:nvSpPr>
        <p:spPr>
          <a:xfrm>
            <a:off x="7987003" y="476249"/>
            <a:ext cx="3797560" cy="2649505"/>
          </a:xfrm>
        </p:spPr>
        <p:txBody>
          <a:bodyPr/>
          <a:lstStyle/>
          <a:p>
            <a:r>
              <a:rPr lang="en-GB" dirty="0"/>
              <a:t>Demographic summary vs average (QoL Survey 2023)</a:t>
            </a:r>
          </a:p>
        </p:txBody>
      </p:sp>
      <p:pic>
        <p:nvPicPr>
          <p:cNvPr id="7" name="Content Placeholder 6">
            <a:extLst>
              <a:ext uri="{FF2B5EF4-FFF2-40B4-BE49-F238E27FC236}">
                <a16:creationId xmlns:a16="http://schemas.microsoft.com/office/drawing/2014/main" id="{043A0AEC-69D5-22DD-08C9-724C037E1D46}"/>
              </a:ext>
            </a:extLst>
          </p:cNvPr>
          <p:cNvPicPr>
            <a:picLocks noGrp="1" noChangeAspect="1"/>
          </p:cNvPicPr>
          <p:nvPr>
            <p:ph idx="1"/>
          </p:nvPr>
        </p:nvPicPr>
        <p:blipFill>
          <a:blip r:embed="rId3"/>
          <a:stretch>
            <a:fillRect/>
          </a:stretch>
        </p:blipFill>
        <p:spPr>
          <a:xfrm>
            <a:off x="7727980" y="3345088"/>
            <a:ext cx="4220164" cy="2114845"/>
          </a:xfrm>
        </p:spPr>
      </p:pic>
      <p:pic>
        <p:nvPicPr>
          <p:cNvPr id="5" name="Picture 4">
            <a:extLst>
              <a:ext uri="{FF2B5EF4-FFF2-40B4-BE49-F238E27FC236}">
                <a16:creationId xmlns:a16="http://schemas.microsoft.com/office/drawing/2014/main" id="{A050EAB5-6A68-66A6-E30B-BEBF371AD217}"/>
              </a:ext>
            </a:extLst>
          </p:cNvPr>
          <p:cNvPicPr>
            <a:picLocks noChangeAspect="1"/>
          </p:cNvPicPr>
          <p:nvPr/>
        </p:nvPicPr>
        <p:blipFill>
          <a:blip r:embed="rId4"/>
          <a:stretch>
            <a:fillRect/>
          </a:stretch>
        </p:blipFill>
        <p:spPr>
          <a:xfrm>
            <a:off x="28062" y="0"/>
            <a:ext cx="7506138" cy="6858000"/>
          </a:xfrm>
          <a:prstGeom prst="rect">
            <a:avLst/>
          </a:prstGeom>
        </p:spPr>
      </p:pic>
    </p:spTree>
    <p:extLst>
      <p:ext uri="{BB962C8B-B14F-4D97-AF65-F5344CB8AC3E}">
        <p14:creationId xmlns:p14="http://schemas.microsoft.com/office/powerpoint/2010/main" val="117475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E47C-55C4-A16B-265D-CE010686969B}"/>
              </a:ext>
            </a:extLst>
          </p:cNvPr>
          <p:cNvSpPr>
            <a:spLocks noGrp="1"/>
          </p:cNvSpPr>
          <p:nvPr>
            <p:ph type="title"/>
          </p:nvPr>
        </p:nvSpPr>
        <p:spPr>
          <a:xfrm>
            <a:off x="7088112" y="223520"/>
            <a:ext cx="4060901" cy="1214438"/>
          </a:xfrm>
        </p:spPr>
        <p:txBody>
          <a:bodyPr/>
          <a:lstStyle/>
          <a:p>
            <a:r>
              <a:rPr lang="en-GB" sz="3600" dirty="0"/>
              <a:t>Behavioural change as a result of 2023 </a:t>
            </a:r>
            <a:r>
              <a:rPr lang="en-GB" sz="3600" dirty="0" err="1"/>
              <a:t>CoL</a:t>
            </a:r>
            <a:r>
              <a:rPr lang="en-GB" sz="3600" dirty="0"/>
              <a:t> Crisis: </a:t>
            </a:r>
            <a:br>
              <a:rPr lang="en-GB" sz="3600" dirty="0"/>
            </a:br>
            <a:br>
              <a:rPr lang="en-GB" sz="3600" dirty="0"/>
            </a:br>
            <a:r>
              <a:rPr lang="en-GB" sz="3600" dirty="0"/>
              <a:t>% difference from average response</a:t>
            </a:r>
          </a:p>
        </p:txBody>
      </p:sp>
      <p:sp>
        <p:nvSpPr>
          <p:cNvPr id="3" name="Content Placeholder 2">
            <a:extLst>
              <a:ext uri="{FF2B5EF4-FFF2-40B4-BE49-F238E27FC236}">
                <a16:creationId xmlns:a16="http://schemas.microsoft.com/office/drawing/2014/main" id="{6916F2A9-B648-1F92-1A1F-43B4A0EC0DB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E3E8861-BD3A-41E6-AB11-4FDA09320040}"/>
              </a:ext>
            </a:extLst>
          </p:cNvPr>
          <p:cNvPicPr>
            <a:picLocks noChangeAspect="1"/>
          </p:cNvPicPr>
          <p:nvPr/>
        </p:nvPicPr>
        <p:blipFill>
          <a:blip r:embed="rId3"/>
          <a:stretch>
            <a:fillRect/>
          </a:stretch>
        </p:blipFill>
        <p:spPr>
          <a:xfrm>
            <a:off x="237210" y="223520"/>
            <a:ext cx="6648094" cy="6137910"/>
          </a:xfrm>
          <a:prstGeom prst="rect">
            <a:avLst/>
          </a:prstGeom>
        </p:spPr>
      </p:pic>
      <p:pic>
        <p:nvPicPr>
          <p:cNvPr id="7" name="Picture 6">
            <a:extLst>
              <a:ext uri="{FF2B5EF4-FFF2-40B4-BE49-F238E27FC236}">
                <a16:creationId xmlns:a16="http://schemas.microsoft.com/office/drawing/2014/main" id="{173F0540-AF3E-FB47-C304-389EE9ACFE3F}"/>
              </a:ext>
            </a:extLst>
          </p:cNvPr>
          <p:cNvPicPr>
            <a:picLocks noChangeAspect="1"/>
          </p:cNvPicPr>
          <p:nvPr/>
        </p:nvPicPr>
        <p:blipFill>
          <a:blip r:embed="rId4"/>
          <a:stretch>
            <a:fillRect/>
          </a:stretch>
        </p:blipFill>
        <p:spPr>
          <a:xfrm>
            <a:off x="7088112" y="3502209"/>
            <a:ext cx="3391194" cy="1546994"/>
          </a:xfrm>
          <a:prstGeom prst="rect">
            <a:avLst/>
          </a:prstGeom>
        </p:spPr>
      </p:pic>
      <p:sp>
        <p:nvSpPr>
          <p:cNvPr id="8" name="Rectangle 7">
            <a:extLst>
              <a:ext uri="{FF2B5EF4-FFF2-40B4-BE49-F238E27FC236}">
                <a16:creationId xmlns:a16="http://schemas.microsoft.com/office/drawing/2014/main" id="{988EA5F9-29F0-A4D5-39B5-4827F8D94976}"/>
              </a:ext>
            </a:extLst>
          </p:cNvPr>
          <p:cNvSpPr/>
          <p:nvPr/>
        </p:nvSpPr>
        <p:spPr>
          <a:xfrm>
            <a:off x="3241040" y="3901440"/>
            <a:ext cx="3644264" cy="18288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73F141B-DCD5-165B-1782-15588ACB2E09}"/>
              </a:ext>
            </a:extLst>
          </p:cNvPr>
          <p:cNvSpPr/>
          <p:nvPr/>
        </p:nvSpPr>
        <p:spPr>
          <a:xfrm>
            <a:off x="237210" y="2956560"/>
            <a:ext cx="2221510" cy="23368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B692CD6-A699-78A4-CB77-3BD39E05933B}"/>
              </a:ext>
            </a:extLst>
          </p:cNvPr>
          <p:cNvSpPr/>
          <p:nvPr/>
        </p:nvSpPr>
        <p:spPr>
          <a:xfrm>
            <a:off x="3241040" y="1281272"/>
            <a:ext cx="3644264" cy="435768"/>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48E274F-98B3-9794-C681-A68B3D3A0638}"/>
              </a:ext>
            </a:extLst>
          </p:cNvPr>
          <p:cNvSpPr/>
          <p:nvPr/>
        </p:nvSpPr>
        <p:spPr>
          <a:xfrm>
            <a:off x="237210" y="5669280"/>
            <a:ext cx="2221510" cy="23368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818928-2696-2C14-52FA-B4BAE27765A8}"/>
              </a:ext>
            </a:extLst>
          </p:cNvPr>
          <p:cNvSpPr/>
          <p:nvPr/>
        </p:nvSpPr>
        <p:spPr>
          <a:xfrm>
            <a:off x="7088112" y="4001294"/>
            <a:ext cx="3391194" cy="26590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24F5C8A-B3EC-43A9-281A-03CA0F2EDD0E}"/>
              </a:ext>
            </a:extLst>
          </p:cNvPr>
          <p:cNvSpPr/>
          <p:nvPr/>
        </p:nvSpPr>
        <p:spPr>
          <a:xfrm>
            <a:off x="3241040" y="2541112"/>
            <a:ext cx="3644264" cy="23368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BF84DCE-FC2B-274B-A7B6-3BD85BB9E180}"/>
              </a:ext>
            </a:extLst>
          </p:cNvPr>
          <p:cNvSpPr/>
          <p:nvPr/>
        </p:nvSpPr>
        <p:spPr>
          <a:xfrm>
            <a:off x="3241040" y="2918619"/>
            <a:ext cx="3644264" cy="23368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18B9241-A016-C38B-C707-166338F93DD6}"/>
              </a:ext>
            </a:extLst>
          </p:cNvPr>
          <p:cNvSpPr/>
          <p:nvPr/>
        </p:nvSpPr>
        <p:spPr>
          <a:xfrm>
            <a:off x="237210" y="4158866"/>
            <a:ext cx="2221510" cy="233680"/>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511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3D03-15C1-924F-5248-897553B10D45}"/>
              </a:ext>
            </a:extLst>
          </p:cNvPr>
          <p:cNvSpPr>
            <a:spLocks noGrp="1"/>
          </p:cNvSpPr>
          <p:nvPr>
            <p:ph type="title"/>
          </p:nvPr>
        </p:nvSpPr>
        <p:spPr>
          <a:xfrm>
            <a:off x="314655" y="164452"/>
            <a:ext cx="5118056" cy="766989"/>
          </a:xfrm>
        </p:spPr>
        <p:txBody>
          <a:bodyPr>
            <a:normAutofit fontScale="90000"/>
          </a:bodyPr>
          <a:lstStyle/>
          <a:p>
            <a:r>
              <a:rPr lang="en-GB" sz="4400" dirty="0"/>
              <a:t>Household Support Fund </a:t>
            </a:r>
            <a:r>
              <a:rPr lang="en-GB" dirty="0"/>
              <a:t>-</a:t>
            </a:r>
            <a:r>
              <a:rPr lang="en-GB" sz="4400" dirty="0"/>
              <a:t> Summary</a:t>
            </a:r>
            <a:r>
              <a:rPr lang="en-GB" sz="4400" dirty="0">
                <a:solidFill>
                  <a:srgbClr val="002060"/>
                </a:solidFill>
              </a:rPr>
              <a:t> </a:t>
            </a:r>
          </a:p>
        </p:txBody>
      </p:sp>
      <p:sp>
        <p:nvSpPr>
          <p:cNvPr id="5" name="Text Placeholder 4">
            <a:extLst>
              <a:ext uri="{FF2B5EF4-FFF2-40B4-BE49-F238E27FC236}">
                <a16:creationId xmlns:a16="http://schemas.microsoft.com/office/drawing/2014/main" id="{FE2D516E-89EE-3FD6-D7B7-DFDC8F9CDC7E}"/>
              </a:ext>
            </a:extLst>
          </p:cNvPr>
          <p:cNvSpPr>
            <a:spLocks noGrp="1"/>
          </p:cNvSpPr>
          <p:nvPr>
            <p:ph type="body" idx="1"/>
          </p:nvPr>
        </p:nvSpPr>
        <p:spPr>
          <a:xfrm>
            <a:off x="7430071" y="246436"/>
            <a:ext cx="4142170" cy="420727"/>
          </a:xfrm>
          <a:solidFill>
            <a:schemeClr val="bg1"/>
          </a:solidFill>
          <a:ln>
            <a:solidFill>
              <a:schemeClr val="tx1">
                <a:lumMod val="95000"/>
                <a:lumOff val="5000"/>
              </a:schemeClr>
            </a:solidFill>
          </a:ln>
        </p:spPr>
        <p:txBody>
          <a:bodyPr>
            <a:normAutofit fontScale="92500"/>
          </a:bodyPr>
          <a:lstStyle/>
          <a:p>
            <a:r>
              <a:rPr lang="en-GB" dirty="0">
                <a:solidFill>
                  <a:schemeClr val="tx1"/>
                </a:solidFill>
                <a:latin typeface="+mj-lt"/>
              </a:rPr>
              <a:t>5,489  - </a:t>
            </a:r>
            <a:r>
              <a:rPr kumimoji="0" lang="en-GB" sz="2000" b="0" i="1" u="none" strike="noStrike" kern="1200" cap="none" spc="0" normalizeH="0" baseline="0" noProof="0" dirty="0">
                <a:ln>
                  <a:noFill/>
                </a:ln>
                <a:solidFill>
                  <a:prstClr val="black"/>
                </a:solidFill>
                <a:effectLst/>
                <a:uLnTx/>
                <a:uFillTx/>
                <a:latin typeface="+mj-lt"/>
                <a:ea typeface="+mn-ea"/>
                <a:cs typeface="+mn-cs"/>
              </a:rPr>
              <a:t>No of completed applications</a:t>
            </a:r>
            <a:endParaRPr lang="en-GB" sz="1900" dirty="0">
              <a:solidFill>
                <a:schemeClr val="tx1"/>
              </a:solidFill>
              <a:latin typeface="+mj-lt"/>
            </a:endParaRPr>
          </a:p>
        </p:txBody>
      </p:sp>
      <p:sp>
        <p:nvSpPr>
          <p:cNvPr id="14" name="TextBox 13">
            <a:extLst>
              <a:ext uri="{FF2B5EF4-FFF2-40B4-BE49-F238E27FC236}">
                <a16:creationId xmlns:a16="http://schemas.microsoft.com/office/drawing/2014/main" id="{F7D7B787-CFC8-5289-1399-4DAA773CF387}"/>
              </a:ext>
            </a:extLst>
          </p:cNvPr>
          <p:cNvSpPr txBox="1"/>
          <p:nvPr/>
        </p:nvSpPr>
        <p:spPr>
          <a:xfrm>
            <a:off x="7430071" y="743034"/>
            <a:ext cx="4142170" cy="461665"/>
          </a:xfrm>
          <a:prstGeom prst="rect">
            <a:avLst/>
          </a:prstGeom>
          <a:solidFill>
            <a:schemeClr val="bg1"/>
          </a:solidFill>
          <a:ln>
            <a:solidFill>
              <a:schemeClr val="tx1">
                <a:lumMod val="95000"/>
                <a:lumOff val="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Palatino Linotype" panose="02040502050505030304"/>
                <a:ea typeface="+mn-ea"/>
                <a:cs typeface="+mn-cs"/>
              </a:rPr>
              <a:t>£766,961  - </a:t>
            </a:r>
            <a:r>
              <a:rPr kumimoji="0" lang="en-GB" sz="1800" b="0" i="1" u="none" strike="noStrike" kern="1200" cap="none" spc="0" normalizeH="0" baseline="0" noProof="0" dirty="0">
                <a:ln>
                  <a:noFill/>
                </a:ln>
                <a:solidFill>
                  <a:prstClr val="black"/>
                </a:solidFill>
                <a:effectLst/>
                <a:uLnTx/>
                <a:uFillTx/>
                <a:latin typeface="Palatino Linotype" panose="02040502050505030304"/>
                <a:ea typeface="+mn-ea"/>
                <a:cs typeface="+mn-cs"/>
              </a:rPr>
              <a:t>Value of vouchers issued</a:t>
            </a:r>
          </a:p>
        </p:txBody>
      </p:sp>
      <p:sp>
        <p:nvSpPr>
          <p:cNvPr id="30" name="TextBox 29">
            <a:extLst>
              <a:ext uri="{FF2B5EF4-FFF2-40B4-BE49-F238E27FC236}">
                <a16:creationId xmlns:a16="http://schemas.microsoft.com/office/drawing/2014/main" id="{76B8102D-846B-9F59-B812-48DF0D68366E}"/>
              </a:ext>
            </a:extLst>
          </p:cNvPr>
          <p:cNvSpPr txBox="1"/>
          <p:nvPr/>
        </p:nvSpPr>
        <p:spPr>
          <a:xfrm>
            <a:off x="371105" y="1947612"/>
            <a:ext cx="3772429" cy="338554"/>
          </a:xfrm>
          <a:prstGeom prst="rect">
            <a:avLst/>
          </a:prstGeom>
          <a:solidFill>
            <a:schemeClr val="bg1"/>
          </a:solidFill>
          <a:ln>
            <a:solidFill>
              <a:schemeClr val="tx1">
                <a:lumMod val="95000"/>
                <a:lumOff val="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Palatino Linotype" panose="02040502050505030304"/>
                <a:ea typeface="+mn-ea"/>
                <a:cs typeface="+mn-cs"/>
              </a:rPr>
              <a:t>Trusted Group Applications by District</a:t>
            </a:r>
          </a:p>
        </p:txBody>
      </p:sp>
      <p:sp>
        <p:nvSpPr>
          <p:cNvPr id="3" name="TextBox 2">
            <a:extLst>
              <a:ext uri="{FF2B5EF4-FFF2-40B4-BE49-F238E27FC236}">
                <a16:creationId xmlns:a16="http://schemas.microsoft.com/office/drawing/2014/main" id="{55D6C9C1-B18C-0FE3-2869-E58614DCB5D1}"/>
              </a:ext>
            </a:extLst>
          </p:cNvPr>
          <p:cNvSpPr txBox="1"/>
          <p:nvPr/>
        </p:nvSpPr>
        <p:spPr>
          <a:xfrm>
            <a:off x="839787" y="1847273"/>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2" name="TextBox 21">
            <a:extLst>
              <a:ext uri="{FF2B5EF4-FFF2-40B4-BE49-F238E27FC236}">
                <a16:creationId xmlns:a16="http://schemas.microsoft.com/office/drawing/2014/main" id="{8B03AEF0-2371-3B6D-CEB2-DBCF245C980F}"/>
              </a:ext>
            </a:extLst>
          </p:cNvPr>
          <p:cNvSpPr txBox="1"/>
          <p:nvPr/>
        </p:nvSpPr>
        <p:spPr>
          <a:xfrm>
            <a:off x="1405134" y="1352681"/>
            <a:ext cx="366809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rPr>
              <a:t>Countywide data    </a:t>
            </a:r>
            <a:r>
              <a:rPr kumimoji="0" lang="en-GB" sz="1000" b="1" i="0" u="none" strike="noStrike" kern="1200" cap="none" spc="0" normalizeH="0" baseline="0" noProof="0" dirty="0">
                <a:ln>
                  <a:noFill/>
                </a:ln>
                <a:solidFill>
                  <a:prstClr val="black"/>
                </a:solidFill>
                <a:effectLst/>
                <a:uLnTx/>
                <a:uFillTx/>
                <a:latin typeface="Palatino Linotype" panose="02040502050505030304"/>
                <a:ea typeface="+mn-ea"/>
                <a:cs typeface="+mn-cs"/>
              </a:rPr>
              <a:t>10 April to 31st </a:t>
            </a:r>
            <a:r>
              <a:rPr kumimoji="0" lang="en-GB" sz="1000" b="1" i="0" u="none" strike="noStrike" kern="1200" cap="none" spc="0" normalizeH="0" baseline="30000" noProof="0" dirty="0">
                <a:ln>
                  <a:noFill/>
                </a:ln>
                <a:solidFill>
                  <a:prstClr val="black"/>
                </a:solidFill>
                <a:effectLst/>
                <a:uLnTx/>
                <a:uFillTx/>
                <a:latin typeface="Palatino Linotype" panose="02040502050505030304"/>
                <a:ea typeface="+mn-ea"/>
                <a:cs typeface="+mn-cs"/>
              </a:rPr>
              <a:t> </a:t>
            </a:r>
            <a:r>
              <a:rPr kumimoji="0" lang="en-GB" sz="1000" b="1" i="0" u="none" strike="noStrike" kern="1200" cap="none" spc="0" normalizeH="0" baseline="0" noProof="0" dirty="0">
                <a:ln>
                  <a:noFill/>
                </a:ln>
                <a:solidFill>
                  <a:prstClr val="black"/>
                </a:solidFill>
                <a:effectLst/>
                <a:uLnTx/>
                <a:uFillTx/>
                <a:latin typeface="Palatino Linotype" panose="02040502050505030304"/>
                <a:ea typeface="+mn-ea"/>
                <a:cs typeface="+mn-cs"/>
              </a:rPr>
              <a:t>July 2024</a:t>
            </a:r>
          </a:p>
        </p:txBody>
      </p:sp>
      <p:sp>
        <p:nvSpPr>
          <p:cNvPr id="31" name="TextBox 30">
            <a:extLst>
              <a:ext uri="{FF2B5EF4-FFF2-40B4-BE49-F238E27FC236}">
                <a16:creationId xmlns:a16="http://schemas.microsoft.com/office/drawing/2014/main" id="{EBD01E15-B02E-D8BB-FF13-325E565EDB8B}"/>
              </a:ext>
            </a:extLst>
          </p:cNvPr>
          <p:cNvSpPr txBox="1"/>
          <p:nvPr/>
        </p:nvSpPr>
        <p:spPr>
          <a:xfrm>
            <a:off x="5656347" y="3967357"/>
            <a:ext cx="1953493" cy="33855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Palatino Linotype" panose="02040502050505030304"/>
                <a:ea typeface="+mn-ea"/>
                <a:cs typeface="+mn-cs"/>
              </a:rPr>
              <a:t>Value of Vouchers </a:t>
            </a:r>
          </a:p>
        </p:txBody>
      </p:sp>
      <p:graphicFrame>
        <p:nvGraphicFramePr>
          <p:cNvPr id="34" name="Table 33">
            <a:extLst>
              <a:ext uri="{FF2B5EF4-FFF2-40B4-BE49-F238E27FC236}">
                <a16:creationId xmlns:a16="http://schemas.microsoft.com/office/drawing/2014/main" id="{96F8580B-C34C-4EC6-556D-7C3CC2449D8F}"/>
              </a:ext>
            </a:extLst>
          </p:cNvPr>
          <p:cNvGraphicFramePr>
            <a:graphicFrameLocks noGrp="1"/>
          </p:cNvGraphicFramePr>
          <p:nvPr/>
        </p:nvGraphicFramePr>
        <p:xfrm>
          <a:off x="5656347" y="1845715"/>
          <a:ext cx="5917051" cy="1764122"/>
        </p:xfrm>
        <a:graphic>
          <a:graphicData uri="http://schemas.openxmlformats.org/drawingml/2006/table">
            <a:tbl>
              <a:tblPr>
                <a:tableStyleId>{5C22544A-7EE6-4342-B048-85BDC9FD1C3A}</a:tableStyleId>
              </a:tblPr>
              <a:tblGrid>
                <a:gridCol w="1692543">
                  <a:extLst>
                    <a:ext uri="{9D8B030D-6E8A-4147-A177-3AD203B41FA5}">
                      <a16:colId xmlns:a16="http://schemas.microsoft.com/office/drawing/2014/main" val="1149252001"/>
                    </a:ext>
                  </a:extLst>
                </a:gridCol>
                <a:gridCol w="614104">
                  <a:extLst>
                    <a:ext uri="{9D8B030D-6E8A-4147-A177-3AD203B41FA5}">
                      <a16:colId xmlns:a16="http://schemas.microsoft.com/office/drawing/2014/main" val="3352982259"/>
                    </a:ext>
                  </a:extLst>
                </a:gridCol>
                <a:gridCol w="999676">
                  <a:extLst>
                    <a:ext uri="{9D8B030D-6E8A-4147-A177-3AD203B41FA5}">
                      <a16:colId xmlns:a16="http://schemas.microsoft.com/office/drawing/2014/main" val="3008381000"/>
                    </a:ext>
                  </a:extLst>
                </a:gridCol>
                <a:gridCol w="905817">
                  <a:extLst>
                    <a:ext uri="{9D8B030D-6E8A-4147-A177-3AD203B41FA5}">
                      <a16:colId xmlns:a16="http://schemas.microsoft.com/office/drawing/2014/main" val="3673361270"/>
                    </a:ext>
                  </a:extLst>
                </a:gridCol>
                <a:gridCol w="859618">
                  <a:extLst>
                    <a:ext uri="{9D8B030D-6E8A-4147-A177-3AD203B41FA5}">
                      <a16:colId xmlns:a16="http://schemas.microsoft.com/office/drawing/2014/main" val="875873529"/>
                    </a:ext>
                  </a:extLst>
                </a:gridCol>
                <a:gridCol w="845293">
                  <a:extLst>
                    <a:ext uri="{9D8B030D-6E8A-4147-A177-3AD203B41FA5}">
                      <a16:colId xmlns:a16="http://schemas.microsoft.com/office/drawing/2014/main" val="2946348373"/>
                    </a:ext>
                  </a:extLst>
                </a:gridCol>
              </a:tblGrid>
              <a:tr h="403496">
                <a:tc>
                  <a:txBody>
                    <a:bodyPr/>
                    <a:lstStyle/>
                    <a:p>
                      <a:pPr algn="l" fontAlgn="ctr"/>
                      <a:r>
                        <a:rPr lang="en-GB" sz="1200" b="1" u="none" strike="noStrike">
                          <a:effectLst/>
                        </a:rPr>
                        <a:t>District</a:t>
                      </a:r>
                      <a:endParaRPr lang="en-GB" sz="1200" b="1" i="0" u="none" strike="noStrike">
                        <a:solidFill>
                          <a:srgbClr val="000000"/>
                        </a:solidFill>
                        <a:effectLst/>
                        <a:latin typeface="Calibri" panose="020F0502020204030204" pitchFamily="34" charset="0"/>
                      </a:endParaRPr>
                    </a:p>
                  </a:txBody>
                  <a:tcPr marR="7620" marT="7620" marB="0" anchor="ctr">
                    <a:solidFill>
                      <a:schemeClr val="bg1"/>
                    </a:solidFill>
                  </a:tcPr>
                </a:tc>
                <a:tc>
                  <a:txBody>
                    <a:bodyPr/>
                    <a:lstStyle/>
                    <a:p>
                      <a:pPr algn="ctr" fontAlgn="ctr"/>
                      <a:r>
                        <a:rPr lang="en-GB" sz="1200" b="1" u="none" strike="noStrike">
                          <a:effectLst/>
                        </a:rPr>
                        <a:t>Energy Voucher</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a:effectLst/>
                        </a:rPr>
                        <a:t>Supermarket Voucher</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err="1">
                          <a:effectLst/>
                        </a:rPr>
                        <a:t>Paypoint</a:t>
                      </a:r>
                      <a:r>
                        <a:rPr lang="en-GB" sz="1200" b="1" u="none" strike="noStrike">
                          <a:effectLst/>
                        </a:rPr>
                        <a:t> Cash</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a:effectLst/>
                        </a:rPr>
                        <a:t>BACS</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a:effectLst/>
                        </a:rPr>
                        <a:t>Total</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extLst>
                  <a:ext uri="{0D108BD9-81ED-4DB2-BD59-A6C34878D82A}">
                    <a16:rowId xmlns:a16="http://schemas.microsoft.com/office/drawing/2014/main" val="4217952062"/>
                  </a:ext>
                </a:extLst>
              </a:tr>
              <a:tr h="225207">
                <a:tc>
                  <a:txBody>
                    <a:bodyPr/>
                    <a:lstStyle/>
                    <a:p>
                      <a:pPr algn="l" fontAlgn="b"/>
                      <a:r>
                        <a:rPr lang="en-GB" sz="1200" u="none" strike="noStrike">
                          <a:effectLst/>
                        </a:rPr>
                        <a:t>Cambridge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0" i="0" u="none" strike="noStrike" dirty="0">
                          <a:solidFill>
                            <a:srgbClr val="000000"/>
                          </a:solidFill>
                          <a:effectLst/>
                          <a:latin typeface="+mn-lt"/>
                        </a:rPr>
                        <a:t>67</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265</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327</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597</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1,198</a:t>
                      </a:r>
                    </a:p>
                  </a:txBody>
                  <a:tcPr marL="7620" marR="7620" marT="7620" marB="0" anchor="b">
                    <a:solidFill>
                      <a:schemeClr val="bg1"/>
                    </a:solidFill>
                  </a:tcPr>
                </a:tc>
                <a:extLst>
                  <a:ext uri="{0D108BD9-81ED-4DB2-BD59-A6C34878D82A}">
                    <a16:rowId xmlns:a16="http://schemas.microsoft.com/office/drawing/2014/main" val="1394528461"/>
                  </a:ext>
                </a:extLst>
              </a:tr>
              <a:tr h="225207">
                <a:tc>
                  <a:txBody>
                    <a:bodyPr/>
                    <a:lstStyle/>
                    <a:p>
                      <a:pPr algn="l" fontAlgn="b"/>
                      <a:r>
                        <a:rPr lang="en-GB" sz="1200" u="none" strike="noStrike">
                          <a:effectLst/>
                        </a:rPr>
                        <a:t>East Cambridge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0" i="0" u="none" strike="noStrike" dirty="0">
                          <a:solidFill>
                            <a:srgbClr val="000000"/>
                          </a:solidFill>
                          <a:effectLst/>
                          <a:latin typeface="+mn-lt"/>
                        </a:rPr>
                        <a:t>4</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56</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37</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501</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594</a:t>
                      </a:r>
                    </a:p>
                  </a:txBody>
                  <a:tcPr marL="7620" marR="7620" marT="7620" marB="0" anchor="b">
                    <a:solidFill>
                      <a:schemeClr val="bg1"/>
                    </a:solidFill>
                  </a:tcPr>
                </a:tc>
                <a:extLst>
                  <a:ext uri="{0D108BD9-81ED-4DB2-BD59-A6C34878D82A}">
                    <a16:rowId xmlns:a16="http://schemas.microsoft.com/office/drawing/2014/main" val="3778122936"/>
                  </a:ext>
                </a:extLst>
              </a:tr>
              <a:tr h="225207">
                <a:tc>
                  <a:txBody>
                    <a:bodyPr/>
                    <a:lstStyle/>
                    <a:p>
                      <a:pPr algn="l" fontAlgn="b"/>
                      <a:r>
                        <a:rPr lang="en-GB" sz="1200" u="none" strike="noStrike">
                          <a:effectLst/>
                        </a:rPr>
                        <a:t>Fenland</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0" i="0" u="none" strike="noStrike" dirty="0">
                          <a:solidFill>
                            <a:srgbClr val="000000"/>
                          </a:solidFill>
                          <a:effectLst/>
                          <a:latin typeface="+mn-lt"/>
                        </a:rPr>
                        <a:t>23</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425</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653</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828</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1,840</a:t>
                      </a:r>
                    </a:p>
                  </a:txBody>
                  <a:tcPr marL="7620" marR="7620" marT="7620" marB="0" anchor="b">
                    <a:solidFill>
                      <a:schemeClr val="bg1"/>
                    </a:solidFill>
                  </a:tcPr>
                </a:tc>
                <a:extLst>
                  <a:ext uri="{0D108BD9-81ED-4DB2-BD59-A6C34878D82A}">
                    <a16:rowId xmlns:a16="http://schemas.microsoft.com/office/drawing/2014/main" val="3985673678"/>
                  </a:ext>
                </a:extLst>
              </a:tr>
              <a:tr h="225207">
                <a:tc>
                  <a:txBody>
                    <a:bodyPr/>
                    <a:lstStyle/>
                    <a:p>
                      <a:pPr algn="l" fontAlgn="b"/>
                      <a:r>
                        <a:rPr lang="en-GB" sz="1200" u="none" strike="noStrike">
                          <a:effectLst/>
                        </a:rPr>
                        <a:t>Huntingdonshire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0" i="0" u="none" strike="noStrike" dirty="0">
                          <a:solidFill>
                            <a:srgbClr val="000000"/>
                          </a:solidFill>
                          <a:effectLst/>
                          <a:latin typeface="+mn-lt"/>
                        </a:rPr>
                        <a:t>4</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87</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297</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753</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1,119</a:t>
                      </a:r>
                    </a:p>
                  </a:txBody>
                  <a:tcPr marL="7620" marR="7620" marT="7620" marB="0" anchor="b">
                    <a:solidFill>
                      <a:schemeClr val="bg1"/>
                    </a:solidFill>
                  </a:tcPr>
                </a:tc>
                <a:extLst>
                  <a:ext uri="{0D108BD9-81ED-4DB2-BD59-A6C34878D82A}">
                    <a16:rowId xmlns:a16="http://schemas.microsoft.com/office/drawing/2014/main" val="1054562715"/>
                  </a:ext>
                </a:extLst>
              </a:tr>
              <a:tr h="225207">
                <a:tc>
                  <a:txBody>
                    <a:bodyPr/>
                    <a:lstStyle/>
                    <a:p>
                      <a:pPr algn="l" fontAlgn="b"/>
                      <a:r>
                        <a:rPr lang="en-GB" sz="1200" u="none" strike="noStrike">
                          <a:effectLst/>
                        </a:rPr>
                        <a:t>South Cambridgeshire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0" i="0" u="none" strike="noStrike" dirty="0">
                          <a:solidFill>
                            <a:srgbClr val="000000"/>
                          </a:solidFill>
                          <a:effectLst/>
                          <a:latin typeface="+mn-lt"/>
                        </a:rPr>
                        <a:t>9</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82</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134</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524</a:t>
                      </a:r>
                    </a:p>
                  </a:txBody>
                  <a:tcPr marL="7620" marR="7620" marT="7620" marB="0" anchor="b">
                    <a:solidFill>
                      <a:schemeClr val="bg1"/>
                    </a:solidFill>
                  </a:tcPr>
                </a:tc>
                <a:tc>
                  <a:txBody>
                    <a:bodyPr/>
                    <a:lstStyle/>
                    <a:p>
                      <a:pPr algn="ctr" fontAlgn="b"/>
                      <a:r>
                        <a:rPr lang="en-GB" sz="1200" b="0" i="0" u="none" strike="noStrike" dirty="0">
                          <a:solidFill>
                            <a:srgbClr val="000000"/>
                          </a:solidFill>
                          <a:effectLst/>
                          <a:latin typeface="+mn-lt"/>
                        </a:rPr>
                        <a:t>738</a:t>
                      </a:r>
                    </a:p>
                  </a:txBody>
                  <a:tcPr marL="7620" marR="7620" marT="7620" marB="0" anchor="b">
                    <a:solidFill>
                      <a:schemeClr val="bg1"/>
                    </a:solidFill>
                  </a:tcPr>
                </a:tc>
                <a:extLst>
                  <a:ext uri="{0D108BD9-81ED-4DB2-BD59-A6C34878D82A}">
                    <a16:rowId xmlns:a16="http://schemas.microsoft.com/office/drawing/2014/main" val="2023698465"/>
                  </a:ext>
                </a:extLst>
              </a:tr>
              <a:tr h="234591">
                <a:tc>
                  <a:txBody>
                    <a:bodyPr/>
                    <a:lstStyle/>
                    <a:p>
                      <a:pPr algn="l" fontAlgn="b"/>
                      <a:r>
                        <a:rPr lang="en-GB" sz="1200" b="1" u="none" strike="noStrike">
                          <a:effectLst/>
                        </a:rPr>
                        <a:t>Total</a:t>
                      </a:r>
                      <a:endParaRPr lang="en-GB" sz="1200" b="1"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1" i="0" u="none" strike="noStrike" dirty="0">
                          <a:solidFill>
                            <a:srgbClr val="000000"/>
                          </a:solidFill>
                          <a:effectLst/>
                          <a:latin typeface="+mn-lt"/>
                        </a:rPr>
                        <a:t>107</a:t>
                      </a:r>
                    </a:p>
                  </a:txBody>
                  <a:tcPr marL="7620" marR="7620" marT="7620" marB="0" anchor="b">
                    <a:solidFill>
                      <a:schemeClr val="bg1"/>
                    </a:solidFill>
                  </a:tcPr>
                </a:tc>
                <a:tc>
                  <a:txBody>
                    <a:bodyPr/>
                    <a:lstStyle/>
                    <a:p>
                      <a:pPr algn="ctr" fontAlgn="b"/>
                      <a:r>
                        <a:rPr lang="en-GB" sz="1200" b="1" i="0" u="none" strike="noStrike" dirty="0">
                          <a:solidFill>
                            <a:srgbClr val="000000"/>
                          </a:solidFill>
                          <a:effectLst/>
                          <a:latin typeface="+mn-lt"/>
                        </a:rPr>
                        <a:t>915</a:t>
                      </a:r>
                    </a:p>
                  </a:txBody>
                  <a:tcPr marL="7620" marR="7620" marT="7620" marB="0" anchor="b">
                    <a:solidFill>
                      <a:schemeClr val="bg1"/>
                    </a:solidFill>
                  </a:tcPr>
                </a:tc>
                <a:tc>
                  <a:txBody>
                    <a:bodyPr/>
                    <a:lstStyle/>
                    <a:p>
                      <a:pPr algn="ctr" fontAlgn="b"/>
                      <a:r>
                        <a:rPr lang="en-GB" sz="1200" b="1" i="0" u="none" strike="noStrike" dirty="0">
                          <a:solidFill>
                            <a:srgbClr val="000000"/>
                          </a:solidFill>
                          <a:effectLst/>
                          <a:latin typeface="+mn-lt"/>
                        </a:rPr>
                        <a:t>1,448</a:t>
                      </a:r>
                    </a:p>
                  </a:txBody>
                  <a:tcPr marL="7620" marR="7620" marT="7620" marB="0" anchor="b">
                    <a:solidFill>
                      <a:schemeClr val="bg1"/>
                    </a:solidFill>
                  </a:tcPr>
                </a:tc>
                <a:tc>
                  <a:txBody>
                    <a:bodyPr/>
                    <a:lstStyle/>
                    <a:p>
                      <a:pPr algn="ctr" fontAlgn="b"/>
                      <a:r>
                        <a:rPr lang="en-GB" sz="1200" b="1" i="0" u="none" strike="noStrike" dirty="0">
                          <a:solidFill>
                            <a:srgbClr val="000000"/>
                          </a:solidFill>
                          <a:effectLst/>
                          <a:latin typeface="+mn-lt"/>
                        </a:rPr>
                        <a:t>3,203</a:t>
                      </a:r>
                    </a:p>
                  </a:txBody>
                  <a:tcPr marL="7620" marR="7620" marT="7620" marB="0" anchor="b">
                    <a:solidFill>
                      <a:schemeClr val="bg1"/>
                    </a:solidFill>
                  </a:tcPr>
                </a:tc>
                <a:tc>
                  <a:txBody>
                    <a:bodyPr/>
                    <a:lstStyle/>
                    <a:p>
                      <a:pPr algn="ctr" fontAlgn="b"/>
                      <a:r>
                        <a:rPr lang="en-GB" sz="1200" b="1" i="0" u="none" strike="noStrike" dirty="0">
                          <a:solidFill>
                            <a:srgbClr val="000000"/>
                          </a:solidFill>
                          <a:effectLst/>
                          <a:latin typeface="+mn-lt"/>
                        </a:rPr>
                        <a:t>5,489</a:t>
                      </a:r>
                      <a:endParaRPr lang="en-GB" sz="12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104523827"/>
                  </a:ext>
                </a:extLst>
              </a:tr>
            </a:tbl>
          </a:graphicData>
        </a:graphic>
      </p:graphicFrame>
      <p:sp>
        <p:nvSpPr>
          <p:cNvPr id="36" name="TextBox 35">
            <a:extLst>
              <a:ext uri="{FF2B5EF4-FFF2-40B4-BE49-F238E27FC236}">
                <a16:creationId xmlns:a16="http://schemas.microsoft.com/office/drawing/2014/main" id="{54B18C51-5BA3-62A8-FD1A-E21B51D6E149}"/>
              </a:ext>
            </a:extLst>
          </p:cNvPr>
          <p:cNvSpPr txBox="1"/>
          <p:nvPr/>
        </p:nvSpPr>
        <p:spPr>
          <a:xfrm>
            <a:off x="5656347" y="1383459"/>
            <a:ext cx="1953493" cy="33855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Palatino Linotype" panose="02040502050505030304"/>
                <a:ea typeface="+mn-ea"/>
                <a:cs typeface="+mn-cs"/>
              </a:rPr>
              <a:t>No of Applications</a:t>
            </a:r>
          </a:p>
        </p:txBody>
      </p:sp>
      <p:graphicFrame>
        <p:nvGraphicFramePr>
          <p:cNvPr id="4" name="Table 3">
            <a:extLst>
              <a:ext uri="{FF2B5EF4-FFF2-40B4-BE49-F238E27FC236}">
                <a16:creationId xmlns:a16="http://schemas.microsoft.com/office/drawing/2014/main" id="{862AC9FA-615D-A7A9-E0C3-ACE3B040AF9B}"/>
              </a:ext>
            </a:extLst>
          </p:cNvPr>
          <p:cNvGraphicFramePr>
            <a:graphicFrameLocks noGrp="1"/>
          </p:cNvGraphicFramePr>
          <p:nvPr/>
        </p:nvGraphicFramePr>
        <p:xfrm>
          <a:off x="5656347" y="4402473"/>
          <a:ext cx="6011007" cy="1987197"/>
        </p:xfrm>
        <a:graphic>
          <a:graphicData uri="http://schemas.openxmlformats.org/drawingml/2006/table">
            <a:tbl>
              <a:tblPr>
                <a:tableStyleId>{5C22544A-7EE6-4342-B048-85BDC9FD1C3A}</a:tableStyleId>
              </a:tblPr>
              <a:tblGrid>
                <a:gridCol w="1751861">
                  <a:extLst>
                    <a:ext uri="{9D8B030D-6E8A-4147-A177-3AD203B41FA5}">
                      <a16:colId xmlns:a16="http://schemas.microsoft.com/office/drawing/2014/main" val="3377000795"/>
                    </a:ext>
                  </a:extLst>
                </a:gridCol>
                <a:gridCol w="647178">
                  <a:extLst>
                    <a:ext uri="{9D8B030D-6E8A-4147-A177-3AD203B41FA5}">
                      <a16:colId xmlns:a16="http://schemas.microsoft.com/office/drawing/2014/main" val="3177727482"/>
                    </a:ext>
                  </a:extLst>
                </a:gridCol>
                <a:gridCol w="980340">
                  <a:extLst>
                    <a:ext uri="{9D8B030D-6E8A-4147-A177-3AD203B41FA5}">
                      <a16:colId xmlns:a16="http://schemas.microsoft.com/office/drawing/2014/main" val="2807054831"/>
                    </a:ext>
                  </a:extLst>
                </a:gridCol>
                <a:gridCol w="849181">
                  <a:extLst>
                    <a:ext uri="{9D8B030D-6E8A-4147-A177-3AD203B41FA5}">
                      <a16:colId xmlns:a16="http://schemas.microsoft.com/office/drawing/2014/main" val="1522968086"/>
                    </a:ext>
                  </a:extLst>
                </a:gridCol>
                <a:gridCol w="942444">
                  <a:extLst>
                    <a:ext uri="{9D8B030D-6E8A-4147-A177-3AD203B41FA5}">
                      <a16:colId xmlns:a16="http://schemas.microsoft.com/office/drawing/2014/main" val="3422937874"/>
                    </a:ext>
                  </a:extLst>
                </a:gridCol>
                <a:gridCol w="840003">
                  <a:extLst>
                    <a:ext uri="{9D8B030D-6E8A-4147-A177-3AD203B41FA5}">
                      <a16:colId xmlns:a16="http://schemas.microsoft.com/office/drawing/2014/main" val="3419179462"/>
                    </a:ext>
                  </a:extLst>
                </a:gridCol>
              </a:tblGrid>
              <a:tr h="424935">
                <a:tc>
                  <a:txBody>
                    <a:bodyPr/>
                    <a:lstStyle/>
                    <a:p>
                      <a:pPr algn="l" fontAlgn="ctr"/>
                      <a:r>
                        <a:rPr lang="en-GB" sz="1200" b="1" u="none" strike="noStrike">
                          <a:effectLst/>
                        </a:rPr>
                        <a:t>District</a:t>
                      </a:r>
                      <a:endParaRPr lang="en-GB" sz="1200" b="1" i="0" u="none" strike="noStrike">
                        <a:solidFill>
                          <a:srgbClr val="000000"/>
                        </a:solidFill>
                        <a:effectLst/>
                        <a:latin typeface="Calibri" panose="020F0502020204030204" pitchFamily="34" charset="0"/>
                      </a:endParaRPr>
                    </a:p>
                  </a:txBody>
                  <a:tcPr marR="7620" marT="7620" marB="0" anchor="ctr">
                    <a:solidFill>
                      <a:schemeClr val="bg1"/>
                    </a:solidFill>
                  </a:tcPr>
                </a:tc>
                <a:tc>
                  <a:txBody>
                    <a:bodyPr/>
                    <a:lstStyle/>
                    <a:p>
                      <a:pPr algn="ctr" fontAlgn="ctr"/>
                      <a:r>
                        <a:rPr lang="en-GB" sz="1200" b="1" u="none" strike="noStrike">
                          <a:effectLst/>
                        </a:rPr>
                        <a:t>Energy Voucher</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a:effectLst/>
                        </a:rPr>
                        <a:t>Supermarket Voucher</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err="1">
                          <a:effectLst/>
                        </a:rPr>
                        <a:t>Paypoint</a:t>
                      </a:r>
                      <a:r>
                        <a:rPr lang="en-GB" sz="1200" b="1" u="none" strike="noStrike">
                          <a:effectLst/>
                        </a:rPr>
                        <a:t> Cash</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a:effectLst/>
                        </a:rPr>
                        <a:t>BACS</a:t>
                      </a:r>
                      <a:endParaRPr lang="en-GB" sz="1200" b="1" i="0" u="none" strike="noStrike">
                        <a:solidFill>
                          <a:srgbClr val="000000"/>
                        </a:solidFill>
                        <a:effectLst/>
                        <a:latin typeface="Calibri" panose="020F0502020204030204" pitchFamily="34" charset="0"/>
                      </a:endParaRPr>
                    </a:p>
                  </a:txBody>
                  <a:tcPr marL="7620" marR="7620" marT="7620" marB="0" anchor="ctr">
                    <a:solidFill>
                      <a:schemeClr val="bg1"/>
                    </a:solidFill>
                  </a:tcPr>
                </a:tc>
                <a:tc>
                  <a:txBody>
                    <a:bodyPr/>
                    <a:lstStyle/>
                    <a:p>
                      <a:pPr algn="ctr" fontAlgn="ctr"/>
                      <a:r>
                        <a:rPr lang="en-GB" sz="1200" b="1" u="none" strike="noStrike">
                          <a:effectLst/>
                        </a:rPr>
                        <a:t>Total</a:t>
                      </a:r>
                      <a:endParaRPr lang="en-GB" sz="1200" b="1" i="0" u="none" strike="noStrike">
                        <a:solidFill>
                          <a:srgbClr val="000000"/>
                        </a:solidFill>
                        <a:effectLst/>
                        <a:latin typeface="Calibri" panose="020F0502020204030204" pitchFamily="34" charset="0"/>
                      </a:endParaRPr>
                    </a:p>
                  </a:txBody>
                  <a:tcPr marL="7620" marT="7620" marB="0" anchor="ctr">
                    <a:solidFill>
                      <a:schemeClr val="bg1"/>
                    </a:solidFill>
                  </a:tcPr>
                </a:tc>
                <a:extLst>
                  <a:ext uri="{0D108BD9-81ED-4DB2-BD59-A6C34878D82A}">
                    <a16:rowId xmlns:a16="http://schemas.microsoft.com/office/drawing/2014/main" val="502344088"/>
                  </a:ext>
                </a:extLst>
              </a:tr>
              <a:tr h="262460">
                <a:tc>
                  <a:txBody>
                    <a:bodyPr/>
                    <a:lstStyle/>
                    <a:p>
                      <a:pPr algn="l" fontAlgn="b"/>
                      <a:r>
                        <a:rPr lang="en-GB" sz="1200" u="none" strike="noStrike">
                          <a:effectLst/>
                        </a:rPr>
                        <a:t>Cambridge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u="none" strike="noStrike" dirty="0">
                          <a:effectLst/>
                        </a:rPr>
                        <a:t>£5,725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£29,085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£38,145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£83,191</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£156,146 </a:t>
                      </a:r>
                      <a:endParaRPr lang="en-GB" sz="1200" b="0" i="0" u="none" strike="noStrike" dirty="0">
                        <a:solidFill>
                          <a:srgbClr val="000000"/>
                        </a:solidFill>
                        <a:effectLst/>
                        <a:latin typeface="Calibri" panose="020F0502020204030204" pitchFamily="34" charset="0"/>
                      </a:endParaRPr>
                    </a:p>
                  </a:txBody>
                  <a:tcPr marL="7620" marT="7620" marB="0" anchor="b">
                    <a:solidFill>
                      <a:schemeClr val="bg1"/>
                    </a:solidFill>
                  </a:tcPr>
                </a:tc>
                <a:extLst>
                  <a:ext uri="{0D108BD9-81ED-4DB2-BD59-A6C34878D82A}">
                    <a16:rowId xmlns:a16="http://schemas.microsoft.com/office/drawing/2014/main" val="2685252851"/>
                  </a:ext>
                </a:extLst>
              </a:tr>
              <a:tr h="249962">
                <a:tc>
                  <a:txBody>
                    <a:bodyPr/>
                    <a:lstStyle/>
                    <a:p>
                      <a:pPr algn="l" fontAlgn="b"/>
                      <a:r>
                        <a:rPr lang="en-GB" sz="1200" u="none" strike="noStrike">
                          <a:effectLst/>
                        </a:rPr>
                        <a:t>East Cambridge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u="none" strike="noStrike" dirty="0">
                          <a:effectLst/>
                        </a:rPr>
                        <a:t>£530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£7,390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£5,060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£73,150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£86,130</a:t>
                      </a:r>
                      <a:endParaRPr lang="en-GB" sz="1200" b="0" i="0" u="none" strike="noStrike" dirty="0">
                        <a:solidFill>
                          <a:srgbClr val="000000"/>
                        </a:solidFill>
                        <a:effectLst/>
                        <a:latin typeface="Calibri" panose="020F0502020204030204" pitchFamily="34" charset="0"/>
                      </a:endParaRPr>
                    </a:p>
                  </a:txBody>
                  <a:tcPr marL="7620" marT="7620" marB="0" anchor="b">
                    <a:solidFill>
                      <a:schemeClr val="bg1"/>
                    </a:solidFill>
                  </a:tcPr>
                </a:tc>
                <a:extLst>
                  <a:ext uri="{0D108BD9-81ED-4DB2-BD59-A6C34878D82A}">
                    <a16:rowId xmlns:a16="http://schemas.microsoft.com/office/drawing/2014/main" val="779720693"/>
                  </a:ext>
                </a:extLst>
              </a:tr>
              <a:tr h="249962">
                <a:tc>
                  <a:txBody>
                    <a:bodyPr/>
                    <a:lstStyle/>
                    <a:p>
                      <a:pPr algn="l" fontAlgn="b"/>
                      <a:r>
                        <a:rPr lang="en-GB" sz="1200" u="none" strike="noStrike">
                          <a:effectLst/>
                        </a:rPr>
                        <a:t>Fenland</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u="none" strike="noStrike" dirty="0">
                          <a:effectLst/>
                        </a:rPr>
                        <a:t>£2,075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£54,080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£90,365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£118,680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£265,200</a:t>
                      </a:r>
                      <a:endParaRPr lang="en-GB" sz="1200" b="0" i="0" u="none" strike="noStrike" dirty="0">
                        <a:solidFill>
                          <a:srgbClr val="000000"/>
                        </a:solidFill>
                        <a:effectLst/>
                        <a:latin typeface="Calibri" panose="020F0502020204030204" pitchFamily="34" charset="0"/>
                      </a:endParaRPr>
                    </a:p>
                  </a:txBody>
                  <a:tcPr marL="7620" marT="7620" marB="0" anchor="b">
                    <a:solidFill>
                      <a:schemeClr val="bg1"/>
                    </a:solidFill>
                  </a:tcPr>
                </a:tc>
                <a:extLst>
                  <a:ext uri="{0D108BD9-81ED-4DB2-BD59-A6C34878D82A}">
                    <a16:rowId xmlns:a16="http://schemas.microsoft.com/office/drawing/2014/main" val="4024127831"/>
                  </a:ext>
                </a:extLst>
              </a:tr>
              <a:tr h="262460">
                <a:tc>
                  <a:txBody>
                    <a:bodyPr/>
                    <a:lstStyle/>
                    <a:p>
                      <a:pPr algn="l" fontAlgn="b"/>
                      <a:r>
                        <a:rPr lang="en-GB" sz="1200" u="none" strike="noStrike">
                          <a:effectLst/>
                        </a:rPr>
                        <a:t>Huntingdonshire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u="none" strike="noStrike" dirty="0">
                          <a:effectLst/>
                        </a:rPr>
                        <a:t>£275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£11,615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£35,465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£108,570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£155,925</a:t>
                      </a:r>
                      <a:endParaRPr lang="en-GB" sz="1200" b="0" i="0" u="none" strike="noStrike" dirty="0">
                        <a:solidFill>
                          <a:srgbClr val="000000"/>
                        </a:solidFill>
                        <a:effectLst/>
                        <a:latin typeface="Calibri" panose="020F0502020204030204" pitchFamily="34" charset="0"/>
                      </a:endParaRPr>
                    </a:p>
                  </a:txBody>
                  <a:tcPr marL="7620" marT="7620" marB="0" anchor="b">
                    <a:solidFill>
                      <a:schemeClr val="bg1"/>
                    </a:solidFill>
                  </a:tcPr>
                </a:tc>
                <a:extLst>
                  <a:ext uri="{0D108BD9-81ED-4DB2-BD59-A6C34878D82A}">
                    <a16:rowId xmlns:a16="http://schemas.microsoft.com/office/drawing/2014/main" val="3397221975"/>
                  </a:ext>
                </a:extLst>
              </a:tr>
              <a:tr h="274958">
                <a:tc>
                  <a:txBody>
                    <a:bodyPr/>
                    <a:lstStyle/>
                    <a:p>
                      <a:pPr algn="l" fontAlgn="b"/>
                      <a:r>
                        <a:rPr lang="en-GB" sz="1200" u="none" strike="noStrike">
                          <a:effectLst/>
                        </a:rPr>
                        <a:t>South Cambridgeshire</a:t>
                      </a:r>
                      <a:endParaRPr lang="en-GB" sz="1200" b="0"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u="none" strike="noStrike" dirty="0">
                          <a:effectLst/>
                        </a:rPr>
                        <a:t>£710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£10,115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£17,495</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£75,240</a:t>
                      </a:r>
                      <a:endParaRPr lang="en-GB" sz="1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u="none" strike="noStrike" dirty="0">
                          <a:effectLst/>
                        </a:rPr>
                        <a:t>£103,560</a:t>
                      </a:r>
                      <a:endParaRPr lang="en-GB" sz="1200" b="0" i="0" u="none" strike="noStrike" dirty="0">
                        <a:solidFill>
                          <a:srgbClr val="000000"/>
                        </a:solidFill>
                        <a:effectLst/>
                        <a:latin typeface="Calibri" panose="020F0502020204030204" pitchFamily="34" charset="0"/>
                      </a:endParaRPr>
                    </a:p>
                  </a:txBody>
                  <a:tcPr marL="7620" marT="7620" marB="0" anchor="b">
                    <a:solidFill>
                      <a:schemeClr val="bg1"/>
                    </a:solidFill>
                  </a:tcPr>
                </a:tc>
                <a:extLst>
                  <a:ext uri="{0D108BD9-81ED-4DB2-BD59-A6C34878D82A}">
                    <a16:rowId xmlns:a16="http://schemas.microsoft.com/office/drawing/2014/main" val="4097079954"/>
                  </a:ext>
                </a:extLst>
              </a:tr>
              <a:tr h="262460">
                <a:tc>
                  <a:txBody>
                    <a:bodyPr/>
                    <a:lstStyle/>
                    <a:p>
                      <a:pPr algn="l" fontAlgn="b"/>
                      <a:r>
                        <a:rPr lang="en-GB" sz="1200" b="1" u="none" strike="noStrike">
                          <a:effectLst/>
                        </a:rPr>
                        <a:t>Total</a:t>
                      </a:r>
                      <a:endParaRPr lang="en-GB" sz="1200" b="1" i="0" u="none" strike="noStrike">
                        <a:solidFill>
                          <a:srgbClr val="000000"/>
                        </a:solidFill>
                        <a:effectLst/>
                        <a:latin typeface="Calibri" panose="020F0502020204030204" pitchFamily="34" charset="0"/>
                      </a:endParaRPr>
                    </a:p>
                  </a:txBody>
                  <a:tcPr marR="7620" marT="7620" marB="0" anchor="b">
                    <a:solidFill>
                      <a:schemeClr val="bg1"/>
                    </a:solidFill>
                  </a:tcPr>
                </a:tc>
                <a:tc>
                  <a:txBody>
                    <a:bodyPr/>
                    <a:lstStyle/>
                    <a:p>
                      <a:pPr algn="ctr" fontAlgn="b"/>
                      <a:r>
                        <a:rPr lang="en-GB" sz="1200" b="1" u="none" strike="noStrike" dirty="0">
                          <a:effectLst/>
                        </a:rPr>
                        <a:t>£9,315</a:t>
                      </a:r>
                      <a:endParaRPr lang="en-GB" sz="12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b="1" u="none" strike="noStrike" dirty="0">
                          <a:effectLst/>
                        </a:rPr>
                        <a:t>£112,285</a:t>
                      </a:r>
                      <a:endParaRPr lang="en-GB" sz="12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b="1" u="none" strike="noStrike" dirty="0">
                          <a:effectLst/>
                        </a:rPr>
                        <a:t>£186,530</a:t>
                      </a:r>
                      <a:endParaRPr lang="en-GB" sz="12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b="1" u="none" strike="noStrike" dirty="0">
                          <a:effectLst/>
                        </a:rPr>
                        <a:t>£458,831</a:t>
                      </a:r>
                      <a:endParaRPr lang="en-GB" sz="12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ctr" fontAlgn="b"/>
                      <a:r>
                        <a:rPr lang="en-GB" sz="1200" b="1" u="none" strike="noStrike" dirty="0">
                          <a:effectLst/>
                        </a:rPr>
                        <a:t>£766,961</a:t>
                      </a:r>
                      <a:endParaRPr lang="en-GB" sz="1200" b="1" i="0" u="none" strike="noStrike" dirty="0">
                        <a:solidFill>
                          <a:srgbClr val="000000"/>
                        </a:solidFill>
                        <a:effectLst/>
                        <a:latin typeface="Calibri" panose="020F0502020204030204" pitchFamily="34" charset="0"/>
                      </a:endParaRPr>
                    </a:p>
                  </a:txBody>
                  <a:tcPr marL="7620" marT="7620" marB="0" anchor="b">
                    <a:solidFill>
                      <a:schemeClr val="bg1"/>
                    </a:solidFill>
                  </a:tcPr>
                </a:tc>
                <a:extLst>
                  <a:ext uri="{0D108BD9-81ED-4DB2-BD59-A6C34878D82A}">
                    <a16:rowId xmlns:a16="http://schemas.microsoft.com/office/drawing/2014/main" val="3158778332"/>
                  </a:ext>
                </a:extLst>
              </a:tr>
            </a:tbl>
          </a:graphicData>
        </a:graphic>
      </p:graphicFrame>
      <p:pic>
        <p:nvPicPr>
          <p:cNvPr id="7" name="Picture 6">
            <a:extLst>
              <a:ext uri="{FF2B5EF4-FFF2-40B4-BE49-F238E27FC236}">
                <a16:creationId xmlns:a16="http://schemas.microsoft.com/office/drawing/2014/main" id="{06E777A4-25FC-DCE2-5274-0770559779AD}"/>
              </a:ext>
            </a:extLst>
          </p:cNvPr>
          <p:cNvPicPr>
            <a:picLocks noChangeAspect="1"/>
          </p:cNvPicPr>
          <p:nvPr/>
        </p:nvPicPr>
        <p:blipFill>
          <a:blip r:embed="rId2"/>
          <a:stretch>
            <a:fillRect/>
          </a:stretch>
        </p:blipFill>
        <p:spPr>
          <a:xfrm>
            <a:off x="371105" y="2386505"/>
            <a:ext cx="4702119" cy="2761965"/>
          </a:xfrm>
          <a:prstGeom prst="rect">
            <a:avLst/>
          </a:prstGeom>
        </p:spPr>
      </p:pic>
    </p:spTree>
    <p:extLst>
      <p:ext uri="{BB962C8B-B14F-4D97-AF65-F5344CB8AC3E}">
        <p14:creationId xmlns:p14="http://schemas.microsoft.com/office/powerpoint/2010/main" val="77529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3149-81BD-5E3C-9B3A-26C8DB833B9D}"/>
              </a:ext>
            </a:extLst>
          </p:cNvPr>
          <p:cNvSpPr>
            <a:spLocks noGrp="1"/>
          </p:cNvSpPr>
          <p:nvPr>
            <p:ph type="title"/>
          </p:nvPr>
        </p:nvSpPr>
        <p:spPr/>
        <p:txBody>
          <a:bodyPr/>
          <a:lstStyle/>
          <a:p>
            <a:r>
              <a:rPr lang="en-GB" dirty="0"/>
              <a:t>Key points	</a:t>
            </a:r>
          </a:p>
        </p:txBody>
      </p:sp>
      <p:sp>
        <p:nvSpPr>
          <p:cNvPr id="3" name="Content Placeholder 2">
            <a:extLst>
              <a:ext uri="{FF2B5EF4-FFF2-40B4-BE49-F238E27FC236}">
                <a16:creationId xmlns:a16="http://schemas.microsoft.com/office/drawing/2014/main" id="{99636D05-3922-2E66-5DD3-7865350F48F7}"/>
              </a:ext>
            </a:extLst>
          </p:cNvPr>
          <p:cNvSpPr>
            <a:spLocks noGrp="1"/>
          </p:cNvSpPr>
          <p:nvPr>
            <p:ph idx="1"/>
          </p:nvPr>
        </p:nvSpPr>
        <p:spPr/>
        <p:txBody>
          <a:bodyPr/>
          <a:lstStyle/>
          <a:p>
            <a:r>
              <a:rPr lang="en-GB" dirty="0"/>
              <a:t>Rapid population growth in the past decade and forecast to continue</a:t>
            </a:r>
          </a:p>
          <a:p>
            <a:r>
              <a:rPr lang="en-GB" dirty="0"/>
              <a:t>Ethnic and age profiles also changing significantly</a:t>
            </a:r>
          </a:p>
          <a:p>
            <a:r>
              <a:rPr lang="en-GB" dirty="0"/>
              <a:t>Deprivation is low overall but with pockets of high deprivation / inequality</a:t>
            </a:r>
          </a:p>
          <a:p>
            <a:r>
              <a:rPr lang="en-GB" dirty="0"/>
              <a:t>Long term trends indicate poverty levels appear to be decreasing overall</a:t>
            </a:r>
          </a:p>
          <a:p>
            <a:r>
              <a:rPr lang="en-GB" dirty="0"/>
              <a:t>Cost of living crisis has impacted residents locally</a:t>
            </a:r>
          </a:p>
        </p:txBody>
      </p:sp>
    </p:spTree>
    <p:extLst>
      <p:ext uri="{BB962C8B-B14F-4D97-AF65-F5344CB8AC3E}">
        <p14:creationId xmlns:p14="http://schemas.microsoft.com/office/powerpoint/2010/main" val="418691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2194CD-F1C5-E097-67E9-70F11C1C9319}"/>
              </a:ext>
            </a:extLst>
          </p:cNvPr>
          <p:cNvSpPr>
            <a:spLocks noGrp="1"/>
          </p:cNvSpPr>
          <p:nvPr>
            <p:ph type="title"/>
          </p:nvPr>
        </p:nvSpPr>
        <p:spPr>
          <a:xfrm>
            <a:off x="324023" y="311041"/>
            <a:ext cx="11543954" cy="1325563"/>
          </a:xfrm>
        </p:spPr>
        <p:txBody>
          <a:bodyPr>
            <a:normAutofit/>
          </a:bodyPr>
          <a:lstStyle/>
          <a:p>
            <a:r>
              <a:rPr lang="en-GB"/>
              <a:t>Population change by district (2011 vs 2021)</a:t>
            </a:r>
          </a:p>
        </p:txBody>
      </p:sp>
      <p:sp>
        <p:nvSpPr>
          <p:cNvPr id="7" name="Content Placeholder 6">
            <a:extLst>
              <a:ext uri="{FF2B5EF4-FFF2-40B4-BE49-F238E27FC236}">
                <a16:creationId xmlns:a16="http://schemas.microsoft.com/office/drawing/2014/main" id="{84768354-2C32-4D93-C151-C62A36B73D87}"/>
              </a:ext>
            </a:extLst>
          </p:cNvPr>
          <p:cNvSpPr>
            <a:spLocks noGrp="1"/>
          </p:cNvSpPr>
          <p:nvPr>
            <p:ph idx="1"/>
          </p:nvPr>
        </p:nvSpPr>
        <p:spPr>
          <a:xfrm>
            <a:off x="324023" y="1459401"/>
            <a:ext cx="3774760" cy="4320127"/>
          </a:xfrm>
        </p:spPr>
        <p:txBody>
          <a:bodyPr>
            <a:noAutofit/>
          </a:bodyPr>
          <a:lstStyle/>
          <a:p>
            <a:r>
              <a:rPr lang="en-GB" sz="2000"/>
              <a:t>England experienced population growth of 6.6% whilst the Eastern region saw growth of 8.3%.</a:t>
            </a:r>
          </a:p>
          <a:p>
            <a:r>
              <a:rPr lang="en-GB" sz="2000">
                <a:effectLst/>
                <a:ea typeface="Calibri" panose="020F0502020204030204" pitchFamily="34" charset="0"/>
                <a:cs typeface="Times New Roman" panose="02020603050405020304" pitchFamily="18" charset="0"/>
              </a:rPr>
              <a:t>Population growth in the more rural districts ranged from 4.7% in East Cambridgeshire to 8.9% in South Cambridgeshire.</a:t>
            </a:r>
          </a:p>
          <a:p>
            <a:r>
              <a:rPr lang="en-GB" sz="2000"/>
              <a:t>Cambridge saw particularly high growth of 17.6%.</a:t>
            </a:r>
          </a:p>
          <a:p>
            <a:r>
              <a:rPr lang="en-GB" sz="2000">
                <a:ea typeface="Calibri" panose="020F0502020204030204" pitchFamily="34" charset="0"/>
                <a:cs typeface="Times New Roman" panose="02020603050405020304" pitchFamily="18" charset="0"/>
              </a:rPr>
              <a:t>A</a:t>
            </a:r>
            <a:r>
              <a:rPr lang="en-GB" sz="2000">
                <a:effectLst/>
                <a:ea typeface="Calibri" panose="020F0502020204030204" pitchFamily="34" charset="0"/>
                <a:cs typeface="Times New Roman" panose="02020603050405020304" pitchFamily="18" charset="0"/>
              </a:rPr>
              <a:t>ll districts, except for East Cambridgeshire, experienced population growth in excess of the national average.</a:t>
            </a:r>
            <a:endParaRPr lang="en-GB" sz="2000"/>
          </a:p>
        </p:txBody>
      </p:sp>
      <p:pic>
        <p:nvPicPr>
          <p:cNvPr id="6" name="Picture 5">
            <a:extLst>
              <a:ext uri="{FF2B5EF4-FFF2-40B4-BE49-F238E27FC236}">
                <a16:creationId xmlns:a16="http://schemas.microsoft.com/office/drawing/2014/main" id="{176DC210-2473-DF2C-35ED-A2C9F57967E6}"/>
              </a:ext>
            </a:extLst>
          </p:cNvPr>
          <p:cNvPicPr>
            <a:picLocks noChangeAspect="1"/>
          </p:cNvPicPr>
          <p:nvPr/>
        </p:nvPicPr>
        <p:blipFill rotWithShape="1">
          <a:blip r:embed="rId2"/>
          <a:srcRect t="67" b="1"/>
          <a:stretch/>
        </p:blipFill>
        <p:spPr>
          <a:xfrm>
            <a:off x="4144584" y="1266454"/>
            <a:ext cx="8093217" cy="4706020"/>
          </a:xfrm>
          <a:prstGeom prst="rect">
            <a:avLst/>
          </a:prstGeom>
        </p:spPr>
      </p:pic>
    </p:spTree>
    <p:extLst>
      <p:ext uri="{BB962C8B-B14F-4D97-AF65-F5344CB8AC3E}">
        <p14:creationId xmlns:p14="http://schemas.microsoft.com/office/powerpoint/2010/main" val="293562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E91E-40B0-1ACB-18ED-65E63CC586AF}"/>
              </a:ext>
            </a:extLst>
          </p:cNvPr>
          <p:cNvSpPr>
            <a:spLocks noGrp="1"/>
          </p:cNvSpPr>
          <p:nvPr>
            <p:ph type="title"/>
          </p:nvPr>
        </p:nvSpPr>
        <p:spPr/>
        <p:txBody>
          <a:bodyPr/>
          <a:lstStyle/>
          <a:p>
            <a:r>
              <a:rPr lang="en-GB" dirty="0"/>
              <a:t>Further data</a:t>
            </a:r>
          </a:p>
        </p:txBody>
      </p:sp>
      <p:sp>
        <p:nvSpPr>
          <p:cNvPr id="3" name="Content Placeholder 2">
            <a:extLst>
              <a:ext uri="{FF2B5EF4-FFF2-40B4-BE49-F238E27FC236}">
                <a16:creationId xmlns:a16="http://schemas.microsoft.com/office/drawing/2014/main" id="{2BC03DE8-0B43-61F1-9754-732DFD0922D7}"/>
              </a:ext>
            </a:extLst>
          </p:cNvPr>
          <p:cNvSpPr>
            <a:spLocks noGrp="1"/>
          </p:cNvSpPr>
          <p:nvPr>
            <p:ph idx="1"/>
          </p:nvPr>
        </p:nvSpPr>
        <p:spPr/>
        <p:txBody>
          <a:bodyPr/>
          <a:lstStyle/>
          <a:p>
            <a:r>
              <a:rPr lang="en-GB" dirty="0"/>
              <a:t>To explore the data displayed in these slides in more detail and to access further relevant datasets please click the link below.</a:t>
            </a:r>
            <a:br>
              <a:rPr lang="en-GB" dirty="0"/>
            </a:br>
            <a:br>
              <a:rPr lang="en-GB" dirty="0"/>
            </a:br>
            <a:r>
              <a:rPr lang="en-GB" dirty="0">
                <a:hlinkClick r:id="rId2"/>
              </a:rPr>
              <a:t>Cambridgeshire &amp; Peterborough Insight – Poverty – Contextual Data (cambridgeshireinsight.org.uk)</a:t>
            </a:r>
            <a:r>
              <a:rPr lang="en-GB" dirty="0"/>
              <a:t> </a:t>
            </a:r>
          </a:p>
        </p:txBody>
      </p:sp>
    </p:spTree>
    <p:extLst>
      <p:ext uri="{BB962C8B-B14F-4D97-AF65-F5344CB8AC3E}">
        <p14:creationId xmlns:p14="http://schemas.microsoft.com/office/powerpoint/2010/main" val="1938371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931DEE03-0429-5E45-9F71-FC97447DBFFE}"/>
              </a:ext>
            </a:extLst>
          </p:cNvPr>
          <p:cNvSpPr>
            <a:spLocks noGrp="1" noChangeArrowheads="1"/>
          </p:cNvSpPr>
          <p:nvPr>
            <p:ph type="title"/>
          </p:nvPr>
        </p:nvSpPr>
        <p:spPr/>
        <p:txBody>
          <a:bodyPr/>
          <a:lstStyle/>
          <a:p>
            <a:r>
              <a:rPr lang="en-US" altLang="en-US"/>
              <a:t>Skill levels</a:t>
            </a:r>
          </a:p>
        </p:txBody>
      </p:sp>
      <p:sp>
        <p:nvSpPr>
          <p:cNvPr id="7170" name="Content Placeholder 2">
            <a:extLst>
              <a:ext uri="{FF2B5EF4-FFF2-40B4-BE49-F238E27FC236}">
                <a16:creationId xmlns:a16="http://schemas.microsoft.com/office/drawing/2014/main" id="{82F8FE49-13E7-1248-EC85-DA8BB8110101}"/>
              </a:ext>
            </a:extLst>
          </p:cNvPr>
          <p:cNvSpPr>
            <a:spLocks noGrp="1" noChangeArrowheads="1"/>
          </p:cNvSpPr>
          <p:nvPr>
            <p:ph idx="1"/>
          </p:nvPr>
        </p:nvSpPr>
        <p:spPr>
          <a:xfrm>
            <a:off x="192947" y="1419518"/>
            <a:ext cx="4606506" cy="2132714"/>
          </a:xfrm>
        </p:spPr>
        <p:txBody>
          <a:bodyPr/>
          <a:lstStyle/>
          <a:p>
            <a:r>
              <a:rPr lang="en-GB" altLang="en-US" sz="1800"/>
              <a:t>According to Census 2021 40% of Cambridgeshire residents aged 16+ have a Level 4+ qualification, higher than England (34%). However, as within other areas of the economy there are inequalities across districts. In Cambridge 56% of residents have a Level 4+ qualification but in Fenland this proportion is only 19%.</a:t>
            </a:r>
          </a:p>
          <a:p>
            <a:endParaRPr lang="en-US" altLang="en-US" sz="1600"/>
          </a:p>
        </p:txBody>
      </p:sp>
      <p:sp>
        <p:nvSpPr>
          <p:cNvPr id="5" name="Content Placeholder 2">
            <a:extLst>
              <a:ext uri="{FF2B5EF4-FFF2-40B4-BE49-F238E27FC236}">
                <a16:creationId xmlns:a16="http://schemas.microsoft.com/office/drawing/2014/main" id="{621A5F3C-8079-C317-2E66-334C586E0C90}"/>
              </a:ext>
            </a:extLst>
          </p:cNvPr>
          <p:cNvSpPr txBox="1">
            <a:spLocks noChangeArrowheads="1"/>
          </p:cNvSpPr>
          <p:nvPr/>
        </p:nvSpPr>
        <p:spPr bwMode="auto">
          <a:xfrm>
            <a:off x="130636" y="3761118"/>
            <a:ext cx="4606506" cy="213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The proportion with no qualifications has reduced from Census 2011 across all districts but there are areas when the proportion is still high. Cambridgeshire as a whole sees 15% of residents with no qualifications but this ranges from 10% in Cambridge to 26% in Fenland.</a:t>
            </a:r>
          </a:p>
          <a:p>
            <a:endParaRPr lang="en-US" altLang="en-US" sz="1400"/>
          </a:p>
        </p:txBody>
      </p:sp>
      <p:pic>
        <p:nvPicPr>
          <p:cNvPr id="6" name="Picture 5">
            <a:extLst>
              <a:ext uri="{FF2B5EF4-FFF2-40B4-BE49-F238E27FC236}">
                <a16:creationId xmlns:a16="http://schemas.microsoft.com/office/drawing/2014/main" id="{DCFBAF5D-829B-04F7-A0CB-0A7FAF9EEA67}"/>
              </a:ext>
            </a:extLst>
          </p:cNvPr>
          <p:cNvPicPr>
            <a:picLocks noChangeAspect="1"/>
          </p:cNvPicPr>
          <p:nvPr/>
        </p:nvPicPr>
        <p:blipFill>
          <a:blip r:embed="rId2"/>
          <a:stretch>
            <a:fillRect/>
          </a:stretch>
        </p:blipFill>
        <p:spPr>
          <a:xfrm>
            <a:off x="5239919" y="1038827"/>
            <a:ext cx="6874360" cy="2513405"/>
          </a:xfrm>
          <a:prstGeom prst="rect">
            <a:avLst/>
          </a:prstGeom>
          <a:ln w="12700">
            <a:solidFill>
              <a:schemeClr val="tx1"/>
            </a:solidFill>
          </a:ln>
        </p:spPr>
      </p:pic>
      <p:sp>
        <p:nvSpPr>
          <p:cNvPr id="3" name="TextBox 2">
            <a:extLst>
              <a:ext uri="{FF2B5EF4-FFF2-40B4-BE49-F238E27FC236}">
                <a16:creationId xmlns:a16="http://schemas.microsoft.com/office/drawing/2014/main" id="{35D2722B-D836-7A4E-7386-8CB9BB096CC8}"/>
              </a:ext>
            </a:extLst>
          </p:cNvPr>
          <p:cNvSpPr txBox="1"/>
          <p:nvPr/>
        </p:nvSpPr>
        <p:spPr>
          <a:xfrm>
            <a:off x="0" y="6490004"/>
            <a:ext cx="5656561" cy="307777"/>
          </a:xfrm>
          <a:prstGeom prst="rect">
            <a:avLst/>
          </a:prstGeom>
          <a:noFill/>
        </p:spPr>
        <p:txBody>
          <a:bodyPr wrap="square" rtlCol="0">
            <a:spAutoFit/>
          </a:bodyPr>
          <a:lstStyle/>
          <a:p>
            <a:r>
              <a:rPr lang="en-GB" sz="1400" b="1" i="1"/>
              <a:t>Source – Census 2021, ONS</a:t>
            </a:r>
          </a:p>
        </p:txBody>
      </p:sp>
      <p:pic>
        <p:nvPicPr>
          <p:cNvPr id="8" name="Picture 7">
            <a:extLst>
              <a:ext uri="{FF2B5EF4-FFF2-40B4-BE49-F238E27FC236}">
                <a16:creationId xmlns:a16="http://schemas.microsoft.com/office/drawing/2014/main" id="{D92087D6-4D9F-2E09-80FC-2650B733598F}"/>
              </a:ext>
            </a:extLst>
          </p:cNvPr>
          <p:cNvPicPr>
            <a:picLocks noChangeAspect="1"/>
          </p:cNvPicPr>
          <p:nvPr/>
        </p:nvPicPr>
        <p:blipFill>
          <a:blip r:embed="rId3"/>
          <a:stretch>
            <a:fillRect/>
          </a:stretch>
        </p:blipFill>
        <p:spPr>
          <a:xfrm>
            <a:off x="5239919" y="3629363"/>
            <a:ext cx="6874360" cy="2752387"/>
          </a:xfrm>
          <a:prstGeom prst="rect">
            <a:avLst/>
          </a:prstGeom>
          <a:ln w="12700">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8B8F-3767-161C-5AF9-8E4C9DB6B8F0}"/>
              </a:ext>
            </a:extLst>
          </p:cNvPr>
          <p:cNvSpPr>
            <a:spLocks noGrp="1"/>
          </p:cNvSpPr>
          <p:nvPr>
            <p:ph type="title"/>
          </p:nvPr>
        </p:nvSpPr>
        <p:spPr>
          <a:xfrm>
            <a:off x="633413" y="432706"/>
            <a:ext cx="10515600" cy="677636"/>
          </a:xfrm>
        </p:spPr>
        <p:txBody>
          <a:bodyPr/>
          <a:lstStyle/>
          <a:p>
            <a:r>
              <a:rPr lang="en-GB"/>
              <a:t>Employment</a:t>
            </a:r>
          </a:p>
        </p:txBody>
      </p:sp>
      <p:pic>
        <p:nvPicPr>
          <p:cNvPr id="5" name="Picture 4">
            <a:extLst>
              <a:ext uri="{FF2B5EF4-FFF2-40B4-BE49-F238E27FC236}">
                <a16:creationId xmlns:a16="http://schemas.microsoft.com/office/drawing/2014/main" id="{CFD6D7F5-C3CA-4A3E-4834-1CEA02FB73ED}"/>
              </a:ext>
            </a:extLst>
          </p:cNvPr>
          <p:cNvPicPr>
            <a:picLocks noChangeAspect="1"/>
          </p:cNvPicPr>
          <p:nvPr/>
        </p:nvPicPr>
        <p:blipFill rotWithShape="1">
          <a:blip r:embed="rId3"/>
          <a:srcRect r="3408"/>
          <a:stretch/>
        </p:blipFill>
        <p:spPr>
          <a:xfrm>
            <a:off x="-1" y="1110343"/>
            <a:ext cx="12192001" cy="5747658"/>
          </a:xfrm>
          <a:prstGeom prst="rect">
            <a:avLst/>
          </a:prstGeom>
        </p:spPr>
      </p:pic>
      <p:sp>
        <p:nvSpPr>
          <p:cNvPr id="8" name="TextBox 7">
            <a:extLst>
              <a:ext uri="{FF2B5EF4-FFF2-40B4-BE49-F238E27FC236}">
                <a16:creationId xmlns:a16="http://schemas.microsoft.com/office/drawing/2014/main" id="{3C0D46E1-AD7B-A38E-82F8-F18D60CB4844}"/>
              </a:ext>
            </a:extLst>
          </p:cNvPr>
          <p:cNvSpPr txBox="1"/>
          <p:nvPr/>
        </p:nvSpPr>
        <p:spPr>
          <a:xfrm>
            <a:off x="4093030" y="229011"/>
            <a:ext cx="7892142" cy="830997"/>
          </a:xfrm>
          <a:prstGeom prst="rect">
            <a:avLst/>
          </a:prstGeom>
          <a:noFill/>
        </p:spPr>
        <p:txBody>
          <a:bodyPr wrap="square" rtlCol="0">
            <a:spAutoFit/>
          </a:bodyPr>
          <a:lstStyle/>
          <a:p>
            <a:r>
              <a:rPr lang="en-GB" sz="1600"/>
              <a:t>Approx. 60% of working-aged residents are economically active at both a local, regional and national level. Of those that are economically inactive, retiring is the no.1 reason, with the exception of Cambridge which has a large student population.</a:t>
            </a:r>
          </a:p>
        </p:txBody>
      </p:sp>
    </p:spTree>
    <p:extLst>
      <p:ext uri="{BB962C8B-B14F-4D97-AF65-F5344CB8AC3E}">
        <p14:creationId xmlns:p14="http://schemas.microsoft.com/office/powerpoint/2010/main" val="224956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686B5E-9299-6224-F600-4797B1B32B1E}"/>
              </a:ext>
            </a:extLst>
          </p:cNvPr>
          <p:cNvSpPr>
            <a:spLocks noGrp="1"/>
          </p:cNvSpPr>
          <p:nvPr>
            <p:ph type="title"/>
          </p:nvPr>
        </p:nvSpPr>
        <p:spPr>
          <a:xfrm>
            <a:off x="425794" y="206828"/>
            <a:ext cx="11340412" cy="1393371"/>
          </a:xfrm>
        </p:spPr>
        <p:txBody>
          <a:bodyPr>
            <a:noAutofit/>
          </a:bodyPr>
          <a:lstStyle/>
          <a:p>
            <a:r>
              <a:rPr lang="en-GB"/>
              <a:t>Population change (2011 vs 2021)</a:t>
            </a:r>
          </a:p>
        </p:txBody>
      </p:sp>
      <p:sp>
        <p:nvSpPr>
          <p:cNvPr id="4" name="Content Placeholder 3">
            <a:extLst>
              <a:ext uri="{FF2B5EF4-FFF2-40B4-BE49-F238E27FC236}">
                <a16:creationId xmlns:a16="http://schemas.microsoft.com/office/drawing/2014/main" id="{1C666724-6374-A713-F73A-57FE01C2124A}"/>
              </a:ext>
            </a:extLst>
          </p:cNvPr>
          <p:cNvSpPr>
            <a:spLocks noGrp="1"/>
          </p:cNvSpPr>
          <p:nvPr>
            <p:ph idx="1"/>
          </p:nvPr>
        </p:nvSpPr>
        <p:spPr>
          <a:xfrm>
            <a:off x="326570" y="1282985"/>
            <a:ext cx="4315582" cy="4989368"/>
          </a:xfrm>
        </p:spPr>
        <p:txBody>
          <a:bodyPr vert="horz" lIns="91440" tIns="45720" rIns="91440" bIns="45720" rtlCol="0" anchor="t">
            <a:normAutofit lnSpcReduction="10000"/>
          </a:bodyPr>
          <a:lstStyle/>
          <a:p>
            <a:pPr marL="228600" lvl="1" eaLnBrk="0" hangingPunct="0">
              <a:lnSpc>
                <a:spcPct val="120000"/>
              </a:lnSpc>
              <a:spcBef>
                <a:spcPct val="0"/>
              </a:spcBef>
              <a:buFont typeface=""/>
              <a:buChar char="•"/>
            </a:pPr>
            <a:r>
              <a:rPr lang="en-US">
                <a:latin typeface="Arial"/>
                <a:cs typeface="Arial"/>
              </a:rPr>
              <a:t>The Cambridgeshire population grew by 9.2% from 2011 to 2021.</a:t>
            </a:r>
            <a:br>
              <a:rPr lang="en-US">
                <a:latin typeface="Arial"/>
                <a:cs typeface="Arial"/>
              </a:rPr>
            </a:br>
            <a:endParaRPr lang="en-US">
              <a:latin typeface="Arial"/>
              <a:cs typeface="Arial"/>
            </a:endParaRPr>
          </a:p>
          <a:p>
            <a:pPr marL="228600" lvl="1" eaLnBrk="0" hangingPunct="0">
              <a:lnSpc>
                <a:spcPct val="120000"/>
              </a:lnSpc>
              <a:spcBef>
                <a:spcPct val="0"/>
              </a:spcBef>
              <a:buFont typeface=""/>
              <a:buChar char="•"/>
            </a:pPr>
            <a:r>
              <a:rPr lang="en-US">
                <a:latin typeface="Arial"/>
                <a:cs typeface="Arial"/>
              </a:rPr>
              <a:t>Cambridgeshire has an ageing population. Notable population growth in the 50-60 and 70+ age groups.</a:t>
            </a:r>
            <a:br>
              <a:rPr lang="en-US">
                <a:latin typeface="Arial"/>
                <a:cs typeface="Arial"/>
              </a:rPr>
            </a:br>
            <a:endParaRPr lang="en-US">
              <a:latin typeface="Arial"/>
              <a:cs typeface="Arial"/>
            </a:endParaRPr>
          </a:p>
          <a:p>
            <a:pPr marL="228600" lvl="1" eaLnBrk="0" hangingPunct="0">
              <a:lnSpc>
                <a:spcPct val="120000"/>
              </a:lnSpc>
              <a:spcBef>
                <a:spcPct val="0"/>
              </a:spcBef>
              <a:buFont typeface=""/>
              <a:buChar char="•"/>
            </a:pPr>
            <a:r>
              <a:rPr lang="en-US">
                <a:latin typeface="Arial"/>
                <a:cs typeface="Arial"/>
              </a:rPr>
              <a:t>Lower birth rates since 2015 has resulted in fewer under 4s more recently.</a:t>
            </a:r>
          </a:p>
        </p:txBody>
      </p:sp>
      <p:pic>
        <p:nvPicPr>
          <p:cNvPr id="6" name="Picture 5">
            <a:extLst>
              <a:ext uri="{FF2B5EF4-FFF2-40B4-BE49-F238E27FC236}">
                <a16:creationId xmlns:a16="http://schemas.microsoft.com/office/drawing/2014/main" id="{6533E57F-3FBE-806D-49B9-70B21F424A05}"/>
              </a:ext>
            </a:extLst>
          </p:cNvPr>
          <p:cNvPicPr>
            <a:picLocks noChangeAspect="1"/>
          </p:cNvPicPr>
          <p:nvPr/>
        </p:nvPicPr>
        <p:blipFill>
          <a:blip r:embed="rId3"/>
          <a:stretch>
            <a:fillRect/>
          </a:stretch>
        </p:blipFill>
        <p:spPr>
          <a:xfrm>
            <a:off x="4642152" y="1178888"/>
            <a:ext cx="7382452" cy="5197563"/>
          </a:xfrm>
          <a:prstGeom prst="rect">
            <a:avLst/>
          </a:prstGeom>
        </p:spPr>
      </p:pic>
    </p:spTree>
    <p:extLst>
      <p:ext uri="{BB962C8B-B14F-4D97-AF65-F5344CB8AC3E}">
        <p14:creationId xmlns:p14="http://schemas.microsoft.com/office/powerpoint/2010/main" val="4081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419100" y="191030"/>
            <a:ext cx="8868738" cy="1383117"/>
          </a:xfrm>
        </p:spPr>
        <p:txBody>
          <a:bodyPr>
            <a:normAutofit/>
          </a:bodyPr>
          <a:lstStyle/>
          <a:p>
            <a:r>
              <a:rPr lang="en-GB"/>
              <a:t>Increasing diversity in ethnicity</a:t>
            </a:r>
          </a:p>
        </p:txBody>
      </p:sp>
      <p:sp>
        <p:nvSpPr>
          <p:cNvPr id="5" name="Content Placeholder 4">
            <a:extLst>
              <a:ext uri="{FF2B5EF4-FFF2-40B4-BE49-F238E27FC236}">
                <a16:creationId xmlns:a16="http://schemas.microsoft.com/office/drawing/2014/main" id="{ED9BF0CE-F6F5-4183-ADE1-1AC426960C12}"/>
              </a:ext>
            </a:extLst>
          </p:cNvPr>
          <p:cNvSpPr>
            <a:spLocks noGrp="1"/>
          </p:cNvSpPr>
          <p:nvPr>
            <p:ph idx="1"/>
          </p:nvPr>
        </p:nvSpPr>
        <p:spPr>
          <a:xfrm>
            <a:off x="165286" y="1383117"/>
            <a:ext cx="11264714" cy="5283853"/>
          </a:xfrm>
        </p:spPr>
        <p:txBody>
          <a:bodyPr>
            <a:normAutofit fontScale="62500" lnSpcReduction="20000"/>
          </a:bodyPr>
          <a:lstStyle/>
          <a:p>
            <a:r>
              <a:rPr lang="en-GB" sz="3200"/>
              <a:t>Communities have become more diverse, especially in the “urban” areas:</a:t>
            </a:r>
          </a:p>
          <a:p>
            <a:pPr lvl="1"/>
            <a:endParaRPr lang="en-GB" sz="3000"/>
          </a:p>
          <a:p>
            <a:pPr lvl="1"/>
            <a:r>
              <a:rPr lang="en-GB" sz="3000"/>
              <a:t>the proportions of the population in all high level ethnic groups apart from “White” have increased since 2011 </a:t>
            </a:r>
          </a:p>
          <a:p>
            <a:pPr lvl="1"/>
            <a:endParaRPr lang="en-GB" sz="3000"/>
          </a:p>
          <a:p>
            <a:pPr lvl="1"/>
            <a:r>
              <a:rPr lang="en-GB" sz="3000"/>
              <a:t>In Cambridgeshire the proportions of the population who identify in ethnic groups other than “White” are below the national and East of England averages</a:t>
            </a:r>
          </a:p>
          <a:p>
            <a:pPr lvl="2"/>
            <a:r>
              <a:rPr lang="en-GB" sz="2600"/>
              <a:t>Apart from those who identify as in “Mixed or multiple ethnic groups” where it is very similar</a:t>
            </a:r>
          </a:p>
          <a:p>
            <a:pPr lvl="2"/>
            <a:r>
              <a:rPr lang="en-GB" sz="2600"/>
              <a:t>But in Cambridge the proportions in the “Asian, Asian British or Asian Welsh”, “Mixed or Multiple ethnic groups”, “White: Other ethnic group”, and “Other ethnic groups” are all higher than the national and East of England averages</a:t>
            </a:r>
          </a:p>
          <a:p>
            <a:endParaRPr lang="en-GB" sz="3000"/>
          </a:p>
          <a:p>
            <a:r>
              <a:rPr lang="en-GB" sz="3000"/>
              <a:t>Similar to national trends, the percentage of the population in the “White” category has fallen across Cambridgeshire compared to Census 2011</a:t>
            </a:r>
          </a:p>
          <a:p>
            <a:pPr lvl="1"/>
            <a:r>
              <a:rPr lang="en-GB" sz="2600"/>
              <a:t>The falls have been most pronounced in Cambridge where the White UK populations now account for 53.0% of total population compared to 66.0% at Census 2011</a:t>
            </a:r>
          </a:p>
          <a:p>
            <a:pPr lvl="1"/>
            <a:r>
              <a:rPr lang="en-GB" sz="2600"/>
              <a:t>And in Cambridge (-5.6%) and South Cambridgeshire (-0.6%) the number of residents who identify as White UK has fallen compared to Census 2011</a:t>
            </a:r>
          </a:p>
          <a:p>
            <a:endParaRPr lang="en-GB" sz="3000"/>
          </a:p>
          <a:p>
            <a:r>
              <a:rPr lang="en-GB" sz="3000"/>
              <a:t>All districts have seen a notable increase in the White: Other ethnic groups since Census 2011</a:t>
            </a:r>
          </a:p>
          <a:p>
            <a:endParaRPr lang="en-GB"/>
          </a:p>
        </p:txBody>
      </p:sp>
    </p:spTree>
    <p:extLst>
      <p:ext uri="{BB962C8B-B14F-4D97-AF65-F5344CB8AC3E}">
        <p14:creationId xmlns:p14="http://schemas.microsoft.com/office/powerpoint/2010/main" val="329240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568A-4971-0B49-2239-3A8E82C727C9}"/>
              </a:ext>
            </a:extLst>
          </p:cNvPr>
          <p:cNvSpPr>
            <a:spLocks noGrp="1"/>
          </p:cNvSpPr>
          <p:nvPr>
            <p:ph type="title"/>
          </p:nvPr>
        </p:nvSpPr>
        <p:spPr>
          <a:xfrm>
            <a:off x="423004" y="218536"/>
            <a:ext cx="11521885" cy="839319"/>
          </a:xfrm>
        </p:spPr>
        <p:txBody>
          <a:bodyPr/>
          <a:lstStyle/>
          <a:p>
            <a:r>
              <a:rPr lang="en-GB"/>
              <a:t>Forecast population growth</a:t>
            </a:r>
          </a:p>
        </p:txBody>
      </p:sp>
      <p:sp>
        <p:nvSpPr>
          <p:cNvPr id="6" name="Content Placeholder 6">
            <a:extLst>
              <a:ext uri="{FF2B5EF4-FFF2-40B4-BE49-F238E27FC236}">
                <a16:creationId xmlns:a16="http://schemas.microsoft.com/office/drawing/2014/main" id="{809D4835-AA01-41E6-A84D-7543A08BF443}"/>
              </a:ext>
            </a:extLst>
          </p:cNvPr>
          <p:cNvSpPr txBox="1">
            <a:spLocks/>
          </p:cNvSpPr>
          <p:nvPr/>
        </p:nvSpPr>
        <p:spPr>
          <a:xfrm>
            <a:off x="1030874" y="4645914"/>
            <a:ext cx="10306143" cy="1941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Cambridgeshire’s population is forecast to grow by 72k between mid-2022 and mid-2030 (+10.5%)</a:t>
            </a:r>
          </a:p>
          <a:p>
            <a:r>
              <a:rPr lang="en-GB" sz="2000"/>
              <a:t>The most significant growth from 2022 to 2030 is expected in South Cambridgeshire (+25k) and Huntingdonshire (+16k).</a:t>
            </a:r>
          </a:p>
          <a:p>
            <a:r>
              <a:rPr lang="en-GB" sz="2000"/>
              <a:t>Particularly high growth is expected in the 65+ age group.</a:t>
            </a:r>
          </a:p>
        </p:txBody>
      </p:sp>
      <p:sp>
        <p:nvSpPr>
          <p:cNvPr id="7" name="TextBox 6">
            <a:extLst>
              <a:ext uri="{FF2B5EF4-FFF2-40B4-BE49-F238E27FC236}">
                <a16:creationId xmlns:a16="http://schemas.microsoft.com/office/drawing/2014/main" id="{82A1960A-FF3D-B0A6-C42E-6513585F048E}"/>
              </a:ext>
            </a:extLst>
          </p:cNvPr>
          <p:cNvSpPr txBox="1"/>
          <p:nvPr/>
        </p:nvSpPr>
        <p:spPr>
          <a:xfrm>
            <a:off x="325032" y="773731"/>
            <a:ext cx="10892855" cy="338554"/>
          </a:xfrm>
          <a:prstGeom prst="rect">
            <a:avLst/>
          </a:prstGeom>
          <a:noFill/>
        </p:spPr>
        <p:txBody>
          <a:bodyPr wrap="square" rtlCol="0">
            <a:spAutoFit/>
          </a:bodyPr>
          <a:lstStyle/>
          <a:p>
            <a:r>
              <a:rPr lang="en-GB" sz="1600"/>
              <a:t>Cambridgeshire County Council’s forecasts:</a:t>
            </a:r>
          </a:p>
        </p:txBody>
      </p:sp>
      <p:graphicFrame>
        <p:nvGraphicFramePr>
          <p:cNvPr id="9" name="Table 8">
            <a:extLst>
              <a:ext uri="{FF2B5EF4-FFF2-40B4-BE49-F238E27FC236}">
                <a16:creationId xmlns:a16="http://schemas.microsoft.com/office/drawing/2014/main" id="{F8D4EB01-EF84-9170-BDEF-1DEB5CAC2829}"/>
              </a:ext>
            </a:extLst>
          </p:cNvPr>
          <p:cNvGraphicFramePr>
            <a:graphicFrameLocks noGrp="1"/>
          </p:cNvGraphicFramePr>
          <p:nvPr>
            <p:extLst>
              <p:ext uri="{D42A27DB-BD31-4B8C-83A1-F6EECF244321}">
                <p14:modId xmlns:p14="http://schemas.microsoft.com/office/powerpoint/2010/main" val="3384308809"/>
              </p:ext>
            </p:extLst>
          </p:nvPr>
        </p:nvGraphicFramePr>
        <p:xfrm>
          <a:off x="1414763" y="1272094"/>
          <a:ext cx="9155266" cy="3091815"/>
        </p:xfrm>
        <a:graphic>
          <a:graphicData uri="http://schemas.openxmlformats.org/drawingml/2006/table">
            <a:tbl>
              <a:tblPr/>
              <a:tblGrid>
                <a:gridCol w="2181260">
                  <a:extLst>
                    <a:ext uri="{9D8B030D-6E8A-4147-A177-3AD203B41FA5}">
                      <a16:colId xmlns:a16="http://schemas.microsoft.com/office/drawing/2014/main" val="993250890"/>
                    </a:ext>
                  </a:extLst>
                </a:gridCol>
                <a:gridCol w="1201250">
                  <a:extLst>
                    <a:ext uri="{9D8B030D-6E8A-4147-A177-3AD203B41FA5}">
                      <a16:colId xmlns:a16="http://schemas.microsoft.com/office/drawing/2014/main" val="2897268725"/>
                    </a:ext>
                  </a:extLst>
                </a:gridCol>
                <a:gridCol w="1491343">
                  <a:extLst>
                    <a:ext uri="{9D8B030D-6E8A-4147-A177-3AD203B41FA5}">
                      <a16:colId xmlns:a16="http://schemas.microsoft.com/office/drawing/2014/main" val="2961293684"/>
                    </a:ext>
                  </a:extLst>
                </a:gridCol>
                <a:gridCol w="1349828">
                  <a:extLst>
                    <a:ext uri="{9D8B030D-6E8A-4147-A177-3AD203B41FA5}">
                      <a16:colId xmlns:a16="http://schemas.microsoft.com/office/drawing/2014/main" val="1261934311"/>
                    </a:ext>
                  </a:extLst>
                </a:gridCol>
                <a:gridCol w="1440242">
                  <a:extLst>
                    <a:ext uri="{9D8B030D-6E8A-4147-A177-3AD203B41FA5}">
                      <a16:colId xmlns:a16="http://schemas.microsoft.com/office/drawing/2014/main" val="3073512398"/>
                    </a:ext>
                  </a:extLst>
                </a:gridCol>
                <a:gridCol w="1491343">
                  <a:extLst>
                    <a:ext uri="{9D8B030D-6E8A-4147-A177-3AD203B41FA5}">
                      <a16:colId xmlns:a16="http://schemas.microsoft.com/office/drawing/2014/main" val="4107947438"/>
                    </a:ext>
                  </a:extLst>
                </a:gridCol>
              </a:tblGrid>
              <a:tr h="1552575">
                <a:tc>
                  <a:txBody>
                    <a:bodyPr/>
                    <a:lstStyle/>
                    <a:p>
                      <a:pPr algn="r" rtl="0" fontAlgn="b"/>
                      <a:r>
                        <a:rPr lang="en-GB" sz="16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Mid-2022 population estimate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 Mid-2025 population forecast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Mid-2030 population forecast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 change 2022 to 2030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 change </a:t>
                      </a:r>
                      <a:br>
                        <a:rPr lang="en-GB" sz="1600" b="1" i="0" u="none" strike="noStrike">
                          <a:solidFill>
                            <a:srgbClr val="000000"/>
                          </a:solidFill>
                          <a:effectLst/>
                          <a:latin typeface="Arial" panose="020B0604020202020204" pitchFamily="34" charset="0"/>
                        </a:rPr>
                      </a:br>
                      <a:r>
                        <a:rPr lang="en-GB" sz="1600" b="1" i="0" u="none" strike="noStrike">
                          <a:solidFill>
                            <a:srgbClr val="000000"/>
                          </a:solidFill>
                          <a:effectLst/>
                          <a:latin typeface="Arial" panose="020B0604020202020204" pitchFamily="34" charset="0"/>
                        </a:rPr>
                        <a:t>2025 to 2030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167462"/>
                  </a:ext>
                </a:extLst>
              </a:tr>
              <a:tr h="257175">
                <a:tc>
                  <a:txBody>
                    <a:bodyPr/>
                    <a:lstStyle/>
                    <a:p>
                      <a:pPr algn="r" rtl="0" fontAlgn="b"/>
                      <a:r>
                        <a:rPr lang="en-GB" sz="1600" b="0" i="0" u="none" strike="noStrike">
                          <a:solidFill>
                            <a:srgbClr val="000000"/>
                          </a:solidFill>
                          <a:effectLst/>
                          <a:latin typeface="Arial" panose="020B0604020202020204" pitchFamily="34" charset="0"/>
                        </a:rPr>
                        <a:t>Cambridge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147,390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150,160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156,320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6.1%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CE1E4"/>
                    </a:solidFill>
                  </a:tcPr>
                </a:tc>
                <a:tc>
                  <a:txBody>
                    <a:bodyPr/>
                    <a:lstStyle/>
                    <a:p>
                      <a:pPr algn="r" rtl="0" fontAlgn="b"/>
                      <a:r>
                        <a:rPr lang="en-GB" sz="1600" b="0" i="0" u="none" strike="noStrike">
                          <a:solidFill>
                            <a:srgbClr val="000000"/>
                          </a:solidFill>
                          <a:effectLst/>
                          <a:latin typeface="Arial" panose="020B0604020202020204" pitchFamily="34" charset="0"/>
                        </a:rPr>
                        <a:t>4.1%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CFCFF"/>
                    </a:solidFill>
                  </a:tcPr>
                </a:tc>
                <a:extLst>
                  <a:ext uri="{0D108BD9-81ED-4DB2-BD59-A6C34878D82A}">
                    <a16:rowId xmlns:a16="http://schemas.microsoft.com/office/drawing/2014/main" val="1085169334"/>
                  </a:ext>
                </a:extLst>
              </a:tr>
              <a:tr h="257175">
                <a:tc>
                  <a:txBody>
                    <a:bodyPr/>
                    <a:lstStyle/>
                    <a:p>
                      <a:pPr algn="r" rtl="0" fontAlgn="b"/>
                      <a:r>
                        <a:rPr lang="en-GB" sz="1600" b="0" i="0" u="none" strike="noStrike">
                          <a:solidFill>
                            <a:srgbClr val="000000"/>
                          </a:solidFill>
                          <a:effectLst/>
                          <a:latin typeface="Arial" panose="020B0604020202020204" pitchFamily="34" charset="0"/>
                        </a:rPr>
                        <a:t>East Cambridgeshire</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89,580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95,460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101,720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13.6%</a:t>
                      </a:r>
                    </a:p>
                  </a:txBody>
                  <a:tcPr marL="9525" marR="9525" marT="9525" marB="0" anchor="b">
                    <a:lnL>
                      <a:noFill/>
                    </a:lnL>
                    <a:lnR>
                      <a:noFill/>
                    </a:lnR>
                    <a:lnT>
                      <a:noFill/>
                    </a:lnT>
                    <a:lnB>
                      <a:noFill/>
                    </a:lnB>
                    <a:solidFill>
                      <a:srgbClr val="F97B7D"/>
                    </a:solidFill>
                  </a:tcPr>
                </a:tc>
                <a:tc>
                  <a:txBody>
                    <a:bodyPr/>
                    <a:lstStyle/>
                    <a:p>
                      <a:pPr algn="r" rtl="0" fontAlgn="b"/>
                      <a:r>
                        <a:rPr lang="en-GB" sz="1600" b="0" i="0" u="none" strike="noStrike">
                          <a:solidFill>
                            <a:srgbClr val="000000"/>
                          </a:solidFill>
                          <a:effectLst/>
                          <a:latin typeface="Arial" panose="020B0604020202020204" pitchFamily="34" charset="0"/>
                        </a:rPr>
                        <a:t>6.6%</a:t>
                      </a:r>
                    </a:p>
                  </a:txBody>
                  <a:tcPr marL="9525" marR="9525" marT="9525" marB="0" anchor="b">
                    <a:lnL>
                      <a:noFill/>
                    </a:lnL>
                    <a:lnR>
                      <a:noFill/>
                    </a:lnR>
                    <a:lnT>
                      <a:noFill/>
                    </a:lnT>
                    <a:lnB>
                      <a:noFill/>
                    </a:lnB>
                    <a:solidFill>
                      <a:srgbClr val="FCDADD"/>
                    </a:solidFill>
                  </a:tcPr>
                </a:tc>
                <a:extLst>
                  <a:ext uri="{0D108BD9-81ED-4DB2-BD59-A6C34878D82A}">
                    <a16:rowId xmlns:a16="http://schemas.microsoft.com/office/drawing/2014/main" val="1377638181"/>
                  </a:ext>
                </a:extLst>
              </a:tr>
              <a:tr h="257175">
                <a:tc>
                  <a:txBody>
                    <a:bodyPr/>
                    <a:lstStyle/>
                    <a:p>
                      <a:pPr algn="r" rtl="0" fontAlgn="b"/>
                      <a:r>
                        <a:rPr lang="en-GB" sz="1600" b="0" i="0" u="none" strike="noStrike">
                          <a:solidFill>
                            <a:srgbClr val="000000"/>
                          </a:solidFill>
                          <a:effectLst/>
                          <a:latin typeface="Arial" panose="020B0604020202020204" pitchFamily="34" charset="0"/>
                        </a:rPr>
                        <a:t>Fenland</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103,580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107,840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114,050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10.1%</a:t>
                      </a:r>
                    </a:p>
                  </a:txBody>
                  <a:tcPr marL="9525" marR="9525" marT="9525" marB="0" anchor="b">
                    <a:lnL>
                      <a:noFill/>
                    </a:lnL>
                    <a:lnR>
                      <a:noFill/>
                    </a:lnR>
                    <a:lnT>
                      <a:noFill/>
                    </a:lnT>
                    <a:lnB>
                      <a:noFill/>
                    </a:lnB>
                    <a:solidFill>
                      <a:srgbClr val="FAABAD"/>
                    </a:solidFill>
                  </a:tcPr>
                </a:tc>
                <a:tc>
                  <a:txBody>
                    <a:bodyPr/>
                    <a:lstStyle/>
                    <a:p>
                      <a:pPr algn="r" rtl="0" fontAlgn="b"/>
                      <a:r>
                        <a:rPr lang="en-GB" sz="1600" b="0" i="0" u="none" strike="noStrike">
                          <a:solidFill>
                            <a:srgbClr val="000000"/>
                          </a:solidFill>
                          <a:effectLst/>
                          <a:latin typeface="Arial" panose="020B0604020202020204" pitchFamily="34" charset="0"/>
                        </a:rPr>
                        <a:t>5.8%</a:t>
                      </a:r>
                    </a:p>
                  </a:txBody>
                  <a:tcPr marL="9525" marR="9525" marT="9525" marB="0" anchor="b">
                    <a:lnL>
                      <a:noFill/>
                    </a:lnL>
                    <a:lnR>
                      <a:noFill/>
                    </a:lnR>
                    <a:lnT>
                      <a:noFill/>
                    </a:lnT>
                    <a:lnB>
                      <a:noFill/>
                    </a:lnB>
                    <a:solidFill>
                      <a:srgbClr val="FCE5E8"/>
                    </a:solidFill>
                  </a:tcPr>
                </a:tc>
                <a:extLst>
                  <a:ext uri="{0D108BD9-81ED-4DB2-BD59-A6C34878D82A}">
                    <a16:rowId xmlns:a16="http://schemas.microsoft.com/office/drawing/2014/main" val="4057990757"/>
                  </a:ext>
                </a:extLst>
              </a:tr>
              <a:tr h="257175">
                <a:tc>
                  <a:txBody>
                    <a:bodyPr/>
                    <a:lstStyle/>
                    <a:p>
                      <a:pPr algn="r" rtl="0" fontAlgn="b"/>
                      <a:r>
                        <a:rPr lang="en-GB" sz="1600" b="0" i="0" u="none" strike="noStrike">
                          <a:solidFill>
                            <a:srgbClr val="000000"/>
                          </a:solidFill>
                          <a:effectLst/>
                          <a:latin typeface="Arial" panose="020B0604020202020204" pitchFamily="34" charset="0"/>
                        </a:rPr>
                        <a:t>Huntingdonshire</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183,000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189,430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198,970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8.7%</a:t>
                      </a:r>
                    </a:p>
                  </a:txBody>
                  <a:tcPr marL="9525" marR="9525" marT="9525" marB="0" anchor="b">
                    <a:lnL>
                      <a:noFill/>
                    </a:lnL>
                    <a:lnR>
                      <a:noFill/>
                    </a:lnR>
                    <a:lnT>
                      <a:noFill/>
                    </a:lnT>
                    <a:lnB>
                      <a:noFill/>
                    </a:lnB>
                    <a:solidFill>
                      <a:srgbClr val="FBBEC0"/>
                    </a:solidFill>
                  </a:tcPr>
                </a:tc>
                <a:tc>
                  <a:txBody>
                    <a:bodyPr/>
                    <a:lstStyle/>
                    <a:p>
                      <a:pPr algn="r" rtl="0" fontAlgn="b"/>
                      <a:r>
                        <a:rPr lang="en-GB" sz="16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FCF0F3"/>
                    </a:solidFill>
                  </a:tcPr>
                </a:tc>
                <a:extLst>
                  <a:ext uri="{0D108BD9-81ED-4DB2-BD59-A6C34878D82A}">
                    <a16:rowId xmlns:a16="http://schemas.microsoft.com/office/drawing/2014/main" val="336382961"/>
                  </a:ext>
                </a:extLst>
              </a:tr>
              <a:tr h="257175">
                <a:tc>
                  <a:txBody>
                    <a:bodyPr/>
                    <a:lstStyle/>
                    <a:p>
                      <a:pPr algn="r" rtl="0" fontAlgn="b"/>
                      <a:r>
                        <a:rPr lang="en-GB" sz="1600" b="0" i="0" u="none" strike="noStrike">
                          <a:solidFill>
                            <a:srgbClr val="000000"/>
                          </a:solidFill>
                          <a:effectLst/>
                          <a:latin typeface="Arial" panose="020B0604020202020204" pitchFamily="34" charset="0"/>
                        </a:rPr>
                        <a:t>South Cambridgeshire</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165,970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175,190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190,710</a:t>
                      </a:r>
                    </a:p>
                  </a:txBody>
                  <a:tcPr marL="9525" marR="9525" marT="9525" marB="0" anchor="b">
                    <a:lnL>
                      <a:noFill/>
                    </a:lnL>
                    <a:lnR>
                      <a:noFill/>
                    </a:lnR>
                    <a:lnT>
                      <a:noFill/>
                    </a:lnT>
                    <a:lnB>
                      <a:noFill/>
                    </a:lnB>
                    <a:noFill/>
                  </a:tcPr>
                </a:tc>
                <a:tc>
                  <a:txBody>
                    <a:bodyPr/>
                    <a:lstStyle/>
                    <a:p>
                      <a:pPr algn="r" rtl="0" fontAlgn="b"/>
                      <a:r>
                        <a:rPr lang="en-GB" sz="1600" b="0" i="0" u="none" strike="noStrike">
                          <a:solidFill>
                            <a:srgbClr val="000000"/>
                          </a:solidFill>
                          <a:effectLst/>
                          <a:latin typeface="Arial" panose="020B0604020202020204" pitchFamily="34" charset="0"/>
                        </a:rPr>
                        <a:t>14.9%</a:t>
                      </a:r>
                    </a:p>
                  </a:txBody>
                  <a:tcPr marL="9525" marR="9525" marT="9525" marB="0" anchor="b">
                    <a:lnL>
                      <a:noFill/>
                    </a:lnL>
                    <a:lnR>
                      <a:noFill/>
                    </a:lnR>
                    <a:lnT>
                      <a:noFill/>
                    </a:lnT>
                    <a:lnB>
                      <a:noFill/>
                    </a:lnB>
                    <a:solidFill>
                      <a:srgbClr val="F8696B"/>
                    </a:solidFill>
                  </a:tcPr>
                </a:tc>
                <a:tc>
                  <a:txBody>
                    <a:bodyPr/>
                    <a:lstStyle/>
                    <a:p>
                      <a:pPr algn="r" rtl="0" fontAlgn="b"/>
                      <a:r>
                        <a:rPr lang="en-GB" sz="1600" b="0" i="0" u="none" strike="noStrike">
                          <a:solidFill>
                            <a:srgbClr val="000000"/>
                          </a:solidFill>
                          <a:effectLst/>
                          <a:latin typeface="Arial" panose="020B0604020202020204" pitchFamily="34" charset="0"/>
                        </a:rPr>
                        <a:t>8.9%</a:t>
                      </a:r>
                    </a:p>
                  </a:txBody>
                  <a:tcPr marL="9525" marR="9525" marT="9525" marB="0" anchor="b">
                    <a:lnL>
                      <a:noFill/>
                    </a:lnL>
                    <a:lnR>
                      <a:noFill/>
                    </a:lnR>
                    <a:lnT>
                      <a:noFill/>
                    </a:lnT>
                    <a:lnB>
                      <a:noFill/>
                    </a:lnB>
                    <a:solidFill>
                      <a:srgbClr val="FBBBBE"/>
                    </a:solidFill>
                  </a:tcPr>
                </a:tc>
                <a:extLst>
                  <a:ext uri="{0D108BD9-81ED-4DB2-BD59-A6C34878D82A}">
                    <a16:rowId xmlns:a16="http://schemas.microsoft.com/office/drawing/2014/main" val="701057785"/>
                  </a:ext>
                </a:extLst>
              </a:tr>
              <a:tr h="0">
                <a:tc>
                  <a:txBody>
                    <a:bodyPr/>
                    <a:lstStyle/>
                    <a:p>
                      <a:pPr algn="r" rtl="0" fontAlgn="b"/>
                      <a:r>
                        <a:rPr lang="en-GB" sz="1600" b="1" i="0" u="none" strike="noStrike">
                          <a:solidFill>
                            <a:srgbClr val="000000"/>
                          </a:solidFill>
                          <a:effectLst/>
                          <a:latin typeface="Arial" panose="020B0604020202020204" pitchFamily="34" charset="0"/>
                        </a:rPr>
                        <a:t>Cambridgeshire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689,530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718,075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761,775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rtl="0" fontAlgn="b"/>
                      <a:r>
                        <a:rPr lang="en-GB" sz="1600" b="1" i="0" u="none" strike="noStrike">
                          <a:solidFill>
                            <a:srgbClr val="000000"/>
                          </a:solidFill>
                          <a:effectLst/>
                          <a:latin typeface="Arial" panose="020B0604020202020204" pitchFamily="34" charset="0"/>
                        </a:rPr>
                        <a:t>10.5%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AA5A8"/>
                    </a:solidFill>
                  </a:tcPr>
                </a:tc>
                <a:tc>
                  <a:txBody>
                    <a:bodyPr/>
                    <a:lstStyle/>
                    <a:p>
                      <a:pPr algn="r" rtl="0" fontAlgn="b"/>
                      <a:r>
                        <a:rPr lang="en-GB" sz="1600" b="1" i="0" u="none" strike="noStrike">
                          <a:solidFill>
                            <a:srgbClr val="000000"/>
                          </a:solidFill>
                          <a:effectLst/>
                          <a:latin typeface="Arial" panose="020B0604020202020204" pitchFamily="34" charset="0"/>
                        </a:rPr>
                        <a:t>6.1%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E1E4"/>
                    </a:solidFill>
                  </a:tcPr>
                </a:tc>
                <a:extLst>
                  <a:ext uri="{0D108BD9-81ED-4DB2-BD59-A6C34878D82A}">
                    <a16:rowId xmlns:a16="http://schemas.microsoft.com/office/drawing/2014/main" val="106089733"/>
                  </a:ext>
                </a:extLst>
              </a:tr>
            </a:tbl>
          </a:graphicData>
        </a:graphic>
      </p:graphicFrame>
    </p:spTree>
    <p:extLst>
      <p:ext uri="{BB962C8B-B14F-4D97-AF65-F5344CB8AC3E}">
        <p14:creationId xmlns:p14="http://schemas.microsoft.com/office/powerpoint/2010/main" val="88247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2CF83B-A742-A630-1BB0-B65BEAA76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98ED0-5CE3-A9E4-CB68-1AC750CA3766}"/>
              </a:ext>
            </a:extLst>
          </p:cNvPr>
          <p:cNvSpPr>
            <a:spLocks noGrp="1"/>
          </p:cNvSpPr>
          <p:nvPr>
            <p:ph type="title"/>
          </p:nvPr>
        </p:nvSpPr>
        <p:spPr>
          <a:xfrm>
            <a:off x="595938" y="538709"/>
            <a:ext cx="10515600" cy="1214438"/>
          </a:xfrm>
        </p:spPr>
        <p:txBody>
          <a:bodyPr/>
          <a:lstStyle/>
          <a:p>
            <a:r>
              <a:rPr lang="en-GB">
                <a:cs typeface="Arial"/>
              </a:rPr>
              <a:t>Housing Delivery</a:t>
            </a:r>
            <a:endParaRPr lang="en-GB"/>
          </a:p>
        </p:txBody>
      </p:sp>
      <p:sp>
        <p:nvSpPr>
          <p:cNvPr id="4" name="Content Placeholder 3">
            <a:extLst>
              <a:ext uri="{FF2B5EF4-FFF2-40B4-BE49-F238E27FC236}">
                <a16:creationId xmlns:a16="http://schemas.microsoft.com/office/drawing/2014/main" id="{169C31F4-8881-62B5-3D2B-EF0E59CE5604}"/>
              </a:ext>
            </a:extLst>
          </p:cNvPr>
          <p:cNvSpPr>
            <a:spLocks noGrp="1"/>
          </p:cNvSpPr>
          <p:nvPr>
            <p:ph idx="1"/>
          </p:nvPr>
        </p:nvSpPr>
        <p:spPr>
          <a:xfrm>
            <a:off x="633413" y="1825625"/>
            <a:ext cx="10515600" cy="480515"/>
          </a:xfrm>
        </p:spPr>
        <p:txBody>
          <a:bodyPr/>
          <a:lstStyle/>
          <a:p>
            <a:pPr marL="0" indent="0">
              <a:buNone/>
            </a:pPr>
            <a:r>
              <a:rPr lang="en-GB"/>
              <a:t>Dwellings completed (net) in Cambridgeshire</a:t>
            </a:r>
          </a:p>
        </p:txBody>
      </p:sp>
      <p:pic>
        <p:nvPicPr>
          <p:cNvPr id="10" name="Picture 9">
            <a:extLst>
              <a:ext uri="{FF2B5EF4-FFF2-40B4-BE49-F238E27FC236}">
                <a16:creationId xmlns:a16="http://schemas.microsoft.com/office/drawing/2014/main" id="{D947A1DD-0B6E-C762-0D81-7D4E5DA6F6C2}"/>
              </a:ext>
            </a:extLst>
          </p:cNvPr>
          <p:cNvPicPr>
            <a:picLocks noChangeAspect="1"/>
          </p:cNvPicPr>
          <p:nvPr/>
        </p:nvPicPr>
        <p:blipFill>
          <a:blip r:embed="rId2"/>
          <a:stretch>
            <a:fillRect/>
          </a:stretch>
        </p:blipFill>
        <p:spPr>
          <a:xfrm>
            <a:off x="0" y="2597695"/>
            <a:ext cx="12192000" cy="2007665"/>
          </a:xfrm>
          <a:prstGeom prst="rect">
            <a:avLst/>
          </a:prstGeom>
        </p:spPr>
      </p:pic>
      <p:sp>
        <p:nvSpPr>
          <p:cNvPr id="11" name="Content Placeholder 3">
            <a:extLst>
              <a:ext uri="{FF2B5EF4-FFF2-40B4-BE49-F238E27FC236}">
                <a16:creationId xmlns:a16="http://schemas.microsoft.com/office/drawing/2014/main" id="{E90F5FDA-EB51-536E-8846-E9994CF8178C}"/>
              </a:ext>
            </a:extLst>
          </p:cNvPr>
          <p:cNvSpPr txBox="1">
            <a:spLocks/>
          </p:cNvSpPr>
          <p:nvPr/>
        </p:nvSpPr>
        <p:spPr bwMode="auto">
          <a:xfrm>
            <a:off x="639070" y="4896915"/>
            <a:ext cx="8733452" cy="73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Source: Policy and Insight team Planning Monitoring Survey</a:t>
            </a:r>
          </a:p>
        </p:txBody>
      </p:sp>
    </p:spTree>
    <p:extLst>
      <p:ext uri="{BB962C8B-B14F-4D97-AF65-F5344CB8AC3E}">
        <p14:creationId xmlns:p14="http://schemas.microsoft.com/office/powerpoint/2010/main" val="406076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1F35-E092-59FE-2ADC-1ADD0B900A27}"/>
              </a:ext>
            </a:extLst>
          </p:cNvPr>
          <p:cNvSpPr>
            <a:spLocks noGrp="1"/>
          </p:cNvSpPr>
          <p:nvPr>
            <p:ph type="title"/>
          </p:nvPr>
        </p:nvSpPr>
        <p:spPr>
          <a:xfrm>
            <a:off x="459242" y="238363"/>
            <a:ext cx="10925174" cy="1214438"/>
          </a:xfrm>
        </p:spPr>
        <p:txBody>
          <a:bodyPr/>
          <a:lstStyle/>
          <a:p>
            <a:r>
              <a:rPr lang="en-GB"/>
              <a:t>Forecast dwelling growth</a:t>
            </a:r>
          </a:p>
        </p:txBody>
      </p:sp>
      <p:sp>
        <p:nvSpPr>
          <p:cNvPr id="5" name="TextBox 4">
            <a:extLst>
              <a:ext uri="{FF2B5EF4-FFF2-40B4-BE49-F238E27FC236}">
                <a16:creationId xmlns:a16="http://schemas.microsoft.com/office/drawing/2014/main" id="{E4EC7CEE-0AA3-C102-6842-C3D9EA728B3D}"/>
              </a:ext>
            </a:extLst>
          </p:cNvPr>
          <p:cNvSpPr txBox="1"/>
          <p:nvPr/>
        </p:nvSpPr>
        <p:spPr>
          <a:xfrm>
            <a:off x="370115" y="1083469"/>
            <a:ext cx="11451770" cy="369332"/>
          </a:xfrm>
          <a:prstGeom prst="rect">
            <a:avLst/>
          </a:prstGeom>
          <a:noFill/>
        </p:spPr>
        <p:txBody>
          <a:bodyPr wrap="square">
            <a:spAutoFit/>
          </a:bodyPr>
          <a:lstStyle/>
          <a:p>
            <a:r>
              <a:rPr lang="en-GB" sz="1800"/>
              <a:t>Cambridgeshire County Council’s mid-2022 dwelling stock estimates and 2022-based dwelling stock forecasts</a:t>
            </a:r>
          </a:p>
        </p:txBody>
      </p:sp>
      <p:graphicFrame>
        <p:nvGraphicFramePr>
          <p:cNvPr id="6" name="Chart 5">
            <a:extLst>
              <a:ext uri="{FF2B5EF4-FFF2-40B4-BE49-F238E27FC236}">
                <a16:creationId xmlns:a16="http://schemas.microsoft.com/office/drawing/2014/main" id="{46C84181-1E5E-42D8-ABD0-5855B7B53830}"/>
              </a:ext>
            </a:extLst>
          </p:cNvPr>
          <p:cNvGraphicFramePr>
            <a:graphicFrameLocks/>
          </p:cNvGraphicFramePr>
          <p:nvPr>
            <p:extLst>
              <p:ext uri="{D42A27DB-BD31-4B8C-83A1-F6EECF244321}">
                <p14:modId xmlns:p14="http://schemas.microsoft.com/office/powerpoint/2010/main" val="657158934"/>
              </p:ext>
            </p:extLst>
          </p:nvPr>
        </p:nvGraphicFramePr>
        <p:xfrm>
          <a:off x="633413" y="3668061"/>
          <a:ext cx="5168672" cy="3043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26950946-EF8D-722D-2221-102A5888517D}"/>
              </a:ext>
            </a:extLst>
          </p:cNvPr>
          <p:cNvGraphicFramePr>
            <a:graphicFrameLocks noGrp="1"/>
          </p:cNvGraphicFramePr>
          <p:nvPr>
            <p:extLst>
              <p:ext uri="{D42A27DB-BD31-4B8C-83A1-F6EECF244321}">
                <p14:modId xmlns:p14="http://schemas.microsoft.com/office/powerpoint/2010/main" val="3500138094"/>
              </p:ext>
            </p:extLst>
          </p:nvPr>
        </p:nvGraphicFramePr>
        <p:xfrm>
          <a:off x="961498" y="1452801"/>
          <a:ext cx="10269003" cy="2238576"/>
        </p:xfrm>
        <a:graphic>
          <a:graphicData uri="http://schemas.openxmlformats.org/drawingml/2006/table">
            <a:tbl>
              <a:tblPr>
                <a:tableStyleId>{2D5ABB26-0587-4C30-8999-92F81FD0307C}</a:tableStyleId>
              </a:tblPr>
              <a:tblGrid>
                <a:gridCol w="2081932">
                  <a:extLst>
                    <a:ext uri="{9D8B030D-6E8A-4147-A177-3AD203B41FA5}">
                      <a16:colId xmlns:a16="http://schemas.microsoft.com/office/drawing/2014/main" val="4020834055"/>
                    </a:ext>
                  </a:extLst>
                </a:gridCol>
                <a:gridCol w="1684583">
                  <a:extLst>
                    <a:ext uri="{9D8B030D-6E8A-4147-A177-3AD203B41FA5}">
                      <a16:colId xmlns:a16="http://schemas.microsoft.com/office/drawing/2014/main" val="3720598188"/>
                    </a:ext>
                  </a:extLst>
                </a:gridCol>
                <a:gridCol w="1610448">
                  <a:extLst>
                    <a:ext uri="{9D8B030D-6E8A-4147-A177-3AD203B41FA5}">
                      <a16:colId xmlns:a16="http://schemas.microsoft.com/office/drawing/2014/main" val="2223953411"/>
                    </a:ext>
                  </a:extLst>
                </a:gridCol>
                <a:gridCol w="1673352">
                  <a:extLst>
                    <a:ext uri="{9D8B030D-6E8A-4147-A177-3AD203B41FA5}">
                      <a16:colId xmlns:a16="http://schemas.microsoft.com/office/drawing/2014/main" val="1647520998"/>
                    </a:ext>
                  </a:extLst>
                </a:gridCol>
                <a:gridCol w="1581912">
                  <a:extLst>
                    <a:ext uri="{9D8B030D-6E8A-4147-A177-3AD203B41FA5}">
                      <a16:colId xmlns:a16="http://schemas.microsoft.com/office/drawing/2014/main" val="1641158675"/>
                    </a:ext>
                  </a:extLst>
                </a:gridCol>
                <a:gridCol w="1636776">
                  <a:extLst>
                    <a:ext uri="{9D8B030D-6E8A-4147-A177-3AD203B41FA5}">
                      <a16:colId xmlns:a16="http://schemas.microsoft.com/office/drawing/2014/main" val="321399915"/>
                    </a:ext>
                  </a:extLst>
                </a:gridCol>
              </a:tblGrid>
              <a:tr h="594166">
                <a:tc>
                  <a:txBody>
                    <a:bodyPr/>
                    <a:lstStyle/>
                    <a:p>
                      <a:pPr algn="l" fontAlgn="b"/>
                      <a:r>
                        <a:rPr lang="en-GB" sz="1600" b="1" u="none" strike="noStrike">
                          <a:effectLst/>
                          <a:latin typeface="+mn-lt"/>
                        </a:rPr>
                        <a:t>Local authority</a:t>
                      </a:r>
                      <a:endParaRPr lang="en-GB" sz="1600" b="1"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600" b="1" u="none" strike="noStrike">
                          <a:effectLst/>
                          <a:latin typeface="+mn-lt"/>
                        </a:rPr>
                        <a:t>Mid-2022 dwelling stock estimate</a:t>
                      </a:r>
                      <a:endParaRPr lang="en-GB" sz="1600" b="1"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600" b="1" u="none" strike="noStrike">
                          <a:effectLst/>
                          <a:latin typeface="+mn-lt"/>
                        </a:rPr>
                        <a:t>Mid-2025</a:t>
                      </a:r>
                    </a:p>
                    <a:p>
                      <a:pPr algn="r" fontAlgn="b"/>
                      <a:r>
                        <a:rPr lang="en-GB" sz="1600" b="1" u="none" strike="noStrike">
                          <a:effectLst/>
                          <a:latin typeface="+mn-lt"/>
                        </a:rPr>
                        <a:t> dwelling </a:t>
                      </a:r>
                    </a:p>
                    <a:p>
                      <a:pPr algn="r" fontAlgn="b"/>
                      <a:r>
                        <a:rPr lang="en-GB" sz="1600" b="1" u="none" strike="noStrike">
                          <a:effectLst/>
                          <a:latin typeface="+mn-lt"/>
                        </a:rPr>
                        <a:t>forecast</a:t>
                      </a:r>
                      <a:endParaRPr lang="en-GB" sz="1600" b="1"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600" b="1" u="none" strike="noStrike">
                          <a:effectLst/>
                          <a:latin typeface="+mn-lt"/>
                        </a:rPr>
                        <a:t>Mid-2030</a:t>
                      </a:r>
                    </a:p>
                    <a:p>
                      <a:pPr algn="r" fontAlgn="b"/>
                      <a:r>
                        <a:rPr lang="en-GB" sz="1600" b="1" u="none" strike="noStrike">
                          <a:effectLst/>
                          <a:latin typeface="+mn-lt"/>
                        </a:rPr>
                        <a:t> dwelling </a:t>
                      </a:r>
                    </a:p>
                    <a:p>
                      <a:pPr algn="r" fontAlgn="b"/>
                      <a:r>
                        <a:rPr lang="en-GB" sz="1600" b="1" u="none" strike="noStrike">
                          <a:effectLst/>
                          <a:latin typeface="+mn-lt"/>
                        </a:rPr>
                        <a:t>forecast</a:t>
                      </a:r>
                      <a:endParaRPr lang="en-GB" sz="1600" b="1"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600" b="1" u="none" strike="noStrike">
                          <a:solidFill>
                            <a:srgbClr val="000000"/>
                          </a:solidFill>
                          <a:effectLst/>
                          <a:latin typeface="+mn-lt"/>
                        </a:rPr>
                        <a:t>change </a:t>
                      </a:r>
                    </a:p>
                    <a:p>
                      <a:pPr algn="r" fontAlgn="b"/>
                      <a:r>
                        <a:rPr lang="en-GB" sz="1600" b="1" u="none" strike="noStrike">
                          <a:solidFill>
                            <a:srgbClr val="000000"/>
                          </a:solidFill>
                          <a:effectLst/>
                          <a:latin typeface="+mn-lt"/>
                        </a:rPr>
                        <a:t>2025 to 2030</a:t>
                      </a:r>
                      <a:endParaRPr lang="en-GB" sz="1600" b="1"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600" b="1" u="none" strike="noStrike">
                          <a:solidFill>
                            <a:srgbClr val="000000"/>
                          </a:solidFill>
                          <a:effectLst/>
                          <a:latin typeface="+mn-lt"/>
                        </a:rPr>
                        <a:t>% change </a:t>
                      </a:r>
                    </a:p>
                    <a:p>
                      <a:pPr algn="r" fontAlgn="b"/>
                      <a:r>
                        <a:rPr lang="en-GB" sz="1600" b="1" u="none" strike="noStrike">
                          <a:solidFill>
                            <a:srgbClr val="000000"/>
                          </a:solidFill>
                          <a:effectLst/>
                          <a:latin typeface="+mn-lt"/>
                        </a:rPr>
                        <a:t>2025 to 2030</a:t>
                      </a:r>
                      <a:endParaRPr lang="en-GB" sz="1600" b="1"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4525685"/>
                  </a:ext>
                </a:extLst>
              </a:tr>
              <a:tr h="211659">
                <a:tc>
                  <a:txBody>
                    <a:bodyPr/>
                    <a:lstStyle/>
                    <a:p>
                      <a:pPr algn="l" fontAlgn="b"/>
                      <a:r>
                        <a:rPr lang="en-GB" sz="1600" u="none" strike="noStrike">
                          <a:effectLst/>
                          <a:latin typeface="+mn-lt"/>
                        </a:rPr>
                        <a:t>Cambridge</a:t>
                      </a:r>
                      <a:endParaRPr lang="en-GB" sz="1600" b="0" i="0" u="none" strike="noStrike">
                        <a:solidFill>
                          <a:srgbClr val="000000"/>
                        </a:solidFill>
                        <a:effectLst/>
                        <a:latin typeface="+mn-lt"/>
                      </a:endParaRPr>
                    </a:p>
                  </a:txBody>
                  <a:tcPr marL="2741" marR="2741" marT="2741"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GB" sz="1600" b="0" i="0" u="none" strike="noStrike">
                          <a:solidFill>
                            <a:srgbClr val="000000"/>
                          </a:solidFill>
                          <a:effectLst/>
                          <a:latin typeface="+mn-lt"/>
                        </a:rPr>
                        <a:t>57,120</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GB" sz="1600" b="0" i="0" u="none" strike="noStrike">
                          <a:solidFill>
                            <a:srgbClr val="000000"/>
                          </a:solidFill>
                          <a:effectLst/>
                          <a:latin typeface="+mn-lt"/>
                        </a:rPr>
                        <a:t>58,775</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GB" sz="1600" b="0" i="0" u="none" strike="noStrike">
                          <a:solidFill>
                            <a:srgbClr val="000000"/>
                          </a:solidFill>
                          <a:effectLst/>
                          <a:latin typeface="+mn-lt"/>
                        </a:rPr>
                        <a:t>62,170</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GB" sz="1600" b="0" i="0" u="none" strike="noStrike">
                          <a:solidFill>
                            <a:srgbClr val="000000"/>
                          </a:solidFill>
                          <a:effectLst/>
                          <a:latin typeface="+mn-lt"/>
                        </a:rPr>
                        <a:t>+3,395</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GB" sz="1600" b="0" i="0" u="none" strike="noStrike">
                          <a:solidFill>
                            <a:srgbClr val="000000"/>
                          </a:solidFill>
                          <a:effectLst/>
                          <a:latin typeface="+mn-lt"/>
                        </a:rPr>
                        <a:t>+5.8%</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278515043"/>
                  </a:ext>
                </a:extLst>
              </a:tr>
              <a:tr h="211659">
                <a:tc>
                  <a:txBody>
                    <a:bodyPr/>
                    <a:lstStyle/>
                    <a:p>
                      <a:pPr algn="l" fontAlgn="b"/>
                      <a:r>
                        <a:rPr lang="en-GB" sz="1600" u="none" strike="noStrike">
                          <a:effectLst/>
                          <a:latin typeface="+mn-lt"/>
                        </a:rPr>
                        <a:t>East Cambridgeshire</a:t>
                      </a:r>
                      <a:endParaRPr lang="en-GB" sz="1600" b="0" i="0" u="none" strike="noStrike">
                        <a:solidFill>
                          <a:srgbClr val="000000"/>
                        </a:solidFill>
                        <a:effectLst/>
                        <a:latin typeface="+mn-lt"/>
                      </a:endParaRPr>
                    </a:p>
                  </a:txBody>
                  <a:tcPr marL="2741" marR="2741" marT="2741" marB="0" anchor="b">
                    <a:solidFill>
                      <a:schemeClr val="bg1"/>
                    </a:solidFill>
                  </a:tcPr>
                </a:tc>
                <a:tc>
                  <a:txBody>
                    <a:bodyPr/>
                    <a:lstStyle/>
                    <a:p>
                      <a:pPr algn="r" fontAlgn="b"/>
                      <a:r>
                        <a:rPr lang="en-GB" sz="1600" b="0" i="0" u="none" strike="noStrike">
                          <a:solidFill>
                            <a:srgbClr val="000000"/>
                          </a:solidFill>
                          <a:effectLst/>
                          <a:latin typeface="+mn-lt"/>
                        </a:rPr>
                        <a:t>39,575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42,465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46,065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+3,600</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+8.5%</a:t>
                      </a:r>
                    </a:p>
                  </a:txBody>
                  <a:tcPr marL="6350" marR="6350" marT="6350" marB="0" anchor="b">
                    <a:solidFill>
                      <a:schemeClr val="bg1"/>
                    </a:solidFill>
                  </a:tcPr>
                </a:tc>
                <a:extLst>
                  <a:ext uri="{0D108BD9-81ED-4DB2-BD59-A6C34878D82A}">
                    <a16:rowId xmlns:a16="http://schemas.microsoft.com/office/drawing/2014/main" val="3135161331"/>
                  </a:ext>
                </a:extLst>
              </a:tr>
              <a:tr h="211659">
                <a:tc>
                  <a:txBody>
                    <a:bodyPr/>
                    <a:lstStyle/>
                    <a:p>
                      <a:pPr algn="l" fontAlgn="b"/>
                      <a:r>
                        <a:rPr lang="en-GB" sz="1600" u="none" strike="noStrike">
                          <a:effectLst/>
                          <a:latin typeface="+mn-lt"/>
                        </a:rPr>
                        <a:t>Fenland</a:t>
                      </a:r>
                      <a:endParaRPr lang="en-GB" sz="1600" b="0" i="0" u="none" strike="noStrike">
                        <a:solidFill>
                          <a:srgbClr val="000000"/>
                        </a:solidFill>
                        <a:effectLst/>
                        <a:latin typeface="+mn-lt"/>
                      </a:endParaRPr>
                    </a:p>
                  </a:txBody>
                  <a:tcPr marL="2741" marR="2741" marT="2741" marB="0" anchor="b">
                    <a:solidFill>
                      <a:schemeClr val="bg1"/>
                    </a:solidFill>
                  </a:tcPr>
                </a:tc>
                <a:tc>
                  <a:txBody>
                    <a:bodyPr/>
                    <a:lstStyle/>
                    <a:p>
                      <a:pPr algn="r" fontAlgn="b"/>
                      <a:r>
                        <a:rPr lang="en-GB" sz="1600" b="0" i="0" u="none" strike="noStrike">
                          <a:solidFill>
                            <a:srgbClr val="000000"/>
                          </a:solidFill>
                          <a:effectLst/>
                          <a:latin typeface="+mn-lt"/>
                        </a:rPr>
                        <a:t>46,800</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49,025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52,580</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+3,555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+7.3%</a:t>
                      </a:r>
                    </a:p>
                  </a:txBody>
                  <a:tcPr marL="6350" marR="6350" marT="6350" marB="0" anchor="b">
                    <a:solidFill>
                      <a:schemeClr val="bg1"/>
                    </a:solidFill>
                  </a:tcPr>
                </a:tc>
                <a:extLst>
                  <a:ext uri="{0D108BD9-81ED-4DB2-BD59-A6C34878D82A}">
                    <a16:rowId xmlns:a16="http://schemas.microsoft.com/office/drawing/2014/main" val="393807658"/>
                  </a:ext>
                </a:extLst>
              </a:tr>
              <a:tr h="202454">
                <a:tc>
                  <a:txBody>
                    <a:bodyPr/>
                    <a:lstStyle/>
                    <a:p>
                      <a:pPr algn="l" fontAlgn="b"/>
                      <a:r>
                        <a:rPr lang="en-GB" sz="1600" u="none" strike="noStrike">
                          <a:effectLst/>
                          <a:latin typeface="+mn-lt"/>
                        </a:rPr>
                        <a:t>Huntingdonshire</a:t>
                      </a:r>
                      <a:endParaRPr lang="en-GB" sz="1600" b="0" i="0" u="none" strike="noStrike">
                        <a:solidFill>
                          <a:srgbClr val="000000"/>
                        </a:solidFill>
                        <a:effectLst/>
                        <a:latin typeface="+mn-lt"/>
                      </a:endParaRPr>
                    </a:p>
                  </a:txBody>
                  <a:tcPr marL="2741" marR="2741" marT="2741" marB="0" anchor="b">
                    <a:solidFill>
                      <a:schemeClr val="bg1"/>
                    </a:solidFill>
                  </a:tcPr>
                </a:tc>
                <a:tc>
                  <a:txBody>
                    <a:bodyPr/>
                    <a:lstStyle/>
                    <a:p>
                      <a:pPr algn="r" fontAlgn="b"/>
                      <a:r>
                        <a:rPr lang="en-GB" sz="1600" b="0" i="0" u="none" strike="noStrike">
                          <a:solidFill>
                            <a:srgbClr val="000000"/>
                          </a:solidFill>
                          <a:effectLst/>
                          <a:latin typeface="+mn-lt"/>
                        </a:rPr>
                        <a:t>81,165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84,425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89,405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+4,980</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+5.9%</a:t>
                      </a:r>
                    </a:p>
                  </a:txBody>
                  <a:tcPr marL="6350" marR="6350" marT="6350" marB="0" anchor="b">
                    <a:solidFill>
                      <a:schemeClr val="bg1"/>
                    </a:solidFill>
                  </a:tcPr>
                </a:tc>
                <a:extLst>
                  <a:ext uri="{0D108BD9-81ED-4DB2-BD59-A6C34878D82A}">
                    <a16:rowId xmlns:a16="http://schemas.microsoft.com/office/drawing/2014/main" val="81805313"/>
                  </a:ext>
                </a:extLst>
              </a:tr>
              <a:tr h="239589">
                <a:tc>
                  <a:txBody>
                    <a:bodyPr/>
                    <a:lstStyle/>
                    <a:p>
                      <a:pPr algn="l" fontAlgn="b"/>
                      <a:r>
                        <a:rPr lang="en-GB" sz="1600" u="none" strike="noStrike">
                          <a:effectLst/>
                          <a:latin typeface="+mn-lt"/>
                        </a:rPr>
                        <a:t>South Cambridgeshire</a:t>
                      </a:r>
                      <a:endParaRPr lang="en-GB" sz="1600" b="0" i="0" u="none" strike="noStrike">
                        <a:solidFill>
                          <a:srgbClr val="000000"/>
                        </a:solidFill>
                        <a:effectLst/>
                        <a:latin typeface="+mn-lt"/>
                      </a:endParaRPr>
                    </a:p>
                  </a:txBody>
                  <a:tcPr marL="2741" marR="2741" marT="2741" marB="0" anchor="b">
                    <a:solidFill>
                      <a:schemeClr val="bg1"/>
                    </a:solidFill>
                  </a:tcPr>
                </a:tc>
                <a:tc>
                  <a:txBody>
                    <a:bodyPr/>
                    <a:lstStyle/>
                    <a:p>
                      <a:pPr algn="r" fontAlgn="b"/>
                      <a:r>
                        <a:rPr lang="en-GB" sz="1600" b="0" i="0" u="none" strike="noStrike">
                          <a:solidFill>
                            <a:srgbClr val="000000"/>
                          </a:solidFill>
                          <a:effectLst/>
                          <a:latin typeface="+mn-lt"/>
                        </a:rPr>
                        <a:t>71,005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75,105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82,540</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+7,435</a:t>
                      </a:r>
                    </a:p>
                  </a:txBody>
                  <a:tcPr marL="6350" marR="6350" marT="6350" marB="0" anchor="b">
                    <a:solidFill>
                      <a:schemeClr val="bg1"/>
                    </a:solidFill>
                  </a:tcPr>
                </a:tc>
                <a:tc>
                  <a:txBody>
                    <a:bodyPr/>
                    <a:lstStyle/>
                    <a:p>
                      <a:pPr algn="r" fontAlgn="b"/>
                      <a:r>
                        <a:rPr lang="en-GB" sz="1600" b="0" i="0" u="none" strike="noStrike">
                          <a:solidFill>
                            <a:srgbClr val="000000"/>
                          </a:solidFill>
                          <a:effectLst/>
                          <a:latin typeface="+mn-lt"/>
                        </a:rPr>
                        <a:t>+9.9%</a:t>
                      </a:r>
                    </a:p>
                  </a:txBody>
                  <a:tcPr marL="6350" marR="6350" marT="6350" marB="0" anchor="b">
                    <a:solidFill>
                      <a:schemeClr val="bg1"/>
                    </a:solidFill>
                  </a:tcPr>
                </a:tc>
                <a:extLst>
                  <a:ext uri="{0D108BD9-81ED-4DB2-BD59-A6C34878D82A}">
                    <a16:rowId xmlns:a16="http://schemas.microsoft.com/office/drawing/2014/main" val="3163168932"/>
                  </a:ext>
                </a:extLst>
              </a:tr>
              <a:tr h="239589">
                <a:tc>
                  <a:txBody>
                    <a:bodyPr/>
                    <a:lstStyle/>
                    <a:p>
                      <a:pPr algn="l" rtl="0" fontAlgn="b"/>
                      <a:r>
                        <a:rPr lang="en-GB" sz="1600" b="1" i="0" u="none" strike="noStrike">
                          <a:solidFill>
                            <a:srgbClr val="000000"/>
                          </a:solidFill>
                          <a:effectLst/>
                          <a:latin typeface="Arial" panose="020B0604020202020204" pitchFamily="34" charset="0"/>
                        </a:rPr>
                        <a:t>Cambridgeshire</a:t>
                      </a:r>
                    </a:p>
                  </a:txBody>
                  <a:tcPr marL="9525" marR="9525" marT="9525" marB="0" anchor="b">
                    <a:solidFill>
                      <a:schemeClr val="bg1"/>
                    </a:solidFill>
                  </a:tcPr>
                </a:tc>
                <a:tc>
                  <a:txBody>
                    <a:bodyPr/>
                    <a:lstStyle/>
                    <a:p>
                      <a:pPr algn="r" rtl="0" fontAlgn="b"/>
                      <a:r>
                        <a:rPr lang="en-GB" sz="1600" b="1" i="0" u="none" strike="noStrike">
                          <a:solidFill>
                            <a:srgbClr val="000000"/>
                          </a:solidFill>
                          <a:effectLst/>
                          <a:latin typeface="Arial" panose="020B0604020202020204" pitchFamily="34" charset="0"/>
                        </a:rPr>
                        <a:t>295,665</a:t>
                      </a:r>
                    </a:p>
                  </a:txBody>
                  <a:tcPr marL="9525" marR="9525" marT="9525" marB="0" anchor="b">
                    <a:solidFill>
                      <a:schemeClr val="bg1"/>
                    </a:solidFill>
                  </a:tcPr>
                </a:tc>
                <a:tc>
                  <a:txBody>
                    <a:bodyPr/>
                    <a:lstStyle/>
                    <a:p>
                      <a:pPr algn="r" rtl="0" fontAlgn="b"/>
                      <a:r>
                        <a:rPr lang="en-GB" sz="1600" b="1" i="0" u="none" strike="noStrike">
                          <a:solidFill>
                            <a:srgbClr val="000000"/>
                          </a:solidFill>
                          <a:effectLst/>
                          <a:latin typeface="Arial" panose="020B0604020202020204" pitchFamily="34" charset="0"/>
                        </a:rPr>
                        <a:t>309,795</a:t>
                      </a:r>
                    </a:p>
                  </a:txBody>
                  <a:tcPr marL="9525" marR="9525" marT="9525" marB="0" anchor="b">
                    <a:solidFill>
                      <a:schemeClr val="bg1"/>
                    </a:solidFill>
                  </a:tcPr>
                </a:tc>
                <a:tc>
                  <a:txBody>
                    <a:bodyPr/>
                    <a:lstStyle/>
                    <a:p>
                      <a:pPr algn="r" rtl="0" fontAlgn="b"/>
                      <a:r>
                        <a:rPr lang="en-GB" sz="1600" b="1" i="0" u="none" strike="noStrike">
                          <a:solidFill>
                            <a:srgbClr val="000000"/>
                          </a:solidFill>
                          <a:effectLst/>
                          <a:latin typeface="Arial" panose="020B0604020202020204" pitchFamily="34" charset="0"/>
                        </a:rPr>
                        <a:t>332,760</a:t>
                      </a:r>
                    </a:p>
                  </a:txBody>
                  <a:tcPr marL="9525" marR="9525" marT="9525" marB="0" anchor="b">
                    <a:solidFill>
                      <a:schemeClr val="bg1"/>
                    </a:solidFill>
                  </a:tcPr>
                </a:tc>
                <a:tc>
                  <a:txBody>
                    <a:bodyPr/>
                    <a:lstStyle/>
                    <a:p>
                      <a:pPr algn="r" rtl="0" fontAlgn="b"/>
                      <a:r>
                        <a:rPr lang="en-GB" sz="1600" b="1" i="0" u="none" strike="noStrike">
                          <a:solidFill>
                            <a:srgbClr val="000000"/>
                          </a:solidFill>
                          <a:effectLst/>
                          <a:latin typeface="Arial" panose="020B0604020202020204" pitchFamily="34" charset="0"/>
                        </a:rPr>
                        <a:t>+22,965</a:t>
                      </a:r>
                    </a:p>
                  </a:txBody>
                  <a:tcPr marL="9525" marR="9525" marT="9525" marB="0" anchor="b">
                    <a:solidFill>
                      <a:schemeClr val="bg1"/>
                    </a:solidFill>
                  </a:tcPr>
                </a:tc>
                <a:tc>
                  <a:txBody>
                    <a:bodyPr/>
                    <a:lstStyle/>
                    <a:p>
                      <a:pPr algn="r" rtl="0" fontAlgn="b"/>
                      <a:r>
                        <a:rPr lang="en-GB" sz="1600" b="1" i="0" u="none" strike="noStrike">
                          <a:solidFill>
                            <a:srgbClr val="000000"/>
                          </a:solidFill>
                          <a:effectLst/>
                          <a:latin typeface="Arial" panose="020B0604020202020204" pitchFamily="34" charset="0"/>
                        </a:rPr>
                        <a:t>+7.4%</a:t>
                      </a:r>
                    </a:p>
                  </a:txBody>
                  <a:tcPr marL="9525" marR="9525" marT="9525" marB="0" anchor="b">
                    <a:solidFill>
                      <a:schemeClr val="bg1"/>
                    </a:solidFill>
                  </a:tcPr>
                </a:tc>
                <a:extLst>
                  <a:ext uri="{0D108BD9-81ED-4DB2-BD59-A6C34878D82A}">
                    <a16:rowId xmlns:a16="http://schemas.microsoft.com/office/drawing/2014/main" val="2964339388"/>
                  </a:ext>
                </a:extLst>
              </a:tr>
            </a:tbl>
          </a:graphicData>
        </a:graphic>
      </p:graphicFrame>
      <p:sp>
        <p:nvSpPr>
          <p:cNvPr id="8" name="TextBox 7">
            <a:extLst>
              <a:ext uri="{FF2B5EF4-FFF2-40B4-BE49-F238E27FC236}">
                <a16:creationId xmlns:a16="http://schemas.microsoft.com/office/drawing/2014/main" id="{016978BD-D345-785D-87DC-5B478A579655}"/>
              </a:ext>
            </a:extLst>
          </p:cNvPr>
          <p:cNvSpPr txBox="1"/>
          <p:nvPr/>
        </p:nvSpPr>
        <p:spPr>
          <a:xfrm>
            <a:off x="6267516" y="4174307"/>
            <a:ext cx="5291071" cy="2031325"/>
          </a:xfrm>
          <a:prstGeom prst="rect">
            <a:avLst/>
          </a:prstGeom>
          <a:noFill/>
        </p:spPr>
        <p:txBody>
          <a:bodyPr wrap="square">
            <a:spAutoFit/>
          </a:bodyPr>
          <a:lstStyle/>
          <a:p>
            <a:r>
              <a:rPr lang="en-GB" sz="1800"/>
              <a:t>Cambridgeshire’s dwelling stock is forecast to increase by 23k between 2025 and 2030, a rise of 7.4%.</a:t>
            </a:r>
          </a:p>
          <a:p>
            <a:endParaRPr lang="en-GB"/>
          </a:p>
          <a:p>
            <a:r>
              <a:rPr lang="en-GB" sz="1800"/>
              <a:t>The most significant growth is expected in Huntingdonshire and South Cambridgeshire which mirrors the forecast population growth.</a:t>
            </a:r>
          </a:p>
        </p:txBody>
      </p:sp>
    </p:spTree>
    <p:extLst>
      <p:ext uri="{BB962C8B-B14F-4D97-AF65-F5344CB8AC3E}">
        <p14:creationId xmlns:p14="http://schemas.microsoft.com/office/powerpoint/2010/main" val="152565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6292-A12E-23DA-36F0-0AFCC36DA46C}"/>
              </a:ext>
            </a:extLst>
          </p:cNvPr>
          <p:cNvSpPr>
            <a:spLocks noGrp="1"/>
          </p:cNvSpPr>
          <p:nvPr>
            <p:ph type="title"/>
          </p:nvPr>
        </p:nvSpPr>
        <p:spPr/>
        <p:txBody>
          <a:bodyPr/>
          <a:lstStyle/>
          <a:p>
            <a:r>
              <a:rPr lang="en-GB"/>
              <a:t>Deprivation / Poverty</a:t>
            </a:r>
          </a:p>
        </p:txBody>
      </p:sp>
      <p:sp>
        <p:nvSpPr>
          <p:cNvPr id="3" name="Content Placeholder 2">
            <a:extLst>
              <a:ext uri="{FF2B5EF4-FFF2-40B4-BE49-F238E27FC236}">
                <a16:creationId xmlns:a16="http://schemas.microsoft.com/office/drawing/2014/main" id="{7B1E6DB6-C1F7-08B7-B9AC-2BFFB9734A41}"/>
              </a:ext>
            </a:extLst>
          </p:cNvPr>
          <p:cNvSpPr>
            <a:spLocks noGrp="1"/>
          </p:cNvSpPr>
          <p:nvPr>
            <p:ph idx="1"/>
          </p:nvPr>
        </p:nvSpPr>
        <p:spPr>
          <a:xfrm>
            <a:off x="482977" y="1392039"/>
            <a:ext cx="10515600" cy="4351338"/>
          </a:xfrm>
        </p:spPr>
        <p:txBody>
          <a:bodyPr>
            <a:normAutofit fontScale="92500" lnSpcReduction="20000"/>
          </a:bodyPr>
          <a:lstStyle/>
          <a:p>
            <a:r>
              <a:rPr lang="en-GB" sz="2000" dirty="0"/>
              <a:t>Cambridgeshire is relatively wealthy - 129</a:t>
            </a:r>
            <a:r>
              <a:rPr lang="en-GB" sz="2000" baseline="30000" dirty="0"/>
              <a:t>th /</a:t>
            </a:r>
            <a:r>
              <a:rPr lang="en-GB" sz="2000" dirty="0"/>
              <a:t> 151 in the deprivation ranking for England (IMD 2019).</a:t>
            </a:r>
          </a:p>
          <a:p>
            <a:r>
              <a:rPr lang="en-GB" sz="2000" dirty="0"/>
              <a:t>At a district level, deprivation varies greatly with Fenland being our most deprived district (51</a:t>
            </a:r>
            <a:r>
              <a:rPr lang="en-GB" sz="2000" baseline="30000" dirty="0"/>
              <a:t>st</a:t>
            </a:r>
            <a:r>
              <a:rPr lang="en-GB" sz="2000" dirty="0"/>
              <a:t> most deprived out of 317), but Cambridge and Huntingdonshire do have pockets of relatively high deprivation.</a:t>
            </a:r>
          </a:p>
          <a:p>
            <a:pPr marL="228600" indent="-228600">
              <a:buFont typeface=""/>
              <a:buChar char="•"/>
            </a:pPr>
            <a:r>
              <a:rPr lang="en-GB" sz="2100" dirty="0">
                <a:latin typeface="Arial"/>
                <a:cs typeface="Arial"/>
              </a:rPr>
              <a:t>Five areas of Cambridgeshire fall within the most deprived 20% of England:</a:t>
            </a:r>
          </a:p>
          <a:p>
            <a:pPr lvl="2"/>
            <a:r>
              <a:rPr lang="en-GB" sz="1700" dirty="0">
                <a:latin typeface="Arial"/>
                <a:cs typeface="Arial"/>
              </a:rPr>
              <a:t>Parts of Wisbech</a:t>
            </a:r>
          </a:p>
          <a:p>
            <a:pPr marL="1143000" lvl="2" indent="-228600">
              <a:buFont typeface=""/>
              <a:buChar char="•"/>
            </a:pPr>
            <a:r>
              <a:rPr lang="en-GB" sz="1700" dirty="0">
                <a:latin typeface="Arial"/>
                <a:cs typeface="Arial"/>
              </a:rPr>
              <a:t>Parts of March</a:t>
            </a:r>
          </a:p>
          <a:p>
            <a:pPr marL="1143000" lvl="2" indent="-228600">
              <a:buFont typeface=""/>
              <a:buChar char="•"/>
            </a:pPr>
            <a:r>
              <a:rPr lang="en-GB" sz="1700" dirty="0">
                <a:latin typeface="Arial"/>
                <a:cs typeface="Arial"/>
              </a:rPr>
              <a:t>Parts of Whittlesey</a:t>
            </a:r>
          </a:p>
          <a:p>
            <a:pPr marL="1143000" lvl="2" indent="-228600">
              <a:buFont typeface=""/>
              <a:buChar char="•"/>
            </a:pPr>
            <a:r>
              <a:rPr lang="en-GB" sz="1700" dirty="0">
                <a:latin typeface="Arial"/>
                <a:cs typeface="Arial"/>
              </a:rPr>
              <a:t>Parts of King’s Hedges and Abbey wards, Cambridge</a:t>
            </a:r>
          </a:p>
          <a:p>
            <a:pPr marL="1143000" lvl="2" indent="-228600">
              <a:buFont typeface=""/>
              <a:buChar char="•"/>
            </a:pPr>
            <a:r>
              <a:rPr lang="en-GB" sz="1700" dirty="0">
                <a:latin typeface="Arial"/>
                <a:cs typeface="Arial"/>
              </a:rPr>
              <a:t>Oxmoor, Huntingdon</a:t>
            </a:r>
          </a:p>
          <a:p>
            <a:r>
              <a:rPr lang="en-GB" sz="2000" dirty="0"/>
              <a:t>Fenland has the highest percentage of Universal Credit claimants, households in fuel poverty and children living in households with ‘Relative Low Income’.</a:t>
            </a:r>
          </a:p>
          <a:p>
            <a:r>
              <a:rPr lang="en-GB" sz="2000" dirty="0"/>
              <a:t>Other metrics such as Universal Credit, Fuel Poverty and Children Living in Households with Relative Low Income are all </a:t>
            </a:r>
            <a:r>
              <a:rPr lang="en-GB" sz="2000" b="1" dirty="0"/>
              <a:t>lower in Cambridgeshire than in the Eastern region or England</a:t>
            </a:r>
            <a:r>
              <a:rPr lang="en-GB" sz="2000" dirty="0"/>
              <a:t>.</a:t>
            </a:r>
          </a:p>
          <a:p>
            <a:r>
              <a:rPr lang="en-GB" sz="2000" dirty="0"/>
              <a:t>Absolute poverty as measured by DWP is going down.</a:t>
            </a:r>
          </a:p>
          <a:p>
            <a:endParaRPr lang="en-GB" sz="2000" dirty="0">
              <a:cs typeface="Arial"/>
            </a:endParaRPr>
          </a:p>
        </p:txBody>
      </p:sp>
    </p:spTree>
    <p:extLst>
      <p:ext uri="{BB962C8B-B14F-4D97-AF65-F5344CB8AC3E}">
        <p14:creationId xmlns:p14="http://schemas.microsoft.com/office/powerpoint/2010/main" val="1004293201"/>
      </p:ext>
    </p:extLst>
  </p:cSld>
  <p:clrMapOvr>
    <a:masterClrMapping/>
  </p:clrMapOvr>
</p:sld>
</file>

<file path=ppt/theme/theme1.xml><?xml version="1.0" encoding="utf-8"?>
<a:theme xmlns:a="http://schemas.openxmlformats.org/drawingml/2006/main" name="Office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3FBD069B6AB34389F4AF669E53B122" ma:contentTypeVersion="4" ma:contentTypeDescription="Create a new document." ma:contentTypeScope="" ma:versionID="5f00f22c627e61dd87f080184e98509f">
  <xsd:schema xmlns:xsd="http://www.w3.org/2001/XMLSchema" xmlns:xs="http://www.w3.org/2001/XMLSchema" xmlns:p="http://schemas.microsoft.com/office/2006/metadata/properties" xmlns:ns2="13cbedac-95a9-4c84-afd8-a46a7cd14e30" targetNamespace="http://schemas.microsoft.com/office/2006/metadata/properties" ma:root="true" ma:fieldsID="cae7a015da9027cdb5d88ab4595a0977" ns2:_="">
    <xsd:import namespace="13cbedac-95a9-4c84-afd8-a46a7cd14e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bedac-95a9-4c84-afd8-a46a7cd14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21A367-1814-4586-9F6F-BFF62FB1D15B}"/>
</file>

<file path=customXml/itemProps2.xml><?xml version="1.0" encoding="utf-8"?>
<ds:datastoreItem xmlns:ds="http://schemas.openxmlformats.org/officeDocument/2006/customXml" ds:itemID="{AF7017D6-DAF8-4A74-AC05-B54649114017}">
  <ds:schemaRefs>
    <ds:schemaRef ds:uri="http://schemas.microsoft.com/sharepoint/v3/contenttype/forms"/>
  </ds:schemaRefs>
</ds:datastoreItem>
</file>

<file path=customXml/itemProps3.xml><?xml version="1.0" encoding="utf-8"?>
<ds:datastoreItem xmlns:ds="http://schemas.openxmlformats.org/officeDocument/2006/customXml" ds:itemID="{F6223F78-F9DB-4ABA-80C2-28E77AAFD6C1}">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38160366-bcfb-49fe-ae5b-ebd90b6ce091"/>
    <ds:schemaRef ds:uri="http://schemas.openxmlformats.org/package/2006/metadata/core-properties"/>
    <ds:schemaRef ds:uri="d2c5561e-d5a1-4761-9d3e-caffcd84e59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CCC PP template draft v8</Template>
  <TotalTime>862</TotalTime>
  <Words>3522</Words>
  <Application>Microsoft Office PowerPoint</Application>
  <PresentationFormat>Widescreen</PresentationFormat>
  <Paragraphs>427</Paragraphs>
  <Slides>32</Slides>
  <Notes>22</Notes>
  <HiddenSlides>7</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Poverty - Cambridgeshire Context</vt:lpstr>
      <vt:lpstr>Cambridgeshire – The people</vt:lpstr>
      <vt:lpstr>Population change by district (2011 vs 2021)</vt:lpstr>
      <vt:lpstr>Population change (2011 vs 2021)</vt:lpstr>
      <vt:lpstr>Increasing diversity in ethnicity</vt:lpstr>
      <vt:lpstr>Forecast population growth</vt:lpstr>
      <vt:lpstr>Housing Delivery</vt:lpstr>
      <vt:lpstr>Forecast dwelling growth</vt:lpstr>
      <vt:lpstr>Deprivation / Poverty</vt:lpstr>
      <vt:lpstr>PowerPoint Presentation</vt:lpstr>
      <vt:lpstr>129 / 151st Least Deprived Upper Tier Local authority IMD 2019 (DLUHC)</vt:lpstr>
      <vt:lpstr>(Relative) Deprivation change over time</vt:lpstr>
      <vt:lpstr>46.6% of Households are deprived in any dimension (ONS Census 2021)  * Employment: A household is classified as deprived in the employment dimension if any member, not a full-time student, is either unemployed or economically inactive due to long-term sickness or disability. * Health: A household is classified as deprived in the health dimension if any person in the household has general health that is bad or very bad or is identified as disabled. People who have assessed their day-to-day activities as limited by long-term physical or mental health conditions or illnesses are considered disabled. This definition of a disabled person meets the harmonised standard for measuring disability and is in line with the Equality Act (2010). * Housing: A household is classified as deprived in the housing dimension if the household's accommodation is either overcrowded, in a shared dwelling, or has no central heating.  </vt:lpstr>
      <vt:lpstr>10.8% of 16-65 year olds on Universal Credit (DWP - June 24)</vt:lpstr>
      <vt:lpstr>11.1% of families with children living with ‘Relative Low Income’ (DWP 22/23) Relative low-income is defined as a family whose equivalised income is below 60 per cent of contemporary median income. Gross income measure is Before Housing Costs (BHC) and includes contributions from earnings, state support and pensions.. A family in low income before housing costs (BHC) in the reference year. A family must have claimed one or more of Universal Credit, Tax Credits or Housing Benefit at any point in the year to be classed as low income in these statistics.</vt:lpstr>
      <vt:lpstr>Absolute Low Income over time</vt:lpstr>
      <vt:lpstr>Local Income Disparity</vt:lpstr>
      <vt:lpstr>PowerPoint Presentation</vt:lpstr>
      <vt:lpstr>Huntingdonshire</vt:lpstr>
      <vt:lpstr>Fenland</vt:lpstr>
      <vt:lpstr>East Cambridgeshire</vt:lpstr>
      <vt:lpstr>South Cambridgeshire</vt:lpstr>
      <vt:lpstr>ACORN customer segmentation  </vt:lpstr>
      <vt:lpstr>What do our residents think? </vt:lpstr>
      <vt:lpstr>PowerPoint Presentation</vt:lpstr>
      <vt:lpstr>Demographic summary vs average (QoL Survey 2023)</vt:lpstr>
      <vt:lpstr>Behavioural change as a result of 2023 CoL Crisis:   % difference from average response</vt:lpstr>
      <vt:lpstr>Household Support Fund - Summary </vt:lpstr>
      <vt:lpstr>Key points </vt:lpstr>
      <vt:lpstr>Further data</vt:lpstr>
      <vt:lpstr>Skill levels</vt:lpstr>
      <vt:lpstr>Employment</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Cambridgeshire Context</dc:title>
  <dc:creator>Lorraine Rollo</dc:creator>
  <cp:lastModifiedBy>Harini Anand</cp:lastModifiedBy>
  <cp:revision>4</cp:revision>
  <dcterms:created xsi:type="dcterms:W3CDTF">2023-12-14T16:10:08Z</dcterms:created>
  <dcterms:modified xsi:type="dcterms:W3CDTF">2024-10-10T06:19:24Z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0x010100533FBD069B6AB34389F4AF669E53B122</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