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231FD7BB-73AE-44B1-83BB-575F2B32AC95}"/>
    <pc:docChg chg="custSel addSld modSld">
      <pc:chgData name="Andrew Robson" userId="3e3e8bde-6bd1-42a6-8cad-f255a48b06db" providerId="ADAL" clId="{231FD7BB-73AE-44B1-83BB-575F2B32AC95}" dt="2024-08-29T14:44:56.735" v="27" actId="14100"/>
      <pc:docMkLst>
        <pc:docMk/>
      </pc:docMkLst>
      <pc:sldChg chg="modSp mod">
        <pc:chgData name="Andrew Robson" userId="3e3e8bde-6bd1-42a6-8cad-f255a48b06db" providerId="ADAL" clId="{231FD7BB-73AE-44B1-83BB-575F2B32AC95}" dt="2024-08-29T14:32:59.984" v="22" actId="14100"/>
        <pc:sldMkLst>
          <pc:docMk/>
          <pc:sldMk cId="7630729" sldId="256"/>
        </pc:sldMkLst>
        <pc:spChg chg="mod">
          <ac:chgData name="Andrew Robson" userId="3e3e8bde-6bd1-42a6-8cad-f255a48b06db" providerId="ADAL" clId="{231FD7BB-73AE-44B1-83BB-575F2B32AC95}" dt="2024-08-29T14:32:59.984" v="22" actId="14100"/>
          <ac:spMkLst>
            <pc:docMk/>
            <pc:sldMk cId="7630729" sldId="256"/>
            <ac:spMk id="12" creationId="{00000000-0000-0000-0000-000000000000}"/>
          </ac:spMkLst>
        </pc:spChg>
      </pc:sldChg>
      <pc:sldChg chg="addSp delSp modSp mod">
        <pc:chgData name="Andrew Robson" userId="3e3e8bde-6bd1-42a6-8cad-f255a48b06db" providerId="ADAL" clId="{231FD7BB-73AE-44B1-83BB-575F2B32AC95}" dt="2024-08-29T14:44:56.735" v="27" actId="14100"/>
        <pc:sldMkLst>
          <pc:docMk/>
          <pc:sldMk cId="0" sldId="257"/>
        </pc:sldMkLst>
        <pc:picChg chg="del">
          <ac:chgData name="Andrew Robson" userId="3e3e8bde-6bd1-42a6-8cad-f255a48b06db" providerId="ADAL" clId="{231FD7BB-73AE-44B1-83BB-575F2B32AC95}" dt="2024-08-29T14:41:26.586" v="24" actId="478"/>
          <ac:picMkLst>
            <pc:docMk/>
            <pc:sldMk cId="0" sldId="257"/>
            <ac:picMk id="3" creationId="{00000000-0000-0000-0000-000000000000}"/>
          </ac:picMkLst>
        </pc:picChg>
        <pc:picChg chg="add mod">
          <ac:chgData name="Andrew Robson" userId="3e3e8bde-6bd1-42a6-8cad-f255a48b06db" providerId="ADAL" clId="{231FD7BB-73AE-44B1-83BB-575F2B32AC95}" dt="2024-08-29T14:44:56.735" v="27" actId="14100"/>
          <ac:picMkLst>
            <pc:docMk/>
            <pc:sldMk cId="0" sldId="257"/>
            <ac:picMk id="5" creationId="{CB259131-C541-45F3-5DF1-7E0F16C5EF2F}"/>
          </ac:picMkLst>
        </pc:picChg>
      </pc:sldChg>
      <pc:sldChg chg="addSp delSp modSp mod">
        <pc:chgData name="Andrew Robson" userId="3e3e8bde-6bd1-42a6-8cad-f255a48b06db" providerId="ADAL" clId="{231FD7BB-73AE-44B1-83BB-575F2B32AC95}" dt="2024-08-29T14:16:37.084" v="6" actId="1076"/>
        <pc:sldMkLst>
          <pc:docMk/>
          <pc:sldMk cId="0" sldId="259"/>
        </pc:sldMkLst>
        <pc:picChg chg="del">
          <ac:chgData name="Andrew Robson" userId="3e3e8bde-6bd1-42a6-8cad-f255a48b06db" providerId="ADAL" clId="{231FD7BB-73AE-44B1-83BB-575F2B32AC95}" dt="2024-08-29T14:12:09.010" v="0" actId="478"/>
          <ac:picMkLst>
            <pc:docMk/>
            <pc:sldMk cId="0" sldId="259"/>
            <ac:picMk id="3" creationId="{00000000-0000-0000-0000-000000000000}"/>
          </ac:picMkLst>
        </pc:picChg>
        <pc:picChg chg="add mod">
          <ac:chgData name="Andrew Robson" userId="3e3e8bde-6bd1-42a6-8cad-f255a48b06db" providerId="ADAL" clId="{231FD7BB-73AE-44B1-83BB-575F2B32AC95}" dt="2024-08-29T14:16:37.084" v="6" actId="1076"/>
          <ac:picMkLst>
            <pc:docMk/>
            <pc:sldMk cId="0" sldId="259"/>
            <ac:picMk id="5" creationId="{6C85F61E-9C43-94A5-80ED-994F793475D7}"/>
          </ac:picMkLst>
        </pc:picChg>
      </pc:sldChg>
      <pc:sldChg chg="add">
        <pc:chgData name="Andrew Robson" userId="3e3e8bde-6bd1-42a6-8cad-f255a48b06db" providerId="ADAL" clId="{231FD7BB-73AE-44B1-83BB-575F2B32AC95}" dt="2024-08-29T14:41:22.450" v="23" actId="2890"/>
        <pc:sldMkLst>
          <pc:docMk/>
          <pc:sldMk cId="119484884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B1BD9-E82E-4CE9-A213-34C2921C98F1}" type="datetimeFigureOut">
              <a:rPr lang="en-GB" smtClean="0"/>
              <a:t>29/08/2024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50437-3363-45B2-B3AE-4A520941F6BB}" type="slidenum">
              <a:rPr lang="en-GB" smtClean="0"/>
              <a:t>‹#›</a:t>
            </a:fld>
            <a:endParaRPr lang="en-GB"/>
          </a:p>
        </p:txBody>
      </p:sp>
    </p:spTree>
    <p:extLst>
      <p:ext uri="{BB962C8B-B14F-4D97-AF65-F5344CB8AC3E}">
        <p14:creationId xmlns:p14="http://schemas.microsoft.com/office/powerpoint/2010/main" val="286539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South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by PCN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South by PCN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South by PCN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South by PCN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South by PCN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South by PCN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58253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Jul'24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Jul'24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No PCN selected</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Jul'24 -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South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Jul'24 - 00 - 17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PCN: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Jul'24 - 18 - 64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PCN: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Jul'24 - 65+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PCN: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South - % by Ethnic Group</a:t>
            </a:r>
            <a:endParaRPr dirty="0"/>
          </a:p>
          <a:p>
            <a:r>
              <a:rPr b="0" dirty="0"/>
              <a:t>No alt text provided</a:t>
            </a:r>
            <a:endParaRPr dirty="0"/>
          </a:p>
          <a:p>
            <a:endParaRPr dirty="0"/>
          </a:p>
          <a:p>
            <a:r>
              <a:rPr b="1" dirty="0"/>
              <a:t>South - % by Ethnic Group (excluding Unknown) - summary</a:t>
            </a:r>
            <a:endParaRPr dirty="0"/>
          </a:p>
          <a:p>
            <a:r>
              <a:rPr b="0" dirty="0"/>
              <a:t>No alt text provided</a:t>
            </a:r>
            <a:endParaRPr dirty="0"/>
          </a:p>
          <a:p>
            <a:endParaRPr dirty="0"/>
          </a:p>
          <a:p>
            <a:r>
              <a:rPr b="1" dirty="0"/>
              <a:t>South - % by Ethnic Group (excluding Unknown) - detail</a:t>
            </a:r>
            <a:endParaRPr dirty="0"/>
          </a:p>
          <a:p>
            <a:r>
              <a:rPr b="0" dirty="0"/>
              <a:t>No alt text provided</a:t>
            </a:r>
            <a:endParaRPr dirty="0"/>
          </a:p>
          <a:p>
            <a:endParaRPr dirty="0"/>
          </a:p>
          <a:p>
            <a:r>
              <a:rPr b="1" dirty="0"/>
              <a:t>South - Unknown % compared with ICS average</a:t>
            </a:r>
            <a:endParaRPr dirty="0"/>
          </a:p>
          <a:p>
            <a:r>
              <a:rPr b="0" dirty="0"/>
              <a:t>No alt text provided</a:t>
            </a:r>
            <a:endParaRPr dirty="0"/>
          </a:p>
          <a:p>
            <a:endParaRPr dirty="0"/>
          </a:p>
          <a:p>
            <a:r>
              <a:rPr b="1" dirty="0"/>
              <a:t>South - Ethnic Minorities % compared with ICS average</a:t>
            </a:r>
            <a:endParaRPr dirty="0"/>
          </a:p>
          <a:p>
            <a:r>
              <a:rPr b="0" dirty="0"/>
              <a:t>No alt text provided</a:t>
            </a:r>
            <a:endParaRPr dirty="0"/>
          </a:p>
          <a:p>
            <a:endParaRPr dirty="0"/>
          </a:p>
          <a:p>
            <a:r>
              <a:rPr b="1" dirty="0"/>
              <a:t>South - Ethnic Minorities % by PCN</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410c67a1-4953-425b-b615-f982aadbcbe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32315" y="1383376"/>
            <a:ext cx="7979176" cy="2002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ABU Dashboard Beta Version - Cambridgeshire South Care Partnership</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29/08/2024 14:00:36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29/08/2024 13:56:52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outh - % by Ethnic Group ,South - % by Ethnic Group (excluding Unknown) - summary ,South - % by Ethnic Group (excluding Unknown) - detail ,South - Unknown % compared with ICS average ,South - Ethnic Minorities % compared with ICS average ,South - Ethnic Minorities % by PCN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slicer ,slicer ,Birth Rates per 1,000 Females for the year 2023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outh -  by register name 2022/23 ,Statistically significantly lower ,Statistically similar ,Statistically significantly higher ,Source: QOF ,actionButton ,actionButton ,actionButton ,South by PCN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outh by PCN for the year 2022/23 ,South ABU  ,ICS Total ,Smoking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outh by PCN for the year 2022/23 ,South ABU  ,ICS Total ,Hypertension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outh by PCN for the year 2022/23 ,South ABU  ,ICS Total ,Obesity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outh by PCN for the year 2022/23 ,South ABU  ,ICS Total ,Diabetes mellitus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South by PCN for the year 2022/23 ,South ABU  ,ICS Total ,Depression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A&amp;E Attendances ,slicer ,slicer ,slicer ,DASR per 1,000 - Trends ,South ABU  ,ICS Total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5" name="Picture 4">
            <a:extLst>
              <a:ext uri="{FF2B5EF4-FFF2-40B4-BE49-F238E27FC236}">
                <a16:creationId xmlns:a16="http://schemas.microsoft.com/office/drawing/2014/main" id="{CB259131-C541-45F3-5DF1-7E0F16C5EF2F}"/>
              </a:ext>
            </a:extLst>
          </p:cNvPr>
          <p:cNvPicPr>
            <a:picLocks noChangeAspect="1"/>
          </p:cNvPicPr>
          <p:nvPr/>
        </p:nvPicPr>
        <p:blipFill>
          <a:blip r:embed="rId3"/>
          <a:stretch>
            <a:fillRect/>
          </a:stretch>
        </p:blipFill>
        <p:spPr>
          <a:xfrm>
            <a:off x="142972" y="188088"/>
            <a:ext cx="11996583" cy="64502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by PCN in   - 2023 ,slicer ,DASR per 100,000 - Trends ,slicer ,Mortality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by PCN in   - 2023 ,slicer ,DASR per 100,000 - Trends ,slicer ,Mortality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by PCN in   - 2023 ,slicer ,DASR per 100,000 - Trends ,slicer ,Mortality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by PCN in   - 2023 ,slicer ,DASR per 100,000 - Trends ,slicer ,Mortality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119484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6C85F61E-9C43-94A5-80ED-994F793475D7}"/>
              </a:ext>
            </a:extLst>
          </p:cNvPr>
          <p:cNvPicPr>
            <a:picLocks noChangeAspect="1"/>
          </p:cNvPicPr>
          <p:nvPr/>
        </p:nvPicPr>
        <p:blipFill>
          <a:blip r:embed="rId3"/>
          <a:stretch>
            <a:fillRect/>
          </a:stretch>
        </p:blipFill>
        <p:spPr>
          <a:xfrm>
            <a:off x="296884" y="85326"/>
            <a:ext cx="11340933" cy="63065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ul'24 -  All Ages ,slicer ,Select Age ,slicer ,slicer ,Patients in selected age range as % of total by practice: ,Higher ,Similar ,Lower ,lineClusteredColumnComboChart ,lineClusteredColumnComboChart ,South persons, all ages ,ICS ,South ,lineChart ,actionButton ,ABU ,Source: NHS Digital GP Reg Pop ,actionButton ,actionButton ,actionButton ,South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ul'24 - 00 - 17 (children) ,slicer ,Select Age ,slicer ,slicer ,clusteredBarChart ,Higher ,Similar ,Lower ,ABU ,ABU ,lineClusteredColumnComboChart ,lineClusteredColumnComboChart ,ABU ,ICS ,South ,Patients in selected age range as a % of total - trends ,ABU ,actionButton ,Source: NHS Digital GP Reg Pop ,actionButton ,actionButton ,actionButton ,Patients in selected age range as % of total by PC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ul'24 - 18 - 64 (working age) ,slicer ,Select Age ,slicer ,slicer ,clusteredBarChart ,Higher ,Similar ,Lower ,ABU ,ABU ,lineClusteredColumnComboChart ,lineClusteredColumnComboChart ,ABU ,ICS ,South ,Patients in selected age range as a % of total - trends ,ABU ,actionButton ,Source: NHS Digital GP Reg Pop ,actionButton ,actionButton ,actionButton ,Patients in selected age range as % of total by PC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ul'24 - 65+ (older people) ,slicer ,Select Age ,slicer ,slicer ,clusteredBarChart ,Higher ,Similar ,Lower ,ABU ,ABU ,lineClusteredColumnComboChart ,lineClusteredColumnComboChart ,ABU ,ICS ,South ,Patients in selected age range as a % of total - trends ,ABU ,actionButton ,Source: NHS Digital GP Reg Pop ,actionButton ,actionButton ,actionButton ,Patients in selected age range as % of total by PC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05AF3-370A-4D4C-8FE8-C9187BA60FE0}">
  <ds:schemaRefs>
    <ds:schemaRef ds:uri="http://schemas.microsoft.com/office/2006/metadata/properties"/>
    <ds:schemaRef ds:uri="http://schemas.microsoft.com/office/infopath/2007/PartnerControls"/>
    <ds:schemaRef ds:uri="f13cdf73-8515-4377-9b85-8071d18a76e2"/>
    <ds:schemaRef ds:uri="8f0e4762-0647-4515-854e-54c39e301341"/>
  </ds:schemaRefs>
</ds:datastoreItem>
</file>

<file path=customXml/itemProps2.xml><?xml version="1.0" encoding="utf-8"?>
<ds:datastoreItem xmlns:ds="http://schemas.openxmlformats.org/officeDocument/2006/customXml" ds:itemID="{C8469850-A531-4803-AFA0-D0005A5EDED8}">
  <ds:schemaRefs>
    <ds:schemaRef ds:uri="http://schemas.microsoft.com/sharepoint/v3/contenttype/forms"/>
  </ds:schemaRefs>
</ds:datastoreItem>
</file>

<file path=customXml/itemProps3.xml><?xml version="1.0" encoding="utf-8"?>
<ds:datastoreItem xmlns:ds="http://schemas.openxmlformats.org/officeDocument/2006/customXml" ds:itemID="{D5D509B5-450F-4AEF-A7D6-C9CB002F2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TotalTime>
  <Words>3233</Words>
  <Application>Microsoft Office PowerPoint</Application>
  <PresentationFormat>Widescreen</PresentationFormat>
  <Paragraphs>1434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ABU Dashboard Beta Version - Cambridgeshire South Care Partnership</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2024-08-29T14:45:07Z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