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67"/>
  </p:notesMasterIdLst>
  <p:sldIdLst>
    <p:sldId id="437" r:id="rId6"/>
    <p:sldId id="512" r:id="rId7"/>
    <p:sldId id="510" r:id="rId8"/>
    <p:sldId id="513" r:id="rId9"/>
    <p:sldId id="514" r:id="rId10"/>
    <p:sldId id="516" r:id="rId11"/>
    <p:sldId id="515" r:id="rId12"/>
    <p:sldId id="517" r:id="rId13"/>
    <p:sldId id="518" r:id="rId14"/>
    <p:sldId id="582" r:id="rId15"/>
    <p:sldId id="519" r:id="rId16"/>
    <p:sldId id="578" r:id="rId17"/>
    <p:sldId id="521" r:id="rId18"/>
    <p:sldId id="522" r:id="rId19"/>
    <p:sldId id="523" r:id="rId20"/>
    <p:sldId id="524" r:id="rId21"/>
    <p:sldId id="526" r:id="rId22"/>
    <p:sldId id="528" r:id="rId23"/>
    <p:sldId id="527" r:id="rId24"/>
    <p:sldId id="525" r:id="rId25"/>
    <p:sldId id="529" r:id="rId26"/>
    <p:sldId id="530" r:id="rId27"/>
    <p:sldId id="531" r:id="rId28"/>
    <p:sldId id="532" r:id="rId29"/>
    <p:sldId id="567" r:id="rId30"/>
    <p:sldId id="569" r:id="rId31"/>
    <p:sldId id="538" r:id="rId32"/>
    <p:sldId id="583" r:id="rId33"/>
    <p:sldId id="565" r:id="rId34"/>
    <p:sldId id="576" r:id="rId35"/>
    <p:sldId id="574" r:id="rId36"/>
    <p:sldId id="536" r:id="rId37"/>
    <p:sldId id="572" r:id="rId38"/>
    <p:sldId id="575" r:id="rId39"/>
    <p:sldId id="540" r:id="rId40"/>
    <p:sldId id="541" r:id="rId41"/>
    <p:sldId id="568" r:id="rId42"/>
    <p:sldId id="571" r:id="rId43"/>
    <p:sldId id="542" r:id="rId44"/>
    <p:sldId id="544" r:id="rId45"/>
    <p:sldId id="543" r:id="rId46"/>
    <p:sldId id="545" r:id="rId47"/>
    <p:sldId id="546" r:id="rId48"/>
    <p:sldId id="547" r:id="rId49"/>
    <p:sldId id="548" r:id="rId50"/>
    <p:sldId id="549" r:id="rId51"/>
    <p:sldId id="550" r:id="rId52"/>
    <p:sldId id="580" r:id="rId53"/>
    <p:sldId id="552" r:id="rId54"/>
    <p:sldId id="553" r:id="rId55"/>
    <p:sldId id="579" r:id="rId56"/>
    <p:sldId id="554" r:id="rId57"/>
    <p:sldId id="555" r:id="rId58"/>
    <p:sldId id="556" r:id="rId59"/>
    <p:sldId id="557" r:id="rId60"/>
    <p:sldId id="558" r:id="rId61"/>
    <p:sldId id="559" r:id="rId62"/>
    <p:sldId id="561" r:id="rId63"/>
    <p:sldId id="560" r:id="rId64"/>
    <p:sldId id="581" r:id="rId65"/>
    <p:sldId id="56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1AA37-8213-CE41-06FD-73004C907152}" name="Graham Shone" initials="GS" userId="S::Graham.Shone@cambridgeshire.gov.uk::2f7cc940-7d68-4e90-989c-33e4e1c21e5c" providerId="AD"/>
  <p188:author id="{003CE475-FA3F-D085-F015-6ED4732EF420}" name="Hannah Milgate" initials="HM" userId="S::hannah.milgate@cambridgeshire.gov.uk::c6c58db6-83e1-4ee5-99c3-39972b0d6362" providerId="AD"/>
  <p188:author id="{E6527DAA-CB59-E3F6-2C64-F2E09D9F596C}" name="Hannah Milgate" initials="HM" userId="S::Hannah.Milgate@cambridgeshire.gov.uk::c6c58db6-83e1-4ee5-99c3-39972b0d6362" providerId="AD"/>
  <p188:author id="{31E173AC-BEE1-9415-E7F1-E6B1B98096B2}" name="Graham Shone" initials="GS" userId="S::graham.shone@cambridgeshire.gov.uk::2f7cc940-7d68-4e90-989c-33e4e1c21e5c" providerId="AD"/>
  <p188:author id="{FA48E8B1-B145-1D33-FCB4-338445089B4C}" name="Ellen Pollard (she/her)"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she/her)" initials="E(" userId="S::ellen.pollard@cambridgeshire.gov.uk::1bb0be40-2395-4b16-8b02-ec28fb870a9e"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CC7"/>
    <a:srgbClr val="5799D4"/>
    <a:srgbClr val="53CA6F"/>
    <a:srgbClr val="BDD7EE"/>
    <a:srgbClr val="FAE568"/>
    <a:srgbClr val="3063BD"/>
    <a:srgbClr val="0976C3"/>
    <a:srgbClr val="FDF4BE"/>
    <a:srgbClr val="BFBFBF"/>
    <a:srgbClr val="F9A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40" autoAdjust="0"/>
  </p:normalViewPr>
  <p:slideViewPr>
    <p:cSldViewPr snapToGrid="0">
      <p:cViewPr varScale="1">
        <p:scale>
          <a:sx n="85" d="100"/>
          <a:sy n="85" d="100"/>
        </p:scale>
        <p:origin x="870"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Shone" userId="2f7cc940-7d68-4e90-989c-33e4e1c21e5c" providerId="ADAL" clId="{43D24039-1433-4CF5-BEB8-8F776D4BFE6E}"/>
    <pc:docChg chg="undo custSel modSld">
      <pc:chgData name="Graham Shone" userId="2f7cc940-7d68-4e90-989c-33e4e1c21e5c" providerId="ADAL" clId="{43D24039-1433-4CF5-BEB8-8F776D4BFE6E}" dt="2024-08-07T07:57:16.394" v="52" actId="2062"/>
      <pc:docMkLst>
        <pc:docMk/>
      </pc:docMkLst>
      <pc:sldChg chg="delCm">
        <pc:chgData name="Graham Shone" userId="2f7cc940-7d68-4e90-989c-33e4e1c21e5c" providerId="ADAL" clId="{43D24039-1433-4CF5-BEB8-8F776D4BFE6E}" dt="2024-08-07T07:41:35.357" v="0"/>
        <pc:sldMkLst>
          <pc:docMk/>
          <pc:sldMk cId="1078130789" sldId="515"/>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1:35.357" v="0"/>
              <pc2:cmMkLst xmlns:pc2="http://schemas.microsoft.com/office/powerpoint/2019/9/main/command">
                <pc:docMk/>
                <pc:sldMk cId="1078130789" sldId="515"/>
                <pc2:cmMk id="{E8659C24-4769-4C0E-B3CF-B3856FF22BA8}"/>
              </pc2:cmMkLst>
            </pc226:cmChg>
          </p:ext>
        </pc:extLst>
      </pc:sldChg>
      <pc:sldChg chg="addSp delSp modSp mod">
        <pc:chgData name="Graham Shone" userId="2f7cc940-7d68-4e90-989c-33e4e1c21e5c" providerId="ADAL" clId="{43D24039-1433-4CF5-BEB8-8F776D4BFE6E}" dt="2024-08-07T07:54:26.184" v="38" actId="962"/>
        <pc:sldMkLst>
          <pc:docMk/>
          <pc:sldMk cId="4013526984" sldId="516"/>
        </pc:sldMkLst>
        <pc:picChg chg="add mod">
          <ac:chgData name="Graham Shone" userId="2f7cc940-7d68-4e90-989c-33e4e1c21e5c" providerId="ADAL" clId="{43D24039-1433-4CF5-BEB8-8F776D4BFE6E}" dt="2024-08-07T07:54:26.184" v="38" actId="962"/>
          <ac:picMkLst>
            <pc:docMk/>
            <pc:sldMk cId="4013526984" sldId="516"/>
            <ac:picMk id="5" creationId="{6CC2E828-ED81-03BC-1C30-23738176FFA8}"/>
          </ac:picMkLst>
        </pc:picChg>
        <pc:picChg chg="del">
          <ac:chgData name="Graham Shone" userId="2f7cc940-7d68-4e90-989c-33e4e1c21e5c" providerId="ADAL" clId="{43D24039-1433-4CF5-BEB8-8F776D4BFE6E}" dt="2024-08-07T07:53:53.014" v="34" actId="478"/>
          <ac:picMkLst>
            <pc:docMk/>
            <pc:sldMk cId="4013526984" sldId="516"/>
            <ac:picMk id="8" creationId="{757B2473-FEDF-79CE-6F62-3D1AEDF9FE0B}"/>
          </ac:picMkLst>
        </pc:picChg>
      </pc:sldChg>
      <pc:sldChg chg="delCm">
        <pc:chgData name="Graham Shone" userId="2f7cc940-7d68-4e90-989c-33e4e1c21e5c" providerId="ADAL" clId="{43D24039-1433-4CF5-BEB8-8F776D4BFE6E}" dt="2024-08-07T07:41:58.504" v="3"/>
        <pc:sldMkLst>
          <pc:docMk/>
          <pc:sldMk cId="1143908332" sldId="521"/>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1:58.504" v="3"/>
              <pc2:cmMkLst xmlns:pc2="http://schemas.microsoft.com/office/powerpoint/2019/9/main/command">
                <pc:docMk/>
                <pc:sldMk cId="1143908332" sldId="521"/>
                <pc2:cmMk id="{F3DBF1F7-4BD9-4246-9044-5E17363BF9DD}"/>
              </pc2:cmMkLst>
            </pc226:cmChg>
          </p:ext>
        </pc:extLst>
      </pc:sldChg>
      <pc:sldChg chg="delCm">
        <pc:chgData name="Graham Shone" userId="2f7cc940-7d68-4e90-989c-33e4e1c21e5c" providerId="ADAL" clId="{43D24039-1433-4CF5-BEB8-8F776D4BFE6E}" dt="2024-08-07T07:42:47.889" v="14"/>
        <pc:sldMkLst>
          <pc:docMk/>
          <pc:sldMk cId="66925151" sldId="522"/>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46.625" v="13"/>
              <pc2:cmMkLst xmlns:pc2="http://schemas.microsoft.com/office/powerpoint/2019/9/main/command">
                <pc:docMk/>
                <pc:sldMk cId="66925151" sldId="522"/>
                <pc2:cmMk id="{B042A7B0-895B-4293-89E4-57706E07FBC7}"/>
              </pc2:cmMkLst>
            </pc226:cmChg>
            <pc226:cmChg xmlns:pc226="http://schemas.microsoft.com/office/powerpoint/2022/06/main/command" chg="del">
              <pc226:chgData name="Graham Shone" userId="2f7cc940-7d68-4e90-989c-33e4e1c21e5c" providerId="ADAL" clId="{43D24039-1433-4CF5-BEB8-8F776D4BFE6E}" dt="2024-08-07T07:42:47.889" v="14"/>
              <pc2:cmMkLst xmlns:pc2="http://schemas.microsoft.com/office/powerpoint/2019/9/main/command">
                <pc:docMk/>
                <pc:sldMk cId="66925151" sldId="522"/>
                <pc2:cmMk id="{E1578ABF-D4E1-4E2B-B82B-CE0530AA0D9C}"/>
              </pc2:cmMkLst>
            </pc226:cmChg>
          </p:ext>
        </pc:extLst>
      </pc:sldChg>
      <pc:sldChg chg="delCm">
        <pc:chgData name="Graham Shone" userId="2f7cc940-7d68-4e90-989c-33e4e1c21e5c" providerId="ADAL" clId="{43D24039-1433-4CF5-BEB8-8F776D4BFE6E}" dt="2024-08-07T07:42:40.475" v="11"/>
        <pc:sldMkLst>
          <pc:docMk/>
          <pc:sldMk cId="4015792670" sldId="523"/>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40.475" v="11"/>
              <pc2:cmMkLst xmlns:pc2="http://schemas.microsoft.com/office/powerpoint/2019/9/main/command">
                <pc:docMk/>
                <pc:sldMk cId="4015792670" sldId="523"/>
                <pc2:cmMk id="{92BB8082-32FA-41D5-B4FA-2FF630FF385C}"/>
              </pc2:cmMkLst>
            </pc226:cmChg>
          </p:ext>
        </pc:extLst>
      </pc:sldChg>
      <pc:sldChg chg="delCm">
        <pc:chgData name="Graham Shone" userId="2f7cc940-7d68-4e90-989c-33e4e1c21e5c" providerId="ADAL" clId="{43D24039-1433-4CF5-BEB8-8F776D4BFE6E}" dt="2024-08-07T07:42:42.548" v="12"/>
        <pc:sldMkLst>
          <pc:docMk/>
          <pc:sldMk cId="1270727921" sldId="524"/>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42.548" v="12"/>
              <pc2:cmMkLst xmlns:pc2="http://schemas.microsoft.com/office/powerpoint/2019/9/main/command">
                <pc:docMk/>
                <pc:sldMk cId="1270727921" sldId="524"/>
                <pc2:cmMk id="{EB5898B5-3FCE-49F4-A5A9-A45ECA195B53}"/>
              </pc2:cmMkLst>
            </pc226:cmChg>
          </p:ext>
        </pc:extLst>
      </pc:sldChg>
      <pc:sldChg chg="delCm">
        <pc:chgData name="Graham Shone" userId="2f7cc940-7d68-4e90-989c-33e4e1c21e5c" providerId="ADAL" clId="{43D24039-1433-4CF5-BEB8-8F776D4BFE6E}" dt="2024-08-07T07:42:03.631" v="4"/>
        <pc:sldMkLst>
          <pc:docMk/>
          <pc:sldMk cId="3419588464" sldId="529"/>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03.631" v="4"/>
              <pc2:cmMkLst xmlns:pc2="http://schemas.microsoft.com/office/powerpoint/2019/9/main/command">
                <pc:docMk/>
                <pc:sldMk cId="3419588464" sldId="529"/>
                <pc2:cmMk id="{4A1B8D0D-D711-4C2F-81EC-826CBC7498E6}"/>
              </pc2:cmMkLst>
            </pc226:cmChg>
          </p:ext>
        </pc:extLst>
      </pc:sldChg>
      <pc:sldChg chg="delCm">
        <pc:chgData name="Graham Shone" userId="2f7cc940-7d68-4e90-989c-33e4e1c21e5c" providerId="ADAL" clId="{43D24039-1433-4CF5-BEB8-8F776D4BFE6E}" dt="2024-08-07T07:42:35.071" v="10"/>
        <pc:sldMkLst>
          <pc:docMk/>
          <pc:sldMk cId="739559440" sldId="531"/>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35.071" v="10"/>
              <pc2:cmMkLst xmlns:pc2="http://schemas.microsoft.com/office/powerpoint/2019/9/main/command">
                <pc:docMk/>
                <pc:sldMk cId="739559440" sldId="531"/>
                <pc2:cmMk id="{1D872B98-57CC-416C-9E5E-D04D8963B9F0}"/>
              </pc2:cmMkLst>
            </pc226:cmChg>
          </p:ext>
        </pc:extLst>
      </pc:sldChg>
      <pc:sldChg chg="delCm">
        <pc:chgData name="Graham Shone" userId="2f7cc940-7d68-4e90-989c-33e4e1c21e5c" providerId="ADAL" clId="{43D24039-1433-4CF5-BEB8-8F776D4BFE6E}" dt="2024-08-07T07:44:38.402" v="16"/>
        <pc:sldMkLst>
          <pc:docMk/>
          <pc:sldMk cId="4232913167" sldId="532"/>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4:37.234" v="15"/>
              <pc2:cmMkLst xmlns:pc2="http://schemas.microsoft.com/office/powerpoint/2019/9/main/command">
                <pc:docMk/>
                <pc:sldMk cId="4232913167" sldId="532"/>
                <pc2:cmMk id="{4311B70C-CC65-4A76-8454-F5B4185CD743}"/>
              </pc2:cmMkLst>
            </pc226:cmChg>
            <pc226:cmChg xmlns:pc226="http://schemas.microsoft.com/office/powerpoint/2022/06/main/command" chg="del">
              <pc226:chgData name="Graham Shone" userId="2f7cc940-7d68-4e90-989c-33e4e1c21e5c" providerId="ADAL" clId="{43D24039-1433-4CF5-BEB8-8F776D4BFE6E}" dt="2024-08-07T07:44:38.402" v="16"/>
              <pc2:cmMkLst xmlns:pc2="http://schemas.microsoft.com/office/powerpoint/2019/9/main/command">
                <pc:docMk/>
                <pc:sldMk cId="4232913167" sldId="532"/>
                <pc2:cmMk id="{282BF765-E522-4C23-9075-B542258DDD36}"/>
              </pc2:cmMkLst>
            </pc226:cmChg>
          </p:ext>
        </pc:extLst>
      </pc:sldChg>
      <pc:sldChg chg="delCm">
        <pc:chgData name="Graham Shone" userId="2f7cc940-7d68-4e90-989c-33e4e1c21e5c" providerId="ADAL" clId="{43D24039-1433-4CF5-BEB8-8F776D4BFE6E}" dt="2024-08-07T07:45:00.738" v="19"/>
        <pc:sldMkLst>
          <pc:docMk/>
          <pc:sldMk cId="4245264246" sldId="540"/>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4:58.737" v="18"/>
              <pc2:cmMkLst xmlns:pc2="http://schemas.microsoft.com/office/powerpoint/2019/9/main/command">
                <pc:docMk/>
                <pc:sldMk cId="4245264246" sldId="540"/>
                <pc2:cmMk id="{A10E0159-CC87-4CC7-A3E7-FE175274B773}"/>
              </pc2:cmMkLst>
            </pc226:cmChg>
            <pc226:cmChg xmlns:pc226="http://schemas.microsoft.com/office/powerpoint/2022/06/main/command" chg="del">
              <pc226:chgData name="Graham Shone" userId="2f7cc940-7d68-4e90-989c-33e4e1c21e5c" providerId="ADAL" clId="{43D24039-1433-4CF5-BEB8-8F776D4BFE6E}" dt="2024-08-07T07:45:00.738" v="19"/>
              <pc2:cmMkLst xmlns:pc2="http://schemas.microsoft.com/office/powerpoint/2019/9/main/command">
                <pc:docMk/>
                <pc:sldMk cId="4245264246" sldId="540"/>
                <pc2:cmMk id="{CE2A116F-85EB-42E5-BFCD-38D46F3DC5C1}"/>
              </pc2:cmMkLst>
            </pc226:cmChg>
          </p:ext>
        </pc:extLst>
      </pc:sldChg>
      <pc:sldChg chg="delCm">
        <pc:chgData name="Graham Shone" userId="2f7cc940-7d68-4e90-989c-33e4e1c21e5c" providerId="ADAL" clId="{43D24039-1433-4CF5-BEB8-8F776D4BFE6E}" dt="2024-08-07T07:45:35.195" v="24"/>
        <pc:sldMkLst>
          <pc:docMk/>
          <pc:sldMk cId="1124341898" sldId="544"/>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5:35.195" v="24"/>
              <pc2:cmMkLst xmlns:pc2="http://schemas.microsoft.com/office/powerpoint/2019/9/main/command">
                <pc:docMk/>
                <pc:sldMk cId="1124341898" sldId="544"/>
                <pc2:cmMk id="{6F627383-356A-4339-997E-1218939B28DF}"/>
              </pc2:cmMkLst>
            </pc226:cmChg>
          </p:ext>
        </pc:extLst>
      </pc:sldChg>
      <pc:sldChg chg="delCm">
        <pc:chgData name="Graham Shone" userId="2f7cc940-7d68-4e90-989c-33e4e1c21e5c" providerId="ADAL" clId="{43D24039-1433-4CF5-BEB8-8F776D4BFE6E}" dt="2024-08-07T07:45:53.401" v="25"/>
        <pc:sldMkLst>
          <pc:docMk/>
          <pc:sldMk cId="4044236561" sldId="550"/>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5:53.401" v="25"/>
              <pc2:cmMkLst xmlns:pc2="http://schemas.microsoft.com/office/powerpoint/2019/9/main/command">
                <pc:docMk/>
                <pc:sldMk cId="4044236561" sldId="550"/>
                <pc2:cmMk id="{71F505B3-03E0-4412-B3D8-7300A906F01E}"/>
              </pc2:cmMkLst>
            </pc226:cmChg>
          </p:ext>
        </pc:extLst>
      </pc:sldChg>
      <pc:sldChg chg="modSp mod delCm">
        <pc:chgData name="Graham Shone" userId="2f7cc940-7d68-4e90-989c-33e4e1c21e5c" providerId="ADAL" clId="{43D24039-1433-4CF5-BEB8-8F776D4BFE6E}" dt="2024-08-07T07:46:53.219" v="31"/>
        <pc:sldMkLst>
          <pc:docMk/>
          <pc:sldMk cId="929451071" sldId="554"/>
        </pc:sldMkLst>
        <pc:picChg chg="mod">
          <ac:chgData name="Graham Shone" userId="2f7cc940-7d68-4e90-989c-33e4e1c21e5c" providerId="ADAL" clId="{43D24039-1433-4CF5-BEB8-8F776D4BFE6E}" dt="2024-08-07T07:46:36.082" v="29" actId="14100"/>
          <ac:picMkLst>
            <pc:docMk/>
            <pc:sldMk cId="929451071" sldId="554"/>
            <ac:picMk id="8" creationId="{DAC6099B-E08C-BDE0-238E-8B05736F859F}"/>
          </ac:picMkLst>
        </pc:picChg>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6:53.219" v="31"/>
              <pc2:cmMkLst xmlns:pc2="http://schemas.microsoft.com/office/powerpoint/2019/9/main/command">
                <pc:docMk/>
                <pc:sldMk cId="929451071" sldId="554"/>
                <pc2:cmMk id="{1681D008-8BB0-4FA0-81DA-5BC7691906D6}"/>
              </pc2:cmMkLst>
            </pc226:cmChg>
            <pc226:cmChg xmlns:pc226="http://schemas.microsoft.com/office/powerpoint/2022/06/main/command" chg="del">
              <pc226:chgData name="Graham Shone" userId="2f7cc940-7d68-4e90-989c-33e4e1c21e5c" providerId="ADAL" clId="{43D24039-1433-4CF5-BEB8-8F776D4BFE6E}" dt="2024-08-07T07:46:43.218" v="30"/>
              <pc2:cmMkLst xmlns:pc2="http://schemas.microsoft.com/office/powerpoint/2019/9/main/command">
                <pc:docMk/>
                <pc:sldMk cId="929451071" sldId="554"/>
                <pc2:cmMk id="{7AF4F048-EE7B-4A84-BE83-259FEF5F7192}"/>
              </pc2:cmMkLst>
            </pc226:cmChg>
          </p:ext>
        </pc:extLst>
      </pc:sldChg>
      <pc:sldChg chg="delCm">
        <pc:chgData name="Graham Shone" userId="2f7cc940-7d68-4e90-989c-33e4e1c21e5c" providerId="ADAL" clId="{43D24039-1433-4CF5-BEB8-8F776D4BFE6E}" dt="2024-08-07T07:47:02.407" v="32"/>
        <pc:sldMkLst>
          <pc:docMk/>
          <pc:sldMk cId="2598580833" sldId="555"/>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7:02.407" v="32"/>
              <pc2:cmMkLst xmlns:pc2="http://schemas.microsoft.com/office/powerpoint/2019/9/main/command">
                <pc:docMk/>
                <pc:sldMk cId="2598580833" sldId="555"/>
                <pc2:cmMk id="{2B214E03-0833-4D5C-8A97-0A08B8BD5678}"/>
              </pc2:cmMkLst>
            </pc226:cmChg>
          </p:ext>
        </pc:extLst>
      </pc:sldChg>
      <pc:sldChg chg="delCm">
        <pc:chgData name="Graham Shone" userId="2f7cc940-7d68-4e90-989c-33e4e1c21e5c" providerId="ADAL" clId="{43D24039-1433-4CF5-BEB8-8F776D4BFE6E}" dt="2024-08-07T07:47:11.582" v="33"/>
        <pc:sldMkLst>
          <pc:docMk/>
          <pc:sldMk cId="2329600011" sldId="559"/>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7:11.582" v="33"/>
              <pc2:cmMkLst xmlns:pc2="http://schemas.microsoft.com/office/powerpoint/2019/9/main/command">
                <pc:docMk/>
                <pc:sldMk cId="2329600011" sldId="559"/>
                <pc2:cmMk id="{DD76F527-19C3-4FFA-9B75-B5C5D22B8D96}"/>
              </pc2:cmMkLst>
            </pc226:cmChg>
          </p:ext>
        </pc:extLst>
      </pc:sldChg>
      <pc:sldChg chg="delCm">
        <pc:chgData name="Graham Shone" userId="2f7cc940-7d68-4e90-989c-33e4e1c21e5c" providerId="ADAL" clId="{43D24039-1433-4CF5-BEB8-8F776D4BFE6E}" dt="2024-08-07T07:42:30.250" v="9"/>
        <pc:sldMkLst>
          <pc:docMk/>
          <pc:sldMk cId="1012115437" sldId="565"/>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30.250" v="9"/>
              <pc2:cmMkLst xmlns:pc2="http://schemas.microsoft.com/office/powerpoint/2019/9/main/command">
                <pc:docMk/>
                <pc:sldMk cId="1012115437" sldId="565"/>
                <pc2:cmMk id="{5B551C0D-AF2C-44D7-A868-5BE0E6CF20E5}"/>
              </pc2:cmMkLst>
            </pc226:cmChg>
            <pc226:cmChg xmlns:pc226="http://schemas.microsoft.com/office/powerpoint/2022/06/main/command" chg="del">
              <pc226:chgData name="Graham Shone" userId="2f7cc940-7d68-4e90-989c-33e4e1c21e5c" providerId="ADAL" clId="{43D24039-1433-4CF5-BEB8-8F776D4BFE6E}" dt="2024-08-07T07:42:29.689" v="8"/>
              <pc2:cmMkLst xmlns:pc2="http://schemas.microsoft.com/office/powerpoint/2019/9/main/command">
                <pc:docMk/>
                <pc:sldMk cId="1012115437" sldId="565"/>
                <pc2:cmMk id="{4533651E-9F96-406F-9F6B-32EDA8BB1044}"/>
              </pc2:cmMkLst>
            </pc226:cmChg>
          </p:ext>
        </pc:extLst>
      </pc:sldChg>
      <pc:sldChg chg="delCm">
        <pc:chgData name="Graham Shone" userId="2f7cc940-7d68-4e90-989c-33e4e1c21e5c" providerId="ADAL" clId="{43D24039-1433-4CF5-BEB8-8F776D4BFE6E}" dt="2024-08-07T07:42:14.229" v="5"/>
        <pc:sldMkLst>
          <pc:docMk/>
          <pc:sldMk cId="1807427127" sldId="567"/>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14.229" v="5"/>
              <pc2:cmMkLst xmlns:pc2="http://schemas.microsoft.com/office/powerpoint/2019/9/main/command">
                <pc:docMk/>
                <pc:sldMk cId="1807427127" sldId="567"/>
                <pc2:cmMk id="{BCE6641E-1D6C-4AE6-B1F9-7BC1D6BC74D6}"/>
              </pc2:cmMkLst>
            </pc226:cmChg>
          </p:ext>
        </pc:extLst>
      </pc:sldChg>
      <pc:sldChg chg="delCm">
        <pc:chgData name="Graham Shone" userId="2f7cc940-7d68-4e90-989c-33e4e1c21e5c" providerId="ADAL" clId="{43D24039-1433-4CF5-BEB8-8F776D4BFE6E}" dt="2024-08-07T07:45:13.648" v="20"/>
        <pc:sldMkLst>
          <pc:docMk/>
          <pc:sldMk cId="4050048449" sldId="568"/>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5:13.648" v="20"/>
              <pc2:cmMkLst xmlns:pc2="http://schemas.microsoft.com/office/powerpoint/2019/9/main/command">
                <pc:docMk/>
                <pc:sldMk cId="4050048449" sldId="568"/>
                <pc2:cmMk id="{65448FFC-FCD9-4A4F-B5DF-7F1ACCB5F0BE}"/>
              </pc2:cmMkLst>
            </pc226:cmChg>
          </p:ext>
        </pc:extLst>
      </pc:sldChg>
      <pc:sldChg chg="delCm">
        <pc:chgData name="Graham Shone" userId="2f7cc940-7d68-4e90-989c-33e4e1c21e5c" providerId="ADAL" clId="{43D24039-1433-4CF5-BEB8-8F776D4BFE6E}" dt="2024-08-07T07:42:20.570" v="6"/>
        <pc:sldMkLst>
          <pc:docMk/>
          <pc:sldMk cId="871054139" sldId="569"/>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20.570" v="6"/>
              <pc2:cmMkLst xmlns:pc2="http://schemas.microsoft.com/office/powerpoint/2019/9/main/command">
                <pc:docMk/>
                <pc:sldMk cId="871054139" sldId="569"/>
                <pc2:cmMk id="{1CBF3239-A08B-4254-A6B7-FB8D7B414EB8}"/>
              </pc2:cmMkLst>
            </pc226:cmChg>
          </p:ext>
        </pc:extLst>
      </pc:sldChg>
      <pc:sldChg chg="delCm">
        <pc:chgData name="Graham Shone" userId="2f7cc940-7d68-4e90-989c-33e4e1c21e5c" providerId="ADAL" clId="{43D24039-1433-4CF5-BEB8-8F776D4BFE6E}" dt="2024-08-07T07:45:23.607" v="23"/>
        <pc:sldMkLst>
          <pc:docMk/>
          <pc:sldMk cId="126203674" sldId="571"/>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5:23.607" v="23"/>
              <pc2:cmMkLst xmlns:pc2="http://schemas.microsoft.com/office/powerpoint/2019/9/main/command">
                <pc:docMk/>
                <pc:sldMk cId="126203674" sldId="571"/>
                <pc2:cmMk id="{CEF1BE26-BDE3-428F-BF69-1E63CDE9360E}"/>
              </pc2:cmMkLst>
            </pc226:cmChg>
            <pc226:cmChg xmlns:pc226="http://schemas.microsoft.com/office/powerpoint/2022/06/main/command" chg="del">
              <pc226:chgData name="Graham Shone" userId="2f7cc940-7d68-4e90-989c-33e4e1c21e5c" providerId="ADAL" clId="{43D24039-1433-4CF5-BEB8-8F776D4BFE6E}" dt="2024-08-07T07:45:22.052" v="22"/>
              <pc2:cmMkLst xmlns:pc2="http://schemas.microsoft.com/office/powerpoint/2019/9/main/command">
                <pc:docMk/>
                <pc:sldMk cId="126203674" sldId="571"/>
                <pc2:cmMk id="{29E45981-0FDF-4380-A85C-297A3F388501}"/>
              </pc2:cmMkLst>
            </pc226:cmChg>
            <pc226:cmChg xmlns:pc226="http://schemas.microsoft.com/office/powerpoint/2022/06/main/command" chg="del">
              <pc226:chgData name="Graham Shone" userId="2f7cc940-7d68-4e90-989c-33e4e1c21e5c" providerId="ADAL" clId="{43D24039-1433-4CF5-BEB8-8F776D4BFE6E}" dt="2024-08-07T07:45:16.458" v="21"/>
              <pc2:cmMkLst xmlns:pc2="http://schemas.microsoft.com/office/powerpoint/2019/9/main/command">
                <pc:docMk/>
                <pc:sldMk cId="126203674" sldId="571"/>
                <pc2:cmMk id="{2856E7A9-BE09-4B96-B816-0D559BC07250}"/>
              </pc2:cmMkLst>
            </pc226:cmChg>
          </p:ext>
        </pc:extLst>
      </pc:sldChg>
      <pc:sldChg chg="modSp mod delCm">
        <pc:chgData name="Graham Shone" userId="2f7cc940-7d68-4e90-989c-33e4e1c21e5c" providerId="ADAL" clId="{43D24039-1433-4CF5-BEB8-8F776D4BFE6E}" dt="2024-08-07T07:56:26.791" v="51" actId="20577"/>
        <pc:sldMkLst>
          <pc:docMk/>
          <pc:sldMk cId="1759680379" sldId="575"/>
        </pc:sldMkLst>
        <pc:spChg chg="mod">
          <ac:chgData name="Graham Shone" userId="2f7cc940-7d68-4e90-989c-33e4e1c21e5c" providerId="ADAL" clId="{43D24039-1433-4CF5-BEB8-8F776D4BFE6E}" dt="2024-08-07T07:56:26.791" v="51" actId="20577"/>
          <ac:spMkLst>
            <pc:docMk/>
            <pc:sldMk cId="1759680379" sldId="575"/>
            <ac:spMk id="31" creationId="{6C909E3F-D62E-72A3-C4C8-F90EE1765BDC}"/>
          </ac:spMkLst>
        </pc:spChg>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4:51.218" v="17"/>
              <pc2:cmMkLst xmlns:pc2="http://schemas.microsoft.com/office/powerpoint/2019/9/main/command">
                <pc:docMk/>
                <pc:sldMk cId="1759680379" sldId="575"/>
                <pc2:cmMk id="{2C7E4F3A-459B-4F55-8806-F2C8DB769BF0}"/>
              </pc2:cmMkLst>
            </pc226:cmChg>
          </p:ext>
        </pc:extLst>
      </pc:sldChg>
      <pc:sldChg chg="delCm">
        <pc:chgData name="Graham Shone" userId="2f7cc940-7d68-4e90-989c-33e4e1c21e5c" providerId="ADAL" clId="{43D24039-1433-4CF5-BEB8-8F776D4BFE6E}" dt="2024-08-07T07:41:47.114" v="2"/>
        <pc:sldMkLst>
          <pc:docMk/>
          <pc:sldMk cId="2003827937" sldId="578"/>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1:45.111" v="1"/>
              <pc2:cmMkLst xmlns:pc2="http://schemas.microsoft.com/office/powerpoint/2019/9/main/command">
                <pc:docMk/>
                <pc:sldMk cId="2003827937" sldId="578"/>
                <pc2:cmMk id="{69192FAC-51BC-46E1-A8C9-0818BE31A2F3}"/>
              </pc2:cmMkLst>
            </pc226:cmChg>
            <pc226:cmChg xmlns:pc226="http://schemas.microsoft.com/office/powerpoint/2022/06/main/command" chg="del">
              <pc226:chgData name="Graham Shone" userId="2f7cc940-7d68-4e90-989c-33e4e1c21e5c" providerId="ADAL" clId="{43D24039-1433-4CF5-BEB8-8F776D4BFE6E}" dt="2024-08-07T07:41:47.114" v="2"/>
              <pc2:cmMkLst xmlns:pc2="http://schemas.microsoft.com/office/powerpoint/2019/9/main/command">
                <pc:docMk/>
                <pc:sldMk cId="2003827937" sldId="578"/>
                <pc2:cmMk id="{A6BB66C2-0929-403E-98A7-4F06D6F596E3}"/>
              </pc2:cmMkLst>
            </pc226:cmChg>
          </p:ext>
        </pc:extLst>
      </pc:sldChg>
      <pc:sldChg chg="delCm modCm">
        <pc:chgData name="Graham Shone" userId="2f7cc940-7d68-4e90-989c-33e4e1c21e5c" providerId="ADAL" clId="{43D24039-1433-4CF5-BEB8-8F776D4BFE6E}" dt="2024-08-07T07:46:03.636" v="27"/>
        <pc:sldMkLst>
          <pc:docMk/>
          <pc:sldMk cId="2859057979" sldId="580"/>
        </pc:sldMkLst>
        <pc:extLst>
          <p:ext xmlns:p="http://schemas.openxmlformats.org/presentationml/2006/main" uri="{D6D511B9-2390-475A-947B-AFAB55BFBCF1}">
            <pc226:cmChg xmlns:pc226="http://schemas.microsoft.com/office/powerpoint/2022/06/main/command" chg="del mod">
              <pc226:chgData name="Graham Shone" userId="2f7cc940-7d68-4e90-989c-33e4e1c21e5c" providerId="ADAL" clId="{43D24039-1433-4CF5-BEB8-8F776D4BFE6E}" dt="2024-08-07T07:46:03.636" v="27"/>
              <pc2:cmMkLst xmlns:pc2="http://schemas.microsoft.com/office/powerpoint/2019/9/main/command">
                <pc:docMk/>
                <pc:sldMk cId="2859057979" sldId="580"/>
                <pc2:cmMk id="{A611DB8C-7813-4B82-B49A-86F45A99E5A6}"/>
              </pc2:cmMkLst>
            </pc226:cmChg>
          </p:ext>
        </pc:extLst>
      </pc:sldChg>
      <pc:sldChg chg="modSp mod">
        <pc:chgData name="Graham Shone" userId="2f7cc940-7d68-4e90-989c-33e4e1c21e5c" providerId="ADAL" clId="{43D24039-1433-4CF5-BEB8-8F776D4BFE6E}" dt="2024-08-07T07:57:16.394" v="52" actId="2062"/>
        <pc:sldMkLst>
          <pc:docMk/>
          <pc:sldMk cId="3234573191" sldId="582"/>
        </pc:sldMkLst>
        <pc:graphicFrameChg chg="modGraphic">
          <ac:chgData name="Graham Shone" userId="2f7cc940-7d68-4e90-989c-33e4e1c21e5c" providerId="ADAL" clId="{43D24039-1433-4CF5-BEB8-8F776D4BFE6E}" dt="2024-08-07T07:57:16.394" v="52" actId="2062"/>
          <ac:graphicFrameMkLst>
            <pc:docMk/>
            <pc:sldMk cId="3234573191" sldId="582"/>
            <ac:graphicFrameMk id="18" creationId="{26BD685F-165C-38C9-ADE1-54DBC25D2F78}"/>
          </ac:graphicFrameMkLst>
        </pc:graphicFrameChg>
      </pc:sldChg>
      <pc:sldChg chg="delCm">
        <pc:chgData name="Graham Shone" userId="2f7cc940-7d68-4e90-989c-33e4e1c21e5c" providerId="ADAL" clId="{43D24039-1433-4CF5-BEB8-8F776D4BFE6E}" dt="2024-08-07T07:42:26.292" v="7"/>
        <pc:sldMkLst>
          <pc:docMk/>
          <pc:sldMk cId="3366959449" sldId="583"/>
        </pc:sldMkLst>
        <pc:extLst>
          <p:ext xmlns:p="http://schemas.openxmlformats.org/presentationml/2006/main" uri="{D6D511B9-2390-475A-947B-AFAB55BFBCF1}">
            <pc226:cmChg xmlns:pc226="http://schemas.microsoft.com/office/powerpoint/2022/06/main/command" chg="del">
              <pc226:chgData name="Graham Shone" userId="2f7cc940-7d68-4e90-989c-33e4e1c21e5c" providerId="ADAL" clId="{43D24039-1433-4CF5-BEB8-8F776D4BFE6E}" dt="2024-08-07T07:42:26.292" v="7"/>
              <pc2:cmMkLst xmlns:pc2="http://schemas.microsoft.com/office/powerpoint/2019/9/main/command">
                <pc:docMk/>
                <pc:sldMk cId="3366959449" sldId="583"/>
                <pc2:cmMk id="{7B3E4641-FA07-4442-9DB8-F057F9AD9C03}"/>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607BA-34CA-4CA5-9351-18454376610F}" type="datetimeFigureOut">
              <a:rPr lang="en-GB" smtClean="0"/>
              <a:t>07/08/2024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AE0F-FC5D-4269-A9BD-2387D0DAA2D4}" type="slidenum">
              <a:rPr lang="en-GB" smtClean="0"/>
              <a:t>‹#›</a:t>
            </a:fld>
            <a:endParaRPr lang="en-GB"/>
          </a:p>
        </p:txBody>
      </p:sp>
    </p:spTree>
    <p:extLst>
      <p:ext uri="{BB962C8B-B14F-4D97-AF65-F5344CB8AC3E}">
        <p14:creationId xmlns:p14="http://schemas.microsoft.com/office/powerpoint/2010/main" val="19552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workingarrangem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1300" u="none"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ONS Working Arrangements data for Great Britain</a:t>
            </a:r>
            <a:endParaRPr lang="en-GB" sz="1300" u="none" kern="1200">
              <a:solidFill>
                <a:schemeClr val="tx1"/>
              </a:solidFill>
              <a:latin typeface="+mn-lt"/>
              <a:ea typeface="+mn-ea"/>
              <a:cs typeface="+mn-cs"/>
            </a:endParaRPr>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1300"/>
              <a:t>Data is gathered by ONS who survey a sample of 760 people across Great Britain on a weekly, and more recently fortnightly, basis. Some small changes were made to the sample of people surveyed in April 2022 which may have impacted the comparability of data before/after this date. Despite a possible step change occurring in the data at this time, trends post April 2022 continue to suggest a gradual reduction in on-site workers.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218537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44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(https://webtris.highwaysengland.co.uk/)</a:t>
            </a:r>
            <a:endParaRPr lang="en-GB" sz="1200" i="1">
              <a:solidFill>
                <a:prstClr val="black"/>
              </a:solidFill>
            </a:endParaRPr>
          </a:p>
          <a:p>
            <a:pPr>
              <a:defRPr/>
            </a:pPr>
            <a:endParaRPr lang="en-GB" sz="1200" b="1" i="0">
              <a:solidFill>
                <a:prstClr val="black"/>
              </a:solidFill>
            </a:endParaRPr>
          </a:p>
          <a:p>
            <a:pPr>
              <a:defRPr/>
            </a:pPr>
            <a:r>
              <a:rPr lang="en-GB" sz="1200" b="1" i="0">
                <a:solidFill>
                  <a:prstClr val="black"/>
                </a:solidFill>
              </a:rPr>
              <a:t>Technical notes: </a:t>
            </a:r>
            <a:endParaRPr lang="en-GB" b="0">
              <a:solidFill>
                <a:srgbClr val="000000"/>
              </a:solidFill>
              <a:latin typeface="Calibri"/>
              <a:cs typeface="Calibri"/>
            </a:endParaRPr>
          </a:p>
          <a:p>
            <a:r>
              <a:rPr lang="en-GB" sz="1800" b="0" i="0" u="sng" strike="noStrike">
                <a:solidFill>
                  <a:srgbClr val="000000"/>
                </a:solidFill>
                <a:effectLst/>
                <a:latin typeface="Calibri" panose="020F0502020204030204" pitchFamily="34" charset="0"/>
              </a:rPr>
              <a:t>District</a:t>
            </a:r>
            <a:r>
              <a:rPr lang="en-GB" sz="2800" u="sng"/>
              <a:t> and </a:t>
            </a:r>
            <a:r>
              <a:rPr lang="en-GB" sz="1800" b="0" i="0" u="sng" strike="noStrike">
                <a:solidFill>
                  <a:srgbClr val="000000"/>
                </a:solidFill>
                <a:effectLst/>
                <a:latin typeface="Calibri" panose="020F0502020204030204" pitchFamily="34" charset="0"/>
              </a:rPr>
              <a:t>Site IDs</a:t>
            </a:r>
            <a:r>
              <a:rPr lang="en-GB" sz="2800" u="sng"/>
              <a:t> </a:t>
            </a:r>
          </a:p>
          <a:p>
            <a:r>
              <a:rPr lang="en-GB" sz="1800" b="0" i="0" u="none" strike="noStrike">
                <a:solidFill>
                  <a:srgbClr val="000000"/>
                </a:solidFill>
                <a:effectLst/>
                <a:latin typeface="Calibri" panose="020F0502020204030204" pitchFamily="34" charset="0"/>
              </a:rPr>
              <a:t>Cambridge</a:t>
            </a:r>
            <a:r>
              <a:rPr lang="en-GB" sz="2800"/>
              <a:t> </a:t>
            </a:r>
            <a:r>
              <a:rPr lang="en-GB" sz="1800" b="0" i="0" u="none" strike="noStrike">
                <a:solidFill>
                  <a:srgbClr val="000000"/>
                </a:solidFill>
                <a:effectLst/>
                <a:latin typeface="Calibri" panose="020F0502020204030204" pitchFamily="34" charset="0"/>
              </a:rPr>
              <a:t>MIDAS site at M11/6886A</a:t>
            </a:r>
            <a:r>
              <a:rPr lang="en-GB" sz="2800"/>
              <a:t> </a:t>
            </a:r>
          </a:p>
          <a:p>
            <a:r>
              <a:rPr lang="en-GB" sz="1800" b="0" i="0" u="none" strike="noStrike">
                <a:solidFill>
                  <a:srgbClr val="000000"/>
                </a:solidFill>
                <a:effectLst/>
                <a:latin typeface="Calibri" panose="020F0502020204030204" pitchFamily="34" charset="0"/>
              </a:rPr>
              <a:t>Cambridge</a:t>
            </a:r>
            <a:r>
              <a:rPr lang="en-GB" sz="2800"/>
              <a:t> </a:t>
            </a:r>
            <a:r>
              <a:rPr lang="en-GB" sz="1800" b="0" i="0" u="none" strike="noStrike">
                <a:solidFill>
                  <a:srgbClr val="000000"/>
                </a:solidFill>
                <a:effectLst/>
                <a:latin typeface="Calibri" panose="020F0502020204030204" pitchFamily="34" charset="0"/>
              </a:rPr>
              <a:t>MIDAS site at M11/6886B</a:t>
            </a:r>
          </a:p>
          <a:p>
            <a:r>
              <a:rPr lang="en-GB" sz="1800" b="0" i="0" u="none" strike="noStrike">
                <a:solidFill>
                  <a:srgbClr val="000000"/>
                </a:solidFill>
                <a:effectLst/>
                <a:latin typeface="Calibri" panose="020F0502020204030204" pitchFamily="34" charset="0"/>
              </a:rPr>
              <a:t>East Cambridgeshire</a:t>
            </a:r>
            <a:r>
              <a:rPr lang="en-GB" sz="2800"/>
              <a:t> </a:t>
            </a:r>
            <a:r>
              <a:rPr lang="en-GB" sz="1800" b="0" i="0" u="none" strike="noStrike">
                <a:solidFill>
                  <a:srgbClr val="000000"/>
                </a:solidFill>
                <a:effectLst/>
                <a:latin typeface="Calibri" panose="020F0502020204030204" pitchFamily="34" charset="0"/>
              </a:rPr>
              <a:t>MIDAS site at A11/0047B</a:t>
            </a:r>
            <a:endParaRPr lang="en-GB" sz="2800" b="0" i="0" u="none" strike="noStrike">
              <a:solidFill>
                <a:srgbClr val="000000"/>
              </a:solidFill>
              <a:effectLst/>
              <a:latin typeface="Calibri" panose="020F0502020204030204" pitchFamily="34" charset="0"/>
            </a:endParaRPr>
          </a:p>
          <a:p>
            <a:r>
              <a:rPr lang="en-GB" sz="2800" b="0" i="0" u="none" strike="noStrike">
                <a:solidFill>
                  <a:srgbClr val="000000"/>
                </a:solidFill>
                <a:effectLst/>
                <a:latin typeface="Calibri" panose="020F0502020204030204" pitchFamily="34" charset="0"/>
              </a:rPr>
              <a:t>E</a:t>
            </a:r>
            <a:r>
              <a:rPr lang="en-GB" sz="1800" b="0" i="0" u="none" strike="noStrike">
                <a:solidFill>
                  <a:srgbClr val="000000"/>
                </a:solidFill>
                <a:effectLst/>
                <a:latin typeface="Calibri" panose="020F0502020204030204" pitchFamily="34" charset="0"/>
              </a:rPr>
              <a:t>ast Cambridgeshire</a:t>
            </a:r>
            <a:r>
              <a:rPr lang="en-GB" sz="2800"/>
              <a:t> </a:t>
            </a:r>
            <a:r>
              <a:rPr lang="en-GB" sz="1800" b="0" i="0" u="none" strike="noStrike">
                <a:solidFill>
                  <a:srgbClr val="000000"/>
                </a:solidFill>
                <a:effectLst/>
                <a:latin typeface="Calibri" panose="020F0502020204030204" pitchFamily="34" charset="0"/>
              </a:rPr>
              <a:t>MIDAS site at A14/1241B</a:t>
            </a:r>
            <a:r>
              <a:rPr lang="en-GB" sz="2800"/>
              <a:t> </a:t>
            </a:r>
          </a:p>
          <a:p>
            <a:r>
              <a:rPr lang="en-GB" sz="1800" b="0" i="0" u="none" strike="noStrike">
                <a:solidFill>
                  <a:srgbClr val="000000"/>
                </a:solidFill>
                <a:effectLst/>
                <a:latin typeface="Calibri" panose="020F0502020204030204" pitchFamily="34" charset="0"/>
              </a:rPr>
              <a:t>East Cambridgeshire</a:t>
            </a:r>
            <a:r>
              <a:rPr lang="en-GB" sz="2800"/>
              <a:t> </a:t>
            </a:r>
            <a:r>
              <a:rPr lang="en-GB" sz="1800" b="0" i="0" u="none" strike="noStrike">
                <a:solidFill>
                  <a:srgbClr val="000000"/>
                </a:solidFill>
                <a:effectLst/>
                <a:latin typeface="Calibri" panose="020F0502020204030204" pitchFamily="34" charset="0"/>
              </a:rPr>
              <a:t>TMU Site 6317/1</a:t>
            </a:r>
            <a:r>
              <a:rPr lang="en-GB" sz="2800"/>
              <a:t> </a:t>
            </a:r>
          </a:p>
          <a:p>
            <a:r>
              <a:rPr lang="en-GB" sz="1800" b="0" i="0" u="none" strike="noStrike">
                <a:solidFill>
                  <a:srgbClr val="000000"/>
                </a:solidFill>
                <a:effectLst/>
                <a:latin typeface="Calibri" panose="020F0502020204030204" pitchFamily="34" charset="0"/>
              </a:rPr>
              <a:t>Fenland</a:t>
            </a:r>
            <a:r>
              <a:rPr lang="en-GB" sz="2800"/>
              <a:t> </a:t>
            </a:r>
            <a:r>
              <a:rPr lang="en-GB" sz="1800" b="0" i="0" u="none" strike="noStrike">
                <a:solidFill>
                  <a:srgbClr val="000000"/>
                </a:solidFill>
                <a:effectLst/>
                <a:latin typeface="Calibri" panose="020F0502020204030204" pitchFamily="34" charset="0"/>
              </a:rPr>
              <a:t>TMU Site 6350/1</a:t>
            </a:r>
            <a:r>
              <a:rPr lang="en-GB" sz="2800"/>
              <a:t> </a:t>
            </a:r>
          </a:p>
          <a:p>
            <a:r>
              <a:rPr lang="en-GB" sz="1800" b="0" i="0" u="none" strike="noStrike">
                <a:solidFill>
                  <a:srgbClr val="000000"/>
                </a:solidFill>
                <a:effectLst/>
                <a:latin typeface="Calibri" panose="020F0502020204030204" pitchFamily="34" charset="0"/>
              </a:rPr>
              <a:t>Fenland</a:t>
            </a:r>
            <a:r>
              <a:rPr lang="en-GB" sz="2800"/>
              <a:t> </a:t>
            </a:r>
            <a:r>
              <a:rPr lang="en-GB" sz="1800" b="0" i="0" u="none" strike="noStrike">
                <a:solidFill>
                  <a:srgbClr val="000000"/>
                </a:solidFill>
                <a:effectLst/>
                <a:latin typeface="Calibri" panose="020F0502020204030204" pitchFamily="34" charset="0"/>
              </a:rPr>
              <a:t>TMU Site 6350/2</a:t>
            </a:r>
            <a:r>
              <a:rPr lang="en-GB" sz="2800"/>
              <a:t> </a:t>
            </a:r>
          </a:p>
          <a:p>
            <a:r>
              <a:rPr lang="en-GB" sz="1800" b="0" i="0" u="none" strike="noStrike">
                <a:solidFill>
                  <a:srgbClr val="000000"/>
                </a:solidFill>
                <a:effectLst/>
                <a:latin typeface="Calibri" panose="020F0502020204030204" pitchFamily="34" charset="0"/>
              </a:rPr>
              <a:t>Huntingdonshire</a:t>
            </a:r>
            <a:r>
              <a:rPr lang="en-GB" sz="2800"/>
              <a:t> </a:t>
            </a:r>
            <a:r>
              <a:rPr lang="en-GB" sz="1800" b="0" i="0" u="none" strike="noStrike">
                <a:solidFill>
                  <a:srgbClr val="000000"/>
                </a:solidFill>
                <a:effectLst/>
                <a:latin typeface="Calibri" panose="020F0502020204030204" pitchFamily="34" charset="0"/>
              </a:rPr>
              <a:t>MIDAS site at A1M/2134A</a:t>
            </a:r>
            <a:r>
              <a:rPr lang="en-GB" sz="2800"/>
              <a:t> </a:t>
            </a:r>
          </a:p>
          <a:p>
            <a:r>
              <a:rPr lang="en-GB" sz="1800" b="0" i="0" u="none" strike="noStrike">
                <a:solidFill>
                  <a:srgbClr val="000000"/>
                </a:solidFill>
                <a:effectLst/>
                <a:latin typeface="Calibri" panose="020F0502020204030204" pitchFamily="34" charset="0"/>
              </a:rPr>
              <a:t>Huntingdonshire</a:t>
            </a:r>
            <a:r>
              <a:rPr lang="en-GB" sz="2800"/>
              <a:t> </a:t>
            </a:r>
            <a:r>
              <a:rPr lang="en-GB" sz="1800" b="0" i="0" u="none" strike="noStrike">
                <a:solidFill>
                  <a:srgbClr val="000000"/>
                </a:solidFill>
                <a:effectLst/>
                <a:latin typeface="Calibri" panose="020F0502020204030204" pitchFamily="34" charset="0"/>
              </a:rPr>
              <a:t>MIDAS site at A1M/2145B</a:t>
            </a:r>
            <a:r>
              <a:rPr lang="en-GB" sz="2800"/>
              <a:t> </a:t>
            </a:r>
          </a:p>
          <a:p>
            <a:r>
              <a:rPr lang="en-GB" sz="1800" b="0" i="0" u="none" strike="noStrike">
                <a:solidFill>
                  <a:srgbClr val="000000"/>
                </a:solidFill>
                <a:effectLst/>
                <a:latin typeface="Calibri" panose="020F0502020204030204" pitchFamily="34" charset="0"/>
              </a:rPr>
              <a:t>Huntingdonshire</a:t>
            </a:r>
            <a:r>
              <a:rPr lang="en-GB" sz="2800"/>
              <a:t> </a:t>
            </a:r>
            <a:r>
              <a:rPr lang="en-GB" sz="1800" b="0" i="0" u="none" strike="noStrike">
                <a:solidFill>
                  <a:srgbClr val="000000"/>
                </a:solidFill>
                <a:effectLst/>
                <a:latin typeface="Calibri" panose="020F0502020204030204" pitchFamily="34" charset="0"/>
              </a:rPr>
              <a:t>MIDAS site at A1M/2220A</a:t>
            </a:r>
            <a:r>
              <a:rPr lang="en-GB" sz="2800"/>
              <a:t> </a:t>
            </a:r>
          </a:p>
          <a:p>
            <a:r>
              <a:rPr lang="en-GB" sz="1800" b="0" i="0" u="none" strike="noStrike">
                <a:solidFill>
                  <a:srgbClr val="000000"/>
                </a:solidFill>
                <a:effectLst/>
                <a:latin typeface="Calibri" panose="020F0502020204030204" pitchFamily="34" charset="0"/>
              </a:rPr>
              <a:t>Peterborough</a:t>
            </a:r>
            <a:r>
              <a:rPr lang="en-GB" sz="2800"/>
              <a:t> </a:t>
            </a:r>
            <a:r>
              <a:rPr lang="en-GB" sz="1800" b="0" i="0" u="none" strike="noStrike">
                <a:solidFill>
                  <a:srgbClr val="000000"/>
                </a:solidFill>
                <a:effectLst/>
                <a:latin typeface="Calibri" panose="020F0502020204030204" pitchFamily="34" charset="0"/>
              </a:rPr>
              <a:t>TMU Site 6351/1</a:t>
            </a:r>
            <a:r>
              <a:rPr lang="en-GB" sz="2800"/>
              <a:t> </a:t>
            </a:r>
          </a:p>
          <a:p>
            <a:r>
              <a:rPr lang="en-GB" sz="1800" b="0" i="0" u="none" strike="noStrike">
                <a:solidFill>
                  <a:srgbClr val="000000"/>
                </a:solidFill>
                <a:effectLst/>
                <a:latin typeface="Calibri" panose="020F0502020204030204" pitchFamily="34" charset="0"/>
              </a:rPr>
              <a:t>Peterborough</a:t>
            </a:r>
            <a:r>
              <a:rPr lang="en-GB" sz="2800"/>
              <a:t> </a:t>
            </a:r>
            <a:r>
              <a:rPr lang="en-GB" sz="1800" b="0" i="0" u="none" strike="noStrike">
                <a:solidFill>
                  <a:srgbClr val="000000"/>
                </a:solidFill>
                <a:effectLst/>
                <a:latin typeface="Calibri" panose="020F0502020204030204" pitchFamily="34" charset="0"/>
              </a:rPr>
              <a:t>TMU Site 6351/2</a:t>
            </a:r>
            <a:r>
              <a:rPr lang="en-GB" sz="2800"/>
              <a:t> </a:t>
            </a:r>
          </a:p>
          <a:p>
            <a:r>
              <a:rPr lang="en-GB" sz="1800" b="0" i="0" u="none" strike="noStrike">
                <a:solidFill>
                  <a:srgbClr val="000000"/>
                </a:solidFill>
                <a:effectLst/>
                <a:latin typeface="Calibri" panose="020F0502020204030204" pitchFamily="34" charset="0"/>
              </a:rPr>
              <a:t>Peterborough</a:t>
            </a:r>
            <a:r>
              <a:rPr lang="en-GB" sz="2800"/>
              <a:t> </a:t>
            </a:r>
            <a:r>
              <a:rPr lang="en-GB" sz="1800" b="0" i="0" u="none" strike="noStrike">
                <a:solidFill>
                  <a:srgbClr val="000000"/>
                </a:solidFill>
                <a:effectLst/>
                <a:latin typeface="Calibri" panose="020F0502020204030204" pitchFamily="34" charset="0"/>
              </a:rPr>
              <a:t>TMU Site 6502/2</a:t>
            </a:r>
            <a:r>
              <a:rPr lang="en-GB" sz="2800"/>
              <a:t> </a:t>
            </a:r>
          </a:p>
          <a:p>
            <a:r>
              <a:rPr lang="en-GB" sz="1800" b="0" i="0" u="none" strike="noStrike">
                <a:solidFill>
                  <a:srgbClr val="000000"/>
                </a:solidFill>
                <a:effectLst/>
                <a:latin typeface="Calibri" panose="020F0502020204030204" pitchFamily="34" charset="0"/>
              </a:rPr>
              <a:t>South Cambridgeshire</a:t>
            </a:r>
            <a:r>
              <a:rPr lang="en-GB" sz="2800"/>
              <a:t> </a:t>
            </a:r>
            <a:r>
              <a:rPr lang="en-GB" sz="1800" b="0" i="0" u="none" strike="noStrike">
                <a:solidFill>
                  <a:srgbClr val="000000"/>
                </a:solidFill>
                <a:effectLst/>
                <a:latin typeface="Calibri" panose="020F0502020204030204" pitchFamily="34" charset="0"/>
              </a:rPr>
              <a:t>MIDAS site at M11/6747A</a:t>
            </a:r>
            <a:r>
              <a:rPr lang="en-GB" sz="2800"/>
              <a:t> </a:t>
            </a:r>
            <a:endParaRPr lang="en-GB" sz="1800" b="1">
              <a:solidFill>
                <a:srgbClr val="000000"/>
              </a:solidFill>
              <a:latin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53296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err="1">
                <a:solidFill>
                  <a:prstClr val="black"/>
                </a:solidFill>
                <a:latin typeface="Calibri" panose="020F0502020204030204"/>
              </a:rPr>
              <a:t>WebTRIS</a:t>
            </a:r>
            <a:r>
              <a:rPr lang="en-GB" sz="1200" i="0">
                <a:solidFill>
                  <a:prstClr val="black"/>
                </a:solidFill>
                <a:latin typeface="Calibri" panose="020F0502020204030204"/>
              </a:rPr>
              <a:t>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all with data 2019 – 2024. This dataset averages across ALL days (Mon-Sun).</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137395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err="1">
                <a:solidFill>
                  <a:prstClr val="black"/>
                </a:solidFill>
                <a:latin typeface="Calibri" panose="020F0502020204030204"/>
              </a:rPr>
              <a:t>WebTRIS</a:t>
            </a:r>
            <a:r>
              <a:rPr lang="en-GB" sz="1200" i="0">
                <a:solidFill>
                  <a:prstClr val="black"/>
                </a:solidFill>
                <a:latin typeface="Calibri" panose="020F0502020204030204"/>
              </a:rPr>
              <a:t> data.</a:t>
            </a:r>
            <a:r>
              <a:rPr lang="en-GB" sz="1200" i="0"/>
              <a:t> </a:t>
            </a: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b="0">
                <a:cs typeface="Calibri"/>
              </a:rPr>
              <a:t>The graph shows the percentage difference from the corresponding month in 2019 (e.g. March 2023 compared to March 2019). Created using </a:t>
            </a:r>
            <a:r>
              <a:rPr lang="en-GB" sz="1200" b="0">
                <a:solidFill>
                  <a:prstClr val="black"/>
                </a:solidFill>
                <a:latin typeface="Calibri" panose="020F0502020204030204"/>
                <a:cs typeface="Calibri"/>
              </a:rPr>
              <a:t>A</a:t>
            </a:r>
            <a:r>
              <a:rPr lang="en-GB" sz="1200" b="0">
                <a:solidFill>
                  <a:prstClr val="black"/>
                </a:solidFill>
                <a:latin typeface="Calibri" panose="020F0502020204030204"/>
              </a:rPr>
              <a:t>verage</a:t>
            </a:r>
            <a:r>
              <a:rPr lang="en-GB" sz="1200">
                <a:solidFill>
                  <a:prstClr val="black"/>
                </a:solidFill>
                <a:latin typeface="Calibri" panose="020F0502020204030204"/>
              </a:rPr>
              <a:t> Daily Flow by month data for main carriageway monitors in each district, all with data 2019 – 2024. This dataset averages across ALL days (Mon-Sun).</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95096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Calibri" panose="020F0502020204030204"/>
              </a:rPr>
              <a:t>Source: </a:t>
            </a:r>
            <a:r>
              <a:rPr lang="en-GB" sz="1400" i="0">
                <a:solidFill>
                  <a:prstClr val="black"/>
                </a:solidFill>
              </a:rPr>
              <a:t>National Highways </a:t>
            </a:r>
            <a:r>
              <a:rPr lang="en-GB" sz="1400" i="0">
                <a:solidFill>
                  <a:prstClr val="black"/>
                </a:solidFill>
                <a:latin typeface="Calibri" panose="020F0502020204030204"/>
              </a:rPr>
              <a:t>WebTRIS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a:solidFill>
                <a:prstClr val="black"/>
              </a:solidFill>
            </a:endParaRPr>
          </a:p>
          <a:p>
            <a:r>
              <a:rPr lang="en-GB" sz="1400" b="1" i="0">
                <a:solidFill>
                  <a:prstClr val="black"/>
                </a:solidFill>
              </a:rPr>
              <a:t>Technical note: </a:t>
            </a:r>
            <a:r>
              <a:rPr lang="en-GB" sz="1400">
                <a:solidFill>
                  <a:prstClr val="black"/>
                </a:solidFill>
                <a:latin typeface="Calibri" panose="020F0502020204030204"/>
              </a:rPr>
              <a:t> This dataset averages across ALL days (Mon-Sun).</a:t>
            </a:r>
            <a:endParaRPr lang="en-GB" sz="1400" i="1">
              <a:solidFill>
                <a:prstClr val="black"/>
              </a:solidFill>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330065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endParaRPr>
          </a:p>
          <a:p>
            <a:r>
              <a:rPr lang="en-GB" sz="1200" b="1" i="0">
                <a:solidFill>
                  <a:prstClr val="black"/>
                </a:solidFill>
              </a:rPr>
              <a:t>Technical note: </a:t>
            </a:r>
            <a:r>
              <a:rPr lang="en-GB" sz="1200">
                <a:solidFill>
                  <a:prstClr val="black"/>
                </a:solidFill>
                <a:latin typeface="Calibri" panose="020F0502020204030204"/>
              </a:rPr>
              <a:t> This dataset averages across ALL days (Mon-Sun).</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23961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endParaRPr>
          </a:p>
          <a:p>
            <a:r>
              <a:rPr lang="en-GB" sz="1200" b="1" i="0">
                <a:solidFill>
                  <a:prstClr val="black"/>
                </a:solidFill>
              </a:rPr>
              <a:t>Technical note: </a:t>
            </a:r>
            <a:r>
              <a:rPr lang="en-GB" sz="1200">
                <a:solidFill>
                  <a:prstClr val="black"/>
                </a:solidFill>
                <a:latin typeface="Calibri" panose="020F0502020204030204"/>
              </a:rPr>
              <a:t> This dataset averages across ALL days (Mon-Sun).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101278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endParaRPr>
          </a:p>
          <a:p>
            <a:r>
              <a:rPr lang="en-GB" sz="1200" b="1" i="0">
                <a:solidFill>
                  <a:prstClr val="black"/>
                </a:solidFill>
              </a:rPr>
              <a:t>Technical note: </a:t>
            </a:r>
            <a:r>
              <a:rPr lang="en-GB" sz="1200">
                <a:solidFill>
                  <a:prstClr val="black"/>
                </a:solidFill>
                <a:latin typeface="Calibri" panose="020F0502020204030204"/>
              </a:rPr>
              <a:t> This dataset averages across ALL days (Mon-Sun).</a:t>
            </a:r>
            <a:endParaRPr lang="en-GB" sz="1200">
              <a:solidFill>
                <a:schemeClr val="bg2">
                  <a:lumMod val="50000"/>
                </a:schemeClr>
              </a:solidFill>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80200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endParaRPr>
          </a:p>
          <a:p>
            <a:r>
              <a:rPr lang="en-GB" sz="1200" b="1" i="0">
                <a:solidFill>
                  <a:prstClr val="black"/>
                </a:solidFill>
              </a:rPr>
              <a:t>Technical note: </a:t>
            </a:r>
            <a:r>
              <a:rPr lang="en-GB" sz="1200">
                <a:solidFill>
                  <a:prstClr val="black"/>
                </a:solidFill>
                <a:latin typeface="Calibri" panose="020F0502020204030204"/>
              </a:rPr>
              <a:t> This dataset averages across ALL days (Mon-Sun).</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69658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953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prstClr val="black"/>
                </a:solidFill>
              </a:rPr>
              <a:t>Technical note: </a:t>
            </a:r>
            <a:r>
              <a:rPr lang="en-GB" sz="1200">
                <a:solidFill>
                  <a:prstClr val="black"/>
                </a:solidFill>
                <a:latin typeface="Calibri" panose="020F0502020204030204"/>
              </a:rPr>
              <a:t> This dataset averages across ALL days (Mon-Sun).</a:t>
            </a:r>
            <a:endParaRPr lang="en-GB" sz="1200" i="1">
              <a:solidFill>
                <a:prstClr val="black"/>
              </a:solidFill>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954420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Calibri" panose="020F0502020204030204"/>
              </a:rPr>
              <a:t>Source: </a:t>
            </a:r>
            <a:r>
              <a:rPr lang="en-GB" sz="1400" i="0">
                <a:solidFill>
                  <a:prstClr val="black"/>
                </a:solidFill>
              </a:rPr>
              <a:t>National Highways </a:t>
            </a:r>
            <a:r>
              <a:rPr lang="en-GB" sz="1400" i="0" err="1">
                <a:solidFill>
                  <a:prstClr val="black"/>
                </a:solidFill>
                <a:latin typeface="Calibri" panose="020F0502020204030204"/>
              </a:rPr>
              <a:t>WebTRIS</a:t>
            </a:r>
            <a:r>
              <a:rPr lang="en-GB" sz="1400" i="0">
                <a:solidFill>
                  <a:prstClr val="black"/>
                </a:solidFill>
                <a:latin typeface="Calibri" panose="020F0502020204030204"/>
              </a:rPr>
              <a:t> data.</a:t>
            </a:r>
            <a:r>
              <a:rPr lang="en-GB" sz="14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a:solidFill>
                  <a:prstClr val="black"/>
                </a:solidFill>
              </a:rPr>
              <a:t>Technical note: </a:t>
            </a:r>
            <a:r>
              <a:rPr lang="en-GB" sz="1400" i="0">
                <a:solidFill>
                  <a:prstClr val="black"/>
                </a:solidFill>
              </a:rPr>
              <a:t>Average Daily Flow in the week for main carriageway monitors in each district, all with data 2019 – 2024. 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574410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215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US"/>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224588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p>
          <a:p>
            <a:pPr>
              <a:defRPr/>
            </a:pPr>
            <a:endParaRPr lang="en-GB" b="1">
              <a:cs typeface="Calibri"/>
            </a:endParaRPr>
          </a:p>
          <a:p>
            <a:pPr>
              <a:defRPr/>
            </a:pPr>
            <a:r>
              <a:rPr lang="en-GB" b="1">
                <a:cs typeface="Calibri"/>
              </a:rPr>
              <a:t>Technical Notes: </a:t>
            </a:r>
            <a:r>
              <a:rPr lang="en-GB"/>
              <a:t>'Non-neutral days' are not included within the calculations. </a:t>
            </a:r>
            <a:endParaRPr lang="en-US"/>
          </a:p>
          <a:p>
            <a:pPr>
              <a:defRPr/>
            </a:pPr>
            <a:r>
              <a:rPr lang="en-US"/>
              <a:t>This chart shows the average volume of motor vehicles counted per weekday for each month/year . </a:t>
            </a:r>
          </a:p>
          <a:p>
            <a:pPr>
              <a:defRPr/>
            </a:pPr>
            <a:r>
              <a:rPr lang="en-US"/>
              <a:t>The table presents full week and weekend changes against various historic benchmarks to give an indication of how traffic flows are recovering.</a:t>
            </a:r>
            <a:endParaRPr lang="en-US">
              <a:cs typeface="Calibri"/>
            </a:endParaRPr>
          </a:p>
          <a:p>
            <a:pPr>
              <a:defRPr/>
            </a:pPr>
            <a:r>
              <a:rPr lang="en-US"/>
              <a:t>Improved data cleaning processes are being developed to improve the omission of any poor quality / non-comparable data – gaps on the graph may be present for this reason. Care should be taken in interpreting these charts as they are solely based on the 5 locations stated – which dilutes the geographical coverage and may not provide a city-wide / holistic view.</a:t>
            </a:r>
            <a:endParaRPr lang="en-GB"/>
          </a:p>
          <a:p>
            <a:pPr>
              <a:defRPr/>
            </a:pPr>
            <a:endParaRPr lang="en-GB" b="1"/>
          </a:p>
          <a:p>
            <a:pPr>
              <a:defRPr/>
            </a:pPr>
            <a:r>
              <a:rPr lang="en-GB" b="1"/>
              <a:t>Commentary:</a:t>
            </a:r>
            <a:r>
              <a:rPr lang="en-GB"/>
              <a:t> </a:t>
            </a:r>
            <a:endParaRPr lang="en-US"/>
          </a:p>
          <a:p>
            <a:pPr marL="185420" indent="-185420">
              <a:buFont typeface="Arial"/>
              <a:buChar char="•"/>
              <a:defRPr/>
            </a:pPr>
            <a:r>
              <a:rPr lang="en-GB"/>
              <a:t>Motorised traffic flows in 2024 so far are very similar to those seen in 2023. June 2024 overall is just ahead of June 2023.</a:t>
            </a:r>
          </a:p>
          <a:p>
            <a:pPr marL="185420" indent="-185420">
              <a:buFont typeface="Arial"/>
              <a:buChar char="•"/>
              <a:defRPr/>
            </a:pPr>
            <a:r>
              <a:rPr lang="en-GB"/>
              <a:t>Motorised flows remain below June 2019 (‘pre-COVID’) levels (-10%). Weekends (-8%) are closer to pre-Covid than weekdays (-11%).</a:t>
            </a:r>
            <a:endParaRPr lang="en-US"/>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40147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245" indent="-309245">
              <a:buFont typeface="Arial,Sans-Serif"/>
              <a:buChar char="•"/>
              <a:defRPr/>
            </a:pPr>
            <a:endParaRPr lang="en-GB"/>
          </a:p>
          <a:p>
            <a:pPr>
              <a:defRPr/>
            </a:pPr>
            <a:endParaRPr lang="en-GB"/>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198157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Cambridgeshire Annual Traffic Surveys – Cambridge Radial and Cambridge Screenline . Survey data in 2022 was returned to CCC incomplete, therefore 2022 is excluded as it cannot be presented in comparison to other years.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cs typeface="Calibri"/>
              </a:rPr>
              <a:t>Technical Note: </a:t>
            </a:r>
            <a:r>
              <a:rPr lang="en-GB" sz="1200">
                <a:solidFill>
                  <a:schemeClr val="bg2">
                    <a:lumMod val="50000"/>
                  </a:schemeClr>
                </a:solidFill>
                <a:cs typeface="Calibri"/>
              </a:rPr>
              <a:t>These figures use the annual traffic survey data from sites in the annual Cambridge Screenline and the Cambridge Radial surveys (only sites which have been consistent across all years).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758961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66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US"/>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28</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856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b="1"/>
              <a:t>Source: </a:t>
            </a:r>
            <a:r>
              <a:rPr lang="en-GB"/>
              <a:t>Cambridge Vivacity sensors</a:t>
            </a:r>
            <a:endParaRPr lang="en-US"/>
          </a:p>
          <a:p>
            <a:pPr defTabSz="990752">
              <a:defRPr/>
            </a:pPr>
            <a:endParaRPr lang="en-GB" b="1"/>
          </a:p>
          <a:p>
            <a:pPr defTabSz="990752">
              <a:defRPr/>
            </a:pPr>
            <a:r>
              <a:rPr lang="en-GB" b="1"/>
              <a:t>Technical Notes: </a:t>
            </a:r>
            <a:r>
              <a:rPr lang="en-GB"/>
              <a:t>Sensors included within the four-year chart are: Cherry Hinton Road, Coleridge Road, Hills Road, and Tenison Road. 'Non-neutral' days are not included within average weekday flow calculations. Fridays are not counted as a weekday. Traffic flows on all other days are counted and used to calculate a typical 'average' traffic flow within central Cambridge on a weekday. </a:t>
            </a:r>
            <a:endParaRPr lang="en-GB">
              <a:ea typeface="Calibri"/>
              <a:cs typeface="Calibri"/>
            </a:endParaRPr>
          </a:p>
          <a:p>
            <a:pPr defTabSz="990752">
              <a:defRPr/>
            </a:pPr>
            <a:r>
              <a:rPr lang="en-GB"/>
              <a:t>We have selected the most recent month of data (March 2024) and compared it to three historic time periods to show how traffic flows have evolved since these sensors were installed. </a:t>
            </a:r>
            <a:endParaRPr lang="en-GB">
              <a:ea typeface="Calibri"/>
              <a:cs typeface="Calibri"/>
            </a:endParaRPr>
          </a:p>
          <a:p>
            <a:pPr defTabSz="990752">
              <a:defRPr/>
            </a:pPr>
            <a:endParaRPr lang="en-GB" sz="1300" b="1">
              <a:solidFill>
                <a:prstClr val="black"/>
              </a:solidFill>
            </a:endParaRPr>
          </a:p>
          <a:p>
            <a:pPr defTabSz="990752">
              <a:defRPr/>
            </a:pPr>
            <a:r>
              <a:rPr lang="en-GB" sz="1300" b="1">
                <a:solidFill>
                  <a:prstClr val="black"/>
                </a:solidFill>
              </a:rPr>
              <a:t>Commentary</a:t>
            </a:r>
            <a:endParaRPr lang="en-GB" b="1">
              <a:cs typeface="Calibri" panose="020F0502020204030204"/>
            </a:endParaRPr>
          </a:p>
          <a:p>
            <a:pPr marL="185420" indent="-185420">
              <a:buFont typeface="Arial"/>
              <a:buChar char="•"/>
              <a:defRPr/>
            </a:pPr>
            <a:endParaRPr lang="en-GB" sz="1300">
              <a:solidFill>
                <a:prstClr val="black"/>
              </a:solidFill>
              <a:latin typeface="Calibri" panose="020F0502020204030204"/>
            </a:endParaRPr>
          </a:p>
          <a:p>
            <a:pPr marL="185420" indent="-185420">
              <a:buFont typeface="Arial"/>
              <a:buChar char="•"/>
              <a:defRPr/>
            </a:pPr>
            <a:r>
              <a:rPr lang="en-GB" sz="1300">
                <a:solidFill>
                  <a:prstClr val="black"/>
                </a:solidFill>
                <a:latin typeface="Calibri" panose="020F0502020204030204"/>
              </a:rPr>
              <a:t>June 2024 data presents with a typical weekday flow of 51,500 - which just below this point last year, when June 2023 showed a typical weekday flow of 54,200.</a:t>
            </a:r>
            <a:endParaRPr lang="en-GB" sz="1300">
              <a:solidFill>
                <a:prstClr val="black"/>
              </a:solidFill>
              <a:latin typeface="Calibri" panose="020F0502020204030204"/>
              <a:ea typeface="Calibri"/>
              <a:cs typeface="Calibri"/>
            </a:endParaRPr>
          </a:p>
          <a:p>
            <a:pPr marL="185420" indent="-185420">
              <a:buFont typeface="Arial"/>
              <a:buChar char="•"/>
              <a:defRPr/>
            </a:pPr>
            <a:r>
              <a:rPr lang="en-GB" sz="1300">
                <a:solidFill>
                  <a:prstClr val="black"/>
                </a:solidFill>
                <a:latin typeface="Calibri" panose="020F0502020204030204"/>
              </a:rPr>
              <a:t>Pre-Covid (June 2019) typical weekday flows in central Cambridge were significantly higher than in subsequent years, reaching almost 60,000.</a:t>
            </a:r>
            <a:endParaRPr lang="en-GB" sz="1300">
              <a:solidFill>
                <a:prstClr val="black"/>
              </a:solidFill>
              <a:latin typeface="Calibri" panose="020F0502020204030204"/>
              <a:ea typeface="Calibri"/>
              <a:cs typeface="Calibri"/>
            </a:endParaRPr>
          </a:p>
          <a:p>
            <a:pPr marL="185420" indent="-185420">
              <a:buFont typeface="Arial"/>
              <a:buChar char="•"/>
              <a:defRPr/>
            </a:pPr>
            <a:r>
              <a:rPr lang="en-GB" sz="1300">
                <a:solidFill>
                  <a:prstClr val="black"/>
                </a:solidFill>
                <a:latin typeface="Calibri" panose="020F0502020204030204"/>
              </a:rPr>
              <a:t>Overall, the proportionate split in travel modes has not changed a huge amount between the four months selected- cars are the dominant mode of transport in all four years.</a:t>
            </a:r>
            <a:endParaRPr lang="en-GB" sz="1300">
              <a:solidFill>
                <a:prstClr val="black"/>
              </a:solidFill>
              <a:latin typeface="Calibri" panose="020F0502020204030204"/>
              <a:ea typeface="Calibri"/>
              <a:cs typeface="Calibri"/>
            </a:endParaRPr>
          </a:p>
          <a:p>
            <a:pPr marL="185420" indent="-185420">
              <a:buFont typeface="Arial"/>
              <a:buChar char="•"/>
              <a:defRPr/>
            </a:pPr>
            <a:endParaRPr lang="en-GB" sz="1300">
              <a:solidFill>
                <a:prstClr val="black"/>
              </a:solidFill>
              <a:latin typeface="Calibri" panose="020F0502020204030204"/>
            </a:endParaRPr>
          </a:p>
          <a:p>
            <a:pPr marL="185420" indent="-185420">
              <a:buFont typeface="Arial"/>
              <a:buChar char="•"/>
              <a:defRPr/>
            </a:pPr>
            <a:r>
              <a:rPr lang="en-GB" sz="1300">
                <a:solidFill>
                  <a:prstClr val="black"/>
                </a:solidFill>
                <a:latin typeface="Calibri" panose="020F0502020204030204"/>
              </a:rPr>
              <a:t>Active modes' share of total flow has remained fairly consistent across the four months analysed. 28% of total flow on a typical day in June 2024 is made using active modes of travel – slightly down from 29% in June 2023; but slightly up on both June 2021 (25%) and June 2019 (27%).</a:t>
            </a:r>
            <a:endParaRPr lang="en-GB" sz="1300" i="1">
              <a:cs typeface="Calibri"/>
            </a:endParaRPr>
          </a:p>
          <a:p>
            <a:pPr defTabSz="990752">
              <a:defRPr/>
            </a:pPr>
            <a:endParaRPr lang="en-GB"/>
          </a:p>
          <a:p>
            <a:pPr defTabSz="990752">
              <a:defRPr/>
            </a:pPr>
            <a:endParaRPr lang="en-GB" sz="1300" i="1">
              <a:solidFill>
                <a:prstClr val="black"/>
              </a:solidFill>
              <a:cs typeface="Calibri"/>
            </a:endParaRPr>
          </a:p>
          <a:p>
            <a:pPr>
              <a:defRPr/>
            </a:pPr>
            <a:endParaRPr lang="en-GB">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31104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347939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a:t>
            </a:r>
          </a:p>
          <a:p>
            <a:pPr>
              <a:defRPr/>
            </a:pPr>
            <a:r>
              <a:rPr lang="en-GB"/>
              <a:t>Non-neutral days are not included within the average weekday flow calculations. Weekdays are defined as Monday to Thursday, as per DfT guidance. We have selected the most recent month of data and compared it to three historic months to show how traffic flows have evolved since these sensors were installed.</a:t>
            </a:r>
          </a:p>
          <a:p>
            <a:pPr>
              <a:defRPr/>
            </a:pPr>
            <a:r>
              <a:rPr lang="en-GB"/>
              <a:t> </a:t>
            </a:r>
            <a:endParaRPr lang="en-GB">
              <a:cs typeface="Calibri"/>
            </a:endParaRPr>
          </a:p>
          <a:p>
            <a:pPr>
              <a:defRPr/>
            </a:pPr>
            <a:r>
              <a:rPr lang="en-GB">
                <a:cs typeface="Calibri"/>
              </a:rPr>
              <a:t>Please see the comments on the slide which highlight events which are considered likely to have impacted the data. For example, there may be a data gap or a change that is likely to affect the counts either upwards or downwards – and so require caution to be taken when assessing the outputs.</a:t>
            </a:r>
            <a:endParaRPr lang="en-GB"/>
          </a:p>
          <a:p>
            <a:pPr>
              <a:defRPr/>
            </a:pPr>
            <a:endParaRPr lang="en-GB" b="1" i="0"/>
          </a:p>
          <a:p>
            <a:pPr>
              <a:defRPr/>
            </a:pPr>
            <a:r>
              <a:rPr lang="en-GB" b="1" i="0"/>
              <a:t>Commentary:</a:t>
            </a:r>
            <a:endParaRPr lang="en-US" i="0"/>
          </a:p>
          <a:p>
            <a:pPr marL="285750" indent="-285750">
              <a:buFont typeface="Calibri,Sans-Serif"/>
              <a:buChar char="-"/>
              <a:defRPr/>
            </a:pPr>
            <a:r>
              <a:rPr lang="en-GB"/>
              <a:t>Cars are the largest individual category in all locations (except Devonshire Rd Cycle Path) across all years – but some sites are seeing the dominance of cars recede slightly.</a:t>
            </a:r>
          </a:p>
          <a:p>
            <a:pPr marL="285750" indent="-285750">
              <a:buFont typeface="Calibri,Sans-Serif"/>
              <a:buChar char="-"/>
              <a:defRPr/>
            </a:pPr>
            <a:r>
              <a:rPr lang="en-GB"/>
              <a:t>Overall, there has not been a significant impact on modal split at most locations - with the exceptions being sites which have had a sensor upgrade that enables vastly improved active mode counts (these are East Road, Mill Road West, Mill Road East, Newmarket Road, Station Road and Perne Road).</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2605258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Calculations are made on an average weekday. Low and zero flows are removed from any average calculations. Any ‘non neutral’ days - such as bank holidays or school holidays – are also excluded.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2">
                    <a:lumMod val="50000"/>
                  </a:schemeClr>
                </a:solidFill>
                <a:cs typeface="Calibri"/>
              </a:rPr>
              <a:t>Data is shown only for the five sensors with comparable data for June 2019 and June 2024 for both </a:t>
            </a:r>
            <a:r>
              <a:rPr lang="en-GB" sz="1200" b="1">
                <a:solidFill>
                  <a:schemeClr val="bg2">
                    <a:lumMod val="50000"/>
                  </a:schemeClr>
                </a:solidFill>
                <a:cs typeface="Calibri"/>
              </a:rPr>
              <a:t>active </a:t>
            </a:r>
            <a:r>
              <a:rPr lang="en-GB" sz="1200" b="0">
                <a:solidFill>
                  <a:schemeClr val="bg2">
                    <a:lumMod val="50000"/>
                  </a:schemeClr>
                </a:solidFill>
                <a:cs typeface="Calibri"/>
              </a:rPr>
              <a:t>and </a:t>
            </a:r>
            <a:r>
              <a:rPr lang="en-GB" sz="1200" b="1">
                <a:solidFill>
                  <a:schemeClr val="bg2">
                    <a:lumMod val="50000"/>
                  </a:schemeClr>
                </a:solidFill>
                <a:cs typeface="Calibri"/>
              </a:rPr>
              <a:t>motorised </a:t>
            </a:r>
            <a:r>
              <a:rPr lang="en-GB" sz="1200" b="0">
                <a:solidFill>
                  <a:schemeClr val="bg2">
                    <a:lumMod val="50000"/>
                  </a:schemeClr>
                </a:solidFill>
                <a:cs typeface="Calibri"/>
              </a:rPr>
              <a:t>traffic flows. </a:t>
            </a:r>
            <a:endParaRPr lang="en-GB" b="1"/>
          </a:p>
          <a:p>
            <a:pPr>
              <a:defRPr/>
            </a:pPr>
            <a:r>
              <a:rPr lang="en-GB" b="1"/>
              <a:t>Commentary:</a:t>
            </a:r>
            <a:endParaRPr lang="en-GB"/>
          </a:p>
          <a:p>
            <a:pPr>
              <a:defRPr/>
            </a:pPr>
            <a:r>
              <a:rPr lang="en-GB"/>
              <a:t>Active travel is 13% below pre-Covid levels across these sites; albeit with a wide variation by site. </a:t>
            </a:r>
          </a:p>
          <a:p>
            <a:pPr>
              <a:defRPr/>
            </a:pPr>
            <a:r>
              <a:rPr lang="en-GB"/>
              <a:t>Hills Road (-21%) and Coleridge Road (-32%) show large decreases compared to June 2019; whereas Cherry Hinton Road only presents a 3% decrease over the same time-span. </a:t>
            </a:r>
          </a:p>
          <a:p>
            <a:pPr>
              <a:defRPr/>
            </a:pPr>
            <a:r>
              <a:rPr lang="en-GB"/>
              <a:t>Tenison Road presents as 9% above pre-Covid for active flows on a typical weekday.</a:t>
            </a:r>
          </a:p>
          <a:p>
            <a:pPr>
              <a:defRPr/>
            </a:pPr>
            <a:endParaRPr lang="en-GB"/>
          </a:p>
          <a:p>
            <a:pPr>
              <a:defRPr/>
            </a:pPr>
            <a:r>
              <a:rPr lang="en-GB"/>
              <a:t>Motorised travel is 14% below pre-pandemic levels overall across these sites; with all individual sites presenting a drop against June 2019 levels.</a:t>
            </a:r>
          </a:p>
          <a:p>
            <a:pPr>
              <a:defRPr/>
            </a:pPr>
            <a:r>
              <a:rPr lang="en-GB">
                <a:cs typeface="Calibri" panose="020F0502020204030204"/>
              </a:rPr>
              <a:t>Coleridge Road has seen the largest individual drop in motorised vehicle flows against June 2019 (-19%).</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4171710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b="0">
                <a:cs typeface="Calibri"/>
              </a:rPr>
              <a:t>Weekday volumes do not include Fridays. </a:t>
            </a:r>
            <a:r>
              <a:rPr lang="en-GB">
                <a:cs typeface="Calibri"/>
              </a:rPr>
              <a:t>Low and zero flows are removed from any average calculations, and any ‘non neutral’ days - such as bank holidays or school holidays – are also excluded.</a:t>
            </a:r>
          </a:p>
          <a:p>
            <a:pPr>
              <a:defRPr/>
            </a:pPr>
            <a:endParaRPr lang="en-GB" b="1"/>
          </a:p>
          <a:p>
            <a:pPr>
              <a:defRPr/>
            </a:pPr>
            <a:r>
              <a:rPr lang="en-GB" b="1"/>
              <a:t>Commentary: </a:t>
            </a:r>
          </a:p>
          <a:p>
            <a:pPr>
              <a:defRPr/>
            </a:pPr>
            <a:r>
              <a:rPr lang="en-GB"/>
              <a:t>Motorcycles are ahead of pre-Covid (June 2019) counts at all sites. Most other modes of transport are below pre-Covid levels at all sites, with the exception of Pedestrians at Tenison Road (+16%) and Cherry Hinton Road (+1%). </a:t>
            </a:r>
            <a:endParaRPr lang="en-GB">
              <a:cs typeface="Calibri"/>
            </a:endParaRPr>
          </a:p>
          <a:p>
            <a:pPr>
              <a:defRPr/>
            </a:pPr>
            <a:r>
              <a:rPr lang="en-GB"/>
              <a:t>Coleridge Road is showing the largest fall in car volumes (-20% compared to June 2019).</a:t>
            </a:r>
          </a:p>
          <a:p>
            <a:pPr>
              <a:defRPr/>
            </a:pPr>
            <a:r>
              <a:rPr lang="en-GB"/>
              <a:t>Tenison Road is showing the largest increase in Active travel (+9% compared to June 2019), driven by an increase in pedestrians.</a:t>
            </a:r>
          </a:p>
          <a:p>
            <a:pPr>
              <a:defRPr/>
            </a:pPr>
            <a:r>
              <a:rPr lang="en-GB"/>
              <a:t>Cycling counts are lower than pre-Covid across all sites, but there is some variation by location in the extent to which volumes have fallen below June 2019. Volumes are 22% below pre-Covid at Coleridge Road, but only 6% below pre-Covid at Tenison Road.</a:t>
            </a:r>
          </a:p>
          <a:p>
            <a:pPr>
              <a:defRPr/>
            </a:pPr>
            <a:r>
              <a:rPr lang="en-GB"/>
              <a:t>HGV volumes are some way below pre-Covid at all locations (between 32 and 46% below June 2019).</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32</a:t>
            </a:fld>
            <a:endParaRPr lang="en-GB">
              <a:solidFill>
                <a:prstClr val="black"/>
              </a:solidFill>
              <a:latin typeface="Calibri" panose="020F0502020204030204"/>
            </a:endParaRPr>
          </a:p>
        </p:txBody>
      </p:sp>
    </p:spTree>
    <p:extLst>
      <p:ext uri="{BB962C8B-B14F-4D97-AF65-F5344CB8AC3E}">
        <p14:creationId xmlns:p14="http://schemas.microsoft.com/office/powerpoint/2010/main" val="79809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40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US"/>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3915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r>
              <a:rPr lang="en-GB" sz="1200">
                <a:solidFill>
                  <a:schemeClr val="bg2">
                    <a:lumMod val="50000"/>
                  </a:schemeClr>
                </a:solidFill>
                <a:cs typeface="Calibri"/>
              </a:rPr>
              <a:t>Sensors used within the calculations: Coleridge Road, Hills Road, and Tenison Road.</a:t>
            </a:r>
            <a:endParaRPr lang="en-GB">
              <a:cs typeface="Calibri" panose="020F0502020204030204"/>
            </a:endParaRPr>
          </a:p>
          <a:p>
            <a:pPr>
              <a:defRPr/>
            </a:pPr>
            <a:endParaRPr lang="en-GB" b="1"/>
          </a:p>
          <a:p>
            <a:pPr>
              <a:defRPr/>
            </a:pPr>
            <a:r>
              <a:rPr lang="en-GB" b="1"/>
              <a:t>Commentary:</a:t>
            </a:r>
            <a:r>
              <a:rPr lang="en-US" b="1"/>
              <a:t> </a:t>
            </a:r>
            <a:r>
              <a:rPr lang="en-GB" b="0"/>
              <a:t>June 2024 </a:t>
            </a:r>
            <a:r>
              <a:rPr lang="en-GB"/>
              <a:t>is showing an 18% decrease compared to pre-Covid (June 2019) cycling volumes. Weekends and Weekdays (Mon-Thu) are both 19% below pre-Covid.</a:t>
            </a:r>
          </a:p>
          <a:p>
            <a:pPr>
              <a:defRPr/>
            </a:pPr>
            <a:endParaRPr lang="en-GB">
              <a:cs typeface="Calibri"/>
            </a:endParaRPr>
          </a:p>
          <a:p>
            <a:pPr>
              <a:defRPr/>
            </a:pPr>
            <a:r>
              <a:rPr lang="en-GB">
                <a:cs typeface="Calibri"/>
              </a:rPr>
              <a:t>In comparison to last year, cycling volumes are 11% below June 2023 overall – with weekdays 8% below last year; and weekends 14% below. June 2024 had relatively cold and cloudy weather compared to other years – this is one possible factor to explain such a drop-off in volumes.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388943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a:t>
            </a:r>
            <a:r>
              <a:rPr lang="en-GB">
                <a:cs typeface="Calibri"/>
              </a:rPr>
              <a:t> Bank holidays and school holidays do not get included in these monthly averages. Fridays are not counted as a 'weekday’ - but Fridays are included in the 'Mon-Sun' calculations.</a:t>
            </a:r>
          </a:p>
          <a:p>
            <a:pPr marL="0" marR="0" lvl="0" indent="0" algn="l" defTabSz="914400">
              <a:lnSpc>
                <a:spcPct val="100000"/>
              </a:lnSpc>
              <a:spcBef>
                <a:spcPts val="0"/>
              </a:spcBef>
              <a:spcAft>
                <a:spcPts val="0"/>
              </a:spcAft>
              <a:buClrTx/>
              <a:buSzTx/>
              <a:buFontTx/>
              <a:buNone/>
              <a:tabLst/>
              <a:defRPr/>
            </a:pPr>
            <a:r>
              <a:rPr lang="en-GB">
                <a:cs typeface="Calibri"/>
              </a:rPr>
              <a:t>Sensors used within the calculations: Coleridge Road, Hills Road, and Tenison Road.</a:t>
            </a:r>
          </a:p>
          <a:p>
            <a:pPr>
              <a:defRPr/>
            </a:pPr>
            <a:endParaRPr lang="en-GB" b="1"/>
          </a:p>
          <a:p>
            <a:pPr>
              <a:defRPr/>
            </a:pPr>
            <a:r>
              <a:rPr lang="en-GB" b="1"/>
              <a:t>Commentary:</a:t>
            </a:r>
            <a:r>
              <a:rPr lang="en-US" b="1"/>
              <a:t> </a:t>
            </a:r>
            <a:r>
              <a:rPr lang="en-US"/>
              <a:t>Pedestrian volumes </a:t>
            </a:r>
            <a:r>
              <a:rPr lang="en-US" b="0"/>
              <a:t>in June 2024 are 8% below pre-Covid (June 2019) levels. Weekdays (Mon-Thu) are 11% below June 2019, while Weekends present as level with pre-Covid. </a:t>
            </a:r>
          </a:p>
          <a:p>
            <a:pPr>
              <a:defRPr/>
            </a:pPr>
            <a:endParaRPr lang="en-US" b="0"/>
          </a:p>
          <a:p>
            <a:pPr>
              <a:defRPr/>
            </a:pPr>
            <a:r>
              <a:rPr lang="en-US" b="0"/>
              <a:t>Overall, pedestrian volumes present a 1% drop compared to mid-Covid (June 2021). This is the first time that the line chart has shown lower pedestrian volumes than 2021 since late 2022. It is possible that weather conditions in June have suppressed walking volumes slightly – with colder and cloudier June conditions experienced in 2024 than in other years.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36</a:t>
            </a:fld>
            <a:endParaRPr lang="en-GB">
              <a:solidFill>
                <a:prstClr val="black"/>
              </a:solidFill>
              <a:latin typeface="Calibri" panose="020F0502020204030204"/>
            </a:endParaRPr>
          </a:p>
        </p:txBody>
      </p:sp>
    </p:spTree>
    <p:extLst>
      <p:ext uri="{BB962C8B-B14F-4D97-AF65-F5344CB8AC3E}">
        <p14:creationId xmlns:p14="http://schemas.microsoft.com/office/powerpoint/2010/main" val="341672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67AE0F-FC5D-4269-A9BD-2387D0DAA2D4}" type="slidenum">
              <a:rPr lang="en-GB" smtClean="0"/>
              <a:t>37</a:t>
            </a:fld>
            <a:endParaRPr lang="en-GB"/>
          </a:p>
        </p:txBody>
      </p:sp>
    </p:spTree>
    <p:extLst>
      <p:ext uri="{BB962C8B-B14F-4D97-AF65-F5344CB8AC3E}">
        <p14:creationId xmlns:p14="http://schemas.microsoft.com/office/powerpoint/2010/main" val="3810915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Spring Census – Screenline &amp; Cycle Route Monitoring. </a:t>
            </a:r>
          </a:p>
          <a:p>
            <a:pPr>
              <a:defRPr/>
            </a:pPr>
            <a:endParaRPr lang="en-GB"/>
          </a:p>
          <a:p>
            <a:pPr>
              <a:defRPr/>
            </a:pPr>
            <a:r>
              <a:rPr lang="en-GB" b="1"/>
              <a:t>Data Note: </a:t>
            </a:r>
            <a:r>
              <a:rPr lang="en-GB" b="0"/>
              <a:t>In previous versions of this slide pack, totals from both survey days of the Cambridge River Screenline have been included. More recent analysis has only included neutral days to avoid any skewing affect from non-neutral days. Where sites have 2 neutral days of data, the two flows are averaged. Where sites only have 1 neutral day of data, the neutral data is retained and the non-neutral data excluded.</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a:cs typeface="Calibri"/>
              </a:rPr>
              <a:t> </a:t>
            </a:r>
            <a:r>
              <a:rPr lang="en-GB" sz="1200">
                <a:solidFill>
                  <a:schemeClr val="bg2">
                    <a:lumMod val="50000"/>
                  </a:schemeClr>
                </a:solidFill>
                <a:cs typeface="Calibri"/>
              </a:rPr>
              <a:t>These figures use the annual traffic survey data from the annual Cambridge Screenline and the Cycle Route Monitoring surveys.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a:p>
            <a:pPr>
              <a:defRPr/>
            </a:pPr>
            <a:endParaRPr lang="en-GB">
              <a:cs typeface="Calibri"/>
            </a:endParaRPr>
          </a:p>
          <a:p>
            <a:pPr>
              <a:defRPr/>
            </a:pPr>
            <a:r>
              <a:rPr lang="en-GB">
                <a:cs typeface="Calibri"/>
              </a:rPr>
              <a:t>As active travel can be quite variable due to weather conditions, caution is advised using these figures as they are taken from daily surveys rather than calculated over longer periods of time. They are intended to provide a rough indication of trends over time.</a:t>
            </a:r>
          </a:p>
        </p:txBody>
      </p:sp>
      <p:sp>
        <p:nvSpPr>
          <p:cNvPr id="4" name="Slide Number Placeholder 3"/>
          <p:cNvSpPr>
            <a:spLocks noGrp="1"/>
          </p:cNvSpPr>
          <p:nvPr>
            <p:ph type="sldNum" sz="quarter" idx="5"/>
          </p:nvPr>
        </p:nvSpPr>
        <p:spPr/>
        <p:txBody>
          <a:bodyPr/>
          <a:lstStyle/>
          <a:p>
            <a:fld id="{0567AE0F-FC5D-4269-A9BD-2387D0DAA2D4}" type="slidenum">
              <a:rPr lang="en-GB" smtClean="0"/>
              <a:t>38</a:t>
            </a:fld>
            <a:endParaRPr lang="en-GB"/>
          </a:p>
        </p:txBody>
      </p:sp>
    </p:spTree>
    <p:extLst>
      <p:ext uri="{BB962C8B-B14F-4D97-AF65-F5344CB8AC3E}">
        <p14:creationId xmlns:p14="http://schemas.microsoft.com/office/powerpoint/2010/main" val="2130981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4040085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b="0">
                <a:cs typeface="Calibri"/>
              </a:rPr>
              <a:t>Data from the following locations: Bridge Street, Fitzroy Street at Waitrose, Market Hill, Regent Street, Rose Crescent, Sidney Street. Excludes data for King’s Parade and One Station Square.</a:t>
            </a:r>
            <a:r>
              <a:rPr lang="en-GB">
                <a:cs typeface="Calibri"/>
              </a:rPr>
              <a:t> </a:t>
            </a:r>
            <a:r>
              <a:rPr lang="en-GB"/>
              <a:t>As outlined at the start of this slide pack, 'weekdays' do not include Fridays. Table calculations do not include bank holidays, school holidays or any other "non neutral" days. The percentage changes are designed to reflect change on a "typical" day.</a:t>
            </a:r>
            <a:endParaRPr lang="en-GB" b="0">
              <a:cs typeface="Calibri"/>
            </a:endParaRPr>
          </a:p>
          <a:p>
            <a:pPr>
              <a:defRPr/>
            </a:pPr>
            <a:endParaRPr lang="en-GB" b="1">
              <a:cs typeface="Calibri"/>
            </a:endParaRPr>
          </a:p>
          <a:p>
            <a:pPr>
              <a:defRPr/>
            </a:pPr>
            <a:r>
              <a:rPr lang="en-GB" b="1">
                <a:cs typeface="Calibri"/>
              </a:rPr>
              <a:t>Commentary: </a:t>
            </a:r>
            <a:endParaRPr lang="en-GB" b="1">
              <a:ea typeface="Calibri"/>
              <a:cs typeface="Calibri"/>
            </a:endParaRPr>
          </a:p>
          <a:p>
            <a:pPr marL="171450" indent="-171450">
              <a:buFont typeface="Arial" panose="020B0604020202020204" pitchFamily="34" charset="0"/>
              <a:buChar char="•"/>
              <a:defRPr/>
            </a:pPr>
            <a:r>
              <a:rPr lang="en-GB" b="0">
                <a:cs typeface="Calibri"/>
              </a:rPr>
              <a:t>March foot traffic in central Cambridge is 3% below the pre-Covid level of June 2019 and is 5% below what we saw in June 2023. </a:t>
            </a:r>
            <a:endParaRPr lang="en-GB" b="0">
              <a:ea typeface="Calibri"/>
              <a:cs typeface="Calibri"/>
            </a:endParaRPr>
          </a:p>
          <a:p>
            <a:pPr marL="171450" indent="-171450">
              <a:buFont typeface="Arial" panose="020B0604020202020204" pitchFamily="34" charset="0"/>
              <a:buChar char="•"/>
              <a:defRPr/>
            </a:pPr>
            <a:r>
              <a:rPr lang="en-GB">
                <a:cs typeface="Calibri"/>
              </a:rPr>
              <a:t>Weekday (Mon-Thu) footfall is 2% below pre-Covid levels, and weekend footfall is 3% below pre-Covid levels. </a:t>
            </a:r>
          </a:p>
          <a:p>
            <a:pPr marL="171450" indent="-171450">
              <a:buFont typeface="Arial" panose="020B0604020202020204" pitchFamily="34" charset="0"/>
              <a:buChar char="•"/>
              <a:defRPr/>
            </a:pPr>
            <a:r>
              <a:rPr lang="en-GB">
                <a:cs typeface="Calibri"/>
              </a:rPr>
              <a:t>Weekday (Mon-Thu) foot traffic is 6% below June 2023. Weekend (Sat-Sun) footfall also saw a decrease compared to last year (June 2023), at an 8% decrease. Weather in June 2024 has been colder and cloudier than June 2023 – this may have impacted the levels of footfall seen in June 2024. Cycling and pedestrian volumes on local roads are also lower than last year.</a:t>
            </a:r>
          </a:p>
          <a:p>
            <a:pPr marL="171450" indent="-171450">
              <a:buFont typeface="Arial" panose="020B0604020202020204" pitchFamily="34" charset="0"/>
              <a:buChar char="•"/>
              <a:defRPr/>
            </a:pPr>
            <a:r>
              <a:rPr lang="en-GB" b="0">
                <a:cs typeface="Calibri"/>
              </a:rPr>
              <a:t>Overall,</a:t>
            </a:r>
            <a:r>
              <a:rPr lang="en-GB">
                <a:cs typeface="Calibri"/>
              </a:rPr>
              <a:t> footfall levels for June 2024</a:t>
            </a:r>
            <a:r>
              <a:rPr lang="en-GB" b="0">
                <a:cs typeface="Calibri"/>
              </a:rPr>
              <a:t> have increased by 20% when compared to </a:t>
            </a:r>
            <a:r>
              <a:rPr lang="en-GB">
                <a:cs typeface="Calibri"/>
              </a:rPr>
              <a:t>June 2021</a:t>
            </a:r>
            <a:r>
              <a:rPr lang="en-GB" b="0">
                <a:cs typeface="Calibri"/>
              </a:rPr>
              <a:t> (Mid-Covid</a:t>
            </a:r>
            <a:r>
              <a:rPr lang="en-GB">
                <a:cs typeface="Calibri"/>
              </a:rPr>
              <a:t>). </a:t>
            </a:r>
            <a:endParaRPr lang="en-GB">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2418486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p>
          <a:p>
            <a:pPr>
              <a:defRPr/>
            </a:pPr>
            <a:r>
              <a:rPr lang="en-GB" b="1"/>
              <a:t>Technical note: </a:t>
            </a:r>
            <a:r>
              <a:rPr lang="en-GB"/>
              <a:t>Data from the following locations: Bridge Street, Fitzroy Street at Waitrose, Market Hill, Regent Street, Rose Crescent, Sidney Street. Excludes data for King’s Parade and One Station Square. Table calculations do not include bank holidays, school holidays or any other "non neutral" days. The percentage changes are designed to reflect change on a "typical" day.</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Commentary: </a:t>
            </a:r>
            <a:r>
              <a:rPr lang="en-GB" b="0">
                <a:cs typeface="Calibri"/>
              </a:rPr>
              <a:t>All days of the week show a modest negative change to pre-COVID (June 2019) levels, apart from Wednesday that had no change. The largest change was a decrease of 5% on Monday and Friday.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a:ea typeface="Calibri"/>
                <a:cs typeface="Calibri"/>
              </a:rPr>
              <a:t>All days showed a recovery from mid-Covid (June 2021), with Thursday and Friday levels the highest above mid-Covid, both increasing by 26%.</a:t>
            </a:r>
            <a:endParaRPr lang="en-GB">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2879413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754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a:defRPr/>
            </a:pPr>
            <a:endParaRPr lang="en-GB" b="1">
              <a:cs typeface="Calibri"/>
            </a:endParaRPr>
          </a:p>
          <a:p>
            <a:pPr>
              <a:defRPr/>
            </a:pPr>
            <a:r>
              <a:rPr lang="en-GB" b="1">
                <a:cs typeface="Calibri"/>
              </a:rPr>
              <a:t>Technical notes</a:t>
            </a:r>
            <a:r>
              <a:rPr lang="en-GB" b="0">
                <a:cs typeface="Calibri"/>
              </a:rPr>
              <a:t>: Table calculations do not include bank holidays, school holidays, or any other "non neutral" days. The percentage changes are designed to reflect change on a "typical" day.</a:t>
            </a:r>
            <a:r>
              <a:rPr lang="en-GB">
                <a:cs typeface="Calibri"/>
              </a:rPr>
              <a:t> As outlined at the start of this slide pack, 'weekdays' do not include Fridays.</a:t>
            </a:r>
            <a:endParaRPr lang="en-GB" b="0">
              <a:cs typeface="Calibri"/>
            </a:endParaRPr>
          </a:p>
          <a:p>
            <a:pPr>
              <a:defRPr/>
            </a:pPr>
            <a:endParaRPr lang="en-GB" b="1">
              <a:cs typeface="Calibri"/>
            </a:endParaRPr>
          </a:p>
          <a:p>
            <a:pPr>
              <a:defRPr/>
            </a:pPr>
            <a:r>
              <a:rPr lang="en-GB" b="1">
                <a:cs typeface="Calibri"/>
              </a:rPr>
              <a:t>Commentary: </a:t>
            </a:r>
          </a:p>
          <a:p>
            <a:pPr marL="171450" indent="-171450">
              <a:buFont typeface="Arial,Sans-Serif"/>
              <a:buChar char="•"/>
              <a:defRPr/>
            </a:pPr>
            <a:r>
              <a:rPr lang="en-GB"/>
              <a:t>Multi-storey car park usage in central Cambridge is 18% below the pre-Covid level of June 2019. </a:t>
            </a:r>
          </a:p>
          <a:p>
            <a:pPr marL="171450" indent="-171450">
              <a:buFont typeface="Arial,Sans-Serif"/>
              <a:buChar char="•"/>
              <a:defRPr/>
            </a:pPr>
            <a:r>
              <a:rPr lang="en-GB"/>
              <a:t>June 2024 multi-storey car park usage presents as 2% below mid-Covid (June 2021) levels. From 17</a:t>
            </a:r>
            <a:r>
              <a:rPr lang="en-GB" baseline="30000"/>
              <a:t>th</a:t>
            </a:r>
            <a:r>
              <a:rPr lang="en-GB"/>
              <a:t> May 2021 lockdown restrictions began to be lifted, meaning that by June 2021 people were beginning to return to their normal daily activities, with this being a possible reason for this 2% reduction. </a:t>
            </a:r>
          </a:p>
          <a:p>
            <a:pPr marL="171450" indent="-171450">
              <a:buFont typeface="Arial,Sans-Serif"/>
              <a:buChar char="•"/>
              <a:defRPr/>
            </a:pPr>
            <a:r>
              <a:rPr lang="en-GB"/>
              <a:t>The figures for June 2024 are 2% ahead of last year (June 2023). Monday to Thursday figures are 1% below last year, whilst there is a 4% increase on Weekend usage. </a:t>
            </a:r>
          </a:p>
          <a:p>
            <a:pPr marL="171450" indent="-171450">
              <a:buFont typeface="Arial,Sans-Serif"/>
              <a:buChar char="•"/>
              <a:defRPr/>
            </a:pPr>
            <a:r>
              <a:rPr lang="en-GB"/>
              <a:t>Generally, the line for 2024 so far has tracked very similarly to that of 2023 – fluctuating between being slightly above and slightly below the 2023 line at various points in the year.</a:t>
            </a:r>
          </a:p>
          <a:p>
            <a:pPr marL="171450" indent="-171450">
              <a:buFont typeface="Arial,Sans-Serif"/>
              <a:buChar char="•"/>
              <a:defRPr/>
            </a:pPr>
            <a:r>
              <a:rPr lang="en-GB"/>
              <a:t>Additionally, an increased charge for car parks was introduced in February 2023 and may be having an impact on usage.</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43</a:t>
            </a:fld>
            <a:endParaRPr lang="en-GB">
              <a:solidFill>
                <a:prstClr val="black"/>
              </a:solidFill>
              <a:latin typeface="Calibri" panose="020F0502020204030204"/>
            </a:endParaRPr>
          </a:p>
        </p:txBody>
      </p:sp>
    </p:spTree>
    <p:extLst>
      <p:ext uri="{BB962C8B-B14F-4D97-AF65-F5344CB8AC3E}">
        <p14:creationId xmlns:p14="http://schemas.microsoft.com/office/powerpoint/2010/main" val="2242269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notes</a:t>
            </a:r>
            <a:r>
              <a:rPr lang="en-GB" b="0">
                <a:cs typeface="Calibri"/>
              </a:rPr>
              <a:t>: School holidays, bank holidays and any other "non neutral" days are not included in calculations for this chart. </a:t>
            </a:r>
          </a:p>
          <a:p>
            <a:pPr>
              <a:defRPr/>
            </a:pPr>
            <a:endParaRPr lang="en-GB" b="1"/>
          </a:p>
          <a:p>
            <a:pPr>
              <a:defRPr/>
            </a:pPr>
            <a:r>
              <a:rPr lang="en-GB" b="1"/>
              <a:t>Commentary:</a:t>
            </a:r>
          </a:p>
          <a:p>
            <a:pPr marL="171450" indent="-171450">
              <a:buFont typeface="Arial"/>
              <a:buChar char="•"/>
              <a:defRPr/>
            </a:pPr>
            <a:r>
              <a:rPr lang="en-GB">
                <a:cs typeface="Calibri"/>
              </a:rPr>
              <a:t>The proportionate split in length of stay in Cambridge's multi-storey car parks is relatively consistent across the four months shown within the chart. </a:t>
            </a:r>
          </a:p>
          <a:p>
            <a:pPr marL="171450" indent="-171450">
              <a:buFont typeface="Arial"/>
              <a:buChar char="•"/>
              <a:defRPr/>
            </a:pPr>
            <a:r>
              <a:rPr lang="en-GB">
                <a:cs typeface="Calibri"/>
              </a:rPr>
              <a:t>The chart indicates that June 2024 usage is similar to 2021 and 2023, but overall volumes are still below that which was seen in 2019. </a:t>
            </a:r>
          </a:p>
          <a:p>
            <a:pPr marL="171450" indent="-171450">
              <a:buFont typeface="Arial"/>
              <a:buChar char="•"/>
              <a:defRPr/>
            </a:pPr>
            <a:r>
              <a:rPr lang="en-GB">
                <a:cs typeface="Calibri"/>
              </a:rPr>
              <a:t>Caveats with this chart are that Park Street Car park closed in January 2022, and a new car park charge was introduced in February 2023.</a:t>
            </a:r>
          </a:p>
          <a:p>
            <a:pPr marL="171450" indent="-171450">
              <a:buFont typeface="Arial"/>
              <a:buChar char="•"/>
              <a:defRPr/>
            </a:pPr>
            <a:r>
              <a:rPr lang="en-GB">
                <a:cs typeface="Calibri"/>
              </a:rPr>
              <a:t>Park Street Car Park is expected to re-open in the second half of 2024.</a:t>
            </a:r>
          </a:p>
          <a:p>
            <a:pPr marL="171450" indent="-171450">
              <a:buFont typeface="Arial"/>
              <a:buChar cha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573429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notes</a:t>
            </a:r>
            <a:r>
              <a:rPr lang="en-GB" b="0">
                <a:cs typeface="Calibri"/>
              </a:rPr>
              <a:t>: School holidays, bank holidays and any other "non neutral" days are not included in calculations for this chart. </a:t>
            </a:r>
            <a:endParaRPr lang="en-GB" b="1">
              <a:cs typeface="Calibri"/>
            </a:endParaRPr>
          </a:p>
          <a:p>
            <a:pPr>
              <a:defRPr/>
            </a:pPr>
            <a:endParaRPr lang="en-GB" b="1"/>
          </a:p>
          <a:p>
            <a:pPr>
              <a:defRPr/>
            </a:pPr>
            <a:r>
              <a:rPr lang="en-GB" b="1"/>
              <a:t>Commentary:</a:t>
            </a:r>
            <a:endParaRPr lang="en-US"/>
          </a:p>
          <a:p>
            <a:pPr marL="185420" indent="-185420">
              <a:buFont typeface="Arial,Sans-Serif"/>
              <a:buChar char="•"/>
              <a:defRPr/>
            </a:pPr>
            <a:r>
              <a:rPr lang="en-GB"/>
              <a:t>85% of June 2024 visits to Grafton West lasted less than three hours – making it the most likely facility to be used for short stays.</a:t>
            </a:r>
            <a:endParaRPr lang="en-GB">
              <a:cs typeface="Calibri"/>
            </a:endParaRPr>
          </a:p>
          <a:p>
            <a:pPr marL="185420" indent="-185420">
              <a:buFont typeface="Arial,Sans-Serif"/>
              <a:buChar char="•"/>
              <a:defRPr/>
            </a:pPr>
            <a:r>
              <a:rPr lang="en-GB"/>
              <a:t>Queen Anne's Terrace is the facility with the highest proportion of long stays, with 42% of June 2024 visits lasting more than three hours. </a:t>
            </a:r>
            <a:endParaRPr lang="en-US"/>
          </a:p>
          <a:p>
            <a:pPr marL="185420" indent="-185420">
              <a:buFont typeface="Arial,Sans-Serif"/>
              <a:buChar char="•"/>
              <a:defRPr/>
            </a:pPr>
            <a:r>
              <a:rPr lang="en-GB"/>
              <a:t>Grand Arcade is comfortably the most popular multi storey car park facility in Cambridge – with more than 69,000 patrons in June (neutral days only).</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031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2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sz="1200" b="0">
                <a:solidFill>
                  <a:srgbClr val="000000"/>
                </a:solidFill>
                <a:latin typeface="Calibri"/>
                <a:cs typeface="Calibri"/>
              </a:rPr>
              <a:t>Rail statistics, ORR. Table 1415a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Calibri"/>
                <a:cs typeface="Calibri"/>
              </a:rPr>
              <a:t>Technical note: </a:t>
            </a:r>
            <a:r>
              <a:rPr lang="en-GB" sz="1200" b="0" i="0">
                <a:solidFill>
                  <a:srgbClr val="000000"/>
                </a:solidFill>
                <a:effectLst/>
                <a:latin typeface="Calibri"/>
                <a:cs typeface="Calibri"/>
              </a:rPr>
              <a:t> Rail Passenger annual data runs April – March and is released in April each year. As such, </a:t>
            </a:r>
            <a:r>
              <a:rPr lang="en-GB" sz="1200">
                <a:solidFill>
                  <a:schemeClr val="bg2">
                    <a:lumMod val="50000"/>
                  </a:schemeClr>
                </a:solidFill>
                <a:cs typeface="Calibri"/>
              </a:rPr>
              <a:t>2018/19 is used as the pre-COVID baseline as 2019/20 entries and exit data is affected in March 2020 by the first COVID-19 lockdown.</a:t>
            </a:r>
            <a:endParaRPr lang="en-GB" b="0" i="0">
              <a:solidFill>
                <a:srgbClr val="444444"/>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Commentary: </a:t>
            </a:r>
            <a:r>
              <a:rPr lang="en-GB" b="0">
                <a:cs typeface="Calibri"/>
              </a:rPr>
              <a:t>Rail usage overall is down on pre-Covid baselines. Stations in Huntingdonshire have seen the largest decrease in passenger entries and exits, presenting as 30% below 2018/19 figures. Stations in South Cambridgeshire have the smallest decline when compared to 2018/19 levels, showing only a 7%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47</a:t>
            </a:fld>
            <a:endParaRPr lang="en-GB">
              <a:solidFill>
                <a:prstClr val="black"/>
              </a:solidFill>
              <a:latin typeface="Calibri" panose="020F0502020204030204"/>
            </a:endParaRPr>
          </a:p>
        </p:txBody>
      </p:sp>
    </p:spTree>
    <p:extLst>
      <p:ext uri="{BB962C8B-B14F-4D97-AF65-F5344CB8AC3E}">
        <p14:creationId xmlns:p14="http://schemas.microsoft.com/office/powerpoint/2010/main" val="2715579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a:t>Table calculations do not include bank holidays, school holidays, or any other "non neutral" days. </a:t>
            </a:r>
            <a:r>
              <a:rPr lang="en-GB">
                <a:cs typeface="Calibri"/>
              </a:rPr>
              <a:t>The</a:t>
            </a:r>
            <a:r>
              <a:rPr lang="en-GB" b="0">
                <a:cs typeface="Calibri"/>
              </a:rPr>
              <a:t> One Station Square sensor was fitted in December 2019 so pre-COVID data is not available for all months. For March comparisons, we use the first two weeks of March 2020 (1</a:t>
            </a:r>
            <a:r>
              <a:rPr lang="en-GB" b="0" baseline="30000">
                <a:cs typeface="Calibri"/>
              </a:rPr>
              <a:t>st</a:t>
            </a:r>
            <a:r>
              <a:rPr lang="en-GB" b="0">
                <a:cs typeface="Calibri"/>
              </a:rPr>
              <a:t> – 14</a:t>
            </a:r>
            <a:r>
              <a:rPr lang="en-GB" b="0" baseline="30000">
                <a:cs typeface="Calibri"/>
              </a:rPr>
              <a:t>th)</a:t>
            </a:r>
            <a:r>
              <a:rPr lang="en-GB" b="0">
                <a:cs typeface="Calibri"/>
              </a:rPr>
              <a:t> </a:t>
            </a:r>
            <a:r>
              <a:rPr lang="en-GB" b="0" baseline="0">
                <a:cs typeface="Calibri"/>
              </a:rPr>
              <a:t> to ensure impacts of the first lockdown are not included, </a:t>
            </a:r>
            <a:r>
              <a:rPr lang="en-GB" b="0">
                <a:cs typeface="Calibri"/>
              </a:rPr>
              <a:t>but we acknowledge the comparison is not ideal. Data may be impacted by strike action.</a:t>
            </a:r>
            <a:r>
              <a:rPr lang="en-GB"/>
              <a:t> As outlined at the start of this slide pack, 'weekdays' do not include Fridays. </a:t>
            </a:r>
          </a:p>
          <a:p>
            <a:pPr>
              <a:defRPr/>
            </a:pPr>
            <a:endParaRPr lang="en-GB" b="1">
              <a:cs typeface="Calibri"/>
            </a:endParaRPr>
          </a:p>
          <a:p>
            <a:pPr>
              <a:defRPr/>
            </a:pPr>
            <a:r>
              <a:rPr lang="en-GB" sz="1200">
                <a:effectLst/>
                <a:latin typeface="Aptos" panose="020B0004020202020204" pitchFamily="34" charset="0"/>
                <a:ea typeface="Aptos" panose="020B0004020202020204" pitchFamily="34" charset="0"/>
                <a:cs typeface="Aptos" panose="020B0004020202020204" pitchFamily="34" charset="0"/>
              </a:rPr>
              <a:t>The latest data collected at One Station Square (April 2024 onwards) appears to be erroneous and has therefore been omitted from this slide whilst Cambridge Bid conduct checks on the counter.</a:t>
            </a:r>
            <a:endParaRPr lang="en-GB" b="1">
              <a:cs typeface="Calibri"/>
            </a:endParaRPr>
          </a:p>
          <a:p>
            <a:pPr>
              <a:defRPr/>
            </a:pPr>
            <a:endParaRPr lang="en-GB" b="1">
              <a:cs typeface="Calibri"/>
            </a:endParaRPr>
          </a:p>
          <a:p>
            <a:pPr>
              <a:defRPr/>
            </a:pPr>
            <a:endParaRPr lang="en-GB" b="1">
              <a:cs typeface="Calibri"/>
            </a:endParaRPr>
          </a:p>
          <a:p>
            <a:pPr>
              <a:defRPr/>
            </a:pPr>
            <a:r>
              <a:rPr lang="en-GB" b="1">
                <a:cs typeface="Calibri"/>
              </a:rPr>
              <a:t>Commentary:</a:t>
            </a:r>
          </a:p>
          <a:p>
            <a:pPr marL="171450" indent="-171450">
              <a:buFont typeface="Arial"/>
              <a:buChar char="•"/>
              <a:defRPr/>
            </a:pPr>
            <a:r>
              <a:rPr lang="en-GB">
                <a:cs typeface="Calibri"/>
              </a:rPr>
              <a:t>Footfall at One Station Square during March 2024 was 40% down on pre-Covid (March 2020) levels.</a:t>
            </a:r>
          </a:p>
          <a:p>
            <a:pPr marL="171450" indent="-171450">
              <a:buFont typeface="Arial"/>
              <a:buChar char="•"/>
              <a:defRPr/>
            </a:pPr>
            <a:r>
              <a:rPr lang="en-GB">
                <a:cs typeface="Calibri"/>
              </a:rPr>
              <a:t>Compared to March 2023, footfall levels have decreased by 21% overall – with weekends 27% lower than this time last year. Weekdays (Mon-Thu), meanwhile, are 17% down in comparison to March 2023. </a:t>
            </a:r>
          </a:p>
          <a:p>
            <a:pPr marL="171450" indent="-171450">
              <a:buFont typeface="Arial"/>
              <a:buChar char="•"/>
              <a:defRPr/>
            </a:pPr>
            <a:r>
              <a:rPr lang="en-GB">
                <a:cs typeface="Calibri"/>
              </a:rPr>
              <a:t>Overall March 2024 footfall levels at One Station Square are 129% above mid-Covid (March 2021). </a:t>
            </a:r>
          </a:p>
          <a:p>
            <a:pPr marL="171450" indent="-171450">
              <a:buFont typeface="Arial"/>
              <a:buChar char="•"/>
              <a:defRPr/>
            </a:pPr>
            <a:r>
              <a:rPr lang="en-GB">
                <a:cs typeface="Calibri"/>
              </a:rPr>
              <a:t>Recent low figures are likely caused (partially) by industrial action that took place over several days in January and February of 2024.</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48</a:t>
            </a:fld>
            <a:endParaRPr lang="en-GB">
              <a:solidFill>
                <a:prstClr val="black"/>
              </a:solidFill>
              <a:latin typeface="Calibri" panose="020F0502020204030204"/>
            </a:endParaRPr>
          </a:p>
        </p:txBody>
      </p:sp>
    </p:spTree>
    <p:extLst>
      <p:ext uri="{BB962C8B-B14F-4D97-AF65-F5344CB8AC3E}">
        <p14:creationId xmlns:p14="http://schemas.microsoft.com/office/powerpoint/2010/main" val="3566383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5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0">
              <a:cs typeface="Calibri"/>
            </a:endParaRPr>
          </a:p>
          <a:p>
            <a:pPr>
              <a:defRPr/>
            </a:pPr>
            <a:endParaRPr lang="en-GB" b="1">
              <a:cs typeface="Calibri"/>
            </a:endParaRPr>
          </a:p>
          <a:p>
            <a:pPr>
              <a:defRPr/>
            </a:pPr>
            <a:r>
              <a:rPr lang="en-GB" b="1">
                <a:cs typeface="Calibri"/>
              </a:rPr>
              <a:t>Commentary: </a:t>
            </a:r>
            <a:r>
              <a:rPr lang="en-GB">
                <a:cs typeface="Calibri"/>
              </a:rPr>
              <a:t>Bus passenger numbers have continued to rise through 2023 and 2024 but remain below pre-COVID volumes up until the first lockdown was announced in late March 2020. Bus passenger numbers fell in December in line with other reported years, suggesting that the Christmas holidays and winter weather have an impact. They also experienced a dip in line with the February and May half term holidays and late March/early April Easter holidays, as is also seen in previous years. In January 2023, the government announced a £2 cap on single tickets (</a:t>
            </a:r>
            <a:r>
              <a:rPr lang="en-GB">
                <a:hlinkClick r:id="rId3"/>
              </a:rPr>
              <a:t>£2 bus fare cap - GOV.UK (www.gov.uk)</a:t>
            </a:r>
            <a:r>
              <a:rPr lang="en-GB"/>
              <a:t>).</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50</a:t>
            </a:fld>
            <a:endParaRPr lang="en-GB">
              <a:solidFill>
                <a:prstClr val="black"/>
              </a:solidFill>
              <a:latin typeface="Calibri" panose="020F0502020204030204"/>
            </a:endParaRPr>
          </a:p>
        </p:txBody>
      </p:sp>
    </p:spTree>
    <p:extLst>
      <p:ext uri="{BB962C8B-B14F-4D97-AF65-F5344CB8AC3E}">
        <p14:creationId xmlns:p14="http://schemas.microsoft.com/office/powerpoint/2010/main" val="2215311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Bus passenger numbers, excluding passengers who used the park and ride service,  have continued to rise through 2023 and 2024 but remain below pre-COVID volumes up until the first lockdown was announced in late March 2020. Bus passenger numbers fell in December in line with other reported years, suggesting that the Christmas holidays and winter weather have an impact. They also experienced a dip in line with the February and May half term holidays and late March/ early April Easter holidays, as is also seen in previous years. In January 2023, the government announced a £2 cap on single tickets (</a:t>
            </a:r>
            <a:r>
              <a:rPr lang="en-GB">
                <a:hlinkClick r:id="rId3"/>
              </a:rPr>
              <a:t>£2 bus fare cap - GOV.UK (www.gov.uk)</a:t>
            </a:r>
            <a:r>
              <a:rPr lang="en-GB"/>
              <a:t>).</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51</a:t>
            </a:fld>
            <a:endParaRPr lang="en-GB">
              <a:solidFill>
                <a:prstClr val="black"/>
              </a:solidFill>
              <a:latin typeface="Calibri" panose="020F0502020204030204"/>
            </a:endParaRPr>
          </a:p>
        </p:txBody>
      </p:sp>
    </p:spTree>
    <p:extLst>
      <p:ext uri="{BB962C8B-B14F-4D97-AF65-F5344CB8AC3E}">
        <p14:creationId xmlns:p14="http://schemas.microsoft.com/office/powerpoint/2010/main" val="148473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P&amp;R passengers generally sees a sharp increase during the school holidays. In January 2023, the government announced a £2 cap on single tickets (</a:t>
            </a:r>
            <a:r>
              <a:rPr lang="en-GB">
                <a:hlinkClick r:id="rId3"/>
              </a:rPr>
              <a:t>£2 bus fare cap - GOV.UK (www.gov.uk)</a:t>
            </a:r>
            <a:r>
              <a:rPr lang="en-GB"/>
              <a:t>).</a:t>
            </a:r>
          </a:p>
          <a:p>
            <a:pPr>
              <a:defRPr/>
            </a:pPr>
            <a:endParaRPr lang="en-GB">
              <a:cs typeface="Calibri"/>
            </a:endParaRPr>
          </a:p>
          <a:p>
            <a:pPr>
              <a:defRPr/>
            </a:pPr>
            <a:r>
              <a:rPr lang="en-GB">
                <a:cs typeface="Calibri"/>
              </a:rPr>
              <a:t>MAD=</a:t>
            </a:r>
            <a:r>
              <a:rPr lang="en-GB" err="1">
                <a:cs typeface="Calibri"/>
              </a:rPr>
              <a:t>Madingley</a:t>
            </a:r>
            <a:r>
              <a:rPr lang="en-GB">
                <a:cs typeface="Calibri"/>
              </a:rPr>
              <a:t> Road P&amp;R</a:t>
            </a:r>
          </a:p>
          <a:p>
            <a:pPr>
              <a:defRPr/>
            </a:pPr>
            <a:r>
              <a:rPr lang="en-GB">
                <a:cs typeface="Calibri"/>
              </a:rPr>
              <a:t>NEW = Newmarket Road P&amp;R</a:t>
            </a:r>
          </a:p>
          <a:p>
            <a:pPr>
              <a:defRPr/>
            </a:pPr>
            <a:r>
              <a:rPr lang="en-GB">
                <a:cs typeface="Calibri"/>
              </a:rPr>
              <a:t>TRU = Trumpington P&amp;R</a:t>
            </a:r>
          </a:p>
          <a:p>
            <a:pPr>
              <a:defRPr/>
            </a:pPr>
            <a:r>
              <a:rPr lang="en-GB">
                <a:cs typeface="Calibri"/>
              </a:rPr>
              <a:t>BAB  = </a:t>
            </a:r>
            <a:r>
              <a:rPr lang="en-GB" err="1">
                <a:cs typeface="Calibri"/>
              </a:rPr>
              <a:t>Babraham</a:t>
            </a:r>
            <a:r>
              <a:rPr lang="en-GB">
                <a:cs typeface="Calibri"/>
              </a:rPr>
              <a:t> Road P&amp;R</a:t>
            </a:r>
          </a:p>
          <a:p>
            <a:pPr>
              <a:defRPr/>
            </a:pPr>
            <a:r>
              <a:rPr lang="en-GB">
                <a:cs typeface="Calibri"/>
              </a:rPr>
              <a:t>MIL = Milton Road P&amp;R</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52</a:t>
            </a:fld>
            <a:endParaRPr lang="en-GB">
              <a:solidFill>
                <a:prstClr val="black"/>
              </a:solidFill>
              <a:latin typeface="Calibri" panose="020F0502020204030204"/>
            </a:endParaRPr>
          </a:p>
        </p:txBody>
      </p:sp>
    </p:spTree>
    <p:extLst>
      <p:ext uri="{BB962C8B-B14F-4D97-AF65-F5344CB8AC3E}">
        <p14:creationId xmlns:p14="http://schemas.microsoft.com/office/powerpoint/2010/main" val="3325928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53</a:t>
            </a:fld>
            <a:endParaRPr lang="en-GB">
              <a:solidFill>
                <a:prstClr val="black"/>
              </a:solidFill>
              <a:latin typeface="Calibri" panose="020F0502020204030204"/>
            </a:endParaRPr>
          </a:p>
        </p:txBody>
      </p:sp>
    </p:spTree>
    <p:extLst>
      <p:ext uri="{BB962C8B-B14F-4D97-AF65-F5344CB8AC3E}">
        <p14:creationId xmlns:p14="http://schemas.microsoft.com/office/powerpoint/2010/main" val="3297074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226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Voi monthly update</a:t>
            </a: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55</a:t>
            </a:fld>
            <a:endParaRPr lang="en-GB">
              <a:solidFill>
                <a:prstClr val="black"/>
              </a:solidFill>
              <a:latin typeface="Calibri" panose="020F0502020204030204"/>
            </a:endParaRPr>
          </a:p>
        </p:txBody>
      </p:sp>
    </p:spTree>
    <p:extLst>
      <p:ext uri="{BB962C8B-B14F-4D97-AF65-F5344CB8AC3E}">
        <p14:creationId xmlns:p14="http://schemas.microsoft.com/office/powerpoint/2010/main" val="1315215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35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b="0">
                <a:cs typeface="Calibri"/>
              </a:rPr>
              <a:t>Please note there may be slight differences between the data on Air Quality in England and data in this pack as air quality data undergoes a ratification process.</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57</a:t>
            </a:fld>
            <a:endParaRPr lang="en-GB">
              <a:solidFill>
                <a:prstClr val="black"/>
              </a:solidFill>
              <a:latin typeface="Calibri" panose="020F0502020204030204"/>
            </a:endParaRPr>
          </a:p>
        </p:txBody>
      </p:sp>
    </p:spTree>
    <p:extLst>
      <p:ext uri="{BB962C8B-B14F-4D97-AF65-F5344CB8AC3E}">
        <p14:creationId xmlns:p14="http://schemas.microsoft.com/office/powerpoint/2010/main" val="27717817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Data for the Gonville Place sensor is not available from April 2022 to March 2024. Please note there may be slight differences between the data on Air Quality in England and data in this pack as air quality data undergoes a ratification process.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58</a:t>
            </a:fld>
            <a:endParaRPr lang="en-GB">
              <a:solidFill>
                <a:prstClr val="black"/>
              </a:solidFill>
              <a:latin typeface="Calibri" panose="020F0502020204030204"/>
            </a:endParaRPr>
          </a:p>
        </p:txBody>
      </p:sp>
    </p:spTree>
    <p:extLst>
      <p:ext uri="{BB962C8B-B14F-4D97-AF65-F5344CB8AC3E}">
        <p14:creationId xmlns:p14="http://schemas.microsoft.com/office/powerpoint/2010/main" val="2857443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Analysis based on 5 sensors: Gonville Pl, Montague Rd, Newmarket Rd, Regent St and Parker St. Data for Gonville Place is excluded from April 2022 to March 2024 due to the removal of the sensor. </a:t>
            </a:r>
            <a:r>
              <a:rPr lang="en-GB" b="0">
                <a:cs typeface="Calibri"/>
              </a:rPr>
              <a:t>Please note there may be slight differences between the data on Air Quality in England and data in this pack as air quality data undergoes a ratification process. </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59</a:t>
            </a:fld>
            <a:endParaRPr lang="en-GB">
              <a:solidFill>
                <a:prstClr val="black"/>
              </a:solidFill>
              <a:latin typeface="Calibri" panose="020F0502020204030204"/>
            </a:endParaRPr>
          </a:p>
        </p:txBody>
      </p:sp>
    </p:spTree>
    <p:extLst>
      <p:ext uri="{BB962C8B-B14F-4D97-AF65-F5344CB8AC3E}">
        <p14:creationId xmlns:p14="http://schemas.microsoft.com/office/powerpoint/2010/main" val="168583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ea typeface="Calibri"/>
                <a:cs typeface="Calibri"/>
              </a:rPr>
              <a:t>Source: </a:t>
            </a:r>
            <a:r>
              <a:rPr lang="en-GB" dirty="0">
                <a:ea typeface="Calibri"/>
                <a:cs typeface="Calibri"/>
              </a:rPr>
              <a:t>Various, listed in the Data Source column</a:t>
            </a:r>
          </a:p>
          <a:p>
            <a:pPr>
              <a:defRPr/>
            </a:pPr>
            <a:endParaRPr lang="en-GB" b="1" dirty="0"/>
          </a:p>
          <a:p>
            <a:pPr>
              <a:defRPr/>
            </a:pPr>
            <a:r>
              <a:rPr lang="en-GB" b="1" dirty="0"/>
              <a:t>Technical Notes:</a:t>
            </a:r>
            <a:r>
              <a:rPr lang="en-US" b="1" dirty="0">
                <a:cs typeface="Calibri"/>
              </a:rPr>
              <a:t> </a:t>
            </a:r>
            <a:r>
              <a:rPr lang="en-GB" dirty="0">
                <a:ea typeface="Calibri"/>
                <a:cs typeface="Calibri"/>
              </a:rPr>
              <a:t>Our methodology for analysing the data continues to be refined to react to differing levels of data quality and data gaps. </a:t>
            </a:r>
            <a:r>
              <a:rPr lang="en-GB" dirty="0">
                <a:solidFill>
                  <a:srgbClr val="FF0000"/>
                </a:solidFill>
                <a:ea typeface="Calibri"/>
                <a:cs typeface="Calibri"/>
              </a:rPr>
              <a:t>Therefore, you may observe small adjustments to the stats in the latest slide pack compared to previously published versions.</a:t>
            </a:r>
          </a:p>
          <a:p>
            <a:pPr>
              <a:defRPr/>
            </a:pPr>
            <a:endParaRPr lang="en-GB" b="1" dirty="0">
              <a:solidFill>
                <a:srgbClr val="FF0000"/>
              </a:solidFill>
              <a:ea typeface="Calibri"/>
              <a:cs typeface="Calibri"/>
            </a:endParaRPr>
          </a:p>
          <a:p>
            <a:pPr>
              <a:defRPr/>
            </a:pPr>
            <a:r>
              <a:rPr lang="en-GB" dirty="0">
                <a:ea typeface="Calibri"/>
                <a:cs typeface="Calibri"/>
              </a:rPr>
              <a:t>For example:</a:t>
            </a:r>
            <a:endParaRPr lang="en-GB" b="1" dirty="0">
              <a:ea typeface="Calibri"/>
              <a:cs typeface="Calibri"/>
            </a:endParaRPr>
          </a:p>
          <a:p>
            <a:pPr marL="171450" indent="-171450">
              <a:buFont typeface="Arial,Sans-Serif"/>
              <a:buChar char="•"/>
              <a:defRPr/>
            </a:pPr>
            <a:r>
              <a:rPr lang="en-GB" dirty="0"/>
              <a:t>The method of calculating the strategic road network (SRN) recovery percentages changed in Dec </a:t>
            </a:r>
            <a:r>
              <a:rPr lang="en-GB" b="0" dirty="0"/>
              <a:t>2022 to include data from a larger number of sites. The SRN percentages have therefore been updated and may not reflect the values presented in previous slide packs for this reason.</a:t>
            </a:r>
            <a:endParaRPr lang="en-US" b="0" dirty="0">
              <a:ea typeface="Calibri"/>
              <a:cs typeface="Calibri"/>
            </a:endParaRPr>
          </a:p>
          <a:p>
            <a:pPr marL="171450" indent="-171450">
              <a:buFont typeface="Arial,Sans-Serif"/>
              <a:buChar char="•"/>
              <a:defRPr/>
            </a:pPr>
            <a:r>
              <a:rPr lang="en-GB" b="0" dirty="0"/>
              <a:t>The air pollution percentages historically used data from 5 sensors but one of these sensors was removed in April 2022 so the methodology for calculating the air pollution percentages has been adjusted. The air pollution percentages presented here may differ slightly from those in previous slide packs for this </a:t>
            </a:r>
            <a:r>
              <a:rPr lang="en-GB" dirty="0"/>
              <a:t>reason.</a:t>
            </a:r>
            <a:endParaRPr lang="en-US" dirty="0">
              <a:ea typeface="Calibri"/>
              <a:cs typeface="Calibri"/>
            </a:endParaRPr>
          </a:p>
          <a:p>
            <a:pPr>
              <a:defRPr/>
            </a:pPr>
            <a:endParaRPr lang="en-GB" b="1" dirty="0">
              <a:ea typeface="Calibri"/>
              <a:cs typeface="Calibri"/>
            </a:endParaRPr>
          </a:p>
          <a:p>
            <a:pPr>
              <a:defRPr/>
            </a:pPr>
            <a:r>
              <a:rPr lang="en-GB" b="1" dirty="0">
                <a:ea typeface="Calibri"/>
                <a:cs typeface="Calibri"/>
              </a:rPr>
              <a:t>Commentary:</a:t>
            </a:r>
          </a:p>
          <a:p>
            <a:pPr marL="171450" indent="-171450">
              <a:buFont typeface="Arial" panose="020B0604020202020204" pitchFamily="34" charset="0"/>
              <a:buChar char="•"/>
              <a:defRPr/>
            </a:pPr>
            <a:r>
              <a:rPr lang="en-GB" b="0" dirty="0">
                <a:ea typeface="Calibri"/>
                <a:cs typeface="Calibri"/>
              </a:rPr>
              <a:t>This slide indicates the extent to which each of the transport metrics has recovered over time in comparison to pre-Covid (2019 or early 2020) levels. </a:t>
            </a:r>
          </a:p>
          <a:p>
            <a:pPr marL="171450" indent="-171450">
              <a:buFont typeface="Arial" panose="020B0604020202020204" pitchFamily="34" charset="0"/>
              <a:buChar char="•"/>
              <a:defRPr/>
            </a:pPr>
            <a:r>
              <a:rPr lang="en-GB" b="0" dirty="0">
                <a:ea typeface="Calibri"/>
                <a:cs typeface="Calibri"/>
              </a:rPr>
              <a:t>Google mobility workplace, Cambridge: Plateaued recovery 31% below pre-Covid in Sept 2022. Data source discontinued in October 2022.</a:t>
            </a:r>
          </a:p>
          <a:p>
            <a:pPr marL="171450" indent="-171450">
              <a:buFont typeface="Arial" panose="020B0604020202020204" pitchFamily="34" charset="0"/>
              <a:buChar char="•"/>
              <a:defRPr/>
            </a:pPr>
            <a:r>
              <a:rPr lang="en-GB" b="0" dirty="0">
                <a:ea typeface="Calibri"/>
                <a:cs typeface="Calibri"/>
              </a:rPr>
              <a:t>Google mobility workplace, South Cambridgeshire: fluctuating recovery, 11% below pre-Covid in Sept 2022. Data source discontinued in October 2022.</a:t>
            </a:r>
          </a:p>
          <a:p>
            <a:pPr marL="171450" indent="-171450">
              <a:buFont typeface="Arial" panose="020B0604020202020204" pitchFamily="34" charset="0"/>
              <a:buChar char="•"/>
              <a:defRPr/>
            </a:pPr>
            <a:r>
              <a:rPr lang="en-GB" b="0" dirty="0">
                <a:ea typeface="Calibri"/>
                <a:cs typeface="Calibri"/>
              </a:rPr>
              <a:t>Retail footfall, central Cambridge: fluctuating recovery levels linked to seasonal variations. Currently very close to pre-Covid.</a:t>
            </a:r>
          </a:p>
          <a:p>
            <a:pPr marL="171450" indent="-171450">
              <a:buFont typeface="Arial" panose="020B0604020202020204" pitchFamily="34" charset="0"/>
              <a:buChar char="•"/>
              <a:defRPr/>
            </a:pPr>
            <a:r>
              <a:rPr lang="en-GB" b="0" dirty="0">
                <a:ea typeface="Calibri"/>
                <a:cs typeface="Calibri"/>
              </a:rPr>
              <a:t>One Station Square footfall: Erratic pattern of recovery over time. Was some way below pre-Covid levels in March 2024. Analysis paused on this data pending sensor checks being conducted by Cambridge BID.</a:t>
            </a:r>
          </a:p>
          <a:p>
            <a:pPr marL="171450" indent="-171450">
              <a:buFont typeface="Arial" panose="020B0604020202020204" pitchFamily="34" charset="0"/>
              <a:buChar char="•"/>
              <a:defRPr/>
            </a:pPr>
            <a:r>
              <a:rPr lang="en-GB" b="0" dirty="0">
                <a:ea typeface="Calibri"/>
                <a:cs typeface="Calibri"/>
              </a:rPr>
              <a:t>Walking, central Cambridge: Fluctuating recovery trend between above and below pre-Covid. Currently just below pre-Covid.</a:t>
            </a:r>
          </a:p>
          <a:p>
            <a:pPr marL="171450" indent="-171450">
              <a:buFont typeface="Arial" panose="020B0604020202020204" pitchFamily="34" charset="0"/>
              <a:buChar char="•"/>
              <a:defRPr/>
            </a:pPr>
            <a:r>
              <a:rPr lang="en-GB" b="0" dirty="0">
                <a:ea typeface="Calibri"/>
                <a:cs typeface="Calibri"/>
              </a:rPr>
              <a:t>Cycling, central Cambridge: fluctuating recovery trend (either far below pre-Covid, or close to pre-Covid) - currently below pre-Covid.</a:t>
            </a:r>
          </a:p>
          <a:p>
            <a:pPr marL="171450" indent="-171450">
              <a:buFont typeface="Arial" panose="020B0604020202020204" pitchFamily="34" charset="0"/>
              <a:buChar char="•"/>
              <a:defRPr/>
            </a:pPr>
            <a:r>
              <a:rPr lang="en-GB" b="0" dirty="0">
                <a:ea typeface="Calibri"/>
                <a:cs typeface="Calibri"/>
              </a:rPr>
              <a:t>Multi Storey Car Parking, central Cambridge: stable trend in the last two years, consistently around 20% below pre-Covid.</a:t>
            </a:r>
          </a:p>
          <a:p>
            <a:pPr marL="171450" indent="-171450">
              <a:buFont typeface="Arial" panose="020B0604020202020204" pitchFamily="34" charset="0"/>
              <a:buChar char="•"/>
              <a:defRPr/>
            </a:pPr>
            <a:r>
              <a:rPr lang="en-GB" b="0" dirty="0">
                <a:ea typeface="Calibri"/>
                <a:cs typeface="Calibri"/>
              </a:rPr>
              <a:t>Vehicle flows on local roads, central Cambridge: fairly stable over the last year, consistently around 10% below pre-Covid.</a:t>
            </a:r>
          </a:p>
          <a:p>
            <a:pPr marL="171450" indent="-171450">
              <a:buFont typeface="Arial" panose="020B0604020202020204" pitchFamily="34" charset="0"/>
              <a:buChar char="•"/>
              <a:defRPr/>
            </a:pPr>
            <a:r>
              <a:rPr lang="en-GB" b="0" dirty="0">
                <a:ea typeface="Calibri"/>
                <a:cs typeface="Calibri"/>
              </a:rPr>
              <a:t>Vehicle flow on strategic roads, gradually improving recovery trend, now consistently above pre-Covid levels.</a:t>
            </a:r>
          </a:p>
          <a:p>
            <a:pPr marL="171450" indent="-171450">
              <a:buFont typeface="Arial" panose="020B0604020202020204" pitchFamily="34" charset="0"/>
              <a:buChar char="•"/>
              <a:defRPr/>
            </a:pPr>
            <a:r>
              <a:rPr lang="en-GB" b="0" dirty="0">
                <a:ea typeface="Calibri"/>
                <a:cs typeface="Calibri"/>
              </a:rPr>
              <a:t>Railway passenger numbers at Cambridge Station (updated annually to March) – improving recovery trend, but still some way below pre-Covid.</a:t>
            </a:r>
          </a:p>
          <a:p>
            <a:pPr marL="171450" indent="-171450">
              <a:buFont typeface="Arial" panose="020B0604020202020204" pitchFamily="34" charset="0"/>
              <a:buChar char="•"/>
              <a:defRPr/>
            </a:pPr>
            <a:r>
              <a:rPr lang="en-GB" b="0" dirty="0">
                <a:ea typeface="Calibri"/>
                <a:cs typeface="Calibri"/>
              </a:rPr>
              <a:t>Bus passengers, Cambridge: improving recovery trend since March 2022. Currently just below pre-Covid.</a:t>
            </a:r>
          </a:p>
          <a:p>
            <a:pPr marL="171450" indent="-171450">
              <a:buFont typeface="Arial" panose="020B0604020202020204" pitchFamily="34" charset="0"/>
              <a:buChar char="•"/>
              <a:defRPr/>
            </a:pPr>
            <a:r>
              <a:rPr lang="en-GB" b="0" dirty="0">
                <a:ea typeface="Calibri"/>
                <a:cs typeface="Calibri"/>
              </a:rPr>
              <a:t>Park and Ride passengers: consistent recovery trend, now consistently above pre-Covid levels, albeit with some site-by-site variation. </a:t>
            </a:r>
          </a:p>
          <a:p>
            <a:pPr marL="171450" indent="-171450">
              <a:buFont typeface="Arial" panose="020B0604020202020204" pitchFamily="34" charset="0"/>
              <a:buChar char="•"/>
              <a:defRPr/>
            </a:pPr>
            <a:r>
              <a:rPr lang="en-GB" b="0" dirty="0">
                <a:ea typeface="Calibri"/>
                <a:cs typeface="Calibri"/>
              </a:rPr>
              <a:t>Air pollution: consistently remaining some way below pre-Covid.</a:t>
            </a:r>
            <a:endParaRPr lang="en-GB" b="1" dirty="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680682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Analysis based on 5 sensors: Gonville Pl, Montague Rd, Newmarket Rd, Regent St and Parker St. Data for Gonville Place is excluded due to the removal of the sensor from April 2022 to March 2024. </a:t>
            </a:r>
            <a:r>
              <a:rPr lang="en-GB" b="0">
                <a:cs typeface="Calibri"/>
              </a:rPr>
              <a:t>Please note there may be slight differences between the data on Air Quality in England and data in this pack as air quality data undergoes a ratification process. </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60</a:t>
            </a:fld>
            <a:endParaRPr lang="en-GB">
              <a:solidFill>
                <a:prstClr val="black"/>
              </a:solidFill>
              <a:latin typeface="Calibri" panose="020F0502020204030204"/>
            </a:endParaRPr>
          </a:p>
        </p:txBody>
      </p:sp>
    </p:spTree>
    <p:extLst>
      <p:ext uri="{BB962C8B-B14F-4D97-AF65-F5344CB8AC3E}">
        <p14:creationId xmlns:p14="http://schemas.microsoft.com/office/powerpoint/2010/main" val="6818708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6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0291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22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1300">
                <a:solidFill>
                  <a:prstClr val="black"/>
                </a:solidFill>
                <a:latin typeface="Calibri" panose="020F0502020204030204"/>
              </a:rPr>
              <a:t>Google LLC "Google COVID-19 Community Mobility Reports". https://www.google.com/covid19/mobility/ </a:t>
            </a:r>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Technical notes: </a:t>
            </a:r>
            <a:r>
              <a:rPr lang="en-GB" sz="1300"/>
              <a:t>Data is gathered from Google account holders location history. This helps to demonstrate where people are spending their time.</a:t>
            </a:r>
            <a:r>
              <a:rPr lang="en-GB" sz="1400"/>
              <a:t> </a:t>
            </a:r>
            <a:r>
              <a:rPr lang="en-GB" sz="1300"/>
              <a:t>The data is based on the most recent month (</a:t>
            </a:r>
            <a:r>
              <a:rPr lang="en-GB" sz="1400"/>
              <a:t>October </a:t>
            </a:r>
            <a:r>
              <a:rPr lang="en-GB" sz="1300"/>
              <a:t>2022) compared to the median of the corresponding day in the baseline period (3</a:t>
            </a:r>
            <a:r>
              <a:rPr lang="en-GB" sz="1300" baseline="30000"/>
              <a:t>rd</a:t>
            </a:r>
            <a:r>
              <a:rPr lang="en-GB" sz="1300"/>
              <a:t> Jan-6</a:t>
            </a:r>
            <a:r>
              <a:rPr lang="en-GB" sz="1300" baseline="30000"/>
              <a:t>th</a:t>
            </a:r>
            <a:r>
              <a:rPr lang="en-GB" sz="1300"/>
              <a:t> Feb 2020) as calculated by Google. </a:t>
            </a:r>
            <a:r>
              <a:rPr lang="en-GB" sz="1300">
                <a:solidFill>
                  <a:prstClr val="black"/>
                </a:solidFill>
                <a:latin typeface="Calibri" panose="020F0502020204030204"/>
              </a:rPr>
              <a:t>Tabulated percentages represent the change from the baseline (3</a:t>
            </a:r>
            <a:r>
              <a:rPr lang="en-GB" sz="1300" baseline="30000">
                <a:solidFill>
                  <a:prstClr val="black"/>
                </a:solidFill>
                <a:latin typeface="Calibri" panose="020F0502020204030204"/>
              </a:rPr>
              <a:t>rd</a:t>
            </a:r>
            <a:r>
              <a:rPr lang="en-GB" sz="1300">
                <a:solidFill>
                  <a:prstClr val="black"/>
                </a:solidFill>
                <a:latin typeface="Calibri" panose="020F0502020204030204"/>
              </a:rPr>
              <a:t> Jan – 6</a:t>
            </a:r>
            <a:r>
              <a:rPr lang="en-GB" sz="1300" baseline="30000">
                <a:solidFill>
                  <a:prstClr val="black"/>
                </a:solidFill>
                <a:latin typeface="Calibri" panose="020F0502020204030204"/>
              </a:rPr>
              <a:t>th</a:t>
            </a:r>
            <a:r>
              <a:rPr lang="en-GB" sz="1300">
                <a:solidFill>
                  <a:prstClr val="black"/>
                </a:solidFill>
                <a:latin typeface="Calibri" panose="020F0502020204030204"/>
              </a:rPr>
              <a:t> Feb) to the most recent month. </a:t>
            </a:r>
            <a:endParaRPr lang="en-GB" sz="140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1300" b="0">
                <a:solidFill>
                  <a:prstClr val="black"/>
                </a:solidFill>
                <a:latin typeface="Calibri" panose="020F0502020204030204"/>
              </a:rPr>
              <a:t>Cambridge: Cambridge grocery and pharmacy visits finished at 11% above pre-pandemic levels in October 2022. Meanwhile, retail and recreation visits finished 19% below pre-pandemic levels, which suggested that essential shopping recovered to a much stronger extent than leisure shopping. The proportion of people making workplace visits stayed steadfastly below the pre-Covid baseline, ending at -</a:t>
            </a:r>
            <a:r>
              <a:rPr lang="en-GB" sz="1400" b="0">
                <a:solidFill>
                  <a:prstClr val="black"/>
                </a:solidFill>
                <a:latin typeface="Calibri" panose="020F0502020204030204"/>
              </a:rPr>
              <a:t>26</a:t>
            </a:r>
            <a:r>
              <a:rPr lang="en-GB" sz="1300" b="0">
                <a:solidFill>
                  <a:prstClr val="black"/>
                </a:solidFill>
                <a:latin typeface="Calibri" panose="020F0502020204030204"/>
              </a:rPr>
              <a:t>% in October 2022</a:t>
            </a:r>
            <a:r>
              <a:rPr lang="en-GB" sz="1400" b="0">
                <a:solidFill>
                  <a:prstClr val="black"/>
                </a:solidFill>
                <a:latin typeface="Calibri" panose="020F0502020204030204"/>
              </a:rPr>
              <a:t>. Conversely, residential</a:t>
            </a:r>
            <a:r>
              <a:rPr lang="en-GB" sz="1300" b="0">
                <a:solidFill>
                  <a:prstClr val="black"/>
                </a:solidFill>
                <a:latin typeface="Calibri" panose="020F0502020204030204"/>
              </a:rPr>
              <a:t> visits finished 5% higher than the baseline, in part likely due to the </a:t>
            </a:r>
            <a:r>
              <a:rPr lang="en-GB" sz="1400" b="0">
                <a:solidFill>
                  <a:prstClr val="black"/>
                </a:solidFill>
                <a:latin typeface="Calibri" panose="020F0502020204030204"/>
              </a:rPr>
              <a:t>persistence of remote working.</a:t>
            </a:r>
          </a:p>
          <a:p>
            <a:pPr defTabSz="990752">
              <a:defRPr/>
            </a:pPr>
            <a:r>
              <a:rPr lang="en-GB" sz="1300" b="0">
                <a:solidFill>
                  <a:prstClr val="black"/>
                </a:solidFill>
                <a:latin typeface="Calibri" panose="020F0502020204030204"/>
              </a:rPr>
              <a:t>South Cambridgeshire: Data on workplace visits finished at 3% below pre-pandemic baseline levels.</a:t>
            </a:r>
            <a:r>
              <a:rPr lang="en-GB" sz="1300">
                <a:solidFill>
                  <a:prstClr val="black"/>
                </a:solidFill>
              </a:rPr>
              <a:t> </a:t>
            </a:r>
            <a:r>
              <a:rPr lang="en-GB" sz="1300">
                <a:solidFill>
                  <a:prstClr val="black"/>
                </a:solidFill>
                <a:latin typeface="Calibri" panose="020F0502020204030204"/>
              </a:rPr>
              <a:t>Similarly to Cambridge data, residential numbers were continually above the pre-pandemic baseline since the dataset began, finishing at 5% above the baseline in October 2022. Retail and recreation (+16%), and grocery and pharmacy (+9%) visits remain ahead of the</a:t>
            </a:r>
            <a:r>
              <a:rPr lang="en-GB" sz="1400">
                <a:solidFill>
                  <a:prstClr val="black"/>
                </a:solidFill>
                <a:latin typeface="Calibri" panose="020F0502020204030204"/>
              </a:rPr>
              <a:t> </a:t>
            </a:r>
            <a:r>
              <a:rPr lang="en-GB" sz="1300">
                <a:solidFill>
                  <a:prstClr val="black"/>
                </a:solidFill>
                <a:latin typeface="Calibri" panose="020F0502020204030204"/>
              </a:rPr>
              <a:t>pre-pandemic</a:t>
            </a:r>
            <a:r>
              <a:rPr lang="en-GB" sz="1400">
                <a:solidFill>
                  <a:prstClr val="black"/>
                </a:solidFill>
                <a:latin typeface="Calibri" panose="020F0502020204030204"/>
              </a:rPr>
              <a:t> baseline</a:t>
            </a:r>
            <a:r>
              <a:rPr lang="en-GB" sz="1300">
                <a:solidFill>
                  <a:prstClr val="black"/>
                </a:solidFill>
                <a:latin typeface="Calibri" panose="020F0502020204030204"/>
              </a:rPr>
              <a:t> in South Cambridgeshire, suggesting that people’s shopping and leisure habits recovered and then </a:t>
            </a:r>
            <a:r>
              <a:rPr lang="en-GB" sz="1400">
                <a:solidFill>
                  <a:prstClr val="black"/>
                </a:solidFill>
                <a:latin typeface="Calibri" panose="020F0502020204030204"/>
              </a:rPr>
              <a:t>stabilised after the heavy disruption caused by the pandemic and associated lockdowns.</a:t>
            </a:r>
            <a:endParaRPr lang="en-GB" sz="1300" b="1">
              <a:solidFill>
                <a:prstClr val="black"/>
              </a:solidFill>
              <a:latin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366694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B87C-8C79-AAA3-E71D-F038DB6BA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BCEE8F-2DA6-F9F1-49E2-3A2F5CFF1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F468B-5073-8DE4-0423-A862E10FBECC}"/>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5" name="Footer Placeholder 4">
            <a:extLst>
              <a:ext uri="{FF2B5EF4-FFF2-40B4-BE49-F238E27FC236}">
                <a16:creationId xmlns:a16="http://schemas.microsoft.com/office/drawing/2014/main" id="{9F3D6E6B-31C6-D91B-2C22-CB5C8FB02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F0536-B7F1-5452-7C2B-6B8986C614E4}"/>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043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07/08/2024</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07/08/2024</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07/08/2024</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07/08/2024</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07/08/2024</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07/08/2024</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07/08/2024</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07/08/2024</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07/08/2024</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07/08/2024</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526B-BA3D-51E3-F881-6DF13A9AF3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98BC33-D1C5-6007-9479-59CDA6019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82543C-330D-639A-D2E4-D91F4A16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23A2E-27C8-C5EB-251E-8B66CB2784AD}"/>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6" name="Footer Placeholder 5">
            <a:extLst>
              <a:ext uri="{FF2B5EF4-FFF2-40B4-BE49-F238E27FC236}">
                <a16:creationId xmlns:a16="http://schemas.microsoft.com/office/drawing/2014/main" id="{A7F25B28-C830-27DF-7F31-85F2F0A2AC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B24E8-CDC8-1D83-D686-6AF49AAB0B50}"/>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66385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07/08/2024</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4DCF-51BF-6B96-5070-CA78662C11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DAB02-7B0A-1151-B015-20DBE644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8CBC-1583-5348-672D-90CFD30AA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31E20-1FBF-0578-01FC-BBB734F13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3E170-CD30-1C04-4469-644640602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1A97D8-9928-6A4B-A66C-3932471C53A7}"/>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8" name="Footer Placeholder 7">
            <a:extLst>
              <a:ext uri="{FF2B5EF4-FFF2-40B4-BE49-F238E27FC236}">
                <a16:creationId xmlns:a16="http://schemas.microsoft.com/office/drawing/2014/main" id="{AB26F63A-A532-C077-E77C-BB352A044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16D391-D97E-7EEC-6F86-F1DF7C62E6C1}"/>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3387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E7FC-1C6C-85AC-61A8-9D271E06E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2E614-8180-01D7-68D2-21C369BFD5D0}"/>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4" name="Footer Placeholder 3">
            <a:extLst>
              <a:ext uri="{FF2B5EF4-FFF2-40B4-BE49-F238E27FC236}">
                <a16:creationId xmlns:a16="http://schemas.microsoft.com/office/drawing/2014/main" id="{73FB5837-DD6E-CEE8-3571-E864F03D8A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6EE79-2AD0-1E31-BB8C-98B9ED2BD216}"/>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2250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6F2-1D72-6DF6-80CD-E4DB24718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F92EB-2393-4406-C0FC-8B1FF9D2C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7028B1-4B58-310B-4883-E14B7F673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4ECB-BE38-CE83-DE6C-ABF503DFB7CC}"/>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6" name="Footer Placeholder 5">
            <a:extLst>
              <a:ext uri="{FF2B5EF4-FFF2-40B4-BE49-F238E27FC236}">
                <a16:creationId xmlns:a16="http://schemas.microsoft.com/office/drawing/2014/main" id="{5E1DF0FC-B518-CAFC-EE18-01F88A828D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8F60E-3135-66CB-7C26-6E1563C61C8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93579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BD20-DED1-9814-FF7E-A9E81690E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A5068F-26E1-94B7-454E-D9D8E43B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F1578-F0CE-BCD4-A924-3A3CACD3B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DBF5F-5324-C570-5AA0-6848D46700D8}"/>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6" name="Footer Placeholder 5">
            <a:extLst>
              <a:ext uri="{FF2B5EF4-FFF2-40B4-BE49-F238E27FC236}">
                <a16:creationId xmlns:a16="http://schemas.microsoft.com/office/drawing/2014/main" id="{1F890A54-3FAB-12ED-6AD8-73A4F8619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E3EC-2414-BAFA-6A84-05CF63A5970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1922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0331-E6C2-98C6-7A8A-2361AEF2A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D52ED-D575-61A1-E468-3363526A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0CA86-0D08-8A55-D658-3A1B285A781D}"/>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5" name="Footer Placeholder 4">
            <a:extLst>
              <a:ext uri="{FF2B5EF4-FFF2-40B4-BE49-F238E27FC236}">
                <a16:creationId xmlns:a16="http://schemas.microsoft.com/office/drawing/2014/main" id="{A9834252-871D-60AA-FA58-83C75B989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F1370-109D-B319-2724-DF03C3AA8A95}"/>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08586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5FD91-F3CF-350D-B8FD-9B1294BB2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98AC1-10A9-FA31-8C6B-9F9D15A7D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2D14-73DA-9436-0006-C5EFFFAAD9F9}"/>
              </a:ext>
            </a:extLst>
          </p:cNvPr>
          <p:cNvSpPr>
            <a:spLocks noGrp="1"/>
          </p:cNvSpPr>
          <p:nvPr>
            <p:ph type="dt" sz="half" idx="10"/>
          </p:nvPr>
        </p:nvSpPr>
        <p:spPr/>
        <p:txBody>
          <a:bodyPr/>
          <a:lstStyle/>
          <a:p>
            <a:fld id="{CB557468-B07E-4DAC-9D43-E901424B776C}" type="datetimeFigureOut">
              <a:rPr lang="en-GB" smtClean="0"/>
              <a:t>07/08/2024</a:t>
            </a:fld>
            <a:endParaRPr lang="en-GB"/>
          </a:p>
        </p:txBody>
      </p:sp>
      <p:sp>
        <p:nvSpPr>
          <p:cNvPr id="5" name="Footer Placeholder 4">
            <a:extLst>
              <a:ext uri="{FF2B5EF4-FFF2-40B4-BE49-F238E27FC236}">
                <a16:creationId xmlns:a16="http://schemas.microsoft.com/office/drawing/2014/main" id="{0C18179E-D977-1CC7-0463-3E03996C9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F598A-6FE5-44CF-748B-D10F89AAE137}"/>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91258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07/08/2024</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160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741F4-95A7-4A77-B3A6-5984FB9FE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D28C57-A811-0E5F-72B8-003F16F0F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3B90B-B906-C52B-124D-9114F5B83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57468-B07E-4DAC-9D43-E901424B776C}" type="datetimeFigureOut">
              <a:rPr lang="en-GB" smtClean="0"/>
              <a:t>07/08/2024</a:t>
            </a:fld>
            <a:endParaRPr lang="en-GB"/>
          </a:p>
        </p:txBody>
      </p:sp>
      <p:sp>
        <p:nvSpPr>
          <p:cNvPr id="5" name="Footer Placeholder 4">
            <a:extLst>
              <a:ext uri="{FF2B5EF4-FFF2-40B4-BE49-F238E27FC236}">
                <a16:creationId xmlns:a16="http://schemas.microsoft.com/office/drawing/2014/main" id="{42C061BE-59A4-0564-E62D-952F533C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EF1559-4C6A-6751-F146-7BF9A950D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622E-B3DE-4DA2-93BB-688BD1BD01D8}" type="slidenum">
              <a:rPr lang="en-GB" smtClean="0"/>
              <a:t>‹#›</a:t>
            </a:fld>
            <a:endParaRPr lang="en-GB"/>
          </a:p>
        </p:txBody>
      </p:sp>
    </p:spTree>
    <p:extLst>
      <p:ext uri="{BB962C8B-B14F-4D97-AF65-F5344CB8AC3E}">
        <p14:creationId xmlns:p14="http://schemas.microsoft.com/office/powerpoint/2010/main" val="1761736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07/08/2024</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ons.gov.uk/peoplepopulationandcommunity/wellbeing/datasets/publicopinionsandsocialtrendsgreatbritainworkingarrangements" TargetMode="External"/><Relationship Id="rId4" Type="http://schemas.openxmlformats.org/officeDocument/2006/relationships/hyperlink" Target="https://cambridgeshireinsight.org.uk/population/census-2021/topic-summaries/travel-to-wor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https://www.bbc.co.uk/weather/articles/ce93lqqev9lo"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hyperlink" Target="https://www.bbc.co.uk/weather/articles/ce93lqqev9l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hyperlink" Target="https://www.bbc.co.uk/weather/articles/ce93lqqev9l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research.group@cambridgeshire.gov.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hyperlink" Target="https://www.cambridge.gov.uk/park-street-car-park-closed" TargetMode="Externa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www.cambridge.gov.uk/park-street-car-park-close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8.xml"/><Relationship Id="rId18" Type="http://schemas.openxmlformats.org/officeDocument/2006/relationships/image" Target="../media/image20.png"/><Relationship Id="rId26" Type="http://schemas.openxmlformats.org/officeDocument/2006/relationships/image" Target="../media/image25.svg"/><Relationship Id="rId3" Type="http://schemas.openxmlformats.org/officeDocument/2006/relationships/slide" Target="slide22.xml"/><Relationship Id="rId21" Type="http://schemas.openxmlformats.org/officeDocument/2006/relationships/slide" Target="slide35.xml"/><Relationship Id="rId7" Type="http://schemas.openxmlformats.org/officeDocument/2006/relationships/image" Target="../media/image14.svg"/><Relationship Id="rId12" Type="http://schemas.openxmlformats.org/officeDocument/2006/relationships/slide" Target="slide53.xml"/><Relationship Id="rId17" Type="http://schemas.openxmlformats.org/officeDocument/2006/relationships/slide" Target="slide39.xml"/><Relationship Id="rId25"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19.svg"/><Relationship Id="rId20" Type="http://schemas.openxmlformats.org/officeDocument/2006/relationships/slide" Target="slide36.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6.svg"/><Relationship Id="rId24" Type="http://schemas.openxmlformats.org/officeDocument/2006/relationships/slide" Target="slide56.xml"/><Relationship Id="rId5" Type="http://schemas.openxmlformats.org/officeDocument/2006/relationships/slide" Target="slide14.xml"/><Relationship Id="rId15" Type="http://schemas.openxmlformats.org/officeDocument/2006/relationships/image" Target="../media/image18.png"/><Relationship Id="rId23" Type="http://schemas.openxmlformats.org/officeDocument/2006/relationships/image" Target="../media/image23.svg"/><Relationship Id="rId10" Type="http://schemas.openxmlformats.org/officeDocument/2006/relationships/image" Target="../media/image15.png"/><Relationship Id="rId19" Type="http://schemas.openxmlformats.org/officeDocument/2006/relationships/image" Target="../media/image21.svg"/><Relationship Id="rId4" Type="http://schemas.openxmlformats.org/officeDocument/2006/relationships/image" Target="../media/image12.png"/><Relationship Id="rId9" Type="http://schemas.openxmlformats.org/officeDocument/2006/relationships/slide" Target="slide49.xml"/><Relationship Id="rId14" Type="http://schemas.openxmlformats.org/officeDocument/2006/relationships/image" Target="../media/image17.png"/><Relationship Id="rId22" Type="http://schemas.openxmlformats.org/officeDocument/2006/relationships/image" Target="../media/image22.png"/><Relationship Id="rId27"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2208893"/>
            <a:ext cx="10439401" cy="2440214"/>
          </a:xfrm>
        </p:spPr>
        <p:txBody>
          <a:bodyPr vert="horz" lIns="91440" tIns="45720" rIns="91440" bIns="45720" rtlCol="0" anchor="b">
            <a:normAutofit fontScale="90000"/>
          </a:bodyPr>
          <a:lstStyle/>
          <a:p>
            <a:r>
              <a:rPr lang="en-GB" sz="4900">
                <a:effectLst/>
                <a:latin typeface="Segoe UI" panose="020B0502040204020203" pitchFamily="34" charset="0"/>
              </a:rPr>
              <a:t>Transport update: Cambridge and South Cambridgeshire</a:t>
            </a:r>
            <a:br>
              <a:rPr lang="en-GB">
                <a:effectLst/>
                <a:latin typeface="Segoe UI" panose="020B0502040204020203" pitchFamily="34" charset="0"/>
              </a:rPr>
            </a:br>
            <a:br>
              <a:rPr lang="en-US" sz="5400" b="1">
                <a:cs typeface="Calibri Light"/>
              </a:rPr>
            </a:br>
            <a:r>
              <a:rPr lang="en-US" sz="3200" b="1">
                <a:cs typeface="Calibri Light"/>
              </a:rPr>
              <a:t>COVID-19 transport impacts and recovery</a:t>
            </a:r>
            <a:endParaRPr lang="en-US" sz="5400" b="1" kern="1200">
              <a:latin typeface="+mj-lt"/>
              <a:cs typeface="Calibri Light"/>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June 2024</a:t>
            </a:r>
            <a:endParaRPr lang="en-US" sz="1600" b="1" kern="1200">
              <a:latin typeface="+mn-lt"/>
              <a:ea typeface="+mn-ea"/>
              <a:cs typeface="+mn-cs"/>
            </a:endParaRPr>
          </a:p>
          <a:p>
            <a:pPr>
              <a:lnSpc>
                <a:spcPct val="90000"/>
              </a:lnSpc>
              <a:spcBef>
                <a:spcPts val="1000"/>
              </a:spcBef>
            </a:pPr>
            <a:r>
              <a:rPr lang="en-US" sz="1600" b="1"/>
              <a:t>Policy &amp; Insight</a:t>
            </a:r>
            <a:r>
              <a:rPr lang="en-US" sz="1600" b="1" kern="1200">
                <a:latin typeface="+mn-lt"/>
                <a:ea typeface="+mn-ea"/>
                <a:cs typeface="+mn-cs"/>
              </a:rPr>
              <a:t>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40435" y="192508"/>
            <a:ext cx="3746789" cy="824293"/>
          </a:xfrm>
          <a:prstGeom prst="rect">
            <a:avLst/>
          </a:prstGeom>
        </p:spPr>
      </p:pic>
      <p:sp>
        <p:nvSpPr>
          <p:cNvPr id="5" name="Slide Number Placeholder 4">
            <a:extLst>
              <a:ext uri="{FF2B5EF4-FFF2-40B4-BE49-F238E27FC236}">
                <a16:creationId xmlns:a16="http://schemas.microsoft.com/office/drawing/2014/main" id="{F68C85EC-CB0A-4DDE-B5D2-ECD489B97A7C}"/>
              </a:ext>
              <a:ext uri="{C183D7F6-B498-43B3-948B-1728B52AA6E4}">
                <adec:decorative xmlns:adec="http://schemas.microsoft.com/office/drawing/2017/decorative" val="1"/>
              </a:ext>
            </a:extLst>
          </p:cNvPr>
          <p:cNvSpPr>
            <a:spLocks noGrp="1"/>
          </p:cNvSpPr>
          <p:nvPr>
            <p:ph type="sldNum" sz="quarter" idx="12"/>
          </p:nvPr>
        </p:nvSpPr>
        <p:spPr>
          <a:xfrm>
            <a:off x="9448800" y="6492875"/>
            <a:ext cx="2743200" cy="365125"/>
          </a:xfrm>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Is home working here to stay?</a:t>
            </a:r>
          </a:p>
        </p:txBody>
      </p:sp>
      <p:sp>
        <p:nvSpPr>
          <p:cNvPr id="10" name="TextBox 9">
            <a:extLst>
              <a:ext uri="{FF2B5EF4-FFF2-40B4-BE49-F238E27FC236}">
                <a16:creationId xmlns:a16="http://schemas.microsoft.com/office/drawing/2014/main" id="{A71BBD86-6CAB-D2E9-F0D6-7F9D01ED4106}"/>
              </a:ext>
            </a:extLst>
          </p:cNvPr>
          <p:cNvSpPr txBox="1"/>
          <p:nvPr/>
        </p:nvSpPr>
        <p:spPr>
          <a:xfrm>
            <a:off x="35943" y="627235"/>
            <a:ext cx="12120114" cy="69249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dirty="0">
                <a:solidFill>
                  <a:srgbClr val="000000"/>
                </a:solidFill>
                <a:cs typeface="Calibri"/>
              </a:rPr>
              <a:t>The ONS captures the working arrangements of a sample of approx. 800 working adults across Great Britain on a fortnightly basis. The results suggest that on-site working has been stable since the latter stages of the pandemic (50-60%). Hybrid working has increased since 2020 but is now stabilising (32%); whereas fully remote work has decreased since the pandemic. Census 2021 data suggests that hybrid and remote working arrangements are more common in Cambridge &amp; South Cambs than the national benchmark.</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10</a:t>
            </a:fld>
            <a:endParaRPr lang="en-GB"/>
          </a:p>
        </p:txBody>
      </p:sp>
      <p:pic>
        <p:nvPicPr>
          <p:cNvPr id="4" name="Picture 3">
            <a:extLst>
              <a:ext uri="{FF2B5EF4-FFF2-40B4-BE49-F238E27FC236}">
                <a16:creationId xmlns:a16="http://schemas.microsoft.com/office/drawing/2014/main" id="{BC10FC9A-431A-D3CF-13D0-3820A600CD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6507" y="1454989"/>
            <a:ext cx="8342821" cy="4952722"/>
          </a:xfrm>
          <a:prstGeom prst="rect">
            <a:avLst/>
          </a:prstGeom>
          <a:ln w="12700">
            <a:solidFill>
              <a:schemeClr val="tx1"/>
            </a:solidFill>
          </a:ln>
        </p:spPr>
      </p:pic>
      <p:sp>
        <p:nvSpPr>
          <p:cNvPr id="24" name="TextBox 23">
            <a:extLst>
              <a:ext uri="{FF2B5EF4-FFF2-40B4-BE49-F238E27FC236}">
                <a16:creationId xmlns:a16="http://schemas.microsoft.com/office/drawing/2014/main" id="{7E609246-E3CE-0EBB-13A3-506609F95371}"/>
              </a:ext>
            </a:extLst>
          </p:cNvPr>
          <p:cNvSpPr txBox="1"/>
          <p:nvPr/>
        </p:nvSpPr>
        <p:spPr>
          <a:xfrm>
            <a:off x="9059316" y="1431970"/>
            <a:ext cx="2903039" cy="3016210"/>
          </a:xfrm>
          <a:prstGeom prst="rect">
            <a:avLst/>
          </a:prstGeom>
          <a:noFill/>
        </p:spPr>
        <p:txBody>
          <a:bodyPr wrap="square" rtlCol="0">
            <a:spAutoFit/>
          </a:bodyPr>
          <a:lstStyle/>
          <a:p>
            <a:r>
              <a:rPr lang="en-GB" sz="1200" i="1" dirty="0"/>
              <a:t>Locally, the 2021 Census (March 2021), demonstrated that levels of remote working in Cambridge (46%) and South Cambs (44%) were higher than the national average (31%) whilst East Cambs (35%) and Hunts (35%) were more similar. Fenland (20%) and Peterborough (25%) were lower than the national average. It is likely that this pattern is a result of the types of employment being undertaken in these areas, with some industries better able to accommodate home working than others. It’s likely that differences between working arrangements across the districts remain today.</a:t>
            </a:r>
          </a:p>
          <a:p>
            <a:pPr algn="r"/>
            <a:r>
              <a:rPr lang="en-GB" sz="1000" dirty="0"/>
              <a:t>Source: </a:t>
            </a:r>
            <a:r>
              <a:rPr lang="en-GB" sz="1000" dirty="0">
                <a:hlinkClick r:id="rId4"/>
              </a:rPr>
              <a:t>Travel to Work Summary</a:t>
            </a:r>
            <a:endParaRPr lang="en-GB" sz="1000" dirty="0"/>
          </a:p>
        </p:txBody>
      </p:sp>
      <p:graphicFrame>
        <p:nvGraphicFramePr>
          <p:cNvPr id="18" name="Table 17" descr="The proportion of working adults working fully remotely has reduced from a average of 34% in 2020 to 16% in 2023 and so far in 2024. The proportion of hybrid workers has shown the version pattern and has increased from 12% in 2020 to 32% in 2023/2024. The proportion of on-site workers has remained fairly stable from 2020 to 2024 at between 52 and 58%.">
            <a:extLst>
              <a:ext uri="{FF2B5EF4-FFF2-40B4-BE49-F238E27FC236}">
                <a16:creationId xmlns:a16="http://schemas.microsoft.com/office/drawing/2014/main" id="{26BD685F-165C-38C9-ADE1-54DBC25D2F78}"/>
              </a:ext>
            </a:extLst>
          </p:cNvPr>
          <p:cNvGraphicFramePr>
            <a:graphicFrameLocks noGrp="1"/>
          </p:cNvGraphicFramePr>
          <p:nvPr>
            <p:extLst>
              <p:ext uri="{D42A27DB-BD31-4B8C-83A1-F6EECF244321}">
                <p14:modId xmlns:p14="http://schemas.microsoft.com/office/powerpoint/2010/main" val="1836840902"/>
              </p:ext>
            </p:extLst>
          </p:nvPr>
        </p:nvGraphicFramePr>
        <p:xfrm>
          <a:off x="9163047" y="4512236"/>
          <a:ext cx="2695575" cy="1895475"/>
        </p:xfrm>
        <a:graphic>
          <a:graphicData uri="http://schemas.openxmlformats.org/drawingml/2006/table">
            <a:tbl>
              <a:tblPr>
                <a:tableStyleId>{5940675A-B579-460E-94D1-54222C63F5DA}</a:tableStyleId>
              </a:tblPr>
              <a:tblGrid>
                <a:gridCol w="567852">
                  <a:extLst>
                    <a:ext uri="{9D8B030D-6E8A-4147-A177-3AD203B41FA5}">
                      <a16:colId xmlns:a16="http://schemas.microsoft.com/office/drawing/2014/main" val="3740763971"/>
                    </a:ext>
                  </a:extLst>
                </a:gridCol>
                <a:gridCol w="709241">
                  <a:extLst>
                    <a:ext uri="{9D8B030D-6E8A-4147-A177-3AD203B41FA5}">
                      <a16:colId xmlns:a16="http://schemas.microsoft.com/office/drawing/2014/main" val="1156074667"/>
                    </a:ext>
                  </a:extLst>
                </a:gridCol>
                <a:gridCol w="709241">
                  <a:extLst>
                    <a:ext uri="{9D8B030D-6E8A-4147-A177-3AD203B41FA5}">
                      <a16:colId xmlns:a16="http://schemas.microsoft.com/office/drawing/2014/main" val="1585543470"/>
                    </a:ext>
                  </a:extLst>
                </a:gridCol>
                <a:gridCol w="709241">
                  <a:extLst>
                    <a:ext uri="{9D8B030D-6E8A-4147-A177-3AD203B41FA5}">
                      <a16:colId xmlns:a16="http://schemas.microsoft.com/office/drawing/2014/main" val="1740371683"/>
                    </a:ext>
                  </a:extLst>
                </a:gridCol>
              </a:tblGrid>
              <a:tr h="187952">
                <a:tc rowSpan="2">
                  <a:txBody>
                    <a:bodyPr/>
                    <a:lstStyle/>
                    <a:p>
                      <a:pPr marL="0" algn="ctr" defTabSz="914400" rtl="0" eaLnBrk="1" fontAlgn="b" latinLnBrk="0" hangingPunct="1"/>
                      <a:r>
                        <a:rPr lang="en-GB" sz="1200" b="1" u="none" strike="noStrike" kern="1200" dirty="0">
                          <a:solidFill>
                            <a:schemeClr val="tx1"/>
                          </a:solidFill>
                          <a:effectLst/>
                          <a:latin typeface="+mn-lt"/>
                          <a:ea typeface="+mn-ea"/>
                          <a:cs typeface="Arial" panose="020B0604020202020204" pitchFamily="34" charset="0"/>
                        </a:rPr>
                        <a:t>Year</a:t>
                      </a:r>
                    </a:p>
                  </a:txBody>
                  <a:tcPr marL="9525" marR="9525" marT="9525" marB="0" anchor="ctr">
                    <a:solidFill>
                      <a:schemeClr val="bg1"/>
                    </a:solidFill>
                  </a:tcPr>
                </a:tc>
                <a:tc gridSpan="3">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Percentage of working adults [Great Britain annual average]</a:t>
                      </a: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extLst>
                  <a:ext uri="{0D108BD9-81ED-4DB2-BD59-A6C34878D82A}">
                    <a16:rowId xmlns:a16="http://schemas.microsoft.com/office/drawing/2014/main" val="139258558"/>
                  </a:ext>
                </a:extLst>
              </a:tr>
              <a:tr h="187952">
                <a:tc vMerge="1">
                  <a:txBody>
                    <a:bodyPr/>
                    <a:lstStyle/>
                    <a:p>
                      <a:endParaRP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1"/>
                          </a:solidFill>
                          <a:effectLst/>
                          <a:latin typeface="+mn-lt"/>
                          <a:ea typeface="+mn-ea"/>
                          <a:cs typeface="Arial" panose="020B0604020202020204" pitchFamily="34" charset="0"/>
                        </a:rPr>
                        <a:t>On-site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rgbClr val="C00000"/>
                          </a:solidFill>
                          <a:effectLst/>
                          <a:latin typeface="+mn-lt"/>
                          <a:ea typeface="+mn-ea"/>
                          <a:cs typeface="Arial" panose="020B0604020202020204" pitchFamily="34" charset="0"/>
                        </a:rPr>
                        <a:t>Hybrid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6">
                              <a:lumMod val="75000"/>
                            </a:schemeClr>
                          </a:solidFill>
                          <a:effectLst/>
                          <a:latin typeface="+mn-lt"/>
                          <a:ea typeface="+mn-ea"/>
                          <a:cs typeface="Arial" panose="020B0604020202020204" pitchFamily="34" charset="0"/>
                        </a:rPr>
                        <a:t>Remote working</a:t>
                      </a:r>
                    </a:p>
                  </a:txBody>
                  <a:tcPr marL="9525" marR="9525" marT="9525" marB="0" anchor="ctr">
                    <a:solidFill>
                      <a:schemeClr val="bg1"/>
                    </a:solidFill>
                  </a:tcPr>
                </a:tc>
                <a:extLst>
                  <a:ext uri="{0D108BD9-81ED-4DB2-BD59-A6C34878D82A}">
                    <a16:rowId xmlns:a16="http://schemas.microsoft.com/office/drawing/2014/main" val="2716907253"/>
                  </a:ext>
                </a:extLst>
              </a:tr>
              <a:tr h="190500">
                <a:tc>
                  <a:txBody>
                    <a:bodyPr/>
                    <a:lstStyle/>
                    <a:p>
                      <a:pPr algn="ctr" fontAlgn="b"/>
                      <a:r>
                        <a:rPr lang="en-GB" sz="1200" u="none" strike="noStrike">
                          <a:effectLst/>
                          <a:latin typeface="+mn-lt"/>
                          <a:cs typeface="Arial" panose="020B0604020202020204" pitchFamily="34" charset="0"/>
                        </a:rPr>
                        <a:t>2020</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8A8CC"/>
                          </a:highlight>
                          <a:latin typeface="Arial" panose="020B0604020202020204" pitchFamily="34" charset="0"/>
                        </a:rPr>
                        <a:t>54%</a:t>
                      </a:r>
                    </a:p>
                  </a:txBody>
                  <a:tcPr marL="9525" marR="9525" marT="9525" marB="0" anchor="ctr">
                    <a:noFill/>
                  </a:tcPr>
                </a:tc>
                <a:tc>
                  <a:txBody>
                    <a:bodyPr/>
                    <a:lstStyle/>
                    <a:p>
                      <a:pPr algn="ctr" fontAlgn="b"/>
                      <a:r>
                        <a:rPr lang="en-GB" sz="1200" b="0" i="0" u="none" strike="noStrike">
                          <a:solidFill>
                            <a:srgbClr val="000000"/>
                          </a:solidFill>
                          <a:effectLst/>
                          <a:highlight>
                            <a:srgbClr val="FFFFFF"/>
                          </a:highlight>
                          <a:latin typeface="Arial" panose="020B0604020202020204" pitchFamily="34" charset="0"/>
                        </a:rPr>
                        <a:t>12%</a:t>
                      </a:r>
                    </a:p>
                  </a:txBody>
                  <a:tcPr marL="9525" marR="9525" marT="9525" marB="0" anchor="ctr">
                    <a:noFill/>
                  </a:tcPr>
                </a:tc>
                <a:tc>
                  <a:txBody>
                    <a:bodyPr/>
                    <a:lstStyle/>
                    <a:p>
                      <a:pPr algn="ctr" fontAlgn="b"/>
                      <a:r>
                        <a:rPr lang="en-GB" sz="1200" b="0" i="0" u="none" strike="noStrike">
                          <a:solidFill>
                            <a:srgbClr val="000000"/>
                          </a:solidFill>
                          <a:effectLst/>
                          <a:highlight>
                            <a:srgbClr val="D9D1E4"/>
                          </a:highlight>
                          <a:latin typeface="Arial" panose="020B0604020202020204" pitchFamily="34" charset="0"/>
                        </a:rPr>
                        <a:t>34%</a:t>
                      </a:r>
                    </a:p>
                  </a:txBody>
                  <a:tcPr marL="9525" marR="9525" marT="9525" marB="0" anchor="ctr">
                    <a:noFill/>
                  </a:tcPr>
                </a:tc>
                <a:extLst>
                  <a:ext uri="{0D108BD9-81ED-4DB2-BD59-A6C34878D82A}">
                    <a16:rowId xmlns:a16="http://schemas.microsoft.com/office/drawing/2014/main" val="1975103315"/>
                  </a:ext>
                </a:extLst>
              </a:tr>
              <a:tr h="190500">
                <a:tc>
                  <a:txBody>
                    <a:bodyPr/>
                    <a:lstStyle/>
                    <a:p>
                      <a:pPr algn="ctr" fontAlgn="b"/>
                      <a:r>
                        <a:rPr lang="en-GB" sz="1200" u="none" strike="noStrike">
                          <a:effectLst/>
                          <a:latin typeface="+mn-lt"/>
                          <a:cs typeface="Arial" panose="020B0604020202020204" pitchFamily="34" charset="0"/>
                        </a:rPr>
                        <a:t>2021</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6A5CA"/>
                          </a:highlight>
                          <a:latin typeface="Arial" panose="020B0604020202020204" pitchFamily="34" charset="0"/>
                        </a:rPr>
                        <a:t>55%</a:t>
                      </a:r>
                    </a:p>
                  </a:txBody>
                  <a:tcPr marL="9525" marR="9525" marT="9525" marB="0" anchor="ctr">
                    <a:noFill/>
                  </a:tcPr>
                </a:tc>
                <a:tc>
                  <a:txBody>
                    <a:bodyPr/>
                    <a:lstStyle/>
                    <a:p>
                      <a:pPr algn="ctr" fontAlgn="b"/>
                      <a:r>
                        <a:rPr lang="en-GB" sz="1200" b="0" i="0" u="none" strike="noStrike">
                          <a:solidFill>
                            <a:srgbClr val="000000"/>
                          </a:solidFill>
                          <a:effectLst/>
                          <a:highlight>
                            <a:srgbClr val="FBFAFC"/>
                          </a:highlight>
                          <a:latin typeface="Arial" panose="020B0604020202020204" pitchFamily="34" charset="0"/>
                        </a:rPr>
                        <a:t>14%</a:t>
                      </a:r>
                    </a:p>
                  </a:txBody>
                  <a:tcPr marL="9525" marR="9525" marT="9525" marB="0" anchor="ctr">
                    <a:noFill/>
                  </a:tcPr>
                </a:tc>
                <a:tc>
                  <a:txBody>
                    <a:bodyPr/>
                    <a:lstStyle/>
                    <a:p>
                      <a:pPr algn="ctr" fontAlgn="b"/>
                      <a:r>
                        <a:rPr lang="en-GB" sz="1200" b="0" i="0" u="none" strike="noStrike">
                          <a:solidFill>
                            <a:srgbClr val="000000"/>
                          </a:solidFill>
                          <a:effectLst/>
                          <a:highlight>
                            <a:srgbClr val="E0D9E9"/>
                          </a:highlight>
                          <a:latin typeface="Arial" panose="020B0604020202020204" pitchFamily="34" charset="0"/>
                        </a:rPr>
                        <a:t>30%</a:t>
                      </a:r>
                    </a:p>
                  </a:txBody>
                  <a:tcPr marL="9525" marR="9525" marT="9525" marB="0" anchor="ctr">
                    <a:noFill/>
                  </a:tcPr>
                </a:tc>
                <a:extLst>
                  <a:ext uri="{0D108BD9-81ED-4DB2-BD59-A6C34878D82A}">
                    <a16:rowId xmlns:a16="http://schemas.microsoft.com/office/drawing/2014/main" val="367605269"/>
                  </a:ext>
                </a:extLst>
              </a:tr>
              <a:tr h="190500">
                <a:tc>
                  <a:txBody>
                    <a:bodyPr/>
                    <a:lstStyle/>
                    <a:p>
                      <a:pPr algn="ctr" fontAlgn="b"/>
                      <a:r>
                        <a:rPr lang="en-GB" sz="1200" u="none" strike="noStrike">
                          <a:effectLst/>
                          <a:latin typeface="+mn-lt"/>
                          <a:cs typeface="Arial" panose="020B0604020202020204" pitchFamily="34" charset="0"/>
                        </a:rPr>
                        <a:t>2022</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1A0C7"/>
                          </a:highlight>
                          <a:latin typeface="Arial" panose="020B0604020202020204" pitchFamily="34" charset="0"/>
                        </a:rPr>
                        <a:t>58%</a:t>
                      </a:r>
                    </a:p>
                  </a:txBody>
                  <a:tcPr marL="9525" marR="9525" marT="9525" marB="0" anchor="ctr">
                    <a:noFill/>
                  </a:tcPr>
                </a:tc>
                <a:tc>
                  <a:txBody>
                    <a:bodyPr/>
                    <a:lstStyle/>
                    <a:p>
                      <a:pPr algn="ctr" fontAlgn="b"/>
                      <a:r>
                        <a:rPr lang="en-GB" sz="1200" b="0" i="0" u="none" strike="noStrike">
                          <a:solidFill>
                            <a:srgbClr val="000000"/>
                          </a:solidFill>
                          <a:effectLst/>
                          <a:highlight>
                            <a:srgbClr val="EBE7F1"/>
                          </a:highlight>
                          <a:latin typeface="Arial" panose="020B0604020202020204" pitchFamily="34" charset="0"/>
                        </a:rPr>
                        <a:t>24%</a:t>
                      </a:r>
                    </a:p>
                  </a:txBody>
                  <a:tcPr marL="9525" marR="9525" marT="9525" marB="0" anchor="ctr">
                    <a:noFill/>
                  </a:tcPr>
                </a:tc>
                <a:tc>
                  <a:txBody>
                    <a:bodyPr/>
                    <a:lstStyle/>
                    <a:p>
                      <a:pPr algn="ctr" fontAlgn="b"/>
                      <a:r>
                        <a:rPr lang="en-GB" sz="1200" b="0" i="0" u="none" strike="noStrike">
                          <a:solidFill>
                            <a:srgbClr val="000000"/>
                          </a:solidFill>
                          <a:effectLst/>
                          <a:highlight>
                            <a:srgbClr val="F4F1F7"/>
                          </a:highlight>
                          <a:latin typeface="Arial" panose="020B0604020202020204" pitchFamily="34" charset="0"/>
                        </a:rPr>
                        <a:t>18%</a:t>
                      </a:r>
                    </a:p>
                  </a:txBody>
                  <a:tcPr marL="9525" marR="9525" marT="9525" marB="0" anchor="ctr">
                    <a:noFill/>
                  </a:tcPr>
                </a:tc>
                <a:extLst>
                  <a:ext uri="{0D108BD9-81ED-4DB2-BD59-A6C34878D82A}">
                    <a16:rowId xmlns:a16="http://schemas.microsoft.com/office/drawing/2014/main" val="1924060534"/>
                  </a:ext>
                </a:extLst>
              </a:tr>
              <a:tr h="190500">
                <a:tc>
                  <a:txBody>
                    <a:bodyPr/>
                    <a:lstStyle/>
                    <a:p>
                      <a:pPr algn="ctr" fontAlgn="b"/>
                      <a:r>
                        <a:rPr lang="en-GB" sz="1200" u="none" strike="noStrike">
                          <a:effectLst/>
                          <a:latin typeface="+mn-lt"/>
                          <a:cs typeface="Arial" panose="020B0604020202020204" pitchFamily="34" charset="0"/>
                        </a:rPr>
                        <a:t>2023</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BACCE"/>
                          </a:highlight>
                          <a:latin typeface="Arial" panose="020B0604020202020204" pitchFamily="34" charset="0"/>
                        </a:rPr>
                        <a:t>53%</a:t>
                      </a:r>
                    </a:p>
                  </a:txBody>
                  <a:tcPr marL="9525" marR="9525" marT="9525" marB="0" anchor="ctr">
                    <a:noFill/>
                  </a:tcPr>
                </a:tc>
                <a:tc>
                  <a:txBody>
                    <a:bodyPr/>
                    <a:lstStyle/>
                    <a:p>
                      <a:pPr algn="ctr" fontAlgn="b"/>
                      <a:r>
                        <a:rPr lang="en-GB" sz="1200" b="0" i="0" u="none" strike="noStrike">
                          <a:solidFill>
                            <a:srgbClr val="000000"/>
                          </a:solidFill>
                          <a:effectLst/>
                          <a:highlight>
                            <a:srgbClr val="DDD6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9F7FB"/>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269344154"/>
                  </a:ext>
                </a:extLst>
              </a:tr>
              <a:tr h="190500">
                <a:tc>
                  <a:txBody>
                    <a:bodyPr/>
                    <a:lstStyle/>
                    <a:p>
                      <a:pPr algn="ctr" fontAlgn="b"/>
                      <a:r>
                        <a:rPr lang="en-GB" sz="1200" u="none" strike="noStrike">
                          <a:effectLst/>
                          <a:latin typeface="+mn-lt"/>
                          <a:cs typeface="Arial" panose="020B0604020202020204" pitchFamily="34" charset="0"/>
                        </a:rPr>
                        <a:t>2024 (partial)</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52%</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dirty="0">
                          <a:solidFill>
                            <a:srgbClr val="000000"/>
                          </a:solidFill>
                          <a:effectLst/>
                          <a:highlight>
                            <a:srgbClr val="F8F6FA"/>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81734534"/>
                  </a:ext>
                </a:extLst>
              </a:tr>
            </a:tbl>
          </a:graphicData>
        </a:graphic>
      </p:graphicFrame>
      <p:cxnSp>
        <p:nvCxnSpPr>
          <p:cNvPr id="6" name="Straight Connector 5">
            <a:extLst>
              <a:ext uri="{FF2B5EF4-FFF2-40B4-BE49-F238E27FC236}">
                <a16:creationId xmlns:a16="http://schemas.microsoft.com/office/drawing/2014/main" id="{A592B619-0AD3-91C1-D4C2-99E802C60238}"/>
              </a:ext>
              <a:ext uri="{C183D7F6-B498-43B3-948B-1728B52AA6E4}">
                <adec:decorative xmlns:adec="http://schemas.microsoft.com/office/drawing/2017/decorative" val="1"/>
              </a:ext>
            </a:extLst>
          </p:cNvPr>
          <p:cNvCxnSpPr/>
          <p:nvPr/>
        </p:nvCxnSpPr>
        <p:spPr>
          <a:xfrm flipV="1">
            <a:off x="4756927" y="2173856"/>
            <a:ext cx="0" cy="367485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E3525C-0809-49E4-AE9F-12F75F91FFBF}"/>
              </a:ext>
            </a:extLst>
          </p:cNvPr>
          <p:cNvSpPr txBox="1"/>
          <p:nvPr/>
        </p:nvSpPr>
        <p:spPr>
          <a:xfrm>
            <a:off x="260772" y="6439739"/>
            <a:ext cx="11508140" cy="400110"/>
          </a:xfrm>
          <a:prstGeom prst="rect">
            <a:avLst/>
          </a:prstGeom>
          <a:noFill/>
        </p:spPr>
        <p:txBody>
          <a:bodyPr wrap="square" lIns="91440" tIns="45720" rIns="91440" bIns="45720" anchor="t">
            <a:spAutoFit/>
          </a:bodyPr>
          <a:lstStyle/>
          <a:p>
            <a:r>
              <a:rPr lang="en-GB" sz="1000" dirty="0">
                <a:solidFill>
                  <a:schemeClr val="bg2">
                    <a:lumMod val="50000"/>
                  </a:schemeClr>
                </a:solidFill>
                <a:cs typeface="Calibri"/>
              </a:rPr>
              <a:t>Source: </a:t>
            </a:r>
            <a:r>
              <a:rPr lang="en-GB" sz="1000" dirty="0">
                <a:solidFill>
                  <a:schemeClr val="bg2">
                    <a:lumMod val="50000"/>
                  </a:schemeClr>
                </a:solidFill>
                <a:cs typeface="Calibri"/>
                <a:hlinkClick r:id="rId5"/>
              </a:rPr>
              <a:t>ONS Working Arrangements data for Great Britain</a:t>
            </a:r>
            <a:r>
              <a:rPr lang="en-GB" sz="1000" dirty="0">
                <a:solidFill>
                  <a:schemeClr val="bg2">
                    <a:lumMod val="50000"/>
                  </a:schemeClr>
                </a:solidFill>
                <a:cs typeface="Calibri"/>
              </a:rPr>
              <a:t>. ONS made small changes to the sample of respondents in April 2022 and caution is advised comparing data before/after this date.</a:t>
            </a:r>
          </a:p>
          <a:p>
            <a:r>
              <a:rPr lang="en-GB" sz="1000" b="1" dirty="0">
                <a:solidFill>
                  <a:schemeClr val="accent1"/>
                </a:solidFill>
                <a:cs typeface="Calibri"/>
              </a:rPr>
              <a:t>On-site working </a:t>
            </a:r>
            <a:r>
              <a:rPr lang="en-GB" sz="1000" dirty="0">
                <a:solidFill>
                  <a:schemeClr val="bg2">
                    <a:lumMod val="50000"/>
                  </a:schemeClr>
                </a:solidFill>
                <a:cs typeface="Calibri"/>
              </a:rPr>
              <a:t>is someone that only worked from a workplace away from home. </a:t>
            </a:r>
            <a:r>
              <a:rPr lang="en-GB" sz="1000" b="1" dirty="0">
                <a:solidFill>
                  <a:schemeClr val="accent6"/>
                </a:solidFill>
                <a:cs typeface="Calibri"/>
              </a:rPr>
              <a:t>Remote working</a:t>
            </a:r>
            <a:r>
              <a:rPr lang="en-GB" sz="1000" b="1" dirty="0">
                <a:solidFill>
                  <a:schemeClr val="bg2">
                    <a:lumMod val="50000"/>
                  </a:schemeClr>
                </a:solidFill>
                <a:cs typeface="Calibri"/>
              </a:rPr>
              <a:t> </a:t>
            </a:r>
            <a:r>
              <a:rPr lang="en-GB" sz="1000" dirty="0">
                <a:solidFill>
                  <a:schemeClr val="bg2">
                    <a:lumMod val="50000"/>
                  </a:schemeClr>
                </a:solidFill>
                <a:cs typeface="Calibri"/>
              </a:rPr>
              <a:t>is someone who only worked from home. </a:t>
            </a:r>
            <a:r>
              <a:rPr lang="en-GB" sz="1000" b="1" dirty="0">
                <a:solidFill>
                  <a:srgbClr val="C00000"/>
                </a:solidFill>
                <a:cs typeface="Calibri"/>
              </a:rPr>
              <a:t>Hybrid working </a:t>
            </a:r>
            <a:r>
              <a:rPr lang="en-GB" sz="1000" dirty="0">
                <a:solidFill>
                  <a:schemeClr val="bg2">
                    <a:lumMod val="50000"/>
                  </a:schemeClr>
                </a:solidFill>
                <a:cs typeface="Calibri"/>
              </a:rPr>
              <a:t>is a combination of working away from home and at home.</a:t>
            </a:r>
          </a:p>
        </p:txBody>
      </p:sp>
    </p:spTree>
    <p:extLst>
      <p:ext uri="{BB962C8B-B14F-4D97-AF65-F5344CB8AC3E}">
        <p14:creationId xmlns:p14="http://schemas.microsoft.com/office/powerpoint/2010/main" val="323457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Strategic Road Network</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2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Monitoring Sites</a:t>
            </a:r>
          </a:p>
        </p:txBody>
      </p:sp>
      <p:pic>
        <p:nvPicPr>
          <p:cNvPr id="13" name="Picture 12" descr="A map of sensor locations across Cambridgeshire and Peterborough.">
            <a:extLst>
              <a:ext uri="{FF2B5EF4-FFF2-40B4-BE49-F238E27FC236}">
                <a16:creationId xmlns:a16="http://schemas.microsoft.com/office/drawing/2014/main" id="{208899BF-9341-70B5-00FF-8A587C24C216}"/>
              </a:ext>
            </a:extLst>
          </p:cNvPr>
          <p:cNvPicPr>
            <a:picLocks noChangeAspect="1"/>
          </p:cNvPicPr>
          <p:nvPr/>
        </p:nvPicPr>
        <p:blipFill rotWithShape="1">
          <a:blip r:embed="rId3">
            <a:extLst>
              <a:ext uri="{28A0092B-C50C-407E-A947-70E740481C1C}">
                <a14:useLocalDpi xmlns:a14="http://schemas.microsoft.com/office/drawing/2010/main" val="0"/>
              </a:ext>
            </a:extLst>
          </a:blip>
          <a:srcRect l="8280" t="2020" r="4549"/>
          <a:stretch/>
        </p:blipFill>
        <p:spPr>
          <a:xfrm>
            <a:off x="364485" y="1112668"/>
            <a:ext cx="5261053" cy="5532532"/>
          </a:xfrm>
          <a:prstGeom prst="rect">
            <a:avLst/>
          </a:prstGeom>
          <a:ln>
            <a:solidFill>
              <a:schemeClr val="tx1"/>
            </a:solidFill>
          </a:ln>
        </p:spPr>
      </p:pic>
      <p:sp>
        <p:nvSpPr>
          <p:cNvPr id="17" name="TextBox 16">
            <a:extLst>
              <a:ext uri="{FF2B5EF4-FFF2-40B4-BE49-F238E27FC236}">
                <a16:creationId xmlns:a16="http://schemas.microsoft.com/office/drawing/2014/main" id="{0F0023AC-4649-27B4-98E7-FB0713E7416F}"/>
              </a:ext>
            </a:extLst>
          </p:cNvPr>
          <p:cNvSpPr txBox="1"/>
          <p:nvPr/>
        </p:nvSpPr>
        <p:spPr>
          <a:xfrm>
            <a:off x="364485" y="835669"/>
            <a:ext cx="5261053" cy="276999"/>
          </a:xfrm>
          <a:prstGeom prst="rect">
            <a:avLst/>
          </a:prstGeom>
          <a:solidFill>
            <a:schemeClr val="bg1"/>
          </a:solidFill>
          <a:ln>
            <a:solidFill>
              <a:schemeClr val="tx1"/>
            </a:solidFill>
          </a:ln>
        </p:spPr>
        <p:txBody>
          <a:bodyPr wrap="square" rtlCol="0">
            <a:spAutoFit/>
          </a:bodyPr>
          <a:lstStyle/>
          <a:p>
            <a:pPr algn="ctr"/>
            <a:r>
              <a:rPr lang="en-GB" sz="1200" b="1"/>
              <a:t>Strategic Road Network traffic monitoring sites with continuous data</a:t>
            </a:r>
          </a:p>
        </p:txBody>
      </p:sp>
      <p:sp>
        <p:nvSpPr>
          <p:cNvPr id="12" name="TextBox 11">
            <a:extLst>
              <a:ext uri="{FF2B5EF4-FFF2-40B4-BE49-F238E27FC236}">
                <a16:creationId xmlns:a16="http://schemas.microsoft.com/office/drawing/2014/main" id="{B0D012D3-B9E1-F773-D2E2-5E180AEB2354}"/>
              </a:ext>
            </a:extLst>
          </p:cNvPr>
          <p:cNvSpPr txBox="1"/>
          <p:nvPr/>
        </p:nvSpPr>
        <p:spPr>
          <a:xfrm>
            <a:off x="5863585" y="1250225"/>
            <a:ext cx="5790349" cy="2169825"/>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200"/>
              <a:t>National Highways have approximately 1,400 permanent traffic monitoring sites on the strategic road network within Cambridgeshire and Peterborough.</a:t>
            </a:r>
            <a:endParaRPr lang="en-GB" sz="1200">
              <a:cs typeface="Calibri"/>
            </a:endParaRPr>
          </a:p>
          <a:p>
            <a:pPr marL="171450" indent="-171450">
              <a:spcAft>
                <a:spcPts val="600"/>
              </a:spcAft>
              <a:buFont typeface="Arial" panose="020B0604020202020204" pitchFamily="34" charset="0"/>
              <a:buChar char="•"/>
            </a:pPr>
            <a:r>
              <a:rPr lang="en-GB" sz="1200"/>
              <a:t>Each monitoring site varies in its ability to reliably provide data over time, and periods of inactivity are common. It is therefore not appropriate to conduct a long-term analysis for all sites.</a:t>
            </a:r>
            <a:endParaRPr lang="en-GB" sz="1200">
              <a:cs typeface="Calibri"/>
            </a:endParaRPr>
          </a:p>
          <a:p>
            <a:pPr marL="171450" indent="-171450">
              <a:spcAft>
                <a:spcPts val="600"/>
              </a:spcAft>
              <a:buFont typeface="Arial" panose="020B0604020202020204" pitchFamily="34" charset="0"/>
              <a:buChar char="•"/>
            </a:pPr>
            <a:r>
              <a:rPr lang="en-GB" sz="1200"/>
              <a:t>For this reason, only the 14 sensors with uninterrupted data from January 2019 onwards are included in this analysis. These 14 sites are shown on the map to the left.</a:t>
            </a:r>
            <a:endParaRPr lang="en-GB" sz="1200">
              <a:ea typeface="Calibri"/>
              <a:cs typeface="Calibri"/>
            </a:endParaRPr>
          </a:p>
          <a:p>
            <a:pPr marL="171450" indent="-171450">
              <a:spcAft>
                <a:spcPts val="600"/>
              </a:spcAft>
              <a:buFont typeface="Arial" panose="020B0604020202020204" pitchFamily="34" charset="0"/>
              <a:buChar char="•"/>
            </a:pPr>
            <a:r>
              <a:rPr lang="en-GB" sz="1200">
                <a:cs typeface="Calibri"/>
              </a:rPr>
              <a:t>Please note the number of sensors used within this analysis has decreased since the last update due to sensor outages. Therefore, absolute flow volumes will not be comparable to previous updates.</a:t>
            </a:r>
            <a:endParaRPr lang="en-GB" sz="12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12</a:t>
            </a:fld>
            <a:endParaRPr lang="en-GB"/>
          </a:p>
        </p:txBody>
      </p:sp>
      <p:sp>
        <p:nvSpPr>
          <p:cNvPr id="15" name="Arrow: Up 14">
            <a:extLst>
              <a:ext uri="{FF2B5EF4-FFF2-40B4-BE49-F238E27FC236}">
                <a16:creationId xmlns:a16="http://schemas.microsoft.com/office/drawing/2014/main" id="{307E506E-E5AF-359F-3C48-820DEDC903FE}"/>
              </a:ext>
              <a:ext uri="{C183D7F6-B498-43B3-948B-1728B52AA6E4}">
                <adec:decorative xmlns:adec="http://schemas.microsoft.com/office/drawing/2017/decorative" val="1"/>
              </a:ext>
            </a:extLst>
          </p:cNvPr>
          <p:cNvSpPr/>
          <p:nvPr/>
        </p:nvSpPr>
        <p:spPr>
          <a:xfrm>
            <a:off x="5078462" y="1476804"/>
            <a:ext cx="247650" cy="444385"/>
          </a:xfrm>
          <a:prstGeom prst="upArrow">
            <a:avLst>
              <a:gd name="adj1" fmla="val 33333"/>
              <a:gd name="adj2" fmla="val 694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0F61F19-8D67-5CEC-F342-089E721E4B34}"/>
              </a:ext>
              <a:ext uri="{C183D7F6-B498-43B3-948B-1728B52AA6E4}">
                <adec:decorative xmlns:adec="http://schemas.microsoft.com/office/drawing/2017/decorative" val="1"/>
              </a:ext>
            </a:extLst>
          </p:cNvPr>
          <p:cNvSpPr txBox="1"/>
          <p:nvPr/>
        </p:nvSpPr>
        <p:spPr>
          <a:xfrm flipH="1">
            <a:off x="4995948" y="1962820"/>
            <a:ext cx="440018" cy="338554"/>
          </a:xfrm>
          <a:prstGeom prst="rect">
            <a:avLst/>
          </a:prstGeom>
          <a:noFill/>
        </p:spPr>
        <p:txBody>
          <a:bodyPr wrap="square" rtlCol="0">
            <a:spAutoFit/>
          </a:bodyPr>
          <a:lstStyle/>
          <a:p>
            <a:pPr algn="ctr"/>
            <a:r>
              <a:rPr lang="en-GB" sz="1600" b="1">
                <a:solidFill>
                  <a:srgbClr val="1E2021"/>
                </a:solidFill>
                <a:latin typeface="osmftext"/>
              </a:rPr>
              <a:t>N</a:t>
            </a:r>
            <a:endParaRPr lang="en-GB" sz="1600" b="1"/>
          </a:p>
        </p:txBody>
      </p:sp>
      <p:sp>
        <p:nvSpPr>
          <p:cNvPr id="18" name="TextBox 17">
            <a:extLst>
              <a:ext uri="{FF2B5EF4-FFF2-40B4-BE49-F238E27FC236}">
                <a16:creationId xmlns:a16="http://schemas.microsoft.com/office/drawing/2014/main" id="{EFC7C267-8BB4-3E74-4CF6-95BB3A6B6488}"/>
              </a:ext>
              <a:ext uri="{C183D7F6-B498-43B3-948B-1728B52AA6E4}">
                <adec:decorative xmlns:adec="http://schemas.microsoft.com/office/drawing/2017/decorative" val="1"/>
              </a:ext>
            </a:extLst>
          </p:cNvPr>
          <p:cNvSpPr txBox="1"/>
          <p:nvPr/>
        </p:nvSpPr>
        <p:spPr>
          <a:xfrm>
            <a:off x="353975" y="6415230"/>
            <a:ext cx="3501459" cy="230832"/>
          </a:xfrm>
          <a:prstGeom prst="rect">
            <a:avLst/>
          </a:prstGeom>
          <a:solidFill>
            <a:schemeClr val="bg1"/>
          </a:solidFill>
          <a:ln>
            <a:solidFill>
              <a:schemeClr val="tx1"/>
            </a:solidFill>
          </a:ln>
        </p:spPr>
        <p:txBody>
          <a:bodyPr wrap="square" rtlCol="0">
            <a:spAutoFit/>
          </a:bodyPr>
          <a:lstStyle/>
          <a:p>
            <a:r>
              <a:rPr lang="en-GB" sz="900"/>
              <a:t>© OpenStreetMap Contributors © Tom </a:t>
            </a:r>
            <a:r>
              <a:rPr lang="en-GB" sz="900" err="1"/>
              <a:t>Tom</a:t>
            </a:r>
            <a:r>
              <a:rPr lang="en-GB" sz="900"/>
              <a:t> © Microsoft Corporation</a:t>
            </a:r>
          </a:p>
        </p:txBody>
      </p:sp>
      <p:grpSp>
        <p:nvGrpSpPr>
          <p:cNvPr id="6" name="Group 5">
            <a:extLst>
              <a:ext uri="{FF2B5EF4-FFF2-40B4-BE49-F238E27FC236}">
                <a16:creationId xmlns:a16="http://schemas.microsoft.com/office/drawing/2014/main" id="{D90E3B5F-04AD-A547-DB7A-995A0BD02AF2}"/>
              </a:ext>
              <a:ext uri="{C183D7F6-B498-43B3-948B-1728B52AA6E4}">
                <adec:decorative xmlns:adec="http://schemas.microsoft.com/office/drawing/2017/decorative" val="1"/>
              </a:ext>
            </a:extLst>
          </p:cNvPr>
          <p:cNvGrpSpPr/>
          <p:nvPr/>
        </p:nvGrpSpPr>
        <p:grpSpPr>
          <a:xfrm>
            <a:off x="5622616" y="3835133"/>
            <a:ext cx="4338043" cy="2822718"/>
            <a:chOff x="6096000" y="3878141"/>
            <a:chExt cx="4338043" cy="2822718"/>
          </a:xfrm>
        </p:grpSpPr>
        <p:sp>
          <p:nvSpPr>
            <p:cNvPr id="31" name="Rectangle 30">
              <a:extLst>
                <a:ext uri="{FF2B5EF4-FFF2-40B4-BE49-F238E27FC236}">
                  <a16:creationId xmlns:a16="http://schemas.microsoft.com/office/drawing/2014/main" id="{33767688-6B22-AD16-1513-C7C6FD86EACF}"/>
                </a:ext>
                <a:ext uri="{C183D7F6-B498-43B3-948B-1728B52AA6E4}">
                  <adec:decorative xmlns:adec="http://schemas.microsoft.com/office/drawing/2017/decorative" val="1"/>
                </a:ext>
              </a:extLst>
            </p:cNvPr>
            <p:cNvSpPr/>
            <p:nvPr/>
          </p:nvSpPr>
          <p:spPr>
            <a:xfrm>
              <a:off x="6096000" y="3878141"/>
              <a:ext cx="3919112" cy="280874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nvGrpSpPr>
            <p:cNvPr id="19" name="Group 18">
              <a:extLst>
                <a:ext uri="{FF2B5EF4-FFF2-40B4-BE49-F238E27FC236}">
                  <a16:creationId xmlns:a16="http://schemas.microsoft.com/office/drawing/2014/main" id="{5DA151B3-9C7C-76E9-A191-97A4A7F53A01}"/>
                </a:ext>
                <a:ext uri="{C183D7F6-B498-43B3-948B-1728B52AA6E4}">
                  <adec:decorative xmlns:adec="http://schemas.microsoft.com/office/drawing/2017/decorative" val="1"/>
                </a:ext>
              </a:extLst>
            </p:cNvPr>
            <p:cNvGrpSpPr/>
            <p:nvPr/>
          </p:nvGrpSpPr>
          <p:grpSpPr>
            <a:xfrm>
              <a:off x="6205345" y="3952928"/>
              <a:ext cx="4228698" cy="2747931"/>
              <a:chOff x="6542083" y="1034158"/>
              <a:chExt cx="4228698" cy="2747931"/>
            </a:xfrm>
          </p:grpSpPr>
          <p:grpSp>
            <p:nvGrpSpPr>
              <p:cNvPr id="20" name="Group 19">
                <a:extLst>
                  <a:ext uri="{FF2B5EF4-FFF2-40B4-BE49-F238E27FC236}">
                    <a16:creationId xmlns:a16="http://schemas.microsoft.com/office/drawing/2014/main" id="{4F169118-8AAE-C58D-51EE-DDB2144A3ECC}"/>
                  </a:ext>
                </a:extLst>
              </p:cNvPr>
              <p:cNvGrpSpPr/>
              <p:nvPr/>
            </p:nvGrpSpPr>
            <p:grpSpPr>
              <a:xfrm>
                <a:off x="6542083" y="1034158"/>
                <a:ext cx="3654513" cy="2106197"/>
                <a:chOff x="6593062" y="1090907"/>
                <a:chExt cx="3654513" cy="2106197"/>
              </a:xfrm>
            </p:grpSpPr>
            <p:pic>
              <p:nvPicPr>
                <p:cNvPr id="23" name="Picture 22" descr="A picture containing chart&#10;&#10;Description automatically generated">
                  <a:extLst>
                    <a:ext uri="{FF2B5EF4-FFF2-40B4-BE49-F238E27FC236}">
                      <a16:creationId xmlns:a16="http://schemas.microsoft.com/office/drawing/2014/main" id="{AF5954B1-DE17-2786-0DC5-2FD482E75881}"/>
                    </a:ext>
                  </a:extLst>
                </p:cNvPr>
                <p:cNvPicPr>
                  <a:picLocks noChangeAspect="1"/>
                </p:cNvPicPr>
                <p:nvPr/>
              </p:nvPicPr>
              <p:blipFill rotWithShape="1">
                <a:blip r:embed="rId4">
                  <a:extLst>
                    <a:ext uri="{28A0092B-C50C-407E-A947-70E740481C1C}">
                      <a14:useLocalDpi xmlns:a14="http://schemas.microsoft.com/office/drawing/2010/main" val="0"/>
                    </a:ext>
                  </a:extLst>
                </a:blip>
                <a:srcRect t="63371" r="80260" b="13175"/>
                <a:stretch/>
              </p:blipFill>
              <p:spPr>
                <a:xfrm>
                  <a:off x="6593062" y="2542482"/>
                  <a:ext cx="391938" cy="646331"/>
                </a:xfrm>
                <a:prstGeom prst="rect">
                  <a:avLst/>
                </a:prstGeom>
              </p:spPr>
            </p:pic>
            <p:pic>
              <p:nvPicPr>
                <p:cNvPr id="24" name="Picture 23" descr="A picture containing chart&#10;&#10;Description automatically generated">
                  <a:extLst>
                    <a:ext uri="{FF2B5EF4-FFF2-40B4-BE49-F238E27FC236}">
                      <a16:creationId xmlns:a16="http://schemas.microsoft.com/office/drawing/2014/main" id="{BD7A0ABF-B398-F3AD-F38F-FE4BFAB3D606}"/>
                    </a:ext>
                  </a:extLst>
                </p:cNvPr>
                <p:cNvPicPr>
                  <a:picLocks noChangeAspect="1"/>
                </p:cNvPicPr>
                <p:nvPr/>
              </p:nvPicPr>
              <p:blipFill rotWithShape="1">
                <a:blip r:embed="rId4">
                  <a:extLst>
                    <a:ext uri="{28A0092B-C50C-407E-A947-70E740481C1C}">
                      <a14:useLocalDpi xmlns:a14="http://schemas.microsoft.com/office/drawing/2010/main" val="0"/>
                    </a:ext>
                  </a:extLst>
                </a:blip>
                <a:srcRect l="214" t="-53" r="80046" b="49777"/>
                <a:stretch/>
              </p:blipFill>
              <p:spPr>
                <a:xfrm>
                  <a:off x="6597295" y="1110361"/>
                  <a:ext cx="391938" cy="1400051"/>
                </a:xfrm>
                <a:prstGeom prst="rect">
                  <a:avLst/>
                </a:prstGeom>
              </p:spPr>
            </p:pic>
            <p:sp>
              <p:nvSpPr>
                <p:cNvPr id="25" name="TextBox 24">
                  <a:extLst>
                    <a:ext uri="{FF2B5EF4-FFF2-40B4-BE49-F238E27FC236}">
                      <a16:creationId xmlns:a16="http://schemas.microsoft.com/office/drawing/2014/main" id="{C9FEA6A2-B3E3-4620-B092-1D2E9947F960}"/>
                    </a:ext>
                  </a:extLst>
                </p:cNvPr>
                <p:cNvSpPr txBox="1"/>
                <p:nvPr/>
              </p:nvSpPr>
              <p:spPr>
                <a:xfrm>
                  <a:off x="6908799" y="1090907"/>
                  <a:ext cx="2353554" cy="369332"/>
                </a:xfrm>
                <a:prstGeom prst="rect">
                  <a:avLst/>
                </a:prstGeom>
                <a:noFill/>
              </p:spPr>
              <p:txBody>
                <a:bodyPr wrap="square" rtlCol="0">
                  <a:spAutoFit/>
                </a:bodyPr>
                <a:lstStyle/>
                <a:p>
                  <a:r>
                    <a:rPr lang="en-GB"/>
                    <a:t>Cambridge sites</a:t>
                  </a:r>
                </a:p>
              </p:txBody>
            </p:sp>
            <p:sp>
              <p:nvSpPr>
                <p:cNvPr id="26" name="TextBox 25">
                  <a:extLst>
                    <a:ext uri="{FF2B5EF4-FFF2-40B4-BE49-F238E27FC236}">
                      <a16:creationId xmlns:a16="http://schemas.microsoft.com/office/drawing/2014/main" id="{5E9EDF8C-A071-AD3B-B0DF-9897104832FF}"/>
                    </a:ext>
                  </a:extLst>
                </p:cNvPr>
                <p:cNvSpPr txBox="1"/>
                <p:nvPr/>
              </p:nvSpPr>
              <p:spPr>
                <a:xfrm>
                  <a:off x="6908799" y="1439793"/>
                  <a:ext cx="3069650" cy="369332"/>
                </a:xfrm>
                <a:prstGeom prst="rect">
                  <a:avLst/>
                </a:prstGeom>
                <a:noFill/>
              </p:spPr>
              <p:txBody>
                <a:bodyPr wrap="square" rtlCol="0">
                  <a:spAutoFit/>
                </a:bodyPr>
                <a:lstStyle/>
                <a:p>
                  <a:r>
                    <a:rPr lang="en-GB"/>
                    <a:t>East Cambridgeshire sites</a:t>
                  </a:r>
                </a:p>
              </p:txBody>
            </p:sp>
            <p:sp>
              <p:nvSpPr>
                <p:cNvPr id="27" name="TextBox 26">
                  <a:extLst>
                    <a:ext uri="{FF2B5EF4-FFF2-40B4-BE49-F238E27FC236}">
                      <a16:creationId xmlns:a16="http://schemas.microsoft.com/office/drawing/2014/main" id="{CF0DA7B7-349D-C815-4573-9815C5D17300}"/>
                    </a:ext>
                  </a:extLst>
                </p:cNvPr>
                <p:cNvSpPr txBox="1"/>
                <p:nvPr/>
              </p:nvSpPr>
              <p:spPr>
                <a:xfrm>
                  <a:off x="6883398" y="1789671"/>
                  <a:ext cx="2353554" cy="369332"/>
                </a:xfrm>
                <a:prstGeom prst="rect">
                  <a:avLst/>
                </a:prstGeom>
                <a:noFill/>
              </p:spPr>
              <p:txBody>
                <a:bodyPr wrap="square" rtlCol="0">
                  <a:spAutoFit/>
                </a:bodyPr>
                <a:lstStyle/>
                <a:p>
                  <a:r>
                    <a:rPr lang="en-GB"/>
                    <a:t>Fenland sites</a:t>
                  </a:r>
                </a:p>
              </p:txBody>
            </p:sp>
            <p:sp>
              <p:nvSpPr>
                <p:cNvPr id="28" name="TextBox 27">
                  <a:extLst>
                    <a:ext uri="{FF2B5EF4-FFF2-40B4-BE49-F238E27FC236}">
                      <a16:creationId xmlns:a16="http://schemas.microsoft.com/office/drawing/2014/main" id="{38AD14D9-7D6C-E558-948F-49FEA085F3D6}"/>
                    </a:ext>
                  </a:extLst>
                </p:cNvPr>
                <p:cNvSpPr txBox="1"/>
                <p:nvPr/>
              </p:nvSpPr>
              <p:spPr>
                <a:xfrm>
                  <a:off x="6908799" y="2134579"/>
                  <a:ext cx="2353554" cy="369332"/>
                </a:xfrm>
                <a:prstGeom prst="rect">
                  <a:avLst/>
                </a:prstGeom>
                <a:noFill/>
              </p:spPr>
              <p:txBody>
                <a:bodyPr wrap="square" rtlCol="0">
                  <a:spAutoFit/>
                </a:bodyPr>
                <a:lstStyle/>
                <a:p>
                  <a:r>
                    <a:rPr lang="en-GB"/>
                    <a:t>Huntingdonshire sites</a:t>
                  </a:r>
                </a:p>
              </p:txBody>
            </p:sp>
            <p:sp>
              <p:nvSpPr>
                <p:cNvPr id="29" name="TextBox 28">
                  <a:extLst>
                    <a:ext uri="{FF2B5EF4-FFF2-40B4-BE49-F238E27FC236}">
                      <a16:creationId xmlns:a16="http://schemas.microsoft.com/office/drawing/2014/main" id="{A2175462-6F39-E65D-1EE8-2CCAE3CA8137}"/>
                    </a:ext>
                  </a:extLst>
                </p:cNvPr>
                <p:cNvSpPr txBox="1"/>
                <p:nvPr/>
              </p:nvSpPr>
              <p:spPr>
                <a:xfrm>
                  <a:off x="6902648" y="2498200"/>
                  <a:ext cx="2353554" cy="369332"/>
                </a:xfrm>
                <a:prstGeom prst="rect">
                  <a:avLst/>
                </a:prstGeom>
                <a:noFill/>
              </p:spPr>
              <p:txBody>
                <a:bodyPr wrap="square" rtlCol="0">
                  <a:spAutoFit/>
                </a:bodyPr>
                <a:lstStyle/>
                <a:p>
                  <a:r>
                    <a:rPr lang="en-GB"/>
                    <a:t>Peterborough sites</a:t>
                  </a:r>
                </a:p>
              </p:txBody>
            </p:sp>
            <p:sp>
              <p:nvSpPr>
                <p:cNvPr id="30" name="TextBox 29">
                  <a:extLst>
                    <a:ext uri="{FF2B5EF4-FFF2-40B4-BE49-F238E27FC236}">
                      <a16:creationId xmlns:a16="http://schemas.microsoft.com/office/drawing/2014/main" id="{56B87C39-02E0-1174-A542-714A462AAA83}"/>
                    </a:ext>
                  </a:extLst>
                </p:cNvPr>
                <p:cNvSpPr txBox="1"/>
                <p:nvPr/>
              </p:nvSpPr>
              <p:spPr>
                <a:xfrm>
                  <a:off x="6928048" y="2827772"/>
                  <a:ext cx="3319527" cy="369332"/>
                </a:xfrm>
                <a:prstGeom prst="rect">
                  <a:avLst/>
                </a:prstGeom>
                <a:noFill/>
              </p:spPr>
              <p:txBody>
                <a:bodyPr wrap="square" rtlCol="0">
                  <a:spAutoFit/>
                </a:bodyPr>
                <a:lstStyle/>
                <a:p>
                  <a:r>
                    <a:rPr lang="en-GB"/>
                    <a:t>South Cambridgeshire sites</a:t>
                  </a:r>
                </a:p>
              </p:txBody>
            </p:sp>
          </p:grpSp>
          <p:pic>
            <p:nvPicPr>
              <p:cNvPr id="21" name="Picture 20">
                <a:extLst>
                  <a:ext uri="{FF2B5EF4-FFF2-40B4-BE49-F238E27FC236}">
                    <a16:creationId xmlns:a16="http://schemas.microsoft.com/office/drawing/2014/main" id="{211EEE7B-F385-0D34-903E-30B59F797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6892" y="3365738"/>
                <a:ext cx="276264" cy="181000"/>
              </a:xfrm>
              <a:prstGeom prst="rect">
                <a:avLst/>
              </a:prstGeom>
            </p:spPr>
          </p:pic>
          <p:sp>
            <p:nvSpPr>
              <p:cNvPr id="22" name="TextBox 21">
                <a:extLst>
                  <a:ext uri="{FF2B5EF4-FFF2-40B4-BE49-F238E27FC236}">
                    <a16:creationId xmlns:a16="http://schemas.microsoft.com/office/drawing/2014/main" id="{C14C6EF6-F1E8-B690-0F82-672BD7B83626}"/>
                  </a:ext>
                </a:extLst>
              </p:cNvPr>
              <p:cNvSpPr txBox="1"/>
              <p:nvPr/>
            </p:nvSpPr>
            <p:spPr>
              <a:xfrm>
                <a:off x="6851669" y="3135758"/>
                <a:ext cx="3919112" cy="646331"/>
              </a:xfrm>
              <a:prstGeom prst="rect">
                <a:avLst/>
              </a:prstGeom>
              <a:noFill/>
            </p:spPr>
            <p:txBody>
              <a:bodyPr wrap="square" rtlCol="0">
                <a:spAutoFit/>
              </a:bodyPr>
              <a:lstStyle/>
              <a:p>
                <a:r>
                  <a:rPr lang="en-GB"/>
                  <a:t>Strategic Road Network in Cambridgeshire and Peterborough</a:t>
                </a:r>
              </a:p>
            </p:txBody>
          </p:sp>
        </p:grpSp>
      </p:grpSp>
      <p:sp>
        <p:nvSpPr>
          <p:cNvPr id="32" name="TextBox 31">
            <a:extLst>
              <a:ext uri="{FF2B5EF4-FFF2-40B4-BE49-F238E27FC236}">
                <a16:creationId xmlns:a16="http://schemas.microsoft.com/office/drawing/2014/main" id="{B1AD8C85-25BA-DCA8-7D17-99E28B862D67}"/>
              </a:ext>
              <a:ext uri="{C183D7F6-B498-43B3-948B-1728B52AA6E4}">
                <adec:decorative xmlns:adec="http://schemas.microsoft.com/office/drawing/2017/decorative" val="1"/>
              </a:ext>
            </a:extLst>
          </p:cNvPr>
          <p:cNvSpPr txBox="1"/>
          <p:nvPr/>
        </p:nvSpPr>
        <p:spPr>
          <a:xfrm>
            <a:off x="3098265" y="1681785"/>
            <a:ext cx="579462"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A47</a:t>
            </a:r>
          </a:p>
        </p:txBody>
      </p:sp>
      <p:sp>
        <p:nvSpPr>
          <p:cNvPr id="33" name="TextBox 32">
            <a:extLst>
              <a:ext uri="{FF2B5EF4-FFF2-40B4-BE49-F238E27FC236}">
                <a16:creationId xmlns:a16="http://schemas.microsoft.com/office/drawing/2014/main" id="{E08E89BA-4D35-FFB3-EB7A-586CEA939495}"/>
              </a:ext>
              <a:ext uri="{C183D7F6-B498-43B3-948B-1728B52AA6E4}">
                <adec:decorative xmlns:adec="http://schemas.microsoft.com/office/drawing/2017/decorative" val="1"/>
              </a:ext>
            </a:extLst>
          </p:cNvPr>
          <p:cNvSpPr txBox="1"/>
          <p:nvPr/>
        </p:nvSpPr>
        <p:spPr>
          <a:xfrm>
            <a:off x="3292686" y="6016117"/>
            <a:ext cx="627929"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M11</a:t>
            </a:r>
          </a:p>
        </p:txBody>
      </p:sp>
      <p:sp>
        <p:nvSpPr>
          <p:cNvPr id="34" name="TextBox 33">
            <a:extLst>
              <a:ext uri="{FF2B5EF4-FFF2-40B4-BE49-F238E27FC236}">
                <a16:creationId xmlns:a16="http://schemas.microsoft.com/office/drawing/2014/main" id="{CE299B37-81B4-D397-E5D1-FC29CBF93620}"/>
              </a:ext>
              <a:ext uri="{C183D7F6-B498-43B3-948B-1728B52AA6E4}">
                <adec:decorative xmlns:adec="http://schemas.microsoft.com/office/drawing/2017/decorative" val="1"/>
              </a:ext>
            </a:extLst>
          </p:cNvPr>
          <p:cNvSpPr txBox="1"/>
          <p:nvPr/>
        </p:nvSpPr>
        <p:spPr>
          <a:xfrm>
            <a:off x="4957848" y="3430860"/>
            <a:ext cx="516217"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
        <p:nvSpPr>
          <p:cNvPr id="35" name="TextBox 34">
            <a:extLst>
              <a:ext uri="{FF2B5EF4-FFF2-40B4-BE49-F238E27FC236}">
                <a16:creationId xmlns:a16="http://schemas.microsoft.com/office/drawing/2014/main" id="{D4077DED-7154-E19F-6185-BD94C1F61C3B}"/>
              </a:ext>
              <a:ext uri="{C183D7F6-B498-43B3-948B-1728B52AA6E4}">
                <adec:decorative xmlns:adec="http://schemas.microsoft.com/office/drawing/2017/decorative" val="1"/>
              </a:ext>
            </a:extLst>
          </p:cNvPr>
          <p:cNvSpPr txBox="1"/>
          <p:nvPr/>
        </p:nvSpPr>
        <p:spPr>
          <a:xfrm>
            <a:off x="5080113" y="4205105"/>
            <a:ext cx="516217"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6" name="TextBox 35">
            <a:extLst>
              <a:ext uri="{FF2B5EF4-FFF2-40B4-BE49-F238E27FC236}">
                <a16:creationId xmlns:a16="http://schemas.microsoft.com/office/drawing/2014/main" id="{4E265217-0D7D-83A0-475A-20B193966D72}"/>
              </a:ext>
              <a:ext uri="{C183D7F6-B498-43B3-948B-1728B52AA6E4}">
                <adec:decorative xmlns:adec="http://schemas.microsoft.com/office/drawing/2017/decorative" val="1"/>
              </a:ext>
            </a:extLst>
          </p:cNvPr>
          <p:cNvSpPr txBox="1"/>
          <p:nvPr/>
        </p:nvSpPr>
        <p:spPr>
          <a:xfrm>
            <a:off x="515924" y="3426752"/>
            <a:ext cx="519292"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7" name="TextBox 36">
            <a:extLst>
              <a:ext uri="{FF2B5EF4-FFF2-40B4-BE49-F238E27FC236}">
                <a16:creationId xmlns:a16="http://schemas.microsoft.com/office/drawing/2014/main" id="{950CE8EA-F059-6061-38AF-40A6C8B984EA}"/>
              </a:ext>
              <a:ext uri="{C183D7F6-B498-43B3-948B-1728B52AA6E4}">
                <adec:decorative xmlns:adec="http://schemas.microsoft.com/office/drawing/2017/decorative" val="1"/>
              </a:ext>
            </a:extLst>
          </p:cNvPr>
          <p:cNvSpPr txBox="1"/>
          <p:nvPr/>
        </p:nvSpPr>
        <p:spPr>
          <a:xfrm>
            <a:off x="1542195" y="5733024"/>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38" name="TextBox 37">
            <a:extLst>
              <a:ext uri="{FF2B5EF4-FFF2-40B4-BE49-F238E27FC236}">
                <a16:creationId xmlns:a16="http://schemas.microsoft.com/office/drawing/2014/main" id="{EAAF7D3D-01AA-7984-E6E5-11C106736E1C}"/>
              </a:ext>
              <a:ext uri="{C183D7F6-B498-43B3-948B-1728B52AA6E4}">
                <adec:decorative xmlns:adec="http://schemas.microsoft.com/office/drawing/2017/decorative" val="1"/>
              </a:ext>
            </a:extLst>
          </p:cNvPr>
          <p:cNvSpPr txBox="1"/>
          <p:nvPr/>
        </p:nvSpPr>
        <p:spPr>
          <a:xfrm>
            <a:off x="1813683" y="4443472"/>
            <a:ext cx="605744"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A428</a:t>
            </a:r>
          </a:p>
        </p:txBody>
      </p:sp>
      <p:sp>
        <p:nvSpPr>
          <p:cNvPr id="39" name="TextBox 38">
            <a:extLst>
              <a:ext uri="{FF2B5EF4-FFF2-40B4-BE49-F238E27FC236}">
                <a16:creationId xmlns:a16="http://schemas.microsoft.com/office/drawing/2014/main" id="{D9E7F599-9B5E-8A84-E5AE-319DA186049F}"/>
              </a:ext>
              <a:ext uri="{C183D7F6-B498-43B3-948B-1728B52AA6E4}">
                <adec:decorative xmlns:adec="http://schemas.microsoft.com/office/drawing/2017/decorative" val="1"/>
              </a:ext>
            </a:extLst>
          </p:cNvPr>
          <p:cNvSpPr txBox="1"/>
          <p:nvPr/>
        </p:nvSpPr>
        <p:spPr>
          <a:xfrm>
            <a:off x="2446058" y="3934407"/>
            <a:ext cx="510066"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40" name="TextBox 39">
            <a:extLst>
              <a:ext uri="{FF2B5EF4-FFF2-40B4-BE49-F238E27FC236}">
                <a16:creationId xmlns:a16="http://schemas.microsoft.com/office/drawing/2014/main" id="{89DF4182-BD83-5AA8-B928-32DEAFB127FB}"/>
              </a:ext>
              <a:ext uri="{C183D7F6-B498-43B3-948B-1728B52AA6E4}">
                <adec:decorative xmlns:adec="http://schemas.microsoft.com/office/drawing/2017/decorative" val="1"/>
              </a:ext>
            </a:extLst>
          </p:cNvPr>
          <p:cNvSpPr txBox="1"/>
          <p:nvPr/>
        </p:nvSpPr>
        <p:spPr>
          <a:xfrm>
            <a:off x="515924" y="1335704"/>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1" name="TextBox 40">
            <a:extLst>
              <a:ext uri="{FF2B5EF4-FFF2-40B4-BE49-F238E27FC236}">
                <a16:creationId xmlns:a16="http://schemas.microsoft.com/office/drawing/2014/main" id="{4BEB1387-5011-BABE-7666-126FAB5E3F74}"/>
              </a:ext>
              <a:ext uri="{C183D7F6-B498-43B3-948B-1728B52AA6E4}">
                <adec:decorative xmlns:adec="http://schemas.microsoft.com/office/drawing/2017/decorative" val="1"/>
              </a:ext>
            </a:extLst>
          </p:cNvPr>
          <p:cNvSpPr txBox="1"/>
          <p:nvPr/>
        </p:nvSpPr>
        <p:spPr>
          <a:xfrm>
            <a:off x="1382836" y="3374580"/>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5" name="TextBox 4">
            <a:extLst>
              <a:ext uri="{FF2B5EF4-FFF2-40B4-BE49-F238E27FC236}">
                <a16:creationId xmlns:a16="http://schemas.microsoft.com/office/drawing/2014/main" id="{A224029D-D003-5E2E-A8E9-C50685F26169}"/>
              </a:ext>
              <a:ext uri="{C183D7F6-B498-43B3-948B-1728B52AA6E4}">
                <adec:decorative xmlns:adec="http://schemas.microsoft.com/office/drawing/2017/decorative" val="1"/>
              </a:ext>
            </a:extLst>
          </p:cNvPr>
          <p:cNvSpPr txBox="1"/>
          <p:nvPr/>
        </p:nvSpPr>
        <p:spPr>
          <a:xfrm>
            <a:off x="4914223" y="4329263"/>
            <a:ext cx="378678" cy="261610"/>
          </a:xfrm>
          <a:prstGeom prst="rect">
            <a:avLst/>
          </a:prstGeom>
          <a:noFill/>
        </p:spPr>
        <p:txBody>
          <a:bodyPr wrap="square" rtlCol="0">
            <a:spAutoFit/>
          </a:bodyPr>
          <a:lstStyle/>
          <a:p>
            <a:r>
              <a:rPr lang="en-GB" sz="1100" b="1">
                <a:solidFill>
                  <a:schemeClr val="bg1"/>
                </a:solidFill>
              </a:rPr>
              <a:t>2</a:t>
            </a:r>
          </a:p>
        </p:txBody>
      </p:sp>
      <p:sp>
        <p:nvSpPr>
          <p:cNvPr id="7" name="TextBox 6">
            <a:extLst>
              <a:ext uri="{FF2B5EF4-FFF2-40B4-BE49-F238E27FC236}">
                <a16:creationId xmlns:a16="http://schemas.microsoft.com/office/drawing/2014/main" id="{44E74891-3E69-43E3-0D59-B2E96FD7236C}"/>
              </a:ext>
              <a:ext uri="{C183D7F6-B498-43B3-948B-1728B52AA6E4}">
                <adec:decorative xmlns:adec="http://schemas.microsoft.com/office/drawing/2017/decorative" val="1"/>
              </a:ext>
            </a:extLst>
          </p:cNvPr>
          <p:cNvSpPr txBox="1"/>
          <p:nvPr/>
        </p:nvSpPr>
        <p:spPr>
          <a:xfrm>
            <a:off x="2899440" y="4532878"/>
            <a:ext cx="378678" cy="261610"/>
          </a:xfrm>
          <a:prstGeom prst="rect">
            <a:avLst/>
          </a:prstGeom>
          <a:noFill/>
        </p:spPr>
        <p:txBody>
          <a:bodyPr wrap="square" rtlCol="0">
            <a:spAutoFit/>
          </a:bodyPr>
          <a:lstStyle/>
          <a:p>
            <a:r>
              <a:rPr lang="en-GB" sz="1100" b="1">
                <a:solidFill>
                  <a:schemeClr val="bg1"/>
                </a:solidFill>
              </a:rPr>
              <a:t>2</a:t>
            </a:r>
          </a:p>
        </p:txBody>
      </p:sp>
      <p:sp>
        <p:nvSpPr>
          <p:cNvPr id="8" name="TextBox 7">
            <a:extLst>
              <a:ext uri="{FF2B5EF4-FFF2-40B4-BE49-F238E27FC236}">
                <a16:creationId xmlns:a16="http://schemas.microsoft.com/office/drawing/2014/main" id="{58042449-137E-D063-7B39-E775D8ADEDB7}"/>
              </a:ext>
              <a:ext uri="{C183D7F6-B498-43B3-948B-1728B52AA6E4}">
                <adec:decorative xmlns:adec="http://schemas.microsoft.com/office/drawing/2017/decorative" val="1"/>
              </a:ext>
            </a:extLst>
          </p:cNvPr>
          <p:cNvSpPr txBox="1"/>
          <p:nvPr/>
        </p:nvSpPr>
        <p:spPr>
          <a:xfrm>
            <a:off x="1953847" y="2135903"/>
            <a:ext cx="378678" cy="261610"/>
          </a:xfrm>
          <a:prstGeom prst="rect">
            <a:avLst/>
          </a:prstGeom>
          <a:noFill/>
        </p:spPr>
        <p:txBody>
          <a:bodyPr wrap="square" rtlCol="0">
            <a:spAutoFit/>
          </a:bodyPr>
          <a:lstStyle/>
          <a:p>
            <a:r>
              <a:rPr lang="en-GB" sz="1100" b="1">
                <a:solidFill>
                  <a:schemeClr val="bg1"/>
                </a:solidFill>
              </a:rPr>
              <a:t>2</a:t>
            </a:r>
          </a:p>
        </p:txBody>
      </p:sp>
      <p:sp>
        <p:nvSpPr>
          <p:cNvPr id="10" name="TextBox 9">
            <a:extLst>
              <a:ext uri="{FF2B5EF4-FFF2-40B4-BE49-F238E27FC236}">
                <a16:creationId xmlns:a16="http://schemas.microsoft.com/office/drawing/2014/main" id="{0698D175-536F-9BB2-B126-7CE9F114C9F3}"/>
              </a:ext>
              <a:ext uri="{C183D7F6-B498-43B3-948B-1728B52AA6E4}">
                <adec:decorative xmlns:adec="http://schemas.microsoft.com/office/drawing/2017/decorative" val="1"/>
              </a:ext>
            </a:extLst>
          </p:cNvPr>
          <p:cNvSpPr txBox="1"/>
          <p:nvPr/>
        </p:nvSpPr>
        <p:spPr>
          <a:xfrm>
            <a:off x="2914008" y="2111477"/>
            <a:ext cx="378678" cy="261610"/>
          </a:xfrm>
          <a:prstGeom prst="rect">
            <a:avLst/>
          </a:prstGeom>
          <a:noFill/>
        </p:spPr>
        <p:txBody>
          <a:bodyPr wrap="square" rtlCol="0">
            <a:spAutoFit/>
          </a:bodyPr>
          <a:lstStyle/>
          <a:p>
            <a:r>
              <a:rPr lang="en-GB" sz="1100" b="1"/>
              <a:t>2</a:t>
            </a:r>
          </a:p>
        </p:txBody>
      </p:sp>
      <p:sp>
        <p:nvSpPr>
          <p:cNvPr id="45" name="TextBox 44">
            <a:extLst>
              <a:ext uri="{FF2B5EF4-FFF2-40B4-BE49-F238E27FC236}">
                <a16:creationId xmlns:a16="http://schemas.microsoft.com/office/drawing/2014/main" id="{E2DC731C-09FB-9290-89B4-BD1CA46D866B}"/>
              </a:ext>
              <a:ext uri="{C183D7F6-B498-43B3-948B-1728B52AA6E4}">
                <adec:decorative xmlns:adec="http://schemas.microsoft.com/office/drawing/2017/decorative" val="1"/>
              </a:ext>
            </a:extLst>
          </p:cNvPr>
          <p:cNvSpPr txBox="1"/>
          <p:nvPr/>
        </p:nvSpPr>
        <p:spPr>
          <a:xfrm>
            <a:off x="2705147" y="1790384"/>
            <a:ext cx="378678" cy="261610"/>
          </a:xfrm>
          <a:prstGeom prst="rect">
            <a:avLst/>
          </a:prstGeom>
          <a:noFill/>
        </p:spPr>
        <p:txBody>
          <a:bodyPr wrap="square" rtlCol="0">
            <a:spAutoFit/>
          </a:bodyPr>
          <a:lstStyle/>
          <a:p>
            <a:r>
              <a:rPr lang="en-GB" sz="1100" b="1"/>
              <a:t>2</a:t>
            </a:r>
          </a:p>
        </p:txBody>
      </p:sp>
      <p:sp>
        <p:nvSpPr>
          <p:cNvPr id="46" name="TextBox 45">
            <a:extLst>
              <a:ext uri="{FF2B5EF4-FFF2-40B4-BE49-F238E27FC236}">
                <a16:creationId xmlns:a16="http://schemas.microsoft.com/office/drawing/2014/main" id="{660B2155-E918-E2BC-6BDD-E499A92A6C69}"/>
              </a:ext>
              <a:ext uri="{C183D7F6-B498-43B3-948B-1728B52AA6E4}">
                <adec:decorative xmlns:adec="http://schemas.microsoft.com/office/drawing/2017/decorative" val="1"/>
              </a:ext>
            </a:extLst>
          </p:cNvPr>
          <p:cNvSpPr txBox="1"/>
          <p:nvPr/>
        </p:nvSpPr>
        <p:spPr>
          <a:xfrm>
            <a:off x="4561745" y="4002459"/>
            <a:ext cx="378678" cy="261610"/>
          </a:xfrm>
          <a:prstGeom prst="rect">
            <a:avLst/>
          </a:prstGeom>
          <a:noFill/>
        </p:spPr>
        <p:txBody>
          <a:bodyPr wrap="square" rtlCol="0">
            <a:spAutoFit/>
          </a:bodyPr>
          <a:lstStyle/>
          <a:p>
            <a:r>
              <a:rPr lang="en-GB" sz="1100" b="1">
                <a:solidFill>
                  <a:schemeClr val="bg1"/>
                </a:solidFill>
              </a:rPr>
              <a:t>2</a:t>
            </a:r>
          </a:p>
        </p:txBody>
      </p:sp>
      <p:sp>
        <p:nvSpPr>
          <p:cNvPr id="47" name="TextBox 46">
            <a:extLst>
              <a:ext uri="{FF2B5EF4-FFF2-40B4-BE49-F238E27FC236}">
                <a16:creationId xmlns:a16="http://schemas.microsoft.com/office/drawing/2014/main" id="{F6299255-E511-3B3C-5743-6C0D7BD01DF9}"/>
              </a:ext>
              <a:ext uri="{C183D7F6-B498-43B3-948B-1728B52AA6E4}">
                <adec:decorative xmlns:adec="http://schemas.microsoft.com/office/drawing/2017/decorative" val="1"/>
              </a:ext>
            </a:extLst>
          </p:cNvPr>
          <p:cNvSpPr txBox="1"/>
          <p:nvPr/>
        </p:nvSpPr>
        <p:spPr>
          <a:xfrm>
            <a:off x="1762204" y="1769790"/>
            <a:ext cx="378678" cy="261610"/>
          </a:xfrm>
          <a:prstGeom prst="rect">
            <a:avLst/>
          </a:prstGeom>
          <a:noFill/>
        </p:spPr>
        <p:txBody>
          <a:bodyPr wrap="square" rtlCol="0">
            <a:spAutoFit/>
          </a:bodyPr>
          <a:lstStyle/>
          <a:p>
            <a:r>
              <a:rPr lang="en-GB" sz="1100" b="1">
                <a:solidFill>
                  <a:schemeClr val="bg1"/>
                </a:solidFill>
              </a:rPr>
              <a:t>2</a:t>
            </a:r>
          </a:p>
        </p:txBody>
      </p:sp>
    </p:spTree>
    <p:extLst>
      <p:ext uri="{BB962C8B-B14F-4D97-AF65-F5344CB8AC3E}">
        <p14:creationId xmlns:p14="http://schemas.microsoft.com/office/powerpoint/2010/main" val="200382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Annual Average Daily Flow by Year</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Cambridgeshire and Peterborough, traffic volumes on the Strategic Road Network so far in 2024 are just above pre-COVID volumes (+2%). This puts it in a similar position to 2023 volumes.</a:t>
            </a:r>
          </a:p>
        </p:txBody>
      </p:sp>
      <p:sp>
        <p:nvSpPr>
          <p:cNvPr id="4" name="TextBox 3">
            <a:extLst>
              <a:ext uri="{FF2B5EF4-FFF2-40B4-BE49-F238E27FC236}">
                <a16:creationId xmlns:a16="http://schemas.microsoft.com/office/drawing/2014/main" id="{36E52E72-D26E-8763-3C3C-4AF11ADACD89}"/>
              </a:ext>
            </a:extLst>
          </p:cNvPr>
          <p:cNvSpPr txBox="1"/>
          <p:nvPr/>
        </p:nvSpPr>
        <p:spPr>
          <a:xfrm>
            <a:off x="497809" y="1205925"/>
            <a:ext cx="10714607" cy="369332"/>
          </a:xfrm>
          <a:prstGeom prst="rect">
            <a:avLst/>
          </a:prstGeom>
          <a:noFill/>
        </p:spPr>
        <p:txBody>
          <a:bodyPr wrap="square" rtlCol="0">
            <a:spAutoFit/>
          </a:bodyPr>
          <a:lstStyle/>
          <a:p>
            <a:pPr algn="ctr"/>
            <a:r>
              <a:rPr lang="en-GB" b="1"/>
              <a:t>Annual Average Daily Flow (sum of 14 sensors)</a:t>
            </a:r>
            <a:endParaRPr lang="en-GB" b="1">
              <a:solidFill>
                <a:srgbClr val="FF0000"/>
              </a:solidFill>
            </a:endParaRPr>
          </a:p>
        </p:txBody>
      </p:sp>
      <p:pic>
        <p:nvPicPr>
          <p:cNvPr id="9" name="Picture 8" descr="A bar chart showing annual average daily flow for each year 2017-2024.&#10;&#10;In 2020, average daily flow was 26% below 2019. The average daily flow for 2024 so far (to June) is 2% above 2019 volumes.">
            <a:extLst>
              <a:ext uri="{FF2B5EF4-FFF2-40B4-BE49-F238E27FC236}">
                <a16:creationId xmlns:a16="http://schemas.microsoft.com/office/drawing/2014/main" id="{64D44552-07A9-FBCF-A1D9-5464E1AC7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24" y="1575257"/>
            <a:ext cx="10039575" cy="4790124"/>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13</a:t>
            </a:fld>
            <a:endParaRPr lang="en-GB"/>
          </a:p>
        </p:txBody>
      </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14 sensors across Cambridgeshire and Peterborough.</a:t>
            </a:r>
            <a:endParaRPr lang="en-GB" sz="1000">
              <a:solidFill>
                <a:schemeClr val="bg2">
                  <a:lumMod val="50000"/>
                </a:schemeClr>
              </a:solidFill>
              <a:highlight>
                <a:srgbClr val="FFFF00"/>
              </a:highlight>
              <a:cs typeface="Calibri"/>
            </a:endParaRPr>
          </a:p>
        </p:txBody>
      </p:sp>
    </p:spTree>
    <p:extLst>
      <p:ext uri="{BB962C8B-B14F-4D97-AF65-F5344CB8AC3E}">
        <p14:creationId xmlns:p14="http://schemas.microsoft.com/office/powerpoint/2010/main" val="114390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Average Daily Flow by Month</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June 2024, strategic road flows were most above pre-COVID volumes in Cambridge (+27%) and South Cambridgeshire (+15%). Fenland (+3%) and Peterborough (+1%) were just above pre-COVID volumes, whilst East Cambridgeshire (-1%) and Huntingdonshire (-3%) were just below.</a:t>
            </a:r>
          </a:p>
        </p:txBody>
      </p:sp>
      <p:sp>
        <p:nvSpPr>
          <p:cNvPr id="5" name="TextBox 4">
            <a:extLst>
              <a:ext uri="{FF2B5EF4-FFF2-40B4-BE49-F238E27FC236}">
                <a16:creationId xmlns:a16="http://schemas.microsoft.com/office/drawing/2014/main" id="{667A1366-63A2-CE42-F01E-B05745A9DA21}"/>
              </a:ext>
            </a:extLst>
          </p:cNvPr>
          <p:cNvSpPr txBox="1"/>
          <p:nvPr/>
        </p:nvSpPr>
        <p:spPr>
          <a:xfrm>
            <a:off x="649639" y="1239599"/>
            <a:ext cx="10714607" cy="369332"/>
          </a:xfrm>
          <a:prstGeom prst="rect">
            <a:avLst/>
          </a:prstGeom>
          <a:noFill/>
        </p:spPr>
        <p:txBody>
          <a:bodyPr wrap="square" rtlCol="0">
            <a:spAutoFit/>
          </a:bodyPr>
          <a:lstStyle/>
          <a:p>
            <a:pPr algn="ctr"/>
            <a:r>
              <a:rPr lang="en-GB" b="1"/>
              <a:t>Percentage change from the same month in 2019</a:t>
            </a:r>
            <a:endParaRPr lang="en-GB" b="1">
              <a:solidFill>
                <a:srgbClr val="FF0000"/>
              </a:solidFill>
            </a:endParaRPr>
          </a:p>
        </p:txBody>
      </p:sp>
      <p:pic>
        <p:nvPicPr>
          <p:cNvPr id="8" name="Picture 7" descr="A graph showing change from the same month in 2019. All districts were well below 2019 in 2020 and most of 2021. In 2024 so far, districts are either extremely close to or above 2024 volumes. Cambridge is 27% ahead of June 2019 volumes.">
            <a:extLst>
              <a:ext uri="{FF2B5EF4-FFF2-40B4-BE49-F238E27FC236}">
                <a16:creationId xmlns:a16="http://schemas.microsoft.com/office/drawing/2014/main" id="{54C53DAD-1857-9EBC-C98E-6BD837A71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30" y="1634163"/>
            <a:ext cx="11141974" cy="3589674"/>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14</a:t>
            </a:fld>
            <a:endParaRPr lang="en-GB"/>
          </a:p>
        </p:txBody>
      </p:sp>
      <p:graphicFrame>
        <p:nvGraphicFramePr>
          <p:cNvPr id="15" name="Table 14">
            <a:extLst>
              <a:ext uri="{FF2B5EF4-FFF2-40B4-BE49-F238E27FC236}">
                <a16:creationId xmlns:a16="http://schemas.microsoft.com/office/drawing/2014/main" id="{FD9D546F-9EB3-85D4-8CA1-7AED9764F727}"/>
              </a:ext>
            </a:extLst>
          </p:cNvPr>
          <p:cNvGraphicFramePr>
            <a:graphicFrameLocks noGrp="1"/>
          </p:cNvGraphicFramePr>
          <p:nvPr>
            <p:extLst>
              <p:ext uri="{D42A27DB-BD31-4B8C-83A1-F6EECF244321}">
                <p14:modId xmlns:p14="http://schemas.microsoft.com/office/powerpoint/2010/main" val="2267443397"/>
              </p:ext>
            </p:extLst>
          </p:nvPr>
        </p:nvGraphicFramePr>
        <p:xfrm>
          <a:off x="1361572" y="5391715"/>
          <a:ext cx="9468851" cy="1059632"/>
        </p:xfrm>
        <a:graphic>
          <a:graphicData uri="http://schemas.openxmlformats.org/drawingml/2006/table">
            <a:tbl>
              <a:tblPr/>
              <a:tblGrid>
                <a:gridCol w="1352693">
                  <a:extLst>
                    <a:ext uri="{9D8B030D-6E8A-4147-A177-3AD203B41FA5}">
                      <a16:colId xmlns:a16="http://schemas.microsoft.com/office/drawing/2014/main" val="1875736956"/>
                    </a:ext>
                  </a:extLst>
                </a:gridCol>
                <a:gridCol w="1352693">
                  <a:extLst>
                    <a:ext uri="{9D8B030D-6E8A-4147-A177-3AD203B41FA5}">
                      <a16:colId xmlns:a16="http://schemas.microsoft.com/office/drawing/2014/main" val="3477699446"/>
                    </a:ext>
                  </a:extLst>
                </a:gridCol>
                <a:gridCol w="1352693">
                  <a:extLst>
                    <a:ext uri="{9D8B030D-6E8A-4147-A177-3AD203B41FA5}">
                      <a16:colId xmlns:a16="http://schemas.microsoft.com/office/drawing/2014/main" val="2275843837"/>
                    </a:ext>
                  </a:extLst>
                </a:gridCol>
                <a:gridCol w="1352693">
                  <a:extLst>
                    <a:ext uri="{9D8B030D-6E8A-4147-A177-3AD203B41FA5}">
                      <a16:colId xmlns:a16="http://schemas.microsoft.com/office/drawing/2014/main" val="1658224619"/>
                    </a:ext>
                  </a:extLst>
                </a:gridCol>
                <a:gridCol w="1352693">
                  <a:extLst>
                    <a:ext uri="{9D8B030D-6E8A-4147-A177-3AD203B41FA5}">
                      <a16:colId xmlns:a16="http://schemas.microsoft.com/office/drawing/2014/main" val="39415258"/>
                    </a:ext>
                  </a:extLst>
                </a:gridCol>
                <a:gridCol w="1352693">
                  <a:extLst>
                    <a:ext uri="{9D8B030D-6E8A-4147-A177-3AD203B41FA5}">
                      <a16:colId xmlns:a16="http://schemas.microsoft.com/office/drawing/2014/main" val="1940354970"/>
                    </a:ext>
                  </a:extLst>
                </a:gridCol>
                <a:gridCol w="1352693">
                  <a:extLst>
                    <a:ext uri="{9D8B030D-6E8A-4147-A177-3AD203B41FA5}">
                      <a16:colId xmlns:a16="http://schemas.microsoft.com/office/drawing/2014/main" val="2671555799"/>
                    </a:ext>
                  </a:extLst>
                </a:gridCol>
              </a:tblGrid>
              <a:tr h="389770">
                <a:tc gridSpan="7">
                  <a:txBody>
                    <a:bodyPr/>
                    <a:lstStyle/>
                    <a:p>
                      <a:pPr algn="ctr" rtl="0" fontAlgn="b"/>
                      <a:r>
                        <a:rPr lang="en-GB" sz="1200" b="1" i="0" u="none" strike="noStrike" kern="1200">
                          <a:solidFill>
                            <a:srgbClr val="0070C0"/>
                          </a:solidFill>
                          <a:effectLst/>
                          <a:latin typeface="Calibri" panose="020F0502020204030204" pitchFamily="34" charset="0"/>
                          <a:ea typeface="+mn-ea"/>
                          <a:cs typeface="+mn-cs"/>
                        </a:rPr>
                        <a:t>Pre-COVID to Now:</a:t>
                      </a:r>
                      <a:br>
                        <a:rPr lang="en-GB" sz="1200" b="1" i="0" u="none" strike="noStrike" kern="1200">
                          <a:solidFill>
                            <a:srgbClr val="0070C0"/>
                          </a:solidFill>
                          <a:effectLst/>
                          <a:latin typeface="Calibri" panose="020F0502020204030204" pitchFamily="34" charset="0"/>
                          <a:ea typeface="+mn-ea"/>
                          <a:cs typeface="+mn-cs"/>
                        </a:rPr>
                      </a:br>
                      <a:r>
                        <a:rPr lang="en-GB" sz="1200" b="1" i="0" u="none" strike="noStrike" kern="1200">
                          <a:solidFill>
                            <a:srgbClr val="0070C0"/>
                          </a:solidFill>
                          <a:effectLst/>
                          <a:latin typeface="Calibri" panose="020F0502020204030204" pitchFamily="34" charset="0"/>
                          <a:ea typeface="+mn-ea"/>
                          <a:cs typeface="+mn-cs"/>
                        </a:rPr>
                        <a:t>Jun 2019 to Jun 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46010326"/>
                  </a:ext>
                </a:extLst>
              </a:tr>
              <a:tr h="463670">
                <a:tc>
                  <a:txBody>
                    <a:bodyPr/>
                    <a:lstStyle/>
                    <a:p>
                      <a:pPr algn="ctr" rtl="0" fontAlgn="ctr"/>
                      <a:r>
                        <a:rPr lang="en-GB" sz="1200" b="1" i="0" u="none" strike="noStrike">
                          <a:solidFill>
                            <a:srgbClr val="000000"/>
                          </a:solidFill>
                          <a:effectLst/>
                          <a:latin typeface="Arial" panose="020B0604020202020204" pitchFamily="34" charset="0"/>
                        </a:rPr>
                        <a:t>Cambridge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East Cambridgeshire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Fenland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Huntingdonshire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Peterborough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South Cambridgeshire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All Districts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52588"/>
                  </a:ext>
                </a:extLst>
              </a:tr>
              <a:tr h="206192">
                <a:tc>
                  <a:txBody>
                    <a:bodyPr/>
                    <a:lstStyle/>
                    <a:p>
                      <a:pPr algn="ctr" rtl="0" fontAlgn="b"/>
                      <a:r>
                        <a:rPr lang="en-GB" sz="1200" b="1" i="0" u="none" strike="noStrike">
                          <a:solidFill>
                            <a:srgbClr val="000000"/>
                          </a:solidFill>
                          <a:effectLst/>
                          <a:latin typeface="Calibri" panose="020F050202020403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101"/>
                    </a:solid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623570446"/>
                  </a:ext>
                </a:extLst>
              </a:tr>
            </a:tbl>
          </a:graphicData>
        </a:graphic>
      </p:graphicFrame>
      <p:sp>
        <p:nvSpPr>
          <p:cNvPr id="4" name="TextBox 3">
            <a:extLst>
              <a:ext uri="{FF2B5EF4-FFF2-40B4-BE49-F238E27FC236}">
                <a16:creationId xmlns:a16="http://schemas.microsoft.com/office/drawing/2014/main" id="{4C11CCE8-EA52-E9C3-9733-104BFC9A1E3A}"/>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14 sensors across Cambridgeshire and Peterborough.</a:t>
            </a:r>
          </a:p>
        </p:txBody>
      </p:sp>
    </p:spTree>
    <p:extLst>
      <p:ext uri="{BB962C8B-B14F-4D97-AF65-F5344CB8AC3E}">
        <p14:creationId xmlns:p14="http://schemas.microsoft.com/office/powerpoint/2010/main" val="6692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Cambridge strategic road volumes now well exceed pre-COVID volumes (+27% in June 2024). Traffic volumes on the M11 have increased month-on-month since the start of 2024.</a:t>
            </a:r>
            <a:endParaRPr lang="en-US" sz="1400" b="1">
              <a:solidFill>
                <a:srgbClr val="000000"/>
              </a:solidFill>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15</a:t>
            </a:fld>
            <a:endParaRPr lang="en-GB"/>
          </a:p>
        </p:txBody>
      </p:sp>
      <p:pic>
        <p:nvPicPr>
          <p:cNvPr id="6" name="Picture 5" descr="A line graph of average daily flow by month and year. 2024 volumes are ahead of all other years (including 2019) so far.">
            <a:extLst>
              <a:ext uri="{FF2B5EF4-FFF2-40B4-BE49-F238E27FC236}">
                <a16:creationId xmlns:a16="http://schemas.microsoft.com/office/drawing/2014/main" id="{5DB57FDD-DA91-30EB-26D1-3203F41BB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22" y="1833221"/>
            <a:ext cx="10485556" cy="3330540"/>
          </a:xfrm>
          <a:prstGeom prst="rect">
            <a:avLst/>
          </a:prstGeom>
        </p:spPr>
      </p:pic>
      <p:graphicFrame>
        <p:nvGraphicFramePr>
          <p:cNvPr id="4" name="Table 3">
            <a:extLst>
              <a:ext uri="{FF2B5EF4-FFF2-40B4-BE49-F238E27FC236}">
                <a16:creationId xmlns:a16="http://schemas.microsoft.com/office/drawing/2014/main" id="{55E424BA-6433-7080-750C-7A0D66632A1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77494735"/>
              </p:ext>
            </p:extLst>
          </p:nvPr>
        </p:nvGraphicFramePr>
        <p:xfrm>
          <a:off x="3579244" y="5732988"/>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Jun</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Jun</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en-GB" sz="1200" b="1" i="0" u="none" strike="noStrike">
                          <a:solidFill>
                            <a:srgbClr val="000000"/>
                          </a:solidFill>
                          <a:effectLst/>
                          <a:latin typeface="Calibri"/>
                        </a:rPr>
                        <a:t>Jun 2021 to Jun 2024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Jun 2023 to Jun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panose="020F050202020403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1" i="0" u="none" strike="noStrike">
                          <a:solidFill>
                            <a:schemeClr val="tx1"/>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2 sensors on the M11.</a:t>
            </a:r>
          </a:p>
        </p:txBody>
      </p:sp>
    </p:spTree>
    <p:extLst>
      <p:ext uri="{BB962C8B-B14F-4D97-AF65-F5344CB8AC3E}">
        <p14:creationId xmlns:p14="http://schemas.microsoft.com/office/powerpoint/2010/main" val="401579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East Cambridgeshire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East Cambridgeshire strategic road volumes are back to pre-COVID volumes (-1%) in June 2024. Volumes have increased throughout 2024 and show a similar trend to 2019.</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16</a:t>
            </a:fld>
            <a:endParaRPr lang="en-GB"/>
          </a:p>
        </p:txBody>
      </p:sp>
      <p:pic>
        <p:nvPicPr>
          <p:cNvPr id="7" name="Picture 6" descr="A line graph of average daily flow by month and year. 2024 volumes are just below 2019 volumes so far this year.">
            <a:extLst>
              <a:ext uri="{FF2B5EF4-FFF2-40B4-BE49-F238E27FC236}">
                <a16:creationId xmlns:a16="http://schemas.microsoft.com/office/drawing/2014/main" id="{97E252F9-7C0B-B0F0-3339-35D8744A2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73" y="1736709"/>
            <a:ext cx="10795651" cy="3384582"/>
          </a:xfrm>
          <a:prstGeom prst="rect">
            <a:avLst/>
          </a:prstGeom>
        </p:spPr>
      </p:pic>
      <p:graphicFrame>
        <p:nvGraphicFramePr>
          <p:cNvPr id="5" name="Table 4">
            <a:extLst>
              <a:ext uri="{FF2B5EF4-FFF2-40B4-BE49-F238E27FC236}">
                <a16:creationId xmlns:a16="http://schemas.microsoft.com/office/drawing/2014/main" id="{904B1A1A-3E4F-B043-D4E6-E0C7AA43F33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11441701"/>
              </p:ext>
            </p:extLst>
          </p:nvPr>
        </p:nvGraphicFramePr>
        <p:xfrm>
          <a:off x="3579244" y="5732988"/>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Jun</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Jun</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en-GB" sz="1200" b="1" i="0" u="none" strike="noStrike">
                          <a:solidFill>
                            <a:srgbClr val="000000"/>
                          </a:solidFill>
                          <a:effectLst/>
                          <a:latin typeface="Calibri"/>
                        </a:rPr>
                        <a:t>Jun 2021 to Jun 2024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Jun 2023 to Jun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chemeClr val="tx1"/>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3 sensors, 1 on the A14 and two on the A11.</a:t>
            </a:r>
          </a:p>
        </p:txBody>
      </p:sp>
    </p:spTree>
    <p:extLst>
      <p:ext uri="{BB962C8B-B14F-4D97-AF65-F5344CB8AC3E}">
        <p14:creationId xmlns:p14="http://schemas.microsoft.com/office/powerpoint/2010/main" val="127072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Fenland</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Fenland strategic road volumes are around pre-COVID levels so far in 2024 (+3% in June 2024) and show a similar trend to 2023 volumes so far in the year.</a:t>
            </a:r>
            <a:endParaRPr lang="en-US" sz="1400" b="1">
              <a:solidFill>
                <a:srgbClr val="000000"/>
              </a:solidFill>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17</a:t>
            </a:fld>
            <a:endParaRPr lang="en-GB"/>
          </a:p>
        </p:txBody>
      </p:sp>
      <p:pic>
        <p:nvPicPr>
          <p:cNvPr id="7" name="Picture 6" descr="A line graph of average daily flow by month and year. 2024 volumes are just above 2019 volumes so far this year, although June 2021 and June 2023 volumes were above what we have seen in June 2024.">
            <a:extLst>
              <a:ext uri="{FF2B5EF4-FFF2-40B4-BE49-F238E27FC236}">
                <a16:creationId xmlns:a16="http://schemas.microsoft.com/office/drawing/2014/main" id="{0B012A80-D296-F7B4-D66A-DA9C1F79A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35" y="1781705"/>
            <a:ext cx="11230255" cy="3435671"/>
          </a:xfrm>
          <a:prstGeom prst="rect">
            <a:avLst/>
          </a:prstGeom>
        </p:spPr>
      </p:pic>
      <p:graphicFrame>
        <p:nvGraphicFramePr>
          <p:cNvPr id="5" name="Table 4">
            <a:extLst>
              <a:ext uri="{FF2B5EF4-FFF2-40B4-BE49-F238E27FC236}">
                <a16:creationId xmlns:a16="http://schemas.microsoft.com/office/drawing/2014/main" id="{5A18B672-FF07-FE20-C7A4-4AB2B352727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61010450"/>
              </p:ext>
            </p:extLst>
          </p:nvPr>
        </p:nvGraphicFramePr>
        <p:xfrm>
          <a:off x="3579244" y="5732988"/>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Jun</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Jun</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en-GB" sz="1200" b="1" i="0" u="none" strike="noStrike">
                          <a:solidFill>
                            <a:srgbClr val="000000"/>
                          </a:solidFill>
                          <a:effectLst/>
                          <a:latin typeface="Calibri"/>
                        </a:rPr>
                        <a:t>Jun 2021 to Jun 2024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Jun 2023 to Jun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chemeClr val="tx1"/>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2 sensors on the A47.</a:t>
            </a:r>
          </a:p>
        </p:txBody>
      </p:sp>
    </p:spTree>
    <p:extLst>
      <p:ext uri="{BB962C8B-B14F-4D97-AF65-F5344CB8AC3E}">
        <p14:creationId xmlns:p14="http://schemas.microsoft.com/office/powerpoint/2010/main" val="417282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Huntingdonshire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Huntingdonshire strategic road volumes are similar to pre-COVID 2019 (-3%) in June 2024. Trends on Huntingdonshire roads are very similar to 2019 throughout 2024 so far (-2% from June 2023).</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18</a:t>
            </a:fld>
            <a:endParaRPr lang="en-GB"/>
          </a:p>
        </p:txBody>
      </p:sp>
      <p:pic>
        <p:nvPicPr>
          <p:cNvPr id="7" name="Picture 6" descr="A line graph of average daily flow by month and year. 2024 volumes are generally similar to 2019 volumes so far.">
            <a:extLst>
              <a:ext uri="{FF2B5EF4-FFF2-40B4-BE49-F238E27FC236}">
                <a16:creationId xmlns:a16="http://schemas.microsoft.com/office/drawing/2014/main" id="{CBAF5EF6-B024-7FEB-88BD-154B5D25B630}"/>
              </a:ext>
            </a:extLst>
          </p:cNvPr>
          <p:cNvPicPr>
            <a:picLocks noChangeAspect="1"/>
          </p:cNvPicPr>
          <p:nvPr/>
        </p:nvPicPr>
        <p:blipFill rotWithShape="1">
          <a:blip r:embed="rId4">
            <a:extLst>
              <a:ext uri="{28A0092B-C50C-407E-A947-70E740481C1C}">
                <a14:useLocalDpi xmlns:a14="http://schemas.microsoft.com/office/drawing/2010/main" val="0"/>
              </a:ext>
            </a:extLst>
          </a:blip>
          <a:srcRect t="2412"/>
          <a:stretch/>
        </p:blipFill>
        <p:spPr>
          <a:xfrm>
            <a:off x="618184" y="1738418"/>
            <a:ext cx="10955632" cy="3381164"/>
          </a:xfrm>
          <a:prstGeom prst="rect">
            <a:avLst/>
          </a:prstGeom>
        </p:spPr>
      </p:pic>
      <p:graphicFrame>
        <p:nvGraphicFramePr>
          <p:cNvPr id="5" name="Table 4">
            <a:extLst>
              <a:ext uri="{FF2B5EF4-FFF2-40B4-BE49-F238E27FC236}">
                <a16:creationId xmlns:a16="http://schemas.microsoft.com/office/drawing/2014/main" id="{F3C9FE13-A14C-32AC-5045-40620ADDF56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84593281"/>
              </p:ext>
            </p:extLst>
          </p:nvPr>
        </p:nvGraphicFramePr>
        <p:xfrm>
          <a:off x="3579244" y="5732988"/>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Jun</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Jun</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en-GB" sz="1200" b="1" i="0" u="none" strike="noStrike">
                          <a:solidFill>
                            <a:srgbClr val="000000"/>
                          </a:solidFill>
                          <a:effectLst/>
                          <a:latin typeface="Calibri"/>
                        </a:rPr>
                        <a:t>Jun 2021 to Jun 2024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Jun 2023 to Jun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chemeClr val="tx1"/>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3 sensors on the A1(M).</a:t>
            </a:r>
          </a:p>
        </p:txBody>
      </p:sp>
    </p:spTree>
    <p:extLst>
      <p:ext uri="{BB962C8B-B14F-4D97-AF65-F5344CB8AC3E}">
        <p14:creationId xmlns:p14="http://schemas.microsoft.com/office/powerpoint/2010/main" val="144054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Peterborough</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kumimoji="0" lang="en-GB" sz="1400" i="0" u="none" strike="noStrike" kern="1200" cap="none" spc="0" normalizeH="0" baseline="0" noProof="0">
                <a:ln>
                  <a:noFill/>
                </a:ln>
                <a:effectLst/>
                <a:uLnTx/>
                <a:uFillTx/>
                <a:latin typeface="Calibri" panose="020F0502020204030204"/>
                <a:ea typeface="+mn-ea"/>
                <a:cs typeface="+mn-cs"/>
              </a:rPr>
              <a:t>Peterborough strategic road volumes </a:t>
            </a:r>
            <a:r>
              <a:rPr lang="en-GB" sz="1400">
                <a:latin typeface="Calibri" panose="020F0502020204030204"/>
              </a:rPr>
              <a:t>are back to </a:t>
            </a:r>
            <a:r>
              <a:rPr kumimoji="0" lang="en-GB" sz="1400" i="0" u="none" strike="noStrike" kern="1200" cap="none" spc="0" normalizeH="0" baseline="0" noProof="0">
                <a:ln>
                  <a:noFill/>
                </a:ln>
                <a:effectLst/>
                <a:uLnTx/>
                <a:uFillTx/>
                <a:latin typeface="Calibri" panose="020F0502020204030204"/>
                <a:ea typeface="+mn-ea"/>
                <a:cs typeface="+mn-cs"/>
              </a:rPr>
              <a:t>pre-COVID volumes in June 2024 (</a:t>
            </a:r>
            <a:r>
              <a:rPr lang="en-GB" sz="1400">
                <a:latin typeface="Calibri" panose="020F0502020204030204"/>
              </a:rPr>
              <a:t>+1</a:t>
            </a:r>
            <a:r>
              <a:rPr kumimoji="0" lang="en-GB" sz="1400" i="0" u="none" strike="noStrike" kern="1200" cap="none" spc="0" normalizeH="0" baseline="0" noProof="0">
                <a:ln>
                  <a:noFill/>
                </a:ln>
                <a:effectLst/>
                <a:uLnTx/>
                <a:uFillTx/>
                <a:latin typeface="Calibri" panose="020F0502020204030204"/>
                <a:ea typeface="+mn-ea"/>
                <a:cs typeface="+mn-cs"/>
              </a:rPr>
              <a:t>%). 2024 volumes see an increase in volumes throughout the year, c</a:t>
            </a:r>
            <a:r>
              <a:rPr lang="en-GB" sz="1400" err="1">
                <a:latin typeface="Calibri" panose="020F0502020204030204"/>
              </a:rPr>
              <a:t>losely</a:t>
            </a:r>
            <a:r>
              <a:rPr lang="en-GB" sz="1400">
                <a:latin typeface="Calibri" panose="020F0502020204030204"/>
              </a:rPr>
              <a:t> </a:t>
            </a:r>
            <a:r>
              <a:rPr kumimoji="0" lang="en-GB" sz="1400" i="0" u="none" strike="noStrike" kern="1200" cap="none" spc="0" normalizeH="0" baseline="0" noProof="0">
                <a:ln>
                  <a:noFill/>
                </a:ln>
                <a:effectLst/>
                <a:uLnTx/>
                <a:uFillTx/>
                <a:latin typeface="Calibri" panose="020F0502020204030204"/>
                <a:ea typeface="+mn-ea"/>
                <a:cs typeface="+mn-cs"/>
              </a:rPr>
              <a:t> mirroring the 2019 trend.</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19</a:t>
            </a:fld>
            <a:endParaRPr lang="en-GB"/>
          </a:p>
        </p:txBody>
      </p:sp>
      <p:pic>
        <p:nvPicPr>
          <p:cNvPr id="7" name="Picture 6" descr="A line graph of average daily flow by month and year. 2024 volumes are just below 2019 volumes so far.">
            <a:extLst>
              <a:ext uri="{FF2B5EF4-FFF2-40B4-BE49-F238E27FC236}">
                <a16:creationId xmlns:a16="http://schemas.microsoft.com/office/drawing/2014/main" id="{A511F130-F59B-654A-9C5C-F86544AEE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7" y="1810584"/>
            <a:ext cx="10428225" cy="3236831"/>
          </a:xfrm>
          <a:prstGeom prst="rect">
            <a:avLst/>
          </a:prstGeom>
        </p:spPr>
      </p:pic>
      <p:graphicFrame>
        <p:nvGraphicFramePr>
          <p:cNvPr id="5" name="Table 4">
            <a:extLst>
              <a:ext uri="{FF2B5EF4-FFF2-40B4-BE49-F238E27FC236}">
                <a16:creationId xmlns:a16="http://schemas.microsoft.com/office/drawing/2014/main" id="{F4BB0632-6CE7-40F8-4E67-6632F216B47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57062636"/>
              </p:ext>
            </p:extLst>
          </p:nvPr>
        </p:nvGraphicFramePr>
        <p:xfrm>
          <a:off x="3579244" y="5732988"/>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Jun</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Jun</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en-GB" sz="1200" b="1" i="0" u="none" strike="noStrike">
                          <a:solidFill>
                            <a:srgbClr val="000000"/>
                          </a:solidFill>
                          <a:effectLst/>
                          <a:latin typeface="Calibri"/>
                        </a:rPr>
                        <a:t>Jun 2021 to Jun 2024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Jun 2023 to Jun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200" b="1" i="0" u="none" strike="noStrike">
                          <a:solidFill>
                            <a:schemeClr val="tx1"/>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2 sensors on the A47 and 1 sensor on the A1.</a:t>
            </a:r>
          </a:p>
        </p:txBody>
      </p:sp>
    </p:spTree>
    <p:extLst>
      <p:ext uri="{BB962C8B-B14F-4D97-AF65-F5344CB8AC3E}">
        <p14:creationId xmlns:p14="http://schemas.microsoft.com/office/powerpoint/2010/main" val="224651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Transport Update Aims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a:t>
            </a:fld>
            <a:endParaRPr lang="en-GB"/>
          </a:p>
        </p:txBody>
      </p:sp>
      <p:sp>
        <p:nvSpPr>
          <p:cNvPr id="2" name="Subtitle 2">
            <a:extLst>
              <a:ext uri="{FF2B5EF4-FFF2-40B4-BE49-F238E27FC236}">
                <a16:creationId xmlns:a16="http://schemas.microsoft.com/office/drawing/2014/main" id="{121C3316-B6F8-39CF-4C00-973EA50EC16B}"/>
              </a:ext>
            </a:extLst>
          </p:cNvPr>
          <p:cNvSpPr txBox="1">
            <a:spLocks/>
          </p:cNvSpPr>
          <p:nvPr/>
        </p:nvSpPr>
        <p:spPr>
          <a:xfrm>
            <a:off x="373934" y="984683"/>
            <a:ext cx="11444132" cy="528038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dirty="0"/>
              <a:t>This report is intended to:</a:t>
            </a:r>
          </a:p>
          <a:p>
            <a:r>
              <a:rPr lang="en-GB" sz="1800" dirty="0"/>
              <a:t>Provide a </a:t>
            </a:r>
            <a:r>
              <a:rPr lang="en-GB" sz="1800" b="1" dirty="0"/>
              <a:t>basis for discussion for the Greater Cambridge Partnership </a:t>
            </a:r>
            <a:r>
              <a:rPr lang="en-GB" sz="1800" dirty="0"/>
              <a:t>(GCP) to understand and identify existing challenges and future data needs.</a:t>
            </a:r>
            <a:endParaRPr lang="en-GB" sz="1800" dirty="0">
              <a:cs typeface="Calibri"/>
            </a:endParaRPr>
          </a:p>
          <a:p>
            <a:r>
              <a:rPr lang="en-GB" sz="1800" dirty="0"/>
              <a:t>Summarise the on-going </a:t>
            </a:r>
            <a:r>
              <a:rPr lang="en-GB" sz="1800" b="1" dirty="0"/>
              <a:t>impacts of COVID-19 </a:t>
            </a:r>
            <a:r>
              <a:rPr lang="en-GB" sz="1800" dirty="0"/>
              <a:t>on trends in transport and mobility up to 30</a:t>
            </a:r>
            <a:r>
              <a:rPr lang="en-GB" sz="1800" baseline="30000" dirty="0"/>
              <a:t>th</a:t>
            </a:r>
            <a:r>
              <a:rPr lang="en-GB" sz="1800" dirty="0"/>
              <a:t> June 2024.</a:t>
            </a:r>
            <a:endParaRPr lang="en-GB" sz="1800" dirty="0">
              <a:cs typeface="Calibri"/>
            </a:endParaRPr>
          </a:p>
          <a:p>
            <a:r>
              <a:rPr lang="en-GB" sz="1800" dirty="0"/>
              <a:t>Highlight </a:t>
            </a:r>
            <a:r>
              <a:rPr lang="en-GB" sz="1800" b="1" dirty="0"/>
              <a:t>changes in key indicators </a:t>
            </a:r>
            <a:r>
              <a:rPr lang="en-GB" sz="1800" dirty="0"/>
              <a:t>by comparing June 2024 data to a pre-pandemic baseline (June 2019 or closest possible equivalent), mid-COVID (June 2021) and to last year (June 2023).</a:t>
            </a:r>
            <a:endParaRPr lang="en-GB" sz="1800" dirty="0">
              <a:cs typeface="Calibri"/>
            </a:endParaRPr>
          </a:p>
          <a:p>
            <a:endParaRPr lang="en-GB" sz="1800" b="1" dirty="0"/>
          </a:p>
          <a:p>
            <a:pPr marL="0" indent="0">
              <a:buNone/>
            </a:pPr>
            <a:r>
              <a:rPr lang="en-GB" sz="1800" u="sng" dirty="0"/>
              <a:t>Notes:</a:t>
            </a:r>
            <a:endParaRPr lang="en-GB" sz="1800" u="sng" dirty="0">
              <a:cs typeface="Calibri"/>
            </a:endParaRPr>
          </a:p>
          <a:p>
            <a:r>
              <a:rPr lang="en-GB" sz="1800" b="1" dirty="0"/>
              <a:t>Comparison periods may vary </a:t>
            </a:r>
            <a:r>
              <a:rPr lang="en-GB" sz="1800" dirty="0"/>
              <a:t>across the different datasets based on the availability of historic data – comparison periods are clearly noted for each dataset.</a:t>
            </a:r>
            <a:endParaRPr lang="en-GB" sz="1800" dirty="0">
              <a:cs typeface="Calibri"/>
            </a:endParaRPr>
          </a:p>
          <a:p>
            <a:pPr marL="228600" lvl="1">
              <a:spcBef>
                <a:spcPts val="1000"/>
              </a:spcBef>
            </a:pPr>
            <a:r>
              <a:rPr lang="en-GB" sz="1800" dirty="0">
                <a:cs typeface="Calibri"/>
              </a:rPr>
              <a:t>Where reference is made to ‘Weekdays’ this only includes Monday, Tuesday, Wednesday and Thursday.</a:t>
            </a:r>
          </a:p>
        </p:txBody>
      </p:sp>
    </p:spTree>
    <p:extLst>
      <p:ext uri="{BB962C8B-B14F-4D97-AF65-F5344CB8AC3E}">
        <p14:creationId xmlns:p14="http://schemas.microsoft.com/office/powerpoint/2010/main" val="170648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South Cambridgeshire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South Cambridgeshire strategic road volumes are well ahead of pre-COVID in June 2024 (+15%). Volumes have increased a lot since mid-COVID (+27%) but also have increased slightly from the same time last year (+3%).</a:t>
            </a:r>
            <a:endParaRPr lang="en-US" sz="1400" b="1">
              <a:solidFill>
                <a:srgbClr val="000000"/>
              </a:solidFill>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20</a:t>
            </a:fld>
            <a:endParaRPr lang="en-GB"/>
          </a:p>
        </p:txBody>
      </p:sp>
      <p:pic>
        <p:nvPicPr>
          <p:cNvPr id="7" name="Picture 6" descr="A line graph of average daily flow by month and year. 2024 volumes are ahead of all other years (including 2019) so far.">
            <a:extLst>
              <a:ext uri="{FF2B5EF4-FFF2-40B4-BE49-F238E27FC236}">
                <a16:creationId xmlns:a16="http://schemas.microsoft.com/office/drawing/2014/main" id="{C75E030D-0C80-3416-57A3-CAAFBD4AD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30" y="1868603"/>
            <a:ext cx="11050951" cy="3348773"/>
          </a:xfrm>
          <a:prstGeom prst="rect">
            <a:avLst/>
          </a:prstGeom>
        </p:spPr>
      </p:pic>
      <p:graphicFrame>
        <p:nvGraphicFramePr>
          <p:cNvPr id="5" name="Table 4">
            <a:extLst>
              <a:ext uri="{FF2B5EF4-FFF2-40B4-BE49-F238E27FC236}">
                <a16:creationId xmlns:a16="http://schemas.microsoft.com/office/drawing/2014/main" id="{90C40C1D-D578-1476-FD01-BF0AE314E00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62092716"/>
              </p:ext>
            </p:extLst>
          </p:nvPr>
        </p:nvGraphicFramePr>
        <p:xfrm>
          <a:off x="3579244" y="5732988"/>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Jun</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Jun</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en-GB" sz="1200" b="1" i="0" u="none" strike="noStrike">
                          <a:solidFill>
                            <a:srgbClr val="000000"/>
                          </a:solidFill>
                          <a:effectLst/>
                          <a:latin typeface="Calibri"/>
                        </a:rPr>
                        <a:t>Jun 2021 to Jun 2024</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Jun 2023 to Jun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1" i="0" u="none" strike="noStrike">
                          <a:solidFill>
                            <a:schemeClr val="tx1"/>
                          </a:solidFill>
                          <a:effectLst/>
                          <a:latin typeface="Calibri" panose="020F0502020204030204" pitchFamily="34" charset="0"/>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1 sensor on the M11.</a:t>
            </a:r>
          </a:p>
        </p:txBody>
      </p:sp>
    </p:spTree>
    <p:extLst>
      <p:ext uri="{BB962C8B-B14F-4D97-AF65-F5344CB8AC3E}">
        <p14:creationId xmlns:p14="http://schemas.microsoft.com/office/powerpoint/2010/main" val="169175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Daily Flow by Day of the Week</a:t>
            </a:r>
          </a:p>
        </p:txBody>
      </p:sp>
      <p:sp>
        <p:nvSpPr>
          <p:cNvPr id="10" name="TextBox 9">
            <a:extLst>
              <a:ext uri="{FF2B5EF4-FFF2-40B4-BE49-F238E27FC236}">
                <a16:creationId xmlns:a16="http://schemas.microsoft.com/office/drawing/2014/main" id="{A71BBD86-6CAB-D2E9-F0D6-7F9D01ED4106}"/>
              </a:ext>
            </a:extLst>
          </p:cNvPr>
          <p:cNvSpPr txBox="1"/>
          <p:nvPr/>
        </p:nvSpPr>
        <p:spPr>
          <a:xfrm>
            <a:off x="609600" y="609983"/>
            <a:ext cx="1097331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On the strategic road network, all days of the week are now above 2019 levels. Saturdays are furthest ahead of pre-COVID at +9%. Weekend volumes (Sat-Sun, +7%) are ahead of weekday volumes (Mon-Thurs, +4%).</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21</a:t>
            </a:fld>
            <a:endParaRPr lang="en-GB"/>
          </a:p>
        </p:txBody>
      </p:sp>
      <p:pic>
        <p:nvPicPr>
          <p:cNvPr id="6" name="Picture 5" descr="A graph of average daily flow by day of the week, showing June 2019, June 2021 and June 2024. &#10;&#10;June 2021 volumes are mostly below 2019, with the sole exception of Saturday, which is level. &#10;June 2024 volumes are all above June 2019 levels for all individual days.">
            <a:extLst>
              <a:ext uri="{FF2B5EF4-FFF2-40B4-BE49-F238E27FC236}">
                <a16:creationId xmlns:a16="http://schemas.microsoft.com/office/drawing/2014/main" id="{2BB6FFAE-9FD5-99CF-8F80-C51F2A8FB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238" y="1216930"/>
            <a:ext cx="7933523" cy="4146163"/>
          </a:xfrm>
          <a:prstGeom prst="rect">
            <a:avLst/>
          </a:prstGeom>
        </p:spPr>
      </p:pic>
      <p:graphicFrame>
        <p:nvGraphicFramePr>
          <p:cNvPr id="58" name="Table 57">
            <a:extLst>
              <a:ext uri="{FF2B5EF4-FFF2-40B4-BE49-F238E27FC236}">
                <a16:creationId xmlns:a16="http://schemas.microsoft.com/office/drawing/2014/main" id="{CA68EED8-1ACA-8ABC-F9FE-4F4A1D8F2B84}"/>
              </a:ext>
            </a:extLst>
          </p:cNvPr>
          <p:cNvGraphicFramePr>
            <a:graphicFrameLocks noGrp="1"/>
          </p:cNvGraphicFramePr>
          <p:nvPr>
            <p:extLst>
              <p:ext uri="{D42A27DB-BD31-4B8C-83A1-F6EECF244321}">
                <p14:modId xmlns:p14="http://schemas.microsoft.com/office/powerpoint/2010/main" val="2456611165"/>
              </p:ext>
            </p:extLst>
          </p:nvPr>
        </p:nvGraphicFramePr>
        <p:xfrm>
          <a:off x="752555" y="5462925"/>
          <a:ext cx="9868986" cy="1013460"/>
        </p:xfrm>
        <a:graphic>
          <a:graphicData uri="http://schemas.openxmlformats.org/drawingml/2006/table">
            <a:tbl>
              <a:tblPr/>
              <a:tblGrid>
                <a:gridCol w="1196504">
                  <a:extLst>
                    <a:ext uri="{9D8B030D-6E8A-4147-A177-3AD203B41FA5}">
                      <a16:colId xmlns:a16="http://schemas.microsoft.com/office/drawing/2014/main" val="1911705985"/>
                    </a:ext>
                  </a:extLst>
                </a:gridCol>
                <a:gridCol w="1238926">
                  <a:extLst>
                    <a:ext uri="{9D8B030D-6E8A-4147-A177-3AD203B41FA5}">
                      <a16:colId xmlns:a16="http://schemas.microsoft.com/office/drawing/2014/main" val="3739030116"/>
                    </a:ext>
                  </a:extLst>
                </a:gridCol>
                <a:gridCol w="1238926">
                  <a:extLst>
                    <a:ext uri="{9D8B030D-6E8A-4147-A177-3AD203B41FA5}">
                      <a16:colId xmlns:a16="http://schemas.microsoft.com/office/drawing/2014/main" val="2391571960"/>
                    </a:ext>
                  </a:extLst>
                </a:gridCol>
                <a:gridCol w="1238926">
                  <a:extLst>
                    <a:ext uri="{9D8B030D-6E8A-4147-A177-3AD203B41FA5}">
                      <a16:colId xmlns:a16="http://schemas.microsoft.com/office/drawing/2014/main" val="2740560188"/>
                    </a:ext>
                  </a:extLst>
                </a:gridCol>
                <a:gridCol w="1238926">
                  <a:extLst>
                    <a:ext uri="{9D8B030D-6E8A-4147-A177-3AD203B41FA5}">
                      <a16:colId xmlns:a16="http://schemas.microsoft.com/office/drawing/2014/main" val="1769209486"/>
                    </a:ext>
                  </a:extLst>
                </a:gridCol>
                <a:gridCol w="1238926">
                  <a:extLst>
                    <a:ext uri="{9D8B030D-6E8A-4147-A177-3AD203B41FA5}">
                      <a16:colId xmlns:a16="http://schemas.microsoft.com/office/drawing/2014/main" val="2353077308"/>
                    </a:ext>
                  </a:extLst>
                </a:gridCol>
                <a:gridCol w="1238926">
                  <a:extLst>
                    <a:ext uri="{9D8B030D-6E8A-4147-A177-3AD203B41FA5}">
                      <a16:colId xmlns:a16="http://schemas.microsoft.com/office/drawing/2014/main" val="1025584616"/>
                    </a:ext>
                  </a:extLst>
                </a:gridCol>
                <a:gridCol w="1238926">
                  <a:extLst>
                    <a:ext uri="{9D8B030D-6E8A-4147-A177-3AD203B41FA5}">
                      <a16:colId xmlns:a16="http://schemas.microsoft.com/office/drawing/2014/main" val="4045527091"/>
                    </a:ext>
                  </a:extLst>
                </a:gridCol>
              </a:tblGrid>
              <a:tr h="400050">
                <a:tc>
                  <a:txBody>
                    <a:bodyPr/>
                    <a:lstStyle/>
                    <a:p>
                      <a:pPr algn="ctr" fontAlgn="ctr"/>
                      <a:r>
                        <a:rPr lang="en-GB" sz="1800" b="0" i="0" u="none" strike="noStrike">
                          <a:solidFill>
                            <a:srgbClr val="000000"/>
                          </a:solidFill>
                          <a:effectLst/>
                          <a:latin typeface="Arial" panose="020B0604020202020204" pitchFamily="34" charset="0"/>
                        </a:rPr>
                        <a:t> </a:t>
                      </a: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7">
                  <a:txBody>
                    <a:bodyPr/>
                    <a:lstStyle/>
                    <a:p>
                      <a:pPr algn="ctr" rtl="0" fontAlgn="b"/>
                      <a:r>
                        <a:rPr lang="en-GB" sz="1200" b="1" i="0" u="none" strike="noStrike">
                          <a:solidFill>
                            <a:srgbClr val="0070C0"/>
                          </a:solidFill>
                          <a:effectLst/>
                          <a:latin typeface="Calibri" panose="020F0502020204030204" pitchFamily="34" charset="0"/>
                        </a:rPr>
                        <a:t>Pre-COVID to Now:</a:t>
                      </a:r>
                    </a:p>
                    <a:p>
                      <a:pPr algn="ctr" rtl="0" fontAlgn="b"/>
                      <a:r>
                        <a:rPr lang="en-GB" sz="1200" b="1" i="0" u="none" strike="noStrike">
                          <a:solidFill>
                            <a:srgbClr val="000000"/>
                          </a:solidFill>
                          <a:effectLst/>
                          <a:latin typeface="Calibri" panose="020F0502020204030204" pitchFamily="34" charset="0"/>
                        </a:rPr>
                        <a:t>Jun 2019 to Jun 2024</a:t>
                      </a: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37810107"/>
                  </a:ext>
                </a:extLst>
              </a:tr>
              <a:tr h="203200">
                <a:tc rowSpan="2">
                  <a:txBody>
                    <a:bodyPr/>
                    <a:lstStyle/>
                    <a:p>
                      <a:pPr algn="ctr" rtl="0" fontAlgn="ctr"/>
                      <a:r>
                        <a:rPr lang="en-GB" sz="1200" b="1" i="0" u="none" strike="noStrike">
                          <a:solidFill>
                            <a:srgbClr val="000000"/>
                          </a:solidFill>
                          <a:effectLst/>
                          <a:latin typeface="Calibri" panose="020F0502020204030204" pitchFamily="34" charset="0"/>
                        </a:rPr>
                        <a:t>Average Daily Flow %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First Working 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Tuesday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Wednesday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Thursday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Last Working 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Saturday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Sunday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57109111"/>
                  </a:ext>
                </a:extLst>
              </a:tr>
              <a:tr h="241300">
                <a:tc vMerge="1">
                  <a:txBody>
                    <a:bodyPr/>
                    <a:lstStyle/>
                    <a:p>
                      <a:endParaRPr lang="en-GB"/>
                    </a:p>
                  </a:txBody>
                  <a:tcPr/>
                </a:tc>
                <a:tc>
                  <a:txBody>
                    <a:bodyPr/>
                    <a:lstStyle/>
                    <a:p>
                      <a:pPr algn="ctr" rtl="0" fontAlgn="ctr"/>
                      <a:r>
                        <a:rPr lang="en-GB" sz="1400" b="1" i="0" u="none" strike="noStrike">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ctr"/>
                      <a:r>
                        <a:rPr lang="en-GB" sz="1400" b="1" i="0" u="none" strike="noStrike">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GB" sz="1400" b="1" i="0" u="none" strike="noStrike">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GB" sz="1400" b="1" i="0" u="none" strike="noStrike">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GB" sz="1400" b="1" i="0" u="none" strike="noStrike">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GB" sz="1400" b="1" i="0" u="none" strike="noStrike">
                          <a:solidFill>
                            <a:srgbClr val="000000"/>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ctr"/>
                      <a:r>
                        <a:rPr lang="en-GB" sz="1400" b="1" i="0" u="none" strike="noStrike">
                          <a:solidFill>
                            <a:srgbClr val="000000"/>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4099185044"/>
                  </a:ext>
                </a:extLst>
              </a:tr>
            </a:tbl>
          </a:graphicData>
        </a:graphic>
      </p:graphicFrame>
      <p:sp>
        <p:nvSpPr>
          <p:cNvPr id="4" name="TextBox 3">
            <a:extLst>
              <a:ext uri="{FF2B5EF4-FFF2-40B4-BE49-F238E27FC236}">
                <a16:creationId xmlns:a16="http://schemas.microsoft.com/office/drawing/2014/main" id="{2EB40152-942C-55BF-B998-27B297E18209}"/>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14 sensors across Cambridgeshire and Peterborough.</a:t>
            </a:r>
            <a:endParaRPr lang="en-GB" sz="1000">
              <a:solidFill>
                <a:schemeClr val="bg2">
                  <a:lumMod val="50000"/>
                </a:schemeClr>
              </a:solidFill>
              <a:highlight>
                <a:srgbClr val="FFFF00"/>
              </a:highlight>
              <a:cs typeface="Calibri"/>
            </a:endParaRPr>
          </a:p>
        </p:txBody>
      </p:sp>
    </p:spTree>
    <p:extLst>
      <p:ext uri="{BB962C8B-B14F-4D97-AF65-F5344CB8AC3E}">
        <p14:creationId xmlns:p14="http://schemas.microsoft.com/office/powerpoint/2010/main" val="341958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Motorised Vehicles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7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Local Road Network Monitoring Sites: Motorised Vehicles</a:t>
            </a:r>
          </a:p>
        </p:txBody>
      </p:sp>
      <p:sp>
        <p:nvSpPr>
          <p:cNvPr id="23" name="TextBox 22">
            <a:extLst>
              <a:ext uri="{FF2B5EF4-FFF2-40B4-BE49-F238E27FC236}">
                <a16:creationId xmlns:a16="http://schemas.microsoft.com/office/drawing/2014/main" id="{48598E34-9C7D-A416-3399-CA67881167A8}"/>
              </a:ext>
              <a:ext uri="{C183D7F6-B498-43B3-948B-1728B52AA6E4}">
                <adec:decorative xmlns:adec="http://schemas.microsoft.com/office/drawing/2017/decorative" val="1"/>
              </a:ext>
            </a:extLst>
          </p:cNvPr>
          <p:cNvSpPr txBox="1"/>
          <p:nvPr/>
        </p:nvSpPr>
        <p:spPr>
          <a:xfrm>
            <a:off x="120610" y="759596"/>
            <a:ext cx="4481853" cy="307777"/>
          </a:xfrm>
          <a:prstGeom prst="rect">
            <a:avLst/>
          </a:prstGeom>
          <a:solidFill>
            <a:schemeClr val="bg1"/>
          </a:solidFill>
          <a:ln>
            <a:solidFill>
              <a:schemeClr val="tx1"/>
            </a:solidFill>
          </a:ln>
        </p:spPr>
        <p:txBody>
          <a:bodyPr wrap="square" rtlCol="0">
            <a:spAutoFit/>
          </a:bodyPr>
          <a:lstStyle/>
          <a:p>
            <a:pPr algn="ctr"/>
            <a:r>
              <a:rPr lang="en-GB" sz="1400" b="1"/>
              <a:t>Long Term Vivacity Monitoring Sites – Motorised Vehicles</a:t>
            </a:r>
          </a:p>
        </p:txBody>
      </p:sp>
      <p:pic>
        <p:nvPicPr>
          <p:cNvPr id="29" name="Picture 28" descr="A map showing Vivacity sensor locations, and the comparable availability of data from when the network was installed in May 2019 through to December 2023. Individual slides within the next section will outline which sensors have been used to produce the figures stated.">
            <a:extLst>
              <a:ext uri="{FF2B5EF4-FFF2-40B4-BE49-F238E27FC236}">
                <a16:creationId xmlns:a16="http://schemas.microsoft.com/office/drawing/2014/main" id="{7E7E7CC6-E274-6A35-89F6-351BC193E8E9}"/>
              </a:ext>
            </a:extLst>
          </p:cNvPr>
          <p:cNvPicPr>
            <a:picLocks noChangeAspect="1"/>
          </p:cNvPicPr>
          <p:nvPr/>
        </p:nvPicPr>
        <p:blipFill>
          <a:blip r:embed="rId3"/>
          <a:stretch>
            <a:fillRect/>
          </a:stretch>
        </p:blipFill>
        <p:spPr>
          <a:xfrm>
            <a:off x="132466" y="756744"/>
            <a:ext cx="6642425" cy="5818428"/>
          </a:xfrm>
          <a:prstGeom prst="rect">
            <a:avLst/>
          </a:prstGeom>
        </p:spPr>
      </p:pic>
      <p:sp>
        <p:nvSpPr>
          <p:cNvPr id="25" name="TextBox 24">
            <a:extLst>
              <a:ext uri="{FF2B5EF4-FFF2-40B4-BE49-F238E27FC236}">
                <a16:creationId xmlns:a16="http://schemas.microsoft.com/office/drawing/2014/main" id="{5DB330E8-8581-A91B-E02E-77CBD129D557}"/>
              </a:ext>
            </a:extLst>
          </p:cNvPr>
          <p:cNvSpPr txBox="1"/>
          <p:nvPr/>
        </p:nvSpPr>
        <p:spPr>
          <a:xfrm>
            <a:off x="5044668" y="761187"/>
            <a:ext cx="1716888" cy="170816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cs typeface="Calibri"/>
              </a:rPr>
              <a:t>The </a:t>
            </a:r>
            <a:r>
              <a:rPr lang="en-US" sz="1050" b="1" i="1">
                <a:cs typeface="Calibri"/>
              </a:rPr>
              <a:t>Mill Road </a:t>
            </a:r>
            <a:r>
              <a:rPr lang="en-US" sz="1050" i="1">
                <a:cs typeface="Calibri"/>
              </a:rPr>
              <a:t>and </a:t>
            </a:r>
            <a:r>
              <a:rPr lang="en-US" sz="1050" b="1" i="1">
                <a:cs typeface="Calibri"/>
              </a:rPr>
              <a:t>East Road </a:t>
            </a:r>
            <a:r>
              <a:rPr lang="en-US" sz="1050" i="1">
                <a:cs typeface="Calibri"/>
              </a:rPr>
              <a:t>sensors were upgraded in Sept 2022 and are now detecting significantly more cycles and pedestrians. As a result, the active travel flows at these locations are no longer comparable pre/post Sept 2022. </a:t>
            </a:r>
            <a:endParaRPr lang="en-US" sz="1050" i="1">
              <a:solidFill>
                <a:sysClr val="windowText" lastClr="000000"/>
              </a:solidFill>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23</a:t>
            </a:fld>
            <a:endParaRPr lang="en-GB"/>
          </a:p>
        </p:txBody>
      </p:sp>
      <p:graphicFrame>
        <p:nvGraphicFramePr>
          <p:cNvPr id="4" name="Table 3">
            <a:extLst>
              <a:ext uri="{FF2B5EF4-FFF2-40B4-BE49-F238E27FC236}">
                <a16:creationId xmlns:a16="http://schemas.microsoft.com/office/drawing/2014/main" id="{745B07B3-757A-F924-B797-DF7BEA369EA9}"/>
              </a:ext>
            </a:extLst>
          </p:cNvPr>
          <p:cNvGraphicFramePr>
            <a:graphicFrameLocks noGrp="1"/>
          </p:cNvGraphicFramePr>
          <p:nvPr>
            <p:extLst>
              <p:ext uri="{D42A27DB-BD31-4B8C-83A1-F6EECF244321}">
                <p14:modId xmlns:p14="http://schemas.microsoft.com/office/powerpoint/2010/main" val="3616394102"/>
              </p:ext>
            </p:extLst>
          </p:nvPr>
        </p:nvGraphicFramePr>
        <p:xfrm>
          <a:off x="6861789" y="661161"/>
          <a:ext cx="5124023" cy="4214088"/>
        </p:xfrm>
        <a:graphic>
          <a:graphicData uri="http://schemas.openxmlformats.org/drawingml/2006/table">
            <a:tbl>
              <a:tblPr firstRow="1" bandRow="1">
                <a:tableStyleId>{5940675A-B579-460E-94D1-54222C63F5DA}</a:tableStyleId>
              </a:tblPr>
              <a:tblGrid>
                <a:gridCol w="1771823">
                  <a:extLst>
                    <a:ext uri="{9D8B030D-6E8A-4147-A177-3AD203B41FA5}">
                      <a16:colId xmlns:a16="http://schemas.microsoft.com/office/drawing/2014/main" val="1191812419"/>
                    </a:ext>
                  </a:extLst>
                </a:gridCol>
                <a:gridCol w="2372185">
                  <a:extLst>
                    <a:ext uri="{9D8B030D-6E8A-4147-A177-3AD203B41FA5}">
                      <a16:colId xmlns:a16="http://schemas.microsoft.com/office/drawing/2014/main" val="481079558"/>
                    </a:ext>
                  </a:extLst>
                </a:gridCol>
                <a:gridCol w="980015">
                  <a:extLst>
                    <a:ext uri="{9D8B030D-6E8A-4147-A177-3AD203B41FA5}">
                      <a16:colId xmlns:a16="http://schemas.microsoft.com/office/drawing/2014/main" val="1547344765"/>
                    </a:ext>
                  </a:extLst>
                </a:gridCol>
              </a:tblGrid>
              <a:tr h="234116">
                <a:tc>
                  <a:txBody>
                    <a:bodyPr/>
                    <a:lstStyle/>
                    <a:p>
                      <a:r>
                        <a:rPr lang="en-GB" sz="1200" b="1">
                          <a:effectLst/>
                        </a:rPr>
                        <a:t> Sensor Location​​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34116">
                <a:tc>
                  <a:txBody>
                    <a:bodyPr/>
                    <a:lstStyle/>
                    <a:p>
                      <a:r>
                        <a:rPr lang="en-GB" sz="1200" b="0">
                          <a:solidFill>
                            <a:schemeClr val="tx1"/>
                          </a:solidFill>
                          <a:effectLst/>
                        </a:rPr>
                        <a:t>Cherry Hinton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34116">
                <a:tc>
                  <a:txBody>
                    <a:bodyPr/>
                    <a:lstStyle/>
                    <a:p>
                      <a:r>
                        <a:rPr lang="en-GB" sz="1200" b="0">
                          <a:solidFill>
                            <a:schemeClr val="tx1"/>
                          </a:solidFill>
                          <a:effectLst/>
                        </a:rPr>
                        <a:t>Coldham’s Lane​​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34116">
                <a:tc>
                  <a:txBody>
                    <a:bodyPr/>
                    <a:lstStyle/>
                    <a:p>
                      <a:r>
                        <a:rPr lang="en-GB" sz="1200" b="0">
                          <a:solidFill>
                            <a:schemeClr val="tx1"/>
                          </a:solidFill>
                          <a:effectLst/>
                        </a:rPr>
                        <a:t>Coleridge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34116">
                <a:tc>
                  <a:txBody>
                    <a:bodyPr/>
                    <a:lstStyle/>
                    <a:p>
                      <a:r>
                        <a:rPr lang="en-GB" sz="1200" b="0">
                          <a:solidFill>
                            <a:schemeClr val="tx1"/>
                          </a:solidFill>
                          <a:effectLst/>
                        </a:rPr>
                        <a:t>East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34116">
                <a:tc>
                  <a:txBody>
                    <a:bodyPr/>
                    <a:lstStyle/>
                    <a:p>
                      <a:r>
                        <a:rPr lang="en-GB" sz="1200" b="0">
                          <a:solidFill>
                            <a:schemeClr val="tx1"/>
                          </a:solidFill>
                          <a:effectLst/>
                        </a:rPr>
                        <a:t>Hills Road Bridge​​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34116">
                <a:tc>
                  <a:txBody>
                    <a:bodyPr/>
                    <a:lstStyle/>
                    <a:p>
                      <a:r>
                        <a:rPr lang="en-GB" sz="1200" b="0">
                          <a:solidFill>
                            <a:schemeClr val="tx1"/>
                          </a:solidFill>
                          <a:effectLst/>
                        </a:rPr>
                        <a:t>Histon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34116">
                <a:tc>
                  <a:txBody>
                    <a:bodyPr/>
                    <a:lstStyle/>
                    <a:p>
                      <a:r>
                        <a:rPr lang="en-GB" sz="1200" b="0">
                          <a:solidFill>
                            <a:schemeClr val="tx1"/>
                          </a:solidFill>
                          <a:effectLst/>
                        </a:rPr>
                        <a:t>Histon Road (South)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34116">
                <a:tc>
                  <a:txBody>
                    <a:bodyPr/>
                    <a:lstStyle/>
                    <a:p>
                      <a:r>
                        <a:rPr lang="en-GB" sz="1200" b="0">
                          <a:solidFill>
                            <a:schemeClr val="tx1"/>
                          </a:solidFill>
                          <a:effectLst/>
                        </a:rPr>
                        <a:t>Mill Road (East)​​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34116">
                <a:tc>
                  <a:txBody>
                    <a:bodyPr/>
                    <a:lstStyle/>
                    <a:p>
                      <a:r>
                        <a:rPr lang="en-GB" sz="1200" b="0">
                          <a:solidFill>
                            <a:schemeClr val="tx1"/>
                          </a:solidFill>
                          <a:effectLst/>
                        </a:rPr>
                        <a:t>Mill Road (West)​​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Close to Parker’s Piece​​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515974204"/>
                  </a:ext>
                </a:extLst>
              </a:tr>
              <a:tr h="234116">
                <a:tc>
                  <a:txBody>
                    <a:bodyPr/>
                    <a:lstStyle/>
                    <a:p>
                      <a:r>
                        <a:rPr lang="en-GB" sz="1200" b="0">
                          <a:solidFill>
                            <a:schemeClr val="tx1"/>
                          </a:solidFill>
                          <a:effectLst/>
                        </a:rPr>
                        <a:t>Milton Road (Mid)​​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34116">
                <a:tc>
                  <a:txBody>
                    <a:bodyPr/>
                    <a:lstStyle/>
                    <a:p>
                      <a:r>
                        <a:rPr lang="en-GB" sz="1200" b="0">
                          <a:solidFill>
                            <a:schemeClr val="tx1"/>
                          </a:solidFill>
                          <a:effectLst/>
                        </a:rPr>
                        <a:t>Milton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34116">
                <a:tc>
                  <a:txBody>
                    <a:bodyPr/>
                    <a:lstStyle/>
                    <a:p>
                      <a:r>
                        <a:rPr lang="en-GB" sz="1200" b="0">
                          <a:solidFill>
                            <a:schemeClr val="tx1"/>
                          </a:solidFill>
                          <a:effectLst/>
                        </a:rPr>
                        <a:t>Milton Road (South)​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34116">
                <a:tc>
                  <a:txBody>
                    <a:bodyPr/>
                    <a:lstStyle/>
                    <a:p>
                      <a:pPr lvl="0">
                        <a:buNone/>
                      </a:pPr>
                      <a:r>
                        <a:rPr lang="en-GB" sz="1200" b="0">
                          <a:solidFill>
                            <a:schemeClr val="tx1"/>
                          </a:solidFill>
                          <a:effectLst/>
                        </a:rPr>
                        <a:t>Newmarket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Ditton Fields</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65075487"/>
                  </a:ext>
                </a:extLst>
              </a:tr>
              <a:tr h="234116">
                <a:tc>
                  <a:txBody>
                    <a:bodyPr/>
                    <a:lstStyle/>
                    <a:p>
                      <a:pPr lvl="0">
                        <a:buNone/>
                      </a:pPr>
                      <a:r>
                        <a:rPr lang="en-GB" sz="1200" b="0">
                          <a:solidFill>
                            <a:schemeClr val="tx1"/>
                          </a:solidFill>
                          <a:effectLst/>
                        </a:rPr>
                        <a:t>Perne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Birdwood Road roundabout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0087975"/>
                  </a:ext>
                </a:extLst>
              </a:tr>
              <a:tr h="234116">
                <a:tc>
                  <a:txBody>
                    <a:bodyPr/>
                    <a:lstStyle/>
                    <a:p>
                      <a:pPr lvl="0">
                        <a:buNone/>
                      </a:pPr>
                      <a:r>
                        <a:rPr lang="en-GB" sz="1200" b="0">
                          <a:solidFill>
                            <a:schemeClr val="tx1"/>
                          </a:solidFill>
                          <a:effectLst/>
                        </a:rPr>
                        <a:t>Station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Kett House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48178155"/>
                  </a:ext>
                </a:extLst>
              </a:tr>
              <a:tr h="234116">
                <a:tc>
                  <a:txBody>
                    <a:bodyPr/>
                    <a:lstStyle/>
                    <a:p>
                      <a:r>
                        <a:rPr lang="en-GB" sz="1200" b="0">
                          <a:solidFill>
                            <a:schemeClr val="tx1"/>
                          </a:solidFill>
                          <a:effectLst/>
                        </a:rPr>
                        <a:t>Tenison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Mill Road​​</a:t>
                      </a:r>
                    </a:p>
                  </a:txBody>
                  <a:tcPr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413523308"/>
                  </a:ext>
                </a:extLst>
              </a:tr>
              <a:tr h="234116">
                <a:tc>
                  <a:txBody>
                    <a:bodyPr/>
                    <a:lstStyle/>
                    <a:p>
                      <a:r>
                        <a:rPr lang="en-GB" sz="1200" b="0">
                          <a:solidFill>
                            <a:schemeClr val="tx1"/>
                          </a:solidFill>
                          <a:effectLst/>
                        </a:rPr>
                        <a:t>Vinery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dirty="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sp>
        <p:nvSpPr>
          <p:cNvPr id="6" name="TextBox 5">
            <a:extLst>
              <a:ext uri="{FF2B5EF4-FFF2-40B4-BE49-F238E27FC236}">
                <a16:creationId xmlns:a16="http://schemas.microsoft.com/office/drawing/2014/main" id="{B3C20750-6375-899B-674D-29BDB7E80BE3}"/>
              </a:ext>
              <a:ext uri="{C183D7F6-B498-43B3-948B-1728B52AA6E4}">
                <adec:decorative xmlns:adec="http://schemas.microsoft.com/office/drawing/2017/decorative" val="1"/>
              </a:ext>
            </a:extLst>
          </p:cNvPr>
          <p:cNvSpPr txBox="1"/>
          <p:nvPr/>
        </p:nvSpPr>
        <p:spPr>
          <a:xfrm>
            <a:off x="153782" y="6268019"/>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13" name="Oval 12">
            <a:extLst>
              <a:ext uri="{FF2B5EF4-FFF2-40B4-BE49-F238E27FC236}">
                <a16:creationId xmlns:a16="http://schemas.microsoft.com/office/drawing/2014/main" id="{72283157-BF49-AEC1-56E9-5726A750A8AE}"/>
              </a:ext>
              <a:ext uri="{C183D7F6-B498-43B3-948B-1728B52AA6E4}">
                <adec:decorative xmlns:adec="http://schemas.microsoft.com/office/drawing/2017/decorative" val="1"/>
              </a:ext>
            </a:extLst>
          </p:cNvPr>
          <p:cNvSpPr/>
          <p:nvPr/>
        </p:nvSpPr>
        <p:spPr>
          <a:xfrm>
            <a:off x="3188116" y="5514812"/>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Oval 13">
            <a:extLst>
              <a:ext uri="{FF2B5EF4-FFF2-40B4-BE49-F238E27FC236}">
                <a16:creationId xmlns:a16="http://schemas.microsoft.com/office/drawing/2014/main" id="{FA528CC9-94C7-4A2D-B47A-2804C4E24F18}"/>
              </a:ext>
              <a:ext uri="{C183D7F6-B498-43B3-948B-1728B52AA6E4}">
                <adec:decorative xmlns:adec="http://schemas.microsoft.com/office/drawing/2017/decorative" val="1"/>
              </a:ext>
            </a:extLst>
          </p:cNvPr>
          <p:cNvSpPr/>
          <p:nvPr/>
        </p:nvSpPr>
        <p:spPr>
          <a:xfrm>
            <a:off x="3239698" y="4487905"/>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2" name="Oval 21">
            <a:extLst>
              <a:ext uri="{FF2B5EF4-FFF2-40B4-BE49-F238E27FC236}">
                <a16:creationId xmlns:a16="http://schemas.microsoft.com/office/drawing/2014/main" id="{581C93EB-D3D2-89C0-6D24-48601F4E06FA}"/>
              </a:ext>
              <a:ext uri="{C183D7F6-B498-43B3-948B-1728B52AA6E4}">
                <adec:decorative xmlns:adec="http://schemas.microsoft.com/office/drawing/2017/decorative" val="1"/>
              </a:ext>
            </a:extLst>
          </p:cNvPr>
          <p:cNvSpPr/>
          <p:nvPr/>
        </p:nvSpPr>
        <p:spPr>
          <a:xfrm>
            <a:off x="3886446" y="5404769"/>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8" name="Cross 27">
            <a:extLst>
              <a:ext uri="{FF2B5EF4-FFF2-40B4-BE49-F238E27FC236}">
                <a16:creationId xmlns:a16="http://schemas.microsoft.com/office/drawing/2014/main" id="{D4954E4A-C6F9-4CF2-22EB-3092F533004B}"/>
              </a:ext>
              <a:ext uri="{C183D7F6-B498-43B3-948B-1728B52AA6E4}">
                <adec:decorative xmlns:adec="http://schemas.microsoft.com/office/drawing/2017/decorative" val="1"/>
              </a:ext>
            </a:extLst>
          </p:cNvPr>
          <p:cNvSpPr/>
          <p:nvPr/>
        </p:nvSpPr>
        <p:spPr>
          <a:xfrm rot="2703070">
            <a:off x="4288784" y="444120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0" name="Cross 29">
            <a:extLst>
              <a:ext uri="{FF2B5EF4-FFF2-40B4-BE49-F238E27FC236}">
                <a16:creationId xmlns:a16="http://schemas.microsoft.com/office/drawing/2014/main" id="{9998E2A8-0E57-490F-DAA0-E4BAB187F789}"/>
              </a:ext>
              <a:ext uri="{C183D7F6-B498-43B3-948B-1728B52AA6E4}">
                <adec:decorative xmlns:adec="http://schemas.microsoft.com/office/drawing/2017/decorative" val="1"/>
              </a:ext>
            </a:extLst>
          </p:cNvPr>
          <p:cNvSpPr/>
          <p:nvPr/>
        </p:nvSpPr>
        <p:spPr>
          <a:xfrm rot="2703070">
            <a:off x="3025495" y="223891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1" name="Cross 30">
            <a:extLst>
              <a:ext uri="{FF2B5EF4-FFF2-40B4-BE49-F238E27FC236}">
                <a16:creationId xmlns:a16="http://schemas.microsoft.com/office/drawing/2014/main" id="{95125492-5F54-844E-AFB7-81AD148ECD6A}"/>
              </a:ext>
              <a:ext uri="{C183D7F6-B498-43B3-948B-1728B52AA6E4}">
                <adec:decorative xmlns:adec="http://schemas.microsoft.com/office/drawing/2017/decorative" val="1"/>
              </a:ext>
            </a:extLst>
          </p:cNvPr>
          <p:cNvSpPr/>
          <p:nvPr/>
        </p:nvSpPr>
        <p:spPr>
          <a:xfrm rot="2703070">
            <a:off x="2530853" y="2695930"/>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Cross 32">
            <a:extLst>
              <a:ext uri="{FF2B5EF4-FFF2-40B4-BE49-F238E27FC236}">
                <a16:creationId xmlns:a16="http://schemas.microsoft.com/office/drawing/2014/main" id="{B1C59756-E732-89B1-13E8-FE89DE6A7F9D}"/>
              </a:ext>
              <a:ext uri="{C183D7F6-B498-43B3-948B-1728B52AA6E4}">
                <adec:decorative xmlns:adec="http://schemas.microsoft.com/office/drawing/2017/decorative" val="1"/>
              </a:ext>
            </a:extLst>
          </p:cNvPr>
          <p:cNvSpPr/>
          <p:nvPr/>
        </p:nvSpPr>
        <p:spPr>
          <a:xfrm rot="2703070">
            <a:off x="3687808" y="158082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0" name="Oval 39">
            <a:extLst>
              <a:ext uri="{FF2B5EF4-FFF2-40B4-BE49-F238E27FC236}">
                <a16:creationId xmlns:a16="http://schemas.microsoft.com/office/drawing/2014/main" id="{5B01F473-7F52-F1E7-DDAD-7DAFE7EB7A8D}"/>
              </a:ext>
              <a:ext uri="{C183D7F6-B498-43B3-948B-1728B52AA6E4}">
                <adec:decorative xmlns:adec="http://schemas.microsoft.com/office/drawing/2017/decorative" val="1"/>
              </a:ext>
            </a:extLst>
          </p:cNvPr>
          <p:cNvSpPr/>
          <p:nvPr/>
        </p:nvSpPr>
        <p:spPr>
          <a:xfrm>
            <a:off x="2951501" y="4263807"/>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nvGrpSpPr>
          <p:cNvPr id="7" name="Group 6">
            <a:extLst>
              <a:ext uri="{FF2B5EF4-FFF2-40B4-BE49-F238E27FC236}">
                <a16:creationId xmlns:a16="http://schemas.microsoft.com/office/drawing/2014/main" id="{5E3E0CD7-E6E5-5C8A-8A1D-C973A570A89D}"/>
              </a:ext>
              <a:ext uri="{C183D7F6-B498-43B3-948B-1728B52AA6E4}">
                <adec:decorative xmlns:adec="http://schemas.microsoft.com/office/drawing/2017/decorative" val="1"/>
              </a:ext>
            </a:extLst>
          </p:cNvPr>
          <p:cNvGrpSpPr/>
          <p:nvPr/>
        </p:nvGrpSpPr>
        <p:grpSpPr>
          <a:xfrm>
            <a:off x="6849597" y="4937348"/>
            <a:ext cx="5370929" cy="1706085"/>
            <a:chOff x="6861789" y="4937348"/>
            <a:chExt cx="5370929" cy="1706085"/>
          </a:xfrm>
        </p:grpSpPr>
        <p:sp>
          <p:nvSpPr>
            <p:cNvPr id="43" name="TextBox 42">
              <a:extLst>
                <a:ext uri="{FF2B5EF4-FFF2-40B4-BE49-F238E27FC236}">
                  <a16:creationId xmlns:a16="http://schemas.microsoft.com/office/drawing/2014/main" id="{39DB8317-C6A6-E0E4-4A67-AB906EB74506}"/>
                </a:ext>
                <a:ext uri="{C183D7F6-B498-43B3-948B-1728B52AA6E4}">
                  <adec:decorative xmlns:adec="http://schemas.microsoft.com/office/drawing/2017/decorative" val="1"/>
                </a:ext>
              </a:extLst>
            </p:cNvPr>
            <p:cNvSpPr txBox="1"/>
            <p:nvPr/>
          </p:nvSpPr>
          <p:spPr>
            <a:xfrm>
              <a:off x="6920132" y="4978240"/>
              <a:ext cx="1283398" cy="338554"/>
            </a:xfrm>
            <a:prstGeom prst="rect">
              <a:avLst/>
            </a:prstGeom>
            <a:noFill/>
          </p:spPr>
          <p:txBody>
            <a:bodyPr wrap="square" lIns="91440" tIns="45720" rIns="91440" bIns="45720" rtlCol="0" anchor="t">
              <a:spAutoFit/>
            </a:bodyPr>
            <a:lstStyle/>
            <a:p>
              <a:r>
                <a:rPr lang="en-GB" sz="1600" b="1">
                  <a:solidFill>
                    <a:srgbClr val="000000"/>
                  </a:solidFill>
                </a:rPr>
                <a:t>Legend</a:t>
              </a:r>
            </a:p>
          </p:txBody>
        </p:sp>
        <p:sp>
          <p:nvSpPr>
            <p:cNvPr id="45" name="Oval 44">
              <a:extLst>
                <a:ext uri="{FF2B5EF4-FFF2-40B4-BE49-F238E27FC236}">
                  <a16:creationId xmlns:a16="http://schemas.microsoft.com/office/drawing/2014/main" id="{ED142063-2599-66AE-98D8-04C17C5FAD63}"/>
                </a:ext>
                <a:ext uri="{C183D7F6-B498-43B3-948B-1728B52AA6E4}">
                  <adec:decorative xmlns:adec="http://schemas.microsoft.com/office/drawing/2017/decorative" val="1"/>
                </a:ext>
              </a:extLst>
            </p:cNvPr>
            <p:cNvSpPr/>
            <p:nvPr/>
          </p:nvSpPr>
          <p:spPr>
            <a:xfrm>
              <a:off x="7024093" y="5350146"/>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7" name="Oval 46">
              <a:extLst>
                <a:ext uri="{FF2B5EF4-FFF2-40B4-BE49-F238E27FC236}">
                  <a16:creationId xmlns:a16="http://schemas.microsoft.com/office/drawing/2014/main" id="{FB0AAFFF-4974-C409-DAD5-933E3DD24FDE}"/>
                </a:ext>
                <a:ext uri="{C183D7F6-B498-43B3-948B-1728B52AA6E4}">
                  <adec:decorative xmlns:adec="http://schemas.microsoft.com/office/drawing/2017/decorative" val="1"/>
                </a:ext>
              </a:extLst>
            </p:cNvPr>
            <p:cNvSpPr/>
            <p:nvPr/>
          </p:nvSpPr>
          <p:spPr>
            <a:xfrm>
              <a:off x="7022171" y="5686030"/>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9" name="TextBox 48">
              <a:extLst>
                <a:ext uri="{FF2B5EF4-FFF2-40B4-BE49-F238E27FC236}">
                  <a16:creationId xmlns:a16="http://schemas.microsoft.com/office/drawing/2014/main" id="{2BCB657A-7A2A-40AB-8A81-828004A03304}"/>
                </a:ext>
                <a:ext uri="{C183D7F6-B498-43B3-948B-1728B52AA6E4}">
                  <adec:decorative xmlns:adec="http://schemas.microsoft.com/office/drawing/2017/decorative" val="1"/>
                </a:ext>
              </a:extLst>
            </p:cNvPr>
            <p:cNvSpPr txBox="1"/>
            <p:nvPr/>
          </p:nvSpPr>
          <p:spPr>
            <a:xfrm>
              <a:off x="7254944" y="5271477"/>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Comparable motorised vehicle data available for most months and years.</a:t>
              </a:r>
            </a:p>
          </p:txBody>
        </p:sp>
        <p:sp>
          <p:nvSpPr>
            <p:cNvPr id="51" name="TextBox 50">
              <a:extLst>
                <a:ext uri="{FF2B5EF4-FFF2-40B4-BE49-F238E27FC236}">
                  <a16:creationId xmlns:a16="http://schemas.microsoft.com/office/drawing/2014/main" id="{4521525A-5BCE-BEBA-F2EE-3123D1308A60}"/>
                </a:ext>
                <a:ext uri="{C183D7F6-B498-43B3-948B-1728B52AA6E4}">
                  <adec:decorative xmlns:adec="http://schemas.microsoft.com/office/drawing/2017/decorative" val="1"/>
                </a:ext>
              </a:extLst>
            </p:cNvPr>
            <p:cNvSpPr txBox="1"/>
            <p:nvPr/>
          </p:nvSpPr>
          <p:spPr>
            <a:xfrm>
              <a:off x="7254944" y="5547344"/>
              <a:ext cx="47430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Comparable motorised vehicle data available for June 2019, June 2021, June 2023 and June 2024.</a:t>
              </a:r>
            </a:p>
          </p:txBody>
        </p:sp>
        <p:sp>
          <p:nvSpPr>
            <p:cNvPr id="53" name="Rectangle 52">
              <a:extLst>
                <a:ext uri="{FF2B5EF4-FFF2-40B4-BE49-F238E27FC236}">
                  <a16:creationId xmlns:a16="http://schemas.microsoft.com/office/drawing/2014/main" id="{B975A6DF-AC21-7195-7A7B-897772B09F90}"/>
                </a:ext>
                <a:ext uri="{C183D7F6-B498-43B3-948B-1728B52AA6E4}">
                  <adec:decorative xmlns:adec="http://schemas.microsoft.com/office/drawing/2017/decorative" val="1"/>
                </a:ext>
              </a:extLst>
            </p:cNvPr>
            <p:cNvSpPr/>
            <p:nvPr/>
          </p:nvSpPr>
          <p:spPr>
            <a:xfrm>
              <a:off x="6861789" y="4937348"/>
              <a:ext cx="5140397" cy="170608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600"/>
            </a:p>
          </p:txBody>
        </p:sp>
        <p:sp>
          <p:nvSpPr>
            <p:cNvPr id="55" name="Oval 54">
              <a:extLst>
                <a:ext uri="{FF2B5EF4-FFF2-40B4-BE49-F238E27FC236}">
                  <a16:creationId xmlns:a16="http://schemas.microsoft.com/office/drawing/2014/main" id="{F13C6579-655D-F66B-A3C3-18A667742445}"/>
                </a:ext>
                <a:ext uri="{C183D7F6-B498-43B3-948B-1728B52AA6E4}">
                  <adec:decorative xmlns:adec="http://schemas.microsoft.com/office/drawing/2017/decorative" val="1"/>
                </a:ext>
              </a:extLst>
            </p:cNvPr>
            <p:cNvSpPr/>
            <p:nvPr/>
          </p:nvSpPr>
          <p:spPr>
            <a:xfrm>
              <a:off x="7022171" y="6034773"/>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7" name="TextBox 56">
              <a:extLst>
                <a:ext uri="{FF2B5EF4-FFF2-40B4-BE49-F238E27FC236}">
                  <a16:creationId xmlns:a16="http://schemas.microsoft.com/office/drawing/2014/main" id="{FEA428DE-5117-EEDE-2DEE-8309440E69D3}"/>
                </a:ext>
                <a:ext uri="{C183D7F6-B498-43B3-948B-1728B52AA6E4}">
                  <adec:decorative xmlns:adec="http://schemas.microsoft.com/office/drawing/2017/decorative" val="1"/>
                </a:ext>
              </a:extLst>
            </p:cNvPr>
            <p:cNvSpPr txBox="1"/>
            <p:nvPr/>
          </p:nvSpPr>
          <p:spPr>
            <a:xfrm>
              <a:off x="7254944" y="5991020"/>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motorised vehicle data available for June 2019 and June 2024.</a:t>
              </a:r>
            </a:p>
          </p:txBody>
        </p:sp>
        <p:sp>
          <p:nvSpPr>
            <p:cNvPr id="59" name="Cross 58">
              <a:extLst>
                <a:ext uri="{FF2B5EF4-FFF2-40B4-BE49-F238E27FC236}">
                  <a16:creationId xmlns:a16="http://schemas.microsoft.com/office/drawing/2014/main" id="{F4939CAF-AC74-62C5-F537-CCB35512B9DE}"/>
                </a:ext>
                <a:ext uri="{C183D7F6-B498-43B3-948B-1728B52AA6E4}">
                  <adec:decorative xmlns:adec="http://schemas.microsoft.com/office/drawing/2017/decorative" val="1"/>
                </a:ext>
              </a:extLst>
            </p:cNvPr>
            <p:cNvSpPr/>
            <p:nvPr/>
          </p:nvSpPr>
          <p:spPr>
            <a:xfrm rot="2703070">
              <a:off x="7023045" y="634798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1" name="TextBox 60">
              <a:extLst>
                <a:ext uri="{FF2B5EF4-FFF2-40B4-BE49-F238E27FC236}">
                  <a16:creationId xmlns:a16="http://schemas.microsoft.com/office/drawing/2014/main" id="{0727ACCB-63A9-D7B1-C055-40D0F52D7704}"/>
                </a:ext>
                <a:ext uri="{C183D7F6-B498-43B3-948B-1728B52AA6E4}">
                  <adec:decorative xmlns:adec="http://schemas.microsoft.com/office/drawing/2017/decorative" val="1"/>
                </a:ext>
              </a:extLst>
            </p:cNvPr>
            <p:cNvSpPr txBox="1"/>
            <p:nvPr/>
          </p:nvSpPr>
          <p:spPr>
            <a:xfrm>
              <a:off x="7254944" y="6296432"/>
              <a:ext cx="49777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data not available for June 2019 and / or June 2024.</a:t>
              </a:r>
            </a:p>
          </p:txBody>
        </p:sp>
      </p:grpSp>
      <p:sp>
        <p:nvSpPr>
          <p:cNvPr id="5" name="Cross 4">
            <a:extLst>
              <a:ext uri="{FF2B5EF4-FFF2-40B4-BE49-F238E27FC236}">
                <a16:creationId xmlns:a16="http://schemas.microsoft.com/office/drawing/2014/main" id="{C9073107-363D-151B-BFB9-7337C01E369A}"/>
              </a:ext>
              <a:ext uri="{C183D7F6-B498-43B3-948B-1728B52AA6E4}">
                <adec:decorative xmlns:adec="http://schemas.microsoft.com/office/drawing/2017/decorative" val="1"/>
              </a:ext>
            </a:extLst>
          </p:cNvPr>
          <p:cNvSpPr/>
          <p:nvPr/>
        </p:nvSpPr>
        <p:spPr>
          <a:xfrm rot="2703070">
            <a:off x="4543517" y="3051602"/>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2" name="Cross 11">
            <a:extLst>
              <a:ext uri="{FF2B5EF4-FFF2-40B4-BE49-F238E27FC236}">
                <a16:creationId xmlns:a16="http://schemas.microsoft.com/office/drawing/2014/main" id="{9B5CB84F-451A-4DB6-87FE-28152DDA2F8C}"/>
              </a:ext>
              <a:ext uri="{C183D7F6-B498-43B3-948B-1728B52AA6E4}">
                <adec:decorative xmlns:adec="http://schemas.microsoft.com/office/drawing/2017/decorative" val="1"/>
              </a:ext>
            </a:extLst>
          </p:cNvPr>
          <p:cNvSpPr/>
          <p:nvPr/>
        </p:nvSpPr>
        <p:spPr>
          <a:xfrm rot="2703070">
            <a:off x="1498994" y="120012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5" name="Cross 14">
            <a:extLst>
              <a:ext uri="{FF2B5EF4-FFF2-40B4-BE49-F238E27FC236}">
                <a16:creationId xmlns:a16="http://schemas.microsoft.com/office/drawing/2014/main" id="{D3BACC13-1138-7A11-D650-2003077F2F16}"/>
              </a:ext>
              <a:ext uri="{C183D7F6-B498-43B3-948B-1728B52AA6E4}">
                <adec:decorative xmlns:adec="http://schemas.microsoft.com/office/drawing/2017/decorative" val="1"/>
              </a:ext>
            </a:extLst>
          </p:cNvPr>
          <p:cNvSpPr/>
          <p:nvPr/>
        </p:nvSpPr>
        <p:spPr>
          <a:xfrm rot="2703070">
            <a:off x="4350588" y="4815000"/>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Cross 17">
            <a:extLst>
              <a:ext uri="{FF2B5EF4-FFF2-40B4-BE49-F238E27FC236}">
                <a16:creationId xmlns:a16="http://schemas.microsoft.com/office/drawing/2014/main" id="{51EC180C-7199-E5E9-1EA1-6FC1D780FB37}"/>
              </a:ext>
              <a:ext uri="{C183D7F6-B498-43B3-948B-1728B52AA6E4}">
                <adec:decorative xmlns:adec="http://schemas.microsoft.com/office/drawing/2017/decorative" val="1"/>
              </a:ext>
            </a:extLst>
          </p:cNvPr>
          <p:cNvSpPr/>
          <p:nvPr/>
        </p:nvSpPr>
        <p:spPr>
          <a:xfrm rot="2703070">
            <a:off x="3007207" y="498917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9" name="Cross 18">
            <a:extLst>
              <a:ext uri="{FF2B5EF4-FFF2-40B4-BE49-F238E27FC236}">
                <a16:creationId xmlns:a16="http://schemas.microsoft.com/office/drawing/2014/main" id="{6657795C-A1B8-B44D-094B-BFB95F872BB2}"/>
              </a:ext>
              <a:ext uri="{C183D7F6-B498-43B3-948B-1728B52AA6E4}">
                <adec:decorative xmlns:adec="http://schemas.microsoft.com/office/drawing/2017/decorative" val="1"/>
              </a:ext>
            </a:extLst>
          </p:cNvPr>
          <p:cNvSpPr/>
          <p:nvPr/>
        </p:nvSpPr>
        <p:spPr>
          <a:xfrm rot="2703070">
            <a:off x="1498993" y="2923683"/>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0" name="Oval 19">
            <a:extLst>
              <a:ext uri="{FF2B5EF4-FFF2-40B4-BE49-F238E27FC236}">
                <a16:creationId xmlns:a16="http://schemas.microsoft.com/office/drawing/2014/main" id="{34C92028-64AE-DA4F-CF11-399CA9898A6C}"/>
              </a:ext>
              <a:ext uri="{C183D7F6-B498-43B3-948B-1728B52AA6E4}">
                <adec:decorative xmlns:adec="http://schemas.microsoft.com/office/drawing/2017/decorative" val="1"/>
              </a:ext>
            </a:extLst>
          </p:cNvPr>
          <p:cNvSpPr/>
          <p:nvPr/>
        </p:nvSpPr>
        <p:spPr>
          <a:xfrm>
            <a:off x="3643968" y="5713948"/>
            <a:ext cx="179119" cy="1712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1" name="Cross 20">
            <a:extLst>
              <a:ext uri="{FF2B5EF4-FFF2-40B4-BE49-F238E27FC236}">
                <a16:creationId xmlns:a16="http://schemas.microsoft.com/office/drawing/2014/main" id="{41357F45-89CF-AB63-CB20-032D81FBBA5D}"/>
              </a:ext>
              <a:ext uri="{C183D7F6-B498-43B3-948B-1728B52AA6E4}">
                <adec:decorative xmlns:adec="http://schemas.microsoft.com/office/drawing/2017/decorative" val="1"/>
              </a:ext>
            </a:extLst>
          </p:cNvPr>
          <p:cNvSpPr/>
          <p:nvPr/>
        </p:nvSpPr>
        <p:spPr>
          <a:xfrm rot="2703070">
            <a:off x="4438184" y="522687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Cross 8">
            <a:extLst>
              <a:ext uri="{FF2B5EF4-FFF2-40B4-BE49-F238E27FC236}">
                <a16:creationId xmlns:a16="http://schemas.microsoft.com/office/drawing/2014/main" id="{2BC66329-262F-FABB-2714-2DA5D91F2D65}"/>
              </a:ext>
              <a:ext uri="{C183D7F6-B498-43B3-948B-1728B52AA6E4}">
                <adec:decorative xmlns:adec="http://schemas.microsoft.com/office/drawing/2017/decorative" val="1"/>
              </a:ext>
            </a:extLst>
          </p:cNvPr>
          <p:cNvSpPr/>
          <p:nvPr/>
        </p:nvSpPr>
        <p:spPr>
          <a:xfrm rot="2703070">
            <a:off x="4239674" y="402792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Oval 7">
            <a:extLst>
              <a:ext uri="{FF2B5EF4-FFF2-40B4-BE49-F238E27FC236}">
                <a16:creationId xmlns:a16="http://schemas.microsoft.com/office/drawing/2014/main" id="{CD504825-78EA-18F5-9603-18F69CE6C50A}"/>
              </a:ext>
              <a:ext uri="{C183D7F6-B498-43B3-948B-1728B52AA6E4}">
                <adec:decorative xmlns:adec="http://schemas.microsoft.com/office/drawing/2017/decorative" val="1"/>
              </a:ext>
            </a:extLst>
          </p:cNvPr>
          <p:cNvSpPr/>
          <p:nvPr/>
        </p:nvSpPr>
        <p:spPr>
          <a:xfrm>
            <a:off x="2962978" y="4036832"/>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739559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Motorised Vehicle – Trends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24</a:t>
            </a:fld>
            <a:endParaRPr lang="en-GB"/>
          </a:p>
        </p:txBody>
      </p:sp>
      <p:sp>
        <p:nvSpPr>
          <p:cNvPr id="4" name="TextBox 3">
            <a:extLst>
              <a:ext uri="{FF2B5EF4-FFF2-40B4-BE49-F238E27FC236}">
                <a16:creationId xmlns:a16="http://schemas.microsoft.com/office/drawing/2014/main" id="{6D41F29E-9580-8A91-8233-774900C8540A}"/>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June 2024, motorised traffic flows are 10% below pre-Covid (June 2019) and are very similar to this time last year (June 2023).</a:t>
            </a:r>
            <a:endParaRPr lang="en-US" sz="1400">
              <a:cs typeface="Calibri"/>
            </a:endParaRPr>
          </a:p>
        </p:txBody>
      </p:sp>
      <p:sp>
        <p:nvSpPr>
          <p:cNvPr id="2" name="TextBox 1">
            <a:extLst>
              <a:ext uri="{FF2B5EF4-FFF2-40B4-BE49-F238E27FC236}">
                <a16:creationId xmlns:a16="http://schemas.microsoft.com/office/drawing/2014/main" id="{A5348DC2-3D00-7232-00CF-41910911E503}"/>
              </a:ext>
            </a:extLst>
          </p:cNvPr>
          <p:cNvSpPr txBox="1"/>
          <p:nvPr/>
        </p:nvSpPr>
        <p:spPr>
          <a:xfrm>
            <a:off x="3156873" y="910830"/>
            <a:ext cx="5540883" cy="338554"/>
          </a:xfrm>
          <a:prstGeom prst="rect">
            <a:avLst/>
          </a:prstGeom>
          <a:noFill/>
        </p:spPr>
        <p:txBody>
          <a:bodyPr wrap="square" lIns="91440" tIns="45720" rIns="91440" bIns="45720" rtlCol="0" anchor="t">
            <a:spAutoFit/>
          </a:bodyPr>
          <a:lstStyle/>
          <a:p>
            <a:pPr algn="ctr"/>
            <a:r>
              <a:rPr lang="en-GB" sz="1600">
                <a:solidFill>
                  <a:schemeClr val="tx2">
                    <a:lumMod val="75000"/>
                  </a:schemeClr>
                </a:solidFill>
              </a:rPr>
              <a:t>Average weekday vehicular flow by month, 2019-2024.</a:t>
            </a:r>
          </a:p>
        </p:txBody>
      </p:sp>
      <p:pic>
        <p:nvPicPr>
          <p:cNvPr id="15" name="Picture 14" descr="A line chart showing average weekday motorised traffic flows, with months of the year horizontally along the x-axis, and a line for each year from 2019 through to 2024. &#10;&#10;June 2024 presents just above previous years, but is still below 2019.">
            <a:extLst>
              <a:ext uri="{FF2B5EF4-FFF2-40B4-BE49-F238E27FC236}">
                <a16:creationId xmlns:a16="http://schemas.microsoft.com/office/drawing/2014/main" id="{872431C2-EF1C-86D1-14F1-6F879F9EA735}"/>
              </a:ext>
            </a:extLst>
          </p:cNvPr>
          <p:cNvPicPr>
            <a:picLocks noChangeAspect="1"/>
          </p:cNvPicPr>
          <p:nvPr/>
        </p:nvPicPr>
        <p:blipFill rotWithShape="1">
          <a:blip r:embed="rId4"/>
          <a:srcRect t="1" b="1980"/>
          <a:stretch/>
        </p:blipFill>
        <p:spPr>
          <a:xfrm>
            <a:off x="2521474" y="1313029"/>
            <a:ext cx="6969546" cy="4083252"/>
          </a:xfrm>
          <a:prstGeom prst="rect">
            <a:avLst/>
          </a:prstGeom>
        </p:spPr>
      </p:pic>
      <p:graphicFrame>
        <p:nvGraphicFramePr>
          <p:cNvPr id="5" name="Table 4">
            <a:extLst>
              <a:ext uri="{FF2B5EF4-FFF2-40B4-BE49-F238E27FC236}">
                <a16:creationId xmlns:a16="http://schemas.microsoft.com/office/drawing/2014/main" id="{F083A3C5-68BC-79E5-CF6E-1B0CD921589E}"/>
              </a:ext>
            </a:extLst>
          </p:cNvPr>
          <p:cNvGraphicFramePr>
            <a:graphicFrameLocks noGrp="1"/>
          </p:cNvGraphicFramePr>
          <p:nvPr>
            <p:extLst>
              <p:ext uri="{D42A27DB-BD31-4B8C-83A1-F6EECF244321}">
                <p14:modId xmlns:p14="http://schemas.microsoft.com/office/powerpoint/2010/main" val="3910915497"/>
              </p:ext>
            </p:extLst>
          </p:nvPr>
        </p:nvGraphicFramePr>
        <p:xfrm>
          <a:off x="1624572" y="5507132"/>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June 2019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0">
                <a:tc>
                  <a:txBody>
                    <a:bodyPr/>
                    <a:lstStyle/>
                    <a:p>
                      <a:pPr lvl="0" algn="ctr" rtl="0">
                        <a:buNone/>
                      </a:pPr>
                      <a:r>
                        <a:rPr lang="en-GB" sz="1200" b="1" i="0" u="none" strike="noStrike">
                          <a:solidFill>
                            <a:schemeClr val="tx1"/>
                          </a:solidFill>
                          <a:effectLst/>
                          <a:latin typeface="Calibri"/>
                        </a:rPr>
                        <a:t>-10%</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a:solidFill>
                            <a:schemeClr val="tx1"/>
                          </a:solidFill>
                          <a:effectLst/>
                          <a:latin typeface="Calibri"/>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rtl="0">
                        <a:buNone/>
                      </a:pPr>
                      <a:r>
                        <a:rPr lang="en-GB" sz="1200" b="1" i="0" u="none" strike="noStrike">
                          <a:solidFill>
                            <a:schemeClr val="tx1"/>
                          </a:solidFill>
                          <a:effectLst/>
                          <a:latin typeface="Calibri"/>
                        </a:rPr>
                        <a:t>-8%</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1900585D-1AA2-AD75-994D-BF629E39285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867525154"/>
              </p:ext>
            </p:extLst>
          </p:nvPr>
        </p:nvGraphicFramePr>
        <p:xfrm>
          <a:off x="4689174" y="5507132"/>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u="none" strike="noStrike">
                          <a:solidFill>
                            <a:schemeClr val="tx1"/>
                          </a:solidFill>
                          <a:effectLst/>
                        </a:rPr>
                        <a:t>June 2021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+10%</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+5%</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7A6C456C-ED91-592E-03ED-FBE3D40C4CDB}"/>
              </a:ext>
            </a:extLst>
          </p:cNvPr>
          <p:cNvGraphicFramePr>
            <a:graphicFrameLocks noGrp="1"/>
          </p:cNvGraphicFramePr>
          <p:nvPr>
            <p:extLst>
              <p:ext uri="{D42A27DB-BD31-4B8C-83A1-F6EECF244321}">
                <p14:modId xmlns:p14="http://schemas.microsoft.com/office/powerpoint/2010/main" val="1111348429"/>
              </p:ext>
            </p:extLst>
          </p:nvPr>
        </p:nvGraphicFramePr>
        <p:xfrm>
          <a:off x="7753776" y="5507132"/>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u="none" strike="noStrike">
                          <a:solidFill>
                            <a:schemeClr val="tx1"/>
                          </a:solidFill>
                          <a:effectLst/>
                        </a:rPr>
                        <a:t>June 2023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No change</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0" y="6639473"/>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the analysis on this slide: Coleridge Road, East Road, Hills Road, Mill Road (West), and Tenison Road.</a:t>
            </a:r>
          </a:p>
          <a:p>
            <a:endParaRPr lang="en-GB" sz="1000">
              <a:solidFill>
                <a:schemeClr val="bg2">
                  <a:lumMod val="50000"/>
                </a:schemeClr>
              </a:solidFill>
              <a:cs typeface="Calibri"/>
            </a:endParaRPr>
          </a:p>
        </p:txBody>
      </p:sp>
    </p:spTree>
    <p:extLst>
      <p:ext uri="{BB962C8B-B14F-4D97-AF65-F5344CB8AC3E}">
        <p14:creationId xmlns:p14="http://schemas.microsoft.com/office/powerpoint/2010/main" val="4232913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Annual Survey Sites</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25</a:t>
            </a:fld>
            <a:endParaRPr lang="en-GB"/>
          </a:p>
        </p:txBody>
      </p:sp>
      <p:pic>
        <p:nvPicPr>
          <p:cNvPr id="6" name="Picture 5" descr="Map showing annual motorised vehicle traffic count sites on road bridges crossing the River Cam, and on roads in and out of Cambridge City.">
            <a:extLst>
              <a:ext uri="{FF2B5EF4-FFF2-40B4-BE49-F238E27FC236}">
                <a16:creationId xmlns:a16="http://schemas.microsoft.com/office/drawing/2014/main" id="{4983D0F5-2C1F-6B9C-F760-DC5B53054DDD}"/>
              </a:ext>
            </a:extLst>
          </p:cNvPr>
          <p:cNvPicPr>
            <a:picLocks noChangeAspect="1"/>
          </p:cNvPicPr>
          <p:nvPr/>
        </p:nvPicPr>
        <p:blipFill>
          <a:blip r:embed="rId3"/>
          <a:stretch>
            <a:fillRect/>
          </a:stretch>
        </p:blipFill>
        <p:spPr>
          <a:xfrm>
            <a:off x="162103" y="1038454"/>
            <a:ext cx="7485494" cy="5351560"/>
          </a:xfrm>
          <a:prstGeom prst="rect">
            <a:avLst/>
          </a:prstGeom>
          <a:ln>
            <a:solidFill>
              <a:schemeClr val="tx1"/>
            </a:solidFill>
          </a:ln>
        </p:spPr>
      </p:pic>
      <p:sp>
        <p:nvSpPr>
          <p:cNvPr id="8" name="TextBox 7">
            <a:extLst>
              <a:ext uri="{FF2B5EF4-FFF2-40B4-BE49-F238E27FC236}">
                <a16:creationId xmlns:a16="http://schemas.microsoft.com/office/drawing/2014/main" id="{8188327B-6EF2-F083-AEBB-25DD00902DA5}"/>
              </a:ext>
              <a:ext uri="{C183D7F6-B498-43B3-948B-1728B52AA6E4}">
                <adec:decorative xmlns:adec="http://schemas.microsoft.com/office/drawing/2017/decorative" val="1"/>
              </a:ext>
            </a:extLst>
          </p:cNvPr>
          <p:cNvSpPr txBox="1"/>
          <p:nvPr/>
        </p:nvSpPr>
        <p:spPr>
          <a:xfrm>
            <a:off x="156646" y="1028928"/>
            <a:ext cx="1585145" cy="43088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100" b="1"/>
              <a:t>Cambridgeshire Annual Traffic Survey Sites</a:t>
            </a:r>
            <a:endParaRPr lang="en-US" sz="1400"/>
          </a:p>
        </p:txBody>
      </p:sp>
      <p:sp>
        <p:nvSpPr>
          <p:cNvPr id="9" name="TextBox 8">
            <a:extLst>
              <a:ext uri="{FF2B5EF4-FFF2-40B4-BE49-F238E27FC236}">
                <a16:creationId xmlns:a16="http://schemas.microsoft.com/office/drawing/2014/main" id="{CBDE186C-B8DF-9882-242C-C9C28FD071C3}"/>
              </a:ext>
              <a:ext uri="{C183D7F6-B498-43B3-948B-1728B52AA6E4}">
                <adec:decorative xmlns:adec="http://schemas.microsoft.com/office/drawing/2017/decorative" val="1"/>
              </a:ext>
            </a:extLst>
          </p:cNvPr>
          <p:cNvSpPr txBox="1"/>
          <p:nvPr/>
        </p:nvSpPr>
        <p:spPr>
          <a:xfrm>
            <a:off x="156466" y="6134421"/>
            <a:ext cx="1915245" cy="26161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050"/>
              <a:t>© OpenStreetMap Contributors</a:t>
            </a:r>
          </a:p>
        </p:txBody>
      </p:sp>
      <p:graphicFrame>
        <p:nvGraphicFramePr>
          <p:cNvPr id="2" name="Table 1">
            <a:extLst>
              <a:ext uri="{FF2B5EF4-FFF2-40B4-BE49-F238E27FC236}">
                <a16:creationId xmlns:a16="http://schemas.microsoft.com/office/drawing/2014/main" id="{3BFD2EAB-EF6B-0C24-F508-8D96772931D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92857051"/>
              </p:ext>
            </p:extLst>
          </p:nvPr>
        </p:nvGraphicFramePr>
        <p:xfrm>
          <a:off x="7804831" y="1236788"/>
          <a:ext cx="1923079" cy="4987700"/>
        </p:xfrm>
        <a:graphic>
          <a:graphicData uri="http://schemas.openxmlformats.org/drawingml/2006/table">
            <a:tbl>
              <a:tblPr firstRow="1" bandRow="1">
                <a:tableStyleId>{5940675A-B579-460E-94D1-54222C63F5DA}</a:tableStyleId>
              </a:tblPr>
              <a:tblGrid>
                <a:gridCol w="1923079">
                  <a:extLst>
                    <a:ext uri="{9D8B030D-6E8A-4147-A177-3AD203B41FA5}">
                      <a16:colId xmlns:a16="http://schemas.microsoft.com/office/drawing/2014/main" val="1191812419"/>
                    </a:ext>
                  </a:extLst>
                </a:gridCol>
              </a:tblGrid>
              <a:tr h="199508">
                <a:tc>
                  <a:txBody>
                    <a:bodyPr/>
                    <a:lstStyle/>
                    <a:p>
                      <a:r>
                        <a:rPr lang="en-GB" sz="1200" b="1">
                          <a:effectLst/>
                        </a:rPr>
                        <a:t> Annual Survey Sites</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99508">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99508">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99508">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99508">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99508">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99508">
                <a:tc>
                  <a:txBody>
                    <a:bodyPr/>
                    <a:lstStyle/>
                    <a:p>
                      <a:r>
                        <a:rPr lang="en-GB" sz="1200" b="0">
                          <a:solidFill>
                            <a:schemeClr val="tx1"/>
                          </a:solidFill>
                          <a:effectLst/>
                        </a:rPr>
                        <a:t>Histon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99508">
                <a:tc>
                  <a:txBody>
                    <a:bodyPr/>
                    <a:lstStyle/>
                    <a:p>
                      <a:r>
                        <a:rPr lang="en-GB" sz="1200" b="0">
                          <a:solidFill>
                            <a:schemeClr val="tx1"/>
                          </a:solidFill>
                          <a:effectLst/>
                        </a:rPr>
                        <a:t>Milton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407038"/>
                  </a:ext>
                </a:extLst>
              </a:tr>
              <a:tr h="199508">
                <a:tc>
                  <a:txBody>
                    <a:bodyPr/>
                    <a:lstStyle/>
                    <a:p>
                      <a:r>
                        <a:rPr lang="en-GB" sz="1200" b="0">
                          <a:solidFill>
                            <a:schemeClr val="tx1"/>
                          </a:solidFill>
                          <a:effectLst/>
                        </a:rPr>
                        <a:t>Horningsea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347549"/>
                  </a:ext>
                </a:extLst>
              </a:tr>
              <a:tr h="199508">
                <a:tc>
                  <a:txBody>
                    <a:bodyPr/>
                    <a:lstStyle/>
                    <a:p>
                      <a:r>
                        <a:rPr lang="en-GB" sz="1200" b="0">
                          <a:solidFill>
                            <a:schemeClr val="tx1"/>
                          </a:solidFill>
                          <a:effectLst/>
                        </a:rPr>
                        <a:t>Newmarket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761599"/>
                  </a:ext>
                </a:extLst>
              </a:tr>
              <a:tr h="199508">
                <a:tc>
                  <a:txBody>
                    <a:bodyPr/>
                    <a:lstStyle/>
                    <a:p>
                      <a:r>
                        <a:rPr lang="en-GB" sz="1200" b="0">
                          <a:solidFill>
                            <a:schemeClr val="tx1"/>
                          </a:solidFill>
                          <a:effectLst/>
                        </a:rPr>
                        <a:t>High Street (Teversham)</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076440"/>
                  </a:ext>
                </a:extLst>
              </a:tr>
              <a:tr h="199508">
                <a:tc>
                  <a:txBody>
                    <a:bodyPr/>
                    <a:lstStyle/>
                    <a:p>
                      <a:r>
                        <a:rPr lang="en-GB" sz="1200" b="0">
                          <a:solidFill>
                            <a:schemeClr val="tx1"/>
                          </a:solidFill>
                          <a:effectLst/>
                        </a:rPr>
                        <a:t>Cambridge Road (Fulbourn)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358160"/>
                  </a:ext>
                </a:extLst>
              </a:tr>
              <a:tr h="199508">
                <a:tc>
                  <a:txBody>
                    <a:bodyPr/>
                    <a:lstStyle/>
                    <a:p>
                      <a:r>
                        <a:rPr lang="en-GB" sz="1200" b="0">
                          <a:solidFill>
                            <a:schemeClr val="tx1"/>
                          </a:solidFill>
                          <a:effectLst/>
                        </a:rPr>
                        <a:t>Worts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148337"/>
                  </a:ext>
                </a:extLst>
              </a:tr>
              <a:tr h="199508">
                <a:tc>
                  <a:txBody>
                    <a:bodyPr/>
                    <a:lstStyle/>
                    <a:p>
                      <a:r>
                        <a:rPr lang="en-GB" sz="1200" b="0">
                          <a:solidFill>
                            <a:schemeClr val="tx1"/>
                          </a:solidFill>
                          <a:effectLst/>
                        </a:rPr>
                        <a:t>Limekiln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887087"/>
                  </a:ext>
                </a:extLst>
              </a:tr>
              <a:tr h="199508">
                <a:tc>
                  <a:txBody>
                    <a:bodyPr/>
                    <a:lstStyle/>
                    <a:p>
                      <a:r>
                        <a:rPr lang="en-GB" sz="1200" b="0">
                          <a:solidFill>
                            <a:schemeClr val="tx1"/>
                          </a:solidFill>
                          <a:effectLst/>
                        </a:rPr>
                        <a:t>Babraham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832936"/>
                  </a:ext>
                </a:extLst>
              </a:tr>
              <a:tr h="199508">
                <a:tc>
                  <a:txBody>
                    <a:bodyPr/>
                    <a:lstStyle/>
                    <a:p>
                      <a:r>
                        <a:rPr lang="en-GB" sz="1200" b="0">
                          <a:solidFill>
                            <a:schemeClr val="tx1"/>
                          </a:solidFill>
                          <a:effectLst/>
                        </a:rPr>
                        <a:t>Granhams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789896"/>
                  </a:ext>
                </a:extLst>
              </a:tr>
              <a:tr h="199508">
                <a:tc>
                  <a:txBody>
                    <a:bodyPr/>
                    <a:lstStyle/>
                    <a:p>
                      <a:r>
                        <a:rPr lang="en-GB" sz="1200" b="0">
                          <a:solidFill>
                            <a:schemeClr val="tx1"/>
                          </a:solidFill>
                          <a:effectLst/>
                        </a:rPr>
                        <a:t>Shelford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75023"/>
                  </a:ext>
                </a:extLst>
              </a:tr>
              <a:tr h="199508">
                <a:tc>
                  <a:txBody>
                    <a:bodyPr/>
                    <a:lstStyle/>
                    <a:p>
                      <a:r>
                        <a:rPr lang="en-GB" sz="1200" b="0">
                          <a:solidFill>
                            <a:schemeClr val="tx1"/>
                          </a:solidFill>
                          <a:effectLst/>
                        </a:rPr>
                        <a:t>Hauxton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0314"/>
                  </a:ext>
                </a:extLst>
              </a:tr>
              <a:tr h="199508">
                <a:tc>
                  <a:txBody>
                    <a:bodyPr/>
                    <a:lstStyle/>
                    <a:p>
                      <a:r>
                        <a:rPr lang="en-GB" sz="1200" b="0">
                          <a:solidFill>
                            <a:schemeClr val="tx1"/>
                          </a:solidFill>
                          <a:effectLst/>
                        </a:rPr>
                        <a:t>Coton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037646"/>
                  </a:ext>
                </a:extLst>
              </a:tr>
              <a:tr h="199508">
                <a:tc>
                  <a:txBody>
                    <a:bodyPr/>
                    <a:lstStyle/>
                    <a:p>
                      <a:r>
                        <a:rPr lang="en-GB" sz="1200" b="0">
                          <a:solidFill>
                            <a:schemeClr val="tx1"/>
                          </a:solidFill>
                          <a:effectLst/>
                        </a:rPr>
                        <a:t>Barton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817993"/>
                  </a:ext>
                </a:extLst>
              </a:tr>
              <a:tr h="199508">
                <a:tc>
                  <a:txBody>
                    <a:bodyPr/>
                    <a:lstStyle/>
                    <a:p>
                      <a:r>
                        <a:rPr lang="en-GB" sz="1200" b="0">
                          <a:solidFill>
                            <a:schemeClr val="tx1"/>
                          </a:solidFill>
                          <a:effectLst/>
                        </a:rPr>
                        <a:t>Madingley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282613"/>
                  </a:ext>
                </a:extLst>
              </a:tr>
              <a:tr h="199508">
                <a:tc>
                  <a:txBody>
                    <a:bodyPr/>
                    <a:lstStyle/>
                    <a:p>
                      <a:r>
                        <a:rPr lang="en-GB" sz="1200" b="0">
                          <a:solidFill>
                            <a:schemeClr val="tx1"/>
                          </a:solidFill>
                          <a:effectLst/>
                        </a:rPr>
                        <a:t>Huntingdon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4582824"/>
                  </a:ext>
                </a:extLst>
              </a:tr>
              <a:tr h="199508">
                <a:tc>
                  <a:txBody>
                    <a:bodyPr/>
                    <a:lstStyle/>
                    <a:p>
                      <a:r>
                        <a:rPr lang="en-GB" sz="1200" b="0">
                          <a:solidFill>
                            <a:schemeClr val="tx1"/>
                          </a:solidFill>
                          <a:effectLst/>
                        </a:rPr>
                        <a:t>Girton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4119263"/>
                  </a:ext>
                </a:extLst>
              </a:tr>
              <a:tr h="199508">
                <a:tc>
                  <a:txBody>
                    <a:bodyPr/>
                    <a:lstStyle/>
                    <a:p>
                      <a:r>
                        <a:rPr lang="en-GB" sz="1200" b="0">
                          <a:solidFill>
                            <a:schemeClr val="tx1"/>
                          </a:solidFill>
                          <a:effectLst/>
                        </a:rPr>
                        <a:t>Guided Busway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8274809"/>
                  </a:ext>
                </a:extLst>
              </a:tr>
              <a:tr h="199508">
                <a:tc>
                  <a:txBody>
                    <a:bodyPr/>
                    <a:lstStyle/>
                    <a:p>
                      <a:r>
                        <a:rPr lang="en-GB" sz="1200" b="0" dirty="0">
                          <a:solidFill>
                            <a:schemeClr val="tx1"/>
                          </a:solidFill>
                          <a:effectLst/>
                        </a:rPr>
                        <a:t>Babraham P&amp;R Entrance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4052465"/>
                  </a:ext>
                </a:extLst>
              </a:tr>
            </a:tbl>
          </a:graphicData>
        </a:graphic>
      </p:graphicFrame>
      <p:sp>
        <p:nvSpPr>
          <p:cNvPr id="5" name="TextBox 4">
            <a:extLst>
              <a:ext uri="{FF2B5EF4-FFF2-40B4-BE49-F238E27FC236}">
                <a16:creationId xmlns:a16="http://schemas.microsoft.com/office/drawing/2014/main" id="{0DEEAE20-998E-E65D-BEE9-02E5140F0A6A}"/>
              </a:ext>
            </a:extLst>
          </p:cNvPr>
          <p:cNvSpPr txBox="1"/>
          <p:nvPr/>
        </p:nvSpPr>
        <p:spPr>
          <a:xfrm>
            <a:off x="9885145"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those in and around Cambridge at which CCC has collected motorised traffic flows consistently over several years.</a:t>
            </a:r>
            <a:endParaRPr lang="en-US" sz="1100">
              <a:cs typeface="Calibri"/>
            </a:endParaRPr>
          </a:p>
          <a:p>
            <a:endParaRPr lang="en-GB" sz="1100">
              <a:cs typeface="Calibri"/>
            </a:endParaRPr>
          </a:p>
          <a:p>
            <a:r>
              <a:rPr lang="en-GB" sz="1100">
                <a:cs typeface="Calibri"/>
              </a:rPr>
              <a:t>Analysis of motorised traffic counts from these sites is presented on the following slide.</a:t>
            </a:r>
            <a:endParaRPr lang="en-US" sz="1100">
              <a:cs typeface="Calibri"/>
            </a:endParaRPr>
          </a:p>
        </p:txBody>
      </p:sp>
    </p:spTree>
    <p:extLst>
      <p:ext uri="{BB962C8B-B14F-4D97-AF65-F5344CB8AC3E}">
        <p14:creationId xmlns:p14="http://schemas.microsoft.com/office/powerpoint/2010/main" val="1807427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Peak Spreading</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26</a:t>
            </a:fld>
            <a:endParaRPr lang="en-GB"/>
          </a:p>
        </p:txBody>
      </p:sp>
      <p:sp>
        <p:nvSpPr>
          <p:cNvPr id="9" name="TextBox 8">
            <a:extLst>
              <a:ext uri="{FF2B5EF4-FFF2-40B4-BE49-F238E27FC236}">
                <a16:creationId xmlns:a16="http://schemas.microsoft.com/office/drawing/2014/main" id="{4DDB6F53-6BA3-5938-58CD-19499BFA3BFA}"/>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Daily patterns of motorised traffic are starting to resemble the profiles seen pre-COVID (2017-2019), with morning and afternoon peak periods beginning to widen again, albeit with lower overall volumes. 2023 survey data has detected an evening peak above 12k vehicles per half hour for the first time since 2019. </a:t>
            </a:r>
          </a:p>
        </p:txBody>
      </p:sp>
      <p:pic>
        <p:nvPicPr>
          <p:cNvPr id="10" name="Picture 9" descr="A table graphic showing half-hourly counts of motorised travel flows across Cambridge on each row, with one column for each year (2011, 2017-2021 and 2023). 2022 is excluded because the autumn surveys were not completed. &#10;&#10;Peak motorised travel time is between 07:30 to 08:30 in the morning, and between 5pm and 6pm in the evening in most years. 2023 levels of motorised travel are slightly closer to pre-Covid levels than in 2021 or 2022, although peak volumes are still a little behind what we saw pre-Covid (2017 to 2019).">
            <a:extLst>
              <a:ext uri="{FF2B5EF4-FFF2-40B4-BE49-F238E27FC236}">
                <a16:creationId xmlns:a16="http://schemas.microsoft.com/office/drawing/2014/main" id="{6AA0D379-A905-E0CC-A4FF-0429C6CEDDCF}"/>
              </a:ext>
            </a:extLst>
          </p:cNvPr>
          <p:cNvPicPr>
            <a:picLocks noChangeAspect="1"/>
          </p:cNvPicPr>
          <p:nvPr/>
        </p:nvPicPr>
        <p:blipFill>
          <a:blip r:embed="rId3"/>
          <a:stretch>
            <a:fillRect/>
          </a:stretch>
        </p:blipFill>
        <p:spPr>
          <a:xfrm>
            <a:off x="2279213" y="1159506"/>
            <a:ext cx="7633573" cy="5323844"/>
          </a:xfrm>
          <a:prstGeom prst="rect">
            <a:avLst/>
          </a:prstGeom>
        </p:spPr>
      </p:pic>
      <p:sp>
        <p:nvSpPr>
          <p:cNvPr id="8" name="TextBox 7">
            <a:extLst>
              <a:ext uri="{FF2B5EF4-FFF2-40B4-BE49-F238E27FC236}">
                <a16:creationId xmlns:a16="http://schemas.microsoft.com/office/drawing/2014/main" id="{8E68E609-300B-F5E5-68A5-294E6FF3F994}"/>
              </a:ext>
            </a:extLst>
          </p:cNvPr>
          <p:cNvSpPr txBox="1"/>
          <p:nvPr/>
        </p:nvSpPr>
        <p:spPr>
          <a:xfrm>
            <a:off x="0" y="6581001"/>
            <a:ext cx="7009804" cy="276999"/>
          </a:xfrm>
          <a:prstGeom prst="rect">
            <a:avLst/>
          </a:prstGeom>
          <a:noFill/>
        </p:spPr>
        <p:txBody>
          <a:bodyPr wrap="none" rtlCol="0">
            <a:spAutoFit/>
          </a:bodyPr>
          <a:lstStyle/>
          <a:p>
            <a:r>
              <a:rPr lang="en-GB" sz="1200">
                <a:solidFill>
                  <a:schemeClr val="bg2">
                    <a:lumMod val="75000"/>
                  </a:schemeClr>
                </a:solidFill>
              </a:rPr>
              <a:t>Note: Reliable survey data for Autumn 2022 is not available and 2022 is therefore excluded from this analysis.</a:t>
            </a:r>
            <a:endParaRPr lang="en-US" sz="1200">
              <a:solidFill>
                <a:schemeClr val="bg2">
                  <a:lumMod val="75000"/>
                </a:schemeClr>
              </a:solidFill>
            </a:endParaRPr>
          </a:p>
        </p:txBody>
      </p:sp>
      <p:sp>
        <p:nvSpPr>
          <p:cNvPr id="2" name="TextBox 1">
            <a:extLst>
              <a:ext uri="{FF2B5EF4-FFF2-40B4-BE49-F238E27FC236}">
                <a16:creationId xmlns:a16="http://schemas.microsoft.com/office/drawing/2014/main" id="{0789E9A7-A067-CBAB-3F92-F2CAB25C6C73}"/>
              </a:ext>
              <a:ext uri="{C183D7F6-B498-43B3-948B-1728B52AA6E4}">
                <adec:decorative xmlns:adec="http://schemas.microsoft.com/office/drawing/2017/decorative" val="1"/>
              </a:ext>
            </a:extLst>
          </p:cNvPr>
          <p:cNvSpPr txBox="1"/>
          <p:nvPr/>
        </p:nvSpPr>
        <p:spPr>
          <a:xfrm rot="16200000">
            <a:off x="581620" y="3883594"/>
            <a:ext cx="3219450" cy="276999"/>
          </a:xfrm>
          <a:prstGeom prst="rect">
            <a:avLst/>
          </a:prstGeom>
          <a:noFill/>
        </p:spPr>
        <p:txBody>
          <a:bodyPr wrap="square" rtlCol="0">
            <a:spAutoFit/>
          </a:bodyPr>
          <a:lstStyle/>
          <a:p>
            <a:pPr algn="ctr"/>
            <a:r>
              <a:rPr lang="en-GB" sz="1200"/>
              <a:t>Half hour beginning</a:t>
            </a:r>
          </a:p>
        </p:txBody>
      </p:sp>
    </p:spTree>
    <p:extLst>
      <p:ext uri="{BB962C8B-B14F-4D97-AF65-F5344CB8AC3E}">
        <p14:creationId xmlns:p14="http://schemas.microsoft.com/office/powerpoint/2010/main" val="87105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Vehicle Split</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81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Local Road Network Monitoring Sites: Vehicle Split</a:t>
            </a:r>
          </a:p>
        </p:txBody>
      </p:sp>
      <p:pic>
        <p:nvPicPr>
          <p:cNvPr id="29" name="Picture 28" descr="A map showing Vivacity sensor locations, and the comparable availability of data from when the network was installed in May 2019 through to December 2023. Individual slides within the next section will outline which sensors have been used to produce the figures stated.">
            <a:extLst>
              <a:ext uri="{FF2B5EF4-FFF2-40B4-BE49-F238E27FC236}">
                <a16:creationId xmlns:a16="http://schemas.microsoft.com/office/drawing/2014/main" id="{7E7E7CC6-E274-6A35-89F6-351BC193E8E9}"/>
              </a:ext>
            </a:extLst>
          </p:cNvPr>
          <p:cNvPicPr>
            <a:picLocks noChangeAspect="1"/>
          </p:cNvPicPr>
          <p:nvPr/>
        </p:nvPicPr>
        <p:blipFill>
          <a:blip r:embed="rId3"/>
          <a:stretch>
            <a:fillRect/>
          </a:stretch>
        </p:blipFill>
        <p:spPr>
          <a:xfrm>
            <a:off x="132466" y="756744"/>
            <a:ext cx="6642425" cy="5818428"/>
          </a:xfrm>
          <a:prstGeom prst="rect">
            <a:avLst/>
          </a:prstGeom>
        </p:spPr>
      </p:pic>
      <p:sp>
        <p:nvSpPr>
          <p:cNvPr id="23" name="TextBox 22">
            <a:extLst>
              <a:ext uri="{FF2B5EF4-FFF2-40B4-BE49-F238E27FC236}">
                <a16:creationId xmlns:a16="http://schemas.microsoft.com/office/drawing/2014/main" id="{48598E34-9C7D-A416-3399-CA67881167A8}"/>
              </a:ext>
              <a:ext uri="{C183D7F6-B498-43B3-948B-1728B52AA6E4}">
                <adec:decorative xmlns:adec="http://schemas.microsoft.com/office/drawing/2017/decorative" val="1"/>
              </a:ext>
            </a:extLst>
          </p:cNvPr>
          <p:cNvSpPr txBox="1"/>
          <p:nvPr/>
        </p:nvSpPr>
        <p:spPr>
          <a:xfrm>
            <a:off x="120610" y="759596"/>
            <a:ext cx="4481853" cy="307777"/>
          </a:xfrm>
          <a:prstGeom prst="rect">
            <a:avLst/>
          </a:prstGeom>
          <a:solidFill>
            <a:schemeClr val="bg1"/>
          </a:solidFill>
          <a:ln>
            <a:solidFill>
              <a:schemeClr val="tx1"/>
            </a:solidFill>
          </a:ln>
        </p:spPr>
        <p:txBody>
          <a:bodyPr wrap="square" rtlCol="0">
            <a:spAutoFit/>
          </a:bodyPr>
          <a:lstStyle/>
          <a:p>
            <a:pPr algn="ctr"/>
            <a:r>
              <a:rPr lang="en-GB" sz="1400" b="1"/>
              <a:t>Long Term Vivacity Monitoring Sites – Motorised Vehicles</a:t>
            </a:r>
          </a:p>
        </p:txBody>
      </p:sp>
      <p:sp>
        <p:nvSpPr>
          <p:cNvPr id="25" name="TextBox 24">
            <a:extLst>
              <a:ext uri="{FF2B5EF4-FFF2-40B4-BE49-F238E27FC236}">
                <a16:creationId xmlns:a16="http://schemas.microsoft.com/office/drawing/2014/main" id="{5DB330E8-8581-A91B-E02E-77CBD129D557}"/>
              </a:ext>
            </a:extLst>
          </p:cNvPr>
          <p:cNvSpPr txBox="1"/>
          <p:nvPr/>
        </p:nvSpPr>
        <p:spPr>
          <a:xfrm>
            <a:off x="5044668" y="761187"/>
            <a:ext cx="1716888" cy="170816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cs typeface="Calibri"/>
              </a:rPr>
              <a:t>The </a:t>
            </a:r>
            <a:r>
              <a:rPr lang="en-US" sz="1050" b="1" i="1">
                <a:cs typeface="Calibri"/>
              </a:rPr>
              <a:t>Mill Road </a:t>
            </a:r>
            <a:r>
              <a:rPr lang="en-US" sz="1050" i="1">
                <a:cs typeface="Calibri"/>
              </a:rPr>
              <a:t>and </a:t>
            </a:r>
            <a:r>
              <a:rPr lang="en-US" sz="1050" b="1" i="1">
                <a:cs typeface="Calibri"/>
              </a:rPr>
              <a:t>East Road </a:t>
            </a:r>
            <a:r>
              <a:rPr lang="en-US" sz="1050" i="1">
                <a:cs typeface="Calibri"/>
              </a:rPr>
              <a:t>sensors were upgraded in Sept 2022 and are now detecting significantly more cycles and pedestrians. As a result, the active travel flows at these locations are no longer comparable pre/post Sept 2022. </a:t>
            </a:r>
            <a:endParaRPr lang="en-US" sz="1050" i="1">
              <a:solidFill>
                <a:sysClr val="windowText" lastClr="000000"/>
              </a:solidFill>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28</a:t>
            </a:fld>
            <a:endParaRPr lang="en-GB"/>
          </a:p>
        </p:txBody>
      </p:sp>
      <p:graphicFrame>
        <p:nvGraphicFramePr>
          <p:cNvPr id="4" name="Table 3">
            <a:extLst>
              <a:ext uri="{FF2B5EF4-FFF2-40B4-BE49-F238E27FC236}">
                <a16:creationId xmlns:a16="http://schemas.microsoft.com/office/drawing/2014/main" id="{745B07B3-757A-F924-B797-DF7BEA369EA9}"/>
              </a:ext>
            </a:extLst>
          </p:cNvPr>
          <p:cNvGraphicFramePr>
            <a:graphicFrameLocks noGrp="1"/>
          </p:cNvGraphicFramePr>
          <p:nvPr/>
        </p:nvGraphicFramePr>
        <p:xfrm>
          <a:off x="6861789" y="661161"/>
          <a:ext cx="5124023" cy="4214088"/>
        </p:xfrm>
        <a:graphic>
          <a:graphicData uri="http://schemas.openxmlformats.org/drawingml/2006/table">
            <a:tbl>
              <a:tblPr firstRow="1" bandRow="1">
                <a:tableStyleId>{5940675A-B579-460E-94D1-54222C63F5DA}</a:tableStyleId>
              </a:tblPr>
              <a:tblGrid>
                <a:gridCol w="1771823">
                  <a:extLst>
                    <a:ext uri="{9D8B030D-6E8A-4147-A177-3AD203B41FA5}">
                      <a16:colId xmlns:a16="http://schemas.microsoft.com/office/drawing/2014/main" val="1191812419"/>
                    </a:ext>
                  </a:extLst>
                </a:gridCol>
                <a:gridCol w="2372185">
                  <a:extLst>
                    <a:ext uri="{9D8B030D-6E8A-4147-A177-3AD203B41FA5}">
                      <a16:colId xmlns:a16="http://schemas.microsoft.com/office/drawing/2014/main" val="481079558"/>
                    </a:ext>
                  </a:extLst>
                </a:gridCol>
                <a:gridCol w="980015">
                  <a:extLst>
                    <a:ext uri="{9D8B030D-6E8A-4147-A177-3AD203B41FA5}">
                      <a16:colId xmlns:a16="http://schemas.microsoft.com/office/drawing/2014/main" val="1547344765"/>
                    </a:ext>
                  </a:extLst>
                </a:gridCol>
              </a:tblGrid>
              <a:tr h="234116">
                <a:tc>
                  <a:txBody>
                    <a:bodyPr/>
                    <a:lstStyle/>
                    <a:p>
                      <a:r>
                        <a:rPr lang="en-GB" sz="1200" b="1">
                          <a:effectLst/>
                        </a:rPr>
                        <a:t> Sensor Location​​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34116">
                <a:tc>
                  <a:txBody>
                    <a:bodyPr/>
                    <a:lstStyle/>
                    <a:p>
                      <a:r>
                        <a:rPr lang="en-GB" sz="1200" b="0">
                          <a:solidFill>
                            <a:schemeClr val="tx1"/>
                          </a:solidFill>
                          <a:effectLst/>
                        </a:rPr>
                        <a:t>Cherry Hinton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34116">
                <a:tc>
                  <a:txBody>
                    <a:bodyPr/>
                    <a:lstStyle/>
                    <a:p>
                      <a:r>
                        <a:rPr lang="en-GB" sz="1200" b="0">
                          <a:solidFill>
                            <a:schemeClr val="tx1"/>
                          </a:solidFill>
                          <a:effectLst/>
                        </a:rPr>
                        <a:t>Coldham’s Lane​​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34116">
                <a:tc>
                  <a:txBody>
                    <a:bodyPr/>
                    <a:lstStyle/>
                    <a:p>
                      <a:r>
                        <a:rPr lang="en-GB" sz="1200" b="0">
                          <a:solidFill>
                            <a:schemeClr val="tx1"/>
                          </a:solidFill>
                          <a:effectLst/>
                        </a:rPr>
                        <a:t>Coleridge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34116">
                <a:tc>
                  <a:txBody>
                    <a:bodyPr/>
                    <a:lstStyle/>
                    <a:p>
                      <a:r>
                        <a:rPr lang="en-GB" sz="1200" b="0">
                          <a:solidFill>
                            <a:schemeClr val="tx1"/>
                          </a:solidFill>
                          <a:effectLst/>
                        </a:rPr>
                        <a:t>East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34116">
                <a:tc>
                  <a:txBody>
                    <a:bodyPr/>
                    <a:lstStyle/>
                    <a:p>
                      <a:r>
                        <a:rPr lang="en-GB" sz="1200" b="0">
                          <a:solidFill>
                            <a:schemeClr val="tx1"/>
                          </a:solidFill>
                          <a:effectLst/>
                        </a:rPr>
                        <a:t>Hills Road Bridge​​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34116">
                <a:tc>
                  <a:txBody>
                    <a:bodyPr/>
                    <a:lstStyle/>
                    <a:p>
                      <a:r>
                        <a:rPr lang="en-GB" sz="1200" b="0">
                          <a:solidFill>
                            <a:schemeClr val="tx1"/>
                          </a:solidFill>
                          <a:effectLst/>
                        </a:rPr>
                        <a:t>Histon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34116">
                <a:tc>
                  <a:txBody>
                    <a:bodyPr/>
                    <a:lstStyle/>
                    <a:p>
                      <a:r>
                        <a:rPr lang="en-GB" sz="1200" b="0">
                          <a:solidFill>
                            <a:schemeClr val="tx1"/>
                          </a:solidFill>
                          <a:effectLst/>
                        </a:rPr>
                        <a:t>Histon Road (South)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34116">
                <a:tc>
                  <a:txBody>
                    <a:bodyPr/>
                    <a:lstStyle/>
                    <a:p>
                      <a:r>
                        <a:rPr lang="en-GB" sz="1200" b="0">
                          <a:solidFill>
                            <a:schemeClr val="tx1"/>
                          </a:solidFill>
                          <a:effectLst/>
                        </a:rPr>
                        <a:t>Mill Road (East)​​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34116">
                <a:tc>
                  <a:txBody>
                    <a:bodyPr/>
                    <a:lstStyle/>
                    <a:p>
                      <a:r>
                        <a:rPr lang="en-GB" sz="1200" b="0">
                          <a:solidFill>
                            <a:schemeClr val="tx1"/>
                          </a:solidFill>
                          <a:effectLst/>
                        </a:rPr>
                        <a:t>Mill Road (West)​​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Close to Parker’s Piece​​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515974204"/>
                  </a:ext>
                </a:extLst>
              </a:tr>
              <a:tr h="234116">
                <a:tc>
                  <a:txBody>
                    <a:bodyPr/>
                    <a:lstStyle/>
                    <a:p>
                      <a:r>
                        <a:rPr lang="en-GB" sz="1200" b="0">
                          <a:solidFill>
                            <a:schemeClr val="tx1"/>
                          </a:solidFill>
                          <a:effectLst/>
                        </a:rPr>
                        <a:t>Milton Road (Mid)​​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34116">
                <a:tc>
                  <a:txBody>
                    <a:bodyPr/>
                    <a:lstStyle/>
                    <a:p>
                      <a:r>
                        <a:rPr lang="en-GB" sz="1200" b="0">
                          <a:solidFill>
                            <a:schemeClr val="tx1"/>
                          </a:solidFill>
                          <a:effectLst/>
                        </a:rPr>
                        <a:t>Milton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34116">
                <a:tc>
                  <a:txBody>
                    <a:bodyPr/>
                    <a:lstStyle/>
                    <a:p>
                      <a:r>
                        <a:rPr lang="en-GB" sz="1200" b="0">
                          <a:solidFill>
                            <a:schemeClr val="tx1"/>
                          </a:solidFill>
                          <a:effectLst/>
                        </a:rPr>
                        <a:t>Milton Road (South)​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34116">
                <a:tc>
                  <a:txBody>
                    <a:bodyPr/>
                    <a:lstStyle/>
                    <a:p>
                      <a:pPr lvl="0">
                        <a:buNone/>
                      </a:pPr>
                      <a:r>
                        <a:rPr lang="en-GB" sz="1200" b="0">
                          <a:solidFill>
                            <a:schemeClr val="tx1"/>
                          </a:solidFill>
                          <a:effectLst/>
                        </a:rPr>
                        <a:t>Newmarket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Ditton Fields</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65075487"/>
                  </a:ext>
                </a:extLst>
              </a:tr>
              <a:tr h="234116">
                <a:tc>
                  <a:txBody>
                    <a:bodyPr/>
                    <a:lstStyle/>
                    <a:p>
                      <a:pPr lvl="0">
                        <a:buNone/>
                      </a:pPr>
                      <a:r>
                        <a:rPr lang="en-GB" sz="1200" b="0">
                          <a:solidFill>
                            <a:schemeClr val="tx1"/>
                          </a:solidFill>
                          <a:effectLst/>
                        </a:rPr>
                        <a:t>Perne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Birdwood Road roundabout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0087975"/>
                  </a:ext>
                </a:extLst>
              </a:tr>
              <a:tr h="234116">
                <a:tc>
                  <a:txBody>
                    <a:bodyPr/>
                    <a:lstStyle/>
                    <a:p>
                      <a:pPr lvl="0">
                        <a:buNone/>
                      </a:pPr>
                      <a:r>
                        <a:rPr lang="en-GB" sz="1200" b="0">
                          <a:solidFill>
                            <a:schemeClr val="tx1"/>
                          </a:solidFill>
                          <a:effectLst/>
                        </a:rPr>
                        <a:t>Station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Kett House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48178155"/>
                  </a:ext>
                </a:extLst>
              </a:tr>
              <a:tr h="234116">
                <a:tc>
                  <a:txBody>
                    <a:bodyPr/>
                    <a:lstStyle/>
                    <a:p>
                      <a:r>
                        <a:rPr lang="en-GB" sz="1200" b="0">
                          <a:solidFill>
                            <a:schemeClr val="tx1"/>
                          </a:solidFill>
                          <a:effectLst/>
                        </a:rPr>
                        <a:t>Tenison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Mill Road​​</a:t>
                      </a:r>
                    </a:p>
                  </a:txBody>
                  <a:tcPr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413523308"/>
                  </a:ext>
                </a:extLst>
              </a:tr>
              <a:tr h="234116">
                <a:tc>
                  <a:txBody>
                    <a:bodyPr/>
                    <a:lstStyle/>
                    <a:p>
                      <a:r>
                        <a:rPr lang="en-GB" sz="1200" b="0">
                          <a:solidFill>
                            <a:schemeClr val="tx1"/>
                          </a:solidFill>
                          <a:effectLst/>
                        </a:rPr>
                        <a:t>Vinery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sp>
        <p:nvSpPr>
          <p:cNvPr id="6" name="TextBox 5">
            <a:extLst>
              <a:ext uri="{FF2B5EF4-FFF2-40B4-BE49-F238E27FC236}">
                <a16:creationId xmlns:a16="http://schemas.microsoft.com/office/drawing/2014/main" id="{B3C20750-6375-899B-674D-29BDB7E80BE3}"/>
              </a:ext>
              <a:ext uri="{C183D7F6-B498-43B3-948B-1728B52AA6E4}">
                <adec:decorative xmlns:adec="http://schemas.microsoft.com/office/drawing/2017/decorative" val="1"/>
              </a:ext>
            </a:extLst>
          </p:cNvPr>
          <p:cNvSpPr txBox="1"/>
          <p:nvPr/>
        </p:nvSpPr>
        <p:spPr>
          <a:xfrm>
            <a:off x="153782" y="6268019"/>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13" name="Oval 12">
            <a:extLst>
              <a:ext uri="{FF2B5EF4-FFF2-40B4-BE49-F238E27FC236}">
                <a16:creationId xmlns:a16="http://schemas.microsoft.com/office/drawing/2014/main" id="{72283157-BF49-AEC1-56E9-5726A750A8AE}"/>
              </a:ext>
              <a:ext uri="{C183D7F6-B498-43B3-948B-1728B52AA6E4}">
                <adec:decorative xmlns:adec="http://schemas.microsoft.com/office/drawing/2017/decorative" val="1"/>
              </a:ext>
            </a:extLst>
          </p:cNvPr>
          <p:cNvSpPr/>
          <p:nvPr/>
        </p:nvSpPr>
        <p:spPr>
          <a:xfrm>
            <a:off x="3188116" y="5514812"/>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Oval 13">
            <a:extLst>
              <a:ext uri="{FF2B5EF4-FFF2-40B4-BE49-F238E27FC236}">
                <a16:creationId xmlns:a16="http://schemas.microsoft.com/office/drawing/2014/main" id="{FA528CC9-94C7-4A2D-B47A-2804C4E24F18}"/>
              </a:ext>
              <a:ext uri="{C183D7F6-B498-43B3-948B-1728B52AA6E4}">
                <adec:decorative xmlns:adec="http://schemas.microsoft.com/office/drawing/2017/decorative" val="1"/>
              </a:ext>
            </a:extLst>
          </p:cNvPr>
          <p:cNvSpPr/>
          <p:nvPr/>
        </p:nvSpPr>
        <p:spPr>
          <a:xfrm>
            <a:off x="3239698" y="4487905"/>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2" name="Oval 21">
            <a:extLst>
              <a:ext uri="{FF2B5EF4-FFF2-40B4-BE49-F238E27FC236}">
                <a16:creationId xmlns:a16="http://schemas.microsoft.com/office/drawing/2014/main" id="{581C93EB-D3D2-89C0-6D24-48601F4E06FA}"/>
              </a:ext>
              <a:ext uri="{C183D7F6-B498-43B3-948B-1728B52AA6E4}">
                <adec:decorative xmlns:adec="http://schemas.microsoft.com/office/drawing/2017/decorative" val="1"/>
              </a:ext>
            </a:extLst>
          </p:cNvPr>
          <p:cNvSpPr/>
          <p:nvPr/>
        </p:nvSpPr>
        <p:spPr>
          <a:xfrm>
            <a:off x="3886446" y="5404769"/>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8" name="Cross 27">
            <a:extLst>
              <a:ext uri="{FF2B5EF4-FFF2-40B4-BE49-F238E27FC236}">
                <a16:creationId xmlns:a16="http://schemas.microsoft.com/office/drawing/2014/main" id="{D4954E4A-C6F9-4CF2-22EB-3092F533004B}"/>
              </a:ext>
              <a:ext uri="{C183D7F6-B498-43B3-948B-1728B52AA6E4}">
                <adec:decorative xmlns:adec="http://schemas.microsoft.com/office/drawing/2017/decorative" val="1"/>
              </a:ext>
            </a:extLst>
          </p:cNvPr>
          <p:cNvSpPr/>
          <p:nvPr/>
        </p:nvSpPr>
        <p:spPr>
          <a:xfrm rot="2703070">
            <a:off x="4288784" y="444120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0" name="Cross 29">
            <a:extLst>
              <a:ext uri="{FF2B5EF4-FFF2-40B4-BE49-F238E27FC236}">
                <a16:creationId xmlns:a16="http://schemas.microsoft.com/office/drawing/2014/main" id="{9998E2A8-0E57-490F-DAA0-E4BAB187F789}"/>
              </a:ext>
              <a:ext uri="{C183D7F6-B498-43B3-948B-1728B52AA6E4}">
                <adec:decorative xmlns:adec="http://schemas.microsoft.com/office/drawing/2017/decorative" val="1"/>
              </a:ext>
            </a:extLst>
          </p:cNvPr>
          <p:cNvSpPr/>
          <p:nvPr/>
        </p:nvSpPr>
        <p:spPr>
          <a:xfrm rot="2703070">
            <a:off x="3025495" y="2247969"/>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1" name="Cross 30">
            <a:extLst>
              <a:ext uri="{FF2B5EF4-FFF2-40B4-BE49-F238E27FC236}">
                <a16:creationId xmlns:a16="http://schemas.microsoft.com/office/drawing/2014/main" id="{95125492-5F54-844E-AFB7-81AD148ECD6A}"/>
              </a:ext>
              <a:ext uri="{C183D7F6-B498-43B3-948B-1728B52AA6E4}">
                <adec:decorative xmlns:adec="http://schemas.microsoft.com/office/drawing/2017/decorative" val="1"/>
              </a:ext>
            </a:extLst>
          </p:cNvPr>
          <p:cNvSpPr/>
          <p:nvPr/>
        </p:nvSpPr>
        <p:spPr>
          <a:xfrm rot="2703070">
            <a:off x="2548959" y="2695930"/>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Cross 32">
            <a:extLst>
              <a:ext uri="{FF2B5EF4-FFF2-40B4-BE49-F238E27FC236}">
                <a16:creationId xmlns:a16="http://schemas.microsoft.com/office/drawing/2014/main" id="{B1C59756-E732-89B1-13E8-FE89DE6A7F9D}"/>
              </a:ext>
              <a:ext uri="{C183D7F6-B498-43B3-948B-1728B52AA6E4}">
                <adec:decorative xmlns:adec="http://schemas.microsoft.com/office/drawing/2017/decorative" val="1"/>
              </a:ext>
            </a:extLst>
          </p:cNvPr>
          <p:cNvSpPr/>
          <p:nvPr/>
        </p:nvSpPr>
        <p:spPr>
          <a:xfrm rot="2703070">
            <a:off x="3687808" y="158082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nvGrpSpPr>
          <p:cNvPr id="7" name="Group 6">
            <a:extLst>
              <a:ext uri="{FF2B5EF4-FFF2-40B4-BE49-F238E27FC236}">
                <a16:creationId xmlns:a16="http://schemas.microsoft.com/office/drawing/2014/main" id="{5E3E0CD7-E6E5-5C8A-8A1D-C973A570A89D}"/>
              </a:ext>
              <a:ext uri="{C183D7F6-B498-43B3-948B-1728B52AA6E4}">
                <adec:decorative xmlns:adec="http://schemas.microsoft.com/office/drawing/2017/decorative" val="1"/>
              </a:ext>
            </a:extLst>
          </p:cNvPr>
          <p:cNvGrpSpPr/>
          <p:nvPr/>
        </p:nvGrpSpPr>
        <p:grpSpPr>
          <a:xfrm>
            <a:off x="6849597" y="4937348"/>
            <a:ext cx="5370929" cy="1706085"/>
            <a:chOff x="6861789" y="4937348"/>
            <a:chExt cx="5370929" cy="1706085"/>
          </a:xfrm>
        </p:grpSpPr>
        <p:sp>
          <p:nvSpPr>
            <p:cNvPr id="43" name="TextBox 42">
              <a:extLst>
                <a:ext uri="{FF2B5EF4-FFF2-40B4-BE49-F238E27FC236}">
                  <a16:creationId xmlns:a16="http://schemas.microsoft.com/office/drawing/2014/main" id="{39DB8317-C6A6-E0E4-4A67-AB906EB74506}"/>
                </a:ext>
                <a:ext uri="{C183D7F6-B498-43B3-948B-1728B52AA6E4}">
                  <adec:decorative xmlns:adec="http://schemas.microsoft.com/office/drawing/2017/decorative" val="1"/>
                </a:ext>
              </a:extLst>
            </p:cNvPr>
            <p:cNvSpPr txBox="1"/>
            <p:nvPr/>
          </p:nvSpPr>
          <p:spPr>
            <a:xfrm>
              <a:off x="6920132" y="4978240"/>
              <a:ext cx="1283398" cy="338554"/>
            </a:xfrm>
            <a:prstGeom prst="rect">
              <a:avLst/>
            </a:prstGeom>
            <a:noFill/>
          </p:spPr>
          <p:txBody>
            <a:bodyPr wrap="square" lIns="91440" tIns="45720" rIns="91440" bIns="45720" rtlCol="0" anchor="t">
              <a:spAutoFit/>
            </a:bodyPr>
            <a:lstStyle/>
            <a:p>
              <a:r>
                <a:rPr lang="en-GB" sz="1600" b="1">
                  <a:solidFill>
                    <a:srgbClr val="000000"/>
                  </a:solidFill>
                </a:rPr>
                <a:t>Legend</a:t>
              </a:r>
            </a:p>
          </p:txBody>
        </p:sp>
        <p:sp>
          <p:nvSpPr>
            <p:cNvPr id="45" name="Oval 44">
              <a:extLst>
                <a:ext uri="{FF2B5EF4-FFF2-40B4-BE49-F238E27FC236}">
                  <a16:creationId xmlns:a16="http://schemas.microsoft.com/office/drawing/2014/main" id="{ED142063-2599-66AE-98D8-04C17C5FAD63}"/>
                </a:ext>
                <a:ext uri="{C183D7F6-B498-43B3-948B-1728B52AA6E4}">
                  <adec:decorative xmlns:adec="http://schemas.microsoft.com/office/drawing/2017/decorative" val="1"/>
                </a:ext>
              </a:extLst>
            </p:cNvPr>
            <p:cNvSpPr/>
            <p:nvPr/>
          </p:nvSpPr>
          <p:spPr>
            <a:xfrm>
              <a:off x="7024093" y="5350146"/>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7" name="Oval 46">
              <a:extLst>
                <a:ext uri="{FF2B5EF4-FFF2-40B4-BE49-F238E27FC236}">
                  <a16:creationId xmlns:a16="http://schemas.microsoft.com/office/drawing/2014/main" id="{FB0AAFFF-4974-C409-DAD5-933E3DD24FDE}"/>
                </a:ext>
                <a:ext uri="{C183D7F6-B498-43B3-948B-1728B52AA6E4}">
                  <adec:decorative xmlns:adec="http://schemas.microsoft.com/office/drawing/2017/decorative" val="1"/>
                </a:ext>
              </a:extLst>
            </p:cNvPr>
            <p:cNvSpPr/>
            <p:nvPr/>
          </p:nvSpPr>
          <p:spPr>
            <a:xfrm>
              <a:off x="7022171" y="5686030"/>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9" name="TextBox 48">
              <a:extLst>
                <a:ext uri="{FF2B5EF4-FFF2-40B4-BE49-F238E27FC236}">
                  <a16:creationId xmlns:a16="http://schemas.microsoft.com/office/drawing/2014/main" id="{2BCB657A-7A2A-40AB-8A81-828004A03304}"/>
                </a:ext>
                <a:ext uri="{C183D7F6-B498-43B3-948B-1728B52AA6E4}">
                  <adec:decorative xmlns:adec="http://schemas.microsoft.com/office/drawing/2017/decorative" val="1"/>
                </a:ext>
              </a:extLst>
            </p:cNvPr>
            <p:cNvSpPr txBox="1"/>
            <p:nvPr/>
          </p:nvSpPr>
          <p:spPr>
            <a:xfrm>
              <a:off x="7254944" y="5271477"/>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motorised vehicle data available for most months and years.</a:t>
              </a:r>
            </a:p>
          </p:txBody>
        </p:sp>
        <p:sp>
          <p:nvSpPr>
            <p:cNvPr id="51" name="TextBox 50">
              <a:extLst>
                <a:ext uri="{FF2B5EF4-FFF2-40B4-BE49-F238E27FC236}">
                  <a16:creationId xmlns:a16="http://schemas.microsoft.com/office/drawing/2014/main" id="{4521525A-5BCE-BEBA-F2EE-3123D1308A60}"/>
                </a:ext>
                <a:ext uri="{C183D7F6-B498-43B3-948B-1728B52AA6E4}">
                  <adec:decorative xmlns:adec="http://schemas.microsoft.com/office/drawing/2017/decorative" val="1"/>
                </a:ext>
              </a:extLst>
            </p:cNvPr>
            <p:cNvSpPr txBox="1"/>
            <p:nvPr/>
          </p:nvSpPr>
          <p:spPr>
            <a:xfrm>
              <a:off x="7254944" y="5547344"/>
              <a:ext cx="47430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Comparable motorised vehicle data available for June 2019, June 2021, June 2023 and June 2024.</a:t>
              </a:r>
            </a:p>
          </p:txBody>
        </p:sp>
        <p:sp>
          <p:nvSpPr>
            <p:cNvPr id="53" name="Rectangle 52">
              <a:extLst>
                <a:ext uri="{FF2B5EF4-FFF2-40B4-BE49-F238E27FC236}">
                  <a16:creationId xmlns:a16="http://schemas.microsoft.com/office/drawing/2014/main" id="{B975A6DF-AC21-7195-7A7B-897772B09F90}"/>
                </a:ext>
                <a:ext uri="{C183D7F6-B498-43B3-948B-1728B52AA6E4}">
                  <adec:decorative xmlns:adec="http://schemas.microsoft.com/office/drawing/2017/decorative" val="1"/>
                </a:ext>
              </a:extLst>
            </p:cNvPr>
            <p:cNvSpPr/>
            <p:nvPr/>
          </p:nvSpPr>
          <p:spPr>
            <a:xfrm>
              <a:off x="6861789" y="4937348"/>
              <a:ext cx="5140397" cy="170608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600"/>
            </a:p>
          </p:txBody>
        </p:sp>
        <p:sp>
          <p:nvSpPr>
            <p:cNvPr id="55" name="Oval 54">
              <a:extLst>
                <a:ext uri="{FF2B5EF4-FFF2-40B4-BE49-F238E27FC236}">
                  <a16:creationId xmlns:a16="http://schemas.microsoft.com/office/drawing/2014/main" id="{F13C6579-655D-F66B-A3C3-18A667742445}"/>
                </a:ext>
                <a:ext uri="{C183D7F6-B498-43B3-948B-1728B52AA6E4}">
                  <adec:decorative xmlns:adec="http://schemas.microsoft.com/office/drawing/2017/decorative" val="1"/>
                </a:ext>
              </a:extLst>
            </p:cNvPr>
            <p:cNvSpPr/>
            <p:nvPr/>
          </p:nvSpPr>
          <p:spPr>
            <a:xfrm>
              <a:off x="7022171" y="6034773"/>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7" name="TextBox 56">
              <a:extLst>
                <a:ext uri="{FF2B5EF4-FFF2-40B4-BE49-F238E27FC236}">
                  <a16:creationId xmlns:a16="http://schemas.microsoft.com/office/drawing/2014/main" id="{FEA428DE-5117-EEDE-2DEE-8309440E69D3}"/>
                </a:ext>
                <a:ext uri="{C183D7F6-B498-43B3-948B-1728B52AA6E4}">
                  <adec:decorative xmlns:adec="http://schemas.microsoft.com/office/drawing/2017/decorative" val="1"/>
                </a:ext>
              </a:extLst>
            </p:cNvPr>
            <p:cNvSpPr txBox="1"/>
            <p:nvPr/>
          </p:nvSpPr>
          <p:spPr>
            <a:xfrm>
              <a:off x="7254944" y="5991020"/>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motorised vehicle data available for June 2019 and June 2024.</a:t>
              </a:r>
            </a:p>
          </p:txBody>
        </p:sp>
        <p:sp>
          <p:nvSpPr>
            <p:cNvPr id="59" name="Cross 58">
              <a:extLst>
                <a:ext uri="{FF2B5EF4-FFF2-40B4-BE49-F238E27FC236}">
                  <a16:creationId xmlns:a16="http://schemas.microsoft.com/office/drawing/2014/main" id="{F4939CAF-AC74-62C5-F537-CCB35512B9DE}"/>
                </a:ext>
                <a:ext uri="{C183D7F6-B498-43B3-948B-1728B52AA6E4}">
                  <adec:decorative xmlns:adec="http://schemas.microsoft.com/office/drawing/2017/decorative" val="1"/>
                </a:ext>
              </a:extLst>
            </p:cNvPr>
            <p:cNvSpPr/>
            <p:nvPr/>
          </p:nvSpPr>
          <p:spPr>
            <a:xfrm rot="2703070">
              <a:off x="7023045" y="634798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1" name="TextBox 60">
              <a:extLst>
                <a:ext uri="{FF2B5EF4-FFF2-40B4-BE49-F238E27FC236}">
                  <a16:creationId xmlns:a16="http://schemas.microsoft.com/office/drawing/2014/main" id="{0727ACCB-63A9-D7B1-C055-40D0F52D7704}"/>
                </a:ext>
                <a:ext uri="{C183D7F6-B498-43B3-948B-1728B52AA6E4}">
                  <adec:decorative xmlns:adec="http://schemas.microsoft.com/office/drawing/2017/decorative" val="1"/>
                </a:ext>
              </a:extLst>
            </p:cNvPr>
            <p:cNvSpPr txBox="1"/>
            <p:nvPr/>
          </p:nvSpPr>
          <p:spPr>
            <a:xfrm>
              <a:off x="7254944" y="6296432"/>
              <a:ext cx="49777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data not available for June 2019 and / or June 2024.</a:t>
              </a:r>
            </a:p>
          </p:txBody>
        </p:sp>
      </p:grpSp>
      <p:sp>
        <p:nvSpPr>
          <p:cNvPr id="5" name="Cross 4">
            <a:extLst>
              <a:ext uri="{FF2B5EF4-FFF2-40B4-BE49-F238E27FC236}">
                <a16:creationId xmlns:a16="http://schemas.microsoft.com/office/drawing/2014/main" id="{C9073107-363D-151B-BFB9-7337C01E369A}"/>
              </a:ext>
              <a:ext uri="{C183D7F6-B498-43B3-948B-1728B52AA6E4}">
                <adec:decorative xmlns:adec="http://schemas.microsoft.com/office/drawing/2017/decorative" val="1"/>
              </a:ext>
            </a:extLst>
          </p:cNvPr>
          <p:cNvSpPr/>
          <p:nvPr/>
        </p:nvSpPr>
        <p:spPr>
          <a:xfrm rot="2703070">
            <a:off x="4543517" y="3051602"/>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2" name="Cross 11">
            <a:extLst>
              <a:ext uri="{FF2B5EF4-FFF2-40B4-BE49-F238E27FC236}">
                <a16:creationId xmlns:a16="http://schemas.microsoft.com/office/drawing/2014/main" id="{9B5CB84F-451A-4DB6-87FE-28152DDA2F8C}"/>
              </a:ext>
              <a:ext uri="{C183D7F6-B498-43B3-948B-1728B52AA6E4}">
                <adec:decorative xmlns:adec="http://schemas.microsoft.com/office/drawing/2017/decorative" val="1"/>
              </a:ext>
            </a:extLst>
          </p:cNvPr>
          <p:cNvSpPr/>
          <p:nvPr/>
        </p:nvSpPr>
        <p:spPr>
          <a:xfrm rot="2703070">
            <a:off x="1498994" y="120012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5" name="Cross 14">
            <a:extLst>
              <a:ext uri="{FF2B5EF4-FFF2-40B4-BE49-F238E27FC236}">
                <a16:creationId xmlns:a16="http://schemas.microsoft.com/office/drawing/2014/main" id="{D3BACC13-1138-7A11-D650-2003077F2F16}"/>
              </a:ext>
              <a:ext uri="{C183D7F6-B498-43B3-948B-1728B52AA6E4}">
                <adec:decorative xmlns:adec="http://schemas.microsoft.com/office/drawing/2017/decorative" val="1"/>
              </a:ext>
            </a:extLst>
          </p:cNvPr>
          <p:cNvSpPr/>
          <p:nvPr/>
        </p:nvSpPr>
        <p:spPr>
          <a:xfrm rot="2703070">
            <a:off x="4350588" y="4815000"/>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Cross 17">
            <a:extLst>
              <a:ext uri="{FF2B5EF4-FFF2-40B4-BE49-F238E27FC236}">
                <a16:creationId xmlns:a16="http://schemas.microsoft.com/office/drawing/2014/main" id="{51EC180C-7199-E5E9-1EA1-6FC1D780FB37}"/>
              </a:ext>
              <a:ext uri="{C183D7F6-B498-43B3-948B-1728B52AA6E4}">
                <adec:decorative xmlns:adec="http://schemas.microsoft.com/office/drawing/2017/decorative" val="1"/>
              </a:ext>
            </a:extLst>
          </p:cNvPr>
          <p:cNvSpPr/>
          <p:nvPr/>
        </p:nvSpPr>
        <p:spPr>
          <a:xfrm rot="2703070">
            <a:off x="3016260" y="503680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9" name="Cross 18">
            <a:extLst>
              <a:ext uri="{FF2B5EF4-FFF2-40B4-BE49-F238E27FC236}">
                <a16:creationId xmlns:a16="http://schemas.microsoft.com/office/drawing/2014/main" id="{6657795C-A1B8-B44D-094B-BFB95F872BB2}"/>
              </a:ext>
              <a:ext uri="{C183D7F6-B498-43B3-948B-1728B52AA6E4}">
                <adec:decorative xmlns:adec="http://schemas.microsoft.com/office/drawing/2017/decorative" val="1"/>
              </a:ext>
            </a:extLst>
          </p:cNvPr>
          <p:cNvSpPr/>
          <p:nvPr/>
        </p:nvSpPr>
        <p:spPr>
          <a:xfrm rot="2703070">
            <a:off x="1508046" y="2923683"/>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0" name="Oval 19">
            <a:extLst>
              <a:ext uri="{FF2B5EF4-FFF2-40B4-BE49-F238E27FC236}">
                <a16:creationId xmlns:a16="http://schemas.microsoft.com/office/drawing/2014/main" id="{34C92028-64AE-DA4F-CF11-399CA9898A6C}"/>
              </a:ext>
              <a:ext uri="{C183D7F6-B498-43B3-948B-1728B52AA6E4}">
                <adec:decorative xmlns:adec="http://schemas.microsoft.com/office/drawing/2017/decorative" val="1"/>
              </a:ext>
            </a:extLst>
          </p:cNvPr>
          <p:cNvSpPr/>
          <p:nvPr/>
        </p:nvSpPr>
        <p:spPr>
          <a:xfrm>
            <a:off x="3643968" y="5713948"/>
            <a:ext cx="179119" cy="1712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1" name="Cross 20">
            <a:extLst>
              <a:ext uri="{FF2B5EF4-FFF2-40B4-BE49-F238E27FC236}">
                <a16:creationId xmlns:a16="http://schemas.microsoft.com/office/drawing/2014/main" id="{41357F45-89CF-AB63-CB20-032D81FBBA5D}"/>
              </a:ext>
              <a:ext uri="{C183D7F6-B498-43B3-948B-1728B52AA6E4}">
                <adec:decorative xmlns:adec="http://schemas.microsoft.com/office/drawing/2017/decorative" val="1"/>
              </a:ext>
            </a:extLst>
          </p:cNvPr>
          <p:cNvSpPr/>
          <p:nvPr/>
        </p:nvSpPr>
        <p:spPr>
          <a:xfrm rot="2703070">
            <a:off x="4447237" y="522687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Cross 8">
            <a:extLst>
              <a:ext uri="{FF2B5EF4-FFF2-40B4-BE49-F238E27FC236}">
                <a16:creationId xmlns:a16="http://schemas.microsoft.com/office/drawing/2014/main" id="{2BC66329-262F-FABB-2714-2DA5D91F2D65}"/>
              </a:ext>
              <a:ext uri="{C183D7F6-B498-43B3-948B-1728B52AA6E4}">
                <adec:decorative xmlns:adec="http://schemas.microsoft.com/office/drawing/2017/decorative" val="1"/>
              </a:ext>
            </a:extLst>
          </p:cNvPr>
          <p:cNvSpPr/>
          <p:nvPr/>
        </p:nvSpPr>
        <p:spPr>
          <a:xfrm rot="2703070">
            <a:off x="4239674" y="402792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 name="Cross 1">
            <a:extLst>
              <a:ext uri="{FF2B5EF4-FFF2-40B4-BE49-F238E27FC236}">
                <a16:creationId xmlns:a16="http://schemas.microsoft.com/office/drawing/2014/main" id="{638C0609-33BD-0A1C-DB92-8516939C8212}"/>
              </a:ext>
              <a:ext uri="{C183D7F6-B498-43B3-948B-1728B52AA6E4}">
                <adec:decorative xmlns:adec="http://schemas.microsoft.com/office/drawing/2017/decorative" val="1"/>
              </a:ext>
            </a:extLst>
          </p:cNvPr>
          <p:cNvSpPr/>
          <p:nvPr/>
        </p:nvSpPr>
        <p:spPr>
          <a:xfrm rot="2703070">
            <a:off x="2959083" y="4264367"/>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Cross 9">
            <a:extLst>
              <a:ext uri="{FF2B5EF4-FFF2-40B4-BE49-F238E27FC236}">
                <a16:creationId xmlns:a16="http://schemas.microsoft.com/office/drawing/2014/main" id="{753BAD8E-62B0-D272-9E90-56E53EF4F556}"/>
              </a:ext>
              <a:ext uri="{C183D7F6-B498-43B3-948B-1728B52AA6E4}">
                <adec:decorative xmlns:adec="http://schemas.microsoft.com/office/drawing/2017/decorative" val="1"/>
              </a:ext>
            </a:extLst>
          </p:cNvPr>
          <p:cNvSpPr/>
          <p:nvPr/>
        </p:nvSpPr>
        <p:spPr>
          <a:xfrm rot="2703070">
            <a:off x="2991517" y="4032389"/>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366959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EF15D9A7-16E1-181D-E74E-B938409497A4}"/>
              </a:ext>
            </a:extLst>
          </p:cNvPr>
          <p:cNvSpPr txBox="1">
            <a:spLocks noGrp="1"/>
          </p:cNvSpPr>
          <p:nvPr>
            <p:ph type="title" idx="4294967295"/>
          </p:nvPr>
        </p:nvSpPr>
        <p:spPr>
          <a:xfrm>
            <a:off x="0" y="13791"/>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Vehicle Split: Overall</a:t>
            </a:r>
          </a:p>
        </p:txBody>
      </p:sp>
      <p:sp>
        <p:nvSpPr>
          <p:cNvPr id="4" name="TextBox 3">
            <a:extLst>
              <a:ext uri="{FF2B5EF4-FFF2-40B4-BE49-F238E27FC236}">
                <a16:creationId xmlns:a16="http://schemas.microsoft.com/office/drawing/2014/main" id="{0164D5B4-1289-2A51-96FF-B9659BE97898}"/>
              </a:ext>
            </a:extLst>
          </p:cNvPr>
          <p:cNvSpPr txBox="1"/>
          <p:nvPr/>
        </p:nvSpPr>
        <p:spPr>
          <a:xfrm>
            <a:off x="233423" y="660122"/>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June 2024 typical weekday volumes are just below those recorded at this point last year (June 2023) and are 14% below the typical weekday volumes recorded pre-COVID (June 2019). The vehicle mode split has not altered a lot between the four years.</a:t>
            </a:r>
          </a:p>
        </p:txBody>
      </p:sp>
      <p:sp>
        <p:nvSpPr>
          <p:cNvPr id="16" name="TextBox 15">
            <a:extLst>
              <a:ext uri="{FF2B5EF4-FFF2-40B4-BE49-F238E27FC236}">
                <a16:creationId xmlns:a16="http://schemas.microsoft.com/office/drawing/2014/main" id="{0987C3EE-FE78-45C9-B641-5CC7A88B89E9}"/>
              </a:ext>
            </a:extLst>
          </p:cNvPr>
          <p:cNvSpPr txBox="1"/>
          <p:nvPr/>
        </p:nvSpPr>
        <p:spPr>
          <a:xfrm>
            <a:off x="626457" y="1162295"/>
            <a:ext cx="8819910" cy="369332"/>
          </a:xfrm>
          <a:prstGeom prst="rect">
            <a:avLst/>
          </a:prstGeom>
          <a:noFill/>
        </p:spPr>
        <p:txBody>
          <a:bodyPr wrap="square" lIns="91440" tIns="45720" rIns="91440" bIns="45720" rtlCol="0" anchor="t">
            <a:spAutoFit/>
          </a:bodyPr>
          <a:lstStyle/>
          <a:p>
            <a:pPr algn="ctr"/>
            <a:r>
              <a:rPr lang="en-GB" b="1"/>
              <a:t>Vehicle type split – sum of 4 sensors in Cambridge</a:t>
            </a:r>
            <a:endParaRPr lang="en-GB" b="1">
              <a:cs typeface="Calibri"/>
            </a:endParaRPr>
          </a:p>
        </p:txBody>
      </p:sp>
      <p:pic>
        <p:nvPicPr>
          <p:cNvPr id="9" name="Picture 8" descr="Vehicle volumes and mode split by year.&#10;&#10;Cars are the dominant mode of transport in all years, followed by pedestrians and pedal cycles.">
            <a:extLst>
              <a:ext uri="{FF2B5EF4-FFF2-40B4-BE49-F238E27FC236}">
                <a16:creationId xmlns:a16="http://schemas.microsoft.com/office/drawing/2014/main" id="{29EC0F40-108D-B38D-B95F-535B78FD3A0F}"/>
              </a:ext>
            </a:extLst>
          </p:cNvPr>
          <p:cNvPicPr>
            <a:picLocks noChangeAspect="1"/>
          </p:cNvPicPr>
          <p:nvPr/>
        </p:nvPicPr>
        <p:blipFill rotWithShape="1">
          <a:blip r:embed="rId3">
            <a:extLst>
              <a:ext uri="{28A0092B-C50C-407E-A947-70E740481C1C}">
                <a14:useLocalDpi xmlns:a14="http://schemas.microsoft.com/office/drawing/2010/main" val="0"/>
              </a:ext>
            </a:extLst>
          </a:blip>
          <a:srcRect t="1258" b="1"/>
          <a:stretch/>
        </p:blipFill>
        <p:spPr>
          <a:xfrm>
            <a:off x="142731" y="1612939"/>
            <a:ext cx="9162550" cy="4615551"/>
          </a:xfrm>
          <a:prstGeom prst="rect">
            <a:avLst/>
          </a:prstGeom>
        </p:spPr>
      </p:pic>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3408460736"/>
              </p:ext>
            </p:extLst>
          </p:nvPr>
        </p:nvGraphicFramePr>
        <p:xfrm>
          <a:off x="9587726" y="1351258"/>
          <a:ext cx="2430000" cy="1645920"/>
        </p:xfrm>
        <a:graphic>
          <a:graphicData uri="http://schemas.openxmlformats.org/drawingml/2006/table">
            <a:tbl>
              <a:tblPr firstRow="1" bandRow="1">
                <a:tableStyleId>{5C22544A-7EE6-4342-B048-85BDC9FD1C3A}</a:tableStyleId>
              </a:tblPr>
              <a:tblGrid>
                <a:gridCol w="1586147">
                  <a:extLst>
                    <a:ext uri="{9D8B030D-6E8A-4147-A177-3AD203B41FA5}">
                      <a16:colId xmlns:a16="http://schemas.microsoft.com/office/drawing/2014/main" val="224627856"/>
                    </a:ext>
                  </a:extLst>
                </a:gridCol>
                <a:gridCol w="843853">
                  <a:extLst>
                    <a:ext uri="{9D8B030D-6E8A-4147-A177-3AD203B41FA5}">
                      <a16:colId xmlns:a16="http://schemas.microsoft.com/office/drawing/2014/main" val="69069862"/>
                    </a:ext>
                  </a:extLst>
                </a:gridCol>
              </a:tblGrid>
              <a:tr h="175680">
                <a:tc gridSpan="2">
                  <a:txBody>
                    <a:bodyPr/>
                    <a:lstStyle/>
                    <a:p>
                      <a:pPr algn="ctr"/>
                      <a:r>
                        <a:rPr lang="en-GB" sz="1200">
                          <a:solidFill>
                            <a:schemeClr val="tx1"/>
                          </a:solidFill>
                        </a:rPr>
                        <a:t>Active Travel* proportion by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05340273"/>
                  </a:ext>
                </a:extLst>
              </a:tr>
              <a:tr h="175680">
                <a:tc>
                  <a:txBody>
                    <a:bodyPr/>
                    <a:lstStyle/>
                    <a:p>
                      <a:pPr algn="ctr"/>
                      <a:r>
                        <a:rPr lang="en-GB" sz="120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Active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175680">
                <a:tc>
                  <a:txBody>
                    <a:bodyPr/>
                    <a:lstStyle/>
                    <a:p>
                      <a:pPr algn="l"/>
                      <a:r>
                        <a:rPr lang="en-GB" sz="1200">
                          <a:solidFill>
                            <a:schemeClr val="tx1"/>
                          </a:solidFill>
                        </a:rPr>
                        <a:t>June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391317"/>
                  </a:ext>
                </a:extLst>
              </a:tr>
              <a:tr h="175680">
                <a:tc>
                  <a:txBody>
                    <a:bodyPr/>
                    <a:lstStyle/>
                    <a:p>
                      <a:pPr algn="l"/>
                      <a:r>
                        <a:rPr lang="en-GB" sz="1200">
                          <a:solidFill>
                            <a:schemeClr val="tx1"/>
                          </a:solidFill>
                        </a:rPr>
                        <a:t>June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325792"/>
                  </a:ext>
                </a:extLst>
              </a:tr>
              <a:tr h="175680">
                <a:tc>
                  <a:txBody>
                    <a:bodyPr/>
                    <a:lstStyle/>
                    <a:p>
                      <a:pPr algn="l"/>
                      <a:r>
                        <a:rPr lang="en-GB" sz="1200">
                          <a:solidFill>
                            <a:schemeClr val="tx1"/>
                          </a:solidFill>
                        </a:rPr>
                        <a:t>June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006868"/>
                  </a:ext>
                </a:extLst>
              </a:tr>
              <a:tr h="175680">
                <a:tc>
                  <a:txBody>
                    <a:bodyPr/>
                    <a:lstStyle/>
                    <a:p>
                      <a:pPr algn="l"/>
                      <a:r>
                        <a:rPr lang="en-GB" sz="1200">
                          <a:solidFill>
                            <a:schemeClr val="tx1"/>
                          </a:solidFill>
                        </a:rPr>
                        <a:t>June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622328"/>
                  </a:ext>
                </a:extLst>
              </a:tr>
            </a:tbl>
          </a:graphicData>
        </a:graphic>
      </p:graphicFrame>
      <p:graphicFrame>
        <p:nvGraphicFramePr>
          <p:cNvPr id="15" name="Table 14">
            <a:extLst>
              <a:ext uri="{FF2B5EF4-FFF2-40B4-BE49-F238E27FC236}">
                <a16:creationId xmlns:a16="http://schemas.microsoft.com/office/drawing/2014/main" id="{6749360A-95AB-49B0-BBA7-A3D324255DA5}"/>
              </a:ext>
            </a:extLst>
          </p:cNvPr>
          <p:cNvGraphicFramePr>
            <a:graphicFrameLocks noGrp="1"/>
          </p:cNvGraphicFramePr>
          <p:nvPr>
            <p:extLst>
              <p:ext uri="{D42A27DB-BD31-4B8C-83A1-F6EECF244321}">
                <p14:modId xmlns:p14="http://schemas.microsoft.com/office/powerpoint/2010/main" val="1256750790"/>
              </p:ext>
            </p:extLst>
          </p:nvPr>
        </p:nvGraphicFramePr>
        <p:xfrm>
          <a:off x="9587726" y="3132712"/>
          <a:ext cx="2428476" cy="3387577"/>
        </p:xfrm>
        <a:graphic>
          <a:graphicData uri="http://schemas.openxmlformats.org/drawingml/2006/table">
            <a:tbl>
              <a:tblPr firstRow="1"/>
              <a:tblGrid>
                <a:gridCol w="1646748">
                  <a:extLst>
                    <a:ext uri="{9D8B030D-6E8A-4147-A177-3AD203B41FA5}">
                      <a16:colId xmlns:a16="http://schemas.microsoft.com/office/drawing/2014/main" val="2909968136"/>
                    </a:ext>
                  </a:extLst>
                </a:gridCol>
                <a:gridCol w="781728">
                  <a:extLst>
                    <a:ext uri="{9D8B030D-6E8A-4147-A177-3AD203B41FA5}">
                      <a16:colId xmlns:a16="http://schemas.microsoft.com/office/drawing/2014/main" val="3474933118"/>
                    </a:ext>
                  </a:extLst>
                </a:gridCol>
              </a:tblGrid>
              <a:tr h="378891">
                <a:tc gridSpan="2">
                  <a:txBody>
                    <a:bodyPr/>
                    <a:lstStyle/>
                    <a:p>
                      <a:pPr algn="ctr" fontAlgn="ctr"/>
                      <a:r>
                        <a:rPr lang="en-GB" sz="1200" b="1" i="0" u="none" strike="noStrike">
                          <a:solidFill>
                            <a:srgbClr val="000000"/>
                          </a:solidFill>
                          <a:effectLst/>
                          <a:latin typeface="Calibri"/>
                        </a:rPr>
                        <a:t>June 2024 Active Travel*</a:t>
                      </a:r>
                    </a:p>
                    <a:p>
                      <a:pPr algn="ctr" fontAlgn="ctr"/>
                      <a:r>
                        <a:rPr lang="en-GB" sz="1200" b="1" i="0" u="none" strike="noStrike">
                          <a:solidFill>
                            <a:srgbClr val="000000"/>
                          </a:solidFill>
                          <a:effectLst/>
                          <a:latin typeface="Calibri"/>
                        </a:rPr>
                        <a:t>proportion by location</a:t>
                      </a:r>
                      <a:endParaRPr lang="en-US" sz="24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02292">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02292">
                <a:tc>
                  <a:txBody>
                    <a:bodyPr/>
                    <a:lstStyle/>
                    <a:p>
                      <a:pPr algn="l" fontAlgn="ctr"/>
                      <a:r>
                        <a:rPr lang="en-GB" sz="1200" b="0" i="0" u="none" strike="noStrike">
                          <a:solidFill>
                            <a:srgbClr val="000000"/>
                          </a:solidFill>
                          <a:effectLst/>
                          <a:latin typeface="Calibri"/>
                        </a:rPr>
                        <a:t> Station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02292">
                <a:tc>
                  <a:txBody>
                    <a:bodyPr/>
                    <a:lstStyle/>
                    <a:p>
                      <a:pPr algn="l" fontAlgn="ctr"/>
                      <a:r>
                        <a:rPr lang="en-GB" sz="1200" b="0" i="0" u="none" strike="noStrike">
                          <a:solidFill>
                            <a:srgbClr val="000000"/>
                          </a:solidFill>
                          <a:effectLst/>
                          <a:latin typeface="Calibri"/>
                        </a:rPr>
                        <a:t> 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02292">
                <a:tc>
                  <a:txBody>
                    <a:bodyPr/>
                    <a:lstStyle/>
                    <a:p>
                      <a:pPr algn="l" fontAlgn="ctr"/>
                      <a:r>
                        <a:rPr lang="en-GB" sz="1200" b="0" i="0" u="none" strike="noStrike">
                          <a:solidFill>
                            <a:srgbClr val="000000"/>
                          </a:solidFill>
                          <a:effectLst/>
                          <a:latin typeface="Calibri"/>
                        </a:rPr>
                        <a:t> 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02292">
                <a:tc>
                  <a:txBody>
                    <a:bodyPr/>
                    <a:lstStyle/>
                    <a:p>
                      <a:pPr algn="l" fontAlgn="ctr"/>
                      <a:r>
                        <a:rPr lang="en-GB" sz="1200" b="0" i="0" u="none" strike="noStrike">
                          <a:solidFill>
                            <a:srgbClr val="000000"/>
                          </a:solidFill>
                          <a:effectLst/>
                          <a:latin typeface="Calibri"/>
                        </a:rPr>
                        <a:t> Milton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584910"/>
                  </a:ext>
                </a:extLst>
              </a:tr>
              <a:tr h="202292">
                <a:tc>
                  <a:txBody>
                    <a:bodyPr/>
                    <a:lstStyle/>
                    <a:p>
                      <a:pPr algn="l" fontAlgn="ctr"/>
                      <a:r>
                        <a:rPr lang="en-GB" sz="1200" b="0" i="0" u="none" strike="noStrike">
                          <a:solidFill>
                            <a:srgbClr val="000000"/>
                          </a:solidFill>
                          <a:effectLst/>
                          <a:latin typeface="Calibri"/>
                        </a:rPr>
                        <a:t> Mill Road (East)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r h="202292">
                <a:tc>
                  <a:txBody>
                    <a:bodyPr/>
                    <a:lstStyle/>
                    <a:p>
                      <a:pPr lvl="0" algn="l">
                        <a:buNone/>
                      </a:pPr>
                      <a:r>
                        <a:rPr lang="en-GB" sz="1200" b="0" i="0" u="none" strike="noStrike" noProof="0">
                          <a:solidFill>
                            <a:srgbClr val="000000"/>
                          </a:solidFill>
                          <a:effectLst/>
                          <a:latin typeface="Calibri"/>
                        </a:rPr>
                        <a:t> Cherry Hinton Road</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72669"/>
                  </a:ext>
                </a:extLst>
              </a:tr>
              <a:tr h="202292">
                <a:tc>
                  <a:txBody>
                    <a:bodyPr/>
                    <a:lstStyle/>
                    <a:p>
                      <a:pPr lvl="0" algn="l">
                        <a:buNone/>
                      </a:pPr>
                      <a:r>
                        <a:rPr lang="en-GB" sz="1200" b="0" i="0" u="none" strike="noStrike">
                          <a:solidFill>
                            <a:srgbClr val="000000"/>
                          </a:solidFill>
                          <a:effectLst/>
                          <a:latin typeface="Calibri"/>
                        </a:rPr>
                        <a:t> East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0" i="0" u="none" strike="noStrike">
                          <a:solidFill>
                            <a:srgbClr val="000000"/>
                          </a:solidFill>
                          <a:effectLst/>
                          <a:latin typeface="Calibri"/>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531406"/>
                  </a:ext>
                </a:extLst>
              </a:tr>
              <a:tr h="202292">
                <a:tc>
                  <a:txBody>
                    <a:bodyPr/>
                    <a:lstStyle/>
                    <a:p>
                      <a:pPr algn="l" fontAlgn="ctr"/>
                      <a:r>
                        <a:rPr lang="en-GB" sz="1200" b="0" i="0" u="none" strike="noStrike">
                          <a:solidFill>
                            <a:srgbClr val="000000"/>
                          </a:solidFill>
                          <a:effectLst/>
                          <a:latin typeface="Calibri"/>
                        </a:rPr>
                        <a:t> Hills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697197"/>
                  </a:ext>
                </a:extLst>
              </a:tr>
              <a:tr h="202292">
                <a:tc>
                  <a:txBody>
                    <a:bodyPr/>
                    <a:lstStyle/>
                    <a:p>
                      <a:pPr lvl="0" algn="l">
                        <a:buNone/>
                      </a:pPr>
                      <a:r>
                        <a:rPr lang="en-GB" sz="1200" b="0" i="0" u="none" strike="noStrike">
                          <a:solidFill>
                            <a:srgbClr val="000000"/>
                          </a:solidFill>
                          <a:effectLst/>
                          <a:latin typeface="Calibri"/>
                        </a:rPr>
                        <a:t> Histon Road (South)</a:t>
                      </a:r>
                    </a:p>
                  </a:txBody>
                  <a:tcPr marL="0" marR="0" marT="0" marB="0" anchor="ctr">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tcPr>
                </a:tc>
                <a:tc>
                  <a:txBody>
                    <a:bodyPr/>
                    <a:lstStyle/>
                    <a:p>
                      <a:pPr lvl="0" algn="ctr">
                        <a:buNone/>
                      </a:pPr>
                      <a:r>
                        <a:rPr lang="en-GB" sz="1200" b="0" i="0" u="none" strike="noStrike">
                          <a:solidFill>
                            <a:srgbClr val="000000"/>
                          </a:solidFill>
                          <a:effectLst/>
                          <a:latin typeface="Calibri"/>
                        </a:rPr>
                        <a:t>26%</a:t>
                      </a:r>
                    </a:p>
                  </a:txBody>
                  <a:tcPr marL="0" marR="0" marT="0" marB="0" anchor="ctr">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tcPr>
                </a:tc>
                <a:extLst>
                  <a:ext uri="{0D108BD9-81ED-4DB2-BD59-A6C34878D82A}">
                    <a16:rowId xmlns:a16="http://schemas.microsoft.com/office/drawing/2014/main" val="1656032753"/>
                  </a:ext>
                </a:extLst>
              </a:tr>
              <a:tr h="202292">
                <a:tc>
                  <a:txBody>
                    <a:bodyPr/>
                    <a:lstStyle/>
                    <a:p>
                      <a:pPr algn="l" fontAlgn="ctr"/>
                      <a:r>
                        <a:rPr lang="en-GB" sz="1200" b="0" i="0" u="none" strike="noStrike">
                          <a:solidFill>
                            <a:srgbClr val="000000"/>
                          </a:solidFill>
                          <a:effectLst/>
                          <a:latin typeface="Calibri"/>
                        </a:rPr>
                        <a:t> 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438275"/>
                  </a:ext>
                </a:extLst>
              </a:tr>
              <a:tr h="189445">
                <a:tc>
                  <a:txBody>
                    <a:bodyPr/>
                    <a:lstStyle/>
                    <a:p>
                      <a:pPr lvl="0" algn="l">
                        <a:buNone/>
                      </a:pPr>
                      <a:r>
                        <a:rPr lang="en-GB" sz="1200" b="0" i="0" u="none" strike="noStrike">
                          <a:solidFill>
                            <a:srgbClr val="000000"/>
                          </a:solidFill>
                          <a:effectLst/>
                          <a:latin typeface="Calibri"/>
                        </a:rPr>
                        <a:t> Perne Road</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366043"/>
                  </a:ext>
                </a:extLst>
              </a:tr>
              <a:tr h="189445">
                <a:tc>
                  <a:txBody>
                    <a:bodyPr/>
                    <a:lstStyle/>
                    <a:p>
                      <a:pPr lvl="0" algn="l">
                        <a:buNone/>
                      </a:pPr>
                      <a:r>
                        <a:rPr lang="en-GB" sz="1200" b="0" i="0" u="none" strike="noStrike">
                          <a:solidFill>
                            <a:srgbClr val="000000"/>
                          </a:solidFill>
                          <a:effectLst/>
                          <a:latin typeface="Calibri"/>
                        </a:rPr>
                        <a:t> Histon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0" i="0" u="none" strike="noStrike">
                          <a:solidFill>
                            <a:srgbClr val="000000"/>
                          </a:solidFill>
                          <a:effectLst/>
                          <a:latin typeface="Calibri"/>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335733"/>
                  </a:ext>
                </a:extLst>
              </a:tr>
              <a:tr h="202292">
                <a:tc>
                  <a:txBody>
                    <a:bodyPr/>
                    <a:lstStyle/>
                    <a:p>
                      <a:pPr algn="l" fontAlgn="ctr"/>
                      <a:r>
                        <a:rPr lang="en-GB" sz="1200" b="0" i="0" u="none" strike="noStrike">
                          <a:solidFill>
                            <a:srgbClr val="000000"/>
                          </a:solidFill>
                          <a:effectLst/>
                          <a:latin typeface="Calibri"/>
                        </a:rPr>
                        <a:t> Newmarket Road</a:t>
                      </a:r>
                    </a:p>
                  </a:txBody>
                  <a:tcPr marL="0" marR="0" marT="0" marB="0" anchor="ctr">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tcPr>
                </a:tc>
                <a:tc>
                  <a:txBody>
                    <a:bodyPr/>
                    <a:lstStyle/>
                    <a:p>
                      <a:pPr algn="ctr" fontAlgn="ctr"/>
                      <a:r>
                        <a:rPr lang="en-GB" sz="1200" b="0" i="0" u="none" strike="noStrike">
                          <a:solidFill>
                            <a:srgbClr val="000000"/>
                          </a:solidFill>
                          <a:effectLst/>
                          <a:latin typeface="Calibri"/>
                        </a:rPr>
                        <a:t>10%</a:t>
                      </a:r>
                    </a:p>
                  </a:txBody>
                  <a:tcPr marL="0" marR="0" marT="0" marB="0" anchor="ctr">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tcPr>
                </a:tc>
                <a:extLst>
                  <a:ext uri="{0D108BD9-81ED-4DB2-BD59-A6C34878D82A}">
                    <a16:rowId xmlns:a16="http://schemas.microsoft.com/office/drawing/2014/main" val="512978128"/>
                  </a:ext>
                </a:extLst>
              </a:tr>
              <a:tr h="202292">
                <a:tc>
                  <a:txBody>
                    <a:bodyPr/>
                    <a:lstStyle/>
                    <a:p>
                      <a:pPr algn="l" fontAlgn="ctr"/>
                      <a:r>
                        <a:rPr lang="en-GB" sz="1200" b="0" i="0" u="none" strike="noStrike">
                          <a:solidFill>
                            <a:srgbClr val="000000"/>
                          </a:solidFill>
                          <a:effectLst/>
                          <a:latin typeface="Calibri"/>
                        </a:rPr>
                        <a:t> 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099408"/>
                  </a:ext>
                </a:extLst>
              </a:tr>
            </a:tbl>
          </a:graphicData>
        </a:graphic>
      </p:graphicFrame>
      <p:sp>
        <p:nvSpPr>
          <p:cNvPr id="13" name="TextBox 12">
            <a:extLst>
              <a:ext uri="{FF2B5EF4-FFF2-40B4-BE49-F238E27FC236}">
                <a16:creationId xmlns:a16="http://schemas.microsoft.com/office/drawing/2014/main" id="{128167BD-8964-4CD4-8A83-85EAFCF0A941}"/>
              </a:ext>
              <a:ext uri="{C183D7F6-B498-43B3-948B-1728B52AA6E4}">
                <adec:decorative xmlns:adec="http://schemas.microsoft.com/office/drawing/2017/decorative" val="1"/>
              </a:ext>
            </a:extLst>
          </p:cNvPr>
          <p:cNvSpPr txBox="1"/>
          <p:nvPr/>
        </p:nvSpPr>
        <p:spPr>
          <a:xfrm>
            <a:off x="9430364" y="6512497"/>
            <a:ext cx="2743200" cy="230832"/>
          </a:xfrm>
          <a:prstGeom prst="rect">
            <a:avLst/>
          </a:prstGeom>
          <a:noFill/>
        </p:spPr>
        <p:txBody>
          <a:bodyPr wrap="square" lIns="91440" tIns="45720" rIns="91440" bIns="45720" rtlCol="0" anchor="t">
            <a:spAutoFit/>
          </a:bodyPr>
          <a:lstStyle/>
          <a:p>
            <a:pPr algn="ctr"/>
            <a:r>
              <a:rPr lang="en-GB" sz="900"/>
              <a:t>*Active Travel includes cyclists and pedestrians</a:t>
            </a:r>
          </a:p>
        </p:txBody>
      </p:sp>
      <p:sp>
        <p:nvSpPr>
          <p:cNvPr id="8" name="Slide Number Placeholder 7">
            <a:extLst>
              <a:ext uri="{FF2B5EF4-FFF2-40B4-BE49-F238E27FC236}">
                <a16:creationId xmlns:a16="http://schemas.microsoft.com/office/drawing/2014/main" id="{D17FEF82-48B4-41AC-91CD-4088F2119B59}"/>
              </a:ext>
              <a:ext uri="{C183D7F6-B498-43B3-948B-1728B52AA6E4}">
                <adec:decorative xmlns:adec="http://schemas.microsoft.com/office/drawing/2017/decorative" val="1"/>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29</a:t>
            </a:fld>
            <a:endParaRPr lang="en-GB"/>
          </a:p>
        </p:txBody>
      </p:sp>
      <p:sp>
        <p:nvSpPr>
          <p:cNvPr id="7" name="TextBox 6">
            <a:extLst>
              <a:ext uri="{FF2B5EF4-FFF2-40B4-BE49-F238E27FC236}">
                <a16:creationId xmlns:a16="http://schemas.microsoft.com/office/drawing/2014/main" id="{5F46BCD1-FFB5-F780-B87B-D0FD4B4B0C48}"/>
              </a:ext>
            </a:extLst>
          </p:cNvPr>
          <p:cNvSpPr txBox="1"/>
          <p:nvPr/>
        </p:nvSpPr>
        <p:spPr>
          <a:xfrm>
            <a:off x="2433" y="6585000"/>
            <a:ext cx="9302848"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the analysis on this slide: Cherry Hinton Road, Coleridge Road, Hills Road, and Tenison Road.</a:t>
            </a:r>
          </a:p>
        </p:txBody>
      </p:sp>
    </p:spTree>
    <p:extLst>
      <p:ext uri="{BB962C8B-B14F-4D97-AF65-F5344CB8AC3E}">
        <p14:creationId xmlns:p14="http://schemas.microsoft.com/office/powerpoint/2010/main" val="101211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Colour scale</a:t>
            </a:r>
          </a:p>
        </p:txBody>
      </p:sp>
      <p:sp>
        <p:nvSpPr>
          <p:cNvPr id="44" name="Subtitle 2">
            <a:extLst>
              <a:ext uri="{FF2B5EF4-FFF2-40B4-BE49-F238E27FC236}">
                <a16:creationId xmlns:a16="http://schemas.microsoft.com/office/drawing/2014/main" id="{2F027869-76B7-4497-B801-247763AC6A3E}"/>
              </a:ext>
            </a:extLst>
          </p:cNvPr>
          <p:cNvSpPr txBox="1">
            <a:spLocks/>
          </p:cNvSpPr>
          <p:nvPr/>
        </p:nvSpPr>
        <p:spPr>
          <a:xfrm>
            <a:off x="1209481" y="1338104"/>
            <a:ext cx="3213312" cy="4831788"/>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The statistics in this pack have been </a:t>
            </a:r>
            <a:r>
              <a:rPr lang="en-GB" sz="2000" b="1"/>
              <a:t>colour-coded using a heat scale </a:t>
            </a:r>
            <a:r>
              <a:rPr lang="en-GB" sz="2000"/>
              <a:t>to reflect the level of recovery being experienced (pre-COVID compared to now).</a:t>
            </a:r>
          </a:p>
          <a:p>
            <a:pPr marL="0" indent="0">
              <a:buNone/>
            </a:pPr>
            <a:endParaRPr lang="en-GB" sz="2000"/>
          </a:p>
          <a:p>
            <a:pPr marL="0" indent="0">
              <a:buNone/>
            </a:pPr>
            <a:r>
              <a:rPr lang="en-GB" sz="2000"/>
              <a:t>A positive (</a:t>
            </a:r>
            <a:r>
              <a:rPr lang="en-GB" sz="2000">
                <a:solidFill>
                  <a:srgbClr val="FF0000"/>
                </a:solidFill>
              </a:rPr>
              <a:t>red</a:t>
            </a:r>
            <a:r>
              <a:rPr lang="en-GB" sz="2000"/>
              <a:t>) value indicates that levels have increased </a:t>
            </a:r>
            <a:r>
              <a:rPr lang="en-GB" sz="2000" b="1"/>
              <a:t>above </a:t>
            </a:r>
            <a:r>
              <a:rPr lang="en-GB" sz="2000"/>
              <a:t>those experienced pre-COVID.</a:t>
            </a:r>
          </a:p>
          <a:p>
            <a:pPr marL="0" indent="0">
              <a:buNone/>
            </a:pPr>
            <a:endParaRPr lang="en-GB" sz="2000"/>
          </a:p>
          <a:p>
            <a:pPr marL="0" indent="0">
              <a:buNone/>
            </a:pPr>
            <a:r>
              <a:rPr lang="en-GB" sz="2000"/>
              <a:t>A negative (</a:t>
            </a:r>
            <a:r>
              <a:rPr lang="en-GB" sz="2000">
                <a:solidFill>
                  <a:schemeClr val="accent1"/>
                </a:solidFill>
              </a:rPr>
              <a:t>blue</a:t>
            </a:r>
            <a:r>
              <a:rPr lang="en-GB" sz="2000"/>
              <a:t>) value indicates that levels remain </a:t>
            </a:r>
            <a:r>
              <a:rPr lang="en-GB" sz="2000" b="1"/>
              <a:t>below </a:t>
            </a:r>
            <a:r>
              <a:rPr lang="en-GB" sz="2000"/>
              <a:t>pre-COVID.</a:t>
            </a:r>
          </a:p>
        </p:txBody>
      </p:sp>
      <p:pic>
        <p:nvPicPr>
          <p:cNvPr id="4" name="Picture 3" descr="Thermometer gauge showing red to blue colouration from top to bottom. &#10;This gauge is used visually throughout the presentation to represent transport stats relative to pre-Covid levels. For example, if a metric is 16% ahead of where it was pre-Covid, the slide deck will show it in bright red. If a metric is 16% below pre-Covid levels, the slide will show it as blue. The middle of the gauge is grey which is used for any metrics which are around pre-COVID (up to 5% ahead of pre-Covid levels or to 5% below pre-Covid levels).">
            <a:extLst>
              <a:ext uri="{FF2B5EF4-FFF2-40B4-BE49-F238E27FC236}">
                <a16:creationId xmlns:a16="http://schemas.microsoft.com/office/drawing/2014/main" id="{CFD06DB1-9425-4E19-A5F3-D0897855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95" y="858675"/>
            <a:ext cx="3731750" cy="5790646"/>
          </a:xfrm>
          <a:prstGeom prst="rect">
            <a:avLst/>
          </a:prstGeom>
        </p:spPr>
      </p:pic>
      <p:sp>
        <p:nvSpPr>
          <p:cNvPr id="106" name="Subtitle 2">
            <a:extLst>
              <a:ext uri="{FF2B5EF4-FFF2-40B4-BE49-F238E27FC236}">
                <a16:creationId xmlns:a16="http://schemas.microsoft.com/office/drawing/2014/main" id="{AD077E56-004B-4DF2-94CA-054BA0A3A9B1}"/>
              </a:ext>
            </a:extLst>
          </p:cNvPr>
          <p:cNvSpPr txBox="1">
            <a:spLocks/>
          </p:cNvSpPr>
          <p:nvPr/>
        </p:nvSpPr>
        <p:spPr>
          <a:xfrm>
            <a:off x="9355996" y="1499454"/>
            <a:ext cx="2634633" cy="1583868"/>
          </a:xfrm>
          <a:prstGeom prst="rect">
            <a:avLst/>
          </a:prstGeom>
          <a:solidFill>
            <a:schemeClr val="accent4">
              <a:lumMod val="20000"/>
              <a:lumOff val="80000"/>
            </a:schemeClr>
          </a:solidFill>
          <a:ln w="19050">
            <a:solidFill>
              <a:srgbClr val="00206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t>Tip:</a:t>
            </a:r>
          </a:p>
          <a:p>
            <a:pPr marL="0" indent="0" algn="ctr">
              <a:buNone/>
            </a:pPr>
            <a:r>
              <a:rPr lang="en-GB" sz="1600" dirty="0"/>
              <a:t>Look out for the colour scale bar in the </a:t>
            </a:r>
            <a:r>
              <a:rPr lang="en-GB" sz="1600" b="1" dirty="0"/>
              <a:t>top right-hand corner</a:t>
            </a:r>
            <a:r>
              <a:rPr lang="en-GB" sz="1600" dirty="0"/>
              <a:t> of each page for a reminder of the heat scale used to indicate the level of recovery throughout the pack.</a:t>
            </a:r>
            <a:endParaRPr lang="en-GB" sz="1400" b="1" dirty="0">
              <a:cs typeface="Calibri"/>
            </a:endParaRPr>
          </a:p>
        </p:txBody>
      </p:sp>
      <p:pic>
        <p:nvPicPr>
          <p:cNvPr id="158" name="Picture 157" descr="The heat scale from blue (below pre-COVID) to red (above pre-COVID) in the top right hand corner of the slide.">
            <a:extLst>
              <a:ext uri="{FF2B5EF4-FFF2-40B4-BE49-F238E27FC236}">
                <a16:creationId xmlns:a16="http://schemas.microsoft.com/office/drawing/2014/main" id="{E2F928F8-CBE9-46D2-B804-DC0ED14A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a:solidFill>
            <a:srgbClr val="5B9BD5"/>
          </a:solidFill>
        </p:spPr>
      </p:pic>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3</a:t>
            </a:fld>
            <a:endParaRPr lang="en-GB"/>
          </a:p>
        </p:txBody>
      </p:sp>
      <p:cxnSp>
        <p:nvCxnSpPr>
          <p:cNvPr id="108" name="Straight Arrow Connector 107">
            <a:extLst>
              <a:ext uri="{FF2B5EF4-FFF2-40B4-BE49-F238E27FC236}">
                <a16:creationId xmlns:a16="http://schemas.microsoft.com/office/drawing/2014/main" id="{4704D162-A96B-41FF-9699-049A10E1613D}"/>
              </a:ext>
              <a:ext uri="{C183D7F6-B498-43B3-948B-1728B52AA6E4}">
                <adec:decorative xmlns:adec="http://schemas.microsoft.com/office/drawing/2017/decorative" val="1"/>
              </a:ext>
            </a:extLst>
          </p:cNvPr>
          <p:cNvCxnSpPr>
            <a:cxnSpLocks/>
          </p:cNvCxnSpPr>
          <p:nvPr/>
        </p:nvCxnSpPr>
        <p:spPr>
          <a:xfrm flipV="1">
            <a:off x="10673313" y="651654"/>
            <a:ext cx="72404" cy="83827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7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a:t>
            </a:r>
            <a:r>
              <a:rPr lang="en-GB" sz="2800" b="1">
                <a:latin typeface="Calibri" panose="020F0502020204030204"/>
              </a:rPr>
              <a:t>Vehicle</a:t>
            </a:r>
            <a:r>
              <a:rPr kumimoji="0" lang="en-GB" sz="2800" b="1" i="0" u="none" strike="noStrike" kern="1200" cap="none" spc="0" normalizeH="0" baseline="0" noProof="0">
                <a:ln>
                  <a:noFill/>
                </a:ln>
                <a:effectLst/>
                <a:uLnTx/>
                <a:uFillTx/>
                <a:latin typeface="Calibri" panose="020F0502020204030204"/>
                <a:ea typeface="+mn-ea"/>
                <a:cs typeface="+mn-cs"/>
              </a:rPr>
              <a:t> </a:t>
            </a:r>
            <a:r>
              <a:rPr lang="en-GB" sz="2800" b="1">
                <a:latin typeface="Calibri" panose="020F0502020204030204"/>
              </a:rPr>
              <a:t>Split: By</a:t>
            </a:r>
            <a:r>
              <a:rPr kumimoji="0" lang="en-GB" sz="2800" b="1" i="0" u="none" strike="noStrike" kern="1200" cap="none" spc="0" normalizeH="0" baseline="0" noProof="0">
                <a:ln>
                  <a:noFill/>
                </a:ln>
                <a:effectLst/>
                <a:uLnTx/>
                <a:uFillTx/>
                <a:latin typeface="Calibri" panose="020F0502020204030204"/>
                <a:ea typeface="+mn-ea"/>
                <a:cs typeface="+mn-cs"/>
              </a:rPr>
              <a:t> Location</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30</a:t>
            </a:fld>
            <a:endParaRPr lang="en-GB"/>
          </a:p>
        </p:txBody>
      </p:sp>
      <p:sp>
        <p:nvSpPr>
          <p:cNvPr id="6" name="TextBox 1">
            <a:extLst>
              <a:ext uri="{FF2B5EF4-FFF2-40B4-BE49-F238E27FC236}">
                <a16:creationId xmlns:a16="http://schemas.microsoft.com/office/drawing/2014/main" id="{9A3DC17E-D494-B1BB-4DDF-46577129B802}"/>
              </a:ext>
            </a:extLst>
          </p:cNvPr>
          <p:cNvSpPr txBox="1"/>
          <p:nvPr/>
        </p:nvSpPr>
        <p:spPr>
          <a:xfrm>
            <a:off x="807245" y="694164"/>
            <a:ext cx="10324437"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a:t>Average weekday flow by mode</a:t>
            </a:r>
            <a:endParaRPr lang="en-GB" sz="1600" b="1" u="sng">
              <a:solidFill>
                <a:srgbClr val="00B050"/>
              </a:solidFill>
            </a:endParaRPr>
          </a:p>
        </p:txBody>
      </p:sp>
      <p:pic>
        <p:nvPicPr>
          <p:cNvPr id="7" name="Picture 6" descr="A grid showing traffic flows by individual sites in four selected months (June 2019, June 2021, June 2023 and June 2024). Cars are the largest individual mode in all locations across all years, except Devonshire Road Cycle Path, where motorized vehicles are not permitted.&#10;&#10;Overall, there has not been a significant impact on modal split at most locations - with the exceptions being sites which have had a sensor upgrade that enables vastly improved active mode counts (these are East Road, Mill Road West, Mill Road East, Station Road, Perne Road and Newmarket Road).">
            <a:extLst>
              <a:ext uri="{FF2B5EF4-FFF2-40B4-BE49-F238E27FC236}">
                <a16:creationId xmlns:a16="http://schemas.microsoft.com/office/drawing/2014/main" id="{60073320-3839-F981-8CAE-9FD26D58B320}"/>
              </a:ext>
            </a:extLst>
          </p:cNvPr>
          <p:cNvPicPr>
            <a:picLocks noChangeAspect="1"/>
          </p:cNvPicPr>
          <p:nvPr/>
        </p:nvPicPr>
        <p:blipFill>
          <a:blip r:embed="rId3"/>
          <a:stretch>
            <a:fillRect/>
          </a:stretch>
        </p:blipFill>
        <p:spPr>
          <a:xfrm>
            <a:off x="27432" y="1062445"/>
            <a:ext cx="11978812" cy="5688997"/>
          </a:xfrm>
          <a:prstGeom prst="rect">
            <a:avLst/>
          </a:prstGeom>
        </p:spPr>
      </p:pic>
    </p:spTree>
    <p:extLst>
      <p:ext uri="{BB962C8B-B14F-4D97-AF65-F5344CB8AC3E}">
        <p14:creationId xmlns:p14="http://schemas.microsoft.com/office/powerpoint/2010/main" val="491650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 Recovery Map</a:t>
            </a:r>
          </a:p>
        </p:txBody>
      </p:sp>
      <p:sp>
        <p:nvSpPr>
          <p:cNvPr id="2" name="TextBox 1">
            <a:extLst>
              <a:ext uri="{FF2B5EF4-FFF2-40B4-BE49-F238E27FC236}">
                <a16:creationId xmlns:a16="http://schemas.microsoft.com/office/drawing/2014/main" id="{13AED0EE-615D-FF53-1FDE-9EE26D1B6F89}"/>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June 2024 in Cambridge, motorised flows were approximately 14% below pre-COVID levels (June 2019) and active flows were 13% below. The level of recovery varies greatly by site with active flows 9% above pre-COVID levels on Tenison Road but 21% below on Hills Road and 32% below on Coleridge Road. </a:t>
            </a:r>
            <a:endParaRPr lang="en-US"/>
          </a:p>
        </p:txBody>
      </p:sp>
      <p:pic>
        <p:nvPicPr>
          <p:cNvPr id="14" name="Picture 13" descr="Map with individual sites placed pointed out on it. What follows is a description of the statistics on June 2019 vs June 2024 for active and motorised travel volumes. Firstly with all sites combined, and then each site individually.">
            <a:extLst>
              <a:ext uri="{FF2B5EF4-FFF2-40B4-BE49-F238E27FC236}">
                <a16:creationId xmlns:a16="http://schemas.microsoft.com/office/drawing/2014/main" id="{44FA5DAE-9BBF-0173-5E61-36AD0CCDCB32}"/>
              </a:ext>
            </a:extLst>
          </p:cNvPr>
          <p:cNvPicPr>
            <a:picLocks noChangeAspect="1"/>
          </p:cNvPicPr>
          <p:nvPr/>
        </p:nvPicPr>
        <p:blipFill>
          <a:blip r:embed="rId3"/>
          <a:stretch>
            <a:fillRect/>
          </a:stretch>
        </p:blipFill>
        <p:spPr>
          <a:xfrm>
            <a:off x="2775050" y="1192186"/>
            <a:ext cx="6641899" cy="5601686"/>
          </a:xfrm>
          <a:prstGeom prst="rect">
            <a:avLst/>
          </a:prstGeom>
          <a:ln>
            <a:solidFill>
              <a:schemeClr val="tx1"/>
            </a:solidFill>
          </a:ln>
        </p:spPr>
      </p:pic>
      <p:grpSp>
        <p:nvGrpSpPr>
          <p:cNvPr id="20" name="Group 19" descr="All sites combined&#10;June 2019 to June 2024:&#10;Active travel  -13%.&#10;Motorised travel -14%.">
            <a:extLst>
              <a:ext uri="{FF2B5EF4-FFF2-40B4-BE49-F238E27FC236}">
                <a16:creationId xmlns:a16="http://schemas.microsoft.com/office/drawing/2014/main" id="{0694C870-2D7F-7F98-97D1-FA3BF4F66A60}"/>
              </a:ext>
            </a:extLst>
          </p:cNvPr>
          <p:cNvGrpSpPr/>
          <p:nvPr/>
        </p:nvGrpSpPr>
        <p:grpSpPr>
          <a:xfrm>
            <a:off x="307424" y="1620243"/>
            <a:ext cx="2111946" cy="1028423"/>
            <a:chOff x="311518" y="1228059"/>
            <a:chExt cx="2111946" cy="1028423"/>
          </a:xfrm>
        </p:grpSpPr>
        <p:sp>
          <p:nvSpPr>
            <p:cNvPr id="16" name="TextBox 10">
              <a:extLst>
                <a:ext uri="{FF2B5EF4-FFF2-40B4-BE49-F238E27FC236}">
                  <a16:creationId xmlns:a16="http://schemas.microsoft.com/office/drawing/2014/main" id="{C275BCCF-3B3A-3EF4-0563-8F2F7CB542C5}"/>
                </a:ext>
                <a:ext uri="{C183D7F6-B498-43B3-948B-1728B52AA6E4}">
                  <adec:decorative xmlns:adec="http://schemas.microsoft.com/office/drawing/2017/decorative" val="1"/>
                </a:ext>
              </a:extLst>
            </p:cNvPr>
            <p:cNvSpPr txBox="1"/>
            <p:nvPr/>
          </p:nvSpPr>
          <p:spPr>
            <a:xfrm>
              <a:off x="311518" y="1228059"/>
              <a:ext cx="2111946" cy="1028423"/>
            </a:xfrm>
            <a:prstGeom prst="rect">
              <a:avLst/>
            </a:prstGeom>
            <a:solidFill>
              <a:schemeClr val="bg1"/>
            </a:solidFill>
            <a:ln w="38100">
              <a:solidFill>
                <a:schemeClr val="tx1"/>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All 4 Sites Combined</a:t>
              </a:r>
            </a:p>
            <a:p>
              <a:pPr>
                <a:lnSpc>
                  <a:spcPct val="150000"/>
                </a:lnSpc>
              </a:pPr>
              <a:r>
                <a:rPr lang="en-US" sz="1400">
                  <a:cs typeface="Calibri" panose="020F0502020204030204"/>
                </a:rPr>
                <a:t>Active Travel:</a:t>
              </a:r>
              <a:endParaRPr lang="en-US" sz="1400" b="1">
                <a:solidFill>
                  <a:srgbClr val="00B050"/>
                </a:solidFill>
                <a:cs typeface="Calibri" panose="020F0502020204030204"/>
              </a:endParaRPr>
            </a:p>
            <a:p>
              <a:pPr>
                <a:lnSpc>
                  <a:spcPct val="150000"/>
                </a:lnSpc>
              </a:pPr>
              <a:r>
                <a:rPr lang="en-GB" sz="1400">
                  <a:cs typeface="Calibri" panose="020F0502020204030204"/>
                </a:rPr>
                <a:t>Motorised</a:t>
              </a:r>
              <a:r>
                <a:rPr lang="en-US" sz="1400">
                  <a:cs typeface="Calibri" panose="020F0502020204030204"/>
                </a:rPr>
                <a:t> Travel:</a:t>
              </a:r>
              <a:endParaRPr lang="en-US" sz="1400" b="1">
                <a:solidFill>
                  <a:srgbClr val="FF0000"/>
                </a:solidFill>
                <a:cs typeface="Calibri" panose="020F0502020204030204"/>
              </a:endParaRPr>
            </a:p>
          </p:txBody>
        </p:sp>
        <p:sp>
          <p:nvSpPr>
            <p:cNvPr id="26" name="TextBox 20">
              <a:extLst>
                <a:ext uri="{FF2B5EF4-FFF2-40B4-BE49-F238E27FC236}">
                  <a16:creationId xmlns:a16="http://schemas.microsoft.com/office/drawing/2014/main" id="{329E5BA0-05F3-5513-1F88-CEAD6FD984C0}"/>
                </a:ext>
                <a:ext uri="{C183D7F6-B498-43B3-948B-1728B52AA6E4}">
                  <adec:decorative xmlns:adec="http://schemas.microsoft.com/office/drawing/2017/decorative" val="1"/>
                </a:ext>
              </a:extLst>
            </p:cNvPr>
            <p:cNvSpPr txBox="1"/>
            <p:nvPr/>
          </p:nvSpPr>
          <p:spPr>
            <a:xfrm>
              <a:off x="1430064" y="1631771"/>
              <a:ext cx="496437" cy="272415"/>
            </a:xfrm>
            <a:prstGeom prst="roundRect">
              <a:avLst/>
            </a:prstGeom>
            <a:solidFill>
              <a:srgbClr val="BDD7EE"/>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-13%</a:t>
              </a:r>
            </a:p>
          </p:txBody>
        </p:sp>
        <p:sp>
          <p:nvSpPr>
            <p:cNvPr id="27" name="TextBox 21">
              <a:extLst>
                <a:ext uri="{FF2B5EF4-FFF2-40B4-BE49-F238E27FC236}">
                  <a16:creationId xmlns:a16="http://schemas.microsoft.com/office/drawing/2014/main" id="{7DC16A24-2ADE-BE1B-13AF-DEC99428E3AD}"/>
                </a:ext>
                <a:ext uri="{C183D7F6-B498-43B3-948B-1728B52AA6E4}">
                  <adec:decorative xmlns:adec="http://schemas.microsoft.com/office/drawing/2017/decorative" val="1"/>
                </a:ext>
              </a:extLst>
            </p:cNvPr>
            <p:cNvSpPr txBox="1"/>
            <p:nvPr/>
          </p:nvSpPr>
          <p:spPr>
            <a:xfrm>
              <a:off x="1739239" y="1948767"/>
              <a:ext cx="494801" cy="272415"/>
            </a:xfrm>
            <a:prstGeom prst="roundRect">
              <a:avLst/>
            </a:prstGeom>
            <a:solidFill>
              <a:srgbClr val="BDD7EE"/>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-14%</a:t>
              </a:r>
            </a:p>
          </p:txBody>
        </p:sp>
      </p:grpSp>
      <p:grpSp>
        <p:nvGrpSpPr>
          <p:cNvPr id="24" name="Group 23" descr="Hills Road&#10;June 2019 to June 2024:&#10;Active travel -21%.&#10;Motorised travel -14%.">
            <a:extLst>
              <a:ext uri="{FF2B5EF4-FFF2-40B4-BE49-F238E27FC236}">
                <a16:creationId xmlns:a16="http://schemas.microsoft.com/office/drawing/2014/main" id="{058B5948-391C-0109-C241-DD2AEA5CC36C}"/>
              </a:ext>
            </a:extLst>
          </p:cNvPr>
          <p:cNvGrpSpPr/>
          <p:nvPr/>
        </p:nvGrpSpPr>
        <p:grpSpPr>
          <a:xfrm>
            <a:off x="311518" y="3438836"/>
            <a:ext cx="2111946" cy="1028423"/>
            <a:chOff x="311518" y="4175761"/>
            <a:chExt cx="2111946" cy="1028423"/>
          </a:xfrm>
        </p:grpSpPr>
        <p:sp>
          <p:nvSpPr>
            <p:cNvPr id="8" name="TextBox 5">
              <a:extLst>
                <a:ext uri="{FF2B5EF4-FFF2-40B4-BE49-F238E27FC236}">
                  <a16:creationId xmlns:a16="http://schemas.microsoft.com/office/drawing/2014/main" id="{BED8F7FE-0133-1F88-5886-021C3B0B2111}"/>
                </a:ext>
                <a:ext uri="{C183D7F6-B498-43B3-948B-1728B52AA6E4}">
                  <adec:decorative xmlns:adec="http://schemas.microsoft.com/office/drawing/2017/decorative" val="1"/>
                </a:ext>
              </a:extLst>
            </p:cNvPr>
            <p:cNvSpPr txBox="1"/>
            <p:nvPr/>
          </p:nvSpPr>
          <p:spPr>
            <a:xfrm>
              <a:off x="311518" y="4175761"/>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Hills Road Bridge</a:t>
              </a:r>
            </a:p>
            <a:p>
              <a:pPr>
                <a:lnSpc>
                  <a:spcPct val="150000"/>
                </a:lnSpc>
              </a:pPr>
              <a:r>
                <a:rPr lang="en-US" sz="1400">
                  <a:cs typeface="Calibri" panose="020F0502020204030204"/>
                </a:rPr>
                <a:t>Active Travel: </a:t>
              </a:r>
              <a:endParaRPr lang="en-US" sz="1400" b="1">
                <a:solidFill>
                  <a:srgbClr val="FF0000"/>
                </a:solidFill>
                <a:cs typeface="Calibri" panose="020F0502020204030204"/>
              </a:endParaRPr>
            </a:p>
            <a:p>
              <a:pPr>
                <a:lnSpc>
                  <a:spcPct val="150000"/>
                </a:lnSpc>
              </a:pPr>
              <a:r>
                <a:rPr lang="en-GB" sz="1400">
                  <a:cs typeface="Calibri" panose="020F0502020204030204"/>
                </a:rPr>
                <a:t>Motorised</a:t>
              </a:r>
              <a:r>
                <a:rPr lang="en-US" sz="1400">
                  <a:cs typeface="Calibri" panose="020F0502020204030204"/>
                </a:rPr>
                <a:t> Travel:</a:t>
              </a:r>
              <a:endParaRPr lang="en-US" sz="1400" b="1">
                <a:solidFill>
                  <a:srgbClr val="FF0000"/>
                </a:solidFill>
                <a:cs typeface="Calibri" panose="020F0502020204030204"/>
              </a:endParaRPr>
            </a:p>
          </p:txBody>
        </p:sp>
        <p:sp>
          <p:nvSpPr>
            <p:cNvPr id="32" name="TextBox 26">
              <a:extLst>
                <a:ext uri="{FF2B5EF4-FFF2-40B4-BE49-F238E27FC236}">
                  <a16:creationId xmlns:a16="http://schemas.microsoft.com/office/drawing/2014/main" id="{03E8488F-66C4-1BF6-559B-8D92FFF6A29F}"/>
                </a:ext>
                <a:ext uri="{C183D7F6-B498-43B3-948B-1728B52AA6E4}">
                  <adec:decorative xmlns:adec="http://schemas.microsoft.com/office/drawing/2017/decorative" val="1"/>
                </a:ext>
              </a:extLst>
            </p:cNvPr>
            <p:cNvSpPr txBox="1"/>
            <p:nvPr/>
          </p:nvSpPr>
          <p:spPr>
            <a:xfrm>
              <a:off x="1411955" y="4569930"/>
              <a:ext cx="510452" cy="272415"/>
            </a:xfrm>
            <a:prstGeom prst="roundRect">
              <a:avLst/>
            </a:prstGeom>
            <a:solidFill>
              <a:srgbClr val="5799D4"/>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solidFill>
                    <a:sysClr val="windowText" lastClr="000000"/>
                  </a:solidFill>
                </a:rPr>
                <a:t>-21%</a:t>
              </a:r>
            </a:p>
          </p:txBody>
        </p:sp>
        <p:sp>
          <p:nvSpPr>
            <p:cNvPr id="33" name="TextBox 27">
              <a:extLst>
                <a:ext uri="{FF2B5EF4-FFF2-40B4-BE49-F238E27FC236}">
                  <a16:creationId xmlns:a16="http://schemas.microsoft.com/office/drawing/2014/main" id="{39EE5318-301B-6039-3EDC-E21AB2D77E23}"/>
                </a:ext>
                <a:ext uri="{C183D7F6-B498-43B3-948B-1728B52AA6E4}">
                  <adec:decorative xmlns:adec="http://schemas.microsoft.com/office/drawing/2017/decorative" val="1"/>
                </a:ext>
              </a:extLst>
            </p:cNvPr>
            <p:cNvSpPr txBox="1"/>
            <p:nvPr/>
          </p:nvSpPr>
          <p:spPr>
            <a:xfrm>
              <a:off x="1711121" y="4886943"/>
              <a:ext cx="518825" cy="272415"/>
            </a:xfrm>
            <a:prstGeom prst="roundRect">
              <a:avLst/>
            </a:prstGeom>
            <a:solidFill>
              <a:srgbClr val="BDD7EE"/>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-14%</a:t>
              </a:r>
            </a:p>
          </p:txBody>
        </p:sp>
      </p:grpSp>
      <p:grpSp>
        <p:nvGrpSpPr>
          <p:cNvPr id="51" name="Group 50" descr="Cherry Hinton Road&#10;June 2019 to June 2024:&#10;Active travel -3%.&#10;Motorised travel -15%.">
            <a:extLst>
              <a:ext uri="{FF2B5EF4-FFF2-40B4-BE49-F238E27FC236}">
                <a16:creationId xmlns:a16="http://schemas.microsoft.com/office/drawing/2014/main" id="{B0071FD1-1488-66F8-EAB5-69293A407CEB}"/>
              </a:ext>
            </a:extLst>
          </p:cNvPr>
          <p:cNvGrpSpPr/>
          <p:nvPr/>
        </p:nvGrpSpPr>
        <p:grpSpPr>
          <a:xfrm>
            <a:off x="307424" y="5263609"/>
            <a:ext cx="2111946" cy="1028423"/>
            <a:chOff x="307424" y="5649613"/>
            <a:chExt cx="2111946" cy="1028423"/>
          </a:xfrm>
        </p:grpSpPr>
        <p:sp>
          <p:nvSpPr>
            <p:cNvPr id="4" name="TextBox 2">
              <a:extLst>
                <a:ext uri="{FF2B5EF4-FFF2-40B4-BE49-F238E27FC236}">
                  <a16:creationId xmlns:a16="http://schemas.microsoft.com/office/drawing/2014/main" id="{763BA011-B8BF-517E-D38B-6F17DDA0B102}"/>
                </a:ext>
                <a:ext uri="{C183D7F6-B498-43B3-948B-1728B52AA6E4}">
                  <adec:decorative xmlns:adec="http://schemas.microsoft.com/office/drawing/2017/decorative" val="1"/>
                </a:ext>
              </a:extLst>
            </p:cNvPr>
            <p:cNvSpPr txBox="1"/>
            <p:nvPr/>
          </p:nvSpPr>
          <p:spPr>
            <a:xfrm>
              <a:off x="307424" y="5649613"/>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Cherry Hinton Road</a:t>
              </a:r>
            </a:p>
            <a:p>
              <a:pPr>
                <a:lnSpc>
                  <a:spcPct val="150000"/>
                </a:lnSpc>
              </a:pPr>
              <a:r>
                <a:rPr lang="en-US" sz="1400">
                  <a:cs typeface="Calibri" panose="020F0502020204030204"/>
                </a:rPr>
                <a:t>Active Travel:</a:t>
              </a:r>
              <a:endParaRPr lang="en-US" sz="1400" b="1">
                <a:solidFill>
                  <a:srgbClr val="00B050"/>
                </a:solidFill>
                <a:cs typeface="Calibri" panose="020F0502020204030204"/>
              </a:endParaRPr>
            </a:p>
            <a:p>
              <a:pPr>
                <a:lnSpc>
                  <a:spcPct val="150000"/>
                </a:lnSpc>
              </a:pPr>
              <a:r>
                <a:rPr lang="en-GB" sz="1400">
                  <a:cs typeface="Calibri" panose="020F0502020204030204"/>
                </a:rPr>
                <a:t>Motorised</a:t>
              </a:r>
              <a:r>
                <a:rPr lang="en-US" sz="1400">
                  <a:cs typeface="Calibri" panose="020F0502020204030204"/>
                </a:rPr>
                <a:t> Travel:</a:t>
              </a:r>
              <a:endParaRPr lang="en-US" sz="1400" b="1">
                <a:solidFill>
                  <a:srgbClr val="FF0000"/>
                </a:solidFill>
                <a:cs typeface="Calibri" panose="020F0502020204030204"/>
              </a:endParaRPr>
            </a:p>
          </p:txBody>
        </p:sp>
        <p:sp>
          <p:nvSpPr>
            <p:cNvPr id="34" name="TextBox 28">
              <a:extLst>
                <a:ext uri="{FF2B5EF4-FFF2-40B4-BE49-F238E27FC236}">
                  <a16:creationId xmlns:a16="http://schemas.microsoft.com/office/drawing/2014/main" id="{812D72E1-0554-077E-30C7-2F8E0F5BC7E7}"/>
                </a:ext>
                <a:ext uri="{C183D7F6-B498-43B3-948B-1728B52AA6E4}">
                  <adec:decorative xmlns:adec="http://schemas.microsoft.com/office/drawing/2017/decorative" val="1"/>
                </a:ext>
              </a:extLst>
            </p:cNvPr>
            <p:cNvSpPr txBox="1"/>
            <p:nvPr/>
          </p:nvSpPr>
          <p:spPr>
            <a:xfrm>
              <a:off x="1425970" y="6060050"/>
              <a:ext cx="510452" cy="272415"/>
            </a:xfrm>
            <a:prstGeom prst="roundRect">
              <a:avLst/>
            </a:prstGeom>
            <a:solidFill>
              <a:srgbClr val="BFBFBF"/>
            </a:solidFill>
          </p:spPr>
          <p:txBody>
            <a:bodyPr wrap="square" lIns="72000" tIns="45720" rIns="91440" bIns="45720" rtlCol="0" anchor="t">
              <a:spAutoFit/>
            </a:bodyPr>
            <a:lstStyle>
              <a:defPPr>
                <a:defRPr lang="en-US"/>
              </a:defPPr>
              <a:lvl1pPr algn="ctr">
                <a:defRPr sz="10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ysClr val="windowText" lastClr="000000"/>
                  </a:solidFill>
                </a:rPr>
                <a:t>-3%</a:t>
              </a:r>
            </a:p>
          </p:txBody>
        </p:sp>
        <p:sp>
          <p:nvSpPr>
            <p:cNvPr id="35" name="TextBox 29">
              <a:extLst>
                <a:ext uri="{FF2B5EF4-FFF2-40B4-BE49-F238E27FC236}">
                  <a16:creationId xmlns:a16="http://schemas.microsoft.com/office/drawing/2014/main" id="{3294B9B0-62FB-6A04-41D5-9419B801B058}"/>
                </a:ext>
                <a:ext uri="{C183D7F6-B498-43B3-948B-1728B52AA6E4}">
                  <adec:decorative xmlns:adec="http://schemas.microsoft.com/office/drawing/2017/decorative" val="1"/>
                </a:ext>
              </a:extLst>
            </p:cNvPr>
            <p:cNvSpPr txBox="1"/>
            <p:nvPr/>
          </p:nvSpPr>
          <p:spPr>
            <a:xfrm>
              <a:off x="1705776" y="6361040"/>
              <a:ext cx="510452" cy="272415"/>
            </a:xfrm>
            <a:prstGeom prst="roundRect">
              <a:avLst/>
            </a:prstGeom>
            <a:solidFill>
              <a:srgbClr val="BDD7EE"/>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-15%</a:t>
              </a:r>
            </a:p>
          </p:txBody>
        </p:sp>
      </p:grpSp>
      <p:grpSp>
        <p:nvGrpSpPr>
          <p:cNvPr id="21" name="Group 20" descr="Tenison Road&#10;June 2019 to June 2024:&#10;Active travel +9%.&#10;Motorised travel -3%.">
            <a:extLst>
              <a:ext uri="{FF2B5EF4-FFF2-40B4-BE49-F238E27FC236}">
                <a16:creationId xmlns:a16="http://schemas.microsoft.com/office/drawing/2014/main" id="{05259A69-15B4-A276-C199-07820869EA24}"/>
              </a:ext>
            </a:extLst>
          </p:cNvPr>
          <p:cNvGrpSpPr/>
          <p:nvPr/>
        </p:nvGrpSpPr>
        <p:grpSpPr>
          <a:xfrm>
            <a:off x="9677807" y="2413056"/>
            <a:ext cx="2111946" cy="1028423"/>
            <a:chOff x="307424" y="2701910"/>
            <a:chExt cx="2111946" cy="1028423"/>
          </a:xfrm>
        </p:grpSpPr>
        <p:sp>
          <p:nvSpPr>
            <p:cNvPr id="9" name="TextBox 6">
              <a:extLst>
                <a:ext uri="{FF2B5EF4-FFF2-40B4-BE49-F238E27FC236}">
                  <a16:creationId xmlns:a16="http://schemas.microsoft.com/office/drawing/2014/main" id="{8AE59575-C3ED-5C1A-1548-DE5BDE020A4B}"/>
                </a:ext>
                <a:ext uri="{C183D7F6-B498-43B3-948B-1728B52AA6E4}">
                  <adec:decorative xmlns:adec="http://schemas.microsoft.com/office/drawing/2017/decorative" val="1"/>
                </a:ext>
              </a:extLst>
            </p:cNvPr>
            <p:cNvSpPr txBox="1"/>
            <p:nvPr/>
          </p:nvSpPr>
          <p:spPr>
            <a:xfrm>
              <a:off x="307424" y="2701910"/>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a:rPr>
                <a:t>Tenison Road</a:t>
              </a:r>
            </a:p>
            <a:p>
              <a:pPr>
                <a:lnSpc>
                  <a:spcPct val="150000"/>
                </a:lnSpc>
              </a:pPr>
              <a:r>
                <a:rPr lang="en-US" sz="1400">
                  <a:cs typeface="Calibri" panose="020F0502020204030204"/>
                </a:rPr>
                <a:t>Active Travel:</a:t>
              </a:r>
              <a:endParaRPr lang="en-US" sz="1400" b="1">
                <a:solidFill>
                  <a:srgbClr val="00B050"/>
                </a:solidFill>
                <a:cs typeface="Calibri" panose="020F0502020204030204"/>
              </a:endParaRPr>
            </a:p>
            <a:p>
              <a:pPr>
                <a:lnSpc>
                  <a:spcPct val="150000"/>
                </a:lnSpc>
              </a:pPr>
              <a:r>
                <a:rPr lang="en-GB" sz="1400">
                  <a:cs typeface="Calibri" panose="020F0502020204030204"/>
                </a:rPr>
                <a:t>Motorised</a:t>
              </a:r>
              <a:r>
                <a:rPr lang="en-US" sz="1400">
                  <a:cs typeface="Calibri" panose="020F0502020204030204"/>
                </a:rPr>
                <a:t> Travel:</a:t>
              </a:r>
              <a:endParaRPr lang="en-US" sz="1400" b="1">
                <a:solidFill>
                  <a:srgbClr val="FF0000"/>
                </a:solidFill>
                <a:cs typeface="Calibri" panose="020F0502020204030204"/>
              </a:endParaRPr>
            </a:p>
          </p:txBody>
        </p:sp>
        <p:sp>
          <p:nvSpPr>
            <p:cNvPr id="30" name="TextBox 24">
              <a:extLst>
                <a:ext uri="{FF2B5EF4-FFF2-40B4-BE49-F238E27FC236}">
                  <a16:creationId xmlns:a16="http://schemas.microsoft.com/office/drawing/2014/main" id="{031A5AE7-D107-46C1-437E-93AF83BAD3CB}"/>
                </a:ext>
                <a:ext uri="{C183D7F6-B498-43B3-948B-1728B52AA6E4}">
                  <adec:decorative xmlns:adec="http://schemas.microsoft.com/office/drawing/2017/decorative" val="1"/>
                </a:ext>
              </a:extLst>
            </p:cNvPr>
            <p:cNvSpPr txBox="1"/>
            <p:nvPr/>
          </p:nvSpPr>
          <p:spPr>
            <a:xfrm>
              <a:off x="1431770" y="3096018"/>
              <a:ext cx="510452" cy="272415"/>
            </a:xfrm>
            <a:prstGeom prst="roundRect">
              <a:avLst/>
            </a:prstGeom>
            <a:solidFill>
              <a:srgbClr val="FFCCCC"/>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ysClr val="windowText" lastClr="000000"/>
                  </a:solidFill>
                </a:rPr>
                <a:t>+9%</a:t>
              </a:r>
            </a:p>
          </p:txBody>
        </p:sp>
        <p:sp>
          <p:nvSpPr>
            <p:cNvPr id="31" name="TextBox 25">
              <a:extLst>
                <a:ext uri="{FF2B5EF4-FFF2-40B4-BE49-F238E27FC236}">
                  <a16:creationId xmlns:a16="http://schemas.microsoft.com/office/drawing/2014/main" id="{EFA0C902-FDB4-E9AB-2E9D-686637A8B825}"/>
                </a:ext>
                <a:ext uri="{C183D7F6-B498-43B3-948B-1728B52AA6E4}">
                  <adec:decorative xmlns:adec="http://schemas.microsoft.com/office/drawing/2017/decorative" val="1"/>
                </a:ext>
              </a:extLst>
            </p:cNvPr>
            <p:cNvSpPr txBox="1"/>
            <p:nvPr/>
          </p:nvSpPr>
          <p:spPr>
            <a:xfrm>
              <a:off x="1687959" y="3393403"/>
              <a:ext cx="518663" cy="272415"/>
            </a:xfrm>
            <a:prstGeom prst="roundRect">
              <a:avLst/>
            </a:prstGeom>
            <a:solidFill>
              <a:srgbClr val="BFBFBF"/>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-3%</a:t>
              </a:r>
            </a:p>
          </p:txBody>
        </p:sp>
      </p:grpSp>
      <p:grpSp>
        <p:nvGrpSpPr>
          <p:cNvPr id="5" name="Group 4" descr="Coleridge Road&#10;June 2019 to June 2024:&#10;Active travel -32%.&#10;Motorised travel -19%.">
            <a:extLst>
              <a:ext uri="{FF2B5EF4-FFF2-40B4-BE49-F238E27FC236}">
                <a16:creationId xmlns:a16="http://schemas.microsoft.com/office/drawing/2014/main" id="{B7D17532-0CD8-E9C5-16CE-212137469C4D}"/>
              </a:ext>
            </a:extLst>
          </p:cNvPr>
          <p:cNvGrpSpPr/>
          <p:nvPr/>
        </p:nvGrpSpPr>
        <p:grpSpPr>
          <a:xfrm>
            <a:off x="9697685" y="4491267"/>
            <a:ext cx="2111946" cy="1028423"/>
            <a:chOff x="9609506" y="5662528"/>
            <a:chExt cx="2111946" cy="1028423"/>
          </a:xfrm>
        </p:grpSpPr>
        <p:sp>
          <p:nvSpPr>
            <p:cNvPr id="23" name="TextBox 4">
              <a:extLst>
                <a:ext uri="{FF2B5EF4-FFF2-40B4-BE49-F238E27FC236}">
                  <a16:creationId xmlns:a16="http://schemas.microsoft.com/office/drawing/2014/main" id="{6CAAD67C-2146-F00B-E819-3D2AC9AF5637}"/>
                </a:ext>
                <a:ext uri="{C183D7F6-B498-43B3-948B-1728B52AA6E4}">
                  <adec:decorative xmlns:adec="http://schemas.microsoft.com/office/drawing/2017/decorative" val="1"/>
                </a:ext>
              </a:extLst>
            </p:cNvPr>
            <p:cNvSpPr txBox="1"/>
            <p:nvPr/>
          </p:nvSpPr>
          <p:spPr>
            <a:xfrm>
              <a:off x="9609506" y="5662528"/>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Coleridge Road</a:t>
              </a:r>
            </a:p>
            <a:p>
              <a:pPr>
                <a:lnSpc>
                  <a:spcPct val="150000"/>
                </a:lnSpc>
              </a:pPr>
              <a:r>
                <a:rPr lang="en-US" sz="1400">
                  <a:cs typeface="Calibri" panose="020F0502020204030204"/>
                </a:rPr>
                <a:t>Active Travel:</a:t>
              </a:r>
              <a:endParaRPr lang="en-US" sz="1400" b="1">
                <a:solidFill>
                  <a:srgbClr val="FF0000"/>
                </a:solidFill>
                <a:cs typeface="Calibri" panose="020F0502020204030204"/>
              </a:endParaRPr>
            </a:p>
            <a:p>
              <a:pPr>
                <a:lnSpc>
                  <a:spcPct val="150000"/>
                </a:lnSpc>
              </a:pPr>
              <a:r>
                <a:rPr lang="en-GB" sz="1400">
                  <a:cs typeface="Calibri" panose="020F0502020204030204"/>
                </a:rPr>
                <a:t>Motorised</a:t>
              </a:r>
              <a:r>
                <a:rPr lang="en-US" sz="1400">
                  <a:cs typeface="Calibri" panose="020F0502020204030204"/>
                </a:rPr>
                <a:t> Travel: </a:t>
              </a:r>
              <a:endParaRPr lang="en-US" sz="1400" b="1">
                <a:solidFill>
                  <a:srgbClr val="FF0000"/>
                </a:solidFill>
                <a:cs typeface="Calibri" panose="020F0502020204030204"/>
              </a:endParaRPr>
            </a:p>
          </p:txBody>
        </p:sp>
        <p:sp>
          <p:nvSpPr>
            <p:cNvPr id="36" name="TextBox 38">
              <a:extLst>
                <a:ext uri="{FF2B5EF4-FFF2-40B4-BE49-F238E27FC236}">
                  <a16:creationId xmlns:a16="http://schemas.microsoft.com/office/drawing/2014/main" id="{DD7E0F97-9E52-51D9-CC94-D00B46CF0161}"/>
                </a:ext>
                <a:ext uri="{C183D7F6-B498-43B3-948B-1728B52AA6E4}">
                  <adec:decorative xmlns:adec="http://schemas.microsoft.com/office/drawing/2017/decorative" val="1"/>
                </a:ext>
              </a:extLst>
            </p:cNvPr>
            <p:cNvSpPr txBox="1"/>
            <p:nvPr/>
          </p:nvSpPr>
          <p:spPr>
            <a:xfrm>
              <a:off x="10731842" y="6042939"/>
              <a:ext cx="510452" cy="272415"/>
            </a:xfrm>
            <a:prstGeom prst="roundRect">
              <a:avLst/>
            </a:prstGeom>
            <a:solidFill>
              <a:srgbClr val="002060"/>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solidFill>
                    <a:schemeClr val="bg1"/>
                  </a:solidFill>
                </a:rPr>
                <a:t>-32%</a:t>
              </a:r>
            </a:p>
          </p:txBody>
        </p:sp>
        <p:sp>
          <p:nvSpPr>
            <p:cNvPr id="37" name="TextBox 39">
              <a:extLst>
                <a:ext uri="{FF2B5EF4-FFF2-40B4-BE49-F238E27FC236}">
                  <a16:creationId xmlns:a16="http://schemas.microsoft.com/office/drawing/2014/main" id="{11E7AF0A-1D54-D99E-8A4E-F5B05FF2B7A1}"/>
                </a:ext>
                <a:ext uri="{C183D7F6-B498-43B3-948B-1728B52AA6E4}">
                  <adec:decorative xmlns:adec="http://schemas.microsoft.com/office/drawing/2017/decorative" val="1"/>
                </a:ext>
              </a:extLst>
            </p:cNvPr>
            <p:cNvSpPr txBox="1"/>
            <p:nvPr/>
          </p:nvSpPr>
          <p:spPr>
            <a:xfrm>
              <a:off x="10992143" y="6376336"/>
              <a:ext cx="500302" cy="272415"/>
            </a:xfrm>
            <a:prstGeom prst="roundRect">
              <a:avLst/>
            </a:prstGeom>
            <a:solidFill>
              <a:srgbClr val="5799D4"/>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-19%</a:t>
              </a:r>
            </a:p>
          </p:txBody>
        </p:sp>
      </p:gr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31</a:t>
            </a:fld>
            <a:endParaRPr lang="en-GB"/>
          </a:p>
        </p:txBody>
      </p:sp>
      <p:cxnSp>
        <p:nvCxnSpPr>
          <p:cNvPr id="18" name="Connector: Elbow 17">
            <a:extLst>
              <a:ext uri="{FF2B5EF4-FFF2-40B4-BE49-F238E27FC236}">
                <a16:creationId xmlns:a16="http://schemas.microsoft.com/office/drawing/2014/main" id="{5996914D-D63D-9C5D-61BD-A8B0509449D8}"/>
              </a:ext>
              <a:ext uri="{C183D7F6-B498-43B3-948B-1728B52AA6E4}">
                <adec:decorative xmlns:adec="http://schemas.microsoft.com/office/drawing/2017/decorative" val="1"/>
              </a:ext>
            </a:extLst>
          </p:cNvPr>
          <p:cNvCxnSpPr>
            <a:cxnSpLocks/>
          </p:cNvCxnSpPr>
          <p:nvPr/>
        </p:nvCxnSpPr>
        <p:spPr>
          <a:xfrm rot="10800000" flipV="1">
            <a:off x="6091239" y="2924024"/>
            <a:ext cx="3583914" cy="1247028"/>
          </a:xfrm>
          <a:prstGeom prst="bentConnector3">
            <a:avLst>
              <a:gd name="adj1" fmla="val 50000"/>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79CB7C6-ADC1-47E5-A70B-DC934D1EF90D}"/>
              </a:ext>
              <a:ext uri="{C183D7F6-B498-43B3-948B-1728B52AA6E4}">
                <adec:decorative xmlns:adec="http://schemas.microsoft.com/office/drawing/2017/decorative" val="1"/>
              </a:ext>
            </a:extLst>
          </p:cNvPr>
          <p:cNvCxnSpPr>
            <a:cxnSpLocks/>
          </p:cNvCxnSpPr>
          <p:nvPr/>
        </p:nvCxnSpPr>
        <p:spPr>
          <a:xfrm>
            <a:off x="2423464" y="3953048"/>
            <a:ext cx="3701411" cy="732217"/>
          </a:xfrm>
          <a:prstGeom prst="bentConnector3">
            <a:avLst>
              <a:gd name="adj1" fmla="val 50000"/>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BDE93EB-FD3C-432C-8FC8-369649F76583}"/>
              </a:ext>
              <a:ext uri="{C183D7F6-B498-43B3-948B-1728B52AA6E4}">
                <adec:decorative xmlns:adec="http://schemas.microsoft.com/office/drawing/2017/decorative" val="1"/>
              </a:ext>
            </a:extLst>
          </p:cNvPr>
          <p:cNvCxnSpPr>
            <a:cxnSpLocks/>
          </p:cNvCxnSpPr>
          <p:nvPr/>
        </p:nvCxnSpPr>
        <p:spPr>
          <a:xfrm>
            <a:off x="6560191" y="4685265"/>
            <a:ext cx="3137494" cy="320214"/>
          </a:xfrm>
          <a:prstGeom prst="bentConnector3">
            <a:avLst>
              <a:gd name="adj1" fmla="val 50000"/>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EA5C5E9-5BA0-34E4-DB33-F1E2BA0DEEDB}"/>
              </a:ext>
              <a:ext uri="{C183D7F6-B498-43B3-948B-1728B52AA6E4}">
                <adec:decorative xmlns:adec="http://schemas.microsoft.com/office/drawing/2017/decorative" val="1"/>
              </a:ext>
            </a:extLst>
          </p:cNvPr>
          <p:cNvCxnSpPr>
            <a:cxnSpLocks/>
          </p:cNvCxnSpPr>
          <p:nvPr/>
        </p:nvCxnSpPr>
        <p:spPr>
          <a:xfrm flipV="1">
            <a:off x="2419370" y="4901771"/>
            <a:ext cx="4231687" cy="876050"/>
          </a:xfrm>
          <a:prstGeom prst="bentConnector3">
            <a:avLst>
              <a:gd name="adj1" fmla="val 50000"/>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BD723D-FA4A-D9BE-F0E1-BE58615B2A67}"/>
              </a:ext>
              <a:ext uri="{C183D7F6-B498-43B3-948B-1728B52AA6E4}">
                <adec:decorative xmlns:adec="http://schemas.microsoft.com/office/drawing/2017/decorative" val="1"/>
              </a:ext>
            </a:extLst>
          </p:cNvPr>
          <p:cNvSpPr txBox="1"/>
          <p:nvPr/>
        </p:nvSpPr>
        <p:spPr>
          <a:xfrm>
            <a:off x="2765525" y="1173004"/>
            <a:ext cx="6651424" cy="369332"/>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b="1"/>
              <a:t>% change in traffic flows, June 2019 to June 2024</a:t>
            </a:r>
          </a:p>
        </p:txBody>
      </p:sp>
      <p:sp>
        <p:nvSpPr>
          <p:cNvPr id="7" name="TextBox 6">
            <a:extLst>
              <a:ext uri="{FF2B5EF4-FFF2-40B4-BE49-F238E27FC236}">
                <a16:creationId xmlns:a16="http://schemas.microsoft.com/office/drawing/2014/main" id="{023FDCAF-154C-959D-AF2C-EEA4F7623396}"/>
              </a:ext>
              <a:ext uri="{C183D7F6-B498-43B3-948B-1728B52AA6E4}">
                <adec:decorative xmlns:adec="http://schemas.microsoft.com/office/drawing/2017/decorative" val="1"/>
              </a:ext>
            </a:extLst>
          </p:cNvPr>
          <p:cNvSpPr txBox="1"/>
          <p:nvPr/>
        </p:nvSpPr>
        <p:spPr>
          <a:xfrm>
            <a:off x="2765525" y="6508537"/>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Tree>
    <p:extLst>
      <p:ext uri="{BB962C8B-B14F-4D97-AF65-F5344CB8AC3E}">
        <p14:creationId xmlns:p14="http://schemas.microsoft.com/office/powerpoint/2010/main" val="229674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Recovery by Location and Mode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32</a:t>
            </a:fld>
            <a:endParaRPr lang="en-GB"/>
          </a:p>
        </p:txBody>
      </p:sp>
      <p:sp>
        <p:nvSpPr>
          <p:cNvPr id="5" name="TextBox 4">
            <a:extLst>
              <a:ext uri="{FF2B5EF4-FFF2-40B4-BE49-F238E27FC236}">
                <a16:creationId xmlns:a16="http://schemas.microsoft.com/office/drawing/2014/main" id="{7DEC665C-3FDB-F3F7-C1F1-43E1394465A7}"/>
              </a:ext>
            </a:extLst>
          </p:cNvPr>
          <p:cNvSpPr txBox="1"/>
          <p:nvPr/>
        </p:nvSpPr>
        <p:spPr>
          <a:xfrm>
            <a:off x="233680" y="609465"/>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Motorcycle volumes continue to exceed pre-COVID levels (June 2019). Pedestrian flow recovery continues to vary by site, with Coleridge Road 52% below 2019 but Tenison Road 16% above. Cycle flows were relatively low in June compared to 2019 levels, perhaps in part due to the </a:t>
            </a:r>
            <a:r>
              <a:rPr lang="en-US" sz="1400">
                <a:solidFill>
                  <a:srgbClr val="000000"/>
                </a:solidFill>
                <a:cs typeface="Calibri"/>
                <a:hlinkClick r:id="rId4"/>
              </a:rPr>
              <a:t>unseasonal weather</a:t>
            </a:r>
            <a:r>
              <a:rPr lang="en-US" sz="1400">
                <a:solidFill>
                  <a:srgbClr val="000000"/>
                </a:solidFill>
                <a:cs typeface="Calibri"/>
              </a:rPr>
              <a:t>.</a:t>
            </a:r>
          </a:p>
        </p:txBody>
      </p:sp>
      <p:sp>
        <p:nvSpPr>
          <p:cNvPr id="7" name="TextBox 6">
            <a:extLst>
              <a:ext uri="{FF2B5EF4-FFF2-40B4-BE49-F238E27FC236}">
                <a16:creationId xmlns:a16="http://schemas.microsoft.com/office/drawing/2014/main" id="{652113B1-5075-3C8E-2CCB-A55BEAFECBF7}"/>
              </a:ext>
              <a:ext uri="{C183D7F6-B498-43B3-948B-1728B52AA6E4}">
                <adec:decorative xmlns:adec="http://schemas.microsoft.com/office/drawing/2017/decorative" val="1"/>
              </a:ext>
            </a:extLst>
          </p:cNvPr>
          <p:cNvSpPr txBox="1"/>
          <p:nvPr/>
        </p:nvSpPr>
        <p:spPr>
          <a:xfrm>
            <a:off x="1666553" y="1795966"/>
            <a:ext cx="8848121" cy="892552"/>
          </a:xfrm>
          <a:prstGeom prst="rect">
            <a:avLst/>
          </a:prstGeom>
          <a:noFill/>
        </p:spPr>
        <p:txBody>
          <a:bodyPr wrap="square" lIns="91440" tIns="45720" rIns="91440" bIns="45720" rtlCol="0" anchor="t">
            <a:spAutoFit/>
          </a:bodyPr>
          <a:lstStyle/>
          <a:p>
            <a:pPr algn="ctr"/>
            <a:r>
              <a:rPr lang="en-GB" sz="2000" b="1"/>
              <a:t>% change in weekday flows</a:t>
            </a:r>
          </a:p>
          <a:p>
            <a:pPr algn="ctr"/>
            <a:r>
              <a:rPr lang="en-GB" sz="1600" b="1" i="0" u="none" strike="noStrike">
                <a:solidFill>
                  <a:srgbClr val="0070C0"/>
                </a:solidFill>
                <a:effectLst/>
                <a:latin typeface="Calibri"/>
              </a:rPr>
              <a:t>Pre-COVID to Now:</a:t>
            </a:r>
            <a:endParaRPr lang="en-GB" sz="1600" b="1" i="0" u="none" strike="noStrike">
              <a:solidFill>
                <a:srgbClr val="0070C0"/>
              </a:solidFill>
              <a:effectLst/>
              <a:latin typeface="Calibri"/>
              <a:cs typeface="Calibri"/>
            </a:endParaRPr>
          </a:p>
          <a:p>
            <a:pPr algn="ctr"/>
            <a:r>
              <a:rPr lang="en-GB" sz="1600" b="1"/>
              <a:t>June 2019 to June 2024</a:t>
            </a:r>
          </a:p>
        </p:txBody>
      </p:sp>
      <p:sp>
        <p:nvSpPr>
          <p:cNvPr id="2" name="Rectangle 1">
            <a:extLst>
              <a:ext uri="{FF2B5EF4-FFF2-40B4-BE49-F238E27FC236}">
                <a16:creationId xmlns:a16="http://schemas.microsoft.com/office/drawing/2014/main" id="{71B05FB6-ABED-0BEB-6667-EC1291E723E6}"/>
              </a:ext>
              <a:ext uri="{C183D7F6-B498-43B3-948B-1728B52AA6E4}">
                <adec:decorative xmlns:adec="http://schemas.microsoft.com/office/drawing/2017/decorative" val="1"/>
              </a:ext>
            </a:extLst>
          </p:cNvPr>
          <p:cNvSpPr/>
          <p:nvPr/>
        </p:nvSpPr>
        <p:spPr>
          <a:xfrm>
            <a:off x="42452" y="2577065"/>
            <a:ext cx="1396574" cy="523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table showing the change in traffic volume at 4 sites across Cambridgeshire by mode, comparing June 2019 (pre-COVID) with June 2024.">
            <a:extLst>
              <a:ext uri="{FF2B5EF4-FFF2-40B4-BE49-F238E27FC236}">
                <a16:creationId xmlns:a16="http://schemas.microsoft.com/office/drawing/2014/main" id="{EE6D6EE0-3C92-1FEB-3365-086FF3094BE8}"/>
              </a:ext>
            </a:extLst>
          </p:cNvPr>
          <p:cNvPicPr>
            <a:picLocks noChangeAspect="1"/>
          </p:cNvPicPr>
          <p:nvPr/>
        </p:nvPicPr>
        <p:blipFill>
          <a:blip r:embed="rId5"/>
          <a:stretch>
            <a:fillRect/>
          </a:stretch>
        </p:blipFill>
        <p:spPr>
          <a:xfrm>
            <a:off x="222395" y="2938852"/>
            <a:ext cx="11736438" cy="2079521"/>
          </a:xfrm>
          <a:prstGeom prst="rect">
            <a:avLst/>
          </a:prstGeom>
        </p:spPr>
      </p:pic>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Data shown only for the sensors with comparable data for June 2019 and June 2024.</a:t>
            </a:r>
            <a:endParaRPr lang="en-US" sz="1000">
              <a:solidFill>
                <a:schemeClr val="bg2">
                  <a:lumMod val="50000"/>
                </a:schemeClr>
              </a:solidFill>
            </a:endParaRPr>
          </a:p>
        </p:txBody>
      </p:sp>
    </p:spTree>
    <p:extLst>
      <p:ext uri="{BB962C8B-B14F-4D97-AF65-F5344CB8AC3E}">
        <p14:creationId xmlns:p14="http://schemas.microsoft.com/office/powerpoint/2010/main" val="120281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Active Travel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10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Monitoring Sites: Active Travel</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34</a:t>
            </a:fld>
            <a:endParaRPr lang="en-GB"/>
          </a:p>
        </p:txBody>
      </p:sp>
      <p:pic>
        <p:nvPicPr>
          <p:cNvPr id="9" name="Picture 8" descr="A map showing Vivacity sensor locations, and the comparable availability of data from when the network was installed in May 2019 through to December 2023. Individual slides within the next section will outline which sensors have been used to produce the figures stated.">
            <a:extLst>
              <a:ext uri="{FF2B5EF4-FFF2-40B4-BE49-F238E27FC236}">
                <a16:creationId xmlns:a16="http://schemas.microsoft.com/office/drawing/2014/main" id="{6A1FF6A8-27D9-8793-BEB4-C4B246E4091B}"/>
              </a:ext>
            </a:extLst>
          </p:cNvPr>
          <p:cNvPicPr>
            <a:picLocks noChangeAspect="1"/>
          </p:cNvPicPr>
          <p:nvPr/>
        </p:nvPicPr>
        <p:blipFill>
          <a:blip r:embed="rId3"/>
          <a:stretch>
            <a:fillRect/>
          </a:stretch>
        </p:blipFill>
        <p:spPr>
          <a:xfrm>
            <a:off x="132466" y="756744"/>
            <a:ext cx="6642425" cy="5818428"/>
          </a:xfrm>
          <a:prstGeom prst="rect">
            <a:avLst/>
          </a:prstGeom>
        </p:spPr>
      </p:pic>
      <p:sp>
        <p:nvSpPr>
          <p:cNvPr id="25" name="TextBox 24">
            <a:extLst>
              <a:ext uri="{FF2B5EF4-FFF2-40B4-BE49-F238E27FC236}">
                <a16:creationId xmlns:a16="http://schemas.microsoft.com/office/drawing/2014/main" id="{5DB330E8-8581-A91B-E02E-77CBD129D557}"/>
              </a:ext>
              <a:ext uri="{C183D7F6-B498-43B3-948B-1728B52AA6E4}">
                <adec:decorative xmlns:adec="http://schemas.microsoft.com/office/drawing/2017/decorative" val="0"/>
              </a:ext>
            </a:extLst>
          </p:cNvPr>
          <p:cNvSpPr txBox="1"/>
          <p:nvPr/>
        </p:nvSpPr>
        <p:spPr>
          <a:xfrm>
            <a:off x="5048335" y="756744"/>
            <a:ext cx="1716888" cy="170816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solidFill>
                  <a:sysClr val="windowText" lastClr="000000"/>
                </a:solidFill>
                <a:cs typeface="Calibri"/>
              </a:rPr>
              <a:t>The </a:t>
            </a:r>
            <a:r>
              <a:rPr lang="en-US" sz="1050" b="1" i="1">
                <a:solidFill>
                  <a:sysClr val="windowText" lastClr="000000"/>
                </a:solidFill>
                <a:cs typeface="Calibri"/>
              </a:rPr>
              <a:t>Mill Road </a:t>
            </a:r>
            <a:r>
              <a:rPr lang="en-US" sz="1050" i="1">
                <a:solidFill>
                  <a:sysClr val="windowText" lastClr="000000"/>
                </a:solidFill>
                <a:cs typeface="Calibri"/>
              </a:rPr>
              <a:t>and </a:t>
            </a:r>
            <a:r>
              <a:rPr lang="en-US" sz="1050" b="1" i="1">
                <a:solidFill>
                  <a:sysClr val="windowText" lastClr="000000"/>
                </a:solidFill>
                <a:cs typeface="Calibri"/>
              </a:rPr>
              <a:t>East Road </a:t>
            </a:r>
            <a:r>
              <a:rPr lang="en-US" sz="1050" i="1">
                <a:solidFill>
                  <a:sysClr val="windowText" lastClr="000000"/>
                </a:solidFill>
                <a:cs typeface="Calibri"/>
              </a:rPr>
              <a:t>sensors were upgraded in Sept 2022 and are now detecting significantly more cycles and pedestrians. As a result, the active travel flows at these locations are no longer comparable pre/post Sept 2022. </a:t>
            </a:r>
          </a:p>
        </p:txBody>
      </p:sp>
      <p:graphicFrame>
        <p:nvGraphicFramePr>
          <p:cNvPr id="4" name="Table 3">
            <a:extLst>
              <a:ext uri="{FF2B5EF4-FFF2-40B4-BE49-F238E27FC236}">
                <a16:creationId xmlns:a16="http://schemas.microsoft.com/office/drawing/2014/main" id="{745B07B3-757A-F924-B797-DF7BEA369EA9}"/>
              </a:ext>
              <a:ext uri="{C183D7F6-B498-43B3-948B-1728B52AA6E4}">
                <adec:decorative xmlns:adec="http://schemas.microsoft.com/office/drawing/2017/decorative" val="0"/>
              </a:ext>
            </a:extLst>
          </p:cNvPr>
          <p:cNvGraphicFramePr>
            <a:graphicFrameLocks noGrp="1"/>
          </p:cNvGraphicFramePr>
          <p:nvPr/>
        </p:nvGraphicFramePr>
        <p:xfrm>
          <a:off x="6864928" y="655336"/>
          <a:ext cx="5125193" cy="4214088"/>
        </p:xfrm>
        <a:graphic>
          <a:graphicData uri="http://schemas.openxmlformats.org/drawingml/2006/table">
            <a:tbl>
              <a:tblPr firstRow="1" bandRow="1">
                <a:tableStyleId>{5940675A-B579-460E-94D1-54222C63F5DA}</a:tableStyleId>
              </a:tblPr>
              <a:tblGrid>
                <a:gridCol w="1668209">
                  <a:extLst>
                    <a:ext uri="{9D8B030D-6E8A-4147-A177-3AD203B41FA5}">
                      <a16:colId xmlns:a16="http://schemas.microsoft.com/office/drawing/2014/main" val="1191812419"/>
                    </a:ext>
                  </a:extLst>
                </a:gridCol>
                <a:gridCol w="2573676">
                  <a:extLst>
                    <a:ext uri="{9D8B030D-6E8A-4147-A177-3AD203B41FA5}">
                      <a16:colId xmlns:a16="http://schemas.microsoft.com/office/drawing/2014/main" val="481079558"/>
                    </a:ext>
                  </a:extLst>
                </a:gridCol>
                <a:gridCol w="883308">
                  <a:extLst>
                    <a:ext uri="{9D8B030D-6E8A-4147-A177-3AD203B41FA5}">
                      <a16:colId xmlns:a16="http://schemas.microsoft.com/office/drawing/2014/main" val="1547344765"/>
                    </a:ext>
                  </a:extLst>
                </a:gridCol>
              </a:tblGrid>
              <a:tr h="234116">
                <a:tc>
                  <a:txBody>
                    <a:bodyPr/>
                    <a:lstStyle/>
                    <a:p>
                      <a:r>
                        <a:rPr lang="en-GB" sz="1200" b="1">
                          <a:effectLst/>
                        </a:rPr>
                        <a:t> Sensor Location​​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34116">
                <a:tc>
                  <a:txBody>
                    <a:bodyPr/>
                    <a:lstStyle/>
                    <a:p>
                      <a:r>
                        <a:rPr lang="en-GB" sz="1200" b="0">
                          <a:solidFill>
                            <a:schemeClr val="tx1"/>
                          </a:solidFill>
                          <a:effectLst/>
                        </a:rPr>
                        <a:t>Cherry Hinton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34116">
                <a:tc>
                  <a:txBody>
                    <a:bodyPr/>
                    <a:lstStyle/>
                    <a:p>
                      <a:r>
                        <a:rPr lang="en-GB" sz="1200" b="0">
                          <a:solidFill>
                            <a:schemeClr val="tx1"/>
                          </a:solidFill>
                          <a:effectLst/>
                        </a:rPr>
                        <a:t>Coldham’s Lane​​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34116">
                <a:tc>
                  <a:txBody>
                    <a:bodyPr/>
                    <a:lstStyle/>
                    <a:p>
                      <a:r>
                        <a:rPr lang="en-GB" sz="1200" b="0">
                          <a:solidFill>
                            <a:schemeClr val="tx1"/>
                          </a:solidFill>
                          <a:effectLst/>
                        </a:rPr>
                        <a:t>Coleridge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34116">
                <a:tc>
                  <a:txBody>
                    <a:bodyPr/>
                    <a:lstStyle/>
                    <a:p>
                      <a:r>
                        <a:rPr lang="en-GB" sz="1200" b="0">
                          <a:solidFill>
                            <a:schemeClr val="tx1"/>
                          </a:solidFill>
                          <a:effectLst/>
                        </a:rPr>
                        <a:t>East Road​​</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ARU site​​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01192294"/>
                  </a:ext>
                </a:extLst>
              </a:tr>
              <a:tr h="234116">
                <a:tc>
                  <a:txBody>
                    <a:bodyPr/>
                    <a:lstStyle/>
                    <a:p>
                      <a:r>
                        <a:rPr lang="en-GB" sz="1200" b="0">
                          <a:solidFill>
                            <a:schemeClr val="tx1"/>
                          </a:solidFill>
                          <a:effectLst/>
                        </a:rPr>
                        <a:t>Hills Road Bridge​​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34116">
                <a:tc>
                  <a:txBody>
                    <a:bodyPr/>
                    <a:lstStyle/>
                    <a:p>
                      <a:r>
                        <a:rPr lang="en-GB" sz="1200" b="0">
                          <a:solidFill>
                            <a:schemeClr val="tx1"/>
                          </a:solidFill>
                          <a:effectLst/>
                        </a:rPr>
                        <a:t>Histon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34116">
                <a:tc>
                  <a:txBody>
                    <a:bodyPr/>
                    <a:lstStyle/>
                    <a:p>
                      <a:r>
                        <a:rPr lang="en-GB" sz="1200" b="0">
                          <a:solidFill>
                            <a:schemeClr val="tx1"/>
                          </a:solidFill>
                          <a:effectLst/>
                        </a:rPr>
                        <a:t>Histon Road (South)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34116">
                <a:tc>
                  <a:txBody>
                    <a:bodyPr/>
                    <a:lstStyle/>
                    <a:p>
                      <a:r>
                        <a:rPr lang="en-GB" sz="1200" b="0">
                          <a:solidFill>
                            <a:schemeClr val="tx1"/>
                          </a:solidFill>
                          <a:effectLst/>
                        </a:rPr>
                        <a:t>Mill Road (East)​​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34116">
                <a:tc>
                  <a:txBody>
                    <a:bodyPr/>
                    <a:lstStyle/>
                    <a:p>
                      <a:r>
                        <a:rPr lang="en-GB" sz="1200" b="0">
                          <a:solidFill>
                            <a:schemeClr val="tx1"/>
                          </a:solidFill>
                          <a:effectLst/>
                        </a:rPr>
                        <a:t>Mill Road (West)​​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Close to Parker’s Piece​​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515974204"/>
                  </a:ext>
                </a:extLst>
              </a:tr>
              <a:tr h="234116">
                <a:tc>
                  <a:txBody>
                    <a:bodyPr/>
                    <a:lstStyle/>
                    <a:p>
                      <a:r>
                        <a:rPr lang="en-GB" sz="1200" b="0">
                          <a:solidFill>
                            <a:schemeClr val="tx1"/>
                          </a:solidFill>
                          <a:effectLst/>
                        </a:rPr>
                        <a:t>Milton Road (Mid)​​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34116">
                <a:tc>
                  <a:txBody>
                    <a:bodyPr/>
                    <a:lstStyle/>
                    <a:p>
                      <a:r>
                        <a:rPr lang="en-GB" sz="1200" b="0">
                          <a:solidFill>
                            <a:schemeClr val="tx1"/>
                          </a:solidFill>
                          <a:effectLst/>
                        </a:rPr>
                        <a:t>Milton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34116">
                <a:tc>
                  <a:txBody>
                    <a:bodyPr/>
                    <a:lstStyle/>
                    <a:p>
                      <a:r>
                        <a:rPr lang="en-GB" sz="1200" b="0">
                          <a:solidFill>
                            <a:schemeClr val="tx1"/>
                          </a:solidFill>
                          <a:effectLst/>
                        </a:rPr>
                        <a:t>Milton Road (South)​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34116">
                <a:tc>
                  <a:txBody>
                    <a:bodyPr/>
                    <a:lstStyle/>
                    <a:p>
                      <a:pPr lvl="0">
                        <a:buNone/>
                      </a:pPr>
                      <a:r>
                        <a:rPr lang="en-GB" sz="1200" b="0">
                          <a:solidFill>
                            <a:schemeClr val="tx1"/>
                          </a:solidFill>
                          <a:effectLst/>
                        </a:rPr>
                        <a:t>Newmarket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Ditton Fields</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65075487"/>
                  </a:ext>
                </a:extLst>
              </a:tr>
              <a:tr h="234116">
                <a:tc>
                  <a:txBody>
                    <a:bodyPr/>
                    <a:lstStyle/>
                    <a:p>
                      <a:pPr lvl="0">
                        <a:buNone/>
                      </a:pPr>
                      <a:r>
                        <a:rPr lang="en-GB" sz="1200" b="0">
                          <a:solidFill>
                            <a:schemeClr val="tx1"/>
                          </a:solidFill>
                          <a:effectLst/>
                        </a:rPr>
                        <a:t>Perne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Birdwood Road roundabout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0087975"/>
                  </a:ext>
                </a:extLst>
              </a:tr>
              <a:tr h="234116">
                <a:tc>
                  <a:txBody>
                    <a:bodyPr/>
                    <a:lstStyle/>
                    <a:p>
                      <a:pPr lvl="0">
                        <a:buNone/>
                      </a:pPr>
                      <a:r>
                        <a:rPr lang="en-GB" sz="1200" b="0">
                          <a:solidFill>
                            <a:schemeClr val="tx1"/>
                          </a:solidFill>
                          <a:effectLst/>
                        </a:rPr>
                        <a:t>Station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Kett House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48178155"/>
                  </a:ext>
                </a:extLst>
              </a:tr>
              <a:tr h="234116">
                <a:tc>
                  <a:txBody>
                    <a:bodyPr/>
                    <a:lstStyle/>
                    <a:p>
                      <a:r>
                        <a:rPr lang="en-GB" sz="1200" b="0">
                          <a:solidFill>
                            <a:schemeClr val="tx1"/>
                          </a:solidFill>
                          <a:effectLst/>
                        </a:rPr>
                        <a:t>Tenison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34116">
                <a:tc>
                  <a:txBody>
                    <a:bodyPr/>
                    <a:lstStyle/>
                    <a:p>
                      <a:r>
                        <a:rPr lang="en-GB" sz="1200" b="0">
                          <a:solidFill>
                            <a:schemeClr val="tx1"/>
                          </a:solidFill>
                          <a:effectLst/>
                        </a:rPr>
                        <a:t>Vinery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dirty="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sp>
        <p:nvSpPr>
          <p:cNvPr id="6" name="TextBox 5">
            <a:extLst>
              <a:ext uri="{FF2B5EF4-FFF2-40B4-BE49-F238E27FC236}">
                <a16:creationId xmlns:a16="http://schemas.microsoft.com/office/drawing/2014/main" id="{B3C20750-6375-899B-674D-29BDB7E80BE3}"/>
              </a:ext>
              <a:ext uri="{C183D7F6-B498-43B3-948B-1728B52AA6E4}">
                <adec:decorative xmlns:adec="http://schemas.microsoft.com/office/drawing/2017/decorative" val="1"/>
              </a:ext>
            </a:extLst>
          </p:cNvPr>
          <p:cNvSpPr txBox="1"/>
          <p:nvPr/>
        </p:nvSpPr>
        <p:spPr>
          <a:xfrm>
            <a:off x="132466" y="6311178"/>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7" name="Oval 6">
            <a:extLst>
              <a:ext uri="{FF2B5EF4-FFF2-40B4-BE49-F238E27FC236}">
                <a16:creationId xmlns:a16="http://schemas.microsoft.com/office/drawing/2014/main" id="{A4F6977B-A371-C1C9-3404-2F31CF111B48}"/>
              </a:ext>
              <a:ext uri="{C183D7F6-B498-43B3-948B-1728B52AA6E4}">
                <adec:decorative xmlns:adec="http://schemas.microsoft.com/office/drawing/2017/decorative" val="1"/>
              </a:ext>
            </a:extLst>
          </p:cNvPr>
          <p:cNvSpPr/>
          <p:nvPr/>
        </p:nvSpPr>
        <p:spPr>
          <a:xfrm>
            <a:off x="3188808" y="5518548"/>
            <a:ext cx="179119" cy="1800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Oval 13">
            <a:extLst>
              <a:ext uri="{FF2B5EF4-FFF2-40B4-BE49-F238E27FC236}">
                <a16:creationId xmlns:a16="http://schemas.microsoft.com/office/drawing/2014/main" id="{F753DCDD-B051-DA50-E68F-5FFF5512BF43}"/>
              </a:ext>
              <a:ext uri="{C183D7F6-B498-43B3-948B-1728B52AA6E4}">
                <adec:decorative xmlns:adec="http://schemas.microsoft.com/office/drawing/2017/decorative" val="1"/>
              </a:ext>
            </a:extLst>
          </p:cNvPr>
          <p:cNvSpPr/>
          <p:nvPr/>
        </p:nvSpPr>
        <p:spPr>
          <a:xfrm>
            <a:off x="3244619" y="4478520"/>
            <a:ext cx="179119" cy="1800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4" name="Oval 23">
            <a:extLst>
              <a:ext uri="{FF2B5EF4-FFF2-40B4-BE49-F238E27FC236}">
                <a16:creationId xmlns:a16="http://schemas.microsoft.com/office/drawing/2014/main" id="{78813CFA-7ECB-FA48-96B2-CB0E70CD54C3}"/>
              </a:ext>
              <a:ext uri="{C183D7F6-B498-43B3-948B-1728B52AA6E4}">
                <adec:decorative xmlns:adec="http://schemas.microsoft.com/office/drawing/2017/decorative" val="1"/>
              </a:ext>
            </a:extLst>
          </p:cNvPr>
          <p:cNvSpPr/>
          <p:nvPr/>
        </p:nvSpPr>
        <p:spPr>
          <a:xfrm>
            <a:off x="3874304" y="5402706"/>
            <a:ext cx="179119" cy="1800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Cross 32">
            <a:extLst>
              <a:ext uri="{FF2B5EF4-FFF2-40B4-BE49-F238E27FC236}">
                <a16:creationId xmlns:a16="http://schemas.microsoft.com/office/drawing/2014/main" id="{153D244C-0FA7-128B-5468-D29AA6AF99B9}"/>
              </a:ext>
              <a:ext uri="{C183D7F6-B498-43B3-948B-1728B52AA6E4}">
                <adec:decorative xmlns:adec="http://schemas.microsoft.com/office/drawing/2017/decorative" val="1"/>
              </a:ext>
            </a:extLst>
          </p:cNvPr>
          <p:cNvSpPr/>
          <p:nvPr/>
        </p:nvSpPr>
        <p:spPr>
          <a:xfrm rot="2703070">
            <a:off x="3017148" y="2254550"/>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5" name="Cross 34">
            <a:extLst>
              <a:ext uri="{FF2B5EF4-FFF2-40B4-BE49-F238E27FC236}">
                <a16:creationId xmlns:a16="http://schemas.microsoft.com/office/drawing/2014/main" id="{715521BA-072B-FD66-A26C-A0DA6DE82622}"/>
              </a:ext>
              <a:ext uri="{C183D7F6-B498-43B3-948B-1728B52AA6E4}">
                <adec:decorative xmlns:adec="http://schemas.microsoft.com/office/drawing/2017/decorative" val="1"/>
              </a:ext>
            </a:extLst>
          </p:cNvPr>
          <p:cNvSpPr/>
          <p:nvPr/>
        </p:nvSpPr>
        <p:spPr>
          <a:xfrm rot="2703070">
            <a:off x="2549505" y="2685014"/>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9" name="Cross 38">
            <a:extLst>
              <a:ext uri="{FF2B5EF4-FFF2-40B4-BE49-F238E27FC236}">
                <a16:creationId xmlns:a16="http://schemas.microsoft.com/office/drawing/2014/main" id="{614232E3-8916-C2B1-B19E-BD9AE5DC6384}"/>
              </a:ext>
              <a:ext uri="{C183D7F6-B498-43B3-948B-1728B52AA6E4}">
                <adec:decorative xmlns:adec="http://schemas.microsoft.com/office/drawing/2017/decorative" val="1"/>
              </a:ext>
            </a:extLst>
          </p:cNvPr>
          <p:cNvSpPr/>
          <p:nvPr/>
        </p:nvSpPr>
        <p:spPr>
          <a:xfrm rot="2703070">
            <a:off x="3657271" y="156392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6" name="Cross 45">
            <a:extLst>
              <a:ext uri="{FF2B5EF4-FFF2-40B4-BE49-F238E27FC236}">
                <a16:creationId xmlns:a16="http://schemas.microsoft.com/office/drawing/2014/main" id="{FE2E09A7-B7F5-71FF-2BBB-EAABB48C8E74}"/>
              </a:ext>
              <a:ext uri="{C183D7F6-B498-43B3-948B-1728B52AA6E4}">
                <adec:decorative xmlns:adec="http://schemas.microsoft.com/office/drawing/2017/decorative" val="1"/>
              </a:ext>
            </a:extLst>
          </p:cNvPr>
          <p:cNvSpPr/>
          <p:nvPr/>
        </p:nvSpPr>
        <p:spPr>
          <a:xfrm rot="2703070">
            <a:off x="2982274" y="4035740"/>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7" name="Cross 46">
            <a:extLst>
              <a:ext uri="{FF2B5EF4-FFF2-40B4-BE49-F238E27FC236}">
                <a16:creationId xmlns:a16="http://schemas.microsoft.com/office/drawing/2014/main" id="{B4E0D433-BEFB-0DC7-C5DC-BA592D7F364A}"/>
              </a:ext>
              <a:ext uri="{C183D7F6-B498-43B3-948B-1728B52AA6E4}">
                <adec:decorative xmlns:adec="http://schemas.microsoft.com/office/drawing/2017/decorative" val="1"/>
              </a:ext>
            </a:extLst>
          </p:cNvPr>
          <p:cNvSpPr/>
          <p:nvPr/>
        </p:nvSpPr>
        <p:spPr>
          <a:xfrm rot="2703070">
            <a:off x="2964815" y="426780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8" name="Cross 47">
            <a:extLst>
              <a:ext uri="{FF2B5EF4-FFF2-40B4-BE49-F238E27FC236}">
                <a16:creationId xmlns:a16="http://schemas.microsoft.com/office/drawing/2014/main" id="{A9497C82-E451-E8BD-7729-635ED9D6F8A2}"/>
              </a:ext>
              <a:ext uri="{C183D7F6-B498-43B3-948B-1728B52AA6E4}">
                <adec:decorative xmlns:adec="http://schemas.microsoft.com/office/drawing/2017/decorative" val="1"/>
              </a:ext>
            </a:extLst>
          </p:cNvPr>
          <p:cNvSpPr/>
          <p:nvPr/>
        </p:nvSpPr>
        <p:spPr>
          <a:xfrm rot="2703070">
            <a:off x="4286254" y="4417763"/>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9" name="Cross 48">
            <a:extLst>
              <a:ext uri="{FF2B5EF4-FFF2-40B4-BE49-F238E27FC236}">
                <a16:creationId xmlns:a16="http://schemas.microsoft.com/office/drawing/2014/main" id="{4B3BF690-CF16-4739-9A58-C56183111C3E}"/>
              </a:ext>
              <a:ext uri="{C183D7F6-B498-43B3-948B-1728B52AA6E4}">
                <adec:decorative xmlns:adec="http://schemas.microsoft.com/office/drawing/2017/decorative" val="1"/>
              </a:ext>
            </a:extLst>
          </p:cNvPr>
          <p:cNvSpPr/>
          <p:nvPr/>
        </p:nvSpPr>
        <p:spPr>
          <a:xfrm rot="2703070">
            <a:off x="4344904" y="4795938"/>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Cross 4">
            <a:extLst>
              <a:ext uri="{FF2B5EF4-FFF2-40B4-BE49-F238E27FC236}">
                <a16:creationId xmlns:a16="http://schemas.microsoft.com/office/drawing/2014/main" id="{3808C500-0D06-9404-DE6A-57BA245F3D9E}"/>
              </a:ext>
              <a:ext uri="{C183D7F6-B498-43B3-948B-1728B52AA6E4}">
                <adec:decorative xmlns:adec="http://schemas.microsoft.com/office/drawing/2017/decorative" val="1"/>
              </a:ext>
            </a:extLst>
          </p:cNvPr>
          <p:cNvSpPr/>
          <p:nvPr/>
        </p:nvSpPr>
        <p:spPr>
          <a:xfrm rot="2703070">
            <a:off x="4522881" y="3043058"/>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8" name="Cross 7">
            <a:extLst>
              <a:ext uri="{FF2B5EF4-FFF2-40B4-BE49-F238E27FC236}">
                <a16:creationId xmlns:a16="http://schemas.microsoft.com/office/drawing/2014/main" id="{80A2E580-00BF-FCBC-4722-AE31D4603F41}"/>
              </a:ext>
              <a:ext uri="{C183D7F6-B498-43B3-948B-1728B52AA6E4}">
                <adec:decorative xmlns:adec="http://schemas.microsoft.com/office/drawing/2017/decorative" val="1"/>
              </a:ext>
            </a:extLst>
          </p:cNvPr>
          <p:cNvSpPr/>
          <p:nvPr/>
        </p:nvSpPr>
        <p:spPr>
          <a:xfrm rot="2703070">
            <a:off x="1494240" y="1198172"/>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0" name="Cross 49">
            <a:extLst>
              <a:ext uri="{FF2B5EF4-FFF2-40B4-BE49-F238E27FC236}">
                <a16:creationId xmlns:a16="http://schemas.microsoft.com/office/drawing/2014/main" id="{A483AECB-22AF-FFFA-E5FA-C21952249794}"/>
              </a:ext>
              <a:ext uri="{C183D7F6-B498-43B3-948B-1728B52AA6E4}">
                <adec:decorative xmlns:adec="http://schemas.microsoft.com/office/drawing/2017/decorative" val="1"/>
              </a:ext>
            </a:extLst>
          </p:cNvPr>
          <p:cNvSpPr/>
          <p:nvPr/>
        </p:nvSpPr>
        <p:spPr>
          <a:xfrm rot="2703070">
            <a:off x="3024025" y="499065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1" name="Cross 50">
            <a:extLst>
              <a:ext uri="{FF2B5EF4-FFF2-40B4-BE49-F238E27FC236}">
                <a16:creationId xmlns:a16="http://schemas.microsoft.com/office/drawing/2014/main" id="{2EFE8E4D-018D-710D-4F63-A1B214DBB674}"/>
              </a:ext>
              <a:ext uri="{C183D7F6-B498-43B3-948B-1728B52AA6E4}">
                <adec:decorative xmlns:adec="http://schemas.microsoft.com/office/drawing/2017/decorative" val="1"/>
              </a:ext>
            </a:extLst>
          </p:cNvPr>
          <p:cNvSpPr/>
          <p:nvPr/>
        </p:nvSpPr>
        <p:spPr>
          <a:xfrm rot="2703070">
            <a:off x="1521398" y="2933583"/>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nvGrpSpPr>
          <p:cNvPr id="13" name="Group 12">
            <a:extLst>
              <a:ext uri="{FF2B5EF4-FFF2-40B4-BE49-F238E27FC236}">
                <a16:creationId xmlns:a16="http://schemas.microsoft.com/office/drawing/2014/main" id="{0E853202-7128-2048-D66A-D451E668D1D7}"/>
              </a:ext>
              <a:ext uri="{C183D7F6-B498-43B3-948B-1728B52AA6E4}">
                <adec:decorative xmlns:adec="http://schemas.microsoft.com/office/drawing/2017/decorative" val="1"/>
              </a:ext>
            </a:extLst>
          </p:cNvPr>
          <p:cNvGrpSpPr/>
          <p:nvPr/>
        </p:nvGrpSpPr>
        <p:grpSpPr>
          <a:xfrm>
            <a:off x="6849597" y="4937348"/>
            <a:ext cx="5370929" cy="1706085"/>
            <a:chOff x="6861789" y="4937348"/>
            <a:chExt cx="5370929" cy="1706085"/>
          </a:xfrm>
        </p:grpSpPr>
        <p:sp>
          <p:nvSpPr>
            <p:cNvPr id="15" name="TextBox 14">
              <a:extLst>
                <a:ext uri="{FF2B5EF4-FFF2-40B4-BE49-F238E27FC236}">
                  <a16:creationId xmlns:a16="http://schemas.microsoft.com/office/drawing/2014/main" id="{08ADF488-2436-818F-933C-0C7319A8CF91}"/>
                </a:ext>
                <a:ext uri="{C183D7F6-B498-43B3-948B-1728B52AA6E4}">
                  <adec:decorative xmlns:adec="http://schemas.microsoft.com/office/drawing/2017/decorative" val="1"/>
                </a:ext>
              </a:extLst>
            </p:cNvPr>
            <p:cNvSpPr txBox="1"/>
            <p:nvPr/>
          </p:nvSpPr>
          <p:spPr>
            <a:xfrm>
              <a:off x="6920132" y="4978240"/>
              <a:ext cx="1283398" cy="338554"/>
            </a:xfrm>
            <a:prstGeom prst="rect">
              <a:avLst/>
            </a:prstGeom>
            <a:noFill/>
          </p:spPr>
          <p:txBody>
            <a:bodyPr wrap="square" lIns="91440" tIns="45720" rIns="91440" bIns="45720" rtlCol="0" anchor="t">
              <a:spAutoFit/>
            </a:bodyPr>
            <a:lstStyle/>
            <a:p>
              <a:r>
                <a:rPr lang="en-GB" sz="1600" b="1">
                  <a:solidFill>
                    <a:srgbClr val="000000"/>
                  </a:solidFill>
                </a:rPr>
                <a:t>Legend</a:t>
              </a:r>
            </a:p>
          </p:txBody>
        </p:sp>
        <p:sp>
          <p:nvSpPr>
            <p:cNvPr id="22" name="Oval 21">
              <a:extLst>
                <a:ext uri="{FF2B5EF4-FFF2-40B4-BE49-F238E27FC236}">
                  <a16:creationId xmlns:a16="http://schemas.microsoft.com/office/drawing/2014/main" id="{23EA2495-93D3-9827-01AC-65C2CB7B572D}"/>
                </a:ext>
                <a:ext uri="{C183D7F6-B498-43B3-948B-1728B52AA6E4}">
                  <adec:decorative xmlns:adec="http://schemas.microsoft.com/office/drawing/2017/decorative" val="1"/>
                </a:ext>
              </a:extLst>
            </p:cNvPr>
            <p:cNvSpPr/>
            <p:nvPr/>
          </p:nvSpPr>
          <p:spPr>
            <a:xfrm>
              <a:off x="7024093" y="5350146"/>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6" name="Oval 25">
              <a:extLst>
                <a:ext uri="{FF2B5EF4-FFF2-40B4-BE49-F238E27FC236}">
                  <a16:creationId xmlns:a16="http://schemas.microsoft.com/office/drawing/2014/main" id="{C0F02A34-C034-DED6-FF5D-6EE8A51877FC}"/>
                </a:ext>
                <a:ext uri="{C183D7F6-B498-43B3-948B-1728B52AA6E4}">
                  <adec:decorative xmlns:adec="http://schemas.microsoft.com/office/drawing/2017/decorative" val="1"/>
                </a:ext>
              </a:extLst>
            </p:cNvPr>
            <p:cNvSpPr/>
            <p:nvPr/>
          </p:nvSpPr>
          <p:spPr>
            <a:xfrm>
              <a:off x="7022171" y="5686030"/>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7" name="TextBox 26">
              <a:extLst>
                <a:ext uri="{FF2B5EF4-FFF2-40B4-BE49-F238E27FC236}">
                  <a16:creationId xmlns:a16="http://schemas.microsoft.com/office/drawing/2014/main" id="{4CF99B71-38D9-7873-3AC0-F3E23CE5257E}"/>
                </a:ext>
                <a:ext uri="{C183D7F6-B498-43B3-948B-1728B52AA6E4}">
                  <adec:decorative xmlns:adec="http://schemas.microsoft.com/office/drawing/2017/decorative" val="1"/>
                </a:ext>
              </a:extLst>
            </p:cNvPr>
            <p:cNvSpPr txBox="1"/>
            <p:nvPr/>
          </p:nvSpPr>
          <p:spPr>
            <a:xfrm>
              <a:off x="7254944" y="5271477"/>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Comparable active modes data available for most months and years.</a:t>
              </a:r>
            </a:p>
          </p:txBody>
        </p:sp>
        <p:sp>
          <p:nvSpPr>
            <p:cNvPr id="28" name="TextBox 27">
              <a:extLst>
                <a:ext uri="{FF2B5EF4-FFF2-40B4-BE49-F238E27FC236}">
                  <a16:creationId xmlns:a16="http://schemas.microsoft.com/office/drawing/2014/main" id="{713C49A3-570F-A486-31EF-DA3E69011C95}"/>
                </a:ext>
                <a:ext uri="{C183D7F6-B498-43B3-948B-1728B52AA6E4}">
                  <adec:decorative xmlns:adec="http://schemas.microsoft.com/office/drawing/2017/decorative" val="1"/>
                </a:ext>
              </a:extLst>
            </p:cNvPr>
            <p:cNvSpPr txBox="1"/>
            <p:nvPr/>
          </p:nvSpPr>
          <p:spPr>
            <a:xfrm>
              <a:off x="7254944" y="5547344"/>
              <a:ext cx="47430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Comparable active modes data available for June 2019, June 2021, June 2023 and June 2024.</a:t>
              </a:r>
            </a:p>
          </p:txBody>
        </p:sp>
        <p:sp>
          <p:nvSpPr>
            <p:cNvPr id="29" name="Rectangle 28">
              <a:extLst>
                <a:ext uri="{FF2B5EF4-FFF2-40B4-BE49-F238E27FC236}">
                  <a16:creationId xmlns:a16="http://schemas.microsoft.com/office/drawing/2014/main" id="{F531A75C-DBD5-5F91-1077-F421EB6748DB}"/>
                </a:ext>
                <a:ext uri="{C183D7F6-B498-43B3-948B-1728B52AA6E4}">
                  <adec:decorative xmlns:adec="http://schemas.microsoft.com/office/drawing/2017/decorative" val="1"/>
                </a:ext>
              </a:extLst>
            </p:cNvPr>
            <p:cNvSpPr/>
            <p:nvPr/>
          </p:nvSpPr>
          <p:spPr>
            <a:xfrm>
              <a:off x="6861789" y="4937348"/>
              <a:ext cx="5140397" cy="170608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600"/>
            </a:p>
          </p:txBody>
        </p:sp>
        <p:sp>
          <p:nvSpPr>
            <p:cNvPr id="30" name="Oval 29">
              <a:extLst>
                <a:ext uri="{FF2B5EF4-FFF2-40B4-BE49-F238E27FC236}">
                  <a16:creationId xmlns:a16="http://schemas.microsoft.com/office/drawing/2014/main" id="{968EC180-C425-8B64-2B42-9A4F83033E4C}"/>
                </a:ext>
                <a:ext uri="{C183D7F6-B498-43B3-948B-1728B52AA6E4}">
                  <adec:decorative xmlns:adec="http://schemas.microsoft.com/office/drawing/2017/decorative" val="1"/>
                </a:ext>
              </a:extLst>
            </p:cNvPr>
            <p:cNvSpPr/>
            <p:nvPr/>
          </p:nvSpPr>
          <p:spPr>
            <a:xfrm>
              <a:off x="7022171" y="6034773"/>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1" name="TextBox 30">
              <a:extLst>
                <a:ext uri="{FF2B5EF4-FFF2-40B4-BE49-F238E27FC236}">
                  <a16:creationId xmlns:a16="http://schemas.microsoft.com/office/drawing/2014/main" id="{6C909E3F-D62E-72A3-C4C8-F90EE1765BDC}"/>
                </a:ext>
                <a:ext uri="{C183D7F6-B498-43B3-948B-1728B52AA6E4}">
                  <adec:decorative xmlns:adec="http://schemas.microsoft.com/office/drawing/2017/decorative" val="1"/>
                </a:ext>
              </a:extLst>
            </p:cNvPr>
            <p:cNvSpPr txBox="1"/>
            <p:nvPr/>
          </p:nvSpPr>
          <p:spPr>
            <a:xfrm>
              <a:off x="7254944" y="5991020"/>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active modes data available for June 2019 and June 2024.</a:t>
              </a:r>
            </a:p>
          </p:txBody>
        </p:sp>
        <p:sp>
          <p:nvSpPr>
            <p:cNvPr id="32" name="Cross 31">
              <a:extLst>
                <a:ext uri="{FF2B5EF4-FFF2-40B4-BE49-F238E27FC236}">
                  <a16:creationId xmlns:a16="http://schemas.microsoft.com/office/drawing/2014/main" id="{2CCD155B-2919-5E39-B3C8-9F0C5AF93562}"/>
                </a:ext>
                <a:ext uri="{C183D7F6-B498-43B3-948B-1728B52AA6E4}">
                  <adec:decorative xmlns:adec="http://schemas.microsoft.com/office/drawing/2017/decorative" val="1"/>
                </a:ext>
              </a:extLst>
            </p:cNvPr>
            <p:cNvSpPr/>
            <p:nvPr/>
          </p:nvSpPr>
          <p:spPr>
            <a:xfrm rot="2703070">
              <a:off x="7023045" y="634798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4" name="TextBox 33">
              <a:extLst>
                <a:ext uri="{FF2B5EF4-FFF2-40B4-BE49-F238E27FC236}">
                  <a16:creationId xmlns:a16="http://schemas.microsoft.com/office/drawing/2014/main" id="{041A4B90-6C6F-4422-7462-04014D5F4066}"/>
                </a:ext>
                <a:ext uri="{C183D7F6-B498-43B3-948B-1728B52AA6E4}">
                  <adec:decorative xmlns:adec="http://schemas.microsoft.com/office/drawing/2017/decorative" val="1"/>
                </a:ext>
              </a:extLst>
            </p:cNvPr>
            <p:cNvSpPr txBox="1"/>
            <p:nvPr/>
          </p:nvSpPr>
          <p:spPr>
            <a:xfrm>
              <a:off x="7254944" y="6296432"/>
              <a:ext cx="49777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data not available for June 2019 and / or June 2024.</a:t>
              </a:r>
            </a:p>
          </p:txBody>
        </p:sp>
      </p:grpSp>
      <p:sp>
        <p:nvSpPr>
          <p:cNvPr id="38" name="Cross 37">
            <a:extLst>
              <a:ext uri="{FF2B5EF4-FFF2-40B4-BE49-F238E27FC236}">
                <a16:creationId xmlns:a16="http://schemas.microsoft.com/office/drawing/2014/main" id="{AA3B844F-8C13-C640-F30D-590E2E7FDADD}"/>
              </a:ext>
              <a:ext uri="{C183D7F6-B498-43B3-948B-1728B52AA6E4}">
                <adec:decorative xmlns:adec="http://schemas.microsoft.com/office/drawing/2017/decorative" val="1"/>
              </a:ext>
            </a:extLst>
          </p:cNvPr>
          <p:cNvSpPr/>
          <p:nvPr/>
        </p:nvSpPr>
        <p:spPr>
          <a:xfrm rot="2703070">
            <a:off x="4467817" y="5217832"/>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2" name="Cross 11">
            <a:extLst>
              <a:ext uri="{FF2B5EF4-FFF2-40B4-BE49-F238E27FC236}">
                <a16:creationId xmlns:a16="http://schemas.microsoft.com/office/drawing/2014/main" id="{78320B36-9715-9DAC-E1CA-9C2B4E9562B1}"/>
              </a:ext>
              <a:ext uri="{C183D7F6-B498-43B3-948B-1728B52AA6E4}">
                <adec:decorative xmlns:adec="http://schemas.microsoft.com/office/drawing/2017/decorative" val="1"/>
              </a:ext>
            </a:extLst>
          </p:cNvPr>
          <p:cNvSpPr/>
          <p:nvPr/>
        </p:nvSpPr>
        <p:spPr>
          <a:xfrm rot="2703070">
            <a:off x="4259096" y="4007608"/>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Oval 17">
            <a:extLst>
              <a:ext uri="{FF2B5EF4-FFF2-40B4-BE49-F238E27FC236}">
                <a16:creationId xmlns:a16="http://schemas.microsoft.com/office/drawing/2014/main" id="{06434A29-0C7E-1589-3A79-8E17761584B8}"/>
              </a:ext>
              <a:ext uri="{C183D7F6-B498-43B3-948B-1728B52AA6E4}">
                <adec:decorative xmlns:adec="http://schemas.microsoft.com/office/drawing/2017/decorative" val="1"/>
              </a:ext>
            </a:extLst>
          </p:cNvPr>
          <p:cNvSpPr/>
          <p:nvPr/>
        </p:nvSpPr>
        <p:spPr>
          <a:xfrm>
            <a:off x="3646623" y="5708882"/>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3" name="TextBox 22">
            <a:extLst>
              <a:ext uri="{FF2B5EF4-FFF2-40B4-BE49-F238E27FC236}">
                <a16:creationId xmlns:a16="http://schemas.microsoft.com/office/drawing/2014/main" id="{48598E34-9C7D-A416-3399-CA67881167A8}"/>
              </a:ext>
              <a:ext uri="{C183D7F6-B498-43B3-948B-1728B52AA6E4}">
                <adec:decorative xmlns:adec="http://schemas.microsoft.com/office/drawing/2017/decorative" val="1"/>
              </a:ext>
            </a:extLst>
          </p:cNvPr>
          <p:cNvSpPr txBox="1"/>
          <p:nvPr/>
        </p:nvSpPr>
        <p:spPr>
          <a:xfrm>
            <a:off x="136415" y="735847"/>
            <a:ext cx="4383904" cy="307777"/>
          </a:xfrm>
          <a:prstGeom prst="rect">
            <a:avLst/>
          </a:prstGeom>
          <a:solidFill>
            <a:schemeClr val="bg1"/>
          </a:solidFill>
          <a:ln>
            <a:solidFill>
              <a:schemeClr val="tx1"/>
            </a:solidFill>
          </a:ln>
        </p:spPr>
        <p:txBody>
          <a:bodyPr wrap="square" rtlCol="0">
            <a:spAutoFit/>
          </a:bodyPr>
          <a:lstStyle/>
          <a:p>
            <a:pPr algn="ctr"/>
            <a:r>
              <a:rPr lang="en-GB" sz="1400" b="1" dirty="0"/>
              <a:t>Long Term Vivacity Monitoring Sites – Active Travel.</a:t>
            </a:r>
          </a:p>
        </p:txBody>
      </p:sp>
    </p:spTree>
    <p:extLst>
      <p:ext uri="{BB962C8B-B14F-4D97-AF65-F5344CB8AC3E}">
        <p14:creationId xmlns:p14="http://schemas.microsoft.com/office/powerpoint/2010/main" val="1759680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Cyclists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35</a:t>
            </a:fld>
            <a:endParaRPr lang="en-GB"/>
          </a:p>
        </p:txBody>
      </p:sp>
      <p:sp>
        <p:nvSpPr>
          <p:cNvPr id="5" name="TextBox 4">
            <a:extLst>
              <a:ext uri="{FF2B5EF4-FFF2-40B4-BE49-F238E27FC236}">
                <a16:creationId xmlns:a16="http://schemas.microsoft.com/office/drawing/2014/main" id="{2B8111DD-5D7A-2AA9-409A-498F9719459C}"/>
              </a:ext>
            </a:extLst>
          </p:cNvPr>
          <p:cNvSpPr txBox="1"/>
          <p:nvPr/>
        </p:nvSpPr>
        <p:spPr>
          <a:xfrm>
            <a:off x="233680" y="609983"/>
            <a:ext cx="11725153" cy="738664"/>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000000"/>
                </a:solidFill>
                <a:cs typeface="Calibri"/>
              </a:rPr>
              <a:t>June 2024 cycling volumes were 18% below pre-COVID (June 2019) and also 11% below last year. Typically, cycle volumes steadily increase from January to June but in 2024 this pattern stopped in April. Flows in April, May and June 2024 were similar to February 2024 levels and lower than spring/summer 2022 and 2023. This pattern is perhaps due to the </a:t>
            </a:r>
            <a:r>
              <a:rPr lang="en-US" sz="1400" dirty="0">
                <a:solidFill>
                  <a:srgbClr val="000000"/>
                </a:solidFill>
                <a:cs typeface="Calibri"/>
                <a:hlinkClick r:id="rId4"/>
              </a:rPr>
              <a:t>unseasonal weather</a:t>
            </a:r>
            <a:r>
              <a:rPr lang="en-US" sz="1400" dirty="0">
                <a:solidFill>
                  <a:srgbClr val="000000"/>
                </a:solidFill>
                <a:cs typeface="Calibri"/>
              </a:rPr>
              <a:t>.</a:t>
            </a:r>
          </a:p>
        </p:txBody>
      </p:sp>
      <p:pic>
        <p:nvPicPr>
          <p:cNvPr id="14" name="Picture 13" descr="A line chart showing all months of the year along the x-axis. &#10;Chart has six lines representing individual years, showing average weekday cycling flows for each month. &#10;&#10;June 2024 volumes are below 2022 and 2023.">
            <a:extLst>
              <a:ext uri="{FF2B5EF4-FFF2-40B4-BE49-F238E27FC236}">
                <a16:creationId xmlns:a16="http://schemas.microsoft.com/office/drawing/2014/main" id="{BA2B7FDD-03B9-42BC-8133-C86676577383}"/>
              </a:ext>
            </a:extLst>
          </p:cNvPr>
          <p:cNvPicPr>
            <a:picLocks noChangeAspect="1"/>
          </p:cNvPicPr>
          <p:nvPr/>
        </p:nvPicPr>
        <p:blipFill>
          <a:blip r:embed="rId5"/>
          <a:stretch>
            <a:fillRect/>
          </a:stretch>
        </p:blipFill>
        <p:spPr>
          <a:xfrm>
            <a:off x="1577257" y="1639843"/>
            <a:ext cx="8671162" cy="3887433"/>
          </a:xfrm>
          <a:prstGeom prst="rect">
            <a:avLst/>
          </a:prstGeom>
        </p:spPr>
      </p:pic>
      <p:graphicFrame>
        <p:nvGraphicFramePr>
          <p:cNvPr id="4" name="Table 3">
            <a:extLst>
              <a:ext uri="{FF2B5EF4-FFF2-40B4-BE49-F238E27FC236}">
                <a16:creationId xmlns:a16="http://schemas.microsoft.com/office/drawing/2014/main" id="{747AF314-F3BE-2B3F-B99A-57E612A8D55B}"/>
              </a:ext>
            </a:extLst>
          </p:cNvPr>
          <p:cNvGraphicFramePr>
            <a:graphicFrameLocks noGrp="1"/>
          </p:cNvGraphicFramePr>
          <p:nvPr>
            <p:extLst>
              <p:ext uri="{D42A27DB-BD31-4B8C-83A1-F6EECF244321}">
                <p14:modId xmlns:p14="http://schemas.microsoft.com/office/powerpoint/2010/main" val="2516009796"/>
              </p:ext>
            </p:extLst>
          </p:nvPr>
        </p:nvGraphicFramePr>
        <p:xfrm>
          <a:off x="1340092" y="5573103"/>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June 2019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167144">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tx1"/>
                          </a:solidFill>
                          <a:effectLst/>
                          <a:latin typeface="+mn-lt"/>
                        </a:rPr>
                        <a:t>-18%</a:t>
                      </a:r>
                      <a:endParaRPr lang="en-US" sz="1200">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a:buNone/>
                      </a:pPr>
                      <a:r>
                        <a:rPr lang="en-GB" sz="1200" b="1" i="0" u="none" strike="noStrike">
                          <a:solidFill>
                            <a:schemeClr val="tx1"/>
                          </a:solidFill>
                          <a:effectLst/>
                          <a:latin typeface="Calibri"/>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rtl="0">
                        <a:buNone/>
                      </a:pPr>
                      <a:r>
                        <a:rPr lang="en-GB" sz="1200" b="1" i="0" u="none" strike="noStrike">
                          <a:solidFill>
                            <a:schemeClr val="tx1"/>
                          </a:solidFill>
                          <a:effectLst/>
                          <a:latin typeface="Calibri"/>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46D8525A-AB9E-E861-1EEC-ACA6299886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92030905"/>
              </p:ext>
            </p:extLst>
          </p:nvPr>
        </p:nvGraphicFramePr>
        <p:xfrm>
          <a:off x="4404694" y="5573103"/>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u="none" strike="noStrike">
                          <a:solidFill>
                            <a:schemeClr val="tx1"/>
                          </a:solidFill>
                          <a:effectLst/>
                        </a:rPr>
                        <a:t>June 2021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-6%</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065F87BC-B707-D7BC-95CB-F7CAD094225C}"/>
              </a:ext>
            </a:extLst>
          </p:cNvPr>
          <p:cNvGraphicFramePr>
            <a:graphicFrameLocks noGrp="1"/>
          </p:cNvGraphicFramePr>
          <p:nvPr>
            <p:extLst>
              <p:ext uri="{D42A27DB-BD31-4B8C-83A1-F6EECF244321}">
                <p14:modId xmlns:p14="http://schemas.microsoft.com/office/powerpoint/2010/main" val="2198185729"/>
              </p:ext>
            </p:extLst>
          </p:nvPr>
        </p:nvGraphicFramePr>
        <p:xfrm>
          <a:off x="7469296" y="5573103"/>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u="none" strike="noStrike">
                          <a:solidFill>
                            <a:schemeClr val="tx1"/>
                          </a:solidFill>
                          <a:effectLst/>
                        </a:rPr>
                        <a:t>June 2023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-14%</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6" name="TextBox 5">
            <a:extLst>
              <a:ext uri="{FF2B5EF4-FFF2-40B4-BE49-F238E27FC236}">
                <a16:creationId xmlns:a16="http://schemas.microsoft.com/office/drawing/2014/main" id="{9A1BFBCE-3249-7F3E-598B-67AAFC6502A3}"/>
              </a:ext>
            </a:extLst>
          </p:cNvPr>
          <p:cNvSpPr txBox="1"/>
          <p:nvPr/>
        </p:nvSpPr>
        <p:spPr>
          <a:xfrm>
            <a:off x="-36014" y="6631627"/>
            <a:ext cx="9302848"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this analysis: Coleridge Road, Hills Road, and Tenison Road.</a:t>
            </a:r>
          </a:p>
        </p:txBody>
      </p:sp>
      <p:sp>
        <p:nvSpPr>
          <p:cNvPr id="8" name="TextBox 7">
            <a:extLst>
              <a:ext uri="{FF2B5EF4-FFF2-40B4-BE49-F238E27FC236}">
                <a16:creationId xmlns:a16="http://schemas.microsoft.com/office/drawing/2014/main" id="{71FC6D90-A0BB-C614-E149-07DAE25E8823}"/>
              </a:ext>
              <a:ext uri="{C183D7F6-B498-43B3-948B-1728B52AA6E4}">
                <adec:decorative xmlns:adec="http://schemas.microsoft.com/office/drawing/2017/decorative" val="1"/>
              </a:ext>
            </a:extLst>
          </p:cNvPr>
          <p:cNvSpPr txBox="1"/>
          <p:nvPr/>
        </p:nvSpPr>
        <p:spPr>
          <a:xfrm>
            <a:off x="3325558" y="1348647"/>
            <a:ext cx="5540883" cy="369332"/>
          </a:xfrm>
          <a:prstGeom prst="rect">
            <a:avLst/>
          </a:prstGeom>
          <a:noFill/>
        </p:spPr>
        <p:txBody>
          <a:bodyPr wrap="square" lIns="91440" tIns="45720" rIns="91440" bIns="45720" rtlCol="0" anchor="t">
            <a:spAutoFit/>
          </a:bodyPr>
          <a:lstStyle/>
          <a:p>
            <a:pPr algn="ctr"/>
            <a:r>
              <a:rPr lang="en-GB" b="1">
                <a:solidFill>
                  <a:schemeClr val="tx2">
                    <a:lumMod val="75000"/>
                  </a:schemeClr>
                </a:solidFill>
              </a:rPr>
              <a:t>Average weekday cycle flow</a:t>
            </a:r>
          </a:p>
        </p:txBody>
      </p:sp>
    </p:spTree>
    <p:extLst>
      <p:ext uri="{BB962C8B-B14F-4D97-AF65-F5344CB8AC3E}">
        <p14:creationId xmlns:p14="http://schemas.microsoft.com/office/powerpoint/2010/main" val="4245264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Pedestrians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36</a:t>
            </a:fld>
            <a:endParaRPr lang="en-GB"/>
          </a:p>
        </p:txBody>
      </p:sp>
      <p:sp>
        <p:nvSpPr>
          <p:cNvPr id="5" name="TextBox 4">
            <a:extLst>
              <a:ext uri="{FF2B5EF4-FFF2-40B4-BE49-F238E27FC236}">
                <a16:creationId xmlns:a16="http://schemas.microsoft.com/office/drawing/2014/main" id="{695D376A-BCCE-27B0-3998-15F14C26CCDB}"/>
              </a:ext>
            </a:extLst>
          </p:cNvPr>
          <p:cNvSpPr txBox="1"/>
          <p:nvPr/>
        </p:nvSpPr>
        <p:spPr>
          <a:xfrm>
            <a:off x="233680" y="609983"/>
            <a:ext cx="11725153" cy="738664"/>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After a strong start to the year, pedestrian volumes in June 2024 were 8% below pre-COVID (June 2019) and 8% below this time last year (June 2023). Typically, pedestrian volumes would gradually increase from January to June but in 2024 pedestrian flows consistently decreased from April to June. This pattern is perhaps due to the </a:t>
            </a:r>
            <a:r>
              <a:rPr lang="en-US" sz="1400">
                <a:solidFill>
                  <a:srgbClr val="000000"/>
                </a:solidFill>
                <a:cs typeface="Calibri"/>
                <a:hlinkClick r:id="rId4"/>
              </a:rPr>
              <a:t>unseasonal weather</a:t>
            </a:r>
            <a:r>
              <a:rPr lang="en-US" sz="1400">
                <a:solidFill>
                  <a:srgbClr val="000000"/>
                </a:solidFill>
                <a:cs typeface="Calibri"/>
              </a:rPr>
              <a:t>.</a:t>
            </a:r>
          </a:p>
        </p:txBody>
      </p:sp>
      <p:sp>
        <p:nvSpPr>
          <p:cNvPr id="6" name="TextBox 5">
            <a:extLst>
              <a:ext uri="{FF2B5EF4-FFF2-40B4-BE49-F238E27FC236}">
                <a16:creationId xmlns:a16="http://schemas.microsoft.com/office/drawing/2014/main" id="{BE00C226-BF2E-E3CD-AEF7-12D1BCE88210}"/>
              </a:ext>
              <a:ext uri="{C183D7F6-B498-43B3-948B-1728B52AA6E4}">
                <adec:decorative xmlns:adec="http://schemas.microsoft.com/office/drawing/2017/decorative" val="1"/>
              </a:ext>
            </a:extLst>
          </p:cNvPr>
          <p:cNvSpPr txBox="1"/>
          <p:nvPr/>
        </p:nvSpPr>
        <p:spPr>
          <a:xfrm>
            <a:off x="3325556" y="1348647"/>
            <a:ext cx="5540883" cy="369332"/>
          </a:xfrm>
          <a:prstGeom prst="rect">
            <a:avLst/>
          </a:prstGeom>
          <a:noFill/>
        </p:spPr>
        <p:txBody>
          <a:bodyPr wrap="square" lIns="91440" tIns="45720" rIns="91440" bIns="45720" rtlCol="0" anchor="t">
            <a:spAutoFit/>
          </a:bodyPr>
          <a:lstStyle/>
          <a:p>
            <a:pPr algn="ctr"/>
            <a:r>
              <a:rPr lang="en-GB" b="1">
                <a:solidFill>
                  <a:schemeClr val="tx2">
                    <a:lumMod val="75000"/>
                  </a:schemeClr>
                </a:solidFill>
              </a:rPr>
              <a:t>Average weekday pedestrian flow</a:t>
            </a:r>
          </a:p>
        </p:txBody>
      </p:sp>
      <p:pic>
        <p:nvPicPr>
          <p:cNvPr id="16" name="Picture 15" descr="A line chart showing all months of the year along the x-axis. &#10;Chart has six lines representing individual years, showing average weekday pedestrian flows for each month. &#10;&#10;The line for 2024 so far showed a higher level of walking than other years, until April. After this point, the line dipped lower than 2022, 2023 and pre-Covid (2019).&#10;&#10;In June, the line moved lower even than mid-Covid levels (June 2021). This is possibly a result of poor weather in June 2024, impacting walking volumes across Cambridge. &#10;">
            <a:extLst>
              <a:ext uri="{FF2B5EF4-FFF2-40B4-BE49-F238E27FC236}">
                <a16:creationId xmlns:a16="http://schemas.microsoft.com/office/drawing/2014/main" id="{024618F1-A388-AE6C-7DF5-80D7E15A429D}"/>
              </a:ext>
            </a:extLst>
          </p:cNvPr>
          <p:cNvPicPr>
            <a:picLocks noChangeAspect="1"/>
          </p:cNvPicPr>
          <p:nvPr/>
        </p:nvPicPr>
        <p:blipFill>
          <a:blip r:embed="rId5"/>
          <a:stretch>
            <a:fillRect/>
          </a:stretch>
        </p:blipFill>
        <p:spPr>
          <a:xfrm>
            <a:off x="1683761" y="1695449"/>
            <a:ext cx="8824475" cy="3844989"/>
          </a:xfrm>
          <a:prstGeom prst="rect">
            <a:avLst/>
          </a:prstGeom>
        </p:spPr>
      </p:pic>
      <p:graphicFrame>
        <p:nvGraphicFramePr>
          <p:cNvPr id="4" name="Table 3">
            <a:extLst>
              <a:ext uri="{FF2B5EF4-FFF2-40B4-BE49-F238E27FC236}">
                <a16:creationId xmlns:a16="http://schemas.microsoft.com/office/drawing/2014/main" id="{323FE048-E192-C1E7-FAE8-E021DE7EBF4A}"/>
              </a:ext>
            </a:extLst>
          </p:cNvPr>
          <p:cNvGraphicFramePr>
            <a:graphicFrameLocks noGrp="1"/>
          </p:cNvGraphicFramePr>
          <p:nvPr>
            <p:extLst>
              <p:ext uri="{D42A27DB-BD31-4B8C-83A1-F6EECF244321}">
                <p14:modId xmlns:p14="http://schemas.microsoft.com/office/powerpoint/2010/main" val="3598154405"/>
              </p:ext>
            </p:extLst>
          </p:nvPr>
        </p:nvGraphicFramePr>
        <p:xfrm>
          <a:off x="1462647" y="5580528"/>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June 2019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81147">
                <a:tc>
                  <a:txBody>
                    <a:bodyPr/>
                    <a:lstStyle/>
                    <a:p>
                      <a:pPr lvl="0" algn="ctr" rtl="0">
                        <a:buNone/>
                      </a:pPr>
                      <a:r>
                        <a:rPr lang="en-GB" sz="1200" b="1" i="0" u="none" strike="noStrike">
                          <a:solidFill>
                            <a:schemeClr val="tx1"/>
                          </a:solidFill>
                          <a:effectLst/>
                          <a:latin typeface="Calibri"/>
                        </a:rPr>
                        <a:t>-8%</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a:solidFill>
                            <a:schemeClr val="tx1"/>
                          </a:solidFill>
                          <a:effectLst/>
                          <a:latin typeface="Calibri"/>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lvl="0" algn="ctr" defTabSz="914400" rtl="0" eaLnBrk="1" latinLnBrk="0" hangingPunct="1">
                        <a:buNone/>
                      </a:pPr>
                      <a:r>
                        <a:rPr lang="en-GB" sz="1200" b="1" i="0" u="none" strike="noStrike" kern="1200" dirty="0">
                          <a:solidFill>
                            <a:schemeClr val="tx1"/>
                          </a:solidFill>
                          <a:effectLst/>
                          <a:latin typeface="Calibri"/>
                          <a:ea typeface="+mn-ea"/>
                          <a:cs typeface="+mn-cs"/>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76802DF6-EB0F-3706-52FE-614DC8E9DE3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3753919"/>
              </p:ext>
            </p:extLst>
          </p:nvPr>
        </p:nvGraphicFramePr>
        <p:xfrm>
          <a:off x="4527249" y="5580528"/>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u="none" strike="noStrike">
                          <a:solidFill>
                            <a:schemeClr val="tx1"/>
                          </a:solidFill>
                          <a:effectLst/>
                        </a:rPr>
                        <a:t>June 2021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-9%</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DDBA219A-EF9A-6EBE-A872-4B46212EC7F2}"/>
              </a:ext>
            </a:extLst>
          </p:cNvPr>
          <p:cNvGraphicFramePr>
            <a:graphicFrameLocks noGrp="1"/>
          </p:cNvGraphicFramePr>
          <p:nvPr>
            <p:extLst>
              <p:ext uri="{D42A27DB-BD31-4B8C-83A1-F6EECF244321}">
                <p14:modId xmlns:p14="http://schemas.microsoft.com/office/powerpoint/2010/main" val="983820737"/>
              </p:ext>
            </p:extLst>
          </p:nvPr>
        </p:nvGraphicFramePr>
        <p:xfrm>
          <a:off x="7591851" y="5580528"/>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u="none" strike="noStrike">
                          <a:solidFill>
                            <a:schemeClr val="tx1"/>
                          </a:solidFill>
                          <a:effectLst/>
                        </a:rPr>
                        <a:t>June 2023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-1%</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2" name="TextBox 1">
            <a:extLst>
              <a:ext uri="{FF2B5EF4-FFF2-40B4-BE49-F238E27FC236}">
                <a16:creationId xmlns:a16="http://schemas.microsoft.com/office/drawing/2014/main" id="{5AE7D5D4-20E5-7D2C-097E-8DBBF7F678D6}"/>
              </a:ext>
            </a:extLst>
          </p:cNvPr>
          <p:cNvSpPr txBox="1"/>
          <p:nvPr/>
        </p:nvSpPr>
        <p:spPr>
          <a:xfrm>
            <a:off x="-36014" y="6631627"/>
            <a:ext cx="9302848"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this analysis: Coleridge Road, Hills Road, and Tenison Road.</a:t>
            </a:r>
          </a:p>
        </p:txBody>
      </p:sp>
    </p:spTree>
    <p:extLst>
      <p:ext uri="{BB962C8B-B14F-4D97-AF65-F5344CB8AC3E}">
        <p14:creationId xmlns:p14="http://schemas.microsoft.com/office/powerpoint/2010/main" val="527418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BDD8F3-BFB8-804D-F4CD-6C2395E4D3D4}"/>
              </a:ext>
              <a:ext uri="{C183D7F6-B498-43B3-948B-1728B52AA6E4}">
                <adec:decorative xmlns:adec="http://schemas.microsoft.com/office/drawing/2017/decorative" val="1"/>
              </a:ext>
            </a:extLst>
          </p:cNvPr>
          <p:cNvSpPr txBox="1"/>
          <p:nvPr/>
        </p:nvSpPr>
        <p:spPr>
          <a:xfrm>
            <a:off x="277071" y="6432146"/>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6" name="TextBox 5">
            <a:extLst>
              <a:ext uri="{FF2B5EF4-FFF2-40B4-BE49-F238E27FC236}">
                <a16:creationId xmlns:a16="http://schemas.microsoft.com/office/drawing/2014/main" id="{44F61E7C-F991-8552-9614-BACBE16CEEDB}"/>
              </a:ext>
              <a:ext uri="{C183D7F6-B498-43B3-948B-1728B52AA6E4}">
                <adec:decorative xmlns:adec="http://schemas.microsoft.com/office/drawing/2017/decorative" val="1"/>
              </a:ext>
            </a:extLst>
          </p:cNvPr>
          <p:cNvSpPr txBox="1"/>
          <p:nvPr/>
        </p:nvSpPr>
        <p:spPr>
          <a:xfrm>
            <a:off x="277070" y="744066"/>
            <a:ext cx="6134367"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Annual Traffic Survey Sites – River Screenline and Cycle Routes</a:t>
            </a:r>
            <a:endParaRPr lang="en-US"/>
          </a:p>
        </p:txBody>
      </p:sp>
      <p:sp>
        <p:nvSpPr>
          <p:cNvPr id="4" name="Title 10">
            <a:extLst>
              <a:ext uri="{FF2B5EF4-FFF2-40B4-BE49-F238E27FC236}">
                <a16:creationId xmlns:a16="http://schemas.microsoft.com/office/drawing/2014/main" id="{BED2A261-2E4D-DCCB-61A9-049BF019F5DC}"/>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Annual Survey Sites</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9" name="Picture 8" descr="Map showing active mode annual traffic count sites along the River Cam and on popular cycle routes in nearby South Cambridgeshire villages.">
            <a:extLst>
              <a:ext uri="{FF2B5EF4-FFF2-40B4-BE49-F238E27FC236}">
                <a16:creationId xmlns:a16="http://schemas.microsoft.com/office/drawing/2014/main" id="{6660D5A1-CDB8-A4D6-1BFE-4D11C44D2AA6}"/>
              </a:ext>
            </a:extLst>
          </p:cNvPr>
          <p:cNvPicPr>
            <a:picLocks noChangeAspect="1"/>
          </p:cNvPicPr>
          <p:nvPr/>
        </p:nvPicPr>
        <p:blipFill>
          <a:blip r:embed="rId3"/>
          <a:stretch>
            <a:fillRect/>
          </a:stretch>
        </p:blipFill>
        <p:spPr>
          <a:xfrm>
            <a:off x="287704" y="754699"/>
            <a:ext cx="8099851" cy="5954446"/>
          </a:xfrm>
          <a:prstGeom prst="rect">
            <a:avLst/>
          </a:prstGeom>
          <a:ln>
            <a:solidFill>
              <a:schemeClr val="tx1"/>
            </a:solidFill>
          </a:ln>
        </p:spPr>
      </p:pic>
      <p:graphicFrame>
        <p:nvGraphicFramePr>
          <p:cNvPr id="7" name="Table 6">
            <a:extLst>
              <a:ext uri="{FF2B5EF4-FFF2-40B4-BE49-F238E27FC236}">
                <a16:creationId xmlns:a16="http://schemas.microsoft.com/office/drawing/2014/main" id="{C0E66B2C-ECB7-6D7F-F1A7-AB6B60ACF76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54822541"/>
              </p:ext>
            </p:extLst>
          </p:nvPr>
        </p:nvGraphicFramePr>
        <p:xfrm>
          <a:off x="8766755" y="783019"/>
          <a:ext cx="2872796" cy="5897805"/>
        </p:xfrm>
        <a:graphic>
          <a:graphicData uri="http://schemas.openxmlformats.org/drawingml/2006/table">
            <a:tbl>
              <a:tblPr firstRow="1" bandRow="1">
                <a:tableStyleId>{5940675A-B579-460E-94D1-54222C63F5DA}</a:tableStyleId>
              </a:tblPr>
              <a:tblGrid>
                <a:gridCol w="1996495">
                  <a:extLst>
                    <a:ext uri="{9D8B030D-6E8A-4147-A177-3AD203B41FA5}">
                      <a16:colId xmlns:a16="http://schemas.microsoft.com/office/drawing/2014/main" val="1191812419"/>
                    </a:ext>
                  </a:extLst>
                </a:gridCol>
                <a:gridCol w="876301">
                  <a:extLst>
                    <a:ext uri="{9D8B030D-6E8A-4147-A177-3AD203B41FA5}">
                      <a16:colId xmlns:a16="http://schemas.microsoft.com/office/drawing/2014/main" val="462906284"/>
                    </a:ext>
                  </a:extLst>
                </a:gridCol>
              </a:tblGrid>
              <a:tr h="180000">
                <a:tc>
                  <a:txBody>
                    <a:bodyPr/>
                    <a:lstStyle/>
                    <a:p>
                      <a:r>
                        <a:rPr lang="en-GB" sz="1200" b="1">
                          <a:effectLst/>
                        </a:rPr>
                        <a:t>Sensor Location​​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b="1">
                          <a:effectLst/>
                        </a:rPr>
                        <a:t>Survey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80000">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80000">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80000">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80000">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80000">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80000">
                <a:tc>
                  <a:txBody>
                    <a:bodyPr/>
                    <a:lstStyle/>
                    <a:p>
                      <a:r>
                        <a:rPr lang="en-GB" sz="1200" b="0">
                          <a:solidFill>
                            <a:schemeClr val="tx1"/>
                          </a:solidFill>
                          <a:effectLst/>
                        </a:rPr>
                        <a:t>Green Dragon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80000">
                <a:tc>
                  <a:txBody>
                    <a:bodyPr/>
                    <a:lstStyle/>
                    <a:p>
                      <a:r>
                        <a:rPr lang="en-GB" sz="1200" b="0">
                          <a:solidFill>
                            <a:schemeClr val="tx1"/>
                          </a:solidFill>
                          <a:effectLst/>
                        </a:rPr>
                        <a:t>Pye’s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692815"/>
                  </a:ext>
                </a:extLst>
              </a:tr>
              <a:tr h="180000">
                <a:tc>
                  <a:txBody>
                    <a:bodyPr/>
                    <a:lstStyle/>
                    <a:p>
                      <a:r>
                        <a:rPr lang="en-GB" sz="1200" b="0">
                          <a:solidFill>
                            <a:schemeClr val="tx1"/>
                          </a:solidFill>
                          <a:effectLst/>
                        </a:rPr>
                        <a:t>Fort St George​​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478729"/>
                  </a:ext>
                </a:extLst>
              </a:tr>
              <a:tr h="180000">
                <a:tc>
                  <a:txBody>
                    <a:bodyPr/>
                    <a:lstStyle/>
                    <a:p>
                      <a:r>
                        <a:rPr lang="en-GB" sz="1200" b="0">
                          <a:solidFill>
                            <a:schemeClr val="tx1"/>
                          </a:solidFill>
                          <a:effectLst/>
                        </a:rPr>
                        <a:t>Jesus Lock​​</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5974204"/>
                  </a:ext>
                </a:extLst>
              </a:tr>
              <a:tr h="180000">
                <a:tc>
                  <a:txBody>
                    <a:bodyPr/>
                    <a:lstStyle/>
                    <a:p>
                      <a:r>
                        <a:rPr lang="en-GB" sz="1200" b="0">
                          <a:solidFill>
                            <a:schemeClr val="tx1"/>
                          </a:solidFill>
                          <a:effectLst/>
                        </a:rPr>
                        <a:t>Garrett Hostel Lane​​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981906"/>
                  </a:ext>
                </a:extLst>
              </a:tr>
              <a:tr h="180000">
                <a:tc>
                  <a:txBody>
                    <a:bodyPr/>
                    <a:lstStyle/>
                    <a:p>
                      <a:r>
                        <a:rPr lang="en-GB" sz="1200" b="0">
                          <a:solidFill>
                            <a:schemeClr val="tx1"/>
                          </a:solidFill>
                          <a:effectLst/>
                        </a:rPr>
                        <a:t>Mill Lane Weir</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872126"/>
                  </a:ext>
                </a:extLst>
              </a:tr>
              <a:tr h="180000">
                <a:tc>
                  <a:txBody>
                    <a:bodyPr/>
                    <a:lstStyle/>
                    <a:p>
                      <a:r>
                        <a:rPr lang="en-GB" sz="1200" b="0">
                          <a:solidFill>
                            <a:schemeClr val="tx1"/>
                          </a:solidFill>
                          <a:effectLst/>
                        </a:rPr>
                        <a:t>Coe Fen​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Screenline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502090"/>
                  </a:ext>
                </a:extLst>
              </a:tr>
              <a:tr h="180000">
                <a:tc>
                  <a:txBody>
                    <a:bodyPr/>
                    <a:lstStyle/>
                    <a:p>
                      <a:pPr lvl="0">
                        <a:buNone/>
                      </a:pPr>
                      <a:r>
                        <a:rPr lang="en-GB" sz="1200" b="0">
                          <a:solidFill>
                            <a:schemeClr val="tx1"/>
                          </a:solidFill>
                          <a:effectLst/>
                        </a:rPr>
                        <a:t>Riverside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GB" sz="1200" b="0">
                          <a:solidFill>
                            <a:schemeClr val="tx1"/>
                          </a:solidFill>
                          <a:effectLst/>
                        </a:rPr>
                        <a:t>Screenline</a:t>
                      </a:r>
                    </a:p>
                  </a:txBody>
                  <a:tcPr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075487"/>
                  </a:ext>
                </a:extLst>
              </a:tr>
              <a:tr h="180000">
                <a:tc>
                  <a:txBody>
                    <a:bodyPr/>
                    <a:lstStyle/>
                    <a:p>
                      <a:pPr lvl="0">
                        <a:buNone/>
                      </a:pPr>
                      <a:r>
                        <a:rPr lang="en-GB" sz="1200" b="0">
                          <a:solidFill>
                            <a:schemeClr val="tx1"/>
                          </a:solidFill>
                          <a:effectLst/>
                        </a:rPr>
                        <a:t>Abbey-Chesterton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GB" sz="1200" b="0">
                          <a:solidFill>
                            <a:schemeClr val="tx1"/>
                          </a:solidFill>
                          <a:effectLst/>
                        </a:rPr>
                        <a:t>Screenline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061212"/>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Barton Road, Newnham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153963"/>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Fulbourn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937819"/>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Milton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194738"/>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Sawston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891061"/>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Carter Cycle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500794"/>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Coldhams Lane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42344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Comberton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751782"/>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Green, Great Shelford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356234"/>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Street, Dry Drayton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414487"/>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Hills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094822"/>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Jubilee Way</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9489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Long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5117668"/>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Newmarket Road, Teversham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119711"/>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Oakington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956620"/>
                  </a:ext>
                </a:extLst>
              </a:tr>
              <a:tr h="180000">
                <a:tc>
                  <a:txBody>
                    <a:bodyPr/>
                    <a:lstStyle/>
                    <a:p>
                      <a:r>
                        <a:rPr lang="en-GB" sz="1200" b="0">
                          <a:solidFill>
                            <a:schemeClr val="tx1"/>
                          </a:solidFill>
                          <a:effectLst/>
                        </a:rPr>
                        <a:t>Swaffham Bulbeck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276123"/>
                  </a:ext>
                </a:extLst>
              </a:tr>
              <a:tr h="228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Toft Road, Comberton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8919688"/>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Quy to Bottisham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Cycle Route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5639537"/>
                  </a:ext>
                </a:extLst>
              </a:tr>
            </a:tbl>
          </a:graphicData>
        </a:graphic>
      </p:graphicFrame>
      <p:sp>
        <p:nvSpPr>
          <p:cNvPr id="10" name="TextBox 9">
            <a:extLst>
              <a:ext uri="{FF2B5EF4-FFF2-40B4-BE49-F238E27FC236}">
                <a16:creationId xmlns:a16="http://schemas.microsoft.com/office/drawing/2014/main" id="{45F42B0C-7CAA-C92F-E59D-14FFAD57BB97}"/>
              </a:ext>
              <a:ext uri="{C183D7F6-B498-43B3-948B-1728B52AA6E4}">
                <adec:decorative xmlns:adec="http://schemas.microsoft.com/office/drawing/2017/decorative" val="1"/>
              </a:ext>
            </a:extLst>
          </p:cNvPr>
          <p:cNvSpPr txBox="1"/>
          <p:nvPr/>
        </p:nvSpPr>
        <p:spPr>
          <a:xfrm>
            <a:off x="277194" y="6432145"/>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Tree>
    <p:extLst>
      <p:ext uri="{BB962C8B-B14F-4D97-AF65-F5344CB8AC3E}">
        <p14:creationId xmlns:p14="http://schemas.microsoft.com/office/powerpoint/2010/main" val="4050048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FCDAC141-5A9B-2C0F-3476-35AB5317F4FB}"/>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Peak Spreading</a:t>
            </a:r>
          </a:p>
        </p:txBody>
      </p:sp>
      <p:sp>
        <p:nvSpPr>
          <p:cNvPr id="6" name="TextBox 5">
            <a:extLst>
              <a:ext uri="{FF2B5EF4-FFF2-40B4-BE49-F238E27FC236}">
                <a16:creationId xmlns:a16="http://schemas.microsoft.com/office/drawing/2014/main" id="{2EFD5FCA-639F-26A6-6760-416ECFFC21EB}"/>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000000"/>
                </a:solidFill>
                <a:cs typeface="Calibri"/>
              </a:rPr>
              <a:t>The daily pattern of pedestrian and pedal cycle flows in 2024 now resembles the pattern observed pre-COVID (2017-2019), albeit at slightly lower volumes. </a:t>
            </a:r>
          </a:p>
          <a:p>
            <a:pPr algn="ctr"/>
            <a:r>
              <a:rPr lang="en-GB" sz="1400" dirty="0">
                <a:solidFill>
                  <a:srgbClr val="000000"/>
                </a:solidFill>
                <a:cs typeface="Calibri"/>
              </a:rPr>
              <a:t>Clearer morning and evening peak periods have re-emerged, spanning 1 hour in the morning and almost 2 hours in the evening. </a:t>
            </a:r>
            <a:endParaRPr lang="en-GB" sz="1400" dirty="0">
              <a:solidFill>
                <a:srgbClr val="000000"/>
              </a:solidFill>
              <a:ea typeface="Calibri"/>
              <a:cs typeface="Calibri"/>
            </a:endParaRPr>
          </a:p>
        </p:txBody>
      </p:sp>
      <p:sp>
        <p:nvSpPr>
          <p:cNvPr id="2" name="Slide Number Placeholder 1">
            <a:extLst>
              <a:ext uri="{FF2B5EF4-FFF2-40B4-BE49-F238E27FC236}">
                <a16:creationId xmlns:a16="http://schemas.microsoft.com/office/drawing/2014/main" id="{DA36651A-CC31-1C81-444F-2E37F0A1983D}"/>
              </a:ext>
              <a:ext uri="{C183D7F6-B498-43B3-948B-1728B52AA6E4}">
                <adec:decorative xmlns:adec="http://schemas.microsoft.com/office/drawing/2017/decorative" val="1"/>
              </a:ext>
            </a:extLst>
          </p:cNvPr>
          <p:cNvSpPr>
            <a:spLocks noGrp="1"/>
          </p:cNvSpPr>
          <p:nvPr>
            <p:ph type="sldNum" sz="quarter" idx="12"/>
          </p:nvPr>
        </p:nvSpPr>
        <p:spPr/>
        <p:txBody>
          <a:bodyPr/>
          <a:lstStyle/>
          <a:p>
            <a:fld id="{AE56028F-813B-4E02-837E-17CD63D81F9F}" type="slidenum">
              <a:rPr lang="en-GB" smtClean="0"/>
              <a:t>38</a:t>
            </a:fld>
            <a:endParaRPr lang="en-GB"/>
          </a:p>
        </p:txBody>
      </p:sp>
      <p:pic>
        <p:nvPicPr>
          <p:cNvPr id="8" name="Picture 7" descr="A table graphic showing half-hourly counts of active travel flows across greater Cambridge on each row, with one column for each year (2011, and 2017-2024 inclusive). &#10;&#10;Peak travel time is 08:30 in the morning, and 17:30 in the evening in most years. 2024 levels of active travel are slightly closer to pre-Covid levels than in 2022 or 2023, although peak volumes are still a little behind what we saw in 2019.">
            <a:extLst>
              <a:ext uri="{FF2B5EF4-FFF2-40B4-BE49-F238E27FC236}">
                <a16:creationId xmlns:a16="http://schemas.microsoft.com/office/drawing/2014/main" id="{2D3D93CF-32DF-AA2E-F0A9-D3138359E6D4}"/>
              </a:ext>
            </a:extLst>
          </p:cNvPr>
          <p:cNvPicPr>
            <a:picLocks noChangeAspect="1"/>
          </p:cNvPicPr>
          <p:nvPr/>
        </p:nvPicPr>
        <p:blipFill>
          <a:blip r:embed="rId3"/>
          <a:stretch>
            <a:fillRect/>
          </a:stretch>
        </p:blipFill>
        <p:spPr>
          <a:xfrm>
            <a:off x="1414643" y="1257699"/>
            <a:ext cx="9009517" cy="5413242"/>
          </a:xfrm>
          <a:prstGeom prst="rect">
            <a:avLst/>
          </a:prstGeom>
        </p:spPr>
      </p:pic>
    </p:spTree>
    <p:extLst>
      <p:ext uri="{BB962C8B-B14F-4D97-AF65-F5344CB8AC3E}">
        <p14:creationId xmlns:p14="http://schemas.microsoft.com/office/powerpoint/2010/main" val="126203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Retail Footfall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9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Accessibility</a:t>
            </a:r>
          </a:p>
        </p:txBody>
      </p:sp>
      <p:sp>
        <p:nvSpPr>
          <p:cNvPr id="18" name="Subtitle 2">
            <a:extLst>
              <a:ext uri="{FF2B5EF4-FFF2-40B4-BE49-F238E27FC236}">
                <a16:creationId xmlns:a16="http://schemas.microsoft.com/office/drawing/2014/main" id="{4900DC8C-53D5-5737-25EB-C3CED2C7C763}"/>
              </a:ext>
            </a:extLst>
          </p:cNvPr>
          <p:cNvSpPr txBox="1">
            <a:spLocks/>
          </p:cNvSpPr>
          <p:nvPr/>
        </p:nvSpPr>
        <p:spPr>
          <a:xfrm>
            <a:off x="221282" y="858825"/>
            <a:ext cx="10287875" cy="1167793"/>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a:t>To access the full functionality of PowerPoint, we recommend opening the slides in </a:t>
            </a:r>
            <a:r>
              <a:rPr lang="en-GB" sz="2400" b="1"/>
              <a:t>full screen mode.</a:t>
            </a:r>
            <a:r>
              <a:rPr lang="en-GB" sz="2400"/>
              <a:t> To do this, click the “Open in New Window” button in the bottom right-hand corner. </a:t>
            </a:r>
          </a:p>
        </p:txBody>
      </p:sp>
      <p:pic>
        <p:nvPicPr>
          <p:cNvPr id="21" name="Picture 20" descr="The Full screen button shows a rectangle with an arrow coming out of each corner.">
            <a:extLst>
              <a:ext uri="{FF2B5EF4-FFF2-40B4-BE49-F238E27FC236}">
                <a16:creationId xmlns:a16="http://schemas.microsoft.com/office/drawing/2014/main" id="{F8B5253B-CBFD-7F8A-0CE8-3E65D6A91FBC}"/>
              </a:ext>
            </a:extLst>
          </p:cNvPr>
          <p:cNvPicPr>
            <a:picLocks noChangeAspect="1"/>
          </p:cNvPicPr>
          <p:nvPr/>
        </p:nvPicPr>
        <p:blipFill rotWithShape="1">
          <a:blip r:embed="rId3"/>
          <a:srcRect l="11045" t="4132" r="12143" b="12568"/>
          <a:stretch/>
        </p:blipFill>
        <p:spPr>
          <a:xfrm>
            <a:off x="10720716" y="1013217"/>
            <a:ext cx="841416" cy="562347"/>
          </a:xfrm>
          <a:prstGeom prst="rect">
            <a:avLst/>
          </a:prstGeom>
        </p:spPr>
      </p:pic>
      <p:pic>
        <p:nvPicPr>
          <p:cNvPr id="7" name="Picture 6" descr="The navigation panel with a left-pointing arrow on the left, then a sentence showing what slide you are on (Slide x of x) and a right-pointing arrow on the right hand side.">
            <a:extLst>
              <a:ext uri="{FF2B5EF4-FFF2-40B4-BE49-F238E27FC236}">
                <a16:creationId xmlns:a16="http://schemas.microsoft.com/office/drawing/2014/main" id="{DE2A4E9F-1A91-EA51-E155-335EC046FCD4}"/>
              </a:ext>
            </a:extLst>
          </p:cNvPr>
          <p:cNvPicPr>
            <a:picLocks noChangeAspect="1"/>
          </p:cNvPicPr>
          <p:nvPr/>
        </p:nvPicPr>
        <p:blipFill rotWithShape="1">
          <a:blip r:embed="rId4"/>
          <a:srcRect l="12806" t="28547" r="8016" b="25982"/>
          <a:stretch/>
        </p:blipFill>
        <p:spPr>
          <a:xfrm>
            <a:off x="746833" y="2260726"/>
            <a:ext cx="1938615" cy="279400"/>
          </a:xfrm>
          <a:prstGeom prst="rect">
            <a:avLst/>
          </a:prstGeom>
        </p:spPr>
      </p:pic>
      <p:sp>
        <p:nvSpPr>
          <p:cNvPr id="3" name="Subtitle 2">
            <a:extLst>
              <a:ext uri="{FF2B5EF4-FFF2-40B4-BE49-F238E27FC236}">
                <a16:creationId xmlns:a16="http://schemas.microsoft.com/office/drawing/2014/main" id="{9EE39F61-8730-7F19-7AA0-F1F352AA9F5F}"/>
              </a:ext>
            </a:extLst>
          </p:cNvPr>
          <p:cNvSpPr txBox="1">
            <a:spLocks/>
          </p:cNvSpPr>
          <p:nvPr/>
        </p:nvSpPr>
        <p:spPr>
          <a:xfrm>
            <a:off x="2824769" y="2165084"/>
            <a:ext cx="9086248" cy="848431"/>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a:cs typeface="Calibri"/>
              </a:rPr>
              <a:t>1) Navigate </a:t>
            </a:r>
            <a:r>
              <a:rPr lang="en-GB" sz="1800">
                <a:cs typeface="Calibri"/>
              </a:rPr>
              <a:t>through the slide pack using the left and right arrows in the middle-bottom of the screen. Clicking on the sentence “Slide x of x” brings up a pop-up listing all the slides so you can navigate directly to a slide of interest.</a:t>
            </a:r>
          </a:p>
        </p:txBody>
      </p:sp>
      <p:pic>
        <p:nvPicPr>
          <p:cNvPr id="13" name="Picture 12" descr="The Notes button shows an upwards arrow next to the word notes in capital letters.">
            <a:extLst>
              <a:ext uri="{FF2B5EF4-FFF2-40B4-BE49-F238E27FC236}">
                <a16:creationId xmlns:a16="http://schemas.microsoft.com/office/drawing/2014/main" id="{AB3ECE8B-7113-04A0-8DC8-C2479D660053}"/>
              </a:ext>
            </a:extLst>
          </p:cNvPr>
          <p:cNvPicPr>
            <a:picLocks noChangeAspect="1"/>
          </p:cNvPicPr>
          <p:nvPr/>
        </p:nvPicPr>
        <p:blipFill rotWithShape="1">
          <a:blip r:embed="rId5"/>
          <a:srcRect l="5338" t="17000" r="5100" b="12356"/>
          <a:stretch/>
        </p:blipFill>
        <p:spPr>
          <a:xfrm>
            <a:off x="1494987" y="3015649"/>
            <a:ext cx="1214278" cy="416007"/>
          </a:xfrm>
          <a:prstGeom prst="rect">
            <a:avLst/>
          </a:prstGeom>
        </p:spPr>
      </p:pic>
      <p:sp>
        <p:nvSpPr>
          <p:cNvPr id="6" name="Subtitle 2">
            <a:extLst>
              <a:ext uri="{FF2B5EF4-FFF2-40B4-BE49-F238E27FC236}">
                <a16:creationId xmlns:a16="http://schemas.microsoft.com/office/drawing/2014/main" id="{C78B3CB6-A455-115C-77BC-CD7B22C2BD82}"/>
              </a:ext>
            </a:extLst>
          </p:cNvPr>
          <p:cNvSpPr txBox="1">
            <a:spLocks/>
          </p:cNvSpPr>
          <p:nvPr/>
        </p:nvSpPr>
        <p:spPr>
          <a:xfrm>
            <a:off x="2824769" y="3030732"/>
            <a:ext cx="9086248" cy="558878"/>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2) Open the Notes for each slide to see the data source, technical notes and any additional commentary. See the </a:t>
            </a:r>
            <a:r>
              <a:rPr lang="en-GB" sz="1800" b="1">
                <a:cs typeface="Calibri"/>
              </a:rPr>
              <a:t>“Notes” </a:t>
            </a:r>
            <a:r>
              <a:rPr lang="en-GB" sz="1800">
                <a:cs typeface="Calibri"/>
              </a:rPr>
              <a:t>button in the bottom right-hand corner.</a:t>
            </a:r>
          </a:p>
        </p:txBody>
      </p:sp>
      <p:pic>
        <p:nvPicPr>
          <p:cNvPr id="9" name="Picture 8" descr="The download button has an icon of a piece of paper with an arrow pointing downwards next to the word download.">
            <a:extLst>
              <a:ext uri="{FF2B5EF4-FFF2-40B4-BE49-F238E27FC236}">
                <a16:creationId xmlns:a16="http://schemas.microsoft.com/office/drawing/2014/main" id="{B5F36A54-6817-ABEA-08C7-68C15026B9C1}"/>
              </a:ext>
            </a:extLst>
          </p:cNvPr>
          <p:cNvPicPr>
            <a:picLocks noChangeAspect="1"/>
          </p:cNvPicPr>
          <p:nvPr/>
        </p:nvPicPr>
        <p:blipFill>
          <a:blip r:embed="rId6"/>
          <a:stretch>
            <a:fillRect/>
          </a:stretch>
        </p:blipFill>
        <p:spPr>
          <a:xfrm>
            <a:off x="1747099" y="3672458"/>
            <a:ext cx="938349" cy="404904"/>
          </a:xfrm>
          <a:prstGeom prst="rect">
            <a:avLst/>
          </a:prstGeom>
        </p:spPr>
      </p:pic>
      <p:sp>
        <p:nvSpPr>
          <p:cNvPr id="8" name="Subtitle 2">
            <a:extLst>
              <a:ext uri="{FF2B5EF4-FFF2-40B4-BE49-F238E27FC236}">
                <a16:creationId xmlns:a16="http://schemas.microsoft.com/office/drawing/2014/main" id="{0B33E314-436A-1D44-21C7-E6105A01104D}"/>
              </a:ext>
            </a:extLst>
          </p:cNvPr>
          <p:cNvSpPr txBox="1">
            <a:spLocks/>
          </p:cNvSpPr>
          <p:nvPr/>
        </p:nvSpPr>
        <p:spPr>
          <a:xfrm>
            <a:off x="2824769" y="3646539"/>
            <a:ext cx="9086248" cy="646332"/>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3) Use the </a:t>
            </a:r>
            <a:r>
              <a:rPr lang="en-GB" sz="1800" b="1">
                <a:cs typeface="Calibri"/>
              </a:rPr>
              <a:t>“Download” </a:t>
            </a:r>
            <a:r>
              <a:rPr lang="en-GB" sz="1800">
                <a:cs typeface="Calibri"/>
              </a:rPr>
              <a:t>button to the right of the centre at the top of the screen to download the slides as a .pptx file.</a:t>
            </a:r>
          </a:p>
        </p:txBody>
      </p:sp>
      <p:pic>
        <p:nvPicPr>
          <p:cNvPr id="11" name="Picture 10" descr="The Print to PDF button shows a printer icon next to the phrase Print to PDF.">
            <a:extLst>
              <a:ext uri="{FF2B5EF4-FFF2-40B4-BE49-F238E27FC236}">
                <a16:creationId xmlns:a16="http://schemas.microsoft.com/office/drawing/2014/main" id="{95DAFF4E-ED48-85F2-7F6F-7CD5F345B6FD}"/>
              </a:ext>
            </a:extLst>
          </p:cNvPr>
          <p:cNvPicPr>
            <a:picLocks noChangeAspect="1"/>
          </p:cNvPicPr>
          <p:nvPr/>
        </p:nvPicPr>
        <p:blipFill>
          <a:blip r:embed="rId7"/>
          <a:stretch>
            <a:fillRect/>
          </a:stretch>
        </p:blipFill>
        <p:spPr>
          <a:xfrm>
            <a:off x="1360529" y="4311470"/>
            <a:ext cx="1348736" cy="481128"/>
          </a:xfrm>
          <a:prstGeom prst="rect">
            <a:avLst/>
          </a:prstGeom>
        </p:spPr>
      </p:pic>
      <p:sp>
        <p:nvSpPr>
          <p:cNvPr id="10" name="Subtitle 2">
            <a:extLst>
              <a:ext uri="{FF2B5EF4-FFF2-40B4-BE49-F238E27FC236}">
                <a16:creationId xmlns:a16="http://schemas.microsoft.com/office/drawing/2014/main" id="{09B05830-D0A1-747D-6F9B-99BA6603B27F}"/>
              </a:ext>
            </a:extLst>
          </p:cNvPr>
          <p:cNvSpPr txBox="1">
            <a:spLocks/>
          </p:cNvSpPr>
          <p:nvPr/>
        </p:nvSpPr>
        <p:spPr>
          <a:xfrm>
            <a:off x="2800952" y="4275558"/>
            <a:ext cx="9086248" cy="86305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4) Use the </a:t>
            </a:r>
            <a:r>
              <a:rPr lang="en-GB" sz="1800" b="1">
                <a:cs typeface="Calibri"/>
              </a:rPr>
              <a:t>“Print to PDF” </a:t>
            </a:r>
            <a:r>
              <a:rPr lang="en-GB" sz="1800">
                <a:cs typeface="Calibri"/>
              </a:rPr>
              <a:t>option to save the PowerPoint as a PDF document (but please be aware you will lose access to the Notes section which contains additional information for the slide).</a:t>
            </a:r>
          </a:p>
        </p:txBody>
      </p:sp>
      <p:pic>
        <p:nvPicPr>
          <p:cNvPr id="15" name="Picture 14" descr="The &quot;More options&quot; icon has three dots in a horizontal line.">
            <a:extLst>
              <a:ext uri="{FF2B5EF4-FFF2-40B4-BE49-F238E27FC236}">
                <a16:creationId xmlns:a16="http://schemas.microsoft.com/office/drawing/2014/main" id="{56A84298-9AEE-0E56-7000-938BF6A3EF25}"/>
              </a:ext>
            </a:extLst>
          </p:cNvPr>
          <p:cNvPicPr>
            <a:picLocks noChangeAspect="1"/>
          </p:cNvPicPr>
          <p:nvPr/>
        </p:nvPicPr>
        <p:blipFill rotWithShape="1">
          <a:blip r:embed="rId8"/>
          <a:srcRect l="80788" t="4007" r="1770" b="89283"/>
          <a:stretch/>
        </p:blipFill>
        <p:spPr>
          <a:xfrm>
            <a:off x="2170483" y="5180252"/>
            <a:ext cx="529789" cy="317455"/>
          </a:xfrm>
          <a:prstGeom prst="rect">
            <a:avLst/>
          </a:prstGeom>
        </p:spPr>
      </p:pic>
      <p:pic>
        <p:nvPicPr>
          <p:cNvPr id="17" name="Picture 16" descr="The Accessibility mode button shows a piece of paper with a circle partially covering it, next to the phrase Accessibility mode.">
            <a:extLst>
              <a:ext uri="{FF2B5EF4-FFF2-40B4-BE49-F238E27FC236}">
                <a16:creationId xmlns:a16="http://schemas.microsoft.com/office/drawing/2014/main" id="{CE6BBD63-B2EF-56E6-D68E-BC966756C47A}"/>
              </a:ext>
            </a:extLst>
          </p:cNvPr>
          <p:cNvPicPr>
            <a:picLocks noChangeAspect="1"/>
          </p:cNvPicPr>
          <p:nvPr/>
        </p:nvPicPr>
        <p:blipFill rotWithShape="1">
          <a:blip r:embed="rId9"/>
          <a:srcRect l="7090" t="84917" b="1833"/>
          <a:stretch/>
        </p:blipFill>
        <p:spPr>
          <a:xfrm>
            <a:off x="550585" y="5514640"/>
            <a:ext cx="2163334" cy="481128"/>
          </a:xfrm>
          <a:prstGeom prst="rect">
            <a:avLst/>
          </a:prstGeom>
        </p:spPr>
      </p:pic>
      <p:sp>
        <p:nvSpPr>
          <p:cNvPr id="12" name="Subtitle 2">
            <a:extLst>
              <a:ext uri="{FF2B5EF4-FFF2-40B4-BE49-F238E27FC236}">
                <a16:creationId xmlns:a16="http://schemas.microsoft.com/office/drawing/2014/main" id="{0B7D9BD2-0E54-A593-0FCF-407812AF5ECC}"/>
              </a:ext>
            </a:extLst>
          </p:cNvPr>
          <p:cNvSpPr txBox="1">
            <a:spLocks/>
          </p:cNvSpPr>
          <p:nvPr/>
        </p:nvSpPr>
        <p:spPr>
          <a:xfrm>
            <a:off x="2800952" y="5195544"/>
            <a:ext cx="9086248" cy="89900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5) Use the </a:t>
            </a:r>
            <a:r>
              <a:rPr lang="en-GB" sz="1800" b="1">
                <a:cs typeface="Calibri"/>
              </a:rPr>
              <a:t>“More options” </a:t>
            </a:r>
            <a:r>
              <a:rPr lang="en-GB" sz="1800">
                <a:cs typeface="Calibri"/>
              </a:rPr>
              <a:t>icon in the top right-hand corner and choose </a:t>
            </a:r>
            <a:r>
              <a:rPr lang="en-GB" sz="1800" b="1">
                <a:cs typeface="Calibri"/>
              </a:rPr>
              <a:t>“Accessibility mode” </a:t>
            </a:r>
            <a:r>
              <a:rPr lang="en-GB" sz="1800">
                <a:cs typeface="Calibri"/>
              </a:rPr>
              <a:t>from the pop-up menu to access the slides in a different format which will display any Alt Text that has been set for charts and images.</a:t>
            </a:r>
          </a:p>
        </p:txBody>
      </p:sp>
      <p:sp>
        <p:nvSpPr>
          <p:cNvPr id="4" name="Subtitle 2">
            <a:extLst>
              <a:ext uri="{FF2B5EF4-FFF2-40B4-BE49-F238E27FC236}">
                <a16:creationId xmlns:a16="http://schemas.microsoft.com/office/drawing/2014/main" id="{4B3FDBD8-4DE1-4961-94CA-27160328E307}"/>
              </a:ext>
            </a:extLst>
          </p:cNvPr>
          <p:cNvSpPr txBox="1">
            <a:spLocks/>
          </p:cNvSpPr>
          <p:nvPr/>
        </p:nvSpPr>
        <p:spPr>
          <a:xfrm>
            <a:off x="221282" y="6222502"/>
            <a:ext cx="11689735" cy="5627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cs typeface="Calibri"/>
              </a:rPr>
              <a:t>We are continually working to improve the accessibility of our content. If you find you are unable to access any part of this update, please contact </a:t>
            </a:r>
            <a:r>
              <a:rPr lang="en-GB" sz="1600">
                <a:cs typeface="Calibri"/>
                <a:hlinkClick r:id="rId10"/>
              </a:rPr>
              <a:t>policyandinsight@cambridgeshire.gov.uk</a:t>
            </a:r>
            <a:r>
              <a:rPr lang="en-GB" sz="1600">
                <a:cs typeface="Calibri"/>
              </a:rPr>
              <a:t> and we will be happy to investigate providing information in a different format.</a:t>
            </a:r>
            <a:endParaRPr lang="en-GB" sz="16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72617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Line graph showing retail footfall trends for central Cambridge by year. The line for 2024 so far tracks closely with those for 2022 and 2023.&#10;All of those lines present as being marginally below 2019 levels.">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466847" y="61118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000000"/>
                </a:solidFill>
                <a:cs typeface="Calibri"/>
              </a:rPr>
              <a:t>In June 2024, retail footfall in Cambridge was 3% below pre-COVID (June 2019) levels and 5% below last year (June 2023). </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40</a:t>
            </a:fld>
            <a:endParaRPr lang="en-GB"/>
          </a:p>
        </p:txBody>
      </p:sp>
      <p:pic>
        <p:nvPicPr>
          <p:cNvPr id="12" name="Picture 11" descr="Line graph showing retail footfall trends for central Cambridge by year. The line for 2024 so far tracks closely with those for 2022 and 2023 - and is not too far below the line seen pre-Covid (2019).">
            <a:extLst>
              <a:ext uri="{FF2B5EF4-FFF2-40B4-BE49-F238E27FC236}">
                <a16:creationId xmlns:a16="http://schemas.microsoft.com/office/drawing/2014/main" id="{3A258EF4-C895-FEB7-997D-D9A9A353129D}"/>
              </a:ext>
            </a:extLst>
          </p:cNvPr>
          <p:cNvPicPr>
            <a:picLocks noChangeAspect="1"/>
          </p:cNvPicPr>
          <p:nvPr/>
        </p:nvPicPr>
        <p:blipFill>
          <a:blip r:embed="rId4"/>
          <a:stretch>
            <a:fillRect/>
          </a:stretch>
        </p:blipFill>
        <p:spPr>
          <a:xfrm>
            <a:off x="1624686" y="1179854"/>
            <a:ext cx="9208945" cy="4483567"/>
          </a:xfrm>
          <a:prstGeom prst="rect">
            <a:avLst/>
          </a:prstGeom>
        </p:spPr>
      </p:pic>
      <p:graphicFrame>
        <p:nvGraphicFramePr>
          <p:cNvPr id="2" name="Table 1">
            <a:extLst>
              <a:ext uri="{FF2B5EF4-FFF2-40B4-BE49-F238E27FC236}">
                <a16:creationId xmlns:a16="http://schemas.microsoft.com/office/drawing/2014/main" id="{FB6DAD6A-FA83-FF59-A841-13FE82668316}"/>
              </a:ext>
            </a:extLst>
          </p:cNvPr>
          <p:cNvGraphicFramePr>
            <a:graphicFrameLocks noGrp="1"/>
          </p:cNvGraphicFramePr>
          <p:nvPr>
            <p:extLst>
              <p:ext uri="{D42A27DB-BD31-4B8C-83A1-F6EECF244321}">
                <p14:modId xmlns:p14="http://schemas.microsoft.com/office/powerpoint/2010/main" val="4196441478"/>
              </p:ext>
            </p:extLst>
          </p:nvPr>
        </p:nvGraphicFramePr>
        <p:xfrm>
          <a:off x="1624572" y="5700217"/>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June 2019 to June 2024</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tx1"/>
                          </a:solidFill>
                          <a:effectLst/>
                          <a:latin typeface="Calibri"/>
                        </a:rPr>
                        <a:t>-3%</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GB" sz="1200" b="1" i="0" u="none" strike="noStrike">
                          <a:solidFill>
                            <a:schemeClr val="tx1"/>
                          </a:solidFill>
                          <a:effectLst/>
                          <a:latin typeface="Calibri"/>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rtl="0">
                        <a:buNone/>
                      </a:pPr>
                      <a:r>
                        <a:rPr lang="en-GB" sz="1200" b="1" i="0" u="none" strike="noStrike">
                          <a:solidFill>
                            <a:schemeClr val="tx1"/>
                          </a:solidFill>
                          <a:effectLst/>
                          <a:latin typeface="Calibri"/>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730031"/>
                  </a:ext>
                </a:extLst>
              </a:tr>
            </a:tbl>
          </a:graphicData>
        </a:graphic>
      </p:graphicFrame>
      <p:graphicFrame>
        <p:nvGraphicFramePr>
          <p:cNvPr id="5" name="Table 4">
            <a:extLst>
              <a:ext uri="{FF2B5EF4-FFF2-40B4-BE49-F238E27FC236}">
                <a16:creationId xmlns:a16="http://schemas.microsoft.com/office/drawing/2014/main" id="{31CE94B1-A80D-6315-0B48-3260ADD6C8F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18937897"/>
              </p:ext>
            </p:extLst>
          </p:nvPr>
        </p:nvGraphicFramePr>
        <p:xfrm>
          <a:off x="4689174" y="5700217"/>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algn="ctr" fontAlgn="b"/>
                      <a:r>
                        <a:rPr lang="en-GB" sz="1200" b="1" u="none" strike="noStrike">
                          <a:effectLst/>
                        </a:rPr>
                        <a:t>June 2021 to June 2024</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+15%</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6" name="Table 5">
            <a:extLst>
              <a:ext uri="{FF2B5EF4-FFF2-40B4-BE49-F238E27FC236}">
                <a16:creationId xmlns:a16="http://schemas.microsoft.com/office/drawing/2014/main" id="{E8CAA491-C18D-13E2-88B4-034E1A695995}"/>
              </a:ext>
            </a:extLst>
          </p:cNvPr>
          <p:cNvGraphicFramePr>
            <a:graphicFrameLocks noGrp="1"/>
          </p:cNvGraphicFramePr>
          <p:nvPr>
            <p:extLst>
              <p:ext uri="{D42A27DB-BD31-4B8C-83A1-F6EECF244321}">
                <p14:modId xmlns:p14="http://schemas.microsoft.com/office/powerpoint/2010/main" val="3377870548"/>
              </p:ext>
            </p:extLst>
          </p:nvPr>
        </p:nvGraphicFramePr>
        <p:xfrm>
          <a:off x="7753776" y="5700217"/>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algn="ctr" fontAlgn="b"/>
                      <a:r>
                        <a:rPr lang="en-GB" sz="1200" b="1" u="none" strike="noStrike">
                          <a:effectLst/>
                        </a:rPr>
                        <a:t>June 2023 to June 2024</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Tree>
    <p:extLst>
      <p:ext uri="{BB962C8B-B14F-4D97-AF65-F5344CB8AC3E}">
        <p14:creationId xmlns:p14="http://schemas.microsoft.com/office/powerpoint/2010/main" val="1124341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 by Day of the Week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133350" y="609983"/>
            <a:ext cx="11925300"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a:solidFill>
                  <a:srgbClr val="000000"/>
                </a:solidFill>
                <a:cs typeface="Calibri"/>
              </a:rPr>
              <a:t>In June 2024, retail footfall was near pre-COVID levels (June 2019) on all days of the week. Monday and Friday were least recovered (-5%) whilst Wednesdays were at pre-COVID levels and Tuesdays were just above.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41</a:t>
            </a:fld>
            <a:endParaRPr lang="en-GB"/>
          </a:p>
        </p:txBody>
      </p:sp>
      <p:pic>
        <p:nvPicPr>
          <p:cNvPr id="5" name="Picture 4" descr="A clustered column chart showing average daily footfall in central Cambridge split by day of the week for June in 2019, 2021 and 2024. &#10;All days of the week are lower or the same as they were in 2019, with Monday and Friday showing the largest decrease of 5% and Wednesday experiencing no change to 2019.">
            <a:extLst>
              <a:ext uri="{FF2B5EF4-FFF2-40B4-BE49-F238E27FC236}">
                <a16:creationId xmlns:a16="http://schemas.microsoft.com/office/drawing/2014/main" id="{F7AA9F2C-7774-7F87-BB6A-9033B9C84CC5}"/>
              </a:ext>
            </a:extLst>
          </p:cNvPr>
          <p:cNvPicPr>
            <a:picLocks noChangeAspect="1"/>
          </p:cNvPicPr>
          <p:nvPr/>
        </p:nvPicPr>
        <p:blipFill>
          <a:blip r:embed="rId4"/>
          <a:stretch>
            <a:fillRect/>
          </a:stretch>
        </p:blipFill>
        <p:spPr>
          <a:xfrm>
            <a:off x="246792" y="1148433"/>
            <a:ext cx="11407142" cy="4299710"/>
          </a:xfrm>
          <a:prstGeom prst="rect">
            <a:avLst/>
          </a:prstGeom>
        </p:spPr>
      </p:pic>
      <p:graphicFrame>
        <p:nvGraphicFramePr>
          <p:cNvPr id="4" name="Table 12">
            <a:extLst>
              <a:ext uri="{FF2B5EF4-FFF2-40B4-BE49-F238E27FC236}">
                <a16:creationId xmlns:a16="http://schemas.microsoft.com/office/drawing/2014/main" id="{B81E66A3-007C-9D2B-7CD3-883109AF59E6}"/>
              </a:ext>
            </a:extLst>
          </p:cNvPr>
          <p:cNvGraphicFramePr>
            <a:graphicFrameLocks noGrp="1"/>
          </p:cNvGraphicFramePr>
          <p:nvPr>
            <p:extLst>
              <p:ext uri="{D42A27DB-BD31-4B8C-83A1-F6EECF244321}">
                <p14:modId xmlns:p14="http://schemas.microsoft.com/office/powerpoint/2010/main" val="836794597"/>
              </p:ext>
            </p:extLst>
          </p:nvPr>
        </p:nvGraphicFramePr>
        <p:xfrm>
          <a:off x="1897477" y="5525814"/>
          <a:ext cx="7915271" cy="1127760"/>
        </p:xfrm>
        <a:graphic>
          <a:graphicData uri="http://schemas.openxmlformats.org/drawingml/2006/table">
            <a:tbl>
              <a:tblPr firstRow="1" bandRow="1">
                <a:tableStyleId>{5C22544A-7EE6-4342-B048-85BDC9FD1C3A}</a:tableStyleId>
              </a:tblPr>
              <a:tblGrid>
                <a:gridCol w="1130753">
                  <a:extLst>
                    <a:ext uri="{9D8B030D-6E8A-4147-A177-3AD203B41FA5}">
                      <a16:colId xmlns:a16="http://schemas.microsoft.com/office/drawing/2014/main" val="3635690432"/>
                    </a:ext>
                  </a:extLst>
                </a:gridCol>
                <a:gridCol w="1130753">
                  <a:extLst>
                    <a:ext uri="{9D8B030D-6E8A-4147-A177-3AD203B41FA5}">
                      <a16:colId xmlns:a16="http://schemas.microsoft.com/office/drawing/2014/main" val="457332109"/>
                    </a:ext>
                  </a:extLst>
                </a:gridCol>
                <a:gridCol w="1130753">
                  <a:extLst>
                    <a:ext uri="{9D8B030D-6E8A-4147-A177-3AD203B41FA5}">
                      <a16:colId xmlns:a16="http://schemas.microsoft.com/office/drawing/2014/main" val="3411170912"/>
                    </a:ext>
                  </a:extLst>
                </a:gridCol>
                <a:gridCol w="1130753">
                  <a:extLst>
                    <a:ext uri="{9D8B030D-6E8A-4147-A177-3AD203B41FA5}">
                      <a16:colId xmlns:a16="http://schemas.microsoft.com/office/drawing/2014/main" val="115497525"/>
                    </a:ext>
                  </a:extLst>
                </a:gridCol>
                <a:gridCol w="1130753">
                  <a:extLst>
                    <a:ext uri="{9D8B030D-6E8A-4147-A177-3AD203B41FA5}">
                      <a16:colId xmlns:a16="http://schemas.microsoft.com/office/drawing/2014/main" val="2079532242"/>
                    </a:ext>
                  </a:extLst>
                </a:gridCol>
                <a:gridCol w="1130753">
                  <a:extLst>
                    <a:ext uri="{9D8B030D-6E8A-4147-A177-3AD203B41FA5}">
                      <a16:colId xmlns:a16="http://schemas.microsoft.com/office/drawing/2014/main" val="77169810"/>
                    </a:ext>
                  </a:extLst>
                </a:gridCol>
                <a:gridCol w="1130753">
                  <a:extLst>
                    <a:ext uri="{9D8B030D-6E8A-4147-A177-3AD203B41FA5}">
                      <a16:colId xmlns:a16="http://schemas.microsoft.com/office/drawing/2014/main" val="3035901466"/>
                    </a:ext>
                  </a:extLst>
                </a:gridCol>
              </a:tblGrid>
              <a:tr h="395410">
                <a:tc gridSpan="7">
                  <a:txBody>
                    <a:bodyPr/>
                    <a:lstStyle/>
                    <a:p>
                      <a:pPr algn="ctr" fontAlgn="b"/>
                      <a:r>
                        <a:rPr lang="en-GB" sz="1400" b="1" u="none" strike="noStrike">
                          <a:solidFill>
                            <a:srgbClr val="0070C0"/>
                          </a:solidFill>
                          <a:effectLst/>
                          <a:latin typeface="+mn-lt"/>
                        </a:rPr>
                        <a:t>Pre-COVID to Now:</a:t>
                      </a:r>
                    </a:p>
                    <a:p>
                      <a:pPr algn="ctr" fontAlgn="b"/>
                      <a:r>
                        <a:rPr lang="en-GB" sz="1400" b="1" u="none" strike="noStrike">
                          <a:solidFill>
                            <a:schemeClr val="tx1"/>
                          </a:solidFill>
                          <a:effectLst/>
                          <a:latin typeface="+mn-lt"/>
                        </a:rPr>
                        <a:t>June 2019 to June 2024</a:t>
                      </a:r>
                      <a:endParaRPr lang="en-GB" sz="1400" b="1" i="0" u="none" strike="noStrike">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a:txBody>
                    <a:bodyPr/>
                    <a:lstStyle/>
                    <a:p>
                      <a:pPr algn="ctr"/>
                      <a:r>
                        <a:rPr lang="en-GB" sz="1200" b="1"/>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0">
                <a:tc>
                  <a:txBody>
                    <a:bodyPr/>
                    <a:lstStyle/>
                    <a:p>
                      <a:pPr algn="ctr"/>
                      <a:r>
                        <a:rPr lang="en-GB" sz="1600" b="1">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+2%</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9260815"/>
                  </a:ext>
                </a:extLst>
              </a:tr>
            </a:tbl>
          </a:graphicData>
        </a:graphic>
      </p:graphicFrame>
    </p:spTree>
    <p:extLst>
      <p:ext uri="{BB962C8B-B14F-4D97-AF65-F5344CB8AC3E}">
        <p14:creationId xmlns:p14="http://schemas.microsoft.com/office/powerpoint/2010/main" val="3169052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Car Parking</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96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Daily Use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0612"/>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Multi-storey car park use in June 2024 remains 18% below pre-COVID (June 2019) levels; but just ahead of last year (+1% vs June 2023). </a:t>
            </a:r>
            <a:r>
              <a:rPr lang="en-GB" sz="1400">
                <a:cs typeface="Calibri"/>
              </a:rPr>
              <a:t>Grafton East (-33%) continues to see the least recovery, whilst Queen Anne Terrace is now the most recovered (+5%).</a:t>
            </a:r>
            <a:endParaRPr lang="en-GB" sz="1400">
              <a:ea typeface="Calibri"/>
              <a:cs typeface="Calibri"/>
            </a:endParaRPr>
          </a:p>
        </p:txBody>
      </p:sp>
      <p:pic>
        <p:nvPicPr>
          <p:cNvPr id="12" name="Picture 11" descr="A graph showing the car park use in Cambridge by year. 2024 volumes are very similar to 2023 and 2022 so far. All three of these years show as lower than 2019 and the early part of 2020, prior to the first Covid lockdown.">
            <a:extLst>
              <a:ext uri="{FF2B5EF4-FFF2-40B4-BE49-F238E27FC236}">
                <a16:creationId xmlns:a16="http://schemas.microsoft.com/office/drawing/2014/main" id="{ED5EAE87-8B11-210A-36D6-41AF159BE045}"/>
              </a:ext>
            </a:extLst>
          </p:cNvPr>
          <p:cNvPicPr>
            <a:picLocks noChangeAspect="1"/>
          </p:cNvPicPr>
          <p:nvPr/>
        </p:nvPicPr>
        <p:blipFill>
          <a:blip r:embed="rId3"/>
          <a:stretch>
            <a:fillRect/>
          </a:stretch>
        </p:blipFill>
        <p:spPr>
          <a:xfrm>
            <a:off x="495042" y="1189945"/>
            <a:ext cx="11158892" cy="4151531"/>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43</a:t>
            </a:fld>
            <a:endParaRPr lang="en-GB"/>
          </a:p>
        </p:txBody>
      </p:sp>
      <p:graphicFrame>
        <p:nvGraphicFramePr>
          <p:cNvPr id="2" name="Table 1">
            <a:extLst>
              <a:ext uri="{FF2B5EF4-FFF2-40B4-BE49-F238E27FC236}">
                <a16:creationId xmlns:a16="http://schemas.microsoft.com/office/drawing/2014/main" id="{F5ADFED5-51EA-8F04-B158-6063E3FB5689}"/>
              </a:ext>
            </a:extLst>
          </p:cNvPr>
          <p:cNvGraphicFramePr>
            <a:graphicFrameLocks noGrp="1"/>
          </p:cNvGraphicFramePr>
          <p:nvPr>
            <p:extLst>
              <p:ext uri="{D42A27DB-BD31-4B8C-83A1-F6EECF244321}">
                <p14:modId xmlns:p14="http://schemas.microsoft.com/office/powerpoint/2010/main" val="3736207297"/>
              </p:ext>
            </p:extLst>
          </p:nvPr>
        </p:nvGraphicFramePr>
        <p:xfrm>
          <a:off x="2093586" y="5576650"/>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algn="ctr" rtl="0" fontAlgn="ctr"/>
                      <a:r>
                        <a:rPr lang="en-GB" sz="1200" b="1" i="0" u="none" strike="noStrike">
                          <a:solidFill>
                            <a:srgbClr val="000000"/>
                          </a:solidFill>
                          <a:effectLst/>
                          <a:latin typeface="Calibri"/>
                        </a:rPr>
                        <a:t>June 2019 to June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-18%</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934588996"/>
                  </a:ext>
                </a:extLst>
              </a:tr>
            </a:tbl>
          </a:graphicData>
        </a:graphic>
      </p:graphicFrame>
      <p:graphicFrame>
        <p:nvGraphicFramePr>
          <p:cNvPr id="6" name="Table 5">
            <a:extLst>
              <a:ext uri="{FF2B5EF4-FFF2-40B4-BE49-F238E27FC236}">
                <a16:creationId xmlns:a16="http://schemas.microsoft.com/office/drawing/2014/main" id="{15C8C1D2-622E-1EB0-9180-7728D2A51A6C}"/>
              </a:ext>
            </a:extLst>
          </p:cNvPr>
          <p:cNvGraphicFramePr>
            <a:graphicFrameLocks noGrp="1"/>
          </p:cNvGraphicFramePr>
          <p:nvPr>
            <p:extLst>
              <p:ext uri="{D42A27DB-BD31-4B8C-83A1-F6EECF244321}">
                <p14:modId xmlns:p14="http://schemas.microsoft.com/office/powerpoint/2010/main" val="1724699974"/>
              </p:ext>
            </p:extLst>
          </p:nvPr>
        </p:nvGraphicFramePr>
        <p:xfrm>
          <a:off x="4808553" y="5576650"/>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Mid 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rgbClr val="000000"/>
                          </a:solidFill>
                          <a:effectLst/>
                          <a:latin typeface="Calibri"/>
                        </a:rPr>
                        <a:t>June 2021 to June 2024</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effectLst/>
                          <a:latin typeface="Calibri"/>
                        </a:rPr>
                        <a:t>-2%</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795437"/>
                  </a:ext>
                </a:extLst>
              </a:tr>
            </a:tbl>
          </a:graphicData>
        </a:graphic>
      </p:graphicFrame>
      <p:graphicFrame>
        <p:nvGraphicFramePr>
          <p:cNvPr id="5" name="Table 4">
            <a:extLst>
              <a:ext uri="{FF2B5EF4-FFF2-40B4-BE49-F238E27FC236}">
                <a16:creationId xmlns:a16="http://schemas.microsoft.com/office/drawing/2014/main" id="{F0C93F8E-23AB-5AF0-C029-AFA9478ECE78}"/>
              </a:ext>
            </a:extLst>
          </p:cNvPr>
          <p:cNvGraphicFramePr>
            <a:graphicFrameLocks noGrp="1"/>
          </p:cNvGraphicFramePr>
          <p:nvPr>
            <p:extLst>
              <p:ext uri="{D42A27DB-BD31-4B8C-83A1-F6EECF244321}">
                <p14:modId xmlns:p14="http://schemas.microsoft.com/office/powerpoint/2010/main" val="1950644745"/>
              </p:ext>
            </p:extLst>
          </p:nvPr>
        </p:nvGraphicFramePr>
        <p:xfrm>
          <a:off x="7523801" y="5576650"/>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rgbClr val="000000"/>
                          </a:solidFill>
                          <a:effectLst/>
                          <a:latin typeface="Calibri"/>
                        </a:rPr>
                        <a:t>June 2023 to June 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36712"/>
            <a:ext cx="12157011"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*Park Street car park closed for redevelopment on 4th January 2022; usage figures for this car park are included up to its closure. Park Street car park is </a:t>
            </a:r>
            <a:r>
              <a:rPr lang="en-GB" sz="1000">
                <a:solidFill>
                  <a:schemeClr val="bg2">
                    <a:lumMod val="50000"/>
                  </a:schemeClr>
                </a:solidFill>
                <a:cs typeface="Calibri"/>
                <a:hlinkClick r:id="rId5"/>
              </a:rPr>
              <a:t>expected to re-open in August 2024</a:t>
            </a:r>
            <a:r>
              <a:rPr lang="en-GB" sz="1000">
                <a:solidFill>
                  <a:schemeClr val="bg2">
                    <a:lumMod val="50000"/>
                  </a:schemeClr>
                </a:solidFill>
                <a:cs typeface="Calibri"/>
              </a:rPr>
              <a:t>. </a:t>
            </a:r>
          </a:p>
        </p:txBody>
      </p:sp>
      <p:pic>
        <p:nvPicPr>
          <p:cNvPr id="8" name="Picture 7">
            <a:extLst>
              <a:ext uri="{FF2B5EF4-FFF2-40B4-BE49-F238E27FC236}">
                <a16:creationId xmlns:a16="http://schemas.microsoft.com/office/drawing/2014/main" id="{F6B33CBE-A661-777D-1030-C613AFF5A94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85494" y="5108997"/>
            <a:ext cx="10911382" cy="440123"/>
          </a:xfrm>
          <a:prstGeom prst="rect">
            <a:avLst/>
          </a:prstGeom>
        </p:spPr>
      </p:pic>
      <p:sp>
        <p:nvSpPr>
          <p:cNvPr id="7" name="TextBox 6">
            <a:extLst>
              <a:ext uri="{FF2B5EF4-FFF2-40B4-BE49-F238E27FC236}">
                <a16:creationId xmlns:a16="http://schemas.microsoft.com/office/drawing/2014/main" id="{3C49A9B2-9437-174F-D154-CB96FB32FD9C}"/>
              </a:ext>
              <a:ext uri="{C183D7F6-B498-43B3-948B-1728B52AA6E4}">
                <adec:decorative xmlns:adec="http://schemas.microsoft.com/office/drawing/2017/decorative" val="1"/>
              </a:ext>
            </a:extLst>
          </p:cNvPr>
          <p:cNvSpPr txBox="1"/>
          <p:nvPr/>
        </p:nvSpPr>
        <p:spPr>
          <a:xfrm>
            <a:off x="1438276" y="2367035"/>
            <a:ext cx="1619250" cy="400110"/>
          </a:xfrm>
          <a:prstGeom prst="rect">
            <a:avLst/>
          </a:prstGeom>
          <a:noFill/>
        </p:spPr>
        <p:txBody>
          <a:bodyPr wrap="square" rtlCol="0">
            <a:spAutoFit/>
          </a:bodyPr>
          <a:lstStyle/>
          <a:p>
            <a:r>
              <a:rPr lang="en-GB" sz="1000" b="1">
                <a:solidFill>
                  <a:schemeClr val="accent2"/>
                </a:solidFill>
              </a:rPr>
              <a:t>Park St car park closed for redevelopment</a:t>
            </a:r>
          </a:p>
        </p:txBody>
      </p:sp>
      <p:cxnSp>
        <p:nvCxnSpPr>
          <p:cNvPr id="15" name="Straight Arrow Connector 14">
            <a:extLst>
              <a:ext uri="{FF2B5EF4-FFF2-40B4-BE49-F238E27FC236}">
                <a16:creationId xmlns:a16="http://schemas.microsoft.com/office/drawing/2014/main" id="{31F9FA7A-AC1F-EBB4-8D7B-71932EE66D98}"/>
              </a:ext>
              <a:ext uri="{C183D7F6-B498-43B3-948B-1728B52AA6E4}">
                <adec:decorative xmlns:adec="http://schemas.microsoft.com/office/drawing/2017/decorative" val="1"/>
              </a:ext>
            </a:extLst>
          </p:cNvPr>
          <p:cNvCxnSpPr>
            <a:cxnSpLocks/>
            <a:stCxn id="7" idx="1"/>
          </p:cNvCxnSpPr>
          <p:nvPr/>
        </p:nvCxnSpPr>
        <p:spPr>
          <a:xfrm flipH="1">
            <a:off x="1114425" y="2567090"/>
            <a:ext cx="323851" cy="343892"/>
          </a:xfrm>
          <a:prstGeom prst="straightConnector1">
            <a:avLst/>
          </a:prstGeom>
          <a:ln w="28575">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2631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Month</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6574"/>
            <a:ext cx="11720399"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Typical daily multi-storey car park usage has slightly increased in June 2024 in comparison to last year (1% higher than June 2023) but is 18% lower than pre-COVID (June 2019). The proportionate split in length-of-stay within multi-storey car parks has stayed fairly consistent over time.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44</a:t>
            </a:fld>
            <a:endParaRPr lang="en-GB"/>
          </a:p>
        </p:txBody>
      </p:sp>
      <p:pic>
        <p:nvPicPr>
          <p:cNvPr id="5" name="Picture 4" descr="A horizontal bar chart showing the average daily multi storey car park usage for June 2019, 2021, 2023, and 2024. &#10;Each bar is also split proportionately by length of stay.  June 2019 saw over 5,700 transactions on a typical day, whereas in the subsequent years this has consistently been between 4,500 and 4,800.">
            <a:extLst>
              <a:ext uri="{FF2B5EF4-FFF2-40B4-BE49-F238E27FC236}">
                <a16:creationId xmlns:a16="http://schemas.microsoft.com/office/drawing/2014/main" id="{149C6F3A-E9F8-0A9F-8A60-D31C9718445E}"/>
              </a:ext>
            </a:extLst>
          </p:cNvPr>
          <p:cNvPicPr>
            <a:picLocks noChangeAspect="1"/>
          </p:cNvPicPr>
          <p:nvPr/>
        </p:nvPicPr>
        <p:blipFill>
          <a:blip r:embed="rId3"/>
          <a:stretch>
            <a:fillRect/>
          </a:stretch>
        </p:blipFill>
        <p:spPr>
          <a:xfrm>
            <a:off x="2254475" y="1228709"/>
            <a:ext cx="7678808" cy="5376083"/>
          </a:xfrm>
          <a:prstGeom prst="rect">
            <a:avLst/>
          </a:prstGeom>
        </p:spPr>
      </p:pic>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Park Street car park closed for redevelopment on 4th January 2022; usage figures for this car park are included up to its closure. Park Street car park is </a:t>
            </a:r>
            <a:r>
              <a:rPr lang="en-GB" sz="1000">
                <a:solidFill>
                  <a:schemeClr val="bg2">
                    <a:lumMod val="50000"/>
                  </a:schemeClr>
                </a:solidFill>
                <a:cs typeface="Calibri"/>
                <a:hlinkClick r:id="rId4"/>
              </a:rPr>
              <a:t>expected to re-open in August 2024</a:t>
            </a:r>
            <a:endParaRPr lang="en-GB" sz="1000">
              <a:solidFill>
                <a:schemeClr val="bg2">
                  <a:lumMod val="50000"/>
                </a:schemeClr>
              </a:solidFill>
              <a:cs typeface="Calibri"/>
            </a:endParaRPr>
          </a:p>
        </p:txBody>
      </p:sp>
    </p:spTree>
    <p:extLst>
      <p:ext uri="{BB962C8B-B14F-4D97-AF65-F5344CB8AC3E}">
        <p14:creationId xmlns:p14="http://schemas.microsoft.com/office/powerpoint/2010/main" val="3867214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Car Park</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813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June 2024, Grafton West had the highest proportion of stays under 3 hours (85%) whilst Queen Anne’s Terrace had the lowest proportion (58%). Grand Arcade remains comfortably the most popular car park – with over 69,000 transactions recorded in June 2024.</a:t>
            </a:r>
            <a:endParaRPr lang="en-GB" sz="1400">
              <a:solidFill>
                <a:srgbClr val="000000"/>
              </a:solidFill>
              <a:ea typeface="Calibri"/>
              <a:cs typeface="Calibri"/>
            </a:endParaRPr>
          </a:p>
        </p:txBody>
      </p:sp>
      <p:pic>
        <p:nvPicPr>
          <p:cNvPr id="8" name="Picture 7" descr="A horizontal bar chart showing usage by car park and length of stay for June 2024. &#10;The Grand Arcade is by far the most popular car park with more than 69,000 total visits. All other car parks had between 16,000 and 22,200 visits in total.&#10;Grafton West had the highest proportion of stays under 3 hours (85%) whilst Queen Anne’s Terrace had the lowest proportion (58%).">
            <a:extLst>
              <a:ext uri="{FF2B5EF4-FFF2-40B4-BE49-F238E27FC236}">
                <a16:creationId xmlns:a16="http://schemas.microsoft.com/office/drawing/2014/main" id="{DD38F349-9CC7-BF25-0B07-320FB6499AB8}"/>
              </a:ext>
            </a:extLst>
          </p:cNvPr>
          <p:cNvPicPr>
            <a:picLocks noChangeAspect="1"/>
          </p:cNvPicPr>
          <p:nvPr/>
        </p:nvPicPr>
        <p:blipFill>
          <a:blip r:embed="rId3"/>
          <a:stretch>
            <a:fillRect/>
          </a:stretch>
        </p:blipFill>
        <p:spPr>
          <a:xfrm>
            <a:off x="1954116" y="1438598"/>
            <a:ext cx="8487052" cy="5372852"/>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45</a:t>
            </a:fld>
            <a:endParaRPr lang="en-GB"/>
          </a:p>
        </p:txBody>
      </p:sp>
      <p:sp>
        <p:nvSpPr>
          <p:cNvPr id="12" name="TextBox 11">
            <a:extLst>
              <a:ext uri="{FF2B5EF4-FFF2-40B4-BE49-F238E27FC236}">
                <a16:creationId xmlns:a16="http://schemas.microsoft.com/office/drawing/2014/main" id="{1E4800E6-E947-9D25-1A98-EC4F460FCF38}"/>
              </a:ext>
              <a:ext uri="{C183D7F6-B498-43B3-948B-1728B52AA6E4}">
                <adec:decorative xmlns:adec="http://schemas.microsoft.com/office/drawing/2017/decorative" val="1"/>
              </a:ext>
            </a:extLst>
          </p:cNvPr>
          <p:cNvSpPr txBox="1"/>
          <p:nvPr/>
        </p:nvSpPr>
        <p:spPr>
          <a:xfrm>
            <a:off x="3325557" y="1121250"/>
            <a:ext cx="5540883" cy="338554"/>
          </a:xfrm>
          <a:prstGeom prst="rect">
            <a:avLst/>
          </a:prstGeom>
          <a:noFill/>
        </p:spPr>
        <p:txBody>
          <a:bodyPr wrap="square" lIns="91440" tIns="45720" rIns="91440" bIns="45720" rtlCol="0" anchor="t">
            <a:spAutoFit/>
          </a:bodyPr>
          <a:lstStyle/>
          <a:p>
            <a:pPr algn="ctr"/>
            <a:r>
              <a:rPr lang="en-GB" sz="1600" b="1"/>
              <a:t>Car Park Usage (June 2024)</a:t>
            </a:r>
          </a:p>
        </p:txBody>
      </p:sp>
    </p:spTree>
    <p:extLst>
      <p:ext uri="{BB962C8B-B14F-4D97-AF65-F5344CB8AC3E}">
        <p14:creationId xmlns:p14="http://schemas.microsoft.com/office/powerpoint/2010/main" val="4225457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Rail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16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Rail Passengers: Usage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a:rPr>
              <a:t>Railway station entries and exits across Cambridgeshire are still below pre-COVID (2018/19) volumes. Huntingdonshire (-30%) presents the largest fall since pre-COVID, while South Cambridgeshire (-7%) is closest to pre-COVID.</a:t>
            </a:r>
            <a:endParaRPr kumimoji="0" lang="en-GB" sz="1400" i="0" u="none" strike="noStrike" kern="1200" cap="none" spc="0" normalizeH="0" baseline="0" noProof="0">
              <a:ln>
                <a:noFill/>
              </a:ln>
              <a:effectLst/>
              <a:uLnTx/>
              <a:uFillTx/>
              <a:latin typeface="Calibri" panose="020F0502020204030204"/>
              <a:ea typeface="+mn-ea"/>
              <a:cs typeface="+mn-cs"/>
            </a:endParaRPr>
          </a:p>
        </p:txBody>
      </p:sp>
      <p:pic>
        <p:nvPicPr>
          <p:cNvPr id="18" name="Picture 17" descr="A bar chart showing passenger entries and exits from stations in each district from 2013-14 to 2022-23. &#10;Passenger numbers saw a large dip in 2020-21 but begins to recover from 2021-22.&#10;Data from the most recent year (2022-23) shows station usage 19% below pre-COVID levels.">
            <a:extLst>
              <a:ext uri="{FF2B5EF4-FFF2-40B4-BE49-F238E27FC236}">
                <a16:creationId xmlns:a16="http://schemas.microsoft.com/office/drawing/2014/main" id="{D87B2288-FCA8-7341-4145-69E97B3108D4}"/>
              </a:ext>
            </a:extLst>
          </p:cNvPr>
          <p:cNvPicPr>
            <a:picLocks noChangeAspect="1"/>
          </p:cNvPicPr>
          <p:nvPr/>
        </p:nvPicPr>
        <p:blipFill>
          <a:blip r:embed="rId3"/>
          <a:stretch>
            <a:fillRect/>
          </a:stretch>
        </p:blipFill>
        <p:spPr>
          <a:xfrm>
            <a:off x="1619920" y="1175872"/>
            <a:ext cx="7635423" cy="4452780"/>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47</a:t>
            </a:fld>
            <a:endParaRPr lang="en-GB"/>
          </a:p>
        </p:txBody>
      </p:sp>
      <p:sp>
        <p:nvSpPr>
          <p:cNvPr id="5" name="Rectangle: Rounded Corners 4">
            <a:extLst>
              <a:ext uri="{FF2B5EF4-FFF2-40B4-BE49-F238E27FC236}">
                <a16:creationId xmlns:a16="http://schemas.microsoft.com/office/drawing/2014/main" id="{875D711A-2B0C-802C-7019-BE594686CBE5}"/>
              </a:ext>
              <a:ext uri="{C183D7F6-B498-43B3-948B-1728B52AA6E4}">
                <adec:decorative xmlns:adec="http://schemas.microsoft.com/office/drawing/2017/decorative" val="1"/>
              </a:ext>
            </a:extLst>
          </p:cNvPr>
          <p:cNvSpPr/>
          <p:nvPr/>
        </p:nvSpPr>
        <p:spPr>
          <a:xfrm>
            <a:off x="3116364" y="6190107"/>
            <a:ext cx="715350" cy="262737"/>
          </a:xfrm>
          <a:prstGeom prst="roundRect">
            <a:avLst/>
          </a:prstGeom>
          <a:solidFill>
            <a:srgbClr val="5799D4"/>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rPr>
              <a:t>-22%</a:t>
            </a:r>
          </a:p>
        </p:txBody>
      </p:sp>
      <p:sp>
        <p:nvSpPr>
          <p:cNvPr id="6" name="Rectangle: Rounded Corners 5">
            <a:extLst>
              <a:ext uri="{FF2B5EF4-FFF2-40B4-BE49-F238E27FC236}">
                <a16:creationId xmlns:a16="http://schemas.microsoft.com/office/drawing/2014/main" id="{083B509D-B89D-47B0-7E63-E871303EF383}"/>
              </a:ext>
              <a:ext uri="{C183D7F6-B498-43B3-948B-1728B52AA6E4}">
                <adec:decorative xmlns:adec="http://schemas.microsoft.com/office/drawing/2017/decorative" val="1"/>
              </a:ext>
            </a:extLst>
          </p:cNvPr>
          <p:cNvSpPr/>
          <p:nvPr/>
        </p:nvSpPr>
        <p:spPr>
          <a:xfrm>
            <a:off x="4466926" y="6196243"/>
            <a:ext cx="724279" cy="262737"/>
          </a:xfrm>
          <a:prstGeom prst="roundRect">
            <a:avLst/>
          </a:prstGeom>
          <a:solidFill>
            <a:srgbClr val="5799D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rPr>
              <a:t>-19%</a:t>
            </a:r>
          </a:p>
        </p:txBody>
      </p:sp>
      <p:sp>
        <p:nvSpPr>
          <p:cNvPr id="7" name="Rectangle: Rounded Corners 6">
            <a:extLst>
              <a:ext uri="{FF2B5EF4-FFF2-40B4-BE49-F238E27FC236}">
                <a16:creationId xmlns:a16="http://schemas.microsoft.com/office/drawing/2014/main" id="{9AE16BC2-B7D3-C585-C536-CD011B54FBAD}"/>
              </a:ext>
              <a:ext uri="{C183D7F6-B498-43B3-948B-1728B52AA6E4}">
                <adec:decorative xmlns:adec="http://schemas.microsoft.com/office/drawing/2017/decorative" val="1"/>
              </a:ext>
            </a:extLst>
          </p:cNvPr>
          <p:cNvSpPr/>
          <p:nvPr/>
        </p:nvSpPr>
        <p:spPr>
          <a:xfrm>
            <a:off x="5855113" y="6189263"/>
            <a:ext cx="715350" cy="262737"/>
          </a:xfrm>
          <a:prstGeom prst="roundRect">
            <a:avLst/>
          </a:prstGeom>
          <a:solidFill>
            <a:srgbClr val="5799D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rPr>
              <a:t>-22%</a:t>
            </a:r>
          </a:p>
        </p:txBody>
      </p:sp>
      <p:sp>
        <p:nvSpPr>
          <p:cNvPr id="8" name="Rectangle: Rounded Corners 7">
            <a:extLst>
              <a:ext uri="{FF2B5EF4-FFF2-40B4-BE49-F238E27FC236}">
                <a16:creationId xmlns:a16="http://schemas.microsoft.com/office/drawing/2014/main" id="{C8F31B00-CCDF-3466-6CB8-18CE5254106A}"/>
              </a:ext>
              <a:ext uri="{C183D7F6-B498-43B3-948B-1728B52AA6E4}">
                <adec:decorative xmlns:adec="http://schemas.microsoft.com/office/drawing/2017/decorative" val="1"/>
              </a:ext>
            </a:extLst>
          </p:cNvPr>
          <p:cNvSpPr/>
          <p:nvPr/>
        </p:nvSpPr>
        <p:spPr>
          <a:xfrm>
            <a:off x="7190240" y="6190106"/>
            <a:ext cx="724279" cy="262737"/>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t>-30%</a:t>
            </a:r>
          </a:p>
        </p:txBody>
      </p:sp>
      <p:sp>
        <p:nvSpPr>
          <p:cNvPr id="9" name="Rectangle: Rounded Corners 8">
            <a:extLst>
              <a:ext uri="{FF2B5EF4-FFF2-40B4-BE49-F238E27FC236}">
                <a16:creationId xmlns:a16="http://schemas.microsoft.com/office/drawing/2014/main" id="{17DFE5CD-9AF6-04C2-97F7-74046484B119}"/>
              </a:ext>
              <a:ext uri="{C183D7F6-B498-43B3-948B-1728B52AA6E4}">
                <adec:decorative xmlns:adec="http://schemas.microsoft.com/office/drawing/2017/decorative" val="1"/>
              </a:ext>
            </a:extLst>
          </p:cNvPr>
          <p:cNvSpPr/>
          <p:nvPr/>
        </p:nvSpPr>
        <p:spPr>
          <a:xfrm>
            <a:off x="8630165" y="6184191"/>
            <a:ext cx="715350" cy="262737"/>
          </a:xfrm>
          <a:prstGeom prst="round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rPr>
              <a:t>-11%</a:t>
            </a:r>
          </a:p>
        </p:txBody>
      </p:sp>
      <p:grpSp>
        <p:nvGrpSpPr>
          <p:cNvPr id="2" name="Group 1" descr="Cambridgeshire including Peterborough has seen a 19% drop in train passenger numbers compared to pre-Covid.">
            <a:extLst>
              <a:ext uri="{FF2B5EF4-FFF2-40B4-BE49-F238E27FC236}">
                <a16:creationId xmlns:a16="http://schemas.microsoft.com/office/drawing/2014/main" id="{03056B39-C3FB-F42D-A4A8-A21E2A1A5FAD}"/>
              </a:ext>
            </a:extLst>
          </p:cNvPr>
          <p:cNvGrpSpPr/>
          <p:nvPr/>
        </p:nvGrpSpPr>
        <p:grpSpPr>
          <a:xfrm>
            <a:off x="9516048" y="1673233"/>
            <a:ext cx="2406918" cy="1300824"/>
            <a:chOff x="9531900" y="1220328"/>
            <a:chExt cx="2217304" cy="1300824"/>
          </a:xfrm>
        </p:grpSpPr>
        <p:sp>
          <p:nvSpPr>
            <p:cNvPr id="4" name="Rectangle: Rounded Corners 3">
              <a:extLst>
                <a:ext uri="{FF2B5EF4-FFF2-40B4-BE49-F238E27FC236}">
                  <a16:creationId xmlns:a16="http://schemas.microsoft.com/office/drawing/2014/main" id="{55F8F1E5-EEFD-C038-8683-CF78E45BAC6B}"/>
                </a:ext>
              </a:extLst>
            </p:cNvPr>
            <p:cNvSpPr/>
            <p:nvPr/>
          </p:nvSpPr>
          <p:spPr>
            <a:xfrm rot="10800000">
              <a:off x="10290652" y="2038492"/>
              <a:ext cx="745292" cy="419111"/>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72DE0F0-B829-7BE5-728A-E9D66BD95C0A}"/>
                </a:ext>
              </a:extLst>
            </p:cNvPr>
            <p:cNvGrpSpPr/>
            <p:nvPr/>
          </p:nvGrpSpPr>
          <p:grpSpPr>
            <a:xfrm>
              <a:off x="9531900" y="1220328"/>
              <a:ext cx="2217304" cy="1300824"/>
              <a:chOff x="857250" y="5669657"/>
              <a:chExt cx="2845085" cy="1202105"/>
            </a:xfrm>
          </p:grpSpPr>
          <p:sp>
            <p:nvSpPr>
              <p:cNvPr id="19" name="TextBox 18">
                <a:extLst>
                  <a:ext uri="{FF2B5EF4-FFF2-40B4-BE49-F238E27FC236}">
                    <a16:creationId xmlns:a16="http://schemas.microsoft.com/office/drawing/2014/main" id="{78F51024-A5EE-F8BD-6D9C-3868EE17A035}"/>
                  </a:ext>
                </a:extLst>
              </p:cNvPr>
              <p:cNvSpPr txBox="1"/>
              <p:nvPr/>
            </p:nvSpPr>
            <p:spPr>
              <a:xfrm>
                <a:off x="912550" y="6060052"/>
                <a:ext cx="2789785" cy="766511"/>
              </a:xfrm>
              <a:prstGeom prst="rect">
                <a:avLst/>
              </a:prstGeom>
              <a:noFill/>
              <a:ln w="12700">
                <a:noFill/>
              </a:ln>
            </p:spPr>
            <p:txBody>
              <a:bodyPr wrap="square" rtlCol="0">
                <a:spAutoFit/>
              </a:bodyPr>
              <a:lstStyle/>
              <a:p>
                <a:pPr algn="ctr">
                  <a:lnSpc>
                    <a:spcPct val="150000"/>
                  </a:lnSpc>
                </a:pPr>
                <a:r>
                  <a:rPr lang="en-GB" sz="1400"/>
                  <a:t>2018/19* to 2022/23</a:t>
                </a:r>
              </a:p>
              <a:p>
                <a:pPr algn="ctr">
                  <a:lnSpc>
                    <a:spcPct val="150000"/>
                  </a:lnSpc>
                </a:pPr>
                <a:r>
                  <a:rPr lang="en-GB" sz="2000" b="1"/>
                  <a:t>-19%</a:t>
                </a:r>
              </a:p>
            </p:txBody>
          </p:sp>
          <p:sp>
            <p:nvSpPr>
              <p:cNvPr id="20" name="Rectangle 19">
                <a:extLst>
                  <a:ext uri="{FF2B5EF4-FFF2-40B4-BE49-F238E27FC236}">
                    <a16:creationId xmlns:a16="http://schemas.microsoft.com/office/drawing/2014/main" id="{4E6E7DFF-32B9-5EE2-9B9B-9D392673B329}"/>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F8BD50EB-C5D6-BBB9-3835-4BD3DAE0B3B9}"/>
                </a:ext>
              </a:extLst>
            </p:cNvPr>
            <p:cNvSpPr txBox="1"/>
            <p:nvPr/>
          </p:nvSpPr>
          <p:spPr>
            <a:xfrm>
              <a:off x="9538302" y="1275682"/>
              <a:ext cx="2183727" cy="738664"/>
            </a:xfrm>
            <a:prstGeom prst="rect">
              <a:avLst/>
            </a:prstGeom>
            <a:noFill/>
            <a:ln w="12700">
              <a:noFill/>
            </a:ln>
          </p:spPr>
          <p:txBody>
            <a:bodyPr wrap="square" rtlCol="0">
              <a:spAutoFit/>
            </a:bodyPr>
            <a:lstStyle/>
            <a:p>
              <a:pPr algn="ctr"/>
              <a:r>
                <a:rPr lang="en-GB" sz="1400" b="1"/>
                <a:t>Cambridgeshire (</a:t>
              </a:r>
              <a:r>
                <a:rPr lang="en-GB" sz="1400" b="1" err="1"/>
                <a:t>incl</a:t>
              </a:r>
              <a:r>
                <a:rPr lang="en-GB" sz="1400" b="1"/>
                <a:t> </a:t>
              </a:r>
              <a:r>
                <a:rPr lang="en-GB" sz="1400" b="1" err="1"/>
                <a:t>Pboro</a:t>
              </a:r>
              <a:r>
                <a:rPr lang="en-GB" sz="1400" b="1"/>
                <a:t>)</a:t>
              </a:r>
            </a:p>
            <a:p>
              <a:pPr algn="ctr"/>
              <a:r>
                <a:rPr lang="en-GB" sz="1400" b="1">
                  <a:solidFill>
                    <a:srgbClr val="0070C0"/>
                  </a:solidFill>
                </a:rPr>
                <a:t>Pre-COVID to Now:</a:t>
              </a:r>
            </a:p>
          </p:txBody>
        </p:sp>
      </p:grpSp>
      <p:grpSp>
        <p:nvGrpSpPr>
          <p:cNvPr id="21" name="Group 20" descr="Cambridgeshire excluding Peterborough has seen a 21% drop in train passenger numbers compared to pre-Covid.">
            <a:extLst>
              <a:ext uri="{FF2B5EF4-FFF2-40B4-BE49-F238E27FC236}">
                <a16:creationId xmlns:a16="http://schemas.microsoft.com/office/drawing/2014/main" id="{9DD03411-20E8-93F8-5A03-8A21DA0B6601}"/>
              </a:ext>
            </a:extLst>
          </p:cNvPr>
          <p:cNvGrpSpPr/>
          <p:nvPr/>
        </p:nvGrpSpPr>
        <p:grpSpPr>
          <a:xfrm>
            <a:off x="9516048" y="3064738"/>
            <a:ext cx="2406918" cy="1300824"/>
            <a:chOff x="9531900" y="1220328"/>
            <a:chExt cx="2217304" cy="1300824"/>
          </a:xfrm>
        </p:grpSpPr>
        <p:sp>
          <p:nvSpPr>
            <p:cNvPr id="22" name="Rectangle: Rounded Corners 21">
              <a:extLst>
                <a:ext uri="{FF2B5EF4-FFF2-40B4-BE49-F238E27FC236}">
                  <a16:creationId xmlns:a16="http://schemas.microsoft.com/office/drawing/2014/main" id="{D6CC6E7D-6D0F-293E-206F-E5B23805C839}"/>
                </a:ext>
              </a:extLst>
            </p:cNvPr>
            <p:cNvSpPr/>
            <p:nvPr/>
          </p:nvSpPr>
          <p:spPr>
            <a:xfrm rot="10800000">
              <a:off x="10290652" y="2038492"/>
              <a:ext cx="745292" cy="419111"/>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2CF51EA9-FCA1-75AC-A547-D7737DD0F696}"/>
                </a:ext>
              </a:extLst>
            </p:cNvPr>
            <p:cNvGrpSpPr/>
            <p:nvPr/>
          </p:nvGrpSpPr>
          <p:grpSpPr>
            <a:xfrm>
              <a:off x="9531900" y="1220328"/>
              <a:ext cx="2217304" cy="1300824"/>
              <a:chOff x="857250" y="5669657"/>
              <a:chExt cx="2845085" cy="1202105"/>
            </a:xfrm>
          </p:grpSpPr>
          <p:sp>
            <p:nvSpPr>
              <p:cNvPr id="25" name="TextBox 24">
                <a:extLst>
                  <a:ext uri="{FF2B5EF4-FFF2-40B4-BE49-F238E27FC236}">
                    <a16:creationId xmlns:a16="http://schemas.microsoft.com/office/drawing/2014/main" id="{403A97EB-A639-CFB0-1E7E-FA8D016080CD}"/>
                  </a:ext>
                </a:extLst>
              </p:cNvPr>
              <p:cNvSpPr txBox="1"/>
              <p:nvPr/>
            </p:nvSpPr>
            <p:spPr>
              <a:xfrm>
                <a:off x="912550" y="6060052"/>
                <a:ext cx="2789785" cy="766511"/>
              </a:xfrm>
              <a:prstGeom prst="rect">
                <a:avLst/>
              </a:prstGeom>
              <a:noFill/>
              <a:ln w="12700">
                <a:noFill/>
              </a:ln>
            </p:spPr>
            <p:txBody>
              <a:bodyPr wrap="square" rtlCol="0">
                <a:spAutoFit/>
              </a:bodyPr>
              <a:lstStyle/>
              <a:p>
                <a:pPr algn="ctr">
                  <a:lnSpc>
                    <a:spcPct val="150000"/>
                  </a:lnSpc>
                </a:pPr>
                <a:r>
                  <a:rPr lang="en-GB" sz="1400"/>
                  <a:t>2018/19* to 2022/23</a:t>
                </a:r>
              </a:p>
              <a:p>
                <a:pPr algn="ctr">
                  <a:lnSpc>
                    <a:spcPct val="150000"/>
                  </a:lnSpc>
                </a:pPr>
                <a:r>
                  <a:rPr lang="en-GB" sz="2000" b="1"/>
                  <a:t>-21%</a:t>
                </a:r>
              </a:p>
            </p:txBody>
          </p:sp>
          <p:sp>
            <p:nvSpPr>
              <p:cNvPr id="26" name="Rectangle 25">
                <a:extLst>
                  <a:ext uri="{FF2B5EF4-FFF2-40B4-BE49-F238E27FC236}">
                    <a16:creationId xmlns:a16="http://schemas.microsoft.com/office/drawing/2014/main" id="{E6CA86D1-F162-49A7-3BA4-4097FA4B11BE}"/>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461F189A-291A-6DE5-22AB-955A3B8ED9E6}"/>
                </a:ext>
              </a:extLst>
            </p:cNvPr>
            <p:cNvSpPr txBox="1"/>
            <p:nvPr/>
          </p:nvSpPr>
          <p:spPr>
            <a:xfrm>
              <a:off x="9538302" y="1275682"/>
              <a:ext cx="2183727" cy="523220"/>
            </a:xfrm>
            <a:prstGeom prst="rect">
              <a:avLst/>
            </a:prstGeom>
            <a:noFill/>
            <a:ln w="12700">
              <a:noFill/>
            </a:ln>
          </p:spPr>
          <p:txBody>
            <a:bodyPr wrap="square" rtlCol="0">
              <a:spAutoFit/>
            </a:bodyPr>
            <a:lstStyle/>
            <a:p>
              <a:pPr algn="ctr"/>
              <a:r>
                <a:rPr lang="en-GB" sz="1400" b="1"/>
                <a:t>Cambridgeshire (</a:t>
              </a:r>
              <a:r>
                <a:rPr lang="en-GB" sz="1400" b="1" err="1"/>
                <a:t>excl</a:t>
              </a:r>
              <a:r>
                <a:rPr lang="en-GB" sz="1400" b="1"/>
                <a:t> </a:t>
              </a:r>
              <a:r>
                <a:rPr lang="en-GB" sz="1400" b="1" err="1"/>
                <a:t>Pboro</a:t>
              </a:r>
              <a:r>
                <a:rPr lang="en-GB" sz="1400" b="1"/>
                <a:t>)</a:t>
              </a:r>
            </a:p>
            <a:p>
              <a:pPr algn="ctr"/>
              <a:r>
                <a:rPr lang="en-GB" sz="1400" b="1">
                  <a:solidFill>
                    <a:srgbClr val="0070C0"/>
                  </a:solidFill>
                </a:rPr>
                <a:t>Pre-COVID to Now:</a:t>
              </a:r>
            </a:p>
          </p:txBody>
        </p:sp>
      </p:grpSp>
      <p:graphicFrame>
        <p:nvGraphicFramePr>
          <p:cNvPr id="17" name="Table 16">
            <a:extLst>
              <a:ext uri="{FF2B5EF4-FFF2-40B4-BE49-F238E27FC236}">
                <a16:creationId xmlns:a16="http://schemas.microsoft.com/office/drawing/2014/main" id="{C7A48509-2477-A9B5-6EBA-8F8D8B7A073D}"/>
              </a:ext>
            </a:extLst>
          </p:cNvPr>
          <p:cNvGraphicFramePr>
            <a:graphicFrameLocks noGrp="1"/>
          </p:cNvGraphicFramePr>
          <p:nvPr>
            <p:extLst>
              <p:ext uri="{D42A27DB-BD31-4B8C-83A1-F6EECF244321}">
                <p14:modId xmlns:p14="http://schemas.microsoft.com/office/powerpoint/2010/main" val="120003949"/>
              </p:ext>
            </p:extLst>
          </p:nvPr>
        </p:nvGraphicFramePr>
        <p:xfrm>
          <a:off x="992060" y="5649232"/>
          <a:ext cx="10207880" cy="914400"/>
        </p:xfrm>
        <a:graphic>
          <a:graphicData uri="http://schemas.openxmlformats.org/drawingml/2006/table">
            <a:tbl>
              <a:tblPr firstRow="1" bandRow="1">
                <a:tableStyleId>{5C22544A-7EE6-4342-B048-85BDC9FD1C3A}</a:tableStyleId>
              </a:tblPr>
              <a:tblGrid>
                <a:gridCol w="1954994">
                  <a:extLst>
                    <a:ext uri="{9D8B030D-6E8A-4147-A177-3AD203B41FA5}">
                      <a16:colId xmlns:a16="http://schemas.microsoft.com/office/drawing/2014/main" val="2043567587"/>
                    </a:ext>
                  </a:extLst>
                </a:gridCol>
                <a:gridCol w="1098248">
                  <a:extLst>
                    <a:ext uri="{9D8B030D-6E8A-4147-A177-3AD203B41FA5}">
                      <a16:colId xmlns:a16="http://schemas.microsoft.com/office/drawing/2014/main" val="3307180568"/>
                    </a:ext>
                  </a:extLst>
                </a:gridCol>
                <a:gridCol w="1456365">
                  <a:extLst>
                    <a:ext uri="{9D8B030D-6E8A-4147-A177-3AD203B41FA5}">
                      <a16:colId xmlns:a16="http://schemas.microsoft.com/office/drawing/2014/main" val="2365884275"/>
                    </a:ext>
                  </a:extLst>
                </a:gridCol>
                <a:gridCol w="1323469">
                  <a:extLst>
                    <a:ext uri="{9D8B030D-6E8A-4147-A177-3AD203B41FA5}">
                      <a16:colId xmlns:a16="http://schemas.microsoft.com/office/drawing/2014/main" val="267304229"/>
                    </a:ext>
                  </a:extLst>
                </a:gridCol>
                <a:gridCol w="1458268">
                  <a:extLst>
                    <a:ext uri="{9D8B030D-6E8A-4147-A177-3AD203B41FA5}">
                      <a16:colId xmlns:a16="http://schemas.microsoft.com/office/drawing/2014/main" val="474496134"/>
                    </a:ext>
                  </a:extLst>
                </a:gridCol>
                <a:gridCol w="1426531">
                  <a:extLst>
                    <a:ext uri="{9D8B030D-6E8A-4147-A177-3AD203B41FA5}">
                      <a16:colId xmlns:a16="http://schemas.microsoft.com/office/drawing/2014/main" val="11602026"/>
                    </a:ext>
                  </a:extLst>
                </a:gridCol>
                <a:gridCol w="1490005">
                  <a:extLst>
                    <a:ext uri="{9D8B030D-6E8A-4147-A177-3AD203B41FA5}">
                      <a16:colId xmlns:a16="http://schemas.microsoft.com/office/drawing/2014/main" val="2040888112"/>
                    </a:ext>
                  </a:extLst>
                </a:gridCol>
              </a:tblGrid>
              <a:tr h="412583">
                <a:tc>
                  <a:txBody>
                    <a:bodyPr/>
                    <a:lstStyle/>
                    <a:p>
                      <a:pPr algn="ctr"/>
                      <a:r>
                        <a:rPr lang="en-GB" sz="1200" b="1">
                          <a:solidFill>
                            <a:schemeClr val="tx1"/>
                          </a:solidFill>
                        </a:rPr>
                        <a:t>District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347532"/>
                  </a:ext>
                </a:extLst>
              </a:tr>
              <a:tr h="412583">
                <a:tc>
                  <a:txBody>
                    <a:bodyPr/>
                    <a:lstStyle/>
                    <a:p>
                      <a:pPr algn="ctr"/>
                      <a:r>
                        <a:rPr lang="en-GB" sz="1200" b="1">
                          <a:solidFill>
                            <a:srgbClr val="0070C0"/>
                          </a:solidFill>
                        </a:rPr>
                        <a:t>Pre-COVID to Now: </a:t>
                      </a:r>
                      <a:r>
                        <a:rPr lang="en-GB" sz="1200" b="1"/>
                        <a:t>2018/19* to 2022/23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451449"/>
                  </a:ext>
                </a:extLst>
              </a:tr>
            </a:tbl>
          </a:graphicData>
        </a:graphic>
      </p:graphicFrame>
      <p:sp>
        <p:nvSpPr>
          <p:cNvPr id="15" name="Rectangle: Rounded Corners 14">
            <a:extLst>
              <a:ext uri="{FF2B5EF4-FFF2-40B4-BE49-F238E27FC236}">
                <a16:creationId xmlns:a16="http://schemas.microsoft.com/office/drawing/2014/main" id="{8BCCDFB2-EE56-B07F-229B-B29932AF4083}"/>
              </a:ext>
              <a:ext uri="{C183D7F6-B498-43B3-948B-1728B52AA6E4}">
                <adec:decorative xmlns:adec="http://schemas.microsoft.com/office/drawing/2017/decorative" val="1"/>
              </a:ext>
            </a:extLst>
          </p:cNvPr>
          <p:cNvSpPr/>
          <p:nvPr/>
        </p:nvSpPr>
        <p:spPr>
          <a:xfrm>
            <a:off x="10100831" y="6189262"/>
            <a:ext cx="715350" cy="262737"/>
          </a:xfrm>
          <a:prstGeom prst="round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rPr>
              <a:t>-7%</a:t>
            </a:r>
          </a:p>
        </p:txBody>
      </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*2018/19 used as the pre-COVID baseline as 2019/20 entries and exit data is affected in March 2020 by the first COVID-19 lockdown.</a:t>
            </a:r>
          </a:p>
        </p:txBody>
      </p:sp>
    </p:spTree>
    <p:extLst>
      <p:ext uri="{BB962C8B-B14F-4D97-AF65-F5344CB8AC3E}">
        <p14:creationId xmlns:p14="http://schemas.microsoft.com/office/powerpoint/2010/main" val="4044236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One Station Square Footfall (to March 2024)</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423" y="608298"/>
            <a:ext cx="11725153" cy="338554"/>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600">
                <a:latin typeface="Calibri" panose="020F0502020204030204"/>
              </a:rPr>
              <a:t>One Station Square footfall was 40% below pre-COVID (March 2020*) and is 21% below last year (March 2023). </a:t>
            </a:r>
            <a:endParaRPr lang="en-GB" sz="1600">
              <a:latin typeface="Calibri" panose="020F0502020204030204"/>
              <a:cs typeface="Calibri"/>
            </a:endParaRPr>
          </a:p>
        </p:txBody>
      </p:sp>
      <p:pic>
        <p:nvPicPr>
          <p:cNvPr id="23" name="Picture 22" descr="Line chart showing footfall trends at One Station Square from December 2019 through to March 2024, with one line for each year. &#10;2024 closely followed the 2023 line until around late January, when 2024 began presenting volumes noticeably below 2023. The greatest dip is seen around early February which reflects the dates of railway strikes.">
            <a:extLst>
              <a:ext uri="{FF2B5EF4-FFF2-40B4-BE49-F238E27FC236}">
                <a16:creationId xmlns:a16="http://schemas.microsoft.com/office/drawing/2014/main" id="{1A5EA04E-9613-C916-A9E2-8984746A1BF0}"/>
              </a:ext>
            </a:extLst>
          </p:cNvPr>
          <p:cNvPicPr>
            <a:picLocks noChangeAspect="1"/>
          </p:cNvPicPr>
          <p:nvPr/>
        </p:nvPicPr>
        <p:blipFill>
          <a:blip r:embed="rId4"/>
          <a:stretch>
            <a:fillRect/>
          </a:stretch>
        </p:blipFill>
        <p:spPr>
          <a:xfrm>
            <a:off x="2552699" y="1214889"/>
            <a:ext cx="7086600" cy="4296206"/>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48</a:t>
            </a:fld>
            <a:endParaRPr lang="en-GB"/>
          </a:p>
        </p:txBody>
      </p:sp>
      <p:graphicFrame>
        <p:nvGraphicFramePr>
          <p:cNvPr id="2" name="Table 1">
            <a:extLst>
              <a:ext uri="{FF2B5EF4-FFF2-40B4-BE49-F238E27FC236}">
                <a16:creationId xmlns:a16="http://schemas.microsoft.com/office/drawing/2014/main" id="{BFE1DCE4-82FE-AA5D-719D-11FE81C26C41}"/>
              </a:ext>
            </a:extLst>
          </p:cNvPr>
          <p:cNvGraphicFramePr>
            <a:graphicFrameLocks noGrp="1"/>
          </p:cNvGraphicFramePr>
          <p:nvPr/>
        </p:nvGraphicFramePr>
        <p:xfrm>
          <a:off x="1898260" y="5557703"/>
          <a:ext cx="2742621" cy="1093787"/>
        </p:xfrm>
        <a:graphic>
          <a:graphicData uri="http://schemas.openxmlformats.org/drawingml/2006/table">
            <a:tbl>
              <a:tblPr firstRow="1"/>
              <a:tblGrid>
                <a:gridCol w="914207">
                  <a:extLst>
                    <a:ext uri="{9D8B030D-6E8A-4147-A177-3AD203B41FA5}">
                      <a16:colId xmlns:a16="http://schemas.microsoft.com/office/drawing/2014/main" val="1530065311"/>
                    </a:ext>
                  </a:extLst>
                </a:gridCol>
                <a:gridCol w="914207">
                  <a:extLst>
                    <a:ext uri="{9D8B030D-6E8A-4147-A177-3AD203B41FA5}">
                      <a16:colId xmlns:a16="http://schemas.microsoft.com/office/drawing/2014/main" val="131171091"/>
                    </a:ext>
                  </a:extLst>
                </a:gridCol>
                <a:gridCol w="914207">
                  <a:extLst>
                    <a:ext uri="{9D8B030D-6E8A-4147-A177-3AD203B41FA5}">
                      <a16:colId xmlns:a16="http://schemas.microsoft.com/office/drawing/2014/main" val="1029820204"/>
                    </a:ext>
                  </a:extLst>
                </a:gridCol>
              </a:tblGrid>
              <a:tr h="239386">
                <a:tc gridSpan="3">
                  <a:txBody>
                    <a:bodyPr/>
                    <a:lstStyle/>
                    <a:p>
                      <a:pPr algn="ctr" rtl="0" fontAlgn="b"/>
                      <a:r>
                        <a:rPr lang="en-GB" sz="1200" b="1" i="0" u="none" strike="noStrike">
                          <a:solidFill>
                            <a:srgbClr val="0070C0"/>
                          </a:solidFill>
                          <a:effectLst/>
                          <a:latin typeface="Calibri"/>
                        </a:rPr>
                        <a:t>Pre-COVID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4363304"/>
                  </a:ext>
                </a:extLst>
              </a:tr>
              <a:tr h="216183">
                <a:tc gridSpan="3">
                  <a:txBody>
                    <a:bodyPr/>
                    <a:lstStyle/>
                    <a:p>
                      <a:pPr lvl="0" algn="ctr">
                        <a:buNone/>
                      </a:pPr>
                      <a:r>
                        <a:rPr lang="pt-BR" sz="1200" b="1" i="0" u="none" strike="noStrike">
                          <a:solidFill>
                            <a:srgbClr val="000000"/>
                          </a:solidFill>
                          <a:effectLst/>
                          <a:latin typeface="Calibri"/>
                        </a:rPr>
                        <a:t>Mar 2020* to Mar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33503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15679"/>
                  </a:ext>
                </a:extLst>
              </a:tr>
              <a:tr h="251004">
                <a:tc>
                  <a:txBody>
                    <a:bodyPr/>
                    <a:lstStyle/>
                    <a:p>
                      <a:pPr algn="ctr" fontAlgn="ctr"/>
                      <a:r>
                        <a:rPr lang="en-GB" sz="1200" b="1" i="0" u="none" strike="noStrike">
                          <a:solidFill>
                            <a:schemeClr val="bg1"/>
                          </a:solidFill>
                          <a:effectLst/>
                          <a:latin typeface="Calibri"/>
                        </a:rPr>
                        <a:t>-40%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1200" b="1" i="0" u="none" strike="noStrike">
                          <a:solidFill>
                            <a:schemeClr val="bg1"/>
                          </a:solidFill>
                          <a:effectLst/>
                          <a:latin typeface="Calibri"/>
                        </a:rPr>
                        <a:t>-36%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GB" sz="1200" b="1" i="0" u="none" strike="noStrike">
                          <a:solidFill>
                            <a:schemeClr val="bg1"/>
                          </a:solidFill>
                          <a:effectLst/>
                          <a:latin typeface="Calibri"/>
                        </a:rPr>
                        <a:t>-35%</a:t>
                      </a:r>
                      <a:endParaRPr lang="en-GB" sz="1200" b="1" i="0" u="none" strike="noStrike">
                        <a:solidFill>
                          <a:schemeClr val="bg1"/>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735905788"/>
                  </a:ext>
                </a:extLst>
              </a:tr>
            </a:tbl>
          </a:graphicData>
        </a:graphic>
      </p:graphicFrame>
      <p:graphicFrame>
        <p:nvGraphicFramePr>
          <p:cNvPr id="7" name="Table 6">
            <a:extLst>
              <a:ext uri="{FF2B5EF4-FFF2-40B4-BE49-F238E27FC236}">
                <a16:creationId xmlns:a16="http://schemas.microsoft.com/office/drawing/2014/main" id="{509217FA-2F3D-123F-47BE-3CB53DF92966}"/>
              </a:ext>
            </a:extLst>
          </p:cNvPr>
          <p:cNvGraphicFramePr>
            <a:graphicFrameLocks noGrp="1"/>
          </p:cNvGraphicFramePr>
          <p:nvPr/>
        </p:nvGraphicFramePr>
        <p:xfrm>
          <a:off x="4641290" y="5559030"/>
          <a:ext cx="2742621" cy="1093787"/>
        </p:xfrm>
        <a:graphic>
          <a:graphicData uri="http://schemas.openxmlformats.org/drawingml/2006/table">
            <a:tbl>
              <a:tblPr firstRow="1"/>
              <a:tblGrid>
                <a:gridCol w="914207">
                  <a:extLst>
                    <a:ext uri="{9D8B030D-6E8A-4147-A177-3AD203B41FA5}">
                      <a16:colId xmlns:a16="http://schemas.microsoft.com/office/drawing/2014/main" val="1500656992"/>
                    </a:ext>
                  </a:extLst>
                </a:gridCol>
                <a:gridCol w="914207">
                  <a:extLst>
                    <a:ext uri="{9D8B030D-6E8A-4147-A177-3AD203B41FA5}">
                      <a16:colId xmlns:a16="http://schemas.microsoft.com/office/drawing/2014/main" val="303889535"/>
                    </a:ext>
                  </a:extLst>
                </a:gridCol>
                <a:gridCol w="914207">
                  <a:extLst>
                    <a:ext uri="{9D8B030D-6E8A-4147-A177-3AD203B41FA5}">
                      <a16:colId xmlns:a16="http://schemas.microsoft.com/office/drawing/2014/main" val="877798359"/>
                    </a:ext>
                  </a:extLst>
                </a:gridCol>
              </a:tblGrid>
              <a:tr h="239386">
                <a:tc gridSpan="3">
                  <a:txBody>
                    <a:bodyPr/>
                    <a:lstStyle/>
                    <a:p>
                      <a:pPr algn="ctr" rtl="0" fontAlgn="b"/>
                      <a:r>
                        <a:rPr lang="en-GB" sz="1200" b="1" i="0" u="none" strike="noStrike">
                          <a:solidFill>
                            <a:srgbClr val="0070C0"/>
                          </a:solidFill>
                          <a:effectLst/>
                          <a:latin typeface="Calibri"/>
                        </a:rPr>
                        <a:t>Mid-COVID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419639"/>
                  </a:ext>
                </a:extLst>
              </a:tr>
              <a:tr h="216183">
                <a:tc gridSpan="3">
                  <a:txBody>
                    <a:bodyPr/>
                    <a:lstStyle/>
                    <a:p>
                      <a:pPr algn="ctr" rtl="0" fontAlgn="b"/>
                      <a:r>
                        <a:rPr lang="pt-BR" sz="1200" b="1" i="0" u="none" strike="noStrike">
                          <a:solidFill>
                            <a:srgbClr val="000000"/>
                          </a:solidFill>
                          <a:effectLst/>
                          <a:latin typeface="Calibri"/>
                        </a:rPr>
                        <a:t>Mar 2021 to Mar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4624827"/>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Weekdays </a:t>
                      </a:r>
                    </a:p>
                    <a:p>
                      <a:pPr lvl="0" algn="ctr" rtl="0">
                        <a:buNone/>
                      </a:pPr>
                      <a:r>
                        <a:rPr lang="en-GB" sz="1200" b="1" i="0" u="none" strike="noStrike">
                          <a:solidFill>
                            <a:srgbClr val="000000"/>
                          </a:solidFill>
                          <a:effectLst/>
                          <a:latin typeface="Calibri"/>
                        </a:rPr>
                        <a:t>(Mon-Thu)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342870"/>
                  </a:ext>
                </a:extLst>
              </a:tr>
              <a:tr h="251004">
                <a:tc>
                  <a:txBody>
                    <a:bodyPr/>
                    <a:lstStyle/>
                    <a:p>
                      <a:pPr algn="ctr" rtl="0" fontAlgn="ctr"/>
                      <a:r>
                        <a:rPr lang="en-GB" sz="1200" b="1" i="0" u="none" strike="noStrike">
                          <a:solidFill>
                            <a:schemeClr val="tx1"/>
                          </a:solidFill>
                          <a:effectLst/>
                          <a:latin typeface="Calibri"/>
                        </a:rPr>
                        <a:t>+129%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-131%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+159%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189908"/>
                  </a:ext>
                </a:extLst>
              </a:tr>
            </a:tbl>
          </a:graphicData>
        </a:graphic>
      </p:graphicFrame>
      <p:graphicFrame>
        <p:nvGraphicFramePr>
          <p:cNvPr id="6" name="Table 5">
            <a:extLst>
              <a:ext uri="{FF2B5EF4-FFF2-40B4-BE49-F238E27FC236}">
                <a16:creationId xmlns:a16="http://schemas.microsoft.com/office/drawing/2014/main" id="{3AD1C41B-5F30-CF44-3A97-B853F03A2D8F}"/>
              </a:ext>
            </a:extLst>
          </p:cNvPr>
          <p:cNvGraphicFramePr>
            <a:graphicFrameLocks noGrp="1"/>
          </p:cNvGraphicFramePr>
          <p:nvPr/>
        </p:nvGraphicFramePr>
        <p:xfrm>
          <a:off x="7384320" y="5559030"/>
          <a:ext cx="2742621" cy="1093787"/>
        </p:xfrm>
        <a:graphic>
          <a:graphicData uri="http://schemas.openxmlformats.org/drawingml/2006/table">
            <a:tbl>
              <a:tblPr firstRow="1"/>
              <a:tblGrid>
                <a:gridCol w="914207">
                  <a:extLst>
                    <a:ext uri="{9D8B030D-6E8A-4147-A177-3AD203B41FA5}">
                      <a16:colId xmlns:a16="http://schemas.microsoft.com/office/drawing/2014/main" val="3658685782"/>
                    </a:ext>
                  </a:extLst>
                </a:gridCol>
                <a:gridCol w="914207">
                  <a:extLst>
                    <a:ext uri="{9D8B030D-6E8A-4147-A177-3AD203B41FA5}">
                      <a16:colId xmlns:a16="http://schemas.microsoft.com/office/drawing/2014/main" val="3186297313"/>
                    </a:ext>
                  </a:extLst>
                </a:gridCol>
                <a:gridCol w="914207">
                  <a:extLst>
                    <a:ext uri="{9D8B030D-6E8A-4147-A177-3AD203B41FA5}">
                      <a16:colId xmlns:a16="http://schemas.microsoft.com/office/drawing/2014/main" val="1915003835"/>
                    </a:ext>
                  </a:extLst>
                </a:gridCol>
              </a:tblGrid>
              <a:tr h="239386">
                <a:tc gridSpan="3">
                  <a:txBody>
                    <a:bodyPr/>
                    <a:lstStyle/>
                    <a:p>
                      <a:pPr algn="ctr" rtl="0" fontAlgn="b"/>
                      <a:r>
                        <a:rPr lang="en-GB" sz="1200" b="1" i="0" u="none" strike="noStrike">
                          <a:solidFill>
                            <a:srgbClr val="0070C0"/>
                          </a:solidFill>
                          <a:effectLst/>
                          <a:latin typeface="Calibri"/>
                        </a:rPr>
                        <a:t>Previous year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4313192"/>
                  </a:ext>
                </a:extLst>
              </a:tr>
              <a:tr h="216183">
                <a:tc gridSpan="3">
                  <a:txBody>
                    <a:bodyPr/>
                    <a:lstStyle/>
                    <a:p>
                      <a:pPr algn="ctr" rtl="0" fontAlgn="b"/>
                      <a:r>
                        <a:rPr lang="pt-BR" sz="1200" b="1" i="0" u="none" strike="noStrike">
                          <a:solidFill>
                            <a:srgbClr val="000000"/>
                          </a:solidFill>
                          <a:effectLst/>
                          <a:latin typeface="Calibri"/>
                        </a:rPr>
                        <a:t>Mar 2023 to Mar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1598796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512679"/>
                  </a:ext>
                </a:extLst>
              </a:tr>
              <a:tr h="251004">
                <a:tc>
                  <a:txBody>
                    <a:bodyPr/>
                    <a:lstStyle/>
                    <a:p>
                      <a:pPr algn="ctr" rtl="0" fontAlgn="ctr"/>
                      <a:r>
                        <a:rPr lang="en-GB" sz="1200" b="1" i="0" u="none" strike="noStrike">
                          <a:solidFill>
                            <a:schemeClr val="tx1"/>
                          </a:solidFill>
                          <a:effectLst/>
                          <a:latin typeface="Calibri"/>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643080"/>
                  </a:ext>
                </a:extLst>
              </a:tr>
            </a:tbl>
          </a:graphicData>
        </a:graphic>
      </p:graphicFrame>
      <p:sp>
        <p:nvSpPr>
          <p:cNvPr id="15" name="TextBox 14">
            <a:extLst>
              <a:ext uri="{FF2B5EF4-FFF2-40B4-BE49-F238E27FC236}">
                <a16:creationId xmlns:a16="http://schemas.microsoft.com/office/drawing/2014/main" id="{6A2E3651-6014-9DE5-5012-ED99A5BDC1D8}"/>
              </a:ext>
              <a:ext uri="{C183D7F6-B498-43B3-948B-1728B52AA6E4}">
                <adec:decorative xmlns:adec="http://schemas.microsoft.com/office/drawing/2017/decorative" val="1"/>
              </a:ext>
            </a:extLst>
          </p:cNvPr>
          <p:cNvSpPr txBox="1"/>
          <p:nvPr/>
        </p:nvSpPr>
        <p:spPr>
          <a:xfrm>
            <a:off x="2265298" y="991174"/>
            <a:ext cx="766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t>Footfall at One Station Square (directly outside Cambridge train station)</a:t>
            </a:r>
            <a:endParaRPr lang="en-GB" sz="1050" b="1">
              <a:cs typeface="Calibri"/>
            </a:endParaRPr>
          </a:p>
        </p:txBody>
      </p:sp>
      <p:sp>
        <p:nvSpPr>
          <p:cNvPr id="4" name="TextBox 3">
            <a:extLst>
              <a:ext uri="{FF2B5EF4-FFF2-40B4-BE49-F238E27FC236}">
                <a16:creationId xmlns:a16="http://schemas.microsoft.com/office/drawing/2014/main" id="{A1BCECCD-BFD7-1A74-A5C3-F864B9CBBF6F}"/>
              </a:ext>
            </a:extLst>
          </p:cNvPr>
          <p:cNvSpPr txBox="1"/>
          <p:nvPr/>
        </p:nvSpPr>
        <p:spPr>
          <a:xfrm>
            <a:off x="9879021" y="1904833"/>
            <a:ext cx="2043945" cy="3046988"/>
          </a:xfrm>
          <a:prstGeom prst="rect">
            <a:avLst/>
          </a:prstGeom>
          <a:noFill/>
        </p:spPr>
        <p:txBody>
          <a:bodyPr wrap="square" rtlCol="0">
            <a:spAutoFit/>
          </a:bodyPr>
          <a:lstStyle/>
          <a:p>
            <a:r>
              <a:rPr lang="en-GB" sz="1600" b="1" dirty="0">
                <a:solidFill>
                  <a:srgbClr val="FF0000"/>
                </a:solidFill>
                <a:ea typeface="Aptos" panose="020B0004020202020204" pitchFamily="34" charset="0"/>
                <a:cs typeface="Aptos" panose="020B0004020202020204" pitchFamily="34" charset="0"/>
              </a:rPr>
              <a:t>Please n</a:t>
            </a:r>
            <a:r>
              <a:rPr lang="en-GB" sz="1600" b="1" dirty="0">
                <a:solidFill>
                  <a:srgbClr val="FF0000"/>
                </a:solidFill>
                <a:effectLst/>
                <a:ea typeface="Aptos" panose="020B0004020202020204" pitchFamily="34" charset="0"/>
                <a:cs typeface="Aptos" panose="020B0004020202020204" pitchFamily="34" charset="0"/>
              </a:rPr>
              <a:t>ote: </a:t>
            </a:r>
          </a:p>
          <a:p>
            <a:r>
              <a:rPr lang="en-GB" sz="1600" dirty="0">
                <a:solidFill>
                  <a:srgbClr val="FF0000"/>
                </a:solidFill>
                <a:effectLst/>
                <a:ea typeface="Aptos" panose="020B0004020202020204" pitchFamily="34" charset="0"/>
                <a:cs typeface="Aptos" panose="020B0004020202020204" pitchFamily="34" charset="0"/>
              </a:rPr>
              <a:t>The latest footfall data collected at One Station Square (April 2024 onwards) may be erroneous. More recent analysis for </a:t>
            </a:r>
            <a:r>
              <a:rPr lang="en-GB" sz="1600" dirty="0">
                <a:solidFill>
                  <a:srgbClr val="FF0000"/>
                </a:solidFill>
                <a:ea typeface="Aptos" panose="020B0004020202020204" pitchFamily="34" charset="0"/>
                <a:cs typeface="Aptos" panose="020B0004020202020204" pitchFamily="34" charset="0"/>
              </a:rPr>
              <a:t>this location has not been </a:t>
            </a:r>
            <a:r>
              <a:rPr lang="en-GB" sz="1600" dirty="0">
                <a:solidFill>
                  <a:srgbClr val="FF0000"/>
                </a:solidFill>
                <a:effectLst/>
                <a:ea typeface="Aptos" panose="020B0004020202020204" pitchFamily="34" charset="0"/>
                <a:cs typeface="Aptos" panose="020B0004020202020204" pitchFamily="34" charset="0"/>
              </a:rPr>
              <a:t>presented whilst Cambridge BID conduct checks on the footfall counter here.</a:t>
            </a:r>
            <a:endParaRPr lang="en-GB" sz="1200" dirty="0">
              <a:solidFill>
                <a:srgbClr val="FF0000"/>
              </a:solidFill>
            </a:endParaRPr>
          </a:p>
        </p:txBody>
      </p:sp>
      <p:sp>
        <p:nvSpPr>
          <p:cNvPr id="5" name="TextBox 4">
            <a:extLst>
              <a:ext uri="{FF2B5EF4-FFF2-40B4-BE49-F238E27FC236}">
                <a16:creationId xmlns:a16="http://schemas.microsoft.com/office/drawing/2014/main" id="{077F18BA-A042-7877-B0E9-4A4F2ACA5655}"/>
              </a:ext>
            </a:extLst>
          </p:cNvPr>
          <p:cNvSpPr txBox="1"/>
          <p:nvPr/>
        </p:nvSpPr>
        <p:spPr>
          <a:xfrm>
            <a:off x="-7463" y="6652417"/>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sensor was installed in December 2019 so pre-COVID data is not available for all months. March 1st-14th 2020 has been used as a baseline for this calculation (pre-lockdown).</a:t>
            </a:r>
          </a:p>
        </p:txBody>
      </p:sp>
    </p:spTree>
    <p:extLst>
      <p:ext uri="{BB962C8B-B14F-4D97-AF65-F5344CB8AC3E}">
        <p14:creationId xmlns:p14="http://schemas.microsoft.com/office/powerpoint/2010/main" val="2859057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Bus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87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Overview</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9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a:t>
            </a:r>
            <a:r>
              <a:rPr kumimoji="0" lang="en-GB" sz="2800" b="1" i="0" u="none" strike="noStrike" kern="1200" cap="none" spc="0" normalizeH="0" baseline="0" noProof="0" err="1">
                <a:ln>
                  <a:noFill/>
                </a:ln>
                <a:solidFill>
                  <a:schemeClr val="lt1"/>
                </a:solidFill>
                <a:effectLst/>
                <a:uLnTx/>
                <a:uFillTx/>
                <a:latin typeface="Calibri" panose="020F0502020204030204"/>
                <a:ea typeface="+mn-ea"/>
                <a:cs typeface="+mn-cs"/>
              </a:rPr>
              <a:t>inc</a:t>
            </a:r>
            <a:r>
              <a:rPr lang="en-GB" sz="2800" b="1" err="1">
                <a:latin typeface="Calibri" panose="020F0502020204030204"/>
              </a:rPr>
              <a:t>luding</a:t>
            </a:r>
            <a:r>
              <a:rPr lang="en-GB" sz="2800" b="1">
                <a:latin typeface="Calibri" panose="020F0502020204030204"/>
              </a:rPr>
              <a:t> Park and Ride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defRPr/>
            </a:pPr>
            <a:r>
              <a:rPr lang="en-GB" sz="1300"/>
              <a:t>Bus passenger volumes on services based at Stagecoach’s Cambridge depot continue to be just below pre-COVID levels (-5%) which is largely</a:t>
            </a:r>
            <a:r>
              <a:rPr lang="en-GB" sz="1300">
                <a:solidFill>
                  <a:schemeClr val="tx1"/>
                </a:solidFill>
                <a:latin typeface="Calibri" panose="020F0502020204030204"/>
              </a:rPr>
              <a:t> driven by increased P&amp;R use. Bus passenger numbers in Peterborough remain further below pre-COVID levels at -22%.</a:t>
            </a:r>
          </a:p>
        </p:txBody>
      </p:sp>
      <p:pic>
        <p:nvPicPr>
          <p:cNvPr id="39" name="Picture 38" descr="A line chart showing weekly bus passenger volumes (including park and ride users), with each line representing a 12-month period (which runs from May to April). &#10;&#10;June 2024 bus passenger volumes are higher than in June 2023, and are well above June 2020 levels when lockdown measures were in place. They are just slightly below the passenger volumes seen in 2019 (pre-Covid).">
            <a:extLst>
              <a:ext uri="{FF2B5EF4-FFF2-40B4-BE49-F238E27FC236}">
                <a16:creationId xmlns:a16="http://schemas.microsoft.com/office/drawing/2014/main" id="{3E3D0F20-A40A-25FD-78F1-131385791EF4}"/>
              </a:ext>
            </a:extLst>
          </p:cNvPr>
          <p:cNvPicPr>
            <a:picLocks noChangeAspect="1"/>
          </p:cNvPicPr>
          <p:nvPr/>
        </p:nvPicPr>
        <p:blipFill>
          <a:blip r:embed="rId4"/>
          <a:stretch>
            <a:fillRect/>
          </a:stretch>
        </p:blipFill>
        <p:spPr>
          <a:xfrm>
            <a:off x="1011675" y="1575045"/>
            <a:ext cx="7217925" cy="4495582"/>
          </a:xfrm>
          <a:prstGeom prst="rect">
            <a:avLst/>
          </a:prstGeom>
        </p:spPr>
      </p:pic>
      <p:sp>
        <p:nvSpPr>
          <p:cNvPr id="5" name="TextBox 4">
            <a:extLst>
              <a:ext uri="{FF2B5EF4-FFF2-40B4-BE49-F238E27FC236}">
                <a16:creationId xmlns:a16="http://schemas.microsoft.com/office/drawing/2014/main" id="{BEFB8D4F-0080-7F97-5CEB-DDD6C4106B96}"/>
              </a:ext>
              <a:ext uri="{C183D7F6-B498-43B3-948B-1728B52AA6E4}">
                <adec:decorative xmlns:adec="http://schemas.microsoft.com/office/drawing/2017/decorative" val="1"/>
              </a:ext>
            </a:extLst>
          </p:cNvPr>
          <p:cNvSpPr txBox="1"/>
          <p:nvPr/>
        </p:nvSpPr>
        <p:spPr>
          <a:xfrm>
            <a:off x="7318138" y="1116237"/>
            <a:ext cx="2414351" cy="523220"/>
          </a:xfrm>
          <a:prstGeom prst="rect">
            <a:avLst/>
          </a:prstGeom>
          <a:noFill/>
        </p:spPr>
        <p:txBody>
          <a:bodyPr wrap="square" rtlCol="0">
            <a:spAutoFit/>
          </a:bodyPr>
          <a:lstStyle/>
          <a:p>
            <a:pPr algn="ctr"/>
            <a:r>
              <a:rPr lang="en-GB" sz="1400"/>
              <a:t>£2 bus fare cap introduced by the government (1</a:t>
            </a:r>
            <a:r>
              <a:rPr lang="en-GB" sz="1400" baseline="30000"/>
              <a:t>st</a:t>
            </a:r>
            <a:r>
              <a:rPr lang="en-GB" sz="1400"/>
              <a:t> Jan 2023)</a:t>
            </a:r>
          </a:p>
        </p:txBody>
      </p:sp>
      <p:sp>
        <p:nvSpPr>
          <p:cNvPr id="61" name="TextBox 60">
            <a:extLst>
              <a:ext uri="{FF2B5EF4-FFF2-40B4-BE49-F238E27FC236}">
                <a16:creationId xmlns:a16="http://schemas.microsoft.com/office/drawing/2014/main" id="{8BC0AACF-8948-9486-26DE-A9029C779E2E}"/>
              </a:ext>
              <a:ext uri="{C183D7F6-B498-43B3-948B-1728B52AA6E4}">
                <adec:decorative xmlns:adec="http://schemas.microsoft.com/office/drawing/2017/decorative" val="1"/>
              </a:ext>
            </a:extLst>
          </p:cNvPr>
          <p:cNvSpPr txBox="1"/>
          <p:nvPr/>
        </p:nvSpPr>
        <p:spPr>
          <a:xfrm>
            <a:off x="2197834" y="1213088"/>
            <a:ext cx="4617032" cy="369332"/>
          </a:xfrm>
          <a:prstGeom prst="rect">
            <a:avLst/>
          </a:prstGeom>
          <a:noFill/>
        </p:spPr>
        <p:txBody>
          <a:bodyPr wrap="square" rtlCol="0">
            <a:spAutoFit/>
          </a:bodyPr>
          <a:lstStyle/>
          <a:p>
            <a:pPr algn="ctr"/>
            <a:r>
              <a:rPr lang="en-GB" b="1"/>
              <a:t>Stagecoach CPCA Area Bus Passengers</a:t>
            </a:r>
          </a:p>
        </p:txBody>
      </p:sp>
      <p:grpSp>
        <p:nvGrpSpPr>
          <p:cNvPr id="17" name="Group 16" descr="Cambridge bus usage (including park and ride passengers) has fallen by 5% between June 2019 and June 2024.">
            <a:extLst>
              <a:ext uri="{FF2B5EF4-FFF2-40B4-BE49-F238E27FC236}">
                <a16:creationId xmlns:a16="http://schemas.microsoft.com/office/drawing/2014/main" id="{F2BB8ECF-9624-583B-0E85-0BF62ADBD065}"/>
              </a:ext>
            </a:extLst>
          </p:cNvPr>
          <p:cNvGrpSpPr/>
          <p:nvPr/>
        </p:nvGrpSpPr>
        <p:grpSpPr>
          <a:xfrm>
            <a:off x="9530400" y="2155658"/>
            <a:ext cx="2217304" cy="1300824"/>
            <a:chOff x="9531900" y="1220328"/>
            <a:chExt cx="2217304" cy="1300824"/>
          </a:xfrm>
        </p:grpSpPr>
        <p:sp>
          <p:nvSpPr>
            <p:cNvPr id="18" name="Rectangle: Rounded Corners 17">
              <a:extLst>
                <a:ext uri="{FF2B5EF4-FFF2-40B4-BE49-F238E27FC236}">
                  <a16:creationId xmlns:a16="http://schemas.microsoft.com/office/drawing/2014/main" id="{23FCFE7B-7B84-5109-F853-456B48628CB5}"/>
                </a:ext>
              </a:extLst>
            </p:cNvPr>
            <p:cNvSpPr/>
            <p:nvPr/>
          </p:nvSpPr>
          <p:spPr>
            <a:xfrm rot="10800000">
              <a:off x="10290652" y="2038492"/>
              <a:ext cx="745292" cy="419111"/>
            </a:xfrm>
            <a:prstGeom prst="roundRect">
              <a:avLst/>
            </a:prstGeom>
            <a:solidFill>
              <a:srgbClr val="B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D0A985A1-CCEF-6281-C241-74BB470FC214}"/>
                </a:ext>
              </a:extLst>
            </p:cNvPr>
            <p:cNvGrpSpPr/>
            <p:nvPr/>
          </p:nvGrpSpPr>
          <p:grpSpPr>
            <a:xfrm>
              <a:off x="9531900" y="1220328"/>
              <a:ext cx="2217304" cy="1300824"/>
              <a:chOff x="857250" y="5669657"/>
              <a:chExt cx="2845085" cy="1202105"/>
            </a:xfrm>
          </p:grpSpPr>
          <p:sp>
            <p:nvSpPr>
              <p:cNvPr id="21" name="TextBox 20">
                <a:extLst>
                  <a:ext uri="{FF2B5EF4-FFF2-40B4-BE49-F238E27FC236}">
                    <a16:creationId xmlns:a16="http://schemas.microsoft.com/office/drawing/2014/main" id="{ADA0917A-3882-24FA-1092-9F9666D2F262}"/>
                  </a:ext>
                </a:extLst>
              </p:cNvPr>
              <p:cNvSpPr txBox="1"/>
              <p:nvPr/>
            </p:nvSpPr>
            <p:spPr>
              <a:xfrm>
                <a:off x="912550" y="6060052"/>
                <a:ext cx="2789785" cy="766511"/>
              </a:xfrm>
              <a:prstGeom prst="rect">
                <a:avLst/>
              </a:prstGeom>
              <a:noFill/>
              <a:ln w="12700">
                <a:noFill/>
              </a:ln>
            </p:spPr>
            <p:txBody>
              <a:bodyPr wrap="square" rtlCol="0">
                <a:spAutoFit/>
              </a:bodyPr>
              <a:lstStyle/>
              <a:p>
                <a:pPr algn="ctr">
                  <a:lnSpc>
                    <a:spcPct val="150000"/>
                  </a:lnSpc>
                </a:pPr>
                <a:r>
                  <a:rPr lang="en-GB" sz="1400"/>
                  <a:t>June 2019 to June 2024</a:t>
                </a:r>
              </a:p>
              <a:p>
                <a:pPr algn="ctr">
                  <a:lnSpc>
                    <a:spcPct val="150000"/>
                  </a:lnSpc>
                </a:pPr>
                <a:r>
                  <a:rPr lang="en-GB" sz="2000" b="1"/>
                  <a:t>-5%</a:t>
                </a:r>
              </a:p>
            </p:txBody>
          </p:sp>
          <p:sp>
            <p:nvSpPr>
              <p:cNvPr id="22" name="Rectangle 21">
                <a:extLst>
                  <a:ext uri="{FF2B5EF4-FFF2-40B4-BE49-F238E27FC236}">
                    <a16:creationId xmlns:a16="http://schemas.microsoft.com/office/drawing/2014/main" id="{E28369D0-9990-1D50-11B2-24422AFC1344}"/>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D4A2774D-9F77-5786-690A-6F8B756B638A}"/>
                </a:ext>
              </a:extLst>
            </p:cNvPr>
            <p:cNvSpPr txBox="1"/>
            <p:nvPr/>
          </p:nvSpPr>
          <p:spPr>
            <a:xfrm>
              <a:off x="9538302" y="1275682"/>
              <a:ext cx="2183727" cy="523220"/>
            </a:xfrm>
            <a:prstGeom prst="rect">
              <a:avLst/>
            </a:prstGeom>
            <a:noFill/>
            <a:ln w="12700">
              <a:noFill/>
            </a:ln>
          </p:spPr>
          <p:txBody>
            <a:bodyPr wrap="square" rtlCol="0">
              <a:spAutoFit/>
            </a:bodyPr>
            <a:lstStyle/>
            <a:p>
              <a:pPr algn="ctr"/>
              <a:r>
                <a:rPr lang="en-GB" sz="1400" b="1"/>
                <a:t>Cambridge Depot</a:t>
              </a:r>
            </a:p>
            <a:p>
              <a:pPr algn="ctr"/>
              <a:r>
                <a:rPr lang="en-GB" sz="1400" b="1">
                  <a:solidFill>
                    <a:srgbClr val="0070C0"/>
                  </a:solidFill>
                </a:rPr>
                <a:t>Pre-COVID to Now:</a:t>
              </a:r>
            </a:p>
          </p:txBody>
        </p:sp>
      </p:grpSp>
      <p:grpSp>
        <p:nvGrpSpPr>
          <p:cNvPr id="2" name="Group 1">
            <a:extLst>
              <a:ext uri="{FF2B5EF4-FFF2-40B4-BE49-F238E27FC236}">
                <a16:creationId xmlns:a16="http://schemas.microsoft.com/office/drawing/2014/main" id="{CA5144E5-E3C1-2EFA-1080-0DED47DCD126}"/>
              </a:ext>
              <a:ext uri="{C183D7F6-B498-43B3-948B-1728B52AA6E4}">
                <adec:decorative xmlns:adec="http://schemas.microsoft.com/office/drawing/2017/decorative" val="1"/>
              </a:ext>
            </a:extLst>
          </p:cNvPr>
          <p:cNvGrpSpPr/>
          <p:nvPr/>
        </p:nvGrpSpPr>
        <p:grpSpPr>
          <a:xfrm>
            <a:off x="9525292" y="3520709"/>
            <a:ext cx="2183727" cy="1300824"/>
            <a:chOff x="9534153" y="3899587"/>
            <a:chExt cx="2183727" cy="1300824"/>
          </a:xfrm>
        </p:grpSpPr>
        <p:sp>
          <p:nvSpPr>
            <p:cNvPr id="15" name="Rectangle: Rounded Corners 14">
              <a:extLst>
                <a:ext uri="{FF2B5EF4-FFF2-40B4-BE49-F238E27FC236}">
                  <a16:creationId xmlns:a16="http://schemas.microsoft.com/office/drawing/2014/main" id="{EF1ACCF3-162A-B2D9-CF69-E2A07105A28D}"/>
                </a:ext>
                <a:ext uri="{C183D7F6-B498-43B3-948B-1728B52AA6E4}">
                  <adec:decorative xmlns:adec="http://schemas.microsoft.com/office/drawing/2017/decorative" val="1"/>
                </a:ext>
              </a:extLst>
            </p:cNvPr>
            <p:cNvSpPr/>
            <p:nvPr/>
          </p:nvSpPr>
          <p:spPr>
            <a:xfrm rot="10800000">
              <a:off x="10289152" y="4727838"/>
              <a:ext cx="745292" cy="419111"/>
            </a:xfrm>
            <a:prstGeom prst="roundRect">
              <a:avLst/>
            </a:prstGeom>
            <a:solidFill>
              <a:srgbClr val="FCBC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descr="Peterborough sees a -30% difference from March 2019 to March 2023.">
              <a:extLst>
                <a:ext uri="{FF2B5EF4-FFF2-40B4-BE49-F238E27FC236}">
                  <a16:creationId xmlns:a16="http://schemas.microsoft.com/office/drawing/2014/main" id="{0EF56308-18AE-0C93-6B20-33266904CF7E}"/>
                </a:ext>
              </a:extLst>
            </p:cNvPr>
            <p:cNvGrpSpPr/>
            <p:nvPr/>
          </p:nvGrpSpPr>
          <p:grpSpPr>
            <a:xfrm>
              <a:off x="9534153" y="3899587"/>
              <a:ext cx="2183727" cy="1300824"/>
              <a:chOff x="9534153" y="4196386"/>
              <a:chExt cx="2183727" cy="1300824"/>
            </a:xfrm>
          </p:grpSpPr>
          <p:grpSp>
            <p:nvGrpSpPr>
              <p:cNvPr id="40" name="Group 39">
                <a:extLst>
                  <a:ext uri="{FF2B5EF4-FFF2-40B4-BE49-F238E27FC236}">
                    <a16:creationId xmlns:a16="http://schemas.microsoft.com/office/drawing/2014/main" id="{566DEC9B-9360-6B38-AD8D-7C663A285A66}"/>
                  </a:ext>
                </a:extLst>
              </p:cNvPr>
              <p:cNvGrpSpPr/>
              <p:nvPr/>
            </p:nvGrpSpPr>
            <p:grpSpPr>
              <a:xfrm>
                <a:off x="9536706" y="4196386"/>
                <a:ext cx="2178620" cy="1300824"/>
                <a:chOff x="856381" y="5631349"/>
                <a:chExt cx="2795447" cy="1202105"/>
              </a:xfrm>
            </p:grpSpPr>
            <p:sp>
              <p:nvSpPr>
                <p:cNvPr id="45" name="TextBox 44">
                  <a:extLst>
                    <a:ext uri="{FF2B5EF4-FFF2-40B4-BE49-F238E27FC236}">
                      <a16:creationId xmlns:a16="http://schemas.microsoft.com/office/drawing/2014/main" id="{D2CBDDC7-3E97-E4CF-324C-8A5439366F10}"/>
                    </a:ext>
                  </a:extLst>
                </p:cNvPr>
                <p:cNvSpPr txBox="1"/>
                <p:nvPr/>
              </p:nvSpPr>
              <p:spPr>
                <a:xfrm>
                  <a:off x="1072234" y="6012792"/>
                  <a:ext cx="2521865" cy="766511"/>
                </a:xfrm>
                <a:prstGeom prst="rect">
                  <a:avLst/>
                </a:prstGeom>
                <a:noFill/>
                <a:ln w="12700">
                  <a:noFill/>
                </a:ln>
              </p:spPr>
              <p:txBody>
                <a:bodyPr wrap="square" rtlCol="0">
                  <a:spAutoFit/>
                </a:bodyPr>
                <a:lstStyle/>
                <a:p>
                  <a:pPr algn="ctr">
                    <a:lnSpc>
                      <a:spcPct val="150000"/>
                    </a:lnSpc>
                  </a:pPr>
                  <a:r>
                    <a:rPr lang="en-GB" sz="1400"/>
                    <a:t>June 2019 to June 2024</a:t>
                  </a:r>
                </a:p>
                <a:p>
                  <a:pPr algn="ctr">
                    <a:lnSpc>
                      <a:spcPct val="150000"/>
                    </a:lnSpc>
                  </a:pPr>
                  <a:r>
                    <a:rPr lang="en-GB" sz="2000" b="1"/>
                    <a:t>+12%</a:t>
                  </a:r>
                </a:p>
              </p:txBody>
            </p:sp>
            <p:sp>
              <p:nvSpPr>
                <p:cNvPr id="54" name="Rectangle 53">
                  <a:extLst>
                    <a:ext uri="{FF2B5EF4-FFF2-40B4-BE49-F238E27FC236}">
                      <a16:creationId xmlns:a16="http://schemas.microsoft.com/office/drawing/2014/main" id="{79EF5405-AE93-CE40-1802-831155C2DCDB}"/>
                    </a:ext>
                  </a:extLst>
                </p:cNvPr>
                <p:cNvSpPr/>
                <p:nvPr/>
              </p:nvSpPr>
              <p:spPr>
                <a:xfrm>
                  <a:off x="856381" y="5631349"/>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0D2B475C-75A2-DBBA-AA6F-7EAB8D3E98A9}"/>
                  </a:ext>
                </a:extLst>
              </p:cNvPr>
              <p:cNvSpPr txBox="1"/>
              <p:nvPr/>
            </p:nvSpPr>
            <p:spPr>
              <a:xfrm>
                <a:off x="9534153" y="4261730"/>
                <a:ext cx="2183727" cy="523220"/>
              </a:xfrm>
              <a:prstGeom prst="rect">
                <a:avLst/>
              </a:prstGeom>
              <a:noFill/>
              <a:ln w="12700">
                <a:noFill/>
              </a:ln>
            </p:spPr>
            <p:txBody>
              <a:bodyPr wrap="square" rtlCol="0">
                <a:spAutoFit/>
              </a:bodyPr>
              <a:lstStyle/>
              <a:p>
                <a:pPr algn="ctr"/>
                <a:r>
                  <a:rPr lang="en-GB" sz="1400" b="1" err="1"/>
                  <a:t>Fenstanton</a:t>
                </a:r>
                <a:r>
                  <a:rPr lang="en-GB" sz="1400" b="1"/>
                  <a:t> Depot</a:t>
                </a:r>
              </a:p>
              <a:p>
                <a:pPr algn="ctr"/>
                <a:r>
                  <a:rPr lang="en-GB" sz="1400" b="1">
                    <a:solidFill>
                      <a:srgbClr val="0070C0"/>
                    </a:solidFill>
                  </a:rPr>
                  <a:t>Pre-COVID</a:t>
                </a:r>
                <a:r>
                  <a:rPr lang="en-GB" sz="1400" b="1" i="0" u="none" strike="noStrike">
                    <a:solidFill>
                      <a:srgbClr val="0070C0"/>
                    </a:solidFill>
                    <a:effectLst/>
                    <a:latin typeface="Calibri"/>
                  </a:rPr>
                  <a:t> to</a:t>
                </a:r>
                <a:r>
                  <a:rPr lang="en-GB" sz="1400" b="1">
                    <a:solidFill>
                      <a:srgbClr val="0070C0"/>
                    </a:solidFill>
                  </a:rPr>
                  <a:t> Now:</a:t>
                </a:r>
              </a:p>
            </p:txBody>
          </p:sp>
        </p:grpSp>
      </p:grpSp>
      <p:grpSp>
        <p:nvGrpSpPr>
          <p:cNvPr id="28" name="Group 27" descr="Peterborough bus usage (including park and ride passengers) has fallen by 22% between June 2019 and June 2024.">
            <a:extLst>
              <a:ext uri="{FF2B5EF4-FFF2-40B4-BE49-F238E27FC236}">
                <a16:creationId xmlns:a16="http://schemas.microsoft.com/office/drawing/2014/main" id="{AED648D7-955F-06CD-FD73-E9DA09BCD6EC}"/>
              </a:ext>
            </a:extLst>
          </p:cNvPr>
          <p:cNvGrpSpPr/>
          <p:nvPr/>
        </p:nvGrpSpPr>
        <p:grpSpPr>
          <a:xfrm>
            <a:off x="9533963" y="4896572"/>
            <a:ext cx="2183727" cy="1300824"/>
            <a:chOff x="9534153" y="3941041"/>
            <a:chExt cx="2183727" cy="1300824"/>
          </a:xfrm>
        </p:grpSpPr>
        <p:sp>
          <p:nvSpPr>
            <p:cNvPr id="16" name="Rectangle: Rounded Corners 15">
              <a:extLst>
                <a:ext uri="{FF2B5EF4-FFF2-40B4-BE49-F238E27FC236}">
                  <a16:creationId xmlns:a16="http://schemas.microsoft.com/office/drawing/2014/main" id="{D621A6A1-CD17-667B-C7F8-7142FD0B4408}"/>
                </a:ext>
                <a:ext uri="{C183D7F6-B498-43B3-948B-1728B52AA6E4}">
                  <adec:decorative xmlns:adec="http://schemas.microsoft.com/office/drawing/2017/decorative" val="1"/>
                </a:ext>
              </a:extLst>
            </p:cNvPr>
            <p:cNvSpPr/>
            <p:nvPr/>
          </p:nvSpPr>
          <p:spPr>
            <a:xfrm rot="10800000">
              <a:off x="10289152" y="4756413"/>
              <a:ext cx="745292" cy="419111"/>
            </a:xfrm>
            <a:prstGeom prst="round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descr="Peterborough sees a -30% difference from March 2019 to March 2023.">
              <a:extLst>
                <a:ext uri="{FF2B5EF4-FFF2-40B4-BE49-F238E27FC236}">
                  <a16:creationId xmlns:a16="http://schemas.microsoft.com/office/drawing/2014/main" id="{174BE3DD-82AA-7EFC-C0EC-CF2A14805C11}"/>
                </a:ext>
              </a:extLst>
            </p:cNvPr>
            <p:cNvGrpSpPr/>
            <p:nvPr/>
          </p:nvGrpSpPr>
          <p:grpSpPr>
            <a:xfrm>
              <a:off x="9534153" y="3941041"/>
              <a:ext cx="2183727" cy="1300824"/>
              <a:chOff x="9534153" y="4237840"/>
              <a:chExt cx="2183727" cy="1300824"/>
            </a:xfrm>
          </p:grpSpPr>
          <p:grpSp>
            <p:nvGrpSpPr>
              <p:cNvPr id="24" name="Group 23">
                <a:extLst>
                  <a:ext uri="{FF2B5EF4-FFF2-40B4-BE49-F238E27FC236}">
                    <a16:creationId xmlns:a16="http://schemas.microsoft.com/office/drawing/2014/main" id="{30B33EF7-2211-981F-5CD1-286BB825401F}"/>
                  </a:ext>
                </a:extLst>
              </p:cNvPr>
              <p:cNvGrpSpPr/>
              <p:nvPr/>
            </p:nvGrpSpPr>
            <p:grpSpPr>
              <a:xfrm>
                <a:off x="9537383" y="4237840"/>
                <a:ext cx="2178620" cy="1300824"/>
                <a:chOff x="857250" y="5669657"/>
                <a:chExt cx="2795447" cy="1202105"/>
              </a:xfrm>
            </p:grpSpPr>
            <p:sp>
              <p:nvSpPr>
                <p:cNvPr id="26" name="TextBox 25">
                  <a:extLst>
                    <a:ext uri="{FF2B5EF4-FFF2-40B4-BE49-F238E27FC236}">
                      <a16:creationId xmlns:a16="http://schemas.microsoft.com/office/drawing/2014/main" id="{EA2A6D47-998F-A585-33E2-2442180AF5C9}"/>
                    </a:ext>
                  </a:extLst>
                </p:cNvPr>
                <p:cNvSpPr txBox="1"/>
                <p:nvPr/>
              </p:nvSpPr>
              <p:spPr>
                <a:xfrm>
                  <a:off x="1051190" y="6039419"/>
                  <a:ext cx="2521865" cy="766511"/>
                </a:xfrm>
                <a:prstGeom prst="rect">
                  <a:avLst/>
                </a:prstGeom>
                <a:noFill/>
                <a:ln w="12700">
                  <a:noFill/>
                </a:ln>
              </p:spPr>
              <p:txBody>
                <a:bodyPr wrap="square" rtlCol="0">
                  <a:spAutoFit/>
                </a:bodyPr>
                <a:lstStyle/>
                <a:p>
                  <a:pPr algn="ctr">
                    <a:lnSpc>
                      <a:spcPct val="150000"/>
                    </a:lnSpc>
                  </a:pPr>
                  <a:r>
                    <a:rPr lang="en-GB" sz="1400"/>
                    <a:t>June 2019 to June 2024</a:t>
                  </a:r>
                </a:p>
                <a:p>
                  <a:pPr algn="ctr">
                    <a:lnSpc>
                      <a:spcPct val="150000"/>
                    </a:lnSpc>
                  </a:pPr>
                  <a:r>
                    <a:rPr lang="en-GB" sz="2000" b="1"/>
                    <a:t>-22%</a:t>
                  </a:r>
                </a:p>
              </p:txBody>
            </p:sp>
            <p:sp>
              <p:nvSpPr>
                <p:cNvPr id="27" name="Rectangle 26">
                  <a:extLst>
                    <a:ext uri="{FF2B5EF4-FFF2-40B4-BE49-F238E27FC236}">
                      <a16:creationId xmlns:a16="http://schemas.microsoft.com/office/drawing/2014/main" id="{A8E6FAC0-A189-4D62-6419-8378D2C4BAF3}"/>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104A1B9E-D0D9-248D-D30D-FF90AE810E3C}"/>
                  </a:ext>
                </a:extLst>
              </p:cNvPr>
              <p:cNvSpPr txBox="1"/>
              <p:nvPr/>
            </p:nvSpPr>
            <p:spPr>
              <a:xfrm>
                <a:off x="9534153" y="4261730"/>
                <a:ext cx="2183727" cy="523220"/>
              </a:xfrm>
              <a:prstGeom prst="rect">
                <a:avLst/>
              </a:prstGeom>
              <a:noFill/>
              <a:ln w="12700">
                <a:noFill/>
              </a:ln>
            </p:spPr>
            <p:txBody>
              <a:bodyPr wrap="square" rtlCol="0">
                <a:spAutoFit/>
              </a:bodyPr>
              <a:lstStyle/>
              <a:p>
                <a:pPr algn="ctr"/>
                <a:r>
                  <a:rPr lang="en-GB" sz="1400" b="1"/>
                  <a:t>Peterborough Depot</a:t>
                </a:r>
              </a:p>
              <a:p>
                <a:pPr algn="ctr"/>
                <a:r>
                  <a:rPr lang="en-GB" sz="1400" b="1">
                    <a:solidFill>
                      <a:srgbClr val="0070C0"/>
                    </a:solidFill>
                  </a:rPr>
                  <a:t>Pre-COVID</a:t>
                </a:r>
                <a:r>
                  <a:rPr lang="en-GB" sz="1400" b="1" i="0" u="none" strike="noStrike">
                    <a:solidFill>
                      <a:srgbClr val="0070C0"/>
                    </a:solidFill>
                    <a:effectLst/>
                    <a:latin typeface="Calibri"/>
                  </a:rPr>
                  <a:t> to</a:t>
                </a:r>
                <a:r>
                  <a:rPr lang="en-GB" sz="1400" b="1">
                    <a:solidFill>
                      <a:srgbClr val="0070C0"/>
                    </a:solidFill>
                  </a:rPr>
                  <a:t> Now:</a:t>
                </a:r>
              </a:p>
            </p:txBody>
          </p:sp>
        </p:grpSp>
      </p:gr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50</a:t>
            </a:fld>
            <a:endParaRPr lang="en-GB"/>
          </a:p>
        </p:txBody>
      </p:sp>
      <p:cxnSp>
        <p:nvCxnSpPr>
          <p:cNvPr id="7" name="Straight Arrow Connector 6">
            <a:extLst>
              <a:ext uri="{FF2B5EF4-FFF2-40B4-BE49-F238E27FC236}">
                <a16:creationId xmlns:a16="http://schemas.microsoft.com/office/drawing/2014/main" id="{C380ADEA-0E0C-1577-0746-631388115B0B}"/>
              </a:ext>
              <a:ext uri="{C183D7F6-B498-43B3-948B-1728B52AA6E4}">
                <adec:decorative xmlns:adec="http://schemas.microsoft.com/office/drawing/2017/decorative" val="1"/>
              </a:ext>
            </a:extLst>
          </p:cNvPr>
          <p:cNvCxnSpPr>
            <a:cxnSpLocks/>
          </p:cNvCxnSpPr>
          <p:nvPr/>
        </p:nvCxnSpPr>
        <p:spPr>
          <a:xfrm flipH="1">
            <a:off x="5801830" y="1435609"/>
            <a:ext cx="1499024" cy="37745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84B72DC-7607-1ACC-D99A-9D18D7CF4113}"/>
              </a:ext>
              <a:ext uri="{C183D7F6-B498-43B3-948B-1728B52AA6E4}">
                <adec:decorative xmlns:adec="http://schemas.microsoft.com/office/drawing/2017/decorative" val="1"/>
              </a:ext>
            </a:extLst>
          </p:cNvPr>
          <p:cNvGrpSpPr/>
          <p:nvPr/>
        </p:nvGrpSpPr>
        <p:grpSpPr>
          <a:xfrm>
            <a:off x="928919" y="6201029"/>
            <a:ext cx="6968997" cy="338554"/>
            <a:chOff x="1296586" y="6321142"/>
            <a:chExt cx="6286299" cy="338554"/>
          </a:xfrm>
        </p:grpSpPr>
        <p:sp>
          <p:nvSpPr>
            <p:cNvPr id="6" name="TextBox 5">
              <a:extLst>
                <a:ext uri="{FF2B5EF4-FFF2-40B4-BE49-F238E27FC236}">
                  <a16:creationId xmlns:a16="http://schemas.microsoft.com/office/drawing/2014/main" id="{D33E93FC-DE12-24F7-D9AC-C3CDF2E30381}"/>
                </a:ext>
              </a:extLst>
            </p:cNvPr>
            <p:cNvSpPr txBox="1"/>
            <p:nvPr/>
          </p:nvSpPr>
          <p:spPr>
            <a:xfrm>
              <a:off x="1296586" y="6321142"/>
              <a:ext cx="628650" cy="338554"/>
            </a:xfrm>
            <a:prstGeom prst="rect">
              <a:avLst/>
            </a:prstGeom>
            <a:noFill/>
            <a:ln>
              <a:noFill/>
            </a:ln>
          </p:spPr>
          <p:txBody>
            <a:bodyPr wrap="square" rtlCol="0">
              <a:spAutoFit/>
            </a:bodyPr>
            <a:lstStyle/>
            <a:p>
              <a:r>
                <a:rPr lang="en-GB" sz="1600" b="1"/>
                <a:t>May</a:t>
              </a:r>
            </a:p>
          </p:txBody>
        </p:sp>
        <p:sp>
          <p:nvSpPr>
            <p:cNvPr id="8" name="TextBox 7">
              <a:extLst>
                <a:ext uri="{FF2B5EF4-FFF2-40B4-BE49-F238E27FC236}">
                  <a16:creationId xmlns:a16="http://schemas.microsoft.com/office/drawing/2014/main" id="{8FA3F1C9-D3B0-61FD-E53F-F9927EBF4CE8}"/>
                </a:ext>
              </a:extLst>
            </p:cNvPr>
            <p:cNvSpPr txBox="1"/>
            <p:nvPr/>
          </p:nvSpPr>
          <p:spPr>
            <a:xfrm>
              <a:off x="1845410" y="6321142"/>
              <a:ext cx="628650" cy="338554"/>
            </a:xfrm>
            <a:prstGeom prst="rect">
              <a:avLst/>
            </a:prstGeom>
            <a:noFill/>
            <a:ln>
              <a:noFill/>
            </a:ln>
          </p:spPr>
          <p:txBody>
            <a:bodyPr wrap="square" rtlCol="0">
              <a:spAutoFit/>
            </a:bodyPr>
            <a:lstStyle/>
            <a:p>
              <a:r>
                <a:rPr lang="en-GB" sz="1600" b="1"/>
                <a:t>Jun</a:t>
              </a:r>
            </a:p>
          </p:txBody>
        </p:sp>
        <p:sp>
          <p:nvSpPr>
            <p:cNvPr id="9" name="TextBox 8">
              <a:extLst>
                <a:ext uri="{FF2B5EF4-FFF2-40B4-BE49-F238E27FC236}">
                  <a16:creationId xmlns:a16="http://schemas.microsoft.com/office/drawing/2014/main" id="{01CD304D-A17E-DF93-8328-B1E69E01EB52}"/>
                </a:ext>
              </a:extLst>
            </p:cNvPr>
            <p:cNvSpPr txBox="1"/>
            <p:nvPr/>
          </p:nvSpPr>
          <p:spPr>
            <a:xfrm>
              <a:off x="2394234" y="6321142"/>
              <a:ext cx="628650" cy="338554"/>
            </a:xfrm>
            <a:prstGeom prst="rect">
              <a:avLst/>
            </a:prstGeom>
            <a:noFill/>
            <a:ln>
              <a:noFill/>
            </a:ln>
          </p:spPr>
          <p:txBody>
            <a:bodyPr wrap="square" rtlCol="0">
              <a:spAutoFit/>
            </a:bodyPr>
            <a:lstStyle/>
            <a:p>
              <a:r>
                <a:rPr lang="en-GB" sz="1600" b="1"/>
                <a:t>Jul</a:t>
              </a:r>
            </a:p>
          </p:txBody>
        </p:sp>
        <p:sp>
          <p:nvSpPr>
            <p:cNvPr id="12" name="TextBox 11">
              <a:extLst>
                <a:ext uri="{FF2B5EF4-FFF2-40B4-BE49-F238E27FC236}">
                  <a16:creationId xmlns:a16="http://schemas.microsoft.com/office/drawing/2014/main" id="{445E9720-7240-D2FE-E963-1072CC99753D}"/>
                </a:ext>
              </a:extLst>
            </p:cNvPr>
            <p:cNvSpPr txBox="1"/>
            <p:nvPr/>
          </p:nvSpPr>
          <p:spPr>
            <a:xfrm>
              <a:off x="2926561" y="6321142"/>
              <a:ext cx="628650" cy="338554"/>
            </a:xfrm>
            <a:prstGeom prst="rect">
              <a:avLst/>
            </a:prstGeom>
            <a:noFill/>
            <a:ln>
              <a:noFill/>
            </a:ln>
          </p:spPr>
          <p:txBody>
            <a:bodyPr wrap="square" rtlCol="0">
              <a:spAutoFit/>
            </a:bodyPr>
            <a:lstStyle/>
            <a:p>
              <a:r>
                <a:rPr lang="en-GB" sz="1600" b="1"/>
                <a:t>Aug</a:t>
              </a:r>
            </a:p>
          </p:txBody>
        </p:sp>
        <p:sp>
          <p:nvSpPr>
            <p:cNvPr id="29" name="TextBox 28">
              <a:extLst>
                <a:ext uri="{FF2B5EF4-FFF2-40B4-BE49-F238E27FC236}">
                  <a16:creationId xmlns:a16="http://schemas.microsoft.com/office/drawing/2014/main" id="{2F0C8DC8-937A-7D10-533A-EF834CBCA71D}"/>
                </a:ext>
              </a:extLst>
            </p:cNvPr>
            <p:cNvSpPr txBox="1"/>
            <p:nvPr/>
          </p:nvSpPr>
          <p:spPr>
            <a:xfrm>
              <a:off x="3533120" y="6321142"/>
              <a:ext cx="628650" cy="338554"/>
            </a:xfrm>
            <a:prstGeom prst="rect">
              <a:avLst/>
            </a:prstGeom>
            <a:noFill/>
            <a:ln>
              <a:noFill/>
            </a:ln>
          </p:spPr>
          <p:txBody>
            <a:bodyPr wrap="square" rtlCol="0">
              <a:spAutoFit/>
            </a:bodyPr>
            <a:lstStyle/>
            <a:p>
              <a:r>
                <a:rPr lang="en-GB" sz="1600" b="1"/>
                <a:t>Sep</a:t>
              </a:r>
            </a:p>
          </p:txBody>
        </p:sp>
        <p:sp>
          <p:nvSpPr>
            <p:cNvPr id="30" name="TextBox 29">
              <a:extLst>
                <a:ext uri="{FF2B5EF4-FFF2-40B4-BE49-F238E27FC236}">
                  <a16:creationId xmlns:a16="http://schemas.microsoft.com/office/drawing/2014/main" id="{AE7FF65F-2495-5A5E-876C-1D1074B07599}"/>
                </a:ext>
              </a:extLst>
            </p:cNvPr>
            <p:cNvSpPr txBox="1"/>
            <p:nvPr/>
          </p:nvSpPr>
          <p:spPr>
            <a:xfrm>
              <a:off x="4015959" y="6321142"/>
              <a:ext cx="628650" cy="338554"/>
            </a:xfrm>
            <a:prstGeom prst="rect">
              <a:avLst/>
            </a:prstGeom>
            <a:noFill/>
            <a:ln>
              <a:noFill/>
            </a:ln>
          </p:spPr>
          <p:txBody>
            <a:bodyPr wrap="square" rtlCol="0">
              <a:spAutoFit/>
            </a:bodyPr>
            <a:lstStyle/>
            <a:p>
              <a:r>
                <a:rPr lang="en-GB" sz="1600" b="1"/>
                <a:t>Oct</a:t>
              </a:r>
            </a:p>
          </p:txBody>
        </p:sp>
        <p:sp>
          <p:nvSpPr>
            <p:cNvPr id="31" name="TextBox 30">
              <a:extLst>
                <a:ext uri="{FF2B5EF4-FFF2-40B4-BE49-F238E27FC236}">
                  <a16:creationId xmlns:a16="http://schemas.microsoft.com/office/drawing/2014/main" id="{FB8B797F-8B6E-2DC0-CBF5-300107036E5A}"/>
                </a:ext>
              </a:extLst>
            </p:cNvPr>
            <p:cNvSpPr txBox="1"/>
            <p:nvPr/>
          </p:nvSpPr>
          <p:spPr>
            <a:xfrm>
              <a:off x="4457557" y="6321142"/>
              <a:ext cx="628650" cy="338554"/>
            </a:xfrm>
            <a:prstGeom prst="rect">
              <a:avLst/>
            </a:prstGeom>
            <a:noFill/>
            <a:ln>
              <a:noFill/>
            </a:ln>
          </p:spPr>
          <p:txBody>
            <a:bodyPr wrap="square" rtlCol="0">
              <a:spAutoFit/>
            </a:bodyPr>
            <a:lstStyle/>
            <a:p>
              <a:r>
                <a:rPr lang="en-GB" sz="1600" b="1"/>
                <a:t>Nov</a:t>
              </a:r>
            </a:p>
          </p:txBody>
        </p:sp>
        <p:sp>
          <p:nvSpPr>
            <p:cNvPr id="32" name="TextBox 31">
              <a:extLst>
                <a:ext uri="{FF2B5EF4-FFF2-40B4-BE49-F238E27FC236}">
                  <a16:creationId xmlns:a16="http://schemas.microsoft.com/office/drawing/2014/main" id="{AE31B988-BEF6-A9C6-91A6-FD439A84122C}"/>
                </a:ext>
              </a:extLst>
            </p:cNvPr>
            <p:cNvSpPr txBox="1"/>
            <p:nvPr/>
          </p:nvSpPr>
          <p:spPr>
            <a:xfrm>
              <a:off x="4940397" y="6321142"/>
              <a:ext cx="628650" cy="338554"/>
            </a:xfrm>
            <a:prstGeom prst="rect">
              <a:avLst/>
            </a:prstGeom>
            <a:noFill/>
            <a:ln>
              <a:noFill/>
            </a:ln>
          </p:spPr>
          <p:txBody>
            <a:bodyPr wrap="square" rtlCol="0">
              <a:spAutoFit/>
            </a:bodyPr>
            <a:lstStyle/>
            <a:p>
              <a:r>
                <a:rPr lang="en-GB" sz="1600" b="1"/>
                <a:t>Dec</a:t>
              </a:r>
            </a:p>
          </p:txBody>
        </p:sp>
        <p:sp>
          <p:nvSpPr>
            <p:cNvPr id="33" name="TextBox 32">
              <a:extLst>
                <a:ext uri="{FF2B5EF4-FFF2-40B4-BE49-F238E27FC236}">
                  <a16:creationId xmlns:a16="http://schemas.microsoft.com/office/drawing/2014/main" id="{93463471-6AD4-130C-5E0C-5F5D34438E39}"/>
                </a:ext>
              </a:extLst>
            </p:cNvPr>
            <p:cNvSpPr txBox="1"/>
            <p:nvPr/>
          </p:nvSpPr>
          <p:spPr>
            <a:xfrm>
              <a:off x="5447979" y="6321142"/>
              <a:ext cx="628650" cy="338554"/>
            </a:xfrm>
            <a:prstGeom prst="rect">
              <a:avLst/>
            </a:prstGeom>
            <a:noFill/>
            <a:ln>
              <a:noFill/>
            </a:ln>
          </p:spPr>
          <p:txBody>
            <a:bodyPr wrap="square" rtlCol="0">
              <a:spAutoFit/>
            </a:bodyPr>
            <a:lstStyle/>
            <a:p>
              <a:r>
                <a:rPr lang="en-GB" sz="1600" b="1"/>
                <a:t>Jan</a:t>
              </a:r>
            </a:p>
          </p:txBody>
        </p:sp>
        <p:sp>
          <p:nvSpPr>
            <p:cNvPr id="34" name="TextBox 33">
              <a:extLst>
                <a:ext uri="{FF2B5EF4-FFF2-40B4-BE49-F238E27FC236}">
                  <a16:creationId xmlns:a16="http://schemas.microsoft.com/office/drawing/2014/main" id="{5E1031B8-7882-6E02-E19D-583596E8F2D1}"/>
                </a:ext>
              </a:extLst>
            </p:cNvPr>
            <p:cNvSpPr txBox="1"/>
            <p:nvPr/>
          </p:nvSpPr>
          <p:spPr>
            <a:xfrm>
              <a:off x="5914320" y="6321142"/>
              <a:ext cx="628650" cy="338554"/>
            </a:xfrm>
            <a:prstGeom prst="rect">
              <a:avLst/>
            </a:prstGeom>
            <a:noFill/>
            <a:ln>
              <a:noFill/>
            </a:ln>
          </p:spPr>
          <p:txBody>
            <a:bodyPr wrap="square" rtlCol="0">
              <a:spAutoFit/>
            </a:bodyPr>
            <a:lstStyle/>
            <a:p>
              <a:r>
                <a:rPr lang="en-GB" sz="1600" b="1"/>
                <a:t>Feb</a:t>
              </a:r>
            </a:p>
          </p:txBody>
        </p:sp>
        <p:sp>
          <p:nvSpPr>
            <p:cNvPr id="35" name="TextBox 34">
              <a:extLst>
                <a:ext uri="{FF2B5EF4-FFF2-40B4-BE49-F238E27FC236}">
                  <a16:creationId xmlns:a16="http://schemas.microsoft.com/office/drawing/2014/main" id="{C44DB100-8082-5317-D2DB-AA1DACA12722}"/>
                </a:ext>
              </a:extLst>
            </p:cNvPr>
            <p:cNvSpPr txBox="1"/>
            <p:nvPr/>
          </p:nvSpPr>
          <p:spPr>
            <a:xfrm>
              <a:off x="6405406" y="6321142"/>
              <a:ext cx="628650" cy="338554"/>
            </a:xfrm>
            <a:prstGeom prst="rect">
              <a:avLst/>
            </a:prstGeom>
            <a:noFill/>
            <a:ln>
              <a:noFill/>
            </a:ln>
          </p:spPr>
          <p:txBody>
            <a:bodyPr wrap="square" rtlCol="0">
              <a:spAutoFit/>
            </a:bodyPr>
            <a:lstStyle/>
            <a:p>
              <a:r>
                <a:rPr lang="en-GB" sz="1600" b="1"/>
                <a:t>Mar</a:t>
              </a:r>
            </a:p>
          </p:txBody>
        </p:sp>
        <p:sp>
          <p:nvSpPr>
            <p:cNvPr id="36" name="TextBox 35">
              <a:extLst>
                <a:ext uri="{FF2B5EF4-FFF2-40B4-BE49-F238E27FC236}">
                  <a16:creationId xmlns:a16="http://schemas.microsoft.com/office/drawing/2014/main" id="{D8A38750-7FA8-2A3A-97CD-ED9DFDA5FF4F}"/>
                </a:ext>
              </a:extLst>
            </p:cNvPr>
            <p:cNvSpPr txBox="1"/>
            <p:nvPr/>
          </p:nvSpPr>
          <p:spPr>
            <a:xfrm>
              <a:off x="6954235" y="6321142"/>
              <a:ext cx="628650" cy="338554"/>
            </a:xfrm>
            <a:prstGeom prst="rect">
              <a:avLst/>
            </a:prstGeom>
            <a:noFill/>
            <a:ln>
              <a:noFill/>
            </a:ln>
          </p:spPr>
          <p:txBody>
            <a:bodyPr wrap="square" rtlCol="0">
              <a:spAutoFit/>
            </a:bodyPr>
            <a:lstStyle/>
            <a:p>
              <a:r>
                <a:rPr lang="en-GB" sz="1600" b="1"/>
                <a:t>Apr</a:t>
              </a:r>
            </a:p>
          </p:txBody>
        </p:sp>
      </p:grpSp>
      <p:cxnSp>
        <p:nvCxnSpPr>
          <p:cNvPr id="41" name="Straight Connector 40">
            <a:extLst>
              <a:ext uri="{FF2B5EF4-FFF2-40B4-BE49-F238E27FC236}">
                <a16:creationId xmlns:a16="http://schemas.microsoft.com/office/drawing/2014/main" id="{96287778-056B-1862-DB99-FEA66A0166B7}"/>
              </a:ext>
              <a:ext uri="{C183D7F6-B498-43B3-948B-1728B52AA6E4}">
                <adec:decorative xmlns:adec="http://schemas.microsoft.com/office/drawing/2017/decorative" val="1"/>
              </a:ext>
            </a:extLst>
          </p:cNvPr>
          <p:cNvCxnSpPr>
            <a:cxnSpLocks/>
          </p:cNvCxnSpPr>
          <p:nvPr/>
        </p:nvCxnSpPr>
        <p:spPr>
          <a:xfrm flipH="1">
            <a:off x="5683942" y="1600802"/>
            <a:ext cx="59829" cy="4312071"/>
          </a:xfrm>
          <a:prstGeom prst="line">
            <a:avLst/>
          </a:prstGeom>
          <a:ln w="19050">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D06C157C-322D-E4AD-14C5-A45CAE53B8DD}"/>
              </a:ext>
              <a:ext uri="{C183D7F6-B498-43B3-948B-1728B52AA6E4}">
                <adec:decorative xmlns:adec="http://schemas.microsoft.com/office/drawing/2017/decorative" val="1"/>
              </a:ext>
            </a:extLst>
          </p:cNvPr>
          <p:cNvSpPr txBox="1"/>
          <p:nvPr/>
        </p:nvSpPr>
        <p:spPr>
          <a:xfrm>
            <a:off x="1828820" y="3390369"/>
            <a:ext cx="1197257" cy="369332"/>
          </a:xfrm>
          <a:prstGeom prst="rect">
            <a:avLst/>
          </a:prstGeom>
          <a:noFill/>
        </p:spPr>
        <p:txBody>
          <a:bodyPr wrap="square" rtlCol="0">
            <a:spAutoFit/>
          </a:bodyPr>
          <a:lstStyle/>
          <a:p>
            <a:pPr algn="ctr"/>
            <a:r>
              <a:rPr lang="en-GB" b="1">
                <a:solidFill>
                  <a:srgbClr val="EF8C49"/>
                </a:solidFill>
              </a:rPr>
              <a:t>2022-23</a:t>
            </a:r>
          </a:p>
        </p:txBody>
      </p:sp>
      <p:sp>
        <p:nvSpPr>
          <p:cNvPr id="46" name="TextBox 45">
            <a:extLst>
              <a:ext uri="{FF2B5EF4-FFF2-40B4-BE49-F238E27FC236}">
                <a16:creationId xmlns:a16="http://schemas.microsoft.com/office/drawing/2014/main" id="{4E571F23-9045-9C31-9B20-2DBA34376CBD}"/>
              </a:ext>
              <a:ext uri="{C183D7F6-B498-43B3-948B-1728B52AA6E4}">
                <adec:decorative xmlns:adec="http://schemas.microsoft.com/office/drawing/2017/decorative" val="1"/>
              </a:ext>
            </a:extLst>
          </p:cNvPr>
          <p:cNvSpPr txBox="1"/>
          <p:nvPr/>
        </p:nvSpPr>
        <p:spPr>
          <a:xfrm>
            <a:off x="5775282" y="4993073"/>
            <a:ext cx="1654255" cy="276999"/>
          </a:xfrm>
          <a:prstGeom prst="rect">
            <a:avLst/>
          </a:prstGeom>
          <a:noFill/>
        </p:spPr>
        <p:txBody>
          <a:bodyPr wrap="square" rtlCol="0">
            <a:spAutoFit/>
          </a:bodyPr>
          <a:lstStyle/>
          <a:p>
            <a:pPr algn="ctr"/>
            <a:r>
              <a:rPr lang="en-GB" sz="1200" b="1">
                <a:solidFill>
                  <a:srgbClr val="53CA6F"/>
                </a:solidFill>
              </a:rPr>
              <a:t>Third lockdown</a:t>
            </a:r>
          </a:p>
        </p:txBody>
      </p:sp>
      <p:sp>
        <p:nvSpPr>
          <p:cNvPr id="47" name="TextBox 46">
            <a:extLst>
              <a:ext uri="{FF2B5EF4-FFF2-40B4-BE49-F238E27FC236}">
                <a16:creationId xmlns:a16="http://schemas.microsoft.com/office/drawing/2014/main" id="{982827FA-3D87-159F-37CB-4E79F6CBA49F}"/>
              </a:ext>
              <a:ext uri="{C183D7F6-B498-43B3-948B-1728B52AA6E4}">
                <adec:decorative xmlns:adec="http://schemas.microsoft.com/office/drawing/2017/decorative" val="1"/>
              </a:ext>
            </a:extLst>
          </p:cNvPr>
          <p:cNvSpPr txBox="1"/>
          <p:nvPr/>
        </p:nvSpPr>
        <p:spPr>
          <a:xfrm>
            <a:off x="4292079" y="4504304"/>
            <a:ext cx="1065896" cy="461665"/>
          </a:xfrm>
          <a:prstGeom prst="rect">
            <a:avLst/>
          </a:prstGeom>
          <a:noFill/>
        </p:spPr>
        <p:txBody>
          <a:bodyPr wrap="square" rtlCol="0">
            <a:spAutoFit/>
          </a:bodyPr>
          <a:lstStyle/>
          <a:p>
            <a:pPr algn="ctr"/>
            <a:r>
              <a:rPr lang="en-GB" sz="1200" b="1">
                <a:solidFill>
                  <a:srgbClr val="53CA6F"/>
                </a:solidFill>
              </a:rPr>
              <a:t>Second lockdown</a:t>
            </a:r>
          </a:p>
        </p:txBody>
      </p:sp>
      <p:sp>
        <p:nvSpPr>
          <p:cNvPr id="48" name="TextBox 47">
            <a:extLst>
              <a:ext uri="{FF2B5EF4-FFF2-40B4-BE49-F238E27FC236}">
                <a16:creationId xmlns:a16="http://schemas.microsoft.com/office/drawing/2014/main" id="{6F132DDE-4261-5FEC-3D46-619D06556092}"/>
              </a:ext>
              <a:ext uri="{C183D7F6-B498-43B3-948B-1728B52AA6E4}">
                <adec:decorative xmlns:adec="http://schemas.microsoft.com/office/drawing/2017/decorative" val="1"/>
              </a:ext>
            </a:extLst>
          </p:cNvPr>
          <p:cNvSpPr txBox="1"/>
          <p:nvPr/>
        </p:nvSpPr>
        <p:spPr>
          <a:xfrm>
            <a:off x="2478144" y="4756197"/>
            <a:ext cx="1065896" cy="369332"/>
          </a:xfrm>
          <a:prstGeom prst="rect">
            <a:avLst/>
          </a:prstGeom>
          <a:noFill/>
        </p:spPr>
        <p:txBody>
          <a:bodyPr wrap="square" rtlCol="0">
            <a:spAutoFit/>
          </a:bodyPr>
          <a:lstStyle/>
          <a:p>
            <a:pPr algn="ctr"/>
            <a:r>
              <a:rPr lang="en-GB" b="1">
                <a:solidFill>
                  <a:srgbClr val="53CA6F"/>
                </a:solidFill>
              </a:rPr>
              <a:t>2020-21</a:t>
            </a:r>
          </a:p>
        </p:txBody>
      </p:sp>
      <p:sp>
        <p:nvSpPr>
          <p:cNvPr id="49" name="TextBox 48">
            <a:extLst>
              <a:ext uri="{FF2B5EF4-FFF2-40B4-BE49-F238E27FC236}">
                <a16:creationId xmlns:a16="http://schemas.microsoft.com/office/drawing/2014/main" id="{49850040-6546-D109-5059-3D5B5E3C40B9}"/>
              </a:ext>
              <a:ext uri="{C183D7F6-B498-43B3-948B-1728B52AA6E4}">
                <adec:decorative xmlns:adec="http://schemas.microsoft.com/office/drawing/2017/decorative" val="1"/>
              </a:ext>
            </a:extLst>
          </p:cNvPr>
          <p:cNvSpPr txBox="1"/>
          <p:nvPr/>
        </p:nvSpPr>
        <p:spPr>
          <a:xfrm>
            <a:off x="863694" y="4890074"/>
            <a:ext cx="1654255" cy="461665"/>
          </a:xfrm>
          <a:prstGeom prst="rect">
            <a:avLst/>
          </a:prstGeom>
          <a:noFill/>
        </p:spPr>
        <p:txBody>
          <a:bodyPr wrap="square" rtlCol="0">
            <a:spAutoFit/>
          </a:bodyPr>
          <a:lstStyle/>
          <a:p>
            <a:r>
              <a:rPr lang="en-GB" sz="1200" b="1">
                <a:solidFill>
                  <a:srgbClr val="53CA6F"/>
                </a:solidFill>
              </a:rPr>
              <a:t>First lockdown continued</a:t>
            </a:r>
          </a:p>
        </p:txBody>
      </p:sp>
      <p:sp>
        <p:nvSpPr>
          <p:cNvPr id="50" name="TextBox 49">
            <a:extLst>
              <a:ext uri="{FF2B5EF4-FFF2-40B4-BE49-F238E27FC236}">
                <a16:creationId xmlns:a16="http://schemas.microsoft.com/office/drawing/2014/main" id="{69AF2B53-00C1-8865-3B5B-6FDBCC88BC5B}"/>
              </a:ext>
              <a:ext uri="{C183D7F6-B498-43B3-948B-1728B52AA6E4}">
                <adec:decorative xmlns:adec="http://schemas.microsoft.com/office/drawing/2017/decorative" val="1"/>
              </a:ext>
            </a:extLst>
          </p:cNvPr>
          <p:cNvSpPr txBox="1"/>
          <p:nvPr/>
        </p:nvSpPr>
        <p:spPr>
          <a:xfrm>
            <a:off x="7261356" y="4939794"/>
            <a:ext cx="1367526" cy="461665"/>
          </a:xfrm>
          <a:prstGeom prst="rect">
            <a:avLst/>
          </a:prstGeom>
          <a:noFill/>
        </p:spPr>
        <p:txBody>
          <a:bodyPr wrap="square" rtlCol="0">
            <a:spAutoFit/>
          </a:bodyPr>
          <a:lstStyle/>
          <a:p>
            <a:pPr algn="ctr"/>
            <a:r>
              <a:rPr lang="en-GB" sz="1200" b="1">
                <a:solidFill>
                  <a:srgbClr val="3063BD"/>
                </a:solidFill>
              </a:rPr>
              <a:t>First lockdown begins</a:t>
            </a:r>
          </a:p>
        </p:txBody>
      </p:sp>
      <p:sp>
        <p:nvSpPr>
          <p:cNvPr id="51" name="TextBox 50">
            <a:extLst>
              <a:ext uri="{FF2B5EF4-FFF2-40B4-BE49-F238E27FC236}">
                <a16:creationId xmlns:a16="http://schemas.microsoft.com/office/drawing/2014/main" id="{0F91AC2A-D185-D8D6-38CE-F10EF7E255C7}"/>
              </a:ext>
              <a:ext uri="{C183D7F6-B498-43B3-948B-1728B52AA6E4}">
                <adec:decorative xmlns:adec="http://schemas.microsoft.com/office/drawing/2017/decorative" val="1"/>
              </a:ext>
            </a:extLst>
          </p:cNvPr>
          <p:cNvSpPr txBox="1"/>
          <p:nvPr/>
        </p:nvSpPr>
        <p:spPr>
          <a:xfrm>
            <a:off x="2494234" y="1794499"/>
            <a:ext cx="1197257" cy="369332"/>
          </a:xfrm>
          <a:prstGeom prst="rect">
            <a:avLst/>
          </a:prstGeom>
          <a:noFill/>
        </p:spPr>
        <p:txBody>
          <a:bodyPr wrap="square" rtlCol="0">
            <a:spAutoFit/>
          </a:bodyPr>
          <a:lstStyle/>
          <a:p>
            <a:pPr algn="ctr"/>
            <a:r>
              <a:rPr lang="en-GB" b="1">
                <a:solidFill>
                  <a:srgbClr val="3063BD"/>
                </a:solidFill>
              </a:rPr>
              <a:t>2019-20</a:t>
            </a:r>
          </a:p>
        </p:txBody>
      </p:sp>
      <p:sp>
        <p:nvSpPr>
          <p:cNvPr id="52" name="TextBox 51">
            <a:extLst>
              <a:ext uri="{FF2B5EF4-FFF2-40B4-BE49-F238E27FC236}">
                <a16:creationId xmlns:a16="http://schemas.microsoft.com/office/drawing/2014/main" id="{470FEF0C-1665-5709-789E-EEFFA1FF5367}"/>
              </a:ext>
              <a:ext uri="{C183D7F6-B498-43B3-948B-1728B52AA6E4}">
                <adec:decorative xmlns:adec="http://schemas.microsoft.com/office/drawing/2017/decorative" val="1"/>
              </a:ext>
            </a:extLst>
          </p:cNvPr>
          <p:cNvSpPr txBox="1"/>
          <p:nvPr/>
        </p:nvSpPr>
        <p:spPr>
          <a:xfrm>
            <a:off x="1810410" y="3965890"/>
            <a:ext cx="1197257" cy="369332"/>
          </a:xfrm>
          <a:prstGeom prst="rect">
            <a:avLst/>
          </a:prstGeom>
          <a:noFill/>
        </p:spPr>
        <p:txBody>
          <a:bodyPr wrap="square" rtlCol="0">
            <a:spAutoFit/>
          </a:bodyPr>
          <a:lstStyle/>
          <a:p>
            <a:pPr algn="ctr"/>
            <a:r>
              <a:rPr lang="en-GB" b="1">
                <a:solidFill>
                  <a:srgbClr val="FAE568"/>
                </a:solidFill>
              </a:rPr>
              <a:t>2021-22</a:t>
            </a:r>
          </a:p>
        </p:txBody>
      </p:sp>
      <p:sp>
        <p:nvSpPr>
          <p:cNvPr id="53" name="TextBox 52">
            <a:extLst>
              <a:ext uri="{FF2B5EF4-FFF2-40B4-BE49-F238E27FC236}">
                <a16:creationId xmlns:a16="http://schemas.microsoft.com/office/drawing/2014/main" id="{B59A8A99-7664-F190-61D9-8B5EE49312D4}"/>
              </a:ext>
              <a:ext uri="{C183D7F6-B498-43B3-948B-1728B52AA6E4}">
                <adec:decorative xmlns:adec="http://schemas.microsoft.com/office/drawing/2017/decorative" val="1"/>
              </a:ext>
            </a:extLst>
          </p:cNvPr>
          <p:cNvSpPr txBox="1"/>
          <p:nvPr/>
        </p:nvSpPr>
        <p:spPr>
          <a:xfrm>
            <a:off x="4463694" y="2513729"/>
            <a:ext cx="1197257" cy="369332"/>
          </a:xfrm>
          <a:prstGeom prst="rect">
            <a:avLst/>
          </a:prstGeom>
          <a:noFill/>
        </p:spPr>
        <p:txBody>
          <a:bodyPr wrap="square" rtlCol="0">
            <a:spAutoFit/>
          </a:bodyPr>
          <a:lstStyle/>
          <a:p>
            <a:pPr algn="ctr"/>
            <a:r>
              <a:rPr lang="en-GB" b="1">
                <a:solidFill>
                  <a:srgbClr val="00CEC4"/>
                </a:solidFill>
              </a:rPr>
              <a:t>2023-24</a:t>
            </a:r>
          </a:p>
        </p:txBody>
      </p:sp>
      <p:sp>
        <p:nvSpPr>
          <p:cNvPr id="63" name="TextBox 62">
            <a:extLst>
              <a:ext uri="{FF2B5EF4-FFF2-40B4-BE49-F238E27FC236}">
                <a16:creationId xmlns:a16="http://schemas.microsoft.com/office/drawing/2014/main" id="{8FE68C7B-788F-6629-C007-F0F75B1668B4}"/>
              </a:ext>
              <a:ext uri="{C183D7F6-B498-43B3-948B-1728B52AA6E4}">
                <adec:decorative xmlns:adec="http://schemas.microsoft.com/office/drawing/2017/decorative" val="1"/>
              </a:ext>
            </a:extLst>
          </p:cNvPr>
          <p:cNvSpPr txBox="1"/>
          <p:nvPr/>
        </p:nvSpPr>
        <p:spPr>
          <a:xfrm rot="16200000">
            <a:off x="-1591274" y="3520651"/>
            <a:ext cx="4617032" cy="369332"/>
          </a:xfrm>
          <a:prstGeom prst="rect">
            <a:avLst/>
          </a:prstGeom>
          <a:noFill/>
        </p:spPr>
        <p:txBody>
          <a:bodyPr wrap="square" rtlCol="0">
            <a:spAutoFit/>
          </a:bodyPr>
          <a:lstStyle/>
          <a:p>
            <a:pPr algn="ctr"/>
            <a:r>
              <a:rPr lang="en-GB" b="1"/>
              <a:t>Bus Passengers</a:t>
            </a:r>
          </a:p>
        </p:txBody>
      </p:sp>
      <p:sp>
        <p:nvSpPr>
          <p:cNvPr id="42" name="TextBox 41">
            <a:extLst>
              <a:ext uri="{FF2B5EF4-FFF2-40B4-BE49-F238E27FC236}">
                <a16:creationId xmlns:a16="http://schemas.microsoft.com/office/drawing/2014/main" id="{7A6E36AF-8C09-0916-9B7C-C7D19E45AB68}"/>
              </a:ext>
              <a:ext uri="{C183D7F6-B498-43B3-948B-1728B52AA6E4}">
                <adec:decorative xmlns:adec="http://schemas.microsoft.com/office/drawing/2017/decorative" val="1"/>
              </a:ext>
            </a:extLst>
          </p:cNvPr>
          <p:cNvSpPr txBox="1"/>
          <p:nvPr/>
        </p:nvSpPr>
        <p:spPr>
          <a:xfrm>
            <a:off x="1666006" y="2089585"/>
            <a:ext cx="1197257" cy="369332"/>
          </a:xfrm>
          <a:prstGeom prst="rect">
            <a:avLst/>
          </a:prstGeom>
          <a:noFill/>
        </p:spPr>
        <p:txBody>
          <a:bodyPr wrap="square" rtlCol="0">
            <a:spAutoFit/>
          </a:bodyPr>
          <a:lstStyle/>
          <a:p>
            <a:pPr algn="ctr"/>
            <a:r>
              <a:rPr lang="en-GB" b="1">
                <a:solidFill>
                  <a:srgbClr val="F9ABF9"/>
                </a:solidFill>
              </a:rPr>
              <a:t>2024-25</a:t>
            </a:r>
          </a:p>
        </p:txBody>
      </p:sp>
    </p:spTree>
    <p:extLst>
      <p:ext uri="{BB962C8B-B14F-4D97-AF65-F5344CB8AC3E}">
        <p14:creationId xmlns:p14="http://schemas.microsoft.com/office/powerpoint/2010/main" val="1014544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e</a:t>
            </a:r>
            <a:r>
              <a:rPr lang="en-GB" sz="2800" b="1" err="1">
                <a:latin typeface="Calibri" panose="020F0502020204030204"/>
              </a:rPr>
              <a:t>xcluding</a:t>
            </a:r>
            <a:r>
              <a:rPr lang="en-GB" sz="2800" b="1">
                <a:latin typeface="Calibri" panose="020F0502020204030204"/>
              </a:rPr>
              <a:t> Park and Ride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In June 2024, bus passengers on non-P&amp;R services were 14% below pre-COVID at the Cambridge depot and 12% above at the </a:t>
            </a:r>
            <a:r>
              <a:rPr lang="en-GB" sz="1400" err="1"/>
              <a:t>Fenstanton</a:t>
            </a:r>
            <a:r>
              <a:rPr lang="en-GB" sz="1400"/>
              <a:t> depot. Peterborough passenger numbers continue to be particularly low at 22% below pre-COVID levels.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51</a:t>
            </a:fld>
            <a:endParaRPr lang="en-GB"/>
          </a:p>
        </p:txBody>
      </p:sp>
      <p:pic>
        <p:nvPicPr>
          <p:cNvPr id="5" name="Picture 4" descr="A line chart showing weekly bus passenger volumes (excluding park and ride users), with each line representing a 12-month period (which runs from May to April). &#10;&#10;June 2024 bus passenger volumes are higher than in June 2023, and are well above June 2020 levels when lockdown measures were in place. They are just slightly below the passenger volumes seen in 2019 (pre-Covid).">
            <a:extLst>
              <a:ext uri="{FF2B5EF4-FFF2-40B4-BE49-F238E27FC236}">
                <a16:creationId xmlns:a16="http://schemas.microsoft.com/office/drawing/2014/main" id="{06B4800C-6197-E601-436F-7076EC72CCB3}"/>
              </a:ext>
            </a:extLst>
          </p:cNvPr>
          <p:cNvPicPr>
            <a:picLocks noChangeAspect="1"/>
          </p:cNvPicPr>
          <p:nvPr/>
        </p:nvPicPr>
        <p:blipFill>
          <a:blip r:embed="rId3"/>
          <a:stretch>
            <a:fillRect/>
          </a:stretch>
        </p:blipFill>
        <p:spPr>
          <a:xfrm>
            <a:off x="926097" y="1693091"/>
            <a:ext cx="7271573" cy="4494465"/>
          </a:xfrm>
          <a:prstGeom prst="rect">
            <a:avLst/>
          </a:prstGeom>
        </p:spPr>
      </p:pic>
      <p:grpSp>
        <p:nvGrpSpPr>
          <p:cNvPr id="6" name="Group 5">
            <a:extLst>
              <a:ext uri="{FF2B5EF4-FFF2-40B4-BE49-F238E27FC236}">
                <a16:creationId xmlns:a16="http://schemas.microsoft.com/office/drawing/2014/main" id="{B86A1F63-F97B-E2E4-DF7C-2E3923C25F1C}"/>
              </a:ext>
              <a:ext uri="{C183D7F6-B498-43B3-948B-1728B52AA6E4}">
                <adec:decorative xmlns:adec="http://schemas.microsoft.com/office/drawing/2017/decorative" val="1"/>
              </a:ext>
            </a:extLst>
          </p:cNvPr>
          <p:cNvGrpSpPr/>
          <p:nvPr/>
        </p:nvGrpSpPr>
        <p:grpSpPr>
          <a:xfrm>
            <a:off x="928919" y="6201029"/>
            <a:ext cx="6968997" cy="338554"/>
            <a:chOff x="1296586" y="6321142"/>
            <a:chExt cx="6286299" cy="338554"/>
          </a:xfrm>
        </p:grpSpPr>
        <p:sp>
          <p:nvSpPr>
            <p:cNvPr id="7" name="TextBox 6">
              <a:extLst>
                <a:ext uri="{FF2B5EF4-FFF2-40B4-BE49-F238E27FC236}">
                  <a16:creationId xmlns:a16="http://schemas.microsoft.com/office/drawing/2014/main" id="{1197918A-3EAD-53C4-52ED-17513B61E0F8}"/>
                </a:ext>
              </a:extLst>
            </p:cNvPr>
            <p:cNvSpPr txBox="1"/>
            <p:nvPr/>
          </p:nvSpPr>
          <p:spPr>
            <a:xfrm>
              <a:off x="1296586" y="6321142"/>
              <a:ext cx="628650" cy="338554"/>
            </a:xfrm>
            <a:prstGeom prst="rect">
              <a:avLst/>
            </a:prstGeom>
            <a:noFill/>
            <a:ln>
              <a:noFill/>
            </a:ln>
          </p:spPr>
          <p:txBody>
            <a:bodyPr wrap="square" rtlCol="0">
              <a:spAutoFit/>
            </a:bodyPr>
            <a:lstStyle/>
            <a:p>
              <a:r>
                <a:rPr lang="en-GB" sz="1600" b="1"/>
                <a:t>May</a:t>
              </a:r>
            </a:p>
          </p:txBody>
        </p:sp>
        <p:sp>
          <p:nvSpPr>
            <p:cNvPr id="8" name="TextBox 7">
              <a:extLst>
                <a:ext uri="{FF2B5EF4-FFF2-40B4-BE49-F238E27FC236}">
                  <a16:creationId xmlns:a16="http://schemas.microsoft.com/office/drawing/2014/main" id="{E4BBE9F3-7491-F7AD-FF50-74302A557D9A}"/>
                </a:ext>
              </a:extLst>
            </p:cNvPr>
            <p:cNvSpPr txBox="1"/>
            <p:nvPr/>
          </p:nvSpPr>
          <p:spPr>
            <a:xfrm>
              <a:off x="1845410" y="6321142"/>
              <a:ext cx="628650" cy="338554"/>
            </a:xfrm>
            <a:prstGeom prst="rect">
              <a:avLst/>
            </a:prstGeom>
            <a:noFill/>
            <a:ln>
              <a:noFill/>
            </a:ln>
          </p:spPr>
          <p:txBody>
            <a:bodyPr wrap="square" rtlCol="0">
              <a:spAutoFit/>
            </a:bodyPr>
            <a:lstStyle/>
            <a:p>
              <a:r>
                <a:rPr lang="en-GB" sz="1600" b="1"/>
                <a:t>Jun</a:t>
              </a:r>
            </a:p>
          </p:txBody>
        </p:sp>
        <p:sp>
          <p:nvSpPr>
            <p:cNvPr id="9" name="TextBox 8">
              <a:extLst>
                <a:ext uri="{FF2B5EF4-FFF2-40B4-BE49-F238E27FC236}">
                  <a16:creationId xmlns:a16="http://schemas.microsoft.com/office/drawing/2014/main" id="{393EAEFC-840C-0152-409F-72424B5474F1}"/>
                </a:ext>
              </a:extLst>
            </p:cNvPr>
            <p:cNvSpPr txBox="1"/>
            <p:nvPr/>
          </p:nvSpPr>
          <p:spPr>
            <a:xfrm>
              <a:off x="2394234" y="6321142"/>
              <a:ext cx="628650" cy="338554"/>
            </a:xfrm>
            <a:prstGeom prst="rect">
              <a:avLst/>
            </a:prstGeom>
            <a:noFill/>
            <a:ln>
              <a:noFill/>
            </a:ln>
          </p:spPr>
          <p:txBody>
            <a:bodyPr wrap="square" rtlCol="0">
              <a:spAutoFit/>
            </a:bodyPr>
            <a:lstStyle/>
            <a:p>
              <a:r>
                <a:rPr lang="en-GB" sz="1600" b="1"/>
                <a:t>Jul</a:t>
              </a:r>
            </a:p>
          </p:txBody>
        </p:sp>
        <p:sp>
          <p:nvSpPr>
            <p:cNvPr id="12" name="TextBox 11">
              <a:extLst>
                <a:ext uri="{FF2B5EF4-FFF2-40B4-BE49-F238E27FC236}">
                  <a16:creationId xmlns:a16="http://schemas.microsoft.com/office/drawing/2014/main" id="{9A1C0B90-6FDA-39A5-C176-33BB10695F0B}"/>
                </a:ext>
              </a:extLst>
            </p:cNvPr>
            <p:cNvSpPr txBox="1"/>
            <p:nvPr/>
          </p:nvSpPr>
          <p:spPr>
            <a:xfrm>
              <a:off x="2926561" y="6321142"/>
              <a:ext cx="628650" cy="338554"/>
            </a:xfrm>
            <a:prstGeom prst="rect">
              <a:avLst/>
            </a:prstGeom>
            <a:noFill/>
            <a:ln>
              <a:noFill/>
            </a:ln>
          </p:spPr>
          <p:txBody>
            <a:bodyPr wrap="square" rtlCol="0">
              <a:spAutoFit/>
            </a:bodyPr>
            <a:lstStyle/>
            <a:p>
              <a:r>
                <a:rPr lang="en-GB" sz="1600" b="1"/>
                <a:t>Aug</a:t>
              </a:r>
            </a:p>
          </p:txBody>
        </p:sp>
        <p:sp>
          <p:nvSpPr>
            <p:cNvPr id="13" name="TextBox 12">
              <a:extLst>
                <a:ext uri="{FF2B5EF4-FFF2-40B4-BE49-F238E27FC236}">
                  <a16:creationId xmlns:a16="http://schemas.microsoft.com/office/drawing/2014/main" id="{D6232258-09D0-2144-147B-E08EC1C01E9C}"/>
                </a:ext>
              </a:extLst>
            </p:cNvPr>
            <p:cNvSpPr txBox="1"/>
            <p:nvPr/>
          </p:nvSpPr>
          <p:spPr>
            <a:xfrm>
              <a:off x="3533120" y="6321142"/>
              <a:ext cx="628650" cy="338554"/>
            </a:xfrm>
            <a:prstGeom prst="rect">
              <a:avLst/>
            </a:prstGeom>
            <a:noFill/>
            <a:ln>
              <a:noFill/>
            </a:ln>
          </p:spPr>
          <p:txBody>
            <a:bodyPr wrap="square" rtlCol="0">
              <a:spAutoFit/>
            </a:bodyPr>
            <a:lstStyle/>
            <a:p>
              <a:r>
                <a:rPr lang="en-GB" sz="1600" b="1"/>
                <a:t>Sep</a:t>
              </a:r>
            </a:p>
          </p:txBody>
        </p:sp>
        <p:sp>
          <p:nvSpPr>
            <p:cNvPr id="15" name="TextBox 14">
              <a:extLst>
                <a:ext uri="{FF2B5EF4-FFF2-40B4-BE49-F238E27FC236}">
                  <a16:creationId xmlns:a16="http://schemas.microsoft.com/office/drawing/2014/main" id="{1C2A12B7-7AAB-FFC9-97DF-2B3FC85C79DA}"/>
                </a:ext>
              </a:extLst>
            </p:cNvPr>
            <p:cNvSpPr txBox="1"/>
            <p:nvPr/>
          </p:nvSpPr>
          <p:spPr>
            <a:xfrm>
              <a:off x="4015959" y="6321142"/>
              <a:ext cx="628650" cy="338554"/>
            </a:xfrm>
            <a:prstGeom prst="rect">
              <a:avLst/>
            </a:prstGeom>
            <a:noFill/>
            <a:ln>
              <a:noFill/>
            </a:ln>
          </p:spPr>
          <p:txBody>
            <a:bodyPr wrap="square" rtlCol="0">
              <a:spAutoFit/>
            </a:bodyPr>
            <a:lstStyle/>
            <a:p>
              <a:r>
                <a:rPr lang="en-GB" sz="1600" b="1"/>
                <a:t>Oct</a:t>
              </a:r>
            </a:p>
          </p:txBody>
        </p:sp>
        <p:sp>
          <p:nvSpPr>
            <p:cNvPr id="16" name="TextBox 15">
              <a:extLst>
                <a:ext uri="{FF2B5EF4-FFF2-40B4-BE49-F238E27FC236}">
                  <a16:creationId xmlns:a16="http://schemas.microsoft.com/office/drawing/2014/main" id="{E0A1F551-CFE8-726E-B889-C02B629DA2C5}"/>
                </a:ext>
              </a:extLst>
            </p:cNvPr>
            <p:cNvSpPr txBox="1"/>
            <p:nvPr/>
          </p:nvSpPr>
          <p:spPr>
            <a:xfrm>
              <a:off x="4457557" y="6321142"/>
              <a:ext cx="628650" cy="338554"/>
            </a:xfrm>
            <a:prstGeom prst="rect">
              <a:avLst/>
            </a:prstGeom>
            <a:noFill/>
            <a:ln>
              <a:noFill/>
            </a:ln>
          </p:spPr>
          <p:txBody>
            <a:bodyPr wrap="square" rtlCol="0">
              <a:spAutoFit/>
            </a:bodyPr>
            <a:lstStyle/>
            <a:p>
              <a:r>
                <a:rPr lang="en-GB" sz="1600" b="1"/>
                <a:t>Nov</a:t>
              </a:r>
            </a:p>
          </p:txBody>
        </p:sp>
        <p:sp>
          <p:nvSpPr>
            <p:cNvPr id="17" name="TextBox 16">
              <a:extLst>
                <a:ext uri="{FF2B5EF4-FFF2-40B4-BE49-F238E27FC236}">
                  <a16:creationId xmlns:a16="http://schemas.microsoft.com/office/drawing/2014/main" id="{010A3B01-BE25-A17C-543A-DFC81EA64CD5}"/>
                </a:ext>
              </a:extLst>
            </p:cNvPr>
            <p:cNvSpPr txBox="1"/>
            <p:nvPr/>
          </p:nvSpPr>
          <p:spPr>
            <a:xfrm>
              <a:off x="4940397" y="6321142"/>
              <a:ext cx="628650" cy="338554"/>
            </a:xfrm>
            <a:prstGeom prst="rect">
              <a:avLst/>
            </a:prstGeom>
            <a:noFill/>
            <a:ln>
              <a:noFill/>
            </a:ln>
          </p:spPr>
          <p:txBody>
            <a:bodyPr wrap="square" rtlCol="0">
              <a:spAutoFit/>
            </a:bodyPr>
            <a:lstStyle/>
            <a:p>
              <a:r>
                <a:rPr lang="en-GB" sz="1600" b="1"/>
                <a:t>Dec</a:t>
              </a:r>
            </a:p>
          </p:txBody>
        </p:sp>
        <p:sp>
          <p:nvSpPr>
            <p:cNvPr id="18" name="TextBox 17">
              <a:extLst>
                <a:ext uri="{FF2B5EF4-FFF2-40B4-BE49-F238E27FC236}">
                  <a16:creationId xmlns:a16="http://schemas.microsoft.com/office/drawing/2014/main" id="{992DB9F0-81CF-9DD4-8833-0B82B5EB5500}"/>
                </a:ext>
              </a:extLst>
            </p:cNvPr>
            <p:cNvSpPr txBox="1"/>
            <p:nvPr/>
          </p:nvSpPr>
          <p:spPr>
            <a:xfrm>
              <a:off x="5447979" y="6321142"/>
              <a:ext cx="628650" cy="338554"/>
            </a:xfrm>
            <a:prstGeom prst="rect">
              <a:avLst/>
            </a:prstGeom>
            <a:noFill/>
            <a:ln>
              <a:noFill/>
            </a:ln>
          </p:spPr>
          <p:txBody>
            <a:bodyPr wrap="square" rtlCol="0">
              <a:spAutoFit/>
            </a:bodyPr>
            <a:lstStyle/>
            <a:p>
              <a:r>
                <a:rPr lang="en-GB" sz="1600" b="1"/>
                <a:t>Jan</a:t>
              </a:r>
            </a:p>
          </p:txBody>
        </p:sp>
        <p:sp>
          <p:nvSpPr>
            <p:cNvPr id="19" name="TextBox 18">
              <a:extLst>
                <a:ext uri="{FF2B5EF4-FFF2-40B4-BE49-F238E27FC236}">
                  <a16:creationId xmlns:a16="http://schemas.microsoft.com/office/drawing/2014/main" id="{72F4288A-16D4-A7A5-455B-4CE1C84FABE6}"/>
                </a:ext>
              </a:extLst>
            </p:cNvPr>
            <p:cNvSpPr txBox="1"/>
            <p:nvPr/>
          </p:nvSpPr>
          <p:spPr>
            <a:xfrm>
              <a:off x="5914320" y="6321142"/>
              <a:ext cx="628650" cy="338554"/>
            </a:xfrm>
            <a:prstGeom prst="rect">
              <a:avLst/>
            </a:prstGeom>
            <a:noFill/>
            <a:ln>
              <a:noFill/>
            </a:ln>
          </p:spPr>
          <p:txBody>
            <a:bodyPr wrap="square" rtlCol="0">
              <a:spAutoFit/>
            </a:bodyPr>
            <a:lstStyle/>
            <a:p>
              <a:r>
                <a:rPr lang="en-GB" sz="1600" b="1"/>
                <a:t>Feb</a:t>
              </a:r>
            </a:p>
          </p:txBody>
        </p:sp>
        <p:sp>
          <p:nvSpPr>
            <p:cNvPr id="20" name="TextBox 19">
              <a:extLst>
                <a:ext uri="{FF2B5EF4-FFF2-40B4-BE49-F238E27FC236}">
                  <a16:creationId xmlns:a16="http://schemas.microsoft.com/office/drawing/2014/main" id="{163E2423-B9F5-61EE-BD6C-330679850A24}"/>
                </a:ext>
              </a:extLst>
            </p:cNvPr>
            <p:cNvSpPr txBox="1"/>
            <p:nvPr/>
          </p:nvSpPr>
          <p:spPr>
            <a:xfrm>
              <a:off x="6405406" y="6321142"/>
              <a:ext cx="628650" cy="338554"/>
            </a:xfrm>
            <a:prstGeom prst="rect">
              <a:avLst/>
            </a:prstGeom>
            <a:noFill/>
            <a:ln>
              <a:noFill/>
            </a:ln>
          </p:spPr>
          <p:txBody>
            <a:bodyPr wrap="square" rtlCol="0">
              <a:spAutoFit/>
            </a:bodyPr>
            <a:lstStyle/>
            <a:p>
              <a:r>
                <a:rPr lang="en-GB" sz="1600" b="1"/>
                <a:t>Mar</a:t>
              </a:r>
            </a:p>
          </p:txBody>
        </p:sp>
        <p:sp>
          <p:nvSpPr>
            <p:cNvPr id="21" name="TextBox 20">
              <a:extLst>
                <a:ext uri="{FF2B5EF4-FFF2-40B4-BE49-F238E27FC236}">
                  <a16:creationId xmlns:a16="http://schemas.microsoft.com/office/drawing/2014/main" id="{6E5F6A10-42D5-73DA-C27E-E127078C4A07}"/>
                </a:ext>
              </a:extLst>
            </p:cNvPr>
            <p:cNvSpPr txBox="1"/>
            <p:nvPr/>
          </p:nvSpPr>
          <p:spPr>
            <a:xfrm>
              <a:off x="6954235" y="6321142"/>
              <a:ext cx="628650" cy="338554"/>
            </a:xfrm>
            <a:prstGeom prst="rect">
              <a:avLst/>
            </a:prstGeom>
            <a:noFill/>
            <a:ln>
              <a:noFill/>
            </a:ln>
          </p:spPr>
          <p:txBody>
            <a:bodyPr wrap="square" rtlCol="0">
              <a:spAutoFit/>
            </a:bodyPr>
            <a:lstStyle/>
            <a:p>
              <a:r>
                <a:rPr lang="en-GB" sz="1600" b="1"/>
                <a:t>Apr</a:t>
              </a:r>
            </a:p>
          </p:txBody>
        </p:sp>
      </p:grpSp>
      <p:sp>
        <p:nvSpPr>
          <p:cNvPr id="22" name="TextBox 21">
            <a:extLst>
              <a:ext uri="{FF2B5EF4-FFF2-40B4-BE49-F238E27FC236}">
                <a16:creationId xmlns:a16="http://schemas.microsoft.com/office/drawing/2014/main" id="{B0900B82-3552-360F-405E-01C6EF2574AD}"/>
              </a:ext>
              <a:ext uri="{C183D7F6-B498-43B3-948B-1728B52AA6E4}">
                <adec:decorative xmlns:adec="http://schemas.microsoft.com/office/drawing/2017/decorative" val="1"/>
              </a:ext>
            </a:extLst>
          </p:cNvPr>
          <p:cNvSpPr txBox="1"/>
          <p:nvPr/>
        </p:nvSpPr>
        <p:spPr>
          <a:xfrm rot="16200000">
            <a:off x="-1591274" y="3520651"/>
            <a:ext cx="4617032" cy="369332"/>
          </a:xfrm>
          <a:prstGeom prst="rect">
            <a:avLst/>
          </a:prstGeom>
          <a:noFill/>
        </p:spPr>
        <p:txBody>
          <a:bodyPr wrap="square" rtlCol="0">
            <a:spAutoFit/>
          </a:bodyPr>
          <a:lstStyle/>
          <a:p>
            <a:pPr algn="ctr"/>
            <a:r>
              <a:rPr lang="en-GB" b="1"/>
              <a:t>Bus Passengers</a:t>
            </a:r>
          </a:p>
        </p:txBody>
      </p:sp>
      <p:sp>
        <p:nvSpPr>
          <p:cNvPr id="23" name="TextBox 22">
            <a:extLst>
              <a:ext uri="{FF2B5EF4-FFF2-40B4-BE49-F238E27FC236}">
                <a16:creationId xmlns:a16="http://schemas.microsoft.com/office/drawing/2014/main" id="{33B8C27B-C8F7-CD1D-9C04-99D62A5FFBF0}"/>
              </a:ext>
              <a:ext uri="{C183D7F6-B498-43B3-948B-1728B52AA6E4}">
                <adec:decorative xmlns:adec="http://schemas.microsoft.com/office/drawing/2017/decorative" val="1"/>
              </a:ext>
            </a:extLst>
          </p:cNvPr>
          <p:cNvSpPr txBox="1"/>
          <p:nvPr/>
        </p:nvSpPr>
        <p:spPr>
          <a:xfrm>
            <a:off x="2106026" y="1113408"/>
            <a:ext cx="4617032" cy="646331"/>
          </a:xfrm>
          <a:prstGeom prst="rect">
            <a:avLst/>
          </a:prstGeom>
          <a:noFill/>
        </p:spPr>
        <p:txBody>
          <a:bodyPr wrap="square" rtlCol="0">
            <a:spAutoFit/>
          </a:bodyPr>
          <a:lstStyle/>
          <a:p>
            <a:pPr algn="ctr"/>
            <a:r>
              <a:rPr lang="en-GB" b="1"/>
              <a:t>Stagecoach CPCA Area Bus Passengers (excluding P&amp;R)</a:t>
            </a:r>
          </a:p>
        </p:txBody>
      </p:sp>
      <p:sp>
        <p:nvSpPr>
          <p:cNvPr id="24" name="TextBox 23">
            <a:extLst>
              <a:ext uri="{FF2B5EF4-FFF2-40B4-BE49-F238E27FC236}">
                <a16:creationId xmlns:a16="http://schemas.microsoft.com/office/drawing/2014/main" id="{55BE45F9-5240-7D52-7F80-5A563638BB56}"/>
              </a:ext>
              <a:ext uri="{C183D7F6-B498-43B3-948B-1728B52AA6E4}">
                <adec:decorative xmlns:adec="http://schemas.microsoft.com/office/drawing/2017/decorative" val="1"/>
              </a:ext>
            </a:extLst>
          </p:cNvPr>
          <p:cNvSpPr txBox="1"/>
          <p:nvPr/>
        </p:nvSpPr>
        <p:spPr>
          <a:xfrm>
            <a:off x="863694" y="4890074"/>
            <a:ext cx="1654255" cy="461665"/>
          </a:xfrm>
          <a:prstGeom prst="rect">
            <a:avLst/>
          </a:prstGeom>
          <a:noFill/>
        </p:spPr>
        <p:txBody>
          <a:bodyPr wrap="square" rtlCol="0">
            <a:spAutoFit/>
          </a:bodyPr>
          <a:lstStyle/>
          <a:p>
            <a:r>
              <a:rPr lang="en-GB" sz="1200" b="1">
                <a:solidFill>
                  <a:srgbClr val="53CA6F"/>
                </a:solidFill>
              </a:rPr>
              <a:t>First lockdown continued</a:t>
            </a:r>
          </a:p>
        </p:txBody>
      </p:sp>
      <p:sp>
        <p:nvSpPr>
          <p:cNvPr id="25" name="TextBox 24">
            <a:extLst>
              <a:ext uri="{FF2B5EF4-FFF2-40B4-BE49-F238E27FC236}">
                <a16:creationId xmlns:a16="http://schemas.microsoft.com/office/drawing/2014/main" id="{92C9FB0C-B054-40A2-9C98-5638E2F9E180}"/>
              </a:ext>
              <a:ext uri="{C183D7F6-B498-43B3-948B-1728B52AA6E4}">
                <adec:decorative xmlns:adec="http://schemas.microsoft.com/office/drawing/2017/decorative" val="1"/>
              </a:ext>
            </a:extLst>
          </p:cNvPr>
          <p:cNvSpPr txBox="1"/>
          <p:nvPr/>
        </p:nvSpPr>
        <p:spPr>
          <a:xfrm>
            <a:off x="1610525" y="2171571"/>
            <a:ext cx="1197257" cy="369332"/>
          </a:xfrm>
          <a:prstGeom prst="rect">
            <a:avLst/>
          </a:prstGeom>
          <a:noFill/>
        </p:spPr>
        <p:txBody>
          <a:bodyPr wrap="square" rtlCol="0">
            <a:spAutoFit/>
          </a:bodyPr>
          <a:lstStyle/>
          <a:p>
            <a:pPr algn="ctr"/>
            <a:r>
              <a:rPr lang="en-GB" b="1">
                <a:solidFill>
                  <a:srgbClr val="F9ABF9"/>
                </a:solidFill>
              </a:rPr>
              <a:t>2024-25</a:t>
            </a:r>
          </a:p>
        </p:txBody>
      </p:sp>
      <p:sp>
        <p:nvSpPr>
          <p:cNvPr id="26" name="TextBox 25">
            <a:extLst>
              <a:ext uri="{FF2B5EF4-FFF2-40B4-BE49-F238E27FC236}">
                <a16:creationId xmlns:a16="http://schemas.microsoft.com/office/drawing/2014/main" id="{C8FCF22E-FF5E-FE24-FB7D-5C607E729F3B}"/>
              </a:ext>
              <a:ext uri="{C183D7F6-B498-43B3-948B-1728B52AA6E4}">
                <adec:decorative xmlns:adec="http://schemas.microsoft.com/office/drawing/2017/decorative" val="1"/>
              </a:ext>
            </a:extLst>
          </p:cNvPr>
          <p:cNvSpPr txBox="1"/>
          <p:nvPr/>
        </p:nvSpPr>
        <p:spPr>
          <a:xfrm>
            <a:off x="2518505" y="1850102"/>
            <a:ext cx="1197257" cy="369332"/>
          </a:xfrm>
          <a:prstGeom prst="rect">
            <a:avLst/>
          </a:prstGeom>
          <a:noFill/>
        </p:spPr>
        <p:txBody>
          <a:bodyPr wrap="square" rtlCol="0">
            <a:spAutoFit/>
          </a:bodyPr>
          <a:lstStyle/>
          <a:p>
            <a:pPr algn="ctr"/>
            <a:r>
              <a:rPr lang="en-GB" b="1">
                <a:solidFill>
                  <a:srgbClr val="0976C3"/>
                </a:solidFill>
              </a:rPr>
              <a:t>2019-20</a:t>
            </a:r>
          </a:p>
        </p:txBody>
      </p:sp>
      <p:sp>
        <p:nvSpPr>
          <p:cNvPr id="27" name="TextBox 26">
            <a:extLst>
              <a:ext uri="{FF2B5EF4-FFF2-40B4-BE49-F238E27FC236}">
                <a16:creationId xmlns:a16="http://schemas.microsoft.com/office/drawing/2014/main" id="{8F515027-EAE1-504B-A836-DC99DCC99285}"/>
              </a:ext>
              <a:ext uri="{C183D7F6-B498-43B3-948B-1728B52AA6E4}">
                <adec:decorative xmlns:adec="http://schemas.microsoft.com/office/drawing/2017/decorative" val="1"/>
              </a:ext>
            </a:extLst>
          </p:cNvPr>
          <p:cNvSpPr txBox="1"/>
          <p:nvPr/>
        </p:nvSpPr>
        <p:spPr>
          <a:xfrm>
            <a:off x="2512628" y="4640907"/>
            <a:ext cx="1065896" cy="369332"/>
          </a:xfrm>
          <a:prstGeom prst="rect">
            <a:avLst/>
          </a:prstGeom>
          <a:noFill/>
        </p:spPr>
        <p:txBody>
          <a:bodyPr wrap="square" rtlCol="0">
            <a:spAutoFit/>
          </a:bodyPr>
          <a:lstStyle/>
          <a:p>
            <a:pPr algn="ctr"/>
            <a:r>
              <a:rPr lang="en-GB" b="1">
                <a:solidFill>
                  <a:srgbClr val="53CA6F"/>
                </a:solidFill>
              </a:rPr>
              <a:t>2020-21</a:t>
            </a:r>
          </a:p>
        </p:txBody>
      </p:sp>
      <p:sp>
        <p:nvSpPr>
          <p:cNvPr id="28" name="TextBox 27">
            <a:extLst>
              <a:ext uri="{FF2B5EF4-FFF2-40B4-BE49-F238E27FC236}">
                <a16:creationId xmlns:a16="http://schemas.microsoft.com/office/drawing/2014/main" id="{92D6A68C-7A31-3411-9145-95E42F8DDF1C}"/>
              </a:ext>
              <a:ext uri="{C183D7F6-B498-43B3-948B-1728B52AA6E4}">
                <adec:decorative xmlns:adec="http://schemas.microsoft.com/office/drawing/2017/decorative" val="1"/>
              </a:ext>
            </a:extLst>
          </p:cNvPr>
          <p:cNvSpPr txBox="1"/>
          <p:nvPr/>
        </p:nvSpPr>
        <p:spPr>
          <a:xfrm>
            <a:off x="4179680" y="4560220"/>
            <a:ext cx="1065896" cy="461665"/>
          </a:xfrm>
          <a:prstGeom prst="rect">
            <a:avLst/>
          </a:prstGeom>
          <a:noFill/>
        </p:spPr>
        <p:txBody>
          <a:bodyPr wrap="square" rtlCol="0">
            <a:spAutoFit/>
          </a:bodyPr>
          <a:lstStyle/>
          <a:p>
            <a:pPr algn="ctr"/>
            <a:r>
              <a:rPr lang="en-GB" sz="1200" b="1">
                <a:solidFill>
                  <a:srgbClr val="53CA6F"/>
                </a:solidFill>
              </a:rPr>
              <a:t>Second lockdown</a:t>
            </a:r>
          </a:p>
        </p:txBody>
      </p:sp>
      <p:sp>
        <p:nvSpPr>
          <p:cNvPr id="29" name="TextBox 28">
            <a:extLst>
              <a:ext uri="{FF2B5EF4-FFF2-40B4-BE49-F238E27FC236}">
                <a16:creationId xmlns:a16="http://schemas.microsoft.com/office/drawing/2014/main" id="{8C80C706-A3FC-B9E5-CEDC-7E2AAB6BA4C7}"/>
              </a:ext>
              <a:ext uri="{C183D7F6-B498-43B3-948B-1728B52AA6E4}">
                <adec:decorative xmlns:adec="http://schemas.microsoft.com/office/drawing/2017/decorative" val="1"/>
              </a:ext>
            </a:extLst>
          </p:cNvPr>
          <p:cNvSpPr txBox="1"/>
          <p:nvPr/>
        </p:nvSpPr>
        <p:spPr>
          <a:xfrm>
            <a:off x="5486905" y="5026409"/>
            <a:ext cx="1654255" cy="276999"/>
          </a:xfrm>
          <a:prstGeom prst="rect">
            <a:avLst/>
          </a:prstGeom>
          <a:noFill/>
        </p:spPr>
        <p:txBody>
          <a:bodyPr wrap="square" rtlCol="0">
            <a:spAutoFit/>
          </a:bodyPr>
          <a:lstStyle/>
          <a:p>
            <a:pPr algn="ctr"/>
            <a:r>
              <a:rPr lang="en-GB" sz="1200" b="1">
                <a:solidFill>
                  <a:srgbClr val="53CA6F"/>
                </a:solidFill>
              </a:rPr>
              <a:t>Third lockdown</a:t>
            </a:r>
          </a:p>
        </p:txBody>
      </p:sp>
      <p:sp>
        <p:nvSpPr>
          <p:cNvPr id="30" name="TextBox 29">
            <a:extLst>
              <a:ext uri="{FF2B5EF4-FFF2-40B4-BE49-F238E27FC236}">
                <a16:creationId xmlns:a16="http://schemas.microsoft.com/office/drawing/2014/main" id="{18D5C176-DDAF-E9F6-0D3E-E4370A44C6A9}"/>
              </a:ext>
              <a:ext uri="{C183D7F6-B498-43B3-948B-1728B52AA6E4}">
                <adec:decorative xmlns:adec="http://schemas.microsoft.com/office/drawing/2017/decorative" val="1"/>
              </a:ext>
            </a:extLst>
          </p:cNvPr>
          <p:cNvSpPr txBox="1"/>
          <p:nvPr/>
        </p:nvSpPr>
        <p:spPr>
          <a:xfrm>
            <a:off x="7227120" y="4957801"/>
            <a:ext cx="1367526" cy="461665"/>
          </a:xfrm>
          <a:prstGeom prst="rect">
            <a:avLst/>
          </a:prstGeom>
          <a:noFill/>
        </p:spPr>
        <p:txBody>
          <a:bodyPr wrap="square" rtlCol="0">
            <a:spAutoFit/>
          </a:bodyPr>
          <a:lstStyle/>
          <a:p>
            <a:pPr algn="ctr"/>
            <a:r>
              <a:rPr lang="en-GB" sz="1200" b="1">
                <a:solidFill>
                  <a:srgbClr val="0976C3"/>
                </a:solidFill>
              </a:rPr>
              <a:t>First lockdown begins</a:t>
            </a:r>
          </a:p>
        </p:txBody>
      </p:sp>
      <p:sp>
        <p:nvSpPr>
          <p:cNvPr id="31" name="TextBox 30">
            <a:extLst>
              <a:ext uri="{FF2B5EF4-FFF2-40B4-BE49-F238E27FC236}">
                <a16:creationId xmlns:a16="http://schemas.microsoft.com/office/drawing/2014/main" id="{0BBF4227-78CA-36E1-82F1-2F02BEDDF3CB}"/>
              </a:ext>
              <a:ext uri="{C183D7F6-B498-43B3-948B-1728B52AA6E4}">
                <adec:decorative xmlns:adec="http://schemas.microsoft.com/office/drawing/2017/decorative" val="1"/>
              </a:ext>
            </a:extLst>
          </p:cNvPr>
          <p:cNvSpPr txBox="1"/>
          <p:nvPr/>
        </p:nvSpPr>
        <p:spPr>
          <a:xfrm>
            <a:off x="4333860" y="3463984"/>
            <a:ext cx="1197257" cy="369332"/>
          </a:xfrm>
          <a:prstGeom prst="rect">
            <a:avLst/>
          </a:prstGeom>
          <a:noFill/>
        </p:spPr>
        <p:txBody>
          <a:bodyPr wrap="square" rtlCol="0">
            <a:spAutoFit/>
          </a:bodyPr>
          <a:lstStyle/>
          <a:p>
            <a:pPr algn="ctr"/>
            <a:r>
              <a:rPr lang="en-GB" b="1">
                <a:solidFill>
                  <a:srgbClr val="FAE568"/>
                </a:solidFill>
              </a:rPr>
              <a:t>2021-22</a:t>
            </a:r>
          </a:p>
        </p:txBody>
      </p:sp>
      <p:sp>
        <p:nvSpPr>
          <p:cNvPr id="32" name="TextBox 31">
            <a:extLst>
              <a:ext uri="{FF2B5EF4-FFF2-40B4-BE49-F238E27FC236}">
                <a16:creationId xmlns:a16="http://schemas.microsoft.com/office/drawing/2014/main" id="{154EB9ED-1C90-A2F5-A90B-C769699EB4C2}"/>
              </a:ext>
              <a:ext uri="{C183D7F6-B498-43B3-948B-1728B52AA6E4}">
                <adec:decorative xmlns:adec="http://schemas.microsoft.com/office/drawing/2017/decorative" val="1"/>
              </a:ext>
            </a:extLst>
          </p:cNvPr>
          <p:cNvSpPr txBox="1"/>
          <p:nvPr/>
        </p:nvSpPr>
        <p:spPr>
          <a:xfrm>
            <a:off x="4460217" y="2642952"/>
            <a:ext cx="1197257" cy="369332"/>
          </a:xfrm>
          <a:prstGeom prst="rect">
            <a:avLst/>
          </a:prstGeom>
          <a:noFill/>
        </p:spPr>
        <p:txBody>
          <a:bodyPr wrap="square" rtlCol="0">
            <a:spAutoFit/>
          </a:bodyPr>
          <a:lstStyle/>
          <a:p>
            <a:pPr algn="ctr"/>
            <a:r>
              <a:rPr lang="en-GB" b="1">
                <a:solidFill>
                  <a:srgbClr val="00CEC4"/>
                </a:solidFill>
              </a:rPr>
              <a:t>2023-24</a:t>
            </a:r>
          </a:p>
        </p:txBody>
      </p:sp>
      <p:sp>
        <p:nvSpPr>
          <p:cNvPr id="33" name="TextBox 32">
            <a:extLst>
              <a:ext uri="{FF2B5EF4-FFF2-40B4-BE49-F238E27FC236}">
                <a16:creationId xmlns:a16="http://schemas.microsoft.com/office/drawing/2014/main" id="{0D1103B3-A4F0-5A46-631F-B84944BA0514}"/>
              </a:ext>
              <a:ext uri="{C183D7F6-B498-43B3-948B-1728B52AA6E4}">
                <adec:decorative xmlns:adec="http://schemas.microsoft.com/office/drawing/2017/decorative" val="1"/>
              </a:ext>
            </a:extLst>
          </p:cNvPr>
          <p:cNvSpPr txBox="1"/>
          <p:nvPr/>
        </p:nvSpPr>
        <p:spPr>
          <a:xfrm>
            <a:off x="2073974" y="3473424"/>
            <a:ext cx="1197257" cy="369332"/>
          </a:xfrm>
          <a:prstGeom prst="rect">
            <a:avLst/>
          </a:prstGeom>
          <a:noFill/>
        </p:spPr>
        <p:txBody>
          <a:bodyPr wrap="square" rtlCol="0">
            <a:spAutoFit/>
          </a:bodyPr>
          <a:lstStyle/>
          <a:p>
            <a:pPr algn="ctr"/>
            <a:r>
              <a:rPr lang="en-GB" b="1">
                <a:solidFill>
                  <a:srgbClr val="EF8C49"/>
                </a:solidFill>
              </a:rPr>
              <a:t>2022-23</a:t>
            </a:r>
          </a:p>
        </p:txBody>
      </p:sp>
      <p:cxnSp>
        <p:nvCxnSpPr>
          <p:cNvPr id="34" name="Straight Connector 33">
            <a:extLst>
              <a:ext uri="{FF2B5EF4-FFF2-40B4-BE49-F238E27FC236}">
                <a16:creationId xmlns:a16="http://schemas.microsoft.com/office/drawing/2014/main" id="{3D2BE989-6DA4-ADD2-CBBB-FAA374AAE7A0}"/>
              </a:ext>
              <a:ext uri="{C183D7F6-B498-43B3-948B-1728B52AA6E4}">
                <adec:decorative xmlns:adec="http://schemas.microsoft.com/office/drawing/2017/decorative" val="1"/>
              </a:ext>
            </a:extLst>
          </p:cNvPr>
          <p:cNvCxnSpPr>
            <a:cxnSpLocks/>
          </p:cNvCxnSpPr>
          <p:nvPr/>
        </p:nvCxnSpPr>
        <p:spPr>
          <a:xfrm flipH="1">
            <a:off x="5632282" y="1635664"/>
            <a:ext cx="52857" cy="4212630"/>
          </a:xfrm>
          <a:prstGeom prst="line">
            <a:avLst/>
          </a:prstGeom>
          <a:ln w="19050">
            <a:solidFill>
              <a:schemeClr val="accent2"/>
            </a:solidFill>
            <a:prstDash val="dash"/>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06968E59-F803-EE14-CC36-62540F4A7D60}"/>
              </a:ext>
              <a:ext uri="{C183D7F6-B498-43B3-948B-1728B52AA6E4}">
                <adec:decorative xmlns:adec="http://schemas.microsoft.com/office/drawing/2017/decorative" val="1"/>
              </a:ext>
            </a:extLst>
          </p:cNvPr>
          <p:cNvSpPr txBox="1"/>
          <p:nvPr/>
        </p:nvSpPr>
        <p:spPr>
          <a:xfrm>
            <a:off x="7318138" y="1116237"/>
            <a:ext cx="2414351" cy="523220"/>
          </a:xfrm>
          <a:prstGeom prst="rect">
            <a:avLst/>
          </a:prstGeom>
          <a:noFill/>
        </p:spPr>
        <p:txBody>
          <a:bodyPr wrap="square" rtlCol="0">
            <a:spAutoFit/>
          </a:bodyPr>
          <a:lstStyle/>
          <a:p>
            <a:pPr algn="ctr"/>
            <a:r>
              <a:rPr lang="en-GB" sz="1400"/>
              <a:t>£2 bus fare cap introduced by the government (1</a:t>
            </a:r>
            <a:r>
              <a:rPr lang="en-GB" sz="1400" baseline="30000"/>
              <a:t>st</a:t>
            </a:r>
            <a:r>
              <a:rPr lang="en-GB" sz="1400"/>
              <a:t> Jan 2023)</a:t>
            </a:r>
          </a:p>
        </p:txBody>
      </p:sp>
      <p:cxnSp>
        <p:nvCxnSpPr>
          <p:cNvPr id="36" name="Straight Arrow Connector 35">
            <a:extLst>
              <a:ext uri="{FF2B5EF4-FFF2-40B4-BE49-F238E27FC236}">
                <a16:creationId xmlns:a16="http://schemas.microsoft.com/office/drawing/2014/main" id="{B35C1E66-BB9B-AAA1-58D9-BFC21B52B1BA}"/>
              </a:ext>
              <a:ext uri="{C183D7F6-B498-43B3-948B-1728B52AA6E4}">
                <adec:decorative xmlns:adec="http://schemas.microsoft.com/office/drawing/2017/decorative" val="1"/>
              </a:ext>
            </a:extLst>
          </p:cNvPr>
          <p:cNvCxnSpPr>
            <a:cxnSpLocks/>
          </p:cNvCxnSpPr>
          <p:nvPr/>
        </p:nvCxnSpPr>
        <p:spPr>
          <a:xfrm flipH="1">
            <a:off x="5801830" y="1435609"/>
            <a:ext cx="1499024" cy="37745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F3D24EE8-BD1E-E35B-4A97-38772BCAE1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grpSp>
        <p:nvGrpSpPr>
          <p:cNvPr id="39" name="Group 38" descr="Cambridge bus usage (including park and ride passengers) has fallen by 5% between June 2019 and June 2024.">
            <a:extLst>
              <a:ext uri="{FF2B5EF4-FFF2-40B4-BE49-F238E27FC236}">
                <a16:creationId xmlns:a16="http://schemas.microsoft.com/office/drawing/2014/main" id="{92D740C2-6D30-F69C-FF0A-0763B6DCC767}"/>
              </a:ext>
            </a:extLst>
          </p:cNvPr>
          <p:cNvGrpSpPr/>
          <p:nvPr/>
        </p:nvGrpSpPr>
        <p:grpSpPr>
          <a:xfrm>
            <a:off x="9530400" y="2155658"/>
            <a:ext cx="2227744" cy="1300824"/>
            <a:chOff x="9531900" y="1220328"/>
            <a:chExt cx="2227744" cy="1300824"/>
          </a:xfrm>
        </p:grpSpPr>
        <p:sp>
          <p:nvSpPr>
            <p:cNvPr id="40" name="Rectangle: Rounded Corners 39">
              <a:extLst>
                <a:ext uri="{FF2B5EF4-FFF2-40B4-BE49-F238E27FC236}">
                  <a16:creationId xmlns:a16="http://schemas.microsoft.com/office/drawing/2014/main" id="{144CB23E-9716-9B6F-0C91-4B5689DA9D76}"/>
                </a:ext>
              </a:extLst>
            </p:cNvPr>
            <p:cNvSpPr/>
            <p:nvPr/>
          </p:nvSpPr>
          <p:spPr>
            <a:xfrm rot="10800000">
              <a:off x="10290652" y="2038492"/>
              <a:ext cx="745292" cy="419111"/>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969CA374-4AF8-4F76-FB08-144A5818410E}"/>
                </a:ext>
              </a:extLst>
            </p:cNvPr>
            <p:cNvGrpSpPr/>
            <p:nvPr/>
          </p:nvGrpSpPr>
          <p:grpSpPr>
            <a:xfrm>
              <a:off x="9531900" y="1220328"/>
              <a:ext cx="2227744" cy="1300824"/>
              <a:chOff x="857250" y="5669657"/>
              <a:chExt cx="2858480" cy="1202105"/>
            </a:xfrm>
          </p:grpSpPr>
          <p:sp>
            <p:nvSpPr>
              <p:cNvPr id="43" name="TextBox 42">
                <a:extLst>
                  <a:ext uri="{FF2B5EF4-FFF2-40B4-BE49-F238E27FC236}">
                    <a16:creationId xmlns:a16="http://schemas.microsoft.com/office/drawing/2014/main" id="{2AA09AE3-294A-8465-9C69-043E786ED764}"/>
                  </a:ext>
                </a:extLst>
              </p:cNvPr>
              <p:cNvSpPr txBox="1"/>
              <p:nvPr/>
            </p:nvSpPr>
            <p:spPr>
              <a:xfrm>
                <a:off x="925946" y="6052893"/>
                <a:ext cx="2789784" cy="766511"/>
              </a:xfrm>
              <a:prstGeom prst="rect">
                <a:avLst/>
              </a:prstGeom>
              <a:noFill/>
              <a:ln w="12700">
                <a:noFill/>
              </a:ln>
            </p:spPr>
            <p:txBody>
              <a:bodyPr wrap="square" rtlCol="0">
                <a:spAutoFit/>
              </a:bodyPr>
              <a:lstStyle/>
              <a:p>
                <a:pPr algn="ctr">
                  <a:lnSpc>
                    <a:spcPct val="150000"/>
                  </a:lnSpc>
                </a:pPr>
                <a:r>
                  <a:rPr lang="en-GB" sz="1400"/>
                  <a:t>June 2019 to June 2024</a:t>
                </a:r>
              </a:p>
              <a:p>
                <a:pPr algn="ctr">
                  <a:lnSpc>
                    <a:spcPct val="150000"/>
                  </a:lnSpc>
                </a:pPr>
                <a:r>
                  <a:rPr lang="en-GB" sz="2000" b="1"/>
                  <a:t>-14%</a:t>
                </a:r>
              </a:p>
            </p:txBody>
          </p:sp>
          <p:sp>
            <p:nvSpPr>
              <p:cNvPr id="44" name="Rectangle 43">
                <a:extLst>
                  <a:ext uri="{FF2B5EF4-FFF2-40B4-BE49-F238E27FC236}">
                    <a16:creationId xmlns:a16="http://schemas.microsoft.com/office/drawing/2014/main" id="{F385A38B-45D6-D98B-EF0A-D28164EC12DE}"/>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a:extLst>
                <a:ext uri="{FF2B5EF4-FFF2-40B4-BE49-F238E27FC236}">
                  <a16:creationId xmlns:a16="http://schemas.microsoft.com/office/drawing/2014/main" id="{DDB8B626-C592-7036-491A-7B1FE1B7C329}"/>
                </a:ext>
              </a:extLst>
            </p:cNvPr>
            <p:cNvSpPr txBox="1"/>
            <p:nvPr/>
          </p:nvSpPr>
          <p:spPr>
            <a:xfrm>
              <a:off x="9538302" y="1275682"/>
              <a:ext cx="2183727" cy="523220"/>
            </a:xfrm>
            <a:prstGeom prst="rect">
              <a:avLst/>
            </a:prstGeom>
            <a:noFill/>
            <a:ln w="12700">
              <a:noFill/>
            </a:ln>
          </p:spPr>
          <p:txBody>
            <a:bodyPr wrap="square" rtlCol="0">
              <a:spAutoFit/>
            </a:bodyPr>
            <a:lstStyle/>
            <a:p>
              <a:pPr algn="ctr"/>
              <a:r>
                <a:rPr lang="en-GB" sz="1400" b="1"/>
                <a:t>Cambridge Depot</a:t>
              </a:r>
            </a:p>
            <a:p>
              <a:pPr algn="ctr"/>
              <a:r>
                <a:rPr lang="en-GB" sz="1400" b="1">
                  <a:solidFill>
                    <a:srgbClr val="0070C0"/>
                  </a:solidFill>
                </a:rPr>
                <a:t>Pre-COVID to Now:</a:t>
              </a:r>
            </a:p>
          </p:txBody>
        </p:sp>
      </p:grpSp>
      <p:grpSp>
        <p:nvGrpSpPr>
          <p:cNvPr id="69" name="Group 68" descr="Bus usage from Fenstanton Depot has increased by 12% between June 2019 and June 2024.">
            <a:extLst>
              <a:ext uri="{FF2B5EF4-FFF2-40B4-BE49-F238E27FC236}">
                <a16:creationId xmlns:a16="http://schemas.microsoft.com/office/drawing/2014/main" id="{6ADF0A56-1ACF-4ED6-966D-F4CADA32D69B}"/>
              </a:ext>
            </a:extLst>
          </p:cNvPr>
          <p:cNvGrpSpPr/>
          <p:nvPr/>
        </p:nvGrpSpPr>
        <p:grpSpPr>
          <a:xfrm>
            <a:off x="9525292" y="3520709"/>
            <a:ext cx="2183727" cy="1300824"/>
            <a:chOff x="9534153" y="3899587"/>
            <a:chExt cx="2183727" cy="1300824"/>
          </a:xfrm>
        </p:grpSpPr>
        <p:sp>
          <p:nvSpPr>
            <p:cNvPr id="70" name="Rectangle: Rounded Corners 69">
              <a:extLst>
                <a:ext uri="{FF2B5EF4-FFF2-40B4-BE49-F238E27FC236}">
                  <a16:creationId xmlns:a16="http://schemas.microsoft.com/office/drawing/2014/main" id="{BEE8775D-04CC-4051-BFC4-A61AB5A7FE2B}"/>
                </a:ext>
                <a:ext uri="{C183D7F6-B498-43B3-948B-1728B52AA6E4}">
                  <adec:decorative xmlns:adec="http://schemas.microsoft.com/office/drawing/2017/decorative" val="1"/>
                </a:ext>
              </a:extLst>
            </p:cNvPr>
            <p:cNvSpPr/>
            <p:nvPr/>
          </p:nvSpPr>
          <p:spPr>
            <a:xfrm rot="10800000">
              <a:off x="10289152" y="4727838"/>
              <a:ext cx="745292" cy="419111"/>
            </a:xfrm>
            <a:prstGeom prst="roundRect">
              <a:avLst/>
            </a:prstGeom>
            <a:solidFill>
              <a:srgbClr val="FCBC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descr="Peterborough sees a -30% difference from March 2019 to March 2023.">
              <a:extLst>
                <a:ext uri="{FF2B5EF4-FFF2-40B4-BE49-F238E27FC236}">
                  <a16:creationId xmlns:a16="http://schemas.microsoft.com/office/drawing/2014/main" id="{6B24A47F-C3EB-9A6B-49C0-1973435B8FBB}"/>
                </a:ext>
              </a:extLst>
            </p:cNvPr>
            <p:cNvGrpSpPr/>
            <p:nvPr/>
          </p:nvGrpSpPr>
          <p:grpSpPr>
            <a:xfrm>
              <a:off x="9534153" y="3899587"/>
              <a:ext cx="2183727" cy="1300824"/>
              <a:chOff x="9534153" y="4196386"/>
              <a:chExt cx="2183727" cy="1300824"/>
            </a:xfrm>
          </p:grpSpPr>
          <p:grpSp>
            <p:nvGrpSpPr>
              <p:cNvPr id="72" name="Group 71">
                <a:extLst>
                  <a:ext uri="{FF2B5EF4-FFF2-40B4-BE49-F238E27FC236}">
                    <a16:creationId xmlns:a16="http://schemas.microsoft.com/office/drawing/2014/main" id="{015E135F-7F8E-F3E6-D291-54C4F57C4396}"/>
                  </a:ext>
                </a:extLst>
              </p:cNvPr>
              <p:cNvGrpSpPr/>
              <p:nvPr/>
            </p:nvGrpSpPr>
            <p:grpSpPr>
              <a:xfrm>
                <a:off x="9536706" y="4196386"/>
                <a:ext cx="2178620" cy="1300824"/>
                <a:chOff x="856381" y="5631349"/>
                <a:chExt cx="2795447" cy="1202105"/>
              </a:xfrm>
            </p:grpSpPr>
            <p:sp>
              <p:nvSpPr>
                <p:cNvPr id="74" name="TextBox 73">
                  <a:extLst>
                    <a:ext uri="{FF2B5EF4-FFF2-40B4-BE49-F238E27FC236}">
                      <a16:creationId xmlns:a16="http://schemas.microsoft.com/office/drawing/2014/main" id="{15BCF6E7-148C-0377-74E7-6E67D542ADA4}"/>
                    </a:ext>
                  </a:extLst>
                </p:cNvPr>
                <p:cNvSpPr txBox="1"/>
                <p:nvPr/>
              </p:nvSpPr>
              <p:spPr>
                <a:xfrm>
                  <a:off x="1072234" y="6012792"/>
                  <a:ext cx="2521865" cy="766511"/>
                </a:xfrm>
                <a:prstGeom prst="rect">
                  <a:avLst/>
                </a:prstGeom>
                <a:noFill/>
                <a:ln w="12700">
                  <a:noFill/>
                </a:ln>
              </p:spPr>
              <p:txBody>
                <a:bodyPr wrap="square" rtlCol="0">
                  <a:spAutoFit/>
                </a:bodyPr>
                <a:lstStyle/>
                <a:p>
                  <a:pPr algn="ctr">
                    <a:lnSpc>
                      <a:spcPct val="150000"/>
                    </a:lnSpc>
                  </a:pPr>
                  <a:r>
                    <a:rPr lang="en-GB" sz="1400"/>
                    <a:t>June 2019 to June 2024</a:t>
                  </a:r>
                </a:p>
                <a:p>
                  <a:pPr algn="ctr">
                    <a:lnSpc>
                      <a:spcPct val="150000"/>
                    </a:lnSpc>
                  </a:pPr>
                  <a:r>
                    <a:rPr lang="en-GB" sz="2000" b="1"/>
                    <a:t>+12%</a:t>
                  </a:r>
                </a:p>
              </p:txBody>
            </p:sp>
            <p:sp>
              <p:nvSpPr>
                <p:cNvPr id="75" name="Rectangle 74">
                  <a:extLst>
                    <a:ext uri="{FF2B5EF4-FFF2-40B4-BE49-F238E27FC236}">
                      <a16:creationId xmlns:a16="http://schemas.microsoft.com/office/drawing/2014/main" id="{15B3A3E8-F4FA-D005-28AE-50B18D7D35BF}"/>
                    </a:ext>
                  </a:extLst>
                </p:cNvPr>
                <p:cNvSpPr/>
                <p:nvPr/>
              </p:nvSpPr>
              <p:spPr>
                <a:xfrm>
                  <a:off x="856381" y="5631349"/>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TextBox 72">
                <a:extLst>
                  <a:ext uri="{FF2B5EF4-FFF2-40B4-BE49-F238E27FC236}">
                    <a16:creationId xmlns:a16="http://schemas.microsoft.com/office/drawing/2014/main" id="{54F9F6EC-7C30-ED81-74C0-242DF4778CF3}"/>
                  </a:ext>
                </a:extLst>
              </p:cNvPr>
              <p:cNvSpPr txBox="1"/>
              <p:nvPr/>
            </p:nvSpPr>
            <p:spPr>
              <a:xfrm>
                <a:off x="9534153" y="4261730"/>
                <a:ext cx="2183727" cy="523220"/>
              </a:xfrm>
              <a:prstGeom prst="rect">
                <a:avLst/>
              </a:prstGeom>
              <a:noFill/>
              <a:ln w="12700">
                <a:noFill/>
              </a:ln>
            </p:spPr>
            <p:txBody>
              <a:bodyPr wrap="square" rtlCol="0">
                <a:spAutoFit/>
              </a:bodyPr>
              <a:lstStyle/>
              <a:p>
                <a:pPr algn="ctr"/>
                <a:r>
                  <a:rPr lang="en-GB" sz="1400" b="1" err="1"/>
                  <a:t>Fenstanton</a:t>
                </a:r>
                <a:r>
                  <a:rPr lang="en-GB" sz="1400" b="1"/>
                  <a:t> Depot</a:t>
                </a:r>
              </a:p>
              <a:p>
                <a:pPr algn="ctr"/>
                <a:r>
                  <a:rPr lang="en-GB" sz="1400" b="1">
                    <a:solidFill>
                      <a:srgbClr val="0070C0"/>
                    </a:solidFill>
                  </a:rPr>
                  <a:t>Pre-COVID</a:t>
                </a:r>
                <a:r>
                  <a:rPr lang="en-GB" sz="1400" b="1" i="0" u="none" strike="noStrike">
                    <a:solidFill>
                      <a:srgbClr val="0070C0"/>
                    </a:solidFill>
                    <a:effectLst/>
                    <a:latin typeface="Calibri"/>
                  </a:rPr>
                  <a:t> to</a:t>
                </a:r>
                <a:r>
                  <a:rPr lang="en-GB" sz="1400" b="1">
                    <a:solidFill>
                      <a:srgbClr val="0070C0"/>
                    </a:solidFill>
                  </a:rPr>
                  <a:t> Now:</a:t>
                </a:r>
              </a:p>
            </p:txBody>
          </p:sp>
        </p:grpSp>
      </p:grpSp>
      <p:grpSp>
        <p:nvGrpSpPr>
          <p:cNvPr id="45" name="Group 44" descr="Peterborough bus usage (including park and ride passengers) has fallen by 22% between June 2019 and June 2024.">
            <a:extLst>
              <a:ext uri="{FF2B5EF4-FFF2-40B4-BE49-F238E27FC236}">
                <a16:creationId xmlns:a16="http://schemas.microsoft.com/office/drawing/2014/main" id="{F779F973-38A9-06D7-4BE7-CE8C48F17A10}"/>
              </a:ext>
            </a:extLst>
          </p:cNvPr>
          <p:cNvGrpSpPr/>
          <p:nvPr/>
        </p:nvGrpSpPr>
        <p:grpSpPr>
          <a:xfrm>
            <a:off x="9533963" y="4896572"/>
            <a:ext cx="2183727" cy="1300824"/>
            <a:chOff x="9534153" y="3941041"/>
            <a:chExt cx="2183727" cy="1300824"/>
          </a:xfrm>
        </p:grpSpPr>
        <p:sp>
          <p:nvSpPr>
            <p:cNvPr id="46" name="Rectangle: Rounded Corners 45">
              <a:extLst>
                <a:ext uri="{FF2B5EF4-FFF2-40B4-BE49-F238E27FC236}">
                  <a16:creationId xmlns:a16="http://schemas.microsoft.com/office/drawing/2014/main" id="{1F39993E-1AEF-F39E-CA56-A5D0A233AD78}"/>
                </a:ext>
                <a:ext uri="{C183D7F6-B498-43B3-948B-1728B52AA6E4}">
                  <adec:decorative xmlns:adec="http://schemas.microsoft.com/office/drawing/2017/decorative" val="1"/>
                </a:ext>
              </a:extLst>
            </p:cNvPr>
            <p:cNvSpPr/>
            <p:nvPr/>
          </p:nvSpPr>
          <p:spPr>
            <a:xfrm rot="10800000">
              <a:off x="10289152" y="4756413"/>
              <a:ext cx="745292" cy="419111"/>
            </a:xfrm>
            <a:prstGeom prst="roundRect">
              <a:avLst/>
            </a:prstGeom>
            <a:solidFill>
              <a:srgbClr val="5B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descr="Peterborough sees a -30% difference from March 2019 to March 2023.">
              <a:extLst>
                <a:ext uri="{FF2B5EF4-FFF2-40B4-BE49-F238E27FC236}">
                  <a16:creationId xmlns:a16="http://schemas.microsoft.com/office/drawing/2014/main" id="{711E3FE4-395A-B337-ECD6-99BC7361ABF5}"/>
                </a:ext>
              </a:extLst>
            </p:cNvPr>
            <p:cNvGrpSpPr/>
            <p:nvPr/>
          </p:nvGrpSpPr>
          <p:grpSpPr>
            <a:xfrm>
              <a:off x="9534153" y="3941041"/>
              <a:ext cx="2183727" cy="1300824"/>
              <a:chOff x="9534153" y="4237840"/>
              <a:chExt cx="2183727" cy="1300824"/>
            </a:xfrm>
          </p:grpSpPr>
          <p:grpSp>
            <p:nvGrpSpPr>
              <p:cNvPr id="48" name="Group 47">
                <a:extLst>
                  <a:ext uri="{FF2B5EF4-FFF2-40B4-BE49-F238E27FC236}">
                    <a16:creationId xmlns:a16="http://schemas.microsoft.com/office/drawing/2014/main" id="{E2C79B31-4002-3BD3-BB20-34FF7B7DADE1}"/>
                  </a:ext>
                </a:extLst>
              </p:cNvPr>
              <p:cNvGrpSpPr/>
              <p:nvPr/>
            </p:nvGrpSpPr>
            <p:grpSpPr>
              <a:xfrm>
                <a:off x="9537383" y="4237840"/>
                <a:ext cx="2178620" cy="1300824"/>
                <a:chOff x="857250" y="5669657"/>
                <a:chExt cx="2795447" cy="1202105"/>
              </a:xfrm>
            </p:grpSpPr>
            <p:sp>
              <p:nvSpPr>
                <p:cNvPr id="50" name="TextBox 49">
                  <a:extLst>
                    <a:ext uri="{FF2B5EF4-FFF2-40B4-BE49-F238E27FC236}">
                      <a16:creationId xmlns:a16="http://schemas.microsoft.com/office/drawing/2014/main" id="{8764F118-527E-9C2A-6EAC-F5CD2A6AD13C}"/>
                    </a:ext>
                  </a:extLst>
                </p:cNvPr>
                <p:cNvSpPr txBox="1"/>
                <p:nvPr/>
              </p:nvSpPr>
              <p:spPr>
                <a:xfrm>
                  <a:off x="1051190" y="6039419"/>
                  <a:ext cx="2521865" cy="766511"/>
                </a:xfrm>
                <a:prstGeom prst="rect">
                  <a:avLst/>
                </a:prstGeom>
                <a:noFill/>
                <a:ln w="12700">
                  <a:noFill/>
                </a:ln>
              </p:spPr>
              <p:txBody>
                <a:bodyPr wrap="square" rtlCol="0">
                  <a:spAutoFit/>
                </a:bodyPr>
                <a:lstStyle/>
                <a:p>
                  <a:pPr algn="ctr">
                    <a:lnSpc>
                      <a:spcPct val="150000"/>
                    </a:lnSpc>
                  </a:pPr>
                  <a:r>
                    <a:rPr lang="en-GB" sz="1400"/>
                    <a:t>June 2019 to June 2024</a:t>
                  </a:r>
                </a:p>
                <a:p>
                  <a:pPr algn="ctr">
                    <a:lnSpc>
                      <a:spcPct val="150000"/>
                    </a:lnSpc>
                  </a:pPr>
                  <a:r>
                    <a:rPr lang="en-GB" sz="2000" b="1"/>
                    <a:t>-22%</a:t>
                  </a:r>
                </a:p>
              </p:txBody>
            </p:sp>
            <p:sp>
              <p:nvSpPr>
                <p:cNvPr id="51" name="Rectangle 50">
                  <a:extLst>
                    <a:ext uri="{FF2B5EF4-FFF2-40B4-BE49-F238E27FC236}">
                      <a16:creationId xmlns:a16="http://schemas.microsoft.com/office/drawing/2014/main" id="{84A4F37F-5798-D7E1-8186-A300F043095C}"/>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TextBox 48">
                <a:extLst>
                  <a:ext uri="{FF2B5EF4-FFF2-40B4-BE49-F238E27FC236}">
                    <a16:creationId xmlns:a16="http://schemas.microsoft.com/office/drawing/2014/main" id="{B30E774B-0D04-0345-921E-8619FDA40B87}"/>
                  </a:ext>
                </a:extLst>
              </p:cNvPr>
              <p:cNvSpPr txBox="1"/>
              <p:nvPr/>
            </p:nvSpPr>
            <p:spPr>
              <a:xfrm>
                <a:off x="9534153" y="4261730"/>
                <a:ext cx="2183727" cy="523220"/>
              </a:xfrm>
              <a:prstGeom prst="rect">
                <a:avLst/>
              </a:prstGeom>
              <a:noFill/>
              <a:ln w="12700">
                <a:noFill/>
              </a:ln>
            </p:spPr>
            <p:txBody>
              <a:bodyPr wrap="square" rtlCol="0">
                <a:spAutoFit/>
              </a:bodyPr>
              <a:lstStyle/>
              <a:p>
                <a:pPr algn="ctr"/>
                <a:r>
                  <a:rPr lang="en-GB" sz="1400" b="1"/>
                  <a:t>Peterborough Depot</a:t>
                </a:r>
              </a:p>
              <a:p>
                <a:pPr algn="ctr"/>
                <a:r>
                  <a:rPr lang="en-GB" sz="1400" b="1">
                    <a:solidFill>
                      <a:srgbClr val="0070C0"/>
                    </a:solidFill>
                  </a:rPr>
                  <a:t>Pre-COVID</a:t>
                </a:r>
                <a:r>
                  <a:rPr lang="en-GB" sz="1400" b="1" i="0" u="none" strike="noStrike">
                    <a:solidFill>
                      <a:srgbClr val="0070C0"/>
                    </a:solidFill>
                    <a:effectLst/>
                    <a:latin typeface="Calibri"/>
                  </a:rPr>
                  <a:t> to</a:t>
                </a:r>
                <a:r>
                  <a:rPr lang="en-GB" sz="1400" b="1">
                    <a:solidFill>
                      <a:srgbClr val="0070C0"/>
                    </a:solidFill>
                  </a:rPr>
                  <a:t> Now:</a:t>
                </a:r>
              </a:p>
            </p:txBody>
          </p:sp>
        </p:grpSp>
      </p:grpSp>
      <p:sp>
        <p:nvSpPr>
          <p:cNvPr id="14" name="TextBox 13">
            <a:extLst>
              <a:ext uri="{FF2B5EF4-FFF2-40B4-BE49-F238E27FC236}">
                <a16:creationId xmlns:a16="http://schemas.microsoft.com/office/drawing/2014/main" id="{38E3525C-0809-49E4-AE9F-12F75F91FFBF}"/>
              </a:ext>
            </a:extLst>
          </p:cNvPr>
          <p:cNvSpPr txBox="1"/>
          <p:nvPr/>
        </p:nvSpPr>
        <p:spPr>
          <a:xfrm>
            <a:off x="15048" y="6475382"/>
            <a:ext cx="6096000" cy="400110"/>
          </a:xfrm>
          <a:prstGeom prst="rect">
            <a:avLst/>
          </a:prstGeom>
          <a:noFill/>
        </p:spPr>
        <p:txBody>
          <a:bodyPr wrap="square" lIns="91440" tIns="45720" rIns="91440" bIns="45720" anchor="t">
            <a:spAutoFit/>
          </a:bodyPr>
          <a:lstStyle/>
          <a:p>
            <a:r>
              <a:rPr lang="en-GB" sz="1000" dirty="0">
                <a:solidFill>
                  <a:schemeClr val="bg2">
                    <a:lumMod val="50000"/>
                  </a:schemeClr>
                </a:solidFill>
                <a:cs typeface="Calibri"/>
              </a:rPr>
              <a:t>Due to the commercial sensitivity of this data, bus passenger volumes are not marked on the y-axis of this graph. P&amp;R services only operate from the Cambridge depot.</a:t>
            </a:r>
          </a:p>
        </p:txBody>
      </p:sp>
    </p:spTree>
    <p:extLst>
      <p:ext uri="{BB962C8B-B14F-4D97-AF65-F5344CB8AC3E}">
        <p14:creationId xmlns:p14="http://schemas.microsoft.com/office/powerpoint/2010/main" val="379823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 only</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Usage of most park and ride sites dipped in late March in line with the Easter holiday period but then recovered. </a:t>
            </a:r>
            <a:endParaRPr lang="en-US">
              <a:latin typeface="Calibri" panose="020F0502020204030204"/>
            </a:endParaRPr>
          </a:p>
          <a:p>
            <a:pPr algn="ctr">
              <a:defRPr/>
            </a:pPr>
            <a:r>
              <a:rPr lang="en-GB" sz="1400">
                <a:latin typeface="Calibri" panose="020F0502020204030204"/>
              </a:rPr>
              <a:t>Babraham Road and Trumpington Road P&amp;Rs are the most popular sites, with Trumpington Road usage now above pre-COVID (2019).</a:t>
            </a:r>
            <a:endParaRPr lang="en-GB"/>
          </a:p>
        </p:txBody>
      </p:sp>
      <p:pic>
        <p:nvPicPr>
          <p:cNvPr id="8" name="Picture 7" descr="A line chart showing progression of passenger numbers from 2019 to present, with individual park &amp; ride sites represented by each line. Park and ride passenger volumes have gradually increased at all sites from almost nothing during the pandemic. In June 2024, all sites were above their pre-COVID (2019) volumes, apart from Babraham Road which was slightly below 2019 volumes.&#10;">
            <a:extLst>
              <a:ext uri="{FF2B5EF4-FFF2-40B4-BE49-F238E27FC236}">
                <a16:creationId xmlns:a16="http://schemas.microsoft.com/office/drawing/2014/main" id="{DAC6099B-E08C-BDE0-238E-8B05736F859F}"/>
              </a:ext>
            </a:extLst>
          </p:cNvPr>
          <p:cNvPicPr>
            <a:picLocks noChangeAspect="1"/>
          </p:cNvPicPr>
          <p:nvPr/>
        </p:nvPicPr>
        <p:blipFill>
          <a:blip r:embed="rId3"/>
          <a:stretch>
            <a:fillRect/>
          </a:stretch>
        </p:blipFill>
        <p:spPr>
          <a:xfrm>
            <a:off x="145375" y="1572357"/>
            <a:ext cx="9855875" cy="4966197"/>
          </a:xfrm>
          <a:prstGeom prst="rect">
            <a:avLst/>
          </a:prstGeom>
        </p:spPr>
      </p:pic>
      <p:sp>
        <p:nvSpPr>
          <p:cNvPr id="2" name="TextBox 1">
            <a:extLst>
              <a:ext uri="{FF2B5EF4-FFF2-40B4-BE49-F238E27FC236}">
                <a16:creationId xmlns:a16="http://schemas.microsoft.com/office/drawing/2014/main" id="{70820E46-78BE-D7D5-E4ED-B8A81FF95CCF}"/>
              </a:ext>
              <a:ext uri="{C183D7F6-B498-43B3-948B-1728B52AA6E4}">
                <adec:decorative xmlns:adec="http://schemas.microsoft.com/office/drawing/2017/decorative" val="1"/>
              </a:ext>
            </a:extLst>
          </p:cNvPr>
          <p:cNvSpPr txBox="1"/>
          <p:nvPr/>
        </p:nvSpPr>
        <p:spPr>
          <a:xfrm>
            <a:off x="1891215" y="1253915"/>
            <a:ext cx="8409570" cy="369332"/>
          </a:xfrm>
          <a:prstGeom prst="rect">
            <a:avLst/>
          </a:prstGeom>
          <a:noFill/>
        </p:spPr>
        <p:txBody>
          <a:bodyPr wrap="square" rtlCol="0">
            <a:spAutoFit/>
          </a:bodyPr>
          <a:lstStyle/>
          <a:p>
            <a:pPr algn="ctr"/>
            <a:r>
              <a:rPr lang="en-GB" b="1"/>
              <a:t>Stagecoach Park and Ride Passengers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52</a:t>
            </a:fld>
            <a:endParaRPr lang="en-GB"/>
          </a:p>
        </p:txBody>
      </p:sp>
      <p:sp>
        <p:nvSpPr>
          <p:cNvPr id="19" name="TextBox 18">
            <a:extLst>
              <a:ext uri="{FF2B5EF4-FFF2-40B4-BE49-F238E27FC236}">
                <a16:creationId xmlns:a16="http://schemas.microsoft.com/office/drawing/2014/main" id="{66F78872-A0C7-1B94-1573-A6C14D4CFBAD}"/>
              </a:ext>
              <a:ext uri="{C183D7F6-B498-43B3-948B-1728B52AA6E4}">
                <adec:decorative xmlns:adec="http://schemas.microsoft.com/office/drawing/2017/decorative" val="1"/>
              </a:ext>
            </a:extLst>
          </p:cNvPr>
          <p:cNvSpPr txBox="1"/>
          <p:nvPr/>
        </p:nvSpPr>
        <p:spPr>
          <a:xfrm>
            <a:off x="1403302" y="1733697"/>
            <a:ext cx="957151" cy="369332"/>
          </a:xfrm>
          <a:prstGeom prst="rect">
            <a:avLst/>
          </a:prstGeom>
          <a:noFill/>
        </p:spPr>
        <p:txBody>
          <a:bodyPr wrap="square" rtlCol="0">
            <a:spAutoFit/>
          </a:bodyPr>
          <a:lstStyle/>
          <a:p>
            <a:pPr algn="ctr"/>
            <a:r>
              <a:rPr lang="en-GB" b="1"/>
              <a:t>2019</a:t>
            </a:r>
          </a:p>
        </p:txBody>
      </p:sp>
      <p:sp>
        <p:nvSpPr>
          <p:cNvPr id="20" name="TextBox 19">
            <a:extLst>
              <a:ext uri="{FF2B5EF4-FFF2-40B4-BE49-F238E27FC236}">
                <a16:creationId xmlns:a16="http://schemas.microsoft.com/office/drawing/2014/main" id="{10601B34-26CB-8D78-D748-195462A36A66}"/>
              </a:ext>
              <a:ext uri="{C183D7F6-B498-43B3-948B-1728B52AA6E4}">
                <adec:decorative xmlns:adec="http://schemas.microsoft.com/office/drawing/2017/decorative" val="1"/>
              </a:ext>
            </a:extLst>
          </p:cNvPr>
          <p:cNvSpPr txBox="1"/>
          <p:nvPr/>
        </p:nvSpPr>
        <p:spPr>
          <a:xfrm>
            <a:off x="2926334" y="1740687"/>
            <a:ext cx="957151" cy="369332"/>
          </a:xfrm>
          <a:prstGeom prst="rect">
            <a:avLst/>
          </a:prstGeom>
          <a:noFill/>
        </p:spPr>
        <p:txBody>
          <a:bodyPr wrap="square" rtlCol="0">
            <a:spAutoFit/>
          </a:bodyPr>
          <a:lstStyle/>
          <a:p>
            <a:pPr algn="ctr"/>
            <a:r>
              <a:rPr lang="en-GB" b="1"/>
              <a:t>2020</a:t>
            </a:r>
          </a:p>
        </p:txBody>
      </p:sp>
      <p:sp>
        <p:nvSpPr>
          <p:cNvPr id="21" name="TextBox 20">
            <a:extLst>
              <a:ext uri="{FF2B5EF4-FFF2-40B4-BE49-F238E27FC236}">
                <a16:creationId xmlns:a16="http://schemas.microsoft.com/office/drawing/2014/main" id="{354EF43C-7A43-857A-D2F9-7DB3E2CEEE81}"/>
              </a:ext>
              <a:ext uri="{C183D7F6-B498-43B3-948B-1728B52AA6E4}">
                <adec:decorative xmlns:adec="http://schemas.microsoft.com/office/drawing/2017/decorative" val="1"/>
              </a:ext>
            </a:extLst>
          </p:cNvPr>
          <p:cNvSpPr txBox="1"/>
          <p:nvPr/>
        </p:nvSpPr>
        <p:spPr>
          <a:xfrm>
            <a:off x="4515995" y="1740687"/>
            <a:ext cx="957151" cy="369332"/>
          </a:xfrm>
          <a:prstGeom prst="rect">
            <a:avLst/>
          </a:prstGeom>
          <a:noFill/>
        </p:spPr>
        <p:txBody>
          <a:bodyPr wrap="square" rtlCol="0">
            <a:spAutoFit/>
          </a:bodyPr>
          <a:lstStyle/>
          <a:p>
            <a:pPr algn="ctr"/>
            <a:r>
              <a:rPr lang="en-GB" b="1"/>
              <a:t>2021</a:t>
            </a:r>
          </a:p>
        </p:txBody>
      </p:sp>
      <p:sp>
        <p:nvSpPr>
          <p:cNvPr id="22" name="TextBox 21">
            <a:extLst>
              <a:ext uri="{FF2B5EF4-FFF2-40B4-BE49-F238E27FC236}">
                <a16:creationId xmlns:a16="http://schemas.microsoft.com/office/drawing/2014/main" id="{310CB058-B67D-3789-5F60-01D81D91CB78}"/>
              </a:ext>
              <a:ext uri="{C183D7F6-B498-43B3-948B-1728B52AA6E4}">
                <adec:decorative xmlns:adec="http://schemas.microsoft.com/office/drawing/2017/decorative" val="1"/>
              </a:ext>
            </a:extLst>
          </p:cNvPr>
          <p:cNvSpPr txBox="1"/>
          <p:nvPr/>
        </p:nvSpPr>
        <p:spPr>
          <a:xfrm>
            <a:off x="6079021" y="1724256"/>
            <a:ext cx="957151" cy="369332"/>
          </a:xfrm>
          <a:prstGeom prst="rect">
            <a:avLst/>
          </a:prstGeom>
          <a:noFill/>
        </p:spPr>
        <p:txBody>
          <a:bodyPr wrap="square" rtlCol="0">
            <a:spAutoFit/>
          </a:bodyPr>
          <a:lstStyle/>
          <a:p>
            <a:pPr algn="ctr"/>
            <a:r>
              <a:rPr lang="en-GB" b="1"/>
              <a:t>2022</a:t>
            </a:r>
          </a:p>
        </p:txBody>
      </p:sp>
      <p:sp>
        <p:nvSpPr>
          <p:cNvPr id="23" name="TextBox 22">
            <a:extLst>
              <a:ext uri="{FF2B5EF4-FFF2-40B4-BE49-F238E27FC236}">
                <a16:creationId xmlns:a16="http://schemas.microsoft.com/office/drawing/2014/main" id="{FFF774AE-EF05-231F-B7BF-BAD3776D06E7}"/>
              </a:ext>
              <a:ext uri="{C183D7F6-B498-43B3-948B-1728B52AA6E4}">
                <adec:decorative xmlns:adec="http://schemas.microsoft.com/office/drawing/2017/decorative" val="1"/>
              </a:ext>
            </a:extLst>
          </p:cNvPr>
          <p:cNvSpPr txBox="1"/>
          <p:nvPr/>
        </p:nvSpPr>
        <p:spPr>
          <a:xfrm>
            <a:off x="7697635" y="1718637"/>
            <a:ext cx="957151" cy="369332"/>
          </a:xfrm>
          <a:prstGeom prst="rect">
            <a:avLst/>
          </a:prstGeom>
          <a:noFill/>
        </p:spPr>
        <p:txBody>
          <a:bodyPr wrap="square" rtlCol="0">
            <a:spAutoFit/>
          </a:bodyPr>
          <a:lstStyle/>
          <a:p>
            <a:pPr algn="ctr"/>
            <a:r>
              <a:rPr lang="en-GB" b="1"/>
              <a:t>2023</a:t>
            </a:r>
          </a:p>
        </p:txBody>
      </p:sp>
      <p:sp>
        <p:nvSpPr>
          <p:cNvPr id="24" name="TextBox 23">
            <a:extLst>
              <a:ext uri="{FF2B5EF4-FFF2-40B4-BE49-F238E27FC236}">
                <a16:creationId xmlns:a16="http://schemas.microsoft.com/office/drawing/2014/main" id="{BA97C0BE-E9F7-2E3F-9FE2-0BD671BA1485}"/>
              </a:ext>
              <a:ext uri="{C183D7F6-B498-43B3-948B-1728B52AA6E4}">
                <adec:decorative xmlns:adec="http://schemas.microsoft.com/office/drawing/2017/decorative" val="1"/>
              </a:ext>
            </a:extLst>
          </p:cNvPr>
          <p:cNvSpPr txBox="1"/>
          <p:nvPr/>
        </p:nvSpPr>
        <p:spPr>
          <a:xfrm>
            <a:off x="4882942" y="4870145"/>
            <a:ext cx="2011558" cy="415498"/>
          </a:xfrm>
          <a:prstGeom prst="rect">
            <a:avLst/>
          </a:prstGeom>
          <a:noFill/>
        </p:spPr>
        <p:txBody>
          <a:bodyPr wrap="square" rtlCol="0">
            <a:spAutoFit/>
          </a:bodyPr>
          <a:lstStyle/>
          <a:p>
            <a:r>
              <a:rPr lang="en-GB" sz="1050" b="1">
                <a:solidFill>
                  <a:srgbClr val="7D43A9"/>
                </a:solidFill>
              </a:rPr>
              <a:t>Milton P&amp;R service temporarily suspended</a:t>
            </a:r>
          </a:p>
        </p:txBody>
      </p:sp>
      <p:sp>
        <p:nvSpPr>
          <p:cNvPr id="25" name="TextBox 24">
            <a:extLst>
              <a:ext uri="{FF2B5EF4-FFF2-40B4-BE49-F238E27FC236}">
                <a16:creationId xmlns:a16="http://schemas.microsoft.com/office/drawing/2014/main" id="{5091C35E-51F9-8942-3E58-52FAF01EF476}"/>
              </a:ext>
              <a:ext uri="{C183D7F6-B498-43B3-948B-1728B52AA6E4}">
                <adec:decorative xmlns:adec="http://schemas.microsoft.com/office/drawing/2017/decorative" val="1"/>
              </a:ext>
            </a:extLst>
          </p:cNvPr>
          <p:cNvSpPr txBox="1"/>
          <p:nvPr/>
        </p:nvSpPr>
        <p:spPr>
          <a:xfrm rot="16200000">
            <a:off x="-843366" y="3567145"/>
            <a:ext cx="3067665" cy="369332"/>
          </a:xfrm>
          <a:prstGeom prst="rect">
            <a:avLst/>
          </a:prstGeom>
          <a:noFill/>
        </p:spPr>
        <p:txBody>
          <a:bodyPr wrap="square" rtlCol="0">
            <a:spAutoFit/>
          </a:bodyPr>
          <a:lstStyle/>
          <a:p>
            <a:pPr algn="ctr"/>
            <a:r>
              <a:rPr lang="en-GB" b="1"/>
              <a:t>P&amp;R Passengers</a:t>
            </a:r>
          </a:p>
        </p:txBody>
      </p:sp>
      <p:sp>
        <p:nvSpPr>
          <p:cNvPr id="29" name="TextBox 28">
            <a:extLst>
              <a:ext uri="{FF2B5EF4-FFF2-40B4-BE49-F238E27FC236}">
                <a16:creationId xmlns:a16="http://schemas.microsoft.com/office/drawing/2014/main" id="{7E48A635-7105-35F2-8DB7-F7B3BA6CB3D5}"/>
              </a:ext>
              <a:ext uri="{C183D7F6-B498-43B3-948B-1728B52AA6E4}">
                <adec:decorative xmlns:adec="http://schemas.microsoft.com/office/drawing/2017/decorative" val="1"/>
              </a:ext>
            </a:extLst>
          </p:cNvPr>
          <p:cNvSpPr txBox="1"/>
          <p:nvPr/>
        </p:nvSpPr>
        <p:spPr>
          <a:xfrm>
            <a:off x="3955459" y="3071254"/>
            <a:ext cx="1087329" cy="461665"/>
          </a:xfrm>
          <a:prstGeom prst="rect">
            <a:avLst/>
          </a:prstGeom>
          <a:noFill/>
        </p:spPr>
        <p:txBody>
          <a:bodyPr wrap="square" rtlCol="0">
            <a:spAutoFit/>
          </a:bodyPr>
          <a:lstStyle/>
          <a:p>
            <a:pPr algn="ctr"/>
            <a:r>
              <a:rPr lang="en-GB" sz="1200"/>
              <a:t>Third lockdown</a:t>
            </a:r>
          </a:p>
        </p:txBody>
      </p:sp>
      <p:sp>
        <p:nvSpPr>
          <p:cNvPr id="30" name="TextBox 29">
            <a:extLst>
              <a:ext uri="{FF2B5EF4-FFF2-40B4-BE49-F238E27FC236}">
                <a16:creationId xmlns:a16="http://schemas.microsoft.com/office/drawing/2014/main" id="{E671447A-07F5-DBC6-94B2-4A4755925A69}"/>
              </a:ext>
              <a:ext uri="{C183D7F6-B498-43B3-948B-1728B52AA6E4}">
                <adec:decorative xmlns:adec="http://schemas.microsoft.com/office/drawing/2017/decorative" val="1"/>
              </a:ext>
            </a:extLst>
          </p:cNvPr>
          <p:cNvSpPr txBox="1"/>
          <p:nvPr/>
        </p:nvSpPr>
        <p:spPr>
          <a:xfrm>
            <a:off x="3139812" y="3253403"/>
            <a:ext cx="1087329" cy="461665"/>
          </a:xfrm>
          <a:prstGeom prst="rect">
            <a:avLst/>
          </a:prstGeom>
          <a:noFill/>
        </p:spPr>
        <p:txBody>
          <a:bodyPr wrap="square" rtlCol="0">
            <a:spAutoFit/>
          </a:bodyPr>
          <a:lstStyle/>
          <a:p>
            <a:pPr algn="ctr"/>
            <a:r>
              <a:rPr lang="en-GB" sz="1200"/>
              <a:t>Second lockdown</a:t>
            </a:r>
          </a:p>
        </p:txBody>
      </p:sp>
      <p:sp>
        <p:nvSpPr>
          <p:cNvPr id="31" name="TextBox 30">
            <a:extLst>
              <a:ext uri="{FF2B5EF4-FFF2-40B4-BE49-F238E27FC236}">
                <a16:creationId xmlns:a16="http://schemas.microsoft.com/office/drawing/2014/main" id="{CBC5AD18-2952-6C6A-99CC-B62D4AFED1FB}"/>
              </a:ext>
              <a:ext uri="{C183D7F6-B498-43B3-948B-1728B52AA6E4}">
                <adec:decorative xmlns:adec="http://schemas.microsoft.com/office/drawing/2017/decorative" val="1"/>
              </a:ext>
            </a:extLst>
          </p:cNvPr>
          <p:cNvSpPr txBox="1"/>
          <p:nvPr/>
        </p:nvSpPr>
        <p:spPr>
          <a:xfrm>
            <a:off x="2766802" y="3862621"/>
            <a:ext cx="949690" cy="461665"/>
          </a:xfrm>
          <a:prstGeom prst="rect">
            <a:avLst/>
          </a:prstGeom>
          <a:noFill/>
        </p:spPr>
        <p:txBody>
          <a:bodyPr wrap="square" rtlCol="0">
            <a:spAutoFit/>
          </a:bodyPr>
          <a:lstStyle/>
          <a:p>
            <a:pPr algn="ctr"/>
            <a:r>
              <a:rPr lang="en-GB" sz="1200"/>
              <a:t>First lockdown</a:t>
            </a:r>
          </a:p>
        </p:txBody>
      </p:sp>
      <p:cxnSp>
        <p:nvCxnSpPr>
          <p:cNvPr id="32" name="Straight Arrow Connector 31">
            <a:extLst>
              <a:ext uri="{FF2B5EF4-FFF2-40B4-BE49-F238E27FC236}">
                <a16:creationId xmlns:a16="http://schemas.microsoft.com/office/drawing/2014/main" id="{6DFA42FA-5F58-7B1C-4971-92E8F1D78939}"/>
              </a:ext>
              <a:ext uri="{C183D7F6-B498-43B3-948B-1728B52AA6E4}">
                <adec:decorative xmlns:adec="http://schemas.microsoft.com/office/drawing/2017/decorative" val="1"/>
              </a:ext>
            </a:extLst>
          </p:cNvPr>
          <p:cNvCxnSpPr>
            <a:cxnSpLocks/>
          </p:cNvCxnSpPr>
          <p:nvPr/>
        </p:nvCxnSpPr>
        <p:spPr>
          <a:xfrm flipH="1">
            <a:off x="3064509" y="4282250"/>
            <a:ext cx="176745" cy="8580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D100DDD-F98E-B382-8468-706295D48F04}"/>
              </a:ext>
              <a:ext uri="{C183D7F6-B498-43B3-948B-1728B52AA6E4}">
                <adec:decorative xmlns:adec="http://schemas.microsoft.com/office/drawing/2017/decorative" val="1"/>
              </a:ext>
            </a:extLst>
          </p:cNvPr>
          <p:cNvCxnSpPr>
            <a:cxnSpLocks/>
          </p:cNvCxnSpPr>
          <p:nvPr/>
        </p:nvCxnSpPr>
        <p:spPr>
          <a:xfrm>
            <a:off x="3849278" y="3715663"/>
            <a:ext cx="86255" cy="576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515289E-850C-1208-C003-2618FFB339E3}"/>
              </a:ext>
              <a:ext uri="{C183D7F6-B498-43B3-948B-1728B52AA6E4}">
                <adec:decorative xmlns:adec="http://schemas.microsoft.com/office/drawing/2017/decorative" val="1"/>
              </a:ext>
            </a:extLst>
          </p:cNvPr>
          <p:cNvCxnSpPr>
            <a:cxnSpLocks/>
            <a:stCxn id="29" idx="2"/>
          </p:cNvCxnSpPr>
          <p:nvPr/>
        </p:nvCxnSpPr>
        <p:spPr>
          <a:xfrm flipH="1">
            <a:off x="4393646" y="3532919"/>
            <a:ext cx="105478" cy="12666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E3525C-0809-49E4-AE9F-12F75F91FFBF}"/>
              </a:ext>
            </a:extLst>
          </p:cNvPr>
          <p:cNvSpPr txBox="1"/>
          <p:nvPr/>
        </p:nvSpPr>
        <p:spPr>
          <a:xfrm>
            <a:off x="1" y="6604084"/>
            <a:ext cx="6096000"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p:txBody>
      </p:sp>
      <p:cxnSp>
        <p:nvCxnSpPr>
          <p:cNvPr id="26" name="Straight Connector 25">
            <a:extLst>
              <a:ext uri="{FF2B5EF4-FFF2-40B4-BE49-F238E27FC236}">
                <a16:creationId xmlns:a16="http://schemas.microsoft.com/office/drawing/2014/main" id="{B4AD168F-8FA0-9E34-93DC-3B48F6E18807}"/>
              </a:ext>
              <a:ext uri="{C183D7F6-B498-43B3-948B-1728B52AA6E4}">
                <adec:decorative xmlns:adec="http://schemas.microsoft.com/office/drawing/2017/decorative" val="1"/>
              </a:ext>
            </a:extLst>
          </p:cNvPr>
          <p:cNvCxnSpPr>
            <a:cxnSpLocks/>
          </p:cNvCxnSpPr>
          <p:nvPr/>
        </p:nvCxnSpPr>
        <p:spPr>
          <a:xfrm flipV="1">
            <a:off x="2562505" y="1759814"/>
            <a:ext cx="0" cy="3518301"/>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6B1B06C-B1D7-AD35-F565-1DD52C8FCC34}"/>
              </a:ext>
              <a:ext uri="{C183D7F6-B498-43B3-948B-1728B52AA6E4}">
                <adec:decorative xmlns:adec="http://schemas.microsoft.com/office/drawing/2017/decorative" val="1"/>
              </a:ext>
            </a:extLst>
          </p:cNvPr>
          <p:cNvSpPr txBox="1"/>
          <p:nvPr/>
        </p:nvSpPr>
        <p:spPr>
          <a:xfrm>
            <a:off x="8994081" y="1735675"/>
            <a:ext cx="957151" cy="369332"/>
          </a:xfrm>
          <a:prstGeom prst="rect">
            <a:avLst/>
          </a:prstGeom>
          <a:noFill/>
        </p:spPr>
        <p:txBody>
          <a:bodyPr wrap="square" rtlCol="0">
            <a:spAutoFit/>
          </a:bodyPr>
          <a:lstStyle/>
          <a:p>
            <a:pPr algn="ctr"/>
            <a:r>
              <a:rPr lang="en-GB" b="1"/>
              <a:t>2024</a:t>
            </a:r>
          </a:p>
        </p:txBody>
      </p:sp>
      <p:cxnSp>
        <p:nvCxnSpPr>
          <p:cNvPr id="28" name="Straight Connector 27">
            <a:extLst>
              <a:ext uri="{FF2B5EF4-FFF2-40B4-BE49-F238E27FC236}">
                <a16:creationId xmlns:a16="http://schemas.microsoft.com/office/drawing/2014/main" id="{5C1FAD63-2276-304B-5797-4229C0E73F68}"/>
              </a:ext>
              <a:ext uri="{C183D7F6-B498-43B3-948B-1728B52AA6E4}">
                <adec:decorative xmlns:adec="http://schemas.microsoft.com/office/drawing/2017/decorative" val="1"/>
              </a:ext>
            </a:extLst>
          </p:cNvPr>
          <p:cNvCxnSpPr>
            <a:cxnSpLocks/>
          </p:cNvCxnSpPr>
          <p:nvPr/>
        </p:nvCxnSpPr>
        <p:spPr>
          <a:xfrm flipV="1">
            <a:off x="4173128" y="1759814"/>
            <a:ext cx="0" cy="3518301"/>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92B9E6-DB8C-D15E-7763-4EE87D5A67B2}"/>
              </a:ext>
              <a:ext uri="{C183D7F6-B498-43B3-948B-1728B52AA6E4}">
                <adec:decorative xmlns:adec="http://schemas.microsoft.com/office/drawing/2017/decorative" val="1"/>
              </a:ext>
            </a:extLst>
          </p:cNvPr>
          <p:cNvCxnSpPr>
            <a:cxnSpLocks/>
          </p:cNvCxnSpPr>
          <p:nvPr/>
        </p:nvCxnSpPr>
        <p:spPr>
          <a:xfrm flipV="1">
            <a:off x="5787880" y="1706953"/>
            <a:ext cx="0" cy="3561388"/>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FD20ED-7409-7267-2426-8738F51A2C55}"/>
              </a:ext>
              <a:ext uri="{C183D7F6-B498-43B3-948B-1728B52AA6E4}">
                <adec:decorative xmlns:adec="http://schemas.microsoft.com/office/drawing/2017/decorative" val="1"/>
              </a:ext>
            </a:extLst>
          </p:cNvPr>
          <p:cNvCxnSpPr>
            <a:cxnSpLocks/>
          </p:cNvCxnSpPr>
          <p:nvPr/>
        </p:nvCxnSpPr>
        <p:spPr>
          <a:xfrm flipV="1">
            <a:off x="7374500" y="1733697"/>
            <a:ext cx="0" cy="3534644"/>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0167390-6116-C11C-6BE0-55E249AC3702}"/>
              </a:ext>
              <a:ext uri="{C183D7F6-B498-43B3-948B-1728B52AA6E4}">
                <adec:decorative xmlns:adec="http://schemas.microsoft.com/office/drawing/2017/decorative" val="1"/>
              </a:ext>
            </a:extLst>
          </p:cNvPr>
          <p:cNvCxnSpPr>
            <a:cxnSpLocks/>
          </p:cNvCxnSpPr>
          <p:nvPr/>
        </p:nvCxnSpPr>
        <p:spPr>
          <a:xfrm flipV="1">
            <a:off x="8993115" y="1724256"/>
            <a:ext cx="0" cy="3561388"/>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5" name="Group 14" descr="Cambridge bus usage (including park and ride passengers) has fallen by 5% between June 2019 and June 2024.">
            <a:extLst>
              <a:ext uri="{FF2B5EF4-FFF2-40B4-BE49-F238E27FC236}">
                <a16:creationId xmlns:a16="http://schemas.microsoft.com/office/drawing/2014/main" id="{18B343A0-1B97-F9A6-6A1D-BF5F9F36928C}"/>
              </a:ext>
            </a:extLst>
          </p:cNvPr>
          <p:cNvGrpSpPr/>
          <p:nvPr/>
        </p:nvGrpSpPr>
        <p:grpSpPr>
          <a:xfrm>
            <a:off x="9921246" y="3343782"/>
            <a:ext cx="2246994" cy="1300824"/>
            <a:chOff x="9531900" y="1220328"/>
            <a:chExt cx="2246994" cy="1300824"/>
          </a:xfrm>
        </p:grpSpPr>
        <p:sp>
          <p:nvSpPr>
            <p:cNvPr id="16" name="Rectangle: Rounded Corners 15">
              <a:extLst>
                <a:ext uri="{FF2B5EF4-FFF2-40B4-BE49-F238E27FC236}">
                  <a16:creationId xmlns:a16="http://schemas.microsoft.com/office/drawing/2014/main" id="{57A1828F-E47C-73C2-DEE1-6376872C7D40}"/>
                </a:ext>
              </a:extLst>
            </p:cNvPr>
            <p:cNvSpPr/>
            <p:nvPr/>
          </p:nvSpPr>
          <p:spPr>
            <a:xfrm rot="10800000">
              <a:off x="10290652" y="2038492"/>
              <a:ext cx="745292" cy="41911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1EC4E8C8-EF51-5CD9-99E1-807E75D15423}"/>
                </a:ext>
              </a:extLst>
            </p:cNvPr>
            <p:cNvGrpSpPr/>
            <p:nvPr/>
          </p:nvGrpSpPr>
          <p:grpSpPr>
            <a:xfrm>
              <a:off x="9531900" y="1220328"/>
              <a:ext cx="2246994" cy="1300824"/>
              <a:chOff x="857250" y="5669657"/>
              <a:chExt cx="2883181" cy="1202105"/>
            </a:xfrm>
          </p:grpSpPr>
          <p:sp>
            <p:nvSpPr>
              <p:cNvPr id="27" name="TextBox 26">
                <a:extLst>
                  <a:ext uri="{FF2B5EF4-FFF2-40B4-BE49-F238E27FC236}">
                    <a16:creationId xmlns:a16="http://schemas.microsoft.com/office/drawing/2014/main" id="{3B7925C1-B21F-8692-0E5A-258473685826}"/>
                  </a:ext>
                </a:extLst>
              </p:cNvPr>
              <p:cNvSpPr txBox="1"/>
              <p:nvPr/>
            </p:nvSpPr>
            <p:spPr>
              <a:xfrm>
                <a:off x="950648" y="6052908"/>
                <a:ext cx="2789783" cy="766511"/>
              </a:xfrm>
              <a:prstGeom prst="rect">
                <a:avLst/>
              </a:prstGeom>
              <a:noFill/>
              <a:ln w="12700">
                <a:noFill/>
              </a:ln>
            </p:spPr>
            <p:txBody>
              <a:bodyPr wrap="square" rtlCol="0">
                <a:spAutoFit/>
              </a:bodyPr>
              <a:lstStyle/>
              <a:p>
                <a:pPr algn="ctr">
                  <a:lnSpc>
                    <a:spcPct val="150000"/>
                  </a:lnSpc>
                </a:pPr>
                <a:r>
                  <a:rPr lang="en-GB" sz="1400"/>
                  <a:t>June 2019 to June 2024</a:t>
                </a:r>
              </a:p>
              <a:p>
                <a:pPr algn="ctr">
                  <a:lnSpc>
                    <a:spcPct val="150000"/>
                  </a:lnSpc>
                </a:pPr>
                <a:r>
                  <a:rPr lang="en-GB" sz="2000" b="1">
                    <a:solidFill>
                      <a:schemeClr val="bg1"/>
                    </a:solidFill>
                  </a:rPr>
                  <a:t>+25%</a:t>
                </a:r>
              </a:p>
            </p:txBody>
          </p:sp>
          <p:sp>
            <p:nvSpPr>
              <p:cNvPr id="36" name="Rectangle 35">
                <a:extLst>
                  <a:ext uri="{FF2B5EF4-FFF2-40B4-BE49-F238E27FC236}">
                    <a16:creationId xmlns:a16="http://schemas.microsoft.com/office/drawing/2014/main" id="{0B693BE1-DA45-83AE-9D3B-47A537B28C94}"/>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1689DBF2-6742-0F94-5C07-6E812B3BF19C}"/>
                </a:ext>
              </a:extLst>
            </p:cNvPr>
            <p:cNvSpPr txBox="1"/>
            <p:nvPr/>
          </p:nvSpPr>
          <p:spPr>
            <a:xfrm>
              <a:off x="9538302" y="1275682"/>
              <a:ext cx="2183727" cy="523220"/>
            </a:xfrm>
            <a:prstGeom prst="rect">
              <a:avLst/>
            </a:prstGeom>
            <a:noFill/>
            <a:ln w="12700">
              <a:noFill/>
            </a:ln>
          </p:spPr>
          <p:txBody>
            <a:bodyPr wrap="square" rtlCol="0">
              <a:spAutoFit/>
            </a:bodyPr>
            <a:lstStyle/>
            <a:p>
              <a:pPr algn="ctr"/>
              <a:r>
                <a:rPr lang="en-GB" sz="1400" b="1"/>
                <a:t>Cambridge Depot</a:t>
              </a:r>
            </a:p>
            <a:p>
              <a:pPr algn="ctr"/>
              <a:r>
                <a:rPr lang="en-GB" sz="1400" b="1">
                  <a:solidFill>
                    <a:srgbClr val="0070C0"/>
                  </a:solidFill>
                </a:rPr>
                <a:t>Pre-COVID to Now:</a:t>
              </a:r>
            </a:p>
          </p:txBody>
        </p:sp>
      </p:grpSp>
    </p:spTree>
    <p:extLst>
      <p:ext uri="{BB962C8B-B14F-4D97-AF65-F5344CB8AC3E}">
        <p14:creationId xmlns:p14="http://schemas.microsoft.com/office/powerpoint/2010/main" val="929451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 by Site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Park and Ride (P&amp;R) site usage continues to exceed pre-COVID levels across most sites. Madingley Road and Newmarket Road show the largest increases on pre-COVID volumes at +48% and +43% respectively. However, recovery at Babraham Road has dropped from +19% in March 2024 to -2% in June 2024.</a:t>
            </a:r>
            <a:endParaRPr kumimoji="0" lang="en-GB" sz="1400" i="0" u="none" strike="noStrike" kern="1200" cap="none" spc="0" normalizeH="0" baseline="0" noProof="0">
              <a:ln>
                <a:noFill/>
              </a:ln>
              <a:effectLst/>
              <a:uLnTx/>
              <a:uFillTx/>
              <a:latin typeface="Calibri" panose="020F0502020204030204"/>
              <a:ea typeface="+mn-ea"/>
              <a:cs typeface="+mn-cs"/>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336BC4C9-3B5F-5A9B-29E0-0F0145882728}"/>
              </a:ext>
            </a:extLst>
          </p:cNvPr>
          <p:cNvPicPr>
            <a:picLocks noChangeAspect="1"/>
          </p:cNvPicPr>
          <p:nvPr/>
        </p:nvPicPr>
        <p:blipFill>
          <a:blip r:embed="rId4"/>
          <a:stretch>
            <a:fillRect/>
          </a:stretch>
        </p:blipFill>
        <p:spPr>
          <a:xfrm>
            <a:off x="1747485" y="1311245"/>
            <a:ext cx="8697030" cy="5293547"/>
          </a:xfrm>
          <a:prstGeom prst="rect">
            <a:avLst/>
          </a:prstGeom>
          <a:ln>
            <a:solidFill>
              <a:schemeClr val="tx1"/>
            </a:solidFill>
          </a:ln>
        </p:spPr>
      </p:pic>
      <p:sp>
        <p:nvSpPr>
          <p:cNvPr id="5" name="TextBox 4">
            <a:extLst>
              <a:ext uri="{FF2B5EF4-FFF2-40B4-BE49-F238E27FC236}">
                <a16:creationId xmlns:a16="http://schemas.microsoft.com/office/drawing/2014/main" id="{B7240FC8-23E1-59E4-B1DA-26EB0EFDFDB3}"/>
              </a:ext>
              <a:ext uri="{C183D7F6-B498-43B3-948B-1728B52AA6E4}">
                <adec:decorative xmlns:adec="http://schemas.microsoft.com/office/drawing/2017/decorative" val="1"/>
              </a:ext>
            </a:extLst>
          </p:cNvPr>
          <p:cNvSpPr txBox="1"/>
          <p:nvPr/>
        </p:nvSpPr>
        <p:spPr>
          <a:xfrm>
            <a:off x="8289894" y="6338952"/>
            <a:ext cx="2154621" cy="261610"/>
          </a:xfrm>
          <a:prstGeom prst="rect">
            <a:avLst/>
          </a:prstGeom>
          <a:solidFill>
            <a:schemeClr val="bg1"/>
          </a:solidFill>
          <a:ln>
            <a:solidFill>
              <a:schemeClr val="tx1"/>
            </a:solidFill>
          </a:ln>
        </p:spPr>
        <p:txBody>
          <a:bodyPr wrap="square" rtlCol="0">
            <a:spAutoFit/>
          </a:bodyPr>
          <a:lstStyle/>
          <a:p>
            <a:pPr algn="ctr"/>
            <a:r>
              <a:rPr lang="en-GB" sz="1100"/>
              <a:t>© OpenStreetMap Contributors</a:t>
            </a:r>
          </a:p>
        </p:txBody>
      </p:sp>
      <p:grpSp>
        <p:nvGrpSpPr>
          <p:cNvPr id="29" name="Group 28" descr="All park and ride sites combined show a 25% increase from 2019 to 2024.">
            <a:extLst>
              <a:ext uri="{FF2B5EF4-FFF2-40B4-BE49-F238E27FC236}">
                <a16:creationId xmlns:a16="http://schemas.microsoft.com/office/drawing/2014/main" id="{4B88A0EB-44C8-056B-C2B9-D047A0CE7E89}"/>
              </a:ext>
            </a:extLst>
          </p:cNvPr>
          <p:cNvGrpSpPr/>
          <p:nvPr/>
        </p:nvGrpSpPr>
        <p:grpSpPr>
          <a:xfrm>
            <a:off x="1747485" y="1300440"/>
            <a:ext cx="2111946" cy="738664"/>
            <a:chOff x="1747485" y="1300440"/>
            <a:chExt cx="2111946" cy="738664"/>
          </a:xfrm>
        </p:grpSpPr>
        <p:sp>
          <p:nvSpPr>
            <p:cNvPr id="25" name="TextBox 24">
              <a:extLst>
                <a:ext uri="{FF2B5EF4-FFF2-40B4-BE49-F238E27FC236}">
                  <a16:creationId xmlns:a16="http://schemas.microsoft.com/office/drawing/2014/main" id="{1DD0E866-AC11-7477-8D2D-9724AC4C6549}"/>
                </a:ext>
              </a:extLst>
            </p:cNvPr>
            <p:cNvSpPr txBox="1"/>
            <p:nvPr/>
          </p:nvSpPr>
          <p:spPr>
            <a:xfrm>
              <a:off x="1747485" y="1300440"/>
              <a:ext cx="2111946" cy="73866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June 2019 to June 2024</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C9700926-E202-E5F1-6622-D60906550CE8}"/>
                </a:ext>
              </a:extLst>
            </p:cNvPr>
            <p:cNvSpPr/>
            <p:nvPr/>
          </p:nvSpPr>
          <p:spPr>
            <a:xfrm>
              <a:off x="2581432" y="1786678"/>
              <a:ext cx="627037" cy="20466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+25%</a:t>
              </a:r>
            </a:p>
          </p:txBody>
        </p:sp>
      </p:grpSp>
      <p:grpSp>
        <p:nvGrpSpPr>
          <p:cNvPr id="34" name="Group 33" descr="Madingley Road shows a 48% increase from 2019 to 2024.">
            <a:extLst>
              <a:ext uri="{FF2B5EF4-FFF2-40B4-BE49-F238E27FC236}">
                <a16:creationId xmlns:a16="http://schemas.microsoft.com/office/drawing/2014/main" id="{5BF3390F-1671-A98E-388E-103901627B54}"/>
              </a:ext>
            </a:extLst>
          </p:cNvPr>
          <p:cNvGrpSpPr/>
          <p:nvPr/>
        </p:nvGrpSpPr>
        <p:grpSpPr>
          <a:xfrm>
            <a:off x="538066" y="2884566"/>
            <a:ext cx="3321365" cy="727859"/>
            <a:chOff x="538066" y="2884566"/>
            <a:chExt cx="3321365" cy="727859"/>
          </a:xfrm>
        </p:grpSpPr>
        <p:cxnSp>
          <p:nvCxnSpPr>
            <p:cNvPr id="7" name="Connector: Elbow 6">
              <a:extLst>
                <a:ext uri="{FF2B5EF4-FFF2-40B4-BE49-F238E27FC236}">
                  <a16:creationId xmlns:a16="http://schemas.microsoft.com/office/drawing/2014/main" id="{9B987C31-744C-C0D6-2769-7E3880940A40}"/>
                </a:ext>
              </a:extLst>
            </p:cNvPr>
            <p:cNvCxnSpPr>
              <a:cxnSpLocks/>
              <a:stCxn id="6" idx="3"/>
            </p:cNvCxnSpPr>
            <p:nvPr/>
          </p:nvCxnSpPr>
          <p:spPr>
            <a:xfrm>
              <a:off x="2650012" y="3223120"/>
              <a:ext cx="1209419" cy="38930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67329B71-783A-8F08-6B66-D19FF96FBAA7}"/>
                </a:ext>
              </a:extLst>
            </p:cNvPr>
            <p:cNvGrpSpPr/>
            <p:nvPr/>
          </p:nvGrpSpPr>
          <p:grpSpPr>
            <a:xfrm>
              <a:off x="538066" y="2884566"/>
              <a:ext cx="2111946" cy="677108"/>
              <a:chOff x="944225" y="2879689"/>
              <a:chExt cx="2111946" cy="677108"/>
            </a:xfrm>
          </p:grpSpPr>
          <p:sp>
            <p:nvSpPr>
              <p:cNvPr id="6" name="TextBox 5">
                <a:extLst>
                  <a:ext uri="{FF2B5EF4-FFF2-40B4-BE49-F238E27FC236}">
                    <a16:creationId xmlns:a16="http://schemas.microsoft.com/office/drawing/2014/main" id="{9F7FD1CA-2A93-50EE-2216-B2D60EF56093}"/>
                  </a:ext>
                </a:extLst>
              </p:cNvPr>
              <p:cNvSpPr txBox="1"/>
              <p:nvPr/>
            </p:nvSpPr>
            <p:spPr>
              <a:xfrm>
                <a:off x="944225" y="2879689"/>
                <a:ext cx="2111946" cy="677108"/>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err="1">
                    <a:cs typeface="Calibri" panose="020F0502020204030204"/>
                  </a:rPr>
                  <a:t>Madingley</a:t>
                </a:r>
                <a:r>
                  <a:rPr lang="en-US" sz="1400">
                    <a:cs typeface="Calibri" panose="020F0502020204030204"/>
                  </a:rPr>
                  <a:t> Road P&amp;R</a:t>
                </a:r>
              </a:p>
              <a:p>
                <a:pPr algn="ctr"/>
                <a:r>
                  <a:rPr lang="en-US" sz="1200" b="1">
                    <a:solidFill>
                      <a:srgbClr val="0070C0"/>
                    </a:solidFill>
                    <a:cs typeface="Calibri" panose="020F0502020204030204"/>
                  </a:rPr>
                  <a:t>June 2019 to June 2024</a:t>
                </a:r>
              </a:p>
              <a:p>
                <a:pPr algn="ctr"/>
                <a:endParaRPr lang="en-US" sz="1200" b="1">
                  <a:solidFill>
                    <a:srgbClr val="0070C0"/>
                  </a:solidFill>
                  <a:cs typeface="Calibri" panose="020F0502020204030204"/>
                </a:endParaRPr>
              </a:p>
            </p:txBody>
          </p:sp>
          <p:sp>
            <p:nvSpPr>
              <p:cNvPr id="8" name="Rectangle: Rounded Corners 7">
                <a:extLst>
                  <a:ext uri="{FF2B5EF4-FFF2-40B4-BE49-F238E27FC236}">
                    <a16:creationId xmlns:a16="http://schemas.microsoft.com/office/drawing/2014/main" id="{607D33A5-6200-0941-E768-C9CA8D55773F}"/>
                  </a:ext>
                </a:extLst>
              </p:cNvPr>
              <p:cNvSpPr/>
              <p:nvPr/>
            </p:nvSpPr>
            <p:spPr>
              <a:xfrm>
                <a:off x="1695923" y="3322129"/>
                <a:ext cx="627037" cy="20466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+48%</a:t>
                </a:r>
              </a:p>
            </p:txBody>
          </p:sp>
        </p:grpSp>
      </p:grpSp>
      <p:grpSp>
        <p:nvGrpSpPr>
          <p:cNvPr id="27" name="Group 26" descr="Trumpington Road shows a 24% increase from 2019 to 2024.">
            <a:extLst>
              <a:ext uri="{FF2B5EF4-FFF2-40B4-BE49-F238E27FC236}">
                <a16:creationId xmlns:a16="http://schemas.microsoft.com/office/drawing/2014/main" id="{1FE7841C-17E0-CCD6-6A44-EC12B0091AC7}"/>
              </a:ext>
            </a:extLst>
          </p:cNvPr>
          <p:cNvGrpSpPr/>
          <p:nvPr/>
        </p:nvGrpSpPr>
        <p:grpSpPr>
          <a:xfrm>
            <a:off x="1419810" y="5219006"/>
            <a:ext cx="3345433" cy="786242"/>
            <a:chOff x="1419810" y="5219006"/>
            <a:chExt cx="3345433" cy="786242"/>
          </a:xfrm>
        </p:grpSpPr>
        <p:sp>
          <p:nvSpPr>
            <p:cNvPr id="9" name="TextBox 8">
              <a:extLst>
                <a:ext uri="{FF2B5EF4-FFF2-40B4-BE49-F238E27FC236}">
                  <a16:creationId xmlns:a16="http://schemas.microsoft.com/office/drawing/2014/main" id="{37B2614A-70CD-86C5-42D6-B24B414AB400}"/>
                </a:ext>
              </a:extLst>
            </p:cNvPr>
            <p:cNvSpPr txBox="1"/>
            <p:nvPr/>
          </p:nvSpPr>
          <p:spPr>
            <a:xfrm>
              <a:off x="1419810" y="5219006"/>
              <a:ext cx="2111946" cy="677108"/>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Trumpington Road P&amp;R</a:t>
              </a:r>
            </a:p>
            <a:p>
              <a:pPr algn="ctr"/>
              <a:r>
                <a:rPr lang="en-US" sz="1200" b="1">
                  <a:solidFill>
                    <a:srgbClr val="0070C0"/>
                  </a:solidFill>
                  <a:cs typeface="Calibri" panose="020F0502020204030204"/>
                </a:rPr>
                <a:t>June 2019 to June 2024</a:t>
              </a:r>
            </a:p>
            <a:p>
              <a:pPr algn="ctr"/>
              <a:endParaRPr lang="en-US" sz="1200" b="1">
                <a:solidFill>
                  <a:srgbClr val="0070C0"/>
                </a:solidFill>
                <a:cs typeface="Calibri" panose="020F0502020204030204"/>
              </a:endParaRPr>
            </a:p>
          </p:txBody>
        </p:sp>
        <p:cxnSp>
          <p:nvCxnSpPr>
            <p:cNvPr id="12" name="Connector: Elbow 11">
              <a:extLst>
                <a:ext uri="{FF2B5EF4-FFF2-40B4-BE49-F238E27FC236}">
                  <a16:creationId xmlns:a16="http://schemas.microsoft.com/office/drawing/2014/main" id="{A742A4B0-74E8-09EE-7D5E-02462D76BC75}"/>
                </a:ext>
              </a:extLst>
            </p:cNvPr>
            <p:cNvCxnSpPr>
              <a:cxnSpLocks/>
              <a:stCxn id="9" idx="3"/>
            </p:cNvCxnSpPr>
            <p:nvPr/>
          </p:nvCxnSpPr>
          <p:spPr>
            <a:xfrm>
              <a:off x="3531756" y="5572949"/>
              <a:ext cx="1233487" cy="432299"/>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4CA63F0-00D4-6179-D2B2-DB5CE759140D}"/>
                </a:ext>
              </a:extLst>
            </p:cNvPr>
            <p:cNvSpPr/>
            <p:nvPr/>
          </p:nvSpPr>
          <p:spPr>
            <a:xfrm>
              <a:off x="2151983" y="5660466"/>
              <a:ext cx="627037" cy="20466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+24%</a:t>
              </a:r>
            </a:p>
          </p:txBody>
        </p:sp>
      </p:grpSp>
      <p:grpSp>
        <p:nvGrpSpPr>
          <p:cNvPr id="30" name="Group 29" descr="Milton Road shows a 32% increase from 2019 to 2024.">
            <a:extLst>
              <a:ext uri="{FF2B5EF4-FFF2-40B4-BE49-F238E27FC236}">
                <a16:creationId xmlns:a16="http://schemas.microsoft.com/office/drawing/2014/main" id="{035508F9-5CE5-0861-F577-24C987BF3CE1}"/>
              </a:ext>
            </a:extLst>
          </p:cNvPr>
          <p:cNvGrpSpPr/>
          <p:nvPr/>
        </p:nvGrpSpPr>
        <p:grpSpPr>
          <a:xfrm>
            <a:off x="6400800" y="1698915"/>
            <a:ext cx="5253134" cy="707886"/>
            <a:chOff x="6400800" y="1698915"/>
            <a:chExt cx="5253134" cy="707886"/>
          </a:xfrm>
        </p:grpSpPr>
        <p:sp>
          <p:nvSpPr>
            <p:cNvPr id="16" name="TextBox 15">
              <a:extLst>
                <a:ext uri="{FF2B5EF4-FFF2-40B4-BE49-F238E27FC236}">
                  <a16:creationId xmlns:a16="http://schemas.microsoft.com/office/drawing/2014/main" id="{0A5CAAC2-331F-D3BA-27D2-98A4423E2B96}"/>
                </a:ext>
              </a:extLst>
            </p:cNvPr>
            <p:cNvSpPr txBox="1"/>
            <p:nvPr/>
          </p:nvSpPr>
          <p:spPr>
            <a:xfrm>
              <a:off x="9541988" y="1698915"/>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Milton P&amp;R</a:t>
              </a:r>
            </a:p>
            <a:p>
              <a:pPr algn="ctr"/>
              <a:r>
                <a:rPr lang="en-US" sz="1200" b="1">
                  <a:solidFill>
                    <a:srgbClr val="0070C0"/>
                  </a:solidFill>
                  <a:cs typeface="Calibri" panose="020F0502020204030204"/>
                </a:rPr>
                <a:t>June 2019 to June 2024</a:t>
              </a:r>
            </a:p>
            <a:p>
              <a:pPr algn="ctr"/>
              <a:endParaRPr lang="en-US" sz="1400" b="1">
                <a:cs typeface="Calibri" panose="020F0502020204030204"/>
              </a:endParaRPr>
            </a:p>
          </p:txBody>
        </p:sp>
        <p:cxnSp>
          <p:nvCxnSpPr>
            <p:cNvPr id="17" name="Connector: Elbow 16">
              <a:extLst>
                <a:ext uri="{FF2B5EF4-FFF2-40B4-BE49-F238E27FC236}">
                  <a16:creationId xmlns:a16="http://schemas.microsoft.com/office/drawing/2014/main" id="{93CDE0EB-972A-AAA5-718C-2ACEAB9EB223}"/>
                </a:ext>
              </a:extLst>
            </p:cNvPr>
            <p:cNvCxnSpPr>
              <a:cxnSpLocks/>
              <a:endCxn id="16" idx="1"/>
            </p:cNvCxnSpPr>
            <p:nvPr/>
          </p:nvCxnSpPr>
          <p:spPr>
            <a:xfrm>
              <a:off x="6400800" y="1786678"/>
              <a:ext cx="3141188" cy="26618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0CF9330-AFC6-39F7-145B-85823025B8EA}"/>
                </a:ext>
              </a:extLst>
            </p:cNvPr>
            <p:cNvSpPr/>
            <p:nvPr/>
          </p:nvSpPr>
          <p:spPr>
            <a:xfrm>
              <a:off x="10310983" y="2155940"/>
              <a:ext cx="627037" cy="20466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+32%</a:t>
              </a:r>
            </a:p>
          </p:txBody>
        </p:sp>
      </p:grpSp>
      <p:grpSp>
        <p:nvGrpSpPr>
          <p:cNvPr id="31" name="Group 30" descr="Newmarket Road shows a 43% increase from 2019 to 2024.">
            <a:extLst>
              <a:ext uri="{FF2B5EF4-FFF2-40B4-BE49-F238E27FC236}">
                <a16:creationId xmlns:a16="http://schemas.microsoft.com/office/drawing/2014/main" id="{367C90AD-0C92-FB70-3134-E688BACD898C}"/>
              </a:ext>
            </a:extLst>
          </p:cNvPr>
          <p:cNvGrpSpPr/>
          <p:nvPr/>
        </p:nvGrpSpPr>
        <p:grpSpPr>
          <a:xfrm>
            <a:off x="7309710" y="3429000"/>
            <a:ext cx="4684283" cy="707886"/>
            <a:chOff x="7309710" y="3429000"/>
            <a:chExt cx="4684283" cy="707886"/>
          </a:xfrm>
        </p:grpSpPr>
        <p:sp>
          <p:nvSpPr>
            <p:cNvPr id="19" name="TextBox 18">
              <a:extLst>
                <a:ext uri="{FF2B5EF4-FFF2-40B4-BE49-F238E27FC236}">
                  <a16:creationId xmlns:a16="http://schemas.microsoft.com/office/drawing/2014/main" id="{BD69FDD8-D65E-ED1B-A08A-3954989E1B16}"/>
                </a:ext>
              </a:extLst>
            </p:cNvPr>
            <p:cNvSpPr txBox="1"/>
            <p:nvPr/>
          </p:nvSpPr>
          <p:spPr>
            <a:xfrm>
              <a:off x="9882047" y="3429000"/>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Newmarket Road P&amp;R</a:t>
              </a:r>
            </a:p>
            <a:p>
              <a:pPr algn="ctr"/>
              <a:r>
                <a:rPr lang="en-US" sz="1200" b="1">
                  <a:solidFill>
                    <a:srgbClr val="0070C0"/>
                  </a:solidFill>
                  <a:cs typeface="Calibri" panose="020F0502020204030204"/>
                </a:rPr>
                <a:t>June 2019 to June 2024</a:t>
              </a:r>
            </a:p>
            <a:p>
              <a:pPr algn="ctr"/>
              <a:endParaRPr lang="en-US" sz="1400" b="1">
                <a:cs typeface="Calibri" panose="020F0502020204030204"/>
              </a:endParaRPr>
            </a:p>
          </p:txBody>
        </p:sp>
        <p:cxnSp>
          <p:nvCxnSpPr>
            <p:cNvPr id="20" name="Connector: Elbow 19">
              <a:extLst>
                <a:ext uri="{FF2B5EF4-FFF2-40B4-BE49-F238E27FC236}">
                  <a16:creationId xmlns:a16="http://schemas.microsoft.com/office/drawing/2014/main" id="{A88EE906-350A-7208-3246-29311B4E8D22}"/>
                </a:ext>
              </a:extLst>
            </p:cNvPr>
            <p:cNvCxnSpPr>
              <a:cxnSpLocks/>
              <a:endCxn id="19" idx="1"/>
            </p:cNvCxnSpPr>
            <p:nvPr/>
          </p:nvCxnSpPr>
          <p:spPr>
            <a:xfrm>
              <a:off x="7309710" y="3582985"/>
              <a:ext cx="2572337" cy="199958"/>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6E543480-878B-5959-533A-B0D906349F4A}"/>
                </a:ext>
              </a:extLst>
            </p:cNvPr>
            <p:cNvSpPr/>
            <p:nvPr/>
          </p:nvSpPr>
          <p:spPr>
            <a:xfrm>
              <a:off x="10630566" y="3877792"/>
              <a:ext cx="627037" cy="20466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+43%</a:t>
              </a:r>
            </a:p>
          </p:txBody>
        </p:sp>
      </p:grpSp>
      <p:grpSp>
        <p:nvGrpSpPr>
          <p:cNvPr id="32" name="Group 31" descr="Babraham Road shows a 2% decrease from 2019 to 2024.">
            <a:extLst>
              <a:ext uri="{FF2B5EF4-FFF2-40B4-BE49-F238E27FC236}">
                <a16:creationId xmlns:a16="http://schemas.microsoft.com/office/drawing/2014/main" id="{A004D645-31E5-3EE7-6936-A07B1442E474}"/>
              </a:ext>
            </a:extLst>
          </p:cNvPr>
          <p:cNvGrpSpPr/>
          <p:nvPr/>
        </p:nvGrpSpPr>
        <p:grpSpPr>
          <a:xfrm>
            <a:off x="6855649" y="4953967"/>
            <a:ext cx="4897552" cy="929075"/>
            <a:chOff x="6855649" y="4953967"/>
            <a:chExt cx="4897552" cy="929075"/>
          </a:xfrm>
        </p:grpSpPr>
        <p:sp>
          <p:nvSpPr>
            <p:cNvPr id="22" name="TextBox 21">
              <a:extLst>
                <a:ext uri="{FF2B5EF4-FFF2-40B4-BE49-F238E27FC236}">
                  <a16:creationId xmlns:a16="http://schemas.microsoft.com/office/drawing/2014/main" id="{4D1647E1-CBA0-0D93-96D1-A02B247DD94D}"/>
                </a:ext>
              </a:extLst>
            </p:cNvPr>
            <p:cNvSpPr txBox="1"/>
            <p:nvPr/>
          </p:nvSpPr>
          <p:spPr>
            <a:xfrm>
              <a:off x="9641255" y="4953967"/>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err="1">
                  <a:cs typeface="Calibri" panose="020F0502020204030204"/>
                </a:rPr>
                <a:t>Babraham</a:t>
              </a:r>
              <a:r>
                <a:rPr lang="en-US" sz="1400">
                  <a:cs typeface="Calibri" panose="020F0502020204030204"/>
                </a:rPr>
                <a:t> Road P&amp;R</a:t>
              </a:r>
            </a:p>
            <a:p>
              <a:pPr algn="ctr"/>
              <a:r>
                <a:rPr lang="en-US" sz="1200" b="1">
                  <a:solidFill>
                    <a:srgbClr val="0070C0"/>
                  </a:solidFill>
                  <a:cs typeface="Calibri" panose="020F0502020204030204"/>
                </a:rPr>
                <a:t>June 2019 to June 2024</a:t>
              </a:r>
            </a:p>
            <a:p>
              <a:pPr algn="ctr"/>
              <a:endParaRPr lang="en-US" sz="1400" b="1">
                <a:cs typeface="Calibri" panose="020F0502020204030204"/>
              </a:endParaRPr>
            </a:p>
          </p:txBody>
        </p:sp>
        <p:cxnSp>
          <p:nvCxnSpPr>
            <p:cNvPr id="23" name="Connector: Elbow 22">
              <a:extLst>
                <a:ext uri="{FF2B5EF4-FFF2-40B4-BE49-F238E27FC236}">
                  <a16:creationId xmlns:a16="http://schemas.microsoft.com/office/drawing/2014/main" id="{4951A17B-FBF2-9387-C477-4DEEB0578F48}"/>
                </a:ext>
              </a:extLst>
            </p:cNvPr>
            <p:cNvCxnSpPr>
              <a:cxnSpLocks/>
              <a:endCxn id="22" idx="1"/>
            </p:cNvCxnSpPr>
            <p:nvPr/>
          </p:nvCxnSpPr>
          <p:spPr>
            <a:xfrm flipV="1">
              <a:off x="6855649" y="5307910"/>
              <a:ext cx="2785606" cy="57513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B3E8A6C-5E4D-00CD-8E2B-40824D1E5F44}"/>
                </a:ext>
              </a:extLst>
            </p:cNvPr>
            <p:cNvSpPr/>
            <p:nvPr/>
          </p:nvSpPr>
          <p:spPr>
            <a:xfrm>
              <a:off x="10393991" y="5408597"/>
              <a:ext cx="627037" cy="204662"/>
            </a:xfrm>
            <a:prstGeom prst="roundRect">
              <a:avLst/>
            </a:prstGeom>
            <a:solidFill>
              <a:srgbClr val="BFBFB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-2%</a:t>
              </a:r>
            </a:p>
          </p:txBody>
        </p:sp>
      </p:gr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53</a:t>
            </a:fld>
            <a:endParaRPr lang="en-GB"/>
          </a:p>
        </p:txBody>
      </p:sp>
    </p:spTree>
    <p:extLst>
      <p:ext uri="{BB962C8B-B14F-4D97-AF65-F5344CB8AC3E}">
        <p14:creationId xmlns:p14="http://schemas.microsoft.com/office/powerpoint/2010/main" val="2598580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Micro-mobility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9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Voi E-scooters and E-bikes in Cambridge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rPr>
              <a:t>June 2024 saw over 130,000 Voi rides. Weekdays continue to see peaks in travel around 8am and 5pm, suggesting use for commuting/education. The weekends see a late-afternoon peak. The 26-39 age group has consistently seen the largest number of riders.</a:t>
            </a:r>
            <a:endParaRPr lang="en-GB" sz="1300">
              <a:latin typeface="Calibri" panose="020F0502020204030204"/>
              <a:cs typeface="Calibri"/>
            </a:endParaRPr>
          </a:p>
        </p:txBody>
      </p:sp>
      <p:sp>
        <p:nvSpPr>
          <p:cNvPr id="19" name="TextBox 18">
            <a:extLst>
              <a:ext uri="{FF2B5EF4-FFF2-40B4-BE49-F238E27FC236}">
                <a16:creationId xmlns:a16="http://schemas.microsoft.com/office/drawing/2014/main" id="{00E152D4-6F8D-4064-67AD-C64307B2ADF6}"/>
              </a:ext>
            </a:extLst>
          </p:cNvPr>
          <p:cNvSpPr txBox="1"/>
          <p:nvPr/>
        </p:nvSpPr>
        <p:spPr>
          <a:xfrm>
            <a:off x="309107" y="1247911"/>
            <a:ext cx="6273149" cy="461665"/>
          </a:xfrm>
          <a:prstGeom prst="rect">
            <a:avLst/>
          </a:prstGeom>
          <a:noFill/>
          <a:ln>
            <a:solidFill>
              <a:schemeClr val="tx1"/>
            </a:solidFill>
          </a:ln>
        </p:spPr>
        <p:txBody>
          <a:bodyPr wrap="square" rtlCol="0">
            <a:spAutoFit/>
          </a:bodyPr>
          <a:lstStyle/>
          <a:p>
            <a:pPr algn="ctr"/>
            <a:r>
              <a:rPr lang="en-GB" sz="1200"/>
              <a:t>Voi have operated an electric bike (e-bike) and electric scooter (e-scooter) trial scheme in and around Cambridge City since October 2020.</a:t>
            </a:r>
          </a:p>
        </p:txBody>
      </p:sp>
      <p:pic>
        <p:nvPicPr>
          <p:cNvPr id="13" name="Picture 12" descr="A graph from Voi showing total rides and total distance from November 2023 to June 2024. The number of rides dipped in December 2023 but have been steadily rising since, apart from a slight dip in April 2024.">
            <a:extLst>
              <a:ext uri="{FF2B5EF4-FFF2-40B4-BE49-F238E27FC236}">
                <a16:creationId xmlns:a16="http://schemas.microsoft.com/office/drawing/2014/main" id="{279150BB-E5EE-C695-BC92-D34E7CBF582A}"/>
              </a:ext>
            </a:extLst>
          </p:cNvPr>
          <p:cNvPicPr>
            <a:picLocks noChangeAspect="1"/>
          </p:cNvPicPr>
          <p:nvPr/>
        </p:nvPicPr>
        <p:blipFill>
          <a:blip r:embed="rId3"/>
          <a:stretch>
            <a:fillRect/>
          </a:stretch>
        </p:blipFill>
        <p:spPr>
          <a:xfrm>
            <a:off x="358123" y="1992915"/>
            <a:ext cx="6268325" cy="3124636"/>
          </a:xfrm>
          <a:prstGeom prst="rect">
            <a:avLst/>
          </a:prstGeom>
        </p:spPr>
      </p:pic>
      <p:sp>
        <p:nvSpPr>
          <p:cNvPr id="2" name="TextBox 1">
            <a:extLst>
              <a:ext uri="{FF2B5EF4-FFF2-40B4-BE49-F238E27FC236}">
                <a16:creationId xmlns:a16="http://schemas.microsoft.com/office/drawing/2014/main" id="{326CCA7D-C7AD-9822-D0B4-CC19424533E4}"/>
              </a:ext>
            </a:extLst>
          </p:cNvPr>
          <p:cNvSpPr txBox="1"/>
          <p:nvPr/>
        </p:nvSpPr>
        <p:spPr>
          <a:xfrm>
            <a:off x="824221" y="5380296"/>
            <a:ext cx="5184573" cy="338554"/>
          </a:xfrm>
          <a:prstGeom prst="rect">
            <a:avLst/>
          </a:prstGeom>
          <a:solidFill>
            <a:srgbClr val="FFFFFF"/>
          </a:solidFill>
          <a:ln w="28575">
            <a:solidFill>
              <a:srgbClr val="EF8C8C"/>
            </a:solidFill>
          </a:ln>
        </p:spPr>
        <p:txBody>
          <a:bodyPr wrap="square" rtlCol="0">
            <a:spAutoFit/>
          </a:bodyPr>
          <a:lstStyle/>
          <a:p>
            <a:pPr algn="ctr"/>
            <a:r>
              <a:rPr lang="en-GB" sz="1600" b="1"/>
              <a:t>June 2024 key statistics</a:t>
            </a:r>
          </a:p>
        </p:txBody>
      </p:sp>
      <p:sp>
        <p:nvSpPr>
          <p:cNvPr id="5" name="TextBox 4">
            <a:extLst>
              <a:ext uri="{FF2B5EF4-FFF2-40B4-BE49-F238E27FC236}">
                <a16:creationId xmlns:a16="http://schemas.microsoft.com/office/drawing/2014/main" id="{476F1137-1E5C-1B07-D6A5-3F690DB46C0E}"/>
              </a:ext>
            </a:extLst>
          </p:cNvPr>
          <p:cNvSpPr txBox="1"/>
          <p:nvPr/>
        </p:nvSpPr>
        <p:spPr>
          <a:xfrm>
            <a:off x="924586" y="5818970"/>
            <a:ext cx="1026036" cy="738665"/>
          </a:xfrm>
          <a:prstGeom prst="rect">
            <a:avLst/>
          </a:prstGeom>
          <a:solidFill>
            <a:srgbClr val="FFFFFF"/>
          </a:solidFill>
          <a:ln w="19050">
            <a:solidFill>
              <a:srgbClr val="EF8C8C"/>
            </a:solidFill>
          </a:ln>
        </p:spPr>
        <p:txBody>
          <a:bodyPr wrap="square" rtlCol="0">
            <a:spAutoFit/>
          </a:bodyPr>
          <a:lstStyle/>
          <a:p>
            <a:pPr algn="ctr"/>
            <a:r>
              <a:rPr lang="en-GB" sz="1400" b="1"/>
              <a:t>Total </a:t>
            </a:r>
          </a:p>
          <a:p>
            <a:pPr algn="ctr"/>
            <a:r>
              <a:rPr lang="en-GB" sz="1400" b="1"/>
              <a:t>journeys:</a:t>
            </a:r>
          </a:p>
          <a:p>
            <a:pPr algn="ctr"/>
            <a:r>
              <a:rPr lang="en-GB" sz="1400"/>
              <a:t>130,900</a:t>
            </a:r>
          </a:p>
        </p:txBody>
      </p:sp>
      <p:sp>
        <p:nvSpPr>
          <p:cNvPr id="6" name="TextBox 5">
            <a:extLst>
              <a:ext uri="{FF2B5EF4-FFF2-40B4-BE49-F238E27FC236}">
                <a16:creationId xmlns:a16="http://schemas.microsoft.com/office/drawing/2014/main" id="{2BF4BE78-5ED1-0D64-7ED5-8E2D80F3853C}"/>
              </a:ext>
            </a:extLst>
          </p:cNvPr>
          <p:cNvSpPr txBox="1"/>
          <p:nvPr/>
        </p:nvSpPr>
        <p:spPr>
          <a:xfrm>
            <a:off x="2160721" y="5817589"/>
            <a:ext cx="1080000" cy="738664"/>
          </a:xfrm>
          <a:prstGeom prst="rect">
            <a:avLst/>
          </a:prstGeom>
          <a:solidFill>
            <a:srgbClr val="FFFFFF"/>
          </a:solidFill>
          <a:ln w="19050">
            <a:solidFill>
              <a:srgbClr val="EF8C8C"/>
            </a:solidFill>
          </a:ln>
        </p:spPr>
        <p:txBody>
          <a:bodyPr wrap="square" rtlCol="0">
            <a:spAutoFit/>
          </a:bodyPr>
          <a:lstStyle/>
          <a:p>
            <a:pPr algn="ctr"/>
            <a:r>
              <a:rPr lang="en-GB" sz="1400" b="1"/>
              <a:t>Total distance:</a:t>
            </a:r>
          </a:p>
          <a:p>
            <a:pPr algn="ctr"/>
            <a:r>
              <a:rPr lang="en-GB" sz="1400"/>
              <a:t>346,500 km</a:t>
            </a:r>
          </a:p>
        </p:txBody>
      </p:sp>
      <p:sp>
        <p:nvSpPr>
          <p:cNvPr id="7" name="TextBox 6">
            <a:extLst>
              <a:ext uri="{FF2B5EF4-FFF2-40B4-BE49-F238E27FC236}">
                <a16:creationId xmlns:a16="http://schemas.microsoft.com/office/drawing/2014/main" id="{F8A42AE4-DACF-41B3-039F-5D8A9275E454}"/>
              </a:ext>
            </a:extLst>
          </p:cNvPr>
          <p:cNvSpPr txBox="1"/>
          <p:nvPr/>
        </p:nvSpPr>
        <p:spPr>
          <a:xfrm>
            <a:off x="3450820" y="5817589"/>
            <a:ext cx="1080000" cy="738664"/>
          </a:xfrm>
          <a:prstGeom prst="rect">
            <a:avLst/>
          </a:prstGeom>
          <a:solidFill>
            <a:srgbClr val="FFFFFF"/>
          </a:solidFill>
          <a:ln w="19050">
            <a:solidFill>
              <a:srgbClr val="EF8C8C"/>
            </a:solidFill>
          </a:ln>
        </p:spPr>
        <p:txBody>
          <a:bodyPr wrap="square" rtlCol="0">
            <a:spAutoFit/>
          </a:bodyPr>
          <a:lstStyle/>
          <a:p>
            <a:pPr algn="ctr"/>
            <a:r>
              <a:rPr lang="en-GB" sz="1400" b="1"/>
              <a:t>Returning users:</a:t>
            </a:r>
          </a:p>
          <a:p>
            <a:pPr algn="ctr"/>
            <a:r>
              <a:rPr lang="en-GB" sz="1400"/>
              <a:t>21,288</a:t>
            </a:r>
          </a:p>
        </p:txBody>
      </p:sp>
      <p:sp>
        <p:nvSpPr>
          <p:cNvPr id="8" name="TextBox 7">
            <a:extLst>
              <a:ext uri="{FF2B5EF4-FFF2-40B4-BE49-F238E27FC236}">
                <a16:creationId xmlns:a16="http://schemas.microsoft.com/office/drawing/2014/main" id="{C32F0D40-931A-8754-048B-8227EED542AE}"/>
              </a:ext>
            </a:extLst>
          </p:cNvPr>
          <p:cNvSpPr txBox="1"/>
          <p:nvPr/>
        </p:nvSpPr>
        <p:spPr>
          <a:xfrm>
            <a:off x="4740920" y="5816208"/>
            <a:ext cx="1080000" cy="738664"/>
          </a:xfrm>
          <a:prstGeom prst="rect">
            <a:avLst/>
          </a:prstGeom>
          <a:solidFill>
            <a:srgbClr val="FFFFFF"/>
          </a:solidFill>
          <a:ln w="19050">
            <a:solidFill>
              <a:srgbClr val="EF8C8C"/>
            </a:solidFill>
          </a:ln>
        </p:spPr>
        <p:txBody>
          <a:bodyPr wrap="square" rtlCol="0">
            <a:spAutoFit/>
          </a:bodyPr>
          <a:lstStyle/>
          <a:p>
            <a:pPr algn="ctr"/>
            <a:r>
              <a:rPr lang="en-GB" sz="1400" b="1"/>
              <a:t>New </a:t>
            </a:r>
          </a:p>
          <a:p>
            <a:pPr algn="ctr"/>
            <a:r>
              <a:rPr lang="en-GB" sz="1400" b="1"/>
              <a:t>users:</a:t>
            </a:r>
          </a:p>
          <a:p>
            <a:pPr algn="ctr"/>
            <a:r>
              <a:rPr lang="en-GB" sz="1400"/>
              <a:t>4,371</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55</a:t>
            </a:fld>
            <a:endParaRPr lang="en-GB"/>
          </a:p>
        </p:txBody>
      </p:sp>
      <p:pic>
        <p:nvPicPr>
          <p:cNvPr id="15" name="Picture 14" descr="A graph from Voi of average daily distribution of rides by hour. Weekdays see peaks around 8am and 5pm with a dip around the middle of the day. Weekends see a gradual peak towards the late afternoon. There are few rides in the early morning.">
            <a:extLst>
              <a:ext uri="{FF2B5EF4-FFF2-40B4-BE49-F238E27FC236}">
                <a16:creationId xmlns:a16="http://schemas.microsoft.com/office/drawing/2014/main" id="{C4D8A3D3-30E1-085D-E511-0CB749250A9D}"/>
              </a:ext>
            </a:extLst>
          </p:cNvPr>
          <p:cNvPicPr>
            <a:picLocks noChangeAspect="1"/>
          </p:cNvPicPr>
          <p:nvPr/>
        </p:nvPicPr>
        <p:blipFill>
          <a:blip r:embed="rId4"/>
          <a:stretch>
            <a:fillRect/>
          </a:stretch>
        </p:blipFill>
        <p:spPr>
          <a:xfrm>
            <a:off x="6710644" y="1236519"/>
            <a:ext cx="5248189" cy="2652311"/>
          </a:xfrm>
          <a:prstGeom prst="rect">
            <a:avLst/>
          </a:prstGeom>
        </p:spPr>
      </p:pic>
      <p:pic>
        <p:nvPicPr>
          <p:cNvPr id="18" name="Picture 17" descr="A graph from Voi showing monthly rides by age group. 26-39 has consistently been the largest age group, followed by 22-25 and 18-21.">
            <a:extLst>
              <a:ext uri="{FF2B5EF4-FFF2-40B4-BE49-F238E27FC236}">
                <a16:creationId xmlns:a16="http://schemas.microsoft.com/office/drawing/2014/main" id="{0AFFA75D-3D2D-7B2E-1F67-7409E7C6E964}"/>
              </a:ext>
            </a:extLst>
          </p:cNvPr>
          <p:cNvPicPr>
            <a:picLocks noChangeAspect="1"/>
          </p:cNvPicPr>
          <p:nvPr/>
        </p:nvPicPr>
        <p:blipFill>
          <a:blip r:embed="rId5"/>
          <a:stretch>
            <a:fillRect/>
          </a:stretch>
        </p:blipFill>
        <p:spPr>
          <a:xfrm>
            <a:off x="6710644" y="3994707"/>
            <a:ext cx="5248189" cy="2624095"/>
          </a:xfrm>
          <a:prstGeom prst="rect">
            <a:avLst/>
          </a:prstGeom>
        </p:spPr>
      </p:pic>
    </p:spTree>
    <p:extLst>
      <p:ext uri="{BB962C8B-B14F-4D97-AF65-F5344CB8AC3E}">
        <p14:creationId xmlns:p14="http://schemas.microsoft.com/office/powerpoint/2010/main" val="801114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Air Quality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85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Monitoring Locations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57</a:t>
            </a:fld>
            <a:endParaRPr lang="en-GB"/>
          </a:p>
        </p:txBody>
      </p:sp>
      <p:sp>
        <p:nvSpPr>
          <p:cNvPr id="5" name="TextBox 4">
            <a:extLst>
              <a:ext uri="{FF2B5EF4-FFF2-40B4-BE49-F238E27FC236}">
                <a16:creationId xmlns:a16="http://schemas.microsoft.com/office/drawing/2014/main" id="{1813DFE0-83DF-1728-8A56-31532BDADC0A}"/>
              </a:ext>
            </a:extLst>
          </p:cNvPr>
          <p:cNvSpPr txBox="1"/>
          <p:nvPr/>
        </p:nvSpPr>
        <p:spPr>
          <a:xfrm>
            <a:off x="511610" y="780066"/>
            <a:ext cx="6510678" cy="307777"/>
          </a:xfrm>
          <a:prstGeom prst="rect">
            <a:avLst/>
          </a:prstGeom>
          <a:solidFill>
            <a:schemeClr val="bg1"/>
          </a:solidFill>
          <a:ln>
            <a:solidFill>
              <a:schemeClr val="tx1"/>
            </a:solidFill>
          </a:ln>
        </p:spPr>
        <p:txBody>
          <a:bodyPr wrap="square" rtlCol="0">
            <a:spAutoFit/>
          </a:bodyPr>
          <a:lstStyle/>
          <a:p>
            <a:pPr algn="ctr"/>
            <a:r>
              <a:rPr lang="en-GB" sz="1400" b="1"/>
              <a:t>Continuous Air Quality Monitoring Sites, Cambridge</a:t>
            </a:r>
          </a:p>
        </p:txBody>
      </p:sp>
      <p:pic>
        <p:nvPicPr>
          <p:cNvPr id="2" name="Picture 1" descr="A map showing the locations of the continuous air quality monitors in central Cambridge.">
            <a:extLst>
              <a:ext uri="{FF2B5EF4-FFF2-40B4-BE49-F238E27FC236}">
                <a16:creationId xmlns:a16="http://schemas.microsoft.com/office/drawing/2014/main" id="{F6801ADD-9785-5DE1-ABD9-1EC8B4E37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2" y="1087843"/>
            <a:ext cx="6496665" cy="5279923"/>
          </a:xfrm>
          <a:prstGeom prst="rect">
            <a:avLst/>
          </a:prstGeom>
          <a:ln w="9525">
            <a:solidFill>
              <a:schemeClr val="tx1"/>
            </a:solidFill>
          </a:ln>
        </p:spPr>
      </p:pic>
      <p:sp>
        <p:nvSpPr>
          <p:cNvPr id="4" name="TextBox 3">
            <a:extLst>
              <a:ext uri="{FF2B5EF4-FFF2-40B4-BE49-F238E27FC236}">
                <a16:creationId xmlns:a16="http://schemas.microsoft.com/office/drawing/2014/main" id="{22DD90C9-3928-1A6C-6749-E6711C02BA34}"/>
              </a:ext>
              <a:ext uri="{C183D7F6-B498-43B3-948B-1728B52AA6E4}">
                <adec:decorative xmlns:adec="http://schemas.microsoft.com/office/drawing/2017/decorative" val="1"/>
              </a:ext>
            </a:extLst>
          </p:cNvPr>
          <p:cNvSpPr txBox="1"/>
          <p:nvPr/>
        </p:nvSpPr>
        <p:spPr>
          <a:xfrm>
            <a:off x="511609" y="6091092"/>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graphicFrame>
        <p:nvGraphicFramePr>
          <p:cNvPr id="7" name="Table 7">
            <a:extLst>
              <a:ext uri="{FF2B5EF4-FFF2-40B4-BE49-F238E27FC236}">
                <a16:creationId xmlns:a16="http://schemas.microsoft.com/office/drawing/2014/main" id="{2C7E2628-4020-71D3-05EF-A8330B5301BF}"/>
              </a:ext>
            </a:extLst>
          </p:cNvPr>
          <p:cNvGraphicFramePr>
            <a:graphicFrameLocks noGrp="1"/>
          </p:cNvGraphicFramePr>
          <p:nvPr>
            <p:extLst>
              <p:ext uri="{D42A27DB-BD31-4B8C-83A1-F6EECF244321}">
                <p14:modId xmlns:p14="http://schemas.microsoft.com/office/powerpoint/2010/main" val="1921279746"/>
              </p:ext>
            </p:extLst>
          </p:nvPr>
        </p:nvGraphicFramePr>
        <p:xfrm>
          <a:off x="7267690" y="785558"/>
          <a:ext cx="4655276" cy="309372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chemeClr val="tx1"/>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chemeClr val="tx1"/>
                          </a:solidFill>
                        </a:rPr>
                        <a:t>Near Hill’s Road, South of Parker’s Piece. </a:t>
                      </a:r>
                    </a:p>
                    <a:p>
                      <a:r>
                        <a:rPr lang="en-GB" sz="1400" b="0">
                          <a:solidFill>
                            <a:srgbClr val="FF0000"/>
                          </a:solidFill>
                        </a:rPr>
                        <a:t>Note: This sensor had no data from April 2022 to March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8" name="Rectangle 7">
            <a:extLst>
              <a:ext uri="{FF2B5EF4-FFF2-40B4-BE49-F238E27FC236}">
                <a16:creationId xmlns:a16="http://schemas.microsoft.com/office/drawing/2014/main" id="{172CEE1E-2035-E211-72E2-86BE29C25F41}"/>
              </a:ext>
            </a:extLst>
          </p:cNvPr>
          <p:cNvSpPr/>
          <p:nvPr/>
        </p:nvSpPr>
        <p:spPr>
          <a:xfrm>
            <a:off x="7870885" y="4442242"/>
            <a:ext cx="3594882" cy="170102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The Cambridge City Council Air Quality team provide data from 5 continuous air quality monitors in central Cambridge. The monitors primarily measure Nitrogen Oxides (NOx) and Particulate Matter (PM) which are proxies for overall air quality.</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00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Individual Sites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Three of the five sites show a decrease in concentrations between April and June 2024, two see an increase. Data for Gonville Place is available again from April 2024 – it sees the second highest NO</a:t>
            </a:r>
            <a:r>
              <a:rPr lang="en-GB" sz="1400" baseline="-25000">
                <a:latin typeface="Calibri" panose="020F0502020204030204"/>
              </a:rPr>
              <a:t>2</a:t>
            </a:r>
            <a:r>
              <a:rPr lang="en-GB" sz="1400">
                <a:latin typeface="Calibri" panose="020F0502020204030204"/>
              </a:rPr>
              <a:t> concentrations in June, after Regent Street, but concentrations are still below the 2017-2019 baseline (-28%).</a:t>
            </a:r>
          </a:p>
        </p:txBody>
      </p:sp>
      <p:sp>
        <p:nvSpPr>
          <p:cNvPr id="4" name="TextBox 3">
            <a:extLst>
              <a:ext uri="{FF2B5EF4-FFF2-40B4-BE49-F238E27FC236}">
                <a16:creationId xmlns:a16="http://schemas.microsoft.com/office/drawing/2014/main" id="{453B9D8F-935C-84BA-C84E-2E4F57ED8573}"/>
              </a:ext>
              <a:ext uri="{C183D7F6-B498-43B3-948B-1728B52AA6E4}">
                <adec:decorative xmlns:adec="http://schemas.microsoft.com/office/drawing/2017/decorative" val="0"/>
              </a:ext>
            </a:extLst>
          </p:cNvPr>
          <p:cNvSpPr txBox="1"/>
          <p:nvPr/>
        </p:nvSpPr>
        <p:spPr>
          <a:xfrm>
            <a:off x="1735793" y="1187948"/>
            <a:ext cx="9015333" cy="369332"/>
          </a:xfrm>
          <a:prstGeom prst="rect">
            <a:avLst/>
          </a:prstGeom>
          <a:noFill/>
        </p:spPr>
        <p:txBody>
          <a:bodyPr wrap="square" rtlCol="0">
            <a:spAutoFit/>
          </a:bodyPr>
          <a:lstStyle/>
          <a:p>
            <a:pPr algn="ctr"/>
            <a:r>
              <a:rPr lang="en-GB" b="1"/>
              <a:t>Monthly average NO</a:t>
            </a:r>
            <a:r>
              <a:rPr lang="en-GB" b="1" baseline="-25000"/>
              <a:t>2</a:t>
            </a:r>
            <a:r>
              <a:rPr lang="en-GB" b="1"/>
              <a:t> concentrations by site</a:t>
            </a:r>
          </a:p>
        </p:txBody>
      </p:sp>
      <p:pic>
        <p:nvPicPr>
          <p:cNvPr id="14" name="Picture 13" descr="A graph showing the long term trend in NO2 concentration by sensor.">
            <a:extLst>
              <a:ext uri="{FF2B5EF4-FFF2-40B4-BE49-F238E27FC236}">
                <a16:creationId xmlns:a16="http://schemas.microsoft.com/office/drawing/2014/main" id="{5E96CB94-58D7-DE61-31C7-9ACE4E6AB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159" y="1515097"/>
            <a:ext cx="9299293" cy="3457430"/>
          </a:xfrm>
          <a:prstGeom prst="rect">
            <a:avLst/>
          </a:prstGeom>
        </p:spPr>
      </p:pic>
      <p:graphicFrame>
        <p:nvGraphicFramePr>
          <p:cNvPr id="8" name="Table 7">
            <a:extLst>
              <a:ext uri="{FF2B5EF4-FFF2-40B4-BE49-F238E27FC236}">
                <a16:creationId xmlns:a16="http://schemas.microsoft.com/office/drawing/2014/main" id="{73B80DEE-5CC3-15FD-6E4E-C966D0BED60E}"/>
              </a:ext>
            </a:extLst>
          </p:cNvPr>
          <p:cNvGraphicFramePr>
            <a:graphicFrameLocks noGrp="1"/>
          </p:cNvGraphicFramePr>
          <p:nvPr>
            <p:extLst>
              <p:ext uri="{D42A27DB-BD31-4B8C-83A1-F6EECF244321}">
                <p14:modId xmlns:p14="http://schemas.microsoft.com/office/powerpoint/2010/main" val="3694229217"/>
              </p:ext>
            </p:extLst>
          </p:nvPr>
        </p:nvGraphicFramePr>
        <p:xfrm>
          <a:off x="2087994" y="5083232"/>
          <a:ext cx="8025823" cy="136398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2876898321"/>
                    </a:ext>
                  </a:extLst>
                </a:gridCol>
                <a:gridCol w="2150918">
                  <a:extLst>
                    <a:ext uri="{9D8B030D-6E8A-4147-A177-3AD203B41FA5}">
                      <a16:colId xmlns:a16="http://schemas.microsoft.com/office/drawing/2014/main" val="2883284548"/>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r>
                        <a:rPr lang="en-GB" sz="1100" b="1"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200" b="1" i="0" u="none" strike="noStrike">
                          <a:solidFill>
                            <a:srgbClr val="0070C0"/>
                          </a:solidFill>
                          <a:effectLst/>
                          <a:latin typeface="Calibri" panose="020F0502020204030204" pitchFamily="34" charset="0"/>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panose="020F0502020204030204" pitchFamily="34" charset="0"/>
                        </a:rPr>
                        <a:t>Mid-COVID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panose="020F0502020204030204" pitchFamily="34" charset="0"/>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b"/>
                      <a:r>
                        <a:rPr lang="en-GB" sz="1200" b="1" i="0" u="none" strike="noStrike">
                          <a:solidFill>
                            <a:srgbClr val="000000"/>
                          </a:solidFill>
                          <a:effectLst/>
                          <a:latin typeface="Calibri" panose="020F0502020204030204" pitchFamily="34" charset="0"/>
                        </a:rPr>
                        <a:t>Jun 2017-19 baseline to Jun 2024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panose="020F0502020204030204" pitchFamily="34" charset="0"/>
                        </a:rPr>
                        <a:t>Jun 2021 to Jun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panose="020F0502020204030204" pitchFamily="34" charset="0"/>
                        </a:rPr>
                        <a:t>Jun 2023 to Jun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panose="020B0604020202020204" pitchFamily="34" charset="0"/>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FFFFFF"/>
                          </a:solidFill>
                          <a:effectLst/>
                          <a:latin typeface="Calibri" panose="020F0502020204030204" pitchFamily="34" charset="0"/>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n-GB" sz="1200" b="1" i="0" u="none" strike="noStrike">
                          <a:solidFill>
                            <a:schemeClr val="tx1"/>
                          </a:solidFill>
                          <a:effectLst/>
                          <a:latin typeface="Calibri" panose="020F0502020204030204"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8986212"/>
                  </a:ext>
                </a:extLst>
              </a:tr>
              <a:tr h="196850">
                <a:tc>
                  <a:txBody>
                    <a:bodyPr/>
                    <a:lstStyle/>
                    <a:p>
                      <a:pPr algn="ctr" rtl="0" fontAlgn="b"/>
                      <a:r>
                        <a:rPr lang="en-GB" sz="1100" b="1" i="0" u="none" strike="noStrike">
                          <a:solidFill>
                            <a:srgbClr val="000000"/>
                          </a:solidFill>
                          <a:effectLst/>
                          <a:latin typeface="Arial" panose="020B0604020202020204" pitchFamily="34" charset="0"/>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FFFFFF"/>
                          </a:solidFill>
                          <a:effectLst/>
                          <a:latin typeface="Calibri" panose="020F0502020204030204" pitchFamily="34" charset="0"/>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n-GB" sz="1200" b="1" i="0" u="none" strike="noStrike">
                          <a:solidFill>
                            <a:schemeClr val="tx1"/>
                          </a:solidFill>
                          <a:effectLst/>
                          <a:latin typeface="Calibri" panose="020F0502020204030204" pitchFamily="34" charset="0"/>
                        </a:rPr>
                        <a:t>-35%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8323035"/>
                  </a:ext>
                </a:extLst>
              </a:tr>
              <a:tr h="196850">
                <a:tc>
                  <a:txBody>
                    <a:bodyPr/>
                    <a:lstStyle/>
                    <a:p>
                      <a:pPr algn="ctr" rtl="0" fontAlgn="b"/>
                      <a:r>
                        <a:rPr lang="en-GB" sz="1100" b="1" i="0" u="none" strike="noStrike">
                          <a:solidFill>
                            <a:srgbClr val="000000"/>
                          </a:solidFill>
                          <a:effectLst/>
                          <a:latin typeface="Arial" panose="020B0604020202020204" pitchFamily="34" charset="0"/>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FFFFFF"/>
                          </a:solidFill>
                          <a:effectLst/>
                          <a:latin typeface="Calibri" panose="020F0502020204030204" pitchFamily="34" charset="0"/>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n-GB" sz="1200" b="1" i="0" u="none" strike="noStrike">
                          <a:solidFill>
                            <a:schemeClr val="tx1"/>
                          </a:solidFill>
                          <a:effectLst/>
                          <a:latin typeface="Calibri" panose="020F0502020204030204" pitchFamily="34" charset="0"/>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513514"/>
                  </a:ext>
                </a:extLst>
              </a:tr>
              <a:tr h="196850">
                <a:tc>
                  <a:txBody>
                    <a:bodyPr/>
                    <a:lstStyle/>
                    <a:p>
                      <a:pPr algn="ctr" rtl="0" fontAlgn="b"/>
                      <a:r>
                        <a:rPr lang="en-GB" sz="1100" b="1" i="0" u="none" strike="noStrike">
                          <a:solidFill>
                            <a:srgbClr val="000000"/>
                          </a:solidFill>
                          <a:effectLst/>
                          <a:latin typeface="Arial" panose="020B0604020202020204" pitchFamily="34" charset="0"/>
                        </a:rPr>
                        <a:t>Regent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GB" sz="1200" b="1" i="0" u="none" strike="noStrike">
                          <a:solidFill>
                            <a:schemeClr val="tx1"/>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9603558"/>
                  </a:ext>
                </a:extLst>
              </a:tr>
              <a:tr h="95539">
                <a:tc>
                  <a:txBody>
                    <a:bodyPr/>
                    <a:lstStyle/>
                    <a:p>
                      <a:pPr algn="ctr" rtl="0" fontAlgn="b"/>
                      <a:r>
                        <a:rPr lang="en-GB" sz="1100" b="1" i="0" u="none" strike="noStrike">
                          <a:solidFill>
                            <a:srgbClr val="000000"/>
                          </a:solidFill>
                          <a:effectLst/>
                          <a:latin typeface="Arial" panose="020B0604020202020204" pitchFamily="34" charset="0"/>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rtl="0" fontAlgn="b"/>
                      <a:r>
                        <a:rPr lang="en-GB" sz="1200" b="1" i="0" u="none" strike="noStrike">
                          <a:solidFill>
                            <a:schemeClr val="tx1"/>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No 2023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7016960"/>
                  </a:ext>
                </a:extLst>
              </a:tr>
            </a:tbl>
          </a:graphicData>
        </a:graphic>
      </p:graphicFrame>
      <p:sp>
        <p:nvSpPr>
          <p:cNvPr id="5" name="TextBox 4">
            <a:extLst>
              <a:ext uri="{FF2B5EF4-FFF2-40B4-BE49-F238E27FC236}">
                <a16:creationId xmlns:a16="http://schemas.microsoft.com/office/drawing/2014/main" id="{D956C2DE-8B6C-0D69-299B-1713143892C7}"/>
              </a:ext>
            </a:extLst>
          </p:cNvPr>
          <p:cNvSpPr txBox="1"/>
          <p:nvPr/>
        </p:nvSpPr>
        <p:spPr>
          <a:xfrm>
            <a:off x="-23593" y="6611779"/>
            <a:ext cx="4540730"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*Data was not available for Gonville Place sensor from April 2022 to March 2024.</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58</a:t>
            </a:fld>
            <a:endParaRPr lang="en-GB"/>
          </a:p>
        </p:txBody>
      </p:sp>
    </p:spTree>
    <p:extLst>
      <p:ext uri="{BB962C8B-B14F-4D97-AF65-F5344CB8AC3E}">
        <p14:creationId xmlns:p14="http://schemas.microsoft.com/office/powerpoint/2010/main" val="602994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All Sites</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NO</a:t>
            </a:r>
            <a:r>
              <a:rPr lang="en-GB" sz="1400" baseline="-25000">
                <a:latin typeface="Calibri" panose="020F0502020204030204"/>
              </a:rPr>
              <a:t>2</a:t>
            </a:r>
            <a:r>
              <a:rPr lang="en-GB" sz="1400">
                <a:latin typeface="Calibri" panose="020F0502020204030204"/>
              </a:rPr>
              <a:t> concentrations continue to decrease in 2024, in line with the expected seasonal decline in NO</a:t>
            </a:r>
            <a:r>
              <a:rPr lang="en-GB" sz="1400" baseline="-25000">
                <a:latin typeface="Calibri" panose="020F0502020204030204"/>
              </a:rPr>
              <a:t>2</a:t>
            </a:r>
            <a:r>
              <a:rPr lang="en-GB" sz="1400">
                <a:latin typeface="Calibri" panose="020F0502020204030204"/>
              </a:rPr>
              <a:t>. In June 2024, concentrations are well below the 2017-2019 baseline (-38%).</a:t>
            </a:r>
            <a:endParaRPr lang="en-GB">
              <a:solidFill>
                <a:srgbClr val="FF0000"/>
              </a:solidFill>
            </a:endParaRPr>
          </a:p>
        </p:txBody>
      </p:sp>
      <p:sp>
        <p:nvSpPr>
          <p:cNvPr id="6" name="TextBox 5">
            <a:extLst>
              <a:ext uri="{FF2B5EF4-FFF2-40B4-BE49-F238E27FC236}">
                <a16:creationId xmlns:a16="http://schemas.microsoft.com/office/drawing/2014/main" id="{EE1F5E2F-6FC2-76CF-7C78-69DEAFF9E72D}"/>
              </a:ext>
              <a:ext uri="{C183D7F6-B498-43B3-948B-1728B52AA6E4}">
                <adec:decorative xmlns:adec="http://schemas.microsoft.com/office/drawing/2017/decorative" val="1"/>
              </a:ext>
            </a:extLst>
          </p:cNvPr>
          <p:cNvSpPr txBox="1"/>
          <p:nvPr/>
        </p:nvSpPr>
        <p:spPr>
          <a:xfrm>
            <a:off x="1575227" y="1179210"/>
            <a:ext cx="9015333" cy="369332"/>
          </a:xfrm>
          <a:prstGeom prst="rect">
            <a:avLst/>
          </a:prstGeom>
          <a:noFill/>
        </p:spPr>
        <p:txBody>
          <a:bodyPr wrap="square" lIns="91440" tIns="45720" rIns="91440" bIns="45720" rtlCol="0" anchor="t">
            <a:spAutoFit/>
          </a:bodyPr>
          <a:lstStyle/>
          <a:p>
            <a:pPr algn="ctr"/>
            <a:r>
              <a:rPr lang="en-GB" b="1"/>
              <a:t>Monthly average NO</a:t>
            </a:r>
            <a:r>
              <a:rPr lang="en-GB" b="1" baseline="-25000"/>
              <a:t>2</a:t>
            </a:r>
            <a:r>
              <a:rPr lang="en-GB" b="1"/>
              <a:t> concentration across all 5 continuous monitoring sites*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59</a:t>
            </a:fld>
            <a:endParaRPr lang="en-GB"/>
          </a:p>
        </p:txBody>
      </p:sp>
      <p:pic>
        <p:nvPicPr>
          <p:cNvPr id="9" name="Picture 8" descr="A graph showing NO2 concentration by year. This graph shows an average of all 5 sensors so some months of data are missing due to the Gonville Place sensor not being active.">
            <a:extLst>
              <a:ext uri="{FF2B5EF4-FFF2-40B4-BE49-F238E27FC236}">
                <a16:creationId xmlns:a16="http://schemas.microsoft.com/office/drawing/2014/main" id="{E7E04473-1B03-5C75-D140-86EC692613D8}"/>
              </a:ext>
            </a:extLst>
          </p:cNvPr>
          <p:cNvPicPr>
            <a:picLocks noChangeAspect="1"/>
          </p:cNvPicPr>
          <p:nvPr/>
        </p:nvPicPr>
        <p:blipFill rotWithShape="1">
          <a:blip r:embed="rId4">
            <a:extLst>
              <a:ext uri="{28A0092B-C50C-407E-A947-70E740481C1C}">
                <a14:useLocalDpi xmlns:a14="http://schemas.microsoft.com/office/drawing/2010/main" val="0"/>
              </a:ext>
            </a:extLst>
          </a:blip>
          <a:srcRect r="1526"/>
          <a:stretch/>
        </p:blipFill>
        <p:spPr>
          <a:xfrm>
            <a:off x="1994198" y="1630861"/>
            <a:ext cx="8203604" cy="3923982"/>
          </a:xfrm>
          <a:prstGeom prst="rect">
            <a:avLst/>
          </a:prstGeom>
        </p:spPr>
      </p:pic>
      <p:graphicFrame>
        <p:nvGraphicFramePr>
          <p:cNvPr id="16" name="Table 15">
            <a:extLst>
              <a:ext uri="{FF2B5EF4-FFF2-40B4-BE49-F238E27FC236}">
                <a16:creationId xmlns:a16="http://schemas.microsoft.com/office/drawing/2014/main" id="{C6AF2BE5-27CD-AA13-6726-FEEB3BB9DABA}"/>
              </a:ext>
            </a:extLst>
          </p:cNvPr>
          <p:cNvGraphicFramePr>
            <a:graphicFrameLocks noGrp="1"/>
          </p:cNvGraphicFramePr>
          <p:nvPr>
            <p:extLst>
              <p:ext uri="{D42A27DB-BD31-4B8C-83A1-F6EECF244321}">
                <p14:modId xmlns:p14="http://schemas.microsoft.com/office/powerpoint/2010/main" val="1365336394"/>
              </p:ext>
            </p:extLst>
          </p:nvPr>
        </p:nvGraphicFramePr>
        <p:xfrm>
          <a:off x="2083088" y="5757040"/>
          <a:ext cx="8025823" cy="57785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2876898321"/>
                    </a:ext>
                  </a:extLst>
                </a:gridCol>
                <a:gridCol w="2150918">
                  <a:extLst>
                    <a:ext uri="{9D8B030D-6E8A-4147-A177-3AD203B41FA5}">
                      <a16:colId xmlns:a16="http://schemas.microsoft.com/office/drawing/2014/main" val="2883284548"/>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r>
                        <a:rPr lang="en-GB" sz="1100" b="1" i="0" u="none" strike="noStrike">
                          <a:solidFill>
                            <a:srgbClr val="000000"/>
                          </a:solidFill>
                          <a:effectLst/>
                          <a:highlight>
                            <a:srgbClr val="D9D9D9"/>
                          </a:highligh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200" b="1" i="0" u="none" strike="noStrike">
                          <a:solidFill>
                            <a:srgbClr val="0070C0"/>
                          </a:solidFill>
                          <a:effectLst/>
                          <a:highlight>
                            <a:srgbClr val="D9D9D9"/>
                          </a:highlight>
                          <a:latin typeface="Calibri" panose="020F0502020204030204" pitchFamily="34" charset="0"/>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rtl="0" fontAlgn="ctr"/>
                      <a:r>
                        <a:rPr lang="en-GB" sz="1200" b="1" i="0" u="none" strike="noStrike">
                          <a:solidFill>
                            <a:srgbClr val="0070C0"/>
                          </a:solidFill>
                          <a:effectLst/>
                          <a:highlight>
                            <a:srgbClr val="D9D9D9"/>
                          </a:highlight>
                          <a:latin typeface="Calibri" panose="020F0502020204030204" pitchFamily="34" charset="0"/>
                        </a:rPr>
                        <a:t>Mid-COVID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rtl="0" fontAlgn="ctr"/>
                      <a:r>
                        <a:rPr lang="en-GB" sz="1200" b="1" i="0" u="none" strike="noStrike">
                          <a:solidFill>
                            <a:srgbClr val="0070C0"/>
                          </a:solidFill>
                          <a:effectLst/>
                          <a:highlight>
                            <a:srgbClr val="D9D9D9"/>
                          </a:highlight>
                          <a:latin typeface="Calibri" panose="020F0502020204030204" pitchFamily="34" charset="0"/>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b"/>
                      <a:r>
                        <a:rPr lang="en-GB" sz="1200" b="1" i="0" u="none" strike="noStrike">
                          <a:solidFill>
                            <a:srgbClr val="000000"/>
                          </a:solidFill>
                          <a:effectLst/>
                          <a:highlight>
                            <a:srgbClr val="D9D9D9"/>
                          </a:highlight>
                          <a:latin typeface="Calibri" panose="020F0502020204030204" pitchFamily="34" charset="0"/>
                        </a:rPr>
                        <a:t>Jun 2017-19 baseline to Jun 2024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200" b="1" i="0" u="none" strike="noStrike">
                          <a:solidFill>
                            <a:srgbClr val="000000"/>
                          </a:solidFill>
                          <a:effectLst/>
                          <a:highlight>
                            <a:srgbClr val="D9D9D9"/>
                          </a:highlight>
                          <a:latin typeface="Calibri" panose="020F0502020204030204" pitchFamily="34" charset="0"/>
                        </a:rPr>
                        <a:t>Jun 2021 to Jun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200" b="1" i="0" u="none" strike="noStrike">
                          <a:solidFill>
                            <a:srgbClr val="000000"/>
                          </a:solidFill>
                          <a:effectLst/>
                          <a:highlight>
                            <a:srgbClr val="D9D9D9"/>
                          </a:highlight>
                          <a:latin typeface="Calibri" panose="020F0502020204030204" pitchFamily="34" charset="0"/>
                        </a:rPr>
                        <a:t>Jun 2023 to Jun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04128575"/>
                  </a:ext>
                </a:extLst>
              </a:tr>
              <a:tr h="184150">
                <a:tc>
                  <a:txBody>
                    <a:bodyPr/>
                    <a:lstStyle/>
                    <a:p>
                      <a:pPr algn="ctr" rtl="0" fontAlgn="b"/>
                      <a:r>
                        <a:rPr lang="en-GB" sz="1100" b="1" i="0" u="none" strike="noStrike">
                          <a:solidFill>
                            <a:srgbClr val="000000"/>
                          </a:solidFill>
                          <a:effectLst/>
                          <a:latin typeface="Arial" panose="020B0604020202020204" pitchFamily="34" charset="0"/>
                        </a:rPr>
                        <a:t>All sites average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1" i="0" u="none" strike="noStrike">
                          <a:solidFill>
                            <a:srgbClr val="FFFFFF"/>
                          </a:solidFill>
                          <a:effectLst/>
                          <a:highlight>
                            <a:srgbClr val="002060"/>
                          </a:highlight>
                          <a:latin typeface="Calibri" panose="020F0502020204030204" pitchFamily="34" charset="0"/>
                        </a:rPr>
                        <a:t>-38%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GB" sz="1200" b="1" i="0" u="none" strike="noStrike">
                          <a:solidFill>
                            <a:schemeClr val="tx1"/>
                          </a:solidFill>
                          <a:effectLst/>
                          <a:latin typeface="Calibri" panose="020F0502020204030204" pitchFamily="34" charset="0"/>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No comparable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110247"/>
                  </a:ext>
                </a:extLst>
              </a:tr>
            </a:tbl>
          </a:graphicData>
        </a:graphic>
      </p:graphicFrame>
    </p:spTree>
    <p:extLst>
      <p:ext uri="{BB962C8B-B14F-4D97-AF65-F5344CB8AC3E}">
        <p14:creationId xmlns:p14="http://schemas.microsoft.com/office/powerpoint/2010/main" val="173672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Recovery Tracker</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6</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5" name="Picture 4" descr="A table displaying each metric's progression over time compared to pre-Covid baselines. The overall trends for each dataset are summarised as follows:&#10;&#10;Google mobility workplace, Cambridge: Plateaued recovery 31% below pre-Covid in Sept 2022. Data source discontinued in October 2022.&#10;Google mobility workplace, South Cambridgeshire: fluctuating recovery, 11% below pre-Covid in Sept 2022. Data source discontinued in October 2022.&#10;Retail footfall, central Cambridge: fluctuating recovery levels linked to seasonal variations. Currently very close to pre-Covid.&#10;One Station Square footfall: Erratic pattern of recovery over time. Was some way below pre-Covid levels in March 2024. Analysis paused on this dataset pending sensor checks being conducted by Cambridge BID.&#10;Walking, central Cambridge: Fluctuating recovery trend between above and below pre-Covid. Currently just below pre-Covid.&#10;Cycling, central Cambridge: fluctuating recovery trend (either far below pre-Covid, or close to pre-Covid) - currently below pre-Covid.&#10;Multi Storey Car Parking, central Cambridge: stable trend in the last two years, consistently around 20% below pre-Covid.&#10;Vehicle flows on local roads, central Cambridge: fairly stable over the last year, consistently around 10% below pre-Covid.&#10;Vehicle flow on strategic roads, gradually improving recovery trend, now consistently above pre-Covid levels.&#10;Railway passenger numbers at Cambridge Station (updated annually to March) – improving recovery trend, but still some way below pre-Covid.&#10;Bus passengers, Cambridge: improving recovery trend since March 2022. Currently just below pre-Covid.&#10;Park and Ride passengers: consistent recovery trend, now consistently above pre-Covid levels, albeit with some site-by-site variation. &#10;Air pollution: consistently remaining some way below pre-Covid.&#10;">
            <a:extLst>
              <a:ext uri="{FF2B5EF4-FFF2-40B4-BE49-F238E27FC236}">
                <a16:creationId xmlns:a16="http://schemas.microsoft.com/office/drawing/2014/main" id="{6CC2E828-ED81-03BC-1C30-23738176FFA8}"/>
              </a:ext>
            </a:extLst>
          </p:cNvPr>
          <p:cNvPicPr>
            <a:picLocks noChangeAspect="1"/>
          </p:cNvPicPr>
          <p:nvPr/>
        </p:nvPicPr>
        <p:blipFill>
          <a:blip r:embed="rId4"/>
          <a:stretch>
            <a:fillRect/>
          </a:stretch>
        </p:blipFill>
        <p:spPr>
          <a:xfrm>
            <a:off x="242070" y="910446"/>
            <a:ext cx="11707859" cy="5582429"/>
          </a:xfrm>
          <a:prstGeom prst="rect">
            <a:avLst/>
          </a:prstGeom>
        </p:spPr>
      </p:pic>
    </p:spTree>
    <p:extLst>
      <p:ext uri="{BB962C8B-B14F-4D97-AF65-F5344CB8AC3E}">
        <p14:creationId xmlns:p14="http://schemas.microsoft.com/office/powerpoint/2010/main" val="4013526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All Sites excluding Gonville Place</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NO</a:t>
            </a:r>
            <a:r>
              <a:rPr lang="en-GB" sz="1400" baseline="-25000">
                <a:latin typeface="Calibri" panose="020F0502020204030204"/>
              </a:rPr>
              <a:t>2</a:t>
            </a:r>
            <a:r>
              <a:rPr lang="en-GB" sz="1400">
                <a:latin typeface="Calibri" panose="020F0502020204030204"/>
              </a:rPr>
              <a:t> concentrations continue to decrease in 2024, in line with the expected seasonal decline in NO</a:t>
            </a:r>
            <a:r>
              <a:rPr lang="en-GB" sz="1400" baseline="-25000">
                <a:latin typeface="Calibri" panose="020F0502020204030204"/>
              </a:rPr>
              <a:t>2</a:t>
            </a:r>
            <a:r>
              <a:rPr lang="en-GB" sz="1400">
                <a:latin typeface="Calibri" panose="020F0502020204030204"/>
              </a:rPr>
              <a:t>. In June 2024, concentrations are below all other years on the graph, excluding 2020, and are 41% below the 2017-2019 average.</a:t>
            </a:r>
            <a:endParaRPr lang="en-GB">
              <a:solidFill>
                <a:srgbClr val="FF0000"/>
              </a:solidFill>
            </a:endParaRPr>
          </a:p>
        </p:txBody>
      </p:sp>
      <p:sp>
        <p:nvSpPr>
          <p:cNvPr id="6" name="TextBox 5">
            <a:extLst>
              <a:ext uri="{FF2B5EF4-FFF2-40B4-BE49-F238E27FC236}">
                <a16:creationId xmlns:a16="http://schemas.microsoft.com/office/drawing/2014/main" id="{EE1F5E2F-6FC2-76CF-7C78-69DEAFF9E72D}"/>
              </a:ext>
              <a:ext uri="{C183D7F6-B498-43B3-948B-1728B52AA6E4}">
                <adec:decorative xmlns:adec="http://schemas.microsoft.com/office/drawing/2017/decorative" val="1"/>
              </a:ext>
            </a:extLst>
          </p:cNvPr>
          <p:cNvSpPr txBox="1"/>
          <p:nvPr/>
        </p:nvSpPr>
        <p:spPr>
          <a:xfrm>
            <a:off x="1575227" y="1179210"/>
            <a:ext cx="9015333" cy="369332"/>
          </a:xfrm>
          <a:prstGeom prst="rect">
            <a:avLst/>
          </a:prstGeom>
          <a:noFill/>
        </p:spPr>
        <p:txBody>
          <a:bodyPr wrap="square" lIns="91440" tIns="45720" rIns="91440" bIns="45720" rtlCol="0" anchor="t">
            <a:spAutoFit/>
          </a:bodyPr>
          <a:lstStyle/>
          <a:p>
            <a:pPr algn="ctr"/>
            <a:r>
              <a:rPr lang="en-GB" b="1"/>
              <a:t>Monthly average NO</a:t>
            </a:r>
            <a:r>
              <a:rPr lang="en-GB" b="1" baseline="-25000"/>
              <a:t>2</a:t>
            </a:r>
            <a:r>
              <a:rPr lang="en-GB" b="1"/>
              <a:t> concentration across 4 continuous monitoring sites*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60</a:t>
            </a:fld>
            <a:endParaRPr lang="en-GB"/>
          </a:p>
        </p:txBody>
      </p:sp>
      <p:pic>
        <p:nvPicPr>
          <p:cNvPr id="12" name="Picture 11" descr="A graph showing NO2 concentration by year. This graph shows an average of 4 sensors excluding the Gonville Place sensor which had periods of inactivity.">
            <a:extLst>
              <a:ext uri="{FF2B5EF4-FFF2-40B4-BE49-F238E27FC236}">
                <a16:creationId xmlns:a16="http://schemas.microsoft.com/office/drawing/2014/main" id="{627A0A38-55EE-A7AE-2BCA-5594A770A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11" y="1584903"/>
            <a:ext cx="8685106" cy="4219308"/>
          </a:xfrm>
          <a:prstGeom prst="rect">
            <a:avLst/>
          </a:prstGeom>
        </p:spPr>
      </p:pic>
      <p:graphicFrame>
        <p:nvGraphicFramePr>
          <p:cNvPr id="16" name="Table 15">
            <a:extLst>
              <a:ext uri="{FF2B5EF4-FFF2-40B4-BE49-F238E27FC236}">
                <a16:creationId xmlns:a16="http://schemas.microsoft.com/office/drawing/2014/main" id="{C6AF2BE5-27CD-AA13-6726-FEEB3BB9DABA}"/>
              </a:ext>
            </a:extLst>
          </p:cNvPr>
          <p:cNvGraphicFramePr>
            <a:graphicFrameLocks noGrp="1"/>
          </p:cNvGraphicFramePr>
          <p:nvPr>
            <p:extLst>
              <p:ext uri="{D42A27DB-BD31-4B8C-83A1-F6EECF244321}">
                <p14:modId xmlns:p14="http://schemas.microsoft.com/office/powerpoint/2010/main" val="2311447503"/>
              </p:ext>
            </p:extLst>
          </p:nvPr>
        </p:nvGraphicFramePr>
        <p:xfrm>
          <a:off x="1788737" y="5915025"/>
          <a:ext cx="8025823" cy="57785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2876898321"/>
                    </a:ext>
                  </a:extLst>
                </a:gridCol>
                <a:gridCol w="2150918">
                  <a:extLst>
                    <a:ext uri="{9D8B030D-6E8A-4147-A177-3AD203B41FA5}">
                      <a16:colId xmlns:a16="http://schemas.microsoft.com/office/drawing/2014/main" val="2883284548"/>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r>
                        <a:rPr lang="en-GB" sz="1100" b="1" i="0" u="none" strike="noStrike">
                          <a:solidFill>
                            <a:srgbClr val="000000"/>
                          </a:solidFill>
                          <a:effectLst/>
                          <a:highlight>
                            <a:srgbClr val="D9D9D9"/>
                          </a:highligh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200" b="1" i="0" u="none" strike="noStrike">
                          <a:solidFill>
                            <a:srgbClr val="0070C0"/>
                          </a:solidFill>
                          <a:effectLst/>
                          <a:highlight>
                            <a:srgbClr val="D9D9D9"/>
                          </a:highlight>
                          <a:latin typeface="Calibri" panose="020F0502020204030204" pitchFamily="34" charset="0"/>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rtl="0" fontAlgn="ctr"/>
                      <a:r>
                        <a:rPr lang="en-GB" sz="1200" b="1" i="0" u="none" strike="noStrike">
                          <a:solidFill>
                            <a:srgbClr val="0070C0"/>
                          </a:solidFill>
                          <a:effectLst/>
                          <a:highlight>
                            <a:srgbClr val="D9D9D9"/>
                          </a:highlight>
                          <a:latin typeface="Calibri" panose="020F0502020204030204" pitchFamily="34" charset="0"/>
                        </a:rPr>
                        <a:t>Mid-COVID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ctr" rtl="0" fontAlgn="ctr"/>
                      <a:r>
                        <a:rPr lang="en-GB" sz="1200" b="1" i="0" u="none" strike="noStrike">
                          <a:solidFill>
                            <a:srgbClr val="0070C0"/>
                          </a:solidFill>
                          <a:effectLst/>
                          <a:highlight>
                            <a:srgbClr val="D9D9D9"/>
                          </a:highlight>
                          <a:latin typeface="Calibri" panose="020F0502020204030204" pitchFamily="34" charset="0"/>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b"/>
                      <a:r>
                        <a:rPr lang="en-GB" sz="1200" b="1" i="0" u="none" strike="noStrike">
                          <a:solidFill>
                            <a:srgbClr val="000000"/>
                          </a:solidFill>
                          <a:effectLst/>
                          <a:highlight>
                            <a:srgbClr val="D9D9D9"/>
                          </a:highlight>
                          <a:latin typeface="Calibri" panose="020F0502020204030204" pitchFamily="34" charset="0"/>
                        </a:rPr>
                        <a:t>Jun 2017-19 baseline to Jun 2024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200" b="1" i="0" u="none" strike="noStrike">
                          <a:solidFill>
                            <a:srgbClr val="000000"/>
                          </a:solidFill>
                          <a:effectLst/>
                          <a:highlight>
                            <a:srgbClr val="D9D9D9"/>
                          </a:highlight>
                          <a:latin typeface="Calibri" panose="020F0502020204030204" pitchFamily="34" charset="0"/>
                        </a:rPr>
                        <a:t>Jun 2021 to Jun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1200" b="1" i="0" u="none" strike="noStrike">
                          <a:solidFill>
                            <a:srgbClr val="000000"/>
                          </a:solidFill>
                          <a:effectLst/>
                          <a:highlight>
                            <a:srgbClr val="D9D9D9"/>
                          </a:highlight>
                          <a:latin typeface="Calibri" panose="020F0502020204030204" pitchFamily="34" charset="0"/>
                        </a:rPr>
                        <a:t>Jun 2023 to Jun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04128575"/>
                  </a:ext>
                </a:extLst>
              </a:tr>
              <a:tr h="184150">
                <a:tc>
                  <a:txBody>
                    <a:bodyPr/>
                    <a:lstStyle/>
                    <a:p>
                      <a:pPr algn="ctr" rtl="0" fontAlgn="b"/>
                      <a:r>
                        <a:rPr lang="en-GB" sz="1100" b="1" i="0" u="none" strike="noStrike">
                          <a:solidFill>
                            <a:srgbClr val="000000"/>
                          </a:solidFill>
                          <a:effectLst/>
                          <a:latin typeface="Arial" panose="020B0604020202020204" pitchFamily="34" charset="0"/>
                        </a:rPr>
                        <a:t>All sites average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1" i="0" u="none" strike="noStrike">
                          <a:solidFill>
                            <a:srgbClr val="FFFFFF"/>
                          </a:solidFill>
                          <a:effectLst/>
                          <a:highlight>
                            <a:srgbClr val="002060"/>
                          </a:highlight>
                          <a:latin typeface="Calibri" panose="020F0502020204030204" pitchFamily="34" charset="0"/>
                        </a:rPr>
                        <a:t>-41%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GB" sz="1200" b="1" i="0" u="none" strike="noStrike">
                          <a:solidFill>
                            <a:schemeClr val="tx1"/>
                          </a:solidFill>
                          <a:effectLst/>
                          <a:latin typeface="Calibri" panose="020F0502020204030204" pitchFamily="34" charset="0"/>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GB" sz="1200" b="1" i="0" u="none" strike="noStrike">
                          <a:solidFill>
                            <a:schemeClr val="tx1"/>
                          </a:solidFill>
                          <a:effectLst/>
                          <a:latin typeface="Calibri" panose="020F0502020204030204" pitchFamily="34" charset="0"/>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110247"/>
                  </a:ext>
                </a:extLst>
              </a:tr>
            </a:tbl>
          </a:graphicData>
        </a:graphic>
      </p:graphicFrame>
    </p:spTree>
    <p:extLst>
      <p:ext uri="{BB962C8B-B14F-4D97-AF65-F5344CB8AC3E}">
        <p14:creationId xmlns:p14="http://schemas.microsoft.com/office/powerpoint/2010/main" val="2734919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4800" b="1">
                <a:solidFill>
                  <a:schemeClr val="bg1"/>
                </a:solidFill>
                <a:latin typeface="+mn-lt"/>
              </a:rPr>
              <a:t>policyandinsight@cambridgeshire.gov.uk</a:t>
            </a:r>
            <a:endParaRPr lang="en-GB" sz="48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19409"/>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Headlines: June 2024</a:t>
            </a:r>
          </a:p>
        </p:txBody>
      </p:sp>
      <p:grpSp>
        <p:nvGrpSpPr>
          <p:cNvPr id="70" name="Group 69" descr="Local Roads (in central Cambridge).&#10;Traffic volumes are 10% below pre-Covid (June 2019)">
            <a:extLst>
              <a:ext uri="{FF2B5EF4-FFF2-40B4-BE49-F238E27FC236}">
                <a16:creationId xmlns:a16="http://schemas.microsoft.com/office/drawing/2014/main" id="{B8F747C8-F2FE-6E46-9763-F59685E8AB7B}"/>
              </a:ext>
              <a:ext uri="{C183D7F6-B498-43B3-948B-1728B52AA6E4}">
                <adec:decorative xmlns:adec="http://schemas.microsoft.com/office/drawing/2017/decorative" val="0"/>
              </a:ext>
            </a:extLst>
          </p:cNvPr>
          <p:cNvGrpSpPr/>
          <p:nvPr/>
        </p:nvGrpSpPr>
        <p:grpSpPr>
          <a:xfrm>
            <a:off x="157793" y="653195"/>
            <a:ext cx="2382592" cy="2891453"/>
            <a:chOff x="157793" y="791218"/>
            <a:chExt cx="2382592" cy="2891453"/>
          </a:xfrm>
        </p:grpSpPr>
        <p:sp>
          <p:nvSpPr>
            <p:cNvPr id="19" name="TextBox 18">
              <a:extLst>
                <a:ext uri="{FF2B5EF4-FFF2-40B4-BE49-F238E27FC236}">
                  <a16:creationId xmlns:a16="http://schemas.microsoft.com/office/drawing/2014/main" id="{94810423-6962-F575-4EBF-83F8353F66CA}"/>
                </a:ext>
              </a:extLst>
            </p:cNvPr>
            <p:cNvSpPr txBox="1"/>
            <p:nvPr/>
          </p:nvSpPr>
          <p:spPr>
            <a:xfrm>
              <a:off x="157793" y="835738"/>
              <a:ext cx="2382592" cy="2846933"/>
            </a:xfrm>
            <a:prstGeom prst="rect">
              <a:avLst/>
            </a:prstGeom>
            <a:noFill/>
          </p:spPr>
          <p:txBody>
            <a:bodyPr wrap="square" lIns="91440" tIns="45720" rIns="91440" bIns="45720" rtlCol="0" anchor="t">
              <a:spAutoFit/>
            </a:bodyPr>
            <a:lstStyle/>
            <a:p>
              <a:pPr algn="ctr"/>
              <a:r>
                <a:rPr lang="en-GB" sz="2000" b="1" dirty="0"/>
                <a:t>Local Roads</a:t>
              </a:r>
            </a:p>
            <a:p>
              <a:pPr algn="ctr"/>
              <a:endParaRPr lang="en-GB" sz="2000" b="1" dirty="0"/>
            </a:p>
            <a:p>
              <a:pPr algn="ctr"/>
              <a:endParaRPr lang="en-GB" sz="20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BDD7EE"/>
                  </a:solidFill>
                </a:rPr>
                <a:t> </a:t>
              </a:r>
              <a:endParaRPr lang="en-GB" sz="2800" b="1" dirty="0">
                <a:solidFill>
                  <a:srgbClr val="BDD7EE"/>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3" action="ppaction://hlinksldjump"/>
                </a:rPr>
                <a:t>slide 22</a:t>
              </a:r>
              <a:r>
                <a:rPr lang="en-GB" sz="1100" dirty="0">
                  <a:cs typeface="Calibri"/>
                </a:rPr>
                <a:t> onwards)</a:t>
              </a:r>
            </a:p>
          </p:txBody>
        </p:sp>
        <p:grpSp>
          <p:nvGrpSpPr>
            <p:cNvPr id="60" name="Group 59">
              <a:extLst>
                <a:ext uri="{FF2B5EF4-FFF2-40B4-BE49-F238E27FC236}">
                  <a16:creationId xmlns:a16="http://schemas.microsoft.com/office/drawing/2014/main" id="{DDF2D144-BDE8-CCAF-CD57-F200141F1572}"/>
                </a:ext>
              </a:extLst>
            </p:cNvPr>
            <p:cNvGrpSpPr/>
            <p:nvPr/>
          </p:nvGrpSpPr>
          <p:grpSpPr>
            <a:xfrm>
              <a:off x="238815" y="791218"/>
              <a:ext cx="2137088" cy="2884867"/>
              <a:chOff x="238815" y="791218"/>
              <a:chExt cx="2137088" cy="2884867"/>
            </a:xfrm>
          </p:grpSpPr>
          <p:sp>
            <p:nvSpPr>
              <p:cNvPr id="21" name="Rectangle 20">
                <a:extLst>
                  <a:ext uri="{FF2B5EF4-FFF2-40B4-BE49-F238E27FC236}">
                    <a16:creationId xmlns:a16="http://schemas.microsoft.com/office/drawing/2014/main" id="{17D168AE-2700-CECC-6B76-9FA17033DF00}"/>
                  </a:ext>
                </a:extLst>
              </p:cNvPr>
              <p:cNvSpPr/>
              <p:nvPr/>
            </p:nvSpPr>
            <p:spPr>
              <a:xfrm>
                <a:off x="238815"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7B118CD-BC79-E06C-F744-62D95053A3E5}"/>
                  </a:ext>
                </a:extLst>
              </p:cNvPr>
              <p:cNvSpPr txBox="1"/>
              <p:nvPr/>
            </p:nvSpPr>
            <p:spPr>
              <a:xfrm>
                <a:off x="808889" y="2461763"/>
                <a:ext cx="996939"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a:t>-10%</a:t>
                </a:r>
              </a:p>
            </p:txBody>
          </p:sp>
          <p:pic>
            <p:nvPicPr>
              <p:cNvPr id="20" name="Picture 19">
                <a:extLst>
                  <a:ext uri="{FF2B5EF4-FFF2-40B4-BE49-F238E27FC236}">
                    <a16:creationId xmlns:a16="http://schemas.microsoft.com/office/drawing/2014/main" id="{88528F31-1A96-DF96-78D9-5AF739836C30}"/>
                  </a:ext>
                  <a:ext uri="{C183D7F6-B498-43B3-948B-1728B52AA6E4}">
                    <adec:decorative xmlns:adec="http://schemas.microsoft.com/office/drawing/2017/decorative" val="1"/>
                  </a:ext>
                </a:extLst>
              </p:cNvPr>
              <p:cNvPicPr>
                <a:picLocks noChangeAspect="1"/>
              </p:cNvPicPr>
              <p:nvPr/>
            </p:nvPicPr>
            <p:blipFill rotWithShape="1">
              <a:blip r:embed="rId4"/>
              <a:srcRect t="17100" b="24557"/>
              <a:stretch/>
            </p:blipFill>
            <p:spPr>
              <a:xfrm>
                <a:off x="599821" y="1155044"/>
                <a:ext cx="1419211" cy="827999"/>
              </a:xfrm>
              <a:prstGeom prst="rect">
                <a:avLst/>
              </a:prstGeom>
            </p:spPr>
          </p:pic>
        </p:grpSp>
      </p:grpSp>
      <p:grpSp>
        <p:nvGrpSpPr>
          <p:cNvPr id="71" name="Group 70" descr="Major Roads (motorways and A-roads across the county)&#10;Traffic volumes are 5% above pre-COVID levels (June 2019)">
            <a:extLst>
              <a:ext uri="{FF2B5EF4-FFF2-40B4-BE49-F238E27FC236}">
                <a16:creationId xmlns:a16="http://schemas.microsoft.com/office/drawing/2014/main" id="{16D1E8F9-F044-22C0-30A9-D6BD1D6D786E}"/>
              </a:ext>
            </a:extLst>
          </p:cNvPr>
          <p:cNvGrpSpPr/>
          <p:nvPr/>
        </p:nvGrpSpPr>
        <p:grpSpPr>
          <a:xfrm>
            <a:off x="2504099" y="651120"/>
            <a:ext cx="2382592" cy="2893528"/>
            <a:chOff x="2504099" y="789143"/>
            <a:chExt cx="2382592" cy="2893528"/>
          </a:xfrm>
        </p:grpSpPr>
        <p:sp>
          <p:nvSpPr>
            <p:cNvPr id="42" name="TextBox 41">
              <a:extLst>
                <a:ext uri="{FF2B5EF4-FFF2-40B4-BE49-F238E27FC236}">
                  <a16:creationId xmlns:a16="http://schemas.microsoft.com/office/drawing/2014/main" id="{A55D536E-9C62-391C-05FD-32A13D2561A4}"/>
                </a:ext>
              </a:extLst>
            </p:cNvPr>
            <p:cNvSpPr txBox="1"/>
            <p:nvPr/>
          </p:nvSpPr>
          <p:spPr>
            <a:xfrm>
              <a:off x="2504099" y="835738"/>
              <a:ext cx="2382592" cy="2846933"/>
            </a:xfrm>
            <a:prstGeom prst="rect">
              <a:avLst/>
            </a:prstGeom>
            <a:noFill/>
          </p:spPr>
          <p:txBody>
            <a:bodyPr wrap="square" lIns="91440" tIns="45720" rIns="91440" bIns="45720" rtlCol="0" anchor="t">
              <a:spAutoFit/>
            </a:bodyPr>
            <a:lstStyle/>
            <a:p>
              <a:pPr algn="ctr"/>
              <a:r>
                <a:rPr lang="en-GB" sz="2000" b="1" dirty="0"/>
                <a:t>Strategic Roads</a:t>
              </a:r>
            </a:p>
            <a:p>
              <a:pPr algn="ctr"/>
              <a:endParaRPr lang="en-GB" sz="2000" b="1" dirty="0"/>
            </a:p>
            <a:p>
              <a:pPr algn="ctr"/>
              <a:endParaRPr lang="en-GB" sz="2000" b="1" dirty="0"/>
            </a:p>
            <a:p>
              <a:pPr algn="ctr"/>
              <a:endParaRPr lang="en-GB" sz="1600" b="1" dirty="0"/>
            </a:p>
            <a:p>
              <a:pPr algn="ctr"/>
              <a:r>
                <a:rPr lang="en-GB" sz="1600" dirty="0"/>
                <a:t>Volumes at</a:t>
              </a:r>
              <a:endParaRPr lang="en-GB" sz="1600" b="1" dirty="0">
                <a:cs typeface="Calibri"/>
              </a:endParaRPr>
            </a:p>
            <a:p>
              <a:pPr algn="ctr"/>
              <a:r>
                <a:rPr lang="en-GB" sz="2800" b="1" dirty="0">
                  <a:solidFill>
                    <a:schemeClr val="bg1">
                      <a:lumMod val="50000"/>
                    </a:schemeClr>
                  </a:solidFill>
                </a:rPr>
                <a:t>- </a:t>
              </a:r>
              <a:endParaRPr lang="en-GB" sz="2800" b="1" dirty="0">
                <a:solidFill>
                  <a:schemeClr val="bg1">
                    <a:lumMod val="50000"/>
                  </a:schemeClr>
                </a:solidFill>
                <a:ea typeface="Calibri"/>
                <a:cs typeface="Calibri"/>
              </a:endParaRPr>
            </a:p>
            <a:p>
              <a:pPr algn="ctr"/>
              <a:endParaRPr lang="en-GB" sz="1600" dirty="0">
                <a:cs typeface="Calibri" panose="020F0502020204030204"/>
              </a:endParaRPr>
            </a:p>
            <a:p>
              <a:pPr algn="ctr"/>
              <a:endParaRPr lang="en-GB" sz="1600" dirty="0">
                <a:cs typeface="Calibri" panose="020F0502020204030204"/>
              </a:endParaRPr>
            </a:p>
            <a:p>
              <a:pPr algn="ctr"/>
              <a:r>
                <a:rPr lang="en-GB" sz="1600" dirty="0"/>
                <a:t> compared to pre-COVID</a:t>
              </a:r>
              <a:endParaRPr lang="en-GB" sz="1600" dirty="0">
                <a:cs typeface="Calibri"/>
              </a:endParaRPr>
            </a:p>
            <a:p>
              <a:pPr algn="ctr"/>
              <a:r>
                <a:rPr lang="en-GB" sz="1100" dirty="0">
                  <a:cs typeface="Calibri"/>
                </a:rPr>
                <a:t>(see analysis on </a:t>
              </a:r>
              <a:r>
                <a:rPr lang="en-GB" sz="1100" dirty="0">
                  <a:cs typeface="Calibri"/>
                  <a:hlinkClick r:id="rId5" action="ppaction://hlinksldjump"/>
                </a:rPr>
                <a:t>slide 14</a:t>
              </a:r>
              <a:r>
                <a:rPr lang="en-GB" sz="1100" dirty="0">
                  <a:cs typeface="Calibri"/>
                </a:rPr>
                <a:t> onwards)</a:t>
              </a:r>
              <a:endParaRPr lang="en-GB" sz="1100" dirty="0">
                <a:ea typeface="Calibri"/>
                <a:cs typeface="Calibri"/>
              </a:endParaRPr>
            </a:p>
          </p:txBody>
        </p:sp>
        <p:grpSp>
          <p:nvGrpSpPr>
            <p:cNvPr id="61" name="Group 60">
              <a:extLst>
                <a:ext uri="{FF2B5EF4-FFF2-40B4-BE49-F238E27FC236}">
                  <a16:creationId xmlns:a16="http://schemas.microsoft.com/office/drawing/2014/main" id="{F3C37CCF-34D8-424E-7666-91B3A6325646}"/>
                </a:ext>
              </a:extLst>
            </p:cNvPr>
            <p:cNvGrpSpPr/>
            <p:nvPr/>
          </p:nvGrpSpPr>
          <p:grpSpPr>
            <a:xfrm>
              <a:off x="2645676" y="789143"/>
              <a:ext cx="2137088" cy="2884867"/>
              <a:chOff x="2645676" y="789143"/>
              <a:chExt cx="2137088" cy="2884867"/>
            </a:xfrm>
          </p:grpSpPr>
          <p:sp>
            <p:nvSpPr>
              <p:cNvPr id="43" name="Rectangle 42">
                <a:extLst>
                  <a:ext uri="{FF2B5EF4-FFF2-40B4-BE49-F238E27FC236}">
                    <a16:creationId xmlns:a16="http://schemas.microsoft.com/office/drawing/2014/main" id="{EBFE3E0D-3EA1-90FB-BA9D-C274D2DC3FFF}"/>
                  </a:ext>
                </a:extLst>
              </p:cNvPr>
              <p:cNvSpPr/>
              <p:nvPr/>
            </p:nvSpPr>
            <p:spPr>
              <a:xfrm>
                <a:off x="2645676" y="789143"/>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2BE4E13-BB87-9464-21C7-A825E0D44234}"/>
                  </a:ext>
                </a:extLst>
              </p:cNvPr>
              <p:cNvSpPr txBox="1"/>
              <p:nvPr/>
            </p:nvSpPr>
            <p:spPr>
              <a:xfrm>
                <a:off x="3205862" y="2461763"/>
                <a:ext cx="996939" cy="510778"/>
              </a:xfrm>
              <a:prstGeom prst="roundRect">
                <a:avLst/>
              </a:prstGeom>
              <a:solidFill>
                <a:srgbClr val="FFCCCC"/>
              </a:solidFill>
              <a:ln>
                <a:solidFill>
                  <a:schemeClr val="tx1"/>
                </a:solidFill>
              </a:ln>
            </p:spPr>
            <p:txBody>
              <a:bodyPr wrap="square" lIns="91440" tIns="45720" rIns="91440" bIns="45720" rtlCol="0" anchor="t">
                <a:spAutoFit/>
              </a:bodyPr>
              <a:lstStyle/>
              <a:p>
                <a:pPr algn="ctr"/>
                <a:r>
                  <a:rPr lang="en-GB" sz="2400" b="1"/>
                  <a:t>+5%</a:t>
                </a:r>
              </a:p>
            </p:txBody>
          </p:sp>
          <p:pic>
            <p:nvPicPr>
              <p:cNvPr id="45" name="Graphic 44">
                <a:extLst>
                  <a:ext uri="{FF2B5EF4-FFF2-40B4-BE49-F238E27FC236}">
                    <a16:creationId xmlns:a16="http://schemas.microsoft.com/office/drawing/2014/main" id="{BA705BDB-4F24-48C9-1774-F745A09009F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0353" y="1174685"/>
                <a:ext cx="914400" cy="914400"/>
              </a:xfrm>
              <a:prstGeom prst="rect">
                <a:avLst/>
              </a:prstGeom>
            </p:spPr>
          </p:pic>
        </p:grpSp>
      </p:grpSp>
      <p:grpSp>
        <p:nvGrpSpPr>
          <p:cNvPr id="72" name="Group 71" descr="Multi-storey car park usage is 18% below pre-Covid (June 2019) levels.">
            <a:extLst>
              <a:ext uri="{FF2B5EF4-FFF2-40B4-BE49-F238E27FC236}">
                <a16:creationId xmlns:a16="http://schemas.microsoft.com/office/drawing/2014/main" id="{F305D548-3BBC-A263-EA8C-CAC6D7EB3252}"/>
              </a:ext>
            </a:extLst>
          </p:cNvPr>
          <p:cNvGrpSpPr/>
          <p:nvPr/>
        </p:nvGrpSpPr>
        <p:grpSpPr>
          <a:xfrm>
            <a:off x="4907009" y="655184"/>
            <a:ext cx="2382592" cy="2884867"/>
            <a:chOff x="4907009" y="793207"/>
            <a:chExt cx="2382592" cy="2884867"/>
          </a:xfrm>
        </p:grpSpPr>
        <p:sp>
          <p:nvSpPr>
            <p:cNvPr id="6" name="TextBox 5">
              <a:extLst>
                <a:ext uri="{FF2B5EF4-FFF2-40B4-BE49-F238E27FC236}">
                  <a16:creationId xmlns:a16="http://schemas.microsoft.com/office/drawing/2014/main" id="{1EC7B7C0-61C6-DA3C-8FB8-F7E0A4C71FF5}"/>
                </a:ext>
              </a:extLst>
            </p:cNvPr>
            <p:cNvSpPr txBox="1"/>
            <p:nvPr/>
          </p:nvSpPr>
          <p:spPr>
            <a:xfrm>
              <a:off x="4907009" y="815752"/>
              <a:ext cx="2382592" cy="2846933"/>
            </a:xfrm>
            <a:prstGeom prst="rect">
              <a:avLst/>
            </a:prstGeom>
            <a:noFill/>
          </p:spPr>
          <p:txBody>
            <a:bodyPr wrap="square" lIns="91440" tIns="45720" rIns="91440" bIns="45720" rtlCol="0" anchor="t">
              <a:spAutoFit/>
            </a:bodyPr>
            <a:lstStyle/>
            <a:p>
              <a:pPr algn="ctr"/>
              <a:r>
                <a:rPr lang="en-GB" sz="2000" b="1" dirty="0"/>
                <a:t>Car Parking</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2B4D89"/>
                  </a:solidFill>
                </a:rPr>
                <a:t> </a:t>
              </a:r>
              <a:endParaRPr lang="en-GB" sz="2800" b="1" dirty="0">
                <a:solidFill>
                  <a:srgbClr val="2B4D89"/>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8" action="ppaction://hlinksldjump"/>
                </a:rPr>
                <a:t>slide 43</a:t>
              </a:r>
              <a:r>
                <a:rPr lang="en-GB" sz="1100" dirty="0">
                  <a:cs typeface="Calibri"/>
                </a:rPr>
                <a:t> onwards)</a:t>
              </a:r>
            </a:p>
          </p:txBody>
        </p:sp>
        <p:grpSp>
          <p:nvGrpSpPr>
            <p:cNvPr id="62" name="Group 61">
              <a:extLst>
                <a:ext uri="{FF2B5EF4-FFF2-40B4-BE49-F238E27FC236}">
                  <a16:creationId xmlns:a16="http://schemas.microsoft.com/office/drawing/2014/main" id="{C1C51E91-9EC1-29E9-311E-95BF370EE13D}"/>
                </a:ext>
              </a:extLst>
            </p:cNvPr>
            <p:cNvGrpSpPr/>
            <p:nvPr/>
          </p:nvGrpSpPr>
          <p:grpSpPr>
            <a:xfrm>
              <a:off x="5010395" y="793207"/>
              <a:ext cx="2137088" cy="2884867"/>
              <a:chOff x="5010395" y="793207"/>
              <a:chExt cx="2137088" cy="2884867"/>
            </a:xfrm>
          </p:grpSpPr>
          <p:sp>
            <p:nvSpPr>
              <p:cNvPr id="7" name="Rectangle 6">
                <a:extLst>
                  <a:ext uri="{FF2B5EF4-FFF2-40B4-BE49-F238E27FC236}">
                    <a16:creationId xmlns:a16="http://schemas.microsoft.com/office/drawing/2014/main" id="{2400E8AA-CF38-9E35-41D8-31D13C3C56C4}"/>
                  </a:ext>
                </a:extLst>
              </p:cNvPr>
              <p:cNvSpPr/>
              <p:nvPr/>
            </p:nvSpPr>
            <p:spPr>
              <a:xfrm>
                <a:off x="5010395" y="793207"/>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8E0BBA-5257-B6BB-0E9B-07FAF3CCFBF0}"/>
                  </a:ext>
                </a:extLst>
              </p:cNvPr>
              <p:cNvSpPr txBox="1"/>
              <p:nvPr/>
            </p:nvSpPr>
            <p:spPr>
              <a:xfrm>
                <a:off x="5580469" y="2461763"/>
                <a:ext cx="996939" cy="510778"/>
              </a:xfrm>
              <a:prstGeom prst="roundRect">
                <a:avLst/>
              </a:prstGeom>
              <a:solidFill>
                <a:srgbClr val="5B9BD5"/>
              </a:solidFill>
              <a:ln>
                <a:solidFill>
                  <a:schemeClr val="tx1"/>
                </a:solidFill>
              </a:ln>
            </p:spPr>
            <p:txBody>
              <a:bodyPr wrap="square" lIns="91440" tIns="45720" rIns="91440" bIns="45720" rtlCol="0" anchor="t">
                <a:spAutoFit/>
              </a:bodyPr>
              <a:lstStyle/>
              <a:p>
                <a:pPr algn="ctr"/>
                <a:r>
                  <a:rPr lang="en-GB" sz="2400" b="1"/>
                  <a:t>-18%</a:t>
                </a:r>
              </a:p>
            </p:txBody>
          </p:sp>
          <p:sp>
            <p:nvSpPr>
              <p:cNvPr id="24" name="TextBox 23">
                <a:extLst>
                  <a:ext uri="{FF2B5EF4-FFF2-40B4-BE49-F238E27FC236}">
                    <a16:creationId xmlns:a16="http://schemas.microsoft.com/office/drawing/2014/main" id="{B8FE59D7-A895-6341-0429-4243106E7EF2}"/>
                  </a:ext>
                  <a:ext uri="{C183D7F6-B498-43B3-948B-1728B52AA6E4}">
                    <adec:decorative xmlns:adec="http://schemas.microsoft.com/office/drawing/2017/decorative" val="1"/>
                  </a:ext>
                </a:extLst>
              </p:cNvPr>
              <p:cNvSpPr txBox="1"/>
              <p:nvPr/>
            </p:nvSpPr>
            <p:spPr>
              <a:xfrm>
                <a:off x="5751733" y="1267138"/>
                <a:ext cx="688534" cy="646986"/>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3200" b="1">
                    <a:solidFill>
                      <a:schemeClr val="bg1"/>
                    </a:solidFill>
                  </a:rPr>
                  <a:t>P</a:t>
                </a:r>
              </a:p>
            </p:txBody>
          </p:sp>
        </p:grpSp>
      </p:grpSp>
      <p:grpSp>
        <p:nvGrpSpPr>
          <p:cNvPr id="76" name="Group 75" descr="Bus Patronage is 5% below pre-COVID levels (June 2019).">
            <a:extLst>
              <a:ext uri="{FF2B5EF4-FFF2-40B4-BE49-F238E27FC236}">
                <a16:creationId xmlns:a16="http://schemas.microsoft.com/office/drawing/2014/main" id="{878809B4-244D-8D23-AA80-CE8C82D383FC}"/>
              </a:ext>
            </a:extLst>
          </p:cNvPr>
          <p:cNvGrpSpPr/>
          <p:nvPr/>
        </p:nvGrpSpPr>
        <p:grpSpPr>
          <a:xfrm>
            <a:off x="7299468" y="653195"/>
            <a:ext cx="2382592" cy="2884867"/>
            <a:chOff x="7299468" y="791218"/>
            <a:chExt cx="2382592" cy="2884867"/>
          </a:xfrm>
        </p:grpSpPr>
        <p:sp>
          <p:nvSpPr>
            <p:cNvPr id="26" name="TextBox 25">
              <a:extLst>
                <a:ext uri="{FF2B5EF4-FFF2-40B4-BE49-F238E27FC236}">
                  <a16:creationId xmlns:a16="http://schemas.microsoft.com/office/drawing/2014/main" id="{5FFA58B6-A635-7BE5-3C39-37B3F575A5FC}"/>
                </a:ext>
              </a:extLst>
            </p:cNvPr>
            <p:cNvSpPr txBox="1"/>
            <p:nvPr/>
          </p:nvSpPr>
          <p:spPr>
            <a:xfrm>
              <a:off x="7299468" y="801545"/>
              <a:ext cx="2382592" cy="2846933"/>
            </a:xfrm>
            <a:prstGeom prst="rect">
              <a:avLst/>
            </a:prstGeom>
            <a:noFill/>
          </p:spPr>
          <p:txBody>
            <a:bodyPr wrap="square" lIns="91440" tIns="45720" rIns="91440" bIns="45720" rtlCol="0" anchor="t">
              <a:spAutoFit/>
            </a:bodyPr>
            <a:lstStyle/>
            <a:p>
              <a:pPr algn="ctr"/>
              <a:r>
                <a:rPr lang="en-GB" sz="2000" b="1" dirty="0"/>
                <a:t>Bus </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2B4D89"/>
                  </a:solidFill>
                </a:rPr>
                <a:t>- </a:t>
              </a:r>
              <a:endParaRPr lang="en-GB" sz="2800" b="1" dirty="0">
                <a:solidFill>
                  <a:srgbClr val="2B4D89"/>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9" action="ppaction://hlinksldjump"/>
                </a:rPr>
                <a:t>slide 49</a:t>
              </a:r>
              <a:r>
                <a:rPr lang="en-GB" sz="1100" dirty="0">
                  <a:cs typeface="Calibri"/>
                </a:rPr>
                <a:t> onwards)</a:t>
              </a:r>
            </a:p>
          </p:txBody>
        </p:sp>
        <p:grpSp>
          <p:nvGrpSpPr>
            <p:cNvPr id="63" name="Group 62">
              <a:extLst>
                <a:ext uri="{FF2B5EF4-FFF2-40B4-BE49-F238E27FC236}">
                  <a16:creationId xmlns:a16="http://schemas.microsoft.com/office/drawing/2014/main" id="{A883A23A-908C-B4B5-E16D-0F0CF0F8C06E}"/>
                </a:ext>
              </a:extLst>
            </p:cNvPr>
            <p:cNvGrpSpPr/>
            <p:nvPr/>
          </p:nvGrpSpPr>
          <p:grpSpPr>
            <a:xfrm>
              <a:off x="7394892" y="791218"/>
              <a:ext cx="2137088" cy="2884867"/>
              <a:chOff x="7394892" y="791218"/>
              <a:chExt cx="2137088" cy="2884867"/>
            </a:xfrm>
          </p:grpSpPr>
          <p:sp>
            <p:nvSpPr>
              <p:cNvPr id="27" name="Rectangle 26">
                <a:extLst>
                  <a:ext uri="{FF2B5EF4-FFF2-40B4-BE49-F238E27FC236}">
                    <a16:creationId xmlns:a16="http://schemas.microsoft.com/office/drawing/2014/main" id="{4A13A6BB-875C-706F-7739-71769AC30A1E}"/>
                  </a:ext>
                </a:extLst>
              </p:cNvPr>
              <p:cNvSpPr/>
              <p:nvPr/>
            </p:nvSpPr>
            <p:spPr>
              <a:xfrm>
                <a:off x="7394892"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1985ABB1-1EA0-F654-4923-0CB0E2D0DF88}"/>
                  </a:ext>
                </a:extLst>
              </p:cNvPr>
              <p:cNvSpPr txBox="1"/>
              <p:nvPr/>
            </p:nvSpPr>
            <p:spPr>
              <a:xfrm>
                <a:off x="7990775" y="2461763"/>
                <a:ext cx="996939" cy="510778"/>
              </a:xfrm>
              <a:prstGeom prst="roundRect">
                <a:avLst/>
              </a:prstGeom>
              <a:solidFill>
                <a:srgbClr val="BFBFBF"/>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-5%</a:t>
                </a:r>
              </a:p>
            </p:txBody>
          </p:sp>
          <p:pic>
            <p:nvPicPr>
              <p:cNvPr id="28" name="Graphic 27">
                <a:extLst>
                  <a:ext uri="{FF2B5EF4-FFF2-40B4-BE49-F238E27FC236}">
                    <a16:creationId xmlns:a16="http://schemas.microsoft.com/office/drawing/2014/main" id="{4E375807-62F8-F98A-DF5C-4F42B6BF878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04423" y="1129083"/>
                <a:ext cx="914400" cy="914400"/>
              </a:xfrm>
              <a:prstGeom prst="rect">
                <a:avLst/>
              </a:prstGeom>
            </p:spPr>
          </p:pic>
        </p:grpSp>
      </p:grpSp>
      <p:grpSp>
        <p:nvGrpSpPr>
          <p:cNvPr id="73" name="Group 72" descr="Park and Ride. Patronage is 25% above pre-Covid levels (June 2019).">
            <a:extLst>
              <a:ext uri="{FF2B5EF4-FFF2-40B4-BE49-F238E27FC236}">
                <a16:creationId xmlns:a16="http://schemas.microsoft.com/office/drawing/2014/main" id="{035E387B-D122-598B-2684-8CEA38564F56}"/>
              </a:ext>
            </a:extLst>
          </p:cNvPr>
          <p:cNvGrpSpPr/>
          <p:nvPr/>
        </p:nvGrpSpPr>
        <p:grpSpPr>
          <a:xfrm>
            <a:off x="9663732" y="656068"/>
            <a:ext cx="2382592" cy="2884867"/>
            <a:chOff x="9663732" y="794091"/>
            <a:chExt cx="2382592" cy="2884867"/>
          </a:xfrm>
        </p:grpSpPr>
        <p:sp>
          <p:nvSpPr>
            <p:cNvPr id="9" name="TextBox 8">
              <a:extLst>
                <a:ext uri="{FF2B5EF4-FFF2-40B4-BE49-F238E27FC236}">
                  <a16:creationId xmlns:a16="http://schemas.microsoft.com/office/drawing/2014/main" id="{1D4150F3-A8BC-1EF4-5AD4-0212F8527144}"/>
                </a:ext>
              </a:extLst>
            </p:cNvPr>
            <p:cNvSpPr txBox="1"/>
            <p:nvPr/>
          </p:nvSpPr>
          <p:spPr>
            <a:xfrm>
              <a:off x="9663732" y="804418"/>
              <a:ext cx="2382592" cy="2846933"/>
            </a:xfrm>
            <a:prstGeom prst="rect">
              <a:avLst/>
            </a:prstGeom>
            <a:noFill/>
          </p:spPr>
          <p:txBody>
            <a:bodyPr wrap="square" lIns="91440" tIns="45720" rIns="91440" bIns="45720" rtlCol="0" anchor="t">
              <a:spAutoFit/>
            </a:bodyPr>
            <a:lstStyle/>
            <a:p>
              <a:pPr algn="ctr"/>
              <a:r>
                <a:rPr lang="en-GB" sz="2000" b="1" dirty="0"/>
                <a:t>Park and Ride</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endParaRPr lang="en-GB" sz="2800" b="1" dirty="0">
                <a:solidFill>
                  <a:srgbClr val="00B0F0"/>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2" action="ppaction://hlinksldjump"/>
                </a:rPr>
                <a:t>slide 52</a:t>
              </a:r>
              <a:r>
                <a:rPr lang="en-GB" sz="1100" dirty="0">
                  <a:cs typeface="Calibri"/>
                </a:rPr>
                <a:t>)</a:t>
              </a:r>
            </a:p>
          </p:txBody>
        </p:sp>
        <p:grpSp>
          <p:nvGrpSpPr>
            <p:cNvPr id="64" name="Group 63">
              <a:extLst>
                <a:ext uri="{FF2B5EF4-FFF2-40B4-BE49-F238E27FC236}">
                  <a16:creationId xmlns:a16="http://schemas.microsoft.com/office/drawing/2014/main" id="{6627A49C-7C1A-62FE-BC4D-3BA51843232F}"/>
                </a:ext>
              </a:extLst>
            </p:cNvPr>
            <p:cNvGrpSpPr/>
            <p:nvPr/>
          </p:nvGrpSpPr>
          <p:grpSpPr>
            <a:xfrm>
              <a:off x="9759156" y="794091"/>
              <a:ext cx="2137088" cy="2884867"/>
              <a:chOff x="9759156" y="794091"/>
              <a:chExt cx="2137088" cy="2884867"/>
            </a:xfrm>
          </p:grpSpPr>
          <p:sp>
            <p:nvSpPr>
              <p:cNvPr id="10" name="Rectangle 9">
                <a:extLst>
                  <a:ext uri="{FF2B5EF4-FFF2-40B4-BE49-F238E27FC236}">
                    <a16:creationId xmlns:a16="http://schemas.microsoft.com/office/drawing/2014/main" id="{63969167-3402-60BD-ED59-71777BBB9F28}"/>
                  </a:ext>
                </a:extLst>
              </p:cNvPr>
              <p:cNvSpPr/>
              <p:nvPr/>
            </p:nvSpPr>
            <p:spPr>
              <a:xfrm>
                <a:off x="9759156" y="79409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1DB0922-A957-0DDF-AF3D-A9BECFC3D75E}"/>
                  </a:ext>
                </a:extLst>
              </p:cNvPr>
              <p:cNvSpPr txBox="1"/>
              <p:nvPr/>
            </p:nvSpPr>
            <p:spPr>
              <a:xfrm>
                <a:off x="10356558" y="2488122"/>
                <a:ext cx="996939" cy="510778"/>
              </a:xfrm>
              <a:prstGeom prst="roundRect">
                <a:avLst/>
              </a:prstGeom>
              <a:solidFill>
                <a:srgbClr val="FF0000"/>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solidFill>
                      <a:schemeClr val="bg1"/>
                    </a:solidFill>
                  </a:rPr>
                  <a:t>+25%</a:t>
                </a:r>
              </a:p>
            </p:txBody>
          </p:sp>
          <p:sp>
            <p:nvSpPr>
              <p:cNvPr id="47" name="TextBox 46">
                <a:extLst>
                  <a:ext uri="{FF2B5EF4-FFF2-40B4-BE49-F238E27FC236}">
                    <a16:creationId xmlns:a16="http://schemas.microsoft.com/office/drawing/2014/main" id="{93EC8C57-B52D-F22F-8135-5A8106102119}"/>
                  </a:ext>
                </a:extLst>
              </p:cNvPr>
              <p:cNvSpPr txBox="1"/>
              <p:nvPr/>
            </p:nvSpPr>
            <p:spPr>
              <a:xfrm>
                <a:off x="10043069" y="1406690"/>
                <a:ext cx="508570"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pic>
            <p:nvPicPr>
              <p:cNvPr id="48" name="Graphic 47" descr="Bus with solid fill">
                <a:extLst>
                  <a:ext uri="{FF2B5EF4-FFF2-40B4-BE49-F238E27FC236}">
                    <a16:creationId xmlns:a16="http://schemas.microsoft.com/office/drawing/2014/main" id="{4F6B60C5-AB6E-5180-9AAB-068EBC8CA9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70866" y="1204879"/>
                <a:ext cx="914400" cy="914400"/>
              </a:xfrm>
              <a:prstGeom prst="rect">
                <a:avLst/>
              </a:prstGeom>
            </p:spPr>
          </p:pic>
          <p:sp>
            <p:nvSpPr>
              <p:cNvPr id="49" name="TextBox 48">
                <a:extLst>
                  <a:ext uri="{FF2B5EF4-FFF2-40B4-BE49-F238E27FC236}">
                    <a16:creationId xmlns:a16="http://schemas.microsoft.com/office/drawing/2014/main" id="{E82B6F97-CBB2-12C3-FCA2-3D5ACE3F7780}"/>
                  </a:ext>
                  <a:ext uri="{C183D7F6-B498-43B3-948B-1728B52AA6E4}">
                    <adec:decorative xmlns:adec="http://schemas.microsoft.com/office/drawing/2017/decorative" val="1"/>
                  </a:ext>
                </a:extLst>
              </p:cNvPr>
              <p:cNvSpPr txBox="1"/>
              <p:nvPr/>
            </p:nvSpPr>
            <p:spPr>
              <a:xfrm>
                <a:off x="10466335" y="1477413"/>
                <a:ext cx="443126" cy="369332"/>
              </a:xfrm>
              <a:prstGeom prst="rect">
                <a:avLst/>
              </a:prstGeom>
              <a:noFill/>
            </p:spPr>
            <p:txBody>
              <a:bodyPr wrap="square" rtlCol="0">
                <a:spAutoFit/>
              </a:bodyPr>
              <a:lstStyle/>
              <a:p>
                <a:pPr algn="ctr"/>
                <a:r>
                  <a:rPr lang="en-GB"/>
                  <a:t>+</a:t>
                </a:r>
              </a:p>
            </p:txBody>
          </p:sp>
        </p:grpSp>
      </p:grpSp>
      <p:grpSp>
        <p:nvGrpSpPr>
          <p:cNvPr id="65" name="Group 64" descr="Station Square footfall.&#10;Volumes are 40% below pre-Covid levels (February 2020). - this has not been updated in this quarter's slide pack. Cambridge BID are undertaking some data reliability tests on the sensor here.">
            <a:extLst>
              <a:ext uri="{FF2B5EF4-FFF2-40B4-BE49-F238E27FC236}">
                <a16:creationId xmlns:a16="http://schemas.microsoft.com/office/drawing/2014/main" id="{1336A5E1-36FE-F752-059C-F0DE951DC8FA}"/>
              </a:ext>
            </a:extLst>
          </p:cNvPr>
          <p:cNvGrpSpPr/>
          <p:nvPr/>
        </p:nvGrpSpPr>
        <p:grpSpPr>
          <a:xfrm>
            <a:off x="107792" y="3658970"/>
            <a:ext cx="2382592" cy="3054144"/>
            <a:chOff x="107792" y="3822872"/>
            <a:chExt cx="2382592" cy="3054144"/>
          </a:xfrm>
        </p:grpSpPr>
        <p:sp>
          <p:nvSpPr>
            <p:cNvPr id="13" name="TextBox 12">
              <a:extLst>
                <a:ext uri="{FF2B5EF4-FFF2-40B4-BE49-F238E27FC236}">
                  <a16:creationId xmlns:a16="http://schemas.microsoft.com/office/drawing/2014/main" id="{C6FEA0C1-0018-4F43-C52D-D945EFD6C27B}"/>
                </a:ext>
              </a:extLst>
            </p:cNvPr>
            <p:cNvSpPr txBox="1"/>
            <p:nvPr/>
          </p:nvSpPr>
          <p:spPr>
            <a:xfrm>
              <a:off x="107792" y="3860806"/>
              <a:ext cx="2382592" cy="3016210"/>
            </a:xfrm>
            <a:prstGeom prst="rect">
              <a:avLst/>
            </a:prstGeom>
            <a:noFill/>
          </p:spPr>
          <p:txBody>
            <a:bodyPr wrap="square" lIns="91440" tIns="45720" rIns="91440" bIns="45720" rtlCol="0" anchor="t">
              <a:spAutoFit/>
            </a:bodyPr>
            <a:lstStyle/>
            <a:p>
              <a:pPr algn="ctr"/>
              <a:r>
                <a:rPr lang="en-GB" sz="2000" b="1" dirty="0"/>
                <a:t>Station Square Footfall</a:t>
              </a:r>
              <a:r>
                <a:rPr lang="en-GB" sz="2000" b="1" dirty="0">
                  <a:solidFill>
                    <a:srgbClr val="FF0000"/>
                  </a:solidFill>
                </a:rPr>
                <a:t>*</a:t>
              </a:r>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-50%</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3" action="ppaction://hlinksldjump"/>
                </a:rPr>
                <a:t>slide 48</a:t>
              </a:r>
              <a:r>
                <a:rPr lang="en-GB" sz="1100" dirty="0">
                  <a:cs typeface="Calibri"/>
                </a:rPr>
                <a:t>)</a:t>
              </a:r>
            </a:p>
            <a:p>
              <a:pPr algn="ctr"/>
              <a:endParaRPr lang="en-GB" sz="1100" dirty="0">
                <a:ea typeface="Calibri"/>
                <a:cs typeface="Calibri"/>
              </a:endParaRPr>
            </a:p>
          </p:txBody>
        </p:sp>
        <p:sp>
          <p:nvSpPr>
            <p:cNvPr id="14" name="Rectangle 13">
              <a:extLst>
                <a:ext uri="{FF2B5EF4-FFF2-40B4-BE49-F238E27FC236}">
                  <a16:creationId xmlns:a16="http://schemas.microsoft.com/office/drawing/2014/main" id="{D12ACFCF-4951-7F10-2DA3-FDF549234814}"/>
                </a:ext>
              </a:extLst>
            </p:cNvPr>
            <p:cNvSpPr/>
            <p:nvPr/>
          </p:nvSpPr>
          <p:spPr>
            <a:xfrm>
              <a:off x="229400" y="3822872"/>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663264E7-2C07-D625-4519-AA06788DC121}"/>
                </a:ext>
              </a:extLst>
            </p:cNvPr>
            <p:cNvSpPr txBox="1"/>
            <p:nvPr/>
          </p:nvSpPr>
          <p:spPr>
            <a:xfrm>
              <a:off x="759159" y="5617011"/>
              <a:ext cx="1065801" cy="510778"/>
            </a:xfrm>
            <a:prstGeom prst="roundRect">
              <a:avLst/>
            </a:prstGeom>
            <a:solidFill>
              <a:srgbClr val="002060"/>
            </a:solidFill>
            <a:ln>
              <a:solidFill>
                <a:schemeClr val="tx1"/>
              </a:solidFill>
            </a:ln>
          </p:spPr>
          <p:txBody>
            <a:bodyPr wrap="square" lIns="91440" tIns="45720" rIns="91440" bIns="45720" rtlCol="0" anchor="t">
              <a:spAutoFit/>
            </a:bodyPr>
            <a:lstStyle/>
            <a:p>
              <a:pPr algn="ctr"/>
              <a:r>
                <a:rPr lang="en-GB" sz="2400" b="1">
                  <a:solidFill>
                    <a:schemeClr val="bg1"/>
                  </a:solidFill>
                </a:rPr>
                <a:t>-40%*</a:t>
              </a:r>
              <a:endParaRPr lang="en-GB" sz="2400" b="1">
                <a:solidFill>
                  <a:schemeClr val="bg1"/>
                </a:solidFill>
                <a:cs typeface="Calibri"/>
              </a:endParaRPr>
            </a:p>
          </p:txBody>
        </p:sp>
        <p:pic>
          <p:nvPicPr>
            <p:cNvPr id="23" name="Picture 22">
              <a:extLst>
                <a:ext uri="{FF2B5EF4-FFF2-40B4-BE49-F238E27FC236}">
                  <a16:creationId xmlns:a16="http://schemas.microsoft.com/office/drawing/2014/main" id="{4ED647D6-0DCA-A1F9-83EA-25AFCF9D4BC1}"/>
                </a:ext>
                <a:ext uri="{C183D7F6-B498-43B3-948B-1728B52AA6E4}">
                  <adec:decorative xmlns:adec="http://schemas.microsoft.com/office/drawing/2017/decorative" val="1"/>
                </a:ext>
              </a:extLst>
            </p:cNvPr>
            <p:cNvPicPr>
              <a:picLocks noChangeAspect="1"/>
            </p:cNvPicPr>
            <p:nvPr/>
          </p:nvPicPr>
          <p:blipFill rotWithShape="1">
            <a:blip r:embed="rId14"/>
            <a:srcRect t="13934" b="17090"/>
            <a:stretch/>
          </p:blipFill>
          <p:spPr>
            <a:xfrm>
              <a:off x="620123" y="4530200"/>
              <a:ext cx="1065801" cy="698822"/>
            </a:xfrm>
            <a:prstGeom prst="rect">
              <a:avLst/>
            </a:prstGeom>
          </p:spPr>
        </p:pic>
        <p:pic>
          <p:nvPicPr>
            <p:cNvPr id="40" name="Graphic 39">
              <a:extLst>
                <a:ext uri="{FF2B5EF4-FFF2-40B4-BE49-F238E27FC236}">
                  <a16:creationId xmlns:a16="http://schemas.microsoft.com/office/drawing/2014/main" id="{3B10EABD-2D84-D1EE-CDEA-D9A28EC33AF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1602412" y="4897348"/>
              <a:ext cx="408801" cy="408801"/>
            </a:xfrm>
            <a:prstGeom prst="rect">
              <a:avLst/>
            </a:prstGeom>
          </p:spPr>
        </p:pic>
      </p:grpSp>
      <p:grpSp>
        <p:nvGrpSpPr>
          <p:cNvPr id="74" name="Group 73" descr="Retail footfall volumes are 3% below pre-COVID levels (June 2019).">
            <a:extLst>
              <a:ext uri="{FF2B5EF4-FFF2-40B4-BE49-F238E27FC236}">
                <a16:creationId xmlns:a16="http://schemas.microsoft.com/office/drawing/2014/main" id="{F54473FE-0ED6-72E7-7B1C-83CA2E06E150}"/>
              </a:ext>
            </a:extLst>
          </p:cNvPr>
          <p:cNvGrpSpPr/>
          <p:nvPr/>
        </p:nvGrpSpPr>
        <p:grpSpPr>
          <a:xfrm>
            <a:off x="2514292" y="3658971"/>
            <a:ext cx="2382592" cy="2884867"/>
            <a:chOff x="2514292" y="3822873"/>
            <a:chExt cx="2382592" cy="2884867"/>
          </a:xfrm>
        </p:grpSpPr>
        <p:sp>
          <p:nvSpPr>
            <p:cNvPr id="16" name="TextBox 15">
              <a:extLst>
                <a:ext uri="{FF2B5EF4-FFF2-40B4-BE49-F238E27FC236}">
                  <a16:creationId xmlns:a16="http://schemas.microsoft.com/office/drawing/2014/main" id="{C19337D9-CBA8-DA04-8109-AA031B8E078C}"/>
                </a:ext>
              </a:extLst>
            </p:cNvPr>
            <p:cNvSpPr txBox="1"/>
            <p:nvPr/>
          </p:nvSpPr>
          <p:spPr>
            <a:xfrm>
              <a:off x="2514292" y="3841902"/>
              <a:ext cx="2382592" cy="2846933"/>
            </a:xfrm>
            <a:prstGeom prst="rect">
              <a:avLst/>
            </a:prstGeom>
            <a:noFill/>
          </p:spPr>
          <p:txBody>
            <a:bodyPr wrap="square" lIns="91440" tIns="45720" rIns="91440" bIns="45720" rtlCol="0" anchor="t">
              <a:spAutoFit/>
            </a:bodyPr>
            <a:lstStyle/>
            <a:p>
              <a:pPr algn="ctr"/>
              <a:r>
                <a:rPr lang="en-GB" sz="2000" b="1" dirty="0"/>
                <a:t>Retail Footfall</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00B0F0"/>
                  </a:solidFill>
                </a:rPr>
                <a:t>-14%</a:t>
              </a:r>
              <a:endParaRPr lang="en-GB" sz="2800" b="1" dirty="0">
                <a:solidFill>
                  <a:srgbClr val="00B0F0"/>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7" action="ppaction://hlinksldjump"/>
                </a:rPr>
                <a:t>slide 40</a:t>
              </a:r>
              <a:r>
                <a:rPr lang="en-GB" sz="1100" dirty="0">
                  <a:cs typeface="Calibri"/>
                </a:rPr>
                <a:t> onwards)</a:t>
              </a:r>
              <a:endParaRPr lang="en-GB" sz="1100" dirty="0">
                <a:ea typeface="Calibri"/>
                <a:cs typeface="Calibri"/>
              </a:endParaRPr>
            </a:p>
          </p:txBody>
        </p:sp>
        <p:grpSp>
          <p:nvGrpSpPr>
            <p:cNvPr id="66" name="Group 65">
              <a:extLst>
                <a:ext uri="{FF2B5EF4-FFF2-40B4-BE49-F238E27FC236}">
                  <a16:creationId xmlns:a16="http://schemas.microsoft.com/office/drawing/2014/main" id="{2159392E-58E4-27B9-A06A-56FCD8FA39AE}"/>
                </a:ext>
              </a:extLst>
            </p:cNvPr>
            <p:cNvGrpSpPr/>
            <p:nvPr/>
          </p:nvGrpSpPr>
          <p:grpSpPr>
            <a:xfrm>
              <a:off x="2645676" y="3822873"/>
              <a:ext cx="2137088" cy="2884867"/>
              <a:chOff x="2645676" y="3822873"/>
              <a:chExt cx="2137088" cy="2884867"/>
            </a:xfrm>
          </p:grpSpPr>
          <p:sp>
            <p:nvSpPr>
              <p:cNvPr id="17" name="Rectangle 16">
                <a:extLst>
                  <a:ext uri="{FF2B5EF4-FFF2-40B4-BE49-F238E27FC236}">
                    <a16:creationId xmlns:a16="http://schemas.microsoft.com/office/drawing/2014/main" id="{22CD1E9F-81F4-865B-E7E8-777F50712136}"/>
                  </a:ext>
                </a:extLst>
              </p:cNvPr>
              <p:cNvSpPr/>
              <p:nvPr/>
            </p:nvSpPr>
            <p:spPr>
              <a:xfrm>
                <a:off x="2645676" y="3822873"/>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E9C0B829-7D16-16E3-B537-5CD5D76AF89D}"/>
                  </a:ext>
                </a:extLst>
              </p:cNvPr>
              <p:cNvSpPr txBox="1"/>
              <p:nvPr/>
            </p:nvSpPr>
            <p:spPr>
              <a:xfrm>
                <a:off x="3207118" y="5617011"/>
                <a:ext cx="996939" cy="510778"/>
              </a:xfrm>
              <a:prstGeom prst="roundRect">
                <a:avLst/>
              </a:prstGeom>
              <a:solidFill>
                <a:srgbClr val="BFBFBF"/>
              </a:solidFill>
              <a:ln>
                <a:solidFill>
                  <a:schemeClr val="tx1"/>
                </a:solidFill>
              </a:ln>
            </p:spPr>
            <p:txBody>
              <a:bodyPr wrap="square" lIns="91440" tIns="45720" rIns="91440" bIns="45720" rtlCol="0" anchor="t">
                <a:spAutoFit/>
              </a:bodyPr>
              <a:lstStyle/>
              <a:p>
                <a:pPr algn="ctr"/>
                <a:r>
                  <a:rPr lang="en-GB" sz="2400" b="1"/>
                  <a:t>-3%</a:t>
                </a:r>
              </a:p>
            </p:txBody>
          </p:sp>
          <p:pic>
            <p:nvPicPr>
              <p:cNvPr id="22" name="Graphic 21">
                <a:extLst>
                  <a:ext uri="{FF2B5EF4-FFF2-40B4-BE49-F238E27FC236}">
                    <a16:creationId xmlns:a16="http://schemas.microsoft.com/office/drawing/2014/main" id="{4D3E22D2-7749-8ED5-0172-21ED0DB3B745}"/>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73109" y="4295571"/>
                <a:ext cx="862444" cy="862446"/>
              </a:xfrm>
              <a:prstGeom prst="rect">
                <a:avLst/>
              </a:prstGeom>
            </p:spPr>
          </p:pic>
        </p:grpSp>
      </p:grpSp>
      <p:grpSp>
        <p:nvGrpSpPr>
          <p:cNvPr id="75" name="Group 74" descr="Walking (central Cambridge) levels are 8% below pre-Covid (June 2019).">
            <a:extLst>
              <a:ext uri="{FF2B5EF4-FFF2-40B4-BE49-F238E27FC236}">
                <a16:creationId xmlns:a16="http://schemas.microsoft.com/office/drawing/2014/main" id="{EF0D9394-D493-72CD-316E-3D98B0E37115}"/>
              </a:ext>
            </a:extLst>
          </p:cNvPr>
          <p:cNvGrpSpPr/>
          <p:nvPr/>
        </p:nvGrpSpPr>
        <p:grpSpPr>
          <a:xfrm>
            <a:off x="4896884" y="3651879"/>
            <a:ext cx="2382592" cy="2884867"/>
            <a:chOff x="4896884" y="3815781"/>
            <a:chExt cx="2382592" cy="2884867"/>
          </a:xfrm>
        </p:grpSpPr>
        <p:sp>
          <p:nvSpPr>
            <p:cNvPr id="30" name="TextBox 29">
              <a:extLst>
                <a:ext uri="{FF2B5EF4-FFF2-40B4-BE49-F238E27FC236}">
                  <a16:creationId xmlns:a16="http://schemas.microsoft.com/office/drawing/2014/main" id="{C6EA4864-DE64-1F9A-EACD-4C05B592C8AF}"/>
                </a:ext>
              </a:extLst>
            </p:cNvPr>
            <p:cNvSpPr txBox="1"/>
            <p:nvPr/>
          </p:nvSpPr>
          <p:spPr>
            <a:xfrm>
              <a:off x="4896884" y="3838326"/>
              <a:ext cx="2382592" cy="2846933"/>
            </a:xfrm>
            <a:prstGeom prst="rect">
              <a:avLst/>
            </a:prstGeom>
            <a:noFill/>
          </p:spPr>
          <p:txBody>
            <a:bodyPr wrap="square" lIns="91440" tIns="45720" rIns="91440" bIns="45720" rtlCol="0" anchor="t">
              <a:spAutoFit/>
            </a:bodyPr>
            <a:lstStyle/>
            <a:p>
              <a:pPr algn="ctr"/>
              <a:r>
                <a:rPr lang="en-GB" sz="2000" b="1" dirty="0"/>
                <a:t>Walking</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-22%</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20" action="ppaction://hlinksldjump"/>
                </a:rPr>
                <a:t>slide 36</a:t>
              </a:r>
              <a:r>
                <a:rPr lang="en-GB" sz="1100" dirty="0">
                  <a:cs typeface="Calibri"/>
                </a:rPr>
                <a:t>)</a:t>
              </a:r>
            </a:p>
          </p:txBody>
        </p:sp>
        <p:grpSp>
          <p:nvGrpSpPr>
            <p:cNvPr id="67" name="Group 66">
              <a:extLst>
                <a:ext uri="{FF2B5EF4-FFF2-40B4-BE49-F238E27FC236}">
                  <a16:creationId xmlns:a16="http://schemas.microsoft.com/office/drawing/2014/main" id="{3F2D4EA7-3174-1AFC-9975-465730291155}"/>
                </a:ext>
              </a:extLst>
            </p:cNvPr>
            <p:cNvGrpSpPr/>
            <p:nvPr/>
          </p:nvGrpSpPr>
          <p:grpSpPr>
            <a:xfrm>
              <a:off x="5000270" y="3815781"/>
              <a:ext cx="2137088" cy="2884867"/>
              <a:chOff x="5000270" y="3815781"/>
              <a:chExt cx="2137088" cy="2884867"/>
            </a:xfrm>
          </p:grpSpPr>
          <p:sp>
            <p:nvSpPr>
              <p:cNvPr id="31" name="Rectangle 30">
                <a:extLst>
                  <a:ext uri="{FF2B5EF4-FFF2-40B4-BE49-F238E27FC236}">
                    <a16:creationId xmlns:a16="http://schemas.microsoft.com/office/drawing/2014/main" id="{F15A53EE-932B-597B-EEFD-E6E8E6A40A0D}"/>
                  </a:ext>
                </a:extLst>
              </p:cNvPr>
              <p:cNvSpPr/>
              <p:nvPr/>
            </p:nvSpPr>
            <p:spPr>
              <a:xfrm>
                <a:off x="5000270" y="381578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4290F1C9-A8CB-3FF4-43E6-1EF0534FBDF9}"/>
                  </a:ext>
                </a:extLst>
              </p:cNvPr>
              <p:cNvSpPr txBox="1"/>
              <p:nvPr/>
            </p:nvSpPr>
            <p:spPr>
              <a:xfrm>
                <a:off x="5580468" y="5607670"/>
                <a:ext cx="996939"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dirty="0"/>
                  <a:t>-8%</a:t>
                </a:r>
              </a:p>
            </p:txBody>
          </p:sp>
          <p:pic>
            <p:nvPicPr>
              <p:cNvPr id="38" name="Graphic 37">
                <a:extLst>
                  <a:ext uri="{FF2B5EF4-FFF2-40B4-BE49-F238E27FC236}">
                    <a16:creationId xmlns:a16="http://schemas.microsoft.com/office/drawing/2014/main" id="{75BF7A04-516E-346B-A311-54CFEF34761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46968" y="4266996"/>
                <a:ext cx="914400" cy="914400"/>
              </a:xfrm>
              <a:prstGeom prst="rect">
                <a:avLst/>
              </a:prstGeom>
            </p:spPr>
          </p:pic>
        </p:grpSp>
      </p:grpSp>
      <p:grpSp>
        <p:nvGrpSpPr>
          <p:cNvPr id="68" name="Group 67" descr="Cycling volumes (central Cambridge) are 18% below pre-Covid levels. (June 2019).">
            <a:extLst>
              <a:ext uri="{FF2B5EF4-FFF2-40B4-BE49-F238E27FC236}">
                <a16:creationId xmlns:a16="http://schemas.microsoft.com/office/drawing/2014/main" id="{1830A625-C154-FA46-6460-864846102A6E}"/>
              </a:ext>
            </a:extLst>
          </p:cNvPr>
          <p:cNvGrpSpPr/>
          <p:nvPr/>
        </p:nvGrpSpPr>
        <p:grpSpPr>
          <a:xfrm>
            <a:off x="7270327" y="3660564"/>
            <a:ext cx="2382592" cy="2884867"/>
            <a:chOff x="7270327" y="3824466"/>
            <a:chExt cx="2382592" cy="2884867"/>
          </a:xfrm>
        </p:grpSpPr>
        <p:sp>
          <p:nvSpPr>
            <p:cNvPr id="33" name="TextBox 32">
              <a:extLst>
                <a:ext uri="{FF2B5EF4-FFF2-40B4-BE49-F238E27FC236}">
                  <a16:creationId xmlns:a16="http://schemas.microsoft.com/office/drawing/2014/main" id="{580DE94D-5EEF-49F9-2DA8-A374EF4DD411}"/>
                </a:ext>
              </a:extLst>
            </p:cNvPr>
            <p:cNvSpPr txBox="1"/>
            <p:nvPr/>
          </p:nvSpPr>
          <p:spPr>
            <a:xfrm>
              <a:off x="7270327" y="3847011"/>
              <a:ext cx="2382592" cy="2846933"/>
            </a:xfrm>
            <a:prstGeom prst="rect">
              <a:avLst/>
            </a:prstGeom>
            <a:noFill/>
          </p:spPr>
          <p:txBody>
            <a:bodyPr wrap="square" lIns="91440" tIns="45720" rIns="91440" bIns="45720" rtlCol="0" anchor="t">
              <a:spAutoFit/>
            </a:bodyPr>
            <a:lstStyle/>
            <a:p>
              <a:pPr algn="ctr"/>
              <a:r>
                <a:rPr lang="en-GB" sz="2000" b="1" dirty="0"/>
                <a:t>Cycling</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-25%</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21" action="ppaction://hlinksldjump"/>
                </a:rPr>
                <a:t>slide 35</a:t>
              </a:r>
              <a:r>
                <a:rPr lang="en-GB" sz="1100" dirty="0">
                  <a:cs typeface="Calibri"/>
                </a:rPr>
                <a:t>)</a:t>
              </a:r>
            </a:p>
          </p:txBody>
        </p:sp>
        <p:sp>
          <p:nvSpPr>
            <p:cNvPr id="34" name="Rectangle 33">
              <a:extLst>
                <a:ext uri="{FF2B5EF4-FFF2-40B4-BE49-F238E27FC236}">
                  <a16:creationId xmlns:a16="http://schemas.microsoft.com/office/drawing/2014/main" id="{C9EA20CF-9A46-8D09-4A38-7B408D698EE4}"/>
                </a:ext>
              </a:extLst>
            </p:cNvPr>
            <p:cNvSpPr/>
            <p:nvPr/>
          </p:nvSpPr>
          <p:spPr>
            <a:xfrm>
              <a:off x="7373713" y="3824466"/>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9AB0889-7117-D531-1DF7-3D1033E1D209}"/>
                </a:ext>
              </a:extLst>
            </p:cNvPr>
            <p:cNvSpPr txBox="1"/>
            <p:nvPr/>
          </p:nvSpPr>
          <p:spPr>
            <a:xfrm>
              <a:off x="8004423" y="5617011"/>
              <a:ext cx="983291"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solidFill>
                    <a:sysClr val="windowText" lastClr="000000"/>
                  </a:solidFill>
                </a:rPr>
                <a:t>-18%</a:t>
              </a:r>
            </a:p>
          </p:txBody>
        </p:sp>
        <p:pic>
          <p:nvPicPr>
            <p:cNvPr id="39" name="Graphic 38">
              <a:extLst>
                <a:ext uri="{FF2B5EF4-FFF2-40B4-BE49-F238E27FC236}">
                  <a16:creationId xmlns:a16="http://schemas.microsoft.com/office/drawing/2014/main" id="{161929FB-9832-16FF-449B-5A2F006FB074}"/>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81844" y="4266996"/>
              <a:ext cx="914400" cy="914400"/>
            </a:xfrm>
            <a:prstGeom prst="rect">
              <a:avLst/>
            </a:prstGeom>
          </p:spPr>
        </p:pic>
      </p:grpSp>
      <p:grpSp>
        <p:nvGrpSpPr>
          <p:cNvPr id="77" name="Group 76" descr="Air pollution levels are 38% below pre-COVID levels (June 2019).">
            <a:extLst>
              <a:ext uri="{FF2B5EF4-FFF2-40B4-BE49-F238E27FC236}">
                <a16:creationId xmlns:a16="http://schemas.microsoft.com/office/drawing/2014/main" id="{3C3176F4-5C56-AE64-C7CD-A2BF790A0C6A}"/>
              </a:ext>
            </a:extLst>
          </p:cNvPr>
          <p:cNvGrpSpPr/>
          <p:nvPr/>
        </p:nvGrpSpPr>
        <p:grpSpPr>
          <a:xfrm>
            <a:off x="9670213" y="3664982"/>
            <a:ext cx="2382592" cy="2878856"/>
            <a:chOff x="9670213" y="3828884"/>
            <a:chExt cx="2382592" cy="2878856"/>
          </a:xfrm>
        </p:grpSpPr>
        <p:sp>
          <p:nvSpPr>
            <p:cNvPr id="36" name="TextBox 35" descr="Air pollution.&#10;Volumes at -21% compared to pre-COVID.">
              <a:extLst>
                <a:ext uri="{FF2B5EF4-FFF2-40B4-BE49-F238E27FC236}">
                  <a16:creationId xmlns:a16="http://schemas.microsoft.com/office/drawing/2014/main" id="{C93E15AD-04F2-E903-AB36-E317604DD744}"/>
                </a:ext>
              </a:extLst>
            </p:cNvPr>
            <p:cNvSpPr txBox="1"/>
            <p:nvPr/>
          </p:nvSpPr>
          <p:spPr>
            <a:xfrm>
              <a:off x="9670213" y="3844616"/>
              <a:ext cx="2382592" cy="2841001"/>
            </a:xfrm>
            <a:prstGeom prst="rect">
              <a:avLst/>
            </a:prstGeom>
            <a:noFill/>
          </p:spPr>
          <p:txBody>
            <a:bodyPr wrap="square" lIns="91440" tIns="45720" rIns="91440" bIns="45720" rtlCol="0" anchor="t">
              <a:spAutoFit/>
            </a:bodyPr>
            <a:lstStyle/>
            <a:p>
              <a:pPr algn="ctr"/>
              <a:r>
                <a:rPr lang="en-GB" sz="2000" b="1" dirty="0"/>
                <a:t>Air Pollution</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Concentrations at</a:t>
              </a:r>
              <a:endParaRPr lang="en-GB" sz="1600" b="1" dirty="0">
                <a:cs typeface="Calibri"/>
              </a:endParaRPr>
            </a:p>
            <a:p>
              <a:pPr algn="ctr"/>
              <a:r>
                <a:rPr lang="en-GB" sz="2800" b="1" dirty="0">
                  <a:solidFill>
                    <a:srgbClr val="00B0F0"/>
                  </a:solidFill>
                </a:rPr>
                <a:t>-22%</a:t>
              </a:r>
              <a:endParaRPr lang="en-GB" sz="2800" b="1" dirty="0">
                <a:solidFill>
                  <a:srgbClr val="00B0F0"/>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24" action="ppaction://hlinksldjump"/>
                </a:rPr>
                <a:t>slide 53</a:t>
              </a:r>
              <a:r>
                <a:rPr lang="en-GB" sz="1100" dirty="0">
                  <a:cs typeface="Calibri"/>
                </a:rPr>
                <a:t> onwards)</a:t>
              </a:r>
            </a:p>
          </p:txBody>
        </p:sp>
        <p:grpSp>
          <p:nvGrpSpPr>
            <p:cNvPr id="69" name="Group 68">
              <a:extLst>
                <a:ext uri="{FF2B5EF4-FFF2-40B4-BE49-F238E27FC236}">
                  <a16:creationId xmlns:a16="http://schemas.microsoft.com/office/drawing/2014/main" id="{D48177A6-CB5B-9C2F-4140-78895832D758}"/>
                </a:ext>
              </a:extLst>
            </p:cNvPr>
            <p:cNvGrpSpPr/>
            <p:nvPr/>
          </p:nvGrpSpPr>
          <p:grpSpPr>
            <a:xfrm>
              <a:off x="9769305" y="3828884"/>
              <a:ext cx="2137088" cy="2878856"/>
              <a:chOff x="9769305" y="3828884"/>
              <a:chExt cx="2137088" cy="2878856"/>
            </a:xfrm>
          </p:grpSpPr>
          <p:sp>
            <p:nvSpPr>
              <p:cNvPr id="37" name="Rectangle 36">
                <a:extLst>
                  <a:ext uri="{FF2B5EF4-FFF2-40B4-BE49-F238E27FC236}">
                    <a16:creationId xmlns:a16="http://schemas.microsoft.com/office/drawing/2014/main" id="{3316A47B-3D7F-BB49-6645-94B7A1060564}"/>
                  </a:ext>
                </a:extLst>
              </p:cNvPr>
              <p:cNvSpPr/>
              <p:nvPr/>
            </p:nvSpPr>
            <p:spPr>
              <a:xfrm>
                <a:off x="9769305" y="3828884"/>
                <a:ext cx="2137088" cy="2878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73BFE90-332C-E945-E7CF-A20D141B7C64}"/>
                  </a:ext>
                </a:extLst>
              </p:cNvPr>
              <p:cNvSpPr txBox="1"/>
              <p:nvPr/>
            </p:nvSpPr>
            <p:spPr>
              <a:xfrm>
                <a:off x="10329230" y="5617011"/>
                <a:ext cx="996939" cy="510778"/>
              </a:xfrm>
              <a:prstGeom prst="roundRect">
                <a:avLst/>
              </a:prstGeom>
              <a:solidFill>
                <a:srgbClr val="002060"/>
              </a:solidFill>
              <a:ln>
                <a:solidFill>
                  <a:schemeClr val="tx1"/>
                </a:solidFill>
              </a:ln>
            </p:spPr>
            <p:txBody>
              <a:bodyPr wrap="square" lIns="91440" tIns="45720" rIns="91440" bIns="45720" rtlCol="0" anchor="t">
                <a:spAutoFit/>
              </a:bodyPr>
              <a:lstStyle/>
              <a:p>
                <a:pPr algn="ctr"/>
                <a:r>
                  <a:rPr lang="en-GB" sz="2400" b="1">
                    <a:solidFill>
                      <a:schemeClr val="bg1"/>
                    </a:solidFill>
                  </a:rPr>
                  <a:t>-38%</a:t>
                </a:r>
              </a:p>
            </p:txBody>
          </p:sp>
          <p:pic>
            <p:nvPicPr>
              <p:cNvPr id="44" name="Graphic 43">
                <a:extLst>
                  <a:ext uri="{FF2B5EF4-FFF2-40B4-BE49-F238E27FC236}">
                    <a16:creationId xmlns:a16="http://schemas.microsoft.com/office/drawing/2014/main" id="{533D5FE7-3E70-D9D8-8C86-8A098D232589}"/>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380649" y="4314621"/>
                <a:ext cx="914400" cy="914400"/>
              </a:xfrm>
              <a:prstGeom prst="rect">
                <a:avLst/>
              </a:prstGeom>
            </p:spPr>
          </p:pic>
        </p:grpSp>
      </p:gr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294469"/>
            <a:ext cx="538065" cy="365125"/>
          </a:xfrm>
        </p:spPr>
        <p:txBody>
          <a:bodyPr/>
          <a:lstStyle/>
          <a:p>
            <a:fld id="{AE56028F-813B-4E02-837E-17CD63D81F9F}" type="slidenum">
              <a:rPr lang="en-GB" smtClean="0"/>
              <a:t>7</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2" name="TextBox 1">
            <a:extLst>
              <a:ext uri="{FF2B5EF4-FFF2-40B4-BE49-F238E27FC236}">
                <a16:creationId xmlns:a16="http://schemas.microsoft.com/office/drawing/2014/main" id="{55E5DDE7-26E4-BFD8-5A7C-22CE2505F475}"/>
              </a:ext>
              <a:ext uri="{C183D7F6-B498-43B3-948B-1728B52AA6E4}">
                <adec:decorative xmlns:adec="http://schemas.microsoft.com/office/drawing/2017/decorative" val="1"/>
              </a:ext>
            </a:extLst>
          </p:cNvPr>
          <p:cNvSpPr txBox="1"/>
          <p:nvPr/>
        </p:nvSpPr>
        <p:spPr>
          <a:xfrm>
            <a:off x="74131" y="6564702"/>
            <a:ext cx="11611135" cy="307777"/>
          </a:xfrm>
          <a:prstGeom prst="rect">
            <a:avLst/>
          </a:prstGeom>
          <a:noFill/>
        </p:spPr>
        <p:txBody>
          <a:bodyPr wrap="square" rtlCol="0">
            <a:spAutoFit/>
          </a:bodyPr>
          <a:lstStyle/>
          <a:p>
            <a:r>
              <a:rPr lang="en-GB" sz="1400" b="1" dirty="0">
                <a:solidFill>
                  <a:srgbClr val="FF0000"/>
                </a:solidFill>
              </a:rPr>
              <a:t>*</a:t>
            </a:r>
            <a:r>
              <a:rPr lang="en-GB" sz="1100" dirty="0"/>
              <a:t>Analysis of Station Square footfall has not been updated since March 2024. The reliability of the footfall counter at this location is currently undergoing checks by Cambridge BID.</a:t>
            </a:r>
          </a:p>
        </p:txBody>
      </p:sp>
    </p:spTree>
    <p:extLst>
      <p:ext uri="{BB962C8B-B14F-4D97-AF65-F5344CB8AC3E}">
        <p14:creationId xmlns:p14="http://schemas.microsoft.com/office/powerpoint/2010/main" val="107813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Travel Demand</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0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Has COVID-19 changed where we spend our time?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The pandemic caused us to spend more time at home and less time at a designated workplace. Whilst the extent of this impact has steadily reduced since Spring 2021, an impact was still being seen </a:t>
            </a:r>
            <a:r>
              <a:rPr lang="en-US" sz="1400">
                <a:cs typeface="Calibri"/>
              </a:rPr>
              <a:t>when Google discontinued this dataset in October 2022, </a:t>
            </a:r>
            <a:r>
              <a:rPr lang="en-US" sz="1400">
                <a:solidFill>
                  <a:srgbClr val="000000"/>
                </a:solidFill>
                <a:cs typeface="Calibri"/>
              </a:rPr>
              <a:t>particularly in Cambridge.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9</a:t>
            </a:fld>
            <a:endParaRPr lang="en-GB"/>
          </a:p>
        </p:txBody>
      </p:sp>
      <p:sp>
        <p:nvSpPr>
          <p:cNvPr id="4" name="Title 4">
            <a:extLst>
              <a:ext uri="{FF2B5EF4-FFF2-40B4-BE49-F238E27FC236}">
                <a16:creationId xmlns:a16="http://schemas.microsoft.com/office/drawing/2014/main" id="{53758C74-4609-6CED-DF59-DF96453679D0}"/>
              </a:ext>
            </a:extLst>
          </p:cNvPr>
          <p:cNvSpPr txBox="1">
            <a:spLocks/>
          </p:cNvSpPr>
          <p:nvPr/>
        </p:nvSpPr>
        <p:spPr>
          <a:xfrm>
            <a:off x="219919" y="1240125"/>
            <a:ext cx="5826966" cy="326149"/>
          </a:xfrm>
          <a:prstGeom prst="rect">
            <a:avLst/>
          </a:prstGeom>
          <a:solidFill>
            <a:srgbClr val="7798D3"/>
          </a:solid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latin typeface="+mn-lt"/>
              </a:rPr>
              <a:t>Cambridge</a:t>
            </a:r>
          </a:p>
        </p:txBody>
      </p:sp>
      <p:pic>
        <p:nvPicPr>
          <p:cNvPr id="6" name="Picture 5" descr="Line graph showing the change in Workplace, Residential, Retail and Recreation and Grocery and Pharmacy visits in Cambridge.&#10;In October 2022, workplace and Retail and Recreation visits remained below pre-COVID.">
            <a:extLst>
              <a:ext uri="{FF2B5EF4-FFF2-40B4-BE49-F238E27FC236}">
                <a16:creationId xmlns:a16="http://schemas.microsoft.com/office/drawing/2014/main" id="{9F359AC3-8910-51AC-4A1B-CF2BA2626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67" y="1588742"/>
            <a:ext cx="5678162" cy="3592819"/>
          </a:xfrm>
          <a:prstGeom prst="rect">
            <a:avLst/>
          </a:prstGeom>
        </p:spPr>
      </p:pic>
      <p:sp>
        <p:nvSpPr>
          <p:cNvPr id="2" name="Title 4">
            <a:extLst>
              <a:ext uri="{FF2B5EF4-FFF2-40B4-BE49-F238E27FC236}">
                <a16:creationId xmlns:a16="http://schemas.microsoft.com/office/drawing/2014/main" id="{95BF3B54-894B-173F-C4DE-1F8DEC2132B2}"/>
              </a:ext>
            </a:extLst>
          </p:cNvPr>
          <p:cNvSpPr txBox="1">
            <a:spLocks/>
          </p:cNvSpPr>
          <p:nvPr/>
        </p:nvSpPr>
        <p:spPr>
          <a:xfrm>
            <a:off x="6118106" y="1240124"/>
            <a:ext cx="5826966" cy="326149"/>
          </a:xfrm>
          <a:prstGeom prst="rect">
            <a:avLst/>
          </a:prstGeom>
          <a:solidFill>
            <a:srgbClr val="7798D3"/>
          </a:solid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latin typeface="+mn-lt"/>
              </a:rPr>
              <a:t>South Cambridgeshire</a:t>
            </a:r>
          </a:p>
        </p:txBody>
      </p:sp>
      <p:pic>
        <p:nvPicPr>
          <p:cNvPr id="5" name="Picture 4" descr="Line graph showing the change in Workplace, Residential, Retail and Recreation and Grocery and Pharmacy visits in South Cambridgeshire.&#10;In October 2022, workplace visits remained below the pre-COVID baseline. All other categories had recovered to surpass the pre-Covid baseline.">
            <a:extLst>
              <a:ext uri="{FF2B5EF4-FFF2-40B4-BE49-F238E27FC236}">
                <a16:creationId xmlns:a16="http://schemas.microsoft.com/office/drawing/2014/main" id="{F2ED970F-F6B6-836A-8C23-3EE82CE679B1}"/>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5442" y="1646286"/>
            <a:ext cx="5678163" cy="3544702"/>
          </a:xfrm>
          <a:prstGeom prst="rect">
            <a:avLst/>
          </a:prstGeom>
        </p:spPr>
      </p:pic>
      <p:graphicFrame>
        <p:nvGraphicFramePr>
          <p:cNvPr id="7" name="Table 6">
            <a:extLst>
              <a:ext uri="{FF2B5EF4-FFF2-40B4-BE49-F238E27FC236}">
                <a16:creationId xmlns:a16="http://schemas.microsoft.com/office/drawing/2014/main" id="{D0903155-011F-FB8B-57B5-9CB640322AD2}"/>
              </a:ext>
            </a:extLst>
          </p:cNvPr>
          <p:cNvGraphicFramePr>
            <a:graphicFrameLocks noGrp="1"/>
          </p:cNvGraphicFramePr>
          <p:nvPr>
            <p:extLst>
              <p:ext uri="{D42A27DB-BD31-4B8C-83A1-F6EECF244321}">
                <p14:modId xmlns:p14="http://schemas.microsoft.com/office/powerpoint/2010/main" val="998034129"/>
              </p:ext>
            </p:extLst>
          </p:nvPr>
        </p:nvGraphicFramePr>
        <p:xfrm>
          <a:off x="2102721" y="5425193"/>
          <a:ext cx="7959548" cy="969645"/>
        </p:xfrm>
        <a:graphic>
          <a:graphicData uri="http://schemas.openxmlformats.org/drawingml/2006/table">
            <a:tbl>
              <a:tblPr firstRow="1"/>
              <a:tblGrid>
                <a:gridCol w="1598572">
                  <a:extLst>
                    <a:ext uri="{9D8B030D-6E8A-4147-A177-3AD203B41FA5}">
                      <a16:colId xmlns:a16="http://schemas.microsoft.com/office/drawing/2014/main" val="357740416"/>
                    </a:ext>
                  </a:extLst>
                </a:gridCol>
                <a:gridCol w="1590244">
                  <a:extLst>
                    <a:ext uri="{9D8B030D-6E8A-4147-A177-3AD203B41FA5}">
                      <a16:colId xmlns:a16="http://schemas.microsoft.com/office/drawing/2014/main" val="1287253707"/>
                    </a:ext>
                  </a:extLst>
                </a:gridCol>
                <a:gridCol w="1590244">
                  <a:extLst>
                    <a:ext uri="{9D8B030D-6E8A-4147-A177-3AD203B41FA5}">
                      <a16:colId xmlns:a16="http://schemas.microsoft.com/office/drawing/2014/main" val="4274200717"/>
                    </a:ext>
                  </a:extLst>
                </a:gridCol>
                <a:gridCol w="1590244">
                  <a:extLst>
                    <a:ext uri="{9D8B030D-6E8A-4147-A177-3AD203B41FA5}">
                      <a16:colId xmlns:a16="http://schemas.microsoft.com/office/drawing/2014/main" val="2229373111"/>
                    </a:ext>
                  </a:extLst>
                </a:gridCol>
                <a:gridCol w="1590244">
                  <a:extLst>
                    <a:ext uri="{9D8B030D-6E8A-4147-A177-3AD203B41FA5}">
                      <a16:colId xmlns:a16="http://schemas.microsoft.com/office/drawing/2014/main" val="3769423063"/>
                    </a:ext>
                  </a:extLst>
                </a:gridCol>
              </a:tblGrid>
              <a:tr h="200025">
                <a:tc rowSpan="2">
                  <a:txBody>
                    <a:bodyPr/>
                    <a:lstStyle/>
                    <a:p>
                      <a:pPr algn="l" rtl="0" fontAlgn="b"/>
                      <a:r>
                        <a:rPr lang="en-GB" sz="1200" b="1" i="0" u="none" strike="noStrike">
                          <a:solidFill>
                            <a:srgbClr val="000000"/>
                          </a:solidFill>
                          <a:effectLst/>
                          <a:latin typeface="Calibri"/>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70C0"/>
                          </a:solidFill>
                          <a:effectLst/>
                          <a:latin typeface="+mn-lt"/>
                        </a:rPr>
                        <a:t>Pre-Covid to Now:</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mn-lt"/>
                        </a:rPr>
                        <a:t>Baseline (Jan/Feb 2020) to Oct*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15487791"/>
                  </a:ext>
                </a:extLst>
              </a:tr>
              <a:tr h="175113">
                <a:tc vMerge="1">
                  <a:txBody>
                    <a:bodyPr/>
                    <a:lstStyle/>
                    <a:p>
                      <a:pPr algn="ctr" rtl="0" fontAlgn="b"/>
                      <a:r>
                        <a:rPr lang="en-GB" sz="1200" b="1" i="0" u="none" strike="noStrike">
                          <a:solidFill>
                            <a:srgbClr val="0070C0"/>
                          </a:solidFill>
                          <a:effectLst/>
                          <a:latin typeface="Calibri"/>
                        </a:rPr>
                        <a:t>Pre-Covid vs Now: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D9D9D9"/>
                    </a:solidFill>
                  </a:tcPr>
                </a:tc>
                <a:tc>
                  <a:txBody>
                    <a:bodyPr/>
                    <a:lstStyle/>
                    <a:p>
                      <a:pPr algn="ctr" rtl="0" fontAlgn="ctr"/>
                      <a:r>
                        <a:rPr lang="en-GB" sz="1200" b="1" i="0" u="none" strike="noStrike">
                          <a:solidFill>
                            <a:srgbClr val="000000"/>
                          </a:solidFill>
                          <a:effectLst/>
                          <a:latin typeface="Calibri"/>
                        </a:rPr>
                        <a:t>Workplaces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Residential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Retail and Recreation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Grocery and 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002427"/>
                  </a:ext>
                </a:extLst>
              </a:tr>
              <a:tr h="209550">
                <a:tc>
                  <a:txBody>
                    <a:bodyPr/>
                    <a:lstStyle/>
                    <a:p>
                      <a:pPr algn="l" rtl="0" fontAlgn="ctr"/>
                      <a:r>
                        <a:rPr lang="en-GB" sz="1200" b="1" i="0" u="none" strike="noStrike">
                          <a:solidFill>
                            <a:srgbClr val="000000"/>
                          </a:solidFill>
                          <a:effectLst/>
                          <a:latin typeface="Calibri"/>
                        </a:rPr>
                        <a:t>Cambridge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208522828"/>
                  </a:ext>
                </a:extLst>
              </a:tr>
              <a:tr h="153369">
                <a:tc>
                  <a:txBody>
                    <a:bodyPr/>
                    <a:lstStyle/>
                    <a:p>
                      <a:pPr algn="l" rtl="0" fontAlgn="ctr"/>
                      <a:r>
                        <a:rPr lang="en-GB" sz="1200" b="1" i="0" u="none" strike="noStrike">
                          <a:solidFill>
                            <a:srgbClr val="000000"/>
                          </a:solidFill>
                          <a:effectLst/>
                          <a:latin typeface="Calibri"/>
                        </a:rPr>
                        <a:t>South Cambridgeshire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bg1"/>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tx1"/>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632650253"/>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*Sourced from Google Mobility data which was discontinued on 16th October 2022. Numbers represent the % change from the baseline period. The baseline period is defined by Google as 3rd Jan – 6th Feb 2020.</a:t>
            </a:r>
          </a:p>
        </p:txBody>
      </p:sp>
    </p:spTree>
    <p:extLst>
      <p:ext uri="{BB962C8B-B14F-4D97-AF65-F5344CB8AC3E}">
        <p14:creationId xmlns:p14="http://schemas.microsoft.com/office/powerpoint/2010/main" val="3921589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5" ma:contentTypeDescription="Create a new document." ma:contentTypeScope="" ma:versionID="3bcb8729ea5e5f20d34af76bbd46c0b9">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6c688425ec09da45fbea4ededea1e913"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MediaLengthInSeconds xmlns="38160366-bcfb-49fe-ae5b-ebd90b6ce091" xsi:nil="true"/>
    <SharedWithUsers xmlns="d2c5561e-d5a1-4761-9d3e-caffcd84e59f">
      <UserInfo>
        <DisplayName/>
        <AccountId xsi:nil="true"/>
        <AccountType/>
      </UserInfo>
    </SharedWithUsers>
  </documentManagement>
</p:properties>
</file>

<file path=customXml/itemProps1.xml><?xml version="1.0" encoding="utf-8"?>
<ds:datastoreItem xmlns:ds="http://schemas.openxmlformats.org/officeDocument/2006/customXml" ds:itemID="{6ACAC16B-3AB2-409C-947E-14FEB4D1CB9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48060C-17CB-4944-9C05-D6E68695E1BC}">
  <ds:schemaRefs>
    <ds:schemaRef ds:uri="http://schemas.microsoft.com/sharepoint/v3/contenttype/forms"/>
  </ds:schemaRefs>
</ds:datastoreItem>
</file>

<file path=customXml/itemProps3.xml><?xml version="1.0" encoding="utf-8"?>
<ds:datastoreItem xmlns:ds="http://schemas.openxmlformats.org/officeDocument/2006/customXml" ds:itemID="{41BF53F6-4C56-419A-AFBD-12A3DEF7850D}">
  <ds:schemaRefs>
    <ds:schemaRef ds:uri="38160366-bcfb-49fe-ae5b-ebd90b6ce091"/>
    <ds:schemaRef ds:uri="http://schemas.openxmlformats.org/package/2006/metadata/core-properties"/>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d2c5561e-d5a1-4761-9d3e-caffcd84e5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TotalTime>
  <Words>12006</Words>
  <Application>Microsoft Office PowerPoint</Application>
  <PresentationFormat>Widescreen</PresentationFormat>
  <Paragraphs>1568</Paragraphs>
  <Slides>61</Slides>
  <Notes>61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Aptos</vt:lpstr>
      <vt:lpstr>Arial</vt:lpstr>
      <vt:lpstr>Arial,Sans-Serif</vt:lpstr>
      <vt:lpstr>Calibri</vt:lpstr>
      <vt:lpstr>Calibri Light</vt:lpstr>
      <vt:lpstr>Calibri,Sans-Serif</vt:lpstr>
      <vt:lpstr>osmftext</vt:lpstr>
      <vt:lpstr>Roboto</vt:lpstr>
      <vt:lpstr>Segoe UI</vt:lpstr>
      <vt:lpstr>Office Theme</vt:lpstr>
      <vt:lpstr>Office Theme</vt:lpstr>
      <vt:lpstr>Transport update: Cambridge and South Cambridgeshire  COVID-19 transport impacts and recovery</vt:lpstr>
      <vt:lpstr>Transport Update Aims</vt:lpstr>
      <vt:lpstr>Colour scale</vt:lpstr>
      <vt:lpstr>Accessibility</vt:lpstr>
      <vt:lpstr>Overview</vt:lpstr>
      <vt:lpstr>Recovery Tracker</vt:lpstr>
      <vt:lpstr>Headlines: June 2024</vt:lpstr>
      <vt:lpstr>Travel Demand</vt:lpstr>
      <vt:lpstr>Has COVID-19 changed where we spend our time?</vt:lpstr>
      <vt:lpstr>Is home working here to stay?</vt:lpstr>
      <vt:lpstr>Strategic Road Network</vt:lpstr>
      <vt:lpstr>Strategic Road Network Monitoring Sites</vt:lpstr>
      <vt:lpstr>Strategic Road Network: Annual Average Daily Flow by Year</vt:lpstr>
      <vt:lpstr>Strategic Road Network: Average Daily Flow by Month</vt:lpstr>
      <vt:lpstr>Strategic Road Network: Cambridge</vt:lpstr>
      <vt:lpstr>Strategic Road Network: East Cambridgeshire</vt:lpstr>
      <vt:lpstr>Strategic Road Network: Fenland</vt:lpstr>
      <vt:lpstr>Strategic Road Network: Huntingdonshire</vt:lpstr>
      <vt:lpstr>Strategic Road Network: Peterborough</vt:lpstr>
      <vt:lpstr>Strategic Road Network: South Cambridgeshire</vt:lpstr>
      <vt:lpstr>Strategic Road Network: Daily Flow by Day of the Week</vt:lpstr>
      <vt:lpstr>Local Road Network: Motorised Vehicles</vt:lpstr>
      <vt:lpstr>Local Road Network Monitoring Sites: Motorised Vehicles</vt:lpstr>
      <vt:lpstr>Local Road Network: Motorised Vehicle – Trends</vt:lpstr>
      <vt:lpstr>Local Road Network: Motorised Vehicle - Annual Survey Sites</vt:lpstr>
      <vt:lpstr>Local Road Network: Motorised Vehicle - Peak Spreading</vt:lpstr>
      <vt:lpstr>Local Road Network: Vehicle Split</vt:lpstr>
      <vt:lpstr>Local Road Network Monitoring Sites: Vehicle Split</vt:lpstr>
      <vt:lpstr>Local Road Vehicle Split: Overall</vt:lpstr>
      <vt:lpstr>Local Road Vehicle Split: By Location</vt:lpstr>
      <vt:lpstr>Local Road Network: Recovery Map</vt:lpstr>
      <vt:lpstr>Local Road Network: Recovery by Location and Mode</vt:lpstr>
      <vt:lpstr>Local Road Network: Active Travel</vt:lpstr>
      <vt:lpstr>Local Road Network Monitoring Sites: Active Travel</vt:lpstr>
      <vt:lpstr>Local Road Network: Cyclists</vt:lpstr>
      <vt:lpstr>Local Road Network: Pedestrians</vt:lpstr>
      <vt:lpstr>Local Road Network: Active Travel Annual Survey Sites</vt:lpstr>
      <vt:lpstr>Local Road Network: Active Travel Peak Spreading</vt:lpstr>
      <vt:lpstr>Retail Footfall</vt:lpstr>
      <vt:lpstr>Retail Footfall: Central Cambridge</vt:lpstr>
      <vt:lpstr>Retail Footfall: Central Cambridge by Day of the Week</vt:lpstr>
      <vt:lpstr>Car Parking</vt:lpstr>
      <vt:lpstr>Car Parking: Daily Use</vt:lpstr>
      <vt:lpstr>Car Parking: Length of Stay by Month</vt:lpstr>
      <vt:lpstr>Car Parking: Length of Stay by Car Park</vt:lpstr>
      <vt:lpstr>Rail Passengers</vt:lpstr>
      <vt:lpstr>Rail Passengers: Usage</vt:lpstr>
      <vt:lpstr>One Station Square Footfall (to March 2024)</vt:lpstr>
      <vt:lpstr>Bus Passengers</vt:lpstr>
      <vt:lpstr>Bus Passengers: including Park and Ride</vt:lpstr>
      <vt:lpstr>Bus Passengers: excluding Park and Ride</vt:lpstr>
      <vt:lpstr>Bus Passengers: Park and Ride only</vt:lpstr>
      <vt:lpstr>Bus Passengers: Park and Ride by Site</vt:lpstr>
      <vt:lpstr>Micro-mobility</vt:lpstr>
      <vt:lpstr>Voi E-scooters and E-bikes in Cambridge</vt:lpstr>
      <vt:lpstr>Air Quality</vt:lpstr>
      <vt:lpstr>Air Quality Monitoring Locations</vt:lpstr>
      <vt:lpstr>Air Quality: Individual Sites</vt:lpstr>
      <vt:lpstr>Air Quality: All Sites</vt:lpstr>
      <vt:lpstr>Air Quality: All Sites excluding Gonville Place</vt:lpstr>
      <vt:lpstr>policyandinsight@cambridgeshire.gov.uk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Pollard (she/her)</dc:creator>
  <cp:lastModifiedBy>Graham Shone</cp:lastModifiedBy>
  <cp:revision>2</cp:revision>
  <dcterms:created xsi:type="dcterms:W3CDTF">2023-04-21T08:00:11Z</dcterms:created>
  <dcterms:modified xsi:type="dcterms:W3CDTF">2024-08-07T07:57:25Z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