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5.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7.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8.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19.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0.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notesSlides/notesSlide22.xml" ContentType="application/vnd.openxmlformats-officedocument.presentationml.notesSlid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23.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4.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5.xml" ContentType="application/vnd.openxmlformats-officedocument.presentationml.notesSlid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4"/>
    <p:sldMasterId id="2147483661" r:id="rId5"/>
  </p:sldMasterIdLst>
  <p:notesMasterIdLst>
    <p:notesMasterId r:id="rId36"/>
  </p:notesMasterIdLst>
  <p:sldIdLst>
    <p:sldId id="256" r:id="rId6"/>
    <p:sldId id="395" r:id="rId7"/>
    <p:sldId id="554" r:id="rId8"/>
    <p:sldId id="488" r:id="rId9"/>
    <p:sldId id="555" r:id="rId10"/>
    <p:sldId id="556" r:id="rId11"/>
    <p:sldId id="484" r:id="rId12"/>
    <p:sldId id="454" r:id="rId13"/>
    <p:sldId id="455" r:id="rId14"/>
    <p:sldId id="456" r:id="rId15"/>
    <p:sldId id="557" r:id="rId16"/>
    <p:sldId id="558" r:id="rId17"/>
    <p:sldId id="561" r:id="rId18"/>
    <p:sldId id="559" r:id="rId19"/>
    <p:sldId id="271" r:id="rId20"/>
    <p:sldId id="290" r:id="rId21"/>
    <p:sldId id="272" r:id="rId22"/>
    <p:sldId id="273" r:id="rId23"/>
    <p:sldId id="274" r:id="rId24"/>
    <p:sldId id="275" r:id="rId25"/>
    <p:sldId id="276" r:id="rId26"/>
    <p:sldId id="277" r:id="rId27"/>
    <p:sldId id="278" r:id="rId28"/>
    <p:sldId id="279" r:id="rId29"/>
    <p:sldId id="280" r:id="rId30"/>
    <p:sldId id="281" r:id="rId31"/>
    <p:sldId id="283" r:id="rId32"/>
    <p:sldId id="285" r:id="rId33"/>
    <p:sldId id="286" r:id="rId34"/>
    <p:sldId id="29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85733B-C231-7851-0535-A7CF194FDFCA}" name="Eleanor Tovey" initials="ET" userId="S::eleanor.tovey@cambridgeshire.gov.uk::c9579d0c-b657-4534-af58-7dbcd0caa908" providerId="AD"/>
  <p188:author id="{BB88C748-AAEC-8579-8AEB-F16741692CA4}" name="Kathryn Faulkner" initials="KF" userId="S::kathryn.faulkner_cpft.nhs.uk#ext#@cccandpcc.onmicrosoft.com::6871fa4a-f516-4760-9f57-ec7af4ae3ebb" providerId="AD"/>
  <p188:author id="{7B9E354E-0CEE-07ED-EBD1-F6071870E8BD}" name="Vicki Peacey" initials="VP" userId="S::Vicki.Peacey@cambridgeshire.gov.uk::43e8b465-cd6c-4fb6-8110-303c45833bdd" providerId="AD"/>
  <p188:author id="{B7820170-5AE3-CA4F-52AF-C04C3E1A7401}" name="Saranya Palaniswamy" initials="SP" userId="S::saranya.palaniswamy@peterborough.gov.uk::973be20e-c43f-434f-97ed-92fa4baa28ec" providerId="AD"/>
  <p188:author id="{794EFB7F-976F-5171-ED0B-47752EA896EB}" name="Eleanor Tovey" initials="ET" userId="S::Eleanor.Tovey@cambridgeshire.gov.uk::c9579d0c-b657-4534-af58-7dbcd0caa908" providerId="AD"/>
  <p188:author id="{5302A89B-2B87-0D01-867D-E47D8DDB85C4}" name="Saranya Palaniswamy" initials="SP" userId="S::Saranya.Palaniswamy@peterborough.gov.uk::973be20e-c43f-434f-97ed-92fa4baa28ec" providerId="AD"/>
  <p188:author id="{CAC2D0BC-06D1-16D5-F266-8282918734A1}" name="Helen Whyman" initials="HW" userId="S::Helen.Whyman@cambridgeshire.gov.uk::79a5c0b8-f1de-476f-a0b0-58ec2c0293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4A68"/>
    <a:srgbClr val="00C4AA"/>
    <a:srgbClr val="7B0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906F9A-A34B-495B-92EE-EADBF6A77953}" v="10" dt="2024-02-01T17:25:10.9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QOF%20data/CP_QOF_MH_Dep_v2.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2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32.xml"/><Relationship Id="rId1" Type="http://schemas.microsoft.com/office/2011/relationships/chartStyle" Target="style32.xml"/></Relationships>
</file>

<file path=ppt/charts/_rels/chart4.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cccandpcc.sharepoint.com/sites/PublicHealthIntelligence/Shared%20Documents/Analysis/Mental%20Health/MH%20and%20LD%20JSNA/MH/Baseline%20estimates/Local%20estimates%20of%20mental%20disorders%20from%20APM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Depression:</a:t>
            </a:r>
            <a:r>
              <a:rPr lang="en-GB" baseline="0"/>
              <a:t> QOF incidence, 18+ yrs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[CP_QOF_MH_Dep_v2.xlsx]Dep_incidence!$B$48</c:f>
              <c:strCache>
                <c:ptCount val="1"/>
                <c:pt idx="0">
                  <c:v>Cambridgeshire</c:v>
                </c:pt>
              </c:strCache>
            </c:strRef>
          </c:tx>
          <c:spPr>
            <a:ln w="28575" cap="rnd">
              <a:solidFill>
                <a:srgbClr val="003865"/>
              </a:solidFill>
              <a:round/>
            </a:ln>
            <a:effectLst/>
          </c:spPr>
          <c:marker>
            <c:symbol val="circle"/>
            <c:size val="7"/>
            <c:spPr>
              <a:noFill/>
              <a:ln w="9525">
                <a:noFill/>
              </a:ln>
              <a:effectLst/>
            </c:spPr>
          </c:marker>
          <c:dPt>
            <c:idx val="0"/>
            <c:marker>
              <c:symbol val="circle"/>
              <c:size val="7"/>
              <c:spPr>
                <a:solidFill>
                  <a:srgbClr val="92D050"/>
                </a:solidFill>
                <a:ln w="9525">
                  <a:noFill/>
                </a:ln>
                <a:effectLst/>
              </c:spPr>
            </c:marker>
            <c:bubble3D val="0"/>
            <c:extLst>
              <c:ext xmlns:c16="http://schemas.microsoft.com/office/drawing/2014/chart" uri="{C3380CC4-5D6E-409C-BE32-E72D297353CC}">
                <c16:uniqueId val="{00000000-AE22-4E7F-A36A-624CA3008551}"/>
              </c:ext>
            </c:extLst>
          </c:dPt>
          <c:dPt>
            <c:idx val="1"/>
            <c:marker>
              <c:symbol val="circle"/>
              <c:size val="7"/>
              <c:spPr>
                <a:solidFill>
                  <a:srgbClr val="92D050"/>
                </a:solidFill>
                <a:ln w="9525">
                  <a:noFill/>
                </a:ln>
                <a:effectLst/>
              </c:spPr>
            </c:marker>
            <c:bubble3D val="0"/>
            <c:extLst>
              <c:ext xmlns:c16="http://schemas.microsoft.com/office/drawing/2014/chart" uri="{C3380CC4-5D6E-409C-BE32-E72D297353CC}">
                <c16:uniqueId val="{00000001-AE22-4E7F-A36A-624CA3008551}"/>
              </c:ext>
            </c:extLst>
          </c:dPt>
          <c:dPt>
            <c:idx val="2"/>
            <c:marker>
              <c:symbol val="circle"/>
              <c:size val="7"/>
              <c:spPr>
                <a:solidFill>
                  <a:srgbClr val="92D050"/>
                </a:solidFill>
                <a:ln w="9525">
                  <a:noFill/>
                </a:ln>
                <a:effectLst/>
              </c:spPr>
            </c:marker>
            <c:bubble3D val="0"/>
            <c:extLst>
              <c:ext xmlns:c16="http://schemas.microsoft.com/office/drawing/2014/chart" uri="{C3380CC4-5D6E-409C-BE32-E72D297353CC}">
                <c16:uniqueId val="{00000002-AE22-4E7F-A36A-624CA3008551}"/>
              </c:ext>
            </c:extLst>
          </c:dPt>
          <c:dPt>
            <c:idx val="3"/>
            <c:marker>
              <c:symbol val="circle"/>
              <c:size val="7"/>
              <c:spPr>
                <a:solidFill>
                  <a:srgbClr val="92D050"/>
                </a:solidFill>
                <a:ln w="9525">
                  <a:noFill/>
                </a:ln>
                <a:effectLst/>
              </c:spPr>
            </c:marker>
            <c:bubble3D val="0"/>
            <c:extLst>
              <c:ext xmlns:c16="http://schemas.microsoft.com/office/drawing/2014/chart" uri="{C3380CC4-5D6E-409C-BE32-E72D297353CC}">
                <c16:uniqueId val="{00000003-AE22-4E7F-A36A-624CA3008551}"/>
              </c:ext>
            </c:extLst>
          </c:dPt>
          <c:dPt>
            <c:idx val="4"/>
            <c:marker>
              <c:symbol val="circle"/>
              <c:size val="7"/>
              <c:spPr>
                <a:solidFill>
                  <a:srgbClr val="92D050"/>
                </a:solidFill>
                <a:ln w="9525">
                  <a:noFill/>
                </a:ln>
                <a:effectLst/>
              </c:spPr>
            </c:marker>
            <c:bubble3D val="0"/>
            <c:extLst>
              <c:ext xmlns:c16="http://schemas.microsoft.com/office/drawing/2014/chart" uri="{C3380CC4-5D6E-409C-BE32-E72D297353CC}">
                <c16:uniqueId val="{00000004-AE22-4E7F-A36A-624CA3008551}"/>
              </c:ext>
            </c:extLst>
          </c:dPt>
          <c:dPt>
            <c:idx val="5"/>
            <c:marker>
              <c:symbol val="circle"/>
              <c:size val="7"/>
              <c:spPr>
                <a:solidFill>
                  <a:srgbClr val="92D050"/>
                </a:solidFill>
                <a:ln w="9525">
                  <a:noFill/>
                </a:ln>
                <a:effectLst/>
              </c:spPr>
            </c:marker>
            <c:bubble3D val="0"/>
            <c:extLst>
              <c:ext xmlns:c16="http://schemas.microsoft.com/office/drawing/2014/chart" uri="{C3380CC4-5D6E-409C-BE32-E72D297353CC}">
                <c16:uniqueId val="{00000005-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[CP_QOF_MH_Dep_v2.xlsx]Dep_incidence!$C$48:$H$48</c:f>
              <c:numCache>
                <c:formatCode>0.00</c:formatCode>
                <c:ptCount val="6"/>
                <c:pt idx="0">
                  <c:v>1.29788373486925</c:v>
                </c:pt>
                <c:pt idx="1">
                  <c:v>1.26915324840127</c:v>
                </c:pt>
                <c:pt idx="2">
                  <c:v>1.33695289150746</c:v>
                </c:pt>
                <c:pt idx="3">
                  <c:v>1.35598868354486</c:v>
                </c:pt>
                <c:pt idx="4">
                  <c:v>1.11949721296369</c:v>
                </c:pt>
                <c:pt idx="5">
                  <c:v>1.2345699999999999</c:v>
                </c:pt>
              </c:numCache>
            </c:numRef>
          </c:val>
          <c:smooth val="0"/>
          <c:extLst>
            <c:ext xmlns:c16="http://schemas.microsoft.com/office/drawing/2014/chart" uri="{C3380CC4-5D6E-409C-BE32-E72D297353CC}">
              <c16:uniqueId val="{00000006-AE22-4E7F-A36A-624CA3008551}"/>
            </c:ext>
          </c:extLst>
        </c:ser>
        <c:ser>
          <c:idx val="1"/>
          <c:order val="1"/>
          <c:tx>
            <c:strRef>
              <c:f>[CP_QOF_MH_Dep_v2.xlsx]Dep_incidence!$B$49</c:f>
              <c:strCache>
                <c:ptCount val="1"/>
                <c:pt idx="0">
                  <c:v>Peterborough</c:v>
                </c:pt>
              </c:strCache>
            </c:strRef>
          </c:tx>
          <c:spPr>
            <a:ln w="28575" cap="rnd">
              <a:solidFill>
                <a:srgbClr val="9159A1"/>
              </a:solidFill>
              <a:round/>
            </a:ln>
            <a:effectLst/>
          </c:spPr>
          <c:marker>
            <c:symbol val="circle"/>
            <c:size val="7"/>
            <c:spPr>
              <a:noFill/>
              <a:ln w="9525">
                <a:noFill/>
              </a:ln>
              <a:effectLst/>
            </c:spPr>
          </c:marker>
          <c:dPt>
            <c:idx val="0"/>
            <c:marker>
              <c:symbol val="circle"/>
              <c:size val="7"/>
              <c:spPr>
                <a:solidFill>
                  <a:srgbClr val="92D050"/>
                </a:solidFill>
                <a:ln w="9525">
                  <a:noFill/>
                </a:ln>
                <a:effectLst/>
              </c:spPr>
            </c:marker>
            <c:bubble3D val="0"/>
            <c:extLst>
              <c:ext xmlns:c16="http://schemas.microsoft.com/office/drawing/2014/chart" uri="{C3380CC4-5D6E-409C-BE32-E72D297353CC}">
                <c16:uniqueId val="{00000007-AE22-4E7F-A36A-624CA3008551}"/>
              </c:ext>
            </c:extLst>
          </c:dPt>
          <c:dPt>
            <c:idx val="1"/>
            <c:marker>
              <c:symbol val="circle"/>
              <c:size val="7"/>
              <c:spPr>
                <a:solidFill>
                  <a:srgbClr val="92D050"/>
                </a:solidFill>
                <a:ln w="9525">
                  <a:noFill/>
                </a:ln>
                <a:effectLst/>
              </c:spPr>
            </c:marker>
            <c:bubble3D val="0"/>
            <c:extLst>
              <c:ext xmlns:c16="http://schemas.microsoft.com/office/drawing/2014/chart" uri="{C3380CC4-5D6E-409C-BE32-E72D297353CC}">
                <c16:uniqueId val="{00000008-AE22-4E7F-A36A-624CA3008551}"/>
              </c:ext>
            </c:extLst>
          </c:dPt>
          <c:dPt>
            <c:idx val="2"/>
            <c:marker>
              <c:symbol val="circle"/>
              <c:size val="7"/>
              <c:spPr>
                <a:solidFill>
                  <a:srgbClr val="92D050"/>
                </a:solidFill>
                <a:ln w="9525">
                  <a:noFill/>
                </a:ln>
                <a:effectLst/>
              </c:spPr>
            </c:marker>
            <c:bubble3D val="0"/>
            <c:extLst>
              <c:ext xmlns:c16="http://schemas.microsoft.com/office/drawing/2014/chart" uri="{C3380CC4-5D6E-409C-BE32-E72D297353CC}">
                <c16:uniqueId val="{00000009-AE22-4E7F-A36A-624CA3008551}"/>
              </c:ext>
            </c:extLst>
          </c:dPt>
          <c:dPt>
            <c:idx val="3"/>
            <c:marker>
              <c:symbol val="circle"/>
              <c:size val="7"/>
              <c:spPr>
                <a:solidFill>
                  <a:srgbClr val="92D050"/>
                </a:solidFill>
                <a:ln w="9525">
                  <a:noFill/>
                </a:ln>
                <a:effectLst/>
              </c:spPr>
            </c:marker>
            <c:bubble3D val="0"/>
            <c:extLst>
              <c:ext xmlns:c16="http://schemas.microsoft.com/office/drawing/2014/chart" uri="{C3380CC4-5D6E-409C-BE32-E72D297353CC}">
                <c16:uniqueId val="{0000000A-AE22-4E7F-A36A-624CA3008551}"/>
              </c:ext>
            </c:extLst>
          </c:dPt>
          <c:dPt>
            <c:idx val="4"/>
            <c:marker>
              <c:symbol val="circle"/>
              <c:size val="7"/>
              <c:spPr>
                <a:solidFill>
                  <a:srgbClr val="92D050"/>
                </a:solidFill>
                <a:ln w="9525">
                  <a:noFill/>
                </a:ln>
                <a:effectLst/>
              </c:spPr>
            </c:marker>
            <c:bubble3D val="0"/>
            <c:extLst>
              <c:ext xmlns:c16="http://schemas.microsoft.com/office/drawing/2014/chart" uri="{C3380CC4-5D6E-409C-BE32-E72D297353CC}">
                <c16:uniqueId val="{0000000B-AE22-4E7F-A36A-624CA3008551}"/>
              </c:ext>
            </c:extLst>
          </c:dPt>
          <c:dPt>
            <c:idx val="5"/>
            <c:marker>
              <c:symbol val="circle"/>
              <c:size val="7"/>
              <c:spPr>
                <a:solidFill>
                  <a:srgbClr val="92D050"/>
                </a:solidFill>
                <a:ln w="9525">
                  <a:noFill/>
                </a:ln>
                <a:effectLst/>
              </c:spPr>
            </c:marker>
            <c:bubble3D val="0"/>
            <c:extLst>
              <c:ext xmlns:c16="http://schemas.microsoft.com/office/drawing/2014/chart" uri="{C3380CC4-5D6E-409C-BE32-E72D297353CC}">
                <c16:uniqueId val="{0000000C-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[CP_QOF_MH_Dep_v2.xlsx]Dep_incidence!$C$49:$H$49</c:f>
              <c:numCache>
                <c:formatCode>0.00</c:formatCode>
                <c:ptCount val="6"/>
                <c:pt idx="0">
                  <c:v>1.34707267085869</c:v>
                </c:pt>
                <c:pt idx="1">
                  <c:v>1.3557261755622001</c:v>
                </c:pt>
                <c:pt idx="2">
                  <c:v>1.41798805781792</c:v>
                </c:pt>
                <c:pt idx="3">
                  <c:v>1.43840619302594</c:v>
                </c:pt>
                <c:pt idx="4">
                  <c:v>1.05810474099189</c:v>
                </c:pt>
                <c:pt idx="5">
                  <c:v>1.3211999999999999</c:v>
                </c:pt>
              </c:numCache>
            </c:numRef>
          </c:val>
          <c:smooth val="0"/>
          <c:extLst>
            <c:ext xmlns:c16="http://schemas.microsoft.com/office/drawing/2014/chart" uri="{C3380CC4-5D6E-409C-BE32-E72D297353CC}">
              <c16:uniqueId val="{0000000D-AE22-4E7F-A36A-624CA3008551}"/>
            </c:ext>
          </c:extLst>
        </c:ser>
        <c:ser>
          <c:idx val="2"/>
          <c:order val="2"/>
          <c:tx>
            <c:strRef>
              <c:f>[CP_QOF_MH_Dep_v2.xlsx]Dep_incidence!$B$50</c:f>
              <c:strCache>
                <c:ptCount val="1"/>
                <c:pt idx="0">
                  <c:v>England</c:v>
                </c:pt>
              </c:strCache>
            </c:strRef>
          </c:tx>
          <c:spPr>
            <a:ln w="28575" cap="rnd">
              <a:solidFill>
                <a:schemeClr val="accent3"/>
              </a:solidFill>
              <a:round/>
            </a:ln>
            <a:effectLst/>
          </c:spPr>
          <c:marker>
            <c:symbol val="circle"/>
            <c:size val="7"/>
            <c:spPr>
              <a:noFill/>
              <a:ln w="9525">
                <a:noFill/>
              </a:ln>
              <a:effectLst/>
            </c:spPr>
          </c:marker>
          <c:dPt>
            <c:idx val="0"/>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0E-AE22-4E7F-A36A-624CA3008551}"/>
              </c:ext>
            </c:extLst>
          </c:dPt>
          <c:dPt>
            <c:idx val="1"/>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0F-AE22-4E7F-A36A-624CA3008551}"/>
              </c:ext>
            </c:extLst>
          </c:dPt>
          <c:dPt>
            <c:idx val="2"/>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0-AE22-4E7F-A36A-624CA3008551}"/>
              </c:ext>
            </c:extLst>
          </c:dPt>
          <c:dPt>
            <c:idx val="3"/>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1-AE22-4E7F-A36A-624CA3008551}"/>
              </c:ext>
            </c:extLst>
          </c:dPt>
          <c:dPt>
            <c:idx val="4"/>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2-AE22-4E7F-A36A-624CA3008551}"/>
              </c:ext>
            </c:extLst>
          </c:dPt>
          <c:dPt>
            <c:idx val="5"/>
            <c:marker>
              <c:symbol val="circle"/>
              <c:size val="7"/>
              <c:spPr>
                <a:solidFill>
                  <a:schemeClr val="bg1">
                    <a:lumMod val="50000"/>
                  </a:schemeClr>
                </a:solidFill>
                <a:ln w="9525">
                  <a:noFill/>
                </a:ln>
                <a:effectLst/>
              </c:spPr>
            </c:marker>
            <c:bubble3D val="0"/>
            <c:extLst>
              <c:ext xmlns:c16="http://schemas.microsoft.com/office/drawing/2014/chart" uri="{C3380CC4-5D6E-409C-BE32-E72D297353CC}">
                <c16:uniqueId val="{00000013-AE22-4E7F-A36A-624CA3008551}"/>
              </c:ext>
            </c:extLst>
          </c:dPt>
          <c:cat>
            <c:strRef>
              <c:f>[CP_QOF_MH_Dep_v2.xlsx]Dep_incidence!$C$47:$H$47</c:f>
              <c:strCache>
                <c:ptCount val="6"/>
                <c:pt idx="0">
                  <c:v>2016/17</c:v>
                </c:pt>
                <c:pt idx="1">
                  <c:v>2017/18</c:v>
                </c:pt>
                <c:pt idx="2">
                  <c:v>2018/19</c:v>
                </c:pt>
                <c:pt idx="3">
                  <c:v>2019/20</c:v>
                </c:pt>
                <c:pt idx="4">
                  <c:v>2020/21</c:v>
                </c:pt>
                <c:pt idx="5">
                  <c:v>2021/22</c:v>
                </c:pt>
              </c:strCache>
            </c:strRef>
          </c:cat>
          <c:val>
            <c:numRef>
              <c:f>[CP_QOF_MH_Dep_v2.xlsx]Dep_incidence!$C$50:$H$50</c:f>
              <c:numCache>
                <c:formatCode>0.00</c:formatCode>
                <c:ptCount val="6"/>
                <c:pt idx="0">
                  <c:v>1.5186701707054999</c:v>
                </c:pt>
                <c:pt idx="1">
                  <c:v>1.5657890673777199</c:v>
                </c:pt>
                <c:pt idx="2">
                  <c:v>1.67027684167588</c:v>
                </c:pt>
                <c:pt idx="3">
                  <c:v>1.5335053700997301</c:v>
                </c:pt>
                <c:pt idx="4">
                  <c:v>1.3863218039874701</c:v>
                </c:pt>
                <c:pt idx="5">
                  <c:v>1.5332699999999999</c:v>
                </c:pt>
              </c:numCache>
            </c:numRef>
          </c:val>
          <c:smooth val="0"/>
          <c:extLst>
            <c:ext xmlns:c16="http://schemas.microsoft.com/office/drawing/2014/chart" uri="{C3380CC4-5D6E-409C-BE32-E72D297353CC}">
              <c16:uniqueId val="{00000014-AE22-4E7F-A36A-624CA3008551}"/>
            </c:ext>
          </c:extLst>
        </c:ser>
        <c:dLbls>
          <c:showLegendKey val="0"/>
          <c:showVal val="0"/>
          <c:showCatName val="0"/>
          <c:showSerName val="0"/>
          <c:showPercent val="0"/>
          <c:showBubbleSize val="0"/>
        </c:dLbls>
        <c:marker val="1"/>
        <c:smooth val="0"/>
        <c:axId val="1649577968"/>
        <c:axId val="1615479344"/>
      </c:lineChart>
      <c:catAx>
        <c:axId val="1649577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15479344"/>
        <c:crosses val="autoZero"/>
        <c:auto val="1"/>
        <c:lblAlgn val="ctr"/>
        <c:lblOffset val="100"/>
        <c:noMultiLvlLbl val="0"/>
      </c:catAx>
      <c:valAx>
        <c:axId val="16154793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9577968"/>
        <c:crosses val="autoZero"/>
        <c:crossBetween val="between"/>
        <c:majorUnit val="0.5"/>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hobias </a:t>
            </a:r>
            <a:r>
              <a:rPr lang="en-GB" baseline="0"/>
              <a:t>- Females</a:t>
            </a:r>
            <a:endParaRPr lang="en-GB"/>
          </a:p>
        </c:rich>
      </c:tx>
      <c:layout>
        <c:manualLayout>
          <c:xMode val="edge"/>
          <c:yMode val="edge"/>
          <c:x val="0.26944509659184246"/>
          <c:y val="2.778486782133090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Phobias!$K$71</c:f>
              <c:strCache>
                <c:ptCount val="1"/>
                <c:pt idx="0">
                  <c:v>Cambridge</c:v>
                </c:pt>
              </c:strCache>
            </c:strRef>
          </c:tx>
          <c:spPr>
            <a:solidFill>
              <a:srgbClr val="00A4EB"/>
            </a:solidFill>
            <a:ln>
              <a:noFill/>
            </a:ln>
            <a:effectLst/>
          </c:spPr>
          <c:invertIfNegative val="0"/>
          <c:errBars>
            <c:errBarType val="both"/>
            <c:errValType val="cust"/>
            <c:noEndCap val="0"/>
            <c:plus>
              <c:numRef>
                <c:f>(Phobias!$V$71,Phobias!$X$71,Phobias!$Z$71,Phobias!$AB$71,Phobias!$AD$71,Phobias!$AF$71,Phobias!$AH$71)</c:f>
                <c:numCache>
                  <c:formatCode>General</c:formatCode>
                  <c:ptCount val="7"/>
                  <c:pt idx="0">
                    <c:v>471.69296602095073</c:v>
                  </c:pt>
                  <c:pt idx="1">
                    <c:v>249.57039561382226</c:v>
                  </c:pt>
                  <c:pt idx="2">
                    <c:v>156.3228869131483</c:v>
                  </c:pt>
                  <c:pt idx="3">
                    <c:v>114.18287905099447</c:v>
                  </c:pt>
                  <c:pt idx="4">
                    <c:v>97.695720386429514</c:v>
                  </c:pt>
                  <c:pt idx="5">
                    <c:v>41.14556830294287</c:v>
                  </c:pt>
                  <c:pt idx="6">
                    <c:v>43.098456005197207</c:v>
                  </c:pt>
                </c:numCache>
              </c:numRef>
            </c:plus>
            <c:minus>
              <c:numRef>
                <c:f>(Phobias!$U$71,Phobias!$W$71,Phobias!$Y$71,Phobias!$AA$71,Phobias!$AC$71,Phobias!$AE$71,Phobias!$AG$71)</c:f>
                <c:numCache>
                  <c:formatCode>General</c:formatCode>
                  <c:ptCount val="7"/>
                  <c:pt idx="0">
                    <c:v>306.05677403426625</c:v>
                  </c:pt>
                  <c:pt idx="1">
                    <c:v>174.07395931050468</c:v>
                  </c:pt>
                  <c:pt idx="2">
                    <c:v>108.12760615911225</c:v>
                  </c:pt>
                  <c:pt idx="3">
                    <c:v>78.280378246694909</c:v>
                  </c:pt>
                  <c:pt idx="4">
                    <c:v>66.277244516154866</c:v>
                  </c:pt>
                  <c:pt idx="5">
                    <c:v>14.703656054904632</c:v>
                  </c:pt>
                  <c:pt idx="6">
                    <c:v>16.682603892564526</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Phobias!$L$71:$R$71</c:f>
              <c:numCache>
                <c:formatCode>_-* #,##0_-;\-* #,##0_-;_-* "-"??_-;_-@_-</c:formatCode>
                <c:ptCount val="7"/>
                <c:pt idx="0">
                  <c:v>821.82600000000002</c:v>
                </c:pt>
                <c:pt idx="1">
                  <c:v>552.71</c:v>
                </c:pt>
                <c:pt idx="2">
                  <c:v>337.995</c:v>
                </c:pt>
                <c:pt idx="3">
                  <c:v>241.26</c:v>
                </c:pt>
                <c:pt idx="4">
                  <c:v>199.05599999999998</c:v>
                </c:pt>
                <c:pt idx="5">
                  <c:v>22.765000000000001</c:v>
                </c:pt>
                <c:pt idx="6">
                  <c:v>27.054000000000002</c:v>
                </c:pt>
              </c:numCache>
            </c:numRef>
          </c:val>
          <c:extLst>
            <c:ext xmlns:c16="http://schemas.microsoft.com/office/drawing/2014/chart" uri="{C3380CC4-5D6E-409C-BE32-E72D297353CC}">
              <c16:uniqueId val="{00000000-3C1C-46B2-AA6E-6617BAD6AC1A}"/>
            </c:ext>
          </c:extLst>
        </c:ser>
        <c:ser>
          <c:idx val="1"/>
          <c:order val="1"/>
          <c:tx>
            <c:strRef>
              <c:f>Phobias!$K$72</c:f>
              <c:strCache>
                <c:ptCount val="1"/>
                <c:pt idx="0">
                  <c:v>East Cambridgeshire</c:v>
                </c:pt>
              </c:strCache>
            </c:strRef>
          </c:tx>
          <c:spPr>
            <a:solidFill>
              <a:srgbClr val="CFDB00"/>
            </a:solidFill>
            <a:ln>
              <a:noFill/>
            </a:ln>
            <a:effectLst/>
          </c:spPr>
          <c:invertIfNegative val="0"/>
          <c:errBars>
            <c:errBarType val="both"/>
            <c:errValType val="cust"/>
            <c:noEndCap val="0"/>
            <c:plus>
              <c:numRef>
                <c:f>(Phobias!$V$72,Phobias!$X$72,Phobias!$Z$72,Phobias!$AB$72,Phobias!$AD$72,Phobias!$AF$72,Phobias!$AH$72)</c:f>
                <c:numCache>
                  <c:formatCode>General</c:formatCode>
                  <c:ptCount val="7"/>
                  <c:pt idx="0">
                    <c:v>105.03761494480597</c:v>
                  </c:pt>
                  <c:pt idx="1">
                    <c:v>88.194694634241785</c:v>
                  </c:pt>
                  <c:pt idx="2">
                    <c:v>99.002876292928988</c:v>
                  </c:pt>
                  <c:pt idx="3">
                    <c:v>91.650147261150124</c:v>
                  </c:pt>
                  <c:pt idx="4">
                    <c:v>94.06776260019609</c:v>
                  </c:pt>
                  <c:pt idx="5">
                    <c:v>45.763487345948327</c:v>
                  </c:pt>
                  <c:pt idx="6">
                    <c:v>45.115261109898178</c:v>
                  </c:pt>
                </c:numCache>
              </c:numRef>
            </c:plus>
            <c:minus>
              <c:numRef>
                <c:f>(Phobias!$U$72,Phobias!$W$72,Phobias!$Y$72,Phobias!$AA$72,Phobias!$AC$72,Phobias!$AE$72,Phobias!$AG$72)</c:f>
                <c:numCache>
                  <c:formatCode>General</c:formatCode>
                  <c:ptCount val="7"/>
                  <c:pt idx="0">
                    <c:v>68.153387686584438</c:v>
                  </c:pt>
                  <c:pt idx="1">
                    <c:v>61.515307724715967</c:v>
                  </c:pt>
                  <c:pt idx="2">
                    <c:v>68.479697552980269</c:v>
                  </c:pt>
                  <c:pt idx="3">
                    <c:v>62.832609000549098</c:v>
                  </c:pt>
                  <c:pt idx="4">
                    <c:v>63.81602058186796</c:v>
                  </c:pt>
                  <c:pt idx="5">
                    <c:v>16.353901660891076</c:v>
                  </c:pt>
                  <c:pt idx="6">
                    <c:v>17.46327131800944</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Phobias!$L$72:$R$72</c:f>
              <c:numCache>
                <c:formatCode>_-* #,##0_-;\-* #,##0_-;_-* "-"??_-;_-@_-</c:formatCode>
                <c:ptCount val="7"/>
                <c:pt idx="0">
                  <c:v>183.00600000000003</c:v>
                </c:pt>
                <c:pt idx="1">
                  <c:v>195.32</c:v>
                </c:pt>
                <c:pt idx="2">
                  <c:v>214.06</c:v>
                </c:pt>
                <c:pt idx="3">
                  <c:v>193.65</c:v>
                </c:pt>
                <c:pt idx="4">
                  <c:v>191.66399999999999</c:v>
                </c:pt>
                <c:pt idx="5">
                  <c:v>25.32</c:v>
                </c:pt>
                <c:pt idx="6">
                  <c:v>28.32</c:v>
                </c:pt>
              </c:numCache>
            </c:numRef>
          </c:val>
          <c:extLst>
            <c:ext xmlns:c16="http://schemas.microsoft.com/office/drawing/2014/chart" uri="{C3380CC4-5D6E-409C-BE32-E72D297353CC}">
              <c16:uniqueId val="{00000001-3C1C-46B2-AA6E-6617BAD6AC1A}"/>
            </c:ext>
          </c:extLst>
        </c:ser>
        <c:ser>
          <c:idx val="2"/>
          <c:order val="2"/>
          <c:tx>
            <c:strRef>
              <c:f>Phobias!$K$73</c:f>
              <c:strCache>
                <c:ptCount val="1"/>
                <c:pt idx="0">
                  <c:v>Fenland</c:v>
                </c:pt>
              </c:strCache>
            </c:strRef>
          </c:tx>
          <c:spPr>
            <a:solidFill>
              <a:srgbClr val="752F8A"/>
            </a:solidFill>
            <a:ln>
              <a:noFill/>
            </a:ln>
            <a:effectLst/>
          </c:spPr>
          <c:invertIfNegative val="0"/>
          <c:errBars>
            <c:errBarType val="both"/>
            <c:errValType val="cust"/>
            <c:noEndCap val="0"/>
            <c:plus>
              <c:numRef>
                <c:f>(Phobias!$V$73,Phobias!$X$73,Phobias!$Z$73,Phobias!$AB$73,Phobias!$AD$73,Phobias!$AF$73,Phobias!$AH$73)</c:f>
                <c:numCache>
                  <c:formatCode>General</c:formatCode>
                  <c:ptCount val="7"/>
                  <c:pt idx="0">
                    <c:v>136.80614705410844</c:v>
                  </c:pt>
                  <c:pt idx="1">
                    <c:v>110.10610028558941</c:v>
                  </c:pt>
                  <c:pt idx="2">
                    <c:v>97.675499599662089</c:v>
                  </c:pt>
                  <c:pt idx="3">
                    <c:v>99.459222550636156</c:v>
                  </c:pt>
                  <c:pt idx="4">
                    <c:v>116.9044611653263</c:v>
                  </c:pt>
                  <c:pt idx="5">
                    <c:v>58.587023788266784</c:v>
                  </c:pt>
                  <c:pt idx="6">
                    <c:v>58.343973265851368</c:v>
                  </c:pt>
                </c:numCache>
              </c:numRef>
            </c:plus>
            <c:minus>
              <c:numRef>
                <c:f>(Phobias!$U$73,Phobias!$W$73,Phobias!$Y$73,Phobias!$AA$73,Phobias!$AC$73,Phobias!$AE$73,Phobias!$AG$73)</c:f>
                <c:numCache>
                  <c:formatCode>General</c:formatCode>
                  <c:ptCount val="7"/>
                  <c:pt idx="0">
                    <c:v>88.766318456353986</c:v>
                  </c:pt>
                  <c:pt idx="1">
                    <c:v>76.798390986284517</c:v>
                  </c:pt>
                  <c:pt idx="2">
                    <c:v>67.561559031177723</c:v>
                  </c:pt>
                  <c:pt idx="3">
                    <c:v>68.186278241494421</c:v>
                  </c:pt>
                  <c:pt idx="4">
                    <c:v>79.308546239656152</c:v>
                  </c:pt>
                  <c:pt idx="5">
                    <c:v>20.936481924872993</c:v>
                  </c:pt>
                  <c:pt idx="6">
                    <c:v>22.583857653629156</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Phobias!$L$73:$R$73</c:f>
              <c:numCache>
                <c:formatCode>_-* #,##0_-;\-* #,##0_-;_-* "-"??_-;_-@_-</c:formatCode>
                <c:ptCount val="7"/>
                <c:pt idx="0">
                  <c:v>238.35600000000002</c:v>
                </c:pt>
                <c:pt idx="1">
                  <c:v>243.84599999999998</c:v>
                </c:pt>
                <c:pt idx="2">
                  <c:v>211.19</c:v>
                </c:pt>
                <c:pt idx="3">
                  <c:v>210.15</c:v>
                </c:pt>
                <c:pt idx="4">
                  <c:v>238.19399999999999</c:v>
                </c:pt>
                <c:pt idx="5">
                  <c:v>32.414999999999999</c:v>
                </c:pt>
                <c:pt idx="6">
                  <c:v>36.624000000000002</c:v>
                </c:pt>
              </c:numCache>
            </c:numRef>
          </c:val>
          <c:extLst>
            <c:ext xmlns:c16="http://schemas.microsoft.com/office/drawing/2014/chart" uri="{C3380CC4-5D6E-409C-BE32-E72D297353CC}">
              <c16:uniqueId val="{00000002-3C1C-46B2-AA6E-6617BAD6AC1A}"/>
            </c:ext>
          </c:extLst>
        </c:ser>
        <c:ser>
          <c:idx val="3"/>
          <c:order val="3"/>
          <c:tx>
            <c:strRef>
              <c:f>Phobias!$K$74</c:f>
              <c:strCache>
                <c:ptCount val="1"/>
                <c:pt idx="0">
                  <c:v>Huntingdonshire</c:v>
                </c:pt>
              </c:strCache>
            </c:strRef>
          </c:tx>
          <c:spPr>
            <a:solidFill>
              <a:srgbClr val="F38A00"/>
            </a:solidFill>
            <a:ln>
              <a:noFill/>
            </a:ln>
            <a:effectLst/>
          </c:spPr>
          <c:invertIfNegative val="0"/>
          <c:errBars>
            <c:errBarType val="both"/>
            <c:errValType val="cust"/>
            <c:noEndCap val="0"/>
            <c:plus>
              <c:numRef>
                <c:f>(Phobias!$V$74,Phobias!$X$74,Phobias!$Z$74,Phobias!$AB$74,Phobias!$AD$74,Phobias!$AF$74,Phobias!$AH$74)</c:f>
                <c:numCache>
                  <c:formatCode>General</c:formatCode>
                  <c:ptCount val="7"/>
                  <c:pt idx="0">
                    <c:v>227.43169621274296</c:v>
                  </c:pt>
                  <c:pt idx="1">
                    <c:v>198.14636841171676</c:v>
                  </c:pt>
                  <c:pt idx="2">
                    <c:v>192.90668358123526</c:v>
                  </c:pt>
                  <c:pt idx="3">
                    <c:v>181.75267778311115</c:v>
                  </c:pt>
                  <c:pt idx="4">
                    <c:v>197.49695198808382</c:v>
                  </c:pt>
                  <c:pt idx="5">
                    <c:v>93.343416428969221</c:v>
                  </c:pt>
                  <c:pt idx="6">
                    <c:v>88.108575616746066</c:v>
                  </c:pt>
                </c:numCache>
              </c:numRef>
            </c:plus>
            <c:minus>
              <c:numRef>
                <c:f>(Phobias!$U$74,Phobias!$W$74,Phobias!$Y$74,Phobias!$AA$74,Phobias!$AC$74,Phobias!$AE$74,Phobias!$AG$74)</c:f>
                <c:numCache>
                  <c:formatCode>General</c:formatCode>
                  <c:ptCount val="7"/>
                  <c:pt idx="0">
                    <c:v>147.56847413518932</c:v>
                  </c:pt>
                  <c:pt idx="1">
                    <c:v>138.20598708268875</c:v>
                  </c:pt>
                  <c:pt idx="2">
                    <c:v>133.43239956488981</c:v>
                  </c:pt>
                  <c:pt idx="3">
                    <c:v>124.60421809698352</c:v>
                  </c:pt>
                  <c:pt idx="4">
                    <c:v>133.98287792274414</c:v>
                  </c:pt>
                  <c:pt idx="5">
                    <c:v>33.35692145642652</c:v>
                  </c:pt>
                  <c:pt idx="6">
                    <c:v>34.105176908773515</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Phobias!$L$74:$R$74</c:f>
              <c:numCache>
                <c:formatCode>_-* #,##0_-;\-* #,##0_-;_-* "-"??_-;_-@_-</c:formatCode>
                <c:ptCount val="7"/>
                <c:pt idx="0">
                  <c:v>396.25200000000007</c:v>
                </c:pt>
                <c:pt idx="1">
                  <c:v>438.82400000000001</c:v>
                </c:pt>
                <c:pt idx="2">
                  <c:v>417.09500000000003</c:v>
                </c:pt>
                <c:pt idx="3">
                  <c:v>384.03</c:v>
                </c:pt>
                <c:pt idx="4">
                  <c:v>402.40199999999999</c:v>
                </c:pt>
                <c:pt idx="5">
                  <c:v>51.645000000000003</c:v>
                </c:pt>
                <c:pt idx="6">
                  <c:v>55.308</c:v>
                </c:pt>
              </c:numCache>
            </c:numRef>
          </c:val>
          <c:extLst>
            <c:ext xmlns:c16="http://schemas.microsoft.com/office/drawing/2014/chart" uri="{C3380CC4-5D6E-409C-BE32-E72D297353CC}">
              <c16:uniqueId val="{00000003-3C1C-46B2-AA6E-6617BAD6AC1A}"/>
            </c:ext>
          </c:extLst>
        </c:ser>
        <c:ser>
          <c:idx val="4"/>
          <c:order val="4"/>
          <c:tx>
            <c:strRef>
              <c:f>Phobias!$K$75</c:f>
              <c:strCache>
                <c:ptCount val="1"/>
                <c:pt idx="0">
                  <c:v>South Cambridgeshire</c:v>
                </c:pt>
              </c:strCache>
            </c:strRef>
          </c:tx>
          <c:spPr>
            <a:solidFill>
              <a:srgbClr val="AB004F"/>
            </a:solidFill>
            <a:ln>
              <a:noFill/>
            </a:ln>
            <a:effectLst/>
          </c:spPr>
          <c:invertIfNegative val="0"/>
          <c:errBars>
            <c:errBarType val="both"/>
            <c:errValType val="cust"/>
            <c:noEndCap val="0"/>
            <c:plus>
              <c:numRef>
                <c:f>(Phobias!$V$75,Phobias!$X$75,Phobias!$Z$75,Phobias!$AB$75,Phobias!$AD$75,Phobias!$AF$75,Phobias!$AH$75)</c:f>
                <c:numCache>
                  <c:formatCode>General</c:formatCode>
                  <c:ptCount val="7"/>
                  <c:pt idx="0">
                    <c:v>192.87373201579442</c:v>
                  </c:pt>
                  <c:pt idx="1">
                    <c:v>162.33657703007037</c:v>
                  </c:pt>
                  <c:pt idx="2">
                    <c:v>191.0451187065317</c:v>
                  </c:pt>
                  <c:pt idx="3">
                    <c:v>172.41018407314419</c:v>
                  </c:pt>
                  <c:pt idx="4">
                    <c:v>166.98323560744171</c:v>
                  </c:pt>
                  <c:pt idx="5">
                    <c:v>78.287735165472029</c:v>
                  </c:pt>
                  <c:pt idx="6">
                    <c:v>80.36633801102198</c:v>
                  </c:pt>
                </c:numCache>
              </c:numRef>
            </c:plus>
            <c:minus>
              <c:numRef>
                <c:f>(Phobias!$U$75,Phobias!$W$75,Phobias!$Y$75,Phobias!$AA$75,Phobias!$AC$75,Phobias!$AE$75,Phobias!$AG$75)</c:f>
                <c:numCache>
                  <c:formatCode>General</c:formatCode>
                  <c:ptCount val="7"/>
                  <c:pt idx="0">
                    <c:v>125.14562749295217</c:v>
                  </c:pt>
                  <c:pt idx="1">
                    <c:v>113.22885727306183</c:v>
                  </c:pt>
                  <c:pt idx="2">
                    <c:v>132.14476627211792</c:v>
                  </c:pt>
                  <c:pt idx="3">
                    <c:v>118.1992828959981</c:v>
                  </c:pt>
                  <c:pt idx="4">
                    <c:v>113.28222661829525</c:v>
                  </c:pt>
                  <c:pt idx="5">
                    <c:v>27.976668658826888</c:v>
                  </c:pt>
                  <c:pt idx="6">
                    <c:v>31.108301958013421</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Phobias!$L$75:$R$75</c:f>
              <c:numCache>
                <c:formatCode>_-* #,##0_-;\-* #,##0_-;_-* "-"??_-;_-@_-</c:formatCode>
                <c:ptCount val="7"/>
                <c:pt idx="0">
                  <c:v>336.04200000000003</c:v>
                </c:pt>
                <c:pt idx="1">
                  <c:v>359.51799999999997</c:v>
                </c:pt>
                <c:pt idx="2">
                  <c:v>413.07</c:v>
                </c:pt>
                <c:pt idx="3">
                  <c:v>364.29</c:v>
                </c:pt>
                <c:pt idx="4">
                  <c:v>340.23</c:v>
                </c:pt>
                <c:pt idx="5">
                  <c:v>43.314999999999998</c:v>
                </c:pt>
                <c:pt idx="6">
                  <c:v>50.448</c:v>
                </c:pt>
              </c:numCache>
            </c:numRef>
          </c:val>
          <c:extLst>
            <c:ext xmlns:c16="http://schemas.microsoft.com/office/drawing/2014/chart" uri="{C3380CC4-5D6E-409C-BE32-E72D297353CC}">
              <c16:uniqueId val="{00000004-3C1C-46B2-AA6E-6617BAD6AC1A}"/>
            </c:ext>
          </c:extLst>
        </c:ser>
        <c:ser>
          <c:idx val="5"/>
          <c:order val="5"/>
          <c:tx>
            <c:strRef>
              <c:f>Phobias!$K$77</c:f>
              <c:strCache>
                <c:ptCount val="1"/>
                <c:pt idx="0">
                  <c:v>Peterborough</c:v>
                </c:pt>
              </c:strCache>
            </c:strRef>
          </c:tx>
          <c:spPr>
            <a:solidFill>
              <a:srgbClr val="005C48"/>
            </a:solidFill>
            <a:ln>
              <a:noFill/>
            </a:ln>
            <a:effectLst/>
          </c:spPr>
          <c:invertIfNegative val="0"/>
          <c:errBars>
            <c:errBarType val="both"/>
            <c:errValType val="cust"/>
            <c:noEndCap val="0"/>
            <c:plus>
              <c:numRef>
                <c:f>(Phobias!$V$77,Phobias!$X$77,Phobias!$Z$77,Phobias!$AB$77,Phobias!$AD$77,Phobias!$AF$77,Phobias!$AH$77)</c:f>
                <c:numCache>
                  <c:formatCode>General</c:formatCode>
                  <c:ptCount val="7"/>
                  <c:pt idx="0">
                    <c:v>320.93965852861186</c:v>
                  </c:pt>
                  <c:pt idx="1">
                    <c:v>287.78237712169323</c:v>
                  </c:pt>
                  <c:pt idx="2">
                    <c:v>267.77396658561656</c:v>
                  </c:pt>
                  <c:pt idx="3">
                    <c:v>196.20656622801442</c:v>
                  </c:pt>
                  <c:pt idx="4">
                    <c:v>189.47981313011263</c:v>
                  </c:pt>
                  <c:pt idx="5">
                    <c:v>79.290844781467342</c:v>
                  </c:pt>
                  <c:pt idx="6">
                    <c:v>75.271754500094943</c:v>
                  </c:pt>
                </c:numCache>
              </c:numRef>
            </c:plus>
            <c:minus>
              <c:numRef>
                <c:f>(Phobias!$U$77,Phobias!$W$77,Phobias!$Y$77,Phobias!$AA$77,Phobias!$AC$77,Phobias!$AE$77,Phobias!$AG$77)</c:f>
                <c:numCache>
                  <c:formatCode>General</c:formatCode>
                  <c:ptCount val="7"/>
                  <c:pt idx="0">
                    <c:v>208.24087621557447</c:v>
                  </c:pt>
                  <c:pt idx="1">
                    <c:v>200.72660333831453</c:v>
                  </c:pt>
                  <c:pt idx="2">
                    <c:v>185.2176515568018</c:v>
                  </c:pt>
                  <c:pt idx="3">
                    <c:v>134.51337316476963</c:v>
                  </c:pt>
                  <c:pt idx="4">
                    <c:v>128.54401253224398</c:v>
                  </c:pt>
                  <c:pt idx="5">
                    <c:v>28.335136882436466</c:v>
                  </c:pt>
                  <c:pt idx="6">
                    <c:v>29.136284243500914</c:v>
                  </c:pt>
                </c:numCache>
              </c:numRef>
            </c:minus>
            <c:spPr>
              <a:noFill/>
              <a:ln w="9525" cap="flat" cmpd="sng" algn="ctr">
                <a:solidFill>
                  <a:schemeClr val="tx1">
                    <a:lumMod val="65000"/>
                    <a:lumOff val="35000"/>
                  </a:schemeClr>
                </a:solidFill>
                <a:round/>
              </a:ln>
              <a:effectLst/>
            </c:spPr>
          </c:errBars>
          <c:cat>
            <c:strRef>
              <c:f>Phobias!$L$70:$R$70</c:f>
              <c:strCache>
                <c:ptCount val="7"/>
                <c:pt idx="0">
                  <c:v>16-24</c:v>
                </c:pt>
                <c:pt idx="1">
                  <c:v>25-34</c:v>
                </c:pt>
                <c:pt idx="2">
                  <c:v>35-44</c:v>
                </c:pt>
                <c:pt idx="3">
                  <c:v>45-54</c:v>
                </c:pt>
                <c:pt idx="4">
                  <c:v>55-64</c:v>
                </c:pt>
                <c:pt idx="5">
                  <c:v>65-74</c:v>
                </c:pt>
                <c:pt idx="6">
                  <c:v>75+</c:v>
                </c:pt>
              </c:strCache>
            </c:strRef>
          </c:cat>
          <c:val>
            <c:numRef>
              <c:f>Phobias!$L$77:$R$77</c:f>
              <c:numCache>
                <c:formatCode>_-* #,##0_-;\-* #,##0_-;_-* "-"??_-;_-@_-</c:formatCode>
                <c:ptCount val="7"/>
                <c:pt idx="0">
                  <c:v>559.17000000000007</c:v>
                </c:pt>
                <c:pt idx="1">
                  <c:v>637.33600000000001</c:v>
                </c:pt>
                <c:pt idx="2">
                  <c:v>578.97</c:v>
                </c:pt>
                <c:pt idx="3">
                  <c:v>414.57</c:v>
                </c:pt>
                <c:pt idx="4">
                  <c:v>386.06699999999995</c:v>
                </c:pt>
                <c:pt idx="5">
                  <c:v>43.87</c:v>
                </c:pt>
                <c:pt idx="6">
                  <c:v>47.25</c:v>
                </c:pt>
              </c:numCache>
            </c:numRef>
          </c:val>
          <c:extLst>
            <c:ext xmlns:c16="http://schemas.microsoft.com/office/drawing/2014/chart" uri="{C3380CC4-5D6E-409C-BE32-E72D297353CC}">
              <c16:uniqueId val="{00000005-3C1C-46B2-AA6E-6617BAD6AC1A}"/>
            </c:ext>
          </c:extLst>
        </c:ser>
        <c:dLbls>
          <c:showLegendKey val="0"/>
          <c:showVal val="0"/>
          <c:showCatName val="0"/>
          <c:showSerName val="0"/>
          <c:showPercent val="0"/>
          <c:showBubbleSize val="0"/>
        </c:dLbls>
        <c:gapWidth val="219"/>
        <c:overlap val="-27"/>
        <c:axId val="1738893728"/>
        <c:axId val="1738894144"/>
      </c:barChart>
      <c:catAx>
        <c:axId val="173889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4144"/>
        <c:crosses val="autoZero"/>
        <c:auto val="1"/>
        <c:lblAlgn val="ctr"/>
        <c:lblOffset val="100"/>
        <c:noMultiLvlLbl val="0"/>
      </c:catAx>
      <c:valAx>
        <c:axId val="17388941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3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OCD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OCD!$K$55</c:f>
              <c:strCache>
                <c:ptCount val="1"/>
                <c:pt idx="0">
                  <c:v>Cambridge</c:v>
                </c:pt>
              </c:strCache>
            </c:strRef>
          </c:tx>
          <c:spPr>
            <a:solidFill>
              <a:srgbClr val="00A4EB"/>
            </a:solidFill>
            <a:ln>
              <a:noFill/>
            </a:ln>
            <a:effectLst/>
          </c:spPr>
          <c:invertIfNegative val="0"/>
          <c:errBars>
            <c:errBarType val="both"/>
            <c:errValType val="cust"/>
            <c:noEndCap val="0"/>
            <c:plus>
              <c:numRef>
                <c:f>(OCD!$V$55,OCD!$X$55,OCD!$Z$55,OCD!$AB$55,OCD!$AD$55,OCD!$AF$55,OCD!$AH$55)</c:f>
                <c:numCache>
                  <c:formatCode>General</c:formatCode>
                  <c:ptCount val="7"/>
                  <c:pt idx="0">
                    <c:v>350.46718735829597</c:v>
                  </c:pt>
                  <c:pt idx="1">
                    <c:v>263.17603859608766</c:v>
                  </c:pt>
                  <c:pt idx="2">
                    <c:v>162.28425327668191</c:v>
                  </c:pt>
                  <c:pt idx="3">
                    <c:v>115.07390031146609</c:v>
                  </c:pt>
                  <c:pt idx="4">
                    <c:v>70.292781357391604</c:v>
                  </c:pt>
                  <c:pt idx="5">
                    <c:v>38.639142775184361</c:v>
                  </c:pt>
                  <c:pt idx="6">
                    <c:v>39.001074882707634</c:v>
                  </c:pt>
                </c:numCache>
              </c:numRef>
            </c:plus>
            <c:minus>
              <c:numRef>
                <c:f>(OCD!$U$55,OCD!$W$55,OCD!$Y$55,OCD!$AA$55,OCD!$AC$55,OCD!$AE$55,OCD!$AG$55)</c:f>
                <c:numCache>
                  <c:formatCode>General</c:formatCode>
                  <c:ptCount val="7"/>
                  <c:pt idx="0">
                    <c:v>122.00422968255859</c:v>
                  </c:pt>
                  <c:pt idx="1">
                    <c:v>103.25203918418089</c:v>
                  </c:pt>
                  <c:pt idx="2">
                    <c:v>83.701066655454213</c:v>
                  </c:pt>
                  <c:pt idx="3">
                    <c:v>56.289652640061007</c:v>
                  </c:pt>
                  <c:pt idx="4">
                    <c:v>27.017260302821882</c:v>
                  </c:pt>
                  <c:pt idx="5">
                    <c:v>9.4289199816863096</c:v>
                  </c:pt>
                  <c:pt idx="6">
                    <c:v>8.1255019184592268</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OCD!$L$55:$R$55</c:f>
              <c:numCache>
                <c:formatCode>_-* #,##0_-;\-* #,##0_-;_-* "-"??_-;_-@_-</c:formatCode>
                <c:ptCount val="7"/>
                <c:pt idx="0">
                  <c:v>184.88399999999999</c:v>
                </c:pt>
                <c:pt idx="1">
                  <c:v>168.02500000000001</c:v>
                </c:pt>
                <c:pt idx="2">
                  <c:v>169.86399999999998</c:v>
                </c:pt>
                <c:pt idx="3">
                  <c:v>108.62599999999999</c:v>
                </c:pt>
                <c:pt idx="4">
                  <c:v>43.575000000000003</c:v>
                </c:pt>
                <c:pt idx="5">
                  <c:v>12.435</c:v>
                </c:pt>
                <c:pt idx="6">
                  <c:v>10.232999999999999</c:v>
                </c:pt>
              </c:numCache>
            </c:numRef>
          </c:val>
          <c:extLst>
            <c:ext xmlns:c16="http://schemas.microsoft.com/office/drawing/2014/chart" uri="{C3380CC4-5D6E-409C-BE32-E72D297353CC}">
              <c16:uniqueId val="{00000000-6311-44AE-AE2F-893EA8DABB54}"/>
            </c:ext>
          </c:extLst>
        </c:ser>
        <c:ser>
          <c:idx val="1"/>
          <c:order val="1"/>
          <c:tx>
            <c:strRef>
              <c:f>OCD!$K$56</c:f>
              <c:strCache>
                <c:ptCount val="1"/>
                <c:pt idx="0">
                  <c:v>East Cambridgeshire</c:v>
                </c:pt>
              </c:strCache>
            </c:strRef>
          </c:tx>
          <c:spPr>
            <a:solidFill>
              <a:srgbClr val="CFDB00"/>
            </a:solidFill>
            <a:ln>
              <a:noFill/>
            </a:ln>
            <a:effectLst/>
          </c:spPr>
          <c:invertIfNegative val="0"/>
          <c:errBars>
            <c:errBarType val="both"/>
            <c:errValType val="cust"/>
            <c:noEndCap val="0"/>
            <c:plus>
              <c:numRef>
                <c:f>(OCD!$V$56,OCD!$X$56,OCD!$Z$56,OCD!$AB$56,OCD!$AD$56,OCD!$AF$56,OCD!$AH$56)</c:f>
                <c:numCache>
                  <c:formatCode>General</c:formatCode>
                  <c:ptCount val="7"/>
                  <c:pt idx="0">
                    <c:v>84.278634981663316</c:v>
                  </c:pt>
                  <c:pt idx="1">
                    <c:v>86.662878830659324</c:v>
                  </c:pt>
                  <c:pt idx="2">
                    <c:v>91.309254595827227</c:v>
                  </c:pt>
                  <c:pt idx="3">
                    <c:v>92.723550038314983</c:v>
                  </c:pt>
                  <c:pt idx="4">
                    <c:v>64.319306443647008</c:v>
                  </c:pt>
                  <c:pt idx="5">
                    <c:v>43.178892481219293</c:v>
                  </c:pt>
                  <c:pt idx="6">
                    <c:v>43.528904156689521</c:v>
                  </c:pt>
                </c:numCache>
              </c:numRef>
            </c:plus>
            <c:minus>
              <c:numRef>
                <c:f>(OCD!$U$56,OCD!$W$56,OCD!$Y$56,OCD!$AA$56,OCD!$AC$56,OCD!$AE$56,OCD!$AG$56)</c:f>
                <c:numCache>
                  <c:formatCode>General</c:formatCode>
                  <c:ptCount val="7"/>
                  <c:pt idx="0">
                    <c:v>29.338980396824795</c:v>
                  </c:pt>
                  <c:pt idx="1">
                    <c:v>34.000507829553506</c:v>
                  </c:pt>
                  <c:pt idx="2">
                    <c:v>47.094415205861054</c:v>
                  </c:pt>
                  <c:pt idx="3">
                    <c:v>45.356735185676172</c:v>
                  </c:pt>
                  <c:pt idx="4">
                    <c:v>24.721335692349143</c:v>
                  </c:pt>
                  <c:pt idx="5">
                    <c:v>10.536732775674542</c:v>
                  </c:pt>
                  <c:pt idx="6">
                    <c:v>9.0688319564861555</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OCD!$L$56:$R$56</c:f>
              <c:numCache>
                <c:formatCode>_-* #,##0_-;\-* #,##0_-;_-* "-"??_-;_-@_-</c:formatCode>
                <c:ptCount val="7"/>
                <c:pt idx="0">
                  <c:v>44.46</c:v>
                </c:pt>
                <c:pt idx="1">
                  <c:v>55.33</c:v>
                </c:pt>
                <c:pt idx="2">
                  <c:v>95.573999999999998</c:v>
                </c:pt>
                <c:pt idx="3">
                  <c:v>87.527999999999992</c:v>
                </c:pt>
                <c:pt idx="4">
                  <c:v>39.872</c:v>
                </c:pt>
                <c:pt idx="5">
                  <c:v>13.895999999999999</c:v>
                </c:pt>
                <c:pt idx="6">
                  <c:v>11.420999999999999</c:v>
                </c:pt>
              </c:numCache>
            </c:numRef>
          </c:val>
          <c:extLst>
            <c:ext xmlns:c16="http://schemas.microsoft.com/office/drawing/2014/chart" uri="{C3380CC4-5D6E-409C-BE32-E72D297353CC}">
              <c16:uniqueId val="{00000001-6311-44AE-AE2F-893EA8DABB54}"/>
            </c:ext>
          </c:extLst>
        </c:ser>
        <c:ser>
          <c:idx val="2"/>
          <c:order val="2"/>
          <c:tx>
            <c:strRef>
              <c:f>OCD!$K$57</c:f>
              <c:strCache>
                <c:ptCount val="1"/>
                <c:pt idx="0">
                  <c:v>Fenland</c:v>
                </c:pt>
              </c:strCache>
            </c:strRef>
          </c:tx>
          <c:spPr>
            <a:solidFill>
              <a:srgbClr val="752F8A"/>
            </a:solidFill>
            <a:ln>
              <a:noFill/>
            </a:ln>
            <a:effectLst/>
          </c:spPr>
          <c:invertIfNegative val="0"/>
          <c:errBars>
            <c:errBarType val="both"/>
            <c:errValType val="cust"/>
            <c:noEndCap val="0"/>
            <c:plus>
              <c:numRef>
                <c:f>(OCD!$V$57,OCD!$X$57,OCD!$Z$57,OCD!$AB$57,OCD!$AD$57,OCD!$AF$57,OCD!$AH$57)</c:f>
                <c:numCache>
                  <c:formatCode>General</c:formatCode>
                  <c:ptCount val="7"/>
                  <c:pt idx="0">
                    <c:v>105.36535417950458</c:v>
                  </c:pt>
                  <c:pt idx="1">
                    <c:v>108.31998393804275</c:v>
                  </c:pt>
                  <c:pt idx="2">
                    <c:v>95.32088495604944</c:v>
                  </c:pt>
                  <c:pt idx="3">
                    <c:v>98.477986604992239</c:v>
                  </c:pt>
                  <c:pt idx="4">
                    <c:v>78.072978362249899</c:v>
                  </c:pt>
                  <c:pt idx="5">
                    <c:v>55.903242273288441</c:v>
                  </c:pt>
                  <c:pt idx="6">
                    <c:v>55.134325149345109</c:v>
                  </c:pt>
                </c:numCache>
              </c:numRef>
            </c:plus>
            <c:minus>
              <c:numRef>
                <c:f>(OCD!$U$57,OCD!$W$57,OCD!$Y$57,OCD!$AA$57,OCD!$AC$57,OCD!$AE$57,OCD!$AG$57)</c:f>
                <c:numCache>
                  <c:formatCode>General</c:formatCode>
                  <c:ptCount val="7"/>
                  <c:pt idx="0">
                    <c:v>36.679664560888654</c:v>
                  </c:pt>
                  <c:pt idx="1">
                    <c:v>42.497255014791833</c:v>
                  </c:pt>
                  <c:pt idx="2">
                    <c:v>49.163486809533715</c:v>
                  </c:pt>
                  <c:pt idx="3">
                    <c:v>48.171580555484617</c:v>
                  </c:pt>
                  <c:pt idx="4">
                    <c:v>30.00760445521453</c:v>
                  </c:pt>
                  <c:pt idx="5">
                    <c:v>13.641793276278115</c:v>
                  </c:pt>
                  <c:pt idx="6">
                    <c:v>11.486710715570329</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OCD!$L$57:$R$57</c:f>
              <c:numCache>
                <c:formatCode>_-* #,##0_-;\-* #,##0_-;_-* "-"??_-;_-@_-</c:formatCode>
                <c:ptCount val="7"/>
                <c:pt idx="0">
                  <c:v>55.583999999999996</c:v>
                </c:pt>
                <c:pt idx="1">
                  <c:v>69.157000000000011</c:v>
                </c:pt>
                <c:pt idx="2">
                  <c:v>99.772999999999996</c:v>
                </c:pt>
                <c:pt idx="3">
                  <c:v>92.96</c:v>
                </c:pt>
                <c:pt idx="4">
                  <c:v>48.397999999999996</c:v>
                </c:pt>
                <c:pt idx="5">
                  <c:v>17.991</c:v>
                </c:pt>
                <c:pt idx="6">
                  <c:v>14.465999999999999</c:v>
                </c:pt>
              </c:numCache>
            </c:numRef>
          </c:val>
          <c:extLst>
            <c:ext xmlns:c16="http://schemas.microsoft.com/office/drawing/2014/chart" uri="{C3380CC4-5D6E-409C-BE32-E72D297353CC}">
              <c16:uniqueId val="{00000002-6311-44AE-AE2F-893EA8DABB54}"/>
            </c:ext>
          </c:extLst>
        </c:ser>
        <c:ser>
          <c:idx val="3"/>
          <c:order val="3"/>
          <c:tx>
            <c:strRef>
              <c:f>OCD!$K$58</c:f>
              <c:strCache>
                <c:ptCount val="1"/>
                <c:pt idx="0">
                  <c:v>Huntingdonshire</c:v>
                </c:pt>
              </c:strCache>
            </c:strRef>
          </c:tx>
          <c:spPr>
            <a:solidFill>
              <a:srgbClr val="F38A00"/>
            </a:solidFill>
            <a:ln>
              <a:noFill/>
            </a:ln>
            <a:effectLst/>
          </c:spPr>
          <c:invertIfNegative val="0"/>
          <c:errBars>
            <c:errBarType val="both"/>
            <c:errValType val="cust"/>
            <c:noEndCap val="0"/>
            <c:plus>
              <c:numRef>
                <c:f>(OCD!$V$58,OCD!$X$58,OCD!$Z$58,OCD!$AB$58,OCD!$AD$58,OCD!$AF$58,OCD!$AH$58)</c:f>
                <c:numCache>
                  <c:formatCode>General</c:formatCode>
                  <c:ptCount val="7"/>
                  <c:pt idx="0">
                    <c:v>184.29838073453067</c:v>
                  </c:pt>
                  <c:pt idx="1">
                    <c:v>194.50044515294491</c:v>
                  </c:pt>
                  <c:pt idx="2">
                    <c:v>190.75545984133592</c:v>
                  </c:pt>
                  <c:pt idx="3">
                    <c:v>187.15266761572246</c:v>
                  </c:pt>
                  <c:pt idx="4">
                    <c:v>137.42379905533429</c:v>
                  </c:pt>
                  <c:pt idx="5">
                    <c:v>88.417917785916444</c:v>
                  </c:pt>
                  <c:pt idx="6">
                    <c:v>85.822945784111241</c:v>
                  </c:pt>
                </c:numCache>
              </c:numRef>
            </c:plus>
            <c:minus>
              <c:numRef>
                <c:f>(OCD!$U$58,OCD!$W$58,OCD!$Y$58,OCD!$AA$58,OCD!$AC$58,OCD!$AE$58,OCD!$AG$58)</c:f>
                <c:numCache>
                  <c:formatCode>General</c:formatCode>
                  <c:ptCount val="7"/>
                  <c:pt idx="0">
                    <c:v>64.157737968980967</c:v>
                  </c:pt>
                  <c:pt idx="1">
                    <c:v>76.308495603942276</c:v>
                  </c:pt>
                  <c:pt idx="2">
                    <c:v>98.385611275851673</c:v>
                  </c:pt>
                  <c:pt idx="3">
                    <c:v>91.54776732374404</c:v>
                  </c:pt>
                  <c:pt idx="4">
                    <c:v>52.819286407283897</c:v>
                  </c:pt>
                  <c:pt idx="5">
                    <c:v>21.576189632399185</c:v>
                  </c:pt>
                  <c:pt idx="6">
                    <c:v>17.880392084419512</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OCD!$L$58:$R$58</c:f>
              <c:numCache>
                <c:formatCode>_-* #,##0_-;\-* #,##0_-;_-* "-"??_-;_-@_-</c:formatCode>
                <c:ptCount val="7"/>
                <c:pt idx="0">
                  <c:v>97.22399999999999</c:v>
                </c:pt>
                <c:pt idx="1">
                  <c:v>124.17900000000002</c:v>
                </c:pt>
                <c:pt idx="2">
                  <c:v>199.66499999999999</c:v>
                </c:pt>
                <c:pt idx="3">
                  <c:v>176.666</c:v>
                </c:pt>
                <c:pt idx="4">
                  <c:v>85.19</c:v>
                </c:pt>
                <c:pt idx="5">
                  <c:v>28.454999999999998</c:v>
                </c:pt>
                <c:pt idx="6">
                  <c:v>22.517999999999997</c:v>
                </c:pt>
              </c:numCache>
            </c:numRef>
          </c:val>
          <c:extLst>
            <c:ext xmlns:c16="http://schemas.microsoft.com/office/drawing/2014/chart" uri="{C3380CC4-5D6E-409C-BE32-E72D297353CC}">
              <c16:uniqueId val="{00000003-6311-44AE-AE2F-893EA8DABB54}"/>
            </c:ext>
          </c:extLst>
        </c:ser>
        <c:ser>
          <c:idx val="4"/>
          <c:order val="4"/>
          <c:tx>
            <c:strRef>
              <c:f>OCD!$K$59</c:f>
              <c:strCache>
                <c:ptCount val="1"/>
                <c:pt idx="0">
                  <c:v>South Cambridgeshire</c:v>
                </c:pt>
              </c:strCache>
            </c:strRef>
          </c:tx>
          <c:spPr>
            <a:solidFill>
              <a:srgbClr val="AB004F"/>
            </a:solidFill>
            <a:ln>
              <a:noFill/>
            </a:ln>
            <a:effectLst/>
          </c:spPr>
          <c:invertIfNegative val="0"/>
          <c:errBars>
            <c:errBarType val="both"/>
            <c:errValType val="cust"/>
            <c:noEndCap val="0"/>
            <c:plus>
              <c:numRef>
                <c:f>(OCD!$V$59,OCD!$X$59,OCD!$Z$59,OCD!$AB$59,OCD!$AD$59,OCD!$AF$59,OCD!$AH$59)</c:f>
                <c:numCache>
                  <c:formatCode>General</c:formatCode>
                  <c:ptCount val="7"/>
                  <c:pt idx="0">
                    <c:v>154.43121535506404</c:v>
                  </c:pt>
                  <c:pt idx="1">
                    <c:v>154.49424144622705</c:v>
                  </c:pt>
                  <c:pt idx="2">
                    <c:v>180.52336620999992</c:v>
                  </c:pt>
                  <c:pt idx="3">
                    <c:v>171.8173907859692</c:v>
                  </c:pt>
                  <c:pt idx="4">
                    <c:v>114.71556077264921</c:v>
                  </c:pt>
                  <c:pt idx="5">
                    <c:v>73.838516265919253</c:v>
                  </c:pt>
                  <c:pt idx="6">
                    <c:v>77.842074993102756</c:v>
                  </c:pt>
                </c:numCache>
              </c:numRef>
            </c:plus>
            <c:minus>
              <c:numRef>
                <c:f>(OCD!$U$59,OCD!$W$59,OCD!$Y$59,OCD!$AA$59,OCD!$AC$59,OCD!$AE$59,OCD!$AG$59)</c:f>
                <c:numCache>
                  <c:formatCode>General</c:formatCode>
                  <c:ptCount val="7"/>
                  <c:pt idx="0">
                    <c:v>53.760415091509714</c:v>
                  </c:pt>
                  <c:pt idx="1">
                    <c:v>60.612833739086739</c:v>
                  </c:pt>
                  <c:pt idx="2">
                    <c:v>93.108222165269609</c:v>
                  </c:pt>
                  <c:pt idx="3">
                    <c:v>84.046349508326671</c:v>
                  </c:pt>
                  <c:pt idx="4">
                    <c:v>44.091300789777904</c:v>
                  </c:pt>
                  <c:pt idx="5">
                    <c:v>18.018449981890768</c:v>
                  </c:pt>
                  <c:pt idx="6">
                    <c:v>16.217653785069018</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OCD!$L$59:$R$59</c:f>
              <c:numCache>
                <c:formatCode>_-* #,##0_-;\-* #,##0_-;_-* "-"??_-;_-@_-</c:formatCode>
                <c:ptCount val="7"/>
                <c:pt idx="0">
                  <c:v>81.467999999999989</c:v>
                </c:pt>
                <c:pt idx="1">
                  <c:v>98.637</c:v>
                </c:pt>
                <c:pt idx="2">
                  <c:v>188.95500000000001</c:v>
                </c:pt>
                <c:pt idx="3">
                  <c:v>162.18999999999997</c:v>
                </c:pt>
                <c:pt idx="4">
                  <c:v>71.113</c:v>
                </c:pt>
                <c:pt idx="5">
                  <c:v>23.762999999999998</c:v>
                </c:pt>
                <c:pt idx="6">
                  <c:v>20.423999999999999</c:v>
                </c:pt>
              </c:numCache>
            </c:numRef>
          </c:val>
          <c:extLst>
            <c:ext xmlns:c16="http://schemas.microsoft.com/office/drawing/2014/chart" uri="{C3380CC4-5D6E-409C-BE32-E72D297353CC}">
              <c16:uniqueId val="{00000004-6311-44AE-AE2F-893EA8DABB54}"/>
            </c:ext>
          </c:extLst>
        </c:ser>
        <c:ser>
          <c:idx val="5"/>
          <c:order val="5"/>
          <c:tx>
            <c:strRef>
              <c:f>OCD!$K$61</c:f>
              <c:strCache>
                <c:ptCount val="1"/>
                <c:pt idx="0">
                  <c:v>Peterborough</c:v>
                </c:pt>
              </c:strCache>
            </c:strRef>
          </c:tx>
          <c:spPr>
            <a:solidFill>
              <a:srgbClr val="005C48"/>
            </a:solidFill>
            <a:ln>
              <a:noFill/>
            </a:ln>
            <a:effectLst/>
          </c:spPr>
          <c:invertIfNegative val="0"/>
          <c:errBars>
            <c:errBarType val="both"/>
            <c:errValType val="cust"/>
            <c:noEndCap val="0"/>
            <c:plus>
              <c:numRef>
                <c:f>(OCD!$V$61,OCD!$X$61,OCD!$Z$61,OCD!$AB$61,OCD!$AD$61,OCD!$AF$61,OCD!$AH$61)</c:f>
                <c:numCache>
                  <c:formatCode>General</c:formatCode>
                  <c:ptCount val="7"/>
                  <c:pt idx="0">
                    <c:v>253.814037550715</c:v>
                  </c:pt>
                  <c:pt idx="1">
                    <c:v>273.10005812023473</c:v>
                  </c:pt>
                  <c:pt idx="2">
                    <c:v>259.84645398054778</c:v>
                  </c:pt>
                  <c:pt idx="3">
                    <c:v>203.64476416764285</c:v>
                  </c:pt>
                  <c:pt idx="4">
                    <c:v>124.82191246981637</c:v>
                  </c:pt>
                  <c:pt idx="5">
                    <c:v>74.267322192978</c:v>
                  </c:pt>
                  <c:pt idx="6">
                    <c:v>68.283324303585445</c:v>
                  </c:pt>
                </c:numCache>
              </c:numRef>
            </c:plus>
            <c:minus>
              <c:numRef>
                <c:f>(OCD!$U$61,OCD!$W$61,OCD!$Y$61,OCD!$AA$61,OCD!$AC$61,OCD!$AE$61,OCD!$AG$61)</c:f>
                <c:numCache>
                  <c:formatCode>General</c:formatCode>
                  <c:ptCount val="7"/>
                  <c:pt idx="0">
                    <c:v>88.357447575646731</c:v>
                  </c:pt>
                  <c:pt idx="1">
                    <c:v>107.14553670104428</c:v>
                  </c:pt>
                  <c:pt idx="2">
                    <c:v>134.02055298444878</c:v>
                  </c:pt>
                  <c:pt idx="3">
                    <c:v>99.615056115566148</c:v>
                  </c:pt>
                  <c:pt idx="4">
                    <c:v>47.975710102392441</c:v>
                  </c:pt>
                  <c:pt idx="5">
                    <c:v>18.12308938337631</c:v>
                  </c:pt>
                  <c:pt idx="6">
                    <c:v>14.226179260345502</c:v>
                  </c:pt>
                </c:numCache>
              </c:numRef>
            </c:minus>
            <c:spPr>
              <a:noFill/>
              <a:ln w="9525" cap="flat" cmpd="sng" algn="ctr">
                <a:solidFill>
                  <a:schemeClr val="tx1">
                    <a:lumMod val="65000"/>
                    <a:lumOff val="35000"/>
                  </a:schemeClr>
                </a:solidFill>
                <a:round/>
              </a:ln>
              <a:effectLst/>
            </c:spPr>
          </c:errBars>
          <c:cat>
            <c:strRef>
              <c:f>OCD!$L$54:$R$54</c:f>
              <c:strCache>
                <c:ptCount val="7"/>
                <c:pt idx="0">
                  <c:v>16-24</c:v>
                </c:pt>
                <c:pt idx="1">
                  <c:v>25-34</c:v>
                </c:pt>
                <c:pt idx="2">
                  <c:v>35-44</c:v>
                </c:pt>
                <c:pt idx="3">
                  <c:v>45-54</c:v>
                </c:pt>
                <c:pt idx="4">
                  <c:v>55-64</c:v>
                </c:pt>
                <c:pt idx="5">
                  <c:v>65-74</c:v>
                </c:pt>
                <c:pt idx="6">
                  <c:v>75+</c:v>
                </c:pt>
              </c:strCache>
            </c:strRef>
          </c:cat>
          <c:val>
            <c:numRef>
              <c:f>OCD!$L$61:$R$61</c:f>
              <c:numCache>
                <c:formatCode>_-* #,##0_-;\-* #,##0_-;_-* "-"??_-;_-@_-</c:formatCode>
                <c:ptCount val="7"/>
                <c:pt idx="0">
                  <c:v>133.89600000000002</c:v>
                </c:pt>
                <c:pt idx="1">
                  <c:v>174.36100000000002</c:v>
                </c:pt>
                <c:pt idx="2">
                  <c:v>271.983</c:v>
                </c:pt>
                <c:pt idx="3">
                  <c:v>192.23399999999998</c:v>
                </c:pt>
                <c:pt idx="4">
                  <c:v>77.377999999999986</c:v>
                </c:pt>
                <c:pt idx="5">
                  <c:v>23.901</c:v>
                </c:pt>
                <c:pt idx="6">
                  <c:v>17.916</c:v>
                </c:pt>
              </c:numCache>
            </c:numRef>
          </c:val>
          <c:extLst>
            <c:ext xmlns:c16="http://schemas.microsoft.com/office/drawing/2014/chart" uri="{C3380CC4-5D6E-409C-BE32-E72D297353CC}">
              <c16:uniqueId val="{00000005-6311-44AE-AE2F-893EA8DABB54}"/>
            </c:ext>
          </c:extLst>
        </c:ser>
        <c:dLbls>
          <c:showLegendKey val="0"/>
          <c:showVal val="0"/>
          <c:showCatName val="0"/>
          <c:showSerName val="0"/>
          <c:showPercent val="0"/>
          <c:showBubbleSize val="0"/>
        </c:dLbls>
        <c:gapWidth val="219"/>
        <c:overlap val="-27"/>
        <c:axId val="51865632"/>
        <c:axId val="51861056"/>
      </c:barChart>
      <c:catAx>
        <c:axId val="5186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1056"/>
        <c:crosses val="autoZero"/>
        <c:auto val="1"/>
        <c:lblAlgn val="ctr"/>
        <c:lblOffset val="100"/>
        <c:noMultiLvlLbl val="0"/>
      </c:catAx>
      <c:valAx>
        <c:axId val="51861056"/>
        <c:scaling>
          <c:orientation val="minMax"/>
          <c:max val="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OCD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OCD!$K$71</c:f>
              <c:strCache>
                <c:ptCount val="1"/>
                <c:pt idx="0">
                  <c:v>Cambridge</c:v>
                </c:pt>
              </c:strCache>
            </c:strRef>
          </c:tx>
          <c:spPr>
            <a:solidFill>
              <a:srgbClr val="00A4EB"/>
            </a:solidFill>
            <a:ln>
              <a:noFill/>
            </a:ln>
            <a:effectLst/>
          </c:spPr>
          <c:invertIfNegative val="0"/>
          <c:errBars>
            <c:errBarType val="both"/>
            <c:errValType val="cust"/>
            <c:noEndCap val="0"/>
            <c:plus>
              <c:numRef>
                <c:f>(OCD!$V$71,OCD!$X$71,OCD!$Z$71,OCD!$AB$71,OCD!$AD$71,OCD!$AF$71,OCD!$AH$71)</c:f>
                <c:numCache>
                  <c:formatCode>General</c:formatCode>
                  <c:ptCount val="7"/>
                  <c:pt idx="0">
                    <c:v>360.43563465666614</c:v>
                  </c:pt>
                  <c:pt idx="1">
                    <c:v>181.93351797352736</c:v>
                  </c:pt>
                  <c:pt idx="2">
                    <c:v>117.32251385094162</c:v>
                  </c:pt>
                  <c:pt idx="3">
                    <c:v>94.358418295698982</c:v>
                  </c:pt>
                  <c:pt idx="4">
                    <c:v>82.680273359057011</c:v>
                  </c:pt>
                  <c:pt idx="5">
                    <c:v>38.937727081367314</c:v>
                  </c:pt>
                  <c:pt idx="6">
                    <c:v>33.757844910486007</c:v>
                  </c:pt>
                </c:numCache>
              </c:numRef>
            </c:plus>
            <c:minus>
              <c:numRef>
                <c:f>(OCD!$U$71,OCD!$W$71,OCD!$Y$71,OCD!$AA$71,OCD!$AC$71,OCD!$AE$71,OCD!$AG$71)</c:f>
                <c:numCache>
                  <c:formatCode>General</c:formatCode>
                  <c:ptCount val="7"/>
                  <c:pt idx="0">
                    <c:v>183.65799477850064</c:v>
                  </c:pt>
                  <c:pt idx="1">
                    <c:v>102.84201327481358</c:v>
                  </c:pt>
                  <c:pt idx="2">
                    <c:v>67.157963560719026</c:v>
                  </c:pt>
                  <c:pt idx="3">
                    <c:v>57.539257896395995</c:v>
                  </c:pt>
                  <c:pt idx="4">
                    <c:v>50.4544704856918</c:v>
                  </c:pt>
                  <c:pt idx="5">
                    <c:v>12.44239682878759</c:v>
                  </c:pt>
                  <c:pt idx="6">
                    <c:v>7.1280992584797609</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OCD!$L$71:$R$71</c:f>
              <c:numCache>
                <c:formatCode>_-* #,##0_-;\-* #,##0_-;_-* "-"??_-;_-@_-</c:formatCode>
                <c:ptCount val="7"/>
                <c:pt idx="0">
                  <c:v>365.25599999999997</c:v>
                </c:pt>
                <c:pt idx="1">
                  <c:v>232.72</c:v>
                </c:pt>
                <c:pt idx="2">
                  <c:v>154.512</c:v>
                </c:pt>
                <c:pt idx="3">
                  <c:v>144.756</c:v>
                </c:pt>
                <c:pt idx="4">
                  <c:v>126.67200000000001</c:v>
                </c:pt>
                <c:pt idx="5">
                  <c:v>18.212</c:v>
                </c:pt>
                <c:pt idx="6">
                  <c:v>9.0180000000000007</c:v>
                </c:pt>
              </c:numCache>
            </c:numRef>
          </c:val>
          <c:extLst>
            <c:ext xmlns:c16="http://schemas.microsoft.com/office/drawing/2014/chart" uri="{C3380CC4-5D6E-409C-BE32-E72D297353CC}">
              <c16:uniqueId val="{00000000-23FE-4573-8ED8-53150DFF2E33}"/>
            </c:ext>
          </c:extLst>
        </c:ser>
        <c:ser>
          <c:idx val="1"/>
          <c:order val="1"/>
          <c:tx>
            <c:strRef>
              <c:f>OCD!$K$72</c:f>
              <c:strCache>
                <c:ptCount val="1"/>
                <c:pt idx="0">
                  <c:v>East Cambridgeshire</c:v>
                </c:pt>
              </c:strCache>
            </c:strRef>
          </c:tx>
          <c:spPr>
            <a:solidFill>
              <a:srgbClr val="CFDB00"/>
            </a:solidFill>
            <a:ln>
              <a:noFill/>
            </a:ln>
            <a:effectLst/>
          </c:spPr>
          <c:invertIfNegative val="0"/>
          <c:errBars>
            <c:errBarType val="both"/>
            <c:errValType val="cust"/>
            <c:noEndCap val="0"/>
            <c:plus>
              <c:numRef>
                <c:f>(OCD!$V$72,OCD!$X$72,OCD!$Z$72,OCD!$AB$72,OCD!$AD$72,OCD!$AF$72,OCD!$AH$72)</c:f>
                <c:numCache>
                  <c:formatCode>General</c:formatCode>
                  <c:ptCount val="7"/>
                  <c:pt idx="0">
                    <c:v>80.262590567806129</c:v>
                  </c:pt>
                  <c:pt idx="1">
                    <c:v>64.292766062834701</c:v>
                  </c:pt>
                  <c:pt idx="2">
                    <c:v>74.303043876189165</c:v>
                  </c:pt>
                  <c:pt idx="3">
                    <c:v>75.737825180146359</c:v>
                  </c:pt>
                  <c:pt idx="4">
                    <c:v>79.609918380206068</c:v>
                  </c:pt>
                  <c:pt idx="5">
                    <c:v>43.307851952568434</c:v>
                  </c:pt>
                  <c:pt idx="6">
                    <c:v>35.337553332777546</c:v>
                  </c:pt>
                </c:numCache>
              </c:numRef>
            </c:plus>
            <c:minus>
              <c:numRef>
                <c:f>(OCD!$U$72,OCD!$W$72,OCD!$Y$72,OCD!$AA$72,OCD!$AC$72,OCD!$AE$72,OCD!$AG$72)</c:f>
                <c:numCache>
                  <c:formatCode>General</c:formatCode>
                  <c:ptCount val="7"/>
                  <c:pt idx="0">
                    <c:v>40.897361476071929</c:v>
                  </c:pt>
                  <c:pt idx="1">
                    <c:v>36.34293215761717</c:v>
                  </c:pt>
                  <c:pt idx="2">
                    <c:v>42.532681488801664</c:v>
                  </c:pt>
                  <c:pt idx="3">
                    <c:v>46.184519985232043</c:v>
                  </c:pt>
                  <c:pt idx="4">
                    <c:v>48.580829671899536</c:v>
                  </c:pt>
                  <c:pt idx="5">
                    <c:v>13.838852963096937</c:v>
                  </c:pt>
                  <c:pt idx="6">
                    <c:v>7.4616607895374729</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OCD!$L$72:$R$72</c:f>
              <c:numCache>
                <c:formatCode>_-* #,##0_-;\-* #,##0_-;_-* "-"??_-;_-@_-</c:formatCode>
                <c:ptCount val="7"/>
                <c:pt idx="0">
                  <c:v>81.335999999999999</c:v>
                </c:pt>
                <c:pt idx="1">
                  <c:v>82.24</c:v>
                </c:pt>
                <c:pt idx="2">
                  <c:v>97.856000000000009</c:v>
                </c:pt>
                <c:pt idx="3">
                  <c:v>116.19</c:v>
                </c:pt>
                <c:pt idx="4">
                  <c:v>121.96800000000002</c:v>
                </c:pt>
                <c:pt idx="5">
                  <c:v>20.256</c:v>
                </c:pt>
                <c:pt idx="6">
                  <c:v>9.44</c:v>
                </c:pt>
              </c:numCache>
            </c:numRef>
          </c:val>
          <c:extLst>
            <c:ext xmlns:c16="http://schemas.microsoft.com/office/drawing/2014/chart" uri="{C3380CC4-5D6E-409C-BE32-E72D297353CC}">
              <c16:uniqueId val="{00000001-23FE-4573-8ED8-53150DFF2E33}"/>
            </c:ext>
          </c:extLst>
        </c:ser>
        <c:ser>
          <c:idx val="2"/>
          <c:order val="2"/>
          <c:tx>
            <c:strRef>
              <c:f>OCD!$K$73</c:f>
              <c:strCache>
                <c:ptCount val="1"/>
                <c:pt idx="0">
                  <c:v>Fenland</c:v>
                </c:pt>
              </c:strCache>
            </c:strRef>
          </c:tx>
          <c:spPr>
            <a:solidFill>
              <a:srgbClr val="752F8A"/>
            </a:solidFill>
            <a:ln>
              <a:noFill/>
            </a:ln>
            <a:effectLst/>
          </c:spPr>
          <c:invertIfNegative val="0"/>
          <c:errBars>
            <c:errBarType val="both"/>
            <c:errValType val="cust"/>
            <c:noEndCap val="0"/>
            <c:plus>
              <c:numRef>
                <c:f>(OCD!$V$73,OCD!$X$73,OCD!$Z$73,OCD!$AB$73,OCD!$AD$73,OCD!$AF$73,OCD!$AH$73)</c:f>
                <c:numCache>
                  <c:formatCode>General</c:formatCode>
                  <c:ptCount val="7"/>
                  <c:pt idx="0">
                    <c:v>104.53793885107589</c:v>
                  </c:pt>
                  <c:pt idx="1">
                    <c:v>80.265891016577839</c:v>
                  </c:pt>
                  <c:pt idx="2">
                    <c:v>73.306829095638577</c:v>
                  </c:pt>
                  <c:pt idx="3">
                    <c:v>82.191086814395845</c:v>
                  </c:pt>
                  <c:pt idx="4">
                    <c:v>98.936706416723069</c:v>
                  </c:pt>
                  <c:pt idx="5">
                    <c:v>55.443286771031026</c:v>
                  </c:pt>
                  <c:pt idx="6">
                    <c:v>45.699242699846216</c:v>
                  </c:pt>
                </c:numCache>
              </c:numRef>
            </c:plus>
            <c:minus>
              <c:numRef>
                <c:f>(OCD!$U$73,OCD!$W$73,OCD!$Y$73,OCD!$AA$73,OCD!$AC$73,OCD!$AE$73,OCD!$AG$73)</c:f>
                <c:numCache>
                  <c:formatCode>General</c:formatCode>
                  <c:ptCount val="7"/>
                  <c:pt idx="0">
                    <c:v>53.266731648091337</c:v>
                  </c:pt>
                  <c:pt idx="1">
                    <c:v>45.372100322067993</c:v>
                  </c:pt>
                  <c:pt idx="2">
                    <c:v>41.962426439409612</c:v>
                  </c:pt>
                  <c:pt idx="3">
                    <c:v>50.119684352680181</c:v>
                  </c:pt>
                  <c:pt idx="4">
                    <c:v>60.374729437288352</c:v>
                  </c:pt>
                  <c:pt idx="5">
                    <c:v>17.716683206903131</c:v>
                  </c:pt>
                  <c:pt idx="6">
                    <c:v>9.6495714956221903</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OCD!$L$73:$R$73</c:f>
              <c:numCache>
                <c:formatCode>_-* #,##0_-;\-* #,##0_-;_-* "-"??_-;_-@_-</c:formatCode>
                <c:ptCount val="7"/>
                <c:pt idx="0">
                  <c:v>105.93600000000001</c:v>
                </c:pt>
                <c:pt idx="1">
                  <c:v>102.67200000000001</c:v>
                </c:pt>
                <c:pt idx="2">
                  <c:v>96.543999999999997</c:v>
                </c:pt>
                <c:pt idx="3">
                  <c:v>126.09</c:v>
                </c:pt>
                <c:pt idx="4">
                  <c:v>151.578</c:v>
                </c:pt>
                <c:pt idx="5">
                  <c:v>25.932000000000002</c:v>
                </c:pt>
                <c:pt idx="6">
                  <c:v>12.208</c:v>
                </c:pt>
              </c:numCache>
            </c:numRef>
          </c:val>
          <c:extLst>
            <c:ext xmlns:c16="http://schemas.microsoft.com/office/drawing/2014/chart" uri="{C3380CC4-5D6E-409C-BE32-E72D297353CC}">
              <c16:uniqueId val="{00000002-23FE-4573-8ED8-53150DFF2E33}"/>
            </c:ext>
          </c:extLst>
        </c:ser>
        <c:ser>
          <c:idx val="3"/>
          <c:order val="3"/>
          <c:tx>
            <c:strRef>
              <c:f>OCD!$K$74</c:f>
              <c:strCache>
                <c:ptCount val="1"/>
                <c:pt idx="0">
                  <c:v>Huntingdonshire</c:v>
                </c:pt>
              </c:strCache>
            </c:strRef>
          </c:tx>
          <c:spPr>
            <a:solidFill>
              <a:srgbClr val="F38A00"/>
            </a:solidFill>
            <a:ln>
              <a:noFill/>
            </a:ln>
            <a:effectLst/>
          </c:spPr>
          <c:invertIfNegative val="0"/>
          <c:errBars>
            <c:errBarType val="both"/>
            <c:errValType val="cust"/>
            <c:noEndCap val="0"/>
            <c:plus>
              <c:numRef>
                <c:f>(OCD!$V$74,OCD!$X$74,OCD!$Z$74,OCD!$AB$74,OCD!$AD$74,OCD!$AF$74,OCD!$AH$74)</c:f>
                <c:numCache>
                  <c:formatCode>General</c:formatCode>
                  <c:ptCount val="7"/>
                  <c:pt idx="0">
                    <c:v>173.78781044159379</c:v>
                  </c:pt>
                  <c:pt idx="1">
                    <c:v>144.44608219720138</c:v>
                  </c:pt>
                  <c:pt idx="2">
                    <c:v>144.7791651197754</c:v>
                  </c:pt>
                  <c:pt idx="3">
                    <c:v>150.19673123641417</c:v>
                  </c:pt>
                  <c:pt idx="4">
                    <c:v>167.14244916119713</c:v>
                  </c:pt>
                  <c:pt idx="5">
                    <c:v>88.334676701832421</c:v>
                  </c:pt>
                  <c:pt idx="6">
                    <c:v>69.013043775750731</c:v>
                  </c:pt>
                </c:numCache>
              </c:numRef>
            </c:plus>
            <c:minus>
              <c:numRef>
                <c:f>(OCD!$U$74,OCD!$W$74,OCD!$Y$74,OCD!$AA$74,OCD!$AC$74,OCD!$AE$74,OCD!$AG$74)</c:f>
                <c:numCache>
                  <c:formatCode>General</c:formatCode>
                  <c:ptCount val="7"/>
                  <c:pt idx="0">
                    <c:v>88.552622753442265</c:v>
                  </c:pt>
                  <c:pt idx="1">
                    <c:v>81.651396995362489</c:v>
                  </c:pt>
                  <c:pt idx="2">
                    <c:v>82.874749068353381</c:v>
                  </c:pt>
                  <c:pt idx="3">
                    <c:v>91.589161941278945</c:v>
                  </c:pt>
                  <c:pt idx="4">
                    <c:v>101.99632180081659</c:v>
                  </c:pt>
                  <c:pt idx="5">
                    <c:v>28.226996890961352</c:v>
                  </c:pt>
                  <c:pt idx="6">
                    <c:v>14.572370584312804</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OCD!$L$74:$R$74</c:f>
              <c:numCache>
                <c:formatCode>_-* #,##0_-;\-* #,##0_-;_-* "-"??_-;_-@_-</c:formatCode>
                <c:ptCount val="7"/>
                <c:pt idx="0">
                  <c:v>176.11199999999999</c:v>
                </c:pt>
                <c:pt idx="1">
                  <c:v>184.768</c:v>
                </c:pt>
                <c:pt idx="2">
                  <c:v>190.672</c:v>
                </c:pt>
                <c:pt idx="3">
                  <c:v>230.41800000000001</c:v>
                </c:pt>
                <c:pt idx="4">
                  <c:v>256.07400000000001</c:v>
                </c:pt>
                <c:pt idx="5">
                  <c:v>41.316000000000003</c:v>
                </c:pt>
                <c:pt idx="6">
                  <c:v>18.436</c:v>
                </c:pt>
              </c:numCache>
            </c:numRef>
          </c:val>
          <c:extLst>
            <c:ext xmlns:c16="http://schemas.microsoft.com/office/drawing/2014/chart" uri="{C3380CC4-5D6E-409C-BE32-E72D297353CC}">
              <c16:uniqueId val="{00000003-23FE-4573-8ED8-53150DFF2E33}"/>
            </c:ext>
          </c:extLst>
        </c:ser>
        <c:ser>
          <c:idx val="4"/>
          <c:order val="4"/>
          <c:tx>
            <c:strRef>
              <c:f>OCD!$K$75</c:f>
              <c:strCache>
                <c:ptCount val="1"/>
                <c:pt idx="0">
                  <c:v>South Cambridgeshire</c:v>
                </c:pt>
              </c:strCache>
            </c:strRef>
          </c:tx>
          <c:spPr>
            <a:solidFill>
              <a:srgbClr val="AB004F"/>
            </a:solidFill>
            <a:ln>
              <a:noFill/>
            </a:ln>
            <a:effectLst/>
          </c:spPr>
          <c:invertIfNegative val="0"/>
          <c:errBars>
            <c:errBarType val="both"/>
            <c:errValType val="cust"/>
            <c:noEndCap val="0"/>
            <c:plus>
              <c:numRef>
                <c:f>(OCD!$V$75,OCD!$X$75,OCD!$Z$75,OCD!$AB$75,OCD!$AD$75,OCD!$AF$75,OCD!$AH$75)</c:f>
                <c:numCache>
                  <c:formatCode>General</c:formatCode>
                  <c:ptCount val="7"/>
                  <c:pt idx="0">
                    <c:v>147.38096816271985</c:v>
                  </c:pt>
                  <c:pt idx="1">
                    <c:v>118.34121784445117</c:v>
                  </c:pt>
                  <c:pt idx="2">
                    <c:v>143.38203463485689</c:v>
                  </c:pt>
                  <c:pt idx="3">
                    <c:v>142.47628368125748</c:v>
                  </c:pt>
                  <c:pt idx="4">
                    <c:v>141.31857067836171</c:v>
                  </c:pt>
                  <c:pt idx="5">
                    <c:v>74.086872327231504</c:v>
                  </c:pt>
                  <c:pt idx="6">
                    <c:v>62.948760258896939</c:v>
                  </c:pt>
                </c:numCache>
              </c:numRef>
            </c:plus>
            <c:minus>
              <c:numRef>
                <c:f>(OCD!$U$75,OCD!$W$75,OCD!$Y$75,OCD!$AA$75,OCD!$AC$75,OCD!$AE$75,OCD!$AG$75)</c:f>
                <c:numCache>
                  <c:formatCode>General</c:formatCode>
                  <c:ptCount val="7"/>
                  <c:pt idx="0">
                    <c:v>75.097161541928457</c:v>
                  </c:pt>
                  <c:pt idx="1">
                    <c:v>66.895035241870843</c:v>
                  </c:pt>
                  <c:pt idx="2">
                    <c:v>82.075001133230387</c:v>
                  </c:pt>
                  <c:pt idx="3">
                    <c:v>86.881274388950089</c:v>
                  </c:pt>
                  <c:pt idx="4">
                    <c:v>86.237664241956594</c:v>
                  </c:pt>
                  <c:pt idx="5">
                    <c:v>23.674167302391147</c:v>
                  </c:pt>
                  <c:pt idx="6">
                    <c:v>13.291873711532011</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OCD!$L$75:$R$75</c:f>
              <c:numCache>
                <c:formatCode>_-* #,##0_-;\-* #,##0_-;_-* "-"??_-;_-@_-</c:formatCode>
                <c:ptCount val="7"/>
                <c:pt idx="0">
                  <c:v>149.35199999999998</c:v>
                </c:pt>
                <c:pt idx="1">
                  <c:v>151.376</c:v>
                </c:pt>
                <c:pt idx="2">
                  <c:v>188.83199999999999</c:v>
                </c:pt>
                <c:pt idx="3">
                  <c:v>218.57400000000001</c:v>
                </c:pt>
                <c:pt idx="4">
                  <c:v>216.51</c:v>
                </c:pt>
                <c:pt idx="5">
                  <c:v>34.652000000000001</c:v>
                </c:pt>
                <c:pt idx="6">
                  <c:v>16.816000000000003</c:v>
                </c:pt>
              </c:numCache>
            </c:numRef>
          </c:val>
          <c:extLst>
            <c:ext xmlns:c16="http://schemas.microsoft.com/office/drawing/2014/chart" uri="{C3380CC4-5D6E-409C-BE32-E72D297353CC}">
              <c16:uniqueId val="{00000004-23FE-4573-8ED8-53150DFF2E33}"/>
            </c:ext>
          </c:extLst>
        </c:ser>
        <c:ser>
          <c:idx val="5"/>
          <c:order val="5"/>
          <c:tx>
            <c:strRef>
              <c:f>OCD!$K$77</c:f>
              <c:strCache>
                <c:ptCount val="1"/>
                <c:pt idx="0">
                  <c:v>Peterborough</c:v>
                </c:pt>
              </c:strCache>
            </c:strRef>
          </c:tx>
          <c:spPr>
            <a:solidFill>
              <a:srgbClr val="005C48"/>
            </a:solidFill>
            <a:ln>
              <a:noFill/>
            </a:ln>
            <a:effectLst/>
          </c:spPr>
          <c:invertIfNegative val="0"/>
          <c:errBars>
            <c:errBarType val="both"/>
            <c:errValType val="cust"/>
            <c:noEndCap val="0"/>
            <c:plus>
              <c:numRef>
                <c:f>(OCD!$V$77,OCD!$X$77,OCD!$Z$77,OCD!$AB$77,OCD!$AD$77,OCD!$AF$77,OCD!$AH$77)</c:f>
                <c:numCache>
                  <c:formatCode>General</c:formatCode>
                  <c:ptCount val="7"/>
                  <c:pt idx="0">
                    <c:v>245.24022582756933</c:v>
                  </c:pt>
                  <c:pt idx="1">
                    <c:v>209.78954716067375</c:v>
                  </c:pt>
                  <c:pt idx="2">
                    <c:v>200.96810853497732</c:v>
                  </c:pt>
                  <c:pt idx="3">
                    <c:v>162.14113186126139</c:v>
                  </c:pt>
                  <c:pt idx="4">
                    <c:v>160.35751293561142</c:v>
                  </c:pt>
                  <c:pt idx="5">
                    <c:v>75.036155811973813</c:v>
                  </c:pt>
                  <c:pt idx="6">
                    <c:v>58.958311969411682</c:v>
                  </c:pt>
                </c:numCache>
              </c:numRef>
            </c:plus>
            <c:minus>
              <c:numRef>
                <c:f>(OCD!$U$77,OCD!$W$77,OCD!$Y$77,OCD!$AA$77,OCD!$AC$77,OCD!$AE$77,OCD!$AG$77)</c:f>
                <c:numCache>
                  <c:formatCode>General</c:formatCode>
                  <c:ptCount val="7"/>
                  <c:pt idx="0">
                    <c:v>124.96080793293741</c:v>
                  </c:pt>
                  <c:pt idx="1">
                    <c:v>118.58826033999134</c:v>
                  </c:pt>
                  <c:pt idx="2">
                    <c:v>115.03852472003877</c:v>
                  </c:pt>
                  <c:pt idx="3">
                    <c:v>98.872793443210213</c:v>
                  </c:pt>
                  <c:pt idx="4">
                    <c:v>97.855910181052423</c:v>
                  </c:pt>
                  <c:pt idx="5">
                    <c:v>23.977507088904531</c:v>
                  </c:pt>
                  <c:pt idx="6">
                    <c:v>12.44927515203551</c:v>
                  </c:pt>
                </c:numCache>
              </c:numRef>
            </c:minus>
            <c:spPr>
              <a:noFill/>
              <a:ln w="9525" cap="flat" cmpd="sng" algn="ctr">
                <a:solidFill>
                  <a:schemeClr val="tx1">
                    <a:lumMod val="65000"/>
                    <a:lumOff val="35000"/>
                  </a:schemeClr>
                </a:solidFill>
                <a:round/>
              </a:ln>
              <a:effectLst/>
            </c:spPr>
          </c:errBars>
          <c:cat>
            <c:strRef>
              <c:f>OCD!$L$70:$R$70</c:f>
              <c:strCache>
                <c:ptCount val="7"/>
                <c:pt idx="0">
                  <c:v>16-24</c:v>
                </c:pt>
                <c:pt idx="1">
                  <c:v>25-34</c:v>
                </c:pt>
                <c:pt idx="2">
                  <c:v>35-44</c:v>
                </c:pt>
                <c:pt idx="3">
                  <c:v>45-54</c:v>
                </c:pt>
                <c:pt idx="4">
                  <c:v>55-64</c:v>
                </c:pt>
                <c:pt idx="5">
                  <c:v>65-74</c:v>
                </c:pt>
                <c:pt idx="6">
                  <c:v>75+</c:v>
                </c:pt>
              </c:strCache>
            </c:strRef>
          </c:cat>
          <c:val>
            <c:numRef>
              <c:f>OCD!$L$77:$R$77</c:f>
              <c:numCache>
                <c:formatCode>_-* #,##0_-;\-* #,##0_-;_-* "-"??_-;_-@_-</c:formatCode>
                <c:ptCount val="7"/>
                <c:pt idx="0">
                  <c:v>248.52</c:v>
                </c:pt>
                <c:pt idx="1">
                  <c:v>268.35200000000003</c:v>
                </c:pt>
                <c:pt idx="2">
                  <c:v>264.67200000000003</c:v>
                </c:pt>
                <c:pt idx="3">
                  <c:v>248.74200000000002</c:v>
                </c:pt>
                <c:pt idx="4">
                  <c:v>245.679</c:v>
                </c:pt>
                <c:pt idx="5">
                  <c:v>35.096000000000004</c:v>
                </c:pt>
                <c:pt idx="6">
                  <c:v>15.75</c:v>
                </c:pt>
              </c:numCache>
            </c:numRef>
          </c:val>
          <c:extLst>
            <c:ext xmlns:c16="http://schemas.microsoft.com/office/drawing/2014/chart" uri="{C3380CC4-5D6E-409C-BE32-E72D297353CC}">
              <c16:uniqueId val="{00000005-23FE-4573-8ED8-53150DFF2E33}"/>
            </c:ext>
          </c:extLst>
        </c:ser>
        <c:dLbls>
          <c:showLegendKey val="0"/>
          <c:showVal val="0"/>
          <c:showCatName val="0"/>
          <c:showSerName val="0"/>
          <c:showPercent val="0"/>
          <c:showBubbleSize val="0"/>
        </c:dLbls>
        <c:gapWidth val="219"/>
        <c:overlap val="-27"/>
        <c:axId val="51865632"/>
        <c:axId val="51861056"/>
      </c:barChart>
      <c:catAx>
        <c:axId val="51865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1056"/>
        <c:crosses val="autoZero"/>
        <c:auto val="1"/>
        <c:lblAlgn val="ctr"/>
        <c:lblOffset val="100"/>
        <c:noMultiLvlLbl val="0"/>
      </c:catAx>
      <c:valAx>
        <c:axId val="51861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656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anic disorder</a:t>
            </a:r>
            <a:r>
              <a:rPr lang="en-GB" baseline="0"/>
              <a:t> -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'Panic disorder'!$K$55</c:f>
              <c:strCache>
                <c:ptCount val="1"/>
                <c:pt idx="0">
                  <c:v>Cambridge</c:v>
                </c:pt>
              </c:strCache>
            </c:strRef>
          </c:tx>
          <c:spPr>
            <a:solidFill>
              <a:srgbClr val="00A4EB"/>
            </a:solidFill>
            <a:ln>
              <a:noFill/>
            </a:ln>
            <a:effectLst/>
          </c:spPr>
          <c:invertIfNegative val="0"/>
          <c:errBars>
            <c:errBarType val="both"/>
            <c:errValType val="cust"/>
            <c:noEndCap val="0"/>
            <c:plus>
              <c:numRef>
                <c:f>('Panic disorder'!$V$55,'Panic disorder'!$X$55,'Panic disorder'!$Z$55,'Panic disorder'!$AB$55,'Panic disorder'!$AD$55,'Panic disorder'!$AF$55,'Panic disorder'!$AH$55)</c:f>
                <c:numCache>
                  <c:formatCode>General</c:formatCode>
                  <c:ptCount val="7"/>
                  <c:pt idx="0">
                    <c:v>282.98253083755242</c:v>
                  </c:pt>
                  <c:pt idx="1">
                    <c:v>199.91136206322307</c:v>
                  </c:pt>
                  <c:pt idx="2">
                    <c:v>97.640074723554534</c:v>
                  </c:pt>
                  <c:pt idx="3">
                    <c:v>67.320066756314432</c:v>
                  </c:pt>
                  <c:pt idx="4">
                    <c:v>70.292781357391604</c:v>
                  </c:pt>
                  <c:pt idx="5">
                    <c:v>40.990336468172991</c:v>
                  </c:pt>
                  <c:pt idx="6">
                    <c:v>39.001074882707634</c:v>
                  </c:pt>
                </c:numCache>
              </c:numRef>
            </c:plus>
            <c:minus>
              <c:numRef>
                <c:f>('Panic disorder'!$U$55,'Panic disorder'!$W$55,'Panic disorder'!$Y$55,'Panic disorder'!$AA$55,'Panic disorder'!$AC$55,'Panic disorder'!$AE$55,'Panic disorder'!$AG$55)</c:f>
                <c:numCache>
                  <c:formatCode>General</c:formatCode>
                  <c:ptCount val="7"/>
                  <c:pt idx="0">
                    <c:v>50.774278773688167</c:v>
                  </c:pt>
                  <c:pt idx="1">
                    <c:v>37.371019102655232</c:v>
                  </c:pt>
                  <c:pt idx="2">
                    <c:v>16.616416468127269</c:v>
                  </c:pt>
                  <c:pt idx="3">
                    <c:v>6.9634009373203503</c:v>
                  </c:pt>
                  <c:pt idx="4">
                    <c:v>27.017260302821882</c:v>
                  </c:pt>
                  <c:pt idx="5">
                    <c:v>11.838886758766469</c:v>
                  </c:pt>
                  <c:pt idx="6">
                    <c:v>8.1255019184592268</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disorder'!$L$55:$R$55</c:f>
              <c:numCache>
                <c:formatCode>_-* #,##0_-;\-* #,##0_-;_-* "-"??_-;_-@_-</c:formatCode>
                <c:ptCount val="7"/>
                <c:pt idx="0">
                  <c:v>61.628</c:v>
                </c:pt>
                <c:pt idx="1">
                  <c:v>45.825000000000003</c:v>
                </c:pt>
                <c:pt idx="2">
                  <c:v>19.984000000000002</c:v>
                </c:pt>
                <c:pt idx="3">
                  <c:v>7.7590000000000012</c:v>
                </c:pt>
                <c:pt idx="4">
                  <c:v>43.575000000000003</c:v>
                </c:pt>
                <c:pt idx="5">
                  <c:v>16.579999999999998</c:v>
                </c:pt>
                <c:pt idx="6">
                  <c:v>10.232999999999999</c:v>
                </c:pt>
              </c:numCache>
            </c:numRef>
          </c:val>
          <c:extLst>
            <c:ext xmlns:c16="http://schemas.microsoft.com/office/drawing/2014/chart" uri="{C3380CC4-5D6E-409C-BE32-E72D297353CC}">
              <c16:uniqueId val="{00000000-EC21-49DD-944F-D31C5FA79FA3}"/>
            </c:ext>
          </c:extLst>
        </c:ser>
        <c:ser>
          <c:idx val="1"/>
          <c:order val="1"/>
          <c:tx>
            <c:strRef>
              <c:f>'Panic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('Panic disorder'!$V$56,'Panic disorder'!$X$56,'Panic disorder'!$Z$56,'Panic disorder'!$AB$56,'Panic disorder'!$AD$56,'Panic disorder'!$AF$56,'Panic disorder'!$AH$56)</c:f>
                <c:numCache>
                  <c:formatCode>General</c:formatCode>
                  <c:ptCount val="7"/>
                  <c:pt idx="0">
                    <c:v>68.050254868120447</c:v>
                  </c:pt>
                  <c:pt idx="1">
                    <c:v>65.830058996923867</c:v>
                  </c:pt>
                  <c:pt idx="2">
                    <c:v>54.937199769397878</c:v>
                  </c:pt>
                  <c:pt idx="3">
                    <c:v>54.244755427307361</c:v>
                  </c:pt>
                  <c:pt idx="4">
                    <c:v>64.319306443647008</c:v>
                  </c:pt>
                  <c:pt idx="5">
                    <c:v>45.806330161779798</c:v>
                  </c:pt>
                  <c:pt idx="6">
                    <c:v>43.528904156689521</c:v>
                  </c:pt>
                </c:numCache>
              </c:numRef>
            </c:plus>
            <c:minus>
              <c:numRef>
                <c:f>('Panic disorder'!$U$56,'Panic disorder'!$W$56,'Panic disorder'!$Y$56,'Panic disorder'!$AA$56,'Panic disorder'!$AC$56,'Panic disorder'!$AE$56,'Panic disorder'!$AG$56)</c:f>
                <c:numCache>
                  <c:formatCode>General</c:formatCode>
                  <c:ptCount val="7"/>
                  <c:pt idx="0">
                    <c:v>12.209950208120636</c:v>
                  </c:pt>
                  <c:pt idx="1">
                    <c:v>12.306135914000379</c:v>
                  </c:pt>
                  <c:pt idx="2">
                    <c:v>9.3492287213582372</c:v>
                  </c:pt>
                  <c:pt idx="3">
                    <c:v>5.6109270086514789</c:v>
                  </c:pt>
                  <c:pt idx="4">
                    <c:v>24.721335692349143</c:v>
                  </c:pt>
                  <c:pt idx="5">
                    <c:v>13.229848845984632</c:v>
                  </c:pt>
                  <c:pt idx="6">
                    <c:v>9.0688319564861555</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disorder'!$L$56:$R$56</c:f>
              <c:numCache>
                <c:formatCode>_-* #,##0_-;\-* #,##0_-;_-* "-"??_-;_-@_-</c:formatCode>
                <c:ptCount val="7"/>
                <c:pt idx="0">
                  <c:v>14.82</c:v>
                </c:pt>
                <c:pt idx="1">
                  <c:v>15.09</c:v>
                </c:pt>
                <c:pt idx="2">
                  <c:v>11.244000000000002</c:v>
                </c:pt>
                <c:pt idx="3">
                  <c:v>6.2520000000000007</c:v>
                </c:pt>
                <c:pt idx="4">
                  <c:v>39.872</c:v>
                </c:pt>
                <c:pt idx="5">
                  <c:v>18.528000000000002</c:v>
                </c:pt>
                <c:pt idx="6">
                  <c:v>11.420999999999999</c:v>
                </c:pt>
              </c:numCache>
            </c:numRef>
          </c:val>
          <c:extLst>
            <c:ext xmlns:c16="http://schemas.microsoft.com/office/drawing/2014/chart" uri="{C3380CC4-5D6E-409C-BE32-E72D297353CC}">
              <c16:uniqueId val="{00000001-EC21-49DD-944F-D31C5FA79FA3}"/>
            </c:ext>
          </c:extLst>
        </c:ser>
        <c:ser>
          <c:idx val="2"/>
          <c:order val="2"/>
          <c:tx>
            <c:strRef>
              <c:f>'Panic disorder'!$K$57</c:f>
              <c:strCache>
                <c:ptCount val="1"/>
                <c:pt idx="0">
                  <c:v>Fenland</c:v>
                </c:pt>
              </c:strCache>
            </c:strRef>
          </c:tx>
          <c:spPr>
            <a:solidFill>
              <a:srgbClr val="752F8A"/>
            </a:solidFill>
            <a:ln>
              <a:noFill/>
            </a:ln>
            <a:effectLst/>
          </c:spPr>
          <c:invertIfNegative val="0"/>
          <c:errBars>
            <c:errBarType val="both"/>
            <c:errValType val="cust"/>
            <c:noEndCap val="0"/>
            <c:plus>
              <c:numRef>
                <c:f>('Panic disorder'!$V$57,'Panic disorder'!$X$57,'Panic disorder'!$Z$57,'Panic disorder'!$AB$57,'Panic disorder'!$AD$57,'Panic disorder'!$AF$57,'Panic disorder'!$AH$57)</c:f>
                <c:numCache>
                  <c:formatCode>General</c:formatCode>
                  <c:ptCount val="7"/>
                  <c:pt idx="0">
                    <c:v>85.076593940386999</c:v>
                  </c:pt>
                  <c:pt idx="1">
                    <c:v>82.281030002715781</c:v>
                  </c:pt>
                  <c:pt idx="2">
                    <c:v>57.350840527676297</c:v>
                  </c:pt>
                  <c:pt idx="3">
                    <c:v>57.611192584344352</c:v>
                  </c:pt>
                  <c:pt idx="4">
                    <c:v>78.072978362249899</c:v>
                  </c:pt>
                  <c:pt idx="5">
                    <c:v>59.304957249609984</c:v>
                  </c:pt>
                  <c:pt idx="6">
                    <c:v>55.134325149345109</c:v>
                  </c:pt>
                </c:numCache>
              </c:numRef>
            </c:plus>
            <c:minus>
              <c:numRef>
                <c:f>('Panic disorder'!$U$57,'Panic disorder'!$W$57,'Panic disorder'!$Y$57,'Panic disorder'!$AA$57,'Panic disorder'!$AC$57,'Panic disorder'!$AE$57,'Panic disorder'!$AG$57)</c:f>
                <c:numCache>
                  <c:formatCode>General</c:formatCode>
                  <c:ptCount val="7"/>
                  <c:pt idx="0">
                    <c:v>15.264909409990498</c:v>
                  </c:pt>
                  <c:pt idx="1">
                    <c:v>15.381446618552761</c:v>
                  </c:pt>
                  <c:pt idx="2">
                    <c:v>9.7599828113930069</c:v>
                  </c:pt>
                  <c:pt idx="3">
                    <c:v>5.9591419285741862</c:v>
                  </c:pt>
                  <c:pt idx="4">
                    <c:v>30.00760445521453</c:v>
                  </c:pt>
                  <c:pt idx="5">
                    <c:v>17.128541349173108</c:v>
                  </c:pt>
                  <c:pt idx="6">
                    <c:v>11.486710715570329</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disorder'!$L$57:$R$57</c:f>
              <c:numCache>
                <c:formatCode>_-* #,##0_-;\-* #,##0_-;_-* "-"??_-;_-@_-</c:formatCode>
                <c:ptCount val="7"/>
                <c:pt idx="0">
                  <c:v>18.528000000000002</c:v>
                </c:pt>
                <c:pt idx="1">
                  <c:v>18.861000000000001</c:v>
                </c:pt>
                <c:pt idx="2">
                  <c:v>11.738</c:v>
                </c:pt>
                <c:pt idx="3">
                  <c:v>6.64</c:v>
                </c:pt>
                <c:pt idx="4">
                  <c:v>48.397999999999996</c:v>
                </c:pt>
                <c:pt idx="5">
                  <c:v>23.988000000000003</c:v>
                </c:pt>
                <c:pt idx="6">
                  <c:v>14.465999999999999</c:v>
                </c:pt>
              </c:numCache>
            </c:numRef>
          </c:val>
          <c:extLst>
            <c:ext xmlns:c16="http://schemas.microsoft.com/office/drawing/2014/chart" uri="{C3380CC4-5D6E-409C-BE32-E72D297353CC}">
              <c16:uniqueId val="{00000002-EC21-49DD-944F-D31C5FA79FA3}"/>
            </c:ext>
          </c:extLst>
        </c:ser>
        <c:ser>
          <c:idx val="3"/>
          <c:order val="3"/>
          <c:tx>
            <c:strRef>
              <c:f>'Panic disorder'!$K$58</c:f>
              <c:strCache>
                <c:ptCount val="1"/>
                <c:pt idx="0">
                  <c:v>Huntingdonshire</c:v>
                </c:pt>
              </c:strCache>
            </c:strRef>
          </c:tx>
          <c:spPr>
            <a:solidFill>
              <a:srgbClr val="F38A00"/>
            </a:solidFill>
            <a:ln>
              <a:noFill/>
            </a:ln>
            <a:effectLst/>
          </c:spPr>
          <c:invertIfNegative val="0"/>
          <c:errBars>
            <c:errBarType val="both"/>
            <c:errValType val="cust"/>
            <c:noEndCap val="0"/>
            <c:plus>
              <c:numRef>
                <c:f>('Panic disorder'!$V$58,'Panic disorder'!$X$58,'Panic disorder'!$Z$58,'Panic disorder'!$AB$58,'Panic disorder'!$AD$58,'Panic disorder'!$AF$58,'Panic disorder'!$AH$58)</c:f>
                <c:numCache>
                  <c:formatCode>General</c:formatCode>
                  <c:ptCount val="7"/>
                  <c:pt idx="0">
                    <c:v>148.81057083441613</c:v>
                  </c:pt>
                  <c:pt idx="1">
                    <c:v>147.7446393670524</c:v>
                  </c:pt>
                  <c:pt idx="2">
                    <c:v>114.77008382987869</c:v>
                  </c:pt>
                  <c:pt idx="3">
                    <c:v>109.48729506353033</c:v>
                  </c:pt>
                  <c:pt idx="4">
                    <c:v>137.42379905533429</c:v>
                  </c:pt>
                  <c:pt idx="5">
                    <c:v>93.798152328255924</c:v>
                  </c:pt>
                  <c:pt idx="6">
                    <c:v>85.822945784111241</c:v>
                  </c:pt>
                </c:numCache>
              </c:numRef>
            </c:plus>
            <c:minus>
              <c:numRef>
                <c:f>('Panic disorder'!$U$58,'Panic disorder'!$W$58,'Panic disorder'!$Y$58,'Panic disorder'!$AA$58,'Panic disorder'!$AC$58,'Panic disorder'!$AE$58,'Panic disorder'!$AG$58)</c:f>
                <c:numCache>
                  <c:formatCode>General</c:formatCode>
                  <c:ptCount val="7"/>
                  <c:pt idx="0">
                    <c:v>26.700409335004966</c:v>
                  </c:pt>
                  <c:pt idx="1">
                    <c:v>27.619079191481166</c:v>
                  </c:pt>
                  <c:pt idx="2">
                    <c:v>19.531606426957037</c:v>
                  </c:pt>
                  <c:pt idx="3">
                    <c:v>11.325062047692422</c:v>
                  </c:pt>
                  <c:pt idx="4">
                    <c:v>52.819286407283897</c:v>
                  </c:pt>
                  <c:pt idx="5">
                    <c:v>27.090914573437868</c:v>
                  </c:pt>
                  <c:pt idx="6">
                    <c:v>17.880392084419512</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disorder'!$L$58:$R$58</c:f>
              <c:numCache>
                <c:formatCode>_-* #,##0_-;\-* #,##0_-;_-* "-"??_-;_-@_-</c:formatCode>
                <c:ptCount val="7"/>
                <c:pt idx="0">
                  <c:v>32.408000000000001</c:v>
                </c:pt>
                <c:pt idx="1">
                  <c:v>33.866999999999997</c:v>
                </c:pt>
                <c:pt idx="2">
                  <c:v>23.49</c:v>
                </c:pt>
                <c:pt idx="3">
                  <c:v>12.619000000000002</c:v>
                </c:pt>
                <c:pt idx="4">
                  <c:v>85.19</c:v>
                </c:pt>
                <c:pt idx="5">
                  <c:v>37.94</c:v>
                </c:pt>
                <c:pt idx="6">
                  <c:v>22.517999999999997</c:v>
                </c:pt>
              </c:numCache>
            </c:numRef>
          </c:val>
          <c:extLst>
            <c:ext xmlns:c16="http://schemas.microsoft.com/office/drawing/2014/chart" uri="{C3380CC4-5D6E-409C-BE32-E72D297353CC}">
              <c16:uniqueId val="{00000003-EC21-49DD-944F-D31C5FA79FA3}"/>
            </c:ext>
          </c:extLst>
        </c:ser>
        <c:ser>
          <c:idx val="4"/>
          <c:order val="4"/>
          <c:tx>
            <c:strRef>
              <c:f>'Panic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('Panic disorder'!$V$59,'Panic disorder'!$X$59,'Panic disorder'!$Z$59,'Panic disorder'!$AB$59,'Panic disorder'!$AD$59,'Panic disorder'!$AF$59,'Panic disorder'!$AH$59)</c:f>
                <c:numCache>
                  <c:formatCode>General</c:formatCode>
                  <c:ptCount val="7"/>
                  <c:pt idx="0">
                    <c:v>124.69451560045064</c:v>
                  </c:pt>
                  <c:pt idx="1">
                    <c:v>117.35549483606688</c:v>
                  </c:pt>
                  <c:pt idx="2">
                    <c:v>108.61383412252887</c:v>
                  </c:pt>
                  <c:pt idx="3">
                    <c:v>100.51591356771524</c:v>
                  </c:pt>
                  <c:pt idx="4">
                    <c:v>114.71556077264921</c:v>
                  </c:pt>
                  <c:pt idx="5">
                    <c:v>78.331593525789685</c:v>
                  </c:pt>
                  <c:pt idx="6">
                    <c:v>77.842074993102756</c:v>
                  </c:pt>
                </c:numCache>
              </c:numRef>
            </c:plus>
            <c:minus>
              <c:numRef>
                <c:f>('Panic disorder'!$U$59,'Panic disorder'!$W$59,'Panic disorder'!$Y$59,'Panic disorder'!$AA$59,'Panic disorder'!$AC$59,'Panic disorder'!$AE$59,'Panic disorder'!$AG$59)</c:f>
                <c:numCache>
                  <c:formatCode>General</c:formatCode>
                  <c:ptCount val="7"/>
                  <c:pt idx="0">
                    <c:v>22.373374348969232</c:v>
                  </c:pt>
                  <c:pt idx="1">
                    <c:v>21.93819497829849</c:v>
                  </c:pt>
                  <c:pt idx="2">
                    <c:v>18.483934051564709</c:v>
                  </c:pt>
                  <c:pt idx="3">
                    <c:v>10.397087235321079</c:v>
                  </c:pt>
                  <c:pt idx="4">
                    <c:v>44.091300789777904</c:v>
                  </c:pt>
                  <c:pt idx="5">
                    <c:v>22.623841258429245</c:v>
                  </c:pt>
                  <c:pt idx="6">
                    <c:v>16.217653785069018</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disorder'!$L$59:$R$59</c:f>
              <c:numCache>
                <c:formatCode>_-* #,##0_-;\-* #,##0_-;_-* "-"??_-;_-@_-</c:formatCode>
                <c:ptCount val="7"/>
                <c:pt idx="0">
                  <c:v>27.156000000000002</c:v>
                </c:pt>
                <c:pt idx="1">
                  <c:v>26.901</c:v>
                </c:pt>
                <c:pt idx="2">
                  <c:v>22.23</c:v>
                </c:pt>
                <c:pt idx="3">
                  <c:v>11.585000000000001</c:v>
                </c:pt>
                <c:pt idx="4">
                  <c:v>71.113</c:v>
                </c:pt>
                <c:pt idx="5">
                  <c:v>31.684000000000001</c:v>
                </c:pt>
                <c:pt idx="6">
                  <c:v>20.423999999999999</c:v>
                </c:pt>
              </c:numCache>
            </c:numRef>
          </c:val>
          <c:extLst>
            <c:ext xmlns:c16="http://schemas.microsoft.com/office/drawing/2014/chart" uri="{C3380CC4-5D6E-409C-BE32-E72D297353CC}">
              <c16:uniqueId val="{00000004-EC21-49DD-944F-D31C5FA79FA3}"/>
            </c:ext>
          </c:extLst>
        </c:ser>
        <c:ser>
          <c:idx val="5"/>
          <c:order val="5"/>
          <c:tx>
            <c:strRef>
              <c:f>'Panic disorder'!$K$61</c:f>
              <c:strCache>
                <c:ptCount val="1"/>
                <c:pt idx="0">
                  <c:v>Peterborough</c:v>
                </c:pt>
              </c:strCache>
            </c:strRef>
          </c:tx>
          <c:spPr>
            <a:solidFill>
              <a:srgbClr val="005C48"/>
            </a:solidFill>
            <a:ln>
              <a:noFill/>
            </a:ln>
            <a:effectLst/>
          </c:spPr>
          <c:invertIfNegative val="0"/>
          <c:errBars>
            <c:errBarType val="both"/>
            <c:errValType val="cust"/>
            <c:noEndCap val="0"/>
            <c:plus>
              <c:numRef>
                <c:f>('Panic disorder'!$V$61,'Panic disorder'!$X$61,'Panic disorder'!$Z$61,'Panic disorder'!$AB$61,'Panic disorder'!$AD$61,'Panic disorder'!$AF$61,'Panic disorder'!$AH$61)</c:f>
                <c:numCache>
                  <c:formatCode>General</c:formatCode>
                  <c:ptCount val="7"/>
                  <c:pt idx="0">
                    <c:v>204.94055163791845</c:v>
                  </c:pt>
                  <c:pt idx="1">
                    <c:v>207.44975450501795</c:v>
                  </c:pt>
                  <c:pt idx="2">
                    <c:v>156.33942709188841</c:v>
                  </c:pt>
                  <c:pt idx="3">
                    <c:v>119.13543454452295</c:v>
                  </c:pt>
                  <c:pt idx="4">
                    <c:v>124.82191246981637</c:v>
                  </c:pt>
                  <c:pt idx="5">
                    <c:v>78.786492314097501</c:v>
                  </c:pt>
                  <c:pt idx="6">
                    <c:v>68.283324303585445</c:v>
                  </c:pt>
                </c:numCache>
              </c:numRef>
            </c:plus>
            <c:minus>
              <c:numRef>
                <c:f>('Panic disorder'!$U$61,'Panic disorder'!$W$61,'Panic disorder'!$Y$61,'Panic disorder'!$AA$61,'Panic disorder'!$AC$61,'Panic disorder'!$AE$61,'Panic disorder'!$AG$61)</c:f>
                <c:numCache>
                  <c:formatCode>General</c:formatCode>
                  <c:ptCount val="7"/>
                  <c:pt idx="0">
                    <c:v>36.771558548504736</c:v>
                  </c:pt>
                  <c:pt idx="1">
                    <c:v>38.780230690421476</c:v>
                  </c:pt>
                  <c:pt idx="2">
                    <c:v>26.605889418891927</c:v>
                  </c:pt>
                  <c:pt idx="3">
                    <c:v>12.323038828501833</c:v>
                  </c:pt>
                  <c:pt idx="4">
                    <c:v>47.975710102392441</c:v>
                  </c:pt>
                  <c:pt idx="5">
                    <c:v>22.755225767694206</c:v>
                  </c:pt>
                  <c:pt idx="6">
                    <c:v>14.226179260345502</c:v>
                  </c:pt>
                </c:numCache>
              </c:numRef>
            </c:minus>
            <c:spPr>
              <a:noFill/>
              <a:ln w="9525" cap="flat" cmpd="sng" algn="ctr">
                <a:solidFill>
                  <a:schemeClr val="tx1">
                    <a:lumMod val="65000"/>
                    <a:lumOff val="35000"/>
                  </a:schemeClr>
                </a:solidFill>
                <a:round/>
              </a:ln>
              <a:effectLst/>
            </c:spPr>
          </c:errBars>
          <c:cat>
            <c:strRef>
              <c:f>'Panic disorder'!$L$54:$R$54</c:f>
              <c:strCache>
                <c:ptCount val="7"/>
                <c:pt idx="0">
                  <c:v>16-24</c:v>
                </c:pt>
                <c:pt idx="1">
                  <c:v>25-34</c:v>
                </c:pt>
                <c:pt idx="2">
                  <c:v>35-44</c:v>
                </c:pt>
                <c:pt idx="3">
                  <c:v>45-54</c:v>
                </c:pt>
                <c:pt idx="4">
                  <c:v>55-64</c:v>
                </c:pt>
                <c:pt idx="5">
                  <c:v>65-74</c:v>
                </c:pt>
                <c:pt idx="6">
                  <c:v>75+</c:v>
                </c:pt>
              </c:strCache>
            </c:strRef>
          </c:cat>
          <c:val>
            <c:numRef>
              <c:f>'Panic disorder'!$L$61:$R$61</c:f>
              <c:numCache>
                <c:formatCode>_-* #,##0_-;\-* #,##0_-;_-* "-"??_-;_-@_-</c:formatCode>
                <c:ptCount val="7"/>
                <c:pt idx="0">
                  <c:v>44.631999999999998</c:v>
                </c:pt>
                <c:pt idx="1">
                  <c:v>47.553000000000004</c:v>
                </c:pt>
                <c:pt idx="2">
                  <c:v>31.998000000000001</c:v>
                </c:pt>
                <c:pt idx="3">
                  <c:v>13.731000000000002</c:v>
                </c:pt>
                <c:pt idx="4">
                  <c:v>77.377999999999986</c:v>
                </c:pt>
                <c:pt idx="5">
                  <c:v>31.868000000000002</c:v>
                </c:pt>
                <c:pt idx="6">
                  <c:v>17.916</c:v>
                </c:pt>
              </c:numCache>
            </c:numRef>
          </c:val>
          <c:extLst>
            <c:ext xmlns:c16="http://schemas.microsoft.com/office/drawing/2014/chart" uri="{C3380CC4-5D6E-409C-BE32-E72D297353CC}">
              <c16:uniqueId val="{00000005-EC21-49DD-944F-D31C5FA79FA3}"/>
            </c:ext>
          </c:extLst>
        </c:ser>
        <c:dLbls>
          <c:showLegendKey val="0"/>
          <c:showVal val="0"/>
          <c:showCatName val="0"/>
          <c:showSerName val="0"/>
          <c:showPercent val="0"/>
          <c:showBubbleSize val="0"/>
        </c:dLbls>
        <c:gapWidth val="219"/>
        <c:overlap val="-27"/>
        <c:axId val="650557919"/>
        <c:axId val="650558335"/>
      </c:barChart>
      <c:catAx>
        <c:axId val="650557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558335"/>
        <c:crosses val="autoZero"/>
        <c:auto val="1"/>
        <c:lblAlgn val="ctr"/>
        <c:lblOffset val="100"/>
        <c:noMultiLvlLbl val="0"/>
      </c:catAx>
      <c:valAx>
        <c:axId val="650558335"/>
        <c:scaling>
          <c:orientation val="minMax"/>
          <c:max val="7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0557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r>
              <a:rPr lang="en-GB"/>
              <a:t>Population estimation for panic disorders - Females</a:t>
            </a:r>
          </a:p>
        </c:rich>
      </c:tx>
      <c:overlay val="0"/>
      <c:spPr>
        <a:noFill/>
        <a:ln>
          <a:noFill/>
        </a:ln>
        <a:effectLst/>
      </c:spPr>
      <c:txPr>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'Panic disorder'!$K$71</c:f>
              <c:strCache>
                <c:ptCount val="1"/>
                <c:pt idx="0">
                  <c:v>Cambridge</c:v>
                </c:pt>
              </c:strCache>
            </c:strRef>
          </c:tx>
          <c:spPr>
            <a:solidFill>
              <a:srgbClr val="00A4EB"/>
            </a:solidFill>
            <a:ln>
              <a:noFill/>
            </a:ln>
            <a:effectLst/>
          </c:spPr>
          <c:invertIfNegative val="0"/>
          <c:errBars>
            <c:errBarType val="both"/>
            <c:errValType val="cust"/>
            <c:noEndCap val="0"/>
            <c:plus>
              <c:numRef>
                <c:f>('Panic disorder'!$V$71,'Panic disorder'!$X$71,'Panic disorder'!$Z$71,'Panic disorder'!$AB$71,'Panic disorder'!$AD$71,'Panic disorder'!$AF$71,'Panic disorder'!$AH$71)</c:f>
                <c:numCache>
                  <c:formatCode>General</c:formatCode>
                  <c:ptCount val="7"/>
                  <c:pt idx="0">
                    <c:v>350.83499499857925</c:v>
                  </c:pt>
                  <c:pt idx="1">
                    <c:v>133.72696648661019</c:v>
                  </c:pt>
                  <c:pt idx="2">
                    <c:v>72.23421239882893</c:v>
                  </c:pt>
                  <c:pt idx="3">
                    <c:v>71.618806675580188</c:v>
                  </c:pt>
                  <c:pt idx="4">
                    <c:v>49.650912946850738</c:v>
                  </c:pt>
                  <c:pt idx="5">
                    <c:v>48.562460546652879</c:v>
                  </c:pt>
                  <c:pt idx="6">
                    <c:v>46.76650447390017</c:v>
                  </c:pt>
                </c:numCache>
              </c:numRef>
            </c:plus>
            <c:minus>
              <c:numRef>
                <c:f>('Panic disorder'!$U$71,'Panic disorder'!$W$71,'Panic disorder'!$Y$71,'Panic disorder'!$AA$71,'Panic disorder'!$AC$71,'Panic disorder'!$AE$71,'Panic disorder'!$AG$71)</c:f>
                <c:numCache>
                  <c:formatCode>General</c:formatCode>
                  <c:ptCount val="7"/>
                  <c:pt idx="0">
                    <c:v>173.31459192764825</c:v>
                  </c:pt>
                  <c:pt idx="1">
                    <c:v>53.001339789989203</c:v>
                  </c:pt>
                  <c:pt idx="2">
                    <c:v>20.722267162794637</c:v>
                  </c:pt>
                  <c:pt idx="3">
                    <c:v>34.035763280441039</c:v>
                  </c:pt>
                  <c:pt idx="4">
                    <c:v>16.281396819107201</c:v>
                  </c:pt>
                  <c:pt idx="5">
                    <c:v>22.334220316780595</c:v>
                  </c:pt>
                  <c:pt idx="6">
                    <c:v>20.457599130954243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disorder'!$L$71:$R$71</c:f>
              <c:numCache>
                <c:formatCode>_-* #,##0_-;\-* #,##0_-;_-* "-"??_-;_-@_-</c:formatCode>
                <c:ptCount val="7"/>
                <c:pt idx="0">
                  <c:v>334.81800000000004</c:v>
                </c:pt>
                <c:pt idx="1">
                  <c:v>87.27</c:v>
                </c:pt>
                <c:pt idx="2">
                  <c:v>28.971</c:v>
                </c:pt>
                <c:pt idx="3">
                  <c:v>64.335999999999999</c:v>
                </c:pt>
                <c:pt idx="4">
                  <c:v>24.128</c:v>
                </c:pt>
                <c:pt idx="5">
                  <c:v>40.976999999999997</c:v>
                </c:pt>
                <c:pt idx="6">
                  <c:v>36.072000000000003</c:v>
                </c:pt>
              </c:numCache>
            </c:numRef>
          </c:val>
          <c:extLst>
            <c:ext xmlns:c16="http://schemas.microsoft.com/office/drawing/2014/chart" uri="{C3380CC4-5D6E-409C-BE32-E72D297353CC}">
              <c16:uniqueId val="{00000000-43BB-498E-9056-C789EC7C3424}"/>
            </c:ext>
          </c:extLst>
        </c:ser>
        <c:ser>
          <c:idx val="1"/>
          <c:order val="1"/>
          <c:tx>
            <c:strRef>
              <c:f>'Panic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('Panic disorder'!$V$72,'Panic disorder'!$X$72,'Panic disorder'!$Z$72,'Panic disorder'!$AB$72,'Panic disorder'!$AD$72,'Panic disorder'!$AF$72,'Panic disorder'!$AH$72)</c:f>
                <c:numCache>
                  <c:formatCode>General</c:formatCode>
                  <c:ptCount val="7"/>
                  <c:pt idx="0">
                    <c:v>78.124699260804604</c:v>
                  </c:pt>
                  <c:pt idx="1">
                    <c:v>47.257243571067477</c:v>
                  </c:pt>
                  <c:pt idx="2">
                    <c:v>45.747586520786768</c:v>
                  </c:pt>
                  <c:pt idx="3">
                    <c:v>57.485625104559816</c:v>
                  </c:pt>
                  <c:pt idx="4">
                    <c:v>47.807112466065831</c:v>
                  </c:pt>
                  <c:pt idx="5">
                    <c:v>54.012804789863857</c:v>
                  </c:pt>
                  <c:pt idx="6">
                    <c:v>48.954957000844708</c:v>
                  </c:pt>
                </c:numCache>
              </c:numRef>
            </c:plus>
            <c:minus>
              <c:numRef>
                <c:f>('Panic disorder'!$U$72,'Panic disorder'!$W$72,'Panic disorder'!$Y$72,'Panic disorder'!$AA$72,'Panic disorder'!$AC$72,'Panic disorder'!$AE$72,'Panic disorder'!$AG$72)</c:f>
                <c:numCache>
                  <c:formatCode>General</c:formatCode>
                  <c:ptCount val="7"/>
                  <c:pt idx="0">
                    <c:v>38.594070046836187</c:v>
                  </c:pt>
                  <c:pt idx="1">
                    <c:v>18.729933758717397</c:v>
                  </c:pt>
                  <c:pt idx="2">
                    <c:v>13.123887953572744</c:v>
                  </c:pt>
                  <c:pt idx="3">
                    <c:v>27.319180797717845</c:v>
                  </c:pt>
                  <c:pt idx="4">
                    <c:v>15.676782613623118</c:v>
                  </c:pt>
                  <c:pt idx="5">
                    <c:v>24.840872322463639</c:v>
                  </c:pt>
                  <c:pt idx="6">
                    <c:v>21.414918584631629</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disorder'!$L$72:$R$72</c:f>
              <c:numCache>
                <c:formatCode>_-* #,##0_-;\-* #,##0_-;_-* "-"??_-;_-@_-</c:formatCode>
                <c:ptCount val="7"/>
                <c:pt idx="0">
                  <c:v>74.558000000000007</c:v>
                </c:pt>
                <c:pt idx="1">
                  <c:v>30.84</c:v>
                </c:pt>
                <c:pt idx="2">
                  <c:v>18.347999999999999</c:v>
                </c:pt>
                <c:pt idx="3">
                  <c:v>51.64</c:v>
                </c:pt>
                <c:pt idx="4">
                  <c:v>23.232000000000003</c:v>
                </c:pt>
                <c:pt idx="5">
                  <c:v>45.576000000000001</c:v>
                </c:pt>
                <c:pt idx="6">
                  <c:v>37.76</c:v>
                </c:pt>
              </c:numCache>
            </c:numRef>
          </c:val>
          <c:extLst>
            <c:ext xmlns:c16="http://schemas.microsoft.com/office/drawing/2014/chart" uri="{C3380CC4-5D6E-409C-BE32-E72D297353CC}">
              <c16:uniqueId val="{00000001-43BB-498E-9056-C789EC7C3424}"/>
            </c:ext>
          </c:extLst>
        </c:ser>
        <c:ser>
          <c:idx val="2"/>
          <c:order val="2"/>
          <c:tx>
            <c:strRef>
              <c:f>'Panic disorder'!$K$73</c:f>
              <c:strCache>
                <c:ptCount val="1"/>
                <c:pt idx="0">
                  <c:v>Fenland</c:v>
                </c:pt>
              </c:strCache>
            </c:strRef>
          </c:tx>
          <c:spPr>
            <a:solidFill>
              <a:srgbClr val="752F8A"/>
            </a:solidFill>
            <a:ln>
              <a:noFill/>
            </a:ln>
            <a:effectLst/>
          </c:spPr>
          <c:invertIfNegative val="0"/>
          <c:errBars>
            <c:errBarType val="both"/>
            <c:errValType val="cust"/>
            <c:noEndCap val="0"/>
            <c:plus>
              <c:numRef>
                <c:f>('Panic disorder'!$V$73,'Panic disorder'!$X$73,'Panic disorder'!$Z$73,'Panic disorder'!$AB$73,'Panic disorder'!$AD$73,'Panic disorder'!$AF$73,'Panic disorder'!$AH$73)</c:f>
                <c:numCache>
                  <c:formatCode>General</c:formatCode>
                  <c:ptCount val="7"/>
                  <c:pt idx="0">
                    <c:v>101.75344424231085</c:v>
                  </c:pt>
                  <c:pt idx="1">
                    <c:v>58.998002333762642</c:v>
                  </c:pt>
                  <c:pt idx="2">
                    <c:v>45.134227774105184</c:v>
                  </c:pt>
                  <c:pt idx="3">
                    <c:v>62.383703153747724</c:v>
                  </c:pt>
                  <c:pt idx="4">
                    <c:v>59.413177992435124</c:v>
                  </c:pt>
                  <c:pt idx="5">
                    <c:v>69.147909449582812</c:v>
                  </c:pt>
                  <c:pt idx="6">
                    <c:v>63.309546087533072</c:v>
                  </c:pt>
                </c:numCache>
              </c:numRef>
            </c:plus>
            <c:minus>
              <c:numRef>
                <c:f>('Panic disorder'!$U$73,'Panic disorder'!$W$73,'Panic disorder'!$Y$73,'Panic disorder'!$AA$73,'Panic disorder'!$AC$73,'Panic disorder'!$AE$73,'Panic disorder'!$AG$73)</c:f>
                <c:numCache>
                  <c:formatCode>General</c:formatCode>
                  <c:ptCount val="7"/>
                  <c:pt idx="0">
                    <c:v>50.266811798977542</c:v>
                  </c:pt>
                  <c:pt idx="1">
                    <c:v>23.383265550523252</c:v>
                  </c:pt>
                  <c:pt idx="2">
                    <c:v>12.947930005208949</c:v>
                  </c:pt>
                  <c:pt idx="3">
                    <c:v>29.646918898220527</c:v>
                  </c:pt>
                  <c:pt idx="4">
                    <c:v>19.482613103500633</c:v>
                  </c:pt>
                  <c:pt idx="5">
                    <c:v>31.80161438912555</c:v>
                  </c:pt>
                  <c:pt idx="6">
                    <c:v>27.694208271311755</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disorder'!$L$73:$R$73</c:f>
              <c:numCache>
                <c:formatCode>_-* #,##0_-;\-* #,##0_-;_-* "-"??_-;_-@_-</c:formatCode>
                <c:ptCount val="7"/>
                <c:pt idx="0">
                  <c:v>97.108000000000004</c:v>
                </c:pt>
                <c:pt idx="1">
                  <c:v>38.501999999999995</c:v>
                </c:pt>
                <c:pt idx="2">
                  <c:v>18.102</c:v>
                </c:pt>
                <c:pt idx="3">
                  <c:v>56.04</c:v>
                </c:pt>
                <c:pt idx="4">
                  <c:v>28.872000000000003</c:v>
                </c:pt>
                <c:pt idx="5">
                  <c:v>58.347000000000001</c:v>
                </c:pt>
                <c:pt idx="6">
                  <c:v>48.832000000000001</c:v>
                </c:pt>
              </c:numCache>
            </c:numRef>
          </c:val>
          <c:extLst>
            <c:ext xmlns:c16="http://schemas.microsoft.com/office/drawing/2014/chart" uri="{C3380CC4-5D6E-409C-BE32-E72D297353CC}">
              <c16:uniqueId val="{00000002-43BB-498E-9056-C789EC7C3424}"/>
            </c:ext>
          </c:extLst>
        </c:ser>
        <c:ser>
          <c:idx val="3"/>
          <c:order val="3"/>
          <c:tx>
            <c:strRef>
              <c:f>'Panic disorder'!$K$74</c:f>
              <c:strCache>
                <c:ptCount val="1"/>
                <c:pt idx="0">
                  <c:v>Huntingdonshire</c:v>
                </c:pt>
              </c:strCache>
            </c:strRef>
          </c:tx>
          <c:spPr>
            <a:solidFill>
              <a:srgbClr val="F38A00"/>
            </a:solidFill>
            <a:ln>
              <a:noFill/>
            </a:ln>
            <a:effectLst/>
          </c:spPr>
          <c:invertIfNegative val="0"/>
          <c:errBars>
            <c:errBarType val="both"/>
            <c:errValType val="cust"/>
            <c:noEndCap val="0"/>
            <c:plus>
              <c:numRef>
                <c:f>('Panic disorder'!$V$74,'Panic disorder'!$X$74,'Panic disorder'!$Z$74,'Panic disorder'!$AB$74,'Panic disorder'!$AD$74,'Panic disorder'!$AF$74,'Panic disorder'!$AH$74)</c:f>
                <c:numCache>
                  <c:formatCode>General</c:formatCode>
                  <c:ptCount val="7"/>
                  <c:pt idx="0">
                    <c:v>169.15876163345649</c:v>
                  </c:pt>
                  <c:pt idx="1">
                    <c:v>106.17249975849946</c:v>
                  </c:pt>
                  <c:pt idx="2">
                    <c:v>89.138977856150404</c:v>
                  </c:pt>
                  <c:pt idx="3">
                    <c:v>114.00054019573511</c:v>
                  </c:pt>
                  <c:pt idx="4">
                    <c:v>100.37188867272843</c:v>
                  </c:pt>
                  <c:pt idx="5">
                    <c:v>110.16948275562872</c:v>
                  </c:pt>
                  <c:pt idx="6">
                    <c:v>95.607371532581908</c:v>
                  </c:pt>
                </c:numCache>
              </c:numRef>
            </c:plus>
            <c:minus>
              <c:numRef>
                <c:f>('Panic disorder'!$U$74,'Panic disorder'!$W$74,'Panic disorder'!$Y$74,'Panic disorder'!$AA$74,'Panic disorder'!$AC$74,'Panic disorder'!$AE$74,'Panic disorder'!$AG$74)</c:f>
                <c:numCache>
                  <c:formatCode>General</c:formatCode>
                  <c:ptCount val="7"/>
                  <c:pt idx="0">
                    <c:v>83.565442904598399</c:v>
                  </c:pt>
                  <c:pt idx="1">
                    <c:v>42.080403705382977</c:v>
                  </c:pt>
                  <c:pt idx="2">
                    <c:v>25.571839885991885</c:v>
                  </c:pt>
                  <c:pt idx="3">
                    <c:v>54.177046226426988</c:v>
                  </c:pt>
                  <c:pt idx="4">
                    <c:v>32.913685811039997</c:v>
                  </c:pt>
                  <c:pt idx="5">
                    <c:v>50.667727136399471</c:v>
                  </c:pt>
                  <c:pt idx="6">
                    <c:v>41.82261006634203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disorder'!$L$74:$R$74</c:f>
              <c:numCache>
                <c:formatCode>_-* #,##0_-;\-* #,##0_-;_-* "-"??_-;_-@_-</c:formatCode>
                <c:ptCount val="7"/>
                <c:pt idx="0">
                  <c:v>161.43600000000004</c:v>
                </c:pt>
                <c:pt idx="1">
                  <c:v>69.287999999999997</c:v>
                </c:pt>
                <c:pt idx="2">
                  <c:v>35.750999999999998</c:v>
                </c:pt>
                <c:pt idx="3">
                  <c:v>102.40800000000002</c:v>
                </c:pt>
                <c:pt idx="4">
                  <c:v>48.776000000000003</c:v>
                </c:pt>
                <c:pt idx="5">
                  <c:v>92.960999999999999</c:v>
                </c:pt>
                <c:pt idx="6">
                  <c:v>73.744</c:v>
                </c:pt>
              </c:numCache>
            </c:numRef>
          </c:val>
          <c:extLst>
            <c:ext xmlns:c16="http://schemas.microsoft.com/office/drawing/2014/chart" uri="{C3380CC4-5D6E-409C-BE32-E72D297353CC}">
              <c16:uniqueId val="{00000003-43BB-498E-9056-C789EC7C3424}"/>
            </c:ext>
          </c:extLst>
        </c:ser>
        <c:ser>
          <c:idx val="4"/>
          <c:order val="4"/>
          <c:tx>
            <c:strRef>
              <c:f>'Panic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('Panic disorder'!$V$75,'Panic disorder'!$X$75,'Panic disorder'!$Z$75,'Panic disorder'!$AB$75,'Panic disorder'!$AD$75,'Panic disorder'!$AF$75,'Panic disorder'!$AH$75)</c:f>
                <c:numCache>
                  <c:formatCode>General</c:formatCode>
                  <c:ptCount val="7"/>
                  <c:pt idx="0">
                    <c:v>143.45529758040334</c:v>
                  </c:pt>
                  <c:pt idx="1">
                    <c:v>86.984587826044645</c:v>
                  </c:pt>
                  <c:pt idx="2">
                    <c:v>88.278779613853061</c:v>
                  </c:pt>
                  <c:pt idx="3">
                    <c:v>108.1406577296158</c:v>
                  </c:pt>
                  <c:pt idx="4">
                    <c:v>84.864209628983929</c:v>
                  </c:pt>
                  <c:pt idx="5">
                    <c:v>92.399867277762766</c:v>
                  </c:pt>
                  <c:pt idx="6">
                    <c:v>87.206203064216595</c:v>
                  </c:pt>
                </c:numCache>
              </c:numRef>
            </c:plus>
            <c:minus>
              <c:numRef>
                <c:f>('Panic disorder'!$U$75,'Panic disorder'!$W$75,'Panic disorder'!$Y$75,'Panic disorder'!$AA$75,'Panic disorder'!$AC$75,'Panic disorder'!$AE$75,'Panic disorder'!$AG$75)</c:f>
                <c:numCache>
                  <c:formatCode>General</c:formatCode>
                  <c:ptCount val="7"/>
                  <c:pt idx="0">
                    <c:v>70.867777486415335</c:v>
                  </c:pt>
                  <c:pt idx="1">
                    <c:v>34.475467566386236</c:v>
                  </c:pt>
                  <c:pt idx="2">
                    <c:v>25.325069592554861</c:v>
                  </c:pt>
                  <c:pt idx="3">
                    <c:v>51.392225008007394</c:v>
                  </c:pt>
                  <c:pt idx="4">
                    <c:v>27.828448475629187</c:v>
                  </c:pt>
                  <c:pt idx="5">
                    <c:v>42.495354843898596</c:v>
                  </c:pt>
                  <c:pt idx="6">
                    <c:v>38.147592258386183</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disorder'!$L$75:$R$75</c:f>
              <c:numCache>
                <c:formatCode>_-* #,##0_-;\-* #,##0_-;_-* "-"??_-;_-@_-</c:formatCode>
                <c:ptCount val="7"/>
                <c:pt idx="0">
                  <c:v>136.90600000000001</c:v>
                </c:pt>
                <c:pt idx="1">
                  <c:v>56.765999999999991</c:v>
                </c:pt>
                <c:pt idx="2">
                  <c:v>35.405999999999999</c:v>
                </c:pt>
                <c:pt idx="3">
                  <c:v>97.143999999999991</c:v>
                </c:pt>
                <c:pt idx="4">
                  <c:v>41.24</c:v>
                </c:pt>
                <c:pt idx="5">
                  <c:v>77.966999999999999</c:v>
                </c:pt>
                <c:pt idx="6">
                  <c:v>67.26400000000001</c:v>
                </c:pt>
              </c:numCache>
            </c:numRef>
          </c:val>
          <c:extLst>
            <c:ext xmlns:c16="http://schemas.microsoft.com/office/drawing/2014/chart" uri="{C3380CC4-5D6E-409C-BE32-E72D297353CC}">
              <c16:uniqueId val="{00000004-43BB-498E-9056-C789EC7C3424}"/>
            </c:ext>
          </c:extLst>
        </c:ser>
        <c:ser>
          <c:idx val="5"/>
          <c:order val="5"/>
          <c:tx>
            <c:strRef>
              <c:f>'Panic disorder'!$K$77</c:f>
              <c:strCache>
                <c:ptCount val="1"/>
                <c:pt idx="0">
                  <c:v>Peterborough</c:v>
                </c:pt>
              </c:strCache>
            </c:strRef>
          </c:tx>
          <c:spPr>
            <a:solidFill>
              <a:srgbClr val="005C48"/>
            </a:solidFill>
            <a:ln>
              <a:noFill/>
            </a:ln>
            <a:effectLst/>
          </c:spPr>
          <c:invertIfNegative val="0"/>
          <c:errBars>
            <c:errBarType val="both"/>
            <c:errValType val="cust"/>
            <c:noEndCap val="0"/>
            <c:plus>
              <c:numRef>
                <c:f>('Panic disorder'!$V$77,'Panic disorder'!$X$77,'Panic disorder'!$Z$77,'Panic disorder'!$AB$77,'Panic disorder'!$AD$77,'Panic disorder'!$AF$77,'Panic disorder'!$AH$77)</c:f>
                <c:numCache>
                  <c:formatCode>General</c:formatCode>
                  <c:ptCount val="7"/>
                  <c:pt idx="0">
                    <c:v>238.70795539853393</c:v>
                  </c:pt>
                  <c:pt idx="1">
                    <c:v>154.20204069531979</c:v>
                  </c:pt>
                  <c:pt idx="2">
                    <c:v>123.73390716593437</c:v>
                  </c:pt>
                  <c:pt idx="3">
                    <c:v>123.06643738495926</c:v>
                  </c:pt>
                  <c:pt idx="4">
                    <c:v>96.297418860279649</c:v>
                  </c:pt>
                  <c:pt idx="5">
                    <c:v>93.583797240573745</c:v>
                  </c:pt>
                  <c:pt idx="6">
                    <c:v>81.678026775773759</c:v>
                  </c:pt>
                </c:numCache>
              </c:numRef>
            </c:plus>
            <c:minus>
              <c:numRef>
                <c:f>('Panic disorder'!$U$77,'Panic disorder'!$W$77,'Panic disorder'!$Y$77,'Panic disorder'!$AA$77,'Panic disorder'!$AC$77,'Panic disorder'!$AE$77,'Panic disorder'!$AG$77)</c:f>
                <c:numCache>
                  <c:formatCode>General</c:formatCode>
                  <c:ptCount val="7"/>
                  <c:pt idx="0">
                    <c:v>117.92316179846229</c:v>
                  </c:pt>
                  <c:pt idx="1">
                    <c:v>61.116429766772008</c:v>
                  </c:pt>
                  <c:pt idx="2">
                    <c:v>35.496297339437589</c:v>
                  </c:pt>
                  <c:pt idx="3">
                    <c:v>58.485477837902856</c:v>
                  </c:pt>
                  <c:pt idx="4">
                    <c:v>31.577596383742573</c:v>
                  </c:pt>
                  <c:pt idx="5">
                    <c:v>43.039852637696683</c:v>
                  </c:pt>
                  <c:pt idx="6">
                    <c:v>35.729339799570781</c:v>
                  </c:pt>
                </c:numCache>
              </c:numRef>
            </c:minus>
            <c:spPr>
              <a:noFill/>
              <a:ln w="9525" cap="flat" cmpd="sng" algn="ctr">
                <a:solidFill>
                  <a:schemeClr val="tx1">
                    <a:lumMod val="65000"/>
                    <a:lumOff val="35000"/>
                  </a:schemeClr>
                </a:solidFill>
                <a:round/>
              </a:ln>
              <a:effectLst/>
            </c:spPr>
          </c:errBars>
          <c:cat>
            <c:strRef>
              <c:f>'Panic disorder'!$L$70:$R$70</c:f>
              <c:strCache>
                <c:ptCount val="7"/>
                <c:pt idx="0">
                  <c:v>16-24</c:v>
                </c:pt>
                <c:pt idx="1">
                  <c:v>25-34</c:v>
                </c:pt>
                <c:pt idx="2">
                  <c:v>35-44</c:v>
                </c:pt>
                <c:pt idx="3">
                  <c:v>45-54</c:v>
                </c:pt>
                <c:pt idx="4">
                  <c:v>55-64</c:v>
                </c:pt>
                <c:pt idx="5">
                  <c:v>65-74</c:v>
                </c:pt>
                <c:pt idx="6">
                  <c:v>75+</c:v>
                </c:pt>
              </c:strCache>
            </c:strRef>
          </c:cat>
          <c:val>
            <c:numRef>
              <c:f>'Panic disorder'!$L$77:$R$77</c:f>
              <c:numCache>
                <c:formatCode>_-* #,##0_-;\-* #,##0_-;_-* "-"??_-;_-@_-</c:formatCode>
                <c:ptCount val="7"/>
                <c:pt idx="0">
                  <c:v>227.81000000000003</c:v>
                </c:pt>
                <c:pt idx="1">
                  <c:v>100.63199999999999</c:v>
                </c:pt>
                <c:pt idx="2">
                  <c:v>49.625999999999998</c:v>
                </c:pt>
                <c:pt idx="3">
                  <c:v>110.55200000000001</c:v>
                </c:pt>
                <c:pt idx="4">
                  <c:v>46.796000000000006</c:v>
                </c:pt>
                <c:pt idx="5">
                  <c:v>78.966000000000008</c:v>
                </c:pt>
                <c:pt idx="6">
                  <c:v>63</c:v>
                </c:pt>
              </c:numCache>
            </c:numRef>
          </c:val>
          <c:extLst>
            <c:ext xmlns:c16="http://schemas.microsoft.com/office/drawing/2014/chart" uri="{C3380CC4-5D6E-409C-BE32-E72D297353CC}">
              <c16:uniqueId val="{00000005-43BB-498E-9056-C789EC7C3424}"/>
            </c:ext>
          </c:extLst>
        </c:ser>
        <c:dLbls>
          <c:showLegendKey val="0"/>
          <c:showVal val="0"/>
          <c:showCatName val="0"/>
          <c:showSerName val="0"/>
          <c:showPercent val="0"/>
          <c:showBubbleSize val="0"/>
        </c:dLbls>
        <c:gapWidth val="219"/>
        <c:overlap val="-27"/>
        <c:axId val="650557919"/>
        <c:axId val="650558335"/>
      </c:barChart>
      <c:catAx>
        <c:axId val="650557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650558335"/>
        <c:crosses val="autoZero"/>
        <c:auto val="1"/>
        <c:lblAlgn val="ctr"/>
        <c:lblOffset val="100"/>
        <c:noMultiLvlLbl val="0"/>
      </c:catAx>
      <c:valAx>
        <c:axId val="650558335"/>
        <c:scaling>
          <c:orientation val="minMax"/>
          <c:max val="7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6505579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CMD </a:t>
            </a:r>
            <a:r>
              <a:rPr lang="en-GB" baseline="0"/>
              <a:t>not otherwise specified -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'CMD NOS'!$K$55</c:f>
              <c:strCache>
                <c:ptCount val="1"/>
                <c:pt idx="0">
                  <c:v>Cambridge</c:v>
                </c:pt>
              </c:strCache>
            </c:strRef>
          </c:tx>
          <c:spPr>
            <a:solidFill>
              <a:srgbClr val="00A4EB"/>
            </a:solidFill>
            <a:ln>
              <a:noFill/>
            </a:ln>
            <a:effectLst/>
          </c:spPr>
          <c:invertIfNegative val="0"/>
          <c:errBars>
            <c:errBarType val="both"/>
            <c:errValType val="cust"/>
            <c:noEndCap val="0"/>
            <c:plus>
              <c:numRef>
                <c:f>('CMD NOS'!$V$55,'CMD NOS'!$X$55,'CMD NOS'!$Z$55,'CMD NOS'!$AB$55,'CMD NOS'!$AD$55,'CMD NOS'!$AF$55,'CMD NOS'!$AH$55)</c:f>
                <c:numCache>
                  <c:formatCode>General</c:formatCode>
                  <c:ptCount val="7"/>
                  <c:pt idx="0">
                    <c:v>552.76934635384259</c:v>
                  </c:pt>
                  <c:pt idx="1">
                    <c:v>500.67124746272088</c:v>
                  </c:pt>
                  <c:pt idx="2">
                    <c:v>254.42211556480322</c:v>
                  </c:pt>
                  <c:pt idx="3">
                    <c:v>186.62454751034915</c:v>
                  </c:pt>
                  <c:pt idx="4">
                    <c:v>151.90700828708196</c:v>
                  </c:pt>
                  <c:pt idx="5">
                    <c:v>79.244951886747941</c:v>
                  </c:pt>
                  <c:pt idx="6">
                    <c:v>78.218703384704554</c:v>
                  </c:pt>
                </c:numCache>
              </c:numRef>
            </c:plus>
            <c:minus>
              <c:numRef>
                <c:f>('CMD NOS'!$U$55,'CMD NOS'!$W$55,'CMD NOS'!$Y$55,'CMD NOS'!$AA$55,'CMD NOS'!$AC$55,'CMD NOS'!$AE$55,'CMD NOS'!$AG$55)</c:f>
                <c:numCache>
                  <c:formatCode>General</c:formatCode>
                  <c:ptCount val="7"/>
                  <c:pt idx="0">
                    <c:v>344.90550781280308</c:v>
                  </c:pt>
                  <c:pt idx="1">
                    <c:v>362.98616821443261</c:v>
                  </c:pt>
                  <c:pt idx="2">
                    <c:v>182.99764573722774</c:v>
                  </c:pt>
                  <c:pt idx="3">
                    <c:v>132.92042000807794</c:v>
                  </c:pt>
                  <c:pt idx="4">
                    <c:v>113.98606488835162</c:v>
                  </c:pt>
                  <c:pt idx="5">
                    <c:v>51.91546778417937</c:v>
                  </c:pt>
                  <c:pt idx="6">
                    <c:v>49.517466544699005</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NOS'!$L$55:$R$55</c:f>
              <c:numCache>
                <c:formatCode>_-* #,##0_-;\-* #,##0_-;_-* "-"??_-;_-@_-</c:formatCode>
                <c:ptCount val="7"/>
                <c:pt idx="0">
                  <c:v>862.79199999999992</c:v>
                </c:pt>
                <c:pt idx="1">
                  <c:v>1206.7249999999999</c:v>
                </c:pt>
                <c:pt idx="2">
                  <c:v>609.51199999999994</c:v>
                </c:pt>
                <c:pt idx="3">
                  <c:v>434.50399999999996</c:v>
                </c:pt>
                <c:pt idx="4">
                  <c:v>423.3</c:v>
                </c:pt>
                <c:pt idx="5">
                  <c:v>145.07499999999999</c:v>
                </c:pt>
                <c:pt idx="6">
                  <c:v>129.61799999999999</c:v>
                </c:pt>
              </c:numCache>
            </c:numRef>
          </c:val>
          <c:extLst>
            <c:ext xmlns:c16="http://schemas.microsoft.com/office/drawing/2014/chart" uri="{C3380CC4-5D6E-409C-BE32-E72D297353CC}">
              <c16:uniqueId val="{00000000-80D5-4450-94D4-A85B84033E39}"/>
            </c:ext>
          </c:extLst>
        </c:ser>
        <c:ser>
          <c:idx val="1"/>
          <c:order val="1"/>
          <c:tx>
            <c:strRef>
              <c:f>'CMD NOS'!$K$56</c:f>
              <c:strCache>
                <c:ptCount val="1"/>
                <c:pt idx="0">
                  <c:v>East Cambridgeshire</c:v>
                </c:pt>
              </c:strCache>
            </c:strRef>
          </c:tx>
          <c:spPr>
            <a:solidFill>
              <a:srgbClr val="CFDB00"/>
            </a:solidFill>
            <a:ln>
              <a:noFill/>
            </a:ln>
            <a:effectLst/>
          </c:spPr>
          <c:invertIfNegative val="0"/>
          <c:errBars>
            <c:errBarType val="both"/>
            <c:errValType val="cust"/>
            <c:noEndCap val="0"/>
            <c:plus>
              <c:numRef>
                <c:f>('CMD NOS'!$V$56,'CMD NOS'!$X$56,'CMD NOS'!$Z$56,'CMD NOS'!$AB$56,'CMD NOS'!$AD$56,'CMD NOS'!$AF$56,'CMD NOS'!$AH$56)</c:f>
                <c:numCache>
                  <c:formatCode>General</c:formatCode>
                  <c:ptCount val="7"/>
                  <c:pt idx="0">
                    <c:v>132.92726865976422</c:v>
                  </c:pt>
                  <c:pt idx="1">
                    <c:v>164.86915710229039</c:v>
                  </c:pt>
                  <c:pt idx="2">
                    <c:v>143.1506338776345</c:v>
                  </c:pt>
                  <c:pt idx="3">
                    <c:v>150.37719693706697</c:v>
                  </c:pt>
                  <c:pt idx="4">
                    <c:v>138.99796292421195</c:v>
                  </c:pt>
                  <c:pt idx="5">
                    <c:v>88.555516800824222</c:v>
                  </c:pt>
                  <c:pt idx="6">
                    <c:v>87.299502722242806</c:v>
                  </c:pt>
                </c:numCache>
              </c:numRef>
            </c:plus>
            <c:minus>
              <c:numRef>
                <c:f>('CMD NOS'!$U$56,'CMD NOS'!$W$56,'CMD NOS'!$Y$56,'CMD NOS'!$AA$56,'CMD NOS'!$AC$56,'CMD NOS'!$AE$56,'CMD NOS'!$AG$56)</c:f>
                <c:numCache>
                  <c:formatCode>General</c:formatCode>
                  <c:ptCount val="7"/>
                  <c:pt idx="0">
                    <c:v>82.941189488312801</c:v>
                  </c:pt>
                  <c:pt idx="1">
                    <c:v>119.52997879663479</c:v>
                  </c:pt>
                  <c:pt idx="2">
                    <c:v>102.96364735135049</c:v>
                  </c:pt>
                  <c:pt idx="3">
                    <c:v>107.10381052848345</c:v>
                  </c:pt>
                  <c:pt idx="4">
                    <c:v>104.29953824964667</c:v>
                  </c:pt>
                  <c:pt idx="5">
                    <c:v>58.015065567266319</c:v>
                  </c:pt>
                  <c:pt idx="6">
                    <c:v>55.266196169941111</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NOS'!$L$56:$R$56</c:f>
              <c:numCache>
                <c:formatCode>_-* #,##0_-;\-* #,##0_-;_-* "-"??_-;_-@_-</c:formatCode>
                <c:ptCount val="7"/>
                <c:pt idx="0">
                  <c:v>207.48</c:v>
                </c:pt>
                <c:pt idx="1">
                  <c:v>397.37</c:v>
                </c:pt>
                <c:pt idx="2">
                  <c:v>342.94199999999995</c:v>
                </c:pt>
                <c:pt idx="3">
                  <c:v>350.11199999999997</c:v>
                </c:pt>
                <c:pt idx="4">
                  <c:v>387.32799999999997</c:v>
                </c:pt>
                <c:pt idx="5">
                  <c:v>162.12</c:v>
                </c:pt>
                <c:pt idx="6">
                  <c:v>144.666</c:v>
                </c:pt>
              </c:numCache>
            </c:numRef>
          </c:val>
          <c:extLst>
            <c:ext xmlns:c16="http://schemas.microsoft.com/office/drawing/2014/chart" uri="{C3380CC4-5D6E-409C-BE32-E72D297353CC}">
              <c16:uniqueId val="{00000001-80D5-4450-94D4-A85B84033E39}"/>
            </c:ext>
          </c:extLst>
        </c:ser>
        <c:ser>
          <c:idx val="2"/>
          <c:order val="2"/>
          <c:tx>
            <c:strRef>
              <c:f>'CMD NOS'!$K$57</c:f>
              <c:strCache>
                <c:ptCount val="1"/>
                <c:pt idx="0">
                  <c:v>Fenland</c:v>
                </c:pt>
              </c:strCache>
            </c:strRef>
          </c:tx>
          <c:spPr>
            <a:solidFill>
              <a:srgbClr val="752F8A"/>
            </a:solidFill>
            <a:ln>
              <a:noFill/>
            </a:ln>
            <a:effectLst/>
          </c:spPr>
          <c:invertIfNegative val="0"/>
          <c:errBars>
            <c:errBarType val="both"/>
            <c:errValType val="cust"/>
            <c:noEndCap val="0"/>
            <c:plus>
              <c:numRef>
                <c:f>('CMD NOS'!$V$57,'CMD NOS'!$X$57,'CMD NOS'!$Z$57,'CMD NOS'!$AB$57,'CMD NOS'!$AD$57,'CMD NOS'!$AF$57,'CMD NOS'!$AH$57)</c:f>
                <c:numCache>
                  <c:formatCode>General</c:formatCode>
                  <c:ptCount val="7"/>
                  <c:pt idx="0">
                    <c:v>166.18599417868495</c:v>
                  </c:pt>
                  <c:pt idx="1">
                    <c:v>206.07005779365795</c:v>
                  </c:pt>
                  <c:pt idx="2">
                    <c:v>149.43989153821354</c:v>
                  </c:pt>
                  <c:pt idx="3">
                    <c:v>159.70962694531744</c:v>
                  </c:pt>
                  <c:pt idx="4">
                    <c:v>168.72049081074459</c:v>
                  </c:pt>
                  <c:pt idx="5">
                    <c:v>114.65186404459044</c:v>
                  </c:pt>
                  <c:pt idx="6">
                    <c:v>110.57478385254922</c:v>
                  </c:pt>
                </c:numCache>
              </c:numRef>
            </c:plus>
            <c:minus>
              <c:numRef>
                <c:f>('CMD NOS'!$U$57,'CMD NOS'!$W$57,'CMD NOS'!$Y$57,'CMD NOS'!$AA$57,'CMD NOS'!$AC$57,'CMD NOS'!$AE$57,'CMD NOS'!$AG$57)</c:f>
                <c:numCache>
                  <c:formatCode>General</c:formatCode>
                  <c:ptCount val="7"/>
                  <c:pt idx="0">
                    <c:v>103.69327657486232</c:v>
                  </c:pt>
                  <c:pt idx="1">
                    <c:v>149.4005917881596</c:v>
                  </c:pt>
                  <c:pt idx="2">
                    <c:v>107.48730812968273</c:v>
                  </c:pt>
                  <c:pt idx="3">
                    <c:v>113.75068808527357</c:v>
                  </c:pt>
                  <c:pt idx="4">
                    <c:v>126.60235383743981</c:v>
                  </c:pt>
                  <c:pt idx="5">
                    <c:v>75.111474137930941</c:v>
                  </c:pt>
                  <c:pt idx="6">
                    <c:v>70.000945083124762</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NOS'!$L$57:$R$57</c:f>
              <c:numCache>
                <c:formatCode>_-* #,##0_-;\-* #,##0_-;_-* "-"??_-;_-@_-</c:formatCode>
                <c:ptCount val="7"/>
                <c:pt idx="0">
                  <c:v>259.392</c:v>
                </c:pt>
                <c:pt idx="1">
                  <c:v>496.673</c:v>
                </c:pt>
                <c:pt idx="2">
                  <c:v>358.00900000000001</c:v>
                </c:pt>
                <c:pt idx="3">
                  <c:v>371.84</c:v>
                </c:pt>
                <c:pt idx="4">
                  <c:v>470.15199999999999</c:v>
                </c:pt>
                <c:pt idx="5">
                  <c:v>209.89500000000001</c:v>
                </c:pt>
                <c:pt idx="6">
                  <c:v>183.23599999999999</c:v>
                </c:pt>
              </c:numCache>
            </c:numRef>
          </c:val>
          <c:extLst>
            <c:ext xmlns:c16="http://schemas.microsoft.com/office/drawing/2014/chart" uri="{C3380CC4-5D6E-409C-BE32-E72D297353CC}">
              <c16:uniqueId val="{00000002-80D5-4450-94D4-A85B84033E39}"/>
            </c:ext>
          </c:extLst>
        </c:ser>
        <c:ser>
          <c:idx val="3"/>
          <c:order val="3"/>
          <c:tx>
            <c:strRef>
              <c:f>'CMD NOS'!$K$58</c:f>
              <c:strCache>
                <c:ptCount val="1"/>
                <c:pt idx="0">
                  <c:v>Huntingdonshire</c:v>
                </c:pt>
              </c:strCache>
            </c:strRef>
          </c:tx>
          <c:spPr>
            <a:solidFill>
              <a:srgbClr val="F38A00"/>
            </a:solidFill>
            <a:ln>
              <a:noFill/>
            </a:ln>
            <a:effectLst/>
          </c:spPr>
          <c:invertIfNegative val="0"/>
          <c:errBars>
            <c:errBarType val="both"/>
            <c:errValType val="cust"/>
            <c:noEndCap val="0"/>
            <c:plus>
              <c:numRef>
                <c:f>('CMD NOS'!$V$58,'CMD NOS'!$X$58,'CMD NOS'!$Z$58,'CMD NOS'!$AB$58,'CMD NOS'!$AD$58,'CMD NOS'!$AF$58,'CMD NOS'!$AH$58)</c:f>
                <c:numCache>
                  <c:formatCode>General</c:formatCode>
                  <c:ptCount val="7"/>
                  <c:pt idx="0">
                    <c:v>290.68197859147358</c:v>
                  </c:pt>
                  <c:pt idx="1">
                    <c:v>370.02145418046837</c:v>
                  </c:pt>
                  <c:pt idx="2">
                    <c:v>299.05802114777953</c:v>
                  </c:pt>
                  <c:pt idx="3">
                    <c:v>303.52044916008447</c:v>
                  </c:pt>
                  <c:pt idx="4">
                    <c:v>296.98125154277727</c:v>
                  </c:pt>
                  <c:pt idx="5">
                    <c:v>181.33615648873445</c:v>
                  </c:pt>
                  <c:pt idx="6">
                    <c:v>172.12242380697518</c:v>
                  </c:pt>
                </c:numCache>
              </c:numRef>
            </c:plus>
            <c:minus>
              <c:numRef>
                <c:f>('CMD NOS'!$U$58,'CMD NOS'!$W$58,'CMD NOS'!$Y$58,'CMD NOS'!$AA$58,'CMD NOS'!$AC$58,'CMD NOS'!$AE$58,'CMD NOS'!$AG$58)</c:f>
                <c:numCache>
                  <c:formatCode>General</c:formatCode>
                  <c:ptCount val="7"/>
                  <c:pt idx="0">
                    <c:v>181.37368886216206</c:v>
                  </c:pt>
                  <c:pt idx="1">
                    <c:v>268.26519495729826</c:v>
                  </c:pt>
                  <c:pt idx="2">
                    <c:v>215.10281717211177</c:v>
                  </c:pt>
                  <c:pt idx="3">
                    <c:v>216.17770074519086</c:v>
                  </c:pt>
                  <c:pt idx="4">
                    <c:v>222.84504573353229</c:v>
                  </c:pt>
                  <c:pt idx="5">
                    <c:v>118.79812109359264</c:v>
                  </c:pt>
                  <c:pt idx="6">
                    <c:v>108.96455698754346</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NOS'!$L$58:$R$58</c:f>
              <c:numCache>
                <c:formatCode>_-* #,##0_-;\-* #,##0_-;_-* "-"??_-;_-@_-</c:formatCode>
                <c:ptCount val="7"/>
                <c:pt idx="0">
                  <c:v>453.71199999999999</c:v>
                </c:pt>
                <c:pt idx="1">
                  <c:v>891.83100000000002</c:v>
                </c:pt>
                <c:pt idx="2">
                  <c:v>716.44500000000005</c:v>
                </c:pt>
                <c:pt idx="3">
                  <c:v>706.66399999999999</c:v>
                </c:pt>
                <c:pt idx="4">
                  <c:v>827.56</c:v>
                </c:pt>
                <c:pt idx="5">
                  <c:v>331.97500000000002</c:v>
                </c:pt>
                <c:pt idx="6">
                  <c:v>285.22800000000001</c:v>
                </c:pt>
              </c:numCache>
            </c:numRef>
          </c:val>
          <c:extLst>
            <c:ext xmlns:c16="http://schemas.microsoft.com/office/drawing/2014/chart" uri="{C3380CC4-5D6E-409C-BE32-E72D297353CC}">
              <c16:uniqueId val="{00000003-80D5-4450-94D4-A85B84033E39}"/>
            </c:ext>
          </c:extLst>
        </c:ser>
        <c:ser>
          <c:idx val="4"/>
          <c:order val="4"/>
          <c:tx>
            <c:strRef>
              <c:f>'CMD NOS'!$K$59</c:f>
              <c:strCache>
                <c:ptCount val="1"/>
                <c:pt idx="0">
                  <c:v>South Cambridgeshire</c:v>
                </c:pt>
              </c:strCache>
            </c:strRef>
          </c:tx>
          <c:spPr>
            <a:solidFill>
              <a:srgbClr val="AB004F"/>
            </a:solidFill>
            <a:ln>
              <a:noFill/>
            </a:ln>
            <a:effectLst/>
          </c:spPr>
          <c:invertIfNegative val="0"/>
          <c:errBars>
            <c:errBarType val="both"/>
            <c:errValType val="cust"/>
            <c:noEndCap val="0"/>
            <c:plus>
              <c:numRef>
                <c:f>('CMD NOS'!$V$59,'CMD NOS'!$X$59,'CMD NOS'!$Z$59,'CMD NOS'!$AB$59,'CMD NOS'!$AD$59,'CMD NOS'!$AF$59,'CMD NOS'!$AH$59)</c:f>
                <c:numCache>
                  <c:formatCode>General</c:formatCode>
                  <c:ptCount val="7"/>
                  <c:pt idx="0">
                    <c:v>243.57442022432906</c:v>
                  </c:pt>
                  <c:pt idx="1">
                    <c:v>293.91286913245278</c:v>
                  </c:pt>
                  <c:pt idx="2">
                    <c:v>283.01659472605957</c:v>
                  </c:pt>
                  <c:pt idx="3">
                    <c:v>278.65000424119023</c:v>
                  </c:pt>
                  <c:pt idx="4">
                    <c:v>247.9073569780669</c:v>
                  </c:pt>
                  <c:pt idx="5">
                    <c:v>151.43528682627993</c:v>
                  </c:pt>
                  <c:pt idx="6">
                    <c:v>156.11636840899115</c:v>
                  </c:pt>
                </c:numCache>
              </c:numRef>
            </c:plus>
            <c:minus>
              <c:numRef>
                <c:f>('CMD NOS'!$U$59,'CMD NOS'!$W$59,'CMD NOS'!$Y$59,'CMD NOS'!$AA$59,'CMD NOS'!$AC$59,'CMD NOS'!$AE$59,'CMD NOS'!$AG$59)</c:f>
                <c:numCache>
                  <c:formatCode>General</c:formatCode>
                  <c:ptCount val="7"/>
                  <c:pt idx="0">
                    <c:v>151.98049539437397</c:v>
                  </c:pt>
                  <c:pt idx="1">
                    <c:v>213.08654470565097</c:v>
                  </c:pt>
                  <c:pt idx="2">
                    <c:v>203.56473502494862</c:v>
                  </c:pt>
                  <c:pt idx="3">
                    <c:v>198.46411467889965</c:v>
                  </c:pt>
                  <c:pt idx="4">
                    <c:v>186.02159569490181</c:v>
                  </c:pt>
                  <c:pt idx="5">
                    <c:v>99.209269075629663</c:v>
                  </c:pt>
                  <c:pt idx="6">
                    <c:v>98.831695173354063</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NOS'!$L$59:$R$59</c:f>
              <c:numCache>
                <c:formatCode>_-* #,##0_-;\-* #,##0_-;_-* "-"??_-;_-@_-</c:formatCode>
                <c:ptCount val="7"/>
                <c:pt idx="0">
                  <c:v>380.18399999999997</c:v>
                </c:pt>
                <c:pt idx="1">
                  <c:v>708.39300000000003</c:v>
                </c:pt>
                <c:pt idx="2">
                  <c:v>678.01499999999999</c:v>
                </c:pt>
                <c:pt idx="3">
                  <c:v>648.75999999999988</c:v>
                </c:pt>
                <c:pt idx="4">
                  <c:v>690.81200000000001</c:v>
                </c:pt>
                <c:pt idx="5">
                  <c:v>277.23500000000001</c:v>
                </c:pt>
                <c:pt idx="6">
                  <c:v>258.70399999999995</c:v>
                </c:pt>
              </c:numCache>
            </c:numRef>
          </c:val>
          <c:extLst>
            <c:ext xmlns:c16="http://schemas.microsoft.com/office/drawing/2014/chart" uri="{C3380CC4-5D6E-409C-BE32-E72D297353CC}">
              <c16:uniqueId val="{00000004-80D5-4450-94D4-A85B84033E39}"/>
            </c:ext>
          </c:extLst>
        </c:ser>
        <c:ser>
          <c:idx val="5"/>
          <c:order val="5"/>
          <c:tx>
            <c:strRef>
              <c:f>'CMD NOS'!$K$61</c:f>
              <c:strCache>
                <c:ptCount val="1"/>
                <c:pt idx="0">
                  <c:v>Peterborough</c:v>
                </c:pt>
              </c:strCache>
            </c:strRef>
          </c:tx>
          <c:spPr>
            <a:solidFill>
              <a:srgbClr val="005C48"/>
            </a:solidFill>
            <a:ln>
              <a:noFill/>
            </a:ln>
            <a:effectLst/>
          </c:spPr>
          <c:invertIfNegative val="0"/>
          <c:errBars>
            <c:errBarType val="both"/>
            <c:errValType val="cust"/>
            <c:noEndCap val="0"/>
            <c:plus>
              <c:numRef>
                <c:f>('CMD NOS'!$V$61,'CMD NOS'!$X$61,'CMD NOS'!$Z$61,'CMD NOS'!$AB$61,'CMD NOS'!$AD$61,'CMD NOS'!$AF$61,'CMD NOS'!$AH$61)</c:f>
                <c:numCache>
                  <c:formatCode>General</c:formatCode>
                  <c:ptCount val="7"/>
                  <c:pt idx="0">
                    <c:v>400.32455160746258</c:v>
                  </c:pt>
                  <c:pt idx="1">
                    <c:v>519.55089646687975</c:v>
                  </c:pt>
                  <c:pt idx="2">
                    <c:v>407.3758433668221</c:v>
                  </c:pt>
                  <c:pt idx="3">
                    <c:v>330.26700114249297</c:v>
                  </c:pt>
                  <c:pt idx="4">
                    <c:v>269.74780234624973</c:v>
                  </c:pt>
                  <c:pt idx="5">
                    <c:v>152.3147241692933</c:v>
                  </c:pt>
                  <c:pt idx="6">
                    <c:v>136.9457920297437</c:v>
                  </c:pt>
                </c:numCache>
              </c:numRef>
            </c:plus>
            <c:minus>
              <c:numRef>
                <c:f>('CMD NOS'!$U$61,'CMD NOS'!$W$61,'CMD NOS'!$Y$61,'CMD NOS'!$AA$61,'CMD NOS'!$AC$61,'CMD NOS'!$AE$61,'CMD NOS'!$AG$61)</c:f>
                <c:numCache>
                  <c:formatCode>General</c:formatCode>
                  <c:ptCount val="7"/>
                  <c:pt idx="0">
                    <c:v>249.78617876129397</c:v>
                  </c:pt>
                  <c:pt idx="1">
                    <c:v>376.67389540863974</c:v>
                  </c:pt>
                  <c:pt idx="2">
                    <c:v>293.01234328962244</c:v>
                  </c:pt>
                  <c:pt idx="3">
                    <c:v>235.22751477392933</c:v>
                  </c:pt>
                  <c:pt idx="4">
                    <c:v>202.4099536186086</c:v>
                  </c:pt>
                  <c:pt idx="5">
                    <c:v>99.785411782040342</c:v>
                  </c:pt>
                  <c:pt idx="6">
                    <c:v>86.695488186731865</c:v>
                  </c:pt>
                </c:numCache>
              </c:numRef>
            </c:minus>
            <c:spPr>
              <a:noFill/>
              <a:ln w="9525" cap="flat" cmpd="sng" algn="ctr">
                <a:solidFill>
                  <a:schemeClr val="tx1">
                    <a:lumMod val="65000"/>
                    <a:lumOff val="35000"/>
                  </a:schemeClr>
                </a:solidFill>
                <a:round/>
              </a:ln>
              <a:effectLst/>
            </c:spPr>
          </c:errBars>
          <c:cat>
            <c:strRef>
              <c:f>'CMD NOS'!$L$54:$R$54</c:f>
              <c:strCache>
                <c:ptCount val="7"/>
                <c:pt idx="0">
                  <c:v>16-24</c:v>
                </c:pt>
                <c:pt idx="1">
                  <c:v>25-34</c:v>
                </c:pt>
                <c:pt idx="2">
                  <c:v>35-44</c:v>
                </c:pt>
                <c:pt idx="3">
                  <c:v>45-54</c:v>
                </c:pt>
                <c:pt idx="4">
                  <c:v>55-64</c:v>
                </c:pt>
                <c:pt idx="5">
                  <c:v>65-74</c:v>
                </c:pt>
                <c:pt idx="6">
                  <c:v>75+</c:v>
                </c:pt>
              </c:strCache>
            </c:strRef>
          </c:cat>
          <c:val>
            <c:numRef>
              <c:f>'CMD NOS'!$L$61:$R$61</c:f>
              <c:numCache>
                <c:formatCode>_-* #,##0_-;\-* #,##0_-;_-* "-"??_-;_-@_-</c:formatCode>
                <c:ptCount val="7"/>
                <c:pt idx="0">
                  <c:v>624.84799999999996</c:v>
                </c:pt>
                <c:pt idx="1">
                  <c:v>1252.229</c:v>
                </c:pt>
                <c:pt idx="2">
                  <c:v>975.93899999999996</c:v>
                </c:pt>
                <c:pt idx="3">
                  <c:v>768.93599999999992</c:v>
                </c:pt>
                <c:pt idx="4">
                  <c:v>751.67200000000003</c:v>
                </c:pt>
                <c:pt idx="5">
                  <c:v>278.84500000000003</c:v>
                </c:pt>
                <c:pt idx="6">
                  <c:v>226.93599999999998</c:v>
                </c:pt>
              </c:numCache>
            </c:numRef>
          </c:val>
          <c:extLst>
            <c:ext xmlns:c16="http://schemas.microsoft.com/office/drawing/2014/chart" uri="{C3380CC4-5D6E-409C-BE32-E72D297353CC}">
              <c16:uniqueId val="{00000005-80D5-4450-94D4-A85B84033E39}"/>
            </c:ext>
          </c:extLst>
        </c:ser>
        <c:dLbls>
          <c:showLegendKey val="0"/>
          <c:showVal val="0"/>
          <c:showCatName val="0"/>
          <c:showSerName val="0"/>
          <c:showPercent val="0"/>
          <c:showBubbleSize val="0"/>
        </c:dLbls>
        <c:gapWidth val="219"/>
        <c:overlap val="-27"/>
        <c:axId val="704569695"/>
        <c:axId val="704563455"/>
      </c:barChart>
      <c:catAx>
        <c:axId val="704569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3455"/>
        <c:crosses val="autoZero"/>
        <c:auto val="1"/>
        <c:lblAlgn val="ctr"/>
        <c:lblOffset val="100"/>
        <c:noMultiLvlLbl val="0"/>
      </c:catAx>
      <c:valAx>
        <c:axId val="704563455"/>
        <c:scaling>
          <c:orientation val="minMax"/>
          <c:max val="2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9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CMD </a:t>
            </a:r>
            <a:r>
              <a:rPr lang="en-GB" baseline="0"/>
              <a:t>not otherwise specified - Females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'CMD NOS'!$K$71</c:f>
              <c:strCache>
                <c:ptCount val="1"/>
                <c:pt idx="0">
                  <c:v>Cambridge</c:v>
                </c:pt>
              </c:strCache>
            </c:strRef>
          </c:tx>
          <c:spPr>
            <a:solidFill>
              <a:srgbClr val="00A4EB"/>
            </a:solidFill>
            <a:ln>
              <a:noFill/>
            </a:ln>
            <a:effectLst/>
          </c:spPr>
          <c:invertIfNegative val="0"/>
          <c:errBars>
            <c:errBarType val="both"/>
            <c:errValType val="cust"/>
            <c:noEndCap val="0"/>
            <c:plus>
              <c:numRef>
                <c:f>('CMD NOS'!$V$71,'CMD NOS'!$X$71,'CMD NOS'!$Z$71,'CMD NOS'!$AB$71,'CMD NOS'!$AD$71,'CMD NOS'!$AF$71,'CMD NOS'!$AH$71)</c:f>
                <c:numCache>
                  <c:formatCode>General</c:formatCode>
                  <c:ptCount val="7"/>
                  <c:pt idx="0">
                    <c:v>608.90966832933577</c:v>
                  </c:pt>
                  <c:pt idx="1">
                    <c:v>364.04816362766269</c:v>
                  </c:pt>
                  <c:pt idx="2">
                    <c:v>236.58452410301334</c:v>
                  </c:pt>
                  <c:pt idx="3">
                    <c:v>193.979634122731</c:v>
                  </c:pt>
                  <c:pt idx="4">
                    <c:v>145.82003814794552</c:v>
                  </c:pt>
                  <c:pt idx="5">
                    <c:v>100.64277495641454</c:v>
                  </c:pt>
                  <c:pt idx="6">
                    <c:v>93.2094618187283</c:v>
                  </c:pt>
                </c:numCache>
              </c:numRef>
            </c:plus>
            <c:minus>
              <c:numRef>
                <c:f>('CMD NOS'!$U$71,'CMD NOS'!$W$71,'CMD NOS'!$Y$71,'CMD NOS'!$AA$71,'CMD NOS'!$AC$71,'CMD NOS'!$AE$71,'CMD NOS'!$AG$71)</c:f>
                <c:numCache>
                  <c:formatCode>General</c:formatCode>
                  <c:ptCount val="7"/>
                  <c:pt idx="0">
                    <c:v>465.18499052923062</c:v>
                  </c:pt>
                  <c:pt idx="1">
                    <c:v>299.01010811095239</c:v>
                  </c:pt>
                  <c:pt idx="2">
                    <c:v>195.43715537322362</c:v>
                  </c:pt>
                  <c:pt idx="3">
                    <c:v>164.79930368178987</c:v>
                  </c:pt>
                  <c:pt idx="4">
                    <c:v>118.50547454338124</c:v>
                  </c:pt>
                  <c:pt idx="5">
                    <c:v>77.619614999031597</c:v>
                  </c:pt>
                  <c:pt idx="6">
                    <c:v>69.520752333108248</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NOS'!$L$71:$R$71</c:f>
              <c:numCache>
                <c:formatCode>_-* #,##0_-;\-* #,##0_-;_-* "-"??_-;_-@_-</c:formatCode>
                <c:ptCount val="7"/>
                <c:pt idx="0">
                  <c:v>1719.7470000000001</c:v>
                </c:pt>
                <c:pt idx="1">
                  <c:v>1483.59</c:v>
                </c:pt>
                <c:pt idx="2">
                  <c:v>994.67100000000005</c:v>
                </c:pt>
                <c:pt idx="3">
                  <c:v>948.95600000000002</c:v>
                </c:pt>
                <c:pt idx="4">
                  <c:v>567.00800000000004</c:v>
                </c:pt>
                <c:pt idx="5">
                  <c:v>314.15699999999998</c:v>
                </c:pt>
                <c:pt idx="6">
                  <c:v>257.01299999999998</c:v>
                </c:pt>
              </c:numCache>
            </c:numRef>
          </c:val>
          <c:extLst>
            <c:ext xmlns:c16="http://schemas.microsoft.com/office/drawing/2014/chart" uri="{C3380CC4-5D6E-409C-BE32-E72D297353CC}">
              <c16:uniqueId val="{00000000-B3CE-4369-AF21-8E8EB7D01E06}"/>
            </c:ext>
          </c:extLst>
        </c:ser>
        <c:ser>
          <c:idx val="1"/>
          <c:order val="1"/>
          <c:tx>
            <c:strRef>
              <c:f>'CMD NOS'!$K$72</c:f>
              <c:strCache>
                <c:ptCount val="1"/>
                <c:pt idx="0">
                  <c:v>East Cambridgeshire</c:v>
                </c:pt>
              </c:strCache>
            </c:strRef>
          </c:tx>
          <c:spPr>
            <a:solidFill>
              <a:srgbClr val="CFDB00"/>
            </a:solidFill>
            <a:ln>
              <a:noFill/>
            </a:ln>
            <a:effectLst/>
          </c:spPr>
          <c:invertIfNegative val="0"/>
          <c:errBars>
            <c:errBarType val="both"/>
            <c:errValType val="cust"/>
            <c:noEndCap val="0"/>
            <c:plus>
              <c:numRef>
                <c:f>('CMD NOS'!$V$72,'CMD NOS'!$X$72,'CMD NOS'!$Z$72,'CMD NOS'!$AB$72,'CMD NOS'!$AD$72,'CMD NOS'!$AF$72,'CMD NOS'!$AH$72)</c:f>
                <c:numCache>
                  <c:formatCode>General</c:formatCode>
                  <c:ptCount val="7"/>
                  <c:pt idx="0">
                    <c:v>135.59332846889544</c:v>
                  </c:pt>
                  <c:pt idx="1">
                    <c:v>128.6495401200541</c:v>
                  </c:pt>
                  <c:pt idx="2">
                    <c:v>149.83441538925456</c:v>
                  </c:pt>
                  <c:pt idx="3">
                    <c:v>155.69989284534063</c:v>
                  </c:pt>
                  <c:pt idx="4">
                    <c:v>140.40497041831361</c:v>
                  </c:pt>
                  <c:pt idx="5">
                    <c:v>111.93828517006</c:v>
                  </c:pt>
                  <c:pt idx="6">
                    <c:v>97.571226388200785</c:v>
                  </c:pt>
                </c:numCache>
              </c:numRef>
            </c:plus>
            <c:minus>
              <c:numRef>
                <c:f>('CMD NOS'!$U$72,'CMD NOS'!$W$72,'CMD NOS'!$Y$72,'CMD NOS'!$AA$72,'CMD NOS'!$AC$72,'CMD NOS'!$AE$72,'CMD NOS'!$AG$72)</c:f>
                <c:numCache>
                  <c:formatCode>General</c:formatCode>
                  <c:ptCount val="7"/>
                  <c:pt idx="0">
                    <c:v>103.58840481658206</c:v>
                  </c:pt>
                  <c:pt idx="1">
                    <c:v>105.66599901617701</c:v>
                  </c:pt>
                  <c:pt idx="2">
                    <c:v>123.77484128224449</c:v>
                  </c:pt>
                  <c:pt idx="3">
                    <c:v>132.27797876970328</c:v>
                  </c:pt>
                  <c:pt idx="4">
                    <c:v>114.10474074070925</c:v>
                  </c:pt>
                  <c:pt idx="5">
                    <c:v>86.3311509675151</c:v>
                  </c:pt>
                  <c:pt idx="6">
                    <c:v>72.773996676041492</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NOS'!$L$72:$R$72</c:f>
              <c:numCache>
                <c:formatCode>_-* #,##0_-;\-* #,##0_-;_-* "-"??_-;_-@_-</c:formatCode>
                <c:ptCount val="7"/>
                <c:pt idx="0">
                  <c:v>382.95700000000005</c:v>
                </c:pt>
                <c:pt idx="1">
                  <c:v>524.28</c:v>
                </c:pt>
                <c:pt idx="2">
                  <c:v>629.94799999999998</c:v>
                </c:pt>
                <c:pt idx="3">
                  <c:v>761.69</c:v>
                </c:pt>
                <c:pt idx="4">
                  <c:v>545.952</c:v>
                </c:pt>
                <c:pt idx="5">
                  <c:v>349.416</c:v>
                </c:pt>
                <c:pt idx="6">
                  <c:v>269.04000000000002</c:v>
                </c:pt>
              </c:numCache>
            </c:numRef>
          </c:val>
          <c:extLst>
            <c:ext xmlns:c16="http://schemas.microsoft.com/office/drawing/2014/chart" uri="{C3380CC4-5D6E-409C-BE32-E72D297353CC}">
              <c16:uniqueId val="{00000001-B3CE-4369-AF21-8E8EB7D01E06}"/>
            </c:ext>
          </c:extLst>
        </c:ser>
        <c:ser>
          <c:idx val="2"/>
          <c:order val="2"/>
          <c:tx>
            <c:strRef>
              <c:f>'CMD NOS'!$K$73</c:f>
              <c:strCache>
                <c:ptCount val="1"/>
                <c:pt idx="0">
                  <c:v>Fenland</c:v>
                </c:pt>
              </c:strCache>
            </c:strRef>
          </c:tx>
          <c:spPr>
            <a:solidFill>
              <a:srgbClr val="752F8A"/>
            </a:solidFill>
            <a:ln>
              <a:noFill/>
            </a:ln>
            <a:effectLst/>
          </c:spPr>
          <c:invertIfNegative val="0"/>
          <c:errBars>
            <c:errBarType val="both"/>
            <c:errValType val="cust"/>
            <c:noEndCap val="0"/>
            <c:plus>
              <c:numRef>
                <c:f>('CMD NOS'!$V$73,'CMD NOS'!$X$73,'CMD NOS'!$Z$73,'CMD NOS'!$AB$73,'CMD NOS'!$AD$73,'CMD NOS'!$AF$73,'CMD NOS'!$AH$73)</c:f>
                <c:numCache>
                  <c:formatCode>General</c:formatCode>
                  <c:ptCount val="7"/>
                  <c:pt idx="0">
                    <c:v>176.60340863431816</c:v>
                  </c:pt>
                  <c:pt idx="1">
                    <c:v>160.61169240279901</c:v>
                  </c:pt>
                  <c:pt idx="2">
                    <c:v>147.82551707958817</c:v>
                  </c:pt>
                  <c:pt idx="3">
                    <c:v>168.96634382364232</c:v>
                  </c:pt>
                  <c:pt idx="4">
                    <c:v>174.49088782358604</c:v>
                  </c:pt>
                  <c:pt idx="5">
                    <c:v>143.30487811167035</c:v>
                  </c:pt>
                  <c:pt idx="6">
                    <c:v>126.18109446474097</c:v>
                  </c:pt>
                </c:numCache>
              </c:numRef>
            </c:plus>
            <c:minus>
              <c:numRef>
                <c:f>('CMD NOS'!$U$73,'CMD NOS'!$W$73,'CMD NOS'!$Y$73,'CMD NOS'!$AA$73,'CMD NOS'!$AC$73,'CMD NOS'!$AE$73,'CMD NOS'!$AG$73)</c:f>
                <c:numCache>
                  <c:formatCode>General</c:formatCode>
                  <c:ptCount val="7"/>
                  <c:pt idx="0">
                    <c:v>134.91862462684958</c:v>
                  </c:pt>
                  <c:pt idx="1">
                    <c:v>131.91803807136341</c:v>
                  </c:pt>
                  <c:pt idx="2">
                    <c:v>122.11533556197907</c:v>
                  </c:pt>
                  <c:pt idx="3">
                    <c:v>143.54875930004198</c:v>
                  </c:pt>
                  <c:pt idx="4">
                    <c:v>141.80578833788547</c:v>
                  </c:pt>
                  <c:pt idx="5">
                    <c:v>110.52228509526077</c:v>
                  </c:pt>
                  <c:pt idx="6">
                    <c:v>94.112812650541827</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NOS'!$L$73:$R$73</c:f>
              <c:numCache>
                <c:formatCode>_-* #,##0_-;\-* #,##0_-;_-* "-"??_-;_-@_-</c:formatCode>
                <c:ptCount val="7"/>
                <c:pt idx="0">
                  <c:v>498.78200000000004</c:v>
                </c:pt>
                <c:pt idx="1">
                  <c:v>654.53399999999999</c:v>
                </c:pt>
                <c:pt idx="2">
                  <c:v>621.50200000000007</c:v>
                </c:pt>
                <c:pt idx="3">
                  <c:v>826.59</c:v>
                </c:pt>
                <c:pt idx="4">
                  <c:v>678.49199999999996</c:v>
                </c:pt>
                <c:pt idx="5">
                  <c:v>447.32700000000006</c:v>
                </c:pt>
                <c:pt idx="6">
                  <c:v>347.92800000000005</c:v>
                </c:pt>
              </c:numCache>
            </c:numRef>
          </c:val>
          <c:extLst>
            <c:ext xmlns:c16="http://schemas.microsoft.com/office/drawing/2014/chart" uri="{C3380CC4-5D6E-409C-BE32-E72D297353CC}">
              <c16:uniqueId val="{00000002-B3CE-4369-AF21-8E8EB7D01E06}"/>
            </c:ext>
          </c:extLst>
        </c:ser>
        <c:ser>
          <c:idx val="3"/>
          <c:order val="3"/>
          <c:tx>
            <c:strRef>
              <c:f>'CMD NOS'!$K$74</c:f>
              <c:strCache>
                <c:ptCount val="1"/>
                <c:pt idx="0">
                  <c:v>Huntingdonshire</c:v>
                </c:pt>
              </c:strCache>
            </c:strRef>
          </c:tx>
          <c:spPr>
            <a:solidFill>
              <a:srgbClr val="F38A00"/>
            </a:solidFill>
            <a:ln>
              <a:noFill/>
            </a:ln>
            <a:effectLst/>
          </c:spPr>
          <c:invertIfNegative val="0"/>
          <c:errBars>
            <c:errBarType val="both"/>
            <c:errValType val="cust"/>
            <c:noEndCap val="0"/>
            <c:plus>
              <c:numRef>
                <c:f>('CMD NOS'!$V$74,'CMD NOS'!$X$74,'CMD NOS'!$Z$74,'CMD NOS'!$AB$74,'CMD NOS'!$AD$74,'CMD NOS'!$AF$74,'CMD NOS'!$AH$74)</c:f>
                <c:numCache>
                  <c:formatCode>General</c:formatCode>
                  <c:ptCount val="7"/>
                  <c:pt idx="0">
                    <c:v>293.5921641501194</c:v>
                  </c:pt>
                  <c:pt idx="1">
                    <c:v>289.03597068217596</c:v>
                  </c:pt>
                  <c:pt idx="2">
                    <c:v>291.95172141820558</c:v>
                  </c:pt>
                  <c:pt idx="3">
                    <c:v>308.77061631498123</c:v>
                  </c:pt>
                  <c:pt idx="4">
                    <c:v>294.78274953183814</c:v>
                  </c:pt>
                  <c:pt idx="5">
                    <c:v>228.31961838893153</c:v>
                  </c:pt>
                  <c:pt idx="6">
                    <c:v>190.55329763695659</c:v>
                  </c:pt>
                </c:numCache>
              </c:numRef>
            </c:plus>
            <c:minus>
              <c:numRef>
                <c:f>('CMD NOS'!$U$74,'CMD NOS'!$W$74,'CMD NOS'!$Y$74,'CMD NOS'!$AA$74,'CMD NOS'!$AC$74,'CMD NOS'!$AE$74,'CMD NOS'!$AG$74)</c:f>
                <c:numCache>
                  <c:formatCode>General</c:formatCode>
                  <c:ptCount val="7"/>
                  <c:pt idx="0">
                    <c:v>224.29380777340782</c:v>
                  </c:pt>
                  <c:pt idx="1">
                    <c:v>237.39901880132538</c:v>
                  </c:pt>
                  <c:pt idx="2">
                    <c:v>241.17475205371295</c:v>
                  </c:pt>
                  <c:pt idx="3">
                    <c:v>262.32229376157602</c:v>
                  </c:pt>
                  <c:pt idx="4">
                    <c:v>239.56494638295612</c:v>
                  </c:pt>
                  <c:pt idx="5">
                    <c:v>176.08895306940428</c:v>
                  </c:pt>
                  <c:pt idx="6">
                    <c:v>142.12514859316735</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NOS'!$L$74:$R$74</c:f>
              <c:numCache>
                <c:formatCode>_-* #,##0_-;\-* #,##0_-;_-* "-"??_-;_-@_-</c:formatCode>
                <c:ptCount val="7"/>
                <c:pt idx="0">
                  <c:v>829.19400000000007</c:v>
                </c:pt>
                <c:pt idx="1">
                  <c:v>1177.896</c:v>
                </c:pt>
                <c:pt idx="2">
                  <c:v>1227.451</c:v>
                </c:pt>
                <c:pt idx="3">
                  <c:v>1510.5180000000003</c:v>
                </c:pt>
                <c:pt idx="4">
                  <c:v>1146.2360000000001</c:v>
                </c:pt>
                <c:pt idx="5">
                  <c:v>712.70100000000002</c:v>
                </c:pt>
                <c:pt idx="6">
                  <c:v>525.42599999999993</c:v>
                </c:pt>
              </c:numCache>
            </c:numRef>
          </c:val>
          <c:extLst>
            <c:ext xmlns:c16="http://schemas.microsoft.com/office/drawing/2014/chart" uri="{C3380CC4-5D6E-409C-BE32-E72D297353CC}">
              <c16:uniqueId val="{00000003-B3CE-4369-AF21-8E8EB7D01E06}"/>
            </c:ext>
          </c:extLst>
        </c:ser>
        <c:ser>
          <c:idx val="4"/>
          <c:order val="4"/>
          <c:tx>
            <c:strRef>
              <c:f>'CMD NOS'!$K$75</c:f>
              <c:strCache>
                <c:ptCount val="1"/>
                <c:pt idx="0">
                  <c:v>South Cambridgeshire</c:v>
                </c:pt>
              </c:strCache>
            </c:strRef>
          </c:tx>
          <c:spPr>
            <a:solidFill>
              <a:srgbClr val="AB004F"/>
            </a:solidFill>
            <a:ln>
              <a:noFill/>
            </a:ln>
            <a:effectLst/>
          </c:spPr>
          <c:invertIfNegative val="0"/>
          <c:errBars>
            <c:errBarType val="both"/>
            <c:errValType val="cust"/>
            <c:noEndCap val="0"/>
            <c:plus>
              <c:numRef>
                <c:f>('CMD NOS'!$V$75,'CMD NOS'!$X$75,'CMD NOS'!$Z$75,'CMD NOS'!$AB$75,'CMD NOS'!$AD$75,'CMD NOS'!$AF$75,'CMD NOS'!$AH$75)</c:f>
                <c:numCache>
                  <c:formatCode>General</c:formatCode>
                  <c:ptCount val="7"/>
                  <c:pt idx="0">
                    <c:v>248.98119889700092</c:v>
                  </c:pt>
                  <c:pt idx="1">
                    <c:v>236.80025273848855</c:v>
                  </c:pt>
                  <c:pt idx="2">
                    <c:v>289.13436403269816</c:v>
                  </c:pt>
                  <c:pt idx="3">
                    <c:v>292.89911678094063</c:v>
                  </c:pt>
                  <c:pt idx="4">
                    <c:v>249.23816202011255</c:v>
                  </c:pt>
                  <c:pt idx="5">
                    <c:v>191.49316043211479</c:v>
                  </c:pt>
                  <c:pt idx="6">
                    <c:v>173.80908293898142</c:v>
                  </c:pt>
                </c:numCache>
              </c:numRef>
            </c:plus>
            <c:minus>
              <c:numRef>
                <c:f>('CMD NOS'!$U$75,'CMD NOS'!$W$75,'CMD NOS'!$Y$75,'CMD NOS'!$AA$75,'CMD NOS'!$AC$75,'CMD NOS'!$AE$75,'CMD NOS'!$AG$75)</c:f>
                <c:numCache>
                  <c:formatCode>General</c:formatCode>
                  <c:ptCount val="7"/>
                  <c:pt idx="0">
                    <c:v>190.21264183345829</c:v>
                  </c:pt>
                  <c:pt idx="1">
                    <c:v>194.49533398678034</c:v>
                  </c:pt>
                  <c:pt idx="2">
                    <c:v>238.84739647041363</c:v>
                  </c:pt>
                  <c:pt idx="3">
                    <c:v>248.83834178164307</c:v>
                  </c:pt>
                  <c:pt idx="4">
                    <c:v>202.55163172119694</c:v>
                  </c:pt>
                  <c:pt idx="5">
                    <c:v>147.68695908996517</c:v>
                  </c:pt>
                  <c:pt idx="6">
                    <c:v>129.6363906890162</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NOS'!$L$75:$R$75</c:f>
              <c:numCache>
                <c:formatCode>_-* #,##0_-;\-* #,##0_-;_-* "-"??_-;_-@_-</c:formatCode>
                <c:ptCount val="7"/>
                <c:pt idx="0">
                  <c:v>703.19900000000007</c:v>
                </c:pt>
                <c:pt idx="1">
                  <c:v>965.02199999999993</c:v>
                </c:pt>
                <c:pt idx="2">
                  <c:v>1215.606</c:v>
                </c:pt>
                <c:pt idx="3">
                  <c:v>1432.874</c:v>
                </c:pt>
                <c:pt idx="4">
                  <c:v>969.14</c:v>
                </c:pt>
                <c:pt idx="5">
                  <c:v>597.74700000000007</c:v>
                </c:pt>
                <c:pt idx="6">
                  <c:v>479.25599999999997</c:v>
                </c:pt>
              </c:numCache>
            </c:numRef>
          </c:val>
          <c:extLst>
            <c:ext xmlns:c16="http://schemas.microsoft.com/office/drawing/2014/chart" uri="{C3380CC4-5D6E-409C-BE32-E72D297353CC}">
              <c16:uniqueId val="{00000004-B3CE-4369-AF21-8E8EB7D01E06}"/>
            </c:ext>
          </c:extLst>
        </c:ser>
        <c:ser>
          <c:idx val="5"/>
          <c:order val="5"/>
          <c:tx>
            <c:strRef>
              <c:f>'CMD NOS'!$K$77</c:f>
              <c:strCache>
                <c:ptCount val="1"/>
                <c:pt idx="0">
                  <c:v>Peterborough</c:v>
                </c:pt>
              </c:strCache>
            </c:strRef>
          </c:tx>
          <c:spPr>
            <a:solidFill>
              <a:srgbClr val="005C48"/>
            </a:solidFill>
            <a:ln>
              <a:noFill/>
            </a:ln>
            <a:effectLst/>
          </c:spPr>
          <c:invertIfNegative val="0"/>
          <c:errBars>
            <c:errBarType val="both"/>
            <c:errValType val="cust"/>
            <c:noEndCap val="0"/>
            <c:plus>
              <c:numRef>
                <c:f>('CMD NOS'!$V$77,'CMD NOS'!$X$77,'CMD NOS'!$Z$77,'CMD NOS'!$AB$77,'CMD NOS'!$AD$77,'CMD NOS'!$AF$77,'CMD NOS'!$AH$77)</c:f>
                <c:numCache>
                  <c:formatCode>General</c:formatCode>
                  <c:ptCount val="7"/>
                  <c:pt idx="0">
                    <c:v>414.30183425653922</c:v>
                  </c:pt>
                  <c:pt idx="1">
                    <c:v>419.78795464854988</c:v>
                  </c:pt>
                  <c:pt idx="2">
                    <c:v>405.25848583535753</c:v>
                  </c:pt>
                  <c:pt idx="3">
                    <c:v>333.32561103481976</c:v>
                  </c:pt>
                  <c:pt idx="4">
                    <c:v>282.81641682573172</c:v>
                  </c:pt>
                  <c:pt idx="5">
                    <c:v>193.94678398145857</c:v>
                  </c:pt>
                  <c:pt idx="6">
                    <c:v>162.79097623031385</c:v>
                  </c:pt>
                </c:numCache>
              </c:numRef>
            </c:plus>
            <c:minus>
              <c:numRef>
                <c:f>('CMD NOS'!$U$77,'CMD NOS'!$W$77,'CMD NOS'!$Y$77,'CMD NOS'!$AA$77,'CMD NOS'!$AC$77,'CMD NOS'!$AE$77,'CMD NOS'!$AG$77)</c:f>
                <c:numCache>
                  <c:formatCode>General</c:formatCode>
                  <c:ptCount val="7"/>
                  <c:pt idx="0">
                    <c:v>316.51163525397101</c:v>
                  </c:pt>
                  <c:pt idx="1">
                    <c:v>344.79185515550989</c:v>
                  </c:pt>
                  <c:pt idx="2">
                    <c:v>334.774922251617</c:v>
                  </c:pt>
                  <c:pt idx="3">
                    <c:v>283.18348390682104</c:v>
                  </c:pt>
                  <c:pt idx="4">
                    <c:v>229.8401105243729</c:v>
                  </c:pt>
                  <c:pt idx="5">
                    <c:v>149.57928882088817</c:v>
                  </c:pt>
                  <c:pt idx="6">
                    <c:v>121.41847962369206</c:v>
                  </c:pt>
                </c:numCache>
              </c:numRef>
            </c:minus>
            <c:spPr>
              <a:noFill/>
              <a:ln w="9525" cap="flat" cmpd="sng" algn="ctr">
                <a:solidFill>
                  <a:schemeClr val="tx1">
                    <a:lumMod val="65000"/>
                    <a:lumOff val="35000"/>
                  </a:schemeClr>
                </a:solidFill>
                <a:round/>
              </a:ln>
              <a:effectLst/>
            </c:spPr>
          </c:errBars>
          <c:cat>
            <c:strRef>
              <c:f>'CMD NOS'!$L$70:$R$70</c:f>
              <c:strCache>
                <c:ptCount val="7"/>
                <c:pt idx="0">
                  <c:v>16-24</c:v>
                </c:pt>
                <c:pt idx="1">
                  <c:v>25-34</c:v>
                </c:pt>
                <c:pt idx="2">
                  <c:v>35-44</c:v>
                </c:pt>
                <c:pt idx="3">
                  <c:v>45-54</c:v>
                </c:pt>
                <c:pt idx="4">
                  <c:v>55-64</c:v>
                </c:pt>
                <c:pt idx="5">
                  <c:v>65-74</c:v>
                </c:pt>
                <c:pt idx="6">
                  <c:v>75+</c:v>
                </c:pt>
              </c:strCache>
            </c:strRef>
          </c:cat>
          <c:val>
            <c:numRef>
              <c:f>'CMD NOS'!$L$77:$R$77</c:f>
              <c:numCache>
                <c:formatCode>_-* #,##0_-;\-* #,##0_-;_-* "-"??_-;_-@_-</c:formatCode>
                <c:ptCount val="7"/>
                <c:pt idx="0">
                  <c:v>1170.1150000000002</c:v>
                </c:pt>
                <c:pt idx="1">
                  <c:v>1710.7439999999999</c:v>
                </c:pt>
                <c:pt idx="2">
                  <c:v>1703.826</c:v>
                </c:pt>
                <c:pt idx="3">
                  <c:v>1630.6420000000001</c:v>
                </c:pt>
                <c:pt idx="4">
                  <c:v>1099.7060000000001</c:v>
                </c:pt>
                <c:pt idx="5">
                  <c:v>605.40600000000006</c:v>
                </c:pt>
                <c:pt idx="6">
                  <c:v>448.875</c:v>
                </c:pt>
              </c:numCache>
            </c:numRef>
          </c:val>
          <c:extLst>
            <c:ext xmlns:c16="http://schemas.microsoft.com/office/drawing/2014/chart" uri="{C3380CC4-5D6E-409C-BE32-E72D297353CC}">
              <c16:uniqueId val="{00000005-B3CE-4369-AF21-8E8EB7D01E06}"/>
            </c:ext>
          </c:extLst>
        </c:ser>
        <c:dLbls>
          <c:showLegendKey val="0"/>
          <c:showVal val="0"/>
          <c:showCatName val="0"/>
          <c:showSerName val="0"/>
          <c:showPercent val="0"/>
          <c:showBubbleSize val="0"/>
        </c:dLbls>
        <c:gapWidth val="219"/>
        <c:overlap val="-27"/>
        <c:axId val="704569695"/>
        <c:axId val="704563455"/>
      </c:barChart>
      <c:catAx>
        <c:axId val="704569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3455"/>
        <c:crosses val="autoZero"/>
        <c:auto val="1"/>
        <c:lblAlgn val="ctr"/>
        <c:lblOffset val="100"/>
        <c:noMultiLvlLbl val="0"/>
      </c:catAx>
      <c:valAx>
        <c:axId val="7045634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4569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PTSD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PTSD!$K$55</c:f>
              <c:strCache>
                <c:ptCount val="1"/>
                <c:pt idx="0">
                  <c:v>Cambridge</c:v>
                </c:pt>
              </c:strCache>
            </c:strRef>
          </c:tx>
          <c:spPr>
            <a:solidFill>
              <a:srgbClr val="00A4EB"/>
            </a:solidFill>
            <a:ln>
              <a:noFill/>
            </a:ln>
            <a:effectLst/>
          </c:spPr>
          <c:invertIfNegative val="0"/>
          <c:errBars>
            <c:errBarType val="both"/>
            <c:errValType val="cust"/>
            <c:noEndCap val="0"/>
            <c:plus>
              <c:numRef>
                <c:f>(PTSD!$V$55,PTSD!$X$55,PTSD!$Z$55,PTSD!$AB$55,PTSD!$AD$55,PTSD!$AF$55,PTSD!$AH$55)</c:f>
                <c:numCache>
                  <c:formatCode>General</c:formatCode>
                  <c:ptCount val="7"/>
                  <c:pt idx="0">
                    <c:v>488.78503892656306</c:v>
                  </c:pt>
                  <c:pt idx="1">
                    <c:v>425.47906611793439</c:v>
                  </c:pt>
                  <c:pt idx="2">
                    <c:v>233.45467415301863</c:v>
                  </c:pt>
                  <c:pt idx="3">
                    <c:v>172.35069241277529</c:v>
                  </c:pt>
                  <c:pt idx="4">
                    <c:v>140.39355400385926</c:v>
                  </c:pt>
                  <c:pt idx="5">
                    <c:v>55.97844316009536</c:v>
                  </c:pt>
                  <c:pt idx="6">
                    <c:v>46.994073617009128</c:v>
                  </c:pt>
                </c:numCache>
              </c:numRef>
            </c:plus>
            <c:minus>
              <c:numRef>
                <c:f>(PTSD!$U$55,PTSD!$W$55,PTSD!$Y$55,PTSD!$AA$55,PTSD!$AC$55,PTSD!$AE$55,PTSD!$AG$55)</c:f>
                <c:numCache>
                  <c:formatCode>General</c:formatCode>
                  <c:ptCount val="7"/>
                  <c:pt idx="0">
                    <c:v>265.52097496129142</c:v>
                  </c:pt>
                  <c:pt idx="1">
                    <c:v>271.1627778720507</c:v>
                  </c:pt>
                  <c:pt idx="2">
                    <c:v>155.34148551770716</c:v>
                  </c:pt>
                  <c:pt idx="3">
                    <c:v>114.9120256824163</c:v>
                  </c:pt>
                  <c:pt idx="4">
                    <c:v>98.149071909979625</c:v>
                  </c:pt>
                  <c:pt idx="5">
                    <c:v>25.816082881834898</c:v>
                  </c:pt>
                  <c:pt idx="6">
                    <c:v>11.49558966299363</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PTSD!$L$55:$R$55</c:f>
              <c:numCache>
                <c:formatCode>_-* #,##0_-;\-* #,##0_-;_-* "-"??_-;_-@_-</c:formatCode>
                <c:ptCount val="7"/>
                <c:pt idx="0">
                  <c:v>559.39593050209066</c:v>
                </c:pt>
                <c:pt idx="1">
                  <c:v>711.13993180983573</c:v>
                </c:pt>
                <c:pt idx="2">
                  <c:v>442.73963923256071</c:v>
                </c:pt>
                <c:pt idx="3">
                  <c:v>329.51266757935315</c:v>
                </c:pt>
                <c:pt idx="4">
                  <c:v>309.13943007248128</c:v>
                </c:pt>
                <c:pt idx="5">
                  <c:v>47.358425711063909</c:v>
                </c:pt>
                <c:pt idx="6">
                  <c:v>15.150348755604149</c:v>
                </c:pt>
              </c:numCache>
            </c:numRef>
          </c:val>
          <c:extLst>
            <c:ext xmlns:c16="http://schemas.microsoft.com/office/drawing/2014/chart" uri="{C3380CC4-5D6E-409C-BE32-E72D297353CC}">
              <c16:uniqueId val="{00000000-B786-497F-99A4-1D8C5BE8B905}"/>
            </c:ext>
          </c:extLst>
        </c:ser>
        <c:ser>
          <c:idx val="1"/>
          <c:order val="1"/>
          <c:tx>
            <c:strRef>
              <c:f>PTSD!$K$56</c:f>
              <c:strCache>
                <c:ptCount val="1"/>
                <c:pt idx="0">
                  <c:v>East Cambridgeshire</c:v>
                </c:pt>
              </c:strCache>
            </c:strRef>
          </c:tx>
          <c:spPr>
            <a:solidFill>
              <a:srgbClr val="CFDB00"/>
            </a:solidFill>
            <a:ln>
              <a:noFill/>
            </a:ln>
            <a:effectLst/>
          </c:spPr>
          <c:invertIfNegative val="0"/>
          <c:errBars>
            <c:errBarType val="both"/>
            <c:errValType val="cust"/>
            <c:noEndCap val="0"/>
            <c:plus>
              <c:numRef>
                <c:f>(PTSD!$V$56,PTSD!$X$56,PTSD!$Z$56,PTSD!$AB$56,PTSD!$AD$56,PTSD!$AF$56,PTSD!$AH$56)</c:f>
                <c:numCache>
                  <c:formatCode>General</c:formatCode>
                  <c:ptCount val="7"/>
                  <c:pt idx="0">
                    <c:v>117.54063537501889</c:v>
                  </c:pt>
                  <c:pt idx="1">
                    <c:v>140.10865483294344</c:v>
                  </c:pt>
                  <c:pt idx="2">
                    <c:v>131.35330044918641</c:v>
                  </c:pt>
                  <c:pt idx="3">
                    <c:v>138.87569647695216</c:v>
                  </c:pt>
                  <c:pt idx="4">
                    <c:v>128.462921061202</c:v>
                  </c:pt>
                  <c:pt idx="5">
                    <c:v>62.555403791932861</c:v>
                  </c:pt>
                  <c:pt idx="6">
                    <c:v>52.449849973601218</c:v>
                  </c:pt>
                </c:numCache>
              </c:numRef>
            </c:plus>
            <c:minus>
              <c:numRef>
                <c:f>(PTSD!$U$56,PTSD!$W$56,PTSD!$Y$56,PTSD!$AA$56,PTSD!$AC$56,PTSD!$AE$56,PTSD!$AG$56)</c:f>
                <c:numCache>
                  <c:formatCode>General</c:formatCode>
                  <c:ptCount val="7"/>
                  <c:pt idx="0">
                    <c:v>63.851185320411815</c:v>
                  </c:pt>
                  <c:pt idx="1">
                    <c:v>89.29288200958527</c:v>
                  </c:pt>
                  <c:pt idx="2">
                    <c:v>87.402905482440929</c:v>
                  </c:pt>
                  <c:pt idx="3">
                    <c:v>92.593115680689039</c:v>
                  </c:pt>
                  <c:pt idx="4">
                    <c:v>89.80837166252914</c:v>
                  </c:pt>
                  <c:pt idx="5">
                    <c:v>28.849239061196435</c:v>
                  </c:pt>
                  <c:pt idx="6">
                    <c:v>12.830169993262022</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PTSD!$L$56:$R$56</c:f>
              <c:numCache>
                <c:formatCode>_-* #,##0_-;\-* #,##0_-;_-* "-"??_-;_-@_-</c:formatCode>
                <c:ptCount val="7"/>
                <c:pt idx="0">
                  <c:v>134.52079720323528</c:v>
                </c:pt>
                <c:pt idx="1">
                  <c:v>234.17570258615211</c:v>
                </c:pt>
                <c:pt idx="2">
                  <c:v>249.10751118549405</c:v>
                </c:pt>
                <c:pt idx="3">
                  <c:v>265.51272041579011</c:v>
                </c:pt>
                <c:pt idx="4">
                  <c:v>282.86878613539812</c:v>
                </c:pt>
                <c:pt idx="5">
                  <c:v>52.922612278322802</c:v>
                </c:pt>
                <c:pt idx="6">
                  <c:v>16.909228294513341</c:v>
                </c:pt>
              </c:numCache>
            </c:numRef>
          </c:val>
          <c:extLst>
            <c:ext xmlns:c16="http://schemas.microsoft.com/office/drawing/2014/chart" uri="{C3380CC4-5D6E-409C-BE32-E72D297353CC}">
              <c16:uniqueId val="{00000001-B786-497F-99A4-1D8C5BE8B905}"/>
            </c:ext>
          </c:extLst>
        </c:ser>
        <c:ser>
          <c:idx val="2"/>
          <c:order val="2"/>
          <c:tx>
            <c:strRef>
              <c:f>PTSD!$K$57</c:f>
              <c:strCache>
                <c:ptCount val="1"/>
                <c:pt idx="0">
                  <c:v>Fenland</c:v>
                </c:pt>
              </c:strCache>
            </c:strRef>
          </c:tx>
          <c:spPr>
            <a:solidFill>
              <a:srgbClr val="752F8A"/>
            </a:solidFill>
            <a:ln>
              <a:noFill/>
            </a:ln>
            <a:effectLst/>
          </c:spPr>
          <c:invertIfNegative val="0"/>
          <c:errBars>
            <c:errBarType val="both"/>
            <c:errValType val="cust"/>
            <c:noEndCap val="0"/>
            <c:plus>
              <c:numRef>
                <c:f>(PTSD!$V$57,PTSD!$X$57,PTSD!$Z$57,PTSD!$AB$57,PTSD!$AD$57,PTSD!$AF$57,PTSD!$AH$57)</c:f>
                <c:numCache>
                  <c:formatCode>General</c:formatCode>
                  <c:ptCount val="7"/>
                  <c:pt idx="0">
                    <c:v>146.94958786965927</c:v>
                  </c:pt>
                  <c:pt idx="1">
                    <c:v>175.121891239506</c:v>
                  </c:pt>
                  <c:pt idx="2">
                    <c:v>137.12424765853353</c:v>
                  </c:pt>
                  <c:pt idx="3">
                    <c:v>147.49434174775462</c:v>
                  </c:pt>
                  <c:pt idx="4">
                    <c:v>155.93269596508975</c:v>
                  </c:pt>
                  <c:pt idx="5">
                    <c:v>80.989800634762801</c:v>
                  </c:pt>
                  <c:pt idx="6">
                    <c:v>66.433721190623871</c:v>
                  </c:pt>
                </c:numCache>
              </c:numRef>
            </c:plus>
            <c:minus>
              <c:numRef>
                <c:f>(PTSD!$U$57,PTSD!$W$57,PTSD!$Y$57,PTSD!$AA$57,PTSD!$AC$57,PTSD!$AE$57,PTSD!$AG$57)</c:f>
                <c:numCache>
                  <c:formatCode>General</c:formatCode>
                  <c:ptCount val="7"/>
                  <c:pt idx="0">
                    <c:v>79.826906991672729</c:v>
                  </c:pt>
                  <c:pt idx="1">
                    <c:v>111.6072264799727</c:v>
                  </c:pt>
                  <c:pt idx="2">
                    <c:v>91.242912180086364</c:v>
                  </c:pt>
                  <c:pt idx="3">
                    <c:v>98.339457472772779</c:v>
                  </c:pt>
                  <c:pt idx="4">
                    <c:v>109.01247922660218</c:v>
                  </c:pt>
                  <c:pt idx="5">
                    <c:v>37.350795908893573</c:v>
                  </c:pt>
                  <c:pt idx="6">
                    <c:v>16.250874627662061</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PTSD!$L$57:$R$57</c:f>
              <c:numCache>
                <c:formatCode>_-* #,##0_-;\-* #,##0_-;_-* "-"??_-;_-@_-</c:formatCode>
                <c:ptCount val="7"/>
                <c:pt idx="0">
                  <c:v>168.17822743465203</c:v>
                </c:pt>
                <c:pt idx="1">
                  <c:v>292.6963503298486</c:v>
                </c:pt>
                <c:pt idx="2">
                  <c:v>260.05193581424123</c:v>
                </c:pt>
                <c:pt idx="3">
                  <c:v>281.99047721702601</c:v>
                </c:pt>
                <c:pt idx="4">
                  <c:v>343.35582642909799</c:v>
                </c:pt>
                <c:pt idx="5">
                  <c:v>68.518330274849276</c:v>
                </c:pt>
                <c:pt idx="6">
                  <c:v>21.417467516717448</c:v>
                </c:pt>
              </c:numCache>
            </c:numRef>
          </c:val>
          <c:extLst>
            <c:ext xmlns:c16="http://schemas.microsoft.com/office/drawing/2014/chart" uri="{C3380CC4-5D6E-409C-BE32-E72D297353CC}">
              <c16:uniqueId val="{00000002-B786-497F-99A4-1D8C5BE8B905}"/>
            </c:ext>
          </c:extLst>
        </c:ser>
        <c:ser>
          <c:idx val="3"/>
          <c:order val="3"/>
          <c:tx>
            <c:strRef>
              <c:f>PTSD!$K$58</c:f>
              <c:strCache>
                <c:ptCount val="1"/>
                <c:pt idx="0">
                  <c:v>Huntingdonshire</c:v>
                </c:pt>
              </c:strCache>
            </c:strRef>
          </c:tx>
          <c:spPr>
            <a:solidFill>
              <a:srgbClr val="F38A00"/>
            </a:solidFill>
            <a:ln>
              <a:noFill/>
            </a:ln>
            <a:effectLst/>
          </c:spPr>
          <c:invertIfNegative val="0"/>
          <c:errBars>
            <c:errBarType val="both"/>
            <c:errValType val="cust"/>
            <c:noEndCap val="0"/>
            <c:plus>
              <c:numRef>
                <c:f>(PTSD!$V$58,PTSD!$X$58,PTSD!$Z$58,PTSD!$AB$58,PTSD!$AD$58,PTSD!$AF$58,PTSD!$AH$58)</c:f>
                <c:numCache>
                  <c:formatCode>General</c:formatCode>
                  <c:ptCount val="7"/>
                  <c:pt idx="0">
                    <c:v>257.03487930051358</c:v>
                  </c:pt>
                  <c:pt idx="1">
                    <c:v>314.45061717874717</c:v>
                  </c:pt>
                  <c:pt idx="2">
                    <c:v>274.41204442826302</c:v>
                  </c:pt>
                  <c:pt idx="3">
                    <c:v>280.30588833055958</c:v>
                  </c:pt>
                  <c:pt idx="4">
                    <c:v>274.47221722521567</c:v>
                  </c:pt>
                  <c:pt idx="5">
                    <c:v>128.09542421556199</c:v>
                  </c:pt>
                  <c:pt idx="6">
                    <c:v>103.41176094085914</c:v>
                  </c:pt>
                </c:numCache>
              </c:numRef>
            </c:plus>
            <c:minus>
              <c:numRef>
                <c:f>(PTSD!$U$58,PTSD!$W$58,PTSD!$Y$58,PTSD!$AA$58,PTSD!$AC$58,PTSD!$AE$58,PTSD!$AG$58)</c:f>
                <c:numCache>
                  <c:formatCode>General</c:formatCode>
                  <c:ptCount val="7"/>
                  <c:pt idx="0">
                    <c:v>139.62815208258476</c:v>
                  </c:pt>
                  <c:pt idx="1">
                    <c:v>200.40305069705926</c:v>
                  </c:pt>
                  <c:pt idx="2">
                    <c:v>182.59465046091577</c:v>
                  </c:pt>
                  <c:pt idx="3">
                    <c:v>186.8893996760421</c:v>
                  </c:pt>
                  <c:pt idx="4">
                    <c:v>191.88340644890792</c:v>
                  </c:pt>
                  <c:pt idx="5">
                    <c:v>59.074920659639076</c:v>
                  </c:pt>
                  <c:pt idx="6">
                    <c:v>25.296363532814478</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PTSD!$L$58:$R$58</c:f>
              <c:numCache>
                <c:formatCode>_-* #,##0_-;\-* #,##0_-;_-* "-"??_-;_-@_-</c:formatCode>
                <c:ptCount val="7"/>
                <c:pt idx="0">
                  <c:v>294.16666638073207</c:v>
                </c:pt>
                <c:pt idx="1">
                  <c:v>525.56849035687299</c:v>
                </c:pt>
                <c:pt idx="2">
                  <c:v>520.41403750864947</c:v>
                </c:pt>
                <c:pt idx="3">
                  <c:v>535.90931204844139</c:v>
                </c:pt>
                <c:pt idx="4">
                  <c:v>604.3737934107786</c:v>
                </c:pt>
                <c:pt idx="5">
                  <c:v>108.37024556560704</c:v>
                </c:pt>
                <c:pt idx="6">
                  <c:v>33.33876216932417</c:v>
                </c:pt>
              </c:numCache>
            </c:numRef>
          </c:val>
          <c:extLst>
            <c:ext xmlns:c16="http://schemas.microsoft.com/office/drawing/2014/chart" uri="{C3380CC4-5D6E-409C-BE32-E72D297353CC}">
              <c16:uniqueId val="{00000003-B786-497F-99A4-1D8C5BE8B905}"/>
            </c:ext>
          </c:extLst>
        </c:ser>
        <c:ser>
          <c:idx val="4"/>
          <c:order val="4"/>
          <c:tx>
            <c:strRef>
              <c:f>PTSD!$K$59</c:f>
              <c:strCache>
                <c:ptCount val="1"/>
                <c:pt idx="0">
                  <c:v>South Cambridgeshire</c:v>
                </c:pt>
              </c:strCache>
            </c:strRef>
          </c:tx>
          <c:spPr>
            <a:solidFill>
              <a:srgbClr val="AB004F"/>
            </a:solidFill>
            <a:ln>
              <a:noFill/>
            </a:ln>
            <a:effectLst/>
          </c:spPr>
          <c:invertIfNegative val="0"/>
          <c:errBars>
            <c:errBarType val="both"/>
            <c:errValType val="cust"/>
            <c:noEndCap val="0"/>
            <c:plus>
              <c:numRef>
                <c:f>(PTSD!$V$59,PTSD!$X$59,PTSD!$Z$59,PTSD!$AB$59,PTSD!$AD$59,PTSD!$AF$59,PTSD!$AH$59)</c:f>
                <c:numCache>
                  <c:formatCode>General</c:formatCode>
                  <c:ptCount val="7"/>
                  <c:pt idx="0">
                    <c:v>215.38012781673496</c:v>
                  </c:pt>
                  <c:pt idx="1">
                    <c:v>249.77222820815183</c:v>
                  </c:pt>
                  <c:pt idx="2">
                    <c:v>259.69262442061665</c:v>
                  </c:pt>
                  <c:pt idx="3">
                    <c:v>257.33764294393632</c:v>
                  </c:pt>
                  <c:pt idx="4">
                    <c:v>229.11776949802521</c:v>
                  </c:pt>
                  <c:pt idx="5">
                    <c:v>106.97352189894215</c:v>
                  </c:pt>
                  <c:pt idx="6">
                    <c:v>93.795266251714509</c:v>
                  </c:pt>
                </c:numCache>
              </c:numRef>
            </c:plus>
            <c:minus>
              <c:numRef>
                <c:f>(PTSD!$U$59,PTSD!$W$59,PTSD!$Y$59,PTSD!$AA$59,PTSD!$AC$59,PTSD!$AE$59,PTSD!$AG$59)</c:f>
                <c:numCache>
                  <c:formatCode>General</c:formatCode>
                  <c:ptCount val="7"/>
                  <c:pt idx="0">
                    <c:v>117.00018816201779</c:v>
                  </c:pt>
                  <c:pt idx="1">
                    <c:v>159.182758047704</c:v>
                  </c:pt>
                  <c:pt idx="2">
                    <c:v>172.80030139404676</c:v>
                  </c:pt>
                  <c:pt idx="3">
                    <c:v>171.57569500332426</c:v>
                  </c:pt>
                  <c:pt idx="4">
                    <c:v>160.17613197325022</c:v>
                  </c:pt>
                  <c:pt idx="5">
                    <c:v>49.333942703742878</c:v>
                  </c:pt>
                  <c:pt idx="6">
                    <c:v>22.943997193098983</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PTSD!$L$59:$R$59</c:f>
              <c:numCache>
                <c:formatCode>_-* #,##0_-;\-* #,##0_-;_-* "-"??_-;_-@_-</c:formatCode>
                <c:ptCount val="7"/>
                <c:pt idx="0">
                  <c:v>246.4943838630943</c:v>
                </c:pt>
                <c:pt idx="1">
                  <c:v>417.46590956064136</c:v>
                </c:pt>
                <c:pt idx="2">
                  <c:v>492.49910829362614</c:v>
                </c:pt>
                <c:pt idx="3">
                  <c:v>491.9969395420552</c:v>
                </c:pt>
                <c:pt idx="4">
                  <c:v>504.50561768776498</c:v>
                </c:pt>
                <c:pt idx="5">
                  <c:v>90.500866117572315</c:v>
                </c:pt>
                <c:pt idx="6">
                  <c:v>30.238514901246862</c:v>
                </c:pt>
              </c:numCache>
            </c:numRef>
          </c:val>
          <c:extLst>
            <c:ext xmlns:c16="http://schemas.microsoft.com/office/drawing/2014/chart" uri="{C3380CC4-5D6E-409C-BE32-E72D297353CC}">
              <c16:uniqueId val="{00000004-B786-497F-99A4-1D8C5BE8B905}"/>
            </c:ext>
          </c:extLst>
        </c:ser>
        <c:ser>
          <c:idx val="5"/>
          <c:order val="5"/>
          <c:tx>
            <c:strRef>
              <c:f>PTSD!$K$61</c:f>
              <c:strCache>
                <c:ptCount val="1"/>
                <c:pt idx="0">
                  <c:v>Peterborough</c:v>
                </c:pt>
              </c:strCache>
            </c:strRef>
          </c:tx>
          <c:spPr>
            <a:solidFill>
              <a:srgbClr val="005C48"/>
            </a:solidFill>
            <a:ln>
              <a:noFill/>
            </a:ln>
            <a:effectLst/>
          </c:spPr>
          <c:invertIfNegative val="0"/>
          <c:errBars>
            <c:errBarType val="both"/>
            <c:errValType val="cust"/>
            <c:noEndCap val="0"/>
            <c:plus>
              <c:numRef>
                <c:f>(PTSD!$V$61,PTSD!$X$61,PTSD!$Z$61,PTSD!$AB$61,PTSD!$AD$61,PTSD!$AF$61,PTSD!$AH$61)</c:f>
                <c:numCache>
                  <c:formatCode>General</c:formatCode>
                  <c:ptCount val="7"/>
                  <c:pt idx="0">
                    <c:v>353.98607544249944</c:v>
                  </c:pt>
                  <c:pt idx="1">
                    <c:v>441.52331764552389</c:v>
                  </c:pt>
                  <c:pt idx="2">
                    <c:v>373.80317571798878</c:v>
                  </c:pt>
                  <c:pt idx="3">
                    <c:v>305.00674797265333</c:v>
                  </c:pt>
                  <c:pt idx="4">
                    <c:v>249.30286682066844</c:v>
                  </c:pt>
                  <c:pt idx="5">
                    <c:v>107.59475432001922</c:v>
                  </c:pt>
                  <c:pt idx="6">
                    <c:v>82.277516165575648</c:v>
                  </c:pt>
                </c:numCache>
              </c:numRef>
            </c:plus>
            <c:minus>
              <c:numRef>
                <c:f>(PTSD!$U$61,PTSD!$W$61,PTSD!$Y$61,PTSD!$AA$61,PTSD!$AC$61,PTSD!$AE$61,PTSD!$AG$61)</c:f>
                <c:numCache>
                  <c:formatCode>General</c:formatCode>
                  <c:ptCount val="7"/>
                  <c:pt idx="0">
                    <c:v>192.2946088542929</c:v>
                  </c:pt>
                  <c:pt idx="1">
                    <c:v>281.38796674630947</c:v>
                  </c:pt>
                  <c:pt idx="2">
                    <c:v>248.72982654101259</c:v>
                  </c:pt>
                  <c:pt idx="3">
                    <c:v>203.35829677088003</c:v>
                  </c:pt>
                  <c:pt idx="4">
                    <c:v>174.28752464143201</c:v>
                  </c:pt>
                  <c:pt idx="5">
                    <c:v>49.620442055386881</c:v>
                  </c:pt>
                  <c:pt idx="6">
                    <c:v>20.12654982919905</c:v>
                  </c:pt>
                </c:numCache>
              </c:numRef>
            </c:minus>
            <c:spPr>
              <a:noFill/>
              <a:ln w="9525" cap="flat" cmpd="sng" algn="ctr">
                <a:solidFill>
                  <a:schemeClr val="tx1">
                    <a:lumMod val="65000"/>
                    <a:lumOff val="35000"/>
                  </a:schemeClr>
                </a:solidFill>
                <a:round/>
              </a:ln>
              <a:effectLst/>
            </c:spPr>
          </c:errBars>
          <c:cat>
            <c:strRef>
              <c:f>PTSD!$L$54:$R$54</c:f>
              <c:strCache>
                <c:ptCount val="7"/>
                <c:pt idx="0">
                  <c:v>16-24</c:v>
                </c:pt>
                <c:pt idx="1">
                  <c:v>25-34</c:v>
                </c:pt>
                <c:pt idx="2">
                  <c:v>35-44</c:v>
                </c:pt>
                <c:pt idx="3">
                  <c:v>45-54</c:v>
                </c:pt>
                <c:pt idx="4">
                  <c:v>55-64</c:v>
                </c:pt>
                <c:pt idx="5">
                  <c:v>65-74</c:v>
                </c:pt>
                <c:pt idx="6">
                  <c:v>75+</c:v>
                </c:pt>
              </c:strCache>
            </c:strRef>
          </c:cat>
          <c:val>
            <c:numRef>
              <c:f>PTSD!$L$61:$R$61</c:f>
              <c:numCache>
                <c:formatCode>_-* #,##0_-;\-* #,##0_-;_-* "-"??_-;_-@_-</c:formatCode>
                <c:ptCount val="7"/>
                <c:pt idx="0">
                  <c:v>405.12363163122791</c:v>
                </c:pt>
                <c:pt idx="1">
                  <c:v>737.95607588331961</c:v>
                </c:pt>
                <c:pt idx="2">
                  <c:v>708.90627382723574</c:v>
                </c:pt>
                <c:pt idx="3">
                  <c:v>583.13422329322054</c:v>
                </c:pt>
                <c:pt idx="4">
                  <c:v>548.95217028453135</c:v>
                </c:pt>
                <c:pt idx="5">
                  <c:v>91.026436101338035</c:v>
                </c:pt>
                <c:pt idx="6">
                  <c:v>26.525324763549687</c:v>
                </c:pt>
              </c:numCache>
            </c:numRef>
          </c:val>
          <c:extLst>
            <c:ext xmlns:c16="http://schemas.microsoft.com/office/drawing/2014/chart" uri="{C3380CC4-5D6E-409C-BE32-E72D297353CC}">
              <c16:uniqueId val="{00000005-B786-497F-99A4-1D8C5BE8B905}"/>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max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PTSD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PTSD!$K$71</c:f>
              <c:strCache>
                <c:ptCount val="1"/>
                <c:pt idx="0">
                  <c:v>Cambridge</c:v>
                </c:pt>
              </c:strCache>
            </c:strRef>
          </c:tx>
          <c:spPr>
            <a:solidFill>
              <a:srgbClr val="00A4EB"/>
            </a:solidFill>
            <a:ln>
              <a:noFill/>
            </a:ln>
            <a:effectLst/>
          </c:spPr>
          <c:invertIfNegative val="0"/>
          <c:errBars>
            <c:errBarType val="both"/>
            <c:errValType val="cust"/>
            <c:noEndCap val="0"/>
            <c:plus>
              <c:numRef>
                <c:f>(PTSD!$V$71,PTSD!$X$71,PTSD!$Z$71,PTSD!$AB$71,PTSD!$AD$71,PTSD!$AF$71,PTSD!$AH$71)</c:f>
                <c:numCache>
                  <c:formatCode>General</c:formatCode>
                  <c:ptCount val="7"/>
                  <c:pt idx="0">
                    <c:v>636.62136296417293</c:v>
                  </c:pt>
                  <c:pt idx="1">
                    <c:v>306.79288411663401</c:v>
                  </c:pt>
                  <c:pt idx="2">
                    <c:v>179.42188970567327</c:v>
                  </c:pt>
                  <c:pt idx="3">
                    <c:v>141.13466604528509</c:v>
                  </c:pt>
                  <c:pt idx="4">
                    <c:v>91.403354374789529</c:v>
                  </c:pt>
                  <c:pt idx="5">
                    <c:v>66.58482003058279</c:v>
                  </c:pt>
                  <c:pt idx="6">
                    <c:v>53.844028133062352</c:v>
                  </c:pt>
                </c:numCache>
              </c:numRef>
            </c:plus>
            <c:minus>
              <c:numRef>
                <c:f>(PTSD!$U$71,PTSD!$W$71,PTSD!$Y$71,PTSD!$AA$71,PTSD!$AC$71,PTSD!$AE$71,PTSD!$AG$71)</c:f>
                <c:numCache>
                  <c:formatCode>General</c:formatCode>
                  <c:ptCount val="7"/>
                  <c:pt idx="0">
                    <c:v>495.32498699191478</c:v>
                  </c:pt>
                  <c:pt idx="1">
                    <c:v>232.57170118355236</c:v>
                  </c:pt>
                  <c:pt idx="2">
                    <c:v>130.41738857195884</c:v>
                  </c:pt>
                  <c:pt idx="3">
                    <c:v>104.87293718307586</c:v>
                  </c:pt>
                  <c:pt idx="4">
                    <c:v>57.760054194833955</c:v>
                  </c:pt>
                  <c:pt idx="5">
                    <c:v>39.168267116304335</c:v>
                  </c:pt>
                  <c:pt idx="6">
                    <c:v>21.290876558918434</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PTSD!$L$71:$R$71</c:f>
              <c:numCache>
                <c:formatCode>_-* #,##0_-;\-* #,##0_-;_-* "-"??_-;_-@_-</c:formatCode>
                <c:ptCount val="7"/>
                <c:pt idx="0">
                  <c:v>1911.2122790071789</c:v>
                </c:pt>
                <c:pt idx="1">
                  <c:v>898.07092137293307</c:v>
                </c:pt>
                <c:pt idx="2">
                  <c:v>453.94854505898911</c:v>
                </c:pt>
                <c:pt idx="3">
                  <c:v>387.51288616450705</c:v>
                </c:pt>
                <c:pt idx="4">
                  <c:v>152.84494667706983</c:v>
                </c:pt>
                <c:pt idx="5">
                  <c:v>93.138871599846283</c:v>
                </c:pt>
                <c:pt idx="6">
                  <c:v>34.940816136430016</c:v>
                </c:pt>
              </c:numCache>
            </c:numRef>
          </c:val>
          <c:extLst>
            <c:ext xmlns:c16="http://schemas.microsoft.com/office/drawing/2014/chart" uri="{C3380CC4-5D6E-409C-BE32-E72D297353CC}">
              <c16:uniqueId val="{00000000-C470-4DFB-AC85-CE83A65EBB74}"/>
            </c:ext>
          </c:extLst>
        </c:ser>
        <c:ser>
          <c:idx val="1"/>
          <c:order val="1"/>
          <c:tx>
            <c:strRef>
              <c:f>PTSD!$K$72</c:f>
              <c:strCache>
                <c:ptCount val="1"/>
                <c:pt idx="0">
                  <c:v>East Cambridgeshire</c:v>
                </c:pt>
              </c:strCache>
            </c:strRef>
          </c:tx>
          <c:spPr>
            <a:solidFill>
              <a:srgbClr val="CFDB00"/>
            </a:solidFill>
            <a:ln>
              <a:noFill/>
            </a:ln>
            <a:effectLst/>
          </c:spPr>
          <c:invertIfNegative val="0"/>
          <c:errBars>
            <c:errBarType val="both"/>
            <c:errValType val="cust"/>
            <c:noEndCap val="0"/>
            <c:plus>
              <c:numRef>
                <c:f>(PTSD!$V$72,PTSD!$X$72,PTSD!$Z$72,PTSD!$AB$72,PTSD!$AD$72,PTSD!$AF$72,PTSD!$AH$72)</c:f>
                <c:numCache>
                  <c:formatCode>General</c:formatCode>
                  <c:ptCount val="7"/>
                  <c:pt idx="0">
                    <c:v>141.76422886428685</c:v>
                  </c:pt>
                  <c:pt idx="1">
                    <c:v>108.41632343482291</c:v>
                  </c:pt>
                  <c:pt idx="2">
                    <c:v>113.63200553379903</c:v>
                  </c:pt>
                  <c:pt idx="3">
                    <c:v>113.28329635940253</c:v>
                  </c:pt>
                  <c:pt idx="4">
                    <c:v>88.009065352914064</c:v>
                  </c:pt>
                  <c:pt idx="5">
                    <c:v>74.057880218508956</c:v>
                  </c:pt>
                  <c:pt idx="6">
                    <c:v>56.363675490808227</c:v>
                  </c:pt>
                </c:numCache>
              </c:numRef>
            </c:plus>
            <c:minus>
              <c:numRef>
                <c:f>(PTSD!$U$56,PTSD!$W$56,PTSD!$Y$56,PTSD!$AA$56,PTSD!$AC$56,PTSD!$AE$56,PTSD!$AG$56,PTSD!$U$72,PTSD!$W$72,PTSD!$Y$72,PTSD!$AA$72,PTSD!$AC$72,PTSD!$AE$72,PTSD!$AG$72)</c:f>
                <c:numCache>
                  <c:formatCode>General</c:formatCode>
                  <c:ptCount val="14"/>
                  <c:pt idx="0">
                    <c:v>63.851185320411815</c:v>
                  </c:pt>
                  <c:pt idx="1">
                    <c:v>89.29288200958527</c:v>
                  </c:pt>
                  <c:pt idx="2">
                    <c:v>87.402905482440929</c:v>
                  </c:pt>
                  <c:pt idx="3">
                    <c:v>92.593115680689039</c:v>
                  </c:pt>
                  <c:pt idx="4">
                    <c:v>89.80837166252914</c:v>
                  </c:pt>
                  <c:pt idx="5">
                    <c:v>28.849239061196435</c:v>
                  </c:pt>
                  <c:pt idx="6">
                    <c:v>12.830169993262022</c:v>
                  </c:pt>
                  <c:pt idx="7">
                    <c:v>110.30004474115248</c:v>
                  </c:pt>
                  <c:pt idx="8">
                    <c:v>82.187593268027456</c:v>
                  </c:pt>
                  <c:pt idx="9">
                    <c:v>82.596328933012359</c:v>
                  </c:pt>
                  <c:pt idx="10">
                    <c:v>84.177419735980408</c:v>
                  </c:pt>
                  <c:pt idx="11">
                    <c:v>55.615118495291028</c:v>
                  </c:pt>
                  <c:pt idx="12">
                    <c:v>43.564266346796657</c:v>
                  </c:pt>
                  <c:pt idx="13">
                    <c:v>22.28718947839765</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PTSD!$L$72:$R$72</c:f>
              <c:numCache>
                <c:formatCode>_-* #,##0_-;\-* #,##0_-;_-* "-"??_-;_-@_-</c:formatCode>
                <c:ptCount val="7"/>
                <c:pt idx="0">
                  <c:v>425.59290449801762</c:v>
                </c:pt>
                <c:pt idx="1">
                  <c:v>317.36572951920772</c:v>
                </c:pt>
                <c:pt idx="2">
                  <c:v>287.49604448387464</c:v>
                </c:pt>
                <c:pt idx="3">
                  <c:v>311.04149218998919</c:v>
                </c:pt>
                <c:pt idx="4">
                  <c:v>147.16900701266934</c:v>
                </c:pt>
                <c:pt idx="5">
                  <c:v>103.59219103483892</c:v>
                </c:pt>
                <c:pt idx="6">
                  <c:v>36.575882050110813</c:v>
                </c:pt>
              </c:numCache>
            </c:numRef>
          </c:val>
          <c:extLst>
            <c:ext xmlns:c16="http://schemas.microsoft.com/office/drawing/2014/chart" uri="{C3380CC4-5D6E-409C-BE32-E72D297353CC}">
              <c16:uniqueId val="{00000001-C470-4DFB-AC85-CE83A65EBB74}"/>
            </c:ext>
          </c:extLst>
        </c:ser>
        <c:ser>
          <c:idx val="2"/>
          <c:order val="2"/>
          <c:tx>
            <c:strRef>
              <c:f>PTSD!$K$73</c:f>
              <c:strCache>
                <c:ptCount val="1"/>
                <c:pt idx="0">
                  <c:v>Fenland</c:v>
                </c:pt>
              </c:strCache>
            </c:strRef>
          </c:tx>
          <c:spPr>
            <a:solidFill>
              <a:srgbClr val="752F8A"/>
            </a:solidFill>
            <a:ln>
              <a:noFill/>
            </a:ln>
            <a:effectLst/>
          </c:spPr>
          <c:invertIfNegative val="0"/>
          <c:errBars>
            <c:errBarType val="both"/>
            <c:errValType val="cust"/>
            <c:noEndCap val="0"/>
            <c:plus>
              <c:numRef>
                <c:f>(PTSD!$V$73,PTSD!$X$73,PTSD!$Z$73,PTSD!$AB$73,PTSD!$AD$73,PTSD!$AF$73,PTSD!$AH$73)</c:f>
                <c:numCache>
                  <c:formatCode>General</c:formatCode>
                  <c:ptCount val="7"/>
                  <c:pt idx="0">
                    <c:v>184.64069230066752</c:v>
                  </c:pt>
                  <c:pt idx="1">
                    <c:v>135.35166293409691</c:v>
                  </c:pt>
                  <c:pt idx="2">
                    <c:v>112.10848943606004</c:v>
                  </c:pt>
                  <c:pt idx="3">
                    <c:v>122.93562989893331</c:v>
                  </c:pt>
                  <c:pt idx="4">
                    <c:v>109.37490249954092</c:v>
                  </c:pt>
                  <c:pt idx="5">
                    <c:v>94.80988101433519</c:v>
                  </c:pt>
                  <c:pt idx="6">
                    <c:v>72.890651524553704</c:v>
                  </c:pt>
                </c:numCache>
              </c:numRef>
            </c:plus>
            <c:minus>
              <c:numRef>
                <c:f>(PTSD!$U$73,PTSD!$W$73,PTSD!$Y$73,PTSD!$AA$73,PTSD!$AC$73,PTSD!$AE$73,PTSD!$AG$73)</c:f>
                <c:numCache>
                  <c:formatCode>General</c:formatCode>
                  <c:ptCount val="7"/>
                  <c:pt idx="0">
                    <c:v>143.66019400632842</c:v>
                  </c:pt>
                  <c:pt idx="1">
                    <c:v>102.60657315193237</c:v>
                  </c:pt>
                  <c:pt idx="2">
                    <c:v>81.488922299181922</c:v>
                  </c:pt>
                  <c:pt idx="3">
                    <c:v>91.349779279712294</c:v>
                  </c:pt>
                  <c:pt idx="4">
                    <c:v>69.116722675449495</c:v>
                  </c:pt>
                  <c:pt idx="5">
                    <c:v>55.771551881177473</c:v>
                  </c:pt>
                  <c:pt idx="6">
                    <c:v>28.822246732232891</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PTSD!$L$73:$R$73</c:f>
              <c:numCache>
                <c:formatCode>_-* #,##0_-;\-* #,##0_-;_-* "-"??_-;_-@_-</c:formatCode>
                <c:ptCount val="7"/>
                <c:pt idx="0">
                  <c:v>554.31309544238707</c:v>
                </c:pt>
                <c:pt idx="1">
                  <c:v>396.21320745617822</c:v>
                </c:pt>
                <c:pt idx="2">
                  <c:v>283.64145395940153</c:v>
                </c:pt>
                <c:pt idx="3">
                  <c:v>337.54386565311762</c:v>
                </c:pt>
                <c:pt idx="4">
                  <c:v>182.89702007876159</c:v>
                </c:pt>
                <c:pt idx="5">
                  <c:v>132.62009764590456</c:v>
                </c:pt>
                <c:pt idx="6">
                  <c:v>47.300674583448391</c:v>
                </c:pt>
              </c:numCache>
            </c:numRef>
          </c:val>
          <c:extLst>
            <c:ext xmlns:c16="http://schemas.microsoft.com/office/drawing/2014/chart" uri="{C3380CC4-5D6E-409C-BE32-E72D297353CC}">
              <c16:uniqueId val="{00000002-C470-4DFB-AC85-CE83A65EBB74}"/>
            </c:ext>
          </c:extLst>
        </c:ser>
        <c:ser>
          <c:idx val="3"/>
          <c:order val="3"/>
          <c:tx>
            <c:strRef>
              <c:f>PTSD!$K$74</c:f>
              <c:strCache>
                <c:ptCount val="1"/>
                <c:pt idx="0">
                  <c:v>Huntingdonshire</c:v>
                </c:pt>
              </c:strCache>
            </c:strRef>
          </c:tx>
          <c:spPr>
            <a:solidFill>
              <a:srgbClr val="F38A00"/>
            </a:solidFill>
            <a:ln>
              <a:noFill/>
            </a:ln>
            <a:effectLst/>
          </c:spPr>
          <c:invertIfNegative val="0"/>
          <c:errBars>
            <c:errBarType val="both"/>
            <c:errValType val="cust"/>
            <c:noEndCap val="0"/>
            <c:plus>
              <c:numRef>
                <c:f>(PTSD!$V$74,PTSD!$X$74,PTSD!$Z$74,PTSD!$AB$74,PTSD!$AD$74,PTSD!$AF$74,PTSD!$AH$74)</c:f>
                <c:numCache>
                  <c:formatCode>General</c:formatCode>
                  <c:ptCount val="7"/>
                  <c:pt idx="0">
                    <c:v>306.95364750844999</c:v>
                  </c:pt>
                  <c:pt idx="1">
                    <c:v>243.57815233955932</c:v>
                  </c:pt>
                  <c:pt idx="2">
                    <c:v>221.41147971652754</c:v>
                  </c:pt>
                  <c:pt idx="3">
                    <c:v>224.65367570824355</c:v>
                  </c:pt>
                  <c:pt idx="4">
                    <c:v>184.77660862834608</c:v>
                  </c:pt>
                  <c:pt idx="5">
                    <c:v>151.0552616068284</c:v>
                  </c:pt>
                  <c:pt idx="6">
                    <c:v>110.07634760048099</c:v>
                  </c:pt>
                </c:numCache>
              </c:numRef>
            </c:plus>
            <c:minus>
              <c:numRef>
                <c:f>(PTSD!$U$74,PTSD!$W$74,PTSD!$Y$74,PTSD!$AA$74,PTSD!$AC$74,PTSD!$AE$74,PTSD!$AG$74)</c:f>
                <c:numCache>
                  <c:formatCode>General</c:formatCode>
                  <c:ptCount val="7"/>
                  <c:pt idx="0">
                    <c:v>238.82612225157186</c:v>
                  </c:pt>
                  <c:pt idx="1">
                    <c:v>184.65025818272011</c:v>
                  </c:pt>
                  <c:pt idx="2">
                    <c:v>160.93859579704201</c:v>
                  </c:pt>
                  <c:pt idx="3">
                    <c:v>166.93340821693027</c:v>
                  </c:pt>
                  <c:pt idx="4">
                    <c:v>116.76493714386689</c:v>
                  </c:pt>
                  <c:pt idx="5">
                    <c:v>88.857683075841763</c:v>
                  </c:pt>
                  <c:pt idx="6">
                    <c:v>43.526125553362178</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PTSD!$L$74:$R$74</c:f>
              <c:numCache>
                <c:formatCode>_-* #,##0_-;\-* #,##0_-;_-* "-"??_-;_-@_-</c:formatCode>
                <c:ptCount val="7"/>
                <c:pt idx="0">
                  <c:v>921.51098648759319</c:v>
                </c:pt>
                <c:pt idx="1">
                  <c:v>713.02323822720052</c:v>
                </c:pt>
                <c:pt idx="2">
                  <c:v>560.18482048959038</c:v>
                </c:pt>
                <c:pt idx="3">
                  <c:v>616.83069582092196</c:v>
                </c:pt>
                <c:pt idx="4">
                  <c:v>308.98396548080063</c:v>
                </c:pt>
                <c:pt idx="5">
                  <c:v>211.29615742473365</c:v>
                </c:pt>
                <c:pt idx="6">
                  <c:v>71.43145778345793</c:v>
                </c:pt>
              </c:numCache>
            </c:numRef>
          </c:val>
          <c:extLst>
            <c:ext xmlns:c16="http://schemas.microsoft.com/office/drawing/2014/chart" uri="{C3380CC4-5D6E-409C-BE32-E72D297353CC}">
              <c16:uniqueId val="{00000003-C470-4DFB-AC85-CE83A65EBB74}"/>
            </c:ext>
          </c:extLst>
        </c:ser>
        <c:ser>
          <c:idx val="4"/>
          <c:order val="4"/>
          <c:tx>
            <c:strRef>
              <c:f>PTSD!$K$75</c:f>
              <c:strCache>
                <c:ptCount val="1"/>
                <c:pt idx="0">
                  <c:v>South Cambridgeshire</c:v>
                </c:pt>
              </c:strCache>
            </c:strRef>
          </c:tx>
          <c:spPr>
            <a:solidFill>
              <a:srgbClr val="AB004F"/>
            </a:solidFill>
            <a:ln>
              <a:noFill/>
            </a:ln>
            <a:effectLst/>
          </c:spPr>
          <c:invertIfNegative val="0"/>
          <c:errBars>
            <c:errBarType val="both"/>
            <c:errValType val="cust"/>
            <c:noEndCap val="0"/>
            <c:plus>
              <c:numRef>
                <c:f>(PTSD!$V$75,PTSD!$X$75,PTSD!$Z$75,PTSD!$AB$75,PTSD!$AD$75,PTSD!$AF$75,PTSD!$AH$75)</c:f>
                <c:numCache>
                  <c:formatCode>General</c:formatCode>
                  <c:ptCount val="7"/>
                  <c:pt idx="0">
                    <c:v>260.31242142887504</c:v>
                  </c:pt>
                  <c:pt idx="1">
                    <c:v>199.55775019783266</c:v>
                  </c:pt>
                  <c:pt idx="2">
                    <c:v>219.27484128677179</c:v>
                  </c:pt>
                  <c:pt idx="3">
                    <c:v>213.10597485549579</c:v>
                  </c:pt>
                  <c:pt idx="4">
                    <c:v>156.22821346221485</c:v>
                  </c:pt>
                  <c:pt idx="5">
                    <c:v>126.69103798043898</c:v>
                  </c:pt>
                  <c:pt idx="6">
                    <c:v>100.40376769633805</c:v>
                  </c:pt>
                </c:numCache>
              </c:numRef>
            </c:plus>
            <c:minus>
              <c:numRef>
                <c:f>(PTSD!$U$75,PTSD!$W$75,PTSD!$Y$75,PTSD!$AA$75,PTSD!$AC$75,PTSD!$AE$75,PTSD!$AG$75)</c:f>
                <c:numCache>
                  <c:formatCode>General</c:formatCode>
                  <c:ptCount val="7"/>
                  <c:pt idx="0">
                    <c:v>202.53678914847796</c:v>
                  </c:pt>
                  <c:pt idx="1">
                    <c:v>151.2795369472388</c:v>
                  </c:pt>
                  <c:pt idx="2">
                    <c:v>159.38552551788945</c:v>
                  </c:pt>
                  <c:pt idx="3">
                    <c:v>158.35265807188375</c:v>
                  </c:pt>
                  <c:pt idx="4">
                    <c:v>98.724495813782823</c:v>
                  </c:pt>
                  <c:pt idx="5">
                    <c:v>74.525521201085965</c:v>
                  </c:pt>
                  <c:pt idx="6">
                    <c:v>39.70141718948463</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PTSD!$L$75:$R$75</c:f>
              <c:numCache>
                <c:formatCode>_-* #,##0_-;\-* #,##0_-;_-* "-"??_-;_-@_-</c:formatCode>
                <c:ptCount val="7"/>
                <c:pt idx="0">
                  <c:v>781.48853487493761</c:v>
                </c:pt>
                <c:pt idx="1">
                  <c:v>584.1628729535455</c:v>
                </c:pt>
                <c:pt idx="2">
                  <c:v>554.77899231502431</c:v>
                </c:pt>
                <c:pt idx="3">
                  <c:v>585.12421993230646</c:v>
                </c:pt>
                <c:pt idx="4">
                  <c:v>261.24525866057525</c:v>
                </c:pt>
                <c:pt idx="5">
                  <c:v>177.21547214352478</c:v>
                </c:pt>
                <c:pt idx="6">
                  <c:v>65.154664465536385</c:v>
                </c:pt>
              </c:numCache>
            </c:numRef>
          </c:val>
          <c:extLst>
            <c:ext xmlns:c16="http://schemas.microsoft.com/office/drawing/2014/chart" uri="{C3380CC4-5D6E-409C-BE32-E72D297353CC}">
              <c16:uniqueId val="{00000004-C470-4DFB-AC85-CE83A65EBB74}"/>
            </c:ext>
          </c:extLst>
        </c:ser>
        <c:ser>
          <c:idx val="5"/>
          <c:order val="5"/>
          <c:tx>
            <c:strRef>
              <c:f>PTSD!$K$77</c:f>
              <c:strCache>
                <c:ptCount val="1"/>
                <c:pt idx="0">
                  <c:v>Peterborough</c:v>
                </c:pt>
              </c:strCache>
            </c:strRef>
          </c:tx>
          <c:spPr>
            <a:solidFill>
              <a:srgbClr val="005C48"/>
            </a:solidFill>
            <a:ln>
              <a:noFill/>
            </a:ln>
            <a:effectLst/>
          </c:spPr>
          <c:invertIfNegative val="0"/>
          <c:errBars>
            <c:errBarType val="both"/>
            <c:errValType val="cust"/>
            <c:noEndCap val="0"/>
            <c:plus>
              <c:numRef>
                <c:f>(PTSD!$V$77,PTSD!$X$77,PTSD!$Z$77,PTSD!$AB$77,PTSD!$AD$77,PTSD!$AF$77,PTSD!$AH$77)</c:f>
                <c:numCache>
                  <c:formatCode>General</c:formatCode>
                  <c:ptCount val="7"/>
                  <c:pt idx="0">
                    <c:v>433.15685744753318</c:v>
                  </c:pt>
                  <c:pt idx="1">
                    <c:v>353.76626004841432</c:v>
                  </c:pt>
                  <c:pt idx="2">
                    <c:v>307.34150352192671</c:v>
                  </c:pt>
                  <c:pt idx="3">
                    <c:v>242.51926760504784</c:v>
                  </c:pt>
                  <c:pt idx="4">
                    <c:v>177.27583601304087</c:v>
                  </c:pt>
                  <c:pt idx="5">
                    <c:v>128.31434459660298</c:v>
                  </c:pt>
                  <c:pt idx="6">
                    <c:v>94.038971290278567</c:v>
                  </c:pt>
                </c:numCache>
              </c:numRef>
            </c:plus>
            <c:minus>
              <c:numRef>
                <c:f>(PTSD!$U$77,PTSD!$W$77,PTSD!$Y$77,PTSD!$AA$77,PTSD!$AC$77,PTSD!$AE$77,PTSD!$AG$77)</c:f>
                <c:numCache>
                  <c:formatCode>General</c:formatCode>
                  <c:ptCount val="7"/>
                  <c:pt idx="0">
                    <c:v>337.01887379599714</c:v>
                  </c:pt>
                  <c:pt idx="1">
                    <c:v>268.1809949983184</c:v>
                  </c:pt>
                  <c:pt idx="2">
                    <c:v>223.39903093686894</c:v>
                  </c:pt>
                  <c:pt idx="3">
                    <c:v>180.20879369969219</c:v>
                  </c:pt>
                  <c:pt idx="4">
                    <c:v>112.02501227210917</c:v>
                  </c:pt>
                  <c:pt idx="5">
                    <c:v>75.4804251435217</c:v>
                  </c:pt>
                  <c:pt idx="6">
                    <c:v>37.184664648809637</c:v>
                  </c:pt>
                </c:numCache>
              </c:numRef>
            </c:minus>
            <c:spPr>
              <a:noFill/>
              <a:ln w="9525" cap="flat" cmpd="sng" algn="ctr">
                <a:solidFill>
                  <a:schemeClr val="tx1">
                    <a:lumMod val="65000"/>
                    <a:lumOff val="35000"/>
                  </a:schemeClr>
                </a:solidFill>
                <a:round/>
              </a:ln>
              <a:effectLst/>
            </c:spPr>
          </c:errBars>
          <c:cat>
            <c:strRef>
              <c:f>PTSD!$L$70:$R$70</c:f>
              <c:strCache>
                <c:ptCount val="7"/>
                <c:pt idx="0">
                  <c:v>16-24</c:v>
                </c:pt>
                <c:pt idx="1">
                  <c:v>25-34</c:v>
                </c:pt>
                <c:pt idx="2">
                  <c:v>35-44</c:v>
                </c:pt>
                <c:pt idx="3">
                  <c:v>45-54</c:v>
                </c:pt>
                <c:pt idx="4">
                  <c:v>55-64</c:v>
                </c:pt>
                <c:pt idx="5">
                  <c:v>65-74</c:v>
                </c:pt>
                <c:pt idx="6">
                  <c:v>75+</c:v>
                </c:pt>
              </c:strCache>
            </c:strRef>
          </c:cat>
          <c:val>
            <c:numRef>
              <c:f>PTSD!$L$77:$R$77</c:f>
              <c:numCache>
                <c:formatCode>_-* #,##0_-;\-* #,##0_-;_-* "-"??_-;_-@_-</c:formatCode>
                <c:ptCount val="7"/>
                <c:pt idx="0">
                  <c:v>1300.3878802233617</c:v>
                </c:pt>
                <c:pt idx="1">
                  <c:v>1035.5754893961384</c:v>
                </c:pt>
                <c:pt idx="2">
                  <c:v>777.59312751017899</c:v>
                </c:pt>
                <c:pt idx="3">
                  <c:v>665.88417979449423</c:v>
                </c:pt>
                <c:pt idx="4">
                  <c:v>296.44115238312997</c:v>
                </c:pt>
                <c:pt idx="5">
                  <c:v>179.48615405601831</c:v>
                </c:pt>
                <c:pt idx="6">
                  <c:v>61.024379479792934</c:v>
                </c:pt>
              </c:numCache>
            </c:numRef>
          </c:val>
          <c:extLst>
            <c:ext xmlns:c16="http://schemas.microsoft.com/office/drawing/2014/chart" uri="{C3380CC4-5D6E-409C-BE32-E72D297353CC}">
              <c16:uniqueId val="{00000005-C470-4DFB-AC85-CE83A65EBB74}"/>
            </c:ext>
          </c:extLst>
        </c:ser>
        <c:dLbls>
          <c:showLegendKey val="0"/>
          <c:showVal val="0"/>
          <c:showCatName val="0"/>
          <c:showSerName val="0"/>
          <c:showPercent val="0"/>
          <c:showBubbleSize val="0"/>
        </c:dLbls>
        <c:gapWidth val="219"/>
        <c:overlap val="-27"/>
        <c:axId val="703000543"/>
        <c:axId val="703002207"/>
      </c:barChart>
      <c:catAx>
        <c:axId val="70300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2207"/>
        <c:crosses val="autoZero"/>
        <c:auto val="1"/>
        <c:lblAlgn val="ctr"/>
        <c:lblOffset val="100"/>
        <c:noMultiLvlLbl val="0"/>
      </c:catAx>
      <c:valAx>
        <c:axId val="7030022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0300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Psychotic</a:t>
            </a:r>
            <a:r>
              <a:rPr lang="en-GB" baseline="0"/>
              <a:t> disorder in the past year - Males </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'Psychotic disorder'!$K$55</c:f>
              <c:strCache>
                <c:ptCount val="1"/>
                <c:pt idx="0">
                  <c:v>Cambridge</c:v>
                </c:pt>
              </c:strCache>
            </c:strRef>
          </c:tx>
          <c:spPr>
            <a:solidFill>
              <a:srgbClr val="00A4EB"/>
            </a:solidFill>
            <a:ln>
              <a:noFill/>
            </a:ln>
            <a:effectLst/>
          </c:spPr>
          <c:invertIfNegative val="0"/>
          <c:errBars>
            <c:errBarType val="both"/>
            <c:errValType val="cust"/>
            <c:noEndCap val="0"/>
            <c:plus>
              <c:numRef>
                <c:f>('Psychotic disorder'!$V$55,'Psychotic disorder'!$X$55,'Psychotic disorder'!$Z$55,'Psychotic disorder'!$AB$55,'Psychotic disorder'!$AD$55,'Psychotic disorder'!$AF$55)</c:f>
                <c:numCache>
                  <c:formatCode>General</c:formatCode>
                  <c:ptCount val="6"/>
                  <c:pt idx="0">
                    <c:v>140.26099030885587</c:v>
                  </c:pt>
                  <c:pt idx="1">
                    <c:v>109.85819133408808</c:v>
                  </c:pt>
                  <c:pt idx="2">
                    <c:v>79.612736037112086</c:v>
                  </c:pt>
                  <c:pt idx="3">
                    <c:v>54.053115098707018</c:v>
                  </c:pt>
                  <c:pt idx="4">
                    <c:v>43.149912905373945</c:v>
                  </c:pt>
                  <c:pt idx="5">
                    <c:v>20.278347288955608</c:v>
                  </c:pt>
                </c:numCache>
              </c:numRef>
            </c:plus>
            <c:minus>
              <c:numRef>
                <c:f>('Psychotic disorder'!$U$55,'Psychotic disorder'!$W$55,'Psychotic disorder'!$Y$55,'Psychotic disorder'!$AA$55,'Psychotic disorder'!$AC$55,'Psychotic disorder'!$AE$55)</c:f>
                <c:numCache>
                  <c:formatCode>General</c:formatCode>
                  <c:ptCount val="6"/>
                  <c:pt idx="0">
                    <c:v>25.316125736522785</c:v>
                  </c:pt>
                  <c:pt idx="1">
                    <c:v>32.277779385002603</c:v>
                  </c:pt>
                  <c:pt idx="2">
                    <c:v>44.278830832789787</c:v>
                  </c:pt>
                  <c:pt idx="3">
                    <c:v>23.457649000643617</c:v>
                  </c:pt>
                  <c:pt idx="4">
                    <c:v>21.589737656580201</c:v>
                  </c:pt>
                  <c:pt idx="5">
                    <c:v>4.1510856442556436</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disorder'!$L$55:$R$55</c:f>
              <c:numCache>
                <c:formatCode>_-* #,##0_-;\-* #,##0_-;_-* "-"??_-;_-@_-</c:formatCode>
                <c:ptCount val="7"/>
                <c:pt idx="0">
                  <c:v>30.829956829942645</c:v>
                </c:pt>
                <c:pt idx="1">
                  <c:v>45.570368801808378</c:v>
                </c:pt>
                <c:pt idx="2">
                  <c:v>98.770988860401047</c:v>
                </c:pt>
                <c:pt idx="3">
                  <c:v>41.221359812981426</c:v>
                </c:pt>
                <c:pt idx="4">
                  <c:v>42.9091690993423</c:v>
                </c:pt>
                <c:pt idx="5">
                  <c:v>5.2129840117022104</c:v>
                </c:pt>
                <c:pt idx="6">
                  <c:v>0</c:v>
                </c:pt>
              </c:numCache>
            </c:numRef>
          </c:val>
          <c:extLst>
            <c:ext xmlns:c16="http://schemas.microsoft.com/office/drawing/2014/chart" uri="{C3380CC4-5D6E-409C-BE32-E72D297353CC}">
              <c16:uniqueId val="{00000000-67D6-4C36-AB33-661073018EF3}"/>
            </c:ext>
          </c:extLst>
        </c:ser>
        <c:ser>
          <c:idx val="1"/>
          <c:order val="1"/>
          <c:tx>
            <c:strRef>
              <c:f>'Psychotic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('Psychotic disorder'!$V$56,'Psychotic disorder'!$X$56,'Psychotic disorder'!$Z$56,'Psychotic disorder'!$AB$56,'Psychotic disorder'!$AD$56,'Psychotic disorder'!$AF$56)</c:f>
                <c:numCache>
                  <c:formatCode>General</c:formatCode>
                  <c:ptCount val="6"/>
                  <c:pt idx="0">
                    <c:v>33.729276893250542</c:v>
                  </c:pt>
                  <c:pt idx="1">
                    <c:v>36.175888864842094</c:v>
                  </c:pt>
                  <c:pt idx="2">
                    <c:v>44.794115492458381</c:v>
                  </c:pt>
                  <c:pt idx="3">
                    <c:v>43.554591519154052</c:v>
                  </c:pt>
                  <c:pt idx="4">
                    <c:v>39.483036772531733</c:v>
                  </c:pt>
                  <c:pt idx="5">
                    <c:v>22.660869636294905</c:v>
                  </c:pt>
                </c:numCache>
              </c:numRef>
            </c:plus>
            <c:minus>
              <c:numRef>
                <c:f>('Psychotic disorder'!$U$56,'Psychotic disorder'!$W$56,'Psychotic disorder'!$Y$56,'Psychotic disorder'!$AA$56,'Psychotic disorder'!$AC$56,'Psychotic disorder'!$AE$56)</c:f>
                <c:numCache>
                  <c:formatCode>General</c:formatCode>
                  <c:ptCount val="6"/>
                  <c:pt idx="0">
                    <c:v>6.0878980887789256</c:v>
                  </c:pt>
                  <c:pt idx="1">
                    <c:v>10.628951247565507</c:v>
                  </c:pt>
                  <c:pt idx="2">
                    <c:v>24.91348948578305</c:v>
                  </c:pt>
                  <c:pt idx="3">
                    <c:v>18.901562256994957</c:v>
                  </c:pt>
                  <c:pt idx="4">
                    <c:v>19.755043484639486</c:v>
                  </c:pt>
                  <c:pt idx="5">
                    <c:v>4.6388006523985865</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disorder'!$L$56:$R$56</c:f>
              <c:numCache>
                <c:formatCode>_-* #,##0_-;\-* #,##0_-;_-* "-"??_-;_-@_-</c:formatCode>
                <c:ptCount val="7"/>
                <c:pt idx="0">
                  <c:v>7.4138372204152327</c:v>
                </c:pt>
                <c:pt idx="1">
                  <c:v>15.006150904949012</c:v>
                </c:pt>
                <c:pt idx="2">
                  <c:v>55.573508744312925</c:v>
                </c:pt>
                <c:pt idx="3">
                  <c:v>33.215097506219855</c:v>
                </c:pt>
                <c:pt idx="4">
                  <c:v>39.262751355799793</c:v>
                </c:pt>
                <c:pt idx="5">
                  <c:v>5.8254624709782004</c:v>
                </c:pt>
                <c:pt idx="6">
                  <c:v>0</c:v>
                </c:pt>
              </c:numCache>
            </c:numRef>
          </c:val>
          <c:extLst>
            <c:ext xmlns:c16="http://schemas.microsoft.com/office/drawing/2014/chart" uri="{C3380CC4-5D6E-409C-BE32-E72D297353CC}">
              <c16:uniqueId val="{00000001-67D6-4C36-AB33-661073018EF3}"/>
            </c:ext>
          </c:extLst>
        </c:ser>
        <c:ser>
          <c:idx val="2"/>
          <c:order val="2"/>
          <c:tx>
            <c:strRef>
              <c:f>'Psychotic disorder'!$K$57</c:f>
              <c:strCache>
                <c:ptCount val="1"/>
                <c:pt idx="0">
                  <c:v>Fenland</c:v>
                </c:pt>
              </c:strCache>
            </c:strRef>
          </c:tx>
          <c:spPr>
            <a:solidFill>
              <a:srgbClr val="752F8A"/>
            </a:solidFill>
            <a:ln>
              <a:noFill/>
            </a:ln>
            <a:effectLst/>
          </c:spPr>
          <c:invertIfNegative val="0"/>
          <c:errBars>
            <c:errBarType val="both"/>
            <c:errValType val="cust"/>
            <c:noEndCap val="0"/>
            <c:plus>
              <c:numRef>
                <c:f>('Psychotic disorder'!$V$57,'Psychotic disorder'!$X$57,'Psychotic disorder'!$Z$57,'Psychotic disorder'!$AB$57,'Psychotic disorder'!$AD$57,'Psychotic disorder'!$AF$57)</c:f>
                <c:numCache>
                  <c:formatCode>General</c:formatCode>
                  <c:ptCount val="6"/>
                  <c:pt idx="0">
                    <c:v>42.16842390540797</c:v>
                  </c:pt>
                  <c:pt idx="1">
                    <c:v>45.216265068242983</c:v>
                  </c:pt>
                  <c:pt idx="2">
                    <c:v>46.7621244797649</c:v>
                  </c:pt>
                  <c:pt idx="3">
                    <c:v>46.257595599357465</c:v>
                  </c:pt>
                  <c:pt idx="4">
                    <c:v>47.925863104860319</c:v>
                  </c:pt>
                  <c:pt idx="5">
                    <c:v>29.338781349063158</c:v>
                  </c:pt>
                </c:numCache>
              </c:numRef>
            </c:plus>
            <c:minus>
              <c:numRef>
                <c:f>('Psychotic disorder'!$U$57,'Psychotic disorder'!$W$57,'Psychotic disorder'!$Y$57,'Psychotic disorder'!$AA$57,'Psychotic disorder'!$AC$57,'Psychotic disorder'!$AE$57)</c:f>
                <c:numCache>
                  <c:formatCode>General</c:formatCode>
                  <c:ptCount val="6"/>
                  <c:pt idx="0">
                    <c:v>7.6111049790078225</c:v>
                  </c:pt>
                  <c:pt idx="1">
                    <c:v>13.285132503666869</c:v>
                  </c:pt>
                  <c:pt idx="2">
                    <c:v>26.008052257570384</c:v>
                  </c:pt>
                  <c:pt idx="3">
                    <c:v>20.074595871152681</c:v>
                  </c:pt>
                  <c:pt idx="4">
                    <c:v>23.979348780336625</c:v>
                  </c:pt>
                  <c:pt idx="5">
                    <c:v>6.0058047306637139</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disorder'!$L$57:$R$57</c:f>
              <c:numCache>
                <c:formatCode>_-* #,##0_-;\-* #,##0_-;_-* "-"??_-;_-@_-</c:formatCode>
                <c:ptCount val="7"/>
                <c:pt idx="0">
                  <c:v>9.2687973022843071</c:v>
                </c:pt>
                <c:pt idx="1">
                  <c:v>18.756196966086371</c:v>
                </c:pt>
                <c:pt idx="2">
                  <c:v>58.015105446526597</c:v>
                </c:pt>
                <c:pt idx="3">
                  <c:v>35.276431132645534</c:v>
                </c:pt>
                <c:pt idx="4">
                  <c:v>47.658473116924121</c:v>
                </c:pt>
                <c:pt idx="5">
                  <c:v>7.5421628753143919</c:v>
                </c:pt>
                <c:pt idx="6">
                  <c:v>0</c:v>
                </c:pt>
              </c:numCache>
            </c:numRef>
          </c:val>
          <c:extLst>
            <c:ext xmlns:c16="http://schemas.microsoft.com/office/drawing/2014/chart" uri="{C3380CC4-5D6E-409C-BE32-E72D297353CC}">
              <c16:uniqueId val="{00000002-67D6-4C36-AB33-661073018EF3}"/>
            </c:ext>
          </c:extLst>
        </c:ser>
        <c:ser>
          <c:idx val="3"/>
          <c:order val="3"/>
          <c:tx>
            <c:strRef>
              <c:f>'Psychotic disorder'!$K$58</c:f>
              <c:strCache>
                <c:ptCount val="1"/>
                <c:pt idx="0">
                  <c:v>Huntingdonshire</c:v>
                </c:pt>
              </c:strCache>
            </c:strRef>
          </c:tx>
          <c:spPr>
            <a:solidFill>
              <a:srgbClr val="F38A00"/>
            </a:solidFill>
            <a:ln>
              <a:noFill/>
            </a:ln>
            <a:effectLst/>
          </c:spPr>
          <c:invertIfNegative val="0"/>
          <c:errBars>
            <c:errBarType val="both"/>
            <c:errValType val="cust"/>
            <c:noEndCap val="0"/>
            <c:plus>
              <c:numRef>
                <c:f>('Psychotic disorder'!$V$58,'Psychotic disorder'!$X$58,'Psychotic disorder'!$Z$58,'Psychotic disorder'!$AB$58,'Psychotic disorder'!$AD$58,'Psychotic disorder'!$AF$58)</c:f>
                <c:numCache>
                  <c:formatCode>General</c:formatCode>
                  <c:ptCount val="6"/>
                  <c:pt idx="0">
                    <c:v>73.75832696062507</c:v>
                  </c:pt>
                  <c:pt idx="1">
                    <c:v>81.190777215745996</c:v>
                  </c:pt>
                  <c:pt idx="2">
                    <c:v>93.580022493583016</c:v>
                  </c:pt>
                  <c:pt idx="3">
                    <c:v>87.910331154863243</c:v>
                  </c:pt>
                  <c:pt idx="4">
                    <c:v>84.35894619412062</c:v>
                  </c:pt>
                  <c:pt idx="5">
                    <c:v>46.402924978466572</c:v>
                  </c:pt>
                </c:numCache>
              </c:numRef>
            </c:plus>
            <c:minus>
              <c:numRef>
                <c:f>('Psychotic disorder'!$U$58,'Psychotic disorder'!$W$58,'Psychotic disorder'!$Y$58,'Psychotic disorder'!$AA$58,'Psychotic disorder'!$AC$58,'Psychotic disorder'!$AE$58)</c:f>
                <c:numCache>
                  <c:formatCode>General</c:formatCode>
                  <c:ptCount val="6"/>
                  <c:pt idx="0">
                    <c:v>13.312861083748139</c:v>
                  </c:pt>
                  <c:pt idx="1">
                    <c:v>23.854916626991454</c:v>
                  </c:pt>
                  <c:pt idx="2">
                    <c:v>52.04712451272178</c:v>
                  </c:pt>
                  <c:pt idx="3">
                    <c:v>38.150802002722244</c:v>
                  </c:pt>
                  <c:pt idx="4">
                    <c:v>42.208370647482909</c:v>
                  </c:pt>
                  <c:pt idx="5">
                    <c:v>9.4989257746115268</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disorder'!$L$58:$R$58</c:f>
              <c:numCache>
                <c:formatCode>_-* #,##0_-;\-* #,##0_-;_-* "-"??_-;_-@_-</c:formatCode>
                <c:ptCount val="7"/>
                <c:pt idx="0">
                  <c:v>16.212391136249451</c:v>
                </c:pt>
                <c:pt idx="1">
                  <c:v>33.678814625441234</c:v>
                </c:pt>
                <c:pt idx="2">
                  <c:v>116.09940594129407</c:v>
                </c:pt>
                <c:pt idx="3">
                  <c:v>67.041157298622593</c:v>
                </c:pt>
                <c:pt idx="4">
                  <c:v>83.888287219115796</c:v>
                </c:pt>
                <c:pt idx="5">
                  <c:v>11.92886691218226</c:v>
                </c:pt>
                <c:pt idx="6">
                  <c:v>0</c:v>
                </c:pt>
              </c:numCache>
            </c:numRef>
          </c:val>
          <c:extLst>
            <c:ext xmlns:c16="http://schemas.microsoft.com/office/drawing/2014/chart" uri="{C3380CC4-5D6E-409C-BE32-E72D297353CC}">
              <c16:uniqueId val="{00000003-67D6-4C36-AB33-661073018EF3}"/>
            </c:ext>
          </c:extLst>
        </c:ser>
        <c:ser>
          <c:idx val="4"/>
          <c:order val="4"/>
          <c:tx>
            <c:strRef>
              <c:f>'Psychotic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('Psychotic disorder'!$V$59,'Psychotic disorder'!$X$59,'Psychotic disorder'!$Z$59,'Psychotic disorder'!$AB$59,'Psychotic disorder'!$AD$59,'Psychotic disorder'!$AF$59)</c:f>
                <c:numCache>
                  <c:formatCode>General</c:formatCode>
                  <c:ptCount val="6"/>
                  <c:pt idx="0">
                    <c:v>61.805144623016986</c:v>
                  </c:pt>
                  <c:pt idx="1">
                    <c:v>64.490893727840756</c:v>
                  </c:pt>
                  <c:pt idx="2">
                    <c:v>88.56040442879312</c:v>
                  </c:pt>
                  <c:pt idx="3">
                    <c:v>80.706964611228358</c:v>
                  </c:pt>
                  <c:pt idx="4">
                    <c:v>70.41927151898696</c:v>
                  </c:pt>
                  <c:pt idx="5">
                    <c:v>38.751456906107926</c:v>
                  </c:pt>
                </c:numCache>
              </c:numRef>
            </c:plus>
            <c:minus>
              <c:numRef>
                <c:f>('Psychotic disorder'!$U$59,'Psychotic disorder'!$W$59,'Psychotic disorder'!$Y$59,'Psychotic disorder'!$AA$59,'Psychotic disorder'!$AC$59,'Psychotic disorder'!$AE$59)</c:f>
                <c:numCache>
                  <c:formatCode>General</c:formatCode>
                  <c:ptCount val="6"/>
                  <c:pt idx="0">
                    <c:v>11.15539544526859</c:v>
                  </c:pt>
                  <c:pt idx="1">
                    <c:v>18.948271538155048</c:v>
                  </c:pt>
                  <c:pt idx="2">
                    <c:v>49.255324730430189</c:v>
                  </c:pt>
                  <c:pt idx="3">
                    <c:v>35.02472788664214</c:v>
                  </c:pt>
                  <c:pt idx="4">
                    <c:v>35.233758209349119</c:v>
                  </c:pt>
                  <c:pt idx="5">
                    <c:v>7.9326295266945603</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disorder'!$L$59:$R$59</c:f>
              <c:numCache>
                <c:formatCode>_-* #,##0_-;\-* #,##0_-;_-* "-"??_-;_-@_-</c:formatCode>
                <c:ptCount val="7"/>
                <c:pt idx="0">
                  <c:v>13.585031279190018</c:v>
                </c:pt>
                <c:pt idx="1">
                  <c:v>26.751521901526399</c:v>
                </c:pt>
                <c:pt idx="2">
                  <c:v>109.87185159961545</c:v>
                </c:pt>
                <c:pt idx="3">
                  <c:v>61.547809438508814</c:v>
                </c:pt>
                <c:pt idx="4">
                  <c:v>70.026385362284088</c:v>
                </c:pt>
                <c:pt idx="5">
                  <c:v>9.9618929690454063</c:v>
                </c:pt>
                <c:pt idx="6">
                  <c:v>0</c:v>
                </c:pt>
              </c:numCache>
            </c:numRef>
          </c:val>
          <c:extLst>
            <c:ext xmlns:c16="http://schemas.microsoft.com/office/drawing/2014/chart" uri="{C3380CC4-5D6E-409C-BE32-E72D297353CC}">
              <c16:uniqueId val="{00000004-67D6-4C36-AB33-661073018EF3}"/>
            </c:ext>
          </c:extLst>
        </c:ser>
        <c:ser>
          <c:idx val="5"/>
          <c:order val="5"/>
          <c:tx>
            <c:strRef>
              <c:f>'Psychotic disorder'!$K$61</c:f>
              <c:strCache>
                <c:ptCount val="1"/>
                <c:pt idx="0">
                  <c:v>Peterborough</c:v>
                </c:pt>
              </c:strCache>
            </c:strRef>
          </c:tx>
          <c:spPr>
            <a:solidFill>
              <a:srgbClr val="005C48"/>
            </a:solidFill>
            <a:ln>
              <a:noFill/>
            </a:ln>
            <a:effectLst/>
          </c:spPr>
          <c:invertIfNegative val="0"/>
          <c:errBars>
            <c:errBarType val="both"/>
            <c:errValType val="cust"/>
            <c:noEndCap val="0"/>
            <c:plus>
              <c:numRef>
                <c:f>('Psychotic disorder'!$V$61,'Psychotic disorder'!$X$61,'Psychotic disorder'!$Z$61,'Psychotic disorder'!$AB$61,'Psychotic disorder'!$AD$61,'Psychotic disorder'!$AF$61)</c:f>
                <c:numCache>
                  <c:formatCode>General</c:formatCode>
                  <c:ptCount val="6"/>
                  <c:pt idx="0">
                    <c:v>101.57929057351944</c:v>
                  </c:pt>
                  <c:pt idx="1">
                    <c:v>114.00079809077772</c:v>
                  </c:pt>
                  <c:pt idx="2">
                    <c:v>127.47439590249763</c:v>
                  </c:pt>
                  <c:pt idx="3">
                    <c:v>95.657085116683348</c:v>
                  </c:pt>
                  <c:pt idx="4">
                    <c:v>76.623154579277681</c:v>
                  </c:pt>
                  <c:pt idx="5">
                    <c:v>38.976500084706714</c:v>
                  </c:pt>
                </c:numCache>
              </c:numRef>
            </c:plus>
            <c:minus>
              <c:numRef>
                <c:f>('Psychotic disorder'!$U$61,'Psychotic disorder'!$W$61,'Psychotic disorder'!$Y$61,'Psychotic disorder'!$AA$61,'Psychotic disorder'!$AC$61,'Psychotic disorder'!$AE$61)</c:f>
                <c:numCache>
                  <c:formatCode>General</c:formatCode>
                  <c:ptCount val="6"/>
                  <c:pt idx="0">
                    <c:v>18.334350033628947</c:v>
                  </c:pt>
                  <c:pt idx="1">
                    <c:v>33.49493165510156</c:v>
                  </c:pt>
                  <c:pt idx="2">
                    <c:v>70.898420185528792</c:v>
                  </c:pt>
                  <c:pt idx="3">
                    <c:v>41.512692154638174</c:v>
                  </c:pt>
                  <c:pt idx="4">
                    <c:v>38.33782490856828</c:v>
                  </c:pt>
                  <c:pt idx="5">
                    <c:v>7.9786970633980001</c:v>
                  </c:pt>
                </c:numCache>
              </c:numRef>
            </c:minus>
            <c:spPr>
              <a:noFill/>
              <a:ln w="9525" cap="flat" cmpd="sng" algn="ctr">
                <a:solidFill>
                  <a:schemeClr val="tx1">
                    <a:lumMod val="65000"/>
                    <a:lumOff val="35000"/>
                  </a:schemeClr>
                </a:solidFill>
                <a:round/>
              </a:ln>
              <a:effectLst/>
            </c:spPr>
          </c:errBars>
          <c:cat>
            <c:strRef>
              <c:f>'Psychotic disorder'!$L$54:$R$54</c:f>
              <c:strCache>
                <c:ptCount val="7"/>
                <c:pt idx="0">
                  <c:v>16-24</c:v>
                </c:pt>
                <c:pt idx="1">
                  <c:v>25-34</c:v>
                </c:pt>
                <c:pt idx="2">
                  <c:v>35-44</c:v>
                </c:pt>
                <c:pt idx="3">
                  <c:v>45-54</c:v>
                </c:pt>
                <c:pt idx="4">
                  <c:v>55-64</c:v>
                </c:pt>
                <c:pt idx="5">
                  <c:v>65-74</c:v>
                </c:pt>
                <c:pt idx="6">
                  <c:v>75+</c:v>
                </c:pt>
              </c:strCache>
            </c:strRef>
          </c:cat>
          <c:val>
            <c:numRef>
              <c:f>'Psychotic disorder'!$L$61:$R$61</c:f>
              <c:numCache>
                <c:formatCode>_-* #,##0_-;\-* #,##0_-;_-* "-"??_-;_-@_-</c:formatCode>
                <c:ptCount val="7"/>
                <c:pt idx="0">
                  <c:v>22.327556195787629</c:v>
                </c:pt>
                <c:pt idx="1">
                  <c:v>47.288766996888029</c:v>
                </c:pt>
                <c:pt idx="2">
                  <c:v>158.15022525796201</c:v>
                </c:pt>
                <c:pt idx="3">
                  <c:v>72.948896970234316</c:v>
                </c:pt>
                <c:pt idx="4">
                  <c:v>76.195655457691529</c:v>
                </c:pt>
                <c:pt idx="5">
                  <c:v>10.019745143843549</c:v>
                </c:pt>
                <c:pt idx="6">
                  <c:v>0</c:v>
                </c:pt>
              </c:numCache>
            </c:numRef>
          </c:val>
          <c:extLst>
            <c:ext xmlns:c16="http://schemas.microsoft.com/office/drawing/2014/chart" uri="{C3380CC4-5D6E-409C-BE32-E72D297353CC}">
              <c16:uniqueId val="{00000005-67D6-4C36-AB33-661073018EF3}"/>
            </c:ext>
          </c:extLst>
        </c:ser>
        <c:dLbls>
          <c:showLegendKey val="0"/>
          <c:showVal val="0"/>
          <c:showCatName val="0"/>
          <c:showSerName val="0"/>
          <c:showPercent val="0"/>
          <c:showBubbleSize val="0"/>
        </c:dLbls>
        <c:gapWidth val="219"/>
        <c:overlap val="-27"/>
        <c:axId val="467404031"/>
        <c:axId val="467404863"/>
      </c:barChart>
      <c:catAx>
        <c:axId val="467404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863"/>
        <c:crosses val="autoZero"/>
        <c:auto val="1"/>
        <c:lblAlgn val="ctr"/>
        <c:lblOffset val="100"/>
        <c:noMultiLvlLbl val="0"/>
      </c:catAx>
      <c:valAx>
        <c:axId val="467404863"/>
        <c:scaling>
          <c:orientation val="minMax"/>
          <c:max val="3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Estimation</a:t>
            </a:r>
            <a:r>
              <a:rPr lang="en-GB" baseline="0"/>
              <a:t> of mental and substance disorders in the Cambridgeshire and Peterborough population aged 16  and over</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APMS.xlsx]Summary'!$C$23</c:f>
              <c:strCache>
                <c:ptCount val="1"/>
                <c:pt idx="0">
                  <c:v>Male</c:v>
                </c:pt>
              </c:strCache>
            </c:strRef>
          </c:tx>
          <c:spPr>
            <a:solidFill>
              <a:srgbClr val="00C4AA"/>
            </a:solidFill>
            <a:ln>
              <a:noFill/>
            </a:ln>
            <a:effectLst/>
          </c:spPr>
          <c:invertIfNegative val="0"/>
          <c:errBars>
            <c:errBarType val="both"/>
            <c:errValType val="cust"/>
            <c:noEndCap val="0"/>
            <c:plus>
              <c:numRef>
                <c:f>'[Local estimates of mental disorders from APMS.xlsx]Summary'!$E$24:$E$39</c:f>
                <c:numCache>
                  <c:formatCode>General</c:formatCode>
                  <c:ptCount val="15"/>
                  <c:pt idx="0">
                    <c:v>2931.6731443625649</c:v>
                  </c:pt>
                  <c:pt idx="1">
                    <c:v>2337.3977778934313</c:v>
                  </c:pt>
                  <c:pt idx="2">
                    <c:v>1906.0180239077072</c:v>
                  </c:pt>
                  <c:pt idx="3">
                    <c:v>1552.0465885287731</c:v>
                  </c:pt>
                  <c:pt idx="4">
                    <c:v>946.69957526898634</c:v>
                  </c:pt>
                  <c:pt idx="5">
                    <c:v>3152.2753910415013</c:v>
                  </c:pt>
                  <c:pt idx="6">
                    <c:v>2684.1299102457688</c:v>
                  </c:pt>
                  <c:pt idx="7">
                    <c:v>726.1658680979458</c:v>
                  </c:pt>
                  <c:pt idx="8">
                    <c:v>3895.8537242102957</c:v>
                  </c:pt>
                  <c:pt idx="9">
                    <c:v>2784.9131775625647</c:v>
                  </c:pt>
                  <c:pt idx="10">
                    <c:v>2810.9972066569899</c:v>
                  </c:pt>
                  <c:pt idx="11">
                    <c:v>3972.9986829012996</c:v>
                  </c:pt>
                  <c:pt idx="12">
                    <c:v>2114.4289844285295</c:v>
                  </c:pt>
                  <c:pt idx="13">
                    <c:v>2867.6912311042379</c:v>
                  </c:pt>
                  <c:pt idx="14">
                    <c:v>2902.6816617627537</c:v>
                  </c:pt>
                </c:numCache>
                <c:extLst/>
              </c:numRef>
            </c:plus>
            <c:minus>
              <c:numRef>
                <c:f>'[Local estimates of mental disorders from APMS.xlsx]Summary'!$D$24:$D$39</c:f>
                <c:numCache>
                  <c:formatCode>General</c:formatCode>
                  <c:ptCount val="15"/>
                  <c:pt idx="0">
                    <c:v>2528.6954408962119</c:v>
                  </c:pt>
                  <c:pt idx="1">
                    <c:v>1916.5496662910937</c:v>
                  </c:pt>
                  <c:pt idx="2">
                    <c:v>1475.3411878305787</c:v>
                  </c:pt>
                  <c:pt idx="3">
                    <c:v>1115.1151096040494</c:v>
                  </c:pt>
                  <c:pt idx="4">
                    <c:v>502.61993308987189</c:v>
                  </c:pt>
                  <c:pt idx="5">
                    <c:v>2757.3393712363359</c:v>
                  </c:pt>
                  <c:pt idx="6">
                    <c:v>2244.6043048272495</c:v>
                  </c:pt>
                  <c:pt idx="7">
                    <c:v>505.00664016431006</c:v>
                  </c:pt>
                  <c:pt idx="8">
                    <c:v>2243.3875084825627</c:v>
                  </c:pt>
                  <c:pt idx="9">
                    <c:v>2046.6327876825453</c:v>
                  </c:pt>
                  <c:pt idx="10">
                    <c:v>2340.5887388060091</c:v>
                  </c:pt>
                  <c:pt idx="11">
                    <c:v>3615.467164079244</c:v>
                  </c:pt>
                  <c:pt idx="12">
                    <c:v>1660.4043117648544</c:v>
                  </c:pt>
                  <c:pt idx="13">
                    <c:v>2441.6209458938338</c:v>
                  </c:pt>
                  <c:pt idx="14">
                    <c:v>2454.8726063519171</c:v>
                  </c:pt>
                </c:numCache>
                <c:extLst/>
              </c:numRef>
            </c:minus>
            <c:spPr>
              <a:noFill/>
              <a:ln w="9525" cap="flat" cmpd="sng" algn="ctr">
                <a:solidFill>
                  <a:schemeClr val="tx1">
                    <a:lumMod val="65000"/>
                    <a:lumOff val="35000"/>
                  </a:schemeClr>
                </a:solidFill>
                <a:round/>
              </a:ln>
              <a:effectLst/>
            </c:spPr>
          </c:errBars>
          <c:cat>
            <c:strRef>
              <c:f>'[Local estimates of mental disorders from APMS.xlsx]Summary'!$B$24:$B$39</c:f>
              <c:strCache>
                <c:ptCount val="15"/>
                <c:pt idx="0">
                  <c:v>GAD</c:v>
                </c:pt>
                <c:pt idx="1">
                  <c:v>Depressive episodes</c:v>
                </c:pt>
                <c:pt idx="2">
                  <c:v>Phobias</c:v>
                </c:pt>
                <c:pt idx="3">
                  <c:v>OCD</c:v>
                </c:pt>
                <c:pt idx="4">
                  <c:v>Panic disorder</c:v>
                </c:pt>
                <c:pt idx="5">
                  <c:v>CMD NOS</c:v>
                </c:pt>
                <c:pt idx="6">
                  <c:v>PTSD</c:v>
                </c:pt>
                <c:pt idx="7">
                  <c:v>Psychotic disorder</c:v>
                </c:pt>
                <c:pt idx="8">
                  <c:v>Autism spectrum disorder</c:v>
                </c:pt>
                <c:pt idx="9">
                  <c:v>Borderline personality disorder*</c:v>
                </c:pt>
                <c:pt idx="10">
                  <c:v>Antisocial personality disorder**</c:v>
                </c:pt>
                <c:pt idx="11">
                  <c:v>ADHD</c:v>
                </c:pt>
                <c:pt idx="12">
                  <c:v>Bipolar disorder</c:v>
                </c:pt>
                <c:pt idx="13">
                  <c:v>Alcohol dependence</c:v>
                </c:pt>
                <c:pt idx="14">
                  <c:v>Drug dependence</c:v>
                </c:pt>
              </c:strCache>
              <c:extLst/>
            </c:strRef>
          </c:cat>
          <c:val>
            <c:numRef>
              <c:f>'[Local estimates of mental disorders from APMS.xlsx]Summary'!$C$24:$C$39</c:f>
              <c:numCache>
                <c:formatCode>_-* #,##0_-;\-* #,##0_-;_-* "-"??_-;_-@_-</c:formatCode>
                <c:ptCount val="15"/>
                <c:pt idx="0">
                  <c:v>17448.459000000003</c:v>
                </c:pt>
                <c:pt idx="1">
                  <c:v>10326.638999999999</c:v>
                </c:pt>
                <c:pt idx="2">
                  <c:v>6409.6380000000008</c:v>
                </c:pt>
                <c:pt idx="3">
                  <c:v>3917.0010000000002</c:v>
                </c:pt>
                <c:pt idx="4">
                  <c:v>1068.2729999999999</c:v>
                </c:pt>
                <c:pt idx="5">
                  <c:v>20653.277999999998</c:v>
                </c:pt>
                <c:pt idx="6">
                  <c:v>13180.643830658822</c:v>
                </c:pt>
                <c:pt idx="7">
                  <c:v>1650.4442165265564</c:v>
                </c:pt>
                <c:pt idx="8">
                  <c:v>5210.4693542057448</c:v>
                </c:pt>
                <c:pt idx="9">
                  <c:v>7572.2288399999998</c:v>
                </c:pt>
                <c:pt idx="10">
                  <c:v>13272.877556000001</c:v>
                </c:pt>
                <c:pt idx="11">
                  <c:v>35699.547114000001</c:v>
                </c:pt>
                <c:pt idx="12">
                  <c:v>7564.7972039999995</c:v>
                </c:pt>
                <c:pt idx="13">
                  <c:v>15676.6834074054</c:v>
                </c:pt>
                <c:pt idx="14">
                  <c:v>15202.741162868571</c:v>
                </c:pt>
              </c:numCache>
              <c:extLst/>
            </c:numRef>
          </c:val>
          <c:extLst>
            <c:ext xmlns:c16="http://schemas.microsoft.com/office/drawing/2014/chart" uri="{C3380CC4-5D6E-409C-BE32-E72D297353CC}">
              <c16:uniqueId val="{00000000-C227-4CF5-A2FE-882C2F88A90A}"/>
            </c:ext>
          </c:extLst>
        </c:ser>
        <c:ser>
          <c:idx val="1"/>
          <c:order val="1"/>
          <c:tx>
            <c:strRef>
              <c:f>'[Local estimates of mental disorders from APMS.xlsx]Summary'!$F$23</c:f>
              <c:strCache>
                <c:ptCount val="1"/>
                <c:pt idx="0">
                  <c:v>Female</c:v>
                </c:pt>
              </c:strCache>
            </c:strRef>
          </c:tx>
          <c:spPr>
            <a:solidFill>
              <a:srgbClr val="7B00E0"/>
            </a:solidFill>
            <a:ln>
              <a:noFill/>
            </a:ln>
            <a:effectLst/>
          </c:spPr>
          <c:invertIfNegative val="0"/>
          <c:errBars>
            <c:errBarType val="both"/>
            <c:errValType val="cust"/>
            <c:noEndCap val="0"/>
            <c:plus>
              <c:numRef>
                <c:f>'[Local estimates of mental disorders from APMS.xlsx]Summary'!$H$24:$H$39</c:f>
                <c:numCache>
                  <c:formatCode>General</c:formatCode>
                  <c:ptCount val="15"/>
                  <c:pt idx="0">
                    <c:v>2872.772645208006</c:v>
                  </c:pt>
                  <c:pt idx="1">
                    <c:v>2200.8639353825511</c:v>
                  </c:pt>
                  <c:pt idx="2">
                    <c:v>2006.5718710128622</c:v>
                  </c:pt>
                  <c:pt idx="3">
                    <c:v>1482.1041323878535</c:v>
                  </c:pt>
                  <c:pt idx="4">
                    <c:v>1135.5236232938214</c:v>
                  </c:pt>
                  <c:pt idx="5">
                    <c:v>3328.0224978854094</c:v>
                  </c:pt>
                  <c:pt idx="6">
                    <c:v>2624.8913684198269</c:v>
                  </c:pt>
                  <c:pt idx="7">
                    <c:v>705.2436414669387</c:v>
                  </c:pt>
                  <c:pt idx="8">
                    <c:v>1328.9658267105199</c:v>
                  </c:pt>
                  <c:pt idx="9">
                    <c:v>2675.1439157449859</c:v>
                  </c:pt>
                  <c:pt idx="10">
                    <c:v>1482.6051500666426</c:v>
                  </c:pt>
                  <c:pt idx="11">
                    <c:v>3309.382178439846</c:v>
                  </c:pt>
                  <c:pt idx="12">
                    <c:v>1666.9518996040133</c:v>
                  </c:pt>
                  <c:pt idx="13">
                    <c:v>1661.7561183624503</c:v>
                  </c:pt>
                  <c:pt idx="14">
                    <c:v>1734.3437010267544</c:v>
                  </c:pt>
                </c:numCache>
                <c:extLst/>
              </c:numRef>
            </c:plus>
            <c:minus>
              <c:numRef>
                <c:f>'[Local estimates of mental disorders from APMS.xlsx]Summary'!$G$24:$G$39</c:f>
                <c:numCache>
                  <c:formatCode>General</c:formatCode>
                  <c:ptCount val="15"/>
                  <c:pt idx="0">
                    <c:v>2598.5499623674223</c:v>
                  </c:pt>
                  <c:pt idx="1">
                    <c:v>1906.9632359492425</c:v>
                  </c:pt>
                  <c:pt idx="2">
                    <c:v>1708.2277484779697</c:v>
                  </c:pt>
                  <c:pt idx="3">
                    <c:v>1174.2383889209968</c:v>
                  </c:pt>
                  <c:pt idx="4">
                    <c:v>823.21445672537948</c:v>
                  </c:pt>
                  <c:pt idx="5">
                    <c:v>3071.5735074511649</c:v>
                  </c:pt>
                  <c:pt idx="6">
                    <c:v>2319.3546475507537</c:v>
                  </c:pt>
                  <c:pt idx="7">
                    <c:v>538.78378693570926</c:v>
                  </c:pt>
                  <c:pt idx="8">
                    <c:v>482.68364845502543</c:v>
                  </c:pt>
                  <c:pt idx="9">
                    <c:v>2193.5533524231578</c:v>
                  </c:pt>
                  <c:pt idx="10">
                    <c:v>1148.9651090327502</c:v>
                  </c:pt>
                  <c:pt idx="11">
                    <c:v>3052.0494223864553</c:v>
                  </c:pt>
                  <c:pt idx="12">
                    <c:v>1339.672734947897</c:v>
                  </c:pt>
                  <c:pt idx="13">
                    <c:v>1342.288873667153</c:v>
                  </c:pt>
                  <c:pt idx="14">
                    <c:v>1403.2617177830307</c:v>
                  </c:pt>
                </c:numCache>
                <c:extLst/>
              </c:numRef>
            </c:minus>
            <c:spPr>
              <a:noFill/>
              <a:ln w="9525" cap="flat" cmpd="sng" algn="ctr">
                <a:solidFill>
                  <a:schemeClr val="tx1">
                    <a:lumMod val="65000"/>
                    <a:lumOff val="35000"/>
                  </a:schemeClr>
                </a:solidFill>
                <a:round/>
              </a:ln>
              <a:effectLst/>
            </c:spPr>
          </c:errBars>
          <c:cat>
            <c:strRef>
              <c:f>'[Local estimates of mental disorders from APMS.xlsx]Summary'!$B$24:$B$39</c:f>
              <c:strCache>
                <c:ptCount val="15"/>
                <c:pt idx="0">
                  <c:v>GAD</c:v>
                </c:pt>
                <c:pt idx="1">
                  <c:v>Depressive episodes</c:v>
                </c:pt>
                <c:pt idx="2">
                  <c:v>Phobias</c:v>
                </c:pt>
                <c:pt idx="3">
                  <c:v>OCD</c:v>
                </c:pt>
                <c:pt idx="4">
                  <c:v>Panic disorder</c:v>
                </c:pt>
                <c:pt idx="5">
                  <c:v>CMD NOS</c:v>
                </c:pt>
                <c:pt idx="6">
                  <c:v>PTSD</c:v>
                </c:pt>
                <c:pt idx="7">
                  <c:v>Psychotic disorder</c:v>
                </c:pt>
                <c:pt idx="8">
                  <c:v>Autism spectrum disorder</c:v>
                </c:pt>
                <c:pt idx="9">
                  <c:v>Borderline personality disorder*</c:v>
                </c:pt>
                <c:pt idx="10">
                  <c:v>Antisocial personality disorder**</c:v>
                </c:pt>
                <c:pt idx="11">
                  <c:v>ADHD</c:v>
                </c:pt>
                <c:pt idx="12">
                  <c:v>Bipolar disorder</c:v>
                </c:pt>
                <c:pt idx="13">
                  <c:v>Alcohol dependence</c:v>
                </c:pt>
                <c:pt idx="14">
                  <c:v>Drug dependence</c:v>
                </c:pt>
              </c:strCache>
              <c:extLst/>
            </c:strRef>
          </c:cat>
          <c:val>
            <c:numRef>
              <c:f>'[Local estimates of mental disorders from APMS.xlsx]Summary'!$F$24:$F$39</c:f>
              <c:numCache>
                <c:formatCode>_-* #,##0_-;\-* #,##0_-;_-* "-"??_-;_-@_-</c:formatCode>
                <c:ptCount val="15"/>
                <c:pt idx="0">
                  <c:v>25236.363999999998</c:v>
                </c:pt>
                <c:pt idx="1">
                  <c:v>13731.551000000001</c:v>
                </c:pt>
                <c:pt idx="2">
                  <c:v>11133.69</c:v>
                </c:pt>
                <c:pt idx="3">
                  <c:v>5566.8450000000003</c:v>
                </c:pt>
                <c:pt idx="4">
                  <c:v>2968.9840000000004</c:v>
                </c:pt>
                <c:pt idx="5">
                  <c:v>35627.807999999997</c:v>
                </c:pt>
                <c:pt idx="6">
                  <c:v>18859.010983122869</c:v>
                </c:pt>
                <c:pt idx="7">
                  <c:v>2268.6359705346781</c:v>
                </c:pt>
                <c:pt idx="8">
                  <c:v>756.43792307286526</c:v>
                </c:pt>
                <c:pt idx="9">
                  <c:v>11821.8675</c:v>
                </c:pt>
                <c:pt idx="10">
                  <c:v>5011.5492800000002</c:v>
                </c:pt>
                <c:pt idx="11">
                  <c:v>35144.605853999994</c:v>
                </c:pt>
                <c:pt idx="12">
                  <c:v>6698.0279040000005</c:v>
                </c:pt>
                <c:pt idx="13">
                  <c:v>6850.8027005600443</c:v>
                </c:pt>
                <c:pt idx="14">
                  <c:v>7205.3204236569281</c:v>
                </c:pt>
              </c:numCache>
              <c:extLst/>
            </c:numRef>
          </c:val>
          <c:extLst>
            <c:ext xmlns:c16="http://schemas.microsoft.com/office/drawing/2014/chart" uri="{C3380CC4-5D6E-409C-BE32-E72D297353CC}">
              <c16:uniqueId val="{00000001-C227-4CF5-A2FE-882C2F88A90A}"/>
            </c:ext>
          </c:extLst>
        </c:ser>
        <c:dLbls>
          <c:showLegendKey val="0"/>
          <c:showVal val="0"/>
          <c:showCatName val="0"/>
          <c:showSerName val="0"/>
          <c:showPercent val="0"/>
          <c:showBubbleSize val="0"/>
        </c:dLbls>
        <c:gapWidth val="219"/>
        <c:overlap val="-27"/>
        <c:axId val="605077840"/>
        <c:axId val="369169024"/>
      </c:barChart>
      <c:catAx>
        <c:axId val="605077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69169024"/>
        <c:crosses val="autoZero"/>
        <c:auto val="1"/>
        <c:lblAlgn val="ctr"/>
        <c:lblOffset val="100"/>
        <c:noMultiLvlLbl val="0"/>
      </c:catAx>
      <c:valAx>
        <c:axId val="3691690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5077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userShapes r:id="rId4"/>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sychotic</a:t>
            </a:r>
            <a:r>
              <a:rPr lang="en-GB" baseline="0"/>
              <a:t> disorder - Females </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'Psychotic disorder'!$K$71</c:f>
              <c:strCache>
                <c:ptCount val="1"/>
                <c:pt idx="0">
                  <c:v>Cambridge</c:v>
                </c:pt>
              </c:strCache>
            </c:strRef>
          </c:tx>
          <c:spPr>
            <a:solidFill>
              <a:srgbClr val="00A4EB"/>
            </a:solidFill>
            <a:ln>
              <a:noFill/>
            </a:ln>
            <a:effectLst/>
          </c:spPr>
          <c:invertIfNegative val="0"/>
          <c:errBars>
            <c:errBarType val="both"/>
            <c:errValType val="cust"/>
            <c:noEndCap val="0"/>
            <c:plus>
              <c:numRef>
                <c:f>('Psychotic disorder'!$V$71,'Psychotic disorder'!$X$71,'Psychotic disorder'!$Z$71,'Psychotic disorder'!$AB$71,'Psychotic disorder'!$AD$71,'Psychotic disorder'!$AF$71,'Psychotic disorder'!$AH$71)</c:f>
                <c:numCache>
                  <c:formatCode>General</c:formatCode>
                  <c:ptCount val="7"/>
                  <c:pt idx="0">
                    <c:v>150.51933427036448</c:v>
                  </c:pt>
                  <c:pt idx="1">
                    <c:v>96.7096739698721</c:v>
                  </c:pt>
                  <c:pt idx="2">
                    <c:v>61.486029561141052</c:v>
                  </c:pt>
                  <c:pt idx="3">
                    <c:v>42.220093180265266</c:v>
                  </c:pt>
                  <c:pt idx="4">
                    <c:v>37.504488397393047</c:v>
                  </c:pt>
                  <c:pt idx="5">
                    <c:v>23.242201409921748</c:v>
                  </c:pt>
                  <c:pt idx="6">
                    <c:v>20.259034090539096</c:v>
                  </c:pt>
                </c:numCache>
              </c:numRef>
            </c:plus>
            <c:minus>
              <c:numRef>
                <c:f>('Psychotic disorder'!$U$71,'Psychotic disorder'!$W$71,'Psychotic disorder'!$Y$71,'Psychotic disorder'!$AA$71,'Psychotic disorder'!$AC$71,'Psychotic disorder'!$AE$71,'Psychotic disorder'!$AG$71)</c:f>
                <c:numCache>
                  <c:formatCode>General</c:formatCode>
                  <c:ptCount val="7"/>
                  <c:pt idx="0">
                    <c:v>52.445477103776952</c:v>
                  </c:pt>
                  <c:pt idx="1">
                    <c:v>53.425168629548708</c:v>
                  </c:pt>
                  <c:pt idx="2">
                    <c:v>36.857717235230226</c:v>
                  </c:pt>
                  <c:pt idx="3">
                    <c:v>20.205548021115195</c:v>
                  </c:pt>
                  <c:pt idx="4">
                    <c:v>20.787420691151944</c:v>
                  </c:pt>
                  <c:pt idx="5">
                    <c:v>8.5809138991185741</c:v>
                  </c:pt>
                  <c:pt idx="6">
                    <c:v>5.9361966283868464</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disorder'!$L$71:$R$71</c:f>
              <c:numCache>
                <c:formatCode>_-* #,##0_-;\-* #,##0_-;_-* "-"??_-;_-@_-</c:formatCode>
                <c:ptCount val="7"/>
                <c:pt idx="0">
                  <c:v>80.065261342596926</c:v>
                </c:pt>
                <c:pt idx="1">
                  <c:v>118.38720441410813</c:v>
                </c:pt>
                <c:pt idx="2">
                  <c:v>91.140742112784224</c:v>
                </c:pt>
                <c:pt idx="3">
                  <c:v>38.564031346477492</c:v>
                </c:pt>
                <c:pt idx="4">
                  <c:v>46.27571811016864</c:v>
                </c:pt>
                <c:pt idx="5">
                  <c:v>13.562483093471103</c:v>
                </c:pt>
                <c:pt idx="6">
                  <c:v>8.3808577891987728</c:v>
                </c:pt>
              </c:numCache>
            </c:numRef>
          </c:val>
          <c:extLst>
            <c:ext xmlns:c16="http://schemas.microsoft.com/office/drawing/2014/chart" uri="{C3380CC4-5D6E-409C-BE32-E72D297353CC}">
              <c16:uniqueId val="{00000000-A53B-47B2-9851-27DA844E7282}"/>
            </c:ext>
          </c:extLst>
        </c:ser>
        <c:ser>
          <c:idx val="1"/>
          <c:order val="1"/>
          <c:tx>
            <c:strRef>
              <c:f>'Psychotic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('Psychotic disorder'!$V$72,'Psychotic disorder'!$X$72,'Psychotic disorder'!$Z$72,'Psychotic disorder'!$AB$72,'Psychotic disorder'!$AD$72,'Psychotic disorder'!$AF$72,'Psychotic disorder'!$AH$72)</c:f>
                <c:numCache>
                  <c:formatCode>General</c:formatCode>
                  <c:ptCount val="7"/>
                  <c:pt idx="0">
                    <c:v>33.517972523967757</c:v>
                  </c:pt>
                  <c:pt idx="1">
                    <c:v>34.17584903438587</c:v>
                  </c:pt>
                  <c:pt idx="2">
                    <c:v>38.940515356315494</c:v>
                  </c:pt>
                  <c:pt idx="3">
                    <c:v>33.888423461652863</c:v>
                  </c:pt>
                  <c:pt idx="4">
                    <c:v>36.111748775208689</c:v>
                  </c:pt>
                  <c:pt idx="5">
                    <c:v>25.850759486018831</c:v>
                  </c:pt>
                  <c:pt idx="6">
                    <c:v>21.207061633919835</c:v>
                  </c:pt>
                </c:numCache>
              </c:numRef>
            </c:plus>
            <c:minus>
              <c:numRef>
                <c:f>('Psychotic disorder'!$U$72,'Psychotic disorder'!$W$72,'Psychotic disorder'!$Y$72,'Psychotic disorder'!$AA$72,'Psychotic disorder'!$AC$72,'Psychotic disorder'!$AE$72,'Psychotic disorder'!$AG$72)</c:f>
                <c:numCache>
                  <c:formatCode>General</c:formatCode>
                  <c:ptCount val="7"/>
                  <c:pt idx="0">
                    <c:v>11.678672836894679</c:v>
                  </c:pt>
                  <c:pt idx="1">
                    <c:v>18.87970895537163</c:v>
                  </c:pt>
                  <c:pt idx="2">
                    <c:v>23.342839247247397</c:v>
                  </c:pt>
                  <c:pt idx="3">
                    <c:v>16.218205978152028</c:v>
                  </c:pt>
                  <c:pt idx="4">
                    <c:v>20.015474034186084</c:v>
                  </c:pt>
                  <c:pt idx="5">
                    <c:v>9.5439815473614011</c:v>
                  </c:pt>
                  <c:pt idx="6">
                    <c:v>6.2139827203339788</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disorder'!$L$72:$R$72</c:f>
              <c:numCache>
                <c:formatCode>_-* #,##0_-;\-* #,##0_-;_-* "-"??_-;_-@_-</c:formatCode>
                <c:ptCount val="7"/>
                <c:pt idx="0">
                  <c:v>17.829106425524738</c:v>
                </c:pt>
                <c:pt idx="1">
                  <c:v>41.836385746890052</c:v>
                </c:pt>
                <c:pt idx="2">
                  <c:v>57.721526225721071</c:v>
                </c:pt>
                <c:pt idx="3">
                  <c:v>30.953845105883143</c:v>
                </c:pt>
                <c:pt idx="4">
                  <c:v>44.557256429684919</c:v>
                </c:pt>
                <c:pt idx="5">
                  <c:v>15.084650644704077</c:v>
                </c:pt>
                <c:pt idx="6">
                  <c:v>8.773042529389711</c:v>
                </c:pt>
              </c:numCache>
            </c:numRef>
          </c:val>
          <c:extLst>
            <c:ext xmlns:c16="http://schemas.microsoft.com/office/drawing/2014/chart" uri="{C3380CC4-5D6E-409C-BE32-E72D297353CC}">
              <c16:uniqueId val="{00000001-A53B-47B2-9851-27DA844E7282}"/>
            </c:ext>
          </c:extLst>
        </c:ser>
        <c:ser>
          <c:idx val="2"/>
          <c:order val="2"/>
          <c:tx>
            <c:strRef>
              <c:f>'Psychotic disorder'!$K$73</c:f>
              <c:strCache>
                <c:ptCount val="1"/>
                <c:pt idx="0">
                  <c:v>Fenland</c:v>
                </c:pt>
              </c:strCache>
            </c:strRef>
          </c:tx>
          <c:spPr>
            <a:solidFill>
              <a:srgbClr val="752F8A"/>
            </a:solidFill>
            <a:ln>
              <a:noFill/>
            </a:ln>
            <a:effectLst/>
          </c:spPr>
          <c:invertIfNegative val="0"/>
          <c:errBars>
            <c:errBarType val="both"/>
            <c:errValType val="cust"/>
            <c:noEndCap val="0"/>
            <c:plus>
              <c:numRef>
                <c:f>('Psychotic disorder'!$V$73,'Psychotic disorder'!$X$73,'Psychotic disorder'!$Z$73,'Psychotic disorder'!$AB$73,'Psychotic disorder'!$AD$73,'Psychotic disorder'!$AF$73,'Psychotic disorder'!$AH$73)</c:f>
                <c:numCache>
                  <c:formatCode>General</c:formatCode>
                  <c:ptCount val="7"/>
                  <c:pt idx="0">
                    <c:v>43.655453148655553</c:v>
                  </c:pt>
                  <c:pt idx="1">
                    <c:v>42.666619310049448</c:v>
                  </c:pt>
                  <c:pt idx="2">
                    <c:v>38.4184221157632</c:v>
                  </c:pt>
                  <c:pt idx="3">
                    <c:v>36.775895638865727</c:v>
                  </c:pt>
                  <c:pt idx="4">
                    <c:v>44.878547289851305</c:v>
                  </c:pt>
                  <c:pt idx="5">
                    <c:v>33.094485337255151</c:v>
                  </c:pt>
                  <c:pt idx="6">
                    <c:v>27.425403435052257</c:v>
                  </c:pt>
                </c:numCache>
              </c:numRef>
            </c:plus>
            <c:minus>
              <c:numRef>
                <c:f>('Psychotic disorder'!$U$73,'Psychotic disorder'!$W$73,'Psychotic disorder'!$Y$73,'Psychotic disorder'!$AA$73,'Psychotic disorder'!$AC$73,'Psychotic disorder'!$AE$73,'Psychotic disorder'!$AG$73)</c:f>
                <c:numCache>
                  <c:formatCode>General</c:formatCode>
                  <c:ptCount val="7"/>
                  <c:pt idx="0">
                    <c:v>15.210876925952522</c:v>
                  </c:pt>
                  <c:pt idx="1">
                    <c:v>23.57025143319451</c:v>
                  </c:pt>
                  <c:pt idx="2">
                    <c:v>23.029871160544602</c:v>
                  </c:pt>
                  <c:pt idx="3">
                    <c:v>17.600082552587907</c:v>
                  </c:pt>
                  <c:pt idx="4">
                    <c:v>24.874602544551504</c:v>
                  </c:pt>
                  <c:pt idx="5">
                    <c:v>12.218331826924162</c:v>
                  </c:pt>
                  <c:pt idx="6">
                    <c:v>8.0360488400251295</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disorder'!$L$73:$R$73</c:f>
              <c:numCache>
                <c:formatCode>_-* #,##0_-;\-* #,##0_-;_-* "-"??_-;_-@_-</c:formatCode>
                <c:ptCount val="7"/>
                <c:pt idx="0">
                  <c:v>23.221503618254996</c:v>
                </c:pt>
                <c:pt idx="1">
                  <c:v>52.230367186341148</c:v>
                </c:pt>
                <c:pt idx="2">
                  <c:v>56.947627411053126</c:v>
                </c:pt>
                <c:pt idx="3">
                  <c:v>33.591275750071482</c:v>
                </c:pt>
                <c:pt idx="4">
                  <c:v>55.37435897201545</c:v>
                </c:pt>
                <c:pt idx="5">
                  <c:v>19.31156993080895</c:v>
                </c:pt>
                <c:pt idx="6">
                  <c:v>11.345477033770084</c:v>
                </c:pt>
              </c:numCache>
            </c:numRef>
          </c:val>
          <c:extLst>
            <c:ext xmlns:c16="http://schemas.microsoft.com/office/drawing/2014/chart" uri="{C3380CC4-5D6E-409C-BE32-E72D297353CC}">
              <c16:uniqueId val="{00000002-A53B-47B2-9851-27DA844E7282}"/>
            </c:ext>
          </c:extLst>
        </c:ser>
        <c:ser>
          <c:idx val="3"/>
          <c:order val="3"/>
          <c:tx>
            <c:strRef>
              <c:f>'Psychotic disorder'!$K$74</c:f>
              <c:strCache>
                <c:ptCount val="1"/>
                <c:pt idx="0">
                  <c:v>Huntingdonshire</c:v>
                </c:pt>
              </c:strCache>
            </c:strRef>
          </c:tx>
          <c:spPr>
            <a:solidFill>
              <a:srgbClr val="F38A00"/>
            </a:solidFill>
            <a:ln>
              <a:noFill/>
            </a:ln>
            <a:effectLst/>
          </c:spPr>
          <c:invertIfNegative val="0"/>
          <c:errBars>
            <c:errBarType val="both"/>
            <c:errValType val="cust"/>
            <c:noEndCap val="0"/>
            <c:plus>
              <c:numRef>
                <c:f>('Psychotic disorder'!$V$74,'Psychotic disorder'!$X$74,'Psychotic disorder'!$Z$74,'Psychotic disorder'!$AB$74,'Psychotic disorder'!$AD$74,'Psychotic disorder'!$AF$74,'Psychotic disorder'!$AH$74)</c:f>
                <c:numCache>
                  <c:formatCode>General</c:formatCode>
                  <c:ptCount val="7"/>
                  <c:pt idx="0">
                    <c:v>72.574471047764945</c:v>
                  </c:pt>
                  <c:pt idx="1">
                    <c:v>76.782627363635811</c:v>
                  </c:pt>
                  <c:pt idx="2">
                    <c:v>75.87542863002156</c:v>
                  </c:pt>
                  <c:pt idx="3">
                    <c:v>67.204602437276279</c:v>
                  </c:pt>
                  <c:pt idx="4">
                    <c:v>75.817263182660952</c:v>
                  </c:pt>
                  <c:pt idx="5">
                    <c:v>52.727585847371351</c:v>
                  </c:pt>
                  <c:pt idx="6">
                    <c:v>41.416672487600216</c:v>
                  </c:pt>
                </c:numCache>
              </c:numRef>
            </c:plus>
            <c:minus>
              <c:numRef>
                <c:f>('Psychotic disorder'!$U$74,'Psychotic disorder'!$W$74,'Psychotic disorder'!$Y$74,'Psychotic disorder'!$AA$74,'Psychotic disorder'!$AC$74,'Psychotic disorder'!$AE$74,'Psychotic disorder'!$AG$74)</c:f>
                <c:numCache>
                  <c:formatCode>General</c:formatCode>
                  <c:ptCount val="7"/>
                  <c:pt idx="0">
                    <c:v>25.287135224884373</c:v>
                  </c:pt>
                  <c:pt idx="1">
                    <c:v>42.416902532418597</c:v>
                  </c:pt>
                  <c:pt idx="2">
                    <c:v>45.483423039477955</c:v>
                  </c:pt>
                  <c:pt idx="3">
                    <c:v>32.162549144279481</c:v>
                  </c:pt>
                  <c:pt idx="4">
                    <c:v>42.022846138578693</c:v>
                  </c:pt>
                  <c:pt idx="5">
                    <c:v>19.466782267514994</c:v>
                  </c:pt>
                  <c:pt idx="6">
                    <c:v>12.135697609330217</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disorder'!$L$74:$R$74</c:f>
              <c:numCache>
                <c:formatCode>_-* #,##0_-;\-* #,##0_-;_-* "-"??_-;_-@_-</c:formatCode>
                <c:ptCount val="7"/>
                <c:pt idx="0">
                  <c:v>38.604303024638689</c:v>
                </c:pt>
                <c:pt idx="1">
                  <c:v>93.993498561300839</c:v>
                </c:pt>
                <c:pt idx="2">
                  <c:v>112.4701484682665</c:v>
                </c:pt>
                <c:pt idx="3">
                  <c:v>61.38499941137259</c:v>
                </c:pt>
                <c:pt idx="4">
                  <c:v>93.548757731332273</c:v>
                </c:pt>
                <c:pt idx="5">
                  <c:v>30.768040384902925</c:v>
                </c:pt>
                <c:pt idx="6">
                  <c:v>17.133454668625923</c:v>
                </c:pt>
              </c:numCache>
            </c:numRef>
          </c:val>
          <c:extLst>
            <c:ext xmlns:c16="http://schemas.microsoft.com/office/drawing/2014/chart" uri="{C3380CC4-5D6E-409C-BE32-E72D297353CC}">
              <c16:uniqueId val="{00000003-A53B-47B2-9851-27DA844E7282}"/>
            </c:ext>
          </c:extLst>
        </c:ser>
        <c:ser>
          <c:idx val="4"/>
          <c:order val="4"/>
          <c:tx>
            <c:strRef>
              <c:f>'Psychotic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('Psychotic disorder'!$V$75,'Psychotic disorder'!$X$75,'Psychotic disorder'!$Z$75,'Psychotic disorder'!$AB$75,'Psychotic disorder'!$AD$75,'Psychotic disorder'!$AF$75,'Psychotic disorder'!$AH$75)</c:f>
                <c:numCache>
                  <c:formatCode>General</c:formatCode>
                  <c:ptCount val="7"/>
                  <c:pt idx="0">
                    <c:v>61.546870173104551</c:v>
                  </c:pt>
                  <c:pt idx="1">
                    <c:v>62.906168816016503</c:v>
                  </c:pt>
                  <c:pt idx="2">
                    <c:v>75.143224695100628</c:v>
                  </c:pt>
                  <c:pt idx="3">
                    <c:v>63.750135723447052</c:v>
                  </c:pt>
                  <c:pt idx="4">
                    <c:v>64.103328146074659</c:v>
                  </c:pt>
                  <c:pt idx="5">
                    <c:v>44.222971845849358</c:v>
                  </c:pt>
                  <c:pt idx="6">
                    <c:v>37.777325046186007</c:v>
                  </c:pt>
                </c:numCache>
              </c:numRef>
            </c:plus>
            <c:minus>
              <c:numRef>
                <c:f>('Psychotic disorder'!$U$75,'Psychotic disorder'!$W$75,'Psychotic disorder'!$Y$75,'Psychotic disorder'!$AA$75,'Psychotic disorder'!$AC$75,'Psychotic disorder'!$AE$75,'Psychotic disorder'!$AG$75)</c:f>
                <c:numCache>
                  <c:formatCode>General</c:formatCode>
                  <c:ptCount val="7"/>
                  <c:pt idx="0">
                    <c:v>21.444786386543399</c:v>
                  </c:pt>
                  <c:pt idx="1">
                    <c:v>34.751153001317313</c:v>
                  </c:pt>
                  <c:pt idx="2">
                    <c:v>45.044504381297216</c:v>
                  </c:pt>
                  <c:pt idx="3">
                    <c:v>30.509322260681646</c:v>
                  </c:pt>
                  <c:pt idx="4">
                    <c:v>35.5302233630266</c:v>
                  </c:pt>
                  <c:pt idx="5">
                    <c:v>16.32691788009317</c:v>
                  </c:pt>
                  <c:pt idx="6">
                    <c:v>11.069314981476293</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disorder'!$L$75:$R$75</c:f>
              <c:numCache>
                <c:formatCode>_-* #,##0_-;\-* #,##0_-;_-* "-"??_-;_-@_-</c:formatCode>
                <c:ptCount val="7"/>
                <c:pt idx="0">
                  <c:v>32.73842705401016</c:v>
                </c:pt>
                <c:pt idx="1">
                  <c:v>77.006623648118051</c:v>
                </c:pt>
                <c:pt idx="2">
                  <c:v>111.38480256964684</c:v>
                </c:pt>
                <c:pt idx="3">
                  <c:v>58.229673295234541</c:v>
                </c:pt>
                <c:pt idx="4">
                  <c:v>79.095267525835311</c:v>
                </c:pt>
                <c:pt idx="5">
                  <c:v>25.80535713567761</c:v>
                </c:pt>
                <c:pt idx="6">
                  <c:v>15.627911353200993</c:v>
                </c:pt>
              </c:numCache>
            </c:numRef>
          </c:val>
          <c:extLst>
            <c:ext xmlns:c16="http://schemas.microsoft.com/office/drawing/2014/chart" uri="{C3380CC4-5D6E-409C-BE32-E72D297353CC}">
              <c16:uniqueId val="{00000004-A53B-47B2-9851-27DA844E7282}"/>
            </c:ext>
          </c:extLst>
        </c:ser>
        <c:ser>
          <c:idx val="5"/>
          <c:order val="5"/>
          <c:tx>
            <c:strRef>
              <c:f>'Psychotic disorder'!$K$77</c:f>
              <c:strCache>
                <c:ptCount val="1"/>
                <c:pt idx="0">
                  <c:v>Peterborough</c:v>
                </c:pt>
              </c:strCache>
            </c:strRef>
          </c:tx>
          <c:spPr>
            <a:solidFill>
              <a:srgbClr val="005C48"/>
            </a:solidFill>
            <a:ln>
              <a:noFill/>
            </a:ln>
            <a:effectLst/>
          </c:spPr>
          <c:invertIfNegative val="0"/>
          <c:errBars>
            <c:errBarType val="both"/>
            <c:errValType val="cust"/>
            <c:noEndCap val="0"/>
            <c:plus>
              <c:numRef>
                <c:f>('Psychotic disorder'!$V$77,'Psychotic disorder'!$X$77,'Psychotic disorder'!$Z$77,'Psychotic disorder'!$AB$77,'Psychotic disorder'!$AD$77,'Psychotic disorder'!$AF$77,'Psychotic disorder'!$AH$77)</c:f>
                <c:numCache>
                  <c:formatCode>General</c:formatCode>
                  <c:ptCount val="7"/>
                  <c:pt idx="0">
                    <c:v>102.41327987184599</c:v>
                  </c:pt>
                  <c:pt idx="1">
                    <c:v>111.51699221881708</c:v>
                  </c:pt>
                  <c:pt idx="2">
                    <c:v>105.32276079531897</c:v>
                  </c:pt>
                  <c:pt idx="3">
                    <c:v>72.549050939826614</c:v>
                  </c:pt>
                  <c:pt idx="4">
                    <c:v>72.739557321137482</c:v>
                  </c:pt>
                  <c:pt idx="5">
                    <c:v>44.789605791929148</c:v>
                  </c:pt>
                  <c:pt idx="6">
                    <c:v>35.382544569304805</c:v>
                  </c:pt>
                </c:numCache>
              </c:numRef>
            </c:plus>
            <c:minus>
              <c:numRef>
                <c:f>('Psychotic disorder'!$U$77,'Psychotic disorder'!$W$77,'Psychotic disorder'!$Y$77,'Psychotic disorder'!$AA$77,'Psychotic disorder'!$AC$77,'Psychotic disorder'!$AE$77,'Psychotic disorder'!$AG$77)</c:f>
                <c:numCache>
                  <c:formatCode>General</c:formatCode>
                  <c:ptCount val="7"/>
                  <c:pt idx="0">
                    <c:v>35.683876431408791</c:v>
                  </c:pt>
                  <c:pt idx="1">
                    <c:v>61.605151478500602</c:v>
                  </c:pt>
                  <c:pt idx="2">
                    <c:v>63.135586466312375</c:v>
                  </c:pt>
                  <c:pt idx="3">
                    <c:v>34.720277058417174</c:v>
                  </c:pt>
                  <c:pt idx="4">
                    <c:v>40.316981874301469</c:v>
                  </c:pt>
                  <c:pt idx="5">
                    <c:v>16.53611652775453</c:v>
                  </c:pt>
                  <c:pt idx="6">
                    <c:v>10.367608881913153</c:v>
                  </c:pt>
                </c:numCache>
              </c:numRef>
            </c:minus>
            <c:spPr>
              <a:noFill/>
              <a:ln w="9525" cap="flat" cmpd="sng" algn="ctr">
                <a:solidFill>
                  <a:schemeClr val="tx1">
                    <a:lumMod val="65000"/>
                    <a:lumOff val="35000"/>
                  </a:schemeClr>
                </a:solidFill>
                <a:round/>
              </a:ln>
              <a:effectLst/>
            </c:spPr>
          </c:errBars>
          <c:cat>
            <c:strRef>
              <c:f>'Psychotic disorder'!$L$70:$R$70</c:f>
              <c:strCache>
                <c:ptCount val="7"/>
                <c:pt idx="0">
                  <c:v>16-24</c:v>
                </c:pt>
                <c:pt idx="1">
                  <c:v>25-34</c:v>
                </c:pt>
                <c:pt idx="2">
                  <c:v>35-44</c:v>
                </c:pt>
                <c:pt idx="3">
                  <c:v>45-54</c:v>
                </c:pt>
                <c:pt idx="4">
                  <c:v>55-64</c:v>
                </c:pt>
                <c:pt idx="5">
                  <c:v>65-74</c:v>
                </c:pt>
                <c:pt idx="6">
                  <c:v>75+</c:v>
                </c:pt>
              </c:strCache>
            </c:strRef>
          </c:cat>
          <c:val>
            <c:numRef>
              <c:f>'Psychotic disorder'!$L$77:$R$77</c:f>
              <c:numCache>
                <c:formatCode>_-* #,##0_-;\-* #,##0_-;_-* "-"??_-;_-@_-</c:formatCode>
                <c:ptCount val="7"/>
                <c:pt idx="0">
                  <c:v>54.476363834850588</c:v>
                </c:pt>
                <c:pt idx="1">
                  <c:v>136.51359177954086</c:v>
                </c:pt>
                <c:pt idx="2">
                  <c:v>156.11992917362295</c:v>
                </c:pt>
                <c:pt idx="3">
                  <c:v>66.266643767343012</c:v>
                </c:pt>
                <c:pt idx="4">
                  <c:v>89.751264285620493</c:v>
                </c:pt>
                <c:pt idx="5">
                  <c:v>26.136004098861289</c:v>
                </c:pt>
                <c:pt idx="6">
                  <c:v>14.637226677742367</c:v>
                </c:pt>
              </c:numCache>
            </c:numRef>
          </c:val>
          <c:extLst>
            <c:ext xmlns:c16="http://schemas.microsoft.com/office/drawing/2014/chart" uri="{C3380CC4-5D6E-409C-BE32-E72D297353CC}">
              <c16:uniqueId val="{00000005-A53B-47B2-9851-27DA844E7282}"/>
            </c:ext>
          </c:extLst>
        </c:ser>
        <c:dLbls>
          <c:showLegendKey val="0"/>
          <c:showVal val="0"/>
          <c:showCatName val="0"/>
          <c:showSerName val="0"/>
          <c:showPercent val="0"/>
          <c:showBubbleSize val="0"/>
        </c:dLbls>
        <c:gapWidth val="219"/>
        <c:overlap val="-27"/>
        <c:axId val="467404031"/>
        <c:axId val="467404863"/>
      </c:barChart>
      <c:catAx>
        <c:axId val="4674040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863"/>
        <c:crosses val="autoZero"/>
        <c:auto val="1"/>
        <c:lblAlgn val="ctr"/>
        <c:lblOffset val="100"/>
        <c:noMultiLvlLbl val="0"/>
      </c:catAx>
      <c:valAx>
        <c:axId val="467404863"/>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7404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ASPD </a:t>
            </a:r>
            <a:r>
              <a:rPr lang="en-GB" sz="1400" b="0" i="0" u="none" strike="noStrike" baseline="0"/>
              <a:t>- 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'Antisocial personality disorder'!$J$55</c:f>
              <c:strCache>
                <c:ptCount val="1"/>
                <c:pt idx="0">
                  <c:v>Cambridge</c:v>
                </c:pt>
              </c:strCache>
            </c:strRef>
          </c:tx>
          <c:spPr>
            <a:solidFill>
              <a:srgbClr val="00A4EB"/>
            </a:solidFill>
            <a:ln>
              <a:noFill/>
            </a:ln>
            <a:effectLst/>
          </c:spPr>
          <c:invertIfNegative val="0"/>
          <c:errBars>
            <c:errBarType val="both"/>
            <c:errValType val="cust"/>
            <c:noEndCap val="0"/>
            <c:plus>
              <c:numRef>
                <c:f>('Antisocial personality disorder'!$R$55,'Antisocial personality disorder'!$T$55,'Antisocial personality disorder'!$V$55,'Antisocial personality disorder'!$X$55)</c:f>
                <c:numCache>
                  <c:formatCode>General</c:formatCode>
                  <c:ptCount val="4"/>
                  <c:pt idx="0">
                    <c:v>540.37967621749829</c:v>
                  </c:pt>
                  <c:pt idx="1">
                    <c:v>481.23525616497921</c:v>
                  </c:pt>
                  <c:pt idx="2">
                    <c:v>249.43825975580171</c:v>
                  </c:pt>
                  <c:pt idx="3">
                    <c:v>130.88968846343238</c:v>
                  </c:pt>
                </c:numCache>
              </c:numRef>
            </c:plus>
            <c:minus>
              <c:numRef>
                <c:f>('Antisocial personality disorder'!$Q$55,'Antisocial personality disorder'!$S$55,'Antisocial personality disorder'!$U$55,'Antisocial personality disorder'!$W$55)</c:f>
                <c:numCache>
                  <c:formatCode>General</c:formatCode>
                  <c:ptCount val="4"/>
                  <c:pt idx="0">
                    <c:v>347.81774814450819</c:v>
                  </c:pt>
                  <c:pt idx="1">
                    <c:v>333.58250655953259</c:v>
                  </c:pt>
                  <c:pt idx="2">
                    <c:v>180.89950549991738</c:v>
                  </c:pt>
                  <c:pt idx="3">
                    <c:v>88.031555401560979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disorder'!$K$55:$N$55</c:f>
              <c:numCache>
                <c:formatCode>_-* #,##0_-;\-* #,##0_-;_-* "-"??_-;_-@_-</c:formatCode>
                <c:ptCount val="4"/>
                <c:pt idx="0">
                  <c:v>909.2530559999999</c:v>
                </c:pt>
                <c:pt idx="1">
                  <c:v>1010.2274000000001</c:v>
                </c:pt>
                <c:pt idx="2">
                  <c:v>633.97696499999995</c:v>
                </c:pt>
                <c:pt idx="3">
                  <c:v>257.26057500000002</c:v>
                </c:pt>
              </c:numCache>
            </c:numRef>
          </c:val>
          <c:extLst>
            <c:ext xmlns:c16="http://schemas.microsoft.com/office/drawing/2014/chart" uri="{C3380CC4-5D6E-409C-BE32-E72D297353CC}">
              <c16:uniqueId val="{00000000-4431-4A27-85EC-AD2493E26E93}"/>
            </c:ext>
          </c:extLst>
        </c:ser>
        <c:ser>
          <c:idx val="1"/>
          <c:order val="1"/>
          <c:tx>
            <c:strRef>
              <c:f>'Antisocial personality disorder'!$J$56</c:f>
              <c:strCache>
                <c:ptCount val="1"/>
                <c:pt idx="0">
                  <c:v>East Cambridgeshire</c:v>
                </c:pt>
              </c:strCache>
            </c:strRef>
          </c:tx>
          <c:spPr>
            <a:solidFill>
              <a:srgbClr val="CFDB00"/>
            </a:solidFill>
            <a:ln>
              <a:noFill/>
            </a:ln>
            <a:effectLst/>
          </c:spPr>
          <c:invertIfNegative val="0"/>
          <c:errBars>
            <c:errBarType val="both"/>
            <c:errValType val="cust"/>
            <c:noEndCap val="0"/>
            <c:plus>
              <c:numRef>
                <c:f>('Antisocial personality disorder'!$R$56,'Antisocial personality disorder'!$T$56,'Antisocial personality disorder'!$V$56,'Antisocial personality disorder'!$X$56)</c:f>
                <c:numCache>
                  <c:formatCode>General</c:formatCode>
                  <c:ptCount val="4"/>
                  <c:pt idx="0">
                    <c:v>101.51157108200752</c:v>
                  </c:pt>
                  <c:pt idx="1">
                    <c:v>158.46895833125012</c:v>
                  </c:pt>
                  <c:pt idx="2">
                    <c:v>166.85425589208421</c:v>
                  </c:pt>
                  <c:pt idx="3">
                    <c:v>119.76669325103794</c:v>
                  </c:pt>
                </c:numCache>
              </c:numRef>
            </c:plus>
            <c:minus>
              <c:numRef>
                <c:f>('Antisocial personality disorder'!$Q$56,'Antisocial personality disorder'!$S$56,'Antisocial personality disorder'!$U$56,'Antisocial personality disorder'!$W$56)</c:f>
                <c:numCache>
                  <c:formatCode>General</c:formatCode>
                  <c:ptCount val="4"/>
                  <c:pt idx="0">
                    <c:v>65.338367851836168</c:v>
                  </c:pt>
                  <c:pt idx="1">
                    <c:v>109.84746369849091</c:v>
                  </c:pt>
                  <c:pt idx="2">
                    <c:v>121.00730822522786</c:v>
                  </c:pt>
                  <c:pt idx="3">
                    <c:v>80.550640894343957</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disorder'!$K$56:$N$56</c:f>
              <c:numCache>
                <c:formatCode>_-* #,##0_-;\-* #,##0_-;_-* "-"??_-;_-@_-</c:formatCode>
                <c:ptCount val="4"/>
                <c:pt idx="0">
                  <c:v>170.80528799999999</c:v>
                </c:pt>
                <c:pt idx="1">
                  <c:v>332.66408000000001</c:v>
                </c:pt>
                <c:pt idx="2">
                  <c:v>424.07991000000004</c:v>
                </c:pt>
                <c:pt idx="3">
                  <c:v>235.39859199999998</c:v>
                </c:pt>
              </c:numCache>
            </c:numRef>
          </c:val>
          <c:extLst>
            <c:ext xmlns:c16="http://schemas.microsoft.com/office/drawing/2014/chart" uri="{C3380CC4-5D6E-409C-BE32-E72D297353CC}">
              <c16:uniqueId val="{00000001-4431-4A27-85EC-AD2493E26E93}"/>
            </c:ext>
          </c:extLst>
        </c:ser>
        <c:ser>
          <c:idx val="2"/>
          <c:order val="2"/>
          <c:tx>
            <c:strRef>
              <c:f>'Antisocial personality disorder'!$J$57</c:f>
              <c:strCache>
                <c:ptCount val="1"/>
                <c:pt idx="0">
                  <c:v>Fenland</c:v>
                </c:pt>
              </c:strCache>
            </c:strRef>
          </c:tx>
          <c:spPr>
            <a:solidFill>
              <a:srgbClr val="752F8A"/>
            </a:solidFill>
            <a:ln>
              <a:noFill/>
            </a:ln>
            <a:effectLst/>
          </c:spPr>
          <c:invertIfNegative val="0"/>
          <c:errBars>
            <c:errBarType val="both"/>
            <c:errValType val="cust"/>
            <c:noEndCap val="0"/>
            <c:plus>
              <c:numRef>
                <c:f>('Antisocial personality disorder'!$R$57,'Antisocial personality disorder'!$T$57,'Antisocial personality disorder'!$V$57,'Antisocial personality disorder'!$X$57)</c:f>
                <c:numCache>
                  <c:formatCode>General</c:formatCode>
                  <c:ptCount val="4"/>
                  <c:pt idx="0">
                    <c:v>136.27528615997926</c:v>
                  </c:pt>
                  <c:pt idx="1">
                    <c:v>198.07044553251887</c:v>
                  </c:pt>
                  <c:pt idx="2">
                    <c:v>175.77731909668881</c:v>
                  </c:pt>
                  <c:pt idx="3">
                    <c:v>145.37691663231675</c:v>
                  </c:pt>
                </c:numCache>
              </c:numRef>
            </c:plus>
            <c:minus>
              <c:numRef>
                <c:f>('Antisocial personality disorder'!$Q$57,'Antisocial personality disorder'!$S$57,'Antisocial personality disorder'!$U$57,'Antisocial personality disorder'!$W$57)</c:f>
                <c:numCache>
                  <c:formatCode>General</c:formatCode>
                  <c:ptCount val="4"/>
                  <c:pt idx="0">
                    <c:v>87.714185499520511</c:v>
                  </c:pt>
                  <c:pt idx="1">
                    <c:v>137.2984103921296</c:v>
                  </c:pt>
                  <c:pt idx="2">
                    <c:v>127.47855975992718</c:v>
                  </c:pt>
                  <c:pt idx="3">
                    <c:v>97.775128360866233</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disorder'!$K$57:$N$57</c:f>
              <c:numCache>
                <c:formatCode>_-* #,##0_-;\-* #,##0_-;_-* "-"??_-;_-@_-</c:formatCode>
                <c:ptCount val="4"/>
                <c:pt idx="0">
                  <c:v>229.29937200000001</c:v>
                </c:pt>
                <c:pt idx="1">
                  <c:v>415.79703199999994</c:v>
                </c:pt>
                <c:pt idx="2">
                  <c:v>446.75893500000001</c:v>
                </c:pt>
                <c:pt idx="3">
                  <c:v>285.73487799999998</c:v>
                </c:pt>
              </c:numCache>
            </c:numRef>
          </c:val>
          <c:extLst>
            <c:ext xmlns:c16="http://schemas.microsoft.com/office/drawing/2014/chart" uri="{C3380CC4-5D6E-409C-BE32-E72D297353CC}">
              <c16:uniqueId val="{00000002-4431-4A27-85EC-AD2493E26E93}"/>
            </c:ext>
          </c:extLst>
        </c:ser>
        <c:ser>
          <c:idx val="3"/>
          <c:order val="3"/>
          <c:tx>
            <c:strRef>
              <c:f>'Antisocial personality disorder'!$J$58</c:f>
              <c:strCache>
                <c:ptCount val="1"/>
                <c:pt idx="0">
                  <c:v>Huntingdonshire</c:v>
                </c:pt>
              </c:strCache>
            </c:strRef>
          </c:tx>
          <c:spPr>
            <a:solidFill>
              <a:srgbClr val="F38A00"/>
            </a:solidFill>
            <a:ln>
              <a:noFill/>
            </a:ln>
            <a:effectLst/>
          </c:spPr>
          <c:invertIfNegative val="0"/>
          <c:errBars>
            <c:errBarType val="both"/>
            <c:errValType val="cust"/>
            <c:noEndCap val="0"/>
            <c:plus>
              <c:numRef>
                <c:f>('Antisocial personality disorder'!$R$58,'Antisocial personality disorder'!$T$58,'Antisocial personality disorder'!$V$58,'Antisocial personality disorder'!$X$58)</c:f>
                <c:numCache>
                  <c:formatCode>General</c:formatCode>
                  <c:ptCount val="4"/>
                  <c:pt idx="0">
                    <c:v>230.24773830941461</c:v>
                  </c:pt>
                  <c:pt idx="1">
                    <c:v>355.65727049731265</c:v>
                  </c:pt>
                  <c:pt idx="2">
                    <c:v>342.3645856960369</c:v>
                  </c:pt>
                  <c:pt idx="3">
                    <c:v>255.89196925300769</c:v>
                  </c:pt>
                </c:numCache>
              </c:numRef>
            </c:plus>
            <c:minus>
              <c:numRef>
                <c:f>('Antisocial personality disorder'!$Q$58,'Antisocial personality disorder'!$S$58,'Antisocial personality disorder'!$U$58,'Antisocial personality disorder'!$W$58)</c:f>
                <c:numCache>
                  <c:formatCode>General</c:formatCode>
                  <c:ptCount val="4"/>
                  <c:pt idx="0">
                    <c:v>148.19996639161792</c:v>
                  </c:pt>
                  <c:pt idx="1">
                    <c:v>246.53439715551957</c:v>
                  </c:pt>
                  <c:pt idx="2">
                    <c:v>248.29223998647899</c:v>
                  </c:pt>
                  <c:pt idx="3">
                    <c:v>172.10345851196729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disorder'!$K$58:$N$58</c:f>
              <c:numCache>
                <c:formatCode>_-* #,##0_-;\-* #,##0_-;_-* "-"??_-;_-@_-</c:formatCode>
                <c:ptCount val="4"/>
                <c:pt idx="0">
                  <c:v>387.419196</c:v>
                </c:pt>
                <c:pt idx="1">
                  <c:v>746.60930399999995</c:v>
                </c:pt>
                <c:pt idx="2">
                  <c:v>870.16025999999999</c:v>
                </c:pt>
                <c:pt idx="3">
                  <c:v>502.94958999999994</c:v>
                </c:pt>
              </c:numCache>
            </c:numRef>
          </c:val>
          <c:extLst>
            <c:ext xmlns:c16="http://schemas.microsoft.com/office/drawing/2014/chart" uri="{C3380CC4-5D6E-409C-BE32-E72D297353CC}">
              <c16:uniqueId val="{00000003-4431-4A27-85EC-AD2493E26E93}"/>
            </c:ext>
          </c:extLst>
        </c:ser>
        <c:ser>
          <c:idx val="4"/>
          <c:order val="4"/>
          <c:tx>
            <c:strRef>
              <c:f>'Antisocial personality disorder'!$J$59</c:f>
              <c:strCache>
                <c:ptCount val="1"/>
                <c:pt idx="0">
                  <c:v>South Cambridgeshire</c:v>
                </c:pt>
              </c:strCache>
            </c:strRef>
          </c:tx>
          <c:spPr>
            <a:solidFill>
              <a:srgbClr val="AB004F"/>
            </a:solidFill>
            <a:ln>
              <a:noFill/>
            </a:ln>
            <a:effectLst/>
          </c:spPr>
          <c:invertIfNegative val="0"/>
          <c:errBars>
            <c:errBarType val="both"/>
            <c:errValType val="cust"/>
            <c:noEndCap val="0"/>
            <c:plus>
              <c:numRef>
                <c:f>('Antisocial personality disorder'!$R$59,'Antisocial personality disorder'!$T$59,'Antisocial personality disorder'!$V$59,'Antisocial personality disorder'!$X$59)</c:f>
                <c:numCache>
                  <c:formatCode>General</c:formatCode>
                  <c:ptCount val="4"/>
                  <c:pt idx="0">
                    <c:v>182.19537420382818</c:v>
                  </c:pt>
                  <c:pt idx="1">
                    <c:v>282.50321060761826</c:v>
                  </c:pt>
                  <c:pt idx="2">
                    <c:v>318.98194447956155</c:v>
                  </c:pt>
                  <c:pt idx="3">
                    <c:v>213.60776628112603</c:v>
                  </c:pt>
                </c:numCache>
              </c:numRef>
            </c:plus>
            <c:minus>
              <c:numRef>
                <c:f>('Antisocial personality disorder'!$Q$59,'Antisocial personality disorder'!$S$59,'Antisocial personality disorder'!$U$59,'Antisocial personality disorder'!$W$59)</c:f>
                <c:numCache>
                  <c:formatCode>General</c:formatCode>
                  <c:ptCount val="4"/>
                  <c:pt idx="0">
                    <c:v>117.27085152702023</c:v>
                  </c:pt>
                  <c:pt idx="1">
                    <c:v>195.8254884660771</c:v>
                  </c:pt>
                  <c:pt idx="2">
                    <c:v>231.3345036813771</c:v>
                  </c:pt>
                  <c:pt idx="3">
                    <c:v>143.66467009228239</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disorder'!$K$59:$N$59</c:f>
              <c:numCache>
                <c:formatCode>_-* #,##0_-;\-* #,##0_-;_-* "-"??_-;_-@_-</c:formatCode>
                <c:ptCount val="4"/>
                <c:pt idx="0">
                  <c:v>306.56537999999995</c:v>
                </c:pt>
                <c:pt idx="1">
                  <c:v>593.04151200000001</c:v>
                </c:pt>
                <c:pt idx="2">
                  <c:v>810.73050000000001</c:v>
                </c:pt>
                <c:pt idx="3">
                  <c:v>419.84099300000003</c:v>
                </c:pt>
              </c:numCache>
            </c:numRef>
          </c:val>
          <c:extLst>
            <c:ext xmlns:c16="http://schemas.microsoft.com/office/drawing/2014/chart" uri="{C3380CC4-5D6E-409C-BE32-E72D297353CC}">
              <c16:uniqueId val="{00000004-4431-4A27-85EC-AD2493E26E93}"/>
            </c:ext>
          </c:extLst>
        </c:ser>
        <c:ser>
          <c:idx val="5"/>
          <c:order val="5"/>
          <c:tx>
            <c:strRef>
              <c:f>'Antisocial personality disorder'!$J$61</c:f>
              <c:strCache>
                <c:ptCount val="1"/>
                <c:pt idx="0">
                  <c:v>Peterborough</c:v>
                </c:pt>
              </c:strCache>
            </c:strRef>
          </c:tx>
          <c:spPr>
            <a:solidFill>
              <a:srgbClr val="005C48"/>
            </a:solidFill>
            <a:ln>
              <a:noFill/>
            </a:ln>
            <a:effectLst/>
          </c:spPr>
          <c:invertIfNegative val="0"/>
          <c:errBars>
            <c:errBarType val="both"/>
            <c:errValType val="cust"/>
            <c:noEndCap val="0"/>
            <c:plus>
              <c:numRef>
                <c:f>('Antisocial personality disorder'!$R$61,'Antisocial personality disorder'!$T$61,'Antisocial personality disorder'!$V$61,'Antisocial personality disorder'!$X$61)</c:f>
                <c:numCache>
                  <c:formatCode>General</c:formatCode>
                  <c:ptCount val="4"/>
                  <c:pt idx="0">
                    <c:v>315.53878077891829</c:v>
                  </c:pt>
                  <c:pt idx="1">
                    <c:v>499.3819997035082</c:v>
                  </c:pt>
                  <c:pt idx="2">
                    <c:v>417.76798279195441</c:v>
                  </c:pt>
                  <c:pt idx="3">
                    <c:v>232.42644438149102</c:v>
                  </c:pt>
                </c:numCache>
              </c:numRef>
            </c:plus>
            <c:minus>
              <c:numRef>
                <c:f>('Antisocial personality disorder'!$Q$61,'Antisocial personality disorder'!$S$61,'Antisocial personality disorder'!$U$61,'Antisocial personality disorder'!$W$61)</c:f>
                <c:numCache>
                  <c:formatCode>General</c:formatCode>
                  <c:ptCount val="4"/>
                  <c:pt idx="0">
                    <c:v>203.09791987553126</c:v>
                  </c:pt>
                  <c:pt idx="1">
                    <c:v>346.16146065303747</c:v>
                  </c:pt>
                  <c:pt idx="2">
                    <c:v>302.97686319151273</c:v>
                  </c:pt>
                  <c:pt idx="3">
                    <c:v>156.32141580865141</c:v>
                  </c:pt>
                </c:numCache>
              </c:numRef>
            </c:minus>
            <c:spPr>
              <a:noFill/>
              <a:ln w="9525" cap="flat" cmpd="sng" algn="ctr">
                <a:solidFill>
                  <a:schemeClr val="tx1">
                    <a:lumMod val="65000"/>
                    <a:lumOff val="35000"/>
                  </a:schemeClr>
                </a:solidFill>
                <a:round/>
              </a:ln>
              <a:effectLst/>
            </c:spPr>
          </c:errBars>
          <c:cat>
            <c:strRef>
              <c:f>'Antisocial personality disorder'!$K$54:$N$54</c:f>
              <c:strCache>
                <c:ptCount val="4"/>
                <c:pt idx="0">
                  <c:v>18-24</c:v>
                </c:pt>
                <c:pt idx="1">
                  <c:v>25-34</c:v>
                </c:pt>
                <c:pt idx="2">
                  <c:v>35-54</c:v>
                </c:pt>
                <c:pt idx="3">
                  <c:v>55-64</c:v>
                </c:pt>
              </c:strCache>
            </c:strRef>
          </c:cat>
          <c:val>
            <c:numRef>
              <c:f>'Antisocial personality disorder'!$K$61:$N$61</c:f>
              <c:numCache>
                <c:formatCode>_-* #,##0_-;\-* #,##0_-;_-* "-"??_-;_-@_-</c:formatCode>
                <c:ptCount val="4"/>
                <c:pt idx="0">
                  <c:v>530.93151599999999</c:v>
                </c:pt>
                <c:pt idx="1">
                  <c:v>1048.3217359999999</c:v>
                </c:pt>
                <c:pt idx="2">
                  <c:v>1061.8069499999999</c:v>
                </c:pt>
                <c:pt idx="3">
                  <c:v>456.82865800000002</c:v>
                </c:pt>
              </c:numCache>
            </c:numRef>
          </c:val>
          <c:extLst>
            <c:ext xmlns:c16="http://schemas.microsoft.com/office/drawing/2014/chart" uri="{C3380CC4-5D6E-409C-BE32-E72D297353CC}">
              <c16:uniqueId val="{00000005-4431-4A27-85EC-AD2493E26E93}"/>
            </c:ext>
          </c:extLst>
        </c:ser>
        <c:dLbls>
          <c:showLegendKey val="0"/>
          <c:showVal val="0"/>
          <c:showCatName val="0"/>
          <c:showSerName val="0"/>
          <c:showPercent val="0"/>
          <c:showBubbleSize val="0"/>
        </c:dLbls>
        <c:gapWidth val="219"/>
        <c:overlap val="-27"/>
        <c:axId val="796897935"/>
        <c:axId val="796886287"/>
      </c:barChart>
      <c:catAx>
        <c:axId val="79689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86287"/>
        <c:crosses val="autoZero"/>
        <c:auto val="1"/>
        <c:lblAlgn val="ctr"/>
        <c:lblOffset val="100"/>
        <c:noMultiLvlLbl val="0"/>
      </c:catAx>
      <c:valAx>
        <c:axId val="796886287"/>
        <c:scaling>
          <c:orientation val="minMax"/>
          <c:max val="1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9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ASPD - </a:t>
            </a:r>
            <a:r>
              <a:rPr lang="en-GB" sz="1400" b="0" i="0" u="none" strike="noStrike" baseline="0"/>
              <a:t> Females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'Antisocial personality disorder'!$J$71</c:f>
              <c:strCache>
                <c:ptCount val="1"/>
                <c:pt idx="0">
                  <c:v>Cambridge</c:v>
                </c:pt>
              </c:strCache>
            </c:strRef>
          </c:tx>
          <c:spPr>
            <a:solidFill>
              <a:srgbClr val="00A4EB"/>
            </a:solidFill>
            <a:ln>
              <a:noFill/>
            </a:ln>
            <a:effectLst/>
          </c:spPr>
          <c:invertIfNegative val="0"/>
          <c:errBars>
            <c:errBarType val="both"/>
            <c:errValType val="cust"/>
            <c:noEndCap val="0"/>
            <c:plus>
              <c:numRef>
                <c:f>('Antisocial personality disorder'!$R$71,'Antisocial personality disorder'!$T$71,'Antisocial personality disorder'!$V$71,'Antisocial personality disorder'!$X$71)</c:f>
                <c:numCache>
                  <c:formatCode>General</c:formatCode>
                  <c:ptCount val="4"/>
                  <c:pt idx="0">
                    <c:v>367.92019035126725</c:v>
                  </c:pt>
                  <c:pt idx="1">
                    <c:v>223.92705538145896</c:v>
                  </c:pt>
                  <c:pt idx="2">
                    <c:v>128.25808710456241</c:v>
                  </c:pt>
                  <c:pt idx="3">
                    <c:v>51.95409415276454</c:v>
                  </c:pt>
                </c:numCache>
              </c:numRef>
            </c:plus>
            <c:minus>
              <c:numRef>
                <c:f>('Antisocial personality disorder'!$Q$71,'Antisocial personality disorder'!$S$71,'Antisocial personality disorder'!$U$71,'Antisocial personality disorder'!$W$71)</c:f>
                <c:numCache>
                  <c:formatCode>General</c:formatCode>
                  <c:ptCount val="4"/>
                  <c:pt idx="0">
                    <c:v>207.73929613714301</c:v>
                  </c:pt>
                  <c:pt idx="1">
                    <c:v>144.06395660912736</c:v>
                  </c:pt>
                  <c:pt idx="2">
                    <c:v>82.772040491848202</c:v>
                  </c:pt>
                  <c:pt idx="3">
                    <c:v>16.860563782074848</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disorder'!$K$71:$N$71</c:f>
              <c:numCache>
                <c:formatCode>_-* #,##0_-;\-* #,##0_-;_-* "-"??_-;_-@_-</c:formatCode>
                <c:ptCount val="4"/>
                <c:pt idx="0">
                  <c:v>460.77676999999994</c:v>
                </c:pt>
                <c:pt idx="1">
                  <c:v>392.72954499999997</c:v>
                </c:pt>
                <c:pt idx="2">
                  <c:v>230.31708699999999</c:v>
                </c:pt>
                <c:pt idx="3">
                  <c:v>24.857872</c:v>
                </c:pt>
              </c:numCache>
            </c:numRef>
          </c:val>
          <c:extLst>
            <c:ext xmlns:c16="http://schemas.microsoft.com/office/drawing/2014/chart" uri="{C3380CC4-5D6E-409C-BE32-E72D297353CC}">
              <c16:uniqueId val="{00000000-DEEF-4FE3-B927-AC4B44DC6DAE}"/>
            </c:ext>
          </c:extLst>
        </c:ser>
        <c:ser>
          <c:idx val="1"/>
          <c:order val="1"/>
          <c:tx>
            <c:strRef>
              <c:f>'Antisocial personality disorder'!$J$72</c:f>
              <c:strCache>
                <c:ptCount val="1"/>
                <c:pt idx="0">
                  <c:v>East Cambridgeshire</c:v>
                </c:pt>
              </c:strCache>
            </c:strRef>
          </c:tx>
          <c:spPr>
            <a:solidFill>
              <a:srgbClr val="CFDB00"/>
            </a:solidFill>
            <a:ln>
              <a:noFill/>
            </a:ln>
            <a:effectLst/>
          </c:spPr>
          <c:invertIfNegative val="0"/>
          <c:errBars>
            <c:errBarType val="both"/>
            <c:errValType val="cust"/>
            <c:noEndCap val="0"/>
            <c:plus>
              <c:numRef>
                <c:f>('Antisocial personality disorder'!$R$72,'Antisocial personality disorder'!$T$72,'Antisocial personality disorder'!$V$72,'Antisocial personality disorder'!$X$72)</c:f>
                <c:numCache>
                  <c:formatCode>General</c:formatCode>
                  <c:ptCount val="4"/>
                  <c:pt idx="0">
                    <c:v>65.246669210172158</c:v>
                  </c:pt>
                  <c:pt idx="1">
                    <c:v>79.132696092175962</c:v>
                  </c:pt>
                  <c:pt idx="2">
                    <c:v>91.097373466944674</c:v>
                  </c:pt>
                  <c:pt idx="3">
                    <c:v>50.024764396428459</c:v>
                  </c:pt>
                </c:numCache>
              </c:numRef>
            </c:plus>
            <c:minus>
              <c:numRef>
                <c:f>('Antisocial personality disorder'!$Q$72,'Antisocial personality disorder'!$S$72,'Antisocial personality disorder'!$U$72,'Antisocial personality disorder'!$W$72)</c:f>
                <c:numCache>
                  <c:formatCode>General</c:formatCode>
                  <c:ptCount val="4"/>
                  <c:pt idx="0">
                    <c:v>36.84031888566205</c:v>
                  </c:pt>
                  <c:pt idx="1">
                    <c:v>50.910191610238186</c:v>
                  </c:pt>
                  <c:pt idx="2">
                    <c:v>58.790175773943375</c:v>
                  </c:pt>
                  <c:pt idx="3">
                    <c:v>16.234442050114509</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disorder'!$K$72:$N$72</c:f>
              <c:numCache>
                <c:formatCode>_-* #,##0_-;\-* #,##0_-;_-* "-"??_-;_-@_-</c:formatCode>
                <c:ptCount val="4"/>
                <c:pt idx="0">
                  <c:v>81.71378</c:v>
                </c:pt>
                <c:pt idx="1">
                  <c:v>138.78513999999998</c:v>
                </c:pt>
                <c:pt idx="2">
                  <c:v>163.586423</c:v>
                </c:pt>
                <c:pt idx="3">
                  <c:v>23.934767999999998</c:v>
                </c:pt>
              </c:numCache>
            </c:numRef>
          </c:val>
          <c:extLst>
            <c:ext xmlns:c16="http://schemas.microsoft.com/office/drawing/2014/chart" uri="{C3380CC4-5D6E-409C-BE32-E72D297353CC}">
              <c16:uniqueId val="{00000001-DEEF-4FE3-B927-AC4B44DC6DAE}"/>
            </c:ext>
          </c:extLst>
        </c:ser>
        <c:ser>
          <c:idx val="2"/>
          <c:order val="2"/>
          <c:tx>
            <c:strRef>
              <c:f>'Antisocial personality disorder'!$J$73</c:f>
              <c:strCache>
                <c:ptCount val="1"/>
                <c:pt idx="0">
                  <c:v>Fenland</c:v>
                </c:pt>
              </c:strCache>
            </c:strRef>
          </c:tx>
          <c:spPr>
            <a:solidFill>
              <a:srgbClr val="752F8A"/>
            </a:solidFill>
            <a:ln>
              <a:noFill/>
            </a:ln>
            <a:effectLst/>
          </c:spPr>
          <c:invertIfNegative val="0"/>
          <c:errBars>
            <c:errBarType val="both"/>
            <c:errValType val="cust"/>
            <c:noEndCap val="0"/>
            <c:plus>
              <c:numRef>
                <c:f>('Antisocial personality disorder'!$R$73,'Antisocial personality disorder'!$T$73,'Antisocial personality disorder'!$V$73,'Antisocial personality disorder'!$X$73)</c:f>
                <c:numCache>
                  <c:formatCode>General</c:formatCode>
                  <c:ptCount val="4"/>
                  <c:pt idx="0">
                    <c:v>89.601538830053613</c:v>
                  </c:pt>
                  <c:pt idx="1">
                    <c:v>98.792706385893581</c:v>
                  </c:pt>
                  <c:pt idx="2">
                    <c:v>94.488795850408991</c:v>
                  </c:pt>
                  <c:pt idx="3">
                    <c:v>62.169206166222565</c:v>
                  </c:pt>
                </c:numCache>
              </c:numRef>
            </c:plus>
            <c:minus>
              <c:numRef>
                <c:f>('Antisocial personality disorder'!$Q$73,'Antisocial personality disorder'!$S$73,'Antisocial personality disorder'!$U$73,'Antisocial personality disorder'!$W$73)</c:f>
                <c:numCache>
                  <c:formatCode>General</c:formatCode>
                  <c:ptCount val="4"/>
                  <c:pt idx="0">
                    <c:v>50.591843278807247</c:v>
                  </c:pt>
                  <c:pt idx="1">
                    <c:v>63.558501860486089</c:v>
                  </c:pt>
                  <c:pt idx="2">
                    <c:v>60.978848295000205</c:v>
                  </c:pt>
                  <c:pt idx="3">
                    <c:v>20.175654737900576</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disorder'!$K$73:$N$73</c:f>
              <c:numCache>
                <c:formatCode>_-* #,##0_-;\-* #,##0_-;_-* "-"??_-;_-@_-</c:formatCode>
                <c:ptCount val="4"/>
                <c:pt idx="0">
                  <c:v>112.21539000000001</c:v>
                </c:pt>
                <c:pt idx="1">
                  <c:v>173.26541699999999</c:v>
                </c:pt>
                <c:pt idx="2">
                  <c:v>169.67650699999999</c:v>
                </c:pt>
                <c:pt idx="3">
                  <c:v>29.745378000000002</c:v>
                </c:pt>
              </c:numCache>
            </c:numRef>
          </c:val>
          <c:extLst>
            <c:ext xmlns:c16="http://schemas.microsoft.com/office/drawing/2014/chart" uri="{C3380CC4-5D6E-409C-BE32-E72D297353CC}">
              <c16:uniqueId val="{00000002-DEEF-4FE3-B927-AC4B44DC6DAE}"/>
            </c:ext>
          </c:extLst>
        </c:ser>
        <c:ser>
          <c:idx val="3"/>
          <c:order val="3"/>
          <c:tx>
            <c:strRef>
              <c:f>'Antisocial personality disorder'!$J$74</c:f>
              <c:strCache>
                <c:ptCount val="1"/>
                <c:pt idx="0">
                  <c:v>Huntingdonshire</c:v>
                </c:pt>
              </c:strCache>
            </c:strRef>
          </c:tx>
          <c:spPr>
            <a:solidFill>
              <a:srgbClr val="F38A00"/>
            </a:solidFill>
            <a:ln>
              <a:noFill/>
            </a:ln>
            <a:effectLst/>
          </c:spPr>
          <c:invertIfNegative val="0"/>
          <c:errBars>
            <c:errBarType val="both"/>
            <c:errValType val="cust"/>
            <c:noEndCap val="0"/>
            <c:plus>
              <c:numRef>
                <c:f>('Antisocial personality disorder'!$R$74,'Antisocial personality disorder'!$T$74,'Antisocial personality disorder'!$V$74,'Antisocial personality disorder'!$X$74)</c:f>
                <c:numCache>
                  <c:formatCode>General</c:formatCode>
                  <c:ptCount val="4"/>
                  <c:pt idx="0">
                    <c:v>145.28117002849868</c:v>
                  </c:pt>
                  <c:pt idx="1">
                    <c:v>177.78684328257737</c:v>
                  </c:pt>
                  <c:pt idx="2">
                    <c:v>179.12217622750285</c:v>
                  </c:pt>
                  <c:pt idx="3">
                    <c:v>105.02788861054557</c:v>
                  </c:pt>
                </c:numCache>
              </c:numRef>
            </c:plus>
            <c:minus>
              <c:numRef>
                <c:f>('Antisocial personality disorder'!$Q$74,'Antisocial personality disorder'!$S$74,'Antisocial personality disorder'!$U$74,'Antisocial personality disorder'!$W$74)</c:f>
                <c:numCache>
                  <c:formatCode>General</c:formatCode>
                  <c:ptCount val="4"/>
                  <c:pt idx="0">
                    <c:v>82.030311994800712</c:v>
                  </c:pt>
                  <c:pt idx="1">
                    <c:v>114.3795511118737</c:v>
                  </c:pt>
                  <c:pt idx="2">
                    <c:v>115.59745165701474</c:v>
                  </c:pt>
                  <c:pt idx="3">
                    <c:v>34.084501783590966</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disorder'!$K$74:$N$74</c:f>
              <c:numCache>
                <c:formatCode>_-* #,##0_-;\-* #,##0_-;_-* "-"??_-;_-@_-</c:formatCode>
                <c:ptCount val="4"/>
                <c:pt idx="0">
                  <c:v>181.94757999999999</c:v>
                </c:pt>
                <c:pt idx="1">
                  <c:v>311.807548</c:v>
                </c:pt>
                <c:pt idx="2">
                  <c:v>321.65533399999998</c:v>
                </c:pt>
                <c:pt idx="3">
                  <c:v>50.251474000000002</c:v>
                </c:pt>
              </c:numCache>
            </c:numRef>
          </c:val>
          <c:extLst>
            <c:ext xmlns:c16="http://schemas.microsoft.com/office/drawing/2014/chart" uri="{C3380CC4-5D6E-409C-BE32-E72D297353CC}">
              <c16:uniqueId val="{00000003-DEEF-4FE3-B927-AC4B44DC6DAE}"/>
            </c:ext>
          </c:extLst>
        </c:ser>
        <c:ser>
          <c:idx val="4"/>
          <c:order val="4"/>
          <c:tx>
            <c:strRef>
              <c:f>'Antisocial personality disorder'!$J$75</c:f>
              <c:strCache>
                <c:ptCount val="1"/>
                <c:pt idx="0">
                  <c:v>South Cambridgeshire</c:v>
                </c:pt>
              </c:strCache>
            </c:strRef>
          </c:tx>
          <c:spPr>
            <a:solidFill>
              <a:srgbClr val="AB004F"/>
            </a:solidFill>
            <a:ln>
              <a:noFill/>
            </a:ln>
            <a:effectLst/>
          </c:spPr>
          <c:invertIfNegative val="0"/>
          <c:errBars>
            <c:errBarType val="both"/>
            <c:errValType val="cust"/>
            <c:noEndCap val="0"/>
            <c:plus>
              <c:numRef>
                <c:f>('Antisocial personality disorder'!$R$75,'Antisocial personality disorder'!$T$75,'Antisocial personality disorder'!$V$75,'Antisocial personality disorder'!$X$75)</c:f>
                <c:numCache>
                  <c:formatCode>General</c:formatCode>
                  <c:ptCount val="4"/>
                  <c:pt idx="0">
                    <c:v>116.39454556095694</c:v>
                  </c:pt>
                  <c:pt idx="1">
                    <c:v>145.65650539456743</c:v>
                  </c:pt>
                  <c:pt idx="2">
                    <c:v>173.52053199156717</c:v>
                  </c:pt>
                  <c:pt idx="3">
                    <c:v>88.800847267076009</c:v>
                  </c:pt>
                </c:numCache>
              </c:numRef>
            </c:plus>
            <c:minus>
              <c:numRef>
                <c:f>('Antisocial personality disorder'!$Q$75,'Antisocial personality disorder'!$S$75,'Antisocial personality disorder'!$U$75,'Antisocial personality disorder'!$W$75)</c:f>
                <c:numCache>
                  <c:formatCode>General</c:formatCode>
                  <c:ptCount val="4"/>
                  <c:pt idx="0">
                    <c:v>65.720016468654663</c:v>
                  </c:pt>
                  <c:pt idx="1">
                    <c:v>93.708428565070761</c:v>
                  </c:pt>
                  <c:pt idx="2">
                    <c:v>111.98240067672211</c:v>
                  </c:pt>
                  <c:pt idx="3">
                    <c:v>28.818370787995971</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disorder'!$K$75:$N$75</c:f>
              <c:numCache>
                <c:formatCode>_-* #,##0_-;\-* #,##0_-;_-* "-"??_-;_-@_-</c:formatCode>
                <c:ptCount val="4"/>
                <c:pt idx="0">
                  <c:v>145.77048000000002</c:v>
                </c:pt>
                <c:pt idx="1">
                  <c:v>255.45646099999999</c:v>
                </c:pt>
                <c:pt idx="2">
                  <c:v>311.59628499999997</c:v>
                </c:pt>
                <c:pt idx="3">
                  <c:v>42.48751</c:v>
                </c:pt>
              </c:numCache>
            </c:numRef>
          </c:val>
          <c:extLst>
            <c:ext xmlns:c16="http://schemas.microsoft.com/office/drawing/2014/chart" uri="{C3380CC4-5D6E-409C-BE32-E72D297353CC}">
              <c16:uniqueId val="{00000004-DEEF-4FE3-B927-AC4B44DC6DAE}"/>
            </c:ext>
          </c:extLst>
        </c:ser>
        <c:ser>
          <c:idx val="5"/>
          <c:order val="5"/>
          <c:tx>
            <c:strRef>
              <c:f>'Antisocial personality disorder'!$J$77</c:f>
              <c:strCache>
                <c:ptCount val="1"/>
                <c:pt idx="0">
                  <c:v>Peterborough</c:v>
                </c:pt>
              </c:strCache>
            </c:strRef>
          </c:tx>
          <c:spPr>
            <a:solidFill>
              <a:srgbClr val="005C48"/>
            </a:solidFill>
            <a:ln>
              <a:noFill/>
            </a:ln>
            <a:effectLst/>
          </c:spPr>
          <c:invertIfNegative val="0"/>
          <c:errBars>
            <c:errBarType val="both"/>
            <c:errValType val="cust"/>
            <c:noEndCap val="0"/>
            <c:plus>
              <c:numRef>
                <c:f>('Antisocial personality disorder'!$R$77,'Antisocial personality disorder'!$T$77,'Antisocial personality disorder'!$V$77,'Antisocial personality disorder'!$X$77)</c:f>
                <c:numCache>
                  <c:formatCode>General</c:formatCode>
                  <c:ptCount val="4"/>
                  <c:pt idx="0">
                    <c:v>205.22754117123202</c:v>
                  </c:pt>
                  <c:pt idx="1">
                    <c:v>258.21275853267991</c:v>
                  </c:pt>
                  <c:pt idx="2">
                    <c:v>220.01490381273624</c:v>
                  </c:pt>
                  <c:pt idx="3">
                    <c:v>100.76441437221359</c:v>
                  </c:pt>
                </c:numCache>
              </c:numRef>
            </c:plus>
            <c:minus>
              <c:numRef>
                <c:f>('Antisocial personality disorder'!$Q$77,'Antisocial personality disorder'!$S$77,'Antisocial personality disorder'!$U$77,'Antisocial personality disorder'!$W$77)</c:f>
                <c:numCache>
                  <c:formatCode>General</c:formatCode>
                  <c:ptCount val="4"/>
                  <c:pt idx="0">
                    <c:v>115.8779161050231</c:v>
                  </c:pt>
                  <c:pt idx="1">
                    <c:v>166.1217380713843</c:v>
                  </c:pt>
                  <c:pt idx="2">
                    <c:v>141.98779147821932</c:v>
                  </c:pt>
                  <c:pt idx="3">
                    <c:v>32.700884563410753</c:v>
                  </c:pt>
                </c:numCache>
              </c:numRef>
            </c:minus>
            <c:spPr>
              <a:noFill/>
              <a:ln w="9525" cap="flat" cmpd="sng" algn="ctr">
                <a:solidFill>
                  <a:schemeClr val="tx1">
                    <a:lumMod val="65000"/>
                    <a:lumOff val="35000"/>
                  </a:schemeClr>
                </a:solidFill>
                <a:round/>
              </a:ln>
              <a:effectLst/>
            </c:spPr>
          </c:errBars>
          <c:cat>
            <c:strRef>
              <c:f>'Antisocial personality disorder'!$K$70:$N$70</c:f>
              <c:strCache>
                <c:ptCount val="4"/>
                <c:pt idx="0">
                  <c:v>18-24</c:v>
                </c:pt>
                <c:pt idx="1">
                  <c:v>25-34</c:v>
                </c:pt>
                <c:pt idx="2">
                  <c:v>35-54</c:v>
                </c:pt>
                <c:pt idx="3">
                  <c:v>55-64</c:v>
                </c:pt>
              </c:strCache>
            </c:strRef>
          </c:cat>
          <c:val>
            <c:numRef>
              <c:f>'Antisocial personality disorder'!$K$77:$N$77</c:f>
              <c:numCache>
                <c:formatCode>_-* #,##0_-;\-* #,##0_-;_-* "-"??_-;_-@_-</c:formatCode>
                <c:ptCount val="4"/>
                <c:pt idx="0">
                  <c:v>257.02335999999997</c:v>
                </c:pt>
                <c:pt idx="1">
                  <c:v>452.860772</c:v>
                </c:pt>
                <c:pt idx="2">
                  <c:v>395.087693</c:v>
                </c:pt>
                <c:pt idx="3">
                  <c:v>48.211579</c:v>
                </c:pt>
              </c:numCache>
            </c:numRef>
          </c:val>
          <c:extLst>
            <c:ext xmlns:c16="http://schemas.microsoft.com/office/drawing/2014/chart" uri="{C3380CC4-5D6E-409C-BE32-E72D297353CC}">
              <c16:uniqueId val="{00000005-DEEF-4FE3-B927-AC4B44DC6DAE}"/>
            </c:ext>
          </c:extLst>
        </c:ser>
        <c:dLbls>
          <c:showLegendKey val="0"/>
          <c:showVal val="0"/>
          <c:showCatName val="0"/>
          <c:showSerName val="0"/>
          <c:showPercent val="0"/>
          <c:showBubbleSize val="0"/>
        </c:dLbls>
        <c:gapWidth val="219"/>
        <c:overlap val="-27"/>
        <c:axId val="796897935"/>
        <c:axId val="796886287"/>
      </c:barChart>
      <c:catAx>
        <c:axId val="79689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86287"/>
        <c:crosses val="autoZero"/>
        <c:auto val="1"/>
        <c:lblAlgn val="ctr"/>
        <c:lblOffset val="100"/>
        <c:noMultiLvlLbl val="0"/>
      </c:catAx>
      <c:valAx>
        <c:axId val="796886287"/>
        <c:scaling>
          <c:orientation val="minMax"/>
          <c:max val="16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6897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BPD </a:t>
            </a:r>
            <a:r>
              <a:rPr lang="en-GB" sz="1400" b="0" i="0" u="none" strike="noStrike" baseline="0"/>
              <a:t>- 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'Borderline personality disorder'!$J$55</c:f>
              <c:strCache>
                <c:ptCount val="1"/>
                <c:pt idx="0">
                  <c:v>Cambridge</c:v>
                </c:pt>
              </c:strCache>
            </c:strRef>
          </c:tx>
          <c:spPr>
            <a:solidFill>
              <a:srgbClr val="00A4EB"/>
            </a:solidFill>
            <a:ln>
              <a:noFill/>
            </a:ln>
            <a:effectLst/>
          </c:spPr>
          <c:invertIfNegative val="0"/>
          <c:errBars>
            <c:errBarType val="both"/>
            <c:errValType val="cust"/>
            <c:noEndCap val="0"/>
            <c:plus>
              <c:numRef>
                <c:f>('Borderline personality disorder'!$R$55,'Borderline personality disorder'!$T$55,'Borderline personality disorder'!$V$55,'Borderline personality disorder'!$X$55)</c:f>
                <c:numCache>
                  <c:formatCode>General</c:formatCode>
                  <c:ptCount val="4"/>
                  <c:pt idx="0">
                    <c:v>510.95147556726045</c:v>
                  </c:pt>
                  <c:pt idx="1">
                    <c:v>259.18309668253767</c:v>
                  </c:pt>
                  <c:pt idx="2">
                    <c:v>185.90512396987185</c:v>
                  </c:pt>
                  <c:pt idx="3">
                    <c:v>83.104433032865259</c:v>
                  </c:pt>
                </c:numCache>
              </c:numRef>
            </c:plus>
            <c:minus>
              <c:numRef>
                <c:f>('Borderline personality disorder'!$Q$55,'Borderline personality disorder'!$S$55,'Borderline personality disorder'!$U$55,'Borderline personality disorder'!$W$55)</c:f>
                <c:numCache>
                  <c:formatCode>General</c:formatCode>
                  <c:ptCount val="4"/>
                  <c:pt idx="0">
                    <c:v>291.35409839752799</c:v>
                  </c:pt>
                  <c:pt idx="1">
                    <c:v>92.180412449957657</c:v>
                  </c:pt>
                  <c:pt idx="2">
                    <c:v>114.53335285381621</c:v>
                  </c:pt>
                  <c:pt idx="3">
                    <c:v>37.394062076647153</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disorder'!$K$55:$N$55</c:f>
              <c:numCache>
                <c:formatCode>_-* #,##0_-;\-* #,##0_-;_-* "-"??_-;_-@_-</c:formatCode>
                <c:ptCount val="4"/>
                <c:pt idx="0">
                  <c:v>648.14167600000007</c:v>
                </c:pt>
                <c:pt idx="1">
                  <c:v>141.72144999999998</c:v>
                </c:pt>
                <c:pt idx="2">
                  <c:v>293.31752399999999</c:v>
                </c:pt>
                <c:pt idx="3">
                  <c:v>67.242450000000005</c:v>
                </c:pt>
              </c:numCache>
            </c:numRef>
          </c:val>
          <c:extLst>
            <c:ext xmlns:c16="http://schemas.microsoft.com/office/drawing/2014/chart" uri="{C3380CC4-5D6E-409C-BE32-E72D297353CC}">
              <c16:uniqueId val="{00000000-CE3D-45A6-A9F7-BC6E568521FB}"/>
            </c:ext>
          </c:extLst>
        </c:ser>
        <c:ser>
          <c:idx val="1"/>
          <c:order val="1"/>
          <c:tx>
            <c:strRef>
              <c:f>'Borderline personality disorder'!$J$56</c:f>
              <c:strCache>
                <c:ptCount val="1"/>
                <c:pt idx="0">
                  <c:v>East Cambridgeshire</c:v>
                </c:pt>
              </c:strCache>
            </c:strRef>
          </c:tx>
          <c:spPr>
            <a:solidFill>
              <a:srgbClr val="CFDB00"/>
            </a:solidFill>
            <a:ln>
              <a:noFill/>
            </a:ln>
            <a:effectLst/>
          </c:spPr>
          <c:invertIfNegative val="0"/>
          <c:errBars>
            <c:errBarType val="both"/>
            <c:errValType val="cust"/>
            <c:noEndCap val="0"/>
            <c:plus>
              <c:numRef>
                <c:f>('Borderline personality disorder'!$R$56,'Borderline personality disorder'!$T$56,'Borderline personality disorder'!$V$56,'Borderline personality disorder'!$X$56)</c:f>
                <c:numCache>
                  <c:formatCode>General</c:formatCode>
                  <c:ptCount val="4"/>
                  <c:pt idx="0">
                    <c:v>122.87111163605505</c:v>
                  </c:pt>
                  <c:pt idx="1">
                    <c:v>85.348018089241521</c:v>
                  </c:pt>
                  <c:pt idx="2">
                    <c:v>124.35566683669975</c:v>
                  </c:pt>
                  <c:pt idx="3">
                    <c:v>76.04222498878724</c:v>
                  </c:pt>
                </c:numCache>
              </c:numRef>
            </c:plus>
            <c:minus>
              <c:numRef>
                <c:f>('Borderline personality disorder'!$Q$56,'Borderline personality disorder'!$S$56,'Borderline personality disorder'!$U$56,'Borderline personality disorder'!$W$56)</c:f>
                <c:numCache>
                  <c:formatCode>General</c:formatCode>
                  <c:ptCount val="4"/>
                  <c:pt idx="0">
                    <c:v>70.063408487235733</c:v>
                  </c:pt>
                  <c:pt idx="1">
                    <c:v>30.354662823128457</c:v>
                  </c:pt>
                  <c:pt idx="2">
                    <c:v>76.613657359372098</c:v>
                  </c:pt>
                  <c:pt idx="3">
                    <c:v>34.216317684912795</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disorder'!$K$56:$N$56</c:f>
              <c:numCache>
                <c:formatCode>_-* #,##0_-;\-* #,##0_-;_-* "-"??_-;_-@_-</c:formatCode>
                <c:ptCount val="4"/>
                <c:pt idx="0">
                  <c:v>155.86194</c:v>
                </c:pt>
                <c:pt idx="1">
                  <c:v>46.668340000000001</c:v>
                </c:pt>
                <c:pt idx="2">
                  <c:v>196.20597600000002</c:v>
                </c:pt>
                <c:pt idx="3">
                  <c:v>61.528191999999997</c:v>
                </c:pt>
              </c:numCache>
            </c:numRef>
          </c:val>
          <c:extLst>
            <c:ext xmlns:c16="http://schemas.microsoft.com/office/drawing/2014/chart" uri="{C3380CC4-5D6E-409C-BE32-E72D297353CC}">
              <c16:uniqueId val="{00000001-CE3D-45A6-A9F7-BC6E568521FB}"/>
            </c:ext>
          </c:extLst>
        </c:ser>
        <c:ser>
          <c:idx val="2"/>
          <c:order val="2"/>
          <c:tx>
            <c:strRef>
              <c:f>'Borderline personality disorder'!$J$57</c:f>
              <c:strCache>
                <c:ptCount val="1"/>
                <c:pt idx="0">
                  <c:v>Fenland</c:v>
                </c:pt>
              </c:strCache>
            </c:strRef>
          </c:tx>
          <c:spPr>
            <a:solidFill>
              <a:srgbClr val="752F8A"/>
            </a:solidFill>
            <a:ln>
              <a:noFill/>
            </a:ln>
            <a:effectLst/>
          </c:spPr>
          <c:invertIfNegative val="0"/>
          <c:errBars>
            <c:errBarType val="both"/>
            <c:errValType val="cust"/>
            <c:noEndCap val="0"/>
            <c:plus>
              <c:numRef>
                <c:f>('Borderline personality disorder'!$R$57,'Borderline personality disorder'!$T$57,'Borderline personality disorder'!$V$57,'Borderline personality disorder'!$X$57)</c:f>
                <c:numCache>
                  <c:formatCode>General</c:formatCode>
                  <c:ptCount val="4"/>
                  <c:pt idx="0">
                    <c:v>153.61376223973198</c:v>
                  </c:pt>
                  <c:pt idx="1">
                    <c:v>106.67653871313351</c:v>
                  </c:pt>
                  <c:pt idx="2">
                    <c:v>131.00598252149885</c:v>
                  </c:pt>
                  <c:pt idx="3">
                    <c:v>92.302658632808075</c:v>
                  </c:pt>
                </c:numCache>
              </c:numRef>
            </c:plus>
            <c:minus>
              <c:numRef>
                <c:f>('Borderline personality disorder'!$Q$57,'Borderline personality disorder'!$S$57,'Borderline personality disorder'!$U$57,'Borderline personality disorder'!$W$57)</c:f>
                <c:numCache>
                  <c:formatCode>General</c:formatCode>
                  <c:ptCount val="4"/>
                  <c:pt idx="0">
                    <c:v>87.593443485256657</c:v>
                  </c:pt>
                  <c:pt idx="1">
                    <c:v>37.94031116680091</c:v>
                  </c:pt>
                  <c:pt idx="2">
                    <c:v>80.710816903182206</c:v>
                  </c:pt>
                  <c:pt idx="3">
                    <c:v>41.532938987620625</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disorder'!$K$57:$N$57</c:f>
              <c:numCache>
                <c:formatCode>_-* #,##0_-;\-* #,##0_-;_-* "-"??_-;_-@_-</c:formatCode>
                <c:ptCount val="4"/>
                <c:pt idx="0">
                  <c:v>194.85897600000001</c:v>
                </c:pt>
                <c:pt idx="1">
                  <c:v>58.330785999999996</c:v>
                </c:pt>
                <c:pt idx="2">
                  <c:v>206.69871600000002</c:v>
                </c:pt>
                <c:pt idx="3">
                  <c:v>74.685028000000003</c:v>
                </c:pt>
              </c:numCache>
            </c:numRef>
          </c:val>
          <c:extLst>
            <c:ext xmlns:c16="http://schemas.microsoft.com/office/drawing/2014/chart" uri="{C3380CC4-5D6E-409C-BE32-E72D297353CC}">
              <c16:uniqueId val="{00000002-CE3D-45A6-A9F7-BC6E568521FB}"/>
            </c:ext>
          </c:extLst>
        </c:ser>
        <c:ser>
          <c:idx val="3"/>
          <c:order val="3"/>
          <c:tx>
            <c:strRef>
              <c:f>'Borderline personality disorder'!$J$58</c:f>
              <c:strCache>
                <c:ptCount val="1"/>
                <c:pt idx="0">
                  <c:v>Huntingdonshire</c:v>
                </c:pt>
              </c:strCache>
            </c:strRef>
          </c:tx>
          <c:spPr>
            <a:solidFill>
              <a:srgbClr val="F38A00"/>
            </a:solidFill>
            <a:ln>
              <a:noFill/>
            </a:ln>
            <a:effectLst/>
          </c:spPr>
          <c:invertIfNegative val="0"/>
          <c:errBars>
            <c:errBarType val="both"/>
            <c:errValType val="cust"/>
            <c:noEndCap val="0"/>
            <c:plus>
              <c:numRef>
                <c:f>('Borderline personality disorder'!$R$58,'Borderline personality disorder'!$T$58,'Borderline personality disorder'!$V$58,'Borderline personality disorder'!$X$58)</c:f>
                <c:numCache>
                  <c:formatCode>General</c:formatCode>
                  <c:ptCount val="4"/>
                  <c:pt idx="0">
                    <c:v>268.69142954799401</c:v>
                  </c:pt>
                  <c:pt idx="1">
                    <c:v>191.54945849094386</c:v>
                  </c:pt>
                  <c:pt idx="2">
                    <c:v>255.16266353455893</c:v>
                  </c:pt>
                  <c:pt idx="3">
                    <c:v>162.47083534296709</c:v>
                  </c:pt>
                </c:numCache>
              </c:numRef>
            </c:plus>
            <c:minus>
              <c:numRef>
                <c:f>('Borderline personality disorder'!$Q$58,'Borderline personality disorder'!$S$58,'Borderline personality disorder'!$U$58,'Borderline personality disorder'!$W$58)</c:f>
                <c:numCache>
                  <c:formatCode>General</c:formatCode>
                  <c:ptCount val="4"/>
                  <c:pt idx="0">
                    <c:v>153.21288409273521</c:v>
                  </c:pt>
                  <c:pt idx="1">
                    <c:v>68.126001711788689</c:v>
                  </c:pt>
                  <c:pt idx="2">
                    <c:v>157.20188208722772</c:v>
                  </c:pt>
                  <c:pt idx="3">
                    <c:v>73.106142244625829</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disorder'!$K$58:$N$58</c:f>
              <c:numCache>
                <c:formatCode>_-* #,##0_-;\-* #,##0_-;_-* "-"??_-;_-@_-</c:formatCode>
                <c:ptCount val="4"/>
                <c:pt idx="0">
                  <c:v>340.83493600000003</c:v>
                </c:pt>
                <c:pt idx="1">
                  <c:v>104.73934199999999</c:v>
                </c:pt>
                <c:pt idx="2">
                  <c:v>402.59073600000005</c:v>
                </c:pt>
                <c:pt idx="3">
                  <c:v>131.46034</c:v>
                </c:pt>
              </c:numCache>
            </c:numRef>
          </c:val>
          <c:extLst>
            <c:ext xmlns:c16="http://schemas.microsoft.com/office/drawing/2014/chart" uri="{C3380CC4-5D6E-409C-BE32-E72D297353CC}">
              <c16:uniqueId val="{00000003-CE3D-45A6-A9F7-BC6E568521FB}"/>
            </c:ext>
          </c:extLst>
        </c:ser>
        <c:ser>
          <c:idx val="4"/>
          <c:order val="4"/>
          <c:tx>
            <c:strRef>
              <c:f>'Borderline personality disorder'!$J$59</c:f>
              <c:strCache>
                <c:ptCount val="1"/>
                <c:pt idx="0">
                  <c:v>South Cambridgeshire</c:v>
                </c:pt>
              </c:strCache>
            </c:strRef>
          </c:tx>
          <c:spPr>
            <a:solidFill>
              <a:srgbClr val="AB004F"/>
            </a:solidFill>
            <a:ln>
              <a:noFill/>
            </a:ln>
            <a:effectLst/>
          </c:spPr>
          <c:invertIfNegative val="0"/>
          <c:errBars>
            <c:errBarType val="both"/>
            <c:errValType val="cust"/>
            <c:noEndCap val="0"/>
            <c:plus>
              <c:numRef>
                <c:f>('Borderline personality disorder'!$R$59,'Borderline personality disorder'!$T$59,'Borderline personality disorder'!$V$59,'Borderline personality disorder'!$X$59)</c:f>
                <c:numCache>
                  <c:formatCode>General</c:formatCode>
                  <c:ptCount val="4"/>
                  <c:pt idx="0">
                    <c:v>225.14763209100613</c:v>
                  </c:pt>
                  <c:pt idx="1">
                    <c:v>152.15023423583079</c:v>
                  </c:pt>
                  <c:pt idx="2">
                    <c:v>237.73569455895955</c:v>
                  </c:pt>
                  <c:pt idx="3">
                    <c:v>135.62376468769125</c:v>
                  </c:pt>
                </c:numCache>
              </c:numRef>
            </c:plus>
            <c:minus>
              <c:numRef>
                <c:f>('Borderline personality disorder'!$Q$59,'Borderline personality disorder'!$S$59,'Borderline personality disorder'!$U$59,'Borderline personality disorder'!$W$59)</c:f>
                <c:numCache>
                  <c:formatCode>General</c:formatCode>
                  <c:ptCount val="4"/>
                  <c:pt idx="0">
                    <c:v>128.38339547094293</c:v>
                  </c:pt>
                  <c:pt idx="1">
                    <c:v>54.113372074551265</c:v>
                  </c:pt>
                  <c:pt idx="2">
                    <c:v>146.46538841651898</c:v>
                  </c:pt>
                  <c:pt idx="3">
                    <c:v>61.02590789343909</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disorder'!$K$59:$N$59</c:f>
              <c:numCache>
                <c:formatCode>_-* #,##0_-;\-* #,##0_-;_-* "-"??_-;_-@_-</c:formatCode>
                <c:ptCount val="4"/>
                <c:pt idx="0">
                  <c:v>285.59965200000005</c:v>
                </c:pt>
                <c:pt idx="1">
                  <c:v>83.195825999999997</c:v>
                </c:pt>
                <c:pt idx="2">
                  <c:v>375.09480000000002</c:v>
                </c:pt>
                <c:pt idx="3">
                  <c:v>109.73751799999999</c:v>
                </c:pt>
              </c:numCache>
            </c:numRef>
          </c:val>
          <c:extLst>
            <c:ext xmlns:c16="http://schemas.microsoft.com/office/drawing/2014/chart" uri="{C3380CC4-5D6E-409C-BE32-E72D297353CC}">
              <c16:uniqueId val="{00000004-CE3D-45A6-A9F7-BC6E568521FB}"/>
            </c:ext>
          </c:extLst>
        </c:ser>
        <c:ser>
          <c:idx val="5"/>
          <c:order val="5"/>
          <c:tx>
            <c:strRef>
              <c:f>'Borderline personality disorder'!$J$61</c:f>
              <c:strCache>
                <c:ptCount val="1"/>
                <c:pt idx="0">
                  <c:v>Peterborough</c:v>
                </c:pt>
              </c:strCache>
            </c:strRef>
          </c:tx>
          <c:spPr>
            <a:solidFill>
              <a:srgbClr val="005C48"/>
            </a:solidFill>
            <a:ln>
              <a:noFill/>
            </a:ln>
            <a:effectLst/>
          </c:spPr>
          <c:invertIfNegative val="0"/>
          <c:errBars>
            <c:errBarType val="both"/>
            <c:errValType val="cust"/>
            <c:noEndCap val="0"/>
            <c:plus>
              <c:numRef>
                <c:f>('Borderline personality disorder'!$R$61,'Borderline personality disorder'!$T$61,'Borderline personality disorder'!$V$61,'Borderline personality disorder'!$X$61)</c:f>
                <c:numCache>
                  <c:formatCode>General</c:formatCode>
                  <c:ptCount val="4"/>
                  <c:pt idx="0">
                    <c:v>370.03936940218682</c:v>
                  </c:pt>
                  <c:pt idx="1">
                    <c:v>268.9565476605502</c:v>
                  </c:pt>
                  <c:pt idx="2">
                    <c:v>311.36044930563276</c:v>
                  </c:pt>
                  <c:pt idx="3">
                    <c:v>147.57211289081005</c:v>
                  </c:pt>
                </c:numCache>
              </c:numRef>
            </c:plus>
            <c:minus>
              <c:numRef>
                <c:f>('Borderline personality disorder'!$Q$61,'Borderline personality disorder'!$S$61,'Borderline personality disorder'!$U$61,'Borderline personality disorder'!$W$61)</c:f>
                <c:numCache>
                  <c:formatCode>General</c:formatCode>
                  <c:ptCount val="4"/>
                  <c:pt idx="0">
                    <c:v>211.0033770311947</c:v>
                  </c:pt>
                  <c:pt idx="1">
                    <c:v>95.656413600280132</c:v>
                  </c:pt>
                  <c:pt idx="2">
                    <c:v>191.82449328736169</c:v>
                  </c:pt>
                  <c:pt idx="3">
                    <c:v>66.402242922932942</c:v>
                  </c:pt>
                </c:numCache>
              </c:numRef>
            </c:minus>
            <c:spPr>
              <a:noFill/>
              <a:ln w="9525" cap="flat" cmpd="sng" algn="ctr">
                <a:solidFill>
                  <a:schemeClr val="tx1">
                    <a:lumMod val="65000"/>
                    <a:lumOff val="35000"/>
                  </a:schemeClr>
                </a:solidFill>
                <a:round/>
              </a:ln>
              <a:effectLst/>
            </c:spPr>
          </c:errBars>
          <c:cat>
            <c:strRef>
              <c:f>'Borderline personality disorder'!$K$54:$N$54</c:f>
              <c:strCache>
                <c:ptCount val="4"/>
                <c:pt idx="0">
                  <c:v>18-24</c:v>
                </c:pt>
                <c:pt idx="1">
                  <c:v>25-34</c:v>
                </c:pt>
                <c:pt idx="2">
                  <c:v>35-54</c:v>
                </c:pt>
                <c:pt idx="3">
                  <c:v>55-64</c:v>
                </c:pt>
              </c:strCache>
            </c:strRef>
          </c:cat>
          <c:val>
            <c:numRef>
              <c:f>'Borderline personality disorder'!$K$61:$N$61</c:f>
              <c:numCache>
                <c:formatCode>_-* #,##0_-;\-* #,##0_-;_-* "-"??_-;_-@_-</c:formatCode>
                <c:ptCount val="4"/>
                <c:pt idx="0">
                  <c:v>469.39474400000006</c:v>
                </c:pt>
                <c:pt idx="1">
                  <c:v>147.06557799999999</c:v>
                </c:pt>
                <c:pt idx="2">
                  <c:v>491.25852000000009</c:v>
                </c:pt>
                <c:pt idx="3">
                  <c:v>119.40530800000001</c:v>
                </c:pt>
              </c:numCache>
            </c:numRef>
          </c:val>
          <c:extLst>
            <c:ext xmlns:c16="http://schemas.microsoft.com/office/drawing/2014/chart" uri="{C3380CC4-5D6E-409C-BE32-E72D297353CC}">
              <c16:uniqueId val="{00000005-CE3D-45A6-A9F7-BC6E568521FB}"/>
            </c:ext>
          </c:extLst>
        </c:ser>
        <c:dLbls>
          <c:showLegendKey val="0"/>
          <c:showVal val="0"/>
          <c:showCatName val="0"/>
          <c:showSerName val="0"/>
          <c:showPercent val="0"/>
          <c:showBubbleSize val="0"/>
        </c:dLbls>
        <c:gapWidth val="219"/>
        <c:overlap val="-27"/>
        <c:axId val="962302847"/>
        <c:axId val="962303679"/>
      </c:barChart>
      <c:catAx>
        <c:axId val="962302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3679"/>
        <c:crosses val="autoZero"/>
        <c:auto val="1"/>
        <c:lblAlgn val="ctr"/>
        <c:lblOffset val="100"/>
        <c:noMultiLvlLbl val="0"/>
      </c:catAx>
      <c:valAx>
        <c:axId val="962303679"/>
        <c:scaling>
          <c:orientation val="minMax"/>
          <c:max val="1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2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BPD </a:t>
            </a:r>
            <a:r>
              <a:rPr lang="en-GB" sz="1400" b="0" i="0" u="none" strike="noStrike" baseline="0"/>
              <a:t>- Females</a:t>
            </a:r>
            <a:endParaRPr lang="en-GB" b="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'Borderline personality disorder'!$J$71</c:f>
              <c:strCache>
                <c:ptCount val="1"/>
                <c:pt idx="0">
                  <c:v>Cambridge</c:v>
                </c:pt>
              </c:strCache>
            </c:strRef>
          </c:tx>
          <c:spPr>
            <a:solidFill>
              <a:srgbClr val="00A4EB"/>
            </a:solidFill>
            <a:ln>
              <a:noFill/>
            </a:ln>
            <a:effectLst/>
          </c:spPr>
          <c:invertIfNegative val="0"/>
          <c:errBars>
            <c:errBarType val="both"/>
            <c:errValType val="cust"/>
            <c:noEndCap val="0"/>
            <c:plus>
              <c:numRef>
                <c:f>('Borderline personality disorder'!$R$71,'Borderline personality disorder'!$T$71,'Borderline personality disorder'!$V$71,'Borderline personality disorder'!$X$71)</c:f>
                <c:numCache>
                  <c:formatCode>General</c:formatCode>
                  <c:ptCount val="4"/>
                  <c:pt idx="0">
                    <c:v>528.64222820497002</c:v>
                  </c:pt>
                  <c:pt idx="1">
                    <c:v>252.64773294300869</c:v>
                  </c:pt>
                  <c:pt idx="2">
                    <c:v>133.08383381982512</c:v>
                  </c:pt>
                  <c:pt idx="3">
                    <c:v>62.987165378128971</c:v>
                  </c:pt>
                </c:numCache>
              </c:numRef>
            </c:plus>
            <c:minus>
              <c:numRef>
                <c:f>('Borderline personality disorder'!$Q$71,'Borderline personality disorder'!$S$71,'Borderline personality disorder'!$U$71,'Borderline personality disorder'!$W$71)</c:f>
                <c:numCache>
                  <c:formatCode>General</c:formatCode>
                  <c:ptCount val="4"/>
                  <c:pt idx="0">
                    <c:v>368.16419775463987</c:v>
                  </c:pt>
                  <c:pt idx="1">
                    <c:v>174.52355973765765</c:v>
                  </c:pt>
                  <c:pt idx="2">
                    <c:v>87.720705554710349</c:v>
                  </c:pt>
                  <c:pt idx="3">
                    <c:v>28.195824401793214</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disorder'!$K$71:$N$71</c:f>
              <c:numCache>
                <c:formatCode>_-* #,##0_-;\-* #,##0_-;_-* "-"??_-;_-@_-</c:formatCode>
                <c:ptCount val="4"/>
                <c:pt idx="0">
                  <c:v>1116.755001</c:v>
                </c:pt>
                <c:pt idx="1">
                  <c:v>542.52850000000001</c:v>
                </c:pt>
                <c:pt idx="2">
                  <c:v>253.60897100000003</c:v>
                </c:pt>
                <c:pt idx="3">
                  <c:v>50.614511999999998</c:v>
                </c:pt>
              </c:numCache>
            </c:numRef>
          </c:val>
          <c:extLst>
            <c:ext xmlns:c16="http://schemas.microsoft.com/office/drawing/2014/chart" uri="{C3380CC4-5D6E-409C-BE32-E72D297353CC}">
              <c16:uniqueId val="{00000000-DF60-4608-81EE-4DF3C2C76AC1}"/>
            </c:ext>
          </c:extLst>
        </c:ser>
        <c:ser>
          <c:idx val="1"/>
          <c:order val="1"/>
          <c:tx>
            <c:strRef>
              <c:f>'Borderline personality disorder'!$J$72</c:f>
              <c:strCache>
                <c:ptCount val="1"/>
                <c:pt idx="0">
                  <c:v>East Cambridgeshire</c:v>
                </c:pt>
              </c:strCache>
            </c:strRef>
          </c:tx>
          <c:spPr>
            <a:solidFill>
              <a:srgbClr val="CFDB00"/>
            </a:solidFill>
            <a:ln>
              <a:noFill/>
            </a:ln>
            <a:effectLst/>
          </c:spPr>
          <c:invertIfNegative val="0"/>
          <c:errBars>
            <c:errBarType val="both"/>
            <c:errValType val="cust"/>
            <c:noEndCap val="0"/>
            <c:plus>
              <c:numRef>
                <c:f>('Borderline personality disorder'!$R$72,'Borderline personality disorder'!$T$72,'Borderline personality disorder'!$V$72,'Borderline personality disorder'!$X$72)</c:f>
                <c:numCache>
                  <c:formatCode>General</c:formatCode>
                  <c:ptCount val="4"/>
                  <c:pt idx="0">
                    <c:v>117.71920043279081</c:v>
                  </c:pt>
                  <c:pt idx="1">
                    <c:v>89.282182696945</c:v>
                  </c:pt>
                  <c:pt idx="2">
                    <c:v>94.524937846715773</c:v>
                  </c:pt>
                  <c:pt idx="3">
                    <c:v>60.648119448967691</c:v>
                  </c:pt>
                </c:numCache>
              </c:numRef>
            </c:plus>
            <c:minus>
              <c:numRef>
                <c:f>('Borderline personality disorder'!$Q$72,'Borderline personality disorder'!$S$72,'Borderline personality disorder'!$U$72,'Borderline personality disorder'!$W$72)</c:f>
                <c:numCache>
                  <c:formatCode>General</c:formatCode>
                  <c:ptCount val="4"/>
                  <c:pt idx="0">
                    <c:v>81.983603797258354</c:v>
                  </c:pt>
                  <c:pt idx="1">
                    <c:v>61.67419024073979</c:v>
                  </c:pt>
                  <c:pt idx="2">
                    <c:v>62.305044891138692</c:v>
                  </c:pt>
                  <c:pt idx="3">
                    <c:v>27.148764609684179</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disorder'!$K$72:$N$72</c:f>
              <c:numCache>
                <c:formatCode>_-* #,##0_-;\-* #,##0_-;_-* "-"??_-;_-@_-</c:formatCode>
                <c:ptCount val="4"/>
                <c:pt idx="0">
                  <c:v>248.681431</c:v>
                </c:pt>
                <c:pt idx="1">
                  <c:v>191.72200000000001</c:v>
                </c:pt>
                <c:pt idx="2">
                  <c:v>180.12985900000001</c:v>
                </c:pt>
                <c:pt idx="3">
                  <c:v>48.734927999999996</c:v>
                </c:pt>
              </c:numCache>
            </c:numRef>
          </c:val>
          <c:extLst>
            <c:ext xmlns:c16="http://schemas.microsoft.com/office/drawing/2014/chart" uri="{C3380CC4-5D6E-409C-BE32-E72D297353CC}">
              <c16:uniqueId val="{00000001-DF60-4608-81EE-4DF3C2C76AC1}"/>
            </c:ext>
          </c:extLst>
        </c:ser>
        <c:ser>
          <c:idx val="2"/>
          <c:order val="2"/>
          <c:tx>
            <c:strRef>
              <c:f>'Borderline personality disorder'!$J$73</c:f>
              <c:strCache>
                <c:ptCount val="1"/>
                <c:pt idx="0">
                  <c:v>Fenland</c:v>
                </c:pt>
              </c:strCache>
            </c:strRef>
          </c:tx>
          <c:spPr>
            <a:solidFill>
              <a:srgbClr val="752F8A"/>
            </a:solidFill>
            <a:ln>
              <a:noFill/>
            </a:ln>
            <a:effectLst/>
          </c:spPr>
          <c:invertIfNegative val="0"/>
          <c:errBars>
            <c:errBarType val="both"/>
            <c:errValType val="cust"/>
            <c:noEndCap val="0"/>
            <c:plus>
              <c:numRef>
                <c:f>('Borderline personality disorder'!$R$73,'Borderline personality disorder'!$T$73,'Borderline personality disorder'!$V$73,'Borderline personality disorder'!$X$73)</c:f>
                <c:numCache>
                  <c:formatCode>General</c:formatCode>
                  <c:ptCount val="4"/>
                  <c:pt idx="0">
                    <c:v>153.32326665988154</c:v>
                  </c:pt>
                  <c:pt idx="1">
                    <c:v>111.46376777554397</c:v>
                  </c:pt>
                  <c:pt idx="2">
                    <c:v>98.043963454246011</c:v>
                  </c:pt>
                  <c:pt idx="3">
                    <c:v>75.371578199491864</c:v>
                  </c:pt>
                </c:numCache>
              </c:numRef>
            </c:plus>
            <c:minus>
              <c:numRef>
                <c:f>('Borderline personality disorder'!$Q$73,'Borderline personality disorder'!$S$73,'Borderline personality disorder'!$U$73,'Borderline personality disorder'!$W$73)</c:f>
                <c:numCache>
                  <c:formatCode>General</c:formatCode>
                  <c:ptCount val="4"/>
                  <c:pt idx="0">
                    <c:v>106.7794709829148</c:v>
                  </c:pt>
                  <c:pt idx="1">
                    <c:v>76.996746843351588</c:v>
                  </c:pt>
                  <c:pt idx="2">
                    <c:v>64.624570864335141</c:v>
                  </c:pt>
                  <c:pt idx="3">
                    <c:v>33.739632051084776</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disorder'!$K$73:$N$73</c:f>
              <c:numCache>
                <c:formatCode>_-* #,##0_-;\-* #,##0_-;_-* "-"??_-;_-@_-</c:formatCode>
                <c:ptCount val="4"/>
                <c:pt idx="0">
                  <c:v>323.89490599999999</c:v>
                </c:pt>
                <c:pt idx="1">
                  <c:v>239.35409999999999</c:v>
                </c:pt>
                <c:pt idx="2">
                  <c:v>186.83583099999998</c:v>
                </c:pt>
                <c:pt idx="3">
                  <c:v>60.566237999999991</c:v>
                </c:pt>
              </c:numCache>
            </c:numRef>
          </c:val>
          <c:extLst>
            <c:ext xmlns:c16="http://schemas.microsoft.com/office/drawing/2014/chart" uri="{C3380CC4-5D6E-409C-BE32-E72D297353CC}">
              <c16:uniqueId val="{00000002-DF60-4608-81EE-4DF3C2C76AC1}"/>
            </c:ext>
          </c:extLst>
        </c:ser>
        <c:ser>
          <c:idx val="3"/>
          <c:order val="3"/>
          <c:tx>
            <c:strRef>
              <c:f>'Borderline personality disorder'!$J$74</c:f>
              <c:strCache>
                <c:ptCount val="1"/>
                <c:pt idx="0">
                  <c:v>Huntingdonshire</c:v>
                </c:pt>
              </c:strCache>
            </c:strRef>
          </c:tx>
          <c:spPr>
            <a:solidFill>
              <a:srgbClr val="F38A00"/>
            </a:solidFill>
            <a:ln>
              <a:noFill/>
            </a:ln>
            <a:effectLst/>
          </c:spPr>
          <c:invertIfNegative val="0"/>
          <c:errBars>
            <c:errBarType val="both"/>
            <c:errValType val="cust"/>
            <c:noEndCap val="0"/>
            <c:plus>
              <c:numRef>
                <c:f>('Borderline personality disorder'!$R$74,'Borderline personality disorder'!$T$74,'Borderline personality disorder'!$V$74,'Borderline personality disorder'!$X$74)</c:f>
                <c:numCache>
                  <c:formatCode>General</c:formatCode>
                  <c:ptCount val="4"/>
                  <c:pt idx="0">
                    <c:v>254.89037851160185</c:v>
                  </c:pt>
                  <c:pt idx="1">
                    <c:v>200.58961980239701</c:v>
                  </c:pt>
                  <c:pt idx="2">
                    <c:v>185.86169864729294</c:v>
                  </c:pt>
                  <c:pt idx="3">
                    <c:v>127.33181276871764</c:v>
                  </c:pt>
                </c:numCache>
              </c:numRef>
            </c:plus>
            <c:minus>
              <c:numRef>
                <c:f>('Borderline personality disorder'!$Q$74,'Borderline personality disorder'!$S$74,'Borderline personality disorder'!$U$74,'Borderline personality disorder'!$W$74)</c:f>
                <c:numCache>
                  <c:formatCode>General</c:formatCode>
                  <c:ptCount val="4"/>
                  <c:pt idx="0">
                    <c:v>177.51421795936318</c:v>
                  </c:pt>
                  <c:pt idx="1">
                    <c:v>138.56294725682164</c:v>
                  </c:pt>
                  <c:pt idx="2">
                    <c:v>122.50863890057803</c:v>
                  </c:pt>
                  <c:pt idx="3">
                    <c:v>56.999317432935413</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disorder'!$K$74:$N$74</c:f>
              <c:numCache>
                <c:formatCode>_-* #,##0_-;\-* #,##0_-;_-* "-"??_-;_-@_-</c:formatCode>
                <c:ptCount val="4"/>
                <c:pt idx="0">
                  <c:v>538.45510200000001</c:v>
                </c:pt>
                <c:pt idx="1">
                  <c:v>430.74040000000002</c:v>
                </c:pt>
                <c:pt idx="2">
                  <c:v>354.18422200000003</c:v>
                </c:pt>
                <c:pt idx="3">
                  <c:v>102.31985399999999</c:v>
                </c:pt>
              </c:numCache>
            </c:numRef>
          </c:val>
          <c:extLst>
            <c:ext xmlns:c16="http://schemas.microsoft.com/office/drawing/2014/chart" uri="{C3380CC4-5D6E-409C-BE32-E72D297353CC}">
              <c16:uniqueId val="{00000003-DF60-4608-81EE-4DF3C2C76AC1}"/>
            </c:ext>
          </c:extLst>
        </c:ser>
        <c:ser>
          <c:idx val="4"/>
          <c:order val="4"/>
          <c:tx>
            <c:strRef>
              <c:f>'Borderline personality disorder'!$J$75</c:f>
              <c:strCache>
                <c:ptCount val="1"/>
                <c:pt idx="0">
                  <c:v>South Cambridgeshire</c:v>
                </c:pt>
              </c:strCache>
            </c:strRef>
          </c:tx>
          <c:spPr>
            <a:solidFill>
              <a:srgbClr val="AB004F"/>
            </a:solidFill>
            <a:ln>
              <a:noFill/>
            </a:ln>
            <a:effectLst/>
          </c:spPr>
          <c:invertIfNegative val="0"/>
          <c:errBars>
            <c:errBarType val="both"/>
            <c:errValType val="cust"/>
            <c:noEndCap val="0"/>
            <c:plus>
              <c:numRef>
                <c:f>('Borderline personality disorder'!$R$75,'Borderline personality disorder'!$T$75,'Borderline personality disorder'!$V$75,'Borderline personality disorder'!$X$75)</c:f>
                <c:numCache>
                  <c:formatCode>General</c:formatCode>
                  <c:ptCount val="4"/>
                  <c:pt idx="0">
                    <c:v>216.16010159140069</c:v>
                  </c:pt>
                  <c:pt idx="1">
                    <c:v>164.33827441552472</c:v>
                  </c:pt>
                  <c:pt idx="2">
                    <c:v>180.04929096647908</c:v>
                  </c:pt>
                  <c:pt idx="3">
                    <c:v>107.65876575737893</c:v>
                  </c:pt>
                </c:numCache>
              </c:numRef>
            </c:plus>
            <c:minus>
              <c:numRef>
                <c:f>('Borderline personality disorder'!$Q$75,'Borderline personality disorder'!$S$75,'Borderline personality disorder'!$U$75,'Borderline personality disorder'!$W$75)</c:f>
                <c:numCache>
                  <c:formatCode>General</c:formatCode>
                  <c:ptCount val="4"/>
                  <c:pt idx="0">
                    <c:v>150.54115267935634</c:v>
                  </c:pt>
                  <c:pt idx="1">
                    <c:v>113.52130619992977</c:v>
                  </c:pt>
                  <c:pt idx="2">
                    <c:v>118.67745604314024</c:v>
                  </c:pt>
                  <c:pt idx="3">
                    <c:v>48.19279668144695</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disorder'!$K$75:$N$75</c:f>
              <c:numCache>
                <c:formatCode>_-* #,##0_-;\-* #,##0_-;_-* "-"??_-;_-@_-</c:formatCode>
                <c:ptCount val="4"/>
                <c:pt idx="0">
                  <c:v>456.637517</c:v>
                </c:pt>
                <c:pt idx="1">
                  <c:v>352.89529999999996</c:v>
                </c:pt>
                <c:pt idx="2">
                  <c:v>343.10790500000002</c:v>
                </c:pt>
                <c:pt idx="3">
                  <c:v>86.511209999999991</c:v>
                </c:pt>
              </c:numCache>
            </c:numRef>
          </c:val>
          <c:extLst>
            <c:ext xmlns:c16="http://schemas.microsoft.com/office/drawing/2014/chart" uri="{C3380CC4-5D6E-409C-BE32-E72D297353CC}">
              <c16:uniqueId val="{00000004-DF60-4608-81EE-4DF3C2C76AC1}"/>
            </c:ext>
          </c:extLst>
        </c:ser>
        <c:ser>
          <c:idx val="5"/>
          <c:order val="5"/>
          <c:tx>
            <c:strRef>
              <c:f>'Borderline personality disorder'!$J$77</c:f>
              <c:strCache>
                <c:ptCount val="1"/>
                <c:pt idx="0">
                  <c:v>Peterborough</c:v>
                </c:pt>
              </c:strCache>
            </c:strRef>
          </c:tx>
          <c:spPr>
            <a:solidFill>
              <a:srgbClr val="005C48"/>
            </a:solidFill>
            <a:ln>
              <a:noFill/>
            </a:ln>
            <a:effectLst/>
          </c:spPr>
          <c:invertIfNegative val="0"/>
          <c:errBars>
            <c:errBarType val="both"/>
            <c:errValType val="cust"/>
            <c:noEndCap val="0"/>
            <c:plus>
              <c:numRef>
                <c:f>('Borderline personality disorder'!$R$77,'Borderline personality disorder'!$T$77,'Borderline personality disorder'!$V$77,'Borderline personality disorder'!$X$77)</c:f>
                <c:numCache>
                  <c:formatCode>General</c:formatCode>
                  <c:ptCount val="4"/>
                  <c:pt idx="0">
                    <c:v>359.68790807953633</c:v>
                  </c:pt>
                  <c:pt idx="1">
                    <c:v>291.33088875353337</c:v>
                  </c:pt>
                  <c:pt idx="2">
                    <c:v>228.2930266457829</c:v>
                  </c:pt>
                  <c:pt idx="3">
                    <c:v>122.16293895204423</c:v>
                  </c:pt>
                </c:numCache>
              </c:numRef>
            </c:plus>
            <c:minus>
              <c:numRef>
                <c:f>('Borderline personality disorder'!$Q$77,'Borderline personality disorder'!$S$77,'Borderline personality disorder'!$U$77,'Borderline personality disorder'!$W$77)</c:f>
                <c:numCache>
                  <c:formatCode>General</c:formatCode>
                  <c:ptCount val="4"/>
                  <c:pt idx="0">
                    <c:v>250.49873629997353</c:v>
                  </c:pt>
                  <c:pt idx="1">
                    <c:v>201.24504255207933</c:v>
                  </c:pt>
                  <c:pt idx="2">
                    <c:v>150.4767693850817</c:v>
                  </c:pt>
                  <c:pt idx="3">
                    <c:v>54.685502267337334</c:v>
                  </c:pt>
                </c:numCache>
              </c:numRef>
            </c:minus>
            <c:spPr>
              <a:noFill/>
              <a:ln w="9525" cap="flat" cmpd="sng" algn="ctr">
                <a:solidFill>
                  <a:schemeClr val="tx1">
                    <a:lumMod val="65000"/>
                    <a:lumOff val="35000"/>
                  </a:schemeClr>
                </a:solidFill>
                <a:round/>
              </a:ln>
              <a:effectLst/>
            </c:spPr>
          </c:errBars>
          <c:cat>
            <c:strRef>
              <c:f>'Borderline personality disorder'!$K$70:$N$70</c:f>
              <c:strCache>
                <c:ptCount val="4"/>
                <c:pt idx="0">
                  <c:v>18-24</c:v>
                </c:pt>
                <c:pt idx="1">
                  <c:v>25-34</c:v>
                </c:pt>
                <c:pt idx="2">
                  <c:v>35-54</c:v>
                </c:pt>
                <c:pt idx="3">
                  <c:v>55-64</c:v>
                </c:pt>
              </c:strCache>
            </c:strRef>
          </c:cat>
          <c:val>
            <c:numRef>
              <c:f>'Borderline personality disorder'!$K$77:$N$77</c:f>
              <c:numCache>
                <c:formatCode>_-* #,##0_-;\-* #,##0_-;_-* "-"??_-;_-@_-</c:formatCode>
                <c:ptCount val="4"/>
                <c:pt idx="0">
                  <c:v>759.83954500000004</c:v>
                </c:pt>
                <c:pt idx="1">
                  <c:v>625.59559999999999</c:v>
                </c:pt>
                <c:pt idx="2">
                  <c:v>435.04276900000002</c:v>
                </c:pt>
                <c:pt idx="3">
                  <c:v>98.166308999999998</c:v>
                </c:pt>
              </c:numCache>
            </c:numRef>
          </c:val>
          <c:extLst>
            <c:ext xmlns:c16="http://schemas.microsoft.com/office/drawing/2014/chart" uri="{C3380CC4-5D6E-409C-BE32-E72D297353CC}">
              <c16:uniqueId val="{00000005-DF60-4608-81EE-4DF3C2C76AC1}"/>
            </c:ext>
          </c:extLst>
        </c:ser>
        <c:dLbls>
          <c:showLegendKey val="0"/>
          <c:showVal val="0"/>
          <c:showCatName val="0"/>
          <c:showSerName val="0"/>
          <c:showPercent val="0"/>
          <c:showBubbleSize val="0"/>
        </c:dLbls>
        <c:gapWidth val="219"/>
        <c:overlap val="-27"/>
        <c:axId val="962302847"/>
        <c:axId val="962303679"/>
      </c:barChart>
      <c:catAx>
        <c:axId val="962302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3679"/>
        <c:crosses val="autoZero"/>
        <c:auto val="1"/>
        <c:lblAlgn val="ctr"/>
        <c:lblOffset val="100"/>
        <c:noMultiLvlLbl val="0"/>
      </c:catAx>
      <c:valAx>
        <c:axId val="9623036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62302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bipolar disorder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'bipolar disorder'!$K$55</c:f>
              <c:strCache>
                <c:ptCount val="1"/>
                <c:pt idx="0">
                  <c:v>Cambridge</c:v>
                </c:pt>
              </c:strCache>
            </c:strRef>
          </c:tx>
          <c:spPr>
            <a:solidFill>
              <a:srgbClr val="00A4EB"/>
            </a:solidFill>
            <a:ln>
              <a:noFill/>
            </a:ln>
            <a:effectLst/>
          </c:spPr>
          <c:invertIfNegative val="0"/>
          <c:errBars>
            <c:errBarType val="both"/>
            <c:errValType val="cust"/>
            <c:noEndCap val="0"/>
            <c:plus>
              <c:numRef>
                <c:f>('bipolar disorder'!$V$55,'bipolar disorder'!$X$55,'bipolar disorder'!$Z$55,'bipolar disorder'!$AB$55,'bipolar disorder'!$AD$55,'bipolar disorder'!$AF$55)</c:f>
                <c:numCache>
                  <c:formatCode>General</c:formatCode>
                  <c:ptCount val="6"/>
                  <c:pt idx="0">
                    <c:v>466.63546433213753</c:v>
                  </c:pt>
                  <c:pt idx="1">
                    <c:v>370.24210590165171</c:v>
                  </c:pt>
                  <c:pt idx="2">
                    <c:v>200.55078479175421</c:v>
                  </c:pt>
                  <c:pt idx="3">
                    <c:v>133.24606487734886</c:v>
                  </c:pt>
                  <c:pt idx="4">
                    <c:v>94.808894013469498</c:v>
                  </c:pt>
                  <c:pt idx="5">
                    <c:v>41.649786610991484</c:v>
                  </c:pt>
                </c:numCache>
              </c:numRef>
            </c:plus>
            <c:minus>
              <c:numRef>
                <c:f>('bipolar disorder'!$U$55,'bipolar disorder'!$W$55,'bipolar disorder'!$Y$55,'bipolar disorder'!$AA$55,'bipolar disorder'!$AC$55,'bipolar disorder'!$AE$55)</c:f>
                <c:numCache>
                  <c:formatCode>General</c:formatCode>
                  <c:ptCount val="6"/>
                  <c:pt idx="0">
                    <c:v>240.95676220107265</c:v>
                  </c:pt>
                  <c:pt idx="1">
                    <c:v>210.61824756139106</c:v>
                  </c:pt>
                  <c:pt idx="2">
                    <c:v>119.99386413336663</c:v>
                  </c:pt>
                  <c:pt idx="3">
                    <c:v>73.30995347177263</c:v>
                  </c:pt>
                  <c:pt idx="4">
                    <c:v>49.341555436208999</c:v>
                  </c:pt>
                  <c:pt idx="5">
                    <c:v>11.004011105972548</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disorder'!$L$55:$Q$55</c:f>
              <c:numCache>
                <c:formatCode>_-* #,##0_-;\-* #,##0_-;_-* "-"??_-;_-@_-</c:formatCode>
                <c:ptCount val="6"/>
                <c:pt idx="0">
                  <c:v>482.13125100000002</c:v>
                </c:pt>
                <c:pt idx="1">
                  <c:v>472.91399999999999</c:v>
                </c:pt>
                <c:pt idx="2">
                  <c:v>289.80796800000002</c:v>
                </c:pt>
                <c:pt idx="3">
                  <c:v>159.55607599999999</c:v>
                </c:pt>
                <c:pt idx="4">
                  <c:v>101.18737499999999</c:v>
                </c:pt>
                <c:pt idx="5">
                  <c:v>14.901275</c:v>
                </c:pt>
              </c:numCache>
            </c:numRef>
          </c:val>
          <c:extLst>
            <c:ext xmlns:c16="http://schemas.microsoft.com/office/drawing/2014/chart" uri="{C3380CC4-5D6E-409C-BE32-E72D297353CC}">
              <c16:uniqueId val="{00000000-585D-4F22-8108-A8578DA87EDD}"/>
            </c:ext>
          </c:extLst>
        </c:ser>
        <c:ser>
          <c:idx val="1"/>
          <c:order val="1"/>
          <c:tx>
            <c:strRef>
              <c:f>'bipolar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('bipolar disorder'!$V$56,'bipolar disorder'!$X$56,'bipolar disorder'!$Z$56,'bipolar disorder'!$AB$56,'bipolar disorder'!$AD$56,'bipolar disorder'!$AF$56)</c:f>
                <c:numCache>
                  <c:formatCode>General</c:formatCode>
                  <c:ptCount val="6"/>
                  <c:pt idx="0">
                    <c:v>112.21421401639317</c:v>
                  </c:pt>
                  <c:pt idx="1">
                    <c:v>121.91933176335894</c:v>
                  </c:pt>
                  <c:pt idx="2">
                    <c:v>112.83992314844298</c:v>
                  </c:pt>
                  <c:pt idx="3">
                    <c:v>107.36620667781733</c:v>
                  </c:pt>
                  <c:pt idx="4">
                    <c:v>86.752041815377055</c:v>
                  </c:pt>
                  <c:pt idx="5">
                    <c:v>46.543259730304591</c:v>
                  </c:pt>
                </c:numCache>
              </c:numRef>
            </c:plus>
            <c:minus>
              <c:numRef>
                <c:f>('bipolar disorder'!$U$56,'bipolar disorder'!$W$56,'bipolar disorder'!$Y$56,'bipolar disorder'!$AA$56,'bipolar disorder'!$AC$56,'bipolar disorder'!$AE$56)</c:f>
                <c:numCache>
                  <c:formatCode>General</c:formatCode>
                  <c:ptCount val="6"/>
                  <c:pt idx="0">
                    <c:v>57.944103586355176</c:v>
                  </c:pt>
                  <c:pt idx="1">
                    <c:v>69.355796087318978</c:v>
                  </c:pt>
                  <c:pt idx="2">
                    <c:v>67.514562065431051</c:v>
                  </c:pt>
                  <c:pt idx="3">
                    <c:v>59.07125004582069</c:v>
                  </c:pt>
                  <c:pt idx="4">
                    <c:v>45.148514018417117</c:v>
                  </c:pt>
                  <c:pt idx="5">
                    <c:v>12.296882857144714</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disorder'!$L$56:$Q$56</c:f>
              <c:numCache>
                <c:formatCode>_-* #,##0_-;\-* #,##0_-;_-* "-"??_-;_-@_-</c:formatCode>
                <c:ptCount val="6"/>
                <c:pt idx="0">
                  <c:v>115.94056500000001</c:v>
                </c:pt>
                <c:pt idx="1">
                  <c:v>155.72880000000001</c:v>
                </c:pt>
                <c:pt idx="2">
                  <c:v>163.06048799999999</c:v>
                </c:pt>
                <c:pt idx="3">
                  <c:v>128.56612800000002</c:v>
                </c:pt>
                <c:pt idx="4">
                  <c:v>92.588480000000004</c:v>
                </c:pt>
                <c:pt idx="5">
                  <c:v>16.65204</c:v>
                </c:pt>
              </c:numCache>
            </c:numRef>
          </c:val>
          <c:extLst>
            <c:ext xmlns:c16="http://schemas.microsoft.com/office/drawing/2014/chart" uri="{C3380CC4-5D6E-409C-BE32-E72D297353CC}">
              <c16:uniqueId val="{00000001-585D-4F22-8108-A8578DA87EDD}"/>
            </c:ext>
          </c:extLst>
        </c:ser>
        <c:ser>
          <c:idx val="2"/>
          <c:order val="2"/>
          <c:tx>
            <c:strRef>
              <c:f>'bipolar disorder'!$K$57</c:f>
              <c:strCache>
                <c:ptCount val="1"/>
                <c:pt idx="0">
                  <c:v>Fenland</c:v>
                </c:pt>
              </c:strCache>
            </c:strRef>
          </c:tx>
          <c:spPr>
            <a:solidFill>
              <a:srgbClr val="752F8A"/>
            </a:solidFill>
            <a:ln>
              <a:noFill/>
            </a:ln>
            <a:effectLst/>
          </c:spPr>
          <c:invertIfNegative val="0"/>
          <c:errBars>
            <c:errBarType val="both"/>
            <c:errValType val="cust"/>
            <c:noEndCap val="0"/>
            <c:plus>
              <c:numRef>
                <c:f>('bipolar disorder'!$V$57,'bipolar disorder'!$X$57,'bipolar disorder'!$Z$57,'bipolar disorder'!$AB$57,'bipolar disorder'!$AD$57,'bipolar disorder'!$AF$57)</c:f>
                <c:numCache>
                  <c:formatCode>General</c:formatCode>
                  <c:ptCount val="6"/>
                  <c:pt idx="0">
                    <c:v>140.29048294843003</c:v>
                  </c:pt>
                  <c:pt idx="1">
                    <c:v>152.38704548632958</c:v>
                  </c:pt>
                  <c:pt idx="2">
                    <c:v>117.79749358915188</c:v>
                  </c:pt>
                  <c:pt idx="3">
                    <c:v>114.02936857656866</c:v>
                  </c:pt>
                  <c:pt idx="4">
                    <c:v>105.30260131873543</c:v>
                  </c:pt>
                  <c:pt idx="5">
                    <c:v>60.259051943574406</c:v>
                  </c:pt>
                </c:numCache>
              </c:numRef>
            </c:plus>
            <c:minus>
              <c:numRef>
                <c:f>('bipolar disorder'!$U$57,'bipolar disorder'!$W$57,'bipolar disorder'!$Y$57,'bipolar disorder'!$AA$57,'bipolar disorder'!$AC$57,'bipolar disorder'!$AE$57)</c:f>
                <c:numCache>
                  <c:formatCode>General</c:formatCode>
                  <c:ptCount val="6"/>
                  <c:pt idx="0">
                    <c:v>72.441859058568724</c:v>
                  </c:pt>
                  <c:pt idx="1">
                    <c:v>86.687850894825914</c:v>
                  </c:pt>
                  <c:pt idx="2">
                    <c:v>70.480783486662176</c:v>
                  </c:pt>
                  <c:pt idx="3">
                    <c:v>62.737220138235642</c:v>
                  </c:pt>
                  <c:pt idx="4">
                    <c:v>54.802813539911511</c:v>
                  </c:pt>
                  <c:pt idx="5">
                    <c:v>15.920640434865469</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disorder'!$L$57:$Q$57</c:f>
              <c:numCache>
                <c:formatCode>_-* #,##0_-;\-* #,##0_-;_-* "-"??_-;_-@_-</c:formatCode>
                <c:ptCount val="6"/>
                <c:pt idx="0">
                  <c:v>144.94917599999999</c:v>
                </c:pt>
                <c:pt idx="1">
                  <c:v>194.64552</c:v>
                </c:pt>
                <c:pt idx="2">
                  <c:v>170.22447599999998</c:v>
                </c:pt>
                <c:pt idx="3">
                  <c:v>136.54496</c:v>
                </c:pt>
                <c:pt idx="4">
                  <c:v>112.38707000000001</c:v>
                </c:pt>
                <c:pt idx="5">
                  <c:v>21.559214999999998</c:v>
                </c:pt>
              </c:numCache>
            </c:numRef>
          </c:val>
          <c:extLst>
            <c:ext xmlns:c16="http://schemas.microsoft.com/office/drawing/2014/chart" uri="{C3380CC4-5D6E-409C-BE32-E72D297353CC}">
              <c16:uniqueId val="{00000002-585D-4F22-8108-A8578DA87EDD}"/>
            </c:ext>
          </c:extLst>
        </c:ser>
        <c:ser>
          <c:idx val="3"/>
          <c:order val="3"/>
          <c:tx>
            <c:strRef>
              <c:f>'bipolar disorder'!$K$58</c:f>
              <c:strCache>
                <c:ptCount val="1"/>
                <c:pt idx="0">
                  <c:v>Huntingdonshire</c:v>
                </c:pt>
              </c:strCache>
            </c:strRef>
          </c:tx>
          <c:spPr>
            <a:solidFill>
              <a:srgbClr val="F38A00"/>
            </a:solidFill>
            <a:ln>
              <a:noFill/>
            </a:ln>
            <a:effectLst/>
          </c:spPr>
          <c:invertIfNegative val="0"/>
          <c:errBars>
            <c:errBarType val="both"/>
            <c:errValType val="cust"/>
            <c:noEndCap val="0"/>
            <c:plus>
              <c:numRef>
                <c:f>('bipolar disorder'!$V$58,'bipolar disorder'!$X$58,'bipolar disorder'!$Z$58,'bipolar disorder'!$AB$58,'bipolar disorder'!$AD$58,'bipolar disorder'!$AF$58)</c:f>
                <c:numCache>
                  <c:formatCode>General</c:formatCode>
                  <c:ptCount val="6"/>
                  <c:pt idx="0">
                    <c:v>245.38719621074691</c:v>
                  </c:pt>
                  <c:pt idx="1">
                    <c:v>273.62770104901779</c:v>
                  </c:pt>
                  <c:pt idx="2">
                    <c:v>235.73548512601621</c:v>
                  </c:pt>
                  <c:pt idx="3">
                    <c:v>216.70731958851206</c:v>
                  </c:pt>
                  <c:pt idx="4">
                    <c:v>185.35329158938532</c:v>
                  </c:pt>
                  <c:pt idx="5">
                    <c:v>95.307171533233799</c:v>
                  </c:pt>
                </c:numCache>
              </c:numRef>
            </c:plus>
            <c:minus>
              <c:numRef>
                <c:f>('bipolar disorder'!$U$58,'bipolar disorder'!$W$58,'bipolar disorder'!$Y$58,'bipolar disorder'!$AA$58,'bipolar disorder'!$AC$58,'bipolar disorder'!$AE$58)</c:f>
                <c:numCache>
                  <c:formatCode>General</c:formatCode>
                  <c:ptCount val="6"/>
                  <c:pt idx="0">
                    <c:v>126.71069561582988</c:v>
                  </c:pt>
                  <c:pt idx="1">
                    <c:v>155.65757098006833</c:v>
                  </c:pt>
                  <c:pt idx="2">
                    <c:v>141.04562992858192</c:v>
                  </c:pt>
                  <c:pt idx="3">
                    <c:v>119.22906339222826</c:v>
                  </c:pt>
                  <c:pt idx="4">
                    <c:v>96.463731672074488</c:v>
                  </c:pt>
                  <c:pt idx="5">
                    <c:v>25.180469322110888</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disorder'!$L$58:$Q$58</c:f>
              <c:numCache>
                <c:formatCode>_-* #,##0_-;\-* #,##0_-;_-* "-"??_-;_-@_-</c:formatCode>
                <c:ptCount val="6"/>
                <c:pt idx="0">
                  <c:v>253.53588600000003</c:v>
                </c:pt>
                <c:pt idx="1">
                  <c:v>349.50743999999997</c:v>
                </c:pt>
                <c:pt idx="2">
                  <c:v>340.65197999999998</c:v>
                </c:pt>
                <c:pt idx="3">
                  <c:v>259.49711600000001</c:v>
                </c:pt>
                <c:pt idx="4">
                  <c:v>197.82335</c:v>
                </c:pt>
                <c:pt idx="5">
                  <c:v>34.098575000000004</c:v>
                </c:pt>
              </c:numCache>
            </c:numRef>
          </c:val>
          <c:extLst>
            <c:ext xmlns:c16="http://schemas.microsoft.com/office/drawing/2014/chart" uri="{C3380CC4-5D6E-409C-BE32-E72D297353CC}">
              <c16:uniqueId val="{00000003-585D-4F22-8108-A8578DA87EDD}"/>
            </c:ext>
          </c:extLst>
        </c:ser>
        <c:ser>
          <c:idx val="4"/>
          <c:order val="4"/>
          <c:tx>
            <c:strRef>
              <c:f>'bipolar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('bipolar disorder'!$V$59,'bipolar disorder'!$X$59,'bipolar disorder'!$Z$59,'bipolar disorder'!$AB$59,'bipolar disorder'!$AD$59,'bipolar disorder'!$AF$59)</c:f>
                <c:numCache>
                  <c:formatCode>General</c:formatCode>
                  <c:ptCount val="6"/>
                  <c:pt idx="0">
                    <c:v>205.62005369967432</c:v>
                  </c:pt>
                  <c:pt idx="1">
                    <c:v>217.34605326481903</c:v>
                  </c:pt>
                  <c:pt idx="2">
                    <c:v>223.0906698319003</c:v>
                  </c:pt>
                  <c:pt idx="3">
                    <c:v>198.9503365902934</c:v>
                  </c:pt>
                  <c:pt idx="4">
                    <c:v>154.72506896109826</c:v>
                  </c:pt>
                  <c:pt idx="5">
                    <c:v>79.591787634659482</c:v>
                  </c:pt>
                </c:numCache>
              </c:numRef>
            </c:plus>
            <c:minus>
              <c:numRef>
                <c:f>('bipolar disorder'!$U$59,'bipolar disorder'!$W$59,'bipolar disorder'!$Y$59,'bipolar disorder'!$AA$59,'bipolar disorder'!$AC$59,'bipolar disorder'!$AE$59)</c:f>
                <c:numCache>
                  <c:formatCode>General</c:formatCode>
                  <c:ptCount val="6"/>
                  <c:pt idx="0">
                    <c:v>106.17611855540221</c:v>
                  </c:pt>
                  <c:pt idx="1">
                    <c:v>123.64083966500783</c:v>
                  </c:pt>
                  <c:pt idx="2">
                    <c:v>133.4799639554013</c:v>
                  </c:pt>
                  <c:pt idx="3">
                    <c:v>109.45944206347286</c:v>
                  </c:pt>
                  <c:pt idx="4">
                    <c:v>80.523833201035714</c:v>
                  </c:pt>
                  <c:pt idx="5">
                    <c:v>21.028413020605196</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disorder'!$L$59:$Q$59</c:f>
              <c:numCache>
                <c:formatCode>_-* #,##0_-;\-* #,##0_-;_-* "-"??_-;_-@_-</c:formatCode>
                <c:ptCount val="6"/>
                <c:pt idx="0">
                  <c:v>212.44817699999999</c:v>
                </c:pt>
                <c:pt idx="1">
                  <c:v>277.61832000000004</c:v>
                </c:pt>
                <c:pt idx="2">
                  <c:v>322.37945999999999</c:v>
                </c:pt>
                <c:pt idx="3">
                  <c:v>238.23393999999999</c:v>
                </c:pt>
                <c:pt idx="4">
                  <c:v>165.134545</c:v>
                </c:pt>
                <c:pt idx="5">
                  <c:v>28.475994999999998</c:v>
                </c:pt>
              </c:numCache>
            </c:numRef>
          </c:val>
          <c:extLst>
            <c:ext xmlns:c16="http://schemas.microsoft.com/office/drawing/2014/chart" uri="{C3380CC4-5D6E-409C-BE32-E72D297353CC}">
              <c16:uniqueId val="{00000004-585D-4F22-8108-A8578DA87EDD}"/>
            </c:ext>
          </c:extLst>
        </c:ser>
        <c:ser>
          <c:idx val="5"/>
          <c:order val="5"/>
          <c:tx>
            <c:strRef>
              <c:f>'bipolar disorder'!$K$61</c:f>
              <c:strCache>
                <c:ptCount val="1"/>
                <c:pt idx="0">
                  <c:v>Peterborough</c:v>
                </c:pt>
              </c:strCache>
            </c:strRef>
          </c:tx>
          <c:spPr>
            <a:solidFill>
              <a:srgbClr val="005C48"/>
            </a:solidFill>
            <a:ln>
              <a:noFill/>
            </a:ln>
            <a:effectLst/>
          </c:spPr>
          <c:invertIfNegative val="0"/>
          <c:errBars>
            <c:errBarType val="both"/>
            <c:errValType val="cust"/>
            <c:noEndCap val="0"/>
            <c:plus>
              <c:numRef>
                <c:f>('bipolar disorder'!$V$61,'bipolar disorder'!$X$61,'bipolar disorder'!$Z$61,'bipolar disorder'!$AB$61,'bipolar disorder'!$AD$61,'bipolar disorder'!$AF$61)</c:f>
                <c:numCache>
                  <c:formatCode>General</c:formatCode>
                  <c:ptCount val="6"/>
                  <c:pt idx="0">
                    <c:v>337.94499325098917</c:v>
                  </c:pt>
                  <c:pt idx="1">
                    <c:v>384.20344488687931</c:v>
                  </c:pt>
                  <c:pt idx="2">
                    <c:v>321.11809506437908</c:v>
                  </c:pt>
                  <c:pt idx="3">
                    <c:v>235.80380420555184</c:v>
                  </c:pt>
                  <c:pt idx="4">
                    <c:v>168.3562272168501</c:v>
                  </c:pt>
                  <c:pt idx="5">
                    <c:v>80.054004808146942</c:v>
                  </c:pt>
                </c:numCache>
              </c:numRef>
            </c:plus>
            <c:minus>
              <c:numRef>
                <c:f>('bipolar disorder'!$U$61,'bipolar disorder'!$W$61,'bipolar disorder'!$Y$61,'bipolar disorder'!$AA$61,'bipolar disorder'!$AC$61,'bipolar disorder'!$AE$61)</c:f>
                <c:numCache>
                  <c:formatCode>General</c:formatCode>
                  <c:ptCount val="6"/>
                  <c:pt idx="0">
                    <c:v>174.5048064282189</c:v>
                  </c:pt>
                  <c:pt idx="1">
                    <c:v>218.56038246125115</c:v>
                  </c:pt>
                  <c:pt idx="2">
                    <c:v>192.13188873796361</c:v>
                  </c:pt>
                  <c:pt idx="3">
                    <c:v>129.73565809007735</c:v>
                  </c:pt>
                  <c:pt idx="4">
                    <c:v>87.617920287848079</c:v>
                  </c:pt>
                  <c:pt idx="5">
                    <c:v>21.15053232359066</c:v>
                  </c:pt>
                </c:numCache>
              </c:numRef>
            </c:minus>
            <c:spPr>
              <a:noFill/>
              <a:ln w="9525" cap="flat" cmpd="sng" algn="ctr">
                <a:solidFill>
                  <a:schemeClr val="tx1">
                    <a:lumMod val="65000"/>
                    <a:lumOff val="35000"/>
                  </a:schemeClr>
                </a:solidFill>
                <a:round/>
              </a:ln>
              <a:effectLst/>
            </c:spPr>
          </c:errBars>
          <c:cat>
            <c:strRef>
              <c:f>'bipolar disorder'!$L$54:$Q$54</c:f>
              <c:strCache>
                <c:ptCount val="6"/>
                <c:pt idx="0">
                  <c:v>16-24</c:v>
                </c:pt>
                <c:pt idx="1">
                  <c:v>25-34</c:v>
                </c:pt>
                <c:pt idx="2">
                  <c:v>35-44</c:v>
                </c:pt>
                <c:pt idx="3">
                  <c:v>45-54</c:v>
                </c:pt>
                <c:pt idx="4">
                  <c:v>55-64</c:v>
                </c:pt>
                <c:pt idx="5">
                  <c:v>65-74</c:v>
                </c:pt>
              </c:strCache>
            </c:strRef>
          </c:cat>
          <c:val>
            <c:numRef>
              <c:f>'bipolar disorder'!$L$61:$Q$61</c:f>
              <c:numCache>
                <c:formatCode>_-* #,##0_-;\-* #,##0_-;_-* "-"??_-;_-@_-</c:formatCode>
                <c:ptCount val="6"/>
                <c:pt idx="0">
                  <c:v>349.16729400000003</c:v>
                </c:pt>
                <c:pt idx="1">
                  <c:v>490.74696000000006</c:v>
                </c:pt>
                <c:pt idx="2">
                  <c:v>464.03499599999998</c:v>
                </c:pt>
                <c:pt idx="3">
                  <c:v>282.364284</c:v>
                </c:pt>
                <c:pt idx="4">
                  <c:v>179.68276999999998</c:v>
                </c:pt>
                <c:pt idx="5">
                  <c:v>28.641365</c:v>
                </c:pt>
              </c:numCache>
            </c:numRef>
          </c:val>
          <c:extLst>
            <c:ext xmlns:c16="http://schemas.microsoft.com/office/drawing/2014/chart" uri="{C3380CC4-5D6E-409C-BE32-E72D297353CC}">
              <c16:uniqueId val="{00000005-585D-4F22-8108-A8578DA87EDD}"/>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12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a:t>
            </a:r>
            <a:r>
              <a:rPr lang="en-GB"/>
              <a:t>for bipolar disorder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'bipolar disorder'!$K$71</c:f>
              <c:strCache>
                <c:ptCount val="1"/>
                <c:pt idx="0">
                  <c:v>Cambridge</c:v>
                </c:pt>
              </c:strCache>
            </c:strRef>
          </c:tx>
          <c:spPr>
            <a:solidFill>
              <a:srgbClr val="00A4EB"/>
            </a:solidFill>
            <a:ln>
              <a:noFill/>
            </a:ln>
            <a:effectLst/>
          </c:spPr>
          <c:invertIfNegative val="0"/>
          <c:errBars>
            <c:errBarType val="both"/>
            <c:errValType val="cust"/>
            <c:noEndCap val="0"/>
            <c:plus>
              <c:numRef>
                <c:f>('bipolar disorder'!$V$71,'bipolar disorder'!$X$71,'bipolar disorder'!$Z$71,'bipolar disorder'!$AB$71,'bipolar disorder'!$AD$71,'bipolar disorder'!$AF$71)</c:f>
                <c:numCache>
                  <c:formatCode>General</c:formatCode>
                  <c:ptCount val="6"/>
                  <c:pt idx="0">
                    <c:v>420.13273973368541</c:v>
                  </c:pt>
                  <c:pt idx="1">
                    <c:v>235.90860763648732</c:v>
                  </c:pt>
                  <c:pt idx="2">
                    <c:v>128.08455665688649</c:v>
                  </c:pt>
                  <c:pt idx="3">
                    <c:v>85.174839405127443</c:v>
                  </c:pt>
                  <c:pt idx="4">
                    <c:v>72.841967022402258</c:v>
                  </c:pt>
                  <c:pt idx="5">
                    <c:v>41.670890048917563</c:v>
                  </c:pt>
                </c:numCache>
              </c:numRef>
            </c:plus>
            <c:minus>
              <c:numRef>
                <c:f>('bipolar disorder'!$U$71,'bipolar disorder'!$W$71,'bipolar disorder'!$Y$71,'bipolar disorder'!$AA$71,'bipolar disorder'!$AC$71,'bipolar disorder'!$AE$71)</c:f>
                <c:numCache>
                  <c:formatCode>General</c:formatCode>
                  <c:ptCount val="6"/>
                  <c:pt idx="0">
                    <c:v>245.52675524137891</c:v>
                  </c:pt>
                  <c:pt idx="1">
                    <c:v>156.60122581069248</c:v>
                  </c:pt>
                  <c:pt idx="2">
                    <c:v>76.051334320262583</c:v>
                  </c:pt>
                  <c:pt idx="3">
                    <c:v>46.139344917149153</c:v>
                  </c:pt>
                  <c:pt idx="4">
                    <c:v>38.39662228704934</c:v>
                  </c:pt>
                  <c:pt idx="5">
                    <c:v>13.424733035353816</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disorder'!$L$71:$Q$71</c:f>
              <c:numCache>
                <c:formatCode>_-* #,##0_-;\-* #,##0_-;_-* "-"??_-;_-@_-</c:formatCode>
                <c:ptCount val="6"/>
                <c:pt idx="0">
                  <c:v>567.88176599999997</c:v>
                </c:pt>
                <c:pt idx="1">
                  <c:v>450.92408999999998</c:v>
                </c:pt>
                <c:pt idx="2">
                  <c:v>183.57956999999999</c:v>
                </c:pt>
                <c:pt idx="3">
                  <c:v>99.415203999999989</c:v>
                </c:pt>
                <c:pt idx="4">
                  <c:v>80.104960000000005</c:v>
                </c:pt>
                <c:pt idx="5">
                  <c:v>19.719042999999999</c:v>
                </c:pt>
              </c:numCache>
            </c:numRef>
          </c:val>
          <c:extLst>
            <c:ext xmlns:c16="http://schemas.microsoft.com/office/drawing/2014/chart" uri="{C3380CC4-5D6E-409C-BE32-E72D297353CC}">
              <c16:uniqueId val="{00000000-7AA9-4A51-964B-FCFA06B281BA}"/>
            </c:ext>
          </c:extLst>
        </c:ser>
        <c:ser>
          <c:idx val="1"/>
          <c:order val="1"/>
          <c:tx>
            <c:strRef>
              <c:f>'bipolar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('bipolar disorder'!$V$72,'bipolar disorder'!$X$72,'bipolar disorder'!$Z$72,'bipolar disorder'!$AB$72,'bipolar disorder'!$AD$72,'bipolar disorder'!$AF$72)</c:f>
                <c:numCache>
                  <c:formatCode>General</c:formatCode>
                  <c:ptCount val="6"/>
                  <c:pt idx="0">
                    <c:v>93.556071683912222</c:v>
                  </c:pt>
                  <c:pt idx="1">
                    <c:v>83.366809436338599</c:v>
                  </c:pt>
                  <c:pt idx="2">
                    <c:v>81.118892877034042</c:v>
                  </c:pt>
                  <c:pt idx="3">
                    <c:v>68.366524292476697</c:v>
                  </c:pt>
                  <c:pt idx="4">
                    <c:v>70.136960289474857</c:v>
                  </c:pt>
                  <c:pt idx="5">
                    <c:v>46.347767890999023</c:v>
                  </c:pt>
                </c:numCache>
              </c:numRef>
            </c:plus>
            <c:minus>
              <c:numRef>
                <c:f>('bipolar disorder'!$U$72,'bipolar disorder'!$W$72,'bipolar disorder'!$Y$72,'bipolar disorder'!$AA$72,'bipolar disorder'!$AC$72,'bipolar disorder'!$AE$72)</c:f>
                <c:numCache>
                  <c:formatCode>General</c:formatCode>
                  <c:ptCount val="6"/>
                  <c:pt idx="0">
                    <c:v>54.674431533808601</c:v>
                  </c:pt>
                  <c:pt idx="1">
                    <c:v>55.340687567339941</c:v>
                  </c:pt>
                  <c:pt idx="2">
                    <c:v>48.165057544032919</c:v>
                  </c:pt>
                  <c:pt idx="3">
                    <c:v>37.034254096020611</c:v>
                  </c:pt>
                  <c:pt idx="4">
                    <c:v>36.970753024400288</c:v>
                  </c:pt>
                  <c:pt idx="5">
                    <c:v>14.931440388981265</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disorder'!$L$72:$Q$72</c:f>
              <c:numCache>
                <c:formatCode>_-* #,##0_-;\-* #,##0_-;_-* "-"??_-;_-@_-</c:formatCode>
                <c:ptCount val="6"/>
                <c:pt idx="0">
                  <c:v>126.45714599999999</c:v>
                </c:pt>
                <c:pt idx="1">
                  <c:v>159.35028</c:v>
                </c:pt>
                <c:pt idx="2">
                  <c:v>116.26515999999999</c:v>
                </c:pt>
                <c:pt idx="3">
                  <c:v>79.79670999999999</c:v>
                </c:pt>
                <c:pt idx="4">
                  <c:v>77.130240000000001</c:v>
                </c:pt>
                <c:pt idx="5">
                  <c:v>21.932183999999996</c:v>
                </c:pt>
              </c:numCache>
            </c:numRef>
          </c:val>
          <c:extLst>
            <c:ext xmlns:c16="http://schemas.microsoft.com/office/drawing/2014/chart" uri="{C3380CC4-5D6E-409C-BE32-E72D297353CC}">
              <c16:uniqueId val="{00000001-7AA9-4A51-964B-FCFA06B281BA}"/>
            </c:ext>
          </c:extLst>
        </c:ser>
        <c:ser>
          <c:idx val="2"/>
          <c:order val="2"/>
          <c:tx>
            <c:strRef>
              <c:f>'bipolar disorder'!$K$73</c:f>
              <c:strCache>
                <c:ptCount val="1"/>
                <c:pt idx="0">
                  <c:v>Fenland</c:v>
                </c:pt>
              </c:strCache>
            </c:strRef>
          </c:tx>
          <c:spPr>
            <a:solidFill>
              <a:srgbClr val="752F8A"/>
            </a:solidFill>
            <a:ln>
              <a:noFill/>
            </a:ln>
            <a:effectLst/>
          </c:spPr>
          <c:invertIfNegative val="0"/>
          <c:errBars>
            <c:errBarType val="both"/>
            <c:errValType val="cust"/>
            <c:noEndCap val="0"/>
            <c:plus>
              <c:numRef>
                <c:f>('bipolar disorder'!$V$73,'bipolar disorder'!$X$73,'bipolar disorder'!$Z$73,'bipolar disorder'!$AB$73,'bipolar disorder'!$AD$73,'bipolar disorder'!$AF$73)</c:f>
                <c:numCache>
                  <c:formatCode>General</c:formatCode>
                  <c:ptCount val="6"/>
                  <c:pt idx="0">
                    <c:v>121.85202136700747</c:v>
                  </c:pt>
                  <c:pt idx="1">
                    <c:v>104.07875800641727</c:v>
                  </c:pt>
                  <c:pt idx="2">
                    <c:v>80.031294901900495</c:v>
                  </c:pt>
                  <c:pt idx="3">
                    <c:v>74.191712264724885</c:v>
                  </c:pt>
                  <c:pt idx="4">
                    <c:v>87.164011599419695</c:v>
                  </c:pt>
                  <c:pt idx="5">
                    <c:v>59.335027495526589</c:v>
                  </c:pt>
                </c:numCache>
              </c:numRef>
            </c:plus>
            <c:minus>
              <c:numRef>
                <c:f>('bipolar disorder'!$U$73,'bipolar disorder'!$W$73,'bipolar disorder'!$Y$73,'bipolar disorder'!$AA$73,'bipolar disorder'!$AC$73,'bipolar disorder'!$AE$73)</c:f>
                <c:numCache>
                  <c:formatCode>General</c:formatCode>
                  <c:ptCount val="6"/>
                  <c:pt idx="0">
                    <c:v>71.210664145833945</c:v>
                  </c:pt>
                  <c:pt idx="1">
                    <c:v>69.089726093311384</c:v>
                  </c:pt>
                  <c:pt idx="2">
                    <c:v>47.519286661330071</c:v>
                  </c:pt>
                  <c:pt idx="3">
                    <c:v>40.189767613109908</c:v>
                  </c:pt>
                  <c:pt idx="4">
                    <c:v>45.946090793753669</c:v>
                  </c:pt>
                  <c:pt idx="5">
                    <c:v>19.115428128310739</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disorder'!$L$73:$Q$73</c:f>
              <c:numCache>
                <c:formatCode>_-* #,##0_-;\-* #,##0_-;_-* "-"??_-;_-@_-</c:formatCode>
                <c:ptCount val="6"/>
                <c:pt idx="0">
                  <c:v>164.70399600000002</c:v>
                </c:pt>
                <c:pt idx="1">
                  <c:v>198.93983400000002</c:v>
                </c:pt>
                <c:pt idx="2">
                  <c:v>114.70634</c:v>
                </c:pt>
                <c:pt idx="3">
                  <c:v>86.59581</c:v>
                </c:pt>
                <c:pt idx="4">
                  <c:v>95.855040000000002</c:v>
                </c:pt>
                <c:pt idx="5">
                  <c:v>28.077873</c:v>
                </c:pt>
              </c:numCache>
            </c:numRef>
          </c:val>
          <c:extLst>
            <c:ext xmlns:c16="http://schemas.microsoft.com/office/drawing/2014/chart" uri="{C3380CC4-5D6E-409C-BE32-E72D297353CC}">
              <c16:uniqueId val="{00000002-7AA9-4A51-964B-FCFA06B281BA}"/>
            </c:ext>
          </c:extLst>
        </c:ser>
        <c:ser>
          <c:idx val="3"/>
          <c:order val="3"/>
          <c:tx>
            <c:strRef>
              <c:f>'bipolar disorder'!$K$74</c:f>
              <c:strCache>
                <c:ptCount val="1"/>
                <c:pt idx="0">
                  <c:v>Huntingdonshire</c:v>
                </c:pt>
              </c:strCache>
            </c:strRef>
          </c:tx>
          <c:spPr>
            <a:solidFill>
              <a:srgbClr val="F38A00"/>
            </a:solidFill>
            <a:ln>
              <a:noFill/>
            </a:ln>
            <a:effectLst/>
          </c:spPr>
          <c:invertIfNegative val="0"/>
          <c:errBars>
            <c:errBarType val="both"/>
            <c:errValType val="cust"/>
            <c:noEndCap val="0"/>
            <c:plus>
              <c:numRef>
                <c:f>('bipolar disorder'!$V$74,'bipolar disorder'!$X$74,'bipolar disorder'!$Z$74,'bipolar disorder'!$AB$74,'bipolar disorder'!$AD$74,'bipolar disorder'!$AF$74)</c:f>
                <c:numCache>
                  <c:formatCode>General</c:formatCode>
                  <c:ptCount val="6"/>
                  <c:pt idx="0">
                    <c:v>202.57139392639363</c:v>
                  </c:pt>
                  <c:pt idx="1">
                    <c:v>187.29959443012416</c:v>
                  </c:pt>
                  <c:pt idx="2">
                    <c:v>158.05981792276236</c:v>
                  </c:pt>
                  <c:pt idx="3">
                    <c:v>135.57860224136235</c:v>
                  </c:pt>
                  <c:pt idx="4">
                    <c:v>147.2538040237356</c:v>
                  </c:pt>
                  <c:pt idx="5">
                    <c:v>94.535168749235552</c:v>
                  </c:pt>
                </c:numCache>
              </c:numRef>
            </c:plus>
            <c:minus>
              <c:numRef>
                <c:f>('bipolar disorder'!$U$74,'bipolar disorder'!$W$74,'bipolar disorder'!$Y$74,'bipolar disorder'!$AA$74,'bipolar disorder'!$AC$74,'bipolar disorder'!$AE$74)</c:f>
                <c:numCache>
                  <c:formatCode>General</c:formatCode>
                  <c:ptCount val="6"/>
                  <c:pt idx="0">
                    <c:v>118.38329259223588</c:v>
                  </c:pt>
                  <c:pt idx="1">
                    <c:v>124.3335136240548</c:v>
                  </c:pt>
                  <c:pt idx="2">
                    <c:v>93.849409867926823</c:v>
                  </c:pt>
                  <c:pt idx="3">
                    <c:v>73.443142785927179</c:v>
                  </c:pt>
                  <c:pt idx="4">
                    <c:v>77.620757985457516</c:v>
                  </c:pt>
                  <c:pt idx="5">
                    <c:v>30.45553866070054</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disorder'!$L$74:$Q$74</c:f>
              <c:numCache>
                <c:formatCode>_-* #,##0_-;\-* #,##0_-;_-* "-"??_-;_-@_-</c:formatCode>
                <c:ptCount val="6"/>
                <c:pt idx="0">
                  <c:v>273.81013199999995</c:v>
                </c:pt>
                <c:pt idx="1">
                  <c:v>358.01109600000001</c:v>
                </c:pt>
                <c:pt idx="2">
                  <c:v>226.54217</c:v>
                </c:pt>
                <c:pt idx="3">
                  <c:v>158.24596199999999</c:v>
                </c:pt>
                <c:pt idx="4">
                  <c:v>161.93632000000002</c:v>
                </c:pt>
                <c:pt idx="5">
                  <c:v>44.734898999999999</c:v>
                </c:pt>
              </c:numCache>
            </c:numRef>
          </c:val>
          <c:extLst>
            <c:ext xmlns:c16="http://schemas.microsoft.com/office/drawing/2014/chart" uri="{C3380CC4-5D6E-409C-BE32-E72D297353CC}">
              <c16:uniqueId val="{00000003-7AA9-4A51-964B-FCFA06B281BA}"/>
            </c:ext>
          </c:extLst>
        </c:ser>
        <c:ser>
          <c:idx val="4"/>
          <c:order val="4"/>
          <c:tx>
            <c:strRef>
              <c:f>'bipolar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('bipolar disorder'!$V$75,'bipolar disorder'!$X$75,'bipolar disorder'!$Z$75,'bipolar disorder'!$AB$75,'bipolar disorder'!$AD$75,'bipolar disorder'!$AF$75)</c:f>
                <c:numCache>
                  <c:formatCode>General</c:formatCode>
                  <c:ptCount val="6"/>
                  <c:pt idx="0">
                    <c:v>171.79092183209963</c:v>
                  </c:pt>
                  <c:pt idx="1">
                    <c:v>153.45007472319054</c:v>
                  </c:pt>
                  <c:pt idx="2">
                    <c:v>156.53452807958729</c:v>
                  </c:pt>
                  <c:pt idx="3">
                    <c:v>128.60955917638177</c:v>
                  </c:pt>
                  <c:pt idx="4">
                    <c:v>124.50276525214977</c:v>
                  </c:pt>
                  <c:pt idx="5">
                    <c:v>79.28726564765492</c:v>
                  </c:pt>
                </c:numCache>
              </c:numRef>
            </c:plus>
            <c:minus>
              <c:numRef>
                <c:f>('bipolar disorder'!$U$75,'bipolar disorder'!$W$75,'bipolar disorder'!$Y$75,'bipolar disorder'!$AA$75,'bipolar disorder'!$AC$75,'bipolar disorder'!$AE$75)</c:f>
                <c:numCache>
                  <c:formatCode>General</c:formatCode>
                  <c:ptCount val="6"/>
                  <c:pt idx="0">
                    <c:v>100.39509809232544</c:v>
                  </c:pt>
                  <c:pt idx="1">
                    <c:v>101.86347180439753</c:v>
                  </c:pt>
                  <c:pt idx="2">
                    <c:v>92.943755581209388</c:v>
                  </c:pt>
                  <c:pt idx="3">
                    <c:v>69.668001160027629</c:v>
                  </c:pt>
                  <c:pt idx="4">
                    <c:v>65.628179008534261</c:v>
                  </c:pt>
                  <c:pt idx="5">
                    <c:v>25.543259891339801</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disorder'!$L$75:$Q$75</c:f>
              <c:numCache>
                <c:formatCode>_-* #,##0_-;\-* #,##0_-;_-* "-"??_-;_-@_-</c:formatCode>
                <c:ptCount val="6"/>
                <c:pt idx="0">
                  <c:v>232.20502199999999</c:v>
                </c:pt>
                <c:pt idx="1">
                  <c:v>293.30992200000003</c:v>
                </c:pt>
                <c:pt idx="2">
                  <c:v>224.35602</c:v>
                </c:pt>
                <c:pt idx="3">
                  <c:v>150.11176599999999</c:v>
                </c:pt>
                <c:pt idx="4">
                  <c:v>136.91679999999999</c:v>
                </c:pt>
                <c:pt idx="5">
                  <c:v>37.519452999999999</c:v>
                </c:pt>
              </c:numCache>
            </c:numRef>
          </c:val>
          <c:extLst>
            <c:ext xmlns:c16="http://schemas.microsoft.com/office/drawing/2014/chart" uri="{C3380CC4-5D6E-409C-BE32-E72D297353CC}">
              <c16:uniqueId val="{00000004-7AA9-4A51-964B-FCFA06B281BA}"/>
            </c:ext>
          </c:extLst>
        </c:ser>
        <c:ser>
          <c:idx val="5"/>
          <c:order val="5"/>
          <c:tx>
            <c:strRef>
              <c:f>'bipolar disorder'!$K$77</c:f>
              <c:strCache>
                <c:ptCount val="1"/>
                <c:pt idx="0">
                  <c:v>Peterborough</c:v>
                </c:pt>
              </c:strCache>
            </c:strRef>
          </c:tx>
          <c:spPr>
            <a:solidFill>
              <a:srgbClr val="005C48"/>
            </a:solidFill>
            <a:ln>
              <a:noFill/>
            </a:ln>
            <a:effectLst/>
          </c:spPr>
          <c:invertIfNegative val="0"/>
          <c:errBars>
            <c:errBarType val="both"/>
            <c:errValType val="cust"/>
            <c:noEndCap val="0"/>
            <c:plus>
              <c:numRef>
                <c:f>('bipolar disorder'!$V$77,'bipolar disorder'!$X$77,'bipolar disorder'!$Z$77,'bipolar disorder'!$AB$77,'bipolar disorder'!$AD$77,'bipolar disorder'!$AF$77)</c:f>
                <c:numCache>
                  <c:formatCode>General</c:formatCode>
                  <c:ptCount val="6"/>
                  <c:pt idx="0">
                    <c:v>285.85810631068483</c:v>
                  </c:pt>
                  <c:pt idx="1">
                    <c:v>272.0288186510254</c:v>
                  </c:pt>
                  <c:pt idx="2">
                    <c:v>219.40299639828271</c:v>
                  </c:pt>
                  <c:pt idx="3">
                    <c:v>146.36049561545084</c:v>
                  </c:pt>
                  <c:pt idx="4">
                    <c:v>141.27622218088263</c:v>
                  </c:pt>
                  <c:pt idx="5">
                    <c:v>80.303182360905495</c:v>
                  </c:pt>
                </c:numCache>
              </c:numRef>
            </c:plus>
            <c:minus>
              <c:numRef>
                <c:f>('bipolar disorder'!$U$77,'bipolar disorder'!$W$77,'bipolar disorder'!$Y$77,'bipolar disorder'!$AA$77,'bipolar disorder'!$AC$77,'bipolar disorder'!$AE$77)</c:f>
                <c:numCache>
                  <c:formatCode>General</c:formatCode>
                  <c:ptCount val="6"/>
                  <c:pt idx="0">
                    <c:v>167.05628165611921</c:v>
                  </c:pt>
                  <c:pt idx="1">
                    <c:v>180.57860153296218</c:v>
                  </c:pt>
                  <c:pt idx="2">
                    <c:v>130.27246270330161</c:v>
                  </c:pt>
                  <c:pt idx="3">
                    <c:v>79.283711441194271</c:v>
                  </c:pt>
                  <c:pt idx="4">
                    <c:v>74.469841534514288</c:v>
                  </c:pt>
                  <c:pt idx="5">
                    <c:v>25.870548572851824</c:v>
                  </c:pt>
                </c:numCache>
              </c:numRef>
            </c:minus>
            <c:spPr>
              <a:noFill/>
              <a:ln w="9525" cap="flat" cmpd="sng" algn="ctr">
                <a:solidFill>
                  <a:schemeClr val="tx1">
                    <a:lumMod val="65000"/>
                    <a:lumOff val="35000"/>
                  </a:schemeClr>
                </a:solidFill>
                <a:round/>
              </a:ln>
              <a:effectLst/>
            </c:spPr>
          </c:errBars>
          <c:cat>
            <c:strRef>
              <c:f>'bipolar disorder'!$L$70:$Q$70</c:f>
              <c:strCache>
                <c:ptCount val="6"/>
                <c:pt idx="0">
                  <c:v>16-24</c:v>
                </c:pt>
                <c:pt idx="1">
                  <c:v>25-34</c:v>
                </c:pt>
                <c:pt idx="2">
                  <c:v>35-44</c:v>
                </c:pt>
                <c:pt idx="3">
                  <c:v>45-54</c:v>
                </c:pt>
                <c:pt idx="4">
                  <c:v>55-64</c:v>
                </c:pt>
                <c:pt idx="5">
                  <c:v>65-74</c:v>
                </c:pt>
              </c:strCache>
            </c:strRef>
          </c:cat>
          <c:val>
            <c:numRef>
              <c:f>'bipolar disorder'!$L$77:$Q$77</c:f>
              <c:numCache>
                <c:formatCode>_-* #,##0_-;\-* #,##0_-;_-* "-"??_-;_-@_-</c:formatCode>
                <c:ptCount val="6"/>
                <c:pt idx="0">
                  <c:v>386.38646999999997</c:v>
                </c:pt>
                <c:pt idx="1">
                  <c:v>519.96554400000002</c:v>
                </c:pt>
                <c:pt idx="2">
                  <c:v>314.46341999999999</c:v>
                </c:pt>
                <c:pt idx="3">
                  <c:v>170.830478</c:v>
                </c:pt>
                <c:pt idx="4">
                  <c:v>155.36272</c:v>
                </c:pt>
                <c:pt idx="5">
                  <c:v>38.000193999999993</c:v>
                </c:pt>
              </c:numCache>
            </c:numRef>
          </c:val>
          <c:extLst>
            <c:ext xmlns:c16="http://schemas.microsoft.com/office/drawing/2014/chart" uri="{C3380CC4-5D6E-409C-BE32-E72D297353CC}">
              <c16:uniqueId val="{00000005-7AA9-4A51-964B-FCFA06B281BA}"/>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a</a:t>
            </a:r>
            <a:r>
              <a:rPr lang="en-GB" sz="1400" b="0" i="0" u="none" strike="noStrike" kern="1200" spc="0" baseline="0">
                <a:solidFill>
                  <a:sysClr val="windowText" lastClr="000000">
                    <a:lumMod val="65000"/>
                    <a:lumOff val="35000"/>
                  </a:sysClr>
                </a:solidFill>
                <a:latin typeface="+mn-lt"/>
                <a:ea typeface="+mn-ea"/>
                <a:cs typeface="+mn-cs"/>
              </a:rPr>
              <a:t>lcohol dependence - 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'Alcohol dependence'!$K$55</c:f>
              <c:strCache>
                <c:ptCount val="1"/>
                <c:pt idx="0">
                  <c:v>Cambridge</c:v>
                </c:pt>
              </c:strCache>
            </c:strRef>
          </c:tx>
          <c:spPr>
            <a:solidFill>
              <a:srgbClr val="00A4EB"/>
            </a:solidFill>
            <a:ln>
              <a:noFill/>
            </a:ln>
            <a:effectLst/>
          </c:spPr>
          <c:invertIfNegative val="0"/>
          <c:errBars>
            <c:errBarType val="both"/>
            <c:errValType val="cust"/>
            <c:noEndCap val="0"/>
            <c:plus>
              <c:numRef>
                <c:f>('Alcohol dependence'!$V$55,'Alcohol dependence'!$X$55,'Alcohol dependence'!$Z$55,'Alcohol dependence'!$AB$55,'Alcohol dependence'!$AD$55,'Alcohol dependence'!$AF$55,'Alcohol dependence'!$AH$55)</c:f>
                <c:numCache>
                  <c:formatCode>General</c:formatCode>
                  <c:ptCount val="7"/>
                  <c:pt idx="0">
                    <c:v>547.94993875768898</c:v>
                  </c:pt>
                  <c:pt idx="1">
                    <c:v>479.68041816344169</c:v>
                  </c:pt>
                  <c:pt idx="2">
                    <c:v>260.52528709120156</c:v>
                  </c:pt>
                  <c:pt idx="3">
                    <c:v>168.31858497074853</c:v>
                  </c:pt>
                  <c:pt idx="4">
                    <c:v>125.68752580450345</c:v>
                  </c:pt>
                  <c:pt idx="5">
                    <c:v>61.581350126115154</c:v>
                  </c:pt>
                  <c:pt idx="6">
                    <c:v>48.615842976566704</c:v>
                  </c:pt>
                </c:numCache>
              </c:numRef>
            </c:plus>
            <c:minus>
              <c:numRef>
                <c:f>('Alcohol dependence'!$U$55,'Alcohol dependence'!$W$55,'Alcohol dependence'!$Y$55,'Alcohol dependence'!$AA$55,'Alcohol dependence'!$AC$55,'Alcohol dependence'!$AE$55,'Alcohol dependence'!$AG$55)</c:f>
                <c:numCache>
                  <c:formatCode>General</c:formatCode>
                  <c:ptCount val="7"/>
                  <c:pt idx="0">
                    <c:v>333.18207980157968</c:v>
                  </c:pt>
                  <c:pt idx="1">
                    <c:v>331.82213377181051</c:v>
                  </c:pt>
                  <c:pt idx="2">
                    <c:v>186.49705487456481</c:v>
                  </c:pt>
                  <c:pt idx="3">
                    <c:v>111.3681742004369</c:v>
                  </c:pt>
                  <c:pt idx="4">
                    <c:v>82.991806502589498</c:v>
                  </c:pt>
                  <c:pt idx="5">
                    <c:v>32.035771726475339</c:v>
                  </c:pt>
                  <c:pt idx="6">
                    <c:v>14.906379675270347</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dependence'!$L$55:$R$55</c:f>
              <c:numCache>
                <c:formatCode>_-* #,##0_-;\-* #,##0_-;_-* "-"??_-;_-@_-</c:formatCode>
                <c:ptCount val="7"/>
                <c:pt idx="0">
                  <c:v>803.30737956420637</c:v>
                </c:pt>
                <c:pt idx="1">
                  <c:v>1001.0021396478043</c:v>
                </c:pt>
                <c:pt idx="2">
                  <c:v>613.40595084031418</c:v>
                </c:pt>
                <c:pt idx="3">
                  <c:v>315.21363465945524</c:v>
                </c:pt>
                <c:pt idx="4">
                  <c:v>234.73733213063772</c:v>
                </c:pt>
                <c:pt idx="5">
                  <c:v>65.696276020044536</c:v>
                </c:pt>
                <c:pt idx="6">
                  <c:v>21.362518175550484</c:v>
                </c:pt>
              </c:numCache>
            </c:numRef>
          </c:val>
          <c:extLst>
            <c:ext xmlns:c16="http://schemas.microsoft.com/office/drawing/2014/chart" uri="{C3380CC4-5D6E-409C-BE32-E72D297353CC}">
              <c16:uniqueId val="{00000000-CBE1-4A7A-A9DB-298CEE6FDE56}"/>
            </c:ext>
          </c:extLst>
        </c:ser>
        <c:ser>
          <c:idx val="1"/>
          <c:order val="1"/>
          <c:tx>
            <c:strRef>
              <c:f>'Alcohol dependence'!$K$56</c:f>
              <c:strCache>
                <c:ptCount val="1"/>
                <c:pt idx="0">
                  <c:v>East Cambridgeshire</c:v>
                </c:pt>
              </c:strCache>
            </c:strRef>
          </c:tx>
          <c:spPr>
            <a:solidFill>
              <a:srgbClr val="CFDB00"/>
            </a:solidFill>
            <a:ln>
              <a:noFill/>
            </a:ln>
            <a:effectLst/>
          </c:spPr>
          <c:invertIfNegative val="0"/>
          <c:errBars>
            <c:errBarType val="both"/>
            <c:errValType val="cust"/>
            <c:noEndCap val="0"/>
            <c:plus>
              <c:numRef>
                <c:f>('Alcohol dependence'!$V$56,'Alcohol dependence'!$X$56,'Alcohol dependence'!$Z$56,'Alcohol dependence'!$AB$56,'Alcohol dependence'!$AD$56,'Alcohol dependence'!$AF$56,'Alcohol dependence'!$AH$56)</c:f>
                <c:numCache>
                  <c:formatCode>General</c:formatCode>
                  <c:ptCount val="7"/>
                  <c:pt idx="0">
                    <c:v>131.76832109412854</c:v>
                  </c:pt>
                  <c:pt idx="1">
                    <c:v>157.95695603025285</c:v>
                  </c:pt>
                  <c:pt idx="2">
                    <c:v>146.58458406992946</c:v>
                  </c:pt>
                  <c:pt idx="3">
                    <c:v>135.62672937712594</c:v>
                  </c:pt>
                  <c:pt idx="4">
                    <c:v>115.00660995702032</c:v>
                  </c:pt>
                  <c:pt idx="5">
                    <c:v>68.816601636710573</c:v>
                  </c:pt>
                  <c:pt idx="6">
                    <c:v>54.259898625561235</c:v>
                  </c:pt>
                </c:numCache>
              </c:numRef>
            </c:plus>
            <c:minus>
              <c:numRef>
                <c:f>('Alcohol dependence'!$U$56,'Alcohol dependence'!$W$56,'Alcohol dependence'!$Y$56,'Alcohol dependence'!$AA$56,'Alcohol dependence'!$AC$56,'Alcohol dependence'!$AE$56,'Alcohol dependence'!$AG$56)</c:f>
                <c:numCache>
                  <c:formatCode>General</c:formatCode>
                  <c:ptCount val="7"/>
                  <c:pt idx="0">
                    <c:v>80.121996862780065</c:v>
                  </c:pt>
                  <c:pt idx="1">
                    <c:v>109.26777956610186</c:v>
                  </c:pt>
                  <c:pt idx="2">
                    <c:v>104.93259032273852</c:v>
                  </c:pt>
                  <c:pt idx="3">
                    <c:v>89.737572509489809</c:v>
                  </c:pt>
                  <c:pt idx="4">
                    <c:v>75.939169452008002</c:v>
                  </c:pt>
                  <c:pt idx="5">
                    <c:v>35.799685075279569</c:v>
                  </c:pt>
                  <c:pt idx="6">
                    <c:v>16.636935627016776</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dependence'!$L$56:$R$56</c:f>
              <c:numCache>
                <c:formatCode>_-* #,##0_-;\-* #,##0_-;_-* "-"??_-;_-@_-</c:formatCode>
                <c:ptCount val="7"/>
                <c:pt idx="0">
                  <c:v>193.17542943372391</c:v>
                </c:pt>
                <c:pt idx="1">
                  <c:v>329.62623649286121</c:v>
                </c:pt>
                <c:pt idx="2">
                  <c:v>345.13293190795099</c:v>
                </c:pt>
                <c:pt idx="3">
                  <c:v>253.99093232258204</c:v>
                </c:pt>
                <c:pt idx="4">
                  <c:v>214.78937250058033</c:v>
                </c:pt>
                <c:pt idx="5">
                  <c:v>73.414994095258464</c:v>
                </c:pt>
                <c:pt idx="6">
                  <c:v>23.842599441313606</c:v>
                </c:pt>
              </c:numCache>
            </c:numRef>
          </c:val>
          <c:extLst>
            <c:ext xmlns:c16="http://schemas.microsoft.com/office/drawing/2014/chart" uri="{C3380CC4-5D6E-409C-BE32-E72D297353CC}">
              <c16:uniqueId val="{00000001-CBE1-4A7A-A9DB-298CEE6FDE56}"/>
            </c:ext>
          </c:extLst>
        </c:ser>
        <c:ser>
          <c:idx val="2"/>
          <c:order val="2"/>
          <c:tx>
            <c:strRef>
              <c:f>'Alcohol dependence'!$K$57</c:f>
              <c:strCache>
                <c:ptCount val="1"/>
                <c:pt idx="0">
                  <c:v>Fenland</c:v>
                </c:pt>
              </c:strCache>
            </c:strRef>
          </c:tx>
          <c:spPr>
            <a:solidFill>
              <a:srgbClr val="752F8A"/>
            </a:solidFill>
            <a:ln>
              <a:noFill/>
            </a:ln>
            <a:effectLst/>
          </c:spPr>
          <c:invertIfNegative val="0"/>
          <c:errBars>
            <c:errBarType val="both"/>
            <c:errValType val="cust"/>
            <c:noEndCap val="0"/>
            <c:plus>
              <c:numRef>
                <c:f>('Alcohol dependence'!$V$57,'Alcohol dependence'!$X$57,'Alcohol dependence'!$Z$57,'Alcohol dependence'!$AB$57,'Alcohol dependence'!$AD$57,'Alcohol dependence'!$AF$57,'Alcohol dependence'!$AH$57)</c:f>
                <c:numCache>
                  <c:formatCode>General</c:formatCode>
                  <c:ptCount val="7"/>
                  <c:pt idx="0">
                    <c:v>164.73707511687002</c:v>
                  </c:pt>
                  <c:pt idx="1">
                    <c:v>197.43049355113305</c:v>
                  </c:pt>
                  <c:pt idx="2">
                    <c:v>153.02471076243614</c:v>
                  </c:pt>
                  <c:pt idx="3">
                    <c:v>144.043743292405</c:v>
                  </c:pt>
                  <c:pt idx="4">
                    <c:v>139.59896440358824</c:v>
                  </c:pt>
                  <c:pt idx="5">
                    <c:v>89.096105357373347</c:v>
                  </c:pt>
                  <c:pt idx="6">
                    <c:v>68.726354392554853</c:v>
                  </c:pt>
                </c:numCache>
              </c:numRef>
            </c:plus>
            <c:minus>
              <c:numRef>
                <c:f>('Alcohol dependence'!$U$57,'Alcohol dependence'!$W$57,'Alcohol dependence'!$Y$57,'Alcohol dependence'!$AA$57,'Alcohol dependence'!$AC$57,'Alcohol dependence'!$AE$57,'Alcohol dependence'!$AG$57)</c:f>
                <c:numCache>
                  <c:formatCode>General</c:formatCode>
                  <c:ptCount val="7"/>
                  <c:pt idx="0">
                    <c:v>100.16871510618009</c:v>
                  </c:pt>
                  <c:pt idx="1">
                    <c:v>136.57386284932062</c:v>
                  </c:pt>
                  <c:pt idx="2">
                    <c:v>109.54275571045042</c:v>
                  </c:pt>
                  <c:pt idx="3">
                    <c:v>95.306698890437048</c:v>
                  </c:pt>
                  <c:pt idx="4">
                    <c:v>92.177566290586981</c:v>
                  </c:pt>
                  <c:pt idx="5">
                    <c:v>46.349462736712347</c:v>
                  </c:pt>
                  <c:pt idx="6">
                    <c:v>21.072577776063799</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dependence'!$L$57:$R$57</c:f>
              <c:numCache>
                <c:formatCode>_-* #,##0_-;\-* #,##0_-;_-* "-"??_-;_-@_-</c:formatCode>
                <c:ptCount val="7"/>
                <c:pt idx="0">
                  <c:v>241.50839113009692</c:v>
                </c:pt>
                <c:pt idx="1">
                  <c:v>412.00002958859216</c:v>
                </c:pt>
                <c:pt idx="2">
                  <c:v>360.29618949978021</c:v>
                </c:pt>
                <c:pt idx="3">
                  <c:v>269.75364533300461</c:v>
                </c:pt>
                <c:pt idx="4">
                  <c:v>260.71870110059911</c:v>
                </c:pt>
                <c:pt idx="5">
                  <c:v>95.049594039133211</c:v>
                </c:pt>
                <c:pt idx="6">
                  <c:v>30.199373392701389</c:v>
                </c:pt>
              </c:numCache>
            </c:numRef>
          </c:val>
          <c:extLst>
            <c:ext xmlns:c16="http://schemas.microsoft.com/office/drawing/2014/chart" uri="{C3380CC4-5D6E-409C-BE32-E72D297353CC}">
              <c16:uniqueId val="{00000002-CBE1-4A7A-A9DB-298CEE6FDE56}"/>
            </c:ext>
          </c:extLst>
        </c:ser>
        <c:ser>
          <c:idx val="3"/>
          <c:order val="3"/>
          <c:tx>
            <c:strRef>
              <c:f>'Alcohol dependence'!$K$58</c:f>
              <c:strCache>
                <c:ptCount val="1"/>
                <c:pt idx="0">
                  <c:v>Huntingdonshire</c:v>
                </c:pt>
              </c:strCache>
            </c:strRef>
          </c:tx>
          <c:spPr>
            <a:solidFill>
              <a:srgbClr val="F38A00"/>
            </a:solidFill>
            <a:ln>
              <a:noFill/>
            </a:ln>
            <a:effectLst/>
          </c:spPr>
          <c:invertIfNegative val="0"/>
          <c:errBars>
            <c:errBarType val="both"/>
            <c:errValType val="cust"/>
            <c:noEndCap val="0"/>
            <c:plus>
              <c:numRef>
                <c:f>('Alcohol dependence'!$V$58,'Alcohol dependence'!$X$58,'Alcohol dependence'!$Z$58,'Alcohol dependence'!$AB$58,'Alcohol dependence'!$AD$58,'Alcohol dependence'!$AF$58,'Alcohol dependence'!$AH$58)</c:f>
                <c:numCache>
                  <c:formatCode>General</c:formatCode>
                  <c:ptCount val="7"/>
                  <c:pt idx="0">
                    <c:v>288.14762145873931</c:v>
                  </c:pt>
                  <c:pt idx="1">
                    <c:v>354.50816632714202</c:v>
                  </c:pt>
                  <c:pt idx="2">
                    <c:v>306.23193523680584</c:v>
                  </c:pt>
                  <c:pt idx="3">
                    <c:v>273.74819226006912</c:v>
                  </c:pt>
                  <c:pt idx="4">
                    <c:v>245.72163679370391</c:v>
                  </c:pt>
                  <c:pt idx="5">
                    <c:v>140.91655149486178</c:v>
                  </c:pt>
                  <c:pt idx="6">
                    <c:v>106.98050934685124</c:v>
                  </c:pt>
                </c:numCache>
              </c:numRef>
            </c:plus>
            <c:minus>
              <c:numRef>
                <c:f>('Alcohol dependence'!$U$58,'Alcohol dependence'!$W$58,'Alcohol dependence'!$Y$58,'Alcohol dependence'!$AA$58,'Alcohol dependence'!$AC$58,'Alcohol dependence'!$AE$58,'Alcohol dependence'!$AG$58)</c:f>
                <c:numCache>
                  <c:formatCode>General</c:formatCode>
                  <c:ptCount val="7"/>
                  <c:pt idx="0">
                    <c:v>175.20874995472175</c:v>
                  </c:pt>
                  <c:pt idx="1">
                    <c:v>245.23339235024338</c:v>
                  </c:pt>
                  <c:pt idx="2">
                    <c:v>219.21616388128126</c:v>
                  </c:pt>
                  <c:pt idx="3">
                    <c:v>181.12578814735315</c:v>
                  </c:pt>
                  <c:pt idx="4">
                    <c:v>162.25064821470102</c:v>
                  </c:pt>
                  <c:pt idx="5">
                    <c:v>73.307429390981596</c:v>
                  </c:pt>
                  <c:pt idx="6">
                    <c:v>32.801901449011794</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dependence'!$L$58:$R$58</c:f>
              <c:numCache>
                <c:formatCode>_-* #,##0_-;\-* #,##0_-;_-* "-"??_-;_-@_-</c:formatCode>
                <c:ptCount val="7"/>
                <c:pt idx="0">
                  <c:v>422.43112800864537</c:v>
                </c:pt>
                <c:pt idx="1">
                  <c:v>739.79136854232809</c:v>
                </c:pt>
                <c:pt idx="2">
                  <c:v>721.02210694750693</c:v>
                </c:pt>
                <c:pt idx="3">
                  <c:v>512.65380277969655</c:v>
                </c:pt>
                <c:pt idx="4">
                  <c:v>458.91619791644354</c:v>
                </c:pt>
                <c:pt idx="5">
                  <c:v>150.33273294333475</c:v>
                </c:pt>
                <c:pt idx="6">
                  <c:v>47.00881308287363</c:v>
                </c:pt>
              </c:numCache>
            </c:numRef>
          </c:val>
          <c:extLst>
            <c:ext xmlns:c16="http://schemas.microsoft.com/office/drawing/2014/chart" uri="{C3380CC4-5D6E-409C-BE32-E72D297353CC}">
              <c16:uniqueId val="{00000003-CBE1-4A7A-A9DB-298CEE6FDE56}"/>
            </c:ext>
          </c:extLst>
        </c:ser>
        <c:ser>
          <c:idx val="4"/>
          <c:order val="4"/>
          <c:tx>
            <c:strRef>
              <c:f>'Alcohol dependence'!$K$59</c:f>
              <c:strCache>
                <c:ptCount val="1"/>
                <c:pt idx="0">
                  <c:v>South Cambridgeshire</c:v>
                </c:pt>
              </c:strCache>
            </c:strRef>
          </c:tx>
          <c:spPr>
            <a:solidFill>
              <a:srgbClr val="AB004F"/>
            </a:solidFill>
            <a:ln>
              <a:noFill/>
            </a:ln>
            <a:effectLst/>
          </c:spPr>
          <c:invertIfNegative val="0"/>
          <c:errBars>
            <c:errBarType val="both"/>
            <c:errValType val="cust"/>
            <c:noEndCap val="0"/>
            <c:plus>
              <c:numRef>
                <c:f>('Alcohol dependence'!$V$59,'Alcohol dependence'!$X$59,'Alcohol dependence'!$Z$59,'Alcohol dependence'!$AB$59,'Alcohol dependence'!$AD$59,'Alcohol dependence'!$AF$59,'Alcohol dependence'!$AH$59)</c:f>
                <c:numCache>
                  <c:formatCode>General</c:formatCode>
                  <c:ptCount val="7"/>
                  <c:pt idx="0">
                    <c:v>241.45077784292539</c:v>
                  </c:pt>
                  <c:pt idx="1">
                    <c:v>281.59046217162563</c:v>
                  </c:pt>
                  <c:pt idx="2">
                    <c:v>289.80570116280069</c:v>
                  </c:pt>
                  <c:pt idx="3">
                    <c:v>251.31728404254699</c:v>
                  </c:pt>
                  <c:pt idx="4">
                    <c:v>205.11800395951013</c:v>
                  </c:pt>
                  <c:pt idx="5">
                    <c:v>117.6805486969742</c:v>
                  </c:pt>
                  <c:pt idx="6">
                    <c:v>97.032148632209356</c:v>
                  </c:pt>
                </c:numCache>
              </c:numRef>
            </c:plus>
            <c:minus>
              <c:numRef>
                <c:f>('Alcohol dependence'!$U$59,'Alcohol dependence'!$W$59,'Alcohol dependence'!$Y$59,'Alcohol dependence'!$AA$59,'Alcohol dependence'!$AC$59,'Alcohol dependence'!$AE$59,'Alcohol dependence'!$AG$59)</c:f>
                <c:numCache>
                  <c:formatCode>General</c:formatCode>
                  <c:ptCount val="7"/>
                  <c:pt idx="0">
                    <c:v>146.81463878580672</c:v>
                  </c:pt>
                  <c:pt idx="1">
                    <c:v>194.79208337360552</c:v>
                  </c:pt>
                  <c:pt idx="2">
                    <c:v>207.4574424470365</c:v>
                  </c:pt>
                  <c:pt idx="3">
                    <c:v>166.28435341049891</c:v>
                  </c:pt>
                  <c:pt idx="4">
                    <c:v>135.43996180880427</c:v>
                  </c:pt>
                  <c:pt idx="5">
                    <c:v>61.219625535684258</c:v>
                  </c:pt>
                  <c:pt idx="6">
                    <c:v>29.751578079519362</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dependence'!$L$59:$R$59</c:f>
              <c:numCache>
                <c:formatCode>_-* #,##0_-;\-* #,##0_-;_-* "-"??_-;_-@_-</c:formatCode>
                <c:ptCount val="7"/>
                <c:pt idx="0">
                  <c:v>353.97246705143095</c:v>
                </c:pt>
                <c:pt idx="1">
                  <c:v>587.62593690486813</c:v>
                </c:pt>
                <c:pt idx="2">
                  <c:v>682.34659163231515</c:v>
                </c:pt>
                <c:pt idx="3">
                  <c:v>470.64698511790033</c:v>
                </c:pt>
                <c:pt idx="4">
                  <c:v>383.08378427552589</c:v>
                </c:pt>
                <c:pt idx="5">
                  <c:v>125.54407776954713</c:v>
                </c:pt>
                <c:pt idx="6">
                  <c:v>42.637356710392176</c:v>
                </c:pt>
              </c:numCache>
            </c:numRef>
          </c:val>
          <c:extLst>
            <c:ext xmlns:c16="http://schemas.microsoft.com/office/drawing/2014/chart" uri="{C3380CC4-5D6E-409C-BE32-E72D297353CC}">
              <c16:uniqueId val="{00000004-CBE1-4A7A-A9DB-298CEE6FDE56}"/>
            </c:ext>
          </c:extLst>
        </c:ser>
        <c:ser>
          <c:idx val="5"/>
          <c:order val="5"/>
          <c:tx>
            <c:strRef>
              <c:f>'Alcohol dependence'!$K$61</c:f>
              <c:strCache>
                <c:ptCount val="1"/>
                <c:pt idx="0">
                  <c:v>Peterborough</c:v>
                </c:pt>
              </c:strCache>
            </c:strRef>
          </c:tx>
          <c:spPr>
            <a:solidFill>
              <a:srgbClr val="005C48"/>
            </a:solidFill>
            <a:ln>
              <a:noFill/>
            </a:ln>
            <a:effectLst/>
          </c:spPr>
          <c:invertIfNegative val="0"/>
          <c:errBars>
            <c:errBarType val="both"/>
            <c:errValType val="cust"/>
            <c:noEndCap val="0"/>
            <c:plus>
              <c:numRef>
                <c:f>('Alcohol dependence'!$V$61,'Alcohol dependence'!$X$61,'Alcohol dependence'!$Z$61,'Alcohol dependence'!$AB$61,'Alcohol dependence'!$AD$61,'Alcohol dependence'!$AF$61,'Alcohol dependence'!$AH$61)</c:f>
                <c:numCache>
                  <c:formatCode>General</c:formatCode>
                  <c:ptCount val="7"/>
                  <c:pt idx="0">
                    <c:v>396.83425823705431</c:v>
                  </c:pt>
                  <c:pt idx="1">
                    <c:v>497.7685308221744</c:v>
                  </c:pt>
                  <c:pt idx="2">
                    <c:v>417.14812531746736</c:v>
                  </c:pt>
                  <c:pt idx="3">
                    <c:v>297.87118059458032</c:v>
                  </c:pt>
                  <c:pt idx="4">
                    <c:v>223.18874060128206</c:v>
                  </c:pt>
                  <c:pt idx="5">
                    <c:v>118.3639605439709</c:v>
                  </c:pt>
                  <c:pt idx="6">
                    <c:v>85.116920039887503</c:v>
                  </c:pt>
                </c:numCache>
              </c:numRef>
            </c:plus>
            <c:minus>
              <c:numRef>
                <c:f>('Alcohol dependence'!$U$61,'Alcohol dependence'!$W$61,'Alcohol dependence'!$Y$61,'Alcohol dependence'!$AA$61,'Alcohol dependence'!$AC$61,'Alcohol dependence'!$AE$61,'Alcohol dependence'!$AG$61)</c:f>
                <c:numCache>
                  <c:formatCode>General</c:formatCode>
                  <c:ptCount val="7"/>
                  <c:pt idx="0">
                    <c:v>241.29588151009438</c:v>
                  </c:pt>
                  <c:pt idx="1">
                    <c:v>344.33470654120902</c:v>
                  </c:pt>
                  <c:pt idx="2">
                    <c:v>298.6155305182308</c:v>
                  </c:pt>
                  <c:pt idx="3">
                    <c:v>197.08678952779985</c:v>
                  </c:pt>
                  <c:pt idx="4">
                    <c:v>147.37211712122479</c:v>
                  </c:pt>
                  <c:pt idx="5">
                    <c:v>61.575149178487109</c:v>
                  </c:pt>
                  <c:pt idx="6">
                    <c:v>26.098182181388019</c:v>
                  </c:pt>
                </c:numCache>
              </c:numRef>
            </c:minus>
            <c:spPr>
              <a:noFill/>
              <a:ln w="9525" cap="flat" cmpd="sng" algn="ctr">
                <a:solidFill>
                  <a:schemeClr val="tx1">
                    <a:lumMod val="65000"/>
                    <a:lumOff val="35000"/>
                  </a:schemeClr>
                </a:solidFill>
                <a:round/>
              </a:ln>
              <a:effectLst/>
            </c:spPr>
          </c:errBars>
          <c:cat>
            <c:strRef>
              <c:f>'Alcohol dependence'!$L$54:$R$54</c:f>
              <c:strCache>
                <c:ptCount val="7"/>
                <c:pt idx="0">
                  <c:v>16-24</c:v>
                </c:pt>
                <c:pt idx="1">
                  <c:v>25-34</c:v>
                </c:pt>
                <c:pt idx="2">
                  <c:v>35-44</c:v>
                </c:pt>
                <c:pt idx="3">
                  <c:v>45-54</c:v>
                </c:pt>
                <c:pt idx="4">
                  <c:v>55-64</c:v>
                </c:pt>
                <c:pt idx="5">
                  <c:v>65-74</c:v>
                </c:pt>
                <c:pt idx="6">
                  <c:v>75+</c:v>
                </c:pt>
              </c:strCache>
            </c:strRef>
          </c:cat>
          <c:val>
            <c:numRef>
              <c:f>'Alcohol dependence'!$L$61:$R$61</c:f>
              <c:numCache>
                <c:formatCode>_-* #,##0_-;\-* #,##0_-;_-* "-"??_-;_-@_-</c:formatCode>
                <c:ptCount val="7"/>
                <c:pt idx="0">
                  <c:v>581.76827034318251</c:v>
                </c:pt>
                <c:pt idx="1">
                  <c:v>1038.7486033098098</c:v>
                </c:pt>
                <c:pt idx="2">
                  <c:v>982.17391988532688</c:v>
                </c:pt>
                <c:pt idx="3">
                  <c:v>557.82941326317564</c:v>
                </c:pt>
                <c:pt idx="4">
                  <c:v>416.83316777061356</c:v>
                </c:pt>
                <c:pt idx="5">
                  <c:v>126.27315586289382</c:v>
                </c:pt>
                <c:pt idx="6">
                  <c:v>37.401629593781152</c:v>
                </c:pt>
              </c:numCache>
            </c:numRef>
          </c:val>
          <c:extLst>
            <c:ext xmlns:c16="http://schemas.microsoft.com/office/drawing/2014/chart" uri="{C3380CC4-5D6E-409C-BE32-E72D297353CC}">
              <c16:uniqueId val="{00000005-CBE1-4A7A-A9DB-298CEE6FDE56}"/>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a:t>
            </a:r>
            <a:r>
              <a:rPr lang="en-GB"/>
              <a:t>lcohol dependence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291393668603938"/>
          <c:y val="0.16012949248004005"/>
          <c:w val="0.85941735302315037"/>
          <c:h val="0.64095684105250206"/>
        </c:manualLayout>
      </c:layout>
      <c:barChart>
        <c:barDir val="col"/>
        <c:grouping val="clustered"/>
        <c:varyColors val="0"/>
        <c:ser>
          <c:idx val="0"/>
          <c:order val="0"/>
          <c:tx>
            <c:strRef>
              <c:f>'Alcohol dependence'!$K$71</c:f>
              <c:strCache>
                <c:ptCount val="1"/>
                <c:pt idx="0">
                  <c:v>Cambridge</c:v>
                </c:pt>
              </c:strCache>
            </c:strRef>
          </c:tx>
          <c:spPr>
            <a:solidFill>
              <a:srgbClr val="00A4EB"/>
            </a:solidFill>
            <a:ln>
              <a:noFill/>
            </a:ln>
            <a:effectLst/>
          </c:spPr>
          <c:invertIfNegative val="0"/>
          <c:errBars>
            <c:errBarType val="both"/>
            <c:errValType val="cust"/>
            <c:noEndCap val="0"/>
            <c:plus>
              <c:numRef>
                <c:f>('Alcohol dependence'!$V$71,'Alcohol dependence'!$X$71,'Alcohol dependence'!$Z$71,'Alcohol dependence'!$AB$71,'Alcohol dependence'!$AD$71,'Alcohol dependence'!$AF$71)</c:f>
                <c:numCache>
                  <c:formatCode>General</c:formatCode>
                  <c:ptCount val="6"/>
                  <c:pt idx="0">
                    <c:v>398.27509978441321</c:v>
                  </c:pt>
                  <c:pt idx="1">
                    <c:v>207.93788340686439</c:v>
                  </c:pt>
                  <c:pt idx="2">
                    <c:v>138.40839941203569</c:v>
                  </c:pt>
                  <c:pt idx="3">
                    <c:v>93.003831542473364</c:v>
                  </c:pt>
                  <c:pt idx="4">
                    <c:v>81.819332379642518</c:v>
                  </c:pt>
                  <c:pt idx="5">
                    <c:v>46.874454701097022</c:v>
                  </c:pt>
                </c:numCache>
              </c:numRef>
            </c:plus>
            <c:minus>
              <c:numRef>
                <c:f>('Alcohol dependence'!$U$71,'Alcohol dependence'!$W$71,'Alcohol dependence'!$Y$71,'Alcohol dependence'!$AA$71,'Alcohol dependence'!$AC$71,'Alcohol dependence'!$AE$71)</c:f>
                <c:numCache>
                  <c:formatCode>General</c:formatCode>
                  <c:ptCount val="6"/>
                  <c:pt idx="0">
                    <c:v>222.84896225868363</c:v>
                  </c:pt>
                  <c:pt idx="1">
                    <c:v>127.88894436726329</c:v>
                  </c:pt>
                  <c:pt idx="2">
                    <c:v>88.063950253248521</c:v>
                  </c:pt>
                  <c:pt idx="3">
                    <c:v>54.88203382242564</c:v>
                  </c:pt>
                  <c:pt idx="4">
                    <c:v>48.463596288792942</c:v>
                  </c:pt>
                  <c:pt idx="5">
                    <c:v>19.191190130737702</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dependence'!$L$71:$R$71</c:f>
              <c:numCache>
                <c:formatCode>_-* #,##0_-;\-* #,##0_-;_-* "-"??_-;_-@_-</c:formatCode>
                <c:ptCount val="7"/>
                <c:pt idx="0">
                  <c:v>489.13958553923476</c:v>
                </c:pt>
                <c:pt idx="1">
                  <c:v>324.62501580701559</c:v>
                </c:pt>
                <c:pt idx="2">
                  <c:v>236.0419210672232</c:v>
                </c:pt>
                <c:pt idx="3">
                  <c:v>131.664342309647</c:v>
                </c:pt>
                <c:pt idx="4">
                  <c:v>116.53595642528281</c:v>
                </c:pt>
                <c:pt idx="5">
                  <c:v>32.263409848778821</c:v>
                </c:pt>
                <c:pt idx="6">
                  <c:v>0</c:v>
                </c:pt>
              </c:numCache>
            </c:numRef>
          </c:val>
          <c:extLst>
            <c:ext xmlns:c16="http://schemas.microsoft.com/office/drawing/2014/chart" uri="{C3380CC4-5D6E-409C-BE32-E72D297353CC}">
              <c16:uniqueId val="{00000000-C42B-491D-9791-5717689E49CE}"/>
            </c:ext>
          </c:extLst>
        </c:ser>
        <c:ser>
          <c:idx val="1"/>
          <c:order val="1"/>
          <c:tx>
            <c:strRef>
              <c:f>'Alcohol dependence'!$K$72</c:f>
              <c:strCache>
                <c:ptCount val="1"/>
                <c:pt idx="0">
                  <c:v>East Cambridgeshire</c:v>
                </c:pt>
              </c:strCache>
            </c:strRef>
          </c:tx>
          <c:spPr>
            <a:solidFill>
              <a:srgbClr val="CFDB00"/>
            </a:solidFill>
            <a:ln>
              <a:noFill/>
            </a:ln>
            <a:effectLst/>
          </c:spPr>
          <c:invertIfNegative val="0"/>
          <c:errBars>
            <c:errBarType val="both"/>
            <c:errValType val="cust"/>
            <c:noEndCap val="0"/>
            <c:plus>
              <c:numRef>
                <c:f>('Alcohol dependence'!$V$72,'Alcohol dependence'!$X$72,'Alcohol dependence'!$Z$72,'Alcohol dependence'!$AB$72,'Alcohol dependence'!$AD$72,'Alcohol dependence'!$AF$72)</c:f>
                <c:numCache>
                  <c:formatCode>General</c:formatCode>
                  <c:ptCount val="6"/>
                  <c:pt idx="0">
                    <c:v>88.688764910268475</c:v>
                  </c:pt>
                  <c:pt idx="1">
                    <c:v>73.482345872209223</c:v>
                  </c:pt>
                  <c:pt idx="2">
                    <c:v>87.657219716683272</c:v>
                  </c:pt>
                  <c:pt idx="3">
                    <c:v>74.650551182127003</c:v>
                  </c:pt>
                  <c:pt idx="4">
                    <c:v>78.780948683846802</c:v>
                  </c:pt>
                  <c:pt idx="5">
                    <c:v>52.135347816023582</c:v>
                  </c:pt>
                </c:numCache>
              </c:numRef>
            </c:plus>
            <c:minus>
              <c:numRef>
                <c:f>('Alcohol dependence'!$U$72,'Alcohol dependence'!$W$72,'Alcohol dependence'!$Y$72,'Alcohol dependence'!$AA$72,'Alcohol dependence'!$AC$72,'Alcohol dependence'!$AE$72)</c:f>
                <c:numCache>
                  <c:formatCode>General</c:formatCode>
                  <c:ptCount val="6"/>
                  <c:pt idx="0">
                    <c:v>49.624491299998624</c:v>
                  </c:pt>
                  <c:pt idx="1">
                    <c:v>45.194168033532719</c:v>
                  </c:pt>
                  <c:pt idx="2">
                    <c:v>55.772923242090485</c:v>
                  </c:pt>
                  <c:pt idx="3">
                    <c:v>44.051669774155386</c:v>
                  </c:pt>
                  <c:pt idx="4">
                    <c:v>46.663887142790017</c:v>
                  </c:pt>
                  <c:pt idx="5">
                    <c:v>21.345088254350038</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dependence'!$L$72:$R$72</c:f>
              <c:numCache>
                <c:formatCode>_-* #,##0_-;\-* #,##0_-;_-* "-"??_-;_-@_-</c:formatCode>
                <c:ptCount val="7"/>
                <c:pt idx="0">
                  <c:v>108.92266610108857</c:v>
                </c:pt>
                <c:pt idx="1">
                  <c:v>114.7179498967384</c:v>
                </c:pt>
                <c:pt idx="2">
                  <c:v>149.49077241867423</c:v>
                </c:pt>
                <c:pt idx="3">
                  <c:v>105.68183655916084</c:v>
                </c:pt>
                <c:pt idx="4">
                  <c:v>112.20836122646593</c:v>
                </c:pt>
                <c:pt idx="5">
                  <c:v>35.884451454912352</c:v>
                </c:pt>
                <c:pt idx="6">
                  <c:v>0</c:v>
                </c:pt>
              </c:numCache>
            </c:numRef>
          </c:val>
          <c:extLst>
            <c:ext xmlns:c16="http://schemas.microsoft.com/office/drawing/2014/chart" uri="{C3380CC4-5D6E-409C-BE32-E72D297353CC}">
              <c16:uniqueId val="{00000001-C42B-491D-9791-5717689E49CE}"/>
            </c:ext>
          </c:extLst>
        </c:ser>
        <c:ser>
          <c:idx val="2"/>
          <c:order val="2"/>
          <c:tx>
            <c:strRef>
              <c:f>'Alcohol dependence'!$K$73</c:f>
              <c:strCache>
                <c:ptCount val="1"/>
                <c:pt idx="0">
                  <c:v>Fenland</c:v>
                </c:pt>
              </c:strCache>
            </c:strRef>
          </c:tx>
          <c:spPr>
            <a:solidFill>
              <a:srgbClr val="752F8A"/>
            </a:solidFill>
            <a:ln>
              <a:noFill/>
            </a:ln>
            <a:effectLst/>
          </c:spPr>
          <c:invertIfNegative val="0"/>
          <c:errBars>
            <c:errBarType val="both"/>
            <c:errValType val="cust"/>
            <c:noEndCap val="0"/>
            <c:plus>
              <c:numRef>
                <c:f>('Alcohol dependence'!$V$73,'Alcohol dependence'!$X$73,'Alcohol dependence'!$Z$73,'Alcohol dependence'!$AB$73,'Alcohol dependence'!$AD$73,'Alcohol dependence'!$AF$73)</c:f>
                <c:numCache>
                  <c:formatCode>General</c:formatCode>
                  <c:ptCount val="6"/>
                  <c:pt idx="0">
                    <c:v>115.51260204010774</c:v>
                  </c:pt>
                  <c:pt idx="1">
                    <c:v>91.738562930343704</c:v>
                  </c:pt>
                  <c:pt idx="2">
                    <c:v>86.481959413091374</c:v>
                  </c:pt>
                  <c:pt idx="3">
                    <c:v>81.011171344817939</c:v>
                  </c:pt>
                  <c:pt idx="4">
                    <c:v>97.906488911846793</c:v>
                  </c:pt>
                  <c:pt idx="5">
                    <c:v>66.744364117551498</c:v>
                  </c:pt>
                </c:numCache>
              </c:numRef>
            </c:plus>
            <c:minus>
              <c:numRef>
                <c:f>('Alcohol dependence'!$U$73,'Alcohol dependence'!$W$73,'Alcohol dependence'!$Y$73,'Alcohol dependence'!$AA$73,'Alcohol dependence'!$AC$73,'Alcohol dependence'!$AE$73)</c:f>
                <c:numCache>
                  <c:formatCode>General</c:formatCode>
                  <c:ptCount val="6"/>
                  <c:pt idx="0">
                    <c:v>64.633374033105298</c:v>
                  </c:pt>
                  <c:pt idx="1">
                    <c:v>56.422368924353975</c:v>
                  </c:pt>
                  <c:pt idx="2">
                    <c:v>55.025150235901563</c:v>
                  </c:pt>
                  <c:pt idx="3">
                    <c:v>47.805104069397117</c:v>
                  </c:pt>
                  <c:pt idx="4">
                    <c:v>57.992413463611982</c:v>
                  </c:pt>
                  <c:pt idx="5">
                    <c:v>27.326265235574912</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dependence'!$L$73:$R$73</c:f>
              <c:numCache>
                <c:formatCode>_-* #,##0_-;\-* #,##0_-;_-* "-"??_-;_-@_-</c:formatCode>
                <c:ptCount val="7"/>
                <c:pt idx="0">
                  <c:v>141.86622843617729</c:v>
                </c:pt>
                <c:pt idx="1">
                  <c:v>143.21888803256232</c:v>
                </c:pt>
                <c:pt idx="2">
                  <c:v>147.48648148696537</c:v>
                </c:pt>
                <c:pt idx="3">
                  <c:v>114.68648568503821</c:v>
                </c:pt>
                <c:pt idx="4">
                  <c:v>139.44902743330425</c:v>
                </c:pt>
                <c:pt idx="5">
                  <c:v>45.939750944351665</c:v>
                </c:pt>
                <c:pt idx="6">
                  <c:v>0</c:v>
                </c:pt>
              </c:numCache>
            </c:numRef>
          </c:val>
          <c:extLst>
            <c:ext xmlns:c16="http://schemas.microsoft.com/office/drawing/2014/chart" uri="{C3380CC4-5D6E-409C-BE32-E72D297353CC}">
              <c16:uniqueId val="{00000002-C42B-491D-9791-5717689E49CE}"/>
            </c:ext>
          </c:extLst>
        </c:ser>
        <c:ser>
          <c:idx val="3"/>
          <c:order val="3"/>
          <c:tx>
            <c:strRef>
              <c:f>'Alcohol dependence'!$K$74</c:f>
              <c:strCache>
                <c:ptCount val="1"/>
                <c:pt idx="0">
                  <c:v>Huntingdonshire</c:v>
                </c:pt>
              </c:strCache>
            </c:strRef>
          </c:tx>
          <c:spPr>
            <a:solidFill>
              <a:srgbClr val="F38A00"/>
            </a:solidFill>
            <a:ln>
              <a:noFill/>
            </a:ln>
            <a:effectLst/>
          </c:spPr>
          <c:invertIfNegative val="0"/>
          <c:errBars>
            <c:errBarType val="both"/>
            <c:errValType val="cust"/>
            <c:noEndCap val="0"/>
            <c:plus>
              <c:numRef>
                <c:f>('Alcohol dependence'!$V$74,'Alcohol dependence'!$X$74,'Alcohol dependence'!$Z$74,'Alcohol dependence'!$AB$74,'Alcohol dependence'!$AD$74,'Alcohol dependence'!$AF$74)</c:f>
                <c:numCache>
                  <c:formatCode>General</c:formatCode>
                  <c:ptCount val="6"/>
                  <c:pt idx="0">
                    <c:v>192.0325042524492</c:v>
                  </c:pt>
                  <c:pt idx="1">
                    <c:v>165.09224321639533</c:v>
                  </c:pt>
                  <c:pt idx="2">
                    <c:v>170.79971997444648</c:v>
                  </c:pt>
                  <c:pt idx="3">
                    <c:v>148.04054309564802</c:v>
                  </c:pt>
                  <c:pt idx="4">
                    <c:v>165.40201243988076</c:v>
                  </c:pt>
                  <c:pt idx="5">
                    <c:v>106.34004889251727</c:v>
                  </c:pt>
                </c:numCache>
              </c:numRef>
            </c:plus>
            <c:minus>
              <c:numRef>
                <c:f>('Alcohol dependence'!$U$74,'Alcohol dependence'!$W$74,'Alcohol dependence'!$Y$74,'Alcohol dependence'!$AA$74,'Alcohol dependence'!$AC$74,'Alcohol dependence'!$AE$74)</c:f>
                <c:numCache>
                  <c:formatCode>General</c:formatCode>
                  <c:ptCount val="6"/>
                  <c:pt idx="0">
                    <c:v>107.44895755662137</c:v>
                  </c:pt>
                  <c:pt idx="1">
                    <c:v>101.53740320062954</c:v>
                  </c:pt>
                  <c:pt idx="2">
                    <c:v>108.67330383845527</c:v>
                  </c:pt>
                  <c:pt idx="3">
                    <c:v>87.359477115253753</c:v>
                  </c:pt>
                  <c:pt idx="4">
                    <c:v>97.971666635534035</c:v>
                  </c:pt>
                  <c:pt idx="5">
                    <c:v>43.537404537753076</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dependence'!$L$74:$R$74</c:f>
              <c:numCache>
                <c:formatCode>_-* #,##0_-;\-* #,##0_-;_-* "-"??_-;_-@_-</c:formatCode>
                <c:ptCount val="7"/>
                <c:pt idx="0">
                  <c:v>235.84376625842071</c:v>
                </c:pt>
                <c:pt idx="1">
                  <c:v>257.73596992364497</c:v>
                </c:pt>
                <c:pt idx="2">
                  <c:v>291.28213455090594</c:v>
                </c:pt>
                <c:pt idx="3">
                  <c:v>209.57911538246597</c:v>
                </c:pt>
                <c:pt idx="4">
                  <c:v>235.58346363559326</c:v>
                </c:pt>
                <c:pt idx="5">
                  <c:v>73.193226516151213</c:v>
                </c:pt>
                <c:pt idx="6">
                  <c:v>0</c:v>
                </c:pt>
              </c:numCache>
            </c:numRef>
          </c:val>
          <c:extLst>
            <c:ext xmlns:c16="http://schemas.microsoft.com/office/drawing/2014/chart" uri="{C3380CC4-5D6E-409C-BE32-E72D297353CC}">
              <c16:uniqueId val="{00000003-C42B-491D-9791-5717689E49CE}"/>
            </c:ext>
          </c:extLst>
        </c:ser>
        <c:ser>
          <c:idx val="4"/>
          <c:order val="4"/>
          <c:tx>
            <c:strRef>
              <c:f>'Alcohol dependence'!$K$75</c:f>
              <c:strCache>
                <c:ptCount val="1"/>
                <c:pt idx="0">
                  <c:v>South Cambridgeshire</c:v>
                </c:pt>
              </c:strCache>
            </c:strRef>
          </c:tx>
          <c:spPr>
            <a:solidFill>
              <a:srgbClr val="AB004F"/>
            </a:solidFill>
            <a:ln>
              <a:noFill/>
            </a:ln>
            <a:effectLst/>
          </c:spPr>
          <c:invertIfNegative val="0"/>
          <c:errBars>
            <c:errBarType val="both"/>
            <c:errValType val="cust"/>
            <c:noEndCap val="0"/>
            <c:plus>
              <c:numRef>
                <c:f>('Alcohol dependence'!$V$75,'Alcohol dependence'!$X$75,'Alcohol dependence'!$Z$75,'Alcohol dependence'!$AB$75,'Alcohol dependence'!$AD$75,'Alcohol dependence'!$AF$75)</c:f>
                <c:numCache>
                  <c:formatCode>General</c:formatCode>
                  <c:ptCount val="6"/>
                  <c:pt idx="0">
                    <c:v>162.85340337462407</c:v>
                  </c:pt>
                  <c:pt idx="1">
                    <c:v>135.25612340408006</c:v>
                  </c:pt>
                  <c:pt idx="2">
                    <c:v>169.15148906087251</c:v>
                  </c:pt>
                  <c:pt idx="3">
                    <c:v>140.43092842828321</c:v>
                  </c:pt>
                  <c:pt idx="4">
                    <c:v>139.84703528417018</c:v>
                  </c:pt>
                  <c:pt idx="5">
                    <c:v>89.188095997277287</c:v>
                  </c:pt>
                </c:numCache>
              </c:numRef>
            </c:plus>
            <c:minus>
              <c:numRef>
                <c:f>('Alcohol dependence'!$U$75,'Alcohol dependence'!$W$75,'Alcohol dependence'!$Y$75,'Alcohol dependence'!$AA$75,'Alcohol dependence'!$AC$75,'Alcohol dependence'!$AE$75)</c:f>
                <c:numCache>
                  <c:formatCode>General</c:formatCode>
                  <c:ptCount val="6"/>
                  <c:pt idx="0">
                    <c:v>91.122221705485785</c:v>
                  </c:pt>
                  <c:pt idx="1">
                    <c:v>83.187164156664025</c:v>
                  </c:pt>
                  <c:pt idx="2">
                    <c:v>107.62459779319028</c:v>
                  </c:pt>
                  <c:pt idx="3">
                    <c:v>82.869004812946358</c:v>
                  </c:pt>
                  <c:pt idx="4">
                    <c:v>82.83482721111659</c:v>
                  </c:pt>
                  <c:pt idx="5">
                    <c:v>36.515106545701897</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dependence'!$L$75:$R$75</c:f>
              <c:numCache>
                <c:formatCode>_-* #,##0_-;\-* #,##0_-;_-* "-"??_-;_-@_-</c:formatCode>
                <c:ptCount val="7"/>
                <c:pt idx="0">
                  <c:v>200.00759845000709</c:v>
                </c:pt>
                <c:pt idx="1">
                  <c:v>211.15691127880197</c:v>
                </c:pt>
                <c:pt idx="2">
                  <c:v>288.47123873204595</c:v>
                </c:pt>
                <c:pt idx="3">
                  <c:v>198.80628061005268</c:v>
                </c:pt>
                <c:pt idx="4">
                  <c:v>199.18529687411566</c:v>
                </c:pt>
                <c:pt idx="5">
                  <c:v>61.387638813962432</c:v>
                </c:pt>
                <c:pt idx="6">
                  <c:v>0</c:v>
                </c:pt>
              </c:numCache>
            </c:numRef>
          </c:val>
          <c:extLst>
            <c:ext xmlns:c16="http://schemas.microsoft.com/office/drawing/2014/chart" uri="{C3380CC4-5D6E-409C-BE32-E72D297353CC}">
              <c16:uniqueId val="{00000004-C42B-491D-9791-5717689E49CE}"/>
            </c:ext>
          </c:extLst>
        </c:ser>
        <c:ser>
          <c:idx val="5"/>
          <c:order val="5"/>
          <c:tx>
            <c:strRef>
              <c:f>'Alcohol dependence'!$K$77</c:f>
              <c:strCache>
                <c:ptCount val="1"/>
                <c:pt idx="0">
                  <c:v>Peterborough</c:v>
                </c:pt>
              </c:strCache>
            </c:strRef>
          </c:tx>
          <c:spPr>
            <a:solidFill>
              <a:srgbClr val="005C48"/>
            </a:solidFill>
            <a:ln>
              <a:noFill/>
            </a:ln>
            <a:effectLst/>
          </c:spPr>
          <c:invertIfNegative val="0"/>
          <c:errBars>
            <c:errBarType val="both"/>
            <c:errValType val="cust"/>
            <c:noEndCap val="0"/>
            <c:plus>
              <c:numRef>
                <c:f>('Alcohol dependence'!$V$77,'Alcohol dependence'!$X$77,'Alcohol dependence'!$Z$77,'Alcohol dependence'!$AB$77,'Alcohol dependence'!$AD$77,'Alcohol dependence'!$AF$77)</c:f>
                <c:numCache>
                  <c:formatCode>General</c:formatCode>
                  <c:ptCount val="6"/>
                  <c:pt idx="0">
                    <c:v>270.98617900437597</c:v>
                  </c:pt>
                  <c:pt idx="1">
                    <c:v>239.77546789274191</c:v>
                  </c:pt>
                  <c:pt idx="2">
                    <c:v>237.08726758557469</c:v>
                  </c:pt>
                  <c:pt idx="3">
                    <c:v>159.81347277859231</c:v>
                  </c:pt>
                  <c:pt idx="4">
                    <c:v>158.68772704068931</c:v>
                  </c:pt>
                  <c:pt idx="5">
                    <c:v>90.330873170969738</c:v>
                  </c:pt>
                </c:numCache>
              </c:numRef>
            </c:plus>
            <c:minus>
              <c:numRef>
                <c:f>('Alcohol dependence'!$U$77,'Alcohol dependence'!$W$77,'Alcohol dependence'!$Y$77,'Alcohol dependence'!$AA$77,'Alcohol dependence'!$AC$77,'Alcohol dependence'!$AE$77)</c:f>
                <c:numCache>
                  <c:formatCode>General</c:formatCode>
                  <c:ptCount val="6"/>
                  <c:pt idx="0">
                    <c:v>151.62632263543395</c:v>
                  </c:pt>
                  <c:pt idx="1">
                    <c:v>147.47015296856239</c:v>
                  </c:pt>
                  <c:pt idx="2">
                    <c:v>150.84952522411069</c:v>
                  </c:pt>
                  <c:pt idx="3">
                    <c:v>94.306742774446633</c:v>
                  </c:pt>
                  <c:pt idx="4">
                    <c:v>93.994630799500783</c:v>
                  </c:pt>
                  <c:pt idx="5">
                    <c:v>36.982978740850569</c:v>
                  </c:pt>
                </c:numCache>
              </c:numRef>
            </c:minus>
            <c:spPr>
              <a:noFill/>
              <a:ln w="9525" cap="flat" cmpd="sng" algn="ctr">
                <a:solidFill>
                  <a:schemeClr val="tx1">
                    <a:lumMod val="65000"/>
                    <a:lumOff val="35000"/>
                  </a:schemeClr>
                </a:solidFill>
                <a:round/>
              </a:ln>
              <a:effectLst/>
            </c:spPr>
          </c:errBars>
          <c:cat>
            <c:strRef>
              <c:f>'Alcohol dependence'!$L$70:$R$70</c:f>
              <c:strCache>
                <c:ptCount val="7"/>
                <c:pt idx="0">
                  <c:v>16-24</c:v>
                </c:pt>
                <c:pt idx="1">
                  <c:v>25-34</c:v>
                </c:pt>
                <c:pt idx="2">
                  <c:v>35-44</c:v>
                </c:pt>
                <c:pt idx="3">
                  <c:v>45-54</c:v>
                </c:pt>
                <c:pt idx="4">
                  <c:v>55-64</c:v>
                </c:pt>
                <c:pt idx="5">
                  <c:v>65-74</c:v>
                </c:pt>
                <c:pt idx="6">
                  <c:v>75+</c:v>
                </c:pt>
              </c:strCache>
            </c:strRef>
          </c:cat>
          <c:val>
            <c:numRef>
              <c:f>'Alcohol dependence'!$L$77:$R$77</c:f>
              <c:numCache>
                <c:formatCode>_-* #,##0_-;\-* #,##0_-;_-* "-"??_-;_-@_-</c:formatCode>
                <c:ptCount val="7"/>
                <c:pt idx="0">
                  <c:v>332.81032973643318</c:v>
                </c:pt>
                <c:pt idx="1">
                  <c:v>374.32868787317051</c:v>
                </c:pt>
                <c:pt idx="2">
                  <c:v>404.32903161375231</c:v>
                </c:pt>
                <c:pt idx="3">
                  <c:v>226.245902309999</c:v>
                </c:pt>
                <c:pt idx="4">
                  <c:v>226.0202510310649</c:v>
                </c:pt>
                <c:pt idx="5">
                  <c:v>62.17420558163527</c:v>
                </c:pt>
                <c:pt idx="6">
                  <c:v>0</c:v>
                </c:pt>
              </c:numCache>
            </c:numRef>
          </c:val>
          <c:extLst>
            <c:ext xmlns:c16="http://schemas.microsoft.com/office/drawing/2014/chart" uri="{C3380CC4-5D6E-409C-BE32-E72D297353CC}">
              <c16:uniqueId val="{00000005-C42B-491D-9791-5717689E49CE}"/>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18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majorUnit val="2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d</a:t>
            </a:r>
            <a:r>
              <a:rPr lang="en-GB" sz="1400" b="0" i="0" u="none" strike="noStrike" kern="1200" spc="0" baseline="0">
                <a:solidFill>
                  <a:sysClr val="windowText" lastClr="000000">
                    <a:lumMod val="65000"/>
                    <a:lumOff val="35000"/>
                  </a:sysClr>
                </a:solidFill>
                <a:latin typeface="+mn-lt"/>
                <a:ea typeface="+mn-ea"/>
                <a:cs typeface="+mn-cs"/>
              </a:rPr>
              <a:t>rug dependence - 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'Drug dependence'!$K$55</c:f>
              <c:strCache>
                <c:ptCount val="1"/>
                <c:pt idx="0">
                  <c:v>Cambridge</c:v>
                </c:pt>
              </c:strCache>
            </c:strRef>
          </c:tx>
          <c:spPr>
            <a:solidFill>
              <a:srgbClr val="00A4EB"/>
            </a:solidFill>
            <a:ln>
              <a:noFill/>
            </a:ln>
            <a:effectLst/>
          </c:spPr>
          <c:invertIfNegative val="0"/>
          <c:errBars>
            <c:errBarType val="both"/>
            <c:errValType val="cust"/>
            <c:noEndCap val="0"/>
            <c:plus>
              <c:numRef>
                <c:f>('Drug dependence'!$V$55,'Drug dependence'!$X$55,'Drug dependence'!$Z$55,'Drug dependence'!$AB$55,'Drug dependence'!$AD$55,'Drug dependence'!$AF$55,'Drug dependence'!$AH$55)</c:f>
                <c:numCache>
                  <c:formatCode>General</c:formatCode>
                  <c:ptCount val="7"/>
                  <c:pt idx="0">
                    <c:v>725.97505307987103</c:v>
                  </c:pt>
                  <c:pt idx="1">
                    <c:v>495.83108988222182</c:v>
                  </c:pt>
                  <c:pt idx="2">
                    <c:v>229.83994547095801</c:v>
                  </c:pt>
                  <c:pt idx="3">
                    <c:v>141.5280564637138</c:v>
                  </c:pt>
                  <c:pt idx="4">
                    <c:v>89.716278971694052</c:v>
                  </c:pt>
                  <c:pt idx="5">
                    <c:v>41.808844789157106</c:v>
                  </c:pt>
                  <c:pt idx="6">
                    <c:v>44.605894608295245</c:v>
                  </c:pt>
                </c:numCache>
              </c:numRef>
            </c:plus>
            <c:minus>
              <c:numRef>
                <c:f>('Drug dependence'!$U$55,'Drug dependence'!$W$55,'Drug dependence'!$Y$55,'Drug dependence'!$AA$55,'Drug dependence'!$AC$55,'Drug dependence'!$AE$55,'Drug dependence'!$AG$55)</c:f>
                <c:numCache>
                  <c:formatCode>General</c:formatCode>
                  <c:ptCount val="7"/>
                  <c:pt idx="0">
                    <c:v>539.97778362917143</c:v>
                  </c:pt>
                  <c:pt idx="1">
                    <c:v>341.11380931324163</c:v>
                  </c:pt>
                  <c:pt idx="2">
                    <c:v>147.83200503920506</c:v>
                  </c:pt>
                  <c:pt idx="3">
                    <c:v>79.685626179837669</c:v>
                  </c:pt>
                  <c:pt idx="4">
                    <c:v>42.128089282310675</c:v>
                  </c:pt>
                  <c:pt idx="5">
                    <c:v>10.093461179358606</c:v>
                  </c:pt>
                  <c:pt idx="6">
                    <c:v>9.0260960744159071</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dependence'!$L$55:$R$55</c:f>
              <c:numCache>
                <c:formatCode>_-* #,##0_-;\-* #,##0_-;_-* "-"??_-;_-@_-</c:formatCode>
                <c:ptCount val="7"/>
                <c:pt idx="0">
                  <c:v>1824.5031971770368</c:v>
                </c:pt>
                <c:pt idx="1">
                  <c:v>1015.3469818556113</c:v>
                </c:pt>
                <c:pt idx="2">
                  <c:v>397.17148983094808</c:v>
                </c:pt>
                <c:pt idx="3">
                  <c:v>178.07891414072137</c:v>
                </c:pt>
                <c:pt idx="4">
                  <c:v>78.409391699344226</c:v>
                </c:pt>
                <c:pt idx="5">
                  <c:v>13.263006264496319</c:v>
                </c:pt>
                <c:pt idx="6">
                  <c:v>11.278350393872648</c:v>
                </c:pt>
              </c:numCache>
            </c:numRef>
          </c:val>
          <c:extLst>
            <c:ext xmlns:c16="http://schemas.microsoft.com/office/drawing/2014/chart" uri="{C3380CC4-5D6E-409C-BE32-E72D297353CC}">
              <c16:uniqueId val="{00000000-56E8-4468-A388-33E511C7EB00}"/>
            </c:ext>
          </c:extLst>
        </c:ser>
        <c:ser>
          <c:idx val="1"/>
          <c:order val="1"/>
          <c:tx>
            <c:strRef>
              <c:f>'Drug dependence'!$K$56</c:f>
              <c:strCache>
                <c:ptCount val="1"/>
                <c:pt idx="0">
                  <c:v>East Cambridgeshire</c:v>
                </c:pt>
              </c:strCache>
            </c:strRef>
          </c:tx>
          <c:spPr>
            <a:solidFill>
              <a:srgbClr val="CFDB00"/>
            </a:solidFill>
            <a:ln>
              <a:noFill/>
            </a:ln>
            <a:effectLst/>
          </c:spPr>
          <c:invertIfNegative val="0"/>
          <c:errBars>
            <c:errBarType val="both"/>
            <c:errValType val="cust"/>
            <c:noEndCap val="0"/>
            <c:plus>
              <c:numRef>
                <c:f>('Drug dependence'!$V$56,'Drug dependence'!$X$56,'Drug dependence'!$Z$56,'Drug dependence'!$AB$56,'Drug dependence'!$AD$56,'Drug dependence'!$AF$56,'Drug dependence'!$AH$56)</c:f>
                <c:numCache>
                  <c:formatCode>General</c:formatCode>
                  <c:ptCount val="7"/>
                  <c:pt idx="0">
                    <c:v>174.57892981507905</c:v>
                  </c:pt>
                  <c:pt idx="1">
                    <c:v>163.27531143093785</c:v>
                  </c:pt>
                  <c:pt idx="2">
                    <c:v>129.31947292211032</c:v>
                  </c:pt>
                  <c:pt idx="3">
                    <c:v>114.03961966891848</c:v>
                  </c:pt>
                  <c:pt idx="4">
                    <c:v>82.092196790806341</c:v>
                  </c:pt>
                  <c:pt idx="5">
                    <c:v>46.721005805398249</c:v>
                  </c:pt>
                  <c:pt idx="6">
                    <c:v>49.784415354377018</c:v>
                  </c:pt>
                </c:numCache>
              </c:numRef>
            </c:plus>
            <c:minus>
              <c:numRef>
                <c:f>('Drug dependence'!$U$56,'Drug dependence'!$W$56,'Drug dependence'!$Y$56,'Drug dependence'!$AA$56,'Drug dependence'!$AC$56,'Drug dependence'!$AE$56,'Drug dependence'!$AG$56)</c:f>
                <c:numCache>
                  <c:formatCode>General</c:formatCode>
                  <c:ptCount val="7"/>
                  <c:pt idx="0">
                    <c:v>129.85121622289086</c:v>
                  </c:pt>
                  <c:pt idx="1">
                    <c:v>112.3274933450478</c:v>
                  </c:pt>
                  <c:pt idx="2">
                    <c:v>83.17769538935255</c:v>
                  </c:pt>
                  <c:pt idx="3">
                    <c:v>64.208600963570689</c:v>
                  </c:pt>
                  <c:pt idx="4">
                    <c:v>38.548047638882181</c:v>
                  </c:pt>
                  <c:pt idx="5">
                    <c:v>11.27935155193946</c:v>
                  </c:pt>
                  <c:pt idx="6">
                    <c:v>10.073980579097437</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dependence'!$L$56:$R$56</c:f>
              <c:numCache>
                <c:formatCode>_-* #,##0_-;\-* #,##0_-;_-* "-"??_-;_-@_-</c:formatCode>
                <c:ptCount val="7"/>
                <c:pt idx="0">
                  <c:v>438.74760469532816</c:v>
                </c:pt>
                <c:pt idx="1">
                  <c:v>334.34993903330439</c:v>
                </c:pt>
                <c:pt idx="2">
                  <c:v>223.46858645212069</c:v>
                </c:pt>
                <c:pt idx="3">
                  <c:v>143.49134826753317</c:v>
                </c:pt>
                <c:pt idx="4">
                  <c:v>71.746167890677057</c:v>
                </c:pt>
                <c:pt idx="5">
                  <c:v>14.821289509565005</c:v>
                </c:pt>
                <c:pt idx="6">
                  <c:v>12.587710334058391</c:v>
                </c:pt>
              </c:numCache>
            </c:numRef>
          </c:val>
          <c:extLst>
            <c:ext xmlns:c16="http://schemas.microsoft.com/office/drawing/2014/chart" uri="{C3380CC4-5D6E-409C-BE32-E72D297353CC}">
              <c16:uniqueId val="{00000001-56E8-4468-A388-33E511C7EB00}"/>
            </c:ext>
          </c:extLst>
        </c:ser>
        <c:ser>
          <c:idx val="2"/>
          <c:order val="2"/>
          <c:tx>
            <c:strRef>
              <c:f>'Drug dependence'!$K$57</c:f>
              <c:strCache>
                <c:ptCount val="1"/>
                <c:pt idx="0">
                  <c:v>Fenland</c:v>
                </c:pt>
              </c:strCache>
            </c:strRef>
          </c:tx>
          <c:spPr>
            <a:solidFill>
              <a:srgbClr val="752F8A"/>
            </a:solidFill>
            <a:ln>
              <a:noFill/>
            </a:ln>
            <a:effectLst/>
          </c:spPr>
          <c:invertIfNegative val="0"/>
          <c:errBars>
            <c:errBarType val="both"/>
            <c:errValType val="cust"/>
            <c:noEndCap val="0"/>
            <c:plus>
              <c:numRef>
                <c:f>('Drug dependence'!$V$57,'Drug dependence'!$X$57,'Drug dependence'!$Z$57,'Drug dependence'!$AB$57,'Drug dependence'!$AD$57,'Drug dependence'!$AF$57,'Drug dependence'!$AH$57)</c:f>
                <c:numCache>
                  <c:formatCode>General</c:formatCode>
                  <c:ptCount val="7"/>
                  <c:pt idx="0">
                    <c:v>218.2590021331838</c:v>
                  </c:pt>
                  <c:pt idx="1">
                    <c:v>204.07790913843058</c:v>
                  </c:pt>
                  <c:pt idx="2">
                    <c:v>135.0010648487843</c:v>
                  </c:pt>
                  <c:pt idx="3">
                    <c:v>121.11693451721351</c:v>
                  </c:pt>
                  <c:pt idx="4">
                    <c:v>99.646321736593222</c:v>
                  </c:pt>
                  <c:pt idx="5">
                    <c:v>60.489177852973512</c:v>
                  </c:pt>
                  <c:pt idx="6">
                    <c:v>63.057644034359342</c:v>
                  </c:pt>
                </c:numCache>
              </c:numRef>
            </c:plus>
            <c:minus>
              <c:numRef>
                <c:f>('Drug dependence'!$U$57,'Drug dependence'!$W$57,'Drug dependence'!$Y$57,'Drug dependence'!$AA$57,'Drug dependence'!$AC$57,'Drug dependence'!$AE$57,'Drug dependence'!$AG$57)</c:f>
                <c:numCache>
                  <c:formatCode>General</c:formatCode>
                  <c:ptCount val="7"/>
                  <c:pt idx="0">
                    <c:v>162.34030594991378</c:v>
                  </c:pt>
                  <c:pt idx="1">
                    <c:v>140.3982009265041</c:v>
                  </c:pt>
                  <c:pt idx="2">
                    <c:v>86.832069413039875</c:v>
                  </c:pt>
                  <c:pt idx="3">
                    <c:v>68.193395777048849</c:v>
                  </c:pt>
                  <c:pt idx="4">
                    <c:v>46.790941252674052</c:v>
                  </c:pt>
                  <c:pt idx="5">
                    <c:v>14.603253725600378</c:v>
                  </c:pt>
                  <c:pt idx="6">
                    <c:v>12.759846165591762</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dependence'!$L$57:$R$57</c:f>
              <c:numCache>
                <c:formatCode>_-* #,##0_-;\-* #,##0_-;_-* "-"??_-;_-@_-</c:formatCode>
                <c:ptCount val="7"/>
                <c:pt idx="0">
                  <c:v>548.52332117375443</c:v>
                </c:pt>
                <c:pt idx="1">
                  <c:v>417.90418821120971</c:v>
                </c:pt>
                <c:pt idx="2">
                  <c:v>233.2865766430979</c:v>
                </c:pt>
                <c:pt idx="3">
                  <c:v>152.39644153813504</c:v>
                </c:pt>
                <c:pt idx="4">
                  <c:v>87.087957302693326</c:v>
                </c:pt>
                <c:pt idx="5">
                  <c:v>19.18896226011687</c:v>
                </c:pt>
                <c:pt idx="6">
                  <c:v>15.94377179690821</c:v>
                </c:pt>
              </c:numCache>
            </c:numRef>
          </c:val>
          <c:extLst>
            <c:ext xmlns:c16="http://schemas.microsoft.com/office/drawing/2014/chart" uri="{C3380CC4-5D6E-409C-BE32-E72D297353CC}">
              <c16:uniqueId val="{00000002-56E8-4468-A388-33E511C7EB00}"/>
            </c:ext>
          </c:extLst>
        </c:ser>
        <c:ser>
          <c:idx val="3"/>
          <c:order val="3"/>
          <c:tx>
            <c:strRef>
              <c:f>'Drug dependence'!$K$58</c:f>
              <c:strCache>
                <c:ptCount val="1"/>
                <c:pt idx="0">
                  <c:v>Huntingdonshire</c:v>
                </c:pt>
              </c:strCache>
            </c:strRef>
          </c:tx>
          <c:spPr>
            <a:solidFill>
              <a:srgbClr val="F38A00"/>
            </a:solidFill>
            <a:ln>
              <a:noFill/>
            </a:ln>
            <a:effectLst/>
          </c:spPr>
          <c:invertIfNegative val="0"/>
          <c:errBars>
            <c:errBarType val="both"/>
            <c:errValType val="cust"/>
            <c:noEndCap val="0"/>
            <c:plus>
              <c:numRef>
                <c:f>('Drug dependence'!$V$58,'Drug dependence'!$X$58,'Drug dependence'!$Z$58,'Drug dependence'!$AB$58,'Drug dependence'!$AD$58,'Drug dependence'!$AF$58,'Drug dependence'!$AH$58)</c:f>
                <c:numCache>
                  <c:formatCode>General</c:formatCode>
                  <c:ptCount val="7"/>
                  <c:pt idx="0">
                    <c:v>381.76477445661794</c:v>
                  </c:pt>
                  <c:pt idx="1">
                    <c:v>366.44433215583649</c:v>
                  </c:pt>
                  <c:pt idx="2">
                    <c:v>270.16314647281843</c:v>
                  </c:pt>
                  <c:pt idx="3">
                    <c:v>230.17689708926468</c:v>
                  </c:pt>
                  <c:pt idx="4">
                    <c:v>175.39712692136814</c:v>
                  </c:pt>
                  <c:pt idx="5">
                    <c:v>95.671144228022968</c:v>
                  </c:pt>
                  <c:pt idx="6">
                    <c:v>98.156506868913553</c:v>
                  </c:pt>
                </c:numCache>
              </c:numRef>
            </c:plus>
            <c:minus>
              <c:numRef>
                <c:f>('Drug dependence'!$U$58,'Drug dependence'!$W$58,'Drug dependence'!$Y$58,'Drug dependence'!$AA$58,'Drug dependence'!$AC$58,'Drug dependence'!$AE$58,'Drug dependence'!$AG$58)</c:f>
                <c:numCache>
                  <c:formatCode>General</c:formatCode>
                  <c:ptCount val="7"/>
                  <c:pt idx="0">
                    <c:v>283.95534516541488</c:v>
                  </c:pt>
                  <c:pt idx="1">
                    <c:v>252.10041200243427</c:v>
                  </c:pt>
                  <c:pt idx="2">
                    <c:v>173.76770408181176</c:v>
                  </c:pt>
                  <c:pt idx="3">
                    <c:v>129.59826224556917</c:v>
                  </c:pt>
                  <c:pt idx="4">
                    <c:v>82.361260492485272</c:v>
                  </c:pt>
                  <c:pt idx="5">
                    <c:v>23.096858693900213</c:v>
                  </c:pt>
                  <c:pt idx="6">
                    <c:v>19.862174475099906</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dependence'!$L$58:$R$58</c:f>
              <c:numCache>
                <c:formatCode>_-* #,##0_-;\-* #,##0_-;_-* "-"??_-;_-@_-</c:formatCode>
                <c:ptCount val="7"/>
                <c:pt idx="0">
                  <c:v>959.4421304295679</c:v>
                </c:pt>
                <c:pt idx="1">
                  <c:v>750.39293474094893</c:v>
                </c:pt>
                <c:pt idx="2">
                  <c:v>466.85139592318706</c:v>
                </c:pt>
                <c:pt idx="3">
                  <c:v>289.62209273640451</c:v>
                </c:pt>
                <c:pt idx="4">
                  <c:v>153.29193525799505</c:v>
                </c:pt>
                <c:pt idx="5">
                  <c:v>30.349726035886029</c:v>
                </c:pt>
                <c:pt idx="6">
                  <c:v>24.818322502611576</c:v>
                </c:pt>
              </c:numCache>
            </c:numRef>
          </c:val>
          <c:extLst>
            <c:ext xmlns:c16="http://schemas.microsoft.com/office/drawing/2014/chart" uri="{C3380CC4-5D6E-409C-BE32-E72D297353CC}">
              <c16:uniqueId val="{00000003-56E8-4468-A388-33E511C7EB00}"/>
            </c:ext>
          </c:extLst>
        </c:ser>
        <c:ser>
          <c:idx val="4"/>
          <c:order val="4"/>
          <c:tx>
            <c:strRef>
              <c:f>'Drug dependence'!$K$59</c:f>
              <c:strCache>
                <c:ptCount val="1"/>
                <c:pt idx="0">
                  <c:v>South Cambridgeshire</c:v>
                </c:pt>
              </c:strCache>
            </c:strRef>
          </c:tx>
          <c:spPr>
            <a:solidFill>
              <a:srgbClr val="AB004F"/>
            </a:solidFill>
            <a:ln>
              <a:noFill/>
            </a:ln>
            <a:effectLst/>
          </c:spPr>
          <c:invertIfNegative val="0"/>
          <c:errBars>
            <c:errBarType val="both"/>
            <c:errValType val="cust"/>
            <c:noEndCap val="0"/>
            <c:plus>
              <c:numRef>
                <c:f>('Drug dependence'!$V$59,'Drug dependence'!$X$59,'Drug dependence'!$Z$59,'Drug dependence'!$AB$59,'Drug dependence'!$AD$59,'Drug dependence'!$AF$59,'Drug dependence'!$AH$59)</c:f>
                <c:numCache>
                  <c:formatCode>General</c:formatCode>
                  <c:ptCount val="7"/>
                  <c:pt idx="0">
                    <c:v>319.89645196074798</c:v>
                  </c:pt>
                  <c:pt idx="1">
                    <c:v>291.07151443364205</c:v>
                  </c:pt>
                  <c:pt idx="2">
                    <c:v>255.67163670033011</c:v>
                  </c:pt>
                  <c:pt idx="3">
                    <c:v>211.31621782860213</c:v>
                  </c:pt>
                  <c:pt idx="4">
                    <c:v>146.41408483107472</c:v>
                  </c:pt>
                  <c:pt idx="5">
                    <c:v>79.895744167651017</c:v>
                  </c:pt>
                  <c:pt idx="6">
                    <c:v>89.028710200314876</c:v>
                  </c:pt>
                </c:numCache>
              </c:numRef>
            </c:plus>
            <c:minus>
              <c:numRef>
                <c:f>('Drug dependence'!$U$59,'Drug dependence'!$W$59,'Drug dependence'!$Y$59,'Drug dependence'!$AA$59,'Drug dependence'!$AC$59,'Drug dependence'!$AE$59,'Drug dependence'!$AG$59)</c:f>
                <c:numCache>
                  <c:formatCode>General</c:formatCode>
                  <c:ptCount val="7"/>
                  <c:pt idx="0">
                    <c:v>237.93789660923244</c:v>
                  </c:pt>
                  <c:pt idx="1">
                    <c:v>200.24664668489925</c:v>
                  </c:pt>
                  <c:pt idx="2">
                    <c:v>164.44683106592908</c:v>
                  </c:pt>
                  <c:pt idx="3">
                    <c:v>118.97898946944446</c:v>
                  </c:pt>
                  <c:pt idx="4">
                    <c:v>68.751688195822339</c:v>
                  </c:pt>
                  <c:pt idx="5">
                    <c:v>19.288372979903382</c:v>
                  </c:pt>
                  <c:pt idx="6">
                    <c:v>18.015145726949132</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dependence'!$L$59:$R$59</c:f>
              <c:numCache>
                <c:formatCode>_-* #,##0_-;\-* #,##0_-;_-* "-"??_-;_-@_-</c:formatCode>
                <c:ptCount val="7"/>
                <c:pt idx="0">
                  <c:v>803.95613718666209</c:v>
                </c:pt>
                <c:pt idx="1">
                  <c:v>596.04689926672768</c:v>
                </c:pt>
                <c:pt idx="2">
                  <c:v>441.80955859397392</c:v>
                </c:pt>
                <c:pt idx="3">
                  <c:v>265.89047819567691</c:v>
                </c:pt>
                <c:pt idx="4">
                  <c:v>127.96160807608641</c:v>
                </c:pt>
                <c:pt idx="5">
                  <c:v>25.345300994228069</c:v>
                </c:pt>
                <c:pt idx="6">
                  <c:v>22.510410284809435</c:v>
                </c:pt>
              </c:numCache>
            </c:numRef>
          </c:val>
          <c:extLst>
            <c:ext xmlns:c16="http://schemas.microsoft.com/office/drawing/2014/chart" uri="{C3380CC4-5D6E-409C-BE32-E72D297353CC}">
              <c16:uniqueId val="{00000004-56E8-4468-A388-33E511C7EB00}"/>
            </c:ext>
          </c:extLst>
        </c:ser>
        <c:ser>
          <c:idx val="5"/>
          <c:order val="5"/>
          <c:tx>
            <c:strRef>
              <c:f>'Drug dependence'!$K$61</c:f>
              <c:strCache>
                <c:ptCount val="1"/>
                <c:pt idx="0">
                  <c:v>Peterborough</c:v>
                </c:pt>
              </c:strCache>
            </c:strRef>
          </c:tx>
          <c:spPr>
            <a:solidFill>
              <a:srgbClr val="005C48"/>
            </a:solidFill>
            <a:ln>
              <a:noFill/>
            </a:ln>
            <a:effectLst/>
          </c:spPr>
          <c:invertIfNegative val="0"/>
          <c:errBars>
            <c:errBarType val="both"/>
            <c:errValType val="cust"/>
            <c:noEndCap val="0"/>
            <c:plus>
              <c:numRef>
                <c:f>('Drug dependence'!$V$61,'Drug dependence'!$X$61,'Drug dependence'!$Z$61,'Drug dependence'!$AB$61,'Drug dependence'!$AD$61,'Drug dependence'!$AF$61,'Drug dependence'!$AH$61)</c:f>
                <c:numCache>
                  <c:formatCode>General</c:formatCode>
                  <c:ptCount val="7"/>
                  <c:pt idx="0">
                    <c:v>525.76294166711227</c:v>
                  </c:pt>
                  <c:pt idx="1">
                    <c:v>514.52822296059571</c:v>
                  </c:pt>
                  <c:pt idx="2">
                    <c:v>368.0153410318112</c:v>
                  </c:pt>
                  <c:pt idx="3">
                    <c:v>250.46033552046066</c:v>
                  </c:pt>
                  <c:pt idx="4">
                    <c:v>159.31305184788854</c:v>
                  </c:pt>
                  <c:pt idx="5">
                    <c:v>80.359726522367822</c:v>
                  </c:pt>
                  <c:pt idx="6">
                    <c:v>78.096277514142244</c:v>
                  </c:pt>
                </c:numCache>
              </c:numRef>
            </c:plus>
            <c:minus>
              <c:numRef>
                <c:f>('Drug dependence'!$U$61,'Drug dependence'!$W$61,'Drug dependence'!$Y$61,'Drug dependence'!$AA$61,'Drug dependence'!$AC$61,'Drug dependence'!$AE$61,'Drug dependence'!$AG$61)</c:f>
                <c:numCache>
                  <c:formatCode>General</c:formatCode>
                  <c:ptCount val="7"/>
                  <c:pt idx="0">
                    <c:v>391.06069382321652</c:v>
                  </c:pt>
                  <c:pt idx="1">
                    <c:v>353.97675884937416</c:v>
                  </c:pt>
                  <c:pt idx="2">
                    <c:v>236.70578949381917</c:v>
                  </c:pt>
                  <c:pt idx="3">
                    <c:v>141.01860202027981</c:v>
                  </c:pt>
                  <c:pt idx="4">
                    <c:v>74.808658462114408</c:v>
                  </c:pt>
                  <c:pt idx="5">
                    <c:v>19.400387265609172</c:v>
                  </c:pt>
                  <c:pt idx="6">
                    <c:v>15.802945105954789</c:v>
                  </c:pt>
                </c:numCache>
              </c:numRef>
            </c:minus>
            <c:spPr>
              <a:noFill/>
              <a:ln w="9525" cap="flat" cmpd="sng" algn="ctr">
                <a:solidFill>
                  <a:schemeClr val="tx1">
                    <a:lumMod val="65000"/>
                    <a:lumOff val="35000"/>
                  </a:schemeClr>
                </a:solidFill>
                <a:round/>
              </a:ln>
              <a:effectLst/>
            </c:spPr>
          </c:errBars>
          <c:cat>
            <c:strRef>
              <c:f>'Drug dependence'!$L$54:$R$54</c:f>
              <c:strCache>
                <c:ptCount val="7"/>
                <c:pt idx="0">
                  <c:v>16-24</c:v>
                </c:pt>
                <c:pt idx="1">
                  <c:v>25-34</c:v>
                </c:pt>
                <c:pt idx="2">
                  <c:v>35-44</c:v>
                </c:pt>
                <c:pt idx="3">
                  <c:v>45-54</c:v>
                </c:pt>
                <c:pt idx="4">
                  <c:v>55-64</c:v>
                </c:pt>
                <c:pt idx="5">
                  <c:v>65-74</c:v>
                </c:pt>
                <c:pt idx="6">
                  <c:v>75+</c:v>
                </c:pt>
              </c:strCache>
            </c:strRef>
          </c:cat>
          <c:val>
            <c:numRef>
              <c:f>'Drug dependence'!$L$61:$R$61</c:f>
              <c:numCache>
                <c:formatCode>_-* #,##0_-;\-* #,##0_-;_-* "-"??_-;_-@_-</c:formatCode>
                <c:ptCount val="7"/>
                <c:pt idx="0">
                  <c:v>1321.3348915493852</c:v>
                </c:pt>
                <c:pt idx="1">
                  <c:v>1053.6343705003792</c:v>
                </c:pt>
                <c:pt idx="2">
                  <c:v>635.94342131758788</c:v>
                </c:pt>
                <c:pt idx="3">
                  <c:v>315.14390643977896</c:v>
                </c:pt>
                <c:pt idx="4">
                  <c:v>139.23492624008853</c:v>
                </c:pt>
                <c:pt idx="5">
                  <c:v>25.492489966041539</c:v>
                </c:pt>
                <c:pt idx="6">
                  <c:v>19.746205966639533</c:v>
                </c:pt>
              </c:numCache>
            </c:numRef>
          </c:val>
          <c:extLst>
            <c:ext xmlns:c16="http://schemas.microsoft.com/office/drawing/2014/chart" uri="{C3380CC4-5D6E-409C-BE32-E72D297353CC}">
              <c16:uniqueId val="{00000005-56E8-4468-A388-33E511C7EB00}"/>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5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Population estimation for Any CMD </a:t>
            </a:r>
            <a:r>
              <a:rPr lang="en-GB" baseline="0"/>
              <a:t>-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'Any CMD'!$K$55</c:f>
              <c:strCache>
                <c:ptCount val="1"/>
                <c:pt idx="0">
                  <c:v>Cambridge</c:v>
                </c:pt>
              </c:strCache>
            </c:strRef>
          </c:tx>
          <c:spPr>
            <a:solidFill>
              <a:srgbClr val="00A4EB"/>
            </a:solidFill>
            <a:ln>
              <a:noFill/>
            </a:ln>
            <a:effectLst/>
          </c:spPr>
          <c:invertIfNegative val="0"/>
          <c:errBars>
            <c:errBarType val="both"/>
            <c:errValType val="cust"/>
            <c:noEndCap val="0"/>
            <c:plus>
              <c:numRef>
                <c:f>('Any CMD'!$V$55,'Any CMD'!$X$55,'Any CMD'!$Z$55,'Any CMD'!$AB$55,'Any CMD'!$AD$55,'Any CMD'!$AF$55,'Any CMD'!$AH$55)</c:f>
                <c:numCache>
                  <c:formatCode>General</c:formatCode>
                  <c:ptCount val="7"/>
                  <c:pt idx="0">
                    <c:v>670.99759603248481</c:v>
                  </c:pt>
                  <c:pt idx="1">
                    <c:v>654.83454287779887</c:v>
                  </c:pt>
                  <c:pt idx="2">
                    <c:v>361.55248054277786</c:v>
                  </c:pt>
                  <c:pt idx="3">
                    <c:v>259.16681175341046</c:v>
                  </c:pt>
                  <c:pt idx="4">
                    <c:v>205.36257771460794</c:v>
                  </c:pt>
                  <c:pt idx="5">
                    <c:v>108.32762885778664</c:v>
                  </c:pt>
                  <c:pt idx="6">
                    <c:v>89.891881806210876</c:v>
                  </c:pt>
                </c:numCache>
              </c:numRef>
            </c:plus>
            <c:minus>
              <c:numRef>
                <c:f>('Any CMD'!$U$55,'Any CMD'!$W$55,'Any CMD'!$Y$55,'Any CMD'!$AA$55,'Any CMD'!$AC$55,'Any CMD'!$AE$55,'Any CMD'!$AG$55)</c:f>
                <c:numCache>
                  <c:formatCode>General</c:formatCode>
                  <c:ptCount val="7"/>
                  <c:pt idx="0">
                    <c:v>483.73287662614302</c:v>
                  </c:pt>
                  <c:pt idx="1">
                    <c:v>548.21854326986204</c:v>
                  </c:pt>
                  <c:pt idx="2">
                    <c:v>306.72321782775953</c:v>
                  </c:pt>
                  <c:pt idx="3">
                    <c:v>215.38101410516219</c:v>
                  </c:pt>
                  <c:pt idx="4">
                    <c:v>175.1662709341374</c:v>
                  </c:pt>
                  <c:pt idx="5">
                    <c:v>83.701706623429004</c:v>
                  </c:pt>
                  <c:pt idx="6">
                    <c:v>62.30887497295879</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CMD'!$L$55:$R$55</c:f>
              <c:numCache>
                <c:formatCode>_-* #,##0_-;\-* #,##0_-;_-* "-"??_-;_-@_-</c:formatCode>
                <c:ptCount val="7"/>
                <c:pt idx="0">
                  <c:v>1540.7</c:v>
                </c:pt>
                <c:pt idx="1">
                  <c:v>2657.85</c:v>
                </c:pt>
                <c:pt idx="2">
                  <c:v>1628.6960000000001</c:v>
                </c:pt>
                <c:pt idx="3">
                  <c:v>1070.7420000000002</c:v>
                </c:pt>
                <c:pt idx="4">
                  <c:v>971.1</c:v>
                </c:pt>
                <c:pt idx="5">
                  <c:v>335.745</c:v>
                </c:pt>
                <c:pt idx="6">
                  <c:v>191.01599999999999</c:v>
                </c:pt>
              </c:numCache>
            </c:numRef>
          </c:val>
          <c:extLst>
            <c:ext xmlns:c16="http://schemas.microsoft.com/office/drawing/2014/chart" uri="{C3380CC4-5D6E-409C-BE32-E72D297353CC}">
              <c16:uniqueId val="{00000000-60FC-4C82-8498-44AFC237ACF8}"/>
            </c:ext>
          </c:extLst>
        </c:ser>
        <c:ser>
          <c:idx val="1"/>
          <c:order val="1"/>
          <c:tx>
            <c:strRef>
              <c:f>'Any CMD'!$K$56</c:f>
              <c:strCache>
                <c:ptCount val="1"/>
                <c:pt idx="0">
                  <c:v>East Cambridgeshire</c:v>
                </c:pt>
              </c:strCache>
            </c:strRef>
          </c:tx>
          <c:spPr>
            <a:solidFill>
              <a:srgbClr val="CFDB00"/>
            </a:solidFill>
            <a:ln>
              <a:noFill/>
            </a:ln>
            <a:effectLst/>
          </c:spPr>
          <c:invertIfNegative val="0"/>
          <c:errBars>
            <c:errBarType val="both"/>
            <c:errValType val="cust"/>
            <c:noEndCap val="0"/>
            <c:plus>
              <c:numRef>
                <c:f>('Any CMD'!$V$56,'Any CMD'!$X$56,'Any CMD'!$Z$56,'Any CMD'!$AB$56,'Any CMD'!$AD$56,'Any CMD'!$AF$56,'Any CMD'!$AH$56)</c:f>
                <c:numCache>
                  <c:formatCode>General</c:formatCode>
                  <c:ptCount val="7"/>
                  <c:pt idx="0">
                    <c:v>161.35821985463474</c:v>
                  </c:pt>
                  <c:pt idx="1">
                    <c:v>215.63454996237829</c:v>
                  </c:pt>
                  <c:pt idx="2">
                    <c:v>203.42754659842842</c:v>
                  </c:pt>
                  <c:pt idx="3">
                    <c:v>208.8298630084189</c:v>
                  </c:pt>
                  <c:pt idx="4">
                    <c:v>187.9108823554069</c:v>
                  </c:pt>
                  <c:pt idx="5">
                    <c:v>121.05514520368342</c:v>
                  </c:pt>
                  <c:pt idx="6">
                    <c:v>100.32787863859417</c:v>
                  </c:pt>
                </c:numCache>
              </c:numRef>
            </c:plus>
            <c:minus>
              <c:numRef>
                <c:f>('Any CMD'!$U$56,'Any CMD'!$W$56,'Any CMD'!$Y$56,'Any CMD'!$AA$56,'Any CMD'!$AC$56,'Any CMD'!$AE$56,'Any CMD'!$AG$56)</c:f>
                <c:numCache>
                  <c:formatCode>General</c:formatCode>
                  <c:ptCount val="7"/>
                  <c:pt idx="0">
                    <c:v>116.32571609657035</c:v>
                  </c:pt>
                  <c:pt idx="1">
                    <c:v>180.52630262830814</c:v>
                  </c:pt>
                  <c:pt idx="2">
                    <c:v>172.57785534704396</c:v>
                  </c:pt>
                  <c:pt idx="3">
                    <c:v>173.54840832394291</c:v>
                  </c:pt>
                  <c:pt idx="4">
                    <c:v>160.28065529973424</c:v>
                  </c:pt>
                  <c:pt idx="5">
                    <c:v>93.53589989860626</c:v>
                  </c:pt>
                  <c:pt idx="6">
                    <c:v>69.542622990927583</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CMD'!$L$56:$R$56</c:f>
              <c:numCache>
                <c:formatCode>_-* #,##0_-;\-* #,##0_-;_-* "-"??_-;_-@_-</c:formatCode>
                <c:ptCount val="7"/>
                <c:pt idx="0">
                  <c:v>370.5</c:v>
                </c:pt>
                <c:pt idx="1">
                  <c:v>875.22</c:v>
                </c:pt>
                <c:pt idx="2">
                  <c:v>916.38600000000008</c:v>
                </c:pt>
                <c:pt idx="3">
                  <c:v>862.77600000000007</c:v>
                </c:pt>
                <c:pt idx="4">
                  <c:v>888.57599999999991</c:v>
                </c:pt>
                <c:pt idx="5">
                  <c:v>375.19199999999995</c:v>
                </c:pt>
                <c:pt idx="6">
                  <c:v>213.19199999999998</c:v>
                </c:pt>
              </c:numCache>
            </c:numRef>
          </c:val>
          <c:extLst>
            <c:ext xmlns:c16="http://schemas.microsoft.com/office/drawing/2014/chart" uri="{C3380CC4-5D6E-409C-BE32-E72D297353CC}">
              <c16:uniqueId val="{00000001-60FC-4C82-8498-44AFC237ACF8}"/>
            </c:ext>
          </c:extLst>
        </c:ser>
        <c:ser>
          <c:idx val="2"/>
          <c:order val="2"/>
          <c:tx>
            <c:strRef>
              <c:f>'Any CMD'!$K$57</c:f>
              <c:strCache>
                <c:ptCount val="1"/>
                <c:pt idx="0">
                  <c:v>Fenland</c:v>
                </c:pt>
              </c:strCache>
            </c:strRef>
          </c:tx>
          <c:spPr>
            <a:solidFill>
              <a:srgbClr val="752F8A"/>
            </a:solidFill>
            <a:ln>
              <a:noFill/>
            </a:ln>
            <a:effectLst/>
          </c:spPr>
          <c:invertIfNegative val="0"/>
          <c:errBars>
            <c:errBarType val="both"/>
            <c:errValType val="cust"/>
            <c:noEndCap val="0"/>
            <c:plus>
              <c:numRef>
                <c:f>('Any CMD'!$V$57,'Any CMD'!$X$57,'Any CMD'!$Z$57,'Any CMD'!$AB$57,'Any CMD'!$AD$57,'Any CMD'!$AF$57,'Any CMD'!$AH$57)</c:f>
                <c:numCache>
                  <c:formatCode>General</c:formatCode>
                  <c:ptCount val="7"/>
                  <c:pt idx="0">
                    <c:v>201.73043842555143</c:v>
                  </c:pt>
                  <c:pt idx="1">
                    <c:v>269.52175260705235</c:v>
                  </c:pt>
                  <c:pt idx="2">
                    <c:v>212.36504286484842</c:v>
                  </c:pt>
                  <c:pt idx="3">
                    <c:v>221.78987370056018</c:v>
                  </c:pt>
                  <c:pt idx="4">
                    <c:v>228.09266864559049</c:v>
                  </c:pt>
                  <c:pt idx="5">
                    <c:v>156.72877931487255</c:v>
                  </c:pt>
                  <c:pt idx="6">
                    <c:v>127.07670890341507</c:v>
                  </c:pt>
                </c:numCache>
              </c:numRef>
            </c:plus>
            <c:minus>
              <c:numRef>
                <c:f>('Any CMD'!$U$57,'Any CMD'!$W$57,'Any CMD'!$Y$57,'Any CMD'!$AA$57,'Any CMD'!$AC$57,'Any CMD'!$AE$57,'Any CMD'!$AG$57)</c:f>
                <c:numCache>
                  <c:formatCode>General</c:formatCode>
                  <c:ptCount val="7"/>
                  <c:pt idx="0">
                    <c:v>145.43069283652193</c:v>
                  </c:pt>
                  <c:pt idx="1">
                    <c:v>225.63993332488519</c:v>
                  </c:pt>
                  <c:pt idx="2">
                    <c:v>180.15998453073644</c:v>
                  </c:pt>
                  <c:pt idx="3">
                    <c:v>184.31884697232579</c:v>
                  </c:pt>
                  <c:pt idx="4">
                    <c:v>194.5541521668473</c:v>
                  </c:pt>
                  <c:pt idx="5">
                    <c:v>121.09991185059192</c:v>
                  </c:pt>
                  <c:pt idx="6">
                    <c:v>88.083669047085067</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CMD'!$L$57:$R$57</c:f>
              <c:numCache>
                <c:formatCode>_-* #,##0_-;\-* #,##0_-;_-* "-"??_-;_-@_-</c:formatCode>
                <c:ptCount val="7"/>
                <c:pt idx="0">
                  <c:v>463.2</c:v>
                </c:pt>
                <c:pt idx="1">
                  <c:v>1093.9379999999999</c:v>
                </c:pt>
                <c:pt idx="2">
                  <c:v>956.64699999999993</c:v>
                </c:pt>
                <c:pt idx="3">
                  <c:v>916.32</c:v>
                </c:pt>
                <c:pt idx="4">
                  <c:v>1078.5839999999998</c:v>
                </c:pt>
                <c:pt idx="5">
                  <c:v>485.75699999999995</c:v>
                </c:pt>
                <c:pt idx="6">
                  <c:v>270.03199999999998</c:v>
                </c:pt>
              </c:numCache>
            </c:numRef>
          </c:val>
          <c:extLst>
            <c:ext xmlns:c16="http://schemas.microsoft.com/office/drawing/2014/chart" uri="{C3380CC4-5D6E-409C-BE32-E72D297353CC}">
              <c16:uniqueId val="{00000002-60FC-4C82-8498-44AFC237ACF8}"/>
            </c:ext>
          </c:extLst>
        </c:ser>
        <c:ser>
          <c:idx val="3"/>
          <c:order val="3"/>
          <c:tx>
            <c:strRef>
              <c:f>'Any CMD'!$K$58</c:f>
              <c:strCache>
                <c:ptCount val="1"/>
                <c:pt idx="0">
                  <c:v>Huntingdonshire</c:v>
                </c:pt>
              </c:strCache>
            </c:strRef>
          </c:tx>
          <c:spPr>
            <a:solidFill>
              <a:srgbClr val="F38A00"/>
            </a:solidFill>
            <a:ln>
              <a:noFill/>
            </a:ln>
            <a:effectLst/>
          </c:spPr>
          <c:invertIfNegative val="0"/>
          <c:errBars>
            <c:errBarType val="both"/>
            <c:errValType val="cust"/>
            <c:noEndCap val="0"/>
            <c:plus>
              <c:numRef>
                <c:f>('Any CMD'!$V$58,'Any CMD'!$X$58,'Any CMD'!$Z$58,'Any CMD'!$AB$58,'Any CMD'!$AD$58,'Any CMD'!$AF$58,'Any CMD'!$AH$58)</c:f>
                <c:numCache>
                  <c:formatCode>General</c:formatCode>
                  <c:ptCount val="7"/>
                  <c:pt idx="0">
                    <c:v>352.85406133933884</c:v>
                  </c:pt>
                  <c:pt idx="1">
                    <c:v>483.95595119787072</c:v>
                  </c:pt>
                  <c:pt idx="2">
                    <c:v>424.98337509757084</c:v>
                  </c:pt>
                  <c:pt idx="3">
                    <c:v>421.50096629930249</c:v>
                  </c:pt>
                  <c:pt idx="4">
                    <c:v>401.48796317859887</c:v>
                  </c:pt>
                  <c:pt idx="5">
                    <c:v>247.88602164441647</c:v>
                  </c:pt>
                  <c:pt idx="6">
                    <c:v>197.80957632290199</c:v>
                  </c:pt>
                </c:numCache>
              </c:numRef>
            </c:plus>
            <c:minus>
              <c:numRef>
                <c:f>('Any CMD'!$U$58,'Any CMD'!$W$58,'Any CMD'!$Y$58,'Any CMD'!$AA$58,'Any CMD'!$AC$58,'Any CMD'!$AE$58,'Any CMD'!$AG$58)</c:f>
                <c:numCache>
                  <c:formatCode>General</c:formatCode>
                  <c:ptCount val="7"/>
                  <c:pt idx="0">
                    <c:v>254.37812464626541</c:v>
                  </c:pt>
                  <c:pt idx="1">
                    <c:v>405.1613181652026</c:v>
                  </c:pt>
                  <c:pt idx="2">
                    <c:v>360.53484721647646</c:v>
                  </c:pt>
                  <c:pt idx="3">
                    <c:v>350.28908583490647</c:v>
                  </c:pt>
                  <c:pt idx="4">
                    <c:v>342.45357707123708</c:v>
                  </c:pt>
                  <c:pt idx="5">
                    <c:v>191.53454458943884</c:v>
                  </c:pt>
                  <c:pt idx="6">
                    <c:v>137.11240561331829</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CMD'!$L$58:$R$58</c:f>
              <c:numCache>
                <c:formatCode>_-* #,##0_-;\-* #,##0_-;_-* "-"??_-;_-@_-</c:formatCode>
                <c:ptCount val="7"/>
                <c:pt idx="0">
                  <c:v>810.2</c:v>
                </c:pt>
                <c:pt idx="1">
                  <c:v>1964.2859999999998</c:v>
                </c:pt>
                <c:pt idx="2">
                  <c:v>1914.4349999999999</c:v>
                </c:pt>
                <c:pt idx="3">
                  <c:v>1741.422</c:v>
                </c:pt>
                <c:pt idx="4">
                  <c:v>1898.52</c:v>
                </c:pt>
                <c:pt idx="5">
                  <c:v>768.28499999999997</c:v>
                </c:pt>
                <c:pt idx="6">
                  <c:v>420.33600000000001</c:v>
                </c:pt>
              </c:numCache>
            </c:numRef>
          </c:val>
          <c:extLst>
            <c:ext xmlns:c16="http://schemas.microsoft.com/office/drawing/2014/chart" uri="{C3380CC4-5D6E-409C-BE32-E72D297353CC}">
              <c16:uniqueId val="{00000003-60FC-4C82-8498-44AFC237ACF8}"/>
            </c:ext>
          </c:extLst>
        </c:ser>
        <c:ser>
          <c:idx val="4"/>
          <c:order val="4"/>
          <c:tx>
            <c:strRef>
              <c:f>'Any CMD'!$K$59</c:f>
              <c:strCache>
                <c:ptCount val="1"/>
                <c:pt idx="0">
                  <c:v>South Cambridgeshire</c:v>
                </c:pt>
              </c:strCache>
            </c:strRef>
          </c:tx>
          <c:spPr>
            <a:solidFill>
              <a:srgbClr val="AB004F"/>
            </a:solidFill>
            <a:ln>
              <a:noFill/>
            </a:ln>
            <a:effectLst/>
          </c:spPr>
          <c:invertIfNegative val="0"/>
          <c:errBars>
            <c:errBarType val="both"/>
            <c:errValType val="cust"/>
            <c:noEndCap val="0"/>
            <c:plus>
              <c:numRef>
                <c:f>('Any CMD'!$V$59,'Any CMD'!$X$59,'Any CMD'!$Z$59,'Any CMD'!$AB$59,'Any CMD'!$AD$59,'Any CMD'!$AF$59,'Any CMD'!$AH$59)</c:f>
                <c:numCache>
                  <c:formatCode>General</c:formatCode>
                  <c:ptCount val="7"/>
                  <c:pt idx="0">
                    <c:v>295.67097289962612</c:v>
                  </c:pt>
                  <c:pt idx="1">
                    <c:v>384.41252674207703</c:v>
                  </c:pt>
                  <c:pt idx="2">
                    <c:v>402.18733198888913</c:v>
                  </c:pt>
                  <c:pt idx="3">
                    <c:v>386.96320584653449</c:v>
                  </c:pt>
                  <c:pt idx="4">
                    <c:v>335.14512883577549</c:v>
                  </c:pt>
                  <c:pt idx="5">
                    <c:v>207.01161596683426</c:v>
                  </c:pt>
                  <c:pt idx="6">
                    <c:v>179.41481422945867</c:v>
                  </c:pt>
                </c:numCache>
              </c:numRef>
            </c:plus>
            <c:minus>
              <c:numRef>
                <c:f>('Any CMD'!$U$59,'Any CMD'!$W$59,'Any CMD'!$Y$59,'Any CMD'!$AA$59,'Any CMD'!$AC$59,'Any CMD'!$AE$59,'Any CMD'!$AG$59)</c:f>
                <c:numCache>
                  <c:formatCode>General</c:formatCode>
                  <c:ptCount val="7"/>
                  <c:pt idx="0">
                    <c:v>213.15392350327016</c:v>
                  </c:pt>
                  <c:pt idx="1">
                    <c:v>321.82492160398351</c:v>
                  </c:pt>
                  <c:pt idx="2">
                    <c:v>341.19581326616731</c:v>
                  </c:pt>
                  <c:pt idx="3">
                    <c:v>321.58642201421594</c:v>
                  </c:pt>
                  <c:pt idx="4">
                    <c:v>285.86572633251421</c:v>
                  </c:pt>
                  <c:pt idx="5">
                    <c:v>159.95204298291463</c:v>
                  </c:pt>
                  <c:pt idx="6">
                    <c:v>124.3620113796257</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CMD'!$L$59:$R$59</c:f>
              <c:numCache>
                <c:formatCode>_-* #,##0_-;\-* #,##0_-;_-* "-"??_-;_-@_-</c:formatCode>
                <c:ptCount val="7"/>
                <c:pt idx="0">
                  <c:v>678.9</c:v>
                </c:pt>
                <c:pt idx="1">
                  <c:v>1560.2579999999998</c:v>
                </c:pt>
                <c:pt idx="2">
                  <c:v>1811.7449999999999</c:v>
                </c:pt>
                <c:pt idx="3">
                  <c:v>1598.73</c:v>
                </c:pt>
                <c:pt idx="4">
                  <c:v>1584.8039999999999</c:v>
                </c:pt>
                <c:pt idx="5">
                  <c:v>641.601</c:v>
                </c:pt>
                <c:pt idx="6">
                  <c:v>381.24799999999993</c:v>
                </c:pt>
              </c:numCache>
            </c:numRef>
          </c:val>
          <c:extLst>
            <c:ext xmlns:c16="http://schemas.microsoft.com/office/drawing/2014/chart" uri="{C3380CC4-5D6E-409C-BE32-E72D297353CC}">
              <c16:uniqueId val="{00000004-60FC-4C82-8498-44AFC237ACF8}"/>
            </c:ext>
          </c:extLst>
        </c:ser>
        <c:ser>
          <c:idx val="5"/>
          <c:order val="5"/>
          <c:tx>
            <c:strRef>
              <c:f>'Any CMD'!$K$61</c:f>
              <c:strCache>
                <c:ptCount val="1"/>
                <c:pt idx="0">
                  <c:v>Peterborough</c:v>
                </c:pt>
              </c:strCache>
            </c:strRef>
          </c:tx>
          <c:spPr>
            <a:solidFill>
              <a:srgbClr val="005C48"/>
            </a:solidFill>
            <a:ln>
              <a:noFill/>
            </a:ln>
            <a:effectLst/>
          </c:spPr>
          <c:invertIfNegative val="0"/>
          <c:errBars>
            <c:errBarType val="both"/>
            <c:errValType val="cust"/>
            <c:noEndCap val="0"/>
            <c:plus>
              <c:numRef>
                <c:f>('Any CMD'!$V$61,'Any CMD'!$X$61,'Any CMD'!$Z$61,'Any CMD'!$AB$61,'Any CMD'!$AD$61,'Any CMD'!$AF$61,'Any CMD'!$AH$61)</c:f>
                <c:numCache>
                  <c:formatCode>General</c:formatCode>
                  <c:ptCount val="7"/>
                  <c:pt idx="0">
                    <c:v>485.94737304669752</c:v>
                  </c:pt>
                  <c:pt idx="1">
                    <c:v>679.52748537846128</c:v>
                  </c:pt>
                  <c:pt idx="2">
                    <c:v>578.91094237428979</c:v>
                  </c:pt>
                  <c:pt idx="3">
                    <c:v>458.6440897262637</c:v>
                  </c:pt>
                  <c:pt idx="4">
                    <c:v>364.67115406542598</c:v>
                  </c:pt>
                  <c:pt idx="5">
                    <c:v>208.21380436911602</c:v>
                  </c:pt>
                  <c:pt idx="6">
                    <c:v>157.38326536109389</c:v>
                  </c:pt>
                </c:numCache>
              </c:numRef>
            </c:plus>
            <c:minus>
              <c:numRef>
                <c:f>('Any CMD'!$U$61,'Any CMD'!$W$61,'Any CMD'!$Y$61,'Any CMD'!$AA$61,'Any CMD'!$AC$61,'Any CMD'!$AE$61,'Any CMD'!$AG$61)</c:f>
                <c:numCache>
                  <c:formatCode>General</c:formatCode>
                  <c:ptCount val="7"/>
                  <c:pt idx="0">
                    <c:v>350.32721732942832</c:v>
                  </c:pt>
                  <c:pt idx="1">
                    <c:v>568.89113776566774</c:v>
                  </c:pt>
                  <c:pt idx="2">
                    <c:v>491.11937169999192</c:v>
                  </c:pt>
                  <c:pt idx="3">
                    <c:v>381.15694093027196</c:v>
                  </c:pt>
                  <c:pt idx="4">
                    <c:v>311.05027452304489</c:v>
                  </c:pt>
                  <c:pt idx="5">
                    <c:v>160.88094008898889</c:v>
                  </c:pt>
                  <c:pt idx="6">
                    <c:v>109.09076556391372</c:v>
                  </c:pt>
                </c:numCache>
              </c:numRef>
            </c:minus>
            <c:spPr>
              <a:noFill/>
              <a:ln w="9525" cap="flat" cmpd="sng" algn="ctr">
                <a:solidFill>
                  <a:schemeClr val="tx1">
                    <a:lumMod val="65000"/>
                    <a:lumOff val="35000"/>
                  </a:schemeClr>
                </a:solidFill>
                <a:round/>
              </a:ln>
              <a:effectLst/>
            </c:spPr>
          </c:errBars>
          <c:cat>
            <c:strRef>
              <c:f>'Any CMD'!$L$54:$R$54</c:f>
              <c:strCache>
                <c:ptCount val="7"/>
                <c:pt idx="0">
                  <c:v>16-24</c:v>
                </c:pt>
                <c:pt idx="1">
                  <c:v>25-34</c:v>
                </c:pt>
                <c:pt idx="2">
                  <c:v>35-44</c:v>
                </c:pt>
                <c:pt idx="3">
                  <c:v>45-54</c:v>
                </c:pt>
                <c:pt idx="4">
                  <c:v>55-64</c:v>
                </c:pt>
                <c:pt idx="5">
                  <c:v>65-74</c:v>
                </c:pt>
                <c:pt idx="6">
                  <c:v>75+</c:v>
                </c:pt>
              </c:strCache>
            </c:strRef>
          </c:cat>
          <c:val>
            <c:numRef>
              <c:f>'Any CMD'!$L$61:$R$61</c:f>
              <c:numCache>
                <c:formatCode>_-* #,##0_-;\-* #,##0_-;_-* "-"??_-;_-@_-</c:formatCode>
                <c:ptCount val="7"/>
                <c:pt idx="0">
                  <c:v>1115.8</c:v>
                </c:pt>
                <c:pt idx="1">
                  <c:v>2758.0739999999996</c:v>
                </c:pt>
                <c:pt idx="2">
                  <c:v>2607.837</c:v>
                </c:pt>
                <c:pt idx="3">
                  <c:v>1894.8780000000002</c:v>
                </c:pt>
                <c:pt idx="4">
                  <c:v>1724.424</c:v>
                </c:pt>
                <c:pt idx="5">
                  <c:v>645.327</c:v>
                </c:pt>
                <c:pt idx="6">
                  <c:v>334.43199999999996</c:v>
                </c:pt>
              </c:numCache>
            </c:numRef>
          </c:val>
          <c:extLst>
            <c:ext xmlns:c16="http://schemas.microsoft.com/office/drawing/2014/chart" uri="{C3380CC4-5D6E-409C-BE32-E72D297353CC}">
              <c16:uniqueId val="{00000005-60FC-4C82-8498-44AFC237ACF8}"/>
            </c:ext>
          </c:extLst>
        </c:ser>
        <c:dLbls>
          <c:showLegendKey val="0"/>
          <c:showVal val="0"/>
          <c:showCatName val="0"/>
          <c:showSerName val="0"/>
          <c:showPercent val="0"/>
          <c:showBubbleSize val="0"/>
        </c:dLbls>
        <c:gapWidth val="219"/>
        <c:overlap val="-27"/>
        <c:axId val="2027707984"/>
        <c:axId val="2027710480"/>
      </c:barChart>
      <c:catAx>
        <c:axId val="202770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10480"/>
        <c:crosses val="autoZero"/>
        <c:auto val="1"/>
        <c:lblAlgn val="ctr"/>
        <c:lblOffset val="100"/>
        <c:noMultiLvlLbl val="0"/>
      </c:catAx>
      <c:valAx>
        <c:axId val="2027710480"/>
        <c:scaling>
          <c:orientation val="minMax"/>
          <c:max val="6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07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r>
              <a:rPr lang="en-GB" sz="1400" b="0" i="0" u="none" strike="noStrike" baseline="0">
                <a:effectLst/>
              </a:rPr>
              <a:t>Population estimation for </a:t>
            </a:r>
            <a:r>
              <a:rPr lang="en-GB" sz="1400" b="0" i="0" u="none" strike="noStrike" kern="1200" spc="0" baseline="0">
                <a:solidFill>
                  <a:sysClr val="windowText" lastClr="000000">
                    <a:lumMod val="65000"/>
                    <a:lumOff val="35000"/>
                  </a:sysClr>
                </a:solidFill>
                <a:effectLst/>
                <a:latin typeface="+mn-lt"/>
                <a:ea typeface="+mn-ea"/>
                <a:cs typeface="+mn-cs"/>
              </a:rPr>
              <a:t>d</a:t>
            </a:r>
            <a:r>
              <a:rPr lang="en-GB" sz="1400" b="0" i="0" u="none" strike="noStrike" kern="1200" spc="0" baseline="0">
                <a:solidFill>
                  <a:sysClr val="windowText" lastClr="000000">
                    <a:lumMod val="65000"/>
                    <a:lumOff val="35000"/>
                  </a:sysClr>
                </a:solidFill>
                <a:latin typeface="+mn-lt"/>
                <a:ea typeface="+mn-ea"/>
                <a:cs typeface="+mn-cs"/>
              </a:rPr>
              <a:t>rug dependence - Females</a:t>
            </a:r>
          </a:p>
        </c:rich>
      </c:tx>
      <c:overlay val="0"/>
      <c:spPr>
        <a:noFill/>
        <a:ln>
          <a:noFill/>
        </a:ln>
        <a:effectLst/>
      </c:spPr>
      <c:txPr>
        <a:bodyPr rot="0" spcFirstLastPara="1" vertOverflow="ellipsis" vert="horz" wrap="square" anchor="ctr" anchorCtr="1"/>
        <a:lstStyle/>
        <a:p>
          <a:pPr algn="ctr" rtl="0">
            <a:defRPr lang="en-GB" sz="14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'Drug dependence'!$K$71</c:f>
              <c:strCache>
                <c:ptCount val="1"/>
                <c:pt idx="0">
                  <c:v>Cambridge</c:v>
                </c:pt>
              </c:strCache>
            </c:strRef>
          </c:tx>
          <c:spPr>
            <a:solidFill>
              <a:srgbClr val="00A4EB"/>
            </a:solidFill>
            <a:ln>
              <a:noFill/>
            </a:ln>
            <a:effectLst/>
          </c:spPr>
          <c:invertIfNegative val="0"/>
          <c:errBars>
            <c:errBarType val="both"/>
            <c:errValType val="cust"/>
            <c:noEndCap val="0"/>
            <c:plus>
              <c:numRef>
                <c:f>('Drug dependence'!$V$71,'Drug dependence'!$X$71,'Drug dependence'!$Z$71,'Drug dependence'!$AB$71,'Drug dependence'!$AD$71,'Drug dependence'!$AF$71,'Drug dependence'!$AH$71)</c:f>
                <c:numCache>
                  <c:formatCode>General</c:formatCode>
                  <c:ptCount val="7"/>
                  <c:pt idx="0">
                    <c:v>456.09228008704497</c:v>
                  </c:pt>
                  <c:pt idx="1">
                    <c:v>246.81078435550347</c:v>
                  </c:pt>
                  <c:pt idx="2">
                    <c:v>142.38087987059549</c:v>
                  </c:pt>
                  <c:pt idx="3">
                    <c:v>80.222377293750498</c:v>
                  </c:pt>
                  <c:pt idx="4">
                    <c:v>62.945016999010427</c:v>
                  </c:pt>
                  <c:pt idx="5">
                    <c:v>37.869674901068912</c:v>
                  </c:pt>
                  <c:pt idx="6">
                    <c:v>0</c:v>
                  </c:pt>
                </c:numCache>
              </c:numRef>
            </c:plus>
            <c:minus>
              <c:numRef>
                <c:f>('Drug dependence'!$U$71,'Drug dependence'!$W$71,'Drug dependence'!$Y$71,'Drug dependence'!$AA$71,'Drug dependence'!$AC$71,'Drug dependence'!$AE$71,'Drug dependence'!$AG$71)</c:f>
                <c:numCache>
                  <c:formatCode>General</c:formatCode>
                  <c:ptCount val="7"/>
                  <c:pt idx="0">
                    <c:v>282.70791345115146</c:v>
                  </c:pt>
                  <c:pt idx="1">
                    <c:v>166.27128517018099</c:v>
                  </c:pt>
                  <c:pt idx="2">
                    <c:v>90.050622388969117</c:v>
                  </c:pt>
                  <c:pt idx="3">
                    <c:v>40.487908166832092</c:v>
                  </c:pt>
                  <c:pt idx="4">
                    <c:v>27.534607906637504</c:v>
                  </c:pt>
                  <c:pt idx="5">
                    <c:v>9.2497414133555633</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dependence'!$L$71:$R$71</c:f>
              <c:numCache>
                <c:formatCode>_-* #,##0_-;\-* #,##0_-;_-* "-"??_-;_-@_-</c:formatCode>
                <c:ptCount val="7"/>
                <c:pt idx="0">
                  <c:v>707.41799108211387</c:v>
                </c:pt>
                <c:pt idx="1">
                  <c:v>491.70531009248015</c:v>
                </c:pt>
                <c:pt idx="2">
                  <c:v>238.7987058038874</c:v>
                </c:pt>
                <c:pt idx="3">
                  <c:v>80.912739133880507</c:v>
                </c:pt>
                <c:pt idx="4">
                  <c:v>48.547983509115774</c:v>
                </c:pt>
                <c:pt idx="5">
                  <c:v>12.206285746476778</c:v>
                </c:pt>
                <c:pt idx="6">
                  <c:v>0</c:v>
                </c:pt>
              </c:numCache>
            </c:numRef>
          </c:val>
          <c:extLst>
            <c:ext xmlns:c16="http://schemas.microsoft.com/office/drawing/2014/chart" uri="{C3380CC4-5D6E-409C-BE32-E72D297353CC}">
              <c16:uniqueId val="{00000000-1BA6-4570-AC93-BAF3AE4997C0}"/>
            </c:ext>
          </c:extLst>
        </c:ser>
        <c:ser>
          <c:idx val="1"/>
          <c:order val="1"/>
          <c:tx>
            <c:strRef>
              <c:f>'Drug dependence'!$K$72</c:f>
              <c:strCache>
                <c:ptCount val="1"/>
                <c:pt idx="0">
                  <c:v>East Cambridgeshire</c:v>
                </c:pt>
              </c:strCache>
            </c:strRef>
          </c:tx>
          <c:spPr>
            <a:solidFill>
              <a:srgbClr val="CFDB00"/>
            </a:solidFill>
            <a:ln>
              <a:noFill/>
            </a:ln>
            <a:effectLst/>
          </c:spPr>
          <c:invertIfNegative val="0"/>
          <c:errBars>
            <c:errBarType val="both"/>
            <c:errValType val="cust"/>
            <c:noEndCap val="0"/>
            <c:plus>
              <c:numRef>
                <c:f>('Drug dependence'!$V$72,'Drug dependence'!$X$72,'Drug dependence'!$Z$72,'Drug dependence'!$AB$72,'Drug dependence'!$AD$72,'Drug dependence'!$AF$72,'Drug dependence'!$AH$72)</c:f>
                <c:numCache>
                  <c:formatCode>General</c:formatCode>
                  <c:ptCount val="7"/>
                  <c:pt idx="0">
                    <c:v>101.56362029141172</c:v>
                  </c:pt>
                  <c:pt idx="1">
                    <c:v>87.219486530580127</c:v>
                  </c:pt>
                  <c:pt idx="2">
                    <c:v>90.173082871343297</c:v>
                  </c:pt>
                  <c:pt idx="3">
                    <c:v>64.391375955130513</c:v>
                  </c:pt>
                  <c:pt idx="4">
                    <c:v>60.607536261646644</c:v>
                  </c:pt>
                  <c:pt idx="5">
                    <c:v>42.11992833275049</c:v>
                  </c:pt>
                  <c:pt idx="6">
                    <c:v>0</c:v>
                  </c:pt>
                </c:numCache>
              </c:numRef>
            </c:plus>
            <c:minus>
              <c:numRef>
                <c:f>('Drug dependence'!$U$72,'Drug dependence'!$W$72,'Drug dependence'!$Y$72,'Drug dependence'!$AA$72,'Drug dependence'!$AC$72,'Drug dependence'!$AE$72,'Drug dependence'!$AG$72)</c:f>
                <c:numCache>
                  <c:formatCode>General</c:formatCode>
                  <c:ptCount val="7"/>
                  <c:pt idx="0">
                    <c:v>62.954012660881304</c:v>
                  </c:pt>
                  <c:pt idx="1">
                    <c:v>58.757951582999652</c:v>
                  </c:pt>
                  <c:pt idx="2">
                    <c:v>57.031128355693781</c:v>
                  </c:pt>
                  <c:pt idx="3">
                    <c:v>32.498066055322191</c:v>
                  </c:pt>
                  <c:pt idx="4">
                    <c:v>26.512102573234522</c:v>
                  </c:pt>
                  <c:pt idx="5">
                    <c:v>10.287874042879986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dependence'!$L$72:$R$72</c:f>
              <c:numCache>
                <c:formatCode>_-* #,##0_-;\-* #,##0_-;_-* "-"??_-;_-@_-</c:formatCode>
                <c:ptCount val="7"/>
                <c:pt idx="0">
                  <c:v>157.52937589705527</c:v>
                </c:pt>
                <c:pt idx="1">
                  <c:v>173.76179400999297</c:v>
                </c:pt>
                <c:pt idx="2">
                  <c:v>151.23670753821841</c:v>
                </c:pt>
                <c:pt idx="3">
                  <c:v>64.945502500522082</c:v>
                </c:pt>
                <c:pt idx="4">
                  <c:v>46.745140620183093</c:v>
                </c:pt>
                <c:pt idx="5">
                  <c:v>13.576242262279466</c:v>
                </c:pt>
                <c:pt idx="6">
                  <c:v>0</c:v>
                </c:pt>
              </c:numCache>
            </c:numRef>
          </c:val>
          <c:extLst>
            <c:ext xmlns:c16="http://schemas.microsoft.com/office/drawing/2014/chart" uri="{C3380CC4-5D6E-409C-BE32-E72D297353CC}">
              <c16:uniqueId val="{00000001-1BA6-4570-AC93-BAF3AE4997C0}"/>
            </c:ext>
          </c:extLst>
        </c:ser>
        <c:ser>
          <c:idx val="2"/>
          <c:order val="2"/>
          <c:tx>
            <c:strRef>
              <c:f>'Drug dependence'!$K$73</c:f>
              <c:strCache>
                <c:ptCount val="1"/>
                <c:pt idx="0">
                  <c:v>Fenland</c:v>
                </c:pt>
              </c:strCache>
            </c:strRef>
          </c:tx>
          <c:spPr>
            <a:solidFill>
              <a:srgbClr val="752F8A"/>
            </a:solidFill>
            <a:ln>
              <a:noFill/>
            </a:ln>
            <a:effectLst/>
          </c:spPr>
          <c:invertIfNegative val="0"/>
          <c:errBars>
            <c:errBarType val="both"/>
            <c:errValType val="cust"/>
            <c:noEndCap val="0"/>
            <c:plus>
              <c:numRef>
                <c:f>('Drug dependence'!$V$73,'Drug dependence'!$X$73,'Drug dependence'!$Z$73,'Drug dependence'!$AB$73,'Drug dependence'!$AD$73,'Drug dependence'!$AF$73,'Drug dependence'!$AH$73)</c:f>
                <c:numCache>
                  <c:formatCode>General</c:formatCode>
                  <c:ptCount val="7"/>
                  <c:pt idx="0">
                    <c:v>132.28144584428782</c:v>
                  </c:pt>
                  <c:pt idx="1">
                    <c:v>108.88860798963671</c:v>
                  </c:pt>
                  <c:pt idx="2">
                    <c:v>88.964091243571858</c:v>
                  </c:pt>
                  <c:pt idx="3">
                    <c:v>69.877860350997523</c:v>
                  </c:pt>
                  <c:pt idx="4">
                    <c:v>75.321142688802595</c:v>
                  </c:pt>
                  <c:pt idx="5">
                    <c:v>53.922491189024775</c:v>
                  </c:pt>
                  <c:pt idx="6">
                    <c:v>0</c:v>
                  </c:pt>
                </c:numCache>
              </c:numRef>
            </c:plus>
            <c:minus>
              <c:numRef>
                <c:f>('Drug dependence'!$U$73,'Drug dependence'!$W$73,'Drug dependence'!$Y$73,'Drug dependence'!$AA$73,'Drug dependence'!$AC$73,'Drug dependence'!$AE$73,'Drug dependence'!$AG$73)</c:f>
                <c:numCache>
                  <c:formatCode>General</c:formatCode>
                  <c:ptCount val="7"/>
                  <c:pt idx="0">
                    <c:v>81.994397133411056</c:v>
                  </c:pt>
                  <c:pt idx="1">
                    <c:v>73.355987414028959</c:v>
                  </c:pt>
                  <c:pt idx="2">
                    <c:v>56.266486019989586</c:v>
                  </c:pt>
                  <c:pt idx="3">
                    <c:v>35.267072458176919</c:v>
                  </c:pt>
                  <c:pt idx="4">
                    <c:v>32.948408466530083</c:v>
                  </c:pt>
                  <c:pt idx="5">
                    <c:v>13.170672871246236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dependence'!$L$73:$R$73</c:f>
              <c:numCache>
                <c:formatCode>_-* #,##0_-;\-* #,##0_-;_-* "-"??_-;_-@_-</c:formatCode>
                <c:ptCount val="7"/>
                <c:pt idx="0">
                  <c:v>205.17399386532958</c:v>
                </c:pt>
                <c:pt idx="1">
                  <c:v>216.93179614049123</c:v>
                </c:pt>
                <c:pt idx="2">
                  <c:v>149.2090080584712</c:v>
                </c:pt>
                <c:pt idx="3">
                  <c:v>70.479201396771074</c:v>
                </c:pt>
                <c:pt idx="4">
                  <c:v>58.093392733553983</c:v>
                </c:pt>
                <c:pt idx="5">
                  <c:v>17.380485502835263</c:v>
                </c:pt>
                <c:pt idx="6">
                  <c:v>0</c:v>
                </c:pt>
              </c:numCache>
            </c:numRef>
          </c:val>
          <c:extLst>
            <c:ext xmlns:c16="http://schemas.microsoft.com/office/drawing/2014/chart" uri="{C3380CC4-5D6E-409C-BE32-E72D297353CC}">
              <c16:uniqueId val="{00000002-1BA6-4570-AC93-BAF3AE4997C0}"/>
            </c:ext>
          </c:extLst>
        </c:ser>
        <c:ser>
          <c:idx val="3"/>
          <c:order val="3"/>
          <c:tx>
            <c:strRef>
              <c:f>'Drug dependence'!$K$74</c:f>
              <c:strCache>
                <c:ptCount val="1"/>
                <c:pt idx="0">
                  <c:v>Huntingdonshire</c:v>
                </c:pt>
              </c:strCache>
            </c:strRef>
          </c:tx>
          <c:spPr>
            <a:solidFill>
              <a:srgbClr val="F38A00"/>
            </a:solidFill>
            <a:ln>
              <a:noFill/>
            </a:ln>
            <a:effectLst/>
          </c:spPr>
          <c:invertIfNegative val="0"/>
          <c:errBars>
            <c:errBarType val="both"/>
            <c:errValType val="cust"/>
            <c:noEndCap val="0"/>
            <c:plus>
              <c:numRef>
                <c:f>('Drug dependence'!$V$74,'Drug dependence'!$X$74,'Drug dependence'!$Z$74,'Drug dependence'!$AB$74,'Drug dependence'!$AD$74,'Drug dependence'!$AF$74,'Drug dependence'!$AH$74)</c:f>
                <c:numCache>
                  <c:formatCode>General</c:formatCode>
                  <c:ptCount val="7"/>
                  <c:pt idx="0">
                    <c:v>219.90966234829722</c:v>
                  </c:pt>
                  <c:pt idx="1">
                    <c:v>195.9553755749298</c:v>
                  </c:pt>
                  <c:pt idx="2">
                    <c:v>175.70186863600361</c:v>
                  </c:pt>
                  <c:pt idx="3">
                    <c:v>127.69543045726189</c:v>
                  </c:pt>
                  <c:pt idx="4">
                    <c:v>127.24660764024088</c:v>
                  </c:pt>
                  <c:pt idx="5">
                    <c:v>85.911678465438357</c:v>
                  </c:pt>
                  <c:pt idx="6">
                    <c:v>0</c:v>
                  </c:pt>
                </c:numCache>
              </c:numRef>
            </c:plus>
            <c:minus>
              <c:numRef>
                <c:f>('Drug dependence'!$U$74,'Drug dependence'!$W$74,'Drug dependence'!$Y$74,'Drug dependence'!$AA$74,'Drug dependence'!$AC$74,'Drug dependence'!$AE$74,'Drug dependence'!$AG$74)</c:f>
                <c:numCache>
                  <c:formatCode>General</c:formatCode>
                  <c:ptCount val="7"/>
                  <c:pt idx="0">
                    <c:v>136.31057683846174</c:v>
                  </c:pt>
                  <c:pt idx="1">
                    <c:v>132.01105542421794</c:v>
                  </c:pt>
                  <c:pt idx="2">
                    <c:v>111.12491115349945</c:v>
                  </c:pt>
                  <c:pt idx="3">
                    <c:v>64.447365387169555</c:v>
                  </c:pt>
                  <c:pt idx="4">
                    <c:v>55.662634087124964</c:v>
                  </c:pt>
                  <c:pt idx="5">
                    <c:v>20.9840937971776</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dependence'!$L$74:$R$74</c:f>
              <c:numCache>
                <c:formatCode>_-* #,##0_-;\-* #,##0_-;_-* "-"??_-;_-@_-</c:formatCode>
                <c:ptCount val="7"/>
                <c:pt idx="0">
                  <c:v>341.08898209872865</c:v>
                </c:pt>
                <c:pt idx="1">
                  <c:v>390.38933798198423</c:v>
                </c:pt>
                <c:pt idx="2">
                  <c:v>294.68408170911522</c:v>
                </c:pt>
                <c:pt idx="3">
                  <c:v>128.79432649251484</c:v>
                </c:pt>
                <c:pt idx="4">
                  <c:v>98.142259766272844</c:v>
                </c:pt>
                <c:pt idx="5">
                  <c:v>27.691351960324763</c:v>
                </c:pt>
                <c:pt idx="6">
                  <c:v>0</c:v>
                </c:pt>
              </c:numCache>
            </c:numRef>
          </c:val>
          <c:extLst>
            <c:ext xmlns:c16="http://schemas.microsoft.com/office/drawing/2014/chart" uri="{C3380CC4-5D6E-409C-BE32-E72D297353CC}">
              <c16:uniqueId val="{00000003-1BA6-4570-AC93-BAF3AE4997C0}"/>
            </c:ext>
          </c:extLst>
        </c:ser>
        <c:ser>
          <c:idx val="4"/>
          <c:order val="4"/>
          <c:tx>
            <c:strRef>
              <c:f>'Drug dependence'!$K$75</c:f>
              <c:strCache>
                <c:ptCount val="1"/>
                <c:pt idx="0">
                  <c:v>South Cambridgeshire</c:v>
                </c:pt>
              </c:strCache>
            </c:strRef>
          </c:tx>
          <c:spPr>
            <a:solidFill>
              <a:srgbClr val="AB004F"/>
            </a:solidFill>
            <a:ln>
              <a:noFill/>
            </a:ln>
            <a:effectLst/>
          </c:spPr>
          <c:invertIfNegative val="0"/>
          <c:errBars>
            <c:errBarType val="both"/>
            <c:errValType val="cust"/>
            <c:noEndCap val="0"/>
            <c:plus>
              <c:numRef>
                <c:f>('Drug dependence'!$V$75,'Drug dependence'!$X$75,'Drug dependence'!$Z$75,'Drug dependence'!$AB$75,'Drug dependence'!$AD$75,'Drug dependence'!$AF$75,'Drug dependence'!$AH$75)</c:f>
                <c:numCache>
                  <c:formatCode>General</c:formatCode>
                  <c:ptCount val="7"/>
                  <c:pt idx="0">
                    <c:v>186.49466186882711</c:v>
                  </c:pt>
                  <c:pt idx="1">
                    <c:v>160.54154904004253</c:v>
                  </c:pt>
                  <c:pt idx="2">
                    <c:v>174.00633159705586</c:v>
                  </c:pt>
                  <c:pt idx="3">
                    <c:v>121.13160003457006</c:v>
                  </c:pt>
                  <c:pt idx="4">
                    <c:v>107.58672500991337</c:v>
                  </c:pt>
                  <c:pt idx="5">
                    <c:v>72.054687825161437</c:v>
                  </c:pt>
                  <c:pt idx="6">
                    <c:v>0</c:v>
                  </c:pt>
                </c:numCache>
              </c:numRef>
            </c:plus>
            <c:minus>
              <c:numRef>
                <c:f>('Drug dependence'!$U$75,'Drug dependence'!$W$75,'Drug dependence'!$Y$75,'Drug dependence'!$AA$75,'Drug dependence'!$AC$75,'Drug dependence'!$AE$75,'Drug dependence'!$AG$75)</c:f>
                <c:numCache>
                  <c:formatCode>General</c:formatCode>
                  <c:ptCount val="7"/>
                  <c:pt idx="0">
                    <c:v>115.59835372931968</c:v>
                  </c:pt>
                  <c:pt idx="1">
                    <c:v>108.15349804022568</c:v>
                  </c:pt>
                  <c:pt idx="2">
                    <c:v>110.05254690220701</c:v>
                  </c:pt>
                  <c:pt idx="3">
                    <c:v>61.134626817936088</c:v>
                  </c:pt>
                  <c:pt idx="4">
                    <c:v>47.062633872253436</c:v>
                  </c:pt>
                  <c:pt idx="5">
                    <c:v>17.599497005029484</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dependence'!$L$75:$R$75</c:f>
              <c:numCache>
                <c:formatCode>_-* #,##0_-;\-* #,##0_-;_-* "-"??_-;_-@_-</c:formatCode>
                <c:ptCount val="7"/>
                <c:pt idx="0">
                  <c:v>289.26093426006935</c:v>
                </c:pt>
                <c:pt idx="1">
                  <c:v>319.8366406864871</c:v>
                </c:pt>
                <c:pt idx="2">
                  <c:v>291.84035682898195</c:v>
                </c:pt>
                <c:pt idx="3">
                  <c:v>122.17401035845697</c:v>
                </c:pt>
                <c:pt idx="4">
                  <c:v>82.979063325428328</c:v>
                </c:pt>
                <c:pt idx="5">
                  <c:v>23.224918388255727</c:v>
                </c:pt>
                <c:pt idx="6">
                  <c:v>0</c:v>
                </c:pt>
              </c:numCache>
            </c:numRef>
          </c:val>
          <c:extLst>
            <c:ext xmlns:c16="http://schemas.microsoft.com/office/drawing/2014/chart" uri="{C3380CC4-5D6E-409C-BE32-E72D297353CC}">
              <c16:uniqueId val="{00000004-1BA6-4570-AC93-BAF3AE4997C0}"/>
            </c:ext>
          </c:extLst>
        </c:ser>
        <c:ser>
          <c:idx val="5"/>
          <c:order val="5"/>
          <c:tx>
            <c:strRef>
              <c:f>'Drug dependence'!$K$77</c:f>
              <c:strCache>
                <c:ptCount val="1"/>
                <c:pt idx="0">
                  <c:v>Peterborough</c:v>
                </c:pt>
              </c:strCache>
            </c:strRef>
          </c:tx>
          <c:spPr>
            <a:solidFill>
              <a:srgbClr val="005C48"/>
            </a:solidFill>
            <a:ln>
              <a:noFill/>
            </a:ln>
            <a:effectLst/>
          </c:spPr>
          <c:invertIfNegative val="0"/>
          <c:errBars>
            <c:errBarType val="both"/>
            <c:errValType val="cust"/>
            <c:noEndCap val="0"/>
            <c:plus>
              <c:numRef>
                <c:f>('Drug dependence'!$V$77,'Drug dependence'!$X$77,'Drug dependence'!$Z$77,'Drug dependence'!$AB$77,'Drug dependence'!$AD$77,'Drug dependence'!$AF$77,'Drug dependence'!$AH$77)</c:f>
                <c:numCache>
                  <c:formatCode>General</c:formatCode>
                  <c:ptCount val="7"/>
                  <c:pt idx="0">
                    <c:v>310.32495960978713</c:v>
                  </c:pt>
                  <c:pt idx="1">
                    <c:v>284.60023892818879</c:v>
                  </c:pt>
                  <c:pt idx="2">
                    <c:v>243.89194520238073</c:v>
                  </c:pt>
                  <c:pt idx="3">
                    <c:v>137.85041430270306</c:v>
                  </c:pt>
                  <c:pt idx="4">
                    <c:v>122.08119261794144</c:v>
                  </c:pt>
                  <c:pt idx="5">
                    <c:v>72.977932699753723</c:v>
                  </c:pt>
                  <c:pt idx="6">
                    <c:v>0</c:v>
                  </c:pt>
                </c:numCache>
              </c:numRef>
            </c:plus>
            <c:minus>
              <c:numRef>
                <c:f>('Drug dependence'!$U$77,'Drug dependence'!$W$77,'Drug dependence'!$Y$77,'Drug dependence'!$AA$77,'Drug dependence'!$AC$77,'Drug dependence'!$AE$77,'Drug dependence'!$AG$77)</c:f>
                <c:numCache>
                  <c:formatCode>General</c:formatCode>
                  <c:ptCount val="7"/>
                  <c:pt idx="0">
                    <c:v>192.35432313467862</c:v>
                  </c:pt>
                  <c:pt idx="1">
                    <c:v>191.72925368678409</c:v>
                  </c:pt>
                  <c:pt idx="2">
                    <c:v>154.25260386852304</c:v>
                  </c:pt>
                  <c:pt idx="3">
                    <c:v>69.572544510998839</c:v>
                  </c:pt>
                  <c:pt idx="4">
                    <c:v>53.403079890542479</c:v>
                  </c:pt>
                  <c:pt idx="5">
                    <c:v>17.825001353125785</c:v>
                  </c:pt>
                  <c:pt idx="6">
                    <c:v>0</c:v>
                  </c:pt>
                </c:numCache>
              </c:numRef>
            </c:minus>
            <c:spPr>
              <a:noFill/>
              <a:ln w="9525" cap="flat" cmpd="sng" algn="ctr">
                <a:solidFill>
                  <a:schemeClr val="tx1">
                    <a:lumMod val="65000"/>
                    <a:lumOff val="35000"/>
                  </a:schemeClr>
                </a:solidFill>
                <a:round/>
              </a:ln>
              <a:effectLst/>
            </c:spPr>
          </c:errBars>
          <c:cat>
            <c:strRef>
              <c:f>'Drug dependence'!$L$70:$R$70</c:f>
              <c:strCache>
                <c:ptCount val="7"/>
                <c:pt idx="0">
                  <c:v>16-24</c:v>
                </c:pt>
                <c:pt idx="1">
                  <c:v>25-34</c:v>
                </c:pt>
                <c:pt idx="2">
                  <c:v>35-44</c:v>
                </c:pt>
                <c:pt idx="3">
                  <c:v>45-54</c:v>
                </c:pt>
                <c:pt idx="4">
                  <c:v>55-64</c:v>
                </c:pt>
                <c:pt idx="5">
                  <c:v>65-74</c:v>
                </c:pt>
                <c:pt idx="6">
                  <c:v>75+</c:v>
                </c:pt>
              </c:strCache>
            </c:strRef>
          </c:cat>
          <c:val>
            <c:numRef>
              <c:f>'Drug dependence'!$L$77:$R$77</c:f>
              <c:numCache>
                <c:formatCode>_-* #,##0_-;\-* #,##0_-;_-* "-"??_-;_-@_-</c:formatCode>
                <c:ptCount val="7"/>
                <c:pt idx="0">
                  <c:v>481.32684786485902</c:v>
                </c:pt>
                <c:pt idx="1">
                  <c:v>566.99081889797708</c:v>
                </c:pt>
                <c:pt idx="2">
                  <c:v>409.05127797534487</c:v>
                </c:pt>
                <c:pt idx="3">
                  <c:v>139.03670008593568</c:v>
                </c:pt>
                <c:pt idx="4">
                  <c:v>94.158298917961787</c:v>
                </c:pt>
                <c:pt idx="5">
                  <c:v>23.522501897559245</c:v>
                </c:pt>
                <c:pt idx="6">
                  <c:v>0</c:v>
                </c:pt>
              </c:numCache>
            </c:numRef>
          </c:val>
          <c:extLst>
            <c:ext xmlns:c16="http://schemas.microsoft.com/office/drawing/2014/chart" uri="{C3380CC4-5D6E-409C-BE32-E72D297353CC}">
              <c16:uniqueId val="{00000005-1BA6-4570-AC93-BAF3AE4997C0}"/>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3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5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r>
              <a:rPr lang="en-GB"/>
              <a:t>Self-harm - Males</a:t>
            </a:r>
          </a:p>
        </c:rich>
      </c:tx>
      <c:overlay val="0"/>
      <c:spPr>
        <a:noFill/>
        <a:ln>
          <a:noFill/>
        </a:ln>
        <a:effectLst/>
      </c:spPr>
      <c:txPr>
        <a:bodyPr rot="0" spcFirstLastPara="1" vertOverflow="ellipsis" vert="horz" wrap="square" anchor="ctr" anchorCtr="1"/>
        <a:lstStyle/>
        <a:p>
          <a:pPr>
            <a:defRPr lang="en-US" sz="1200" b="0"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APMS.xlsx]Self-harm'!$K$55</c:f>
              <c:strCache>
                <c:ptCount val="1"/>
                <c:pt idx="0">
                  <c:v>Cambridge</c:v>
                </c:pt>
              </c:strCache>
            </c:strRef>
          </c:tx>
          <c:spPr>
            <a:solidFill>
              <a:srgbClr val="00A4EB"/>
            </a:solidFill>
            <a:ln>
              <a:noFill/>
            </a:ln>
            <a:effectLst/>
          </c:spPr>
          <c:invertIfNegative val="0"/>
          <c:errBars>
            <c:errBarType val="both"/>
            <c:errValType val="cust"/>
            <c:noEndCap val="0"/>
            <c:plus>
              <c:numRef>
                <c:f>'[Local estimates of mental disorders from APMS.xlsx]Self-harm'!$V$55,'[Local estimates of mental disorders from APMS.xlsx]Self-harm'!$X$55,'[Local estimates of mental disorders from APMS.xlsx]Self-harm'!$Z$55,'[Local estimates of mental disorders from APMS.xlsx]Self-harm'!$AB$55,'[Local estimates of mental disorders from APMS.xlsx]Self-harm'!$AD$55,'[Local estimates of mental disorders from APMS.xlsx]Self-harm'!$AF$55,'[Local estimates of mental disorders from APMS.xlsx]Self-harm'!$AH$55</c:f>
                <c:numCache>
                  <c:formatCode>General</c:formatCode>
                  <c:ptCount val="7"/>
                  <c:pt idx="0">
                    <c:v>663.86190360452792</c:v>
                  </c:pt>
                  <c:pt idx="1">
                    <c:v>560.78700399459058</c:v>
                  </c:pt>
                  <c:pt idx="2">
                    <c:v>262.65738909482513</c:v>
                  </c:pt>
                  <c:pt idx="3">
                    <c:v>153.02039199545382</c:v>
                  </c:pt>
                  <c:pt idx="4">
                    <c:v>115.88807830315821</c:v>
                  </c:pt>
                  <c:pt idx="5">
                    <c:v>65.50318024320994</c:v>
                  </c:pt>
                  <c:pt idx="6">
                    <c:v>0</c:v>
                  </c:pt>
                </c:numCache>
              </c:numRef>
            </c:plus>
            <c:minus>
              <c:numRef>
                <c:f>'[Local estimates of mental disorders from APMS.xlsx]Self-harm'!$U$55,'[Local estimates of mental disorders from APMS.xlsx]Self-harm'!$W$55,'[Local estimates of mental disorders from APMS.xlsx]Self-harm'!$Y$55,'[Local estimates of mental disorders from APMS.xlsx]Self-harm'!$AA$55,'[Local estimates of mental disorders from APMS.xlsx]Self-harm'!$AC$55,'[Local estimates of mental disorders from APMS.xlsx]Self-harm'!$AE$55,'[Local estimates of mental disorders from APMS.xlsx]Self-harm'!$AG$55</c:f>
                <c:numCache>
                  <c:formatCode>General</c:formatCode>
                  <c:ptCount val="7"/>
                  <c:pt idx="0">
                    <c:v>475.1145862779947</c:v>
                  </c:pt>
                  <c:pt idx="1">
                    <c:v>432.94817751513256</c:v>
                  </c:pt>
                  <c:pt idx="2">
                    <c:v>191.94307398872513</c:v>
                  </c:pt>
                  <c:pt idx="3">
                    <c:v>96.476007175735049</c:v>
                  </c:pt>
                  <c:pt idx="4">
                    <c:v>74.880812679531459</c:v>
                  </c:pt>
                  <c:pt idx="5">
                    <c:v>37.320871238781812</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APMS.xlsx]Self-harm'!$L$55:$R$55</c:f>
              <c:numCache>
                <c:formatCode>_-* #,##0_-;\-* #,##0_-;_-* "-"??_-;_-@_-</c:formatCode>
                <c:ptCount val="7"/>
                <c:pt idx="0">
                  <c:v>1491.9083509829256</c:v>
                </c:pt>
                <c:pt idx="1">
                  <c:v>1666.6080642736879</c:v>
                </c:pt>
                <c:pt idx="2">
                  <c:v>662.32979316354817</c:v>
                </c:pt>
                <c:pt idx="3">
                  <c:v>252.30803941645544</c:v>
                </c:pt>
                <c:pt idx="4">
                  <c:v>204.43050511635565</c:v>
                </c:pt>
                <c:pt idx="5">
                  <c:v>84.929113956288617</c:v>
                </c:pt>
                <c:pt idx="6">
                  <c:v>0</c:v>
                </c:pt>
              </c:numCache>
            </c:numRef>
          </c:val>
          <c:extLst>
            <c:ext xmlns:c16="http://schemas.microsoft.com/office/drawing/2014/chart" uri="{C3380CC4-5D6E-409C-BE32-E72D297353CC}">
              <c16:uniqueId val="{00000000-A1A4-4F4E-81E0-9D1F37C7C74D}"/>
            </c:ext>
          </c:extLst>
        </c:ser>
        <c:ser>
          <c:idx val="1"/>
          <c:order val="1"/>
          <c:tx>
            <c:strRef>
              <c:f>'[Local estimates of mental disorders from APMS.xlsx]Self-harm'!$K$56</c:f>
              <c:strCache>
                <c:ptCount val="1"/>
                <c:pt idx="0">
                  <c:v>East Cambridgeshire</c:v>
                </c:pt>
              </c:strCache>
            </c:strRef>
          </c:tx>
          <c:spPr>
            <a:solidFill>
              <a:srgbClr val="CFDB00"/>
            </a:solidFill>
            <a:ln>
              <a:noFill/>
            </a:ln>
            <a:effectLst/>
          </c:spPr>
          <c:invertIfNegative val="0"/>
          <c:errBars>
            <c:errBarType val="both"/>
            <c:errValType val="cust"/>
            <c:noEndCap val="0"/>
            <c:plus>
              <c:numRef>
                <c:f>'[Local estimates of mental disorders from APMS.xlsx]Self-harm'!$V$56,'[Local estimates of mental disorders from APMS.xlsx]Self-harm'!$X$56,'[Local estimates of mental disorders from APMS.xlsx]Self-harm'!$Z$56,'[Local estimates of mental disorders from APMS.xlsx]Self-harm'!$AB$56,'[Local estimates of mental disorders from APMS.xlsx]Self-harm'!$AD$56,'[Local estimates of mental disorders from APMS.xlsx]Self-harm'!$AF$56,'[Local estimates of mental disorders from APMS.xlsx]Self-harm'!$AH$56</c:f>
                <c:numCache>
                  <c:formatCode>General</c:formatCode>
                  <c:ptCount val="7"/>
                  <c:pt idx="0">
                    <c:v>159.64226344225199</c:v>
                  </c:pt>
                  <c:pt idx="1">
                    <c:v>184.66504943324333</c:v>
                  </c:pt>
                  <c:pt idx="2">
                    <c:v>147.78421151832532</c:v>
                  </c:pt>
                  <c:pt idx="3">
                    <c:v>123.29984414944934</c:v>
                  </c:pt>
                  <c:pt idx="4">
                    <c:v>106.0399187172352</c:v>
                  </c:pt>
                  <c:pt idx="5">
                    <c:v>73.199211311591895</c:v>
                  </c:pt>
                  <c:pt idx="6">
                    <c:v>0</c:v>
                  </c:pt>
                </c:numCache>
              </c:numRef>
            </c:plus>
            <c:minus>
              <c:numRef>
                <c:f>'[Local estimates of mental disorders from APMS.xlsx]Self-harm'!$U$56,'[Local estimates of mental disorders from APMS.xlsx]Self-harm'!$W$56,'[Local estimates of mental disorders from APMS.xlsx]Self-harm'!$Y$56,'[Local estimates of mental disorders from APMS.xlsx]Self-harm'!$AA$56,'[Local estimates of mental disorders from APMS.xlsx]Self-harm'!$AC$56,'[Local estimates of mental disorders from APMS.xlsx]Self-harm'!$AE$56,'[Local estimates of mental disorders from APMS.xlsx]Self-harm'!$AG$56</c:f>
                <c:numCache>
                  <c:formatCode>General</c:formatCode>
                  <c:ptCount val="7"/>
                  <c:pt idx="0">
                    <c:v>114.25323178814637</c:v>
                  </c:pt>
                  <c:pt idx="1">
                    <c:v>142.56820509990939</c:v>
                  </c:pt>
                  <c:pt idx="2">
                    <c:v>107.99679363136636</c:v>
                  </c:pt>
                  <c:pt idx="3">
                    <c:v>77.737852411740633</c:v>
                  </c:pt>
                  <c:pt idx="4">
                    <c:v>68.517447232547994</c:v>
                  </c:pt>
                  <c:pt idx="5">
                    <c:v>41.705735965750875</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APMS.xlsx]Self-harm'!$L$56:$R$56</c:f>
              <c:numCache>
                <c:formatCode>_-* #,##0_-;\-* #,##0_-;_-* "-"??_-;_-@_-</c:formatCode>
                <c:ptCount val="7"/>
                <c:pt idx="0">
                  <c:v>358.7668228981463</c:v>
                </c:pt>
                <c:pt idx="1">
                  <c:v>548.80776191794757</c:v>
                </c:pt>
                <c:pt idx="2">
                  <c:v>372.65993766668015</c:v>
                </c:pt>
                <c:pt idx="3">
                  <c:v>203.30324299931428</c:v>
                </c:pt>
                <c:pt idx="4">
                  <c:v>187.05801721168865</c:v>
                </c:pt>
                <c:pt idx="5">
                  <c:v>94.907516488668008</c:v>
                </c:pt>
                <c:pt idx="6">
                  <c:v>0</c:v>
                </c:pt>
              </c:numCache>
            </c:numRef>
          </c:val>
          <c:extLst>
            <c:ext xmlns:c16="http://schemas.microsoft.com/office/drawing/2014/chart" uri="{C3380CC4-5D6E-409C-BE32-E72D297353CC}">
              <c16:uniqueId val="{00000001-A1A4-4F4E-81E0-9D1F37C7C74D}"/>
            </c:ext>
          </c:extLst>
        </c:ser>
        <c:ser>
          <c:idx val="2"/>
          <c:order val="2"/>
          <c:tx>
            <c:strRef>
              <c:f>'[Local estimates of mental disorders from APMS.xlsx]Self-harm'!$K$57</c:f>
              <c:strCache>
                <c:ptCount val="1"/>
                <c:pt idx="0">
                  <c:v>Fenland</c:v>
                </c:pt>
              </c:strCache>
            </c:strRef>
          </c:tx>
          <c:spPr>
            <a:solidFill>
              <a:srgbClr val="752F8A"/>
            </a:solidFill>
            <a:ln>
              <a:noFill/>
            </a:ln>
            <a:effectLst/>
          </c:spPr>
          <c:invertIfNegative val="0"/>
          <c:errBars>
            <c:errBarType val="both"/>
            <c:errValType val="cust"/>
            <c:noEndCap val="0"/>
            <c:plus>
              <c:numRef>
                <c:f>'[Local estimates of mental disorders from APMS.xlsx]Self-harm'!$V$57,'[Local estimates of mental disorders from APMS.xlsx]Self-harm'!$X$57,'[Local estimates of mental disorders from APMS.xlsx]Self-harm'!$Z$57,'[Local estimates of mental disorders from APMS.xlsx]Self-harm'!$AB$57,'[Local estimates of mental disorders from APMS.xlsx]Self-harm'!$AD$57,'[Local estimates of mental disorders from APMS.xlsx]Self-harm'!$AF$57,'[Local estimates of mental disorders from APMS.xlsx]Self-harm'!$AH$57</c:f>
                <c:numCache>
                  <c:formatCode>General</c:formatCode>
                  <c:ptCount val="7"/>
                  <c:pt idx="0">
                    <c:v>199.58514555047543</c:v>
                  </c:pt>
                  <c:pt idx="1">
                    <c:v>230.81295542481132</c:v>
                  </c:pt>
                  <c:pt idx="2">
                    <c:v>154.27704329438842</c:v>
                  </c:pt>
                  <c:pt idx="3">
                    <c:v>130.95184983242862</c:v>
                  </c:pt>
                  <c:pt idx="4">
                    <c:v>128.71488729125076</c:v>
                  </c:pt>
                  <c:pt idx="5">
                    <c:v>94.770222417015688</c:v>
                  </c:pt>
                  <c:pt idx="6">
                    <c:v>0</c:v>
                  </c:pt>
                </c:numCache>
              </c:numRef>
            </c:plus>
            <c:minus>
              <c:numRef>
                <c:f>'[Local estimates of mental disorders from APMS.xlsx]Self-harm'!$U$57,'[Local estimates of mental disorders from APMS.xlsx]Self-harm'!$W$57,'[Local estimates of mental disorders from APMS.xlsx]Self-harm'!$Y$57,'[Local estimates of mental disorders from APMS.xlsx]Self-harm'!$AA$57,'[Local estimates of mental disorders from APMS.xlsx]Self-harm'!$AC$57,'[Local estimates of mental disorders from APMS.xlsx]Self-harm'!$AE$57,'[Local estimates of mental disorders from APMS.xlsx]Self-harm'!$AG$57</c:f>
                <c:numCache>
                  <c:formatCode>General</c:formatCode>
                  <c:ptCount val="7"/>
                  <c:pt idx="0">
                    <c:v>142.83966791975541</c:v>
                  </c:pt>
                  <c:pt idx="1">
                    <c:v>178.19608458511533</c:v>
                  </c:pt>
                  <c:pt idx="2">
                    <c:v>112.74158339069533</c:v>
                  </c:pt>
                  <c:pt idx="3">
                    <c:v>82.56227447440142</c:v>
                  </c:pt>
                  <c:pt idx="4">
                    <c:v>83.168825520687619</c:v>
                  </c:pt>
                  <c:pt idx="5">
                    <c:v>53.995962561875643</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APMS.xlsx]Self-harm'!$L$57:$R$57</c:f>
              <c:numCache>
                <c:formatCode>_-* #,##0_-;\-* #,##0_-;_-* "-"??_-;_-@_-</c:formatCode>
                <c:ptCount val="7"/>
                <c:pt idx="0">
                  <c:v>448.53115348561766</c:v>
                </c:pt>
                <c:pt idx="1">
                  <c:v>685.95514894197538</c:v>
                </c:pt>
                <c:pt idx="2">
                  <c:v>389.03258167302482</c:v>
                </c:pt>
                <c:pt idx="3">
                  <c:v>215.9202708757912</c:v>
                </c:pt>
                <c:pt idx="4">
                  <c:v>227.05743170674424</c:v>
                </c:pt>
                <c:pt idx="5">
                  <c:v>122.87572892541927</c:v>
                </c:pt>
                <c:pt idx="6">
                  <c:v>0</c:v>
                </c:pt>
              </c:numCache>
            </c:numRef>
          </c:val>
          <c:extLst>
            <c:ext xmlns:c16="http://schemas.microsoft.com/office/drawing/2014/chart" uri="{C3380CC4-5D6E-409C-BE32-E72D297353CC}">
              <c16:uniqueId val="{00000002-A1A4-4F4E-81E0-9D1F37C7C74D}"/>
            </c:ext>
          </c:extLst>
        </c:ser>
        <c:ser>
          <c:idx val="3"/>
          <c:order val="3"/>
          <c:tx>
            <c:strRef>
              <c:f>'[Local estimates of mental disorders from APMS.xlsx]Self-harm'!$K$58</c:f>
              <c:strCache>
                <c:ptCount val="1"/>
                <c:pt idx="0">
                  <c:v>Huntingdonshire</c:v>
                </c:pt>
              </c:strCache>
            </c:strRef>
          </c:tx>
          <c:spPr>
            <a:solidFill>
              <a:srgbClr val="F38A00"/>
            </a:solidFill>
            <a:ln>
              <a:noFill/>
            </a:ln>
            <a:effectLst/>
          </c:spPr>
          <c:invertIfNegative val="0"/>
          <c:errBars>
            <c:errBarType val="both"/>
            <c:errValType val="cust"/>
            <c:noEndCap val="0"/>
            <c:plus>
              <c:numRef>
                <c:f>'[Local estimates of mental disorders from APMS.xlsx]Self-harm'!$V$58,'[Local estimates of mental disorders from APMS.xlsx]Self-harm'!$X$58,'[Local estimates of mental disorders from APMS.xlsx]Self-harm'!$Z$58,'[Local estimates of mental disorders from APMS.xlsx]Self-harm'!$AB$58,'[Local estimates of mental disorders from APMS.xlsx]Self-harm'!$AD$58,'[Local estimates of mental disorders from APMS.xlsx]Self-harm'!$AF$58,'[Local estimates of mental disorders from APMS.xlsx]Self-harm'!$AH$58</c:f>
                <c:numCache>
                  <c:formatCode>General</c:formatCode>
                  <c:ptCount val="7"/>
                  <c:pt idx="0">
                    <c:v>349.10165139247636</c:v>
                  </c:pt>
                  <c:pt idx="1">
                    <c:v>414.45004832045424</c:v>
                  </c:pt>
                  <c:pt idx="2">
                    <c:v>308.73809396704576</c:v>
                  </c:pt>
                  <c:pt idx="3">
                    <c:v>248.86767967400851</c:v>
                  </c:pt>
                  <c:pt idx="4">
                    <c:v>226.56352015251974</c:v>
                  </c:pt>
                  <c:pt idx="5">
                    <c:v>149.89087204025245</c:v>
                  </c:pt>
                  <c:pt idx="6">
                    <c:v>0</c:v>
                  </c:pt>
                </c:numCache>
              </c:numRef>
            </c:plus>
            <c:minus>
              <c:numRef>
                <c:f>'[Local estimates of mental disorders from APMS.xlsx]Self-harm'!$U$58,'[Local estimates of mental disorders from APMS.xlsx]Self-harm'!$W$58,'[Local estimates of mental disorders from APMS.xlsx]Self-harm'!$Y$58,'[Local estimates of mental disorders from APMS.xlsx]Self-harm'!$AA$58,'[Local estimates of mental disorders from APMS.xlsx]Self-harm'!$AC$58,'[Local estimates of mental disorders from APMS.xlsx]Self-harm'!$AE$58,'[Local estimates of mental disorders from APMS.xlsx]Self-harm'!$AG$58</c:f>
                <c:numCache>
                  <c:formatCode>General</c:formatCode>
                  <c:ptCount val="7"/>
                  <c:pt idx="0">
                    <c:v>249.84606854185211</c:v>
                  </c:pt>
                  <c:pt idx="1">
                    <c:v>319.97066945782819</c:v>
                  </c:pt>
                  <c:pt idx="2">
                    <c:v>225.6176345073635</c:v>
                  </c:pt>
                  <c:pt idx="3">
                    <c:v>156.90562373380601</c:v>
                  </c:pt>
                  <c:pt idx="4">
                    <c:v>146.3934924192607</c:v>
                  </c:pt>
                  <c:pt idx="5">
                    <c:v>85.401318142302912</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APMS.xlsx]Self-harm'!$L$58:$R$58</c:f>
              <c:numCache>
                <c:formatCode>_-* #,##0_-;\-* #,##0_-;_-* "-"??_-;_-@_-</c:formatCode>
                <c:ptCount val="7"/>
                <c:pt idx="0">
                  <c:v>784.54218599751187</c:v>
                </c:pt>
                <c:pt idx="1">
                  <c:v>1231.7079173542165</c:v>
                </c:pt>
                <c:pt idx="2">
                  <c:v>778.5291654029096</c:v>
                </c:pt>
                <c:pt idx="3">
                  <c:v>410.34606900325446</c:v>
                </c:pt>
                <c:pt idx="4">
                  <c:v>399.66574253269852</c:v>
                </c:pt>
                <c:pt idx="5">
                  <c:v>194.34321975281003</c:v>
                </c:pt>
                <c:pt idx="6">
                  <c:v>0</c:v>
                </c:pt>
              </c:numCache>
            </c:numRef>
          </c:val>
          <c:extLst>
            <c:ext xmlns:c16="http://schemas.microsoft.com/office/drawing/2014/chart" uri="{C3380CC4-5D6E-409C-BE32-E72D297353CC}">
              <c16:uniqueId val="{00000003-A1A4-4F4E-81E0-9D1F37C7C74D}"/>
            </c:ext>
          </c:extLst>
        </c:ser>
        <c:ser>
          <c:idx val="4"/>
          <c:order val="4"/>
          <c:tx>
            <c:strRef>
              <c:f>'[Local estimates of mental disorders from APMS.xlsx]Self-harm'!$K$59</c:f>
              <c:strCache>
                <c:ptCount val="1"/>
                <c:pt idx="0">
                  <c:v>South Cambridgeshire</c:v>
                </c:pt>
              </c:strCache>
            </c:strRef>
          </c:tx>
          <c:spPr>
            <a:solidFill>
              <a:srgbClr val="AB004F"/>
            </a:solidFill>
            <a:ln>
              <a:noFill/>
            </a:ln>
            <a:effectLst/>
          </c:spPr>
          <c:invertIfNegative val="0"/>
          <c:errBars>
            <c:errBarType val="both"/>
            <c:errValType val="cust"/>
            <c:noEndCap val="0"/>
            <c:plus>
              <c:numRef>
                <c:f>'[Local estimates of mental disorders from APMS.xlsx]Self-harm'!$V$59,'[Local estimates of mental disorders from APMS.xlsx]Self-harm'!$X$59,'[Local estimates of mental disorders from APMS.xlsx]Self-harm'!$Z$59,'[Local estimates of mental disorders from APMS.xlsx]Self-harm'!$AB$59,'[Local estimates of mental disorders from APMS.xlsx]Self-harm'!$AD$59,'[Local estimates of mental disorders from APMS.xlsx]Self-harm'!$AF$59,'[Local estimates of mental disorders from APMS.xlsx]Self-harm'!$AH$59</c:f>
                <c:numCache>
                  <c:formatCode>General</c:formatCode>
                  <c:ptCount val="7"/>
                  <c:pt idx="0">
                    <c:v>292.52667382171353</c:v>
                  </c:pt>
                  <c:pt idx="1">
                    <c:v>329.20308116657907</c:v>
                  </c:pt>
                  <c:pt idx="2">
                    <c:v>292.17742992283638</c:v>
                  </c:pt>
                  <c:pt idx="3">
                    <c:v>228.47547896215144</c:v>
                  </c:pt>
                  <c:pt idx="4">
                    <c:v>189.12562047900155</c:v>
                  </c:pt>
                  <c:pt idx="5">
                    <c:v>125.17507616561301</c:v>
                  </c:pt>
                  <c:pt idx="6">
                    <c:v>0</c:v>
                  </c:pt>
                </c:numCache>
              </c:numRef>
            </c:plus>
            <c:minus>
              <c:numRef>
                <c:f>'[Local estimates of mental disorders from APMS.xlsx]Self-harm'!$U$59,'[Local estimates of mental disorders from APMS.xlsx]Self-harm'!$W$59,'[Local estimates of mental disorders from APMS.xlsx]Self-harm'!$Y$59,'[Local estimates of mental disorders from APMS.xlsx]Self-harm'!$AA$59,'[Local estimates of mental disorders from APMS.xlsx]Self-harm'!$AC$59,'[Local estimates of mental disorders from APMS.xlsx]Self-harm'!$AE$59,'[Local estimates of mental disorders from APMS.xlsx]Self-harm'!$AG$59</c:f>
                <c:numCache>
                  <c:formatCode>General</c:formatCode>
                  <c:ptCount val="7"/>
                  <c:pt idx="0">
                    <c:v>209.35632675026335</c:v>
                  </c:pt>
                  <c:pt idx="1">
                    <c:v>254.15687775961976</c:v>
                  </c:pt>
                  <c:pt idx="2">
                    <c:v>213.5155391698039</c:v>
                  </c:pt>
                  <c:pt idx="3">
                    <c:v>144.04878761836454</c:v>
                  </c:pt>
                  <c:pt idx="4">
                    <c:v>122.20308048375259</c:v>
                  </c:pt>
                  <c:pt idx="5">
                    <c:v>71.319329573556288</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APMS.xlsx]Self-harm'!$L$59:$R$59</c:f>
              <c:numCache>
                <c:formatCode>_-* #,##0_-;\-* #,##0_-;_-* "-"??_-;_-@_-</c:formatCode>
                <c:ptCount val="7"/>
                <c:pt idx="0">
                  <c:v>657.40025928623891</c:v>
                </c:pt>
                <c:pt idx="1">
                  <c:v>978.36167020243261</c:v>
                </c:pt>
                <c:pt idx="2">
                  <c:v>736.76898028551227</c:v>
                </c:pt>
                <c:pt idx="3">
                  <c:v>376.72234007470502</c:v>
                </c:pt>
                <c:pt idx="4">
                  <c:v>333.62401630153522</c:v>
                </c:pt>
                <c:pt idx="5">
                  <c:v>162.2975902648401</c:v>
                </c:pt>
                <c:pt idx="6">
                  <c:v>0</c:v>
                </c:pt>
              </c:numCache>
            </c:numRef>
          </c:val>
          <c:extLst>
            <c:ext xmlns:c16="http://schemas.microsoft.com/office/drawing/2014/chart" uri="{C3380CC4-5D6E-409C-BE32-E72D297353CC}">
              <c16:uniqueId val="{00000004-A1A4-4F4E-81E0-9D1F37C7C74D}"/>
            </c:ext>
          </c:extLst>
        </c:ser>
        <c:ser>
          <c:idx val="5"/>
          <c:order val="5"/>
          <c:tx>
            <c:strRef>
              <c:f>'[Local estimates of mental disorders from APMS.xlsx]Self-harm'!$K$61</c:f>
              <c:strCache>
                <c:ptCount val="1"/>
                <c:pt idx="0">
                  <c:v>Peterborough</c:v>
                </c:pt>
              </c:strCache>
            </c:strRef>
          </c:tx>
          <c:spPr>
            <a:solidFill>
              <a:srgbClr val="005C48"/>
            </a:solidFill>
            <a:ln>
              <a:noFill/>
            </a:ln>
            <a:effectLst/>
          </c:spPr>
          <c:invertIfNegative val="0"/>
          <c:errBars>
            <c:errBarType val="both"/>
            <c:errValType val="cust"/>
            <c:noEndCap val="0"/>
            <c:plus>
              <c:numRef>
                <c:f>'[Local estimates of mental disorders from APMS.xlsx]Self-harm'!$V$61,'[Local estimates of mental disorders from APMS.xlsx]Self-harm'!$X$61,'[Local estimates of mental disorders from APMS.xlsx]Self-harm'!$Z$61,'[Local estimates of mental disorders from APMS.xlsx]Self-harm'!$AB$61,'[Local estimates of mental disorders from APMS.xlsx]Self-harm'!$AD$61,'[Local estimates of mental disorders from APMS.xlsx]Self-harm'!$AF$61,'[Local estimates of mental disorders from APMS.xlsx]Self-harm'!$AH$61</c:f>
                <c:numCache>
                  <c:formatCode>General</c:formatCode>
                  <c:ptCount val="7"/>
                  <c:pt idx="0">
                    <c:v>480.77958852595089</c:v>
                  </c:pt>
                  <c:pt idx="1">
                    <c:v>581.93353848237371</c:v>
                  </c:pt>
                  <c:pt idx="2">
                    <c:v>420.56200641794499</c:v>
                  </c:pt>
                  <c:pt idx="3">
                    <c:v>270.79817018811406</c:v>
                  </c:pt>
                  <c:pt idx="4">
                    <c:v>205.78744057238731</c:v>
                  </c:pt>
                  <c:pt idx="5">
                    <c:v>125.90201133839651</c:v>
                  </c:pt>
                  <c:pt idx="6">
                    <c:v>0</c:v>
                  </c:pt>
                </c:numCache>
              </c:numRef>
            </c:plus>
            <c:minus>
              <c:numRef>
                <c:f>'[Local estimates of mental disorders from APMS.xlsx]Self-harm'!$U$61,'[Local estimates of mental disorders from APMS.xlsx]Self-harm'!$W$61,'[Local estimates of mental disorders from APMS.xlsx]Self-harm'!$Y$61,'[Local estimates of mental disorders from APMS.xlsx]Self-harm'!$AA$61,'[Local estimates of mental disorders from APMS.xlsx]Self-harm'!$AC$61,'[Local estimates of mental disorders from APMS.xlsx]Self-harm'!$AE$61,'[Local estimates of mental disorders from APMS.xlsx]Self-harm'!$AG$61</c:f>
                <c:numCache>
                  <c:formatCode>General</c:formatCode>
                  <c:ptCount val="7"/>
                  <c:pt idx="0">
                    <c:v>344.085711279929</c:v>
                  </c:pt>
                  <c:pt idx="1">
                    <c:v>449.27407933174209</c:v>
                  </c:pt>
                  <c:pt idx="2">
                    <c:v>307.33559254860018</c:v>
                  </c:pt>
                  <c:pt idx="3">
                    <c:v>170.73231789277202</c:v>
                  </c:pt>
                  <c:pt idx="4">
                    <c:v>132.96907684490614</c:v>
                  </c:pt>
                  <c:pt idx="5">
                    <c:v>71.733505707931187</c:v>
                  </c:pt>
                  <c:pt idx="6">
                    <c:v>0</c:v>
                  </c:pt>
                </c:numCache>
              </c:numRef>
            </c:minus>
            <c:spPr>
              <a:noFill/>
              <a:ln w="9525" cap="flat" cmpd="sng" algn="ctr">
                <a:solidFill>
                  <a:schemeClr val="tx1">
                    <a:lumMod val="65000"/>
                    <a:lumOff val="35000"/>
                  </a:schemeClr>
                </a:solidFill>
                <a:round/>
              </a:ln>
              <a:effectLst/>
            </c:spPr>
          </c:errBars>
          <c:cat>
            <c:strRef>
              <c:f>'[Local estimates of mental disorders from APMS.xlsx]Self-harm'!$L$54:$R$54</c:f>
              <c:strCache>
                <c:ptCount val="7"/>
                <c:pt idx="0">
                  <c:v>16-24</c:v>
                </c:pt>
                <c:pt idx="1">
                  <c:v>25-34</c:v>
                </c:pt>
                <c:pt idx="2">
                  <c:v>35-44</c:v>
                </c:pt>
                <c:pt idx="3">
                  <c:v>45-54</c:v>
                </c:pt>
                <c:pt idx="4">
                  <c:v>55-64</c:v>
                </c:pt>
                <c:pt idx="5">
                  <c:v>65-74</c:v>
                </c:pt>
                <c:pt idx="6">
                  <c:v>75+</c:v>
                </c:pt>
              </c:strCache>
            </c:strRef>
          </c:cat>
          <c:val>
            <c:numRef>
              <c:f>'[Local estimates of mental disorders from APMS.xlsx]Self-harm'!$L$61:$R$61</c:f>
              <c:numCache>
                <c:formatCode>_-* #,##0_-;\-* #,##0_-;_-* "-"??_-;_-@_-</c:formatCode>
                <c:ptCount val="7"/>
                <c:pt idx="0">
                  <c:v>1080.4642941693701</c:v>
                </c:pt>
                <c:pt idx="1">
                  <c:v>1729.4536449625023</c:v>
                </c:pt>
                <c:pt idx="2">
                  <c:v>1060.5098439575268</c:v>
                </c:pt>
                <c:pt idx="3">
                  <c:v>446.50621075233272</c:v>
                </c:pt>
                <c:pt idx="4">
                  <c:v>363.0160326997904</c:v>
                </c:pt>
                <c:pt idx="5">
                  <c:v>163.24010877919216</c:v>
                </c:pt>
                <c:pt idx="6">
                  <c:v>0</c:v>
                </c:pt>
              </c:numCache>
            </c:numRef>
          </c:val>
          <c:extLst>
            <c:ext xmlns:c16="http://schemas.microsoft.com/office/drawing/2014/chart" uri="{C3380CC4-5D6E-409C-BE32-E72D297353CC}">
              <c16:uniqueId val="{00000005-A1A4-4F4E-81E0-9D1F37C7C74D}"/>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max val="5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crossAx val="810831455"/>
        <c:crosses val="autoZero"/>
        <c:crossBetween val="between"/>
        <c:maj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000" b="0" i="0" u="none" strike="noStrike" kern="1200" baseline="0">
              <a:solidFill>
                <a:sysClr val="windowText" lastClr="000000">
                  <a:lumMod val="65000"/>
                  <a:lumOff val="35000"/>
                </a:sys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lgn="ctr" rtl="0">
        <a:defRPr lang="en-US" sz="1000" b="0" i="0" u="none" strike="noStrike" kern="1200" baseline="0">
          <a:solidFill>
            <a:sysClr val="windowText" lastClr="000000">
              <a:lumMod val="65000"/>
              <a:lumOff val="35000"/>
            </a:sysClr>
          </a:solidFill>
          <a:latin typeface="+mn-lt"/>
          <a:ea typeface="+mn-ea"/>
          <a:cs typeface="+mn-cs"/>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Self-harm -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'[Local estimates of mental disorders from APMS.xlsx]Self-harm'!$K$71</c:f>
              <c:strCache>
                <c:ptCount val="1"/>
                <c:pt idx="0">
                  <c:v>Cambridge</c:v>
                </c:pt>
              </c:strCache>
            </c:strRef>
          </c:tx>
          <c:spPr>
            <a:solidFill>
              <a:srgbClr val="00A4EB"/>
            </a:solidFill>
            <a:ln>
              <a:noFill/>
            </a:ln>
            <a:effectLst/>
          </c:spPr>
          <c:invertIfNegative val="0"/>
          <c:errBars>
            <c:errBarType val="both"/>
            <c:errValType val="cust"/>
            <c:noEndCap val="0"/>
            <c:plus>
              <c:numRef>
                <c:f>'[Local estimates of mental disorders from APMS.xlsx]Self-harm'!$V$71,'[Local estimates of mental disorders from APMS.xlsx]Self-harm'!$X$71,'[Local estimates of mental disorders from APMS.xlsx]Self-harm'!$Z$71,'[Local estimates of mental disorders from APMS.xlsx]Self-harm'!$AB$71,'[Local estimates of mental disorders from APMS.xlsx]Self-harm'!$AD$71,'[Local estimates of mental disorders from APMS.xlsx]Self-harm'!$AF$71,'[Local estimates of mental disorders from APMS.xlsx]Self-harm'!$AH$71</c:f>
                <c:numCache>
                  <c:formatCode>General</c:formatCode>
                  <c:ptCount val="7"/>
                  <c:pt idx="0">
                    <c:v>781.24504986681541</c:v>
                  </c:pt>
                  <c:pt idx="1">
                    <c:v>400.2576631390848</c:v>
                  </c:pt>
                  <c:pt idx="2">
                    <c:v>227.10655153752805</c:v>
                  </c:pt>
                  <c:pt idx="3">
                    <c:v>138.86173051352932</c:v>
                  </c:pt>
                  <c:pt idx="4">
                    <c:v>114.04143108250321</c:v>
                  </c:pt>
                  <c:pt idx="5">
                    <c:v>61.241072636707784</c:v>
                  </c:pt>
                  <c:pt idx="6">
                    <c:v>42.235474685604885</c:v>
                  </c:pt>
                </c:numCache>
              </c:numRef>
            </c:plus>
            <c:minus>
              <c:numRef>
                <c:f>'[Local estimates of mental disorders from APMS.xlsx]Self-harm'!$U$71,'[Local estimates of mental disorders from APMS.xlsx]Self-harm'!$W$71,'[Local estimates of mental disorders from APMS.xlsx]Self-harm'!$Y$71,'[Local estimates of mental disorders from APMS.xlsx]Self-harm'!$AA$71,'[Local estimates of mental disorders from APMS.xlsx]Self-harm'!$AC$71,'[Local estimates of mental disorders from APMS.xlsx]Self-harm'!$AE$71,'[Local estimates of mental disorders from APMS.xlsx]Self-harm'!$AG$71</c:f>
                <c:numCache>
                  <c:formatCode>General</c:formatCode>
                  <c:ptCount val="7"/>
                  <c:pt idx="0">
                    <c:v>691.07027945549635</c:v>
                  </c:pt>
                  <c:pt idx="1">
                    <c:v>340.11643379271072</c:v>
                  </c:pt>
                  <c:pt idx="2">
                    <c:v>184.86428038080214</c:v>
                  </c:pt>
                  <c:pt idx="3">
                    <c:v>104.41437260689958</c:v>
                  </c:pt>
                  <c:pt idx="4">
                    <c:v>83.733896072891923</c:v>
                  </c:pt>
                  <c:pt idx="5">
                    <c:v>35.504920565468197</c:v>
                  </c:pt>
                  <c:pt idx="6">
                    <c:v>15.79636513608663</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APMS.xlsx]Self-harm'!$L$71:$R$71</c:f>
              <c:numCache>
                <c:formatCode>_-* #,##0_-;\-* #,##0_-;_-* "-"??_-;_-@_-</c:formatCode>
                <c:ptCount val="7"/>
                <c:pt idx="0">
                  <c:v>3914.1907971291353</c:v>
                </c:pt>
                <c:pt idx="1">
                  <c:v>1919.4469111655512</c:v>
                </c:pt>
                <c:pt idx="2">
                  <c:v>892.65551745183825</c:v>
                </c:pt>
                <c:pt idx="3">
                  <c:v>398.93802267257786</c:v>
                </c:pt>
                <c:pt idx="4">
                  <c:v>298.66166530096774</c:v>
                </c:pt>
                <c:pt idx="5">
                  <c:v>82.919363918038087</c:v>
                </c:pt>
                <c:pt idx="6">
                  <c:v>25.092878907250139</c:v>
                </c:pt>
              </c:numCache>
            </c:numRef>
          </c:val>
          <c:extLst>
            <c:ext xmlns:c16="http://schemas.microsoft.com/office/drawing/2014/chart" uri="{C3380CC4-5D6E-409C-BE32-E72D297353CC}">
              <c16:uniqueId val="{00000000-A3AB-467D-B72A-F03D2491A44C}"/>
            </c:ext>
          </c:extLst>
        </c:ser>
        <c:ser>
          <c:idx val="1"/>
          <c:order val="1"/>
          <c:tx>
            <c:strRef>
              <c:f>'[Local estimates of mental disorders from APMS.xlsx]Self-harm'!$K$72</c:f>
              <c:strCache>
                <c:ptCount val="1"/>
                <c:pt idx="0">
                  <c:v>East Cambridgeshire</c:v>
                </c:pt>
              </c:strCache>
            </c:strRef>
          </c:tx>
          <c:spPr>
            <a:solidFill>
              <a:srgbClr val="CFDB00"/>
            </a:solidFill>
            <a:ln>
              <a:noFill/>
            </a:ln>
            <a:effectLst/>
          </c:spPr>
          <c:invertIfNegative val="0"/>
          <c:errBars>
            <c:errBarType val="both"/>
            <c:errValType val="cust"/>
            <c:noEndCap val="0"/>
            <c:plus>
              <c:numRef>
                <c:f>'[Local estimates of mental disorders from APMS.xlsx]Self-harm'!$V$72,'[Local estimates of mental disorders from APMS.xlsx]Self-harm'!$X$72,'[Local estimates of mental disorders from APMS.xlsx]Self-harm'!$Z$72,'[Local estimates of mental disorders from APMS.xlsx]Self-harm'!$AB$72,'[Local estimates of mental disorders from APMS.xlsx]Self-harm'!$AD$72,'[Local estimates of mental disorders from APMS.xlsx]Self-harm'!$AF$72,'[Local estimates of mental disorders from APMS.xlsx]Self-harm'!$AH$72</c:f>
                <c:numCache>
                  <c:formatCode>General</c:formatCode>
                  <c:ptCount val="7"/>
                  <c:pt idx="0">
                    <c:v>173.96934581763821</c:v>
                  </c:pt>
                  <c:pt idx="1">
                    <c:v>141.44547188277033</c:v>
                  </c:pt>
                  <c:pt idx="2">
                    <c:v>143.83179757725179</c:v>
                  </c:pt>
                  <c:pt idx="3">
                    <c:v>111.45889958528136</c:v>
                  </c:pt>
                  <c:pt idx="4">
                    <c:v>109.8064707770522</c:v>
                  </c:pt>
                  <c:pt idx="5">
                    <c:v>68.114384325123694</c:v>
                  </c:pt>
                  <c:pt idx="6">
                    <c:v>44.211896322034846</c:v>
                  </c:pt>
                </c:numCache>
              </c:numRef>
            </c:plus>
            <c:minus>
              <c:numRef>
                <c:f>'[Local estimates of mental disorders from APMS.xlsx]Self-harm'!$U$72,'[Local estimates of mental disorders from APMS.xlsx]Self-harm'!$W$72,'[Local estimates of mental disorders from APMS.xlsx]Self-harm'!$Y$72,'[Local estimates of mental disorders from APMS.xlsx]Self-harm'!$AA$72,'[Local estimates of mental disorders from APMS.xlsx]Self-harm'!$AC$72,'[Local estimates of mental disorders from APMS.xlsx]Self-harm'!$AE$72,'[Local estimates of mental disorders from APMS.xlsx]Self-harm'!$AG$72</c:f>
                <c:numCache>
                  <c:formatCode>General</c:formatCode>
                  <c:ptCount val="7"/>
                  <c:pt idx="0">
                    <c:v>153.88903193867384</c:v>
                  </c:pt>
                  <c:pt idx="1">
                    <c:v>120.19240080402437</c:v>
                  </c:pt>
                  <c:pt idx="2">
                    <c:v>117.07879660443058</c:v>
                  </c:pt>
                  <c:pt idx="3">
                    <c:v>83.809347821131098</c:v>
                  </c:pt>
                  <c:pt idx="4">
                    <c:v>80.624414521113408</c:v>
                  </c:pt>
                  <c:pt idx="5">
                    <c:v>39.48976888722401</c:v>
                  </c:pt>
                  <c:pt idx="6">
                    <c:v>16.53556075456396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APMS.xlsx]Self-harm'!$L$72:$R$72</c:f>
              <c:numCache>
                <c:formatCode>_-* #,##0_-;\-* #,##0_-;_-* "-"??_-;_-@_-</c:formatCode>
                <c:ptCount val="7"/>
                <c:pt idx="0">
                  <c:v>871.62051458510018</c:v>
                </c:pt>
                <c:pt idx="1">
                  <c:v>678.30574928779197</c:v>
                </c:pt>
                <c:pt idx="2">
                  <c:v>565.33925077513129</c:v>
                </c:pt>
                <c:pt idx="3">
                  <c:v>320.21200402281642</c:v>
                </c:pt>
                <c:pt idx="4">
                  <c:v>287.57078117838535</c:v>
                </c:pt>
                <c:pt idx="5">
                  <c:v>92.225710274751776</c:v>
                </c:pt>
                <c:pt idx="6">
                  <c:v>26.267107660727579</c:v>
                </c:pt>
              </c:numCache>
            </c:numRef>
          </c:val>
          <c:extLst>
            <c:ext xmlns:c16="http://schemas.microsoft.com/office/drawing/2014/chart" uri="{C3380CC4-5D6E-409C-BE32-E72D297353CC}">
              <c16:uniqueId val="{00000001-A3AB-467D-B72A-F03D2491A44C}"/>
            </c:ext>
          </c:extLst>
        </c:ser>
        <c:ser>
          <c:idx val="2"/>
          <c:order val="2"/>
          <c:tx>
            <c:strRef>
              <c:f>'[Local estimates of mental disorders from APMS.xlsx]Self-harm'!$K$73</c:f>
              <c:strCache>
                <c:ptCount val="1"/>
                <c:pt idx="0">
                  <c:v>Fenland</c:v>
                </c:pt>
              </c:strCache>
            </c:strRef>
          </c:tx>
          <c:spPr>
            <a:solidFill>
              <a:srgbClr val="752F8A"/>
            </a:solidFill>
            <a:ln>
              <a:noFill/>
            </a:ln>
            <a:effectLst/>
          </c:spPr>
          <c:invertIfNegative val="0"/>
          <c:errBars>
            <c:errBarType val="both"/>
            <c:errValType val="cust"/>
            <c:noEndCap val="0"/>
            <c:plus>
              <c:numRef>
                <c:f>'[Local estimates of mental disorders from APMS.xlsx]Self-harm'!$V$73,'[Local estimates of mental disorders from APMS.xlsx]Self-harm'!$X$73,'[Local estimates of mental disorders from APMS.xlsx]Self-harm'!$Z$73,'[Local estimates of mental disorders from APMS.xlsx]Self-harm'!$AB$73,'[Local estimates of mental disorders from APMS.xlsx]Self-harm'!$AD$73,'[Local estimates of mental disorders from APMS.xlsx]Self-harm'!$AF$73,'[Local estimates of mental disorders from APMS.xlsx]Self-harm'!$AH$73</c:f>
                <c:numCache>
                  <c:formatCode>General</c:formatCode>
                  <c:ptCount val="7"/>
                  <c:pt idx="0">
                    <c:v>226.5862178929051</c:v>
                  </c:pt>
                  <c:pt idx="1">
                    <c:v>176.58669125909285</c:v>
                  </c:pt>
                  <c:pt idx="2">
                    <c:v>141.90337910090545</c:v>
                  </c:pt>
                  <c:pt idx="3">
                    <c:v>120.95578491013094</c:v>
                  </c:pt>
                  <c:pt idx="4">
                    <c:v>136.46403341404306</c:v>
                  </c:pt>
                  <c:pt idx="5">
                    <c:v>87.200938700587855</c:v>
                  </c:pt>
                  <c:pt idx="6">
                    <c:v>57.175723548665395</c:v>
                  </c:pt>
                </c:numCache>
              </c:numRef>
            </c:plus>
            <c:minus>
              <c:numRef>
                <c:f>'[Local estimates of mental disorders from APMS.xlsx]Self-harm'!$U$73,'[Local estimates of mental disorders from APMS.xlsx]Self-harm'!$W$73,'[Local estimates of mental disorders from APMS.xlsx]Self-harm'!$Y$73,'[Local estimates of mental disorders from APMS.xlsx]Self-harm'!$AA$73,'[Local estimates of mental disorders from APMS.xlsx]Self-harm'!$AC$73,'[Local estimates of mental disorders from APMS.xlsx]Self-harm'!$AE$73,'[Local estimates of mental disorders from APMS.xlsx]Self-harm'!$AG$73</c:f>
                <c:numCache>
                  <c:formatCode>General</c:formatCode>
                  <c:ptCount val="7"/>
                  <c:pt idx="0">
                    <c:v>200.4326311529378</c:v>
                  </c:pt>
                  <c:pt idx="1">
                    <c:v>150.0534311205106</c:v>
                  </c:pt>
                  <c:pt idx="2">
                    <c:v>115.50906780757595</c:v>
                  </c:pt>
                  <c:pt idx="3">
                    <c:v>90.950345698996728</c:v>
                  </c:pt>
                  <c:pt idx="4">
                    <c:v>100.19749036043339</c:v>
                  </c:pt>
                  <c:pt idx="5">
                    <c:v>50.555326164271975</c:v>
                  </c:pt>
                  <c:pt idx="6">
                    <c:v>21.384123484292036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APMS.xlsx]Self-harm'!$L$73:$R$73</c:f>
              <c:numCache>
                <c:formatCode>_-* #,##0_-;\-* #,##0_-;_-* "-"??_-;_-@_-</c:formatCode>
                <c:ptCount val="7"/>
                <c:pt idx="0">
                  <c:v>1135.2413547886197</c:v>
                </c:pt>
                <c:pt idx="1">
                  <c:v>846.82645781707413</c:v>
                </c:pt>
                <c:pt idx="2">
                  <c:v>557.75948972811352</c:v>
                </c:pt>
                <c:pt idx="3">
                  <c:v>347.49575339733997</c:v>
                </c:pt>
                <c:pt idx="4">
                  <c:v>357.38393569999755</c:v>
                </c:pt>
                <c:pt idx="5">
                  <c:v>118.06857814202523</c:v>
                </c:pt>
                <c:pt idx="6">
                  <c:v>33.969157873110412</c:v>
                </c:pt>
              </c:numCache>
            </c:numRef>
          </c:val>
          <c:extLst>
            <c:ext xmlns:c16="http://schemas.microsoft.com/office/drawing/2014/chart" uri="{C3380CC4-5D6E-409C-BE32-E72D297353CC}">
              <c16:uniqueId val="{00000002-A3AB-467D-B72A-F03D2491A44C}"/>
            </c:ext>
          </c:extLst>
        </c:ser>
        <c:ser>
          <c:idx val="3"/>
          <c:order val="3"/>
          <c:tx>
            <c:strRef>
              <c:f>'[Local estimates of mental disorders from APMS.xlsx]Self-harm'!$K$74</c:f>
              <c:strCache>
                <c:ptCount val="1"/>
                <c:pt idx="0">
                  <c:v>Huntingdonshire</c:v>
                </c:pt>
              </c:strCache>
            </c:strRef>
          </c:tx>
          <c:spPr>
            <a:solidFill>
              <a:srgbClr val="F38A00"/>
            </a:solidFill>
            <a:ln>
              <a:noFill/>
            </a:ln>
            <a:effectLst/>
          </c:spPr>
          <c:invertIfNegative val="0"/>
          <c:errBars>
            <c:errBarType val="both"/>
            <c:errValType val="cust"/>
            <c:noEndCap val="0"/>
            <c:plus>
              <c:numRef>
                <c:f>'[Local estimates of mental disorders from APMS.xlsx]Self-harm'!$V$74,'[Local estimates of mental disorders from APMS.xlsx]Self-harm'!$X$74,'[Local estimates of mental disorders from APMS.xlsx]Self-harm'!$Z$74,'[Local estimates of mental disorders from APMS.xlsx]Self-harm'!$AB$74,'[Local estimates of mental disorders from APMS.xlsx]Self-harm'!$AD$74,'[Local estimates of mental disorders from APMS.xlsx]Self-harm'!$AF$74,'[Local estimates of mental disorders from APMS.xlsx]Self-harm'!$AH$74</c:f>
                <c:numCache>
                  <c:formatCode>General</c:formatCode>
                  <c:ptCount val="7"/>
                  <c:pt idx="0">
                    <c:v>376.68547052517829</c:v>
                  </c:pt>
                  <c:pt idx="1">
                    <c:v>317.78449597319695</c:v>
                  </c:pt>
                  <c:pt idx="2">
                    <c:v>280.25564612951439</c:v>
                  </c:pt>
                  <c:pt idx="3">
                    <c:v>221.03568916981965</c:v>
                  </c:pt>
                  <c:pt idx="4">
                    <c:v>230.54065162799134</c:v>
                  </c:pt>
                  <c:pt idx="5">
                    <c:v>138.93236091907636</c:v>
                  </c:pt>
                  <c:pt idx="6">
                    <c:v>86.344334808584136</c:v>
                  </c:pt>
                </c:numCache>
              </c:numRef>
            </c:plus>
            <c:minus>
              <c:numRef>
                <c:f>'[Local estimates of mental disorders from APMS.xlsx]Self-harm'!$U$74,'[Local estimates of mental disorders from APMS.xlsx]Self-harm'!$W$74,'[Local estimates of mental disorders from APMS.xlsx]Self-harm'!$Y$74,'[Local estimates of mental disorders from APMS.xlsx]Self-harm'!$AA$74,'[Local estimates of mental disorders from APMS.xlsx]Self-harm'!$AC$74,'[Local estimates of mental disorders from APMS.xlsx]Self-harm'!$AE$74,'[Local estimates of mental disorders from APMS.xlsx]Self-harm'!$AG$74</c:f>
                <c:numCache>
                  <c:formatCode>General</c:formatCode>
                  <c:ptCount val="7"/>
                  <c:pt idx="0">
                    <c:v>333.20676198465299</c:v>
                  </c:pt>
                  <c:pt idx="1">
                    <c:v>270.03537830444998</c:v>
                  </c:pt>
                  <c:pt idx="2">
                    <c:v>228.12753746484623</c:v>
                  </c:pt>
                  <c:pt idx="3">
                    <c:v>166.20347969919436</c:v>
                  </c:pt>
                  <c:pt idx="4">
                    <c:v>169.27240197494103</c:v>
                  </c:pt>
                  <c:pt idx="5">
                    <c:v>80.546963435256089</c:v>
                  </c:pt>
                  <c:pt idx="6">
                    <c:v>32.293389626180208</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APMS.xlsx]Self-harm'!$L$74:$R$74</c:f>
              <c:numCache>
                <c:formatCode>_-* #,##0_-;\-* #,##0_-;_-* "-"??_-;_-@_-</c:formatCode>
                <c:ptCount val="7"/>
                <c:pt idx="0">
                  <c:v>1887.2680247935866</c:v>
                </c:pt>
                <c:pt idx="1">
                  <c:v>1523.9445122131169</c:v>
                </c:pt>
                <c:pt idx="2">
                  <c:v>1101.5611267964748</c:v>
                </c:pt>
                <c:pt idx="3">
                  <c:v>635.01686498777281</c:v>
                </c:pt>
                <c:pt idx="4">
                  <c:v>603.76000442307702</c:v>
                </c:pt>
                <c:pt idx="5">
                  <c:v>188.11203819666491</c:v>
                </c:pt>
                <c:pt idx="6">
                  <c:v>51.298770850971785</c:v>
                </c:pt>
              </c:numCache>
            </c:numRef>
          </c:val>
          <c:extLst>
            <c:ext xmlns:c16="http://schemas.microsoft.com/office/drawing/2014/chart" uri="{C3380CC4-5D6E-409C-BE32-E72D297353CC}">
              <c16:uniqueId val="{00000003-A3AB-467D-B72A-F03D2491A44C}"/>
            </c:ext>
          </c:extLst>
        </c:ser>
        <c:ser>
          <c:idx val="4"/>
          <c:order val="4"/>
          <c:tx>
            <c:strRef>
              <c:f>'[Local estimates of mental disorders from APMS.xlsx]Self-harm'!$K$75</c:f>
              <c:strCache>
                <c:ptCount val="1"/>
                <c:pt idx="0">
                  <c:v>South Cambridgeshire</c:v>
                </c:pt>
              </c:strCache>
            </c:strRef>
          </c:tx>
          <c:spPr>
            <a:solidFill>
              <a:srgbClr val="AB004F"/>
            </a:solidFill>
            <a:ln>
              <a:noFill/>
            </a:ln>
            <a:effectLst/>
          </c:spPr>
          <c:invertIfNegative val="0"/>
          <c:errBars>
            <c:errBarType val="both"/>
            <c:errValType val="cust"/>
            <c:noEndCap val="0"/>
            <c:plus>
              <c:numRef>
                <c:f>'[Local estimates of mental disorders from APMS.xlsx]Self-harm'!$V$75,'[Local estimates of mental disorders from APMS.xlsx]Self-harm'!$X$75,'[Local estimates of mental disorders from APMS.xlsx]Self-harm'!$Z$75,'[Local estimates of mental disorders from APMS.xlsx]Self-harm'!$AB$75,'[Local estimates of mental disorders from APMS.xlsx]Self-harm'!$AD$75,'[Local estimates of mental disorders from APMS.xlsx]Self-harm'!$AF$75,'[Local estimates of mental disorders from APMS.xlsx]Self-harm'!$AH$75</c:f>
                <c:numCache>
                  <c:formatCode>General</c:formatCode>
                  <c:ptCount val="7"/>
                  <c:pt idx="0">
                    <c:v>319.44858041403472</c:v>
                  </c:pt>
                  <c:pt idx="1">
                    <c:v>260.35323141690469</c:v>
                  </c:pt>
                  <c:pt idx="2">
                    <c:v>277.55115680293102</c:v>
                  </c:pt>
                  <c:pt idx="3">
                    <c:v>209.67396090845409</c:v>
                  </c:pt>
                  <c:pt idx="4">
                    <c:v>194.92161048750131</c:v>
                  </c:pt>
                  <c:pt idx="5">
                    <c:v>116.52348171574778</c:v>
                  </c:pt>
                  <c:pt idx="6">
                    <c:v>78.757123787217992</c:v>
                  </c:pt>
                </c:numCache>
              </c:numRef>
            </c:plus>
            <c:minus>
              <c:numRef>
                <c:f>'[Local estimates of mental disorders from APMS.xlsx]Self-harm'!$U$75,'[Local estimates of mental disorders from APMS.xlsx]Self-harm'!$W$75,'[Local estimates of mental disorders from APMS.xlsx]Self-harm'!$Y$75,'[Local estimates of mental disorders from APMS.xlsx]Self-harm'!$AA$75,'[Local estimates of mental disorders from APMS.xlsx]Self-harm'!$AC$75,'[Local estimates of mental disorders from APMS.xlsx]Self-harm'!$AE$75,'[Local estimates of mental disorders from APMS.xlsx]Self-harm'!$AG$75</c:f>
                <c:numCache>
                  <c:formatCode>General</c:formatCode>
                  <c:ptCount val="7"/>
                  <c:pt idx="0">
                    <c:v>282.57640771742899</c:v>
                  </c:pt>
                  <c:pt idx="1">
                    <c:v>221.23352218032574</c:v>
                  </c:pt>
                  <c:pt idx="2">
                    <c:v>225.92608854242803</c:v>
                  </c:pt>
                  <c:pt idx="3">
                    <c:v>157.66024951076611</c:v>
                  </c:pt>
                  <c:pt idx="4">
                    <c:v>143.11944106623275</c:v>
                  </c:pt>
                  <c:pt idx="5">
                    <c:v>67.555266167065867</c:v>
                  </c:pt>
                  <c:pt idx="6">
                    <c:v>29.455719242452069</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APMS.xlsx]Self-harm'!$L$75:$R$75</c:f>
              <c:numCache>
                <c:formatCode>_-* #,##0_-;\-* #,##0_-;_-* "-"??_-;_-@_-</c:formatCode>
                <c:ptCount val="7"/>
                <c:pt idx="0">
                  <c:v>1600.4999888648799</c:v>
                </c:pt>
                <c:pt idx="1">
                  <c:v>1248.5312634264201</c:v>
                </c:pt>
                <c:pt idx="2">
                  <c:v>1090.930974108584</c:v>
                </c:pt>
                <c:pt idx="3">
                  <c:v>602.37557937243378</c:v>
                </c:pt>
                <c:pt idx="4">
                  <c:v>510.47774689207188</c:v>
                </c:pt>
                <c:pt idx="5">
                  <c:v>157.77079938984491</c:v>
                </c:pt>
                <c:pt idx="6">
                  <c:v>46.79106805326218</c:v>
                </c:pt>
              </c:numCache>
            </c:numRef>
          </c:val>
          <c:extLst>
            <c:ext xmlns:c16="http://schemas.microsoft.com/office/drawing/2014/chart" uri="{C3380CC4-5D6E-409C-BE32-E72D297353CC}">
              <c16:uniqueId val="{00000004-A3AB-467D-B72A-F03D2491A44C}"/>
            </c:ext>
          </c:extLst>
        </c:ser>
        <c:ser>
          <c:idx val="5"/>
          <c:order val="5"/>
          <c:tx>
            <c:strRef>
              <c:f>'[Local estimates of mental disorders from APMS.xlsx]Self-harm'!$K$77</c:f>
              <c:strCache>
                <c:ptCount val="1"/>
                <c:pt idx="0">
                  <c:v>Peterborough</c:v>
                </c:pt>
              </c:strCache>
            </c:strRef>
          </c:tx>
          <c:spPr>
            <a:solidFill>
              <a:srgbClr val="005C48"/>
            </a:solidFill>
            <a:ln>
              <a:noFill/>
            </a:ln>
            <a:effectLst/>
          </c:spPr>
          <c:invertIfNegative val="0"/>
          <c:errBars>
            <c:errBarType val="both"/>
            <c:errValType val="cust"/>
            <c:noEndCap val="0"/>
            <c:plus>
              <c:numRef>
                <c:f>'[Local estimates of mental disorders from APMS.xlsx]Self-harm'!$V$77,'[Local estimates of mental disorders from APMS.xlsx]Self-harm'!$X$77,'[Local estimates of mental disorders from APMS.xlsx]Self-harm'!$Z$77,'[Local estimates of mental disorders from APMS.xlsx]Self-harm'!$AB$77,'[Local estimates of mental disorders from APMS.xlsx]Self-harm'!$AD$77,'[Local estimates of mental disorders from APMS.xlsx]Self-harm'!$AF$77,'[Local estimates of mental disorders from APMS.xlsx]Self-harm'!$AH$77</c:f>
                <c:numCache>
                  <c:formatCode>General</c:formatCode>
                  <c:ptCount val="7"/>
                  <c:pt idx="0">
                    <c:v>531.55874179452439</c:v>
                  </c:pt>
                  <c:pt idx="1">
                    <c:v>461.54152809685274</c:v>
                  </c:pt>
                  <c:pt idx="2">
                    <c:v>389.02315165515029</c:v>
                  </c:pt>
                  <c:pt idx="3">
                    <c:v>238.61356055290514</c:v>
                  </c:pt>
                  <c:pt idx="4">
                    <c:v>221.18214559585635</c:v>
                  </c:pt>
                  <c:pt idx="5">
                    <c:v>118.01651028211597</c:v>
                  </c:pt>
                  <c:pt idx="6">
                    <c:v>73.76455159661532</c:v>
                  </c:pt>
                </c:numCache>
              </c:numRef>
            </c:plus>
            <c:minus>
              <c:numRef>
                <c:f>'[Local estimates of mental disorders from APMS.xlsx]Self-harm'!$U$77,'[Local estimates of mental disorders from APMS.xlsx]Self-harm'!$W$77,'[Local estimates of mental disorders from APMS.xlsx]Self-harm'!$Y$77,'[Local estimates of mental disorders from APMS.xlsx]Self-harm'!$AA$77,'[Local estimates of mental disorders from APMS.xlsx]Self-harm'!$AC$77,'[Local estimates of mental disorders from APMS.xlsx]Self-harm'!$AE$77,'[Local estimates of mental disorders from APMS.xlsx]Self-harm'!$AG$77</c:f>
                <c:numCache>
                  <c:formatCode>General</c:formatCode>
                  <c:ptCount val="7"/>
                  <c:pt idx="0">
                    <c:v>470.20387303775988</c:v>
                  </c:pt>
                  <c:pt idx="1">
                    <c:v>392.1920128959332</c:v>
                  </c:pt>
                  <c:pt idx="2">
                    <c:v>316.66407021427267</c:v>
                  </c:pt>
                  <c:pt idx="3">
                    <c:v>179.42081758949814</c:v>
                  </c:pt>
                  <c:pt idx="4">
                    <c:v>162.40100301007334</c:v>
                  </c:pt>
                  <c:pt idx="5">
                    <c:v>68.420859442437489</c:v>
                  </c:pt>
                  <c:pt idx="6">
                    <c:v>27.58846206402356</c:v>
                  </c:pt>
                </c:numCache>
              </c:numRef>
            </c:minus>
            <c:spPr>
              <a:noFill/>
              <a:ln w="9525" cap="flat" cmpd="sng" algn="ctr">
                <a:solidFill>
                  <a:schemeClr val="tx1">
                    <a:lumMod val="65000"/>
                    <a:lumOff val="35000"/>
                  </a:schemeClr>
                </a:solidFill>
                <a:round/>
              </a:ln>
              <a:effectLst/>
            </c:spPr>
          </c:errBars>
          <c:cat>
            <c:strRef>
              <c:f>'[Local estimates of mental disorders from APMS.xlsx]Self-harm'!$L$70:$R$70</c:f>
              <c:strCache>
                <c:ptCount val="7"/>
                <c:pt idx="0">
                  <c:v>16-24</c:v>
                </c:pt>
                <c:pt idx="1">
                  <c:v>25-34</c:v>
                </c:pt>
                <c:pt idx="2">
                  <c:v>35-44</c:v>
                </c:pt>
                <c:pt idx="3">
                  <c:v>45-54</c:v>
                </c:pt>
                <c:pt idx="4">
                  <c:v>55-64</c:v>
                </c:pt>
                <c:pt idx="5">
                  <c:v>65-74</c:v>
                </c:pt>
                <c:pt idx="6">
                  <c:v>75+</c:v>
                </c:pt>
              </c:strCache>
            </c:strRef>
          </c:cat>
          <c:val>
            <c:numRef>
              <c:f>'[Local estimates of mental disorders from APMS.xlsx]Self-harm'!$L$77:$R$77</c:f>
              <c:numCache>
                <c:formatCode>_-* #,##0_-;\-* #,##0_-;_-* "-"??_-;_-@_-</c:formatCode>
                <c:ptCount val="7"/>
                <c:pt idx="0">
                  <c:v>2663.2134637145805</c:v>
                </c:pt>
                <c:pt idx="1">
                  <c:v>2213.3354138239001</c:v>
                </c:pt>
                <c:pt idx="2">
                  <c:v>1529.0781370703437</c:v>
                </c:pt>
                <c:pt idx="3">
                  <c:v>685.51660473916343</c:v>
                </c:pt>
                <c:pt idx="4">
                  <c:v>579.25113102719183</c:v>
                </c:pt>
                <c:pt idx="5">
                  <c:v>159.79233450842656</c:v>
                </c:pt>
                <c:pt idx="6">
                  <c:v>43.824888311065614</c:v>
                </c:pt>
              </c:numCache>
            </c:numRef>
          </c:val>
          <c:extLst>
            <c:ext xmlns:c16="http://schemas.microsoft.com/office/drawing/2014/chart" uri="{C3380CC4-5D6E-409C-BE32-E72D297353CC}">
              <c16:uniqueId val="{00000005-A3AB-467D-B72A-F03D2491A44C}"/>
            </c:ext>
          </c:extLst>
        </c:ser>
        <c:dLbls>
          <c:showLegendKey val="0"/>
          <c:showVal val="0"/>
          <c:showCatName val="0"/>
          <c:showSerName val="0"/>
          <c:showPercent val="0"/>
          <c:showBubbleSize val="0"/>
        </c:dLbls>
        <c:gapWidth val="219"/>
        <c:overlap val="-27"/>
        <c:axId val="810831455"/>
        <c:axId val="810836863"/>
      </c:barChart>
      <c:catAx>
        <c:axId val="81083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6863"/>
        <c:crosses val="autoZero"/>
        <c:auto val="1"/>
        <c:lblAlgn val="ctr"/>
        <c:lblOffset val="100"/>
        <c:noMultiLvlLbl val="0"/>
      </c:catAx>
      <c:valAx>
        <c:axId val="8108368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r>
                  <a:rPr lang="en-GB" sz="1000" b="0" i="0" u="none" strike="noStrike" kern="1200" baseline="0">
                    <a:solidFill>
                      <a:sysClr val="windowText" lastClr="000000">
                        <a:lumMod val="65000"/>
                        <a:lumOff val="35000"/>
                      </a:sysClr>
                    </a:solidFill>
                    <a:latin typeface="+mn-lt"/>
                    <a:ea typeface="+mn-ea"/>
                    <a:cs typeface="+mn-cs"/>
                  </a:rPr>
                  <a:t>Population (count)</a:t>
                </a:r>
              </a:p>
            </c:rich>
          </c:tx>
          <c:overlay val="0"/>
          <c:spPr>
            <a:noFill/>
            <a:ln>
              <a:noFill/>
            </a:ln>
            <a:effectLst/>
          </c:spPr>
          <c:txPr>
            <a:bodyPr rot="-5400000" spcFirstLastPara="1" vertOverflow="ellipsis" vert="horz" wrap="square" anchor="ctr" anchorCtr="1"/>
            <a:lstStyle/>
            <a:p>
              <a:pPr algn="ctr" rtl="0">
                <a:defRPr lang="en-GB" sz="1000" b="0" i="0" u="none" strike="noStrike" kern="1200" baseline="0">
                  <a:solidFill>
                    <a:sysClr val="windowText" lastClr="000000">
                      <a:lumMod val="65000"/>
                      <a:lumOff val="35000"/>
                    </a:sys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10831455"/>
        <c:crosses val="autoZero"/>
        <c:crossBetween val="between"/>
        <c:majorUnit val="1000"/>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Any CMD </a:t>
            </a:r>
            <a:r>
              <a:rPr lang="en-GB" baseline="0"/>
              <a:t>- Females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'Any CMD'!$K$71</c:f>
              <c:strCache>
                <c:ptCount val="1"/>
                <c:pt idx="0">
                  <c:v>Cambridge</c:v>
                </c:pt>
              </c:strCache>
            </c:strRef>
          </c:tx>
          <c:spPr>
            <a:solidFill>
              <a:srgbClr val="00A4EB"/>
            </a:solidFill>
            <a:ln>
              <a:noFill/>
            </a:ln>
            <a:effectLst/>
          </c:spPr>
          <c:invertIfNegative val="0"/>
          <c:errBars>
            <c:errBarType val="both"/>
            <c:errValType val="cust"/>
            <c:noEndCap val="0"/>
            <c:plus>
              <c:numRef>
                <c:f>('Any CMD'!$V$71,'Any CMD'!$X$71,'Any CMD'!$Z$71,'Any CMD'!$AB$71,'Any CMD'!$AD$71,'Any CMD'!$AF$71,'Any CMD'!$AH$71)</c:f>
                <c:numCache>
                  <c:formatCode>General</c:formatCode>
                  <c:ptCount val="7"/>
                  <c:pt idx="0">
                    <c:v>798.00391113323894</c:v>
                  </c:pt>
                  <c:pt idx="1">
                    <c:v>466.26631138341781</c:v>
                  </c:pt>
                  <c:pt idx="2">
                    <c:v>309.17718309336169</c:v>
                  </c:pt>
                  <c:pt idx="3">
                    <c:v>247.42685684375488</c:v>
                  </c:pt>
                  <c:pt idx="4">
                    <c:v>191.1554088673463</c:v>
                  </c:pt>
                  <c:pt idx="5">
                    <c:v>133.27173269439834</c:v>
                  </c:pt>
                  <c:pt idx="6">
                    <c:v>119.56546258898948</c:v>
                  </c:pt>
                </c:numCache>
              </c:numRef>
            </c:plus>
            <c:minus>
              <c:numRef>
                <c:f>('Any CMD'!$U$71,'Any CMD'!$W$71,'Any CMD'!$Y$71,'Any CMD'!$AA$71,'Any CMD'!$AC$71,'Any CMD'!$AE$71,'Any CMD'!$AG$71)</c:f>
                <c:numCache>
                  <c:formatCode>General</c:formatCode>
                  <c:ptCount val="7"/>
                  <c:pt idx="0">
                    <c:v>717.04272312181138</c:v>
                  </c:pt>
                  <c:pt idx="1">
                    <c:v>418.38653684473366</c:v>
                  </c:pt>
                  <c:pt idx="2">
                    <c:v>280.46730617106414</c:v>
                  </c:pt>
                  <c:pt idx="3">
                    <c:v>227.71867555118138</c:v>
                  </c:pt>
                  <c:pt idx="4">
                    <c:v>171.10678829059589</c:v>
                  </c:pt>
                  <c:pt idx="5">
                    <c:v>114.41517709125196</c:v>
                  </c:pt>
                  <c:pt idx="6">
                    <c:v>98.710842500068793</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CMD'!$L$71:$R$71</c:f>
              <c:numCache>
                <c:formatCode>_-* #,##0_-;\-* #,##0_-;_-* "-"??_-;_-@_-</c:formatCode>
                <c:ptCount val="7"/>
                <c:pt idx="0">
                  <c:v>4291.7579999999998</c:v>
                </c:pt>
                <c:pt idx="1">
                  <c:v>3010.8150000000001</c:v>
                </c:pt>
                <c:pt idx="2">
                  <c:v>2153.511</c:v>
                </c:pt>
                <c:pt idx="3">
                  <c:v>1946.164</c:v>
                </c:pt>
                <c:pt idx="4">
                  <c:v>1218.4639999999999</c:v>
                </c:pt>
                <c:pt idx="5">
                  <c:v>669.29099999999994</c:v>
                </c:pt>
                <c:pt idx="6">
                  <c:v>495.99</c:v>
                </c:pt>
              </c:numCache>
            </c:numRef>
          </c:val>
          <c:extLst>
            <c:ext xmlns:c16="http://schemas.microsoft.com/office/drawing/2014/chart" uri="{C3380CC4-5D6E-409C-BE32-E72D297353CC}">
              <c16:uniqueId val="{00000000-4BBE-454F-8AE4-42B5E5607A8E}"/>
            </c:ext>
          </c:extLst>
        </c:ser>
        <c:ser>
          <c:idx val="1"/>
          <c:order val="1"/>
          <c:tx>
            <c:strRef>
              <c:f>'Any CMD'!$K$72</c:f>
              <c:strCache>
                <c:ptCount val="1"/>
                <c:pt idx="0">
                  <c:v>East Cambridgeshire</c:v>
                </c:pt>
              </c:strCache>
            </c:strRef>
          </c:tx>
          <c:spPr>
            <a:solidFill>
              <a:srgbClr val="CFDB00"/>
            </a:solidFill>
            <a:ln>
              <a:noFill/>
            </a:ln>
            <a:effectLst/>
          </c:spPr>
          <c:invertIfNegative val="0"/>
          <c:errBars>
            <c:errBarType val="both"/>
            <c:errValType val="cust"/>
            <c:noEndCap val="0"/>
            <c:plus>
              <c:numRef>
                <c:f>('Any CMD'!$V$72,'Any CMD'!$X$72,'Any CMD'!$Z$72,'Any CMD'!$AB$72,'Any CMD'!$AD$72,'Any CMD'!$AF$72,'Any CMD'!$AH$72)</c:f>
                <c:numCache>
                  <c:formatCode>General</c:formatCode>
                  <c:ptCount val="7"/>
                  <c:pt idx="0">
                    <c:v>177.701245471486</c:v>
                  </c:pt>
                  <c:pt idx="1">
                    <c:v>164.77200691033113</c:v>
                  </c:pt>
                  <c:pt idx="2">
                    <c:v>195.80901437288981</c:v>
                  </c:pt>
                  <c:pt idx="3">
                    <c:v>198.59989566357103</c:v>
                  </c:pt>
                  <c:pt idx="4">
                    <c:v>184.05679951948719</c:v>
                  </c:pt>
                  <c:pt idx="5">
                    <c:v>148.22931130341158</c:v>
                  </c:pt>
                  <c:pt idx="6">
                    <c:v>125.16056407629856</c:v>
                  </c:pt>
                </c:numCache>
              </c:numRef>
            </c:plus>
            <c:minus>
              <c:numRef>
                <c:f>('Any CMD'!$U$72,'Any CMD'!$W$72,'Any CMD'!$Y$72,'Any CMD'!$AA$72,'Any CMD'!$AC$72,'Any CMD'!$AE$72,'Any CMD'!$AG$72)</c:f>
                <c:numCache>
                  <c:formatCode>General</c:formatCode>
                  <c:ptCount val="7"/>
                  <c:pt idx="0">
                    <c:v>159.67263214796105</c:v>
                  </c:pt>
                  <c:pt idx="1">
                    <c:v>147.85196283134633</c:v>
                  </c:pt>
                  <c:pt idx="2">
                    <c:v>177.62638961812468</c:v>
                  </c:pt>
                  <c:pt idx="3">
                    <c:v>182.7809065758363</c:v>
                  </c:pt>
                  <c:pt idx="4">
                    <c:v>164.75269005168775</c:v>
                  </c:pt>
                  <c:pt idx="5">
                    <c:v>127.25641484517905</c:v>
                  </c:pt>
                  <c:pt idx="6">
                    <c:v>103.33004581954424</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CMD'!$L$72:$R$72</c:f>
              <c:numCache>
                <c:formatCode>_-* #,##0_-;\-* #,##0_-;_-* "-"??_-;_-@_-</c:formatCode>
                <c:ptCount val="7"/>
                <c:pt idx="0">
                  <c:v>955.69799999999998</c:v>
                </c:pt>
                <c:pt idx="1">
                  <c:v>1063.98</c:v>
                </c:pt>
                <c:pt idx="2">
                  <c:v>1363.8680000000002</c:v>
                </c:pt>
                <c:pt idx="3">
                  <c:v>1562.11</c:v>
                </c:pt>
                <c:pt idx="4">
                  <c:v>1173.2159999999999</c:v>
                </c:pt>
                <c:pt idx="5">
                  <c:v>744.40800000000002</c:v>
                </c:pt>
                <c:pt idx="6">
                  <c:v>519.20000000000005</c:v>
                </c:pt>
              </c:numCache>
            </c:numRef>
          </c:val>
          <c:extLst>
            <c:ext xmlns:c16="http://schemas.microsoft.com/office/drawing/2014/chart" uri="{C3380CC4-5D6E-409C-BE32-E72D297353CC}">
              <c16:uniqueId val="{00000001-4BBE-454F-8AE4-42B5E5607A8E}"/>
            </c:ext>
          </c:extLst>
        </c:ser>
        <c:ser>
          <c:idx val="2"/>
          <c:order val="2"/>
          <c:tx>
            <c:strRef>
              <c:f>'Any CMD'!$K$73</c:f>
              <c:strCache>
                <c:ptCount val="1"/>
                <c:pt idx="0">
                  <c:v>Fenland</c:v>
                </c:pt>
              </c:strCache>
            </c:strRef>
          </c:tx>
          <c:spPr>
            <a:solidFill>
              <a:srgbClr val="752F8A"/>
            </a:solidFill>
            <a:ln>
              <a:noFill/>
            </a:ln>
            <a:effectLst/>
          </c:spPr>
          <c:invertIfNegative val="0"/>
          <c:errBars>
            <c:errBarType val="both"/>
            <c:errValType val="cust"/>
            <c:noEndCap val="0"/>
            <c:plus>
              <c:numRef>
                <c:f>('Any CMD'!$V$73,'Any CMD'!$X$73,'Any CMD'!$Z$73,'Any CMD'!$AB$73,'Any CMD'!$AD$73,'Any CMD'!$AF$73,'Any CMD'!$AH$73)</c:f>
                <c:numCache>
                  <c:formatCode>General</c:formatCode>
                  <c:ptCount val="7"/>
                  <c:pt idx="0">
                    <c:v>231.44682723845949</c:v>
                  </c:pt>
                  <c:pt idx="1">
                    <c:v>205.70855415245046</c:v>
                  </c:pt>
                  <c:pt idx="2">
                    <c:v>193.18371365696817</c:v>
                  </c:pt>
                  <c:pt idx="3">
                    <c:v>215.52165284636931</c:v>
                  </c:pt>
                  <c:pt idx="4">
                    <c:v>228.74001014663531</c:v>
                  </c:pt>
                  <c:pt idx="5">
                    <c:v>189.76513135466382</c:v>
                  </c:pt>
                  <c:pt idx="6">
                    <c:v>161.86018710206065</c:v>
                  </c:pt>
                </c:numCache>
              </c:numRef>
            </c:plus>
            <c:minus>
              <c:numRef>
                <c:f>('Any CMD'!$U$73,'Any CMD'!$W$73,'Any CMD'!$Y$73,'Any CMD'!$AA$73,'Any CMD'!$AC$73,'Any CMD'!$AE$73,'Any CMD'!$AG$73)</c:f>
                <c:numCache>
                  <c:formatCode>General</c:formatCode>
                  <c:ptCount val="7"/>
                  <c:pt idx="0">
                    <c:v>207.9654760404544</c:v>
                  </c:pt>
                  <c:pt idx="1">
                    <c:v>184.58483375267497</c:v>
                  </c:pt>
                  <c:pt idx="2">
                    <c:v>175.24487164090306</c:v>
                  </c:pt>
                  <c:pt idx="3">
                    <c:v>198.35480256603159</c:v>
                  </c:pt>
                  <c:pt idx="4">
                    <c:v>204.74946914481461</c:v>
                  </c:pt>
                  <c:pt idx="5">
                    <c:v>162.91535099551641</c:v>
                  </c:pt>
                  <c:pt idx="6">
                    <c:v>133.62851688188516</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CMD'!$L$73:$R$73</c:f>
              <c:numCache>
                <c:formatCode>_-* #,##0_-;\-* #,##0_-;_-* "-"??_-;_-@_-</c:formatCode>
                <c:ptCount val="7"/>
                <c:pt idx="0">
                  <c:v>1244.748</c:v>
                </c:pt>
                <c:pt idx="1">
                  <c:v>1328.319</c:v>
                </c:pt>
                <c:pt idx="2">
                  <c:v>1345.5820000000001</c:v>
                </c:pt>
                <c:pt idx="3">
                  <c:v>1695.21</c:v>
                </c:pt>
                <c:pt idx="4">
                  <c:v>1458.0360000000001</c:v>
                </c:pt>
                <c:pt idx="5">
                  <c:v>953.00099999999986</c:v>
                </c:pt>
                <c:pt idx="6">
                  <c:v>671.44</c:v>
                </c:pt>
              </c:numCache>
            </c:numRef>
          </c:val>
          <c:extLst>
            <c:ext xmlns:c16="http://schemas.microsoft.com/office/drawing/2014/chart" uri="{C3380CC4-5D6E-409C-BE32-E72D297353CC}">
              <c16:uniqueId val="{00000002-4BBE-454F-8AE4-42B5E5607A8E}"/>
            </c:ext>
          </c:extLst>
        </c:ser>
        <c:ser>
          <c:idx val="3"/>
          <c:order val="3"/>
          <c:tx>
            <c:strRef>
              <c:f>'Any CMD'!$K$74</c:f>
              <c:strCache>
                <c:ptCount val="1"/>
                <c:pt idx="0">
                  <c:v>Huntingdonshire</c:v>
                </c:pt>
              </c:strCache>
            </c:strRef>
          </c:tx>
          <c:spPr>
            <a:solidFill>
              <a:srgbClr val="F38A00"/>
            </a:solidFill>
            <a:ln>
              <a:noFill/>
            </a:ln>
            <a:effectLst/>
          </c:spPr>
          <c:invertIfNegative val="0"/>
          <c:errBars>
            <c:errBarType val="both"/>
            <c:errValType val="cust"/>
            <c:noEndCap val="0"/>
            <c:plus>
              <c:numRef>
                <c:f>('Any CMD'!$V$74,'Any CMD'!$X$74,'Any CMD'!$Z$74,'Any CMD'!$AB$74,'Any CMD'!$AD$74,'Any CMD'!$AF$74,'Any CMD'!$AH$74)</c:f>
                <c:numCache>
                  <c:formatCode>General</c:formatCode>
                  <c:ptCount val="7"/>
                  <c:pt idx="0">
                    <c:v>384.76593073761114</c:v>
                  </c:pt>
                  <c:pt idx="1">
                    <c:v>370.19204976663514</c:v>
                  </c:pt>
                  <c:pt idx="2">
                    <c:v>381.53303209315345</c:v>
                  </c:pt>
                  <c:pt idx="3">
                    <c:v>393.84620672182336</c:v>
                  </c:pt>
                  <c:pt idx="4">
                    <c:v>386.43054637407477</c:v>
                  </c:pt>
                  <c:pt idx="5">
                    <c:v>302.3421320009752</c:v>
                  </c:pt>
                  <c:pt idx="6">
                    <c:v>244.43433891002542</c:v>
                  </c:pt>
                </c:numCache>
              </c:numRef>
            </c:plus>
            <c:minus>
              <c:numRef>
                <c:f>('Any CMD'!$U$74,'Any CMD'!$W$74,'Any CMD'!$Y$74,'Any CMD'!$AA$74,'Any CMD'!$AC$74,'Any CMD'!$AE$74,'Any CMD'!$AG$74)</c:f>
                <c:numCache>
                  <c:formatCode>General</c:formatCode>
                  <c:ptCount val="7"/>
                  <c:pt idx="0">
                    <c:v>345.72964730060175</c:v>
                  </c:pt>
                  <c:pt idx="1">
                    <c:v>332.17791182419978</c:v>
                  </c:pt>
                  <c:pt idx="2">
                    <c:v>346.10426505546002</c:v>
                  </c:pt>
                  <c:pt idx="3">
                    <c:v>362.47535012816161</c:v>
                  </c:pt>
                  <c:pt idx="4">
                    <c:v>345.90122288055818</c:v>
                  </c:pt>
                  <c:pt idx="5">
                    <c:v>259.56388407106101</c:v>
                  </c:pt>
                  <c:pt idx="6">
                    <c:v>201.80007677215212</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CMD'!$L$74:$R$74</c:f>
              <c:numCache>
                <c:formatCode>_-* #,##0_-;\-* #,##0_-;_-* "-"??_-;_-@_-</c:formatCode>
                <c:ptCount val="7"/>
                <c:pt idx="0">
                  <c:v>2069.3160000000003</c:v>
                </c:pt>
                <c:pt idx="1">
                  <c:v>2390.4360000000001</c:v>
                </c:pt>
                <c:pt idx="2">
                  <c:v>2657.4910000000004</c:v>
                </c:pt>
                <c:pt idx="3">
                  <c:v>3097.8420000000001</c:v>
                </c:pt>
                <c:pt idx="4">
                  <c:v>2463.1880000000001</c:v>
                </c:pt>
                <c:pt idx="5">
                  <c:v>1518.3629999999998</c:v>
                </c:pt>
                <c:pt idx="6">
                  <c:v>1013.98</c:v>
                </c:pt>
              </c:numCache>
            </c:numRef>
          </c:val>
          <c:extLst>
            <c:ext xmlns:c16="http://schemas.microsoft.com/office/drawing/2014/chart" uri="{C3380CC4-5D6E-409C-BE32-E72D297353CC}">
              <c16:uniqueId val="{00000003-4BBE-454F-8AE4-42B5E5607A8E}"/>
            </c:ext>
          </c:extLst>
        </c:ser>
        <c:ser>
          <c:idx val="4"/>
          <c:order val="4"/>
          <c:tx>
            <c:strRef>
              <c:f>'Any CMD'!$K$75</c:f>
              <c:strCache>
                <c:ptCount val="1"/>
                <c:pt idx="0">
                  <c:v>South Cambridgeshire</c:v>
                </c:pt>
              </c:strCache>
            </c:strRef>
          </c:tx>
          <c:spPr>
            <a:solidFill>
              <a:srgbClr val="AB004F"/>
            </a:solidFill>
            <a:ln>
              <a:noFill/>
            </a:ln>
            <a:effectLst/>
          </c:spPr>
          <c:invertIfNegative val="0"/>
          <c:errBars>
            <c:errBarType val="both"/>
            <c:errValType val="cust"/>
            <c:noEndCap val="0"/>
            <c:plus>
              <c:numRef>
                <c:f>('Any CMD'!$V$75,'Any CMD'!$X$75,'Any CMD'!$Z$75,'Any CMD'!$AB$75,'Any CMD'!$AD$75,'Any CMD'!$AF$75,'Any CMD'!$AH$75)</c:f>
                <c:numCache>
                  <c:formatCode>General</c:formatCode>
                  <c:ptCount val="7"/>
                  <c:pt idx="0">
                    <c:v>326.30122471792811</c:v>
                  </c:pt>
                  <c:pt idx="1">
                    <c:v>303.28948587133141</c:v>
                  </c:pt>
                  <c:pt idx="2">
                    <c:v>377.85120791838517</c:v>
                  </c:pt>
                  <c:pt idx="3">
                    <c:v>373.60163176494871</c:v>
                  </c:pt>
                  <c:pt idx="4">
                    <c:v>326.72617132333244</c:v>
                  </c:pt>
                  <c:pt idx="5">
                    <c:v>253.57632776884952</c:v>
                  </c:pt>
                  <c:pt idx="6">
                    <c:v>222.95551329523698</c:v>
                  </c:pt>
                </c:numCache>
              </c:numRef>
            </c:plus>
            <c:minus>
              <c:numRef>
                <c:f>('Any CMD'!$U$75,'Any CMD'!$W$75,'Any CMD'!$Y$75,'Any CMD'!$AA$75,'Any CMD'!$AC$75,'Any CMD'!$AE$75,'Any CMD'!$AG$75)</c:f>
                <c:numCache>
                  <c:formatCode>General</c:formatCode>
                  <c:ptCount val="7"/>
                  <c:pt idx="0">
                    <c:v>293.19645613949888</c:v>
                  </c:pt>
                  <c:pt idx="1">
                    <c:v>272.14541251894298</c:v>
                  </c:pt>
                  <c:pt idx="2">
                    <c:v>342.76433130691748</c:v>
                  </c:pt>
                  <c:pt idx="3">
                    <c:v>343.84330728898203</c:v>
                  </c:pt>
                  <c:pt idx="4">
                    <c:v>292.45871804974195</c:v>
                  </c:pt>
                  <c:pt idx="5">
                    <c:v>217.69793084592925</c:v>
                  </c:pt>
                  <c:pt idx="6">
                    <c:v>184.06759009549307</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CMD'!$L$75:$R$75</c:f>
              <c:numCache>
                <c:formatCode>_-* #,##0_-;\-* #,##0_-;_-* "-"??_-;_-@_-</c:formatCode>
                <c:ptCount val="7"/>
                <c:pt idx="0">
                  <c:v>1754.886</c:v>
                </c:pt>
                <c:pt idx="1">
                  <c:v>1958.4269999999999</c:v>
                </c:pt>
                <c:pt idx="2">
                  <c:v>2631.8460000000005</c:v>
                </c:pt>
                <c:pt idx="3">
                  <c:v>2938.6059999999998</c:v>
                </c:pt>
                <c:pt idx="4">
                  <c:v>2082.62</c:v>
                </c:pt>
                <c:pt idx="5">
                  <c:v>1273.461</c:v>
                </c:pt>
                <c:pt idx="6">
                  <c:v>924.88</c:v>
                </c:pt>
              </c:numCache>
            </c:numRef>
          </c:val>
          <c:extLst>
            <c:ext xmlns:c16="http://schemas.microsoft.com/office/drawing/2014/chart" uri="{C3380CC4-5D6E-409C-BE32-E72D297353CC}">
              <c16:uniqueId val="{00000004-4BBE-454F-8AE4-42B5E5607A8E}"/>
            </c:ext>
          </c:extLst>
        </c:ser>
        <c:ser>
          <c:idx val="5"/>
          <c:order val="5"/>
          <c:tx>
            <c:strRef>
              <c:f>'Any CMD'!$K$77</c:f>
              <c:strCache>
                <c:ptCount val="1"/>
                <c:pt idx="0">
                  <c:v>Peterborough</c:v>
                </c:pt>
              </c:strCache>
            </c:strRef>
          </c:tx>
          <c:spPr>
            <a:solidFill>
              <a:srgbClr val="005C48"/>
            </a:solidFill>
            <a:ln>
              <a:noFill/>
            </a:ln>
            <a:effectLst/>
          </c:spPr>
          <c:invertIfNegative val="0"/>
          <c:errBars>
            <c:errBarType val="both"/>
            <c:errValType val="cust"/>
            <c:noEndCap val="0"/>
            <c:plus>
              <c:numRef>
                <c:f>('Any CMD'!$V$77,'Any CMD'!$X$77,'Any CMD'!$Z$77,'Any CMD'!$AB$77,'Any CMD'!$AD$77,'Any CMD'!$AF$77,'Any CMD'!$AH$77)</c:f>
                <c:numCache>
                  <c:formatCode>General</c:formatCode>
                  <c:ptCount val="7"/>
                  <c:pt idx="0">
                    <c:v>542.96146263122955</c:v>
                  </c:pt>
                  <c:pt idx="1">
                    <c:v>537.65682877433392</c:v>
                  </c:pt>
                  <c:pt idx="2">
                    <c:v>529.60639564361418</c:v>
                  </c:pt>
                  <c:pt idx="3">
                    <c:v>425.16684092562173</c:v>
                  </c:pt>
                  <c:pt idx="4">
                    <c:v>370.74388732411853</c:v>
                  </c:pt>
                  <c:pt idx="5">
                    <c:v>256.82542997159044</c:v>
                  </c:pt>
                  <c:pt idx="6">
                    <c:v>208.82191569933298</c:v>
                  </c:pt>
                </c:numCache>
              </c:numRef>
            </c:plus>
            <c:minus>
              <c:numRef>
                <c:f>('Any CMD'!$U$77,'Any CMD'!$W$77,'Any CMD'!$Y$77,'Any CMD'!$AA$77,'Any CMD'!$AC$77,'Any CMD'!$AE$77,'Any CMD'!$AG$77)</c:f>
                <c:numCache>
                  <c:formatCode>General</c:formatCode>
                  <c:ptCount val="7"/>
                  <c:pt idx="0">
                    <c:v>487.87551073831128</c:v>
                  </c:pt>
                  <c:pt idx="1">
                    <c:v>482.44613241387879</c:v>
                  </c:pt>
                  <c:pt idx="2">
                    <c:v>480.42768755118004</c:v>
                  </c:pt>
                  <c:pt idx="3">
                    <c:v>391.3012157972862</c:v>
                  </c:pt>
                  <c:pt idx="4">
                    <c:v>331.85980043297081</c:v>
                  </c:pt>
                  <c:pt idx="5">
                    <c:v>220.48731908601894</c:v>
                  </c:pt>
                  <c:pt idx="6">
                    <c:v>172.39917602307423</c:v>
                  </c:pt>
                </c:numCache>
              </c:numRef>
            </c:minus>
            <c:spPr>
              <a:noFill/>
              <a:ln w="9525" cap="flat" cmpd="sng" algn="ctr">
                <a:solidFill>
                  <a:schemeClr val="tx1">
                    <a:lumMod val="65000"/>
                    <a:lumOff val="35000"/>
                  </a:schemeClr>
                </a:solidFill>
                <a:round/>
              </a:ln>
              <a:effectLst/>
            </c:spPr>
          </c:errBars>
          <c:cat>
            <c:strRef>
              <c:f>'Any CMD'!$L$70:$R$70</c:f>
              <c:strCache>
                <c:ptCount val="7"/>
                <c:pt idx="0">
                  <c:v>16-24</c:v>
                </c:pt>
                <c:pt idx="1">
                  <c:v>25-34</c:v>
                </c:pt>
                <c:pt idx="2">
                  <c:v>35-44</c:v>
                </c:pt>
                <c:pt idx="3">
                  <c:v>45-54</c:v>
                </c:pt>
                <c:pt idx="4">
                  <c:v>55-64</c:v>
                </c:pt>
                <c:pt idx="5">
                  <c:v>65-74</c:v>
                </c:pt>
                <c:pt idx="6">
                  <c:v>75+</c:v>
                </c:pt>
              </c:strCache>
            </c:strRef>
          </c:cat>
          <c:val>
            <c:numRef>
              <c:f>'Any CMD'!$L$77:$R$77</c:f>
              <c:numCache>
                <c:formatCode>_-* #,##0_-;\-* #,##0_-;_-* "-"??_-;_-@_-</c:formatCode>
                <c:ptCount val="7"/>
                <c:pt idx="0">
                  <c:v>2920.11</c:v>
                </c:pt>
                <c:pt idx="1">
                  <c:v>3471.8039999999996</c:v>
                </c:pt>
                <c:pt idx="2">
                  <c:v>3688.8660000000004</c:v>
                </c:pt>
                <c:pt idx="3">
                  <c:v>3344.1979999999999</c:v>
                </c:pt>
                <c:pt idx="4">
                  <c:v>2363.1979999999999</c:v>
                </c:pt>
                <c:pt idx="5">
                  <c:v>1289.7779999999998</c:v>
                </c:pt>
                <c:pt idx="6">
                  <c:v>866.25</c:v>
                </c:pt>
              </c:numCache>
            </c:numRef>
          </c:val>
          <c:extLst>
            <c:ext xmlns:c16="http://schemas.microsoft.com/office/drawing/2014/chart" uri="{C3380CC4-5D6E-409C-BE32-E72D297353CC}">
              <c16:uniqueId val="{00000005-4BBE-454F-8AE4-42B5E5607A8E}"/>
            </c:ext>
          </c:extLst>
        </c:ser>
        <c:dLbls>
          <c:showLegendKey val="0"/>
          <c:showVal val="0"/>
          <c:showCatName val="0"/>
          <c:showSerName val="0"/>
          <c:showPercent val="0"/>
          <c:showBubbleSize val="0"/>
        </c:dLbls>
        <c:gapWidth val="219"/>
        <c:overlap val="-27"/>
        <c:axId val="2027707984"/>
        <c:axId val="2027710480"/>
      </c:barChart>
      <c:catAx>
        <c:axId val="202770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10480"/>
        <c:crosses val="autoZero"/>
        <c:auto val="1"/>
        <c:lblAlgn val="ctr"/>
        <c:lblOffset val="100"/>
        <c:noMultiLvlLbl val="0"/>
      </c:catAx>
      <c:valAx>
        <c:axId val="2027710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7707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a:t>
            </a:r>
            <a:r>
              <a:rPr lang="en-GB"/>
              <a:t>GAD - 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'Anxiety disorder'!$K$55</c:f>
              <c:strCache>
                <c:ptCount val="1"/>
                <c:pt idx="0">
                  <c:v>Cambridge</c:v>
                </c:pt>
              </c:strCache>
            </c:strRef>
          </c:tx>
          <c:spPr>
            <a:solidFill>
              <a:srgbClr val="00A4EB"/>
            </a:solidFill>
            <a:ln>
              <a:noFill/>
            </a:ln>
            <a:effectLst/>
          </c:spPr>
          <c:invertIfNegative val="0"/>
          <c:errBars>
            <c:errBarType val="both"/>
            <c:errValType val="cust"/>
            <c:noEndCap val="0"/>
            <c:plus>
              <c:numRef>
                <c:f>('Anxiety disorder'!$V$55,'Anxiety disorder'!$X$55,'Anxiety disorder'!$Z$55,'Anxiety disorder'!$AB$55,'Anxiety disorder'!$AD$55,'Anxiety disorder'!$AF$55,'Anxiety disorder'!$AH$55)</c:f>
                <c:numCache>
                  <c:formatCode>General</c:formatCode>
                  <c:ptCount val="7"/>
                  <c:pt idx="0">
                    <c:v>487.00427597639884</c:v>
                  </c:pt>
                  <c:pt idx="1">
                    <c:v>454.11708903781891</c:v>
                  </c:pt>
                  <c:pt idx="2">
                    <c:v>264.8154889483759</c:v>
                  </c:pt>
                  <c:pt idx="3">
                    <c:v>191.45422159557569</c:v>
                  </c:pt>
                  <c:pt idx="4">
                    <c:v>146.73323890139608</c:v>
                  </c:pt>
                  <c:pt idx="5">
                    <c:v>64.962080692586255</c:v>
                  </c:pt>
                  <c:pt idx="6">
                    <c:v>49.567506613275341</c:v>
                  </c:pt>
                </c:numCache>
              </c:numRef>
            </c:plus>
            <c:minus>
              <c:numRef>
                <c:f>('Anxiety disorder'!$U$55,'Anxiety disorder'!$W$55,'Anxiety disorder'!$Y$55,'Anxiety disorder'!$AA$55,'Anxiety disorder'!$AC$55,'Anxiety disorder'!$AE$55,'Anxiety disorder'!$AG$55)</c:f>
                <c:numCache>
                  <c:formatCode>General</c:formatCode>
                  <c:ptCount val="7"/>
                  <c:pt idx="0">
                    <c:v>270.71352506207404</c:v>
                  </c:pt>
                  <c:pt idx="1">
                    <c:v>310.21819386146115</c:v>
                  </c:pt>
                  <c:pt idx="2">
                    <c:v>194.52990588342681</c:v>
                  </c:pt>
                  <c:pt idx="3">
                    <c:v>138.23391506179337</c:v>
                  </c:pt>
                  <c:pt idx="4">
                    <c:v>108.28561573323861</c:v>
                  </c:pt>
                  <c:pt idx="5">
                    <c:v>36.751000328644459</c:v>
                  </c:pt>
                  <c:pt idx="6">
                    <c:v>19.064676984611417</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disorder'!$L$55:$R$55</c:f>
              <c:numCache>
                <c:formatCode>_-* #,##0_-;\-* #,##0_-;_-* "-"??_-;_-@_-</c:formatCode>
                <c:ptCount val="7"/>
                <c:pt idx="0">
                  <c:v>585.46600000000001</c:v>
                </c:pt>
                <c:pt idx="1">
                  <c:v>916.5</c:v>
                </c:pt>
                <c:pt idx="2">
                  <c:v>679.4559999999999</c:v>
                </c:pt>
                <c:pt idx="3">
                  <c:v>465.54</c:v>
                </c:pt>
                <c:pt idx="4">
                  <c:v>385.95</c:v>
                </c:pt>
                <c:pt idx="5">
                  <c:v>82.9</c:v>
                </c:pt>
                <c:pt idx="6">
                  <c:v>30.699000000000002</c:v>
                </c:pt>
              </c:numCache>
            </c:numRef>
          </c:val>
          <c:extLst>
            <c:ext xmlns:c16="http://schemas.microsoft.com/office/drawing/2014/chart" uri="{C3380CC4-5D6E-409C-BE32-E72D297353CC}">
              <c16:uniqueId val="{00000000-844F-4D46-B4A6-52F104248F72}"/>
            </c:ext>
          </c:extLst>
        </c:ser>
        <c:ser>
          <c:idx val="1"/>
          <c:order val="1"/>
          <c:tx>
            <c:strRef>
              <c:f>'Anxiety disorder'!$K$56</c:f>
              <c:strCache>
                <c:ptCount val="1"/>
                <c:pt idx="0">
                  <c:v>East Cambridgeshire</c:v>
                </c:pt>
              </c:strCache>
            </c:strRef>
          </c:tx>
          <c:spPr>
            <a:solidFill>
              <a:srgbClr val="CFDB00"/>
            </a:solidFill>
            <a:ln>
              <a:noFill/>
            </a:ln>
            <a:effectLst/>
          </c:spPr>
          <c:invertIfNegative val="0"/>
          <c:errBars>
            <c:errBarType val="both"/>
            <c:errValType val="cust"/>
            <c:noEndCap val="0"/>
            <c:plus>
              <c:numRef>
                <c:f>('Anxiety disorder'!$V$56,'Anxiety disorder'!$X$56,'Anxiety disorder'!$Z$56,'Anxiety disorder'!$AB$56,'Anxiety disorder'!$AD$56,'Anxiety disorder'!$AF$56,'Anxiety disorder'!$AH$56)</c:f>
                <c:numCache>
                  <c:formatCode>General</c:formatCode>
                  <c:ptCount val="7"/>
                  <c:pt idx="0">
                    <c:v>117.11240621097929</c:v>
                  </c:pt>
                  <c:pt idx="1">
                    <c:v>149.53904797775641</c:v>
                  </c:pt>
                  <c:pt idx="2">
                    <c:v>148.99846666010495</c:v>
                  </c:pt>
                  <c:pt idx="3">
                    <c:v>154.26882245334957</c:v>
                  </c:pt>
                  <c:pt idx="4">
                    <c:v>134.26386004535772</c:v>
                  </c:pt>
                  <c:pt idx="5">
                    <c:v>72.594537459121725</c:v>
                  </c:pt>
                  <c:pt idx="6">
                    <c:v>55.322045639618636</c:v>
                  </c:pt>
                </c:numCache>
              </c:numRef>
            </c:plus>
            <c:minus>
              <c:numRef>
                <c:f>('Anxiety disorder'!$U$56,'Anxiety disorder'!$W$56,'Anxiety disorder'!$Y$56,'Anxiety disorder'!$AA$56,'Anxiety disorder'!$AC$56,'Anxiety disorder'!$AE$56,'Anxiety disorder'!$AG$56)</c:f>
                <c:numCache>
                  <c:formatCode>General</c:formatCode>
                  <c:ptCount val="7"/>
                  <c:pt idx="0">
                    <c:v>65.099864370415006</c:v>
                  </c:pt>
                  <c:pt idx="1">
                    <c:v>102.15368347778394</c:v>
                  </c:pt>
                  <c:pt idx="2">
                    <c:v>109.45227490758867</c:v>
                  </c:pt>
                  <c:pt idx="3">
                    <c:v>111.38528637277125</c:v>
                  </c:pt>
                  <c:pt idx="4">
                    <c:v>99.083512805867883</c:v>
                  </c:pt>
                  <c:pt idx="5">
                    <c:v>41.068910379319931</c:v>
                  </c:pt>
                  <c:pt idx="6">
                    <c:v>21.277990407626994</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disorder'!$L$56:$R$56</c:f>
              <c:numCache>
                <c:formatCode>_-* #,##0_-;\-* #,##0_-;_-* "-"??_-;_-@_-</c:formatCode>
                <c:ptCount val="7"/>
                <c:pt idx="0">
                  <c:v>140.79</c:v>
                </c:pt>
                <c:pt idx="1">
                  <c:v>301.8</c:v>
                </c:pt>
                <c:pt idx="2">
                  <c:v>382.29599999999999</c:v>
                </c:pt>
                <c:pt idx="3">
                  <c:v>375.12</c:v>
                </c:pt>
                <c:pt idx="4">
                  <c:v>353.15200000000004</c:v>
                </c:pt>
                <c:pt idx="5">
                  <c:v>92.64</c:v>
                </c:pt>
                <c:pt idx="6">
                  <c:v>34.263000000000005</c:v>
                </c:pt>
              </c:numCache>
            </c:numRef>
          </c:val>
          <c:extLst>
            <c:ext xmlns:c16="http://schemas.microsoft.com/office/drawing/2014/chart" uri="{C3380CC4-5D6E-409C-BE32-E72D297353CC}">
              <c16:uniqueId val="{00000001-844F-4D46-B4A6-52F104248F72}"/>
            </c:ext>
          </c:extLst>
        </c:ser>
        <c:ser>
          <c:idx val="2"/>
          <c:order val="2"/>
          <c:tx>
            <c:strRef>
              <c:f>'Anxiety disorder'!$K$57</c:f>
              <c:strCache>
                <c:ptCount val="1"/>
                <c:pt idx="0">
                  <c:v>Fenland</c:v>
                </c:pt>
              </c:strCache>
            </c:strRef>
          </c:tx>
          <c:spPr>
            <a:solidFill>
              <a:srgbClr val="752F8A"/>
            </a:solidFill>
            <a:ln>
              <a:noFill/>
            </a:ln>
            <a:effectLst/>
          </c:spPr>
          <c:invertIfNegative val="0"/>
          <c:errBars>
            <c:errBarType val="both"/>
            <c:errValType val="cust"/>
            <c:noEndCap val="0"/>
            <c:plus>
              <c:numRef>
                <c:f>('Anxiety disorder'!$V$57,'Anxiety disorder'!$X$57,'Anxiety disorder'!$Z$57,'Anxiety disorder'!$AB$57,'Anxiety disorder'!$AD$57,'Anxiety disorder'!$AF$57,'Anxiety disorder'!$AH$57)</c:f>
                <c:numCache>
                  <c:formatCode>General</c:formatCode>
                  <c:ptCount val="7"/>
                  <c:pt idx="0">
                    <c:v>146.41421472854418</c:v>
                  </c:pt>
                  <c:pt idx="1">
                    <c:v>186.90894525569672</c:v>
                  </c:pt>
                  <c:pt idx="2">
                    <c:v>155.54464618074644</c:v>
                  </c:pt>
                  <c:pt idx="3">
                    <c:v>163.84276728890609</c:v>
                  </c:pt>
                  <c:pt idx="4">
                    <c:v>162.97407450028152</c:v>
                  </c:pt>
                  <c:pt idx="5">
                    <c:v>93.98735775957536</c:v>
                  </c:pt>
                  <c:pt idx="6">
                    <c:v>70.07168481067535</c:v>
                  </c:pt>
                </c:numCache>
              </c:numRef>
            </c:plus>
            <c:minus>
              <c:numRef>
                <c:f>('Anxiety disorder'!$U$57,'Anxiety disorder'!$W$57,'Anxiety disorder'!$Y$57,'Anxiety disorder'!$AA$57,'Anxiety disorder'!$AC$57,'Anxiety disorder'!$AE$57,'Anxiety disorder'!$AG$57)</c:f>
                <c:numCache>
                  <c:formatCode>General</c:formatCode>
                  <c:ptCount val="7"/>
                  <c:pt idx="0">
                    <c:v>81.388008573215203</c:v>
                  </c:pt>
                  <c:pt idx="1">
                    <c:v>127.68194990553235</c:v>
                  </c:pt>
                  <c:pt idx="2">
                    <c:v>114.26101057144041</c:v>
                  </c:pt>
                  <c:pt idx="3">
                    <c:v>118.29787292309675</c:v>
                  </c:pt>
                  <c:pt idx="4">
                    <c:v>120.27096340234732</c:v>
                  </c:pt>
                  <c:pt idx="5">
                    <c:v>53.17147140431382</c:v>
                  </c:pt>
                  <c:pt idx="6">
                    <c:v>26.951003347932062</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disorder'!$L$57:$R$57</c:f>
              <c:numCache>
                <c:formatCode>_-* #,##0_-;\-* #,##0_-;_-* "-"??_-;_-@_-</c:formatCode>
                <c:ptCount val="7"/>
                <c:pt idx="0">
                  <c:v>176.01599999999999</c:v>
                </c:pt>
                <c:pt idx="1">
                  <c:v>377.22</c:v>
                </c:pt>
                <c:pt idx="2">
                  <c:v>399.09199999999998</c:v>
                </c:pt>
                <c:pt idx="3">
                  <c:v>398.4</c:v>
                </c:pt>
                <c:pt idx="4">
                  <c:v>428.66800000000001</c:v>
                </c:pt>
                <c:pt idx="5">
                  <c:v>119.94</c:v>
                </c:pt>
                <c:pt idx="6">
                  <c:v>43.398000000000003</c:v>
                </c:pt>
              </c:numCache>
            </c:numRef>
          </c:val>
          <c:extLst>
            <c:ext xmlns:c16="http://schemas.microsoft.com/office/drawing/2014/chart" uri="{C3380CC4-5D6E-409C-BE32-E72D297353CC}">
              <c16:uniqueId val="{00000002-844F-4D46-B4A6-52F104248F72}"/>
            </c:ext>
          </c:extLst>
        </c:ser>
        <c:ser>
          <c:idx val="3"/>
          <c:order val="3"/>
          <c:tx>
            <c:strRef>
              <c:f>'Anxiety disorder'!$K$58</c:f>
              <c:strCache>
                <c:ptCount val="1"/>
                <c:pt idx="0">
                  <c:v>Huntingdonshire</c:v>
                </c:pt>
              </c:strCache>
            </c:strRef>
          </c:tx>
          <c:spPr>
            <a:solidFill>
              <a:srgbClr val="F38A00"/>
            </a:solidFill>
            <a:ln>
              <a:noFill/>
            </a:ln>
            <a:effectLst/>
          </c:spPr>
          <c:invertIfNegative val="0"/>
          <c:errBars>
            <c:errBarType val="both"/>
            <c:errValType val="cust"/>
            <c:noEndCap val="0"/>
            <c:plus>
              <c:numRef>
                <c:f>('Anxiety disorder'!$V$58,'Anxiety disorder'!$X$58,'Anxiety disorder'!$Z$58,'Anxiety disorder'!$AB$58,'Anxiety disorder'!$AD$58,'Anxiety disorder'!$AF$58,'Anxiety disorder'!$AH$58)</c:f>
                <c:numCache>
                  <c:formatCode>General</c:formatCode>
                  <c:ptCount val="7"/>
                  <c:pt idx="0">
                    <c:v>256.09843862924538</c:v>
                  </c:pt>
                  <c:pt idx="1">
                    <c:v>335.61556910952129</c:v>
                  </c:pt>
                  <c:pt idx="2">
                    <c:v>311.27481161916273</c:v>
                  </c:pt>
                  <c:pt idx="3">
                    <c:v>311.37528319558839</c:v>
                  </c:pt>
                  <c:pt idx="4">
                    <c:v>286.86642850280964</c:v>
                  </c:pt>
                  <c:pt idx="5">
                    <c:v>148.65267439545977</c:v>
                  </c:pt>
                  <c:pt idx="6">
                    <c:v>109.07467154478002</c:v>
                  </c:pt>
                </c:numCache>
              </c:numRef>
            </c:plus>
            <c:minus>
              <c:numRef>
                <c:f>('Anxiety disorder'!$U$58,'Anxiety disorder'!$W$58,'Anxiety disorder'!$Y$58,'Anxiety disorder'!$AA$58,'Anxiety disorder'!$AC$58,'Anxiety disorder'!$AE$58,'Anxiety disorder'!$AG$58)</c:f>
                <c:numCache>
                  <c:formatCode>General</c:formatCode>
                  <c:ptCount val="7"/>
                  <c:pt idx="0">
                    <c:v>142.35873174874558</c:v>
                  </c:pt>
                  <c:pt idx="1">
                    <c:v>229.26698464825108</c:v>
                  </c:pt>
                  <c:pt idx="2">
                    <c:v>228.65830110096567</c:v>
                  </c:pt>
                  <c:pt idx="3">
                    <c:v>224.81940638803576</c:v>
                  </c:pt>
                  <c:pt idx="4">
                    <c:v>211.70055316843593</c:v>
                  </c:pt>
                  <c:pt idx="5">
                    <c:v>84.097283019829334</c:v>
                  </c:pt>
                  <c:pt idx="6">
                    <c:v>41.952349881704279</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disorder'!$L$58:$R$58</c:f>
              <c:numCache>
                <c:formatCode>_-* #,##0_-;\-* #,##0_-;_-* "-"??_-;_-@_-</c:formatCode>
                <c:ptCount val="7"/>
                <c:pt idx="0">
                  <c:v>307.87599999999998</c:v>
                </c:pt>
                <c:pt idx="1">
                  <c:v>677.34</c:v>
                </c:pt>
                <c:pt idx="2">
                  <c:v>798.66</c:v>
                </c:pt>
                <c:pt idx="3">
                  <c:v>757.14</c:v>
                </c:pt>
                <c:pt idx="4">
                  <c:v>754.54</c:v>
                </c:pt>
                <c:pt idx="5">
                  <c:v>189.7</c:v>
                </c:pt>
                <c:pt idx="6">
                  <c:v>67.554000000000002</c:v>
                </c:pt>
              </c:numCache>
            </c:numRef>
          </c:val>
          <c:extLst>
            <c:ext xmlns:c16="http://schemas.microsoft.com/office/drawing/2014/chart" uri="{C3380CC4-5D6E-409C-BE32-E72D297353CC}">
              <c16:uniqueId val="{00000003-844F-4D46-B4A6-52F104248F72}"/>
            </c:ext>
          </c:extLst>
        </c:ser>
        <c:ser>
          <c:idx val="4"/>
          <c:order val="4"/>
          <c:tx>
            <c:strRef>
              <c:f>'Anxiety disorder'!$K$59</c:f>
              <c:strCache>
                <c:ptCount val="1"/>
                <c:pt idx="0">
                  <c:v>South Cambridgeshire</c:v>
                </c:pt>
              </c:strCache>
            </c:strRef>
          </c:tx>
          <c:spPr>
            <a:solidFill>
              <a:srgbClr val="AB004F"/>
            </a:solidFill>
            <a:ln>
              <a:noFill/>
            </a:ln>
            <a:effectLst/>
          </c:spPr>
          <c:invertIfNegative val="0"/>
          <c:errBars>
            <c:errBarType val="both"/>
            <c:errValType val="cust"/>
            <c:noEndCap val="0"/>
            <c:plus>
              <c:numRef>
                <c:f>('Anxiety disorder'!$V$59,'Anxiety disorder'!$X$59,'Anxiety disorder'!$Z$59,'Anxiety disorder'!$AB$59,'Anxiety disorder'!$AD$59,'Anxiety disorder'!$AF$59,'Anxiety disorder'!$AH$59)</c:f>
                <c:numCache>
                  <c:formatCode>General</c:formatCode>
                  <c:ptCount val="7"/>
                  <c:pt idx="0">
                    <c:v>214.59544555096858</c:v>
                  </c:pt>
                  <c:pt idx="1">
                    <c:v>266.5838256891733</c:v>
                  </c:pt>
                  <c:pt idx="2">
                    <c:v>294.5780784288628</c:v>
                  </c:pt>
                  <c:pt idx="3">
                    <c:v>285.8612137111412</c:v>
                  </c:pt>
                  <c:pt idx="4">
                    <c:v>239.46393156614977</c:v>
                  </c:pt>
                  <c:pt idx="5">
                    <c:v>124.14104732592901</c:v>
                  </c:pt>
                  <c:pt idx="6">
                    <c:v>98.931569927639543</c:v>
                  </c:pt>
                </c:numCache>
              </c:numRef>
            </c:plus>
            <c:minus>
              <c:numRef>
                <c:f>('Anxiety disorder'!$U$59,'Anxiety disorder'!$W$59,'Anxiety disorder'!$Y$59,'Anxiety disorder'!$AA$59,'Anxiety disorder'!$AC$59,'Anxiety disorder'!$AE$59,'Anxiety disorder'!$AG$59)</c:f>
                <c:numCache>
                  <c:formatCode>General</c:formatCode>
                  <c:ptCount val="7"/>
                  <c:pt idx="0">
                    <c:v>119.28825349817745</c:v>
                  </c:pt>
                  <c:pt idx="1">
                    <c:v>182.10975740462987</c:v>
                  </c:pt>
                  <c:pt idx="2">
                    <c:v>216.39310487332773</c:v>
                  </c:pt>
                  <c:pt idx="3">
                    <c:v>206.39771955031267</c:v>
                  </c:pt>
                  <c:pt idx="4">
                    <c:v>176.71864582071834</c:v>
                  </c:pt>
                  <c:pt idx="5">
                    <c:v>70.230319325257582</c:v>
                  </c:pt>
                  <c:pt idx="6">
                    <c:v>38.051105514873797</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disorder'!$L$59:$R$59</c:f>
              <c:numCache>
                <c:formatCode>_-* #,##0_-;\-* #,##0_-;_-* "-"??_-;_-@_-</c:formatCode>
                <c:ptCount val="7"/>
                <c:pt idx="0">
                  <c:v>257.98199999999997</c:v>
                </c:pt>
                <c:pt idx="1">
                  <c:v>538.02</c:v>
                </c:pt>
                <c:pt idx="2">
                  <c:v>755.82</c:v>
                </c:pt>
                <c:pt idx="3">
                  <c:v>695.1</c:v>
                </c:pt>
                <c:pt idx="4">
                  <c:v>629.85800000000006</c:v>
                </c:pt>
                <c:pt idx="5">
                  <c:v>158.41999999999999</c:v>
                </c:pt>
                <c:pt idx="6">
                  <c:v>61.271999999999998</c:v>
                </c:pt>
              </c:numCache>
            </c:numRef>
          </c:val>
          <c:extLst>
            <c:ext xmlns:c16="http://schemas.microsoft.com/office/drawing/2014/chart" uri="{C3380CC4-5D6E-409C-BE32-E72D297353CC}">
              <c16:uniqueId val="{00000004-844F-4D46-B4A6-52F104248F72}"/>
            </c:ext>
          </c:extLst>
        </c:ser>
        <c:ser>
          <c:idx val="5"/>
          <c:order val="5"/>
          <c:tx>
            <c:strRef>
              <c:f>'Anxiety disorder'!$K$61</c:f>
              <c:strCache>
                <c:ptCount val="1"/>
                <c:pt idx="0">
                  <c:v>Peterborough</c:v>
                </c:pt>
              </c:strCache>
            </c:strRef>
          </c:tx>
          <c:spPr>
            <a:solidFill>
              <a:srgbClr val="005C48"/>
            </a:solidFill>
            <a:ln>
              <a:noFill/>
            </a:ln>
            <a:effectLst/>
          </c:spPr>
          <c:invertIfNegative val="0"/>
          <c:errBars>
            <c:errBarType val="both"/>
            <c:errValType val="cust"/>
            <c:noEndCap val="0"/>
            <c:plus>
              <c:numRef>
                <c:f>('Anxiety disorder'!$V$61,'Anxiety disorder'!$X$61,'Anxiety disorder'!$Z$61,'Anxiety disorder'!$AB$61,'Anxiety disorder'!$AD$61,'Anxiety disorder'!$AF$61,'Anxiety disorder'!$AH$61)</c:f>
                <c:numCache>
                  <c:formatCode>General</c:formatCode>
                  <c:ptCount val="7"/>
                  <c:pt idx="0">
                    <c:v>352.69641794928657</c:v>
                  </c:pt>
                  <c:pt idx="1">
                    <c:v>471.24124244441691</c:v>
                  </c:pt>
                  <c:pt idx="2">
                    <c:v>424.01751478033066</c:v>
                  </c:pt>
                  <c:pt idx="3">
                    <c:v>338.81401169336903</c:v>
                  </c:pt>
                  <c:pt idx="4">
                    <c:v>260.56051772145088</c:v>
                  </c:pt>
                  <c:pt idx="5">
                    <c:v>124.86197753385639</c:v>
                  </c:pt>
                  <c:pt idx="6">
                    <c:v>86.783098649803676</c:v>
                  </c:pt>
                </c:numCache>
              </c:numRef>
            </c:plus>
            <c:minus>
              <c:numRef>
                <c:f>('Anxiety disorder'!$U$61,'Anxiety disorder'!$W$61,'Anxiety disorder'!$Y$61,'Anxiety disorder'!$AA$61,'Anxiety disorder'!$AC$61,'Anxiety disorder'!$AE$61,'Anxiety disorder'!$AG$61)</c:f>
                <c:numCache>
                  <c:formatCode>General</c:formatCode>
                  <c:ptCount val="7"/>
                  <c:pt idx="0">
                    <c:v>196.05513809584099</c:v>
                  </c:pt>
                  <c:pt idx="1">
                    <c:v>321.91611069708802</c:v>
                  </c:pt>
                  <c:pt idx="2">
                    <c:v>311.47757848568324</c:v>
                  </c:pt>
                  <c:pt idx="3">
                    <c:v>244.63073691371108</c:v>
                  </c:pt>
                  <c:pt idx="4">
                    <c:v>192.28742109481448</c:v>
                  </c:pt>
                  <c:pt idx="5">
                    <c:v>70.638171198627361</c:v>
                  </c:pt>
                  <c:pt idx="6">
                    <c:v>33.378554955174259</c:v>
                  </c:pt>
                </c:numCache>
              </c:numRef>
            </c:minus>
            <c:spPr>
              <a:noFill/>
              <a:ln w="9525" cap="flat" cmpd="sng" algn="ctr">
                <a:solidFill>
                  <a:schemeClr val="tx1">
                    <a:lumMod val="65000"/>
                    <a:lumOff val="35000"/>
                  </a:schemeClr>
                </a:solidFill>
                <a:round/>
              </a:ln>
              <a:effectLst/>
            </c:spPr>
          </c:errBars>
          <c:cat>
            <c:strRef>
              <c:f>'Anxiety disorder'!$L$54:$R$54</c:f>
              <c:strCache>
                <c:ptCount val="7"/>
                <c:pt idx="0">
                  <c:v>16-24</c:v>
                </c:pt>
                <c:pt idx="1">
                  <c:v>25-34</c:v>
                </c:pt>
                <c:pt idx="2">
                  <c:v>35-44</c:v>
                </c:pt>
                <c:pt idx="3">
                  <c:v>45-54</c:v>
                </c:pt>
                <c:pt idx="4">
                  <c:v>55-64</c:v>
                </c:pt>
                <c:pt idx="5">
                  <c:v>65-74</c:v>
                </c:pt>
                <c:pt idx="6">
                  <c:v>75+</c:v>
                </c:pt>
              </c:strCache>
            </c:strRef>
          </c:cat>
          <c:val>
            <c:numRef>
              <c:f>'Anxiety disorder'!$L$61:$R$61</c:f>
              <c:numCache>
                <c:formatCode>_-* #,##0_-;\-* #,##0_-;_-* "-"??_-;_-@_-</c:formatCode>
                <c:ptCount val="7"/>
                <c:pt idx="0">
                  <c:v>424.00400000000002</c:v>
                </c:pt>
                <c:pt idx="1">
                  <c:v>951.06</c:v>
                </c:pt>
                <c:pt idx="2">
                  <c:v>1087.932</c:v>
                </c:pt>
                <c:pt idx="3">
                  <c:v>823.86</c:v>
                </c:pt>
                <c:pt idx="4">
                  <c:v>685.34800000000007</c:v>
                </c:pt>
                <c:pt idx="5">
                  <c:v>159.34</c:v>
                </c:pt>
                <c:pt idx="6">
                  <c:v>53.748000000000005</c:v>
                </c:pt>
              </c:numCache>
            </c:numRef>
          </c:val>
          <c:extLst>
            <c:ext xmlns:c16="http://schemas.microsoft.com/office/drawing/2014/chart" uri="{C3380CC4-5D6E-409C-BE32-E72D297353CC}">
              <c16:uniqueId val="{00000005-844F-4D46-B4A6-52F104248F72}"/>
            </c:ext>
          </c:extLst>
        </c:ser>
        <c:dLbls>
          <c:showLegendKey val="0"/>
          <c:showVal val="0"/>
          <c:showCatName val="0"/>
          <c:showSerName val="0"/>
          <c:showPercent val="0"/>
          <c:showBubbleSize val="0"/>
        </c:dLbls>
        <c:gapWidth val="219"/>
        <c:overlap val="-27"/>
        <c:axId val="1956377584"/>
        <c:axId val="1956364688"/>
      </c:barChart>
      <c:catAx>
        <c:axId val="19563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64688"/>
        <c:crosses val="autoZero"/>
        <c:auto val="1"/>
        <c:lblAlgn val="ctr"/>
        <c:lblOffset val="100"/>
        <c:noMultiLvlLbl val="0"/>
      </c:catAx>
      <c:valAx>
        <c:axId val="1956364688"/>
        <c:scaling>
          <c:orientation val="minMax"/>
          <c:max val="2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GAD </a:t>
            </a:r>
            <a:r>
              <a:rPr lang="en-GB"/>
              <a:t>- Females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'Anxiety disorder'!$K$71</c:f>
              <c:strCache>
                <c:ptCount val="1"/>
                <c:pt idx="0">
                  <c:v>Cambridge</c:v>
                </c:pt>
              </c:strCache>
            </c:strRef>
          </c:tx>
          <c:spPr>
            <a:solidFill>
              <a:srgbClr val="00A4EB"/>
            </a:solidFill>
            <a:ln>
              <a:noFill/>
            </a:ln>
            <a:effectLst/>
          </c:spPr>
          <c:invertIfNegative val="0"/>
          <c:errBars>
            <c:errBarType val="both"/>
            <c:errValType val="cust"/>
            <c:noEndCap val="0"/>
            <c:plus>
              <c:numRef>
                <c:f>('Anxiety disorder'!$V$71,'Anxiety disorder'!$X$71,'Anxiety disorder'!$Z$71,'Anxiety disorder'!$AB$71,'Anxiety disorder'!$AD$71,'Anxiety disorder'!$AF$71,'Anxiety disorder'!$AH$71)</c:f>
                <c:numCache>
                  <c:formatCode>General</c:formatCode>
                  <c:ptCount val="7"/>
                  <c:pt idx="0">
                    <c:v>563.2143114695948</c:v>
                  </c:pt>
                  <c:pt idx="1">
                    <c:v>302.96616216320876</c:v>
                  </c:pt>
                  <c:pt idx="2">
                    <c:v>204.15219115871139</c:v>
                  </c:pt>
                  <c:pt idx="3">
                    <c:v>171.22239630935348</c:v>
                  </c:pt>
                  <c:pt idx="4">
                    <c:v>128.12673360717031</c:v>
                  </c:pt>
                  <c:pt idx="5">
                    <c:v>94.167003327487919</c:v>
                  </c:pt>
                  <c:pt idx="6">
                    <c:v>78.266823717063261</c:v>
                  </c:pt>
                </c:numCache>
              </c:numRef>
            </c:plus>
            <c:minus>
              <c:numRef>
                <c:f>('Anxiety disorder'!$U$71,'Anxiety disorder'!$W$71,'Anxiety disorder'!$Y$71,'Anxiety disorder'!$AA$71,'Anxiety disorder'!$AC$71,'Anxiety disorder'!$AE$71,'Anxiety disorder'!$AG$71)</c:f>
                <c:numCache>
                  <c:formatCode>General</c:formatCode>
                  <c:ptCount val="7"/>
                  <c:pt idx="0">
                    <c:v>410.9478569526882</c:v>
                  </c:pt>
                  <c:pt idx="1">
                    <c:v>231.55503085465944</c:v>
                  </c:pt>
                  <c:pt idx="2">
                    <c:v>159.58451218186053</c:v>
                  </c:pt>
                  <c:pt idx="3">
                    <c:v>139.5212519821531</c:v>
                  </c:pt>
                  <c:pt idx="4">
                    <c:v>98.995684245652228</c:v>
                  </c:pt>
                  <c:pt idx="5">
                    <c:v>70.556245320148662</c:v>
                  </c:pt>
                  <c:pt idx="6">
                    <c:v>53.455173149732104</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disorder'!$L$71:$R$71</c:f>
              <c:numCache>
                <c:formatCode>_-* #,##0_-;\-* #,##0_-;_-* "-"??_-;_-@_-</c:formatCode>
                <c:ptCount val="7"/>
                <c:pt idx="0">
                  <c:v>1369.71</c:v>
                </c:pt>
                <c:pt idx="1">
                  <c:v>916.33500000000004</c:v>
                </c:pt>
                <c:pt idx="2">
                  <c:v>675.99</c:v>
                </c:pt>
                <c:pt idx="3">
                  <c:v>683.57</c:v>
                </c:pt>
                <c:pt idx="4">
                  <c:v>404.14400000000001</c:v>
                </c:pt>
                <c:pt idx="5">
                  <c:v>264.07399999999996</c:v>
                </c:pt>
                <c:pt idx="6">
                  <c:v>162.32399999999998</c:v>
                </c:pt>
              </c:numCache>
            </c:numRef>
          </c:val>
          <c:extLst>
            <c:ext xmlns:c16="http://schemas.microsoft.com/office/drawing/2014/chart" uri="{C3380CC4-5D6E-409C-BE32-E72D297353CC}">
              <c16:uniqueId val="{00000000-946F-4572-99A3-A804B54E386F}"/>
            </c:ext>
          </c:extLst>
        </c:ser>
        <c:ser>
          <c:idx val="1"/>
          <c:order val="1"/>
          <c:tx>
            <c:strRef>
              <c:f>'Anxiety disorder'!$K$72</c:f>
              <c:strCache>
                <c:ptCount val="1"/>
                <c:pt idx="0">
                  <c:v>East Cambridgeshire</c:v>
                </c:pt>
              </c:strCache>
            </c:strRef>
          </c:tx>
          <c:spPr>
            <a:solidFill>
              <a:srgbClr val="CFDB00"/>
            </a:solidFill>
            <a:ln>
              <a:noFill/>
            </a:ln>
            <a:effectLst/>
          </c:spPr>
          <c:invertIfNegative val="0"/>
          <c:errBars>
            <c:errBarType val="both"/>
            <c:errValType val="cust"/>
            <c:noEndCap val="0"/>
            <c:plus>
              <c:numRef>
                <c:f>('Anxiety disorder'!$V$72,'Anxiety disorder'!$X$72,'Anxiety disorder'!$Z$72,'Anxiety disorder'!$AB$72,'Anxiety disorder'!$AD$72,'Anxiety disorder'!$AF$72,'Anxiety disorder'!$AH$72)</c:f>
                <c:numCache>
                  <c:formatCode>General</c:formatCode>
                  <c:ptCount val="7"/>
                  <c:pt idx="0">
                    <c:v>125.41778707999589</c:v>
                  </c:pt>
                  <c:pt idx="1">
                    <c:v>107.0640133048397</c:v>
                  </c:pt>
                  <c:pt idx="2">
                    <c:v>129.29427370059841</c:v>
                  </c:pt>
                  <c:pt idx="3">
                    <c:v>137.43354491132527</c:v>
                  </c:pt>
                  <c:pt idx="4">
                    <c:v>123.36871166950357</c:v>
                  </c:pt>
                  <c:pt idx="5">
                    <c:v>104.73571378220925</c:v>
                  </c:pt>
                  <c:pt idx="6">
                    <c:v>81.929343079294426</c:v>
                  </c:pt>
                </c:numCache>
              </c:numRef>
            </c:plus>
            <c:minus>
              <c:numRef>
                <c:f>('Anxiety disorder'!$U$72,'Anxiety disorder'!$W$72,'Anxiety disorder'!$Y$72,'Anxiety disorder'!$AA$72,'Anxiety disorder'!$AC$72,'Anxiety disorder'!$AE$72,'Anxiety disorder'!$AG$72)</c:f>
                <c:numCache>
                  <c:formatCode>General</c:formatCode>
                  <c:ptCount val="7"/>
                  <c:pt idx="0">
                    <c:v>91.510762021989621</c:v>
                  </c:pt>
                  <c:pt idx="1">
                    <c:v>81.828316163145331</c:v>
                  </c:pt>
                  <c:pt idx="2">
                    <c:v>101.06853852172094</c:v>
                  </c:pt>
                  <c:pt idx="3">
                    <c:v>111.98827176632648</c:v>
                  </c:pt>
                  <c:pt idx="4">
                    <c:v>95.319451939447561</c:v>
                  </c:pt>
                  <c:pt idx="5">
                    <c:v>78.475033231107631</c:v>
                  </c:pt>
                  <c:pt idx="6">
                    <c:v>55.956623922540601</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disorder'!$L$72:$R$72</c:f>
              <c:numCache>
                <c:formatCode>_-* #,##0_-;\-* #,##0_-;_-* "-"??_-;_-@_-</c:formatCode>
                <c:ptCount val="7"/>
                <c:pt idx="0">
                  <c:v>305.01</c:v>
                </c:pt>
                <c:pt idx="1">
                  <c:v>323.82</c:v>
                </c:pt>
                <c:pt idx="2">
                  <c:v>428.12</c:v>
                </c:pt>
                <c:pt idx="3">
                  <c:v>548.67499999999995</c:v>
                </c:pt>
                <c:pt idx="4">
                  <c:v>389.13599999999997</c:v>
                </c:pt>
                <c:pt idx="5">
                  <c:v>293.71199999999999</c:v>
                </c:pt>
                <c:pt idx="6">
                  <c:v>169.92</c:v>
                </c:pt>
              </c:numCache>
            </c:numRef>
          </c:val>
          <c:extLst>
            <c:ext xmlns:c16="http://schemas.microsoft.com/office/drawing/2014/chart" uri="{C3380CC4-5D6E-409C-BE32-E72D297353CC}">
              <c16:uniqueId val="{00000001-946F-4572-99A3-A804B54E386F}"/>
            </c:ext>
          </c:extLst>
        </c:ser>
        <c:ser>
          <c:idx val="2"/>
          <c:order val="2"/>
          <c:tx>
            <c:strRef>
              <c:f>'Anxiety disorder'!$K$73</c:f>
              <c:strCache>
                <c:ptCount val="1"/>
                <c:pt idx="0">
                  <c:v>Fenland</c:v>
                </c:pt>
              </c:strCache>
            </c:strRef>
          </c:tx>
          <c:spPr>
            <a:solidFill>
              <a:srgbClr val="752F8A"/>
            </a:solidFill>
            <a:ln>
              <a:noFill/>
            </a:ln>
            <a:effectLst/>
          </c:spPr>
          <c:invertIfNegative val="0"/>
          <c:errBars>
            <c:errBarType val="both"/>
            <c:errValType val="cust"/>
            <c:noEndCap val="0"/>
            <c:plus>
              <c:numRef>
                <c:f>('Anxiety disorder'!$V$73,'Anxiety disorder'!$X$73,'Anxiety disorder'!$Z$73,'Anxiety disorder'!$AB$73,'Anxiety disorder'!$AD$73,'Anxiety disorder'!$AF$73,'Anxiety disorder'!$AH$73)</c:f>
                <c:numCache>
                  <c:formatCode>General</c:formatCode>
                  <c:ptCount val="7"/>
                  <c:pt idx="0">
                    <c:v>163.350283910033</c:v>
                  </c:pt>
                  <c:pt idx="1">
                    <c:v>133.66338003446629</c:v>
                  </c:pt>
                  <c:pt idx="2">
                    <c:v>127.56076643384745</c:v>
                  </c:pt>
                  <c:pt idx="3">
                    <c:v>149.14360683250709</c:v>
                  </c:pt>
                  <c:pt idx="4">
                    <c:v>153.31876047356684</c:v>
                  </c:pt>
                  <c:pt idx="5">
                    <c:v>134.08405064179743</c:v>
                  </c:pt>
                  <c:pt idx="6">
                    <c:v>105.95269282966376</c:v>
                  </c:pt>
                </c:numCache>
              </c:numRef>
            </c:plus>
            <c:minus>
              <c:numRef>
                <c:f>('Anxiety disorder'!$U$73,'Anxiety disorder'!$W$73,'Anxiety disorder'!$Y$73,'Anxiety disorder'!$AA$73,'Anxiety disorder'!$AC$73,'Anxiety disorder'!$AE$73,'Anxiety disorder'!$AG$73)</c:f>
                <c:numCache>
                  <c:formatCode>General</c:formatCode>
                  <c:ptCount val="7"/>
                  <c:pt idx="0">
                    <c:v>119.18810963855481</c:v>
                  </c:pt>
                  <c:pt idx="1">
                    <c:v>102.15803595698509</c:v>
                  </c:pt>
                  <c:pt idx="2">
                    <c:v>99.71346655331331</c:v>
                  </c:pt>
                  <c:pt idx="3">
                    <c:v>121.53026238932875</c:v>
                  </c:pt>
                  <c:pt idx="4">
                    <c:v>118.46002136689617</c:v>
                  </c:pt>
                  <c:pt idx="5">
                    <c:v>100.46477891731257</c:v>
                  </c:pt>
                  <c:pt idx="6">
                    <c:v>72.36424415745509</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disorder'!$L$73:$R$73</c:f>
              <c:numCache>
                <c:formatCode>_-* #,##0_-;\-* #,##0_-;_-* "-"??_-;_-@_-</c:formatCode>
                <c:ptCount val="7"/>
                <c:pt idx="0">
                  <c:v>397.26</c:v>
                </c:pt>
                <c:pt idx="1">
                  <c:v>404.27099999999996</c:v>
                </c:pt>
                <c:pt idx="2">
                  <c:v>422.38</c:v>
                </c:pt>
                <c:pt idx="3">
                  <c:v>595.42499999999995</c:v>
                </c:pt>
                <c:pt idx="4">
                  <c:v>483.60599999999999</c:v>
                </c:pt>
                <c:pt idx="5">
                  <c:v>376.01400000000001</c:v>
                </c:pt>
                <c:pt idx="6">
                  <c:v>219.74400000000003</c:v>
                </c:pt>
              </c:numCache>
            </c:numRef>
          </c:val>
          <c:extLst>
            <c:ext xmlns:c16="http://schemas.microsoft.com/office/drawing/2014/chart" uri="{C3380CC4-5D6E-409C-BE32-E72D297353CC}">
              <c16:uniqueId val="{00000002-946F-4572-99A3-A804B54E386F}"/>
            </c:ext>
          </c:extLst>
        </c:ser>
        <c:ser>
          <c:idx val="3"/>
          <c:order val="3"/>
          <c:tx>
            <c:strRef>
              <c:f>'Anxiety disorder'!$K$74</c:f>
              <c:strCache>
                <c:ptCount val="1"/>
                <c:pt idx="0">
                  <c:v>Huntingdonshire</c:v>
                </c:pt>
              </c:strCache>
            </c:strRef>
          </c:tx>
          <c:spPr>
            <a:solidFill>
              <a:srgbClr val="F38A00"/>
            </a:solidFill>
            <a:ln>
              <a:noFill/>
            </a:ln>
            <a:effectLst/>
          </c:spPr>
          <c:invertIfNegative val="0"/>
          <c:errBars>
            <c:errBarType val="both"/>
            <c:errValType val="cust"/>
            <c:noEndCap val="0"/>
            <c:plus>
              <c:numRef>
                <c:f>('Anxiety disorder'!$V$74,'Anxiety disorder'!$X$74,'Anxiety disorder'!$Z$74,'Anxiety disorder'!$AB$74,'Anxiety disorder'!$AD$74,'Anxiety disorder'!$AF$74,'Anxiety disorder'!$AH$74)</c:f>
                <c:numCache>
                  <c:formatCode>General</c:formatCode>
                  <c:ptCount val="7"/>
                  <c:pt idx="0">
                    <c:v>271.55966998908525</c:v>
                  </c:pt>
                  <c:pt idx="1">
                    <c:v>240.5399271681498</c:v>
                  </c:pt>
                  <c:pt idx="2">
                    <c:v>251.92934265697045</c:v>
                  </c:pt>
                  <c:pt idx="3">
                    <c:v>272.54636846008884</c:v>
                  </c:pt>
                  <c:pt idx="4">
                    <c:v>259.01481923173651</c:v>
                  </c:pt>
                  <c:pt idx="5">
                    <c:v>213.62859155932836</c:v>
                  </c:pt>
                  <c:pt idx="6">
                    <c:v>160.00522976799488</c:v>
                  </c:pt>
                </c:numCache>
              </c:numRef>
            </c:plus>
            <c:minus>
              <c:numRef>
                <c:f>('Anxiety disorder'!$U$74,'Anxiety disorder'!$W$74,'Anxiety disorder'!$Y$74,'Anxiety disorder'!$AA$74,'Anxiety disorder'!$AC$74,'Anxiety disorder'!$AE$74,'Anxiety disorder'!$AG$74)</c:f>
                <c:numCache>
                  <c:formatCode>General</c:formatCode>
                  <c:ptCount val="7"/>
                  <c:pt idx="0">
                    <c:v>198.14280664424894</c:v>
                  </c:pt>
                  <c:pt idx="1">
                    <c:v>183.84307296731549</c:v>
                  </c:pt>
                  <c:pt idx="2">
                    <c:v>196.93161765260777</c:v>
                  </c:pt>
                  <c:pt idx="3">
                    <c:v>222.08549448191263</c:v>
                  </c:pt>
                  <c:pt idx="4">
                    <c:v>200.12489616901246</c:v>
                  </c:pt>
                  <c:pt idx="5">
                    <c:v>160.06489301818931</c:v>
                  </c:pt>
                  <c:pt idx="6">
                    <c:v>109.2813896860126</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disorder'!$L$74:$R$74</c:f>
              <c:numCache>
                <c:formatCode>_-* #,##0_-;\-* #,##0_-;_-* "-"??_-;_-@_-</c:formatCode>
                <c:ptCount val="7"/>
                <c:pt idx="0">
                  <c:v>660.42</c:v>
                </c:pt>
                <c:pt idx="1">
                  <c:v>727.52399999999989</c:v>
                </c:pt>
                <c:pt idx="2">
                  <c:v>834.19</c:v>
                </c:pt>
                <c:pt idx="3">
                  <c:v>1088.085</c:v>
                </c:pt>
                <c:pt idx="4">
                  <c:v>816.99800000000005</c:v>
                </c:pt>
                <c:pt idx="5">
                  <c:v>599.08199999999999</c:v>
                </c:pt>
                <c:pt idx="6">
                  <c:v>331.84800000000001</c:v>
                </c:pt>
              </c:numCache>
            </c:numRef>
          </c:val>
          <c:extLst>
            <c:ext xmlns:c16="http://schemas.microsoft.com/office/drawing/2014/chart" uri="{C3380CC4-5D6E-409C-BE32-E72D297353CC}">
              <c16:uniqueId val="{00000003-946F-4572-99A3-A804B54E386F}"/>
            </c:ext>
          </c:extLst>
        </c:ser>
        <c:ser>
          <c:idx val="4"/>
          <c:order val="4"/>
          <c:tx>
            <c:strRef>
              <c:f>'Anxiety disorder'!$K$75</c:f>
              <c:strCache>
                <c:ptCount val="1"/>
                <c:pt idx="0">
                  <c:v>South Cambridgeshire</c:v>
                </c:pt>
              </c:strCache>
            </c:strRef>
          </c:tx>
          <c:spPr>
            <a:solidFill>
              <a:srgbClr val="AB004F"/>
            </a:solidFill>
            <a:ln>
              <a:noFill/>
            </a:ln>
            <a:effectLst/>
          </c:spPr>
          <c:invertIfNegative val="0"/>
          <c:errBars>
            <c:errBarType val="both"/>
            <c:errValType val="cust"/>
            <c:noEndCap val="0"/>
            <c:plus>
              <c:numRef>
                <c:f>('Anxiety disorder'!$V$75,'Anxiety disorder'!$X$75,'Anxiety disorder'!$Z$75,'Anxiety disorder'!$AB$75,'Anxiety disorder'!$AD$75,'Anxiety disorder'!$AF$75,'Anxiety disorder'!$AH$75)</c:f>
                <c:numCache>
                  <c:formatCode>General</c:formatCode>
                  <c:ptCount val="7"/>
                  <c:pt idx="0">
                    <c:v>230.29651490080084</c:v>
                  </c:pt>
                  <c:pt idx="1">
                    <c:v>197.06860503445307</c:v>
                  </c:pt>
                  <c:pt idx="2">
                    <c:v>249.49820441701479</c:v>
                  </c:pt>
                  <c:pt idx="3">
                    <c:v>258.53687619802054</c:v>
                  </c:pt>
                  <c:pt idx="4">
                    <c:v>218.99645614886049</c:v>
                  </c:pt>
                  <c:pt idx="5">
                    <c:v>179.17169993982594</c:v>
                  </c:pt>
                  <c:pt idx="6">
                    <c:v>145.94532131582781</c:v>
                  </c:pt>
                </c:numCache>
              </c:numRef>
            </c:plus>
            <c:minus>
              <c:numRef>
                <c:f>('Anxiety disorder'!$U$75,'Anxiety disorder'!$W$75,'Anxiety disorder'!$Y$75,'Anxiety disorder'!$AA$75,'Anxiety disorder'!$AC$75,'Anxiety disorder'!$AE$75,'Anxiety disorder'!$AG$75)</c:f>
                <c:numCache>
                  <c:formatCode>General</c:formatCode>
                  <c:ptCount val="7"/>
                  <c:pt idx="0">
                    <c:v>168.03525289549765</c:v>
                  </c:pt>
                  <c:pt idx="1">
                    <c:v>150.6182294201397</c:v>
                  </c:pt>
                  <c:pt idx="2">
                    <c:v>195.03121184325551</c:v>
                  </c:pt>
                  <c:pt idx="3">
                    <c:v>210.6698038820299</c:v>
                  </c:pt>
                  <c:pt idx="4">
                    <c:v>169.20515659361308</c:v>
                  </c:pt>
                  <c:pt idx="5">
                    <c:v>134.24747489752872</c:v>
                  </c:pt>
                  <c:pt idx="6">
                    <c:v>99.67866397049184</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disorder'!$L$75:$R$75</c:f>
              <c:numCache>
                <c:formatCode>_-* #,##0_-;\-* #,##0_-;_-* "-"??_-;_-@_-</c:formatCode>
                <c:ptCount val="7"/>
                <c:pt idx="0">
                  <c:v>560.07000000000005</c:v>
                </c:pt>
                <c:pt idx="1">
                  <c:v>596.04300000000001</c:v>
                </c:pt>
                <c:pt idx="2">
                  <c:v>826.14</c:v>
                </c:pt>
                <c:pt idx="3">
                  <c:v>1032.155</c:v>
                </c:pt>
                <c:pt idx="4">
                  <c:v>690.77</c:v>
                </c:pt>
                <c:pt idx="5">
                  <c:v>502.45400000000001</c:v>
                </c:pt>
                <c:pt idx="6">
                  <c:v>302.68799999999999</c:v>
                </c:pt>
              </c:numCache>
            </c:numRef>
          </c:val>
          <c:extLst>
            <c:ext xmlns:c16="http://schemas.microsoft.com/office/drawing/2014/chart" uri="{C3380CC4-5D6E-409C-BE32-E72D297353CC}">
              <c16:uniqueId val="{00000004-946F-4572-99A3-A804B54E386F}"/>
            </c:ext>
          </c:extLst>
        </c:ser>
        <c:ser>
          <c:idx val="5"/>
          <c:order val="5"/>
          <c:tx>
            <c:strRef>
              <c:f>'Anxiety disorder'!$K$77</c:f>
              <c:strCache>
                <c:ptCount val="1"/>
                <c:pt idx="0">
                  <c:v>Peterborough</c:v>
                </c:pt>
              </c:strCache>
            </c:strRef>
          </c:tx>
          <c:spPr>
            <a:solidFill>
              <a:srgbClr val="005C48"/>
            </a:solidFill>
            <a:ln>
              <a:noFill/>
            </a:ln>
            <a:effectLst/>
          </c:spPr>
          <c:invertIfNegative val="0"/>
          <c:errBars>
            <c:errBarType val="both"/>
            <c:errValType val="cust"/>
            <c:noEndCap val="0"/>
            <c:plus>
              <c:numRef>
                <c:f>('Anxiety disorder'!$V$77,'Anxiety disorder'!$X$77,'Anxiety disorder'!$Z$77,'Anxiety disorder'!$AB$77,'Anxiety disorder'!$AD$77,'Anxiety disorder'!$AF$77,'Anxiety disorder'!$AH$77)</c:f>
                <c:numCache>
                  <c:formatCode>General</c:formatCode>
                  <c:ptCount val="7"/>
                  <c:pt idx="0">
                    <c:v>383.21073626832595</c:v>
                  </c:pt>
                  <c:pt idx="1">
                    <c:v>349.35362473711507</c:v>
                  </c:pt>
                  <c:pt idx="2">
                    <c:v>349.70338056823061</c:v>
                  </c:pt>
                  <c:pt idx="3">
                    <c:v>294.22062852511272</c:v>
                  </c:pt>
                  <c:pt idx="4">
                    <c:v>248.50044039626755</c:v>
                  </c:pt>
                  <c:pt idx="5">
                    <c:v>181.46744722059708</c:v>
                  </c:pt>
                  <c:pt idx="6">
                    <c:v>136.69355439606852</c:v>
                  </c:pt>
                </c:numCache>
              </c:numRef>
            </c:plus>
            <c:minus>
              <c:numRef>
                <c:f>('Anxiety disorder'!$U$77,'Anxiety disorder'!$W$77,'Anxiety disorder'!$Y$77,'Anxiety disorder'!$AA$77,'Anxiety disorder'!$AC$77,'Anxiety disorder'!$AE$77,'Anxiety disorder'!$AG$77)</c:f>
                <c:numCache>
                  <c:formatCode>General</c:formatCode>
                  <c:ptCount val="7"/>
                  <c:pt idx="0">
                    <c:v>279.60871665320235</c:v>
                  </c:pt>
                  <c:pt idx="1">
                    <c:v>267.00866122339949</c:v>
                  </c:pt>
                  <c:pt idx="2">
                    <c:v>273.36098172438005</c:v>
                  </c:pt>
                  <c:pt idx="3">
                    <c:v>239.74685167139683</c:v>
                  </c:pt>
                  <c:pt idx="4">
                    <c:v>192.00107924235499</c:v>
                  </c:pt>
                  <c:pt idx="5">
                    <c:v>135.96760299560395</c:v>
                  </c:pt>
                  <c:pt idx="6">
                    <c:v>93.359833345340547</c:v>
                  </c:pt>
                </c:numCache>
              </c:numRef>
            </c:minus>
            <c:spPr>
              <a:noFill/>
              <a:ln w="9525" cap="flat" cmpd="sng" algn="ctr">
                <a:solidFill>
                  <a:schemeClr val="tx1">
                    <a:lumMod val="65000"/>
                    <a:lumOff val="35000"/>
                  </a:schemeClr>
                </a:solidFill>
                <a:round/>
              </a:ln>
              <a:effectLst/>
            </c:spPr>
          </c:errBars>
          <c:cat>
            <c:strRef>
              <c:f>'Anxiety disorder'!$L$70:$R$70</c:f>
              <c:strCache>
                <c:ptCount val="7"/>
                <c:pt idx="0">
                  <c:v>16-24</c:v>
                </c:pt>
                <c:pt idx="1">
                  <c:v>25-34</c:v>
                </c:pt>
                <c:pt idx="2">
                  <c:v>35-44</c:v>
                </c:pt>
                <c:pt idx="3">
                  <c:v>45-54</c:v>
                </c:pt>
                <c:pt idx="4">
                  <c:v>55-64</c:v>
                </c:pt>
                <c:pt idx="5">
                  <c:v>65-74</c:v>
                </c:pt>
                <c:pt idx="6">
                  <c:v>75+</c:v>
                </c:pt>
              </c:strCache>
            </c:strRef>
          </c:cat>
          <c:val>
            <c:numRef>
              <c:f>'Anxiety disorder'!$L$77:$R$77</c:f>
              <c:numCache>
                <c:formatCode>_-* #,##0_-;\-* #,##0_-;_-* "-"??_-;_-@_-</c:formatCode>
                <c:ptCount val="7"/>
                <c:pt idx="0">
                  <c:v>931.95</c:v>
                </c:pt>
                <c:pt idx="1">
                  <c:v>1056.636</c:v>
                </c:pt>
                <c:pt idx="2">
                  <c:v>1157.94</c:v>
                </c:pt>
                <c:pt idx="3">
                  <c:v>1174.615</c:v>
                </c:pt>
                <c:pt idx="4">
                  <c:v>783.83300000000008</c:v>
                </c:pt>
                <c:pt idx="5">
                  <c:v>508.892</c:v>
                </c:pt>
                <c:pt idx="6">
                  <c:v>283.5</c:v>
                </c:pt>
              </c:numCache>
            </c:numRef>
          </c:val>
          <c:extLst>
            <c:ext xmlns:c16="http://schemas.microsoft.com/office/drawing/2014/chart" uri="{C3380CC4-5D6E-409C-BE32-E72D297353CC}">
              <c16:uniqueId val="{00000005-946F-4572-99A3-A804B54E386F}"/>
            </c:ext>
          </c:extLst>
        </c:ser>
        <c:dLbls>
          <c:showLegendKey val="0"/>
          <c:showVal val="0"/>
          <c:showCatName val="0"/>
          <c:showSerName val="0"/>
          <c:showPercent val="0"/>
          <c:showBubbleSize val="0"/>
        </c:dLbls>
        <c:gapWidth val="219"/>
        <c:overlap val="-27"/>
        <c:axId val="1956377584"/>
        <c:axId val="1956364688"/>
      </c:barChart>
      <c:catAx>
        <c:axId val="195637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64688"/>
        <c:crosses val="autoZero"/>
        <c:auto val="1"/>
        <c:lblAlgn val="ctr"/>
        <c:lblOffset val="100"/>
        <c:noMultiLvlLbl val="0"/>
      </c:catAx>
      <c:valAx>
        <c:axId val="19563646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637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d</a:t>
            </a:r>
            <a:r>
              <a:rPr lang="en-GB"/>
              <a:t>epressive episodes - Males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'Depressive episodes'!$K$55</c:f>
              <c:strCache>
                <c:ptCount val="1"/>
                <c:pt idx="0">
                  <c:v>Cambridge</c:v>
                </c:pt>
              </c:strCache>
            </c:strRef>
          </c:tx>
          <c:spPr>
            <a:solidFill>
              <a:srgbClr val="00A4EB"/>
            </a:solidFill>
            <a:ln>
              <a:noFill/>
            </a:ln>
            <a:effectLst/>
          </c:spPr>
          <c:invertIfNegative val="0"/>
          <c:errBars>
            <c:errBarType val="both"/>
            <c:errValType val="cust"/>
            <c:noEndCap val="0"/>
            <c:plus>
              <c:numRef>
                <c:f>('Depressive episodes'!$V$55,'Depressive episodes'!$X$55,'Depressive episodes'!$Z$55,'Depressive episodes'!$AB$55,'Depressive episodes'!$AD$55,'Depressive episodes'!$AF$55,'Depressive episodes'!$AH$55)</c:f>
                <c:numCache>
                  <c:formatCode>General</c:formatCode>
                  <c:ptCount val="7"/>
                  <c:pt idx="0">
                    <c:v>327.95014072024526</c:v>
                  </c:pt>
                  <c:pt idx="1">
                    <c:v>397.30483181749628</c:v>
                  </c:pt>
                  <c:pt idx="2">
                    <c:v>189.58957660247307</c:v>
                  </c:pt>
                  <c:pt idx="3">
                    <c:v>167.86935104463777</c:v>
                  </c:pt>
                  <c:pt idx="4">
                    <c:v>126.85908756189758</c:v>
                  </c:pt>
                  <c:pt idx="5">
                    <c:v>69.20462395783737</c:v>
                  </c:pt>
                  <c:pt idx="6">
                    <c:v>39.001074882707634</c:v>
                  </c:pt>
                </c:numCache>
              </c:numRef>
            </c:plus>
            <c:minus>
              <c:numRef>
                <c:f>('Depressive episodes'!$U$55,'Depressive episodes'!$W$55,'Depressive episodes'!$Y$55,'Depressive episodes'!$AA$55,'Depressive episodes'!$AC$55,'Depressive episodes'!$AE$55,'Depressive episodes'!$AG$55)</c:f>
                <c:numCache>
                  <c:formatCode>General</c:formatCode>
                  <c:ptCount val="7"/>
                  <c:pt idx="0">
                    <c:v>98.082697648960306</c:v>
                  </c:pt>
                  <c:pt idx="1">
                    <c:v>247.1921207130685</c:v>
                  </c:pt>
                  <c:pt idx="2">
                    <c:v>112.6333710707118</c:v>
                  </c:pt>
                  <c:pt idx="3">
                    <c:v>112.47185015265529</c:v>
                  </c:pt>
                  <c:pt idx="4">
                    <c:v>86.655865162317525</c:v>
                  </c:pt>
                  <c:pt idx="5">
                    <c:v>41.228635930261717</c:v>
                  </c:pt>
                  <c:pt idx="6">
                    <c:v>8.1255019184592268</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episodes'!$L$55:$R$55</c:f>
              <c:numCache>
                <c:formatCode>_-* #,##0_-;\-* #,##0_-;_-* "-"??_-;_-@_-</c:formatCode>
                <c:ptCount val="7"/>
                <c:pt idx="0">
                  <c:v>138.66300000000001</c:v>
                </c:pt>
                <c:pt idx="1">
                  <c:v>626.27499999999998</c:v>
                </c:pt>
                <c:pt idx="2">
                  <c:v>269.78399999999999</c:v>
                </c:pt>
                <c:pt idx="3">
                  <c:v>325.87800000000004</c:v>
                </c:pt>
                <c:pt idx="4">
                  <c:v>261.45</c:v>
                </c:pt>
                <c:pt idx="5">
                  <c:v>99.48</c:v>
                </c:pt>
                <c:pt idx="6">
                  <c:v>10.232999999999999</c:v>
                </c:pt>
              </c:numCache>
            </c:numRef>
          </c:val>
          <c:extLst>
            <c:ext xmlns:c16="http://schemas.microsoft.com/office/drawing/2014/chart" uri="{C3380CC4-5D6E-409C-BE32-E72D297353CC}">
              <c16:uniqueId val="{00000000-C73E-42BB-9457-C942F4BF0DBD}"/>
            </c:ext>
          </c:extLst>
        </c:ser>
        <c:ser>
          <c:idx val="1"/>
          <c:order val="1"/>
          <c:tx>
            <c:strRef>
              <c:f>'Depressive episodes'!$K$56</c:f>
              <c:strCache>
                <c:ptCount val="1"/>
                <c:pt idx="0">
                  <c:v>East Cambridgeshire</c:v>
                </c:pt>
              </c:strCache>
            </c:strRef>
          </c:tx>
          <c:spPr>
            <a:solidFill>
              <a:srgbClr val="CFDB00"/>
            </a:solidFill>
            <a:ln>
              <a:noFill/>
            </a:ln>
            <a:effectLst/>
          </c:spPr>
          <c:invertIfNegative val="0"/>
          <c:errBars>
            <c:errBarType val="both"/>
            <c:errValType val="cust"/>
            <c:noEndCap val="0"/>
            <c:plus>
              <c:numRef>
                <c:f>('Depressive episodes'!$V$56,'Depressive episodes'!$X$56,'Depressive episodes'!$Z$56,'Depressive episodes'!$AB$56,'Depressive episodes'!$AD$56,'Depressive episodes'!$AF$56,'Depressive episodes'!$AH$56)</c:f>
                <c:numCache>
                  <c:formatCode>General</c:formatCode>
                  <c:ptCount val="7"/>
                  <c:pt idx="0">
                    <c:v>78.863845743396439</c:v>
                  </c:pt>
                  <c:pt idx="1">
                    <c:v>130.8309855346649</c:v>
                  </c:pt>
                  <c:pt idx="2">
                    <c:v>106.67259804434585</c:v>
                  </c:pt>
                  <c:pt idx="3">
                    <c:v>135.26474838652859</c:v>
                  </c:pt>
                  <c:pt idx="4">
                    <c:v>116.07861249037248</c:v>
                  </c:pt>
                  <c:pt idx="5">
                    <c:v>77.335541175561573</c:v>
                  </c:pt>
                  <c:pt idx="6">
                    <c:v>43.528904156689521</c:v>
                  </c:pt>
                </c:numCache>
              </c:numRef>
            </c:plus>
            <c:minus>
              <c:numRef>
                <c:f>('Depressive episodes'!$U$56,'Depressive episodes'!$W$56,'Depressive episodes'!$Y$56,'Depressive episodes'!$AA$56,'Depressive episodes'!$AC$56,'Depressive episodes'!$AE$56,'Depressive episodes'!$AG$56)</c:f>
                <c:numCache>
                  <c:formatCode>General</c:formatCode>
                  <c:ptCount val="7"/>
                  <c:pt idx="0">
                    <c:v>23.58644738037242</c:v>
                  </c:pt>
                  <c:pt idx="1">
                    <c:v>81.39943484037542</c:v>
                  </c:pt>
                  <c:pt idx="2">
                    <c:v>63.373179759761996</c:v>
                  </c:pt>
                  <c:pt idx="3">
                    <c:v>90.626885829926607</c:v>
                  </c:pt>
                  <c:pt idx="4">
                    <c:v>79.291856701134236</c:v>
                  </c:pt>
                  <c:pt idx="5">
                    <c:v>46.07262765475808</c:v>
                  </c:pt>
                  <c:pt idx="6">
                    <c:v>9.0688319564861555</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episodes'!$L$56:$R$56</c:f>
              <c:numCache>
                <c:formatCode>_-* #,##0_-;\-* #,##0_-;_-* "-"??_-;_-@_-</c:formatCode>
                <c:ptCount val="7"/>
                <c:pt idx="0">
                  <c:v>33.344999999999999</c:v>
                </c:pt>
                <c:pt idx="1">
                  <c:v>206.23</c:v>
                </c:pt>
                <c:pt idx="2">
                  <c:v>151.79400000000001</c:v>
                </c:pt>
                <c:pt idx="3">
                  <c:v>262.584</c:v>
                </c:pt>
                <c:pt idx="4">
                  <c:v>239.232</c:v>
                </c:pt>
                <c:pt idx="5">
                  <c:v>111.16799999999999</c:v>
                </c:pt>
                <c:pt idx="6">
                  <c:v>11.420999999999999</c:v>
                </c:pt>
              </c:numCache>
            </c:numRef>
          </c:val>
          <c:extLst>
            <c:ext xmlns:c16="http://schemas.microsoft.com/office/drawing/2014/chart" uri="{C3380CC4-5D6E-409C-BE32-E72D297353CC}">
              <c16:uniqueId val="{00000001-C73E-42BB-9457-C942F4BF0DBD}"/>
            </c:ext>
          </c:extLst>
        </c:ser>
        <c:ser>
          <c:idx val="2"/>
          <c:order val="2"/>
          <c:tx>
            <c:strRef>
              <c:f>'Depressive episodes'!$K$57</c:f>
              <c:strCache>
                <c:ptCount val="1"/>
                <c:pt idx="0">
                  <c:v>Fenland</c:v>
                </c:pt>
              </c:strCache>
            </c:strRef>
          </c:tx>
          <c:spPr>
            <a:solidFill>
              <a:srgbClr val="752F8A"/>
            </a:solidFill>
            <a:ln>
              <a:noFill/>
            </a:ln>
            <a:effectLst/>
          </c:spPr>
          <c:invertIfNegative val="0"/>
          <c:errBars>
            <c:errBarType val="both"/>
            <c:errValType val="cust"/>
            <c:noEndCap val="0"/>
            <c:plus>
              <c:numRef>
                <c:f>('Depressive episodes'!$V$57,'Depressive episodes'!$X$57,'Depressive episodes'!$Z$57,'Depressive episodes'!$AB$57,'Depressive episodes'!$AD$57,'Depressive episodes'!$AF$57,'Depressive episodes'!$AH$57)</c:f>
                <c:numCache>
                  <c:formatCode>General</c:formatCode>
                  <c:ptCount val="7"/>
                  <c:pt idx="0">
                    <c:v>98.595771520489151</c:v>
                  </c:pt>
                  <c:pt idx="1">
                    <c:v>163.52572685018652</c:v>
                  </c:pt>
                  <c:pt idx="2">
                    <c:v>111.35920987589213</c:v>
                  </c:pt>
                  <c:pt idx="3">
                    <c:v>143.65929771058063</c:v>
                  </c:pt>
                  <c:pt idx="4">
                    <c:v>140.90019781573648</c:v>
                  </c:pt>
                  <c:pt idx="5">
                    <c:v>100.12548368519919</c:v>
                  </c:pt>
                  <c:pt idx="6">
                    <c:v>55.134325149345109</c:v>
                  </c:pt>
                </c:numCache>
              </c:numRef>
            </c:plus>
            <c:minus>
              <c:numRef>
                <c:f>('Depressive episodes'!$U$57,'Depressive episodes'!$W$57,'Depressive episodes'!$Y$57,'Depressive episodes'!$AA$57,'Depressive episodes'!$AC$57,'Depressive episodes'!$AE$57,'Depressive episodes'!$AG$57)</c:f>
                <c:numCache>
                  <c:formatCode>General</c:formatCode>
                  <c:ptCount val="7"/>
                  <c:pt idx="0">
                    <c:v>29.487833809955479</c:v>
                  </c:pt>
                  <c:pt idx="1">
                    <c:v>101.74120215535592</c:v>
                  </c:pt>
                  <c:pt idx="2">
                    <c:v>66.15745144255483</c:v>
                  </c:pt>
                  <c:pt idx="3">
                    <c:v>96.251203120715417</c:v>
                  </c:pt>
                  <c:pt idx="4">
                    <c:v>96.247172969038331</c:v>
                  </c:pt>
                  <c:pt idx="5">
                    <c:v>59.649729716231477</c:v>
                  </c:pt>
                  <c:pt idx="6">
                    <c:v>11.486710715570329</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episodes'!$L$57:$R$57</c:f>
              <c:numCache>
                <c:formatCode>_-* #,##0_-;\-* #,##0_-;_-* "-"??_-;_-@_-</c:formatCode>
                <c:ptCount val="7"/>
                <c:pt idx="0">
                  <c:v>41.688000000000002</c:v>
                </c:pt>
                <c:pt idx="1">
                  <c:v>257.767</c:v>
                </c:pt>
                <c:pt idx="2">
                  <c:v>158.46300000000002</c:v>
                </c:pt>
                <c:pt idx="3">
                  <c:v>278.88</c:v>
                </c:pt>
                <c:pt idx="4">
                  <c:v>290.38800000000003</c:v>
                </c:pt>
                <c:pt idx="5">
                  <c:v>143.928</c:v>
                </c:pt>
                <c:pt idx="6">
                  <c:v>14.465999999999999</c:v>
                </c:pt>
              </c:numCache>
            </c:numRef>
          </c:val>
          <c:extLst>
            <c:ext xmlns:c16="http://schemas.microsoft.com/office/drawing/2014/chart" uri="{C3380CC4-5D6E-409C-BE32-E72D297353CC}">
              <c16:uniqueId val="{00000002-C73E-42BB-9457-C942F4BF0DBD}"/>
            </c:ext>
          </c:extLst>
        </c:ser>
        <c:ser>
          <c:idx val="3"/>
          <c:order val="3"/>
          <c:tx>
            <c:strRef>
              <c:f>'Depressive episodes'!$K$58</c:f>
              <c:strCache>
                <c:ptCount val="1"/>
                <c:pt idx="0">
                  <c:v>Huntingdonshire</c:v>
                </c:pt>
              </c:strCache>
            </c:strRef>
          </c:tx>
          <c:spPr>
            <a:solidFill>
              <a:srgbClr val="F38A00"/>
            </a:solidFill>
            <a:ln>
              <a:noFill/>
            </a:ln>
            <a:effectLst/>
          </c:spPr>
          <c:invertIfNegative val="0"/>
          <c:errBars>
            <c:errBarType val="both"/>
            <c:errValType val="cust"/>
            <c:noEndCap val="0"/>
            <c:plus>
              <c:numRef>
                <c:f>('Depressive episodes'!$V$58,'Depressive episodes'!$X$58,'Depressive episodes'!$Z$58,'Depressive episodes'!$AB$58,'Depressive episodes'!$AD$58,'Depressive episodes'!$AF$58,'Depressive episodes'!$AH$58)</c:f>
                <c:numCache>
                  <c:formatCode>General</c:formatCode>
                  <c:ptCount val="7"/>
                  <c:pt idx="0">
                    <c:v>172.45745700755677</c:v>
                  </c:pt>
                  <c:pt idx="1">
                    <c:v>293.62842856875386</c:v>
                  </c:pt>
                  <c:pt idx="2">
                    <c:v>222.85123871057306</c:v>
                  </c:pt>
                  <c:pt idx="3">
                    <c:v>273.01757195930975</c:v>
                  </c:pt>
                  <c:pt idx="4">
                    <c:v>248.01206355474596</c:v>
                  </c:pt>
                  <c:pt idx="5">
                    <c:v>158.36088256696922</c:v>
                  </c:pt>
                  <c:pt idx="6">
                    <c:v>85.822945784111241</c:v>
                  </c:pt>
                </c:numCache>
              </c:numRef>
            </c:plus>
            <c:minus>
              <c:numRef>
                <c:f>('Depressive episodes'!$U$58,'Depressive episodes'!$W$58,'Depressive episodes'!$Y$58,'Depressive episodes'!$AA$58,'Depressive episodes'!$AC$58,'Depressive episodes'!$AE$58,'Depressive episodes'!$AG$58)</c:f>
                <c:numCache>
                  <c:formatCode>General</c:formatCode>
                  <c:ptCount val="7"/>
                  <c:pt idx="0">
                    <c:v>51.578244716809003</c:v>
                  </c:pt>
                  <c:pt idx="1">
                    <c:v>182.68751886938327</c:v>
                  </c:pt>
                  <c:pt idx="2">
                    <c:v>132.39380937004705</c:v>
                  </c:pt>
                  <c:pt idx="3">
                    <c:v>182.92077291872107</c:v>
                  </c:pt>
                  <c:pt idx="4">
                    <c:v>169.41395646994442</c:v>
                  </c:pt>
                  <c:pt idx="5">
                    <c:v>94.343452786135657</c:v>
                  </c:pt>
                  <c:pt idx="6">
                    <c:v>17.880392084419512</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episodes'!$L$58:$R$58</c:f>
              <c:numCache>
                <c:formatCode>_-* #,##0_-;\-* #,##0_-;_-* "-"??_-;_-@_-</c:formatCode>
                <c:ptCount val="7"/>
                <c:pt idx="0">
                  <c:v>72.918000000000006</c:v>
                </c:pt>
                <c:pt idx="1">
                  <c:v>462.84899999999993</c:v>
                </c:pt>
                <c:pt idx="2">
                  <c:v>317.11500000000001</c:v>
                </c:pt>
                <c:pt idx="3">
                  <c:v>529.99800000000005</c:v>
                </c:pt>
                <c:pt idx="4">
                  <c:v>511.14</c:v>
                </c:pt>
                <c:pt idx="5">
                  <c:v>227.64</c:v>
                </c:pt>
                <c:pt idx="6">
                  <c:v>22.517999999999997</c:v>
                </c:pt>
              </c:numCache>
            </c:numRef>
          </c:val>
          <c:extLst>
            <c:ext xmlns:c16="http://schemas.microsoft.com/office/drawing/2014/chart" uri="{C3380CC4-5D6E-409C-BE32-E72D297353CC}">
              <c16:uniqueId val="{00000003-C73E-42BB-9457-C942F4BF0DBD}"/>
            </c:ext>
          </c:extLst>
        </c:ser>
        <c:ser>
          <c:idx val="4"/>
          <c:order val="4"/>
          <c:tx>
            <c:strRef>
              <c:f>'Depressive episodes'!$K$59</c:f>
              <c:strCache>
                <c:ptCount val="1"/>
                <c:pt idx="0">
                  <c:v>South Cambridgeshire</c:v>
                </c:pt>
              </c:strCache>
            </c:strRef>
          </c:tx>
          <c:spPr>
            <a:solidFill>
              <a:srgbClr val="AB004F"/>
            </a:solidFill>
            <a:ln>
              <a:noFill/>
            </a:ln>
            <a:effectLst/>
          </c:spPr>
          <c:invertIfNegative val="0"/>
          <c:errBars>
            <c:errBarType val="both"/>
            <c:errValType val="cust"/>
            <c:noEndCap val="0"/>
            <c:plus>
              <c:numRef>
                <c:f>('Depressive episodes'!$V$59,'Depressive episodes'!$X$59,'Depressive episodes'!$Z$59,'Depressive episodes'!$AB$59,'Depressive episodes'!$AD$59,'Depressive episodes'!$AF$59,'Depressive episodes'!$AH$59)</c:f>
                <c:numCache>
                  <c:formatCode>General</c:formatCode>
                  <c:ptCount val="7"/>
                  <c:pt idx="0">
                    <c:v>144.50921693708997</c:v>
                  </c:pt>
                  <c:pt idx="1">
                    <c:v>233.23289210523654</c:v>
                  </c:pt>
                  <c:pt idx="2">
                    <c:v>210.89753241958448</c:v>
                  </c:pt>
                  <c:pt idx="3">
                    <c:v>250.64653071943923</c:v>
                  </c:pt>
                  <c:pt idx="4">
                    <c:v>207.02995510703892</c:v>
                  </c:pt>
                  <c:pt idx="5">
                    <c:v>132.24845027021223</c:v>
                  </c:pt>
                  <c:pt idx="6">
                    <c:v>77.842074993102756</c:v>
                  </c:pt>
                </c:numCache>
              </c:numRef>
            </c:plus>
            <c:minus>
              <c:numRef>
                <c:f>('Depressive episodes'!$U$59,'Depressive episodes'!$W$59,'Depressive episodes'!$Y$59,'Depressive episodes'!$AA$59,'Depressive episodes'!$AC$59,'Depressive episodes'!$AE$59,'Depressive episodes'!$AG$59)</c:f>
                <c:numCache>
                  <c:formatCode>General</c:formatCode>
                  <c:ptCount val="7"/>
                  <c:pt idx="0">
                    <c:v>43.219538803062989</c:v>
                  </c:pt>
                  <c:pt idx="1">
                    <c:v>145.11107996295158</c:v>
                  </c:pt>
                  <c:pt idx="2">
                    <c:v>125.29222572567673</c:v>
                  </c:pt>
                  <c:pt idx="3">
                    <c:v>167.93225725203132</c:v>
                  </c:pt>
                  <c:pt idx="4">
                    <c:v>141.41958782072032</c:v>
                  </c:pt>
                  <c:pt idx="5">
                    <c:v>78.786978336213025</c:v>
                  </c:pt>
                  <c:pt idx="6">
                    <c:v>16.217653785069018</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episodes'!$L$59:$R$59</c:f>
              <c:numCache>
                <c:formatCode>_-* #,##0_-;\-* #,##0_-;_-* "-"??_-;_-@_-</c:formatCode>
                <c:ptCount val="7"/>
                <c:pt idx="0">
                  <c:v>61.101000000000006</c:v>
                </c:pt>
                <c:pt idx="1">
                  <c:v>367.64699999999999</c:v>
                </c:pt>
                <c:pt idx="2">
                  <c:v>300.10500000000002</c:v>
                </c:pt>
                <c:pt idx="3">
                  <c:v>486.57</c:v>
                </c:pt>
                <c:pt idx="4">
                  <c:v>426.67800000000005</c:v>
                </c:pt>
                <c:pt idx="5">
                  <c:v>190.10399999999998</c:v>
                </c:pt>
                <c:pt idx="6">
                  <c:v>20.423999999999999</c:v>
                </c:pt>
              </c:numCache>
            </c:numRef>
          </c:val>
          <c:extLst>
            <c:ext xmlns:c16="http://schemas.microsoft.com/office/drawing/2014/chart" uri="{C3380CC4-5D6E-409C-BE32-E72D297353CC}">
              <c16:uniqueId val="{00000004-C73E-42BB-9457-C942F4BF0DBD}"/>
            </c:ext>
          </c:extLst>
        </c:ser>
        <c:ser>
          <c:idx val="5"/>
          <c:order val="5"/>
          <c:tx>
            <c:strRef>
              <c:f>'Depressive episodes'!$K$61</c:f>
              <c:strCache>
                <c:ptCount val="1"/>
                <c:pt idx="0">
                  <c:v>Peterborough</c:v>
                </c:pt>
              </c:strCache>
            </c:strRef>
          </c:tx>
          <c:spPr>
            <a:solidFill>
              <a:srgbClr val="005C48"/>
            </a:solidFill>
            <a:ln>
              <a:noFill/>
            </a:ln>
            <a:effectLst/>
          </c:spPr>
          <c:invertIfNegative val="0"/>
          <c:errBars>
            <c:errBarType val="both"/>
            <c:errValType val="cust"/>
            <c:noEndCap val="0"/>
            <c:plus>
              <c:numRef>
                <c:f>('Depressive episodes'!$V$61,'Depressive episodes'!$X$61,'Depressive episodes'!$Z$61,'Depressive episodes'!$AB$61,'Depressive episodes'!$AD$61,'Depressive episodes'!$AF$61,'Depressive episodes'!$AH$61,'Depressive episodes'!$AJ$61)</c:f>
                <c:numCache>
                  <c:formatCode>General</c:formatCode>
                  <c:ptCount val="8"/>
                  <c:pt idx="0">
                    <c:v>237.50682612815581</c:v>
                  </c:pt>
                  <c:pt idx="1">
                    <c:v>412.28667032007422</c:v>
                  </c:pt>
                  <c:pt idx="2">
                    <c:v>303.56721738020082</c:v>
                  </c:pt>
                  <c:pt idx="3">
                    <c:v>297.07617723855162</c:v>
                  </c:pt>
                  <c:pt idx="4">
                    <c:v>225.26913315810691</c:v>
                  </c:pt>
                  <c:pt idx="5">
                    <c:v>133.01646298482277</c:v>
                  </c:pt>
                  <c:pt idx="6">
                    <c:v>68.283324303585445</c:v>
                  </c:pt>
                  <c:pt idx="7">
                    <c:v>536.49262458974226</c:v>
                  </c:pt>
                </c:numCache>
              </c:numRef>
            </c:plus>
            <c:minus>
              <c:numRef>
                <c:f>('Depressive episodes'!$U$61,'Depressive episodes'!$W$61,'Depressive episodes'!$Y$61,'Depressive episodes'!$AA$61,'Depressive episodes'!$AC$61,'Depressive episodes'!$AE$61,'Depressive episodes'!$AG$61)</c:f>
                <c:numCache>
                  <c:formatCode>General</c:formatCode>
                  <c:ptCount val="7"/>
                  <c:pt idx="0">
                    <c:v>71.033084985207964</c:v>
                  </c:pt>
                  <c:pt idx="1">
                    <c:v>256.51340788365621</c:v>
                  </c:pt>
                  <c:pt idx="2">
                    <c:v>180.34640750203346</c:v>
                  </c:pt>
                  <c:pt idx="3">
                    <c:v>199.03995030881674</c:v>
                  </c:pt>
                  <c:pt idx="4">
                    <c:v>153.87854353482061</c:v>
                  </c:pt>
                  <c:pt idx="5">
                    <c:v>79.244521702387232</c:v>
                  </c:pt>
                  <c:pt idx="6">
                    <c:v>14.226179260345502</c:v>
                  </c:pt>
                </c:numCache>
              </c:numRef>
            </c:minus>
            <c:spPr>
              <a:noFill/>
              <a:ln w="9525" cap="flat" cmpd="sng" algn="ctr">
                <a:solidFill>
                  <a:schemeClr val="tx1">
                    <a:lumMod val="65000"/>
                    <a:lumOff val="35000"/>
                  </a:schemeClr>
                </a:solidFill>
                <a:round/>
              </a:ln>
              <a:effectLst/>
            </c:spPr>
          </c:errBars>
          <c:cat>
            <c:strRef>
              <c:f>'Depressive episodes'!$L$54:$R$54</c:f>
              <c:strCache>
                <c:ptCount val="7"/>
                <c:pt idx="0">
                  <c:v>16-24</c:v>
                </c:pt>
                <c:pt idx="1">
                  <c:v>25-34</c:v>
                </c:pt>
                <c:pt idx="2">
                  <c:v>35-44</c:v>
                </c:pt>
                <c:pt idx="3">
                  <c:v>45-54</c:v>
                </c:pt>
                <c:pt idx="4">
                  <c:v>55-64</c:v>
                </c:pt>
                <c:pt idx="5">
                  <c:v>65-74</c:v>
                </c:pt>
                <c:pt idx="6">
                  <c:v>75+</c:v>
                </c:pt>
              </c:strCache>
            </c:strRef>
          </c:cat>
          <c:val>
            <c:numRef>
              <c:f>'Depressive episodes'!$L$61:$R$61</c:f>
              <c:numCache>
                <c:formatCode>_-* #,##0_-;\-* #,##0_-;_-* "-"??_-;_-@_-</c:formatCode>
                <c:ptCount val="7"/>
                <c:pt idx="0">
                  <c:v>100.42200000000001</c:v>
                </c:pt>
                <c:pt idx="1">
                  <c:v>649.89099999999996</c:v>
                </c:pt>
                <c:pt idx="2">
                  <c:v>431.97300000000001</c:v>
                </c:pt>
                <c:pt idx="3">
                  <c:v>576.702</c:v>
                </c:pt>
                <c:pt idx="4">
                  <c:v>464.26800000000003</c:v>
                </c:pt>
                <c:pt idx="5">
                  <c:v>191.208</c:v>
                </c:pt>
                <c:pt idx="6">
                  <c:v>17.916</c:v>
                </c:pt>
              </c:numCache>
            </c:numRef>
          </c:val>
          <c:extLst>
            <c:ext xmlns:c16="http://schemas.microsoft.com/office/drawing/2014/chart" uri="{C3380CC4-5D6E-409C-BE32-E72D297353CC}">
              <c16:uniqueId val="{00000005-C73E-42BB-9457-C942F4BF0DBD}"/>
            </c:ext>
          </c:extLst>
        </c:ser>
        <c:dLbls>
          <c:showLegendKey val="0"/>
          <c:showVal val="0"/>
          <c:showCatName val="0"/>
          <c:showSerName val="0"/>
          <c:showPercent val="0"/>
          <c:showBubbleSize val="0"/>
        </c:dLbls>
        <c:gapWidth val="219"/>
        <c:overlap val="-27"/>
        <c:axId val="2022911600"/>
        <c:axId val="2022924912"/>
      </c:barChart>
      <c:catAx>
        <c:axId val="202291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24912"/>
        <c:crosses val="autoZero"/>
        <c:auto val="1"/>
        <c:lblAlgn val="ctr"/>
        <c:lblOffset val="100"/>
        <c:noMultiLvlLbl val="0"/>
      </c:catAx>
      <c:valAx>
        <c:axId val="2022924912"/>
        <c:scaling>
          <c:orientation val="minMax"/>
          <c:max val="12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a:t>
                </a:r>
                <a:r>
                  <a:rPr lang="en-GB" baseline="0"/>
                  <a:t> (Count)</a:t>
                </a:r>
                <a:endParaRPr lang="en-GB"/>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11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depressive episodes </a:t>
            </a:r>
            <a:r>
              <a:rPr lang="en-GB"/>
              <a:t>- Females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'Depressive episodes'!$K$71</c:f>
              <c:strCache>
                <c:ptCount val="1"/>
                <c:pt idx="0">
                  <c:v>Cambridge</c:v>
                </c:pt>
              </c:strCache>
            </c:strRef>
          </c:tx>
          <c:spPr>
            <a:solidFill>
              <a:srgbClr val="00A4EB"/>
            </a:solidFill>
            <a:ln>
              <a:noFill/>
            </a:ln>
            <a:effectLst/>
          </c:spPr>
          <c:invertIfNegative val="0"/>
          <c:errBars>
            <c:errBarType val="both"/>
            <c:errValType val="cust"/>
            <c:noEndCap val="0"/>
            <c:plus>
              <c:numRef>
                <c:f>('Depressive episodes'!$V$71,'Depressive episodes'!$X$71,'Depressive episodes'!$Z$71,'Depressive episodes'!$AB$71,'Depressive episodes'!$AD$71,'Depressive episodes'!$AF$71,'Depressive episodes'!$AH$71)</c:f>
                <c:numCache>
                  <c:formatCode>General</c:formatCode>
                  <c:ptCount val="7"/>
                  <c:pt idx="0">
                    <c:v>418.45725218470113</c:v>
                  </c:pt>
                  <c:pt idx="1">
                    <c:v>222.49784686100008</c:v>
                  </c:pt>
                  <c:pt idx="2">
                    <c:v>185.98107958596495</c:v>
                  </c:pt>
                  <c:pt idx="3">
                    <c:v>136.98802077634082</c:v>
                  </c:pt>
                  <c:pt idx="4">
                    <c:v>108.98974122508298</c:v>
                  </c:pt>
                  <c:pt idx="5">
                    <c:v>62.158915516502972</c:v>
                  </c:pt>
                  <c:pt idx="6">
                    <c:v>63.108797398424031</c:v>
                  </c:pt>
                </c:numCache>
              </c:numRef>
            </c:plus>
            <c:minus>
              <c:numRef>
                <c:f>('Depressive episodes'!$U$71,'Depressive episodes'!$W$71,'Depressive episodes'!$Y$71,'Depressive episodes'!$AA$71,'Depressive episodes'!$AC$71,'Depressive episodes'!$AE$71,'Depressive episodes'!$AG$71)</c:f>
                <c:numCache>
                  <c:formatCode>General</c:formatCode>
                  <c:ptCount val="7"/>
                  <c:pt idx="0">
                    <c:v>246.87895465589344</c:v>
                  </c:pt>
                  <c:pt idx="1">
                    <c:v>145.3672885597752</c:v>
                  </c:pt>
                  <c:pt idx="2">
                    <c:v>139.85871413317773</c:v>
                  </c:pt>
                  <c:pt idx="3">
                    <c:v>102.46050936454617</c:v>
                  </c:pt>
                  <c:pt idx="4">
                    <c:v>78.311315107641349</c:v>
                  </c:pt>
                  <c:pt idx="5">
                    <c:v>36.464855332045595</c:v>
                  </c:pt>
                  <c:pt idx="6">
                    <c:v>37.441572673598721</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episodes'!$L$71:$R$71</c:f>
              <c:numCache>
                <c:formatCode>_-* #,##0_-;\-* #,##0_-;_-* "-"??_-;_-@_-</c:formatCode>
                <c:ptCount val="7"/>
                <c:pt idx="0">
                  <c:v>578.322</c:v>
                </c:pt>
                <c:pt idx="1">
                  <c:v>407.26</c:v>
                </c:pt>
                <c:pt idx="2">
                  <c:v>531.13499999999999</c:v>
                </c:pt>
                <c:pt idx="3">
                  <c:v>386.01599999999996</c:v>
                </c:pt>
                <c:pt idx="4">
                  <c:v>265.40800000000002</c:v>
                </c:pt>
                <c:pt idx="5">
                  <c:v>86.506999999999991</c:v>
                </c:pt>
                <c:pt idx="6">
                  <c:v>90.18</c:v>
                </c:pt>
              </c:numCache>
            </c:numRef>
          </c:val>
          <c:extLst>
            <c:ext xmlns:c16="http://schemas.microsoft.com/office/drawing/2014/chart" uri="{C3380CC4-5D6E-409C-BE32-E72D297353CC}">
              <c16:uniqueId val="{00000000-5F77-4725-997B-A689CD9BE4B2}"/>
            </c:ext>
          </c:extLst>
        </c:ser>
        <c:ser>
          <c:idx val="1"/>
          <c:order val="1"/>
          <c:tx>
            <c:strRef>
              <c:f>'Depressive episodes'!$K$72</c:f>
              <c:strCache>
                <c:ptCount val="1"/>
                <c:pt idx="0">
                  <c:v>East Cambridgeshire</c:v>
                </c:pt>
              </c:strCache>
            </c:strRef>
          </c:tx>
          <c:spPr>
            <a:solidFill>
              <a:srgbClr val="CFDB00"/>
            </a:solidFill>
            <a:ln>
              <a:noFill/>
            </a:ln>
            <a:effectLst/>
          </c:spPr>
          <c:invertIfNegative val="0"/>
          <c:errBars>
            <c:errBarType val="both"/>
            <c:errValType val="cust"/>
            <c:noEndCap val="0"/>
            <c:plus>
              <c:numRef>
                <c:f>('Depressive episodes'!$V$72,'Depressive episodes'!$X$72,'Depressive episodes'!$Z$72,'Depressive episodes'!$AB$72,'Depressive episodes'!$AD$72,'Depressive episodes'!$AF$72,'Depressive episodes'!$AH$72)</c:f>
                <c:numCache>
                  <c:formatCode>General</c:formatCode>
                  <c:ptCount val="7"/>
                  <c:pt idx="0">
                    <c:v>93.182970474666689</c:v>
                  </c:pt>
                  <c:pt idx="1">
                    <c:v>78.627633748060532</c:v>
                  </c:pt>
                  <c:pt idx="2">
                    <c:v>117.78609120304048</c:v>
                  </c:pt>
                  <c:pt idx="3">
                    <c:v>109.95494579846803</c:v>
                  </c:pt>
                  <c:pt idx="4">
                    <c:v>104.94237682945652</c:v>
                  </c:pt>
                  <c:pt idx="5">
                    <c:v>69.135240100059519</c:v>
                  </c:pt>
                  <c:pt idx="6">
                    <c:v>66.061992397551876</c:v>
                  </c:pt>
                </c:numCache>
              </c:numRef>
            </c:plus>
            <c:minus>
              <c:numRef>
                <c:f>('Depressive episodes'!$U$72,'Depressive episodes'!$W$72,'Depressive episodes'!$Y$72,'Depressive episodes'!$AA$72,'Depressive episodes'!$AC$72,'Depressive episodes'!$AE$72,'Depressive episodes'!$AG$72)</c:f>
                <c:numCache>
                  <c:formatCode>General</c:formatCode>
                  <c:ptCount val="7"/>
                  <c:pt idx="0">
                    <c:v>54.975542238571691</c:v>
                  </c:pt>
                  <c:pt idx="1">
                    <c:v>51.370770931402163</c:v>
                  </c:pt>
                  <c:pt idx="2">
                    <c:v>88.57573735513256</c:v>
                  </c:pt>
                  <c:pt idx="3">
                    <c:v>82.241057939336685</c:v>
                  </c:pt>
                  <c:pt idx="4">
                    <c:v>75.403202610275372</c:v>
                  </c:pt>
                  <c:pt idx="5">
                    <c:v>40.557440676801882</c:v>
                  </c:pt>
                  <c:pt idx="6">
                    <c:v>39.193662235392765</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episodes'!$L$72:$R$72</c:f>
              <c:numCache>
                <c:formatCode>_-* #,##0_-;\-* #,##0_-;_-* "-"??_-;_-@_-</c:formatCode>
                <c:ptCount val="7"/>
                <c:pt idx="0">
                  <c:v>128.78199999999998</c:v>
                </c:pt>
                <c:pt idx="1">
                  <c:v>143.91999999999999</c:v>
                </c:pt>
                <c:pt idx="2">
                  <c:v>336.38</c:v>
                </c:pt>
                <c:pt idx="3">
                  <c:v>309.83999999999997</c:v>
                </c:pt>
                <c:pt idx="4">
                  <c:v>255.55200000000002</c:v>
                </c:pt>
                <c:pt idx="5">
                  <c:v>96.216000000000008</c:v>
                </c:pt>
                <c:pt idx="6">
                  <c:v>94.4</c:v>
                </c:pt>
              </c:numCache>
            </c:numRef>
          </c:val>
          <c:extLst>
            <c:ext xmlns:c16="http://schemas.microsoft.com/office/drawing/2014/chart" uri="{C3380CC4-5D6E-409C-BE32-E72D297353CC}">
              <c16:uniqueId val="{00000001-5F77-4725-997B-A689CD9BE4B2}"/>
            </c:ext>
          </c:extLst>
        </c:ser>
        <c:ser>
          <c:idx val="2"/>
          <c:order val="2"/>
          <c:tx>
            <c:strRef>
              <c:f>'Depressive episodes'!$K$73</c:f>
              <c:strCache>
                <c:ptCount val="1"/>
                <c:pt idx="0">
                  <c:v>Fenland</c:v>
                </c:pt>
              </c:strCache>
            </c:strRef>
          </c:tx>
          <c:spPr>
            <a:solidFill>
              <a:srgbClr val="752F8A"/>
            </a:solidFill>
            <a:ln>
              <a:noFill/>
            </a:ln>
            <a:effectLst/>
          </c:spPr>
          <c:invertIfNegative val="0"/>
          <c:errBars>
            <c:errBarType val="both"/>
            <c:errValType val="cust"/>
            <c:noEndCap val="0"/>
            <c:plus>
              <c:numRef>
                <c:f>('Depressive episodes'!$V$73,'Depressive episodes'!$X$73,'Depressive episodes'!$Z$73,'Depressive episodes'!$AB$73,'Depressive episodes'!$AD$73,'Depressive episodes'!$AF$73,'Depressive episodes'!$AH$73)</c:f>
                <c:numCache>
                  <c:formatCode>General</c:formatCode>
                  <c:ptCount val="7"/>
                  <c:pt idx="0">
                    <c:v>121.36607603280575</c:v>
                  </c:pt>
                  <c:pt idx="1">
                    <c:v>98.162164545000849</c:v>
                  </c:pt>
                  <c:pt idx="2">
                    <c:v>116.2068793850795</c:v>
                  </c:pt>
                  <c:pt idx="3">
                    <c:v>119.32368633900359</c:v>
                  </c:pt>
                  <c:pt idx="4">
                    <c:v>130.4190902126407</c:v>
                  </c:pt>
                  <c:pt idx="5">
                    <c:v>88.507851810561988</c:v>
                  </c:pt>
                  <c:pt idx="6">
                    <c:v>85.432712202257775</c:v>
                  </c:pt>
                </c:numCache>
              </c:numRef>
            </c:plus>
            <c:minus>
              <c:numRef>
                <c:f>('Depressive episodes'!$U$73,'Depressive episodes'!$W$73,'Depressive episodes'!$Y$73,'Depressive episodes'!$AA$73,'Depressive episodes'!$AC$73,'Depressive episodes'!$AE$73,'Depressive episodes'!$AG$73)</c:f>
                <c:numCache>
                  <c:formatCode>General</c:formatCode>
                  <c:ptCount val="7"/>
                  <c:pt idx="0">
                    <c:v>71.602845512261879</c:v>
                  </c:pt>
                  <c:pt idx="1">
                    <c:v>64.133509156966483</c:v>
                  </c:pt>
                  <c:pt idx="2">
                    <c:v>87.388162066852487</c:v>
                  </c:pt>
                  <c:pt idx="3">
                    <c:v>89.248429258722496</c:v>
                  </c:pt>
                  <c:pt idx="4">
                    <c:v>93.708732169588103</c:v>
                  </c:pt>
                  <c:pt idx="5">
                    <c:v>51.922173757445989</c:v>
                  </c:pt>
                  <c:pt idx="6">
                    <c:v>50.686041162041818</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episodes'!$L$73:$R$73</c:f>
              <c:numCache>
                <c:formatCode>_-* #,##0_-;\-* #,##0_-;_-* "-"??_-;_-@_-</c:formatCode>
                <c:ptCount val="7"/>
                <c:pt idx="0">
                  <c:v>167.732</c:v>
                </c:pt>
                <c:pt idx="1">
                  <c:v>179.67599999999999</c:v>
                </c:pt>
                <c:pt idx="2">
                  <c:v>331.87</c:v>
                </c:pt>
                <c:pt idx="3">
                  <c:v>336.24</c:v>
                </c:pt>
                <c:pt idx="4">
                  <c:v>317.59200000000004</c:v>
                </c:pt>
                <c:pt idx="5">
                  <c:v>123.17699999999999</c:v>
                </c:pt>
                <c:pt idx="6">
                  <c:v>122.08</c:v>
                </c:pt>
              </c:numCache>
            </c:numRef>
          </c:val>
          <c:extLst>
            <c:ext xmlns:c16="http://schemas.microsoft.com/office/drawing/2014/chart" uri="{C3380CC4-5D6E-409C-BE32-E72D297353CC}">
              <c16:uniqueId val="{00000002-5F77-4725-997B-A689CD9BE4B2}"/>
            </c:ext>
          </c:extLst>
        </c:ser>
        <c:ser>
          <c:idx val="3"/>
          <c:order val="3"/>
          <c:tx>
            <c:strRef>
              <c:f>'Depressive episodes'!$K$74</c:f>
              <c:strCache>
                <c:ptCount val="1"/>
                <c:pt idx="0">
                  <c:v>Huntingdonshire</c:v>
                </c:pt>
              </c:strCache>
            </c:strRef>
          </c:tx>
          <c:spPr>
            <a:solidFill>
              <a:srgbClr val="F38A00"/>
            </a:solidFill>
            <a:ln>
              <a:noFill/>
            </a:ln>
            <a:effectLst/>
          </c:spPr>
          <c:invertIfNegative val="0"/>
          <c:errBars>
            <c:errBarType val="both"/>
            <c:errValType val="cust"/>
            <c:noEndCap val="0"/>
            <c:plus>
              <c:numRef>
                <c:f>('Depressive episodes'!$V$74,'Depressive episodes'!$X$74,'Depressive episodes'!$Z$74,'Depressive episodes'!$AB$74,'Depressive episodes'!$AD$74,'Depressive episodes'!$AF$74,'Depressive episodes'!$AH$74)</c:f>
                <c:numCache>
                  <c:formatCode>General</c:formatCode>
                  <c:ptCount val="7"/>
                  <c:pt idx="0">
                    <c:v>201.76354008353616</c:v>
                  </c:pt>
                  <c:pt idx="1">
                    <c:v>176.6521234479772</c:v>
                  </c:pt>
                  <c:pt idx="2">
                    <c:v>229.50569798342599</c:v>
                  </c:pt>
                  <c:pt idx="3">
                    <c:v>218.05317756253896</c:v>
                  </c:pt>
                  <c:pt idx="4">
                    <c:v>220.3283992869134</c:v>
                  </c:pt>
                  <c:pt idx="5">
                    <c:v>141.01459221830862</c:v>
                  </c:pt>
                  <c:pt idx="6">
                    <c:v>129.01683176284598</c:v>
                  </c:pt>
                </c:numCache>
              </c:numRef>
            </c:plus>
            <c:minus>
              <c:numRef>
                <c:f>('Depressive episodes'!$U$74,'Depressive episodes'!$W$74,'Depressive episodes'!$Y$74,'Depressive episodes'!$AA$74,'Depressive episodes'!$AC$74,'Depressive episodes'!$AE$74,'Depressive episodes'!$AG$74)</c:f>
                <c:numCache>
                  <c:formatCode>General</c:formatCode>
                  <c:ptCount val="7"/>
                  <c:pt idx="0">
                    <c:v>119.03526968033023</c:v>
                  </c:pt>
                  <c:pt idx="1">
                    <c:v>115.41433126767166</c:v>
                  </c:pt>
                  <c:pt idx="2">
                    <c:v>172.58944768821362</c:v>
                  </c:pt>
                  <c:pt idx="3">
                    <c:v>163.09338228992243</c:v>
                  </c:pt>
                  <c:pt idx="4">
                    <c:v>158.31037407536121</c:v>
                  </c:pt>
                  <c:pt idx="5">
                    <c:v>82.72468498236303</c:v>
                  </c:pt>
                  <c:pt idx="6">
                    <c:v>76.54389374700223</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episodes'!$L$74:$R$74</c:f>
              <c:numCache>
                <c:formatCode>_-* #,##0_-;\-* #,##0_-;_-* "-"??_-;_-@_-</c:formatCode>
                <c:ptCount val="7"/>
                <c:pt idx="0">
                  <c:v>278.84399999999999</c:v>
                </c:pt>
                <c:pt idx="1">
                  <c:v>323.34399999999999</c:v>
                </c:pt>
                <c:pt idx="2">
                  <c:v>655.43499999999995</c:v>
                </c:pt>
                <c:pt idx="3">
                  <c:v>614.44799999999998</c:v>
                </c:pt>
                <c:pt idx="4">
                  <c:v>536.53600000000006</c:v>
                </c:pt>
                <c:pt idx="5">
                  <c:v>196.25099999999998</c:v>
                </c:pt>
                <c:pt idx="6">
                  <c:v>184.36</c:v>
                </c:pt>
              </c:numCache>
            </c:numRef>
          </c:val>
          <c:extLst>
            <c:ext xmlns:c16="http://schemas.microsoft.com/office/drawing/2014/chart" uri="{C3380CC4-5D6E-409C-BE32-E72D297353CC}">
              <c16:uniqueId val="{00000003-5F77-4725-997B-A689CD9BE4B2}"/>
            </c:ext>
          </c:extLst>
        </c:ser>
        <c:ser>
          <c:idx val="4"/>
          <c:order val="4"/>
          <c:tx>
            <c:strRef>
              <c:f>'Depressive episodes'!$K$75</c:f>
              <c:strCache>
                <c:ptCount val="1"/>
                <c:pt idx="0">
                  <c:v>South Cambridgeshire</c:v>
                </c:pt>
              </c:strCache>
            </c:strRef>
          </c:tx>
          <c:spPr>
            <a:solidFill>
              <a:srgbClr val="AB004F"/>
            </a:solidFill>
            <a:ln>
              <a:noFill/>
            </a:ln>
            <a:effectLst/>
          </c:spPr>
          <c:invertIfNegative val="0"/>
          <c:errBars>
            <c:errBarType val="both"/>
            <c:errValType val="cust"/>
            <c:noEndCap val="0"/>
            <c:plus>
              <c:numRef>
                <c:f>('Depressive episodes'!$V$75,'Depressive episodes'!$X$75,'Depressive episodes'!$Z$75,'Depressive episodes'!$AB$75,'Depressive episodes'!$AD$75,'Depressive episodes'!$AF$75,'Depressive episodes'!$AH$75)</c:f>
                <c:numCache>
                  <c:formatCode>General</c:formatCode>
                  <c:ptCount val="7"/>
                  <c:pt idx="0">
                    <c:v>171.10582037882881</c:v>
                  </c:pt>
                  <c:pt idx="1">
                    <c:v>144.72685659346314</c:v>
                  </c:pt>
                  <c:pt idx="2">
                    <c:v>227.29094970213919</c:v>
                  </c:pt>
                  <c:pt idx="3">
                    <c:v>206.84475706131627</c:v>
                  </c:pt>
                  <c:pt idx="4">
                    <c:v>186.28717374512678</c:v>
                  </c:pt>
                  <c:pt idx="5">
                    <c:v>118.26986275411051</c:v>
                  </c:pt>
                  <c:pt idx="6">
                    <c:v>117.67992205055427</c:v>
                  </c:pt>
                </c:numCache>
              </c:numRef>
            </c:plus>
            <c:minus>
              <c:numRef>
                <c:f>('Depressive episodes'!$U$75,'Depressive episodes'!$W$75,'Depressive episodes'!$Y$75,'Depressive episodes'!$AA$75,'Depressive episodes'!$AC$75,'Depressive episodes'!$AE$75,'Depressive episodes'!$AG$75)</c:f>
                <c:numCache>
                  <c:formatCode>General</c:formatCode>
                  <c:ptCount val="7"/>
                  <c:pt idx="0">
                    <c:v>100.94800807041361</c:v>
                  </c:pt>
                  <c:pt idx="1">
                    <c:v>94.556199179376677</c:v>
                  </c:pt>
                  <c:pt idx="2">
                    <c:v>170.92394575952824</c:v>
                  </c:pt>
                  <c:pt idx="3">
                    <c:v>154.71001805691185</c:v>
                  </c:pt>
                  <c:pt idx="4">
                    <c:v>133.85107074930085</c:v>
                  </c:pt>
                  <c:pt idx="5">
                    <c:v>69.381735502198794</c:v>
                  </c:pt>
                  <c:pt idx="6">
                    <c:v>69.817862727792857</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episodes'!$L$75:$R$75</c:f>
              <c:numCache>
                <c:formatCode>_-* #,##0_-;\-* #,##0_-;_-* "-"??_-;_-@_-</c:formatCode>
                <c:ptCount val="7"/>
                <c:pt idx="0">
                  <c:v>236.47399999999999</c:v>
                </c:pt>
                <c:pt idx="1">
                  <c:v>264.90800000000002</c:v>
                </c:pt>
                <c:pt idx="2">
                  <c:v>649.11</c:v>
                </c:pt>
                <c:pt idx="3">
                  <c:v>582.86400000000003</c:v>
                </c:pt>
                <c:pt idx="4">
                  <c:v>453.6400000000001</c:v>
                </c:pt>
                <c:pt idx="5">
                  <c:v>164.59700000000001</c:v>
                </c:pt>
                <c:pt idx="6">
                  <c:v>168.16</c:v>
                </c:pt>
              </c:numCache>
            </c:numRef>
          </c:val>
          <c:extLst>
            <c:ext xmlns:c16="http://schemas.microsoft.com/office/drawing/2014/chart" uri="{C3380CC4-5D6E-409C-BE32-E72D297353CC}">
              <c16:uniqueId val="{00000004-5F77-4725-997B-A689CD9BE4B2}"/>
            </c:ext>
          </c:extLst>
        </c:ser>
        <c:ser>
          <c:idx val="5"/>
          <c:order val="5"/>
          <c:tx>
            <c:strRef>
              <c:f>'Depressive episodes'!$K$77</c:f>
              <c:strCache>
                <c:ptCount val="1"/>
                <c:pt idx="0">
                  <c:v>Peterborough</c:v>
                </c:pt>
              </c:strCache>
            </c:strRef>
          </c:tx>
          <c:spPr>
            <a:solidFill>
              <a:srgbClr val="005C48"/>
            </a:solidFill>
            <a:ln>
              <a:noFill/>
            </a:ln>
            <a:effectLst/>
          </c:spPr>
          <c:invertIfNegative val="0"/>
          <c:errBars>
            <c:errBarType val="both"/>
            <c:errValType val="cust"/>
            <c:noEndCap val="0"/>
            <c:plus>
              <c:numRef>
                <c:f>('Depressive episodes'!$V$77,'Depressive episodes'!$X$77,'Depressive episodes'!$Z$77,'Depressive episodes'!$AB$77,'Depressive episodes'!$AD$77,'Depressive episodes'!$AF$77,'Depressive episodes'!$AH$77)</c:f>
                <c:numCache>
                  <c:formatCode>General</c:formatCode>
                  <c:ptCount val="7"/>
                  <c:pt idx="0">
                    <c:v>284.71810541905381</c:v>
                  </c:pt>
                  <c:pt idx="1">
                    <c:v>256.5647224168232</c:v>
                  </c:pt>
                  <c:pt idx="2">
                    <c:v>318.57709625256643</c:v>
                  </c:pt>
                  <c:pt idx="3">
                    <c:v>235.39386459938487</c:v>
                  </c:pt>
                  <c:pt idx="4">
                    <c:v>211.38444671622096</c:v>
                  </c:pt>
                  <c:pt idx="5">
                    <c:v>119.78526789848385</c:v>
                  </c:pt>
                  <c:pt idx="6">
                    <c:v>110.21995553616972</c:v>
                  </c:pt>
                </c:numCache>
              </c:numRef>
            </c:plus>
            <c:minus>
              <c:numRef>
                <c:f>('Depressive episodes'!$U$77,'Depressive episodes'!$W$77,'Depressive episodes'!$Y$77,'Depressive episodes'!$AA$77,'Depressive episodes'!$AC$77,'Depressive episodes'!$AE$77,'Depressive episodes'!$AG$77)</c:f>
                <c:numCache>
                  <c:formatCode>General</c:formatCode>
                  <c:ptCount val="7"/>
                  <c:pt idx="0">
                    <c:v>167.97631746249928</c:v>
                  </c:pt>
                  <c:pt idx="1">
                    <c:v>167.62462452557924</c:v>
                  </c:pt>
                  <c:pt idx="2">
                    <c:v>239.57159047230255</c:v>
                  </c:pt>
                  <c:pt idx="3">
                    <c:v>176.06338956834924</c:v>
                  </c:pt>
                  <c:pt idx="4">
                    <c:v>151.88396476198545</c:v>
                  </c:pt>
                  <c:pt idx="5">
                    <c:v>70.270731535991231</c:v>
                  </c:pt>
                  <c:pt idx="6">
                    <c:v>65.391968242313126</c:v>
                  </c:pt>
                </c:numCache>
              </c:numRef>
            </c:minus>
            <c:spPr>
              <a:noFill/>
              <a:ln w="9525" cap="flat" cmpd="sng" algn="ctr">
                <a:solidFill>
                  <a:schemeClr val="tx1">
                    <a:lumMod val="65000"/>
                    <a:lumOff val="35000"/>
                  </a:schemeClr>
                </a:solidFill>
                <a:round/>
              </a:ln>
              <a:effectLst/>
            </c:spPr>
          </c:errBars>
          <c:cat>
            <c:strRef>
              <c:f>'Depressive episodes'!$L$70:$R$70</c:f>
              <c:strCache>
                <c:ptCount val="7"/>
                <c:pt idx="0">
                  <c:v>16-24</c:v>
                </c:pt>
                <c:pt idx="1">
                  <c:v>25-34</c:v>
                </c:pt>
                <c:pt idx="2">
                  <c:v>35-44</c:v>
                </c:pt>
                <c:pt idx="3">
                  <c:v>45-54</c:v>
                </c:pt>
                <c:pt idx="4">
                  <c:v>55-64</c:v>
                </c:pt>
                <c:pt idx="5">
                  <c:v>65-74</c:v>
                </c:pt>
                <c:pt idx="6">
                  <c:v>75+</c:v>
                </c:pt>
              </c:strCache>
            </c:strRef>
          </c:cat>
          <c:val>
            <c:numRef>
              <c:f>'Depressive episodes'!$L$77:$R$77</c:f>
              <c:numCache>
                <c:formatCode>_-* #,##0_-;\-* #,##0_-;_-* "-"??_-;_-@_-</c:formatCode>
                <c:ptCount val="7"/>
                <c:pt idx="0">
                  <c:v>393.49</c:v>
                </c:pt>
                <c:pt idx="1">
                  <c:v>469.61599999999999</c:v>
                </c:pt>
                <c:pt idx="2">
                  <c:v>909.81</c:v>
                </c:pt>
                <c:pt idx="3">
                  <c:v>663.31200000000001</c:v>
                </c:pt>
                <c:pt idx="4">
                  <c:v>514.75600000000009</c:v>
                </c:pt>
                <c:pt idx="5">
                  <c:v>166.70599999999999</c:v>
                </c:pt>
                <c:pt idx="6">
                  <c:v>157.5</c:v>
                </c:pt>
              </c:numCache>
            </c:numRef>
          </c:val>
          <c:extLst>
            <c:ext xmlns:c16="http://schemas.microsoft.com/office/drawing/2014/chart" uri="{C3380CC4-5D6E-409C-BE32-E72D297353CC}">
              <c16:uniqueId val="{00000005-5F77-4725-997B-A689CD9BE4B2}"/>
            </c:ext>
          </c:extLst>
        </c:ser>
        <c:dLbls>
          <c:showLegendKey val="0"/>
          <c:showVal val="0"/>
          <c:showCatName val="0"/>
          <c:showSerName val="0"/>
          <c:showPercent val="0"/>
          <c:showBubbleSize val="0"/>
        </c:dLbls>
        <c:gapWidth val="219"/>
        <c:overlap val="-27"/>
        <c:axId val="2022911600"/>
        <c:axId val="2022924912"/>
      </c:barChart>
      <c:catAx>
        <c:axId val="202291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24912"/>
        <c:crosses val="autoZero"/>
        <c:auto val="1"/>
        <c:lblAlgn val="ctr"/>
        <c:lblOffset val="100"/>
        <c:noMultiLvlLbl val="0"/>
      </c:catAx>
      <c:valAx>
        <c:axId val="2022924912"/>
        <c:scaling>
          <c:orientation val="minMax"/>
          <c:max val="12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29116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400" b="0" i="0" u="none" strike="noStrike" baseline="0">
                <a:effectLst/>
              </a:rPr>
              <a:t>Population estimation for p</a:t>
            </a:r>
            <a:r>
              <a:rPr lang="en-GB"/>
              <a:t>hobias </a:t>
            </a:r>
            <a:r>
              <a:rPr lang="en-GB" baseline="0"/>
              <a:t>- Males</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Phobias!$K$55</c:f>
              <c:strCache>
                <c:ptCount val="1"/>
                <c:pt idx="0">
                  <c:v>Cambridge</c:v>
                </c:pt>
              </c:strCache>
            </c:strRef>
          </c:tx>
          <c:spPr>
            <a:solidFill>
              <a:srgbClr val="00A4EB"/>
            </a:solidFill>
            <a:ln>
              <a:noFill/>
            </a:ln>
            <a:effectLst/>
          </c:spPr>
          <c:invertIfNegative val="0"/>
          <c:errBars>
            <c:errBarType val="both"/>
            <c:errValType val="cust"/>
            <c:noEndCap val="0"/>
            <c:plus>
              <c:numRef>
                <c:f>(Phobias!$V$55,Phobias!$X$55,Phobias!$Z$55,Phobias!$AB$55,Phobias!$AD$55,Phobias!$AF$55,Phobias!$AH$55)</c:f>
                <c:numCache>
                  <c:formatCode>General</c:formatCode>
                  <c:ptCount val="7"/>
                  <c:pt idx="0">
                    <c:v>357.45213349315077</c:v>
                  </c:pt>
                  <c:pt idx="1">
                    <c:v>349.09562766106575</c:v>
                  </c:pt>
                  <c:pt idx="2">
                    <c:v>184.60682587550201</c:v>
                  </c:pt>
                  <c:pt idx="3">
                    <c:v>135.50906835833925</c:v>
                  </c:pt>
                  <c:pt idx="4">
                    <c:v>82.229350869880747</c:v>
                  </c:pt>
                  <c:pt idx="5">
                    <c:v>46.992511161267331</c:v>
                  </c:pt>
                  <c:pt idx="6">
                    <c:v>39.001074882707634</c:v>
                  </c:pt>
                </c:numCache>
              </c:numRef>
            </c:plus>
            <c:minus>
              <c:numRef>
                <c:f>(Phobias!$U$55,Phobias!$W$55,Phobias!$Y$55,Phobias!$AA$55,Phobias!$AC$55,Phobias!$AE$55,Phobias!$AG$55)</c:f>
                <c:numCache>
                  <c:formatCode>General</c:formatCode>
                  <c:ptCount val="7"/>
                  <c:pt idx="0">
                    <c:v>129.45733761592936</c:v>
                  </c:pt>
                  <c:pt idx="1">
                    <c:v>194.73135829006367</c:v>
                  </c:pt>
                  <c:pt idx="2">
                    <c:v>107.32522412584763</c:v>
                  </c:pt>
                  <c:pt idx="3">
                    <c:v>77.813417866034229</c:v>
                  </c:pt>
                  <c:pt idx="4">
                    <c:v>39.392729623166716</c:v>
                  </c:pt>
                  <c:pt idx="5">
                    <c:v>18.017380704135462</c:v>
                  </c:pt>
                  <c:pt idx="6">
                    <c:v>8.1255019184592268</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Phobias!$L$55:$R$55</c:f>
              <c:numCache>
                <c:formatCode>_-* #,##0_-;\-* #,##0_-;_-* "-"??_-;_-@_-</c:formatCode>
                <c:ptCount val="7"/>
                <c:pt idx="0">
                  <c:v>200.29100000000003</c:v>
                </c:pt>
                <c:pt idx="1">
                  <c:v>427.7</c:v>
                </c:pt>
                <c:pt idx="2">
                  <c:v>249.8</c:v>
                </c:pt>
                <c:pt idx="3">
                  <c:v>178.45699999999997</c:v>
                </c:pt>
                <c:pt idx="4">
                  <c:v>74.7</c:v>
                </c:pt>
                <c:pt idx="5">
                  <c:v>29.015000000000001</c:v>
                </c:pt>
                <c:pt idx="6">
                  <c:v>10.232999999999999</c:v>
                </c:pt>
              </c:numCache>
            </c:numRef>
          </c:val>
          <c:extLst>
            <c:ext xmlns:c16="http://schemas.microsoft.com/office/drawing/2014/chart" uri="{C3380CC4-5D6E-409C-BE32-E72D297353CC}">
              <c16:uniqueId val="{00000000-DAB4-4B9A-B1FA-0822910C4CDE}"/>
            </c:ext>
          </c:extLst>
        </c:ser>
        <c:ser>
          <c:idx val="1"/>
          <c:order val="1"/>
          <c:tx>
            <c:strRef>
              <c:f>Phobias!$K$56</c:f>
              <c:strCache>
                <c:ptCount val="1"/>
                <c:pt idx="0">
                  <c:v>East Cambridgeshire</c:v>
                </c:pt>
              </c:strCache>
            </c:strRef>
          </c:tx>
          <c:spPr>
            <a:solidFill>
              <a:srgbClr val="CFDB00"/>
            </a:solidFill>
            <a:ln>
              <a:noFill/>
            </a:ln>
            <a:effectLst/>
          </c:spPr>
          <c:invertIfNegative val="0"/>
          <c:errBars>
            <c:errBarType val="both"/>
            <c:errValType val="cust"/>
            <c:noEndCap val="0"/>
            <c:plus>
              <c:numRef>
                <c:f>(Phobias!$V$56,Phobias!$X$56,Phobias!$Z$56,Phobias!$AB$56,Phobias!$AD$56,Phobias!$AF$56,Phobias!$AH$56)</c:f>
                <c:numCache>
                  <c:formatCode>General</c:formatCode>
                  <c:ptCount val="7"/>
                  <c:pt idx="0">
                    <c:v>85.958340662823645</c:v>
                  </c:pt>
                  <c:pt idx="1">
                    <c:v>114.95587608086157</c:v>
                  </c:pt>
                  <c:pt idx="2">
                    <c:v>103.86905274940676</c:v>
                  </c:pt>
                  <c:pt idx="3">
                    <c:v>109.18967590879453</c:v>
                  </c:pt>
                  <c:pt idx="4">
                    <c:v>75.241507237725415</c:v>
                  </c:pt>
                  <c:pt idx="5">
                    <c:v>52.513706079370387</c:v>
                  </c:pt>
                  <c:pt idx="6">
                    <c:v>43.528904156689521</c:v>
                  </c:pt>
                </c:numCache>
              </c:numRef>
            </c:plus>
            <c:minus>
              <c:numRef>
                <c:f>(Phobias!$U$56,Phobias!$W$56,Phobias!$Y$56,Phobias!$AA$56,Phobias!$AC$56,Phobias!$AE$56,Phobias!$AG$56)</c:f>
                <c:numCache>
                  <c:formatCode>General</c:formatCode>
                  <c:ptCount val="7"/>
                  <c:pt idx="0">
                    <c:v>31.131267337380297</c:v>
                  </c:pt>
                  <c:pt idx="1">
                    <c:v>64.124303253618351</c:v>
                  </c:pt>
                  <c:pt idx="2">
                    <c:v>60.386550243746541</c:v>
                  </c:pt>
                  <c:pt idx="3">
                    <c:v>62.700024294167562</c:v>
                  </c:pt>
                  <c:pt idx="4">
                    <c:v>36.045138623864673</c:v>
                  </c:pt>
                  <c:pt idx="5">
                    <c:v>20.134259932823994</c:v>
                  </c:pt>
                  <c:pt idx="6">
                    <c:v>9.0688319564861555</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Phobias!$L$56:$R$56</c:f>
              <c:numCache>
                <c:formatCode>_-* #,##0_-;\-* #,##0_-;_-* "-"??_-;_-@_-</c:formatCode>
                <c:ptCount val="7"/>
                <c:pt idx="0">
                  <c:v>48.164999999999999</c:v>
                </c:pt>
                <c:pt idx="1">
                  <c:v>140.84</c:v>
                </c:pt>
                <c:pt idx="2">
                  <c:v>140.55000000000001</c:v>
                </c:pt>
                <c:pt idx="3">
                  <c:v>143.79599999999999</c:v>
                </c:pt>
                <c:pt idx="4">
                  <c:v>68.352000000000004</c:v>
                </c:pt>
                <c:pt idx="5">
                  <c:v>32.423999999999999</c:v>
                </c:pt>
                <c:pt idx="6">
                  <c:v>11.420999999999999</c:v>
                </c:pt>
              </c:numCache>
            </c:numRef>
          </c:val>
          <c:extLst>
            <c:ext xmlns:c16="http://schemas.microsoft.com/office/drawing/2014/chart" uri="{C3380CC4-5D6E-409C-BE32-E72D297353CC}">
              <c16:uniqueId val="{00000001-DAB4-4B9A-B1FA-0822910C4CDE}"/>
            </c:ext>
          </c:extLst>
        </c:ser>
        <c:ser>
          <c:idx val="2"/>
          <c:order val="2"/>
          <c:tx>
            <c:strRef>
              <c:f>Phobias!$K$57</c:f>
              <c:strCache>
                <c:ptCount val="1"/>
                <c:pt idx="0">
                  <c:v>Fenland</c:v>
                </c:pt>
              </c:strCache>
            </c:strRef>
          </c:tx>
          <c:spPr>
            <a:solidFill>
              <a:srgbClr val="752F8A"/>
            </a:solidFill>
            <a:ln>
              <a:noFill/>
            </a:ln>
            <a:effectLst/>
          </c:spPr>
          <c:invertIfNegative val="0"/>
          <c:errBars>
            <c:errBarType val="both"/>
            <c:errValType val="cust"/>
            <c:noEndCap val="0"/>
            <c:plus>
              <c:numRef>
                <c:f>(Phobias!$V$57,Phobias!$X$57,Phobias!$Z$57,Phobias!$AB$57,Phobias!$AD$57,Phobias!$AF$57,Phobias!$AH$57)</c:f>
                <c:numCache>
                  <c:formatCode>General</c:formatCode>
                  <c:ptCount val="7"/>
                  <c:pt idx="0">
                    <c:v>107.46532630234793</c:v>
                  </c:pt>
                  <c:pt idx="1">
                    <c:v>143.68341807562163</c:v>
                  </c:pt>
                  <c:pt idx="2">
                    <c:v>108.43249210001215</c:v>
                  </c:pt>
                  <c:pt idx="3">
                    <c:v>115.96600256468264</c:v>
                  </c:pt>
                  <c:pt idx="4">
                    <c:v>91.33071998624186</c:v>
                  </c:pt>
                  <c:pt idx="5">
                    <c:v>67.988923868304013</c:v>
                  </c:pt>
                  <c:pt idx="6">
                    <c:v>55.134325149345109</c:v>
                  </c:pt>
                </c:numCache>
              </c:numRef>
            </c:plus>
            <c:minus>
              <c:numRef>
                <c:f>(Phobias!$U$57,Phobias!$W$57,Phobias!$Y$57,Phobias!$AA$57,Phobias!$AC$57,Phobias!$AE$57,Phobias!$AG$57)</c:f>
                <c:numCache>
                  <c:formatCode>General</c:formatCode>
                  <c:ptCount val="7"/>
                  <c:pt idx="0">
                    <c:v>38.920386047704596</c:v>
                  </c:pt>
                  <c:pt idx="1">
                    <c:v>80.149004881808835</c:v>
                  </c:pt>
                  <c:pt idx="2">
                    <c:v>63.039605724039191</c:v>
                  </c:pt>
                  <c:pt idx="3">
                    <c:v>66.591196627202905</c:v>
                  </c:pt>
                  <c:pt idx="4">
                    <c:v>43.752824516397524</c:v>
                  </c:pt>
                  <c:pt idx="5">
                    <c:v>26.067607257587539</c:v>
                  </c:pt>
                  <c:pt idx="6">
                    <c:v>11.486710715570329</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Phobias!$L$57:$R$57</c:f>
              <c:numCache>
                <c:formatCode>_-* #,##0_-;\-* #,##0_-;_-* "-"??_-;_-@_-</c:formatCode>
                <c:ptCount val="7"/>
                <c:pt idx="0">
                  <c:v>60.216000000000001</c:v>
                </c:pt>
                <c:pt idx="1">
                  <c:v>176.03599999999997</c:v>
                </c:pt>
                <c:pt idx="2">
                  <c:v>146.72499999999999</c:v>
                </c:pt>
                <c:pt idx="3">
                  <c:v>152.71999999999997</c:v>
                </c:pt>
                <c:pt idx="4">
                  <c:v>82.967999999999989</c:v>
                </c:pt>
                <c:pt idx="5">
                  <c:v>41.978999999999999</c:v>
                </c:pt>
                <c:pt idx="6">
                  <c:v>14.465999999999999</c:v>
                </c:pt>
              </c:numCache>
            </c:numRef>
          </c:val>
          <c:extLst>
            <c:ext xmlns:c16="http://schemas.microsoft.com/office/drawing/2014/chart" uri="{C3380CC4-5D6E-409C-BE32-E72D297353CC}">
              <c16:uniqueId val="{00000002-DAB4-4B9A-B1FA-0822910C4CDE}"/>
            </c:ext>
          </c:extLst>
        </c:ser>
        <c:ser>
          <c:idx val="3"/>
          <c:order val="3"/>
          <c:tx>
            <c:strRef>
              <c:f>Phobias!$K$58</c:f>
              <c:strCache>
                <c:ptCount val="1"/>
                <c:pt idx="0">
                  <c:v>Huntingdonshire</c:v>
                </c:pt>
              </c:strCache>
            </c:strRef>
          </c:tx>
          <c:spPr>
            <a:solidFill>
              <a:srgbClr val="F38A00"/>
            </a:solidFill>
            <a:ln>
              <a:noFill/>
            </a:ln>
            <a:effectLst/>
          </c:spPr>
          <c:invertIfNegative val="0"/>
          <c:errBars>
            <c:errBarType val="both"/>
            <c:errValType val="cust"/>
            <c:noEndCap val="0"/>
            <c:plus>
              <c:numRef>
                <c:f>(Phobias!$V$58,Phobias!$X$58,Phobias!$Z$58,Phobias!$AB$58,Phobias!$AD$58,Phobias!$AF$58,Phobias!$AH$58)</c:f>
                <c:numCache>
                  <c:formatCode>General</c:formatCode>
                  <c:ptCount val="7"/>
                  <c:pt idx="0">
                    <c:v>187.97151850207746</c:v>
                  </c:pt>
                  <c:pt idx="1">
                    <c:v>257.99938073098338</c:v>
                  </c:pt>
                  <c:pt idx="2">
                    <c:v>216.99431244072974</c:v>
                  </c:pt>
                  <c:pt idx="3">
                    <c:v>220.38779915116413</c:v>
                  </c:pt>
                  <c:pt idx="4">
                    <c:v>160.7600321424014</c:v>
                  </c:pt>
                  <c:pt idx="5">
                    <c:v>107.53292361028242</c:v>
                  </c:pt>
                  <c:pt idx="6">
                    <c:v>85.822945784111241</c:v>
                  </c:pt>
                </c:numCache>
              </c:numRef>
            </c:plus>
            <c:minus>
              <c:numRef>
                <c:f>(Phobias!$U$58,Phobias!$W$58,Phobias!$Y$58,Phobias!$AA$58,Phobias!$AC$58,Phobias!$AE$58,Phobias!$AG$58)</c:f>
                <c:numCache>
                  <c:formatCode>General</c:formatCode>
                  <c:ptCount val="7"/>
                  <c:pt idx="0">
                    <c:v>68.077065578260516</c:v>
                  </c:pt>
                  <c:pt idx="1">
                    <c:v>143.91635376343888</c:v>
                  </c:pt>
                  <c:pt idx="2">
                    <c:v>126.15439925521221</c:v>
                  </c:pt>
                  <c:pt idx="3">
                    <c:v>126.55335997570384</c:v>
                  </c:pt>
                  <c:pt idx="4">
                    <c:v>77.013577431958041</c:v>
                  </c:pt>
                  <c:pt idx="5">
                    <c:v>41.229157051562083</c:v>
                  </c:pt>
                  <c:pt idx="6">
                    <c:v>17.880392084419512</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Phobias!$L$58:$R$58</c:f>
              <c:numCache>
                <c:formatCode>_-* #,##0_-;\-* #,##0_-;_-* "-"??_-;_-@_-</c:formatCode>
                <c:ptCount val="7"/>
                <c:pt idx="0">
                  <c:v>105.32600000000001</c:v>
                </c:pt>
                <c:pt idx="1">
                  <c:v>316.09199999999998</c:v>
                </c:pt>
                <c:pt idx="2">
                  <c:v>293.625</c:v>
                </c:pt>
                <c:pt idx="3">
                  <c:v>290.23699999999997</c:v>
                </c:pt>
                <c:pt idx="4">
                  <c:v>146.04</c:v>
                </c:pt>
                <c:pt idx="5">
                  <c:v>66.394999999999996</c:v>
                </c:pt>
                <c:pt idx="6">
                  <c:v>22.517999999999997</c:v>
                </c:pt>
              </c:numCache>
            </c:numRef>
          </c:val>
          <c:extLst>
            <c:ext xmlns:c16="http://schemas.microsoft.com/office/drawing/2014/chart" uri="{C3380CC4-5D6E-409C-BE32-E72D297353CC}">
              <c16:uniqueId val="{00000003-DAB4-4B9A-B1FA-0822910C4CDE}"/>
            </c:ext>
          </c:extLst>
        </c:ser>
        <c:ser>
          <c:idx val="4"/>
          <c:order val="4"/>
          <c:tx>
            <c:strRef>
              <c:f>Phobias!$K$59</c:f>
              <c:strCache>
                <c:ptCount val="1"/>
                <c:pt idx="0">
                  <c:v>South Cambridgeshire</c:v>
                </c:pt>
              </c:strCache>
            </c:strRef>
          </c:tx>
          <c:spPr>
            <a:solidFill>
              <a:srgbClr val="AB004F"/>
            </a:solidFill>
            <a:ln>
              <a:noFill/>
            </a:ln>
            <a:effectLst/>
          </c:spPr>
          <c:invertIfNegative val="0"/>
          <c:errBars>
            <c:errBarType val="both"/>
            <c:errValType val="cust"/>
            <c:noEndCap val="0"/>
            <c:plus>
              <c:numRef>
                <c:f>(Phobias!$V$59,Phobias!$X$59,Phobias!$Z$59,Phobias!$AB$59,Phobias!$AD$59,Phobias!$AF$59,Phobias!$AH$59)</c:f>
                <c:numCache>
                  <c:formatCode>General</c:formatCode>
                  <c:ptCount val="7"/>
                  <c:pt idx="0">
                    <c:v>157.50908900402419</c:v>
                  </c:pt>
                  <c:pt idx="1">
                    <c:v>204.93227451631927</c:v>
                  </c:pt>
                  <c:pt idx="2">
                    <c:v>205.35477077724232</c:v>
                  </c:pt>
                  <c:pt idx="3">
                    <c:v>202.32923790841085</c:v>
                  </c:pt>
                  <c:pt idx="4">
                    <c:v>134.19565871279016</c:v>
                  </c:pt>
                  <c:pt idx="5">
                    <c:v>89.801611799372381</c:v>
                  </c:pt>
                  <c:pt idx="6">
                    <c:v>77.842074993102756</c:v>
                  </c:pt>
                </c:numCache>
              </c:numRef>
            </c:plus>
            <c:minus>
              <c:numRef>
                <c:f>(Phobias!$U$59,Phobias!$W$59,Phobias!$Y$59,Phobias!$AA$59,Phobias!$AC$59,Phobias!$AE$59,Phobias!$AG$59)</c:f>
                <c:numCache>
                  <c:formatCode>General</c:formatCode>
                  <c:ptCount val="7"/>
                  <c:pt idx="0">
                    <c:v>57.04458136396083</c:v>
                  </c:pt>
                  <c:pt idx="1">
                    <c:v>114.31463762926356</c:v>
                  </c:pt>
                  <c:pt idx="2">
                    <c:v>119.38749661317016</c:v>
                  </c:pt>
                  <c:pt idx="3">
                    <c:v>116.18358628405809</c:v>
                  </c:pt>
                  <c:pt idx="4">
                    <c:v>64.287669115140645</c:v>
                  </c:pt>
                  <c:pt idx="5">
                    <c:v>34.430801582016159</c:v>
                  </c:pt>
                  <c:pt idx="6">
                    <c:v>16.217653785069018</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Phobias!$L$59:$R$59</c:f>
              <c:numCache>
                <c:formatCode>_-* #,##0_-;\-* #,##0_-;_-* "-"??_-;_-@_-</c:formatCode>
                <c:ptCount val="7"/>
                <c:pt idx="0">
                  <c:v>88.257000000000005</c:v>
                </c:pt>
                <c:pt idx="1">
                  <c:v>251.07599999999999</c:v>
                </c:pt>
                <c:pt idx="2">
                  <c:v>277.875</c:v>
                </c:pt>
                <c:pt idx="3">
                  <c:v>266.45499999999998</c:v>
                </c:pt>
                <c:pt idx="4">
                  <c:v>121.90799999999999</c:v>
                </c:pt>
                <c:pt idx="5">
                  <c:v>55.446999999999996</c:v>
                </c:pt>
                <c:pt idx="6">
                  <c:v>20.423999999999999</c:v>
                </c:pt>
              </c:numCache>
            </c:numRef>
          </c:val>
          <c:extLst>
            <c:ext xmlns:c16="http://schemas.microsoft.com/office/drawing/2014/chart" uri="{C3380CC4-5D6E-409C-BE32-E72D297353CC}">
              <c16:uniqueId val="{00000004-DAB4-4B9A-B1FA-0822910C4CDE}"/>
            </c:ext>
          </c:extLst>
        </c:ser>
        <c:ser>
          <c:idx val="5"/>
          <c:order val="5"/>
          <c:tx>
            <c:strRef>
              <c:f>Phobias!$K$61</c:f>
              <c:strCache>
                <c:ptCount val="1"/>
                <c:pt idx="0">
                  <c:v>Peterborough</c:v>
                </c:pt>
              </c:strCache>
            </c:strRef>
          </c:tx>
          <c:spPr>
            <a:solidFill>
              <a:srgbClr val="005C48"/>
            </a:solidFill>
            <a:ln>
              <a:noFill/>
            </a:ln>
            <a:effectLst/>
          </c:spPr>
          <c:invertIfNegative val="0"/>
          <c:errBars>
            <c:errBarType val="both"/>
            <c:errValType val="cust"/>
            <c:noEndCap val="0"/>
            <c:plus>
              <c:numRef>
                <c:f>(Phobias!$V$61,Phobias!$X$61,Phobias!$Z$61,Phobias!$AB$61,Phobias!$AD$61,Phobias!$AF$61,Phobias!$AH$61)</c:f>
                <c:numCache>
                  <c:formatCode>General</c:formatCode>
                  <c:ptCount val="7"/>
                  <c:pt idx="0">
                    <c:v>258.87264915405831</c:v>
                  </c:pt>
                  <c:pt idx="1">
                    <c:v>362.25956098563358</c:v>
                  </c:pt>
                  <c:pt idx="2">
                    <c:v>295.58893186370665</c:v>
                  </c:pt>
                  <c:pt idx="3">
                    <c:v>239.80861162886401</c:v>
                  </c:pt>
                  <c:pt idx="4">
                    <c:v>146.01819189006616</c:v>
                  </c:pt>
                  <c:pt idx="5">
                    <c:v>90.323120970281479</c:v>
                  </c:pt>
                  <c:pt idx="6">
                    <c:v>68.283324303585445</c:v>
                  </c:pt>
                </c:numCache>
              </c:numRef>
            </c:plus>
            <c:minus>
              <c:numRef>
                <c:f>(Phobias!$U$61,Phobias!$W$61,Phobias!$Y$61,Phobias!$AA$61,Phobias!$AC$61,Phobias!$AE$61,Phobias!$AG$61)</c:f>
                <c:numCache>
                  <c:formatCode>General</c:formatCode>
                  <c:ptCount val="7"/>
                  <c:pt idx="0">
                    <c:v>93.755109568283231</c:v>
                  </c:pt>
                  <c:pt idx="1">
                    <c:v>202.07441965668079</c:v>
                  </c:pt>
                  <c:pt idx="2">
                    <c:v>171.84710376195321</c:v>
                  </c:pt>
                  <c:pt idx="3">
                    <c:v>137.70537965182581</c:v>
                  </c:pt>
                  <c:pt idx="4">
                    <c:v>69.951362771804781</c:v>
                  </c:pt>
                  <c:pt idx="5">
                    <c:v>34.63075321347339</c:v>
                  </c:pt>
                  <c:pt idx="6">
                    <c:v>14.226179260345502</c:v>
                  </c:pt>
                </c:numCache>
              </c:numRef>
            </c:minus>
            <c:spPr>
              <a:noFill/>
              <a:ln w="9525" cap="flat" cmpd="sng" algn="ctr">
                <a:solidFill>
                  <a:schemeClr val="tx1">
                    <a:lumMod val="65000"/>
                    <a:lumOff val="35000"/>
                  </a:schemeClr>
                </a:solidFill>
                <a:round/>
              </a:ln>
              <a:effectLst/>
            </c:spPr>
          </c:errBars>
          <c:cat>
            <c:strRef>
              <c:f>Phobias!$L$54:$R$54</c:f>
              <c:strCache>
                <c:ptCount val="7"/>
                <c:pt idx="0">
                  <c:v>16-24</c:v>
                </c:pt>
                <c:pt idx="1">
                  <c:v>25-34</c:v>
                </c:pt>
                <c:pt idx="2">
                  <c:v>35-44</c:v>
                </c:pt>
                <c:pt idx="3">
                  <c:v>45-54</c:v>
                </c:pt>
                <c:pt idx="4">
                  <c:v>55-64</c:v>
                </c:pt>
                <c:pt idx="5">
                  <c:v>65-74</c:v>
                </c:pt>
                <c:pt idx="6">
                  <c:v>75+</c:v>
                </c:pt>
              </c:strCache>
            </c:strRef>
          </c:cat>
          <c:val>
            <c:numRef>
              <c:f>Phobias!$L$61:$R$61</c:f>
              <c:numCache>
                <c:formatCode>_-* #,##0_-;\-* #,##0_-;_-* "-"??_-;_-@_-</c:formatCode>
                <c:ptCount val="7"/>
                <c:pt idx="0">
                  <c:v>145.054</c:v>
                </c:pt>
                <c:pt idx="1">
                  <c:v>443.82799999999997</c:v>
                </c:pt>
                <c:pt idx="2">
                  <c:v>399.97500000000002</c:v>
                </c:pt>
                <c:pt idx="3">
                  <c:v>315.81299999999999</c:v>
                </c:pt>
                <c:pt idx="4">
                  <c:v>132.648</c:v>
                </c:pt>
                <c:pt idx="5">
                  <c:v>55.768999999999998</c:v>
                </c:pt>
                <c:pt idx="6">
                  <c:v>17.916</c:v>
                </c:pt>
              </c:numCache>
            </c:numRef>
          </c:val>
          <c:extLst>
            <c:ext xmlns:c16="http://schemas.microsoft.com/office/drawing/2014/chart" uri="{C3380CC4-5D6E-409C-BE32-E72D297353CC}">
              <c16:uniqueId val="{00000005-DAB4-4B9A-B1FA-0822910C4CDE}"/>
            </c:ext>
          </c:extLst>
        </c:ser>
        <c:dLbls>
          <c:showLegendKey val="0"/>
          <c:showVal val="0"/>
          <c:showCatName val="0"/>
          <c:showSerName val="0"/>
          <c:showPercent val="0"/>
          <c:showBubbleSize val="0"/>
        </c:dLbls>
        <c:gapWidth val="219"/>
        <c:overlap val="-27"/>
        <c:axId val="1738893728"/>
        <c:axId val="1738894144"/>
      </c:barChart>
      <c:catAx>
        <c:axId val="173889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4144"/>
        <c:crosses val="autoZero"/>
        <c:auto val="1"/>
        <c:lblAlgn val="ctr"/>
        <c:lblOffset val="100"/>
        <c:noMultiLvlLbl val="0"/>
      </c:catAx>
      <c:valAx>
        <c:axId val="1738894144"/>
        <c:scaling>
          <c:orientation val="minMax"/>
          <c:max val="14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Population (Count)</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38893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674A68"/>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0.11192</cdr:x>
      <cdr:y>0.80739</cdr:y>
    </cdr:from>
    <cdr:to>
      <cdr:x>0.43574</cdr:x>
      <cdr:y>0.90016</cdr:y>
    </cdr:to>
    <cdr:sp macro="" textlink="">
      <cdr:nvSpPr>
        <cdr:cNvPr id="2" name="Left Brace 1">
          <a:extLst xmlns:a="http://schemas.openxmlformats.org/drawingml/2006/main">
            <a:ext uri="{FF2B5EF4-FFF2-40B4-BE49-F238E27FC236}">
              <a16:creationId xmlns:a16="http://schemas.microsoft.com/office/drawing/2014/main" id="{7620DAD9-3483-AC9D-7C0E-74012D4F0274}"/>
            </a:ext>
          </a:extLst>
        </cdr:cNvPr>
        <cdr:cNvSpPr/>
      </cdr:nvSpPr>
      <cdr:spPr>
        <a:xfrm xmlns:a="http://schemas.openxmlformats.org/drawingml/2006/main" rot="16200000">
          <a:off x="2296620" y="1584219"/>
          <a:ext cx="330287" cy="2911146"/>
        </a:xfrm>
        <a:prstGeom xmlns:a="http://schemas.openxmlformats.org/drawingml/2006/main" prst="leftBrace">
          <a:avLst/>
        </a:prstGeom>
        <a:ln xmlns:a="http://schemas.openxmlformats.org/drawingml/2006/main">
          <a:solidFill>
            <a:schemeClr val="tx1">
              <a:lumMod val="50000"/>
              <a:lumOff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a:ln>
              <a:solidFill>
                <a:sysClr val="windowText" lastClr="000000"/>
              </a:solidFill>
            </a:ln>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49551-4394-4463-9406-57767F67DF30}" type="datetimeFigureOut">
              <a:rPr lang="en-GB" smtClean="0"/>
              <a:t>24/06/2024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5279E3-9AA5-4ABA-910B-2CE330AA76E6}" type="slidenum">
              <a:rPr lang="en-GB" smtClean="0"/>
              <a:t>‹#›</a:t>
            </a:fld>
            <a:endParaRPr lang="en-GB"/>
          </a:p>
        </p:txBody>
      </p:sp>
    </p:spTree>
    <p:extLst>
      <p:ext uri="{BB962C8B-B14F-4D97-AF65-F5344CB8AC3E}">
        <p14:creationId xmlns:p14="http://schemas.microsoft.com/office/powerpoint/2010/main" val="656322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files.digital.nhs.uk/pdf/t/6/adult_psychiatric_study_ch2_web.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files.digital.nhs.uk/pdf/0/8/adult_psychiatric_study_ch4_web.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files.digital.nhs.uk/pdf/0/p/adult_psychiatric_study_ch5_web.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files.digital.nhs.uk/pdf/1/h/adult_psychiatric_study_ch7_web.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files.digital.nhs.uk/pdf/1/h/adult_psychiatric_study_ch7_web.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files.digital.nhs.uk/pdf/2/k/adult_psychiatric_study_ch9_web.pdf"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files.digital.nhs.uk/pdf/r/1/adult_psychiatric_study_ch10_web.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files.digital.nhs.uk/pdf/3/k/adult_psychiatric_study_ch11_web.pdf"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files.digital.nhs.uk/pdf/3/k/adult_psychiatric_study_ch11_web.pd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digital.nhs.uk/data-and-information/publications/statistical/adult-psychiatric-morbidity-survey/adult-psychiatric-morbidity-survey-survey-of-mental-health-and-wellbeing-england-2014"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64741D0-6315-4C78-A2D5-962E8B846382}" type="slidenum">
              <a:rPr lang="en-GB" smtClean="0"/>
              <a:t>3</a:t>
            </a:fld>
            <a:endParaRPr lang="en-GB"/>
          </a:p>
        </p:txBody>
      </p:sp>
    </p:spTree>
    <p:extLst>
      <p:ext uri="{BB962C8B-B14F-4D97-AF65-F5344CB8AC3E}">
        <p14:creationId xmlns:p14="http://schemas.microsoft.com/office/powerpoint/2010/main" val="29065862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15</a:t>
            </a:fld>
            <a:endParaRPr lang="en-GB"/>
          </a:p>
        </p:txBody>
      </p:sp>
    </p:spTree>
    <p:extLst>
      <p:ext uri="{BB962C8B-B14F-4D97-AF65-F5344CB8AC3E}">
        <p14:creationId xmlns:p14="http://schemas.microsoft.com/office/powerpoint/2010/main" val="2638313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16</a:t>
            </a:fld>
            <a:endParaRPr lang="en-GB"/>
          </a:p>
        </p:txBody>
      </p:sp>
    </p:spTree>
    <p:extLst>
      <p:ext uri="{BB962C8B-B14F-4D97-AF65-F5344CB8AC3E}">
        <p14:creationId xmlns:p14="http://schemas.microsoft.com/office/powerpoint/2010/main" val="2888764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17</a:t>
            </a:fld>
            <a:endParaRPr lang="en-GB"/>
          </a:p>
        </p:txBody>
      </p:sp>
    </p:spTree>
    <p:extLst>
      <p:ext uri="{BB962C8B-B14F-4D97-AF65-F5344CB8AC3E}">
        <p14:creationId xmlns:p14="http://schemas.microsoft.com/office/powerpoint/2010/main" val="2058595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18</a:t>
            </a:fld>
            <a:endParaRPr lang="en-GB"/>
          </a:p>
        </p:txBody>
      </p:sp>
    </p:spTree>
    <p:extLst>
      <p:ext uri="{BB962C8B-B14F-4D97-AF65-F5344CB8AC3E}">
        <p14:creationId xmlns:p14="http://schemas.microsoft.com/office/powerpoint/2010/main" val="1266765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19</a:t>
            </a:fld>
            <a:endParaRPr lang="en-GB"/>
          </a:p>
        </p:txBody>
      </p:sp>
    </p:spTree>
    <p:extLst>
      <p:ext uri="{BB962C8B-B14F-4D97-AF65-F5344CB8AC3E}">
        <p14:creationId xmlns:p14="http://schemas.microsoft.com/office/powerpoint/2010/main" val="200405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20</a:t>
            </a:fld>
            <a:endParaRPr lang="en-GB"/>
          </a:p>
        </p:txBody>
      </p:sp>
    </p:spTree>
    <p:extLst>
      <p:ext uri="{BB962C8B-B14F-4D97-AF65-F5344CB8AC3E}">
        <p14:creationId xmlns:p14="http://schemas.microsoft.com/office/powerpoint/2010/main" val="1026481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21</a:t>
            </a:fld>
            <a:endParaRPr lang="en-GB"/>
          </a:p>
        </p:txBody>
      </p:sp>
    </p:spTree>
    <p:extLst>
      <p:ext uri="{BB962C8B-B14F-4D97-AF65-F5344CB8AC3E}">
        <p14:creationId xmlns:p14="http://schemas.microsoft.com/office/powerpoint/2010/main" val="3736003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on CMD definition and assessment methods can be found here </a:t>
            </a:r>
            <a:r>
              <a:rPr lang="en-GB">
                <a:hlinkClick r:id="rId3"/>
              </a:rPr>
              <a:t>adult_psychiatric_study_ch2_web.pdf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22</a:t>
            </a:fld>
            <a:endParaRPr lang="en-GB"/>
          </a:p>
        </p:txBody>
      </p:sp>
    </p:spTree>
    <p:extLst>
      <p:ext uri="{BB962C8B-B14F-4D97-AF65-F5344CB8AC3E}">
        <p14:creationId xmlns:p14="http://schemas.microsoft.com/office/powerpoint/2010/main" val="16318887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Screening positive for probable PTSD involves both achieving a score of 50 or more on the PTSD checklist (PCL) and meeting the DSM-IV criteria.</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A ‘trauma’ is an event of such severity that a person fears for their own or a loved one’s life or safety. It was defined as: ‘The term traumatic event or experience means something like a major natural disaster, a serious automobile accident, being raped, seeing someone killed or seriously injured, having a loved one die by murder or suicide, or any other experience that either put you or someone close to you at risk of serious harm or death’. A participant could screen positive for PTSD without reporting having experienced a trauma.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PTSD definition and assessment methods can be found here </a:t>
            </a:r>
            <a:r>
              <a:rPr lang="en-GB">
                <a:hlinkClick r:id="rId3"/>
              </a:rPr>
              <a:t>adult_psychiatric_study_ch4_web.pdf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23</a:t>
            </a:fld>
            <a:endParaRPr lang="en-GB"/>
          </a:p>
        </p:txBody>
      </p:sp>
    </p:spTree>
    <p:extLst>
      <p:ext uri="{BB962C8B-B14F-4D97-AF65-F5344CB8AC3E}">
        <p14:creationId xmlns:p14="http://schemas.microsoft.com/office/powerpoint/2010/main" val="120140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Further information on psychotic disorder definition and assessment methods can be found here </a:t>
            </a:r>
            <a:r>
              <a:rPr lang="en-GB">
                <a:hlinkClick r:id="rId3"/>
              </a:rPr>
              <a:t>adult_psychiatric_study_ch5_web.pdf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24</a:t>
            </a:fld>
            <a:endParaRPr lang="en-GB"/>
          </a:p>
        </p:txBody>
      </p:sp>
    </p:spTree>
    <p:extLst>
      <p:ext uri="{BB962C8B-B14F-4D97-AF65-F5344CB8AC3E}">
        <p14:creationId xmlns:p14="http://schemas.microsoft.com/office/powerpoint/2010/main" val="2569411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a:t>Depression: QOF incidence (18+ yrs): </a:t>
            </a:r>
            <a:r>
              <a:rPr lang="en-GB" b="0" i="0">
                <a:solidFill>
                  <a:srgbClr val="0B0C0C"/>
                </a:solidFill>
                <a:effectLst/>
                <a:latin typeface="Arial" panose="020B0604020202020204" pitchFamily="34" charset="0"/>
              </a:rPr>
              <a:t>The percentage of patients aged 18 and over with depression recorded on practice disease registers for the first time in the financial year.</a:t>
            </a:r>
            <a:endParaRPr/>
          </a:p>
        </p:txBody>
      </p:sp>
      <p:sp>
        <p:nvSpPr>
          <p:cNvPr id="4" name="Slide Number Placeholder 3"/>
          <p:cNvSpPr>
            <a:spLocks noGrp="1"/>
          </p:cNvSpPr>
          <p:nvPr>
            <p:ph type="sldNum" sz="quarter" idx="10"/>
          </p:nvPr>
        </p:nvSpPr>
        <p:spPr/>
        <p:txBody>
          <a:bodyPr/>
          <a:lstStyle/>
          <a:p>
            <a:fld id="{E746B3C2-B73A-4FF8-B87B-A5F278E8D4B7}" type="slidenum">
              <a:rPr lang="en-US"/>
              <a:t>4</a:t>
            </a:fld>
            <a:endParaRPr lang="en-US"/>
          </a:p>
        </p:txBody>
      </p:sp>
    </p:spTree>
    <p:extLst>
      <p:ext uri="{BB962C8B-B14F-4D97-AF65-F5344CB8AC3E}">
        <p14:creationId xmlns:p14="http://schemas.microsoft.com/office/powerpoint/2010/main" val="2288374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Based on the self-completion SCID-II questionnaire administered at phase one. These rates are not comparable with those reported for previous waves of the survey, which included a clinician administered SCID-II assessment at phase two.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ASPD definition and assessment methods can be found here </a:t>
            </a:r>
            <a:r>
              <a:rPr lang="en-GB">
                <a:hlinkClick r:id="rId3"/>
              </a:rPr>
              <a:t>adult_psychiatric_study_ch7_web.pdf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25</a:t>
            </a:fld>
            <a:endParaRPr lang="en-GB"/>
          </a:p>
        </p:txBody>
      </p:sp>
    </p:spTree>
    <p:extLst>
      <p:ext uri="{BB962C8B-B14F-4D97-AF65-F5344CB8AC3E}">
        <p14:creationId xmlns:p14="http://schemas.microsoft.com/office/powerpoint/2010/main" val="2212649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Based on the self-completion SCID-II questionnaire administered at phase one. These rates are not comparable with those reported for previous waves of the survey, which included a clinician administered SCID-II assessment at phase two.</a:t>
            </a:r>
          </a:p>
          <a:p>
            <a:endParaRPr lang="en-GB" sz="1800" b="0" i="0" u="none" strike="noStrike">
              <a:solidFill>
                <a:srgbClr val="000000"/>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a:solidFill>
                  <a:srgbClr val="000000"/>
                </a:solidFill>
                <a:effectLst/>
                <a:latin typeface="Arial" panose="020B0604020202020204" pitchFamily="34" charset="0"/>
              </a:rPr>
              <a:t>Further information on BPD definition and </a:t>
            </a:r>
            <a:r>
              <a:rPr lang="en-GB" sz="1800"/>
              <a:t>assessment methods </a:t>
            </a:r>
            <a:r>
              <a:rPr lang="en-GB" sz="1800" b="0" i="0" u="none" strike="noStrike">
                <a:solidFill>
                  <a:srgbClr val="000000"/>
                </a:solidFill>
                <a:effectLst/>
                <a:latin typeface="Arial" panose="020B0604020202020204" pitchFamily="34" charset="0"/>
              </a:rPr>
              <a:t>can be found here </a:t>
            </a:r>
            <a:r>
              <a:rPr lang="en-GB">
                <a:hlinkClick r:id="rId3"/>
              </a:rPr>
              <a:t>adult_psychiatric_study_ch7_web.pdf (digital.nhs.uk)</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26</a:t>
            </a:fld>
            <a:endParaRPr lang="en-GB"/>
          </a:p>
        </p:txBody>
      </p:sp>
    </p:spTree>
    <p:extLst>
      <p:ext uri="{BB962C8B-B14F-4D97-AF65-F5344CB8AC3E}">
        <p14:creationId xmlns:p14="http://schemas.microsoft.com/office/powerpoint/2010/main" val="13394884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A positive screen requires endorsement of at least 7 lifetime manic/hypomanic symptoms, of which several co-occur, and are associated with moderate or serious functional impairment.</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bipolar disorder definition and assessment methods can be found here </a:t>
            </a:r>
            <a:r>
              <a:rPr lang="en-GB">
                <a:hlinkClick r:id="rId3"/>
              </a:rPr>
              <a:t>adult_psychiatric_study_ch9_web.pdf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27</a:t>
            </a:fld>
            <a:endParaRPr lang="en-GB"/>
          </a:p>
        </p:txBody>
      </p:sp>
    </p:spTree>
    <p:extLst>
      <p:ext uri="{BB962C8B-B14F-4D97-AF65-F5344CB8AC3E}">
        <p14:creationId xmlns:p14="http://schemas.microsoft.com/office/powerpoint/2010/main" val="26919851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AUDIT (Alcohol Use Disorders Identification Test) scores of </a:t>
            </a:r>
          </a:p>
          <a:p>
            <a:r>
              <a:rPr lang="en-GB"/>
              <a:t>0-7 indicates no or low risk;</a:t>
            </a:r>
          </a:p>
          <a:p>
            <a:r>
              <a:rPr lang="en-GB"/>
              <a:t>8-15, hazardous drinking; </a:t>
            </a:r>
          </a:p>
          <a:p>
            <a:r>
              <a:rPr lang="en-GB"/>
              <a:t>16-19, harmful drinking or mild dependence; </a:t>
            </a:r>
          </a:p>
          <a:p>
            <a:r>
              <a:rPr lang="en-GB"/>
              <a:t>20+, probable dependence. </a:t>
            </a:r>
          </a:p>
          <a:p>
            <a:r>
              <a:rPr lang="en-GB"/>
              <a:t>An AUDIT score of 8-15 suggests probable need of brief alcohol intervention (e.g. in primary care); those scoring 16-19 may warrant an 'extended brief intervention' and referral to specialist treatment for those who don’t respond to the initial intervention (stepped care); 20+ indicates a need for referral to specialist services for further assessment and treatment. Surveys tend to under-estimate the 20+ population due to sampling and participation issues.</a:t>
            </a:r>
          </a:p>
          <a:p>
            <a:endParaRPr lang="en-GB"/>
          </a:p>
          <a:p>
            <a:r>
              <a:rPr lang="en-GB"/>
              <a:t>https://assets.publishing.service.gov.uk/government/uploads/system/uploads/attachment_data/file/1113175/Alcohol-use-disorders-identification-test-AUDIT_for-print.pdf</a:t>
            </a:r>
          </a:p>
          <a:p>
            <a:endParaRPr lang="en-GB"/>
          </a:p>
          <a:p>
            <a:r>
              <a:rPr lang="en-GB"/>
              <a:t>Further information on alcohol dependence definition and assessment methods can be found here </a:t>
            </a:r>
            <a:r>
              <a:rPr lang="en-GB">
                <a:hlinkClick r:id="rId3"/>
              </a:rPr>
              <a:t>adult_psychiatric_study_ch10_web.pdf (digital.nhs.uk)</a:t>
            </a:r>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28</a:t>
            </a:fld>
            <a:endParaRPr lang="en-GB"/>
          </a:p>
        </p:txBody>
      </p:sp>
    </p:spTree>
    <p:extLst>
      <p:ext uri="{BB962C8B-B14F-4D97-AF65-F5344CB8AC3E}">
        <p14:creationId xmlns:p14="http://schemas.microsoft.com/office/powerpoint/2010/main" val="24705461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a:solidFill>
                  <a:srgbClr val="000000"/>
                </a:solidFill>
                <a:effectLst/>
                <a:latin typeface="Arial" panose="020B0604020202020204" pitchFamily="34" charset="0"/>
              </a:rPr>
              <a:t>Dependence questions were not asked about LSD, magic mushrooms, amyl nitrite, ketamine, mephedrone, and anabolic steroids, as these types of drugs are less associated with the development of dependence. Heroin and methadone were asked about together. </a:t>
            </a:r>
          </a:p>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drug dependence definition and assessment methods can be found here </a:t>
            </a:r>
            <a:r>
              <a:rPr lang="en-GB" sz="2800">
                <a:hlinkClick r:id="rId3"/>
              </a:rPr>
              <a:t>adult_psychiatric_study_ch11_web.pdf (digital.nhs.uk)</a:t>
            </a:r>
            <a:endParaRPr lang="en-GB" sz="1800" b="0" i="0" u="none" strike="noStrike">
              <a:solidFill>
                <a:srgbClr val="000000"/>
              </a:solidFill>
              <a:effectLst/>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29</a:t>
            </a:fld>
            <a:endParaRPr lang="en-GB"/>
          </a:p>
        </p:txBody>
      </p:sp>
    </p:spTree>
    <p:extLst>
      <p:ext uri="{BB962C8B-B14F-4D97-AF65-F5344CB8AC3E}">
        <p14:creationId xmlns:p14="http://schemas.microsoft.com/office/powerpoint/2010/main" val="1835850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i="0" u="none" strike="noStrike">
              <a:solidFill>
                <a:srgbClr val="000000"/>
              </a:solidFill>
              <a:effectLst/>
              <a:latin typeface="Arial" panose="020B0604020202020204" pitchFamily="34" charset="0"/>
            </a:endParaRPr>
          </a:p>
          <a:p>
            <a:r>
              <a:rPr lang="en-GB" sz="1800" b="0" i="0" u="none" strike="noStrike">
                <a:solidFill>
                  <a:srgbClr val="000000"/>
                </a:solidFill>
                <a:effectLst/>
                <a:latin typeface="Arial" panose="020B0604020202020204" pitchFamily="34" charset="0"/>
              </a:rPr>
              <a:t>Further information on drug dependence definition and assessment methods can be found here </a:t>
            </a:r>
            <a:r>
              <a:rPr lang="en-GB" sz="2800">
                <a:hlinkClick r:id="rId3"/>
              </a:rPr>
              <a:t>adult_psychiatric_study_ch11_web.pdf (digital.nhs.uk)</a:t>
            </a:r>
            <a:endParaRPr lang="en-GB" sz="1800" b="0" i="0" u="none" strike="noStrike">
              <a:solidFill>
                <a:srgbClr val="000000"/>
              </a:solidFill>
              <a:effectLst/>
              <a:latin typeface="Arial" panose="020B0604020202020204" pitchFamily="34" charset="0"/>
            </a:endParaRPr>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30</a:t>
            </a:fld>
            <a:endParaRPr lang="en-GB"/>
          </a:p>
        </p:txBody>
      </p:sp>
    </p:spTree>
    <p:extLst>
      <p:ext uri="{BB962C8B-B14F-4D97-AF65-F5344CB8AC3E}">
        <p14:creationId xmlns:p14="http://schemas.microsoft.com/office/powerpoint/2010/main" val="975319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fr-FR" b="0" i="0" err="1">
                <a:solidFill>
                  <a:srgbClr val="0B0C0C"/>
                </a:solidFill>
                <a:effectLst/>
                <a:latin typeface="Arial" panose="020B0604020202020204" pitchFamily="34" charset="0"/>
              </a:rPr>
              <a:t>Depression</a:t>
            </a:r>
            <a:r>
              <a:rPr lang="fr-FR" b="0" i="0">
                <a:solidFill>
                  <a:srgbClr val="0B0C0C"/>
                </a:solidFill>
                <a:effectLst/>
                <a:latin typeface="Arial" panose="020B0604020202020204" pitchFamily="34" charset="0"/>
              </a:rPr>
              <a:t>: QOF </a:t>
            </a:r>
            <a:r>
              <a:rPr lang="fr-FR" b="0" i="0" err="1">
                <a:solidFill>
                  <a:srgbClr val="0B0C0C"/>
                </a:solidFill>
                <a:effectLst/>
                <a:latin typeface="Arial" panose="020B0604020202020204" pitchFamily="34" charset="0"/>
              </a:rPr>
              <a:t>prevalence</a:t>
            </a:r>
            <a:r>
              <a:rPr lang="fr-FR" b="0" i="0">
                <a:solidFill>
                  <a:srgbClr val="0B0C0C"/>
                </a:solidFill>
                <a:effectLst/>
                <a:latin typeface="Arial" panose="020B0604020202020204" pitchFamily="34" charset="0"/>
              </a:rPr>
              <a:t> (18+ yrs): </a:t>
            </a:r>
            <a:r>
              <a:rPr lang="en-GB" b="0" i="0">
                <a:solidFill>
                  <a:srgbClr val="0B0C0C"/>
                </a:solidFill>
                <a:effectLst/>
                <a:latin typeface="Arial" panose="020B0604020202020204" pitchFamily="34" charset="0"/>
              </a:rPr>
              <a:t>The percentage of patients aged 18 and over with depression, as recorded on practice disease registers.</a:t>
            </a:r>
            <a:br>
              <a:rPr lang="en-GB"/>
            </a:br>
            <a:endParaRPr/>
          </a:p>
        </p:txBody>
      </p:sp>
      <p:sp>
        <p:nvSpPr>
          <p:cNvPr id="4" name="Slide Number Placeholder 3"/>
          <p:cNvSpPr>
            <a:spLocks noGrp="1"/>
          </p:cNvSpPr>
          <p:nvPr>
            <p:ph type="sldNum" sz="quarter" idx="10"/>
          </p:nvPr>
        </p:nvSpPr>
        <p:spPr/>
        <p:txBody>
          <a:bodyPr/>
          <a:lstStyle/>
          <a:p>
            <a:fld id="{E746B3C2-B73A-4FF8-B87B-A5F278E8D4B7}" type="slidenum">
              <a:rPr lang="en-US"/>
              <a:t>5</a:t>
            </a:fld>
            <a:endParaRPr lang="en-US"/>
          </a:p>
        </p:txBody>
      </p:sp>
    </p:spTree>
    <p:extLst>
      <p:ext uri="{BB962C8B-B14F-4D97-AF65-F5344CB8AC3E}">
        <p14:creationId xmlns:p14="http://schemas.microsoft.com/office/powerpoint/2010/main" val="1931921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0" i="0">
                <a:solidFill>
                  <a:srgbClr val="0B0C0C"/>
                </a:solidFill>
                <a:effectLst/>
                <a:latin typeface="Arial" panose="020B0604020202020204" pitchFamily="34" charset="0"/>
              </a:rPr>
              <a:t>Mental Health: QOF prevalence (all ages)</a:t>
            </a:r>
            <a:r>
              <a:rPr lang="en-GB"/>
              <a:t>: </a:t>
            </a:r>
            <a:r>
              <a:rPr lang="en-GB" b="0" i="0">
                <a:solidFill>
                  <a:srgbClr val="0B0C0C"/>
                </a:solidFill>
                <a:effectLst/>
                <a:latin typeface="Arial" panose="020B0604020202020204" pitchFamily="34" charset="0"/>
              </a:rPr>
              <a:t>The percentage of patients with schizophrenia, bipolar affective disorder and other psychoses as recorded on practice disease registers.</a:t>
            </a:r>
            <a:endParaRPr/>
          </a:p>
        </p:txBody>
      </p:sp>
      <p:sp>
        <p:nvSpPr>
          <p:cNvPr id="4" name="Slide Number Placeholder 3"/>
          <p:cNvSpPr>
            <a:spLocks noGrp="1"/>
          </p:cNvSpPr>
          <p:nvPr>
            <p:ph type="sldNum" sz="quarter" idx="10"/>
          </p:nvPr>
        </p:nvSpPr>
        <p:spPr/>
        <p:txBody>
          <a:bodyPr/>
          <a:lstStyle/>
          <a:p>
            <a:fld id="{E746B3C2-B73A-4FF8-B87B-A5F278E8D4B7}" type="slidenum">
              <a:rPr lang="en-US"/>
              <a:t>6</a:t>
            </a:fld>
            <a:endParaRPr lang="en-US"/>
          </a:p>
        </p:txBody>
      </p:sp>
    </p:spTree>
    <p:extLst>
      <p:ext uri="{BB962C8B-B14F-4D97-AF65-F5344CB8AC3E}">
        <p14:creationId xmlns:p14="http://schemas.microsoft.com/office/powerpoint/2010/main" val="30622955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64741D0-6315-4C78-A2D5-962E8B846382}" type="slidenum">
              <a:rPr lang="en-GB" smtClean="0"/>
              <a:t>7</a:t>
            </a:fld>
            <a:endParaRPr lang="en-GB"/>
          </a:p>
        </p:txBody>
      </p:sp>
    </p:spTree>
    <p:extLst>
      <p:ext uri="{BB962C8B-B14F-4D97-AF65-F5344CB8AC3E}">
        <p14:creationId xmlns:p14="http://schemas.microsoft.com/office/powerpoint/2010/main" val="1180244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8</a:t>
            </a:fld>
            <a:endParaRPr lang="en-US"/>
          </a:p>
        </p:txBody>
      </p:sp>
    </p:spTree>
    <p:extLst>
      <p:ext uri="{BB962C8B-B14F-4D97-AF65-F5344CB8AC3E}">
        <p14:creationId xmlns:p14="http://schemas.microsoft.com/office/powerpoint/2010/main" val="50164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9</a:t>
            </a:fld>
            <a:endParaRPr lang="en-US"/>
          </a:p>
        </p:txBody>
      </p:sp>
    </p:spTree>
    <p:extLst>
      <p:ext uri="{BB962C8B-B14F-4D97-AF65-F5344CB8AC3E}">
        <p14:creationId xmlns:p14="http://schemas.microsoft.com/office/powerpoint/2010/main" val="2950834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r>
              <a:rPr lang="en-GB" b="1"/>
              <a:t>Source</a:t>
            </a:r>
            <a:r>
              <a:rPr lang="en-GB"/>
              <a:t>: Projecting Adult Needs and Service Information (PANSI)</a:t>
            </a:r>
          </a:p>
          <a:p>
            <a:pPr marL="0" lvl="0" indent="0">
              <a:buNone/>
            </a:pPr>
            <a:r>
              <a:rPr lang="en-GB" b="1"/>
              <a:t>Link</a:t>
            </a:r>
            <a:r>
              <a:rPr lang="en-GB"/>
              <a:t>: https://www.pansi.org.uk/index.php</a:t>
            </a:r>
          </a:p>
          <a:p>
            <a:pPr marL="0" lvl="0" indent="0">
              <a:buNone/>
            </a:pPr>
            <a:endParaRPr lang="en-GB"/>
          </a:p>
          <a:p>
            <a:pPr marL="0" lvl="0" indent="0">
              <a:buNone/>
            </a:pPr>
            <a:r>
              <a:rPr lang="en-GB"/>
              <a:t>This data is based on the report Adult Psychiatric Morbidity Survey: Survey of Mental Health and Wellbeing, England, 2014 (2016), NHS Digital.</a:t>
            </a:r>
          </a:p>
          <a:p>
            <a:pPr marL="0" lvl="0" indent="0">
              <a:buNone/>
            </a:pPr>
            <a:r>
              <a:rPr lang="en-GB"/>
              <a:t>The 2014 Adult Psychiatric Morbidity Survey (APMS) is the fourth survey of psychiatric morbidity in adults living in private households. It was carried out by </a:t>
            </a:r>
            <a:r>
              <a:rPr lang="en-GB" err="1"/>
              <a:t>NatCen</a:t>
            </a:r>
            <a:r>
              <a:rPr lang="en-GB"/>
              <a:t> Social Research in collaboration with the University of Leicester, and was commissioned by NHS Digital.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t>The prevalence rates have been applied to ONS population projections for the 18-64 population to give estimated numbers predicted to have a mental health problem, projected to 2040.</a:t>
            </a:r>
          </a:p>
          <a:p>
            <a:pPr marL="0" lvl="0" indent="0">
              <a:buNone/>
            </a:pPr>
            <a:endParaRPr lang="en-GB"/>
          </a:p>
          <a:p>
            <a:pPr marL="0" lvl="0" indent="0">
              <a:buNone/>
            </a:pPr>
            <a:endParaRPr lang="en-GB"/>
          </a:p>
          <a:p>
            <a:pPr marL="0" lvl="0" indent="0">
              <a:buNone/>
            </a:pPr>
            <a:endParaRPr lang="en-GB"/>
          </a:p>
          <a:p>
            <a:pPr marL="0" lvl="0" indent="0">
              <a:buNone/>
            </a:pPr>
            <a:endParaRPr lang="en-GB"/>
          </a:p>
          <a:p>
            <a:pPr marL="0" lvl="0" indent="0">
              <a:buNone/>
            </a:pPr>
            <a:endParaRPr/>
          </a:p>
        </p:txBody>
      </p:sp>
      <p:sp>
        <p:nvSpPr>
          <p:cNvPr id="4" name="Slide Number Placeholder 3"/>
          <p:cNvSpPr>
            <a:spLocks noGrp="1"/>
          </p:cNvSpPr>
          <p:nvPr>
            <p:ph type="sldNum" sz="quarter" idx="10"/>
          </p:nvPr>
        </p:nvSpPr>
        <p:spPr/>
        <p:txBody>
          <a:bodyPr/>
          <a:lstStyle/>
          <a:p>
            <a:fld id="{E746B3C2-B73A-4FF8-B87B-A5F278E8D4B7}" type="slidenum">
              <a:rPr lang="en-US"/>
              <a:t>10</a:t>
            </a:fld>
            <a:endParaRPr lang="en-US"/>
          </a:p>
        </p:txBody>
      </p:sp>
    </p:spTree>
    <p:extLst>
      <p:ext uri="{BB962C8B-B14F-4D97-AF65-F5344CB8AC3E}">
        <p14:creationId xmlns:p14="http://schemas.microsoft.com/office/powerpoint/2010/main" val="2483590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Further information of the definitions and assessment methods for different mental disorders can be found here </a:t>
            </a:r>
            <a:r>
              <a:rPr lang="en-GB">
                <a:hlinkClick r:id="rId3"/>
              </a:rPr>
              <a:t>Adult Psychiatric Morbidity Survey: Survey of Mental Health and Wellbeing, England, 2014. - NHS Digital</a:t>
            </a:r>
            <a:endParaRPr lang="en-GB"/>
          </a:p>
          <a:p>
            <a:endParaRPr lang="en-GB"/>
          </a:p>
        </p:txBody>
      </p:sp>
      <p:sp>
        <p:nvSpPr>
          <p:cNvPr id="4" name="Slide Number Placeholder 3"/>
          <p:cNvSpPr>
            <a:spLocks noGrp="1"/>
          </p:cNvSpPr>
          <p:nvPr>
            <p:ph type="sldNum" sz="quarter" idx="5"/>
          </p:nvPr>
        </p:nvSpPr>
        <p:spPr/>
        <p:txBody>
          <a:bodyPr/>
          <a:lstStyle/>
          <a:p>
            <a:fld id="{5B5279E3-9AA5-4ABA-910B-2CE330AA76E6}" type="slidenum">
              <a:rPr lang="en-GB" smtClean="0"/>
              <a:t>14</a:t>
            </a:fld>
            <a:endParaRPr lang="en-GB"/>
          </a:p>
        </p:txBody>
      </p:sp>
    </p:spTree>
    <p:extLst>
      <p:ext uri="{BB962C8B-B14F-4D97-AF65-F5344CB8AC3E}">
        <p14:creationId xmlns:p14="http://schemas.microsoft.com/office/powerpoint/2010/main" val="2135744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8E9B-99B1-AAC9-1D2D-1F18F0CF9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295B1D0-5E00-2330-0EE6-F615BFB435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94D21F9-6AE9-E63E-9A5C-511EF37B8C6D}"/>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D610F073-0782-B7E5-68C9-B263666AED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3A81DA-8222-8112-8739-2771E163BDB1}"/>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245947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D0F5C-2B2D-79F8-A755-7A9EFD238F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6C70C2-D893-AE07-7561-9D2B2F327D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3C5DEC1-CE64-8BFE-3FAD-24CC8CA9FF9F}"/>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A2611759-5488-A737-13D9-470614EFF5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4D04CE-A0A0-9644-F5C6-C3FF5217EFA2}"/>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38886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C913DB-EE08-809C-95F0-83EE6BB9A2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774E1E-600B-DE53-D657-5D7F138ADC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EDEC9B-FC10-DF68-4805-C1A08DAEDBF2}"/>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6BA98471-A5A8-F4C5-B945-02671F1C0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37BDCB-89E2-1BEB-5EF4-1FCB30F5FE4F}"/>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908276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07A2-D6EF-4C6B-829E-76BBFA04C513}"/>
              </a:ext>
            </a:extLst>
          </p:cNvPr>
          <p:cNvSpPr>
            <a:spLocks noGrp="1"/>
          </p:cNvSpPr>
          <p:nvPr>
            <p:ph type="ctrTitle"/>
          </p:nvPr>
        </p:nvSpPr>
        <p:spPr>
          <a:xfrm>
            <a:off x="466531" y="457201"/>
            <a:ext cx="11187404" cy="5014694"/>
          </a:xfrm>
          <a:solidFill>
            <a:schemeClr val="bg1"/>
          </a:solidFill>
        </p:spPr>
        <p:txBody>
          <a:bodyPr anchor="ctr">
            <a:normAutofit/>
          </a:bodyPr>
          <a:lstStyle>
            <a:lvl1pPr algn="ctr">
              <a:lnSpc>
                <a:spcPct val="100000"/>
              </a:lnSpc>
              <a:defRPr sz="5400"/>
            </a:lvl1pPr>
          </a:lstStyle>
          <a:p>
            <a:r>
              <a:rPr lang="en-US"/>
              <a:t>Click to edit Master title style</a:t>
            </a:r>
            <a:endParaRPr lang="en-GB"/>
          </a:p>
        </p:txBody>
      </p:sp>
      <p:sp>
        <p:nvSpPr>
          <p:cNvPr id="3" name="Subtitle 2">
            <a:extLst>
              <a:ext uri="{FF2B5EF4-FFF2-40B4-BE49-F238E27FC236}">
                <a16:creationId xmlns:a16="http://schemas.microsoft.com/office/drawing/2014/main" id="{EAE372FA-082A-424A-ABDD-A16603EF7473}"/>
              </a:ext>
            </a:extLst>
          </p:cNvPr>
          <p:cNvSpPr>
            <a:spLocks noGrp="1"/>
          </p:cNvSpPr>
          <p:nvPr>
            <p:ph type="subTitle" idx="1"/>
          </p:nvPr>
        </p:nvSpPr>
        <p:spPr>
          <a:xfrm>
            <a:off x="466531" y="3956859"/>
            <a:ext cx="11187404" cy="2219498"/>
          </a:xfrm>
          <a:solidFill>
            <a:schemeClr val="bg1"/>
          </a:solidFill>
        </p:spPr>
        <p:txBody>
          <a:bodyPr anchor="ctr">
            <a:normAutofit/>
          </a:bodyPr>
          <a:lstStyle>
            <a:lvl1pPr marL="0" indent="0" algn="ctr">
              <a:buNone/>
              <a:defRPr sz="36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D026E44-9628-488A-AE2C-EB2FCB37FC91}"/>
              </a:ext>
            </a:extLst>
          </p:cNvPr>
          <p:cNvSpPr>
            <a:spLocks noGrp="1"/>
          </p:cNvSpPr>
          <p:nvPr>
            <p:ph type="dt" sz="half" idx="10"/>
          </p:nvPr>
        </p:nvSpPr>
        <p:spPr>
          <a:xfrm>
            <a:off x="838200" y="6356350"/>
            <a:ext cx="2743200" cy="365125"/>
          </a:xfrm>
          <a:prstGeom prst="rect">
            <a:avLst/>
          </a:prstGeom>
        </p:spPr>
        <p:txBody>
          <a:bodyPr/>
          <a:lstStyle>
            <a:lvl1pPr>
              <a:defRPr>
                <a:solidFill>
                  <a:schemeClr val="accent1">
                    <a:lumMod val="75000"/>
                  </a:schemeClr>
                </a:solidFill>
              </a:defRPr>
            </a:lvl1pPr>
          </a:lstStyle>
          <a:p>
            <a:fld id="{CAA1ED07-0398-4CB7-BC62-908A530B210A}" type="datetimeFigureOut">
              <a:rPr lang="en-GB" smtClean="0"/>
              <a:pPr/>
              <a:t>24/06/2024</a:t>
            </a:fld>
            <a:endParaRPr lang="en-GB"/>
          </a:p>
        </p:txBody>
      </p:sp>
    </p:spTree>
    <p:extLst>
      <p:ext uri="{BB962C8B-B14F-4D97-AF65-F5344CB8AC3E}">
        <p14:creationId xmlns:p14="http://schemas.microsoft.com/office/powerpoint/2010/main" val="3871014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119F-008E-4C8F-A696-51DD22AA2EAB}"/>
              </a:ext>
            </a:extLst>
          </p:cNvPr>
          <p:cNvSpPr>
            <a:spLocks noGrp="1"/>
          </p:cNvSpPr>
          <p:nvPr>
            <p:ph type="title"/>
          </p:nvPr>
        </p:nvSpPr>
        <p:spPr>
          <a:xfrm>
            <a:off x="60960" y="561108"/>
            <a:ext cx="12070080" cy="440575"/>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E200D61-5C7B-46B5-93AD-DA89C584FC54}"/>
              </a:ext>
            </a:extLst>
          </p:cNvPr>
          <p:cNvSpPr>
            <a:spLocks noGrp="1"/>
          </p:cNvSpPr>
          <p:nvPr>
            <p:ph idx="1"/>
          </p:nvPr>
        </p:nvSpPr>
        <p:spPr/>
        <p:txBody>
          <a:bodyPr>
            <a:normAutofit/>
          </a:bodyPr>
          <a:lstStyle>
            <a:lvl1pPr>
              <a:defRPr sz="1200">
                <a:solidFill>
                  <a:schemeClr val="accent1">
                    <a:lumMod val="75000"/>
                  </a:schemeClr>
                </a:solidFill>
              </a:defRPr>
            </a:lvl1pPr>
            <a:lvl2pPr>
              <a:defRPr sz="1200">
                <a:solidFill>
                  <a:schemeClr val="accent1">
                    <a:lumMod val="75000"/>
                  </a:schemeClr>
                </a:solidFill>
              </a:defRPr>
            </a:lvl2pPr>
            <a:lvl3pPr>
              <a:defRPr sz="1200">
                <a:solidFill>
                  <a:schemeClr val="accent1">
                    <a:lumMod val="75000"/>
                  </a:schemeClr>
                </a:solidFill>
              </a:defRPr>
            </a:lvl3pPr>
            <a:lvl4pPr>
              <a:defRPr sz="1200">
                <a:solidFill>
                  <a:schemeClr val="accent1">
                    <a:lumMod val="75000"/>
                  </a:schemeClr>
                </a:solidFill>
              </a:defRPr>
            </a:lvl4pPr>
            <a:lvl5pPr>
              <a:defRPr sz="1200">
                <a:solidFill>
                  <a:schemeClr val="accent1">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a:extLst>
              <a:ext uri="{FF2B5EF4-FFF2-40B4-BE49-F238E27FC236}">
                <a16:creationId xmlns:a16="http://schemas.microsoft.com/office/drawing/2014/main" id="{BAE32822-948C-422B-8BDC-6AED59DECE3C}"/>
              </a:ext>
            </a:extLst>
          </p:cNvPr>
          <p:cNvSpPr>
            <a:spLocks noGrp="1"/>
          </p:cNvSpPr>
          <p:nvPr>
            <p:ph type="ftr" sz="quarter" idx="11"/>
          </p:nvPr>
        </p:nvSpPr>
        <p:spPr>
          <a:xfrm>
            <a:off x="0" y="6591993"/>
            <a:ext cx="12192000" cy="266008"/>
          </a:xfrm>
          <a:prstGeom prst="rect">
            <a:avLst/>
          </a:prstGeom>
          <a:solidFill>
            <a:schemeClr val="accent1">
              <a:lumMod val="75000"/>
            </a:schemeClr>
          </a:solidFill>
        </p:spPr>
        <p:txBody>
          <a:bodyPr/>
          <a:lstStyle>
            <a:lvl1pPr>
              <a:defRPr sz="1200">
                <a:solidFill>
                  <a:schemeClr val="bg1"/>
                </a:solidFill>
              </a:defRPr>
            </a:lvl1pPr>
          </a:lstStyle>
          <a:p>
            <a:endParaRPr lang="en-GB"/>
          </a:p>
        </p:txBody>
      </p:sp>
      <p:sp>
        <p:nvSpPr>
          <p:cNvPr id="8" name="Footer Placeholder 4">
            <a:extLst>
              <a:ext uri="{FF2B5EF4-FFF2-40B4-BE49-F238E27FC236}">
                <a16:creationId xmlns:a16="http://schemas.microsoft.com/office/drawing/2014/main" id="{A640EA75-8B1A-458B-9065-A1685F1A12CC}"/>
              </a:ext>
            </a:extLst>
          </p:cNvPr>
          <p:cNvSpPr txBox="1">
            <a:spLocks/>
          </p:cNvSpPr>
          <p:nvPr userDrawn="1"/>
        </p:nvSpPr>
        <p:spPr>
          <a:xfrm>
            <a:off x="0" y="7994"/>
            <a:ext cx="12192000" cy="357132"/>
          </a:xfrm>
          <a:prstGeom prst="rect">
            <a:avLst/>
          </a:prstGeom>
          <a:solidFill>
            <a:schemeClr val="accent1">
              <a:lumMod val="75000"/>
            </a:schemeClr>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6" name="Date Placeholder 3">
            <a:extLst>
              <a:ext uri="{FF2B5EF4-FFF2-40B4-BE49-F238E27FC236}">
                <a16:creationId xmlns:a16="http://schemas.microsoft.com/office/drawing/2014/main" id="{F690205D-8394-492C-B377-BCA96566C309}"/>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4" name="Footer Placeholder 4">
            <a:extLst>
              <a:ext uri="{FF2B5EF4-FFF2-40B4-BE49-F238E27FC236}">
                <a16:creationId xmlns:a16="http://schemas.microsoft.com/office/drawing/2014/main" id="{07410E9E-D5CF-7D8D-822C-228AFC38E95B}"/>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2734495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844550" y="720077"/>
            <a:ext cx="10515600" cy="5417846"/>
          </a:xfrm>
          <a:solidFill>
            <a:schemeClr val="bg1"/>
          </a:solidFill>
        </p:spPr>
        <p:txBody>
          <a:bodyPr anchor="ctr">
            <a:normAutofit/>
          </a:bodyPr>
          <a:lstStyle>
            <a:lvl1pPr>
              <a:lnSpc>
                <a:spcPct val="100000"/>
              </a:lnSpc>
              <a:defRPr sz="54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55835C-A08E-44F9-815D-6117CE94008D}"/>
              </a:ext>
            </a:extLst>
          </p:cNvPr>
          <p:cNvSpPr>
            <a:spLocks noGrp="1"/>
          </p:cNvSpPr>
          <p:nvPr>
            <p:ph type="body" idx="1"/>
          </p:nvPr>
        </p:nvSpPr>
        <p:spPr>
          <a:xfrm>
            <a:off x="831850" y="4589463"/>
            <a:ext cx="10515600" cy="682333"/>
          </a:xfrm>
        </p:spPr>
        <p:txBody>
          <a:bodyPr>
            <a:normAutofit/>
          </a:bodyPr>
          <a:lstStyle>
            <a:lvl1pPr marL="0" indent="0">
              <a:buNone/>
              <a:defRPr sz="2800" b="0">
                <a:solidFill>
                  <a:schemeClr val="accent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1727AB-54F2-4514-96BB-7A32CE4604A4}"/>
              </a:ext>
            </a:extLst>
          </p:cNvPr>
          <p:cNvSpPr>
            <a:spLocks noGrp="1"/>
          </p:cNvSpPr>
          <p:nvPr>
            <p:ph type="dt" sz="half" idx="10"/>
          </p:nvPr>
        </p:nvSpPr>
        <p:spPr>
          <a:xfrm>
            <a:off x="838200" y="6356350"/>
            <a:ext cx="2743200" cy="365125"/>
          </a:xfrm>
          <a:prstGeom prst="rect">
            <a:avLst/>
          </a:prstGeom>
        </p:spPr>
        <p:txBody>
          <a:bodyPr/>
          <a:lstStyle>
            <a:lvl1pPr>
              <a:defRPr>
                <a:solidFill>
                  <a:schemeClr val="accent1">
                    <a:lumMod val="75000"/>
                  </a:schemeClr>
                </a:solidFill>
              </a:defRPr>
            </a:lvl1pPr>
          </a:lstStyle>
          <a:p>
            <a:fld id="{CAA1ED07-0398-4CB7-BC62-908A530B210A}" type="datetimeFigureOut">
              <a:rPr lang="en-GB" smtClean="0"/>
              <a:pPr/>
              <a:t>24/06/2024</a:t>
            </a:fld>
            <a:endParaRPr lang="en-GB"/>
          </a:p>
        </p:txBody>
      </p:sp>
      <p:sp>
        <p:nvSpPr>
          <p:cNvPr id="5" name="Footer Placeholder 4">
            <a:extLst>
              <a:ext uri="{FF2B5EF4-FFF2-40B4-BE49-F238E27FC236}">
                <a16:creationId xmlns:a16="http://schemas.microsoft.com/office/drawing/2014/main" id="{94C8A3F4-4E10-42C3-809D-BCCEBCD12162}"/>
              </a:ext>
            </a:extLst>
          </p:cNvPr>
          <p:cNvSpPr>
            <a:spLocks noGrp="1"/>
          </p:cNvSpPr>
          <p:nvPr>
            <p:ph type="ftr" sz="quarter" idx="11"/>
          </p:nvPr>
        </p:nvSpPr>
        <p:spPr>
          <a:xfrm>
            <a:off x="0" y="6492875"/>
            <a:ext cx="12192000" cy="365125"/>
          </a:xfrm>
          <a:prstGeom prst="rect">
            <a:avLst/>
          </a:prstGeom>
        </p:spPr>
        <p:txBody>
          <a:bodyPr/>
          <a:lstStyle>
            <a:lvl1pPr>
              <a:defRPr>
                <a:solidFill>
                  <a:schemeClr val="accent1">
                    <a:lumMod val="75000"/>
                  </a:schemeClr>
                </a:solidFill>
              </a:defRPr>
            </a:lvl1pPr>
          </a:lstStyle>
          <a:p>
            <a:endParaRPr lang="en-GB"/>
          </a:p>
        </p:txBody>
      </p:sp>
      <p:sp>
        <p:nvSpPr>
          <p:cNvPr id="6" name="Slide Number Placeholder 5">
            <a:extLst>
              <a:ext uri="{FF2B5EF4-FFF2-40B4-BE49-F238E27FC236}">
                <a16:creationId xmlns:a16="http://schemas.microsoft.com/office/drawing/2014/main" id="{4ADE6BA0-30DD-4A93-A0D7-0552A0B2612F}"/>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accent1">
                    <a:lumMod val="75000"/>
                  </a:schemeClr>
                </a:solidFill>
              </a:defRPr>
            </a:lvl1pPr>
          </a:lstStyle>
          <a:p>
            <a:fld id="{F1745C4C-4F89-4573-9797-25DE120BD519}" type="slidenum">
              <a:rPr lang="en-GB" smtClean="0"/>
              <a:pPr/>
              <a:t>‹#›</a:t>
            </a:fld>
            <a:endParaRPr lang="en-GB"/>
          </a:p>
        </p:txBody>
      </p:sp>
    </p:spTree>
    <p:extLst>
      <p:ext uri="{BB962C8B-B14F-4D97-AF65-F5344CB8AC3E}">
        <p14:creationId xmlns:p14="http://schemas.microsoft.com/office/powerpoint/2010/main" val="990921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18620A-7AFC-408F-B387-E4C32726F134}"/>
              </a:ext>
            </a:extLst>
          </p:cNvPr>
          <p:cNvSpPr>
            <a:spLocks noGrp="1"/>
          </p:cNvSpPr>
          <p:nvPr>
            <p:ph type="body" idx="1"/>
          </p:nvPr>
        </p:nvSpPr>
        <p:spPr>
          <a:xfrm>
            <a:off x="80866" y="439349"/>
            <a:ext cx="5938935" cy="53994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80866" y="1052493"/>
            <a:ext cx="5916709" cy="5440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D52980-68A4-4265-9407-DC3B406D3FE5}"/>
              </a:ext>
            </a:extLst>
          </p:cNvPr>
          <p:cNvSpPr>
            <a:spLocks noGrp="1"/>
          </p:cNvSpPr>
          <p:nvPr>
            <p:ph type="body" sz="quarter" idx="3"/>
          </p:nvPr>
        </p:nvSpPr>
        <p:spPr>
          <a:xfrm>
            <a:off x="6149878" y="438837"/>
            <a:ext cx="5938935" cy="53994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B71D35-FE12-47FB-99E6-C4F1A08CF6AB}"/>
              </a:ext>
            </a:extLst>
          </p:cNvPr>
          <p:cNvSpPr>
            <a:spLocks noGrp="1"/>
          </p:cNvSpPr>
          <p:nvPr>
            <p:ph sz="quarter" idx="4"/>
          </p:nvPr>
        </p:nvSpPr>
        <p:spPr>
          <a:xfrm>
            <a:off x="6172104" y="1052492"/>
            <a:ext cx="5916709" cy="5439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9AE27E-7E11-4605-8BA9-09CDF7948DB1}"/>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8" name="Footer Placeholder 7">
            <a:extLst>
              <a:ext uri="{FF2B5EF4-FFF2-40B4-BE49-F238E27FC236}">
                <a16:creationId xmlns:a16="http://schemas.microsoft.com/office/drawing/2014/main" id="{78566163-2BC7-4639-8D5D-B0F9DC9588E8}"/>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8B4CAD62-5787-4FF8-9DDC-F9253B8D6975}"/>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10" name="Footer Placeholder 4">
            <a:extLst>
              <a:ext uri="{FF2B5EF4-FFF2-40B4-BE49-F238E27FC236}">
                <a16:creationId xmlns:a16="http://schemas.microsoft.com/office/drawing/2014/main" id="{724A597E-15C6-40A9-A5B2-0FC9B4D3F58C}"/>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1" name="Footer Placeholder 4">
            <a:extLst>
              <a:ext uri="{FF2B5EF4-FFF2-40B4-BE49-F238E27FC236}">
                <a16:creationId xmlns:a16="http://schemas.microsoft.com/office/drawing/2014/main" id="{5AFE8FC5-1A9B-4479-8C2B-4F7FCD5DF0F6}"/>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23" name="Content Placeholder 22">
            <a:extLst>
              <a:ext uri="{FF2B5EF4-FFF2-40B4-BE49-F238E27FC236}">
                <a16:creationId xmlns:a16="http://schemas.microsoft.com/office/drawing/2014/main" id="{34710437-4295-4106-B3CE-77895D42CC59}"/>
              </a:ext>
            </a:extLst>
          </p:cNvPr>
          <p:cNvSpPr>
            <a:spLocks noGrp="1"/>
          </p:cNvSpPr>
          <p:nvPr>
            <p:ph sz="quarter" idx="14"/>
          </p:nvPr>
        </p:nvSpPr>
        <p:spPr>
          <a:xfrm>
            <a:off x="6172200" y="4746625"/>
            <a:ext cx="5916613" cy="173037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7C3C0B49-AE90-4C74-B629-C122691C896C}"/>
              </a:ext>
            </a:extLst>
          </p:cNvPr>
          <p:cNvSpPr>
            <a:spLocks noGrp="1"/>
          </p:cNvSpPr>
          <p:nvPr>
            <p:ph sz="quarter" idx="15"/>
          </p:nvPr>
        </p:nvSpPr>
        <p:spPr>
          <a:xfrm>
            <a:off x="80963" y="4746625"/>
            <a:ext cx="5938837" cy="176212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37355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B6FF3-0FF0-4C4D-88EB-24F0629FD57C}"/>
              </a:ext>
            </a:extLst>
          </p:cNvPr>
          <p:cNvSpPr>
            <a:spLocks noGrp="1"/>
          </p:cNvSpPr>
          <p:nvPr>
            <p:ph type="title"/>
          </p:nvPr>
        </p:nvSpPr>
        <p:spPr>
          <a:xfrm>
            <a:off x="58190" y="365126"/>
            <a:ext cx="12070080" cy="511952"/>
          </a:xfrm>
        </p:spPr>
        <p:txBody>
          <a:bodyPr>
            <a:normAutofit/>
          </a:bodyPr>
          <a:lstStyle>
            <a:lvl1pPr>
              <a:defRPr sz="2800"/>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BE3086ED-E594-4950-BF09-83AB02722B3D}"/>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4" name="Footer Placeholder 3">
            <a:extLst>
              <a:ext uri="{FF2B5EF4-FFF2-40B4-BE49-F238E27FC236}">
                <a16:creationId xmlns:a16="http://schemas.microsoft.com/office/drawing/2014/main" id="{D66ACB2B-ACB2-4BC5-B2CA-EF8898B69AA5}"/>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4A548CF3-8B74-4D2A-BF9C-59CAA7246D5C}"/>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6" name="Footer Placeholder 4">
            <a:extLst>
              <a:ext uri="{FF2B5EF4-FFF2-40B4-BE49-F238E27FC236}">
                <a16:creationId xmlns:a16="http://schemas.microsoft.com/office/drawing/2014/main" id="{83A033B3-112F-4C27-948A-151C81FDB0AD}"/>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7" name="Footer Placeholder 4">
            <a:extLst>
              <a:ext uri="{FF2B5EF4-FFF2-40B4-BE49-F238E27FC236}">
                <a16:creationId xmlns:a16="http://schemas.microsoft.com/office/drawing/2014/main" id="{DA874FB6-81E0-4B49-B95E-E7634496E147}"/>
              </a:ext>
            </a:extLst>
          </p:cNvPr>
          <p:cNvSpPr txBox="1">
            <a:spLocks/>
          </p:cNvSpPr>
          <p:nvPr userDrawn="1"/>
        </p:nvSpPr>
        <p:spPr>
          <a:xfrm>
            <a:off x="0" y="6558742"/>
            <a:ext cx="12192000" cy="290945"/>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2259883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8EA44-0099-487D-8D66-17993C5B76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F955EDB-C348-45F0-9952-F31721E2C0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CB4CB64-E4F9-41CB-A1FF-BEAFA4038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8D566F-302A-411C-A87C-EB2E78528FA3}"/>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6" name="Footer Placeholder 5">
            <a:extLst>
              <a:ext uri="{FF2B5EF4-FFF2-40B4-BE49-F238E27FC236}">
                <a16:creationId xmlns:a16="http://schemas.microsoft.com/office/drawing/2014/main" id="{47FB6A42-A645-429E-9D81-4B33269055E3}"/>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CA9AF0B-F362-48C5-8AC5-D790470D9FA6}"/>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8" name="Footer Placeholder 4">
            <a:extLst>
              <a:ext uri="{FF2B5EF4-FFF2-40B4-BE49-F238E27FC236}">
                <a16:creationId xmlns:a16="http://schemas.microsoft.com/office/drawing/2014/main" id="{260FDD27-F50E-410F-ACF9-08527D883E1E}"/>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9" name="Footer Placeholder 4">
            <a:extLst>
              <a:ext uri="{FF2B5EF4-FFF2-40B4-BE49-F238E27FC236}">
                <a16:creationId xmlns:a16="http://schemas.microsoft.com/office/drawing/2014/main" id="{F1263233-5D82-4045-AB6B-BDFAB05981EC}"/>
              </a:ext>
            </a:extLst>
          </p:cNvPr>
          <p:cNvSpPr txBox="1">
            <a:spLocks/>
          </p:cNvSpPr>
          <p:nvPr userDrawn="1"/>
        </p:nvSpPr>
        <p:spPr>
          <a:xfrm>
            <a:off x="0" y="6567054"/>
            <a:ext cx="12192000" cy="28263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3232794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D36A7-BE45-427F-BE69-E05D85830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EE3899-51AF-4928-9917-E58CD71241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C6F120C-610B-4420-A977-DD212F1F9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02E1B-8AA0-4DF2-968C-C65AA2AB7408}"/>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6" name="Footer Placeholder 5">
            <a:extLst>
              <a:ext uri="{FF2B5EF4-FFF2-40B4-BE49-F238E27FC236}">
                <a16:creationId xmlns:a16="http://schemas.microsoft.com/office/drawing/2014/main" id="{DA88C6D9-5F23-4DE0-B1B3-E5FDCD5D398E}"/>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910DDD23-7994-4D41-9865-011DA16188A2}"/>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8" name="Footer Placeholder 4">
            <a:extLst>
              <a:ext uri="{FF2B5EF4-FFF2-40B4-BE49-F238E27FC236}">
                <a16:creationId xmlns:a16="http://schemas.microsoft.com/office/drawing/2014/main" id="{127A1FFE-2C85-49FE-B87E-E20A0B380862}"/>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9" name="Footer Placeholder 4">
            <a:extLst>
              <a:ext uri="{FF2B5EF4-FFF2-40B4-BE49-F238E27FC236}">
                <a16:creationId xmlns:a16="http://schemas.microsoft.com/office/drawing/2014/main" id="{D4153D9D-D5B5-492D-BA28-C417114049A7}"/>
              </a:ext>
            </a:extLst>
          </p:cNvPr>
          <p:cNvSpPr txBox="1">
            <a:spLocks/>
          </p:cNvSpPr>
          <p:nvPr userDrawn="1"/>
        </p:nvSpPr>
        <p:spPr>
          <a:xfrm>
            <a:off x="0" y="6575366"/>
            <a:ext cx="12192000" cy="274321"/>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Tree>
    <p:extLst>
      <p:ext uri="{BB962C8B-B14F-4D97-AF65-F5344CB8AC3E}">
        <p14:creationId xmlns:p14="http://schemas.microsoft.com/office/powerpoint/2010/main" val="1457252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77B27-D5D7-187A-B7F2-5F90ACF9DF21}"/>
              </a:ext>
            </a:extLst>
          </p:cNvPr>
          <p:cNvSpPr>
            <a:spLocks noGrp="1"/>
          </p:cNvSpPr>
          <p:nvPr>
            <p:ph type="title"/>
          </p:nvPr>
        </p:nvSpPr>
        <p:spPr>
          <a:xfrm>
            <a:off x="0" y="18256"/>
            <a:ext cx="12192000" cy="538697"/>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2FF4975-E2FC-B9B8-4F66-2A375FF8CA00}"/>
              </a:ext>
            </a:extLst>
          </p:cNvPr>
          <p:cNvSpPr>
            <a:spLocks noGrp="1"/>
          </p:cNvSpPr>
          <p:nvPr>
            <p:ph sz="half" idx="1"/>
          </p:nvPr>
        </p:nvSpPr>
        <p:spPr>
          <a:xfrm>
            <a:off x="436984" y="761157"/>
            <a:ext cx="565901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D6DFD0-1120-D765-9F82-DFCE5716DA69}"/>
              </a:ext>
            </a:extLst>
          </p:cNvPr>
          <p:cNvSpPr>
            <a:spLocks noGrp="1"/>
          </p:cNvSpPr>
          <p:nvPr>
            <p:ph sz="half" idx="2"/>
          </p:nvPr>
        </p:nvSpPr>
        <p:spPr>
          <a:xfrm>
            <a:off x="6573415" y="761157"/>
            <a:ext cx="541642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232A01-3088-E729-14C3-F5B9C46CE55E}"/>
              </a:ext>
            </a:extLst>
          </p:cNvPr>
          <p:cNvSpPr>
            <a:spLocks noGrp="1"/>
          </p:cNvSpPr>
          <p:nvPr>
            <p:ph type="dt" sz="half" idx="10"/>
          </p:nvPr>
        </p:nvSpPr>
        <p:spPr/>
        <p:txBody>
          <a:bodyPr/>
          <a:lstStyle/>
          <a:p>
            <a:fld id="{4A112628-358E-4557-83F1-C758B744C467}" type="datetimeFigureOut">
              <a:rPr lang="en-GB" smtClean="0"/>
              <a:t>24/06/2024</a:t>
            </a:fld>
            <a:endParaRPr lang="en-GB"/>
          </a:p>
        </p:txBody>
      </p:sp>
      <p:sp>
        <p:nvSpPr>
          <p:cNvPr id="6" name="Footer Placeholder 5">
            <a:extLst>
              <a:ext uri="{FF2B5EF4-FFF2-40B4-BE49-F238E27FC236}">
                <a16:creationId xmlns:a16="http://schemas.microsoft.com/office/drawing/2014/main" id="{7F0C4D34-DF85-3955-0AC8-14AD34FDB89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DA2974-C9E1-FE0A-AAB5-B5F0A7F56E51}"/>
              </a:ext>
            </a:extLst>
          </p:cNvPr>
          <p:cNvSpPr>
            <a:spLocks noGrp="1"/>
          </p:cNvSpPr>
          <p:nvPr>
            <p:ph type="sldNum" sz="quarter" idx="12"/>
          </p:nvPr>
        </p:nvSpPr>
        <p:spPr/>
        <p:txBody>
          <a:bodyPr/>
          <a:lstStyle/>
          <a:p>
            <a:fld id="{5AA1F64A-2636-43CD-A75B-8A11DC9FE96E}" type="slidenum">
              <a:rPr lang="en-GB" smtClean="0"/>
              <a:t>‹#›</a:t>
            </a:fld>
            <a:endParaRPr lang="en-GB"/>
          </a:p>
        </p:txBody>
      </p:sp>
    </p:spTree>
    <p:extLst>
      <p:ext uri="{BB962C8B-B14F-4D97-AF65-F5344CB8AC3E}">
        <p14:creationId xmlns:p14="http://schemas.microsoft.com/office/powerpoint/2010/main" val="4031902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08560-174E-501E-7A08-46529ADD46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ACEE399-A148-D999-E579-08C704B4ED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8EF9B9-DD5B-7637-4E50-6269AE0C7B72}"/>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B8B0EE47-2F3E-3F61-1BE8-7567D19392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43E69C-67F7-AB74-D2A1-CABA4F892B4F}"/>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229089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B18620A-7AFC-408F-B387-E4C32726F134}"/>
              </a:ext>
            </a:extLst>
          </p:cNvPr>
          <p:cNvSpPr>
            <a:spLocks noGrp="1"/>
          </p:cNvSpPr>
          <p:nvPr>
            <p:ph type="body" idx="1"/>
          </p:nvPr>
        </p:nvSpPr>
        <p:spPr>
          <a:xfrm>
            <a:off x="80866" y="439349"/>
            <a:ext cx="5938935" cy="539943"/>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80866" y="1052493"/>
            <a:ext cx="5916709" cy="54403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D52980-68A4-4265-9407-DC3B406D3FE5}"/>
              </a:ext>
            </a:extLst>
          </p:cNvPr>
          <p:cNvSpPr>
            <a:spLocks noGrp="1"/>
          </p:cNvSpPr>
          <p:nvPr>
            <p:ph type="body" sz="quarter" idx="3"/>
          </p:nvPr>
        </p:nvSpPr>
        <p:spPr>
          <a:xfrm>
            <a:off x="6149878" y="438837"/>
            <a:ext cx="5938935" cy="53994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B71D35-FE12-47FB-99E6-C4F1A08CF6AB}"/>
              </a:ext>
            </a:extLst>
          </p:cNvPr>
          <p:cNvSpPr>
            <a:spLocks noGrp="1"/>
          </p:cNvSpPr>
          <p:nvPr>
            <p:ph sz="quarter" idx="4"/>
          </p:nvPr>
        </p:nvSpPr>
        <p:spPr>
          <a:xfrm>
            <a:off x="6172104" y="1052492"/>
            <a:ext cx="5916709" cy="54398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89AE27E-7E11-4605-8BA9-09CDF7948DB1}"/>
              </a:ext>
            </a:extLst>
          </p:cNvPr>
          <p:cNvSpPr>
            <a:spLocks noGrp="1"/>
          </p:cNvSpPr>
          <p:nvPr>
            <p:ph type="dt" sz="half" idx="10"/>
          </p:nvPr>
        </p:nvSpPr>
        <p:spPr>
          <a:xfrm>
            <a:off x="838200" y="6356350"/>
            <a:ext cx="2743200" cy="365125"/>
          </a:xfrm>
          <a:prstGeom prst="rect">
            <a:avLst/>
          </a:prstGeom>
        </p:spPr>
        <p:txBody>
          <a:bodyPr/>
          <a:lstStyle/>
          <a:p>
            <a:fld id="{CAA1ED07-0398-4CB7-BC62-908A530B210A}" type="datetimeFigureOut">
              <a:rPr lang="en-GB" smtClean="0"/>
              <a:t>24/06/2024</a:t>
            </a:fld>
            <a:endParaRPr lang="en-GB"/>
          </a:p>
        </p:txBody>
      </p:sp>
      <p:sp>
        <p:nvSpPr>
          <p:cNvPr id="8" name="Footer Placeholder 7">
            <a:extLst>
              <a:ext uri="{FF2B5EF4-FFF2-40B4-BE49-F238E27FC236}">
                <a16:creationId xmlns:a16="http://schemas.microsoft.com/office/drawing/2014/main" id="{78566163-2BC7-4639-8D5D-B0F9DC9588E8}"/>
              </a:ext>
            </a:extLst>
          </p:cNvPr>
          <p:cNvSpPr>
            <a:spLocks noGrp="1"/>
          </p:cNvSpPr>
          <p:nvPr>
            <p:ph type="ftr" sz="quarter" idx="11"/>
          </p:nvPr>
        </p:nvSpPr>
        <p:spPr>
          <a:xfrm>
            <a:off x="0" y="6492875"/>
            <a:ext cx="121920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8B4CAD62-5787-4FF8-9DDC-F9253B8D6975}"/>
              </a:ext>
            </a:extLst>
          </p:cNvPr>
          <p:cNvSpPr>
            <a:spLocks noGrp="1"/>
          </p:cNvSpPr>
          <p:nvPr>
            <p:ph type="sldNum" sz="quarter" idx="12"/>
          </p:nvPr>
        </p:nvSpPr>
        <p:spPr>
          <a:xfrm>
            <a:off x="8610600" y="6356350"/>
            <a:ext cx="2743200" cy="365125"/>
          </a:xfrm>
          <a:prstGeom prst="rect">
            <a:avLst/>
          </a:prstGeom>
        </p:spPr>
        <p:txBody>
          <a:bodyPr/>
          <a:lstStyle/>
          <a:p>
            <a:fld id="{F1745C4C-4F89-4573-9797-25DE120BD519}" type="slidenum">
              <a:rPr lang="en-GB" smtClean="0"/>
              <a:t>‹#›</a:t>
            </a:fld>
            <a:endParaRPr lang="en-GB"/>
          </a:p>
        </p:txBody>
      </p:sp>
      <p:sp>
        <p:nvSpPr>
          <p:cNvPr id="10" name="Footer Placeholder 4">
            <a:extLst>
              <a:ext uri="{FF2B5EF4-FFF2-40B4-BE49-F238E27FC236}">
                <a16:creationId xmlns:a16="http://schemas.microsoft.com/office/drawing/2014/main" id="{724A597E-15C6-40A9-A5B2-0FC9B4D3F58C}"/>
              </a:ext>
            </a:extLst>
          </p:cNvPr>
          <p:cNvSpPr txBox="1">
            <a:spLocks/>
          </p:cNvSpPr>
          <p:nvPr userDrawn="1"/>
        </p:nvSpPr>
        <p:spPr>
          <a:xfrm>
            <a:off x="0" y="7994"/>
            <a:ext cx="12192000" cy="357132"/>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11" name="Footer Placeholder 4">
            <a:extLst>
              <a:ext uri="{FF2B5EF4-FFF2-40B4-BE49-F238E27FC236}">
                <a16:creationId xmlns:a16="http://schemas.microsoft.com/office/drawing/2014/main" id="{5AFE8FC5-1A9B-4479-8C2B-4F7FCD5DF0F6}"/>
              </a:ext>
            </a:extLst>
          </p:cNvPr>
          <p:cNvSpPr txBox="1">
            <a:spLocks/>
          </p:cNvSpPr>
          <p:nvPr userDrawn="1"/>
        </p:nvSpPr>
        <p:spPr>
          <a:xfrm>
            <a:off x="0" y="6565564"/>
            <a:ext cx="12192000" cy="284123"/>
          </a:xfrm>
          <a:prstGeom prst="rect">
            <a:avLst/>
          </a:prstGeom>
          <a:solidFill>
            <a:schemeClr val="accent1"/>
          </a:solidFill>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a:p>
        </p:txBody>
      </p:sp>
      <p:sp>
        <p:nvSpPr>
          <p:cNvPr id="23" name="Content Placeholder 22">
            <a:extLst>
              <a:ext uri="{FF2B5EF4-FFF2-40B4-BE49-F238E27FC236}">
                <a16:creationId xmlns:a16="http://schemas.microsoft.com/office/drawing/2014/main" id="{34710437-4295-4106-B3CE-77895D42CC59}"/>
              </a:ext>
            </a:extLst>
          </p:cNvPr>
          <p:cNvSpPr>
            <a:spLocks noGrp="1"/>
          </p:cNvSpPr>
          <p:nvPr>
            <p:ph sz="quarter" idx="14"/>
          </p:nvPr>
        </p:nvSpPr>
        <p:spPr>
          <a:xfrm>
            <a:off x="6172200" y="4746625"/>
            <a:ext cx="5916613" cy="173037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2" name="Content Placeholder 11">
            <a:extLst>
              <a:ext uri="{FF2B5EF4-FFF2-40B4-BE49-F238E27FC236}">
                <a16:creationId xmlns:a16="http://schemas.microsoft.com/office/drawing/2014/main" id="{7C3C0B49-AE90-4C74-B629-C122691C896C}"/>
              </a:ext>
            </a:extLst>
          </p:cNvPr>
          <p:cNvSpPr>
            <a:spLocks noGrp="1"/>
          </p:cNvSpPr>
          <p:nvPr>
            <p:ph sz="quarter" idx="15"/>
          </p:nvPr>
        </p:nvSpPr>
        <p:spPr>
          <a:xfrm>
            <a:off x="80963" y="4746625"/>
            <a:ext cx="5938837" cy="1762125"/>
          </a:xfrm>
        </p:spPr>
        <p:txBody>
          <a:bodyPr>
            <a:normAutofit/>
          </a:bodyPr>
          <a:lstStyle>
            <a:lvl1pPr>
              <a:defRPr sz="1200"/>
            </a:lvl1pPr>
            <a:lvl2pPr>
              <a:defRPr sz="1200"/>
            </a:lvl2pPr>
            <a:lvl3pPr>
              <a:defRPr sz="12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2494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B08F9-EA41-2C15-B9AB-C796844F69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E64D75-D405-4811-52FA-29AD61E7A6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83134D-2DD9-787D-CA22-5C0DEBFD7992}"/>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3A221992-914A-AD8A-C9D8-22B3AE230F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14C4E3-B3D8-3E59-FAD5-6E213567D571}"/>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881216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0C512-7F21-0ECF-8166-0EE8732478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6F3750-01A3-F132-EA9E-7D319F6146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B5EC9F0-0D59-5DDC-CD63-252AFF57DF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24CF5D-A6E2-702A-55CB-17A7C3C8A838}"/>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6" name="Footer Placeholder 5">
            <a:extLst>
              <a:ext uri="{FF2B5EF4-FFF2-40B4-BE49-F238E27FC236}">
                <a16:creationId xmlns:a16="http://schemas.microsoft.com/office/drawing/2014/main" id="{919F3A0F-534F-4E8E-3180-9449A0F2BA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E3AAE7-70D5-DF5A-151D-DE40E6FE0877}"/>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36040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8E61-A343-8985-B33D-2B8A3A3D5F8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348BF5-F299-D01B-8B96-415863C57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E8DF68-5BBE-0535-EB47-AB26CF397B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840F972-D6CB-B112-7645-F618ABB36C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7457BD-5424-E31B-7996-0C5AC8C3D1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6E52111-5936-3304-FFA3-67A789D1F2A6}"/>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8" name="Footer Placeholder 7">
            <a:extLst>
              <a:ext uri="{FF2B5EF4-FFF2-40B4-BE49-F238E27FC236}">
                <a16:creationId xmlns:a16="http://schemas.microsoft.com/office/drawing/2014/main" id="{2614ED45-A313-390D-5754-642AB8ED462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15BD9BE-4CC5-ED62-2153-D3F2F9184FCD}"/>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633316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D131D-BBA0-E56D-318E-4630485EC7F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C76556E-F2DC-3892-7F77-71ADE638D0E3}"/>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4" name="Footer Placeholder 3">
            <a:extLst>
              <a:ext uri="{FF2B5EF4-FFF2-40B4-BE49-F238E27FC236}">
                <a16:creationId xmlns:a16="http://schemas.microsoft.com/office/drawing/2014/main" id="{8768BF04-1BF1-9EB9-8F93-7B2FF24A2B4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3E2E7DA-27EF-596D-8E70-671AFAE42D00}"/>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71785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90A5DF-9923-EB9C-6902-ADD5C2787571}"/>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3" name="Footer Placeholder 2">
            <a:extLst>
              <a:ext uri="{FF2B5EF4-FFF2-40B4-BE49-F238E27FC236}">
                <a16:creationId xmlns:a16="http://schemas.microsoft.com/office/drawing/2014/main" id="{295A55CB-8A78-81BF-6280-DA0CC9AC438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5193FF-2A86-979D-CF35-3CEFC1E993A0}"/>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120208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8F4D8-4609-EEB8-745C-2728735A0A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8C3907-7B0D-51A9-28C8-729C26400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CC008DA-3AAF-F4B8-1069-4709BEDF0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83C042-1D6D-772E-C1C6-6D26E9693678}"/>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6" name="Footer Placeholder 5">
            <a:extLst>
              <a:ext uri="{FF2B5EF4-FFF2-40B4-BE49-F238E27FC236}">
                <a16:creationId xmlns:a16="http://schemas.microsoft.com/office/drawing/2014/main" id="{925DAD1F-B74C-5D9D-DAA2-71F8DA0D35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2CE727-0139-0462-200F-6EA7A570232C}"/>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332171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6943D-C7C1-E59D-D01E-0BA1F64EB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BB4D903-F819-A179-592E-C3124C9823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631702E-B8A2-E6DC-0F85-D59C29F4E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9D3783-FA16-A27F-1809-215AE1C29A98}"/>
              </a:ext>
            </a:extLst>
          </p:cNvPr>
          <p:cNvSpPr>
            <a:spLocks noGrp="1"/>
          </p:cNvSpPr>
          <p:nvPr>
            <p:ph type="dt" sz="half" idx="10"/>
          </p:nvPr>
        </p:nvSpPr>
        <p:spPr/>
        <p:txBody>
          <a:bodyPr/>
          <a:lstStyle/>
          <a:p>
            <a:fld id="{BAAAD146-8F98-4348-A063-7D605347A843}" type="datetimeFigureOut">
              <a:rPr lang="en-GB" smtClean="0"/>
              <a:t>24/06/2024</a:t>
            </a:fld>
            <a:endParaRPr lang="en-GB"/>
          </a:p>
        </p:txBody>
      </p:sp>
      <p:sp>
        <p:nvSpPr>
          <p:cNvPr id="6" name="Footer Placeholder 5">
            <a:extLst>
              <a:ext uri="{FF2B5EF4-FFF2-40B4-BE49-F238E27FC236}">
                <a16:creationId xmlns:a16="http://schemas.microsoft.com/office/drawing/2014/main" id="{F6E2FE25-394F-C484-E7E1-3D88D80875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0548F1-4435-D784-EF72-EF2E580F4822}"/>
              </a:ext>
            </a:extLst>
          </p:cNvPr>
          <p:cNvSpPr>
            <a:spLocks noGrp="1"/>
          </p:cNvSpPr>
          <p:nvPr>
            <p:ph type="sldNum" sz="quarter" idx="12"/>
          </p:nvPr>
        </p:nvSpPr>
        <p:spPr/>
        <p:txBody>
          <a:bodyPr/>
          <a:lstStyle/>
          <a:p>
            <a:fld id="{A2AB3C39-7C41-4B42-9923-33BC725685B0}" type="slidenum">
              <a:rPr lang="en-GB" smtClean="0"/>
              <a:t>‹#›</a:t>
            </a:fld>
            <a:endParaRPr lang="en-GB"/>
          </a:p>
        </p:txBody>
      </p:sp>
    </p:spTree>
    <p:extLst>
      <p:ext uri="{BB962C8B-B14F-4D97-AF65-F5344CB8AC3E}">
        <p14:creationId xmlns:p14="http://schemas.microsoft.com/office/powerpoint/2010/main" val="21858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31E3EE-0C06-B7FC-E52A-C342DC06BA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E6F39F-9A2A-A656-C2FE-1EED9588DB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1255AE-0C6C-EE58-B4BB-1CA553A38C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AD146-8F98-4348-A063-7D605347A843}" type="datetimeFigureOut">
              <a:rPr lang="en-GB" smtClean="0"/>
              <a:t>24/06/2024</a:t>
            </a:fld>
            <a:endParaRPr lang="en-GB"/>
          </a:p>
        </p:txBody>
      </p:sp>
      <p:sp>
        <p:nvSpPr>
          <p:cNvPr id="5" name="Footer Placeholder 4">
            <a:extLst>
              <a:ext uri="{FF2B5EF4-FFF2-40B4-BE49-F238E27FC236}">
                <a16:creationId xmlns:a16="http://schemas.microsoft.com/office/drawing/2014/main" id="{DFE0B599-A46A-A7A3-3D84-0B7278F842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7F2183-858D-67D4-F5C8-30352CB1ED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B3C39-7C41-4B42-9923-33BC725685B0}" type="slidenum">
              <a:rPr lang="en-GB" smtClean="0"/>
              <a:t>‹#›</a:t>
            </a:fld>
            <a:endParaRPr lang="en-GB"/>
          </a:p>
        </p:txBody>
      </p:sp>
    </p:spTree>
    <p:extLst>
      <p:ext uri="{BB962C8B-B14F-4D97-AF65-F5344CB8AC3E}">
        <p14:creationId xmlns:p14="http://schemas.microsoft.com/office/powerpoint/2010/main" val="402611180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18B91-A94C-487E-AB79-14DD3D75B0DD}"/>
              </a:ext>
            </a:extLst>
          </p:cNvPr>
          <p:cNvSpPr>
            <a:spLocks noGrp="1"/>
          </p:cNvSpPr>
          <p:nvPr>
            <p:ph type="title"/>
          </p:nvPr>
        </p:nvSpPr>
        <p:spPr>
          <a:xfrm>
            <a:off x="58190" y="365126"/>
            <a:ext cx="12070080" cy="69890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67A23F3-16F3-4E44-911B-BCAA5C0A1C38}"/>
              </a:ext>
            </a:extLst>
          </p:cNvPr>
          <p:cNvSpPr>
            <a:spLocks noGrp="1"/>
          </p:cNvSpPr>
          <p:nvPr>
            <p:ph type="body" idx="1"/>
          </p:nvPr>
        </p:nvSpPr>
        <p:spPr>
          <a:xfrm>
            <a:off x="482137" y="1238596"/>
            <a:ext cx="11280371" cy="525427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73094A-ABFA-4388-8321-75092BDB7A22}"/>
              </a:ext>
            </a:extLst>
          </p:cNvPr>
          <p:cNvSpPr>
            <a:spLocks noGrp="1"/>
          </p:cNvSpPr>
          <p:nvPr>
            <p:ph type="dt" sz="half" idx="2"/>
          </p:nvPr>
        </p:nvSpPr>
        <p:spPr>
          <a:xfrm>
            <a:off x="838200" y="6356350"/>
            <a:ext cx="2743200" cy="365125"/>
          </a:xfrm>
          <a:prstGeom prst="rect">
            <a:avLst/>
          </a:prstGeom>
        </p:spPr>
        <p:txBody>
          <a:bodyPr/>
          <a:lstStyle>
            <a:lvl1pPr>
              <a:defRPr>
                <a:solidFill>
                  <a:schemeClr val="bg1"/>
                </a:solidFill>
              </a:defRPr>
            </a:lvl1pPr>
          </a:lstStyle>
          <a:p>
            <a:fld id="{CAA1ED07-0398-4CB7-BC62-908A530B210A}" type="datetimeFigureOut">
              <a:rPr lang="en-GB" smtClean="0"/>
              <a:pPr/>
              <a:t>24/06/2024</a:t>
            </a:fld>
            <a:endParaRPr lang="en-GB"/>
          </a:p>
        </p:txBody>
      </p:sp>
    </p:spTree>
    <p:extLst>
      <p:ext uri="{BB962C8B-B14F-4D97-AF65-F5344CB8AC3E}">
        <p14:creationId xmlns:p14="http://schemas.microsoft.com/office/powerpoint/2010/main" val="322670379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60" r:id="rId9"/>
  </p:sldLayoutIdLst>
  <p:txStyles>
    <p:title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2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5.xml"/><Relationship Id="rId4" Type="http://schemas.openxmlformats.org/officeDocument/2006/relationships/hyperlink" Target="https://www.pansi.org.uk/"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digital.nhs.uk/data-and-information/publications/statistical/adult-psychiatric-morbidity-survey/adult-psychiatric-morbidity-survey-survey-of-mental-health-and-wellbeing-england-20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19.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19.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19.xml"/><Relationship Id="rId4" Type="http://schemas.openxmlformats.org/officeDocument/2006/relationships/chart" Target="../charts/chart8.xml"/></Relationships>
</file>

<file path=ppt/slides/_rels/slide1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19.xml"/><Relationship Id="rId4" Type="http://schemas.openxmlformats.org/officeDocument/2006/relationships/chart" Target="../charts/chart10.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13.xml"/><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19.xml"/><Relationship Id="rId4" Type="http://schemas.openxmlformats.org/officeDocument/2006/relationships/chart" Target="../charts/chart12.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6.xml"/><Relationship Id="rId1" Type="http://schemas.openxmlformats.org/officeDocument/2006/relationships/slideLayout" Target="../slideLayouts/slideLayout19.xml"/><Relationship Id="rId4" Type="http://schemas.openxmlformats.org/officeDocument/2006/relationships/chart" Target="../charts/chart14.xml"/></Relationships>
</file>

<file path=ppt/slides/_rels/slide22.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7.xml"/><Relationship Id="rId1" Type="http://schemas.openxmlformats.org/officeDocument/2006/relationships/slideLayout" Target="../slideLayouts/slideLayout19.xml"/><Relationship Id="rId4" Type="http://schemas.openxmlformats.org/officeDocument/2006/relationships/chart" Target="../charts/chart16.xml"/></Relationships>
</file>

<file path=ppt/slides/_rels/slide2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19.xml"/><Relationship Id="rId4" Type="http://schemas.openxmlformats.org/officeDocument/2006/relationships/chart" Target="../charts/chart18.xml"/></Relationships>
</file>

<file path=ppt/slides/_rels/slide2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19.xml"/><Relationship Id="rId4" Type="http://schemas.openxmlformats.org/officeDocument/2006/relationships/chart" Target="../charts/chart20.xml"/></Relationships>
</file>

<file path=ppt/slides/_rels/slide2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19.xml"/><Relationship Id="rId4" Type="http://schemas.openxmlformats.org/officeDocument/2006/relationships/chart" Target="../charts/chart22.xml"/></Relationships>
</file>

<file path=ppt/slides/_rels/slide26.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19.xml"/><Relationship Id="rId4" Type="http://schemas.openxmlformats.org/officeDocument/2006/relationships/chart" Target="../charts/chart24.xml"/></Relationships>
</file>

<file path=ppt/slides/_rels/slide27.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19.xml"/><Relationship Id="rId4" Type="http://schemas.openxmlformats.org/officeDocument/2006/relationships/chart" Target="../charts/chart26.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chart" Target="../charts/chart28.xml"/></Relationships>
</file>

<file path=ppt/slides/_rels/slide29.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4.xml"/><Relationship Id="rId1" Type="http://schemas.openxmlformats.org/officeDocument/2006/relationships/slideLayout" Target="../slideLayouts/slideLayout19.xml"/><Relationship Id="rId4" Type="http://schemas.openxmlformats.org/officeDocument/2006/relationships/chart" Target="../charts/char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5.xml"/><Relationship Id="rId1" Type="http://schemas.openxmlformats.org/officeDocument/2006/relationships/slideLayout" Target="../slideLayouts/slideLayout19.xml"/><Relationship Id="rId4" Type="http://schemas.openxmlformats.org/officeDocument/2006/relationships/chart" Target="../charts/chart32.xml"/></Relationships>
</file>

<file path=ppt/slides/_rels/slide4.xml.rels><?xml version="1.0" encoding="UTF-8" standalone="yes"?>
<Relationships xmlns="http://schemas.openxmlformats.org/package/2006/relationships"><Relationship Id="rId3" Type="http://schemas.openxmlformats.org/officeDocument/2006/relationships/hyperlink" Target="https://digital.nhs.uk/"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hyperlink" Target="https://digital.nhs.uk/data-and-information/publications/statistical/quality-and-outcomes-framework-achievement-prevalence-and-exceptions-data/2022-23" TargetMode="External"/><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s://digital.nhs.uk/data-and-information/publications/statistical/quality-and-outcomes-framework-achievement-prevalence-and-exceptions-data/2022-23" TargetMode="External"/><Relationship Id="rId2" Type="http://schemas.openxmlformats.org/officeDocument/2006/relationships/notesSlide" Target="../notesSlides/notesSlide4.xml"/><Relationship Id="rId1" Type="http://schemas.openxmlformats.org/officeDocument/2006/relationships/slideLayout" Target="../slideLayouts/slideLayout1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5.xml"/><Relationship Id="rId5" Type="http://schemas.openxmlformats.org/officeDocument/2006/relationships/hyperlink" Target="https://www.pansi.org.uk/" TargetMode="Externa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5.xml"/><Relationship Id="rId5" Type="http://schemas.openxmlformats.org/officeDocument/2006/relationships/hyperlink" Target="https://www.pansi.org.uk/" TargetMode="Externa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07A2-D6EF-4C6B-829E-76BBFA04C513}"/>
              </a:ext>
            </a:extLst>
          </p:cNvPr>
          <p:cNvSpPr>
            <a:spLocks noGrp="1"/>
          </p:cNvSpPr>
          <p:nvPr>
            <p:ph type="ctrTitle"/>
          </p:nvPr>
        </p:nvSpPr>
        <p:spPr>
          <a:xfrm>
            <a:off x="1400781" y="1157591"/>
            <a:ext cx="9046725" cy="4542818"/>
          </a:xfrm>
          <a:solidFill>
            <a:schemeClr val="bg1"/>
          </a:solidFill>
        </p:spPr>
        <p:txBody>
          <a:bodyPr anchor="t">
            <a:normAutofit fontScale="90000"/>
          </a:bodyPr>
          <a:lstStyle/>
          <a:p>
            <a:pPr marL="0" lvl="0" indent="0">
              <a:buNone/>
            </a:pPr>
            <a:r>
              <a:rPr lang="en-GB" sz="4000" b="1">
                <a:solidFill>
                  <a:schemeClr val="accent1">
                    <a:lumMod val="75000"/>
                  </a:schemeClr>
                </a:solidFill>
              </a:rPr>
              <a:t>Cambridgeshire and Peterborough</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All Age Mental Health and Learning Disabilities Needs Assessment</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Chapter 5: Working Age Adults</a:t>
            </a:r>
            <a:br>
              <a:rPr lang="en-GB" sz="4000" b="1">
                <a:solidFill>
                  <a:schemeClr val="accent1">
                    <a:lumMod val="75000"/>
                  </a:schemeClr>
                </a:solidFill>
              </a:rPr>
            </a:br>
            <a:br>
              <a:rPr lang="en-GB" sz="4000" b="1">
                <a:solidFill>
                  <a:schemeClr val="accent1">
                    <a:lumMod val="75000"/>
                  </a:schemeClr>
                </a:solidFill>
              </a:rPr>
            </a:br>
            <a:r>
              <a:rPr lang="en-GB" sz="4000" b="1">
                <a:solidFill>
                  <a:schemeClr val="accent1">
                    <a:lumMod val="75000"/>
                  </a:schemeClr>
                </a:solidFill>
              </a:rPr>
              <a:t>Prevalence of Mental Health Conditions</a:t>
            </a:r>
          </a:p>
        </p:txBody>
      </p:sp>
      <p:sp>
        <p:nvSpPr>
          <p:cNvPr id="4" name="Date Placeholder 3">
            <a:extLst>
              <a:ext uri="{FF2B5EF4-FFF2-40B4-BE49-F238E27FC236}">
                <a16:creationId xmlns:a16="http://schemas.microsoft.com/office/drawing/2014/main" id="{6D026E44-9628-488A-AE2C-EB2FCB37FC91}"/>
              </a:ext>
            </a:extLst>
          </p:cNvPr>
          <p:cNvSpPr>
            <a:spLocks noGrp="1"/>
          </p:cNvSpPr>
          <p:nvPr>
            <p:ph type="dt" sz="half" idx="10"/>
          </p:nvPr>
        </p:nvSpPr>
        <p:spPr>
          <a:prstGeom prst="rect">
            <a:avLst/>
          </a:prstGeom>
        </p:spPr>
        <p:txBody>
          <a:bodyPr/>
          <a:lstStyle/>
          <a:p>
            <a:pPr marL="0" lvl="0" indent="0">
              <a:buNone/>
            </a:pPr>
            <a:r>
              <a:t>07-March-2023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9525" y="433485"/>
            <a:ext cx="11430000" cy="5361885"/>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two or more psychiatric disorders</a:t>
            </a:r>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pic>
        <p:nvPicPr>
          <p:cNvPr id="15" name="Picture 14">
            <a:extLst>
              <a:ext uri="{FF2B5EF4-FFF2-40B4-BE49-F238E27FC236}">
                <a16:creationId xmlns:a16="http://schemas.microsoft.com/office/drawing/2014/main" id="{8DFBB0B5-FD55-460B-9C0F-E9692FBD5456}"/>
              </a:ext>
            </a:extLst>
          </p:cNvPr>
          <p:cNvPicPr>
            <a:picLocks noChangeAspect="1"/>
          </p:cNvPicPr>
          <p:nvPr/>
        </p:nvPicPr>
        <p:blipFill>
          <a:blip r:embed="rId3"/>
          <a:stretch>
            <a:fillRect/>
          </a:stretch>
        </p:blipFill>
        <p:spPr>
          <a:xfrm>
            <a:off x="9525" y="937503"/>
            <a:ext cx="6603836" cy="4395195"/>
          </a:xfrm>
          <a:prstGeom prst="rect">
            <a:avLst/>
          </a:prstGeom>
          <a:ln>
            <a:solidFill>
              <a:schemeClr val="bg1">
                <a:lumMod val="65000"/>
              </a:schemeClr>
            </a:solidFill>
          </a:ln>
        </p:spPr>
      </p:pic>
      <p:sp>
        <p:nvSpPr>
          <p:cNvPr id="6" name="TextBox 5">
            <a:extLst>
              <a:ext uri="{FF2B5EF4-FFF2-40B4-BE49-F238E27FC236}">
                <a16:creationId xmlns:a16="http://schemas.microsoft.com/office/drawing/2014/main" id="{8F3AB9B0-B660-4F90-BB73-E36286D62255}"/>
              </a:ext>
            </a:extLst>
          </p:cNvPr>
          <p:cNvSpPr txBox="1"/>
          <p:nvPr/>
        </p:nvSpPr>
        <p:spPr>
          <a:xfrm>
            <a:off x="7143749" y="2129430"/>
            <a:ext cx="4181476" cy="1815882"/>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Cambridgeshire, the number of females predicted to have two or more psychiatric disorders is higher than that of males. </a:t>
            </a:r>
          </a:p>
          <a:p>
            <a:pPr marL="171450" indent="-171450">
              <a:buFont typeface="Arial" panose="020B0604020202020204" pitchFamily="34" charset="0"/>
              <a:buChar char="•"/>
            </a:pPr>
            <a:r>
              <a:rPr lang="en-GB" sz="1400">
                <a:solidFill>
                  <a:schemeClr val="accent1">
                    <a:lumMod val="75000"/>
                  </a:schemeClr>
                </a:solidFill>
              </a:rPr>
              <a:t>However, the prediction shows a narrow gap between male and female counts in 2040. </a:t>
            </a:r>
          </a:p>
          <a:p>
            <a:pPr marL="171450" indent="-171450">
              <a:buFont typeface="Arial" panose="020B0604020202020204" pitchFamily="34" charset="0"/>
              <a:buChar char="•"/>
            </a:pPr>
            <a:r>
              <a:rPr lang="en-GB" sz="1400">
                <a:solidFill>
                  <a:schemeClr val="accent1">
                    <a:lumMod val="75000"/>
                  </a:schemeClr>
                </a:solidFill>
              </a:rPr>
              <a:t>In Peterborough, a similar number of male and female population are predicted to experience two or more psychiatric disorders.</a:t>
            </a:r>
          </a:p>
        </p:txBody>
      </p:sp>
      <p:sp>
        <p:nvSpPr>
          <p:cNvPr id="2" name="TextBox 1">
            <a:extLst>
              <a:ext uri="{FF2B5EF4-FFF2-40B4-BE49-F238E27FC236}">
                <a16:creationId xmlns:a16="http://schemas.microsoft.com/office/drawing/2014/main" id="{CEDC448B-BF1C-1CB8-A593-E4A5EF57F193}"/>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4">
                  <a:extLst>
                    <a:ext uri="{A12FA001-AC4F-418D-AE19-62706E023703}">
                      <ahyp:hlinkClr xmlns:ahyp="http://schemas.microsoft.com/office/drawing/2018/hyperlinkcolor" val="tx"/>
                    </a:ext>
                  </a:extLst>
                </a:hlinkClick>
              </a:rPr>
              <a:t>https://www.pansi.org.uk/</a:t>
            </a:r>
            <a:endParaRPr lang="en-GB" sz="1000">
              <a:solidFill>
                <a:schemeClr val="bg1"/>
              </a:solidFill>
            </a:endParaRPr>
          </a:p>
        </p:txBody>
      </p:sp>
    </p:spTree>
    <p:extLst>
      <p:ext uri="{BB962C8B-B14F-4D97-AF65-F5344CB8AC3E}">
        <p14:creationId xmlns:p14="http://schemas.microsoft.com/office/powerpoint/2010/main" val="1838598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F665400-2553-66B2-4568-7A0FDCBCCC3C}"/>
              </a:ext>
            </a:extLst>
          </p:cNvPr>
          <p:cNvSpPr>
            <a:spLocks noGrp="1"/>
          </p:cNvSpPr>
          <p:nvPr>
            <p:ph type="ctrTitle"/>
          </p:nvPr>
        </p:nvSpPr>
        <p:spPr>
          <a:xfrm>
            <a:off x="0" y="1394150"/>
            <a:ext cx="12192000" cy="2705450"/>
          </a:xfrm>
          <a:solidFill>
            <a:srgbClr val="674A68"/>
          </a:solidFill>
        </p:spPr>
        <p:txBody>
          <a:bodyPr anchor="ctr">
            <a:normAutofit/>
          </a:bodyPr>
          <a:lstStyle/>
          <a:p>
            <a:r>
              <a:rPr lang="en-GB" sz="4800">
                <a:solidFill>
                  <a:schemeClr val="bg1"/>
                </a:solidFill>
                <a:latin typeface="Arial" panose="020B0604020202020204" pitchFamily="34" charset="0"/>
                <a:cs typeface="Arial" panose="020B0604020202020204" pitchFamily="34" charset="0"/>
              </a:rPr>
              <a:t>Estimation of mental disorders in the local population</a:t>
            </a:r>
          </a:p>
        </p:txBody>
      </p:sp>
    </p:spTree>
    <p:extLst>
      <p:ext uri="{BB962C8B-B14F-4D97-AF65-F5344CB8AC3E}">
        <p14:creationId xmlns:p14="http://schemas.microsoft.com/office/powerpoint/2010/main" val="4173440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6ACAA3-3E84-C7CE-A4AF-A128931D196A}"/>
              </a:ext>
            </a:extLst>
          </p:cNvPr>
          <p:cNvSpPr>
            <a:spLocks noGrp="1"/>
          </p:cNvSpPr>
          <p:nvPr>
            <p:ph type="title"/>
          </p:nvPr>
        </p:nvSpPr>
        <p:spPr>
          <a:xfrm>
            <a:off x="0" y="0"/>
            <a:ext cx="12192000" cy="465385"/>
          </a:xfrm>
          <a:solidFill>
            <a:srgbClr val="674A68"/>
          </a:solidFill>
        </p:spPr>
        <p:txBody>
          <a:bodyPr>
            <a:normAutofit fontScale="90000"/>
          </a:bodyPr>
          <a:lstStyle/>
          <a:p>
            <a:r>
              <a:rPr lang="en-GB">
                <a:solidFill>
                  <a:schemeClr val="bg1"/>
                </a:solidFill>
              </a:rPr>
              <a:t>Introduction</a:t>
            </a:r>
          </a:p>
        </p:txBody>
      </p:sp>
      <p:sp>
        <p:nvSpPr>
          <p:cNvPr id="5" name="Content Placeholder 2">
            <a:extLst>
              <a:ext uri="{FF2B5EF4-FFF2-40B4-BE49-F238E27FC236}">
                <a16:creationId xmlns:a16="http://schemas.microsoft.com/office/drawing/2014/main" id="{98EA80E7-FCB0-E930-3136-0AF88DC251C5}"/>
              </a:ext>
            </a:extLst>
          </p:cNvPr>
          <p:cNvSpPr>
            <a:spLocks noGrp="1"/>
          </p:cNvSpPr>
          <p:nvPr>
            <p:ph idx="1"/>
          </p:nvPr>
        </p:nvSpPr>
        <p:spPr>
          <a:xfrm>
            <a:off x="269584" y="571325"/>
            <a:ext cx="11093741" cy="6010450"/>
          </a:xfrm>
        </p:spPr>
        <p:txBody>
          <a:bodyPr vert="horz" lIns="91440" tIns="45720" rIns="91440" bIns="45720" rtlCol="0" anchor="t">
            <a:normAutofit/>
          </a:bodyPr>
          <a:lstStyle/>
          <a:p>
            <a:r>
              <a:rPr lang="en-GB" sz="1400"/>
              <a:t>The Adult Psychiatric Morbidity Survey (APMS) series provides data on the prevalence of both treated and untreated psychiatric disorders in the English adult population (aged 16 and over). The survey has been carried out on 4 occasions, in 1993, 2000, 2007 and 2014. The most recent survey was conducted by </a:t>
            </a:r>
            <a:r>
              <a:rPr lang="en-GB" sz="1400" err="1"/>
              <a:t>NatCen</a:t>
            </a:r>
            <a:r>
              <a:rPr lang="en-GB" sz="1400"/>
              <a:t> Social Research, in collaboration with the University of Leicester, for NHS Digital.</a:t>
            </a:r>
            <a:endParaRPr lang="en-US" sz="1400"/>
          </a:p>
          <a:p>
            <a:r>
              <a:rPr lang="en-GB" sz="1400"/>
              <a:t>All the APMS surveys have used largely consistent methods and in 2014 the sample size was around 7,500 adults.</a:t>
            </a:r>
          </a:p>
          <a:p>
            <a:r>
              <a:rPr lang="en-GB" sz="1400"/>
              <a:t>APMS assesses psychiatric morbidity using actual diagnostic criteria for a range of disorders: common mental disorders, post-traumatic stress disorder, psychotic disorder, autism spectrum disorder, personality disorder, attention-deficit/hyperactivity disorder, bipolar disorder, alcohol dependence, drug use and dependence, suicidal thoughts, suicide attempts and self-harm, and comorbidity in mental and physical illness.</a:t>
            </a:r>
          </a:p>
          <a:p>
            <a:r>
              <a:rPr lang="en-GB" sz="1400"/>
              <a:t>Further information about the APMS, definitions and methodology can be found here: </a:t>
            </a:r>
            <a:r>
              <a:rPr lang="en-GB" sz="1400">
                <a:effectLst/>
                <a:ea typeface="Calibri"/>
                <a:cs typeface="Calibri"/>
                <a:hlinkClick r:id="rId2"/>
              </a:rPr>
              <a:t>https://digital.nhs.uk/data-and-information/publications/statistical/adult-psychiatric-morbidity-survey/adult-psychiatric-morbidity-survey-survey-of-mental-health-and-wellbeing-england-2014</a:t>
            </a:r>
            <a:endParaRPr lang="en-GB" sz="1400">
              <a:effectLst/>
              <a:ea typeface="Calibri"/>
              <a:cs typeface="Calibri"/>
            </a:endParaRPr>
          </a:p>
          <a:p>
            <a:r>
              <a:rPr lang="en-GB" sz="1400"/>
              <a:t>The national prevalence data from the APMS carried out in 2014 has been applied to the Census 2021 population for Cambridgeshire, Peterborough and the five districts to calculate the local estimated population size with different mental disorders by age and sex. </a:t>
            </a:r>
          </a:p>
          <a:p>
            <a:pPr marL="0" indent="0">
              <a:buNone/>
            </a:pPr>
            <a:r>
              <a:rPr lang="en-GB" sz="1400" b="1">
                <a:cs typeface="Calibri"/>
              </a:rPr>
              <a:t>Caveats</a:t>
            </a:r>
            <a:r>
              <a:rPr lang="en-GB" sz="1400">
                <a:cs typeface="Calibri"/>
              </a:rPr>
              <a:t>: </a:t>
            </a:r>
          </a:p>
          <a:p>
            <a:r>
              <a:rPr lang="en-GB" sz="1400"/>
              <a:t>The APMS series consists of surveys of the general population, and is subject to response bias in terms of people’s capacity and inclination to participate</a:t>
            </a:r>
          </a:p>
          <a:p>
            <a:r>
              <a:rPr lang="en-GB" sz="1400"/>
              <a:t>Local estimates have been calculated purely based on applying percentages from the APMS to population demography. The actual prevalence will be affected by random variation and also by local variation in risk factors. Therefore, it should be noted that these are estimates that are indicative of need rather than accurate prevalence data.</a:t>
            </a:r>
          </a:p>
          <a:p>
            <a:r>
              <a:rPr lang="en-GB" sz="1400"/>
              <a:t>The local estimations are based on the local authority population, but the Integrated Care Board (ICB) covers a slightly larger area with a bigger population, so overall numbers of people with a psychiatric disorder will be slightly higher.</a:t>
            </a:r>
          </a:p>
          <a:p>
            <a:r>
              <a:rPr lang="en-GB" sz="1400"/>
              <a:t>This is based on the 2014 national estimates; therefore, there would be some degree of inaccuracy for the present population, especially after the pandemic.</a:t>
            </a:r>
          </a:p>
          <a:p>
            <a:r>
              <a:rPr lang="en-GB" sz="1400"/>
              <a:t>The next publication of the Adult Psychiatric Morbidity Survey (APMS) will be published in 2024 and the local estimations will be updated accordingly.</a:t>
            </a:r>
          </a:p>
          <a:p>
            <a:endParaRPr lang="en-GB" sz="1400"/>
          </a:p>
          <a:p>
            <a:endParaRPr lang="en-GB" sz="1400"/>
          </a:p>
          <a:p>
            <a:endParaRPr lang="en-GB" sz="1400">
              <a:effectLst/>
              <a:ea typeface="Calibri" panose="020F0502020204030204" pitchFamily="34" charset="0"/>
            </a:endParaRPr>
          </a:p>
          <a:p>
            <a:endParaRPr lang="en-GB" sz="1600">
              <a:cs typeface="Calibri"/>
            </a:endParaRPr>
          </a:p>
          <a:p>
            <a:endParaRPr lang="en-GB" sz="1600">
              <a:cs typeface="Calibri"/>
            </a:endParaRPr>
          </a:p>
          <a:p>
            <a:endParaRPr lang="en-GB" sz="1600"/>
          </a:p>
          <a:p>
            <a:endParaRPr lang="en-GB" sz="1600"/>
          </a:p>
          <a:p>
            <a:endParaRPr lang="en-GB" sz="1600"/>
          </a:p>
          <a:p>
            <a:endParaRPr lang="en-GB" sz="1600"/>
          </a:p>
          <a:p>
            <a:endParaRPr lang="en-GB" sz="1600">
              <a:cs typeface="Calibri"/>
            </a:endParaRPr>
          </a:p>
        </p:txBody>
      </p:sp>
    </p:spTree>
    <p:extLst>
      <p:ext uri="{BB962C8B-B14F-4D97-AF65-F5344CB8AC3E}">
        <p14:creationId xmlns:p14="http://schemas.microsoft.com/office/powerpoint/2010/main" val="64531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6ACAA3-3E84-C7CE-A4AF-A128931D196A}"/>
              </a:ext>
            </a:extLst>
          </p:cNvPr>
          <p:cNvSpPr>
            <a:spLocks noGrp="1"/>
          </p:cNvSpPr>
          <p:nvPr>
            <p:ph type="title"/>
          </p:nvPr>
        </p:nvSpPr>
        <p:spPr>
          <a:xfrm>
            <a:off x="0" y="0"/>
            <a:ext cx="12192000" cy="465385"/>
          </a:xfrm>
          <a:solidFill>
            <a:srgbClr val="674A68"/>
          </a:solidFill>
        </p:spPr>
        <p:txBody>
          <a:bodyPr>
            <a:normAutofit fontScale="90000"/>
          </a:bodyPr>
          <a:lstStyle/>
          <a:p>
            <a:r>
              <a:rPr lang="en-GB" dirty="0">
                <a:solidFill>
                  <a:schemeClr val="bg1"/>
                </a:solidFill>
              </a:rPr>
              <a:t>Instruction for use</a:t>
            </a:r>
          </a:p>
        </p:txBody>
      </p:sp>
      <p:sp>
        <p:nvSpPr>
          <p:cNvPr id="6" name="Content Placeholder 2">
            <a:extLst>
              <a:ext uri="{FF2B5EF4-FFF2-40B4-BE49-F238E27FC236}">
                <a16:creationId xmlns:a16="http://schemas.microsoft.com/office/drawing/2014/main" id="{8B0AC477-0955-315E-9320-A6321FA2117C}"/>
              </a:ext>
            </a:extLst>
          </p:cNvPr>
          <p:cNvSpPr>
            <a:spLocks noGrp="1"/>
          </p:cNvSpPr>
          <p:nvPr>
            <p:ph idx="1"/>
          </p:nvPr>
        </p:nvSpPr>
        <p:spPr>
          <a:xfrm>
            <a:off x="375605" y="963389"/>
            <a:ext cx="11280371" cy="5254278"/>
          </a:xfrm>
        </p:spPr>
        <p:txBody>
          <a:bodyPr/>
          <a:lstStyle/>
          <a:p>
            <a:pPr marL="0" lvl="0" indent="0">
              <a:buNone/>
            </a:pPr>
            <a:r>
              <a:rPr lang="en-GB" sz="1800" dirty="0">
                <a:latin typeface="Calibri" panose="020F0502020204030204" pitchFamily="34" charset="0"/>
                <a:ea typeface="Times New Roman" panose="02020603050405020304" pitchFamily="18" charset="0"/>
              </a:rPr>
              <a:t>To view the values in the graphs:</a:t>
            </a:r>
            <a:endParaRPr lang="en-GB" sz="1800" dirty="0">
              <a:effectLst/>
              <a:latin typeface="Calibri" panose="020F0502020204030204" pitchFamily="34" charset="0"/>
              <a:ea typeface="Times New Roman" panose="02020603050405020304" pitchFamily="18" charset="0"/>
            </a:endParaRP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Enable editing for slides</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Click on the chart.</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Go to “Chart Design” on the Menu </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Select “Add Chart Element” under the Chart Layouts</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Select “Data Table” </a:t>
            </a:r>
          </a:p>
          <a:p>
            <a:pPr marL="342900" lvl="0" indent="-342900">
              <a:buFont typeface="+mj-lt"/>
              <a:buAutoNum type="arabicPeriod"/>
            </a:pPr>
            <a:r>
              <a:rPr lang="en-GB" sz="1800" dirty="0">
                <a:effectLst/>
                <a:latin typeface="Calibri" panose="020F0502020204030204" pitchFamily="34" charset="0"/>
                <a:ea typeface="Times New Roman" panose="02020603050405020304" pitchFamily="18" charset="0"/>
              </a:rPr>
              <a:t>Choose either “With Legend Keys” or “No Legend Keys” from the options, and this would bring up a table with the values just under the chart.</a:t>
            </a:r>
          </a:p>
          <a:p>
            <a:pPr marL="0" indent="0">
              <a:buNone/>
            </a:pPr>
            <a:endParaRPr lang="en-GB"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894257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9BF7CAD-ACF6-1007-6289-EB891422B19C}"/>
              </a:ext>
            </a:extLst>
          </p:cNvPr>
          <p:cNvSpPr txBox="1">
            <a:spLocks/>
          </p:cNvSpPr>
          <p:nvPr/>
        </p:nvSpPr>
        <p:spPr>
          <a:xfrm>
            <a:off x="0" y="0"/>
            <a:ext cx="12192000" cy="427837"/>
          </a:xfrm>
          <a:prstGeom prst="rect">
            <a:avLst/>
          </a:prstGeom>
          <a:solidFill>
            <a:srgbClr val="674A68"/>
          </a:solidFill>
        </p:spPr>
        <p:txBody>
          <a:bodyPr vert="horz" lIns="91440" tIns="45720" rIns="91440" bIns="45720" rtlCol="0" anchor="ctr">
            <a:normAutofit fontScale="6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solidFill>
                  <a:schemeClr val="bg1"/>
                </a:solidFill>
              </a:rPr>
              <a:t>Population estimates for mental disorders, Cambridgeshire and Peterborough</a:t>
            </a:r>
          </a:p>
        </p:txBody>
      </p:sp>
      <p:graphicFrame>
        <p:nvGraphicFramePr>
          <p:cNvPr id="5" name="Chart 4">
            <a:extLst>
              <a:ext uri="{FF2B5EF4-FFF2-40B4-BE49-F238E27FC236}">
                <a16:creationId xmlns:a16="http://schemas.microsoft.com/office/drawing/2014/main" id="{4CA74AEF-A660-0142-3CF8-8530CAD12391}"/>
              </a:ext>
            </a:extLst>
          </p:cNvPr>
          <p:cNvGraphicFramePr>
            <a:graphicFrameLocks/>
          </p:cNvGraphicFramePr>
          <p:nvPr>
            <p:extLst>
              <p:ext uri="{D42A27DB-BD31-4B8C-83A1-F6EECF244321}">
                <p14:modId xmlns:p14="http://schemas.microsoft.com/office/powerpoint/2010/main" val="3243951583"/>
              </p:ext>
            </p:extLst>
          </p:nvPr>
        </p:nvGraphicFramePr>
        <p:xfrm>
          <a:off x="1573875" y="745181"/>
          <a:ext cx="8990013" cy="356040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2D997A5D-3B49-7383-E0FD-151A033DEE02}"/>
              </a:ext>
            </a:extLst>
          </p:cNvPr>
          <p:cNvSpPr txBox="1"/>
          <p:nvPr/>
        </p:nvSpPr>
        <p:spPr>
          <a:xfrm>
            <a:off x="8018980" y="3910391"/>
            <a:ext cx="1903085" cy="246221"/>
          </a:xfrm>
          <a:prstGeom prst="rect">
            <a:avLst/>
          </a:prstGeom>
          <a:noFill/>
        </p:spPr>
        <p:txBody>
          <a:bodyPr wrap="none" rtlCol="0">
            <a:spAutoFit/>
          </a:bodyPr>
          <a:lstStyle/>
          <a:p>
            <a:r>
              <a:rPr lang="en-GB" sz="1000">
                <a:solidFill>
                  <a:schemeClr val="tx1">
                    <a:lumMod val="50000"/>
                    <a:lumOff val="50000"/>
                  </a:schemeClr>
                </a:solidFill>
              </a:rPr>
              <a:t>* 16 – 64 years   ** 18 – 64 years</a:t>
            </a:r>
          </a:p>
        </p:txBody>
      </p:sp>
      <p:sp>
        <p:nvSpPr>
          <p:cNvPr id="7" name="TextBox 6">
            <a:extLst>
              <a:ext uri="{FF2B5EF4-FFF2-40B4-BE49-F238E27FC236}">
                <a16:creationId xmlns:a16="http://schemas.microsoft.com/office/drawing/2014/main" id="{380AA70B-B51A-6AF6-29EF-B2DA40729016}"/>
              </a:ext>
            </a:extLst>
          </p:cNvPr>
          <p:cNvSpPr txBox="1"/>
          <p:nvPr/>
        </p:nvSpPr>
        <p:spPr>
          <a:xfrm>
            <a:off x="3384824" y="3910391"/>
            <a:ext cx="2034531" cy="246221"/>
          </a:xfrm>
          <a:prstGeom prst="rect">
            <a:avLst/>
          </a:prstGeom>
          <a:noFill/>
        </p:spPr>
        <p:txBody>
          <a:bodyPr wrap="none" rtlCol="0">
            <a:spAutoFit/>
          </a:bodyPr>
          <a:lstStyle/>
          <a:p>
            <a:r>
              <a:rPr lang="en-GB" sz="1000">
                <a:solidFill>
                  <a:schemeClr val="tx1">
                    <a:lumMod val="50000"/>
                    <a:lumOff val="50000"/>
                  </a:schemeClr>
                </a:solidFill>
              </a:rPr>
              <a:t>Types of Common mental disorders</a:t>
            </a:r>
          </a:p>
        </p:txBody>
      </p:sp>
      <p:sp>
        <p:nvSpPr>
          <p:cNvPr id="8" name="Content Placeholder 2">
            <a:extLst>
              <a:ext uri="{FF2B5EF4-FFF2-40B4-BE49-F238E27FC236}">
                <a16:creationId xmlns:a16="http://schemas.microsoft.com/office/drawing/2014/main" id="{23A74452-B572-0AFE-2054-1103BBCDFE83}"/>
              </a:ext>
            </a:extLst>
          </p:cNvPr>
          <p:cNvSpPr txBox="1">
            <a:spLocks/>
          </p:cNvSpPr>
          <p:nvPr/>
        </p:nvSpPr>
        <p:spPr>
          <a:xfrm>
            <a:off x="205823" y="4454554"/>
            <a:ext cx="1172611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local estimation for mental disorders shows that, about 47,000 males (13.2%) and 76,800 females (20.7%) aged 16 and over in Cambridgeshire and Peterborough were likely to have a common mental disorder (CMD) in the past week. </a:t>
            </a:r>
          </a:p>
          <a:p>
            <a:r>
              <a:rPr lang="en-GB" sz="1400"/>
              <a:t>The largest category of CMD was common mental disorder not otherwise specified (CMD NOS) with an estimation of</a:t>
            </a:r>
            <a:r>
              <a:rPr lang="en-GB" sz="1800" b="0" i="0" u="none" strike="noStrike">
                <a:solidFill>
                  <a:srgbClr val="000000"/>
                </a:solidFill>
                <a:effectLst/>
                <a:latin typeface="Calibri" panose="020F0502020204030204" pitchFamily="34" charset="0"/>
              </a:rPr>
              <a:t> </a:t>
            </a:r>
            <a:r>
              <a:rPr lang="en-GB" sz="1400"/>
              <a:t>20,700 men and 35,600 women, followed by Generalised Anxiety Disorder (GAD) with approximately 17,400 men and 25,200 women in the local population.</a:t>
            </a:r>
          </a:p>
          <a:p>
            <a:r>
              <a:rPr lang="en-GB" sz="1400"/>
              <a:t>Estimation also shows that people who were likely to have Attention Deficit Hyperactivity Disorder (ADHD) have one of the highest numbers in Cambridgeshire and Peterborough, with 35,700 men and 35,100 women.</a:t>
            </a:r>
          </a:p>
        </p:txBody>
      </p:sp>
      <p:sp>
        <p:nvSpPr>
          <p:cNvPr id="9" name="TextBox 8">
            <a:extLst>
              <a:ext uri="{FF2B5EF4-FFF2-40B4-BE49-F238E27FC236}">
                <a16:creationId xmlns:a16="http://schemas.microsoft.com/office/drawing/2014/main" id="{13EC13E8-059E-1CF5-131E-554ACC9D7FFB}"/>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58D34E9A-9A3E-D1DA-9BA6-3EC38E044382}"/>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615442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Common Mental Disorders (CMD) in the past week</a:t>
            </a:r>
          </a:p>
        </p:txBody>
      </p:sp>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333875"/>
            <a:ext cx="1165230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9" name="TextBox 8">
            <a:extLst>
              <a:ext uri="{FF2B5EF4-FFF2-40B4-BE49-F238E27FC236}">
                <a16:creationId xmlns:a16="http://schemas.microsoft.com/office/drawing/2014/main" id="{AB5F584F-299A-0413-879B-F07F5EEC6AF7}"/>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
        <p:nvSpPr>
          <p:cNvPr id="18" name="TextBox 17">
            <a:extLst>
              <a:ext uri="{FF2B5EF4-FFF2-40B4-BE49-F238E27FC236}">
                <a16:creationId xmlns:a16="http://schemas.microsoft.com/office/drawing/2014/main" id="{BFA202AC-F48A-E6DA-9815-36886342640E}"/>
              </a:ext>
            </a:extLst>
          </p:cNvPr>
          <p:cNvSpPr txBox="1"/>
          <p:nvPr/>
        </p:nvSpPr>
        <p:spPr>
          <a:xfrm>
            <a:off x="74525" y="637598"/>
            <a:ext cx="4344459" cy="307777"/>
          </a:xfrm>
          <a:prstGeom prst="rect">
            <a:avLst/>
          </a:prstGeom>
          <a:noFill/>
        </p:spPr>
        <p:txBody>
          <a:bodyPr wrap="none" rtlCol="0">
            <a:spAutoFit/>
          </a:bodyPr>
          <a:lstStyle/>
          <a:p>
            <a:r>
              <a:rPr lang="en-GB" sz="1400">
                <a:latin typeface="Arial" panose="020B0604020202020204" pitchFamily="34" charset="0"/>
                <a:cs typeface="Arial" panose="020B0604020202020204" pitchFamily="34" charset="0"/>
              </a:rPr>
              <a:t>Estimated number of people with CMD, by diagnosis</a:t>
            </a:r>
          </a:p>
        </p:txBody>
      </p:sp>
      <p:graphicFrame>
        <p:nvGraphicFramePr>
          <p:cNvPr id="21" name="Table 20">
            <a:extLst>
              <a:ext uri="{FF2B5EF4-FFF2-40B4-BE49-F238E27FC236}">
                <a16:creationId xmlns:a16="http://schemas.microsoft.com/office/drawing/2014/main" id="{E175F632-2858-D801-D670-4158B3ECB088}"/>
              </a:ext>
            </a:extLst>
          </p:cNvPr>
          <p:cNvGraphicFramePr>
            <a:graphicFrameLocks noGrp="1"/>
          </p:cNvGraphicFramePr>
          <p:nvPr>
            <p:extLst>
              <p:ext uri="{D42A27DB-BD31-4B8C-83A1-F6EECF244321}">
                <p14:modId xmlns:p14="http://schemas.microsoft.com/office/powerpoint/2010/main" val="1991005493"/>
              </p:ext>
            </p:extLst>
          </p:nvPr>
        </p:nvGraphicFramePr>
        <p:xfrm>
          <a:off x="178947" y="997560"/>
          <a:ext cx="5194300" cy="1473200"/>
        </p:xfrm>
        <a:graphic>
          <a:graphicData uri="http://schemas.openxmlformats.org/drawingml/2006/table">
            <a:tbl>
              <a:tblPr/>
              <a:tblGrid>
                <a:gridCol w="2286000">
                  <a:extLst>
                    <a:ext uri="{9D8B030D-6E8A-4147-A177-3AD203B41FA5}">
                      <a16:colId xmlns:a16="http://schemas.microsoft.com/office/drawing/2014/main" val="3627209741"/>
                    </a:ext>
                  </a:extLst>
                </a:gridCol>
                <a:gridCol w="1054100">
                  <a:extLst>
                    <a:ext uri="{9D8B030D-6E8A-4147-A177-3AD203B41FA5}">
                      <a16:colId xmlns:a16="http://schemas.microsoft.com/office/drawing/2014/main" val="3049593978"/>
                    </a:ext>
                  </a:extLst>
                </a:gridCol>
                <a:gridCol w="1054100">
                  <a:extLst>
                    <a:ext uri="{9D8B030D-6E8A-4147-A177-3AD203B41FA5}">
                      <a16:colId xmlns:a16="http://schemas.microsoft.com/office/drawing/2014/main" val="2131372946"/>
                    </a:ext>
                  </a:extLst>
                </a:gridCol>
                <a:gridCol w="800100">
                  <a:extLst>
                    <a:ext uri="{9D8B030D-6E8A-4147-A177-3AD203B41FA5}">
                      <a16:colId xmlns:a16="http://schemas.microsoft.com/office/drawing/2014/main" val="195383449"/>
                    </a:ext>
                  </a:extLst>
                </a:gridCol>
              </a:tblGrid>
              <a:tr h="184150">
                <a:tc>
                  <a:txBody>
                    <a:bodyPr/>
                    <a:lstStyle/>
                    <a:p>
                      <a:pPr algn="l" fontAlgn="b"/>
                      <a:r>
                        <a:rPr lang="en-GB" sz="1100" b="1" i="0" u="none" strike="noStrike">
                          <a:solidFill>
                            <a:srgbClr val="FFFFFF"/>
                          </a:solidFill>
                          <a:effectLst/>
                          <a:latin typeface="Calibri" panose="020F0502020204030204" pitchFamily="34" charset="0"/>
                        </a:rPr>
                        <a:t>Common mental disorder (CMD)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Cambridgeshire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Peterborough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100" b="1" i="0" u="none" strike="noStrike">
                          <a:solidFill>
                            <a:srgbClr val="FFFFFF"/>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extLst>
                  <a:ext uri="{0D108BD9-81ED-4DB2-BD59-A6C34878D82A}">
                    <a16:rowId xmlns:a16="http://schemas.microsoft.com/office/drawing/2014/main" val="2760794989"/>
                  </a:ext>
                </a:extLst>
              </a:tr>
              <a:tr h="184150">
                <a:tc>
                  <a:txBody>
                    <a:bodyPr/>
                    <a:lstStyle/>
                    <a:p>
                      <a:pPr algn="l" fontAlgn="b"/>
                      <a:r>
                        <a:rPr lang="en-GB" sz="1100" b="0" i="0" u="none" strike="noStrike">
                          <a:solidFill>
                            <a:srgbClr val="000000"/>
                          </a:solidFill>
                          <a:effectLst/>
                          <a:latin typeface="Calibri" panose="020F0502020204030204" pitchFamily="34" charset="0"/>
                        </a:rPr>
                        <a:t>Generalised anxiety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33,019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9,887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42,906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4486690"/>
                  </a:ext>
                </a:extLst>
              </a:tr>
              <a:tr h="184150">
                <a:tc>
                  <a:txBody>
                    <a:bodyPr/>
                    <a:lstStyle/>
                    <a:p>
                      <a:pPr algn="l" fontAlgn="b"/>
                      <a:r>
                        <a:rPr lang="en-GB" sz="1100" b="0" i="0" u="none" strike="noStrike">
                          <a:solidFill>
                            <a:srgbClr val="000000"/>
                          </a:solidFill>
                          <a:effectLst/>
                          <a:latin typeface="Calibri" panose="020F0502020204030204" pitchFamily="34" charset="0"/>
                        </a:rPr>
                        <a:t>Depressive episode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18,468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5,530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23,998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638924"/>
                  </a:ext>
                </a:extLst>
              </a:tr>
              <a:tr h="184150">
                <a:tc>
                  <a:txBody>
                    <a:bodyPr/>
                    <a:lstStyle/>
                    <a:p>
                      <a:pPr algn="l" fontAlgn="b"/>
                      <a:r>
                        <a:rPr lang="en-GB" sz="1100" b="0" i="0" u="none" strike="noStrike">
                          <a:solidFill>
                            <a:srgbClr val="000000"/>
                          </a:solidFill>
                          <a:effectLst/>
                          <a:latin typeface="Calibri" panose="020F0502020204030204" pitchFamily="34" charset="0"/>
                        </a:rPr>
                        <a:t>Phobias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13,432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4,022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17,453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2137969"/>
                  </a:ext>
                </a:extLst>
              </a:tr>
              <a:tr h="184150">
                <a:tc>
                  <a:txBody>
                    <a:bodyPr/>
                    <a:lstStyle/>
                    <a:p>
                      <a:pPr algn="l" fontAlgn="b"/>
                      <a:r>
                        <a:rPr lang="en-GB" sz="1100" b="0" i="0" u="none" strike="noStrike">
                          <a:solidFill>
                            <a:srgbClr val="000000"/>
                          </a:solidFill>
                          <a:effectLst/>
                          <a:latin typeface="Calibri" panose="020F0502020204030204" pitchFamily="34" charset="0"/>
                        </a:rPr>
                        <a:t>Obsessive compulsive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7,275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2,178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9,454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207582"/>
                  </a:ext>
                </a:extLst>
              </a:tr>
              <a:tr h="184150">
                <a:tc>
                  <a:txBody>
                    <a:bodyPr/>
                    <a:lstStyle/>
                    <a:p>
                      <a:pPr algn="l" fontAlgn="b"/>
                      <a:r>
                        <a:rPr lang="en-GB" sz="1100" b="0" i="0" u="none" strike="noStrike">
                          <a:solidFill>
                            <a:srgbClr val="000000"/>
                          </a:solidFill>
                          <a:effectLst/>
                          <a:latin typeface="Calibri" panose="020F0502020204030204" pitchFamily="34" charset="0"/>
                        </a:rPr>
                        <a:t>Panic Disorder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3,358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1,005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4,363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484315"/>
                  </a:ext>
                </a:extLst>
              </a:tr>
              <a:tr h="184150">
                <a:tc>
                  <a:txBody>
                    <a:bodyPr/>
                    <a:lstStyle/>
                    <a:p>
                      <a:pPr algn="l" fontAlgn="b"/>
                      <a:r>
                        <a:rPr lang="en-GB" sz="1100" b="0" i="0" u="none" strike="noStrike">
                          <a:solidFill>
                            <a:srgbClr val="000000"/>
                          </a:solidFill>
                          <a:effectLst/>
                          <a:latin typeface="Calibri" panose="020F0502020204030204" pitchFamily="34" charset="0"/>
                        </a:rPr>
                        <a:t>CMD Not Otherwise Specified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43,652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13,070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56,723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1400169"/>
                  </a:ext>
                </a:extLst>
              </a:tr>
              <a:tr h="184150">
                <a:tc>
                  <a:txBody>
                    <a:bodyPr/>
                    <a:lstStyle/>
                    <a:p>
                      <a:pPr algn="l" fontAlgn="b"/>
                      <a:r>
                        <a:rPr lang="en-GB" sz="1100" b="0" i="0" u="none" strike="noStrike">
                          <a:solidFill>
                            <a:srgbClr val="000000"/>
                          </a:solidFill>
                          <a:effectLst/>
                          <a:latin typeface="Calibri" panose="020F0502020204030204" pitchFamily="34" charset="0"/>
                        </a:rPr>
                        <a:t>Any CMD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95,140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28,487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123,626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5939458"/>
                  </a:ext>
                </a:extLst>
              </a:tr>
            </a:tbl>
          </a:graphicData>
        </a:graphic>
      </p:graphicFrame>
      <p:sp>
        <p:nvSpPr>
          <p:cNvPr id="23" name="TextBox 22">
            <a:extLst>
              <a:ext uri="{FF2B5EF4-FFF2-40B4-BE49-F238E27FC236}">
                <a16:creationId xmlns:a16="http://schemas.microsoft.com/office/drawing/2014/main" id="{FFD980B4-8E89-CFAB-05D2-314ADFFDBD38}"/>
              </a:ext>
            </a:extLst>
          </p:cNvPr>
          <p:cNvSpPr txBox="1"/>
          <p:nvPr/>
        </p:nvSpPr>
        <p:spPr>
          <a:xfrm>
            <a:off x="74525" y="3041683"/>
            <a:ext cx="5657061" cy="307777"/>
          </a:xfrm>
          <a:prstGeom prst="rect">
            <a:avLst/>
          </a:prstGeom>
          <a:noFill/>
        </p:spPr>
        <p:txBody>
          <a:bodyPr wrap="none" rtlCol="0">
            <a:spAutoFit/>
          </a:bodyPr>
          <a:lstStyle/>
          <a:p>
            <a:r>
              <a:rPr lang="en-GB" sz="1400">
                <a:latin typeface="Arial" panose="020B0604020202020204" pitchFamily="34" charset="0"/>
                <a:cs typeface="Arial" panose="020B0604020202020204" pitchFamily="34" charset="0"/>
              </a:rPr>
              <a:t>Estimated number of people with Any CMD, by age group and district</a:t>
            </a:r>
          </a:p>
        </p:txBody>
      </p:sp>
      <p:graphicFrame>
        <p:nvGraphicFramePr>
          <p:cNvPr id="26" name="Table 25">
            <a:extLst>
              <a:ext uri="{FF2B5EF4-FFF2-40B4-BE49-F238E27FC236}">
                <a16:creationId xmlns:a16="http://schemas.microsoft.com/office/drawing/2014/main" id="{4DAA950F-AECE-EE62-ADDC-5F4FF4F8DEED}"/>
              </a:ext>
            </a:extLst>
          </p:cNvPr>
          <p:cNvGraphicFramePr>
            <a:graphicFrameLocks noGrp="1"/>
          </p:cNvGraphicFramePr>
          <p:nvPr>
            <p:extLst>
              <p:ext uri="{D42A27DB-BD31-4B8C-83A1-F6EECF244321}">
                <p14:modId xmlns:p14="http://schemas.microsoft.com/office/powerpoint/2010/main" val="1225665766"/>
              </p:ext>
            </p:extLst>
          </p:nvPr>
        </p:nvGraphicFramePr>
        <p:xfrm>
          <a:off x="178947" y="3435805"/>
          <a:ext cx="9296400" cy="1854200"/>
        </p:xfrm>
        <a:graphic>
          <a:graphicData uri="http://schemas.openxmlformats.org/drawingml/2006/table">
            <a:tbl>
              <a:tblPr/>
              <a:tblGrid>
                <a:gridCol w="2286000">
                  <a:extLst>
                    <a:ext uri="{9D8B030D-6E8A-4147-A177-3AD203B41FA5}">
                      <a16:colId xmlns:a16="http://schemas.microsoft.com/office/drawing/2014/main" val="1523858826"/>
                    </a:ext>
                  </a:extLst>
                </a:gridCol>
                <a:gridCol w="1054100">
                  <a:extLst>
                    <a:ext uri="{9D8B030D-6E8A-4147-A177-3AD203B41FA5}">
                      <a16:colId xmlns:a16="http://schemas.microsoft.com/office/drawing/2014/main" val="3936011789"/>
                    </a:ext>
                  </a:extLst>
                </a:gridCol>
                <a:gridCol w="1054100">
                  <a:extLst>
                    <a:ext uri="{9D8B030D-6E8A-4147-A177-3AD203B41FA5}">
                      <a16:colId xmlns:a16="http://schemas.microsoft.com/office/drawing/2014/main" val="2440986705"/>
                    </a:ext>
                  </a:extLst>
                </a:gridCol>
                <a:gridCol w="800100">
                  <a:extLst>
                    <a:ext uri="{9D8B030D-6E8A-4147-A177-3AD203B41FA5}">
                      <a16:colId xmlns:a16="http://schemas.microsoft.com/office/drawing/2014/main" val="2389161638"/>
                    </a:ext>
                  </a:extLst>
                </a:gridCol>
                <a:gridCol w="800100">
                  <a:extLst>
                    <a:ext uri="{9D8B030D-6E8A-4147-A177-3AD203B41FA5}">
                      <a16:colId xmlns:a16="http://schemas.microsoft.com/office/drawing/2014/main" val="1984616143"/>
                    </a:ext>
                  </a:extLst>
                </a:gridCol>
                <a:gridCol w="800100">
                  <a:extLst>
                    <a:ext uri="{9D8B030D-6E8A-4147-A177-3AD203B41FA5}">
                      <a16:colId xmlns:a16="http://schemas.microsoft.com/office/drawing/2014/main" val="258969501"/>
                    </a:ext>
                  </a:extLst>
                </a:gridCol>
                <a:gridCol w="800100">
                  <a:extLst>
                    <a:ext uri="{9D8B030D-6E8A-4147-A177-3AD203B41FA5}">
                      <a16:colId xmlns:a16="http://schemas.microsoft.com/office/drawing/2014/main" val="4224988314"/>
                    </a:ext>
                  </a:extLst>
                </a:gridCol>
                <a:gridCol w="800100">
                  <a:extLst>
                    <a:ext uri="{9D8B030D-6E8A-4147-A177-3AD203B41FA5}">
                      <a16:colId xmlns:a16="http://schemas.microsoft.com/office/drawing/2014/main" val="3152781029"/>
                    </a:ext>
                  </a:extLst>
                </a:gridCol>
                <a:gridCol w="901700">
                  <a:extLst>
                    <a:ext uri="{9D8B030D-6E8A-4147-A177-3AD203B41FA5}">
                      <a16:colId xmlns:a16="http://schemas.microsoft.com/office/drawing/2014/main" val="3074105372"/>
                    </a:ext>
                  </a:extLst>
                </a:gridCol>
              </a:tblGrid>
              <a:tr h="196850">
                <a:tc rowSpan="2">
                  <a:txBody>
                    <a:bodyPr/>
                    <a:lstStyle/>
                    <a:p>
                      <a:pPr algn="ctr" fontAlgn="ctr"/>
                      <a:r>
                        <a:rPr lang="en-GB" sz="1200" b="1" i="0" u="none" strike="noStrike">
                          <a:solidFill>
                            <a:srgbClr val="FFFFFF"/>
                          </a:solidFill>
                          <a:effectLst/>
                          <a:latin typeface="Calibri" panose="020F0502020204030204" pitchFamily="34" charset="0"/>
                        </a:rPr>
                        <a:t>Area Name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16-24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25-34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35-44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45-54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55-64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65-74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75+ yrs</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tc>
                  <a:txBody>
                    <a:bodyPr/>
                    <a:lstStyle/>
                    <a:p>
                      <a:pPr algn="ctr" fontAlgn="b"/>
                      <a:r>
                        <a:rPr lang="en-GB" sz="1200" b="1" i="0" u="none" strike="noStrike">
                          <a:solidFill>
                            <a:srgbClr val="FFFFFF"/>
                          </a:solidFill>
                          <a:effectLst/>
                          <a:latin typeface="Calibri" panose="020F0502020204030204" pitchFamily="34" charset="0"/>
                        </a:rPr>
                        <a:t>16 and over</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74A68"/>
                    </a:solidFill>
                  </a:tcPr>
                </a:tc>
                <a:extLst>
                  <a:ext uri="{0D108BD9-81ED-4DB2-BD59-A6C34878D82A}">
                    <a16:rowId xmlns:a16="http://schemas.microsoft.com/office/drawing/2014/main" val="4103038694"/>
                  </a:ext>
                </a:extLst>
              </a:tr>
              <a:tr h="184150">
                <a:tc vMerge="1">
                  <a:txBody>
                    <a:bodyPr/>
                    <a:lstStyle/>
                    <a:p>
                      <a:endParaRPr lang="en-GB"/>
                    </a:p>
                  </a:txBody>
                  <a:tcPr/>
                </a:tc>
                <a:tc>
                  <a:txBody>
                    <a:bodyPr/>
                    <a:lstStyle/>
                    <a:p>
                      <a:pPr algn="ctr" fontAlgn="b"/>
                      <a:r>
                        <a:rPr lang="en-GB" sz="1000" b="1" i="0" u="none" strike="noStrike">
                          <a:solidFill>
                            <a:srgbClr val="FFFFFF"/>
                          </a:solidFill>
                          <a:effectLst/>
                          <a:latin typeface="Calibri" panose="020F0502020204030204" pitchFamily="34" charset="0"/>
                        </a:rPr>
                        <a:t>18.9%</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19.3%</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19.1%</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18.0%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11.5%</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8.8%</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tc>
                  <a:txBody>
                    <a:bodyPr/>
                    <a:lstStyle/>
                    <a:p>
                      <a:pPr algn="ctr" fontAlgn="b"/>
                      <a:r>
                        <a:rPr lang="en-GB" sz="1000" b="1" i="0" u="none" strike="noStrike">
                          <a:solidFill>
                            <a:srgbClr val="FFFFFF"/>
                          </a:solidFill>
                          <a:effectLst/>
                          <a:latin typeface="Calibri" panose="020F0502020204030204" pitchFamily="34" charset="0"/>
                        </a:rPr>
                        <a:t>17.0%</a:t>
                      </a:r>
                    </a:p>
                  </a:txBody>
                  <a:tcPr marL="6350" marR="6350" marT="6350"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74A68"/>
                    </a:solidFill>
                  </a:tcPr>
                </a:tc>
                <a:extLst>
                  <a:ext uri="{0D108BD9-81ED-4DB2-BD59-A6C34878D82A}">
                    <a16:rowId xmlns:a16="http://schemas.microsoft.com/office/drawing/2014/main" val="2643538915"/>
                  </a:ext>
                </a:extLst>
              </a:tr>
              <a:tr h="184150">
                <a:tc>
                  <a:txBody>
                    <a:bodyPr/>
                    <a:lstStyle/>
                    <a:p>
                      <a:pPr algn="l" fontAlgn="b"/>
                      <a:r>
                        <a:rPr lang="en-GB" sz="1100" b="0" i="0" u="none" strike="noStrike">
                          <a:solidFill>
                            <a:srgbClr val="000000"/>
                          </a:solidFill>
                          <a:effectLst/>
                          <a:latin typeface="Calibri" panose="020F0502020204030204" pitchFamily="34" charset="0"/>
                        </a:rPr>
                        <a:t>Cambridge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5,788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5,666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3,792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3,018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2,206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1,000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697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21,211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76635080"/>
                  </a:ext>
                </a:extLst>
              </a:tr>
              <a:tr h="184150">
                <a:tc>
                  <a:txBody>
                    <a:bodyPr/>
                    <a:lstStyle/>
                    <a:p>
                      <a:pPr algn="l" fontAlgn="b"/>
                      <a:r>
                        <a:rPr lang="en-GB" sz="1100" b="0" i="0" u="none" strike="noStrike">
                          <a:solidFill>
                            <a:srgbClr val="000000"/>
                          </a:solidFill>
                          <a:effectLst/>
                          <a:latin typeface="Calibri" panose="020F0502020204030204" pitchFamily="34" charset="0"/>
                        </a:rPr>
                        <a:t>East 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1,341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1,932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2,265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2,427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2,071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1,115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750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12,144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82231774"/>
                  </a:ext>
                </a:extLst>
              </a:tr>
              <a:tr h="184150">
                <a:tc>
                  <a:txBody>
                    <a:bodyPr/>
                    <a:lstStyle/>
                    <a:p>
                      <a:pPr algn="l" fontAlgn="b"/>
                      <a:r>
                        <a:rPr lang="en-GB" sz="1100" b="0" i="0" u="none" strike="noStrike">
                          <a:solidFill>
                            <a:srgbClr val="000000"/>
                          </a:solidFill>
                          <a:effectLst/>
                          <a:latin typeface="Calibri" panose="020F0502020204030204" pitchFamily="34" charset="0"/>
                        </a:rPr>
                        <a:t>Fenland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1,710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2,414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2,297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2,606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2,544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1,435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961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14,422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88645309"/>
                  </a:ext>
                </a:extLst>
              </a:tr>
              <a:tr h="184150">
                <a:tc>
                  <a:txBody>
                    <a:bodyPr/>
                    <a:lstStyle/>
                    <a:p>
                      <a:pPr algn="l" fontAlgn="b"/>
                      <a:r>
                        <a:rPr lang="en-GB" sz="1100" b="0" i="0" u="none" strike="noStrike">
                          <a:solidFill>
                            <a:srgbClr val="000000"/>
                          </a:solidFill>
                          <a:effectLst/>
                          <a:latin typeface="Calibri" panose="020F0502020204030204" pitchFamily="34" charset="0"/>
                        </a:rPr>
                        <a:t>Huntingdonshire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2,918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4,339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4,567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4,855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4,386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2,279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1,472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100" b="0" i="0" u="none" strike="noStrike">
                          <a:solidFill>
                            <a:srgbClr val="000000"/>
                          </a:solidFill>
                          <a:effectLst/>
                          <a:latin typeface="Calibri" panose="020F0502020204030204" pitchFamily="34" charset="0"/>
                        </a:rPr>
                        <a:t>25,204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52822119"/>
                  </a:ext>
                </a:extLst>
              </a:tr>
              <a:tr h="184150">
                <a:tc>
                  <a:txBody>
                    <a:bodyPr/>
                    <a:lstStyle/>
                    <a:p>
                      <a:pPr algn="l" fontAlgn="b"/>
                      <a:r>
                        <a:rPr lang="en-GB" sz="1100" b="0" i="0" u="none" strike="noStrike">
                          <a:solidFill>
                            <a:srgbClr val="000000"/>
                          </a:solidFill>
                          <a:effectLst/>
                          <a:latin typeface="Calibri" panose="020F0502020204030204" pitchFamily="34" charset="0"/>
                        </a:rPr>
                        <a:t>South 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2,459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3,501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4,423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4,532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3,684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1,907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1,339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22,160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603571"/>
                  </a:ext>
                </a:extLst>
              </a:tr>
              <a:tr h="184150">
                <a:tc>
                  <a:txBody>
                    <a:bodyPr/>
                    <a:lstStyle/>
                    <a:p>
                      <a:pPr algn="l" fontAlgn="b"/>
                      <a:r>
                        <a:rPr lang="en-GB" sz="1100" b="0" i="0" u="none" strike="noStrike">
                          <a:solidFill>
                            <a:srgbClr val="000000"/>
                          </a:solidFill>
                          <a:effectLst/>
                          <a:latin typeface="Calibri" panose="020F0502020204030204" pitchFamily="34" charset="0"/>
                        </a:rPr>
                        <a:t>Cambridgeshire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14,216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17,852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17,345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17,439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14,889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7,737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5,218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100" b="0" i="0" u="none" strike="noStrike">
                          <a:solidFill>
                            <a:srgbClr val="000000"/>
                          </a:solidFill>
                          <a:effectLst/>
                          <a:latin typeface="Calibri" panose="020F0502020204030204" pitchFamily="34" charset="0"/>
                        </a:rPr>
                        <a:t>95,140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81979906"/>
                  </a:ext>
                </a:extLst>
              </a:tr>
              <a:tr h="184150">
                <a:tc>
                  <a:txBody>
                    <a:bodyPr/>
                    <a:lstStyle/>
                    <a:p>
                      <a:pPr algn="l" fontAlgn="b"/>
                      <a:r>
                        <a:rPr lang="en-GB" sz="1100" b="0" i="0" u="none" strike="noStrike">
                          <a:solidFill>
                            <a:srgbClr val="000000"/>
                          </a:solidFill>
                          <a:effectLst/>
                          <a:latin typeface="Calibri" panose="020F0502020204030204" pitchFamily="34" charset="0"/>
                        </a:rPr>
                        <a:t>Peterborough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4,066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6,198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6,280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5,262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4,096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1,925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1,219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28,487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4592543"/>
                  </a:ext>
                </a:extLst>
              </a:tr>
              <a:tr h="184150">
                <a:tc>
                  <a:txBody>
                    <a:bodyPr/>
                    <a:lstStyle/>
                    <a:p>
                      <a:pPr algn="l" fontAlgn="b"/>
                      <a:r>
                        <a:rPr lang="en-GB" sz="1100" b="0" i="0" u="none" strike="noStrike">
                          <a:solidFill>
                            <a:srgbClr val="000000"/>
                          </a:solidFill>
                          <a:effectLst/>
                          <a:latin typeface="Calibri" panose="020F0502020204030204"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18,282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24,051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23,625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22,701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18,985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9,662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6,437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100" b="0" i="0" u="none" strike="noStrike">
                          <a:solidFill>
                            <a:srgbClr val="000000"/>
                          </a:solidFill>
                          <a:effectLst/>
                          <a:latin typeface="Calibri" panose="020F0502020204030204" pitchFamily="34" charset="0"/>
                        </a:rPr>
                        <a:t>123,626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899572"/>
                  </a:ext>
                </a:extLst>
              </a:tr>
            </a:tbl>
          </a:graphicData>
        </a:graphic>
      </p:graphicFrame>
      <p:sp>
        <p:nvSpPr>
          <p:cNvPr id="27" name="Content Placeholder 2">
            <a:extLst>
              <a:ext uri="{FF2B5EF4-FFF2-40B4-BE49-F238E27FC236}">
                <a16:creationId xmlns:a16="http://schemas.microsoft.com/office/drawing/2014/main" id="{73ED25CC-4225-004D-5C3A-6D9F272A07EE}"/>
              </a:ext>
            </a:extLst>
          </p:cNvPr>
          <p:cNvSpPr txBox="1">
            <a:spLocks/>
          </p:cNvSpPr>
          <p:nvPr/>
        </p:nvSpPr>
        <p:spPr>
          <a:xfrm>
            <a:off x="6160103" y="1111515"/>
            <a:ext cx="4936983" cy="117088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It is estimated that more than 123,500 people have had any common mental disorders in the past week in Cambridgeshire and Peterborough. </a:t>
            </a:r>
          </a:p>
          <a:p>
            <a:r>
              <a:rPr lang="en-GB" sz="1400"/>
              <a:t>About 43,000 were estimated to have anxiety disorder and 24,000 with depression.</a:t>
            </a:r>
          </a:p>
          <a:p>
            <a:pPr marL="0" indent="0">
              <a:buNone/>
            </a:pPr>
            <a:endParaRPr lang="en-GB" sz="1400"/>
          </a:p>
        </p:txBody>
      </p:sp>
      <p:sp>
        <p:nvSpPr>
          <p:cNvPr id="28" name="Content Placeholder 2">
            <a:extLst>
              <a:ext uri="{FF2B5EF4-FFF2-40B4-BE49-F238E27FC236}">
                <a16:creationId xmlns:a16="http://schemas.microsoft.com/office/drawing/2014/main" id="{EC6361C6-1CDE-CAC6-C5AC-4CC01A7E865D}"/>
              </a:ext>
            </a:extLst>
          </p:cNvPr>
          <p:cNvSpPr txBox="1">
            <a:spLocks/>
          </p:cNvSpPr>
          <p:nvPr/>
        </p:nvSpPr>
        <p:spPr>
          <a:xfrm>
            <a:off x="178947" y="5481462"/>
            <a:ext cx="9296400" cy="5141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estimated figures show that Peterborough and Huntingdonshire have the highest numbers of people with any common mental disorder because of the larger population size.</a:t>
            </a:r>
          </a:p>
          <a:p>
            <a:endParaRPr lang="en-GB" sz="1400"/>
          </a:p>
        </p:txBody>
      </p:sp>
    </p:spTree>
    <p:extLst>
      <p:ext uri="{BB962C8B-B14F-4D97-AF65-F5344CB8AC3E}">
        <p14:creationId xmlns:p14="http://schemas.microsoft.com/office/powerpoint/2010/main" val="1477956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Any common mental disorders (CMD) in past week</a:t>
            </a:r>
          </a:p>
        </p:txBody>
      </p:sp>
      <p:graphicFrame>
        <p:nvGraphicFramePr>
          <p:cNvPr id="5" name="Content Placeholder 4">
            <a:extLst>
              <a:ext uri="{FF2B5EF4-FFF2-40B4-BE49-F238E27FC236}">
                <a16:creationId xmlns:a16="http://schemas.microsoft.com/office/drawing/2014/main" id="{76ECF5E3-8123-214B-9F7C-2FC47D35A591}"/>
              </a:ext>
            </a:extLst>
          </p:cNvPr>
          <p:cNvGraphicFramePr>
            <a:graphicFrameLocks noGrp="1"/>
          </p:cNvGraphicFramePr>
          <p:nvPr>
            <p:ph sz="half" idx="1"/>
          </p:nvPr>
        </p:nvGraphicFramePr>
        <p:xfrm>
          <a:off x="205823" y="645952"/>
          <a:ext cx="5835650" cy="282675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a:extLst>
              <a:ext uri="{FF2B5EF4-FFF2-40B4-BE49-F238E27FC236}">
                <a16:creationId xmlns:a16="http://schemas.microsoft.com/office/drawing/2014/main" id="{944F15F8-2594-4454-B7ED-88FE86E937F0}"/>
              </a:ext>
            </a:extLst>
          </p:cNvPr>
          <p:cNvGraphicFramePr>
            <a:graphicFrameLocks noGrp="1"/>
          </p:cNvGraphicFramePr>
          <p:nvPr>
            <p:ph sz="half" idx="2"/>
          </p:nvPr>
        </p:nvGraphicFramePr>
        <p:xfrm>
          <a:off x="6193873" y="645952"/>
          <a:ext cx="5835648" cy="2826754"/>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333875"/>
            <a:ext cx="11652308" cy="19881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0" name="Content Placeholder 2">
            <a:extLst>
              <a:ext uri="{FF2B5EF4-FFF2-40B4-BE49-F238E27FC236}">
                <a16:creationId xmlns:a16="http://schemas.microsoft.com/office/drawing/2014/main" id="{1C2FC2B9-9570-BB6C-958E-85F446D3F63D}"/>
              </a:ext>
            </a:extLst>
          </p:cNvPr>
          <p:cNvSpPr txBox="1">
            <a:spLocks/>
          </p:cNvSpPr>
          <p:nvPr/>
        </p:nvSpPr>
        <p:spPr>
          <a:xfrm>
            <a:off x="205823" y="4454554"/>
            <a:ext cx="11726118" cy="19881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Common mental disorders (CMDs) cause marked emotional distress and interfere with daily function, although they do not usually affect insight. CMDs comprise different types of depression and anxiety. Symptoms of depression and anxiety frequently co-exist, with the result that many people meet criteria for more than one CMD.</a:t>
            </a:r>
          </a:p>
          <a:p>
            <a:r>
              <a:rPr lang="en-GB" sz="1400"/>
              <a:t>Nationally, the overall estimated prevalence of CMD for those aged 16 and over was 17.0%. The prevalence among females was substantially higher than that of male. </a:t>
            </a:r>
          </a:p>
          <a:p>
            <a:r>
              <a:rPr lang="en-GB" sz="1400"/>
              <a:t>Among 16 – 24  age group, CMD were about three times more common in women (28.2%) than men (10.0%).</a:t>
            </a:r>
          </a:p>
          <a:p>
            <a:r>
              <a:rPr lang="en-GB" sz="1400"/>
              <a:t>Locally, the prevalence translates to an estimated population of about 47,000 males (13.2%) and 76,800 females (20.7%) aged 16 and over in Cambridgeshire and Peterborough.</a:t>
            </a:r>
          </a:p>
          <a:p>
            <a:pPr marL="0" indent="0">
              <a:buNone/>
            </a:pPr>
            <a:endParaRPr lang="en-GB" sz="1400"/>
          </a:p>
        </p:txBody>
      </p:sp>
      <p:graphicFrame>
        <p:nvGraphicFramePr>
          <p:cNvPr id="3" name="Table 2">
            <a:extLst>
              <a:ext uri="{FF2B5EF4-FFF2-40B4-BE49-F238E27FC236}">
                <a16:creationId xmlns:a16="http://schemas.microsoft.com/office/drawing/2014/main" id="{40678B11-9B21-8226-15C0-091FB52042FA}"/>
              </a:ext>
            </a:extLst>
          </p:cNvPr>
          <p:cNvGraphicFramePr>
            <a:graphicFrameLocks noGrp="1"/>
          </p:cNvGraphicFramePr>
          <p:nvPr/>
        </p:nvGraphicFramePr>
        <p:xfrm>
          <a:off x="205823" y="3610995"/>
          <a:ext cx="5792305" cy="50482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16-24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25-34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35-44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45-54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55-64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65-74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75+</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 and over</a:t>
                      </a:r>
                      <a:endParaRPr lang="en-GB"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94163784"/>
                  </a:ext>
                </a:extLst>
              </a:tr>
              <a:tr h="190500">
                <a:tc vMerge="1">
                  <a:txBody>
                    <a:bodyPr/>
                    <a:lstStyle/>
                    <a:p>
                      <a:endParaRPr lang="en-GB"/>
                    </a:p>
                  </a:txBody>
                  <a:tcPr/>
                </a:tc>
                <a:tc>
                  <a:txBody>
                    <a:bodyPr/>
                    <a:lstStyle/>
                    <a:p>
                      <a:pPr algn="ctr" fontAlgn="ctr"/>
                      <a:r>
                        <a:rPr lang="en-GB" sz="1000" u="none" strike="noStrike">
                          <a:effectLst/>
                        </a:rPr>
                        <a:t>10.0</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17.4</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16.3</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13.8</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15.6</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8.1</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5.6</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13.2</a:t>
                      </a:r>
                      <a:endParaRPr lang="en-GB"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4" name="Table 3">
            <a:extLst>
              <a:ext uri="{FF2B5EF4-FFF2-40B4-BE49-F238E27FC236}">
                <a16:creationId xmlns:a16="http://schemas.microsoft.com/office/drawing/2014/main" id="{B6851E07-3CD5-F607-8560-DE3320BC6633}"/>
              </a:ext>
            </a:extLst>
          </p:cNvPr>
          <p:cNvGraphicFramePr>
            <a:graphicFrameLocks noGrp="1"/>
          </p:cNvGraphicFramePr>
          <p:nvPr/>
        </p:nvGraphicFramePr>
        <p:xfrm>
          <a:off x="6193872" y="361099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16-24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25-34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35-44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45-54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55-64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65-74</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75+</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u="none" strike="noStrike">
                          <a:effectLst/>
                        </a:rPr>
                        <a:t>16 and over</a:t>
                      </a:r>
                      <a:endParaRPr lang="en-GB" sz="1000" b="1"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u="none" strike="noStrike">
                          <a:effectLst/>
                        </a:rPr>
                        <a:t>28.2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20.7</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22.3</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24.2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20.2</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14.7</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11.0</a:t>
                      </a:r>
                      <a:endParaRPr lang="en-GB" sz="1000" b="0" i="0" u="none" strike="noStrike">
                        <a:solidFill>
                          <a:srgbClr val="000000"/>
                        </a:solidFill>
                        <a:effectLst/>
                        <a:latin typeface="Arial" panose="020B0604020202020204" pitchFamily="34" charset="0"/>
                      </a:endParaRPr>
                    </a:p>
                  </a:txBody>
                  <a:tcPr marL="9525" marR="9525" marT="9525" marB="0" anchor="ctr"/>
                </a:tc>
                <a:tc>
                  <a:txBody>
                    <a:bodyPr/>
                    <a:lstStyle/>
                    <a:p>
                      <a:pPr algn="ctr" fontAlgn="ctr"/>
                      <a:r>
                        <a:rPr lang="en-GB" sz="1000" u="none" strike="noStrike">
                          <a:effectLst/>
                        </a:rPr>
                        <a:t>20.7</a:t>
                      </a:r>
                      <a:endParaRPr lang="en-GB"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620045950"/>
                  </a:ext>
                </a:extLst>
              </a:tr>
            </a:tbl>
          </a:graphicData>
        </a:graphic>
      </p:graphicFrame>
      <p:sp>
        <p:nvSpPr>
          <p:cNvPr id="8" name="TextBox 7">
            <a:extLst>
              <a:ext uri="{FF2B5EF4-FFF2-40B4-BE49-F238E27FC236}">
                <a16:creationId xmlns:a16="http://schemas.microsoft.com/office/drawing/2014/main" id="{73EEDDC2-E96B-DE3C-FBD9-705D8774C85D}"/>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9" name="TextBox 8">
            <a:extLst>
              <a:ext uri="{FF2B5EF4-FFF2-40B4-BE49-F238E27FC236}">
                <a16:creationId xmlns:a16="http://schemas.microsoft.com/office/drawing/2014/main" id="{AB5F584F-299A-0413-879B-F07F5EEC6AF7}"/>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653231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Generalised anxiety disorder (GAD) in past week</a:t>
            </a:r>
          </a:p>
        </p:txBody>
      </p:sp>
      <p:graphicFrame>
        <p:nvGraphicFramePr>
          <p:cNvPr id="8" name="Content Placeholder 7">
            <a:extLst>
              <a:ext uri="{FF2B5EF4-FFF2-40B4-BE49-F238E27FC236}">
                <a16:creationId xmlns:a16="http://schemas.microsoft.com/office/drawing/2014/main" id="{A3B5667A-60E2-7E23-3EBE-AC14FA43ED2E}"/>
              </a:ext>
            </a:extLst>
          </p:cNvPr>
          <p:cNvGraphicFramePr>
            <a:graphicFrameLocks noGrp="1"/>
          </p:cNvGraphicFramePr>
          <p:nvPr>
            <p:ph sz="half" idx="1"/>
            <p:extLst>
              <p:ext uri="{D42A27DB-BD31-4B8C-83A1-F6EECF244321}">
                <p14:modId xmlns:p14="http://schemas.microsoft.com/office/powerpoint/2010/main" val="3357338013"/>
              </p:ext>
            </p:extLst>
          </p:nvPr>
        </p:nvGraphicFramePr>
        <p:xfrm>
          <a:off x="260059" y="660969"/>
          <a:ext cx="5612934" cy="2841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3FBDCAAB-D5C8-45BA-8DC5-A58F11D475BA}"/>
              </a:ext>
            </a:extLst>
          </p:cNvPr>
          <p:cNvGraphicFramePr>
            <a:graphicFrameLocks noGrp="1"/>
          </p:cNvGraphicFramePr>
          <p:nvPr>
            <p:ph sz="half" idx="2"/>
            <p:extLst>
              <p:ext uri="{D42A27DB-BD31-4B8C-83A1-F6EECF244321}">
                <p14:modId xmlns:p14="http://schemas.microsoft.com/office/powerpoint/2010/main" val="234090375"/>
              </p:ext>
            </p:extLst>
          </p:nvPr>
        </p:nvGraphicFramePr>
        <p:xfrm>
          <a:off x="6235817" y="660969"/>
          <a:ext cx="5612934" cy="284194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8" name="Content Placeholder 2">
            <a:extLst>
              <a:ext uri="{FF2B5EF4-FFF2-40B4-BE49-F238E27FC236}">
                <a16:creationId xmlns:a16="http://schemas.microsoft.com/office/drawing/2014/main" id="{80D431B5-532C-B5F1-173A-4EDF6A8D45F5}"/>
              </a:ext>
            </a:extLst>
          </p:cNvPr>
          <p:cNvSpPr txBox="1">
            <a:spLocks/>
          </p:cNvSpPr>
          <p:nvPr/>
        </p:nvSpPr>
        <p:spPr>
          <a:xfrm>
            <a:off x="260059" y="4576323"/>
            <a:ext cx="11671882" cy="16207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Generalised anxiety disorder (GAD) was the second most commonly identified CMD (5.9%). It was more common among women than men in each age category.</a:t>
            </a:r>
          </a:p>
          <a:p>
            <a:r>
              <a:rPr lang="en-GB" sz="1400"/>
              <a:t>The prevalence among young women aged 16–24 was more than twice as high as that of men in the same age band. The prevalence among females in the  65+ age group is substantially higher than that of males.</a:t>
            </a:r>
          </a:p>
          <a:p>
            <a:r>
              <a:rPr lang="en-GB" sz="1400"/>
              <a:t>Local estimation for Cambridgeshire and Peterborough shows that approximately 17,400 men (4.9%) and 25,200 women (6.8%) aged 16 and over have experienced GAD in the week prior to the survey.</a:t>
            </a:r>
          </a:p>
        </p:txBody>
      </p:sp>
      <p:graphicFrame>
        <p:nvGraphicFramePr>
          <p:cNvPr id="3" name="Table 2">
            <a:extLst>
              <a:ext uri="{FF2B5EF4-FFF2-40B4-BE49-F238E27FC236}">
                <a16:creationId xmlns:a16="http://schemas.microsoft.com/office/drawing/2014/main" id="{37600972-5117-16EE-8743-190C723467A5}"/>
              </a:ext>
            </a:extLst>
          </p:cNvPr>
          <p:cNvGraphicFramePr>
            <a:graphicFrameLocks noGrp="1"/>
          </p:cNvGraphicFramePr>
          <p:nvPr>
            <p:extLst>
              <p:ext uri="{D42A27DB-BD31-4B8C-83A1-F6EECF244321}">
                <p14:modId xmlns:p14="http://schemas.microsoft.com/office/powerpoint/2010/main" val="1097766947"/>
              </p:ext>
            </p:extLst>
          </p:nvPr>
        </p:nvGraphicFramePr>
        <p:xfrm>
          <a:off x="184352" y="3680396"/>
          <a:ext cx="5792305" cy="50482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0D4E7E44-5486-9660-1A03-ABA867748906}"/>
              </a:ext>
            </a:extLst>
          </p:cNvPr>
          <p:cNvGraphicFramePr>
            <a:graphicFrameLocks noGrp="1"/>
          </p:cNvGraphicFramePr>
          <p:nvPr>
            <p:extLst>
              <p:ext uri="{D42A27DB-BD31-4B8C-83A1-F6EECF244321}">
                <p14:modId xmlns:p14="http://schemas.microsoft.com/office/powerpoint/2010/main" val="3832366129"/>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9.0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7.0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8.5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B383365C-0ECB-E39C-69FD-1D7DF3D4177E}"/>
              </a:ext>
            </a:extLst>
          </p:cNvPr>
          <p:cNvSpPr txBox="1"/>
          <p:nvPr/>
        </p:nvSpPr>
        <p:spPr>
          <a:xfrm>
            <a:off x="240485" y="6550692"/>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877E16D4-E0D4-27E3-7D88-C6F874071ABF}"/>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71793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Depressive episodes in past week</a:t>
            </a:r>
          </a:p>
        </p:txBody>
      </p:sp>
      <p:graphicFrame>
        <p:nvGraphicFramePr>
          <p:cNvPr id="6" name="Content Placeholder 5">
            <a:extLst>
              <a:ext uri="{FF2B5EF4-FFF2-40B4-BE49-F238E27FC236}">
                <a16:creationId xmlns:a16="http://schemas.microsoft.com/office/drawing/2014/main" id="{AE96FEDF-27DB-FE4C-299F-85CD8B860C82}"/>
              </a:ext>
            </a:extLst>
          </p:cNvPr>
          <p:cNvGraphicFramePr>
            <a:graphicFrameLocks noGrp="1"/>
          </p:cNvGraphicFramePr>
          <p:nvPr>
            <p:ph sz="half" idx="1"/>
            <p:extLst>
              <p:ext uri="{D42A27DB-BD31-4B8C-83A1-F6EECF244321}">
                <p14:modId xmlns:p14="http://schemas.microsoft.com/office/powerpoint/2010/main" val="3723419943"/>
              </p:ext>
            </p:extLst>
          </p:nvPr>
        </p:nvGraphicFramePr>
        <p:xfrm>
          <a:off x="343250" y="660968"/>
          <a:ext cx="5612934" cy="284194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DE0E2296-BCCC-4221-B897-DCFC9BA83695}"/>
              </a:ext>
            </a:extLst>
          </p:cNvPr>
          <p:cNvGraphicFramePr>
            <a:graphicFrameLocks noGrp="1"/>
          </p:cNvGraphicFramePr>
          <p:nvPr>
            <p:ph sz="half" idx="2"/>
            <p:extLst>
              <p:ext uri="{D42A27DB-BD31-4B8C-83A1-F6EECF244321}">
                <p14:modId xmlns:p14="http://schemas.microsoft.com/office/powerpoint/2010/main" val="1490044705"/>
              </p:ext>
            </p:extLst>
          </p:nvPr>
        </p:nvGraphicFramePr>
        <p:xfrm>
          <a:off x="6235816" y="660968"/>
          <a:ext cx="5612934" cy="284194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0DE48597-FB84-42CB-616C-CDBCB597E29A}"/>
              </a:ext>
            </a:extLst>
          </p:cNvPr>
          <p:cNvSpPr txBox="1">
            <a:spLocks/>
          </p:cNvSpPr>
          <p:nvPr/>
        </p:nvSpPr>
        <p:spPr>
          <a:xfrm>
            <a:off x="279633" y="4379052"/>
            <a:ext cx="11093741" cy="181798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Symptoms of depressive episodes include low mood and a loss of interest and enjoyment in ordinary things and experiences. They impair emotional and physical wellbeing and behaviour.</a:t>
            </a:r>
          </a:p>
          <a:p>
            <a:r>
              <a:rPr lang="en-GB" sz="1400"/>
              <a:t>Nationally, depressive episodes were more prevalent in women than in men. The prevalence among females is higher than males in most age groups except the 25 – 34 and 65 – 74 age groups.</a:t>
            </a:r>
          </a:p>
          <a:p>
            <a:r>
              <a:rPr lang="en-GB" sz="1400"/>
              <a:t>The national prevalence when applied to the Cambridgeshire and Peterborough population shows that around 10,300 men (2.9%) and 13,700 women (3.7%) aged 16 and over have experienced depressive episodes in the past week.</a:t>
            </a:r>
          </a:p>
          <a:p>
            <a:endParaRPr lang="en-GB" sz="1400"/>
          </a:p>
        </p:txBody>
      </p:sp>
      <p:graphicFrame>
        <p:nvGraphicFramePr>
          <p:cNvPr id="8" name="Table 7">
            <a:extLst>
              <a:ext uri="{FF2B5EF4-FFF2-40B4-BE49-F238E27FC236}">
                <a16:creationId xmlns:a16="http://schemas.microsoft.com/office/drawing/2014/main" id="{7D277ED4-D7D1-FFC7-4CAE-6CAAA8228DA9}"/>
              </a:ext>
            </a:extLst>
          </p:cNvPr>
          <p:cNvGraphicFramePr>
            <a:graphicFrameLocks noGrp="1"/>
          </p:cNvGraphicFramePr>
          <p:nvPr>
            <p:extLst>
              <p:ext uri="{D42A27DB-BD31-4B8C-83A1-F6EECF244321}">
                <p14:modId xmlns:p14="http://schemas.microsoft.com/office/powerpoint/2010/main" val="15897618"/>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F44D4933-E2D7-1C1E-EBB6-E8C12F3DC0EE}"/>
              </a:ext>
            </a:extLst>
          </p:cNvPr>
          <p:cNvGraphicFramePr>
            <a:graphicFrameLocks noGrp="1"/>
          </p:cNvGraphicFramePr>
          <p:nvPr>
            <p:extLst>
              <p:ext uri="{D42A27DB-BD31-4B8C-83A1-F6EECF244321}">
                <p14:modId xmlns:p14="http://schemas.microsoft.com/office/powerpoint/2010/main" val="3942128303"/>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4.4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3.7</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6E33AB5E-0B27-A826-D2DF-EA8025ADE4BF}"/>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181BAD13-AE49-073A-046F-1B3DE82FBB8D}"/>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2098928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Phobias in past week</a:t>
            </a:r>
          </a:p>
        </p:txBody>
      </p:sp>
      <p:graphicFrame>
        <p:nvGraphicFramePr>
          <p:cNvPr id="5" name="Content Placeholder 4">
            <a:extLst>
              <a:ext uri="{FF2B5EF4-FFF2-40B4-BE49-F238E27FC236}">
                <a16:creationId xmlns:a16="http://schemas.microsoft.com/office/drawing/2014/main" id="{CD66315C-435D-C498-EA32-70E8DA16D2A2}"/>
              </a:ext>
            </a:extLst>
          </p:cNvPr>
          <p:cNvGraphicFramePr>
            <a:graphicFrameLocks noGrp="1"/>
          </p:cNvGraphicFramePr>
          <p:nvPr>
            <p:ph sz="half" idx="1"/>
            <p:extLst>
              <p:ext uri="{D42A27DB-BD31-4B8C-83A1-F6EECF244321}">
                <p14:modId xmlns:p14="http://schemas.microsoft.com/office/powerpoint/2010/main" val="855815439"/>
              </p:ext>
            </p:extLst>
          </p:nvPr>
        </p:nvGraphicFramePr>
        <p:xfrm>
          <a:off x="260060" y="760413"/>
          <a:ext cx="5673564" cy="27425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E4647A84-8FBE-43DC-8DCA-772D73BA1ABC}"/>
              </a:ext>
            </a:extLst>
          </p:cNvPr>
          <p:cNvGraphicFramePr>
            <a:graphicFrameLocks noGrp="1"/>
          </p:cNvGraphicFramePr>
          <p:nvPr>
            <p:ph sz="half" idx="2"/>
            <p:extLst>
              <p:ext uri="{D42A27DB-BD31-4B8C-83A1-F6EECF244321}">
                <p14:modId xmlns:p14="http://schemas.microsoft.com/office/powerpoint/2010/main" val="3710148854"/>
              </p:ext>
            </p:extLst>
          </p:nvPr>
        </p:nvGraphicFramePr>
        <p:xfrm>
          <a:off x="6316824" y="760413"/>
          <a:ext cx="5673564" cy="2742500"/>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E1A9D2B6-0639-94E9-308B-A9AEC935F355}"/>
              </a:ext>
            </a:extLst>
          </p:cNvPr>
          <p:cNvSpPr txBox="1">
            <a:spLocks/>
          </p:cNvSpPr>
          <p:nvPr/>
        </p:nvSpPr>
        <p:spPr>
          <a:xfrm>
            <a:off x="260059" y="4379052"/>
            <a:ext cx="11093741" cy="139257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 phobia is a type of anxiety disorder. It is an extreme form of fear or anxiety, triggered by a particular situation or object.</a:t>
            </a:r>
          </a:p>
          <a:p>
            <a:r>
              <a:rPr lang="en-GB" sz="1400"/>
              <a:t>The prevalence of phobias among women was substantially higher than among men. Phobias were more common among young women aged 16 – 24.</a:t>
            </a:r>
          </a:p>
          <a:p>
            <a:r>
              <a:rPr lang="en-GB" sz="1400"/>
              <a:t>Local estimation shows that approximately 6,400 males (1.8%) and 11,100 females (3.0%) aged 16 and over have experienced phobias in Cambridgeshire and Peterborough.</a:t>
            </a:r>
          </a:p>
          <a:p>
            <a:endParaRPr lang="en-GB" sz="1400"/>
          </a:p>
        </p:txBody>
      </p:sp>
      <p:graphicFrame>
        <p:nvGraphicFramePr>
          <p:cNvPr id="8" name="Table 7">
            <a:extLst>
              <a:ext uri="{FF2B5EF4-FFF2-40B4-BE49-F238E27FC236}">
                <a16:creationId xmlns:a16="http://schemas.microsoft.com/office/drawing/2014/main" id="{54A9AE18-D15A-93A0-8F25-4F3F2A271D68}"/>
              </a:ext>
            </a:extLst>
          </p:cNvPr>
          <p:cNvGraphicFramePr>
            <a:graphicFrameLocks noGrp="1"/>
          </p:cNvGraphicFramePr>
          <p:nvPr>
            <p:extLst>
              <p:ext uri="{D42A27DB-BD31-4B8C-83A1-F6EECF244321}">
                <p14:modId xmlns:p14="http://schemas.microsoft.com/office/powerpoint/2010/main" val="77809443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60799005-374D-D3EF-8B28-FF7BA5E57433}"/>
              </a:ext>
            </a:extLst>
          </p:cNvPr>
          <p:cNvGraphicFramePr>
            <a:graphicFrameLocks noGrp="1"/>
          </p:cNvGraphicFramePr>
          <p:nvPr>
            <p:extLst>
              <p:ext uri="{D42A27DB-BD31-4B8C-83A1-F6EECF244321}">
                <p14:modId xmlns:p14="http://schemas.microsoft.com/office/powerpoint/2010/main" val="29991271"/>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5.4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3.0</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0.5</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3.0</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37E453FB-7A8F-1A91-1D61-8D45F2DBECF5}"/>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D2176F37-4528-0897-51A6-ABFE99ABC991}"/>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745997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119F-008E-4C8F-A696-51DD22AA2EAB}"/>
              </a:ext>
            </a:extLst>
          </p:cNvPr>
          <p:cNvSpPr>
            <a:spLocks noGrp="1"/>
          </p:cNvSpPr>
          <p:nvPr>
            <p:ph type="title"/>
          </p:nvPr>
        </p:nvSpPr>
        <p:spPr>
          <a:xfrm>
            <a:off x="60960" y="561108"/>
            <a:ext cx="12070080" cy="440575"/>
          </a:xfrm>
        </p:spPr>
        <p:txBody>
          <a:bodyPr>
            <a:normAutofit fontScale="90000"/>
          </a:bodyPr>
          <a:lstStyle/>
          <a:p>
            <a:pPr marL="0" lvl="0" indent="0">
              <a:buNone/>
            </a:pPr>
            <a:r>
              <a:t>Table of Contents</a:t>
            </a:r>
          </a:p>
        </p:txBody>
      </p:sp>
      <p:sp>
        <p:nvSpPr>
          <p:cNvPr id="3" name="Content Placeholder 2">
            <a:extLst>
              <a:ext uri="{FF2B5EF4-FFF2-40B4-BE49-F238E27FC236}">
                <a16:creationId xmlns:a16="http://schemas.microsoft.com/office/drawing/2014/main" id="{3E200D61-5C7B-46B5-93AD-DA89C584FC54}"/>
              </a:ext>
            </a:extLst>
          </p:cNvPr>
          <p:cNvSpPr>
            <a:spLocks noGrp="1"/>
          </p:cNvSpPr>
          <p:nvPr>
            <p:ph idx="1"/>
          </p:nvPr>
        </p:nvSpPr>
        <p:spPr>
          <a:xfrm>
            <a:off x="482137" y="1238596"/>
            <a:ext cx="11280371" cy="4026131"/>
          </a:xfrm>
        </p:spPr>
        <p:txBody>
          <a:bodyPr/>
          <a:lstStyle/>
          <a:p>
            <a:pPr lvl="1">
              <a:lnSpc>
                <a:spcPct val="200000"/>
              </a:lnSpc>
            </a:pPr>
            <a:r>
              <a:rPr lang="en-GB" sz="1400">
                <a:hlinkClick r:id="rId2" action="ppaction://hlinksldjump"/>
              </a:rPr>
              <a:t>QOF prevalence </a:t>
            </a:r>
            <a:endParaRPr lang="en-GB" sz="1400"/>
          </a:p>
          <a:p>
            <a:pPr lvl="1">
              <a:lnSpc>
                <a:spcPct val="200000"/>
              </a:lnSpc>
            </a:pPr>
            <a:r>
              <a:rPr lang="en-GB" sz="1400">
                <a:hlinkClick r:id="rId3" action="ppaction://hlinksldjump"/>
              </a:rPr>
              <a:t>Population projection for mental health conditions</a:t>
            </a:r>
            <a:endParaRPr lang="en-GB" sz="1400"/>
          </a:p>
          <a:p>
            <a:pPr lvl="1">
              <a:lnSpc>
                <a:spcPct val="200000"/>
              </a:lnSpc>
            </a:pPr>
            <a:r>
              <a:rPr lang="en-GB" sz="1400">
                <a:hlinkClick r:id="rId4" action="ppaction://hlinksldjump"/>
              </a:rPr>
              <a:t>Estimation of mental disorders in the local population</a:t>
            </a:r>
            <a:endParaRPr lang="en-GB" sz="1400"/>
          </a:p>
          <a:p>
            <a:pPr lvl="1">
              <a:lnSpc>
                <a:spcPct val="200000"/>
              </a:lnSpc>
            </a:pPr>
            <a:endParaRPr lang="en-GB">
              <a:hlinkClick r:id="" action="ppaction://noaction">
                <a:extLst>
                  <a:ext uri="{A12FA001-AC4F-418D-AE19-62706E023703}">
                    <ahyp:hlinkClr xmlns:ahyp="http://schemas.microsoft.com/office/drawing/2018/hyperlinkcolor" val="tx"/>
                  </a:ext>
                </a:extLst>
              </a:hlinkClick>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Obsessive Compulsive Disorder (OCD) in past week</a:t>
            </a:r>
          </a:p>
        </p:txBody>
      </p:sp>
      <p:graphicFrame>
        <p:nvGraphicFramePr>
          <p:cNvPr id="8" name="Content Placeholder 7">
            <a:extLst>
              <a:ext uri="{FF2B5EF4-FFF2-40B4-BE49-F238E27FC236}">
                <a16:creationId xmlns:a16="http://schemas.microsoft.com/office/drawing/2014/main" id="{675E0229-FB52-FB47-B19F-97E735F74249}"/>
              </a:ext>
            </a:extLst>
          </p:cNvPr>
          <p:cNvGraphicFramePr>
            <a:graphicFrameLocks noGrp="1"/>
          </p:cNvGraphicFramePr>
          <p:nvPr>
            <p:ph sz="half" idx="1"/>
            <p:extLst>
              <p:ext uri="{D42A27DB-BD31-4B8C-83A1-F6EECF244321}">
                <p14:modId xmlns:p14="http://schemas.microsoft.com/office/powerpoint/2010/main" val="1894230371"/>
              </p:ext>
            </p:extLst>
          </p:nvPr>
        </p:nvGraphicFramePr>
        <p:xfrm>
          <a:off x="201613" y="760413"/>
          <a:ext cx="5894388"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8795C9CA-BCC7-4687-967E-E2CB3227E2D8}"/>
              </a:ext>
            </a:extLst>
          </p:cNvPr>
          <p:cNvGraphicFramePr>
            <a:graphicFrameLocks noGrp="1"/>
          </p:cNvGraphicFramePr>
          <p:nvPr>
            <p:ph sz="half" idx="2"/>
            <p:extLst>
              <p:ext uri="{D42A27DB-BD31-4B8C-83A1-F6EECF244321}">
                <p14:modId xmlns:p14="http://schemas.microsoft.com/office/powerpoint/2010/main" val="863640276"/>
              </p:ext>
            </p:extLst>
          </p:nvPr>
        </p:nvGraphicFramePr>
        <p:xfrm>
          <a:off x="6372807" y="760413"/>
          <a:ext cx="5690561"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4" name="TextBox 3">
            <a:extLst>
              <a:ext uri="{FF2B5EF4-FFF2-40B4-BE49-F238E27FC236}">
                <a16:creationId xmlns:a16="http://schemas.microsoft.com/office/drawing/2014/main" id="{4F49F564-3A71-FBF2-2090-C8F31867A412}"/>
              </a:ext>
            </a:extLst>
          </p:cNvPr>
          <p:cNvSpPr txBox="1"/>
          <p:nvPr/>
        </p:nvSpPr>
        <p:spPr>
          <a:xfrm>
            <a:off x="184352" y="4597397"/>
            <a:ext cx="11788774" cy="1318310"/>
          </a:xfrm>
          <a:prstGeom prst="rect">
            <a:avLst/>
          </a:prstGeom>
          <a:noFill/>
        </p:spPr>
        <p:txBody>
          <a:bodyPr wrap="square">
            <a:spAutoFit/>
          </a:bodyPr>
          <a:lstStyle/>
          <a:p>
            <a:pPr marL="228600" indent="-228600">
              <a:lnSpc>
                <a:spcPct val="90000"/>
              </a:lnSpc>
              <a:spcBef>
                <a:spcPts val="1000"/>
              </a:spcBef>
              <a:buFont typeface="Arial" panose="020B0604020202020204" pitchFamily="34" charset="0"/>
              <a:buChar char="•"/>
            </a:pPr>
            <a:r>
              <a:rPr lang="en-GB" sz="1400"/>
              <a:t>OCD is characterised by a combination of obsessive thoughts and compulsive behaviours. Obsessions are defined as recurrent and persistent thoughts, impulses or images that are experienced as intrusive and inappropriate, are resisted, and cause marked anxiety or distress. Compulsions are repetitive, purposeful and ritualistic behaviours or mental acts, performed in response to obsessive intrusion and to a set of rigidly prescribed rules (NICE 2006).</a:t>
            </a:r>
          </a:p>
          <a:p>
            <a:pPr marL="228600" indent="-228600">
              <a:lnSpc>
                <a:spcPct val="90000"/>
              </a:lnSpc>
              <a:spcBef>
                <a:spcPts val="1000"/>
              </a:spcBef>
              <a:buFont typeface="Arial" panose="020B0604020202020204" pitchFamily="34" charset="0"/>
              <a:buChar char="•"/>
            </a:pPr>
            <a:r>
              <a:rPr lang="en-GB" sz="1400"/>
              <a:t>The prevalence of OCD among women is higher than that of men across all age groups, except 35 – 44 and 75+ age groups.</a:t>
            </a:r>
          </a:p>
          <a:p>
            <a:pPr marL="228600" indent="-228600">
              <a:lnSpc>
                <a:spcPct val="90000"/>
              </a:lnSpc>
              <a:spcBef>
                <a:spcPts val="1000"/>
              </a:spcBef>
              <a:buFont typeface="Arial" panose="020B0604020202020204" pitchFamily="34" charset="0"/>
              <a:buChar char="•"/>
            </a:pPr>
            <a:r>
              <a:rPr lang="en-GB" sz="1400"/>
              <a:t>In Cambridgeshire and Peterborough, it is estimated that approximately 3,900 males and 5,600 females aged 16 and over have experienced OCD.</a:t>
            </a:r>
          </a:p>
        </p:txBody>
      </p:sp>
      <p:graphicFrame>
        <p:nvGraphicFramePr>
          <p:cNvPr id="3" name="Table 2">
            <a:extLst>
              <a:ext uri="{FF2B5EF4-FFF2-40B4-BE49-F238E27FC236}">
                <a16:creationId xmlns:a16="http://schemas.microsoft.com/office/drawing/2014/main" id="{27EC22AF-B7B0-36BD-4FE7-015B633C0553}"/>
              </a:ext>
            </a:extLst>
          </p:cNvPr>
          <p:cNvGraphicFramePr>
            <a:graphicFrameLocks noGrp="1"/>
          </p:cNvGraphicFramePr>
          <p:nvPr>
            <p:extLst>
              <p:ext uri="{D42A27DB-BD31-4B8C-83A1-F6EECF244321}">
                <p14:modId xmlns:p14="http://schemas.microsoft.com/office/powerpoint/2010/main" val="4067283742"/>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kern="1200">
                          <a:solidFill>
                            <a:schemeClr val="tx1"/>
                          </a:solidFill>
                          <a:effectLst/>
                          <a:latin typeface="+mn-lt"/>
                          <a:ea typeface="+mn-ea"/>
                          <a:cs typeface="+mn-cs"/>
                        </a:rPr>
                        <a:t>National</a:t>
                      </a:r>
                      <a:r>
                        <a:rPr lang="en-GB" sz="1000" u="none" strike="noStrike">
                          <a:effectLst/>
                        </a:rPr>
                        <a:t>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EA5C7E77-AD3A-DDDB-CEAD-DB9E896082CD}"/>
              </a:ext>
            </a:extLst>
          </p:cNvPr>
          <p:cNvGraphicFramePr>
            <a:graphicFrameLocks noGrp="1"/>
          </p:cNvGraphicFramePr>
          <p:nvPr>
            <p:extLst>
              <p:ext uri="{D42A27DB-BD31-4B8C-83A1-F6EECF244321}">
                <p14:modId xmlns:p14="http://schemas.microsoft.com/office/powerpoint/2010/main" val="1774094160"/>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a:t>
                      </a:r>
                      <a:r>
                        <a:rPr lang="en-GB" sz="1000" u="none" strike="noStrike" kern="1200">
                          <a:solidFill>
                            <a:schemeClr val="tx1"/>
                          </a:solidFill>
                          <a:effectLst/>
                          <a:latin typeface="+mn-lt"/>
                          <a:ea typeface="+mn-ea"/>
                          <a:cs typeface="+mn-cs"/>
                        </a:rPr>
                        <a:t>prevalence</a:t>
                      </a:r>
                      <a:r>
                        <a:rPr lang="en-GB" sz="1000" u="none" strike="noStrike">
                          <a:effectLst/>
                        </a:rPr>
                        <a:t>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2.1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1.5</a:t>
                      </a:r>
                    </a:p>
                  </a:txBody>
                  <a:tcPr marL="9525" marR="9525" marT="9525" marB="0" anchor="ctr"/>
                </a:tc>
                <a:extLst>
                  <a:ext uri="{0D108BD9-81ED-4DB2-BD59-A6C34878D82A}">
                    <a16:rowId xmlns:a16="http://schemas.microsoft.com/office/drawing/2014/main" val="3620045950"/>
                  </a:ext>
                </a:extLst>
              </a:tr>
            </a:tbl>
          </a:graphicData>
        </a:graphic>
      </p:graphicFrame>
      <p:sp>
        <p:nvSpPr>
          <p:cNvPr id="5" name="TextBox 4">
            <a:extLst>
              <a:ext uri="{FF2B5EF4-FFF2-40B4-BE49-F238E27FC236}">
                <a16:creationId xmlns:a16="http://schemas.microsoft.com/office/drawing/2014/main" id="{307319C5-94C3-FF74-ABC3-41DABB021932}"/>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9A434280-B857-0563-5E70-82340052AF35}"/>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4020457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Panic disorder in past week</a:t>
            </a:r>
          </a:p>
        </p:txBody>
      </p:sp>
      <p:graphicFrame>
        <p:nvGraphicFramePr>
          <p:cNvPr id="5" name="Content Placeholder 4">
            <a:extLst>
              <a:ext uri="{FF2B5EF4-FFF2-40B4-BE49-F238E27FC236}">
                <a16:creationId xmlns:a16="http://schemas.microsoft.com/office/drawing/2014/main" id="{F0442D6D-5F39-622B-6F41-D60AA4B0F2EC}"/>
              </a:ext>
            </a:extLst>
          </p:cNvPr>
          <p:cNvGraphicFramePr>
            <a:graphicFrameLocks noGrp="1"/>
          </p:cNvGraphicFramePr>
          <p:nvPr>
            <p:ph sz="half" idx="1"/>
            <p:extLst>
              <p:ext uri="{D42A27DB-BD31-4B8C-83A1-F6EECF244321}">
                <p14:modId xmlns:p14="http://schemas.microsoft.com/office/powerpoint/2010/main" val="2524935580"/>
              </p:ext>
            </p:extLst>
          </p:nvPr>
        </p:nvGraphicFramePr>
        <p:xfrm>
          <a:off x="260059" y="760413"/>
          <a:ext cx="5659437"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ontent Placeholder 11">
            <a:extLst>
              <a:ext uri="{FF2B5EF4-FFF2-40B4-BE49-F238E27FC236}">
                <a16:creationId xmlns:a16="http://schemas.microsoft.com/office/drawing/2014/main" id="{795F68EA-212D-48E8-AA99-9219748F274C}"/>
              </a:ext>
            </a:extLst>
          </p:cNvPr>
          <p:cNvGraphicFramePr>
            <a:graphicFrameLocks noGrp="1"/>
          </p:cNvGraphicFramePr>
          <p:nvPr>
            <p:ph sz="half" idx="2"/>
            <p:extLst>
              <p:ext uri="{D42A27DB-BD31-4B8C-83A1-F6EECF244321}">
                <p14:modId xmlns:p14="http://schemas.microsoft.com/office/powerpoint/2010/main" val="2856592334"/>
              </p:ext>
            </p:extLst>
          </p:nvPr>
        </p:nvGraphicFramePr>
        <p:xfrm>
          <a:off x="6215345" y="760413"/>
          <a:ext cx="5775043"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TextBox 2">
            <a:extLst>
              <a:ext uri="{FF2B5EF4-FFF2-40B4-BE49-F238E27FC236}">
                <a16:creationId xmlns:a16="http://schemas.microsoft.com/office/drawing/2014/main" id="{62CE6C16-2629-A736-C4AD-EAB1CCEA8718}"/>
              </a:ext>
            </a:extLst>
          </p:cNvPr>
          <p:cNvSpPr txBox="1"/>
          <p:nvPr/>
        </p:nvSpPr>
        <p:spPr>
          <a:xfrm>
            <a:off x="201613" y="4647731"/>
            <a:ext cx="11788774" cy="930511"/>
          </a:xfrm>
          <a:prstGeom prst="rect">
            <a:avLst/>
          </a:prstGeom>
          <a:noFill/>
        </p:spPr>
        <p:txBody>
          <a:bodyPr wrap="square">
            <a:spAutoFit/>
          </a:bodyPr>
          <a:lstStyle/>
          <a:p>
            <a:pPr marL="228600" indent="-228600">
              <a:lnSpc>
                <a:spcPct val="90000"/>
              </a:lnSpc>
              <a:spcBef>
                <a:spcPts val="1000"/>
              </a:spcBef>
              <a:buFont typeface="Arial" panose="020B0604020202020204" pitchFamily="34" charset="0"/>
              <a:buChar char="•"/>
            </a:pPr>
            <a:r>
              <a:rPr lang="en-GB" sz="1400"/>
              <a:t>The main symptoms of panic disorder are attacks of intense fear and discomfort that happen unexpectedly and repeatedly.</a:t>
            </a:r>
          </a:p>
          <a:p>
            <a:pPr marL="228600" indent="-228600">
              <a:lnSpc>
                <a:spcPct val="90000"/>
              </a:lnSpc>
              <a:spcBef>
                <a:spcPts val="1000"/>
              </a:spcBef>
              <a:buFont typeface="Arial" panose="020B0604020202020204" pitchFamily="34" charset="0"/>
              <a:buChar char="•"/>
            </a:pPr>
            <a:r>
              <a:rPr lang="en-GB" sz="1400"/>
              <a:t>Panic disorder was more prevalent in women than in men in most age groups, except for 55 – 64.</a:t>
            </a:r>
          </a:p>
          <a:p>
            <a:pPr marL="228600" indent="-228600">
              <a:lnSpc>
                <a:spcPct val="90000"/>
              </a:lnSpc>
              <a:spcBef>
                <a:spcPts val="1000"/>
              </a:spcBef>
              <a:buFont typeface="Arial" panose="020B0604020202020204" pitchFamily="34" charset="0"/>
              <a:buChar char="•"/>
            </a:pPr>
            <a:r>
              <a:rPr lang="en-GB" sz="1400"/>
              <a:t>Approximately 1,100 men (0.3%) and 3,000 women  (0.8%)  were estimated to have panic disorder in the local population (aged 16+).</a:t>
            </a:r>
          </a:p>
        </p:txBody>
      </p:sp>
      <p:graphicFrame>
        <p:nvGraphicFramePr>
          <p:cNvPr id="8" name="Table 7">
            <a:extLst>
              <a:ext uri="{FF2B5EF4-FFF2-40B4-BE49-F238E27FC236}">
                <a16:creationId xmlns:a16="http://schemas.microsoft.com/office/drawing/2014/main" id="{52FD6641-6199-ED2C-28B4-D6F1E45C90D0}"/>
              </a:ext>
            </a:extLst>
          </p:cNvPr>
          <p:cNvGraphicFramePr>
            <a:graphicFrameLocks noGrp="1"/>
          </p:cNvGraphicFramePr>
          <p:nvPr>
            <p:extLst>
              <p:ext uri="{D42A27DB-BD31-4B8C-83A1-F6EECF244321}">
                <p14:modId xmlns:p14="http://schemas.microsoft.com/office/powerpoint/2010/main" val="250489504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0.1</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1D6E82EB-CE60-AE1B-3764-E58ABE1D69FD}"/>
              </a:ext>
            </a:extLst>
          </p:cNvPr>
          <p:cNvGraphicFramePr>
            <a:graphicFrameLocks noGrp="1"/>
          </p:cNvGraphicFramePr>
          <p:nvPr>
            <p:extLst>
              <p:ext uri="{D42A27DB-BD31-4B8C-83A1-F6EECF244321}">
                <p14:modId xmlns:p14="http://schemas.microsoft.com/office/powerpoint/2010/main" val="334709092"/>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0.8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2B57507A-BD2E-6A32-7EC5-131AD1E86E29}"/>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3" name="TextBox 12">
            <a:extLst>
              <a:ext uri="{FF2B5EF4-FFF2-40B4-BE49-F238E27FC236}">
                <a16:creationId xmlns:a16="http://schemas.microsoft.com/office/drawing/2014/main" id="{7842ED19-C705-16CD-363D-F1FEB1A4D5D6}"/>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843371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503854"/>
          </a:xfrm>
          <a:solidFill>
            <a:srgbClr val="674A68"/>
          </a:solidFill>
        </p:spPr>
        <p:txBody>
          <a:bodyPr>
            <a:noAutofit/>
          </a:bodyPr>
          <a:lstStyle/>
          <a:p>
            <a:r>
              <a:rPr lang="en-GB" sz="4000">
                <a:solidFill>
                  <a:schemeClr val="bg1"/>
                </a:solidFill>
              </a:rPr>
              <a:t>CMD not otherwise specified in past week</a:t>
            </a:r>
          </a:p>
        </p:txBody>
      </p:sp>
      <p:graphicFrame>
        <p:nvGraphicFramePr>
          <p:cNvPr id="6" name="Content Placeholder 5">
            <a:extLst>
              <a:ext uri="{FF2B5EF4-FFF2-40B4-BE49-F238E27FC236}">
                <a16:creationId xmlns:a16="http://schemas.microsoft.com/office/drawing/2014/main" id="{D9835191-9D92-41E7-6237-757BCA646827}"/>
              </a:ext>
            </a:extLst>
          </p:cNvPr>
          <p:cNvGraphicFramePr>
            <a:graphicFrameLocks noGrp="1"/>
          </p:cNvGraphicFramePr>
          <p:nvPr>
            <p:ph sz="half" idx="1"/>
            <p:extLst>
              <p:ext uri="{D42A27DB-BD31-4B8C-83A1-F6EECF244321}">
                <p14:modId xmlns:p14="http://schemas.microsoft.com/office/powerpoint/2010/main" val="2680146927"/>
              </p:ext>
            </p:extLst>
          </p:nvPr>
        </p:nvGraphicFramePr>
        <p:xfrm>
          <a:off x="436563" y="760413"/>
          <a:ext cx="5659437" cy="2668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883787AB-6796-49DF-A61F-2EB61B575DA7}"/>
              </a:ext>
            </a:extLst>
          </p:cNvPr>
          <p:cNvGraphicFramePr>
            <a:graphicFrameLocks noGrp="1"/>
          </p:cNvGraphicFramePr>
          <p:nvPr>
            <p:ph sz="half" idx="2"/>
            <p:extLst>
              <p:ext uri="{D42A27DB-BD31-4B8C-83A1-F6EECF244321}">
                <p14:modId xmlns:p14="http://schemas.microsoft.com/office/powerpoint/2010/main" val="2347780753"/>
              </p:ext>
            </p:extLst>
          </p:nvPr>
        </p:nvGraphicFramePr>
        <p:xfrm>
          <a:off x="6330950" y="760413"/>
          <a:ext cx="5659437" cy="2668587"/>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12" name="Content Placeholder 2">
            <a:extLst>
              <a:ext uri="{FF2B5EF4-FFF2-40B4-BE49-F238E27FC236}">
                <a16:creationId xmlns:a16="http://schemas.microsoft.com/office/drawing/2014/main" id="{7641796C-D379-FDE9-C445-49622F4817B9}"/>
              </a:ext>
            </a:extLst>
          </p:cNvPr>
          <p:cNvSpPr txBox="1">
            <a:spLocks/>
          </p:cNvSpPr>
          <p:nvPr/>
        </p:nvSpPr>
        <p:spPr>
          <a:xfrm>
            <a:off x="269846" y="4692850"/>
            <a:ext cx="11652308" cy="1912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Common mental disorder not otherwise specified (CMD-NOS) was defined as having a CIS-R score of 12 or more but falling short of the criteria for any specific CMD. </a:t>
            </a:r>
            <a:endParaRPr lang="en-GB" sz="1800"/>
          </a:p>
          <a:p>
            <a:r>
              <a:rPr lang="en-GB" sz="1400"/>
              <a:t>Unspecified common mental disorder prevalence is substantially higher among women than in men across all age groups. This was more common in females aged 45 – 54 (11.8%) and young women aged 16 – 24 years (11.3%).</a:t>
            </a:r>
          </a:p>
          <a:p>
            <a:r>
              <a:rPr lang="en-GB" sz="1400"/>
              <a:t>The local population estimated to have unspecified CMD was 20,700 males (5.8%) and 35,600 females (9.6%) aged 16 and over.</a:t>
            </a:r>
          </a:p>
        </p:txBody>
      </p:sp>
      <p:graphicFrame>
        <p:nvGraphicFramePr>
          <p:cNvPr id="5" name="Table 4">
            <a:extLst>
              <a:ext uri="{FF2B5EF4-FFF2-40B4-BE49-F238E27FC236}">
                <a16:creationId xmlns:a16="http://schemas.microsoft.com/office/drawing/2014/main" id="{B089BBF3-9A28-853E-D359-BF562380E043}"/>
              </a:ext>
            </a:extLst>
          </p:cNvPr>
          <p:cNvGraphicFramePr>
            <a:graphicFrameLocks noGrp="1"/>
          </p:cNvGraphicFramePr>
          <p:nvPr>
            <p:extLst>
              <p:ext uri="{D42A27DB-BD31-4B8C-83A1-F6EECF244321}">
                <p14:modId xmlns:p14="http://schemas.microsoft.com/office/powerpoint/2010/main" val="1623909403"/>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5.6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7.9</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6.1</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3.5</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5.8</a:t>
                      </a:r>
                    </a:p>
                  </a:txBody>
                  <a:tcPr marL="6350" marR="6350" marT="6350" marB="0" anchor="ctr"/>
                </a:tc>
                <a:extLst>
                  <a:ext uri="{0D108BD9-81ED-4DB2-BD59-A6C34878D82A}">
                    <a16:rowId xmlns:a16="http://schemas.microsoft.com/office/drawing/2014/main" val="1423047201"/>
                  </a:ext>
                </a:extLst>
              </a:tr>
            </a:tbl>
          </a:graphicData>
        </a:graphic>
      </p:graphicFrame>
      <p:graphicFrame>
        <p:nvGraphicFramePr>
          <p:cNvPr id="8" name="Table 7">
            <a:extLst>
              <a:ext uri="{FF2B5EF4-FFF2-40B4-BE49-F238E27FC236}">
                <a16:creationId xmlns:a16="http://schemas.microsoft.com/office/drawing/2014/main" id="{344205D9-AA8B-3379-9E8D-96A58C3F0307}"/>
              </a:ext>
            </a:extLst>
          </p:cNvPr>
          <p:cNvGraphicFramePr>
            <a:graphicFrameLocks noGrp="1"/>
          </p:cNvGraphicFramePr>
          <p:nvPr>
            <p:extLst>
              <p:ext uri="{D42A27DB-BD31-4B8C-83A1-F6EECF244321}">
                <p14:modId xmlns:p14="http://schemas.microsoft.com/office/powerpoint/2010/main" val="2075576458"/>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rPr>
                        <a:t>National prevalence (%)</a:t>
                      </a:r>
                      <a:endParaRPr lang="en-GB" sz="10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16-24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25-34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35-44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45-54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55-64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65-74</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000" b="1" i="0" u="none" strike="noStrike">
                          <a:solidFill>
                            <a:srgbClr val="000000"/>
                          </a:solidFill>
                          <a:effectLst/>
                          <a:latin typeface="Calibri" panose="020F0502020204030204" pitchFamily="34" charset="0"/>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11.3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10.2</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10.3</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11.8</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9.4</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6.9</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5.7</a:t>
                      </a:r>
                    </a:p>
                  </a:txBody>
                  <a:tcPr marL="9525" marR="9525" marT="9525" marB="0" anchor="ctr"/>
                </a:tc>
                <a:tc>
                  <a:txBody>
                    <a:bodyPr/>
                    <a:lstStyle/>
                    <a:p>
                      <a:pPr algn="ctr" fontAlgn="ctr"/>
                      <a:r>
                        <a:rPr lang="en-GB" sz="1000" b="0" i="0" u="none" strike="noStrike">
                          <a:solidFill>
                            <a:srgbClr val="000000"/>
                          </a:solidFill>
                          <a:effectLst/>
                          <a:latin typeface="Arial" panose="020B0604020202020204" pitchFamily="34" charset="0"/>
                        </a:rPr>
                        <a:t>9.6</a:t>
                      </a:r>
                    </a:p>
                  </a:txBody>
                  <a:tcPr marL="9525" marR="9525" marT="9525" marB="0" anchor="ctr"/>
                </a:tc>
                <a:extLst>
                  <a:ext uri="{0D108BD9-81ED-4DB2-BD59-A6C34878D82A}">
                    <a16:rowId xmlns:a16="http://schemas.microsoft.com/office/drawing/2014/main" val="3620045950"/>
                  </a:ext>
                </a:extLst>
              </a:tr>
            </a:tbl>
          </a:graphicData>
        </a:graphic>
      </p:graphicFrame>
      <p:sp>
        <p:nvSpPr>
          <p:cNvPr id="3" name="TextBox 2">
            <a:extLst>
              <a:ext uri="{FF2B5EF4-FFF2-40B4-BE49-F238E27FC236}">
                <a16:creationId xmlns:a16="http://schemas.microsoft.com/office/drawing/2014/main" id="{D4C35BA5-F2B3-C434-855F-46C960B7A42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4" name="TextBox 3">
            <a:extLst>
              <a:ext uri="{FF2B5EF4-FFF2-40B4-BE49-F238E27FC236}">
                <a16:creationId xmlns:a16="http://schemas.microsoft.com/office/drawing/2014/main" id="{E438F3A9-B133-F16C-3B99-974E99582AF4}"/>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477834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Post Traumatic Stress Disorder (PTSD) in last month</a:t>
            </a:r>
          </a:p>
        </p:txBody>
      </p:sp>
      <p:graphicFrame>
        <p:nvGraphicFramePr>
          <p:cNvPr id="6" name="Content Placeholder 5">
            <a:extLst>
              <a:ext uri="{FF2B5EF4-FFF2-40B4-BE49-F238E27FC236}">
                <a16:creationId xmlns:a16="http://schemas.microsoft.com/office/drawing/2014/main" id="{9DD6047E-E3AC-2CFF-03C6-2732235B4F0F}"/>
              </a:ext>
            </a:extLst>
          </p:cNvPr>
          <p:cNvGraphicFramePr>
            <a:graphicFrameLocks noGrp="1"/>
          </p:cNvGraphicFramePr>
          <p:nvPr>
            <p:ph sz="half" idx="1"/>
            <p:extLst>
              <p:ext uri="{D42A27DB-BD31-4B8C-83A1-F6EECF244321}">
                <p14:modId xmlns:p14="http://schemas.microsoft.com/office/powerpoint/2010/main" val="2652633213"/>
              </p:ext>
            </p:extLst>
          </p:nvPr>
        </p:nvGraphicFramePr>
        <p:xfrm>
          <a:off x="201612" y="742391"/>
          <a:ext cx="5659437" cy="26685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10">
            <a:extLst>
              <a:ext uri="{FF2B5EF4-FFF2-40B4-BE49-F238E27FC236}">
                <a16:creationId xmlns:a16="http://schemas.microsoft.com/office/drawing/2014/main" id="{BA34D3FE-1D12-4C75-9B01-E50A1E6E21D5}"/>
              </a:ext>
            </a:extLst>
          </p:cNvPr>
          <p:cNvGraphicFramePr>
            <a:graphicFrameLocks noGrp="1"/>
          </p:cNvGraphicFramePr>
          <p:nvPr>
            <p:ph sz="half" idx="2"/>
            <p:extLst>
              <p:ext uri="{D42A27DB-BD31-4B8C-83A1-F6EECF244321}">
                <p14:modId xmlns:p14="http://schemas.microsoft.com/office/powerpoint/2010/main" val="1748489588"/>
              </p:ext>
            </p:extLst>
          </p:nvPr>
        </p:nvGraphicFramePr>
        <p:xfrm>
          <a:off x="6330951" y="760413"/>
          <a:ext cx="5659437"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AB35DB93-0D88-421F-0184-FEF399C42759}"/>
              </a:ext>
            </a:extLst>
          </p:cNvPr>
          <p:cNvSpPr txBox="1">
            <a:spLocks/>
          </p:cNvSpPr>
          <p:nvPr/>
        </p:nvSpPr>
        <p:spPr>
          <a:xfrm>
            <a:off x="345784" y="4320698"/>
            <a:ext cx="11652308" cy="22092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 ‘trauma’ is an event of such severity that a person fears for their own or a loved one’s life or safety. It was defined as: ‘The term traumatic event or experience means something like a major natural disaster, a serious automobile accident, being raped, seeing someone killed or seriously injured, having a loved one die by murder or suicide, or any other experience that either put you or someone close to you at risk of serious harm or death’. A participant could screen positive for PTSD without reporting having experienced a trauma. </a:t>
            </a:r>
          </a:p>
          <a:p>
            <a:r>
              <a:rPr lang="en-GB" sz="1400"/>
              <a:t>Overall, about one participant in twenty (4.4%) screened positive for PTSD in the past month, with similar rates for men and women. </a:t>
            </a:r>
          </a:p>
          <a:p>
            <a:r>
              <a:rPr lang="en-GB" sz="1400"/>
              <a:t>Among women, the likelihood of screening positive for PTSD was particularly high among 16–24 year olds (12.6%) and then declined sharply with age. </a:t>
            </a:r>
          </a:p>
          <a:p>
            <a:r>
              <a:rPr lang="en-GB" sz="1400"/>
              <a:t>In men, the rate remained quite stable between the ages of 16 and 64, only declining in much later life.</a:t>
            </a:r>
          </a:p>
          <a:p>
            <a:r>
              <a:rPr lang="en-GB" sz="1400"/>
              <a:t>In the local population of 16 years and over, the estimation shows that about 13,200 men and 18,900 women had experienced PTSD.</a:t>
            </a:r>
          </a:p>
        </p:txBody>
      </p:sp>
      <p:graphicFrame>
        <p:nvGraphicFramePr>
          <p:cNvPr id="8" name="Table 7">
            <a:extLst>
              <a:ext uri="{FF2B5EF4-FFF2-40B4-BE49-F238E27FC236}">
                <a16:creationId xmlns:a16="http://schemas.microsoft.com/office/drawing/2014/main" id="{001CAB11-B1F6-684D-0ED2-937BF53CF8E6}"/>
              </a:ext>
            </a:extLst>
          </p:cNvPr>
          <p:cNvGraphicFramePr>
            <a:graphicFrameLocks noGrp="1"/>
          </p:cNvGraphicFramePr>
          <p:nvPr>
            <p:extLst>
              <p:ext uri="{D42A27DB-BD31-4B8C-83A1-F6EECF244321}">
                <p14:modId xmlns:p14="http://schemas.microsoft.com/office/powerpoint/2010/main" val="4238264890"/>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3.6</a:t>
                      </a:r>
                    </a:p>
                  </a:txBody>
                  <a:tcPr marL="9525" marR="9525" marT="9525" marB="0" anchor="ctr"/>
                </a:tc>
                <a:tc>
                  <a:txBody>
                    <a:bodyPr/>
                    <a:lstStyle/>
                    <a:p>
                      <a:pPr algn="ctr" fontAlgn="ctr"/>
                      <a:r>
                        <a:rPr lang="en-GB" sz="1000" b="0" i="0" u="none" strike="noStrike">
                          <a:solidFill>
                            <a:srgbClr val="000000"/>
                          </a:solidFill>
                          <a:effectLst/>
                          <a:latin typeface="+mn-lt"/>
                        </a:rPr>
                        <a:t>4.7</a:t>
                      </a:r>
                    </a:p>
                  </a:txBody>
                  <a:tcPr marL="9525" marR="9525" marT="9525" marB="0" anchor="ctr"/>
                </a:tc>
                <a:tc>
                  <a:txBody>
                    <a:bodyPr/>
                    <a:lstStyle/>
                    <a:p>
                      <a:pPr algn="ctr" fontAlgn="ctr"/>
                      <a:r>
                        <a:rPr lang="en-GB" sz="1000" b="0" i="0" u="none" strike="noStrike">
                          <a:solidFill>
                            <a:srgbClr val="000000"/>
                          </a:solidFill>
                          <a:effectLst/>
                          <a:latin typeface="+mn-lt"/>
                        </a:rPr>
                        <a:t>4.4</a:t>
                      </a:r>
                    </a:p>
                  </a:txBody>
                  <a:tcPr marL="9525" marR="9525" marT="9525" marB="0" anchor="ctr"/>
                </a:tc>
                <a:tc>
                  <a:txBody>
                    <a:bodyPr/>
                    <a:lstStyle/>
                    <a:p>
                      <a:pPr algn="ctr" fontAlgn="ctr"/>
                      <a:r>
                        <a:rPr lang="en-GB" sz="1000" b="0" i="0" u="none" strike="noStrike">
                          <a:solidFill>
                            <a:srgbClr val="000000"/>
                          </a:solidFill>
                          <a:effectLst/>
                          <a:latin typeface="+mn-lt"/>
                        </a:rPr>
                        <a:t>4.2</a:t>
                      </a:r>
                    </a:p>
                  </a:txBody>
                  <a:tcPr marL="9525" marR="9525" marT="9525" marB="0" anchor="ctr"/>
                </a:tc>
                <a:tc>
                  <a:txBody>
                    <a:bodyPr/>
                    <a:lstStyle/>
                    <a:p>
                      <a:pPr algn="ctr" fontAlgn="ctr"/>
                      <a:r>
                        <a:rPr lang="en-GB" sz="1000" b="0" i="0" u="none" strike="noStrike">
                          <a:solidFill>
                            <a:srgbClr val="000000"/>
                          </a:solidFill>
                          <a:effectLst/>
                          <a:latin typeface="+mn-lt"/>
                        </a:rPr>
                        <a:t>5.0</a:t>
                      </a:r>
                    </a:p>
                  </a:txBody>
                  <a:tcPr marL="9525" marR="9525" marT="9525" marB="0" anchor="ctr"/>
                </a:tc>
                <a:tc>
                  <a:txBody>
                    <a:bodyPr/>
                    <a:lstStyle/>
                    <a:p>
                      <a:pPr algn="ctr" fontAlgn="ctr"/>
                      <a:r>
                        <a:rPr lang="en-GB" sz="1000" b="0" i="0" u="none" strike="noStrike">
                          <a:solidFill>
                            <a:srgbClr val="000000"/>
                          </a:solidFill>
                          <a:effectLst/>
                          <a:latin typeface="+mn-lt"/>
                        </a:rPr>
                        <a:t>1.1</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3.7</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6638C5DA-FD69-D2C1-2329-0FA759B5D1EE}"/>
              </a:ext>
            </a:extLst>
          </p:cNvPr>
          <p:cNvGraphicFramePr>
            <a:graphicFrameLocks noGrp="1"/>
          </p:cNvGraphicFramePr>
          <p:nvPr>
            <p:extLst>
              <p:ext uri="{D42A27DB-BD31-4B8C-83A1-F6EECF244321}">
                <p14:modId xmlns:p14="http://schemas.microsoft.com/office/powerpoint/2010/main" val="1835006445"/>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12.6</a:t>
                      </a:r>
                    </a:p>
                  </a:txBody>
                  <a:tcPr marL="9525" marR="9525" marT="9525" marB="0" anchor="ctr"/>
                </a:tc>
                <a:tc>
                  <a:txBody>
                    <a:bodyPr/>
                    <a:lstStyle/>
                    <a:p>
                      <a:pPr algn="ctr" fontAlgn="ctr"/>
                      <a:r>
                        <a:rPr lang="en-GB" sz="1000" b="0" i="0" u="none" strike="noStrike">
                          <a:solidFill>
                            <a:srgbClr val="000000"/>
                          </a:solidFill>
                          <a:effectLst/>
                          <a:latin typeface="+mn-lt"/>
                        </a:rPr>
                        <a:t>6.2</a:t>
                      </a:r>
                    </a:p>
                  </a:txBody>
                  <a:tcPr marL="9525" marR="9525" marT="9525" marB="0" anchor="ctr"/>
                </a:tc>
                <a:tc>
                  <a:txBody>
                    <a:bodyPr/>
                    <a:lstStyle/>
                    <a:p>
                      <a:pPr algn="ctr" fontAlgn="ctr"/>
                      <a:r>
                        <a:rPr lang="en-GB" sz="1000" b="0" i="0" u="none" strike="noStrike">
                          <a:solidFill>
                            <a:srgbClr val="000000"/>
                          </a:solidFill>
                          <a:effectLst/>
                          <a:latin typeface="+mn-lt"/>
                        </a:rPr>
                        <a:t>4.7</a:t>
                      </a:r>
                    </a:p>
                  </a:txBody>
                  <a:tcPr marL="9525" marR="9525" marT="9525" marB="0" anchor="ctr"/>
                </a:tc>
                <a:tc>
                  <a:txBody>
                    <a:bodyPr/>
                    <a:lstStyle/>
                    <a:p>
                      <a:pPr algn="ctr" fontAlgn="ctr"/>
                      <a:r>
                        <a:rPr lang="en-GB" sz="1000" b="0" i="0" u="none" strike="noStrike">
                          <a:solidFill>
                            <a:srgbClr val="000000"/>
                          </a:solidFill>
                          <a:effectLst/>
                          <a:latin typeface="+mn-lt"/>
                        </a:rPr>
                        <a:t>4.8</a:t>
                      </a:r>
                    </a:p>
                  </a:txBody>
                  <a:tcPr marL="9525" marR="9525" marT="9525" marB="0" anchor="ctr"/>
                </a:tc>
                <a:tc>
                  <a:txBody>
                    <a:bodyPr/>
                    <a:lstStyle/>
                    <a:p>
                      <a:pPr algn="ctr" fontAlgn="ctr"/>
                      <a:r>
                        <a:rPr lang="en-GB" sz="1000" b="0" i="0" u="none" strike="noStrike">
                          <a:solidFill>
                            <a:srgbClr val="000000"/>
                          </a:solidFill>
                          <a:effectLst/>
                          <a:latin typeface="+mn-lt"/>
                        </a:rPr>
                        <a:t>2.5</a:t>
                      </a:r>
                    </a:p>
                  </a:txBody>
                  <a:tcPr marL="9525" marR="9525" marT="9525" marB="0" anchor="ctr"/>
                </a:tc>
                <a:tc>
                  <a:txBody>
                    <a:bodyPr/>
                    <a:lstStyle/>
                    <a:p>
                      <a:pPr algn="ctr" fontAlgn="ctr"/>
                      <a:r>
                        <a:rPr lang="en-GB" sz="1000" b="0" i="0" u="none" strike="noStrike">
                          <a:solidFill>
                            <a:srgbClr val="000000"/>
                          </a:solidFill>
                          <a:effectLst/>
                          <a:latin typeface="+mn-lt"/>
                        </a:rPr>
                        <a:t>2.0</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5.1</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64AA70DD-7387-A135-FF4D-95EF18C1B9FD}"/>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88441A7A-2174-BA53-3748-1D3CA6642DE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865568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Psychotic disorder in the past year</a:t>
            </a:r>
          </a:p>
        </p:txBody>
      </p:sp>
      <p:graphicFrame>
        <p:nvGraphicFramePr>
          <p:cNvPr id="12" name="Content Placeholder 11">
            <a:extLst>
              <a:ext uri="{FF2B5EF4-FFF2-40B4-BE49-F238E27FC236}">
                <a16:creationId xmlns:a16="http://schemas.microsoft.com/office/drawing/2014/main" id="{70D186FB-5CED-21D5-7127-69D8009AED12}"/>
              </a:ext>
            </a:extLst>
          </p:cNvPr>
          <p:cNvGraphicFramePr>
            <a:graphicFrameLocks noGrp="1"/>
          </p:cNvGraphicFramePr>
          <p:nvPr>
            <p:ph sz="half" idx="1"/>
            <p:extLst>
              <p:ext uri="{D42A27DB-BD31-4B8C-83A1-F6EECF244321}">
                <p14:modId xmlns:p14="http://schemas.microsoft.com/office/powerpoint/2010/main" val="2472555018"/>
              </p:ext>
            </p:extLst>
          </p:nvPr>
        </p:nvGraphicFramePr>
        <p:xfrm>
          <a:off x="184353" y="760413"/>
          <a:ext cx="5911648"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26E3C129-316C-4652-9C7D-61A26418CFE9}"/>
              </a:ext>
            </a:extLst>
          </p:cNvPr>
          <p:cNvGraphicFramePr>
            <a:graphicFrameLocks noGrp="1"/>
          </p:cNvGraphicFramePr>
          <p:nvPr>
            <p:ph sz="half" idx="2"/>
            <p:extLst>
              <p:ext uri="{D42A27DB-BD31-4B8C-83A1-F6EECF244321}">
                <p14:modId xmlns:p14="http://schemas.microsoft.com/office/powerpoint/2010/main" val="3566960694"/>
              </p:ext>
            </p:extLst>
          </p:nvPr>
        </p:nvGraphicFramePr>
        <p:xfrm>
          <a:off x="6245291" y="760415"/>
          <a:ext cx="5835941"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FB51B156-2B7D-FF7B-684F-9DF3660C4A16}"/>
              </a:ext>
            </a:extLst>
          </p:cNvPr>
          <p:cNvSpPr txBox="1">
            <a:spLocks/>
          </p:cNvSpPr>
          <p:nvPr/>
        </p:nvSpPr>
        <p:spPr>
          <a:xfrm>
            <a:off x="338079" y="4613945"/>
            <a:ext cx="11652308" cy="208047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Psychotic disorders produce disturbances in thinking and perception that are severe enough to distort perception of reality. The main types are schizophrenia and affective psychosis. </a:t>
            </a:r>
          </a:p>
          <a:p>
            <a:r>
              <a:rPr lang="en-GB" sz="1400"/>
              <a:t>The prevalence of psychotic disorder did not show any significant differences in rate between men and women. Although the observed rate was highest in those aged 35–44, associations with age were not statistically significant for psychotic disorder in the last year.</a:t>
            </a:r>
          </a:p>
          <a:p>
            <a:r>
              <a:rPr lang="en-GB" sz="1400"/>
              <a:t>Local estimation for psychotic disorder shows that approximately 1,700 men and 2,300 women have experienced psychotic disorder in the past year.</a:t>
            </a:r>
          </a:p>
        </p:txBody>
      </p:sp>
      <p:graphicFrame>
        <p:nvGraphicFramePr>
          <p:cNvPr id="8" name="Table 7">
            <a:extLst>
              <a:ext uri="{FF2B5EF4-FFF2-40B4-BE49-F238E27FC236}">
                <a16:creationId xmlns:a16="http://schemas.microsoft.com/office/drawing/2014/main" id="{9738880F-9490-21FC-F2D8-FA7B76E13C79}"/>
              </a:ext>
            </a:extLst>
          </p:cNvPr>
          <p:cNvGraphicFramePr>
            <a:graphicFrameLocks noGrp="1"/>
          </p:cNvGraphicFramePr>
          <p:nvPr>
            <p:extLst>
              <p:ext uri="{D42A27DB-BD31-4B8C-83A1-F6EECF244321}">
                <p14:modId xmlns:p14="http://schemas.microsoft.com/office/powerpoint/2010/main" val="2553215425"/>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0.2</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1.0</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0.7</a:t>
                      </a:r>
                    </a:p>
                  </a:txBody>
                  <a:tcPr marL="9525" marR="9525" marT="9525" marB="0" anchor="ctr"/>
                </a:tc>
                <a:tc>
                  <a:txBody>
                    <a:bodyPr/>
                    <a:lstStyle/>
                    <a:p>
                      <a:pPr algn="ctr" fontAlgn="ctr"/>
                      <a:r>
                        <a:rPr lang="en-GB" sz="1000" b="0" i="0" u="none" strike="noStrike">
                          <a:solidFill>
                            <a:srgbClr val="000000"/>
                          </a:solidFill>
                          <a:effectLst/>
                          <a:latin typeface="+mn-lt"/>
                        </a:rPr>
                        <a:t>0.1</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82273C7E-89E5-56A1-C11C-5374CCE62717}"/>
              </a:ext>
            </a:extLst>
          </p:cNvPr>
          <p:cNvGraphicFramePr>
            <a:graphicFrameLocks noGrp="1"/>
          </p:cNvGraphicFramePr>
          <p:nvPr>
            <p:extLst>
              <p:ext uri="{D42A27DB-BD31-4B8C-83A1-F6EECF244321}">
                <p14:modId xmlns:p14="http://schemas.microsoft.com/office/powerpoint/2010/main" val="270365850"/>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0.9</a:t>
                      </a:r>
                    </a:p>
                  </a:txBody>
                  <a:tcPr marL="9525" marR="9525" marT="9525" marB="0" anchor="ctr"/>
                </a:tc>
                <a:tc>
                  <a:txBody>
                    <a:bodyPr/>
                    <a:lstStyle/>
                    <a:p>
                      <a:pPr algn="ctr" fontAlgn="ctr"/>
                      <a:r>
                        <a:rPr lang="en-GB" sz="1000" b="0" i="0" u="none" strike="noStrike">
                          <a:solidFill>
                            <a:srgbClr val="000000"/>
                          </a:solidFill>
                          <a:effectLst/>
                          <a:latin typeface="+mn-lt"/>
                        </a:rPr>
                        <a:t>0.5</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0.2</a:t>
                      </a:r>
                    </a:p>
                  </a:txBody>
                  <a:tcPr marL="9525" marR="9525" marT="9525" marB="0" anchor="ctr"/>
                </a:tc>
                <a:tc>
                  <a:txBody>
                    <a:bodyPr/>
                    <a:lstStyle/>
                    <a:p>
                      <a:pPr algn="ctr" fontAlgn="ctr"/>
                      <a:r>
                        <a:rPr lang="en-GB" sz="1000" b="0" i="0" u="none" strike="noStrike">
                          <a:solidFill>
                            <a:srgbClr val="000000"/>
                          </a:solidFill>
                          <a:effectLst/>
                          <a:latin typeface="+mn-lt"/>
                        </a:rPr>
                        <a:t>0.6</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14DE2089-60FA-370C-532E-72DAA44B831F}"/>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4A1B3D7F-A75A-ECDB-2291-993A347E5BC4}"/>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39321089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Antisocial personality disorder (ASPD) (lifetime)</a:t>
            </a:r>
          </a:p>
        </p:txBody>
      </p:sp>
      <p:graphicFrame>
        <p:nvGraphicFramePr>
          <p:cNvPr id="14" name="Content Placeholder 13">
            <a:extLst>
              <a:ext uri="{FF2B5EF4-FFF2-40B4-BE49-F238E27FC236}">
                <a16:creationId xmlns:a16="http://schemas.microsoft.com/office/drawing/2014/main" id="{74C0733B-CE82-6927-BD8F-4624A0257F42}"/>
              </a:ext>
            </a:extLst>
          </p:cNvPr>
          <p:cNvGraphicFramePr>
            <a:graphicFrameLocks noGrp="1"/>
          </p:cNvGraphicFramePr>
          <p:nvPr>
            <p:ph sz="half" idx="1"/>
            <p:extLst>
              <p:ext uri="{D42A27DB-BD31-4B8C-83A1-F6EECF244321}">
                <p14:modId xmlns:p14="http://schemas.microsoft.com/office/powerpoint/2010/main" val="1458512313"/>
              </p:ext>
            </p:extLst>
          </p:nvPr>
        </p:nvGraphicFramePr>
        <p:xfrm>
          <a:off x="436563" y="760414"/>
          <a:ext cx="5659437" cy="26685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a:extLst>
              <a:ext uri="{FF2B5EF4-FFF2-40B4-BE49-F238E27FC236}">
                <a16:creationId xmlns:a16="http://schemas.microsoft.com/office/drawing/2014/main" id="{01111204-5BE9-4589-A6F8-520D25369B7B}"/>
              </a:ext>
            </a:extLst>
          </p:cNvPr>
          <p:cNvGraphicFramePr>
            <a:graphicFrameLocks noGrp="1"/>
          </p:cNvGraphicFramePr>
          <p:nvPr>
            <p:ph sz="half" idx="2"/>
            <p:extLst>
              <p:ext uri="{D42A27DB-BD31-4B8C-83A1-F6EECF244321}">
                <p14:modId xmlns:p14="http://schemas.microsoft.com/office/powerpoint/2010/main" val="2262770968"/>
              </p:ext>
            </p:extLst>
          </p:nvPr>
        </p:nvGraphicFramePr>
        <p:xfrm>
          <a:off x="6330951" y="760414"/>
          <a:ext cx="5659437" cy="2668584"/>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F88E1F7C-1262-3AD6-0FEE-CF0E80B795D9}"/>
              </a:ext>
            </a:extLst>
          </p:cNvPr>
          <p:cNvSpPr txBox="1">
            <a:spLocks/>
          </p:cNvSpPr>
          <p:nvPr/>
        </p:nvSpPr>
        <p:spPr>
          <a:xfrm>
            <a:off x="33807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ASPD is characterised by disregard for and violation of the rights of others. People with ASPD have a pattern of aggressive and irresponsible behaviour which emerges in childhood or early adolescence (Goldstein et al. 2006).</a:t>
            </a:r>
          </a:p>
          <a:p>
            <a:r>
              <a:rPr lang="en-GB" sz="1400"/>
              <a:t>The ASPD rate was higher in men (4.9%) than women (1.8%). Screening positive for ASPD was associated with age, with rates highest in younger age bands. </a:t>
            </a:r>
          </a:p>
          <a:p>
            <a:r>
              <a:rPr lang="en-GB" sz="1400"/>
              <a:t>Positive screens for ASPD were more common in men aged 18–24 (6.4%) and 25–34 (6.6%) than in men in older age groups (4.1% of men aged 55–64). A similar pattern was observed among women: 3.3% of women aged 18–24 screened positive for ASPD, compared with 0.4% of women aged 55–64.</a:t>
            </a:r>
          </a:p>
          <a:p>
            <a:r>
              <a:rPr lang="en-GB" sz="1400"/>
              <a:t>In Cambridgeshire and Peterborough, about 13,300 men and 5,000 women were estimated to screen positive for antisocial personality disorder.</a:t>
            </a:r>
          </a:p>
          <a:p>
            <a:endParaRPr lang="en-GB" sz="1400"/>
          </a:p>
        </p:txBody>
      </p:sp>
      <p:graphicFrame>
        <p:nvGraphicFramePr>
          <p:cNvPr id="6" name="Table 5">
            <a:extLst>
              <a:ext uri="{FF2B5EF4-FFF2-40B4-BE49-F238E27FC236}">
                <a16:creationId xmlns:a16="http://schemas.microsoft.com/office/drawing/2014/main" id="{36300172-4519-695A-DC30-E4AA8E460780}"/>
              </a:ext>
            </a:extLst>
          </p:cNvPr>
          <p:cNvGraphicFramePr>
            <a:graphicFrameLocks noGrp="1"/>
          </p:cNvGraphicFramePr>
          <p:nvPr>
            <p:extLst>
              <p:ext uri="{D42A27DB-BD31-4B8C-83A1-F6EECF244321}">
                <p14:modId xmlns:p14="http://schemas.microsoft.com/office/powerpoint/2010/main" val="191261182"/>
              </p:ext>
            </p:extLst>
          </p:nvPr>
        </p:nvGraphicFramePr>
        <p:xfrm>
          <a:off x="436563" y="3643220"/>
          <a:ext cx="4620131" cy="451806"/>
        </p:xfrm>
        <a:graphic>
          <a:graphicData uri="http://schemas.openxmlformats.org/drawingml/2006/table">
            <a:tbl>
              <a:tblPr>
                <a:tableStyleId>{5940675A-B579-460E-94D1-54222C63F5DA}</a:tableStyleId>
              </a:tblPr>
              <a:tblGrid>
                <a:gridCol w="1176051">
                  <a:extLst>
                    <a:ext uri="{9D8B030D-6E8A-4147-A177-3AD203B41FA5}">
                      <a16:colId xmlns:a16="http://schemas.microsoft.com/office/drawing/2014/main" val="85163183"/>
                    </a:ext>
                  </a:extLst>
                </a:gridCol>
                <a:gridCol w="880528">
                  <a:extLst>
                    <a:ext uri="{9D8B030D-6E8A-4147-A177-3AD203B41FA5}">
                      <a16:colId xmlns:a16="http://schemas.microsoft.com/office/drawing/2014/main" val="4187250768"/>
                    </a:ext>
                  </a:extLst>
                </a:gridCol>
                <a:gridCol w="640888">
                  <a:extLst>
                    <a:ext uri="{9D8B030D-6E8A-4147-A177-3AD203B41FA5}">
                      <a16:colId xmlns:a16="http://schemas.microsoft.com/office/drawing/2014/main" val="1486603621"/>
                    </a:ext>
                  </a:extLst>
                </a:gridCol>
                <a:gridCol w="640888">
                  <a:extLst>
                    <a:ext uri="{9D8B030D-6E8A-4147-A177-3AD203B41FA5}">
                      <a16:colId xmlns:a16="http://schemas.microsoft.com/office/drawing/2014/main" val="1864672959"/>
                    </a:ext>
                  </a:extLst>
                </a:gridCol>
                <a:gridCol w="640888">
                  <a:extLst>
                    <a:ext uri="{9D8B030D-6E8A-4147-A177-3AD203B41FA5}">
                      <a16:colId xmlns:a16="http://schemas.microsoft.com/office/drawing/2014/main" val="607664547"/>
                    </a:ext>
                  </a:extLst>
                </a:gridCol>
                <a:gridCol w="640888">
                  <a:extLst>
                    <a:ext uri="{9D8B030D-6E8A-4147-A177-3AD203B41FA5}">
                      <a16:colId xmlns:a16="http://schemas.microsoft.com/office/drawing/2014/main" val="3909085464"/>
                    </a:ext>
                  </a:extLst>
                </a:gridCol>
              </a:tblGrid>
              <a:tr h="24247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18-24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18 – 64</a:t>
                      </a:r>
                    </a:p>
                  </a:txBody>
                  <a:tcPr marL="9525" marR="9525" marT="9525" marB="0" anchor="ctr"/>
                </a:tc>
                <a:extLst>
                  <a:ext uri="{0D108BD9-81ED-4DB2-BD59-A6C34878D82A}">
                    <a16:rowId xmlns:a16="http://schemas.microsoft.com/office/drawing/2014/main" val="3794163784"/>
                  </a:ext>
                </a:extLst>
              </a:tr>
              <a:tr h="209333">
                <a:tc vMerge="1">
                  <a:txBody>
                    <a:bodyPr/>
                    <a:lstStyle/>
                    <a:p>
                      <a:endParaRPr lang="en-GB"/>
                    </a:p>
                  </a:txBody>
                  <a:tcPr/>
                </a:tc>
                <a:tc>
                  <a:txBody>
                    <a:bodyPr/>
                    <a:lstStyle/>
                    <a:p>
                      <a:pPr algn="ctr" fontAlgn="ctr"/>
                      <a:r>
                        <a:rPr lang="en-GB" sz="1000" b="0" i="0" u="none" strike="noStrike">
                          <a:solidFill>
                            <a:srgbClr val="000000"/>
                          </a:solidFill>
                          <a:effectLst/>
                          <a:latin typeface="+mn-lt"/>
                        </a:rPr>
                        <a:t>6.4</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3.6</a:t>
                      </a:r>
                    </a:p>
                  </a:txBody>
                  <a:tcPr marL="9525" marR="9525" marT="9525" marB="0" anchor="ctr"/>
                </a:tc>
                <a:tc>
                  <a:txBody>
                    <a:bodyPr/>
                    <a:lstStyle/>
                    <a:p>
                      <a:pPr algn="ctr" fontAlgn="ctr"/>
                      <a:r>
                        <a:rPr lang="en-GB" sz="1000" b="0" i="0" u="none" strike="noStrike">
                          <a:solidFill>
                            <a:srgbClr val="000000"/>
                          </a:solidFill>
                          <a:effectLst/>
                          <a:latin typeface="+mn-lt"/>
                        </a:rPr>
                        <a:t>4.1</a:t>
                      </a:r>
                    </a:p>
                  </a:txBody>
                  <a:tcPr marL="9525" marR="9525" marT="9525" marB="0" anchor="ctr"/>
                </a:tc>
                <a:tc>
                  <a:txBody>
                    <a:bodyPr/>
                    <a:lstStyle/>
                    <a:p>
                      <a:pPr algn="ctr" fontAlgn="ctr"/>
                      <a:r>
                        <a:rPr lang="en-GB" sz="1000" b="0" i="0" u="none" strike="noStrike">
                          <a:solidFill>
                            <a:srgbClr val="000000"/>
                          </a:solidFill>
                          <a:effectLst/>
                          <a:latin typeface="+mn-lt"/>
                        </a:rPr>
                        <a:t>4.9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8" name="Table 7">
            <a:extLst>
              <a:ext uri="{FF2B5EF4-FFF2-40B4-BE49-F238E27FC236}">
                <a16:creationId xmlns:a16="http://schemas.microsoft.com/office/drawing/2014/main" id="{17F9C4F9-2780-3FE9-BCC7-5FC7977BEAE4}"/>
              </a:ext>
            </a:extLst>
          </p:cNvPr>
          <p:cNvGraphicFramePr>
            <a:graphicFrameLocks noGrp="1"/>
          </p:cNvGraphicFramePr>
          <p:nvPr>
            <p:extLst>
              <p:ext uri="{D42A27DB-BD31-4B8C-83A1-F6EECF244321}">
                <p14:modId xmlns:p14="http://schemas.microsoft.com/office/powerpoint/2010/main" val="662931815"/>
              </p:ext>
            </p:extLst>
          </p:nvPr>
        </p:nvGraphicFramePr>
        <p:xfrm>
          <a:off x="6525737" y="3710783"/>
          <a:ext cx="4791012" cy="429880"/>
        </p:xfrm>
        <a:graphic>
          <a:graphicData uri="http://schemas.openxmlformats.org/drawingml/2006/table">
            <a:tbl>
              <a:tblPr>
                <a:tableStyleId>{5940675A-B579-460E-94D1-54222C63F5DA}</a:tableStyleId>
              </a:tblPr>
              <a:tblGrid>
                <a:gridCol w="1163095">
                  <a:extLst>
                    <a:ext uri="{9D8B030D-6E8A-4147-A177-3AD203B41FA5}">
                      <a16:colId xmlns:a16="http://schemas.microsoft.com/office/drawing/2014/main" val="3056364064"/>
                    </a:ext>
                  </a:extLst>
                </a:gridCol>
                <a:gridCol w="969549">
                  <a:extLst>
                    <a:ext uri="{9D8B030D-6E8A-4147-A177-3AD203B41FA5}">
                      <a16:colId xmlns:a16="http://schemas.microsoft.com/office/drawing/2014/main" val="3437574949"/>
                    </a:ext>
                  </a:extLst>
                </a:gridCol>
                <a:gridCol w="664592">
                  <a:extLst>
                    <a:ext uri="{9D8B030D-6E8A-4147-A177-3AD203B41FA5}">
                      <a16:colId xmlns:a16="http://schemas.microsoft.com/office/drawing/2014/main" val="1602097494"/>
                    </a:ext>
                  </a:extLst>
                </a:gridCol>
                <a:gridCol w="664592">
                  <a:extLst>
                    <a:ext uri="{9D8B030D-6E8A-4147-A177-3AD203B41FA5}">
                      <a16:colId xmlns:a16="http://schemas.microsoft.com/office/drawing/2014/main" val="2696251674"/>
                    </a:ext>
                  </a:extLst>
                </a:gridCol>
                <a:gridCol w="664592">
                  <a:extLst>
                    <a:ext uri="{9D8B030D-6E8A-4147-A177-3AD203B41FA5}">
                      <a16:colId xmlns:a16="http://schemas.microsoft.com/office/drawing/2014/main" val="2256597368"/>
                    </a:ext>
                  </a:extLst>
                </a:gridCol>
                <a:gridCol w="664592">
                  <a:extLst>
                    <a:ext uri="{9D8B030D-6E8A-4147-A177-3AD203B41FA5}">
                      <a16:colId xmlns:a16="http://schemas.microsoft.com/office/drawing/2014/main" val="1584544904"/>
                    </a:ext>
                  </a:extLst>
                </a:gridCol>
              </a:tblGrid>
              <a:tr h="21494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18-24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18 - 64</a:t>
                      </a:r>
                    </a:p>
                  </a:txBody>
                  <a:tcPr marL="9525" marR="9525" marT="9525" marB="0" anchor="ctr"/>
                </a:tc>
                <a:extLst>
                  <a:ext uri="{0D108BD9-81ED-4DB2-BD59-A6C34878D82A}">
                    <a16:rowId xmlns:a16="http://schemas.microsoft.com/office/drawing/2014/main" val="467850947"/>
                  </a:ext>
                </a:extLst>
              </a:tr>
              <a:tr h="214940">
                <a:tc vMerge="1">
                  <a:txBody>
                    <a:bodyPr/>
                    <a:lstStyle/>
                    <a:p>
                      <a:endParaRPr lang="en-GB"/>
                    </a:p>
                  </a:txBody>
                  <a:tcPr/>
                </a:tc>
                <a:tc>
                  <a:txBody>
                    <a:bodyPr/>
                    <a:lstStyle/>
                    <a:p>
                      <a:pPr algn="ctr" fontAlgn="ctr"/>
                      <a:r>
                        <a:rPr lang="en-GB" sz="1000" b="0" i="0" u="none" strike="noStrike">
                          <a:solidFill>
                            <a:srgbClr val="000000"/>
                          </a:solidFill>
                          <a:effectLst/>
                          <a:latin typeface="+mn-lt"/>
                        </a:rPr>
                        <a:t>3.3</a:t>
                      </a:r>
                    </a:p>
                  </a:txBody>
                  <a:tcPr marL="9525" marR="9525" marT="9525" marB="0" anchor="ctr"/>
                </a:tc>
                <a:tc>
                  <a:txBody>
                    <a:bodyPr/>
                    <a:lstStyle/>
                    <a:p>
                      <a:pPr algn="ctr" fontAlgn="ctr"/>
                      <a:r>
                        <a:rPr lang="en-GB" sz="1000" b="0" i="0" u="none" strike="noStrike">
                          <a:solidFill>
                            <a:srgbClr val="000000"/>
                          </a:solidFill>
                          <a:effectLst/>
                          <a:latin typeface="+mn-lt"/>
                        </a:rPr>
                        <a:t>2.7</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D73136AF-9775-ABD1-CB4D-A37F1D4F978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5" name="TextBox 4">
            <a:extLst>
              <a:ext uri="{FF2B5EF4-FFF2-40B4-BE49-F238E27FC236}">
                <a16:creationId xmlns:a16="http://schemas.microsoft.com/office/drawing/2014/main" id="{B3501970-505B-03A7-917A-34CDFB870348}"/>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439490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Borderline personality disorder (BPD) (lifetime)</a:t>
            </a:r>
          </a:p>
        </p:txBody>
      </p:sp>
      <p:graphicFrame>
        <p:nvGraphicFramePr>
          <p:cNvPr id="5" name="Content Placeholder 4">
            <a:extLst>
              <a:ext uri="{FF2B5EF4-FFF2-40B4-BE49-F238E27FC236}">
                <a16:creationId xmlns:a16="http://schemas.microsoft.com/office/drawing/2014/main" id="{FF85EC60-A966-D56F-3A03-FAE049CF89BD}"/>
              </a:ext>
            </a:extLst>
          </p:cNvPr>
          <p:cNvGraphicFramePr>
            <a:graphicFrameLocks noGrp="1"/>
          </p:cNvGraphicFramePr>
          <p:nvPr>
            <p:ph sz="half" idx="1"/>
            <p:extLst>
              <p:ext uri="{D42A27DB-BD31-4B8C-83A1-F6EECF244321}">
                <p14:modId xmlns:p14="http://schemas.microsoft.com/office/powerpoint/2010/main" val="2171481721"/>
              </p:ext>
            </p:extLst>
          </p:nvPr>
        </p:nvGraphicFramePr>
        <p:xfrm>
          <a:off x="260059" y="760414"/>
          <a:ext cx="5835941" cy="26685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ontent Placeholder 8">
            <a:extLst>
              <a:ext uri="{FF2B5EF4-FFF2-40B4-BE49-F238E27FC236}">
                <a16:creationId xmlns:a16="http://schemas.microsoft.com/office/drawing/2014/main" id="{F5D58666-1D95-4E33-851B-AEB8C78AAB87}"/>
              </a:ext>
            </a:extLst>
          </p:cNvPr>
          <p:cNvGraphicFramePr>
            <a:graphicFrameLocks noGrp="1"/>
          </p:cNvGraphicFramePr>
          <p:nvPr>
            <p:ph sz="half" idx="2"/>
            <p:extLst>
              <p:ext uri="{D42A27DB-BD31-4B8C-83A1-F6EECF244321}">
                <p14:modId xmlns:p14="http://schemas.microsoft.com/office/powerpoint/2010/main" val="268597861"/>
              </p:ext>
            </p:extLst>
          </p:nvPr>
        </p:nvGraphicFramePr>
        <p:xfrm>
          <a:off x="6363478" y="760413"/>
          <a:ext cx="5626910"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AB14AA6D-1EAC-87DA-5603-57478E7F19B0}"/>
              </a:ext>
            </a:extLst>
          </p:cNvPr>
          <p:cNvSpPr txBox="1">
            <a:spLocks/>
          </p:cNvSpPr>
          <p:nvPr/>
        </p:nvSpPr>
        <p:spPr>
          <a:xfrm>
            <a:off x="329374" y="4600003"/>
            <a:ext cx="11652308" cy="1943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BPD is characterised by high levels of personal and emotional instability associated with significant impairment. People with BPD have severe difficulties in sustaining relationships, and self-harm and suicidal behaviour is common (Paris and Zweig-Frank 2001).</a:t>
            </a:r>
          </a:p>
          <a:p>
            <a:r>
              <a:rPr lang="en-GB" sz="1400"/>
              <a:t>An apparent difference in rate by sex did not achieve statistical significance, with 1.9% (95% CI 1.3% to 2.7%) of men screening positive and 2.9% (95% CI 2.3% to 3.7%) of women. </a:t>
            </a:r>
          </a:p>
          <a:p>
            <a:r>
              <a:rPr lang="en-GB" sz="1400"/>
              <a:t>Younger people were more likely to screen positive for BPD than older people, this pattern was more evident in women than men. </a:t>
            </a:r>
          </a:p>
          <a:p>
            <a:r>
              <a:rPr lang="en-GB" sz="1400"/>
              <a:t>Approximately 7,600 men and 11,800 women aged 16 to 64 were estimated to screen positive for borderline personality disorder in Cambridgeshire and Peterborough.</a:t>
            </a:r>
          </a:p>
          <a:p>
            <a:endParaRPr lang="en-GB" sz="1400"/>
          </a:p>
        </p:txBody>
      </p:sp>
      <p:graphicFrame>
        <p:nvGraphicFramePr>
          <p:cNvPr id="8" name="Table 7">
            <a:extLst>
              <a:ext uri="{FF2B5EF4-FFF2-40B4-BE49-F238E27FC236}">
                <a16:creationId xmlns:a16="http://schemas.microsoft.com/office/drawing/2014/main" id="{BDC759A8-0565-4B6B-BF76-9D08A601205B}"/>
              </a:ext>
            </a:extLst>
          </p:cNvPr>
          <p:cNvGraphicFramePr>
            <a:graphicFrameLocks noGrp="1"/>
          </p:cNvGraphicFramePr>
          <p:nvPr>
            <p:extLst>
              <p:ext uri="{D42A27DB-BD31-4B8C-83A1-F6EECF244321}">
                <p14:modId xmlns:p14="http://schemas.microsoft.com/office/powerpoint/2010/main" val="1769246608"/>
              </p:ext>
            </p:extLst>
          </p:nvPr>
        </p:nvGraphicFramePr>
        <p:xfrm>
          <a:off x="329374" y="3710783"/>
          <a:ext cx="4620131" cy="429880"/>
        </p:xfrm>
        <a:graphic>
          <a:graphicData uri="http://schemas.openxmlformats.org/drawingml/2006/table">
            <a:tbl>
              <a:tblPr>
                <a:tableStyleId>{5940675A-B579-460E-94D1-54222C63F5DA}</a:tableStyleId>
              </a:tblPr>
              <a:tblGrid>
                <a:gridCol w="1176051">
                  <a:extLst>
                    <a:ext uri="{9D8B030D-6E8A-4147-A177-3AD203B41FA5}">
                      <a16:colId xmlns:a16="http://schemas.microsoft.com/office/drawing/2014/main" val="85163183"/>
                    </a:ext>
                  </a:extLst>
                </a:gridCol>
                <a:gridCol w="880528">
                  <a:extLst>
                    <a:ext uri="{9D8B030D-6E8A-4147-A177-3AD203B41FA5}">
                      <a16:colId xmlns:a16="http://schemas.microsoft.com/office/drawing/2014/main" val="4187250768"/>
                    </a:ext>
                  </a:extLst>
                </a:gridCol>
                <a:gridCol w="640888">
                  <a:extLst>
                    <a:ext uri="{9D8B030D-6E8A-4147-A177-3AD203B41FA5}">
                      <a16:colId xmlns:a16="http://schemas.microsoft.com/office/drawing/2014/main" val="1486603621"/>
                    </a:ext>
                  </a:extLst>
                </a:gridCol>
                <a:gridCol w="640888">
                  <a:extLst>
                    <a:ext uri="{9D8B030D-6E8A-4147-A177-3AD203B41FA5}">
                      <a16:colId xmlns:a16="http://schemas.microsoft.com/office/drawing/2014/main" val="1864672959"/>
                    </a:ext>
                  </a:extLst>
                </a:gridCol>
                <a:gridCol w="640888">
                  <a:extLst>
                    <a:ext uri="{9D8B030D-6E8A-4147-A177-3AD203B41FA5}">
                      <a16:colId xmlns:a16="http://schemas.microsoft.com/office/drawing/2014/main" val="607664547"/>
                    </a:ext>
                  </a:extLst>
                </a:gridCol>
                <a:gridCol w="640888">
                  <a:extLst>
                    <a:ext uri="{9D8B030D-6E8A-4147-A177-3AD203B41FA5}">
                      <a16:colId xmlns:a16="http://schemas.microsoft.com/office/drawing/2014/main" val="4144308773"/>
                    </a:ext>
                  </a:extLst>
                </a:gridCol>
              </a:tblGrid>
              <a:tr h="230706">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16-64</a:t>
                      </a:r>
                    </a:p>
                  </a:txBody>
                  <a:tcPr marL="9525" marR="9525" marT="9525" marB="0" anchor="ctr"/>
                </a:tc>
                <a:extLst>
                  <a:ext uri="{0D108BD9-81ED-4DB2-BD59-A6C34878D82A}">
                    <a16:rowId xmlns:a16="http://schemas.microsoft.com/office/drawing/2014/main" val="3794163784"/>
                  </a:ext>
                </a:extLst>
              </a:tr>
              <a:tr h="199174">
                <a:tc vMerge="1">
                  <a:txBody>
                    <a:bodyPr/>
                    <a:lstStyle/>
                    <a:p>
                      <a:endParaRPr lang="en-GB"/>
                    </a:p>
                  </a:txBody>
                  <a:tcPr/>
                </a:tc>
                <a:tc>
                  <a:txBody>
                    <a:bodyPr/>
                    <a:lstStyle/>
                    <a:p>
                      <a:pPr algn="ctr" fontAlgn="ctr"/>
                      <a:r>
                        <a:rPr lang="en-GB" sz="1000" b="0" i="0" u="none" strike="noStrike">
                          <a:solidFill>
                            <a:srgbClr val="000000"/>
                          </a:solidFill>
                          <a:effectLst/>
                          <a:latin typeface="+mn-lt"/>
                        </a:rPr>
                        <a:t>4.2</a:t>
                      </a:r>
                    </a:p>
                  </a:txBody>
                  <a:tcPr marL="9525" marR="9525" marT="9525" marB="0" anchor="ctr"/>
                </a:tc>
                <a:tc>
                  <a:txBody>
                    <a:bodyPr/>
                    <a:lstStyle/>
                    <a:p>
                      <a:pPr algn="ctr" fontAlgn="ctr"/>
                      <a:r>
                        <a:rPr lang="en-GB" sz="1000" b="0" i="0" u="none" strike="noStrike">
                          <a:solidFill>
                            <a:srgbClr val="000000"/>
                          </a:solidFill>
                          <a:effectLst/>
                          <a:latin typeface="+mn-lt"/>
                        </a:rPr>
                        <a:t>0.9</a:t>
                      </a:r>
                    </a:p>
                  </a:txBody>
                  <a:tcPr marL="9525" marR="9525" marT="9525" marB="0" anchor="ctr"/>
                </a:tc>
                <a:tc>
                  <a:txBody>
                    <a:bodyPr/>
                    <a:lstStyle/>
                    <a:p>
                      <a:pPr algn="ctr" fontAlgn="ctr"/>
                      <a:r>
                        <a:rPr lang="en-GB" sz="1000" b="0" i="0" u="none" strike="noStrike">
                          <a:solidFill>
                            <a:srgbClr val="000000"/>
                          </a:solidFill>
                          <a:effectLst/>
                          <a:latin typeface="+mn-lt"/>
                        </a:rPr>
                        <a:t>1.7</a:t>
                      </a:r>
                    </a:p>
                  </a:txBody>
                  <a:tcPr marL="9525" marR="9525" marT="9525" marB="0" anchor="ctr"/>
                </a:tc>
                <a:tc>
                  <a:txBody>
                    <a:bodyPr/>
                    <a:lstStyle/>
                    <a:p>
                      <a:pPr algn="ctr" fontAlgn="ctr"/>
                      <a:r>
                        <a:rPr lang="en-GB" sz="1000" b="0" i="0" u="none" strike="noStrike">
                          <a:solidFill>
                            <a:srgbClr val="000000"/>
                          </a:solidFill>
                          <a:effectLst/>
                          <a:latin typeface="+mn-lt"/>
                        </a:rPr>
                        <a:t>1.1</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10" name="Table 9">
            <a:extLst>
              <a:ext uri="{FF2B5EF4-FFF2-40B4-BE49-F238E27FC236}">
                <a16:creationId xmlns:a16="http://schemas.microsoft.com/office/drawing/2014/main" id="{B465C103-9C38-0C68-F420-3DE3DFA2BACF}"/>
              </a:ext>
            </a:extLst>
          </p:cNvPr>
          <p:cNvGraphicFramePr>
            <a:graphicFrameLocks noGrp="1"/>
          </p:cNvGraphicFramePr>
          <p:nvPr>
            <p:extLst>
              <p:ext uri="{D42A27DB-BD31-4B8C-83A1-F6EECF244321}">
                <p14:modId xmlns:p14="http://schemas.microsoft.com/office/powerpoint/2010/main" val="3144448161"/>
              </p:ext>
            </p:extLst>
          </p:nvPr>
        </p:nvGraphicFramePr>
        <p:xfrm>
          <a:off x="6525737" y="3710783"/>
          <a:ext cx="4791012" cy="381000"/>
        </p:xfrm>
        <a:graphic>
          <a:graphicData uri="http://schemas.openxmlformats.org/drawingml/2006/table">
            <a:tbl>
              <a:tblPr>
                <a:tableStyleId>{5940675A-B579-460E-94D1-54222C63F5DA}</a:tableStyleId>
              </a:tblPr>
              <a:tblGrid>
                <a:gridCol w="1163095">
                  <a:extLst>
                    <a:ext uri="{9D8B030D-6E8A-4147-A177-3AD203B41FA5}">
                      <a16:colId xmlns:a16="http://schemas.microsoft.com/office/drawing/2014/main" val="3056364064"/>
                    </a:ext>
                  </a:extLst>
                </a:gridCol>
                <a:gridCol w="969549">
                  <a:extLst>
                    <a:ext uri="{9D8B030D-6E8A-4147-A177-3AD203B41FA5}">
                      <a16:colId xmlns:a16="http://schemas.microsoft.com/office/drawing/2014/main" val="3437574949"/>
                    </a:ext>
                  </a:extLst>
                </a:gridCol>
                <a:gridCol w="664592">
                  <a:extLst>
                    <a:ext uri="{9D8B030D-6E8A-4147-A177-3AD203B41FA5}">
                      <a16:colId xmlns:a16="http://schemas.microsoft.com/office/drawing/2014/main" val="1602097494"/>
                    </a:ext>
                  </a:extLst>
                </a:gridCol>
                <a:gridCol w="664592">
                  <a:extLst>
                    <a:ext uri="{9D8B030D-6E8A-4147-A177-3AD203B41FA5}">
                      <a16:colId xmlns:a16="http://schemas.microsoft.com/office/drawing/2014/main" val="2696251674"/>
                    </a:ext>
                  </a:extLst>
                </a:gridCol>
                <a:gridCol w="664592">
                  <a:extLst>
                    <a:ext uri="{9D8B030D-6E8A-4147-A177-3AD203B41FA5}">
                      <a16:colId xmlns:a16="http://schemas.microsoft.com/office/drawing/2014/main" val="2256597368"/>
                    </a:ext>
                  </a:extLst>
                </a:gridCol>
                <a:gridCol w="664592">
                  <a:extLst>
                    <a:ext uri="{9D8B030D-6E8A-4147-A177-3AD203B41FA5}">
                      <a16:colId xmlns:a16="http://schemas.microsoft.com/office/drawing/2014/main" val="734663612"/>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ctr"/>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16-64 </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7.3</a:t>
                      </a:r>
                    </a:p>
                  </a:txBody>
                  <a:tcPr marL="9525" marR="9525" marT="9525" marB="0" anchor="ctr"/>
                </a:tc>
                <a:tc>
                  <a:txBody>
                    <a:bodyPr/>
                    <a:lstStyle/>
                    <a:p>
                      <a:pPr algn="ctr" fontAlgn="ctr"/>
                      <a:r>
                        <a:rPr lang="en-GB" sz="1000" b="0" i="0" u="none" strike="noStrike">
                          <a:solidFill>
                            <a:srgbClr val="000000"/>
                          </a:solidFill>
                          <a:effectLst/>
                          <a:latin typeface="+mn-lt"/>
                        </a:rPr>
                        <a:t>3.7</a:t>
                      </a:r>
                    </a:p>
                  </a:txBody>
                  <a:tcPr marL="9525" marR="9525" marT="9525" marB="0" anchor="ctr"/>
                </a:tc>
                <a:tc>
                  <a:txBody>
                    <a:bodyPr/>
                    <a:lstStyle/>
                    <a:p>
                      <a:pPr algn="ctr" fontAlgn="ctr"/>
                      <a:r>
                        <a:rPr lang="en-GB" sz="1000" b="0" i="0" u="none" strike="noStrike">
                          <a:solidFill>
                            <a:srgbClr val="000000"/>
                          </a:solidFill>
                          <a:effectLst/>
                          <a:latin typeface="+mn-lt"/>
                        </a:rPr>
                        <a:t>1.4</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2.9</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8D52721C-6A8B-0D9B-DC52-D066B35758C4}"/>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C69D7D04-B090-5ED6-A0BD-BE0BE7E8DC25}"/>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224967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Bipolar disorder (lifetime)</a:t>
            </a:r>
          </a:p>
        </p:txBody>
      </p:sp>
      <p:graphicFrame>
        <p:nvGraphicFramePr>
          <p:cNvPr id="5" name="Content Placeholder 4">
            <a:extLst>
              <a:ext uri="{FF2B5EF4-FFF2-40B4-BE49-F238E27FC236}">
                <a16:creationId xmlns:a16="http://schemas.microsoft.com/office/drawing/2014/main" id="{C5380BAA-C86D-CAB3-1E14-3A2E56B2DA42}"/>
              </a:ext>
            </a:extLst>
          </p:cNvPr>
          <p:cNvGraphicFramePr>
            <a:graphicFrameLocks noGrp="1"/>
          </p:cNvGraphicFramePr>
          <p:nvPr>
            <p:ph sz="half" idx="1"/>
            <p:extLst>
              <p:ext uri="{D42A27DB-BD31-4B8C-83A1-F6EECF244321}">
                <p14:modId xmlns:p14="http://schemas.microsoft.com/office/powerpoint/2010/main" val="2396969029"/>
              </p:ext>
            </p:extLst>
          </p:nvPr>
        </p:nvGraphicFramePr>
        <p:xfrm>
          <a:off x="201612" y="760413"/>
          <a:ext cx="5835941" cy="26685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a:extLst>
              <a:ext uri="{FF2B5EF4-FFF2-40B4-BE49-F238E27FC236}">
                <a16:creationId xmlns:a16="http://schemas.microsoft.com/office/drawing/2014/main" id="{1A05E0B3-0154-48BD-8FAC-3C85A843DAF0}"/>
              </a:ext>
            </a:extLst>
          </p:cNvPr>
          <p:cNvGraphicFramePr>
            <a:graphicFrameLocks noGrp="1"/>
          </p:cNvGraphicFramePr>
          <p:nvPr>
            <p:ph sz="half" idx="2"/>
            <p:extLst>
              <p:ext uri="{D42A27DB-BD31-4B8C-83A1-F6EECF244321}">
                <p14:modId xmlns:p14="http://schemas.microsoft.com/office/powerpoint/2010/main" val="2118130871"/>
              </p:ext>
            </p:extLst>
          </p:nvPr>
        </p:nvGraphicFramePr>
        <p:xfrm>
          <a:off x="6154447" y="760413"/>
          <a:ext cx="5835941" cy="2668585"/>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467097"/>
            <a:ext cx="11652308" cy="222731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Bipolar disorder, is a common, lifelong, mental health condition characterised by recurring episodes of depression and mania. It is associated with significant impairment. A positive screen required endorsement of at least 7 lifetime manic/hypomanic symptoms, of which several co-occur, and are associated with moderate or serious functional impairment.</a:t>
            </a:r>
          </a:p>
          <a:p>
            <a:r>
              <a:rPr lang="en-GB" sz="1400"/>
              <a:t>Overall, 2.0% of the population screened positive for bipolar disorder. Rates were similar in men and women.</a:t>
            </a:r>
          </a:p>
          <a:p>
            <a:r>
              <a:rPr lang="en-GB" sz="1400"/>
              <a:t>Positive screening for bipolar disorder was more common in younger age-groups. 3.4% of 16–24 year olds screened positive compared with 0.4% of those aged 65–74. None of the participants aged 75 and over screened positive for bipolar disorder.</a:t>
            </a:r>
          </a:p>
          <a:p>
            <a:r>
              <a:rPr lang="en-GB" sz="1400"/>
              <a:t>Estimation for 16+ population in Cambridgeshire and Peterborough shows that approximately 7,600 men and 6,700 women screen positive for bipolar disorder.</a:t>
            </a:r>
          </a:p>
        </p:txBody>
      </p:sp>
      <p:graphicFrame>
        <p:nvGraphicFramePr>
          <p:cNvPr id="8" name="Table 7">
            <a:extLst>
              <a:ext uri="{FF2B5EF4-FFF2-40B4-BE49-F238E27FC236}">
                <a16:creationId xmlns:a16="http://schemas.microsoft.com/office/drawing/2014/main" id="{CD1F0C49-C5CB-1BC0-B464-974A6313A497}"/>
              </a:ext>
            </a:extLst>
          </p:cNvPr>
          <p:cNvGraphicFramePr>
            <a:graphicFrameLocks noGrp="1"/>
          </p:cNvGraphicFramePr>
          <p:nvPr>
            <p:extLst>
              <p:ext uri="{D42A27DB-BD31-4B8C-83A1-F6EECF244321}">
                <p14:modId xmlns:p14="http://schemas.microsoft.com/office/powerpoint/2010/main" val="4127440848"/>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2.9</a:t>
                      </a:r>
                    </a:p>
                  </a:txBody>
                  <a:tcPr marL="9525" marR="9525" marT="9525" marB="0" anchor="ctr"/>
                </a:tc>
                <a:tc>
                  <a:txBody>
                    <a:bodyPr/>
                    <a:lstStyle/>
                    <a:p>
                      <a:pPr algn="ctr" fontAlgn="ctr"/>
                      <a:r>
                        <a:rPr lang="en-GB" sz="1000" b="0" i="0" u="none" strike="noStrike">
                          <a:solidFill>
                            <a:srgbClr val="000000"/>
                          </a:solidFill>
                          <a:effectLst/>
                          <a:latin typeface="+mn-lt"/>
                        </a:rPr>
                        <a:t>2.1</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2.1</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9" name="Table 8">
            <a:extLst>
              <a:ext uri="{FF2B5EF4-FFF2-40B4-BE49-F238E27FC236}">
                <a16:creationId xmlns:a16="http://schemas.microsoft.com/office/drawing/2014/main" id="{0111C431-A6CC-E0DA-9C10-4C23B9A6CBD4}"/>
              </a:ext>
            </a:extLst>
          </p:cNvPr>
          <p:cNvGraphicFramePr>
            <a:graphicFrameLocks noGrp="1"/>
          </p:cNvGraphicFramePr>
          <p:nvPr>
            <p:extLst>
              <p:ext uri="{D42A27DB-BD31-4B8C-83A1-F6EECF244321}">
                <p14:modId xmlns:p14="http://schemas.microsoft.com/office/powerpoint/2010/main" val="3346006948"/>
              </p:ext>
            </p:extLst>
          </p:nvPr>
        </p:nvGraphicFramePr>
        <p:xfrm>
          <a:off x="6215345" y="3701134"/>
          <a:ext cx="5835651" cy="504825"/>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190500">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190500">
                <a:tc vMerge="1">
                  <a:txBody>
                    <a:bodyPr/>
                    <a:lstStyle/>
                    <a:p>
                      <a:endParaRPr lang="en-GB"/>
                    </a:p>
                  </a:txBody>
                  <a:tcPr/>
                </a:tc>
                <a:tc>
                  <a:txBody>
                    <a:bodyPr/>
                    <a:lstStyle/>
                    <a:p>
                      <a:pPr algn="ctr" fontAlgn="ctr"/>
                      <a:r>
                        <a:rPr lang="en-GB" sz="1000" b="0" i="0" u="none" strike="noStrike">
                          <a:solidFill>
                            <a:srgbClr val="000000"/>
                          </a:solidFill>
                          <a:effectLst/>
                          <a:latin typeface="+mn-lt"/>
                        </a:rPr>
                        <a:t>3.7</a:t>
                      </a:r>
                    </a:p>
                  </a:txBody>
                  <a:tcPr marL="9525" marR="9525" marT="9525" marB="0" anchor="ctr"/>
                </a:tc>
                <a:tc>
                  <a:txBody>
                    <a:bodyPr/>
                    <a:lstStyle/>
                    <a:p>
                      <a:pPr algn="ctr" fontAlgn="ctr"/>
                      <a:r>
                        <a:rPr lang="en-GB" sz="1000" b="0" i="0" u="none" strike="noStrike">
                          <a:solidFill>
                            <a:srgbClr val="000000"/>
                          </a:solidFill>
                          <a:effectLst/>
                          <a:latin typeface="+mn-lt"/>
                        </a:rPr>
                        <a:t>3.1</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tc>
                  <a:txBody>
                    <a:bodyPr/>
                    <a:lstStyle/>
                    <a:p>
                      <a:pPr algn="ctr" fontAlgn="ctr"/>
                      <a:r>
                        <a:rPr lang="en-GB" sz="1000" b="0" i="0" u="none" strike="noStrike">
                          <a:solidFill>
                            <a:srgbClr val="000000"/>
                          </a:solidFill>
                          <a:effectLst/>
                          <a:latin typeface="+mn-lt"/>
                        </a:rPr>
                        <a:t>1.2</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0.4</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4" name="TextBox 3">
            <a:extLst>
              <a:ext uri="{FF2B5EF4-FFF2-40B4-BE49-F238E27FC236}">
                <a16:creationId xmlns:a16="http://schemas.microsoft.com/office/drawing/2014/main" id="{EBB1B97B-2A4D-C6D5-F3AC-EAE705FAB5F4}"/>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6" name="TextBox 5">
            <a:extLst>
              <a:ext uri="{FF2B5EF4-FFF2-40B4-BE49-F238E27FC236}">
                <a16:creationId xmlns:a16="http://schemas.microsoft.com/office/drawing/2014/main" id="{3D6B0D7D-709C-FA01-0606-A17859C18B5C}"/>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1359722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Alcohol dependence in the past year</a:t>
            </a:r>
          </a:p>
        </p:txBody>
      </p:sp>
      <p:graphicFrame>
        <p:nvGraphicFramePr>
          <p:cNvPr id="31" name="Content Placeholder 30">
            <a:extLst>
              <a:ext uri="{FF2B5EF4-FFF2-40B4-BE49-F238E27FC236}">
                <a16:creationId xmlns:a16="http://schemas.microsoft.com/office/drawing/2014/main" id="{1B46FB96-44AE-4F12-A937-3F519AD697C5}"/>
              </a:ext>
            </a:extLst>
          </p:cNvPr>
          <p:cNvGraphicFramePr>
            <a:graphicFrameLocks noGrp="1"/>
          </p:cNvGraphicFramePr>
          <p:nvPr>
            <p:ph sz="half" idx="1"/>
            <p:extLst>
              <p:ext uri="{D42A27DB-BD31-4B8C-83A1-F6EECF244321}">
                <p14:modId xmlns:p14="http://schemas.microsoft.com/office/powerpoint/2010/main" val="894266015"/>
              </p:ext>
            </p:extLst>
          </p:nvPr>
        </p:nvGraphicFramePr>
        <p:xfrm>
          <a:off x="77788" y="767691"/>
          <a:ext cx="5913961" cy="26685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Content Placeholder 33">
            <a:extLst>
              <a:ext uri="{FF2B5EF4-FFF2-40B4-BE49-F238E27FC236}">
                <a16:creationId xmlns:a16="http://schemas.microsoft.com/office/drawing/2014/main" id="{B5DD8A52-1301-4FDA-AA2D-5422D0CA1CE6}"/>
              </a:ext>
            </a:extLst>
          </p:cNvPr>
          <p:cNvGraphicFramePr>
            <a:graphicFrameLocks noGrp="1"/>
          </p:cNvGraphicFramePr>
          <p:nvPr>
            <p:ph sz="half" idx="2"/>
            <p:extLst>
              <p:ext uri="{D42A27DB-BD31-4B8C-83A1-F6EECF244321}">
                <p14:modId xmlns:p14="http://schemas.microsoft.com/office/powerpoint/2010/main" val="2750745140"/>
              </p:ext>
            </p:extLst>
          </p:nvPr>
        </p:nvGraphicFramePr>
        <p:xfrm>
          <a:off x="6200775" y="760414"/>
          <a:ext cx="5789614" cy="2668586"/>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15162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E147DDF0-E736-7ABD-3BB1-8AACB4C59C5F}"/>
              </a:ext>
            </a:extLst>
          </p:cNvPr>
          <p:cNvSpPr txBox="1">
            <a:spLocks/>
          </p:cNvSpPr>
          <p:nvPr/>
        </p:nvSpPr>
        <p:spPr>
          <a:xfrm>
            <a:off x="299069" y="4425487"/>
            <a:ext cx="11652308" cy="2268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According to the Alcohol Use Disorders Identification Test (AUDIT), 16.6% of adults drank at hazardous levels (AUDIT scores of 8 to 15), 1.9% were harmful or mildly dependent drinkers (AUDIT scores of 16 to 19), and 1.2% were probably dependent drinkers (AUDIT scores of 20 or more).</a:t>
            </a:r>
          </a:p>
          <a:p>
            <a:r>
              <a:rPr lang="en-GB" sz="1400"/>
              <a:t>Nationally, 6.6% of men aged 25 to 34 had an AUDIT score of 16+, indicative of harmful drinking, mild dependence or probable dependence. This proportion declined thereafter with age to 0.6% of those aged 75 and over.</a:t>
            </a:r>
          </a:p>
          <a:p>
            <a:r>
              <a:rPr lang="en-GB" sz="1400"/>
              <a:t>Among women, drinking at these levels was highest in the youngest age group (3.2%), was around 2% for women aged between 25 and 65, and declined to 0.7% of women aged 65 to 74. No female participants aged 75 or over were in this group.</a:t>
            </a:r>
          </a:p>
          <a:p>
            <a:r>
              <a:rPr lang="en-GB" sz="1400"/>
              <a:t>Of the local population aged 16 and over, about 15,700 males (4.4%) and 6,900 females (1.8%) were estimated to have an AUDIT score of 16+.</a:t>
            </a:r>
          </a:p>
          <a:p>
            <a:endParaRPr lang="en-GB" sz="2000"/>
          </a:p>
        </p:txBody>
      </p:sp>
      <p:graphicFrame>
        <p:nvGraphicFramePr>
          <p:cNvPr id="5" name="Table 4">
            <a:extLst>
              <a:ext uri="{FF2B5EF4-FFF2-40B4-BE49-F238E27FC236}">
                <a16:creationId xmlns:a16="http://schemas.microsoft.com/office/drawing/2014/main" id="{9D8B0BA4-29D8-4B4D-71A8-9E2F2A79F933}"/>
              </a:ext>
            </a:extLst>
          </p:cNvPr>
          <p:cNvGraphicFramePr>
            <a:graphicFrameLocks noGrp="1"/>
          </p:cNvGraphicFramePr>
          <p:nvPr>
            <p:extLst>
              <p:ext uri="{D42A27DB-BD31-4B8C-83A1-F6EECF244321}">
                <p14:modId xmlns:p14="http://schemas.microsoft.com/office/powerpoint/2010/main" val="2593064709"/>
              </p:ext>
            </p:extLst>
          </p:nvPr>
        </p:nvGraphicFramePr>
        <p:xfrm>
          <a:off x="184352" y="3680395"/>
          <a:ext cx="5792305" cy="535305"/>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64249">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71056">
                <a:tc vMerge="1">
                  <a:txBody>
                    <a:bodyPr/>
                    <a:lstStyle/>
                    <a:p>
                      <a:endParaRPr lang="en-GB"/>
                    </a:p>
                  </a:txBody>
                  <a:tcPr/>
                </a:tc>
                <a:tc>
                  <a:txBody>
                    <a:bodyPr/>
                    <a:lstStyle/>
                    <a:p>
                      <a:pPr algn="ctr" fontAlgn="ctr"/>
                      <a:r>
                        <a:rPr lang="en-GB" sz="1000" b="0" i="0" u="none" strike="noStrike">
                          <a:solidFill>
                            <a:srgbClr val="000000"/>
                          </a:solidFill>
                          <a:effectLst/>
                          <a:latin typeface="+mn-lt"/>
                        </a:rPr>
                        <a:t>5.2</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6.1</a:t>
                      </a:r>
                    </a:p>
                  </a:txBody>
                  <a:tcPr marL="9525" marR="9525" marT="9525" marB="0" anchor="ctr"/>
                </a:tc>
                <a:tc>
                  <a:txBody>
                    <a:bodyPr/>
                    <a:lstStyle/>
                    <a:p>
                      <a:pPr algn="ctr" fontAlgn="ctr"/>
                      <a:r>
                        <a:rPr lang="en-GB" sz="1000" b="0" i="0" u="none" strike="noStrike">
                          <a:solidFill>
                            <a:srgbClr val="000000"/>
                          </a:solidFill>
                          <a:effectLst/>
                          <a:latin typeface="+mn-lt"/>
                        </a:rPr>
                        <a:t>4.1</a:t>
                      </a:r>
                    </a:p>
                  </a:txBody>
                  <a:tcPr marL="9525" marR="9525" marT="9525" marB="0" anchor="ctr"/>
                </a:tc>
                <a:tc>
                  <a:txBody>
                    <a:bodyPr/>
                    <a:lstStyle/>
                    <a:p>
                      <a:pPr algn="ctr" fontAlgn="ctr"/>
                      <a:r>
                        <a:rPr lang="en-GB" sz="1000" b="0" i="0" u="none" strike="noStrike">
                          <a:solidFill>
                            <a:srgbClr val="000000"/>
                          </a:solidFill>
                          <a:effectLst/>
                          <a:latin typeface="+mn-lt"/>
                        </a:rPr>
                        <a:t>3.8</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0.6</a:t>
                      </a:r>
                    </a:p>
                  </a:txBody>
                  <a:tcPr marL="9525" marR="9525" marT="9525" marB="0" anchor="ctr"/>
                </a:tc>
                <a:tc>
                  <a:txBody>
                    <a:bodyPr/>
                    <a:lstStyle/>
                    <a:p>
                      <a:pPr algn="ctr" fontAlgn="ctr"/>
                      <a:r>
                        <a:rPr lang="en-GB" sz="1000" b="0" i="0" u="none" strike="noStrike">
                          <a:solidFill>
                            <a:srgbClr val="000000"/>
                          </a:solidFill>
                          <a:effectLst/>
                          <a:latin typeface="+mn-lt"/>
                        </a:rPr>
                        <a:t>4.4</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809B8D8B-BBF7-8450-49D8-CB2A5857385C}"/>
              </a:ext>
            </a:extLst>
          </p:cNvPr>
          <p:cNvGraphicFramePr>
            <a:graphicFrameLocks noGrp="1"/>
          </p:cNvGraphicFramePr>
          <p:nvPr>
            <p:extLst>
              <p:ext uri="{D42A27DB-BD31-4B8C-83A1-F6EECF244321}">
                <p14:modId xmlns:p14="http://schemas.microsoft.com/office/powerpoint/2010/main" val="3906126665"/>
              </p:ext>
            </p:extLst>
          </p:nvPr>
        </p:nvGraphicFramePr>
        <p:xfrm>
          <a:off x="6215345" y="3701133"/>
          <a:ext cx="5835651" cy="514567"/>
        </p:xfrm>
        <a:graphic>
          <a:graphicData uri="http://schemas.openxmlformats.org/drawingml/2006/table">
            <a:tbl>
              <a:tblPr>
                <a:tableStyleId>{5940675A-B579-460E-94D1-54222C63F5DA}</a:tableStyleId>
              </a:tblPr>
              <a:tblGrid>
                <a:gridCol w="978454">
                  <a:extLst>
                    <a:ext uri="{9D8B030D-6E8A-4147-A177-3AD203B41FA5}">
                      <a16:colId xmlns:a16="http://schemas.microsoft.com/office/drawing/2014/main" val="3056364064"/>
                    </a:ext>
                  </a:extLst>
                </a:gridCol>
                <a:gridCol w="815633">
                  <a:extLst>
                    <a:ext uri="{9D8B030D-6E8A-4147-A177-3AD203B41FA5}">
                      <a16:colId xmlns:a16="http://schemas.microsoft.com/office/drawing/2014/main" val="3437574949"/>
                    </a:ext>
                  </a:extLst>
                </a:gridCol>
                <a:gridCol w="559088">
                  <a:extLst>
                    <a:ext uri="{9D8B030D-6E8A-4147-A177-3AD203B41FA5}">
                      <a16:colId xmlns:a16="http://schemas.microsoft.com/office/drawing/2014/main" val="1602097494"/>
                    </a:ext>
                  </a:extLst>
                </a:gridCol>
                <a:gridCol w="559088">
                  <a:extLst>
                    <a:ext uri="{9D8B030D-6E8A-4147-A177-3AD203B41FA5}">
                      <a16:colId xmlns:a16="http://schemas.microsoft.com/office/drawing/2014/main" val="2696251674"/>
                    </a:ext>
                  </a:extLst>
                </a:gridCol>
                <a:gridCol w="559088">
                  <a:extLst>
                    <a:ext uri="{9D8B030D-6E8A-4147-A177-3AD203B41FA5}">
                      <a16:colId xmlns:a16="http://schemas.microsoft.com/office/drawing/2014/main" val="2256597368"/>
                    </a:ext>
                  </a:extLst>
                </a:gridCol>
                <a:gridCol w="559088">
                  <a:extLst>
                    <a:ext uri="{9D8B030D-6E8A-4147-A177-3AD203B41FA5}">
                      <a16:colId xmlns:a16="http://schemas.microsoft.com/office/drawing/2014/main" val="2775721473"/>
                    </a:ext>
                  </a:extLst>
                </a:gridCol>
                <a:gridCol w="559088">
                  <a:extLst>
                    <a:ext uri="{9D8B030D-6E8A-4147-A177-3AD203B41FA5}">
                      <a16:colId xmlns:a16="http://schemas.microsoft.com/office/drawing/2014/main" val="3378712142"/>
                    </a:ext>
                  </a:extLst>
                </a:gridCol>
                <a:gridCol w="623062">
                  <a:extLst>
                    <a:ext uri="{9D8B030D-6E8A-4147-A177-3AD203B41FA5}">
                      <a16:colId xmlns:a16="http://schemas.microsoft.com/office/drawing/2014/main" val="2930301713"/>
                    </a:ext>
                  </a:extLst>
                </a:gridCol>
                <a:gridCol w="623062">
                  <a:extLst>
                    <a:ext uri="{9D8B030D-6E8A-4147-A177-3AD203B41FA5}">
                      <a16:colId xmlns:a16="http://schemas.microsoft.com/office/drawing/2014/main" val="2131321785"/>
                    </a:ext>
                  </a:extLst>
                </a:gridCol>
              </a:tblGrid>
              <a:tr h="31687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16 - 74</a:t>
                      </a:r>
                    </a:p>
                  </a:txBody>
                  <a:tcPr marL="9525" marR="9525" marT="9525" marB="0" anchor="ctr"/>
                </a:tc>
                <a:extLst>
                  <a:ext uri="{0D108BD9-81ED-4DB2-BD59-A6C34878D82A}">
                    <a16:rowId xmlns:a16="http://schemas.microsoft.com/office/drawing/2014/main" val="467850947"/>
                  </a:ext>
                </a:extLst>
              </a:tr>
              <a:tr h="197694">
                <a:tc vMerge="1">
                  <a:txBody>
                    <a:bodyPr/>
                    <a:lstStyle/>
                    <a:p>
                      <a:endParaRPr lang="en-GB"/>
                    </a:p>
                  </a:txBody>
                  <a:tcPr/>
                </a:tc>
                <a:tc>
                  <a:txBody>
                    <a:bodyPr/>
                    <a:lstStyle/>
                    <a:p>
                      <a:pPr algn="ctr" fontAlgn="ctr"/>
                      <a:r>
                        <a:rPr lang="en-GB" sz="1000" b="0" i="0" u="none" strike="noStrike">
                          <a:solidFill>
                            <a:srgbClr val="000000"/>
                          </a:solidFill>
                          <a:effectLst/>
                          <a:latin typeface="+mn-lt"/>
                        </a:rPr>
                        <a:t>3.2</a:t>
                      </a:r>
                    </a:p>
                  </a:txBody>
                  <a:tcPr marL="9525" marR="9525" marT="9525" marB="0" anchor="ctr"/>
                </a:tc>
                <a:tc>
                  <a:txBody>
                    <a:bodyPr/>
                    <a:lstStyle/>
                    <a:p>
                      <a:pPr algn="ctr" fontAlgn="ctr"/>
                      <a:r>
                        <a:rPr lang="en-GB" sz="1000" b="0" i="0" u="none" strike="noStrike">
                          <a:solidFill>
                            <a:srgbClr val="000000"/>
                          </a:solidFill>
                          <a:effectLst/>
                          <a:latin typeface="+mn-lt"/>
                        </a:rPr>
                        <a:t>2.2</a:t>
                      </a:r>
                    </a:p>
                  </a:txBody>
                  <a:tcPr marL="9525" marR="9525" marT="9525" marB="0" anchor="ctr"/>
                </a:tc>
                <a:tc>
                  <a:txBody>
                    <a:bodyPr/>
                    <a:lstStyle/>
                    <a:p>
                      <a:pPr algn="ctr" fontAlgn="ctr"/>
                      <a:r>
                        <a:rPr lang="en-GB" sz="1000" b="0" i="0" u="none" strike="noStrike">
                          <a:solidFill>
                            <a:srgbClr val="000000"/>
                          </a:solidFill>
                          <a:effectLst/>
                          <a:latin typeface="+mn-lt"/>
                        </a:rPr>
                        <a:t>2.4</a:t>
                      </a:r>
                    </a:p>
                  </a:txBody>
                  <a:tcPr marL="9525" marR="9525" marT="9525" marB="0" anchor="ctr"/>
                </a:tc>
                <a:tc>
                  <a:txBody>
                    <a:bodyPr/>
                    <a:lstStyle/>
                    <a:p>
                      <a:pPr algn="ctr" fontAlgn="ctr"/>
                      <a:r>
                        <a:rPr lang="en-GB" sz="1000" b="0" i="0" u="none" strike="noStrike">
                          <a:solidFill>
                            <a:srgbClr val="000000"/>
                          </a:solidFill>
                          <a:effectLst/>
                          <a:latin typeface="+mn-lt"/>
                        </a:rPr>
                        <a:t>1.6</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tc>
                  <a:txBody>
                    <a:bodyPr/>
                    <a:lstStyle/>
                    <a:p>
                      <a:pPr algn="ctr" fontAlgn="ctr"/>
                      <a:r>
                        <a:rPr lang="en-GB" sz="1000" b="0" i="0" u="none" strike="noStrike">
                          <a:solidFill>
                            <a:srgbClr val="000000"/>
                          </a:solidFill>
                          <a:effectLst/>
                          <a:latin typeface="+mn-lt"/>
                        </a:rPr>
                        <a:t>0.7</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1.8</a:t>
                      </a:r>
                    </a:p>
                  </a:txBody>
                  <a:tcPr marL="9525" marR="9525" marT="9525" marB="0" anchor="ctr"/>
                </a:tc>
                <a:extLst>
                  <a:ext uri="{0D108BD9-81ED-4DB2-BD59-A6C34878D82A}">
                    <a16:rowId xmlns:a16="http://schemas.microsoft.com/office/drawing/2014/main" val="3620045950"/>
                  </a:ext>
                </a:extLst>
              </a:tr>
            </a:tbl>
          </a:graphicData>
        </a:graphic>
      </p:graphicFrame>
      <p:sp>
        <p:nvSpPr>
          <p:cNvPr id="8" name="TextBox 7">
            <a:extLst>
              <a:ext uri="{FF2B5EF4-FFF2-40B4-BE49-F238E27FC236}">
                <a16:creationId xmlns:a16="http://schemas.microsoft.com/office/drawing/2014/main" id="{777F8592-18EE-9A66-48C9-6E974CDF4B32}"/>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9" name="TextBox 8">
            <a:extLst>
              <a:ext uri="{FF2B5EF4-FFF2-40B4-BE49-F238E27FC236}">
                <a16:creationId xmlns:a16="http://schemas.microsoft.com/office/drawing/2014/main" id="{718E18FF-6D39-31F5-85D3-89F6AE53886B}"/>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993813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Drug dependence in the past year</a:t>
            </a:r>
          </a:p>
        </p:txBody>
      </p:sp>
      <p:graphicFrame>
        <p:nvGraphicFramePr>
          <p:cNvPr id="8" name="Content Placeholder 7">
            <a:extLst>
              <a:ext uri="{FF2B5EF4-FFF2-40B4-BE49-F238E27FC236}">
                <a16:creationId xmlns:a16="http://schemas.microsoft.com/office/drawing/2014/main" id="{34916E89-8584-4E9F-836B-5B2F23A2C389}"/>
              </a:ext>
            </a:extLst>
          </p:cNvPr>
          <p:cNvGraphicFramePr>
            <a:graphicFrameLocks noGrp="1"/>
          </p:cNvGraphicFramePr>
          <p:nvPr>
            <p:ph sz="half" idx="1"/>
            <p:extLst>
              <p:ext uri="{D42A27DB-BD31-4B8C-83A1-F6EECF244321}">
                <p14:modId xmlns:p14="http://schemas.microsoft.com/office/powerpoint/2010/main" val="1962582336"/>
              </p:ext>
            </p:extLst>
          </p:nvPr>
        </p:nvGraphicFramePr>
        <p:xfrm>
          <a:off x="38452" y="752593"/>
          <a:ext cx="5952776" cy="25748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ontent Placeholder 15">
            <a:extLst>
              <a:ext uri="{FF2B5EF4-FFF2-40B4-BE49-F238E27FC236}">
                <a16:creationId xmlns:a16="http://schemas.microsoft.com/office/drawing/2014/main" id="{A63F2B8D-BE5E-4072-B0A2-0856DB69028D}"/>
              </a:ext>
            </a:extLst>
          </p:cNvPr>
          <p:cNvGraphicFramePr>
            <a:graphicFrameLocks noGrp="1"/>
          </p:cNvGraphicFramePr>
          <p:nvPr>
            <p:ph sz="half" idx="2"/>
            <p:extLst>
              <p:ext uri="{D42A27DB-BD31-4B8C-83A1-F6EECF244321}">
                <p14:modId xmlns:p14="http://schemas.microsoft.com/office/powerpoint/2010/main" val="4290452793"/>
              </p:ext>
            </p:extLst>
          </p:nvPr>
        </p:nvGraphicFramePr>
        <p:xfrm>
          <a:off x="6325386" y="760414"/>
          <a:ext cx="5665002" cy="2567010"/>
        </p:xfrm>
        <a:graphic>
          <a:graphicData uri="http://schemas.openxmlformats.org/drawingml/2006/chart">
            <c:chart xmlns:c="http://schemas.openxmlformats.org/drawingml/2006/chart" xmlns:r="http://schemas.openxmlformats.org/officeDocument/2006/relationships" r:id="rId4"/>
          </a:graphicData>
        </a:graphic>
      </p:graphicFrame>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15162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D66F30EE-0A35-48B2-86F8-C57C9F86B160}"/>
              </a:ext>
            </a:extLst>
          </p:cNvPr>
          <p:cNvSpPr txBox="1">
            <a:spLocks/>
          </p:cNvSpPr>
          <p:nvPr/>
        </p:nvSpPr>
        <p:spPr>
          <a:xfrm>
            <a:off x="201613" y="4244294"/>
            <a:ext cx="11652308" cy="22689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prevalence of signs of drug dependence was measured for each of eight types of drug: cannabis, amphetamines, cocaine, crack, ecstasy, opiates (heroin and methadone), tranquillisers and volatile substances (glue, gas, aerosols or solvents). </a:t>
            </a:r>
          </a:p>
          <a:p>
            <a:r>
              <a:rPr lang="en-GB" sz="1400"/>
              <a:t>Overall, 3.1% of participants showed signs of dependence on illicit drugs, with the true rate in the wider population likely to be between 2.6% and 3.6% (95% confidence interval).</a:t>
            </a:r>
          </a:p>
          <a:p>
            <a:r>
              <a:rPr lang="en-GB" sz="1400"/>
              <a:t>Rates varied with age and sex and were greatest in men and in the youngest age group; 4.3% of all men showed signs of dependence on illicit drugs (compared with 1.9% of women).</a:t>
            </a:r>
          </a:p>
          <a:p>
            <a:r>
              <a:rPr lang="en-GB" sz="1400"/>
              <a:t>Local estimates for Cambridgeshire and Peterborough’s population aged 16 and over show that approximately 15,200 men and 7,200 women had signs of drug dependence.</a:t>
            </a:r>
            <a:endParaRPr lang="en-GB" sz="2000"/>
          </a:p>
        </p:txBody>
      </p:sp>
      <p:graphicFrame>
        <p:nvGraphicFramePr>
          <p:cNvPr id="5" name="Table 4">
            <a:extLst>
              <a:ext uri="{FF2B5EF4-FFF2-40B4-BE49-F238E27FC236}">
                <a16:creationId xmlns:a16="http://schemas.microsoft.com/office/drawing/2014/main" id="{255964D4-6F6C-039A-8D0B-A1870146EE18}"/>
              </a:ext>
            </a:extLst>
          </p:cNvPr>
          <p:cNvGraphicFramePr>
            <a:graphicFrameLocks noGrp="1"/>
          </p:cNvGraphicFramePr>
          <p:nvPr>
            <p:extLst>
              <p:ext uri="{D42A27DB-BD31-4B8C-83A1-F6EECF244321}">
                <p14:modId xmlns:p14="http://schemas.microsoft.com/office/powerpoint/2010/main" val="3510604338"/>
              </p:ext>
            </p:extLst>
          </p:nvPr>
        </p:nvGraphicFramePr>
        <p:xfrm>
          <a:off x="118687" y="3530577"/>
          <a:ext cx="5792305" cy="581978"/>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96008">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85970">
                <a:tc vMerge="1">
                  <a:txBody>
                    <a:bodyPr/>
                    <a:lstStyle/>
                    <a:p>
                      <a:endParaRPr lang="en-GB"/>
                    </a:p>
                  </a:txBody>
                  <a:tcPr/>
                </a:tc>
                <a:tc>
                  <a:txBody>
                    <a:bodyPr/>
                    <a:lstStyle/>
                    <a:p>
                      <a:pPr algn="ctr" fontAlgn="ctr"/>
                      <a:r>
                        <a:rPr lang="en-GB" sz="1000" b="0" i="0" u="none" strike="noStrike">
                          <a:solidFill>
                            <a:srgbClr val="000000"/>
                          </a:solidFill>
                          <a:effectLst/>
                          <a:latin typeface="+mn-lt"/>
                        </a:rPr>
                        <a:t>11.8</a:t>
                      </a:r>
                    </a:p>
                  </a:txBody>
                  <a:tcPr marL="9525" marR="9525" marT="9525" marB="0" anchor="ctr"/>
                </a:tc>
                <a:tc>
                  <a:txBody>
                    <a:bodyPr/>
                    <a:lstStyle/>
                    <a:p>
                      <a:pPr algn="ctr" fontAlgn="ctr"/>
                      <a:r>
                        <a:rPr lang="en-GB" sz="1000" b="0" i="0" u="none" strike="noStrike">
                          <a:solidFill>
                            <a:srgbClr val="000000"/>
                          </a:solidFill>
                          <a:effectLst/>
                          <a:latin typeface="+mn-lt"/>
                        </a:rPr>
                        <a:t>6.6</a:t>
                      </a:r>
                    </a:p>
                  </a:txBody>
                  <a:tcPr marL="9525" marR="9525" marT="9525" marB="0" anchor="ctr"/>
                </a:tc>
                <a:tc>
                  <a:txBody>
                    <a:bodyPr/>
                    <a:lstStyle/>
                    <a:p>
                      <a:pPr algn="ctr" fontAlgn="ctr"/>
                      <a:r>
                        <a:rPr lang="en-GB" sz="1000" b="0" i="0" u="none" strike="noStrike">
                          <a:solidFill>
                            <a:srgbClr val="000000"/>
                          </a:solidFill>
                          <a:effectLst/>
                          <a:latin typeface="+mn-lt"/>
                        </a:rPr>
                        <a:t>4.0</a:t>
                      </a:r>
                    </a:p>
                  </a:txBody>
                  <a:tcPr marL="9525" marR="9525" marT="9525" marB="0" anchor="ctr"/>
                </a:tc>
                <a:tc>
                  <a:txBody>
                    <a:bodyPr/>
                    <a:lstStyle/>
                    <a:p>
                      <a:pPr algn="ctr" fontAlgn="ctr"/>
                      <a:r>
                        <a:rPr lang="en-GB" sz="1000" b="0" i="0" u="none" strike="noStrike">
                          <a:solidFill>
                            <a:srgbClr val="000000"/>
                          </a:solidFill>
                          <a:effectLst/>
                          <a:latin typeface="+mn-lt"/>
                        </a:rPr>
                        <a:t>2.3</a:t>
                      </a:r>
                    </a:p>
                  </a:txBody>
                  <a:tcPr marL="9525" marR="9525" marT="9525" marB="0" anchor="ctr"/>
                </a:tc>
                <a:tc>
                  <a:txBody>
                    <a:bodyPr/>
                    <a:lstStyle/>
                    <a:p>
                      <a:pPr algn="ctr" fontAlgn="ctr"/>
                      <a:r>
                        <a:rPr lang="en-GB" sz="1000" b="0" i="0" u="none" strike="noStrike">
                          <a:solidFill>
                            <a:srgbClr val="000000"/>
                          </a:solidFill>
                          <a:effectLst/>
                          <a:latin typeface="+mn-lt"/>
                        </a:rPr>
                        <a:t>1.3</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4.3</a:t>
                      </a:r>
                    </a:p>
                  </a:txBody>
                  <a:tcPr marL="9525" marR="9525" marT="9525"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507CA4D8-4E76-BC2B-8789-63E60C3010F4}"/>
              </a:ext>
            </a:extLst>
          </p:cNvPr>
          <p:cNvGraphicFramePr>
            <a:graphicFrameLocks noGrp="1"/>
          </p:cNvGraphicFramePr>
          <p:nvPr>
            <p:extLst>
              <p:ext uri="{D42A27DB-BD31-4B8C-83A1-F6EECF244321}">
                <p14:modId xmlns:p14="http://schemas.microsoft.com/office/powerpoint/2010/main" val="2336581755"/>
              </p:ext>
            </p:extLst>
          </p:nvPr>
        </p:nvGraphicFramePr>
        <p:xfrm>
          <a:off x="6325386" y="3530577"/>
          <a:ext cx="5742870" cy="581978"/>
        </p:xfrm>
        <a:graphic>
          <a:graphicData uri="http://schemas.openxmlformats.org/drawingml/2006/table">
            <a:tbl>
              <a:tblPr>
                <a:tableStyleId>{5940675A-B579-460E-94D1-54222C63F5DA}</a:tableStyleId>
              </a:tblPr>
              <a:tblGrid>
                <a:gridCol w="962898">
                  <a:extLst>
                    <a:ext uri="{9D8B030D-6E8A-4147-A177-3AD203B41FA5}">
                      <a16:colId xmlns:a16="http://schemas.microsoft.com/office/drawing/2014/main" val="3056364064"/>
                    </a:ext>
                  </a:extLst>
                </a:gridCol>
                <a:gridCol w="802665">
                  <a:extLst>
                    <a:ext uri="{9D8B030D-6E8A-4147-A177-3AD203B41FA5}">
                      <a16:colId xmlns:a16="http://schemas.microsoft.com/office/drawing/2014/main" val="3437574949"/>
                    </a:ext>
                  </a:extLst>
                </a:gridCol>
                <a:gridCol w="550199">
                  <a:extLst>
                    <a:ext uri="{9D8B030D-6E8A-4147-A177-3AD203B41FA5}">
                      <a16:colId xmlns:a16="http://schemas.microsoft.com/office/drawing/2014/main" val="1602097494"/>
                    </a:ext>
                  </a:extLst>
                </a:gridCol>
                <a:gridCol w="550199">
                  <a:extLst>
                    <a:ext uri="{9D8B030D-6E8A-4147-A177-3AD203B41FA5}">
                      <a16:colId xmlns:a16="http://schemas.microsoft.com/office/drawing/2014/main" val="2696251674"/>
                    </a:ext>
                  </a:extLst>
                </a:gridCol>
                <a:gridCol w="550199">
                  <a:extLst>
                    <a:ext uri="{9D8B030D-6E8A-4147-A177-3AD203B41FA5}">
                      <a16:colId xmlns:a16="http://schemas.microsoft.com/office/drawing/2014/main" val="2256597368"/>
                    </a:ext>
                  </a:extLst>
                </a:gridCol>
                <a:gridCol w="550199">
                  <a:extLst>
                    <a:ext uri="{9D8B030D-6E8A-4147-A177-3AD203B41FA5}">
                      <a16:colId xmlns:a16="http://schemas.microsoft.com/office/drawing/2014/main" val="2775721473"/>
                    </a:ext>
                  </a:extLst>
                </a:gridCol>
                <a:gridCol w="550199">
                  <a:extLst>
                    <a:ext uri="{9D8B030D-6E8A-4147-A177-3AD203B41FA5}">
                      <a16:colId xmlns:a16="http://schemas.microsoft.com/office/drawing/2014/main" val="3378712142"/>
                    </a:ext>
                  </a:extLst>
                </a:gridCol>
                <a:gridCol w="613156">
                  <a:extLst>
                    <a:ext uri="{9D8B030D-6E8A-4147-A177-3AD203B41FA5}">
                      <a16:colId xmlns:a16="http://schemas.microsoft.com/office/drawing/2014/main" val="2930301713"/>
                    </a:ext>
                  </a:extLst>
                </a:gridCol>
                <a:gridCol w="613156">
                  <a:extLst>
                    <a:ext uri="{9D8B030D-6E8A-4147-A177-3AD203B41FA5}">
                      <a16:colId xmlns:a16="http://schemas.microsoft.com/office/drawing/2014/main" val="2131321785"/>
                    </a:ext>
                  </a:extLst>
                </a:gridCol>
              </a:tblGrid>
              <a:tr h="26765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267653">
                <a:tc vMerge="1">
                  <a:txBody>
                    <a:bodyPr/>
                    <a:lstStyle/>
                    <a:p>
                      <a:endParaRPr lang="en-GB"/>
                    </a:p>
                  </a:txBody>
                  <a:tcPr/>
                </a:tc>
                <a:tc>
                  <a:txBody>
                    <a:bodyPr/>
                    <a:lstStyle/>
                    <a:p>
                      <a:pPr algn="ctr" fontAlgn="ctr"/>
                      <a:r>
                        <a:rPr lang="en-GB" sz="1000" b="0" i="0" u="none" strike="noStrike">
                          <a:solidFill>
                            <a:srgbClr val="000000"/>
                          </a:solidFill>
                          <a:effectLst/>
                          <a:latin typeface="+mn-lt"/>
                        </a:rPr>
                        <a:t>4.6</a:t>
                      </a:r>
                    </a:p>
                  </a:txBody>
                  <a:tcPr marL="9525" marR="9525" marT="9525" marB="0" anchor="ctr"/>
                </a:tc>
                <a:tc>
                  <a:txBody>
                    <a:bodyPr/>
                    <a:lstStyle/>
                    <a:p>
                      <a:pPr algn="ctr" fontAlgn="ctr"/>
                      <a:r>
                        <a:rPr lang="en-GB" sz="1000" b="0" i="0" u="none" strike="noStrike">
                          <a:solidFill>
                            <a:srgbClr val="000000"/>
                          </a:solidFill>
                          <a:effectLst/>
                          <a:latin typeface="+mn-lt"/>
                        </a:rPr>
                        <a:t>3.4</a:t>
                      </a:r>
                    </a:p>
                  </a:txBody>
                  <a:tcPr marL="9525" marR="9525" marT="9525" marB="0" anchor="ctr"/>
                </a:tc>
                <a:tc>
                  <a:txBody>
                    <a:bodyPr/>
                    <a:lstStyle/>
                    <a:p>
                      <a:pPr algn="ctr" fontAlgn="ctr"/>
                      <a:r>
                        <a:rPr lang="en-GB" sz="1000" b="0" i="0" u="none" strike="noStrike">
                          <a:solidFill>
                            <a:srgbClr val="000000"/>
                          </a:solidFill>
                          <a:effectLst/>
                          <a:latin typeface="+mn-lt"/>
                        </a:rPr>
                        <a:t>2.5</a:t>
                      </a:r>
                    </a:p>
                  </a:txBody>
                  <a:tcPr marL="9525" marR="9525" marT="9525" marB="0" anchor="ctr"/>
                </a:tc>
                <a:tc>
                  <a:txBody>
                    <a:bodyPr/>
                    <a:lstStyle/>
                    <a:p>
                      <a:pPr algn="ctr" fontAlgn="ctr"/>
                      <a:r>
                        <a:rPr lang="en-GB" sz="1000" b="0" i="0" u="none" strike="noStrike">
                          <a:solidFill>
                            <a:srgbClr val="000000"/>
                          </a:solidFill>
                          <a:effectLst/>
                          <a:latin typeface="+mn-lt"/>
                        </a:rPr>
                        <a:t>1.0</a:t>
                      </a:r>
                    </a:p>
                  </a:txBody>
                  <a:tcPr marL="9525" marR="9525" marT="9525" marB="0" anchor="ctr"/>
                </a:tc>
                <a:tc>
                  <a:txBody>
                    <a:bodyPr/>
                    <a:lstStyle/>
                    <a:p>
                      <a:pPr algn="ctr" fontAlgn="ctr"/>
                      <a:r>
                        <a:rPr lang="en-GB" sz="1000" b="0" i="0" u="none" strike="noStrike">
                          <a:solidFill>
                            <a:srgbClr val="000000"/>
                          </a:solidFill>
                          <a:effectLst/>
                          <a:latin typeface="+mn-lt"/>
                        </a:rPr>
                        <a:t>0.8</a:t>
                      </a:r>
                    </a:p>
                  </a:txBody>
                  <a:tcPr marL="9525" marR="9525" marT="9525" marB="0" anchor="ctr"/>
                </a:tc>
                <a:tc>
                  <a:txBody>
                    <a:bodyPr/>
                    <a:lstStyle/>
                    <a:p>
                      <a:pPr algn="ctr" fontAlgn="ctr"/>
                      <a:r>
                        <a:rPr lang="en-GB" sz="1000" b="0" i="0" u="none" strike="noStrike">
                          <a:solidFill>
                            <a:srgbClr val="000000"/>
                          </a:solidFill>
                          <a:effectLst/>
                          <a:latin typeface="+mn-lt"/>
                        </a:rPr>
                        <a:t>0.3</a:t>
                      </a:r>
                    </a:p>
                  </a:txBody>
                  <a:tcPr marL="9525" marR="9525" marT="9525" marB="0" anchor="ctr"/>
                </a:tc>
                <a:tc>
                  <a:txBody>
                    <a:bodyPr/>
                    <a:lstStyle/>
                    <a:p>
                      <a:pPr algn="ctr" fontAlgn="ctr"/>
                      <a:r>
                        <a:rPr lang="en-GB" sz="1000" b="0" i="0" u="none" strike="noStrike">
                          <a:solidFill>
                            <a:srgbClr val="000000"/>
                          </a:solidFill>
                          <a:effectLst/>
                          <a:latin typeface="+mn-lt"/>
                        </a:rPr>
                        <a:t>-</a:t>
                      </a:r>
                    </a:p>
                  </a:txBody>
                  <a:tcPr marL="9525" marR="9525" marT="9525" marB="0" anchor="ctr"/>
                </a:tc>
                <a:tc>
                  <a:txBody>
                    <a:bodyPr/>
                    <a:lstStyle/>
                    <a:p>
                      <a:pPr algn="ctr" fontAlgn="ctr"/>
                      <a:r>
                        <a:rPr lang="en-GB" sz="1000" b="0" i="0" u="none" strike="noStrike">
                          <a:solidFill>
                            <a:srgbClr val="000000"/>
                          </a:solidFill>
                          <a:effectLst/>
                          <a:latin typeface="+mn-lt"/>
                        </a:rPr>
                        <a:t>1.9</a:t>
                      </a:r>
                    </a:p>
                  </a:txBody>
                  <a:tcPr marL="9525" marR="9525" marT="9525" marB="0" anchor="ctr"/>
                </a:tc>
                <a:extLst>
                  <a:ext uri="{0D108BD9-81ED-4DB2-BD59-A6C34878D82A}">
                    <a16:rowId xmlns:a16="http://schemas.microsoft.com/office/drawing/2014/main" val="3620045950"/>
                  </a:ext>
                </a:extLst>
              </a:tr>
            </a:tbl>
          </a:graphicData>
        </a:graphic>
      </p:graphicFrame>
      <p:sp>
        <p:nvSpPr>
          <p:cNvPr id="9" name="TextBox 8">
            <a:extLst>
              <a:ext uri="{FF2B5EF4-FFF2-40B4-BE49-F238E27FC236}">
                <a16:creationId xmlns:a16="http://schemas.microsoft.com/office/drawing/2014/main" id="{BCF9D36C-5F6A-218E-40B1-24E9021D48F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20AB05C0-B0BC-A06A-583F-DE3940D554A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spTree>
    <p:extLst>
      <p:ext uri="{BB962C8B-B14F-4D97-AF65-F5344CB8AC3E}">
        <p14:creationId xmlns:p14="http://schemas.microsoft.com/office/powerpoint/2010/main" val="86861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1673382" y="1143000"/>
            <a:ext cx="8845236" cy="4572000"/>
          </a:xfrm>
          <a:solidFill>
            <a:schemeClr val="bg1"/>
          </a:solidFill>
          <a:ln>
            <a:solidFill>
              <a:schemeClr val="accent1"/>
            </a:solidFill>
          </a:ln>
        </p:spPr>
        <p:txBody>
          <a:bodyPr anchor="ctr"/>
          <a:lstStyle/>
          <a:p>
            <a:pPr marL="0" lvl="0" indent="0" algn="ctr">
              <a:buNone/>
            </a:pPr>
            <a:r>
              <a:rPr lang="en-GB" b="1">
                <a:solidFill>
                  <a:schemeClr val="accent1">
                    <a:lumMod val="75000"/>
                  </a:schemeClr>
                </a:solidFill>
              </a:rPr>
              <a:t>QOF prevalence</a:t>
            </a:r>
            <a:endParaRPr b="1">
              <a:solidFill>
                <a:schemeClr val="accent1">
                  <a:lumMod val="75000"/>
                </a:schemeClr>
              </a:solidFill>
            </a:endParaRPr>
          </a:p>
        </p:txBody>
      </p:sp>
    </p:spTree>
    <p:extLst>
      <p:ext uri="{BB962C8B-B14F-4D97-AF65-F5344CB8AC3E}">
        <p14:creationId xmlns:p14="http://schemas.microsoft.com/office/powerpoint/2010/main" val="211835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FC0B4-BA83-D542-9B5C-C4B9838E9A81}"/>
              </a:ext>
            </a:extLst>
          </p:cNvPr>
          <p:cNvSpPr>
            <a:spLocks noGrp="1"/>
          </p:cNvSpPr>
          <p:nvPr>
            <p:ph type="title"/>
          </p:nvPr>
        </p:nvSpPr>
        <p:spPr>
          <a:xfrm>
            <a:off x="0" y="0"/>
            <a:ext cx="12192000" cy="427837"/>
          </a:xfrm>
          <a:solidFill>
            <a:srgbClr val="674A68"/>
          </a:solidFill>
        </p:spPr>
        <p:txBody>
          <a:bodyPr>
            <a:normAutofit fontScale="90000"/>
          </a:bodyPr>
          <a:lstStyle/>
          <a:p>
            <a:r>
              <a:rPr lang="en-GB">
                <a:solidFill>
                  <a:schemeClr val="bg1"/>
                </a:solidFill>
              </a:rPr>
              <a:t>Self-harm (lifetime)</a:t>
            </a:r>
          </a:p>
        </p:txBody>
      </p:sp>
      <p:sp>
        <p:nvSpPr>
          <p:cNvPr id="7" name="Content Placeholder 2">
            <a:extLst>
              <a:ext uri="{FF2B5EF4-FFF2-40B4-BE49-F238E27FC236}">
                <a16:creationId xmlns:a16="http://schemas.microsoft.com/office/drawing/2014/main" id="{356FD668-E90B-DD12-9D0E-A2A4509D5712}"/>
              </a:ext>
            </a:extLst>
          </p:cNvPr>
          <p:cNvSpPr txBox="1">
            <a:spLocks/>
          </p:cNvSpPr>
          <p:nvPr/>
        </p:nvSpPr>
        <p:spPr>
          <a:xfrm>
            <a:off x="260059" y="4236439"/>
            <a:ext cx="11652308" cy="24579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a:p>
        </p:txBody>
      </p:sp>
      <p:sp>
        <p:nvSpPr>
          <p:cNvPr id="3" name="Content Placeholder 2">
            <a:extLst>
              <a:ext uri="{FF2B5EF4-FFF2-40B4-BE49-F238E27FC236}">
                <a16:creationId xmlns:a16="http://schemas.microsoft.com/office/drawing/2014/main" id="{713B011C-6283-9FAF-F649-37AB93146B2E}"/>
              </a:ext>
            </a:extLst>
          </p:cNvPr>
          <p:cNvSpPr txBox="1">
            <a:spLocks/>
          </p:cNvSpPr>
          <p:nvPr/>
        </p:nvSpPr>
        <p:spPr>
          <a:xfrm>
            <a:off x="338079" y="4236439"/>
            <a:ext cx="11652308" cy="21754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400"/>
          </a:p>
        </p:txBody>
      </p:sp>
      <p:sp>
        <p:nvSpPr>
          <p:cNvPr id="4" name="Content Placeholder 2">
            <a:extLst>
              <a:ext uri="{FF2B5EF4-FFF2-40B4-BE49-F238E27FC236}">
                <a16:creationId xmlns:a16="http://schemas.microsoft.com/office/drawing/2014/main" id="{D66F30EE-0A35-48B2-86F8-C57C9F86B160}"/>
              </a:ext>
            </a:extLst>
          </p:cNvPr>
          <p:cNvSpPr txBox="1">
            <a:spLocks/>
          </p:cNvSpPr>
          <p:nvPr/>
        </p:nvSpPr>
        <p:spPr>
          <a:xfrm>
            <a:off x="182039" y="4425487"/>
            <a:ext cx="11652308" cy="21045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a:t>The overall rate of self-harm in the adult population is 7.3%. </a:t>
            </a:r>
          </a:p>
          <a:p>
            <a:r>
              <a:rPr lang="en-GB" sz="1400"/>
              <a:t>The age gradient for self-harm was more pronounced, and this was particularly evident in women. One in four-women aged 16 to 24 (25.7%) report having self-harmed, compared with one in a hundred women aged 75 and over (0.6%).</a:t>
            </a:r>
          </a:p>
          <a:p>
            <a:r>
              <a:rPr lang="en-GB" sz="1400"/>
              <a:t>Young women were also much more likely than young men to self-harm: 25.7% of women aged 16-24 reported this, compared with 9.7% of men in the same age group. Such variation by sex was not evident in older age groups.</a:t>
            </a:r>
            <a:endParaRPr lang="en-GB" sz="2000"/>
          </a:p>
          <a:p>
            <a:r>
              <a:rPr lang="en-GB" sz="1400"/>
              <a:t>In Cambridgeshire and Peterborough, approximately 20,200 men and 33,100 women were estimated to have self-harmed.</a:t>
            </a:r>
          </a:p>
          <a:p>
            <a:endParaRPr lang="en-GB" sz="1400"/>
          </a:p>
        </p:txBody>
      </p:sp>
      <p:graphicFrame>
        <p:nvGraphicFramePr>
          <p:cNvPr id="5" name="Table 4">
            <a:extLst>
              <a:ext uri="{FF2B5EF4-FFF2-40B4-BE49-F238E27FC236}">
                <a16:creationId xmlns:a16="http://schemas.microsoft.com/office/drawing/2014/main" id="{255964D4-6F6C-039A-8D0B-A1870146EE18}"/>
              </a:ext>
            </a:extLst>
          </p:cNvPr>
          <p:cNvGraphicFramePr>
            <a:graphicFrameLocks noGrp="1"/>
          </p:cNvGraphicFramePr>
          <p:nvPr>
            <p:extLst>
              <p:ext uri="{D42A27DB-BD31-4B8C-83A1-F6EECF244321}">
                <p14:modId xmlns:p14="http://schemas.microsoft.com/office/powerpoint/2010/main" val="335274295"/>
              </p:ext>
            </p:extLst>
          </p:nvPr>
        </p:nvGraphicFramePr>
        <p:xfrm>
          <a:off x="118687" y="3530577"/>
          <a:ext cx="5792305" cy="581978"/>
        </p:xfrm>
        <a:graphic>
          <a:graphicData uri="http://schemas.openxmlformats.org/drawingml/2006/table">
            <a:tbl>
              <a:tblPr>
                <a:tableStyleId>{5940675A-B579-460E-94D1-54222C63F5DA}</a:tableStyleId>
              </a:tblPr>
              <a:tblGrid>
                <a:gridCol w="1018324">
                  <a:extLst>
                    <a:ext uri="{9D8B030D-6E8A-4147-A177-3AD203B41FA5}">
                      <a16:colId xmlns:a16="http://schemas.microsoft.com/office/drawing/2014/main" val="85163183"/>
                    </a:ext>
                  </a:extLst>
                </a:gridCol>
                <a:gridCol w="762436">
                  <a:extLst>
                    <a:ext uri="{9D8B030D-6E8A-4147-A177-3AD203B41FA5}">
                      <a16:colId xmlns:a16="http://schemas.microsoft.com/office/drawing/2014/main" val="4187250768"/>
                    </a:ext>
                  </a:extLst>
                </a:gridCol>
                <a:gridCol w="554935">
                  <a:extLst>
                    <a:ext uri="{9D8B030D-6E8A-4147-A177-3AD203B41FA5}">
                      <a16:colId xmlns:a16="http://schemas.microsoft.com/office/drawing/2014/main" val="1486603621"/>
                    </a:ext>
                  </a:extLst>
                </a:gridCol>
                <a:gridCol w="554935">
                  <a:extLst>
                    <a:ext uri="{9D8B030D-6E8A-4147-A177-3AD203B41FA5}">
                      <a16:colId xmlns:a16="http://schemas.microsoft.com/office/drawing/2014/main" val="1864672959"/>
                    </a:ext>
                  </a:extLst>
                </a:gridCol>
                <a:gridCol w="554935">
                  <a:extLst>
                    <a:ext uri="{9D8B030D-6E8A-4147-A177-3AD203B41FA5}">
                      <a16:colId xmlns:a16="http://schemas.microsoft.com/office/drawing/2014/main" val="607664547"/>
                    </a:ext>
                  </a:extLst>
                </a:gridCol>
                <a:gridCol w="554935">
                  <a:extLst>
                    <a:ext uri="{9D8B030D-6E8A-4147-A177-3AD203B41FA5}">
                      <a16:colId xmlns:a16="http://schemas.microsoft.com/office/drawing/2014/main" val="1094352920"/>
                    </a:ext>
                  </a:extLst>
                </a:gridCol>
                <a:gridCol w="554935">
                  <a:extLst>
                    <a:ext uri="{9D8B030D-6E8A-4147-A177-3AD203B41FA5}">
                      <a16:colId xmlns:a16="http://schemas.microsoft.com/office/drawing/2014/main" val="2331462018"/>
                    </a:ext>
                  </a:extLst>
                </a:gridCol>
                <a:gridCol w="618435">
                  <a:extLst>
                    <a:ext uri="{9D8B030D-6E8A-4147-A177-3AD203B41FA5}">
                      <a16:colId xmlns:a16="http://schemas.microsoft.com/office/drawing/2014/main" val="1578233208"/>
                    </a:ext>
                  </a:extLst>
                </a:gridCol>
                <a:gridCol w="618435">
                  <a:extLst>
                    <a:ext uri="{9D8B030D-6E8A-4147-A177-3AD203B41FA5}">
                      <a16:colId xmlns:a16="http://schemas.microsoft.com/office/drawing/2014/main" val="1623596872"/>
                    </a:ext>
                  </a:extLst>
                </a:gridCol>
              </a:tblGrid>
              <a:tr h="396008">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3794163784"/>
                  </a:ext>
                </a:extLst>
              </a:tr>
              <a:tr h="185970">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9.7</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10.9</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6.6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3.3</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2.0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5.7</a:t>
                      </a:r>
                    </a:p>
                  </a:txBody>
                  <a:tcPr marL="6350" marR="6350" marT="6350" marB="0" anchor="ctr"/>
                </a:tc>
                <a:extLst>
                  <a:ext uri="{0D108BD9-81ED-4DB2-BD59-A6C34878D82A}">
                    <a16:rowId xmlns:a16="http://schemas.microsoft.com/office/drawing/2014/main" val="1423047201"/>
                  </a:ext>
                </a:extLst>
              </a:tr>
            </a:tbl>
          </a:graphicData>
        </a:graphic>
      </p:graphicFrame>
      <p:graphicFrame>
        <p:nvGraphicFramePr>
          <p:cNvPr id="6" name="Table 5">
            <a:extLst>
              <a:ext uri="{FF2B5EF4-FFF2-40B4-BE49-F238E27FC236}">
                <a16:creationId xmlns:a16="http://schemas.microsoft.com/office/drawing/2014/main" id="{507CA4D8-4E76-BC2B-8789-63E60C3010F4}"/>
              </a:ext>
            </a:extLst>
          </p:cNvPr>
          <p:cNvGraphicFramePr>
            <a:graphicFrameLocks noGrp="1"/>
          </p:cNvGraphicFramePr>
          <p:nvPr>
            <p:extLst>
              <p:ext uri="{D42A27DB-BD31-4B8C-83A1-F6EECF244321}">
                <p14:modId xmlns:p14="http://schemas.microsoft.com/office/powerpoint/2010/main" val="2676295863"/>
              </p:ext>
            </p:extLst>
          </p:nvPr>
        </p:nvGraphicFramePr>
        <p:xfrm>
          <a:off x="6325386" y="3530577"/>
          <a:ext cx="5742870" cy="581978"/>
        </p:xfrm>
        <a:graphic>
          <a:graphicData uri="http://schemas.openxmlformats.org/drawingml/2006/table">
            <a:tbl>
              <a:tblPr>
                <a:tableStyleId>{5940675A-B579-460E-94D1-54222C63F5DA}</a:tableStyleId>
              </a:tblPr>
              <a:tblGrid>
                <a:gridCol w="962898">
                  <a:extLst>
                    <a:ext uri="{9D8B030D-6E8A-4147-A177-3AD203B41FA5}">
                      <a16:colId xmlns:a16="http://schemas.microsoft.com/office/drawing/2014/main" val="3056364064"/>
                    </a:ext>
                  </a:extLst>
                </a:gridCol>
                <a:gridCol w="802665">
                  <a:extLst>
                    <a:ext uri="{9D8B030D-6E8A-4147-A177-3AD203B41FA5}">
                      <a16:colId xmlns:a16="http://schemas.microsoft.com/office/drawing/2014/main" val="3437574949"/>
                    </a:ext>
                  </a:extLst>
                </a:gridCol>
                <a:gridCol w="550199">
                  <a:extLst>
                    <a:ext uri="{9D8B030D-6E8A-4147-A177-3AD203B41FA5}">
                      <a16:colId xmlns:a16="http://schemas.microsoft.com/office/drawing/2014/main" val="1602097494"/>
                    </a:ext>
                  </a:extLst>
                </a:gridCol>
                <a:gridCol w="550199">
                  <a:extLst>
                    <a:ext uri="{9D8B030D-6E8A-4147-A177-3AD203B41FA5}">
                      <a16:colId xmlns:a16="http://schemas.microsoft.com/office/drawing/2014/main" val="2696251674"/>
                    </a:ext>
                  </a:extLst>
                </a:gridCol>
                <a:gridCol w="550199">
                  <a:extLst>
                    <a:ext uri="{9D8B030D-6E8A-4147-A177-3AD203B41FA5}">
                      <a16:colId xmlns:a16="http://schemas.microsoft.com/office/drawing/2014/main" val="2256597368"/>
                    </a:ext>
                  </a:extLst>
                </a:gridCol>
                <a:gridCol w="550199">
                  <a:extLst>
                    <a:ext uri="{9D8B030D-6E8A-4147-A177-3AD203B41FA5}">
                      <a16:colId xmlns:a16="http://schemas.microsoft.com/office/drawing/2014/main" val="2775721473"/>
                    </a:ext>
                  </a:extLst>
                </a:gridCol>
                <a:gridCol w="550199">
                  <a:extLst>
                    <a:ext uri="{9D8B030D-6E8A-4147-A177-3AD203B41FA5}">
                      <a16:colId xmlns:a16="http://schemas.microsoft.com/office/drawing/2014/main" val="3378712142"/>
                    </a:ext>
                  </a:extLst>
                </a:gridCol>
                <a:gridCol w="613156">
                  <a:extLst>
                    <a:ext uri="{9D8B030D-6E8A-4147-A177-3AD203B41FA5}">
                      <a16:colId xmlns:a16="http://schemas.microsoft.com/office/drawing/2014/main" val="2930301713"/>
                    </a:ext>
                  </a:extLst>
                </a:gridCol>
                <a:gridCol w="613156">
                  <a:extLst>
                    <a:ext uri="{9D8B030D-6E8A-4147-A177-3AD203B41FA5}">
                      <a16:colId xmlns:a16="http://schemas.microsoft.com/office/drawing/2014/main" val="2131321785"/>
                    </a:ext>
                  </a:extLst>
                </a:gridCol>
              </a:tblGrid>
              <a:tr h="267653">
                <a:tc rowSpan="2">
                  <a:txBody>
                    <a:bodyPr/>
                    <a:lstStyle/>
                    <a:p>
                      <a:pPr algn="ctr" fontAlgn="ctr"/>
                      <a:r>
                        <a:rPr lang="en-GB" sz="1000" u="none" strike="noStrike">
                          <a:effectLst/>
                          <a:latin typeface="+mn-lt"/>
                        </a:rPr>
                        <a:t>National prevalence (%)</a:t>
                      </a:r>
                      <a:endParaRPr lang="en-GB" sz="1000" b="1" i="0" u="none" strike="noStrike">
                        <a:solidFill>
                          <a:srgbClr val="000000"/>
                        </a:solidFill>
                        <a:effectLst/>
                        <a:latin typeface="+mn-lt"/>
                      </a:endParaRPr>
                    </a:p>
                  </a:txBody>
                  <a:tcPr marL="9525" marR="9525" marT="9525" marB="0" anchor="ctr"/>
                </a:tc>
                <a:tc>
                  <a:txBody>
                    <a:bodyPr/>
                    <a:lstStyle/>
                    <a:p>
                      <a:pPr algn="ctr" fontAlgn="b"/>
                      <a:r>
                        <a:rPr lang="en-GB" sz="1000" b="1" i="0" u="none" strike="noStrike">
                          <a:solidFill>
                            <a:srgbClr val="000000"/>
                          </a:solidFill>
                          <a:effectLst/>
                          <a:latin typeface="+mn-lt"/>
                        </a:rPr>
                        <a:t>16-24</a:t>
                      </a:r>
                    </a:p>
                  </a:txBody>
                  <a:tcPr marL="9525" marR="9525" marT="9525" marB="0" anchor="ctr"/>
                </a:tc>
                <a:tc>
                  <a:txBody>
                    <a:bodyPr/>
                    <a:lstStyle/>
                    <a:p>
                      <a:pPr algn="ctr" fontAlgn="b"/>
                      <a:r>
                        <a:rPr lang="en-GB" sz="1000" b="1" i="0" u="none" strike="noStrike">
                          <a:solidFill>
                            <a:srgbClr val="000000"/>
                          </a:solidFill>
                          <a:effectLst/>
                          <a:latin typeface="+mn-lt"/>
                        </a:rPr>
                        <a:t>25-34</a:t>
                      </a:r>
                    </a:p>
                  </a:txBody>
                  <a:tcPr marL="9525" marR="9525" marT="9525" marB="0" anchor="ctr"/>
                </a:tc>
                <a:tc>
                  <a:txBody>
                    <a:bodyPr/>
                    <a:lstStyle/>
                    <a:p>
                      <a:pPr algn="ctr" fontAlgn="b"/>
                      <a:r>
                        <a:rPr lang="en-GB" sz="1000" b="1" i="0" u="none" strike="noStrike">
                          <a:solidFill>
                            <a:srgbClr val="000000"/>
                          </a:solidFill>
                          <a:effectLst/>
                          <a:latin typeface="+mn-lt"/>
                        </a:rPr>
                        <a:t>35-44</a:t>
                      </a:r>
                    </a:p>
                  </a:txBody>
                  <a:tcPr marL="9525" marR="9525" marT="9525" marB="0" anchor="ctr"/>
                </a:tc>
                <a:tc>
                  <a:txBody>
                    <a:bodyPr/>
                    <a:lstStyle/>
                    <a:p>
                      <a:pPr algn="ctr" fontAlgn="b"/>
                      <a:r>
                        <a:rPr lang="en-GB" sz="1000" b="1" i="0" u="none" strike="noStrike">
                          <a:solidFill>
                            <a:srgbClr val="000000"/>
                          </a:solidFill>
                          <a:effectLst/>
                          <a:latin typeface="+mn-lt"/>
                        </a:rPr>
                        <a:t>45-54</a:t>
                      </a:r>
                    </a:p>
                  </a:txBody>
                  <a:tcPr marL="9525" marR="9525" marT="9525" marB="0" anchor="ctr"/>
                </a:tc>
                <a:tc>
                  <a:txBody>
                    <a:bodyPr/>
                    <a:lstStyle/>
                    <a:p>
                      <a:pPr algn="ctr" fontAlgn="b"/>
                      <a:r>
                        <a:rPr lang="en-GB" sz="1000" b="1" i="0" u="none" strike="noStrike">
                          <a:solidFill>
                            <a:srgbClr val="000000"/>
                          </a:solidFill>
                          <a:effectLst/>
                          <a:latin typeface="+mn-lt"/>
                        </a:rPr>
                        <a:t>55-64</a:t>
                      </a:r>
                    </a:p>
                  </a:txBody>
                  <a:tcPr marL="9525" marR="9525" marT="9525" marB="0" anchor="ctr"/>
                </a:tc>
                <a:tc>
                  <a:txBody>
                    <a:bodyPr/>
                    <a:lstStyle/>
                    <a:p>
                      <a:pPr algn="ctr" fontAlgn="b"/>
                      <a:r>
                        <a:rPr lang="en-GB" sz="1000" b="1" i="0" u="none" strike="noStrike">
                          <a:solidFill>
                            <a:srgbClr val="000000"/>
                          </a:solidFill>
                          <a:effectLst/>
                          <a:latin typeface="+mn-lt"/>
                        </a:rPr>
                        <a:t>65-74</a:t>
                      </a:r>
                    </a:p>
                  </a:txBody>
                  <a:tcPr marL="9525" marR="9525" marT="9525" marB="0" anchor="ctr"/>
                </a:tc>
                <a:tc>
                  <a:txBody>
                    <a:bodyPr/>
                    <a:lstStyle/>
                    <a:p>
                      <a:pPr algn="ctr" fontAlgn="b"/>
                      <a:r>
                        <a:rPr lang="en-GB" sz="1000" b="1" i="0" u="none" strike="noStrike">
                          <a:solidFill>
                            <a:srgbClr val="000000"/>
                          </a:solidFill>
                          <a:effectLst/>
                          <a:latin typeface="+mn-lt"/>
                        </a:rPr>
                        <a:t>75+</a:t>
                      </a:r>
                    </a:p>
                  </a:txBody>
                  <a:tcPr marL="9525" marR="9525" marT="9525" marB="0" anchor="ctr"/>
                </a:tc>
                <a:tc>
                  <a:txBody>
                    <a:bodyPr/>
                    <a:lstStyle/>
                    <a:p>
                      <a:pPr algn="ctr" fontAlgn="b"/>
                      <a:r>
                        <a:rPr lang="en-GB" sz="1000" b="1" i="0" u="none" strike="noStrike">
                          <a:solidFill>
                            <a:srgbClr val="000000"/>
                          </a:solidFill>
                          <a:effectLst/>
                          <a:latin typeface="+mn-lt"/>
                        </a:rPr>
                        <a:t>16 and over</a:t>
                      </a:r>
                    </a:p>
                  </a:txBody>
                  <a:tcPr marL="9525" marR="9525" marT="9525" marB="0" anchor="ctr"/>
                </a:tc>
                <a:extLst>
                  <a:ext uri="{0D108BD9-81ED-4DB2-BD59-A6C34878D82A}">
                    <a16:rowId xmlns:a16="http://schemas.microsoft.com/office/drawing/2014/main" val="467850947"/>
                  </a:ext>
                </a:extLst>
              </a:tr>
              <a:tr h="267653">
                <a:tc vMerge="1">
                  <a:txBody>
                    <a:bodyPr/>
                    <a:lstStyle/>
                    <a:p>
                      <a:endParaRPr lang="en-GB"/>
                    </a:p>
                  </a:txBody>
                  <a:tcPr/>
                </a:tc>
                <a:tc>
                  <a:txBody>
                    <a:bodyPr/>
                    <a:lstStyle/>
                    <a:p>
                      <a:pPr algn="ctr" fontAlgn="ctr"/>
                      <a:r>
                        <a:rPr lang="en-GB" sz="1000" b="0" i="0" u="none" strike="noStrike">
                          <a:solidFill>
                            <a:srgbClr val="000000"/>
                          </a:solidFill>
                          <a:effectLst/>
                          <a:latin typeface="Arial" panose="020B0604020202020204" pitchFamily="34" charset="0"/>
                        </a:rPr>
                        <a:t>25.7</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13.2</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9.2</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5.0</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1.8</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0.6</a:t>
                      </a:r>
                    </a:p>
                  </a:txBody>
                  <a:tcPr marL="6350" marR="6350" marT="6350" marB="0" anchor="ctr"/>
                </a:tc>
                <a:tc>
                  <a:txBody>
                    <a:bodyPr/>
                    <a:lstStyle/>
                    <a:p>
                      <a:pPr algn="ctr" fontAlgn="ctr"/>
                      <a:r>
                        <a:rPr lang="en-GB" sz="1000" b="0" i="0" u="none" strike="noStrike">
                          <a:solidFill>
                            <a:srgbClr val="000000"/>
                          </a:solidFill>
                          <a:effectLst/>
                          <a:latin typeface="Arial" panose="020B0604020202020204" pitchFamily="34" charset="0"/>
                        </a:rPr>
                        <a:t>8.9</a:t>
                      </a:r>
                    </a:p>
                  </a:txBody>
                  <a:tcPr marL="6350" marR="6350" marT="6350" marB="0" anchor="ctr"/>
                </a:tc>
                <a:extLst>
                  <a:ext uri="{0D108BD9-81ED-4DB2-BD59-A6C34878D82A}">
                    <a16:rowId xmlns:a16="http://schemas.microsoft.com/office/drawing/2014/main" val="3620045950"/>
                  </a:ext>
                </a:extLst>
              </a:tr>
            </a:tbl>
          </a:graphicData>
        </a:graphic>
      </p:graphicFrame>
      <p:sp>
        <p:nvSpPr>
          <p:cNvPr id="9" name="TextBox 8">
            <a:extLst>
              <a:ext uri="{FF2B5EF4-FFF2-40B4-BE49-F238E27FC236}">
                <a16:creationId xmlns:a16="http://schemas.microsoft.com/office/drawing/2014/main" id="{BCF9D36C-5F6A-218E-40B1-24E9021D48F3}"/>
              </a:ext>
            </a:extLst>
          </p:cNvPr>
          <p:cNvSpPr txBox="1"/>
          <p:nvPr/>
        </p:nvSpPr>
        <p:spPr>
          <a:xfrm>
            <a:off x="345784" y="6529995"/>
            <a:ext cx="4860626" cy="261610"/>
          </a:xfrm>
          <a:prstGeom prst="rect">
            <a:avLst/>
          </a:prstGeom>
          <a:noFill/>
        </p:spPr>
        <p:txBody>
          <a:bodyPr wrap="none" rtlCol="0">
            <a:spAutoFit/>
          </a:bodyPr>
          <a:lstStyle/>
          <a:p>
            <a:r>
              <a:rPr lang="en-GB" sz="1100"/>
              <a:t>Note: Lower and upper limits of the error bars show the 95% confidence interval.</a:t>
            </a:r>
          </a:p>
        </p:txBody>
      </p:sp>
      <p:sp>
        <p:nvSpPr>
          <p:cNvPr id="10" name="TextBox 9">
            <a:extLst>
              <a:ext uri="{FF2B5EF4-FFF2-40B4-BE49-F238E27FC236}">
                <a16:creationId xmlns:a16="http://schemas.microsoft.com/office/drawing/2014/main" id="{20AB05C0-B0BC-A06A-583F-DE3940D554A3}"/>
              </a:ext>
            </a:extLst>
          </p:cNvPr>
          <p:cNvSpPr txBox="1"/>
          <p:nvPr/>
        </p:nvSpPr>
        <p:spPr>
          <a:xfrm>
            <a:off x="9099529" y="6529995"/>
            <a:ext cx="2587568" cy="261610"/>
          </a:xfrm>
          <a:prstGeom prst="rect">
            <a:avLst/>
          </a:prstGeom>
          <a:noFill/>
        </p:spPr>
        <p:txBody>
          <a:bodyPr wrap="none" rtlCol="0">
            <a:spAutoFit/>
          </a:bodyPr>
          <a:lstStyle/>
          <a:p>
            <a:r>
              <a:rPr lang="en-GB" sz="1100"/>
              <a:t>Source: APMS 2014 and ONS Census 2021</a:t>
            </a:r>
          </a:p>
        </p:txBody>
      </p:sp>
      <p:graphicFrame>
        <p:nvGraphicFramePr>
          <p:cNvPr id="15" name="Chart 14">
            <a:extLst>
              <a:ext uri="{FF2B5EF4-FFF2-40B4-BE49-F238E27FC236}">
                <a16:creationId xmlns:a16="http://schemas.microsoft.com/office/drawing/2014/main" id="{7335DC3F-7D46-45EF-931C-A747072FE884}"/>
              </a:ext>
            </a:extLst>
          </p:cNvPr>
          <p:cNvGraphicFramePr>
            <a:graphicFrameLocks/>
          </p:cNvGraphicFramePr>
          <p:nvPr>
            <p:extLst>
              <p:ext uri="{D42A27DB-BD31-4B8C-83A1-F6EECF244321}">
                <p14:modId xmlns:p14="http://schemas.microsoft.com/office/powerpoint/2010/main" val="819788797"/>
              </p:ext>
            </p:extLst>
          </p:nvPr>
        </p:nvGraphicFramePr>
        <p:xfrm>
          <a:off x="59343" y="551721"/>
          <a:ext cx="5910992" cy="276784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a:extLst>
              <a:ext uri="{FF2B5EF4-FFF2-40B4-BE49-F238E27FC236}">
                <a16:creationId xmlns:a16="http://schemas.microsoft.com/office/drawing/2014/main" id="{5E20C18B-0275-482C-8275-65926EC9E8E1}"/>
              </a:ext>
            </a:extLst>
          </p:cNvPr>
          <p:cNvGraphicFramePr>
            <a:graphicFrameLocks/>
          </p:cNvGraphicFramePr>
          <p:nvPr>
            <p:extLst>
              <p:ext uri="{D42A27DB-BD31-4B8C-83A1-F6EECF244321}">
                <p14:modId xmlns:p14="http://schemas.microsoft.com/office/powerpoint/2010/main" val="210107225"/>
              </p:ext>
            </p:extLst>
          </p:nvPr>
        </p:nvGraphicFramePr>
        <p:xfrm>
          <a:off x="6221667" y="541315"/>
          <a:ext cx="5792305" cy="27678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0590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Depression: QOF incidence, 18+ yrs, New diagnosis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96DD31F7-B108-A78D-B7A1-86C0ED4191FB}"/>
              </a:ext>
            </a:extLst>
          </p:cNvPr>
          <p:cNvSpPr txBox="1"/>
          <p:nvPr/>
        </p:nvSpPr>
        <p:spPr>
          <a:xfrm>
            <a:off x="7640893" y="1218435"/>
            <a:ext cx="3784489" cy="2246769"/>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2021/22, the percentage of patients aged 18 and over with depression recorded on practice disease registers for the first time in the financial year shows an increase compared to the previous year in Cambridgeshire, Peterborough and England.</a:t>
            </a:r>
          </a:p>
          <a:p>
            <a:pPr marL="171450" indent="-171450">
              <a:buFont typeface="Arial" panose="020B0604020202020204" pitchFamily="34" charset="0"/>
              <a:buChar char="•"/>
            </a:pPr>
            <a:r>
              <a:rPr lang="en-GB" sz="1400">
                <a:solidFill>
                  <a:schemeClr val="accent1">
                    <a:lumMod val="75000"/>
                  </a:schemeClr>
                </a:solidFill>
              </a:rPr>
              <a:t>From 2016/17 to 2021/22, the percentage of new diagnoses of depression was </a:t>
            </a:r>
            <a:r>
              <a:rPr lang="en-GB" sz="1400">
                <a:solidFill>
                  <a:srgbClr val="00B050"/>
                </a:solidFill>
              </a:rPr>
              <a:t>significantly lower </a:t>
            </a:r>
            <a:r>
              <a:rPr lang="en-GB" sz="1400">
                <a:solidFill>
                  <a:schemeClr val="accent1">
                    <a:lumMod val="75000"/>
                  </a:schemeClr>
                </a:solidFill>
              </a:rPr>
              <a:t>than the national rates </a:t>
            </a:r>
            <a:r>
              <a:rPr lang="en-GB" sz="1400">
                <a:solidFill>
                  <a:srgbClr val="00B050"/>
                </a:solidFill>
              </a:rPr>
              <a:t>in Cambridgeshire and Peterborough</a:t>
            </a:r>
            <a:r>
              <a:rPr lang="en-GB" sz="1400">
                <a:solidFill>
                  <a:schemeClr val="accent1">
                    <a:lumMod val="75000"/>
                  </a:schemeClr>
                </a:solidFill>
              </a:rPr>
              <a:t>.</a:t>
            </a:r>
          </a:p>
        </p:txBody>
      </p:sp>
      <p:graphicFrame>
        <p:nvGraphicFramePr>
          <p:cNvPr id="6" name="Chart 5">
            <a:extLst>
              <a:ext uri="{FF2B5EF4-FFF2-40B4-BE49-F238E27FC236}">
                <a16:creationId xmlns:a16="http://schemas.microsoft.com/office/drawing/2014/main" id="{009CB746-9E6E-D968-7F23-BDFEB350A505}"/>
              </a:ext>
            </a:extLst>
          </p:cNvPr>
          <p:cNvGraphicFramePr>
            <a:graphicFrameLocks/>
          </p:cNvGraphicFramePr>
          <p:nvPr>
            <p:extLst>
              <p:ext uri="{D42A27DB-BD31-4B8C-83A1-F6EECF244321}">
                <p14:modId xmlns:p14="http://schemas.microsoft.com/office/powerpoint/2010/main" val="2607205953"/>
              </p:ext>
            </p:extLst>
          </p:nvPr>
        </p:nvGraphicFramePr>
        <p:xfrm>
          <a:off x="438149" y="977105"/>
          <a:ext cx="5657850" cy="331780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96175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Depression: QOF prevalence, 18+ yrs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96DD31F7-B108-A78D-B7A1-86C0ED4191FB}"/>
              </a:ext>
            </a:extLst>
          </p:cNvPr>
          <p:cNvSpPr txBox="1"/>
          <p:nvPr/>
        </p:nvSpPr>
        <p:spPr>
          <a:xfrm>
            <a:off x="8398275" y="1386278"/>
            <a:ext cx="3594757" cy="2462213"/>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prevalence of depression has shown an increasing trend since 2016/17 across all areas in Cambridgeshire and Peterborough. This is also true for England.</a:t>
            </a:r>
          </a:p>
          <a:p>
            <a:pPr marL="171450" indent="-171450">
              <a:buFont typeface="Arial" panose="020B0604020202020204" pitchFamily="34" charset="0"/>
              <a:buChar char="•"/>
            </a:pPr>
            <a:r>
              <a:rPr lang="en-GB" sz="1400">
                <a:solidFill>
                  <a:schemeClr val="accent1">
                    <a:lumMod val="75000"/>
                  </a:schemeClr>
                </a:solidFill>
              </a:rPr>
              <a:t>The prevalence of depression in </a:t>
            </a:r>
            <a:r>
              <a:rPr lang="en-GB" sz="1400">
                <a:solidFill>
                  <a:srgbClr val="FF0000"/>
                </a:solidFill>
              </a:rPr>
              <a:t>Fenland</a:t>
            </a:r>
            <a:r>
              <a:rPr lang="en-GB" sz="1400">
                <a:solidFill>
                  <a:schemeClr val="accent1">
                    <a:lumMod val="75000"/>
                  </a:schemeClr>
                </a:solidFill>
              </a:rPr>
              <a:t> is </a:t>
            </a:r>
            <a:r>
              <a:rPr lang="en-GB" sz="1400">
                <a:solidFill>
                  <a:srgbClr val="FF0000"/>
                </a:solidFill>
              </a:rPr>
              <a:t>significantly higher </a:t>
            </a:r>
            <a:r>
              <a:rPr lang="en-GB" sz="1400">
                <a:solidFill>
                  <a:schemeClr val="accent1">
                    <a:lumMod val="75000"/>
                  </a:schemeClr>
                </a:solidFill>
              </a:rPr>
              <a:t>than the national rate since 2016/17.</a:t>
            </a:r>
          </a:p>
          <a:p>
            <a:pPr marL="171450" indent="-171450">
              <a:buFont typeface="Arial" panose="020B0604020202020204" pitchFamily="34" charset="0"/>
              <a:buChar char="•"/>
            </a:pPr>
            <a:r>
              <a:rPr lang="en-GB" sz="1400">
                <a:solidFill>
                  <a:schemeClr val="accent1">
                    <a:lumMod val="75000"/>
                  </a:schemeClr>
                </a:solidFill>
              </a:rPr>
              <a:t>In 2022/23, a sharp increase has been seen in </a:t>
            </a:r>
            <a:r>
              <a:rPr lang="en-GB" sz="1400">
                <a:solidFill>
                  <a:srgbClr val="FFC000"/>
                </a:solidFill>
              </a:rPr>
              <a:t>East Cambridgeshire</a:t>
            </a:r>
            <a:r>
              <a:rPr lang="en-GB" sz="1400">
                <a:solidFill>
                  <a:schemeClr val="accent1">
                    <a:lumMod val="75000"/>
                  </a:schemeClr>
                </a:solidFill>
              </a:rPr>
              <a:t> than the past year, and the prevalence is </a:t>
            </a:r>
            <a:r>
              <a:rPr lang="en-GB" sz="1400">
                <a:solidFill>
                  <a:srgbClr val="FFC000"/>
                </a:solidFill>
              </a:rPr>
              <a:t>statistically</a:t>
            </a:r>
            <a:r>
              <a:rPr lang="en-GB" sz="1400">
                <a:solidFill>
                  <a:schemeClr val="accent1">
                    <a:lumMod val="75000"/>
                  </a:schemeClr>
                </a:solidFill>
              </a:rPr>
              <a:t> </a:t>
            </a:r>
            <a:r>
              <a:rPr lang="en-GB" sz="1400">
                <a:solidFill>
                  <a:srgbClr val="FFC000"/>
                </a:solidFill>
              </a:rPr>
              <a:t>similar to the national rate</a:t>
            </a:r>
            <a:r>
              <a:rPr lang="en-GB" sz="1400">
                <a:solidFill>
                  <a:schemeClr val="accent1">
                    <a:lumMod val="75000"/>
                  </a:schemeClr>
                </a:solidFill>
              </a:rPr>
              <a:t>.</a:t>
            </a:r>
          </a:p>
        </p:txBody>
      </p:sp>
      <p:pic>
        <p:nvPicPr>
          <p:cNvPr id="3" name="Picture 2" descr="A graph of different colored lines&#10;&#10;Description automatically generated">
            <a:extLst>
              <a:ext uri="{FF2B5EF4-FFF2-40B4-BE49-F238E27FC236}">
                <a16:creationId xmlns:a16="http://schemas.microsoft.com/office/drawing/2014/main" id="{D0901ACF-C77C-9BD2-D122-3C04ACEBC6D1}"/>
              </a:ext>
            </a:extLst>
          </p:cNvPr>
          <p:cNvPicPr>
            <a:picLocks noChangeAspect="1"/>
          </p:cNvPicPr>
          <p:nvPr/>
        </p:nvPicPr>
        <p:blipFill>
          <a:blip r:embed="rId4"/>
          <a:stretch>
            <a:fillRect/>
          </a:stretch>
        </p:blipFill>
        <p:spPr>
          <a:xfrm>
            <a:off x="119269" y="741788"/>
            <a:ext cx="8036440" cy="4569533"/>
          </a:xfrm>
          <a:prstGeom prst="rect">
            <a:avLst/>
          </a:prstGeom>
          <a:ln>
            <a:solidFill>
              <a:schemeClr val="bg1">
                <a:lumMod val="65000"/>
              </a:schemeClr>
            </a:solidFill>
          </a:ln>
        </p:spPr>
      </p:pic>
    </p:spTree>
    <p:extLst>
      <p:ext uri="{BB962C8B-B14F-4D97-AF65-F5344CB8AC3E}">
        <p14:creationId xmlns:p14="http://schemas.microsoft.com/office/powerpoint/2010/main" val="254251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Severe Mental Illness (SMI): QOF prevalence (all ages) </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1219200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3">
                  <a:extLst>
                    <a:ext uri="{A12FA001-AC4F-418D-AE19-62706E023703}">
                      <ahyp:hlinkClr xmlns:ahyp="http://schemas.microsoft.com/office/drawing/2018/hyperlinkcolor" val="tx"/>
                    </a:ext>
                  </a:extLst>
                </a:hlinkClick>
              </a:rPr>
              <a:t>https://digital.nhs.uk/</a:t>
            </a:r>
            <a:endParaRPr lang="en-GB" sz="1000">
              <a:solidFill>
                <a:schemeClr val="bg1"/>
              </a:solidFill>
            </a:endParaRPr>
          </a:p>
        </p:txBody>
      </p:sp>
      <p:sp>
        <p:nvSpPr>
          <p:cNvPr id="5" name="TextBox 4">
            <a:extLst>
              <a:ext uri="{FF2B5EF4-FFF2-40B4-BE49-F238E27FC236}">
                <a16:creationId xmlns:a16="http://schemas.microsoft.com/office/drawing/2014/main" id="{57089A26-9E03-2809-A181-37BAF8351596}"/>
              </a:ext>
            </a:extLst>
          </p:cNvPr>
          <p:cNvSpPr txBox="1"/>
          <p:nvPr/>
        </p:nvSpPr>
        <p:spPr>
          <a:xfrm>
            <a:off x="8398275" y="1386278"/>
            <a:ext cx="3594757" cy="2031325"/>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prevalence of schizophrenia, bipolar disorder, and other psychoses on the practice disease register shows an overall increase since 2016/17 in all Cambridgeshire districts and Peterborough, except Cambridge.</a:t>
            </a:r>
          </a:p>
          <a:p>
            <a:pPr marL="171450" indent="-171450">
              <a:buFont typeface="Arial" panose="020B0604020202020204" pitchFamily="34" charset="0"/>
              <a:buChar char="•"/>
            </a:pPr>
            <a:r>
              <a:rPr lang="en-GB" sz="1400">
                <a:solidFill>
                  <a:schemeClr val="accent1">
                    <a:lumMod val="75000"/>
                  </a:schemeClr>
                </a:solidFill>
              </a:rPr>
              <a:t>The prevalence in </a:t>
            </a:r>
            <a:r>
              <a:rPr lang="en-GB" sz="1400">
                <a:solidFill>
                  <a:srgbClr val="FFC000"/>
                </a:solidFill>
              </a:rPr>
              <a:t>Cambridge</a:t>
            </a:r>
            <a:r>
              <a:rPr lang="en-GB" sz="1400">
                <a:solidFill>
                  <a:schemeClr val="accent1">
                    <a:lumMod val="75000"/>
                  </a:schemeClr>
                </a:solidFill>
              </a:rPr>
              <a:t> shows an overall decline and is now </a:t>
            </a:r>
            <a:r>
              <a:rPr lang="en-GB" sz="1400">
                <a:solidFill>
                  <a:srgbClr val="FFC000"/>
                </a:solidFill>
              </a:rPr>
              <a:t>statistically similar </a:t>
            </a:r>
            <a:r>
              <a:rPr lang="en-GB" sz="1400">
                <a:solidFill>
                  <a:schemeClr val="accent1">
                    <a:lumMod val="75000"/>
                  </a:schemeClr>
                </a:solidFill>
              </a:rPr>
              <a:t>to the national rate.</a:t>
            </a:r>
          </a:p>
        </p:txBody>
      </p:sp>
      <p:pic>
        <p:nvPicPr>
          <p:cNvPr id="6" name="Picture 5" descr="A graph of a graph showing different colored lines&#10;&#10;Description automatically generated">
            <a:extLst>
              <a:ext uri="{FF2B5EF4-FFF2-40B4-BE49-F238E27FC236}">
                <a16:creationId xmlns:a16="http://schemas.microsoft.com/office/drawing/2014/main" id="{497D033C-EA8E-3C62-351F-4B3C855B4E11}"/>
              </a:ext>
            </a:extLst>
          </p:cNvPr>
          <p:cNvPicPr>
            <a:picLocks noChangeAspect="1"/>
          </p:cNvPicPr>
          <p:nvPr/>
        </p:nvPicPr>
        <p:blipFill>
          <a:blip r:embed="rId4"/>
          <a:stretch>
            <a:fillRect/>
          </a:stretch>
        </p:blipFill>
        <p:spPr>
          <a:xfrm>
            <a:off x="16166" y="634185"/>
            <a:ext cx="8124587" cy="4565402"/>
          </a:xfrm>
          <a:prstGeom prst="rect">
            <a:avLst/>
          </a:prstGeom>
          <a:ln>
            <a:solidFill>
              <a:schemeClr val="bg1">
                <a:lumMod val="65000"/>
              </a:schemeClr>
            </a:solidFill>
          </a:ln>
        </p:spPr>
      </p:pic>
    </p:spTree>
    <p:extLst>
      <p:ext uri="{BB962C8B-B14F-4D97-AF65-F5344CB8AC3E}">
        <p14:creationId xmlns:p14="http://schemas.microsoft.com/office/powerpoint/2010/main" val="2552741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4C80A-E632-43FF-9A5F-2BBD18F402AB}"/>
              </a:ext>
            </a:extLst>
          </p:cNvPr>
          <p:cNvSpPr>
            <a:spLocks noGrp="1"/>
          </p:cNvSpPr>
          <p:nvPr>
            <p:ph type="title"/>
          </p:nvPr>
        </p:nvSpPr>
        <p:spPr>
          <a:xfrm>
            <a:off x="1673382" y="1143000"/>
            <a:ext cx="8845236" cy="4572000"/>
          </a:xfrm>
          <a:solidFill>
            <a:schemeClr val="bg1"/>
          </a:solidFill>
          <a:ln>
            <a:solidFill>
              <a:schemeClr val="accent1"/>
            </a:solidFill>
          </a:ln>
        </p:spPr>
        <p:txBody>
          <a:bodyPr anchor="ctr"/>
          <a:lstStyle/>
          <a:p>
            <a:pPr marL="0" lvl="0" indent="0" algn="ctr">
              <a:buNone/>
            </a:pPr>
            <a:r>
              <a:rPr lang="en-GB" b="1">
                <a:solidFill>
                  <a:schemeClr val="accent1">
                    <a:lumMod val="75000"/>
                  </a:schemeClr>
                </a:solidFill>
              </a:rPr>
              <a:t>Population projection for mental health conditions</a:t>
            </a:r>
            <a:endParaRPr b="1">
              <a:solidFill>
                <a:schemeClr val="accent1">
                  <a:lumMod val="75000"/>
                </a:schemeClr>
              </a:solidFill>
            </a:endParaRPr>
          </a:p>
        </p:txBody>
      </p:sp>
    </p:spTree>
    <p:extLst>
      <p:ext uri="{BB962C8B-B14F-4D97-AF65-F5344CB8AC3E}">
        <p14:creationId xmlns:p14="http://schemas.microsoft.com/office/powerpoint/2010/main" val="221648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1" y="400741"/>
            <a:ext cx="5829301" cy="4557154"/>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a common mental disorder</a:t>
            </a:r>
          </a:p>
        </p:txBody>
      </p:sp>
      <p:sp>
        <p:nvSpPr>
          <p:cNvPr id="11" name="Content Placeholder 5">
            <a:extLst>
              <a:ext uri="{FF2B5EF4-FFF2-40B4-BE49-F238E27FC236}">
                <a16:creationId xmlns:a16="http://schemas.microsoft.com/office/drawing/2014/main" id="{A79C6DB9-854B-4207-97A8-C7963D150170}"/>
              </a:ext>
            </a:extLst>
          </p:cNvPr>
          <p:cNvSpPr>
            <a:spLocks noGrp="1"/>
          </p:cNvSpPr>
          <p:nvPr>
            <p:ph sz="quarter" idx="4"/>
          </p:nvPr>
        </p:nvSpPr>
        <p:spPr>
          <a:xfrm>
            <a:off x="6181831" y="433485"/>
            <a:ext cx="5916709" cy="5439872"/>
          </a:xfrm>
        </p:spPr>
        <p:txBody>
          <a:bodyPr/>
          <a:lstStyle/>
          <a:p>
            <a:pPr marL="0" indent="0">
              <a:spcBef>
                <a:spcPts val="3000"/>
              </a:spcBef>
              <a:buNone/>
            </a:pPr>
            <a:r>
              <a:rPr lang="en-GB" sz="1600" b="1">
                <a:solidFill>
                  <a:schemeClr val="accent1">
                    <a:lumMod val="75000"/>
                  </a:schemeClr>
                </a:solidFill>
                <a:cs typeface="Arial" panose="020B0604020202020204" pitchFamily="34" charset="0"/>
              </a:rPr>
              <a:t>People aged 18-64 predicted to have a psychotic disorder</a:t>
            </a:r>
          </a:p>
          <a:p>
            <a:pPr marL="0" lvl="0" indent="0">
              <a:spcBef>
                <a:spcPts val="3000"/>
              </a:spcBef>
              <a:buNone/>
            </a:pPr>
            <a:endParaRPr lang="en-GB" b="1"/>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sp>
        <p:nvSpPr>
          <p:cNvPr id="9" name="TextBox 8">
            <a:extLst>
              <a:ext uri="{FF2B5EF4-FFF2-40B4-BE49-F238E27FC236}">
                <a16:creationId xmlns:a16="http://schemas.microsoft.com/office/drawing/2014/main" id="{56D11D49-E40D-404D-9A8E-02A5AC7B9B6B}"/>
              </a:ext>
            </a:extLst>
          </p:cNvPr>
          <p:cNvSpPr txBox="1"/>
          <p:nvPr/>
        </p:nvSpPr>
        <p:spPr>
          <a:xfrm>
            <a:off x="67030" y="4873591"/>
            <a:ext cx="5695238" cy="1384995"/>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females predicted to have a common mental disorder is substantially higher than the number of males in both Cambridgeshire and Peterborough.</a:t>
            </a:r>
          </a:p>
          <a:p>
            <a:pPr marL="171450" indent="-171450">
              <a:buFont typeface="Arial" panose="020B0604020202020204" pitchFamily="34" charset="0"/>
              <a:buChar char="•"/>
            </a:pPr>
            <a:r>
              <a:rPr lang="en-GB" sz="1400">
                <a:solidFill>
                  <a:schemeClr val="accent1">
                    <a:lumMod val="75000"/>
                  </a:schemeClr>
                </a:solidFill>
              </a:rPr>
              <a:t>The projections show an increase in numbers for both men and women in Peterborough from 2020 to 2040, while a declining trend is seen for women in Cambridgeshire.</a:t>
            </a:r>
          </a:p>
        </p:txBody>
      </p:sp>
      <p:pic>
        <p:nvPicPr>
          <p:cNvPr id="8" name="Picture 7">
            <a:extLst>
              <a:ext uri="{FF2B5EF4-FFF2-40B4-BE49-F238E27FC236}">
                <a16:creationId xmlns:a16="http://schemas.microsoft.com/office/drawing/2014/main" id="{6CE21126-618F-49FE-80A4-CAA966BA9123}"/>
              </a:ext>
            </a:extLst>
          </p:cNvPr>
          <p:cNvPicPr>
            <a:picLocks noChangeAspect="1"/>
          </p:cNvPicPr>
          <p:nvPr/>
        </p:nvPicPr>
        <p:blipFill>
          <a:blip r:embed="rId3"/>
          <a:stretch>
            <a:fillRect/>
          </a:stretch>
        </p:blipFill>
        <p:spPr>
          <a:xfrm>
            <a:off x="67030" y="784080"/>
            <a:ext cx="5695238" cy="3790476"/>
          </a:xfrm>
          <a:prstGeom prst="rect">
            <a:avLst/>
          </a:prstGeom>
          <a:ln>
            <a:solidFill>
              <a:schemeClr val="bg1">
                <a:lumMod val="65000"/>
              </a:schemeClr>
            </a:solidFill>
          </a:ln>
        </p:spPr>
      </p:pic>
      <p:pic>
        <p:nvPicPr>
          <p:cNvPr id="13" name="Picture 12">
            <a:extLst>
              <a:ext uri="{FF2B5EF4-FFF2-40B4-BE49-F238E27FC236}">
                <a16:creationId xmlns:a16="http://schemas.microsoft.com/office/drawing/2014/main" id="{8715AA3F-E922-404C-9B5A-6762DD8332E6}"/>
              </a:ext>
            </a:extLst>
          </p:cNvPr>
          <p:cNvPicPr>
            <a:picLocks noChangeAspect="1"/>
          </p:cNvPicPr>
          <p:nvPr/>
        </p:nvPicPr>
        <p:blipFill>
          <a:blip r:embed="rId4"/>
          <a:stretch>
            <a:fillRect/>
          </a:stretch>
        </p:blipFill>
        <p:spPr>
          <a:xfrm>
            <a:off x="6181831" y="822017"/>
            <a:ext cx="5695238" cy="3790476"/>
          </a:xfrm>
          <a:prstGeom prst="rect">
            <a:avLst/>
          </a:prstGeom>
          <a:ln>
            <a:solidFill>
              <a:schemeClr val="bg1">
                <a:lumMod val="65000"/>
              </a:schemeClr>
            </a:solidFill>
          </a:ln>
        </p:spPr>
      </p:pic>
      <p:sp>
        <p:nvSpPr>
          <p:cNvPr id="10" name="TextBox 9">
            <a:extLst>
              <a:ext uri="{FF2B5EF4-FFF2-40B4-BE49-F238E27FC236}">
                <a16:creationId xmlns:a16="http://schemas.microsoft.com/office/drawing/2014/main" id="{002ED103-CB0D-427A-BFF2-6AC66CB3AE6E}"/>
              </a:ext>
            </a:extLst>
          </p:cNvPr>
          <p:cNvSpPr txBox="1"/>
          <p:nvPr/>
        </p:nvSpPr>
        <p:spPr>
          <a:xfrm>
            <a:off x="6181831" y="4957895"/>
            <a:ext cx="5695238" cy="954107"/>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males predicted to have a psychotic disorder is higher than that of females in Cambridgeshire and Peterborough.</a:t>
            </a:r>
          </a:p>
          <a:p>
            <a:pPr marL="171450" indent="-171450">
              <a:buFont typeface="Arial" panose="020B0604020202020204" pitchFamily="34" charset="0"/>
              <a:buChar char="•"/>
            </a:pPr>
            <a:r>
              <a:rPr lang="en-GB" sz="1400">
                <a:solidFill>
                  <a:schemeClr val="accent1">
                    <a:lumMod val="75000"/>
                  </a:schemeClr>
                </a:solidFill>
              </a:rPr>
              <a:t>The number of people predicted to have a psychotic disorder show an increasing gap between men and women in 2040 compared to 2020.</a:t>
            </a:r>
          </a:p>
        </p:txBody>
      </p:sp>
      <p:sp>
        <p:nvSpPr>
          <p:cNvPr id="2" name="TextBox 1">
            <a:extLst>
              <a:ext uri="{FF2B5EF4-FFF2-40B4-BE49-F238E27FC236}">
                <a16:creationId xmlns:a16="http://schemas.microsoft.com/office/drawing/2014/main" id="{FF7C5F5F-4ADD-D1EF-8A80-031997E9414E}"/>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 </a:t>
            </a:r>
            <a:r>
              <a:rPr lang="en-GB" sz="1000">
                <a:solidFill>
                  <a:schemeClr val="bg1"/>
                </a:solidFill>
                <a:hlinkClick r:id="rId5">
                  <a:extLst>
                    <a:ext uri="{A12FA001-AC4F-418D-AE19-62706E023703}">
                      <ahyp:hlinkClr xmlns:ahyp="http://schemas.microsoft.com/office/drawing/2018/hyperlinkcolor" val="tx"/>
                    </a:ext>
                  </a:extLst>
                </a:hlinkClick>
              </a:rPr>
              <a:t>https://www.pansi.org.uk/</a:t>
            </a:r>
            <a:endParaRPr lang="en-GB" sz="1000">
              <a:solidFill>
                <a:schemeClr val="bg1"/>
              </a:solidFill>
            </a:endParaRPr>
          </a:p>
        </p:txBody>
      </p:sp>
    </p:spTree>
    <p:extLst>
      <p:ext uri="{BB962C8B-B14F-4D97-AF65-F5344CB8AC3E}">
        <p14:creationId xmlns:p14="http://schemas.microsoft.com/office/powerpoint/2010/main" val="1263313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6F50C8-1C94-49CD-A84B-3761EDA08172}"/>
              </a:ext>
            </a:extLst>
          </p:cNvPr>
          <p:cNvSpPr>
            <a:spLocks noGrp="1"/>
          </p:cNvSpPr>
          <p:nvPr>
            <p:ph sz="half" idx="2"/>
          </p:nvPr>
        </p:nvSpPr>
        <p:spPr>
          <a:xfrm>
            <a:off x="-1" y="400740"/>
            <a:ext cx="5829301" cy="5361885"/>
          </a:xfrm>
        </p:spPr>
        <p:txBody>
          <a:bodyPr/>
          <a:lstStyle/>
          <a:p>
            <a:pPr marL="0" indent="0">
              <a:buNone/>
            </a:pPr>
            <a:r>
              <a:rPr lang="en-GB" sz="1600" b="1">
                <a:solidFill>
                  <a:schemeClr val="accent1">
                    <a:lumMod val="75000"/>
                  </a:schemeClr>
                </a:solidFill>
                <a:cs typeface="Arial" panose="020B0604020202020204" pitchFamily="34" charset="0"/>
              </a:rPr>
              <a:t>People aged 18-64 predicted to have a borderline personality disorder</a:t>
            </a:r>
          </a:p>
        </p:txBody>
      </p:sp>
      <p:sp>
        <p:nvSpPr>
          <p:cNvPr id="11" name="Content Placeholder 5">
            <a:extLst>
              <a:ext uri="{FF2B5EF4-FFF2-40B4-BE49-F238E27FC236}">
                <a16:creationId xmlns:a16="http://schemas.microsoft.com/office/drawing/2014/main" id="{A79C6DB9-854B-4207-97A8-C7963D150170}"/>
              </a:ext>
            </a:extLst>
          </p:cNvPr>
          <p:cNvSpPr>
            <a:spLocks noGrp="1"/>
          </p:cNvSpPr>
          <p:nvPr>
            <p:ph sz="quarter" idx="4"/>
          </p:nvPr>
        </p:nvSpPr>
        <p:spPr>
          <a:xfrm>
            <a:off x="6181831" y="433485"/>
            <a:ext cx="5916709" cy="5439872"/>
          </a:xfrm>
        </p:spPr>
        <p:txBody>
          <a:bodyPr/>
          <a:lstStyle/>
          <a:p>
            <a:pPr marL="0" indent="0">
              <a:spcBef>
                <a:spcPts val="3000"/>
              </a:spcBef>
              <a:buNone/>
            </a:pPr>
            <a:r>
              <a:rPr lang="en-GB" sz="1600" b="1">
                <a:solidFill>
                  <a:schemeClr val="accent1">
                    <a:lumMod val="75000"/>
                  </a:schemeClr>
                </a:solidFill>
                <a:cs typeface="Arial" panose="020B0604020202020204" pitchFamily="34" charset="0"/>
              </a:rPr>
              <a:t>People aged 18-64 predicted to have an antisocial personality disorder</a:t>
            </a:r>
          </a:p>
          <a:p>
            <a:pPr marL="0" lvl="0" indent="0">
              <a:spcBef>
                <a:spcPts val="3000"/>
              </a:spcBef>
              <a:buNone/>
            </a:pPr>
            <a:endParaRPr lang="en-GB" b="1"/>
          </a:p>
        </p:txBody>
      </p:sp>
      <p:sp>
        <p:nvSpPr>
          <p:cNvPr id="12" name="Title 1">
            <a:extLst>
              <a:ext uri="{FF2B5EF4-FFF2-40B4-BE49-F238E27FC236}">
                <a16:creationId xmlns:a16="http://schemas.microsoft.com/office/drawing/2014/main" id="{4DBD185E-78F0-4540-B6BD-A712DCBA1BE1}"/>
              </a:ext>
            </a:extLst>
          </p:cNvPr>
          <p:cNvSpPr txBox="1">
            <a:spLocks/>
          </p:cNvSpPr>
          <p:nvPr/>
        </p:nvSpPr>
        <p:spPr>
          <a:xfrm>
            <a:off x="9525" y="19050"/>
            <a:ext cx="9315450" cy="316871"/>
          </a:xfrm>
          <a:prstGeom prst="rect">
            <a:avLst/>
          </a:prstGeom>
        </p:spPr>
        <p:txBody>
          <a:bodyPr>
            <a:noAutofit/>
          </a:bodyPr>
          <a:lstStyle>
            <a:lvl1pPr algn="ctr"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pPr algn="l"/>
            <a:r>
              <a:rPr lang="en-GB" sz="1800">
                <a:solidFill>
                  <a:schemeClr val="bg1"/>
                </a:solidFill>
                <a:latin typeface="Arial" panose="020B0604020202020204" pitchFamily="34" charset="0"/>
                <a:ea typeface="+mn-ea"/>
                <a:cs typeface="Arial" panose="020B0604020202020204" pitchFamily="34" charset="0"/>
              </a:rPr>
              <a:t>People aged 18-64 predicted to have a mental health condition</a:t>
            </a:r>
          </a:p>
        </p:txBody>
      </p:sp>
      <p:pic>
        <p:nvPicPr>
          <p:cNvPr id="15" name="Picture 14">
            <a:extLst>
              <a:ext uri="{FF2B5EF4-FFF2-40B4-BE49-F238E27FC236}">
                <a16:creationId xmlns:a16="http://schemas.microsoft.com/office/drawing/2014/main" id="{465F9A50-7E04-452A-8B9C-DB8B04C7A68C}"/>
              </a:ext>
            </a:extLst>
          </p:cNvPr>
          <p:cNvPicPr>
            <a:picLocks noChangeAspect="1"/>
          </p:cNvPicPr>
          <p:nvPr/>
        </p:nvPicPr>
        <p:blipFill>
          <a:blip r:embed="rId3"/>
          <a:stretch>
            <a:fillRect/>
          </a:stretch>
        </p:blipFill>
        <p:spPr>
          <a:xfrm>
            <a:off x="6114799" y="984643"/>
            <a:ext cx="5695238" cy="3790476"/>
          </a:xfrm>
          <a:prstGeom prst="rect">
            <a:avLst/>
          </a:prstGeom>
          <a:ln>
            <a:solidFill>
              <a:schemeClr val="bg1">
                <a:lumMod val="65000"/>
              </a:schemeClr>
            </a:solidFill>
          </a:ln>
        </p:spPr>
      </p:pic>
      <p:pic>
        <p:nvPicPr>
          <p:cNvPr id="17" name="Picture 16">
            <a:extLst>
              <a:ext uri="{FF2B5EF4-FFF2-40B4-BE49-F238E27FC236}">
                <a16:creationId xmlns:a16="http://schemas.microsoft.com/office/drawing/2014/main" id="{7884E90A-2C6F-4068-9FE5-4A13C40EC596}"/>
              </a:ext>
            </a:extLst>
          </p:cNvPr>
          <p:cNvPicPr>
            <a:picLocks noChangeAspect="1"/>
          </p:cNvPicPr>
          <p:nvPr/>
        </p:nvPicPr>
        <p:blipFill>
          <a:blip r:embed="rId4"/>
          <a:stretch>
            <a:fillRect/>
          </a:stretch>
        </p:blipFill>
        <p:spPr>
          <a:xfrm>
            <a:off x="67030" y="984643"/>
            <a:ext cx="5695238" cy="3790476"/>
          </a:xfrm>
          <a:prstGeom prst="rect">
            <a:avLst/>
          </a:prstGeom>
          <a:ln>
            <a:solidFill>
              <a:schemeClr val="bg1">
                <a:lumMod val="65000"/>
              </a:schemeClr>
            </a:solidFill>
          </a:ln>
        </p:spPr>
      </p:pic>
      <p:sp>
        <p:nvSpPr>
          <p:cNvPr id="7" name="TextBox 6">
            <a:extLst>
              <a:ext uri="{FF2B5EF4-FFF2-40B4-BE49-F238E27FC236}">
                <a16:creationId xmlns:a16="http://schemas.microsoft.com/office/drawing/2014/main" id="{A9CCFE35-8A64-4B5E-986C-FD11664428F4}"/>
              </a:ext>
            </a:extLst>
          </p:cNvPr>
          <p:cNvSpPr txBox="1"/>
          <p:nvPr/>
        </p:nvSpPr>
        <p:spPr>
          <a:xfrm>
            <a:off x="6096000" y="5131974"/>
            <a:ext cx="5695238" cy="523220"/>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In both Cambridgeshire and Peterborough, males are predicted to have a substantially  higher rate of antisocial personality disorder than females.</a:t>
            </a:r>
          </a:p>
        </p:txBody>
      </p:sp>
      <p:sp>
        <p:nvSpPr>
          <p:cNvPr id="8" name="TextBox 7">
            <a:extLst>
              <a:ext uri="{FF2B5EF4-FFF2-40B4-BE49-F238E27FC236}">
                <a16:creationId xmlns:a16="http://schemas.microsoft.com/office/drawing/2014/main" id="{63001F27-E499-497F-AE3A-17777A714648}"/>
              </a:ext>
            </a:extLst>
          </p:cNvPr>
          <p:cNvSpPr txBox="1"/>
          <p:nvPr/>
        </p:nvSpPr>
        <p:spPr>
          <a:xfrm>
            <a:off x="67030" y="5128189"/>
            <a:ext cx="5695238" cy="738664"/>
          </a:xfrm>
          <a:prstGeom prst="rect">
            <a:avLst/>
          </a:prstGeom>
          <a:noFill/>
        </p:spPr>
        <p:txBody>
          <a:bodyPr wrap="square" rtlCol="0">
            <a:spAutoFit/>
          </a:bodyPr>
          <a:lstStyle/>
          <a:p>
            <a:pPr marL="171450" indent="-171450">
              <a:buFont typeface="Arial" panose="020B0604020202020204" pitchFamily="34" charset="0"/>
              <a:buChar char="•"/>
            </a:pPr>
            <a:r>
              <a:rPr lang="en-GB" sz="1400">
                <a:solidFill>
                  <a:schemeClr val="accent1">
                    <a:lumMod val="75000"/>
                  </a:schemeClr>
                </a:solidFill>
              </a:rPr>
              <a:t>The number of people aged 18 – 64 predicted to have a borderline personality disorder is higher among females than males in both Cambridgeshire and Peterborough.</a:t>
            </a:r>
          </a:p>
        </p:txBody>
      </p:sp>
      <p:sp>
        <p:nvSpPr>
          <p:cNvPr id="2" name="TextBox 1">
            <a:extLst>
              <a:ext uri="{FF2B5EF4-FFF2-40B4-BE49-F238E27FC236}">
                <a16:creationId xmlns:a16="http://schemas.microsoft.com/office/drawing/2014/main" id="{2C8E91B7-4ABB-06A9-533A-5BFAF42D5B2F}"/>
              </a:ext>
            </a:extLst>
          </p:cNvPr>
          <p:cNvSpPr txBox="1"/>
          <p:nvPr/>
        </p:nvSpPr>
        <p:spPr>
          <a:xfrm>
            <a:off x="-1" y="6581145"/>
            <a:ext cx="7741921" cy="246221"/>
          </a:xfrm>
          <a:prstGeom prst="rect">
            <a:avLst/>
          </a:prstGeom>
          <a:noFill/>
        </p:spPr>
        <p:txBody>
          <a:bodyPr wrap="square" rtlCol="0">
            <a:spAutoFit/>
          </a:bodyPr>
          <a:lstStyle/>
          <a:p>
            <a:pPr marL="0" lvl="0" indent="0">
              <a:buNone/>
            </a:pPr>
            <a:r>
              <a:rPr lang="en-GB" sz="1000">
                <a:solidFill>
                  <a:schemeClr val="bg1"/>
                </a:solidFill>
              </a:rPr>
              <a:t>Source:</a:t>
            </a:r>
            <a:r>
              <a:rPr lang="en-GB" sz="1000">
                <a:solidFill>
                  <a:schemeClr val="bg1"/>
                </a:solidFill>
                <a:hlinkClick r:id="rId5">
                  <a:extLst>
                    <a:ext uri="{A12FA001-AC4F-418D-AE19-62706E023703}">
                      <ahyp:hlinkClr xmlns:ahyp="http://schemas.microsoft.com/office/drawing/2018/hyperlinkcolor" val="tx"/>
                    </a:ext>
                  </a:extLst>
                </a:hlinkClick>
              </a:rPr>
              <a:t> https://www.pansi.org.uk/</a:t>
            </a:r>
            <a:endParaRPr lang="en-GB" sz="1000">
              <a:solidFill>
                <a:schemeClr val="bg1"/>
              </a:solidFill>
            </a:endParaRPr>
          </a:p>
        </p:txBody>
      </p:sp>
    </p:spTree>
    <p:extLst>
      <p:ext uri="{BB962C8B-B14F-4D97-AF65-F5344CB8AC3E}">
        <p14:creationId xmlns:p14="http://schemas.microsoft.com/office/powerpoint/2010/main" val="3340362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216CD31AF435469081CB8E3CA55143" ma:contentTypeVersion="15" ma:contentTypeDescription="Create a new document." ma:contentTypeScope="" ma:versionID="ffb680396db5fefef2ae61a051650a30">
  <xsd:schema xmlns:xsd="http://www.w3.org/2001/XMLSchema" xmlns:xs="http://www.w3.org/2001/XMLSchema" xmlns:p="http://schemas.microsoft.com/office/2006/metadata/properties" xmlns:ns2="9aff4abe-fb3d-4c82-91fa-d95d4bf3fc8d" xmlns:ns3="1a0a4445-d8cb-47c0-9e0e-9bb5fa4c8e9f" targetNamespace="http://schemas.microsoft.com/office/2006/metadata/properties" ma:root="true" ma:fieldsID="a4b94f7e4826b65f01fffc2a63ef4a66" ns2:_="" ns3:_="">
    <xsd:import namespace="9aff4abe-fb3d-4c82-91fa-d95d4bf3fc8d"/>
    <xsd:import namespace="1a0a4445-d8cb-47c0-9e0e-9bb5fa4c8e9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4abe-fb3d-4c82-91fa-d95d4bf3fc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2a33aaf0-d2be-4910-a308-718f043c10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0a4445-d8cb-47c0-9e0e-9bb5fa4c8e9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5a1b0d6-dd3c-4946-95bc-e28da5f5ae04}" ma:internalName="TaxCatchAll" ma:showField="CatchAllData" ma:web="1a0a4445-d8cb-47c0-9e0e-9bb5fa4c8e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a0a4445-d8cb-47c0-9e0e-9bb5fa4c8e9f" xsi:nil="true"/>
    <lcf76f155ced4ddcb4097134ff3c332f xmlns="9aff4abe-fb3d-4c82-91fa-d95d4bf3fc8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A0F8FB4-884A-4E77-B8BF-D6017C42C01A}">
  <ds:schemaRefs>
    <ds:schemaRef ds:uri="http://schemas.microsoft.com/sharepoint/v3/contenttype/forms"/>
  </ds:schemaRefs>
</ds:datastoreItem>
</file>

<file path=customXml/itemProps2.xml><?xml version="1.0" encoding="utf-8"?>
<ds:datastoreItem xmlns:ds="http://schemas.openxmlformats.org/officeDocument/2006/customXml" ds:itemID="{2C36FC0E-0779-405C-96A3-08DBBE6E83FF}">
  <ds:schemaRefs>
    <ds:schemaRef ds:uri="1a0a4445-d8cb-47c0-9e0e-9bb5fa4c8e9f"/>
    <ds:schemaRef ds:uri="9aff4abe-fb3d-4c82-91fa-d95d4bf3fc8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BA2659-0049-4026-B21D-A5E088A368D0}">
  <ds:schemaRefs>
    <ds:schemaRef ds:uri="1a0a4445-d8cb-47c0-9e0e-9bb5fa4c8e9f"/>
    <ds:schemaRef ds:uri="9aff4abe-fb3d-4c82-91fa-d95d4bf3fc8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6359</Words>
  <Application>Microsoft Office PowerPoint</Application>
  <PresentationFormat>Widescreen</PresentationFormat>
  <Paragraphs>949</Paragraphs>
  <Slides>30</Slides>
  <Notes>25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Calibri Light</vt:lpstr>
      <vt:lpstr>Office Theme</vt:lpstr>
      <vt:lpstr>Custom Design</vt:lpstr>
      <vt:lpstr>Cambridgeshire and Peterborough  All Age Mental Health and Learning Disabilities Needs Assessment  Chapter 5: Working Age Adults  Prevalence of Mental Health Conditions</vt:lpstr>
      <vt:lpstr>Table of Contents</vt:lpstr>
      <vt:lpstr>QOF prevalence</vt:lpstr>
      <vt:lpstr>PowerPoint Presentation</vt:lpstr>
      <vt:lpstr>PowerPoint Presentation</vt:lpstr>
      <vt:lpstr>PowerPoint Presentation</vt:lpstr>
      <vt:lpstr>Population projection for mental health conditions</vt:lpstr>
      <vt:lpstr>PowerPoint Presentation</vt:lpstr>
      <vt:lpstr>PowerPoint Presentation</vt:lpstr>
      <vt:lpstr>PowerPoint Presentation</vt:lpstr>
      <vt:lpstr>Estimation of mental disorders in the local population</vt:lpstr>
      <vt:lpstr>Introduction</vt:lpstr>
      <vt:lpstr>Instruction for use</vt:lpstr>
      <vt:lpstr>PowerPoint Presentation</vt:lpstr>
      <vt:lpstr>Common Mental Disorders (CMD) in the past week</vt:lpstr>
      <vt:lpstr>Any common mental disorders (CMD) in past week</vt:lpstr>
      <vt:lpstr>Generalised anxiety disorder (GAD) in past week</vt:lpstr>
      <vt:lpstr>Depressive episodes in past week</vt:lpstr>
      <vt:lpstr>Phobias in past week</vt:lpstr>
      <vt:lpstr>Obsessive Compulsive Disorder (OCD) in past week</vt:lpstr>
      <vt:lpstr>Panic disorder in past week</vt:lpstr>
      <vt:lpstr>CMD not otherwise specified in past week</vt:lpstr>
      <vt:lpstr>Post Traumatic Stress Disorder (PTSD) in last month</vt:lpstr>
      <vt:lpstr>Psychotic disorder in the past year</vt:lpstr>
      <vt:lpstr>Antisocial personality disorder (ASPD) (lifetime)</vt:lpstr>
      <vt:lpstr>Borderline personality disorder (BPD) (lifetime)</vt:lpstr>
      <vt:lpstr>Bipolar disorder (lifetime)</vt:lpstr>
      <vt:lpstr>Alcohol dependence in the past year</vt:lpstr>
      <vt:lpstr>Drug dependence in the past year</vt:lpstr>
      <vt:lpstr>Self-harm (lifetime)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Estimation of mental disorders in the local population – Cambridgeshire and Peterborough</dc:title>
  <dc:creator>Saranya Palaniswamy</dc:creator>
  <cp:lastModifiedBy>Eleanor Tovey</cp:lastModifiedBy>
  <cp:revision>2</cp:revision>
  <dcterms:created xsi:type="dcterms:W3CDTF">2023-04-17T11:33:28Z</dcterms:created>
  <dcterms:modified xsi:type="dcterms:W3CDTF">2024-06-24T15:47:53Z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MSIP_Label_fb276786-cf20-4f9d-b5c6-e06f7f4594c5_Enabled">
    <vt:lpwstr>true</vt:lpwstr>
  </property>
  <property fmtid="{D5CDD505-2E9C-101B-9397-08002B2CF9AE}" pid="4" name="MSIP_Label_fb276786-cf20-4f9d-b5c6-e06f7f4594c5_SetDate">
    <vt:lpwstr>2023-10-09T10:45:43Z</vt:lpwstr>
  </property>
  <property fmtid="{D5CDD505-2E9C-101B-9397-08002B2CF9AE}" pid="5" name="MSIP_Label_fb276786-cf20-4f9d-b5c6-e06f7f4594c5_Method">
    <vt:lpwstr>Standard</vt:lpwstr>
  </property>
  <property fmtid="{D5CDD505-2E9C-101B-9397-08002B2CF9AE}" pid="6" name="MSIP_Label_fb276786-cf20-4f9d-b5c6-e06f7f4594c5_Name">
    <vt:lpwstr>defa4170-0d19-0005-0004-bc88714345d2</vt:lpwstr>
  </property>
  <property fmtid="{D5CDD505-2E9C-101B-9397-08002B2CF9AE}" pid="7" name="MSIP_Label_fb276786-cf20-4f9d-b5c6-e06f7f4594c5_SiteId">
    <vt:lpwstr>d884ae64-32b1-4130-a449-4aa655c9a330</vt:lpwstr>
  </property>
  <property fmtid="{D5CDD505-2E9C-101B-9397-08002B2CF9AE}" pid="8" name="MSIP_Label_fb276786-cf20-4f9d-b5c6-e06f7f4594c5_ActionId">
    <vt:lpwstr>dda73102-c47e-4008-bf78-c50bbaa81ea8</vt:lpwstr>
  </property>
  <property fmtid="{D5CDD505-2E9C-101B-9397-08002B2CF9AE}" pid="9" name="MSIP_Label_fb276786-cf20-4f9d-b5c6-e06f7f4594c5_ContentBits">
    <vt:lpwstr>0</vt:lpwstr>
  </property>
  <property fmtid="{D5CDD505-2E9C-101B-9397-08002B2CF9AE}" pid="10" name="ContentTypeId">
    <vt:lpwstr>0x010100FB216CD31AF435469081CB8E3CA55143</vt:lpwstr>
  </property>
</Properties>
</file>