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453" r:id="rId6"/>
    <p:sldId id="514" r:id="rId7"/>
    <p:sldId id="515" r:id="rId8"/>
    <p:sldId id="502" r:id="rId9"/>
    <p:sldId id="508" r:id="rId10"/>
    <p:sldId id="456" r:id="rId11"/>
    <p:sldId id="464" r:id="rId12"/>
    <p:sldId id="463" r:id="rId13"/>
    <p:sldId id="451" r:id="rId14"/>
    <p:sldId id="486" r:id="rId15"/>
    <p:sldId id="286" r:id="rId16"/>
    <p:sldId id="449" r:id="rId17"/>
    <p:sldId id="459" r:id="rId18"/>
    <p:sldId id="501" r:id="rId19"/>
    <p:sldId id="496" r:id="rId20"/>
    <p:sldId id="500" r:id="rId21"/>
    <p:sldId id="487" r:id="rId22"/>
    <p:sldId id="479" r:id="rId23"/>
    <p:sldId id="499" r:id="rId24"/>
    <p:sldId id="454" r:id="rId25"/>
    <p:sldId id="488" r:id="rId26"/>
    <p:sldId id="516" r:id="rId27"/>
    <p:sldId id="517" r:id="rId28"/>
    <p:sldId id="489" r:id="rId29"/>
    <p:sldId id="490" r:id="rId30"/>
    <p:sldId id="507" r:id="rId31"/>
    <p:sldId id="497" r:id="rId32"/>
    <p:sldId id="457" r:id="rId33"/>
    <p:sldId id="4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D3F34-1C37-7D77-4CB4-8EB5E92209B2}" name="Tom King (he/him)" initials="TK(" userId="S::Tom.King@cambridgeshire.gov.uk::48e77897-8dd0-4e6d-a8f1-9745f87ba2af" providerId="AD"/>
  <p188:author id="{94CEC83F-EEDF-CB39-12E1-B61485998391}" name="Tom King (he/him)" initials="T(" userId="S::tom.king@cambridgeshire.gov.uk::48e77897-8dd0-4e6d-a8f1-9745f87ba2af" providerId="AD"/>
  <p188:author id="{14508A64-452C-D305-809B-F2E1442B234B}" name="Jack Hicks" initials="JH" userId="S::Jack.Hicks@cambridgeshire.gov.uk::2b9c6a7b-eab9-4479-83cf-004ae7932934" providerId="AD"/>
  <p188:author id="{0AED1C8A-9137-31C9-C047-EDD1D359613D}" name="Dominic Milham" initials="DM" userId="S::Dominic.Milham@cambridgeshire.gov.uk::d852ccbe-f955-41c6-ba59-765581eb65a4" providerId="AD"/>
  <p188:author id="{4AE7229A-B3FE-0EF3-0F5A-A5C175C10186}" name="Leigh Roberts" initials="LR" userId="S::Leigh.Roberts@cambridgeshire.gov.uk::cf05d133-2b7b-4f25-9223-ee78c0d66fa8" providerId="AD"/>
  <p188:author id="{2AAC749A-DD68-A275-7A54-79424736B990}" name="Jack Hicks" initials="JH" userId="S::jack.hicks@cambridgeshire.gov.uk::2b9c6a7b-eab9-4479-83cf-004ae7932934" providerId="AD"/>
  <p188:author id="{A5DF6FCE-B1F0-29C2-033C-8BBFC7D870A7}" name="Leigh Roberts" initials="LR" userId="S::leigh.roberts@cambridgeshire.gov.uk::cf05d133-2b7b-4f25-9223-ee78c0d66f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ouzar Arianne" initials="AA" lastIdx="3" clrIdx="0">
    <p:extLst>
      <p:ext uri="{19B8F6BF-5375-455C-9EA6-DF929625EA0E}">
        <p15:presenceInfo xmlns:p15="http://schemas.microsoft.com/office/powerpoint/2012/main" userId="S-1-5-21-2528906652-1003153716-2585439362-116329" providerId="AD"/>
      </p:ext>
    </p:extLst>
  </p:cmAuthor>
  <p:cmAuthor id="2" name="Hallam Rachel" initials="HR" lastIdx="2" clrIdx="1">
    <p:extLst>
      <p:ext uri="{19B8F6BF-5375-455C-9EA6-DF929625EA0E}">
        <p15:presenceInfo xmlns:p15="http://schemas.microsoft.com/office/powerpoint/2012/main" userId="S-1-5-21-2528906652-1003153716-2585439362-109094" providerId="AD"/>
      </p:ext>
    </p:extLst>
  </p:cmAuthor>
  <p:cmAuthor id="3" name="Abouzar Arianne" initials="AA [2]" lastIdx="16" clrIdx="2">
    <p:extLst>
      <p:ext uri="{19B8F6BF-5375-455C-9EA6-DF929625EA0E}">
        <p15:presenceInfo xmlns:p15="http://schemas.microsoft.com/office/powerpoint/2012/main" userId="S::Arianne.Abouzar@cambridgeshire.gov.uk::17852c53-966b-46ab-8a2d-9adfd7cd3a66" providerId="AD"/>
      </p:ext>
    </p:extLst>
  </p:cmAuthor>
  <p:cmAuthor id="4" name="Hallam Rachel" initials="HR [2]" lastIdx="23" clrIdx="3">
    <p:extLst>
      <p:ext uri="{19B8F6BF-5375-455C-9EA6-DF929625EA0E}">
        <p15:presenceInfo xmlns:p15="http://schemas.microsoft.com/office/powerpoint/2012/main" userId="S::Rachel.Hallam@cambridgeshire.gov.uk::9f5af52d-7374-4604-9344-0e5ade114817" providerId="AD"/>
      </p:ext>
    </p:extLst>
  </p:cmAuthor>
  <p:cmAuthor id="5" name="Dominic Milham" initials="DM" lastIdx="78" clrIdx="4">
    <p:extLst>
      <p:ext uri="{19B8F6BF-5375-455C-9EA6-DF929625EA0E}">
        <p15:presenceInfo xmlns:p15="http://schemas.microsoft.com/office/powerpoint/2012/main" userId="S::Dominic.Milham@cambridgeshire.gov.uk::d852ccbe-f955-41c6-ba59-765581eb65a4" providerId="AD"/>
      </p:ext>
    </p:extLst>
  </p:cmAuthor>
  <p:cmAuthor id="6" name="Tom King (he/him)" initials="TK(" lastIdx="12" clrIdx="5">
    <p:extLst>
      <p:ext uri="{19B8F6BF-5375-455C-9EA6-DF929625EA0E}">
        <p15:presenceInfo xmlns:p15="http://schemas.microsoft.com/office/powerpoint/2012/main" userId="S::Tom.King@cambridgeshire.gov.uk::48e77897-8dd0-4e6d-a8f1-9745f87ba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EEBF7"/>
    <a:srgbClr val="203864"/>
    <a:srgbClr val="FFFFFF"/>
    <a:srgbClr val="EC701C"/>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95" d="100"/>
          <a:sy n="95" d="100"/>
        </p:scale>
        <p:origin x="39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c Milham" userId="d852ccbe-f955-41c6-ba59-765581eb65a4" providerId="ADAL" clId="{CA0666E0-788C-4FA9-B1CF-D45A934C2173}"/>
    <pc:docChg chg="modSld">
      <pc:chgData name="Dominic Milham" userId="d852ccbe-f955-41c6-ba59-765581eb65a4" providerId="ADAL" clId="{CA0666E0-788C-4FA9-B1CF-D45A934C2173}" dt="2024-06-18T08:02:12.196" v="24" actId="20577"/>
      <pc:docMkLst>
        <pc:docMk/>
      </pc:docMkLst>
      <pc:sldChg chg="modSp mod">
        <pc:chgData name="Dominic Milham" userId="d852ccbe-f955-41c6-ba59-765581eb65a4" providerId="ADAL" clId="{CA0666E0-788C-4FA9-B1CF-D45A934C2173}" dt="2024-06-18T08:02:12.196" v="24" actId="20577"/>
        <pc:sldMkLst>
          <pc:docMk/>
          <pc:sldMk cId="208101633" sldId="453"/>
        </pc:sldMkLst>
        <pc:spChg chg="mod">
          <ac:chgData name="Dominic Milham" userId="d852ccbe-f955-41c6-ba59-765581eb65a4" providerId="ADAL" clId="{CA0666E0-788C-4FA9-B1CF-D45A934C2173}" dt="2024-06-18T08:02:12.196" v="24" actId="20577"/>
          <ac:spMkLst>
            <pc:docMk/>
            <pc:sldMk cId="208101633" sldId="453"/>
            <ac:spMk id="3" creationId="{0145CA67-64CF-4EB4-8887-6ECB48DE38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548E8-3BE8-4A07-97EE-F71B8D29CF31}" type="datetimeFigureOut">
              <a:rPr lang="en-GB" smtClean="0"/>
              <a:t>18/06/2024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CB208-4DB2-4AE8-A538-5D5D61A35EDD}" type="slidenum">
              <a:rPr lang="en-GB" smtClean="0"/>
              <a:t>‹#›</a:t>
            </a:fld>
            <a:endParaRPr lang="en-GB"/>
          </a:p>
        </p:txBody>
      </p:sp>
    </p:spTree>
    <p:extLst>
      <p:ext uri="{BB962C8B-B14F-4D97-AF65-F5344CB8AC3E}">
        <p14:creationId xmlns:p14="http://schemas.microsoft.com/office/powerpoint/2010/main" val="13679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951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a:t>
            </a:r>
            <a:r>
              <a:rPr lang="en-GB" sz="1200" b="0" baseline="30000" dirty="0"/>
              <a:t>th</a:t>
            </a:r>
            <a:r>
              <a:rPr lang="en-GB" sz="1200" b="0" dirty="0"/>
              <a:t> December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latin typeface="Arial" panose="020B0604020202020204" pitchFamily="34" charset="0"/>
                <a:cs typeface="Arial" panose="020B0604020202020204" pitchFamily="34" charset="0"/>
              </a:rPr>
              <a:t>The above chart presents claimant counts across Greater Cambridge from January 2020 to December 2023.</a:t>
            </a: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Whilst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across Greater Cambridge the proportion of residents who are claiming benefits for reason of unemployment is lower than the UK there is a wide amount of disparity in Cambridge City with most claimants concentrated in the more relatively deprived wards in the north east of the city such as Kings Hedges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800" b="0" dirty="0">
              <a:effectLst/>
              <a:latin typeface="Calibri" panose="020F050202020403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December 2023 data showed increases in claimant count since the last update, there was a +5.6% increase from September 2023 across Greater Cambridge compared to a +1.3% increase across the United Kingdom.</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When comparing December 2023 to December 2022, there a was +1.9% increase in claimant counts across Greater Cambridge,  with a +1.0% increase in Cambridge City and a -0.3% decrease in South Cambridgeshire. This compares to a +1.9% annual increase across the United Kingdom.</a:t>
            </a:r>
          </a:p>
          <a:p>
            <a:pPr marL="285750" indent="-285750">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11</a:t>
            </a:fld>
            <a:endParaRPr lang="en-GB"/>
          </a:p>
        </p:txBody>
      </p:sp>
    </p:spTree>
    <p:extLst>
      <p:ext uri="{BB962C8B-B14F-4D97-AF65-F5344CB8AC3E}">
        <p14:creationId xmlns:p14="http://schemas.microsoft.com/office/powerpoint/2010/main" val="163240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800" b="1">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800" b="1">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800" b="1">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December 2023.</a:t>
            </a:r>
          </a:p>
          <a:p>
            <a:pPr marL="0" indent="0">
              <a:spcBef>
                <a:spcPts val="600"/>
              </a:spcBef>
              <a:buFont typeface="Arial" panose="020B0604020202020204" pitchFamily="34" charset="0"/>
              <a:buNone/>
            </a:pPr>
            <a:endParaRPr lang="en-GB" sz="800" b="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800" b="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0">
                <a:solidFill>
                  <a:srgbClr val="EC701C"/>
                </a:solidFill>
                <a:latin typeface="Arial" panose="020B0604020202020204" pitchFamily="34" charset="0"/>
                <a:cs typeface="Arial" panose="020B0604020202020204" pitchFamily="34" charset="0"/>
              </a:rPr>
              <a:t>The above chart presents claimant counts across Greater Cambridge from January 1986 to December 2023.</a:t>
            </a:r>
          </a:p>
          <a:p>
            <a:pPr marL="0" indent="0">
              <a:spcBef>
                <a:spcPts val="600"/>
              </a:spcBef>
              <a:buFont typeface="Arial" panose="020B0604020202020204" pitchFamily="34" charset="0"/>
              <a:buNone/>
            </a:pPr>
            <a:endParaRPr lang="en-GB" sz="1050">
              <a:effectLst/>
              <a:latin typeface="Calibri" panose="020F0502020204030204" pitchFamily="34" charset="0"/>
            </a:endParaRPr>
          </a:p>
          <a:p>
            <a:pPr marL="285750" indent="-285750">
              <a:buFont typeface="Arial" panose="020B0604020202020204" pitchFamily="34" charset="0"/>
              <a:buChar char="•"/>
            </a:pPr>
            <a:r>
              <a:rPr lang="en-GB" sz="800" b="0">
                <a:latin typeface="Arial" panose="020B0604020202020204" pitchFamily="34" charset="0"/>
                <a:cs typeface="Arial" panose="020B0604020202020204" pitchFamily="34" charset="0"/>
              </a:rPr>
              <a:t>August 2020 (7,020) saw the highest number of claimants since 1993.</a:t>
            </a:r>
            <a:br>
              <a:rPr lang="en-GB" sz="800" b="0">
                <a:latin typeface="Arial" panose="020B0604020202020204" pitchFamily="34" charset="0"/>
                <a:cs typeface="Arial" panose="020B0604020202020204" pitchFamily="34" charset="0"/>
              </a:rPr>
            </a:br>
            <a:endParaRPr lang="en-GB" sz="800" b="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800" b="0">
                <a:latin typeface="Arial" panose="020B0604020202020204" pitchFamily="34" charset="0"/>
                <a:cs typeface="Arial" panose="020B0604020202020204" pitchFamily="34" charset="0"/>
              </a:rPr>
              <a:t>Claimant counts have decreased at a faster rate than seen from 1992, but this decline appears to have now stabilised.</a:t>
            </a:r>
          </a:p>
        </p:txBody>
      </p:sp>
      <p:sp>
        <p:nvSpPr>
          <p:cNvPr id="4" name="Slide Number Placeholder 3"/>
          <p:cNvSpPr>
            <a:spLocks noGrp="1"/>
          </p:cNvSpPr>
          <p:nvPr>
            <p:ph type="sldNum" sz="quarter" idx="5"/>
          </p:nvPr>
        </p:nvSpPr>
        <p:spPr/>
        <p:txBody>
          <a:bodyPr/>
          <a:lstStyle/>
          <a:p>
            <a:fld id="{9E6CB208-4DB2-4AE8-A538-5D5D61A35EDD}" type="slidenum">
              <a:rPr lang="en-GB" smtClean="0"/>
              <a:t>12</a:t>
            </a:fld>
            <a:endParaRPr lang="en-GB"/>
          </a:p>
        </p:txBody>
      </p:sp>
    </p:spTree>
    <p:extLst>
      <p:ext uri="{BB962C8B-B14F-4D97-AF65-F5344CB8AC3E}">
        <p14:creationId xmlns:p14="http://schemas.microsoft.com/office/powerpoint/2010/main" val="80094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December 2023.</a:t>
            </a:r>
          </a:p>
          <a:p>
            <a:pPr marL="0" indent="0">
              <a:spcBef>
                <a:spcPts val="600"/>
              </a:spcBef>
              <a:buFont typeface="Arial" panose="020B0604020202020204" pitchFamily="34" charset="0"/>
              <a:buNone/>
            </a:pPr>
            <a:endParaRPr lang="en-GB" sz="1200" b="1"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0" dirty="0">
                <a:solidFill>
                  <a:srgbClr val="EC701C"/>
                </a:solidFill>
                <a:latin typeface="Arial" panose="020B0604020202020204" pitchFamily="34" charset="0"/>
                <a:cs typeface="Arial" panose="020B0604020202020204" pitchFamily="34" charset="0"/>
              </a:rPr>
              <a:t>The above chart presents claimant counts across Greater Cambridge and as a percentage change from 12 months previous. </a:t>
            </a:r>
          </a:p>
          <a:p>
            <a:pPr marL="0" indent="0">
              <a:spcBef>
                <a:spcPts val="600"/>
              </a:spcBef>
              <a:buFont typeface="Arial" panose="020B0604020202020204" pitchFamily="34" charset="0"/>
              <a:buNone/>
            </a:pPr>
            <a:endParaRPr lang="en-GB" sz="1200" b="0" dirty="0">
              <a:solidFill>
                <a:srgbClr val="EC701C"/>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800" b="0" dirty="0">
                <a:effectLst/>
                <a:latin typeface="Segoe UI" panose="020B0502040204020203" pitchFamily="34" charset="0"/>
              </a:rPr>
              <a:t>Throughout 2022 and the first half of 2023 the number of claimants compared to the same point in the previous year has been lower in Greater Cambridge as well as the UK as a whole</a:t>
            </a:r>
          </a:p>
          <a:p>
            <a:pPr marL="285750" indent="-285750">
              <a:spcBef>
                <a:spcPts val="600"/>
              </a:spcBef>
              <a:buFont typeface="Arial" panose="020B0604020202020204" pitchFamily="34" charset="0"/>
              <a:buChar char="•"/>
            </a:pPr>
            <a:endParaRPr lang="en-US" sz="1800" b="0" dirty="0">
              <a:effectLst/>
              <a:latin typeface="Segoe UI" panose="020B0502040204020203" pitchFamily="34" charset="0"/>
            </a:endParaRPr>
          </a:p>
          <a:p>
            <a:pPr marL="285750" indent="-285750">
              <a:spcBef>
                <a:spcPts val="600"/>
              </a:spcBef>
              <a:buFont typeface="Arial" panose="020B0604020202020204" pitchFamily="34" charset="0"/>
              <a:buChar char="•"/>
            </a:pPr>
            <a:r>
              <a:rPr lang="en-US" sz="1800" b="0" dirty="0">
                <a:effectLst/>
                <a:latin typeface="Segoe UI" panose="020B0502040204020203" pitchFamily="34" charset="0"/>
              </a:rPr>
              <a:t>From June 2023 claimants started to increase when comparing to the previous 12 months, both across Greater Cambridge and the UK. However, in Greater Cambridge increases were only seen across June and July before a return to year on year decreases. This has contrasted with UK which has consistently seen year on year increases since July 2023</a:t>
            </a:r>
            <a:br>
              <a:rPr lang="en-US" sz="1800" b="0" dirty="0">
                <a:effectLst/>
                <a:latin typeface="Segoe UI" panose="020B0502040204020203" pitchFamily="34" charset="0"/>
              </a:rPr>
            </a:br>
            <a:endParaRPr lang="en-US" sz="1800" b="0" dirty="0">
              <a:effectLst/>
              <a:latin typeface="Segoe UI" panose="020B0502040204020203" pitchFamily="34" charset="0"/>
            </a:endParaRPr>
          </a:p>
          <a:p>
            <a:pPr marL="285750" indent="-285750">
              <a:spcBef>
                <a:spcPts val="600"/>
              </a:spcBef>
              <a:buFont typeface="Arial" panose="020B0604020202020204" pitchFamily="34" charset="0"/>
              <a:buChar char="•"/>
            </a:pPr>
            <a:r>
              <a:rPr lang="en-US" sz="1800" b="0" dirty="0">
                <a:effectLst/>
                <a:latin typeface="Segoe UI" panose="020B0502040204020203" pitchFamily="34" charset="0"/>
              </a:rPr>
              <a:t>In the latest data for December 2023 year on year increases are now seen across Greater Cambridge </a:t>
            </a:r>
            <a:br>
              <a:rPr lang="en-US" sz="1800" b="0" dirty="0">
                <a:effectLst/>
                <a:latin typeface="Segoe UI" panose="020B0502040204020203" pitchFamily="34" charset="0"/>
              </a:rPr>
            </a:br>
            <a:endParaRPr lang="en-US" sz="1800" b="0" dirty="0">
              <a:effectLst/>
              <a:latin typeface="Segoe UI" panose="020B0502040204020203" pitchFamily="34" charset="0"/>
            </a:endParaRPr>
          </a:p>
          <a:p>
            <a:pPr marL="171450" indent="-171450">
              <a:spcBef>
                <a:spcPts val="600"/>
              </a:spcBef>
              <a:buFont typeface="Arial" panose="020B0604020202020204" pitchFamily="34" charset="0"/>
              <a:buChar char="•"/>
            </a:pPr>
            <a:endParaRPr lang="en-GB" sz="1200" b="0" dirty="0">
              <a:solidFill>
                <a:srgbClr val="EC701C"/>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b="0" dirty="0">
              <a:solidFill>
                <a:srgbClr val="EC701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13</a:t>
            </a:fld>
            <a:endParaRPr lang="en-GB"/>
          </a:p>
        </p:txBody>
      </p:sp>
    </p:spTree>
    <p:extLst>
      <p:ext uri="{BB962C8B-B14F-4D97-AF65-F5344CB8AC3E}">
        <p14:creationId xmlns:p14="http://schemas.microsoft.com/office/powerpoint/2010/main" val="371874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December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Compared to </a:t>
            </a:r>
            <a:r>
              <a:rPr lang="en-GB"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December</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2022, the 12 month rolling  percentage changes in the number of claimants show </a:t>
            </a:r>
            <a:r>
              <a:rPr lang="en-GB"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increases across the all age groups except for those aged 50+. This has resulted in overall increases for claimants aged 16+. </a:t>
            </a:r>
            <a:r>
              <a:rPr lang="en-GB" sz="1200" b="0" dirty="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lang="en-GB" sz="1200" b="0" dirty="0">
                <a:solidFill>
                  <a:prstClr val="black"/>
                </a:solidFill>
                <a:latin typeface="Calibri" panose="020F0502020204030204" pitchFamily="34" charset="0"/>
                <a:cs typeface="Times New Roman" panose="02020603050405020304" pitchFamily="18" charset="0"/>
              </a:rPr>
              <a:t>he</a:t>
            </a:r>
            <a:r>
              <a:rPr lang="en-GB" sz="1200" dirty="0">
                <a:solidFill>
                  <a:prstClr val="black"/>
                </a:solidFill>
                <a:latin typeface="Calibri" panose="020F0502020204030204" pitchFamily="34" charset="0"/>
                <a:cs typeface="Times New Roman" panose="02020603050405020304" pitchFamily="18" charset="0"/>
              </a:rPr>
              <a:t> </a:t>
            </a:r>
            <a:r>
              <a:rPr lang="en-GB" sz="1200" dirty="0" err="1">
                <a:solidFill>
                  <a:prstClr val="black"/>
                </a:solidFill>
                <a:latin typeface="Calibri" panose="020F0502020204030204" pitchFamily="34" charset="0"/>
                <a:cs typeface="Times New Roman" panose="02020603050405020304" pitchFamily="18" charset="0"/>
              </a:rPr>
              <a:t>magniude</a:t>
            </a:r>
            <a:r>
              <a:rPr lang="en-GB" sz="1200" dirty="0">
                <a:solidFill>
                  <a:prstClr val="black"/>
                </a:solidFill>
                <a:latin typeface="Calibri" panose="020F0502020204030204" pitchFamily="34" charset="0"/>
                <a:cs typeface="Times New Roman" panose="02020603050405020304" pitchFamily="18" charset="0"/>
              </a:rPr>
              <a:t> of increases across the 16-24 age group has decreased since June 2023.</a:t>
            </a:r>
            <a:endParaRPr lang="en-GB"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54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December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b="1"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EC701C"/>
                </a:solidFill>
                <a:latin typeface="Arial" panose="020B0604020202020204" pitchFamily="34" charset="0"/>
                <a:cs typeface="Arial" panose="020B0604020202020204" pitchFamily="34" charset="0"/>
              </a:rPr>
              <a:t>The above table presents the December 2023 claimant count as a rate of the resident population by age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Greater Cambridge area.</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18-24 claimant rate remains higher than the other age groups across South Cambridgeshire. Cambridge City bucks this trend, this may be because a large proportion of 18-24 year olds there will be full time students who are, for the most part, ineligible for claiming unemployment benefits. </a:t>
            </a:r>
          </a:p>
          <a:p>
            <a:pPr marL="0" indent="0">
              <a:buFont typeface="Arial" panose="020B0604020202020204" pitchFamily="34" charset="0"/>
              <a:buNone/>
              <a:defRPr/>
            </a:pPr>
            <a:endParaRPr lang="en-GB" sz="1200" b="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GB" sz="1200" b="0" dirty="0">
                <a:latin typeface="Arial" panose="020B0604020202020204" pitchFamily="34" charset="0"/>
                <a:cs typeface="Arial" panose="020B0604020202020204" pitchFamily="34" charset="0"/>
              </a:rPr>
              <a:t>In Greater Cambridge overall, residents in the 25-49 age range have the highest claimant rate (2.2%).</a:t>
            </a:r>
          </a:p>
        </p:txBody>
      </p:sp>
      <p:sp>
        <p:nvSpPr>
          <p:cNvPr id="4" name="Slide Number Placeholder 3"/>
          <p:cNvSpPr>
            <a:spLocks noGrp="1"/>
          </p:cNvSpPr>
          <p:nvPr>
            <p:ph type="sldNum" sz="quarter" idx="5"/>
          </p:nvPr>
        </p:nvSpPr>
        <p:spPr/>
        <p:txBody>
          <a:bodyPr/>
          <a:lstStyle/>
          <a:p>
            <a:fld id="{9E6CB208-4DB2-4AE8-A538-5D5D61A35EDD}" type="slidenum">
              <a:rPr lang="en-GB" smtClean="0"/>
              <a:t>15</a:t>
            </a:fld>
            <a:endParaRPr lang="en-GB"/>
          </a:p>
        </p:txBody>
      </p:sp>
    </p:spTree>
    <p:extLst>
      <p:ext uri="{BB962C8B-B14F-4D97-AF65-F5344CB8AC3E}">
        <p14:creationId xmlns:p14="http://schemas.microsoft.com/office/powerpoint/2010/main" val="187879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Claimant counts</a:t>
            </a:r>
            <a:r>
              <a:rPr lang="en-GB" b="1" dirty="0">
                <a:solidFill>
                  <a:prstClr val="white"/>
                </a:solidFill>
                <a:latin typeface="Calibri" panose="020F0502020204030204" pitchFamily="34" charset="0"/>
                <a:ea typeface="Calibri" panose="020F0502020204030204" pitchFamily="34" charset="0"/>
                <a:cs typeface="Times New Roman" panose="02020603050405020304" pitchFamily="18" charset="0"/>
              </a:rPr>
              <a:t> across Greater Cambridge</a:t>
            </a: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have </a:t>
            </a:r>
            <a:r>
              <a:rPr lang="en-GB" b="1" dirty="0">
                <a:solidFill>
                  <a:prstClr val="white"/>
                </a:solidFill>
                <a:latin typeface="Calibri" panose="020F0502020204030204" pitchFamily="34" charset="0"/>
                <a:ea typeface="Calibri" panose="020F0502020204030204" pitchFamily="34" charset="0"/>
                <a:cs typeface="Times New Roman" panose="02020603050405020304" pitchFamily="18" charset="0"/>
              </a:rPr>
              <a:t>increased across all age groups since the last update </a:t>
            </a: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lang="en-GB" b="1" dirty="0">
                <a:solidFill>
                  <a:prstClr val="white"/>
                </a:solidFill>
                <a:latin typeface="Calibri" panose="020F0502020204030204" pitchFamily="34" charset="0"/>
                <a:ea typeface="Calibri" panose="020F0502020204030204" pitchFamily="34" charset="0"/>
                <a:cs typeface="Times New Roman" panose="02020603050405020304" pitchFamily="18" charset="0"/>
              </a:rPr>
              <a:t>September</a:t>
            </a: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2023 to December 2023), </a:t>
            </a:r>
            <a:r>
              <a:rPr lang="en-GB" b="1" dirty="0">
                <a:solidFill>
                  <a:prstClr val="white"/>
                </a:solidFill>
                <a:latin typeface="Calibri" panose="020F0502020204030204" pitchFamily="34" charset="0"/>
                <a:ea typeface="Calibri" panose="020F0502020204030204" pitchFamily="34" charset="0"/>
                <a:cs typeface="Times New Roman" panose="02020603050405020304" pitchFamily="18" charset="0"/>
              </a:rPr>
              <a:t>with increases across Cambridge and South Cambridgeshire. </a:t>
            </a: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Both short term and longer term trends show that younger claimants (16-24) and those who live in more relatively deprived areas such as north Cambridge City are particular areas of focus. </a:t>
            </a: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lower proportion of Greater Cambridge residents claim benefits related to unemployment when compared to the UK.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However, there is a high degree of disparity within the area itself with claimant rates ranging from </a:t>
            </a: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5.2</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 King’s Hedges (North Cambridge) to 0.3% in Newnham (North West Cambridge)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Higher claimant rates seem appear to especially affect wards in the north of the region such as the King’s Hedges, Arbury, and Abbey.</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b="1" i="0" u="none" strike="noStrike" dirty="0">
                <a:solidFill>
                  <a:srgbClr val="000000"/>
                </a:solidFill>
                <a:effectLst/>
                <a:latin typeface="arial" panose="020B0604020202020204" pitchFamily="34" charset="0"/>
              </a:rPr>
              <a:t>King's Hedges, </a:t>
            </a:r>
            <a:r>
              <a:rPr lang="en-GB" sz="1800" b="1" i="0" u="none" strike="noStrike" dirty="0" err="1">
                <a:solidFill>
                  <a:srgbClr val="000000"/>
                </a:solidFill>
                <a:effectLst/>
                <a:latin typeface="arial" panose="020B0604020202020204" pitchFamily="34" charset="0"/>
              </a:rPr>
              <a:t>Melbourn</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Swavesey</a:t>
            </a:r>
            <a:r>
              <a:rPr lang="en-GB" b="1" dirty="0"/>
              <a:t> ,</a:t>
            </a:r>
            <a:r>
              <a:rPr lang="en-GB" sz="1800" b="1" i="0" u="none" strike="noStrike" dirty="0" err="1">
                <a:solidFill>
                  <a:srgbClr val="000000"/>
                </a:solidFill>
                <a:effectLst/>
                <a:latin typeface="arial" panose="020B0604020202020204" pitchFamily="34" charset="0"/>
              </a:rPr>
              <a:t>Gamlingay</a:t>
            </a:r>
            <a:r>
              <a:rPr lang="en-GB" b="1" dirty="0"/>
              <a:t> </a:t>
            </a:r>
            <a:r>
              <a:rPr lang="en-GB" sz="1800" b="1" i="0" u="none" strike="noStrike" dirty="0">
                <a:solidFill>
                  <a:srgbClr val="000000"/>
                </a:solidFill>
                <a:effectLst/>
                <a:latin typeface="arial" panose="020B0604020202020204" pitchFamily="34" charset="0"/>
              </a:rPr>
              <a:t>and Hardwick had the </a:t>
            </a:r>
            <a:r>
              <a:rPr lang="en-GB" b="1" dirty="0"/>
              <a:t>largest rate increases Dec 22 to Dec 23</a:t>
            </a: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16</a:t>
            </a:fld>
            <a:endParaRPr lang="en-GB"/>
          </a:p>
        </p:txBody>
      </p:sp>
    </p:spTree>
    <p:extLst>
      <p:ext uri="{BB962C8B-B14F-4D97-AF65-F5344CB8AC3E}">
        <p14:creationId xmlns:p14="http://schemas.microsoft.com/office/powerpoint/2010/main" val="1289019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a:latin typeface="Arial" panose="020B0604020202020204" pitchFamily="34" charset="0"/>
              <a:cs typeface="Arial" panose="020B0604020202020204" pitchFamily="34" charset="0"/>
            </a:endParaRPr>
          </a:p>
          <a:p>
            <a:pPr algn="l"/>
            <a:r>
              <a:rPr lang="en-US" b="0" i="0">
                <a:solidFill>
                  <a:srgbClr val="000000"/>
                </a:solidFill>
                <a:effectLst/>
                <a:latin typeface="Open Sans" panose="020B0606030504020204" pitchFamily="34" charset="0"/>
              </a:rPr>
              <a:t>Universal Credit is available in every </a:t>
            </a:r>
            <a:r>
              <a:rPr lang="en-US" b="0" i="0" err="1">
                <a:solidFill>
                  <a:srgbClr val="000000"/>
                </a:solidFill>
                <a:effectLst/>
                <a:latin typeface="Open Sans" panose="020B0606030504020204" pitchFamily="34" charset="0"/>
              </a:rPr>
              <a:t>jobcentre</a:t>
            </a:r>
            <a:r>
              <a:rPr lang="en-US" b="0" i="0">
                <a:solidFill>
                  <a:srgbClr val="000000"/>
                </a:solidFill>
                <a:effectLst/>
                <a:latin typeface="Open Sans" panose="020B0606030504020204" pitchFamily="34" charset="0"/>
              </a:rPr>
              <a:t> across Great Britain. Roll out was completed in December 2018.</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Housing Benefit</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47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algn="l"/>
            <a:r>
              <a:rPr lang="en-US" b="0" i="0" dirty="0">
                <a:solidFill>
                  <a:srgbClr val="000000"/>
                </a:solidFill>
                <a:effectLst/>
                <a:latin typeface="Open Sans" panose="020B0606030504020204" pitchFamily="34" charset="0"/>
              </a:rPr>
              <a:t>Universal Credit is available in every </a:t>
            </a:r>
            <a:r>
              <a:rPr lang="en-US" b="0" i="0" dirty="0" err="1">
                <a:solidFill>
                  <a:srgbClr val="000000"/>
                </a:solidFill>
                <a:effectLst/>
                <a:latin typeface="Open Sans" panose="020B0606030504020204" pitchFamily="34" charset="0"/>
              </a:rPr>
              <a:t>jobcentre</a:t>
            </a:r>
            <a:r>
              <a:rPr lang="en-US" b="0" i="0" dirty="0">
                <a:solidFill>
                  <a:srgbClr val="000000"/>
                </a:solidFill>
                <a:effectLst/>
                <a:latin typeface="Open Sans" panose="020B0606030504020204" pitchFamily="34" charset="0"/>
              </a:rPr>
              <a:t> across Great Britain. Roll out was completed in December 2018.</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Housing Benefit</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chart above highlights changes in the number of people on universal credit across Greater Cambridge by Employment Status from January 2020.</a:t>
            </a: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dirty="0">
                <a:effectLst/>
                <a:latin typeface="Open Sans" panose="020B0606030504020204" pitchFamily="34" charset="0"/>
                <a:hlinkClick r:id="rId3" tooltip="Opens a new window"/>
              </a:rPr>
              <a:t>Claimant Commitment</a:t>
            </a:r>
            <a:r>
              <a:rPr lang="en-GB" b="0" i="0" dirty="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It is important to note that the initial rise in claimants during the first lockdown period was due to policy changes brought in as part of the pandemic response that allowed people on higher incomes than before to claim the benefit, the peak of this increase came during the second lockdown in the Winter of 2020. </a:t>
            </a: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Unemployed claimants have consistently made up the majority of claimants. The increases across the last quarter, and the last 12 months, have mostly been driven by these unemployed claimants. However,  employed claimants are also increasing on a quartely and annual basis.</a:t>
            </a:r>
            <a:endParaRPr lang="en-GB" b="1"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Despite decreases from Q1 of 2021, the numbers of those on universal credit remains much higher than Pre-Covid with numbers trending upwards from May 2022.</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Unemployed claimants make up the majority of people on universal credit (57%) and saw a +6.3% increase from August 2023 and a +15.4% increase from December 2022. In comparison employed claimants saw a  +5.7% increase from August 2023 and a +9.3% increase from December 2022.</a:t>
            </a:r>
            <a:endParaRPr lang="en-GB" sz="1200" dirty="0"/>
          </a:p>
          <a:p>
            <a:pPr marL="171450" indent="-171450">
              <a:spcBef>
                <a:spcPts val="600"/>
              </a:spcBef>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18</a:t>
            </a:fld>
            <a:endParaRPr lang="en-GB"/>
          </a:p>
        </p:txBody>
      </p:sp>
    </p:spTree>
    <p:extLst>
      <p:ext uri="{BB962C8B-B14F-4D97-AF65-F5344CB8AC3E}">
        <p14:creationId xmlns:p14="http://schemas.microsoft.com/office/powerpoint/2010/main" val="91396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algn="l"/>
            <a:r>
              <a:rPr lang="en-US" b="0" i="0" dirty="0">
                <a:solidFill>
                  <a:srgbClr val="000000"/>
                </a:solidFill>
                <a:effectLst/>
                <a:latin typeface="Open Sans" panose="020B0606030504020204" pitchFamily="34" charset="0"/>
              </a:rPr>
              <a:t>Universal Credit is available in every </a:t>
            </a:r>
            <a:r>
              <a:rPr lang="en-US" b="0" i="0" dirty="0" err="1">
                <a:solidFill>
                  <a:srgbClr val="000000"/>
                </a:solidFill>
                <a:effectLst/>
                <a:latin typeface="Open Sans" panose="020B0606030504020204" pitchFamily="34" charset="0"/>
              </a:rPr>
              <a:t>jobcentre</a:t>
            </a:r>
            <a:r>
              <a:rPr lang="en-US" b="0" i="0" dirty="0">
                <a:solidFill>
                  <a:srgbClr val="000000"/>
                </a:solidFill>
                <a:effectLst/>
                <a:latin typeface="Open Sans" panose="020B0606030504020204" pitchFamily="34" charset="0"/>
              </a:rPr>
              <a:t> across Great Britain. Roll out was completed in December 2018.</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Housing Benefit</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above table highlights changes in the number of people on universal credit across Greater Cambridge in December 2023.</a:t>
            </a: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dirty="0">
                <a:effectLst/>
                <a:latin typeface="Open Sans" panose="020B0606030504020204" pitchFamily="34" charset="0"/>
                <a:hlinkClick r:id="rId3" tooltip="Opens a new window"/>
              </a:rPr>
              <a:t>Claimant Commitment</a:t>
            </a:r>
            <a:r>
              <a:rPr lang="en-GB" b="0" i="0" dirty="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pPr marL="0" indent="0">
              <a:spcBef>
                <a:spcPts val="600"/>
              </a:spcBef>
              <a:buFont typeface="Arial" panose="020B0604020202020204" pitchFamily="34" charset="0"/>
              <a:buNone/>
            </a:pP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Greater Cambridge saw that 8.4% of the 16-64 population claimed Universal Credit, a much lower proportion than Great Britain as a whole (15%)</a:t>
            </a:r>
          </a:p>
          <a:p>
            <a:pPr marL="171450" indent="-171450">
              <a:spcBef>
                <a:spcPts val="600"/>
              </a:spcBef>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Cambridge has a lower rate claiming (8.0%) than South Cambridgeshire (8.8%)</a:t>
            </a:r>
          </a:p>
          <a:p>
            <a:pPr marL="171450" indent="-171450">
              <a:spcBef>
                <a:spcPts val="600"/>
              </a:spcBef>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South Cambridgeshire has seen a larger change since December 2022 than Cambridge City (+14.5% compared to +10.8%) and both areas have seen larger increases than Great Britain (+9.2%)</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19</a:t>
            </a:fld>
            <a:endParaRPr lang="en-GB"/>
          </a:p>
        </p:txBody>
      </p:sp>
    </p:spTree>
    <p:extLst>
      <p:ext uri="{BB962C8B-B14F-4D97-AF65-F5344CB8AC3E}">
        <p14:creationId xmlns:p14="http://schemas.microsoft.com/office/powerpoint/2010/main" val="68941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858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498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a:solidFill>
                  <a:srgbClr val="333333"/>
                </a:solidFill>
                <a:effectLst/>
                <a:latin typeface="Verdana" panose="020B0604030504040204" pitchFamily="34" charset="0"/>
              </a:rPr>
              <a:t>This data is sourced from HM Revenue and Customs’ Pay As You Earn system which collects income tax and national insurance. The Pay As you Earn Real Time Information data includes all employees </a:t>
            </a:r>
            <a:r>
              <a:rPr lang="en-US" sz="800" b="0" i="0" err="1">
                <a:solidFill>
                  <a:srgbClr val="333333"/>
                </a:solidFill>
                <a:effectLst/>
                <a:latin typeface="Verdana" panose="020B0604030504040204" pitchFamily="34" charset="0"/>
              </a:rPr>
              <a:t>payrolled</a:t>
            </a:r>
            <a:r>
              <a:rPr lang="en-US" sz="800" b="0" i="0">
                <a:solidFill>
                  <a:srgbClr val="333333"/>
                </a:solidFill>
                <a:effectLst/>
                <a:latin typeface="Verdana" panose="020B0604030504040204" pitchFamily="34" charset="0"/>
              </a:rPr>
              <a:t>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a:solidFill>
                  <a:srgbClr val="333333"/>
                </a:solidFill>
                <a:effectLst/>
                <a:latin typeface="Verdana" panose="020B0604030504040204" pitchFamily="34" charset="0"/>
              </a:rPr>
              <a:t>This data is based on employee’s residence rather than where they work.</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1" i="0">
                <a:solidFill>
                  <a:srgbClr val="333333"/>
                </a:solidFill>
                <a:effectLst/>
                <a:latin typeface="Verdana" panose="020B060403050404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1" i="0">
              <a:solidFill>
                <a:srgbClr val="333333"/>
              </a:solidFill>
              <a:effectLst/>
              <a:highlight>
                <a:srgbClr val="FFFF00"/>
              </a:highligh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kern="100">
                <a:effectLst/>
                <a:latin typeface="Calibri" panose="020F0502020204030204" pitchFamily="34" charset="0"/>
                <a:ea typeface="Calibri" panose="020F0502020204030204" pitchFamily="34" charset="0"/>
                <a:cs typeface="Times New Roman" panose="02020603050405020304" pitchFamily="18" charset="0"/>
              </a:rPr>
              <a:t>The chart above shows median monthly pay for the period January 2021 – November 2023. </a:t>
            </a:r>
            <a:endParaRPr lang="en-US" sz="800" b="1" i="0" kern="100">
              <a:solidFill>
                <a:srgbClr val="333333"/>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a:solidFill>
                <a:srgbClr val="333333"/>
              </a:solidFill>
              <a:effectLst/>
              <a:highlight>
                <a:srgbClr val="FFFF00"/>
              </a:highligh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Median monthly pay has remained consistently higher in Cambridge (£2,765 in November 2023) and South Cambridgeshire (£2,760 in November 2023) than in the United Kingdom (£2,310 in November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a:solidFill>
                <a:srgbClr val="333333"/>
              </a:solidFill>
              <a:effectLst/>
              <a:highlight>
                <a:srgbClr val="FFFF00"/>
              </a:highligh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33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Technical Notes</a:t>
            </a:r>
          </a:p>
          <a:p>
            <a:pPr marL="0" marR="0" indent="0" algn="l" rtl="0" eaLnBrk="1" fontAlgn="auto" latinLnBrk="0" hangingPunct="1">
              <a:spcBef>
                <a:spcPts val="600"/>
              </a:spcBef>
              <a:spcAft>
                <a:spcPts val="0"/>
              </a:spcAft>
            </a:pPr>
            <a:r>
              <a:rPr lang="en-US" sz="1800" b="0" i="0" kern="1200">
                <a:solidFill>
                  <a:srgbClr val="333333"/>
                </a:solidFill>
                <a:effectLst/>
                <a:latin typeface="Verdana" panose="020B0604030504040204" pitchFamily="34" charset="0"/>
                <a:ea typeface="+mn-ea"/>
                <a:cs typeface="+mn-cs"/>
              </a:rPr>
              <a:t>This data is sourced from HM Revenue and Customs’ Pay As You Earn system which collects income tax and national insurance. </a:t>
            </a:r>
            <a:r>
              <a:rPr lang="en-GB" sz="1050" b="0" i="0" kern="1200">
                <a:solidFill>
                  <a:schemeClr val="tx1"/>
                </a:solidFill>
                <a:effectLst/>
                <a:latin typeface="+mn-lt"/>
                <a:ea typeface="+mn-ea"/>
                <a:cs typeface="+mn-cs"/>
              </a:rPr>
              <a:t>T</a:t>
            </a:r>
            <a:r>
              <a:rPr lang="en-US" sz="1800" b="0" i="0" kern="1200">
                <a:solidFill>
                  <a:srgbClr val="333333"/>
                </a:solidFill>
                <a:effectLst/>
                <a:latin typeface="Verdana" panose="020B0604030504040204" pitchFamily="34" charset="0"/>
                <a:ea typeface="+mn-ea"/>
                <a:cs typeface="+mn-cs"/>
              </a:rPr>
              <a:t>he Pay As you Earn Real Time Information data includes all employees </a:t>
            </a:r>
            <a:r>
              <a:rPr lang="en-US" sz="1800" b="0" i="0" kern="1200" err="1">
                <a:solidFill>
                  <a:srgbClr val="333333"/>
                </a:solidFill>
                <a:effectLst/>
                <a:latin typeface="Verdana" panose="020B0604030504040204" pitchFamily="34" charset="0"/>
                <a:ea typeface="+mn-ea"/>
                <a:cs typeface="+mn-cs"/>
              </a:rPr>
              <a:t>payrolled</a:t>
            </a:r>
            <a:r>
              <a:rPr lang="en-US" sz="1800" b="0" i="0" kern="1200">
                <a:solidFill>
                  <a:srgbClr val="333333"/>
                </a:solidFill>
                <a:effectLst/>
                <a:latin typeface="Verdana" panose="020B0604030504040204" pitchFamily="34" charset="0"/>
                <a:ea typeface="+mn-ea"/>
                <a:cs typeface="+mn-cs"/>
              </a:rPr>
              <a:t> by employers, therefore it does not include income from pensions, property rental or investments, nor does it include self-employment income.</a:t>
            </a:r>
            <a:endParaRPr lang="en-GB" sz="1050">
              <a:effectLs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chart above shows the percentage change in median monthly pay from 12 months previous for the period January 2021 – November 2023. </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Throughout the time period all three geographies follow a similar pattern, pay rises in the Greater Cambridge local authorities are always within 2.1 percentage points of each other. From April 2021 to July 2022, Cambridge experienced a lower percentage change in median monthly pay than South Cambridgeshire and the UK. It was then only larger for the month of July 2022 and December 2022 before falling below again, since then it has not risen above South Cambridgeshire although they have been very close and have followed a similar pattern.</a:t>
            </a:r>
          </a:p>
          <a:p>
            <a:pPr marL="342900" lvl="0" indent="-342900">
              <a:lnSpc>
                <a:spcPct val="107000"/>
              </a:lnSpc>
              <a:buFont typeface="Symbol" panose="05050102010706020507" pitchFamily="18" charset="2"/>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In June 2023, the percentage change in median monthly pay from 12 months previous increased rapidly from the previous month in South Cambridgeshire (+3.7 percentage points), Cambridge (+3.2pp) and the United Kingdom (+1.3pp). </a:t>
            </a:r>
          </a:p>
          <a:p>
            <a:pPr marL="342900" lvl="0" indent="-342900">
              <a:lnSpc>
                <a:spcPct val="107000"/>
              </a:lnSpc>
              <a:buFont typeface="Symbol" panose="05050102010706020507" pitchFamily="18" charset="2"/>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In July 2023 the percentage change in median monthly pay from 12 months previous decreased sharply, in Cambridge it fell to +2.8%, . In South Cambridgeshire growth fell to +5%. Both of these decreases are due to July 2022 having high rates of pay increase from 12 months previous.</a:t>
            </a:r>
          </a:p>
          <a:p>
            <a:pPr marL="342900" lvl="0" indent="-342900">
              <a:lnSpc>
                <a:spcPct val="107000"/>
              </a:lnSpc>
              <a:buFont typeface="Symbol" panose="05050102010706020507" pitchFamily="18" charset="2"/>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Since the peak in median pay percentage increase in June 2023 ,the United Kingdom has experienced higher wage growth than Cambridge and South Cambridgeshire</a:t>
            </a:r>
          </a:p>
          <a:p>
            <a:pPr marL="342900" lvl="0" indent="-342900">
              <a:lnSpc>
                <a:spcPct val="107000"/>
              </a:lnSpc>
              <a:buFont typeface="Symbol" panose="05050102010706020507" pitchFamily="18" charset="2"/>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In November 2023, median monthly pay growth was lower in Cambridge (+2.0%) and South Cambridgeshire (+3.4%) than CPIH (+4.2%), whereas United Kingdom pay growth (+5.3%) was higher than CPIH.</a:t>
            </a:r>
          </a:p>
          <a:p>
            <a:pPr marL="342900" lvl="0" indent="-342900">
              <a:lnSpc>
                <a:spcPct val="107000"/>
              </a:lnSpc>
              <a:buFont typeface="Symbol" panose="05050102010706020507" pitchFamily="18" charset="2"/>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Since August 2023, the percentage change in median pay from 12 months previous has been decreasing in Cambridge, South Cambridgeshire and the United Kingdom, CPIH has also followed the same trend.</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CPIH was consistently below the percentage change in median pay for Cambridge and South Cambridgeshire until November 2021 and since then CPIH has been higher than the percentage change in median pay for Cambridge with the exception of June 2023. South Cambridgeshire has experienced wage growth closer to CPIH across the period, and has been higher than CPIH in June, August and October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464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40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a:latin typeface="Arial" panose="020B0604020202020204" pitchFamily="34" charset="0"/>
                <a:cs typeface="Arial" panose="020B0604020202020204" pitchFamily="34" charset="0"/>
              </a:rPr>
              <a:t>Technical Information </a:t>
            </a:r>
          </a:p>
          <a:p>
            <a:pPr algn="just" rtl="0" fontAlgn="base"/>
            <a:r>
              <a:rPr lang="en-US" sz="1200" b="0" i="0">
                <a:solidFill>
                  <a:srgbClr val="242424"/>
                </a:solidFill>
                <a:effectLst/>
                <a:latin typeface="Calibri" panose="020F0502020204030204" pitchFamily="34" charset="0"/>
              </a:rPr>
              <a:t>Vacancy data is sourced from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a service that has been procured by Greater Cambridge Combined Authority which gives </a:t>
            </a:r>
            <a:r>
              <a:rPr lang="en-US" sz="1200" b="0" i="0" err="1">
                <a:solidFill>
                  <a:srgbClr val="242424"/>
                </a:solidFill>
                <a:effectLst/>
                <a:latin typeface="Calibri" panose="020F0502020204030204" pitchFamily="34" charset="0"/>
              </a:rPr>
              <a:t>labour</a:t>
            </a:r>
            <a:r>
              <a:rPr lang="en-US" sz="1200" b="0" i="0">
                <a:solidFill>
                  <a:srgbClr val="242424"/>
                </a:solidFill>
                <a:effectLst/>
                <a:latin typeface="Calibri" panose="020F0502020204030204" pitchFamily="34" charset="0"/>
              </a:rPr>
              <a:t> market information on Job postings, occupations, and industries.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has a job posting aggregator which scans jobs websites for posting and presents them together.   </a:t>
            </a:r>
            <a:endParaRPr lang="en-US" b="0" i="0">
              <a:solidFill>
                <a:srgbClr val="000000"/>
              </a:solidFill>
              <a:effectLst/>
              <a:latin typeface="Segoe UI" panose="020B0502040204020203" pitchFamily="34" charset="0"/>
            </a:endParaRPr>
          </a:p>
          <a:p>
            <a:pPr algn="just" rtl="0" fontAlgn="base"/>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a:solidFill>
                <a:srgbClr val="242424"/>
              </a:solidFill>
              <a:effectLst/>
              <a:latin typeface="Calibri" panose="020F0502020204030204" pitchFamily="34" charset="0"/>
            </a:endParaRPr>
          </a:p>
          <a:p>
            <a:pPr algn="just" rtl="0" fontAlgn="base"/>
            <a:r>
              <a:rPr lang="en-GB"/>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a:solidFill>
                <a:srgbClr val="242424"/>
              </a:solidFill>
              <a:effectLst/>
              <a:latin typeface="Calibri" panose="020F0502020204030204" pitchFamily="34" charset="0"/>
            </a:endParaRPr>
          </a:p>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52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a:t>
            </a:r>
            <a:r>
              <a:rPr lang="en-GB" sz="1000" b="1" dirty="0" err="1">
                <a:latin typeface="Arial" panose="020B0604020202020204" pitchFamily="34" charset="0"/>
                <a:cs typeface="Arial" panose="020B0604020202020204" pitchFamily="34" charset="0"/>
              </a:rPr>
              <a:t>Lightcast</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pPr algn="just" rtl="0" fontAlgn="base"/>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Greater Cambridge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dirty="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dirty="0">
              <a:solidFill>
                <a:srgbClr val="242424"/>
              </a:solidFill>
              <a:effectLst/>
              <a:latin typeface="Calibri" panose="020F0502020204030204" pitchFamily="34" charset="0"/>
            </a:endParaRPr>
          </a:p>
          <a:p>
            <a:pPr algn="just" rtl="0" fontAlgn="base"/>
            <a:endParaRPr lang="en-US" sz="1200" b="0" i="0" dirty="0">
              <a:solidFill>
                <a:srgbClr val="242424"/>
              </a:solidFill>
              <a:effectLst/>
              <a:latin typeface="Calibri" panose="020F0502020204030204" pitchFamily="34" charset="0"/>
            </a:endParaRPr>
          </a:p>
          <a:p>
            <a:pPr algn="just" rtl="0" fontAlgn="base"/>
            <a:endParaRPr lang="en-US" sz="1200" b="0" i="0" dirty="0">
              <a:solidFill>
                <a:srgbClr val="242424"/>
              </a:solidFill>
              <a:effectLst/>
              <a:latin typeface="Calibri" panose="020F0502020204030204" pitchFamily="34" charset="0"/>
            </a:endParaRPr>
          </a:p>
          <a:p>
            <a:pPr algn="just" rtl="0" fontAlgn="base"/>
            <a:r>
              <a:rPr lang="en-US" sz="1200" b="1" i="0" dirty="0">
                <a:solidFill>
                  <a:srgbClr val="242424"/>
                </a:solidFill>
                <a:effectLst/>
                <a:latin typeface="Calibri" panose="020F0502020204030204" pitchFamily="34" charset="0"/>
              </a:rPr>
              <a:t>Commentary</a:t>
            </a:r>
            <a:endParaRPr lang="en-US" b="1" i="0" dirty="0">
              <a:solidFill>
                <a:srgbClr val="000000"/>
              </a:solidFill>
              <a:effectLst/>
              <a:latin typeface="Segoe UI" panose="020B0502040204020203" pitchFamily="34" charset="0"/>
            </a:endParaRPr>
          </a:p>
          <a:p>
            <a:endParaRPr lang="en-GB" sz="1000" dirty="0">
              <a:latin typeface="Arial" panose="020B0604020202020204" pitchFamily="34" charset="0"/>
              <a:cs typeface="Arial" panose="020B0604020202020204" pitchFamily="34"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above chart illustrates online vacancy data across the Greater Cambridge area since January 2021.  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Across Greater Cambridge, there were 15,277 job postings in December 2023, this is a decrease of -16% from September 2023. Nationally job postings decreased by -18% across the same period</a:t>
            </a:r>
          </a:p>
          <a:p>
            <a:pPr marL="342900" lvl="0" indent="-342900">
              <a:lnSpc>
                <a:spcPct val="107000"/>
              </a:lnSpc>
              <a:spcAft>
                <a:spcPts val="800"/>
              </a:spcAft>
              <a:buFont typeface="Arial" panose="020B0604020202020204" pitchFamily="34" charset="0"/>
              <a:buChar char="•"/>
              <a:tabLst>
                <a:tab pos="457200" algn="l"/>
              </a:tabLs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February 2022 saw the highest number of vacancies across Greater Cambridge within the last three years</a:t>
            </a:r>
          </a:p>
          <a:p>
            <a:pPr marL="342900" lvl="0" indent="-342900">
              <a:lnSpc>
                <a:spcPct val="107000"/>
              </a:lnSpc>
              <a:spcAft>
                <a:spcPts val="800"/>
              </a:spcAft>
              <a:buFont typeface="Arial" panose="020B0604020202020204" pitchFamily="34" charset="0"/>
              <a:buChar char="•"/>
              <a:tabLst>
                <a:tab pos="457200" algn="l"/>
              </a:tabLs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In May 2023, there was an increase in job postings of +14% from the previous month. This is the largest percentage increase from the previous month since November 2021</a:t>
            </a:r>
          </a:p>
          <a:p>
            <a:pPr marL="342900" lvl="0" indent="-342900">
              <a:lnSpc>
                <a:spcPct val="107000"/>
              </a:lnSpc>
              <a:spcAft>
                <a:spcPts val="800"/>
              </a:spcAft>
              <a:buFont typeface="Arial" panose="020B0604020202020204" pitchFamily="34" charset="0"/>
              <a:buChar char="•"/>
              <a:tabLst>
                <a:tab pos="457200" algn="l"/>
              </a:tabLs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number of vacancies increased rapidly in the final quarter of 2021 but appear to have peaked in late 2021/early 2022 before rapidly decreasing and then stabilising across the 2</a:t>
            </a:r>
            <a:r>
              <a:rPr lang="en-GB" sz="1200"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half of 2022. In the first half of 2023 job postings steadily increased, but have been declining since June falling to the lowest levels recorded in the past three years</a:t>
            </a:r>
          </a:p>
          <a:p>
            <a:pPr marL="342900" lvl="0" indent="-342900">
              <a:lnSpc>
                <a:spcPct val="107000"/>
              </a:lnSpc>
              <a:spcAft>
                <a:spcPts val="800"/>
              </a:spcAft>
              <a:buFont typeface="Arial" panose="020B0604020202020204" pitchFamily="34" charset="0"/>
              <a:buChar char="•"/>
              <a:tabLst>
                <a:tab pos="457200" algn="l"/>
              </a:tabLs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December 2023 saw the lowest number of job postings since February 2021</a:t>
            </a:r>
          </a:p>
          <a:p>
            <a:endParaRPr lang="en-GB" dirty="0"/>
          </a:p>
          <a:p>
            <a:r>
              <a:rPr lang="en-GB" i="1" dirty="0"/>
              <a:t>*</a:t>
            </a:r>
            <a:r>
              <a:rPr lang="en-GB" i="1" dirty="0" err="1"/>
              <a:t>Lightcast</a:t>
            </a:r>
            <a:r>
              <a:rPr lang="en-GB" i="1" dirty="0"/>
              <a:t> data is available from 2012 onwards.</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52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above table shows the number of Vacancies in Greater Cambridge in December 2023 by employment sector and includes a national comparison;</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Information and Communication (11%) , Human health and social work activities (10%), and Education (7%) have the highest proportion of vacancies across Greater Cambridge. Human health and social work is also the largest sector nationally (12%)</a:t>
            </a:r>
          </a:p>
          <a:p>
            <a:pPr marL="342900" lvl="0" indent="-342900">
              <a:lnSpc>
                <a:spcPct val="107000"/>
              </a:lnSpc>
              <a:spcAft>
                <a:spcPts val="800"/>
              </a:spcAft>
              <a:buFont typeface="Arial" panose="020B0604020202020204" pitchFamily="34" charset="0"/>
              <a:buChar char="•"/>
              <a:tabLst>
                <a:tab pos="457200" algn="l"/>
              </a:tabLs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A greater proportion of job vacancies in Greater Cambridge were in the Information and communications sector (11%) compared to the UK as a whole (5%), a difference of 6 percentage points. </a:t>
            </a:r>
          </a:p>
          <a:p>
            <a:pPr marL="342900" lvl="0" indent="-342900">
              <a:lnSpc>
                <a:spcPct val="107000"/>
              </a:lnSpc>
              <a:spcAft>
                <a:spcPts val="800"/>
              </a:spcAft>
              <a:buFont typeface="Arial" panose="020B0604020202020204" pitchFamily="34" charset="0"/>
              <a:buChar char="•"/>
              <a:tabLst>
                <a:tab pos="457200" algn="l"/>
              </a:tabLs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Human health and social work activities  accounts for 10% of job vacancies in Greater Cambridge, 2 percentage points lower than the UK as a whole (12%)</a:t>
            </a:r>
          </a:p>
          <a:p>
            <a:endParaRPr lang="en-GB"/>
          </a:p>
        </p:txBody>
      </p:sp>
      <p:sp>
        <p:nvSpPr>
          <p:cNvPr id="4" name="Slide Number Placeholder 3"/>
          <p:cNvSpPr>
            <a:spLocks noGrp="1"/>
          </p:cNvSpPr>
          <p:nvPr>
            <p:ph type="sldNum" sz="quarter" idx="5"/>
          </p:nvPr>
        </p:nvSpPr>
        <p:spPr/>
        <p:txBody>
          <a:bodyPr/>
          <a:lstStyle/>
          <a:p>
            <a:fld id="{9E6CB208-4DB2-4AE8-A538-5D5D61A35EDD}" type="slidenum">
              <a:rPr lang="en-GB" smtClean="0"/>
              <a:t>27</a:t>
            </a:fld>
            <a:endParaRPr lang="en-GB"/>
          </a:p>
        </p:txBody>
      </p:sp>
    </p:spTree>
    <p:extLst>
      <p:ext uri="{BB962C8B-B14F-4D97-AF65-F5344CB8AC3E}">
        <p14:creationId xmlns:p14="http://schemas.microsoft.com/office/powerpoint/2010/main" val="116651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a:t>
            </a:r>
            <a:r>
              <a:rPr lang="en-GB" sz="1000" b="1" dirty="0" err="1">
                <a:latin typeface="Arial" panose="020B0604020202020204" pitchFamily="34" charset="0"/>
                <a:cs typeface="Arial" panose="020B0604020202020204" pitchFamily="34" charset="0"/>
              </a:rPr>
              <a:t>Lightcast</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pPr algn="just" rtl="0" fontAlgn="base"/>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Greater Cambridge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dirty="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dirty="0">
              <a:solidFill>
                <a:srgbClr val="242424"/>
              </a:solidFill>
              <a:effectLst/>
              <a:latin typeface="Calibri" panose="020F0502020204030204" pitchFamily="34" charset="0"/>
            </a:endParaRPr>
          </a:p>
          <a:p>
            <a:pPr algn="just" rtl="0" fontAlgn="base"/>
            <a:endParaRPr lang="en-US" sz="1200" b="0" i="0" dirty="0">
              <a:solidFill>
                <a:srgbClr val="242424"/>
              </a:solidFill>
              <a:effectLst/>
              <a:latin typeface="Calibri" panose="020F0502020204030204" pitchFamily="34" charset="0"/>
            </a:endParaRP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dirty="0">
                <a:latin typeface="Arial" panose="020B0604020202020204" pitchFamily="34" charset="0"/>
                <a:cs typeface="Arial" panose="020B0604020202020204" pitchFamily="34" charset="0"/>
              </a:rPr>
              <a:t>Commentary</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above chart shows how the number of vacancies in December 2023 has changed in each sector compared to the last update (September 2023) and compared to the same point in 2022 (December 2022)</a:t>
            </a:r>
          </a:p>
          <a:p>
            <a:pPr>
              <a:lnSpc>
                <a:spcPct val="107000"/>
              </a:lnSpc>
              <a:spcAft>
                <a:spcPts val="800"/>
              </a:spcAft>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sectors with the exception of Education experienced a decrease in vacancies from September 2023 which saw an increase of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+5%, +63)</a:t>
            </a:r>
          </a:p>
          <a:p>
            <a:pPr marL="0" indent="0">
              <a:lnSpc>
                <a:spcPct val="107000"/>
              </a:lnSpc>
              <a:spcAft>
                <a:spcPts val="800"/>
              </a:spcAft>
              <a:buFont typeface="Arial" panose="020B0604020202020204" pitchFamily="34" charset="0"/>
              <a:buNone/>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three sectors with the largest percentage decreases from September 2023 were Financial and insurance activities (-32%), Other service activities (-29%) and Accommodation and Food Service Activities (-25%). The sectors to see the largest raw number decreases were Manufacturing (-755), Administrative and Support Services (-749), and Information and Communication (-675)</a:t>
            </a:r>
          </a:p>
          <a:p>
            <a:pPr marL="0" indent="0">
              <a:lnSpc>
                <a:spcPct val="107000"/>
              </a:lnSpc>
              <a:spcAft>
                <a:spcPts val="800"/>
              </a:spcAft>
              <a:buFont typeface="Arial" panose="020B0604020202020204" pitchFamily="34" charset="0"/>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All sectors saw a decrease in job postings from December 2022:</a:t>
            </a:r>
          </a:p>
          <a:p>
            <a:pPr marL="285750" indent="-285750">
              <a:lnSpc>
                <a:spcPct val="107000"/>
              </a:lnSpc>
              <a:spcAft>
                <a:spcPts val="800"/>
              </a:spcAft>
              <a:buFont typeface="Arial" panose="020B0604020202020204" pitchFamily="34" charset="0"/>
              <a:buChar cha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largest decreases from a year previous were in Information and Communication (-50%, -1,955), and Financial and insurance activities (-49%, -422)</a:t>
            </a:r>
          </a:p>
          <a:p>
            <a:pPr marL="742950" lvl="1" indent="-285750">
              <a:lnSpc>
                <a:spcPct val="107000"/>
              </a:lnSpc>
              <a:spcAft>
                <a:spcPts val="800"/>
              </a:spcAft>
              <a:buFont typeface="Arial" panose="020B0604020202020204" pitchFamily="34" charset="0"/>
              <a:buChar cha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December 2023 saw the lowest number of job postings since September 2020</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301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a:t>
            </a:r>
            <a:r>
              <a:rPr lang="en-GB" sz="1000" b="1" dirty="0" err="1">
                <a:latin typeface="Arial" panose="020B0604020202020204" pitchFamily="34" charset="0"/>
                <a:cs typeface="Arial" panose="020B0604020202020204" pitchFamily="34" charset="0"/>
              </a:rPr>
              <a:t>Lightcast</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pPr algn="just" rtl="0" fontAlgn="base"/>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Greater Cambridge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42424"/>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Median Posting Duration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measures how long the average job posting is live online for.</a:t>
            </a:r>
            <a:r>
              <a:rPr kumimoji="0" lang="en-GB" sz="12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Posting Intensity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latin typeface="Arial" panose="020B0604020202020204" pitchFamily="34" charset="0"/>
                <a:cs typeface="Arial" panose="020B0604020202020204" pitchFamily="34" charset="0"/>
              </a:rPr>
              <a:t>The table above shows the median posting duration and the posting intensity for employment sectors from October to December 2023. Both measures can be used as an indication of difficult to fill roles.</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Across Greater Cambridge, the median posting duration was 23 days. Other service activities (27) had the highest median posting duration</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and Communication (20), and Financial and insurance activities (20) had the lowest median posting duration. The next lowest median posting durations were Professional, scientific and technical activates  and </a:t>
            </a:r>
            <a:r>
              <a:rPr lang="en-GB" sz="1200" b="0" dirty="0">
                <a:latin typeface="Arial" panose="020B0604020202020204" pitchFamily="34" charset="0"/>
                <a:cs typeface="Arial" panose="020B0604020202020204" pitchFamily="34" charset="0"/>
              </a:rPr>
              <a:t>Public administration and defence; compulsory social security (both 21)</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The posting intensity across Greater Cambridge was 3:1. no sectors exceeded this</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Professional, scientific and technical activities, Education, and Financial and insurance activities (all 2:1) are the only sectors below the area average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61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51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59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dirty="0"/>
              <a:t>Source – Annual Population Survey,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0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dirty="0"/>
              <a:t>Technical Notes </a:t>
            </a:r>
            <a:br>
              <a:rPr lang="en-GB" sz="1000" b="1" i="0" dirty="0"/>
            </a:br>
            <a:br>
              <a:rPr lang="en-GB" sz="1000" b="1" i="0" dirty="0"/>
            </a:br>
            <a:r>
              <a:rPr lang="en-US" sz="1200" b="0" i="0" dirty="0">
                <a:solidFill>
                  <a:srgbClr val="333333"/>
                </a:solidFill>
                <a:effectLst/>
                <a:latin typeface="Verdana" panose="020B0604030504040204" pitchFamily="34" charset="0"/>
              </a:rPr>
              <a:t>A residence based </a:t>
            </a:r>
            <a:r>
              <a:rPr lang="en-US" sz="1200" b="0" i="0" dirty="0" err="1">
                <a:solidFill>
                  <a:srgbClr val="333333"/>
                </a:solidFill>
                <a:effectLst/>
                <a:latin typeface="Verdana" panose="020B0604030504040204" pitchFamily="34" charset="0"/>
              </a:rPr>
              <a:t>labour</a:t>
            </a:r>
            <a:r>
              <a:rPr lang="en-US" sz="12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0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i="0" dirty="0">
              <a:solidFill>
                <a:srgbClr val="333333"/>
              </a:solidFill>
              <a:effectLst/>
              <a:latin typeface="+mn-lt"/>
              <a:ea typeface="+mn-ea"/>
              <a:cs typeface="+mn-cs"/>
            </a:endParaRPr>
          </a:p>
          <a:p>
            <a:pPr>
              <a:lnSpc>
                <a:spcPct val="107000"/>
              </a:lnSpc>
              <a:spcAft>
                <a:spcPts val="800"/>
              </a:spcAft>
            </a:pPr>
            <a:r>
              <a:rPr lang="en-GB" sz="1200" b="1" i="0" dirty="0">
                <a:solidFill>
                  <a:srgbClr val="333333"/>
                </a:solidFill>
                <a:effectLst/>
                <a:latin typeface="+mn-lt"/>
                <a:ea typeface="+mn-ea"/>
                <a:cs typeface="+mn-cs"/>
              </a:rPr>
              <a:t>Commentary</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2800" b="0" kern="100" dirty="0">
                <a:solidFill>
                  <a:prstClr val="white"/>
                </a:solidFill>
                <a:latin typeface="Calibri" panose="020F0502020204030204" pitchFamily="34" charset="0"/>
                <a:ea typeface="Calibri" panose="020F0502020204030204" pitchFamily="34" charset="0"/>
                <a:cs typeface="Times New Roman" panose="02020603050405020304" pitchFamily="18" charset="0"/>
              </a:rPr>
              <a:t>Across</a:t>
            </a:r>
            <a:r>
              <a:rPr kumimoji="0" lang="en-GB"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the latest full year of data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Greater Cambridge region had a higher unemployment rate than the UK as a whole but also had a higher employment rate and lower rate of economic inactivity.</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 </a:t>
            </a:r>
            <a:r>
              <a:rPr lang="en-GB" sz="18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data should also be treated with caution – this is due to the experimental nature of labour market statistics whilst the Labour Force Survey is redesigned. Caution should be taken with interpreting these figures and comparisons to Greater Cambridge. </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Taking this into account, however, by looking at the quarterly and annual changes across all three metrics we can see where this rise in the unemployment rate may have originated. </a:t>
            </a:r>
          </a:p>
          <a:p>
            <a:pPr>
              <a:lnSpc>
                <a:spcPct val="107000"/>
              </a:lnSpc>
              <a:spcAft>
                <a:spcPts val="800"/>
              </a:spcAft>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00" dirty="0">
                <a:effectLst/>
                <a:latin typeface="Calibri" panose="020F0502020204030204" pitchFamily="34" charset="0"/>
                <a:ea typeface="Calibri" panose="020F0502020204030204" pitchFamily="34" charset="0"/>
                <a:cs typeface="Calibri" panose="020F0502020204030204" pitchFamily="34" charset="0"/>
              </a:rPr>
              <a:t>Quarterly </a:t>
            </a:r>
            <a:r>
              <a:rPr lang="en-GB" sz="1800" b="0" i="1" kern="100" dirty="0">
                <a:effectLst/>
                <a:latin typeface="Calibri" panose="020F0502020204030204" pitchFamily="34" charset="0"/>
                <a:ea typeface="Calibri" panose="020F0502020204030204" pitchFamily="34" charset="0"/>
                <a:cs typeface="Calibri" panose="020F0502020204030204" pitchFamily="34" charset="0"/>
              </a:rPr>
              <a:t>changes (</a:t>
            </a:r>
            <a:r>
              <a:rPr lang="en-GB" sz="1800" b="0" i="1" dirty="0"/>
              <a:t>Comparing Oct 2022 – Sep 2023 with Jul 2022 - June 2023 </a:t>
            </a:r>
            <a:r>
              <a:rPr lang="en-GB" sz="1800" b="0" i="1" dirty="0">
                <a:latin typeface="Calibri" panose="020F0502020204030204" pitchFamily="34" charset="0"/>
                <a:cs typeface="Calibri" panose="020F0502020204030204" pitchFamily="34" charset="0"/>
              </a:rPr>
              <a:t>) </a:t>
            </a:r>
          </a:p>
          <a:p>
            <a:pPr>
              <a:lnSpc>
                <a:spcPct val="107000"/>
              </a:lnSpc>
              <a:spcAft>
                <a:spcPts val="800"/>
              </a:spcAft>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Over the last quarter Greater Cambridge has seen an increase in the unemployment rate (+1.8pp) but increases in the </a:t>
            </a:r>
            <a:r>
              <a:rPr lang="en-GB" sz="1800" kern="100" dirty="0">
                <a:effectLst/>
                <a:latin typeface="Calibri" panose="020F0502020204030204" pitchFamily="34" charset="0"/>
                <a:ea typeface="Calibri" panose="020F0502020204030204" pitchFamily="34" charset="0"/>
                <a:cs typeface="Calibri" panose="020F0502020204030204" pitchFamily="34" charset="0"/>
              </a:rPr>
              <a:t>employment rate (+0.8pp) and a fall in economic inactivity (-2.4pp). This compares to a +0.2pp increase in the unemployment rate, no change in the employment rate and a smaller decrease in the economic inactivity rate (-0.2pp) across the UK.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Annual Change (</a:t>
            </a:r>
            <a:r>
              <a:rPr lang="en-GB" sz="1800" b="0" i="1" dirty="0"/>
              <a:t>Comparing Oct 2022 – Sep 2023 with Oct 2021 - Sep 2022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Looking at the change between this release, and the comparable release in the previous year the Greater Cambridge Partnership has seen a rise in the unemployment rate, a smaller rise in the employment rate and a decrease in economic inactivity rate</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b="1" kern="100" dirty="0">
                <a:solidFill>
                  <a:prstClr val="white"/>
                </a:solidFill>
                <a:latin typeface="Calibri" panose="020F0502020204030204" pitchFamily="34" charset="0"/>
                <a:cs typeface="Times New Roman" panose="02020603050405020304" pitchFamily="18" charset="0"/>
              </a:rPr>
              <a:t>The rise in unemployment coupled with the fall in those economically inactive on a quartely and annual basis suggests those re-entering the labour market may be struggling to find work. This is reenforced when looking at rising claimant counts and low vacancies. Whilst these changes are seen nationally, they are more prominent in Greater Cambridge.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should be emphasised, however, that because the Annual Population Survey is an estimate based on a representative sample and the small area of the Greater Cambridge Partnership that these changes are within the margin of error for the survey, so should be treated as purely indicative. Students are also captured in this data and therefore economic inactivity will be influenced by student population dynamics.</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Compared to the same point in the previous year, Greater Cambridge has seen a decrease in the employment rate (-0.4pp percentage points in Greater Cambridge compared to +0.2pp in the UK)  an increase in the unemployment rate (+2.5pp) compared to a +0.2pp increase in the UK and a decrease in the economic inactivity rate (-1.8pp in Greater Cambridge compared to a fall of -0.4pp in the UK as a whole).</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20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Source – Annual Population Survey (2006-2023),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dirty="0">
                <a:solidFill>
                  <a:srgbClr val="333333"/>
                </a:solidFill>
                <a:effectLst/>
                <a:latin typeface="Verdana" panose="020B0604030504040204" pitchFamily="34" charset="0"/>
              </a:rPr>
              <a:t>A residence based </a:t>
            </a:r>
            <a:r>
              <a:rPr lang="en-US" sz="1050" b="0" i="0" dirty="0" err="1">
                <a:solidFill>
                  <a:srgbClr val="333333"/>
                </a:solidFill>
                <a:effectLst/>
                <a:latin typeface="Verdana" panose="020B0604030504040204" pitchFamily="34" charset="0"/>
              </a:rPr>
              <a:t>labour</a:t>
            </a:r>
            <a:r>
              <a:rPr lang="en-US" sz="105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p>
          <a:p>
            <a:pPr>
              <a:lnSpc>
                <a:spcPct val="107000"/>
              </a:lnSpc>
              <a:spcAft>
                <a:spcPts val="800"/>
              </a:spcAft>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 </a:t>
            </a:r>
            <a:r>
              <a:rPr lang="en-GB" sz="8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data should also be treated with caution – this is due to the experimental nature of labour market statistics whilst the Labour Force Survey is redesigned. Caution should be taken with interpreting these figures and comparisons to Greater Cambridge.</a:t>
            </a:r>
            <a:endParaRPr lang="en-GB" sz="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point changes use the full percentage decimal number in calculations and therefore when comparing rounded percentages, the result may differ.</a:t>
            </a:r>
          </a:p>
          <a:p>
            <a:pPr>
              <a:lnSpc>
                <a:spcPct val="107000"/>
              </a:lnSpc>
              <a:spcAft>
                <a:spcPts val="800"/>
              </a:spcAft>
            </a:pPr>
            <a:endParaRPr lang="en-GB"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above chart shows the unemployment rate across Greater Cambridge and the United Kingdom from 2007 to 2023 alongside a rolling three year average for the area. </a:t>
            </a:r>
          </a:p>
          <a:p>
            <a:pPr marL="342900" lvl="0" indent="-342900">
              <a:lnSpc>
                <a:spcPct val="107000"/>
              </a:lnSpc>
              <a:spcAft>
                <a:spcPts val="800"/>
              </a:spcAft>
              <a:buFont typeface="Arial" panose="020B0604020202020204" pitchFamily="34" charset="0"/>
              <a:buChar char="•"/>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i="0" dirty="0"/>
              <a:t>Across the latest data, due to a sharp increase the unemployment rate in Greater Cambridge is now higher than the UK at 6.0% compared to 4.2% UK wide. Until this point, Greater Cambridges has had a lower unemployment rate than the United Kingdom across the time period. However, since 2019 the unemployment rate in Greater Cambridge has risen steadily each year narrowing the gap with the UK</a:t>
            </a:r>
          </a:p>
        </p:txBody>
      </p:sp>
      <p:sp>
        <p:nvSpPr>
          <p:cNvPr id="4" name="Slide Number Placeholder 3"/>
          <p:cNvSpPr>
            <a:spLocks noGrp="1"/>
          </p:cNvSpPr>
          <p:nvPr>
            <p:ph type="sldNum" sz="quarter" idx="5"/>
          </p:nvPr>
        </p:nvSpPr>
        <p:spPr/>
        <p:txBody>
          <a:bodyPr/>
          <a:lstStyle/>
          <a:p>
            <a:fld id="{9E6CB208-4DB2-4AE8-A538-5D5D61A35EDD}" type="slidenum">
              <a:rPr lang="en-GB" smtClean="0"/>
              <a:t>6</a:t>
            </a:fld>
            <a:endParaRPr lang="en-GB"/>
          </a:p>
        </p:txBody>
      </p:sp>
    </p:spTree>
    <p:extLst>
      <p:ext uri="{BB962C8B-B14F-4D97-AF65-F5344CB8AC3E}">
        <p14:creationId xmlns:p14="http://schemas.microsoft.com/office/powerpoint/2010/main" val="378188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a:t>Source – Annual Population Survey (2006-2023),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a:solidFill>
                  <a:srgbClr val="333333"/>
                </a:solidFill>
                <a:effectLst/>
                <a:latin typeface="Verdana" panose="020B0604030504040204" pitchFamily="34" charset="0"/>
              </a:rPr>
              <a:t>A residence based </a:t>
            </a:r>
            <a:r>
              <a:rPr lang="en-US" sz="800" b="0" i="0" err="1">
                <a:solidFill>
                  <a:srgbClr val="333333"/>
                </a:solidFill>
                <a:effectLst/>
                <a:latin typeface="Verdana" panose="020B0604030504040204" pitchFamily="34" charset="0"/>
              </a:rPr>
              <a:t>labour</a:t>
            </a:r>
            <a:r>
              <a:rPr lang="en-US" sz="800" b="0" i="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700" b="1" kern="10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 </a:t>
            </a:r>
            <a:r>
              <a:rPr lang="en-GB" sz="700" b="1"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data should also be treated with caution – this is due to the experimental nature of labour market statistics whilst the Labour Force Survey is redesigned. Caution should be taken with interpreting these figures and comparisons to Greater Cambridge.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700" b="1"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7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point changes use the full percentage decimal number in calculations and therefore when comparing rounded percentages, the result may differ.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700" b="1"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above chart shows the employment rate across Greater Cambridge and United Kingdom from 2007 to 2023.</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employment rate across Greater Cambridge has been consistently higher than</a:t>
            </a:r>
            <a:r>
              <a:rPr lang="en-GB" sz="1800" i="1" kern="10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a:effectLst/>
                <a:latin typeface="Calibri" panose="020F0502020204030204" pitchFamily="34" charset="0"/>
                <a:ea typeface="Calibri" panose="020F0502020204030204" pitchFamily="34" charset="0"/>
                <a:cs typeface="Times New Roman" panose="02020603050405020304" pitchFamily="18" charset="0"/>
              </a:rPr>
              <a:t>the rate seen nationally, however within the last five years the gap between the two has decreased from 6.4 percentage points to 3.0 percentage points</a:t>
            </a:r>
            <a:br>
              <a:rPr lang="en-GB" sz="800" b="0" i="0"/>
            </a:br>
            <a:endParaRPr lang="en-GB" sz="80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87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Source – Annual Population Survey (2006-2023),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Technical Notes</a:t>
            </a:r>
            <a:br>
              <a:rPr lang="en-GB" sz="500" b="1" i="0" dirty="0"/>
            </a:br>
            <a:br>
              <a:rPr lang="en-GB" sz="500" b="1" i="0" dirty="0"/>
            </a:br>
            <a:r>
              <a:rPr lang="en-US" sz="800" b="0" i="0" dirty="0">
                <a:solidFill>
                  <a:srgbClr val="333333"/>
                </a:solidFill>
                <a:effectLst/>
                <a:latin typeface="Verdana" panose="020B0604030504040204" pitchFamily="34" charset="0"/>
              </a:rPr>
              <a:t>A residence based </a:t>
            </a:r>
            <a:r>
              <a:rPr lang="en-US" sz="800" b="0" i="0" dirty="0" err="1">
                <a:solidFill>
                  <a:srgbClr val="333333"/>
                </a:solidFill>
                <a:effectLst/>
                <a:latin typeface="Verdana" panose="020B0604030504040204" pitchFamily="34" charset="0"/>
              </a:rPr>
              <a:t>labour</a:t>
            </a:r>
            <a:r>
              <a:rPr lang="en-US" sz="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7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6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 </a:t>
            </a:r>
            <a:r>
              <a:rPr lang="en-GB" sz="6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data should also be treated with caution – this is due to the experimental nature of labour market statistics whilst the Labour Force Survey is redesigned. Caution should be taken with interpreting these figures and comparisons to Greater Cambridge.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point changes use the full percentage decimal number in calculations and therefore when comparing rounded percentages, the result may differ.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above chart shows the percentage of those aged 16-64 who are economically inactive across Greater Cambridge and the United Kingdom from 2007 to 2023.</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percentage of those who were economically inactive in Greater Cambridge has been consistently below the national level</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Over the last year there has been a decrease in the economic inactivity rate across Greater Cambridge (-1.8pp) meaning that that the gap has widened with the UK as a whole</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8</a:t>
            </a:fld>
            <a:endParaRPr lang="en-GB"/>
          </a:p>
        </p:txBody>
      </p:sp>
    </p:spTree>
    <p:extLst>
      <p:ext uri="{BB962C8B-B14F-4D97-AF65-F5344CB8AC3E}">
        <p14:creationId xmlns:p14="http://schemas.microsoft.com/office/powerpoint/2010/main" val="291078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50365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0714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23163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87347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6772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775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DE978-A285-4709-826C-D4611FD7BE64}"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411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DE978-A285-4709-826C-D4611FD7BE64}" type="datetimeFigureOut">
              <a:rPr lang="en-GB" smtClean="0"/>
              <a:t>18/06/2024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193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DE978-A285-4709-826C-D4611FD7BE64}" type="datetimeFigureOut">
              <a:rPr lang="en-GB" smtClean="0"/>
              <a:t>18/06/2024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45648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DE978-A285-4709-826C-D4611FD7BE64}" type="datetimeFigureOut">
              <a:rPr lang="en-GB" smtClean="0"/>
              <a:t>18/06/2024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67121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161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55063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06225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56109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74233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12560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AA06AB-E1A9-428E-9A2A-C9DFFF05D9EB}"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05326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AA06AB-E1A9-428E-9A2A-C9DFFF05D9EB}" type="datetimeFigureOut">
              <a:rPr lang="en-GB" smtClean="0"/>
              <a:t>18/06/2024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888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AA06AB-E1A9-428E-9A2A-C9DFFF05D9EB}" type="datetimeFigureOut">
              <a:rPr lang="en-GB" smtClean="0"/>
              <a:t>18/06/2024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7298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06AB-E1A9-428E-9A2A-C9DFFF05D9EB}" type="datetimeFigureOut">
              <a:rPr lang="en-GB" smtClean="0"/>
              <a:t>18/06/2024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8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2748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3297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06AB-E1A9-428E-9A2A-C9DFFF05D9EB}" type="datetimeFigureOut">
              <a:rPr lang="en-GB" smtClean="0"/>
              <a:t>18/06/2024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AA324-B6F2-479F-B73C-00ED9AE99B9B}" type="slidenum">
              <a:rPr lang="en-GB" smtClean="0"/>
              <a:t>‹#›</a:t>
            </a:fld>
            <a:endParaRPr lang="en-GB"/>
          </a:p>
        </p:txBody>
      </p:sp>
    </p:spTree>
    <p:extLst>
      <p:ext uri="{BB962C8B-B14F-4D97-AF65-F5344CB8AC3E}">
        <p14:creationId xmlns:p14="http://schemas.microsoft.com/office/powerpoint/2010/main" val="254757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DE978-A285-4709-826C-D4611FD7BE64}" type="datetimeFigureOut">
              <a:rPr lang="en-GB" smtClean="0"/>
              <a:t>18/06/2024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9EA5-05C8-4B5B-B253-366C87BB7B5C}" type="slidenum">
              <a:rPr lang="en-GB" smtClean="0"/>
              <a:t>‹#›</a:t>
            </a:fld>
            <a:endParaRPr lang="en-GB"/>
          </a:p>
        </p:txBody>
      </p:sp>
    </p:spTree>
    <p:extLst>
      <p:ext uri="{BB962C8B-B14F-4D97-AF65-F5344CB8AC3E}">
        <p14:creationId xmlns:p14="http://schemas.microsoft.com/office/powerpoint/2010/main" val="123315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olicyandinsight@cambridgeshire.gov.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61725" y="3554091"/>
            <a:ext cx="7268147" cy="1754376"/>
          </a:xfrm>
        </p:spPr>
        <p:txBody>
          <a:bodyPr vert="horz" lIns="91440" tIns="45720" rIns="91440" bIns="45720" rtlCol="0" anchor="b">
            <a:normAutofit/>
          </a:bodyPr>
          <a:lstStyle/>
          <a:p>
            <a:r>
              <a:rPr lang="en-US" b="1" dirty="0"/>
              <a:t>Greater Cambridge Economy &amp; Employment Update</a:t>
            </a:r>
            <a:endParaRPr lang="en-US"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Autofit/>
          </a:bodyPr>
          <a:lstStyle/>
          <a:p>
            <a:pPr>
              <a:lnSpc>
                <a:spcPct val="90000"/>
              </a:lnSpc>
              <a:spcBef>
                <a:spcPts val="1000"/>
              </a:spcBef>
              <a:defRPr/>
            </a:pPr>
            <a:r>
              <a:rPr lang="en-US" sz="1200" b="1" dirty="0">
                <a:solidFill>
                  <a:prstClr val="black"/>
                </a:solidFill>
                <a:latin typeface="Calibri" panose="020F0502020204030204"/>
              </a:rPr>
              <a:t>January 2024 Update</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1" dirty="0">
                <a:solidFill>
                  <a:prstClr val="black"/>
                </a:solidFill>
                <a:latin typeface="Calibri" panose="020F0502020204030204"/>
              </a:rPr>
              <a:t>Policy &amp; Insight Team</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Cambridgeshire County Council</a:t>
            </a:r>
            <a:endParaRPr kumimoji="0" lang="en-US" sz="12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policyandinsight@cambridgeshire.gov.uk</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a:extLst>
              <a:ext uri="{FF2B5EF4-FFF2-40B4-BE49-F238E27FC236}">
                <a16:creationId xmlns:a16="http://schemas.microsoft.com/office/drawing/2014/main" id="{0371F944-83DC-43A0-9D4F-E4DF376ADB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91107" y="5939235"/>
            <a:ext cx="3462850" cy="761826"/>
          </a:xfrm>
          <a:prstGeom prst="rect">
            <a:avLst/>
          </a:prstGeom>
        </p:spPr>
      </p:pic>
    </p:spTree>
    <p:extLst>
      <p:ext uri="{BB962C8B-B14F-4D97-AF65-F5344CB8AC3E}">
        <p14:creationId xmlns:p14="http://schemas.microsoft.com/office/powerpoint/2010/main" val="2081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Claimants of Benefits related to Unemployment – December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5568" y="1072083"/>
            <a:ext cx="12186432" cy="12003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a:defRPr/>
            </a:pPr>
            <a:r>
              <a:rPr kumimoji="0" lang="en-GB" sz="1800" b="1" i="0" u="none" strike="noStrike" kern="1200" cap="none" spc="0" normalizeH="0" baseline="0" noProof="0">
                <a:ln>
                  <a:noFill/>
                </a:ln>
                <a:solidFill>
                  <a:prstClr val="white"/>
                </a:solidFill>
                <a:effectLst/>
                <a:uLnTx/>
                <a:uFillTx/>
                <a:latin typeface="Calibri"/>
                <a:ea typeface="Calibri"/>
                <a:cs typeface="Times New Roman"/>
              </a:rPr>
              <a:t>Claimant counts across Greater Cambridge have increased across all age groups since the last quarter update (September 2023 to December 2023) and</a:t>
            </a:r>
            <a:r>
              <a:rPr lang="en-GB" b="1">
                <a:solidFill>
                  <a:prstClr val="white"/>
                </a:solidFill>
                <a:latin typeface="Calibri"/>
                <a:ea typeface="Calibri"/>
                <a:cs typeface="Times New Roman"/>
              </a:rPr>
              <a:t> have also increased slightly overall </a:t>
            </a:r>
            <a:r>
              <a:rPr kumimoji="0" lang="en-GB" sz="1800" b="1" i="0" u="none" strike="noStrike" kern="1200" cap="none" spc="0" normalizeH="0" baseline="0" noProof="0">
                <a:ln>
                  <a:noFill/>
                </a:ln>
                <a:solidFill>
                  <a:prstClr val="white"/>
                </a:solidFill>
                <a:effectLst/>
                <a:uLnTx/>
                <a:uFillTx/>
                <a:latin typeface="Calibri"/>
                <a:ea typeface="Calibri"/>
                <a:cs typeface="Times New Roman"/>
              </a:rPr>
              <a:t>year on year (comparing December 2022 to December 2023), with increases across both Cambridge and South Cambridgeshire.</a:t>
            </a:r>
            <a:r>
              <a:rPr lang="en-GB" b="1">
                <a:solidFill>
                  <a:prstClr val="white"/>
                </a:solidFill>
                <a:latin typeface="Calibri"/>
                <a:ea typeface="Calibri"/>
                <a:cs typeface="Times New Roman"/>
              </a:rPr>
              <a:t> </a:t>
            </a:r>
            <a:endPar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0" y="2813720"/>
            <a:ext cx="11881516" cy="3242234"/>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600" b="1" i="0" u="none" strike="noStrike" kern="1200" cap="none" spc="0" normalizeH="0" baseline="0" noProof="0">
                <a:ln>
                  <a:noFill/>
                </a:ln>
                <a:solidFill>
                  <a:prstClr val="black"/>
                </a:solidFill>
                <a:effectLst/>
                <a:uLnTx/>
                <a:uFillTx/>
                <a:latin typeface="Calibri"/>
                <a:ea typeface="Calibri"/>
                <a:cs typeface="Times New Roman"/>
              </a:rPr>
              <a:t>A lower proportion (1.9%) of Greater Cambridge residents claim benefits related to unemployment compared to the UK (</a:t>
            </a:r>
            <a:r>
              <a:rPr lang="en-GB" sz="1600" b="1">
                <a:solidFill>
                  <a:prstClr val="black"/>
                </a:solidFill>
                <a:latin typeface="Calibri"/>
                <a:ea typeface="Calibri"/>
                <a:cs typeface="Times New Roman"/>
              </a:rPr>
              <a:t>3.6%).</a:t>
            </a:r>
            <a:r>
              <a:rPr kumimoji="0" lang="en-GB" sz="1600" b="1" i="0" u="none" strike="noStrike" kern="1200" cap="none" spc="0" normalizeH="0" baseline="0" noProof="0">
                <a:ln>
                  <a:noFill/>
                </a:ln>
                <a:solidFill>
                  <a:prstClr val="black"/>
                </a:solidFill>
                <a:effectLst/>
                <a:uLnTx/>
                <a:uFillTx/>
                <a:latin typeface="Calibri"/>
                <a:ea typeface="Calibri"/>
                <a:cs typeface="Times New Roman"/>
              </a:rPr>
              <a:t> </a:t>
            </a:r>
            <a:r>
              <a:rPr kumimoji="0" lang="en-GB" sz="1600" b="0" i="0" u="none" strike="noStrike" kern="1200" cap="none" spc="0" normalizeH="0" baseline="0" noProof="0">
                <a:ln>
                  <a:noFill/>
                </a:ln>
                <a:solidFill>
                  <a:prstClr val="black"/>
                </a:solidFill>
                <a:effectLst/>
                <a:uLnTx/>
                <a:uFillTx/>
                <a:latin typeface="Calibri"/>
                <a:ea typeface="Calibri"/>
                <a:cs typeface="Times New Roman"/>
              </a:rPr>
              <a:t>However, there is a high degree of disparity within the area itself with claimant rates ranging from 5.2% in King’s Hedges (North Cambridge) to 0.3% in Newnham (North West Cambridge).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600" b="1" i="0" u="none" strike="noStrike" kern="1200" cap="none" spc="0" normalizeH="0" baseline="0" noProof="0">
                <a:ln>
                  <a:noFill/>
                </a:ln>
                <a:solidFill>
                  <a:prstClr val="black"/>
                </a:solidFill>
                <a:effectLst/>
                <a:uLnTx/>
                <a:uFillTx/>
                <a:latin typeface="Calibri"/>
                <a:ea typeface="Calibri"/>
                <a:cs typeface="Times New Roman"/>
              </a:rPr>
              <a:t>In Cambridge, residents in the 25-49 age range have the highest claimant rate (2.2%) whilst in South Cambridgeshire, the 18-24 age group account for the highest claimant rate (2.4%).</a:t>
            </a:r>
            <a:r>
              <a:rPr kumimoji="0" lang="en-GB" sz="1600" b="0" i="0" u="none" strike="noStrike" kern="1200" cap="none" spc="0" normalizeH="0" baseline="0" noProof="0">
                <a:ln>
                  <a:noFill/>
                </a:ln>
                <a:solidFill>
                  <a:prstClr val="black"/>
                </a:solidFill>
                <a:effectLst/>
                <a:uLnTx/>
                <a:uFillTx/>
                <a:latin typeface="Calibri"/>
                <a:ea typeface="Calibri"/>
                <a:cs typeface="Times New Roman"/>
              </a:rPr>
              <a:t> This could suggest that youth unemployment is more prevalent in South Cambridgeshire than Cambridge City, potentially because of Cambridge’s large full time student population who are mostly ineligible for unemployment benefits.</a:t>
            </a:r>
            <a:endParaRPr lang="en-GB" sz="1600" b="0" i="0" u="none" strike="noStrike" kern="1200" cap="none" spc="0" normalizeH="0" baseline="0" noProof="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kumimoji="0" lang="en-GB" sz="1600" b="1" i="0" u="none" strike="noStrike" kern="1200" cap="none" spc="0" normalizeH="0" baseline="0" noProof="0">
                <a:ln>
                  <a:noFill/>
                </a:ln>
                <a:solidFill>
                  <a:prstClr val="black"/>
                </a:solidFill>
                <a:effectLst/>
                <a:uLnTx/>
                <a:uFillTx/>
                <a:latin typeface="Calibri"/>
                <a:ea typeface="Calibri"/>
                <a:cs typeface="Times New Roman"/>
              </a:rPr>
              <a:t>Compared to December 2022, the 12 month rolling</a:t>
            </a:r>
            <a:r>
              <a:rPr lang="en-GB" sz="1600" b="1">
                <a:solidFill>
                  <a:prstClr val="black"/>
                </a:solidFill>
                <a:latin typeface="Calibri"/>
                <a:ea typeface="Calibri"/>
                <a:cs typeface="Times New Roman"/>
              </a:rPr>
              <a:t> </a:t>
            </a:r>
            <a:r>
              <a:rPr kumimoji="0" lang="en-GB" sz="1600" b="1" i="0" u="none" strike="noStrike" kern="1200" cap="none" spc="0" normalizeH="0" baseline="0" noProof="0">
                <a:ln>
                  <a:noFill/>
                </a:ln>
                <a:solidFill>
                  <a:prstClr val="black"/>
                </a:solidFill>
                <a:effectLst/>
                <a:uLnTx/>
                <a:uFillTx/>
                <a:latin typeface="Calibri"/>
                <a:ea typeface="Calibri"/>
                <a:cs typeface="Times New Roman"/>
              </a:rPr>
              <a:t> percentage changes in the number of claimants show increases across all age groups except for those aged 50+. This has resulted in overall increases for claimants aged 16+. </a:t>
            </a:r>
            <a:r>
              <a:rPr kumimoji="0" lang="en-GB" sz="1600" b="0" i="0" u="none" strike="noStrike" kern="1200" cap="none" spc="0" normalizeH="0" baseline="0" noProof="0">
                <a:ln>
                  <a:noFill/>
                </a:ln>
                <a:solidFill>
                  <a:prstClr val="black"/>
                </a:solidFill>
                <a:effectLst/>
                <a:uLnTx/>
                <a:uFillTx/>
                <a:latin typeface="Calibri"/>
                <a:ea typeface="Calibri"/>
                <a:cs typeface="Times New Roman"/>
              </a:rPr>
              <a:t>The magnitude of increases across the 16-24 age group has decreased since June 2023 but the latest data suggests stabilisation rather than a sustained decrease.</a:t>
            </a:r>
            <a:r>
              <a:rPr lang="en-GB" sz="1600">
                <a:solidFill>
                  <a:prstClr val="black"/>
                </a:solidFill>
                <a:latin typeface="Calibri"/>
                <a:ea typeface="Calibri"/>
                <a:cs typeface="Times New Roman"/>
              </a:rPr>
              <a:t> </a:t>
            </a:r>
            <a:endPar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2395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a:t>
            </a:r>
          </a:p>
        </p:txBody>
      </p:sp>
      <p:sp>
        <p:nvSpPr>
          <p:cNvPr id="2" name="TextBox 1">
            <a:extLst>
              <a:ext uri="{FF2B5EF4-FFF2-40B4-BE49-F238E27FC236}">
                <a16:creationId xmlns:a16="http://schemas.microsoft.com/office/drawing/2014/main" id="{38E7580A-70B1-C3FC-F0E5-5029EF16A129}"/>
              </a:ext>
            </a:extLst>
          </p:cNvPr>
          <p:cNvSpPr txBox="1"/>
          <p:nvPr/>
        </p:nvSpPr>
        <p:spPr>
          <a:xfrm>
            <a:off x="567612" y="626546"/>
            <a:ext cx="11056776" cy="646331"/>
          </a:xfrm>
          <a:prstGeom prst="rect">
            <a:avLst/>
          </a:prstGeom>
          <a:noFill/>
        </p:spPr>
        <p:txBody>
          <a:bodyPr wrap="square" rtlCol="0">
            <a:spAutoFit/>
          </a:bodyPr>
          <a:lstStyle/>
          <a:p>
            <a:r>
              <a:rPr lang="en-US" sz="1200"/>
              <a:t>The Claimant Count measures the number of people (age 16+) claiming benefit principally for the reason of being unemployed. We use data on claimants rather than unemployed numbers because – although the numbers are lower – they are more up to date. It is however a narrower measure of unemployment, and as such does not cover all those out of work, since not all can claim assistance. </a:t>
            </a:r>
          </a:p>
        </p:txBody>
      </p:sp>
      <p:pic>
        <p:nvPicPr>
          <p:cNvPr id="4" name="Picture 3" descr="A line chart showing claimant count numbers for Cambridge, South Cambridgeshire and Greater Cambridge as a whole since 2020. The claimant count has fallen since the end of covid restrictions, but is still higher than it was pre-covid. However, this may be masked by policy changes.">
            <a:extLst>
              <a:ext uri="{FF2B5EF4-FFF2-40B4-BE49-F238E27FC236}">
                <a16:creationId xmlns:a16="http://schemas.microsoft.com/office/drawing/2014/main" id="{A50FF88B-BDFD-9298-E87B-85724249C2D2}"/>
              </a:ext>
            </a:extLst>
          </p:cNvPr>
          <p:cNvPicPr>
            <a:picLocks noChangeAspect="1"/>
          </p:cNvPicPr>
          <p:nvPr/>
        </p:nvPicPr>
        <p:blipFill>
          <a:blip r:embed="rId3"/>
          <a:stretch>
            <a:fillRect/>
          </a:stretch>
        </p:blipFill>
        <p:spPr>
          <a:xfrm>
            <a:off x="97276" y="1372604"/>
            <a:ext cx="11789923" cy="3554410"/>
          </a:xfrm>
          <a:prstGeom prst="rect">
            <a:avLst/>
          </a:prstGeom>
        </p:spPr>
      </p:pic>
      <p:graphicFrame>
        <p:nvGraphicFramePr>
          <p:cNvPr id="3" name="Table 3">
            <a:extLst>
              <a:ext uri="{FF2B5EF4-FFF2-40B4-BE49-F238E27FC236}">
                <a16:creationId xmlns:a16="http://schemas.microsoft.com/office/drawing/2014/main" id="{D9574446-F175-A1D6-A6AA-469E56F780BB}"/>
              </a:ext>
            </a:extLst>
          </p:cNvPr>
          <p:cNvGraphicFramePr>
            <a:graphicFrameLocks noGrp="1"/>
          </p:cNvGraphicFramePr>
          <p:nvPr>
            <p:extLst>
              <p:ext uri="{D42A27DB-BD31-4B8C-83A1-F6EECF244321}">
                <p14:modId xmlns:p14="http://schemas.microsoft.com/office/powerpoint/2010/main" val="773898482"/>
              </p:ext>
            </p:extLst>
          </p:nvPr>
        </p:nvGraphicFramePr>
        <p:xfrm>
          <a:off x="1054100" y="5016499"/>
          <a:ext cx="9715500" cy="1751788"/>
        </p:xfrm>
        <a:graphic>
          <a:graphicData uri="http://schemas.openxmlformats.org/drawingml/2006/table">
            <a:tbl>
              <a:tblPr firstRow="1" bandRow="1">
                <a:tableStyleId>{5940675A-B579-460E-94D1-54222C63F5DA}</a:tableStyleId>
              </a:tblPr>
              <a:tblGrid>
                <a:gridCol w="3197260">
                  <a:extLst>
                    <a:ext uri="{9D8B030D-6E8A-4147-A177-3AD203B41FA5}">
                      <a16:colId xmlns:a16="http://schemas.microsoft.com/office/drawing/2014/main" val="420131872"/>
                    </a:ext>
                  </a:extLst>
                </a:gridCol>
                <a:gridCol w="1857464">
                  <a:extLst>
                    <a:ext uri="{9D8B030D-6E8A-4147-A177-3AD203B41FA5}">
                      <a16:colId xmlns:a16="http://schemas.microsoft.com/office/drawing/2014/main" val="791136943"/>
                    </a:ext>
                  </a:extLst>
                </a:gridCol>
                <a:gridCol w="2138443">
                  <a:extLst>
                    <a:ext uri="{9D8B030D-6E8A-4147-A177-3AD203B41FA5}">
                      <a16:colId xmlns:a16="http://schemas.microsoft.com/office/drawing/2014/main" val="2449649935"/>
                    </a:ext>
                  </a:extLst>
                </a:gridCol>
                <a:gridCol w="2522333">
                  <a:extLst>
                    <a:ext uri="{9D8B030D-6E8A-4147-A177-3AD203B41FA5}">
                      <a16:colId xmlns:a16="http://schemas.microsoft.com/office/drawing/2014/main" val="1959028662"/>
                    </a:ext>
                  </a:extLst>
                </a:gridCol>
              </a:tblGrid>
              <a:tr h="7456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Claimant Counts</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Number of claimants</a:t>
                      </a:r>
                    </a:p>
                    <a:p>
                      <a:pPr algn="ctr" fontAlgn="b"/>
                      <a:r>
                        <a:rPr lang="en-GB" sz="1200" b="1" u="none" strike="noStrike">
                          <a:effectLst/>
                        </a:rPr>
                        <a:t>December 2023</a:t>
                      </a:r>
                      <a:endParaRPr lang="en-GB" sz="1200" b="1" i="0" u="none" strike="noStrike">
                        <a:solidFill>
                          <a:srgbClr val="000000"/>
                        </a:solidFill>
                        <a:effectLst/>
                        <a:latin typeface="Arial" panose="020B0604020202020204" pitchFamily="34" charset="0"/>
                      </a:endParaRPr>
                    </a:p>
                    <a:p>
                      <a:pPr algn="ctr" fontAlgn="b"/>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a:solidFill>
                            <a:srgbClr val="0070C0"/>
                          </a:solidFill>
                          <a:effectLst/>
                        </a:rPr>
                        <a:t>% Change 12 Months ago vs Now:</a:t>
                      </a:r>
                    </a:p>
                    <a:p>
                      <a:pPr algn="ctr" fontAlgn="b"/>
                      <a:r>
                        <a:rPr lang="en-GB" sz="1200" b="1" u="none" strike="noStrike">
                          <a:effectLst/>
                        </a:rPr>
                        <a:t>December 2022 to December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a:solidFill>
                            <a:srgbClr val="0070C0"/>
                          </a:solidFill>
                          <a:effectLst/>
                        </a:rPr>
                        <a:t>% Change Previous update vs Now:</a:t>
                      </a:r>
                    </a:p>
                    <a:p>
                      <a:pPr algn="ctr" fontAlgn="b"/>
                      <a:r>
                        <a:rPr lang="en-GB" sz="1200" b="1" u="none" strike="noStrike">
                          <a:effectLst/>
                        </a:rPr>
                        <a:t>September 2023 to December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232207">
                <a:tc>
                  <a:txBody>
                    <a:bodyPr/>
                    <a:lstStyle/>
                    <a:p>
                      <a:pPr algn="ctr" fontAlgn="b"/>
                      <a:r>
                        <a:rPr lang="en-GB" sz="1200" b="1" i="0" u="none" strike="noStrike">
                          <a:solidFill>
                            <a:srgbClr val="000000"/>
                          </a:solidFill>
                          <a:effectLst/>
                          <a:latin typeface="Calibri" panose="020F0502020204030204" pitchFamily="34" charset="0"/>
                        </a:rPr>
                        <a:t>Greater Cambridge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3,840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232207">
                <a:tc>
                  <a:txBody>
                    <a:bodyPr/>
                    <a:lstStyle/>
                    <a:p>
                      <a:pPr algn="ctr" fontAlgn="b"/>
                      <a:r>
                        <a:rPr lang="en-GB" sz="1200" b="1" i="0" u="none" strike="noStrike">
                          <a:solidFill>
                            <a:srgbClr val="000000"/>
                          </a:solidFill>
                          <a:effectLst/>
                          <a:latin typeface="Calibri" panose="020F0502020204030204" pitchFamily="34" charset="0"/>
                        </a:rPr>
                        <a:t>Cambridge City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2,075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232207">
                <a:tc>
                  <a:txBody>
                    <a:bodyPr/>
                    <a:lstStyle/>
                    <a:p>
                      <a:pPr algn="ctr" fontAlgn="b"/>
                      <a:r>
                        <a:rPr lang="en-GB" sz="1200" b="1" i="0" u="none" strike="noStrike">
                          <a:solidFill>
                            <a:srgbClr val="000000"/>
                          </a:solidFill>
                          <a:effectLst/>
                          <a:latin typeface="Calibri" panose="020F0502020204030204" pitchFamily="34" charset="0"/>
                        </a:rPr>
                        <a:t>South Cambridgeshire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1,765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232207">
                <a:tc>
                  <a:txBody>
                    <a:bodyPr/>
                    <a:lstStyle/>
                    <a:p>
                      <a:pPr algn="ctr" fontAlgn="b"/>
                      <a:r>
                        <a:rPr lang="en-GB" sz="1200" b="1" i="0" u="none" strike="noStrike">
                          <a:solidFill>
                            <a:srgbClr val="000000"/>
                          </a:solidFill>
                          <a:effectLst/>
                          <a:latin typeface="Calibri" panose="020F0502020204030204" pitchFamily="34" charset="0"/>
                        </a:rPr>
                        <a:t>United Kingdom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1,543,460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594130"/>
                  </a:ext>
                </a:extLst>
              </a:tr>
            </a:tbl>
          </a:graphicData>
        </a:graphic>
      </p:graphicFrame>
    </p:spTree>
    <p:extLst>
      <p:ext uri="{BB962C8B-B14F-4D97-AF65-F5344CB8AC3E}">
        <p14:creationId xmlns:p14="http://schemas.microsoft.com/office/powerpoint/2010/main" val="18446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F2FF128-E54F-4A3C-98F0-28DC6EFB9A6C}"/>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across time</a:t>
            </a:r>
          </a:p>
        </p:txBody>
      </p:sp>
      <p:pic>
        <p:nvPicPr>
          <p:cNvPr id="2" name="Picture 1" descr="A bar chart showing claimants aged 16+ in Greater Cambridge from January 1986 to July 2023. Claimant counts have decreased at a faster rate than seen from 1992, but this decline appears to have stabilised.&#10;">
            <a:extLst>
              <a:ext uri="{FF2B5EF4-FFF2-40B4-BE49-F238E27FC236}">
                <a16:creationId xmlns:a16="http://schemas.microsoft.com/office/drawing/2014/main" id="{3C6C4BB0-A8B1-2408-BF39-1D8FA1197014}"/>
              </a:ext>
            </a:extLst>
          </p:cNvPr>
          <p:cNvPicPr>
            <a:picLocks noChangeAspect="1"/>
          </p:cNvPicPr>
          <p:nvPr/>
        </p:nvPicPr>
        <p:blipFill>
          <a:blip r:embed="rId3"/>
          <a:stretch>
            <a:fillRect/>
          </a:stretch>
        </p:blipFill>
        <p:spPr>
          <a:xfrm>
            <a:off x="0" y="855620"/>
            <a:ext cx="12192000" cy="5645523"/>
          </a:xfrm>
          <a:prstGeom prst="rect">
            <a:avLst/>
          </a:prstGeom>
        </p:spPr>
      </p:pic>
    </p:spTree>
    <p:extLst>
      <p:ext uri="{BB962C8B-B14F-4D97-AF65-F5344CB8AC3E}">
        <p14:creationId xmlns:p14="http://schemas.microsoft.com/office/powerpoint/2010/main" val="50977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 Percentage</a:t>
            </a:r>
            <a:r>
              <a:rPr kumimoji="0" lang="en-GB" sz="2800" b="1" i="0" u="none" strike="noStrike" kern="1200" cap="none" spc="0" normalizeH="0" noProof="0" dirty="0">
                <a:ln>
                  <a:noFill/>
                </a:ln>
                <a:solidFill>
                  <a:prstClr val="white"/>
                </a:solidFill>
                <a:effectLst/>
                <a:uLnTx/>
                <a:uFillTx/>
                <a:latin typeface="Calibri" panose="020F0502020204030204"/>
                <a:ea typeface="+mn-ea"/>
                <a:cs typeface="+mn-cs"/>
              </a:rPr>
              <a:t> Change from 12 Months Previous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3">
            <a:extLst>
              <a:ext uri="{FF2B5EF4-FFF2-40B4-BE49-F238E27FC236}">
                <a16:creationId xmlns:a16="http://schemas.microsoft.com/office/drawing/2014/main" id="{26D20F7F-0685-1F4C-2BA5-8C496F31C58C}"/>
              </a:ext>
            </a:extLst>
          </p:cNvPr>
          <p:cNvGraphicFramePr>
            <a:graphicFrameLocks noGrp="1"/>
          </p:cNvGraphicFramePr>
          <p:nvPr>
            <p:extLst>
              <p:ext uri="{D42A27DB-BD31-4B8C-83A1-F6EECF244321}">
                <p14:modId xmlns:p14="http://schemas.microsoft.com/office/powerpoint/2010/main" val="2335670150"/>
              </p:ext>
            </p:extLst>
          </p:nvPr>
        </p:nvGraphicFramePr>
        <p:xfrm>
          <a:off x="1800223" y="5198816"/>
          <a:ext cx="8591549" cy="1570284"/>
        </p:xfrm>
        <a:graphic>
          <a:graphicData uri="http://schemas.openxmlformats.org/drawingml/2006/table">
            <a:tbl>
              <a:tblPr firstRow="1" bandRow="1">
                <a:tableStyleId>{5940675A-B579-460E-94D1-54222C63F5DA}</a:tableStyleId>
              </a:tblPr>
              <a:tblGrid>
                <a:gridCol w="2827381">
                  <a:extLst>
                    <a:ext uri="{9D8B030D-6E8A-4147-A177-3AD203B41FA5}">
                      <a16:colId xmlns:a16="http://schemas.microsoft.com/office/drawing/2014/main" val="420131872"/>
                    </a:ext>
                  </a:extLst>
                </a:gridCol>
                <a:gridCol w="1642580">
                  <a:extLst>
                    <a:ext uri="{9D8B030D-6E8A-4147-A177-3AD203B41FA5}">
                      <a16:colId xmlns:a16="http://schemas.microsoft.com/office/drawing/2014/main" val="791136943"/>
                    </a:ext>
                  </a:extLst>
                </a:gridCol>
                <a:gridCol w="1891055">
                  <a:extLst>
                    <a:ext uri="{9D8B030D-6E8A-4147-A177-3AD203B41FA5}">
                      <a16:colId xmlns:a16="http://schemas.microsoft.com/office/drawing/2014/main" val="2449649935"/>
                    </a:ext>
                  </a:extLst>
                </a:gridCol>
                <a:gridCol w="2230533">
                  <a:extLst>
                    <a:ext uri="{9D8B030D-6E8A-4147-A177-3AD203B41FA5}">
                      <a16:colId xmlns:a16="http://schemas.microsoft.com/office/drawing/2014/main" val="1959028662"/>
                    </a:ext>
                  </a:extLst>
                </a:gridCol>
              </a:tblGrid>
              <a:tr h="7195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Claimant Counts</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Number of claimants</a:t>
                      </a:r>
                    </a:p>
                    <a:p>
                      <a:pPr algn="ctr" fontAlgn="b"/>
                      <a:r>
                        <a:rPr lang="en-GB" sz="1200" b="1" u="none" strike="noStrike">
                          <a:effectLst/>
                        </a:rPr>
                        <a:t>December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12 Months ago vs Now:</a:t>
                      </a:r>
                    </a:p>
                    <a:p>
                      <a:pPr algn="ctr" fontAlgn="b"/>
                      <a:r>
                        <a:rPr lang="en-GB" sz="1200" b="1" u="none" strike="noStrike">
                          <a:effectLst/>
                        </a:rPr>
                        <a:t>December 2022 to December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Previous update vs Now:</a:t>
                      </a:r>
                    </a:p>
                    <a:p>
                      <a:pPr algn="ctr" fontAlgn="b"/>
                      <a:r>
                        <a:rPr lang="en-GB" sz="1200" b="1" u="none" strike="noStrike">
                          <a:effectLst/>
                        </a:rPr>
                        <a:t>September 2023 to December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373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3,840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373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1,543,460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256253"/>
                  </a:ext>
                </a:extLst>
              </a:tr>
            </a:tbl>
          </a:graphicData>
        </a:graphic>
      </p:graphicFrame>
      <p:pic>
        <p:nvPicPr>
          <p:cNvPr id="4" name="Picture 3" descr="A line chart showing percentage change in claimant count from 12 months previous for Greater Cambridge and the United Kingdom. Claimant counts are remaining stable across Greater Cambridge but increasing UK wide.">
            <a:extLst>
              <a:ext uri="{FF2B5EF4-FFF2-40B4-BE49-F238E27FC236}">
                <a16:creationId xmlns:a16="http://schemas.microsoft.com/office/drawing/2014/main" id="{4E65A018-B295-98FA-82FB-AE28A2E1F373}"/>
              </a:ext>
            </a:extLst>
          </p:cNvPr>
          <p:cNvPicPr>
            <a:picLocks noChangeAspect="1"/>
          </p:cNvPicPr>
          <p:nvPr/>
        </p:nvPicPr>
        <p:blipFill>
          <a:blip r:embed="rId3"/>
          <a:stretch>
            <a:fillRect/>
          </a:stretch>
        </p:blipFill>
        <p:spPr>
          <a:xfrm>
            <a:off x="0" y="518683"/>
            <a:ext cx="12192000" cy="4424101"/>
          </a:xfrm>
          <a:prstGeom prst="rect">
            <a:avLst/>
          </a:prstGeom>
        </p:spPr>
      </p:pic>
    </p:spTree>
    <p:extLst>
      <p:ext uri="{BB962C8B-B14F-4D97-AF65-F5344CB8AC3E}">
        <p14:creationId xmlns:p14="http://schemas.microsoft.com/office/powerpoint/2010/main" val="396240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9707C0-2E93-4E3C-A86E-8DA821A4EE42}"/>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age</a:t>
            </a:r>
          </a:p>
        </p:txBody>
      </p:sp>
      <p:sp>
        <p:nvSpPr>
          <p:cNvPr id="14" name="TextBox 13"/>
          <p:cNvSpPr txBox="1"/>
          <p:nvPr/>
        </p:nvSpPr>
        <p:spPr>
          <a:xfrm>
            <a:off x="2038559" y="756110"/>
            <a:ext cx="843784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prstClr val="black"/>
                </a:solidFill>
                <a:latin typeface="Abel"/>
              </a:rPr>
              <a:t>December</a:t>
            </a:r>
            <a:r>
              <a:rPr kumimoji="0" lang="en-GB" sz="1800" b="1" i="0" u="none" strike="noStrike" kern="1200" cap="none" spc="0" normalizeH="0" baseline="0" noProof="0">
                <a:ln>
                  <a:noFill/>
                </a:ln>
                <a:solidFill>
                  <a:prstClr val="black"/>
                </a:solidFill>
                <a:effectLst/>
                <a:uLnTx/>
                <a:uFillTx/>
                <a:latin typeface="Abel"/>
                <a:ea typeface="+mn-ea"/>
                <a:cs typeface="+mn-cs"/>
              </a:rPr>
              <a:t> 2023 Claimant Counts by Age Group (Previous 12 month % Change)</a:t>
            </a:r>
            <a:br>
              <a:rPr kumimoji="0" lang="en-GB" sz="1800" b="1" i="0" u="none" strike="noStrike" kern="1200" cap="none" spc="0" normalizeH="0" baseline="0" noProof="0">
                <a:ln>
                  <a:noFill/>
                </a:ln>
                <a:solidFill>
                  <a:prstClr val="black"/>
                </a:solidFill>
                <a:effectLst/>
                <a:uLnTx/>
                <a:uFillTx/>
                <a:latin typeface="Abel"/>
                <a:ea typeface="+mn-ea"/>
                <a:cs typeface="+mn-cs"/>
              </a:rPr>
            </a:br>
            <a:endParaRPr kumimoji="0" lang="en-GB" sz="1800" b="1" i="0" u="none" strike="noStrike" kern="1200" cap="none" spc="0" normalizeH="0" baseline="0" noProof="0">
              <a:ln>
                <a:noFill/>
              </a:ln>
              <a:solidFill>
                <a:prstClr val="black"/>
              </a:solidFill>
              <a:effectLst/>
              <a:uLnTx/>
              <a:uFillTx/>
              <a:latin typeface="Abel"/>
              <a:ea typeface="+mn-ea"/>
              <a:cs typeface="+mn-cs"/>
            </a:endParaRPr>
          </a:p>
        </p:txBody>
      </p:sp>
      <p:pic>
        <p:nvPicPr>
          <p:cNvPr id="2" name="Picture 1" descr="A line chart showing claimant count percentage change from 12 months previous in Greater Cambridge by age group. Claimants aged 16-24 are the only group to be increasing  since December 2022. But 50+ is the only group to be decreasing in the latest data">
            <a:extLst>
              <a:ext uri="{FF2B5EF4-FFF2-40B4-BE49-F238E27FC236}">
                <a16:creationId xmlns:a16="http://schemas.microsoft.com/office/drawing/2014/main" id="{93100E40-19AE-D045-C03D-019D978C0E09}"/>
              </a:ext>
            </a:extLst>
          </p:cNvPr>
          <p:cNvPicPr>
            <a:picLocks noChangeAspect="1"/>
          </p:cNvPicPr>
          <p:nvPr/>
        </p:nvPicPr>
        <p:blipFill>
          <a:blip r:embed="rId3"/>
          <a:stretch>
            <a:fillRect/>
          </a:stretch>
        </p:blipFill>
        <p:spPr>
          <a:xfrm>
            <a:off x="0" y="1251794"/>
            <a:ext cx="6950395" cy="4172261"/>
          </a:xfrm>
          <a:prstGeom prst="rect">
            <a:avLst/>
          </a:prstGeom>
        </p:spPr>
      </p:pic>
      <p:graphicFrame>
        <p:nvGraphicFramePr>
          <p:cNvPr id="8" name="Table 3">
            <a:extLst>
              <a:ext uri="{FF2B5EF4-FFF2-40B4-BE49-F238E27FC236}">
                <a16:creationId xmlns:a16="http://schemas.microsoft.com/office/drawing/2014/main" id="{9E4A33F1-8476-CD6F-9F54-171A25E8505E}"/>
              </a:ext>
            </a:extLst>
          </p:cNvPr>
          <p:cNvGraphicFramePr>
            <a:graphicFrameLocks noGrp="1"/>
          </p:cNvGraphicFramePr>
          <p:nvPr>
            <p:extLst>
              <p:ext uri="{D42A27DB-BD31-4B8C-83A1-F6EECF244321}">
                <p14:modId xmlns:p14="http://schemas.microsoft.com/office/powerpoint/2010/main" val="2249222526"/>
              </p:ext>
            </p:extLst>
          </p:nvPr>
        </p:nvGraphicFramePr>
        <p:xfrm>
          <a:off x="6951902" y="1358463"/>
          <a:ext cx="5024198" cy="5324182"/>
        </p:xfrm>
        <a:graphic>
          <a:graphicData uri="http://schemas.openxmlformats.org/drawingml/2006/table">
            <a:tbl>
              <a:tblPr firstRow="1" bandRow="1">
                <a:tableStyleId>{5940675A-B579-460E-94D1-54222C63F5DA}</a:tableStyleId>
              </a:tblPr>
              <a:tblGrid>
                <a:gridCol w="1832334">
                  <a:extLst>
                    <a:ext uri="{9D8B030D-6E8A-4147-A177-3AD203B41FA5}">
                      <a16:colId xmlns:a16="http://schemas.microsoft.com/office/drawing/2014/main" val="2016684409"/>
                    </a:ext>
                  </a:extLst>
                </a:gridCol>
                <a:gridCol w="787116">
                  <a:extLst>
                    <a:ext uri="{9D8B030D-6E8A-4147-A177-3AD203B41FA5}">
                      <a16:colId xmlns:a16="http://schemas.microsoft.com/office/drawing/2014/main" val="2891291837"/>
                    </a:ext>
                  </a:extLst>
                </a:gridCol>
                <a:gridCol w="784344">
                  <a:extLst>
                    <a:ext uri="{9D8B030D-6E8A-4147-A177-3AD203B41FA5}">
                      <a16:colId xmlns:a16="http://schemas.microsoft.com/office/drawing/2014/main" val="791136943"/>
                    </a:ext>
                  </a:extLst>
                </a:gridCol>
                <a:gridCol w="779785">
                  <a:extLst>
                    <a:ext uri="{9D8B030D-6E8A-4147-A177-3AD203B41FA5}">
                      <a16:colId xmlns:a16="http://schemas.microsoft.com/office/drawing/2014/main" val="1417751783"/>
                    </a:ext>
                  </a:extLst>
                </a:gridCol>
                <a:gridCol w="840619">
                  <a:extLst>
                    <a:ext uri="{9D8B030D-6E8A-4147-A177-3AD203B41FA5}">
                      <a16:colId xmlns:a16="http://schemas.microsoft.com/office/drawing/2014/main" val="2449649935"/>
                    </a:ext>
                  </a:extLst>
                </a:gridCol>
              </a:tblGrid>
              <a:tr h="909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mn-lt"/>
                        </a:rPr>
                        <a:t>% Change in Claimant Counts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1" u="none" strike="noStrike">
                          <a:solidFill>
                            <a:srgbClr val="0070C0"/>
                          </a:solidFill>
                          <a:effectLst/>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latin typeface="+mn-lt"/>
                        </a:rPr>
                        <a:t>16-24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latin typeface="+mn-lt"/>
                        </a:rPr>
                        <a:t>25-49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1001432">
                <a:tc>
                  <a:txBody>
                    <a:bodyPr/>
                    <a:lstStyle/>
                    <a:p>
                      <a:pPr algn="ctr" fontAlgn="b"/>
                      <a:r>
                        <a:rPr lang="en-GB" sz="1200" b="1" u="none" strike="noStrike" kern="1200">
                          <a:solidFill>
                            <a:schemeClr val="tx1"/>
                          </a:solidFill>
                          <a:effectLst/>
                          <a:latin typeface="+mn-lt"/>
                          <a:ea typeface="+mn-ea"/>
                          <a:cs typeface="+mn-cs"/>
                        </a:rPr>
                        <a:t>Annual</a:t>
                      </a:r>
                      <a:br>
                        <a:rPr lang="en-GB" sz="1200" b="1" u="none" strike="noStrike" kern="1200">
                          <a:solidFill>
                            <a:schemeClr val="tx1"/>
                          </a:solidFill>
                          <a:effectLst/>
                          <a:latin typeface="+mn-lt"/>
                          <a:ea typeface="+mn-ea"/>
                          <a:cs typeface="+mn-cs"/>
                        </a:rPr>
                      </a:br>
                      <a:endParaRPr lang="en-GB" sz="1200" b="1" u="none" strike="noStrike" kern="1200">
                        <a:solidFill>
                          <a:schemeClr val="tx1"/>
                        </a:solidFill>
                        <a:effectLst/>
                        <a:latin typeface="+mn-lt"/>
                        <a:ea typeface="+mn-ea"/>
                        <a:cs typeface="+mn-cs"/>
                      </a:endParaRPr>
                    </a:p>
                    <a:p>
                      <a:pPr algn="ctr" fontAlgn="b"/>
                      <a:r>
                        <a:rPr lang="en-GB" sz="1200" b="1" u="none" strike="noStrike" kern="1200">
                          <a:solidFill>
                            <a:schemeClr val="tx1"/>
                          </a:solidFill>
                          <a:effectLst/>
                          <a:latin typeface="+mn-lt"/>
                          <a:ea typeface="+mn-ea"/>
                          <a:cs typeface="+mn-cs"/>
                        </a:rPr>
                        <a:t>Greater Cambridge (Dec 2022 to Dec 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1240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kern="1200">
                          <a:solidFill>
                            <a:schemeClr val="tx1"/>
                          </a:solidFill>
                          <a:effectLst/>
                          <a:latin typeface="+mn-lt"/>
                          <a:ea typeface="+mn-ea"/>
                          <a:cs typeface="+mn-cs"/>
                        </a:rPr>
                        <a:t>Annual</a:t>
                      </a:r>
                      <a:br>
                        <a:rPr lang="en-GB" sz="1200" b="1" u="none" strike="noStrike" kern="1200">
                          <a:solidFill>
                            <a:schemeClr val="tx1"/>
                          </a:solidFill>
                          <a:effectLst/>
                          <a:latin typeface="+mn-lt"/>
                          <a:ea typeface="+mn-ea"/>
                          <a:cs typeface="+mn-cs"/>
                        </a:rPr>
                      </a:br>
                      <a:endParaRPr lang="en-GB" sz="1200" b="1" u="none" strike="noStrike" kern="120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kern="1200">
                          <a:solidFill>
                            <a:schemeClr val="tx1"/>
                          </a:solidFill>
                          <a:effectLst/>
                          <a:latin typeface="+mn-lt"/>
                          <a:ea typeface="+mn-ea"/>
                          <a:cs typeface="+mn-cs"/>
                        </a:rPr>
                        <a:t>United Kingdom (Dec 2022 to Dec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7573188"/>
                  </a:ext>
                </a:extLst>
              </a:tr>
              <a:tr h="1047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kern="1200">
                          <a:solidFill>
                            <a:schemeClr val="tx1"/>
                          </a:solidFill>
                          <a:effectLst/>
                          <a:latin typeface="+mn-lt"/>
                          <a:ea typeface="+mn-ea"/>
                          <a:cs typeface="+mn-cs"/>
                        </a:rPr>
                        <a:t>Quarterly/Last Update</a:t>
                      </a:r>
                      <a:br>
                        <a:rPr lang="en-GB" sz="1200" b="1" u="none" strike="noStrike" kern="1200">
                          <a:solidFill>
                            <a:schemeClr val="tx1"/>
                          </a:solidFill>
                          <a:effectLst/>
                          <a:latin typeface="+mn-lt"/>
                          <a:ea typeface="+mn-ea"/>
                          <a:cs typeface="+mn-cs"/>
                        </a:rPr>
                      </a:br>
                      <a:endParaRPr lang="en-GB" sz="1200" b="1" u="none" strike="noStrike" kern="120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kern="1200">
                          <a:solidFill>
                            <a:schemeClr val="tx1"/>
                          </a:solidFill>
                          <a:effectLst/>
                          <a:latin typeface="+mn-lt"/>
                          <a:ea typeface="+mn-ea"/>
                          <a:cs typeface="+mn-cs"/>
                        </a:rPr>
                        <a:t>Greater Cambridge (Sep 2023 to Dec 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Calibri" panose="020F0502020204030204" pitchFamily="34" charset="0"/>
                        </a:rPr>
                        <a:t>+5.6%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Calibri" panose="020F0502020204030204" pitchFamily="34" charset="0"/>
                        </a:rPr>
                        <a:t>+4.6%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Calibri" panose="020F0502020204030204" pitchFamily="34" charset="0"/>
                        </a:rPr>
                        <a:t>+6.3%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Calibri" panose="020F0502020204030204" pitchFamily="34" charset="0"/>
                        </a:rPr>
                        <a:t>+5.3%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669341"/>
                  </a:ext>
                </a:extLst>
              </a:tr>
              <a:tr h="1125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kern="1200">
                          <a:solidFill>
                            <a:schemeClr val="tx1"/>
                          </a:solidFill>
                          <a:effectLst/>
                          <a:latin typeface="+mn-lt"/>
                          <a:ea typeface="+mn-ea"/>
                          <a:cs typeface="+mn-cs"/>
                        </a:rPr>
                        <a:t>Quarterly/Last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u="none" strike="noStrike" kern="120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kern="1200">
                          <a:solidFill>
                            <a:schemeClr val="tx1"/>
                          </a:solidFill>
                          <a:effectLst/>
                          <a:latin typeface="+mn-lt"/>
                          <a:ea typeface="+mn-ea"/>
                          <a:cs typeface="+mn-cs"/>
                        </a:rPr>
                        <a:t>United Kingdom (Sep 2023 to  Dec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Calibri" panose="020F0502020204030204" pitchFamily="34" charset="0"/>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Calibri" panose="020F0502020204030204" pitchFamily="34"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Calibri" panose="020F0502020204030204" pitchFamily="34" charset="0"/>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dirty="0">
                          <a:solidFill>
                            <a:srgbClr val="000000"/>
                          </a:solidFill>
                          <a:effectLst/>
                          <a:latin typeface="Calibri" panose="020F0502020204030204" pitchFamily="34" charset="0"/>
                        </a:rPr>
                        <a:t>+0.2%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7746727"/>
                  </a:ext>
                </a:extLst>
              </a:tr>
            </a:tbl>
          </a:graphicData>
        </a:graphic>
      </p:graphicFrame>
      <p:graphicFrame>
        <p:nvGraphicFramePr>
          <p:cNvPr id="3" name="Table 3">
            <a:extLst>
              <a:ext uri="{FF2B5EF4-FFF2-40B4-BE49-F238E27FC236}">
                <a16:creationId xmlns:a16="http://schemas.microsoft.com/office/drawing/2014/main" id="{D452B92F-003F-82AB-6EF1-9207F42FBF6D}"/>
              </a:ext>
            </a:extLst>
          </p:cNvPr>
          <p:cNvGraphicFramePr>
            <a:graphicFrameLocks noGrp="1"/>
          </p:cNvGraphicFramePr>
          <p:nvPr/>
        </p:nvGraphicFramePr>
        <p:xfrm>
          <a:off x="107950" y="5815680"/>
          <a:ext cx="6468004" cy="866965"/>
        </p:xfrm>
        <a:graphic>
          <a:graphicData uri="http://schemas.openxmlformats.org/drawingml/2006/table">
            <a:tbl>
              <a:tblPr firstRow="1" bandRow="1">
                <a:tableStyleId>{D7AC3CCA-C797-4891-BE02-D94E43425B78}</a:tableStyleId>
              </a:tblPr>
              <a:tblGrid>
                <a:gridCol w="1617001">
                  <a:extLst>
                    <a:ext uri="{9D8B030D-6E8A-4147-A177-3AD203B41FA5}">
                      <a16:colId xmlns:a16="http://schemas.microsoft.com/office/drawing/2014/main" val="3420961726"/>
                    </a:ext>
                  </a:extLst>
                </a:gridCol>
                <a:gridCol w="1617001">
                  <a:extLst>
                    <a:ext uri="{9D8B030D-6E8A-4147-A177-3AD203B41FA5}">
                      <a16:colId xmlns:a16="http://schemas.microsoft.com/office/drawing/2014/main" val="561393613"/>
                    </a:ext>
                  </a:extLst>
                </a:gridCol>
                <a:gridCol w="1617001">
                  <a:extLst>
                    <a:ext uri="{9D8B030D-6E8A-4147-A177-3AD203B41FA5}">
                      <a16:colId xmlns:a16="http://schemas.microsoft.com/office/drawing/2014/main" val="3353255304"/>
                    </a:ext>
                  </a:extLst>
                </a:gridCol>
                <a:gridCol w="1617001">
                  <a:extLst>
                    <a:ext uri="{9D8B030D-6E8A-4147-A177-3AD203B41FA5}">
                      <a16:colId xmlns:a16="http://schemas.microsoft.com/office/drawing/2014/main" val="1306159945"/>
                    </a:ext>
                  </a:extLst>
                </a:gridCol>
              </a:tblGrid>
              <a:tr h="249851">
                <a:tc rowSpan="2">
                  <a:txBody>
                    <a:bodyPr/>
                    <a:lstStyle/>
                    <a:p>
                      <a:r>
                        <a:rPr lang="en-GB" sz="1400"/>
                        <a:t>% of Total 16+ Claimants (December 2023)</a:t>
                      </a:r>
                    </a:p>
                  </a:txBody>
                  <a:tcPr>
                    <a:solidFill>
                      <a:srgbClr val="D9D9D9"/>
                    </a:solidFill>
                  </a:tcPr>
                </a:tc>
                <a:tc>
                  <a:txBody>
                    <a:bodyPr/>
                    <a:lstStyle/>
                    <a:p>
                      <a:pPr algn="ctr"/>
                      <a:r>
                        <a:rPr lang="en-GB" sz="1400"/>
                        <a:t>16-24</a:t>
                      </a:r>
                    </a:p>
                  </a:txBody>
                  <a:tcPr/>
                </a:tc>
                <a:tc>
                  <a:txBody>
                    <a:bodyPr/>
                    <a:lstStyle/>
                    <a:p>
                      <a:pPr algn="ctr"/>
                      <a:r>
                        <a:rPr lang="en-GB" sz="1400"/>
                        <a:t>25-49</a:t>
                      </a:r>
                    </a:p>
                  </a:txBody>
                  <a:tcPr/>
                </a:tc>
                <a:tc>
                  <a:txBody>
                    <a:bodyPr/>
                    <a:lstStyle/>
                    <a:p>
                      <a:pPr algn="ctr"/>
                      <a:r>
                        <a:rPr lang="en-GB" sz="1400"/>
                        <a:t>50+</a:t>
                      </a:r>
                    </a:p>
                  </a:txBody>
                  <a:tcPr/>
                </a:tc>
                <a:extLst>
                  <a:ext uri="{0D108BD9-81ED-4DB2-BD59-A6C34878D82A}">
                    <a16:rowId xmlns:a16="http://schemas.microsoft.com/office/drawing/2014/main" val="2299359042"/>
                  </a:ext>
                </a:extLst>
              </a:tr>
              <a:tr h="562165">
                <a:tc vMerge="1">
                  <a:txBody>
                    <a:bodyPr/>
                    <a:lstStyle/>
                    <a:p>
                      <a:endParaRPr lang="en-GB"/>
                    </a:p>
                  </a:txBody>
                  <a:tcPr/>
                </a:tc>
                <a:tc>
                  <a:txBody>
                    <a:bodyPr/>
                    <a:lstStyle/>
                    <a:p>
                      <a:pPr algn="ctr"/>
                      <a:endParaRPr lang="en-GB" sz="1400" b="1"/>
                    </a:p>
                    <a:p>
                      <a:pPr algn="ctr"/>
                      <a:r>
                        <a:rPr lang="en-GB" sz="1400" b="1"/>
                        <a:t>15%</a:t>
                      </a:r>
                    </a:p>
                  </a:txBody>
                  <a:tcPr>
                    <a:noFill/>
                  </a:tcPr>
                </a:tc>
                <a:tc>
                  <a:txBody>
                    <a:bodyPr/>
                    <a:lstStyle/>
                    <a:p>
                      <a:pPr algn="ctr"/>
                      <a:endParaRPr lang="en-GB" sz="1400" b="1"/>
                    </a:p>
                    <a:p>
                      <a:pPr algn="ctr"/>
                      <a:r>
                        <a:rPr lang="en-GB" sz="1400" b="1"/>
                        <a:t>62%</a:t>
                      </a:r>
                    </a:p>
                  </a:txBody>
                  <a:tcPr>
                    <a:noFill/>
                  </a:tcPr>
                </a:tc>
                <a:tc>
                  <a:txBody>
                    <a:bodyPr/>
                    <a:lstStyle/>
                    <a:p>
                      <a:pPr algn="ctr"/>
                      <a:endParaRPr lang="en-GB" sz="1400" b="1" dirty="0"/>
                    </a:p>
                    <a:p>
                      <a:pPr algn="ctr"/>
                      <a:r>
                        <a:rPr lang="en-GB" sz="1400" b="1" dirty="0"/>
                        <a:t>23%</a:t>
                      </a:r>
                    </a:p>
                  </a:txBody>
                  <a:tcPr>
                    <a:noFill/>
                  </a:tcPr>
                </a:tc>
                <a:extLst>
                  <a:ext uri="{0D108BD9-81ED-4DB2-BD59-A6C34878D82A}">
                    <a16:rowId xmlns:a16="http://schemas.microsoft.com/office/drawing/2014/main" val="2217630363"/>
                  </a:ext>
                </a:extLst>
              </a:tr>
            </a:tbl>
          </a:graphicData>
        </a:graphic>
      </p:graphicFrame>
    </p:spTree>
    <p:extLst>
      <p:ext uri="{BB962C8B-B14F-4D97-AF65-F5344CB8AC3E}">
        <p14:creationId xmlns:p14="http://schemas.microsoft.com/office/powerpoint/2010/main" val="314235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9707C0-2E93-4E3C-A86E-8DA821A4EE42}"/>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Rates</a:t>
            </a:r>
            <a:r>
              <a:rPr kumimoji="0" lang="en-GB" sz="2800" b="1" i="0" u="none" strike="noStrike" kern="1200" cap="none" spc="0" normalizeH="0" noProof="0" dirty="0">
                <a:ln>
                  <a:noFill/>
                </a:ln>
                <a:solidFill>
                  <a:prstClr val="white"/>
                </a:solidFill>
                <a:effectLst/>
                <a:uLnTx/>
                <a:uFillTx/>
                <a:latin typeface="Calibri" panose="020F0502020204030204"/>
                <a:ea typeface="+mn-ea"/>
                <a:cs typeface="+mn-cs"/>
              </a:rPr>
              <a:t> by Age Group</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981408" y="835821"/>
            <a:ext cx="8437844" cy="369332"/>
          </a:xfrm>
          <a:prstGeom prst="rect">
            <a:avLst/>
          </a:prstGeom>
          <a:noFill/>
          <a:ln>
            <a:noFill/>
          </a:ln>
        </p:spPr>
        <p:txBody>
          <a:bodyPr wrap="square" rtlCol="0">
            <a:spAutoFit/>
          </a:bodyPr>
          <a:lstStyle/>
          <a:p>
            <a:pPr algn="ctr"/>
            <a:r>
              <a:rPr lang="en-GB" b="1">
                <a:solidFill>
                  <a:prstClr val="black"/>
                </a:solidFill>
                <a:latin typeface="Abel"/>
              </a:rPr>
              <a:t>December 2023 Claimant Rates by Age Group</a:t>
            </a:r>
          </a:p>
        </p:txBody>
      </p:sp>
      <p:graphicFrame>
        <p:nvGraphicFramePr>
          <p:cNvPr id="9" name="Table 3">
            <a:extLst>
              <a:ext uri="{FF2B5EF4-FFF2-40B4-BE49-F238E27FC236}">
                <a16:creationId xmlns:a16="http://schemas.microsoft.com/office/drawing/2014/main" id="{E53A7FCA-DB5D-4FF3-82DD-1CC9EA71A629}"/>
              </a:ext>
            </a:extLst>
          </p:cNvPr>
          <p:cNvGraphicFramePr>
            <a:graphicFrameLocks noGrp="1"/>
          </p:cNvGraphicFramePr>
          <p:nvPr>
            <p:extLst>
              <p:ext uri="{D42A27DB-BD31-4B8C-83A1-F6EECF244321}">
                <p14:modId xmlns:p14="http://schemas.microsoft.com/office/powerpoint/2010/main" val="1151223881"/>
              </p:ext>
            </p:extLst>
          </p:nvPr>
        </p:nvGraphicFramePr>
        <p:xfrm>
          <a:off x="746975" y="1414429"/>
          <a:ext cx="10856891" cy="4162124"/>
        </p:xfrm>
        <a:graphic>
          <a:graphicData uri="http://schemas.openxmlformats.org/drawingml/2006/table">
            <a:tbl>
              <a:tblPr firstRow="1" bandRow="1">
                <a:tableStyleId>{5940675A-B579-460E-94D1-54222C63F5DA}</a:tableStyleId>
              </a:tblPr>
              <a:tblGrid>
                <a:gridCol w="2357053">
                  <a:extLst>
                    <a:ext uri="{9D8B030D-6E8A-4147-A177-3AD203B41FA5}">
                      <a16:colId xmlns:a16="http://schemas.microsoft.com/office/drawing/2014/main" val="420131872"/>
                    </a:ext>
                  </a:extLst>
                </a:gridCol>
                <a:gridCol w="1445434">
                  <a:extLst>
                    <a:ext uri="{9D8B030D-6E8A-4147-A177-3AD203B41FA5}">
                      <a16:colId xmlns:a16="http://schemas.microsoft.com/office/drawing/2014/main" val="791136943"/>
                    </a:ext>
                  </a:extLst>
                </a:gridCol>
                <a:gridCol w="1555568">
                  <a:extLst>
                    <a:ext uri="{9D8B030D-6E8A-4147-A177-3AD203B41FA5}">
                      <a16:colId xmlns:a16="http://schemas.microsoft.com/office/drawing/2014/main" val="1417751783"/>
                    </a:ext>
                  </a:extLst>
                </a:gridCol>
                <a:gridCol w="1274704">
                  <a:extLst>
                    <a:ext uri="{9D8B030D-6E8A-4147-A177-3AD203B41FA5}">
                      <a16:colId xmlns:a16="http://schemas.microsoft.com/office/drawing/2014/main" val="2449649935"/>
                    </a:ext>
                  </a:extLst>
                </a:gridCol>
                <a:gridCol w="1274704">
                  <a:extLst>
                    <a:ext uri="{9D8B030D-6E8A-4147-A177-3AD203B41FA5}">
                      <a16:colId xmlns:a16="http://schemas.microsoft.com/office/drawing/2014/main" val="2461378106"/>
                    </a:ext>
                  </a:extLst>
                </a:gridCol>
                <a:gridCol w="1641982">
                  <a:extLst>
                    <a:ext uri="{9D8B030D-6E8A-4147-A177-3AD203B41FA5}">
                      <a16:colId xmlns:a16="http://schemas.microsoft.com/office/drawing/2014/main" val="1764432946"/>
                    </a:ext>
                  </a:extLst>
                </a:gridCol>
                <a:gridCol w="1307446">
                  <a:extLst>
                    <a:ext uri="{9D8B030D-6E8A-4147-A177-3AD203B41FA5}">
                      <a16:colId xmlns:a16="http://schemas.microsoft.com/office/drawing/2014/main" val="406239529"/>
                    </a:ext>
                  </a:extLst>
                </a:gridCol>
              </a:tblGrid>
              <a:tr h="1516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Claimant Rates</a:t>
                      </a:r>
                    </a:p>
                    <a:p>
                      <a:endParaRPr lang="en-GB" sz="180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u="none" strike="noStrike">
                          <a:solidFill>
                            <a:srgbClr val="0070C0"/>
                          </a:solidFill>
                          <a:effectLst/>
                          <a:latin typeface="+mn-lt"/>
                        </a:rPr>
                        <a:t>16-64</a:t>
                      </a:r>
                    </a:p>
                    <a:p>
                      <a:pPr algn="ctr" fontAlgn="b"/>
                      <a:r>
                        <a:rPr lang="en-GB" sz="1800" b="1" u="none" strike="noStrike">
                          <a:solidFill>
                            <a:schemeClr val="tx1"/>
                          </a:solidFill>
                          <a:effectLst/>
                          <a:latin typeface="+mn-lt"/>
                        </a:rPr>
                        <a:t>December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1" u="none" strike="noStrike" kern="1200">
                          <a:solidFill>
                            <a:srgbClr val="0070C0"/>
                          </a:solidFill>
                          <a:effectLst/>
                          <a:latin typeface="+mn-lt"/>
                          <a:ea typeface="+mn-ea"/>
                          <a:cs typeface="+mn-cs"/>
                        </a:rPr>
                        <a:t>16-24</a:t>
                      </a:r>
                    </a:p>
                    <a:p>
                      <a:pPr algn="ctr" fontAlgn="b"/>
                      <a:r>
                        <a:rPr lang="en-GB" sz="1800" b="1" u="none" strike="noStrike">
                          <a:solidFill>
                            <a:schemeClr val="tx1"/>
                          </a:solidFill>
                          <a:effectLst/>
                          <a:latin typeface="+mn-lt"/>
                        </a:rPr>
                        <a:t>December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800" b="1" u="none" strike="noStrike">
                          <a:solidFill>
                            <a:srgbClr val="0070C0"/>
                          </a:solidFill>
                          <a:effectLst/>
                          <a:latin typeface="+mn-lt"/>
                        </a:rPr>
                        <a:t>16-17</a:t>
                      </a:r>
                    </a:p>
                    <a:p>
                      <a:pPr algn="ctr" fontAlgn="b"/>
                      <a:r>
                        <a:rPr lang="en-GB" sz="1800" b="1" u="none" strike="noStrike">
                          <a:solidFill>
                            <a:schemeClr val="tx1"/>
                          </a:solidFill>
                          <a:effectLst/>
                          <a:latin typeface="+mn-lt"/>
                        </a:rPr>
                        <a:t>December</a:t>
                      </a:r>
                    </a:p>
                    <a:p>
                      <a:pPr algn="ctr" fontAlgn="b"/>
                      <a:r>
                        <a:rPr lang="en-GB" sz="1800" b="1" u="none" strike="noStrike">
                          <a:solidFill>
                            <a:schemeClr val="tx1"/>
                          </a:solidFill>
                          <a:effectLst/>
                          <a:latin typeface="+mn-lt"/>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800" b="1" u="none" strike="noStrike">
                          <a:solidFill>
                            <a:srgbClr val="0070C0"/>
                          </a:solidFill>
                          <a:effectLst/>
                          <a:latin typeface="+mn-lt"/>
                        </a:rPr>
                        <a:t>18-24</a:t>
                      </a:r>
                    </a:p>
                    <a:p>
                      <a:pPr algn="ctr" fontAlgn="b"/>
                      <a:r>
                        <a:rPr lang="en-GB" sz="1800" b="1" u="none" strike="noStrike">
                          <a:solidFill>
                            <a:schemeClr val="tx1"/>
                          </a:solidFill>
                          <a:effectLst/>
                          <a:latin typeface="+mn-lt"/>
                        </a:rPr>
                        <a:t>December</a:t>
                      </a:r>
                    </a:p>
                    <a:p>
                      <a:pPr algn="ctr" fontAlgn="b"/>
                      <a:r>
                        <a:rPr lang="en-GB" sz="1800" b="1" u="none" strike="noStrike">
                          <a:solidFill>
                            <a:schemeClr val="tx1"/>
                          </a:solidFill>
                          <a:effectLst/>
                          <a:latin typeface="+mn-lt"/>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GB" sz="1800" b="1" u="none" strike="noStrike" kern="1200">
                          <a:solidFill>
                            <a:srgbClr val="0070C0"/>
                          </a:solidFill>
                          <a:effectLst/>
                          <a:latin typeface="+mn-lt"/>
                          <a:ea typeface="+mn-ea"/>
                          <a:cs typeface="+mn-cs"/>
                        </a:rPr>
                        <a:t>25-49</a:t>
                      </a:r>
                    </a:p>
                    <a:p>
                      <a:pPr algn="ctr" fontAlgn="b"/>
                      <a:r>
                        <a:rPr lang="en-GB" sz="1800" b="1" u="none" strike="noStrike">
                          <a:solidFill>
                            <a:schemeClr val="tx1"/>
                          </a:solidFill>
                          <a:effectLst/>
                          <a:latin typeface="+mn-lt"/>
                        </a:rPr>
                        <a:t>December</a:t>
                      </a:r>
                    </a:p>
                    <a:p>
                      <a:pPr algn="ctr" fontAlgn="b"/>
                      <a:r>
                        <a:rPr lang="en-GB" sz="1800" b="1" u="none" strike="noStrike">
                          <a:solidFill>
                            <a:schemeClr val="tx1"/>
                          </a:solidFill>
                          <a:effectLst/>
                          <a:latin typeface="+mn-lt"/>
                        </a:rPr>
                        <a:t>2023</a:t>
                      </a:r>
                    </a:p>
                    <a:p>
                      <a:pPr algn="ctr" fontAlgn="b"/>
                      <a:endParaRPr lang="en-GB" sz="1800" b="1" u="none" strike="noStrike">
                        <a:solidFill>
                          <a:schemeClr val="accent5"/>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GB" sz="1800" b="1" u="none" strike="noStrike" kern="1200">
                          <a:solidFill>
                            <a:srgbClr val="0070C0"/>
                          </a:solidFill>
                          <a:effectLst/>
                          <a:latin typeface="+mn-lt"/>
                          <a:ea typeface="+mn-ea"/>
                          <a:cs typeface="+mn-cs"/>
                        </a:rPr>
                        <a:t>50-64</a:t>
                      </a:r>
                    </a:p>
                    <a:p>
                      <a:pPr algn="ctr" fontAlgn="b"/>
                      <a:r>
                        <a:rPr lang="en-GB" sz="1800" b="1" u="none" strike="noStrike">
                          <a:solidFill>
                            <a:schemeClr val="tx1"/>
                          </a:solidFill>
                          <a:effectLst/>
                          <a:latin typeface="+mn-lt"/>
                        </a:rPr>
                        <a:t>December</a:t>
                      </a:r>
                    </a:p>
                    <a:p>
                      <a:pPr algn="ctr" fontAlgn="b"/>
                      <a:r>
                        <a:rPr lang="en-GB" sz="1800" b="1" u="none" strike="noStrike">
                          <a:solidFill>
                            <a:schemeClr val="tx1"/>
                          </a:solidFill>
                          <a:effectLst/>
                          <a:latin typeface="+mn-lt"/>
                        </a:rPr>
                        <a:t>2023</a:t>
                      </a:r>
                    </a:p>
                    <a:p>
                      <a:pPr algn="ctr" fontAlgn="b"/>
                      <a:endParaRPr lang="en-GB" sz="1800" b="1" u="none" strike="noStrike">
                        <a:solidFill>
                          <a:schemeClr val="accent5"/>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505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a:solidFill>
                            <a:srgbClr val="000000"/>
                          </a:solidFill>
                          <a:effectLst/>
                          <a:latin typeface="Calibri" panose="020F0502020204030204" pitchFamily="34" charset="0"/>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0983336"/>
                  </a:ext>
                </a:extLst>
              </a:tr>
              <a:tr h="713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a:solidFill>
                            <a:srgbClr val="000000"/>
                          </a:solidFill>
                          <a:effectLst/>
                          <a:latin typeface="Calibri" panose="020F0502020204030204" pitchFamily="34" charset="0"/>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1008784"/>
                  </a:ext>
                </a:extLst>
              </a:tr>
              <a:tr h="713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a:solidFill>
                            <a:srgbClr val="000000"/>
                          </a:solidFill>
                          <a:effectLst/>
                          <a:latin typeface="Calibri" panose="020F0502020204030204" pitchFamily="34" charset="0"/>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52213"/>
                  </a:ext>
                </a:extLst>
              </a:tr>
              <a:tr h="713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a:solidFill>
                            <a:srgbClr val="000000"/>
                          </a:solidFill>
                          <a:effectLst/>
                          <a:latin typeface="Calibri" panose="020F0502020204030204" pitchFamily="34"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689204"/>
                  </a:ext>
                </a:extLst>
              </a:tr>
            </a:tbl>
          </a:graphicData>
        </a:graphic>
      </p:graphicFrame>
    </p:spTree>
    <p:extLst>
      <p:ext uri="{BB962C8B-B14F-4D97-AF65-F5344CB8AC3E}">
        <p14:creationId xmlns:p14="http://schemas.microsoft.com/office/powerpoint/2010/main" val="138438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3F616B-E163-431F-8056-481D873D7F6B}"/>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location</a:t>
            </a:r>
          </a:p>
        </p:txBody>
      </p:sp>
      <p:pic>
        <p:nvPicPr>
          <p:cNvPr id="4" name="Picture 3" descr="A map of Greater Cambridge showing claimant rate by ward. The highest claimant rates can be found in and around and north east Cambridge City.">
            <a:extLst>
              <a:ext uri="{FF2B5EF4-FFF2-40B4-BE49-F238E27FC236}">
                <a16:creationId xmlns:a16="http://schemas.microsoft.com/office/drawing/2014/main" id="{C57A1016-6D11-62B3-DAE3-0339743C6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04" y="679026"/>
            <a:ext cx="4238927" cy="6000424"/>
          </a:xfrm>
          <a:prstGeom prst="rect">
            <a:avLst/>
          </a:prstGeom>
        </p:spPr>
      </p:pic>
      <p:graphicFrame>
        <p:nvGraphicFramePr>
          <p:cNvPr id="6" name="Table 3">
            <a:extLst>
              <a:ext uri="{FF2B5EF4-FFF2-40B4-BE49-F238E27FC236}">
                <a16:creationId xmlns:a16="http://schemas.microsoft.com/office/drawing/2014/main" id="{75E599CE-AD44-E0C5-E399-004821C0D48F}"/>
              </a:ext>
            </a:extLst>
          </p:cNvPr>
          <p:cNvGraphicFramePr>
            <a:graphicFrameLocks noGrp="1"/>
          </p:cNvGraphicFramePr>
          <p:nvPr>
            <p:extLst>
              <p:ext uri="{D42A27DB-BD31-4B8C-83A1-F6EECF244321}">
                <p14:modId xmlns:p14="http://schemas.microsoft.com/office/powerpoint/2010/main" val="1280457595"/>
              </p:ext>
            </p:extLst>
          </p:nvPr>
        </p:nvGraphicFramePr>
        <p:xfrm>
          <a:off x="4741452" y="1186792"/>
          <a:ext cx="7026876" cy="5159144"/>
        </p:xfrm>
        <a:graphic>
          <a:graphicData uri="http://schemas.openxmlformats.org/drawingml/2006/table">
            <a:tbl>
              <a:tblPr firstRow="1" bandRow="1">
                <a:tableStyleId>{5940675A-B579-460E-94D1-54222C63F5DA}</a:tableStyleId>
              </a:tblPr>
              <a:tblGrid>
                <a:gridCol w="1813028">
                  <a:extLst>
                    <a:ext uri="{9D8B030D-6E8A-4147-A177-3AD203B41FA5}">
                      <a16:colId xmlns:a16="http://schemas.microsoft.com/office/drawing/2014/main" val="420131872"/>
                    </a:ext>
                  </a:extLst>
                </a:gridCol>
                <a:gridCol w="1053286">
                  <a:extLst>
                    <a:ext uri="{9D8B030D-6E8A-4147-A177-3AD203B41FA5}">
                      <a16:colId xmlns:a16="http://schemas.microsoft.com/office/drawing/2014/main" val="791136943"/>
                    </a:ext>
                  </a:extLst>
                </a:gridCol>
                <a:gridCol w="1517636">
                  <a:extLst>
                    <a:ext uri="{9D8B030D-6E8A-4147-A177-3AD203B41FA5}">
                      <a16:colId xmlns:a16="http://schemas.microsoft.com/office/drawing/2014/main" val="1417751783"/>
                    </a:ext>
                  </a:extLst>
                </a:gridCol>
                <a:gridCol w="1212620">
                  <a:extLst>
                    <a:ext uri="{9D8B030D-6E8A-4147-A177-3AD203B41FA5}">
                      <a16:colId xmlns:a16="http://schemas.microsoft.com/office/drawing/2014/main" val="2449649935"/>
                    </a:ext>
                  </a:extLst>
                </a:gridCol>
                <a:gridCol w="1430306">
                  <a:extLst>
                    <a:ext uri="{9D8B030D-6E8A-4147-A177-3AD203B41FA5}">
                      <a16:colId xmlns:a16="http://schemas.microsoft.com/office/drawing/2014/main" val="1959028662"/>
                    </a:ext>
                  </a:extLst>
                </a:gridCol>
              </a:tblGrid>
              <a:tr h="19211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Claimant Rates</a:t>
                      </a:r>
                    </a:p>
                    <a:p>
                      <a:pPr algn="ct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rgbClr val="0070C0"/>
                          </a:solidFill>
                          <a:effectLst/>
                        </a:rPr>
                        <a:t>Number of claimants</a:t>
                      </a:r>
                    </a:p>
                    <a:p>
                      <a:pPr algn="ctr" fontAlgn="b"/>
                      <a:r>
                        <a:rPr lang="en-GB" sz="1400" b="1" u="none" strike="noStrike">
                          <a:effectLst/>
                        </a:rPr>
                        <a:t>December 2023</a:t>
                      </a:r>
                      <a:endParaRPr lang="en-GB" sz="1400" b="1" i="0" u="none" strike="noStrike">
                        <a:solidFill>
                          <a:srgbClr val="000000"/>
                        </a:solidFill>
                        <a:effectLst/>
                        <a:latin typeface="Arial" panose="020B0604020202020204" pitchFamily="34" charset="0"/>
                      </a:endParaRPr>
                    </a:p>
                    <a:p>
                      <a:pPr algn="ctr" fontAlgn="b"/>
                      <a:endParaRPr lang="en-GB" sz="14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rPr>
                        <a:t>% 16-64 population</a:t>
                      </a:r>
                    </a:p>
                    <a:p>
                      <a:pPr algn="ctr" fontAlgn="b"/>
                      <a:r>
                        <a:rPr lang="en-GB" sz="1400" b="1" i="0" u="none" strike="noStrike">
                          <a:solidFill>
                            <a:srgbClr val="000000"/>
                          </a:solidFill>
                          <a:effectLst/>
                          <a:latin typeface="Arial"/>
                        </a:rPr>
                        <a:t>December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rPr>
                        <a:t>PP Change 12 Months ago vs Now:</a:t>
                      </a:r>
                    </a:p>
                    <a:p>
                      <a:pPr algn="ctr" fontAlgn="b"/>
                      <a:r>
                        <a:rPr lang="en-GB" sz="1400" b="1" u="none" strike="noStrike">
                          <a:effectLst/>
                        </a:rPr>
                        <a:t>December 2022 to  December 2023</a:t>
                      </a:r>
                      <a:endParaRPr lang="en-GB" sz="14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rPr>
                        <a:t>PP Change Previous update vs Now:</a:t>
                      </a:r>
                    </a:p>
                    <a:p>
                      <a:pPr algn="ctr" fontAlgn="b"/>
                      <a:r>
                        <a:rPr lang="en-GB" sz="1400" b="1" u="none" strike="noStrike">
                          <a:effectLst/>
                        </a:rPr>
                        <a:t>September 2023 to December 2023</a:t>
                      </a:r>
                      <a:endParaRPr lang="en-GB" sz="14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591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2,110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mn-lt"/>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mn-lt"/>
                        </a:rPr>
                        <a:t>No Change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mn-lt"/>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8566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a:rPr>
                        <a:t>1,785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mn-lt"/>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mn-lt"/>
                        </a:rPr>
                        <a:t>No Change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mn-lt"/>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591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a:rPr>
                        <a:t>3,895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mn-lt"/>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No Change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11993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a:rPr>
                        <a:t>1,556,660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mn-lt"/>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mn-lt"/>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853149"/>
                  </a:ext>
                </a:extLst>
              </a:tr>
            </a:tbl>
          </a:graphicData>
        </a:graphic>
      </p:graphicFrame>
    </p:spTree>
    <p:extLst>
      <p:ext uri="{BB962C8B-B14F-4D97-AF65-F5344CB8AC3E}">
        <p14:creationId xmlns:p14="http://schemas.microsoft.com/office/powerpoint/2010/main" val="20951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Universal Credit Claimants – December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4265" y="1018144"/>
            <a:ext cx="10963470" cy="19599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Policy changes to provide economic support during the Covid-19 pandemic allowed those on higher incomes than previously to claim Universal Credit, resulting in a permanent rise in claimants since the Spring lockdowns of 2020.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Both on a quarterly and annual basis Greater Cambridge has seen a higher increase in the number of claimants than Great Britain as a whole. This has mostly been driven by a rise in unemployed claimants</a:t>
            </a:r>
            <a:r>
              <a:rPr lang="en-GB" b="1" dirty="0">
                <a:latin typeface="Calibri" panose="020F0502020204030204" pitchFamily="34" charset="0"/>
                <a:ea typeface="Calibri" panose="020F0502020204030204" pitchFamily="34" charset="0"/>
                <a:cs typeface="Times New Roman" panose="02020603050405020304" pitchFamily="18" charset="0"/>
              </a:rPr>
              <a:t> but the number of employed claimants is also now increasing.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3139514"/>
            <a:ext cx="11053666" cy="215373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As with the other benefit claimant measure, </a:t>
            </a:r>
            <a:r>
              <a:rPr lang="en-GB" b="1" dirty="0">
                <a:effectLst/>
                <a:latin typeface="Calibri" panose="020F0502020204030204" pitchFamily="34" charset="0"/>
                <a:ea typeface="Calibri" panose="020F0502020204030204" pitchFamily="34" charset="0"/>
                <a:cs typeface="Times New Roman" panose="02020603050405020304" pitchFamily="18" charset="0"/>
              </a:rPr>
              <a:t>Greater Cambridge as a whole has a lower claimant rate than Great Britain as a whole</a:t>
            </a:r>
            <a:r>
              <a:rPr lang="en-GB" dirty="0">
                <a:effectLst/>
                <a:latin typeface="Calibri" panose="020F0502020204030204" pitchFamily="34" charset="0"/>
                <a:ea typeface="Calibri" panose="020F0502020204030204" pitchFamily="34" charset="0"/>
                <a:cs typeface="Times New Roman" panose="02020603050405020304" pitchFamily="18" charset="0"/>
              </a:rPr>
              <a:t>. </a:t>
            </a:r>
            <a:br>
              <a:rPr lang="en-GB" dirty="0">
                <a:effectLst/>
                <a:latin typeface="Calibri" panose="020F0502020204030204" pitchFamily="34" charset="0"/>
                <a:ea typeface="Calibri" panose="020F0502020204030204" pitchFamily="34" charset="0"/>
                <a:cs typeface="Times New Roman" panose="02020603050405020304" pitchFamily="18" charset="0"/>
              </a:rPr>
            </a:b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b="1" dirty="0">
                <a:effectLst/>
                <a:latin typeface="Calibri" panose="020F0502020204030204" pitchFamily="34" charset="0"/>
                <a:ea typeface="Calibri" panose="020F0502020204030204" pitchFamily="34" charset="0"/>
                <a:cs typeface="Times New Roman" panose="02020603050405020304" pitchFamily="18" charset="0"/>
              </a:rPr>
              <a:t>Unemployed claimants have consistently made up the majority of claimants</a:t>
            </a:r>
            <a:r>
              <a:rPr lang="en-GB" dirty="0">
                <a:effectLst/>
                <a:latin typeface="Calibri" panose="020F0502020204030204" pitchFamily="34" charset="0"/>
                <a:ea typeface="Calibri" panose="020F0502020204030204" pitchFamily="34" charset="0"/>
                <a:cs typeface="Times New Roman" panose="02020603050405020304" pitchFamily="18" charset="0"/>
              </a:rPr>
              <a:t> at both a wider area and local authority level. </a:t>
            </a:r>
            <a:r>
              <a:rPr lang="en-GB" b="1" dirty="0">
                <a:effectLst/>
                <a:latin typeface="Calibri" panose="020F0502020204030204" pitchFamily="34" charset="0"/>
                <a:ea typeface="Calibri" panose="020F0502020204030204" pitchFamily="34" charset="0"/>
                <a:cs typeface="Times New Roman" panose="02020603050405020304" pitchFamily="18" charset="0"/>
              </a:rPr>
              <a:t>Unemployed claimants have driven both the annual increases in the number of claimants.</a:t>
            </a:r>
            <a:r>
              <a:rPr lang="en-GB" b="1" dirty="0">
                <a:latin typeface="Calibri" panose="020F0502020204030204" pitchFamily="34" charset="0"/>
                <a:ea typeface="Calibri" panose="020F0502020204030204" pitchFamily="34" charset="0"/>
                <a:cs typeface="Times New Roman" panose="02020603050405020304" pitchFamily="18" charset="0"/>
              </a:rPr>
              <a:t> The</a:t>
            </a:r>
            <a:r>
              <a:rPr lang="en-GB" b="1" dirty="0">
                <a:effectLst/>
                <a:latin typeface="Calibri" panose="020F0502020204030204" pitchFamily="34" charset="0"/>
                <a:ea typeface="Calibri" panose="020F0502020204030204" pitchFamily="34" charset="0"/>
                <a:cs typeface="Times New Roman" panose="02020603050405020304" pitchFamily="18" charset="0"/>
              </a:rPr>
              <a:t> number of employed claimants has now also started to increase, contributing towards the quarterly increase and some of the annual increase.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08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People on Universal Credit</a:t>
            </a:r>
          </a:p>
        </p:txBody>
      </p:sp>
      <p:graphicFrame>
        <p:nvGraphicFramePr>
          <p:cNvPr id="3" name="Table 3">
            <a:extLst>
              <a:ext uri="{FF2B5EF4-FFF2-40B4-BE49-F238E27FC236}">
                <a16:creationId xmlns:a16="http://schemas.microsoft.com/office/drawing/2014/main" id="{5989FE14-7FB0-B365-F4FD-19EA7F94D63B}"/>
              </a:ext>
            </a:extLst>
          </p:cNvPr>
          <p:cNvGraphicFramePr>
            <a:graphicFrameLocks noGrp="1"/>
          </p:cNvGraphicFramePr>
          <p:nvPr>
            <p:extLst>
              <p:ext uri="{D42A27DB-BD31-4B8C-83A1-F6EECF244321}">
                <p14:modId xmlns:p14="http://schemas.microsoft.com/office/powerpoint/2010/main" val="4109892880"/>
              </p:ext>
            </p:extLst>
          </p:nvPr>
        </p:nvGraphicFramePr>
        <p:xfrm>
          <a:off x="2897826" y="5041522"/>
          <a:ext cx="5951765" cy="1705884"/>
        </p:xfrm>
        <a:graphic>
          <a:graphicData uri="http://schemas.openxmlformats.org/drawingml/2006/table">
            <a:tbl>
              <a:tblPr firstRow="1" bandRow="1">
                <a:tableStyleId>{5940675A-B579-460E-94D1-54222C63F5DA}</a:tableStyleId>
              </a:tblPr>
              <a:tblGrid>
                <a:gridCol w="1190353">
                  <a:extLst>
                    <a:ext uri="{9D8B030D-6E8A-4147-A177-3AD203B41FA5}">
                      <a16:colId xmlns:a16="http://schemas.microsoft.com/office/drawing/2014/main" val="850401227"/>
                    </a:ext>
                  </a:extLst>
                </a:gridCol>
                <a:gridCol w="1190353">
                  <a:extLst>
                    <a:ext uri="{9D8B030D-6E8A-4147-A177-3AD203B41FA5}">
                      <a16:colId xmlns:a16="http://schemas.microsoft.com/office/drawing/2014/main" val="4072961213"/>
                    </a:ext>
                  </a:extLst>
                </a:gridCol>
                <a:gridCol w="1190353">
                  <a:extLst>
                    <a:ext uri="{9D8B030D-6E8A-4147-A177-3AD203B41FA5}">
                      <a16:colId xmlns:a16="http://schemas.microsoft.com/office/drawing/2014/main" val="3115584979"/>
                    </a:ext>
                  </a:extLst>
                </a:gridCol>
                <a:gridCol w="1190353">
                  <a:extLst>
                    <a:ext uri="{9D8B030D-6E8A-4147-A177-3AD203B41FA5}">
                      <a16:colId xmlns:a16="http://schemas.microsoft.com/office/drawing/2014/main" val="202381606"/>
                    </a:ext>
                  </a:extLst>
                </a:gridCol>
                <a:gridCol w="1190353">
                  <a:extLst>
                    <a:ext uri="{9D8B030D-6E8A-4147-A177-3AD203B41FA5}">
                      <a16:colId xmlns:a16="http://schemas.microsoft.com/office/drawing/2014/main" val="3842056567"/>
                    </a:ext>
                  </a:extLst>
                </a:gridCol>
              </a:tblGrid>
              <a:tr h="856764">
                <a:tc>
                  <a:txBody>
                    <a:bodyPr/>
                    <a:lstStyle/>
                    <a:p>
                      <a:r>
                        <a:rPr lang="en-GB" sz="1200" b="1"/>
                        <a:t>Universal Credit Status</a:t>
                      </a:r>
                    </a:p>
                  </a:txBody>
                  <a:tcPr/>
                </a:tc>
                <a:tc>
                  <a:txBody>
                    <a:bodyPr/>
                    <a:lstStyle/>
                    <a:p>
                      <a:r>
                        <a:rPr lang="en-GB" sz="1200" b="1"/>
                        <a:t>Number of Claimants</a:t>
                      </a:r>
                      <a:br>
                        <a:rPr lang="en-GB" sz="1200" b="1"/>
                      </a:br>
                      <a:r>
                        <a:rPr lang="en-GB" sz="1200" b="1"/>
                        <a:t>December 2023</a:t>
                      </a:r>
                    </a:p>
                  </a:txBody>
                  <a:tcPr>
                    <a:solidFill>
                      <a:schemeClr val="bg2"/>
                    </a:solidFill>
                  </a:tcPr>
                </a:tc>
                <a:tc>
                  <a:txBody>
                    <a:bodyPr/>
                    <a:lstStyle/>
                    <a:p>
                      <a:r>
                        <a:rPr lang="en-GB" sz="1200" b="1"/>
                        <a:t>Share of Total</a:t>
                      </a:r>
                      <a:br>
                        <a:rPr lang="en-GB" sz="1200" b="1"/>
                      </a:br>
                      <a:r>
                        <a:rPr lang="en-GB" sz="1200" b="1"/>
                        <a:t>December 2023</a:t>
                      </a:r>
                    </a:p>
                  </a:txBody>
                  <a:tcPr>
                    <a:solidFill>
                      <a:schemeClr val="bg2"/>
                    </a:solidFill>
                  </a:tcPr>
                </a:tc>
                <a:tc>
                  <a:txBody>
                    <a:bodyPr/>
                    <a:lstStyle/>
                    <a:p>
                      <a:r>
                        <a:rPr lang="en-GB" sz="1200" b="1"/>
                        <a:t>% Change with August 2023</a:t>
                      </a:r>
                    </a:p>
                  </a:txBody>
                  <a:tcPr>
                    <a:solidFill>
                      <a:schemeClr val="bg2"/>
                    </a:solidFill>
                  </a:tcPr>
                </a:tc>
                <a:tc>
                  <a:txBody>
                    <a:bodyPr/>
                    <a:lstStyle/>
                    <a:p>
                      <a:r>
                        <a:rPr lang="en-GB" sz="1200" b="1"/>
                        <a:t>% Change with December 2022</a:t>
                      </a:r>
                    </a:p>
                  </a:txBody>
                  <a:tcPr>
                    <a:solidFill>
                      <a:schemeClr val="bg2"/>
                    </a:solidFill>
                  </a:tcPr>
                </a:tc>
                <a:extLst>
                  <a:ext uri="{0D108BD9-81ED-4DB2-BD59-A6C34878D82A}">
                    <a16:rowId xmlns:a16="http://schemas.microsoft.com/office/drawing/2014/main" val="3574011896"/>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rPr>
                        <a:t>Employed</a:t>
                      </a:r>
                      <a:endParaRPr lang="en-GB" sz="1200" b="1" kern="1200">
                        <a:solidFill>
                          <a:schemeClr val="tx1"/>
                        </a:solidFill>
                        <a:latin typeface="+mn-lt"/>
                        <a:ea typeface="+mn-ea"/>
                        <a:cs typeface="+mn-cs"/>
                      </a:endParaRPr>
                    </a:p>
                  </a:txBody>
                  <a:tcPr/>
                </a:tc>
                <a:tc>
                  <a:txBody>
                    <a:bodyPr/>
                    <a:lstStyle/>
                    <a:p>
                      <a:r>
                        <a:rPr lang="en-GB" sz="1200"/>
                        <a:t>7,429</a:t>
                      </a:r>
                    </a:p>
                  </a:txBody>
                  <a:tcPr/>
                </a:tc>
                <a:tc>
                  <a:txBody>
                    <a:bodyPr/>
                    <a:lstStyle/>
                    <a:p>
                      <a:r>
                        <a:rPr lang="en-GB" sz="1200"/>
                        <a:t>43%</a:t>
                      </a:r>
                    </a:p>
                  </a:txBody>
                  <a:tcPr/>
                </a:tc>
                <a:tc>
                  <a:txBody>
                    <a:bodyPr/>
                    <a:lstStyle/>
                    <a:p>
                      <a:r>
                        <a:rPr lang="en-GB" sz="1200"/>
                        <a:t>+5.7%</a:t>
                      </a:r>
                    </a:p>
                  </a:txBody>
                  <a:tcPr/>
                </a:tc>
                <a:tc>
                  <a:txBody>
                    <a:bodyPr/>
                    <a:lstStyle/>
                    <a:p>
                      <a:r>
                        <a:rPr lang="en-GB" sz="1200"/>
                        <a:t>+9.3%</a:t>
                      </a:r>
                    </a:p>
                  </a:txBody>
                  <a:tcPr/>
                </a:tc>
                <a:extLst>
                  <a:ext uri="{0D108BD9-81ED-4DB2-BD59-A6C34878D82A}">
                    <a16:rowId xmlns:a16="http://schemas.microsoft.com/office/drawing/2014/main" val="2904041100"/>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rPr>
                        <a:t>Unemployed</a:t>
                      </a:r>
                      <a:endParaRPr lang="en-GB" sz="1200" b="1" kern="1200">
                        <a:solidFill>
                          <a:schemeClr val="tx1"/>
                        </a:solidFill>
                        <a:latin typeface="+mn-lt"/>
                        <a:ea typeface="+mn-ea"/>
                        <a:cs typeface="+mn-cs"/>
                      </a:endParaRPr>
                    </a:p>
                  </a:txBody>
                  <a:tcPr/>
                </a:tc>
                <a:tc>
                  <a:txBody>
                    <a:bodyPr/>
                    <a:lstStyle/>
                    <a:p>
                      <a:r>
                        <a:rPr lang="en-GB" sz="1200"/>
                        <a:t>9,832</a:t>
                      </a:r>
                    </a:p>
                  </a:txBody>
                  <a:tcPr/>
                </a:tc>
                <a:tc>
                  <a:txBody>
                    <a:bodyPr/>
                    <a:lstStyle/>
                    <a:p>
                      <a:r>
                        <a:rPr lang="en-GB" sz="1200"/>
                        <a:t>57%</a:t>
                      </a:r>
                    </a:p>
                  </a:txBody>
                  <a:tcPr/>
                </a:tc>
                <a:tc>
                  <a:txBody>
                    <a:bodyPr/>
                    <a:lstStyle/>
                    <a:p>
                      <a:r>
                        <a:rPr lang="en-GB" sz="1200"/>
                        <a:t>+6.3%</a:t>
                      </a:r>
                    </a:p>
                  </a:txBody>
                  <a:tcPr/>
                </a:tc>
                <a:tc>
                  <a:txBody>
                    <a:bodyPr/>
                    <a:lstStyle/>
                    <a:p>
                      <a:r>
                        <a:rPr lang="en-GB" sz="1200"/>
                        <a:t>+15.4%</a:t>
                      </a:r>
                    </a:p>
                  </a:txBody>
                  <a:tcPr/>
                </a:tc>
                <a:extLst>
                  <a:ext uri="{0D108BD9-81ED-4DB2-BD59-A6C34878D82A}">
                    <a16:rowId xmlns:a16="http://schemas.microsoft.com/office/drawing/2014/main" val="523346942"/>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latin typeface="+mn-lt"/>
                          <a:ea typeface="+mn-ea"/>
                          <a:cs typeface="+mn-cs"/>
                        </a:rPr>
                        <a:t>Total</a:t>
                      </a:r>
                    </a:p>
                  </a:txBody>
                  <a:tcPr/>
                </a:tc>
                <a:tc>
                  <a:txBody>
                    <a:bodyPr/>
                    <a:lstStyle/>
                    <a:p>
                      <a:r>
                        <a:rPr lang="en-GB" sz="1200"/>
                        <a:t>17,255</a:t>
                      </a:r>
                    </a:p>
                  </a:txBody>
                  <a:tcPr/>
                </a:tc>
                <a:tc>
                  <a:txBody>
                    <a:bodyPr/>
                    <a:lstStyle/>
                    <a:p>
                      <a:endParaRPr lang="en-GB" sz="1200"/>
                    </a:p>
                  </a:txBody>
                  <a:tcPr/>
                </a:tc>
                <a:tc>
                  <a:txBody>
                    <a:bodyPr/>
                    <a:lstStyle/>
                    <a:p>
                      <a:r>
                        <a:rPr lang="en-GB" sz="1200"/>
                        <a:t>+1.6%</a:t>
                      </a:r>
                    </a:p>
                  </a:txBody>
                  <a:tcPr/>
                </a:tc>
                <a:tc>
                  <a:txBody>
                    <a:bodyPr/>
                    <a:lstStyle/>
                    <a:p>
                      <a:r>
                        <a:rPr lang="en-GB" sz="1200"/>
                        <a:t>+12.7%</a:t>
                      </a:r>
                    </a:p>
                  </a:txBody>
                  <a:tcPr/>
                </a:tc>
                <a:extLst>
                  <a:ext uri="{0D108BD9-81ED-4DB2-BD59-A6C34878D82A}">
                    <a16:rowId xmlns:a16="http://schemas.microsoft.com/office/drawing/2014/main" val="3999198563"/>
                  </a:ext>
                </a:extLst>
              </a:tr>
            </a:tbl>
          </a:graphicData>
        </a:graphic>
      </p:graphicFrame>
      <p:pic>
        <p:nvPicPr>
          <p:cNvPr id="5" name="Picture 4" descr="A line chart showing people on universal credit in Greater Cambridge since January 2020. The number of claimants increased rapidly during the pandemic and still remain higher than pre-pandemic levels. However, this may be due to policy changes, Both employed and unemployed claimants are increasing.">
            <a:extLst>
              <a:ext uri="{FF2B5EF4-FFF2-40B4-BE49-F238E27FC236}">
                <a16:creationId xmlns:a16="http://schemas.microsoft.com/office/drawing/2014/main" id="{BB3D6B2A-D762-DA95-9411-D6C90034616D}"/>
              </a:ext>
            </a:extLst>
          </p:cNvPr>
          <p:cNvPicPr>
            <a:picLocks noChangeAspect="1"/>
          </p:cNvPicPr>
          <p:nvPr/>
        </p:nvPicPr>
        <p:blipFill>
          <a:blip r:embed="rId3"/>
          <a:stretch>
            <a:fillRect/>
          </a:stretch>
        </p:blipFill>
        <p:spPr>
          <a:xfrm>
            <a:off x="0" y="626546"/>
            <a:ext cx="12192000" cy="4304204"/>
          </a:xfrm>
          <a:prstGeom prst="rect">
            <a:avLst/>
          </a:prstGeom>
        </p:spPr>
      </p:pic>
    </p:spTree>
    <p:extLst>
      <p:ext uri="{BB962C8B-B14F-4D97-AF65-F5344CB8AC3E}">
        <p14:creationId xmlns:p14="http://schemas.microsoft.com/office/powerpoint/2010/main" val="86050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People on Universal Credit, Rates</a:t>
            </a:r>
            <a:r>
              <a:rPr kumimoji="0" lang="en-GB" sz="2800" b="1" i="0" u="none" strike="noStrike" kern="1200" cap="none" spc="0" normalizeH="0" noProof="0" dirty="0">
                <a:ln>
                  <a:noFill/>
                </a:ln>
                <a:solidFill>
                  <a:prstClr val="white"/>
                </a:solidFill>
                <a:effectLst/>
                <a:uLnTx/>
                <a:uFillTx/>
                <a:latin typeface="Calibri" panose="020F0502020204030204"/>
                <a:ea typeface="+mn-ea"/>
                <a:cs typeface="+mn-cs"/>
              </a:rPr>
              <a:t> and Percentage Changes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482675534"/>
              </p:ext>
            </p:extLst>
          </p:nvPr>
        </p:nvGraphicFramePr>
        <p:xfrm>
          <a:off x="1065014" y="1287231"/>
          <a:ext cx="10061971" cy="4804478"/>
        </p:xfrm>
        <a:graphic>
          <a:graphicData uri="http://schemas.openxmlformats.org/drawingml/2006/table">
            <a:tbl>
              <a:tblPr firstRow="1" bandRow="1">
                <a:tableStyleId>{5940675A-B579-460E-94D1-54222C63F5DA}</a:tableStyleId>
              </a:tblPr>
              <a:tblGrid>
                <a:gridCol w="2679120">
                  <a:extLst>
                    <a:ext uri="{9D8B030D-6E8A-4147-A177-3AD203B41FA5}">
                      <a16:colId xmlns:a16="http://schemas.microsoft.com/office/drawing/2014/main" val="420131872"/>
                    </a:ext>
                  </a:extLst>
                </a:gridCol>
                <a:gridCol w="1556449">
                  <a:extLst>
                    <a:ext uri="{9D8B030D-6E8A-4147-A177-3AD203B41FA5}">
                      <a16:colId xmlns:a16="http://schemas.microsoft.com/office/drawing/2014/main" val="791136943"/>
                    </a:ext>
                  </a:extLst>
                </a:gridCol>
                <a:gridCol w="2242616">
                  <a:extLst>
                    <a:ext uri="{9D8B030D-6E8A-4147-A177-3AD203B41FA5}">
                      <a16:colId xmlns:a16="http://schemas.microsoft.com/office/drawing/2014/main" val="1417751783"/>
                    </a:ext>
                  </a:extLst>
                </a:gridCol>
                <a:gridCol w="1791893">
                  <a:extLst>
                    <a:ext uri="{9D8B030D-6E8A-4147-A177-3AD203B41FA5}">
                      <a16:colId xmlns:a16="http://schemas.microsoft.com/office/drawing/2014/main" val="2449649935"/>
                    </a:ext>
                  </a:extLst>
                </a:gridCol>
                <a:gridCol w="1791893">
                  <a:extLst>
                    <a:ext uri="{9D8B030D-6E8A-4147-A177-3AD203B41FA5}">
                      <a16:colId xmlns:a16="http://schemas.microsoft.com/office/drawing/2014/main" val="1816395642"/>
                    </a:ext>
                  </a:extLst>
                </a:gridCol>
              </a:tblGrid>
              <a:tr h="2027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t>People on Universal Credit</a:t>
                      </a:r>
                    </a:p>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1" u="none" strike="noStrike">
                          <a:solidFill>
                            <a:srgbClr val="0070C0"/>
                          </a:solidFill>
                          <a:effectLst/>
                        </a:rPr>
                        <a:t>Number of total people on Universal Credit </a:t>
                      </a:r>
                      <a:r>
                        <a:rPr lang="en-GB" sz="1600" b="1" i="0" u="none" strike="noStrike">
                          <a:solidFill>
                            <a:srgbClr val="000000"/>
                          </a:solidFill>
                          <a:effectLst/>
                          <a:latin typeface="Arial" panose="020B0604020202020204" pitchFamily="34" charset="0"/>
                        </a:rPr>
                        <a:t>December 2023</a:t>
                      </a:r>
                    </a:p>
                    <a:p>
                      <a:pPr algn="ctr" fontAlgn="b"/>
                      <a:endParaRPr lang="en-GB" sz="16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rgbClr val="0070C0"/>
                          </a:solidFill>
                          <a:effectLst/>
                        </a:rPr>
                        <a:t>% 16-64 population</a:t>
                      </a:r>
                    </a:p>
                    <a:p>
                      <a:pPr algn="ctr" fontAlgn="b"/>
                      <a:r>
                        <a:rPr lang="en-GB" sz="1600" b="1" i="0" u="none" strike="noStrike">
                          <a:solidFill>
                            <a:srgbClr val="000000"/>
                          </a:solidFill>
                          <a:effectLst/>
                          <a:latin typeface="Arial" panose="020B0604020202020204" pitchFamily="34" charset="0"/>
                        </a:rPr>
                        <a:t>December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1" u="none" strike="noStrike">
                          <a:solidFill>
                            <a:srgbClr val="0070C0"/>
                          </a:solidFill>
                          <a:effectLst/>
                        </a:rPr>
                        <a:t>% Change 12 Months ago vs Now:</a:t>
                      </a:r>
                    </a:p>
                    <a:p>
                      <a:pPr algn="ctr" fontAlgn="b"/>
                      <a:r>
                        <a:rPr lang="en-GB" sz="1600" b="1" u="none" strike="noStrike">
                          <a:effectLst/>
                        </a:rPr>
                        <a:t>December 2022 to  December 2023</a:t>
                      </a:r>
                      <a:endParaRPr lang="en-GB" sz="16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rgbClr val="0070C0"/>
                          </a:solidFill>
                          <a:effectLst/>
                        </a:rPr>
                        <a:t>% Change Previous update vs Now:</a:t>
                      </a:r>
                    </a:p>
                    <a:p>
                      <a:pPr algn="ctr" fontAlgn="b"/>
                      <a:r>
                        <a:rPr lang="en-GB" sz="1600" b="1" u="none" strike="noStrike">
                          <a:effectLst/>
                        </a:rPr>
                        <a:t>August 2023 to December 2023</a:t>
                      </a:r>
                      <a:endParaRPr lang="en-GB" sz="1600" b="1" i="0" u="none" strike="noStrike">
                        <a:solidFill>
                          <a:srgbClr val="000000"/>
                        </a:solidFill>
                        <a:effectLst/>
                        <a:latin typeface="Arial" panose="020B0604020202020204" pitchFamily="34" charset="0"/>
                      </a:endParaRPr>
                    </a:p>
                    <a:p>
                      <a:pPr algn="ctr" fontAlgn="b"/>
                      <a:endParaRPr lang="en-GB" sz="16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426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8,534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618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8,721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8659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17,255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8659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Great Britain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panose="020F0502020204030204" pitchFamily="34" charset="0"/>
                        </a:rPr>
                        <a:t>6,308,051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875978"/>
                  </a:ext>
                </a:extLst>
              </a:tr>
            </a:tbl>
          </a:graphicData>
        </a:graphic>
      </p:graphicFrame>
    </p:spTree>
    <p:extLst>
      <p:ext uri="{BB962C8B-B14F-4D97-AF65-F5344CB8AC3E}">
        <p14:creationId xmlns:p14="http://schemas.microsoft.com/office/powerpoint/2010/main" val="228401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dirty="0">
                <a:solidFill>
                  <a:schemeClr val="bg1"/>
                </a:solidFill>
                <a:latin typeface="+mn-lt"/>
              </a:rPr>
              <a:t>Labour Market Overview</a:t>
            </a:r>
          </a:p>
        </p:txBody>
      </p:sp>
      <p:sp>
        <p:nvSpPr>
          <p:cNvPr id="3" name="Text Placeholder 2">
            <a:extLst>
              <a:ext uri="{FF2B5EF4-FFF2-40B4-BE49-F238E27FC236}">
                <a16:creationId xmlns:a16="http://schemas.microsoft.com/office/drawing/2014/main" id="{99A569FF-1EE2-AD02-5F39-3E61AF353FFA}"/>
              </a:ext>
            </a:extLst>
          </p:cNvPr>
          <p:cNvSpPr>
            <a:spLocks noGrp="1"/>
          </p:cNvSpPr>
          <p:nvPr>
            <p:ph type="body" idx="1"/>
          </p:nvPr>
        </p:nvSpPr>
        <p:spPr/>
        <p:txBody>
          <a:bodyPr/>
          <a:lstStyle/>
          <a:p>
            <a:pPr algn="ctr"/>
            <a:r>
              <a:rPr lang="en-GB" sz="2400" b="1">
                <a:solidFill>
                  <a:schemeClr val="bg1"/>
                </a:solidFill>
                <a:latin typeface="+mn-lt"/>
              </a:rPr>
              <a:t>(October 2022 – September 2023)</a:t>
            </a:r>
            <a:endParaRPr lang="en-GB"/>
          </a:p>
        </p:txBody>
      </p:sp>
    </p:spTree>
    <p:extLst>
      <p:ext uri="{BB962C8B-B14F-4D97-AF65-F5344CB8AC3E}">
        <p14:creationId xmlns:p14="http://schemas.microsoft.com/office/powerpoint/2010/main" val="1896615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dirty="0">
                <a:solidFill>
                  <a:schemeClr val="bg1"/>
                </a:solidFill>
                <a:latin typeface="+mn-lt"/>
              </a:rPr>
              <a:t>Pay and Inflation</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p:txBody>
          <a:bodyPr/>
          <a:lstStyle/>
          <a:p>
            <a:pPr algn="ctr"/>
            <a:r>
              <a:rPr lang="en-GB" b="1">
                <a:solidFill>
                  <a:schemeClr val="bg1"/>
                </a:solidFill>
              </a:rPr>
              <a:t>Pay As You Earn (PAYE) Real Time Information – August 2023 </a:t>
            </a:r>
            <a:endParaRPr lang="en-GB"/>
          </a:p>
        </p:txBody>
      </p:sp>
    </p:spTree>
    <p:extLst>
      <p:ext uri="{BB962C8B-B14F-4D97-AF65-F5344CB8AC3E}">
        <p14:creationId xmlns:p14="http://schemas.microsoft.com/office/powerpoint/2010/main" val="216002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rebuchet MS" panose="020B0603020202020204" pitchFamily="34" charset="0"/>
              </a:rPr>
              <a:t>P</a:t>
            </a: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ay and Inflation– November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1" y="1076374"/>
            <a:ext cx="12192000" cy="255268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rPr>
              <a:t>Workers who are resident in Greater Cambridge continue to have higher median monthly pay than the UK overall.</a:t>
            </a:r>
            <a:b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800" b="1"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rPr>
              <a:t>Annual pay growth in the Greater Cambridge area fell below national levels in 2021 and </a:t>
            </a: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annual pay growth in the Greater Cambridge area fell below inflation in early 2022. Both continue to remain lower.</a:t>
            </a:r>
            <a:b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br>
            <a:endParaRPr kumimoji="0" lang="en-GB" sz="1800" b="1"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a:ln>
                  <a:noFill/>
                </a:ln>
                <a:solidFill>
                  <a:prstClr val="white"/>
                </a:solidFill>
                <a:effectLst/>
                <a:uLnTx/>
                <a:uFillTx/>
                <a:latin typeface="Calibri"/>
                <a:ea typeface="Calibri" panose="020F0502020204030204" pitchFamily="34" charset="0"/>
                <a:cs typeface="Times New Roman"/>
              </a:rPr>
              <a:t>Since August 2023, the annual pay growth has been decreasing in Cambridge, South Cambridgeshire and the United Kingdom. Inflation has also followed the same trend. Whilst the United Kingdom pay growth has remained above inflation during this decrease, Cambridge and South Cambridgeshire has fallen below.</a:t>
            </a:r>
            <a:endParaRPr kumimoji="0" lang="en-GB" sz="1800" b="0" i="0" u="none" strike="noStrike" kern="100" cap="none" spc="0" normalizeH="0" baseline="0" noProof="0">
              <a:ln>
                <a:noFill/>
              </a:ln>
              <a:solidFill>
                <a:prstClr val="white"/>
              </a:solidFill>
              <a:effectLst/>
              <a:uLnTx/>
              <a:uFillTx/>
              <a:latin typeface="Calibri"/>
              <a:ea typeface="Calibri" panose="020F0502020204030204" pitchFamily="34" charset="0"/>
              <a:cs typeface="Times New Roman"/>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211233" y="3845089"/>
            <a:ext cx="11769531" cy="2450094"/>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Cambridge</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(£2,765) and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South Cambridgeshire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(£2,760) both have average median pay much higher than the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United Kingdom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(£2,310), all three geographies have followed similar trends throughout the period 2021-2023</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Cambridge</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South Cambridgeshire</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have both seen average pay growth consistently below that of the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United Kingdom</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since September 2021, and despite the gap narrowing throughout 2022 and 2023, pay growth remains below the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United Kingdom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across the latest data</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80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Median monthly </a:t>
            </a:r>
            <a:r>
              <a:rPr lang="en-GB" sz="2800" b="1" dirty="0">
                <a:solidFill>
                  <a:prstClr val="white"/>
                </a:solidFill>
                <a:latin typeface="Calibri" panose="020F0502020204030204"/>
              </a:rPr>
              <a:t>pay </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(PAYE)</a:t>
            </a:r>
          </a:p>
        </p:txBody>
      </p:sp>
      <p:sp>
        <p:nvSpPr>
          <p:cNvPr id="3" name="TextBox 2">
            <a:extLst>
              <a:ext uri="{FF2B5EF4-FFF2-40B4-BE49-F238E27FC236}">
                <a16:creationId xmlns:a16="http://schemas.microsoft.com/office/drawing/2014/main" id="{D9226147-33A4-4D9D-B338-881EC349B5FA}"/>
              </a:ext>
              <a:ext uri="{C183D7F6-B498-43B3-948B-1728B52AA6E4}">
                <adec:decorative xmlns:adec="http://schemas.microsoft.com/office/drawing/2017/decorative" val="1"/>
              </a:ext>
            </a:extLst>
          </p:cNvPr>
          <p:cNvSpPr txBox="1"/>
          <p:nvPr/>
        </p:nvSpPr>
        <p:spPr>
          <a:xfrm>
            <a:off x="2493895" y="5842873"/>
            <a:ext cx="1266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+2.2pp</a:t>
            </a:r>
          </a:p>
        </p:txBody>
      </p:sp>
      <p:sp>
        <p:nvSpPr>
          <p:cNvPr id="10" name="TextBox 9">
            <a:extLst>
              <a:ext uri="{FF2B5EF4-FFF2-40B4-BE49-F238E27FC236}">
                <a16:creationId xmlns:a16="http://schemas.microsoft.com/office/drawing/2014/main" id="{E57F29FA-99FB-43C5-B751-174C6D71EA76}"/>
              </a:ext>
              <a:ext uri="{C183D7F6-B498-43B3-948B-1728B52AA6E4}">
                <adec:decorative xmlns:adec="http://schemas.microsoft.com/office/drawing/2017/decorative" val="1"/>
              </a:ext>
            </a:extLst>
          </p:cNvPr>
          <p:cNvSpPr txBox="1"/>
          <p:nvPr/>
        </p:nvSpPr>
        <p:spPr>
          <a:xfrm>
            <a:off x="4253912" y="5677431"/>
            <a:ext cx="20351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Previous change </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(Jun – Sept 22):</a:t>
            </a:r>
          </a:p>
        </p:txBody>
      </p:sp>
      <p:sp>
        <p:nvSpPr>
          <p:cNvPr id="16" name="TextBox 15">
            <a:extLst>
              <a:ext uri="{FF2B5EF4-FFF2-40B4-BE49-F238E27FC236}">
                <a16:creationId xmlns:a16="http://schemas.microsoft.com/office/drawing/2014/main" id="{61AD0DBC-6257-45B0-999B-593C1FD6D854}"/>
              </a:ext>
              <a:ext uri="{C183D7F6-B498-43B3-948B-1728B52AA6E4}">
                <adec:decorative xmlns:adec="http://schemas.microsoft.com/office/drawing/2017/decorative" val="1"/>
              </a:ext>
            </a:extLst>
          </p:cNvPr>
          <p:cNvSpPr txBox="1"/>
          <p:nvPr/>
        </p:nvSpPr>
        <p:spPr>
          <a:xfrm>
            <a:off x="6258598" y="5894773"/>
            <a:ext cx="1350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-2.2pp</a:t>
            </a:r>
          </a:p>
        </p:txBody>
      </p:sp>
      <p:sp>
        <p:nvSpPr>
          <p:cNvPr id="6" name="TextBox 5">
            <a:extLst>
              <a:ext uri="{FF2B5EF4-FFF2-40B4-BE49-F238E27FC236}">
                <a16:creationId xmlns:a16="http://schemas.microsoft.com/office/drawing/2014/main" id="{0E25083A-591B-4635-94D5-81A91553C4A7}"/>
              </a:ext>
              <a:ext uri="{C183D7F6-B498-43B3-948B-1728B52AA6E4}">
                <adec:decorative xmlns:adec="http://schemas.microsoft.com/office/drawing/2017/decorative" val="1"/>
              </a:ext>
            </a:extLst>
          </p:cNvPr>
          <p:cNvSpPr txBox="1"/>
          <p:nvPr/>
        </p:nvSpPr>
        <p:spPr>
          <a:xfrm>
            <a:off x="594809"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prstClr val="white"/>
                </a:solidFill>
                <a:effectLst/>
                <a:uLnTx/>
                <a:uFillTx/>
                <a:latin typeface="Calibri" panose="020F0502020204030204"/>
                <a:ea typeface="+mn-ea"/>
                <a:cs typeface="+mn-cs"/>
              </a:rPr>
              <a:t>Comparing Jan 2022- Dec 2022 with Oct 2021 - Sept 2022</a:t>
            </a: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7DAE669-08F4-4823-9CD7-680AAE710587}"/>
              </a:ext>
              <a:ext uri="{C183D7F6-B498-43B3-948B-1728B52AA6E4}">
                <adec:decorative xmlns:adec="http://schemas.microsoft.com/office/drawing/2017/decorative" val="1"/>
              </a:ext>
            </a:extLst>
          </p:cNvPr>
          <p:cNvSpPr txBox="1"/>
          <p:nvPr/>
        </p:nvSpPr>
        <p:spPr>
          <a:xfrm>
            <a:off x="4176112"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prstClr val="white"/>
                </a:solidFill>
                <a:effectLst/>
                <a:uLnTx/>
                <a:uFillTx/>
                <a:latin typeface="Calibri" panose="020F0502020204030204"/>
                <a:ea typeface="+mn-ea"/>
                <a:cs typeface="+mn-cs"/>
              </a:rPr>
              <a:t>Comparing Oct 2021– Sept 2022 with Jul 2021 – Jun 2022</a:t>
            </a: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6EE3F32-67B1-4CB2-B9E5-94B8EFE896B6}"/>
              </a:ext>
              <a:ext uri="{C183D7F6-B498-43B3-948B-1728B52AA6E4}">
                <adec:decorative xmlns:adec="http://schemas.microsoft.com/office/drawing/2017/decorative" val="1"/>
              </a:ext>
            </a:extLst>
          </p:cNvPr>
          <p:cNvSpPr txBox="1"/>
          <p:nvPr/>
        </p:nvSpPr>
        <p:spPr>
          <a:xfrm>
            <a:off x="7921976" y="6422816"/>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white"/>
                </a:solidFill>
                <a:effectLst/>
                <a:uLnTx/>
                <a:uFillTx/>
                <a:latin typeface="Calibri" panose="020F0502020204030204"/>
                <a:ea typeface="+mn-ea"/>
                <a:cs typeface="+mn-cs"/>
              </a:rPr>
              <a:t>Comparing Jan 2022- Dec 2022 with Jan 2021 - Dec 2021</a:t>
            </a:r>
          </a:p>
        </p:txBody>
      </p:sp>
      <p:sp>
        <p:nvSpPr>
          <p:cNvPr id="8" name="Isosceles Triangle 7">
            <a:extLst>
              <a:ext uri="{FF2B5EF4-FFF2-40B4-BE49-F238E27FC236}">
                <a16:creationId xmlns:a16="http://schemas.microsoft.com/office/drawing/2014/main" id="{9A3E42BE-94B9-A2D4-85CB-3412B4AEA87E}"/>
              </a:ext>
              <a:ext uri="{C183D7F6-B498-43B3-948B-1728B52AA6E4}">
                <adec:decorative xmlns:adec="http://schemas.microsoft.com/office/drawing/2017/decorative" val="1"/>
              </a:ext>
            </a:extLst>
          </p:cNvPr>
          <p:cNvSpPr/>
          <p:nvPr/>
        </p:nvSpPr>
        <p:spPr>
          <a:xfrm rot="10800000">
            <a:off x="5951981" y="595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2">
            <a:extLst>
              <a:ext uri="{FF2B5EF4-FFF2-40B4-BE49-F238E27FC236}">
                <a16:creationId xmlns:a16="http://schemas.microsoft.com/office/drawing/2014/main" id="{C551AAF6-42F2-C712-C286-A65FB44D0B23}"/>
              </a:ext>
            </a:extLst>
          </p:cNvPr>
          <p:cNvGraphicFramePr>
            <a:graphicFrameLocks noGrp="1"/>
          </p:cNvGraphicFramePr>
          <p:nvPr/>
        </p:nvGraphicFramePr>
        <p:xfrm>
          <a:off x="1174528" y="5498403"/>
          <a:ext cx="9842944" cy="1280160"/>
        </p:xfrm>
        <a:graphic>
          <a:graphicData uri="http://schemas.openxmlformats.org/drawingml/2006/table">
            <a:tbl>
              <a:tblPr firstRow="1" bandRow="1">
                <a:tableStyleId>{5C22544A-7EE6-4342-B048-85BDC9FD1C3A}</a:tableStyleId>
              </a:tblPr>
              <a:tblGrid>
                <a:gridCol w="2460736">
                  <a:extLst>
                    <a:ext uri="{9D8B030D-6E8A-4147-A177-3AD203B41FA5}">
                      <a16:colId xmlns:a16="http://schemas.microsoft.com/office/drawing/2014/main" val="4032657100"/>
                    </a:ext>
                  </a:extLst>
                </a:gridCol>
                <a:gridCol w="2460736">
                  <a:extLst>
                    <a:ext uri="{9D8B030D-6E8A-4147-A177-3AD203B41FA5}">
                      <a16:colId xmlns:a16="http://schemas.microsoft.com/office/drawing/2014/main" val="774618395"/>
                    </a:ext>
                  </a:extLst>
                </a:gridCol>
                <a:gridCol w="2460736">
                  <a:extLst>
                    <a:ext uri="{9D8B030D-6E8A-4147-A177-3AD203B41FA5}">
                      <a16:colId xmlns:a16="http://schemas.microsoft.com/office/drawing/2014/main" val="61583384"/>
                    </a:ext>
                  </a:extLst>
                </a:gridCol>
                <a:gridCol w="2460736">
                  <a:extLst>
                    <a:ext uri="{9D8B030D-6E8A-4147-A177-3AD203B41FA5}">
                      <a16:colId xmlns:a16="http://schemas.microsoft.com/office/drawing/2014/main" val="1230185909"/>
                    </a:ext>
                  </a:extLst>
                </a:gridCol>
              </a:tblGrid>
              <a:tr h="362007">
                <a:tc>
                  <a:txBody>
                    <a:bodyPr/>
                    <a:lstStyle/>
                    <a:p>
                      <a:r>
                        <a:rPr lang="en-GB">
                          <a:solidFill>
                            <a:schemeClr val="tx1"/>
                          </a:solidFill>
                        </a:rPr>
                        <a:t>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600">
                          <a:solidFill>
                            <a:schemeClr val="tx1"/>
                          </a:solidFill>
                        </a:rPr>
                        <a:t>Cambridge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600">
                          <a:solidFill>
                            <a:schemeClr val="tx1"/>
                          </a:solidFill>
                        </a:rPr>
                        <a:t>South 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600">
                          <a:solidFill>
                            <a:schemeClr val="tx1"/>
                          </a:solidFill>
                        </a:rPr>
                        <a:t>United Kingdom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4231404"/>
                  </a:ext>
                </a:extLst>
              </a:tr>
              <a:tr h="514431">
                <a:tc>
                  <a:txBody>
                    <a:bodyPr/>
                    <a:lstStyle/>
                    <a:p>
                      <a:pPr algn="l"/>
                      <a:r>
                        <a:rPr lang="en-GB" sz="1600" b="1">
                          <a:solidFill>
                            <a:schemeClr val="tx1"/>
                          </a:solidFill>
                        </a:rPr>
                        <a:t>Median monthly pay (November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a:solidFill>
                            <a:schemeClr val="tx1"/>
                          </a:solidFill>
                        </a:rPr>
                        <a:t>£2,765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£2,760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£2,310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0368383"/>
                  </a:ext>
                </a:extLst>
              </a:tr>
              <a:tr h="20958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1" dirty="0">
                          <a:solidFill>
                            <a:schemeClr val="tx1"/>
                          </a:solidFill>
                        </a:rPr>
                        <a:t>Source – Pay as you earn real time information - HMRC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4893789"/>
                  </a:ext>
                </a:extLst>
              </a:tr>
            </a:tbl>
          </a:graphicData>
        </a:graphic>
      </p:graphicFrame>
      <p:pic>
        <p:nvPicPr>
          <p:cNvPr id="2" name="Picture 1" descr="A line chart showing the median monthly wage in Cambridge and South Cambridgeshire from January 2021 to November 2023 compared to the UK. Cambridge and South Cambridgeshire see similar median monthly wages which are substantially higher than observed in the UK.">
            <a:extLst>
              <a:ext uri="{FF2B5EF4-FFF2-40B4-BE49-F238E27FC236}">
                <a16:creationId xmlns:a16="http://schemas.microsoft.com/office/drawing/2014/main" id="{5C44576D-9712-F28F-E181-F9B2438D4373}"/>
              </a:ext>
            </a:extLst>
          </p:cNvPr>
          <p:cNvPicPr>
            <a:picLocks noChangeAspect="1"/>
          </p:cNvPicPr>
          <p:nvPr/>
        </p:nvPicPr>
        <p:blipFill>
          <a:blip r:embed="rId3"/>
          <a:stretch>
            <a:fillRect/>
          </a:stretch>
        </p:blipFill>
        <p:spPr>
          <a:xfrm>
            <a:off x="948717" y="603723"/>
            <a:ext cx="10006525" cy="4732450"/>
          </a:xfrm>
          <a:prstGeom prst="rect">
            <a:avLst/>
          </a:prstGeom>
        </p:spPr>
      </p:pic>
    </p:spTree>
    <p:extLst>
      <p:ext uri="{BB962C8B-B14F-4D97-AF65-F5344CB8AC3E}">
        <p14:creationId xmlns:p14="http://schemas.microsoft.com/office/powerpoint/2010/main" val="3110249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Median monthly pay growth (PAYE) (January 2021- </a:t>
            </a:r>
            <a:r>
              <a:rPr lang="en-GB" sz="2400" b="1" dirty="0">
                <a:solidFill>
                  <a:prstClr val="white"/>
                </a:solidFill>
                <a:latin typeface="Calibri" panose="020F0502020204030204"/>
              </a:rPr>
              <a:t>November 2023</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3" name="Picture 2" descr="A line chart showing the percentage change in median monthly pay from 12 month previous across Cambridge and South Cambridgeshire with CPIH plotted also. With the exception of June 2023, CPIH has been higher than median monthly pay growth in Cambridge and South Cambridgeshire since February 2022. Pay growth across Greater Cambridge and the UK has fallen in recent months but in the UK pay growth is still above inflation whilst across Greater Cambridge it is below.">
            <a:extLst>
              <a:ext uri="{FF2B5EF4-FFF2-40B4-BE49-F238E27FC236}">
                <a16:creationId xmlns:a16="http://schemas.microsoft.com/office/drawing/2014/main" id="{2ABA3DFE-DFFB-BB9E-69F2-4F8CB88A2842}"/>
              </a:ext>
            </a:extLst>
          </p:cNvPr>
          <p:cNvPicPr>
            <a:picLocks noChangeAspect="1"/>
          </p:cNvPicPr>
          <p:nvPr/>
        </p:nvPicPr>
        <p:blipFill>
          <a:blip r:embed="rId3"/>
          <a:stretch>
            <a:fillRect/>
          </a:stretch>
        </p:blipFill>
        <p:spPr>
          <a:xfrm>
            <a:off x="142650" y="689963"/>
            <a:ext cx="11727544" cy="4487855"/>
          </a:xfrm>
          <a:prstGeom prst="rect">
            <a:avLst/>
          </a:prstGeom>
        </p:spPr>
      </p:pic>
      <p:graphicFrame>
        <p:nvGraphicFramePr>
          <p:cNvPr id="4" name="Table 12">
            <a:extLst>
              <a:ext uri="{FF2B5EF4-FFF2-40B4-BE49-F238E27FC236}">
                <a16:creationId xmlns:a16="http://schemas.microsoft.com/office/drawing/2014/main" id="{4290FF01-2C26-4BB1-7936-861A5EC9E404}"/>
              </a:ext>
            </a:extLst>
          </p:cNvPr>
          <p:cNvGraphicFramePr>
            <a:graphicFrameLocks noGrp="1"/>
          </p:cNvGraphicFramePr>
          <p:nvPr/>
        </p:nvGraphicFramePr>
        <p:xfrm>
          <a:off x="321804" y="5177818"/>
          <a:ext cx="11548390" cy="1633876"/>
        </p:xfrm>
        <a:graphic>
          <a:graphicData uri="http://schemas.openxmlformats.org/drawingml/2006/table">
            <a:tbl>
              <a:tblPr firstRow="1" bandRow="1">
                <a:tableStyleId>{5C22544A-7EE6-4342-B048-85BDC9FD1C3A}</a:tableStyleId>
              </a:tblPr>
              <a:tblGrid>
                <a:gridCol w="2309678">
                  <a:extLst>
                    <a:ext uri="{9D8B030D-6E8A-4147-A177-3AD203B41FA5}">
                      <a16:colId xmlns:a16="http://schemas.microsoft.com/office/drawing/2014/main" val="4032657100"/>
                    </a:ext>
                  </a:extLst>
                </a:gridCol>
                <a:gridCol w="2309678">
                  <a:extLst>
                    <a:ext uri="{9D8B030D-6E8A-4147-A177-3AD203B41FA5}">
                      <a16:colId xmlns:a16="http://schemas.microsoft.com/office/drawing/2014/main" val="135579462"/>
                    </a:ext>
                  </a:extLst>
                </a:gridCol>
                <a:gridCol w="2309678">
                  <a:extLst>
                    <a:ext uri="{9D8B030D-6E8A-4147-A177-3AD203B41FA5}">
                      <a16:colId xmlns:a16="http://schemas.microsoft.com/office/drawing/2014/main" val="774618395"/>
                    </a:ext>
                  </a:extLst>
                </a:gridCol>
                <a:gridCol w="2309678">
                  <a:extLst>
                    <a:ext uri="{9D8B030D-6E8A-4147-A177-3AD203B41FA5}">
                      <a16:colId xmlns:a16="http://schemas.microsoft.com/office/drawing/2014/main" val="61583384"/>
                    </a:ext>
                  </a:extLst>
                </a:gridCol>
                <a:gridCol w="2309678">
                  <a:extLst>
                    <a:ext uri="{9D8B030D-6E8A-4147-A177-3AD203B41FA5}">
                      <a16:colId xmlns:a16="http://schemas.microsoft.com/office/drawing/2014/main" val="728459539"/>
                    </a:ext>
                  </a:extLst>
                </a:gridCol>
              </a:tblGrid>
              <a:tr h="480674">
                <a:tc>
                  <a:txBody>
                    <a:bodyPr/>
                    <a:lstStyle/>
                    <a:p>
                      <a:r>
                        <a:rPr lang="en-GB" sz="1600">
                          <a:solidFill>
                            <a:schemeClr val="tx1"/>
                          </a:solidFill>
                        </a:rPr>
                        <a:t>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CPIH</a:t>
                      </a:r>
                      <a:br>
                        <a:rPr lang="en-GB" sz="1400">
                          <a:solidFill>
                            <a:schemeClr val="tx1"/>
                          </a:solidFill>
                        </a:rPr>
                      </a:br>
                      <a:r>
                        <a:rPr lang="en-GB" sz="1400">
                          <a:solidFill>
                            <a:schemeClr val="tx1"/>
                          </a:solidFill>
                        </a:rPr>
                        <a:t>(November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4231404"/>
                  </a:ext>
                </a:extLst>
              </a:tr>
              <a:tr h="521942">
                <a:tc>
                  <a:txBody>
                    <a:bodyPr/>
                    <a:lstStyle/>
                    <a:p>
                      <a:pPr algn="l"/>
                      <a:r>
                        <a:rPr lang="en-GB" sz="1200" b="1">
                          <a:solidFill>
                            <a:schemeClr val="tx1"/>
                          </a:solidFill>
                        </a:rPr>
                        <a:t>% Change from November 2022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b="1">
                          <a:solidFill>
                            <a:schemeClr val="tx1"/>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355668"/>
                  </a:ext>
                </a:extLst>
              </a:tr>
              <a:tr h="59377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a:t>
                      </a:r>
                      <a:r>
                        <a:rPr lang="en-GB" sz="1200" dirty="0"/>
                        <a:t>T</a:t>
                      </a:r>
                      <a:r>
                        <a:rPr lang="en-GB" sz="1200" b="0" i="0" dirty="0">
                          <a:effectLst/>
                        </a:rPr>
                        <a:t>he Consumer Prices Index including owner occupiers' housing costs (CPIH) is the office for national statistics’ headline inflation measure</a:t>
                      </a:r>
                      <a:br>
                        <a:rPr lang="en-GB" sz="1200" b="0" i="1" dirty="0">
                          <a:solidFill>
                            <a:schemeClr val="tx1"/>
                          </a:solidFill>
                        </a:rPr>
                      </a:br>
                      <a:r>
                        <a:rPr lang="en-GB" sz="1200" b="0" i="1" dirty="0">
                          <a:solidFill>
                            <a:schemeClr val="tx1"/>
                          </a:solidFill>
                        </a:rPr>
                        <a:t>Source - Pay as you earn real time information – HMRC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7659866"/>
                  </a:ext>
                </a:extLst>
              </a:tr>
            </a:tbl>
          </a:graphicData>
        </a:graphic>
      </p:graphicFrame>
      <p:sp>
        <p:nvSpPr>
          <p:cNvPr id="2" name="TextBox 1">
            <a:extLst>
              <a:ext uri="{FF2B5EF4-FFF2-40B4-BE49-F238E27FC236}">
                <a16:creationId xmlns:a16="http://schemas.microsoft.com/office/drawing/2014/main" id="{D1B507F4-D681-9AE7-457E-153367C7BD9B}"/>
              </a:ext>
            </a:extLst>
          </p:cNvPr>
          <p:cNvSpPr txBox="1"/>
          <p:nvPr/>
        </p:nvSpPr>
        <p:spPr>
          <a:xfrm>
            <a:off x="5981700" y="6519446"/>
            <a:ext cx="8509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black"/>
                </a:solidFill>
                <a:effectLst/>
                <a:uLnTx/>
                <a:uFillTx/>
                <a:latin typeface="Calibri" panose="020F0502020204030204"/>
                <a:ea typeface="+mn-ea"/>
                <a:cs typeface="+mn-cs"/>
              </a:rPr>
              <a:t>*Inflation given by </a:t>
            </a:r>
            <a:r>
              <a:rPr kumimoji="0" lang="en-GB" sz="16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CPIH – Consumer Price Index including Housing Costs</a:t>
            </a:r>
            <a:endParaRPr kumimoji="0" lang="en-GB" sz="1600" b="1" i="1"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528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dirty="0">
                <a:solidFill>
                  <a:schemeClr val="bg1"/>
                </a:solidFill>
                <a:latin typeface="+mn-lt"/>
              </a:rPr>
              <a:t>Vacancies</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p:txBody>
          <a:bodyPr/>
          <a:lstStyle/>
          <a:p>
            <a:pPr algn="ctr"/>
            <a:r>
              <a:rPr lang="en-GB" b="1" dirty="0" err="1">
                <a:solidFill>
                  <a:schemeClr val="bg1"/>
                </a:solidFill>
              </a:rPr>
              <a:t>Lightcast</a:t>
            </a:r>
            <a:r>
              <a:rPr lang="en-GB" b="1" dirty="0">
                <a:solidFill>
                  <a:schemeClr val="bg1"/>
                </a:solidFill>
              </a:rPr>
              <a:t> Vacancies Data – December 2023</a:t>
            </a:r>
            <a:endParaRPr lang="en-GB" dirty="0"/>
          </a:p>
        </p:txBody>
      </p:sp>
    </p:spTree>
    <p:extLst>
      <p:ext uri="{BB962C8B-B14F-4D97-AF65-F5344CB8AC3E}">
        <p14:creationId xmlns:p14="http://schemas.microsoft.com/office/powerpoint/2010/main" val="3326664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Vacancies – December 2023 </a:t>
            </a: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923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rPr>
              <a:t>After record numbers of vacancies in late 2021 and early 2022, vacancies have declined. December 2023 saw the lowest number of vacancies since September 2020. This is in line with national decreases and suggests a cooling labour market making it harder to find work.</a:t>
            </a:r>
            <a:endParaRPr kumimoji="0" lang="en-GB"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6" y="2327523"/>
            <a:ext cx="11445033" cy="2746457"/>
          </a:xfrm>
          <a:prstGeom prst="rect">
            <a:avLst/>
          </a:prstGeom>
          <a:noFill/>
        </p:spPr>
        <p:txBody>
          <a:bodyPr wrap="square">
            <a:spAutoFit/>
          </a:bodyPr>
          <a:lstStyle/>
          <a:p>
            <a:pPr marL="342900" indent="-342900">
              <a:lnSpc>
                <a:spcPct val="107000"/>
              </a:lnSpc>
              <a:buFont typeface="Symbol" panose="05050102010706020507" pitchFamily="18" charset="2"/>
              <a:buChar char=""/>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Looking at how </a:t>
            </a:r>
            <a:r>
              <a:rPr lang="en-GB"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vacancies</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have changed since the </a:t>
            </a:r>
            <a:r>
              <a:rPr lang="en-GB"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previous update</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when compared to the same point in 2023, vacancies have experienced a decrease from September 2023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16</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compared to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December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2022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37</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br>
              <a:rPr lang="en-GB" sz="1800" dirty="0">
                <a:solidFill>
                  <a:prstClr val="black"/>
                </a:solidFill>
                <a:latin typeface="Calibri" panose="020F0502020204030204" pitchFamily="34" charset="0"/>
                <a:cs typeface="Times New Roman" panose="02020603050405020304" pitchFamily="18" charset="0"/>
              </a:rPr>
            </a:b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All sectors with the exception of Education experienced a decrease in vacancies from September 2023.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All sectors also had fewer vacancies than in December 2022</a:t>
            </a:r>
          </a:p>
          <a:p>
            <a:pPr marR="0" lvl="0" algn="l" defTabSz="914400" rtl="0" eaLnBrk="1" fontAlgn="auto" latinLnBrk="0" hangingPunct="1">
              <a:lnSpc>
                <a:spcPct val="107000"/>
              </a:lnSpc>
              <a:spcBef>
                <a:spcPts val="0"/>
              </a:spcBef>
              <a:spcAft>
                <a:spcPts val="0"/>
              </a:spcAft>
              <a:buClrTx/>
              <a:buSzTx/>
              <a:tabLst/>
              <a:defRPr/>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27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Vacancy</a:t>
            </a:r>
            <a:r>
              <a:rPr kumimoji="0" lang="en-GB" sz="2800" b="1" i="0" u="none" strike="noStrike" kern="1200" cap="none" spc="0" normalizeH="0" noProof="0" dirty="0">
                <a:ln>
                  <a:noFill/>
                </a:ln>
                <a:solidFill>
                  <a:prstClr val="white"/>
                </a:solidFill>
                <a:effectLst/>
                <a:uLnTx/>
                <a:uFillTx/>
                <a:latin typeface="Trebuchet MS" panose="020B0603020202020204" pitchFamily="34" charset="0"/>
                <a:ea typeface="+mn-ea"/>
                <a:cs typeface="+mn-cs"/>
              </a:rPr>
              <a:t> Trends</a:t>
            </a: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p>
        </p:txBody>
      </p:sp>
      <p:pic>
        <p:nvPicPr>
          <p:cNvPr id="24" name="Picture 23" descr="A line chart showing monthly unique job postings across Greater Cambridge with a line for each of the last three years. Until August, the monthly job postings in Greater Cambridge in 2023 were higher than in 2021. The last quarter of 2023 has seen the lowest number of postings in the period.">
            <a:extLst>
              <a:ext uri="{FF2B5EF4-FFF2-40B4-BE49-F238E27FC236}">
                <a16:creationId xmlns:a16="http://schemas.microsoft.com/office/drawing/2014/main" id="{7B17B21D-6857-B2B1-9B11-7549379BCBBD}"/>
              </a:ext>
            </a:extLst>
          </p:cNvPr>
          <p:cNvPicPr>
            <a:picLocks noChangeAspect="1"/>
          </p:cNvPicPr>
          <p:nvPr/>
        </p:nvPicPr>
        <p:blipFill>
          <a:blip r:embed="rId3"/>
          <a:stretch>
            <a:fillRect/>
          </a:stretch>
        </p:blipFill>
        <p:spPr>
          <a:xfrm>
            <a:off x="224226" y="1142334"/>
            <a:ext cx="9557336" cy="4854153"/>
          </a:xfrm>
          <a:prstGeom prst="rect">
            <a:avLst/>
          </a:prstGeom>
        </p:spPr>
      </p:pic>
      <p:sp>
        <p:nvSpPr>
          <p:cNvPr id="8" name="TextBox 7">
            <a:extLst>
              <a:ext uri="{FF2B5EF4-FFF2-40B4-BE49-F238E27FC236}">
                <a16:creationId xmlns:a16="http://schemas.microsoft.com/office/drawing/2014/main" id="{B262AC38-0E43-F110-BCD7-8B9E5F32D014}"/>
              </a:ext>
            </a:extLst>
          </p:cNvPr>
          <p:cNvSpPr txBox="1"/>
          <p:nvPr/>
        </p:nvSpPr>
        <p:spPr>
          <a:xfrm>
            <a:off x="10340036" y="1140345"/>
            <a:ext cx="15644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15,277</a:t>
            </a:r>
          </a:p>
        </p:txBody>
      </p:sp>
      <p:sp>
        <p:nvSpPr>
          <p:cNvPr id="10" name="TextBox 9">
            <a:extLst>
              <a:ext uri="{FF2B5EF4-FFF2-40B4-BE49-F238E27FC236}">
                <a16:creationId xmlns:a16="http://schemas.microsoft.com/office/drawing/2014/main" id="{B7FA5744-F845-791F-F4D2-DB6283559DF7}"/>
              </a:ext>
            </a:extLst>
          </p:cNvPr>
          <p:cNvSpPr txBox="1"/>
          <p:nvPr/>
        </p:nvSpPr>
        <p:spPr>
          <a:xfrm>
            <a:off x="10069091" y="1706788"/>
            <a:ext cx="2122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Unique job postings in Greater Cambridge in December 2023</a:t>
            </a:r>
          </a:p>
        </p:txBody>
      </p:sp>
      <p:sp>
        <p:nvSpPr>
          <p:cNvPr id="12" name="TextBox 11">
            <a:extLst>
              <a:ext uri="{FF2B5EF4-FFF2-40B4-BE49-F238E27FC236}">
                <a16:creationId xmlns:a16="http://schemas.microsoft.com/office/drawing/2014/main" id="{AE058F7B-C9A7-0DB4-E5D3-B1D393255B9F}"/>
              </a:ext>
            </a:extLst>
          </p:cNvPr>
          <p:cNvSpPr txBox="1"/>
          <p:nvPr/>
        </p:nvSpPr>
        <p:spPr>
          <a:xfrm>
            <a:off x="10494246" y="2589085"/>
            <a:ext cx="1211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-16%</a:t>
            </a:r>
          </a:p>
        </p:txBody>
      </p:sp>
      <p:sp>
        <p:nvSpPr>
          <p:cNvPr id="16" name="TextBox 15">
            <a:extLst>
              <a:ext uri="{FF2B5EF4-FFF2-40B4-BE49-F238E27FC236}">
                <a16:creationId xmlns:a16="http://schemas.microsoft.com/office/drawing/2014/main" id="{79029C46-08B4-1467-E1DC-01330454BE05}"/>
              </a:ext>
            </a:extLst>
          </p:cNvPr>
          <p:cNvSpPr txBox="1"/>
          <p:nvPr/>
        </p:nvSpPr>
        <p:spPr>
          <a:xfrm>
            <a:off x="9986170" y="3153913"/>
            <a:ext cx="23886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Decrease in unique job postings compared to September 2023</a:t>
            </a:r>
          </a:p>
        </p:txBody>
      </p:sp>
      <p:sp>
        <p:nvSpPr>
          <p:cNvPr id="14" name="TextBox 13">
            <a:extLst>
              <a:ext uri="{FF2B5EF4-FFF2-40B4-BE49-F238E27FC236}">
                <a16:creationId xmlns:a16="http://schemas.microsoft.com/office/drawing/2014/main" id="{CA083943-4165-3E9D-66A1-72C757275A67}"/>
              </a:ext>
            </a:extLst>
          </p:cNvPr>
          <p:cNvSpPr txBox="1"/>
          <p:nvPr/>
        </p:nvSpPr>
        <p:spPr>
          <a:xfrm>
            <a:off x="9984118" y="4039407"/>
            <a:ext cx="2150220" cy="27699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Compared to -18% nationally</a:t>
            </a:r>
          </a:p>
        </p:txBody>
      </p:sp>
      <p:sp>
        <p:nvSpPr>
          <p:cNvPr id="18" name="TextBox 17">
            <a:extLst>
              <a:ext uri="{FF2B5EF4-FFF2-40B4-BE49-F238E27FC236}">
                <a16:creationId xmlns:a16="http://schemas.microsoft.com/office/drawing/2014/main" id="{ACB061B8-2AC0-747C-FE0D-022DC808FE94}"/>
              </a:ext>
            </a:extLst>
          </p:cNvPr>
          <p:cNvSpPr txBox="1"/>
          <p:nvPr/>
        </p:nvSpPr>
        <p:spPr>
          <a:xfrm>
            <a:off x="10517644" y="4337309"/>
            <a:ext cx="1211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-37%</a:t>
            </a:r>
          </a:p>
        </p:txBody>
      </p:sp>
      <p:sp>
        <p:nvSpPr>
          <p:cNvPr id="22" name="TextBox 21">
            <a:extLst>
              <a:ext uri="{FF2B5EF4-FFF2-40B4-BE49-F238E27FC236}">
                <a16:creationId xmlns:a16="http://schemas.microsoft.com/office/drawing/2014/main" id="{DD2C1A75-839E-5250-D755-D6803F644E99}"/>
              </a:ext>
            </a:extLst>
          </p:cNvPr>
          <p:cNvSpPr txBox="1"/>
          <p:nvPr/>
        </p:nvSpPr>
        <p:spPr>
          <a:xfrm>
            <a:off x="9974467" y="4886482"/>
            <a:ext cx="2388637"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Decrease in unique job postings compared to December 2022</a:t>
            </a:r>
          </a:p>
        </p:txBody>
      </p:sp>
      <p:sp>
        <p:nvSpPr>
          <p:cNvPr id="20" name="TextBox 19">
            <a:extLst>
              <a:ext uri="{FF2B5EF4-FFF2-40B4-BE49-F238E27FC236}">
                <a16:creationId xmlns:a16="http://schemas.microsoft.com/office/drawing/2014/main" id="{48EDBF89-B2CD-754C-F42B-EE082074A243}"/>
              </a:ext>
            </a:extLst>
          </p:cNvPr>
          <p:cNvSpPr txBox="1"/>
          <p:nvPr/>
        </p:nvSpPr>
        <p:spPr>
          <a:xfrm>
            <a:off x="9988207" y="5714743"/>
            <a:ext cx="2144927" cy="27699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Compared to   -30% nationally</a:t>
            </a:r>
          </a:p>
        </p:txBody>
      </p:sp>
    </p:spTree>
    <p:extLst>
      <p:ext uri="{BB962C8B-B14F-4D97-AF65-F5344CB8AC3E}">
        <p14:creationId xmlns:p14="http://schemas.microsoft.com/office/powerpoint/2010/main" val="1013486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DC459B-AD0F-2E6B-F13C-276BDF99662F}"/>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Vacancies by Industry</a:t>
            </a:r>
          </a:p>
        </p:txBody>
      </p:sp>
      <p:graphicFrame>
        <p:nvGraphicFramePr>
          <p:cNvPr id="17" name="Content Placeholder 16">
            <a:extLst>
              <a:ext uri="{FF2B5EF4-FFF2-40B4-BE49-F238E27FC236}">
                <a16:creationId xmlns:a16="http://schemas.microsoft.com/office/drawing/2014/main" id="{3A3FC90C-E046-8351-F16F-574E95C61120}"/>
              </a:ext>
            </a:extLst>
          </p:cNvPr>
          <p:cNvGraphicFramePr>
            <a:graphicFrameLocks noGrp="1"/>
          </p:cNvGraphicFramePr>
          <p:nvPr>
            <p:ph idx="1"/>
            <p:extLst>
              <p:ext uri="{D42A27DB-BD31-4B8C-83A1-F6EECF244321}">
                <p14:modId xmlns:p14="http://schemas.microsoft.com/office/powerpoint/2010/main" val="2208565467"/>
              </p:ext>
            </p:extLst>
          </p:nvPr>
        </p:nvGraphicFramePr>
        <p:xfrm>
          <a:off x="300038" y="695796"/>
          <a:ext cx="11406094" cy="6028994"/>
        </p:xfrm>
        <a:graphic>
          <a:graphicData uri="http://schemas.openxmlformats.org/drawingml/2006/table">
            <a:tbl>
              <a:tblPr firstRow="1"/>
              <a:tblGrid>
                <a:gridCol w="1345684">
                  <a:extLst>
                    <a:ext uri="{9D8B030D-6E8A-4147-A177-3AD203B41FA5}">
                      <a16:colId xmlns:a16="http://schemas.microsoft.com/office/drawing/2014/main" val="3504557264"/>
                    </a:ext>
                  </a:extLst>
                </a:gridCol>
                <a:gridCol w="4548940">
                  <a:extLst>
                    <a:ext uri="{9D8B030D-6E8A-4147-A177-3AD203B41FA5}">
                      <a16:colId xmlns:a16="http://schemas.microsoft.com/office/drawing/2014/main" val="4187039276"/>
                    </a:ext>
                  </a:extLst>
                </a:gridCol>
                <a:gridCol w="1905927">
                  <a:extLst>
                    <a:ext uri="{9D8B030D-6E8A-4147-A177-3AD203B41FA5}">
                      <a16:colId xmlns:a16="http://schemas.microsoft.com/office/drawing/2014/main" val="415243330"/>
                    </a:ext>
                  </a:extLst>
                </a:gridCol>
                <a:gridCol w="1090505">
                  <a:extLst>
                    <a:ext uri="{9D8B030D-6E8A-4147-A177-3AD203B41FA5}">
                      <a16:colId xmlns:a16="http://schemas.microsoft.com/office/drawing/2014/main" val="529452867"/>
                    </a:ext>
                  </a:extLst>
                </a:gridCol>
                <a:gridCol w="1485871">
                  <a:extLst>
                    <a:ext uri="{9D8B030D-6E8A-4147-A177-3AD203B41FA5}">
                      <a16:colId xmlns:a16="http://schemas.microsoft.com/office/drawing/2014/main" val="335686082"/>
                    </a:ext>
                  </a:extLst>
                </a:gridCol>
                <a:gridCol w="1029167">
                  <a:extLst>
                    <a:ext uri="{9D8B030D-6E8A-4147-A177-3AD203B41FA5}">
                      <a16:colId xmlns:a16="http://schemas.microsoft.com/office/drawing/2014/main" val="4293699566"/>
                    </a:ext>
                  </a:extLst>
                </a:gridCol>
              </a:tblGrid>
              <a:tr h="410425">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a:solidFill>
                            <a:srgbClr val="000000"/>
                          </a:solidFill>
                          <a:effectLst/>
                          <a:latin typeface="Arial" panose="020B0604020202020204" pitchFamily="34" charset="0"/>
                          <a:cs typeface="Arial" panose="020B0604020202020204" pitchFamily="34" charset="0"/>
                        </a:rPr>
                        <a:t>Number of Vacancies in Greater Cambridge in December 2023 compared to the UK</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a:solidFill>
                            <a:srgbClr val="000000"/>
                          </a:solidFill>
                          <a:effectLst/>
                          <a:latin typeface="Arial" panose="020B0604020202020204" pitchFamily="34" charset="0"/>
                          <a:cs typeface="Arial" panose="020B0604020202020204" pitchFamily="34" charset="0"/>
                        </a:rPr>
                        <a:t>Top three sectors with highest proportion of vacancies highlighted green</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4146349"/>
                  </a:ext>
                </a:extLst>
              </a:tr>
              <a:tr h="933180">
                <a:tc>
                  <a:txBody>
                    <a:bodyPr/>
                    <a:lstStyle/>
                    <a:p>
                      <a:pPr algn="ctr" fontAlgn="ctr"/>
                      <a:r>
                        <a:rPr lang="en-GB" sz="1400" b="1" i="0" u="none" strike="noStrike">
                          <a:solidFill>
                            <a:srgbClr val="000000"/>
                          </a:solidFill>
                          <a:effectLst/>
                          <a:latin typeface="Arial" panose="020B0604020202020204" pitchFamily="34" charset="0"/>
                        </a:rPr>
                        <a:t>Sector Identifier</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Employment Sector </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Vacancies in Greater Cambridge: December 2023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Percentage of total vacancies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Vacancies in United Kingdom: December 2023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Percentage of total vacancies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9188339"/>
                  </a:ext>
                </a:extLst>
              </a:tr>
              <a:tr h="233920">
                <a:tc>
                  <a:txBody>
                    <a:bodyPr/>
                    <a:lstStyle/>
                    <a:p>
                      <a:pPr algn="ctr" fontAlgn="b"/>
                      <a:r>
                        <a:rPr lang="en-GB" sz="1400" b="0" i="0" u="none" strike="noStrike">
                          <a:solidFill>
                            <a:srgbClr val="000000"/>
                          </a:solidFill>
                          <a:effectLst/>
                          <a:latin typeface="Arial" panose="020B0604020202020204" pitchFamily="34" charset="0"/>
                        </a:rPr>
                        <a:t>1</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Accommodation and food service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67,387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918642"/>
                  </a:ext>
                </a:extLst>
              </a:tr>
              <a:tr h="245574">
                <a:tc>
                  <a:txBody>
                    <a:bodyPr/>
                    <a:lstStyle/>
                    <a:p>
                      <a:pPr algn="ctr" fontAlgn="b"/>
                      <a:r>
                        <a:rPr lang="en-GB" sz="1400" b="0" i="0" u="none" strike="noStrike">
                          <a:solidFill>
                            <a:srgbClr val="000000"/>
                          </a:solidFill>
                          <a:effectLst/>
                          <a:latin typeface="Arial" panose="020B0604020202020204" pitchFamily="34" charset="0"/>
                        </a:rPr>
                        <a:t>2</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Arial" panose="020B0604020202020204" pitchFamily="34" charset="0"/>
                        </a:rPr>
                        <a:t>Administrative and support service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1,268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166,467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5048508"/>
                  </a:ext>
                </a:extLst>
              </a:tr>
              <a:tr h="233920">
                <a:tc>
                  <a:txBody>
                    <a:bodyPr/>
                    <a:lstStyle/>
                    <a:p>
                      <a:pPr algn="ctr" fontAlgn="b"/>
                      <a:r>
                        <a:rPr lang="en-GB" sz="1400" b="0" i="0" u="none" strike="noStrike">
                          <a:solidFill>
                            <a:srgbClr val="000000"/>
                          </a:solidFill>
                          <a:effectLst/>
                          <a:latin typeface="Arial" panose="020B0604020202020204" pitchFamily="34" charset="0"/>
                        </a:rPr>
                        <a:t>3</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Arts, entertainment and recreation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811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94,303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639606"/>
                  </a:ext>
                </a:extLst>
              </a:tr>
              <a:tr h="233920">
                <a:tc>
                  <a:txBody>
                    <a:bodyPr/>
                    <a:lstStyle/>
                    <a:p>
                      <a:pPr algn="ctr" fontAlgn="b"/>
                      <a:r>
                        <a:rPr lang="en-GB" sz="1400" b="0" i="0" u="none" strike="noStrike">
                          <a:solidFill>
                            <a:srgbClr val="000000"/>
                          </a:solidFill>
                          <a:effectLst/>
                          <a:latin typeface="Arial" panose="020B0604020202020204" pitchFamily="34" charset="0"/>
                        </a:rPr>
                        <a:t>4</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Construction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754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81,792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763462"/>
                  </a:ext>
                </a:extLst>
              </a:tr>
              <a:tr h="233920">
                <a:tc>
                  <a:txBody>
                    <a:bodyPr/>
                    <a:lstStyle/>
                    <a:p>
                      <a:pPr algn="ctr" fontAlgn="b"/>
                      <a:r>
                        <a:rPr lang="en-GB" sz="1400" b="0" i="0" u="none" strike="noStrike">
                          <a:solidFill>
                            <a:srgbClr val="000000"/>
                          </a:solidFill>
                          <a:effectLst/>
                          <a:latin typeface="Arial" panose="020B0604020202020204" pitchFamily="34" charset="0"/>
                        </a:rPr>
                        <a:t>5</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400" b="0" i="0" u="none" strike="noStrike">
                          <a:solidFill>
                            <a:srgbClr val="000000"/>
                          </a:solidFill>
                          <a:effectLst/>
                          <a:latin typeface="Arial" panose="020B0604020202020204" pitchFamily="34" charset="0"/>
                        </a:rPr>
                        <a:t>Education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1,325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178,464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33637228"/>
                  </a:ext>
                </a:extLst>
              </a:tr>
              <a:tr h="236000">
                <a:tc>
                  <a:txBody>
                    <a:bodyPr/>
                    <a:lstStyle/>
                    <a:p>
                      <a:pPr algn="ctr" fontAlgn="b"/>
                      <a:r>
                        <a:rPr lang="en-GB" sz="1400" b="0" i="0" u="none" strike="noStrike">
                          <a:solidFill>
                            <a:srgbClr val="000000"/>
                          </a:solidFill>
                          <a:effectLst/>
                          <a:latin typeface="Arial" panose="020B0604020202020204" pitchFamily="34" charset="0"/>
                        </a:rPr>
                        <a:t>6</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Arial" panose="020B0604020202020204" pitchFamily="34" charset="0"/>
                        </a:rPr>
                        <a:t>Financial and insurance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447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63,191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298272"/>
                  </a:ext>
                </a:extLst>
              </a:tr>
              <a:tr h="314698">
                <a:tc>
                  <a:txBody>
                    <a:bodyPr/>
                    <a:lstStyle/>
                    <a:p>
                      <a:pPr algn="ctr" fontAlgn="b"/>
                      <a:r>
                        <a:rPr lang="en-GB" sz="1400" b="0" i="0" u="none" strike="noStrike">
                          <a:solidFill>
                            <a:srgbClr val="000000"/>
                          </a:solidFill>
                          <a:effectLst/>
                          <a:latin typeface="Arial" panose="020B0604020202020204" pitchFamily="34" charset="0"/>
                        </a:rPr>
                        <a:t>7</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400" b="0" i="0" u="none" strike="noStrike">
                          <a:solidFill>
                            <a:srgbClr val="000000"/>
                          </a:solidFill>
                          <a:effectLst/>
                          <a:latin typeface="Arial" panose="020B0604020202020204" pitchFamily="34" charset="0"/>
                        </a:rPr>
                        <a:t>Human health and social work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1,886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264,924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21886698"/>
                  </a:ext>
                </a:extLst>
              </a:tr>
              <a:tr h="233920">
                <a:tc>
                  <a:txBody>
                    <a:bodyPr/>
                    <a:lstStyle/>
                    <a:p>
                      <a:pPr algn="ctr" fontAlgn="b"/>
                      <a:r>
                        <a:rPr lang="en-GB" sz="1400" b="0" i="0" u="none" strike="noStrike">
                          <a:solidFill>
                            <a:srgbClr val="000000"/>
                          </a:solidFill>
                          <a:effectLst/>
                          <a:latin typeface="Arial" panose="020B0604020202020204" pitchFamily="34" charset="0"/>
                        </a:rPr>
                        <a:t>8</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400" b="0" i="0" u="none" strike="noStrike">
                          <a:solidFill>
                            <a:srgbClr val="000000"/>
                          </a:solidFill>
                          <a:effectLst/>
                          <a:latin typeface="Arial" panose="020B0604020202020204" pitchFamily="34" charset="0"/>
                        </a:rPr>
                        <a:t>Information and communication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1,982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116,021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05640349"/>
                  </a:ext>
                </a:extLst>
              </a:tr>
              <a:tr h="233920">
                <a:tc>
                  <a:txBody>
                    <a:bodyPr/>
                    <a:lstStyle/>
                    <a:p>
                      <a:pPr algn="ctr" fontAlgn="b"/>
                      <a:r>
                        <a:rPr lang="en-GB" sz="1400" b="0" i="0" u="none" strike="noStrike">
                          <a:solidFill>
                            <a:srgbClr val="000000"/>
                          </a:solidFill>
                          <a:effectLst/>
                          <a:latin typeface="Arial" panose="020B0604020202020204" pitchFamily="34" charset="0"/>
                        </a:rPr>
                        <a:t>9</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Arial" panose="020B0604020202020204" pitchFamily="34" charset="0"/>
                        </a:rPr>
                        <a:t>Manufacturing</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1,211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126,842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1436207"/>
                  </a:ext>
                </a:extLst>
              </a:tr>
              <a:tr h="233920">
                <a:tc>
                  <a:txBody>
                    <a:bodyPr/>
                    <a:lstStyle/>
                    <a:p>
                      <a:pPr algn="ctr" fontAlgn="b"/>
                      <a:r>
                        <a:rPr lang="en-GB" sz="1400" b="0" i="0" u="none" strike="noStrike">
                          <a:solidFill>
                            <a:srgbClr val="000000"/>
                          </a:solidFill>
                          <a:effectLst/>
                          <a:latin typeface="Arial" panose="020B0604020202020204" pitchFamily="34" charset="0"/>
                        </a:rPr>
                        <a:t>10</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Arial" panose="020B0604020202020204" pitchFamily="34" charset="0"/>
                        </a:rPr>
                        <a:t>Other service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8,870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959707"/>
                  </a:ext>
                </a:extLst>
              </a:tr>
              <a:tr h="233920">
                <a:tc>
                  <a:txBody>
                    <a:bodyPr/>
                    <a:lstStyle/>
                    <a:p>
                      <a:pPr algn="ctr" fontAlgn="b"/>
                      <a:r>
                        <a:rPr lang="en-GB" sz="1400" b="0" i="0" u="none" strike="noStrike">
                          <a:solidFill>
                            <a:srgbClr val="000000"/>
                          </a:solidFill>
                          <a:effectLst/>
                          <a:latin typeface="Arial" panose="020B0604020202020204" pitchFamily="34" charset="0"/>
                        </a:rPr>
                        <a:t>11</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Professional, scientific and technical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1,095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124,663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601915"/>
                  </a:ext>
                </a:extLst>
              </a:tr>
              <a:tr h="437207">
                <a:tc>
                  <a:txBody>
                    <a:bodyPr/>
                    <a:lstStyle/>
                    <a:p>
                      <a:pPr algn="ctr" fontAlgn="b"/>
                      <a:r>
                        <a:rPr lang="en-GB" sz="1400" b="0" i="0" u="none" strike="noStrike">
                          <a:solidFill>
                            <a:srgbClr val="000000"/>
                          </a:solidFill>
                          <a:effectLst/>
                          <a:latin typeface="Arial" panose="020B0604020202020204" pitchFamily="34" charset="0"/>
                        </a:rPr>
                        <a:t>12</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Public administration and defence; compulsory social security</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33,394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584892"/>
                  </a:ext>
                </a:extLst>
              </a:tr>
              <a:tr h="233920">
                <a:tc>
                  <a:txBody>
                    <a:bodyPr/>
                    <a:lstStyle/>
                    <a:p>
                      <a:pPr algn="ctr" fontAlgn="b"/>
                      <a:r>
                        <a:rPr lang="en-GB" sz="1400" b="0" i="0" u="none" strike="noStrike">
                          <a:solidFill>
                            <a:srgbClr val="000000"/>
                          </a:solidFill>
                          <a:effectLst/>
                          <a:latin typeface="Arial" panose="020B0604020202020204" pitchFamily="34" charset="0"/>
                        </a:rPr>
                        <a:t>13</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Real estate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20,423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53011"/>
                  </a:ext>
                </a:extLst>
              </a:tr>
              <a:tr h="233920">
                <a:tc>
                  <a:txBody>
                    <a:bodyPr/>
                    <a:lstStyle/>
                    <a:p>
                      <a:pPr algn="ctr" fontAlgn="b"/>
                      <a:r>
                        <a:rPr lang="en-GB" sz="1400" b="0" i="0" u="none" strike="noStrike">
                          <a:solidFill>
                            <a:srgbClr val="000000"/>
                          </a:solidFill>
                          <a:effectLst/>
                          <a:latin typeface="Arial" panose="020B0604020202020204" pitchFamily="34" charset="0"/>
                        </a:rPr>
                        <a:t>14</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Transportation and storage</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90,766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33476"/>
                  </a:ext>
                </a:extLst>
              </a:tr>
              <a:tr h="437207">
                <a:tc>
                  <a:txBody>
                    <a:bodyPr/>
                    <a:lstStyle/>
                    <a:p>
                      <a:pPr algn="ctr" fontAlgn="b"/>
                      <a:r>
                        <a:rPr lang="en-GB" sz="1400" b="0" i="0" u="none" strike="noStrike">
                          <a:solidFill>
                            <a:srgbClr val="000000"/>
                          </a:solidFill>
                          <a:effectLst/>
                          <a:latin typeface="Arial" panose="020B0604020202020204" pitchFamily="34" charset="0"/>
                        </a:rPr>
                        <a:t>15</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Wholesale and retail trade; repair of motor vehicles and motorcycles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770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115,828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315"/>
                  </a:ext>
                </a:extLst>
              </a:tr>
              <a:tr h="652358">
                <a:tc>
                  <a:txBody>
                    <a:bodyPr/>
                    <a:lstStyle/>
                    <a:p>
                      <a:pPr algn="ctr" fontAlgn="b"/>
                      <a:r>
                        <a:rPr lang="en-GB" sz="1400" b="0" i="0" u="none" strike="noStrike">
                          <a:solidFill>
                            <a:srgbClr val="000000"/>
                          </a:solidFill>
                          <a:effectLst/>
                          <a:latin typeface="Arial" panose="020B0604020202020204" pitchFamily="34" charset="0"/>
                        </a:rPr>
                        <a:t>16</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Arial" panose="020B0604020202020204" pitchFamily="34" charset="0"/>
                        </a:rPr>
                        <a:t>Other sectors </a:t>
                      </a:r>
                      <a:r>
                        <a:rPr lang="en-GB" sz="1400" b="0" i="0" u="none" strike="noStrike">
                          <a:solidFill>
                            <a:schemeClr val="tx1"/>
                          </a:solidFill>
                          <a:effectLst/>
                          <a:latin typeface="Arial" panose="020B0604020202020204" pitchFamily="34" charset="0"/>
                          <a:cs typeface="Arial" panose="020B0604020202020204" pitchFamily="34" charset="0"/>
                        </a:rPr>
                        <a:t>(A</a:t>
                      </a:r>
                      <a:r>
                        <a:rPr lang="en-GB" sz="1400" b="0" i="0">
                          <a:solidFill>
                            <a:schemeClr val="tx1"/>
                          </a:solidFill>
                          <a:effectLst/>
                          <a:latin typeface="Arial" panose="020B0604020202020204" pitchFamily="34" charset="0"/>
                          <a:cs typeface="Arial" panose="020B0604020202020204" pitchFamily="34" charset="0"/>
                        </a:rPr>
                        <a:t>griculture, forestry and fishing; Mining and quarrying; Water supply and Waste management)</a:t>
                      </a:r>
                      <a:endParaRPr lang="en-US" sz="1400" b="0" i="0">
                        <a:solidFill>
                          <a:schemeClr val="tx1"/>
                        </a:solidFill>
                        <a:effectLst/>
                        <a:latin typeface="Arial" panose="020B0604020202020204" pitchFamily="34" charset="0"/>
                        <a:cs typeface="Arial" panose="020B0604020202020204" pitchFamily="34" charset="0"/>
                      </a:endParaRP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68,020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292600"/>
                  </a:ext>
                </a:extLst>
              </a:tr>
            </a:tbl>
          </a:graphicData>
        </a:graphic>
      </p:graphicFrame>
    </p:spTree>
    <p:extLst>
      <p:ext uri="{BB962C8B-B14F-4D97-AF65-F5344CB8AC3E}">
        <p14:creationId xmlns:p14="http://schemas.microsoft.com/office/powerpoint/2010/main" val="380412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A4FE2F7-69FF-4382-B870-839313383F3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Vacancies by Industry Changes</a:t>
            </a:r>
          </a:p>
        </p:txBody>
      </p:sp>
      <p:graphicFrame>
        <p:nvGraphicFramePr>
          <p:cNvPr id="3" name="Table 2">
            <a:extLst>
              <a:ext uri="{FF2B5EF4-FFF2-40B4-BE49-F238E27FC236}">
                <a16:creationId xmlns:a16="http://schemas.microsoft.com/office/drawing/2014/main" id="{1D0BFDF9-61DA-B267-6177-73FAA57C43E3}"/>
              </a:ext>
            </a:extLst>
          </p:cNvPr>
          <p:cNvGraphicFramePr>
            <a:graphicFrameLocks noGrp="1"/>
          </p:cNvGraphicFramePr>
          <p:nvPr>
            <p:extLst>
              <p:ext uri="{D42A27DB-BD31-4B8C-83A1-F6EECF244321}">
                <p14:modId xmlns:p14="http://schemas.microsoft.com/office/powerpoint/2010/main" val="93055652"/>
              </p:ext>
            </p:extLst>
          </p:nvPr>
        </p:nvGraphicFramePr>
        <p:xfrm>
          <a:off x="68955" y="697116"/>
          <a:ext cx="2882371" cy="6081418"/>
        </p:xfrm>
        <a:graphic>
          <a:graphicData uri="http://schemas.openxmlformats.org/drawingml/2006/table">
            <a:tbl>
              <a:tblPr firstRow="1">
                <a:tableStyleId>{5C22544A-7EE6-4342-B048-85BDC9FD1C3A}</a:tableStyleId>
              </a:tblPr>
              <a:tblGrid>
                <a:gridCol w="700102">
                  <a:extLst>
                    <a:ext uri="{9D8B030D-6E8A-4147-A177-3AD203B41FA5}">
                      <a16:colId xmlns:a16="http://schemas.microsoft.com/office/drawing/2014/main" val="2159562102"/>
                    </a:ext>
                  </a:extLst>
                </a:gridCol>
                <a:gridCol w="2182269">
                  <a:extLst>
                    <a:ext uri="{9D8B030D-6E8A-4147-A177-3AD203B41FA5}">
                      <a16:colId xmlns:a16="http://schemas.microsoft.com/office/drawing/2014/main" val="2929235570"/>
                    </a:ext>
                  </a:extLst>
                </a:gridCol>
              </a:tblGrid>
              <a:tr h="349606">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Arial" panose="020B0604020202020204" pitchFamily="34" charset="0"/>
                          <a:cs typeface="Arial" panose="020B0604020202020204" pitchFamily="34" charset="0"/>
                        </a:rPr>
                        <a:t>Sector Identifier for Chart</a:t>
                      </a:r>
                    </a:p>
                    <a:p>
                      <a:pPr algn="ctr" fontAlgn="b"/>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b"/>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665151200"/>
                  </a:ext>
                </a:extLst>
              </a:tr>
              <a:tr h="349606">
                <a:tc>
                  <a:txBody>
                    <a:bodyPr/>
                    <a:lstStyle/>
                    <a:p>
                      <a:pPr algn="ctr" fontAlgn="b"/>
                      <a:r>
                        <a:rPr lang="en-GB" sz="1200" b="0" i="0" u="none" strike="noStrike">
                          <a:solidFill>
                            <a:srgbClr val="000000"/>
                          </a:solidFill>
                          <a:effectLst/>
                          <a:latin typeface="Calibri" panose="020F0502020204030204" pitchFamily="34" charset="0"/>
                        </a:rPr>
                        <a:t>Sector Identifier</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latin typeface="Calibri" panose="020F0502020204030204" pitchFamily="34" charset="0"/>
                        </a:rPr>
                        <a:t>Sector Name</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072568730"/>
                  </a:ext>
                </a:extLst>
              </a:tr>
              <a:tr h="349606">
                <a:tc>
                  <a:txBody>
                    <a:bodyPr/>
                    <a:lstStyle/>
                    <a:p>
                      <a:pPr algn="ctr" fontAlgn="b"/>
                      <a:r>
                        <a:rPr lang="en-GB" sz="1200" u="none" strike="noStrike">
                          <a:effectLst/>
                        </a:rPr>
                        <a:t>1</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Accommodation and food service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197216"/>
                  </a:ext>
                </a:extLst>
              </a:tr>
              <a:tr h="349606">
                <a:tc>
                  <a:txBody>
                    <a:bodyPr/>
                    <a:lstStyle/>
                    <a:p>
                      <a:pPr algn="ctr" fontAlgn="b"/>
                      <a:r>
                        <a:rPr lang="en-GB" sz="1200" u="none" strike="noStrike">
                          <a:effectLst/>
                        </a:rPr>
                        <a:t>2</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Administrative and support service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3414337"/>
                  </a:ext>
                </a:extLst>
              </a:tr>
              <a:tr h="349606">
                <a:tc>
                  <a:txBody>
                    <a:bodyPr/>
                    <a:lstStyle/>
                    <a:p>
                      <a:pPr algn="ctr" fontAlgn="b"/>
                      <a:r>
                        <a:rPr lang="en-GB" sz="1200" u="none" strike="noStrike">
                          <a:effectLst/>
                        </a:rPr>
                        <a:t>3</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Arts, entertainment and recreation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483757"/>
                  </a:ext>
                </a:extLst>
              </a:tr>
              <a:tr h="176223">
                <a:tc>
                  <a:txBody>
                    <a:bodyPr/>
                    <a:lstStyle/>
                    <a:p>
                      <a:pPr algn="ctr" fontAlgn="b"/>
                      <a:r>
                        <a:rPr lang="en-GB" sz="1200" u="none" strike="noStrike">
                          <a:effectLst/>
                        </a:rPr>
                        <a:t>4</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Construction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533424"/>
                  </a:ext>
                </a:extLst>
              </a:tr>
              <a:tr h="176223">
                <a:tc>
                  <a:txBody>
                    <a:bodyPr/>
                    <a:lstStyle/>
                    <a:p>
                      <a:pPr algn="ctr" fontAlgn="b"/>
                      <a:r>
                        <a:rPr lang="en-GB" sz="1200" u="none" strike="noStrike">
                          <a:effectLst/>
                        </a:rPr>
                        <a:t>5</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Education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126321"/>
                  </a:ext>
                </a:extLst>
              </a:tr>
              <a:tr h="308285">
                <a:tc>
                  <a:txBody>
                    <a:bodyPr/>
                    <a:lstStyle/>
                    <a:p>
                      <a:pPr algn="ctr" fontAlgn="b"/>
                      <a:r>
                        <a:rPr lang="en-GB" sz="1200" u="none" strike="noStrike">
                          <a:effectLst/>
                        </a:rPr>
                        <a:t>6</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Financial and insurance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611081"/>
                  </a:ext>
                </a:extLst>
              </a:tr>
              <a:tr h="349606">
                <a:tc>
                  <a:txBody>
                    <a:bodyPr/>
                    <a:lstStyle/>
                    <a:p>
                      <a:pPr algn="ctr" fontAlgn="b"/>
                      <a:r>
                        <a:rPr lang="en-GB" sz="1200" u="none" strike="noStrike">
                          <a:effectLst/>
                        </a:rPr>
                        <a:t>7</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Human health and social work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671580"/>
                  </a:ext>
                </a:extLst>
              </a:tr>
              <a:tr h="308285">
                <a:tc>
                  <a:txBody>
                    <a:bodyPr/>
                    <a:lstStyle/>
                    <a:p>
                      <a:pPr algn="ctr" fontAlgn="b"/>
                      <a:r>
                        <a:rPr lang="en-GB" sz="1200" u="none" strike="noStrike">
                          <a:effectLst/>
                        </a:rPr>
                        <a:t>8</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Information and communication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513162"/>
                  </a:ext>
                </a:extLst>
              </a:tr>
              <a:tr h="176223">
                <a:tc>
                  <a:txBody>
                    <a:bodyPr/>
                    <a:lstStyle/>
                    <a:p>
                      <a:pPr algn="ctr" fontAlgn="b"/>
                      <a:r>
                        <a:rPr lang="en-GB" sz="1200" u="none" strike="noStrike">
                          <a:effectLst/>
                        </a:rPr>
                        <a:t>9</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Manufacturing</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0684573"/>
                  </a:ext>
                </a:extLst>
              </a:tr>
              <a:tr h="187569">
                <a:tc>
                  <a:txBody>
                    <a:bodyPr/>
                    <a:lstStyle/>
                    <a:p>
                      <a:pPr algn="ctr" fontAlgn="b"/>
                      <a:r>
                        <a:rPr lang="en-GB" sz="1200" u="none" strike="noStrike">
                          <a:effectLst/>
                        </a:rPr>
                        <a:t>10</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Other service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2213971"/>
                  </a:ext>
                </a:extLst>
              </a:tr>
              <a:tr h="372334">
                <a:tc>
                  <a:txBody>
                    <a:bodyPr/>
                    <a:lstStyle/>
                    <a:p>
                      <a:pPr algn="ctr" fontAlgn="b"/>
                      <a:r>
                        <a:rPr lang="en-GB" sz="1200" u="none" strike="noStrike">
                          <a:effectLst/>
                        </a:rPr>
                        <a:t>11</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Professional, scientific and technical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0423507"/>
                  </a:ext>
                </a:extLst>
              </a:tr>
              <a:tr h="522990">
                <a:tc>
                  <a:txBody>
                    <a:bodyPr/>
                    <a:lstStyle/>
                    <a:p>
                      <a:pPr algn="ctr" fontAlgn="b"/>
                      <a:r>
                        <a:rPr lang="en-GB" sz="1200" u="none" strike="noStrike">
                          <a:effectLst/>
                        </a:rPr>
                        <a:t>12</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Public administration and defence; compulsory social security</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539089"/>
                  </a:ext>
                </a:extLst>
              </a:tr>
              <a:tr h="187569">
                <a:tc>
                  <a:txBody>
                    <a:bodyPr/>
                    <a:lstStyle/>
                    <a:p>
                      <a:pPr algn="ctr" fontAlgn="b"/>
                      <a:r>
                        <a:rPr lang="en-GB" sz="1200" u="none" strike="noStrike">
                          <a:effectLst/>
                        </a:rPr>
                        <a:t>13</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Real estate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533248"/>
                  </a:ext>
                </a:extLst>
              </a:tr>
              <a:tr h="176223">
                <a:tc>
                  <a:txBody>
                    <a:bodyPr/>
                    <a:lstStyle/>
                    <a:p>
                      <a:pPr algn="ctr" fontAlgn="b"/>
                      <a:r>
                        <a:rPr lang="en-GB" sz="1200" u="none" strike="noStrike">
                          <a:effectLst/>
                        </a:rPr>
                        <a:t>14</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Transportation and storage</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3892241"/>
                  </a:ext>
                </a:extLst>
              </a:tr>
              <a:tr h="522990">
                <a:tc>
                  <a:txBody>
                    <a:bodyPr/>
                    <a:lstStyle/>
                    <a:p>
                      <a:pPr algn="ctr" fontAlgn="b"/>
                      <a:r>
                        <a:rPr lang="en-GB" sz="1200" u="none" strike="noStrike">
                          <a:effectLst/>
                        </a:rPr>
                        <a:t>15</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Wholesale and retail trade; repair of motor vehicles and motorcycles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285504"/>
                  </a:ext>
                </a:extLst>
              </a:tr>
              <a:tr h="699363">
                <a:tc>
                  <a:txBody>
                    <a:bodyPr/>
                    <a:lstStyle/>
                    <a:p>
                      <a:pPr algn="ctr" fontAlgn="b"/>
                      <a:r>
                        <a:rPr lang="en-GB" sz="1200" b="0" i="0" u="none" strike="noStrike">
                          <a:solidFill>
                            <a:srgbClr val="000000"/>
                          </a:solidFill>
                          <a:effectLst/>
                          <a:latin typeface="Calibri" panose="020F0502020204030204" pitchFamily="34" charset="0"/>
                        </a:rPr>
                        <a:t>16</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Other sectors (Agriculture, forestry and fishing; Mining and quarrying; Water supply and Waste management)</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2194702"/>
                  </a:ext>
                </a:extLst>
              </a:tr>
            </a:tbl>
          </a:graphicData>
        </a:graphic>
      </p:graphicFrame>
      <p:pic>
        <p:nvPicPr>
          <p:cNvPr id="6" name="Picture 5" descr="A bar chart showing the percentage change in unique job postings in December 2023 across Greater Cambridge compared to September 2023 and December 2022. Since the last update, unique job postings have decreased across all sectors apart from Education. and all sectors have decreased since December 2022.">
            <a:extLst>
              <a:ext uri="{FF2B5EF4-FFF2-40B4-BE49-F238E27FC236}">
                <a16:creationId xmlns:a16="http://schemas.microsoft.com/office/drawing/2014/main" id="{84020C5E-F9B8-0588-C32D-117478961C4A}"/>
              </a:ext>
            </a:extLst>
          </p:cNvPr>
          <p:cNvPicPr>
            <a:picLocks noChangeAspect="1"/>
          </p:cNvPicPr>
          <p:nvPr/>
        </p:nvPicPr>
        <p:blipFill>
          <a:blip r:embed="rId3"/>
          <a:stretch>
            <a:fillRect/>
          </a:stretch>
        </p:blipFill>
        <p:spPr>
          <a:xfrm>
            <a:off x="3123045" y="1708244"/>
            <a:ext cx="9000000" cy="3733967"/>
          </a:xfrm>
          <a:prstGeom prst="rect">
            <a:avLst/>
          </a:prstGeom>
        </p:spPr>
      </p:pic>
    </p:spTree>
    <p:extLst>
      <p:ext uri="{BB962C8B-B14F-4D97-AF65-F5344CB8AC3E}">
        <p14:creationId xmlns:p14="http://schemas.microsoft.com/office/powerpoint/2010/main" val="3953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318945-D673-CD1D-E5F0-5A59A0981409}"/>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–by Industry</a:t>
            </a:r>
          </a:p>
        </p:txBody>
      </p:sp>
      <p:sp>
        <p:nvSpPr>
          <p:cNvPr id="4" name="TextBox 3">
            <a:extLst>
              <a:ext uri="{FF2B5EF4-FFF2-40B4-BE49-F238E27FC236}">
                <a16:creationId xmlns:a16="http://schemas.microsoft.com/office/drawing/2014/main" id="{19D85444-FB6B-64DB-EB1C-06D790F0A746}"/>
              </a:ext>
            </a:extLst>
          </p:cNvPr>
          <p:cNvSpPr txBox="1"/>
          <p:nvPr/>
        </p:nvSpPr>
        <p:spPr>
          <a:xfrm>
            <a:off x="383865" y="6180892"/>
            <a:ext cx="12105692"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The chart above shows two metrics to measure the potential difficulty in filling roles in certain sectors: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Median Posting Duration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measures how long the average job posting is live online for.</a:t>
            </a:r>
            <a:r>
              <a:rPr kumimoji="0" lang="en-GB" sz="1200" b="0" i="0" u="none" strike="noStrike" kern="1200" cap="none" spc="0" normalizeH="0" baseline="0" noProof="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Posting Intensity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  </a:t>
            </a:r>
          </a:p>
        </p:txBody>
      </p:sp>
      <p:graphicFrame>
        <p:nvGraphicFramePr>
          <p:cNvPr id="3" name="Table 2">
            <a:extLst>
              <a:ext uri="{FF2B5EF4-FFF2-40B4-BE49-F238E27FC236}">
                <a16:creationId xmlns:a16="http://schemas.microsoft.com/office/drawing/2014/main" id="{C5D8A5D5-8B11-90AD-E8A1-6D3CE401CBD6}"/>
              </a:ext>
            </a:extLst>
          </p:cNvPr>
          <p:cNvGraphicFramePr>
            <a:graphicFrameLocks noGrp="1"/>
          </p:cNvGraphicFramePr>
          <p:nvPr>
            <p:extLst>
              <p:ext uri="{D42A27DB-BD31-4B8C-83A1-F6EECF244321}">
                <p14:modId xmlns:p14="http://schemas.microsoft.com/office/powerpoint/2010/main" val="3238502115"/>
              </p:ext>
            </p:extLst>
          </p:nvPr>
        </p:nvGraphicFramePr>
        <p:xfrm>
          <a:off x="1455313" y="1561386"/>
          <a:ext cx="9079336" cy="4628987"/>
        </p:xfrm>
        <a:graphic>
          <a:graphicData uri="http://schemas.openxmlformats.org/drawingml/2006/table">
            <a:tbl>
              <a:tblPr firstRow="1">
                <a:tableStyleId>{5C22544A-7EE6-4342-B048-85BDC9FD1C3A}</a:tableStyleId>
              </a:tblPr>
              <a:tblGrid>
                <a:gridCol w="950658">
                  <a:extLst>
                    <a:ext uri="{9D8B030D-6E8A-4147-A177-3AD203B41FA5}">
                      <a16:colId xmlns:a16="http://schemas.microsoft.com/office/drawing/2014/main" val="2906206529"/>
                    </a:ext>
                  </a:extLst>
                </a:gridCol>
                <a:gridCol w="4653871">
                  <a:extLst>
                    <a:ext uri="{9D8B030D-6E8A-4147-A177-3AD203B41FA5}">
                      <a16:colId xmlns:a16="http://schemas.microsoft.com/office/drawing/2014/main" val="724741252"/>
                    </a:ext>
                  </a:extLst>
                </a:gridCol>
                <a:gridCol w="2437970">
                  <a:extLst>
                    <a:ext uri="{9D8B030D-6E8A-4147-A177-3AD203B41FA5}">
                      <a16:colId xmlns:a16="http://schemas.microsoft.com/office/drawing/2014/main" val="2487304054"/>
                    </a:ext>
                  </a:extLst>
                </a:gridCol>
                <a:gridCol w="1036837">
                  <a:extLst>
                    <a:ext uri="{9D8B030D-6E8A-4147-A177-3AD203B41FA5}">
                      <a16:colId xmlns:a16="http://schemas.microsoft.com/office/drawing/2014/main" val="1067962786"/>
                    </a:ext>
                  </a:extLst>
                </a:gridCol>
              </a:tblGrid>
              <a:tr h="351223">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Calibri" panose="020F0502020204030204" pitchFamily="34" charset="0"/>
                        </a:rPr>
                        <a:t>Median Posting Duration for Vacancies across</a:t>
                      </a:r>
                      <a:r>
                        <a:rPr lang="en-GB" sz="1200" b="1" i="0" u="none" strike="noStrike" baseline="0">
                          <a:solidFill>
                            <a:srgbClr val="000000"/>
                          </a:solidFill>
                          <a:effectLst/>
                          <a:latin typeface="Calibri" panose="020F0502020204030204" pitchFamily="34" charset="0"/>
                        </a:rPr>
                        <a:t> Greater Cambridge</a:t>
                      </a:r>
                      <a:r>
                        <a:rPr lang="en-GB" sz="1200" b="1" i="0" u="none" strike="noStrike">
                          <a:solidFill>
                            <a:srgbClr val="000000"/>
                          </a:solidFill>
                          <a:effectLst/>
                          <a:latin typeface="Calibri" panose="020F0502020204030204" pitchFamily="34" charset="0"/>
                        </a:rPr>
                        <a:t> in Days by Employment Sector </a:t>
                      </a:r>
                      <a:r>
                        <a:rPr lang="en-GB" sz="1200" u="none" strike="noStrike">
                          <a:solidFill>
                            <a:schemeClr val="tx1"/>
                          </a:solidFill>
                          <a:effectLst/>
                        </a:rPr>
                        <a:t>October – December </a:t>
                      </a:r>
                      <a:r>
                        <a:rPr lang="en-GB" sz="1200" b="1" i="0" u="none" strike="noStrike">
                          <a:solidFill>
                            <a:srgbClr val="000000"/>
                          </a:solidFill>
                          <a:effectLst/>
                          <a:latin typeface="Calibri" panose="020F0502020204030204" pitchFamily="34" charset="0"/>
                        </a:rPr>
                        <a:t>2023</a:t>
                      </a:r>
                    </a:p>
                    <a:p>
                      <a:pPr algn="ctr" fontAlgn="ct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305209736"/>
                  </a:ext>
                </a:extLst>
              </a:tr>
              <a:tr h="351223">
                <a:tc>
                  <a:txBody>
                    <a:bodyPr/>
                    <a:lstStyle/>
                    <a:p>
                      <a:pPr algn="ctr" fontAlgn="ctr"/>
                      <a:r>
                        <a:rPr lang="en-GB" sz="1200" b="1" i="0" u="none" strike="noStrike">
                          <a:solidFill>
                            <a:schemeClr val="tx1"/>
                          </a:solidFill>
                          <a:effectLst/>
                          <a:latin typeface="Calibri" panose="020F0502020204030204" pitchFamily="34" charset="0"/>
                        </a:rPr>
                        <a:t>Sector Identifier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200" u="none" strike="noStrike">
                          <a:solidFill>
                            <a:schemeClr val="tx1"/>
                          </a:solidFill>
                          <a:effectLst/>
                        </a:rPr>
                        <a:t>Employment Sector </a:t>
                      </a: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200" u="none" strike="noStrike">
                          <a:solidFill>
                            <a:schemeClr val="tx1"/>
                          </a:solidFill>
                          <a:effectLst/>
                        </a:rPr>
                        <a:t>October – December 2023 Median Posting Duration (Days)</a:t>
                      </a: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200" u="none" strike="noStrike">
                          <a:solidFill>
                            <a:schemeClr val="tx1"/>
                          </a:solidFill>
                          <a:effectLst/>
                        </a:rPr>
                        <a:t>October – December  2023 Posting Intensity</a:t>
                      </a: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97018776"/>
                  </a:ext>
                </a:extLst>
              </a:tr>
              <a:tr h="191653">
                <a:tc>
                  <a:txBody>
                    <a:bodyPr/>
                    <a:lstStyle/>
                    <a:p>
                      <a:pPr algn="ctr" fontAlgn="b"/>
                      <a:r>
                        <a:rPr lang="en-GB" sz="1200" u="none" strike="noStrike">
                          <a:solidFill>
                            <a:schemeClr val="tx1"/>
                          </a:solidFill>
                          <a:effectLst/>
                        </a:rPr>
                        <a:t>1</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Accommodation and food service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63517"/>
                  </a:ext>
                </a:extLst>
              </a:tr>
              <a:tr h="191653">
                <a:tc>
                  <a:txBody>
                    <a:bodyPr/>
                    <a:lstStyle/>
                    <a:p>
                      <a:pPr algn="ctr" fontAlgn="b"/>
                      <a:r>
                        <a:rPr lang="en-GB" sz="1200" u="none" strike="noStrike">
                          <a:solidFill>
                            <a:schemeClr val="tx1"/>
                          </a:solidFill>
                          <a:effectLst/>
                        </a:rPr>
                        <a:t>2</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Administrative and support service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720263"/>
                  </a:ext>
                </a:extLst>
              </a:tr>
              <a:tr h="191653">
                <a:tc>
                  <a:txBody>
                    <a:bodyPr/>
                    <a:lstStyle/>
                    <a:p>
                      <a:pPr algn="ctr" fontAlgn="b"/>
                      <a:r>
                        <a:rPr lang="en-GB" sz="1200" u="none" strike="noStrike">
                          <a:solidFill>
                            <a:schemeClr val="tx1"/>
                          </a:solidFill>
                          <a:effectLst/>
                        </a:rPr>
                        <a:t>3</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Arts, entertainment and recreation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4976487"/>
                  </a:ext>
                </a:extLst>
              </a:tr>
              <a:tr h="191653">
                <a:tc>
                  <a:txBody>
                    <a:bodyPr/>
                    <a:lstStyle/>
                    <a:p>
                      <a:pPr algn="ctr" fontAlgn="b"/>
                      <a:r>
                        <a:rPr lang="en-GB" sz="1200" u="none" strike="noStrike">
                          <a:solidFill>
                            <a:schemeClr val="tx1"/>
                          </a:solidFill>
                          <a:effectLst/>
                        </a:rPr>
                        <a:t>4</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Construction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715397"/>
                  </a:ext>
                </a:extLst>
              </a:tr>
              <a:tr h="191653">
                <a:tc>
                  <a:txBody>
                    <a:bodyPr/>
                    <a:lstStyle/>
                    <a:p>
                      <a:pPr algn="ctr" fontAlgn="b"/>
                      <a:r>
                        <a:rPr lang="en-GB" sz="1200" u="none" strike="noStrike">
                          <a:solidFill>
                            <a:schemeClr val="tx1"/>
                          </a:solidFill>
                          <a:effectLst/>
                        </a:rPr>
                        <a:t>5</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Education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256415"/>
                  </a:ext>
                </a:extLst>
              </a:tr>
              <a:tr h="191653">
                <a:tc>
                  <a:txBody>
                    <a:bodyPr/>
                    <a:lstStyle/>
                    <a:p>
                      <a:pPr algn="ctr" fontAlgn="b"/>
                      <a:r>
                        <a:rPr lang="en-GB" sz="1200" u="none" strike="noStrike">
                          <a:solidFill>
                            <a:schemeClr val="tx1"/>
                          </a:solidFill>
                          <a:effectLst/>
                        </a:rPr>
                        <a:t>6</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Financial and insurance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8606626"/>
                  </a:ext>
                </a:extLst>
              </a:tr>
              <a:tr h="191653">
                <a:tc>
                  <a:txBody>
                    <a:bodyPr/>
                    <a:lstStyle/>
                    <a:p>
                      <a:pPr algn="ctr" fontAlgn="b"/>
                      <a:r>
                        <a:rPr lang="en-GB" sz="1200" u="none" strike="noStrike">
                          <a:solidFill>
                            <a:schemeClr val="tx1"/>
                          </a:solidFill>
                          <a:effectLst/>
                        </a:rPr>
                        <a:t>7</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Human health and social work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3203660"/>
                  </a:ext>
                </a:extLst>
              </a:tr>
              <a:tr h="191653">
                <a:tc>
                  <a:txBody>
                    <a:bodyPr/>
                    <a:lstStyle/>
                    <a:p>
                      <a:pPr algn="ctr" fontAlgn="b"/>
                      <a:r>
                        <a:rPr lang="en-GB" sz="1200" u="none" strike="noStrike">
                          <a:solidFill>
                            <a:schemeClr val="tx1"/>
                          </a:solidFill>
                          <a:effectLst/>
                        </a:rPr>
                        <a:t>8</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Information and communication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675811"/>
                  </a:ext>
                </a:extLst>
              </a:tr>
              <a:tr h="191653">
                <a:tc>
                  <a:txBody>
                    <a:bodyPr/>
                    <a:lstStyle/>
                    <a:p>
                      <a:pPr algn="ctr" fontAlgn="b"/>
                      <a:r>
                        <a:rPr lang="en-GB" sz="1200" u="none" strike="noStrike">
                          <a:solidFill>
                            <a:schemeClr val="tx1"/>
                          </a:solidFill>
                          <a:effectLst/>
                        </a:rPr>
                        <a:t>9</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Manufacturing</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353043"/>
                  </a:ext>
                </a:extLst>
              </a:tr>
              <a:tr h="191653">
                <a:tc>
                  <a:txBody>
                    <a:bodyPr/>
                    <a:lstStyle/>
                    <a:p>
                      <a:pPr algn="ctr" fontAlgn="b"/>
                      <a:r>
                        <a:rPr lang="en-GB" sz="1200" u="none" strike="noStrike">
                          <a:solidFill>
                            <a:schemeClr val="tx1"/>
                          </a:solidFill>
                          <a:effectLst/>
                        </a:rPr>
                        <a:t>10</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Other service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4937928"/>
                  </a:ext>
                </a:extLst>
              </a:tr>
              <a:tr h="207504">
                <a:tc>
                  <a:txBody>
                    <a:bodyPr/>
                    <a:lstStyle/>
                    <a:p>
                      <a:pPr algn="ctr" fontAlgn="b"/>
                      <a:r>
                        <a:rPr lang="en-GB" sz="1200" u="none" strike="noStrike">
                          <a:solidFill>
                            <a:schemeClr val="tx1"/>
                          </a:solidFill>
                          <a:effectLst/>
                        </a:rPr>
                        <a:t>11</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Professional, scientific and technical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756637"/>
                  </a:ext>
                </a:extLst>
              </a:tr>
              <a:tr h="207504">
                <a:tc>
                  <a:txBody>
                    <a:bodyPr/>
                    <a:lstStyle/>
                    <a:p>
                      <a:pPr algn="ctr" fontAlgn="b"/>
                      <a:r>
                        <a:rPr lang="en-GB" sz="1200" u="none" strike="noStrike">
                          <a:solidFill>
                            <a:schemeClr val="tx1"/>
                          </a:solidFill>
                          <a:effectLst/>
                        </a:rPr>
                        <a:t>12</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Public administration and defence; compulsory social security</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1898972"/>
                  </a:ext>
                </a:extLst>
              </a:tr>
              <a:tr h="207504">
                <a:tc>
                  <a:txBody>
                    <a:bodyPr/>
                    <a:lstStyle/>
                    <a:p>
                      <a:pPr algn="ctr" fontAlgn="b"/>
                      <a:r>
                        <a:rPr lang="en-GB" sz="1200" u="none" strike="noStrike">
                          <a:solidFill>
                            <a:schemeClr val="tx1"/>
                          </a:solidFill>
                          <a:effectLst/>
                        </a:rPr>
                        <a:t>13</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Real estate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787727"/>
                  </a:ext>
                </a:extLst>
              </a:tr>
              <a:tr h="207504">
                <a:tc>
                  <a:txBody>
                    <a:bodyPr/>
                    <a:lstStyle/>
                    <a:p>
                      <a:pPr algn="ctr" fontAlgn="b"/>
                      <a:r>
                        <a:rPr lang="en-GB" sz="1200" u="none" strike="noStrike">
                          <a:solidFill>
                            <a:schemeClr val="tx1"/>
                          </a:solidFill>
                          <a:effectLst/>
                        </a:rPr>
                        <a:t>14</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Transportation and storage</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739436"/>
                  </a:ext>
                </a:extLst>
              </a:tr>
              <a:tr h="259381">
                <a:tc>
                  <a:txBody>
                    <a:bodyPr/>
                    <a:lstStyle/>
                    <a:p>
                      <a:pPr algn="ctr" fontAlgn="b"/>
                      <a:r>
                        <a:rPr lang="en-GB" sz="1200" u="none" strike="noStrike">
                          <a:solidFill>
                            <a:schemeClr val="tx1"/>
                          </a:solidFill>
                          <a:effectLst/>
                        </a:rPr>
                        <a:t>15</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Wholesale and retail trade; repair of motor vehicles and motorcycles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280942"/>
                  </a:ext>
                </a:extLst>
              </a:tr>
              <a:tr h="480243">
                <a:tc>
                  <a:txBody>
                    <a:bodyPr/>
                    <a:lstStyle/>
                    <a:p>
                      <a:pPr algn="ctr" fontAlgn="b"/>
                      <a:r>
                        <a:rPr lang="en-GB" sz="1200" b="0" i="0" u="none" strike="noStrike">
                          <a:solidFill>
                            <a:schemeClr val="tx1"/>
                          </a:solidFill>
                          <a:effectLst/>
                          <a:latin typeface="Calibri" panose="020F0502020204030204" pitchFamily="34" charset="0"/>
                        </a:rPr>
                        <a:t>16</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chemeClr val="tx1"/>
                          </a:solidFill>
                          <a:effectLst/>
                          <a:latin typeface="Calibri" panose="020F0502020204030204" pitchFamily="34" charset="0"/>
                        </a:rPr>
                        <a:t>Other sectors (Agriculture, forestry and fishing; Mining and quarrying; Water supply and Waste management)</a:t>
                      </a:r>
                    </a:p>
                    <a:p>
                      <a:pPr algn="l" fontAlgn="b"/>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7716147"/>
                  </a:ext>
                </a:extLst>
              </a:tr>
            </a:tbl>
          </a:graphicData>
        </a:graphic>
      </p:graphicFrame>
      <p:graphicFrame>
        <p:nvGraphicFramePr>
          <p:cNvPr id="7" name="Table 2">
            <a:extLst>
              <a:ext uri="{FF2B5EF4-FFF2-40B4-BE49-F238E27FC236}">
                <a16:creationId xmlns:a16="http://schemas.microsoft.com/office/drawing/2014/main" id="{83B94E53-59A4-BD0A-5E9F-4E54429D5EFA}"/>
              </a:ext>
            </a:extLst>
          </p:cNvPr>
          <p:cNvGraphicFramePr>
            <a:graphicFrameLocks noGrp="1"/>
          </p:cNvGraphicFramePr>
          <p:nvPr>
            <p:extLst>
              <p:ext uri="{D42A27DB-BD31-4B8C-83A1-F6EECF244321}">
                <p14:modId xmlns:p14="http://schemas.microsoft.com/office/powerpoint/2010/main" val="1912325123"/>
              </p:ext>
            </p:extLst>
          </p:nvPr>
        </p:nvGraphicFramePr>
        <p:xfrm>
          <a:off x="1011055" y="667246"/>
          <a:ext cx="10645140" cy="853440"/>
        </p:xfrm>
        <a:graphic>
          <a:graphicData uri="http://schemas.openxmlformats.org/drawingml/2006/table">
            <a:tbl>
              <a:tblPr firstRow="1" bandRow="1">
                <a:tableStyleId>{5C22544A-7EE6-4342-B048-85BDC9FD1C3A}</a:tableStyleId>
              </a:tblPr>
              <a:tblGrid>
                <a:gridCol w="5322570">
                  <a:extLst>
                    <a:ext uri="{9D8B030D-6E8A-4147-A177-3AD203B41FA5}">
                      <a16:colId xmlns:a16="http://schemas.microsoft.com/office/drawing/2014/main" val="177310155"/>
                    </a:ext>
                  </a:extLst>
                </a:gridCol>
                <a:gridCol w="5322570">
                  <a:extLst>
                    <a:ext uri="{9D8B030D-6E8A-4147-A177-3AD203B41FA5}">
                      <a16:colId xmlns:a16="http://schemas.microsoft.com/office/drawing/2014/main" val="1647353521"/>
                    </a:ext>
                  </a:extLst>
                </a:gridCol>
              </a:tblGrid>
              <a:tr h="392415">
                <a:tc>
                  <a:txBody>
                    <a:bodyPr/>
                    <a:lstStyle/>
                    <a:p>
                      <a:pPr algn="ctr"/>
                      <a:r>
                        <a:rPr lang="en-GB" sz="1400">
                          <a:solidFill>
                            <a:schemeClr val="tx1"/>
                          </a:solidFill>
                        </a:rPr>
                        <a:t>Median Posting Duration (</a:t>
                      </a:r>
                      <a:r>
                        <a:rPr lang="en-GB" sz="1400" u="none" strike="noStrike">
                          <a:solidFill>
                            <a:schemeClr val="tx1"/>
                          </a:solidFill>
                          <a:effectLst/>
                        </a:rPr>
                        <a:t>October – December </a:t>
                      </a:r>
                      <a:r>
                        <a:rPr lang="en-GB" sz="1400">
                          <a:solidFill>
                            <a:schemeClr val="tx1"/>
                          </a:solidFill>
                        </a:rPr>
                        <a:t>2023)</a:t>
                      </a:r>
                      <a:br>
                        <a:rPr lang="en-GB" sz="1400">
                          <a:solidFill>
                            <a:schemeClr val="tx1"/>
                          </a:solidFill>
                        </a:rPr>
                      </a:br>
                      <a:r>
                        <a:rPr lang="en-GB" sz="1400">
                          <a:solidFill>
                            <a:schemeClr val="tx1"/>
                          </a:solidFill>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Posting Intensity (</a:t>
                      </a:r>
                      <a:r>
                        <a:rPr lang="en-GB" sz="1400" u="none" strike="noStrike">
                          <a:solidFill>
                            <a:schemeClr val="tx1"/>
                          </a:solidFill>
                          <a:effectLst/>
                        </a:rPr>
                        <a:t>October – December </a:t>
                      </a:r>
                      <a:r>
                        <a:rPr lang="en-GB" sz="1400">
                          <a:solidFill>
                            <a:schemeClr val="tx1"/>
                          </a:solidFill>
                        </a:rPr>
                        <a:t>2023)</a:t>
                      </a:r>
                      <a:br>
                        <a:rPr lang="en-GB" sz="1400">
                          <a:solidFill>
                            <a:schemeClr val="tx1"/>
                          </a:solidFill>
                        </a:rPr>
                      </a:br>
                      <a:r>
                        <a:rPr lang="en-GB" sz="1400">
                          <a:solidFill>
                            <a:schemeClr val="tx1"/>
                          </a:solidFill>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812995201"/>
                  </a:ext>
                </a:extLst>
              </a:tr>
              <a:tr h="253916">
                <a:tc>
                  <a:txBody>
                    <a:bodyPr/>
                    <a:lstStyle/>
                    <a:p>
                      <a:pPr algn="ctr"/>
                      <a:r>
                        <a:rPr lang="en-GB" sz="1400" b="1" dirty="0"/>
                        <a:t>23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5973738"/>
                  </a:ext>
                </a:extLst>
              </a:tr>
            </a:tbl>
          </a:graphicData>
        </a:graphic>
      </p:graphicFrame>
    </p:spTree>
    <p:extLst>
      <p:ext uri="{BB962C8B-B14F-4D97-AF65-F5344CB8AC3E}">
        <p14:creationId xmlns:p14="http://schemas.microsoft.com/office/powerpoint/2010/main" val="259803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Labour Market Headline Findings –  October 2022 – September 2023</a:t>
            </a:r>
          </a:p>
        </p:txBody>
      </p:sp>
      <p:sp>
        <p:nvSpPr>
          <p:cNvPr id="5" name="TextBox 4">
            <a:extLst>
              <a:ext uri="{FF2B5EF4-FFF2-40B4-BE49-F238E27FC236}">
                <a16:creationId xmlns:a16="http://schemas.microsoft.com/office/drawing/2014/main" id="{3504BDA3-ECA1-3CB6-A871-2440E752EF28}"/>
              </a:ext>
            </a:extLst>
          </p:cNvPr>
          <p:cNvSpPr txBox="1"/>
          <p:nvPr/>
        </p:nvSpPr>
        <p:spPr>
          <a:xfrm>
            <a:off x="1329" y="991951"/>
            <a:ext cx="12189335" cy="225632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a:ln>
                  <a:noFill/>
                </a:ln>
                <a:solidFill>
                  <a:prstClr val="white"/>
                </a:solidFill>
                <a:effectLst/>
                <a:uLnTx/>
                <a:uFillTx/>
                <a:latin typeface="Calibri"/>
                <a:ea typeface="Calibri" panose="020F0502020204030204" pitchFamily="34" charset="0"/>
                <a:cs typeface="Times New Roman"/>
              </a:rPr>
              <a:t>Across the latest full year of data (October 2022 to September 2023) the Greater Cambridge area had a higher unemployment rate than the UK. Positively, employment rates remain higher and economic inactivity rates lower than the UK averages. </a:t>
            </a:r>
            <a:br>
              <a:rPr kumimoji="0" lang="en-GB" sz="1800" b="1" i="0" u="none" strike="noStrike" kern="100" cap="none" spc="0" normalizeH="0" baseline="0" noProof="0">
                <a:ln>
                  <a:noFill/>
                </a:ln>
                <a:solidFill>
                  <a:prstClr val="white"/>
                </a:solidFill>
                <a:effectLst/>
                <a:uLnTx/>
                <a:uFillTx/>
                <a:latin typeface="Calibri"/>
                <a:ea typeface="Calibri" panose="020F0502020204030204" pitchFamily="34" charset="0"/>
                <a:cs typeface="Times New Roman"/>
              </a:rPr>
            </a:br>
            <a:endParaRPr kumimoji="0" lang="en-GB" sz="1800" b="1" i="0" u="none" strike="noStrike" kern="100" cap="none" spc="0" normalizeH="0" baseline="0" noProof="0">
              <a:ln>
                <a:noFill/>
              </a:ln>
              <a:solidFill>
                <a:prstClr val="white"/>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a:ln>
                  <a:noFill/>
                </a:ln>
                <a:solidFill>
                  <a:prstClr val="white"/>
                </a:solidFill>
                <a:effectLst/>
                <a:uLnTx/>
                <a:uFillTx/>
                <a:latin typeface="Calibri"/>
                <a:ea typeface="+mn-ea"/>
                <a:cs typeface="Times New Roman"/>
              </a:rPr>
              <a:t>The rise in unemployment coupled with the fall in those economically inactive, seen on both quarterly and annual basis may suggest those re-entering the labour market are struggling to find work. This is reinforced when looking at rising claimant counts and low vacancies. Whilst these changes are seen nationally, they are more prominent in Greater Cambridge. </a:t>
            </a:r>
            <a:br>
              <a:rPr kumimoji="0" lang="en-GB" sz="1800" b="1" i="0" u="none" strike="noStrike" kern="100" cap="none" spc="0" normalizeH="0" baseline="0" noProof="0">
                <a:ln>
                  <a:noFill/>
                </a:ln>
                <a:solidFill>
                  <a:prstClr val="white"/>
                </a:solidFill>
                <a:effectLst/>
                <a:uLnTx/>
                <a:uFillTx/>
                <a:latin typeface="Calibri"/>
                <a:ea typeface="+mn-ea"/>
                <a:cs typeface="Times New Roman"/>
              </a:rPr>
            </a:br>
            <a:endParaRPr kumimoji="0" lang="en-GB" sz="1800" b="1" i="0" u="none" strike="noStrike" kern="100" cap="none" spc="0" normalizeH="0" baseline="0" noProof="0">
              <a:ln>
                <a:noFill/>
              </a:ln>
              <a:solidFill>
                <a:prstClr val="white"/>
              </a:solidFill>
              <a:effectLst/>
              <a:uLnTx/>
              <a:uFillTx/>
              <a:latin typeface="Calibri" panose="020F0502020204030204" pitchFamily="34"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101965" y="3399372"/>
            <a:ext cx="11988066" cy="2027478"/>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00" cap="none" spc="0" normalizeH="0" baseline="0" noProof="0">
                <a:ln>
                  <a:noFill/>
                </a:ln>
                <a:solidFill>
                  <a:prstClr val="black"/>
                </a:solidFill>
                <a:effectLst/>
                <a:uLnTx/>
                <a:uFillTx/>
                <a:latin typeface="Calibri"/>
                <a:ea typeface="Calibri" panose="020F0502020204030204" pitchFamily="34" charset="0"/>
                <a:cs typeface="Times New Roman"/>
              </a:rPr>
              <a:t>It should be emphasised, that because the Annual Population Survey is an estimate based on a representative sample and the small area of the Greater Cambridge Partnership that these changes are within the margin of error for the survey, so should be treated as purely indicative. Students are also captured in this data and therefore economic inactivity will be influenced by student population dynamics.</a:t>
            </a:r>
            <a:endParaRPr kumimoji="0" lang="en-US" sz="1800" b="0" i="0" u="none" strike="noStrike" kern="1200" cap="none" spc="0" normalizeH="0" baseline="0" noProof="0">
              <a:ln>
                <a:noFill/>
              </a:ln>
              <a:solidFill>
                <a:prstClr val="black"/>
              </a:solidFill>
              <a:effectLst/>
              <a:uLnTx/>
              <a:uFillTx/>
              <a:latin typeface="Calibri"/>
              <a:ea typeface="+mn-ea"/>
              <a:cs typeface="Times New Roman"/>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00" cap="none" spc="0" normalizeH="0" baseline="0" noProof="0">
                <a:ln>
                  <a:noFill/>
                </a:ln>
                <a:solidFill>
                  <a:prstClr val="black"/>
                </a:solidFill>
                <a:effectLst/>
                <a:uLnTx/>
                <a:uFillTx/>
                <a:latin typeface="Calibri"/>
                <a:ea typeface="Calibri" panose="020F0502020204030204" pitchFamily="34" charset="0"/>
                <a:cs typeface="Times New Roman"/>
              </a:rPr>
              <a:t>It is important to also note that due to the small geographical area and the way that the Annual Population Survey’s data is collated, all three measures are expected to fluctuate from release to release and should be treated as broadly indicative.</a:t>
            </a:r>
            <a:r>
              <a:rPr kumimoji="0" lang="en-GB" sz="1600" b="1" i="0" u="none" strike="noStrike" kern="1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GB" sz="1600" b="0" i="0" u="none" strike="noStrike" kern="100" cap="none" spc="0" normalizeH="0" baseline="0" noProof="0">
                <a:ln>
                  <a:noFill/>
                </a:ln>
                <a:solidFill>
                  <a:srgbClr val="000000"/>
                </a:solidFill>
                <a:effectLst/>
                <a:uLnTx/>
                <a:uFillTx/>
                <a:latin typeface="Calibri"/>
                <a:ea typeface="Times New Roman" panose="02020603050405020304" pitchFamily="18" charset="0"/>
                <a:cs typeface="Times New Roman"/>
              </a:rPr>
              <a:t>National data should also be treated with caution – this is due to the experimental nature of labour market statistics whilst the Labour Force Survey is redesigned. Caution should be taken with interpreting these figures and comparisons to Greater Cambridge. </a:t>
            </a:r>
            <a:endParaRPr kumimoji="0" lang="en-GB" sz="1600" b="1" i="0" u="none" strike="noStrike" kern="100" cap="none" spc="0" normalizeH="0" baseline="0" noProof="0">
              <a:ln>
                <a:noFill/>
              </a:ln>
              <a:solidFill>
                <a:prstClr val="black"/>
              </a:solidFill>
              <a:effectLst/>
              <a:uLnTx/>
              <a:uFillTx/>
              <a:latin typeface="Times New Roma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6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Labour Market Headlines - Definitions</a:t>
            </a:r>
          </a:p>
        </p:txBody>
      </p:sp>
      <p:sp>
        <p:nvSpPr>
          <p:cNvPr id="3" name="TextBox 2">
            <a:extLst>
              <a:ext uri="{FF2B5EF4-FFF2-40B4-BE49-F238E27FC236}">
                <a16:creationId xmlns:a16="http://schemas.microsoft.com/office/drawing/2014/main" id="{704E18DC-FBAF-5902-FF1B-A5BFE4550076}"/>
              </a:ext>
            </a:extLst>
          </p:cNvPr>
          <p:cNvSpPr txBox="1"/>
          <p:nvPr/>
        </p:nvSpPr>
        <p:spPr>
          <a:xfrm>
            <a:off x="774441" y="6332412"/>
            <a:ext cx="97598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Note – All of these measures are calculated on the basis of the working age (16-64) population</a:t>
            </a:r>
          </a:p>
        </p:txBody>
      </p:sp>
      <p:sp>
        <p:nvSpPr>
          <p:cNvPr id="5" name="TextBox 4">
            <a:extLst>
              <a:ext uri="{FF2B5EF4-FFF2-40B4-BE49-F238E27FC236}">
                <a16:creationId xmlns:a16="http://schemas.microsoft.com/office/drawing/2014/main" id="{B20C696C-0903-9D03-A5D4-DB24F3F795CC}"/>
              </a:ext>
            </a:extLst>
          </p:cNvPr>
          <p:cNvSpPr txBox="1"/>
          <p:nvPr/>
        </p:nvSpPr>
        <p:spPr>
          <a:xfrm>
            <a:off x="569167" y="1173068"/>
            <a:ext cx="11065114" cy="655762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b="1" i="1"/>
              <a:t>Employment Rate (Employed Population/Total Population): </a:t>
            </a:r>
            <a:r>
              <a:rPr lang="en-GB" sz="2400"/>
              <a:t>The percentage of the total population who are employed</a:t>
            </a:r>
          </a:p>
          <a:p>
            <a:pPr marL="285750" indent="-285750">
              <a:lnSpc>
                <a:spcPct val="107000"/>
              </a:lnSpc>
              <a:spcAft>
                <a:spcPts val="800"/>
              </a:spcAft>
              <a:buFont typeface="Arial" panose="020B0604020202020204" pitchFamily="34" charset="0"/>
              <a:buChar char="•"/>
            </a:pPr>
            <a:r>
              <a:rPr lang="en-GB" sz="2400" b="1" i="1"/>
              <a:t>Unemployment </a:t>
            </a:r>
            <a:r>
              <a:rPr lang="en-GB" sz="2400" b="1" i="1" kern="1200"/>
              <a:t>Rate (Unemployed Population/Economically Active Population): </a:t>
            </a:r>
            <a:r>
              <a:rPr lang="en-GB" sz="2400" kern="1200"/>
              <a:t>The proportion of the Economically Active Population </a:t>
            </a:r>
            <a:r>
              <a:rPr lang="en-US" sz="2400" kern="1200"/>
              <a:t>without a job, have been actively seeking work in the past four weeks and are available to start work in the next two weeks or are out of work, have found a job and are waiting to start it in the next two weeks</a:t>
            </a:r>
            <a:endParaRPr lang="en-GB" sz="2400" kern="1200"/>
          </a:p>
          <a:p>
            <a:pPr marL="342900" lvl="1" indent="-342900" algn="l" defTabSz="889000">
              <a:lnSpc>
                <a:spcPct val="90000"/>
              </a:lnSpc>
              <a:spcBef>
                <a:spcPct val="0"/>
              </a:spcBef>
              <a:spcAft>
                <a:spcPct val="15000"/>
              </a:spcAft>
              <a:buFont typeface="Arial" panose="020B0604020202020204" pitchFamily="34" charset="0"/>
              <a:buChar char="•"/>
            </a:pPr>
            <a:r>
              <a:rPr lang="en-GB" sz="2400" b="1" i="1" kern="1200"/>
              <a:t>Economic Inactivity Rate (Economically Inactive Population/Total Population: </a:t>
            </a:r>
            <a:r>
              <a:rPr lang="en-GB" sz="2400" kern="1200"/>
              <a:t>The proportion of the population without a job and have not sought work in the last four weeks and/or are not available to start work in the next two weeks. Example reasons for being economically inactive could include being a student, having caring responsibilities, being sick and disabled and retirement</a:t>
            </a:r>
          </a:p>
          <a:p>
            <a:pPr marL="285750" indent="-285750">
              <a:lnSpc>
                <a:spcPct val="107000"/>
              </a:lnSpc>
              <a:spcAft>
                <a:spcPts val="800"/>
              </a:spcAft>
              <a:buFont typeface="Arial" panose="020B0604020202020204" pitchFamily="34" charset="0"/>
              <a:buChar char="•"/>
            </a:pPr>
            <a:endParaRPr lang="en-GB" sz="2400" kern="1200"/>
          </a:p>
          <a:p>
            <a:pPr marL="285750" indent="-285750">
              <a:lnSpc>
                <a:spcPct val="107000"/>
              </a:lnSpc>
              <a:spcAft>
                <a:spcPts val="800"/>
              </a:spcAft>
              <a:buFont typeface="Arial" panose="020B0604020202020204" pitchFamily="34" charset="0"/>
              <a:buChar char="•"/>
            </a:pPr>
            <a:endParaRPr lang="en-GB" sz="2400" kern="1200"/>
          </a:p>
          <a:p>
            <a:pPr>
              <a:lnSpc>
                <a:spcPct val="107000"/>
              </a:lnSpc>
              <a:spcAft>
                <a:spcPts val="800"/>
              </a:spcAft>
            </a:pPr>
            <a:endParaRPr lang="en-GB" sz="2400" b="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26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2">
            <a:extLst>
              <a:ext uri="{FF2B5EF4-FFF2-40B4-BE49-F238E27FC236}">
                <a16:creationId xmlns:a16="http://schemas.microsoft.com/office/drawing/2014/main" id="{4B2FF5DA-278E-BBFE-2A2E-DD53176F9E45}"/>
              </a:ext>
            </a:extLst>
          </p:cNvPr>
          <p:cNvSpPr txBox="1">
            <a:spLocks noGrp="1"/>
          </p:cNvSpPr>
          <p:nvPr>
            <p:ph type="title" idx="4294967295"/>
          </p:nvPr>
        </p:nvSpPr>
        <p:spPr>
          <a:xfrm>
            <a:off x="7155403" y="-94559"/>
            <a:ext cx="5864912" cy="5978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mj-lt"/>
                <a:ea typeface="+mj-ea"/>
                <a:cs typeface="+mj-cs"/>
              </a:rPr>
              <a:t>Key Economic Indicators</a:t>
            </a:r>
          </a:p>
        </p:txBody>
      </p:sp>
      <p:pic>
        <p:nvPicPr>
          <p:cNvPr id="5" name="Picture 4">
            <a:extLst>
              <a:ext uri="{FF2B5EF4-FFF2-40B4-BE49-F238E27FC236}">
                <a16:creationId xmlns:a16="http://schemas.microsoft.com/office/drawing/2014/main" id="{738849CC-A81F-4D03-803D-DFBD23F9C2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27922" y="5145909"/>
            <a:ext cx="2260032" cy="1080362"/>
          </a:xfrm>
          <a:prstGeom prst="rect">
            <a:avLst/>
          </a:prstGeom>
        </p:spPr>
      </p:pic>
      <p:sp>
        <p:nvSpPr>
          <p:cNvPr id="110" name="Rectangle: Rounded Corners 109">
            <a:extLst>
              <a:ext uri="{FF2B5EF4-FFF2-40B4-BE49-F238E27FC236}">
                <a16:creationId xmlns:a16="http://schemas.microsoft.com/office/drawing/2014/main" id="{F9E6AAF1-7C93-4AC5-86FB-2949B4C1BAEB}"/>
              </a:ext>
              <a:ext uri="{C183D7F6-B498-43B3-948B-1728B52AA6E4}">
                <adec:decorative xmlns:adec="http://schemas.microsoft.com/office/drawing/2017/decorative" val="1"/>
              </a:ext>
            </a:extLst>
          </p:cNvPr>
          <p:cNvSpPr/>
          <p:nvPr/>
        </p:nvSpPr>
        <p:spPr>
          <a:xfrm>
            <a:off x="91054" y="5137047"/>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Rounded Corners 106">
            <a:extLst>
              <a:ext uri="{FF2B5EF4-FFF2-40B4-BE49-F238E27FC236}">
                <a16:creationId xmlns:a16="http://schemas.microsoft.com/office/drawing/2014/main" id="{D7F2723E-AB88-4240-BE4B-DAF46CFBAD98}"/>
              </a:ext>
              <a:ext uri="{C183D7F6-B498-43B3-948B-1728B52AA6E4}">
                <adec:decorative xmlns:adec="http://schemas.microsoft.com/office/drawing/2017/decorative" val="1"/>
              </a:ext>
            </a:extLst>
          </p:cNvPr>
          <p:cNvSpPr/>
          <p:nvPr/>
        </p:nvSpPr>
        <p:spPr>
          <a:xfrm>
            <a:off x="5573236" y="2937767"/>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Rounded Corners 104">
            <a:extLst>
              <a:ext uri="{FF2B5EF4-FFF2-40B4-BE49-F238E27FC236}">
                <a16:creationId xmlns:a16="http://schemas.microsoft.com/office/drawing/2014/main" id="{DDA93802-CBC6-4DB6-804E-BF86EE8C0B15}"/>
              </a:ext>
              <a:ext uri="{C183D7F6-B498-43B3-948B-1728B52AA6E4}">
                <adec:decorative xmlns:adec="http://schemas.microsoft.com/office/drawing/2017/decorative" val="1"/>
              </a:ext>
            </a:extLst>
          </p:cNvPr>
          <p:cNvSpPr/>
          <p:nvPr/>
        </p:nvSpPr>
        <p:spPr>
          <a:xfrm>
            <a:off x="2805018" y="2930037"/>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6F279233-6CB4-4697-8AC3-FC8004F862BA}"/>
              </a:ext>
              <a:ext uri="{C183D7F6-B498-43B3-948B-1728B52AA6E4}">
                <adec:decorative xmlns:adec="http://schemas.microsoft.com/office/drawing/2017/decorative" val="1"/>
              </a:ext>
            </a:extLst>
          </p:cNvPr>
          <p:cNvSpPr/>
          <p:nvPr/>
        </p:nvSpPr>
        <p:spPr>
          <a:xfrm>
            <a:off x="135981" y="2931625"/>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C43544D9-1A17-4537-8D82-345153CA93F2}"/>
              </a:ext>
              <a:ext uri="{C183D7F6-B498-43B3-948B-1728B52AA6E4}">
                <adec:decorative xmlns:adec="http://schemas.microsoft.com/office/drawing/2017/decorative" val="1"/>
              </a:ext>
            </a:extLst>
          </p:cNvPr>
          <p:cNvSpPr/>
          <p:nvPr/>
        </p:nvSpPr>
        <p:spPr>
          <a:xfrm>
            <a:off x="5535428" y="545216"/>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Rounded Corners 70">
            <a:extLst>
              <a:ext uri="{FF2B5EF4-FFF2-40B4-BE49-F238E27FC236}">
                <a16:creationId xmlns:a16="http://schemas.microsoft.com/office/drawing/2014/main" id="{81510555-CC38-4FD7-A386-374D0CAAD93B}"/>
              </a:ext>
              <a:ext uri="{C183D7F6-B498-43B3-948B-1728B52AA6E4}">
                <adec:decorative xmlns:adec="http://schemas.microsoft.com/office/drawing/2017/decorative" val="1"/>
              </a:ext>
            </a:extLst>
          </p:cNvPr>
          <p:cNvSpPr/>
          <p:nvPr/>
        </p:nvSpPr>
        <p:spPr>
          <a:xfrm>
            <a:off x="2836848" y="548833"/>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BD9936E-E90D-4F5A-9096-CBDF4591EA74}"/>
              </a:ext>
            </a:extLst>
          </p:cNvPr>
          <p:cNvSpPr/>
          <p:nvPr/>
        </p:nvSpPr>
        <p:spPr>
          <a:xfrm>
            <a:off x="0" y="0"/>
            <a:ext cx="12192000" cy="454317"/>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Unemployment Rate Overall (aged 16-64): 6.0% </a:t>
            </a:r>
          </a:p>
        </p:txBody>
      </p:sp>
      <p:sp>
        <p:nvSpPr>
          <p:cNvPr id="7" name="Isosceles Triangle 6">
            <a:extLst>
              <a:ext uri="{FF2B5EF4-FFF2-40B4-BE49-F238E27FC236}">
                <a16:creationId xmlns:a16="http://schemas.microsoft.com/office/drawing/2014/main" id="{753FCAC4-4E3F-421E-95E6-11303ADDBDEC}"/>
              </a:ext>
              <a:ext uri="{C183D7F6-B498-43B3-948B-1728B52AA6E4}">
                <adec:decorative xmlns:adec="http://schemas.microsoft.com/office/drawing/2017/decorative" val="1"/>
              </a:ext>
            </a:extLst>
          </p:cNvPr>
          <p:cNvSpPr/>
          <p:nvPr/>
        </p:nvSpPr>
        <p:spPr>
          <a:xfrm>
            <a:off x="2150797" y="101497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9EF47247-2FAF-483A-BBD4-A3D837C02F02}"/>
              </a:ext>
              <a:ext uri="{C183D7F6-B498-43B3-948B-1728B52AA6E4}">
                <adec:decorative xmlns:adec="http://schemas.microsoft.com/office/drawing/2017/decorative" val="1"/>
              </a:ext>
            </a:extLst>
          </p:cNvPr>
          <p:cNvSpPr/>
          <p:nvPr/>
        </p:nvSpPr>
        <p:spPr>
          <a:xfrm>
            <a:off x="9133194" y="1353043"/>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7A43E9B4-B252-42F4-837C-B91114425CF2}"/>
              </a:ext>
              <a:ext uri="{C183D7F6-B498-43B3-948B-1728B52AA6E4}">
                <adec:decorative xmlns:adec="http://schemas.microsoft.com/office/drawing/2017/decorative" val="1"/>
              </a:ext>
            </a:extLst>
          </p:cNvPr>
          <p:cNvSpPr/>
          <p:nvPr/>
        </p:nvSpPr>
        <p:spPr>
          <a:xfrm>
            <a:off x="117214" y="560443"/>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A46E379-432A-4C10-8E37-008D5E29AC9B}"/>
              </a:ext>
            </a:extLst>
          </p:cNvPr>
          <p:cNvSpPr txBox="1"/>
          <p:nvPr/>
        </p:nvSpPr>
        <p:spPr>
          <a:xfrm>
            <a:off x="322602" y="631976"/>
            <a:ext cx="26863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Quarterly change </a:t>
            </a:r>
          </a:p>
        </p:txBody>
      </p:sp>
      <p:sp>
        <p:nvSpPr>
          <p:cNvPr id="4" name="TextBox 3">
            <a:extLst>
              <a:ext uri="{FF2B5EF4-FFF2-40B4-BE49-F238E27FC236}">
                <a16:creationId xmlns:a16="http://schemas.microsoft.com/office/drawing/2014/main" id="{E7A5170E-94EE-4300-BF85-7ADC5FBCC9C1}"/>
              </a:ext>
            </a:extLst>
          </p:cNvPr>
          <p:cNvSpPr txBox="1"/>
          <p:nvPr/>
        </p:nvSpPr>
        <p:spPr>
          <a:xfrm>
            <a:off x="249118" y="1684524"/>
            <a:ext cx="19837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Oct 2022 – Sep 2023 with Jul 2022 - June 2023 </a:t>
            </a:r>
          </a:p>
        </p:txBody>
      </p:sp>
      <p:sp>
        <p:nvSpPr>
          <p:cNvPr id="26" name="TextBox 25">
            <a:extLst>
              <a:ext uri="{FF2B5EF4-FFF2-40B4-BE49-F238E27FC236}">
                <a16:creationId xmlns:a16="http://schemas.microsoft.com/office/drawing/2014/main" id="{BA237704-3670-4F53-90BD-CB3017DC5149}"/>
              </a:ext>
            </a:extLst>
          </p:cNvPr>
          <p:cNvSpPr txBox="1"/>
          <p:nvPr/>
        </p:nvSpPr>
        <p:spPr>
          <a:xfrm>
            <a:off x="1080000" y="1152000"/>
            <a:ext cx="934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+1.8pp</a:t>
            </a:r>
          </a:p>
        </p:txBody>
      </p:sp>
      <p:sp>
        <p:nvSpPr>
          <p:cNvPr id="27" name="Isosceles Triangle 26">
            <a:extLst>
              <a:ext uri="{FF2B5EF4-FFF2-40B4-BE49-F238E27FC236}">
                <a16:creationId xmlns:a16="http://schemas.microsoft.com/office/drawing/2014/main" id="{AE3B578A-33BC-44D7-AF11-7993F730CAAC}"/>
              </a:ext>
              <a:ext uri="{C183D7F6-B498-43B3-948B-1728B52AA6E4}">
                <adec:decorative xmlns:adec="http://schemas.microsoft.com/office/drawing/2017/decorative" val="1"/>
              </a:ext>
            </a:extLst>
          </p:cNvPr>
          <p:cNvSpPr/>
          <p:nvPr/>
        </p:nvSpPr>
        <p:spPr>
          <a:xfrm>
            <a:off x="720000" y="1260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BD12EBD-06D3-4C18-95B9-517F1B1912CD}"/>
              </a:ext>
            </a:extLst>
          </p:cNvPr>
          <p:cNvSpPr txBox="1"/>
          <p:nvPr/>
        </p:nvSpPr>
        <p:spPr>
          <a:xfrm>
            <a:off x="2779674" y="563344"/>
            <a:ext cx="2376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Previous quarterly change </a:t>
            </a:r>
          </a:p>
        </p:txBody>
      </p:sp>
      <p:sp>
        <p:nvSpPr>
          <p:cNvPr id="76" name="TextBox 75">
            <a:extLst>
              <a:ext uri="{FF2B5EF4-FFF2-40B4-BE49-F238E27FC236}">
                <a16:creationId xmlns:a16="http://schemas.microsoft.com/office/drawing/2014/main" id="{C4CEE736-8941-4B4B-BB0A-3AB73693600C}"/>
              </a:ext>
            </a:extLst>
          </p:cNvPr>
          <p:cNvSpPr txBox="1"/>
          <p:nvPr/>
        </p:nvSpPr>
        <p:spPr>
          <a:xfrm>
            <a:off x="2913321" y="1658563"/>
            <a:ext cx="203465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 2023 with Jul 2022 - June 2023 </a:t>
            </a:r>
          </a:p>
        </p:txBody>
      </p:sp>
      <p:sp>
        <p:nvSpPr>
          <p:cNvPr id="31" name="TextBox 30">
            <a:extLst>
              <a:ext uri="{FF2B5EF4-FFF2-40B4-BE49-F238E27FC236}">
                <a16:creationId xmlns:a16="http://schemas.microsoft.com/office/drawing/2014/main" id="{70B05889-F667-4126-9EFF-48E5296FF799}"/>
              </a:ext>
            </a:extLst>
          </p:cNvPr>
          <p:cNvSpPr txBox="1"/>
          <p:nvPr/>
        </p:nvSpPr>
        <p:spPr>
          <a:xfrm>
            <a:off x="3816000" y="1152000"/>
            <a:ext cx="9256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+0.3pp</a:t>
            </a:r>
          </a:p>
        </p:txBody>
      </p:sp>
      <p:sp>
        <p:nvSpPr>
          <p:cNvPr id="32" name="Isosceles Triangle 31">
            <a:extLst>
              <a:ext uri="{FF2B5EF4-FFF2-40B4-BE49-F238E27FC236}">
                <a16:creationId xmlns:a16="http://schemas.microsoft.com/office/drawing/2014/main" id="{AEA49FA2-B376-4721-B0DF-E32A82566578}"/>
              </a:ext>
              <a:ext uri="{C183D7F6-B498-43B3-948B-1728B52AA6E4}">
                <adec:decorative xmlns:adec="http://schemas.microsoft.com/office/drawing/2017/decorative" val="1"/>
              </a:ext>
            </a:extLst>
          </p:cNvPr>
          <p:cNvSpPr/>
          <p:nvPr/>
        </p:nvSpPr>
        <p:spPr>
          <a:xfrm>
            <a:off x="3420000" y="1260000"/>
            <a:ext cx="315659"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C3D82DE4-3E14-4544-B7F5-F99000E28BD3}"/>
              </a:ext>
            </a:extLst>
          </p:cNvPr>
          <p:cNvSpPr txBox="1"/>
          <p:nvPr/>
        </p:nvSpPr>
        <p:spPr>
          <a:xfrm>
            <a:off x="5609818" y="560292"/>
            <a:ext cx="20269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Change since previous year</a:t>
            </a:r>
          </a:p>
        </p:txBody>
      </p:sp>
      <p:sp>
        <p:nvSpPr>
          <p:cNvPr id="10" name="TextBox 9">
            <a:extLst>
              <a:ext uri="{FF2B5EF4-FFF2-40B4-BE49-F238E27FC236}">
                <a16:creationId xmlns:a16="http://schemas.microsoft.com/office/drawing/2014/main" id="{0457AB28-761C-A8EB-F20A-3FFEE0AA7A89}"/>
              </a:ext>
            </a:extLst>
          </p:cNvPr>
          <p:cNvSpPr txBox="1"/>
          <p:nvPr/>
        </p:nvSpPr>
        <p:spPr>
          <a:xfrm>
            <a:off x="6480000" y="1152000"/>
            <a:ext cx="9256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+2.5pp</a:t>
            </a:r>
          </a:p>
        </p:txBody>
      </p:sp>
      <p:sp>
        <p:nvSpPr>
          <p:cNvPr id="93" name="TextBox 92">
            <a:extLst>
              <a:ext uri="{FF2B5EF4-FFF2-40B4-BE49-F238E27FC236}">
                <a16:creationId xmlns:a16="http://schemas.microsoft.com/office/drawing/2014/main" id="{D6EF6E60-06D0-4450-9C2C-345E15AB7E2E}"/>
              </a:ext>
            </a:extLst>
          </p:cNvPr>
          <p:cNvSpPr txBox="1"/>
          <p:nvPr/>
        </p:nvSpPr>
        <p:spPr>
          <a:xfrm>
            <a:off x="5625532" y="1649044"/>
            <a:ext cx="20535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Sept 2023 with Oct 2021 - Sept 2022 </a:t>
            </a:r>
          </a:p>
        </p:txBody>
      </p:sp>
      <p:sp>
        <p:nvSpPr>
          <p:cNvPr id="77" name="TextBox 76">
            <a:extLst>
              <a:ext uri="{FF2B5EF4-FFF2-40B4-BE49-F238E27FC236}">
                <a16:creationId xmlns:a16="http://schemas.microsoft.com/office/drawing/2014/main" id="{CFA744BB-686B-8D1B-BB69-4810B7047571}"/>
              </a:ext>
            </a:extLst>
          </p:cNvPr>
          <p:cNvSpPr txBox="1"/>
          <p:nvPr/>
        </p:nvSpPr>
        <p:spPr>
          <a:xfrm>
            <a:off x="8030832" y="511361"/>
            <a:ext cx="374046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The unemployment rate between October 2022 and September 2023 was 6.0%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(higher than the 4.1% nationally)</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This has increased by +1.8pp percentage points since the last quarter and is +2.5pp higher than 12 months previously.</a:t>
            </a:r>
          </a:p>
        </p:txBody>
      </p:sp>
      <p:sp>
        <p:nvSpPr>
          <p:cNvPr id="36" name="TextBox 35">
            <a:extLst>
              <a:ext uri="{FF2B5EF4-FFF2-40B4-BE49-F238E27FC236}">
                <a16:creationId xmlns:a16="http://schemas.microsoft.com/office/drawing/2014/main" id="{A6632850-DEA3-47CF-A3F9-08CC4A859D41}"/>
              </a:ext>
              <a:ext uri="{C183D7F6-B498-43B3-948B-1728B52AA6E4}">
                <adec:decorative xmlns:adec="http://schemas.microsoft.com/office/drawing/2017/decorative" val="1"/>
              </a:ext>
            </a:extLst>
          </p:cNvPr>
          <p:cNvSpPr txBox="1"/>
          <p:nvPr/>
        </p:nvSpPr>
        <p:spPr>
          <a:xfrm>
            <a:off x="6534568" y="1276676"/>
            <a:ext cx="791743" cy="3236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63398FDB-FB75-F664-1FF3-840988E0D6CB}"/>
              </a:ext>
            </a:extLst>
          </p:cNvPr>
          <p:cNvSpPr/>
          <p:nvPr/>
        </p:nvSpPr>
        <p:spPr>
          <a:xfrm>
            <a:off x="-7426" y="2233468"/>
            <a:ext cx="12199426" cy="566305"/>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Rate Overall (aged 16-64): 78.7%</a:t>
            </a:r>
          </a:p>
        </p:txBody>
      </p:sp>
      <p:sp>
        <p:nvSpPr>
          <p:cNvPr id="61" name="Isosceles Triangle 60">
            <a:extLst>
              <a:ext uri="{FF2B5EF4-FFF2-40B4-BE49-F238E27FC236}">
                <a16:creationId xmlns:a16="http://schemas.microsoft.com/office/drawing/2014/main" id="{867657DF-ADCE-C781-F882-051FC2696153}"/>
              </a:ext>
              <a:ext uri="{C183D7F6-B498-43B3-948B-1728B52AA6E4}">
                <adec:decorative xmlns:adec="http://schemas.microsoft.com/office/drawing/2017/decorative" val="1"/>
              </a:ext>
            </a:extLst>
          </p:cNvPr>
          <p:cNvSpPr/>
          <p:nvPr/>
        </p:nvSpPr>
        <p:spPr>
          <a:xfrm>
            <a:off x="9234006" y="3682112"/>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8038C187-6ADA-9919-4567-63B78BECB38C}"/>
              </a:ext>
            </a:extLst>
          </p:cNvPr>
          <p:cNvSpPr txBox="1"/>
          <p:nvPr/>
        </p:nvSpPr>
        <p:spPr>
          <a:xfrm>
            <a:off x="350154" y="3006206"/>
            <a:ext cx="19932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Quarterly change </a:t>
            </a:r>
          </a:p>
        </p:txBody>
      </p:sp>
      <p:sp>
        <p:nvSpPr>
          <p:cNvPr id="8" name="TextBox 7">
            <a:extLst>
              <a:ext uri="{FF2B5EF4-FFF2-40B4-BE49-F238E27FC236}">
                <a16:creationId xmlns:a16="http://schemas.microsoft.com/office/drawing/2014/main" id="{385F8EB2-91E1-D6BD-6BEB-03B04177705E}"/>
              </a:ext>
            </a:extLst>
          </p:cNvPr>
          <p:cNvSpPr txBox="1"/>
          <p:nvPr/>
        </p:nvSpPr>
        <p:spPr>
          <a:xfrm>
            <a:off x="368079" y="3999627"/>
            <a:ext cx="20484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 2023 with Jul 2022 - June 2023 </a:t>
            </a:r>
          </a:p>
        </p:txBody>
      </p:sp>
      <p:sp>
        <p:nvSpPr>
          <p:cNvPr id="64" name="TextBox 63">
            <a:extLst>
              <a:ext uri="{FF2B5EF4-FFF2-40B4-BE49-F238E27FC236}">
                <a16:creationId xmlns:a16="http://schemas.microsoft.com/office/drawing/2014/main" id="{E37C5959-68DE-84A7-3DD3-529DEE5AAB70}"/>
              </a:ext>
            </a:extLst>
          </p:cNvPr>
          <p:cNvSpPr txBox="1"/>
          <p:nvPr/>
        </p:nvSpPr>
        <p:spPr>
          <a:xfrm>
            <a:off x="1080000" y="3528000"/>
            <a:ext cx="837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+0.8pp</a:t>
            </a:r>
          </a:p>
        </p:txBody>
      </p:sp>
      <p:sp>
        <p:nvSpPr>
          <p:cNvPr id="65" name="Isosceles Triangle 64">
            <a:extLst>
              <a:ext uri="{FF2B5EF4-FFF2-40B4-BE49-F238E27FC236}">
                <a16:creationId xmlns:a16="http://schemas.microsoft.com/office/drawing/2014/main" id="{C7FB3E6D-F683-77CB-17F3-D23134313239}"/>
              </a:ext>
              <a:ext uri="{C183D7F6-B498-43B3-948B-1728B52AA6E4}">
                <adec:decorative xmlns:adec="http://schemas.microsoft.com/office/drawing/2017/decorative" val="1"/>
              </a:ext>
            </a:extLst>
          </p:cNvPr>
          <p:cNvSpPr/>
          <p:nvPr/>
        </p:nvSpPr>
        <p:spPr>
          <a:xfrm>
            <a:off x="720000" y="3636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5CD9743E-7788-3157-7BE0-96396E246CF7}"/>
              </a:ext>
            </a:extLst>
          </p:cNvPr>
          <p:cNvSpPr txBox="1"/>
          <p:nvPr/>
        </p:nvSpPr>
        <p:spPr>
          <a:xfrm>
            <a:off x="2791266" y="2903110"/>
            <a:ext cx="22492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Previous quarterly change </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TextBox 105">
            <a:extLst>
              <a:ext uri="{FF2B5EF4-FFF2-40B4-BE49-F238E27FC236}">
                <a16:creationId xmlns:a16="http://schemas.microsoft.com/office/drawing/2014/main" id="{CA04ED0F-7BCE-4FF0-97C2-FD7762FA71AE}"/>
              </a:ext>
            </a:extLst>
          </p:cNvPr>
          <p:cNvSpPr txBox="1"/>
          <p:nvPr/>
        </p:nvSpPr>
        <p:spPr>
          <a:xfrm>
            <a:off x="2849475" y="4043044"/>
            <a:ext cx="216234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Oct 2022 – Sep 2023 with Jul 2022 - June 2023 </a:t>
            </a:r>
          </a:p>
        </p:txBody>
      </p:sp>
      <p:sp>
        <p:nvSpPr>
          <p:cNvPr id="121" name="TextBox 120">
            <a:extLst>
              <a:ext uri="{FF2B5EF4-FFF2-40B4-BE49-F238E27FC236}">
                <a16:creationId xmlns:a16="http://schemas.microsoft.com/office/drawing/2014/main" id="{3E8897B3-7B3F-4271-835D-614DFDCDDCF5}"/>
              </a:ext>
            </a:extLst>
          </p:cNvPr>
          <p:cNvSpPr txBox="1"/>
          <p:nvPr/>
        </p:nvSpPr>
        <p:spPr>
          <a:xfrm>
            <a:off x="3816000" y="3528000"/>
            <a:ext cx="837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-1.2pp</a:t>
            </a:r>
          </a:p>
        </p:txBody>
      </p:sp>
      <p:sp>
        <p:nvSpPr>
          <p:cNvPr id="70" name="Isosceles Triangle 69">
            <a:extLst>
              <a:ext uri="{FF2B5EF4-FFF2-40B4-BE49-F238E27FC236}">
                <a16:creationId xmlns:a16="http://schemas.microsoft.com/office/drawing/2014/main" id="{DF110FED-2A25-863F-E4B8-14D89ECFBB09}"/>
              </a:ext>
              <a:ext uri="{C183D7F6-B498-43B3-948B-1728B52AA6E4}">
                <adec:decorative xmlns:adec="http://schemas.microsoft.com/office/drawing/2017/decorative" val="1"/>
              </a:ext>
            </a:extLst>
          </p:cNvPr>
          <p:cNvSpPr/>
          <p:nvPr/>
        </p:nvSpPr>
        <p:spPr>
          <a:xfrm rot="10800000">
            <a:off x="3420000" y="3636000"/>
            <a:ext cx="341163"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78FBA52C-942F-538E-3E6F-E396265993D3}"/>
              </a:ext>
            </a:extLst>
          </p:cNvPr>
          <p:cNvSpPr txBox="1"/>
          <p:nvPr/>
        </p:nvSpPr>
        <p:spPr>
          <a:xfrm>
            <a:off x="5984199" y="2984741"/>
            <a:ext cx="17477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Change since previous year</a:t>
            </a:r>
          </a:p>
        </p:txBody>
      </p:sp>
      <p:sp>
        <p:nvSpPr>
          <p:cNvPr id="109" name="TextBox 108">
            <a:extLst>
              <a:ext uri="{FF2B5EF4-FFF2-40B4-BE49-F238E27FC236}">
                <a16:creationId xmlns:a16="http://schemas.microsoft.com/office/drawing/2014/main" id="{FA9E13DA-5DAA-4049-A024-A213D6051FF9}"/>
              </a:ext>
            </a:extLst>
          </p:cNvPr>
          <p:cNvSpPr txBox="1"/>
          <p:nvPr/>
        </p:nvSpPr>
        <p:spPr>
          <a:xfrm>
            <a:off x="5759819" y="4038593"/>
            <a:ext cx="20279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Oct 2022 – Sept 2023 with Oct 2021 - Sept 2022 </a:t>
            </a:r>
          </a:p>
        </p:txBody>
      </p:sp>
      <p:sp>
        <p:nvSpPr>
          <p:cNvPr id="74" name="TextBox 73">
            <a:extLst>
              <a:ext uri="{FF2B5EF4-FFF2-40B4-BE49-F238E27FC236}">
                <a16:creationId xmlns:a16="http://schemas.microsoft.com/office/drawing/2014/main" id="{FC98A482-86AA-4042-3456-9F57EE1230A8}"/>
              </a:ext>
            </a:extLst>
          </p:cNvPr>
          <p:cNvSpPr txBox="1"/>
          <p:nvPr/>
        </p:nvSpPr>
        <p:spPr>
          <a:xfrm>
            <a:off x="6480000" y="3528000"/>
            <a:ext cx="791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-0.4pp</a:t>
            </a:r>
          </a:p>
        </p:txBody>
      </p:sp>
      <p:sp>
        <p:nvSpPr>
          <p:cNvPr id="80" name="TextBox 79">
            <a:extLst>
              <a:ext uri="{FF2B5EF4-FFF2-40B4-BE49-F238E27FC236}">
                <a16:creationId xmlns:a16="http://schemas.microsoft.com/office/drawing/2014/main" id="{38685B54-8663-323C-4446-2926EFA78D59}"/>
              </a:ext>
            </a:extLst>
          </p:cNvPr>
          <p:cNvSpPr txBox="1"/>
          <p:nvPr/>
        </p:nvSpPr>
        <p:spPr>
          <a:xfrm>
            <a:off x="8078015" y="2838170"/>
            <a:ext cx="397800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The employment rate between October 2022 and September 2023 was 78.7%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(higher than the 75.7% nationally).</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This has increased by +0.8 percentage points since the last quarter but is -0.4 percentage points lower than the level 12 months previously.</a:t>
            </a:r>
          </a:p>
        </p:txBody>
      </p:sp>
      <p:sp>
        <p:nvSpPr>
          <p:cNvPr id="75" name="Isosceles Triangle 74">
            <a:extLst>
              <a:ext uri="{FF2B5EF4-FFF2-40B4-BE49-F238E27FC236}">
                <a16:creationId xmlns:a16="http://schemas.microsoft.com/office/drawing/2014/main" id="{D99F271C-DD6E-02C7-2DF8-E87CC80C921B}"/>
              </a:ext>
              <a:ext uri="{C183D7F6-B498-43B3-948B-1728B52AA6E4}">
                <adec:decorative xmlns:adec="http://schemas.microsoft.com/office/drawing/2017/decorative" val="1"/>
              </a:ext>
            </a:extLst>
          </p:cNvPr>
          <p:cNvSpPr/>
          <p:nvPr/>
        </p:nvSpPr>
        <p:spPr>
          <a:xfrm flipV="1">
            <a:off x="6156000" y="3636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7F4585A-AACC-82B7-7A7C-1BCC3905AB1A}"/>
              </a:ext>
            </a:extLst>
          </p:cNvPr>
          <p:cNvSpPr/>
          <p:nvPr/>
        </p:nvSpPr>
        <p:spPr>
          <a:xfrm>
            <a:off x="-17993" y="4467407"/>
            <a:ext cx="12209993" cy="566305"/>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Economically Inactive (aged 16-64): 16.3%</a:t>
            </a:r>
          </a:p>
        </p:txBody>
      </p:sp>
      <p:sp>
        <p:nvSpPr>
          <p:cNvPr id="89" name="Isosceles Triangle 88">
            <a:extLst>
              <a:ext uri="{FF2B5EF4-FFF2-40B4-BE49-F238E27FC236}">
                <a16:creationId xmlns:a16="http://schemas.microsoft.com/office/drawing/2014/main" id="{0F36978D-ADDC-5D12-7CC4-63C7550F314F}"/>
              </a:ext>
              <a:ext uri="{C183D7F6-B498-43B3-948B-1728B52AA6E4}">
                <adec:decorative xmlns:adec="http://schemas.microsoft.com/office/drawing/2017/decorative" val="1"/>
              </a:ext>
            </a:extLst>
          </p:cNvPr>
          <p:cNvSpPr/>
          <p:nvPr/>
        </p:nvSpPr>
        <p:spPr>
          <a:xfrm>
            <a:off x="7392885" y="5900977"/>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316293F3-17B1-87B2-D5DD-AE70E8290F35}"/>
              </a:ext>
            </a:extLst>
          </p:cNvPr>
          <p:cNvSpPr txBox="1"/>
          <p:nvPr/>
        </p:nvSpPr>
        <p:spPr>
          <a:xfrm>
            <a:off x="356093" y="5230951"/>
            <a:ext cx="19324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Quarterly change </a:t>
            </a:r>
          </a:p>
        </p:txBody>
      </p:sp>
      <p:sp>
        <p:nvSpPr>
          <p:cNvPr id="9" name="TextBox 8">
            <a:extLst>
              <a:ext uri="{FF2B5EF4-FFF2-40B4-BE49-F238E27FC236}">
                <a16:creationId xmlns:a16="http://schemas.microsoft.com/office/drawing/2014/main" id="{DCF4A233-3032-8E96-914F-84573288FD80}"/>
              </a:ext>
            </a:extLst>
          </p:cNvPr>
          <p:cNvSpPr txBox="1"/>
          <p:nvPr/>
        </p:nvSpPr>
        <p:spPr>
          <a:xfrm>
            <a:off x="237366" y="6226271"/>
            <a:ext cx="198517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Oct 2022 – Sep 2023 with Jul 2022 - June 2023 </a:t>
            </a:r>
          </a:p>
        </p:txBody>
      </p:sp>
      <p:sp>
        <p:nvSpPr>
          <p:cNvPr id="6" name="TextBox 5">
            <a:extLst>
              <a:ext uri="{FF2B5EF4-FFF2-40B4-BE49-F238E27FC236}">
                <a16:creationId xmlns:a16="http://schemas.microsoft.com/office/drawing/2014/main" id="{02FA4149-DA52-DAC5-301D-02DD19170CDC}"/>
              </a:ext>
            </a:extLst>
          </p:cNvPr>
          <p:cNvSpPr txBox="1"/>
          <p:nvPr/>
        </p:nvSpPr>
        <p:spPr>
          <a:xfrm>
            <a:off x="1080000" y="5688000"/>
            <a:ext cx="837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-2.4pp</a:t>
            </a:r>
          </a:p>
        </p:txBody>
      </p:sp>
      <p:sp>
        <p:nvSpPr>
          <p:cNvPr id="120" name="TextBox 119">
            <a:extLst>
              <a:ext uri="{FF2B5EF4-FFF2-40B4-BE49-F238E27FC236}">
                <a16:creationId xmlns:a16="http://schemas.microsoft.com/office/drawing/2014/main" id="{2EA46DC2-520C-4F4B-851D-B54E83B9165B}"/>
              </a:ext>
            </a:extLst>
          </p:cNvPr>
          <p:cNvSpPr txBox="1"/>
          <p:nvPr/>
        </p:nvSpPr>
        <p:spPr>
          <a:xfrm>
            <a:off x="2878710" y="5119008"/>
            <a:ext cx="21120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Previous quarterly change </a:t>
            </a:r>
          </a:p>
        </p:txBody>
      </p:sp>
      <p:sp>
        <p:nvSpPr>
          <p:cNvPr id="113" name="TextBox 112">
            <a:extLst>
              <a:ext uri="{FF2B5EF4-FFF2-40B4-BE49-F238E27FC236}">
                <a16:creationId xmlns:a16="http://schemas.microsoft.com/office/drawing/2014/main" id="{0A21F1B9-DF16-45AC-B51F-42144382F0E4}"/>
              </a:ext>
            </a:extLst>
          </p:cNvPr>
          <p:cNvSpPr txBox="1"/>
          <p:nvPr/>
        </p:nvSpPr>
        <p:spPr>
          <a:xfrm>
            <a:off x="2925104" y="6231358"/>
            <a:ext cx="2161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Oct 2022 – Sep 2023 with Jul 2022 - June 2023 </a:t>
            </a:r>
          </a:p>
        </p:txBody>
      </p:sp>
      <p:sp>
        <p:nvSpPr>
          <p:cNvPr id="123" name="TextBox 122">
            <a:extLst>
              <a:ext uri="{FF2B5EF4-FFF2-40B4-BE49-F238E27FC236}">
                <a16:creationId xmlns:a16="http://schemas.microsoft.com/office/drawing/2014/main" id="{F639728A-FC78-424B-88EF-9232CBBE872D}"/>
              </a:ext>
            </a:extLst>
          </p:cNvPr>
          <p:cNvSpPr txBox="1"/>
          <p:nvPr/>
        </p:nvSpPr>
        <p:spPr>
          <a:xfrm>
            <a:off x="3816000" y="5688000"/>
            <a:ext cx="837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+0.9pp</a:t>
            </a:r>
          </a:p>
        </p:txBody>
      </p:sp>
      <p:pic>
        <p:nvPicPr>
          <p:cNvPr id="111" name="Picture 110">
            <a:extLst>
              <a:ext uri="{FF2B5EF4-FFF2-40B4-BE49-F238E27FC236}">
                <a16:creationId xmlns:a16="http://schemas.microsoft.com/office/drawing/2014/main" id="{5E441554-4784-4C3B-96D4-C0F59851F4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80868" y="5145909"/>
            <a:ext cx="2260032" cy="1080362"/>
          </a:xfrm>
          <a:prstGeom prst="rect">
            <a:avLst/>
          </a:prstGeom>
        </p:spPr>
      </p:pic>
      <p:sp>
        <p:nvSpPr>
          <p:cNvPr id="116" name="TextBox 115">
            <a:extLst>
              <a:ext uri="{FF2B5EF4-FFF2-40B4-BE49-F238E27FC236}">
                <a16:creationId xmlns:a16="http://schemas.microsoft.com/office/drawing/2014/main" id="{281819EC-DDE4-44AD-929E-6CBDF2192741}"/>
              </a:ext>
            </a:extLst>
          </p:cNvPr>
          <p:cNvSpPr txBox="1"/>
          <p:nvPr/>
        </p:nvSpPr>
        <p:spPr>
          <a:xfrm>
            <a:off x="5939701" y="5131202"/>
            <a:ext cx="17477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Change since previous year</a:t>
            </a:r>
          </a:p>
        </p:txBody>
      </p:sp>
      <p:sp>
        <p:nvSpPr>
          <p:cNvPr id="114" name="TextBox 113">
            <a:extLst>
              <a:ext uri="{FF2B5EF4-FFF2-40B4-BE49-F238E27FC236}">
                <a16:creationId xmlns:a16="http://schemas.microsoft.com/office/drawing/2014/main" id="{58B0CB9F-7365-4F9F-89DC-0E1FCF46BC73}"/>
              </a:ext>
            </a:extLst>
          </p:cNvPr>
          <p:cNvSpPr txBox="1"/>
          <p:nvPr/>
        </p:nvSpPr>
        <p:spPr>
          <a:xfrm>
            <a:off x="5683546" y="6228521"/>
            <a:ext cx="22600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Sept 2023 with Oct 2021 - Sept 2022 </a:t>
            </a:r>
          </a:p>
        </p:txBody>
      </p:sp>
      <p:sp>
        <p:nvSpPr>
          <p:cNvPr id="118" name="TextBox 117">
            <a:extLst>
              <a:ext uri="{FF2B5EF4-FFF2-40B4-BE49-F238E27FC236}">
                <a16:creationId xmlns:a16="http://schemas.microsoft.com/office/drawing/2014/main" id="{337E2477-2D00-4FFA-B6B8-9E8E697529C0}"/>
              </a:ext>
            </a:extLst>
          </p:cNvPr>
          <p:cNvSpPr txBox="1"/>
          <p:nvPr/>
        </p:nvSpPr>
        <p:spPr>
          <a:xfrm>
            <a:off x="6480000" y="5688000"/>
            <a:ext cx="9588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-1.8pp</a:t>
            </a:r>
          </a:p>
        </p:txBody>
      </p:sp>
      <p:sp>
        <p:nvSpPr>
          <p:cNvPr id="117" name="Isosceles Triangle 116">
            <a:extLst>
              <a:ext uri="{FF2B5EF4-FFF2-40B4-BE49-F238E27FC236}">
                <a16:creationId xmlns:a16="http://schemas.microsoft.com/office/drawing/2014/main" id="{60FE69EB-3B9F-4B06-99ED-176E8D042C62}"/>
              </a:ext>
              <a:ext uri="{C183D7F6-B498-43B3-948B-1728B52AA6E4}">
                <adec:decorative xmlns:adec="http://schemas.microsoft.com/office/drawing/2017/decorative" val="1"/>
              </a:ext>
            </a:extLst>
          </p:cNvPr>
          <p:cNvSpPr/>
          <p:nvPr/>
        </p:nvSpPr>
        <p:spPr>
          <a:xfrm flipV="1">
            <a:off x="6120000" y="5796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TextBox 101" descr="&#10;">
            <a:extLst>
              <a:ext uri="{FF2B5EF4-FFF2-40B4-BE49-F238E27FC236}">
                <a16:creationId xmlns:a16="http://schemas.microsoft.com/office/drawing/2014/main" id="{9F960194-B3C1-F8B1-5D75-17B6A76CF5AD}"/>
              </a:ext>
            </a:extLst>
          </p:cNvPr>
          <p:cNvSpPr txBox="1"/>
          <p:nvPr/>
        </p:nvSpPr>
        <p:spPr>
          <a:xfrm>
            <a:off x="8125979" y="5041294"/>
            <a:ext cx="397496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16.3% of residents (aged 16-64) were economically inactive between October 2022 and September 2023 </a:t>
            </a:r>
            <a:r>
              <a:rPr kumimoji="0" lang="en-GB" sz="1200" b="0" i="1" u="none" strike="noStrike" kern="1200" cap="none" spc="0" normalizeH="0" baseline="0" noProof="0">
                <a:ln>
                  <a:noFill/>
                </a:ln>
                <a:solidFill>
                  <a:prstClr val="black"/>
                </a:solidFill>
                <a:effectLst/>
                <a:uLnTx/>
                <a:uFillTx/>
                <a:latin typeface="Calibri" panose="020F0502020204030204"/>
                <a:ea typeface="+mn-ea"/>
                <a:cs typeface="+mn-cs"/>
              </a:rPr>
              <a:t>(lower than the 21.2% nationally)</a:t>
            </a:r>
            <a:r>
              <a:rPr kumimoji="0" lang="en-GB" sz="1600" b="0" i="1"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This has decreased by -2.4pp percentage points since the last quarter and is -1.8pp lower than the level 12 months previously.</a:t>
            </a:r>
          </a:p>
        </p:txBody>
      </p:sp>
      <p:sp>
        <p:nvSpPr>
          <p:cNvPr id="119" name="Isosceles Triangle 118">
            <a:extLst>
              <a:ext uri="{FF2B5EF4-FFF2-40B4-BE49-F238E27FC236}">
                <a16:creationId xmlns:a16="http://schemas.microsoft.com/office/drawing/2014/main" id="{F1DDC56A-2FB9-4C02-BF40-90FD2756F222}"/>
              </a:ext>
              <a:ext uri="{C183D7F6-B498-43B3-948B-1728B52AA6E4}">
                <adec:decorative xmlns:adec="http://schemas.microsoft.com/office/drawing/2017/decorative" val="1"/>
              </a:ext>
            </a:extLst>
          </p:cNvPr>
          <p:cNvSpPr/>
          <p:nvPr/>
        </p:nvSpPr>
        <p:spPr>
          <a:xfrm rot="10800000">
            <a:off x="3420000" y="5796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3831B6F0-BE53-DFF1-0E53-E712A2C02EE4}"/>
              </a:ext>
              <a:ext uri="{C183D7F6-B498-43B3-948B-1728B52AA6E4}">
                <adec:decorative xmlns:adec="http://schemas.microsoft.com/office/drawing/2017/decorative" val="1"/>
              </a:ext>
            </a:extLst>
          </p:cNvPr>
          <p:cNvSpPr/>
          <p:nvPr/>
        </p:nvSpPr>
        <p:spPr>
          <a:xfrm rot="10800000">
            <a:off x="720000" y="5796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9A8C87BF-B9BD-210F-FAFA-2138A84C09EC}"/>
              </a:ext>
              <a:ext uri="{C183D7F6-B498-43B3-948B-1728B52AA6E4}">
                <adec:decorative xmlns:adec="http://schemas.microsoft.com/office/drawing/2017/decorative" val="1"/>
              </a:ext>
            </a:extLst>
          </p:cNvPr>
          <p:cNvSpPr/>
          <p:nvPr/>
        </p:nvSpPr>
        <p:spPr>
          <a:xfrm>
            <a:off x="6120000" y="1260000"/>
            <a:ext cx="3108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F8A212EA-76DB-7EB1-529C-D91FAC586E07}"/>
              </a:ext>
            </a:extLst>
          </p:cNvPr>
          <p:cNvSpPr txBox="1"/>
          <p:nvPr/>
        </p:nvSpPr>
        <p:spPr>
          <a:xfrm>
            <a:off x="-41033" y="6614868"/>
            <a:ext cx="114488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1" u="none" strike="noStrike" kern="1200" cap="none" spc="0" normalizeH="0" baseline="0" noProof="0">
                <a:ln>
                  <a:noFill/>
                </a:ln>
                <a:solidFill>
                  <a:prstClr val="black"/>
                </a:solidFill>
                <a:effectLst/>
                <a:uLnTx/>
                <a:uFillTx/>
                <a:latin typeface="Calibri" panose="020F0502020204030204"/>
                <a:ea typeface="+mn-ea"/>
                <a:cs typeface="+mn-cs"/>
              </a:rPr>
              <a:t>* Please note: estimates and confidence intervals are unreliable due to small sample sizes and so should be treated as indicative</a:t>
            </a:r>
            <a:r>
              <a:rPr kumimoji="0" lang="en-GB" sz="1200" b="1" i="1"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14855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Unemployment Rate (16-64 year olds) – 6%, (</a:t>
            </a:r>
            <a:r>
              <a:rPr lang="en-GB" sz="2800" b="1" dirty="0">
                <a:solidFill>
                  <a:prstClr val="white"/>
                </a:solidFill>
                <a:latin typeface="Calibri" panose="020F0502020204030204"/>
              </a:rPr>
              <a:t>October</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2022 – </a:t>
            </a:r>
            <a:r>
              <a:rPr lang="en-GB" sz="2800" b="1" dirty="0">
                <a:solidFill>
                  <a:prstClr val="white"/>
                </a:solidFill>
                <a:latin typeface="Calibri" panose="020F0502020204030204"/>
              </a:rPr>
              <a:t>September </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2023)</a:t>
            </a:r>
          </a:p>
        </p:txBody>
      </p:sp>
      <p:sp>
        <p:nvSpPr>
          <p:cNvPr id="4" name="Rectangle: Rounded Corners 3">
            <a:extLst>
              <a:ext uri="{FF2B5EF4-FFF2-40B4-BE49-F238E27FC236}">
                <a16:creationId xmlns:a16="http://schemas.microsoft.com/office/drawing/2014/main" id="{FB72B3DF-5326-4312-8634-54FC2E4B4B69}"/>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ar chart showing the unemployment rate across Greater Cambridge and the United Kingdom  from 2007-2023 with a rolling three year average line. The unemployment rate in Greater Cambridge in 2023 is higher than United Kingdom compared to being consistently lower historically. ">
            <a:extLst>
              <a:ext uri="{FF2B5EF4-FFF2-40B4-BE49-F238E27FC236}">
                <a16:creationId xmlns:a16="http://schemas.microsoft.com/office/drawing/2014/main" id="{FE6A1279-BDD7-72B5-6A68-7F3BEA9CD719}"/>
              </a:ext>
            </a:extLst>
          </p:cNvPr>
          <p:cNvPicPr>
            <a:picLocks noChangeAspect="1"/>
          </p:cNvPicPr>
          <p:nvPr/>
        </p:nvPicPr>
        <p:blipFill>
          <a:blip r:embed="rId3"/>
          <a:stretch>
            <a:fillRect/>
          </a:stretch>
        </p:blipFill>
        <p:spPr>
          <a:xfrm>
            <a:off x="1245097" y="708740"/>
            <a:ext cx="9038232" cy="4500000"/>
          </a:xfrm>
          <a:prstGeom prst="rect">
            <a:avLst/>
          </a:prstGeom>
        </p:spPr>
      </p:pic>
      <p:sp>
        <p:nvSpPr>
          <p:cNvPr id="2" name="TextBox 1">
            <a:extLst>
              <a:ext uri="{FF2B5EF4-FFF2-40B4-BE49-F238E27FC236}">
                <a16:creationId xmlns:a16="http://schemas.microsoft.com/office/drawing/2014/main" id="{5EB2690C-64E7-46A5-91DE-7DF2FE01A50A}"/>
              </a:ext>
            </a:extLst>
          </p:cNvPr>
          <p:cNvSpPr txBox="1"/>
          <p:nvPr/>
        </p:nvSpPr>
        <p:spPr>
          <a:xfrm>
            <a:off x="643609" y="5626015"/>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(Jun 23– Sept 23):</a:t>
            </a:r>
          </a:p>
        </p:txBody>
      </p:sp>
      <p:sp>
        <p:nvSpPr>
          <p:cNvPr id="6" name="TextBox 5">
            <a:extLst>
              <a:ext uri="{FF2B5EF4-FFF2-40B4-BE49-F238E27FC236}">
                <a16:creationId xmlns:a16="http://schemas.microsoft.com/office/drawing/2014/main" id="{0E25083A-591B-4635-94D5-81A91553C4A7}"/>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October 2022 - September 2023 with July 2022 - June 2023 </a:t>
            </a:r>
            <a:endParaRPr lang="en-GB" sz="1200">
              <a:solidFill>
                <a:schemeClr val="bg1"/>
              </a:solidFill>
              <a:effectLst/>
            </a:endParaRPr>
          </a:p>
        </p:txBody>
      </p:sp>
      <p:sp>
        <p:nvSpPr>
          <p:cNvPr id="3" name="TextBox 2">
            <a:extLst>
              <a:ext uri="{FF2B5EF4-FFF2-40B4-BE49-F238E27FC236}">
                <a16:creationId xmlns:a16="http://schemas.microsoft.com/office/drawing/2014/main" id="{D9226147-33A4-4D9D-B338-881EC349B5FA}"/>
              </a:ext>
            </a:extLst>
          </p:cNvPr>
          <p:cNvSpPr txBox="1"/>
          <p:nvPr/>
        </p:nvSpPr>
        <p:spPr>
          <a:xfrm>
            <a:off x="2916000" y="5868000"/>
            <a:ext cx="828675" cy="369332"/>
          </a:xfrm>
          <a:prstGeom prst="rect">
            <a:avLst/>
          </a:prstGeom>
          <a:noFill/>
        </p:spPr>
        <p:txBody>
          <a:bodyPr wrap="square" rtlCol="0">
            <a:spAutoFit/>
          </a:bodyPr>
          <a:lstStyle/>
          <a:p>
            <a:r>
              <a:rPr lang="en-GB">
                <a:solidFill>
                  <a:schemeClr val="bg1"/>
                </a:solidFill>
              </a:rPr>
              <a:t>+1.8pp</a:t>
            </a:r>
          </a:p>
        </p:txBody>
      </p:sp>
      <p:sp>
        <p:nvSpPr>
          <p:cNvPr id="7" name="Isosceles Triangle 6">
            <a:extLst>
              <a:ext uri="{FF2B5EF4-FFF2-40B4-BE49-F238E27FC236}">
                <a16:creationId xmlns:a16="http://schemas.microsoft.com/office/drawing/2014/main" id="{753FCAC4-4E3F-421E-95E6-11303ADDBDEC}"/>
              </a:ext>
              <a:ext uri="{C183D7F6-B498-43B3-948B-1728B52AA6E4}">
                <adec:decorative xmlns:adec="http://schemas.microsoft.com/office/drawing/2017/decorative" val="1"/>
              </a:ext>
            </a:extLst>
          </p:cNvPr>
          <p:cNvSpPr/>
          <p:nvPr/>
        </p:nvSpPr>
        <p:spPr>
          <a:xfrm>
            <a:off x="2397967" y="5868000"/>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1E97169-4CBF-4A52-B101-0765903F9EE1}"/>
              </a:ext>
              <a:ext uri="{C183D7F6-B498-43B3-948B-1728B52AA6E4}">
                <adec:decorative xmlns:adec="http://schemas.microsoft.com/office/drawing/2017/decorative" val="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57F29FA-99FB-43C5-B751-174C6D71EA76}"/>
              </a:ext>
            </a:extLst>
          </p:cNvPr>
          <p:cNvSpPr txBox="1"/>
          <p:nvPr/>
        </p:nvSpPr>
        <p:spPr>
          <a:xfrm>
            <a:off x="4253912" y="5677431"/>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sz="1800">
                <a:solidFill>
                  <a:schemeClr val="bg1"/>
                </a:solidFill>
              </a:rPr>
              <a:t>Mar 23– June 23):</a:t>
            </a:r>
            <a:endParaRPr lang="en-GB">
              <a:solidFill>
                <a:schemeClr val="bg1"/>
              </a:solidFill>
            </a:endParaRPr>
          </a:p>
        </p:txBody>
      </p:sp>
      <p:sp>
        <p:nvSpPr>
          <p:cNvPr id="20" name="TextBox 19">
            <a:extLst>
              <a:ext uri="{FF2B5EF4-FFF2-40B4-BE49-F238E27FC236}">
                <a16:creationId xmlns:a16="http://schemas.microsoft.com/office/drawing/2014/main" id="{A7DAE669-08F4-4823-9CD7-680AAE710587}"/>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July 2022 - June 2023 with Apr 2022 - </a:t>
            </a:r>
            <a:r>
              <a:rPr lang="en-GB" sz="1200" i="1">
                <a:solidFill>
                  <a:schemeClr val="bg1"/>
                </a:solidFill>
              </a:rPr>
              <a:t>Mar</a:t>
            </a:r>
            <a:r>
              <a:rPr lang="en-GB" sz="1200" i="1" kern="1200">
                <a:solidFill>
                  <a:schemeClr val="bg1"/>
                </a:solidFill>
                <a:effectLst/>
                <a:ea typeface="+mn-ea"/>
                <a:cs typeface="+mn-cs"/>
              </a:rPr>
              <a:t> 2022</a:t>
            </a:r>
            <a:endParaRPr lang="en-GB" sz="1200">
              <a:solidFill>
                <a:schemeClr val="bg1"/>
              </a:solidFill>
              <a:effectLst/>
            </a:endParaRPr>
          </a:p>
        </p:txBody>
      </p:sp>
      <p:sp>
        <p:nvSpPr>
          <p:cNvPr id="16" name="TextBox 15">
            <a:extLst>
              <a:ext uri="{FF2B5EF4-FFF2-40B4-BE49-F238E27FC236}">
                <a16:creationId xmlns:a16="http://schemas.microsoft.com/office/drawing/2014/main" id="{61AD0DBC-6257-45B0-999B-593C1FD6D854}"/>
              </a:ext>
            </a:extLst>
          </p:cNvPr>
          <p:cNvSpPr txBox="1"/>
          <p:nvPr/>
        </p:nvSpPr>
        <p:spPr>
          <a:xfrm>
            <a:off x="6516000" y="5868000"/>
            <a:ext cx="828675" cy="369332"/>
          </a:xfrm>
          <a:prstGeom prst="rect">
            <a:avLst/>
          </a:prstGeom>
          <a:noFill/>
        </p:spPr>
        <p:txBody>
          <a:bodyPr wrap="square" rtlCol="0">
            <a:spAutoFit/>
          </a:bodyPr>
          <a:lstStyle/>
          <a:p>
            <a:r>
              <a:rPr lang="en-GB">
                <a:solidFill>
                  <a:schemeClr val="bg1"/>
                </a:solidFill>
              </a:rPr>
              <a:t>+0.3pp</a:t>
            </a:r>
          </a:p>
        </p:txBody>
      </p:sp>
      <p:sp>
        <p:nvSpPr>
          <p:cNvPr id="14" name="Rectangle: Rounded Corners 13">
            <a:extLst>
              <a:ext uri="{FF2B5EF4-FFF2-40B4-BE49-F238E27FC236}">
                <a16:creationId xmlns:a16="http://schemas.microsoft.com/office/drawing/2014/main" id="{D2BC10BD-6F37-49FA-9BCC-EC11A924DBF2}"/>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a:solidFill>
                  <a:schemeClr val="bg1"/>
                </a:solidFill>
              </a:rPr>
              <a:t>Change since Sept 2022:</a:t>
            </a:r>
          </a:p>
        </p:txBody>
      </p:sp>
      <p:sp>
        <p:nvSpPr>
          <p:cNvPr id="21" name="TextBox 20">
            <a:extLst>
              <a:ext uri="{FF2B5EF4-FFF2-40B4-BE49-F238E27FC236}">
                <a16:creationId xmlns:a16="http://schemas.microsoft.com/office/drawing/2014/main" id="{B6EE3F32-67B1-4CB2-B9E5-94B8EFE896B6}"/>
              </a:ext>
            </a:extLst>
          </p:cNvPr>
          <p:cNvSpPr txBox="1"/>
          <p:nvPr/>
        </p:nvSpPr>
        <p:spPr>
          <a:xfrm>
            <a:off x="7921976" y="6422816"/>
            <a:ext cx="3270794" cy="461665"/>
          </a:xfrm>
          <a:prstGeom prst="rect">
            <a:avLst/>
          </a:prstGeom>
          <a:noFill/>
        </p:spPr>
        <p:txBody>
          <a:bodyPr wrap="square" rtlCol="0">
            <a:spAutoFit/>
          </a:bodyPr>
          <a:lstStyle/>
          <a:p>
            <a:pPr algn="ctr"/>
            <a:r>
              <a:rPr lang="en-GB" sz="1200" i="1">
                <a:solidFill>
                  <a:schemeClr val="bg1"/>
                </a:solidFill>
              </a:rPr>
              <a:t>Comparing </a:t>
            </a:r>
            <a:r>
              <a:rPr lang="en-GB" sz="1200" i="1" kern="1200">
                <a:solidFill>
                  <a:schemeClr val="bg1"/>
                </a:solidFill>
                <a:effectLst/>
                <a:ea typeface="+mn-ea"/>
                <a:cs typeface="+mn-cs"/>
              </a:rPr>
              <a:t>October 2022 - September 2023 </a:t>
            </a:r>
            <a:r>
              <a:rPr lang="en-GB" sz="1200" i="1">
                <a:solidFill>
                  <a:schemeClr val="bg1"/>
                </a:solidFill>
              </a:rPr>
              <a:t>with </a:t>
            </a:r>
            <a:r>
              <a:rPr lang="en-GB" sz="1200" i="1" kern="1200">
                <a:solidFill>
                  <a:schemeClr val="bg1"/>
                </a:solidFill>
                <a:effectLst/>
                <a:ea typeface="+mn-ea"/>
                <a:cs typeface="+mn-cs"/>
              </a:rPr>
              <a:t>October 2021 - September 2022 </a:t>
            </a:r>
            <a:endParaRPr lang="en-GB" sz="1200" i="1">
              <a:solidFill>
                <a:schemeClr val="bg1"/>
              </a:solidFill>
            </a:endParaRPr>
          </a:p>
        </p:txBody>
      </p:sp>
      <p:sp>
        <p:nvSpPr>
          <p:cNvPr id="8" name="TextBox 7">
            <a:extLst>
              <a:ext uri="{FF2B5EF4-FFF2-40B4-BE49-F238E27FC236}">
                <a16:creationId xmlns:a16="http://schemas.microsoft.com/office/drawing/2014/main" id="{EF50B6E8-6608-8A19-C1C2-6C5B11183358}"/>
              </a:ext>
            </a:extLst>
          </p:cNvPr>
          <p:cNvSpPr txBox="1"/>
          <p:nvPr/>
        </p:nvSpPr>
        <p:spPr>
          <a:xfrm>
            <a:off x="9864690" y="5868000"/>
            <a:ext cx="828675" cy="369332"/>
          </a:xfrm>
          <a:prstGeom prst="rect">
            <a:avLst/>
          </a:prstGeom>
          <a:noFill/>
        </p:spPr>
        <p:txBody>
          <a:bodyPr wrap="square" rtlCol="0">
            <a:spAutoFit/>
          </a:bodyPr>
          <a:lstStyle/>
          <a:p>
            <a:r>
              <a:rPr lang="en-GB">
                <a:solidFill>
                  <a:schemeClr val="bg1"/>
                </a:solidFill>
              </a:rPr>
              <a:t>+2.5pp</a:t>
            </a:r>
          </a:p>
        </p:txBody>
      </p:sp>
      <p:sp>
        <p:nvSpPr>
          <p:cNvPr id="17" name="Isosceles Triangle 16">
            <a:extLst>
              <a:ext uri="{FF2B5EF4-FFF2-40B4-BE49-F238E27FC236}">
                <a16:creationId xmlns:a16="http://schemas.microsoft.com/office/drawing/2014/main" id="{5FB9FBFC-E792-4B89-8BCD-911F654EC5F7}"/>
              </a:ext>
              <a:ext uri="{C183D7F6-B498-43B3-948B-1728B52AA6E4}">
                <adec:decorative xmlns:adec="http://schemas.microsoft.com/office/drawing/2017/decorative" val="1"/>
              </a:ext>
            </a:extLst>
          </p:cNvPr>
          <p:cNvSpPr/>
          <p:nvPr/>
        </p:nvSpPr>
        <p:spPr>
          <a:xfrm>
            <a:off x="6192000" y="58680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D5F91916-67CC-ABAF-A11D-9E722ADAA802}"/>
              </a:ext>
              <a:ext uri="{C183D7F6-B498-43B3-948B-1728B52AA6E4}">
                <adec:decorative xmlns:adec="http://schemas.microsoft.com/office/drawing/2017/decorative" val="1"/>
              </a:ext>
            </a:extLst>
          </p:cNvPr>
          <p:cNvSpPr/>
          <p:nvPr/>
        </p:nvSpPr>
        <p:spPr>
          <a:xfrm>
            <a:off x="9468000" y="58680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829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Rate (16-64) – 77.9%, (</a:t>
            </a:r>
            <a:r>
              <a:rPr lang="en-GB" sz="2800" b="1" dirty="0">
                <a:solidFill>
                  <a:prstClr val="white"/>
                </a:solidFill>
                <a:latin typeface="Calibri" panose="020F0502020204030204"/>
              </a:rPr>
              <a:t>October</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2022 – </a:t>
            </a:r>
            <a:r>
              <a:rPr lang="en-GB" sz="2800" b="1" dirty="0">
                <a:solidFill>
                  <a:prstClr val="white"/>
                </a:solidFill>
                <a:latin typeface="Calibri" panose="020F0502020204030204"/>
              </a:rPr>
              <a:t>September </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2023)</a:t>
            </a:r>
          </a:p>
        </p:txBody>
      </p:sp>
      <p:sp>
        <p:nvSpPr>
          <p:cNvPr id="32" name="Rectangle: Rounded Corners 31">
            <a:extLst>
              <a:ext uri="{FF2B5EF4-FFF2-40B4-BE49-F238E27FC236}">
                <a16:creationId xmlns:a16="http://schemas.microsoft.com/office/drawing/2014/main" id="{F5098B1C-C6AF-2C60-35A9-5E33A49C2D22}"/>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bar chart showing the employment rate across Greater Cambridge and the United Kingdom from 2007 to 2023. There is a rolling three year average line. The employment rate in Greater Cambridge has been consistently higher than the United Kingdom. ">
            <a:extLst>
              <a:ext uri="{FF2B5EF4-FFF2-40B4-BE49-F238E27FC236}">
                <a16:creationId xmlns:a16="http://schemas.microsoft.com/office/drawing/2014/main" id="{BC268BB9-F85A-10FB-3096-1BCA7478787F}"/>
              </a:ext>
            </a:extLst>
          </p:cNvPr>
          <p:cNvPicPr>
            <a:picLocks noChangeAspect="1"/>
          </p:cNvPicPr>
          <p:nvPr/>
        </p:nvPicPr>
        <p:blipFill>
          <a:blip r:embed="rId3"/>
          <a:stretch>
            <a:fillRect/>
          </a:stretch>
        </p:blipFill>
        <p:spPr>
          <a:xfrm>
            <a:off x="1296000" y="770400"/>
            <a:ext cx="8992393" cy="4500000"/>
          </a:xfrm>
          <a:prstGeom prst="rect">
            <a:avLst/>
          </a:prstGeom>
        </p:spPr>
      </p:pic>
      <p:sp>
        <p:nvSpPr>
          <p:cNvPr id="35" name="TextBox 34">
            <a:extLst>
              <a:ext uri="{FF2B5EF4-FFF2-40B4-BE49-F238E27FC236}">
                <a16:creationId xmlns:a16="http://schemas.microsoft.com/office/drawing/2014/main" id="{F1701502-5B2E-B035-62B0-A2766CC1BDEE}"/>
              </a:ext>
            </a:extLst>
          </p:cNvPr>
          <p:cNvSpPr txBox="1"/>
          <p:nvPr/>
        </p:nvSpPr>
        <p:spPr>
          <a:xfrm>
            <a:off x="643609" y="5626015"/>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(Jun 23– Sept 23):</a:t>
            </a:r>
          </a:p>
        </p:txBody>
      </p:sp>
      <p:sp>
        <p:nvSpPr>
          <p:cNvPr id="37" name="TextBox 36">
            <a:extLst>
              <a:ext uri="{FF2B5EF4-FFF2-40B4-BE49-F238E27FC236}">
                <a16:creationId xmlns:a16="http://schemas.microsoft.com/office/drawing/2014/main" id="{1BCC303F-083A-FD2B-1A53-61CF8A57BB57}"/>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October 2022 - September 2023 with July 2022 - June 2023 </a:t>
            </a:r>
            <a:endParaRPr lang="en-GB" sz="1200">
              <a:solidFill>
                <a:schemeClr val="bg1"/>
              </a:solidFill>
              <a:effectLst/>
            </a:endParaRPr>
          </a:p>
        </p:txBody>
      </p:sp>
      <p:sp>
        <p:nvSpPr>
          <p:cNvPr id="36" name="TextBox 35">
            <a:extLst>
              <a:ext uri="{FF2B5EF4-FFF2-40B4-BE49-F238E27FC236}">
                <a16:creationId xmlns:a16="http://schemas.microsoft.com/office/drawing/2014/main" id="{1DE13660-7E9E-AC95-AF26-759DA4906E67}"/>
              </a:ext>
            </a:extLst>
          </p:cNvPr>
          <p:cNvSpPr txBox="1"/>
          <p:nvPr/>
        </p:nvSpPr>
        <p:spPr>
          <a:xfrm>
            <a:off x="2931234" y="5868000"/>
            <a:ext cx="828675" cy="369332"/>
          </a:xfrm>
          <a:prstGeom prst="rect">
            <a:avLst/>
          </a:prstGeom>
          <a:noFill/>
        </p:spPr>
        <p:txBody>
          <a:bodyPr wrap="square" rtlCol="0">
            <a:spAutoFit/>
          </a:bodyPr>
          <a:lstStyle/>
          <a:p>
            <a:r>
              <a:rPr lang="en-GB">
                <a:solidFill>
                  <a:schemeClr val="bg1"/>
                </a:solidFill>
              </a:rPr>
              <a:t>+0.8pp</a:t>
            </a:r>
          </a:p>
        </p:txBody>
      </p:sp>
      <p:sp>
        <p:nvSpPr>
          <p:cNvPr id="38" name="Isosceles Triangle 37">
            <a:extLst>
              <a:ext uri="{FF2B5EF4-FFF2-40B4-BE49-F238E27FC236}">
                <a16:creationId xmlns:a16="http://schemas.microsoft.com/office/drawing/2014/main" id="{DB4C9FCD-32DC-C941-C37F-CF4A04C91197}"/>
              </a:ext>
              <a:ext uri="{C183D7F6-B498-43B3-948B-1728B52AA6E4}">
                <adec:decorative xmlns:adec="http://schemas.microsoft.com/office/drawing/2017/decorative" val="1"/>
              </a:ext>
            </a:extLst>
          </p:cNvPr>
          <p:cNvSpPr/>
          <p:nvPr/>
        </p:nvSpPr>
        <p:spPr>
          <a:xfrm>
            <a:off x="2412000" y="5868000"/>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142D802A-E84E-A68F-CADB-EE8C00EFD660}"/>
              </a:ext>
              <a:ext uri="{C183D7F6-B498-43B3-948B-1728B52AA6E4}">
                <adec:decorative xmlns:adec="http://schemas.microsoft.com/office/drawing/2017/decorative" val="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8BD4999E-DCF4-482E-72EA-826DC579249E}"/>
              </a:ext>
            </a:extLst>
          </p:cNvPr>
          <p:cNvSpPr txBox="1"/>
          <p:nvPr/>
        </p:nvSpPr>
        <p:spPr>
          <a:xfrm>
            <a:off x="4253912" y="5677431"/>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sz="1800">
                <a:solidFill>
                  <a:schemeClr val="bg1"/>
                </a:solidFill>
              </a:rPr>
              <a:t>Mar 23– June 23):</a:t>
            </a:r>
            <a:endParaRPr lang="en-GB">
              <a:solidFill>
                <a:schemeClr val="bg1"/>
              </a:solidFill>
            </a:endParaRPr>
          </a:p>
        </p:txBody>
      </p:sp>
      <p:sp>
        <p:nvSpPr>
          <p:cNvPr id="42" name="TextBox 41">
            <a:extLst>
              <a:ext uri="{FF2B5EF4-FFF2-40B4-BE49-F238E27FC236}">
                <a16:creationId xmlns:a16="http://schemas.microsoft.com/office/drawing/2014/main" id="{4FC0AD29-8F4A-1342-1046-334DE76BD2A3}"/>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July 2022 - June 2023 with Apr 2022 - </a:t>
            </a:r>
            <a:r>
              <a:rPr lang="en-GB" sz="1200" i="1">
                <a:solidFill>
                  <a:schemeClr val="bg1"/>
                </a:solidFill>
              </a:rPr>
              <a:t>Mar</a:t>
            </a:r>
            <a:r>
              <a:rPr lang="en-GB" sz="1200" i="1" kern="1200">
                <a:solidFill>
                  <a:schemeClr val="bg1"/>
                </a:solidFill>
                <a:effectLst/>
                <a:ea typeface="+mn-ea"/>
                <a:cs typeface="+mn-cs"/>
              </a:rPr>
              <a:t> 2022</a:t>
            </a:r>
            <a:endParaRPr lang="en-GB" sz="1200">
              <a:solidFill>
                <a:schemeClr val="bg1"/>
              </a:solidFill>
              <a:effectLst/>
            </a:endParaRPr>
          </a:p>
        </p:txBody>
      </p:sp>
      <p:sp>
        <p:nvSpPr>
          <p:cNvPr id="41" name="TextBox 40">
            <a:extLst>
              <a:ext uri="{FF2B5EF4-FFF2-40B4-BE49-F238E27FC236}">
                <a16:creationId xmlns:a16="http://schemas.microsoft.com/office/drawing/2014/main" id="{8AE1DB42-5027-9E8B-296A-777831D166EB}"/>
              </a:ext>
            </a:extLst>
          </p:cNvPr>
          <p:cNvSpPr txBox="1"/>
          <p:nvPr/>
        </p:nvSpPr>
        <p:spPr>
          <a:xfrm>
            <a:off x="6557334" y="5868000"/>
            <a:ext cx="828675" cy="369332"/>
          </a:xfrm>
          <a:prstGeom prst="rect">
            <a:avLst/>
          </a:prstGeom>
          <a:noFill/>
        </p:spPr>
        <p:txBody>
          <a:bodyPr wrap="square" rtlCol="0">
            <a:spAutoFit/>
          </a:bodyPr>
          <a:lstStyle/>
          <a:p>
            <a:r>
              <a:rPr lang="en-GB">
                <a:solidFill>
                  <a:schemeClr val="bg1"/>
                </a:solidFill>
              </a:rPr>
              <a:t>-1.2pp</a:t>
            </a:r>
          </a:p>
        </p:txBody>
      </p:sp>
      <p:sp>
        <p:nvSpPr>
          <p:cNvPr id="43" name="Rectangle: Rounded Corners 42">
            <a:extLst>
              <a:ext uri="{FF2B5EF4-FFF2-40B4-BE49-F238E27FC236}">
                <a16:creationId xmlns:a16="http://schemas.microsoft.com/office/drawing/2014/main" id="{6694B8F6-A4F5-5F9A-B481-5B8A7D8DA52E}"/>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F2521696-AD72-F3A7-FE06-EBB897521C97}"/>
              </a:ext>
            </a:extLst>
          </p:cNvPr>
          <p:cNvSpPr txBox="1"/>
          <p:nvPr/>
        </p:nvSpPr>
        <p:spPr>
          <a:xfrm>
            <a:off x="7878712" y="5677431"/>
            <a:ext cx="1829246" cy="646331"/>
          </a:xfrm>
          <a:prstGeom prst="rect">
            <a:avLst/>
          </a:prstGeom>
          <a:noFill/>
        </p:spPr>
        <p:txBody>
          <a:bodyPr wrap="square" rtlCol="0">
            <a:spAutoFit/>
          </a:bodyPr>
          <a:lstStyle/>
          <a:p>
            <a:r>
              <a:rPr lang="en-GB">
                <a:solidFill>
                  <a:schemeClr val="bg1"/>
                </a:solidFill>
              </a:rPr>
              <a:t>Change since Sept 2022:</a:t>
            </a:r>
          </a:p>
        </p:txBody>
      </p:sp>
      <p:sp>
        <p:nvSpPr>
          <p:cNvPr id="45" name="TextBox 44">
            <a:extLst>
              <a:ext uri="{FF2B5EF4-FFF2-40B4-BE49-F238E27FC236}">
                <a16:creationId xmlns:a16="http://schemas.microsoft.com/office/drawing/2014/main" id="{08F2675D-F27A-EA9A-004F-0DBB52ABA95B}"/>
              </a:ext>
            </a:extLst>
          </p:cNvPr>
          <p:cNvSpPr txBox="1"/>
          <p:nvPr/>
        </p:nvSpPr>
        <p:spPr>
          <a:xfrm>
            <a:off x="7921976" y="6422816"/>
            <a:ext cx="3270794" cy="461665"/>
          </a:xfrm>
          <a:prstGeom prst="rect">
            <a:avLst/>
          </a:prstGeom>
          <a:noFill/>
        </p:spPr>
        <p:txBody>
          <a:bodyPr wrap="square" rtlCol="0">
            <a:spAutoFit/>
          </a:bodyPr>
          <a:lstStyle/>
          <a:p>
            <a:pPr algn="ctr"/>
            <a:r>
              <a:rPr lang="en-GB" sz="1200" i="1">
                <a:solidFill>
                  <a:schemeClr val="bg1"/>
                </a:solidFill>
              </a:rPr>
              <a:t>Comparing </a:t>
            </a:r>
            <a:r>
              <a:rPr lang="en-GB" sz="1200" i="1" kern="1200">
                <a:solidFill>
                  <a:schemeClr val="bg1"/>
                </a:solidFill>
                <a:effectLst/>
                <a:ea typeface="+mn-ea"/>
                <a:cs typeface="+mn-cs"/>
              </a:rPr>
              <a:t>October 2022 - September 2023 </a:t>
            </a:r>
            <a:r>
              <a:rPr lang="en-GB" sz="1200" i="1">
                <a:solidFill>
                  <a:schemeClr val="bg1"/>
                </a:solidFill>
              </a:rPr>
              <a:t>with </a:t>
            </a:r>
            <a:r>
              <a:rPr lang="en-GB" sz="1200" i="1" kern="1200">
                <a:solidFill>
                  <a:schemeClr val="bg1"/>
                </a:solidFill>
                <a:effectLst/>
                <a:ea typeface="+mn-ea"/>
                <a:cs typeface="+mn-cs"/>
              </a:rPr>
              <a:t>October 2021 - September 2022 </a:t>
            </a:r>
            <a:endParaRPr lang="en-GB" sz="1200" i="1">
              <a:solidFill>
                <a:schemeClr val="bg1"/>
              </a:solidFill>
            </a:endParaRPr>
          </a:p>
        </p:txBody>
      </p:sp>
      <p:sp>
        <p:nvSpPr>
          <p:cNvPr id="47" name="TextBox 46">
            <a:extLst>
              <a:ext uri="{FF2B5EF4-FFF2-40B4-BE49-F238E27FC236}">
                <a16:creationId xmlns:a16="http://schemas.microsoft.com/office/drawing/2014/main" id="{F5A705EB-C390-79F8-48AD-0E963F7F0BFE}"/>
              </a:ext>
            </a:extLst>
          </p:cNvPr>
          <p:cNvSpPr txBox="1"/>
          <p:nvPr/>
        </p:nvSpPr>
        <p:spPr>
          <a:xfrm>
            <a:off x="9864690" y="5868000"/>
            <a:ext cx="828675" cy="369332"/>
          </a:xfrm>
          <a:prstGeom prst="rect">
            <a:avLst/>
          </a:prstGeom>
          <a:noFill/>
        </p:spPr>
        <p:txBody>
          <a:bodyPr wrap="square" rtlCol="0">
            <a:spAutoFit/>
          </a:bodyPr>
          <a:lstStyle/>
          <a:p>
            <a:r>
              <a:rPr lang="en-GB">
                <a:solidFill>
                  <a:schemeClr val="bg1"/>
                </a:solidFill>
              </a:rPr>
              <a:t>-0.4pp</a:t>
            </a:r>
          </a:p>
        </p:txBody>
      </p:sp>
      <p:sp>
        <p:nvSpPr>
          <p:cNvPr id="46" name="Isosceles Triangle 45">
            <a:extLst>
              <a:ext uri="{FF2B5EF4-FFF2-40B4-BE49-F238E27FC236}">
                <a16:creationId xmlns:a16="http://schemas.microsoft.com/office/drawing/2014/main" id="{C2E82401-EBAE-EFB4-868E-AC385805E172}"/>
              </a:ext>
              <a:ext uri="{C183D7F6-B498-43B3-948B-1728B52AA6E4}">
                <adec:decorative xmlns:adec="http://schemas.microsoft.com/office/drawing/2017/decorative" val="1"/>
              </a:ext>
            </a:extLst>
          </p:cNvPr>
          <p:cNvSpPr/>
          <p:nvPr/>
        </p:nvSpPr>
        <p:spPr>
          <a:xfrm rot="10800000">
            <a:off x="6192000" y="58680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ABF91718-2C50-83BD-B493-63456D9F9334}"/>
              </a:ext>
              <a:ext uri="{C183D7F6-B498-43B3-948B-1728B52AA6E4}">
                <adec:decorative xmlns:adec="http://schemas.microsoft.com/office/drawing/2017/decorative" val="1"/>
              </a:ext>
            </a:extLst>
          </p:cNvPr>
          <p:cNvSpPr/>
          <p:nvPr/>
        </p:nvSpPr>
        <p:spPr>
          <a:xfrm rot="10800000">
            <a:off x="9468000" y="58680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769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Economically Inactive (16-64 Year Olds) – 18.7%, (</a:t>
            </a:r>
            <a:r>
              <a:rPr lang="en-GB" sz="2400" b="1" dirty="0">
                <a:solidFill>
                  <a:prstClr val="white"/>
                </a:solidFill>
                <a:latin typeface="Calibri" panose="020F0502020204030204"/>
              </a:rPr>
              <a:t>October</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2022 – </a:t>
            </a:r>
            <a:r>
              <a:rPr lang="en-GB" sz="2400" b="1" dirty="0">
                <a:solidFill>
                  <a:prstClr val="white"/>
                </a:solidFill>
                <a:latin typeface="Calibri" panose="020F0502020204030204"/>
              </a:rPr>
              <a:t>September </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2023)</a:t>
            </a:r>
          </a:p>
        </p:txBody>
      </p:sp>
      <p:sp>
        <p:nvSpPr>
          <p:cNvPr id="6" name="Rectangle: Rounded Corners 5">
            <a:extLst>
              <a:ext uri="{FF2B5EF4-FFF2-40B4-BE49-F238E27FC236}">
                <a16:creationId xmlns:a16="http://schemas.microsoft.com/office/drawing/2014/main" id="{020448A8-5BAE-EBDC-536E-F485A6D01CFB}"/>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bar chart showing the employment rate across Greater Cambridge and the United Kingdom from 2007 to 2023. There is a rolling three year average line. The economic inactivity rate in Greater Cambridge has been consistently lower than the United Kingdom. ">
            <a:extLst>
              <a:ext uri="{FF2B5EF4-FFF2-40B4-BE49-F238E27FC236}">
                <a16:creationId xmlns:a16="http://schemas.microsoft.com/office/drawing/2014/main" id="{908F0D7E-FA22-D123-1D7B-F2D64F09B50E}"/>
              </a:ext>
            </a:extLst>
          </p:cNvPr>
          <p:cNvPicPr>
            <a:picLocks noChangeAspect="1"/>
          </p:cNvPicPr>
          <p:nvPr/>
        </p:nvPicPr>
        <p:blipFill>
          <a:blip r:embed="rId3"/>
          <a:stretch>
            <a:fillRect/>
          </a:stretch>
        </p:blipFill>
        <p:spPr>
          <a:xfrm>
            <a:off x="1296000" y="770400"/>
            <a:ext cx="9049451" cy="4500000"/>
          </a:xfrm>
          <a:prstGeom prst="rect">
            <a:avLst/>
          </a:prstGeom>
        </p:spPr>
      </p:pic>
      <p:sp>
        <p:nvSpPr>
          <p:cNvPr id="7" name="TextBox 6">
            <a:extLst>
              <a:ext uri="{FF2B5EF4-FFF2-40B4-BE49-F238E27FC236}">
                <a16:creationId xmlns:a16="http://schemas.microsoft.com/office/drawing/2014/main" id="{0E706F72-A321-676C-5F10-261F19E6C076}"/>
              </a:ext>
            </a:extLst>
          </p:cNvPr>
          <p:cNvSpPr txBox="1"/>
          <p:nvPr/>
        </p:nvSpPr>
        <p:spPr>
          <a:xfrm>
            <a:off x="643609" y="5626015"/>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(Jun 23– Sept 23):</a:t>
            </a:r>
          </a:p>
        </p:txBody>
      </p:sp>
      <p:sp>
        <p:nvSpPr>
          <p:cNvPr id="9" name="TextBox 8">
            <a:extLst>
              <a:ext uri="{FF2B5EF4-FFF2-40B4-BE49-F238E27FC236}">
                <a16:creationId xmlns:a16="http://schemas.microsoft.com/office/drawing/2014/main" id="{009B95FD-27AB-935F-ED61-5B91F4551A9B}"/>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October 2022 - September 2023 with July 2022 - June 2023 </a:t>
            </a:r>
            <a:endParaRPr lang="en-GB" sz="1200">
              <a:solidFill>
                <a:schemeClr val="bg1"/>
              </a:solidFill>
              <a:effectLst/>
            </a:endParaRPr>
          </a:p>
        </p:txBody>
      </p:sp>
      <p:sp>
        <p:nvSpPr>
          <p:cNvPr id="8" name="TextBox 7">
            <a:extLst>
              <a:ext uri="{FF2B5EF4-FFF2-40B4-BE49-F238E27FC236}">
                <a16:creationId xmlns:a16="http://schemas.microsoft.com/office/drawing/2014/main" id="{E5CF4FD9-3161-D065-3345-A7CB13BB2EB3}"/>
              </a:ext>
            </a:extLst>
          </p:cNvPr>
          <p:cNvSpPr txBox="1"/>
          <p:nvPr/>
        </p:nvSpPr>
        <p:spPr>
          <a:xfrm>
            <a:off x="2931234" y="5868000"/>
            <a:ext cx="828675" cy="369332"/>
          </a:xfrm>
          <a:prstGeom prst="rect">
            <a:avLst/>
          </a:prstGeom>
          <a:noFill/>
        </p:spPr>
        <p:txBody>
          <a:bodyPr wrap="square" rtlCol="0">
            <a:spAutoFit/>
          </a:bodyPr>
          <a:lstStyle/>
          <a:p>
            <a:r>
              <a:rPr lang="en-GB">
                <a:solidFill>
                  <a:schemeClr val="bg1"/>
                </a:solidFill>
              </a:rPr>
              <a:t>-2.4pp</a:t>
            </a:r>
          </a:p>
        </p:txBody>
      </p:sp>
      <p:sp>
        <p:nvSpPr>
          <p:cNvPr id="10" name="Isosceles Triangle 9">
            <a:extLst>
              <a:ext uri="{FF2B5EF4-FFF2-40B4-BE49-F238E27FC236}">
                <a16:creationId xmlns:a16="http://schemas.microsoft.com/office/drawing/2014/main" id="{F8AE4837-C190-1E3B-A257-C20126274736}"/>
              </a:ext>
              <a:ext uri="{C183D7F6-B498-43B3-948B-1728B52AA6E4}">
                <adec:decorative xmlns:adec="http://schemas.microsoft.com/office/drawing/2017/decorative" val="1"/>
              </a:ext>
            </a:extLst>
          </p:cNvPr>
          <p:cNvSpPr/>
          <p:nvPr/>
        </p:nvSpPr>
        <p:spPr>
          <a:xfrm rot="10800000">
            <a:off x="2412000" y="5868000"/>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A966B410-9636-1EAF-9A33-5C54498E0A3D}"/>
              </a:ext>
              <a:ext uri="{C183D7F6-B498-43B3-948B-1728B52AA6E4}">
                <adec:decorative xmlns:adec="http://schemas.microsoft.com/office/drawing/2017/decorative" val="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950BCC0-2959-C957-9850-8C9719A9A9DE}"/>
              </a:ext>
            </a:extLst>
          </p:cNvPr>
          <p:cNvSpPr txBox="1"/>
          <p:nvPr/>
        </p:nvSpPr>
        <p:spPr>
          <a:xfrm>
            <a:off x="4253912" y="5677431"/>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sz="1800">
                <a:solidFill>
                  <a:schemeClr val="bg1"/>
                </a:solidFill>
              </a:rPr>
              <a:t>Mar 23– June 23):</a:t>
            </a:r>
            <a:endParaRPr lang="en-GB">
              <a:solidFill>
                <a:schemeClr val="bg1"/>
              </a:solidFill>
            </a:endParaRPr>
          </a:p>
        </p:txBody>
      </p:sp>
      <p:sp>
        <p:nvSpPr>
          <p:cNvPr id="18" name="TextBox 17">
            <a:extLst>
              <a:ext uri="{FF2B5EF4-FFF2-40B4-BE49-F238E27FC236}">
                <a16:creationId xmlns:a16="http://schemas.microsoft.com/office/drawing/2014/main" id="{FCEC2374-E2B5-EF25-9B7D-9988DBAEF235}"/>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July 2022 - June 2023 with Apr 2022 - </a:t>
            </a:r>
            <a:r>
              <a:rPr lang="en-GB" sz="1200" i="1">
                <a:solidFill>
                  <a:schemeClr val="bg1"/>
                </a:solidFill>
              </a:rPr>
              <a:t>Mar</a:t>
            </a:r>
            <a:r>
              <a:rPr lang="en-GB" sz="1200" i="1" kern="1200">
                <a:solidFill>
                  <a:schemeClr val="bg1"/>
                </a:solidFill>
                <a:effectLst/>
                <a:ea typeface="+mn-ea"/>
                <a:cs typeface="+mn-cs"/>
              </a:rPr>
              <a:t> 2022</a:t>
            </a:r>
            <a:endParaRPr lang="en-GB" sz="1200">
              <a:solidFill>
                <a:schemeClr val="bg1"/>
              </a:solidFill>
              <a:effectLst/>
            </a:endParaRPr>
          </a:p>
        </p:txBody>
      </p:sp>
      <p:sp>
        <p:nvSpPr>
          <p:cNvPr id="16" name="TextBox 15">
            <a:extLst>
              <a:ext uri="{FF2B5EF4-FFF2-40B4-BE49-F238E27FC236}">
                <a16:creationId xmlns:a16="http://schemas.microsoft.com/office/drawing/2014/main" id="{DAE0F20F-9DEA-E19D-9D12-DC4346BCD428}"/>
              </a:ext>
            </a:extLst>
          </p:cNvPr>
          <p:cNvSpPr txBox="1"/>
          <p:nvPr/>
        </p:nvSpPr>
        <p:spPr>
          <a:xfrm>
            <a:off x="6557334" y="5868000"/>
            <a:ext cx="828675" cy="369332"/>
          </a:xfrm>
          <a:prstGeom prst="rect">
            <a:avLst/>
          </a:prstGeom>
          <a:noFill/>
        </p:spPr>
        <p:txBody>
          <a:bodyPr wrap="square" rtlCol="0">
            <a:spAutoFit/>
          </a:bodyPr>
          <a:lstStyle/>
          <a:p>
            <a:r>
              <a:rPr lang="en-GB">
                <a:solidFill>
                  <a:schemeClr val="bg1"/>
                </a:solidFill>
              </a:rPr>
              <a:t>+0.9pp</a:t>
            </a:r>
          </a:p>
        </p:txBody>
      </p:sp>
      <p:sp>
        <p:nvSpPr>
          <p:cNvPr id="19" name="Rectangle: Rounded Corners 18">
            <a:extLst>
              <a:ext uri="{FF2B5EF4-FFF2-40B4-BE49-F238E27FC236}">
                <a16:creationId xmlns:a16="http://schemas.microsoft.com/office/drawing/2014/main" id="{892B6E2A-EDB6-5554-E370-867C0B6324C5}"/>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07867EC-0CB9-BA37-5815-C5C9C4008765}"/>
              </a:ext>
            </a:extLst>
          </p:cNvPr>
          <p:cNvSpPr txBox="1"/>
          <p:nvPr/>
        </p:nvSpPr>
        <p:spPr>
          <a:xfrm>
            <a:off x="7878712" y="5677431"/>
            <a:ext cx="1829246" cy="646331"/>
          </a:xfrm>
          <a:prstGeom prst="rect">
            <a:avLst/>
          </a:prstGeom>
          <a:noFill/>
        </p:spPr>
        <p:txBody>
          <a:bodyPr wrap="square" rtlCol="0">
            <a:spAutoFit/>
          </a:bodyPr>
          <a:lstStyle/>
          <a:p>
            <a:r>
              <a:rPr lang="en-GB">
                <a:solidFill>
                  <a:schemeClr val="bg1"/>
                </a:solidFill>
              </a:rPr>
              <a:t>Change since Sept 2022:</a:t>
            </a:r>
          </a:p>
        </p:txBody>
      </p:sp>
      <p:sp>
        <p:nvSpPr>
          <p:cNvPr id="21" name="TextBox 20">
            <a:extLst>
              <a:ext uri="{FF2B5EF4-FFF2-40B4-BE49-F238E27FC236}">
                <a16:creationId xmlns:a16="http://schemas.microsoft.com/office/drawing/2014/main" id="{4E415E2A-E22C-F324-F0C4-8BA2A151A165}"/>
              </a:ext>
            </a:extLst>
          </p:cNvPr>
          <p:cNvSpPr txBox="1"/>
          <p:nvPr/>
        </p:nvSpPr>
        <p:spPr>
          <a:xfrm>
            <a:off x="7921976" y="6422816"/>
            <a:ext cx="3270794" cy="461665"/>
          </a:xfrm>
          <a:prstGeom prst="rect">
            <a:avLst/>
          </a:prstGeom>
          <a:noFill/>
        </p:spPr>
        <p:txBody>
          <a:bodyPr wrap="square" rtlCol="0">
            <a:spAutoFit/>
          </a:bodyPr>
          <a:lstStyle/>
          <a:p>
            <a:pPr algn="ctr"/>
            <a:r>
              <a:rPr lang="en-GB" sz="1200" i="1">
                <a:solidFill>
                  <a:schemeClr val="bg1"/>
                </a:solidFill>
              </a:rPr>
              <a:t>Comparing </a:t>
            </a:r>
            <a:r>
              <a:rPr lang="en-GB" sz="1200" i="1" kern="1200">
                <a:solidFill>
                  <a:schemeClr val="bg1"/>
                </a:solidFill>
                <a:effectLst/>
                <a:ea typeface="+mn-ea"/>
                <a:cs typeface="+mn-cs"/>
              </a:rPr>
              <a:t>October 2022 - September 2023 </a:t>
            </a:r>
            <a:r>
              <a:rPr lang="en-GB" sz="1200" i="1">
                <a:solidFill>
                  <a:schemeClr val="bg1"/>
                </a:solidFill>
              </a:rPr>
              <a:t>with </a:t>
            </a:r>
            <a:r>
              <a:rPr lang="en-GB" sz="1200" i="1" kern="1200">
                <a:solidFill>
                  <a:schemeClr val="bg1"/>
                </a:solidFill>
                <a:effectLst/>
                <a:ea typeface="+mn-ea"/>
                <a:cs typeface="+mn-cs"/>
              </a:rPr>
              <a:t>October 2021 - September 2022 </a:t>
            </a:r>
            <a:endParaRPr lang="en-GB" sz="1200" i="1">
              <a:solidFill>
                <a:schemeClr val="bg1"/>
              </a:solidFill>
            </a:endParaRPr>
          </a:p>
        </p:txBody>
      </p:sp>
      <p:sp>
        <p:nvSpPr>
          <p:cNvPr id="23" name="TextBox 22">
            <a:extLst>
              <a:ext uri="{FF2B5EF4-FFF2-40B4-BE49-F238E27FC236}">
                <a16:creationId xmlns:a16="http://schemas.microsoft.com/office/drawing/2014/main" id="{03FD1984-8F70-A586-AB84-C93D5E344D83}"/>
              </a:ext>
            </a:extLst>
          </p:cNvPr>
          <p:cNvSpPr txBox="1"/>
          <p:nvPr/>
        </p:nvSpPr>
        <p:spPr>
          <a:xfrm>
            <a:off x="9864690" y="5868000"/>
            <a:ext cx="828675" cy="369332"/>
          </a:xfrm>
          <a:prstGeom prst="rect">
            <a:avLst/>
          </a:prstGeom>
          <a:noFill/>
        </p:spPr>
        <p:txBody>
          <a:bodyPr wrap="square" rtlCol="0">
            <a:spAutoFit/>
          </a:bodyPr>
          <a:lstStyle/>
          <a:p>
            <a:r>
              <a:rPr lang="en-GB">
                <a:solidFill>
                  <a:schemeClr val="bg1"/>
                </a:solidFill>
              </a:rPr>
              <a:t>+1.8pp</a:t>
            </a:r>
          </a:p>
        </p:txBody>
      </p:sp>
      <p:sp>
        <p:nvSpPr>
          <p:cNvPr id="22" name="Isosceles Triangle 21">
            <a:extLst>
              <a:ext uri="{FF2B5EF4-FFF2-40B4-BE49-F238E27FC236}">
                <a16:creationId xmlns:a16="http://schemas.microsoft.com/office/drawing/2014/main" id="{41C547F0-5117-305B-034B-AD05B8F54CCD}"/>
              </a:ext>
              <a:ext uri="{C183D7F6-B498-43B3-948B-1728B52AA6E4}">
                <adec:decorative xmlns:adec="http://schemas.microsoft.com/office/drawing/2017/decorative" val="1"/>
              </a:ext>
            </a:extLst>
          </p:cNvPr>
          <p:cNvSpPr/>
          <p:nvPr/>
        </p:nvSpPr>
        <p:spPr>
          <a:xfrm>
            <a:off x="6192000" y="58680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E69340E2-F022-F607-AE39-0C8D1E8ECE13}"/>
              </a:ext>
              <a:ext uri="{C183D7F6-B498-43B3-948B-1728B52AA6E4}">
                <adec:decorative xmlns:adec="http://schemas.microsoft.com/office/drawing/2017/decorative" val="1"/>
              </a:ext>
            </a:extLst>
          </p:cNvPr>
          <p:cNvSpPr/>
          <p:nvPr/>
        </p:nvSpPr>
        <p:spPr>
          <a:xfrm>
            <a:off x="9468000" y="58680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987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dirty="0">
                <a:solidFill>
                  <a:schemeClr val="bg1"/>
                </a:solidFill>
                <a:latin typeface="+mn-lt"/>
              </a:rPr>
              <a:t>Claimant Counts</a:t>
            </a:r>
          </a:p>
        </p:txBody>
      </p:sp>
      <p:sp>
        <p:nvSpPr>
          <p:cNvPr id="3" name="Text Placeholder 2">
            <a:extLst>
              <a:ext uri="{FF2B5EF4-FFF2-40B4-BE49-F238E27FC236}">
                <a16:creationId xmlns:a16="http://schemas.microsoft.com/office/drawing/2014/main" id="{8FADBCAC-F8F6-E60A-C849-DB9E3F58D973}"/>
              </a:ext>
            </a:extLst>
          </p:cNvPr>
          <p:cNvSpPr>
            <a:spLocks noGrp="1"/>
          </p:cNvSpPr>
          <p:nvPr>
            <p:ph type="body" idx="1"/>
          </p:nvPr>
        </p:nvSpPr>
        <p:spPr/>
        <p:txBody>
          <a:bodyPr/>
          <a:lstStyle/>
          <a:p>
            <a:pPr algn="ctr"/>
            <a:r>
              <a:rPr lang="en-GB" sz="2400" b="1">
                <a:solidFill>
                  <a:schemeClr val="bg1"/>
                </a:solidFill>
                <a:latin typeface="+mn-lt"/>
              </a:rPr>
              <a:t>Claimant Count of Benefits Related to Unemployment – </a:t>
            </a:r>
            <a:r>
              <a:rPr lang="en-GB" b="1">
                <a:solidFill>
                  <a:schemeClr val="bg1"/>
                </a:solidFill>
              </a:rPr>
              <a:t>December</a:t>
            </a:r>
            <a:r>
              <a:rPr lang="en-GB" sz="2400" b="1">
                <a:solidFill>
                  <a:schemeClr val="bg1"/>
                </a:solidFill>
                <a:latin typeface="+mn-lt"/>
              </a:rPr>
              <a:t> 2023</a:t>
            </a:r>
            <a:br>
              <a:rPr lang="en-GB" sz="2400" b="1">
                <a:solidFill>
                  <a:schemeClr val="bg1"/>
                </a:solidFill>
                <a:latin typeface="+mn-lt"/>
              </a:rPr>
            </a:br>
            <a:r>
              <a:rPr lang="en-GB" sz="2400" b="1">
                <a:solidFill>
                  <a:schemeClr val="bg1"/>
                </a:solidFill>
                <a:latin typeface="+mn-lt"/>
              </a:rPr>
              <a:t>Universal Credit Claimant Counts – </a:t>
            </a:r>
            <a:r>
              <a:rPr lang="en-GB" b="1">
                <a:solidFill>
                  <a:schemeClr val="bg1"/>
                </a:solidFill>
              </a:rPr>
              <a:t>December </a:t>
            </a:r>
            <a:r>
              <a:rPr lang="en-GB" sz="2400" b="1">
                <a:solidFill>
                  <a:schemeClr val="bg1"/>
                </a:solidFill>
                <a:latin typeface="+mn-lt"/>
              </a:rPr>
              <a:t>2023</a:t>
            </a:r>
            <a:endParaRPr lang="en-GB"/>
          </a:p>
        </p:txBody>
      </p:sp>
    </p:spTree>
    <p:extLst>
      <p:ext uri="{BB962C8B-B14F-4D97-AF65-F5344CB8AC3E}">
        <p14:creationId xmlns:p14="http://schemas.microsoft.com/office/powerpoint/2010/main" val="1086415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PCA (part only)">
      <a:dk1>
        <a:sysClr val="windowText" lastClr="000000"/>
      </a:dk1>
      <a:lt1>
        <a:sysClr val="window" lastClr="FFFFFF"/>
      </a:lt1>
      <a:dk2>
        <a:srgbClr val="44546A"/>
      </a:dk2>
      <a:lt2>
        <a:srgbClr val="E7E6E6"/>
      </a:lt2>
      <a:accent1>
        <a:srgbClr val="6B2673"/>
      </a:accent1>
      <a:accent2>
        <a:srgbClr val="1E325D"/>
      </a:accent2>
      <a:accent3>
        <a:srgbClr val="0074A5"/>
      </a:accent3>
      <a:accent4>
        <a:srgbClr val="5CA7D1"/>
      </a:accent4>
      <a:accent5>
        <a:srgbClr val="69B433"/>
      </a:accent5>
      <a:accent6>
        <a:srgbClr val="AC802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5" ma:contentTypeDescription="Create a new document." ma:contentTypeScope="" ma:versionID="3bcb8729ea5e5f20d34af76bbd46c0b9">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6c688425ec09da45fbea4ededea1e913"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1169C8-0A02-4209-BB0B-DD6E3896B526}">
  <ds:schemaRefs>
    <ds:schemaRef ds:uri="http://purl.org/dc/elements/1.1/"/>
    <ds:schemaRef ds:uri="38160366-bcfb-49fe-ae5b-ebd90b6ce091"/>
    <ds:schemaRef ds:uri="http://www.w3.org/XML/1998/namespace"/>
    <ds:schemaRef ds:uri="http://purl.org/dc/term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d2c5561e-d5a1-4761-9d3e-caffcd84e59f"/>
  </ds:schemaRefs>
</ds:datastoreItem>
</file>

<file path=customXml/itemProps2.xml><?xml version="1.0" encoding="utf-8"?>
<ds:datastoreItem xmlns:ds="http://schemas.openxmlformats.org/officeDocument/2006/customXml" ds:itemID="{C6110565-9E90-4F5C-BE5B-8D389F6DEE89}">
  <ds:schemaRefs>
    <ds:schemaRef ds:uri="http://schemas.microsoft.com/sharepoint/v3/contenttype/forms"/>
  </ds:schemaRefs>
</ds:datastoreItem>
</file>

<file path=customXml/itemProps3.xml><?xml version="1.0" encoding="utf-8"?>
<ds:datastoreItem xmlns:ds="http://schemas.openxmlformats.org/officeDocument/2006/customXml" ds:itemID="{0A8D20CD-CB76-4961-A1DB-10C7177B669A}">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99</TotalTime>
  <Words>8862</Words>
  <Application>Microsoft Office PowerPoint</Application>
  <PresentationFormat>Widescreen</PresentationFormat>
  <Paragraphs>918</Paragraphs>
  <Slides>29</Slides>
  <Notes>29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Abel</vt:lpstr>
      <vt:lpstr>Arial</vt:lpstr>
      <vt:lpstr>Arial</vt:lpstr>
      <vt:lpstr>Calibri</vt:lpstr>
      <vt:lpstr>Calibri Light</vt:lpstr>
      <vt:lpstr>Open Sans</vt:lpstr>
      <vt:lpstr>Segoe UI</vt:lpstr>
      <vt:lpstr>Symbol</vt:lpstr>
      <vt:lpstr>Times New Roman</vt:lpstr>
      <vt:lpstr>Trebuchet MS</vt:lpstr>
      <vt:lpstr>Verdana</vt:lpstr>
      <vt:lpstr>Office Theme</vt:lpstr>
      <vt:lpstr>1_Office Theme</vt:lpstr>
      <vt:lpstr>Greater Cambridge Economy &amp; Employment Update</vt:lpstr>
      <vt:lpstr>Labour Market Overview</vt:lpstr>
      <vt:lpstr>Labour Market Headline Findings –  October 2022 – September 2023</vt:lpstr>
      <vt:lpstr>Labour Market Headlines - Definitions</vt:lpstr>
      <vt:lpstr>Key Economic Indicators</vt:lpstr>
      <vt:lpstr>Unemployment Rate (16-64 year olds) – 6%, (October 2022 – September 2023)</vt:lpstr>
      <vt:lpstr>Employment Rate (16-64) – 77.9%, (October 2022 – September 2023)</vt:lpstr>
      <vt:lpstr>Economically Inactive (16-64 Year Olds) – 18.7%, (October 2022 – September 2023)</vt:lpstr>
      <vt:lpstr>Claimant Counts</vt:lpstr>
      <vt:lpstr>Claimants of Benefits related to Unemployment – December 2023</vt:lpstr>
      <vt:lpstr>Labour Market – Claimant Count</vt:lpstr>
      <vt:lpstr>Labour Market – Claimant counts across time</vt:lpstr>
      <vt:lpstr>Labour Market – Claimant Count Percentage Change from 12 Months Previous</vt:lpstr>
      <vt:lpstr>Labour Market – Claimant counts by age</vt:lpstr>
      <vt:lpstr>Labour Market – Claimant Rates by Age Group</vt:lpstr>
      <vt:lpstr>Labour Market – Claimant counts by location</vt:lpstr>
      <vt:lpstr>Universal Credit Claimants – December 2023</vt:lpstr>
      <vt:lpstr>Labour Market – People on Universal Credit</vt:lpstr>
      <vt:lpstr>Labour Market – People on Universal Credit, Rates and Percentage Changes</vt:lpstr>
      <vt:lpstr>Pay and Inflation</vt:lpstr>
      <vt:lpstr>Pay and Inflation– November 2023</vt:lpstr>
      <vt:lpstr>Employment Trends – Median monthly pay (PAYE)</vt:lpstr>
      <vt:lpstr>Employment Trends – Median monthly pay growth (PAYE) (January 2021- November 2023)</vt:lpstr>
      <vt:lpstr>Vacancies</vt:lpstr>
      <vt:lpstr>Vacancies – December 2023 </vt:lpstr>
      <vt:lpstr>Vacancy Trends </vt:lpstr>
      <vt:lpstr>Employment Trends – Vacancies by Industry</vt:lpstr>
      <vt:lpstr>Employment Trends – Vacancies by Industry Changes</vt:lpstr>
      <vt:lpstr>Employment Trends –by Industry</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Economic Impact Data and Monitoring Report Preview – 22nd July 2020</dc:title>
  <dc:creator>Howsham Ryan</dc:creator>
  <cp:lastModifiedBy>Dominic Milham</cp:lastModifiedBy>
  <cp:revision>2</cp:revision>
  <dcterms:created xsi:type="dcterms:W3CDTF">2020-07-21T14:04:50Z</dcterms:created>
  <dcterms:modified xsi:type="dcterms:W3CDTF">2024-06-18T08:02:13Z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