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453" r:id="rId6"/>
    <p:sldId id="514" r:id="rId7"/>
    <p:sldId id="515" r:id="rId8"/>
    <p:sldId id="502" r:id="rId9"/>
    <p:sldId id="508" r:id="rId10"/>
    <p:sldId id="456" r:id="rId11"/>
    <p:sldId id="464" r:id="rId12"/>
    <p:sldId id="463" r:id="rId13"/>
    <p:sldId id="451" r:id="rId14"/>
    <p:sldId id="486" r:id="rId15"/>
    <p:sldId id="286" r:id="rId16"/>
    <p:sldId id="449" r:id="rId17"/>
    <p:sldId id="459" r:id="rId18"/>
    <p:sldId id="501" r:id="rId19"/>
    <p:sldId id="496" r:id="rId20"/>
    <p:sldId id="519" r:id="rId21"/>
    <p:sldId id="487" r:id="rId22"/>
    <p:sldId id="479" r:id="rId23"/>
    <p:sldId id="499" r:id="rId24"/>
    <p:sldId id="454" r:id="rId25"/>
    <p:sldId id="488" r:id="rId26"/>
    <p:sldId id="516" r:id="rId27"/>
    <p:sldId id="518" r:id="rId28"/>
    <p:sldId id="517" r:id="rId29"/>
    <p:sldId id="489" r:id="rId30"/>
    <p:sldId id="490" r:id="rId31"/>
    <p:sldId id="507" r:id="rId32"/>
    <p:sldId id="497" r:id="rId33"/>
    <p:sldId id="457" r:id="rId34"/>
    <p:sldId id="4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94CEC83F-EEDF-CB39-12E1-B61485998391}" name="Tom King (he/him)" initials="T("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4AE7229A-B3FE-0EF3-0F5A-A5C175C10186}" name="Leigh Roberts" initials="LR" userId="S::Leigh.Roberts@cambridgeshire.gov.uk::cf05d133-2b7b-4f25-9223-ee78c0d66fa8" providerId="AD"/>
  <p188:author id="{2AAC749A-DD68-A275-7A54-79424736B990}" name="Jack Hicks" initials="JH" userId="S::jack.hicks@cambridgeshire.gov.uk::2b9c6a7b-eab9-4479-83cf-004ae7932934" providerId="AD"/>
  <p188:author id="{49819ACC-90C4-372B-BAC6-A76245B93F4E}" name="Rachel Hallam" initials="RH" userId="S::Rachel.Hallam@cambridgeshire.gov.uk::9f5af52d-7374-4604-9344-0e5ade114817" providerId="AD"/>
  <p188:author id="{A5DF6FCE-B1F0-29C2-033C-8BBFC7D870A7}" name="Leigh Roberts" initials="LR" userId="S::leigh.roberts@cambridgeshire.gov.uk::cf05d133-2b7b-4f25-9223-ee78c0d66f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8"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EEBF7"/>
    <a:srgbClr val="203864"/>
    <a:srgbClr val="FFFFFF"/>
    <a:srgbClr val="EC701C"/>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D0638-3D54-4A2B-A746-A7EF99DA2157}" v="75" dt="2024-06-17T08:42:56.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2518" autoAdjust="0"/>
  </p:normalViewPr>
  <p:slideViewPr>
    <p:cSldViewPr snapToGrid="0">
      <p:cViewPr varScale="1">
        <p:scale>
          <a:sx n="80" d="100"/>
          <a:sy n="80" d="100"/>
        </p:scale>
        <p:origin x="1758" y="90"/>
      </p:cViewPr>
      <p:guideLst>
        <p:guide orient="horz" pos="2160"/>
        <p:guide pos="3840"/>
      </p:guideLst>
    </p:cSldViewPr>
  </p:slideViewPr>
  <p:outlineViewPr>
    <p:cViewPr>
      <p:scale>
        <a:sx n="33" d="100"/>
        <a:sy n="33" d="100"/>
      </p:scale>
      <p:origin x="0" y="-7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universal-credit-and-your-claimant-commitment-quick-guid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95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a:t>
            </a:r>
            <a:r>
              <a:rPr lang="en-GB" sz="1200" b="0" baseline="30000" dirty="0"/>
              <a:t>th</a:t>
            </a:r>
            <a:r>
              <a:rPr lang="en-GB" sz="1200" b="0" dirty="0"/>
              <a:t> </a:t>
            </a:r>
            <a:r>
              <a:rPr lang="en-GB" sz="1200" b="0" dirty="0">
                <a:solidFill>
                  <a:srgbClr val="EC701C"/>
                </a:solidFill>
                <a:highlight>
                  <a:srgbClr val="FFFF00"/>
                </a:highlight>
                <a:latin typeface="Arial" panose="020B0604020202020204" pitchFamily="34" charset="0"/>
                <a:cs typeface="Arial" panose="020B0604020202020204" pitchFamily="34" charset="0"/>
              </a:rPr>
              <a:t>March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March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800" b="0" dirty="0">
              <a:effectLst/>
              <a:latin typeface="Calibri" panose="020F050202020403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March 2024 data showed increases in claimant count since the last update, there was a +3.9% increase from December 2023 across Greater Cambridge compared to a +5.4% increase across the United Kingdom.</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When comparing March 2024 to March 2023, there a was +4.0% increase in claimant counts across Greater Cambridge,  with a +4.6% increase in Cambridge City and a +3.7% increase in South Cambridgeshire. This compares to a +4.4% annual increase across the United Kingdom.</a:t>
            </a:r>
          </a:p>
          <a:p>
            <a:pPr marL="285750" indent="-2857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dirty="0">
                <a:latin typeface="Arial" panose="020B0604020202020204" pitchFamily="34" charset="0"/>
                <a:cs typeface="Arial" panose="020B0604020202020204" pitchFamily="34" charset="0"/>
              </a:rPr>
              <a:t>Claimant counts are still above pre-pandemic levels but this may be masked by policy changes.</a:t>
            </a:r>
          </a:p>
          <a:p>
            <a:pPr marL="285750" indent="-2857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8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March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8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March 2024.</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August 2020 (7,020) saw the highest number of claimants since 1993.</a:t>
            </a:r>
            <a:br>
              <a:rPr lang="en-GB" sz="800" b="0" dirty="0">
                <a:latin typeface="Arial" panose="020B0604020202020204" pitchFamily="34" charset="0"/>
                <a:cs typeface="Arial" panose="020B0604020202020204" pitchFamily="34" charset="0"/>
              </a:rPr>
            </a:br>
            <a:endParaRPr lang="en-GB" sz="8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800" b="0" dirty="0">
                <a:latin typeface="Arial" panose="020B0604020202020204" pitchFamily="34" charset="0"/>
                <a:cs typeface="Arial" panose="020B0604020202020204" pitchFamily="34" charset="0"/>
              </a:rPr>
              <a:t>Claimant counts have decreased at a faster rate than seen from 1992, but this decline appears to have now stabilised with claimant counts now trending upwards.</a:t>
            </a:r>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80094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March 2024.</a:t>
            </a:r>
          </a:p>
          <a:p>
            <a:pPr marL="0" indent="0">
              <a:spcBef>
                <a:spcPts val="600"/>
              </a:spcBef>
              <a:buFont typeface="Arial" panose="020B0604020202020204" pitchFamily="34" charset="0"/>
              <a:buNone/>
            </a:pPr>
            <a:endParaRPr lang="en-GB" sz="1200" b="1"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latin typeface="Arial" panose="020B0604020202020204" pitchFamily="34" charset="0"/>
                <a:cs typeface="Arial" panose="020B0604020202020204" pitchFamily="34" charset="0"/>
              </a:rPr>
              <a:t>Commentary</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and as a percentage change from 12 months previous. </a:t>
            </a:r>
          </a:p>
          <a:p>
            <a:pPr marL="0" indent="0">
              <a:spcBef>
                <a:spcPts val="600"/>
              </a:spcBef>
              <a:buFont typeface="Arial" panose="020B0604020202020204" pitchFamily="34" charset="0"/>
              <a:buNone/>
            </a:pPr>
            <a:endParaRPr lang="en-GB" sz="1200" b="0" dirty="0">
              <a:solidFill>
                <a:srgbClr val="EC701C"/>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Throughout 2022 and the first half of 2023 the number of claimants compared to the same point in the previous year has been lower in Greater Cambridge as well as the UK as a whole.</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285750" indent="-285750">
              <a:spcBef>
                <a:spcPts val="600"/>
              </a:spcBef>
              <a:buFont typeface="Arial" panose="020B0604020202020204" pitchFamily="34" charset="0"/>
              <a:buChar char="•"/>
            </a:pPr>
            <a:r>
              <a:rPr lang="en-US" sz="1800" b="0" dirty="0">
                <a:effectLst/>
                <a:latin typeface="Segoe UI" panose="020B0502040204020203" pitchFamily="34" charset="0"/>
              </a:rPr>
              <a:t>Year on year increases have been seen across Greater Cambridge since December 2023. The latest data shows continuing increases across both the United Kingdom and Greater Cambridge.</a:t>
            </a:r>
            <a:br>
              <a:rPr lang="en-US" sz="1800" b="0" dirty="0">
                <a:effectLst/>
                <a:latin typeface="Segoe UI" panose="020B0502040204020203" pitchFamily="34" charset="0"/>
              </a:rPr>
            </a:br>
            <a:endParaRPr lang="en-US" sz="1800" b="0" dirty="0">
              <a:effectLst/>
              <a:latin typeface="Segoe UI" panose="020B0502040204020203"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endParaRPr lang="en-GB" sz="1200" b="0" dirty="0">
              <a:solidFill>
                <a:srgbClr val="EC701C"/>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13</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March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a:solidFill>
                <a:srgbClr val="EC701C"/>
              </a:solidFill>
              <a:highlight>
                <a:srgbClr val="FFFF00"/>
              </a:highlight>
              <a:latin typeface="Arial" panose="020B060402020202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Compared to </a:t>
            </a:r>
            <a:r>
              <a:rPr lang="en-GB" sz="1200" b="0">
                <a:solidFill>
                  <a:prstClr val="black"/>
                </a:solidFill>
                <a:latin typeface="Calibri" panose="020F0502020204030204" pitchFamily="34" charset="0"/>
                <a:ea typeface="Calibri" panose="020F0502020204030204" pitchFamily="34" charset="0"/>
                <a:cs typeface="Times New Roman" panose="02020603050405020304" pitchFamily="18" charset="0"/>
              </a:rPr>
              <a:t>March</a:t>
            </a: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2024, the 12 month rolling  percentage changes in the number of claimants show </a:t>
            </a:r>
            <a:r>
              <a:rPr lang="en-GB" sz="1200" b="0">
                <a:solidFill>
                  <a:prstClr val="black"/>
                </a:solidFill>
                <a:latin typeface="Calibri" panose="020F0502020204030204" pitchFamily="34" charset="0"/>
                <a:ea typeface="Calibri" panose="020F0502020204030204" pitchFamily="34" charset="0"/>
                <a:cs typeface="Times New Roman" panose="02020603050405020304" pitchFamily="18" charset="0"/>
              </a:rPr>
              <a:t>increases across the all age groups except for those aged 50+. This has resulted in overall increases for claimants aged 16+. </a:t>
            </a:r>
            <a:endParaRPr lang="en-GB"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54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Source – Claimant Count, Office for National Statistics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March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solidFill>
                  <a:srgbClr val="EC701C"/>
                </a:solidFill>
                <a:highlight>
                  <a:srgbClr val="FFFF00"/>
                </a:highlight>
                <a:latin typeface="Arial" panose="020B0604020202020204" pitchFamily="34" charset="0"/>
                <a:cs typeface="Arial" panose="020B0604020202020204" pitchFamily="34" charset="0"/>
              </a:rPr>
              <a:t>Commentary</a:t>
            </a:r>
            <a:endParaRPr lang="en-GB" sz="1200" b="1"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table presents the March 2024 claimant count as a rate of the resident population by age group.</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18-24 claimant rate remains higher than the other age groups across South Cambridgeshire. Cambridge City bucks this trend, this may be because a large proportion of 18-24 year olds there will be full time students who are, for the most part, ineligible for claiming unemployment benefits. </a:t>
            </a:r>
          </a:p>
          <a:p>
            <a:pPr marL="0" indent="0">
              <a:buFont typeface="Arial" panose="020B0604020202020204" pitchFamily="34" charset="0"/>
              <a:buNone/>
              <a:defRPr/>
            </a:pPr>
            <a:endParaRPr lang="en-GB" sz="1200" b="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GB" sz="1200" b="0" dirty="0">
                <a:latin typeface="Arial" panose="020B0604020202020204" pitchFamily="34" charset="0"/>
                <a:cs typeface="Arial" panose="020B0604020202020204" pitchFamily="34" charset="0"/>
              </a:rPr>
              <a:t>In Greater Cambridge overall, residents in the 25-49 age range have the highest claimant rate (2.2%).</a:t>
            </a:r>
          </a:p>
        </p:txBody>
      </p:sp>
      <p:sp>
        <p:nvSpPr>
          <p:cNvPr id="4" name="Slide Number Placeholder 3"/>
          <p:cNvSpPr>
            <a:spLocks noGrp="1"/>
          </p:cNvSpPr>
          <p:nvPr>
            <p:ph type="sldNum" sz="quarter" idx="5"/>
          </p:nvPr>
        </p:nvSpPr>
        <p:spPr/>
        <p:txBody>
          <a:bodyPr/>
          <a:lstStyle/>
          <a:p>
            <a:fld id="{9E6CB208-4DB2-4AE8-A538-5D5D61A35EDD}" type="slidenum">
              <a:rPr lang="en-GB" smtClean="0"/>
              <a:t>15</a:t>
            </a:fld>
            <a:endParaRPr lang="en-GB"/>
          </a:p>
        </p:txBody>
      </p:sp>
    </p:spTree>
    <p:extLst>
      <p:ext uri="{BB962C8B-B14F-4D97-AF65-F5344CB8AC3E}">
        <p14:creationId xmlns:p14="http://schemas.microsoft.com/office/powerpoint/2010/main" val="187879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1" dirty="0">
                <a:solidFill>
                  <a:srgbClr val="EC701C"/>
                </a:solidFill>
                <a:highlight>
                  <a:srgbClr val="FFFF00"/>
                </a:highlight>
                <a:latin typeface="Arial" panose="020B0604020202020204" pitchFamily="34" charset="0"/>
                <a:cs typeface="Arial" panose="020B0604020202020204" pitchFamily="34" charset="0"/>
              </a:rPr>
              <a:t>Technical Notes</a:t>
            </a:r>
          </a:p>
          <a:p>
            <a:pPr marL="0" indent="0">
              <a:spcBef>
                <a:spcPts val="600"/>
              </a:spcBef>
              <a:buFont typeface="Arial" panose="020B0604020202020204" pitchFamily="34" charset="0"/>
              <a:buNone/>
            </a:pPr>
            <a:endParaRPr lang="en-GB" sz="1200" b="1" dirty="0">
              <a:solidFill>
                <a:srgbClr val="EC701C"/>
              </a:solidFill>
              <a:highlight>
                <a:srgbClr val="FFFF0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although the numbers are lower they are more up to date. It is however a narrower measure of unemployment, and as such does not cover all those out of work, since not all can claim assistance. The latest claimant count data is a snapshot of the number of claimants on the 14th March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2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proportion of Greater Cambridge residents claim benefits related to unemployment when compared to the UK. However, there is a high degree of disparity within the area itself with claimant rates ranging from </a:t>
            </a:r>
            <a:r>
              <a:rPr lang="en-GB" sz="1200" b="0" dirty="0">
                <a:solidFill>
                  <a:prstClr val="black"/>
                </a:solidFill>
                <a:latin typeface="Calibri" panose="020F0502020204030204" pitchFamily="34" charset="0"/>
                <a:ea typeface="Calibri" panose="020F0502020204030204" pitchFamily="34" charset="0"/>
                <a:cs typeface="Times New Roman" panose="02020603050405020304" pitchFamily="18" charset="0"/>
              </a:rPr>
              <a:t>5.7</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 King’s Hedges (North Cambridge) to 0.2% in Newnham (North West Cambridge).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Higher claimant rates seem appear to especially affect wards in the north of the region such as the King’s Hedges, Arbury, and Abbey.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b="0" i="0" u="none" strike="noStrike" dirty="0">
                <a:solidFill>
                  <a:srgbClr val="000000"/>
                </a:solidFill>
                <a:effectLst/>
                <a:latin typeface="arial" panose="020B0604020202020204" pitchFamily="34" charset="0"/>
              </a:rPr>
              <a:t>King's Hedges (+0.9pp), Hardwick (+0.8pp), Arbury, and Bar Hill</a:t>
            </a:r>
            <a:r>
              <a:rPr lang="en-GB" b="0" dirty="0"/>
              <a:t> (both +0.5pp) </a:t>
            </a:r>
            <a:r>
              <a:rPr lang="en-GB" sz="1800" b="0" i="0" u="none" strike="noStrike" dirty="0">
                <a:solidFill>
                  <a:srgbClr val="000000"/>
                </a:solidFill>
                <a:effectLst/>
                <a:latin typeface="arial" panose="020B0604020202020204" pitchFamily="34" charset="0"/>
              </a:rPr>
              <a:t>had the </a:t>
            </a:r>
            <a:r>
              <a:rPr lang="en-GB" b="0" dirty="0"/>
              <a:t>largest rate increases between March 23 to March 24.</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0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pPr algn="l"/>
            <a:r>
              <a:rPr lang="en-US" b="0" i="0">
                <a:solidFill>
                  <a:srgbClr val="000000"/>
                </a:solidFill>
                <a:effectLst/>
                <a:latin typeface="Open Sans" panose="020B0606030504020204" pitchFamily="34" charset="0"/>
              </a:rPr>
              <a:t>Universal Credit is available in every </a:t>
            </a:r>
            <a:r>
              <a:rPr lang="en-US" b="0" i="0" err="1">
                <a:solidFill>
                  <a:srgbClr val="000000"/>
                </a:solidFill>
                <a:effectLst/>
                <a:latin typeface="Open Sans" panose="020B0606030504020204" pitchFamily="34" charset="0"/>
              </a:rPr>
              <a:t>jobcentre</a:t>
            </a:r>
            <a:r>
              <a:rPr lang="en-US" b="0" i="0">
                <a:solidFill>
                  <a:srgbClr val="000000"/>
                </a:solidFill>
                <a:effectLst/>
                <a:latin typeface="Open Sans" panose="020B0606030504020204" pitchFamily="34" charset="0"/>
              </a:rPr>
              <a:t> across Great Britain. Roll out was completed in December 2018.</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a:solidFill>
                  <a:srgbClr val="000000"/>
                </a:solidFill>
                <a:effectLst/>
                <a:latin typeface="Open Sans" panose="020B0606030504020204" pitchFamily="34" charset="0"/>
              </a:rPr>
              <a:t>Housing Benefit</a:t>
            </a:r>
            <a:br>
              <a:rPr lang="en-US" b="0" i="0">
                <a:solidFill>
                  <a:srgbClr val="000000"/>
                </a:solidFill>
                <a:effectLst/>
                <a:latin typeface="Open Sans" panose="020B0606030504020204" pitchFamily="34" charset="0"/>
              </a:rPr>
            </a:br>
            <a:endParaRPr lang="en-US" b="0" i="0">
              <a:solidFill>
                <a:srgbClr val="000000"/>
              </a:solidFill>
              <a:effectLst/>
              <a:latin typeface="Open Sans" panose="020B0606030504020204" pitchFamily="34" charset="0"/>
            </a:endParaRPr>
          </a:p>
          <a:p>
            <a:pPr algn="l"/>
            <a:r>
              <a:rPr lang="en-US" b="0" i="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64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algn="l"/>
            <a:endParaRPr lang="en-US" b="0" i="0"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chart above highlights changes in the number of people on universal credit across Greater Cambridge by Employment Status from January 2020.</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It is important to note that the initial rise in claimants during the first lockdown period was due to policy changes brought in as part of the pandemic response that allowed people on higher incomes than before to claim the benefit, the peak of this increase came during the second lockdown in the Winter of 2020. </a:t>
            </a: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Unemployed claimants have consistently made up the majority of claimants. The increases across the last quarter, and the last 12 months, have mostly been driven by these unemployed claimants. Employed claimants continue to see increases on a year on year basis.</a:t>
            </a:r>
          </a:p>
          <a:p>
            <a:pPr marL="0" indent="0">
              <a:spcBef>
                <a:spcPts val="600"/>
              </a:spcBef>
              <a:buFont typeface="Arial" panose="020B0604020202020204" pitchFamily="34" charset="0"/>
              <a:buNone/>
            </a:pPr>
            <a:endParaRPr lang="en-GB" sz="1200" b="0" i="0" dirty="0">
              <a:solidFill>
                <a:srgbClr val="000000"/>
              </a:solidFill>
              <a:effectLst/>
              <a:latin typeface="Open Sans" panose="020B0606030504020204" pitchFamily="34" charset="0"/>
              <a:cs typeface="Arial" panose="020B0604020202020204" pitchFamily="34" charset="0"/>
            </a:endParaRP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The numbers of those on universal credit remains much higher than Pre-Covid but this may be masked by policy changes.</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Unemployed claimants make up the majority of people on universal credit (58%) and saw a +3.1% increase from December 2023 and a +15.5% increase from February 2022. In comparison employed claimants saw no change from December 2023 and a +9.5% increase from February 2023</a:t>
            </a:r>
          </a:p>
          <a:p>
            <a:pPr marL="0" indent="0">
              <a:spcBef>
                <a:spcPts val="600"/>
              </a:spcBef>
              <a:buFont typeface="Arial" panose="020B0604020202020204" pitchFamily="34" charset="0"/>
              <a:buNone/>
            </a:pPr>
            <a:endParaRPr lang="en-GB"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91396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Source – Universal Credit Claimants, Department for Work and Pensions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algn="l"/>
            <a:r>
              <a:rPr lang="en-US" b="0" i="0" dirty="0">
                <a:solidFill>
                  <a:srgbClr val="000000"/>
                </a:solidFill>
                <a:effectLst/>
                <a:latin typeface="Open Sans" panose="020B0606030504020204" pitchFamily="34" charset="0"/>
              </a:rPr>
              <a:t>Universal Credit is available in every </a:t>
            </a:r>
            <a:r>
              <a:rPr lang="en-US" b="0" i="0" dirty="0" err="1">
                <a:solidFill>
                  <a:srgbClr val="000000"/>
                </a:solidFill>
                <a:effectLst/>
                <a:latin typeface="Open Sans" panose="020B0606030504020204" pitchFamily="34" charset="0"/>
              </a:rPr>
              <a:t>jobcentre</a:t>
            </a:r>
            <a:r>
              <a:rPr lang="en-US" b="0" i="0" dirty="0">
                <a:solidFill>
                  <a:srgbClr val="000000"/>
                </a:solidFill>
                <a:effectLst/>
                <a:latin typeface="Open Sans" panose="020B0606030504020204" pitchFamily="34" charset="0"/>
              </a:rPr>
              <a:t> across Great Britain. Roll out was completed in December 2018.</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Universal Credit is a single payment for each household to help with living costs for those on a low income or out of work. It is replacing six benefits, commonly referred to as the legacy benefits: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Income-based Jobseeker's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Income-related Employment and Support Allowance</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Income Support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Working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Child Tax Credit</a:t>
            </a:r>
          </a:p>
          <a:p>
            <a:pPr marL="171450" indent="-171450" algn="l">
              <a:buFont typeface="Arial" panose="020B0604020202020204" pitchFamily="34" charset="0"/>
              <a:buChar char="•"/>
            </a:pPr>
            <a:r>
              <a:rPr lang="en-US" b="0" i="0" dirty="0">
                <a:solidFill>
                  <a:srgbClr val="000000"/>
                </a:solidFill>
                <a:effectLst/>
                <a:latin typeface="Open Sans" panose="020B0606030504020204" pitchFamily="34" charset="0"/>
              </a:rPr>
              <a:t>Housing Benefit</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Support for housing costs, children and childcare costs are integrated into Universal Credit. It also provides additions for people with a disability, health condition or caring responsibilities which may prevent them from working.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table highlights changes in the number of people on universal credit across Greater Cambridge in December 2023.</a:t>
            </a: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endParaRPr lang="en-GB" b="0" i="0" dirty="0">
              <a:solidFill>
                <a:srgbClr val="000000"/>
              </a:solidFill>
              <a:effectLst/>
              <a:latin typeface="Open Sans" panose="020B0606030504020204" pitchFamily="34" charset="0"/>
            </a:endParaRPr>
          </a:p>
          <a:p>
            <a:pPr marL="0" indent="0">
              <a:spcBef>
                <a:spcPts val="600"/>
              </a:spcBef>
              <a:buFont typeface="Arial" panose="020B0604020202020204" pitchFamily="34" charset="0"/>
              <a:buNone/>
            </a:pPr>
            <a:r>
              <a:rPr lang="en-GB" b="0" i="0" dirty="0">
                <a:solidFill>
                  <a:srgbClr val="000000"/>
                </a:solidFill>
                <a:effectLst/>
                <a:latin typeface="Open Sans" panose="020B0606030504020204" pitchFamily="34" charset="0"/>
              </a:rPr>
              <a:t>The number of Universal Credit claimants includes those who have started Universal Credit (completed the Universal Credit claim process and accepted their </a:t>
            </a:r>
            <a:r>
              <a:rPr lang="en-GB" b="0" i="0" dirty="0">
                <a:effectLst/>
                <a:latin typeface="Open Sans" panose="020B0606030504020204" pitchFamily="34" charset="0"/>
                <a:hlinkClick r:id="rId3" tooltip="Opens a new window"/>
              </a:rPr>
              <a:t>Claimant Commitment</a:t>
            </a:r>
            <a:r>
              <a:rPr lang="en-GB" b="0" i="0" dirty="0">
                <a:solidFill>
                  <a:srgbClr val="000000"/>
                </a:solidFill>
                <a:effectLst/>
                <a:latin typeface="Open Sans" panose="020B0606030504020204" pitchFamily="34" charset="0"/>
              </a:rPr>
              <a:t>) and have not had a closure of their claim recorded for this spell, up to the 'count date' (second Thursday in each month). A closure of their claim would be recorded either at the request of the individual or if their entitlement to Universal Credit ends, for example, if they no longer satisfy the financial conditions to receive Universal Credit as they have capital over £16,000.</a:t>
            </a:r>
          </a:p>
          <a:p>
            <a:pPr marL="0" indent="0">
              <a:spcBef>
                <a:spcPts val="600"/>
              </a:spcBef>
              <a:buFont typeface="Arial" panose="020B0604020202020204" pitchFamily="34" charset="0"/>
              <a:buNone/>
            </a:pP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Greater Cambridge saw that 8.3% of the 16-64 population claimed Universal Credit, a much lower proportion than Great Britain as a whole (15.4%).</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has a higher rate claiming (8.7%) than Cambridge City (7.9%).</a:t>
            </a:r>
          </a:p>
          <a:p>
            <a:pPr marL="171450" indent="-171450">
              <a:spcBef>
                <a:spcPts val="600"/>
              </a:spcBef>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spcBef>
                <a:spcPts val="600"/>
              </a:spcBef>
              <a:buFont typeface="Arial" panose="020B0604020202020204" pitchFamily="34" charset="0"/>
              <a:buChar char="•"/>
            </a:pPr>
            <a:r>
              <a:rPr lang="en-GB" sz="1200" b="0" dirty="0">
                <a:latin typeface="Arial" panose="020B0604020202020204" pitchFamily="34" charset="0"/>
                <a:cs typeface="Arial" panose="020B0604020202020204" pitchFamily="34" charset="0"/>
              </a:rPr>
              <a:t>South Cambridgeshire has seen a larger change since February 2023 than Cambridge City (+14.6% compared to +11.1%), both higher than Great Britain (10.7%).</a:t>
            </a:r>
            <a:endParaRPr lang="en-GB" sz="1200" dirty="0"/>
          </a:p>
        </p:txBody>
      </p:sp>
      <p:sp>
        <p:nvSpPr>
          <p:cNvPr id="4" name="Slide Number Placeholder 3"/>
          <p:cNvSpPr>
            <a:spLocks noGrp="1"/>
          </p:cNvSpPr>
          <p:nvPr>
            <p:ph type="sldNum" sz="quarter" idx="5"/>
          </p:nvPr>
        </p:nvSpPr>
        <p:spPr/>
        <p:txBody>
          <a:bodyPr/>
          <a:lstStyle/>
          <a:p>
            <a:fld id="{9E6CB208-4DB2-4AE8-A538-5D5D61A35EDD}" type="slidenum">
              <a:rPr lang="en-GB" smtClean="0"/>
              <a:t>19</a:t>
            </a:fld>
            <a:endParaRPr lang="en-GB"/>
          </a:p>
        </p:txBody>
      </p:sp>
    </p:spTree>
    <p:extLst>
      <p:ext uri="{BB962C8B-B14F-4D97-AF65-F5344CB8AC3E}">
        <p14:creationId xmlns:p14="http://schemas.microsoft.com/office/powerpoint/2010/main" val="68941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dirty="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dirty="0">
                <a:solidFill>
                  <a:srgbClr val="333333"/>
                </a:solidFill>
                <a:effectLst/>
                <a:latin typeface="Verdana" panose="020B0604030504040204" pitchFamily="34" charset="0"/>
              </a:rPr>
              <a:t>This data is based on employee’s residence rather than where they work.</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49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This data is sourced from HM Revenue and Customs’ Pay As You Earn system which collects income tax and national insurance. The Pay As you Earn Real Time Information data includes all employees payrolled by employers, therefore it does not include income from pensions, property rental or investments, nor does it include self-employment income.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This data is based on employee’s residence rather than where they work.</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1" i="0" dirty="0">
                <a:solidFill>
                  <a:srgbClr val="333333"/>
                </a:solidFill>
                <a:effectLst/>
                <a:latin typeface="Verdana" panose="020B060403050404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1"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The chart above shows median monthly pay for the period January 2021 – February 2024. </a:t>
            </a:r>
            <a:endParaRPr lang="en-US" sz="800" b="1" i="0" kern="100" dirty="0">
              <a:solidFill>
                <a:srgbClr val="333333"/>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Median monthly pay has remained consistently higher in Cambridge (£2,799 in February 2024) and South Cambridgeshire (£2,767 in February 2024) than in the United Kingdom (£2,311 in February 2024).</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3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0" i="0" dirty="0">
                <a:solidFill>
                  <a:srgbClr val="333333"/>
                </a:solidFill>
                <a:effectLst/>
                <a:latin typeface="Verdana" panose="020B0604030504040204" pitchFamily="34" charset="0"/>
              </a:rPr>
              <a:t>Real wage growth is calculated by deflating earnings by the Consumer Prices Index including owner occupiers’ housing costs (CPIH).</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1" i="0" dirty="0">
                <a:solidFill>
                  <a:srgbClr val="333333"/>
                </a:solidFill>
                <a:effectLst/>
                <a:latin typeface="Verdana" panose="020B0604030504040204" pitchFamily="34" charset="0"/>
              </a:rPr>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1"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kern="100" dirty="0">
                <a:effectLst/>
                <a:latin typeface="Calibri" panose="020F0502020204030204" pitchFamily="34" charset="0"/>
                <a:ea typeface="Calibri" panose="020F0502020204030204" pitchFamily="34" charset="0"/>
                <a:cs typeface="Times New Roman" panose="02020603050405020304" pitchFamily="18" charset="0"/>
              </a:rPr>
              <a:t>The chart above shows real wage growth for the period January 2015 – February 2024. </a:t>
            </a:r>
            <a:endParaRPr lang="en-US" sz="800" b="1" i="0" kern="100" dirty="0">
              <a:solidFill>
                <a:srgbClr val="333333"/>
              </a:solidFill>
              <a:effectLst/>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Real wage growth in Greater Cambridge has remained consistently in line with the UK except for 2020 to 2022 where growth was substantially higher than the UK across both Cambridge and South Cambridgeshire.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Across the latest data real wage growth is higher in the UK than both Cambridge and South Cambridgeshire.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800" b="0" i="0" kern="100" dirty="0">
              <a:solidFill>
                <a:srgbClr val="333333"/>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highlight>
                <a:srgbClr val="FFFF00"/>
              </a:highligh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42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Pay as you earn real time information- HMRC</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a:t>
            </a:r>
          </a:p>
          <a:p>
            <a:pPr marL="0" marR="0" indent="0" algn="l" rtl="0" eaLnBrk="1" fontAlgn="auto" latinLnBrk="0" hangingPunct="1">
              <a:spcBef>
                <a:spcPts val="600"/>
              </a:spcBef>
              <a:spcAft>
                <a:spcPts val="0"/>
              </a:spcAft>
            </a:pPr>
            <a:r>
              <a:rPr lang="en-US" sz="1800" b="0" i="0" kern="1200" dirty="0">
                <a:solidFill>
                  <a:srgbClr val="333333"/>
                </a:solidFill>
                <a:effectLst/>
                <a:latin typeface="Verdana" panose="020B0604030504040204" pitchFamily="34" charset="0"/>
                <a:ea typeface="+mn-ea"/>
                <a:cs typeface="+mn-cs"/>
              </a:rPr>
              <a:t>This data is sourced from HM Revenue and Customs’ Pay As You Earn system which collects income tax and national insurance. </a:t>
            </a:r>
            <a:r>
              <a:rPr lang="en-GB" sz="1050" b="0" i="0" kern="1200" dirty="0">
                <a:solidFill>
                  <a:schemeClr val="tx1"/>
                </a:solidFill>
                <a:effectLst/>
                <a:latin typeface="+mn-lt"/>
                <a:ea typeface="+mn-ea"/>
                <a:cs typeface="+mn-cs"/>
              </a:rPr>
              <a:t>T</a:t>
            </a:r>
            <a:r>
              <a:rPr lang="en-US" sz="1800" b="0" i="0" kern="1200" dirty="0">
                <a:solidFill>
                  <a:srgbClr val="333333"/>
                </a:solidFill>
                <a:effectLst/>
                <a:latin typeface="Verdana" panose="020B0604030504040204" pitchFamily="34" charset="0"/>
                <a:ea typeface="+mn-ea"/>
                <a:cs typeface="+mn-cs"/>
              </a:rPr>
              <a:t>he Pay As you Earn Real Time Information data includes all employees payrolled by employers, therefore it does not include income from pensions, property rental or investments, nor does it include self-employment income.</a:t>
            </a:r>
            <a:endParaRPr lang="en-GB" sz="1050" dirty="0">
              <a:effectLs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chart above shows the percentage change in median monthly pay from 12 months previous for the period January 2021 – February 2024.</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February 2024, median monthly pay growth was lower in Cambridge (+3.3%) and South Cambridgeshire (+3.6%) than CPIH (+3.8%), whereas United Kingdom pay growth (+5.5%) was higher than CPIH.</a:t>
            </a:r>
          </a:p>
          <a:p>
            <a:pPr marL="342900" lvl="0" indent="-342900">
              <a:lnSpc>
                <a:spcPct val="107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Pay growth in the United Kingdom has been routinely higher than CPIH . In Cambridge pay growth has been below inflation since May 2023. South Cambridgeshire has seen pay growth slightly higher then CPIH, although this has now fallen below in the latest data.</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464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0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a:latin typeface="Arial" panose="020B0604020202020204" pitchFamily="34" charset="0"/>
                <a:cs typeface="Arial" panose="020B0604020202020204" pitchFamily="34" charset="0"/>
              </a:rPr>
              <a:t>Technical Information </a:t>
            </a:r>
          </a:p>
          <a:p>
            <a:pPr algn="just" rtl="0" fontAlgn="base"/>
            <a:r>
              <a:rPr lang="en-US" sz="1200" b="0" i="0">
                <a:solidFill>
                  <a:srgbClr val="242424"/>
                </a:solidFill>
                <a:effectLst/>
                <a:latin typeface="Calibri" panose="020F0502020204030204" pitchFamily="34" charset="0"/>
              </a:rPr>
              <a:t>Vacancy data is sourced from Lightcast, a service that has been procured by Greater Cambridge Combined Authority which gives </a:t>
            </a:r>
            <a:r>
              <a:rPr lang="en-US" sz="1200" b="0" i="0" err="1">
                <a:solidFill>
                  <a:srgbClr val="242424"/>
                </a:solidFill>
                <a:effectLst/>
                <a:latin typeface="Calibri" panose="020F0502020204030204" pitchFamily="34" charset="0"/>
              </a:rPr>
              <a:t>labour</a:t>
            </a:r>
            <a:r>
              <a:rPr lang="en-US" sz="1200" b="0" i="0">
                <a:solidFill>
                  <a:srgbClr val="242424"/>
                </a:solidFill>
                <a:effectLst/>
                <a:latin typeface="Calibri" panose="020F0502020204030204" pitchFamily="34" charset="0"/>
              </a:rPr>
              <a:t> market information on Job postings, occupations, and industries. Lightcast has a job posting aggregator which scans jobs websites for posting and presents them together.   </a:t>
            </a:r>
            <a:endParaRPr lang="en-US" b="0" i="0">
              <a:solidFill>
                <a:srgbClr val="000000"/>
              </a:solidFill>
              <a:effectLst/>
              <a:latin typeface="Segoe UI" panose="020B0502040204020203" pitchFamily="34" charset="0"/>
            </a:endParaRPr>
          </a:p>
          <a:p>
            <a:pPr algn="just" rtl="0" fontAlgn="base"/>
            <a:r>
              <a:rPr lang="en-US" sz="1200" b="0" i="0">
                <a:solidFill>
                  <a:srgbClr val="242424"/>
                </a:solidFill>
                <a:effectLst/>
                <a:latin typeface="Calibri" panose="020F0502020204030204" pitchFamily="34" charset="0"/>
              </a:rPr>
              <a:t>Lightcast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a:solidFill>
                <a:srgbClr val="242424"/>
              </a:solidFill>
              <a:effectLst/>
              <a:latin typeface="Calibri" panose="020F0502020204030204" pitchFamily="34" charset="0"/>
            </a:endParaRPr>
          </a:p>
          <a:p>
            <a:pPr algn="just" rtl="0" fontAlgn="base"/>
            <a:r>
              <a:rPr lang="en-GB"/>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a:solidFill>
                <a:srgbClr val="242424"/>
              </a:solidFill>
              <a:effectLst/>
              <a:latin typeface="Calibri" panose="020F0502020204030204" pitchFamily="34" charset="0"/>
            </a:endParaRP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algn="just" rtl="0" fontAlgn="base"/>
            <a:r>
              <a:rPr lang="en-US" sz="1200" b="1" i="0" dirty="0">
                <a:solidFill>
                  <a:srgbClr val="242424"/>
                </a:solidFill>
                <a:effectLst/>
                <a:latin typeface="Calibri" panose="020F0502020204030204" pitchFamily="34" charset="0"/>
              </a:rPr>
              <a:t>Commentary</a:t>
            </a:r>
            <a:endParaRPr lang="en-US" b="1" i="0" dirty="0">
              <a:solidFill>
                <a:srgbClr val="000000"/>
              </a:solidFill>
              <a:effectLst/>
              <a:latin typeface="Segoe UI" panose="020B0502040204020203" pitchFamily="34" charset="0"/>
            </a:endParaRPr>
          </a:p>
          <a:p>
            <a:endParaRPr lang="en-GB" sz="1000" dirty="0">
              <a:latin typeface="Arial" panose="020B0604020202020204" pitchFamily="34" charset="0"/>
              <a:cs typeface="Arial" panose="020B0604020202020204" pitchFamily="34"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above chart illustrates online vacancy data across the Greater Cambridge area since January 2021.  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Across Greater Cambridge, there were 17,089 job postings in February 2024, this is an increase of +16% from December 2023. Nationally job postings increased by +11% across the same period.</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Quartely and annual trends continue to be in line with the national data.</a:t>
            </a:r>
          </a:p>
          <a:p>
            <a:pPr marL="342900" lvl="0" indent="-342900">
              <a:lnSpc>
                <a:spcPct val="107000"/>
              </a:lnSpc>
              <a:spcAft>
                <a:spcPts val="800"/>
              </a:spcAft>
              <a:buFont typeface="Arial" panose="020B0604020202020204" pitchFamily="34" charset="0"/>
              <a:buChar char="•"/>
              <a:tabLst>
                <a:tab pos="457200"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i="1" dirty="0"/>
              <a:t>*</a:t>
            </a:r>
            <a:r>
              <a:rPr lang="en-GB" i="1" dirty="0" err="1"/>
              <a:t>Lightcast</a:t>
            </a:r>
            <a:r>
              <a:rPr lang="en-GB" i="1" dirty="0"/>
              <a:t> data is available from 2012 onwards.</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552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table shows the number of Vacancies in Greater Cambridge in December 2023 by employment sector and includes a national comparison;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Information and Communication (13%) , Human health and social work activities (12%), and Education (8%) have the highest proportion of vacancies across Greater Cambridge. Human health and social work is also the largest sector nationally (14%)</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greater proportion of job vacancies in Greater Cambridge were in the Information and communications sector (13%) compared to the UK as a whole (6%), a difference of 7 percentage points. </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28</a:t>
            </a:fld>
            <a:endParaRPr lang="en-GB"/>
          </a:p>
        </p:txBody>
      </p:sp>
    </p:spTree>
    <p:extLst>
      <p:ext uri="{BB962C8B-B14F-4D97-AF65-F5344CB8AC3E}">
        <p14:creationId xmlns:p14="http://schemas.microsoft.com/office/powerpoint/2010/main" val="116651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algn="just" rtl="0" fontAlgn="base"/>
            <a:endParaRPr lang="en-US" sz="1200" b="0" i="0" dirty="0">
              <a:solidFill>
                <a:srgbClr val="242424"/>
              </a:solidFill>
              <a:effectLst/>
              <a:latin typeface="Calibri" panose="020F0502020204030204" pitchFamily="34" charset="0"/>
            </a:endParaRPr>
          </a:p>
          <a:p>
            <a:pPr algn="just" rtl="0" fontAlgn="base"/>
            <a:r>
              <a:rPr lang="en-GB" dirty="0"/>
              <a:t>A unique job posting is a deduplicated count of an online job vacancy advertisement. If the same vacancy is posted twice across a sixty-day period, it is only counted once. If the same vacancy is posted twice more than sixty days apart it is counted as two unique job postings.</a:t>
            </a:r>
          </a:p>
          <a:p>
            <a:pPr marL="0" marR="0" lvl="0" indent="0" algn="just" defTabSz="914400" rtl="0" eaLnBrk="1" fontAlgn="base" latinLnBrk="0" hangingPunct="1">
              <a:lnSpc>
                <a:spcPct val="100000"/>
              </a:lnSpc>
              <a:spcBef>
                <a:spcPts val="0"/>
              </a:spcBef>
              <a:spcAft>
                <a:spcPts val="0"/>
              </a:spcAft>
              <a:buClrTx/>
              <a:buSzTx/>
              <a:buFontTx/>
              <a:buNone/>
              <a:tabLst/>
              <a:defRPr/>
            </a:pPr>
            <a:r>
              <a:rPr lang="en-GB" sz="1200" b="0" i="0" dirty="0">
                <a:solidFill>
                  <a:srgbClr val="242424"/>
                </a:solidFill>
                <a:effectLst/>
                <a:latin typeface="Calibri" panose="020F0502020204030204" pitchFamily="34" charset="0"/>
              </a:rPr>
              <a:t>The other category includes agriculture, forestry and fishing; Mining and quarrying; Water supply and Waste management</a:t>
            </a:r>
            <a:endParaRPr lang="en-US" sz="1200" b="0" i="0" dirty="0">
              <a:solidFill>
                <a:srgbClr val="242424"/>
              </a:solidFill>
              <a:effectLst/>
              <a:latin typeface="Calibri" panose="020F0502020204030204" pitchFamily="34" charset="0"/>
            </a:endParaRPr>
          </a:p>
          <a:p>
            <a:pPr algn="just" rtl="0" fontAlgn="base"/>
            <a:endParaRPr lang="en-US" sz="1200" b="0" i="0" dirty="0">
              <a:solidFill>
                <a:srgbClr val="242424"/>
              </a:solidFill>
              <a:effectLst/>
              <a:latin typeface="Calibri" panose="020F0502020204030204" pitchFamily="34" charset="0"/>
            </a:endParaRP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200" b="1" dirty="0">
                <a:latin typeface="Arial" panose="020B0604020202020204" pitchFamily="34" charset="0"/>
                <a:cs typeface="Arial" panose="020B0604020202020204" pitchFamily="34" charset="0"/>
              </a:rPr>
              <a:t>Commentary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above chart shows how the number of vacancies in March 2024 has changed in each sector compared to the last update (December 2023) and compared to the same point in 2023 (March 2023)</a:t>
            </a:r>
          </a:p>
          <a:p>
            <a:pPr>
              <a:lnSpc>
                <a:spcPct val="107000"/>
              </a:lnSpc>
              <a:spcAft>
                <a:spcPts val="800"/>
              </a:spcAft>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sectors experienced an increase in vacancies from December 2023. This may suggest that vacancies are starting to starting to trend upwards.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three sectors with the largest percentage increases from December 2023 were Construction (+37%,), Other service activities (+24%) and Transportation and Storage (+23%). The sectors to see the largest raw number increases were Information and Communication (+352), Human health and social work activities (+291), and Construction (+270).</a:t>
            </a:r>
          </a:p>
          <a:p>
            <a:pPr marL="0" indent="0">
              <a:lnSpc>
                <a:spcPct val="107000"/>
              </a:lnSpc>
              <a:spcAft>
                <a:spcPts val="800"/>
              </a:spcAft>
              <a:buFont typeface="Arial" panose="020B0604020202020204" pitchFamily="34" charset="0"/>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All sectors saw a decrease in job postings from March 2023:</a:t>
            </a:r>
          </a:p>
          <a:p>
            <a:pPr marL="285750" indent="-285750">
              <a:lnSpc>
                <a:spcPct val="107000"/>
              </a:lnSpc>
              <a:spcAft>
                <a:spcPts val="800"/>
              </a:spcAft>
              <a:buFont typeface="Arial" panose="020B0604020202020204" pitchFamily="34" charset="0"/>
              <a:buChar cha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largest decreases from a year previous were in Information and Communication (-44%, -1,768), and Financial and insurance activities (-41%, -363).</a:t>
            </a:r>
          </a:p>
          <a:p>
            <a:pPr marL="457200" lvl="1" indent="0">
              <a:lnSpc>
                <a:spcPct val="107000"/>
              </a:lnSpc>
              <a:spcAft>
                <a:spcPts val="800"/>
              </a:spcAft>
              <a:buFont typeface="Arial" panose="020B0604020202020204" pitchFamily="34" charset="0"/>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30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800" b="0" i="0" dirty="0">
                <a:solidFill>
                  <a:srgbClr val="333333"/>
                </a:solidFill>
                <a:effectLst/>
                <a:latin typeface="Verdana" panose="020B0604030504040204" pitchFamily="34" charset="0"/>
              </a:rPr>
              <a:t>A residence based </a:t>
            </a:r>
            <a:r>
              <a:rPr lang="en-US" sz="1800" b="0" i="0" dirty="0" err="1">
                <a:solidFill>
                  <a:srgbClr val="333333"/>
                </a:solidFill>
                <a:effectLst/>
                <a:latin typeface="Verdana" panose="020B0604030504040204" pitchFamily="34" charset="0"/>
              </a:rPr>
              <a:t>labour</a:t>
            </a:r>
            <a:r>
              <a:rPr lang="en-US" sz="1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b="1"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12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1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Source – </a:t>
            </a:r>
            <a:r>
              <a:rPr lang="en-GB" sz="1000" b="1" dirty="0" err="1">
                <a:latin typeface="Arial" panose="020B0604020202020204" pitchFamily="34" charset="0"/>
                <a:cs typeface="Arial" panose="020B0604020202020204" pitchFamily="34" charset="0"/>
              </a:rPr>
              <a:t>Lightcast</a:t>
            </a:r>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000" b="1" dirty="0">
                <a:latin typeface="Arial" panose="020B0604020202020204" pitchFamily="34" charset="0"/>
                <a:cs typeface="Arial" panose="020B0604020202020204" pitchFamily="34" charset="0"/>
              </a:rPr>
              <a:t>Technical Information </a:t>
            </a:r>
          </a:p>
          <a:p>
            <a:pPr algn="just" rtl="0" fontAlgn="base"/>
            <a:r>
              <a:rPr lang="en-US" sz="1200" b="0" i="0" dirty="0">
                <a:solidFill>
                  <a:srgbClr val="242424"/>
                </a:solidFill>
                <a:effectLst/>
                <a:latin typeface="Calibri" panose="020F0502020204030204" pitchFamily="34" charset="0"/>
              </a:rPr>
              <a:t>Vacancy data is sourced from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a service that has been procured by Greater Cambridge Combined Authority which gives </a:t>
            </a:r>
            <a:r>
              <a:rPr lang="en-US" sz="1200" b="0" i="0" dirty="0" err="1">
                <a:solidFill>
                  <a:srgbClr val="242424"/>
                </a:solidFill>
                <a:effectLst/>
                <a:latin typeface="Calibri" panose="020F0502020204030204" pitchFamily="34" charset="0"/>
              </a:rPr>
              <a:t>labour</a:t>
            </a:r>
            <a:r>
              <a:rPr lang="en-US" sz="1200" b="0" i="0" dirty="0">
                <a:solidFill>
                  <a:srgbClr val="242424"/>
                </a:solidFill>
                <a:effectLst/>
                <a:latin typeface="Calibri" panose="020F0502020204030204" pitchFamily="34" charset="0"/>
              </a:rPr>
              <a:t> market information on Job postings, occupations, and industries. </a:t>
            </a:r>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has a job posting aggregator which scans jobs websites for posting and presents them together.   </a:t>
            </a:r>
            <a:endParaRPr lang="en-US" b="0" i="0" dirty="0">
              <a:solidFill>
                <a:srgbClr val="000000"/>
              </a:solidFill>
              <a:effectLst/>
              <a:latin typeface="Segoe UI" panose="020B0502040204020203" pitchFamily="34" charset="0"/>
            </a:endParaRPr>
          </a:p>
          <a:p>
            <a:pPr algn="just" rtl="0" fontAlgn="base"/>
            <a:r>
              <a:rPr lang="en-US" sz="1200" b="0" i="0" dirty="0" err="1">
                <a:solidFill>
                  <a:srgbClr val="242424"/>
                </a:solidFill>
                <a:effectLst/>
                <a:latin typeface="Calibri" panose="020F0502020204030204" pitchFamily="34" charset="0"/>
              </a:rPr>
              <a:t>Lightcast</a:t>
            </a:r>
            <a:r>
              <a:rPr lang="en-US" sz="1200" b="0" i="0" dirty="0">
                <a:solidFill>
                  <a:srgbClr val="242424"/>
                </a:solidFill>
                <a:effectLst/>
                <a:latin typeface="Calibri" panose="020F0502020204030204" pitchFamily="34" charset="0"/>
              </a:rPr>
              <a:t> only scans online jobs postings and therefore does not include any jobs which are advertised solely offline. There is also no guarantee that all online job postings are aggregated. For example, a specific job site may not be scanned.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latin typeface="Arial" panose="020B0604020202020204" pitchFamily="34" charset="0"/>
                <a:cs typeface="Arial" panose="020B0604020202020204" pitchFamily="34" charset="0"/>
              </a:rPr>
              <a:t>Commentary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latin typeface="Arial" panose="020B0604020202020204" pitchFamily="34" charset="0"/>
                <a:cs typeface="Arial" panose="020B0604020202020204" pitchFamily="34" charset="0"/>
              </a:rPr>
              <a:t>The table above shows the median posting duration and the posting intensity for employment sectors from January to March 2024. Both measures can be used as an indication of difficult to fill roles.</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Across Greater Cambridge, the median posting duration was 27 days. Human health and social work activities (29) had the highest median posting duration</a:t>
            </a:r>
            <a:br>
              <a:rPr lang="en-GB" sz="1200" b="0" dirty="0">
                <a:latin typeface="Arial" panose="020B0604020202020204" pitchFamily="34" charset="0"/>
                <a:cs typeface="Arial" panose="020B0604020202020204" pitchFamily="34" charset="0"/>
              </a:rPr>
            </a:b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and Communication (24) had the lowest median posting duration. The next lowest median posting duration was Professional, scientific and technical activities (25)</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The posting intensity across Greater Cambridge was 3:1. no sectors exceeded this</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Professional, scientific and technical activities, Education, and Financial and insurance activities, and Public administration and defence; compulsory social security (all 2:1) are the only sectors below the area average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61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C5F6C-DF0B-4C58-9258-F11AECA74F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9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Source – Annual Population Survey,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b="1" i="0" dirty="0"/>
              <a:t>Technical Notes </a:t>
            </a:r>
            <a:br>
              <a:rPr lang="en-GB" sz="1000" b="1" i="0" dirty="0"/>
            </a:br>
            <a:br>
              <a:rPr lang="en-GB" sz="1000" b="1" i="0" dirty="0"/>
            </a:br>
            <a:r>
              <a:rPr lang="en-US" sz="1200" b="0" i="0" dirty="0">
                <a:solidFill>
                  <a:srgbClr val="333333"/>
                </a:solidFill>
                <a:effectLst/>
                <a:latin typeface="Verdana" panose="020B0604030504040204" pitchFamily="34" charset="0"/>
              </a:rPr>
              <a:t>A residence based </a:t>
            </a:r>
            <a:r>
              <a:rPr lang="en-US" sz="1200" b="0" i="0" dirty="0" err="1">
                <a:solidFill>
                  <a:srgbClr val="333333"/>
                </a:solidFill>
                <a:effectLst/>
                <a:latin typeface="Verdana" panose="020B0604030504040204" pitchFamily="34" charset="0"/>
              </a:rPr>
              <a:t>labour</a:t>
            </a:r>
            <a:r>
              <a:rPr lang="en-US" sz="12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endParaRPr lang="en-GB" sz="10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b="1" i="0" dirty="0">
              <a:solidFill>
                <a:srgbClr val="333333"/>
              </a:solidFill>
              <a:effectLst/>
              <a:latin typeface="+mn-lt"/>
              <a:ea typeface="+mn-ea"/>
              <a:cs typeface="+mn-cs"/>
            </a:endParaRPr>
          </a:p>
          <a:p>
            <a:pPr>
              <a:lnSpc>
                <a:spcPct val="107000"/>
              </a:lnSpc>
              <a:spcAft>
                <a:spcPts val="800"/>
              </a:spcAft>
            </a:pPr>
            <a:r>
              <a:rPr lang="en-GB" sz="1200" b="1" i="0" dirty="0">
                <a:solidFill>
                  <a:srgbClr val="333333"/>
                </a:solidFill>
                <a:effectLst/>
                <a:latin typeface="+mn-lt"/>
                <a:ea typeface="+mn-ea"/>
                <a:cs typeface="+mn-cs"/>
              </a:rPr>
              <a:t>Commentary</a:t>
            </a:r>
            <a:br>
              <a:rPr lang="en-GB" sz="1800" b="1" dirty="0">
                <a:effectLst/>
                <a:latin typeface="Calibri" panose="020F0502020204030204" pitchFamily="34" charset="0"/>
                <a:ea typeface="Calibri" panose="020F0502020204030204" pitchFamily="34" charset="0"/>
                <a:cs typeface="Times New Roman" panose="02020603050405020304" pitchFamily="18" charset="0"/>
              </a:rPr>
            </a:br>
            <a:br>
              <a:rPr lang="en-GB" sz="1800" b="1" dirty="0">
                <a:effectLst/>
                <a:latin typeface="Calibri" panose="020F0502020204030204" pitchFamily="34" charset="0"/>
                <a:ea typeface="Calibri" panose="020F0502020204030204" pitchFamily="34" charset="0"/>
                <a:cs typeface="Times New Roman" panose="02020603050405020304" pitchFamily="18" charset="0"/>
              </a:rPr>
            </a:br>
            <a:r>
              <a:rPr lang="en-GB" sz="2800" b="0" kern="100" dirty="0">
                <a:solidFill>
                  <a:prstClr val="white"/>
                </a:solidFill>
                <a:latin typeface="Calibri" panose="020F0502020204030204" pitchFamily="34" charset="0"/>
                <a:ea typeface="Calibri" panose="020F0502020204030204" pitchFamily="34" charset="0"/>
                <a:cs typeface="Times New Roman" panose="02020603050405020304" pitchFamily="18" charset="0"/>
              </a:rPr>
              <a:t>Across</a:t>
            </a:r>
            <a:r>
              <a:rPr kumimoji="0" lang="en-GB"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the latest full year of data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Greater Cambridge region had a higher unemployment rate than the UK as a whole but positively had higher employment rate and lower rate of economic inactivity.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r>
              <a:rPr lang="en-GB"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data should also be treated with caution – this is due to the experimental nature of labour market statistics whilst the Labour Force Survey is redesigned. Caution should be taken with interpreting these figures and comparisons to Greater Cambridge. </a:t>
            </a:r>
          </a:p>
          <a:p>
            <a:pPr>
              <a:lnSpc>
                <a:spcPct val="107000"/>
              </a:lnSpc>
              <a:spcAft>
                <a:spcPts val="800"/>
              </a:spcAft>
            </a:pPr>
            <a:endParaRPr lang="en-GB"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1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 </a:t>
            </a:r>
            <a:endParaRPr kumimoji="0" lang="en-GB" sz="1800" b="1" i="0" u="none" strike="noStrike" kern="100" cap="none" spc="0" normalizeH="0" baseline="0" noProof="0" dirty="0">
              <a:ln>
                <a:noFill/>
              </a:ln>
              <a:solidFill>
                <a:prstClr val="black"/>
              </a:solidFill>
              <a:effectLst/>
              <a:uLnTx/>
              <a:uFillTx/>
              <a:latin typeface="Times New Roman"/>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Calibri" panose="020F0502020204030204" pitchFamily="34" charset="0"/>
                <a:ea typeface="Calibri" panose="020F0502020204030204" pitchFamily="34" charset="0"/>
                <a:cs typeface="Calibri" panose="020F0502020204030204" pitchFamily="34" charset="0"/>
              </a:rPr>
              <a:t>Quarterly </a:t>
            </a:r>
            <a:r>
              <a:rPr lang="en-GB" sz="1800" b="0" i="1" kern="100" dirty="0">
                <a:effectLst/>
                <a:latin typeface="Calibri" panose="020F0502020204030204" pitchFamily="34" charset="0"/>
                <a:ea typeface="Calibri" panose="020F0502020204030204" pitchFamily="34" charset="0"/>
                <a:cs typeface="Calibri" panose="020F0502020204030204" pitchFamily="34" charset="0"/>
              </a:rPr>
              <a:t>changes (</a:t>
            </a:r>
            <a:r>
              <a:rPr lang="en-GB" sz="1800" b="0" i="1" dirty="0"/>
              <a:t>Comparing Jan 2023 – Dec 2023 with Oct 2022 - Sept 2023</a:t>
            </a:r>
            <a:r>
              <a:rPr lang="en-GB" sz="1800" b="0" i="1" dirty="0">
                <a:latin typeface="Calibri" panose="020F0502020204030204" pitchFamily="34" charset="0"/>
                <a:cs typeface="Calibri" panose="020F0502020204030204" pitchFamily="34" charset="0"/>
              </a:rPr>
              <a:t>) </a:t>
            </a:r>
          </a:p>
          <a:p>
            <a:pPr>
              <a:lnSpc>
                <a:spcPct val="107000"/>
              </a:lnSpc>
              <a:spcAft>
                <a:spcPts val="800"/>
              </a:spcAft>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the last quarter Greater Cambridge has seen an increase in the unemployment rate (+0.6pp) and decreases in the </a:t>
            </a:r>
            <a:r>
              <a:rPr lang="en-GB" sz="1800" kern="100" dirty="0">
                <a:effectLst/>
                <a:latin typeface="Calibri" panose="020F0502020204030204" pitchFamily="34" charset="0"/>
                <a:ea typeface="Calibri" panose="020F0502020204030204" pitchFamily="34" charset="0"/>
                <a:cs typeface="Calibri" panose="020F0502020204030204" pitchFamily="34" charset="0"/>
              </a:rPr>
              <a:t>employment rate (-0.2pp) and a fall in economic inactivity (-0.3pp).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Annual Change </a:t>
            </a:r>
            <a:r>
              <a:rPr lang="en-GB" sz="1800" b="0" i="1" kern="100" dirty="0">
                <a:effectLst/>
                <a:latin typeface="Calibri" panose="020F0502020204030204" pitchFamily="34" charset="0"/>
                <a:ea typeface="Calibri" panose="020F0502020204030204" pitchFamily="34" charset="0"/>
                <a:cs typeface="Calibri" panose="020F0502020204030204" pitchFamily="34" charset="0"/>
              </a:rPr>
              <a:t>(</a:t>
            </a:r>
            <a:r>
              <a:rPr lang="en-GB" sz="1800" b="0" i="1" dirty="0"/>
              <a:t>Comparing Jan 2023 – Dec 2023 Jan Oct 2022 - Dec 2022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Compared to the same point in the previous year, Greater Cambridge has seen a decrease in the employment rate (-0.2pp percentage points in Greater Cambridge compared to +0.2pp in the UK)  an increase in the unemployment rate (+4.2pp) compared to a +0.2pp increase in the UK and a decrease in the economic inactivity rate (-3.2pp in Greater Cambridge compared to a fall of -0.4pp in the UK as a whole).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increase in the unemployment rate with falling economic inactivity levels suggests those re-entering the labour market are struggling to find work. The fact the unemployment rate in the Greater Cambridge area is substantially higher than the UK suggests this problem is more acute in this area but this may be due to a larger number of people re-entering the labour market with falls in year on year economic activity much smaller in the UK.</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should be emphasised, however, that because the Annual Population Survey is an estimate based on a representative sample and the small area of the Greater Cambridge Partnership that these changes are within the margin of error for the survey, so should be treated as purely indicative. Students are also captured in this data and therefore economic inactivity will be influenced by student population dynamics.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20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050" b="0" i="0" dirty="0">
                <a:solidFill>
                  <a:srgbClr val="333333"/>
                </a:solidFill>
                <a:effectLst/>
                <a:latin typeface="Verdana" panose="020B0604030504040204" pitchFamily="34" charset="0"/>
              </a:rPr>
              <a:t>A residence based </a:t>
            </a:r>
            <a:r>
              <a:rPr lang="en-US" sz="1050" b="0" i="0" dirty="0" err="1">
                <a:solidFill>
                  <a:srgbClr val="333333"/>
                </a:solidFill>
                <a:effectLst/>
                <a:latin typeface="Verdana" panose="020B0604030504040204" pitchFamily="34" charset="0"/>
              </a:rPr>
              <a:t>labour</a:t>
            </a:r>
            <a:r>
              <a:rPr lang="en-US" sz="105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6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800" b="1"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a:t>
            </a:r>
          </a:p>
          <a:p>
            <a:pPr>
              <a:lnSpc>
                <a:spcPct val="107000"/>
              </a:lnSpc>
              <a:spcAft>
                <a:spcPts val="800"/>
              </a:spcAft>
            </a:pPr>
            <a:endPar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a:lnSpc>
                <a:spcPct val="107000"/>
              </a:lnSpc>
              <a:spcAft>
                <a:spcPts val="800"/>
              </a:spcAft>
            </a:pPr>
            <a:endParaRPr lang="en-GB" sz="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unemployment rate across Greater Cambridge and the United Kingdom from 2007 to 2023 alongside a rolling three year average for the area. </a:t>
            </a:r>
          </a:p>
          <a:p>
            <a:pPr marL="342900" lvl="0" indent="-342900">
              <a:lnSpc>
                <a:spcPct val="107000"/>
              </a:lnSpc>
              <a:spcAft>
                <a:spcPts val="800"/>
              </a:spcAft>
              <a:buFont typeface="Arial" panose="020B0604020202020204" pitchFamily="34" charset="0"/>
              <a:buChar char="•"/>
              <a:tabLst>
                <a:tab pos="457200"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Across the latest data, due to an increase the unemployment rate in Greater Cambridge is now higher than the UK at 6.6% compared to 3.8% UK wide. The Greater Cambridge area has historically had a lower unemployment rate than the United Kingdom.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i="0" dirty="0"/>
              <a:t>It is important to note that when looking at the three year average the Greater Cambridge area also has a higher unemployment rate than the UK at 4.2% compared to 4.0%. However, the difference is smaller (+0.2pp) than the +3.0pp difference when looking solely at the latest data release. </a:t>
            </a:r>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378188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700" b="1"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7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a:t>
            </a:r>
            <a:r>
              <a:rPr kumimoji="0" lang="en-GB" sz="700" b="1" i="0" u="none" strike="noStrike" kern="1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en-GB" sz="7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7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7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employment rate across Greater Cambridge and United Kingdom from 2007 to 2023.</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employment rate across Greater Cambridge has been consistently higher than</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rate seen nationally, however within the last five years the gap has narrowed.</a:t>
            </a:r>
            <a:br>
              <a:rPr lang="en-GB" sz="800" b="0" i="0" dirty="0"/>
            </a:b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6CB208-4DB2-4AE8-A538-5D5D61A35E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Source – Annual Population Survey (2006-2023), Office for National Statistics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5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500" b="1" i="0" dirty="0"/>
              <a:t>Technical Notes</a:t>
            </a:r>
            <a:br>
              <a:rPr lang="en-GB" sz="500" b="1" i="0" dirty="0"/>
            </a:br>
            <a:br>
              <a:rPr lang="en-GB" sz="500" b="1" i="0" dirty="0"/>
            </a:br>
            <a:r>
              <a:rPr lang="en-US" sz="800" b="0" i="0" dirty="0">
                <a:solidFill>
                  <a:srgbClr val="333333"/>
                </a:solidFill>
                <a:effectLst/>
                <a:latin typeface="Verdana" panose="020B0604030504040204" pitchFamily="34" charset="0"/>
              </a:rPr>
              <a:t>A residence based </a:t>
            </a:r>
            <a:r>
              <a:rPr lang="en-US" sz="800" b="0" i="0" dirty="0" err="1">
                <a:solidFill>
                  <a:srgbClr val="333333"/>
                </a:solidFill>
                <a:effectLst/>
                <a:latin typeface="Verdana" panose="020B0604030504040204" pitchFamily="34" charset="0"/>
              </a:rPr>
              <a:t>labour</a:t>
            </a:r>
            <a:r>
              <a:rPr lang="en-US" sz="800" b="0" i="0" dirty="0">
                <a:solidFill>
                  <a:srgbClr val="333333"/>
                </a:solidFill>
                <a:effectLst/>
                <a:latin typeface="Verdana" panose="020B0604030504040204" pitchFamily="34" charset="0"/>
              </a:rPr>
              <a:t> market survey encompassing population, economic activity (employment and unemployment), economic inactivity and qualifications. These are broken down where possible by gender, age, ethnicity, industry and occupation. Available at Local Authority level and above. Updated quarterly.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8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700"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600" b="1" kern="100" dirty="0">
                <a:effectLst/>
                <a:latin typeface="Calibri" panose="020F0502020204030204" pitchFamily="34" charset="0"/>
                <a:ea typeface="Calibri" panose="020F0502020204030204" pitchFamily="34" charset="0"/>
                <a:cs typeface="Times New Roman" panose="02020603050405020304" pitchFamily="18" charset="0"/>
              </a:rPr>
              <a:t>It is important to note that due to the small geographical area considered, and the Annual Population Survey being based on a representative sample, this may be due to a quarterly fluctuation rather than any kind of long-term trend in the data.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800" b="1"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800" b="1"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 </a:t>
            </a:r>
            <a:endParaRPr kumimoji="0" lang="en-GB" sz="800" b="1" i="0" u="none" strike="noStrike" kern="100" cap="none" spc="0" normalizeH="0" baseline="0" noProof="0" dirty="0">
              <a:ln>
                <a:noFill/>
              </a:ln>
              <a:solidFill>
                <a:prstClr val="black"/>
              </a:solidFill>
              <a:effectLst/>
              <a:uLnTx/>
              <a:uFillTx/>
              <a:latin typeface="Times New Roman"/>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6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point changes use the full percentage decimal number in calculations and therefore when comparing rounded percentages, the result may differ.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b="1" i="0" dirty="0"/>
              <a:t>Commentary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above chart shows the percentage of those aged 16-64 who are economically inactive across Greater Cambridge and the United Kingdom from 2007 to 2023.</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percentage of those who were economically inactive in Greater Cambridge has been consistently below the national level</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Over the last year there has been a decrease in the economic inactivity rate across Greater Cambridge (-3.2pp) meaning that that the gap has widened with the UK as a whole. This influx of those re-entering the labour market could be driving the high unemployment rate in the Greater Cambridge area.</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291078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18/06/2024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licyandinsight@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61725" y="3554091"/>
            <a:ext cx="7268147" cy="1754376"/>
          </a:xfrm>
        </p:spPr>
        <p:txBody>
          <a:bodyPr vert="horz" lIns="91440" tIns="45720" rIns="91440" bIns="45720" rtlCol="0" anchor="b">
            <a:normAutofit/>
          </a:bodyPr>
          <a:lstStyle/>
          <a:p>
            <a:r>
              <a:rPr lang="en-US" b="1" dirty="0"/>
              <a:t>Greater Cambridge Economy &amp; Employment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Autofit/>
          </a:bodyPr>
          <a:lstStyle/>
          <a:p>
            <a:pPr>
              <a:lnSpc>
                <a:spcPct val="90000"/>
              </a:lnSpc>
              <a:spcBef>
                <a:spcPts val="1000"/>
              </a:spcBef>
              <a:defRPr/>
            </a:pPr>
            <a:r>
              <a:rPr lang="en-US" sz="1200" b="1">
                <a:solidFill>
                  <a:prstClr val="black"/>
                </a:solidFill>
                <a:latin typeface="Calibri" panose="020F0502020204030204"/>
              </a:rPr>
              <a:t>April 2024 Update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a:solidFill>
                  <a:prstClr val="black"/>
                </a:solidFill>
                <a:latin typeface="Calibri" panose="020F0502020204030204"/>
              </a:rPr>
              <a:t>Policy &amp; Insight Team</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Cambridgeshire County Council</a:t>
            </a: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hlinkClick r:id="rId3"/>
              </a:rPr>
              <a:t>policyandinsight@cambridgeshire.gov.uk</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1107" y="5939235"/>
            <a:ext cx="3462850" cy="761826"/>
          </a:xfrm>
          <a:prstGeom prst="rect">
            <a:avLst/>
          </a:prstGeom>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Claimants of Benefits related to Unemployment – March 2024</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5568" y="1072083"/>
            <a:ext cx="12186432" cy="147732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defRPr/>
            </a:pP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Claimant counts across Greater Cambridge have increased across </a:t>
            </a:r>
            <a:r>
              <a:rPr lang="en-GB" b="1" dirty="0">
                <a:solidFill>
                  <a:prstClr val="white"/>
                </a:solidFill>
                <a:latin typeface="Calibri"/>
                <a:ea typeface="Calibri"/>
                <a:cs typeface="Times New Roman"/>
              </a:rPr>
              <a:t>all </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groups since the last update (December 2023 to </a:t>
            </a:r>
            <a:r>
              <a:rPr lang="en-GB" b="1" dirty="0">
                <a:solidFill>
                  <a:prstClr val="white"/>
                </a:solidFill>
                <a:latin typeface="Calibri"/>
                <a:ea typeface="Calibri"/>
                <a:cs typeface="Times New Roman"/>
              </a:rPr>
              <a:t>March</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 2024) and</a:t>
            </a:r>
            <a:r>
              <a:rPr lang="en-GB" b="1" dirty="0">
                <a:solidFill>
                  <a:prstClr val="white"/>
                </a:solidFill>
                <a:latin typeface="Calibri"/>
                <a:ea typeface="Calibri"/>
                <a:cs typeface="Times New Roman"/>
              </a:rPr>
              <a:t> have also increased </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year on year (comparing March 202</a:t>
            </a:r>
            <a:r>
              <a:rPr lang="en-GB" b="1" dirty="0">
                <a:solidFill>
                  <a:prstClr val="white"/>
                </a:solidFill>
                <a:latin typeface="Calibri"/>
                <a:ea typeface="Calibri"/>
                <a:cs typeface="Times New Roman"/>
              </a:rPr>
              <a:t>3</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 to </a:t>
            </a:r>
            <a:r>
              <a:rPr lang="en-GB" b="1" dirty="0">
                <a:solidFill>
                  <a:prstClr val="white"/>
                </a:solidFill>
                <a:latin typeface="Calibri"/>
                <a:ea typeface="Calibri"/>
                <a:cs typeface="Times New Roman"/>
              </a:rPr>
              <a:t>March</a:t>
            </a:r>
            <a:r>
              <a:rPr kumimoji="0" lang="en-GB" sz="1800" b="1" i="0" u="none" strike="noStrike" kern="1200" cap="none" spc="0" normalizeH="0" baseline="0" noProof="0" dirty="0">
                <a:ln>
                  <a:noFill/>
                </a:ln>
                <a:solidFill>
                  <a:prstClr val="white"/>
                </a:solidFill>
                <a:effectLst/>
                <a:uLnTx/>
                <a:uFillTx/>
                <a:latin typeface="Calibri"/>
                <a:ea typeface="Calibri"/>
                <a:cs typeface="Times New Roman"/>
              </a:rPr>
              <a:t> 2024), with increases across both Cambridge and South Cambridgeshire districts.</a:t>
            </a:r>
            <a:r>
              <a:rPr lang="en-GB" b="1" dirty="0">
                <a:solidFill>
                  <a:prstClr val="white"/>
                </a:solidFill>
                <a:latin typeface="Calibri"/>
                <a:ea typeface="Calibri"/>
                <a:cs typeface="Times New Roman"/>
              </a:rPr>
              <a:t> Year on year and quarterly increases are smaller than those nationally. The increasing claimant counts suggest those who are unemployed are struggling to find work.</a:t>
            </a: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0" y="2813720"/>
            <a:ext cx="11881516" cy="324223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A lower proportion (1.9%) of Greater Cambridge residents claim benefits related to unemployment compared to the UK (</a:t>
            </a:r>
            <a:r>
              <a:rPr lang="en-GB" sz="1600" b="1" dirty="0">
                <a:solidFill>
                  <a:prstClr val="black"/>
                </a:solidFill>
                <a:latin typeface="Calibri"/>
                <a:ea typeface="Calibri"/>
                <a:cs typeface="Times New Roman"/>
              </a:rPr>
              <a:t>3.8%).</a:t>
            </a: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 </a:t>
            </a:r>
            <a:r>
              <a:rPr kumimoji="0" lang="en-GB" sz="1600" b="0" i="0" u="none" strike="noStrike" kern="1200" cap="none" spc="0" normalizeH="0" baseline="0" noProof="0" dirty="0">
                <a:ln>
                  <a:noFill/>
                </a:ln>
                <a:solidFill>
                  <a:prstClr val="black"/>
                </a:solidFill>
                <a:effectLst/>
                <a:uLnTx/>
                <a:uFillTx/>
                <a:latin typeface="Calibri"/>
                <a:ea typeface="Calibri"/>
                <a:cs typeface="Times New Roman"/>
              </a:rPr>
              <a:t>However, there is a high degree of disparity within the area itself with claimant rates ranging from 5.2% in King’s Hedges (North Cambridge) to 0.3% in Newnham (North West Cambridge).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In Cambridge, residents in the 25-634 age range have the highest claimant rate (2.3%) whilst in South Cambridgeshire, the 18-24 age group account for the highest claimant rate (2.7%).</a:t>
            </a:r>
            <a:r>
              <a:rPr kumimoji="0" lang="en-GB" sz="1600" b="0" i="0" u="none" strike="noStrike" kern="1200" cap="none" spc="0" normalizeH="0" baseline="0" noProof="0" dirty="0">
                <a:ln>
                  <a:noFill/>
                </a:ln>
                <a:solidFill>
                  <a:prstClr val="black"/>
                </a:solidFill>
                <a:effectLst/>
                <a:uLnTx/>
                <a:uFillTx/>
                <a:latin typeface="Calibri"/>
                <a:ea typeface="Calibri"/>
                <a:cs typeface="Times New Roman"/>
              </a:rPr>
              <a:t> This could suggest that youth unemployment is more prevalent in South Cambridgeshire than Cambridge City, potentially because of Cambridge’s large full time student population who are mostly ineligible for unemployment benefits.</a:t>
            </a:r>
            <a:endParaRPr lang="en-GB" sz="16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defRPr/>
            </a:pP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Compared to </a:t>
            </a:r>
            <a:r>
              <a:rPr lang="en-GB" sz="1600" b="1" dirty="0">
                <a:solidFill>
                  <a:prstClr val="black"/>
                </a:solidFill>
                <a:latin typeface="Calibri"/>
                <a:ea typeface="Calibri"/>
                <a:cs typeface="Times New Roman"/>
              </a:rPr>
              <a:t>March</a:t>
            </a: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 2023, the 12 month rolling</a:t>
            </a:r>
            <a:r>
              <a:rPr lang="en-GB" sz="1600" b="1" dirty="0">
                <a:solidFill>
                  <a:prstClr val="black"/>
                </a:solidFill>
                <a:latin typeface="Calibri"/>
                <a:ea typeface="Calibri"/>
                <a:cs typeface="Times New Roman"/>
              </a:rPr>
              <a:t> </a:t>
            </a:r>
            <a:r>
              <a:rPr kumimoji="0" lang="en-GB" sz="1600" b="1" i="0" u="none" strike="noStrike" kern="1200" cap="none" spc="0" normalizeH="0" baseline="0" noProof="0" dirty="0">
                <a:ln>
                  <a:noFill/>
                </a:ln>
                <a:solidFill>
                  <a:prstClr val="black"/>
                </a:solidFill>
                <a:effectLst/>
                <a:uLnTx/>
                <a:uFillTx/>
                <a:latin typeface="Calibri"/>
                <a:ea typeface="Calibri"/>
                <a:cs typeface="Times New Roman"/>
              </a:rPr>
              <a:t> percentage changes in the number of claimants show increases across all age groups except for those aged 50+. This has resulted in overall increases for claimants aged 16+. </a:t>
            </a:r>
            <a:r>
              <a:rPr kumimoji="0" lang="en-GB" sz="1600" b="0" i="0" u="none" strike="noStrike" kern="1200" cap="none" spc="0" normalizeH="0" baseline="0" noProof="0" dirty="0">
                <a:ln>
                  <a:noFill/>
                </a:ln>
                <a:solidFill>
                  <a:prstClr val="black"/>
                </a:solidFill>
                <a:effectLst/>
                <a:uLnTx/>
                <a:uFillTx/>
                <a:latin typeface="Calibri"/>
                <a:ea typeface="Calibri"/>
                <a:cs typeface="Times New Roman"/>
              </a:rPr>
              <a:t>The magnitude of increases across the 16-24 age group has decreased since June 2023 with increases now in line with other age groups.</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2395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a:t>
            </a:r>
          </a:p>
        </p:txBody>
      </p:sp>
      <p:sp>
        <p:nvSpPr>
          <p:cNvPr id="2" name="TextBox 1">
            <a:extLst>
              <a:ext uri="{FF2B5EF4-FFF2-40B4-BE49-F238E27FC236}">
                <a16:creationId xmlns:a16="http://schemas.microsoft.com/office/drawing/2014/main" id="{38E7580A-70B1-C3FC-F0E5-5029EF16A129}"/>
              </a:ext>
            </a:extLst>
          </p:cNvPr>
          <p:cNvSpPr txBox="1"/>
          <p:nvPr/>
        </p:nvSpPr>
        <p:spPr>
          <a:xfrm>
            <a:off x="567612" y="626546"/>
            <a:ext cx="11056776" cy="646331"/>
          </a:xfrm>
          <a:prstGeom prst="rect">
            <a:avLst/>
          </a:prstGeom>
          <a:noFill/>
        </p:spPr>
        <p:txBody>
          <a:bodyPr wrap="square" rtlCol="0">
            <a:spAutoFit/>
          </a:bodyPr>
          <a:lstStyle/>
          <a:p>
            <a:r>
              <a:rPr lang="en-US" sz="1200"/>
              <a:t>The Claimant Count measures the number of people (age 16+) claiming benefit principally for the reason of being unemployed. We use data on claimants rather than unemployed numbers because – although the numbers are lower – they are more up to date. It is however a narrower measure of unemployment, and as such does not cover all those out of work, since not all can claim assistance. </a:t>
            </a:r>
          </a:p>
        </p:txBody>
      </p:sp>
      <p:pic>
        <p:nvPicPr>
          <p:cNvPr id="4" name="Picture 3" descr="A line chart showing claimant count numbers for Cambridge, South Cambridgeshire and Greater Cambridge as a whole since 2020. The claimant count has fallen since the end of covid restrictions, but is still higher than it was pre-covid. However, this may be influenced by policy changes.">
            <a:extLst>
              <a:ext uri="{FF2B5EF4-FFF2-40B4-BE49-F238E27FC236}">
                <a16:creationId xmlns:a16="http://schemas.microsoft.com/office/drawing/2014/main" id="{E8FA5127-28FC-16BC-8CFE-DDBA0EA1497B}"/>
              </a:ext>
            </a:extLst>
          </p:cNvPr>
          <p:cNvPicPr>
            <a:picLocks noChangeAspect="1"/>
          </p:cNvPicPr>
          <p:nvPr/>
        </p:nvPicPr>
        <p:blipFill>
          <a:blip r:embed="rId3"/>
          <a:stretch>
            <a:fillRect/>
          </a:stretch>
        </p:blipFill>
        <p:spPr>
          <a:xfrm>
            <a:off x="295275" y="1208849"/>
            <a:ext cx="11229975" cy="3681143"/>
          </a:xfrm>
          <a:prstGeom prst="rect">
            <a:avLst/>
          </a:prstGeom>
        </p:spPr>
      </p:pic>
      <p:graphicFrame>
        <p:nvGraphicFramePr>
          <p:cNvPr id="3" name="Table 3">
            <a:extLst>
              <a:ext uri="{FF2B5EF4-FFF2-40B4-BE49-F238E27FC236}">
                <a16:creationId xmlns:a16="http://schemas.microsoft.com/office/drawing/2014/main" id="{D9574446-F175-A1D6-A6AA-469E56F780BB}"/>
              </a:ext>
            </a:extLst>
          </p:cNvPr>
          <p:cNvGraphicFramePr>
            <a:graphicFrameLocks noGrp="1"/>
          </p:cNvGraphicFramePr>
          <p:nvPr>
            <p:extLst>
              <p:ext uri="{D42A27DB-BD31-4B8C-83A1-F6EECF244321}">
                <p14:modId xmlns:p14="http://schemas.microsoft.com/office/powerpoint/2010/main" val="2669625171"/>
              </p:ext>
            </p:extLst>
          </p:nvPr>
        </p:nvGraphicFramePr>
        <p:xfrm>
          <a:off x="1054100" y="5016499"/>
          <a:ext cx="9715500" cy="1674505"/>
        </p:xfrm>
        <a:graphic>
          <a:graphicData uri="http://schemas.openxmlformats.org/drawingml/2006/table">
            <a:tbl>
              <a:tblPr firstRow="1" bandRow="1">
                <a:tableStyleId>{5940675A-B579-460E-94D1-54222C63F5DA}</a:tableStyleId>
              </a:tblPr>
              <a:tblGrid>
                <a:gridCol w="3197260">
                  <a:extLst>
                    <a:ext uri="{9D8B030D-6E8A-4147-A177-3AD203B41FA5}">
                      <a16:colId xmlns:a16="http://schemas.microsoft.com/office/drawing/2014/main" val="420131872"/>
                    </a:ext>
                  </a:extLst>
                </a:gridCol>
                <a:gridCol w="1857464">
                  <a:extLst>
                    <a:ext uri="{9D8B030D-6E8A-4147-A177-3AD203B41FA5}">
                      <a16:colId xmlns:a16="http://schemas.microsoft.com/office/drawing/2014/main" val="791136943"/>
                    </a:ext>
                  </a:extLst>
                </a:gridCol>
                <a:gridCol w="2138443">
                  <a:extLst>
                    <a:ext uri="{9D8B030D-6E8A-4147-A177-3AD203B41FA5}">
                      <a16:colId xmlns:a16="http://schemas.microsoft.com/office/drawing/2014/main" val="2449649935"/>
                    </a:ext>
                  </a:extLst>
                </a:gridCol>
                <a:gridCol w="2522333">
                  <a:extLst>
                    <a:ext uri="{9D8B030D-6E8A-4147-A177-3AD203B41FA5}">
                      <a16:colId xmlns:a16="http://schemas.microsoft.com/office/drawing/2014/main" val="1959028662"/>
                    </a:ext>
                  </a:extLst>
                </a:gridCol>
              </a:tblGrid>
              <a:tr h="7456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March 2024</a:t>
                      </a:r>
                      <a:endParaRPr lang="en-GB" sz="1200" b="1" i="0" u="none" strike="noStrike">
                        <a:solidFill>
                          <a:srgbClr val="000000"/>
                        </a:solidFill>
                        <a:effectLst/>
                        <a:latin typeface="Arial" panose="020B0604020202020204" pitchFamily="34" charset="0"/>
                      </a:endParaRPr>
                    </a:p>
                    <a:p>
                      <a:pPr algn="ctr" fontAlgn="b"/>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March 2023 to March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December 2023 to March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232207">
                <a:tc>
                  <a:txBody>
                    <a:bodyPr/>
                    <a:lstStyle/>
                    <a:p>
                      <a:pPr algn="ctr" fontAlgn="b"/>
                      <a:r>
                        <a:rPr lang="en-GB" sz="1200" b="1" i="0" u="none" strike="noStrike">
                          <a:solidFill>
                            <a:srgbClr val="000000"/>
                          </a:solidFill>
                          <a:effectLst/>
                          <a:latin typeface="Calibri" panose="020F0502020204030204" pitchFamily="34" charset="0"/>
                        </a:rPr>
                        <a:t>Greater Cambridge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3,990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232207">
                <a:tc>
                  <a:txBody>
                    <a:bodyPr/>
                    <a:lstStyle/>
                    <a:p>
                      <a:pPr algn="ctr" fontAlgn="b"/>
                      <a:r>
                        <a:rPr lang="en-GB" sz="1200" b="1" i="0" u="none" strike="noStrike">
                          <a:solidFill>
                            <a:srgbClr val="000000"/>
                          </a:solidFill>
                          <a:effectLst/>
                          <a:latin typeface="Calibri" panose="020F0502020204030204" pitchFamily="34" charset="0"/>
                        </a:rPr>
                        <a:t>Cambridge City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2,170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r h="232207">
                <a:tc>
                  <a:txBody>
                    <a:bodyPr/>
                    <a:lstStyle/>
                    <a:p>
                      <a:pPr algn="ctr" fontAlgn="b"/>
                      <a:r>
                        <a:rPr lang="en-GB" sz="1200" b="1" i="0" u="none" strike="noStrike">
                          <a:solidFill>
                            <a:srgbClr val="000000"/>
                          </a:solidFill>
                          <a:effectLst/>
                          <a:latin typeface="Calibri" panose="020F0502020204030204" pitchFamily="34" charset="0"/>
                        </a:rPr>
                        <a:t>South Cambridgeshire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1,820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232207">
                <a:tc>
                  <a:txBody>
                    <a:bodyPr/>
                    <a:lstStyle/>
                    <a:p>
                      <a:pPr algn="ctr" fontAlgn="b"/>
                      <a:r>
                        <a:rPr lang="en-GB" sz="1200" b="1" i="0" u="none" strike="noStrike">
                          <a:solidFill>
                            <a:srgbClr val="000000"/>
                          </a:solidFill>
                          <a:effectLst/>
                          <a:latin typeface="Calibri" panose="020F0502020204030204" pitchFamily="34" charset="0"/>
                        </a:rPr>
                        <a:t>United Kingdom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1,626,235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3594130"/>
                  </a:ext>
                </a:extLst>
              </a:tr>
            </a:tbl>
          </a:graphicData>
        </a:graphic>
      </p:graphicFrame>
    </p:spTree>
    <p:extLst>
      <p:ext uri="{BB962C8B-B14F-4D97-AF65-F5344CB8AC3E}">
        <p14:creationId xmlns:p14="http://schemas.microsoft.com/office/powerpoint/2010/main" val="1844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2FF128-E54F-4A3C-98F0-28DC6EFB9A6C}"/>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across time</a:t>
            </a:r>
          </a:p>
        </p:txBody>
      </p:sp>
      <p:pic>
        <p:nvPicPr>
          <p:cNvPr id="2" name="Picture 1" descr="A bar chart showing claimants aged 16+ in Greater Cambridge from January 1986 to July 2023. Claimant counts have decreased at a faster rate than seen from 1992, but this decline appears to have stopped and started to increase.">
            <a:extLst>
              <a:ext uri="{FF2B5EF4-FFF2-40B4-BE49-F238E27FC236}">
                <a16:creationId xmlns:a16="http://schemas.microsoft.com/office/drawing/2014/main" id="{F11F38D4-55D6-8612-C522-4E20612770DA}"/>
              </a:ext>
            </a:extLst>
          </p:cNvPr>
          <p:cNvPicPr>
            <a:picLocks noChangeAspect="1"/>
          </p:cNvPicPr>
          <p:nvPr/>
        </p:nvPicPr>
        <p:blipFill>
          <a:blip r:embed="rId3"/>
          <a:stretch>
            <a:fillRect/>
          </a:stretch>
        </p:blipFill>
        <p:spPr>
          <a:xfrm>
            <a:off x="419100" y="626546"/>
            <a:ext cx="11353800" cy="5920529"/>
          </a:xfrm>
          <a:prstGeom prst="rect">
            <a:avLst/>
          </a:prstGeom>
        </p:spPr>
      </p:pic>
    </p:spTree>
    <p:extLst>
      <p:ext uri="{BB962C8B-B14F-4D97-AF65-F5344CB8AC3E}">
        <p14:creationId xmlns:p14="http://schemas.microsoft.com/office/powerpoint/2010/main" val="5097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 Percentage</a:t>
            </a:r>
            <a:r>
              <a:rPr kumimoji="0" lang="en-GB" sz="2800" b="1" i="0" u="none" strike="noStrike" kern="1200" cap="none" spc="0" normalizeH="0" noProof="0">
                <a:ln>
                  <a:noFill/>
                </a:ln>
                <a:solidFill>
                  <a:prstClr val="white"/>
                </a:solidFill>
                <a:effectLst/>
                <a:uLnTx/>
                <a:uFillTx/>
                <a:latin typeface="Calibri" panose="020F0502020204030204"/>
                <a:ea typeface="+mn-ea"/>
                <a:cs typeface="+mn-cs"/>
              </a:rPr>
              <a:t> Change from 12 Months Previous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3">
            <a:extLst>
              <a:ext uri="{FF2B5EF4-FFF2-40B4-BE49-F238E27FC236}">
                <a16:creationId xmlns:a16="http://schemas.microsoft.com/office/drawing/2014/main" id="{26D20F7F-0685-1F4C-2BA5-8C496F31C58C}"/>
              </a:ext>
            </a:extLst>
          </p:cNvPr>
          <p:cNvGraphicFramePr>
            <a:graphicFrameLocks noGrp="1"/>
          </p:cNvGraphicFramePr>
          <p:nvPr>
            <p:extLst>
              <p:ext uri="{D42A27DB-BD31-4B8C-83A1-F6EECF244321}">
                <p14:modId xmlns:p14="http://schemas.microsoft.com/office/powerpoint/2010/main" val="814835436"/>
              </p:ext>
            </p:extLst>
          </p:nvPr>
        </p:nvGraphicFramePr>
        <p:xfrm>
          <a:off x="1800223" y="5198816"/>
          <a:ext cx="8591549" cy="1466849"/>
        </p:xfrm>
        <a:graphic>
          <a:graphicData uri="http://schemas.openxmlformats.org/drawingml/2006/table">
            <a:tbl>
              <a:tblPr firstRow="1" bandRow="1">
                <a:tableStyleId>{5940675A-B579-460E-94D1-54222C63F5DA}</a:tableStyleId>
              </a:tblPr>
              <a:tblGrid>
                <a:gridCol w="2827381">
                  <a:extLst>
                    <a:ext uri="{9D8B030D-6E8A-4147-A177-3AD203B41FA5}">
                      <a16:colId xmlns:a16="http://schemas.microsoft.com/office/drawing/2014/main" val="420131872"/>
                    </a:ext>
                  </a:extLst>
                </a:gridCol>
                <a:gridCol w="1642580">
                  <a:extLst>
                    <a:ext uri="{9D8B030D-6E8A-4147-A177-3AD203B41FA5}">
                      <a16:colId xmlns:a16="http://schemas.microsoft.com/office/drawing/2014/main" val="791136943"/>
                    </a:ext>
                  </a:extLst>
                </a:gridCol>
                <a:gridCol w="1891055">
                  <a:extLst>
                    <a:ext uri="{9D8B030D-6E8A-4147-A177-3AD203B41FA5}">
                      <a16:colId xmlns:a16="http://schemas.microsoft.com/office/drawing/2014/main" val="2449649935"/>
                    </a:ext>
                  </a:extLst>
                </a:gridCol>
                <a:gridCol w="2230533">
                  <a:extLst>
                    <a:ext uri="{9D8B030D-6E8A-4147-A177-3AD203B41FA5}">
                      <a16:colId xmlns:a16="http://schemas.microsoft.com/office/drawing/2014/main" val="1959028662"/>
                    </a:ext>
                  </a:extLst>
                </a:gridCol>
              </a:tblGrid>
              <a:tr h="7195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t>Claimant Counts</a:t>
                      </a:r>
                    </a:p>
                    <a:p>
                      <a:pPr algn="ctr"/>
                      <a:endParaRPr lang="en-GB" sz="12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a:solidFill>
                            <a:srgbClr val="0070C0"/>
                          </a:solidFill>
                          <a:effectLst/>
                        </a:rPr>
                        <a:t>Number of claimants</a:t>
                      </a:r>
                    </a:p>
                    <a:p>
                      <a:pPr algn="ctr" fontAlgn="b"/>
                      <a:r>
                        <a:rPr lang="en-GB" sz="1200" b="1" u="none" strike="noStrike">
                          <a:effectLst/>
                        </a:rPr>
                        <a:t>March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12 Months ago vs Now:</a:t>
                      </a:r>
                    </a:p>
                    <a:p>
                      <a:pPr algn="ctr" fontAlgn="b"/>
                      <a:r>
                        <a:rPr lang="en-GB" sz="1200" b="1" u="none" strike="noStrike">
                          <a:effectLst/>
                        </a:rPr>
                        <a:t>March 2023 to March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u="none" strike="noStrike">
                          <a:solidFill>
                            <a:srgbClr val="0070C0"/>
                          </a:solidFill>
                          <a:effectLst/>
                        </a:rPr>
                        <a:t>% Change Previous update vs Now:</a:t>
                      </a:r>
                    </a:p>
                    <a:p>
                      <a:pPr algn="ctr" fontAlgn="b"/>
                      <a:r>
                        <a:rPr lang="en-GB" sz="1200" b="1" u="none" strike="noStrike">
                          <a:effectLst/>
                        </a:rPr>
                        <a:t>Decembre 2023 to March 2024</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397509"/>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3,990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373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1,626,235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256253"/>
                  </a:ext>
                </a:extLst>
              </a:tr>
            </a:tbl>
          </a:graphicData>
        </a:graphic>
      </p:graphicFrame>
      <p:pic>
        <p:nvPicPr>
          <p:cNvPr id="3" name="Picture 2" descr="A line chart showing percentage change in claimant count from 12 months previous for Greater Cambridge and the United Kingdom. Claimant counts are increasing on a yearly basis both across the Greater Cambridge and the United Kingdom.">
            <a:extLst>
              <a:ext uri="{FF2B5EF4-FFF2-40B4-BE49-F238E27FC236}">
                <a16:creationId xmlns:a16="http://schemas.microsoft.com/office/drawing/2014/main" id="{6EE6B32C-2053-1F93-5028-36CC5FC8FB01}"/>
              </a:ext>
            </a:extLst>
          </p:cNvPr>
          <p:cNvPicPr>
            <a:picLocks noChangeAspect="1"/>
          </p:cNvPicPr>
          <p:nvPr/>
        </p:nvPicPr>
        <p:blipFill>
          <a:blip r:embed="rId3"/>
          <a:stretch>
            <a:fillRect/>
          </a:stretch>
        </p:blipFill>
        <p:spPr>
          <a:xfrm>
            <a:off x="-3" y="646331"/>
            <a:ext cx="12192000" cy="4521001"/>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sp>
        <p:nvSpPr>
          <p:cNvPr id="14" name="TextBox 13"/>
          <p:cNvSpPr txBox="1"/>
          <p:nvPr/>
        </p:nvSpPr>
        <p:spPr>
          <a:xfrm>
            <a:off x="2038559" y="756110"/>
            <a:ext cx="8437844"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prstClr val="black"/>
                </a:solidFill>
                <a:latin typeface="Abel"/>
              </a:rPr>
              <a:t>March</a:t>
            </a:r>
            <a:r>
              <a:rPr kumimoji="0" lang="en-GB" sz="1800" b="1" i="0" u="none" strike="noStrike" kern="1200" cap="none" spc="0" normalizeH="0" baseline="0" noProof="0">
                <a:ln>
                  <a:noFill/>
                </a:ln>
                <a:solidFill>
                  <a:prstClr val="black"/>
                </a:solidFill>
                <a:effectLst/>
                <a:uLnTx/>
                <a:uFillTx/>
                <a:latin typeface="Abel"/>
                <a:ea typeface="+mn-ea"/>
                <a:cs typeface="+mn-cs"/>
              </a:rPr>
              <a:t> 2024 Claimant Counts by Age Group (Previous 12 month % Change)</a:t>
            </a:r>
            <a:br>
              <a:rPr kumimoji="0" lang="en-GB" sz="1800" b="1" i="0" u="none" strike="noStrike" kern="1200" cap="none" spc="0" normalizeH="0" baseline="0" noProof="0">
                <a:ln>
                  <a:noFill/>
                </a:ln>
                <a:solidFill>
                  <a:prstClr val="black"/>
                </a:solidFill>
                <a:effectLst/>
                <a:uLnTx/>
                <a:uFillTx/>
                <a:latin typeface="Abel"/>
                <a:ea typeface="+mn-ea"/>
                <a:cs typeface="+mn-cs"/>
              </a:rPr>
            </a:br>
            <a:endParaRPr kumimoji="0" lang="en-GB" sz="1800" b="1" i="0" u="none" strike="noStrike" kern="1200" cap="none" spc="0" normalizeH="0" baseline="0" noProof="0">
              <a:ln>
                <a:noFill/>
              </a:ln>
              <a:solidFill>
                <a:prstClr val="black"/>
              </a:solidFill>
              <a:effectLst/>
              <a:uLnTx/>
              <a:uFillTx/>
              <a:latin typeface="Abel"/>
              <a:ea typeface="+mn-ea"/>
              <a:cs typeface="+mn-cs"/>
            </a:endParaRPr>
          </a:p>
        </p:txBody>
      </p:sp>
      <p:pic>
        <p:nvPicPr>
          <p:cNvPr id="4" name="Picture 3" descr="A line chart showing claimant count percentage change from 12 months previous in Greater Cambridge by age group. All age groups except for those aged 50+ are showing year on year increases in claimant counts.">
            <a:extLst>
              <a:ext uri="{FF2B5EF4-FFF2-40B4-BE49-F238E27FC236}">
                <a16:creationId xmlns:a16="http://schemas.microsoft.com/office/drawing/2014/main" id="{E472F12F-888E-4BC9-5BA6-41CF93520A41}"/>
              </a:ext>
            </a:extLst>
          </p:cNvPr>
          <p:cNvPicPr>
            <a:picLocks noChangeAspect="1"/>
          </p:cNvPicPr>
          <p:nvPr/>
        </p:nvPicPr>
        <p:blipFill>
          <a:blip r:embed="rId3"/>
          <a:stretch>
            <a:fillRect/>
          </a:stretch>
        </p:blipFill>
        <p:spPr>
          <a:xfrm>
            <a:off x="0" y="1133113"/>
            <a:ext cx="6812162" cy="4176000"/>
          </a:xfrm>
          <a:prstGeom prst="rect">
            <a:avLst/>
          </a:prstGeom>
        </p:spPr>
      </p:pic>
      <p:graphicFrame>
        <p:nvGraphicFramePr>
          <p:cNvPr id="8" name="Table 3">
            <a:extLst>
              <a:ext uri="{FF2B5EF4-FFF2-40B4-BE49-F238E27FC236}">
                <a16:creationId xmlns:a16="http://schemas.microsoft.com/office/drawing/2014/main" id="{9E4A33F1-8476-CD6F-9F54-171A25E8505E}"/>
              </a:ext>
            </a:extLst>
          </p:cNvPr>
          <p:cNvGraphicFramePr>
            <a:graphicFrameLocks noGrp="1"/>
          </p:cNvGraphicFramePr>
          <p:nvPr>
            <p:extLst>
              <p:ext uri="{D42A27DB-BD31-4B8C-83A1-F6EECF244321}">
                <p14:modId xmlns:p14="http://schemas.microsoft.com/office/powerpoint/2010/main" val="3387639211"/>
              </p:ext>
            </p:extLst>
          </p:nvPr>
        </p:nvGraphicFramePr>
        <p:xfrm>
          <a:off x="6951902" y="1358463"/>
          <a:ext cx="5024198" cy="5324182"/>
        </p:xfrm>
        <a:graphic>
          <a:graphicData uri="http://schemas.openxmlformats.org/drawingml/2006/table">
            <a:tbl>
              <a:tblPr firstRow="1" bandRow="1">
                <a:tableStyleId>{5940675A-B579-460E-94D1-54222C63F5DA}</a:tableStyleId>
              </a:tblPr>
              <a:tblGrid>
                <a:gridCol w="1832334">
                  <a:extLst>
                    <a:ext uri="{9D8B030D-6E8A-4147-A177-3AD203B41FA5}">
                      <a16:colId xmlns:a16="http://schemas.microsoft.com/office/drawing/2014/main" val="2016684409"/>
                    </a:ext>
                  </a:extLst>
                </a:gridCol>
                <a:gridCol w="787116">
                  <a:extLst>
                    <a:ext uri="{9D8B030D-6E8A-4147-A177-3AD203B41FA5}">
                      <a16:colId xmlns:a16="http://schemas.microsoft.com/office/drawing/2014/main" val="2891291837"/>
                    </a:ext>
                  </a:extLst>
                </a:gridCol>
                <a:gridCol w="784344">
                  <a:extLst>
                    <a:ext uri="{9D8B030D-6E8A-4147-A177-3AD203B41FA5}">
                      <a16:colId xmlns:a16="http://schemas.microsoft.com/office/drawing/2014/main" val="791136943"/>
                    </a:ext>
                  </a:extLst>
                </a:gridCol>
                <a:gridCol w="779785">
                  <a:extLst>
                    <a:ext uri="{9D8B030D-6E8A-4147-A177-3AD203B41FA5}">
                      <a16:colId xmlns:a16="http://schemas.microsoft.com/office/drawing/2014/main" val="1417751783"/>
                    </a:ext>
                  </a:extLst>
                </a:gridCol>
                <a:gridCol w="840619">
                  <a:extLst>
                    <a:ext uri="{9D8B030D-6E8A-4147-A177-3AD203B41FA5}">
                      <a16:colId xmlns:a16="http://schemas.microsoft.com/office/drawing/2014/main" val="2449649935"/>
                    </a:ext>
                  </a:extLst>
                </a:gridCol>
              </a:tblGrid>
              <a:tr h="909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latin typeface="+mn-lt"/>
                        </a:rPr>
                        <a:t>% Change in Claimant Counts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1" u="none" strike="noStrike">
                          <a:solidFill>
                            <a:srgbClr val="0070C0"/>
                          </a:solidFill>
                          <a:effectLst/>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16-24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25-49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400" b="1" u="none" strike="noStrike">
                          <a:solidFill>
                            <a:srgbClr val="0070C0"/>
                          </a:solidFill>
                          <a:effectLst/>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1001432">
                <a:tc>
                  <a:txBody>
                    <a:bodyPr/>
                    <a:lstStyle/>
                    <a:p>
                      <a:pPr algn="ctr" fontAlgn="b"/>
                      <a:r>
                        <a:rPr lang="en-GB" sz="1100" b="1" i="0" u="none" strike="noStrike">
                          <a:solidFill>
                            <a:srgbClr val="000000"/>
                          </a:solidFill>
                          <a:effectLst/>
                          <a:latin typeface="+mn-lt"/>
                        </a:rPr>
                        <a:t>Greater Cambridge (March 2023 to March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1240305">
                <a:tc>
                  <a:txBody>
                    <a:bodyPr/>
                    <a:lstStyle/>
                    <a:p>
                      <a:pPr algn="ctr" fontAlgn="b"/>
                      <a:r>
                        <a:rPr lang="en-GB" sz="1100" b="1" i="0" u="none" strike="noStrike">
                          <a:solidFill>
                            <a:srgbClr val="000000"/>
                          </a:solidFill>
                          <a:effectLst/>
                          <a:latin typeface="+mn-lt"/>
                        </a:rPr>
                        <a:t>Greater Cambridge (December 2023 to March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7573188"/>
                  </a:ext>
                </a:extLst>
              </a:tr>
              <a:tr h="1047675">
                <a:tc>
                  <a:txBody>
                    <a:bodyPr/>
                    <a:lstStyle/>
                    <a:p>
                      <a:pPr algn="ctr" fontAlgn="b"/>
                      <a:r>
                        <a:rPr lang="en-GB" sz="1100" b="1" i="0" u="none" strike="noStrike">
                          <a:solidFill>
                            <a:srgbClr val="000000"/>
                          </a:solidFill>
                          <a:effectLst/>
                          <a:latin typeface="+mn-lt"/>
                        </a:rPr>
                        <a:t>United Kingdom (March 2023 to March 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669341"/>
                  </a:ext>
                </a:extLst>
              </a:tr>
              <a:tr h="1125213">
                <a:tc>
                  <a:txBody>
                    <a:bodyPr/>
                    <a:lstStyle/>
                    <a:p>
                      <a:pPr algn="ctr" fontAlgn="b"/>
                      <a:r>
                        <a:rPr lang="en-GB" sz="1100" b="1" i="0" u="none" strike="noStrike">
                          <a:solidFill>
                            <a:srgbClr val="000000"/>
                          </a:solidFill>
                          <a:effectLst/>
                          <a:latin typeface="+mn-lt"/>
                        </a:rPr>
                        <a:t>United Kingdom (September 2022 to December 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mn-lt"/>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mn-lt"/>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7746727"/>
                  </a:ext>
                </a:extLst>
              </a:tr>
            </a:tbl>
          </a:graphicData>
        </a:graphic>
      </p:graphicFrame>
      <p:graphicFrame>
        <p:nvGraphicFramePr>
          <p:cNvPr id="3" name="Table 3">
            <a:extLst>
              <a:ext uri="{FF2B5EF4-FFF2-40B4-BE49-F238E27FC236}">
                <a16:creationId xmlns:a16="http://schemas.microsoft.com/office/drawing/2014/main" id="{D452B92F-003F-82AB-6EF1-9207F42FBF6D}"/>
              </a:ext>
            </a:extLst>
          </p:cNvPr>
          <p:cNvGraphicFramePr>
            <a:graphicFrameLocks noGrp="1"/>
          </p:cNvGraphicFramePr>
          <p:nvPr>
            <p:extLst>
              <p:ext uri="{D42A27DB-BD31-4B8C-83A1-F6EECF244321}">
                <p14:modId xmlns:p14="http://schemas.microsoft.com/office/powerpoint/2010/main" val="1236571235"/>
              </p:ext>
            </p:extLst>
          </p:nvPr>
        </p:nvGraphicFramePr>
        <p:xfrm>
          <a:off x="107950" y="5815680"/>
          <a:ext cx="6468004" cy="866965"/>
        </p:xfrm>
        <a:graphic>
          <a:graphicData uri="http://schemas.openxmlformats.org/drawingml/2006/table">
            <a:tbl>
              <a:tblPr firstRow="1" bandRow="1">
                <a:tableStyleId>{D7AC3CCA-C797-4891-BE02-D94E43425B78}</a:tableStyleId>
              </a:tblPr>
              <a:tblGrid>
                <a:gridCol w="1617001">
                  <a:extLst>
                    <a:ext uri="{9D8B030D-6E8A-4147-A177-3AD203B41FA5}">
                      <a16:colId xmlns:a16="http://schemas.microsoft.com/office/drawing/2014/main" val="3420961726"/>
                    </a:ext>
                  </a:extLst>
                </a:gridCol>
                <a:gridCol w="1617001">
                  <a:extLst>
                    <a:ext uri="{9D8B030D-6E8A-4147-A177-3AD203B41FA5}">
                      <a16:colId xmlns:a16="http://schemas.microsoft.com/office/drawing/2014/main" val="561393613"/>
                    </a:ext>
                  </a:extLst>
                </a:gridCol>
                <a:gridCol w="1617001">
                  <a:extLst>
                    <a:ext uri="{9D8B030D-6E8A-4147-A177-3AD203B41FA5}">
                      <a16:colId xmlns:a16="http://schemas.microsoft.com/office/drawing/2014/main" val="3353255304"/>
                    </a:ext>
                  </a:extLst>
                </a:gridCol>
                <a:gridCol w="1617001">
                  <a:extLst>
                    <a:ext uri="{9D8B030D-6E8A-4147-A177-3AD203B41FA5}">
                      <a16:colId xmlns:a16="http://schemas.microsoft.com/office/drawing/2014/main" val="1306159945"/>
                    </a:ext>
                  </a:extLst>
                </a:gridCol>
              </a:tblGrid>
              <a:tr h="249851">
                <a:tc rowSpan="2">
                  <a:txBody>
                    <a:bodyPr/>
                    <a:lstStyle/>
                    <a:p>
                      <a:r>
                        <a:rPr lang="en-GB" sz="1400"/>
                        <a:t>% of Total 16+ Claimants (March 2024)</a:t>
                      </a:r>
                    </a:p>
                  </a:txBody>
                  <a:tcPr>
                    <a:solidFill>
                      <a:srgbClr val="D9D9D9"/>
                    </a:solidFill>
                  </a:tcPr>
                </a:tc>
                <a:tc>
                  <a:txBody>
                    <a:bodyPr/>
                    <a:lstStyle/>
                    <a:p>
                      <a:pPr algn="ctr"/>
                      <a:r>
                        <a:rPr lang="en-GB" sz="1400"/>
                        <a:t>16-24</a:t>
                      </a:r>
                    </a:p>
                  </a:txBody>
                  <a:tcPr/>
                </a:tc>
                <a:tc>
                  <a:txBody>
                    <a:bodyPr/>
                    <a:lstStyle/>
                    <a:p>
                      <a:pPr algn="ctr"/>
                      <a:r>
                        <a:rPr lang="en-GB" sz="1400"/>
                        <a:t>25-49</a:t>
                      </a:r>
                    </a:p>
                  </a:txBody>
                  <a:tcPr/>
                </a:tc>
                <a:tc>
                  <a:txBody>
                    <a:bodyPr/>
                    <a:lstStyle/>
                    <a:p>
                      <a:pPr algn="ctr"/>
                      <a:r>
                        <a:rPr lang="en-GB" sz="1400"/>
                        <a:t>50+</a:t>
                      </a:r>
                    </a:p>
                  </a:txBody>
                  <a:tcPr/>
                </a:tc>
                <a:extLst>
                  <a:ext uri="{0D108BD9-81ED-4DB2-BD59-A6C34878D82A}">
                    <a16:rowId xmlns:a16="http://schemas.microsoft.com/office/drawing/2014/main" val="2299359042"/>
                  </a:ext>
                </a:extLst>
              </a:tr>
              <a:tr h="562165">
                <a:tc vMerge="1">
                  <a:txBody>
                    <a:bodyPr/>
                    <a:lstStyle/>
                    <a:p>
                      <a:endParaRPr lang="en-GB"/>
                    </a:p>
                  </a:txBody>
                  <a:tcPr/>
                </a:tc>
                <a:tc>
                  <a:txBody>
                    <a:bodyPr/>
                    <a:lstStyle/>
                    <a:p>
                      <a:pPr algn="ctr"/>
                      <a:endParaRPr lang="en-GB" sz="1400" b="1"/>
                    </a:p>
                    <a:p>
                      <a:pPr algn="ctr"/>
                      <a:r>
                        <a:rPr lang="en-GB" sz="1400" b="1"/>
                        <a:t>15%</a:t>
                      </a:r>
                    </a:p>
                  </a:txBody>
                  <a:tcPr>
                    <a:noFill/>
                  </a:tcPr>
                </a:tc>
                <a:tc>
                  <a:txBody>
                    <a:bodyPr/>
                    <a:lstStyle/>
                    <a:p>
                      <a:pPr algn="ctr"/>
                      <a:endParaRPr lang="en-GB" sz="1400" b="1"/>
                    </a:p>
                    <a:p>
                      <a:pPr algn="ctr"/>
                      <a:r>
                        <a:rPr lang="en-GB" sz="1400" b="1"/>
                        <a:t>61%</a:t>
                      </a:r>
                    </a:p>
                  </a:txBody>
                  <a:tcPr>
                    <a:noFill/>
                  </a:tcPr>
                </a:tc>
                <a:tc>
                  <a:txBody>
                    <a:bodyPr/>
                    <a:lstStyle/>
                    <a:p>
                      <a:pPr algn="ctr"/>
                      <a:endParaRPr lang="en-GB" sz="1400" b="1" dirty="0"/>
                    </a:p>
                    <a:p>
                      <a:pPr algn="ctr"/>
                      <a:r>
                        <a:rPr lang="en-GB" sz="1400" b="1" dirty="0"/>
                        <a:t>24%</a:t>
                      </a:r>
                    </a:p>
                  </a:txBody>
                  <a:tcPr>
                    <a:noFill/>
                  </a:tcPr>
                </a:tc>
                <a:extLst>
                  <a:ext uri="{0D108BD9-81ED-4DB2-BD59-A6C34878D82A}">
                    <a16:rowId xmlns:a16="http://schemas.microsoft.com/office/drawing/2014/main" val="2217630363"/>
                  </a:ext>
                </a:extLst>
              </a:tr>
            </a:tbl>
          </a:graphicData>
        </a:graphic>
      </p:graphicFrame>
    </p:spTree>
    <p:extLst>
      <p:ext uri="{BB962C8B-B14F-4D97-AF65-F5344CB8AC3E}">
        <p14:creationId xmlns:p14="http://schemas.microsoft.com/office/powerpoint/2010/main" val="314235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9707C0-2E93-4E3C-A86E-8DA821A4EE42}"/>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Rates</a:t>
            </a:r>
            <a:r>
              <a:rPr kumimoji="0" lang="en-GB" sz="2800" b="1" i="0" u="none" strike="noStrike" kern="1200" cap="none" spc="0" normalizeH="0" noProof="0">
                <a:ln>
                  <a:noFill/>
                </a:ln>
                <a:solidFill>
                  <a:prstClr val="white"/>
                </a:solidFill>
                <a:effectLst/>
                <a:uLnTx/>
                <a:uFillTx/>
                <a:latin typeface="Calibri" panose="020F0502020204030204"/>
                <a:ea typeface="+mn-ea"/>
                <a:cs typeface="+mn-cs"/>
              </a:rPr>
              <a:t> by Age Group</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1981408" y="835821"/>
            <a:ext cx="8437844" cy="369332"/>
          </a:xfrm>
          <a:prstGeom prst="rect">
            <a:avLst/>
          </a:prstGeom>
          <a:noFill/>
          <a:ln>
            <a:noFill/>
          </a:ln>
        </p:spPr>
        <p:txBody>
          <a:bodyPr wrap="square" rtlCol="0">
            <a:spAutoFit/>
          </a:bodyPr>
          <a:lstStyle/>
          <a:p>
            <a:pPr algn="ctr"/>
            <a:r>
              <a:rPr lang="en-GB" b="1">
                <a:solidFill>
                  <a:prstClr val="black"/>
                </a:solidFill>
                <a:latin typeface="Abel"/>
              </a:rPr>
              <a:t>March 2024 Claimant Rates by Age Group</a:t>
            </a:r>
          </a:p>
        </p:txBody>
      </p:sp>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867349882"/>
              </p:ext>
            </p:extLst>
          </p:nvPr>
        </p:nvGraphicFramePr>
        <p:xfrm>
          <a:off x="746975" y="1414429"/>
          <a:ext cx="10856892" cy="4162124"/>
        </p:xfrm>
        <a:graphic>
          <a:graphicData uri="http://schemas.openxmlformats.org/drawingml/2006/table">
            <a:tbl>
              <a:tblPr firstRow="1" bandRow="1">
                <a:tableStyleId>{5940675A-B579-460E-94D1-54222C63F5DA}</a:tableStyleId>
              </a:tblPr>
              <a:tblGrid>
                <a:gridCol w="2080116">
                  <a:extLst>
                    <a:ext uri="{9D8B030D-6E8A-4147-A177-3AD203B41FA5}">
                      <a16:colId xmlns:a16="http://schemas.microsoft.com/office/drawing/2014/main" val="420131872"/>
                    </a:ext>
                  </a:extLst>
                </a:gridCol>
                <a:gridCol w="1275606">
                  <a:extLst>
                    <a:ext uri="{9D8B030D-6E8A-4147-A177-3AD203B41FA5}">
                      <a16:colId xmlns:a16="http://schemas.microsoft.com/office/drawing/2014/main" val="2244050492"/>
                    </a:ext>
                  </a:extLst>
                </a:gridCol>
                <a:gridCol w="1275606">
                  <a:extLst>
                    <a:ext uri="{9D8B030D-6E8A-4147-A177-3AD203B41FA5}">
                      <a16:colId xmlns:a16="http://schemas.microsoft.com/office/drawing/2014/main" val="791136943"/>
                    </a:ext>
                  </a:extLst>
                </a:gridCol>
                <a:gridCol w="1372800">
                  <a:extLst>
                    <a:ext uri="{9D8B030D-6E8A-4147-A177-3AD203B41FA5}">
                      <a16:colId xmlns:a16="http://schemas.microsoft.com/office/drawing/2014/main" val="1417751783"/>
                    </a:ext>
                  </a:extLst>
                </a:gridCol>
                <a:gridCol w="1124936">
                  <a:extLst>
                    <a:ext uri="{9D8B030D-6E8A-4147-A177-3AD203B41FA5}">
                      <a16:colId xmlns:a16="http://schemas.microsoft.com/office/drawing/2014/main" val="2449649935"/>
                    </a:ext>
                  </a:extLst>
                </a:gridCol>
                <a:gridCol w="1124936">
                  <a:extLst>
                    <a:ext uri="{9D8B030D-6E8A-4147-A177-3AD203B41FA5}">
                      <a16:colId xmlns:a16="http://schemas.microsoft.com/office/drawing/2014/main" val="2461378106"/>
                    </a:ext>
                  </a:extLst>
                </a:gridCol>
                <a:gridCol w="1449061">
                  <a:extLst>
                    <a:ext uri="{9D8B030D-6E8A-4147-A177-3AD203B41FA5}">
                      <a16:colId xmlns:a16="http://schemas.microsoft.com/office/drawing/2014/main" val="1764432946"/>
                    </a:ext>
                  </a:extLst>
                </a:gridCol>
                <a:gridCol w="1153831">
                  <a:extLst>
                    <a:ext uri="{9D8B030D-6E8A-4147-A177-3AD203B41FA5}">
                      <a16:colId xmlns:a16="http://schemas.microsoft.com/office/drawing/2014/main" val="406239529"/>
                    </a:ext>
                  </a:extLst>
                </a:gridCol>
              </a:tblGrid>
              <a:tr h="1516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Claimant Rates</a:t>
                      </a:r>
                    </a:p>
                    <a:p>
                      <a:endParaRPr lang="en-GB" sz="180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Number of Claimants 16-64</a:t>
                      </a:r>
                    </a:p>
                    <a:p>
                      <a:pPr algn="ctr" fontAlgn="b"/>
                      <a:r>
                        <a:rPr lang="en-GB" sz="1800" b="1" u="none" strike="noStrike">
                          <a:solidFill>
                            <a:schemeClr val="tx1"/>
                          </a:solidFill>
                          <a:effectLst/>
                          <a:latin typeface="+mn-lt"/>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u="none" strike="noStrike">
                          <a:solidFill>
                            <a:srgbClr val="0070C0"/>
                          </a:solidFill>
                          <a:effectLst/>
                          <a:latin typeface="+mn-lt"/>
                        </a:rPr>
                        <a:t>16-64</a:t>
                      </a:r>
                    </a:p>
                    <a:p>
                      <a:pPr algn="ctr" fontAlgn="b"/>
                      <a:r>
                        <a:rPr lang="en-GB" sz="1800" b="1" u="none" strike="noStrike">
                          <a:solidFill>
                            <a:schemeClr val="tx1"/>
                          </a:solidFill>
                          <a:effectLst/>
                          <a:latin typeface="+mn-lt"/>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u="none" strike="noStrike" kern="1200">
                          <a:solidFill>
                            <a:srgbClr val="0070C0"/>
                          </a:solidFill>
                          <a:effectLst/>
                          <a:latin typeface="+mn-lt"/>
                          <a:ea typeface="+mn-ea"/>
                          <a:cs typeface="+mn-cs"/>
                        </a:rPr>
                        <a:t>16-24</a:t>
                      </a:r>
                    </a:p>
                    <a:p>
                      <a:pPr algn="ctr" fontAlgn="b"/>
                      <a:r>
                        <a:rPr lang="en-GB" sz="1800" b="1" u="none" strike="noStrike">
                          <a:solidFill>
                            <a:schemeClr val="tx1"/>
                          </a:solidFill>
                          <a:effectLst/>
                          <a:latin typeface="+mn-lt"/>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16-17</a:t>
                      </a:r>
                    </a:p>
                    <a:p>
                      <a:pPr algn="ctr" fontAlgn="b"/>
                      <a:r>
                        <a:rPr lang="en-GB" sz="1800" b="1" u="none" strike="noStrike">
                          <a:solidFill>
                            <a:schemeClr val="tx1"/>
                          </a:solidFill>
                          <a:effectLst/>
                          <a:latin typeface="+mn-lt"/>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800" b="1" u="none" strike="noStrike">
                          <a:solidFill>
                            <a:srgbClr val="0070C0"/>
                          </a:solidFill>
                          <a:effectLst/>
                          <a:latin typeface="+mn-lt"/>
                        </a:rPr>
                        <a:t>18-24</a:t>
                      </a:r>
                    </a:p>
                    <a:p>
                      <a:pPr algn="ctr" fontAlgn="b"/>
                      <a:r>
                        <a:rPr lang="en-GB" sz="1800" b="1" u="none" strike="noStrike">
                          <a:solidFill>
                            <a:schemeClr val="tx1"/>
                          </a:solidFill>
                          <a:effectLst/>
                          <a:latin typeface="+mn-lt"/>
                        </a:rPr>
                        <a:t>March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25-49</a:t>
                      </a:r>
                    </a:p>
                    <a:p>
                      <a:pPr algn="ctr" fontAlgn="b"/>
                      <a:r>
                        <a:rPr lang="en-GB" sz="1800" b="1" u="none" strike="noStrike">
                          <a:solidFill>
                            <a:schemeClr val="tx1"/>
                          </a:solidFill>
                          <a:effectLst/>
                          <a:latin typeface="+mn-lt"/>
                        </a:rPr>
                        <a:t>March 2024</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fontAlgn="b" latinLnBrk="0" hangingPunct="1"/>
                      <a:r>
                        <a:rPr lang="en-GB" sz="1800" b="1" u="none" strike="noStrike" kern="1200">
                          <a:solidFill>
                            <a:srgbClr val="0070C0"/>
                          </a:solidFill>
                          <a:effectLst/>
                          <a:latin typeface="+mn-lt"/>
                          <a:ea typeface="+mn-ea"/>
                          <a:cs typeface="+mn-cs"/>
                        </a:rPr>
                        <a:t>50-64</a:t>
                      </a:r>
                    </a:p>
                    <a:p>
                      <a:pPr algn="ctr" fontAlgn="b"/>
                      <a:r>
                        <a:rPr lang="en-GB" sz="1800" b="1" u="none" strike="noStrike">
                          <a:solidFill>
                            <a:schemeClr val="tx1"/>
                          </a:solidFill>
                          <a:effectLst/>
                          <a:latin typeface="+mn-lt"/>
                        </a:rPr>
                        <a:t>March 2024</a:t>
                      </a:r>
                    </a:p>
                    <a:p>
                      <a:pPr algn="ctr" fontAlgn="b"/>
                      <a:endParaRPr lang="en-GB" sz="1800" b="1" u="none" strike="noStrike">
                        <a:solidFill>
                          <a:schemeClr val="accent5"/>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505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2,130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0983336"/>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1,790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800" b="1" i="0" u="none" strike="noStrike">
                          <a:solidFill>
                            <a:srgbClr val="000000"/>
                          </a:solidFill>
                          <a:effectLst/>
                          <a:latin typeface="+mn-lt"/>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008784"/>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3,920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i="0" u="none" strike="noStrike">
                          <a:solidFill>
                            <a:srgbClr val="000000"/>
                          </a:solidFill>
                          <a:effectLst/>
                          <a:latin typeface="+mn-lt"/>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i="0" u="none" strike="noStrike">
                          <a:solidFill>
                            <a:srgbClr val="000000"/>
                          </a:solidFill>
                          <a:effectLst/>
                          <a:latin typeface="+mn-lt"/>
                        </a:rPr>
                        <a:t>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2213"/>
                  </a:ext>
                </a:extLst>
              </a:tr>
              <a:tr h="7132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1,600,700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i="0" u="none" strike="noStrike">
                          <a:solidFill>
                            <a:srgbClr val="000000"/>
                          </a:solidFill>
                          <a:effectLst/>
                          <a:latin typeface="+mn-lt"/>
                        </a:rPr>
                        <a:t>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800" b="1" i="0" u="none" strike="noStrike">
                          <a:solidFill>
                            <a:srgbClr val="000000"/>
                          </a:solidFill>
                          <a:effectLst/>
                          <a:latin typeface="+mn-lt"/>
                        </a:rPr>
                        <a:t>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a:solidFill>
                            <a:srgbClr val="000000"/>
                          </a:solidFill>
                          <a:effectLst/>
                          <a:latin typeface="+mn-lt"/>
                        </a:rPr>
                        <a:t>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689204"/>
                  </a:ext>
                </a:extLst>
              </a:tr>
            </a:tbl>
          </a:graphicData>
        </a:graphic>
      </p:graphicFrame>
    </p:spTree>
    <p:extLst>
      <p:ext uri="{BB962C8B-B14F-4D97-AF65-F5344CB8AC3E}">
        <p14:creationId xmlns:p14="http://schemas.microsoft.com/office/powerpoint/2010/main" val="138438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3F616B-E163-431F-8056-481D873D7F6B}"/>
              </a:ext>
            </a:extLst>
          </p:cNvPr>
          <p:cNvSpPr>
            <a:spLocks noGrp="1"/>
          </p:cNvSpPr>
          <p:nvPr>
            <p:ph type="title" idx="4294967295"/>
          </p:nvPr>
        </p:nvSpPr>
        <p:spPr>
          <a:xfrm>
            <a:off x="0" y="0"/>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Claimant counts by location</a:t>
            </a:r>
          </a:p>
        </p:txBody>
      </p:sp>
      <p:sp>
        <p:nvSpPr>
          <p:cNvPr id="4" name="TextBox 3">
            <a:extLst>
              <a:ext uri="{FF2B5EF4-FFF2-40B4-BE49-F238E27FC236}">
                <a16:creationId xmlns:a16="http://schemas.microsoft.com/office/drawing/2014/main" id="{5F494F3C-A6D4-52C8-70A8-9EF7549A3EE2}"/>
              </a:ext>
            </a:extLst>
          </p:cNvPr>
          <p:cNvSpPr txBox="1"/>
          <p:nvPr/>
        </p:nvSpPr>
        <p:spPr>
          <a:xfrm>
            <a:off x="122717" y="934176"/>
            <a:ext cx="7154383" cy="53300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Please note: this slide analyses claimant numbers (16+) against working age population (16-64), therefore not directly comparable to the previous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a:latin typeface="Arial" panose="020B0604020202020204" pitchFamily="34" charset="0"/>
              <a:cs typeface="Arial" panose="020B0604020202020204" pitchFamily="34" charset="0"/>
            </a:endParaRPr>
          </a:p>
          <a:p>
            <a:pPr marR="0" lvl="0" algn="l" defTabSz="914400" rtl="0" eaLnBrk="1" fontAlgn="auto" latinLnBrk="0" hangingPunct="1">
              <a:lnSpc>
                <a:spcPct val="107000"/>
              </a:lnSpc>
              <a:spcBef>
                <a:spcPts val="0"/>
              </a:spcBef>
              <a:spcAft>
                <a:spcPts val="0"/>
              </a:spcAft>
              <a:buClrTx/>
              <a:buSzTx/>
              <a:tabLst/>
              <a:defRPr/>
            </a:pPr>
            <a:r>
              <a:rPr lang="en-GB" b="0">
                <a:solidFill>
                  <a:prstClr val="black"/>
                </a:solidFill>
                <a:latin typeface="Arial" panose="020B0604020202020204" pitchFamily="34" charset="0"/>
                <a:ea typeface="Calibri" panose="020F0502020204030204" pitchFamily="34" charset="0"/>
                <a:cs typeface="Arial" panose="020B0604020202020204" pitchFamily="34" charset="0"/>
              </a:rPr>
              <a:t>A</a:t>
            </a:r>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lower proportion of Greater Cambridge residents claim benefits related to unemployment when compared to the UK. However, there is a high degree of disparity within the area itself with claimant rates ranging from </a:t>
            </a:r>
            <a:r>
              <a:rPr lang="en-GB" b="0">
                <a:solidFill>
                  <a:prstClr val="black"/>
                </a:solidFill>
                <a:latin typeface="Arial" panose="020B0604020202020204" pitchFamily="34" charset="0"/>
                <a:ea typeface="Calibri" panose="020F0502020204030204" pitchFamily="34" charset="0"/>
                <a:cs typeface="Arial" panose="020B0604020202020204" pitchFamily="34" charset="0"/>
              </a:rPr>
              <a:t>5.7</a:t>
            </a:r>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King’s Hedges (North Cambridge) to 0.2% in Newnham (North West Cambridge).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Higher claimant rates seem appear to especially affect wards in the north of the region such as the King’s Hedges, Arbury, and Abbey.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0" i="0" u="none" strike="noStrike">
                <a:solidFill>
                  <a:srgbClr val="000000"/>
                </a:solidFill>
                <a:effectLst/>
                <a:latin typeface="Arial" panose="020B0604020202020204" pitchFamily="34" charset="0"/>
                <a:cs typeface="Arial" panose="020B0604020202020204" pitchFamily="34" charset="0"/>
              </a:rPr>
              <a:t>King's Hedges (+0.9pp), Hardwick (+0.8pp), Arbury, and Bar Hill</a:t>
            </a:r>
            <a:r>
              <a:rPr lang="en-GB" b="0">
                <a:latin typeface="Arial" panose="020B0604020202020204" pitchFamily="34" charset="0"/>
                <a:cs typeface="Arial" panose="020B0604020202020204" pitchFamily="34" charset="0"/>
              </a:rPr>
              <a:t> (both +0.5pp) </a:t>
            </a:r>
            <a:r>
              <a:rPr lang="en-GB" b="0" i="0" u="none" strike="noStrike">
                <a:solidFill>
                  <a:srgbClr val="000000"/>
                </a:solidFill>
                <a:effectLst/>
                <a:latin typeface="Arial" panose="020B0604020202020204" pitchFamily="34" charset="0"/>
                <a:cs typeface="Arial" panose="020B0604020202020204" pitchFamily="34" charset="0"/>
              </a:rPr>
              <a:t>had the </a:t>
            </a:r>
            <a:r>
              <a:rPr lang="en-GB" b="0">
                <a:latin typeface="Arial" panose="020B0604020202020204" pitchFamily="34" charset="0"/>
                <a:cs typeface="Arial" panose="020B0604020202020204" pitchFamily="34" charset="0"/>
              </a:rPr>
              <a:t>largest rate increases between March 23 to March 24.</a:t>
            </a:r>
            <a:endParaRPr kumimoji="0" lang="en-GB"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map of Greater Cambridge showing claimant rate by ward. The highest claimant rates can be found in and around and north east Cambridge City.">
            <a:extLst>
              <a:ext uri="{FF2B5EF4-FFF2-40B4-BE49-F238E27FC236}">
                <a16:creationId xmlns:a16="http://schemas.microsoft.com/office/drawing/2014/main" id="{22C28048-0430-FA59-86DC-090B9415027E}"/>
              </a:ext>
            </a:extLst>
          </p:cNvPr>
          <p:cNvPicPr>
            <a:picLocks noChangeAspect="1"/>
          </p:cNvPicPr>
          <p:nvPr/>
        </p:nvPicPr>
        <p:blipFill>
          <a:blip r:embed="rId3"/>
          <a:stretch>
            <a:fillRect/>
          </a:stretch>
        </p:blipFill>
        <p:spPr>
          <a:xfrm>
            <a:off x="7794331" y="646331"/>
            <a:ext cx="4274952" cy="6076950"/>
          </a:xfrm>
          <a:prstGeom prst="rect">
            <a:avLst/>
          </a:prstGeom>
        </p:spPr>
      </p:pic>
    </p:spTree>
    <p:extLst>
      <p:ext uri="{BB962C8B-B14F-4D97-AF65-F5344CB8AC3E}">
        <p14:creationId xmlns:p14="http://schemas.microsoft.com/office/powerpoint/2010/main" val="190560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Universal Credit Claimants – March 2024</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449813" y="937439"/>
            <a:ext cx="10963470" cy="275787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Policy changes to provide economic support during the Covid-19 pandemic allowed those on higher incomes than previously to claim Universal Credit, resulting in a permanent rise in claimants since the Spring lockdowns of 2020.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On an annual basis Greater Cambridge continues to see a higher increase in the number of claimants than Great Britain as a whole. This has been driven by a rise in both unemployed claimants</a:t>
            </a:r>
            <a:r>
              <a:rPr lang="en-GB" b="1">
                <a:latin typeface="Calibri" panose="020F0502020204030204" pitchFamily="34" charset="0"/>
                <a:ea typeface="Calibri" panose="020F0502020204030204" pitchFamily="34" charset="0"/>
                <a:cs typeface="Times New Roman" panose="02020603050405020304" pitchFamily="18" charset="0"/>
              </a:rPr>
              <a:t> and employed claimants.</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The number of claimants on a quartely</a:t>
            </a:r>
            <a:r>
              <a:rPr lang="en-GB" b="1">
                <a:latin typeface="Calibri" panose="020F0502020204030204" pitchFamily="34" charset="0"/>
                <a:ea typeface="Calibri" panose="020F0502020204030204" pitchFamily="34" charset="0"/>
                <a:cs typeface="Times New Roman" panose="02020603050405020304" pitchFamily="18" charset="0"/>
              </a:rPr>
              <a:t> basis is also increasing across Greater Cambridge although these increases are smaller than nationally. These increases are only due to increases in unemployed claimants.</a:t>
            </a:r>
          </a:p>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This again suggests those re-entering the labour market are struggling to find work.</a:t>
            </a:r>
          </a:p>
        </p:txBody>
      </p:sp>
      <p:sp>
        <p:nvSpPr>
          <p:cNvPr id="7" name="TextBox 6">
            <a:extLst>
              <a:ext uri="{FF2B5EF4-FFF2-40B4-BE49-F238E27FC236}">
                <a16:creationId xmlns:a16="http://schemas.microsoft.com/office/drawing/2014/main" id="{9FDF174E-3AE8-27D6-F15B-03653C2FF1C5}"/>
              </a:ext>
            </a:extLst>
          </p:cNvPr>
          <p:cNvSpPr txBox="1"/>
          <p:nvPr/>
        </p:nvSpPr>
        <p:spPr>
          <a:xfrm>
            <a:off x="404715" y="4174970"/>
            <a:ext cx="11053666" cy="18573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As with the other benefit claimant measure, </a:t>
            </a:r>
            <a:r>
              <a:rPr lang="en-GB" b="1" dirty="0">
                <a:effectLst/>
                <a:latin typeface="Calibri" panose="020F0502020204030204" pitchFamily="34" charset="0"/>
                <a:ea typeface="Calibri" panose="020F0502020204030204" pitchFamily="34" charset="0"/>
                <a:cs typeface="Times New Roman" panose="02020603050405020304" pitchFamily="18" charset="0"/>
              </a:rPr>
              <a:t>Greater Cambridge has a lower claimant rate than Great Britain.</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consistently made up the majority of claimants</a:t>
            </a:r>
            <a:r>
              <a:rPr lang="en-GB" dirty="0">
                <a:effectLst/>
                <a:latin typeface="Calibri" panose="020F0502020204030204" pitchFamily="34" charset="0"/>
                <a:ea typeface="Calibri" panose="020F0502020204030204" pitchFamily="34" charset="0"/>
                <a:cs typeface="Times New Roman" panose="02020603050405020304" pitchFamily="18" charset="0"/>
              </a:rPr>
              <a:t> at both a wider area and local authority level. </a:t>
            </a:r>
            <a:r>
              <a:rPr lang="en-GB" b="1" dirty="0">
                <a:effectLst/>
                <a:latin typeface="Calibri" panose="020F0502020204030204" pitchFamily="34" charset="0"/>
                <a:ea typeface="Calibri" panose="020F0502020204030204" pitchFamily="34" charset="0"/>
                <a:cs typeface="Times New Roman" panose="02020603050405020304" pitchFamily="18" charset="0"/>
              </a:rPr>
              <a:t>Unemployed claimants have driven both the quartely and annual increases in the number of claimants.</a:t>
            </a:r>
            <a:r>
              <a:rPr lang="en-GB" b="1" dirty="0">
                <a:latin typeface="Calibri" panose="020F0502020204030204" pitchFamily="34" charset="0"/>
                <a:ea typeface="Calibri" panose="020F0502020204030204" pitchFamily="34" charset="0"/>
                <a:cs typeface="Times New Roman" panose="02020603050405020304" pitchFamily="18" charset="0"/>
              </a:rPr>
              <a:t> The</a:t>
            </a:r>
            <a:r>
              <a:rPr lang="en-GB" b="1" dirty="0">
                <a:effectLst/>
                <a:latin typeface="Calibri" panose="020F0502020204030204" pitchFamily="34" charset="0"/>
                <a:ea typeface="Calibri" panose="020F0502020204030204" pitchFamily="34" charset="0"/>
                <a:cs typeface="Times New Roman" panose="02020603050405020304" pitchFamily="18" charset="0"/>
              </a:rPr>
              <a:t> number of employed claimants is increasing on an annual basis but has not changed since the last update.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08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a:t>
            </a:r>
          </a:p>
        </p:txBody>
      </p:sp>
      <p:graphicFrame>
        <p:nvGraphicFramePr>
          <p:cNvPr id="3" name="Table 3">
            <a:extLst>
              <a:ext uri="{FF2B5EF4-FFF2-40B4-BE49-F238E27FC236}">
                <a16:creationId xmlns:a16="http://schemas.microsoft.com/office/drawing/2014/main" id="{5989FE14-7FB0-B365-F4FD-19EA7F94D63B}"/>
              </a:ext>
            </a:extLst>
          </p:cNvPr>
          <p:cNvGraphicFramePr>
            <a:graphicFrameLocks noGrp="1"/>
          </p:cNvGraphicFramePr>
          <p:nvPr>
            <p:extLst>
              <p:ext uri="{D42A27DB-BD31-4B8C-83A1-F6EECF244321}">
                <p14:modId xmlns:p14="http://schemas.microsoft.com/office/powerpoint/2010/main" val="501376460"/>
              </p:ext>
            </p:extLst>
          </p:nvPr>
        </p:nvGraphicFramePr>
        <p:xfrm>
          <a:off x="2897826" y="5041522"/>
          <a:ext cx="5951765" cy="1705884"/>
        </p:xfrm>
        <a:graphic>
          <a:graphicData uri="http://schemas.openxmlformats.org/drawingml/2006/table">
            <a:tbl>
              <a:tblPr firstRow="1" bandRow="1">
                <a:tableStyleId>{5940675A-B579-460E-94D1-54222C63F5DA}</a:tableStyleId>
              </a:tblPr>
              <a:tblGrid>
                <a:gridCol w="1190353">
                  <a:extLst>
                    <a:ext uri="{9D8B030D-6E8A-4147-A177-3AD203B41FA5}">
                      <a16:colId xmlns:a16="http://schemas.microsoft.com/office/drawing/2014/main" val="850401227"/>
                    </a:ext>
                  </a:extLst>
                </a:gridCol>
                <a:gridCol w="1190353">
                  <a:extLst>
                    <a:ext uri="{9D8B030D-6E8A-4147-A177-3AD203B41FA5}">
                      <a16:colId xmlns:a16="http://schemas.microsoft.com/office/drawing/2014/main" val="4072961213"/>
                    </a:ext>
                  </a:extLst>
                </a:gridCol>
                <a:gridCol w="1190353">
                  <a:extLst>
                    <a:ext uri="{9D8B030D-6E8A-4147-A177-3AD203B41FA5}">
                      <a16:colId xmlns:a16="http://schemas.microsoft.com/office/drawing/2014/main" val="3115584979"/>
                    </a:ext>
                  </a:extLst>
                </a:gridCol>
                <a:gridCol w="1190353">
                  <a:extLst>
                    <a:ext uri="{9D8B030D-6E8A-4147-A177-3AD203B41FA5}">
                      <a16:colId xmlns:a16="http://schemas.microsoft.com/office/drawing/2014/main" val="202381606"/>
                    </a:ext>
                  </a:extLst>
                </a:gridCol>
                <a:gridCol w="1190353">
                  <a:extLst>
                    <a:ext uri="{9D8B030D-6E8A-4147-A177-3AD203B41FA5}">
                      <a16:colId xmlns:a16="http://schemas.microsoft.com/office/drawing/2014/main" val="3842056567"/>
                    </a:ext>
                  </a:extLst>
                </a:gridCol>
              </a:tblGrid>
              <a:tr h="856764">
                <a:tc>
                  <a:txBody>
                    <a:bodyPr/>
                    <a:lstStyle/>
                    <a:p>
                      <a:r>
                        <a:rPr lang="en-GB" sz="1200" b="1"/>
                        <a:t>Universal Credit Status</a:t>
                      </a:r>
                    </a:p>
                  </a:txBody>
                  <a:tcPr/>
                </a:tc>
                <a:tc>
                  <a:txBody>
                    <a:bodyPr/>
                    <a:lstStyle/>
                    <a:p>
                      <a:r>
                        <a:rPr lang="en-GB" sz="1200" b="1"/>
                        <a:t>Number of Claimants</a:t>
                      </a:r>
                      <a:br>
                        <a:rPr lang="en-GB" sz="1200" b="1"/>
                      </a:br>
                      <a:r>
                        <a:rPr lang="en-GB" sz="1200" b="1"/>
                        <a:t>February 2024</a:t>
                      </a:r>
                    </a:p>
                  </a:txBody>
                  <a:tcPr>
                    <a:solidFill>
                      <a:schemeClr val="bg2"/>
                    </a:solidFill>
                  </a:tcPr>
                </a:tc>
                <a:tc>
                  <a:txBody>
                    <a:bodyPr/>
                    <a:lstStyle/>
                    <a:p>
                      <a:r>
                        <a:rPr lang="en-GB" sz="1200" b="1"/>
                        <a:t>Share of Total</a:t>
                      </a:r>
                      <a:br>
                        <a:rPr lang="en-GB" sz="1200" b="1"/>
                      </a:br>
                      <a:r>
                        <a:rPr lang="en-GB" sz="1200" b="1"/>
                        <a:t>February 2024</a:t>
                      </a:r>
                    </a:p>
                  </a:txBody>
                  <a:tcPr>
                    <a:solidFill>
                      <a:schemeClr val="bg2"/>
                    </a:solidFill>
                  </a:tcPr>
                </a:tc>
                <a:tc>
                  <a:txBody>
                    <a:bodyPr/>
                    <a:lstStyle/>
                    <a:p>
                      <a:r>
                        <a:rPr lang="en-GB" sz="1200" b="1"/>
                        <a:t>% Change with December 2023</a:t>
                      </a:r>
                    </a:p>
                  </a:txBody>
                  <a:tcPr>
                    <a:solidFill>
                      <a:schemeClr val="bg2"/>
                    </a:solidFill>
                  </a:tcPr>
                </a:tc>
                <a:tc>
                  <a:txBody>
                    <a:bodyPr/>
                    <a:lstStyle/>
                    <a:p>
                      <a:r>
                        <a:rPr lang="en-GB" sz="1200" b="1"/>
                        <a:t>% Change with February 2023</a:t>
                      </a:r>
                    </a:p>
                  </a:txBody>
                  <a:tcPr>
                    <a:solidFill>
                      <a:schemeClr val="bg2"/>
                    </a:solidFill>
                  </a:tcPr>
                </a:tc>
                <a:extLst>
                  <a:ext uri="{0D108BD9-81ED-4DB2-BD59-A6C34878D82A}">
                    <a16:rowId xmlns:a16="http://schemas.microsoft.com/office/drawing/2014/main" val="3574011896"/>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Employed</a:t>
                      </a:r>
                      <a:endParaRPr lang="en-GB" sz="1200" b="1" kern="1200">
                        <a:solidFill>
                          <a:schemeClr val="tx1"/>
                        </a:solidFill>
                        <a:latin typeface="+mn-lt"/>
                        <a:ea typeface="+mn-ea"/>
                        <a:cs typeface="+mn-cs"/>
                      </a:endParaRPr>
                    </a:p>
                  </a:txBody>
                  <a:tcPr/>
                </a:tc>
                <a:tc>
                  <a:txBody>
                    <a:bodyPr/>
                    <a:lstStyle/>
                    <a:p>
                      <a:r>
                        <a:rPr lang="en-GB" sz="1200"/>
                        <a:t>7,428</a:t>
                      </a:r>
                    </a:p>
                  </a:txBody>
                  <a:tcPr/>
                </a:tc>
                <a:tc>
                  <a:txBody>
                    <a:bodyPr/>
                    <a:lstStyle/>
                    <a:p>
                      <a:r>
                        <a:rPr lang="en-GB" sz="1200"/>
                        <a:t>42%</a:t>
                      </a:r>
                    </a:p>
                  </a:txBody>
                  <a:tcPr/>
                </a:tc>
                <a:tc>
                  <a:txBody>
                    <a:bodyPr/>
                    <a:lstStyle/>
                    <a:p>
                      <a:r>
                        <a:rPr lang="en-GB" sz="1200"/>
                        <a:t>+0.0%</a:t>
                      </a:r>
                    </a:p>
                  </a:txBody>
                  <a:tcPr/>
                </a:tc>
                <a:tc>
                  <a:txBody>
                    <a:bodyPr/>
                    <a:lstStyle/>
                    <a:p>
                      <a:r>
                        <a:rPr lang="en-GB" sz="1200"/>
                        <a:t>+9.5%</a:t>
                      </a:r>
                    </a:p>
                  </a:txBody>
                  <a:tcPr/>
                </a:tc>
                <a:extLst>
                  <a:ext uri="{0D108BD9-81ED-4DB2-BD59-A6C34878D82A}">
                    <a16:rowId xmlns:a16="http://schemas.microsoft.com/office/drawing/2014/main" val="2904041100"/>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rPr>
                        <a:t>Unemployed</a:t>
                      </a:r>
                      <a:endParaRPr lang="en-GB" sz="1200" b="1" kern="1200">
                        <a:solidFill>
                          <a:schemeClr val="tx1"/>
                        </a:solidFill>
                        <a:latin typeface="+mn-lt"/>
                        <a:ea typeface="+mn-ea"/>
                        <a:cs typeface="+mn-cs"/>
                      </a:endParaRPr>
                    </a:p>
                  </a:txBody>
                  <a:tcPr/>
                </a:tc>
                <a:tc>
                  <a:txBody>
                    <a:bodyPr/>
                    <a:lstStyle/>
                    <a:p>
                      <a:r>
                        <a:rPr lang="en-GB" sz="1200"/>
                        <a:t>10,140</a:t>
                      </a:r>
                    </a:p>
                  </a:txBody>
                  <a:tcPr/>
                </a:tc>
                <a:tc>
                  <a:txBody>
                    <a:bodyPr/>
                    <a:lstStyle/>
                    <a:p>
                      <a:r>
                        <a:rPr lang="en-GB" sz="1200"/>
                        <a:t>58%</a:t>
                      </a:r>
                    </a:p>
                  </a:txBody>
                  <a:tcPr/>
                </a:tc>
                <a:tc>
                  <a:txBody>
                    <a:bodyPr/>
                    <a:lstStyle/>
                    <a:p>
                      <a:r>
                        <a:rPr lang="en-GB" sz="1200"/>
                        <a:t>+3.1%</a:t>
                      </a:r>
                    </a:p>
                  </a:txBody>
                  <a:tcPr/>
                </a:tc>
                <a:tc>
                  <a:txBody>
                    <a:bodyPr/>
                    <a:lstStyle/>
                    <a:p>
                      <a:r>
                        <a:rPr lang="en-GB" sz="1200"/>
                        <a:t>+15.5%</a:t>
                      </a:r>
                    </a:p>
                  </a:txBody>
                  <a:tcPr/>
                </a:tc>
                <a:extLst>
                  <a:ext uri="{0D108BD9-81ED-4DB2-BD59-A6C34878D82A}">
                    <a16:rowId xmlns:a16="http://schemas.microsoft.com/office/drawing/2014/main" val="523346942"/>
                  </a:ext>
                </a:extLst>
              </a:tr>
              <a:tr h="283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latin typeface="+mn-lt"/>
                          <a:ea typeface="+mn-ea"/>
                          <a:cs typeface="+mn-cs"/>
                        </a:rPr>
                        <a:t>Total</a:t>
                      </a:r>
                    </a:p>
                  </a:txBody>
                  <a:tcPr/>
                </a:tc>
                <a:tc>
                  <a:txBody>
                    <a:bodyPr/>
                    <a:lstStyle/>
                    <a:p>
                      <a:r>
                        <a:rPr lang="en-GB" sz="1200"/>
                        <a:t>17,568</a:t>
                      </a:r>
                    </a:p>
                  </a:txBody>
                  <a:tcPr/>
                </a:tc>
                <a:tc>
                  <a:txBody>
                    <a:bodyPr/>
                    <a:lstStyle/>
                    <a:p>
                      <a:endParaRPr lang="en-GB" sz="1200"/>
                    </a:p>
                  </a:txBody>
                  <a:tcPr/>
                </a:tc>
                <a:tc>
                  <a:txBody>
                    <a:bodyPr/>
                    <a:lstStyle/>
                    <a:p>
                      <a:r>
                        <a:rPr lang="en-GB" sz="1200"/>
                        <a:t>+1.8%</a:t>
                      </a:r>
                    </a:p>
                  </a:txBody>
                  <a:tcPr/>
                </a:tc>
                <a:tc>
                  <a:txBody>
                    <a:bodyPr/>
                    <a:lstStyle/>
                    <a:p>
                      <a:r>
                        <a:rPr lang="en-GB" sz="1200"/>
                        <a:t>+12.9%</a:t>
                      </a:r>
                    </a:p>
                  </a:txBody>
                  <a:tcPr/>
                </a:tc>
                <a:extLst>
                  <a:ext uri="{0D108BD9-81ED-4DB2-BD59-A6C34878D82A}">
                    <a16:rowId xmlns:a16="http://schemas.microsoft.com/office/drawing/2014/main" val="3999198563"/>
                  </a:ext>
                </a:extLst>
              </a:tr>
            </a:tbl>
          </a:graphicData>
        </a:graphic>
      </p:graphicFrame>
      <p:pic>
        <p:nvPicPr>
          <p:cNvPr id="4" name="Picture 3" descr="A line chart showing people on universal credit in Greater Cambridge since January 2020. The number of claimants increased rapidly during the pandemic and still remain much  higher than pre-pandemic levels. Both those in employment and not in employment have increased ">
            <a:extLst>
              <a:ext uri="{FF2B5EF4-FFF2-40B4-BE49-F238E27FC236}">
                <a16:creationId xmlns:a16="http://schemas.microsoft.com/office/drawing/2014/main" id="{692978F0-EE54-8DB2-6784-4248A454F5C9}"/>
              </a:ext>
            </a:extLst>
          </p:cNvPr>
          <p:cNvPicPr>
            <a:picLocks noChangeAspect="1"/>
          </p:cNvPicPr>
          <p:nvPr/>
        </p:nvPicPr>
        <p:blipFill>
          <a:blip r:embed="rId3"/>
          <a:stretch>
            <a:fillRect/>
          </a:stretch>
        </p:blipFill>
        <p:spPr>
          <a:xfrm>
            <a:off x="0" y="534568"/>
            <a:ext cx="12192000" cy="4506954"/>
          </a:xfrm>
          <a:prstGeom prst="rect">
            <a:avLst/>
          </a:prstGeom>
        </p:spPr>
      </p:pic>
    </p:spTree>
    <p:extLst>
      <p:ext uri="{BB962C8B-B14F-4D97-AF65-F5344CB8AC3E}">
        <p14:creationId xmlns:p14="http://schemas.microsoft.com/office/powerpoint/2010/main" val="86050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3C49B-8E3E-4F86-BF4D-04112D0EEC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Labour Market – People on Universal Credit, Rates</a:t>
            </a:r>
            <a:r>
              <a:rPr kumimoji="0" lang="en-GB" sz="2800" b="1" i="0" u="none" strike="noStrike" kern="1200" cap="none" spc="0" normalizeH="0" noProof="0">
                <a:ln>
                  <a:noFill/>
                </a:ln>
                <a:solidFill>
                  <a:prstClr val="white"/>
                </a:solidFill>
                <a:effectLst/>
                <a:uLnTx/>
                <a:uFillTx/>
                <a:latin typeface="Calibri" panose="020F0502020204030204"/>
                <a:ea typeface="+mn-ea"/>
                <a:cs typeface="+mn-cs"/>
              </a:rPr>
              <a:t> and Percentage Changes</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1176798312"/>
              </p:ext>
            </p:extLst>
          </p:nvPr>
        </p:nvGraphicFramePr>
        <p:xfrm>
          <a:off x="1065014" y="1287231"/>
          <a:ext cx="10061971" cy="4804478"/>
        </p:xfrm>
        <a:graphic>
          <a:graphicData uri="http://schemas.openxmlformats.org/drawingml/2006/table">
            <a:tbl>
              <a:tblPr firstRow="1" bandRow="1">
                <a:tableStyleId>{5940675A-B579-460E-94D1-54222C63F5DA}</a:tableStyleId>
              </a:tblPr>
              <a:tblGrid>
                <a:gridCol w="2679120">
                  <a:extLst>
                    <a:ext uri="{9D8B030D-6E8A-4147-A177-3AD203B41FA5}">
                      <a16:colId xmlns:a16="http://schemas.microsoft.com/office/drawing/2014/main" val="420131872"/>
                    </a:ext>
                  </a:extLst>
                </a:gridCol>
                <a:gridCol w="1556449">
                  <a:extLst>
                    <a:ext uri="{9D8B030D-6E8A-4147-A177-3AD203B41FA5}">
                      <a16:colId xmlns:a16="http://schemas.microsoft.com/office/drawing/2014/main" val="791136943"/>
                    </a:ext>
                  </a:extLst>
                </a:gridCol>
                <a:gridCol w="2242616">
                  <a:extLst>
                    <a:ext uri="{9D8B030D-6E8A-4147-A177-3AD203B41FA5}">
                      <a16:colId xmlns:a16="http://schemas.microsoft.com/office/drawing/2014/main" val="1417751783"/>
                    </a:ext>
                  </a:extLst>
                </a:gridCol>
                <a:gridCol w="1791893">
                  <a:extLst>
                    <a:ext uri="{9D8B030D-6E8A-4147-A177-3AD203B41FA5}">
                      <a16:colId xmlns:a16="http://schemas.microsoft.com/office/drawing/2014/main" val="2449649935"/>
                    </a:ext>
                  </a:extLst>
                </a:gridCol>
                <a:gridCol w="1791893">
                  <a:extLst>
                    <a:ext uri="{9D8B030D-6E8A-4147-A177-3AD203B41FA5}">
                      <a16:colId xmlns:a16="http://schemas.microsoft.com/office/drawing/2014/main" val="1816395642"/>
                    </a:ext>
                  </a:extLst>
                </a:gridCol>
              </a:tblGrid>
              <a:tr h="202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latin typeface="+mn-lt"/>
                        </a:rPr>
                        <a:t>People on Universal Credit</a:t>
                      </a:r>
                    </a:p>
                    <a:p>
                      <a:pPr algn="ctr"/>
                      <a:endParaRPr lang="en-GB" sz="160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dirty="0">
                          <a:solidFill>
                            <a:srgbClr val="0070C0"/>
                          </a:solidFill>
                          <a:effectLst/>
                          <a:latin typeface="+mn-lt"/>
                        </a:rPr>
                        <a:t>Number of total people on Universal Credit </a:t>
                      </a:r>
                      <a:r>
                        <a:rPr lang="en-GB" sz="1600" b="1" i="0" u="none" strike="noStrike" dirty="0">
                          <a:solidFill>
                            <a:srgbClr val="000000"/>
                          </a:solidFill>
                          <a:effectLst/>
                          <a:latin typeface="+mn-lt"/>
                        </a:rPr>
                        <a:t>February 2024</a:t>
                      </a:r>
                    </a:p>
                    <a:p>
                      <a:pPr algn="ctr" fontAlgn="b"/>
                      <a:endParaRPr lang="en-GB" sz="1600" b="1" i="0" u="none" strike="noStrike" dirty="0">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dirty="0">
                          <a:solidFill>
                            <a:srgbClr val="0070C0"/>
                          </a:solidFill>
                          <a:effectLst/>
                          <a:latin typeface="+mn-lt"/>
                        </a:rPr>
                        <a:t>Number of claimants aged 16-64 as % 16-64 population</a:t>
                      </a:r>
                    </a:p>
                    <a:p>
                      <a:pPr algn="ctr" fontAlgn="b"/>
                      <a:r>
                        <a:rPr lang="en-GB" sz="1600" b="1" i="0" u="none" strike="noStrike" dirty="0">
                          <a:solidFill>
                            <a:srgbClr val="000000"/>
                          </a:solidFill>
                          <a:effectLst/>
                          <a:latin typeface="+mn-lt"/>
                        </a:rPr>
                        <a:t>February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1" u="none" strike="noStrike">
                          <a:solidFill>
                            <a:srgbClr val="0070C0"/>
                          </a:solidFill>
                          <a:effectLst/>
                          <a:latin typeface="+mn-lt"/>
                        </a:rPr>
                        <a:t>% Change 12 Months ago vs Now:</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600" b="1" u="none" strike="noStrike">
                          <a:effectLst/>
                          <a:latin typeface="+mn-lt"/>
                        </a:rPr>
                        <a:t>February 2023 to  </a:t>
                      </a:r>
                      <a:r>
                        <a:rPr lang="en-GB" sz="1600" b="1" i="0" u="none" strike="noStrike">
                          <a:solidFill>
                            <a:srgbClr val="000000"/>
                          </a:solidFill>
                          <a:effectLst/>
                          <a:latin typeface="+mn-lt"/>
                        </a:rPr>
                        <a:t>February 2024</a:t>
                      </a:r>
                    </a:p>
                    <a:p>
                      <a:pPr algn="ctr" fontAlgn="b"/>
                      <a:endParaRPr lang="en-GB" sz="16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600" b="1" u="none" strike="noStrike">
                          <a:solidFill>
                            <a:srgbClr val="0070C0"/>
                          </a:solidFill>
                          <a:effectLst/>
                          <a:latin typeface="+mn-lt"/>
                        </a:rPr>
                        <a:t>% Change Previous update vs Now:</a:t>
                      </a:r>
                    </a:p>
                    <a:p>
                      <a:pPr algn="ctr" fontAlgn="b"/>
                      <a:r>
                        <a:rPr lang="en-GB" sz="1600" b="1" u="none" strike="noStrike">
                          <a:effectLst/>
                          <a:latin typeface="+mn-lt"/>
                        </a:rPr>
                        <a:t>December 2023 to February 2024</a:t>
                      </a:r>
                      <a:endParaRPr lang="en-GB" sz="16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26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Cambridge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dirty="0">
                          <a:solidFill>
                            <a:srgbClr val="000000"/>
                          </a:solidFill>
                          <a:effectLst/>
                          <a:latin typeface="+mn-lt"/>
                        </a:rPr>
                        <a:t>8,543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dirty="0">
                          <a:solidFill>
                            <a:srgbClr val="000000"/>
                          </a:solidFill>
                          <a:effectLst/>
                          <a:latin typeface="+mn-lt"/>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8305194"/>
                  </a:ext>
                </a:extLst>
              </a:tr>
              <a:tr h="618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i="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dirty="0">
                          <a:solidFill>
                            <a:srgbClr val="000000"/>
                          </a:solidFill>
                          <a:effectLst/>
                          <a:latin typeface="+mn-lt"/>
                        </a:rPr>
                        <a:t>8,706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GB" sz="1600" b="1" i="0" u="none" strike="noStrike">
                          <a:solidFill>
                            <a:srgbClr val="000000"/>
                          </a:solidFill>
                          <a:effectLst/>
                          <a:latin typeface="Calibri" panose="020F050202020403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719352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17,249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485462"/>
                  </a:ext>
                </a:extLst>
              </a:tr>
              <a:tr h="865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latin typeface="+mn-lt"/>
                        </a:rPr>
                        <a:t>Great Britain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6,333,689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mn-lt"/>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a:solidFill>
                            <a:srgbClr val="000000"/>
                          </a:solidFill>
                          <a:effectLst/>
                          <a:latin typeface="Calibri" panose="020F0502020204030204" pitchFamily="34" charset="0"/>
                        </a:rPr>
                        <a:t>+10.7%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1" i="0" u="none" strike="noStrike" dirty="0">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875978"/>
                  </a:ext>
                </a:extLst>
              </a:tr>
            </a:tbl>
          </a:graphicData>
        </a:graphic>
      </p:graphicFrame>
    </p:spTree>
    <p:extLst>
      <p:ext uri="{BB962C8B-B14F-4D97-AF65-F5344CB8AC3E}">
        <p14:creationId xmlns:p14="http://schemas.microsoft.com/office/powerpoint/2010/main" val="228401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Labour Market Overview</a:t>
            </a:r>
          </a:p>
        </p:txBody>
      </p:sp>
      <p:sp>
        <p:nvSpPr>
          <p:cNvPr id="3" name="Text Placeholder 2">
            <a:extLst>
              <a:ext uri="{FF2B5EF4-FFF2-40B4-BE49-F238E27FC236}">
                <a16:creationId xmlns:a16="http://schemas.microsoft.com/office/drawing/2014/main" id="{99A569FF-1EE2-AD02-5F39-3E61AF353FFA}"/>
              </a:ext>
            </a:extLst>
          </p:cNvPr>
          <p:cNvSpPr>
            <a:spLocks noGrp="1"/>
          </p:cNvSpPr>
          <p:nvPr>
            <p:ph type="body" idx="1"/>
          </p:nvPr>
        </p:nvSpPr>
        <p:spPr/>
        <p:txBody>
          <a:bodyPr/>
          <a:lstStyle/>
          <a:p>
            <a:pPr algn="ctr"/>
            <a:r>
              <a:rPr lang="en-GB" sz="2400" b="1">
                <a:solidFill>
                  <a:schemeClr val="bg1"/>
                </a:solidFill>
                <a:latin typeface="+mn-lt"/>
              </a:rPr>
              <a:t>(</a:t>
            </a:r>
            <a:r>
              <a:rPr lang="en-GB" b="1">
                <a:solidFill>
                  <a:schemeClr val="bg1"/>
                </a:solidFill>
              </a:rPr>
              <a:t>January 2023 </a:t>
            </a:r>
            <a:r>
              <a:rPr lang="en-GB" sz="2400" b="1">
                <a:solidFill>
                  <a:schemeClr val="bg1"/>
                </a:solidFill>
                <a:latin typeface="+mn-lt"/>
              </a:rPr>
              <a:t>– December 2023)</a:t>
            </a:r>
            <a:endParaRPr lang="en-GB"/>
          </a:p>
        </p:txBody>
      </p:sp>
    </p:spTree>
    <p:extLst>
      <p:ext uri="{BB962C8B-B14F-4D97-AF65-F5344CB8AC3E}">
        <p14:creationId xmlns:p14="http://schemas.microsoft.com/office/powerpoint/2010/main" val="189661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Pay and Inflation</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a:solidFill>
                  <a:schemeClr val="bg1"/>
                </a:solidFill>
              </a:rPr>
              <a:t>Pay As You Earn (PAYE) Real Time Information – February 2024 </a:t>
            </a:r>
            <a:endParaRPr lang="en-GB"/>
          </a:p>
        </p:txBody>
      </p:sp>
    </p:spTree>
    <p:extLst>
      <p:ext uri="{BB962C8B-B14F-4D97-AF65-F5344CB8AC3E}">
        <p14:creationId xmlns:p14="http://schemas.microsoft.com/office/powerpoint/2010/main" val="216002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white"/>
                </a:solidFill>
                <a:latin typeface="Trebuchet MS" panose="020B0603020202020204" pitchFamily="34" charset="0"/>
              </a:rPr>
              <a:t>P</a:t>
            </a:r>
            <a:r>
              <a:rPr kumimoji="0" lang="en-US"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ay and Inflation– February 2024</a:t>
            </a:r>
            <a:endPar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TextBox 4">
            <a:extLst>
              <a:ext uri="{FF2B5EF4-FFF2-40B4-BE49-F238E27FC236}">
                <a16:creationId xmlns:a16="http://schemas.microsoft.com/office/drawing/2014/main" id="{3504BDA3-ECA1-3CB6-A871-2440E752EF28}"/>
              </a:ext>
            </a:extLst>
          </p:cNvPr>
          <p:cNvSpPr txBox="1"/>
          <p:nvPr/>
        </p:nvSpPr>
        <p:spPr>
          <a:xfrm>
            <a:off x="-1" y="1076374"/>
            <a:ext cx="12192000" cy="295164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Workers who are resident in Greater Cambridge continue to have higher median monthly pay than the UK overall.</a:t>
            </a:r>
            <a:b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GB"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Annual pay growth in the Greater Cambridge area continues to be below inflation contrasting to the United Kingdom. Pay growth across South Cambridgeshire is closer to inflation than Cambridge. Real term wage growth across both Cambridge and South Cambridgeshire is also lower than the United Kingdom.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Since August 2023, the annual pay growth has been decreasing in Cambridge, South Cambridgeshire and the United Kingdom. Inflation has also followed the same trend. Whilst the United Kingdom pay growth has remained above inflation during this decrease, Cambridge and South Cambridgeshire has fallen below.</a:t>
            </a:r>
            <a:endParaRPr kumimoji="0" lang="en-GB" sz="1800" b="0"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211233" y="3798216"/>
            <a:ext cx="11769531" cy="3339184"/>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Cambridge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(£2,799) and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South Cambridgeshire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(£2,767) both have average median pay much higher than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(£2,311), all three geographies have followed similar trends throughout the period 2021-2023</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Cambridge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South Cambridgeshire</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both seen average pay growth consistently below that of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since September 2021, and despite the gap narrowing throughout 2022 and 2023, pay growth remains below the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Kingdom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across the latest data.</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Across the latest data pay growth is below inflation across both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Cambridge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South Cambridgeshire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contrasting to the </a:t>
            </a:r>
            <a:r>
              <a:rPr lang="en-GB"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United Kingdom.</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80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Median monthly </a:t>
            </a:r>
            <a:r>
              <a:rPr lang="en-GB" sz="2800" b="1">
                <a:solidFill>
                  <a:prstClr val="white"/>
                </a:solidFill>
                <a:latin typeface="Calibri" panose="020F0502020204030204"/>
              </a:rPr>
              <a:t>pay </a:t>
            </a: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(PAYE)</a:t>
            </a:r>
          </a:p>
        </p:txBody>
      </p:sp>
      <p:sp>
        <p:nvSpPr>
          <p:cNvPr id="3" name="TextBox 2">
            <a:extLst>
              <a:ext uri="{FF2B5EF4-FFF2-40B4-BE49-F238E27FC236}">
                <a16:creationId xmlns:a16="http://schemas.microsoft.com/office/drawing/2014/main" id="{D9226147-33A4-4D9D-B338-881EC349B5FA}"/>
              </a:ext>
              <a:ext uri="{C183D7F6-B498-43B3-948B-1728B52AA6E4}">
                <adec:decorative xmlns:adec="http://schemas.microsoft.com/office/drawing/2017/decorative" val="1"/>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10" name="TextBox 9">
            <a:extLst>
              <a:ext uri="{FF2B5EF4-FFF2-40B4-BE49-F238E27FC236}">
                <a16:creationId xmlns:a16="http://schemas.microsoft.com/office/drawing/2014/main" id="{E57F29FA-99FB-43C5-B751-174C6D71EA76}"/>
              </a:ext>
              <a:ext uri="{C183D7F6-B498-43B3-948B-1728B52AA6E4}">
                <adec:decorative xmlns:adec="http://schemas.microsoft.com/office/drawing/2017/decorative" val="1"/>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(Jun – Sept 22):</a:t>
            </a:r>
          </a:p>
        </p:txBody>
      </p:sp>
      <p:sp>
        <p:nvSpPr>
          <p:cNvPr id="16" name="TextBox 15">
            <a:extLst>
              <a:ext uri="{FF2B5EF4-FFF2-40B4-BE49-F238E27FC236}">
                <a16:creationId xmlns:a16="http://schemas.microsoft.com/office/drawing/2014/main" id="{61AD0DBC-6257-45B0-999B-593C1FD6D854}"/>
              </a:ext>
              <a:ext uri="{C183D7F6-B498-43B3-948B-1728B52AA6E4}">
                <adec:decorative xmlns:adec="http://schemas.microsoft.com/office/drawing/2017/decorative" val="1"/>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6" name="TextBox 5">
            <a:extLst>
              <a:ext uri="{FF2B5EF4-FFF2-40B4-BE49-F238E27FC236}">
                <a16:creationId xmlns:a16="http://schemas.microsoft.com/office/drawing/2014/main" id="{0E25083A-591B-4635-94D5-81A91553C4A7}"/>
              </a:ext>
              <a:ext uri="{C183D7F6-B498-43B3-948B-1728B52AA6E4}">
                <adec:decorative xmlns:adec="http://schemas.microsoft.com/office/drawing/2017/decorative" val="1"/>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 uri="{C183D7F6-B498-43B3-948B-1728B52AA6E4}">
                <adec:decorative xmlns:adec="http://schemas.microsoft.com/office/drawing/2017/decorative" val="1"/>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 uri="{C183D7F6-B498-43B3-948B-1728B52AA6E4}">
                <adec:decorative xmlns:adec="http://schemas.microsoft.com/office/drawing/2017/decorative" val="1"/>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Jan 2021 - Dec 2021</a:t>
            </a: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2">
            <a:extLst>
              <a:ext uri="{FF2B5EF4-FFF2-40B4-BE49-F238E27FC236}">
                <a16:creationId xmlns:a16="http://schemas.microsoft.com/office/drawing/2014/main" id="{C551AAF6-42F2-C712-C286-A65FB44D0B23}"/>
              </a:ext>
            </a:extLst>
          </p:cNvPr>
          <p:cNvGraphicFramePr>
            <a:graphicFrameLocks noGrp="1"/>
          </p:cNvGraphicFramePr>
          <p:nvPr>
            <p:extLst>
              <p:ext uri="{D42A27DB-BD31-4B8C-83A1-F6EECF244321}">
                <p14:modId xmlns:p14="http://schemas.microsoft.com/office/powerpoint/2010/main" val="2437522903"/>
              </p:ext>
            </p:extLst>
          </p:nvPr>
        </p:nvGraphicFramePr>
        <p:xfrm>
          <a:off x="1174528" y="5498403"/>
          <a:ext cx="9842944" cy="1280160"/>
        </p:xfrm>
        <a:graphic>
          <a:graphicData uri="http://schemas.openxmlformats.org/drawingml/2006/table">
            <a:tbl>
              <a:tblPr firstRow="1" bandRow="1">
                <a:tableStyleId>{5C22544A-7EE6-4342-B048-85BDC9FD1C3A}</a:tableStyleId>
              </a:tblPr>
              <a:tblGrid>
                <a:gridCol w="2460736">
                  <a:extLst>
                    <a:ext uri="{9D8B030D-6E8A-4147-A177-3AD203B41FA5}">
                      <a16:colId xmlns:a16="http://schemas.microsoft.com/office/drawing/2014/main" val="4032657100"/>
                    </a:ext>
                  </a:extLst>
                </a:gridCol>
                <a:gridCol w="2460736">
                  <a:extLst>
                    <a:ext uri="{9D8B030D-6E8A-4147-A177-3AD203B41FA5}">
                      <a16:colId xmlns:a16="http://schemas.microsoft.com/office/drawing/2014/main" val="774618395"/>
                    </a:ext>
                  </a:extLst>
                </a:gridCol>
                <a:gridCol w="2460736">
                  <a:extLst>
                    <a:ext uri="{9D8B030D-6E8A-4147-A177-3AD203B41FA5}">
                      <a16:colId xmlns:a16="http://schemas.microsoft.com/office/drawing/2014/main" val="61583384"/>
                    </a:ext>
                  </a:extLst>
                </a:gridCol>
                <a:gridCol w="2460736">
                  <a:extLst>
                    <a:ext uri="{9D8B030D-6E8A-4147-A177-3AD203B41FA5}">
                      <a16:colId xmlns:a16="http://schemas.microsoft.com/office/drawing/2014/main" val="1230185909"/>
                    </a:ext>
                  </a:extLst>
                </a:gridCol>
              </a:tblGrid>
              <a:tr h="362007">
                <a:tc>
                  <a:txBody>
                    <a:bodyPr/>
                    <a:lstStyle/>
                    <a:p>
                      <a:r>
                        <a:rPr lang="en-GB">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Cambridge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South 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600">
                          <a:solidFill>
                            <a:schemeClr val="tx1"/>
                          </a:solidFill>
                        </a:rPr>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0">
                <a:tc>
                  <a:txBody>
                    <a:bodyPr/>
                    <a:lstStyle/>
                    <a:p>
                      <a:pPr algn="l"/>
                      <a:r>
                        <a:rPr lang="en-GB" sz="1600" b="1">
                          <a:solidFill>
                            <a:schemeClr val="tx1"/>
                          </a:solidFill>
                        </a:rPr>
                        <a:t>Median monthly pay (November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a:solidFill>
                            <a:schemeClr val="tx1"/>
                          </a:solidFill>
                        </a:rPr>
                        <a:t>£2,799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£2,767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chemeClr val="tx1"/>
                          </a:solidFill>
                        </a:rPr>
                        <a:t>£2,311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368383"/>
                  </a:ext>
                </a:extLst>
              </a:tr>
              <a:tr h="20958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1">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4893789"/>
                  </a:ext>
                </a:extLst>
              </a:tr>
            </a:tbl>
          </a:graphicData>
        </a:graphic>
      </p:graphicFrame>
      <p:pic>
        <p:nvPicPr>
          <p:cNvPr id="4" name="Picture 3" descr="A line chart showing the median monthly wage in Cambridge and South Cambridgeshire from January 2021 to February 2024 compared to the UK. Cambridge and South Cambridgeshire see similar median monthly wages which are substantially higher than observed in the UK. Cambridge has been slightly higher throughout the period">
            <a:extLst>
              <a:ext uri="{FF2B5EF4-FFF2-40B4-BE49-F238E27FC236}">
                <a16:creationId xmlns:a16="http://schemas.microsoft.com/office/drawing/2014/main" id="{6823F6A1-B557-28DB-F623-DE4D7318A2AD}"/>
              </a:ext>
            </a:extLst>
          </p:cNvPr>
          <p:cNvPicPr>
            <a:picLocks noChangeAspect="1"/>
          </p:cNvPicPr>
          <p:nvPr/>
        </p:nvPicPr>
        <p:blipFill>
          <a:blip r:embed="rId3"/>
          <a:stretch>
            <a:fillRect/>
          </a:stretch>
        </p:blipFill>
        <p:spPr>
          <a:xfrm>
            <a:off x="1317219" y="604559"/>
            <a:ext cx="9917217" cy="4752000"/>
          </a:xfrm>
          <a:prstGeom prst="rect">
            <a:avLst/>
          </a:prstGeom>
        </p:spPr>
      </p:pic>
    </p:spTree>
    <p:extLst>
      <p:ext uri="{BB962C8B-B14F-4D97-AF65-F5344CB8AC3E}">
        <p14:creationId xmlns:p14="http://schemas.microsoft.com/office/powerpoint/2010/main" val="3110249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Real wage growth (PAYE)</a:t>
            </a:r>
          </a:p>
        </p:txBody>
      </p:sp>
      <p:sp>
        <p:nvSpPr>
          <p:cNvPr id="3" name="TextBox 2">
            <a:extLst>
              <a:ext uri="{FF2B5EF4-FFF2-40B4-BE49-F238E27FC236}">
                <a16:creationId xmlns:a16="http://schemas.microsoft.com/office/drawing/2014/main" id="{D9226147-33A4-4D9D-B338-881EC349B5FA}"/>
              </a:ext>
              <a:ext uri="{C183D7F6-B498-43B3-948B-1728B52AA6E4}">
                <adec:decorative xmlns:adec="http://schemas.microsoft.com/office/drawing/2017/decorative" val="1"/>
              </a:ext>
            </a:extLst>
          </p:cNvPr>
          <p:cNvSpPr txBox="1"/>
          <p:nvPr/>
        </p:nvSpPr>
        <p:spPr>
          <a:xfrm>
            <a:off x="2493895" y="5842873"/>
            <a:ext cx="1266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10" name="TextBox 9">
            <a:extLst>
              <a:ext uri="{FF2B5EF4-FFF2-40B4-BE49-F238E27FC236}">
                <a16:creationId xmlns:a16="http://schemas.microsoft.com/office/drawing/2014/main" id="{E57F29FA-99FB-43C5-B751-174C6D71EA76}"/>
              </a:ext>
              <a:ext uri="{C183D7F6-B498-43B3-948B-1728B52AA6E4}">
                <adec:decorative xmlns:adec="http://schemas.microsoft.com/office/drawing/2017/decorative" val="1"/>
              </a:ext>
            </a:extLst>
          </p:cNvPr>
          <p:cNvSpPr txBox="1"/>
          <p:nvPr/>
        </p:nvSpPr>
        <p:spPr>
          <a:xfrm>
            <a:off x="4253912" y="5677431"/>
            <a:ext cx="20351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change </a:t>
            </a:r>
            <a:b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(Jun – Sept 22):</a:t>
            </a:r>
          </a:p>
        </p:txBody>
      </p:sp>
      <p:sp>
        <p:nvSpPr>
          <p:cNvPr id="16" name="TextBox 15">
            <a:extLst>
              <a:ext uri="{FF2B5EF4-FFF2-40B4-BE49-F238E27FC236}">
                <a16:creationId xmlns:a16="http://schemas.microsoft.com/office/drawing/2014/main" id="{61AD0DBC-6257-45B0-999B-593C1FD6D854}"/>
              </a:ext>
              <a:ext uri="{C183D7F6-B498-43B3-948B-1728B52AA6E4}">
                <adec:decorative xmlns:adec="http://schemas.microsoft.com/office/drawing/2017/decorative" val="1"/>
              </a:ext>
            </a:extLst>
          </p:cNvPr>
          <p:cNvSpPr txBox="1"/>
          <p:nvPr/>
        </p:nvSpPr>
        <p:spPr>
          <a:xfrm>
            <a:off x="6258598" y="5894773"/>
            <a:ext cx="1350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-2.2pp</a:t>
            </a:r>
          </a:p>
        </p:txBody>
      </p:sp>
      <p:sp>
        <p:nvSpPr>
          <p:cNvPr id="6" name="TextBox 5">
            <a:extLst>
              <a:ext uri="{FF2B5EF4-FFF2-40B4-BE49-F238E27FC236}">
                <a16:creationId xmlns:a16="http://schemas.microsoft.com/office/drawing/2014/main" id="{0E25083A-591B-4635-94D5-81A91553C4A7}"/>
              </a:ext>
              <a:ext uri="{C183D7F6-B498-43B3-948B-1728B52AA6E4}">
                <adec:decorative xmlns:adec="http://schemas.microsoft.com/office/drawing/2017/decorative" val="1"/>
              </a:ext>
            </a:extLst>
          </p:cNvPr>
          <p:cNvSpPr txBox="1"/>
          <p:nvPr/>
        </p:nvSpPr>
        <p:spPr>
          <a:xfrm>
            <a:off x="594809"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Oct 2021 - Sept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DAE669-08F4-4823-9CD7-680AAE710587}"/>
              </a:ext>
              <a:ext uri="{C183D7F6-B498-43B3-948B-1728B52AA6E4}">
                <adec:decorative xmlns:adec="http://schemas.microsoft.com/office/drawing/2017/decorative" val="1"/>
              </a:ext>
            </a:extLst>
          </p:cNvPr>
          <p:cNvSpPr txBox="1"/>
          <p:nvPr/>
        </p:nvSpPr>
        <p:spPr>
          <a:xfrm>
            <a:off x="4176112" y="6426335"/>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prstClr val="white"/>
                </a:solidFill>
                <a:effectLst/>
                <a:uLnTx/>
                <a:uFillTx/>
                <a:latin typeface="Calibri" panose="020F0502020204030204"/>
                <a:ea typeface="+mn-ea"/>
                <a:cs typeface="+mn-cs"/>
              </a:rPr>
              <a:t>Comparing Oct 2021– Sept 2022 with Jul 2021 – Jun 2022</a:t>
            </a: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EE3F32-67B1-4CB2-B9E5-94B8EFE896B6}"/>
              </a:ext>
              <a:ext uri="{C183D7F6-B498-43B3-948B-1728B52AA6E4}">
                <adec:decorative xmlns:adec="http://schemas.microsoft.com/office/drawing/2017/decorative" val="1"/>
              </a:ext>
            </a:extLst>
          </p:cNvPr>
          <p:cNvSpPr txBox="1"/>
          <p:nvPr/>
        </p:nvSpPr>
        <p:spPr>
          <a:xfrm>
            <a:off x="7921976" y="6422816"/>
            <a:ext cx="327079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Calibri" panose="020F0502020204030204"/>
                <a:ea typeface="+mn-ea"/>
                <a:cs typeface="+mn-cs"/>
              </a:rPr>
              <a:t>Comparing Jan 2022- Dec 2022 with Jan 2021 - Dec 2021</a:t>
            </a:r>
          </a:p>
        </p:txBody>
      </p:sp>
      <p:sp>
        <p:nvSpPr>
          <p:cNvPr id="8" name="Isosceles Triangle 7">
            <a:extLst>
              <a:ext uri="{FF2B5EF4-FFF2-40B4-BE49-F238E27FC236}">
                <a16:creationId xmlns:a16="http://schemas.microsoft.com/office/drawing/2014/main" id="{9A3E42BE-94B9-A2D4-85CB-3412B4AEA87E}"/>
              </a:ext>
              <a:ext uri="{C183D7F6-B498-43B3-948B-1728B52AA6E4}">
                <adec:decorative xmlns:adec="http://schemas.microsoft.com/office/drawing/2017/decorative" val="1"/>
              </a:ext>
            </a:extLst>
          </p:cNvPr>
          <p:cNvSpPr/>
          <p:nvPr/>
        </p:nvSpPr>
        <p:spPr>
          <a:xfrm rot="10800000">
            <a:off x="5951981" y="595623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line chart showing the wage growth in real terms from 2025 to January 2034. Across recent months real wage growth has been higher in the UK than both Cambridge and South Cambridgeshire which have been in line.">
            <a:extLst>
              <a:ext uri="{FF2B5EF4-FFF2-40B4-BE49-F238E27FC236}">
                <a16:creationId xmlns:a16="http://schemas.microsoft.com/office/drawing/2014/main" id="{7A459F7B-67FF-8DAC-4858-0DCB4224EB0C}"/>
              </a:ext>
            </a:extLst>
          </p:cNvPr>
          <p:cNvPicPr>
            <a:picLocks noChangeAspect="1"/>
          </p:cNvPicPr>
          <p:nvPr/>
        </p:nvPicPr>
        <p:blipFill>
          <a:blip r:embed="rId3"/>
          <a:stretch>
            <a:fillRect/>
          </a:stretch>
        </p:blipFill>
        <p:spPr>
          <a:xfrm>
            <a:off x="424201" y="956489"/>
            <a:ext cx="11343597" cy="5367273"/>
          </a:xfrm>
          <a:prstGeom prst="rect">
            <a:avLst/>
          </a:prstGeom>
        </p:spPr>
      </p:pic>
    </p:spTree>
    <p:extLst>
      <p:ext uri="{BB962C8B-B14F-4D97-AF65-F5344CB8AC3E}">
        <p14:creationId xmlns:p14="http://schemas.microsoft.com/office/powerpoint/2010/main" val="3502917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0000"/>
              </a:lnSpc>
              <a:spcBef>
                <a:spcPts val="0"/>
              </a:spcBef>
              <a:defRPr/>
            </a:pP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Employment Trends – Median monthly pay growth (PAYE) (January 2021- </a:t>
            </a:r>
            <a:r>
              <a:rPr lang="en-GB" sz="2400" b="1">
                <a:solidFill>
                  <a:prstClr val="white"/>
                </a:solidFill>
                <a:latin typeface="Calibri" panose="020F0502020204030204"/>
              </a:rPr>
              <a:t>February 2024</a:t>
            </a:r>
            <a:r>
              <a:rPr kumimoji="0" lang="en-GB"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graphicFrame>
        <p:nvGraphicFramePr>
          <p:cNvPr id="4" name="Table 12">
            <a:extLst>
              <a:ext uri="{FF2B5EF4-FFF2-40B4-BE49-F238E27FC236}">
                <a16:creationId xmlns:a16="http://schemas.microsoft.com/office/drawing/2014/main" id="{4290FF01-2C26-4BB1-7936-861A5EC9E404}"/>
              </a:ext>
            </a:extLst>
          </p:cNvPr>
          <p:cNvGraphicFramePr>
            <a:graphicFrameLocks noGrp="1"/>
          </p:cNvGraphicFramePr>
          <p:nvPr>
            <p:extLst>
              <p:ext uri="{D42A27DB-BD31-4B8C-83A1-F6EECF244321}">
                <p14:modId xmlns:p14="http://schemas.microsoft.com/office/powerpoint/2010/main" val="2230303201"/>
              </p:ext>
            </p:extLst>
          </p:nvPr>
        </p:nvGraphicFramePr>
        <p:xfrm>
          <a:off x="321804" y="5177818"/>
          <a:ext cx="11548390" cy="1633876"/>
        </p:xfrm>
        <a:graphic>
          <a:graphicData uri="http://schemas.openxmlformats.org/drawingml/2006/table">
            <a:tbl>
              <a:tblPr firstRow="1" bandRow="1">
                <a:tableStyleId>{5C22544A-7EE6-4342-B048-85BDC9FD1C3A}</a:tableStyleId>
              </a:tblPr>
              <a:tblGrid>
                <a:gridCol w="2309678">
                  <a:extLst>
                    <a:ext uri="{9D8B030D-6E8A-4147-A177-3AD203B41FA5}">
                      <a16:colId xmlns:a16="http://schemas.microsoft.com/office/drawing/2014/main" val="4032657100"/>
                    </a:ext>
                  </a:extLst>
                </a:gridCol>
                <a:gridCol w="2309678">
                  <a:extLst>
                    <a:ext uri="{9D8B030D-6E8A-4147-A177-3AD203B41FA5}">
                      <a16:colId xmlns:a16="http://schemas.microsoft.com/office/drawing/2014/main" val="135579462"/>
                    </a:ext>
                  </a:extLst>
                </a:gridCol>
                <a:gridCol w="2309678">
                  <a:extLst>
                    <a:ext uri="{9D8B030D-6E8A-4147-A177-3AD203B41FA5}">
                      <a16:colId xmlns:a16="http://schemas.microsoft.com/office/drawing/2014/main" val="774618395"/>
                    </a:ext>
                  </a:extLst>
                </a:gridCol>
                <a:gridCol w="2309678">
                  <a:extLst>
                    <a:ext uri="{9D8B030D-6E8A-4147-A177-3AD203B41FA5}">
                      <a16:colId xmlns:a16="http://schemas.microsoft.com/office/drawing/2014/main" val="61583384"/>
                    </a:ext>
                  </a:extLst>
                </a:gridCol>
                <a:gridCol w="2309678">
                  <a:extLst>
                    <a:ext uri="{9D8B030D-6E8A-4147-A177-3AD203B41FA5}">
                      <a16:colId xmlns:a16="http://schemas.microsoft.com/office/drawing/2014/main" val="728459539"/>
                    </a:ext>
                  </a:extLst>
                </a:gridCol>
              </a:tblGrid>
              <a:tr h="480674">
                <a:tc>
                  <a:txBody>
                    <a:bodyPr/>
                    <a:lstStyle/>
                    <a:p>
                      <a:r>
                        <a:rPr lang="en-GB" sz="1600">
                          <a:solidFill>
                            <a:schemeClr val="tx1"/>
                          </a:solidFill>
                        </a:rPr>
                        <a:t>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CPIH</a:t>
                      </a:r>
                      <a:br>
                        <a:rPr lang="en-GB" sz="1400">
                          <a:solidFill>
                            <a:schemeClr val="tx1"/>
                          </a:solidFill>
                        </a:rPr>
                      </a:br>
                      <a:r>
                        <a:rPr lang="en-GB" sz="1400">
                          <a:solidFill>
                            <a:schemeClr val="tx1"/>
                          </a:solidFill>
                        </a:rPr>
                        <a:t>(February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United Kingdom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64231404"/>
                  </a:ext>
                </a:extLst>
              </a:tr>
              <a:tr h="521942">
                <a:tc>
                  <a:txBody>
                    <a:bodyPr/>
                    <a:lstStyle/>
                    <a:p>
                      <a:pPr algn="l"/>
                      <a:r>
                        <a:rPr lang="en-GB" sz="1200" b="1">
                          <a:solidFill>
                            <a:schemeClr val="tx1"/>
                          </a:solidFill>
                        </a:rPr>
                        <a:t>% Change from February 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b="1">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355668"/>
                  </a:ext>
                </a:extLst>
              </a:tr>
              <a:tr h="59377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a:solidFill>
                            <a:schemeClr val="tx1"/>
                          </a:solidFill>
                        </a:rPr>
                        <a:t>*</a:t>
                      </a:r>
                      <a:r>
                        <a:rPr lang="en-GB" sz="1200"/>
                        <a:t>T</a:t>
                      </a:r>
                      <a:r>
                        <a:rPr lang="en-GB" sz="1200" b="0" i="0">
                          <a:effectLst/>
                        </a:rPr>
                        <a:t>he Consumer Prices Index including owner occupiers' housing costs (CPIH) is the office for national statistics’ headline inflation measure</a:t>
                      </a:r>
                      <a:br>
                        <a:rPr lang="en-GB" sz="1200" b="0" i="1">
                          <a:solidFill>
                            <a:schemeClr val="tx1"/>
                          </a:solidFill>
                        </a:rPr>
                      </a:br>
                      <a:r>
                        <a:rPr lang="en-GB" sz="1200" b="0" i="1">
                          <a:solidFill>
                            <a:schemeClr val="tx1"/>
                          </a:solidFill>
                        </a:rPr>
                        <a:t>Source - Pay as you earn real time information – HMRC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algn="ct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659866"/>
                  </a:ext>
                </a:extLst>
              </a:tr>
            </a:tbl>
          </a:graphicData>
        </a:graphic>
      </p:graphicFrame>
      <p:sp>
        <p:nvSpPr>
          <p:cNvPr id="2" name="TextBox 1">
            <a:extLst>
              <a:ext uri="{FF2B5EF4-FFF2-40B4-BE49-F238E27FC236}">
                <a16:creationId xmlns:a16="http://schemas.microsoft.com/office/drawing/2014/main" id="{D1B507F4-D681-9AE7-457E-153367C7BD9B}"/>
              </a:ext>
            </a:extLst>
          </p:cNvPr>
          <p:cNvSpPr txBox="1"/>
          <p:nvPr/>
        </p:nvSpPr>
        <p:spPr>
          <a:xfrm>
            <a:off x="5981700" y="6519446"/>
            <a:ext cx="8509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black"/>
                </a:solidFill>
                <a:effectLst/>
                <a:uLnTx/>
                <a:uFillTx/>
                <a:latin typeface="Calibri" panose="020F0502020204030204"/>
                <a:ea typeface="+mn-ea"/>
                <a:cs typeface="+mn-cs"/>
              </a:rPr>
              <a:t>*Inflation given by </a:t>
            </a:r>
            <a:r>
              <a:rPr kumimoji="0" lang="en-GB" sz="16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CPIH – Consumer Price Index including Housing Costs</a:t>
            </a:r>
            <a:endParaRPr kumimoji="0" lang="en-GB" sz="1600" b="1"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line chart showing the percentage change in median monthly pay from 12 month previous across Cambridge and South Cambridgeshire with CPIH plotted also. UK pay growth is above inflation where Cambridge and South Cambridgeshire pay growth is below.">
            <a:extLst>
              <a:ext uri="{FF2B5EF4-FFF2-40B4-BE49-F238E27FC236}">
                <a16:creationId xmlns:a16="http://schemas.microsoft.com/office/drawing/2014/main" id="{D0651975-F12D-1C85-A217-344A95596BC8}"/>
              </a:ext>
            </a:extLst>
          </p:cNvPr>
          <p:cNvPicPr>
            <a:picLocks noChangeAspect="1"/>
          </p:cNvPicPr>
          <p:nvPr/>
        </p:nvPicPr>
        <p:blipFill>
          <a:blip r:embed="rId3"/>
          <a:stretch>
            <a:fillRect/>
          </a:stretch>
        </p:blipFill>
        <p:spPr>
          <a:xfrm>
            <a:off x="94392" y="610084"/>
            <a:ext cx="11775802" cy="4500000"/>
          </a:xfrm>
          <a:prstGeom prst="rect">
            <a:avLst/>
          </a:prstGeom>
        </p:spPr>
      </p:pic>
    </p:spTree>
    <p:extLst>
      <p:ext uri="{BB962C8B-B14F-4D97-AF65-F5344CB8AC3E}">
        <p14:creationId xmlns:p14="http://schemas.microsoft.com/office/powerpoint/2010/main" val="58052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Vacancies</a:t>
            </a:r>
          </a:p>
        </p:txBody>
      </p:sp>
      <p:sp>
        <p:nvSpPr>
          <p:cNvPr id="3" name="Text Placeholder 2">
            <a:extLst>
              <a:ext uri="{FF2B5EF4-FFF2-40B4-BE49-F238E27FC236}">
                <a16:creationId xmlns:a16="http://schemas.microsoft.com/office/drawing/2014/main" id="{A5FB1774-CE79-E36A-AB03-A683998D0AED}"/>
              </a:ext>
            </a:extLst>
          </p:cNvPr>
          <p:cNvSpPr>
            <a:spLocks noGrp="1"/>
          </p:cNvSpPr>
          <p:nvPr>
            <p:ph type="body" idx="1"/>
          </p:nvPr>
        </p:nvSpPr>
        <p:spPr/>
        <p:txBody>
          <a:bodyPr/>
          <a:lstStyle/>
          <a:p>
            <a:pPr algn="ctr"/>
            <a:r>
              <a:rPr lang="en-GB" b="1">
                <a:solidFill>
                  <a:schemeClr val="bg1"/>
                </a:solidFill>
              </a:rPr>
              <a:t>Lightcast Vacancies Data – March 2024</a:t>
            </a:r>
            <a:endParaRPr lang="en-GB"/>
          </a:p>
        </p:txBody>
      </p:sp>
    </p:spTree>
    <p:extLst>
      <p:ext uri="{BB962C8B-B14F-4D97-AF65-F5344CB8AC3E}">
        <p14:creationId xmlns:p14="http://schemas.microsoft.com/office/powerpoint/2010/main" val="332666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Vacancies – </a:t>
            </a:r>
            <a:r>
              <a:rPr lang="en-GB" sz="2800" b="1">
                <a:solidFill>
                  <a:prstClr val="white"/>
                </a:solidFill>
                <a:latin typeface="Trebuchet MS" panose="020B0603020202020204" pitchFamily="34" charset="0"/>
              </a:rPr>
              <a:t>March</a:t>
            </a: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 2024 </a:t>
            </a:r>
          </a:p>
        </p:txBody>
      </p:sp>
      <p:sp>
        <p:nvSpPr>
          <p:cNvPr id="5" name="TextBox 4">
            <a:extLst>
              <a:ext uri="{FF2B5EF4-FFF2-40B4-BE49-F238E27FC236}">
                <a16:creationId xmlns:a16="http://schemas.microsoft.com/office/drawing/2014/main" id="{3504BDA3-ECA1-3CB6-A871-2440E752EF28}"/>
              </a:ext>
            </a:extLst>
          </p:cNvPr>
          <p:cNvSpPr txBox="1"/>
          <p:nvPr/>
        </p:nvSpPr>
        <p:spPr>
          <a:xfrm>
            <a:off x="0" y="1166327"/>
            <a:ext cx="12192000" cy="9233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rPr>
              <a:t>After record numbers of vacancies in late 2021 and early 2022, vacancies have declined. Whilst vacancies are still showing year on year decreases, on a quarterly basis they are increasing. Despite this vacancies are very low compared to the previous highs in 2021 and 2022, suggesting opportunities for those re-entering the labour  market remain </a:t>
            </a:r>
            <a:r>
              <a:rPr lang="en-GB" b="1" dirty="0">
                <a:solidFill>
                  <a:prstClr val="white"/>
                </a:solidFill>
                <a:latin typeface="Calibri"/>
                <a:ea typeface="Calibri" panose="020F0502020204030204" pitchFamily="34" charset="0"/>
                <a:cs typeface="Times New Roman"/>
              </a:rPr>
              <a:t>in short supply. </a:t>
            </a:r>
            <a:endParaRPr kumimoji="0" lang="en-GB" sz="18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569166" y="2327523"/>
            <a:ext cx="11445033" cy="3339184"/>
          </a:xfrm>
          <a:prstGeom prst="rect">
            <a:avLst/>
          </a:prstGeom>
          <a:noFill/>
        </p:spPr>
        <p:txBody>
          <a:bodyPr wrap="square">
            <a:spAutoFit/>
          </a:bodyPr>
          <a:lstStyle/>
          <a:p>
            <a:pPr marL="342900" indent="-342900">
              <a:lnSpc>
                <a:spcPct val="107000"/>
              </a:lnSpc>
              <a:buFont typeface="Symbol" panose="05050102010706020507" pitchFamily="18" charset="2"/>
              <a:buChar char=""/>
              <a:defRPr/>
            </a:pP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at how </a:t>
            </a:r>
            <a:r>
              <a:rPr lang="en-GB" sz="1800" b="1">
                <a:solidFill>
                  <a:prstClr val="black"/>
                </a:solidFill>
                <a:latin typeface="Calibri" panose="020F0502020204030204" pitchFamily="34" charset="0"/>
                <a:ea typeface="Calibri" panose="020F0502020204030204" pitchFamily="34" charset="0"/>
                <a:cs typeface="Times New Roman" panose="02020603050405020304" pitchFamily="18" charset="0"/>
              </a:rPr>
              <a:t>vacancies</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have changed since the </a:t>
            </a:r>
            <a:r>
              <a:rPr lang="en-GB" sz="1800" b="1">
                <a:solidFill>
                  <a:prstClr val="black"/>
                </a:solidFill>
                <a:latin typeface="Calibri" panose="020F0502020204030204" pitchFamily="34" charset="0"/>
                <a:ea typeface="Calibri" panose="020F0502020204030204" pitchFamily="34" charset="0"/>
                <a:cs typeface="Times New Roman" panose="02020603050405020304" pitchFamily="18" charset="0"/>
              </a:rPr>
              <a:t>previous update</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when compared to the same point in 2023, vacancies have experienced </a:t>
            </a: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an in</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crease from December 2023 (+</a:t>
            </a: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16</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but a decrease </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compared to </a:t>
            </a: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March </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2023 (-</a:t>
            </a: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33</a:t>
            </a:r>
            <a:r>
              <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GB" sz="18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These changes are in line with national data.</a:t>
            </a:r>
            <a:br>
              <a:rPr lang="en-GB" sz="1800">
                <a:solidFill>
                  <a:prstClr val="black"/>
                </a:solidFill>
                <a:latin typeface="Calibri" panose="020F0502020204030204" pitchFamily="34" charset="0"/>
                <a:cs typeface="Times New Roman" panose="02020603050405020304" pitchFamily="18" charset="0"/>
              </a:rPr>
            </a:br>
            <a:endParaRPr kumimoji="0" lang="en-GB"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b="1">
                <a:solidFill>
                  <a:prstClr val="black"/>
                </a:solidFill>
                <a:latin typeface="Calibri" panose="020F0502020204030204" pitchFamily="34" charset="0"/>
                <a:ea typeface="Calibri" panose="020F0502020204030204" pitchFamily="34" charset="0"/>
                <a:cs typeface="Times New Roman" panose="02020603050405020304" pitchFamily="18" charset="0"/>
              </a:rPr>
              <a:t>All sectors experienced an increase in vacancies from December 2023. </a:t>
            </a:r>
            <a:r>
              <a:rPr lang="en-GB">
                <a:solidFill>
                  <a:prstClr val="black"/>
                </a:solidFill>
                <a:latin typeface="Calibri" panose="020F0502020204030204" pitchFamily="34" charset="0"/>
                <a:ea typeface="Calibri" panose="020F0502020204030204" pitchFamily="34" charset="0"/>
                <a:cs typeface="Times New Roman" panose="02020603050405020304" pitchFamily="18" charset="0"/>
              </a:rPr>
              <a:t>All sectors also had fewer vacancies than in March 2023.</a:t>
            </a:r>
          </a:p>
          <a:p>
            <a:pPr marR="0" lvl="0" algn="l" defTabSz="914400" rtl="0" eaLnBrk="1" fontAlgn="auto" latinLnBrk="0" hangingPunct="1">
              <a:lnSpc>
                <a:spcPct val="107000"/>
              </a:lnSpc>
              <a:spcBef>
                <a:spcPts val="0"/>
              </a:spcBef>
              <a:spcAft>
                <a:spcPts val="0"/>
              </a:spcAft>
              <a:buClrTx/>
              <a:buSzTx/>
              <a:tabLst/>
              <a:defRPr/>
            </a:pPr>
            <a:endParaRPr lang="en-GB">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GB">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2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Vacancy</a:t>
            </a:r>
            <a:r>
              <a:rPr kumimoji="0" lang="en-GB" sz="2800" b="1" i="0" u="none" strike="noStrike" kern="1200" cap="none" spc="0" normalizeH="0" noProof="0" dirty="0">
                <a:ln>
                  <a:noFill/>
                </a:ln>
                <a:solidFill>
                  <a:prstClr val="white"/>
                </a:solidFill>
                <a:effectLst/>
                <a:uLnTx/>
                <a:uFillTx/>
                <a:latin typeface="Trebuchet MS" panose="020B0603020202020204" pitchFamily="34" charset="0"/>
                <a:ea typeface="+mn-ea"/>
                <a:cs typeface="+mn-cs"/>
              </a:rPr>
              <a:t> Trends</a:t>
            </a: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March 2024 </a:t>
            </a:r>
          </a:p>
        </p:txBody>
      </p:sp>
      <p:pic>
        <p:nvPicPr>
          <p:cNvPr id="3" name="Picture 2" descr="A line chart showing monthly unique job postings across Greater Cambridge with a line for each of the last three years. Until August, Job P&#10;Postings remain lower than the same point last year but are increasing on quartely basis.">
            <a:extLst>
              <a:ext uri="{FF2B5EF4-FFF2-40B4-BE49-F238E27FC236}">
                <a16:creationId xmlns:a16="http://schemas.microsoft.com/office/drawing/2014/main" id="{94FE9884-BC59-33FB-E234-E6FAA2A21501}"/>
              </a:ext>
            </a:extLst>
          </p:cNvPr>
          <p:cNvPicPr>
            <a:picLocks noChangeAspect="1"/>
          </p:cNvPicPr>
          <p:nvPr/>
        </p:nvPicPr>
        <p:blipFill>
          <a:blip r:embed="rId3"/>
          <a:stretch>
            <a:fillRect/>
          </a:stretch>
        </p:blipFill>
        <p:spPr>
          <a:xfrm>
            <a:off x="68558" y="1511428"/>
            <a:ext cx="9746495" cy="3835143"/>
          </a:xfrm>
          <a:prstGeom prst="rect">
            <a:avLst/>
          </a:prstGeom>
        </p:spPr>
      </p:pic>
      <p:sp>
        <p:nvSpPr>
          <p:cNvPr id="8" name="TextBox 7">
            <a:extLst>
              <a:ext uri="{FF2B5EF4-FFF2-40B4-BE49-F238E27FC236}">
                <a16:creationId xmlns:a16="http://schemas.microsoft.com/office/drawing/2014/main" id="{B262AC38-0E43-F110-BCD7-8B9E5F32D014}"/>
              </a:ext>
            </a:extLst>
          </p:cNvPr>
          <p:cNvSpPr txBox="1"/>
          <p:nvPr/>
        </p:nvSpPr>
        <p:spPr>
          <a:xfrm>
            <a:off x="10340036" y="1140345"/>
            <a:ext cx="15644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17,089</a:t>
            </a:r>
          </a:p>
        </p:txBody>
      </p:sp>
      <p:sp>
        <p:nvSpPr>
          <p:cNvPr id="10" name="TextBox 9">
            <a:extLst>
              <a:ext uri="{FF2B5EF4-FFF2-40B4-BE49-F238E27FC236}">
                <a16:creationId xmlns:a16="http://schemas.microsoft.com/office/drawing/2014/main" id="{B7FA5744-F845-791F-F4D2-DB6283559DF7}"/>
              </a:ext>
            </a:extLst>
          </p:cNvPr>
          <p:cNvSpPr txBox="1"/>
          <p:nvPr/>
        </p:nvSpPr>
        <p:spPr>
          <a:xfrm>
            <a:off x="10069091" y="1706788"/>
            <a:ext cx="2122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Unique job postings in Greater Cambridge in March 20</a:t>
            </a:r>
            <a:r>
              <a:rPr lang="en-GB" sz="1600">
                <a:solidFill>
                  <a:prstClr val="black"/>
                </a:solidFill>
                <a:latin typeface="Calibri" panose="020F0502020204030204"/>
              </a:rPr>
              <a:t>24</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058F7B-C9A7-0DB4-E5D3-B1D393255B9F}"/>
              </a:ext>
            </a:extLst>
          </p:cNvPr>
          <p:cNvSpPr txBox="1"/>
          <p:nvPr/>
        </p:nvSpPr>
        <p:spPr>
          <a:xfrm>
            <a:off x="10494246" y="2589085"/>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+16%</a:t>
            </a:r>
          </a:p>
        </p:txBody>
      </p:sp>
      <p:sp>
        <p:nvSpPr>
          <p:cNvPr id="14" name="TextBox 13">
            <a:extLst>
              <a:ext uri="{FF2B5EF4-FFF2-40B4-BE49-F238E27FC236}">
                <a16:creationId xmlns:a16="http://schemas.microsoft.com/office/drawing/2014/main" id="{CA083943-4165-3E9D-66A1-72C757275A67}"/>
              </a:ext>
            </a:extLst>
          </p:cNvPr>
          <p:cNvSpPr txBox="1"/>
          <p:nvPr/>
        </p:nvSpPr>
        <p:spPr>
          <a:xfrm>
            <a:off x="9984118" y="4039407"/>
            <a:ext cx="2150220"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a:t>
            </a:r>
            <a:r>
              <a:rPr lang="en-GB" sz="1200">
                <a:solidFill>
                  <a:prstClr val="black"/>
                </a:solidFill>
                <a:latin typeface="Calibri" panose="020F0502020204030204"/>
              </a:rPr>
              <a:t>+11</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nationally</a:t>
            </a:r>
          </a:p>
        </p:txBody>
      </p:sp>
      <p:sp>
        <p:nvSpPr>
          <p:cNvPr id="16" name="TextBox 15">
            <a:extLst>
              <a:ext uri="{FF2B5EF4-FFF2-40B4-BE49-F238E27FC236}">
                <a16:creationId xmlns:a16="http://schemas.microsoft.com/office/drawing/2014/main" id="{79029C46-08B4-1467-E1DC-01330454BE05}"/>
              </a:ext>
            </a:extLst>
          </p:cNvPr>
          <p:cNvSpPr txBox="1"/>
          <p:nvPr/>
        </p:nvSpPr>
        <p:spPr>
          <a:xfrm>
            <a:off x="9986170" y="3153913"/>
            <a:ext cx="23886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alibri" panose="020F0502020204030204"/>
              </a:rPr>
              <a:t>In</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crease in unique job postings compared to December 2023</a:t>
            </a:r>
          </a:p>
        </p:txBody>
      </p:sp>
      <p:sp>
        <p:nvSpPr>
          <p:cNvPr id="18" name="TextBox 17">
            <a:extLst>
              <a:ext uri="{FF2B5EF4-FFF2-40B4-BE49-F238E27FC236}">
                <a16:creationId xmlns:a16="http://schemas.microsoft.com/office/drawing/2014/main" id="{ACB061B8-2AC0-747C-FE0D-022DC808FE94}"/>
              </a:ext>
            </a:extLst>
          </p:cNvPr>
          <p:cNvSpPr txBox="1"/>
          <p:nvPr/>
        </p:nvSpPr>
        <p:spPr>
          <a:xfrm>
            <a:off x="10517644" y="4337309"/>
            <a:ext cx="1211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-33%</a:t>
            </a:r>
          </a:p>
        </p:txBody>
      </p:sp>
      <p:sp>
        <p:nvSpPr>
          <p:cNvPr id="22" name="TextBox 21">
            <a:extLst>
              <a:ext uri="{FF2B5EF4-FFF2-40B4-BE49-F238E27FC236}">
                <a16:creationId xmlns:a16="http://schemas.microsoft.com/office/drawing/2014/main" id="{DD2C1A75-839E-5250-D755-D6803F644E99}"/>
              </a:ext>
            </a:extLst>
          </p:cNvPr>
          <p:cNvSpPr txBox="1"/>
          <p:nvPr/>
        </p:nvSpPr>
        <p:spPr>
          <a:xfrm>
            <a:off x="9974467" y="4886482"/>
            <a:ext cx="238863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Decrease in unique job postings compared to March 2023</a:t>
            </a:r>
          </a:p>
        </p:txBody>
      </p:sp>
      <p:sp>
        <p:nvSpPr>
          <p:cNvPr id="20" name="TextBox 19">
            <a:extLst>
              <a:ext uri="{FF2B5EF4-FFF2-40B4-BE49-F238E27FC236}">
                <a16:creationId xmlns:a16="http://schemas.microsoft.com/office/drawing/2014/main" id="{48EDBF89-B2CD-754C-F42B-EE082074A243}"/>
              </a:ext>
            </a:extLst>
          </p:cNvPr>
          <p:cNvSpPr txBox="1"/>
          <p:nvPr/>
        </p:nvSpPr>
        <p:spPr>
          <a:xfrm>
            <a:off x="9988207" y="5714743"/>
            <a:ext cx="2144927" cy="27699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Compared to   -32% nationally</a:t>
            </a:r>
          </a:p>
        </p:txBody>
      </p:sp>
    </p:spTree>
    <p:extLst>
      <p:ext uri="{BB962C8B-B14F-4D97-AF65-F5344CB8AC3E}">
        <p14:creationId xmlns:p14="http://schemas.microsoft.com/office/powerpoint/2010/main" val="101348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C459B-AD0F-2E6B-F13C-276BDF99662F}"/>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Trends – Vacancies by Industry</a:t>
            </a:r>
          </a:p>
        </p:txBody>
      </p:sp>
      <p:graphicFrame>
        <p:nvGraphicFramePr>
          <p:cNvPr id="17" name="Content Placeholder 16">
            <a:extLst>
              <a:ext uri="{FF2B5EF4-FFF2-40B4-BE49-F238E27FC236}">
                <a16:creationId xmlns:a16="http://schemas.microsoft.com/office/drawing/2014/main" id="{3A3FC90C-E046-8351-F16F-574E95C61120}"/>
              </a:ext>
            </a:extLst>
          </p:cNvPr>
          <p:cNvGraphicFramePr>
            <a:graphicFrameLocks noGrp="1"/>
          </p:cNvGraphicFramePr>
          <p:nvPr>
            <p:ph idx="1"/>
            <p:extLst>
              <p:ext uri="{D42A27DB-BD31-4B8C-83A1-F6EECF244321}">
                <p14:modId xmlns:p14="http://schemas.microsoft.com/office/powerpoint/2010/main" val="4226095905"/>
              </p:ext>
            </p:extLst>
          </p:nvPr>
        </p:nvGraphicFramePr>
        <p:xfrm>
          <a:off x="300038" y="695796"/>
          <a:ext cx="11406094" cy="6028994"/>
        </p:xfrm>
        <a:graphic>
          <a:graphicData uri="http://schemas.openxmlformats.org/drawingml/2006/table">
            <a:tbl>
              <a:tblPr firstRow="1"/>
              <a:tblGrid>
                <a:gridCol w="1345684">
                  <a:extLst>
                    <a:ext uri="{9D8B030D-6E8A-4147-A177-3AD203B41FA5}">
                      <a16:colId xmlns:a16="http://schemas.microsoft.com/office/drawing/2014/main" val="3504557264"/>
                    </a:ext>
                  </a:extLst>
                </a:gridCol>
                <a:gridCol w="4548940">
                  <a:extLst>
                    <a:ext uri="{9D8B030D-6E8A-4147-A177-3AD203B41FA5}">
                      <a16:colId xmlns:a16="http://schemas.microsoft.com/office/drawing/2014/main" val="4187039276"/>
                    </a:ext>
                  </a:extLst>
                </a:gridCol>
                <a:gridCol w="1905927">
                  <a:extLst>
                    <a:ext uri="{9D8B030D-6E8A-4147-A177-3AD203B41FA5}">
                      <a16:colId xmlns:a16="http://schemas.microsoft.com/office/drawing/2014/main" val="415243330"/>
                    </a:ext>
                  </a:extLst>
                </a:gridCol>
                <a:gridCol w="1090505">
                  <a:extLst>
                    <a:ext uri="{9D8B030D-6E8A-4147-A177-3AD203B41FA5}">
                      <a16:colId xmlns:a16="http://schemas.microsoft.com/office/drawing/2014/main" val="529452867"/>
                    </a:ext>
                  </a:extLst>
                </a:gridCol>
                <a:gridCol w="1485871">
                  <a:extLst>
                    <a:ext uri="{9D8B030D-6E8A-4147-A177-3AD203B41FA5}">
                      <a16:colId xmlns:a16="http://schemas.microsoft.com/office/drawing/2014/main" val="335686082"/>
                    </a:ext>
                  </a:extLst>
                </a:gridCol>
                <a:gridCol w="1029167">
                  <a:extLst>
                    <a:ext uri="{9D8B030D-6E8A-4147-A177-3AD203B41FA5}">
                      <a16:colId xmlns:a16="http://schemas.microsoft.com/office/drawing/2014/main" val="4293699566"/>
                    </a:ext>
                  </a:extLst>
                </a:gridCol>
              </a:tblGrid>
              <a:tr h="410425">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Arial" panose="020B0604020202020204" pitchFamily="34" charset="0"/>
                          <a:cs typeface="Arial" panose="020B0604020202020204" pitchFamily="34" charset="0"/>
                        </a:rPr>
                        <a:t>Number of Vacancies in Greater Cambridge in March 2024 compared to the UK</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a:solidFill>
                            <a:srgbClr val="000000"/>
                          </a:solidFill>
                          <a:effectLst/>
                          <a:latin typeface="Arial" panose="020B0604020202020204" pitchFamily="34" charset="0"/>
                          <a:cs typeface="Arial" panose="020B0604020202020204" pitchFamily="34" charset="0"/>
                        </a:rPr>
                        <a:t>Top three sectors with highest proportion of vacancies highlighted green</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endParaRPr lang="en-GB" sz="1400" b="1" i="0" u="none" strike="noStrike">
                        <a:solidFill>
                          <a:srgbClr val="000000"/>
                        </a:solidFill>
                        <a:effectLst/>
                        <a:latin typeface="Arial" panose="020B0604020202020204" pitchFamily="34" charset="0"/>
                      </a:endParaRP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24146349"/>
                  </a:ext>
                </a:extLst>
              </a:tr>
              <a:tr h="933180">
                <a:tc>
                  <a:txBody>
                    <a:bodyPr/>
                    <a:lstStyle/>
                    <a:p>
                      <a:pPr algn="ctr" fontAlgn="ctr"/>
                      <a:r>
                        <a:rPr lang="en-GB" sz="1400" b="1" i="0" u="none" strike="noStrike">
                          <a:solidFill>
                            <a:srgbClr val="000000"/>
                          </a:solidFill>
                          <a:effectLst/>
                          <a:latin typeface="Arial" panose="020B0604020202020204" pitchFamily="34" charset="0"/>
                        </a:rPr>
                        <a:t>Sector Identifier</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Employment Sector </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Vacancies in Greater Cambridge: March 2024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Vacancies in United Kingdom: March 2024</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rPr>
                        <a:t>Percentage of total vacancies</a:t>
                      </a:r>
                    </a:p>
                  </a:txBody>
                  <a:tcPr marL="6850" marR="6850" marT="6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9188339"/>
                  </a:ext>
                </a:extLst>
              </a:tr>
              <a:tr h="233920">
                <a:tc>
                  <a:txBody>
                    <a:bodyPr/>
                    <a:lstStyle/>
                    <a:p>
                      <a:pPr algn="ctr" fontAlgn="b"/>
                      <a:r>
                        <a:rPr lang="en-GB" sz="1400" b="0" i="0" u="none" strike="noStrike">
                          <a:solidFill>
                            <a:srgbClr val="000000"/>
                          </a:solidFill>
                          <a:effectLst/>
                          <a:latin typeface="Arial" panose="020B0604020202020204" pitchFamily="34" charset="0"/>
                        </a:rPr>
                        <a:t>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Accommodation and food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86,490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18642"/>
                  </a:ext>
                </a:extLst>
              </a:tr>
              <a:tr h="245574">
                <a:tc>
                  <a:txBody>
                    <a:bodyPr/>
                    <a:lstStyle/>
                    <a:p>
                      <a:pPr algn="ctr" fontAlgn="b"/>
                      <a:r>
                        <a:rPr lang="en-GB" sz="1400" b="0" i="0" u="none" strike="noStrike">
                          <a:solidFill>
                            <a:srgbClr val="000000"/>
                          </a:solidFill>
                          <a:effectLst/>
                          <a:latin typeface="Arial" panose="020B0604020202020204" pitchFamily="34" charset="0"/>
                        </a:rPr>
                        <a:t>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Administrative and support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1,434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186,224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048508"/>
                  </a:ext>
                </a:extLst>
              </a:tr>
              <a:tr h="233920">
                <a:tc>
                  <a:txBody>
                    <a:bodyPr/>
                    <a:lstStyle/>
                    <a:p>
                      <a:pPr algn="ctr" fontAlgn="b"/>
                      <a:r>
                        <a:rPr lang="en-GB" sz="1400" b="0" i="0" u="none" strike="noStrike">
                          <a:solidFill>
                            <a:srgbClr val="000000"/>
                          </a:solidFill>
                          <a:effectLst/>
                          <a:latin typeface="Arial" panose="020B0604020202020204" pitchFamily="34" charset="0"/>
                        </a:rPr>
                        <a:t>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Arts, entertainment and recreation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104,097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39606"/>
                  </a:ext>
                </a:extLst>
              </a:tr>
              <a:tr h="233920">
                <a:tc>
                  <a:txBody>
                    <a:bodyPr/>
                    <a:lstStyle/>
                    <a:p>
                      <a:pPr algn="ctr" fontAlgn="b"/>
                      <a:r>
                        <a:rPr lang="en-GB" sz="1400" b="0" i="0" u="none" strike="noStrike">
                          <a:solidFill>
                            <a:srgbClr val="000000"/>
                          </a:solidFill>
                          <a:effectLst/>
                          <a:latin typeface="Arial" panose="020B0604020202020204" pitchFamily="34" charset="0"/>
                        </a:rPr>
                        <a:t>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Construction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1,004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Arial" panose="020B0604020202020204" pitchFamily="34" charset="0"/>
                        </a:rPr>
                        <a:t>90,276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4763462"/>
                  </a:ext>
                </a:extLst>
              </a:tr>
              <a:tr h="233920">
                <a:tc>
                  <a:txBody>
                    <a:bodyPr/>
                    <a:lstStyle/>
                    <a:p>
                      <a:pPr algn="ctr" fontAlgn="b"/>
                      <a:r>
                        <a:rPr lang="en-GB" sz="1400" b="0" i="0" u="none" strike="noStrike">
                          <a:solidFill>
                            <a:srgbClr val="000000"/>
                          </a:solidFill>
                          <a:effectLst/>
                          <a:latin typeface="Arial" panose="020B0604020202020204" pitchFamily="34" charset="0"/>
                        </a:rPr>
                        <a:t>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Education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1,433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185,388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33637228"/>
                  </a:ext>
                </a:extLst>
              </a:tr>
              <a:tr h="236000">
                <a:tc>
                  <a:txBody>
                    <a:bodyPr/>
                    <a:lstStyle/>
                    <a:p>
                      <a:pPr algn="ctr" fontAlgn="b"/>
                      <a:r>
                        <a:rPr lang="en-GB" sz="1400" b="0" i="0" u="none" strike="noStrike">
                          <a:solidFill>
                            <a:srgbClr val="000000"/>
                          </a:solidFill>
                          <a:effectLst/>
                          <a:latin typeface="Arial" panose="020B0604020202020204" pitchFamily="34" charset="0"/>
                        </a:rPr>
                        <a:t>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Financial and insurance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525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70,949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298272"/>
                  </a:ext>
                </a:extLst>
              </a:tr>
              <a:tr h="314698">
                <a:tc>
                  <a:txBody>
                    <a:bodyPr/>
                    <a:lstStyle/>
                    <a:p>
                      <a:pPr algn="ctr" fontAlgn="b"/>
                      <a:r>
                        <a:rPr lang="en-GB" sz="1400" b="0" i="0" u="none" strike="noStrike">
                          <a:solidFill>
                            <a:srgbClr val="000000"/>
                          </a:solidFill>
                          <a:effectLst/>
                          <a:latin typeface="Arial" panose="020B0604020202020204" pitchFamily="34" charset="0"/>
                        </a:rPr>
                        <a:t>7</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Human health and social work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2,127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267,483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21886698"/>
                  </a:ext>
                </a:extLst>
              </a:tr>
              <a:tr h="233920">
                <a:tc>
                  <a:txBody>
                    <a:bodyPr/>
                    <a:lstStyle/>
                    <a:p>
                      <a:pPr algn="ctr" fontAlgn="b"/>
                      <a:r>
                        <a:rPr lang="en-GB" sz="1400" b="0" i="0" u="none" strike="noStrike">
                          <a:solidFill>
                            <a:srgbClr val="000000"/>
                          </a:solidFill>
                          <a:effectLst/>
                          <a:latin typeface="Arial" panose="020B0604020202020204" pitchFamily="34" charset="0"/>
                        </a:rPr>
                        <a:t>8</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400" b="0" i="0" u="none" strike="noStrike">
                          <a:solidFill>
                            <a:srgbClr val="000000"/>
                          </a:solidFill>
                          <a:effectLst/>
                          <a:latin typeface="Arial" panose="020B0604020202020204" pitchFamily="34" charset="0"/>
                        </a:rPr>
                        <a:t>Information and communication</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2,226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120,712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en-GB" sz="12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5640349"/>
                  </a:ext>
                </a:extLst>
              </a:tr>
              <a:tr h="233920">
                <a:tc>
                  <a:txBody>
                    <a:bodyPr/>
                    <a:lstStyle/>
                    <a:p>
                      <a:pPr algn="ctr" fontAlgn="b"/>
                      <a:r>
                        <a:rPr lang="en-GB" sz="1400" b="0" i="0" u="none" strike="noStrike">
                          <a:solidFill>
                            <a:srgbClr val="000000"/>
                          </a:solidFill>
                          <a:effectLst/>
                          <a:latin typeface="Arial" panose="020B0604020202020204" pitchFamily="34" charset="0"/>
                        </a:rPr>
                        <a:t>9</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Manufacturing</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1,349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128,417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436207"/>
                  </a:ext>
                </a:extLst>
              </a:tr>
              <a:tr h="233920">
                <a:tc>
                  <a:txBody>
                    <a:bodyPr/>
                    <a:lstStyle/>
                    <a:p>
                      <a:pPr algn="ctr" fontAlgn="b"/>
                      <a:r>
                        <a:rPr lang="en-GB" sz="1400" b="0" i="0" u="none" strike="noStrike">
                          <a:solidFill>
                            <a:srgbClr val="000000"/>
                          </a:solidFill>
                          <a:effectLst/>
                          <a:latin typeface="Arial" panose="020B0604020202020204" pitchFamily="34" charset="0"/>
                        </a:rPr>
                        <a:t>10</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a:solidFill>
                            <a:srgbClr val="000000"/>
                          </a:solidFill>
                          <a:effectLst/>
                          <a:latin typeface="Arial" panose="020B0604020202020204" pitchFamily="34" charset="0"/>
                        </a:rPr>
                        <a:t>Other service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9,264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959707"/>
                  </a:ext>
                </a:extLst>
              </a:tr>
              <a:tr h="233920">
                <a:tc>
                  <a:txBody>
                    <a:bodyPr/>
                    <a:lstStyle/>
                    <a:p>
                      <a:pPr algn="ctr" fontAlgn="b"/>
                      <a:r>
                        <a:rPr lang="en-GB" sz="1400" b="0" i="0" u="none" strike="noStrike">
                          <a:solidFill>
                            <a:srgbClr val="000000"/>
                          </a:solidFill>
                          <a:effectLst/>
                          <a:latin typeface="Arial" panose="020B0604020202020204" pitchFamily="34" charset="0"/>
                        </a:rPr>
                        <a:t>11</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Professional, scientific and technical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1,227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137,175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601915"/>
                  </a:ext>
                </a:extLst>
              </a:tr>
              <a:tr h="437207">
                <a:tc>
                  <a:txBody>
                    <a:bodyPr/>
                    <a:lstStyle/>
                    <a:p>
                      <a:pPr algn="ctr" fontAlgn="b"/>
                      <a:r>
                        <a:rPr lang="en-GB" sz="1400" b="0" i="0" u="none" strike="noStrike">
                          <a:solidFill>
                            <a:srgbClr val="000000"/>
                          </a:solidFill>
                          <a:effectLst/>
                          <a:latin typeface="Arial" panose="020B0604020202020204" pitchFamily="34" charset="0"/>
                        </a:rPr>
                        <a:t>12</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Public administration and defence; compulsory social security</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34,500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84892"/>
                  </a:ext>
                </a:extLst>
              </a:tr>
              <a:tr h="233920">
                <a:tc>
                  <a:txBody>
                    <a:bodyPr/>
                    <a:lstStyle/>
                    <a:p>
                      <a:pPr algn="ctr" fontAlgn="b"/>
                      <a:r>
                        <a:rPr lang="en-GB" sz="1400" b="0" i="0" u="none" strike="noStrike">
                          <a:solidFill>
                            <a:srgbClr val="000000"/>
                          </a:solidFill>
                          <a:effectLst/>
                          <a:latin typeface="Arial" panose="020B0604020202020204" pitchFamily="34" charset="0"/>
                        </a:rPr>
                        <a:t>13</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Real estate activities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22,072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3011"/>
                  </a:ext>
                </a:extLst>
              </a:tr>
              <a:tr h="233920">
                <a:tc>
                  <a:txBody>
                    <a:bodyPr/>
                    <a:lstStyle/>
                    <a:p>
                      <a:pPr algn="ctr" fontAlgn="b"/>
                      <a:r>
                        <a:rPr lang="en-GB" sz="1400" b="0" i="0" u="none" strike="noStrike">
                          <a:solidFill>
                            <a:srgbClr val="000000"/>
                          </a:solidFill>
                          <a:effectLst/>
                          <a:latin typeface="Arial" panose="020B0604020202020204" pitchFamily="34" charset="0"/>
                        </a:rPr>
                        <a:t>14</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Transportation and storage</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95,640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933476"/>
                  </a:ext>
                </a:extLst>
              </a:tr>
              <a:tr h="437207">
                <a:tc>
                  <a:txBody>
                    <a:bodyPr/>
                    <a:lstStyle/>
                    <a:p>
                      <a:pPr algn="ctr" fontAlgn="b"/>
                      <a:r>
                        <a:rPr lang="en-GB" sz="1400" b="0" i="0" u="none" strike="noStrike">
                          <a:solidFill>
                            <a:srgbClr val="000000"/>
                          </a:solidFill>
                          <a:effectLst/>
                          <a:latin typeface="Arial" panose="020B0604020202020204" pitchFamily="34" charset="0"/>
                        </a:rPr>
                        <a:t>15</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Arial" panose="020B0604020202020204" pitchFamily="34" charset="0"/>
                        </a:rPr>
                        <a:t>Wholesale and retail trade; repair of motor vehicles and motorcycles</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897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118,751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315"/>
                  </a:ext>
                </a:extLst>
              </a:tr>
              <a:tr h="652358">
                <a:tc>
                  <a:txBody>
                    <a:bodyPr/>
                    <a:lstStyle/>
                    <a:p>
                      <a:pPr algn="ctr" fontAlgn="b"/>
                      <a:r>
                        <a:rPr lang="en-GB" sz="1400" b="0" i="0" u="none" strike="noStrike">
                          <a:solidFill>
                            <a:srgbClr val="000000"/>
                          </a:solidFill>
                          <a:effectLst/>
                          <a:latin typeface="Arial" panose="020B0604020202020204" pitchFamily="34" charset="0"/>
                        </a:rPr>
                        <a:t>16</a:t>
                      </a: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Arial" panose="020B0604020202020204" pitchFamily="34" charset="0"/>
                        </a:rPr>
                        <a:t>Other sectors </a:t>
                      </a:r>
                      <a:r>
                        <a:rPr lang="en-GB" sz="1400" b="0" i="0" u="none" strike="noStrike">
                          <a:solidFill>
                            <a:schemeClr val="tx1"/>
                          </a:solidFill>
                          <a:effectLst/>
                          <a:latin typeface="Arial" panose="020B0604020202020204" pitchFamily="34" charset="0"/>
                          <a:cs typeface="Arial" panose="020B0604020202020204" pitchFamily="34" charset="0"/>
                        </a:rPr>
                        <a:t>(A</a:t>
                      </a:r>
                      <a:r>
                        <a:rPr lang="en-GB" sz="1400" b="0" i="0">
                          <a:solidFill>
                            <a:schemeClr val="tx1"/>
                          </a:solidFill>
                          <a:effectLst/>
                          <a:latin typeface="Arial" panose="020B0604020202020204" pitchFamily="34" charset="0"/>
                          <a:cs typeface="Arial" panose="020B0604020202020204" pitchFamily="34" charset="0"/>
                        </a:rPr>
                        <a:t>griculture, forestry and fishing; Mining and quarrying; Water supply and Waste management)</a:t>
                      </a:r>
                      <a:endParaRPr lang="en-US" sz="1400" b="0" i="0">
                        <a:solidFill>
                          <a:schemeClr val="tx1"/>
                        </a:solidFill>
                        <a:effectLst/>
                        <a:latin typeface="Arial" panose="020B0604020202020204" pitchFamily="34" charset="0"/>
                        <a:cs typeface="Arial" panose="020B0604020202020204" pitchFamily="34" charset="0"/>
                      </a:endParaRPr>
                    </a:p>
                  </a:txBody>
                  <a:tcPr marL="6850" marR="6850" marT="6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Arial" panose="020B0604020202020204" pitchFamily="34" charset="0"/>
                        </a:rPr>
                        <a:t>68,765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292600"/>
                  </a:ext>
                </a:extLst>
              </a:tr>
            </a:tbl>
          </a:graphicData>
        </a:graphic>
      </p:graphicFrame>
    </p:spTree>
    <p:extLst>
      <p:ext uri="{BB962C8B-B14F-4D97-AF65-F5344CB8AC3E}">
        <p14:creationId xmlns:p14="http://schemas.microsoft.com/office/powerpoint/2010/main" val="380412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4FE2F7-69FF-4382-B870-839313383F3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 Vacancies by Industry Changes</a:t>
            </a:r>
          </a:p>
        </p:txBody>
      </p:sp>
      <p:graphicFrame>
        <p:nvGraphicFramePr>
          <p:cNvPr id="3" name="Table 2">
            <a:extLst>
              <a:ext uri="{FF2B5EF4-FFF2-40B4-BE49-F238E27FC236}">
                <a16:creationId xmlns:a16="http://schemas.microsoft.com/office/drawing/2014/main" id="{1D0BFDF9-61DA-B267-6177-73FAA57C43E3}"/>
              </a:ext>
            </a:extLst>
          </p:cNvPr>
          <p:cNvGraphicFramePr>
            <a:graphicFrameLocks noGrp="1"/>
          </p:cNvGraphicFramePr>
          <p:nvPr>
            <p:extLst>
              <p:ext uri="{D42A27DB-BD31-4B8C-83A1-F6EECF244321}">
                <p14:modId xmlns:p14="http://schemas.microsoft.com/office/powerpoint/2010/main" val="93055652"/>
              </p:ext>
            </p:extLst>
          </p:nvPr>
        </p:nvGraphicFramePr>
        <p:xfrm>
          <a:off x="68955" y="697116"/>
          <a:ext cx="2882371" cy="6081418"/>
        </p:xfrm>
        <a:graphic>
          <a:graphicData uri="http://schemas.openxmlformats.org/drawingml/2006/table">
            <a:tbl>
              <a:tblPr firstRow="1">
                <a:tableStyleId>{5C22544A-7EE6-4342-B048-85BDC9FD1C3A}</a:tableStyleId>
              </a:tblPr>
              <a:tblGrid>
                <a:gridCol w="700102">
                  <a:extLst>
                    <a:ext uri="{9D8B030D-6E8A-4147-A177-3AD203B41FA5}">
                      <a16:colId xmlns:a16="http://schemas.microsoft.com/office/drawing/2014/main" val="2159562102"/>
                    </a:ext>
                  </a:extLst>
                </a:gridCol>
                <a:gridCol w="2182269">
                  <a:extLst>
                    <a:ext uri="{9D8B030D-6E8A-4147-A177-3AD203B41FA5}">
                      <a16:colId xmlns:a16="http://schemas.microsoft.com/office/drawing/2014/main" val="2929235570"/>
                    </a:ext>
                  </a:extLst>
                </a:gridCol>
              </a:tblGrid>
              <a:tr h="349606">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a:solidFill>
                            <a:schemeClr val="tx1"/>
                          </a:solidFill>
                          <a:effectLst/>
                          <a:latin typeface="Arial" panose="020B0604020202020204" pitchFamily="34" charset="0"/>
                          <a:cs typeface="Arial" panose="020B0604020202020204" pitchFamily="34" charset="0"/>
                        </a:rPr>
                        <a:t>Sector Identifier for Chart</a:t>
                      </a:r>
                    </a:p>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b"/>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65151200"/>
                  </a:ext>
                </a:extLst>
              </a:tr>
              <a:tr h="349606">
                <a:tc>
                  <a:txBody>
                    <a:bodyPr/>
                    <a:lstStyle/>
                    <a:p>
                      <a:pPr algn="ctr" fontAlgn="b"/>
                      <a:r>
                        <a:rPr lang="en-GB" sz="1200" b="0" i="0" u="none" strike="noStrike">
                          <a:solidFill>
                            <a:srgbClr val="000000"/>
                          </a:solidFill>
                          <a:effectLst/>
                          <a:latin typeface="Calibri" panose="020F0502020204030204" pitchFamily="34" charset="0"/>
                        </a:rPr>
                        <a:t>Sector Identifier</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latin typeface="Calibri" panose="020F0502020204030204" pitchFamily="34" charset="0"/>
                        </a:rPr>
                        <a:t>Sector Name</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072568730"/>
                  </a:ext>
                </a:extLst>
              </a:tr>
              <a:tr h="349606">
                <a:tc>
                  <a:txBody>
                    <a:bodyPr/>
                    <a:lstStyle/>
                    <a:p>
                      <a:pPr algn="ctr" fontAlgn="b"/>
                      <a:r>
                        <a:rPr lang="en-GB" sz="1200" u="none" strike="noStrike">
                          <a:effectLst/>
                        </a:rPr>
                        <a:t>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Accommodation and food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197216"/>
                  </a:ext>
                </a:extLst>
              </a:tr>
              <a:tr h="349606">
                <a:tc>
                  <a:txBody>
                    <a:bodyPr/>
                    <a:lstStyle/>
                    <a:p>
                      <a:pPr algn="ctr" fontAlgn="b"/>
                      <a:r>
                        <a:rPr lang="en-GB" sz="1200" u="none" strike="noStrike">
                          <a:effectLst/>
                        </a:rPr>
                        <a:t>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Administrative and support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14337"/>
                  </a:ext>
                </a:extLst>
              </a:tr>
              <a:tr h="349606">
                <a:tc>
                  <a:txBody>
                    <a:bodyPr/>
                    <a:lstStyle/>
                    <a:p>
                      <a:pPr algn="ctr" fontAlgn="b"/>
                      <a:r>
                        <a:rPr lang="en-GB" sz="1200" u="none" strike="noStrike">
                          <a:effectLst/>
                        </a:rPr>
                        <a:t>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Arts, entertainment and recreation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483757"/>
                  </a:ext>
                </a:extLst>
              </a:tr>
              <a:tr h="176223">
                <a:tc>
                  <a:txBody>
                    <a:bodyPr/>
                    <a:lstStyle/>
                    <a:p>
                      <a:pPr algn="ctr" fontAlgn="b"/>
                      <a:r>
                        <a:rPr lang="en-GB" sz="1200" u="none" strike="noStrike">
                          <a:effectLst/>
                        </a:rPr>
                        <a:t>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Construction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533424"/>
                  </a:ext>
                </a:extLst>
              </a:tr>
              <a:tr h="176223">
                <a:tc>
                  <a:txBody>
                    <a:bodyPr/>
                    <a:lstStyle/>
                    <a:p>
                      <a:pPr algn="ctr" fontAlgn="b"/>
                      <a:r>
                        <a:rPr lang="en-GB" sz="1200" u="none" strike="noStrike">
                          <a:effectLst/>
                        </a:rPr>
                        <a:t>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Education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26321"/>
                  </a:ext>
                </a:extLst>
              </a:tr>
              <a:tr h="308285">
                <a:tc>
                  <a:txBody>
                    <a:bodyPr/>
                    <a:lstStyle/>
                    <a:p>
                      <a:pPr algn="ctr" fontAlgn="b"/>
                      <a:r>
                        <a:rPr lang="en-GB" sz="1200" u="none" strike="noStrike">
                          <a:effectLst/>
                        </a:rPr>
                        <a:t>6</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Financial and insurance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11081"/>
                  </a:ext>
                </a:extLst>
              </a:tr>
              <a:tr h="349606">
                <a:tc>
                  <a:txBody>
                    <a:bodyPr/>
                    <a:lstStyle/>
                    <a:p>
                      <a:pPr algn="ctr" fontAlgn="b"/>
                      <a:r>
                        <a:rPr lang="en-GB" sz="1200" u="none" strike="noStrike">
                          <a:effectLst/>
                        </a:rPr>
                        <a:t>7</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Human health and social work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671580"/>
                  </a:ext>
                </a:extLst>
              </a:tr>
              <a:tr h="308285">
                <a:tc>
                  <a:txBody>
                    <a:bodyPr/>
                    <a:lstStyle/>
                    <a:p>
                      <a:pPr algn="ctr" fontAlgn="b"/>
                      <a:r>
                        <a:rPr lang="en-GB" sz="1200" u="none" strike="noStrike">
                          <a:effectLst/>
                        </a:rPr>
                        <a:t>8</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Information and communication</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513162"/>
                  </a:ext>
                </a:extLst>
              </a:tr>
              <a:tr h="176223">
                <a:tc>
                  <a:txBody>
                    <a:bodyPr/>
                    <a:lstStyle/>
                    <a:p>
                      <a:pPr algn="ctr" fontAlgn="b"/>
                      <a:r>
                        <a:rPr lang="en-GB" sz="1200" u="none" strike="noStrike">
                          <a:effectLst/>
                        </a:rPr>
                        <a:t>9</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Manufacturing</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0684573"/>
                  </a:ext>
                </a:extLst>
              </a:tr>
              <a:tr h="187569">
                <a:tc>
                  <a:txBody>
                    <a:bodyPr/>
                    <a:lstStyle/>
                    <a:p>
                      <a:pPr algn="ctr" fontAlgn="b"/>
                      <a:r>
                        <a:rPr lang="en-GB" sz="1200" u="none" strike="noStrike">
                          <a:effectLst/>
                        </a:rPr>
                        <a:t>10</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Other service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213971"/>
                  </a:ext>
                </a:extLst>
              </a:tr>
              <a:tr h="372334">
                <a:tc>
                  <a:txBody>
                    <a:bodyPr/>
                    <a:lstStyle/>
                    <a:p>
                      <a:pPr algn="ctr" fontAlgn="b"/>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Professional, scientific and technical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423507"/>
                  </a:ext>
                </a:extLst>
              </a:tr>
              <a:tr h="522990">
                <a:tc>
                  <a:txBody>
                    <a:bodyPr/>
                    <a:lstStyle/>
                    <a:p>
                      <a:pPr algn="ctr" fontAlgn="b"/>
                      <a:r>
                        <a:rPr lang="en-GB" sz="1200" u="none" strike="noStrike">
                          <a:effectLst/>
                        </a:rPr>
                        <a:t>12</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Public administration and defence; compulsory social security</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539089"/>
                  </a:ext>
                </a:extLst>
              </a:tr>
              <a:tr h="187569">
                <a:tc>
                  <a:txBody>
                    <a:bodyPr/>
                    <a:lstStyle/>
                    <a:p>
                      <a:pPr algn="ctr" fontAlgn="b"/>
                      <a:r>
                        <a:rPr lang="en-GB" sz="1200" u="none" strike="noStrike">
                          <a:effectLst/>
                        </a:rPr>
                        <a:t>13</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Real estate activities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33248"/>
                  </a:ext>
                </a:extLst>
              </a:tr>
              <a:tr h="176223">
                <a:tc>
                  <a:txBody>
                    <a:bodyPr/>
                    <a:lstStyle/>
                    <a:p>
                      <a:pPr algn="ctr" fontAlgn="b"/>
                      <a:r>
                        <a:rPr lang="en-GB" sz="1200" u="none" strike="noStrike">
                          <a:effectLst/>
                        </a:rPr>
                        <a:t>14</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Transportation and storage</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892241"/>
                  </a:ext>
                </a:extLst>
              </a:tr>
              <a:tr h="522990">
                <a:tc>
                  <a:txBody>
                    <a:bodyPr/>
                    <a:lstStyle/>
                    <a:p>
                      <a:pPr algn="ctr" fontAlgn="b"/>
                      <a:r>
                        <a:rPr lang="en-GB" sz="1200" u="none" strike="noStrike">
                          <a:effectLst/>
                        </a:rPr>
                        <a:t>15</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u="none" strike="noStrike">
                          <a:effectLst/>
                        </a:rPr>
                        <a:t>Wholesale and retail trade; repair of motor vehicles and motorcycles</a:t>
                      </a:r>
                      <a:endParaRPr lang="en-GB" sz="1200" b="0" i="0" u="none" strike="noStrike">
                        <a:solidFill>
                          <a:srgbClr val="000000"/>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6285504"/>
                  </a:ext>
                </a:extLst>
              </a:tr>
              <a:tr h="699363">
                <a:tc>
                  <a:txBody>
                    <a:bodyPr/>
                    <a:lstStyle/>
                    <a:p>
                      <a:pPr algn="ctr" fontAlgn="b"/>
                      <a:r>
                        <a:rPr lang="en-GB" sz="1200" b="0" i="0" u="none" strike="noStrike">
                          <a:solidFill>
                            <a:srgbClr val="000000"/>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Other sectors (Agriculture, forestry and fishing; Mining and quarrying; Water supply and Waste management)</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2194702"/>
                  </a:ext>
                </a:extLst>
              </a:tr>
            </a:tbl>
          </a:graphicData>
        </a:graphic>
      </p:graphicFrame>
      <p:pic>
        <p:nvPicPr>
          <p:cNvPr id="2" name="Picture 1" descr="A bar chart showing the percentage change in unique job postings in March 2024 across Greater Cambridge compared to December 2023 and March 2023. Since the last update, unique job postings have increased across all sector  and all sectors have decreased since March 2023.">
            <a:extLst>
              <a:ext uri="{FF2B5EF4-FFF2-40B4-BE49-F238E27FC236}">
                <a16:creationId xmlns:a16="http://schemas.microsoft.com/office/drawing/2014/main" id="{0BCE1A17-89FB-6300-7834-083B166CFCBA}"/>
              </a:ext>
            </a:extLst>
          </p:cNvPr>
          <p:cNvPicPr>
            <a:picLocks noChangeAspect="1"/>
          </p:cNvPicPr>
          <p:nvPr/>
        </p:nvPicPr>
        <p:blipFill>
          <a:blip r:embed="rId3"/>
          <a:stretch>
            <a:fillRect/>
          </a:stretch>
        </p:blipFill>
        <p:spPr>
          <a:xfrm>
            <a:off x="3070927" y="1847825"/>
            <a:ext cx="9121073" cy="3780000"/>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Labour Market Headline Findings –  January 2023 – December 2023</a:t>
            </a:r>
          </a:p>
        </p:txBody>
      </p:sp>
      <p:sp>
        <p:nvSpPr>
          <p:cNvPr id="5" name="TextBox 4">
            <a:extLst>
              <a:ext uri="{FF2B5EF4-FFF2-40B4-BE49-F238E27FC236}">
                <a16:creationId xmlns:a16="http://schemas.microsoft.com/office/drawing/2014/main" id="{3504BDA3-ECA1-3CB6-A871-2440E752EF28}"/>
              </a:ext>
            </a:extLst>
          </p:cNvPr>
          <p:cNvSpPr txBox="1"/>
          <p:nvPr/>
        </p:nvSpPr>
        <p:spPr>
          <a:xfrm>
            <a:off x="1329" y="991951"/>
            <a:ext cx="12189335" cy="3738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Across the latest full year of data (January 2023 to December 2023) the Greater Cambridge area had a higher unemployment rate than the UK. This </a:t>
            </a:r>
            <a:r>
              <a:rPr lang="en-GB" b="1" kern="100" dirty="0">
                <a:solidFill>
                  <a:prstClr val="white"/>
                </a:solidFill>
                <a:latin typeface="Calibri"/>
                <a:ea typeface="Calibri" panose="020F0502020204030204" pitchFamily="34" charset="0"/>
                <a:cs typeface="Times New Roman"/>
              </a:rPr>
              <a:t>contrasts with the historic trend of the last 16 years where the Greater Cambridge has had a lower unemployment rate than nationally. When looking at three year averages, the unemployment rate across the Greater Cambridge area is also higher than the UK but there is a smaller difference then when looking at solely the latest data. </a:t>
            </a:r>
            <a:r>
              <a:rPr kumimoji="0" lang="en-GB" sz="1800" b="1" i="0" u="none" strike="noStrike" kern="100" cap="none" spc="0" normalizeH="0" baseline="0" noProof="0" dirty="0">
                <a:ln>
                  <a:noFill/>
                </a:ln>
                <a:solidFill>
                  <a:prstClr val="white"/>
                </a:solidFill>
                <a:effectLst/>
                <a:uLnTx/>
                <a:uFillTx/>
                <a:latin typeface="Calibri"/>
                <a:ea typeface="Calibri" panose="020F0502020204030204" pitchFamily="34" charset="0"/>
                <a:cs typeface="Times New Roman"/>
              </a:rPr>
              <a:t>Positively, employment rates remain higher, and economic inactivity rates lower, than the UK averages. </a:t>
            </a:r>
            <a:endParaRPr kumimoji="0" lang="en-GB" sz="1800" b="1" i="0" u="none" strike="noStrike" kern="1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prstClr val="white"/>
                </a:solidFill>
                <a:effectLst/>
                <a:uLnTx/>
                <a:uFillTx/>
                <a:latin typeface="Calibri"/>
                <a:ea typeface="+mn-ea"/>
                <a:cs typeface="Times New Roman"/>
              </a:rPr>
              <a:t>The rise in unemployment coupled with the fall in those economically inactive, seen on both quarterly and annual basis, can suggest those re-entering the labour market </a:t>
            </a:r>
            <a:r>
              <a:rPr lang="en-GB" b="1" kern="100" dirty="0">
                <a:solidFill>
                  <a:prstClr val="white"/>
                </a:solidFill>
                <a:latin typeface="Calibri"/>
                <a:cs typeface="Times New Roman"/>
              </a:rPr>
              <a:t>may be</a:t>
            </a:r>
            <a:r>
              <a:rPr kumimoji="0" lang="en-GB" sz="1800" b="1" i="0" u="none" strike="noStrike" kern="100" cap="none" spc="0" normalizeH="0" baseline="0" noProof="0" dirty="0">
                <a:ln>
                  <a:noFill/>
                </a:ln>
                <a:solidFill>
                  <a:prstClr val="white"/>
                </a:solidFill>
                <a:effectLst/>
                <a:uLnTx/>
                <a:uFillTx/>
                <a:latin typeface="Calibri"/>
                <a:ea typeface="+mn-ea"/>
                <a:cs typeface="Times New Roman"/>
              </a:rPr>
              <a:t> struggling to find work. This is potentially reinforced when looking at other data, such as rising claimant counts and low vacancies. Whilst these changes are seen nationally, they are much more prominent in the Greater Cambridge figures. This may be due to a larger number of those </a:t>
            </a:r>
            <a:r>
              <a:rPr lang="en-GB" b="1" kern="100" dirty="0">
                <a:solidFill>
                  <a:prstClr val="white"/>
                </a:solidFill>
                <a:latin typeface="Calibri"/>
                <a:cs typeface="Times New Roman"/>
              </a:rPr>
              <a:t>re-entering the local labour market compared to the United Kingdom. </a:t>
            </a:r>
            <a:r>
              <a:rPr kumimoji="0" lang="en-GB" sz="1800" b="1" i="0" u="none" strike="noStrike" kern="100" cap="none" spc="0" normalizeH="0" baseline="0" noProof="0" dirty="0">
                <a:ln>
                  <a:noFill/>
                </a:ln>
                <a:solidFill>
                  <a:prstClr val="white"/>
                </a:solidFill>
                <a:effectLst/>
                <a:uLnTx/>
                <a:uFillTx/>
                <a:latin typeface="Calibri"/>
                <a:ea typeface="+mn-ea"/>
                <a:cs typeface="Times New Roman"/>
              </a:rPr>
              <a:t>However, it is also important to note that due to the smaller area of Greater Cambridge measures can be more like</a:t>
            </a:r>
            <a:r>
              <a:rPr lang="en-GB" b="1" kern="100" dirty="0" err="1">
                <a:solidFill>
                  <a:prstClr val="white"/>
                </a:solidFill>
                <a:latin typeface="Calibri"/>
                <a:cs typeface="Times New Roman"/>
              </a:rPr>
              <a:t>ly</a:t>
            </a:r>
            <a:r>
              <a:rPr lang="en-GB" b="1" kern="100" dirty="0">
                <a:solidFill>
                  <a:prstClr val="white"/>
                </a:solidFill>
                <a:latin typeface="Calibri"/>
                <a:cs typeface="Times New Roman"/>
              </a:rPr>
              <a:t> to </a:t>
            </a:r>
            <a:r>
              <a:rPr kumimoji="0" lang="en-GB" sz="1800" b="1" i="0" u="none" strike="noStrike" kern="100" cap="none" spc="0" normalizeH="0" baseline="0" noProof="0" dirty="0">
                <a:ln>
                  <a:noFill/>
                </a:ln>
                <a:solidFill>
                  <a:prstClr val="white"/>
                </a:solidFill>
                <a:effectLst/>
                <a:uLnTx/>
                <a:uFillTx/>
                <a:latin typeface="Calibri"/>
                <a:ea typeface="+mn-ea"/>
                <a:cs typeface="Times New Roman"/>
              </a:rPr>
              <a:t>fluctuate between extremes.</a:t>
            </a:r>
            <a:br>
              <a:rPr kumimoji="0" lang="en-GB" sz="1800" b="1" i="0" u="none" strike="noStrike" kern="100" cap="none" spc="0" normalizeH="0" baseline="0" noProof="0" dirty="0">
                <a:ln>
                  <a:noFill/>
                </a:ln>
                <a:solidFill>
                  <a:prstClr val="white"/>
                </a:solidFill>
                <a:effectLst/>
                <a:uLnTx/>
                <a:uFillTx/>
                <a:latin typeface="Calibri"/>
                <a:ea typeface="+mn-ea"/>
                <a:cs typeface="Times New Roman"/>
              </a:rPr>
            </a:br>
            <a:endParaRPr kumimoji="0" lang="en-GB" sz="1800" b="1" i="0" u="none" strike="noStrike" kern="1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FDF174E-3AE8-27D6-F15B-03653C2FF1C5}"/>
              </a:ext>
            </a:extLst>
          </p:cNvPr>
          <p:cNvSpPr txBox="1"/>
          <p:nvPr/>
        </p:nvSpPr>
        <p:spPr>
          <a:xfrm>
            <a:off x="0" y="4727737"/>
            <a:ext cx="11988066" cy="213026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It should be emphasised, that because the Annual Population Survey is an estimate based on a representative sample and the small area of the Greater Cambridge Partnership that these changes are within the margin of error for the survey, so should be treated as purely indicative. Students are also captured in this data and therefore economic inactivity will be influenced by student population dynamics.</a:t>
            </a:r>
            <a:endParaRPr lang="en-US" sz="1600" dirty="0">
              <a:solidFill>
                <a:prstClr val="black"/>
              </a:solidFill>
              <a:latin typeface="Calibri"/>
              <a:cs typeface="Times New Roman"/>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It is also important to also note that due to the small geographical area and the way that the Annual Population Survey’s data is collated, all three measures are expected to fluctuate from release to release and should be treated as broadly indicative.</a:t>
            </a:r>
            <a:r>
              <a:rPr kumimoji="0" lang="en-GB" sz="1400" b="1" i="0" u="none" strike="noStrike" kern="100" cap="none" spc="0" normalizeH="0" baseline="0" noProof="0" dirty="0">
                <a:ln>
                  <a:noFill/>
                </a:ln>
                <a:solidFill>
                  <a:prstClr val="black"/>
                </a:solidFill>
                <a:effectLst/>
                <a:uLnTx/>
                <a:uFillTx/>
                <a:latin typeface="Calibri"/>
                <a:ea typeface="Calibri" panose="020F0502020204030204" pitchFamily="34" charset="0"/>
                <a:cs typeface="Times New Roman"/>
              </a:rPr>
              <a:t> </a:t>
            </a:r>
            <a:endParaRPr lang="en-GB" sz="105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fontAlgn="auto">
              <a:lnSpc>
                <a:spcPct val="107000"/>
              </a:lnSpc>
              <a:spcBef>
                <a:spcPts val="0"/>
              </a:spcBef>
              <a:spcAft>
                <a:spcPts val="800"/>
              </a:spcAft>
              <a:buClrTx/>
              <a:buSzTx/>
              <a:buFont typeface="Arial" panose="020B0604020202020204" pitchFamily="34" charset="0"/>
              <a:buChar char="•"/>
              <a:tabLst/>
              <a:defRPr/>
            </a:pPr>
            <a:r>
              <a:rPr lang="en-GB" sz="1400" kern="100" dirty="0">
                <a:solidFill>
                  <a:prstClr val="black"/>
                </a:solidFill>
                <a:latin typeface="Calibri"/>
                <a:ea typeface="Calibri" panose="020F0502020204030204" pitchFamily="34" charset="0"/>
                <a:cs typeface="Times New Roman"/>
              </a:rPr>
              <a:t>The experimental national labour market statistics release has been discontinued. National figures are now taken from the Labour Force Survey (LFS). Increased volatility of LFS estimates, resulting from smaller achieved sample sizes, means that estimates of quarterly change should be treated with additional caution. </a:t>
            </a:r>
            <a:r>
              <a:rPr kumimoji="0" lang="en-GB" sz="1400" b="0" i="0" u="none" strike="noStrike" kern="100" cap="none" spc="0" normalizeH="0" baseline="0" noProof="0" dirty="0">
                <a:ln>
                  <a:noFill/>
                </a:ln>
                <a:solidFill>
                  <a:srgbClr val="000000"/>
                </a:solidFill>
                <a:effectLst/>
                <a:uLnTx/>
                <a:uFillTx/>
                <a:latin typeface="Calibri"/>
                <a:ea typeface="Times New Roman" panose="02020603050405020304" pitchFamily="18" charset="0"/>
                <a:cs typeface="Times New Roman"/>
              </a:rPr>
              <a:t>Caution should be taken with interpreting these figures and comparisons to Greater Cambridge. </a:t>
            </a:r>
            <a:endParaRPr kumimoji="0" lang="en-GB" sz="1400" b="1" i="0" u="none" strike="noStrike" kern="100" cap="none" spc="0" normalizeH="0" baseline="0" noProof="0" dirty="0">
              <a:ln>
                <a:noFill/>
              </a:ln>
              <a:solidFill>
                <a:prstClr val="black"/>
              </a:solidFill>
              <a:effectLst/>
              <a:uLnTx/>
              <a:uFillTx/>
              <a:latin typeface="Times New Roma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6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18945-D673-CD1D-E5F0-5A59A0981409}"/>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Employment Trends –by Industry</a:t>
            </a:r>
          </a:p>
        </p:txBody>
      </p:sp>
      <p:sp>
        <p:nvSpPr>
          <p:cNvPr id="4" name="TextBox 3">
            <a:extLst>
              <a:ext uri="{FF2B5EF4-FFF2-40B4-BE49-F238E27FC236}">
                <a16:creationId xmlns:a16="http://schemas.microsoft.com/office/drawing/2014/main" id="{19D85444-FB6B-64DB-EB1C-06D790F0A746}"/>
              </a:ext>
            </a:extLst>
          </p:cNvPr>
          <p:cNvSpPr txBox="1"/>
          <p:nvPr/>
        </p:nvSpPr>
        <p:spPr>
          <a:xfrm>
            <a:off x="383865" y="6180892"/>
            <a:ext cx="1210569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The chart above shows two metrics to measure the potential difficulty in filling roles in certain sectors: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Median Posting Duration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measures how long the average job posting is live online for.</a:t>
            </a:r>
            <a:r>
              <a:rPr kumimoji="0" lang="en-GB" sz="1200" b="0" i="0" u="none" strike="noStrike" kern="1200" cap="none" spc="0" normalizeH="0" baseline="0" noProof="0">
                <a:ln>
                  <a:noFill/>
                </a:ln>
                <a:solidFill>
                  <a:srgbClr val="242424"/>
                </a:solidFill>
                <a:effectLst/>
                <a:uLnTx/>
                <a:uFillTx/>
                <a:latin typeface="Calibri" panose="020F0502020204030204" pitchFamily="34" charset="0"/>
                <a:ea typeface="Calibri" panose="020F0502020204030204" pitchFamily="34" charset="0"/>
                <a:cs typeface="+mn-cs"/>
              </a:rPr>
              <a:t> A longer time up could suggest that the company anticipates the role being harder to fill</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Posting Intensity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is a ratio of how many times the same job role is posted. A higher ratio could suggest difficulty filling the role  </a:t>
            </a:r>
          </a:p>
        </p:txBody>
      </p:sp>
      <p:graphicFrame>
        <p:nvGraphicFramePr>
          <p:cNvPr id="3" name="Table 2">
            <a:extLst>
              <a:ext uri="{FF2B5EF4-FFF2-40B4-BE49-F238E27FC236}">
                <a16:creationId xmlns:a16="http://schemas.microsoft.com/office/drawing/2014/main" id="{C5D8A5D5-8B11-90AD-E8A1-6D3CE401CBD6}"/>
              </a:ext>
            </a:extLst>
          </p:cNvPr>
          <p:cNvGraphicFramePr>
            <a:graphicFrameLocks noGrp="1"/>
          </p:cNvGraphicFramePr>
          <p:nvPr>
            <p:extLst>
              <p:ext uri="{D42A27DB-BD31-4B8C-83A1-F6EECF244321}">
                <p14:modId xmlns:p14="http://schemas.microsoft.com/office/powerpoint/2010/main" val="3009895650"/>
              </p:ext>
            </p:extLst>
          </p:nvPr>
        </p:nvGraphicFramePr>
        <p:xfrm>
          <a:off x="1455313" y="1561386"/>
          <a:ext cx="9079336" cy="4446107"/>
        </p:xfrm>
        <a:graphic>
          <a:graphicData uri="http://schemas.openxmlformats.org/drawingml/2006/table">
            <a:tbl>
              <a:tblPr firstRow="1">
                <a:tableStyleId>{5C22544A-7EE6-4342-B048-85BDC9FD1C3A}</a:tableStyleId>
              </a:tblPr>
              <a:tblGrid>
                <a:gridCol w="950658">
                  <a:extLst>
                    <a:ext uri="{9D8B030D-6E8A-4147-A177-3AD203B41FA5}">
                      <a16:colId xmlns:a16="http://schemas.microsoft.com/office/drawing/2014/main" val="2906206529"/>
                    </a:ext>
                  </a:extLst>
                </a:gridCol>
                <a:gridCol w="4653871">
                  <a:extLst>
                    <a:ext uri="{9D8B030D-6E8A-4147-A177-3AD203B41FA5}">
                      <a16:colId xmlns:a16="http://schemas.microsoft.com/office/drawing/2014/main" val="724741252"/>
                    </a:ext>
                  </a:extLst>
                </a:gridCol>
                <a:gridCol w="2437970">
                  <a:extLst>
                    <a:ext uri="{9D8B030D-6E8A-4147-A177-3AD203B41FA5}">
                      <a16:colId xmlns:a16="http://schemas.microsoft.com/office/drawing/2014/main" val="2487304054"/>
                    </a:ext>
                  </a:extLst>
                </a:gridCol>
                <a:gridCol w="1036837">
                  <a:extLst>
                    <a:ext uri="{9D8B030D-6E8A-4147-A177-3AD203B41FA5}">
                      <a16:colId xmlns:a16="http://schemas.microsoft.com/office/drawing/2014/main" val="1067962786"/>
                    </a:ext>
                  </a:extLst>
                </a:gridCol>
              </a:tblGrid>
              <a:tr h="351223">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Calibri" panose="020F0502020204030204" pitchFamily="34" charset="0"/>
                        </a:rPr>
                        <a:t>Median Posting Duration for Vacancies across</a:t>
                      </a:r>
                      <a:r>
                        <a:rPr lang="en-GB" sz="1200" b="1" i="0" u="none" strike="noStrike" baseline="0">
                          <a:solidFill>
                            <a:srgbClr val="000000"/>
                          </a:solidFill>
                          <a:effectLst/>
                          <a:latin typeface="Calibri" panose="020F0502020204030204" pitchFamily="34" charset="0"/>
                        </a:rPr>
                        <a:t> Greater Cambridge</a:t>
                      </a:r>
                      <a:r>
                        <a:rPr lang="en-GB" sz="1200" b="1" i="0" u="none" strike="noStrike">
                          <a:solidFill>
                            <a:srgbClr val="000000"/>
                          </a:solidFill>
                          <a:effectLst/>
                          <a:latin typeface="Calibri" panose="020F0502020204030204" pitchFamily="34" charset="0"/>
                        </a:rPr>
                        <a:t> in Days by Employment Sector </a:t>
                      </a:r>
                      <a:r>
                        <a:rPr lang="en-GB" sz="1200" b="1" i="0" u="none" strike="noStrike">
                          <a:solidFill>
                            <a:schemeClr val="tx1"/>
                          </a:solidFill>
                          <a:effectLst/>
                          <a:latin typeface="Calibri" panose="020F0502020204030204" pitchFamily="34" charset="0"/>
                        </a:rPr>
                        <a:t>January</a:t>
                      </a:r>
                      <a:r>
                        <a:rPr lang="en-GB" sz="1200" u="none" strike="noStrike">
                          <a:solidFill>
                            <a:schemeClr val="tx1"/>
                          </a:solidFill>
                          <a:effectLst/>
                        </a:rPr>
                        <a:t> – March </a:t>
                      </a:r>
                      <a:r>
                        <a:rPr lang="en-GB" sz="1200" b="1" i="0" u="none" strike="noStrike">
                          <a:solidFill>
                            <a:srgbClr val="000000"/>
                          </a:solidFill>
                          <a:effectLst/>
                          <a:latin typeface="Calibri" panose="020F0502020204030204" pitchFamily="34" charset="0"/>
                        </a:rPr>
                        <a:t>2024</a:t>
                      </a:r>
                    </a:p>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pPr algn="ctr" fontAlgn="ct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05209736"/>
                  </a:ext>
                </a:extLst>
              </a:tr>
              <a:tr h="351223">
                <a:tc>
                  <a:txBody>
                    <a:bodyPr/>
                    <a:lstStyle/>
                    <a:p>
                      <a:pPr algn="ctr" fontAlgn="ctr"/>
                      <a:r>
                        <a:rPr lang="en-GB" sz="1200" b="1" i="0" u="none" strike="noStrike">
                          <a:solidFill>
                            <a:schemeClr val="tx1"/>
                          </a:solidFill>
                          <a:effectLst/>
                          <a:latin typeface="Calibri" panose="020F0502020204030204" pitchFamily="34" charset="0"/>
                        </a:rPr>
                        <a:t>Sector Identifier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Employment Sector </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January – March 2024 Median Posting Duration (Days)</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200" u="none" strike="noStrike">
                          <a:solidFill>
                            <a:schemeClr val="tx1"/>
                          </a:solidFill>
                          <a:effectLst/>
                        </a:rPr>
                        <a:t>January – March  2024 Posting Intensity</a:t>
                      </a:r>
                      <a:endParaRPr lang="en-GB" sz="12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018776"/>
                  </a:ext>
                </a:extLst>
              </a:tr>
              <a:tr h="191653">
                <a:tc>
                  <a:txBody>
                    <a:bodyPr/>
                    <a:lstStyle/>
                    <a:p>
                      <a:pPr algn="ctr" fontAlgn="b"/>
                      <a:r>
                        <a:rPr lang="en-GB" sz="1200" u="none" strike="noStrike">
                          <a:solidFill>
                            <a:schemeClr val="tx1"/>
                          </a:solidFill>
                          <a:effectLst/>
                        </a:rPr>
                        <a:t>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Accommodation and food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63517"/>
                  </a:ext>
                </a:extLst>
              </a:tr>
              <a:tr h="191653">
                <a:tc>
                  <a:txBody>
                    <a:bodyPr/>
                    <a:lstStyle/>
                    <a:p>
                      <a:pPr algn="ctr" fontAlgn="b"/>
                      <a:r>
                        <a:rPr lang="en-GB" sz="1200" u="none" strike="noStrike">
                          <a:solidFill>
                            <a:schemeClr val="tx1"/>
                          </a:solidFill>
                          <a:effectLst/>
                        </a:rPr>
                        <a:t>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Administrative and support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720263"/>
                  </a:ext>
                </a:extLst>
              </a:tr>
              <a:tr h="191653">
                <a:tc>
                  <a:txBody>
                    <a:bodyPr/>
                    <a:lstStyle/>
                    <a:p>
                      <a:pPr algn="ctr" fontAlgn="b"/>
                      <a:r>
                        <a:rPr lang="en-GB" sz="1200" u="none" strike="noStrike">
                          <a:solidFill>
                            <a:schemeClr val="tx1"/>
                          </a:solidFill>
                          <a:effectLst/>
                        </a:rPr>
                        <a:t>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Arts, entertainment and recreation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976487"/>
                  </a:ext>
                </a:extLst>
              </a:tr>
              <a:tr h="191653">
                <a:tc>
                  <a:txBody>
                    <a:bodyPr/>
                    <a:lstStyle/>
                    <a:p>
                      <a:pPr algn="ctr" fontAlgn="b"/>
                      <a:r>
                        <a:rPr lang="en-GB" sz="1200" u="none" strike="noStrike">
                          <a:solidFill>
                            <a:schemeClr val="tx1"/>
                          </a:solidFill>
                          <a:effectLst/>
                        </a:rPr>
                        <a:t>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Construction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7715397"/>
                  </a:ext>
                </a:extLst>
              </a:tr>
              <a:tr h="191653">
                <a:tc>
                  <a:txBody>
                    <a:bodyPr/>
                    <a:lstStyle/>
                    <a:p>
                      <a:pPr algn="ctr" fontAlgn="b"/>
                      <a:r>
                        <a:rPr lang="en-GB" sz="1200" u="none" strike="noStrike">
                          <a:solidFill>
                            <a:schemeClr val="tx1"/>
                          </a:solidFill>
                          <a:effectLst/>
                        </a:rPr>
                        <a:t>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Education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56415"/>
                  </a:ext>
                </a:extLst>
              </a:tr>
              <a:tr h="191653">
                <a:tc>
                  <a:txBody>
                    <a:bodyPr/>
                    <a:lstStyle/>
                    <a:p>
                      <a:pPr algn="ctr" fontAlgn="b"/>
                      <a:r>
                        <a:rPr lang="en-GB" sz="1200" u="none" strike="noStrike">
                          <a:solidFill>
                            <a:schemeClr val="tx1"/>
                          </a:solidFill>
                          <a:effectLst/>
                        </a:rPr>
                        <a:t>6</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Financial and insurance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8606626"/>
                  </a:ext>
                </a:extLst>
              </a:tr>
              <a:tr h="191653">
                <a:tc>
                  <a:txBody>
                    <a:bodyPr/>
                    <a:lstStyle/>
                    <a:p>
                      <a:pPr algn="ctr" fontAlgn="b"/>
                      <a:r>
                        <a:rPr lang="en-GB" sz="1200" u="none" strike="noStrike">
                          <a:solidFill>
                            <a:schemeClr val="tx1"/>
                          </a:solidFill>
                          <a:effectLst/>
                        </a:rPr>
                        <a:t>7</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Human health and social work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3203660"/>
                  </a:ext>
                </a:extLst>
              </a:tr>
              <a:tr h="191653">
                <a:tc>
                  <a:txBody>
                    <a:bodyPr/>
                    <a:lstStyle/>
                    <a:p>
                      <a:pPr algn="ctr" fontAlgn="b"/>
                      <a:r>
                        <a:rPr lang="en-GB" sz="1200" u="none" strike="noStrike">
                          <a:solidFill>
                            <a:schemeClr val="tx1"/>
                          </a:solidFill>
                          <a:effectLst/>
                        </a:rPr>
                        <a:t>8</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Information and communication</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675811"/>
                  </a:ext>
                </a:extLst>
              </a:tr>
              <a:tr h="191653">
                <a:tc>
                  <a:txBody>
                    <a:bodyPr/>
                    <a:lstStyle/>
                    <a:p>
                      <a:pPr algn="ctr" fontAlgn="b"/>
                      <a:r>
                        <a:rPr lang="en-GB" sz="1200" u="none" strike="noStrike">
                          <a:solidFill>
                            <a:schemeClr val="tx1"/>
                          </a:solidFill>
                          <a:effectLst/>
                        </a:rPr>
                        <a:t>9</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Manufacturing</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353043"/>
                  </a:ext>
                </a:extLst>
              </a:tr>
              <a:tr h="191653">
                <a:tc>
                  <a:txBody>
                    <a:bodyPr/>
                    <a:lstStyle/>
                    <a:p>
                      <a:pPr algn="ctr" fontAlgn="b"/>
                      <a:r>
                        <a:rPr lang="en-GB" sz="1200" u="none" strike="noStrike">
                          <a:solidFill>
                            <a:schemeClr val="tx1"/>
                          </a:solidFill>
                          <a:effectLst/>
                        </a:rPr>
                        <a:t>10</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Other service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937928"/>
                  </a:ext>
                </a:extLst>
              </a:tr>
              <a:tr h="207504">
                <a:tc>
                  <a:txBody>
                    <a:bodyPr/>
                    <a:lstStyle/>
                    <a:p>
                      <a:pPr algn="ctr" fontAlgn="b"/>
                      <a:r>
                        <a:rPr lang="en-GB" sz="1200" u="none" strike="noStrike">
                          <a:solidFill>
                            <a:schemeClr val="tx1"/>
                          </a:solidFill>
                          <a:effectLst/>
                        </a:rPr>
                        <a:t>11</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Professional, scientific and technical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756637"/>
                  </a:ext>
                </a:extLst>
              </a:tr>
              <a:tr h="207504">
                <a:tc>
                  <a:txBody>
                    <a:bodyPr/>
                    <a:lstStyle/>
                    <a:p>
                      <a:pPr algn="ctr" fontAlgn="b"/>
                      <a:r>
                        <a:rPr lang="en-GB" sz="1200" u="none" strike="noStrike">
                          <a:solidFill>
                            <a:schemeClr val="tx1"/>
                          </a:solidFill>
                          <a:effectLst/>
                        </a:rPr>
                        <a:t>12</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Public administration and defence; compulsory social security</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898972"/>
                  </a:ext>
                </a:extLst>
              </a:tr>
              <a:tr h="207504">
                <a:tc>
                  <a:txBody>
                    <a:bodyPr/>
                    <a:lstStyle/>
                    <a:p>
                      <a:pPr algn="ctr" fontAlgn="b"/>
                      <a:r>
                        <a:rPr lang="en-GB" sz="1200" u="none" strike="noStrike">
                          <a:solidFill>
                            <a:schemeClr val="tx1"/>
                          </a:solidFill>
                          <a:effectLst/>
                        </a:rPr>
                        <a:t>13</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Real estate activities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7787727"/>
                  </a:ext>
                </a:extLst>
              </a:tr>
              <a:tr h="207504">
                <a:tc>
                  <a:txBody>
                    <a:bodyPr/>
                    <a:lstStyle/>
                    <a:p>
                      <a:pPr algn="ctr" fontAlgn="b"/>
                      <a:r>
                        <a:rPr lang="en-GB" sz="1200" u="none" strike="noStrike">
                          <a:solidFill>
                            <a:schemeClr val="tx1"/>
                          </a:solidFill>
                          <a:effectLst/>
                        </a:rPr>
                        <a:t>14</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Transportation and storage</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739436"/>
                  </a:ext>
                </a:extLst>
              </a:tr>
              <a:tr h="259381">
                <a:tc>
                  <a:txBody>
                    <a:bodyPr/>
                    <a:lstStyle/>
                    <a:p>
                      <a:pPr algn="ctr" fontAlgn="b"/>
                      <a:r>
                        <a:rPr lang="en-GB" sz="1200" u="none" strike="noStrike">
                          <a:solidFill>
                            <a:schemeClr val="tx1"/>
                          </a:solidFill>
                          <a:effectLst/>
                        </a:rPr>
                        <a:t>15</a:t>
                      </a:r>
                      <a:endParaRPr lang="en-GB" sz="1200" b="0" i="0" u="none" strike="noStrike">
                        <a:solidFill>
                          <a:schemeClr val="tx1"/>
                        </a:solidFill>
                        <a:effectLst/>
                        <a:latin typeface="Calibri" panose="020F0502020204030204" pitchFamily="34" charset="0"/>
                      </a:endParaRP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u="none" strike="noStrike">
                          <a:solidFill>
                            <a:schemeClr val="tx1"/>
                          </a:solidFill>
                          <a:effectLst/>
                        </a:rPr>
                        <a:t>Wholesale and retail trade; repair of motor vehicles and motorcycles</a:t>
                      </a:r>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280942"/>
                  </a:ext>
                </a:extLst>
              </a:tr>
              <a:tr h="480243">
                <a:tc>
                  <a:txBody>
                    <a:bodyPr/>
                    <a:lstStyle/>
                    <a:p>
                      <a:pPr algn="ctr" fontAlgn="b"/>
                      <a:r>
                        <a:rPr lang="en-GB" sz="1200" b="0" i="0" u="none" strike="noStrike">
                          <a:solidFill>
                            <a:schemeClr val="tx1"/>
                          </a:solidFill>
                          <a:effectLst/>
                          <a:latin typeface="Calibri" panose="020F0502020204030204" pitchFamily="34" charset="0"/>
                        </a:rPr>
                        <a:t>16</a:t>
                      </a:r>
                    </a:p>
                  </a:txBody>
                  <a:tcPr marL="2995" marR="2995" marT="299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100" b="0" i="0" u="none" strike="noStrike">
                          <a:solidFill>
                            <a:schemeClr val="tx1"/>
                          </a:solidFill>
                          <a:effectLst/>
                          <a:latin typeface="Calibri" panose="020F0502020204030204" pitchFamily="34" charset="0"/>
                        </a:rPr>
                        <a:t>Other sectors (Agriculture, forestry and fishing; Mining and quarrying; Water supply and Waste management)</a:t>
                      </a:r>
                    </a:p>
                    <a:p>
                      <a:pPr algn="l" fontAlgn="b"/>
                      <a:endParaRPr lang="en-GB" sz="1100" b="0" i="0" u="none" strike="noStrike">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0" i="0" u="none" strike="noStrike">
                          <a:solidFill>
                            <a:schemeClr val="tx1"/>
                          </a:solidFill>
                          <a:effectLst/>
                          <a:latin typeface="Calibri" panose="020F0502020204030204" pitchFamily="34" charset="0"/>
                        </a:rPr>
                        <a:t>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7716147"/>
                  </a:ext>
                </a:extLst>
              </a:tr>
            </a:tbl>
          </a:graphicData>
        </a:graphic>
      </p:graphicFrame>
      <p:graphicFrame>
        <p:nvGraphicFramePr>
          <p:cNvPr id="7" name="Table 2">
            <a:extLst>
              <a:ext uri="{FF2B5EF4-FFF2-40B4-BE49-F238E27FC236}">
                <a16:creationId xmlns:a16="http://schemas.microsoft.com/office/drawing/2014/main" id="{83B94E53-59A4-BD0A-5E9F-4E54429D5EFA}"/>
              </a:ext>
            </a:extLst>
          </p:cNvPr>
          <p:cNvGraphicFramePr>
            <a:graphicFrameLocks noGrp="1"/>
          </p:cNvGraphicFramePr>
          <p:nvPr>
            <p:extLst>
              <p:ext uri="{D42A27DB-BD31-4B8C-83A1-F6EECF244321}">
                <p14:modId xmlns:p14="http://schemas.microsoft.com/office/powerpoint/2010/main" val="1820230554"/>
              </p:ext>
            </p:extLst>
          </p:nvPr>
        </p:nvGraphicFramePr>
        <p:xfrm>
          <a:off x="1011055" y="667246"/>
          <a:ext cx="10645140" cy="853440"/>
        </p:xfrm>
        <a:graphic>
          <a:graphicData uri="http://schemas.openxmlformats.org/drawingml/2006/table">
            <a:tbl>
              <a:tblPr firstRow="1" bandRow="1">
                <a:tableStyleId>{5C22544A-7EE6-4342-B048-85BDC9FD1C3A}</a:tableStyleId>
              </a:tblPr>
              <a:tblGrid>
                <a:gridCol w="5322570">
                  <a:extLst>
                    <a:ext uri="{9D8B030D-6E8A-4147-A177-3AD203B41FA5}">
                      <a16:colId xmlns:a16="http://schemas.microsoft.com/office/drawing/2014/main" val="177310155"/>
                    </a:ext>
                  </a:extLst>
                </a:gridCol>
                <a:gridCol w="5322570">
                  <a:extLst>
                    <a:ext uri="{9D8B030D-6E8A-4147-A177-3AD203B41FA5}">
                      <a16:colId xmlns:a16="http://schemas.microsoft.com/office/drawing/2014/main" val="1647353521"/>
                    </a:ext>
                  </a:extLst>
                </a:gridCol>
              </a:tblGrid>
              <a:tr h="392415">
                <a:tc>
                  <a:txBody>
                    <a:bodyPr/>
                    <a:lstStyle/>
                    <a:p>
                      <a:pPr algn="ctr"/>
                      <a:r>
                        <a:rPr lang="en-GB" sz="1400">
                          <a:solidFill>
                            <a:schemeClr val="tx1"/>
                          </a:solidFill>
                        </a:rPr>
                        <a:t>Median Posting Duration (</a:t>
                      </a:r>
                      <a:r>
                        <a:rPr lang="en-GB" sz="1400" u="none" strike="noStrike">
                          <a:solidFill>
                            <a:schemeClr val="tx1"/>
                          </a:solidFill>
                          <a:effectLst/>
                        </a:rPr>
                        <a:t>January – March </a:t>
                      </a:r>
                      <a:r>
                        <a:rPr lang="en-GB" sz="1400">
                          <a:solidFill>
                            <a:schemeClr val="tx1"/>
                          </a:solidFill>
                        </a:rPr>
                        <a:t>2024)</a:t>
                      </a:r>
                      <a:br>
                        <a:rPr lang="en-GB" sz="1400">
                          <a:solidFill>
                            <a:schemeClr val="tx1"/>
                          </a:solidFill>
                        </a:rPr>
                      </a:br>
                      <a:r>
                        <a:rPr lang="en-GB" sz="140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GB" sz="1400">
                          <a:solidFill>
                            <a:schemeClr val="tx1"/>
                          </a:solidFill>
                        </a:rPr>
                        <a:t>Posting Intensity (</a:t>
                      </a:r>
                      <a:r>
                        <a:rPr lang="en-GB" sz="1400" u="none" strike="noStrike">
                          <a:solidFill>
                            <a:schemeClr val="tx1"/>
                          </a:solidFill>
                          <a:effectLst/>
                        </a:rPr>
                        <a:t>January – March </a:t>
                      </a:r>
                      <a:r>
                        <a:rPr lang="en-GB" sz="1400">
                          <a:solidFill>
                            <a:schemeClr val="tx1"/>
                          </a:solidFill>
                        </a:rPr>
                        <a:t>2024)</a:t>
                      </a:r>
                      <a:br>
                        <a:rPr lang="en-GB" sz="1400">
                          <a:solidFill>
                            <a:schemeClr val="tx1"/>
                          </a:solidFill>
                        </a:rPr>
                      </a:br>
                      <a:r>
                        <a:rPr lang="en-GB" sz="1400">
                          <a:solidFill>
                            <a:schemeClr val="tx1"/>
                          </a:solidFill>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812995201"/>
                  </a:ext>
                </a:extLst>
              </a:tr>
              <a:tr h="253916">
                <a:tc>
                  <a:txBody>
                    <a:bodyPr/>
                    <a:lstStyle/>
                    <a:p>
                      <a:pPr algn="ctr"/>
                      <a:r>
                        <a:rPr lang="en-GB" sz="1400" b="1"/>
                        <a:t>27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5973738"/>
                  </a:ext>
                </a:extLst>
              </a:tr>
            </a:tbl>
          </a:graphicData>
        </a:graphic>
      </p:graphicFrame>
    </p:spTree>
    <p:extLst>
      <p:ext uri="{BB962C8B-B14F-4D97-AF65-F5344CB8AC3E}">
        <p14:creationId xmlns:p14="http://schemas.microsoft.com/office/powerpoint/2010/main" val="259803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0C203-1965-AA2D-A481-F4DC28F7B9C6}"/>
              </a:ext>
            </a:extLst>
          </p:cNvPr>
          <p:cNvSpPr>
            <a:spLocks noGrp="1"/>
          </p:cNvSpPr>
          <p:nvPr>
            <p:ph type="title" idx="4294967295"/>
          </p:nvPr>
        </p:nvSpPr>
        <p:spPr>
          <a:xfrm>
            <a:off x="0" y="-3610"/>
            <a:ext cx="12192000" cy="860345"/>
          </a:xfrm>
          <a:prstGeom prst="rect">
            <a:avLst/>
          </a:prstGeom>
          <a:solidFill>
            <a:schemeClr val="accent2"/>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Labour Market Headlines - Definitions</a:t>
            </a:r>
          </a:p>
        </p:txBody>
      </p:sp>
      <p:sp>
        <p:nvSpPr>
          <p:cNvPr id="3" name="TextBox 2">
            <a:extLst>
              <a:ext uri="{FF2B5EF4-FFF2-40B4-BE49-F238E27FC236}">
                <a16:creationId xmlns:a16="http://schemas.microsoft.com/office/drawing/2014/main" id="{704E18DC-FBAF-5902-FF1B-A5BFE4550076}"/>
              </a:ext>
            </a:extLst>
          </p:cNvPr>
          <p:cNvSpPr txBox="1"/>
          <p:nvPr/>
        </p:nvSpPr>
        <p:spPr>
          <a:xfrm>
            <a:off x="774441" y="6332412"/>
            <a:ext cx="9759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Note – All of these measures are calculated on the basis of the working age (16-64) population</a:t>
            </a:r>
          </a:p>
        </p:txBody>
      </p:sp>
      <p:sp>
        <p:nvSpPr>
          <p:cNvPr id="5" name="TextBox 4">
            <a:extLst>
              <a:ext uri="{FF2B5EF4-FFF2-40B4-BE49-F238E27FC236}">
                <a16:creationId xmlns:a16="http://schemas.microsoft.com/office/drawing/2014/main" id="{B20C696C-0903-9D03-A5D4-DB24F3F795CC}"/>
              </a:ext>
            </a:extLst>
          </p:cNvPr>
          <p:cNvSpPr txBox="1"/>
          <p:nvPr/>
        </p:nvSpPr>
        <p:spPr>
          <a:xfrm>
            <a:off x="569167" y="1173068"/>
            <a:ext cx="11065114" cy="655762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b="1" i="1"/>
              <a:t>Employment Rate (Employed Population/Total Population): </a:t>
            </a:r>
            <a:r>
              <a:rPr lang="en-GB" sz="2400"/>
              <a:t>The percentage of the total population who are employed</a:t>
            </a:r>
          </a:p>
          <a:p>
            <a:pPr marL="285750" indent="-285750">
              <a:lnSpc>
                <a:spcPct val="107000"/>
              </a:lnSpc>
              <a:spcAft>
                <a:spcPts val="800"/>
              </a:spcAft>
              <a:buFont typeface="Arial" panose="020B0604020202020204" pitchFamily="34" charset="0"/>
              <a:buChar char="•"/>
            </a:pPr>
            <a:r>
              <a:rPr lang="en-GB" sz="2400" b="1" i="1"/>
              <a:t>Unemployment </a:t>
            </a:r>
            <a:r>
              <a:rPr lang="en-GB" sz="2400" b="1" i="1" kern="1200"/>
              <a:t>Rate (Unemployed Population/Economically Active Population): </a:t>
            </a:r>
            <a:r>
              <a:rPr lang="en-GB" sz="2400" kern="1200"/>
              <a:t>The proportion of the Economically Active Population </a:t>
            </a:r>
            <a:r>
              <a:rPr lang="en-US" sz="2400" kern="1200"/>
              <a:t>without a job, have been actively seeking work in the past four weeks and are available to start work in the next two weeks or are out of work, have found a job and are waiting to start it in the next two weeks</a:t>
            </a:r>
            <a:endParaRPr lang="en-GB" sz="2400" kern="1200"/>
          </a:p>
          <a:p>
            <a:pPr marL="342900" lvl="1" indent="-342900" algn="l" defTabSz="889000">
              <a:lnSpc>
                <a:spcPct val="90000"/>
              </a:lnSpc>
              <a:spcBef>
                <a:spcPct val="0"/>
              </a:spcBef>
              <a:spcAft>
                <a:spcPct val="15000"/>
              </a:spcAft>
              <a:buFont typeface="Arial" panose="020B0604020202020204" pitchFamily="34" charset="0"/>
              <a:buChar char="•"/>
            </a:pPr>
            <a:r>
              <a:rPr lang="en-GB" sz="2400" b="1" i="1" kern="1200"/>
              <a:t>Economic Inactivity Rate (Economically Inactive Population/Total Population: </a:t>
            </a:r>
            <a:r>
              <a:rPr lang="en-GB" sz="2400" kern="1200"/>
              <a:t>The proportion of the population without a job and have not sought work in the last four weeks and/or are not available to start work in the next two weeks. Example reasons for being economically inactive could include being a student, having caring responsibilities, being sick and disabled and retirement</a:t>
            </a:r>
          </a:p>
          <a:p>
            <a:pPr marL="285750" indent="-285750">
              <a:lnSpc>
                <a:spcPct val="107000"/>
              </a:lnSpc>
              <a:spcAft>
                <a:spcPts val="800"/>
              </a:spcAft>
              <a:buFont typeface="Arial" panose="020B0604020202020204" pitchFamily="34" charset="0"/>
              <a:buChar char="•"/>
            </a:pPr>
            <a:endParaRPr lang="en-GB" sz="2400" kern="1200"/>
          </a:p>
          <a:p>
            <a:pPr marL="285750" indent="-285750">
              <a:lnSpc>
                <a:spcPct val="107000"/>
              </a:lnSpc>
              <a:spcAft>
                <a:spcPts val="800"/>
              </a:spcAft>
              <a:buFont typeface="Arial" panose="020B0604020202020204" pitchFamily="34" charset="0"/>
              <a:buChar char="•"/>
            </a:pPr>
            <a:endParaRPr lang="en-GB" sz="2400" kern="1200"/>
          </a:p>
          <a:p>
            <a:pPr>
              <a:lnSpc>
                <a:spcPct val="107000"/>
              </a:lnSpc>
              <a:spcAft>
                <a:spcPts val="800"/>
              </a:spcAft>
            </a:pPr>
            <a:endParaRPr lang="en-GB" sz="2400" b="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26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5E441554-4784-4C3B-96D4-C0F59851F4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80868" y="5145909"/>
            <a:ext cx="2260032" cy="1080362"/>
          </a:xfrm>
          <a:prstGeom prst="rect">
            <a:avLst/>
          </a:prstGeom>
        </p:spPr>
      </p:pic>
      <p:sp>
        <p:nvSpPr>
          <p:cNvPr id="24" name="Rectangle: Rounded Corners 23">
            <a:extLst>
              <a:ext uri="{FF2B5EF4-FFF2-40B4-BE49-F238E27FC236}">
                <a16:creationId xmlns:a16="http://schemas.microsoft.com/office/drawing/2014/main" id="{7A43E9B4-B252-42F4-837C-B91114425CF2}"/>
              </a:ext>
              <a:ext uri="{C183D7F6-B498-43B3-948B-1728B52AA6E4}">
                <adec:decorative xmlns:adec="http://schemas.microsoft.com/office/drawing/2017/decorative" val="1"/>
              </a:ext>
            </a:extLst>
          </p:cNvPr>
          <p:cNvSpPr/>
          <p:nvPr/>
        </p:nvSpPr>
        <p:spPr>
          <a:xfrm>
            <a:off x="117214" y="560443"/>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2">
            <a:extLst>
              <a:ext uri="{FF2B5EF4-FFF2-40B4-BE49-F238E27FC236}">
                <a16:creationId xmlns:a16="http://schemas.microsoft.com/office/drawing/2014/main" id="{4B2FF5DA-278E-BBFE-2A2E-DD53176F9E45}"/>
              </a:ext>
            </a:extLst>
          </p:cNvPr>
          <p:cNvSpPr txBox="1">
            <a:spLocks noGrp="1"/>
          </p:cNvSpPr>
          <p:nvPr>
            <p:ph type="title" idx="4294967295"/>
          </p:nvPr>
        </p:nvSpPr>
        <p:spPr>
          <a:xfrm>
            <a:off x="7155403" y="-94559"/>
            <a:ext cx="5864912" cy="5978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mj-lt"/>
                <a:ea typeface="+mj-ea"/>
                <a:cs typeface="+mj-cs"/>
              </a:rPr>
              <a:t>Key Economic Indicators</a:t>
            </a:r>
          </a:p>
        </p:txBody>
      </p:sp>
      <p:pic>
        <p:nvPicPr>
          <p:cNvPr id="5" name="Picture 4">
            <a:extLst>
              <a:ext uri="{FF2B5EF4-FFF2-40B4-BE49-F238E27FC236}">
                <a16:creationId xmlns:a16="http://schemas.microsoft.com/office/drawing/2014/main" id="{738849CC-A81F-4D03-803D-DFBD23F9C2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27922" y="5145909"/>
            <a:ext cx="2260032" cy="1080362"/>
          </a:xfrm>
          <a:prstGeom prst="rect">
            <a:avLst/>
          </a:prstGeom>
        </p:spPr>
      </p:pic>
      <p:sp>
        <p:nvSpPr>
          <p:cNvPr id="110" name="Rectangle: Rounded Corners 109">
            <a:extLst>
              <a:ext uri="{FF2B5EF4-FFF2-40B4-BE49-F238E27FC236}">
                <a16:creationId xmlns:a16="http://schemas.microsoft.com/office/drawing/2014/main" id="{F9E6AAF1-7C93-4AC5-86FB-2949B4C1BAEB}"/>
              </a:ext>
              <a:ext uri="{C183D7F6-B498-43B3-948B-1728B52AA6E4}">
                <adec:decorative xmlns:adec="http://schemas.microsoft.com/office/drawing/2017/decorative" val="1"/>
              </a:ext>
            </a:extLst>
          </p:cNvPr>
          <p:cNvSpPr/>
          <p:nvPr/>
        </p:nvSpPr>
        <p:spPr>
          <a:xfrm>
            <a:off x="91054" y="513704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ectangle: Rounded Corners 106">
            <a:extLst>
              <a:ext uri="{FF2B5EF4-FFF2-40B4-BE49-F238E27FC236}">
                <a16:creationId xmlns:a16="http://schemas.microsoft.com/office/drawing/2014/main" id="{D7F2723E-AB88-4240-BE4B-DAF46CFBAD98}"/>
              </a:ext>
              <a:ext uri="{C183D7F6-B498-43B3-948B-1728B52AA6E4}">
                <adec:decorative xmlns:adec="http://schemas.microsoft.com/office/drawing/2017/decorative" val="1"/>
              </a:ext>
            </a:extLst>
          </p:cNvPr>
          <p:cNvSpPr/>
          <p:nvPr/>
        </p:nvSpPr>
        <p:spPr>
          <a:xfrm>
            <a:off x="5573236" y="293776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DDA93802-CBC6-4DB6-804E-BF86EE8C0B15}"/>
              </a:ext>
              <a:ext uri="{C183D7F6-B498-43B3-948B-1728B52AA6E4}">
                <adec:decorative xmlns:adec="http://schemas.microsoft.com/office/drawing/2017/decorative" val="1"/>
              </a:ext>
            </a:extLst>
          </p:cNvPr>
          <p:cNvSpPr/>
          <p:nvPr/>
        </p:nvSpPr>
        <p:spPr>
          <a:xfrm>
            <a:off x="2805018" y="2930037"/>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6F279233-6CB4-4697-8AC3-FC8004F862BA}"/>
              </a:ext>
              <a:ext uri="{C183D7F6-B498-43B3-948B-1728B52AA6E4}">
                <adec:decorative xmlns:adec="http://schemas.microsoft.com/office/drawing/2017/decorative" val="1"/>
              </a:ext>
            </a:extLst>
          </p:cNvPr>
          <p:cNvSpPr/>
          <p:nvPr/>
        </p:nvSpPr>
        <p:spPr>
          <a:xfrm>
            <a:off x="135981" y="2931625"/>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C43544D9-1A17-4537-8D82-345153CA93F2}"/>
              </a:ext>
              <a:ext uri="{C183D7F6-B498-43B3-948B-1728B52AA6E4}">
                <adec:decorative xmlns:adec="http://schemas.microsoft.com/office/drawing/2017/decorative" val="1"/>
              </a:ext>
            </a:extLst>
          </p:cNvPr>
          <p:cNvSpPr/>
          <p:nvPr/>
        </p:nvSpPr>
        <p:spPr>
          <a:xfrm>
            <a:off x="5535428" y="545216"/>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81510555-CC38-4FD7-A386-374D0CAAD93B}"/>
              </a:ext>
              <a:ext uri="{C183D7F6-B498-43B3-948B-1728B52AA6E4}">
                <adec:decorative xmlns:adec="http://schemas.microsoft.com/office/drawing/2017/decorative" val="1"/>
              </a:ext>
            </a:extLst>
          </p:cNvPr>
          <p:cNvSpPr/>
          <p:nvPr/>
        </p:nvSpPr>
        <p:spPr>
          <a:xfrm>
            <a:off x="2836848" y="548833"/>
            <a:ext cx="2252365" cy="1082638"/>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BD9936E-E90D-4F5A-9096-CBDF4591EA74}"/>
              </a:ext>
            </a:extLst>
          </p:cNvPr>
          <p:cNvSpPr/>
          <p:nvPr/>
        </p:nvSpPr>
        <p:spPr>
          <a:xfrm>
            <a:off x="0" y="0"/>
            <a:ext cx="12192000" cy="454317"/>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Calibri" panose="020F0502020204030204"/>
                <a:ea typeface="+mn-ea"/>
                <a:cs typeface="+mn-cs"/>
              </a:rPr>
              <a:t>Unemployment Rate Overall (aged 16-64): 6.6% </a:t>
            </a:r>
          </a:p>
        </p:txBody>
      </p:sp>
      <p:sp>
        <p:nvSpPr>
          <p:cNvPr id="25" name="TextBox 24">
            <a:extLst>
              <a:ext uri="{FF2B5EF4-FFF2-40B4-BE49-F238E27FC236}">
                <a16:creationId xmlns:a16="http://schemas.microsoft.com/office/drawing/2014/main" id="{1A46E379-432A-4C10-8E37-008D5E29AC9B}"/>
              </a:ext>
            </a:extLst>
          </p:cNvPr>
          <p:cNvSpPr txBox="1"/>
          <p:nvPr/>
        </p:nvSpPr>
        <p:spPr>
          <a:xfrm>
            <a:off x="322602" y="631976"/>
            <a:ext cx="2686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Quarterly change </a:t>
            </a:r>
          </a:p>
        </p:txBody>
      </p:sp>
      <p:sp>
        <p:nvSpPr>
          <p:cNvPr id="26" name="TextBox 25">
            <a:extLst>
              <a:ext uri="{FF2B5EF4-FFF2-40B4-BE49-F238E27FC236}">
                <a16:creationId xmlns:a16="http://schemas.microsoft.com/office/drawing/2014/main" id="{BA237704-3670-4F53-90BD-CB3017DC5149}"/>
              </a:ext>
            </a:extLst>
          </p:cNvPr>
          <p:cNvSpPr txBox="1"/>
          <p:nvPr/>
        </p:nvSpPr>
        <p:spPr>
          <a:xfrm>
            <a:off x="1080000" y="1152000"/>
            <a:ext cx="934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0.6</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18" name="TextBox 17">
            <a:extLst>
              <a:ext uri="{FF2B5EF4-FFF2-40B4-BE49-F238E27FC236}">
                <a16:creationId xmlns:a16="http://schemas.microsoft.com/office/drawing/2014/main" id="{AB51F364-CE10-40C7-979B-9A253E9D0CC7}"/>
              </a:ext>
            </a:extLst>
          </p:cNvPr>
          <p:cNvSpPr txBox="1"/>
          <p:nvPr/>
        </p:nvSpPr>
        <p:spPr>
          <a:xfrm>
            <a:off x="9451563" y="1309007"/>
            <a:ext cx="79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+1.9%</a:t>
            </a:r>
          </a:p>
        </p:txBody>
      </p:sp>
      <p:sp>
        <p:nvSpPr>
          <p:cNvPr id="4" name="TextBox 3">
            <a:extLst>
              <a:ext uri="{FF2B5EF4-FFF2-40B4-BE49-F238E27FC236}">
                <a16:creationId xmlns:a16="http://schemas.microsoft.com/office/drawing/2014/main" id="{E7A5170E-94EE-4300-BF85-7ADC5FBCC9C1}"/>
              </a:ext>
            </a:extLst>
          </p:cNvPr>
          <p:cNvSpPr txBox="1"/>
          <p:nvPr/>
        </p:nvSpPr>
        <p:spPr>
          <a:xfrm>
            <a:off x="249118" y="1684524"/>
            <a:ext cx="19837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Jan 2023 – Dec 2023 with Oct 2022 – Sep 2023 </a:t>
            </a:r>
          </a:p>
        </p:txBody>
      </p:sp>
      <p:sp>
        <p:nvSpPr>
          <p:cNvPr id="19" name="Isosceles Triangle 18">
            <a:extLst>
              <a:ext uri="{FF2B5EF4-FFF2-40B4-BE49-F238E27FC236}">
                <a16:creationId xmlns:a16="http://schemas.microsoft.com/office/drawing/2014/main" id="{9EF47247-2FAF-483A-BBD4-A3D837C02F02}"/>
              </a:ext>
              <a:ext uri="{C183D7F6-B498-43B3-948B-1728B52AA6E4}">
                <adec:decorative xmlns:adec="http://schemas.microsoft.com/office/drawing/2017/decorative" val="1"/>
              </a:ext>
            </a:extLst>
          </p:cNvPr>
          <p:cNvSpPr/>
          <p:nvPr/>
        </p:nvSpPr>
        <p:spPr>
          <a:xfrm>
            <a:off x="9133194" y="1353043"/>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id="{AE3B578A-33BC-44D7-AF11-7993F730CAAC}"/>
              </a:ext>
              <a:ext uri="{C183D7F6-B498-43B3-948B-1728B52AA6E4}">
                <adec:decorative xmlns:adec="http://schemas.microsoft.com/office/drawing/2017/decorative" val="1"/>
              </a:ext>
            </a:extLst>
          </p:cNvPr>
          <p:cNvSpPr/>
          <p:nvPr/>
        </p:nvSpPr>
        <p:spPr>
          <a:xfrm>
            <a:off x="720000" y="1260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BD12EBD-06D3-4C18-95B9-517F1B1912CD}"/>
              </a:ext>
            </a:extLst>
          </p:cNvPr>
          <p:cNvSpPr txBox="1"/>
          <p:nvPr/>
        </p:nvSpPr>
        <p:spPr>
          <a:xfrm>
            <a:off x="2779674" y="563344"/>
            <a:ext cx="23766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Previous quarterly change </a:t>
            </a:r>
          </a:p>
        </p:txBody>
      </p:sp>
      <p:sp>
        <p:nvSpPr>
          <p:cNvPr id="31" name="TextBox 30">
            <a:extLst>
              <a:ext uri="{FF2B5EF4-FFF2-40B4-BE49-F238E27FC236}">
                <a16:creationId xmlns:a16="http://schemas.microsoft.com/office/drawing/2014/main" id="{70B05889-F667-4126-9EFF-48E5296FF799}"/>
              </a:ext>
            </a:extLst>
          </p:cNvPr>
          <p:cNvSpPr txBox="1"/>
          <p:nvPr/>
        </p:nvSpPr>
        <p:spPr>
          <a:xfrm>
            <a:off x="3816000" y="1152000"/>
            <a:ext cx="925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1.8</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76" name="TextBox 75">
            <a:extLst>
              <a:ext uri="{FF2B5EF4-FFF2-40B4-BE49-F238E27FC236}">
                <a16:creationId xmlns:a16="http://schemas.microsoft.com/office/drawing/2014/main" id="{C4CEE736-8941-4B4B-BB0A-3AB73693600C}"/>
              </a:ext>
            </a:extLst>
          </p:cNvPr>
          <p:cNvSpPr txBox="1"/>
          <p:nvPr/>
        </p:nvSpPr>
        <p:spPr>
          <a:xfrm>
            <a:off x="2913321" y="1658563"/>
            <a:ext cx="20346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35" name="TextBox 34">
            <a:extLst>
              <a:ext uri="{FF2B5EF4-FFF2-40B4-BE49-F238E27FC236}">
                <a16:creationId xmlns:a16="http://schemas.microsoft.com/office/drawing/2014/main" id="{C3D82DE4-3E14-4544-B7F5-F99000E28BD3}"/>
              </a:ext>
            </a:extLst>
          </p:cNvPr>
          <p:cNvSpPr txBox="1"/>
          <p:nvPr/>
        </p:nvSpPr>
        <p:spPr>
          <a:xfrm>
            <a:off x="5609818" y="560292"/>
            <a:ext cx="20269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previous year</a:t>
            </a:r>
          </a:p>
        </p:txBody>
      </p:sp>
      <p:sp>
        <p:nvSpPr>
          <p:cNvPr id="10" name="TextBox 9">
            <a:extLst>
              <a:ext uri="{FF2B5EF4-FFF2-40B4-BE49-F238E27FC236}">
                <a16:creationId xmlns:a16="http://schemas.microsoft.com/office/drawing/2014/main" id="{0457AB28-761C-A8EB-F20A-3FFEE0AA7A89}"/>
              </a:ext>
            </a:extLst>
          </p:cNvPr>
          <p:cNvSpPr txBox="1"/>
          <p:nvPr/>
        </p:nvSpPr>
        <p:spPr>
          <a:xfrm>
            <a:off x="6480000" y="1152000"/>
            <a:ext cx="9256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4.2</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93" name="TextBox 92">
            <a:extLst>
              <a:ext uri="{FF2B5EF4-FFF2-40B4-BE49-F238E27FC236}">
                <a16:creationId xmlns:a16="http://schemas.microsoft.com/office/drawing/2014/main" id="{D6EF6E60-06D0-4450-9C2C-345E15AB7E2E}"/>
              </a:ext>
            </a:extLst>
          </p:cNvPr>
          <p:cNvSpPr txBox="1"/>
          <p:nvPr/>
        </p:nvSpPr>
        <p:spPr>
          <a:xfrm>
            <a:off x="5625532" y="1649044"/>
            <a:ext cx="20535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Jan 2023 – Dec 2023 with Jan 2022 – Dec 2022 </a:t>
            </a:r>
          </a:p>
        </p:txBody>
      </p:sp>
      <p:sp>
        <p:nvSpPr>
          <p:cNvPr id="77" name="TextBox 76">
            <a:extLst>
              <a:ext uri="{FF2B5EF4-FFF2-40B4-BE49-F238E27FC236}">
                <a16:creationId xmlns:a16="http://schemas.microsoft.com/office/drawing/2014/main" id="{CFA744BB-686B-8D1B-BB69-4810B7047571}"/>
              </a:ext>
            </a:extLst>
          </p:cNvPr>
          <p:cNvSpPr txBox="1"/>
          <p:nvPr/>
        </p:nvSpPr>
        <p:spPr>
          <a:xfrm>
            <a:off x="8030832" y="511361"/>
            <a:ext cx="37404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 unemployment rate between January 2023 and </a:t>
            </a:r>
            <a:r>
              <a:rPr lang="en-GB" sz="1600" b="1" dirty="0">
                <a:solidFill>
                  <a:prstClr val="black"/>
                </a:solidFill>
                <a:latin typeface="Calibri" panose="020F0502020204030204"/>
              </a:rPr>
              <a:t>December</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2023 was 6.6%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(compared to </a:t>
            </a:r>
            <a:r>
              <a:rPr lang="en-GB" sz="1200" i="1" dirty="0">
                <a:solidFill>
                  <a:prstClr val="black"/>
                </a:solidFill>
                <a:latin typeface="Calibri" panose="020F0502020204030204"/>
              </a:rPr>
              <a:t>3.8</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 nationally)</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has increased by +</a:t>
            </a:r>
            <a:r>
              <a:rPr lang="en-GB" sz="1600" dirty="0">
                <a:solidFill>
                  <a:prstClr val="black"/>
                </a:solidFill>
                <a:latin typeface="Calibri" panose="020F0502020204030204"/>
              </a:rPr>
              <a:t>0.6</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pp percentage points since the last quarter and is +</a:t>
            </a:r>
            <a:r>
              <a:rPr lang="en-GB" sz="1600" dirty="0">
                <a:solidFill>
                  <a:prstClr val="black"/>
                </a:solidFill>
                <a:latin typeface="Calibri" panose="020F0502020204030204"/>
              </a:rPr>
              <a:t>4.2</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pp higher than 12 months previously.</a:t>
            </a:r>
          </a:p>
        </p:txBody>
      </p:sp>
      <p:sp>
        <p:nvSpPr>
          <p:cNvPr id="32" name="Isosceles Triangle 31">
            <a:extLst>
              <a:ext uri="{FF2B5EF4-FFF2-40B4-BE49-F238E27FC236}">
                <a16:creationId xmlns:a16="http://schemas.microsoft.com/office/drawing/2014/main" id="{AEA49FA2-B376-4721-B0DF-E32A82566578}"/>
              </a:ext>
              <a:ext uri="{C183D7F6-B498-43B3-948B-1728B52AA6E4}">
                <adec:decorative xmlns:adec="http://schemas.microsoft.com/office/drawing/2017/decorative" val="1"/>
              </a:ext>
            </a:extLst>
          </p:cNvPr>
          <p:cNvSpPr/>
          <p:nvPr/>
        </p:nvSpPr>
        <p:spPr>
          <a:xfrm>
            <a:off x="3420000" y="1260000"/>
            <a:ext cx="315659"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63398FDB-FB75-F664-1FF3-840988E0D6CB}"/>
              </a:ext>
            </a:extLst>
          </p:cNvPr>
          <p:cNvSpPr/>
          <p:nvPr/>
        </p:nvSpPr>
        <p:spPr>
          <a:xfrm>
            <a:off x="-7426" y="2233468"/>
            <a:ext cx="12199426" cy="566305"/>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Overall (aged 16-64): 78.5%</a:t>
            </a:r>
          </a:p>
        </p:txBody>
      </p:sp>
      <p:sp>
        <p:nvSpPr>
          <p:cNvPr id="63" name="TextBox 62">
            <a:extLst>
              <a:ext uri="{FF2B5EF4-FFF2-40B4-BE49-F238E27FC236}">
                <a16:creationId xmlns:a16="http://schemas.microsoft.com/office/drawing/2014/main" id="{8038C187-6ADA-9919-4567-63B78BECB38C}"/>
              </a:ext>
            </a:extLst>
          </p:cNvPr>
          <p:cNvSpPr txBox="1"/>
          <p:nvPr/>
        </p:nvSpPr>
        <p:spPr>
          <a:xfrm>
            <a:off x="350154" y="3006206"/>
            <a:ext cx="19932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Quarterly change </a:t>
            </a:r>
          </a:p>
        </p:txBody>
      </p:sp>
      <p:sp>
        <p:nvSpPr>
          <p:cNvPr id="64" name="TextBox 63">
            <a:extLst>
              <a:ext uri="{FF2B5EF4-FFF2-40B4-BE49-F238E27FC236}">
                <a16:creationId xmlns:a16="http://schemas.microsoft.com/office/drawing/2014/main" id="{E37C5959-68DE-84A7-3DD3-529DEE5AAB70}"/>
              </a:ext>
            </a:extLst>
          </p:cNvPr>
          <p:cNvSpPr txBox="1"/>
          <p:nvPr/>
        </p:nvSpPr>
        <p:spPr>
          <a:xfrm>
            <a:off x="1080000" y="352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-0.2</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8" name="TextBox 7">
            <a:extLst>
              <a:ext uri="{FF2B5EF4-FFF2-40B4-BE49-F238E27FC236}">
                <a16:creationId xmlns:a16="http://schemas.microsoft.com/office/drawing/2014/main" id="{385F8EB2-91E1-D6BD-6BEB-03B04177705E}"/>
              </a:ext>
            </a:extLst>
          </p:cNvPr>
          <p:cNvSpPr txBox="1"/>
          <p:nvPr/>
        </p:nvSpPr>
        <p:spPr>
          <a:xfrm>
            <a:off x="368079" y="3999627"/>
            <a:ext cx="20484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Jan 2023 – Dec 2023 with Oct 2022 – Sep 2023 </a:t>
            </a:r>
          </a:p>
        </p:txBody>
      </p:sp>
      <p:sp>
        <p:nvSpPr>
          <p:cNvPr id="68" name="TextBox 67">
            <a:extLst>
              <a:ext uri="{FF2B5EF4-FFF2-40B4-BE49-F238E27FC236}">
                <a16:creationId xmlns:a16="http://schemas.microsoft.com/office/drawing/2014/main" id="{5CD9743E-7788-3157-7BE0-96396E246CF7}"/>
              </a:ext>
            </a:extLst>
          </p:cNvPr>
          <p:cNvSpPr txBox="1"/>
          <p:nvPr/>
        </p:nvSpPr>
        <p:spPr>
          <a:xfrm>
            <a:off x="2791266" y="2903110"/>
            <a:ext cx="2249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quarterly change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3E8897B3-7B3F-4271-835D-614DFDCDDCF5}"/>
              </a:ext>
            </a:extLst>
          </p:cNvPr>
          <p:cNvSpPr txBox="1"/>
          <p:nvPr/>
        </p:nvSpPr>
        <p:spPr>
          <a:xfrm>
            <a:off x="3816000" y="352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+0.8</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106" name="TextBox 105">
            <a:extLst>
              <a:ext uri="{FF2B5EF4-FFF2-40B4-BE49-F238E27FC236}">
                <a16:creationId xmlns:a16="http://schemas.microsoft.com/office/drawing/2014/main" id="{CA04ED0F-7BCE-4FF0-97C2-FD7762FA71AE}"/>
              </a:ext>
            </a:extLst>
          </p:cNvPr>
          <p:cNvSpPr txBox="1"/>
          <p:nvPr/>
        </p:nvSpPr>
        <p:spPr>
          <a:xfrm>
            <a:off x="2849475" y="4043044"/>
            <a:ext cx="216234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a:ln>
                  <a:noFill/>
                </a:ln>
                <a:solidFill>
                  <a:prstClr val="black"/>
                </a:solidFill>
                <a:effectLst/>
                <a:uLnTx/>
                <a:uFillTx/>
                <a:latin typeface="Calibri" panose="020F0502020204030204"/>
                <a:ea typeface="+mn-ea"/>
                <a:cs typeface="+mn-cs"/>
              </a:rPr>
              <a:t>Comparing Oct 2022 – Sep 2023 with Jul 2022 - June 2023 </a:t>
            </a:r>
          </a:p>
        </p:txBody>
      </p:sp>
      <p:sp>
        <p:nvSpPr>
          <p:cNvPr id="36" name="TextBox 35">
            <a:extLst>
              <a:ext uri="{FF2B5EF4-FFF2-40B4-BE49-F238E27FC236}">
                <a16:creationId xmlns:a16="http://schemas.microsoft.com/office/drawing/2014/main" id="{A6632850-DEA3-47CF-A3F9-08CC4A859D41}"/>
              </a:ext>
              <a:ext uri="{C183D7F6-B498-43B3-948B-1728B52AA6E4}">
                <adec:decorative xmlns:adec="http://schemas.microsoft.com/office/drawing/2017/decorative" val="1"/>
              </a:ext>
            </a:extLst>
          </p:cNvPr>
          <p:cNvSpPr txBox="1"/>
          <p:nvPr/>
        </p:nvSpPr>
        <p:spPr>
          <a:xfrm>
            <a:off x="6534568" y="1276676"/>
            <a:ext cx="791743" cy="3236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78FBA52C-942F-538E-3E6F-E396265993D3}"/>
              </a:ext>
            </a:extLst>
          </p:cNvPr>
          <p:cNvSpPr txBox="1"/>
          <p:nvPr/>
        </p:nvSpPr>
        <p:spPr>
          <a:xfrm>
            <a:off x="5984199" y="2984741"/>
            <a:ext cx="1747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Change since previous year</a:t>
            </a:r>
          </a:p>
        </p:txBody>
      </p:sp>
      <p:sp>
        <p:nvSpPr>
          <p:cNvPr id="74" name="TextBox 73">
            <a:extLst>
              <a:ext uri="{FF2B5EF4-FFF2-40B4-BE49-F238E27FC236}">
                <a16:creationId xmlns:a16="http://schemas.microsoft.com/office/drawing/2014/main" id="{FC98A482-86AA-4042-3456-9F57EE1230A8}"/>
              </a:ext>
            </a:extLst>
          </p:cNvPr>
          <p:cNvSpPr txBox="1"/>
          <p:nvPr/>
        </p:nvSpPr>
        <p:spPr>
          <a:xfrm>
            <a:off x="6480000" y="3528000"/>
            <a:ext cx="79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-0.4pp</a:t>
            </a:r>
          </a:p>
        </p:txBody>
      </p:sp>
      <p:sp>
        <p:nvSpPr>
          <p:cNvPr id="109" name="TextBox 108">
            <a:extLst>
              <a:ext uri="{FF2B5EF4-FFF2-40B4-BE49-F238E27FC236}">
                <a16:creationId xmlns:a16="http://schemas.microsoft.com/office/drawing/2014/main" id="{FA9E13DA-5DAA-4049-A024-A213D6051FF9}"/>
              </a:ext>
            </a:extLst>
          </p:cNvPr>
          <p:cNvSpPr txBox="1"/>
          <p:nvPr/>
        </p:nvSpPr>
        <p:spPr>
          <a:xfrm>
            <a:off x="5759819" y="4038593"/>
            <a:ext cx="2027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Jan 2023 – Dec 2023 with Jan 2022 – Dec 2022 </a:t>
            </a:r>
          </a:p>
        </p:txBody>
      </p:sp>
      <p:sp>
        <p:nvSpPr>
          <p:cNvPr id="80" name="TextBox 79">
            <a:extLst>
              <a:ext uri="{FF2B5EF4-FFF2-40B4-BE49-F238E27FC236}">
                <a16:creationId xmlns:a16="http://schemas.microsoft.com/office/drawing/2014/main" id="{38685B54-8663-323C-4446-2926EFA78D59}"/>
              </a:ext>
            </a:extLst>
          </p:cNvPr>
          <p:cNvSpPr txBox="1"/>
          <p:nvPr/>
        </p:nvSpPr>
        <p:spPr>
          <a:xfrm>
            <a:off x="8078015" y="2838170"/>
            <a:ext cx="39780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The employment rate between January 2023 and </a:t>
            </a:r>
            <a:r>
              <a:rPr lang="en-GB" sz="1600" b="1" dirty="0">
                <a:solidFill>
                  <a:prstClr val="black"/>
                </a:solidFill>
                <a:latin typeface="Calibri" panose="020F0502020204030204"/>
              </a:rPr>
              <a:t>December</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2023 was 78.5%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(higher than the 75.7% nationally).</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has </a:t>
            </a:r>
            <a:r>
              <a:rPr lang="en-GB" sz="1600" dirty="0">
                <a:solidFill>
                  <a:prstClr val="black"/>
                </a:solidFill>
                <a:latin typeface="Calibri" panose="020F0502020204030204"/>
              </a:rPr>
              <a:t>de</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creased by </a:t>
            </a:r>
            <a:r>
              <a:rPr lang="en-GB" sz="1600" dirty="0">
                <a:solidFill>
                  <a:prstClr val="black"/>
                </a:solidFill>
                <a:latin typeface="Calibri" panose="020F0502020204030204"/>
              </a:rPr>
              <a:t>-0.2</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percentage points since the last quarter and is -0.4 percentage points lower than the level 12 months previously.</a:t>
            </a:r>
          </a:p>
        </p:txBody>
      </p:sp>
      <p:sp>
        <p:nvSpPr>
          <p:cNvPr id="65" name="Isosceles Triangle 64">
            <a:extLst>
              <a:ext uri="{FF2B5EF4-FFF2-40B4-BE49-F238E27FC236}">
                <a16:creationId xmlns:a16="http://schemas.microsoft.com/office/drawing/2014/main" id="{C7FB3E6D-F683-77CB-17F3-D23134313239}"/>
              </a:ext>
              <a:ext uri="{C183D7F6-B498-43B3-948B-1728B52AA6E4}">
                <adec:decorative xmlns:adec="http://schemas.microsoft.com/office/drawing/2017/decorative" val="1"/>
              </a:ext>
            </a:extLst>
          </p:cNvPr>
          <p:cNvSpPr/>
          <p:nvPr/>
        </p:nvSpPr>
        <p:spPr>
          <a:xfrm rot="10800000">
            <a:off x="720000" y="363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DF110FED-2A25-863F-E4B8-14D89ECFBB09}"/>
              </a:ext>
              <a:ext uri="{C183D7F6-B498-43B3-948B-1728B52AA6E4}">
                <adec:decorative xmlns:adec="http://schemas.microsoft.com/office/drawing/2017/decorative" val="1"/>
              </a:ext>
            </a:extLst>
          </p:cNvPr>
          <p:cNvSpPr/>
          <p:nvPr/>
        </p:nvSpPr>
        <p:spPr>
          <a:xfrm>
            <a:off x="3420000" y="3636000"/>
            <a:ext cx="341163"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D99F271C-DD6E-02C7-2DF8-E87CC80C921B}"/>
              </a:ext>
              <a:ext uri="{C183D7F6-B498-43B3-948B-1728B52AA6E4}">
                <adec:decorative xmlns:adec="http://schemas.microsoft.com/office/drawing/2017/decorative" val="1"/>
              </a:ext>
            </a:extLst>
          </p:cNvPr>
          <p:cNvSpPr/>
          <p:nvPr/>
        </p:nvSpPr>
        <p:spPr>
          <a:xfrm flipV="1">
            <a:off x="6156000" y="363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7F4585A-AACC-82B7-7A7C-1BCC3905AB1A}"/>
              </a:ext>
            </a:extLst>
          </p:cNvPr>
          <p:cNvSpPr/>
          <p:nvPr/>
        </p:nvSpPr>
        <p:spPr>
          <a:xfrm>
            <a:off x="-17993" y="4467407"/>
            <a:ext cx="12209993" cy="566305"/>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(aged 16-64): 16.0%</a:t>
            </a:r>
          </a:p>
        </p:txBody>
      </p:sp>
      <p:sp>
        <p:nvSpPr>
          <p:cNvPr id="91" name="TextBox 90">
            <a:extLst>
              <a:ext uri="{FF2B5EF4-FFF2-40B4-BE49-F238E27FC236}">
                <a16:creationId xmlns:a16="http://schemas.microsoft.com/office/drawing/2014/main" id="{316293F3-17B1-87B2-D5DD-AE70E8290F35}"/>
              </a:ext>
            </a:extLst>
          </p:cNvPr>
          <p:cNvSpPr txBox="1"/>
          <p:nvPr/>
        </p:nvSpPr>
        <p:spPr>
          <a:xfrm>
            <a:off x="356093" y="5230951"/>
            <a:ext cx="1932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Quarterly change </a:t>
            </a:r>
          </a:p>
        </p:txBody>
      </p:sp>
      <p:sp>
        <p:nvSpPr>
          <p:cNvPr id="6" name="TextBox 5">
            <a:extLst>
              <a:ext uri="{FF2B5EF4-FFF2-40B4-BE49-F238E27FC236}">
                <a16:creationId xmlns:a16="http://schemas.microsoft.com/office/drawing/2014/main" id="{02FA4149-DA52-DAC5-301D-02DD19170CDC}"/>
              </a:ext>
            </a:extLst>
          </p:cNvPr>
          <p:cNvSpPr txBox="1"/>
          <p:nvPr/>
        </p:nvSpPr>
        <p:spPr>
          <a:xfrm>
            <a:off x="1080000" y="568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0.3</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9" name="TextBox 8">
            <a:extLst>
              <a:ext uri="{FF2B5EF4-FFF2-40B4-BE49-F238E27FC236}">
                <a16:creationId xmlns:a16="http://schemas.microsoft.com/office/drawing/2014/main" id="{DCF4A233-3032-8E96-914F-84573288FD80}"/>
              </a:ext>
            </a:extLst>
          </p:cNvPr>
          <p:cNvSpPr txBox="1"/>
          <p:nvPr/>
        </p:nvSpPr>
        <p:spPr>
          <a:xfrm>
            <a:off x="237366" y="6226271"/>
            <a:ext cx="19851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120" name="TextBox 119">
            <a:extLst>
              <a:ext uri="{FF2B5EF4-FFF2-40B4-BE49-F238E27FC236}">
                <a16:creationId xmlns:a16="http://schemas.microsoft.com/office/drawing/2014/main" id="{2EA46DC2-520C-4F4B-851D-B54E83B9165B}"/>
              </a:ext>
            </a:extLst>
          </p:cNvPr>
          <p:cNvSpPr txBox="1"/>
          <p:nvPr/>
        </p:nvSpPr>
        <p:spPr>
          <a:xfrm>
            <a:off x="2878710" y="5119008"/>
            <a:ext cx="21120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Previous quarterly change </a:t>
            </a:r>
          </a:p>
        </p:txBody>
      </p:sp>
      <p:sp>
        <p:nvSpPr>
          <p:cNvPr id="123" name="TextBox 122">
            <a:extLst>
              <a:ext uri="{FF2B5EF4-FFF2-40B4-BE49-F238E27FC236}">
                <a16:creationId xmlns:a16="http://schemas.microsoft.com/office/drawing/2014/main" id="{F639728A-FC78-424B-88EF-9232CBBE872D}"/>
              </a:ext>
            </a:extLst>
          </p:cNvPr>
          <p:cNvSpPr txBox="1"/>
          <p:nvPr/>
        </p:nvSpPr>
        <p:spPr>
          <a:xfrm>
            <a:off x="3816000" y="5688000"/>
            <a:ext cx="8375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latin typeface="Calibri" panose="020F0502020204030204"/>
              </a:rPr>
              <a:t>-2.4</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113" name="TextBox 112">
            <a:extLst>
              <a:ext uri="{FF2B5EF4-FFF2-40B4-BE49-F238E27FC236}">
                <a16:creationId xmlns:a16="http://schemas.microsoft.com/office/drawing/2014/main" id="{0A21F1B9-DF16-45AC-B51F-42144382F0E4}"/>
              </a:ext>
            </a:extLst>
          </p:cNvPr>
          <p:cNvSpPr txBox="1"/>
          <p:nvPr/>
        </p:nvSpPr>
        <p:spPr>
          <a:xfrm>
            <a:off x="2925104" y="6231358"/>
            <a:ext cx="2161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Oct 2022 – Sep 2023 with Jul 2022 - June 2023 </a:t>
            </a:r>
          </a:p>
        </p:txBody>
      </p:sp>
      <p:sp>
        <p:nvSpPr>
          <p:cNvPr id="116" name="TextBox 115">
            <a:extLst>
              <a:ext uri="{FF2B5EF4-FFF2-40B4-BE49-F238E27FC236}">
                <a16:creationId xmlns:a16="http://schemas.microsoft.com/office/drawing/2014/main" id="{281819EC-DDE4-44AD-929E-6CBDF2192741}"/>
              </a:ext>
            </a:extLst>
          </p:cNvPr>
          <p:cNvSpPr txBox="1"/>
          <p:nvPr/>
        </p:nvSpPr>
        <p:spPr>
          <a:xfrm>
            <a:off x="5939701" y="5131202"/>
            <a:ext cx="17477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Change since previous year</a:t>
            </a:r>
          </a:p>
        </p:txBody>
      </p:sp>
      <p:sp>
        <p:nvSpPr>
          <p:cNvPr id="118" name="TextBox 117">
            <a:extLst>
              <a:ext uri="{FF2B5EF4-FFF2-40B4-BE49-F238E27FC236}">
                <a16:creationId xmlns:a16="http://schemas.microsoft.com/office/drawing/2014/main" id="{337E2477-2D00-4FFA-B6B8-9E8E697529C0}"/>
              </a:ext>
            </a:extLst>
          </p:cNvPr>
          <p:cNvSpPr txBox="1"/>
          <p:nvPr/>
        </p:nvSpPr>
        <p:spPr>
          <a:xfrm>
            <a:off x="6480000" y="5688000"/>
            <a:ext cx="958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t>
            </a:r>
            <a:r>
              <a:rPr lang="en-GB">
                <a:solidFill>
                  <a:prstClr val="white"/>
                </a:solidFill>
                <a:latin typeface="Calibri" panose="020F0502020204030204"/>
              </a:rPr>
              <a:t>3.2</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pp</a:t>
            </a:r>
          </a:p>
        </p:txBody>
      </p:sp>
      <p:sp>
        <p:nvSpPr>
          <p:cNvPr id="114" name="TextBox 113">
            <a:extLst>
              <a:ext uri="{FF2B5EF4-FFF2-40B4-BE49-F238E27FC236}">
                <a16:creationId xmlns:a16="http://schemas.microsoft.com/office/drawing/2014/main" id="{58B0CB9F-7365-4F9F-89DC-0E1FCF46BC73}"/>
              </a:ext>
            </a:extLst>
          </p:cNvPr>
          <p:cNvSpPr txBox="1"/>
          <p:nvPr/>
        </p:nvSpPr>
        <p:spPr>
          <a:xfrm>
            <a:off x="5683546" y="6228521"/>
            <a:ext cx="22600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prstClr val="black"/>
                </a:solidFill>
                <a:effectLst/>
                <a:uLnTx/>
                <a:uFillTx/>
                <a:latin typeface="Calibri" panose="020F0502020204030204"/>
                <a:ea typeface="+mn-ea"/>
                <a:cs typeface="+mn-cs"/>
              </a:rPr>
              <a:t>Comparing Jan 2023 – Dec 2023 with Jan 2022 – Dec 2022 </a:t>
            </a:r>
          </a:p>
        </p:txBody>
      </p:sp>
      <p:sp>
        <p:nvSpPr>
          <p:cNvPr id="102" name="TextBox 101" descr="&#10;">
            <a:extLst>
              <a:ext uri="{FF2B5EF4-FFF2-40B4-BE49-F238E27FC236}">
                <a16:creationId xmlns:a16="http://schemas.microsoft.com/office/drawing/2014/main" id="{9F960194-B3C1-F8B1-5D75-17B6A76CF5AD}"/>
              </a:ext>
            </a:extLst>
          </p:cNvPr>
          <p:cNvSpPr txBox="1"/>
          <p:nvPr/>
        </p:nvSpPr>
        <p:spPr>
          <a:xfrm>
            <a:off x="8125979" y="5041294"/>
            <a:ext cx="39749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16.0% of residents (aged 16-64) were economically inactive between January 2023 and </a:t>
            </a:r>
            <a:r>
              <a:rPr lang="en-GB" sz="1600" b="1" dirty="0">
                <a:solidFill>
                  <a:prstClr val="black"/>
                </a:solidFill>
                <a:latin typeface="Calibri" panose="020F0502020204030204"/>
              </a:rPr>
              <a:t>December</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2023 </a:t>
            </a: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(lower than the 21.3% nationally)</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This has decreased by -</a:t>
            </a:r>
            <a:r>
              <a:rPr lang="en-GB" sz="1600" dirty="0">
                <a:solidFill>
                  <a:prstClr val="black"/>
                </a:solidFill>
                <a:latin typeface="Calibri" panose="020F0502020204030204"/>
              </a:rPr>
              <a:t>0.3</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pp percentage points since the last quarter and is -</a:t>
            </a:r>
            <a:r>
              <a:rPr lang="en-GB" sz="1600" dirty="0">
                <a:solidFill>
                  <a:prstClr val="black"/>
                </a:solidFill>
                <a:latin typeface="Calibri" panose="020F0502020204030204"/>
              </a:rPr>
              <a:t>3.2</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pp lower than the level 12 months previously.</a:t>
            </a:r>
          </a:p>
        </p:txBody>
      </p:sp>
      <p:sp>
        <p:nvSpPr>
          <p:cNvPr id="78" name="TextBox 77">
            <a:extLst>
              <a:ext uri="{FF2B5EF4-FFF2-40B4-BE49-F238E27FC236}">
                <a16:creationId xmlns:a16="http://schemas.microsoft.com/office/drawing/2014/main" id="{F8A212EA-76DB-7EB1-529C-D91FAC586E07}"/>
              </a:ext>
            </a:extLst>
          </p:cNvPr>
          <p:cNvSpPr txBox="1"/>
          <p:nvPr/>
        </p:nvSpPr>
        <p:spPr>
          <a:xfrm>
            <a:off x="-41033" y="6614868"/>
            <a:ext cx="1144885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1" u="none" strike="noStrike" kern="1200" cap="none" spc="0" normalizeH="0" baseline="0" noProof="0">
                <a:ln>
                  <a:noFill/>
                </a:ln>
                <a:solidFill>
                  <a:prstClr val="black"/>
                </a:solidFill>
                <a:effectLst/>
                <a:uLnTx/>
                <a:uFillTx/>
                <a:latin typeface="Calibri" panose="020F0502020204030204"/>
                <a:ea typeface="+mn-ea"/>
                <a:cs typeface="+mn-cs"/>
              </a:rPr>
              <a:t>* Please note: estimates and confidence intervals are unreliable due to small sample sizes and so should be treated as indicative</a:t>
            </a:r>
            <a:r>
              <a:rPr kumimoji="0" lang="en-GB" sz="1200" b="1" i="1"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17" name="Isosceles Triangle 116">
            <a:extLst>
              <a:ext uri="{FF2B5EF4-FFF2-40B4-BE49-F238E27FC236}">
                <a16:creationId xmlns:a16="http://schemas.microsoft.com/office/drawing/2014/main" id="{60FE69EB-3B9F-4B06-99ED-176E8D042C62}"/>
              </a:ext>
              <a:ext uri="{C183D7F6-B498-43B3-948B-1728B52AA6E4}">
                <adec:decorative xmlns:adec="http://schemas.microsoft.com/office/drawing/2017/decorative" val="1"/>
              </a:ext>
            </a:extLst>
          </p:cNvPr>
          <p:cNvSpPr/>
          <p:nvPr/>
        </p:nvSpPr>
        <p:spPr>
          <a:xfrm flipV="1">
            <a:off x="61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Isosceles Triangle 118">
            <a:extLst>
              <a:ext uri="{FF2B5EF4-FFF2-40B4-BE49-F238E27FC236}">
                <a16:creationId xmlns:a16="http://schemas.microsoft.com/office/drawing/2014/main" id="{F1DDC56A-2FB9-4C02-BF40-90FD2756F222}"/>
              </a:ext>
              <a:ext uri="{C183D7F6-B498-43B3-948B-1728B52AA6E4}">
                <adec:decorative xmlns:adec="http://schemas.microsoft.com/office/drawing/2017/decorative" val="1"/>
              </a:ext>
            </a:extLst>
          </p:cNvPr>
          <p:cNvSpPr/>
          <p:nvPr/>
        </p:nvSpPr>
        <p:spPr>
          <a:xfrm rot="10800000">
            <a:off x="34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3831B6F0-BE53-DFF1-0E53-E712A2C02EE4}"/>
              </a:ext>
              <a:ext uri="{C183D7F6-B498-43B3-948B-1728B52AA6E4}">
                <adec:decorative xmlns:adec="http://schemas.microsoft.com/office/drawing/2017/decorative" val="1"/>
              </a:ext>
            </a:extLst>
          </p:cNvPr>
          <p:cNvSpPr/>
          <p:nvPr/>
        </p:nvSpPr>
        <p:spPr>
          <a:xfrm rot="10800000">
            <a:off x="720000" y="5796000"/>
            <a:ext cx="3094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9A8C87BF-B9BD-210F-FAFA-2138A84C09EC}"/>
              </a:ext>
              <a:ext uri="{C183D7F6-B498-43B3-948B-1728B52AA6E4}">
                <adec:decorative xmlns:adec="http://schemas.microsoft.com/office/drawing/2017/decorative" val="1"/>
              </a:ext>
            </a:extLst>
          </p:cNvPr>
          <p:cNvSpPr/>
          <p:nvPr/>
        </p:nvSpPr>
        <p:spPr>
          <a:xfrm>
            <a:off x="6120000" y="1260000"/>
            <a:ext cx="310814" cy="2464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55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Unemployment Rate (16-64 year olds) – 6.6%, (</a:t>
            </a:r>
            <a:r>
              <a:rPr lang="en-GB" sz="2800" b="1" dirty="0">
                <a:solidFill>
                  <a:prstClr val="white"/>
                </a:solidFill>
                <a:latin typeface="Calibri" panose="020F0502020204030204"/>
              </a:rPr>
              <a:t>January</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2023 – </a:t>
            </a:r>
            <a:r>
              <a:rPr lang="en-GB" sz="2800" b="1" dirty="0">
                <a:solidFill>
                  <a:prstClr val="white"/>
                </a:solidFill>
                <a:latin typeface="Calibri" panose="020F0502020204030204"/>
              </a:rPr>
              <a:t>December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4" name="Rectangle: Rounded Corners 3">
            <a:extLst>
              <a:ext uri="{FF2B5EF4-FFF2-40B4-BE49-F238E27FC236}">
                <a16:creationId xmlns:a16="http://schemas.microsoft.com/office/drawing/2014/main" id="{FB72B3DF-5326-4312-8634-54FC2E4B4B69}"/>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bar chart showing the unemployment rate across Greater Cambridge and the United Kingdom  from 2007-2023 with a rolling three year average line. The unemployment rate in Greater Cambridge in 2023 is higher than United Kingdom compared to being consistently lower historically.  The three year average is also now slightly above that of the UK.">
            <a:extLst>
              <a:ext uri="{FF2B5EF4-FFF2-40B4-BE49-F238E27FC236}">
                <a16:creationId xmlns:a16="http://schemas.microsoft.com/office/drawing/2014/main" id="{68FEC96F-FDE4-1726-164E-D0C2D437F664}"/>
              </a:ext>
            </a:extLst>
          </p:cNvPr>
          <p:cNvPicPr>
            <a:picLocks noChangeAspect="1"/>
          </p:cNvPicPr>
          <p:nvPr/>
        </p:nvPicPr>
        <p:blipFill>
          <a:blip r:embed="rId3"/>
          <a:stretch>
            <a:fillRect/>
          </a:stretch>
        </p:blipFill>
        <p:spPr>
          <a:xfrm>
            <a:off x="1875261" y="708740"/>
            <a:ext cx="8441477" cy="4607793"/>
          </a:xfrm>
          <a:prstGeom prst="rect">
            <a:avLst/>
          </a:prstGeom>
        </p:spPr>
      </p:pic>
      <p:sp>
        <p:nvSpPr>
          <p:cNvPr id="2" name="TextBox 1">
            <a:extLst>
              <a:ext uri="{FF2B5EF4-FFF2-40B4-BE49-F238E27FC236}">
                <a16:creationId xmlns:a16="http://schemas.microsoft.com/office/drawing/2014/main" id="{5EB2690C-64E7-46A5-91DE-7DF2FE01A50A}"/>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(Sept 23– Dec 23):</a:t>
            </a:r>
          </a:p>
        </p:txBody>
      </p:sp>
      <p:sp>
        <p:nvSpPr>
          <p:cNvPr id="3" name="TextBox 2">
            <a:extLst>
              <a:ext uri="{FF2B5EF4-FFF2-40B4-BE49-F238E27FC236}">
                <a16:creationId xmlns:a16="http://schemas.microsoft.com/office/drawing/2014/main" id="{D9226147-33A4-4D9D-B338-881EC349B5FA}"/>
              </a:ext>
            </a:extLst>
          </p:cNvPr>
          <p:cNvSpPr txBox="1"/>
          <p:nvPr/>
        </p:nvSpPr>
        <p:spPr>
          <a:xfrm>
            <a:off x="2916000" y="5868000"/>
            <a:ext cx="828675" cy="369332"/>
          </a:xfrm>
          <a:prstGeom prst="rect">
            <a:avLst/>
          </a:prstGeom>
          <a:noFill/>
        </p:spPr>
        <p:txBody>
          <a:bodyPr wrap="square" rtlCol="0">
            <a:spAutoFit/>
          </a:bodyPr>
          <a:lstStyle/>
          <a:p>
            <a:r>
              <a:rPr lang="en-GB">
                <a:solidFill>
                  <a:schemeClr val="bg1"/>
                </a:solidFill>
              </a:rPr>
              <a:t>+0.6pp</a:t>
            </a:r>
          </a:p>
        </p:txBody>
      </p:sp>
      <p:sp>
        <p:nvSpPr>
          <p:cNvPr id="6" name="TextBox 5">
            <a:extLst>
              <a:ext uri="{FF2B5EF4-FFF2-40B4-BE49-F238E27FC236}">
                <a16:creationId xmlns:a16="http://schemas.microsoft.com/office/drawing/2014/main" id="{0E25083A-591B-4635-94D5-81A91553C4A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October 2022 - September 2023 </a:t>
            </a:r>
            <a:endParaRPr lang="en-GB" sz="1200">
              <a:solidFill>
                <a:schemeClr val="bg1"/>
              </a:solidFill>
              <a:effectLst/>
            </a:endParaRPr>
          </a:p>
        </p:txBody>
      </p:sp>
      <p:sp>
        <p:nvSpPr>
          <p:cNvPr id="7" name="Isosceles Triangle 6">
            <a:extLst>
              <a:ext uri="{FF2B5EF4-FFF2-40B4-BE49-F238E27FC236}">
                <a16:creationId xmlns:a16="http://schemas.microsoft.com/office/drawing/2014/main" id="{753FCAC4-4E3F-421E-95E6-11303ADDBDEC}"/>
              </a:ext>
              <a:ext uri="{C183D7F6-B498-43B3-948B-1728B52AA6E4}">
                <adec:decorative xmlns:adec="http://schemas.microsoft.com/office/drawing/2017/decorative" val="1"/>
              </a:ext>
            </a:extLst>
          </p:cNvPr>
          <p:cNvSpPr/>
          <p:nvPr/>
        </p:nvSpPr>
        <p:spPr>
          <a:xfrm>
            <a:off x="2397967"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D1E97169-4CBF-4A52-B101-0765903F9EE1}"/>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57F29FA-99FB-43C5-B751-174C6D71EA76}"/>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(Jun 23– Sept 23):</a:t>
            </a:r>
            <a:endParaRPr lang="en-GB">
              <a:solidFill>
                <a:schemeClr val="bg1"/>
              </a:solidFill>
            </a:endParaRPr>
          </a:p>
        </p:txBody>
      </p:sp>
      <p:sp>
        <p:nvSpPr>
          <p:cNvPr id="16" name="TextBox 15">
            <a:extLst>
              <a:ext uri="{FF2B5EF4-FFF2-40B4-BE49-F238E27FC236}">
                <a16:creationId xmlns:a16="http://schemas.microsoft.com/office/drawing/2014/main" id="{61AD0DBC-6257-45B0-999B-593C1FD6D854}"/>
              </a:ext>
            </a:extLst>
          </p:cNvPr>
          <p:cNvSpPr txBox="1"/>
          <p:nvPr/>
        </p:nvSpPr>
        <p:spPr>
          <a:xfrm>
            <a:off x="6516000" y="5868000"/>
            <a:ext cx="828675" cy="369332"/>
          </a:xfrm>
          <a:prstGeom prst="rect">
            <a:avLst/>
          </a:prstGeom>
          <a:noFill/>
        </p:spPr>
        <p:txBody>
          <a:bodyPr wrap="square" rtlCol="0">
            <a:spAutoFit/>
          </a:bodyPr>
          <a:lstStyle/>
          <a:p>
            <a:r>
              <a:rPr lang="en-GB">
                <a:solidFill>
                  <a:schemeClr val="bg1"/>
                </a:solidFill>
              </a:rPr>
              <a:t>+1.8pp</a:t>
            </a:r>
          </a:p>
        </p:txBody>
      </p:sp>
      <p:sp>
        <p:nvSpPr>
          <p:cNvPr id="20" name="TextBox 19">
            <a:extLst>
              <a:ext uri="{FF2B5EF4-FFF2-40B4-BE49-F238E27FC236}">
                <a16:creationId xmlns:a16="http://schemas.microsoft.com/office/drawing/2014/main" id="{A7DAE669-08F4-4823-9CD7-680AAE710587}"/>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14" name="Rectangle: Rounded Corners 13">
            <a:extLst>
              <a:ext uri="{FF2B5EF4-FFF2-40B4-BE49-F238E27FC236}">
                <a16:creationId xmlns:a16="http://schemas.microsoft.com/office/drawing/2014/main" id="{D2BC10BD-6F37-49FA-9BCC-EC11A924DBF2}"/>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08077" y="5651946"/>
            <a:ext cx="1829246" cy="646331"/>
          </a:xfrm>
          <a:prstGeom prst="rect">
            <a:avLst/>
          </a:prstGeom>
          <a:noFill/>
        </p:spPr>
        <p:txBody>
          <a:bodyPr wrap="square" rtlCol="0">
            <a:spAutoFit/>
          </a:bodyPr>
          <a:lstStyle/>
          <a:p>
            <a:r>
              <a:rPr lang="en-GB">
                <a:solidFill>
                  <a:schemeClr val="bg1"/>
                </a:solidFill>
              </a:rPr>
              <a:t>Change since Dec 2022:</a:t>
            </a:r>
          </a:p>
        </p:txBody>
      </p:sp>
      <p:sp>
        <p:nvSpPr>
          <p:cNvPr id="8" name="TextBox 7">
            <a:extLst>
              <a:ext uri="{FF2B5EF4-FFF2-40B4-BE49-F238E27FC236}">
                <a16:creationId xmlns:a16="http://schemas.microsoft.com/office/drawing/2014/main" id="{EF50B6E8-6608-8A19-C1C2-6C5B11183358}"/>
              </a:ext>
            </a:extLst>
          </p:cNvPr>
          <p:cNvSpPr txBox="1"/>
          <p:nvPr/>
        </p:nvSpPr>
        <p:spPr>
          <a:xfrm>
            <a:off x="9864690" y="5868000"/>
            <a:ext cx="828675" cy="369332"/>
          </a:xfrm>
          <a:prstGeom prst="rect">
            <a:avLst/>
          </a:prstGeom>
          <a:noFill/>
        </p:spPr>
        <p:txBody>
          <a:bodyPr wrap="square" rtlCol="0">
            <a:spAutoFit/>
          </a:bodyPr>
          <a:lstStyle/>
          <a:p>
            <a:r>
              <a:rPr lang="en-GB">
                <a:solidFill>
                  <a:schemeClr val="bg1"/>
                </a:solidFill>
              </a:rPr>
              <a:t>+4.2pp</a:t>
            </a:r>
          </a:p>
        </p:txBody>
      </p:sp>
      <p:sp>
        <p:nvSpPr>
          <p:cNvPr id="21" name="TextBox 20">
            <a:extLst>
              <a:ext uri="{FF2B5EF4-FFF2-40B4-BE49-F238E27FC236}">
                <a16:creationId xmlns:a16="http://schemas.microsoft.com/office/drawing/2014/main" id="{B6EE3F32-67B1-4CB2-B9E5-94B8EFE896B6}"/>
              </a:ext>
            </a:extLst>
          </p:cNvPr>
          <p:cNvSpPr txBox="1"/>
          <p:nvPr/>
        </p:nvSpPr>
        <p:spPr>
          <a:xfrm>
            <a:off x="7921976" y="6422816"/>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January 2022 - December 2022</a:t>
            </a:r>
            <a:endParaRPr lang="en-GB" sz="1200">
              <a:solidFill>
                <a:schemeClr val="bg1"/>
              </a:solidFill>
              <a:effectLst/>
            </a:endParaRPr>
          </a:p>
        </p:txBody>
      </p:sp>
      <p:sp>
        <p:nvSpPr>
          <p:cNvPr id="17" name="Isosceles Triangle 16">
            <a:extLst>
              <a:ext uri="{FF2B5EF4-FFF2-40B4-BE49-F238E27FC236}">
                <a16:creationId xmlns:a16="http://schemas.microsoft.com/office/drawing/2014/main" id="{5FB9FBFC-E792-4B89-8BCD-911F654EC5F7}"/>
              </a:ext>
              <a:ext uri="{C183D7F6-B498-43B3-948B-1728B52AA6E4}">
                <adec:decorative xmlns:adec="http://schemas.microsoft.com/office/drawing/2017/decorative" val="1"/>
              </a:ext>
            </a:extLst>
          </p:cNvPr>
          <p:cNvSpPr/>
          <p:nvPr/>
        </p:nvSpPr>
        <p:spPr>
          <a:xfrm>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D5F91916-67CC-ABAF-A11D-9E722ADAA802}"/>
              </a:ext>
              <a:ext uri="{C183D7F6-B498-43B3-948B-1728B52AA6E4}">
                <adec:decorative xmlns:adec="http://schemas.microsoft.com/office/drawing/2017/decorative" val="1"/>
              </a:ext>
            </a:extLst>
          </p:cNvPr>
          <p:cNvSpPr/>
          <p:nvPr/>
        </p:nvSpPr>
        <p:spPr>
          <a:xfrm>
            <a:off x="9468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829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36247"/>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Employment Rate (16-64) – 78.7%, (</a:t>
            </a:r>
            <a:r>
              <a:rPr lang="en-GB" sz="2800" b="1" dirty="0">
                <a:solidFill>
                  <a:prstClr val="white"/>
                </a:solidFill>
                <a:latin typeface="Calibri" panose="020F0502020204030204"/>
              </a:rPr>
              <a:t>January</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2023 – </a:t>
            </a:r>
            <a:r>
              <a:rPr lang="en-GB" sz="2800" b="1" dirty="0">
                <a:solidFill>
                  <a:prstClr val="white"/>
                </a:solidFill>
                <a:latin typeface="Calibri" panose="020F0502020204030204"/>
              </a:rPr>
              <a:t>December </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32" name="Rectangle: Rounded Corners 31">
            <a:extLst>
              <a:ext uri="{FF2B5EF4-FFF2-40B4-BE49-F238E27FC236}">
                <a16:creationId xmlns:a16="http://schemas.microsoft.com/office/drawing/2014/main" id="{F5098B1C-C6AF-2C60-35A9-5E33A49C2D22}"/>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mployment rate across Greater Cambridge and the United Kingdom from 2007 to 2023. There is a rolling three year average line. The employment rate in Greater Cambridge has been consistently higher than the United Kingdom. ">
            <a:extLst>
              <a:ext uri="{FF2B5EF4-FFF2-40B4-BE49-F238E27FC236}">
                <a16:creationId xmlns:a16="http://schemas.microsoft.com/office/drawing/2014/main" id="{BEFC9E96-50F3-39AA-4DDB-05C89FE75545}"/>
              </a:ext>
            </a:extLst>
          </p:cNvPr>
          <p:cNvPicPr>
            <a:picLocks noChangeAspect="1"/>
          </p:cNvPicPr>
          <p:nvPr/>
        </p:nvPicPr>
        <p:blipFill>
          <a:blip r:embed="rId3"/>
          <a:stretch>
            <a:fillRect/>
          </a:stretch>
        </p:blipFill>
        <p:spPr>
          <a:xfrm>
            <a:off x="2037018" y="795568"/>
            <a:ext cx="8504002" cy="4526988"/>
          </a:xfrm>
          <a:prstGeom prst="rect">
            <a:avLst/>
          </a:prstGeom>
        </p:spPr>
      </p:pic>
      <p:sp>
        <p:nvSpPr>
          <p:cNvPr id="35" name="TextBox 34">
            <a:extLst>
              <a:ext uri="{FF2B5EF4-FFF2-40B4-BE49-F238E27FC236}">
                <a16:creationId xmlns:a16="http://schemas.microsoft.com/office/drawing/2014/main" id="{F1701502-5B2E-B035-62B0-A2766CC1BDEE}"/>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(Sept 23– Dec 23):</a:t>
            </a:r>
          </a:p>
        </p:txBody>
      </p:sp>
      <p:sp>
        <p:nvSpPr>
          <p:cNvPr id="36" name="TextBox 35">
            <a:extLst>
              <a:ext uri="{FF2B5EF4-FFF2-40B4-BE49-F238E27FC236}">
                <a16:creationId xmlns:a16="http://schemas.microsoft.com/office/drawing/2014/main" id="{1DE13660-7E9E-AC95-AF26-759DA4906E67}"/>
              </a:ext>
            </a:extLst>
          </p:cNvPr>
          <p:cNvSpPr txBox="1"/>
          <p:nvPr/>
        </p:nvSpPr>
        <p:spPr>
          <a:xfrm>
            <a:off x="2931234" y="5868000"/>
            <a:ext cx="828675" cy="369332"/>
          </a:xfrm>
          <a:prstGeom prst="rect">
            <a:avLst/>
          </a:prstGeom>
          <a:noFill/>
        </p:spPr>
        <p:txBody>
          <a:bodyPr wrap="square" rtlCol="0">
            <a:spAutoFit/>
          </a:bodyPr>
          <a:lstStyle/>
          <a:p>
            <a:r>
              <a:rPr lang="en-GB">
                <a:solidFill>
                  <a:schemeClr val="bg1"/>
                </a:solidFill>
              </a:rPr>
              <a:t>-0.2pp</a:t>
            </a:r>
          </a:p>
        </p:txBody>
      </p:sp>
      <p:sp>
        <p:nvSpPr>
          <p:cNvPr id="37" name="TextBox 36">
            <a:extLst>
              <a:ext uri="{FF2B5EF4-FFF2-40B4-BE49-F238E27FC236}">
                <a16:creationId xmlns:a16="http://schemas.microsoft.com/office/drawing/2014/main" id="{1BCC303F-083A-FD2B-1A53-61CF8A57BB57}"/>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October 2022 - September 2023 </a:t>
            </a:r>
            <a:endParaRPr lang="en-GB" sz="1200">
              <a:solidFill>
                <a:schemeClr val="bg1"/>
              </a:solidFill>
              <a:effectLst/>
            </a:endParaRPr>
          </a:p>
        </p:txBody>
      </p:sp>
      <p:sp>
        <p:nvSpPr>
          <p:cNvPr id="38" name="Isosceles Triangle 37">
            <a:extLst>
              <a:ext uri="{FF2B5EF4-FFF2-40B4-BE49-F238E27FC236}">
                <a16:creationId xmlns:a16="http://schemas.microsoft.com/office/drawing/2014/main" id="{DB4C9FCD-32DC-C941-C37F-CF4A04C91197}"/>
              </a:ext>
              <a:ext uri="{C183D7F6-B498-43B3-948B-1728B52AA6E4}">
                <adec:decorative xmlns:adec="http://schemas.microsoft.com/office/drawing/2017/decorative" val="1"/>
              </a:ext>
            </a:extLst>
          </p:cNvPr>
          <p:cNvSpPr/>
          <p:nvPr/>
        </p:nvSpPr>
        <p:spPr>
          <a:xfrm rot="10800000">
            <a:off x="2412000"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142D802A-E84E-A68F-CADB-EE8C00EFD660}"/>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8BD4999E-DCF4-482E-72EA-826DC579249E}"/>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(Jun 23– Sept 23):</a:t>
            </a:r>
            <a:endParaRPr lang="en-GB">
              <a:solidFill>
                <a:schemeClr val="bg1"/>
              </a:solidFill>
            </a:endParaRPr>
          </a:p>
        </p:txBody>
      </p:sp>
      <p:sp>
        <p:nvSpPr>
          <p:cNvPr id="41" name="TextBox 40">
            <a:extLst>
              <a:ext uri="{FF2B5EF4-FFF2-40B4-BE49-F238E27FC236}">
                <a16:creationId xmlns:a16="http://schemas.microsoft.com/office/drawing/2014/main" id="{8AE1DB42-5027-9E8B-296A-777831D166EB}"/>
              </a:ext>
            </a:extLst>
          </p:cNvPr>
          <p:cNvSpPr txBox="1"/>
          <p:nvPr/>
        </p:nvSpPr>
        <p:spPr>
          <a:xfrm>
            <a:off x="6557334" y="5868000"/>
            <a:ext cx="828675" cy="369332"/>
          </a:xfrm>
          <a:prstGeom prst="rect">
            <a:avLst/>
          </a:prstGeom>
          <a:noFill/>
        </p:spPr>
        <p:txBody>
          <a:bodyPr wrap="square" rtlCol="0">
            <a:spAutoFit/>
          </a:bodyPr>
          <a:lstStyle/>
          <a:p>
            <a:r>
              <a:rPr lang="en-GB">
                <a:solidFill>
                  <a:schemeClr val="bg1"/>
                </a:solidFill>
              </a:rPr>
              <a:t>+0.8pp</a:t>
            </a:r>
          </a:p>
        </p:txBody>
      </p:sp>
      <p:sp>
        <p:nvSpPr>
          <p:cNvPr id="42" name="TextBox 41">
            <a:extLst>
              <a:ext uri="{FF2B5EF4-FFF2-40B4-BE49-F238E27FC236}">
                <a16:creationId xmlns:a16="http://schemas.microsoft.com/office/drawing/2014/main" id="{4FC0AD29-8F4A-1342-1046-334DE76BD2A3}"/>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43" name="Rectangle: Rounded Corners 42">
            <a:extLst>
              <a:ext uri="{FF2B5EF4-FFF2-40B4-BE49-F238E27FC236}">
                <a16:creationId xmlns:a16="http://schemas.microsoft.com/office/drawing/2014/main" id="{6694B8F6-A4F5-5F9A-B481-5B8A7D8DA52E}"/>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2521696-AD72-F3A7-FE06-EBB897521C97}"/>
              </a:ext>
            </a:extLst>
          </p:cNvPr>
          <p:cNvSpPr txBox="1"/>
          <p:nvPr/>
        </p:nvSpPr>
        <p:spPr>
          <a:xfrm>
            <a:off x="7878712" y="5677431"/>
            <a:ext cx="1829246" cy="646331"/>
          </a:xfrm>
          <a:prstGeom prst="rect">
            <a:avLst/>
          </a:prstGeom>
          <a:noFill/>
        </p:spPr>
        <p:txBody>
          <a:bodyPr wrap="square" rtlCol="0">
            <a:spAutoFit/>
          </a:bodyPr>
          <a:lstStyle/>
          <a:p>
            <a:r>
              <a:rPr lang="en-GB">
                <a:solidFill>
                  <a:schemeClr val="bg1"/>
                </a:solidFill>
              </a:rPr>
              <a:t>Change since Dec 2022:</a:t>
            </a:r>
          </a:p>
        </p:txBody>
      </p:sp>
      <p:sp>
        <p:nvSpPr>
          <p:cNvPr id="45" name="TextBox 44">
            <a:extLst>
              <a:ext uri="{FF2B5EF4-FFF2-40B4-BE49-F238E27FC236}">
                <a16:creationId xmlns:a16="http://schemas.microsoft.com/office/drawing/2014/main" id="{08F2675D-F27A-EA9A-004F-0DBB52ABA95B}"/>
              </a:ext>
            </a:extLst>
          </p:cNvPr>
          <p:cNvSpPr txBox="1"/>
          <p:nvPr/>
        </p:nvSpPr>
        <p:spPr>
          <a:xfrm>
            <a:off x="7921976" y="6422816"/>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January 2022 - December 2022</a:t>
            </a:r>
            <a:endParaRPr lang="en-GB" sz="1200">
              <a:solidFill>
                <a:schemeClr val="bg1"/>
              </a:solidFill>
              <a:effectLst/>
            </a:endParaRPr>
          </a:p>
        </p:txBody>
      </p:sp>
      <p:sp>
        <p:nvSpPr>
          <p:cNvPr id="47" name="TextBox 46">
            <a:extLst>
              <a:ext uri="{FF2B5EF4-FFF2-40B4-BE49-F238E27FC236}">
                <a16:creationId xmlns:a16="http://schemas.microsoft.com/office/drawing/2014/main" id="{F5A705EB-C390-79F8-48AD-0E963F7F0BFE}"/>
              </a:ext>
            </a:extLst>
          </p:cNvPr>
          <p:cNvSpPr txBox="1"/>
          <p:nvPr/>
        </p:nvSpPr>
        <p:spPr>
          <a:xfrm>
            <a:off x="10047369" y="5868000"/>
            <a:ext cx="828675" cy="369332"/>
          </a:xfrm>
          <a:prstGeom prst="rect">
            <a:avLst/>
          </a:prstGeom>
          <a:noFill/>
        </p:spPr>
        <p:txBody>
          <a:bodyPr wrap="square" rtlCol="0">
            <a:spAutoFit/>
          </a:bodyPr>
          <a:lstStyle/>
          <a:p>
            <a:r>
              <a:rPr lang="en-GB">
                <a:solidFill>
                  <a:schemeClr val="bg1"/>
                </a:solidFill>
              </a:rPr>
              <a:t>-0.4pp</a:t>
            </a:r>
          </a:p>
        </p:txBody>
      </p:sp>
      <p:sp>
        <p:nvSpPr>
          <p:cNvPr id="46" name="Isosceles Triangle 45">
            <a:extLst>
              <a:ext uri="{FF2B5EF4-FFF2-40B4-BE49-F238E27FC236}">
                <a16:creationId xmlns:a16="http://schemas.microsoft.com/office/drawing/2014/main" id="{C2E82401-EBAE-EFB4-868E-AC385805E172}"/>
              </a:ext>
              <a:ext uri="{C183D7F6-B498-43B3-948B-1728B52AA6E4}">
                <adec:decorative xmlns:adec="http://schemas.microsoft.com/office/drawing/2017/decorative" val="1"/>
              </a:ext>
            </a:extLst>
          </p:cNvPr>
          <p:cNvSpPr/>
          <p:nvPr/>
        </p:nvSpPr>
        <p:spPr>
          <a:xfrm>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ABF91718-2C50-83BD-B493-63456D9F9334}"/>
              </a:ext>
              <a:ext uri="{C183D7F6-B498-43B3-948B-1728B52AA6E4}">
                <adec:decorative xmlns:adec="http://schemas.microsoft.com/office/drawing/2017/decorative" val="1"/>
              </a:ext>
            </a:extLst>
          </p:cNvPr>
          <p:cNvSpPr/>
          <p:nvPr/>
        </p:nvSpPr>
        <p:spPr>
          <a:xfrm rot="10800000">
            <a:off x="9680965" y="59081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69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BD9936E-E90D-4F5A-9096-CBDF4591EA74}"/>
              </a:ext>
            </a:extLst>
          </p:cNvPr>
          <p:cNvSpPr>
            <a:spLocks noGrp="1"/>
          </p:cNvSpPr>
          <p:nvPr>
            <p:ph type="title" idx="4294967295"/>
          </p:nvPr>
        </p:nvSpPr>
        <p:spPr>
          <a:xfrm>
            <a:off x="0" y="-19785"/>
            <a:ext cx="12192000" cy="646331"/>
          </a:xfrm>
          <a:prstGeom prst="rect">
            <a:avLst/>
          </a:prstGeom>
          <a:solidFill>
            <a:srgbClr val="203864"/>
          </a:solidFill>
          <a:ln w="12700" cap="flat" cmpd="sng" algn="ctr">
            <a:noFill/>
            <a:prstDash val="solid"/>
            <a:miter lim="800000"/>
          </a:ln>
          <a:effec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Economically Inactive (16-64 Year Olds) – 16.3%, (</a:t>
            </a:r>
            <a:r>
              <a:rPr lang="en-GB" sz="2400" b="1" dirty="0">
                <a:solidFill>
                  <a:prstClr val="white"/>
                </a:solidFill>
                <a:latin typeface="Calibri" panose="020F0502020204030204"/>
              </a:rPr>
              <a:t>January</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 2023 – </a:t>
            </a:r>
            <a:r>
              <a:rPr lang="en-GB" sz="2400" b="1" dirty="0">
                <a:solidFill>
                  <a:prstClr val="white"/>
                </a:solidFill>
                <a:latin typeface="Calibri" panose="020F0502020204030204"/>
              </a:rPr>
              <a:t>December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2023)</a:t>
            </a:r>
          </a:p>
        </p:txBody>
      </p:sp>
      <p:sp>
        <p:nvSpPr>
          <p:cNvPr id="6" name="Rectangle: Rounded Corners 5">
            <a:extLst>
              <a:ext uri="{FF2B5EF4-FFF2-40B4-BE49-F238E27FC236}">
                <a16:creationId xmlns:a16="http://schemas.microsoft.com/office/drawing/2014/main" id="{020448A8-5BAE-EBDC-536E-F485A6D01CFB}"/>
              </a:ext>
              <a:ext uri="{C183D7F6-B498-43B3-948B-1728B52AA6E4}">
                <adec:decorative xmlns:adec="http://schemas.microsoft.com/office/drawing/2017/decorative" val="1"/>
              </a:ext>
            </a:extLst>
          </p:cNvPr>
          <p:cNvSpPr/>
          <p:nvPr/>
        </p:nvSpPr>
        <p:spPr>
          <a:xfrm>
            <a:off x="608073"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bar chart showing the employment rate across Greater Cambridge and the United Kingdom from 2007 to 2023. There is a rolling three year average line. The economic inactivity rate in Greater Cambridge has been consistently lower than that of the United Kingdom. ">
            <a:extLst>
              <a:ext uri="{FF2B5EF4-FFF2-40B4-BE49-F238E27FC236}">
                <a16:creationId xmlns:a16="http://schemas.microsoft.com/office/drawing/2014/main" id="{2EBFE7F5-4FFD-D527-D133-E6A30955CD35}"/>
              </a:ext>
            </a:extLst>
          </p:cNvPr>
          <p:cNvPicPr>
            <a:picLocks noChangeAspect="1"/>
          </p:cNvPicPr>
          <p:nvPr/>
        </p:nvPicPr>
        <p:blipFill>
          <a:blip r:embed="rId3"/>
          <a:stretch>
            <a:fillRect/>
          </a:stretch>
        </p:blipFill>
        <p:spPr>
          <a:xfrm>
            <a:off x="1375699" y="767596"/>
            <a:ext cx="8871619" cy="4680001"/>
          </a:xfrm>
          <a:prstGeom prst="rect">
            <a:avLst/>
          </a:prstGeom>
        </p:spPr>
      </p:pic>
      <p:sp>
        <p:nvSpPr>
          <p:cNvPr id="7" name="TextBox 6">
            <a:extLst>
              <a:ext uri="{FF2B5EF4-FFF2-40B4-BE49-F238E27FC236}">
                <a16:creationId xmlns:a16="http://schemas.microsoft.com/office/drawing/2014/main" id="{0E706F72-A321-676C-5F10-261F19E6C076}"/>
              </a:ext>
            </a:extLst>
          </p:cNvPr>
          <p:cNvSpPr txBox="1"/>
          <p:nvPr/>
        </p:nvSpPr>
        <p:spPr>
          <a:xfrm>
            <a:off x="643609" y="5626015"/>
            <a:ext cx="1829246" cy="830997"/>
          </a:xfrm>
          <a:prstGeom prst="rect">
            <a:avLst/>
          </a:prstGeom>
          <a:noFill/>
        </p:spPr>
        <p:txBody>
          <a:bodyPr wrap="square" rtlCol="0">
            <a:spAutoFit/>
          </a:bodyPr>
          <a:lstStyle/>
          <a:p>
            <a:r>
              <a:rPr lang="en-GB" sz="1600">
                <a:solidFill>
                  <a:schemeClr val="bg1"/>
                </a:solidFill>
              </a:rPr>
              <a:t>Rolling Quarterly change </a:t>
            </a:r>
            <a:br>
              <a:rPr lang="en-GB" sz="1600">
                <a:solidFill>
                  <a:schemeClr val="bg1"/>
                </a:solidFill>
              </a:rPr>
            </a:br>
            <a:r>
              <a:rPr lang="en-GB" sz="1600">
                <a:solidFill>
                  <a:schemeClr val="bg1"/>
                </a:solidFill>
              </a:rPr>
              <a:t>(Sept 23– Dec 23):</a:t>
            </a:r>
          </a:p>
        </p:txBody>
      </p:sp>
      <p:sp>
        <p:nvSpPr>
          <p:cNvPr id="8" name="TextBox 7">
            <a:extLst>
              <a:ext uri="{FF2B5EF4-FFF2-40B4-BE49-F238E27FC236}">
                <a16:creationId xmlns:a16="http://schemas.microsoft.com/office/drawing/2014/main" id="{E5CF4FD9-3161-D065-3345-A7CB13BB2EB3}"/>
              </a:ext>
            </a:extLst>
          </p:cNvPr>
          <p:cNvSpPr txBox="1"/>
          <p:nvPr/>
        </p:nvSpPr>
        <p:spPr>
          <a:xfrm>
            <a:off x="2931234" y="5868000"/>
            <a:ext cx="828675" cy="369332"/>
          </a:xfrm>
          <a:prstGeom prst="rect">
            <a:avLst/>
          </a:prstGeom>
          <a:noFill/>
        </p:spPr>
        <p:txBody>
          <a:bodyPr wrap="square" rtlCol="0">
            <a:spAutoFit/>
          </a:bodyPr>
          <a:lstStyle/>
          <a:p>
            <a:r>
              <a:rPr lang="en-GB">
                <a:solidFill>
                  <a:schemeClr val="bg1"/>
                </a:solidFill>
              </a:rPr>
              <a:t>-0.3pp</a:t>
            </a:r>
          </a:p>
        </p:txBody>
      </p:sp>
      <p:sp>
        <p:nvSpPr>
          <p:cNvPr id="9" name="TextBox 8">
            <a:extLst>
              <a:ext uri="{FF2B5EF4-FFF2-40B4-BE49-F238E27FC236}">
                <a16:creationId xmlns:a16="http://schemas.microsoft.com/office/drawing/2014/main" id="{009B95FD-27AB-935F-ED61-5B91F4551A9B}"/>
              </a:ext>
            </a:extLst>
          </p:cNvPr>
          <p:cNvSpPr txBox="1"/>
          <p:nvPr/>
        </p:nvSpPr>
        <p:spPr>
          <a:xfrm>
            <a:off x="594809"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October 2022 - September 2023 </a:t>
            </a:r>
            <a:endParaRPr lang="en-GB" sz="1200">
              <a:solidFill>
                <a:schemeClr val="bg1"/>
              </a:solidFill>
              <a:effectLst/>
            </a:endParaRPr>
          </a:p>
        </p:txBody>
      </p:sp>
      <p:sp>
        <p:nvSpPr>
          <p:cNvPr id="10" name="Isosceles Triangle 9">
            <a:extLst>
              <a:ext uri="{FF2B5EF4-FFF2-40B4-BE49-F238E27FC236}">
                <a16:creationId xmlns:a16="http://schemas.microsoft.com/office/drawing/2014/main" id="{F8AE4837-C190-1E3B-A257-C20126274736}"/>
              </a:ext>
              <a:ext uri="{C183D7F6-B498-43B3-948B-1728B52AA6E4}">
                <adec:decorative xmlns:adec="http://schemas.microsoft.com/office/drawing/2017/decorative" val="1"/>
              </a:ext>
            </a:extLst>
          </p:cNvPr>
          <p:cNvSpPr/>
          <p:nvPr/>
        </p:nvSpPr>
        <p:spPr>
          <a:xfrm rot="10800000">
            <a:off x="2412000" y="5868000"/>
            <a:ext cx="430698" cy="365891"/>
          </a:xfrm>
          <a:prstGeom prst="triangle">
            <a:avLst>
              <a:gd name="adj" fmla="val 45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966B410-9636-1EAF-9A33-5C54498E0A3D}"/>
              </a:ext>
              <a:ext uri="{C183D7F6-B498-43B3-948B-1728B52AA6E4}">
                <adec:decorative xmlns:adec="http://schemas.microsoft.com/office/drawing/2017/decorative" val="1"/>
              </a:ext>
            </a:extLst>
          </p:cNvPr>
          <p:cNvSpPr/>
          <p:nvPr/>
        </p:nvSpPr>
        <p:spPr>
          <a:xfrm>
            <a:off x="4208075"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950BCC0-2959-C957-9850-8C9719A9A9DE}"/>
              </a:ext>
            </a:extLst>
          </p:cNvPr>
          <p:cNvSpPr txBox="1"/>
          <p:nvPr/>
        </p:nvSpPr>
        <p:spPr>
          <a:xfrm>
            <a:off x="4253912" y="5677431"/>
            <a:ext cx="2035107" cy="646331"/>
          </a:xfrm>
          <a:prstGeom prst="rect">
            <a:avLst/>
          </a:prstGeom>
          <a:noFill/>
        </p:spPr>
        <p:txBody>
          <a:bodyPr wrap="square" rtlCol="0">
            <a:spAutoFit/>
          </a:bodyPr>
          <a:lstStyle/>
          <a:p>
            <a:r>
              <a:rPr lang="en-GB">
                <a:solidFill>
                  <a:schemeClr val="bg1"/>
                </a:solidFill>
              </a:rPr>
              <a:t>Previous change </a:t>
            </a:r>
            <a:br>
              <a:rPr lang="en-GB">
                <a:solidFill>
                  <a:schemeClr val="bg1"/>
                </a:solidFill>
              </a:rPr>
            </a:br>
            <a:r>
              <a:rPr lang="en-GB" sz="1800">
                <a:solidFill>
                  <a:schemeClr val="bg1"/>
                </a:solidFill>
              </a:rPr>
              <a:t>(Jun 23– Sept 23):</a:t>
            </a:r>
            <a:endParaRPr lang="en-GB">
              <a:solidFill>
                <a:schemeClr val="bg1"/>
              </a:solidFill>
            </a:endParaRPr>
          </a:p>
        </p:txBody>
      </p:sp>
      <p:sp>
        <p:nvSpPr>
          <p:cNvPr id="16" name="TextBox 15">
            <a:extLst>
              <a:ext uri="{FF2B5EF4-FFF2-40B4-BE49-F238E27FC236}">
                <a16:creationId xmlns:a16="http://schemas.microsoft.com/office/drawing/2014/main" id="{DAE0F20F-9DEA-E19D-9D12-DC4346BCD428}"/>
              </a:ext>
            </a:extLst>
          </p:cNvPr>
          <p:cNvSpPr txBox="1"/>
          <p:nvPr/>
        </p:nvSpPr>
        <p:spPr>
          <a:xfrm>
            <a:off x="6557334" y="5868000"/>
            <a:ext cx="828675" cy="369332"/>
          </a:xfrm>
          <a:prstGeom prst="rect">
            <a:avLst/>
          </a:prstGeom>
          <a:noFill/>
        </p:spPr>
        <p:txBody>
          <a:bodyPr wrap="square" rtlCol="0">
            <a:spAutoFit/>
          </a:bodyPr>
          <a:lstStyle/>
          <a:p>
            <a:r>
              <a:rPr lang="en-GB">
                <a:solidFill>
                  <a:schemeClr val="bg1"/>
                </a:solidFill>
              </a:rPr>
              <a:t>-2.4pp</a:t>
            </a:r>
          </a:p>
        </p:txBody>
      </p:sp>
      <p:sp>
        <p:nvSpPr>
          <p:cNvPr id="18" name="TextBox 17">
            <a:extLst>
              <a:ext uri="{FF2B5EF4-FFF2-40B4-BE49-F238E27FC236}">
                <a16:creationId xmlns:a16="http://schemas.microsoft.com/office/drawing/2014/main" id="{FCEC2374-E2B5-EF25-9B7D-9988DBAEF235}"/>
              </a:ext>
            </a:extLst>
          </p:cNvPr>
          <p:cNvSpPr txBox="1"/>
          <p:nvPr/>
        </p:nvSpPr>
        <p:spPr>
          <a:xfrm>
            <a:off x="4176112" y="6426335"/>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October 2022 - September 2023 with July 2022 - June 2023 </a:t>
            </a:r>
            <a:endParaRPr lang="en-GB" sz="1200">
              <a:solidFill>
                <a:schemeClr val="bg1"/>
              </a:solidFill>
              <a:effectLst/>
            </a:endParaRPr>
          </a:p>
        </p:txBody>
      </p:sp>
      <p:sp>
        <p:nvSpPr>
          <p:cNvPr id="19" name="Rectangle: Rounded Corners 18">
            <a:extLst>
              <a:ext uri="{FF2B5EF4-FFF2-40B4-BE49-F238E27FC236}">
                <a16:creationId xmlns:a16="http://schemas.microsoft.com/office/drawing/2014/main" id="{892B6E2A-EDB6-5554-E370-867C0B6324C5}"/>
              </a:ext>
              <a:ext uri="{C183D7F6-B498-43B3-948B-1728B52AA6E4}">
                <adec:decorative xmlns:adec="http://schemas.microsoft.com/office/drawing/2017/decorative" val="1"/>
              </a:ext>
            </a:extLst>
          </p:cNvPr>
          <p:cNvSpPr/>
          <p:nvPr/>
        </p:nvSpPr>
        <p:spPr>
          <a:xfrm>
            <a:off x="7857671" y="5478473"/>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07867EC-0CB9-BA37-5815-C5C9C4008765}"/>
              </a:ext>
            </a:extLst>
          </p:cNvPr>
          <p:cNvSpPr txBox="1"/>
          <p:nvPr/>
        </p:nvSpPr>
        <p:spPr>
          <a:xfrm>
            <a:off x="7873921" y="5626015"/>
            <a:ext cx="1829246" cy="646331"/>
          </a:xfrm>
          <a:prstGeom prst="rect">
            <a:avLst/>
          </a:prstGeom>
          <a:noFill/>
        </p:spPr>
        <p:txBody>
          <a:bodyPr wrap="square" rtlCol="0">
            <a:spAutoFit/>
          </a:bodyPr>
          <a:lstStyle/>
          <a:p>
            <a:r>
              <a:rPr lang="en-GB">
                <a:solidFill>
                  <a:schemeClr val="bg1"/>
                </a:solidFill>
              </a:rPr>
              <a:t>Change since Dec 2022:</a:t>
            </a:r>
          </a:p>
        </p:txBody>
      </p:sp>
      <p:sp>
        <p:nvSpPr>
          <p:cNvPr id="23" name="TextBox 22">
            <a:extLst>
              <a:ext uri="{FF2B5EF4-FFF2-40B4-BE49-F238E27FC236}">
                <a16:creationId xmlns:a16="http://schemas.microsoft.com/office/drawing/2014/main" id="{03FD1984-8F70-A586-AB84-C93D5E344D83}"/>
              </a:ext>
            </a:extLst>
          </p:cNvPr>
          <p:cNvSpPr txBox="1"/>
          <p:nvPr/>
        </p:nvSpPr>
        <p:spPr>
          <a:xfrm>
            <a:off x="9864690" y="5868000"/>
            <a:ext cx="828675" cy="369332"/>
          </a:xfrm>
          <a:prstGeom prst="rect">
            <a:avLst/>
          </a:prstGeom>
          <a:noFill/>
        </p:spPr>
        <p:txBody>
          <a:bodyPr wrap="square" rtlCol="0">
            <a:spAutoFit/>
          </a:bodyPr>
          <a:lstStyle/>
          <a:p>
            <a:r>
              <a:rPr lang="en-GB">
                <a:solidFill>
                  <a:schemeClr val="bg1"/>
                </a:solidFill>
              </a:rPr>
              <a:t>-3.2pp</a:t>
            </a:r>
          </a:p>
        </p:txBody>
      </p:sp>
      <p:sp>
        <p:nvSpPr>
          <p:cNvPr id="21" name="TextBox 20">
            <a:extLst>
              <a:ext uri="{FF2B5EF4-FFF2-40B4-BE49-F238E27FC236}">
                <a16:creationId xmlns:a16="http://schemas.microsoft.com/office/drawing/2014/main" id="{4E415E2A-E22C-F324-F0C4-8BA2A151A165}"/>
              </a:ext>
            </a:extLst>
          </p:cNvPr>
          <p:cNvSpPr txBox="1"/>
          <p:nvPr/>
        </p:nvSpPr>
        <p:spPr>
          <a:xfrm>
            <a:off x="7921976" y="6422816"/>
            <a:ext cx="3270794" cy="461665"/>
          </a:xfrm>
          <a:prstGeom prst="rect">
            <a:avLst/>
          </a:prstGeom>
          <a:noFill/>
        </p:spPr>
        <p:txBody>
          <a:bodyPr wrap="square" rtlCol="0">
            <a:spAutoFit/>
          </a:bodyPr>
          <a:lstStyle/>
          <a:p>
            <a:pPr algn="ctr"/>
            <a:r>
              <a:rPr lang="en-GB" sz="1200" i="1" kern="1200">
                <a:solidFill>
                  <a:schemeClr val="bg1"/>
                </a:solidFill>
                <a:effectLst/>
                <a:ea typeface="+mn-ea"/>
                <a:cs typeface="+mn-cs"/>
              </a:rPr>
              <a:t>Comparing January 2023 - December 2023 with January 2022 - December 2022</a:t>
            </a:r>
            <a:endParaRPr lang="en-GB" sz="1200">
              <a:solidFill>
                <a:schemeClr val="bg1"/>
              </a:solidFill>
              <a:effectLst/>
            </a:endParaRPr>
          </a:p>
        </p:txBody>
      </p:sp>
      <p:sp>
        <p:nvSpPr>
          <p:cNvPr id="22" name="Isosceles Triangle 21">
            <a:extLst>
              <a:ext uri="{FF2B5EF4-FFF2-40B4-BE49-F238E27FC236}">
                <a16:creationId xmlns:a16="http://schemas.microsoft.com/office/drawing/2014/main" id="{41C547F0-5117-305B-034B-AD05B8F54CCD}"/>
              </a:ext>
              <a:ext uri="{C183D7F6-B498-43B3-948B-1728B52AA6E4}">
                <adec:decorative xmlns:adec="http://schemas.microsoft.com/office/drawing/2017/decorative" val="1"/>
              </a:ext>
            </a:extLst>
          </p:cNvPr>
          <p:cNvSpPr/>
          <p:nvPr/>
        </p:nvSpPr>
        <p:spPr>
          <a:xfrm>
            <a:off x="6192000" y="5868000"/>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Isosceles Triangle 29">
            <a:extLst>
              <a:ext uri="{FF2B5EF4-FFF2-40B4-BE49-F238E27FC236}">
                <a16:creationId xmlns:a16="http://schemas.microsoft.com/office/drawing/2014/main" id="{E69340E2-F022-F607-AE39-0C8D1E8ECE13}"/>
              </a:ext>
              <a:ext uri="{C183D7F6-B498-43B3-948B-1728B52AA6E4}">
                <adec:decorative xmlns:adec="http://schemas.microsoft.com/office/drawing/2017/decorative" val="1"/>
              </a:ext>
            </a:extLst>
          </p:cNvPr>
          <p:cNvSpPr/>
          <p:nvPr/>
        </p:nvSpPr>
        <p:spPr>
          <a:xfrm rot="10800000">
            <a:off x="9556629" y="5963137"/>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87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p:txBody>
          <a:bodyPr>
            <a:normAutofit/>
          </a:bodyPr>
          <a:lstStyle/>
          <a:p>
            <a:pPr algn="ctr"/>
            <a:r>
              <a:rPr lang="en-GB" sz="5400" b="1">
                <a:solidFill>
                  <a:schemeClr val="bg1"/>
                </a:solidFill>
                <a:latin typeface="+mn-lt"/>
              </a:rPr>
              <a:t>Claimant Counts</a:t>
            </a:r>
          </a:p>
        </p:txBody>
      </p:sp>
      <p:sp>
        <p:nvSpPr>
          <p:cNvPr id="3" name="Text Placeholder 2">
            <a:extLst>
              <a:ext uri="{FF2B5EF4-FFF2-40B4-BE49-F238E27FC236}">
                <a16:creationId xmlns:a16="http://schemas.microsoft.com/office/drawing/2014/main" id="{8FADBCAC-F8F6-E60A-C849-DB9E3F58D973}"/>
              </a:ext>
            </a:extLst>
          </p:cNvPr>
          <p:cNvSpPr>
            <a:spLocks noGrp="1"/>
          </p:cNvSpPr>
          <p:nvPr>
            <p:ph type="body" idx="1"/>
          </p:nvPr>
        </p:nvSpPr>
        <p:spPr/>
        <p:txBody>
          <a:bodyPr/>
          <a:lstStyle/>
          <a:p>
            <a:pPr algn="ctr"/>
            <a:r>
              <a:rPr lang="en-GB" sz="2400" b="1">
                <a:solidFill>
                  <a:schemeClr val="bg1"/>
                </a:solidFill>
                <a:latin typeface="+mn-lt"/>
              </a:rPr>
              <a:t>Claimant Count of Benefits Related to Unemployment – March 2024</a:t>
            </a:r>
            <a:br>
              <a:rPr lang="en-GB" sz="2400" b="1">
                <a:solidFill>
                  <a:schemeClr val="bg1"/>
                </a:solidFill>
                <a:latin typeface="+mn-lt"/>
              </a:rPr>
            </a:br>
            <a:r>
              <a:rPr lang="en-GB" sz="2400" b="1">
                <a:solidFill>
                  <a:schemeClr val="bg1"/>
                </a:solidFill>
                <a:latin typeface="+mn-lt"/>
              </a:rPr>
              <a:t>Universal Credit Claimant Counts – </a:t>
            </a:r>
            <a:r>
              <a:rPr lang="en-GB" b="1">
                <a:solidFill>
                  <a:schemeClr val="bg1"/>
                </a:solidFill>
              </a:rPr>
              <a:t>March </a:t>
            </a:r>
            <a:r>
              <a:rPr lang="en-GB" sz="2400" b="1">
                <a:solidFill>
                  <a:schemeClr val="bg1"/>
                </a:solidFill>
                <a:latin typeface="+mn-lt"/>
              </a:rPr>
              <a:t>2024</a:t>
            </a:r>
            <a:endParaRPr lang="en-GB"/>
          </a:p>
        </p:txBody>
      </p:sp>
    </p:spTree>
    <p:extLst>
      <p:ext uri="{BB962C8B-B14F-4D97-AF65-F5344CB8AC3E}">
        <p14:creationId xmlns:p14="http://schemas.microsoft.com/office/powerpoint/2010/main" val="108641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axCatchAll xmlns="d2c5561e-d5a1-4761-9d3e-caffcd84e5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5" ma:contentTypeDescription="Create a new document." ma:contentTypeScope="" ma:versionID="3bcb8729ea5e5f20d34af76bbd46c0b9">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6c688425ec09da45fbea4ededea1e913"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10565-9E90-4F5C-BE5B-8D389F6DEE89}">
  <ds:schemaRefs>
    <ds:schemaRef ds:uri="http://schemas.microsoft.com/sharepoint/v3/contenttype/forms"/>
  </ds:schemaRefs>
</ds:datastoreItem>
</file>

<file path=customXml/itemProps2.xml><?xml version="1.0" encoding="utf-8"?>
<ds:datastoreItem xmlns:ds="http://schemas.openxmlformats.org/officeDocument/2006/customXml" ds:itemID="{1C1169C8-0A02-4209-BB0B-DD6E3896B526}">
  <ds:schemaRefs>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schemas.openxmlformats.org/package/2006/metadata/core-properties"/>
    <ds:schemaRef ds:uri="d2c5561e-d5a1-4761-9d3e-caffcd84e59f"/>
    <ds:schemaRef ds:uri="38160366-bcfb-49fe-ae5b-ebd90b6ce091"/>
    <ds:schemaRef ds:uri="http://purl.org/dc/terms/"/>
  </ds:schemaRefs>
</ds:datastoreItem>
</file>

<file path=customXml/itemProps3.xml><?xml version="1.0" encoding="utf-8"?>
<ds:datastoreItem xmlns:ds="http://schemas.openxmlformats.org/officeDocument/2006/customXml" ds:itemID="{0A8D20CD-CB76-4961-A1DB-10C7177B669A}">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370</TotalTime>
  <Words>9136</Words>
  <Application>Microsoft Office PowerPoint</Application>
  <PresentationFormat>Widescreen</PresentationFormat>
  <Paragraphs>932</Paragraphs>
  <Slides>30</Slides>
  <Notes>30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Abel</vt:lpstr>
      <vt:lpstr>Arial</vt:lpstr>
      <vt:lpstr>Arial</vt:lpstr>
      <vt:lpstr>Calibri</vt:lpstr>
      <vt:lpstr>Calibri Light</vt:lpstr>
      <vt:lpstr>Open Sans</vt:lpstr>
      <vt:lpstr>Segoe UI</vt:lpstr>
      <vt:lpstr>Symbol</vt:lpstr>
      <vt:lpstr>Times New Roman</vt:lpstr>
      <vt:lpstr>Trebuchet MS</vt:lpstr>
      <vt:lpstr>Verdana</vt:lpstr>
      <vt:lpstr>Office Theme</vt:lpstr>
      <vt:lpstr>1_Office Theme</vt:lpstr>
      <vt:lpstr>Greater Cambridge Economy &amp; Employment Update</vt:lpstr>
      <vt:lpstr>Labour Market Overview</vt:lpstr>
      <vt:lpstr>Labour Market Headline Findings –  January 2023 – December 2023</vt:lpstr>
      <vt:lpstr>Labour Market Headlines - Definitions</vt:lpstr>
      <vt:lpstr>Key Economic Indicators</vt:lpstr>
      <vt:lpstr>Unemployment Rate (16-64 year olds) – 6.6%, (January 2023 – December 2023)</vt:lpstr>
      <vt:lpstr>Employment Rate (16-64) – 78.7%, (January 2023 – December 2023)</vt:lpstr>
      <vt:lpstr>Economically Inactive (16-64 Year Olds) – 16.3%, (January 2023 – December 2023)</vt:lpstr>
      <vt:lpstr>Claimant Counts</vt:lpstr>
      <vt:lpstr>Claimants of Benefits related to Unemployment – March 2024</vt:lpstr>
      <vt:lpstr>Labour Market – Claimant Count</vt:lpstr>
      <vt:lpstr>Labour Market – Claimant counts across time</vt:lpstr>
      <vt:lpstr>Labour Market – Claimant Count Percentage Change from 12 Months Previous</vt:lpstr>
      <vt:lpstr>Labour Market – Claimant counts by age</vt:lpstr>
      <vt:lpstr>Labour Market – Claimant Rates by Age Group</vt:lpstr>
      <vt:lpstr>Labour Market – Claimant counts by location</vt:lpstr>
      <vt:lpstr>Universal Credit Claimants – March 2024</vt:lpstr>
      <vt:lpstr>Labour Market – People on Universal Credit</vt:lpstr>
      <vt:lpstr>Labour Market – People on Universal Credit, Rates and Percentage Changes</vt:lpstr>
      <vt:lpstr>Pay and Inflation</vt:lpstr>
      <vt:lpstr>Pay and Inflation– February 2024</vt:lpstr>
      <vt:lpstr>Employment Trends – Median monthly pay (PAYE)</vt:lpstr>
      <vt:lpstr>Employment Trends – Real wage growth (PAYE)</vt:lpstr>
      <vt:lpstr>Employment Trends – Median monthly pay growth (PAYE) (January 2021- February 2024)</vt:lpstr>
      <vt:lpstr>Vacancies</vt:lpstr>
      <vt:lpstr>Vacancies – March 2024 </vt:lpstr>
      <vt:lpstr>Vacancy Trends– March 2024 </vt:lpstr>
      <vt:lpstr>Employment Trends – Vacancies by Industry</vt:lpstr>
      <vt:lpstr>Employment Trends – Vacancies by Industry Changes</vt:lpstr>
      <vt:lpstr>Employment Trends –by Industry</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Dominic Milham</cp:lastModifiedBy>
  <cp:revision>2</cp:revision>
  <dcterms:created xsi:type="dcterms:W3CDTF">2020-07-21T14:04:50Z</dcterms:created>
  <dcterms:modified xsi:type="dcterms:W3CDTF">2024-06-18T08:03:13Z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