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36"/>
  </p:notesMasterIdLst>
  <p:sldIdLst>
    <p:sldId id="453" r:id="rId6"/>
    <p:sldId id="465" r:id="rId7"/>
    <p:sldId id="515" r:id="rId8"/>
    <p:sldId id="500" r:id="rId9"/>
    <p:sldId id="494" r:id="rId10"/>
    <p:sldId id="456" r:id="rId11"/>
    <p:sldId id="464" r:id="rId12"/>
    <p:sldId id="463" r:id="rId13"/>
    <p:sldId id="451" r:id="rId14"/>
    <p:sldId id="516" r:id="rId15"/>
    <p:sldId id="286" r:id="rId16"/>
    <p:sldId id="495" r:id="rId17"/>
    <p:sldId id="449" r:id="rId18"/>
    <p:sldId id="459" r:id="rId19"/>
    <p:sldId id="287" r:id="rId20"/>
    <p:sldId id="496" r:id="rId21"/>
    <p:sldId id="288" r:id="rId22"/>
    <p:sldId id="487" r:id="rId23"/>
    <p:sldId id="479" r:id="rId24"/>
    <p:sldId id="498" r:id="rId25"/>
    <p:sldId id="454" r:id="rId26"/>
    <p:sldId id="488" r:id="rId27"/>
    <p:sldId id="491" r:id="rId28"/>
    <p:sldId id="501" r:id="rId29"/>
    <p:sldId id="489" r:id="rId30"/>
    <p:sldId id="490" r:id="rId31"/>
    <p:sldId id="507" r:id="rId32"/>
    <p:sldId id="497" r:id="rId33"/>
    <p:sldId id="457" r:id="rId34"/>
    <p:sldId id="480"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07D3F34-1C37-7D77-4CB4-8EB5E92209B2}" name="Tom King (he/him)" initials="TK(" userId="S::Tom.King@cambridgeshire.gov.uk::48e77897-8dd0-4e6d-a8f1-9745f87ba2af" providerId="AD"/>
  <p188:author id="{94CEC83F-EEDF-CB39-12E1-B61485998391}" name="Tom King (he/him)" initials="T(" userId="S::tom.king@cambridgeshire.gov.uk::48e77897-8dd0-4e6d-a8f1-9745f87ba2af" providerId="AD"/>
  <p188:author id="{14508A64-452C-D305-809B-F2E1442B234B}" name="Jack Hicks" initials="JH" userId="S::Jack.Hicks@cambridgeshire.gov.uk::2b9c6a7b-eab9-4479-83cf-004ae7932934" providerId="AD"/>
  <p188:author id="{0AED1C8A-9137-31C9-C047-EDD1D359613D}" name="Dominic Milham" initials="DM" userId="S::Dominic.Milham@cambridgeshire.gov.uk::d852ccbe-f955-41c6-ba59-765581eb65a4" providerId="AD"/>
  <p188:author id="{2AAC749A-DD68-A275-7A54-79424736B990}" name="Jack Hicks" initials="JH" userId="S::jack.hicks@cambridgeshire.gov.uk::2b9c6a7b-eab9-4479-83cf-004ae7932934"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bouzar Arianne" initials="AA" lastIdx="3" clrIdx="0">
    <p:extLst>
      <p:ext uri="{19B8F6BF-5375-455C-9EA6-DF929625EA0E}">
        <p15:presenceInfo xmlns:p15="http://schemas.microsoft.com/office/powerpoint/2012/main" userId="S-1-5-21-2528906652-1003153716-2585439362-116329" providerId="AD"/>
      </p:ext>
    </p:extLst>
  </p:cmAuthor>
  <p:cmAuthor id="2" name="Hallam Rachel" initials="HR" lastIdx="2" clrIdx="1">
    <p:extLst>
      <p:ext uri="{19B8F6BF-5375-455C-9EA6-DF929625EA0E}">
        <p15:presenceInfo xmlns:p15="http://schemas.microsoft.com/office/powerpoint/2012/main" userId="S-1-5-21-2528906652-1003153716-2585439362-109094" providerId="AD"/>
      </p:ext>
    </p:extLst>
  </p:cmAuthor>
  <p:cmAuthor id="3" name="Abouzar Arianne" initials="AA [2]" lastIdx="16" clrIdx="2">
    <p:extLst>
      <p:ext uri="{19B8F6BF-5375-455C-9EA6-DF929625EA0E}">
        <p15:presenceInfo xmlns:p15="http://schemas.microsoft.com/office/powerpoint/2012/main" userId="S::Arianne.Abouzar@cambridgeshire.gov.uk::17852c53-966b-46ab-8a2d-9adfd7cd3a66" providerId="AD"/>
      </p:ext>
    </p:extLst>
  </p:cmAuthor>
  <p:cmAuthor id="4" name="Hallam Rachel" initials="HR [2]" lastIdx="23" clrIdx="3">
    <p:extLst>
      <p:ext uri="{19B8F6BF-5375-455C-9EA6-DF929625EA0E}">
        <p15:presenceInfo xmlns:p15="http://schemas.microsoft.com/office/powerpoint/2012/main" userId="S::Rachel.Hallam@cambridgeshire.gov.uk::9f5af52d-7374-4604-9344-0e5ade114817" providerId="AD"/>
      </p:ext>
    </p:extLst>
  </p:cmAuthor>
  <p:cmAuthor id="5" name="Dominic Milham" initials="DM" lastIdx="78" clrIdx="4">
    <p:extLst>
      <p:ext uri="{19B8F6BF-5375-455C-9EA6-DF929625EA0E}">
        <p15:presenceInfo xmlns:p15="http://schemas.microsoft.com/office/powerpoint/2012/main" userId="S::Dominic.Milham@cambridgeshire.gov.uk::d852ccbe-f955-41c6-ba59-765581eb65a4" providerId="AD"/>
      </p:ext>
    </p:extLst>
  </p:cmAuthor>
  <p:cmAuthor id="6" name="Tom King (he/him)" initials="TK(" lastIdx="12" clrIdx="5">
    <p:extLst>
      <p:ext uri="{19B8F6BF-5375-455C-9EA6-DF929625EA0E}">
        <p15:presenceInfo xmlns:p15="http://schemas.microsoft.com/office/powerpoint/2012/main" userId="S::Tom.King@cambridgeshire.gov.uk::48e77897-8dd0-4e6d-a8f1-9745f87ba2a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D9D9D9"/>
    <a:srgbClr val="DEEBF7"/>
    <a:srgbClr val="203864"/>
    <a:srgbClr val="EC701C"/>
    <a:srgbClr val="FF66FF"/>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AE9EB9D-51A5-4012-91D5-6D25EDA8710D}" v="2" dt="2024-06-17T09:01:15.22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2" autoAdjust="0"/>
    <p:restoredTop sz="68039" autoAdjust="0"/>
  </p:normalViewPr>
  <p:slideViewPr>
    <p:cSldViewPr snapToGrid="0">
      <p:cViewPr varScale="1">
        <p:scale>
          <a:sx n="75" d="100"/>
          <a:sy n="75" d="100"/>
        </p:scale>
        <p:origin x="1914" y="6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viewProps" Target="viewProps.xml"/><Relationship Id="rId21" Type="http://schemas.openxmlformats.org/officeDocument/2006/relationships/slide" Target="slides/slide16.xml"/><Relationship Id="rId34" Type="http://schemas.openxmlformats.org/officeDocument/2006/relationships/slide" Target="slides/slide29.xml"/><Relationship Id="rId42" Type="http://schemas.microsoft.com/office/2015/10/relationships/revisionInfo" Target="revisionInfo.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microsoft.com/office/2018/10/relationships/authors" Target="author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C548E8-3BE8-4A07-97EE-F71B8D29CF31}" type="datetimeFigureOut">
              <a:rPr lang="en-GB" smtClean="0"/>
              <a:t>18/06/2024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6CB208-4DB2-4AE8-A538-5D5D61A35EDD}" type="slidenum">
              <a:rPr lang="en-GB" smtClean="0"/>
              <a:t>‹#›</a:t>
            </a:fld>
            <a:endParaRPr lang="en-GB"/>
          </a:p>
        </p:txBody>
      </p:sp>
    </p:spTree>
    <p:extLst>
      <p:ext uri="{BB962C8B-B14F-4D97-AF65-F5344CB8AC3E}">
        <p14:creationId xmlns:p14="http://schemas.microsoft.com/office/powerpoint/2010/main" val="13679075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gov.uk/government/publications/universal-credit-and-your-claimant-commitment-quick-guide"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gov.uk/government/publications/universal-credit-and-your-claimant-commitment-quick-guide"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29BFED-29D6-4DAE-9693-E577AD6C3CA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96741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4C5F6C-DF0B-4C58-9258-F11AECA74FD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69519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ts val="600"/>
              </a:spcBef>
              <a:buFont typeface="Arial" panose="020B0604020202020204" pitchFamily="34" charset="0"/>
              <a:buNone/>
            </a:pPr>
            <a:r>
              <a:rPr lang="en-GB" sz="1200" b="1" dirty="0">
                <a:solidFill>
                  <a:srgbClr val="EC701C"/>
                </a:solidFill>
                <a:highlight>
                  <a:srgbClr val="FFFF00"/>
                </a:highlight>
                <a:latin typeface="Arial" panose="020B0604020202020204" pitchFamily="34" charset="0"/>
                <a:cs typeface="Arial" panose="020B0604020202020204" pitchFamily="34" charset="0"/>
              </a:rPr>
              <a:t>Source – Claimant Count, Office for National Statistics</a:t>
            </a:r>
          </a:p>
          <a:p>
            <a:pPr marL="0" indent="0">
              <a:spcBef>
                <a:spcPts val="600"/>
              </a:spcBef>
              <a:buFont typeface="Arial" panose="020B0604020202020204" pitchFamily="34" charset="0"/>
              <a:buNone/>
            </a:pPr>
            <a:endParaRPr lang="en-GB" sz="1200" b="1" dirty="0">
              <a:solidFill>
                <a:srgbClr val="EC701C"/>
              </a:solidFill>
              <a:highlight>
                <a:srgbClr val="FFFF00"/>
              </a:highlight>
              <a:latin typeface="Arial" panose="020B0604020202020204" pitchFamily="34" charset="0"/>
              <a:cs typeface="Arial" panose="020B0604020202020204" pitchFamily="34" charset="0"/>
            </a:endParaRPr>
          </a:p>
          <a:p>
            <a:pPr marL="0" indent="0">
              <a:spcBef>
                <a:spcPts val="600"/>
              </a:spcBef>
              <a:buFont typeface="Arial" panose="020B0604020202020204" pitchFamily="34" charset="0"/>
              <a:buNone/>
            </a:pPr>
            <a:r>
              <a:rPr lang="en-GB" sz="1200" b="1" dirty="0">
                <a:solidFill>
                  <a:srgbClr val="EC701C"/>
                </a:solidFill>
                <a:highlight>
                  <a:srgbClr val="FFFF00"/>
                </a:highlight>
                <a:latin typeface="Arial" panose="020B0604020202020204" pitchFamily="34" charset="0"/>
                <a:cs typeface="Arial" panose="020B0604020202020204" pitchFamily="34" charset="0"/>
              </a:rPr>
              <a:t>Technical Notes</a:t>
            </a:r>
          </a:p>
          <a:p>
            <a:pPr marL="0" indent="0">
              <a:spcBef>
                <a:spcPts val="600"/>
              </a:spcBef>
              <a:buFont typeface="Arial" panose="020B0604020202020204" pitchFamily="34" charset="0"/>
              <a:buNone/>
            </a:pPr>
            <a:endParaRPr lang="en-GB" sz="1200" b="1" dirty="0">
              <a:solidFill>
                <a:srgbClr val="EC701C"/>
              </a:solidFill>
              <a:highlight>
                <a:srgbClr val="FFFF00"/>
              </a:highligh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sz="1200" b="0" dirty="0">
                <a:solidFill>
                  <a:srgbClr val="EC701C"/>
                </a:solidFill>
                <a:highlight>
                  <a:srgbClr val="FFFF00"/>
                </a:highlight>
                <a:latin typeface="Arial" panose="020B0604020202020204" pitchFamily="34" charset="0"/>
                <a:cs typeface="Arial" panose="020B0604020202020204" pitchFamily="34" charset="0"/>
              </a:rPr>
              <a:t>The Claimant Count measures the number of people (age 16+) claiming benefit principally for the reason of being unemployed. We use data on claimants rather than unemployed numbers because although the numbers are lower they are more up to date. It is however a narrower measure of unemployment, and as such does not cover all those out of work, since not all can claim assistance. The latest claimant count data is a snapshot of the number of claimants on the 14</a:t>
            </a:r>
            <a:r>
              <a:rPr lang="en-GB" sz="1200" b="0" baseline="30000" dirty="0"/>
              <a:t>th</a:t>
            </a:r>
            <a:r>
              <a:rPr lang="en-GB" sz="1200" b="0" dirty="0"/>
              <a:t> December </a:t>
            </a:r>
            <a:r>
              <a:rPr lang="en-GB" sz="1200" b="0" dirty="0">
                <a:solidFill>
                  <a:srgbClr val="EC701C"/>
                </a:solidFill>
                <a:highlight>
                  <a:srgbClr val="FFFF00"/>
                </a:highlight>
                <a:latin typeface="Arial" panose="020B0604020202020204" pitchFamily="34" charset="0"/>
                <a:cs typeface="Arial" panose="020B0604020202020204" pitchFamily="34" charset="0"/>
              </a:rPr>
              <a:t>2023.</a:t>
            </a:r>
          </a:p>
          <a:p>
            <a:pPr marL="0" indent="0">
              <a:spcBef>
                <a:spcPts val="600"/>
              </a:spcBef>
              <a:buFont typeface="Arial" panose="020B0604020202020204" pitchFamily="34" charset="0"/>
              <a:buNone/>
            </a:pPr>
            <a:endParaRPr lang="en-GB" sz="1200" b="1" dirty="0">
              <a:solidFill>
                <a:srgbClr val="EC701C"/>
              </a:solidFill>
              <a:highlight>
                <a:srgbClr val="FFFF00"/>
              </a:highlight>
              <a:latin typeface="Arial" panose="020B0604020202020204" pitchFamily="34" charset="0"/>
              <a:cs typeface="Arial" panose="020B0604020202020204" pitchFamily="34" charset="0"/>
            </a:endParaRPr>
          </a:p>
          <a:p>
            <a:pPr marL="0" indent="0">
              <a:spcBef>
                <a:spcPts val="600"/>
              </a:spcBef>
              <a:buFont typeface="Arial" panose="020B0604020202020204" pitchFamily="34" charset="0"/>
              <a:buNone/>
            </a:pPr>
            <a:r>
              <a:rPr lang="en-GB" sz="1200" b="1" dirty="0">
                <a:solidFill>
                  <a:srgbClr val="EC701C"/>
                </a:solidFill>
                <a:highlight>
                  <a:srgbClr val="FFFF00"/>
                </a:highlight>
                <a:latin typeface="Arial" panose="020B0604020202020204" pitchFamily="34" charset="0"/>
                <a:cs typeface="Arial" panose="020B0604020202020204" pitchFamily="34" charset="0"/>
              </a:rPr>
              <a:t>Commentary</a:t>
            </a:r>
          </a:p>
          <a:p>
            <a:pPr marL="0" indent="0">
              <a:spcBef>
                <a:spcPts val="600"/>
              </a:spcBef>
              <a:buFont typeface="Arial" panose="020B0604020202020204" pitchFamily="34" charset="0"/>
              <a:buNone/>
            </a:pPr>
            <a:endParaRPr lang="en-GB" sz="1200" b="0" dirty="0">
              <a:solidFill>
                <a:srgbClr val="EC701C"/>
              </a:solidFill>
              <a:highlight>
                <a:srgbClr val="FFFF00"/>
              </a:highligh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sz="1200" b="0" dirty="0">
                <a:solidFill>
                  <a:srgbClr val="EC701C"/>
                </a:solidFill>
                <a:latin typeface="Arial" panose="020B0604020202020204" pitchFamily="34" charset="0"/>
                <a:cs typeface="Arial" panose="020B0604020202020204" pitchFamily="34" charset="0"/>
              </a:rPr>
              <a:t>The above chart presents claimant counts across Cambridgeshire &amp; Peterborough from January 2020 to December 2023.</a:t>
            </a:r>
            <a:endParaRPr lang="en-GB" sz="1200" b="0" dirty="0">
              <a:solidFill>
                <a:srgbClr val="EC701C"/>
              </a:solidFill>
              <a:highlight>
                <a:srgbClr val="FFFF00"/>
              </a:highligh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GB" sz="1200" b="0" dirty="0">
              <a:solidFill>
                <a:srgbClr val="EC701C"/>
              </a:solidFill>
              <a:effectLst/>
              <a:highlight>
                <a:srgbClr val="FFFF00"/>
              </a:highligh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sz="1200" b="0" dirty="0">
                <a:solidFill>
                  <a:srgbClr val="EC701C"/>
                </a:solidFill>
                <a:effectLst/>
                <a:highlight>
                  <a:srgbClr val="FFFF00"/>
                </a:highlight>
                <a:latin typeface="Arial" panose="020B0604020202020204" pitchFamily="34" charset="0"/>
                <a:ea typeface="+mn-ea"/>
                <a:cs typeface="Arial" panose="020B0604020202020204" pitchFamily="34" charset="0"/>
              </a:rPr>
              <a:t>A</a:t>
            </a:r>
            <a:r>
              <a:rPr lang="en-GB" sz="1800" b="0" dirty="0">
                <a:effectLst/>
                <a:latin typeface="Calibri" panose="020F0502020204030204" pitchFamily="34" charset="0"/>
                <a:ea typeface="Calibri" panose="020F0502020204030204" pitchFamily="34" charset="0"/>
                <a:cs typeface="Times New Roman" panose="02020603050405020304" pitchFamily="18" charset="0"/>
              </a:rPr>
              <a:t>cross Cambridgeshire and Peterborough the proportion of residents who are claiming benefits for reason of unemployment is lower than the UK. </a:t>
            </a:r>
            <a:endParaRPr lang="en-GB" sz="1200" b="0" dirty="0">
              <a:solidFill>
                <a:srgbClr val="EC701C"/>
              </a:solidFill>
              <a:highlight>
                <a:srgbClr val="FFFF00"/>
              </a:highlight>
              <a:latin typeface="Arial" panose="020B0604020202020204" pitchFamily="34" charset="0"/>
              <a:cs typeface="Arial" panose="020B0604020202020204" pitchFamily="34" charset="0"/>
            </a:endParaRPr>
          </a:p>
          <a:p>
            <a:pPr marL="0" indent="0">
              <a:spcBef>
                <a:spcPts val="600"/>
              </a:spcBef>
              <a:buFont typeface="Arial" panose="020B0604020202020204" pitchFamily="34" charset="0"/>
              <a:buNone/>
            </a:pPr>
            <a:endParaRPr lang="en-GB" sz="1800" b="0" dirty="0">
              <a:effectLst/>
              <a:latin typeface="Calibri" panose="020F0502020204030204" pitchFamily="34" charset="0"/>
            </a:endParaRPr>
          </a:p>
          <a:p>
            <a:pPr marL="285750" indent="-285750">
              <a:buFont typeface="Arial" panose="020B0604020202020204" pitchFamily="34" charset="0"/>
              <a:buChar char="•"/>
            </a:pPr>
            <a:r>
              <a:rPr lang="en-GB" sz="1200" b="0" dirty="0">
                <a:latin typeface="Arial" panose="020B0604020202020204" pitchFamily="34" charset="0"/>
                <a:cs typeface="Arial" panose="020B0604020202020204" pitchFamily="34" charset="0"/>
              </a:rPr>
              <a:t>December 2023 data showed an increase in claimant counts, there was a +1.7% increase from September 2023 across Cambridgeshire &amp; Peterborough, with a +3.9% increase in Cambridgeshire, and a -1.1% decrease in Peterborough compared to a +1.3% increase across the United Kingdom overall. </a:t>
            </a:r>
          </a:p>
          <a:p>
            <a:pPr marL="285750" indent="-285750">
              <a:buFont typeface="Arial" panose="020B0604020202020204" pitchFamily="34" charset="0"/>
              <a:buChar char="•"/>
            </a:pPr>
            <a:r>
              <a:rPr lang="en-GB" sz="1200" b="0" dirty="0">
                <a:latin typeface="Arial" panose="020B0604020202020204" pitchFamily="34" charset="0"/>
                <a:cs typeface="Arial" panose="020B0604020202020204" pitchFamily="34" charset="0"/>
              </a:rPr>
              <a:t>When comparing December 2023 to December 2022 there has been a +4.2% increase in claimants across Cambridgeshire &amp; Peterborough, this has been driven by a +9.1% increase in Peterborough, this compares to a smaller increase of +1.9% in the United Kingdom.</a:t>
            </a:r>
          </a:p>
          <a:p>
            <a:pPr marL="0" indent="0">
              <a:spcBef>
                <a:spcPts val="600"/>
              </a:spcBef>
              <a:buFont typeface="Arial" panose="020B0604020202020204" pitchFamily="34" charset="0"/>
              <a:buNone/>
            </a:pPr>
            <a:endParaRPr lang="en-GB" sz="1200" b="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GB" sz="1200" dirty="0"/>
          </a:p>
        </p:txBody>
      </p:sp>
      <p:sp>
        <p:nvSpPr>
          <p:cNvPr id="4" name="Slide Number Placeholder 3"/>
          <p:cNvSpPr>
            <a:spLocks noGrp="1"/>
          </p:cNvSpPr>
          <p:nvPr>
            <p:ph type="sldNum" sz="quarter" idx="5"/>
          </p:nvPr>
        </p:nvSpPr>
        <p:spPr/>
        <p:txBody>
          <a:bodyPr/>
          <a:lstStyle/>
          <a:p>
            <a:fld id="{9E6CB208-4DB2-4AE8-A538-5D5D61A35EDD}" type="slidenum">
              <a:rPr lang="en-GB" smtClean="0"/>
              <a:t>11</a:t>
            </a:fld>
            <a:endParaRPr lang="en-GB"/>
          </a:p>
        </p:txBody>
      </p:sp>
    </p:spTree>
    <p:extLst>
      <p:ext uri="{BB962C8B-B14F-4D97-AF65-F5344CB8AC3E}">
        <p14:creationId xmlns:p14="http://schemas.microsoft.com/office/powerpoint/2010/main" val="16324017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ts val="600"/>
              </a:spcBef>
              <a:buFont typeface="Arial" panose="020B0604020202020204" pitchFamily="34" charset="0"/>
              <a:buNone/>
            </a:pPr>
            <a:r>
              <a:rPr lang="en-GB" sz="1200" b="1" dirty="0">
                <a:solidFill>
                  <a:srgbClr val="EC701C"/>
                </a:solidFill>
                <a:highlight>
                  <a:srgbClr val="FFFF00"/>
                </a:highlight>
                <a:latin typeface="Arial" panose="020B0604020202020204" pitchFamily="34" charset="0"/>
                <a:cs typeface="Arial" panose="020B0604020202020204" pitchFamily="34" charset="0"/>
              </a:rPr>
              <a:t>Source – Claimant Count, Office for National Statistics</a:t>
            </a:r>
          </a:p>
          <a:p>
            <a:pPr marL="0" indent="0">
              <a:spcBef>
                <a:spcPts val="600"/>
              </a:spcBef>
              <a:buFont typeface="Arial" panose="020B0604020202020204" pitchFamily="34" charset="0"/>
              <a:buNone/>
            </a:pPr>
            <a:endParaRPr lang="en-GB" sz="1200" b="1" dirty="0">
              <a:solidFill>
                <a:srgbClr val="EC701C"/>
              </a:solidFill>
              <a:highlight>
                <a:srgbClr val="FFFF00"/>
              </a:highlight>
              <a:latin typeface="Arial" panose="020B0604020202020204" pitchFamily="34" charset="0"/>
              <a:cs typeface="Arial" panose="020B0604020202020204" pitchFamily="34" charset="0"/>
            </a:endParaRPr>
          </a:p>
          <a:p>
            <a:pPr marL="0" indent="0">
              <a:spcBef>
                <a:spcPts val="600"/>
              </a:spcBef>
              <a:buFont typeface="Arial" panose="020B0604020202020204" pitchFamily="34" charset="0"/>
              <a:buNone/>
            </a:pPr>
            <a:r>
              <a:rPr lang="en-GB" sz="1200" b="1" dirty="0">
                <a:solidFill>
                  <a:srgbClr val="EC701C"/>
                </a:solidFill>
                <a:highlight>
                  <a:srgbClr val="FFFF00"/>
                </a:highlight>
                <a:latin typeface="Arial" panose="020B0604020202020204" pitchFamily="34" charset="0"/>
                <a:cs typeface="Arial" panose="020B0604020202020204" pitchFamily="34" charset="0"/>
              </a:rPr>
              <a:t>Technical Notes</a:t>
            </a:r>
          </a:p>
          <a:p>
            <a:pPr marL="0" indent="0">
              <a:spcBef>
                <a:spcPts val="600"/>
              </a:spcBef>
              <a:buFont typeface="Arial" panose="020B0604020202020204" pitchFamily="34" charset="0"/>
              <a:buNone/>
            </a:pPr>
            <a:endParaRPr lang="en-GB" sz="1200" b="1" dirty="0">
              <a:solidFill>
                <a:srgbClr val="EC701C"/>
              </a:solidFill>
              <a:highlight>
                <a:srgbClr val="FFFF00"/>
              </a:highligh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sz="1200" b="0" dirty="0">
                <a:solidFill>
                  <a:srgbClr val="EC701C"/>
                </a:solidFill>
                <a:highlight>
                  <a:srgbClr val="FFFF00"/>
                </a:highlight>
                <a:latin typeface="Arial" panose="020B0604020202020204" pitchFamily="34" charset="0"/>
                <a:cs typeface="Arial" panose="020B0604020202020204" pitchFamily="34" charset="0"/>
              </a:rPr>
              <a:t>The Claimant Count measures the number of people (age 16+) claiming benefit principally for the reason of being unemployed. We use data on claimants rather than unemployed numbers because although the numbers are lower they are more up to date. It is however a narrower measure of unemployment, and as such does not cover all those out of work, since not all can claim assistance. The latest claimant count data is a snapshot of the number of claimants on the 14th December 2023.</a:t>
            </a:r>
          </a:p>
          <a:p>
            <a:pPr marL="0" indent="0">
              <a:spcBef>
                <a:spcPts val="600"/>
              </a:spcBef>
              <a:buFont typeface="Arial" panose="020B0604020202020204" pitchFamily="34" charset="0"/>
              <a:buNone/>
            </a:pPr>
            <a:endParaRPr lang="en-GB" sz="1200" b="1" dirty="0">
              <a:solidFill>
                <a:srgbClr val="EC701C"/>
              </a:solidFill>
              <a:highlight>
                <a:srgbClr val="FFFF00"/>
              </a:highlight>
              <a:latin typeface="Arial" panose="020B0604020202020204" pitchFamily="34" charset="0"/>
              <a:cs typeface="Arial" panose="020B0604020202020204" pitchFamily="34" charset="0"/>
            </a:endParaRPr>
          </a:p>
          <a:p>
            <a:pPr marL="0" indent="0">
              <a:spcBef>
                <a:spcPts val="600"/>
              </a:spcBef>
              <a:buFont typeface="Arial" panose="020B0604020202020204" pitchFamily="34" charset="0"/>
              <a:buNone/>
            </a:pPr>
            <a:r>
              <a:rPr lang="en-GB" sz="1200" b="1" dirty="0">
                <a:solidFill>
                  <a:srgbClr val="EC701C"/>
                </a:solidFill>
                <a:highlight>
                  <a:srgbClr val="FFFF00"/>
                </a:highlight>
                <a:latin typeface="Arial" panose="020B0604020202020204" pitchFamily="34" charset="0"/>
                <a:cs typeface="Arial" panose="020B0604020202020204" pitchFamily="34" charset="0"/>
              </a:rPr>
              <a:t>Commentary</a:t>
            </a:r>
          </a:p>
          <a:p>
            <a:pPr marL="0" indent="0">
              <a:spcBef>
                <a:spcPts val="600"/>
              </a:spcBef>
              <a:buFont typeface="Arial" panose="020B0604020202020204" pitchFamily="34" charset="0"/>
              <a:buNone/>
            </a:pPr>
            <a:endParaRPr lang="en-GB" sz="1200" b="0" dirty="0">
              <a:solidFill>
                <a:srgbClr val="EC701C"/>
              </a:solidFill>
              <a:highlight>
                <a:srgbClr val="FFFF00"/>
              </a:highligh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sz="1200" b="0" dirty="0">
                <a:solidFill>
                  <a:srgbClr val="EC701C"/>
                </a:solidFill>
                <a:latin typeface="Arial" panose="020B0604020202020204" pitchFamily="34" charset="0"/>
                <a:cs typeface="Arial" panose="020B0604020202020204" pitchFamily="34" charset="0"/>
              </a:rPr>
              <a:t>The above table presents claimant counts across Cambridgeshire &amp; Peterborough in December 2023.</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GB" sz="1200" b="0" dirty="0">
              <a:solidFill>
                <a:srgbClr val="EC701C"/>
              </a:solidFill>
              <a:highlight>
                <a:srgbClr val="FFFF00"/>
              </a:highligh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sz="1800" b="0" dirty="0">
                <a:effectLst/>
                <a:latin typeface="Calibri" panose="020F0502020204030204" pitchFamily="34" charset="0"/>
                <a:ea typeface="Calibri" panose="020F0502020204030204" pitchFamily="34" charset="0"/>
                <a:cs typeface="Times New Roman" panose="02020603050405020304" pitchFamily="18" charset="0"/>
              </a:rPr>
              <a:t>Whilst across Cambridgeshire and Peterborough the proportion of residents who are claiming benefits for reason of unemployment is lower than the UK there is a wide amount of disparity across the region with Fenland, Huntingdonshire and Peterborough both having a higher number of claimants compared to other local authorities. Claimants are especially concentrated within the Peterborough area.</a:t>
            </a:r>
            <a:endParaRPr lang="en-GB" sz="1200" b="0" dirty="0">
              <a:solidFill>
                <a:srgbClr val="EC701C"/>
              </a:solidFill>
              <a:highlight>
                <a:srgbClr val="FFFF00"/>
              </a:highlight>
              <a:latin typeface="Arial" panose="020B0604020202020204" pitchFamily="34" charset="0"/>
              <a:cs typeface="Arial" panose="020B0604020202020204" pitchFamily="34" charset="0"/>
            </a:endParaRPr>
          </a:p>
          <a:p>
            <a:pPr marL="0" indent="0">
              <a:buFont typeface="Arial" panose="020B0604020202020204" pitchFamily="34" charset="0"/>
              <a:buNone/>
            </a:pPr>
            <a:endParaRPr lang="en-GB" sz="1200" b="0" dirty="0">
              <a:latin typeface="Arial" panose="020B0604020202020204" pitchFamily="34" charset="0"/>
              <a:cs typeface="Arial" panose="020B0604020202020204" pitchFamily="34" charset="0"/>
            </a:endParaRPr>
          </a:p>
          <a:p>
            <a:pPr marL="285750" indent="-285750">
              <a:spcBef>
                <a:spcPts val="600"/>
              </a:spcBef>
              <a:buFont typeface="Arial" panose="020B0604020202020204" pitchFamily="34" charset="0"/>
              <a:buChar char="•"/>
            </a:pPr>
            <a:r>
              <a:rPr lang="en-GB" sz="1200" b="0" dirty="0">
                <a:latin typeface="Arial" panose="020B0604020202020204" pitchFamily="34" charset="0"/>
                <a:cs typeface="Arial" panose="020B0604020202020204" pitchFamily="34" charset="0"/>
              </a:rPr>
              <a:t>When comparing December 2023 to December 2022, Peterborough (+9.1%) saw the largest year on year increase, East Cambridgeshire (3.6%) was the only other local authority to see year on year growth larger than 1.0%</a:t>
            </a:r>
          </a:p>
          <a:p>
            <a:pPr marL="285750" indent="-285750">
              <a:spcBef>
                <a:spcPts val="600"/>
              </a:spcBef>
              <a:buFont typeface="Arial" panose="020B0604020202020204" pitchFamily="34" charset="0"/>
              <a:buChar char="•"/>
            </a:pPr>
            <a:endParaRPr lang="en-GB" sz="1200" b="0" dirty="0">
              <a:latin typeface="Arial" panose="020B0604020202020204" pitchFamily="34" charset="0"/>
              <a:cs typeface="Arial" panose="020B0604020202020204" pitchFamily="34" charset="0"/>
            </a:endParaRPr>
          </a:p>
          <a:p>
            <a:pPr marL="285750" indent="-285750">
              <a:spcBef>
                <a:spcPts val="600"/>
              </a:spcBef>
              <a:buFont typeface="Arial" panose="020B0604020202020204" pitchFamily="34" charset="0"/>
              <a:buChar char="•"/>
            </a:pPr>
            <a:r>
              <a:rPr lang="en-GB" sz="1200" b="0" dirty="0">
                <a:latin typeface="Arial" panose="020B0604020202020204" pitchFamily="34" charset="0"/>
                <a:cs typeface="Arial" panose="020B0604020202020204" pitchFamily="34" charset="0"/>
              </a:rPr>
              <a:t>South Cambridgeshire (-0.3%) was the only local authority to see a year on year decrease</a:t>
            </a:r>
          </a:p>
          <a:p>
            <a:pPr marL="285750" indent="-285750">
              <a:spcBef>
                <a:spcPts val="600"/>
              </a:spcBef>
              <a:buFont typeface="Arial" panose="020B0604020202020204" pitchFamily="34" charset="0"/>
              <a:buChar char="•"/>
            </a:pPr>
            <a:endParaRPr lang="en-GB" sz="1200" b="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200" b="0" dirty="0">
                <a:latin typeface="Arial" panose="020B0604020202020204" pitchFamily="34" charset="0"/>
                <a:cs typeface="Arial" panose="020B0604020202020204" pitchFamily="34" charset="0"/>
              </a:rPr>
              <a:t>When comparing December 2023 to September 2023, each geography saw an increase in claimant counts except Peterborough (-1.1%)</a:t>
            </a:r>
          </a:p>
          <a:p>
            <a:pPr marL="285750" indent="-285750">
              <a:buFont typeface="Arial" panose="020B0604020202020204" pitchFamily="34" charset="0"/>
              <a:buChar char="•"/>
            </a:pPr>
            <a:endParaRPr lang="en-GB" sz="1200" b="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200" b="0" dirty="0">
                <a:latin typeface="Arial" panose="020B0604020202020204" pitchFamily="34" charset="0"/>
                <a:cs typeface="Arial" panose="020B0604020202020204" pitchFamily="34" charset="0"/>
              </a:rPr>
              <a:t>East Cambridgeshire (+8.6%) and South Cambridgeshire (+6.0%) saw the largest increases from September 2023</a:t>
            </a:r>
          </a:p>
          <a:p>
            <a:pPr marL="285750" indent="-285750">
              <a:spcBef>
                <a:spcPts val="600"/>
              </a:spcBef>
              <a:buFont typeface="Arial" panose="020B0604020202020204" pitchFamily="34" charset="0"/>
              <a:buChar char="•"/>
            </a:pPr>
            <a:endParaRPr lang="en-GB" sz="1200" dirty="0"/>
          </a:p>
        </p:txBody>
      </p:sp>
      <p:sp>
        <p:nvSpPr>
          <p:cNvPr id="4" name="Slide Number Placeholder 3"/>
          <p:cNvSpPr>
            <a:spLocks noGrp="1"/>
          </p:cNvSpPr>
          <p:nvPr>
            <p:ph type="sldNum" sz="quarter" idx="5"/>
          </p:nvPr>
        </p:nvSpPr>
        <p:spPr/>
        <p:txBody>
          <a:bodyPr/>
          <a:lstStyle/>
          <a:p>
            <a:fld id="{9E6CB208-4DB2-4AE8-A538-5D5D61A35EDD}" type="slidenum">
              <a:rPr lang="en-GB" smtClean="0"/>
              <a:t>12</a:t>
            </a:fld>
            <a:endParaRPr lang="en-GB"/>
          </a:p>
        </p:txBody>
      </p:sp>
    </p:spTree>
    <p:extLst>
      <p:ext uri="{BB962C8B-B14F-4D97-AF65-F5344CB8AC3E}">
        <p14:creationId xmlns:p14="http://schemas.microsoft.com/office/powerpoint/2010/main" val="25597378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ts val="600"/>
              </a:spcBef>
              <a:buFont typeface="Arial" panose="020B0604020202020204" pitchFamily="34" charset="0"/>
              <a:buNone/>
            </a:pPr>
            <a:r>
              <a:rPr lang="en-GB" sz="800" b="1">
                <a:solidFill>
                  <a:srgbClr val="EC701C"/>
                </a:solidFill>
                <a:highlight>
                  <a:srgbClr val="FFFF00"/>
                </a:highlight>
                <a:latin typeface="Arial" panose="020B0604020202020204" pitchFamily="34" charset="0"/>
                <a:cs typeface="Arial" panose="020B0604020202020204" pitchFamily="34" charset="0"/>
              </a:rPr>
              <a:t>Source – Claimant Count, Office for National Statistics</a:t>
            </a:r>
          </a:p>
          <a:p>
            <a:pPr marL="0" indent="0">
              <a:spcBef>
                <a:spcPts val="600"/>
              </a:spcBef>
              <a:buFont typeface="Arial" panose="020B0604020202020204" pitchFamily="34" charset="0"/>
              <a:buNone/>
            </a:pPr>
            <a:endParaRPr lang="en-GB" sz="800" b="1">
              <a:solidFill>
                <a:srgbClr val="EC701C"/>
              </a:solidFill>
              <a:highlight>
                <a:srgbClr val="FFFF00"/>
              </a:highlight>
              <a:latin typeface="Arial" panose="020B0604020202020204" pitchFamily="34" charset="0"/>
              <a:cs typeface="Arial" panose="020B0604020202020204" pitchFamily="34" charset="0"/>
            </a:endParaRPr>
          </a:p>
          <a:p>
            <a:pPr marL="0" indent="0">
              <a:spcBef>
                <a:spcPts val="600"/>
              </a:spcBef>
              <a:buFont typeface="Arial" panose="020B0604020202020204" pitchFamily="34" charset="0"/>
              <a:buNone/>
            </a:pPr>
            <a:r>
              <a:rPr lang="en-GB" sz="800" b="1">
                <a:solidFill>
                  <a:srgbClr val="EC701C"/>
                </a:solidFill>
                <a:highlight>
                  <a:srgbClr val="FFFF00"/>
                </a:highlight>
                <a:latin typeface="Arial" panose="020B0604020202020204" pitchFamily="34" charset="0"/>
                <a:cs typeface="Arial" panose="020B0604020202020204" pitchFamily="34" charset="0"/>
              </a:rPr>
              <a:t>Technical Notes</a:t>
            </a:r>
          </a:p>
          <a:p>
            <a:pPr marL="0" indent="0">
              <a:spcBef>
                <a:spcPts val="600"/>
              </a:spcBef>
              <a:buFont typeface="Arial" panose="020B0604020202020204" pitchFamily="34" charset="0"/>
              <a:buNone/>
            </a:pPr>
            <a:endParaRPr lang="en-GB" sz="800" b="1">
              <a:solidFill>
                <a:srgbClr val="EC701C"/>
              </a:solidFill>
              <a:highlight>
                <a:srgbClr val="FFFF00"/>
              </a:highligh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sz="800" b="0">
                <a:solidFill>
                  <a:srgbClr val="EC701C"/>
                </a:solidFill>
                <a:highlight>
                  <a:srgbClr val="FFFF00"/>
                </a:highlight>
                <a:latin typeface="Arial" panose="020B0604020202020204" pitchFamily="34" charset="0"/>
                <a:cs typeface="Arial" panose="020B0604020202020204" pitchFamily="34" charset="0"/>
              </a:rPr>
              <a:t>The Claimant Count measures the number of people (age 16+) claiming benefit principally for the reason of being unemployed. We use data on claimants rather than unemployed numbers because although the numbers are lower they are more up to date. It is however a narrower measure of unemployment, and as such does not cover all those out of work, since not all can claim assistance. The latest claimant count data is a snapshot of the number of claimants on the 14th December 2023.</a:t>
            </a:r>
          </a:p>
          <a:p>
            <a:pPr marL="0" indent="0">
              <a:spcBef>
                <a:spcPts val="600"/>
              </a:spcBef>
              <a:buFont typeface="Arial" panose="020B0604020202020204" pitchFamily="34" charset="0"/>
              <a:buNone/>
            </a:pPr>
            <a:endParaRPr lang="en-GB" sz="800" b="0">
              <a:solidFill>
                <a:srgbClr val="EC701C"/>
              </a:solidFill>
              <a:latin typeface="Arial" panose="020B0604020202020204" pitchFamily="34" charset="0"/>
              <a:cs typeface="Arial" panose="020B0604020202020204" pitchFamily="34" charset="0"/>
            </a:endParaRPr>
          </a:p>
          <a:p>
            <a:pPr marL="0" indent="0">
              <a:spcBef>
                <a:spcPts val="600"/>
              </a:spcBef>
              <a:buFont typeface="Arial" panose="020B0604020202020204" pitchFamily="34" charset="0"/>
              <a:buNone/>
            </a:pPr>
            <a:r>
              <a:rPr lang="en-GB" sz="800" b="1">
                <a:solidFill>
                  <a:srgbClr val="EC701C"/>
                </a:solidFill>
                <a:latin typeface="Arial" panose="020B0604020202020204" pitchFamily="34" charset="0"/>
                <a:cs typeface="Arial" panose="020B0604020202020204" pitchFamily="34" charset="0"/>
              </a:rPr>
              <a:t>Commentary</a:t>
            </a:r>
          </a:p>
          <a:p>
            <a:pPr marL="0" indent="0">
              <a:spcBef>
                <a:spcPts val="600"/>
              </a:spcBef>
              <a:buFont typeface="Arial" panose="020B0604020202020204" pitchFamily="34" charset="0"/>
              <a:buNone/>
            </a:pPr>
            <a:endParaRPr lang="en-GB" sz="800" b="0">
              <a:solidFill>
                <a:srgbClr val="EC701C"/>
              </a:solidFill>
              <a:latin typeface="Arial" panose="020B0604020202020204" pitchFamily="34" charset="0"/>
              <a:cs typeface="Arial" panose="020B0604020202020204" pitchFamily="34" charset="0"/>
            </a:endParaRPr>
          </a:p>
          <a:p>
            <a:pPr marL="0" indent="0">
              <a:spcBef>
                <a:spcPts val="600"/>
              </a:spcBef>
              <a:buFont typeface="Arial" panose="020B0604020202020204" pitchFamily="34" charset="0"/>
              <a:buNone/>
            </a:pPr>
            <a:r>
              <a:rPr lang="en-GB" sz="800" b="0">
                <a:solidFill>
                  <a:srgbClr val="EC701C"/>
                </a:solidFill>
                <a:latin typeface="Arial" panose="020B0604020202020204" pitchFamily="34" charset="0"/>
                <a:cs typeface="Arial" panose="020B0604020202020204" pitchFamily="34" charset="0"/>
              </a:rPr>
              <a:t>The above chart presents claimant counts across Cambridgeshire &amp; Peterborough from January 1986 to September 2023.</a:t>
            </a:r>
          </a:p>
          <a:p>
            <a:pPr marL="0" indent="0">
              <a:spcBef>
                <a:spcPts val="600"/>
              </a:spcBef>
              <a:buFont typeface="Arial" panose="020B0604020202020204" pitchFamily="34" charset="0"/>
              <a:buNone/>
            </a:pPr>
            <a:endParaRPr lang="en-GB" sz="1050">
              <a:effectLst/>
              <a:latin typeface="Calibri" panose="020F0502020204030204" pitchFamily="34" charset="0"/>
            </a:endParaRPr>
          </a:p>
          <a:p>
            <a:pPr marL="285750" indent="-285750">
              <a:buFont typeface="Arial" panose="020B0604020202020204" pitchFamily="34" charset="0"/>
              <a:buChar char="•"/>
            </a:pPr>
            <a:r>
              <a:rPr lang="en-GB" sz="800" b="0">
                <a:latin typeface="Arial" panose="020B0604020202020204" pitchFamily="34" charset="0"/>
                <a:cs typeface="Arial" panose="020B0604020202020204" pitchFamily="34" charset="0"/>
              </a:rPr>
              <a:t>September 2020 (26,700) and August 2020 (26,935) saw the highest number of claimants since 1992.</a:t>
            </a:r>
            <a:br>
              <a:rPr lang="en-GB" sz="800" b="0">
                <a:latin typeface="Arial" panose="020B0604020202020204" pitchFamily="34" charset="0"/>
                <a:cs typeface="Arial" panose="020B0604020202020204" pitchFamily="34" charset="0"/>
              </a:rPr>
            </a:br>
            <a:endParaRPr lang="en-GB" sz="800" b="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800" b="0">
                <a:latin typeface="Arial" panose="020B0604020202020204" pitchFamily="34" charset="0"/>
                <a:cs typeface="Arial" panose="020B0604020202020204" pitchFamily="34" charset="0"/>
              </a:rPr>
              <a:t>Claimant counts have decreased at a faster rate than seen from 1992, but this decline appears to have stabilised.</a:t>
            </a:r>
          </a:p>
        </p:txBody>
      </p:sp>
      <p:sp>
        <p:nvSpPr>
          <p:cNvPr id="4" name="Slide Number Placeholder 3"/>
          <p:cNvSpPr>
            <a:spLocks noGrp="1"/>
          </p:cNvSpPr>
          <p:nvPr>
            <p:ph type="sldNum" sz="quarter" idx="5"/>
          </p:nvPr>
        </p:nvSpPr>
        <p:spPr/>
        <p:txBody>
          <a:bodyPr/>
          <a:lstStyle/>
          <a:p>
            <a:fld id="{9E6CB208-4DB2-4AE8-A538-5D5D61A35EDD}" type="slidenum">
              <a:rPr lang="en-GB" smtClean="0"/>
              <a:t>13</a:t>
            </a:fld>
            <a:endParaRPr lang="en-GB"/>
          </a:p>
        </p:txBody>
      </p:sp>
    </p:spTree>
    <p:extLst>
      <p:ext uri="{BB962C8B-B14F-4D97-AF65-F5344CB8AC3E}">
        <p14:creationId xmlns:p14="http://schemas.microsoft.com/office/powerpoint/2010/main" val="8009439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ts val="600"/>
              </a:spcBef>
              <a:buFont typeface="Arial" panose="020B0604020202020204" pitchFamily="34" charset="0"/>
              <a:buNone/>
            </a:pPr>
            <a:r>
              <a:rPr lang="en-GB" sz="1200" b="1" dirty="0">
                <a:solidFill>
                  <a:srgbClr val="EC701C"/>
                </a:solidFill>
                <a:highlight>
                  <a:srgbClr val="FFFF00"/>
                </a:highlight>
                <a:latin typeface="Arial" panose="020B0604020202020204" pitchFamily="34" charset="0"/>
                <a:cs typeface="Arial" panose="020B0604020202020204" pitchFamily="34" charset="0"/>
              </a:rPr>
              <a:t>Source – Claimant Count, Office for National Statistics</a:t>
            </a:r>
          </a:p>
          <a:p>
            <a:pPr marL="0" indent="0">
              <a:spcBef>
                <a:spcPts val="600"/>
              </a:spcBef>
              <a:buFont typeface="Arial" panose="020B0604020202020204" pitchFamily="34" charset="0"/>
              <a:buNone/>
            </a:pPr>
            <a:endParaRPr lang="en-GB" sz="1200" b="1" dirty="0">
              <a:solidFill>
                <a:srgbClr val="EC701C"/>
              </a:solidFill>
              <a:highlight>
                <a:srgbClr val="FFFF00"/>
              </a:highlight>
              <a:latin typeface="Arial" panose="020B0604020202020204" pitchFamily="34" charset="0"/>
              <a:cs typeface="Arial" panose="020B0604020202020204" pitchFamily="34" charset="0"/>
            </a:endParaRPr>
          </a:p>
          <a:p>
            <a:pPr marL="0" indent="0">
              <a:spcBef>
                <a:spcPts val="600"/>
              </a:spcBef>
              <a:buFont typeface="Arial" panose="020B0604020202020204" pitchFamily="34" charset="0"/>
              <a:buNone/>
            </a:pPr>
            <a:r>
              <a:rPr lang="en-GB" sz="1200" b="1" dirty="0">
                <a:solidFill>
                  <a:srgbClr val="EC701C"/>
                </a:solidFill>
                <a:highlight>
                  <a:srgbClr val="FFFF00"/>
                </a:highlight>
                <a:latin typeface="Arial" panose="020B0604020202020204" pitchFamily="34" charset="0"/>
                <a:cs typeface="Arial" panose="020B0604020202020204" pitchFamily="34" charset="0"/>
              </a:rPr>
              <a:t>Technical Notes</a:t>
            </a:r>
          </a:p>
          <a:p>
            <a:pPr marL="0" indent="0">
              <a:spcBef>
                <a:spcPts val="600"/>
              </a:spcBef>
              <a:buFont typeface="Arial" panose="020B0604020202020204" pitchFamily="34" charset="0"/>
              <a:buNone/>
            </a:pPr>
            <a:endParaRPr lang="en-GB" sz="1200" b="1" dirty="0">
              <a:solidFill>
                <a:srgbClr val="EC701C"/>
              </a:solidFill>
              <a:highlight>
                <a:srgbClr val="FFFF00"/>
              </a:highligh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sz="1200" b="0" dirty="0">
                <a:solidFill>
                  <a:srgbClr val="EC701C"/>
                </a:solidFill>
                <a:highlight>
                  <a:srgbClr val="FFFF00"/>
                </a:highlight>
                <a:latin typeface="Arial" panose="020B0604020202020204" pitchFamily="34" charset="0"/>
                <a:cs typeface="Arial" panose="020B0604020202020204" pitchFamily="34" charset="0"/>
              </a:rPr>
              <a:t>The Claimant Count measures the number of people (age 16+) claiming benefit principally for the reason of being unemployed. We use data on claimants rather than unemployed numbers because although the numbers are lower they are more up to date. It is however a narrower measure of unemployment, and as such does not cover all those out of work, since not all can claim assistance. The latest claimant count data is a snapshot of the number of claimants on the 14th December 2023.</a:t>
            </a:r>
          </a:p>
          <a:p>
            <a:pPr marL="0" indent="0">
              <a:spcBef>
                <a:spcPts val="600"/>
              </a:spcBef>
              <a:buFont typeface="Arial" panose="020B0604020202020204" pitchFamily="34" charset="0"/>
              <a:buNone/>
            </a:pPr>
            <a:endParaRPr lang="en-GB" sz="1200" b="1" dirty="0">
              <a:solidFill>
                <a:srgbClr val="EC701C"/>
              </a:solidFill>
              <a:latin typeface="Arial" panose="020B0604020202020204" pitchFamily="34" charset="0"/>
              <a:cs typeface="Arial" panose="020B0604020202020204" pitchFamily="34" charset="0"/>
            </a:endParaRPr>
          </a:p>
          <a:p>
            <a:pPr marL="0" indent="0">
              <a:spcBef>
                <a:spcPts val="600"/>
              </a:spcBef>
              <a:buFont typeface="Arial" panose="020B0604020202020204" pitchFamily="34" charset="0"/>
              <a:buNone/>
            </a:pPr>
            <a:r>
              <a:rPr lang="en-GB" sz="1200" b="1" dirty="0">
                <a:solidFill>
                  <a:srgbClr val="EC701C"/>
                </a:solidFill>
                <a:latin typeface="Arial" panose="020B0604020202020204" pitchFamily="34" charset="0"/>
                <a:cs typeface="Arial" panose="020B0604020202020204" pitchFamily="34" charset="0"/>
              </a:rPr>
              <a:t>Commentary</a:t>
            </a:r>
          </a:p>
          <a:p>
            <a:pPr marL="0" indent="0">
              <a:spcBef>
                <a:spcPts val="600"/>
              </a:spcBef>
              <a:buFont typeface="Arial" panose="020B0604020202020204" pitchFamily="34" charset="0"/>
              <a:buNone/>
            </a:pPr>
            <a:endParaRPr lang="en-GB" sz="1200" b="0" dirty="0">
              <a:solidFill>
                <a:srgbClr val="EC701C"/>
              </a:solidFill>
              <a:latin typeface="Arial" panose="020B0604020202020204" pitchFamily="34" charset="0"/>
              <a:cs typeface="Arial" panose="020B0604020202020204" pitchFamily="34" charset="0"/>
            </a:endParaRPr>
          </a:p>
          <a:p>
            <a:pPr marL="0" indent="0">
              <a:spcBef>
                <a:spcPts val="600"/>
              </a:spcBef>
              <a:buFont typeface="Arial" panose="020B0604020202020204" pitchFamily="34" charset="0"/>
              <a:buNone/>
            </a:pPr>
            <a:r>
              <a:rPr lang="en-GB" sz="1200" b="0" dirty="0">
                <a:solidFill>
                  <a:srgbClr val="EC701C"/>
                </a:solidFill>
                <a:latin typeface="Arial" panose="020B0604020202020204" pitchFamily="34" charset="0"/>
                <a:cs typeface="Arial" panose="020B0604020202020204" pitchFamily="34" charset="0"/>
              </a:rPr>
              <a:t>The above chart presents claimant counts across Cambridgeshire &amp; Peterborough and as a percentage change from 12 months previous. </a:t>
            </a:r>
          </a:p>
          <a:p>
            <a:pPr marL="0" indent="0">
              <a:spcBef>
                <a:spcPts val="600"/>
              </a:spcBef>
              <a:buFont typeface="Arial" panose="020B0604020202020204" pitchFamily="34" charset="0"/>
              <a:buNone/>
            </a:pPr>
            <a:endParaRPr lang="en-GB" sz="1200" b="0" dirty="0">
              <a:solidFill>
                <a:srgbClr val="EC701C"/>
              </a:solidFill>
              <a:latin typeface="Arial" panose="020B0604020202020204" pitchFamily="34" charset="0"/>
              <a:cs typeface="Arial" panose="020B0604020202020204" pitchFamily="34" charset="0"/>
            </a:endParaRPr>
          </a:p>
          <a:p>
            <a:pPr marL="285750" indent="-285750">
              <a:spcBef>
                <a:spcPts val="600"/>
              </a:spcBef>
              <a:buFont typeface="Arial" panose="020B0604020202020204" pitchFamily="34" charset="0"/>
              <a:buChar char="•"/>
            </a:pPr>
            <a:r>
              <a:rPr lang="en-US" sz="1800" b="0" dirty="0">
                <a:effectLst/>
                <a:latin typeface="Segoe UI" panose="020B0502040204020203" pitchFamily="34" charset="0"/>
              </a:rPr>
              <a:t>Throughout 2022 and the first quarter of 2023 the number of claimants compared to the same point in the previous year has been lower in Cambridgeshire and Peterborough, however the annual % decrease has always been lower than that of the UK as a whole.</a:t>
            </a:r>
          </a:p>
          <a:p>
            <a:pPr marL="285750" indent="-285750">
              <a:spcBef>
                <a:spcPts val="600"/>
              </a:spcBef>
              <a:buFont typeface="Arial" panose="020B0604020202020204" pitchFamily="34" charset="0"/>
              <a:buChar char="•"/>
            </a:pPr>
            <a:endParaRPr lang="en-US" sz="1800" b="0" dirty="0">
              <a:effectLst/>
              <a:latin typeface="Segoe UI" panose="020B0502040204020203" pitchFamily="34" charset="0"/>
            </a:endParaRPr>
          </a:p>
          <a:p>
            <a:pPr marL="285750" indent="-285750">
              <a:spcBef>
                <a:spcPts val="600"/>
              </a:spcBef>
              <a:buFont typeface="Arial" panose="020B0604020202020204" pitchFamily="34" charset="0"/>
              <a:buChar char="•"/>
            </a:pPr>
            <a:r>
              <a:rPr lang="en-US" sz="1800" b="0" dirty="0">
                <a:effectLst/>
                <a:latin typeface="Segoe UI" panose="020B0502040204020203" pitchFamily="34" charset="0"/>
              </a:rPr>
              <a:t>In Cambridgeshire and Peterborough, from April 2023 onwards claimants have started to increase when comparing to the previous 12 months, this started occurring in the UK from July. </a:t>
            </a:r>
            <a:br>
              <a:rPr lang="en-US" sz="1800" b="0" dirty="0">
                <a:effectLst/>
                <a:latin typeface="Segoe UI" panose="020B0502040204020203" pitchFamily="34" charset="0"/>
              </a:rPr>
            </a:br>
            <a:endParaRPr lang="en-US" sz="1800" b="0" dirty="0">
              <a:effectLst/>
              <a:latin typeface="Segoe UI" panose="020B0502040204020203" pitchFamily="34" charset="0"/>
            </a:endParaRPr>
          </a:p>
          <a:p>
            <a:pPr marL="285750" indent="-285750">
              <a:spcBef>
                <a:spcPts val="600"/>
              </a:spcBef>
              <a:buFont typeface="Arial" panose="020B0604020202020204" pitchFamily="34" charset="0"/>
              <a:buChar char="•"/>
            </a:pPr>
            <a:r>
              <a:rPr lang="en-US" sz="1800" b="0" dirty="0">
                <a:effectLst/>
                <a:latin typeface="Segoe UI" panose="020B0502040204020203" pitchFamily="34" charset="0"/>
              </a:rPr>
              <a:t>The rate at which these counts have increased had been faster in Cambridgeshire and Peterborough compared to the UK, before being broadly similar from August 2023 to October 2023 before the gap increased again, with Cambridgeshire and Peterborough again higher</a:t>
            </a:r>
            <a:br>
              <a:rPr lang="en-US" sz="1800" b="0" dirty="0">
                <a:effectLst/>
                <a:latin typeface="Segoe UI" panose="020B0502040204020203" pitchFamily="34" charset="0"/>
              </a:rPr>
            </a:br>
            <a:endParaRPr lang="en-US" sz="1800" b="0" dirty="0">
              <a:effectLst/>
              <a:latin typeface="Segoe UI" panose="020B0502040204020203" pitchFamily="34" charset="0"/>
            </a:endParaRPr>
          </a:p>
          <a:p>
            <a:pPr marL="171450" indent="-171450">
              <a:spcBef>
                <a:spcPts val="600"/>
              </a:spcBef>
              <a:buFont typeface="Arial" panose="020B0604020202020204" pitchFamily="34" charset="0"/>
              <a:buChar char="•"/>
            </a:pPr>
            <a:endParaRPr lang="en-GB" sz="1200" b="0" dirty="0">
              <a:solidFill>
                <a:srgbClr val="EC701C"/>
              </a:solidFill>
              <a:latin typeface="Arial" panose="020B0604020202020204" pitchFamily="34" charset="0"/>
              <a:cs typeface="Arial" panose="020B0604020202020204" pitchFamily="34" charset="0"/>
            </a:endParaRPr>
          </a:p>
          <a:p>
            <a:pPr marL="171450" indent="-171450">
              <a:spcBef>
                <a:spcPts val="600"/>
              </a:spcBef>
              <a:buFont typeface="Arial" panose="020B0604020202020204" pitchFamily="34" charset="0"/>
              <a:buChar char="•"/>
            </a:pPr>
            <a:endParaRPr lang="en-GB" sz="1200" b="0" dirty="0">
              <a:solidFill>
                <a:srgbClr val="EC701C"/>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9E6CB208-4DB2-4AE8-A538-5D5D61A35EDD}" type="slidenum">
              <a:rPr lang="en-GB" smtClean="0"/>
              <a:t>14</a:t>
            </a:fld>
            <a:endParaRPr lang="en-GB"/>
          </a:p>
        </p:txBody>
      </p:sp>
    </p:spTree>
    <p:extLst>
      <p:ext uri="{BB962C8B-B14F-4D97-AF65-F5344CB8AC3E}">
        <p14:creationId xmlns:p14="http://schemas.microsoft.com/office/powerpoint/2010/main" val="37187458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ts val="600"/>
              </a:spcBef>
              <a:buFont typeface="Arial" panose="020B0604020202020204" pitchFamily="34" charset="0"/>
              <a:buNone/>
            </a:pPr>
            <a:r>
              <a:rPr lang="en-GB" sz="1200" b="1" dirty="0">
                <a:solidFill>
                  <a:srgbClr val="EC701C"/>
                </a:solidFill>
                <a:highlight>
                  <a:srgbClr val="FFFF00"/>
                </a:highlight>
                <a:latin typeface="Arial" panose="020B0604020202020204" pitchFamily="34" charset="0"/>
                <a:cs typeface="Arial" panose="020B0604020202020204" pitchFamily="34" charset="0"/>
              </a:rPr>
              <a:t>Source – Claimant Count, Office for National Statistics</a:t>
            </a:r>
          </a:p>
          <a:p>
            <a:pPr marL="0" indent="0">
              <a:spcBef>
                <a:spcPts val="600"/>
              </a:spcBef>
              <a:buFont typeface="Arial" panose="020B0604020202020204" pitchFamily="34" charset="0"/>
              <a:buNone/>
            </a:pPr>
            <a:endParaRPr lang="en-GB" sz="1200" b="1" dirty="0">
              <a:solidFill>
                <a:srgbClr val="EC701C"/>
              </a:solidFill>
              <a:highlight>
                <a:srgbClr val="FFFF00"/>
              </a:highlight>
              <a:latin typeface="Arial" panose="020B0604020202020204" pitchFamily="34" charset="0"/>
              <a:cs typeface="Arial" panose="020B0604020202020204" pitchFamily="34" charset="0"/>
            </a:endParaRPr>
          </a:p>
          <a:p>
            <a:pPr marL="0" indent="0">
              <a:spcBef>
                <a:spcPts val="600"/>
              </a:spcBef>
              <a:buFont typeface="Arial" panose="020B0604020202020204" pitchFamily="34" charset="0"/>
              <a:buNone/>
            </a:pPr>
            <a:r>
              <a:rPr lang="en-GB" sz="1200" b="1" dirty="0">
                <a:solidFill>
                  <a:srgbClr val="EC701C"/>
                </a:solidFill>
                <a:highlight>
                  <a:srgbClr val="FFFF00"/>
                </a:highlight>
                <a:latin typeface="Arial" panose="020B0604020202020204" pitchFamily="34" charset="0"/>
                <a:cs typeface="Arial" panose="020B0604020202020204" pitchFamily="34" charset="0"/>
              </a:rPr>
              <a:t>Technical Notes</a:t>
            </a:r>
          </a:p>
          <a:p>
            <a:pPr marL="0" indent="0">
              <a:spcBef>
                <a:spcPts val="600"/>
              </a:spcBef>
              <a:buFont typeface="Arial" panose="020B0604020202020204" pitchFamily="34" charset="0"/>
              <a:buNone/>
            </a:pPr>
            <a:endParaRPr lang="en-GB" sz="1200" b="1" dirty="0">
              <a:solidFill>
                <a:srgbClr val="EC701C"/>
              </a:solidFill>
              <a:highlight>
                <a:srgbClr val="FFFF00"/>
              </a:highligh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sz="1200" b="0" dirty="0">
                <a:solidFill>
                  <a:srgbClr val="EC701C"/>
                </a:solidFill>
                <a:highlight>
                  <a:srgbClr val="FFFF00"/>
                </a:highlight>
                <a:latin typeface="Arial" panose="020B0604020202020204" pitchFamily="34" charset="0"/>
                <a:cs typeface="Arial" panose="020B0604020202020204" pitchFamily="34" charset="0"/>
              </a:rPr>
              <a:t>The Claimant Count measures the number of people (age 16+) claiming benefit principally for the reason of being unemployed. We use data on claimants rather than unemployed numbers because although the numbers are lower they are more up to date. It is however a narrower measure of unemployment, and as such does not cover all those out of work, since not all can claim assistance. The latest claimant count data is a snapshot of the number of claimants on the 14th December 2023.</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GB" sz="1200" b="0" dirty="0">
              <a:solidFill>
                <a:srgbClr val="EC701C"/>
              </a:solidFill>
              <a:highlight>
                <a:srgbClr val="FFFF00"/>
              </a:highligh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sz="1200" b="1" dirty="0">
                <a:solidFill>
                  <a:srgbClr val="EC701C"/>
                </a:solidFill>
                <a:highlight>
                  <a:srgbClr val="FFFF00"/>
                </a:highlight>
                <a:latin typeface="Arial" panose="020B0604020202020204" pitchFamily="34" charset="0"/>
                <a:cs typeface="Arial" panose="020B0604020202020204" pitchFamily="34" charset="0"/>
              </a:rPr>
              <a:t>Commentary</a:t>
            </a:r>
            <a:endParaRPr lang="en-GB" sz="1200" b="1" dirty="0">
              <a:solidFill>
                <a:srgbClr val="EC701C"/>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dirty="0">
              <a:solidFill>
                <a:srgbClr val="EC701C"/>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EC701C"/>
                </a:solidFill>
                <a:latin typeface="Arial" panose="020B0604020202020204" pitchFamily="34" charset="0"/>
                <a:cs typeface="Arial" panose="020B0604020202020204" pitchFamily="34" charset="0"/>
              </a:rPr>
              <a:t>The above chart presents the percentage change in claimant counts by age for the 12 months previous,</a:t>
            </a:r>
          </a:p>
          <a:p>
            <a:endParaRPr lang="en-GB"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National statistics on claimant count since the pandemic have indicated that younger age groups have been disproportionately impacted. The above chart highlights the levels of change each age group has seen in claimant counts across the Cambridgeshire &amp; Peterborough area.</a:t>
            </a:r>
          </a:p>
          <a:p>
            <a:endParaRPr lang="en-GB"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As with the overall trend, all age groups are now seeing increases in claimant counts when compared to the last 12 months, when looking at the change since September 2023, the percentage change in the 50+ age group (+2.3%) is the largest. This contrasts with the percentage changes from 12 months previous where the 50+ age group has the smallest increase (+0.4%). </a:t>
            </a:r>
            <a:endParaRPr lang="en-GB" sz="1200" b="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9E6CB208-4DB2-4AE8-A538-5D5D61A35EDD}" type="slidenum">
              <a:rPr lang="en-GB" smtClean="0"/>
              <a:t>15</a:t>
            </a:fld>
            <a:endParaRPr lang="en-GB"/>
          </a:p>
        </p:txBody>
      </p:sp>
    </p:spTree>
    <p:extLst>
      <p:ext uri="{BB962C8B-B14F-4D97-AF65-F5344CB8AC3E}">
        <p14:creationId xmlns:p14="http://schemas.microsoft.com/office/powerpoint/2010/main" val="10545479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ts val="600"/>
              </a:spcBef>
              <a:buFont typeface="Arial" panose="020B0604020202020204" pitchFamily="34" charset="0"/>
              <a:buNone/>
            </a:pPr>
            <a:r>
              <a:rPr lang="en-GB" sz="1200" b="1" dirty="0">
                <a:solidFill>
                  <a:srgbClr val="EC701C"/>
                </a:solidFill>
                <a:highlight>
                  <a:srgbClr val="FFFF00"/>
                </a:highlight>
                <a:latin typeface="Arial" panose="020B0604020202020204" pitchFamily="34" charset="0"/>
                <a:cs typeface="Arial" panose="020B0604020202020204" pitchFamily="34" charset="0"/>
              </a:rPr>
              <a:t>Source – Claimant Count, Office for National Statistics</a:t>
            </a:r>
          </a:p>
          <a:p>
            <a:pPr marL="0" indent="0">
              <a:spcBef>
                <a:spcPts val="600"/>
              </a:spcBef>
              <a:buFont typeface="Arial" panose="020B0604020202020204" pitchFamily="34" charset="0"/>
              <a:buNone/>
            </a:pPr>
            <a:endParaRPr lang="en-GB" sz="1200" b="1" dirty="0">
              <a:solidFill>
                <a:srgbClr val="EC701C"/>
              </a:solidFill>
              <a:highlight>
                <a:srgbClr val="FFFF00"/>
              </a:highlight>
              <a:latin typeface="Arial" panose="020B0604020202020204" pitchFamily="34" charset="0"/>
              <a:cs typeface="Arial" panose="020B0604020202020204" pitchFamily="34" charset="0"/>
            </a:endParaRPr>
          </a:p>
          <a:p>
            <a:pPr marL="0" indent="0">
              <a:spcBef>
                <a:spcPts val="600"/>
              </a:spcBef>
              <a:buFont typeface="Arial" panose="020B0604020202020204" pitchFamily="34" charset="0"/>
              <a:buNone/>
            </a:pPr>
            <a:r>
              <a:rPr lang="en-GB" sz="1200" b="1" dirty="0">
                <a:solidFill>
                  <a:srgbClr val="EC701C"/>
                </a:solidFill>
                <a:highlight>
                  <a:srgbClr val="FFFF00"/>
                </a:highlight>
                <a:latin typeface="Arial" panose="020B0604020202020204" pitchFamily="34" charset="0"/>
                <a:cs typeface="Arial" panose="020B0604020202020204" pitchFamily="34" charset="0"/>
              </a:rPr>
              <a:t>Technical Notes</a:t>
            </a:r>
          </a:p>
          <a:p>
            <a:pPr marL="0" indent="0">
              <a:spcBef>
                <a:spcPts val="600"/>
              </a:spcBef>
              <a:buFont typeface="Arial" panose="020B0604020202020204" pitchFamily="34" charset="0"/>
              <a:buNone/>
            </a:pPr>
            <a:endParaRPr lang="en-GB" sz="1200" b="1" dirty="0">
              <a:solidFill>
                <a:srgbClr val="EC701C"/>
              </a:solidFill>
              <a:highlight>
                <a:srgbClr val="FFFF00"/>
              </a:highligh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sz="1200" b="0" dirty="0">
                <a:solidFill>
                  <a:srgbClr val="EC701C"/>
                </a:solidFill>
                <a:highlight>
                  <a:srgbClr val="FFFF00"/>
                </a:highlight>
                <a:latin typeface="Arial" panose="020B0604020202020204" pitchFamily="34" charset="0"/>
                <a:cs typeface="Arial" panose="020B0604020202020204" pitchFamily="34" charset="0"/>
              </a:rPr>
              <a:t>The Claimant Count measures the number of people (age 16+) claiming benefit principally for the reason of being unemployed. We use data on claimants rather than unemployed numbers because although the numbers are lower they are more up to date. It is however a narrower measure of unemployment, and as such does not cover all those out of work, since not all can claim assistance. The latest claimant count data is a snapshot of the number of claimants on the 14th December 2023.</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GB" sz="1200" b="0" dirty="0">
              <a:solidFill>
                <a:srgbClr val="EC701C"/>
              </a:solidFill>
              <a:highlight>
                <a:srgbClr val="FFFF00"/>
              </a:highligh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sz="1200" b="1" dirty="0">
                <a:solidFill>
                  <a:srgbClr val="EC701C"/>
                </a:solidFill>
                <a:highlight>
                  <a:srgbClr val="FFFF00"/>
                </a:highlight>
                <a:latin typeface="Arial" panose="020B0604020202020204" pitchFamily="34" charset="0"/>
                <a:cs typeface="Arial" panose="020B0604020202020204" pitchFamily="34" charset="0"/>
              </a:rPr>
              <a:t>Commentary</a:t>
            </a:r>
            <a:endParaRPr lang="en-GB" sz="1200" b="1" dirty="0">
              <a:solidFill>
                <a:srgbClr val="EC701C"/>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dirty="0">
              <a:solidFill>
                <a:srgbClr val="EC701C"/>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EC701C"/>
                </a:solidFill>
                <a:latin typeface="Arial" panose="020B0604020202020204" pitchFamily="34" charset="0"/>
                <a:cs typeface="Arial" panose="020B0604020202020204" pitchFamily="34" charset="0"/>
              </a:rPr>
              <a:t>The above table presents the December 2023 claimant count as a rate of the resident population by age group.</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National statistics on claimant count since the pandemic have indicated that younger age groups have been disproportionately impacted. The above chart highlights the levels of change each age group has seen in claimant counts across the Cambridgeshire &amp; Peterborough area.</a:t>
            </a:r>
          </a:p>
          <a:p>
            <a:endParaRPr lang="en-GB"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The 18-24 claimant rate also remains higher than the other age groups across Cambridgeshire and Peterborough and four of the six local authorities that make up the Combined Authority. It is particularly high in the more relatively deprived local authorities of Peterborough and Fenland. </a:t>
            </a:r>
          </a:p>
          <a:p>
            <a:endParaRPr lang="en-GB" sz="1200" b="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defRPr/>
            </a:pPr>
            <a:r>
              <a:rPr lang="en-GB" sz="1200" b="0" dirty="0">
                <a:latin typeface="Arial" panose="020B0604020202020204" pitchFamily="34" charset="0"/>
                <a:cs typeface="Arial" panose="020B0604020202020204" pitchFamily="34" charset="0"/>
              </a:rPr>
              <a:t>In Peterborough, the 18-24 age group also account for the highest claimant rate (7.6%), substantially higher than the 3.6% of this age group claiming across Cambridgeshire and Peterborough. This suggests that youth unemployment is more prevalent in Peterborough than Cambridgeshire as a whole. Fenland also has a high proportion of those aged 18-24 claiming relative to the other local authorities (6.3%).</a:t>
            </a:r>
            <a:br>
              <a:rPr lang="en-GB" sz="1200" b="0" dirty="0">
                <a:latin typeface="Arial" panose="020B0604020202020204" pitchFamily="34" charset="0"/>
                <a:cs typeface="Arial" panose="020B0604020202020204" pitchFamily="34" charset="0"/>
              </a:rPr>
            </a:br>
            <a:endParaRPr lang="en-GB" sz="1200" b="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9E6CB208-4DB2-4AE8-A538-5D5D61A35EDD}" type="slidenum">
              <a:rPr lang="en-GB" smtClean="0"/>
              <a:t>16</a:t>
            </a:fld>
            <a:endParaRPr lang="en-GB"/>
          </a:p>
        </p:txBody>
      </p:sp>
    </p:spTree>
    <p:extLst>
      <p:ext uri="{BB962C8B-B14F-4D97-AF65-F5344CB8AC3E}">
        <p14:creationId xmlns:p14="http://schemas.microsoft.com/office/powerpoint/2010/main" val="18787951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sz="1200" dirty="0">
              <a:latin typeface="Arial" panose="020B0604020202020204" pitchFamily="34" charset="0"/>
              <a:cs typeface="Arial" panose="020B0604020202020204" pitchFamily="34" charset="0"/>
            </a:endParaRPr>
          </a:p>
          <a:p>
            <a:pPr marL="0" indent="0">
              <a:spcBef>
                <a:spcPts val="600"/>
              </a:spcBef>
              <a:buFont typeface="Arial" panose="020B0604020202020204" pitchFamily="34" charset="0"/>
              <a:buNone/>
            </a:pPr>
            <a:r>
              <a:rPr lang="en-GB" sz="1200" b="1" dirty="0">
                <a:solidFill>
                  <a:srgbClr val="EC701C"/>
                </a:solidFill>
                <a:highlight>
                  <a:srgbClr val="FFFF00"/>
                </a:highlight>
                <a:latin typeface="Arial" panose="020B0604020202020204" pitchFamily="34" charset="0"/>
                <a:cs typeface="Arial" panose="020B0604020202020204" pitchFamily="34" charset="0"/>
              </a:rPr>
              <a:t>Source – Claimant Count, Office for National Statistics</a:t>
            </a:r>
          </a:p>
          <a:p>
            <a:pPr marL="0" indent="0">
              <a:spcBef>
                <a:spcPts val="600"/>
              </a:spcBef>
              <a:buFont typeface="Arial" panose="020B0604020202020204" pitchFamily="34" charset="0"/>
              <a:buNone/>
            </a:pPr>
            <a:endParaRPr lang="en-GB" sz="1200" b="1" dirty="0">
              <a:solidFill>
                <a:srgbClr val="EC701C"/>
              </a:solidFill>
              <a:highlight>
                <a:srgbClr val="FFFF00"/>
              </a:highlight>
              <a:latin typeface="Arial" panose="020B0604020202020204" pitchFamily="34" charset="0"/>
              <a:cs typeface="Arial" panose="020B0604020202020204" pitchFamily="34" charset="0"/>
            </a:endParaRPr>
          </a:p>
          <a:p>
            <a:pPr marL="0" indent="0">
              <a:spcBef>
                <a:spcPts val="600"/>
              </a:spcBef>
              <a:buFont typeface="Arial" panose="020B0604020202020204" pitchFamily="34" charset="0"/>
              <a:buNone/>
            </a:pPr>
            <a:r>
              <a:rPr lang="en-GB" sz="1200" b="1" dirty="0">
                <a:solidFill>
                  <a:srgbClr val="EC701C"/>
                </a:solidFill>
                <a:highlight>
                  <a:srgbClr val="FFFF00"/>
                </a:highlight>
                <a:latin typeface="Arial" panose="020B0604020202020204" pitchFamily="34" charset="0"/>
                <a:cs typeface="Arial" panose="020B0604020202020204" pitchFamily="34" charset="0"/>
              </a:rPr>
              <a:t>Technical Notes</a:t>
            </a:r>
          </a:p>
          <a:p>
            <a:pPr marL="0" indent="0">
              <a:spcBef>
                <a:spcPts val="600"/>
              </a:spcBef>
              <a:buFont typeface="Arial" panose="020B0604020202020204" pitchFamily="34" charset="0"/>
              <a:buNone/>
            </a:pPr>
            <a:endParaRPr lang="en-GB" sz="1200" b="1" dirty="0">
              <a:solidFill>
                <a:srgbClr val="EC701C"/>
              </a:solidFill>
              <a:highlight>
                <a:srgbClr val="FFFF00"/>
              </a:highligh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sz="1200" b="0" dirty="0">
                <a:solidFill>
                  <a:srgbClr val="EC701C"/>
                </a:solidFill>
                <a:highlight>
                  <a:srgbClr val="FFFF00"/>
                </a:highlight>
                <a:latin typeface="Arial" panose="020B0604020202020204" pitchFamily="34" charset="0"/>
                <a:cs typeface="Arial" panose="020B0604020202020204" pitchFamily="34" charset="0"/>
              </a:rPr>
              <a:t>The Claimant Count measures the number of people (age 16+) claiming benefit principally for the reason of being unemployed. We use data on claimants rather than unemployed numbers because although the numbers are lower they are more up to date. It is however a narrower measure of unemployment, and as such does not cover all those out of work, since not all can claim assistance. The latest claimant count data is a snapshot of the number of claimants on the 14th September 2023.</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GB" sz="1200" b="0" dirty="0">
              <a:solidFill>
                <a:srgbClr val="EC701C"/>
              </a:solidFill>
              <a:highlight>
                <a:srgbClr val="FFFF00"/>
              </a:highligh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sz="1200" b="1" dirty="0">
                <a:solidFill>
                  <a:srgbClr val="EC701C"/>
                </a:solidFill>
                <a:highlight>
                  <a:srgbClr val="FFFF00"/>
                </a:highlight>
                <a:latin typeface="Arial" panose="020B0604020202020204" pitchFamily="34" charset="0"/>
                <a:cs typeface="Arial" panose="020B0604020202020204" pitchFamily="34" charset="0"/>
              </a:rPr>
              <a:t>Commentary</a:t>
            </a:r>
            <a:endParaRPr lang="en-GB" sz="1200" b="1" dirty="0">
              <a:latin typeface="Arial" panose="020B0604020202020204" pitchFamily="34" charset="0"/>
              <a:cs typeface="Arial" panose="020B0604020202020204" pitchFamily="34" charset="0"/>
            </a:endParaRPr>
          </a:p>
          <a:p>
            <a:pPr marL="0" indent="0">
              <a:buFont typeface="Arial" panose="020B0604020202020204" pitchFamily="34" charset="0"/>
              <a:buNone/>
            </a:pPr>
            <a:endParaRPr lang="en-GB" sz="1200" dirty="0">
              <a:latin typeface="Arial" panose="020B0604020202020204" pitchFamily="34" charset="0"/>
              <a:cs typeface="Arial" panose="020B0604020202020204" pitchFamily="34" charset="0"/>
            </a:endParaRPr>
          </a:p>
          <a:p>
            <a:pPr marL="0" indent="0">
              <a:buFont typeface="Arial" panose="020B0604020202020204" pitchFamily="34" charset="0"/>
              <a:buNone/>
            </a:pPr>
            <a:r>
              <a:rPr lang="en-GB" sz="1200" dirty="0">
                <a:latin typeface="Arial" panose="020B0604020202020204" pitchFamily="34" charset="0"/>
                <a:cs typeface="Arial" panose="020B0604020202020204" pitchFamily="34" charset="0"/>
              </a:rPr>
              <a:t>The above map illustrates claimant rate by ward across the Cambridgeshire &amp; Peterborough area. We use this to highlight the wards with the highest claimant rate (represented in dark blue), rather than looking at  absolute figures which allows us to see the areas with the highest number of claimants for the population. </a:t>
            </a:r>
          </a:p>
          <a:p>
            <a:pPr marL="0" indent="0">
              <a:buFont typeface="Arial" panose="020B0604020202020204" pitchFamily="34" charset="0"/>
              <a:buNone/>
            </a:pPr>
            <a:endParaRPr lang="en-GB" sz="1200" dirty="0">
              <a:latin typeface="Arial" panose="020B0604020202020204" pitchFamily="34" charset="0"/>
              <a:cs typeface="Arial" panose="020B0604020202020204" pitchFamily="34" charset="0"/>
            </a:endParaRPr>
          </a:p>
          <a:p>
            <a:pPr marL="0" indent="0">
              <a:buFont typeface="Arial" panose="020B0604020202020204" pitchFamily="34" charset="0"/>
              <a:buNone/>
            </a:pPr>
            <a:r>
              <a:rPr lang="en-GB" sz="1200" dirty="0">
                <a:latin typeface="Arial" panose="020B0604020202020204" pitchFamily="34" charset="0"/>
                <a:cs typeface="Arial" panose="020B0604020202020204" pitchFamily="34" charset="0"/>
              </a:rPr>
              <a:t>Claimant rates are generally higher in the north of the region and in urban areas. Whilst the city of Peterborough and Fenland as a whole stand out as areas with particularly high claimant rates, the north of Huntingdon and the North East and East of Cambridge City also stand out as areas with higher claimant rates. </a:t>
            </a:r>
          </a:p>
          <a:p>
            <a:endParaRPr lang="en-GB" sz="12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00" b="0" dirty="0">
                <a:solidFill>
                  <a:schemeClr val="accent2"/>
                </a:solidFill>
                <a:latin typeface="Arial" panose="020B0604020202020204" pitchFamily="34" charset="0"/>
                <a:cs typeface="Arial" panose="020B0604020202020204" pitchFamily="34" charset="0"/>
              </a:rPr>
              <a:t>The lowest claimant rates across Cambridgeshire &amp; Peterborough are in the Cambridge City ward of Newnham (0.3%) and the Huntingdonshire wards of Great </a:t>
            </a:r>
            <a:r>
              <a:rPr lang="en-GB" sz="1200" b="0" dirty="0" err="1">
                <a:solidFill>
                  <a:schemeClr val="accent2"/>
                </a:solidFill>
                <a:latin typeface="Arial" panose="020B0604020202020204" pitchFamily="34" charset="0"/>
                <a:cs typeface="Arial" panose="020B0604020202020204" pitchFamily="34" charset="0"/>
              </a:rPr>
              <a:t>Staughton</a:t>
            </a:r>
            <a:r>
              <a:rPr lang="en-GB" sz="1200" b="0" dirty="0">
                <a:solidFill>
                  <a:schemeClr val="accent2"/>
                </a:solidFill>
                <a:latin typeface="Arial" panose="020B0604020202020204" pitchFamily="34" charset="0"/>
                <a:cs typeface="Arial" panose="020B0604020202020204" pitchFamily="34" charset="0"/>
              </a:rPr>
              <a:t> (0.7%) and The </a:t>
            </a:r>
            <a:r>
              <a:rPr lang="en-GB" sz="1200" b="0" dirty="0" err="1">
                <a:solidFill>
                  <a:schemeClr val="accent2"/>
                </a:solidFill>
                <a:latin typeface="Arial" panose="020B0604020202020204" pitchFamily="34" charset="0"/>
                <a:cs typeface="Arial" panose="020B0604020202020204" pitchFamily="34" charset="0"/>
              </a:rPr>
              <a:t>Stukeleys</a:t>
            </a:r>
            <a:r>
              <a:rPr lang="en-GB" sz="1200" b="0" dirty="0">
                <a:solidFill>
                  <a:schemeClr val="accent2"/>
                </a:solidFill>
                <a:latin typeface="Arial" panose="020B0604020202020204" pitchFamily="34" charset="0"/>
                <a:cs typeface="Arial" panose="020B0604020202020204" pitchFamily="34" charset="0"/>
              </a:rPr>
              <a:t> (0.8%).</a:t>
            </a:r>
            <a:br>
              <a:rPr lang="en-GB" sz="1200" b="0" dirty="0">
                <a:solidFill>
                  <a:schemeClr val="accent2"/>
                </a:solidFill>
                <a:latin typeface="Arial" panose="020B0604020202020204" pitchFamily="34" charset="0"/>
                <a:cs typeface="Arial" panose="020B0604020202020204" pitchFamily="34" charset="0"/>
              </a:rPr>
            </a:br>
            <a:endParaRPr lang="en-GB" sz="1200" b="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00" b="0" dirty="0">
                <a:latin typeface="Arial" panose="020B0604020202020204" pitchFamily="34" charset="0"/>
                <a:cs typeface="Arial" panose="020B0604020202020204" pitchFamily="34" charset="0"/>
              </a:rPr>
              <a:t>The top 5 wards with highest claimant rates are: Central (8.7%), North (8.3%),  East (8.0%), </a:t>
            </a:r>
            <a:r>
              <a:rPr lang="en-GB" sz="1200" b="0" dirty="0" err="1">
                <a:latin typeface="Arial" panose="020B0604020202020204" pitchFamily="34" charset="0"/>
                <a:cs typeface="Arial" panose="020B0604020202020204" pitchFamily="34" charset="0"/>
              </a:rPr>
              <a:t>Medworth</a:t>
            </a:r>
            <a:r>
              <a:rPr lang="en-GB" sz="1200" b="0" dirty="0">
                <a:latin typeface="Arial" panose="020B0604020202020204" pitchFamily="34" charset="0"/>
                <a:cs typeface="Arial" panose="020B0604020202020204" pitchFamily="34" charset="0"/>
              </a:rPr>
              <a:t> (7.9%) and Dogsthorpe (7.4%). 4 out of five of these wards are in the city of Peterborough whilst </a:t>
            </a:r>
            <a:r>
              <a:rPr lang="en-GB" sz="1200" b="0" dirty="0" err="1">
                <a:latin typeface="Arial" panose="020B0604020202020204" pitchFamily="34" charset="0"/>
                <a:cs typeface="Arial" panose="020B0604020202020204" pitchFamily="34" charset="0"/>
              </a:rPr>
              <a:t>Medworth</a:t>
            </a:r>
            <a:r>
              <a:rPr lang="en-GB" sz="1200" b="0" dirty="0">
                <a:latin typeface="Arial" panose="020B0604020202020204" pitchFamily="34" charset="0"/>
                <a:cs typeface="Arial" panose="020B0604020202020204" pitchFamily="34" charset="0"/>
              </a:rPr>
              <a:t> covers the south west of Wisbech.</a:t>
            </a:r>
          </a:p>
          <a:p>
            <a:pPr marL="171450" indent="-171450">
              <a:buFont typeface="Arial" panose="020B0604020202020204" pitchFamily="34" charset="0"/>
              <a:buChar char="•"/>
            </a:pPr>
            <a:endParaRPr lang="en-GB" sz="1200" b="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00" b="0" dirty="0">
                <a:latin typeface="Arial" panose="020B0604020202020204" pitchFamily="34" charset="0"/>
                <a:cs typeface="Arial" panose="020B0604020202020204" pitchFamily="34" charset="0"/>
              </a:rPr>
              <a:t>The top 5 wards with the largest year on year increases in claimant rates are Orton Longueville (+1.1pp), Hargate &amp; Hempstead (+1.1pp), St Andrews (+1.1pp), March North (+0.9pp) and Central  (+0.8pp)</a:t>
            </a:r>
            <a:br>
              <a:rPr lang="en-GB" sz="1200" b="0" dirty="0">
                <a:latin typeface="Arial" panose="020B0604020202020204" pitchFamily="34" charset="0"/>
                <a:cs typeface="Arial" panose="020B0604020202020204" pitchFamily="34" charset="0"/>
              </a:rPr>
            </a:br>
            <a:endParaRPr lang="en-GB" sz="1200" b="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00" b="0" dirty="0">
                <a:latin typeface="Arial" panose="020B0604020202020204" pitchFamily="34" charset="0"/>
                <a:cs typeface="Arial" panose="020B0604020202020204" pitchFamily="34" charset="0"/>
              </a:rPr>
              <a:t>Whilst Cambridgeshire and Peterborough as a whole saw a +0.1 percentage point increase in the claimant rate compared to December 2022 , this was driven by a +0.4pp increase in Peterborough with East Cambridgeshire (+0.1pp) the only other local authority to see an increase</a:t>
            </a:r>
          </a:p>
          <a:p>
            <a:pPr marL="171450" indent="-171450">
              <a:buFont typeface="Arial" panose="020B0604020202020204" pitchFamily="34" charset="0"/>
              <a:buChar char="•"/>
            </a:pPr>
            <a:endParaRPr lang="en-GB" sz="1200" b="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00" b="0" dirty="0">
                <a:latin typeface="Arial" panose="020B0604020202020204" pitchFamily="34" charset="0"/>
                <a:cs typeface="Arial" panose="020B0604020202020204" pitchFamily="34" charset="0"/>
              </a:rPr>
              <a:t>When comparing claimant rates to the previous update (September 2023), there was a +0.1pp increase in rates overall in Cambridgeshire and Peterborough. East Cambridgeshire saw the largest increase (+0.2pp), with all others seeing changes between -0.1pp and +0.1pp</a:t>
            </a:r>
            <a:endParaRPr lang="en-GB" sz="1200" b="0" dirty="0">
              <a:solidFill>
                <a:schemeClr val="accent2"/>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9E6CB208-4DB2-4AE8-A538-5D5D61A35EDD}" type="slidenum">
              <a:rPr lang="en-GB" smtClean="0"/>
              <a:t>17</a:t>
            </a:fld>
            <a:endParaRPr lang="en-GB"/>
          </a:p>
        </p:txBody>
      </p:sp>
    </p:spTree>
    <p:extLst>
      <p:ext uri="{BB962C8B-B14F-4D97-AF65-F5344CB8AC3E}">
        <p14:creationId xmlns:p14="http://schemas.microsoft.com/office/powerpoint/2010/main" val="12890195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GB" sz="1200" b="1"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sz="1200" b="1" dirty="0">
                <a:latin typeface="Arial" panose="020B0604020202020204" pitchFamily="34" charset="0"/>
                <a:cs typeface="Arial" panose="020B0604020202020204" pitchFamily="34" charset="0"/>
              </a:rPr>
              <a:t>Technical Notes</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GB" sz="1200" b="1" dirty="0">
              <a:latin typeface="Arial" panose="020B0604020202020204" pitchFamily="34" charset="0"/>
              <a:cs typeface="Arial" panose="020B0604020202020204" pitchFamily="34" charset="0"/>
            </a:endParaRPr>
          </a:p>
          <a:p>
            <a:pPr algn="l"/>
            <a:r>
              <a:rPr lang="en-US" b="0" i="0" dirty="0">
                <a:solidFill>
                  <a:srgbClr val="000000"/>
                </a:solidFill>
                <a:effectLst/>
                <a:latin typeface="Open Sans" panose="020B0606030504020204" pitchFamily="34" charset="0"/>
              </a:rPr>
              <a:t>Universal Credit is available in every </a:t>
            </a:r>
            <a:r>
              <a:rPr lang="en-US" b="0" i="0" dirty="0" err="1">
                <a:solidFill>
                  <a:srgbClr val="000000"/>
                </a:solidFill>
                <a:effectLst/>
                <a:latin typeface="Open Sans" panose="020B0606030504020204" pitchFamily="34" charset="0"/>
              </a:rPr>
              <a:t>jobcentre</a:t>
            </a:r>
            <a:r>
              <a:rPr lang="en-US" b="0" i="0" dirty="0">
                <a:solidFill>
                  <a:srgbClr val="000000"/>
                </a:solidFill>
                <a:effectLst/>
                <a:latin typeface="Open Sans" panose="020B0606030504020204" pitchFamily="34" charset="0"/>
              </a:rPr>
              <a:t> across Great Britain. Roll out was completed in December 2018.</a:t>
            </a:r>
            <a:br>
              <a:rPr lang="en-US" b="0" i="0" dirty="0">
                <a:solidFill>
                  <a:srgbClr val="000000"/>
                </a:solidFill>
                <a:effectLst/>
                <a:latin typeface="Open Sans" panose="020B0606030504020204" pitchFamily="34" charset="0"/>
              </a:rPr>
            </a:br>
            <a:endParaRPr lang="en-US" b="0" i="0" dirty="0">
              <a:solidFill>
                <a:srgbClr val="000000"/>
              </a:solidFill>
              <a:effectLst/>
              <a:latin typeface="Open Sans" panose="020B0606030504020204" pitchFamily="34" charset="0"/>
            </a:endParaRPr>
          </a:p>
          <a:p>
            <a:pPr algn="l"/>
            <a:r>
              <a:rPr lang="en-US" b="0" i="0" dirty="0">
                <a:solidFill>
                  <a:srgbClr val="000000"/>
                </a:solidFill>
                <a:effectLst/>
                <a:latin typeface="Open Sans" panose="020B0606030504020204" pitchFamily="34" charset="0"/>
              </a:rPr>
              <a:t>Universal Credit is a single payment for each household to help with living costs for those on a low income or out of work. It is replacing six benefits, commonly referred to as the legacy benefits:</a:t>
            </a:r>
            <a:br>
              <a:rPr lang="en-US" b="0" i="0" dirty="0">
                <a:solidFill>
                  <a:srgbClr val="000000"/>
                </a:solidFill>
                <a:effectLst/>
                <a:latin typeface="Open Sans" panose="020B0606030504020204" pitchFamily="34" charset="0"/>
              </a:rPr>
            </a:br>
            <a:endParaRPr lang="en-US" b="0" i="0" dirty="0">
              <a:solidFill>
                <a:srgbClr val="000000"/>
              </a:solidFill>
              <a:effectLst/>
              <a:latin typeface="Open Sans" panose="020B0606030504020204" pitchFamily="34" charset="0"/>
            </a:endParaRPr>
          </a:p>
          <a:p>
            <a:pPr marL="171450" indent="-171450" algn="l">
              <a:buFont typeface="Arial" panose="020B0604020202020204" pitchFamily="34" charset="0"/>
              <a:buChar char="•"/>
            </a:pPr>
            <a:r>
              <a:rPr lang="en-US" b="0" i="0" dirty="0">
                <a:solidFill>
                  <a:srgbClr val="000000"/>
                </a:solidFill>
                <a:effectLst/>
                <a:latin typeface="Open Sans" panose="020B0606030504020204" pitchFamily="34" charset="0"/>
              </a:rPr>
              <a:t>Income-based Jobseeker's Allowance</a:t>
            </a:r>
          </a:p>
          <a:p>
            <a:pPr marL="171450" indent="-171450" algn="l">
              <a:buFont typeface="Arial" panose="020B0604020202020204" pitchFamily="34" charset="0"/>
              <a:buChar char="•"/>
            </a:pPr>
            <a:r>
              <a:rPr lang="en-US" b="0" i="0" dirty="0">
                <a:solidFill>
                  <a:srgbClr val="000000"/>
                </a:solidFill>
                <a:effectLst/>
                <a:latin typeface="Open Sans" panose="020B0606030504020204" pitchFamily="34" charset="0"/>
              </a:rPr>
              <a:t>Income-related Employment and Support Allowance</a:t>
            </a:r>
          </a:p>
          <a:p>
            <a:pPr marL="171450" indent="-171450" algn="l">
              <a:buFont typeface="Arial" panose="020B0604020202020204" pitchFamily="34" charset="0"/>
              <a:buChar char="•"/>
            </a:pPr>
            <a:r>
              <a:rPr lang="en-US" b="0" i="0" dirty="0">
                <a:solidFill>
                  <a:srgbClr val="000000"/>
                </a:solidFill>
                <a:effectLst/>
                <a:latin typeface="Open Sans" panose="020B0606030504020204" pitchFamily="34" charset="0"/>
              </a:rPr>
              <a:t>Income Support</a:t>
            </a:r>
          </a:p>
          <a:p>
            <a:pPr marL="171450" indent="-171450" algn="l">
              <a:buFont typeface="Arial" panose="020B0604020202020204" pitchFamily="34" charset="0"/>
              <a:buChar char="•"/>
            </a:pPr>
            <a:r>
              <a:rPr lang="en-US" b="0" i="0" dirty="0">
                <a:solidFill>
                  <a:srgbClr val="000000"/>
                </a:solidFill>
                <a:effectLst/>
                <a:latin typeface="Open Sans" panose="020B0606030504020204" pitchFamily="34" charset="0"/>
              </a:rPr>
              <a:t>Working Tax Credit</a:t>
            </a:r>
          </a:p>
          <a:p>
            <a:pPr marL="171450" indent="-171450" algn="l">
              <a:buFont typeface="Arial" panose="020B0604020202020204" pitchFamily="34" charset="0"/>
              <a:buChar char="•"/>
            </a:pPr>
            <a:r>
              <a:rPr lang="en-US" b="0" i="0" dirty="0">
                <a:solidFill>
                  <a:srgbClr val="000000"/>
                </a:solidFill>
                <a:effectLst/>
                <a:latin typeface="Open Sans" panose="020B0606030504020204" pitchFamily="34" charset="0"/>
              </a:rPr>
              <a:t>Child Tax Credit</a:t>
            </a:r>
          </a:p>
          <a:p>
            <a:pPr marL="171450" indent="-171450" algn="l">
              <a:buFont typeface="Arial" panose="020B0604020202020204" pitchFamily="34" charset="0"/>
              <a:buChar char="•"/>
            </a:pPr>
            <a:r>
              <a:rPr lang="en-US" b="0" i="0" dirty="0">
                <a:solidFill>
                  <a:srgbClr val="000000"/>
                </a:solidFill>
                <a:effectLst/>
                <a:latin typeface="Open Sans" panose="020B0606030504020204" pitchFamily="34" charset="0"/>
              </a:rPr>
              <a:t>Housing Benefit</a:t>
            </a:r>
            <a:br>
              <a:rPr lang="en-US" b="0" i="0" dirty="0">
                <a:solidFill>
                  <a:srgbClr val="000000"/>
                </a:solidFill>
                <a:effectLst/>
                <a:latin typeface="Open Sans" panose="020B0606030504020204" pitchFamily="34" charset="0"/>
              </a:rPr>
            </a:br>
            <a:endParaRPr lang="en-US" b="0" i="0" dirty="0">
              <a:solidFill>
                <a:srgbClr val="000000"/>
              </a:solidFill>
              <a:effectLst/>
              <a:latin typeface="Open Sans" panose="020B0606030504020204" pitchFamily="34" charset="0"/>
            </a:endParaRPr>
          </a:p>
          <a:p>
            <a:pPr algn="l"/>
            <a:r>
              <a:rPr lang="en-US" b="0" i="0" dirty="0">
                <a:solidFill>
                  <a:srgbClr val="000000"/>
                </a:solidFill>
                <a:effectLst/>
                <a:latin typeface="Open Sans" panose="020B0606030504020204" pitchFamily="34" charset="0"/>
              </a:rPr>
              <a:t>Support for housing costs, children and childcare costs are integrated into Universal Credit. It also provides additions for people with a disability, health condition or caring responsibilities which may prevent them from working.</a:t>
            </a:r>
          </a:p>
          <a:p>
            <a:endParaRPr lang="en-GB"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4C5F6C-DF0B-4C58-9258-F11AECA74FD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56474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sz="1200" b="1" dirty="0">
                <a:latin typeface="Arial" panose="020B0604020202020204" pitchFamily="34" charset="0"/>
                <a:cs typeface="Arial" panose="020B0604020202020204" pitchFamily="34" charset="0"/>
              </a:rPr>
              <a:t>Source – Universal Credit Claimants, Department for Work and Pensions</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GB" sz="1200" b="1"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sz="1200" b="1" dirty="0">
                <a:latin typeface="Arial" panose="020B0604020202020204" pitchFamily="34" charset="0"/>
                <a:cs typeface="Arial" panose="020B0604020202020204" pitchFamily="34" charset="0"/>
              </a:rPr>
              <a:t>Technical Notes</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GB" sz="1200" b="1" dirty="0">
              <a:latin typeface="Arial" panose="020B0604020202020204" pitchFamily="34" charset="0"/>
              <a:cs typeface="Arial" panose="020B0604020202020204" pitchFamily="34" charset="0"/>
            </a:endParaRPr>
          </a:p>
          <a:p>
            <a:pPr algn="l"/>
            <a:r>
              <a:rPr lang="en-US" b="0" i="0" dirty="0">
                <a:solidFill>
                  <a:srgbClr val="000000"/>
                </a:solidFill>
                <a:effectLst/>
                <a:latin typeface="Open Sans" panose="020B0606030504020204" pitchFamily="34" charset="0"/>
              </a:rPr>
              <a:t>Universal Credit is available in every </a:t>
            </a:r>
            <a:r>
              <a:rPr lang="en-US" b="0" i="0" dirty="0" err="1">
                <a:solidFill>
                  <a:srgbClr val="000000"/>
                </a:solidFill>
                <a:effectLst/>
                <a:latin typeface="Open Sans" panose="020B0606030504020204" pitchFamily="34" charset="0"/>
              </a:rPr>
              <a:t>jobcentre</a:t>
            </a:r>
            <a:r>
              <a:rPr lang="en-US" b="0" i="0" dirty="0">
                <a:solidFill>
                  <a:srgbClr val="000000"/>
                </a:solidFill>
                <a:effectLst/>
                <a:latin typeface="Open Sans" panose="020B0606030504020204" pitchFamily="34" charset="0"/>
              </a:rPr>
              <a:t> across Great Britain. Roll out was completed in December 2018.</a:t>
            </a:r>
            <a:br>
              <a:rPr lang="en-US" b="0" i="0" dirty="0">
                <a:solidFill>
                  <a:srgbClr val="000000"/>
                </a:solidFill>
                <a:effectLst/>
                <a:latin typeface="Open Sans" panose="020B0606030504020204" pitchFamily="34" charset="0"/>
              </a:rPr>
            </a:br>
            <a:endParaRPr lang="en-US" b="0" i="0" dirty="0">
              <a:solidFill>
                <a:srgbClr val="000000"/>
              </a:solidFill>
              <a:effectLst/>
              <a:latin typeface="Open Sans" panose="020B0606030504020204" pitchFamily="34" charset="0"/>
            </a:endParaRPr>
          </a:p>
          <a:p>
            <a:pPr algn="l"/>
            <a:r>
              <a:rPr lang="en-US" b="0" i="0" dirty="0">
                <a:solidFill>
                  <a:srgbClr val="000000"/>
                </a:solidFill>
                <a:effectLst/>
                <a:latin typeface="Open Sans" panose="020B0606030504020204" pitchFamily="34" charset="0"/>
              </a:rPr>
              <a:t>Universal Credit is a single payment for each household to help with living costs for those on a low income or out of work. It is replacing six benefits, commonly referred to as the legacy benefits:</a:t>
            </a:r>
            <a:br>
              <a:rPr lang="en-US" b="0" i="0" dirty="0">
                <a:solidFill>
                  <a:srgbClr val="000000"/>
                </a:solidFill>
                <a:effectLst/>
                <a:latin typeface="Open Sans" panose="020B0606030504020204" pitchFamily="34" charset="0"/>
              </a:rPr>
            </a:br>
            <a:endParaRPr lang="en-US" b="0" i="0" dirty="0">
              <a:solidFill>
                <a:srgbClr val="000000"/>
              </a:solidFill>
              <a:effectLst/>
              <a:latin typeface="Open Sans" panose="020B0606030504020204" pitchFamily="34" charset="0"/>
            </a:endParaRPr>
          </a:p>
          <a:p>
            <a:pPr marL="171450" indent="-171450" algn="l">
              <a:buFont typeface="Arial" panose="020B0604020202020204" pitchFamily="34" charset="0"/>
              <a:buChar char="•"/>
            </a:pPr>
            <a:r>
              <a:rPr lang="en-US" b="0" i="0" dirty="0">
                <a:solidFill>
                  <a:srgbClr val="000000"/>
                </a:solidFill>
                <a:effectLst/>
                <a:latin typeface="Open Sans" panose="020B0606030504020204" pitchFamily="34" charset="0"/>
              </a:rPr>
              <a:t>Income-based Jobseeker's Allowance</a:t>
            </a:r>
          </a:p>
          <a:p>
            <a:pPr marL="171450" indent="-171450" algn="l">
              <a:buFont typeface="Arial" panose="020B0604020202020204" pitchFamily="34" charset="0"/>
              <a:buChar char="•"/>
            </a:pPr>
            <a:r>
              <a:rPr lang="en-US" b="0" i="0" dirty="0">
                <a:solidFill>
                  <a:srgbClr val="000000"/>
                </a:solidFill>
                <a:effectLst/>
                <a:latin typeface="Open Sans" panose="020B0606030504020204" pitchFamily="34" charset="0"/>
              </a:rPr>
              <a:t>Income-related Employment and Support Allowance</a:t>
            </a:r>
          </a:p>
          <a:p>
            <a:pPr marL="171450" indent="-171450" algn="l">
              <a:buFont typeface="Arial" panose="020B0604020202020204" pitchFamily="34" charset="0"/>
              <a:buChar char="•"/>
            </a:pPr>
            <a:r>
              <a:rPr lang="en-US" b="0" i="0" dirty="0">
                <a:solidFill>
                  <a:srgbClr val="000000"/>
                </a:solidFill>
                <a:effectLst/>
                <a:latin typeface="Open Sans" panose="020B0606030504020204" pitchFamily="34" charset="0"/>
              </a:rPr>
              <a:t>Income Support</a:t>
            </a:r>
          </a:p>
          <a:p>
            <a:pPr marL="171450" indent="-171450" algn="l">
              <a:buFont typeface="Arial" panose="020B0604020202020204" pitchFamily="34" charset="0"/>
              <a:buChar char="•"/>
            </a:pPr>
            <a:r>
              <a:rPr lang="en-US" b="0" i="0" dirty="0">
                <a:solidFill>
                  <a:srgbClr val="000000"/>
                </a:solidFill>
                <a:effectLst/>
                <a:latin typeface="Open Sans" panose="020B0606030504020204" pitchFamily="34" charset="0"/>
              </a:rPr>
              <a:t>Working Tax Credit</a:t>
            </a:r>
          </a:p>
          <a:p>
            <a:pPr marL="171450" indent="-171450" algn="l">
              <a:buFont typeface="Arial" panose="020B0604020202020204" pitchFamily="34" charset="0"/>
              <a:buChar char="•"/>
            </a:pPr>
            <a:r>
              <a:rPr lang="en-US" b="0" i="0" dirty="0">
                <a:solidFill>
                  <a:srgbClr val="000000"/>
                </a:solidFill>
                <a:effectLst/>
                <a:latin typeface="Open Sans" panose="020B0606030504020204" pitchFamily="34" charset="0"/>
              </a:rPr>
              <a:t>Child Tax Credit</a:t>
            </a:r>
          </a:p>
          <a:p>
            <a:pPr marL="171450" indent="-171450" algn="l">
              <a:buFont typeface="Arial" panose="020B0604020202020204" pitchFamily="34" charset="0"/>
              <a:buChar char="•"/>
            </a:pPr>
            <a:r>
              <a:rPr lang="en-US" b="0" i="0" dirty="0">
                <a:solidFill>
                  <a:srgbClr val="000000"/>
                </a:solidFill>
                <a:effectLst/>
                <a:latin typeface="Open Sans" panose="020B0606030504020204" pitchFamily="34" charset="0"/>
              </a:rPr>
              <a:t>Housing Benefit</a:t>
            </a:r>
            <a:br>
              <a:rPr lang="en-US" b="0" i="0" dirty="0">
                <a:solidFill>
                  <a:srgbClr val="000000"/>
                </a:solidFill>
                <a:effectLst/>
                <a:latin typeface="Open Sans" panose="020B0606030504020204" pitchFamily="34" charset="0"/>
              </a:rPr>
            </a:br>
            <a:endParaRPr lang="en-US" b="0" i="0" dirty="0">
              <a:solidFill>
                <a:srgbClr val="000000"/>
              </a:solidFill>
              <a:effectLst/>
              <a:latin typeface="Open Sans" panose="020B0606030504020204" pitchFamily="34" charset="0"/>
            </a:endParaRPr>
          </a:p>
          <a:p>
            <a:pPr algn="l"/>
            <a:r>
              <a:rPr lang="en-US" b="0" i="0" dirty="0">
                <a:solidFill>
                  <a:srgbClr val="000000"/>
                </a:solidFill>
                <a:effectLst/>
                <a:latin typeface="Open Sans" panose="020B0606030504020204" pitchFamily="34" charset="0"/>
              </a:rPr>
              <a:t>Support for housing costs, children and childcare costs are integrated into Universal Credit. It also provides additions for people with a disability, health condition or caring responsibilities which may prevent them from working.</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GB" sz="1200" b="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sz="1200" b="1" dirty="0">
                <a:latin typeface="Arial" panose="020B0604020202020204" pitchFamily="34" charset="0"/>
                <a:cs typeface="Arial" panose="020B0604020202020204" pitchFamily="34" charset="0"/>
              </a:rPr>
              <a:t>Commentary</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GB" sz="12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sz="1200" dirty="0">
                <a:latin typeface="Arial" panose="020B0604020202020204" pitchFamily="34" charset="0"/>
                <a:cs typeface="Arial" panose="020B0604020202020204" pitchFamily="34" charset="0"/>
              </a:rPr>
              <a:t>The chart above highlights changes in the number of people on universal credit across Cambridgeshire and Peterborough by Employment Status from January 2020.</a:t>
            </a:r>
            <a:endParaRPr lang="en-GB" b="0" i="0" dirty="0">
              <a:solidFill>
                <a:srgbClr val="000000"/>
              </a:solidFill>
              <a:effectLst/>
              <a:latin typeface="Open Sans" panose="020B0606030504020204" pitchFamily="34" charset="0"/>
            </a:endParaRPr>
          </a:p>
          <a:p>
            <a:pPr marL="0" indent="0">
              <a:spcBef>
                <a:spcPts val="600"/>
              </a:spcBef>
              <a:buFont typeface="Arial" panose="020B0604020202020204" pitchFamily="34" charset="0"/>
              <a:buNone/>
            </a:pPr>
            <a:endParaRPr lang="en-GB" b="0" i="0" dirty="0">
              <a:solidFill>
                <a:srgbClr val="000000"/>
              </a:solidFill>
              <a:effectLst/>
              <a:latin typeface="Open Sans" panose="020B0606030504020204" pitchFamily="34" charset="0"/>
            </a:endParaRPr>
          </a:p>
          <a:p>
            <a:pPr marL="0" indent="0">
              <a:spcBef>
                <a:spcPts val="600"/>
              </a:spcBef>
              <a:buFont typeface="Arial" panose="020B0604020202020204" pitchFamily="34" charset="0"/>
              <a:buNone/>
            </a:pPr>
            <a:r>
              <a:rPr lang="en-GB" b="0" i="0" dirty="0">
                <a:solidFill>
                  <a:srgbClr val="000000"/>
                </a:solidFill>
                <a:effectLst/>
                <a:latin typeface="Open Sans" panose="020B0606030504020204" pitchFamily="34" charset="0"/>
              </a:rPr>
              <a:t>The number of Universal Credit claimants includes those who have started Universal Credit (completed the Universal Credit claim process and accepted their </a:t>
            </a:r>
            <a:r>
              <a:rPr lang="en-GB" b="0" i="0" dirty="0">
                <a:effectLst/>
                <a:latin typeface="Open Sans" panose="020B0606030504020204" pitchFamily="34" charset="0"/>
                <a:hlinkClick r:id="rId3" tooltip="Opens a new window"/>
              </a:rPr>
              <a:t>Claimant Commitment</a:t>
            </a:r>
            <a:r>
              <a:rPr lang="en-GB" b="0" i="0" dirty="0">
                <a:solidFill>
                  <a:srgbClr val="000000"/>
                </a:solidFill>
                <a:effectLst/>
                <a:latin typeface="Open Sans" panose="020B0606030504020204" pitchFamily="34" charset="0"/>
              </a:rPr>
              <a:t>) and have not had a closure of their claim recorded for this spell, up to the 'count date' (second Thursday in each month). A closure of their claim would be recorded either at the request of the individual or if their entitlement to Universal Credit ends, for example, if they no longer satisfy the financial conditions to receive Universal Credit as they have capital over £16,000.</a:t>
            </a:r>
          </a:p>
          <a:p>
            <a:pPr marL="0" indent="0">
              <a:spcBef>
                <a:spcPts val="600"/>
              </a:spcBef>
              <a:buFont typeface="Arial" panose="020B0604020202020204" pitchFamily="34" charset="0"/>
              <a:buNone/>
            </a:pPr>
            <a:endParaRPr lang="en-GB" b="0" i="0" dirty="0">
              <a:solidFill>
                <a:srgbClr val="000000"/>
              </a:solidFill>
              <a:effectLst/>
              <a:latin typeface="Open Sans" panose="020B0606030504020204" pitchFamily="34" charset="0"/>
            </a:endParaRPr>
          </a:p>
          <a:p>
            <a:pPr marL="0" indent="0">
              <a:spcBef>
                <a:spcPts val="600"/>
              </a:spcBef>
              <a:buFont typeface="Arial" panose="020B0604020202020204" pitchFamily="34" charset="0"/>
              <a:buNone/>
            </a:pPr>
            <a:r>
              <a:rPr lang="en-GB" b="0" i="0" dirty="0">
                <a:solidFill>
                  <a:srgbClr val="000000"/>
                </a:solidFill>
                <a:effectLst/>
                <a:latin typeface="Open Sans" panose="020B0606030504020204" pitchFamily="34" charset="0"/>
              </a:rPr>
              <a:t>It is important to note that the initial rise in claimants during the first lockdown period was due to policy changes brought in as part of the pandemic response that allowed people on higher incomes than before to claim the benefit, the peak of this increase came during the second lockdown in the Winter of 2020. </a:t>
            </a:r>
          </a:p>
          <a:p>
            <a:pPr marL="0" indent="0">
              <a:spcBef>
                <a:spcPts val="600"/>
              </a:spcBef>
              <a:buFont typeface="Arial" panose="020B0604020202020204" pitchFamily="34" charset="0"/>
              <a:buNone/>
            </a:pPr>
            <a:br>
              <a:rPr lang="en-GB" b="0" i="0" dirty="0">
                <a:solidFill>
                  <a:srgbClr val="000000"/>
                </a:solidFill>
                <a:effectLst/>
                <a:latin typeface="Open Sans" panose="020B0606030504020204" pitchFamily="34" charset="0"/>
              </a:rPr>
            </a:br>
            <a:endParaRPr lang="en-GB" sz="1200" dirty="0">
              <a:latin typeface="Arial" panose="020B0604020202020204" pitchFamily="34" charset="0"/>
              <a:cs typeface="Arial" panose="020B0604020202020204" pitchFamily="34" charset="0"/>
            </a:endParaRPr>
          </a:p>
          <a:p>
            <a:pPr marL="171450" indent="-171450">
              <a:spcBef>
                <a:spcPts val="600"/>
              </a:spcBef>
              <a:buFont typeface="Arial" panose="020B0604020202020204" pitchFamily="34" charset="0"/>
              <a:buChar char="•"/>
            </a:pPr>
            <a:r>
              <a:rPr lang="en-GB" sz="1200" b="0" dirty="0">
                <a:latin typeface="Arial" panose="020B0604020202020204" pitchFamily="34" charset="0"/>
                <a:cs typeface="Arial" panose="020B0604020202020204" pitchFamily="34" charset="0"/>
              </a:rPr>
              <a:t>Despite decreases from Q1 of 2021, the numbers of those on universal credit remains much higher than Pre-Covid with numbers trending upwards from May 2022.</a:t>
            </a:r>
            <a:br>
              <a:rPr lang="en-GB" sz="1200" b="0" dirty="0">
                <a:latin typeface="Arial" panose="020B0604020202020204" pitchFamily="34" charset="0"/>
                <a:cs typeface="Arial" panose="020B0604020202020204" pitchFamily="34" charset="0"/>
              </a:rPr>
            </a:br>
            <a:endParaRPr lang="en-GB" sz="1200" b="0" dirty="0">
              <a:latin typeface="Arial" panose="020B0604020202020204" pitchFamily="34" charset="0"/>
              <a:cs typeface="Arial" panose="020B0604020202020204" pitchFamily="34" charset="0"/>
            </a:endParaRPr>
          </a:p>
          <a:p>
            <a:pPr marL="171450" indent="-171450">
              <a:spcBef>
                <a:spcPts val="600"/>
              </a:spcBef>
              <a:buFont typeface="Arial" panose="020B0604020202020204" pitchFamily="34" charset="0"/>
              <a:buChar char="•"/>
            </a:pPr>
            <a:r>
              <a:rPr lang="en-GB" sz="1200" b="0" dirty="0">
                <a:latin typeface="Arial" panose="020B0604020202020204" pitchFamily="34" charset="0"/>
                <a:cs typeface="Arial" panose="020B0604020202020204" pitchFamily="34" charset="0"/>
              </a:rPr>
              <a:t>Unemployed claimants make up the majority of people on universal credit (56%) and saw a +4.8% increase from August 2023 and a +14.3% increase from December 2022. In comparison employed claimants saw a +7.1% increase from August 2023 and a +9.4% increase from December 2022.</a:t>
            </a:r>
            <a:endParaRPr lang="en-GB" sz="1200" dirty="0"/>
          </a:p>
        </p:txBody>
      </p:sp>
      <p:sp>
        <p:nvSpPr>
          <p:cNvPr id="4" name="Slide Number Placeholder 3"/>
          <p:cNvSpPr>
            <a:spLocks noGrp="1"/>
          </p:cNvSpPr>
          <p:nvPr>
            <p:ph type="sldNum" sz="quarter" idx="5"/>
          </p:nvPr>
        </p:nvSpPr>
        <p:spPr/>
        <p:txBody>
          <a:bodyPr/>
          <a:lstStyle/>
          <a:p>
            <a:fld id="{9E6CB208-4DB2-4AE8-A538-5D5D61A35EDD}" type="slidenum">
              <a:rPr lang="en-GB" smtClean="0"/>
              <a:t>19</a:t>
            </a:fld>
            <a:endParaRPr lang="en-GB"/>
          </a:p>
        </p:txBody>
      </p:sp>
    </p:spTree>
    <p:extLst>
      <p:ext uri="{BB962C8B-B14F-4D97-AF65-F5344CB8AC3E}">
        <p14:creationId xmlns:p14="http://schemas.microsoft.com/office/powerpoint/2010/main" val="9139660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29BFED-29D6-4DAE-9693-E577AD6C3CA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024164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sz="1200" b="1" dirty="0">
                <a:latin typeface="Arial" panose="020B0604020202020204" pitchFamily="34" charset="0"/>
                <a:cs typeface="Arial" panose="020B0604020202020204" pitchFamily="34" charset="0"/>
              </a:rPr>
              <a:t>Source – Universal Credit Claimants, Department for Work and Pensions</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GB" sz="1200" b="1"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sz="1200" b="1" dirty="0">
                <a:latin typeface="Arial" panose="020B0604020202020204" pitchFamily="34" charset="0"/>
                <a:cs typeface="Arial" panose="020B0604020202020204" pitchFamily="34" charset="0"/>
              </a:rPr>
              <a:t>Technical Notes</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GB" sz="1200" b="1" dirty="0">
              <a:latin typeface="Arial" panose="020B0604020202020204" pitchFamily="34" charset="0"/>
              <a:cs typeface="Arial" panose="020B0604020202020204" pitchFamily="34" charset="0"/>
            </a:endParaRPr>
          </a:p>
          <a:p>
            <a:pPr algn="l"/>
            <a:r>
              <a:rPr lang="en-US" b="0" i="0" dirty="0">
                <a:solidFill>
                  <a:srgbClr val="000000"/>
                </a:solidFill>
                <a:effectLst/>
                <a:latin typeface="Open Sans" panose="020B0606030504020204" pitchFamily="34" charset="0"/>
              </a:rPr>
              <a:t>Universal Credit is available in every </a:t>
            </a:r>
            <a:r>
              <a:rPr lang="en-US" b="0" i="0" dirty="0" err="1">
                <a:solidFill>
                  <a:srgbClr val="000000"/>
                </a:solidFill>
                <a:effectLst/>
                <a:latin typeface="Open Sans" panose="020B0606030504020204" pitchFamily="34" charset="0"/>
              </a:rPr>
              <a:t>jobcentre</a:t>
            </a:r>
            <a:r>
              <a:rPr lang="en-US" b="0" i="0" dirty="0">
                <a:solidFill>
                  <a:srgbClr val="000000"/>
                </a:solidFill>
                <a:effectLst/>
                <a:latin typeface="Open Sans" panose="020B0606030504020204" pitchFamily="34" charset="0"/>
              </a:rPr>
              <a:t> across Great Britain. Roll out was completed in December 2018.</a:t>
            </a:r>
            <a:br>
              <a:rPr lang="en-US" b="0" i="0" dirty="0">
                <a:solidFill>
                  <a:srgbClr val="000000"/>
                </a:solidFill>
                <a:effectLst/>
                <a:latin typeface="Open Sans" panose="020B0606030504020204" pitchFamily="34" charset="0"/>
              </a:rPr>
            </a:br>
            <a:endParaRPr lang="en-US" b="0" i="0" dirty="0">
              <a:solidFill>
                <a:srgbClr val="000000"/>
              </a:solidFill>
              <a:effectLst/>
              <a:latin typeface="Open Sans" panose="020B0606030504020204" pitchFamily="34" charset="0"/>
            </a:endParaRPr>
          </a:p>
          <a:p>
            <a:pPr algn="l"/>
            <a:r>
              <a:rPr lang="en-US" b="0" i="0" dirty="0">
                <a:solidFill>
                  <a:srgbClr val="000000"/>
                </a:solidFill>
                <a:effectLst/>
                <a:latin typeface="Open Sans" panose="020B0606030504020204" pitchFamily="34" charset="0"/>
              </a:rPr>
              <a:t>Universal Credit is a single payment for each household to help with living costs for those on a low income or out of work. It is replacing six benefits, commonly referred to as the legacy benefits:</a:t>
            </a:r>
            <a:br>
              <a:rPr lang="en-US" b="0" i="0" dirty="0">
                <a:solidFill>
                  <a:srgbClr val="000000"/>
                </a:solidFill>
                <a:effectLst/>
                <a:latin typeface="Open Sans" panose="020B0606030504020204" pitchFamily="34" charset="0"/>
              </a:rPr>
            </a:br>
            <a:endParaRPr lang="en-US" b="0" i="0" dirty="0">
              <a:solidFill>
                <a:srgbClr val="000000"/>
              </a:solidFill>
              <a:effectLst/>
              <a:latin typeface="Open Sans" panose="020B0606030504020204" pitchFamily="34" charset="0"/>
            </a:endParaRPr>
          </a:p>
          <a:p>
            <a:pPr marL="171450" indent="-171450" algn="l">
              <a:buFont typeface="Arial" panose="020B0604020202020204" pitchFamily="34" charset="0"/>
              <a:buChar char="•"/>
            </a:pPr>
            <a:r>
              <a:rPr lang="en-US" b="0" i="0" dirty="0">
                <a:solidFill>
                  <a:srgbClr val="000000"/>
                </a:solidFill>
                <a:effectLst/>
                <a:latin typeface="Open Sans" panose="020B0606030504020204" pitchFamily="34" charset="0"/>
              </a:rPr>
              <a:t>Income-based Jobseeker's Allowance</a:t>
            </a:r>
          </a:p>
          <a:p>
            <a:pPr marL="171450" indent="-171450" algn="l">
              <a:buFont typeface="Arial" panose="020B0604020202020204" pitchFamily="34" charset="0"/>
              <a:buChar char="•"/>
            </a:pPr>
            <a:r>
              <a:rPr lang="en-US" b="0" i="0" dirty="0">
                <a:solidFill>
                  <a:srgbClr val="000000"/>
                </a:solidFill>
                <a:effectLst/>
                <a:latin typeface="Open Sans" panose="020B0606030504020204" pitchFamily="34" charset="0"/>
              </a:rPr>
              <a:t>Income-related Employment and Support Allowance</a:t>
            </a:r>
          </a:p>
          <a:p>
            <a:pPr marL="171450" indent="-171450" algn="l">
              <a:buFont typeface="Arial" panose="020B0604020202020204" pitchFamily="34" charset="0"/>
              <a:buChar char="•"/>
            </a:pPr>
            <a:r>
              <a:rPr lang="en-US" b="0" i="0" dirty="0">
                <a:solidFill>
                  <a:srgbClr val="000000"/>
                </a:solidFill>
                <a:effectLst/>
                <a:latin typeface="Open Sans" panose="020B0606030504020204" pitchFamily="34" charset="0"/>
              </a:rPr>
              <a:t>Income Support</a:t>
            </a:r>
          </a:p>
          <a:p>
            <a:pPr marL="171450" indent="-171450" algn="l">
              <a:buFont typeface="Arial" panose="020B0604020202020204" pitchFamily="34" charset="0"/>
              <a:buChar char="•"/>
            </a:pPr>
            <a:r>
              <a:rPr lang="en-US" b="0" i="0" dirty="0">
                <a:solidFill>
                  <a:srgbClr val="000000"/>
                </a:solidFill>
                <a:effectLst/>
                <a:latin typeface="Open Sans" panose="020B0606030504020204" pitchFamily="34" charset="0"/>
              </a:rPr>
              <a:t>Working Tax Credit</a:t>
            </a:r>
          </a:p>
          <a:p>
            <a:pPr marL="171450" indent="-171450" algn="l">
              <a:buFont typeface="Arial" panose="020B0604020202020204" pitchFamily="34" charset="0"/>
              <a:buChar char="•"/>
            </a:pPr>
            <a:r>
              <a:rPr lang="en-US" b="0" i="0" dirty="0">
                <a:solidFill>
                  <a:srgbClr val="000000"/>
                </a:solidFill>
                <a:effectLst/>
                <a:latin typeface="Open Sans" panose="020B0606030504020204" pitchFamily="34" charset="0"/>
              </a:rPr>
              <a:t>Child Tax Credit</a:t>
            </a:r>
          </a:p>
          <a:p>
            <a:pPr marL="171450" indent="-171450" algn="l">
              <a:buFont typeface="Arial" panose="020B0604020202020204" pitchFamily="34" charset="0"/>
              <a:buChar char="•"/>
            </a:pPr>
            <a:r>
              <a:rPr lang="en-US" b="0" i="0" dirty="0">
                <a:solidFill>
                  <a:srgbClr val="000000"/>
                </a:solidFill>
                <a:effectLst/>
                <a:latin typeface="Open Sans" panose="020B0606030504020204" pitchFamily="34" charset="0"/>
              </a:rPr>
              <a:t>Housing Benefit</a:t>
            </a:r>
            <a:br>
              <a:rPr lang="en-US" b="0" i="0" dirty="0">
                <a:solidFill>
                  <a:srgbClr val="000000"/>
                </a:solidFill>
                <a:effectLst/>
                <a:latin typeface="Open Sans" panose="020B0606030504020204" pitchFamily="34" charset="0"/>
              </a:rPr>
            </a:br>
            <a:endParaRPr lang="en-US" b="0" i="0" dirty="0">
              <a:solidFill>
                <a:srgbClr val="000000"/>
              </a:solidFill>
              <a:effectLst/>
              <a:latin typeface="Open Sans" panose="020B0606030504020204" pitchFamily="34" charset="0"/>
            </a:endParaRPr>
          </a:p>
          <a:p>
            <a:pPr algn="l"/>
            <a:r>
              <a:rPr lang="en-US" b="0" i="0" dirty="0">
                <a:solidFill>
                  <a:srgbClr val="000000"/>
                </a:solidFill>
                <a:effectLst/>
                <a:latin typeface="Open Sans" panose="020B0606030504020204" pitchFamily="34" charset="0"/>
              </a:rPr>
              <a:t>Support for housing costs, children and childcare costs are integrated into Universal Credit. It also provides additions for people with a disability, health condition or caring responsibilities which may prevent them from working.</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GB" sz="1200" b="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sz="1200" b="1" dirty="0">
                <a:latin typeface="Arial" panose="020B0604020202020204" pitchFamily="34" charset="0"/>
                <a:cs typeface="Arial" panose="020B0604020202020204" pitchFamily="34" charset="0"/>
              </a:rPr>
              <a:t>Commentary</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GB" sz="12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sz="1200" dirty="0">
                <a:latin typeface="Arial" panose="020B0604020202020204" pitchFamily="34" charset="0"/>
                <a:cs typeface="Arial" panose="020B0604020202020204" pitchFamily="34" charset="0"/>
              </a:rPr>
              <a:t>The above table highlights changes in the number of people on universal credit across Cambridgeshire and Peterborough in August 2023.</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GB" b="0" i="0" dirty="0">
              <a:solidFill>
                <a:srgbClr val="000000"/>
              </a:solidFill>
              <a:effectLst/>
              <a:latin typeface="Open Sans" panose="020B0606030504020204" pitchFamily="34" charset="0"/>
            </a:endParaRPr>
          </a:p>
          <a:p>
            <a:pPr marL="0" indent="0">
              <a:spcBef>
                <a:spcPts val="600"/>
              </a:spcBef>
              <a:buFont typeface="Arial" panose="020B0604020202020204" pitchFamily="34" charset="0"/>
              <a:buNone/>
            </a:pPr>
            <a:r>
              <a:rPr lang="en-GB" b="0" i="0" dirty="0">
                <a:solidFill>
                  <a:srgbClr val="000000"/>
                </a:solidFill>
                <a:effectLst/>
                <a:latin typeface="Open Sans" panose="020B0606030504020204" pitchFamily="34" charset="0"/>
              </a:rPr>
              <a:t>The number of Universal Credit claimants includes those who have started Universal Credit (completed the Universal Credit claim process and accepted their </a:t>
            </a:r>
            <a:r>
              <a:rPr lang="en-GB" b="0" i="0" dirty="0">
                <a:effectLst/>
                <a:latin typeface="Open Sans" panose="020B0606030504020204" pitchFamily="34" charset="0"/>
                <a:hlinkClick r:id="rId3" tooltip="Opens a new window"/>
              </a:rPr>
              <a:t>Claimant Commitment</a:t>
            </a:r>
            <a:r>
              <a:rPr lang="en-GB" b="0" i="0" dirty="0">
                <a:solidFill>
                  <a:srgbClr val="000000"/>
                </a:solidFill>
                <a:effectLst/>
                <a:latin typeface="Open Sans" panose="020B0606030504020204" pitchFamily="34" charset="0"/>
              </a:rPr>
              <a:t>) and have not had a closure of their claim recorded for this spell, up to the 'count date' (second Thursday in each month). A closure of their claim would be recorded either at the request of the individual or if their entitlement to Universal Credit ends, for example, if they no longer satisfy the financial conditions to receive Universal Credit as they have capital over £16,000.</a:t>
            </a:r>
            <a:endParaRPr lang="en-GB" sz="1200" b="0" dirty="0">
              <a:latin typeface="Arial" panose="020B0604020202020204" pitchFamily="34" charset="0"/>
              <a:cs typeface="Arial" panose="020B0604020202020204" pitchFamily="34" charset="0"/>
            </a:endParaRPr>
          </a:p>
          <a:p>
            <a:pPr marL="0" indent="0">
              <a:spcBef>
                <a:spcPts val="600"/>
              </a:spcBef>
              <a:buFont typeface="Arial" panose="020B0604020202020204" pitchFamily="34" charset="0"/>
              <a:buNone/>
            </a:pPr>
            <a:endParaRPr lang="en-GB" sz="1200" b="0" dirty="0">
              <a:latin typeface="Arial" panose="020B0604020202020204" pitchFamily="34" charset="0"/>
              <a:cs typeface="Arial" panose="020B0604020202020204" pitchFamily="34" charset="0"/>
            </a:endParaRPr>
          </a:p>
          <a:p>
            <a:pPr marL="171450" indent="-171450">
              <a:spcBef>
                <a:spcPts val="600"/>
              </a:spcBef>
              <a:buFont typeface="Arial" panose="020B0604020202020204" pitchFamily="34" charset="0"/>
              <a:buChar char="•"/>
            </a:pPr>
            <a:r>
              <a:rPr lang="en-GB" sz="1200" b="0" dirty="0">
                <a:latin typeface="Arial" panose="020B0604020202020204" pitchFamily="34" charset="0"/>
                <a:cs typeface="Arial" panose="020B0604020202020204" pitchFamily="34" charset="0"/>
              </a:rPr>
              <a:t>Peterborough has the highest proportion of the 16-64 population claiming at 21.2%. Cambridge City has the lowest at 8.0%.</a:t>
            </a:r>
            <a:br>
              <a:rPr lang="en-GB" sz="1200" b="0" dirty="0">
                <a:latin typeface="Arial" panose="020B0604020202020204" pitchFamily="34" charset="0"/>
                <a:cs typeface="Arial" panose="020B0604020202020204" pitchFamily="34" charset="0"/>
              </a:rPr>
            </a:br>
            <a:endParaRPr lang="en-GB" sz="1200" b="0" dirty="0">
              <a:latin typeface="Arial" panose="020B0604020202020204" pitchFamily="34" charset="0"/>
              <a:cs typeface="Arial" panose="020B0604020202020204" pitchFamily="34" charset="0"/>
            </a:endParaRPr>
          </a:p>
          <a:p>
            <a:pPr marL="171450" indent="-171450">
              <a:spcBef>
                <a:spcPts val="600"/>
              </a:spcBef>
              <a:buFont typeface="Arial" panose="020B0604020202020204" pitchFamily="34" charset="0"/>
              <a:buChar char="•"/>
            </a:pPr>
            <a:r>
              <a:rPr lang="en-GB" sz="1200" b="0" dirty="0">
                <a:latin typeface="Arial" panose="020B0604020202020204" pitchFamily="34" charset="0"/>
                <a:cs typeface="Arial" panose="020B0604020202020204" pitchFamily="34" charset="0"/>
              </a:rPr>
              <a:t>All local authorities have seen increases in the number of those on universal credit from the previous 12 months (December 2022) with the largest percentage increase seen in South Cambridgeshire (+14.5%).  Peterborough seen the smallest increase (+10.4%) whilst the overall region saw a +12.1% increase and Great Britain a +9.2% increase.</a:t>
            </a:r>
            <a:br>
              <a:rPr lang="en-GB" sz="1200" b="0" dirty="0">
                <a:latin typeface="Arial" panose="020B0604020202020204" pitchFamily="34" charset="0"/>
                <a:cs typeface="Arial" panose="020B0604020202020204" pitchFamily="34" charset="0"/>
              </a:rPr>
            </a:br>
            <a:endParaRPr lang="en-GB" sz="1200" b="0" dirty="0">
              <a:latin typeface="Arial" panose="020B0604020202020204" pitchFamily="34" charset="0"/>
              <a:cs typeface="Arial" panose="020B0604020202020204" pitchFamily="34" charset="0"/>
            </a:endParaRPr>
          </a:p>
          <a:p>
            <a:pPr marL="171450" indent="-171450">
              <a:spcBef>
                <a:spcPts val="600"/>
              </a:spcBef>
              <a:buFont typeface="Arial" panose="020B0604020202020204" pitchFamily="34" charset="0"/>
              <a:buChar char="•"/>
            </a:pPr>
            <a:r>
              <a:rPr lang="en-GB" sz="1200" b="0" dirty="0">
                <a:latin typeface="Arial" panose="020B0604020202020204" pitchFamily="34" charset="0"/>
                <a:cs typeface="Arial" panose="020B0604020202020204" pitchFamily="34" charset="0"/>
              </a:rPr>
              <a:t>All local authorities have seen an increase in the number of those on universal credit from the previous update (August 2023).</a:t>
            </a:r>
            <a:br>
              <a:rPr lang="en-GB" sz="1200" b="0" dirty="0">
                <a:latin typeface="Arial" panose="020B0604020202020204" pitchFamily="34" charset="0"/>
                <a:cs typeface="Arial" panose="020B0604020202020204" pitchFamily="34" charset="0"/>
              </a:rPr>
            </a:br>
            <a:endParaRPr lang="en-GB" sz="1200" b="0" dirty="0">
              <a:latin typeface="Arial" panose="020B0604020202020204" pitchFamily="34" charset="0"/>
              <a:cs typeface="Arial" panose="020B0604020202020204" pitchFamily="34" charset="0"/>
            </a:endParaRPr>
          </a:p>
          <a:p>
            <a:pPr marL="171450" indent="-171450">
              <a:spcBef>
                <a:spcPts val="600"/>
              </a:spcBef>
              <a:buFont typeface="Arial" panose="020B0604020202020204" pitchFamily="34" charset="0"/>
              <a:buChar char="•"/>
            </a:pPr>
            <a:endParaRPr lang="en-GB" sz="1200" dirty="0"/>
          </a:p>
        </p:txBody>
      </p:sp>
      <p:sp>
        <p:nvSpPr>
          <p:cNvPr id="4" name="Slide Number Placeholder 3"/>
          <p:cNvSpPr>
            <a:spLocks noGrp="1"/>
          </p:cNvSpPr>
          <p:nvPr>
            <p:ph type="sldNum" sz="quarter" idx="5"/>
          </p:nvPr>
        </p:nvSpPr>
        <p:spPr/>
        <p:txBody>
          <a:bodyPr/>
          <a:lstStyle/>
          <a:p>
            <a:fld id="{9E6CB208-4DB2-4AE8-A538-5D5D61A35EDD}" type="slidenum">
              <a:rPr lang="en-GB" smtClean="0"/>
              <a:t>20</a:t>
            </a:fld>
            <a:endParaRPr lang="en-GB"/>
          </a:p>
        </p:txBody>
      </p:sp>
    </p:spTree>
    <p:extLst>
      <p:ext uri="{BB962C8B-B14F-4D97-AF65-F5344CB8AC3E}">
        <p14:creationId xmlns:p14="http://schemas.microsoft.com/office/powerpoint/2010/main" val="6894178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sz="1000" b="1" i="0"/>
              <a:t>Source – Pay as you earn real time information- HMRC</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GB" sz="1000" b="1" i="0"/>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sz="1000" b="1" i="0"/>
              <a:t>Technical Notes</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GB" sz="1000" b="1" i="0"/>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US" sz="1200" b="0" i="0">
                <a:solidFill>
                  <a:srgbClr val="333333"/>
                </a:solidFill>
                <a:effectLst/>
                <a:latin typeface="Verdana" panose="020B0604030504040204" pitchFamily="34" charset="0"/>
              </a:rPr>
              <a:t>This data is sourced from HM Revenue and Customs’ Pay As You Earn system which collects income tax and national insurance. The Pay As you Earn Real Time Information data includes all employees </a:t>
            </a:r>
            <a:r>
              <a:rPr lang="en-US" sz="1200" b="0" i="0" err="1">
                <a:solidFill>
                  <a:srgbClr val="333333"/>
                </a:solidFill>
                <a:effectLst/>
                <a:latin typeface="Verdana" panose="020B0604030504040204" pitchFamily="34" charset="0"/>
              </a:rPr>
              <a:t>payrolled</a:t>
            </a:r>
            <a:r>
              <a:rPr lang="en-US" sz="1200" b="0" i="0">
                <a:solidFill>
                  <a:srgbClr val="333333"/>
                </a:solidFill>
                <a:effectLst/>
                <a:latin typeface="Verdana" panose="020B0604030504040204" pitchFamily="34" charset="0"/>
              </a:rPr>
              <a:t> by employers, therefore it does not include income from pensions, property rental or investments, nor does it include self-employment income. This data is based on employee’s residence rather than where they work.</a:t>
            </a:r>
          </a:p>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29BFED-29D6-4DAE-9693-E577AD6C3CA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258583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4C5F6C-DF0B-4C58-9258-F11AECA74FD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04985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sz="800" b="1" i="0"/>
              <a:t>Source – Pay as you earn real time information- HMRC</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GB" sz="800" b="1" i="0"/>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sz="800" b="1" i="0"/>
              <a:t>Technical Notes</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GB" sz="800" b="1" i="0"/>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US" sz="1050" b="0" i="0">
                <a:solidFill>
                  <a:srgbClr val="333333"/>
                </a:solidFill>
                <a:effectLst/>
                <a:latin typeface="Verdana" panose="020B0604030504040204" pitchFamily="34" charset="0"/>
              </a:rPr>
              <a:t>This data is sourced from HM Revenue and Customs’ Pay As You Earn system which collects income tax and national insurance. The Pay As you Earn Real Time Information data includes all employees </a:t>
            </a:r>
            <a:r>
              <a:rPr lang="en-US" sz="1050" b="0" i="0" err="1">
                <a:solidFill>
                  <a:srgbClr val="333333"/>
                </a:solidFill>
                <a:effectLst/>
                <a:latin typeface="Verdana" panose="020B0604030504040204" pitchFamily="34" charset="0"/>
              </a:rPr>
              <a:t>payrolled</a:t>
            </a:r>
            <a:r>
              <a:rPr lang="en-US" sz="1050" b="0" i="0">
                <a:solidFill>
                  <a:srgbClr val="333333"/>
                </a:solidFill>
                <a:effectLst/>
                <a:latin typeface="Verdana" panose="020B0604030504040204" pitchFamily="34" charset="0"/>
              </a:rPr>
              <a:t> by employers, therefore it does not include income from pensions, property rental or investments, nor does it include self-employment income. This data is based on employee’s residence rather than where they work.</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US" sz="1050" b="0" i="0">
              <a:solidFill>
                <a:srgbClr val="333333"/>
              </a:solidFill>
              <a:effectLst/>
              <a:latin typeface="Verdana" panose="020B0604030504040204" pitchFamily="34" charset="0"/>
            </a:endParaRP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US" sz="1050" b="1" i="0">
                <a:solidFill>
                  <a:srgbClr val="333333"/>
                </a:solidFill>
                <a:effectLst/>
                <a:latin typeface="Verdana" panose="020B0604030504040204" pitchFamily="34" charset="0"/>
              </a:rPr>
              <a:t>Commentary</a:t>
            </a:r>
            <a:endParaRPr lang="en-GB" sz="800" b="1" i="0"/>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GB" sz="800" i="0"/>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sz="800" i="0"/>
              <a:t>The above chart and table show how the median monthly wage of workers across the local authorities of Cambridgeshire and Peterborough the United Kingdom has changed since January 2021.</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GB" sz="800" i="0"/>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GB" sz="800" b="0" i="0"/>
              <a:t>Median monthly pay has remained consistently higher in Cambridge (£2,765 in November 2023) and South Cambridgeshire (£2,760) than the other local authorities in Cambridgeshire and Peterborough</a:t>
            </a:r>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GB" sz="1800">
                <a:effectLst/>
                <a:latin typeface="Segoe UI" panose="020B0502040204020203" pitchFamily="34" charset="0"/>
              </a:rPr>
              <a:t>Fenland (£2,202) and Peterborough (£2,126) are the only local authorities to consistently have a median monthly wage lower than the United Kingdom (£2,310),</a:t>
            </a:r>
            <a:endParaRPr lang="en-GB" sz="800" b="0" i="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6CB208-4DB2-4AE8-A538-5D5D61A35ED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083314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sz="800" b="1" i="0"/>
              <a:t>Source – Pay as you earn real time information- HMRC</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GB" sz="800" b="1" i="0"/>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sz="800" b="1" i="0"/>
              <a:t>Technical Notes</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GB" sz="800" b="1" i="0"/>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US" sz="1050" b="0" i="0">
                <a:solidFill>
                  <a:srgbClr val="333333"/>
                </a:solidFill>
                <a:effectLst/>
                <a:latin typeface="Verdana" panose="020B0604030504040204" pitchFamily="34" charset="0"/>
              </a:rPr>
              <a:t>This data is sourced from HM Revenue and Customs’ Pay As You Earn system which collects income tax and national insurance. The Pay As you Earn Real Time Information data includes all employees </a:t>
            </a:r>
            <a:r>
              <a:rPr lang="en-US" sz="1050" b="0" i="0" err="1">
                <a:solidFill>
                  <a:srgbClr val="333333"/>
                </a:solidFill>
                <a:effectLst/>
                <a:latin typeface="Verdana" panose="020B0604030504040204" pitchFamily="34" charset="0"/>
              </a:rPr>
              <a:t>payrolled</a:t>
            </a:r>
            <a:r>
              <a:rPr lang="en-US" sz="1050" b="0" i="0">
                <a:solidFill>
                  <a:srgbClr val="333333"/>
                </a:solidFill>
                <a:effectLst/>
                <a:latin typeface="Verdana" panose="020B0604030504040204" pitchFamily="34" charset="0"/>
              </a:rPr>
              <a:t> by employers, therefore it does not include income from pensions, property rental or investments, nor does it include self-employment income.</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US" sz="1050" b="0" i="0">
              <a:solidFill>
                <a:srgbClr val="333333"/>
              </a:solidFill>
              <a:effectLst/>
              <a:latin typeface="Verdana" panose="020B0604030504040204" pitchFamily="34" charset="0"/>
            </a:endParaRP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sz="800" b="1" i="0"/>
              <a:t>Commentary </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GB" sz="800" b="1" i="0"/>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GB" sz="800" b="0" i="0"/>
              <a:t>CPIH was higher than median monthly pay increase from April 2022 in all three geographies. Peterborough and the United Kingdom experienced wage growth above CPIH in May 2023. Wage growth has been above CPIH for the last two months</a:t>
            </a:r>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GB" sz="800" b="0" i="0"/>
              <a:t>The percentage change in median monthly pay in Cambridgeshire exceeded CPIH in June 2023, later than Peterborough and the UK. In July 2023 CPIH was again higher than the percentage change in median monthly pay in Cambridgeshire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6CB208-4DB2-4AE8-A538-5D5D61A35ED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097033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29BFED-29D6-4DAE-9693-E577AD6C3CA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17404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b="1">
                <a:latin typeface="Arial" panose="020B0604020202020204" pitchFamily="34" charset="0"/>
                <a:cs typeface="Arial" panose="020B0604020202020204" pitchFamily="34" charset="0"/>
              </a:rPr>
              <a:t>Source – </a:t>
            </a:r>
            <a:r>
              <a:rPr lang="en-GB" sz="1000" b="1" err="1">
                <a:latin typeface="Arial" panose="020B0604020202020204" pitchFamily="34" charset="0"/>
                <a:cs typeface="Arial" panose="020B0604020202020204" pitchFamily="34" charset="0"/>
              </a:rPr>
              <a:t>Lightcast</a:t>
            </a:r>
            <a:endParaRPr lang="en-GB" sz="1000" b="1">
              <a:latin typeface="Arial" panose="020B0604020202020204" pitchFamily="34" charset="0"/>
              <a:cs typeface="Arial" panose="020B0604020202020204" pitchFamily="34" charset="0"/>
            </a:endParaRPr>
          </a:p>
          <a:p>
            <a:endParaRPr lang="en-GB" sz="1000" b="1">
              <a:latin typeface="Arial" panose="020B0604020202020204" pitchFamily="34" charset="0"/>
              <a:cs typeface="Arial" panose="020B0604020202020204" pitchFamily="34" charset="0"/>
            </a:endParaRPr>
          </a:p>
          <a:p>
            <a:r>
              <a:rPr lang="en-GB" sz="1000" b="1">
                <a:latin typeface="Arial" panose="020B0604020202020204" pitchFamily="34" charset="0"/>
                <a:cs typeface="Arial" panose="020B0604020202020204" pitchFamily="34" charset="0"/>
              </a:rPr>
              <a:t>Technical Information </a:t>
            </a:r>
          </a:p>
          <a:p>
            <a:pPr algn="just" rtl="0" fontAlgn="base"/>
            <a:r>
              <a:rPr lang="en-US" sz="1200" b="0" i="0">
                <a:solidFill>
                  <a:srgbClr val="242424"/>
                </a:solidFill>
                <a:effectLst/>
                <a:latin typeface="Calibri" panose="020F0502020204030204" pitchFamily="34" charset="0"/>
              </a:rPr>
              <a:t>Vacancy data is sourced from </a:t>
            </a:r>
            <a:r>
              <a:rPr lang="en-US" sz="1200" b="0" i="0" err="1">
                <a:solidFill>
                  <a:srgbClr val="242424"/>
                </a:solidFill>
                <a:effectLst/>
                <a:latin typeface="Calibri" panose="020F0502020204030204" pitchFamily="34" charset="0"/>
              </a:rPr>
              <a:t>Lightcast</a:t>
            </a:r>
            <a:r>
              <a:rPr lang="en-US" sz="1200" b="0" i="0">
                <a:solidFill>
                  <a:srgbClr val="242424"/>
                </a:solidFill>
                <a:effectLst/>
                <a:latin typeface="Calibri" panose="020F0502020204030204" pitchFamily="34" charset="0"/>
              </a:rPr>
              <a:t>, a service that has been procured by Cambridgeshire and Peterborough Combined Authority which gives </a:t>
            </a:r>
            <a:r>
              <a:rPr lang="en-US" sz="1200" b="0" i="0" err="1">
                <a:solidFill>
                  <a:srgbClr val="242424"/>
                </a:solidFill>
                <a:effectLst/>
                <a:latin typeface="Calibri" panose="020F0502020204030204" pitchFamily="34" charset="0"/>
              </a:rPr>
              <a:t>labour</a:t>
            </a:r>
            <a:r>
              <a:rPr lang="en-US" sz="1200" b="0" i="0">
                <a:solidFill>
                  <a:srgbClr val="242424"/>
                </a:solidFill>
                <a:effectLst/>
                <a:latin typeface="Calibri" panose="020F0502020204030204" pitchFamily="34" charset="0"/>
              </a:rPr>
              <a:t> market information on Job postings, occupations, and industries. </a:t>
            </a:r>
            <a:r>
              <a:rPr lang="en-US" sz="1200" b="0" i="0" err="1">
                <a:solidFill>
                  <a:srgbClr val="242424"/>
                </a:solidFill>
                <a:effectLst/>
                <a:latin typeface="Calibri" panose="020F0502020204030204" pitchFamily="34" charset="0"/>
              </a:rPr>
              <a:t>Lightcast</a:t>
            </a:r>
            <a:r>
              <a:rPr lang="en-US" sz="1200" b="0" i="0">
                <a:solidFill>
                  <a:srgbClr val="242424"/>
                </a:solidFill>
                <a:effectLst/>
                <a:latin typeface="Calibri" panose="020F0502020204030204" pitchFamily="34" charset="0"/>
              </a:rPr>
              <a:t> has a job posting aggregator which scans jobs websites for posting and presents them together.  </a:t>
            </a:r>
            <a:r>
              <a:rPr lang="en-US" sz="1200" b="0" i="0" err="1">
                <a:solidFill>
                  <a:srgbClr val="242424"/>
                </a:solidFill>
                <a:effectLst/>
                <a:latin typeface="Calibri" panose="020F0502020204030204" pitchFamily="34" charset="0"/>
              </a:rPr>
              <a:t>Lightcast</a:t>
            </a:r>
            <a:r>
              <a:rPr lang="en-US" sz="1200" b="0" i="0">
                <a:solidFill>
                  <a:srgbClr val="242424"/>
                </a:solidFill>
                <a:effectLst/>
                <a:latin typeface="Calibri" panose="020F0502020204030204" pitchFamily="34" charset="0"/>
              </a:rPr>
              <a:t> only scans online jobs postings and therefore does not include any jobs which are advertised solely offline. There is also no guarantee that all online job postings are aggregated. For example, a specific job site may not be scanned.  </a:t>
            </a:r>
          </a:p>
          <a:p>
            <a:pPr algn="just" rtl="0" fontAlgn="base"/>
            <a:endParaRPr lang="en-US" sz="1200" b="0" i="0">
              <a:solidFill>
                <a:srgbClr val="242424"/>
              </a:solidFill>
              <a:effectLst/>
              <a:latin typeface="Calibri" panose="020F0502020204030204" pitchFamily="34" charset="0"/>
            </a:endParaRPr>
          </a:p>
          <a:p>
            <a:pPr algn="just" rtl="0" fontAlgn="base"/>
            <a:r>
              <a:rPr lang="en-GB"/>
              <a:t>A unique job posting is a deduplicated count of an online job vacancy advertisement. If the same vacancy is posted twice across a sixty-day period, it is only counted once. If the same vacancy is posted twice more than sixty days apart it is counted as two unique job postings.</a:t>
            </a:r>
          </a:p>
          <a:p>
            <a:pPr marL="0" marR="0" lvl="0" indent="0" algn="just" defTabSz="914400" rtl="0" eaLnBrk="1" fontAlgn="base" latinLnBrk="0" hangingPunct="1">
              <a:lnSpc>
                <a:spcPct val="100000"/>
              </a:lnSpc>
              <a:spcBef>
                <a:spcPts val="0"/>
              </a:spcBef>
              <a:spcAft>
                <a:spcPts val="0"/>
              </a:spcAft>
              <a:buClrTx/>
              <a:buSzTx/>
              <a:buFontTx/>
              <a:buNone/>
              <a:tabLst/>
              <a:defRPr/>
            </a:pPr>
            <a:r>
              <a:rPr lang="en-GB" sz="1200" b="0" i="0">
                <a:solidFill>
                  <a:srgbClr val="242424"/>
                </a:solidFill>
                <a:effectLst/>
                <a:latin typeface="Calibri" panose="020F0502020204030204" pitchFamily="34" charset="0"/>
              </a:rPr>
              <a:t>The other category includes agriculture, forestry and fishing; Mining and quarrying; Water supply and Waste management</a:t>
            </a:r>
            <a:endParaRPr lang="en-US" sz="1200" b="0" i="0">
              <a:solidFill>
                <a:srgbClr val="242424"/>
              </a:solidFill>
              <a:effectLst/>
              <a:latin typeface="Calibri" panose="020F0502020204030204" pitchFamily="34" charset="0"/>
            </a:endParaRPr>
          </a:p>
          <a:p>
            <a:endParaRPr lang="en-GB" b="1"/>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4C5F6C-DF0B-4C58-9258-F11AECA74FD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55520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800" b="1">
                <a:latin typeface="Arial" panose="020B0604020202020204" pitchFamily="34" charset="0"/>
                <a:cs typeface="Arial" panose="020B0604020202020204" pitchFamily="34" charset="0"/>
              </a:rPr>
              <a:t>Source – Lightcast</a:t>
            </a:r>
          </a:p>
          <a:p>
            <a:endParaRPr lang="en-GB" sz="800" b="1">
              <a:latin typeface="Arial" panose="020B0604020202020204" pitchFamily="34" charset="0"/>
              <a:cs typeface="Arial" panose="020B0604020202020204" pitchFamily="34" charset="0"/>
            </a:endParaRPr>
          </a:p>
          <a:p>
            <a:r>
              <a:rPr lang="en-GB" sz="800" b="1">
                <a:latin typeface="Arial" panose="020B0604020202020204" pitchFamily="34" charset="0"/>
                <a:cs typeface="Arial" panose="020B0604020202020204" pitchFamily="34" charset="0"/>
              </a:rPr>
              <a:t>Technical Information </a:t>
            </a:r>
          </a:p>
          <a:p>
            <a:pPr algn="just" rtl="0" fontAlgn="base"/>
            <a:r>
              <a:rPr lang="en-US" sz="1000" b="0" i="0">
                <a:solidFill>
                  <a:srgbClr val="242424"/>
                </a:solidFill>
                <a:effectLst/>
                <a:latin typeface="Calibri" panose="020F0502020204030204" pitchFamily="34" charset="0"/>
              </a:rPr>
              <a:t>Vacancy data is sourced from Lightcast, a service that has been procured by Cambridgeshire and Peterborough Combined Authority which gives </a:t>
            </a:r>
            <a:r>
              <a:rPr lang="en-US" sz="1000" b="0" i="0" err="1">
                <a:solidFill>
                  <a:srgbClr val="242424"/>
                </a:solidFill>
                <a:effectLst/>
                <a:latin typeface="Calibri" panose="020F0502020204030204" pitchFamily="34" charset="0"/>
              </a:rPr>
              <a:t>labour</a:t>
            </a:r>
            <a:r>
              <a:rPr lang="en-US" sz="1000" b="0" i="0">
                <a:solidFill>
                  <a:srgbClr val="242424"/>
                </a:solidFill>
                <a:effectLst/>
                <a:latin typeface="Calibri" panose="020F0502020204030204" pitchFamily="34" charset="0"/>
              </a:rPr>
              <a:t> market information on Job postings, occupations, and industries. Lightcast has a job posting aggregator which scans jobs websites for posting and presents them together. Lightcast only scans online jobs postings and therefore does not include any jobs which are advertised solely offline. There is also no guarantee that all online job postings are aggregated. For example, a specific job site may not be scanned.  </a:t>
            </a:r>
          </a:p>
          <a:p>
            <a:pPr algn="just" rtl="0" fontAlgn="base"/>
            <a:endParaRPr lang="en-US" sz="1000" b="0" i="0">
              <a:solidFill>
                <a:srgbClr val="242424"/>
              </a:solidFill>
              <a:effectLst/>
              <a:latin typeface="Calibri" panose="020F0502020204030204" pitchFamily="34" charset="0"/>
            </a:endParaRPr>
          </a:p>
          <a:p>
            <a:pPr algn="just" rtl="0" fontAlgn="base"/>
            <a:r>
              <a:rPr lang="en-GB" sz="1000"/>
              <a:t>A unique job posting is a deduplicated count of an online job vacancy advertisement. If the same vacancy is posted twice across a sixty-day period, it is only counted once. If the same vacancy is posted twice more than sixty days apart it is counted as two unique job postings.</a:t>
            </a:r>
            <a:endParaRPr lang="en-US" sz="1000" b="0" i="0">
              <a:solidFill>
                <a:srgbClr val="242424"/>
              </a:solidFill>
              <a:effectLst/>
              <a:latin typeface="Calibri" panose="020F0502020204030204" pitchFamily="34" charset="0"/>
            </a:endParaRPr>
          </a:p>
          <a:p>
            <a:pPr algn="just" rtl="0" fontAlgn="base"/>
            <a:endParaRPr lang="en-US" sz="1000" b="0" i="0">
              <a:solidFill>
                <a:srgbClr val="242424"/>
              </a:solidFill>
              <a:effectLst/>
              <a:latin typeface="Calibri" panose="020F0502020204030204" pitchFamily="34" charset="0"/>
            </a:endParaRPr>
          </a:p>
          <a:p>
            <a:pPr algn="just" rtl="0" fontAlgn="base"/>
            <a:r>
              <a:rPr lang="en-US" sz="1000" b="1" i="0">
                <a:solidFill>
                  <a:srgbClr val="242424"/>
                </a:solidFill>
                <a:effectLst/>
                <a:latin typeface="Calibri" panose="020F0502020204030204" pitchFamily="34" charset="0"/>
              </a:rPr>
              <a:t>Commentary</a:t>
            </a:r>
            <a:endParaRPr lang="en-US" sz="1000" b="1" i="0">
              <a:solidFill>
                <a:srgbClr val="000000"/>
              </a:solidFill>
              <a:effectLst/>
              <a:latin typeface="Segoe UI" panose="020B0502040204020203" pitchFamily="34" charset="0"/>
            </a:endParaRPr>
          </a:p>
          <a:p>
            <a:endParaRPr lang="en-GB" sz="800">
              <a:latin typeface="Arial" panose="020B0604020202020204" pitchFamily="34" charset="0"/>
              <a:cs typeface="Arial" panose="020B0604020202020204" pitchFamily="34" charset="0"/>
            </a:endParaRPr>
          </a:p>
          <a:p>
            <a:pPr>
              <a:lnSpc>
                <a:spcPct val="107000"/>
              </a:lnSpc>
              <a:spcAft>
                <a:spcPts val="800"/>
              </a:spcAft>
            </a:pPr>
            <a:r>
              <a:rPr lang="en-GB" sz="1000" kern="100">
                <a:effectLst/>
                <a:latin typeface="Calibri" panose="020F0502020204030204" pitchFamily="34" charset="0"/>
                <a:ea typeface="Calibri" panose="020F0502020204030204" pitchFamily="34" charset="0"/>
                <a:cs typeface="Times New Roman" panose="02020603050405020304" pitchFamily="18" charset="0"/>
              </a:rPr>
              <a:t>The above chart illustrates online vacancy data across the Cambridgeshire &amp; Peterborough area since January 2020.  A unique job posting is a deduplicated count of an online job vacancy advertisement. If the same vacancy is posted twice across a sixty-day period, it is only counted once. If the same vacancy is posted twice more than sixty days apart it is counted as two unique job postings.</a:t>
            </a:r>
            <a:br>
              <a:rPr lang="en-GB" sz="1000" kern="100">
                <a:effectLst/>
                <a:latin typeface="Calibri" panose="020F0502020204030204" pitchFamily="34" charset="0"/>
                <a:ea typeface="Calibri" panose="020F0502020204030204" pitchFamily="34" charset="0"/>
                <a:cs typeface="Times New Roman" panose="02020603050405020304" pitchFamily="18" charset="0"/>
              </a:rPr>
            </a:br>
            <a:endParaRPr lang="en-GB" sz="1000" kern="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en-GB" sz="1000" kern="100">
                <a:effectLst/>
                <a:latin typeface="Calibri" panose="020F0502020204030204" pitchFamily="34" charset="0"/>
                <a:ea typeface="Calibri" panose="020F0502020204030204" pitchFamily="34" charset="0"/>
                <a:cs typeface="Times New Roman" panose="02020603050405020304" pitchFamily="18" charset="0"/>
              </a:rPr>
              <a:t>Across Cambridgeshire and Peterborough, there were 27,098 job postings in December 2023, this is a decrease of -17% from September 2023. Nationally job postings decreased by -18% across the same period.</a:t>
            </a:r>
          </a:p>
          <a:p>
            <a:pPr marL="342900" lvl="0" indent="-342900">
              <a:lnSpc>
                <a:spcPct val="107000"/>
              </a:lnSpc>
              <a:spcAft>
                <a:spcPts val="800"/>
              </a:spcAft>
              <a:buFont typeface="Arial" panose="020B0604020202020204" pitchFamily="34" charset="0"/>
              <a:buChar char="•"/>
              <a:tabLst>
                <a:tab pos="457200" algn="l"/>
              </a:tabLst>
            </a:pPr>
            <a:endParaRPr lang="en-GB" sz="1000" kern="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en-GB" sz="1000" kern="100">
                <a:effectLst/>
                <a:latin typeface="Calibri" panose="020F0502020204030204" pitchFamily="34" charset="0"/>
                <a:ea typeface="Calibri" panose="020F0502020204030204" pitchFamily="34" charset="0"/>
                <a:cs typeface="Times New Roman" panose="02020603050405020304" pitchFamily="18" charset="0"/>
              </a:rPr>
              <a:t>There were -36% fewer job postings in Cambridgeshire and Peterborough in December 2023 compared to December 2022. Nationally job postings decreased by -30% in the same period</a:t>
            </a:r>
            <a:br>
              <a:rPr lang="en-GB" sz="1000" kern="100">
                <a:effectLst/>
                <a:latin typeface="Calibri" panose="020F0502020204030204" pitchFamily="34" charset="0"/>
                <a:ea typeface="Calibri" panose="020F0502020204030204" pitchFamily="34" charset="0"/>
                <a:cs typeface="Times New Roman" panose="02020603050405020304" pitchFamily="18" charset="0"/>
              </a:rPr>
            </a:br>
            <a:r>
              <a:rPr lang="en-GB" sz="1000" kern="100">
                <a:effectLst/>
                <a:latin typeface="Calibri" panose="020F0502020204030204" pitchFamily="34" charset="0"/>
                <a:ea typeface="Calibri" panose="020F0502020204030204" pitchFamily="34" charset="0"/>
                <a:cs typeface="Times New Roman" panose="02020603050405020304" pitchFamily="18" charset="0"/>
              </a:rPr>
              <a:t> </a:t>
            </a:r>
          </a:p>
          <a:p>
            <a:pPr marL="342900" lvl="0" indent="-342900">
              <a:lnSpc>
                <a:spcPct val="107000"/>
              </a:lnSpc>
              <a:spcAft>
                <a:spcPts val="800"/>
              </a:spcAft>
              <a:buFont typeface="Arial" panose="020B0604020202020204" pitchFamily="34" charset="0"/>
              <a:buChar char="•"/>
              <a:tabLst>
                <a:tab pos="457200" algn="l"/>
              </a:tabLst>
            </a:pPr>
            <a:r>
              <a:rPr lang="en-GB" sz="1000" kern="100">
                <a:effectLst/>
                <a:latin typeface="Calibri" panose="020F0502020204030204" pitchFamily="34" charset="0"/>
                <a:ea typeface="Calibri" panose="020F0502020204030204" pitchFamily="34" charset="0"/>
                <a:cs typeface="Times New Roman" panose="02020603050405020304" pitchFamily="18" charset="0"/>
              </a:rPr>
              <a:t>In May 2023, there was an increase in job postings of +15% from the previous month. This is the largest percentage increase from the previous month since November 2021</a:t>
            </a:r>
          </a:p>
          <a:p>
            <a:pPr marL="342900" lvl="0" indent="-342900">
              <a:lnSpc>
                <a:spcPct val="107000"/>
              </a:lnSpc>
              <a:spcAft>
                <a:spcPts val="800"/>
              </a:spcAft>
              <a:buFont typeface="Arial" panose="020B0604020202020204" pitchFamily="34" charset="0"/>
              <a:buChar char="•"/>
              <a:tabLst>
                <a:tab pos="457200" algn="l"/>
              </a:tabLst>
            </a:pPr>
            <a:endParaRPr lang="en-GB" sz="1000" kern="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en-GB" sz="1000" kern="100">
                <a:effectLst/>
                <a:latin typeface="Calibri" panose="020F0502020204030204" pitchFamily="34" charset="0"/>
                <a:ea typeface="Calibri" panose="020F0502020204030204" pitchFamily="34" charset="0"/>
                <a:cs typeface="Times New Roman" panose="02020603050405020304" pitchFamily="18" charset="0"/>
              </a:rPr>
              <a:t>The number of vacancies increased rapidly in the final quarter of 2021 but appear to have peaked in late 2021/early 2022 before rapidly decreasing and then stabilising across the 2</a:t>
            </a:r>
            <a:r>
              <a:rPr lang="en-GB" sz="1000" kern="100" baseline="30000">
                <a:effectLst/>
                <a:latin typeface="Calibri" panose="020F0502020204030204" pitchFamily="34" charset="0"/>
                <a:ea typeface="Calibri" panose="020F0502020204030204" pitchFamily="34" charset="0"/>
                <a:cs typeface="Times New Roman" panose="02020603050405020304" pitchFamily="18" charset="0"/>
              </a:rPr>
              <a:t>nd</a:t>
            </a:r>
            <a:r>
              <a:rPr lang="en-GB" sz="1000" kern="100">
                <a:effectLst/>
                <a:latin typeface="Calibri" panose="020F0502020204030204" pitchFamily="34" charset="0"/>
                <a:ea typeface="Calibri" panose="020F0502020204030204" pitchFamily="34" charset="0"/>
                <a:cs typeface="Times New Roman" panose="02020603050405020304" pitchFamily="18" charset="0"/>
              </a:rPr>
              <a:t> half of 2022. In the first half of 2023 job postings steadily increased, but have been declining since June falling to the lowest levels recorded since November 2020</a:t>
            </a:r>
          </a:p>
          <a:p>
            <a:pPr marL="342900" lvl="0" indent="-342900">
              <a:lnSpc>
                <a:spcPct val="107000"/>
              </a:lnSpc>
              <a:spcAft>
                <a:spcPts val="800"/>
              </a:spcAft>
              <a:buFont typeface="Arial" panose="020B0604020202020204" pitchFamily="34" charset="0"/>
              <a:buChar char="•"/>
              <a:tabLst>
                <a:tab pos="457200" algn="l"/>
              </a:tabLst>
            </a:pPr>
            <a:endParaRPr lang="en-GB" sz="1000" kern="1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800"/>
              </a:spcAft>
              <a:buClrTx/>
              <a:buSzTx/>
              <a:buFont typeface="Arial" panose="020B0604020202020204" pitchFamily="34" charset="0"/>
              <a:buChar char="•"/>
              <a:tabLst>
                <a:tab pos="457200" algn="l"/>
              </a:tabLst>
              <a:defRPr/>
            </a:pPr>
            <a:r>
              <a:rPr lang="en-GB" sz="800" kern="100">
                <a:effectLst/>
                <a:latin typeface="Calibri" panose="020F0502020204030204" pitchFamily="34" charset="0"/>
                <a:ea typeface="Calibri" panose="020F0502020204030204" pitchFamily="34" charset="0"/>
                <a:cs typeface="Times New Roman" panose="02020603050405020304" pitchFamily="18" charset="0"/>
              </a:rPr>
              <a:t>December 2023 saw the lowest number of job postings since November 2020</a:t>
            </a:r>
          </a:p>
          <a:p>
            <a:pPr marL="342900" lvl="0" indent="-342900">
              <a:lnSpc>
                <a:spcPct val="107000"/>
              </a:lnSpc>
              <a:spcAft>
                <a:spcPts val="800"/>
              </a:spcAft>
              <a:buFont typeface="Arial" panose="020B0604020202020204" pitchFamily="34" charset="0"/>
              <a:buChar char="•"/>
              <a:tabLst>
                <a:tab pos="457200" algn="l"/>
              </a:tabLst>
            </a:pPr>
            <a:endParaRPr lang="en-GB" sz="800">
              <a:latin typeface="Arial" panose="020B0604020202020204" pitchFamily="34" charset="0"/>
              <a:cs typeface="Arial" panose="020B0604020202020204" pitchFamily="34" charset="0"/>
            </a:endParaRPr>
          </a:p>
          <a:p>
            <a:endParaRPr lang="en-GB" sz="1000"/>
          </a:p>
          <a:p>
            <a:r>
              <a:rPr lang="en-GB" sz="1000" i="1"/>
              <a:t>*Lightcast data is available from 2012 onwards.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4C5F6C-DF0B-4C58-9258-F11AECA74FD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55520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b="1">
                <a:latin typeface="Arial" panose="020B0604020202020204" pitchFamily="34" charset="0"/>
                <a:cs typeface="Arial" panose="020B0604020202020204" pitchFamily="34" charset="0"/>
              </a:rPr>
              <a:t>Source – </a:t>
            </a:r>
            <a:r>
              <a:rPr lang="en-GB" sz="1000" b="1" err="1">
                <a:latin typeface="Arial" panose="020B0604020202020204" pitchFamily="34" charset="0"/>
                <a:cs typeface="Arial" panose="020B0604020202020204" pitchFamily="34" charset="0"/>
              </a:rPr>
              <a:t>Lightcast</a:t>
            </a:r>
            <a:endParaRPr lang="en-GB" sz="1000" b="1">
              <a:latin typeface="Arial" panose="020B0604020202020204" pitchFamily="34" charset="0"/>
              <a:cs typeface="Arial" panose="020B0604020202020204" pitchFamily="34" charset="0"/>
            </a:endParaRPr>
          </a:p>
          <a:p>
            <a:endParaRPr lang="en-GB" sz="1000" b="1">
              <a:latin typeface="Arial" panose="020B0604020202020204" pitchFamily="34" charset="0"/>
              <a:cs typeface="Arial" panose="020B0604020202020204" pitchFamily="34" charset="0"/>
            </a:endParaRPr>
          </a:p>
          <a:p>
            <a:r>
              <a:rPr lang="en-GB" sz="1000" b="1">
                <a:latin typeface="Arial" panose="020B0604020202020204" pitchFamily="34" charset="0"/>
                <a:cs typeface="Arial" panose="020B0604020202020204" pitchFamily="34" charset="0"/>
              </a:rPr>
              <a:t>Technical Information </a:t>
            </a:r>
          </a:p>
          <a:p>
            <a:pPr algn="just" rtl="0" fontAlgn="base"/>
            <a:r>
              <a:rPr lang="en-US" sz="1200" b="0" i="0">
                <a:solidFill>
                  <a:srgbClr val="242424"/>
                </a:solidFill>
                <a:effectLst/>
                <a:latin typeface="Calibri" panose="020F0502020204030204" pitchFamily="34" charset="0"/>
              </a:rPr>
              <a:t>Vacancy data is sourced from </a:t>
            </a:r>
            <a:r>
              <a:rPr lang="en-US" sz="1200" b="0" i="0" err="1">
                <a:solidFill>
                  <a:srgbClr val="242424"/>
                </a:solidFill>
                <a:effectLst/>
                <a:latin typeface="Calibri" panose="020F0502020204030204" pitchFamily="34" charset="0"/>
              </a:rPr>
              <a:t>Lightcast</a:t>
            </a:r>
            <a:r>
              <a:rPr lang="en-US" sz="1200" b="0" i="0">
                <a:solidFill>
                  <a:srgbClr val="242424"/>
                </a:solidFill>
                <a:effectLst/>
                <a:latin typeface="Calibri" panose="020F0502020204030204" pitchFamily="34" charset="0"/>
              </a:rPr>
              <a:t>, a service that has been procured by Cambridgeshire and Peterborough Combined Authority which gives </a:t>
            </a:r>
            <a:r>
              <a:rPr lang="en-US" sz="1200" b="0" i="0" err="1">
                <a:solidFill>
                  <a:srgbClr val="242424"/>
                </a:solidFill>
                <a:effectLst/>
                <a:latin typeface="Calibri" panose="020F0502020204030204" pitchFamily="34" charset="0"/>
              </a:rPr>
              <a:t>labour</a:t>
            </a:r>
            <a:r>
              <a:rPr lang="en-US" sz="1200" b="0" i="0">
                <a:solidFill>
                  <a:srgbClr val="242424"/>
                </a:solidFill>
                <a:effectLst/>
                <a:latin typeface="Calibri" panose="020F0502020204030204" pitchFamily="34" charset="0"/>
              </a:rPr>
              <a:t> market information on Job postings, occupations, and industries. </a:t>
            </a:r>
            <a:r>
              <a:rPr lang="en-US" sz="1200" b="0" i="0" err="1">
                <a:solidFill>
                  <a:srgbClr val="242424"/>
                </a:solidFill>
                <a:effectLst/>
                <a:latin typeface="Calibri" panose="020F0502020204030204" pitchFamily="34" charset="0"/>
              </a:rPr>
              <a:t>Lightcast</a:t>
            </a:r>
            <a:r>
              <a:rPr lang="en-US" sz="1200" b="0" i="0">
                <a:solidFill>
                  <a:srgbClr val="242424"/>
                </a:solidFill>
                <a:effectLst/>
                <a:latin typeface="Calibri" panose="020F0502020204030204" pitchFamily="34" charset="0"/>
              </a:rPr>
              <a:t> has a job posting aggregator which scans jobs websites for posting and presents them together.   </a:t>
            </a:r>
            <a:endParaRPr lang="en-US" b="0" i="0">
              <a:solidFill>
                <a:srgbClr val="000000"/>
              </a:solidFill>
              <a:effectLst/>
              <a:latin typeface="Segoe UI" panose="020B0502040204020203" pitchFamily="34" charset="0"/>
            </a:endParaRPr>
          </a:p>
          <a:p>
            <a:pPr algn="just" rtl="0" fontAlgn="base"/>
            <a:r>
              <a:rPr lang="en-US" sz="1200" b="0" i="0" err="1">
                <a:solidFill>
                  <a:srgbClr val="242424"/>
                </a:solidFill>
                <a:effectLst/>
                <a:latin typeface="Calibri" panose="020F0502020204030204" pitchFamily="34" charset="0"/>
              </a:rPr>
              <a:t>Lightcast</a:t>
            </a:r>
            <a:r>
              <a:rPr lang="en-US" sz="1200" b="0" i="0">
                <a:solidFill>
                  <a:srgbClr val="242424"/>
                </a:solidFill>
                <a:effectLst/>
                <a:latin typeface="Calibri" panose="020F0502020204030204" pitchFamily="34" charset="0"/>
              </a:rPr>
              <a:t> only scans online jobs postings and therefore does not include any jobs which are advertised solely offline. There is also no guarantee that all online job postings are aggregated. For example, a specific job site may not be scanned.  </a:t>
            </a:r>
          </a:p>
          <a:p>
            <a:pPr algn="just" rtl="0" fontAlgn="base"/>
            <a:endParaRPr lang="en-US" sz="1200" b="0" i="0">
              <a:solidFill>
                <a:srgbClr val="242424"/>
              </a:solidFill>
              <a:effectLst/>
              <a:latin typeface="Calibri" panose="020F0502020204030204" pitchFamily="34" charset="0"/>
            </a:endParaRPr>
          </a:p>
          <a:p>
            <a:pPr algn="just" rtl="0" fontAlgn="base"/>
            <a:r>
              <a:rPr lang="en-GB"/>
              <a:t>A unique job posting is a deduplicated count of an online job vacancy advertisement. If the same vacancy is posted twice across a sixty-day period, it is only counted once. If the same vacancy is posted twice more than sixty days apart it is counted as two unique job postings. </a:t>
            </a:r>
            <a:r>
              <a:rPr lang="en-GB" sz="1200" b="0" i="0">
                <a:solidFill>
                  <a:srgbClr val="242424"/>
                </a:solidFill>
                <a:effectLst/>
                <a:latin typeface="Calibri" panose="020F0502020204030204" pitchFamily="34" charset="0"/>
              </a:rPr>
              <a:t>The other sectors category includes agriculture, forestry and fishing; Mining and quarrying; Water supply and Waste management</a:t>
            </a:r>
            <a:endParaRPr lang="en-US" sz="1200" b="0" i="0">
              <a:solidFill>
                <a:srgbClr val="242424"/>
              </a:solidFill>
              <a:effectLst/>
              <a:latin typeface="Calibri" panose="020F0502020204030204" pitchFamily="34" charset="0"/>
            </a:endParaRPr>
          </a:p>
          <a:p>
            <a:pPr marL="0" indent="0">
              <a:buFont typeface="Arial" panose="020B0604020202020204" pitchFamily="34" charset="0"/>
              <a:buNone/>
            </a:pPr>
            <a:endParaRPr lang="en-GB" sz="1200" b="1">
              <a:latin typeface="Arial" panose="020B0604020202020204" pitchFamily="34" charset="0"/>
              <a:cs typeface="Arial" panose="020B0604020202020204" pitchFamily="34" charset="0"/>
            </a:endParaRPr>
          </a:p>
          <a:p>
            <a:pPr marL="0" indent="0">
              <a:buFont typeface="Arial" panose="020B0604020202020204" pitchFamily="34" charset="0"/>
              <a:buNone/>
            </a:pPr>
            <a:r>
              <a:rPr lang="en-GB" sz="1200" b="1">
                <a:latin typeface="Arial" panose="020B0604020202020204" pitchFamily="34" charset="0"/>
                <a:cs typeface="Arial" panose="020B0604020202020204" pitchFamily="34" charset="0"/>
              </a:rPr>
              <a:t>Commentary</a:t>
            </a:r>
          </a:p>
          <a:p>
            <a:pPr marL="0" indent="0">
              <a:buFont typeface="Arial" panose="020B0604020202020204" pitchFamily="34" charset="0"/>
              <a:buNone/>
            </a:pPr>
            <a:endParaRPr lang="en-GB" sz="1200">
              <a:latin typeface="Arial" panose="020B0604020202020204" pitchFamily="34" charset="0"/>
              <a:cs typeface="Arial" panose="020B0604020202020204" pitchFamily="34" charset="0"/>
            </a:endParaRPr>
          </a:p>
          <a:p>
            <a:pPr>
              <a:lnSpc>
                <a:spcPct val="107000"/>
              </a:lnSpc>
              <a:spcAft>
                <a:spcPts val="800"/>
              </a:spcAft>
            </a:pPr>
            <a:r>
              <a:rPr lang="en-GB" sz="1800" kern="100">
                <a:effectLst/>
                <a:latin typeface="Calibri" panose="020F0502020204030204" pitchFamily="34" charset="0"/>
                <a:ea typeface="Calibri" panose="020F0502020204030204" pitchFamily="34" charset="0"/>
                <a:cs typeface="Times New Roman" panose="02020603050405020304" pitchFamily="18" charset="0"/>
              </a:rPr>
              <a:t>The above table shows the number of Vacancies in Cambridgeshire and Peterborough in December 2023 by employment sector and includes a national comparison;</a:t>
            </a:r>
            <a:br>
              <a:rPr lang="en-GB" sz="1800" kern="100">
                <a:effectLst/>
                <a:latin typeface="Calibri" panose="020F0502020204030204" pitchFamily="34" charset="0"/>
                <a:ea typeface="Calibri" panose="020F0502020204030204" pitchFamily="34" charset="0"/>
                <a:cs typeface="Times New Roman" panose="02020603050405020304" pitchFamily="18" charset="0"/>
              </a:rPr>
            </a:br>
            <a:endParaRPr lang="en-GB" sz="1800" kern="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en-GB" sz="1800" kern="100">
                <a:effectLst/>
                <a:latin typeface="Calibri" panose="020F0502020204030204" pitchFamily="34" charset="0"/>
                <a:ea typeface="Calibri" panose="020F0502020204030204" pitchFamily="34" charset="0"/>
                <a:cs typeface="Times New Roman" panose="02020603050405020304" pitchFamily="18" charset="0"/>
              </a:rPr>
              <a:t>Human health and social work activities (12%), Information and Communication (8%), and Education(7%) have the highest proportion of vacancies across Cambridgeshire and Peterborough. Human health and social work is also the largest sector nationally (12%)</a:t>
            </a:r>
          </a:p>
          <a:p>
            <a:pPr marL="342900" lvl="0" indent="-342900">
              <a:lnSpc>
                <a:spcPct val="107000"/>
              </a:lnSpc>
              <a:spcAft>
                <a:spcPts val="800"/>
              </a:spcAft>
              <a:buFont typeface="Arial" panose="020B0604020202020204" pitchFamily="34" charset="0"/>
              <a:buChar char="•"/>
              <a:tabLst>
                <a:tab pos="457200" algn="l"/>
              </a:tabLst>
            </a:pPr>
            <a:endParaRPr lang="en-GB" sz="1800" kern="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en-GB" sz="1800" kern="100">
                <a:effectLst/>
                <a:latin typeface="Calibri" panose="020F0502020204030204" pitchFamily="34" charset="0"/>
                <a:ea typeface="Calibri" panose="020F0502020204030204" pitchFamily="34" charset="0"/>
                <a:cs typeface="Times New Roman" panose="02020603050405020304" pitchFamily="18" charset="0"/>
              </a:rPr>
              <a:t>Information and Communication accounts for 5% of national postings, -3 percentage points lower than in Cambridgeshire and Peterborough</a:t>
            </a:r>
          </a:p>
        </p:txBody>
      </p:sp>
      <p:sp>
        <p:nvSpPr>
          <p:cNvPr id="4" name="Slide Number Placeholder 3"/>
          <p:cNvSpPr>
            <a:spLocks noGrp="1"/>
          </p:cNvSpPr>
          <p:nvPr>
            <p:ph type="sldNum" sz="quarter" idx="5"/>
          </p:nvPr>
        </p:nvSpPr>
        <p:spPr/>
        <p:txBody>
          <a:bodyPr/>
          <a:lstStyle/>
          <a:p>
            <a:fld id="{9E6CB208-4DB2-4AE8-A538-5D5D61A35EDD}" type="slidenum">
              <a:rPr lang="en-GB" smtClean="0"/>
              <a:t>28</a:t>
            </a:fld>
            <a:endParaRPr lang="en-GB"/>
          </a:p>
        </p:txBody>
      </p:sp>
    </p:spTree>
    <p:extLst>
      <p:ext uri="{BB962C8B-B14F-4D97-AF65-F5344CB8AC3E}">
        <p14:creationId xmlns:p14="http://schemas.microsoft.com/office/powerpoint/2010/main" val="35912710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b="1" dirty="0">
                <a:latin typeface="Arial" panose="020B0604020202020204" pitchFamily="34" charset="0"/>
                <a:cs typeface="Arial" panose="020B0604020202020204" pitchFamily="34" charset="0"/>
              </a:rPr>
              <a:t>Source – Lightcast</a:t>
            </a:r>
          </a:p>
          <a:p>
            <a:endParaRPr lang="en-GB" sz="1000" b="1" dirty="0">
              <a:latin typeface="Arial" panose="020B0604020202020204" pitchFamily="34" charset="0"/>
              <a:cs typeface="Arial" panose="020B0604020202020204" pitchFamily="34" charset="0"/>
            </a:endParaRPr>
          </a:p>
          <a:p>
            <a:r>
              <a:rPr lang="en-GB" sz="1000" b="1" dirty="0">
                <a:latin typeface="Arial" panose="020B0604020202020204" pitchFamily="34" charset="0"/>
                <a:cs typeface="Arial" panose="020B0604020202020204" pitchFamily="34" charset="0"/>
              </a:rPr>
              <a:t>Technical Information </a:t>
            </a:r>
          </a:p>
          <a:p>
            <a:pPr algn="just" rtl="0" fontAlgn="base"/>
            <a:r>
              <a:rPr lang="en-US" sz="1200" b="0" i="0" dirty="0">
                <a:solidFill>
                  <a:srgbClr val="242424"/>
                </a:solidFill>
                <a:effectLst/>
                <a:latin typeface="Calibri" panose="020F0502020204030204" pitchFamily="34" charset="0"/>
              </a:rPr>
              <a:t>Vacancy data is sourced from Lightcast, a service that has been procured by Cambridgeshire and Peterborough Combined Authority which gives </a:t>
            </a:r>
            <a:r>
              <a:rPr lang="en-US" sz="1200" b="0" i="0" dirty="0" err="1">
                <a:solidFill>
                  <a:srgbClr val="242424"/>
                </a:solidFill>
                <a:effectLst/>
                <a:latin typeface="Calibri" panose="020F0502020204030204" pitchFamily="34" charset="0"/>
              </a:rPr>
              <a:t>labour</a:t>
            </a:r>
            <a:r>
              <a:rPr lang="en-US" sz="1200" b="0" i="0" dirty="0">
                <a:solidFill>
                  <a:srgbClr val="242424"/>
                </a:solidFill>
                <a:effectLst/>
                <a:latin typeface="Calibri" panose="020F0502020204030204" pitchFamily="34" charset="0"/>
              </a:rPr>
              <a:t> market information on Job postings, occupations, and industries. Lightcast has a job posting aggregator which scans jobs websites for posting and presents them together.  Lightcast only scans online jobs postings and therefore does not include any jobs which are advertised solely offline. There is also no guarantee that all online job postings are aggregated. For example, a specific job site may not be scanned.  </a:t>
            </a:r>
          </a:p>
          <a:p>
            <a:pPr algn="just" rtl="0" fontAlgn="base"/>
            <a:endParaRPr lang="en-US" sz="1200" b="0" i="0" dirty="0">
              <a:solidFill>
                <a:srgbClr val="242424"/>
              </a:solidFill>
              <a:effectLst/>
              <a:latin typeface="Calibri" panose="020F0502020204030204" pitchFamily="34" charset="0"/>
            </a:endParaRPr>
          </a:p>
          <a:p>
            <a:pPr algn="just" rtl="0" fontAlgn="base"/>
            <a:r>
              <a:rPr lang="en-GB" dirty="0"/>
              <a:t>A unique job posting is a deduplicated count of an online job vacancy advertisement. If the same vacancy is posted twice across a sixty-day period, it is only counted once. If the same vacancy is posted twice more than sixty days apart it is counted as two unique job postings.</a:t>
            </a:r>
          </a:p>
          <a:p>
            <a:pPr marL="0" marR="0" lvl="0" indent="0" algn="just" defTabSz="914400" rtl="0" eaLnBrk="1" fontAlgn="base" latinLnBrk="0" hangingPunct="1">
              <a:lnSpc>
                <a:spcPct val="100000"/>
              </a:lnSpc>
              <a:spcBef>
                <a:spcPts val="0"/>
              </a:spcBef>
              <a:spcAft>
                <a:spcPts val="0"/>
              </a:spcAft>
              <a:buClrTx/>
              <a:buSzTx/>
              <a:buFontTx/>
              <a:buNone/>
              <a:tabLst/>
              <a:defRPr/>
            </a:pPr>
            <a:r>
              <a:rPr lang="en-GB" sz="1200" b="0" i="0" dirty="0">
                <a:solidFill>
                  <a:srgbClr val="242424"/>
                </a:solidFill>
                <a:effectLst/>
                <a:latin typeface="Calibri" panose="020F0502020204030204" pitchFamily="34" charset="0"/>
              </a:rPr>
              <a:t>The other category includes Agriculture, forestry and fishing; Mining and quarrying; Water supply and Waste management</a:t>
            </a:r>
            <a:endParaRPr lang="en-US" sz="1200" b="0" i="0" dirty="0">
              <a:solidFill>
                <a:srgbClr val="242424"/>
              </a:solidFill>
              <a:effectLst/>
              <a:latin typeface="Calibri" panose="020F0502020204030204" pitchFamily="34" charset="0"/>
            </a:endParaRPr>
          </a:p>
          <a:p>
            <a:pPr algn="just" rtl="0" fontAlgn="base"/>
            <a:endParaRPr lang="en-US" sz="1200" b="0" i="0" dirty="0">
              <a:solidFill>
                <a:srgbClr val="242424"/>
              </a:solidFill>
              <a:effectLst/>
              <a:latin typeface="Calibri" panose="020F0502020204030204" pitchFamily="34" charset="0"/>
            </a:endParaRPr>
          </a:p>
          <a:p>
            <a:pPr marL="0" indent="0">
              <a:buFont typeface="Arial" panose="020B0604020202020204" pitchFamily="34" charset="0"/>
              <a:buNone/>
            </a:pPr>
            <a:endParaRPr lang="en-GB" sz="1200" b="1" dirty="0">
              <a:latin typeface="Arial" panose="020B0604020202020204" pitchFamily="34" charset="0"/>
              <a:cs typeface="Arial" panose="020B0604020202020204" pitchFamily="34" charset="0"/>
            </a:endParaRPr>
          </a:p>
          <a:p>
            <a:pPr marL="0" indent="0">
              <a:buFont typeface="Arial" panose="020B0604020202020204" pitchFamily="34" charset="0"/>
              <a:buNone/>
            </a:pPr>
            <a:r>
              <a:rPr lang="en-GB" sz="1200" b="1" dirty="0">
                <a:latin typeface="Arial" panose="020B0604020202020204" pitchFamily="34" charset="0"/>
                <a:cs typeface="Arial" panose="020B0604020202020204" pitchFamily="34" charset="0"/>
              </a:rPr>
              <a:t>Commentary</a:t>
            </a:r>
          </a:p>
          <a:p>
            <a:pPr marL="0" indent="0">
              <a:buFont typeface="Arial" panose="020B0604020202020204" pitchFamily="34" charset="0"/>
              <a:buNone/>
            </a:pPr>
            <a:endParaRPr lang="en-GB" sz="1200" dirty="0">
              <a:latin typeface="Arial" panose="020B0604020202020204" pitchFamily="34" charset="0"/>
              <a:cs typeface="Arial" panose="020B0604020202020204" pitchFamily="34" charset="0"/>
            </a:endParaRPr>
          </a:p>
          <a:p>
            <a:pPr>
              <a:lnSpc>
                <a:spcPct val="107000"/>
              </a:lnSpc>
              <a:spcAft>
                <a:spcPts val="8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The above chart shows how the number of vacancies in December has changed in each sector compared to the last update (September 2023) and compared to the same point in 2022 (December 2022)</a:t>
            </a:r>
          </a:p>
          <a:p>
            <a:pPr>
              <a:lnSpc>
                <a:spcPct val="107000"/>
              </a:lnSpc>
              <a:spcAft>
                <a:spcPts val="800"/>
              </a:spcAft>
            </a:pP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Almost all sectors have seen a decrease in job postings when compared to September 2023. the largest decreases was Information and communication (-50%, -675)</a:t>
            </a:r>
          </a:p>
          <a:p>
            <a:pPr marL="285750" indent="-285750">
              <a:lnSpc>
                <a:spcPct val="107000"/>
              </a:lnSpc>
              <a:spcAft>
                <a:spcPts val="800"/>
              </a:spcAft>
              <a:buFont typeface="Arial" panose="020B0604020202020204" pitchFamily="34" charset="0"/>
              <a:buChar char="•"/>
            </a:pP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The only sector to increase from September 2023 was in Education (+10%, +208)</a:t>
            </a:r>
          </a:p>
          <a:p>
            <a:pPr marL="285750" indent="-285750">
              <a:lnSpc>
                <a:spcPct val="107000"/>
              </a:lnSpc>
              <a:spcAft>
                <a:spcPts val="800"/>
              </a:spcAft>
              <a:buFont typeface="Arial" panose="020B0604020202020204" pitchFamily="34" charset="0"/>
              <a:buChar char="•"/>
            </a:pP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The largest percentage decreases </a:t>
            </a:r>
            <a:r>
              <a:rPr lang="en-GB" sz="1800" kern="100">
                <a:effectLst/>
                <a:latin typeface="Calibri" panose="020F0502020204030204" pitchFamily="34" charset="0"/>
                <a:ea typeface="Calibri" panose="020F0502020204030204" pitchFamily="34" charset="0"/>
                <a:cs typeface="Times New Roman" panose="02020603050405020304" pitchFamily="18" charset="0"/>
              </a:rPr>
              <a:t>from September 2023 were: : </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Other service activities  (-34%), Public administration and defence; compulsory social security (-30%), and Construction (-27%). The largest raw number decreases were: Manufacturing (-755), Administrative and Support Services (-749) and Information and Communication (-675)</a:t>
            </a:r>
          </a:p>
          <a:p>
            <a:pPr marL="285750" indent="-285750">
              <a:lnSpc>
                <a:spcPct val="107000"/>
              </a:lnSpc>
              <a:spcAft>
                <a:spcPts val="800"/>
              </a:spcAft>
              <a:buFont typeface="Arial" panose="020B0604020202020204" pitchFamily="34" charset="0"/>
              <a:buChar char="•"/>
            </a:pP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In December 2023 there was the lowest number of job postings since November 2020 with decreases across all sectors. Information and Communication Technology (-50%), Other Service Activities (-44%) and Financial and insurance activities (-42%) seeing the largest percentage decreases. The largest raw number decreases were Information and Communication Technology (-2,605), Administrative and Support Service Activities (-1,663) and Human Health and Social Work Activities (-1,406).</a:t>
            </a:r>
          </a:p>
          <a:p>
            <a:pPr marL="285750" indent="-285750">
              <a:lnSpc>
                <a:spcPct val="107000"/>
              </a:lnSpc>
              <a:spcAft>
                <a:spcPts val="800"/>
              </a:spcAft>
              <a:buFont typeface="Arial" panose="020B0604020202020204" pitchFamily="34" charset="0"/>
              <a:buChar char="•"/>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marL="285750" indent="-285750">
              <a:lnSpc>
                <a:spcPct val="107000"/>
              </a:lnSpc>
              <a:spcAft>
                <a:spcPts val="800"/>
              </a:spcAft>
              <a:buFont typeface="Arial" panose="020B0604020202020204" pitchFamily="34" charset="0"/>
              <a:buChar char="•"/>
            </a:pP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6CB208-4DB2-4AE8-A538-5D5D61A35ED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563016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4C5F6C-DF0B-4C58-9258-F11AECA74FD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1151867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b="1">
                <a:latin typeface="Arial" panose="020B0604020202020204" pitchFamily="34" charset="0"/>
                <a:cs typeface="Arial" panose="020B0604020202020204" pitchFamily="34" charset="0"/>
              </a:rPr>
              <a:t>Source – Lightcast</a:t>
            </a:r>
          </a:p>
          <a:p>
            <a:endParaRPr lang="en-GB" sz="1000" b="1">
              <a:latin typeface="Arial" panose="020B0604020202020204" pitchFamily="34" charset="0"/>
              <a:cs typeface="Arial" panose="020B0604020202020204" pitchFamily="34" charset="0"/>
            </a:endParaRPr>
          </a:p>
          <a:p>
            <a:r>
              <a:rPr lang="en-GB" sz="1000" b="1">
                <a:latin typeface="Arial" panose="020B0604020202020204" pitchFamily="34" charset="0"/>
                <a:cs typeface="Arial" panose="020B0604020202020204" pitchFamily="34" charset="0"/>
              </a:rPr>
              <a:t>Technical Information </a:t>
            </a:r>
          </a:p>
          <a:p>
            <a:pPr algn="just" rtl="0" fontAlgn="base"/>
            <a:r>
              <a:rPr lang="en-US" sz="1200" b="0" i="0">
                <a:solidFill>
                  <a:srgbClr val="242424"/>
                </a:solidFill>
                <a:effectLst/>
                <a:latin typeface="Calibri" panose="020F0502020204030204" pitchFamily="34" charset="0"/>
              </a:rPr>
              <a:t>Vacancy data is sourced from Lightcast, a service that has been procured by Cambridgeshire and Peterborough Combined Authority which gives </a:t>
            </a:r>
            <a:r>
              <a:rPr lang="en-US" sz="1200" b="0" i="0" err="1">
                <a:solidFill>
                  <a:srgbClr val="242424"/>
                </a:solidFill>
                <a:effectLst/>
                <a:latin typeface="Calibri" panose="020F0502020204030204" pitchFamily="34" charset="0"/>
              </a:rPr>
              <a:t>labour</a:t>
            </a:r>
            <a:r>
              <a:rPr lang="en-US" sz="1200" b="0" i="0">
                <a:solidFill>
                  <a:srgbClr val="242424"/>
                </a:solidFill>
                <a:effectLst/>
                <a:latin typeface="Calibri" panose="020F0502020204030204" pitchFamily="34" charset="0"/>
              </a:rPr>
              <a:t> market information on Job postings, occupations, and industries. Lightcast has a job posting aggregator which scans jobs websites for posting and presents them together. </a:t>
            </a:r>
            <a:r>
              <a:rPr lang="en-US" sz="1200" b="0" i="0" err="1">
                <a:solidFill>
                  <a:srgbClr val="242424"/>
                </a:solidFill>
                <a:effectLst/>
                <a:latin typeface="Calibri" panose="020F0502020204030204" pitchFamily="34" charset="0"/>
              </a:rPr>
              <a:t>Lightcast</a:t>
            </a:r>
            <a:r>
              <a:rPr lang="en-US" sz="1200" b="0" i="0">
                <a:solidFill>
                  <a:srgbClr val="242424"/>
                </a:solidFill>
                <a:effectLst/>
                <a:latin typeface="Calibri" panose="020F0502020204030204" pitchFamily="34" charset="0"/>
              </a:rPr>
              <a:t> only scans online jobs postings and therefore does not include any jobs which are advertised solely offline. There is also no guarantee that all online job postings are aggregated. For example, a specific job site may not be scanned.  </a:t>
            </a:r>
          </a:p>
          <a:p>
            <a:pPr marL="0" marR="0" lvl="0" indent="0" algn="just" defTabSz="914400" rtl="0" eaLnBrk="1" fontAlgn="base" latinLnBrk="0" hangingPunct="1">
              <a:lnSpc>
                <a:spcPct val="100000"/>
              </a:lnSpc>
              <a:spcBef>
                <a:spcPts val="0"/>
              </a:spcBef>
              <a:spcAft>
                <a:spcPts val="0"/>
              </a:spcAft>
              <a:buClrTx/>
              <a:buSzTx/>
              <a:buFontTx/>
              <a:buNone/>
              <a:tabLst/>
              <a:defRPr/>
            </a:pPr>
            <a:r>
              <a:rPr lang="en-GB" sz="1200" b="0" i="0">
                <a:solidFill>
                  <a:srgbClr val="242424"/>
                </a:solidFill>
                <a:effectLst/>
                <a:latin typeface="Calibri" panose="020F0502020204030204" pitchFamily="34" charset="0"/>
              </a:rPr>
              <a:t>The other category includes agriculture, forestry and fishing; Mining and quarrying; Water supply and Waste management</a:t>
            </a:r>
            <a:endParaRPr lang="en-US" sz="1200" b="0" i="0">
              <a:solidFill>
                <a:srgbClr val="242424"/>
              </a:solidFill>
              <a:effectLst/>
              <a:latin typeface="Calibri" panose="020F0502020204030204" pitchFamily="34" charset="0"/>
            </a:endParaRPr>
          </a:p>
          <a:p>
            <a:pPr algn="just" rtl="0" fontAlgn="base"/>
            <a:endParaRPr lang="en-US" sz="1200" b="0" i="0">
              <a:solidFill>
                <a:srgbClr val="242424"/>
              </a:solidFill>
              <a:effectLst/>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a:ln>
                <a:noFill/>
              </a:ln>
              <a:solidFill>
                <a:srgbClr val="242424"/>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200" b="1" i="0" u="none" strike="noStrike" kern="1200" cap="none" spc="0" normalizeH="0" baseline="0" noProof="0">
                <a:ln>
                  <a:noFill/>
                </a:ln>
                <a:solidFill>
                  <a:prstClr val="black"/>
                </a:solidFill>
                <a:effectLst/>
                <a:uLnTx/>
                <a:uFillTx/>
                <a:latin typeface="Calibri" panose="020F0502020204030204"/>
                <a:ea typeface="+mn-ea"/>
                <a:cs typeface="+mn-cs"/>
              </a:rPr>
              <a:t>Median Posting Duration </a:t>
            </a: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measures how long the average job posting is live online for.</a:t>
            </a:r>
            <a:r>
              <a:rPr kumimoji="0" lang="en-GB" sz="1200" b="0" i="0" u="none" strike="noStrike" kern="1200" cap="none" spc="0" normalizeH="0" baseline="0" noProof="0">
                <a:ln>
                  <a:noFill/>
                </a:ln>
                <a:solidFill>
                  <a:srgbClr val="242424"/>
                </a:solidFill>
                <a:effectLst/>
                <a:uLnTx/>
                <a:uFillTx/>
                <a:latin typeface="Calibri" panose="020F0502020204030204" pitchFamily="34" charset="0"/>
                <a:ea typeface="Calibri" panose="020F0502020204030204" pitchFamily="34" charset="0"/>
                <a:cs typeface="+mn-cs"/>
              </a:rPr>
              <a:t> A longer time up could suggest that the company anticipates the role being harder to fill.</a:t>
            </a: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200" b="1" i="0" u="none" strike="noStrike" kern="1200" cap="none" spc="0" normalizeH="0" baseline="0" noProof="0">
                <a:ln>
                  <a:noFill/>
                </a:ln>
                <a:solidFill>
                  <a:prstClr val="black"/>
                </a:solidFill>
                <a:effectLst/>
                <a:uLnTx/>
                <a:uFillTx/>
                <a:latin typeface="Calibri" panose="020F0502020204030204"/>
                <a:ea typeface="+mn-ea"/>
                <a:cs typeface="+mn-cs"/>
              </a:rPr>
              <a:t>Posting Intensity </a:t>
            </a: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is a ratio of how many times the same job role is posted. A higher ratio could suggest difficulty filling the role.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b="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1">
                <a:latin typeface="Arial" panose="020B0604020202020204" pitchFamily="34" charset="0"/>
                <a:cs typeface="Arial" panose="020B0604020202020204" pitchFamily="34" charset="0"/>
              </a:rPr>
              <a:t>Commentary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b="0">
              <a:latin typeface="Arial" panose="020B0604020202020204" pitchFamily="34" charset="0"/>
              <a:cs typeface="Arial" panose="020B0604020202020204" pitchFamily="34" charset="0"/>
            </a:endParaRPr>
          </a:p>
          <a:p>
            <a:pPr>
              <a:lnSpc>
                <a:spcPct val="107000"/>
              </a:lnSpc>
              <a:spcAft>
                <a:spcPts val="800"/>
              </a:spcAft>
            </a:pPr>
            <a:r>
              <a:rPr lang="en-GB" sz="1800" kern="100">
                <a:effectLst/>
                <a:latin typeface="Calibri" panose="020F0502020204030204" pitchFamily="34" charset="0"/>
                <a:ea typeface="Calibri" panose="020F0502020204030204" pitchFamily="34" charset="0"/>
                <a:cs typeface="Times New Roman" panose="02020603050405020304" pitchFamily="18" charset="0"/>
              </a:rPr>
              <a:t>The table above shows the median posting duration and the posting intensity for employment sectors from August to September 2023. Both measures can be used as an indication of difficult to fill roles.</a:t>
            </a:r>
            <a:br>
              <a:rPr lang="en-GB" sz="1800" kern="100">
                <a:effectLst/>
                <a:latin typeface="Calibri" panose="020F0502020204030204" pitchFamily="34" charset="0"/>
                <a:ea typeface="Calibri" panose="020F0502020204030204" pitchFamily="34" charset="0"/>
                <a:cs typeface="Times New Roman" panose="02020603050405020304" pitchFamily="18" charset="0"/>
              </a:rPr>
            </a:br>
            <a:endParaRPr lang="en-GB" sz="1800" kern="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en-GB" sz="1800" kern="100">
                <a:effectLst/>
                <a:latin typeface="Calibri" panose="020F0502020204030204" pitchFamily="34" charset="0"/>
                <a:ea typeface="Calibri" panose="020F0502020204030204" pitchFamily="34" charset="0"/>
                <a:cs typeface="Times New Roman" panose="02020603050405020304" pitchFamily="18" charset="0"/>
              </a:rPr>
              <a:t>Across Cambridgeshire and Peterborough, the median posting duration was 26 days. (down from 28 days at the last update). No sectors exceeded the regional median posting duration.</a:t>
            </a:r>
            <a:br>
              <a:rPr lang="en-GB" sz="1800" kern="100">
                <a:effectLst/>
                <a:latin typeface="Calibri" panose="020F0502020204030204" pitchFamily="34" charset="0"/>
                <a:ea typeface="Calibri" panose="020F0502020204030204" pitchFamily="34" charset="0"/>
                <a:cs typeface="Times New Roman" panose="02020603050405020304" pitchFamily="18" charset="0"/>
              </a:rPr>
            </a:br>
            <a:endParaRPr lang="en-GB" sz="1800" kern="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en-GB" sz="1800" kern="100">
                <a:effectLst/>
                <a:latin typeface="Calibri" panose="020F0502020204030204" pitchFamily="34" charset="0"/>
                <a:ea typeface="Calibri" panose="020F0502020204030204" pitchFamily="34" charset="0"/>
                <a:cs typeface="Times New Roman" panose="02020603050405020304" pitchFamily="18" charset="0"/>
              </a:rPr>
              <a:t>Financial and insurance, and Information and communication (both 20) had the lowest median posting duration. Professional scientific and technical activities (21) had the next lowest median posting duration</a:t>
            </a:r>
            <a:br>
              <a:rPr lang="en-GB" sz="1800" kern="100">
                <a:effectLst/>
                <a:latin typeface="Calibri" panose="020F0502020204030204" pitchFamily="34" charset="0"/>
                <a:ea typeface="Calibri" panose="020F0502020204030204" pitchFamily="34" charset="0"/>
                <a:cs typeface="Times New Roman" panose="02020603050405020304" pitchFamily="18" charset="0"/>
              </a:rPr>
            </a:br>
            <a:endParaRPr lang="en-GB" sz="1800" kern="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en-GB" sz="1800" kern="100">
                <a:effectLst/>
                <a:latin typeface="Calibri" panose="020F0502020204030204" pitchFamily="34" charset="0"/>
                <a:ea typeface="Calibri" panose="020F0502020204030204" pitchFamily="34" charset="0"/>
                <a:cs typeface="Times New Roman" panose="02020603050405020304" pitchFamily="18" charset="0"/>
              </a:rPr>
              <a:t>The posting intensity across Cambridgeshire and Peterborough was 3:1. Real estate activities (4:1) is the only sector above the regional average </a:t>
            </a:r>
          </a:p>
          <a:p>
            <a:pPr marL="342900" lvl="0" indent="-342900">
              <a:lnSpc>
                <a:spcPct val="107000"/>
              </a:lnSpc>
              <a:spcAft>
                <a:spcPts val="800"/>
              </a:spcAft>
              <a:buFont typeface="Arial" panose="020B0604020202020204" pitchFamily="34" charset="0"/>
              <a:buChar char="•"/>
              <a:tabLst>
                <a:tab pos="457200" algn="l"/>
              </a:tabLst>
            </a:pPr>
            <a:endParaRPr lang="en-GB" sz="1800" kern="100">
              <a:effectLst/>
              <a:latin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en-GB" sz="1800" kern="100">
                <a:effectLst/>
                <a:latin typeface="Calibri" panose="020F0502020204030204" pitchFamily="34" charset="0"/>
                <a:cs typeface="Times New Roman" panose="02020603050405020304" pitchFamily="18" charset="0"/>
              </a:rPr>
              <a:t>Education, and Financial and insurance activities (both 2:1) had a lower than average posting duration.</a:t>
            </a:r>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6CB208-4DB2-4AE8-A538-5D5D61A35ED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306142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a:p>
        </p:txBody>
      </p:sp>
      <p:sp>
        <p:nvSpPr>
          <p:cNvPr id="4" name="Slide Number Placeholder 3"/>
          <p:cNvSpPr>
            <a:spLocks noGrp="1"/>
          </p:cNvSpPr>
          <p:nvPr>
            <p:ph type="sldNum" sz="quarter" idx="5"/>
          </p:nvPr>
        </p:nvSpPr>
        <p:spPr/>
        <p:txBody>
          <a:bodyPr/>
          <a:lstStyle/>
          <a:p>
            <a:fld id="{1B4C5F6C-DF0B-4C58-9258-F11AECA74FD5}" type="slidenum">
              <a:rPr lang="en-GB" smtClean="0"/>
              <a:t>4</a:t>
            </a:fld>
            <a:endParaRPr lang="en-GB"/>
          </a:p>
        </p:txBody>
      </p:sp>
    </p:spTree>
    <p:extLst>
      <p:ext uri="{BB962C8B-B14F-4D97-AF65-F5344CB8AC3E}">
        <p14:creationId xmlns:p14="http://schemas.microsoft.com/office/powerpoint/2010/main" val="40207672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sz="1000" b="1" i="0" dirty="0"/>
              <a:t>Source – Annual Population Survey, Office for National Statistics</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GB" sz="1000" b="1" i="0" dirty="0"/>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sz="1000" b="1" i="0" dirty="0"/>
              <a:t>Technical Notes </a:t>
            </a:r>
            <a:br>
              <a:rPr lang="en-GB" sz="1000" b="1" i="0" dirty="0"/>
            </a:br>
            <a:br>
              <a:rPr lang="en-GB" sz="1000" b="1" i="0" dirty="0"/>
            </a:br>
            <a:r>
              <a:rPr lang="en-US" sz="1200" b="0" i="0" dirty="0">
                <a:solidFill>
                  <a:srgbClr val="333333"/>
                </a:solidFill>
                <a:effectLst/>
                <a:latin typeface="Verdana" panose="020B0604030504040204" pitchFamily="34" charset="0"/>
              </a:rPr>
              <a:t>A residence based </a:t>
            </a:r>
            <a:r>
              <a:rPr lang="en-US" sz="1200" b="0" i="0" dirty="0" err="1">
                <a:solidFill>
                  <a:srgbClr val="333333"/>
                </a:solidFill>
                <a:effectLst/>
                <a:latin typeface="Verdana" panose="020B0604030504040204" pitchFamily="34" charset="0"/>
              </a:rPr>
              <a:t>labour</a:t>
            </a:r>
            <a:r>
              <a:rPr lang="en-US" sz="1200" b="0" i="0" dirty="0">
                <a:solidFill>
                  <a:srgbClr val="333333"/>
                </a:solidFill>
                <a:effectLst/>
                <a:latin typeface="Verdana" panose="020B0604030504040204" pitchFamily="34" charset="0"/>
              </a:rPr>
              <a:t> market survey encompassing population, economic activity (employment and unemployment), economic inactivity and qualifications. These are broken down where possible by gender, age, ethnicity, industry and occupation. Available at Local Authority level and above. Updated quarterly.</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US" sz="1200" b="0" i="0" dirty="0">
              <a:solidFill>
                <a:srgbClr val="333333"/>
              </a:solidFill>
              <a:effectLst/>
              <a:latin typeface="Verdana" panose="020B0604030504040204" pitchFamily="34" charset="0"/>
            </a:endParaRP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sz="1000" b="1" kern="100" dirty="0">
                <a:effectLst/>
                <a:latin typeface="Calibri" panose="020F0502020204030204" pitchFamily="34" charset="0"/>
                <a:ea typeface="Calibri" panose="020F0502020204030204" pitchFamily="34" charset="0"/>
                <a:cs typeface="Times New Roman" panose="02020603050405020304" pitchFamily="18" charset="0"/>
              </a:rPr>
              <a:t>It is important to note that due to the smaller geographical area considered, and the Annual Population Survey being based on a representative sample, this may be due to a quarterly fluctuation rather than any kind of long-term trend in the data. </a:t>
            </a:r>
            <a:r>
              <a:rPr lang="en-GB" sz="1000" b="1" kern="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National data should also be treated with caution – this is due to the experimental nature of labour market statistics whilst the Labour Force Survey is redesigned. Caution should be taken with interpreting these figures and comparisons to Cambridgeshire and Peterborough. </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GB" sz="1000" b="1"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sz="800" b="1"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Percentage point changes use the full percentage decimal number in calculations and therefore when comparing rounded percentages the result may differ.</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GB" sz="10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GB" sz="1200" b="1" i="0" dirty="0">
              <a:solidFill>
                <a:srgbClr val="333333"/>
              </a:solidFill>
              <a:effectLst/>
              <a:latin typeface="+mn-lt"/>
              <a:ea typeface="+mn-ea"/>
              <a:cs typeface="+mn-cs"/>
            </a:endParaRPr>
          </a:p>
          <a:p>
            <a:pPr>
              <a:lnSpc>
                <a:spcPct val="107000"/>
              </a:lnSpc>
              <a:spcAft>
                <a:spcPts val="800"/>
              </a:spcAft>
            </a:pPr>
            <a:r>
              <a:rPr lang="en-GB" sz="1200" b="1" i="0" dirty="0">
                <a:solidFill>
                  <a:srgbClr val="333333"/>
                </a:solidFill>
                <a:effectLst/>
                <a:latin typeface="+mn-lt"/>
                <a:ea typeface="+mn-ea"/>
                <a:cs typeface="+mn-cs"/>
              </a:rPr>
              <a:t>Commentary</a:t>
            </a:r>
            <a:br>
              <a:rPr lang="en-GB" sz="1800" b="1" dirty="0">
                <a:effectLst/>
                <a:latin typeface="Calibri" panose="020F0502020204030204" pitchFamily="34" charset="0"/>
                <a:ea typeface="Calibri" panose="020F0502020204030204" pitchFamily="34" charset="0"/>
                <a:cs typeface="Times New Roman" panose="02020603050405020304" pitchFamily="18" charset="0"/>
              </a:rPr>
            </a:br>
            <a:br>
              <a:rPr lang="en-GB" sz="1800" b="1" dirty="0">
                <a:effectLst/>
                <a:latin typeface="Calibri" panose="020F0502020204030204" pitchFamily="34" charset="0"/>
                <a:ea typeface="Calibri" panose="020F0502020204030204" pitchFamily="34" charset="0"/>
                <a:cs typeface="Times New Roman" panose="02020603050405020304" pitchFamily="18" charset="0"/>
              </a:rPr>
            </a:b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In a change from previous quarterly releases, Cambridgeshire and Peterborough has a higher unemployment rate than the UK as a whole, but it maintains a higher employment rate and lower rate of economic inactivity amongst the working age population than the UK as a whole. </a:t>
            </a:r>
          </a:p>
          <a:p>
            <a:pPr>
              <a:lnSpc>
                <a:spcPct val="107000"/>
              </a:lnSpc>
              <a:spcAft>
                <a:spcPts val="800"/>
              </a:spcAft>
            </a:pP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However, there are a few differences it is important to highlight when looking at how these measures have changed on a quarterly and annual basis. </a:t>
            </a:r>
          </a:p>
          <a:p>
            <a:pPr>
              <a:lnSpc>
                <a:spcPct val="107000"/>
              </a:lnSpc>
              <a:spcAft>
                <a:spcPts val="800"/>
              </a:spcAft>
            </a:pP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b="0" i="1" u="none" kern="100" dirty="0">
                <a:effectLst/>
                <a:latin typeface="Calibri" panose="020F0502020204030204" pitchFamily="34" charset="0"/>
                <a:ea typeface="Calibri" panose="020F0502020204030204" pitchFamily="34" charset="0"/>
                <a:cs typeface="Times New Roman" panose="02020603050405020304" pitchFamily="18" charset="0"/>
              </a:rPr>
              <a:t>Quarterly changes – (October 2022 – September 2023)</a:t>
            </a:r>
            <a:br>
              <a:rPr lang="en-GB" sz="1800" b="1" u="sng" kern="100" dirty="0">
                <a:effectLst/>
                <a:latin typeface="Calibri" panose="020F0502020204030204" pitchFamily="34" charset="0"/>
                <a:ea typeface="Calibri" panose="020F0502020204030204" pitchFamily="34" charset="0"/>
                <a:cs typeface="Times New Roman" panose="02020603050405020304" pitchFamily="18" charset="0"/>
              </a:rPr>
            </a:b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Compared to the July 2022 – June 2023 release of the Annual Population Survey, Cambridgeshire and Peterborough saw an increase in the unemployment rate (+0.5pp), an increase in the employment rate (+0.9pp) and a decrease in the economic inactivity rate (-1.4pp). </a:t>
            </a:r>
            <a:r>
              <a:rPr lang="en-GB" sz="1800" b="0" kern="100" dirty="0">
                <a:effectLst/>
                <a:latin typeface="Calibri" panose="020F0502020204030204" pitchFamily="34" charset="0"/>
                <a:ea typeface="Calibri" panose="020F0502020204030204" pitchFamily="34" charset="0"/>
                <a:cs typeface="Times New Roman" panose="02020603050405020304" pitchFamily="18" charset="0"/>
              </a:rPr>
              <a:t>A decrease in the economic inactivity rate coupled with the rise in unemployment, </a:t>
            </a:r>
            <a:r>
              <a:rPr lang="en-GB" sz="1800" kern="100" dirty="0">
                <a:latin typeface="Calibri" panose="020F0502020204030204" pitchFamily="34" charset="0"/>
                <a:ea typeface="Calibri" panose="020F0502020204030204" pitchFamily="34" charset="0"/>
                <a:cs typeface="Times New Roman" panose="02020603050405020304" pitchFamily="18" charset="0"/>
              </a:rPr>
              <a:t>suggests residents are re-entering the labour market but struggling to find work.</a:t>
            </a:r>
          </a:p>
          <a:p>
            <a:pPr>
              <a:lnSpc>
                <a:spcPct val="107000"/>
              </a:lnSpc>
              <a:spcAft>
                <a:spcPts val="800"/>
              </a:spcAft>
            </a:pP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b="0" i="1" kern="100" dirty="0">
                <a:effectLst/>
                <a:latin typeface="Calibri" panose="020F0502020204030204" pitchFamily="34" charset="0"/>
                <a:ea typeface="Calibri" panose="020F0502020204030204" pitchFamily="34" charset="0"/>
                <a:cs typeface="Times New Roman" panose="02020603050405020304" pitchFamily="18" charset="0"/>
              </a:rPr>
              <a:t>Annual Change (October 2022 – September 2023 compared to October 2021 – September 2022)</a:t>
            </a:r>
          </a:p>
          <a:p>
            <a:pPr>
              <a:lnSpc>
                <a:spcPct val="107000"/>
              </a:lnSpc>
              <a:spcAft>
                <a:spcPts val="800"/>
              </a:spcAft>
            </a:pP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Compared to the same point in the previous year, Cambridgeshire and Peterborough has seen a increase in the employment rate (+0.8pp) an increase in the unemployment rate (+1.7pp) and a decrease in the economic inactivity rate (-2.5pp).</a:t>
            </a:r>
          </a:p>
        </p:txBody>
      </p:sp>
      <p:sp>
        <p:nvSpPr>
          <p:cNvPr id="4" name="Slide Number Placeholder 3"/>
          <p:cNvSpPr>
            <a:spLocks noGrp="1"/>
          </p:cNvSpPr>
          <p:nvPr>
            <p:ph type="sldNum" sz="quarter" idx="5"/>
          </p:nvPr>
        </p:nvSpPr>
        <p:spPr/>
        <p:txBody>
          <a:bodyPr/>
          <a:lstStyle/>
          <a:p>
            <a:fld id="{9E6CB208-4DB2-4AE8-A538-5D5D61A35EDD}" type="slidenum">
              <a:rPr lang="en-GB" smtClean="0"/>
              <a:t>5</a:t>
            </a:fld>
            <a:endParaRPr lang="en-GB"/>
          </a:p>
        </p:txBody>
      </p:sp>
    </p:spTree>
    <p:extLst>
      <p:ext uri="{BB962C8B-B14F-4D97-AF65-F5344CB8AC3E}">
        <p14:creationId xmlns:p14="http://schemas.microsoft.com/office/powerpoint/2010/main" val="6124826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sz="800" b="1" i="0" dirty="0"/>
              <a:t>Source – Annual Population Survey (2007-2023), Office for National Statistics</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GB" sz="800" b="1" i="0" dirty="0"/>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sz="800" b="1" i="0" dirty="0"/>
              <a:t>Technical Notes </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GB" sz="800" b="1" i="0" dirty="0">
              <a:solidFill>
                <a:srgbClr val="333333"/>
              </a:solidFill>
              <a:effectLst/>
              <a:latin typeface="Verdana" panose="020B0604030504040204" pitchFamily="34" charset="0"/>
            </a:endParaRP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US" sz="1050" b="0" i="0" dirty="0">
                <a:solidFill>
                  <a:srgbClr val="333333"/>
                </a:solidFill>
                <a:effectLst/>
                <a:latin typeface="Verdana" panose="020B0604030504040204" pitchFamily="34" charset="0"/>
              </a:rPr>
              <a:t>A residence based </a:t>
            </a:r>
            <a:r>
              <a:rPr lang="en-US" sz="1050" b="0" i="0" dirty="0" err="1">
                <a:solidFill>
                  <a:srgbClr val="333333"/>
                </a:solidFill>
                <a:effectLst/>
                <a:latin typeface="Verdana" panose="020B0604030504040204" pitchFamily="34" charset="0"/>
              </a:rPr>
              <a:t>labour</a:t>
            </a:r>
            <a:r>
              <a:rPr lang="en-US" sz="1050" b="0" i="0" dirty="0">
                <a:solidFill>
                  <a:srgbClr val="333333"/>
                </a:solidFill>
                <a:effectLst/>
                <a:latin typeface="Verdana" panose="020B0604030504040204" pitchFamily="34" charset="0"/>
              </a:rPr>
              <a:t> market survey encompassing population, economic activity (employment and unemployment), economic inactivity and qualifications. These are broken down where possible by gender, age, ethnicity, industry and occupation. Available at Local Authority level and above. Updated quarterly.</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US" sz="1050" b="0" i="0" dirty="0">
              <a:solidFill>
                <a:srgbClr val="333333"/>
              </a:solidFill>
              <a:effectLst/>
              <a:latin typeface="Verdana" panose="020B0604030504040204" pitchFamily="34" charset="0"/>
            </a:endParaRP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sz="800" b="1" kern="100" dirty="0">
                <a:effectLst/>
                <a:latin typeface="Calibri" panose="020F0502020204030204" pitchFamily="34" charset="0"/>
                <a:ea typeface="Calibri" panose="020F0502020204030204" pitchFamily="34" charset="0"/>
                <a:cs typeface="Times New Roman" panose="02020603050405020304" pitchFamily="18" charset="0"/>
              </a:rPr>
              <a:t>It is important to note that due to the smaller geographical area considered, and the Annual Population Survey being based on a representative sample, this may be due to a quarterly fluctuation rather than any kind of long-term trend in the data. </a:t>
            </a:r>
            <a:r>
              <a:rPr lang="en-GB" sz="800" b="1" kern="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National data should also be treated with caution – this is due to the experimental nature of labour market statistics whilst the Labour Force Survey is redesigned. Caution should be taken with interpreting these figures and comparisons to Cambridgeshire and Peterborough. </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GB" sz="800" b="1"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sz="800" b="1"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Percentage point changes use the full percentage decimal number in calculations and therefore when comparing rounded percentages the result may differ.</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GB" sz="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GB" sz="800" b="1" i="0" dirty="0"/>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GB" sz="800" b="1" i="0" dirty="0"/>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sz="800" b="1" i="0" dirty="0"/>
              <a:t>Commentary</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GB" sz="800" i="0" dirty="0"/>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sz="800" i="0" dirty="0"/>
              <a:t>The above chart shows the unemployment rate across Cambridgeshire &amp; Peterborough and the United Kingdom from 2007 to 2023 alongside a rolling three year average for the region using the October to September releases of the Annual Population Survey. </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GB" sz="800" b="1" i="0" dirty="0"/>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GB" sz="800" b="0" i="0" dirty="0"/>
              <a:t>In 2023, for the first time in the period, the unemployment rate in Cambridgeshire and Peterborough (4.3%) is larger than for the United Kingdom (4.1%)</a:t>
            </a:r>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endParaRPr lang="en-GB" sz="800" b="0" i="0" dirty="0"/>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GB" sz="800" b="0" i="0" dirty="0"/>
              <a:t>Compared to the previous quarter Cambridgeshire and Peterborough saw a +0.5pp increase in the unemployment rate, compared to the UK where there was a slight decrease of -0.2pp</a:t>
            </a:r>
            <a:endParaRPr lang="en-GB" sz="800" i="0" dirty="0"/>
          </a:p>
        </p:txBody>
      </p:sp>
      <p:sp>
        <p:nvSpPr>
          <p:cNvPr id="4" name="Slide Number Placeholder 3"/>
          <p:cNvSpPr>
            <a:spLocks noGrp="1"/>
          </p:cNvSpPr>
          <p:nvPr>
            <p:ph type="sldNum" sz="quarter" idx="5"/>
          </p:nvPr>
        </p:nvSpPr>
        <p:spPr/>
        <p:txBody>
          <a:bodyPr/>
          <a:lstStyle/>
          <a:p>
            <a:fld id="{9E6CB208-4DB2-4AE8-A538-5D5D61A35EDD}" type="slidenum">
              <a:rPr lang="en-GB" smtClean="0"/>
              <a:t>6</a:t>
            </a:fld>
            <a:endParaRPr lang="en-GB"/>
          </a:p>
        </p:txBody>
      </p:sp>
    </p:spTree>
    <p:extLst>
      <p:ext uri="{BB962C8B-B14F-4D97-AF65-F5344CB8AC3E}">
        <p14:creationId xmlns:p14="http://schemas.microsoft.com/office/powerpoint/2010/main" val="37818805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sz="500" b="1" i="0" dirty="0"/>
              <a:t>Source – Annual Population Survey (2007-2023), Office for National Statistics</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GB" sz="500" b="1" i="0" dirty="0"/>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sz="500" b="1" i="0" dirty="0"/>
              <a:t>Technical Notes </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GB" sz="500" b="1" i="0" dirty="0">
              <a:solidFill>
                <a:srgbClr val="333333"/>
              </a:solidFill>
              <a:effectLst/>
              <a:latin typeface="Verdana" panose="020B0604030504040204" pitchFamily="34" charset="0"/>
            </a:endParaRP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US" sz="800" b="0" i="0" dirty="0">
                <a:solidFill>
                  <a:srgbClr val="333333"/>
                </a:solidFill>
                <a:effectLst/>
                <a:latin typeface="Verdana" panose="020B0604030504040204" pitchFamily="34" charset="0"/>
              </a:rPr>
              <a:t>A residence based </a:t>
            </a:r>
            <a:r>
              <a:rPr lang="en-US" sz="800" b="0" i="0" dirty="0" err="1">
                <a:solidFill>
                  <a:srgbClr val="333333"/>
                </a:solidFill>
                <a:effectLst/>
                <a:latin typeface="Verdana" panose="020B0604030504040204" pitchFamily="34" charset="0"/>
              </a:rPr>
              <a:t>labour</a:t>
            </a:r>
            <a:r>
              <a:rPr lang="en-US" sz="800" b="0" i="0" dirty="0">
                <a:solidFill>
                  <a:srgbClr val="333333"/>
                </a:solidFill>
                <a:effectLst/>
                <a:latin typeface="Verdana" panose="020B0604030504040204" pitchFamily="34" charset="0"/>
              </a:rPr>
              <a:t> market survey encompassing population, economic activity (employment and unemployment), economic inactivity and qualifications. These are broken down where possible by gender, age, ethnicity, industry and occupation. Available at Local Authority level and above. Updated quarterly.</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US" sz="800" b="0" i="0" dirty="0">
              <a:solidFill>
                <a:srgbClr val="333333"/>
              </a:solidFill>
              <a:effectLst/>
              <a:latin typeface="Verdana" panose="020B0604030504040204" pitchFamily="34" charset="0"/>
            </a:endParaRP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sz="700" b="1" kern="100" dirty="0">
                <a:effectLst/>
                <a:latin typeface="Calibri" panose="020F0502020204030204" pitchFamily="34" charset="0"/>
                <a:ea typeface="Calibri" panose="020F0502020204030204" pitchFamily="34" charset="0"/>
                <a:cs typeface="Times New Roman" panose="02020603050405020304" pitchFamily="18" charset="0"/>
              </a:rPr>
              <a:t>It is important to note that due to the smaller geographical area considered, and the Annual Population Survey being based on a representative sample, this may be due to a quarterly fluctuation rather than any kind of long-term trend in the data. </a:t>
            </a:r>
            <a:r>
              <a:rPr lang="en-GB" sz="700" b="1" kern="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National data should also be treated with caution – this is due to the experimental nature of labour market statistics whilst the Labour Force Survey is redesigned. Caution should be taken with interpreting these figures and comparisons to Cambridgeshire and Peterborough. </a:t>
            </a:r>
            <a:endParaRPr lang="en-GB" sz="7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GB" sz="500" b="1" i="0" dirty="0"/>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sz="800" b="1"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Percentage point changes use the full percentage decimal number in calculations and therefore when comparing rounded percentages the result may differ.</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GB" sz="800" i="0" dirty="0"/>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GB" sz="800" i="0" dirty="0"/>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sz="800" b="1" i="0" dirty="0"/>
              <a:t>Commentary</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GB" sz="800" i="0" dirty="0"/>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sz="800" i="0" dirty="0"/>
              <a:t>The above chart shows the employment rate across Cambridgeshire &amp; Peterborough and the United Kingdom from 2007 to 2023 alongside a rolling three year average for the region using the October to September releases of the Annual Population Survey. </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GB" sz="800" i="0" dirty="0"/>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GB" sz="800" b="0" i="0" dirty="0"/>
              <a:t>The employment rate across Cambridgeshire &amp; Peterborough has been consistently higher than</a:t>
            </a:r>
            <a:r>
              <a:rPr lang="en-GB" sz="800" b="0" i="1" dirty="0"/>
              <a:t> </a:t>
            </a:r>
            <a:r>
              <a:rPr lang="en-GB" sz="800" b="0" i="0" dirty="0"/>
              <a:t>the rate seen nationally, compared to the previous quarter, the Cambridgeshire and Peterborough employment rate has increased (+0.9pp) compared to no change for the United Kingdom</a:t>
            </a:r>
            <a:br>
              <a:rPr lang="en-GB" sz="800" b="0" i="0" dirty="0"/>
            </a:br>
            <a:endParaRPr lang="en-GB" sz="800" i="0" dirty="0"/>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GB" sz="800" i="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6CB208-4DB2-4AE8-A538-5D5D61A35ED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228799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sz="500" b="1" i="0" dirty="0"/>
              <a:t>Source – Annual Population Survey (2007-2023), Office for National Statistics</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GB" sz="500" b="1" i="0" dirty="0"/>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sz="500" b="1" i="0" dirty="0"/>
              <a:t>Technical Notes</a:t>
            </a:r>
            <a:br>
              <a:rPr lang="en-GB" sz="500" b="1" i="0" dirty="0"/>
            </a:br>
            <a:br>
              <a:rPr lang="en-GB" sz="500" b="1" i="0" dirty="0"/>
            </a:br>
            <a:r>
              <a:rPr lang="en-US" sz="800" b="0" i="0" dirty="0">
                <a:solidFill>
                  <a:srgbClr val="333333"/>
                </a:solidFill>
                <a:effectLst/>
                <a:latin typeface="Verdana" panose="020B0604030504040204" pitchFamily="34" charset="0"/>
              </a:rPr>
              <a:t>A residence based </a:t>
            </a:r>
            <a:r>
              <a:rPr lang="en-US" sz="800" b="0" i="0" dirty="0" err="1">
                <a:solidFill>
                  <a:srgbClr val="333333"/>
                </a:solidFill>
                <a:effectLst/>
                <a:latin typeface="Verdana" panose="020B0604030504040204" pitchFamily="34" charset="0"/>
              </a:rPr>
              <a:t>labour</a:t>
            </a:r>
            <a:r>
              <a:rPr lang="en-US" sz="800" b="0" i="0" dirty="0">
                <a:solidFill>
                  <a:srgbClr val="333333"/>
                </a:solidFill>
                <a:effectLst/>
                <a:latin typeface="Verdana" panose="020B0604030504040204" pitchFamily="34" charset="0"/>
              </a:rPr>
              <a:t> market survey encompassing population, economic activity (employment and unemployment), economic inactivity and qualifications. These are broken down where possible by gender, age, ethnicity, industry and occupation. Available at Local Authority level and above. Updated quarterly.</a:t>
            </a:r>
            <a:endParaRPr lang="en-GB" sz="500" b="1" i="0" dirty="0"/>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GB" sz="800" i="0" dirty="0"/>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US" sz="900" b="0" i="0" dirty="0">
              <a:solidFill>
                <a:srgbClr val="333333"/>
              </a:solidFill>
              <a:effectLst/>
              <a:latin typeface="Verdana" panose="020B0604030504040204" pitchFamily="34" charset="0"/>
            </a:endParaRP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sz="800" b="1" kern="100" dirty="0">
                <a:effectLst/>
                <a:latin typeface="Calibri" panose="020F0502020204030204" pitchFamily="34" charset="0"/>
                <a:ea typeface="Calibri" panose="020F0502020204030204" pitchFamily="34" charset="0"/>
                <a:cs typeface="Times New Roman" panose="02020603050405020304" pitchFamily="18" charset="0"/>
              </a:rPr>
              <a:t>It is important to note that due to the smaller geographical area considered, and the Annual Population Survey being based on a representative sample, this may be due to a quarterly fluctuation rather than any kind of long-term trend in the data. </a:t>
            </a:r>
            <a:r>
              <a:rPr lang="en-GB" sz="800" b="1" kern="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National data should also be treated with caution – this is due to the experimental nature of labour market statistics whilst the Labour Force Survey is redesigned. Caution should be taken with interpreting these figures and comparisons to Cambridgeshire and Peterborough. </a:t>
            </a:r>
            <a:endParaRPr lang="en-GB" sz="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GB" sz="800" i="0" dirty="0"/>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sz="800" b="1"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Percentage point changes use the full percentage decimal number in calculations and therefore when comparing rounded percentages the result may differ.</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GB" sz="800" i="0" dirty="0"/>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GB" sz="800" i="0" dirty="0"/>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sz="800" b="1" i="0" dirty="0"/>
              <a:t>Commentary</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sz="800" i="0" dirty="0"/>
              <a:t>The above chart shows the economically inactive rate across Cambridgeshire &amp; Peterborough and the United Kingdom from 2007 to 2023 alongside a rolling three year average for the region using the October to September releases of the Annual Population Survey. </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GB" sz="800" i="0" dirty="0"/>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GB" sz="800" b="0" i="0" dirty="0"/>
              <a:t>The percentage of those who were economically inactive in Cambridgeshire and Peterborough has been consistently below the national level</a:t>
            </a:r>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endParaRPr lang="en-GB" sz="800" b="0" i="0" dirty="0"/>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GB" sz="800" b="0" i="0" dirty="0"/>
              <a:t>Looking at the change in economic inactivity since the last quarter, Cambridgeshire and Peterborough has seen a decrease (-1.4pp), compared to a slight increase for the UK (+0.1pp)</a:t>
            </a:r>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endParaRPr lang="en-GB" sz="800" i="0" dirty="0"/>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GB" sz="800" i="0" dirty="0"/>
              <a:t>Whilst the gap in economic inactivity between Cambridgeshire and Peterborough and the UK as a whole closed during the pandemic, with the Cambridgeshire and Peterborough rate of inactivity rising faster than the national one, the region appears have made a faster recovery. This contrasts with the UK where economic inactivity has only slightly decreased. </a:t>
            </a:r>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endParaRPr lang="en-GB" sz="800" i="0" dirty="0"/>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GB" sz="800" i="0" dirty="0"/>
          </a:p>
        </p:txBody>
      </p:sp>
      <p:sp>
        <p:nvSpPr>
          <p:cNvPr id="4" name="Slide Number Placeholder 3"/>
          <p:cNvSpPr>
            <a:spLocks noGrp="1"/>
          </p:cNvSpPr>
          <p:nvPr>
            <p:ph type="sldNum" sz="quarter" idx="5"/>
          </p:nvPr>
        </p:nvSpPr>
        <p:spPr/>
        <p:txBody>
          <a:bodyPr/>
          <a:lstStyle/>
          <a:p>
            <a:fld id="{9E6CB208-4DB2-4AE8-A538-5D5D61A35EDD}" type="slidenum">
              <a:rPr lang="en-GB" smtClean="0"/>
              <a:t>8</a:t>
            </a:fld>
            <a:endParaRPr lang="en-GB"/>
          </a:p>
        </p:txBody>
      </p:sp>
    </p:spTree>
    <p:extLst>
      <p:ext uri="{BB962C8B-B14F-4D97-AF65-F5344CB8AC3E}">
        <p14:creationId xmlns:p14="http://schemas.microsoft.com/office/powerpoint/2010/main" val="29107882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29BFED-29D6-4DAE-9693-E577AD6C3CA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024164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9EAA06AB-E1A9-428E-9A2A-C9DFFF05D9EB}" type="datetimeFigureOut">
              <a:rPr lang="en-GB" smtClean="0"/>
              <a:t>18/06/2024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8EAA324-B6F2-479F-B73C-00ED9AE99B9B}" type="slidenum">
              <a:rPr lang="en-GB" smtClean="0"/>
              <a:t>‹#›</a:t>
            </a:fld>
            <a:endParaRPr lang="en-GB"/>
          </a:p>
        </p:txBody>
      </p:sp>
    </p:spTree>
    <p:extLst>
      <p:ext uri="{BB962C8B-B14F-4D97-AF65-F5344CB8AC3E}">
        <p14:creationId xmlns:p14="http://schemas.microsoft.com/office/powerpoint/2010/main" val="15036513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EAA06AB-E1A9-428E-9A2A-C9DFFF05D9EB}" type="datetimeFigureOut">
              <a:rPr lang="en-GB" smtClean="0"/>
              <a:t>18/06/2024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8EAA324-B6F2-479F-B73C-00ED9AE99B9B}" type="slidenum">
              <a:rPr lang="en-GB" smtClean="0"/>
              <a:t>‹#›</a:t>
            </a:fld>
            <a:endParaRPr lang="en-GB"/>
          </a:p>
        </p:txBody>
      </p:sp>
    </p:spTree>
    <p:extLst>
      <p:ext uri="{BB962C8B-B14F-4D97-AF65-F5344CB8AC3E}">
        <p14:creationId xmlns:p14="http://schemas.microsoft.com/office/powerpoint/2010/main" val="10714978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EAA06AB-E1A9-428E-9A2A-C9DFFF05D9EB}" type="datetimeFigureOut">
              <a:rPr lang="en-GB" smtClean="0"/>
              <a:t>18/06/2024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8EAA324-B6F2-479F-B73C-00ED9AE99B9B}" type="slidenum">
              <a:rPr lang="en-GB" smtClean="0"/>
              <a:t>‹#›</a:t>
            </a:fld>
            <a:endParaRPr lang="en-GB"/>
          </a:p>
        </p:txBody>
      </p:sp>
    </p:spTree>
    <p:extLst>
      <p:ext uri="{BB962C8B-B14F-4D97-AF65-F5344CB8AC3E}">
        <p14:creationId xmlns:p14="http://schemas.microsoft.com/office/powerpoint/2010/main" val="12316308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AC3DE978-A285-4709-826C-D4611FD7BE64}" type="datetimeFigureOut">
              <a:rPr lang="en-GB" smtClean="0"/>
              <a:t>18/06/2024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BDE9EA5-05C8-4B5B-B253-366C87BB7B5C}" type="slidenum">
              <a:rPr lang="en-GB" smtClean="0"/>
              <a:t>‹#›</a:t>
            </a:fld>
            <a:endParaRPr lang="en-GB"/>
          </a:p>
        </p:txBody>
      </p:sp>
    </p:spTree>
    <p:extLst>
      <p:ext uri="{BB962C8B-B14F-4D97-AF65-F5344CB8AC3E}">
        <p14:creationId xmlns:p14="http://schemas.microsoft.com/office/powerpoint/2010/main" val="38734796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C3DE978-A285-4709-826C-D4611FD7BE64}" type="datetimeFigureOut">
              <a:rPr lang="en-GB" smtClean="0"/>
              <a:t>18/06/2024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BDE9EA5-05C8-4B5B-B253-366C87BB7B5C}" type="slidenum">
              <a:rPr lang="en-GB" smtClean="0"/>
              <a:t>‹#›</a:t>
            </a:fld>
            <a:endParaRPr lang="en-GB"/>
          </a:p>
        </p:txBody>
      </p:sp>
    </p:spTree>
    <p:extLst>
      <p:ext uri="{BB962C8B-B14F-4D97-AF65-F5344CB8AC3E}">
        <p14:creationId xmlns:p14="http://schemas.microsoft.com/office/powerpoint/2010/main" val="11677282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C3DE978-A285-4709-826C-D4611FD7BE64}" type="datetimeFigureOut">
              <a:rPr lang="en-GB" smtClean="0"/>
              <a:t>18/06/2024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BDE9EA5-05C8-4B5B-B253-366C87BB7B5C}" type="slidenum">
              <a:rPr lang="en-GB" smtClean="0"/>
              <a:t>‹#›</a:t>
            </a:fld>
            <a:endParaRPr lang="en-GB"/>
          </a:p>
        </p:txBody>
      </p:sp>
    </p:spTree>
    <p:extLst>
      <p:ext uri="{BB962C8B-B14F-4D97-AF65-F5344CB8AC3E}">
        <p14:creationId xmlns:p14="http://schemas.microsoft.com/office/powerpoint/2010/main" val="11775539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AC3DE978-A285-4709-826C-D4611FD7BE64}" type="datetimeFigureOut">
              <a:rPr lang="en-GB" smtClean="0"/>
              <a:t>18/06/2024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BDE9EA5-05C8-4B5B-B253-366C87BB7B5C}" type="slidenum">
              <a:rPr lang="en-GB" smtClean="0"/>
              <a:t>‹#›</a:t>
            </a:fld>
            <a:endParaRPr lang="en-GB"/>
          </a:p>
        </p:txBody>
      </p:sp>
    </p:spTree>
    <p:extLst>
      <p:ext uri="{BB962C8B-B14F-4D97-AF65-F5344CB8AC3E}">
        <p14:creationId xmlns:p14="http://schemas.microsoft.com/office/powerpoint/2010/main" val="12411484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AC3DE978-A285-4709-826C-D4611FD7BE64}" type="datetimeFigureOut">
              <a:rPr lang="en-GB" smtClean="0"/>
              <a:t>18/06/2024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BDE9EA5-05C8-4B5B-B253-366C87BB7B5C}" type="slidenum">
              <a:rPr lang="en-GB" smtClean="0"/>
              <a:t>‹#›</a:t>
            </a:fld>
            <a:endParaRPr lang="en-GB"/>
          </a:p>
        </p:txBody>
      </p:sp>
    </p:spTree>
    <p:extLst>
      <p:ext uri="{BB962C8B-B14F-4D97-AF65-F5344CB8AC3E}">
        <p14:creationId xmlns:p14="http://schemas.microsoft.com/office/powerpoint/2010/main" val="12193022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AC3DE978-A285-4709-826C-D4611FD7BE64}" type="datetimeFigureOut">
              <a:rPr lang="en-GB" smtClean="0"/>
              <a:t>18/06/2024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BDE9EA5-05C8-4B5B-B253-366C87BB7B5C}" type="slidenum">
              <a:rPr lang="en-GB" smtClean="0"/>
              <a:t>‹#›</a:t>
            </a:fld>
            <a:endParaRPr lang="en-GB"/>
          </a:p>
        </p:txBody>
      </p:sp>
    </p:spTree>
    <p:extLst>
      <p:ext uri="{BB962C8B-B14F-4D97-AF65-F5344CB8AC3E}">
        <p14:creationId xmlns:p14="http://schemas.microsoft.com/office/powerpoint/2010/main" val="34564817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3DE978-A285-4709-826C-D4611FD7BE64}" type="datetimeFigureOut">
              <a:rPr lang="en-GB" smtClean="0"/>
              <a:t>18/06/2024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BDE9EA5-05C8-4B5B-B253-366C87BB7B5C}" type="slidenum">
              <a:rPr lang="en-GB" smtClean="0"/>
              <a:t>‹#›</a:t>
            </a:fld>
            <a:endParaRPr lang="en-GB"/>
          </a:p>
        </p:txBody>
      </p:sp>
    </p:spTree>
    <p:extLst>
      <p:ext uri="{BB962C8B-B14F-4D97-AF65-F5344CB8AC3E}">
        <p14:creationId xmlns:p14="http://schemas.microsoft.com/office/powerpoint/2010/main" val="16712137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C3DE978-A285-4709-826C-D4611FD7BE64}" type="datetimeFigureOut">
              <a:rPr lang="en-GB" smtClean="0"/>
              <a:t>18/06/2024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BDE9EA5-05C8-4B5B-B253-366C87BB7B5C}" type="slidenum">
              <a:rPr lang="en-GB" smtClean="0"/>
              <a:t>‹#›</a:t>
            </a:fld>
            <a:endParaRPr lang="en-GB"/>
          </a:p>
        </p:txBody>
      </p:sp>
    </p:spTree>
    <p:extLst>
      <p:ext uri="{BB962C8B-B14F-4D97-AF65-F5344CB8AC3E}">
        <p14:creationId xmlns:p14="http://schemas.microsoft.com/office/powerpoint/2010/main" val="26161349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EAA06AB-E1A9-428E-9A2A-C9DFFF05D9EB}" type="datetimeFigureOut">
              <a:rPr lang="en-GB" smtClean="0"/>
              <a:t>18/06/2024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8EAA324-B6F2-479F-B73C-00ED9AE99B9B}" type="slidenum">
              <a:rPr lang="en-GB" smtClean="0"/>
              <a:t>‹#›</a:t>
            </a:fld>
            <a:endParaRPr lang="en-GB"/>
          </a:p>
        </p:txBody>
      </p:sp>
    </p:spTree>
    <p:extLst>
      <p:ext uri="{BB962C8B-B14F-4D97-AF65-F5344CB8AC3E}">
        <p14:creationId xmlns:p14="http://schemas.microsoft.com/office/powerpoint/2010/main" val="25506309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C3DE978-A285-4709-826C-D4611FD7BE64}" type="datetimeFigureOut">
              <a:rPr lang="en-GB" smtClean="0"/>
              <a:t>18/06/2024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BDE9EA5-05C8-4B5B-B253-366C87BB7B5C}" type="slidenum">
              <a:rPr lang="en-GB" smtClean="0"/>
              <a:t>‹#›</a:t>
            </a:fld>
            <a:endParaRPr lang="en-GB"/>
          </a:p>
        </p:txBody>
      </p:sp>
    </p:spTree>
    <p:extLst>
      <p:ext uri="{BB962C8B-B14F-4D97-AF65-F5344CB8AC3E}">
        <p14:creationId xmlns:p14="http://schemas.microsoft.com/office/powerpoint/2010/main" val="30622538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C3DE978-A285-4709-826C-D4611FD7BE64}" type="datetimeFigureOut">
              <a:rPr lang="en-GB" smtClean="0"/>
              <a:t>18/06/2024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BDE9EA5-05C8-4B5B-B253-366C87BB7B5C}" type="slidenum">
              <a:rPr lang="en-GB" smtClean="0"/>
              <a:t>‹#›</a:t>
            </a:fld>
            <a:endParaRPr lang="en-GB"/>
          </a:p>
        </p:txBody>
      </p:sp>
    </p:spTree>
    <p:extLst>
      <p:ext uri="{BB962C8B-B14F-4D97-AF65-F5344CB8AC3E}">
        <p14:creationId xmlns:p14="http://schemas.microsoft.com/office/powerpoint/2010/main" val="15610929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C3DE978-A285-4709-826C-D4611FD7BE64}" type="datetimeFigureOut">
              <a:rPr lang="en-GB" smtClean="0"/>
              <a:t>18/06/2024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BDE9EA5-05C8-4B5B-B253-366C87BB7B5C}" type="slidenum">
              <a:rPr lang="en-GB" smtClean="0"/>
              <a:t>‹#›</a:t>
            </a:fld>
            <a:endParaRPr lang="en-GB"/>
          </a:p>
        </p:txBody>
      </p:sp>
    </p:spTree>
    <p:extLst>
      <p:ext uri="{BB962C8B-B14F-4D97-AF65-F5344CB8AC3E}">
        <p14:creationId xmlns:p14="http://schemas.microsoft.com/office/powerpoint/2010/main" val="37423322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EAA06AB-E1A9-428E-9A2A-C9DFFF05D9EB}" type="datetimeFigureOut">
              <a:rPr lang="en-GB" smtClean="0"/>
              <a:t>18/06/2024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8EAA324-B6F2-479F-B73C-00ED9AE99B9B}" type="slidenum">
              <a:rPr lang="en-GB" smtClean="0"/>
              <a:t>‹#›</a:t>
            </a:fld>
            <a:endParaRPr lang="en-GB"/>
          </a:p>
        </p:txBody>
      </p:sp>
    </p:spTree>
    <p:extLst>
      <p:ext uri="{BB962C8B-B14F-4D97-AF65-F5344CB8AC3E}">
        <p14:creationId xmlns:p14="http://schemas.microsoft.com/office/powerpoint/2010/main" val="11256076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9EAA06AB-E1A9-428E-9A2A-C9DFFF05D9EB}" type="datetimeFigureOut">
              <a:rPr lang="en-GB" smtClean="0"/>
              <a:t>18/06/2024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8EAA324-B6F2-479F-B73C-00ED9AE99B9B}" type="slidenum">
              <a:rPr lang="en-GB" smtClean="0"/>
              <a:t>‹#›</a:t>
            </a:fld>
            <a:endParaRPr lang="en-GB"/>
          </a:p>
        </p:txBody>
      </p:sp>
    </p:spTree>
    <p:extLst>
      <p:ext uri="{BB962C8B-B14F-4D97-AF65-F5344CB8AC3E}">
        <p14:creationId xmlns:p14="http://schemas.microsoft.com/office/powerpoint/2010/main" val="20532685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9EAA06AB-E1A9-428E-9A2A-C9DFFF05D9EB}" type="datetimeFigureOut">
              <a:rPr lang="en-GB" smtClean="0"/>
              <a:t>18/06/2024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8EAA324-B6F2-479F-B73C-00ED9AE99B9B}" type="slidenum">
              <a:rPr lang="en-GB" smtClean="0"/>
              <a:t>‹#›</a:t>
            </a:fld>
            <a:endParaRPr lang="en-GB"/>
          </a:p>
        </p:txBody>
      </p:sp>
    </p:spTree>
    <p:extLst>
      <p:ext uri="{BB962C8B-B14F-4D97-AF65-F5344CB8AC3E}">
        <p14:creationId xmlns:p14="http://schemas.microsoft.com/office/powerpoint/2010/main" val="2888346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9EAA06AB-E1A9-428E-9A2A-C9DFFF05D9EB}" type="datetimeFigureOut">
              <a:rPr lang="en-GB" smtClean="0"/>
              <a:t>18/06/2024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8EAA324-B6F2-479F-B73C-00ED9AE99B9B}" type="slidenum">
              <a:rPr lang="en-GB" smtClean="0"/>
              <a:t>‹#›</a:t>
            </a:fld>
            <a:endParaRPr lang="en-GB"/>
          </a:p>
        </p:txBody>
      </p:sp>
    </p:spTree>
    <p:extLst>
      <p:ext uri="{BB962C8B-B14F-4D97-AF65-F5344CB8AC3E}">
        <p14:creationId xmlns:p14="http://schemas.microsoft.com/office/powerpoint/2010/main" val="17298226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AA06AB-E1A9-428E-9A2A-C9DFFF05D9EB}" type="datetimeFigureOut">
              <a:rPr lang="en-GB" smtClean="0"/>
              <a:t>18/06/2024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8EAA324-B6F2-479F-B73C-00ED9AE99B9B}" type="slidenum">
              <a:rPr lang="en-GB" smtClean="0"/>
              <a:t>‹#›</a:t>
            </a:fld>
            <a:endParaRPr lang="en-GB"/>
          </a:p>
        </p:txBody>
      </p:sp>
    </p:spTree>
    <p:extLst>
      <p:ext uri="{BB962C8B-B14F-4D97-AF65-F5344CB8AC3E}">
        <p14:creationId xmlns:p14="http://schemas.microsoft.com/office/powerpoint/2010/main" val="85221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EAA06AB-E1A9-428E-9A2A-C9DFFF05D9EB}" type="datetimeFigureOut">
              <a:rPr lang="en-GB" smtClean="0"/>
              <a:t>18/06/2024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8EAA324-B6F2-479F-B73C-00ED9AE99B9B}" type="slidenum">
              <a:rPr lang="en-GB" smtClean="0"/>
              <a:t>‹#›</a:t>
            </a:fld>
            <a:endParaRPr lang="en-GB"/>
          </a:p>
        </p:txBody>
      </p:sp>
    </p:spTree>
    <p:extLst>
      <p:ext uri="{BB962C8B-B14F-4D97-AF65-F5344CB8AC3E}">
        <p14:creationId xmlns:p14="http://schemas.microsoft.com/office/powerpoint/2010/main" val="22748536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EAA06AB-E1A9-428E-9A2A-C9DFFF05D9EB}" type="datetimeFigureOut">
              <a:rPr lang="en-GB" smtClean="0"/>
              <a:t>18/06/2024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8EAA324-B6F2-479F-B73C-00ED9AE99B9B}" type="slidenum">
              <a:rPr lang="en-GB" smtClean="0"/>
              <a:t>‹#›</a:t>
            </a:fld>
            <a:endParaRPr lang="en-GB"/>
          </a:p>
        </p:txBody>
      </p:sp>
    </p:spTree>
    <p:extLst>
      <p:ext uri="{BB962C8B-B14F-4D97-AF65-F5344CB8AC3E}">
        <p14:creationId xmlns:p14="http://schemas.microsoft.com/office/powerpoint/2010/main" val="32970937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AA06AB-E1A9-428E-9A2A-C9DFFF05D9EB}" type="datetimeFigureOut">
              <a:rPr lang="en-GB" smtClean="0"/>
              <a:t>18/06/2024</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EAA324-B6F2-479F-B73C-00ED9AE99B9B}" type="slidenum">
              <a:rPr lang="en-GB" smtClean="0"/>
              <a:t>‹#›</a:t>
            </a:fld>
            <a:endParaRPr lang="en-GB"/>
          </a:p>
        </p:txBody>
      </p:sp>
    </p:spTree>
    <p:extLst>
      <p:ext uri="{BB962C8B-B14F-4D97-AF65-F5344CB8AC3E}">
        <p14:creationId xmlns:p14="http://schemas.microsoft.com/office/powerpoint/2010/main" val="25475789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3DE978-A285-4709-826C-D4611FD7BE64}" type="datetimeFigureOut">
              <a:rPr lang="en-GB" smtClean="0"/>
              <a:t>18/06/2024</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DE9EA5-05C8-4B5B-B253-366C87BB7B5C}" type="slidenum">
              <a:rPr lang="en-GB" smtClean="0"/>
              <a:t>‹#›</a:t>
            </a:fld>
            <a:endParaRPr lang="en-GB"/>
          </a:p>
        </p:txBody>
      </p:sp>
    </p:spTree>
    <p:extLst>
      <p:ext uri="{BB962C8B-B14F-4D97-AF65-F5344CB8AC3E}">
        <p14:creationId xmlns:p14="http://schemas.microsoft.com/office/powerpoint/2010/main" val="12331528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policyandinsight@cambridgeshire.gov.uk" TargetMode="External"/><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8">
            <a:extLst>
              <a:ext uri="{FF2B5EF4-FFF2-40B4-BE49-F238E27FC236}">
                <a16:creationId xmlns:a16="http://schemas.microsoft.com/office/drawing/2014/main" id="{50D1D739-EDC4-4BE6-A073-9B157E1F90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Freeform: Shape 10">
            <a:extLst>
              <a:ext uri="{FF2B5EF4-FFF2-40B4-BE49-F238E27FC236}">
                <a16:creationId xmlns:a16="http://schemas.microsoft.com/office/drawing/2014/main" id="{6CDD35A4-E546-4AF3-A8B9-AC24C5C9FA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custGeom>
            <a:avLst/>
            <a:gdLst>
              <a:gd name="connsiteX0" fmla="*/ 0 w 12192000"/>
              <a:gd name="connsiteY0" fmla="*/ 0 h 6858000"/>
              <a:gd name="connsiteX1" fmla="*/ 3852070 w 12192000"/>
              <a:gd name="connsiteY1" fmla="*/ 0 h 6858000"/>
              <a:gd name="connsiteX2" fmla="*/ 3878367 w 12192000"/>
              <a:gd name="connsiteY2" fmla="*/ 23504 h 6858000"/>
              <a:gd name="connsiteX3" fmla="*/ 3885324 w 12192000"/>
              <a:gd name="connsiteY3" fmla="*/ 84795 h 6858000"/>
              <a:gd name="connsiteX4" fmla="*/ 3820400 w 12192000"/>
              <a:gd name="connsiteY4" fmla="*/ 131127 h 6858000"/>
              <a:gd name="connsiteX5" fmla="*/ 3631811 w 12192000"/>
              <a:gd name="connsiteY5" fmla="*/ 219929 h 6858000"/>
              <a:gd name="connsiteX6" fmla="*/ 4327428 w 12192000"/>
              <a:gd name="connsiteY6" fmla="*/ 351201 h 6858000"/>
              <a:gd name="connsiteX7" fmla="*/ 4080099 w 12192000"/>
              <a:gd name="connsiteY7" fmla="*/ 432279 h 6858000"/>
              <a:gd name="connsiteX8" fmla="*/ 3823492 w 12192000"/>
              <a:gd name="connsiteY8" fmla="*/ 490194 h 6858000"/>
              <a:gd name="connsiteX9" fmla="*/ 3545246 w 12192000"/>
              <a:gd name="connsiteY9" fmla="*/ 532664 h 6858000"/>
              <a:gd name="connsiteX10" fmla="*/ 3291732 w 12192000"/>
              <a:gd name="connsiteY10" fmla="*/ 617605 h 6858000"/>
              <a:gd name="connsiteX11" fmla="*/ 3953340 w 12192000"/>
              <a:gd name="connsiteY11" fmla="*/ 652353 h 6858000"/>
              <a:gd name="connsiteX12" fmla="*/ 3610170 w 12192000"/>
              <a:gd name="connsiteY12" fmla="*/ 729572 h 6858000"/>
              <a:gd name="connsiteX13" fmla="*/ 3328832 w 12192000"/>
              <a:gd name="connsiteY13" fmla="*/ 829957 h 6858000"/>
              <a:gd name="connsiteX14" fmla="*/ 3130966 w 12192000"/>
              <a:gd name="connsiteY14" fmla="*/ 876288 h 6858000"/>
              <a:gd name="connsiteX15" fmla="*/ 2920736 w 12192000"/>
              <a:gd name="connsiteY15" fmla="*/ 887872 h 6858000"/>
              <a:gd name="connsiteX16" fmla="*/ 2871269 w 12192000"/>
              <a:gd name="connsiteY16" fmla="*/ 961228 h 6858000"/>
              <a:gd name="connsiteX17" fmla="*/ 2936195 w 12192000"/>
              <a:gd name="connsiteY17" fmla="*/ 1038448 h 6858000"/>
              <a:gd name="connsiteX18" fmla="*/ 3035126 w 12192000"/>
              <a:gd name="connsiteY18" fmla="*/ 1046168 h 6858000"/>
              <a:gd name="connsiteX19" fmla="*/ 3625627 w 12192000"/>
              <a:gd name="connsiteY19" fmla="*/ 1065474 h 6858000"/>
              <a:gd name="connsiteX20" fmla="*/ 1733551 w 12192000"/>
              <a:gd name="connsiteY20" fmla="*/ 1235355 h 6858000"/>
              <a:gd name="connsiteX21" fmla="*/ 1990156 w 12192000"/>
              <a:gd name="connsiteY21" fmla="*/ 1339602 h 6858000"/>
              <a:gd name="connsiteX22" fmla="*/ 2076722 w 12192000"/>
              <a:gd name="connsiteY22" fmla="*/ 1625311 h 6858000"/>
              <a:gd name="connsiteX23" fmla="*/ 2392067 w 12192000"/>
              <a:gd name="connsiteY23" fmla="*/ 1787470 h 6858000"/>
              <a:gd name="connsiteX24" fmla="*/ 2596115 w 12192000"/>
              <a:gd name="connsiteY24" fmla="*/ 1845385 h 6858000"/>
              <a:gd name="connsiteX25" fmla="*/ 3062950 w 12192000"/>
              <a:gd name="connsiteY25" fmla="*/ 1930326 h 6858000"/>
              <a:gd name="connsiteX26" fmla="*/ 3130966 w 12192000"/>
              <a:gd name="connsiteY26" fmla="*/ 2069319 h 6858000"/>
              <a:gd name="connsiteX27" fmla="*/ 3189708 w 12192000"/>
              <a:gd name="connsiteY27" fmla="*/ 2223754 h 6858000"/>
              <a:gd name="connsiteX28" fmla="*/ 3313373 w 12192000"/>
              <a:gd name="connsiteY28" fmla="*/ 2324141 h 6858000"/>
              <a:gd name="connsiteX29" fmla="*/ 2351877 w 12192000"/>
              <a:gd name="connsiteY29" fmla="*/ 2308697 h 6858000"/>
              <a:gd name="connsiteX30" fmla="*/ 3437038 w 12192000"/>
              <a:gd name="connsiteY30" fmla="*/ 2633017 h 6858000"/>
              <a:gd name="connsiteX31" fmla="*/ 3341198 w 12192000"/>
              <a:gd name="connsiteY31" fmla="*/ 2760427 h 6858000"/>
              <a:gd name="connsiteX32" fmla="*/ 3934791 w 12192000"/>
              <a:gd name="connsiteY32" fmla="*/ 2934169 h 6858000"/>
              <a:gd name="connsiteX33" fmla="*/ 3616352 w 12192000"/>
              <a:gd name="connsiteY33" fmla="*/ 2953473 h 6858000"/>
              <a:gd name="connsiteX34" fmla="*/ 5468240 w 12192000"/>
              <a:gd name="connsiteY34" fmla="*/ 3679329 h 6858000"/>
              <a:gd name="connsiteX35" fmla="*/ 8111582 w 12192000"/>
              <a:gd name="connsiteY35" fmla="*/ 4204418 h 6858000"/>
              <a:gd name="connsiteX36" fmla="*/ 9144186 w 12192000"/>
              <a:gd name="connsiteY36" fmla="*/ 4304802 h 6858000"/>
              <a:gd name="connsiteX37" fmla="*/ 10319004 w 12192000"/>
              <a:gd name="connsiteY37" fmla="*/ 4273915 h 6858000"/>
              <a:gd name="connsiteX38" fmla="*/ 12053408 w 12192000"/>
              <a:gd name="connsiteY38" fmla="*/ 3907125 h 6858000"/>
              <a:gd name="connsiteX39" fmla="*/ 12192000 w 12192000"/>
              <a:gd name="connsiteY39" fmla="*/ 3841157 h 6858000"/>
              <a:gd name="connsiteX40" fmla="*/ 12192000 w 12192000"/>
              <a:gd name="connsiteY40" fmla="*/ 6858000 h 6858000"/>
              <a:gd name="connsiteX41" fmla="*/ 0 w 12192000"/>
              <a:gd name="connsiteY4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2192000" h="6858000">
                <a:moveTo>
                  <a:pt x="0" y="0"/>
                </a:moveTo>
                <a:lnTo>
                  <a:pt x="3852070" y="0"/>
                </a:lnTo>
                <a:lnTo>
                  <a:pt x="3878367" y="23504"/>
                </a:lnTo>
                <a:cubicBezTo>
                  <a:pt x="3887642" y="39430"/>
                  <a:pt x="3891507" y="59700"/>
                  <a:pt x="3885324" y="84795"/>
                </a:cubicBezTo>
                <a:cubicBezTo>
                  <a:pt x="3876049" y="123406"/>
                  <a:pt x="3845133" y="123406"/>
                  <a:pt x="3820400" y="131127"/>
                </a:cubicBezTo>
                <a:cubicBezTo>
                  <a:pt x="3764751" y="154292"/>
                  <a:pt x="3696735" y="138849"/>
                  <a:pt x="3631811" y="219929"/>
                </a:cubicBezTo>
                <a:cubicBezTo>
                  <a:pt x="3879141" y="262399"/>
                  <a:pt x="4117198" y="181318"/>
                  <a:pt x="4327428" y="351201"/>
                </a:cubicBezTo>
                <a:cubicBezTo>
                  <a:pt x="4250138" y="436142"/>
                  <a:pt x="4163572" y="416836"/>
                  <a:pt x="4080099" y="432279"/>
                </a:cubicBezTo>
                <a:cubicBezTo>
                  <a:pt x="3993533" y="447725"/>
                  <a:pt x="3910058" y="474751"/>
                  <a:pt x="3823492" y="490194"/>
                </a:cubicBezTo>
                <a:cubicBezTo>
                  <a:pt x="3730743" y="509498"/>
                  <a:pt x="3637993" y="513360"/>
                  <a:pt x="3545246" y="532664"/>
                </a:cubicBezTo>
                <a:cubicBezTo>
                  <a:pt x="3467954" y="548109"/>
                  <a:pt x="3384480" y="521081"/>
                  <a:pt x="3291732" y="617605"/>
                </a:cubicBezTo>
                <a:cubicBezTo>
                  <a:pt x="3520513" y="687103"/>
                  <a:pt x="3727651" y="582857"/>
                  <a:pt x="3953340" y="652353"/>
                </a:cubicBezTo>
                <a:cubicBezTo>
                  <a:pt x="3820400" y="714129"/>
                  <a:pt x="3712194" y="694824"/>
                  <a:pt x="3610170" y="729572"/>
                </a:cubicBezTo>
                <a:cubicBezTo>
                  <a:pt x="3517420" y="764322"/>
                  <a:pt x="3406122" y="725712"/>
                  <a:pt x="3328832" y="829957"/>
                </a:cubicBezTo>
                <a:cubicBezTo>
                  <a:pt x="3270090" y="911035"/>
                  <a:pt x="3208258" y="922618"/>
                  <a:pt x="3130966" y="876288"/>
                </a:cubicBezTo>
                <a:cubicBezTo>
                  <a:pt x="3062950" y="833818"/>
                  <a:pt x="2988752" y="845400"/>
                  <a:pt x="2920736" y="887872"/>
                </a:cubicBezTo>
                <a:cubicBezTo>
                  <a:pt x="2896004" y="903315"/>
                  <a:pt x="2871269" y="922618"/>
                  <a:pt x="2871269" y="961228"/>
                </a:cubicBezTo>
                <a:cubicBezTo>
                  <a:pt x="2871269" y="1015283"/>
                  <a:pt x="2902186" y="1030726"/>
                  <a:pt x="2936195" y="1038448"/>
                </a:cubicBezTo>
                <a:cubicBezTo>
                  <a:pt x="2967111" y="1046168"/>
                  <a:pt x="3004210" y="1053891"/>
                  <a:pt x="3035126" y="1046168"/>
                </a:cubicBezTo>
                <a:cubicBezTo>
                  <a:pt x="3232990" y="1003700"/>
                  <a:pt x="3427764" y="1073194"/>
                  <a:pt x="3625627" y="1065474"/>
                </a:cubicBezTo>
                <a:cubicBezTo>
                  <a:pt x="3004210" y="1231494"/>
                  <a:pt x="2376610" y="1177441"/>
                  <a:pt x="1733551" y="1235355"/>
                </a:cubicBezTo>
                <a:cubicBezTo>
                  <a:pt x="1817025" y="1351183"/>
                  <a:pt x="1925232" y="1254661"/>
                  <a:pt x="1990156" y="1339602"/>
                </a:cubicBezTo>
                <a:cubicBezTo>
                  <a:pt x="1928323" y="1517205"/>
                  <a:pt x="1953057" y="1613728"/>
                  <a:pt x="2076722" y="1625311"/>
                </a:cubicBezTo>
                <a:cubicBezTo>
                  <a:pt x="2197295" y="1636894"/>
                  <a:pt x="2327143" y="1575118"/>
                  <a:pt x="2392067" y="1787470"/>
                </a:cubicBezTo>
                <a:cubicBezTo>
                  <a:pt x="2410617" y="1853106"/>
                  <a:pt x="2525008" y="1833802"/>
                  <a:pt x="2596115" y="1845385"/>
                </a:cubicBezTo>
                <a:cubicBezTo>
                  <a:pt x="2750696" y="1872411"/>
                  <a:pt x="2914554" y="1845385"/>
                  <a:pt x="3062950" y="1930326"/>
                </a:cubicBezTo>
                <a:cubicBezTo>
                  <a:pt x="3121692" y="1961213"/>
                  <a:pt x="3161883" y="1984378"/>
                  <a:pt x="3130966" y="2069319"/>
                </a:cubicBezTo>
                <a:cubicBezTo>
                  <a:pt x="3100050" y="2158121"/>
                  <a:pt x="3140242" y="2189008"/>
                  <a:pt x="3189708" y="2223754"/>
                </a:cubicBezTo>
                <a:cubicBezTo>
                  <a:pt x="3226808" y="2250784"/>
                  <a:pt x="3282457" y="2243060"/>
                  <a:pt x="3313373" y="2324141"/>
                </a:cubicBezTo>
                <a:cubicBezTo>
                  <a:pt x="2988752" y="2312558"/>
                  <a:pt x="2673405" y="2246923"/>
                  <a:pt x="2351877" y="2308697"/>
                </a:cubicBezTo>
                <a:cubicBezTo>
                  <a:pt x="2704323" y="2463134"/>
                  <a:pt x="3090776" y="2455412"/>
                  <a:pt x="3437038" y="2633017"/>
                </a:cubicBezTo>
                <a:cubicBezTo>
                  <a:pt x="3424671" y="2694791"/>
                  <a:pt x="3344289" y="2667764"/>
                  <a:pt x="3341198" y="2760427"/>
                </a:cubicBezTo>
                <a:cubicBezTo>
                  <a:pt x="3523603" y="2856951"/>
                  <a:pt x="3743110" y="2791314"/>
                  <a:pt x="3934791" y="2934169"/>
                </a:cubicBezTo>
                <a:cubicBezTo>
                  <a:pt x="3823492" y="2999805"/>
                  <a:pt x="3721469" y="2891699"/>
                  <a:pt x="3616352" y="2953473"/>
                </a:cubicBezTo>
                <a:cubicBezTo>
                  <a:pt x="3650361" y="3046136"/>
                  <a:pt x="5189993" y="3617555"/>
                  <a:pt x="5468240" y="3679329"/>
                </a:cubicBezTo>
                <a:cubicBezTo>
                  <a:pt x="6034007" y="3806740"/>
                  <a:pt x="7663296" y="4131059"/>
                  <a:pt x="8111582" y="4204418"/>
                </a:cubicBezTo>
                <a:cubicBezTo>
                  <a:pt x="8457844" y="4258470"/>
                  <a:pt x="8801016" y="4300942"/>
                  <a:pt x="9144186" y="4304802"/>
                </a:cubicBezTo>
                <a:cubicBezTo>
                  <a:pt x="9536822" y="4308663"/>
                  <a:pt x="9926368" y="4289359"/>
                  <a:pt x="10319004" y="4273915"/>
                </a:cubicBezTo>
                <a:cubicBezTo>
                  <a:pt x="10906415" y="4250750"/>
                  <a:pt x="11484549" y="4158087"/>
                  <a:pt x="12053408" y="3907125"/>
                </a:cubicBezTo>
                <a:lnTo>
                  <a:pt x="12192000" y="3841157"/>
                </a:lnTo>
                <a:lnTo>
                  <a:pt x="12192000" y="6858000"/>
                </a:lnTo>
                <a:lnTo>
                  <a:pt x="0" y="6858000"/>
                </a:lnTo>
                <a:close/>
              </a:path>
            </a:pathLst>
          </a:custGeom>
          <a:solidFill>
            <a:schemeClr val="bg2">
              <a:alpha val="50000"/>
            </a:schemeClr>
          </a:solidFill>
          <a:ln w="32707" cap="flat">
            <a:noFill/>
            <a:prstDash val="solid"/>
            <a:miter/>
          </a:ln>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48B284E-CD81-449F-A838-EA547E0E7E59}"/>
              </a:ext>
            </a:extLst>
          </p:cNvPr>
          <p:cNvSpPr>
            <a:spLocks noGrp="1"/>
          </p:cNvSpPr>
          <p:nvPr>
            <p:ph type="title"/>
          </p:nvPr>
        </p:nvSpPr>
        <p:spPr>
          <a:xfrm>
            <a:off x="861725" y="3554091"/>
            <a:ext cx="7268147" cy="1754376"/>
          </a:xfrm>
        </p:spPr>
        <p:txBody>
          <a:bodyPr vert="horz" lIns="91440" tIns="45720" rIns="91440" bIns="45720" rtlCol="0" anchor="b">
            <a:normAutofit/>
          </a:bodyPr>
          <a:lstStyle/>
          <a:p>
            <a:r>
              <a:rPr lang="en-US" b="1" dirty="0"/>
              <a:t>CPCA Economy &amp; Employment Update</a:t>
            </a:r>
            <a:endParaRPr lang="en-US" b="1" kern="1200" dirty="0">
              <a:solidFill>
                <a:schemeClr val="tx1"/>
              </a:solidFill>
              <a:latin typeface="+mj-lt"/>
              <a:ea typeface="+mj-ea"/>
              <a:cs typeface="+mj-cs"/>
            </a:endParaRPr>
          </a:p>
        </p:txBody>
      </p:sp>
      <p:sp>
        <p:nvSpPr>
          <p:cNvPr id="3" name="TextBox 2">
            <a:extLst>
              <a:ext uri="{FF2B5EF4-FFF2-40B4-BE49-F238E27FC236}">
                <a16:creationId xmlns:a16="http://schemas.microsoft.com/office/drawing/2014/main" id="{0145CA67-64CF-4EB4-8887-6ECB48DE38F3}"/>
              </a:ext>
            </a:extLst>
          </p:cNvPr>
          <p:cNvSpPr txBox="1"/>
          <p:nvPr/>
        </p:nvSpPr>
        <p:spPr>
          <a:xfrm>
            <a:off x="838199" y="5384878"/>
            <a:ext cx="7315200" cy="775494"/>
          </a:xfrm>
          <a:prstGeom prst="rect">
            <a:avLst/>
          </a:prstGeom>
        </p:spPr>
        <p:txBody>
          <a:bodyPr vert="horz" lIns="91440" tIns="45720" rIns="91440" bIns="45720" rtlCol="0" anchor="t">
            <a:normAutofit fontScale="92500" lnSpcReduction="10000"/>
          </a:body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en-US" sz="1200" b="1" dirty="0">
                <a:solidFill>
                  <a:prstClr val="black"/>
                </a:solidFill>
                <a:latin typeface="Calibri" panose="020F0502020204030204"/>
              </a:rPr>
              <a:t>January 2024 Update</a:t>
            </a:r>
          </a:p>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Policy &amp; Insight Team, Cambridgeshire County Council</a:t>
            </a:r>
            <a:endParaRPr kumimoji="0" lang="en-US" sz="1200" b="1" i="0" u="none" strike="noStrike" kern="1200" cap="none" spc="0" normalizeH="0" baseline="0" noProof="0" dirty="0">
              <a:ln>
                <a:noFill/>
              </a:ln>
              <a:solidFill>
                <a:prstClr val="black"/>
              </a:solidFill>
              <a:effectLst/>
              <a:uLnTx/>
              <a:uFillTx/>
              <a:latin typeface="Calibri" panose="020F0502020204030204"/>
              <a:ea typeface="Calibri"/>
              <a:cs typeface="Calibri"/>
            </a:endParaRPr>
          </a:p>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hlinkClick r:id="rId3"/>
              </a:rPr>
              <a:t>policyandinsight@cambridgeshire.gov.uk</a:t>
            </a: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Calibri"/>
            </a:endParaRPr>
          </a:p>
        </p:txBody>
      </p:sp>
      <p:pic>
        <p:nvPicPr>
          <p:cNvPr id="4" name="Picture 3">
            <a:extLst>
              <a:ext uri="{FF2B5EF4-FFF2-40B4-BE49-F238E27FC236}">
                <a16:creationId xmlns:a16="http://schemas.microsoft.com/office/drawing/2014/main" id="{0371F944-83DC-43A0-9D4F-E4DF376ADB05}"/>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8591107" y="5939235"/>
            <a:ext cx="3462850" cy="761826"/>
          </a:xfrm>
          <a:prstGeom prst="rect">
            <a:avLst/>
          </a:prstGeom>
        </p:spPr>
      </p:pic>
      <p:pic>
        <p:nvPicPr>
          <p:cNvPr id="6" name="Picture 5">
            <a:extLst>
              <a:ext uri="{FF2B5EF4-FFF2-40B4-BE49-F238E27FC236}">
                <a16:creationId xmlns:a16="http://schemas.microsoft.com/office/drawing/2014/main" id="{36F529C0-1F8D-4D13-AB27-FBD34D6871BE}"/>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8466798" y="0"/>
            <a:ext cx="3580071" cy="1351301"/>
          </a:xfrm>
          <a:prstGeom prst="rect">
            <a:avLst/>
          </a:prstGeom>
        </p:spPr>
      </p:pic>
    </p:spTree>
    <p:extLst>
      <p:ext uri="{BB962C8B-B14F-4D97-AF65-F5344CB8AC3E}">
        <p14:creationId xmlns:p14="http://schemas.microsoft.com/office/powerpoint/2010/main" val="2081016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40C203-1965-AA2D-A481-F4DC28F7B9C6}"/>
              </a:ext>
            </a:extLst>
          </p:cNvPr>
          <p:cNvSpPr>
            <a:spLocks noGrp="1"/>
          </p:cNvSpPr>
          <p:nvPr>
            <p:ph type="title" idx="4294967295"/>
          </p:nvPr>
        </p:nvSpPr>
        <p:spPr>
          <a:xfrm>
            <a:off x="0" y="-3610"/>
            <a:ext cx="12192000" cy="860345"/>
          </a:xfrm>
          <a:prstGeom prst="rect">
            <a:avLst/>
          </a:prstGeom>
          <a:solidFill>
            <a:schemeClr val="accent2"/>
          </a:solidFill>
          <a:ln w="12700" cap="flat" cmpd="sng" algn="ctr">
            <a:noFill/>
            <a:prstDash val="solid"/>
            <a:miter lim="800000"/>
          </a:ln>
          <a:effectLst/>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rPr>
              <a:t>Claimants of Benefits related to Unemployment – December 2023</a:t>
            </a:r>
            <a:endParaRPr kumimoji="0" lang="en-GB" sz="2800" b="1"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endParaRPr>
          </a:p>
        </p:txBody>
      </p:sp>
      <p:sp>
        <p:nvSpPr>
          <p:cNvPr id="5" name="TextBox 4">
            <a:extLst>
              <a:ext uri="{FF2B5EF4-FFF2-40B4-BE49-F238E27FC236}">
                <a16:creationId xmlns:a16="http://schemas.microsoft.com/office/drawing/2014/main" id="{3504BDA3-ECA1-3CB6-A871-2440E752EF28}"/>
              </a:ext>
            </a:extLst>
          </p:cNvPr>
          <p:cNvSpPr txBox="1"/>
          <p:nvPr/>
        </p:nvSpPr>
        <p:spPr>
          <a:xfrm>
            <a:off x="5568" y="1072083"/>
            <a:ext cx="12186432" cy="923330"/>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alibri"/>
                <a:ea typeface="Calibri"/>
                <a:cs typeface="Times New Roman"/>
              </a:rPr>
              <a:t>Claimant counts across </a:t>
            </a:r>
            <a:r>
              <a:rPr lang="en-GB" b="1" dirty="0">
                <a:solidFill>
                  <a:prstClr val="white"/>
                </a:solidFill>
                <a:latin typeface="Calibri"/>
                <a:ea typeface="Calibri"/>
                <a:cs typeface="Times New Roman"/>
              </a:rPr>
              <a:t>Cambridgeshire and Peterborough</a:t>
            </a:r>
            <a:r>
              <a:rPr kumimoji="0" lang="en-GB" sz="1800" b="1" i="0" u="none" strike="noStrike" kern="1200" cap="none" spc="0" normalizeH="0" baseline="0" noProof="0" dirty="0">
                <a:ln>
                  <a:noFill/>
                </a:ln>
                <a:solidFill>
                  <a:prstClr val="white"/>
                </a:solidFill>
                <a:effectLst/>
                <a:uLnTx/>
                <a:uFillTx/>
                <a:latin typeface="Calibri"/>
                <a:ea typeface="Calibri"/>
                <a:cs typeface="Times New Roman"/>
              </a:rPr>
              <a:t> have increased across all age groups since the last update (September 2023) and have also increased slightly year on year (comparing December 2022 to December 2023), with increases across most districts.</a:t>
            </a:r>
            <a:endParaRPr kumimoji="0" lang="en-GB" sz="1800" b="1"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9FDF174E-3AE8-27D6-F15B-03653C2FF1C5}"/>
              </a:ext>
            </a:extLst>
          </p:cNvPr>
          <p:cNvSpPr txBox="1"/>
          <p:nvPr/>
        </p:nvSpPr>
        <p:spPr>
          <a:xfrm>
            <a:off x="155242" y="2547114"/>
            <a:ext cx="11881516" cy="3550011"/>
          </a:xfrm>
          <a:prstGeom prst="rect">
            <a:avLst/>
          </a:prstGeom>
          <a:noFill/>
        </p:spPr>
        <p:txBody>
          <a:bodyPr wrap="square" lIns="91440" tIns="45720" rIns="91440" bIns="45720" anchor="t">
            <a:spAutoFit/>
          </a:bodyPr>
          <a:lstStyle/>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lang="en-GB" sz="1600" dirty="0">
                <a:effectLst/>
                <a:latin typeface="Calibri" panose="020F0502020204030204" pitchFamily="34" charset="0"/>
                <a:ea typeface="Calibri" panose="020F0502020204030204" pitchFamily="34" charset="0"/>
                <a:cs typeface="Times New Roman" panose="02020603050405020304" pitchFamily="18" charset="0"/>
              </a:rPr>
              <a:t>As with the Unemployment rate </a:t>
            </a:r>
            <a:r>
              <a:rPr lang="en-GB" sz="1600" b="1" dirty="0">
                <a:effectLst/>
                <a:latin typeface="Calibri" panose="020F0502020204030204" pitchFamily="34" charset="0"/>
                <a:ea typeface="Calibri" panose="020F0502020204030204" pitchFamily="34" charset="0"/>
                <a:cs typeface="Times New Roman" panose="02020603050405020304" pitchFamily="18" charset="0"/>
              </a:rPr>
              <a:t>a lower proportion of Cambridgeshire and Peterborough residents claim benefits related to unemployment when compared to the UK. </a:t>
            </a:r>
            <a:r>
              <a:rPr lang="en-GB" sz="1600" dirty="0">
                <a:effectLst/>
                <a:latin typeface="Calibri" panose="020F0502020204030204" pitchFamily="34" charset="0"/>
                <a:ea typeface="Calibri" panose="020F0502020204030204" pitchFamily="34" charset="0"/>
                <a:cs typeface="Times New Roman" panose="02020603050405020304" pitchFamily="18" charset="0"/>
              </a:rPr>
              <a:t>However, there is a high degree of disparity within the region itself as </a:t>
            </a:r>
            <a:r>
              <a:rPr lang="en-GB" sz="1600" b="1" dirty="0">
                <a:effectLst/>
                <a:latin typeface="Calibri" panose="020F0502020204030204" pitchFamily="34" charset="0"/>
                <a:ea typeface="Calibri" panose="020F0502020204030204" pitchFamily="34" charset="0"/>
                <a:cs typeface="Times New Roman" panose="02020603050405020304" pitchFamily="18" charset="0"/>
              </a:rPr>
              <a:t>both Fenland and Peterborough have higher claimant rates than nationally </a:t>
            </a:r>
            <a:r>
              <a:rPr lang="en-GB" sz="1600" b="1" dirty="0" err="1">
                <a:effectLst/>
                <a:latin typeface="Calibri" panose="020F0502020204030204" pitchFamily="34" charset="0"/>
                <a:ea typeface="Calibri" panose="020F0502020204030204" pitchFamily="34" charset="0"/>
                <a:cs typeface="Times New Roman" panose="02020603050405020304" pitchFamily="18" charset="0"/>
              </a:rPr>
              <a:t>wth</a:t>
            </a:r>
            <a:r>
              <a:rPr lang="en-GB" sz="1600" b="1" dirty="0">
                <a:effectLst/>
                <a:latin typeface="Calibri" panose="020F0502020204030204" pitchFamily="34" charset="0"/>
                <a:ea typeface="Calibri" panose="020F0502020204030204" pitchFamily="34" charset="0"/>
                <a:cs typeface="Times New Roman" panose="02020603050405020304" pitchFamily="18" charset="0"/>
              </a:rPr>
              <a:t> 42% in Peterborough itself.</a:t>
            </a:r>
            <a:endParaRPr kumimoji="0" lang="en-GB" sz="1600" b="1"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endParaRPr>
          </a:p>
          <a:p>
            <a:pPr marL="342900" lvl="0" indent="-342900">
              <a:lnSpc>
                <a:spcPct val="107000"/>
              </a:lnSpc>
              <a:spcBef>
                <a:spcPts val="1200"/>
              </a:spcBef>
              <a:buFont typeface="Symbol" panose="05050102010706020507" pitchFamily="18" charset="2"/>
              <a:buChar char=""/>
            </a:pPr>
            <a:r>
              <a:rPr lang="en-GB" sz="1600" b="1" dirty="0">
                <a:latin typeface="Calibri" panose="020F0502020204030204" pitchFamily="34" charset="0"/>
                <a:ea typeface="Calibri" panose="020F0502020204030204" pitchFamily="34" charset="0"/>
                <a:cs typeface="Times New Roman" panose="02020603050405020304" pitchFamily="18" charset="0"/>
              </a:rPr>
              <a:t>18-24 year olds across East Cambridgeshire, Fenland, South Cambridgeshire and Peterborough all </a:t>
            </a:r>
            <a:r>
              <a:rPr lang="en-GB" sz="1600" b="1" dirty="0">
                <a:effectLst/>
                <a:latin typeface="Calibri" panose="020F0502020204030204" pitchFamily="34" charset="0"/>
                <a:ea typeface="Calibri" panose="020F0502020204030204" pitchFamily="34" charset="0"/>
                <a:cs typeface="Times New Roman" panose="02020603050405020304" pitchFamily="18" charset="0"/>
              </a:rPr>
              <a:t>have a higher claimant rate than other age groups and the working age population as a whole. </a:t>
            </a:r>
            <a:r>
              <a:rPr lang="en-GB" sz="1600" dirty="0">
                <a:effectLst/>
                <a:latin typeface="Calibri" panose="020F0502020204030204" pitchFamily="34" charset="0"/>
                <a:ea typeface="Calibri" panose="020F0502020204030204" pitchFamily="34" charset="0"/>
                <a:cs typeface="Times New Roman" panose="02020603050405020304" pitchFamily="18" charset="0"/>
              </a:rPr>
              <a:t>This difference was especially apparent within the more relatively deprived local authorities like Fenland and Peterborough where the claimant rate of 18-24 year olds was </a:t>
            </a:r>
            <a:r>
              <a:rPr lang="en-GB" sz="1600" b="1" dirty="0">
                <a:effectLst/>
                <a:latin typeface="Calibri" panose="020F0502020204030204" pitchFamily="34" charset="0"/>
                <a:ea typeface="Calibri" panose="020F0502020204030204" pitchFamily="34" charset="0"/>
                <a:cs typeface="Times New Roman" panose="02020603050405020304" pitchFamily="18" charset="0"/>
              </a:rPr>
              <a:t>2.</a:t>
            </a:r>
            <a:r>
              <a:rPr lang="en-GB" sz="1600" b="1" dirty="0">
                <a:latin typeface="Calibri" panose="020F0502020204030204" pitchFamily="34" charset="0"/>
                <a:ea typeface="Calibri" panose="020F0502020204030204" pitchFamily="34" charset="0"/>
                <a:cs typeface="Times New Roman" panose="02020603050405020304" pitchFamily="18" charset="0"/>
              </a:rPr>
              <a:t>6 </a:t>
            </a:r>
            <a:r>
              <a:rPr lang="en-GB" sz="1600" b="1" dirty="0">
                <a:effectLst/>
                <a:latin typeface="Calibri" panose="020F0502020204030204" pitchFamily="34" charset="0"/>
                <a:ea typeface="Calibri" panose="020F0502020204030204" pitchFamily="34" charset="0"/>
                <a:cs typeface="Times New Roman" panose="02020603050405020304" pitchFamily="18" charset="0"/>
              </a:rPr>
              <a:t>percentage points and 2.7 percentage points higher respectively than the claimant rate for 16-64 year olds overall. </a:t>
            </a:r>
            <a:r>
              <a:rPr lang="en-GB" sz="1600" dirty="0">
                <a:effectLst/>
                <a:latin typeface="Calibri" panose="020F0502020204030204" pitchFamily="34" charset="0"/>
                <a:ea typeface="Calibri" panose="020F0502020204030204" pitchFamily="34" charset="0"/>
                <a:cs typeface="Times New Roman" panose="02020603050405020304" pitchFamily="18" charset="0"/>
              </a:rPr>
              <a:t>It is interesting to note that a less relatively deprived local authority like South Cambridgeshire had the lowest percentage point difference between young adults and the working age population.</a:t>
            </a:r>
            <a:endParaRPr kumimoji="0" lang="en-GB"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Bef>
                <a:spcPts val="1200"/>
              </a:spcBef>
              <a:buFont typeface="Symbol" panose="05050102010706020507" pitchFamily="18" charset="2"/>
              <a:buChar char=""/>
            </a:pPr>
            <a:r>
              <a:rPr lang="en-GB" sz="1600" b="1" dirty="0">
                <a:effectLst/>
                <a:latin typeface="Calibri" panose="020F0502020204030204" pitchFamily="34" charset="0"/>
                <a:ea typeface="Calibri" panose="020F0502020204030204" pitchFamily="34" charset="0"/>
                <a:cs typeface="Times New Roman" panose="02020603050405020304" pitchFamily="18" charset="0"/>
              </a:rPr>
              <a:t>Compared to December 2022, the 12 month rolling change in the number of claimants continues to show increases, especially younger claimants and those who live in more relatively deprived areas. Peterborough saw a steep increase in the number of claimants across the year (</a:t>
            </a:r>
            <a:r>
              <a:rPr lang="en-GB" sz="1600" b="1" dirty="0">
                <a:latin typeface="Calibri" panose="020F0502020204030204" pitchFamily="34" charset="0"/>
                <a:ea typeface="Calibri" panose="020F0502020204030204" pitchFamily="34" charset="0"/>
                <a:cs typeface="Times New Roman" panose="02020603050405020304" pitchFamily="18" charset="0"/>
              </a:rPr>
              <a:t>+9.1</a:t>
            </a:r>
            <a:r>
              <a:rPr lang="en-GB" sz="1600" b="1" dirty="0">
                <a:effectLst/>
                <a:latin typeface="Calibri" panose="020F0502020204030204" pitchFamily="34" charset="0"/>
                <a:ea typeface="Calibri" panose="020F0502020204030204" pitchFamily="34" charset="0"/>
                <a:cs typeface="Times New Roman" panose="02020603050405020304" pitchFamily="18" charset="0"/>
              </a:rPr>
              <a:t>% compared to +4.2% in Cambridgeshire and Peterborough and </a:t>
            </a:r>
            <a:r>
              <a:rPr lang="en-GB" sz="1600" b="1" dirty="0">
                <a:latin typeface="Calibri" panose="020F0502020204030204" pitchFamily="34" charset="0"/>
                <a:ea typeface="Calibri" panose="020F0502020204030204" pitchFamily="34" charset="0"/>
                <a:cs typeface="Times New Roman" panose="02020603050405020304" pitchFamily="18" charset="0"/>
              </a:rPr>
              <a:t>+1.9</a:t>
            </a:r>
            <a:r>
              <a:rPr lang="en-GB" sz="1600" b="1" dirty="0">
                <a:effectLst/>
                <a:latin typeface="Calibri" panose="020F0502020204030204" pitchFamily="34" charset="0"/>
                <a:ea typeface="Calibri" panose="020F0502020204030204" pitchFamily="34" charset="0"/>
                <a:cs typeface="Times New Roman" panose="02020603050405020304" pitchFamily="18" charset="0"/>
              </a:rPr>
              <a:t>% in the UK)</a:t>
            </a:r>
            <a:r>
              <a:rPr lang="en-GB" sz="1600" dirty="0">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7919662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5D83C49B-8E3E-4F86-BF4D-04112D0EEC74}"/>
              </a:ext>
            </a:extLst>
          </p:cNvPr>
          <p:cNvSpPr>
            <a:spLocks noGrp="1"/>
          </p:cNvSpPr>
          <p:nvPr>
            <p:ph type="title" idx="4294967295"/>
          </p:nvPr>
        </p:nvSpPr>
        <p:spPr>
          <a:xfrm>
            <a:off x="0" y="-19785"/>
            <a:ext cx="12192000" cy="646331"/>
          </a:xfrm>
          <a:prstGeom prst="rect">
            <a:avLst/>
          </a:prstGeom>
          <a:solidFill>
            <a:srgbClr val="203864"/>
          </a:solidFill>
          <a:ln w="12700" cap="flat" cmpd="sng" algn="ctr">
            <a:noFill/>
            <a:prstDash val="solid"/>
            <a:miter lim="800000"/>
          </a:ln>
          <a:effectLst/>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prstClr val="white"/>
                </a:solidFill>
                <a:effectLst/>
                <a:uLnTx/>
                <a:uFillTx/>
                <a:latin typeface="Calibri" panose="020F0502020204030204"/>
                <a:ea typeface="+mn-ea"/>
                <a:cs typeface="+mn-cs"/>
              </a:rPr>
              <a:t>Labour Market – Claimant Count</a:t>
            </a:r>
          </a:p>
        </p:txBody>
      </p:sp>
      <p:sp>
        <p:nvSpPr>
          <p:cNvPr id="2" name="TextBox 1">
            <a:extLst>
              <a:ext uri="{FF2B5EF4-FFF2-40B4-BE49-F238E27FC236}">
                <a16:creationId xmlns:a16="http://schemas.microsoft.com/office/drawing/2014/main" id="{38E7580A-70B1-C3FC-F0E5-5029EF16A129}"/>
              </a:ext>
            </a:extLst>
          </p:cNvPr>
          <p:cNvSpPr txBox="1"/>
          <p:nvPr/>
        </p:nvSpPr>
        <p:spPr>
          <a:xfrm>
            <a:off x="567612" y="626546"/>
            <a:ext cx="11056776" cy="646331"/>
          </a:xfrm>
          <a:prstGeom prst="rect">
            <a:avLst/>
          </a:prstGeom>
          <a:noFill/>
        </p:spPr>
        <p:txBody>
          <a:bodyPr wrap="square" rtlCol="0">
            <a:spAutoFit/>
          </a:bodyPr>
          <a:lstStyle/>
          <a:p>
            <a:r>
              <a:rPr lang="en-US" sz="1200"/>
              <a:t>The Claimant Count measures the number of people (age 16+) claiming benefit principally for the reason of being unemployed. We use data on claimants rather than unemployed numbers because – although the numbers are lower – they are more up to date. It is however a narrower measure of unemployment, and as such does not cover all those out of work, since not all can claim assistance. </a:t>
            </a:r>
          </a:p>
        </p:txBody>
      </p:sp>
      <p:pic>
        <p:nvPicPr>
          <p:cNvPr id="6" name="Picture 5" descr="A line chart showing claimant count numbers for Cambridgeshire and Peterborough as a whole, as well as Cambridgeshire and Peterborough independently since January 2020. The claimant count has fallen since the end of covid restrictions, but is still higher than it was pre-covid. However, this may be influenced by policy changes.">
            <a:extLst>
              <a:ext uri="{FF2B5EF4-FFF2-40B4-BE49-F238E27FC236}">
                <a16:creationId xmlns:a16="http://schemas.microsoft.com/office/drawing/2014/main" id="{CA991E61-B548-EBAE-C844-A3185DEE42D2}"/>
              </a:ext>
            </a:extLst>
          </p:cNvPr>
          <p:cNvPicPr>
            <a:picLocks noChangeAspect="1"/>
          </p:cNvPicPr>
          <p:nvPr/>
        </p:nvPicPr>
        <p:blipFill>
          <a:blip r:embed="rId3"/>
          <a:stretch>
            <a:fillRect/>
          </a:stretch>
        </p:blipFill>
        <p:spPr>
          <a:xfrm>
            <a:off x="0" y="1272877"/>
            <a:ext cx="12192000" cy="3459637"/>
          </a:xfrm>
          <a:prstGeom prst="rect">
            <a:avLst/>
          </a:prstGeom>
        </p:spPr>
      </p:pic>
      <p:graphicFrame>
        <p:nvGraphicFramePr>
          <p:cNvPr id="3" name="Table 3">
            <a:extLst>
              <a:ext uri="{FF2B5EF4-FFF2-40B4-BE49-F238E27FC236}">
                <a16:creationId xmlns:a16="http://schemas.microsoft.com/office/drawing/2014/main" id="{D9574446-F175-A1D6-A6AA-469E56F780BB}"/>
              </a:ext>
            </a:extLst>
          </p:cNvPr>
          <p:cNvGraphicFramePr>
            <a:graphicFrameLocks noGrp="1"/>
          </p:cNvGraphicFramePr>
          <p:nvPr>
            <p:extLst>
              <p:ext uri="{D42A27DB-BD31-4B8C-83A1-F6EECF244321}">
                <p14:modId xmlns:p14="http://schemas.microsoft.com/office/powerpoint/2010/main" val="1626603789"/>
              </p:ext>
            </p:extLst>
          </p:nvPr>
        </p:nvGraphicFramePr>
        <p:xfrm>
          <a:off x="1072301" y="4869104"/>
          <a:ext cx="9869844" cy="1920240"/>
        </p:xfrm>
        <a:graphic>
          <a:graphicData uri="http://schemas.openxmlformats.org/drawingml/2006/table">
            <a:tbl>
              <a:tblPr firstRow="1" bandRow="1">
                <a:tableStyleId>{5940675A-B579-460E-94D1-54222C63F5DA}</a:tableStyleId>
              </a:tblPr>
              <a:tblGrid>
                <a:gridCol w="3206736">
                  <a:extLst>
                    <a:ext uri="{9D8B030D-6E8A-4147-A177-3AD203B41FA5}">
                      <a16:colId xmlns:a16="http://schemas.microsoft.com/office/drawing/2014/main" val="420131872"/>
                    </a:ext>
                  </a:extLst>
                </a:gridCol>
                <a:gridCol w="1928289">
                  <a:extLst>
                    <a:ext uri="{9D8B030D-6E8A-4147-A177-3AD203B41FA5}">
                      <a16:colId xmlns:a16="http://schemas.microsoft.com/office/drawing/2014/main" val="791136943"/>
                    </a:ext>
                  </a:extLst>
                </a:gridCol>
                <a:gridCol w="2172415">
                  <a:extLst>
                    <a:ext uri="{9D8B030D-6E8A-4147-A177-3AD203B41FA5}">
                      <a16:colId xmlns:a16="http://schemas.microsoft.com/office/drawing/2014/main" val="2449649935"/>
                    </a:ext>
                  </a:extLst>
                </a:gridCol>
                <a:gridCol w="2562404">
                  <a:extLst>
                    <a:ext uri="{9D8B030D-6E8A-4147-A177-3AD203B41FA5}">
                      <a16:colId xmlns:a16="http://schemas.microsoft.com/office/drawing/2014/main" val="1959028662"/>
                    </a:ext>
                  </a:extLst>
                </a:gridCol>
              </a:tblGrid>
              <a:tr h="39097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a:t>Claimant Counts</a:t>
                      </a:r>
                    </a:p>
                    <a:p>
                      <a:pPr algn="ctr"/>
                      <a:endParaRPr lang="en-GB" sz="120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1" u="none" strike="noStrike">
                          <a:solidFill>
                            <a:srgbClr val="0070C0"/>
                          </a:solidFill>
                          <a:effectLst/>
                        </a:rPr>
                        <a:t>Number of claimants</a:t>
                      </a:r>
                    </a:p>
                    <a:p>
                      <a:pPr algn="ctr" fontAlgn="b"/>
                      <a:r>
                        <a:rPr lang="en-GB" sz="1200" b="1" u="none" strike="noStrike">
                          <a:effectLst/>
                        </a:rPr>
                        <a:t>December 2023</a:t>
                      </a:r>
                      <a:endParaRPr lang="en-GB" sz="1200" b="1" i="0" u="none" strike="noStrike">
                        <a:solidFill>
                          <a:srgbClr val="000000"/>
                        </a:solidFill>
                        <a:effectLst/>
                        <a:latin typeface="Arial" panose="020B0604020202020204" pitchFamily="34" charset="0"/>
                      </a:endParaRPr>
                    </a:p>
                    <a:p>
                      <a:pPr algn="ctr" fontAlgn="b"/>
                      <a:endParaRPr lang="en-GB" sz="1200" b="1" i="0" u="none" strike="noStrike">
                        <a:solidFill>
                          <a:srgbClr val="000000"/>
                        </a:solidFill>
                        <a:effectLst/>
                        <a:latin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200" b="1" u="none" strike="noStrike">
                          <a:solidFill>
                            <a:srgbClr val="0070C0"/>
                          </a:solidFill>
                          <a:effectLst/>
                        </a:rPr>
                        <a:t>% Change 12 Months ago vs Now:</a:t>
                      </a:r>
                    </a:p>
                    <a:p>
                      <a:pPr algn="ctr" fontAlgn="b"/>
                      <a:r>
                        <a:rPr lang="en-GB" sz="1200" b="1" u="none" strike="noStrike">
                          <a:effectLst/>
                        </a:rPr>
                        <a:t>December 2022 to  December 2023</a:t>
                      </a:r>
                      <a:endParaRPr lang="en-GB" sz="1200" b="1" i="0" u="none" strike="noStrike" dirty="0">
                        <a:solidFill>
                          <a:srgbClr val="000000"/>
                        </a:solidFill>
                        <a:effectLst/>
                        <a:latin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200" b="1" u="none" strike="noStrike">
                          <a:solidFill>
                            <a:srgbClr val="0070C0"/>
                          </a:solidFill>
                          <a:effectLst/>
                        </a:rPr>
                        <a:t>% Change Previous update vs Now:</a:t>
                      </a:r>
                    </a:p>
                    <a:p>
                      <a:pPr algn="ctr" fontAlgn="b"/>
                      <a:r>
                        <a:rPr lang="en-GB" sz="1200" b="1" u="none" strike="noStrike">
                          <a:effectLst/>
                        </a:rPr>
                        <a:t>September 2023 to December 2023</a:t>
                      </a:r>
                      <a:endParaRPr lang="en-GB" sz="1200" b="1" i="0" u="none" strike="noStrike">
                        <a:solidFill>
                          <a:srgbClr val="000000"/>
                        </a:solidFill>
                        <a:effectLst/>
                        <a:latin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10397509"/>
                  </a:ext>
                </a:extLst>
              </a:tr>
              <a:tr h="25627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t>Cambridgeshire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00" b="1" i="0" u="none" strike="noStrike">
                          <a:solidFill>
                            <a:srgbClr val="000000"/>
                          </a:solidFill>
                          <a:effectLst/>
                          <a:latin typeface="Calibri" panose="020F0502020204030204" pitchFamily="34" charset="0"/>
                        </a:rPr>
                        <a:t>9,430</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00" b="1" i="0" u="none" strike="noStrike">
                          <a:solidFill>
                            <a:srgbClr val="000000"/>
                          </a:solidFill>
                          <a:effectLst/>
                          <a:latin typeface="Calibri" panose="020F0502020204030204" pitchFamily="34" charset="0"/>
                        </a:rPr>
                        <a:t>+0.8%</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00" b="1" i="0" u="none" strike="noStrike">
                          <a:solidFill>
                            <a:srgbClr val="000000"/>
                          </a:solidFill>
                          <a:effectLst/>
                          <a:latin typeface="Calibri" panose="020F0502020204030204" pitchFamily="34" charset="0"/>
                        </a:rPr>
                        <a:t>+3.9%</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90737714"/>
                  </a:ext>
                </a:extLst>
              </a:tr>
              <a:tr h="25627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t>Peterborough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00" b="1" i="0" u="none" strike="noStrike">
                          <a:solidFill>
                            <a:srgbClr val="000000"/>
                          </a:solidFill>
                          <a:effectLst/>
                          <a:latin typeface="Calibri" panose="020F0502020204030204" pitchFamily="34" charset="0"/>
                        </a:rPr>
                        <a:t>6,920</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00" b="1" i="0" u="none" strike="noStrike">
                          <a:solidFill>
                            <a:srgbClr val="000000"/>
                          </a:solidFill>
                          <a:effectLst/>
                          <a:latin typeface="Calibri" panose="020F0502020204030204" pitchFamily="34" charset="0"/>
                        </a:rPr>
                        <a:t>+9.1%</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00" b="1" i="0" u="none" strike="noStrike">
                          <a:solidFill>
                            <a:srgbClr val="000000"/>
                          </a:solidFill>
                          <a:effectLst/>
                          <a:latin typeface="Calibri" panose="020F0502020204030204" pitchFamily="34" charset="0"/>
                        </a:rPr>
                        <a:t>-1.1%</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75304561"/>
                  </a:ext>
                </a:extLst>
              </a:tr>
              <a:tr h="25627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t>Cambridgeshire &amp; Peterborough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00" b="1" i="0" u="none" strike="noStrike">
                          <a:solidFill>
                            <a:srgbClr val="000000"/>
                          </a:solidFill>
                          <a:effectLst/>
                          <a:latin typeface="Calibri" panose="020F0502020204030204" pitchFamily="34" charset="0"/>
                        </a:rPr>
                        <a:t>16,355</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00" b="1" i="0" u="none" strike="noStrike">
                          <a:solidFill>
                            <a:srgbClr val="000000"/>
                          </a:solidFill>
                          <a:effectLst/>
                          <a:latin typeface="Calibri" panose="020F0502020204030204" pitchFamily="34" charset="0"/>
                        </a:rPr>
                        <a:t>+4.2%</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00" b="1" i="0" u="none" strike="noStrike">
                          <a:solidFill>
                            <a:srgbClr val="000000"/>
                          </a:solidFill>
                          <a:effectLst/>
                          <a:latin typeface="Calibri" panose="020F0502020204030204" pitchFamily="34" charset="0"/>
                        </a:rPr>
                        <a:t>+1.7%</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94485462"/>
                  </a:ext>
                </a:extLst>
              </a:tr>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t>United Kingdom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00" b="1" i="0" u="none" strike="noStrike">
                          <a:solidFill>
                            <a:srgbClr val="000000"/>
                          </a:solidFill>
                          <a:effectLst/>
                          <a:latin typeface="Calibri" panose="020F0502020204030204" pitchFamily="34" charset="0"/>
                        </a:rPr>
                        <a:t>1,543,460</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00" b="1" i="0" u="none" strike="noStrike">
                          <a:solidFill>
                            <a:srgbClr val="000000"/>
                          </a:solidFill>
                          <a:effectLst/>
                          <a:latin typeface="Calibri" panose="020F0502020204030204" pitchFamily="34" charset="0"/>
                        </a:rPr>
                        <a:t>+1.9%</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00" b="1" i="0" u="none" strike="noStrike" dirty="0">
                          <a:solidFill>
                            <a:srgbClr val="000000"/>
                          </a:solidFill>
                          <a:effectLst/>
                          <a:latin typeface="Calibri" panose="020F0502020204030204" pitchFamily="34" charset="0"/>
                        </a:rPr>
                        <a:t>+1.3%</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13594130"/>
                  </a:ext>
                </a:extLst>
              </a:tr>
            </a:tbl>
          </a:graphicData>
        </a:graphic>
      </p:graphicFrame>
    </p:spTree>
    <p:extLst>
      <p:ext uri="{BB962C8B-B14F-4D97-AF65-F5344CB8AC3E}">
        <p14:creationId xmlns:p14="http://schemas.microsoft.com/office/powerpoint/2010/main" val="1844670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5D83C49B-8E3E-4F86-BF4D-04112D0EEC74}"/>
              </a:ext>
            </a:extLst>
          </p:cNvPr>
          <p:cNvSpPr>
            <a:spLocks noGrp="1"/>
          </p:cNvSpPr>
          <p:nvPr>
            <p:ph type="title" idx="4294967295"/>
          </p:nvPr>
        </p:nvSpPr>
        <p:spPr>
          <a:xfrm>
            <a:off x="0" y="-19785"/>
            <a:ext cx="12192000" cy="646331"/>
          </a:xfrm>
          <a:prstGeom prst="rect">
            <a:avLst/>
          </a:prstGeom>
          <a:solidFill>
            <a:srgbClr val="203864"/>
          </a:solidFill>
          <a:ln w="12700" cap="flat" cmpd="sng" algn="ctr">
            <a:noFill/>
            <a:prstDash val="solid"/>
            <a:miter lim="800000"/>
          </a:ln>
          <a:effectLst/>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prstClr val="white"/>
                </a:solidFill>
                <a:effectLst/>
                <a:uLnTx/>
                <a:uFillTx/>
                <a:latin typeface="Calibri" panose="020F0502020204030204"/>
                <a:ea typeface="+mn-ea"/>
                <a:cs typeface="+mn-cs"/>
              </a:rPr>
              <a:t>Labour Market – Claimant Counts by Local Authority</a:t>
            </a:r>
          </a:p>
        </p:txBody>
      </p:sp>
      <p:graphicFrame>
        <p:nvGraphicFramePr>
          <p:cNvPr id="8" name="Table 3">
            <a:extLst>
              <a:ext uri="{FF2B5EF4-FFF2-40B4-BE49-F238E27FC236}">
                <a16:creationId xmlns:a16="http://schemas.microsoft.com/office/drawing/2014/main" id="{3ED3E076-3F39-450A-A33F-96CD615B3EE0}"/>
              </a:ext>
            </a:extLst>
          </p:cNvPr>
          <p:cNvGraphicFramePr>
            <a:graphicFrameLocks noGrp="1"/>
          </p:cNvGraphicFramePr>
          <p:nvPr>
            <p:extLst>
              <p:ext uri="{D42A27DB-BD31-4B8C-83A1-F6EECF244321}">
                <p14:modId xmlns:p14="http://schemas.microsoft.com/office/powerpoint/2010/main" val="3734550700"/>
              </p:ext>
            </p:extLst>
          </p:nvPr>
        </p:nvGraphicFramePr>
        <p:xfrm>
          <a:off x="551656" y="1205036"/>
          <a:ext cx="11088687" cy="4738562"/>
        </p:xfrm>
        <a:graphic>
          <a:graphicData uri="http://schemas.openxmlformats.org/drawingml/2006/table">
            <a:tbl>
              <a:tblPr firstRow="1" bandRow="1">
                <a:tableStyleId>{5940675A-B579-460E-94D1-54222C63F5DA}</a:tableStyleId>
              </a:tblPr>
              <a:tblGrid>
                <a:gridCol w="3649161">
                  <a:extLst>
                    <a:ext uri="{9D8B030D-6E8A-4147-A177-3AD203B41FA5}">
                      <a16:colId xmlns:a16="http://schemas.microsoft.com/office/drawing/2014/main" val="420131872"/>
                    </a:ext>
                  </a:extLst>
                </a:gridCol>
                <a:gridCol w="2119996">
                  <a:extLst>
                    <a:ext uri="{9D8B030D-6E8A-4147-A177-3AD203B41FA5}">
                      <a16:colId xmlns:a16="http://schemas.microsoft.com/office/drawing/2014/main" val="791136943"/>
                    </a:ext>
                  </a:extLst>
                </a:gridCol>
                <a:gridCol w="2440691">
                  <a:extLst>
                    <a:ext uri="{9D8B030D-6E8A-4147-A177-3AD203B41FA5}">
                      <a16:colId xmlns:a16="http://schemas.microsoft.com/office/drawing/2014/main" val="2449649935"/>
                    </a:ext>
                  </a:extLst>
                </a:gridCol>
                <a:gridCol w="2878839">
                  <a:extLst>
                    <a:ext uri="{9D8B030D-6E8A-4147-A177-3AD203B41FA5}">
                      <a16:colId xmlns:a16="http://schemas.microsoft.com/office/drawing/2014/main" val="1959028662"/>
                    </a:ext>
                  </a:extLst>
                </a:gridCol>
              </a:tblGrid>
              <a:tr h="11353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dirty="0"/>
                        <a:t>Claimant Counts</a:t>
                      </a:r>
                    </a:p>
                    <a:p>
                      <a:pPr algn="ctr"/>
                      <a:endParaRPr lang="en-GB" sz="12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400" b="1" u="none" strike="noStrike">
                          <a:solidFill>
                            <a:srgbClr val="0070C0"/>
                          </a:solidFill>
                          <a:effectLst/>
                        </a:rPr>
                        <a:t>Number of claimants</a:t>
                      </a:r>
                    </a:p>
                    <a:p>
                      <a:pPr algn="ctr" fontAlgn="b"/>
                      <a:r>
                        <a:rPr lang="en-GB" sz="1400" b="1" u="none" strike="noStrike">
                          <a:effectLst/>
                        </a:rPr>
                        <a:t>December 2023</a:t>
                      </a:r>
                      <a:endParaRPr lang="en-GB" sz="1400" b="1" i="0" u="none" strike="noStrike">
                        <a:solidFill>
                          <a:srgbClr val="000000"/>
                        </a:solidFill>
                        <a:effectLst/>
                        <a:latin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GB" sz="1400" b="1" u="none" strike="noStrike">
                          <a:solidFill>
                            <a:srgbClr val="0070C0"/>
                          </a:solidFill>
                          <a:effectLst/>
                        </a:rPr>
                        <a:t>% Change 12 Months ago vs Now:</a:t>
                      </a:r>
                    </a:p>
                    <a:p>
                      <a:pPr algn="ctr" fontAlgn="b"/>
                      <a:r>
                        <a:rPr lang="en-GB" sz="1400" b="1" u="none" strike="noStrike">
                          <a:effectLst/>
                        </a:rPr>
                        <a:t>December 2022 to  December 2023</a:t>
                      </a:r>
                      <a:endParaRPr lang="en-GB" sz="1400" b="1" i="0" u="none" strike="noStrike">
                        <a:solidFill>
                          <a:srgbClr val="000000"/>
                        </a:solidFill>
                        <a:effectLst/>
                        <a:latin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GB" sz="1400" b="1" u="none" strike="noStrike">
                          <a:solidFill>
                            <a:srgbClr val="0070C0"/>
                          </a:solidFill>
                          <a:effectLst/>
                        </a:rPr>
                        <a:t>% Change Previous update vs Now:</a:t>
                      </a:r>
                    </a:p>
                    <a:p>
                      <a:pPr algn="ctr" fontAlgn="b"/>
                      <a:r>
                        <a:rPr lang="en-GB" sz="1400" b="1" u="none" strike="noStrike">
                          <a:effectLst/>
                        </a:rPr>
                        <a:t>September 2023 to December 2023</a:t>
                      </a:r>
                      <a:endParaRPr lang="en-GB" sz="1400" b="1" i="0" u="none" strike="noStrike" dirty="0">
                        <a:solidFill>
                          <a:srgbClr val="000000"/>
                        </a:solidFill>
                        <a:effectLst/>
                        <a:latin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4110397509"/>
                  </a:ext>
                </a:extLst>
              </a:tr>
              <a:tr h="31642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t>Cambridgeshire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00" b="1" i="0" u="none" strike="noStrike">
                          <a:solidFill>
                            <a:srgbClr val="000000"/>
                          </a:solidFill>
                          <a:effectLst/>
                          <a:latin typeface="Calibri" panose="020F0502020204030204" pitchFamily="34" charset="0"/>
                        </a:rPr>
                        <a:t>9,430</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00" b="1" i="0" u="none" strike="noStrike">
                          <a:solidFill>
                            <a:srgbClr val="000000"/>
                          </a:solidFill>
                          <a:effectLst/>
                          <a:latin typeface="Calibri" panose="020F0502020204030204" pitchFamily="34" charset="0"/>
                        </a:rPr>
                        <a:t>+0.8%</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00" b="1" i="0" u="none" strike="noStrike">
                          <a:solidFill>
                            <a:srgbClr val="000000"/>
                          </a:solidFill>
                          <a:effectLst/>
                          <a:latin typeface="Calibri" panose="020F0502020204030204" pitchFamily="34" charset="0"/>
                        </a:rPr>
                        <a:t>+3.9%</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90737714"/>
                  </a:ext>
                </a:extLst>
              </a:tr>
              <a:tr h="31642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i="0">
                          <a:latin typeface="+mn-lt"/>
                        </a:rPr>
                        <a:t>Cambridge City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GB" sz="1200" b="1" i="0" u="none" strike="noStrike">
                          <a:solidFill>
                            <a:srgbClr val="000000"/>
                          </a:solidFill>
                          <a:effectLst/>
                          <a:latin typeface="Calibri" panose="020F0502020204030204" pitchFamily="34" charset="0"/>
                        </a:rPr>
                        <a:t>2,075</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GB" sz="1200" b="1" i="0" u="none" strike="noStrike">
                          <a:solidFill>
                            <a:srgbClr val="000000"/>
                          </a:solidFill>
                          <a:effectLst/>
                          <a:latin typeface="Calibri" panose="020F0502020204030204" pitchFamily="34" charset="0"/>
                        </a:rPr>
                        <a:t>+1.0%</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GB" sz="1200" b="1" i="0" u="none" strike="noStrike">
                          <a:solidFill>
                            <a:srgbClr val="000000"/>
                          </a:solidFill>
                          <a:effectLst/>
                          <a:latin typeface="Calibri" panose="020F0502020204030204" pitchFamily="34" charset="0"/>
                        </a:rPr>
                        <a:t>+5.3%</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158305194"/>
                  </a:ext>
                </a:extLst>
              </a:tr>
              <a:tr h="42105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i="0">
                          <a:latin typeface="+mn-lt"/>
                        </a:rPr>
                        <a:t>East Cambridgeshire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GB" sz="1200" b="1" i="0" u="none" strike="noStrike">
                          <a:solidFill>
                            <a:srgbClr val="000000"/>
                          </a:solidFill>
                          <a:effectLst/>
                          <a:latin typeface="Calibri" panose="020F0502020204030204" pitchFamily="34" charset="0"/>
                        </a:rPr>
                        <a:t>1,015</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GB" sz="1200" b="1" i="0" u="none" strike="noStrike">
                          <a:solidFill>
                            <a:srgbClr val="000000"/>
                          </a:solidFill>
                          <a:effectLst/>
                          <a:latin typeface="Calibri" panose="020F0502020204030204" pitchFamily="34" charset="0"/>
                        </a:rPr>
                        <a:t>+3.6%</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GB" sz="1200" b="1" i="0" u="none" strike="noStrike">
                          <a:solidFill>
                            <a:srgbClr val="000000"/>
                          </a:solidFill>
                          <a:effectLst/>
                          <a:latin typeface="Calibri" panose="020F0502020204030204" pitchFamily="34" charset="0"/>
                        </a:rPr>
                        <a:t>+8.6%</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154070883"/>
                  </a:ext>
                </a:extLst>
              </a:tr>
              <a:tr h="31642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i="0">
                          <a:latin typeface="+mn-lt"/>
                        </a:rPr>
                        <a:t>Fenland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GB" sz="1200" b="1" i="0" u="none" strike="noStrike">
                          <a:solidFill>
                            <a:srgbClr val="000000"/>
                          </a:solidFill>
                          <a:effectLst/>
                          <a:latin typeface="Calibri" panose="020F0502020204030204" pitchFamily="34" charset="0"/>
                        </a:rPr>
                        <a:t>2,230</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GB" sz="1200" b="1" i="0" u="none" strike="noStrike">
                          <a:solidFill>
                            <a:srgbClr val="000000"/>
                          </a:solidFill>
                          <a:effectLst/>
                          <a:latin typeface="Calibri" panose="020F0502020204030204" pitchFamily="34" charset="0"/>
                        </a:rPr>
                        <a:t>+0.9%</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GB" sz="1200" b="1" i="0" u="none" strike="noStrike">
                          <a:solidFill>
                            <a:srgbClr val="000000"/>
                          </a:solidFill>
                          <a:effectLst/>
                          <a:latin typeface="Calibri" panose="020F0502020204030204" pitchFamily="34" charset="0"/>
                        </a:rPr>
                        <a:t>+0.5%</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651029012"/>
                  </a:ext>
                </a:extLst>
              </a:tr>
              <a:tr h="31642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i="0">
                          <a:latin typeface="+mn-lt"/>
                        </a:rPr>
                        <a:t>Huntingdonshire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GB" sz="1200" b="1" i="0" u="none" strike="noStrike">
                          <a:solidFill>
                            <a:srgbClr val="000000"/>
                          </a:solidFill>
                          <a:effectLst/>
                          <a:latin typeface="Calibri" panose="020F0502020204030204" pitchFamily="34" charset="0"/>
                        </a:rPr>
                        <a:t>2,345</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GB" sz="1200" b="1" i="0" u="none" strike="noStrike">
                          <a:solidFill>
                            <a:srgbClr val="000000"/>
                          </a:solidFill>
                          <a:effectLst/>
                          <a:latin typeface="Calibri" panose="020F0502020204030204" pitchFamily="34" charset="0"/>
                        </a:rPr>
                        <a:t>+0.4%</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GB" sz="1200" b="1" i="0" u="none" strike="noStrike">
                          <a:solidFill>
                            <a:srgbClr val="000000"/>
                          </a:solidFill>
                          <a:effectLst/>
                          <a:latin typeface="Calibri" panose="020F0502020204030204" pitchFamily="34" charset="0"/>
                        </a:rPr>
                        <a:t>+2.6%</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282228263"/>
                  </a:ext>
                </a:extLst>
              </a:tr>
              <a:tr h="42105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i="0">
                          <a:latin typeface="+mn-lt"/>
                        </a:rPr>
                        <a:t>South Cambridgeshire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GB" sz="1200" b="1" i="0" u="none" strike="noStrike">
                          <a:solidFill>
                            <a:srgbClr val="000000"/>
                          </a:solidFill>
                          <a:effectLst/>
                          <a:latin typeface="Calibri" panose="020F0502020204030204" pitchFamily="34" charset="0"/>
                        </a:rPr>
                        <a:t>1,765</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GB" sz="1200" b="1" i="0" u="none" strike="noStrike">
                          <a:solidFill>
                            <a:srgbClr val="000000"/>
                          </a:solidFill>
                          <a:effectLst/>
                          <a:latin typeface="Calibri" panose="020F0502020204030204" pitchFamily="34" charset="0"/>
                        </a:rPr>
                        <a:t>-0.3%</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GB" sz="1200" b="1" i="0" u="none" strike="noStrike">
                          <a:solidFill>
                            <a:srgbClr val="000000"/>
                          </a:solidFill>
                          <a:effectLst/>
                          <a:latin typeface="Calibri" panose="020F0502020204030204" pitchFamily="34" charset="0"/>
                        </a:rPr>
                        <a:t>+6.0%</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717193522"/>
                  </a:ext>
                </a:extLst>
              </a:tr>
              <a:tr h="31642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t>Peterborough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00" b="1" i="0" u="none" strike="noStrike">
                          <a:solidFill>
                            <a:srgbClr val="000000"/>
                          </a:solidFill>
                          <a:effectLst/>
                          <a:latin typeface="Calibri" panose="020F0502020204030204" pitchFamily="34" charset="0"/>
                        </a:rPr>
                        <a:t>6,920</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00" b="1" i="0" u="none" strike="noStrike">
                          <a:solidFill>
                            <a:srgbClr val="000000"/>
                          </a:solidFill>
                          <a:effectLst/>
                          <a:latin typeface="Calibri" panose="020F0502020204030204" pitchFamily="34" charset="0"/>
                        </a:rPr>
                        <a:t>+9.1%</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00" b="1" i="0" u="none" strike="noStrike">
                          <a:solidFill>
                            <a:srgbClr val="000000"/>
                          </a:solidFill>
                          <a:effectLst/>
                          <a:latin typeface="Calibri" panose="020F0502020204030204" pitchFamily="34" charset="0"/>
                        </a:rPr>
                        <a:t>-1.1%</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75304561"/>
                  </a:ext>
                </a:extLst>
              </a:tr>
              <a:tr h="58947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t>Cambridgeshire &amp; Peterborough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00" b="1" i="0" u="none" strike="noStrike">
                          <a:solidFill>
                            <a:srgbClr val="000000"/>
                          </a:solidFill>
                          <a:effectLst/>
                          <a:latin typeface="Calibri" panose="020F0502020204030204" pitchFamily="34" charset="0"/>
                        </a:rPr>
                        <a:t>16,355</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00" b="1" i="0" u="none" strike="noStrike">
                          <a:solidFill>
                            <a:srgbClr val="000000"/>
                          </a:solidFill>
                          <a:effectLst/>
                          <a:latin typeface="Calibri" panose="020F0502020204030204" pitchFamily="34" charset="0"/>
                        </a:rPr>
                        <a:t>+4.2%</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00" b="1" i="0" u="none" strike="noStrike">
                          <a:solidFill>
                            <a:srgbClr val="000000"/>
                          </a:solidFill>
                          <a:effectLst/>
                          <a:latin typeface="Calibri" panose="020F0502020204030204" pitchFamily="34" charset="0"/>
                        </a:rPr>
                        <a:t>+1.7%</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94485462"/>
                  </a:ext>
                </a:extLst>
              </a:tr>
              <a:tr h="58947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t>United Kingdom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00" b="1" i="0" u="none" strike="noStrike" dirty="0">
                          <a:solidFill>
                            <a:srgbClr val="000000"/>
                          </a:solidFill>
                          <a:effectLst/>
                          <a:latin typeface="Calibri" panose="020F0502020204030204" pitchFamily="34" charset="0"/>
                        </a:rPr>
                        <a:t>1,543,460</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00" b="1" i="0" u="none" strike="noStrike">
                          <a:solidFill>
                            <a:srgbClr val="000000"/>
                          </a:solidFill>
                          <a:effectLst/>
                          <a:latin typeface="Calibri" panose="020F0502020204030204" pitchFamily="34" charset="0"/>
                        </a:rPr>
                        <a:t>+1.9%</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00" b="1" i="0" u="none" strike="noStrike" dirty="0">
                          <a:solidFill>
                            <a:srgbClr val="000000"/>
                          </a:solidFill>
                          <a:effectLst/>
                          <a:latin typeface="Calibri" panose="020F0502020204030204" pitchFamily="34" charset="0"/>
                        </a:rPr>
                        <a:t>+1.3%</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4256253"/>
                  </a:ext>
                </a:extLst>
              </a:tr>
            </a:tbl>
          </a:graphicData>
        </a:graphic>
      </p:graphicFrame>
    </p:spTree>
    <p:extLst>
      <p:ext uri="{BB962C8B-B14F-4D97-AF65-F5344CB8AC3E}">
        <p14:creationId xmlns:p14="http://schemas.microsoft.com/office/powerpoint/2010/main" val="30626781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4F2FF128-E54F-4A3C-98F0-28DC6EFB9A6C}"/>
              </a:ext>
            </a:extLst>
          </p:cNvPr>
          <p:cNvSpPr>
            <a:spLocks noGrp="1"/>
          </p:cNvSpPr>
          <p:nvPr>
            <p:ph type="title" idx="4294967295"/>
          </p:nvPr>
        </p:nvSpPr>
        <p:spPr>
          <a:xfrm>
            <a:off x="0" y="-19785"/>
            <a:ext cx="12192000" cy="646331"/>
          </a:xfrm>
          <a:prstGeom prst="rect">
            <a:avLst/>
          </a:prstGeom>
          <a:solidFill>
            <a:srgbClr val="203864"/>
          </a:solidFill>
          <a:ln w="12700" cap="flat" cmpd="sng" algn="ctr">
            <a:noFill/>
            <a:prstDash val="solid"/>
            <a:miter lim="800000"/>
          </a:ln>
          <a:effectLst/>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prstClr val="white"/>
                </a:solidFill>
                <a:effectLst/>
                <a:uLnTx/>
                <a:uFillTx/>
                <a:latin typeface="Calibri" panose="020F0502020204030204"/>
                <a:ea typeface="+mn-ea"/>
                <a:cs typeface="+mn-cs"/>
              </a:rPr>
              <a:t>Labour Market – Claimant counts across time</a:t>
            </a:r>
          </a:p>
        </p:txBody>
      </p:sp>
      <p:pic>
        <p:nvPicPr>
          <p:cNvPr id="3" name="Picture 2" descr="A bar chart showing claimants aged 16+ in Cambridgeshire and Peterborough from January 1986 to July 2023. Claimant counts have decreased at a faster rate than seen from 1992, but this decline appears to have stabilised and with the count showing signs of trending upwards.&#10;">
            <a:extLst>
              <a:ext uri="{FF2B5EF4-FFF2-40B4-BE49-F238E27FC236}">
                <a16:creationId xmlns:a16="http://schemas.microsoft.com/office/drawing/2014/main" id="{2C2FB59D-D62C-E43C-B2FA-892C59FACE47}"/>
              </a:ext>
            </a:extLst>
          </p:cNvPr>
          <p:cNvPicPr>
            <a:picLocks noChangeAspect="1"/>
          </p:cNvPicPr>
          <p:nvPr/>
        </p:nvPicPr>
        <p:blipFill>
          <a:blip r:embed="rId3"/>
          <a:stretch>
            <a:fillRect/>
          </a:stretch>
        </p:blipFill>
        <p:spPr>
          <a:xfrm>
            <a:off x="0" y="713830"/>
            <a:ext cx="12192000" cy="5929104"/>
          </a:xfrm>
          <a:prstGeom prst="rect">
            <a:avLst/>
          </a:prstGeom>
        </p:spPr>
      </p:pic>
    </p:spTree>
    <p:extLst>
      <p:ext uri="{BB962C8B-B14F-4D97-AF65-F5344CB8AC3E}">
        <p14:creationId xmlns:p14="http://schemas.microsoft.com/office/powerpoint/2010/main" val="5097758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5D83C49B-8E3E-4F86-BF4D-04112D0EEC74}"/>
              </a:ext>
            </a:extLst>
          </p:cNvPr>
          <p:cNvSpPr>
            <a:spLocks noGrp="1"/>
          </p:cNvSpPr>
          <p:nvPr>
            <p:ph type="title" idx="4294967295"/>
          </p:nvPr>
        </p:nvSpPr>
        <p:spPr>
          <a:xfrm>
            <a:off x="0" y="0"/>
            <a:ext cx="12192000" cy="646331"/>
          </a:xfrm>
          <a:prstGeom prst="rect">
            <a:avLst/>
          </a:prstGeom>
          <a:solidFill>
            <a:srgbClr val="203864"/>
          </a:solidFill>
          <a:ln w="12700" cap="flat" cmpd="sng" algn="ctr">
            <a:noFill/>
            <a:prstDash val="solid"/>
            <a:miter lim="800000"/>
          </a:ln>
          <a:effectLst/>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prstClr val="white"/>
                </a:solidFill>
                <a:effectLst/>
                <a:uLnTx/>
                <a:uFillTx/>
                <a:latin typeface="Calibri" panose="020F0502020204030204"/>
                <a:ea typeface="+mn-ea"/>
                <a:cs typeface="+mn-cs"/>
              </a:rPr>
              <a:t>Labour Market – Percentage Change in Claimant Counts</a:t>
            </a:r>
          </a:p>
        </p:txBody>
      </p:sp>
      <p:graphicFrame>
        <p:nvGraphicFramePr>
          <p:cNvPr id="2" name="Table 3">
            <a:extLst>
              <a:ext uri="{FF2B5EF4-FFF2-40B4-BE49-F238E27FC236}">
                <a16:creationId xmlns:a16="http://schemas.microsoft.com/office/drawing/2014/main" id="{26D20F7F-0685-1F4C-2BA5-8C496F31C58C}"/>
              </a:ext>
            </a:extLst>
          </p:cNvPr>
          <p:cNvGraphicFramePr>
            <a:graphicFrameLocks noGrp="1"/>
          </p:cNvGraphicFramePr>
          <p:nvPr>
            <p:extLst>
              <p:ext uri="{D42A27DB-BD31-4B8C-83A1-F6EECF244321}">
                <p14:modId xmlns:p14="http://schemas.microsoft.com/office/powerpoint/2010/main" val="1108557939"/>
              </p:ext>
            </p:extLst>
          </p:nvPr>
        </p:nvGraphicFramePr>
        <p:xfrm>
          <a:off x="1800225" y="5252339"/>
          <a:ext cx="8591549" cy="1570284"/>
        </p:xfrm>
        <a:graphic>
          <a:graphicData uri="http://schemas.openxmlformats.org/drawingml/2006/table">
            <a:tbl>
              <a:tblPr firstRow="1" bandRow="1">
                <a:tableStyleId>{5940675A-B579-460E-94D1-54222C63F5DA}</a:tableStyleId>
              </a:tblPr>
              <a:tblGrid>
                <a:gridCol w="2827381">
                  <a:extLst>
                    <a:ext uri="{9D8B030D-6E8A-4147-A177-3AD203B41FA5}">
                      <a16:colId xmlns:a16="http://schemas.microsoft.com/office/drawing/2014/main" val="420131872"/>
                    </a:ext>
                  </a:extLst>
                </a:gridCol>
                <a:gridCol w="1642580">
                  <a:extLst>
                    <a:ext uri="{9D8B030D-6E8A-4147-A177-3AD203B41FA5}">
                      <a16:colId xmlns:a16="http://schemas.microsoft.com/office/drawing/2014/main" val="791136943"/>
                    </a:ext>
                  </a:extLst>
                </a:gridCol>
                <a:gridCol w="1891055">
                  <a:extLst>
                    <a:ext uri="{9D8B030D-6E8A-4147-A177-3AD203B41FA5}">
                      <a16:colId xmlns:a16="http://schemas.microsoft.com/office/drawing/2014/main" val="2449649935"/>
                    </a:ext>
                  </a:extLst>
                </a:gridCol>
                <a:gridCol w="2230533">
                  <a:extLst>
                    <a:ext uri="{9D8B030D-6E8A-4147-A177-3AD203B41FA5}">
                      <a16:colId xmlns:a16="http://schemas.microsoft.com/office/drawing/2014/main" val="1959028662"/>
                    </a:ext>
                  </a:extLst>
                </a:gridCol>
              </a:tblGrid>
              <a:tr h="71952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a:t>Claimant Counts</a:t>
                      </a:r>
                    </a:p>
                    <a:p>
                      <a:pPr algn="ctr"/>
                      <a:endParaRPr lang="en-GB" sz="120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1" u="none" strike="noStrike">
                          <a:solidFill>
                            <a:srgbClr val="0070C0"/>
                          </a:solidFill>
                          <a:effectLst/>
                        </a:rPr>
                        <a:t>Number of claimants</a:t>
                      </a:r>
                    </a:p>
                    <a:p>
                      <a:pPr algn="ctr" fontAlgn="b"/>
                      <a:r>
                        <a:rPr lang="en-GB" sz="1200" b="1" u="none" strike="noStrike">
                          <a:effectLst/>
                        </a:rPr>
                        <a:t>December 2023</a:t>
                      </a:r>
                      <a:endParaRPr lang="en-GB" sz="1200" b="1" i="0" u="none" strike="noStrike">
                        <a:solidFill>
                          <a:srgbClr val="000000"/>
                        </a:solidFill>
                        <a:effectLst/>
                        <a:latin typeface="Arial" panose="020B0604020202020204" pitchFamily="34" charset="0"/>
                      </a:endParaRPr>
                    </a:p>
                    <a:p>
                      <a:pPr algn="ctr" fontAlgn="b"/>
                      <a:endParaRPr lang="en-GB" sz="1200" b="1" i="0" u="none" strike="noStrike">
                        <a:solidFill>
                          <a:srgbClr val="000000"/>
                        </a:solidFill>
                        <a:effectLst/>
                        <a:latin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200" b="1" u="none" strike="noStrike">
                          <a:solidFill>
                            <a:srgbClr val="0070C0"/>
                          </a:solidFill>
                          <a:effectLst/>
                        </a:rPr>
                        <a:t>% Change 12 Months ago vs Now:</a:t>
                      </a:r>
                    </a:p>
                    <a:p>
                      <a:pPr algn="ctr" fontAlgn="b"/>
                      <a:r>
                        <a:rPr lang="en-GB" sz="1200" b="1" u="none" strike="noStrike">
                          <a:effectLst/>
                        </a:rPr>
                        <a:t>December 2022 to  December 2023</a:t>
                      </a:r>
                      <a:endParaRPr lang="en-GB" sz="1200" b="1" i="0" u="none" strike="noStrike">
                        <a:solidFill>
                          <a:srgbClr val="000000"/>
                        </a:solidFill>
                        <a:effectLst/>
                        <a:latin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200" b="1" u="none" strike="noStrike">
                          <a:solidFill>
                            <a:srgbClr val="0070C0"/>
                          </a:solidFill>
                          <a:effectLst/>
                        </a:rPr>
                        <a:t>% Change Previous update vs Now:</a:t>
                      </a:r>
                    </a:p>
                    <a:p>
                      <a:pPr algn="ctr" fontAlgn="b"/>
                      <a:r>
                        <a:rPr lang="en-GB" sz="1200" b="1" u="none" strike="noStrike">
                          <a:effectLst/>
                        </a:rPr>
                        <a:t>September 2023 to December 2023</a:t>
                      </a:r>
                      <a:endParaRPr lang="en-GB" sz="1200" b="1" i="0" u="none" strike="noStrike">
                        <a:solidFill>
                          <a:srgbClr val="000000"/>
                        </a:solidFill>
                        <a:effectLst/>
                        <a:latin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10397509"/>
                  </a:ext>
                </a:extLst>
              </a:tr>
              <a:tr h="3736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t>Cambridgeshire &amp; Peterborough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00" b="1" i="0" u="none" strike="noStrike">
                          <a:solidFill>
                            <a:srgbClr val="000000"/>
                          </a:solidFill>
                          <a:effectLst/>
                          <a:latin typeface="Calibri" panose="020F0502020204030204" pitchFamily="34" charset="0"/>
                        </a:rPr>
                        <a:t>16,355</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00" b="1" i="0" u="none" strike="noStrike">
                          <a:solidFill>
                            <a:srgbClr val="000000"/>
                          </a:solidFill>
                          <a:effectLst/>
                          <a:latin typeface="Calibri" panose="020F0502020204030204" pitchFamily="34" charset="0"/>
                        </a:rPr>
                        <a:t>+4.2%</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00" b="1" i="0" u="none" strike="noStrike">
                          <a:solidFill>
                            <a:srgbClr val="000000"/>
                          </a:solidFill>
                          <a:effectLst/>
                          <a:latin typeface="Calibri" panose="020F0502020204030204" pitchFamily="34" charset="0"/>
                        </a:rPr>
                        <a:t>+1.7%</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94485462"/>
                  </a:ext>
                </a:extLst>
              </a:tr>
              <a:tr h="3736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t>United Kingdom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00" b="1" i="0" u="none" strike="noStrike">
                          <a:solidFill>
                            <a:srgbClr val="000000"/>
                          </a:solidFill>
                          <a:effectLst/>
                          <a:latin typeface="Calibri" panose="020F0502020204030204" pitchFamily="34" charset="0"/>
                        </a:rPr>
                        <a:t>1,543,460</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00" b="1" i="0" u="none" strike="noStrike">
                          <a:solidFill>
                            <a:srgbClr val="000000"/>
                          </a:solidFill>
                          <a:effectLst/>
                          <a:latin typeface="Calibri" panose="020F0502020204030204" pitchFamily="34" charset="0"/>
                        </a:rPr>
                        <a:t>+1.9%</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00" b="1" i="0" u="none" strike="noStrike">
                          <a:solidFill>
                            <a:srgbClr val="000000"/>
                          </a:solidFill>
                          <a:effectLst/>
                          <a:latin typeface="Calibri" panose="020F0502020204030204" pitchFamily="34" charset="0"/>
                        </a:rPr>
                        <a:t>+1.3%</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4256253"/>
                  </a:ext>
                </a:extLst>
              </a:tr>
            </a:tbl>
          </a:graphicData>
        </a:graphic>
      </p:graphicFrame>
      <p:pic>
        <p:nvPicPr>
          <p:cNvPr id="6" name="Picture 5" descr="A line chart showing percentage change in claimant count from 12 months previous for Cambridgeshire and Peterborough and the United Kingdom.  Claimant counts are increasing on a yearly basis both across Cambridgeshire and Peterborough and the United Kingdom.">
            <a:extLst>
              <a:ext uri="{FF2B5EF4-FFF2-40B4-BE49-F238E27FC236}">
                <a16:creationId xmlns:a16="http://schemas.microsoft.com/office/drawing/2014/main" id="{C1788BD8-CCFE-977F-5607-B5D8AE5889FE}"/>
              </a:ext>
            </a:extLst>
          </p:cNvPr>
          <p:cNvPicPr>
            <a:picLocks noChangeAspect="1"/>
          </p:cNvPicPr>
          <p:nvPr/>
        </p:nvPicPr>
        <p:blipFill>
          <a:blip r:embed="rId3"/>
          <a:stretch>
            <a:fillRect/>
          </a:stretch>
        </p:blipFill>
        <p:spPr>
          <a:xfrm>
            <a:off x="-1" y="934439"/>
            <a:ext cx="12192000" cy="4029791"/>
          </a:xfrm>
          <a:prstGeom prst="rect">
            <a:avLst/>
          </a:prstGeom>
        </p:spPr>
      </p:pic>
    </p:spTree>
    <p:extLst>
      <p:ext uri="{BB962C8B-B14F-4D97-AF65-F5344CB8AC3E}">
        <p14:creationId xmlns:p14="http://schemas.microsoft.com/office/powerpoint/2010/main" val="39624058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319707C0-2E93-4E3C-A86E-8DA821A4EE42}"/>
              </a:ext>
            </a:extLst>
          </p:cNvPr>
          <p:cNvSpPr>
            <a:spLocks noGrp="1"/>
          </p:cNvSpPr>
          <p:nvPr>
            <p:ph type="title" idx="4294967295"/>
          </p:nvPr>
        </p:nvSpPr>
        <p:spPr>
          <a:xfrm>
            <a:off x="0" y="-19785"/>
            <a:ext cx="12192000" cy="646331"/>
          </a:xfrm>
          <a:prstGeom prst="rect">
            <a:avLst/>
          </a:prstGeom>
          <a:solidFill>
            <a:srgbClr val="203864"/>
          </a:solidFill>
          <a:ln w="12700" cap="flat" cmpd="sng" algn="ctr">
            <a:noFill/>
            <a:prstDash val="solid"/>
            <a:miter lim="800000"/>
          </a:ln>
          <a:effectLst/>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prstClr val="white"/>
                </a:solidFill>
                <a:effectLst/>
                <a:uLnTx/>
                <a:uFillTx/>
                <a:latin typeface="Calibri" panose="020F0502020204030204"/>
                <a:ea typeface="+mn-ea"/>
                <a:cs typeface="+mn-cs"/>
              </a:rPr>
              <a:t>Labour Market – Claimant counts by age</a:t>
            </a:r>
          </a:p>
        </p:txBody>
      </p:sp>
      <p:sp>
        <p:nvSpPr>
          <p:cNvPr id="14" name="TextBox 13"/>
          <p:cNvSpPr txBox="1"/>
          <p:nvPr/>
        </p:nvSpPr>
        <p:spPr>
          <a:xfrm>
            <a:off x="2038559" y="756110"/>
            <a:ext cx="8437844" cy="646331"/>
          </a:xfrm>
          <a:prstGeom prst="rect">
            <a:avLst/>
          </a:prstGeom>
          <a:noFill/>
          <a:ln>
            <a:noFill/>
          </a:ln>
        </p:spPr>
        <p:txBody>
          <a:bodyPr wrap="square" rtlCol="0">
            <a:spAutoFit/>
          </a:bodyPr>
          <a:lstStyle/>
          <a:p>
            <a:pPr algn="ctr"/>
            <a:r>
              <a:rPr lang="en-GB" b="1">
                <a:solidFill>
                  <a:prstClr val="black"/>
                </a:solidFill>
                <a:latin typeface="Abel"/>
              </a:rPr>
              <a:t>December 2023 Claimant Counts by Age Group (Previous 12 month % Change)</a:t>
            </a:r>
            <a:br>
              <a:rPr lang="en-GB" b="1">
                <a:solidFill>
                  <a:prstClr val="black"/>
                </a:solidFill>
                <a:latin typeface="Abel"/>
              </a:rPr>
            </a:br>
            <a:endParaRPr lang="en-GB" b="1">
              <a:latin typeface="Abel"/>
            </a:endParaRPr>
          </a:p>
        </p:txBody>
      </p:sp>
      <p:pic>
        <p:nvPicPr>
          <p:cNvPr id="2" name="Picture 1" descr="A line chart showing claimant count percentage change from 12 months previous in Cambridgeshire and Peterborough by age group. All age groups are now seeing year on year increases in claimants.">
            <a:extLst>
              <a:ext uri="{FF2B5EF4-FFF2-40B4-BE49-F238E27FC236}">
                <a16:creationId xmlns:a16="http://schemas.microsoft.com/office/drawing/2014/main" id="{07F2AC06-E42A-68AD-CCAA-7A7409B8CDE6}"/>
              </a:ext>
            </a:extLst>
          </p:cNvPr>
          <p:cNvPicPr>
            <a:picLocks noChangeAspect="1"/>
          </p:cNvPicPr>
          <p:nvPr/>
        </p:nvPicPr>
        <p:blipFill>
          <a:blip r:embed="rId3"/>
          <a:stretch>
            <a:fillRect/>
          </a:stretch>
        </p:blipFill>
        <p:spPr>
          <a:xfrm>
            <a:off x="0" y="1532004"/>
            <a:ext cx="6916133" cy="4318077"/>
          </a:xfrm>
          <a:prstGeom prst="rect">
            <a:avLst/>
          </a:prstGeom>
        </p:spPr>
      </p:pic>
      <p:graphicFrame>
        <p:nvGraphicFramePr>
          <p:cNvPr id="8" name="Table 3">
            <a:extLst>
              <a:ext uri="{FF2B5EF4-FFF2-40B4-BE49-F238E27FC236}">
                <a16:creationId xmlns:a16="http://schemas.microsoft.com/office/drawing/2014/main" id="{9E4A33F1-8476-CD6F-9F54-171A25E8505E}"/>
              </a:ext>
            </a:extLst>
          </p:cNvPr>
          <p:cNvGraphicFramePr>
            <a:graphicFrameLocks noGrp="1"/>
          </p:cNvGraphicFramePr>
          <p:nvPr>
            <p:extLst>
              <p:ext uri="{D42A27DB-BD31-4B8C-83A1-F6EECF244321}">
                <p14:modId xmlns:p14="http://schemas.microsoft.com/office/powerpoint/2010/main" val="884820871"/>
              </p:ext>
            </p:extLst>
          </p:nvPr>
        </p:nvGraphicFramePr>
        <p:xfrm>
          <a:off x="6921910" y="1337145"/>
          <a:ext cx="5132438" cy="5089730"/>
        </p:xfrm>
        <a:graphic>
          <a:graphicData uri="http://schemas.openxmlformats.org/drawingml/2006/table">
            <a:tbl>
              <a:tblPr firstRow="1" bandRow="1">
                <a:tableStyleId>{5940675A-B579-460E-94D1-54222C63F5DA}</a:tableStyleId>
              </a:tblPr>
              <a:tblGrid>
                <a:gridCol w="1090121">
                  <a:extLst>
                    <a:ext uri="{9D8B030D-6E8A-4147-A177-3AD203B41FA5}">
                      <a16:colId xmlns:a16="http://schemas.microsoft.com/office/drawing/2014/main" val="420131872"/>
                    </a:ext>
                  </a:extLst>
                </a:gridCol>
                <a:gridCol w="994191">
                  <a:extLst>
                    <a:ext uri="{9D8B030D-6E8A-4147-A177-3AD203B41FA5}">
                      <a16:colId xmlns:a16="http://schemas.microsoft.com/office/drawing/2014/main" val="2891291837"/>
                    </a:ext>
                  </a:extLst>
                </a:gridCol>
                <a:gridCol w="994191">
                  <a:extLst>
                    <a:ext uri="{9D8B030D-6E8A-4147-A177-3AD203B41FA5}">
                      <a16:colId xmlns:a16="http://schemas.microsoft.com/office/drawing/2014/main" val="791136943"/>
                    </a:ext>
                  </a:extLst>
                </a:gridCol>
                <a:gridCol w="988413">
                  <a:extLst>
                    <a:ext uri="{9D8B030D-6E8A-4147-A177-3AD203B41FA5}">
                      <a16:colId xmlns:a16="http://schemas.microsoft.com/office/drawing/2014/main" val="1417751783"/>
                    </a:ext>
                  </a:extLst>
                </a:gridCol>
                <a:gridCol w="1065522">
                  <a:extLst>
                    <a:ext uri="{9D8B030D-6E8A-4147-A177-3AD203B41FA5}">
                      <a16:colId xmlns:a16="http://schemas.microsoft.com/office/drawing/2014/main" val="2449649935"/>
                    </a:ext>
                  </a:extLst>
                </a:gridCol>
              </a:tblGrid>
              <a:tr h="101794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a:latin typeface="+mn-lt"/>
                        </a:rPr>
                        <a:t>% Change in Claimant Counts</a:t>
                      </a:r>
                    </a:p>
                    <a:p>
                      <a:endParaRPr lang="en-GB" sz="1200">
                        <a:solidFill>
                          <a:schemeClr val="tx1"/>
                        </a:solidFill>
                        <a:latin typeface="+mn-lt"/>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1" u="none" strike="noStrike">
                          <a:solidFill>
                            <a:srgbClr val="0070C0"/>
                          </a:solidFill>
                          <a:effectLst/>
                          <a:latin typeface="+mn-lt"/>
                        </a:rPr>
                        <a:t>16+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200" b="1" u="none" strike="noStrike">
                          <a:solidFill>
                            <a:srgbClr val="0070C0"/>
                          </a:solidFill>
                          <a:effectLst/>
                          <a:latin typeface="+mn-lt"/>
                        </a:rPr>
                        <a:t>16-24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200" b="1" u="none" strike="noStrike">
                          <a:solidFill>
                            <a:srgbClr val="0070C0"/>
                          </a:solidFill>
                          <a:effectLst/>
                          <a:latin typeface="+mn-lt"/>
                        </a:rPr>
                        <a:t>25-49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200" b="1" u="none" strike="noStrike">
                          <a:solidFill>
                            <a:srgbClr val="0070C0"/>
                          </a:solidFill>
                          <a:effectLst/>
                          <a:latin typeface="+mn-lt"/>
                        </a:rPr>
                        <a:t>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10397509"/>
                  </a:ext>
                </a:extLst>
              </a:tr>
              <a:tr h="101794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a:latin typeface="+mn-lt"/>
                        </a:rPr>
                        <a:t>Cambridgeshire &amp; Peterborough (</a:t>
                      </a:r>
                      <a:r>
                        <a:rPr lang="en-GB" sz="1000" b="1" u="none" strike="noStrike">
                          <a:effectLst/>
                          <a:latin typeface="+mn-lt"/>
                        </a:rPr>
                        <a:t>December 2022 to December 2023)</a:t>
                      </a:r>
                      <a:endParaRPr lang="en-GB" sz="1000" b="1" i="0" u="none" strike="noStrike">
                        <a:solidFill>
                          <a:srgbClr val="000000"/>
                        </a:solidFill>
                        <a:effectLst/>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100" b="1" i="0" u="none" strike="noStrike">
                          <a:solidFill>
                            <a:srgbClr val="000000"/>
                          </a:solidFill>
                          <a:effectLst/>
                          <a:latin typeface="Calibri" panose="020F0502020204030204" pitchFamily="34" charset="0"/>
                        </a:rPr>
                        <a:t>+4.2%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100" b="1" i="0" u="none" strike="noStrike">
                          <a:solidFill>
                            <a:srgbClr val="000000"/>
                          </a:solidFill>
                          <a:effectLst/>
                          <a:latin typeface="Calibri" panose="020F0502020204030204" pitchFamily="34" charset="0"/>
                        </a:rPr>
                        <a:t>+5.6%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100" b="1" i="0" u="none" strike="noStrike">
                          <a:solidFill>
                            <a:srgbClr val="000000"/>
                          </a:solidFill>
                          <a:effectLst/>
                          <a:latin typeface="Calibri" panose="020F0502020204030204" pitchFamily="34" charset="0"/>
                        </a:rPr>
                        <a:t>+5.1%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100" b="1" i="0" u="none" strike="noStrike">
                          <a:solidFill>
                            <a:srgbClr val="000000"/>
                          </a:solidFill>
                          <a:effectLst/>
                          <a:latin typeface="Calibri" panose="020F0502020204030204" pitchFamily="34" charset="0"/>
                        </a:rPr>
                        <a:t>+0.4%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90737714"/>
                  </a:ext>
                </a:extLst>
              </a:tr>
              <a:tr h="101794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a:latin typeface="+mn-lt"/>
                        </a:rPr>
                        <a:t>United Kingdom (</a:t>
                      </a:r>
                      <a:r>
                        <a:rPr lang="en-GB" sz="1000" b="1" u="none" strike="noStrike">
                          <a:effectLst/>
                          <a:latin typeface="+mn-lt"/>
                        </a:rPr>
                        <a:t>December 2022 to December 2023)</a:t>
                      </a:r>
                      <a:endParaRPr lang="en-GB" sz="1000" b="1" i="0" u="none" strike="noStrike">
                        <a:solidFill>
                          <a:srgbClr val="000000"/>
                        </a:solidFill>
                        <a:effectLst/>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100" b="1" i="0" u="none" strike="noStrike">
                          <a:solidFill>
                            <a:srgbClr val="000000"/>
                          </a:solidFill>
                          <a:effectLst/>
                          <a:latin typeface="Calibri" panose="020F0502020204030204" pitchFamily="34" charset="0"/>
                        </a:rPr>
                        <a:t>+1.9%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100" b="1" i="0" u="none" strike="noStrike">
                          <a:solidFill>
                            <a:srgbClr val="000000"/>
                          </a:solidFill>
                          <a:effectLst/>
                          <a:latin typeface="Calibri" panose="020F0502020204030204" pitchFamily="34" charset="0"/>
                        </a:rPr>
                        <a:t>+6.4%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100" b="1" i="0" u="none" strike="noStrike">
                          <a:solidFill>
                            <a:srgbClr val="000000"/>
                          </a:solidFill>
                          <a:effectLst/>
                          <a:latin typeface="Calibri" panose="020F0502020204030204" pitchFamily="34" charset="0"/>
                        </a:rPr>
                        <a:t>+3.0%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100" b="1" i="0" u="none" strike="noStrike">
                          <a:solidFill>
                            <a:srgbClr val="000000"/>
                          </a:solidFill>
                          <a:effectLst/>
                          <a:latin typeface="Calibri" panose="020F0502020204030204" pitchFamily="34" charset="0"/>
                        </a:rPr>
                        <a:t>-+4.3%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17573188"/>
                  </a:ext>
                </a:extLst>
              </a:tr>
              <a:tr h="101794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a:latin typeface="+mn-lt"/>
                        </a:rPr>
                        <a:t>Cambridgeshire &amp; Peterborough (</a:t>
                      </a:r>
                      <a:r>
                        <a:rPr lang="en-GB" sz="1000" b="1" u="none" strike="noStrike">
                          <a:effectLst/>
                          <a:latin typeface="+mn-lt"/>
                        </a:rPr>
                        <a:t>September 2023 to  December 2023)</a:t>
                      </a:r>
                      <a:endParaRPr lang="en-GB" sz="1000" b="1" i="0" u="none" strike="noStrike">
                        <a:solidFill>
                          <a:srgbClr val="000000"/>
                        </a:solidFill>
                        <a:effectLst/>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100" b="1" i="0" u="none" strike="noStrike">
                          <a:solidFill>
                            <a:srgbClr val="000000"/>
                          </a:solidFill>
                          <a:effectLst/>
                          <a:latin typeface="Calibri" panose="020F0502020204030204" pitchFamily="34" charset="0"/>
                        </a:rPr>
                        <a:t>+1.7%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100" b="1" i="0" u="none" strike="noStrike">
                          <a:solidFill>
                            <a:srgbClr val="000000"/>
                          </a:solidFill>
                          <a:effectLst/>
                          <a:latin typeface="Calibri" panose="020F0502020204030204" pitchFamily="34" charset="0"/>
                        </a:rPr>
                        <a:t>+0.9%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100" b="1" i="0" u="none" strike="noStrike">
                          <a:solidFill>
                            <a:srgbClr val="000000"/>
                          </a:solidFill>
                          <a:effectLst/>
                          <a:latin typeface="Calibri" panose="020F0502020204030204" pitchFamily="34" charset="0"/>
                        </a:rPr>
                        <a:t>+1.7%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100" b="1" i="0" u="none" strike="noStrike">
                          <a:solidFill>
                            <a:srgbClr val="000000"/>
                          </a:solidFill>
                          <a:effectLst/>
                          <a:latin typeface="Calibri" panose="020F0502020204030204" pitchFamily="34" charset="0"/>
                        </a:rPr>
                        <a:t>+2.3%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2669341"/>
                  </a:ext>
                </a:extLst>
              </a:tr>
              <a:tr h="101794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a:latin typeface="+mn-lt"/>
                        </a:rPr>
                        <a:t>United Kingdom (</a:t>
                      </a:r>
                      <a:r>
                        <a:rPr lang="en-GB" sz="1000" b="1" u="none" strike="noStrike">
                          <a:effectLst/>
                          <a:latin typeface="+mn-lt"/>
                        </a:rPr>
                        <a:t>December 2023 to  December 2023)</a:t>
                      </a:r>
                      <a:endParaRPr lang="en-GB" sz="1000" b="1" i="0" u="none" strike="noStrike">
                        <a:solidFill>
                          <a:srgbClr val="000000"/>
                        </a:solidFill>
                        <a:effectLst/>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100" b="1" i="0" u="none" strike="noStrike">
                          <a:solidFill>
                            <a:srgbClr val="000000"/>
                          </a:solidFill>
                          <a:effectLst/>
                          <a:latin typeface="Calibri" panose="020F0502020204030204" pitchFamily="34" charset="0"/>
                        </a:rPr>
                        <a:t>+1.3%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100" b="1" i="0" u="none" strike="noStrike">
                          <a:solidFill>
                            <a:srgbClr val="000000"/>
                          </a:solidFill>
                          <a:effectLst/>
                          <a:latin typeface="Calibri" panose="020F0502020204030204" pitchFamily="34" charset="0"/>
                        </a:rPr>
                        <a:t>+2.0%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100" b="1" i="0" u="none" strike="noStrike">
                          <a:solidFill>
                            <a:srgbClr val="000000"/>
                          </a:solidFill>
                          <a:effectLst/>
                          <a:latin typeface="Calibri" panose="020F0502020204030204" pitchFamily="34" charset="0"/>
                        </a:rPr>
                        <a:t>+1.5%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100" b="1" i="0" u="none" strike="noStrike" dirty="0">
                          <a:solidFill>
                            <a:srgbClr val="000000"/>
                          </a:solidFill>
                          <a:effectLst/>
                          <a:latin typeface="Calibri" panose="020F0502020204030204" pitchFamily="34" charset="0"/>
                        </a:rPr>
                        <a:t>+0.2%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07746727"/>
                  </a:ext>
                </a:extLst>
              </a:tr>
            </a:tbl>
          </a:graphicData>
        </a:graphic>
      </p:graphicFrame>
    </p:spTree>
    <p:extLst>
      <p:ext uri="{BB962C8B-B14F-4D97-AF65-F5344CB8AC3E}">
        <p14:creationId xmlns:p14="http://schemas.microsoft.com/office/powerpoint/2010/main" val="16569289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319707C0-2E93-4E3C-A86E-8DA821A4EE42}"/>
              </a:ext>
            </a:extLst>
          </p:cNvPr>
          <p:cNvSpPr>
            <a:spLocks noGrp="1"/>
          </p:cNvSpPr>
          <p:nvPr>
            <p:ph type="title" idx="4294967295"/>
          </p:nvPr>
        </p:nvSpPr>
        <p:spPr>
          <a:xfrm>
            <a:off x="0" y="-19785"/>
            <a:ext cx="12192000" cy="646331"/>
          </a:xfrm>
          <a:prstGeom prst="rect">
            <a:avLst/>
          </a:prstGeom>
          <a:solidFill>
            <a:srgbClr val="203864"/>
          </a:solidFill>
          <a:ln w="12700" cap="flat" cmpd="sng" algn="ctr">
            <a:noFill/>
            <a:prstDash val="solid"/>
            <a:miter lim="800000"/>
          </a:ln>
          <a:effectLst/>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prstClr val="white"/>
                </a:solidFill>
                <a:effectLst/>
                <a:uLnTx/>
                <a:uFillTx/>
                <a:latin typeface="Calibri" panose="020F0502020204030204"/>
                <a:ea typeface="+mn-ea"/>
                <a:cs typeface="+mn-cs"/>
              </a:rPr>
              <a:t>Labour Market – Claimant Rates by Age Group</a:t>
            </a:r>
          </a:p>
        </p:txBody>
      </p:sp>
      <p:sp>
        <p:nvSpPr>
          <p:cNvPr id="14" name="TextBox 13"/>
          <p:cNvSpPr txBox="1"/>
          <p:nvPr/>
        </p:nvSpPr>
        <p:spPr>
          <a:xfrm>
            <a:off x="1981409" y="645161"/>
            <a:ext cx="8437844" cy="369332"/>
          </a:xfrm>
          <a:prstGeom prst="rect">
            <a:avLst/>
          </a:prstGeom>
          <a:noFill/>
          <a:ln>
            <a:noFill/>
          </a:ln>
        </p:spPr>
        <p:txBody>
          <a:bodyPr wrap="square" rtlCol="0">
            <a:spAutoFit/>
          </a:bodyPr>
          <a:lstStyle/>
          <a:p>
            <a:pPr algn="ctr"/>
            <a:r>
              <a:rPr lang="en-GB" b="1">
                <a:solidFill>
                  <a:prstClr val="black"/>
                </a:solidFill>
                <a:latin typeface="Abel"/>
              </a:rPr>
              <a:t>December 2023 Claimant Rates by Age Group</a:t>
            </a:r>
          </a:p>
        </p:txBody>
      </p:sp>
      <p:graphicFrame>
        <p:nvGraphicFramePr>
          <p:cNvPr id="9" name="Table 3">
            <a:extLst>
              <a:ext uri="{FF2B5EF4-FFF2-40B4-BE49-F238E27FC236}">
                <a16:creationId xmlns:a16="http://schemas.microsoft.com/office/drawing/2014/main" id="{E53A7FCA-DB5D-4FF3-82DD-1CC9EA71A629}"/>
              </a:ext>
            </a:extLst>
          </p:cNvPr>
          <p:cNvGraphicFramePr>
            <a:graphicFrameLocks noGrp="1"/>
          </p:cNvGraphicFramePr>
          <p:nvPr>
            <p:extLst>
              <p:ext uri="{D42A27DB-BD31-4B8C-83A1-F6EECF244321}">
                <p14:modId xmlns:p14="http://schemas.microsoft.com/office/powerpoint/2010/main" val="1508853894"/>
              </p:ext>
            </p:extLst>
          </p:nvPr>
        </p:nvGraphicFramePr>
        <p:xfrm>
          <a:off x="453554" y="1193459"/>
          <a:ext cx="11332046" cy="5019378"/>
        </p:xfrm>
        <a:graphic>
          <a:graphicData uri="http://schemas.openxmlformats.org/drawingml/2006/table">
            <a:tbl>
              <a:tblPr firstRow="1" bandRow="1">
                <a:tableStyleId>{5940675A-B579-460E-94D1-54222C63F5DA}</a:tableStyleId>
              </a:tblPr>
              <a:tblGrid>
                <a:gridCol w="2460210">
                  <a:extLst>
                    <a:ext uri="{9D8B030D-6E8A-4147-A177-3AD203B41FA5}">
                      <a16:colId xmlns:a16="http://schemas.microsoft.com/office/drawing/2014/main" val="420131872"/>
                    </a:ext>
                  </a:extLst>
                </a:gridCol>
                <a:gridCol w="1508695">
                  <a:extLst>
                    <a:ext uri="{9D8B030D-6E8A-4147-A177-3AD203B41FA5}">
                      <a16:colId xmlns:a16="http://schemas.microsoft.com/office/drawing/2014/main" val="791136943"/>
                    </a:ext>
                  </a:extLst>
                </a:gridCol>
                <a:gridCol w="1623648">
                  <a:extLst>
                    <a:ext uri="{9D8B030D-6E8A-4147-A177-3AD203B41FA5}">
                      <a16:colId xmlns:a16="http://schemas.microsoft.com/office/drawing/2014/main" val="1417751783"/>
                    </a:ext>
                  </a:extLst>
                </a:gridCol>
                <a:gridCol w="1330491">
                  <a:extLst>
                    <a:ext uri="{9D8B030D-6E8A-4147-A177-3AD203B41FA5}">
                      <a16:colId xmlns:a16="http://schemas.microsoft.com/office/drawing/2014/main" val="2449649935"/>
                    </a:ext>
                  </a:extLst>
                </a:gridCol>
                <a:gridCol w="1330491">
                  <a:extLst>
                    <a:ext uri="{9D8B030D-6E8A-4147-A177-3AD203B41FA5}">
                      <a16:colId xmlns:a16="http://schemas.microsoft.com/office/drawing/2014/main" val="2461378106"/>
                    </a:ext>
                  </a:extLst>
                </a:gridCol>
                <a:gridCol w="1713844">
                  <a:extLst>
                    <a:ext uri="{9D8B030D-6E8A-4147-A177-3AD203B41FA5}">
                      <a16:colId xmlns:a16="http://schemas.microsoft.com/office/drawing/2014/main" val="1764432946"/>
                    </a:ext>
                  </a:extLst>
                </a:gridCol>
                <a:gridCol w="1364667">
                  <a:extLst>
                    <a:ext uri="{9D8B030D-6E8A-4147-A177-3AD203B41FA5}">
                      <a16:colId xmlns:a16="http://schemas.microsoft.com/office/drawing/2014/main" val="406239529"/>
                    </a:ext>
                  </a:extLst>
                </a:gridCol>
              </a:tblGrid>
              <a:tr h="94480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dirty="0">
                          <a:latin typeface="+mn-lt"/>
                        </a:rPr>
                        <a:t>Claimant Rates</a:t>
                      </a:r>
                    </a:p>
                    <a:p>
                      <a:endParaRPr lang="en-GB" sz="1600" dirty="0">
                        <a:solidFill>
                          <a:schemeClr val="tx1"/>
                        </a:solidFill>
                        <a:latin typeface="+mn-lt"/>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600" b="1" u="none" strike="noStrike">
                          <a:solidFill>
                            <a:srgbClr val="0070C0"/>
                          </a:solidFill>
                          <a:effectLst/>
                          <a:latin typeface="+mn-lt"/>
                        </a:rPr>
                        <a:t>16-64</a:t>
                      </a:r>
                    </a:p>
                    <a:p>
                      <a:pPr algn="ctr" fontAlgn="b"/>
                      <a:r>
                        <a:rPr lang="en-GB" sz="1600" b="1" u="none" strike="noStrike">
                          <a:solidFill>
                            <a:schemeClr val="tx1"/>
                          </a:solidFill>
                          <a:effectLst/>
                          <a:latin typeface="+mn-lt"/>
                        </a:rPr>
                        <a:t>December 2023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600" b="1" u="none" strike="noStrike" kern="1200">
                          <a:solidFill>
                            <a:srgbClr val="0070C0"/>
                          </a:solidFill>
                          <a:effectLst/>
                          <a:latin typeface="+mn-lt"/>
                          <a:ea typeface="+mn-ea"/>
                          <a:cs typeface="+mn-cs"/>
                        </a:rPr>
                        <a:t>16-24</a:t>
                      </a:r>
                    </a:p>
                    <a:p>
                      <a:pPr algn="ctr" fontAlgn="b"/>
                      <a:r>
                        <a:rPr lang="en-GB" sz="1600" b="1" u="none" strike="noStrike">
                          <a:solidFill>
                            <a:schemeClr val="tx1"/>
                          </a:solidFill>
                          <a:effectLst/>
                          <a:latin typeface="+mn-lt"/>
                        </a:rPr>
                        <a:t>December 2023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GB" sz="1600" b="1" u="none" strike="noStrike">
                          <a:solidFill>
                            <a:srgbClr val="0070C0"/>
                          </a:solidFill>
                          <a:effectLst/>
                          <a:latin typeface="+mn-lt"/>
                        </a:rPr>
                        <a:t>16-17</a:t>
                      </a:r>
                    </a:p>
                    <a:p>
                      <a:pPr algn="ctr" fontAlgn="b"/>
                      <a:r>
                        <a:rPr lang="en-GB" sz="1600" b="1" u="none" strike="noStrike">
                          <a:solidFill>
                            <a:schemeClr val="tx1"/>
                          </a:solidFill>
                          <a:effectLst/>
                          <a:latin typeface="+mn-lt"/>
                        </a:rPr>
                        <a:t>December</a:t>
                      </a:r>
                    </a:p>
                    <a:p>
                      <a:pPr algn="ctr" fontAlgn="b"/>
                      <a:r>
                        <a:rPr lang="en-GB" sz="1600" b="1" u="none" strike="noStrike">
                          <a:solidFill>
                            <a:schemeClr val="tx1"/>
                          </a:solidFill>
                          <a:effectLst/>
                          <a:latin typeface="+mn-lt"/>
                        </a:rPr>
                        <a:t>2023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GB" sz="1600" b="1" u="none" strike="noStrike">
                          <a:solidFill>
                            <a:srgbClr val="0070C0"/>
                          </a:solidFill>
                          <a:effectLst/>
                          <a:latin typeface="+mn-lt"/>
                        </a:rPr>
                        <a:t>18-24</a:t>
                      </a:r>
                    </a:p>
                    <a:p>
                      <a:pPr algn="ctr" fontAlgn="b"/>
                      <a:r>
                        <a:rPr lang="en-GB" sz="1600" b="1" u="none" strike="noStrike">
                          <a:solidFill>
                            <a:schemeClr val="tx1"/>
                          </a:solidFill>
                          <a:effectLst/>
                          <a:latin typeface="+mn-lt"/>
                        </a:rPr>
                        <a:t>December</a:t>
                      </a:r>
                    </a:p>
                    <a:p>
                      <a:pPr algn="ctr" fontAlgn="b"/>
                      <a:r>
                        <a:rPr lang="en-GB" sz="1600" b="1" u="none" strike="noStrike">
                          <a:solidFill>
                            <a:schemeClr val="tx1"/>
                          </a:solidFill>
                          <a:effectLst/>
                          <a:latin typeface="+mn-lt"/>
                        </a:rPr>
                        <a:t>2023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GB" sz="1600" b="1" u="none" strike="noStrike">
                          <a:solidFill>
                            <a:schemeClr val="accent5"/>
                          </a:solidFill>
                          <a:effectLst/>
                          <a:latin typeface="+mn-lt"/>
                        </a:rPr>
                        <a:t>25-49</a:t>
                      </a:r>
                    </a:p>
                    <a:p>
                      <a:pPr algn="ctr" fontAlgn="b"/>
                      <a:r>
                        <a:rPr lang="en-GB" sz="1600" b="1" u="none" strike="noStrike">
                          <a:solidFill>
                            <a:schemeClr val="tx1"/>
                          </a:solidFill>
                          <a:effectLst/>
                          <a:latin typeface="+mn-lt"/>
                        </a:rPr>
                        <a:t>December</a:t>
                      </a:r>
                    </a:p>
                    <a:p>
                      <a:pPr algn="ctr" fontAlgn="b"/>
                      <a:r>
                        <a:rPr lang="en-GB" sz="1600" b="1" u="none" strike="noStrike">
                          <a:solidFill>
                            <a:schemeClr val="tx1"/>
                          </a:solidFill>
                          <a:effectLst/>
                          <a:latin typeface="+mn-lt"/>
                        </a:rPr>
                        <a:t>2023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GB" sz="1600" b="1" u="none" strike="noStrike">
                          <a:solidFill>
                            <a:schemeClr val="accent5"/>
                          </a:solidFill>
                          <a:effectLst/>
                          <a:latin typeface="+mn-lt"/>
                        </a:rPr>
                        <a:t>50-64</a:t>
                      </a:r>
                    </a:p>
                    <a:p>
                      <a:pPr algn="ctr" fontAlgn="b"/>
                      <a:r>
                        <a:rPr lang="en-GB" sz="1600" b="1" u="none" strike="noStrike">
                          <a:solidFill>
                            <a:schemeClr val="tx1"/>
                          </a:solidFill>
                          <a:effectLst/>
                          <a:latin typeface="+mn-lt"/>
                        </a:rPr>
                        <a:t>December</a:t>
                      </a:r>
                    </a:p>
                    <a:p>
                      <a:pPr algn="ctr" fontAlgn="b"/>
                      <a:r>
                        <a:rPr lang="en-GB" sz="1600" b="1" u="none" strike="noStrike">
                          <a:solidFill>
                            <a:schemeClr val="tx1"/>
                          </a:solidFill>
                          <a:effectLst/>
                          <a:latin typeface="+mn-lt"/>
                        </a:rPr>
                        <a:t>2023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4110397509"/>
                  </a:ext>
                </a:extLst>
              </a:tr>
              <a:tr h="37212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a:latin typeface="+mn-lt"/>
                        </a:rPr>
                        <a:t>Cambridgeshire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b" latinLnBrk="0" hangingPunct="1"/>
                      <a:r>
                        <a:rPr lang="en-GB" sz="1400" b="1" i="0" u="none" strike="noStrike" kern="1200" dirty="0">
                          <a:solidFill>
                            <a:srgbClr val="000000"/>
                          </a:solidFill>
                          <a:effectLst/>
                          <a:latin typeface="Calibri" panose="020F0502020204030204" pitchFamily="34" charset="0"/>
                          <a:ea typeface="+mn-ea"/>
                          <a:cs typeface="+mn-cs"/>
                        </a:rPr>
                        <a:t>2.2%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b"/>
                      <a:r>
                        <a:rPr lang="en-GB" sz="1400" b="1" i="0" u="none" strike="noStrike">
                          <a:solidFill>
                            <a:schemeClr val="tx1"/>
                          </a:solidFill>
                          <a:effectLst/>
                          <a:latin typeface="Calibri" panose="020F0502020204030204" pitchFamily="34" charset="0"/>
                        </a:rPr>
                        <a:t>2.1%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400" b="1" i="0" u="none" strike="noStrike">
                          <a:solidFill>
                            <a:schemeClr val="tx1"/>
                          </a:solidFill>
                          <a:effectLst/>
                          <a:latin typeface="Calibri" panose="020F0502020204030204" pitchFamily="34" charset="0"/>
                        </a:rPr>
                        <a:t>0.2%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400" b="1" i="0" u="none" strike="noStrike">
                          <a:solidFill>
                            <a:schemeClr val="tx1"/>
                          </a:solidFill>
                          <a:effectLst/>
                          <a:latin typeface="Calibri" panose="020F0502020204030204" pitchFamily="34" charset="0"/>
                        </a:rPr>
                        <a:t>2.6%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400" b="1" i="0" u="none" strike="noStrike">
                          <a:solidFill>
                            <a:schemeClr val="tx1"/>
                          </a:solidFill>
                          <a:effectLst/>
                          <a:latin typeface="Calibri" panose="020F0502020204030204" pitchFamily="34" charset="0"/>
                        </a:rPr>
                        <a:t>2.5%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400" b="1" i="0" u="none" strike="noStrike">
                          <a:solidFill>
                            <a:schemeClr val="tx1"/>
                          </a:solidFill>
                          <a:effectLst/>
                          <a:latin typeface="Calibri" panose="020F0502020204030204" pitchFamily="34" charset="0"/>
                        </a:rPr>
                        <a:t>1.5%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90737714"/>
                  </a:ext>
                </a:extLst>
              </a:tr>
              <a:tr h="37212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a:t>Cambridge City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algn="ctr" defTabSz="914400" rtl="0" eaLnBrk="1" fontAlgn="b" latinLnBrk="0" hangingPunct="1"/>
                      <a:r>
                        <a:rPr lang="en-GB" sz="1400" b="1" i="0" u="none" strike="noStrike" kern="1200" dirty="0">
                          <a:solidFill>
                            <a:srgbClr val="000000"/>
                          </a:solidFill>
                          <a:effectLst/>
                          <a:latin typeface="Calibri" panose="020F0502020204030204" pitchFamily="34" charset="0"/>
                          <a:ea typeface="+mn-ea"/>
                          <a:cs typeface="+mn-cs"/>
                        </a:rPr>
                        <a:t>1.9%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b"/>
                      <a:r>
                        <a:rPr lang="en-GB" sz="1400" b="1" i="0" u="none" strike="noStrike">
                          <a:solidFill>
                            <a:schemeClr val="tx1"/>
                          </a:solidFill>
                          <a:effectLst/>
                          <a:latin typeface="Calibri" panose="020F0502020204030204" pitchFamily="34" charset="0"/>
                        </a:rPr>
                        <a:t>1.1%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GB" sz="1400" b="1" i="0" u="none" strike="noStrike">
                          <a:solidFill>
                            <a:schemeClr val="tx1"/>
                          </a:solidFill>
                          <a:effectLst/>
                          <a:latin typeface="Calibri" panose="020F0502020204030204" pitchFamily="34" charset="0"/>
                        </a:rPr>
                        <a:t>0.4%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GB" sz="1400" b="1" i="0" u="none" strike="noStrike">
                          <a:solidFill>
                            <a:schemeClr val="tx1"/>
                          </a:solidFill>
                          <a:effectLst/>
                          <a:latin typeface="Calibri" panose="020F0502020204030204" pitchFamily="34" charset="0"/>
                        </a:rPr>
                        <a:t>1.2%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GB" sz="1400" b="1" i="0" u="none" strike="noStrike">
                          <a:solidFill>
                            <a:schemeClr val="tx1"/>
                          </a:solidFill>
                          <a:effectLst/>
                          <a:latin typeface="Calibri" panose="020F0502020204030204" pitchFamily="34" charset="0"/>
                        </a:rPr>
                        <a:t>2.2%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GB" sz="1400" b="1" i="0" u="none" strike="noStrike">
                          <a:solidFill>
                            <a:schemeClr val="tx1"/>
                          </a:solidFill>
                          <a:effectLst/>
                          <a:latin typeface="Calibri" panose="020F0502020204030204" pitchFamily="34" charset="0"/>
                        </a:rPr>
                        <a:t>2.2%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920983336"/>
                  </a:ext>
                </a:extLst>
              </a:tr>
              <a:tr h="52489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a:t>East Cambridgeshire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algn="ctr" defTabSz="914400" rtl="0" eaLnBrk="1" fontAlgn="b" latinLnBrk="0" hangingPunct="1"/>
                      <a:r>
                        <a:rPr lang="en-GB" sz="1400" b="1" i="0" u="none" strike="noStrike" kern="1200" dirty="0">
                          <a:solidFill>
                            <a:srgbClr val="000000"/>
                          </a:solidFill>
                          <a:effectLst/>
                          <a:latin typeface="Calibri" panose="020F0502020204030204" pitchFamily="34" charset="0"/>
                          <a:ea typeface="+mn-ea"/>
                          <a:cs typeface="+mn-cs"/>
                        </a:rPr>
                        <a:t>1.9%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b"/>
                      <a:r>
                        <a:rPr lang="en-GB" sz="1400" b="1" i="0" u="none" strike="noStrike">
                          <a:solidFill>
                            <a:schemeClr val="tx1"/>
                          </a:solidFill>
                          <a:effectLst/>
                          <a:latin typeface="Calibri" panose="020F0502020204030204" pitchFamily="34" charset="0"/>
                        </a:rPr>
                        <a:t>2.3%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GB" sz="1400" b="1" i="0" u="none" strike="noStrike" dirty="0">
                          <a:solidFill>
                            <a:schemeClr val="tx1"/>
                          </a:solidFill>
                          <a:effectLst/>
                          <a:latin typeface="Calibri" panose="020F0502020204030204" pitchFamily="34" charset="0"/>
                        </a:rPr>
                        <a:t>0.0%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GB" sz="1400" b="1" i="0" u="none" strike="noStrike">
                          <a:solidFill>
                            <a:schemeClr val="tx1"/>
                          </a:solidFill>
                          <a:effectLst/>
                          <a:latin typeface="Calibri" panose="020F0502020204030204" pitchFamily="34" charset="0"/>
                        </a:rPr>
                        <a:t>3.0%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GB" sz="1400" b="1" i="0" u="none" strike="noStrike">
                          <a:solidFill>
                            <a:schemeClr val="tx1"/>
                          </a:solidFill>
                          <a:effectLst/>
                          <a:latin typeface="Calibri" panose="020F0502020204030204" pitchFamily="34" charset="0"/>
                        </a:rPr>
                        <a:t>2.1%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GB" sz="1400" b="1" i="0" u="none" strike="noStrike">
                          <a:solidFill>
                            <a:schemeClr val="tx1"/>
                          </a:solidFill>
                          <a:effectLst/>
                          <a:latin typeface="Calibri" panose="020F0502020204030204" pitchFamily="34" charset="0"/>
                        </a:rPr>
                        <a:t>1.4%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983884654"/>
                  </a:ext>
                </a:extLst>
              </a:tr>
              <a:tr h="37212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a:t>Fenland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algn="ctr" defTabSz="914400" rtl="0" eaLnBrk="1" fontAlgn="b" latinLnBrk="0" hangingPunct="1"/>
                      <a:r>
                        <a:rPr lang="en-GB" sz="1400" b="1" i="0" u="none" strike="noStrike" kern="1200" dirty="0">
                          <a:solidFill>
                            <a:srgbClr val="000000"/>
                          </a:solidFill>
                          <a:effectLst/>
                          <a:latin typeface="Calibri" panose="020F0502020204030204" pitchFamily="34" charset="0"/>
                          <a:ea typeface="+mn-ea"/>
                          <a:cs typeface="+mn-cs"/>
                        </a:rPr>
                        <a:t>3.6%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b"/>
                      <a:r>
                        <a:rPr lang="en-GB" sz="1400" b="1" i="0" u="none" strike="noStrike">
                          <a:solidFill>
                            <a:schemeClr val="tx1"/>
                          </a:solidFill>
                          <a:effectLst/>
                          <a:latin typeface="Calibri" panose="020F0502020204030204" pitchFamily="34" charset="0"/>
                        </a:rPr>
                        <a:t>4.9%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GB" sz="1400" b="1" i="0" u="none" strike="noStrike">
                          <a:solidFill>
                            <a:schemeClr val="tx1"/>
                          </a:solidFill>
                          <a:effectLst/>
                          <a:latin typeface="Calibri" panose="020F0502020204030204" pitchFamily="34" charset="0"/>
                        </a:rPr>
                        <a:t>0.2%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GB" sz="1400" b="1" i="0" u="none" strike="noStrike">
                          <a:solidFill>
                            <a:schemeClr val="tx1"/>
                          </a:solidFill>
                          <a:effectLst/>
                          <a:latin typeface="Calibri" panose="020F0502020204030204" pitchFamily="34" charset="0"/>
                        </a:rPr>
                        <a:t>6.3%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GB" sz="1400" b="1" i="0" u="none" strike="noStrike">
                          <a:solidFill>
                            <a:schemeClr val="tx1"/>
                          </a:solidFill>
                          <a:effectLst/>
                          <a:latin typeface="Calibri" panose="020F0502020204030204" pitchFamily="34" charset="0"/>
                        </a:rPr>
                        <a:t>4.3%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GB" sz="1400" b="1" i="0" u="none" strike="noStrike">
                          <a:solidFill>
                            <a:schemeClr val="tx1"/>
                          </a:solidFill>
                          <a:effectLst/>
                          <a:latin typeface="Calibri" panose="020F0502020204030204" pitchFamily="34" charset="0"/>
                        </a:rPr>
                        <a:t>2.0%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077766304"/>
                  </a:ext>
                </a:extLst>
              </a:tr>
              <a:tr h="37212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a:t>Huntingdonshire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algn="ctr" defTabSz="914400" rtl="0" eaLnBrk="1" fontAlgn="b" latinLnBrk="0" hangingPunct="1"/>
                      <a:r>
                        <a:rPr lang="en-GB" sz="1400" b="1" i="0" u="none" strike="noStrike" kern="1200" dirty="0">
                          <a:solidFill>
                            <a:srgbClr val="000000"/>
                          </a:solidFill>
                          <a:effectLst/>
                          <a:latin typeface="Calibri" panose="020F0502020204030204" pitchFamily="34" charset="0"/>
                          <a:ea typeface="+mn-ea"/>
                          <a:cs typeface="+mn-cs"/>
                        </a:rPr>
                        <a:t>2.1%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b"/>
                      <a:r>
                        <a:rPr lang="en-GB" sz="1400" b="1" i="0" u="none" strike="noStrike">
                          <a:solidFill>
                            <a:schemeClr val="tx1"/>
                          </a:solidFill>
                          <a:effectLst/>
                          <a:latin typeface="Calibri" panose="020F0502020204030204" pitchFamily="34" charset="0"/>
                        </a:rPr>
                        <a:t>2.7%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GB" sz="1400" b="1" i="0" u="none" strike="noStrike">
                          <a:solidFill>
                            <a:schemeClr val="tx1"/>
                          </a:solidFill>
                          <a:effectLst/>
                          <a:latin typeface="Calibri" panose="020F0502020204030204" pitchFamily="34" charset="0"/>
                        </a:rPr>
                        <a:t>0.3%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GB" sz="1400" b="1" i="0" u="none" strike="noStrike">
                          <a:solidFill>
                            <a:schemeClr val="tx1"/>
                          </a:solidFill>
                          <a:effectLst/>
                          <a:latin typeface="Calibri" panose="020F0502020204030204" pitchFamily="34" charset="0"/>
                        </a:rPr>
                        <a:t>3.5%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GB" sz="1400" b="1" i="0" u="none" strike="noStrike">
                          <a:solidFill>
                            <a:schemeClr val="tx1"/>
                          </a:solidFill>
                          <a:effectLst/>
                          <a:latin typeface="Calibri" panose="020F0502020204030204" pitchFamily="34" charset="0"/>
                        </a:rPr>
                        <a:t>2.4%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GB" sz="1400" b="1" i="0" u="none" strike="noStrike">
                          <a:solidFill>
                            <a:schemeClr val="tx1"/>
                          </a:solidFill>
                          <a:effectLst/>
                          <a:latin typeface="Calibri" panose="020F0502020204030204" pitchFamily="34" charset="0"/>
                        </a:rPr>
                        <a:t>1.2%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59543224"/>
                  </a:ext>
                </a:extLst>
              </a:tr>
              <a:tr h="52489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a:t>South Cambridgeshire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algn="ctr" defTabSz="914400" rtl="0" eaLnBrk="1" fontAlgn="b" latinLnBrk="0" hangingPunct="1"/>
                      <a:r>
                        <a:rPr lang="en-GB" sz="1400" b="1" i="0" u="none" strike="noStrike" kern="1200" dirty="0">
                          <a:solidFill>
                            <a:srgbClr val="000000"/>
                          </a:solidFill>
                          <a:effectLst/>
                          <a:latin typeface="Calibri" panose="020F0502020204030204" pitchFamily="34" charset="0"/>
                          <a:ea typeface="+mn-ea"/>
                          <a:cs typeface="+mn-cs"/>
                        </a:rPr>
                        <a:t>1.8%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b"/>
                      <a:r>
                        <a:rPr lang="en-GB" sz="1400" b="1" i="0" u="none" strike="noStrike">
                          <a:solidFill>
                            <a:schemeClr val="tx1"/>
                          </a:solidFill>
                          <a:effectLst/>
                          <a:latin typeface="Calibri" panose="020F0502020204030204" pitchFamily="34" charset="0"/>
                        </a:rPr>
                        <a:t>1.7%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GB" sz="1400" b="1" i="0" u="none" strike="noStrike">
                          <a:solidFill>
                            <a:schemeClr val="tx1"/>
                          </a:solidFill>
                          <a:effectLst/>
                          <a:latin typeface="Calibri" panose="020F0502020204030204" pitchFamily="34" charset="0"/>
                        </a:rPr>
                        <a:t>0.1%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GB" sz="1400" b="1" i="0" u="none" strike="noStrike">
                          <a:solidFill>
                            <a:schemeClr val="tx1"/>
                          </a:solidFill>
                          <a:effectLst/>
                          <a:latin typeface="Calibri" panose="020F0502020204030204" pitchFamily="34" charset="0"/>
                        </a:rPr>
                        <a:t>2.4%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GB" sz="1400" b="1" i="0" u="none" strike="noStrike">
                          <a:solidFill>
                            <a:schemeClr val="tx1"/>
                          </a:solidFill>
                          <a:effectLst/>
                          <a:latin typeface="Calibri" panose="020F0502020204030204" pitchFamily="34" charset="0"/>
                        </a:rPr>
                        <a:t>2.1%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GB" sz="1400" b="1" i="0" u="none" strike="noStrike">
                          <a:solidFill>
                            <a:schemeClr val="tx1"/>
                          </a:solidFill>
                          <a:effectLst/>
                          <a:latin typeface="Calibri" panose="020F0502020204030204" pitchFamily="34" charset="0"/>
                        </a:rPr>
                        <a:t>1.2%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871008784"/>
                  </a:ext>
                </a:extLst>
              </a:tr>
              <a:tr h="3911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a:latin typeface="+mn-lt"/>
                        </a:rPr>
                        <a:t>Peterborough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b" latinLnBrk="0" hangingPunct="1"/>
                      <a:r>
                        <a:rPr lang="en-GB" sz="1400" b="1" i="0" u="none" strike="noStrike" kern="1200" dirty="0">
                          <a:solidFill>
                            <a:srgbClr val="000000"/>
                          </a:solidFill>
                          <a:effectLst/>
                          <a:latin typeface="Calibri" panose="020F0502020204030204" pitchFamily="34" charset="0"/>
                          <a:ea typeface="+mn-ea"/>
                          <a:cs typeface="+mn-cs"/>
                        </a:rPr>
                        <a:t>5.0%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b"/>
                      <a:r>
                        <a:rPr lang="en-GB" sz="1400" b="1" i="0" u="none" strike="noStrike">
                          <a:solidFill>
                            <a:schemeClr val="tx1"/>
                          </a:solidFill>
                          <a:effectLst/>
                          <a:latin typeface="Calibri" panose="020F0502020204030204" pitchFamily="34" charset="0"/>
                        </a:rPr>
                        <a:t>5.7%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400" b="1" i="0" u="none" strike="noStrike">
                          <a:solidFill>
                            <a:schemeClr val="tx1"/>
                          </a:solidFill>
                          <a:effectLst/>
                          <a:latin typeface="Calibri" panose="020F0502020204030204" pitchFamily="34" charset="0"/>
                        </a:rPr>
                        <a:t>0.3%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400" b="1" i="0" u="none" strike="noStrike">
                          <a:solidFill>
                            <a:schemeClr val="tx1"/>
                          </a:solidFill>
                          <a:effectLst/>
                          <a:latin typeface="Calibri" panose="020F0502020204030204" pitchFamily="34" charset="0"/>
                        </a:rPr>
                        <a:t>7.6%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400" b="1" i="0" u="none" strike="noStrike">
                          <a:solidFill>
                            <a:schemeClr val="tx1"/>
                          </a:solidFill>
                          <a:effectLst/>
                          <a:latin typeface="Calibri" panose="020F0502020204030204" pitchFamily="34" charset="0"/>
                        </a:rPr>
                        <a:t>5.4%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400" b="1" i="0" u="none" strike="noStrike">
                          <a:solidFill>
                            <a:schemeClr val="tx1"/>
                          </a:solidFill>
                          <a:effectLst/>
                          <a:latin typeface="Calibri" panose="020F0502020204030204" pitchFamily="34" charset="0"/>
                        </a:rPr>
                        <a:t>3.5%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00372624"/>
                  </a:ext>
                </a:extLst>
              </a:tr>
              <a:tr h="62020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a:latin typeface="+mn-lt"/>
                        </a:rPr>
                        <a:t>Cambridgeshire &amp; Peterborough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b" latinLnBrk="0" hangingPunct="1"/>
                      <a:r>
                        <a:rPr lang="en-GB" sz="1400" b="1" i="0" u="none" strike="noStrike" kern="1200" dirty="0">
                          <a:solidFill>
                            <a:srgbClr val="000000"/>
                          </a:solidFill>
                          <a:effectLst/>
                          <a:latin typeface="Calibri" panose="020F0502020204030204" pitchFamily="34" charset="0"/>
                          <a:ea typeface="+mn-ea"/>
                          <a:cs typeface="+mn-cs"/>
                        </a:rPr>
                        <a:t>2.9%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b"/>
                      <a:r>
                        <a:rPr lang="en-GB" sz="1400" b="1" i="0" u="none" strike="noStrike">
                          <a:solidFill>
                            <a:schemeClr val="tx1"/>
                          </a:solidFill>
                          <a:effectLst/>
                          <a:latin typeface="Calibri" panose="020F0502020204030204" pitchFamily="34" charset="0"/>
                        </a:rPr>
                        <a:t>2.9%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400" b="1" i="0" u="none" strike="noStrike">
                          <a:solidFill>
                            <a:schemeClr val="tx1"/>
                          </a:solidFill>
                          <a:effectLst/>
                          <a:latin typeface="Calibri" panose="020F0502020204030204" pitchFamily="34" charset="0"/>
                        </a:rPr>
                        <a:t>0.2%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400" b="1" i="0" u="none" strike="noStrike">
                          <a:solidFill>
                            <a:schemeClr val="tx1"/>
                          </a:solidFill>
                          <a:effectLst/>
                          <a:latin typeface="Calibri" panose="020F0502020204030204" pitchFamily="34" charset="0"/>
                        </a:rPr>
                        <a:t>3.6%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400" b="1" i="0" u="none" strike="noStrike">
                          <a:solidFill>
                            <a:schemeClr val="tx1"/>
                          </a:solidFill>
                          <a:effectLst/>
                          <a:latin typeface="Calibri" panose="020F0502020204030204" pitchFamily="34" charset="0"/>
                        </a:rPr>
                        <a:t>3.2%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400" b="1" i="0" u="none" strike="noStrike">
                          <a:solidFill>
                            <a:schemeClr val="tx1"/>
                          </a:solidFill>
                          <a:effectLst/>
                          <a:latin typeface="Calibri" panose="020F0502020204030204" pitchFamily="34" charset="0"/>
                        </a:rPr>
                        <a:t>2.0%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3252213"/>
                  </a:ext>
                </a:extLst>
              </a:tr>
              <a:tr h="52489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a:latin typeface="+mn-lt"/>
                        </a:rPr>
                        <a:t>United Kingdom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b" latinLnBrk="0" hangingPunct="1"/>
                      <a:r>
                        <a:rPr lang="en-GB" sz="1400" b="1" i="0" u="none" strike="noStrike" kern="1200" dirty="0">
                          <a:solidFill>
                            <a:srgbClr val="000000"/>
                          </a:solidFill>
                          <a:effectLst/>
                          <a:latin typeface="Calibri" panose="020F0502020204030204" pitchFamily="34" charset="0"/>
                          <a:ea typeface="+mn-ea"/>
                          <a:cs typeface="+mn-cs"/>
                        </a:rPr>
                        <a:t>3.6%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b"/>
                      <a:r>
                        <a:rPr lang="en-GB" sz="1400" b="1" i="0" u="none" strike="noStrike">
                          <a:solidFill>
                            <a:schemeClr val="tx1"/>
                          </a:solidFill>
                          <a:effectLst/>
                          <a:latin typeface="Calibri" panose="020F0502020204030204" pitchFamily="34" charset="0"/>
                        </a:rPr>
                        <a:t>3.9%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400" b="1" i="0" u="none" strike="noStrike">
                          <a:solidFill>
                            <a:schemeClr val="tx1"/>
                          </a:solidFill>
                          <a:effectLst/>
                          <a:latin typeface="Calibri" panose="020F0502020204030204" pitchFamily="34" charset="0"/>
                        </a:rPr>
                        <a:t>0.2%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400" b="1" i="0" u="none" strike="noStrike">
                          <a:solidFill>
                            <a:schemeClr val="tx1"/>
                          </a:solidFill>
                          <a:effectLst/>
                          <a:latin typeface="Calibri" panose="020F0502020204030204" pitchFamily="34" charset="0"/>
                        </a:rPr>
                        <a:t>4.9%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400" b="1" i="0" u="none" strike="noStrike">
                          <a:solidFill>
                            <a:schemeClr val="tx1"/>
                          </a:solidFill>
                          <a:effectLst/>
                          <a:latin typeface="Calibri" panose="020F0502020204030204" pitchFamily="34" charset="0"/>
                        </a:rPr>
                        <a:t>4.2%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400" b="1" i="0" u="none" strike="noStrike" dirty="0">
                          <a:solidFill>
                            <a:schemeClr val="tx1"/>
                          </a:solidFill>
                          <a:effectLst/>
                          <a:latin typeface="Calibri" panose="020F0502020204030204" pitchFamily="34" charset="0"/>
                        </a:rPr>
                        <a:t>2.4%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87689204"/>
                  </a:ext>
                </a:extLst>
              </a:tr>
            </a:tbl>
          </a:graphicData>
        </a:graphic>
      </p:graphicFrame>
    </p:spTree>
    <p:extLst>
      <p:ext uri="{BB962C8B-B14F-4D97-AF65-F5344CB8AC3E}">
        <p14:creationId xmlns:p14="http://schemas.microsoft.com/office/powerpoint/2010/main" val="13843887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43F616B-E163-431F-8056-481D873D7F6B}"/>
              </a:ext>
            </a:extLst>
          </p:cNvPr>
          <p:cNvSpPr>
            <a:spLocks noGrp="1"/>
          </p:cNvSpPr>
          <p:nvPr>
            <p:ph type="title" idx="4294967295"/>
          </p:nvPr>
        </p:nvSpPr>
        <p:spPr>
          <a:xfrm>
            <a:off x="0" y="0"/>
            <a:ext cx="12192000" cy="646331"/>
          </a:xfrm>
          <a:prstGeom prst="rect">
            <a:avLst/>
          </a:prstGeom>
          <a:solidFill>
            <a:srgbClr val="203864"/>
          </a:solidFill>
          <a:ln w="12700" cap="flat" cmpd="sng" algn="ctr">
            <a:noFill/>
            <a:prstDash val="solid"/>
            <a:miter lim="800000"/>
          </a:ln>
          <a:effectLst/>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Calibri" panose="020F0502020204030204"/>
                <a:ea typeface="+mn-ea"/>
                <a:cs typeface="+mn-cs"/>
              </a:rPr>
              <a:t>Labour Market – Claimant counts by location</a:t>
            </a:r>
          </a:p>
        </p:txBody>
      </p:sp>
      <p:pic>
        <p:nvPicPr>
          <p:cNvPr id="3" name="Picture 2" descr="A map of Cambridgeshire and Peterborough showing claimant rate by ward. The highest claimant rates can be found in and around urban Peterborough, Fenland and north east Cambridge City.">
            <a:extLst>
              <a:ext uri="{FF2B5EF4-FFF2-40B4-BE49-F238E27FC236}">
                <a16:creationId xmlns:a16="http://schemas.microsoft.com/office/drawing/2014/main" id="{C4102A0B-F432-953A-6DBE-666EDB8CD364}"/>
              </a:ext>
            </a:extLst>
          </p:cNvPr>
          <p:cNvPicPr>
            <a:picLocks noChangeAspect="1"/>
          </p:cNvPicPr>
          <p:nvPr/>
        </p:nvPicPr>
        <p:blipFill>
          <a:blip r:embed="rId3"/>
          <a:stretch>
            <a:fillRect/>
          </a:stretch>
        </p:blipFill>
        <p:spPr>
          <a:xfrm>
            <a:off x="458433" y="646331"/>
            <a:ext cx="4333750" cy="6088305"/>
          </a:xfrm>
          <a:prstGeom prst="rect">
            <a:avLst/>
          </a:prstGeom>
        </p:spPr>
      </p:pic>
      <p:graphicFrame>
        <p:nvGraphicFramePr>
          <p:cNvPr id="6" name="Table 3">
            <a:extLst>
              <a:ext uri="{FF2B5EF4-FFF2-40B4-BE49-F238E27FC236}">
                <a16:creationId xmlns:a16="http://schemas.microsoft.com/office/drawing/2014/main" id="{75E599CE-AD44-E0C5-E399-004821C0D48F}"/>
              </a:ext>
            </a:extLst>
          </p:cNvPr>
          <p:cNvGraphicFramePr>
            <a:graphicFrameLocks noGrp="1"/>
          </p:cNvGraphicFramePr>
          <p:nvPr>
            <p:extLst>
              <p:ext uri="{D42A27DB-BD31-4B8C-83A1-F6EECF244321}">
                <p14:modId xmlns:p14="http://schemas.microsoft.com/office/powerpoint/2010/main" val="629314709"/>
              </p:ext>
            </p:extLst>
          </p:nvPr>
        </p:nvGraphicFramePr>
        <p:xfrm>
          <a:off x="4942620" y="857608"/>
          <a:ext cx="7069625" cy="5744828"/>
        </p:xfrm>
        <a:graphic>
          <a:graphicData uri="http://schemas.openxmlformats.org/drawingml/2006/table">
            <a:tbl>
              <a:tblPr firstRow="1" bandRow="1">
                <a:tableStyleId>{5940675A-B579-460E-94D1-54222C63F5DA}</a:tableStyleId>
              </a:tblPr>
              <a:tblGrid>
                <a:gridCol w="1824057">
                  <a:extLst>
                    <a:ext uri="{9D8B030D-6E8A-4147-A177-3AD203B41FA5}">
                      <a16:colId xmlns:a16="http://schemas.microsoft.com/office/drawing/2014/main" val="420131872"/>
                    </a:ext>
                  </a:extLst>
                </a:gridCol>
                <a:gridCol w="1059694">
                  <a:extLst>
                    <a:ext uri="{9D8B030D-6E8A-4147-A177-3AD203B41FA5}">
                      <a16:colId xmlns:a16="http://schemas.microsoft.com/office/drawing/2014/main" val="791136943"/>
                    </a:ext>
                  </a:extLst>
                </a:gridCol>
                <a:gridCol w="1526869">
                  <a:extLst>
                    <a:ext uri="{9D8B030D-6E8A-4147-A177-3AD203B41FA5}">
                      <a16:colId xmlns:a16="http://schemas.microsoft.com/office/drawing/2014/main" val="1417751783"/>
                    </a:ext>
                  </a:extLst>
                </a:gridCol>
                <a:gridCol w="1219997">
                  <a:extLst>
                    <a:ext uri="{9D8B030D-6E8A-4147-A177-3AD203B41FA5}">
                      <a16:colId xmlns:a16="http://schemas.microsoft.com/office/drawing/2014/main" val="2449649935"/>
                    </a:ext>
                  </a:extLst>
                </a:gridCol>
                <a:gridCol w="1439008">
                  <a:extLst>
                    <a:ext uri="{9D8B030D-6E8A-4147-A177-3AD203B41FA5}">
                      <a16:colId xmlns:a16="http://schemas.microsoft.com/office/drawing/2014/main" val="1959028662"/>
                    </a:ext>
                  </a:extLst>
                </a:gridCol>
              </a:tblGrid>
              <a:tr h="116613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dirty="0"/>
                        <a:t>Claimant Rates</a:t>
                      </a:r>
                    </a:p>
                    <a:p>
                      <a:pPr algn="ctr"/>
                      <a:endParaRPr lang="en-GB" sz="12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1" u="none" strike="noStrike" dirty="0">
                          <a:solidFill>
                            <a:srgbClr val="0070C0"/>
                          </a:solidFill>
                          <a:effectLst/>
                        </a:rPr>
                        <a:t>Number of claimants 16+</a:t>
                      </a:r>
                    </a:p>
                    <a:p>
                      <a:pPr algn="ctr" fontAlgn="b"/>
                      <a:r>
                        <a:rPr lang="en-GB" sz="1200" b="1" u="none" strike="noStrike" dirty="0">
                          <a:effectLst/>
                        </a:rPr>
                        <a:t>December 2023</a:t>
                      </a:r>
                      <a:endParaRPr lang="en-GB" sz="1200" b="1" i="0" u="none" strike="noStrike" dirty="0">
                        <a:solidFill>
                          <a:srgbClr val="000000"/>
                        </a:solidFill>
                        <a:effectLst/>
                        <a:latin typeface="Arial" panose="020B0604020202020204" pitchFamily="34" charset="0"/>
                      </a:endParaRPr>
                    </a:p>
                    <a:p>
                      <a:pPr algn="ctr" fontAlgn="b"/>
                      <a:endParaRPr lang="en-GB" sz="1200" b="1" i="0" u="none" strike="noStrike" dirty="0">
                        <a:solidFill>
                          <a:srgbClr val="000000"/>
                        </a:solidFill>
                        <a:effectLst/>
                        <a:latin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200" b="1" u="none" strike="noStrike" dirty="0">
                          <a:solidFill>
                            <a:srgbClr val="0070C0"/>
                          </a:solidFill>
                          <a:effectLst/>
                        </a:rPr>
                        <a:t>Number of claimants 16-64 as % of 16-64 population</a:t>
                      </a:r>
                    </a:p>
                    <a:p>
                      <a:pPr algn="ctr" fontAlgn="b"/>
                      <a:r>
                        <a:rPr lang="en-GB" sz="1200" b="1" i="0" u="none" strike="noStrike" dirty="0">
                          <a:solidFill>
                            <a:srgbClr val="000000"/>
                          </a:solidFill>
                          <a:effectLst/>
                          <a:latin typeface="Arial" panose="020B0604020202020204" pitchFamily="34" charset="0"/>
                        </a:rPr>
                        <a:t>December 2023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200" b="1" u="none" strike="noStrike" dirty="0">
                          <a:solidFill>
                            <a:srgbClr val="0070C0"/>
                          </a:solidFill>
                          <a:effectLst/>
                        </a:rPr>
                        <a:t>PP Change in Claimant Rate 12 Months ago vs Now:</a:t>
                      </a:r>
                    </a:p>
                    <a:p>
                      <a:pPr algn="ctr" fontAlgn="b"/>
                      <a:r>
                        <a:rPr lang="en-GB" sz="1200" b="1" u="none" strike="noStrike" dirty="0">
                          <a:effectLst/>
                        </a:rPr>
                        <a:t>December 2022 to  December 2023</a:t>
                      </a:r>
                      <a:endParaRPr lang="en-GB" sz="1200" b="1" i="0" u="none" strike="noStrike" dirty="0">
                        <a:solidFill>
                          <a:srgbClr val="000000"/>
                        </a:solidFill>
                        <a:effectLst/>
                        <a:latin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200" b="1" u="none" strike="noStrike" dirty="0">
                          <a:solidFill>
                            <a:srgbClr val="0070C0"/>
                          </a:solidFill>
                          <a:effectLst/>
                        </a:rPr>
                        <a:t>PP Change in Claimant Rate Previous update vs Now:</a:t>
                      </a:r>
                    </a:p>
                    <a:p>
                      <a:pPr algn="ctr" fontAlgn="b"/>
                      <a:r>
                        <a:rPr lang="en-GB" sz="1200" b="1" u="none" strike="noStrike" dirty="0">
                          <a:effectLst/>
                        </a:rPr>
                        <a:t>September 2023 to December 2023</a:t>
                      </a:r>
                      <a:endParaRPr lang="en-GB" sz="1200" b="1" i="0" u="none" strike="noStrike" dirty="0">
                        <a:solidFill>
                          <a:srgbClr val="000000"/>
                        </a:solidFill>
                        <a:effectLst/>
                        <a:latin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10397509"/>
                  </a:ext>
                </a:extLst>
              </a:tr>
              <a:tr h="3661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t>Cambridgeshire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100" b="1" i="0" u="none" strike="noStrike" dirty="0">
                          <a:solidFill>
                            <a:srgbClr val="000000"/>
                          </a:solidFill>
                          <a:effectLst/>
                          <a:latin typeface="Calibri" panose="020F0502020204030204" pitchFamily="34" charset="0"/>
                        </a:rPr>
                        <a:t>9,430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b" latinLnBrk="0" hangingPunct="1"/>
                      <a:r>
                        <a:rPr lang="en-GB" sz="1200" b="1" i="0" u="none" strike="noStrike" kern="1200" dirty="0">
                          <a:solidFill>
                            <a:srgbClr val="000000"/>
                          </a:solidFill>
                          <a:effectLst/>
                          <a:latin typeface="Calibri" panose="020F0502020204030204" pitchFamily="34" charset="0"/>
                          <a:ea typeface="+mn-ea"/>
                          <a:cs typeface="+mn-cs"/>
                        </a:rPr>
                        <a:t>2.2%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GB" sz="1200" b="1" i="0" u="none" strike="noStrike" dirty="0">
                          <a:solidFill>
                            <a:srgbClr val="000000"/>
                          </a:solidFill>
                          <a:effectLst/>
                          <a:latin typeface="Calibri" panose="020F0502020204030204" pitchFamily="34" charset="0"/>
                        </a:rPr>
                        <a:t>No Change</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GB" sz="1200" b="1" i="0" u="none" strike="noStrike" dirty="0">
                          <a:solidFill>
                            <a:srgbClr val="000000"/>
                          </a:solidFill>
                          <a:effectLst/>
                          <a:latin typeface="Calibri" panose="020F0502020204030204" pitchFamily="34" charset="0"/>
                        </a:rPr>
                        <a:t>+0.1pp</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90737714"/>
                  </a:ext>
                </a:extLst>
              </a:tr>
              <a:tr h="36570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i="0">
                          <a:latin typeface="+mn-lt"/>
                        </a:rPr>
                        <a:t>Cambridge City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GB" sz="1100" b="1" i="0" u="none" strike="noStrike" dirty="0">
                          <a:solidFill>
                            <a:srgbClr val="000000"/>
                          </a:solidFill>
                          <a:effectLst/>
                          <a:latin typeface="Calibri" panose="020F0502020204030204" pitchFamily="34" charset="0"/>
                        </a:rPr>
                        <a:t>2,075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algn="ctr" defTabSz="914400" rtl="0" eaLnBrk="1" fontAlgn="b" latinLnBrk="0" hangingPunct="1"/>
                      <a:r>
                        <a:rPr lang="en-GB" sz="1200" b="1" i="0" u="none" strike="noStrike" kern="1200" dirty="0">
                          <a:solidFill>
                            <a:srgbClr val="000000"/>
                          </a:solidFill>
                          <a:effectLst/>
                          <a:latin typeface="Calibri" panose="020F0502020204030204" pitchFamily="34" charset="0"/>
                          <a:ea typeface="+mn-ea"/>
                          <a:cs typeface="+mn-cs"/>
                        </a:rPr>
                        <a:t>1.9%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b"/>
                      <a:r>
                        <a:rPr lang="en-GB" sz="1200" b="1" i="0" u="none" strike="noStrike" dirty="0">
                          <a:solidFill>
                            <a:srgbClr val="000000"/>
                          </a:solidFill>
                          <a:effectLst/>
                          <a:latin typeface="Calibri" panose="020F0502020204030204" pitchFamily="34" charset="0"/>
                        </a:rPr>
                        <a:t>No Change</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b"/>
                      <a:r>
                        <a:rPr lang="en-GB" sz="1200" b="1" i="0" u="none" strike="noStrike" dirty="0">
                          <a:solidFill>
                            <a:srgbClr val="000000"/>
                          </a:solidFill>
                          <a:effectLst/>
                          <a:latin typeface="Calibri" panose="020F0502020204030204" pitchFamily="34" charset="0"/>
                        </a:rPr>
                        <a:t>+0.1pp</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158305194"/>
                  </a:ext>
                </a:extLst>
              </a:tr>
              <a:tr h="53006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i="0">
                          <a:latin typeface="+mn-lt"/>
                        </a:rPr>
                        <a:t>East Cambridgeshire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GB" sz="1100" b="1" i="0" u="none" strike="noStrike">
                          <a:solidFill>
                            <a:srgbClr val="000000"/>
                          </a:solidFill>
                          <a:effectLst/>
                          <a:latin typeface="Calibri" panose="020F0502020204030204" pitchFamily="34" charset="0"/>
                        </a:rPr>
                        <a:t>1,015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algn="ctr" defTabSz="914400" rtl="0" eaLnBrk="1" fontAlgn="b" latinLnBrk="0" hangingPunct="1"/>
                      <a:r>
                        <a:rPr lang="en-GB" sz="1200" b="1" i="0" u="none" strike="noStrike" kern="1200" dirty="0">
                          <a:solidFill>
                            <a:srgbClr val="000000"/>
                          </a:solidFill>
                          <a:effectLst/>
                          <a:latin typeface="Calibri" panose="020F0502020204030204" pitchFamily="34" charset="0"/>
                          <a:ea typeface="+mn-ea"/>
                          <a:cs typeface="+mn-cs"/>
                        </a:rPr>
                        <a:t>1.9%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b"/>
                      <a:r>
                        <a:rPr lang="en-GB" sz="1200" b="1" i="0" u="none" strike="noStrike" dirty="0">
                          <a:solidFill>
                            <a:srgbClr val="000000"/>
                          </a:solidFill>
                          <a:effectLst/>
                          <a:latin typeface="Calibri" panose="020F0502020204030204" pitchFamily="34" charset="0"/>
                        </a:rPr>
                        <a:t>+0.1pp</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b"/>
                      <a:r>
                        <a:rPr lang="en-GB" sz="1200" b="1" i="0" u="none" strike="noStrike" dirty="0">
                          <a:solidFill>
                            <a:srgbClr val="000000"/>
                          </a:solidFill>
                          <a:effectLst/>
                          <a:latin typeface="Calibri" panose="020F0502020204030204" pitchFamily="34" charset="0"/>
                        </a:rPr>
                        <a:t>+0.2pp</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154070883"/>
                  </a:ext>
                </a:extLst>
              </a:tr>
              <a:tr h="36570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i="0">
                          <a:latin typeface="+mn-lt"/>
                        </a:rPr>
                        <a:t>Fenland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GB" sz="1100" b="1" i="0" u="none" strike="noStrike">
                          <a:solidFill>
                            <a:srgbClr val="000000"/>
                          </a:solidFill>
                          <a:effectLst/>
                          <a:latin typeface="Calibri" panose="020F0502020204030204" pitchFamily="34" charset="0"/>
                        </a:rPr>
                        <a:t>2,230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algn="ctr" defTabSz="914400" rtl="0" eaLnBrk="1" fontAlgn="b" latinLnBrk="0" hangingPunct="1"/>
                      <a:r>
                        <a:rPr lang="en-GB" sz="1200" b="1" i="0" u="none" strike="noStrike" kern="1200" dirty="0">
                          <a:solidFill>
                            <a:srgbClr val="000000"/>
                          </a:solidFill>
                          <a:effectLst/>
                          <a:latin typeface="Calibri" panose="020F0502020204030204" pitchFamily="34" charset="0"/>
                          <a:ea typeface="+mn-ea"/>
                          <a:cs typeface="+mn-cs"/>
                        </a:rPr>
                        <a:t>3.6%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b"/>
                      <a:r>
                        <a:rPr lang="en-GB" sz="1200" b="1" i="0" u="none" strike="noStrike" dirty="0">
                          <a:solidFill>
                            <a:srgbClr val="000000"/>
                          </a:solidFill>
                          <a:effectLst/>
                          <a:latin typeface="Calibri" panose="020F0502020204030204" pitchFamily="34" charset="0"/>
                        </a:rPr>
                        <a:t>No Change</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b"/>
                      <a:r>
                        <a:rPr lang="en-GB" sz="1200" b="1" i="0" u="none" strike="noStrike" dirty="0">
                          <a:solidFill>
                            <a:srgbClr val="000000"/>
                          </a:solidFill>
                          <a:effectLst/>
                          <a:latin typeface="Calibri" panose="020F0502020204030204" pitchFamily="34" charset="0"/>
                        </a:rPr>
                        <a:t>No Change</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651029012"/>
                  </a:ext>
                </a:extLst>
              </a:tr>
              <a:tr h="36570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i="0">
                          <a:latin typeface="+mn-lt"/>
                        </a:rPr>
                        <a:t>Huntingdonshire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GB" sz="1100" b="1" i="0" u="none" strike="noStrike">
                          <a:solidFill>
                            <a:srgbClr val="000000"/>
                          </a:solidFill>
                          <a:effectLst/>
                          <a:latin typeface="Calibri" panose="020F0502020204030204" pitchFamily="34" charset="0"/>
                        </a:rPr>
                        <a:t>2,345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algn="ctr" defTabSz="914400" rtl="0" eaLnBrk="1" fontAlgn="b" latinLnBrk="0" hangingPunct="1"/>
                      <a:r>
                        <a:rPr lang="en-GB" sz="1200" b="1" i="0" u="none" strike="noStrike" kern="1200" dirty="0">
                          <a:solidFill>
                            <a:srgbClr val="000000"/>
                          </a:solidFill>
                          <a:effectLst/>
                          <a:latin typeface="Calibri" panose="020F0502020204030204" pitchFamily="34" charset="0"/>
                          <a:ea typeface="+mn-ea"/>
                          <a:cs typeface="+mn-cs"/>
                        </a:rPr>
                        <a:t>2.1%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b"/>
                      <a:r>
                        <a:rPr lang="en-GB" sz="1200" b="1" i="0" u="none" strike="noStrike" dirty="0">
                          <a:solidFill>
                            <a:srgbClr val="000000"/>
                          </a:solidFill>
                          <a:effectLst/>
                          <a:latin typeface="Calibri" panose="020F0502020204030204" pitchFamily="34" charset="0"/>
                        </a:rPr>
                        <a:t>No Change</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b"/>
                      <a:r>
                        <a:rPr lang="en-GB" sz="1200" b="1" i="0" u="none" strike="noStrike" dirty="0">
                          <a:solidFill>
                            <a:srgbClr val="000000"/>
                          </a:solidFill>
                          <a:effectLst/>
                          <a:latin typeface="Calibri" panose="020F0502020204030204" pitchFamily="34" charset="0"/>
                        </a:rPr>
                        <a:t>+0.1pp</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282228263"/>
                  </a:ext>
                </a:extLst>
              </a:tr>
              <a:tr h="53006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i="0">
                          <a:latin typeface="+mn-lt"/>
                        </a:rPr>
                        <a:t>South Cambridgeshire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GB" sz="1100" b="1" i="0" u="none" strike="noStrike">
                          <a:solidFill>
                            <a:srgbClr val="000000"/>
                          </a:solidFill>
                          <a:effectLst/>
                          <a:latin typeface="Calibri" panose="020F0502020204030204" pitchFamily="34" charset="0"/>
                        </a:rPr>
                        <a:t>1,765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algn="ctr" defTabSz="914400" rtl="0" eaLnBrk="1" fontAlgn="b" latinLnBrk="0" hangingPunct="1"/>
                      <a:r>
                        <a:rPr lang="en-GB" sz="1200" b="1" i="0" u="none" strike="noStrike" kern="1200" dirty="0">
                          <a:solidFill>
                            <a:srgbClr val="000000"/>
                          </a:solidFill>
                          <a:effectLst/>
                          <a:latin typeface="Calibri" panose="020F0502020204030204" pitchFamily="34" charset="0"/>
                          <a:ea typeface="+mn-ea"/>
                          <a:cs typeface="+mn-cs"/>
                        </a:rPr>
                        <a:t>1.8%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b"/>
                      <a:r>
                        <a:rPr lang="en-GB" sz="1200" b="1" i="0" u="none" strike="noStrike" dirty="0">
                          <a:solidFill>
                            <a:srgbClr val="000000"/>
                          </a:solidFill>
                          <a:effectLst/>
                          <a:latin typeface="Calibri" panose="020F0502020204030204" pitchFamily="34" charset="0"/>
                        </a:rPr>
                        <a:t>No Change</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b"/>
                      <a:r>
                        <a:rPr lang="en-GB" sz="1200" b="1" i="0" u="none" strike="noStrike" dirty="0">
                          <a:solidFill>
                            <a:srgbClr val="000000"/>
                          </a:solidFill>
                          <a:effectLst/>
                          <a:latin typeface="Calibri" panose="020F0502020204030204" pitchFamily="34" charset="0"/>
                        </a:rPr>
                        <a:t>+0.1pp</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717193522"/>
                  </a:ext>
                </a:extLst>
              </a:tr>
              <a:tr h="36570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t>Peterborough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100" b="1" i="0" u="none" strike="noStrike">
                          <a:solidFill>
                            <a:srgbClr val="000000"/>
                          </a:solidFill>
                          <a:effectLst/>
                          <a:latin typeface="Calibri" panose="020F0502020204030204" pitchFamily="34" charset="0"/>
                        </a:rPr>
                        <a:t>6,920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b" latinLnBrk="0" hangingPunct="1"/>
                      <a:r>
                        <a:rPr lang="en-GB" sz="1200" b="1" i="0" u="none" strike="noStrike" kern="1200" dirty="0">
                          <a:solidFill>
                            <a:srgbClr val="000000"/>
                          </a:solidFill>
                          <a:effectLst/>
                          <a:latin typeface="Calibri" panose="020F0502020204030204" pitchFamily="34" charset="0"/>
                          <a:ea typeface="+mn-ea"/>
                          <a:cs typeface="+mn-cs"/>
                        </a:rPr>
                        <a:t>5.0%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GB" sz="1200" b="1" i="0" u="none" strike="noStrike" dirty="0">
                          <a:solidFill>
                            <a:srgbClr val="000000"/>
                          </a:solidFill>
                          <a:effectLst/>
                          <a:latin typeface="Calibri" panose="020F0502020204030204" pitchFamily="34" charset="0"/>
                        </a:rPr>
                        <a:t>+0.4pp</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GB" sz="1200" b="1" i="0" u="none" strike="noStrike" dirty="0">
                          <a:solidFill>
                            <a:srgbClr val="000000"/>
                          </a:solidFill>
                          <a:effectLst/>
                          <a:latin typeface="Calibri" panose="020F0502020204030204" pitchFamily="34" charset="0"/>
                        </a:rPr>
                        <a:t>-0.1pp</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75304561"/>
                  </a:ext>
                </a:extLst>
              </a:tr>
              <a:tr h="74208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t>Cambridgeshire &amp; Peterborough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100" b="1" i="0" u="none" strike="noStrike">
                          <a:solidFill>
                            <a:srgbClr val="000000"/>
                          </a:solidFill>
                          <a:effectLst/>
                          <a:latin typeface="Calibri" panose="020F0502020204030204" pitchFamily="34" charset="0"/>
                        </a:rPr>
                        <a:t>16,355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b" latinLnBrk="0" hangingPunct="1"/>
                      <a:r>
                        <a:rPr lang="en-GB" sz="1200" b="1" i="0" u="none" strike="noStrike" kern="1200" dirty="0">
                          <a:solidFill>
                            <a:srgbClr val="000000"/>
                          </a:solidFill>
                          <a:effectLst/>
                          <a:latin typeface="Calibri" panose="020F0502020204030204" pitchFamily="34" charset="0"/>
                          <a:ea typeface="+mn-ea"/>
                          <a:cs typeface="+mn-cs"/>
                        </a:rPr>
                        <a:t>2.9%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GB" sz="1200" b="1" i="0" u="none" strike="noStrike" dirty="0">
                          <a:solidFill>
                            <a:srgbClr val="000000"/>
                          </a:solidFill>
                          <a:effectLst/>
                          <a:latin typeface="Calibri" panose="020F0502020204030204" pitchFamily="34" charset="0"/>
                        </a:rPr>
                        <a:t>+0.1pp</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GB" sz="1200" b="1" i="0" u="none" strike="noStrike" dirty="0">
                          <a:solidFill>
                            <a:srgbClr val="000000"/>
                          </a:solidFill>
                          <a:effectLst/>
                          <a:latin typeface="Calibri" panose="020F0502020204030204" pitchFamily="34" charset="0"/>
                        </a:rPr>
                        <a:t>+0.1pp</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94485462"/>
                  </a:ext>
                </a:extLst>
              </a:tr>
              <a:tr h="74208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t>United Kingdom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100" b="1" i="0" u="none" strike="noStrike">
                          <a:solidFill>
                            <a:srgbClr val="000000"/>
                          </a:solidFill>
                          <a:effectLst/>
                          <a:latin typeface="Calibri" panose="020F0502020204030204" pitchFamily="34" charset="0"/>
                        </a:rPr>
                        <a:t>1,543,460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b" latinLnBrk="0" hangingPunct="1"/>
                      <a:r>
                        <a:rPr lang="en-GB" sz="1200" b="1" i="0" u="none" strike="noStrike" kern="1200" dirty="0">
                          <a:solidFill>
                            <a:srgbClr val="000000"/>
                          </a:solidFill>
                          <a:effectLst/>
                          <a:latin typeface="Calibri" panose="020F0502020204030204" pitchFamily="34" charset="0"/>
                          <a:ea typeface="+mn-ea"/>
                          <a:cs typeface="+mn-cs"/>
                        </a:rPr>
                        <a:t>3.6%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GB" sz="1200" b="1" i="0" u="none" strike="noStrike" dirty="0">
                          <a:solidFill>
                            <a:srgbClr val="000000"/>
                          </a:solidFill>
                          <a:effectLst/>
                          <a:latin typeface="Calibri" panose="020F0502020204030204" pitchFamily="34" charset="0"/>
                        </a:rPr>
                        <a:t>+0.1pp</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GB" sz="1200" b="1" i="0" u="none" strike="noStrike" dirty="0">
                          <a:solidFill>
                            <a:srgbClr val="000000"/>
                          </a:solidFill>
                          <a:effectLst/>
                          <a:latin typeface="Calibri" panose="020F0502020204030204" pitchFamily="34" charset="0"/>
                        </a:rPr>
                        <a:t>+0.1pp</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54853149"/>
                  </a:ext>
                </a:extLst>
              </a:tr>
            </a:tbl>
          </a:graphicData>
        </a:graphic>
      </p:graphicFrame>
    </p:spTree>
    <p:extLst>
      <p:ext uri="{BB962C8B-B14F-4D97-AF65-F5344CB8AC3E}">
        <p14:creationId xmlns:p14="http://schemas.microsoft.com/office/powerpoint/2010/main" val="39603615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40C203-1965-AA2D-A481-F4DC28F7B9C6}"/>
              </a:ext>
            </a:extLst>
          </p:cNvPr>
          <p:cNvSpPr>
            <a:spLocks noGrp="1"/>
          </p:cNvSpPr>
          <p:nvPr>
            <p:ph type="title" idx="4294967295"/>
          </p:nvPr>
        </p:nvSpPr>
        <p:spPr>
          <a:xfrm>
            <a:off x="0" y="0"/>
            <a:ext cx="12192000" cy="860345"/>
          </a:xfrm>
          <a:prstGeom prst="rect">
            <a:avLst/>
          </a:prstGeom>
          <a:solidFill>
            <a:schemeClr val="accent2"/>
          </a:solidFill>
          <a:ln w="12700" cap="flat" cmpd="sng" algn="ctr">
            <a:noFill/>
            <a:prstDash val="solid"/>
            <a:miter lim="800000"/>
          </a:ln>
          <a:effectLst/>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rPr>
              <a:t>Universal Credit Claimants – December 2023</a:t>
            </a:r>
            <a:endParaRPr kumimoji="0" lang="en-GB" sz="2800" b="1"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endParaRPr>
          </a:p>
        </p:txBody>
      </p:sp>
      <p:sp>
        <p:nvSpPr>
          <p:cNvPr id="5" name="TextBox 4">
            <a:extLst>
              <a:ext uri="{FF2B5EF4-FFF2-40B4-BE49-F238E27FC236}">
                <a16:creationId xmlns:a16="http://schemas.microsoft.com/office/drawing/2014/main" id="{3504BDA3-ECA1-3CB6-A871-2440E752EF28}"/>
              </a:ext>
            </a:extLst>
          </p:cNvPr>
          <p:cNvSpPr txBox="1"/>
          <p:nvPr/>
        </p:nvSpPr>
        <p:spPr>
          <a:xfrm>
            <a:off x="614265" y="1166326"/>
            <a:ext cx="10963470" cy="1663597"/>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nSpc>
                <a:spcPct val="107000"/>
              </a:lnSpc>
              <a:spcAft>
                <a:spcPts val="800"/>
              </a:spcAft>
            </a:pPr>
            <a:r>
              <a:rPr lang="en-GB" sz="1800" b="1">
                <a:effectLst/>
                <a:latin typeface="Calibri" panose="020F0502020204030204" pitchFamily="34" charset="0"/>
                <a:ea typeface="Calibri" panose="020F0502020204030204" pitchFamily="34" charset="0"/>
                <a:cs typeface="Times New Roman" panose="02020603050405020304" pitchFamily="18" charset="0"/>
              </a:rPr>
              <a:t>Policy changes to provide economic support during the Covid-19 pandemic allowed those on higher incomes than previously to claim Universal Credit, resulting in a permanent rise in claimants since the Spring lockdowns of 2020. </a:t>
            </a:r>
          </a:p>
          <a:p>
            <a:pPr>
              <a:lnSpc>
                <a:spcPct val="107000"/>
              </a:lnSpc>
              <a:spcAft>
                <a:spcPts val="800"/>
              </a:spcAft>
            </a:pPr>
            <a:r>
              <a:rPr lang="en-GB" sz="1800" b="1">
                <a:effectLst/>
                <a:latin typeface="Calibri" panose="020F0502020204030204" pitchFamily="34" charset="0"/>
                <a:ea typeface="Calibri" panose="020F0502020204030204" pitchFamily="34" charset="0"/>
                <a:cs typeface="Times New Roman" panose="02020603050405020304" pitchFamily="18" charset="0"/>
              </a:rPr>
              <a:t>Both on a quarterly and annual basis Cambridgeshire and Peterborough has seen a higher increase in the number of claimants than Great Britain as a whole. This has mostly been driven by a rise in unemployed claimants.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9FDF174E-3AE8-27D6-F15B-03653C2FF1C5}"/>
              </a:ext>
            </a:extLst>
          </p:cNvPr>
          <p:cNvSpPr txBox="1"/>
          <p:nvPr/>
        </p:nvSpPr>
        <p:spPr>
          <a:xfrm>
            <a:off x="569167" y="3139514"/>
            <a:ext cx="11053666" cy="2153731"/>
          </a:xfrm>
          <a:prstGeom prst="rect">
            <a:avLst/>
          </a:prstGeom>
          <a:noFill/>
        </p:spPr>
        <p:txBody>
          <a:bodyPr wrap="square">
            <a:spAutoFit/>
          </a:bodyPr>
          <a:lstStyle/>
          <a:p>
            <a:pPr marL="342900" lvl="0" indent="-342900">
              <a:lnSpc>
                <a:spcPct val="107000"/>
              </a:lnSpc>
              <a:buFont typeface="Symbol" panose="05050102010706020507" pitchFamily="18" charset="2"/>
              <a:buChar char=""/>
            </a:pPr>
            <a:r>
              <a:rPr lang="en-GB">
                <a:effectLst/>
                <a:latin typeface="Calibri" panose="020F0502020204030204" pitchFamily="34" charset="0"/>
                <a:ea typeface="Calibri" panose="020F0502020204030204" pitchFamily="34" charset="0"/>
                <a:cs typeface="Times New Roman" panose="02020603050405020304" pitchFamily="18" charset="0"/>
              </a:rPr>
              <a:t>As with the other benefit claimant measure, </a:t>
            </a:r>
            <a:r>
              <a:rPr lang="en-GB" b="1">
                <a:effectLst/>
                <a:latin typeface="Calibri" panose="020F0502020204030204" pitchFamily="34" charset="0"/>
                <a:ea typeface="Calibri" panose="020F0502020204030204" pitchFamily="34" charset="0"/>
                <a:cs typeface="Times New Roman" panose="02020603050405020304" pitchFamily="18" charset="0"/>
              </a:rPr>
              <a:t>Cambridgeshire and Peterborough as a whole had a lower claimant rate than Great Britain as a whole</a:t>
            </a:r>
            <a:r>
              <a:rPr lang="en-GB">
                <a:effectLst/>
                <a:latin typeface="Calibri" panose="020F0502020204030204" pitchFamily="34" charset="0"/>
                <a:ea typeface="Calibri" panose="020F0502020204030204" pitchFamily="34" charset="0"/>
                <a:cs typeface="Times New Roman" panose="02020603050405020304" pitchFamily="18" charset="0"/>
              </a:rPr>
              <a:t>. Again, this varies at the local authority level with </a:t>
            </a:r>
            <a:r>
              <a:rPr lang="en-GB" b="1">
                <a:effectLst/>
                <a:latin typeface="Calibri" panose="020F0502020204030204" pitchFamily="34" charset="0"/>
                <a:ea typeface="Calibri" panose="020F0502020204030204" pitchFamily="34" charset="0"/>
                <a:cs typeface="Times New Roman" panose="02020603050405020304" pitchFamily="18" charset="0"/>
              </a:rPr>
              <a:t>Peterborough and Fenland being the only ones where the claimant rates are higher than Great Britain as a whole.</a:t>
            </a:r>
            <a:r>
              <a:rPr lang="en-GB">
                <a:effectLst/>
                <a:latin typeface="Calibri" panose="020F0502020204030204" pitchFamily="34" charset="0"/>
                <a:ea typeface="Calibri" panose="020F0502020204030204" pitchFamily="34" charset="0"/>
                <a:cs typeface="Times New Roman" panose="02020603050405020304" pitchFamily="18" charset="0"/>
              </a:rPr>
              <a:t> </a:t>
            </a:r>
            <a:br>
              <a:rPr lang="en-GB">
                <a:effectLst/>
                <a:latin typeface="Calibri" panose="020F0502020204030204" pitchFamily="34" charset="0"/>
                <a:ea typeface="Calibri" panose="020F0502020204030204" pitchFamily="34" charset="0"/>
                <a:cs typeface="Times New Roman" panose="02020603050405020304" pitchFamily="18" charset="0"/>
              </a:rPr>
            </a:br>
            <a:endParaRPr lang="en-GB">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GB" b="1">
                <a:effectLst/>
                <a:latin typeface="Calibri" panose="020F0502020204030204" pitchFamily="34" charset="0"/>
                <a:ea typeface="Calibri" panose="020F0502020204030204" pitchFamily="34" charset="0"/>
                <a:cs typeface="Times New Roman" panose="02020603050405020304" pitchFamily="18" charset="0"/>
              </a:rPr>
              <a:t>Unemployed claimants have consistently made up the majority of claimants</a:t>
            </a:r>
            <a:r>
              <a:rPr lang="en-GB">
                <a:effectLst/>
                <a:latin typeface="Calibri" panose="020F0502020204030204" pitchFamily="34" charset="0"/>
                <a:ea typeface="Calibri" panose="020F0502020204030204" pitchFamily="34" charset="0"/>
                <a:cs typeface="Times New Roman" panose="02020603050405020304" pitchFamily="18" charset="0"/>
              </a:rPr>
              <a:t> at both a regional and local authority level. </a:t>
            </a:r>
            <a:r>
              <a:rPr lang="en-GB" b="1">
                <a:effectLst/>
                <a:latin typeface="Calibri" panose="020F0502020204030204" pitchFamily="34" charset="0"/>
                <a:ea typeface="Calibri" panose="020F0502020204030204" pitchFamily="34" charset="0"/>
                <a:cs typeface="Times New Roman" panose="02020603050405020304" pitchFamily="18" charset="0"/>
              </a:rPr>
              <a:t>Unemployed claimants have driven </a:t>
            </a:r>
            <a:r>
              <a:rPr lang="en-GB" b="1">
                <a:latin typeface="Calibri" panose="020F0502020204030204" pitchFamily="34" charset="0"/>
                <a:ea typeface="Calibri" panose="020F0502020204030204" pitchFamily="34" charset="0"/>
                <a:cs typeface="Times New Roman" panose="02020603050405020304" pitchFamily="18" charset="0"/>
              </a:rPr>
              <a:t>the annual </a:t>
            </a:r>
            <a:r>
              <a:rPr lang="en-GB" b="1">
                <a:effectLst/>
                <a:latin typeface="Calibri" panose="020F0502020204030204" pitchFamily="34" charset="0"/>
                <a:ea typeface="Calibri" panose="020F0502020204030204" pitchFamily="34" charset="0"/>
                <a:cs typeface="Times New Roman" panose="02020603050405020304" pitchFamily="18" charset="0"/>
              </a:rPr>
              <a:t>increases in the number of claimants. The number of employed claimants has also now started to rise, on both an annual and quarterly basis.</a:t>
            </a:r>
            <a:endParaRPr lang="en-GB">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440829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5D83C49B-8E3E-4F86-BF4D-04112D0EEC74}"/>
              </a:ext>
            </a:extLst>
          </p:cNvPr>
          <p:cNvSpPr>
            <a:spLocks noGrp="1"/>
          </p:cNvSpPr>
          <p:nvPr>
            <p:ph type="title" idx="4294967295"/>
          </p:nvPr>
        </p:nvSpPr>
        <p:spPr>
          <a:xfrm>
            <a:off x="0" y="-19785"/>
            <a:ext cx="12192000" cy="646331"/>
          </a:xfrm>
          <a:prstGeom prst="rect">
            <a:avLst/>
          </a:prstGeom>
          <a:solidFill>
            <a:srgbClr val="203864"/>
          </a:solidFill>
          <a:ln w="12700" cap="flat" cmpd="sng" algn="ctr">
            <a:noFill/>
            <a:prstDash val="solid"/>
            <a:miter lim="800000"/>
          </a:ln>
          <a:effectLst/>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prstClr val="white"/>
                </a:solidFill>
                <a:effectLst/>
                <a:uLnTx/>
                <a:uFillTx/>
                <a:latin typeface="Calibri" panose="020F0502020204030204"/>
                <a:ea typeface="+mn-ea"/>
                <a:cs typeface="+mn-cs"/>
              </a:rPr>
              <a:t>Labour Market – People on Universal Credit</a:t>
            </a:r>
          </a:p>
        </p:txBody>
      </p:sp>
      <p:graphicFrame>
        <p:nvGraphicFramePr>
          <p:cNvPr id="3" name="Table 3">
            <a:extLst>
              <a:ext uri="{FF2B5EF4-FFF2-40B4-BE49-F238E27FC236}">
                <a16:creationId xmlns:a16="http://schemas.microsoft.com/office/drawing/2014/main" id="{5989FE14-7FB0-B365-F4FD-19EA7F94D63B}"/>
              </a:ext>
            </a:extLst>
          </p:cNvPr>
          <p:cNvGraphicFramePr>
            <a:graphicFrameLocks noGrp="1"/>
          </p:cNvGraphicFramePr>
          <p:nvPr>
            <p:extLst>
              <p:ext uri="{D42A27DB-BD31-4B8C-83A1-F6EECF244321}">
                <p14:modId xmlns:p14="http://schemas.microsoft.com/office/powerpoint/2010/main" val="4148516269"/>
              </p:ext>
            </p:extLst>
          </p:nvPr>
        </p:nvGraphicFramePr>
        <p:xfrm>
          <a:off x="376917" y="4860168"/>
          <a:ext cx="10972800" cy="1862604"/>
        </p:xfrm>
        <a:graphic>
          <a:graphicData uri="http://schemas.openxmlformats.org/drawingml/2006/table">
            <a:tbl>
              <a:tblPr firstRow="1" bandRow="1">
                <a:tableStyleId>{5940675A-B579-460E-94D1-54222C63F5DA}</a:tableStyleId>
              </a:tblPr>
              <a:tblGrid>
                <a:gridCol w="2194560">
                  <a:extLst>
                    <a:ext uri="{9D8B030D-6E8A-4147-A177-3AD203B41FA5}">
                      <a16:colId xmlns:a16="http://schemas.microsoft.com/office/drawing/2014/main" val="850401227"/>
                    </a:ext>
                  </a:extLst>
                </a:gridCol>
                <a:gridCol w="2194560">
                  <a:extLst>
                    <a:ext uri="{9D8B030D-6E8A-4147-A177-3AD203B41FA5}">
                      <a16:colId xmlns:a16="http://schemas.microsoft.com/office/drawing/2014/main" val="4072961213"/>
                    </a:ext>
                  </a:extLst>
                </a:gridCol>
                <a:gridCol w="2194560">
                  <a:extLst>
                    <a:ext uri="{9D8B030D-6E8A-4147-A177-3AD203B41FA5}">
                      <a16:colId xmlns:a16="http://schemas.microsoft.com/office/drawing/2014/main" val="3115584979"/>
                    </a:ext>
                  </a:extLst>
                </a:gridCol>
                <a:gridCol w="2194560">
                  <a:extLst>
                    <a:ext uri="{9D8B030D-6E8A-4147-A177-3AD203B41FA5}">
                      <a16:colId xmlns:a16="http://schemas.microsoft.com/office/drawing/2014/main" val="202381606"/>
                    </a:ext>
                  </a:extLst>
                </a:gridCol>
                <a:gridCol w="2194560">
                  <a:extLst>
                    <a:ext uri="{9D8B030D-6E8A-4147-A177-3AD203B41FA5}">
                      <a16:colId xmlns:a16="http://schemas.microsoft.com/office/drawing/2014/main" val="3842056567"/>
                    </a:ext>
                  </a:extLst>
                </a:gridCol>
              </a:tblGrid>
              <a:tr h="856764">
                <a:tc>
                  <a:txBody>
                    <a:bodyPr/>
                    <a:lstStyle/>
                    <a:p>
                      <a:r>
                        <a:rPr lang="en-GB" sz="1600" b="1"/>
                        <a:t>Universal Credit Status</a:t>
                      </a:r>
                    </a:p>
                  </a:txBody>
                  <a:tcPr anchor="ctr"/>
                </a:tc>
                <a:tc>
                  <a:txBody>
                    <a:bodyPr/>
                    <a:lstStyle/>
                    <a:p>
                      <a:r>
                        <a:rPr lang="en-GB" sz="1600" b="1"/>
                        <a:t>Number of Claimants</a:t>
                      </a:r>
                      <a:br>
                        <a:rPr lang="en-GB" sz="1600" b="1"/>
                      </a:br>
                      <a:r>
                        <a:rPr lang="en-GB" sz="1600" b="1"/>
                        <a:t>December 2023</a:t>
                      </a:r>
                    </a:p>
                  </a:txBody>
                  <a:tcPr anchor="ctr">
                    <a:solidFill>
                      <a:schemeClr val="bg2"/>
                    </a:solidFill>
                  </a:tcPr>
                </a:tc>
                <a:tc>
                  <a:txBody>
                    <a:bodyPr/>
                    <a:lstStyle/>
                    <a:p>
                      <a:r>
                        <a:rPr lang="en-GB" sz="1600" b="1"/>
                        <a:t>Share of Total Universal Credit Claimants</a:t>
                      </a:r>
                      <a:br>
                        <a:rPr lang="en-GB" sz="1600" b="1"/>
                      </a:br>
                      <a:r>
                        <a:rPr lang="en-GB" sz="1600" b="1"/>
                        <a:t>December 2023</a:t>
                      </a:r>
                    </a:p>
                  </a:txBody>
                  <a:tcPr anchor="ctr">
                    <a:solidFill>
                      <a:schemeClr val="bg2"/>
                    </a:solidFill>
                  </a:tcPr>
                </a:tc>
                <a:tc>
                  <a:txBody>
                    <a:bodyPr/>
                    <a:lstStyle/>
                    <a:p>
                      <a:r>
                        <a:rPr lang="en-GB" sz="1600" b="1"/>
                        <a:t>% Change with Previous Update (August 2023)</a:t>
                      </a:r>
                    </a:p>
                  </a:txBody>
                  <a:tcPr anchor="ctr">
                    <a:solidFill>
                      <a:schemeClr val="bg2"/>
                    </a:solidFill>
                  </a:tcPr>
                </a:tc>
                <a:tc>
                  <a:txBody>
                    <a:bodyPr/>
                    <a:lstStyle/>
                    <a:p>
                      <a:r>
                        <a:rPr lang="en-GB" sz="1600" b="1"/>
                        <a:t>% Change with December 2022</a:t>
                      </a:r>
                    </a:p>
                  </a:txBody>
                  <a:tcPr anchor="ctr">
                    <a:solidFill>
                      <a:schemeClr val="bg2"/>
                    </a:solidFill>
                  </a:tcPr>
                </a:tc>
                <a:extLst>
                  <a:ext uri="{0D108BD9-81ED-4DB2-BD59-A6C34878D82A}">
                    <a16:rowId xmlns:a16="http://schemas.microsoft.com/office/drawing/2014/main" val="3574011896"/>
                  </a:ext>
                </a:extLst>
              </a:tr>
              <a:tr h="2830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kern="1200">
                          <a:solidFill>
                            <a:schemeClr val="tx1"/>
                          </a:solidFill>
                        </a:rPr>
                        <a:t>Employed</a:t>
                      </a:r>
                      <a:endParaRPr lang="en-GB" sz="1600" b="1" kern="1200">
                        <a:solidFill>
                          <a:schemeClr val="tx1"/>
                        </a:solidFill>
                        <a:latin typeface="+mn-lt"/>
                        <a:ea typeface="+mn-ea"/>
                        <a:cs typeface="+mn-cs"/>
                      </a:endParaRPr>
                    </a:p>
                  </a:txBody>
                  <a:tcPr anchor="ctr"/>
                </a:tc>
                <a:tc>
                  <a:txBody>
                    <a:bodyPr/>
                    <a:lstStyle/>
                    <a:p>
                      <a:r>
                        <a:rPr lang="en-GB" sz="1600"/>
                        <a:t>32,477</a:t>
                      </a:r>
                    </a:p>
                  </a:txBody>
                  <a:tcPr anchor="ctr"/>
                </a:tc>
                <a:tc>
                  <a:txBody>
                    <a:bodyPr/>
                    <a:lstStyle/>
                    <a:p>
                      <a:r>
                        <a:rPr lang="en-GB" sz="1600"/>
                        <a:t>44%</a:t>
                      </a:r>
                    </a:p>
                  </a:txBody>
                  <a:tcPr anchor="ctr"/>
                </a:tc>
                <a:tc>
                  <a:txBody>
                    <a:bodyPr/>
                    <a:lstStyle/>
                    <a:p>
                      <a:r>
                        <a:rPr lang="en-GB" sz="1600"/>
                        <a:t>+7.1%</a:t>
                      </a:r>
                    </a:p>
                  </a:txBody>
                  <a:tcPr anchor="ctr"/>
                </a:tc>
                <a:tc>
                  <a:txBody>
                    <a:bodyPr/>
                    <a:lstStyle/>
                    <a:p>
                      <a:r>
                        <a:rPr lang="en-GB" sz="1600"/>
                        <a:t>+9.4%</a:t>
                      </a:r>
                    </a:p>
                  </a:txBody>
                  <a:tcPr anchor="ctr"/>
                </a:tc>
                <a:extLst>
                  <a:ext uri="{0D108BD9-81ED-4DB2-BD59-A6C34878D82A}">
                    <a16:rowId xmlns:a16="http://schemas.microsoft.com/office/drawing/2014/main" val="2904041100"/>
                  </a:ext>
                </a:extLst>
              </a:tr>
              <a:tr h="2830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kern="1200">
                          <a:solidFill>
                            <a:schemeClr val="tx1"/>
                          </a:solidFill>
                        </a:rPr>
                        <a:t>Unemployed</a:t>
                      </a:r>
                      <a:endParaRPr lang="en-GB" sz="1600" b="1" kern="1200">
                        <a:solidFill>
                          <a:schemeClr val="tx1"/>
                        </a:solidFill>
                        <a:latin typeface="+mn-lt"/>
                        <a:ea typeface="+mn-ea"/>
                        <a:cs typeface="+mn-cs"/>
                      </a:endParaRPr>
                    </a:p>
                  </a:txBody>
                  <a:tcPr anchor="ctr"/>
                </a:tc>
                <a:tc>
                  <a:txBody>
                    <a:bodyPr/>
                    <a:lstStyle/>
                    <a:p>
                      <a:r>
                        <a:rPr lang="en-GB" sz="1600"/>
                        <a:t>41,776</a:t>
                      </a:r>
                    </a:p>
                  </a:txBody>
                  <a:tcPr anchor="ctr"/>
                </a:tc>
                <a:tc>
                  <a:txBody>
                    <a:bodyPr/>
                    <a:lstStyle/>
                    <a:p>
                      <a:r>
                        <a:rPr lang="en-GB" sz="1600"/>
                        <a:t>56%</a:t>
                      </a:r>
                    </a:p>
                  </a:txBody>
                  <a:tcPr anchor="ctr"/>
                </a:tc>
                <a:tc>
                  <a:txBody>
                    <a:bodyPr/>
                    <a:lstStyle/>
                    <a:p>
                      <a:r>
                        <a:rPr lang="en-GB" sz="1600"/>
                        <a:t>+4.8%</a:t>
                      </a:r>
                    </a:p>
                  </a:txBody>
                  <a:tcPr anchor="ctr"/>
                </a:tc>
                <a:tc>
                  <a:txBody>
                    <a:bodyPr/>
                    <a:lstStyle/>
                    <a:p>
                      <a:r>
                        <a:rPr lang="en-GB" sz="1600"/>
                        <a:t>+14.3%</a:t>
                      </a:r>
                    </a:p>
                  </a:txBody>
                  <a:tcPr anchor="ctr"/>
                </a:tc>
                <a:extLst>
                  <a:ext uri="{0D108BD9-81ED-4DB2-BD59-A6C34878D82A}">
                    <a16:rowId xmlns:a16="http://schemas.microsoft.com/office/drawing/2014/main" val="523346942"/>
                  </a:ext>
                </a:extLst>
              </a:tr>
              <a:tr h="2830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kern="1200">
                          <a:solidFill>
                            <a:schemeClr val="tx1"/>
                          </a:solidFill>
                          <a:latin typeface="+mn-lt"/>
                          <a:ea typeface="+mn-ea"/>
                          <a:cs typeface="+mn-cs"/>
                        </a:rPr>
                        <a:t>Total</a:t>
                      </a:r>
                    </a:p>
                  </a:txBody>
                  <a:tcPr anchor="ctr"/>
                </a:tc>
                <a:tc>
                  <a:txBody>
                    <a:bodyPr/>
                    <a:lstStyle/>
                    <a:p>
                      <a:r>
                        <a:rPr lang="en-GB" sz="1600"/>
                        <a:t>74,242</a:t>
                      </a:r>
                    </a:p>
                  </a:txBody>
                  <a:tcPr anchor="ctr"/>
                </a:tc>
                <a:tc>
                  <a:txBody>
                    <a:bodyPr/>
                    <a:lstStyle/>
                    <a:p>
                      <a:endParaRPr lang="en-GB" sz="1600"/>
                    </a:p>
                  </a:txBody>
                  <a:tcPr anchor="ctr"/>
                </a:tc>
                <a:tc>
                  <a:txBody>
                    <a:bodyPr/>
                    <a:lstStyle/>
                    <a:p>
                      <a:r>
                        <a:rPr lang="en-GB" sz="1600"/>
                        <a:t>+5.8%</a:t>
                      </a:r>
                    </a:p>
                  </a:txBody>
                  <a:tcPr anchor="ctr"/>
                </a:tc>
                <a:tc>
                  <a:txBody>
                    <a:bodyPr/>
                    <a:lstStyle/>
                    <a:p>
                      <a:r>
                        <a:rPr lang="en-GB" sz="1600"/>
                        <a:t>+12.1%</a:t>
                      </a:r>
                    </a:p>
                  </a:txBody>
                  <a:tcPr anchor="ctr"/>
                </a:tc>
                <a:extLst>
                  <a:ext uri="{0D108BD9-81ED-4DB2-BD59-A6C34878D82A}">
                    <a16:rowId xmlns:a16="http://schemas.microsoft.com/office/drawing/2014/main" val="2835753832"/>
                  </a:ext>
                </a:extLst>
              </a:tr>
            </a:tbl>
          </a:graphicData>
        </a:graphic>
      </p:graphicFrame>
      <p:pic>
        <p:nvPicPr>
          <p:cNvPr id="4" name="Picture 3" descr="A line chart showing people on universal credit in Cambridgeshire and Peterborough since January 2020. The number of claimants increased rapidly during the pandemic and still remain higher than pre-pandemic levels. However, this may be influenced by policy changes,. Claimants have also been increasing on a monthly basis.">
            <a:extLst>
              <a:ext uri="{FF2B5EF4-FFF2-40B4-BE49-F238E27FC236}">
                <a16:creationId xmlns:a16="http://schemas.microsoft.com/office/drawing/2014/main" id="{78D8E812-F83E-956C-10DC-B86C841CB565}"/>
              </a:ext>
            </a:extLst>
          </p:cNvPr>
          <p:cNvPicPr>
            <a:picLocks noChangeAspect="1"/>
          </p:cNvPicPr>
          <p:nvPr/>
        </p:nvPicPr>
        <p:blipFill>
          <a:blip r:embed="rId3"/>
          <a:stretch>
            <a:fillRect/>
          </a:stretch>
        </p:blipFill>
        <p:spPr>
          <a:xfrm>
            <a:off x="0" y="555964"/>
            <a:ext cx="12192000" cy="4304204"/>
          </a:xfrm>
          <a:prstGeom prst="rect">
            <a:avLst/>
          </a:prstGeom>
        </p:spPr>
      </p:pic>
    </p:spTree>
    <p:extLst>
      <p:ext uri="{BB962C8B-B14F-4D97-AF65-F5344CB8AC3E}">
        <p14:creationId xmlns:p14="http://schemas.microsoft.com/office/powerpoint/2010/main" val="8605014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20386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B284E-CD81-449F-A838-EA547E0E7E59}"/>
              </a:ext>
            </a:extLst>
          </p:cNvPr>
          <p:cNvSpPr>
            <a:spLocks noGrp="1"/>
          </p:cNvSpPr>
          <p:nvPr>
            <p:ph type="title"/>
          </p:nvPr>
        </p:nvSpPr>
        <p:spPr/>
        <p:txBody>
          <a:bodyPr>
            <a:normAutofit/>
          </a:bodyPr>
          <a:lstStyle/>
          <a:p>
            <a:pPr algn="ctr"/>
            <a:r>
              <a:rPr lang="en-GB" sz="5400" b="1">
                <a:solidFill>
                  <a:schemeClr val="bg1"/>
                </a:solidFill>
                <a:latin typeface="+mn-lt"/>
              </a:rPr>
              <a:t>Labour Market Overview</a:t>
            </a:r>
          </a:p>
        </p:txBody>
      </p:sp>
      <p:sp>
        <p:nvSpPr>
          <p:cNvPr id="3" name="Text Placeholder 2">
            <a:extLst>
              <a:ext uri="{FF2B5EF4-FFF2-40B4-BE49-F238E27FC236}">
                <a16:creationId xmlns:a16="http://schemas.microsoft.com/office/drawing/2014/main" id="{99A569FF-1EE2-AD02-5F39-3E61AF353FFA}"/>
              </a:ext>
            </a:extLst>
          </p:cNvPr>
          <p:cNvSpPr>
            <a:spLocks noGrp="1"/>
          </p:cNvSpPr>
          <p:nvPr>
            <p:ph type="body" idx="1"/>
          </p:nvPr>
        </p:nvSpPr>
        <p:spPr/>
        <p:txBody>
          <a:bodyPr/>
          <a:lstStyle/>
          <a:p>
            <a:pPr algn="ctr"/>
            <a:r>
              <a:rPr lang="en-GB" sz="2400" b="1">
                <a:solidFill>
                  <a:schemeClr val="bg1"/>
                </a:solidFill>
                <a:latin typeface="+mn-lt"/>
              </a:rPr>
              <a:t>(</a:t>
            </a:r>
            <a:r>
              <a:rPr lang="en-GB" b="1">
                <a:solidFill>
                  <a:schemeClr val="bg1"/>
                </a:solidFill>
              </a:rPr>
              <a:t>July</a:t>
            </a:r>
            <a:r>
              <a:rPr lang="en-GB" sz="2400" b="1">
                <a:solidFill>
                  <a:schemeClr val="bg1"/>
                </a:solidFill>
                <a:latin typeface="+mn-lt"/>
              </a:rPr>
              <a:t> 2022 – </a:t>
            </a:r>
            <a:r>
              <a:rPr lang="en-GB" b="1">
                <a:solidFill>
                  <a:schemeClr val="bg1"/>
                </a:solidFill>
              </a:rPr>
              <a:t>June</a:t>
            </a:r>
            <a:r>
              <a:rPr lang="en-GB" sz="2400" b="1">
                <a:solidFill>
                  <a:schemeClr val="bg1"/>
                </a:solidFill>
                <a:latin typeface="+mn-lt"/>
              </a:rPr>
              <a:t> 2023)</a:t>
            </a:r>
            <a:endParaRPr lang="en-GB"/>
          </a:p>
        </p:txBody>
      </p:sp>
    </p:spTree>
    <p:extLst>
      <p:ext uri="{BB962C8B-B14F-4D97-AF65-F5344CB8AC3E}">
        <p14:creationId xmlns:p14="http://schemas.microsoft.com/office/powerpoint/2010/main" val="28172149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5D83C49B-8E3E-4F86-BF4D-04112D0EEC74}"/>
              </a:ext>
            </a:extLst>
          </p:cNvPr>
          <p:cNvSpPr>
            <a:spLocks noGrp="1"/>
          </p:cNvSpPr>
          <p:nvPr>
            <p:ph type="title" idx="4294967295"/>
          </p:nvPr>
        </p:nvSpPr>
        <p:spPr>
          <a:xfrm>
            <a:off x="0" y="-19785"/>
            <a:ext cx="12192000" cy="646331"/>
          </a:xfrm>
          <a:prstGeom prst="rect">
            <a:avLst/>
          </a:prstGeom>
          <a:solidFill>
            <a:srgbClr val="203864"/>
          </a:solidFill>
          <a:ln w="12700" cap="flat" cmpd="sng" algn="ctr">
            <a:noFill/>
            <a:prstDash val="solid"/>
            <a:miter lim="800000"/>
          </a:ln>
          <a:effectLst/>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prstClr val="white"/>
                </a:solidFill>
                <a:effectLst/>
                <a:uLnTx/>
                <a:uFillTx/>
                <a:latin typeface="Calibri" panose="020F0502020204030204"/>
                <a:ea typeface="+mn-ea"/>
                <a:cs typeface="+mn-cs"/>
              </a:rPr>
              <a:t>Labour Market – People on Universal Credit by Local</a:t>
            </a:r>
            <a:r>
              <a:rPr kumimoji="0" lang="en-GB" sz="2800" b="1" i="0" u="none" strike="noStrike" kern="1200" cap="none" spc="0" normalizeH="0" noProof="0">
                <a:ln>
                  <a:noFill/>
                </a:ln>
                <a:solidFill>
                  <a:prstClr val="white"/>
                </a:solidFill>
                <a:effectLst/>
                <a:uLnTx/>
                <a:uFillTx/>
                <a:latin typeface="Calibri" panose="020F0502020204030204"/>
                <a:ea typeface="+mn-ea"/>
                <a:cs typeface="+mn-cs"/>
              </a:rPr>
              <a:t> Authority</a:t>
            </a:r>
            <a:endParaRPr kumimoji="0" lang="en-GB" sz="2800" b="1"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8" name="Table 3">
            <a:extLst>
              <a:ext uri="{FF2B5EF4-FFF2-40B4-BE49-F238E27FC236}">
                <a16:creationId xmlns:a16="http://schemas.microsoft.com/office/drawing/2014/main" id="{3ED3E076-3F39-450A-A33F-96CD615B3EE0}"/>
              </a:ext>
            </a:extLst>
          </p:cNvPr>
          <p:cNvGraphicFramePr>
            <a:graphicFrameLocks noGrp="1"/>
          </p:cNvGraphicFramePr>
          <p:nvPr>
            <p:extLst>
              <p:ext uri="{D42A27DB-BD31-4B8C-83A1-F6EECF244321}">
                <p14:modId xmlns:p14="http://schemas.microsoft.com/office/powerpoint/2010/main" val="997693107"/>
              </p:ext>
            </p:extLst>
          </p:nvPr>
        </p:nvGraphicFramePr>
        <p:xfrm>
          <a:off x="348916" y="823593"/>
          <a:ext cx="11357808" cy="5568115"/>
        </p:xfrm>
        <a:graphic>
          <a:graphicData uri="http://schemas.openxmlformats.org/drawingml/2006/table">
            <a:tbl>
              <a:tblPr firstRow="1" bandRow="1">
                <a:tableStyleId>{5940675A-B579-460E-94D1-54222C63F5DA}</a:tableStyleId>
              </a:tblPr>
              <a:tblGrid>
                <a:gridCol w="3024152">
                  <a:extLst>
                    <a:ext uri="{9D8B030D-6E8A-4147-A177-3AD203B41FA5}">
                      <a16:colId xmlns:a16="http://schemas.microsoft.com/office/drawing/2014/main" val="420131872"/>
                    </a:ext>
                  </a:extLst>
                </a:gridCol>
                <a:gridCol w="1756898">
                  <a:extLst>
                    <a:ext uri="{9D8B030D-6E8A-4147-A177-3AD203B41FA5}">
                      <a16:colId xmlns:a16="http://schemas.microsoft.com/office/drawing/2014/main" val="791136943"/>
                    </a:ext>
                  </a:extLst>
                </a:gridCol>
                <a:gridCol w="2531432">
                  <a:extLst>
                    <a:ext uri="{9D8B030D-6E8A-4147-A177-3AD203B41FA5}">
                      <a16:colId xmlns:a16="http://schemas.microsoft.com/office/drawing/2014/main" val="1417751783"/>
                    </a:ext>
                  </a:extLst>
                </a:gridCol>
                <a:gridCol w="2022663">
                  <a:extLst>
                    <a:ext uri="{9D8B030D-6E8A-4147-A177-3AD203B41FA5}">
                      <a16:colId xmlns:a16="http://schemas.microsoft.com/office/drawing/2014/main" val="2449649935"/>
                    </a:ext>
                  </a:extLst>
                </a:gridCol>
                <a:gridCol w="2022663">
                  <a:extLst>
                    <a:ext uri="{9D8B030D-6E8A-4147-A177-3AD203B41FA5}">
                      <a16:colId xmlns:a16="http://schemas.microsoft.com/office/drawing/2014/main" val="1816395642"/>
                    </a:ext>
                  </a:extLst>
                </a:gridCol>
              </a:tblGrid>
              <a:tr h="15172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dirty="0"/>
                        <a:t>People on Universal Credit</a:t>
                      </a:r>
                    </a:p>
                    <a:p>
                      <a:pPr algn="ctr"/>
                      <a:endParaRPr lang="en-GB" sz="12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1" u="none" strike="noStrike">
                          <a:solidFill>
                            <a:srgbClr val="0070C0"/>
                          </a:solidFill>
                          <a:effectLst/>
                        </a:rPr>
                        <a:t>Number of total people on Universal Credit </a:t>
                      </a:r>
                      <a:r>
                        <a:rPr lang="en-GB" sz="1200" b="1" i="0" u="none" strike="noStrike">
                          <a:solidFill>
                            <a:srgbClr val="000000"/>
                          </a:solidFill>
                          <a:effectLst/>
                          <a:latin typeface="Arial" panose="020B0604020202020204" pitchFamily="34" charset="0"/>
                        </a:rPr>
                        <a:t>December 2023</a:t>
                      </a:r>
                    </a:p>
                    <a:p>
                      <a:pPr algn="ctr" fontAlgn="b"/>
                      <a:endParaRPr lang="en-GB" sz="1200" b="1" i="0" u="none" strike="noStrike">
                        <a:solidFill>
                          <a:srgbClr val="000000"/>
                        </a:solidFill>
                        <a:effectLst/>
                        <a:latin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200" b="1" u="none" strike="noStrike">
                          <a:solidFill>
                            <a:srgbClr val="0070C0"/>
                          </a:solidFill>
                          <a:effectLst/>
                        </a:rPr>
                        <a:t>% 16-64 population</a:t>
                      </a:r>
                    </a:p>
                    <a:p>
                      <a:pPr algn="ctr" fontAlgn="b"/>
                      <a:r>
                        <a:rPr lang="en-GB" sz="1200" b="1" i="0" u="none" strike="noStrike">
                          <a:solidFill>
                            <a:srgbClr val="000000"/>
                          </a:solidFill>
                          <a:effectLst/>
                          <a:latin typeface="Arial" panose="020B0604020202020204" pitchFamily="34" charset="0"/>
                        </a:rPr>
                        <a:t>December 2023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200" b="1" u="none" strike="noStrike">
                          <a:solidFill>
                            <a:srgbClr val="0070C0"/>
                          </a:solidFill>
                          <a:effectLst/>
                        </a:rPr>
                        <a:t>% Change 12 Months ago vs Now:</a:t>
                      </a:r>
                    </a:p>
                    <a:p>
                      <a:pPr algn="ctr" fontAlgn="b"/>
                      <a:r>
                        <a:rPr lang="en-GB" sz="1200" b="1" u="none" strike="noStrike">
                          <a:effectLst/>
                        </a:rPr>
                        <a:t>December 2022 to  December 2023</a:t>
                      </a:r>
                      <a:endParaRPr lang="en-GB" sz="1200" b="1" i="0" u="none" strike="noStrike">
                        <a:solidFill>
                          <a:srgbClr val="000000"/>
                        </a:solidFill>
                        <a:effectLst/>
                        <a:latin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200" b="1" u="none" strike="noStrike">
                          <a:solidFill>
                            <a:srgbClr val="0070C0"/>
                          </a:solidFill>
                          <a:effectLst/>
                        </a:rPr>
                        <a:t>% Change Previous update vs Now:</a:t>
                      </a:r>
                    </a:p>
                    <a:p>
                      <a:pPr algn="ctr" fontAlgn="b"/>
                      <a:r>
                        <a:rPr lang="en-GB" sz="1200" b="1" u="none" strike="noStrike">
                          <a:effectLst/>
                        </a:rPr>
                        <a:t>August 2023 to December 2023</a:t>
                      </a:r>
                      <a:endParaRPr lang="en-GB" sz="1200" b="1" i="0" u="none" strike="noStrike">
                        <a:solidFill>
                          <a:srgbClr val="000000"/>
                        </a:solidFill>
                        <a:effectLst/>
                        <a:latin typeface="Arial" panose="020B0604020202020204" pitchFamily="34" charset="0"/>
                      </a:endParaRPr>
                    </a:p>
                    <a:p>
                      <a:pPr algn="ctr" fontAlgn="b"/>
                      <a:endParaRPr lang="en-GB" sz="1200" b="1" i="0" u="none" strike="noStrike">
                        <a:solidFill>
                          <a:srgbClr val="000000"/>
                        </a:solidFill>
                        <a:effectLst/>
                        <a:latin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10397509"/>
                  </a:ext>
                </a:extLst>
              </a:tr>
              <a:tr h="31973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b="1"/>
                        <a:t>Cambridgeshire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600" b="1" i="0" u="none" strike="noStrike" dirty="0">
                          <a:solidFill>
                            <a:srgbClr val="000000"/>
                          </a:solidFill>
                          <a:effectLst/>
                          <a:latin typeface="Calibri" panose="020F0502020204030204" pitchFamily="34" charset="0"/>
                        </a:rPr>
                        <a:t>45,073</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600" b="1" i="0" u="none" strike="noStrike" dirty="0">
                          <a:solidFill>
                            <a:srgbClr val="000000"/>
                          </a:solidFill>
                          <a:effectLst/>
                          <a:latin typeface="Calibri" panose="020F0502020204030204" pitchFamily="34" charset="0"/>
                        </a:rPr>
                        <a:t>10.4%</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600" b="1" i="0" u="none" strike="noStrike">
                          <a:solidFill>
                            <a:srgbClr val="000000"/>
                          </a:solidFill>
                          <a:effectLst/>
                          <a:latin typeface="Calibri" panose="020F0502020204030204" pitchFamily="34" charset="0"/>
                        </a:rPr>
                        <a:t>13.2%</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600" b="1" i="0" u="none" strike="noStrike">
                          <a:solidFill>
                            <a:srgbClr val="000000"/>
                          </a:solidFill>
                          <a:effectLst/>
                          <a:latin typeface="Calibri" panose="020F0502020204030204" pitchFamily="34" charset="0"/>
                        </a:rPr>
                        <a:t>6.5%</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90737714"/>
                  </a:ext>
                </a:extLst>
              </a:tr>
              <a:tr h="31938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b="1" i="0">
                          <a:latin typeface="+mn-lt"/>
                        </a:rPr>
                        <a:t>Cambridge City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GB" sz="1600" b="1" i="0" u="none" strike="noStrike">
                          <a:solidFill>
                            <a:srgbClr val="000000"/>
                          </a:solidFill>
                          <a:effectLst/>
                          <a:latin typeface="Calibri" panose="020F0502020204030204" pitchFamily="34" charset="0"/>
                        </a:rPr>
                        <a:t>8,534</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GB" sz="1600" b="1" i="0" u="none" strike="noStrike">
                          <a:solidFill>
                            <a:srgbClr val="000000"/>
                          </a:solidFill>
                          <a:effectLst/>
                          <a:latin typeface="Calibri" panose="020F0502020204030204" pitchFamily="34" charset="0"/>
                        </a:rPr>
                        <a:t>8.0%</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GB" sz="1600" b="1" i="0" u="none" strike="noStrike">
                          <a:solidFill>
                            <a:srgbClr val="000000"/>
                          </a:solidFill>
                          <a:effectLst/>
                          <a:latin typeface="Calibri" panose="020F0502020204030204" pitchFamily="34" charset="0"/>
                        </a:rPr>
                        <a:t>10.8%</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GB" sz="1600" b="1" i="0" u="none" strike="noStrike">
                          <a:solidFill>
                            <a:srgbClr val="000000"/>
                          </a:solidFill>
                          <a:effectLst/>
                          <a:latin typeface="Calibri" panose="020F0502020204030204" pitchFamily="34" charset="0"/>
                        </a:rPr>
                        <a:t>4.8%</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158305194"/>
                  </a:ext>
                </a:extLst>
              </a:tr>
              <a:tr h="46292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b="1" i="0">
                          <a:latin typeface="+mn-lt"/>
                        </a:rPr>
                        <a:t>East Cambridgeshire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GB" sz="1600" b="1" i="0" u="none" strike="noStrike">
                          <a:solidFill>
                            <a:srgbClr val="000000"/>
                          </a:solidFill>
                          <a:effectLst/>
                          <a:latin typeface="Calibri" panose="020F0502020204030204" pitchFamily="34" charset="0"/>
                        </a:rPr>
                        <a:t>5,359</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GB" sz="1600" b="1" i="0" u="none" strike="noStrike" dirty="0">
                          <a:solidFill>
                            <a:srgbClr val="000000"/>
                          </a:solidFill>
                          <a:effectLst/>
                          <a:latin typeface="Calibri" panose="020F0502020204030204" pitchFamily="34" charset="0"/>
                        </a:rPr>
                        <a:t>10.0%</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GB" sz="1600" b="1" i="0" u="none" strike="noStrike">
                          <a:solidFill>
                            <a:srgbClr val="000000"/>
                          </a:solidFill>
                          <a:effectLst/>
                          <a:latin typeface="Calibri" panose="020F0502020204030204" pitchFamily="34" charset="0"/>
                        </a:rPr>
                        <a:t>13.8%</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GB" sz="1600" b="1" i="0" u="none" strike="noStrike">
                          <a:solidFill>
                            <a:srgbClr val="000000"/>
                          </a:solidFill>
                          <a:effectLst/>
                          <a:latin typeface="Calibri" panose="020F0502020204030204" pitchFamily="34" charset="0"/>
                        </a:rPr>
                        <a:t>7.2%</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154070883"/>
                  </a:ext>
                </a:extLst>
              </a:tr>
              <a:tr h="31938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b="1" i="0">
                          <a:latin typeface="+mn-lt"/>
                        </a:rPr>
                        <a:t>Fenland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GB" sz="1600" b="1" i="0" u="none" strike="noStrike">
                          <a:solidFill>
                            <a:srgbClr val="000000"/>
                          </a:solidFill>
                          <a:effectLst/>
                          <a:latin typeface="Calibri" panose="020F0502020204030204" pitchFamily="34" charset="0"/>
                        </a:rPr>
                        <a:t>11,916</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GB" sz="1600" b="1" i="0" u="none" strike="noStrike">
                          <a:solidFill>
                            <a:srgbClr val="000000"/>
                          </a:solidFill>
                          <a:effectLst/>
                          <a:latin typeface="Calibri" panose="020F0502020204030204" pitchFamily="34" charset="0"/>
                        </a:rPr>
                        <a:t>17.1%</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GB" sz="1600" b="1" i="0" u="none" strike="noStrike">
                          <a:solidFill>
                            <a:srgbClr val="000000"/>
                          </a:solidFill>
                          <a:effectLst/>
                          <a:latin typeface="Calibri" panose="020F0502020204030204" pitchFamily="34" charset="0"/>
                        </a:rPr>
                        <a:t>12.9%</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GB" sz="1600" b="1" i="0" u="none" strike="noStrike">
                          <a:solidFill>
                            <a:srgbClr val="000000"/>
                          </a:solidFill>
                          <a:effectLst/>
                          <a:latin typeface="Calibri" panose="020F0502020204030204" pitchFamily="34" charset="0"/>
                        </a:rPr>
                        <a:t>6.4%</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651029012"/>
                  </a:ext>
                </a:extLst>
              </a:tr>
              <a:tr h="31938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b="1" i="0">
                          <a:latin typeface="+mn-lt"/>
                        </a:rPr>
                        <a:t>Huntingdonshire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GB" sz="1600" b="1" i="0" u="none" strike="noStrike">
                          <a:solidFill>
                            <a:srgbClr val="000000"/>
                          </a:solidFill>
                          <a:effectLst/>
                          <a:latin typeface="Calibri" panose="020F0502020204030204" pitchFamily="34" charset="0"/>
                        </a:rPr>
                        <a:t>10,543</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GB" sz="1600" b="1" i="0" u="none" strike="noStrike">
                          <a:solidFill>
                            <a:srgbClr val="000000"/>
                          </a:solidFill>
                          <a:effectLst/>
                          <a:latin typeface="Calibri" panose="020F0502020204030204" pitchFamily="34" charset="0"/>
                        </a:rPr>
                        <a:t>10.6%</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GB" sz="1600" b="1" i="0" u="none" strike="noStrike">
                          <a:solidFill>
                            <a:srgbClr val="000000"/>
                          </a:solidFill>
                          <a:effectLst/>
                          <a:latin typeface="Calibri" panose="020F0502020204030204" pitchFamily="34" charset="0"/>
                        </a:rPr>
                        <a:t>14.0%</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GB" sz="1600" b="1" i="0" u="none" strike="noStrike">
                          <a:solidFill>
                            <a:srgbClr val="000000"/>
                          </a:solidFill>
                          <a:effectLst/>
                          <a:latin typeface="Calibri" panose="020F0502020204030204" pitchFamily="34" charset="0"/>
                        </a:rPr>
                        <a:t>7.0%</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282228263"/>
                  </a:ext>
                </a:extLst>
              </a:tr>
              <a:tr h="46292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b="1" i="0">
                          <a:latin typeface="+mn-lt"/>
                        </a:rPr>
                        <a:t>South Cambridgeshire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GB" sz="1600" b="1" i="0" u="none" strike="noStrike">
                          <a:solidFill>
                            <a:srgbClr val="000000"/>
                          </a:solidFill>
                          <a:effectLst/>
                          <a:latin typeface="Calibri" panose="020F0502020204030204" pitchFamily="34" charset="0"/>
                        </a:rPr>
                        <a:t>8,721</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GB" sz="1600" b="1" i="0" u="none" strike="noStrike" dirty="0">
                          <a:solidFill>
                            <a:srgbClr val="000000"/>
                          </a:solidFill>
                          <a:effectLst/>
                          <a:latin typeface="Calibri" panose="020F0502020204030204" pitchFamily="34" charset="0"/>
                        </a:rPr>
                        <a:t>8.8%</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GB" sz="1600" b="1" i="0" u="none" strike="noStrike">
                          <a:solidFill>
                            <a:srgbClr val="000000"/>
                          </a:solidFill>
                          <a:effectLst/>
                          <a:latin typeface="Calibri" panose="020F0502020204030204" pitchFamily="34" charset="0"/>
                        </a:rPr>
                        <a:t>14.5%</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GB" sz="1600" b="1" i="0" u="none" strike="noStrike">
                          <a:solidFill>
                            <a:srgbClr val="000000"/>
                          </a:solidFill>
                          <a:effectLst/>
                          <a:latin typeface="Calibri" panose="020F0502020204030204" pitchFamily="34" charset="0"/>
                        </a:rPr>
                        <a:t>7.2%</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717193522"/>
                  </a:ext>
                </a:extLst>
              </a:tr>
              <a:tr h="31938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b="1"/>
                        <a:t>Peterborough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600" b="1" i="0" u="none" strike="noStrike">
                          <a:solidFill>
                            <a:srgbClr val="000000"/>
                          </a:solidFill>
                          <a:effectLst/>
                          <a:latin typeface="Calibri" panose="020F0502020204030204" pitchFamily="34" charset="0"/>
                        </a:rPr>
                        <a:t>29,169</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600" b="1" i="0" u="none" strike="noStrike">
                          <a:solidFill>
                            <a:srgbClr val="000000"/>
                          </a:solidFill>
                          <a:effectLst/>
                          <a:latin typeface="Calibri" panose="020F0502020204030204" pitchFamily="34" charset="0"/>
                        </a:rPr>
                        <a:t>21.2%</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600" b="1" i="0" u="none" strike="noStrike">
                          <a:solidFill>
                            <a:srgbClr val="000000"/>
                          </a:solidFill>
                          <a:effectLst/>
                          <a:latin typeface="Calibri" panose="020F0502020204030204" pitchFamily="34" charset="0"/>
                        </a:rPr>
                        <a:t>10.4%</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600" b="1" i="0" u="none" strike="noStrike" dirty="0">
                          <a:solidFill>
                            <a:srgbClr val="000000"/>
                          </a:solidFill>
                          <a:effectLst/>
                          <a:latin typeface="Calibri" panose="020F0502020204030204" pitchFamily="34" charset="0"/>
                        </a:rPr>
                        <a:t>4.8%</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75304561"/>
                  </a:ext>
                </a:extLst>
              </a:tr>
              <a:tr h="6480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b="1"/>
                        <a:t>Cambridgeshire &amp; Peterborough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600" b="1" i="0" u="none" strike="noStrike">
                          <a:solidFill>
                            <a:srgbClr val="000000"/>
                          </a:solidFill>
                          <a:effectLst/>
                          <a:latin typeface="Calibri" panose="020F0502020204030204" pitchFamily="34" charset="0"/>
                        </a:rPr>
                        <a:t>74,242</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600" b="1" i="0" u="none" strike="noStrike" dirty="0">
                          <a:solidFill>
                            <a:srgbClr val="000000"/>
                          </a:solidFill>
                          <a:effectLst/>
                          <a:latin typeface="Calibri" panose="020F0502020204030204" pitchFamily="34" charset="0"/>
                        </a:rPr>
                        <a:t>13.0%</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600" b="1" i="0" u="none" strike="noStrike">
                          <a:solidFill>
                            <a:srgbClr val="000000"/>
                          </a:solidFill>
                          <a:effectLst/>
                          <a:latin typeface="Calibri" panose="020F0502020204030204" pitchFamily="34" charset="0"/>
                        </a:rPr>
                        <a:t>12.1%</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600" b="1" i="0" u="none" strike="noStrike">
                          <a:solidFill>
                            <a:srgbClr val="000000"/>
                          </a:solidFill>
                          <a:effectLst/>
                          <a:latin typeface="Calibri" panose="020F0502020204030204" pitchFamily="34" charset="0"/>
                        </a:rPr>
                        <a:t>5.8%</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94485462"/>
                  </a:ext>
                </a:extLst>
              </a:tr>
              <a:tr h="6480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b="1"/>
                        <a:t>Great Britain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600" b="1" i="0" u="none" strike="noStrike">
                          <a:solidFill>
                            <a:srgbClr val="000000"/>
                          </a:solidFill>
                          <a:effectLst/>
                          <a:latin typeface="Calibri" panose="020F0502020204030204" pitchFamily="34" charset="0"/>
                        </a:rPr>
                        <a:t>6,308,051</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600" b="1" i="0" u="none" strike="noStrike" dirty="0">
                          <a:solidFill>
                            <a:srgbClr val="000000"/>
                          </a:solidFill>
                          <a:effectLst/>
                          <a:latin typeface="Calibri" panose="020F0502020204030204" pitchFamily="34" charset="0"/>
                        </a:rPr>
                        <a:t>15.4%</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600" b="1" i="0" u="none" strike="noStrike">
                          <a:solidFill>
                            <a:srgbClr val="000000"/>
                          </a:solidFill>
                          <a:effectLst/>
                          <a:latin typeface="Calibri" panose="020F0502020204030204" pitchFamily="34" charset="0"/>
                        </a:rPr>
                        <a:t>9.2%</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600" b="1" i="0" u="none" strike="noStrike" dirty="0">
                          <a:solidFill>
                            <a:srgbClr val="000000"/>
                          </a:solidFill>
                          <a:effectLst/>
                          <a:latin typeface="Calibri" panose="020F0502020204030204" pitchFamily="34" charset="0"/>
                        </a:rPr>
                        <a:t>4.4%</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58875978"/>
                  </a:ext>
                </a:extLst>
              </a:tr>
            </a:tbl>
          </a:graphicData>
        </a:graphic>
      </p:graphicFrame>
    </p:spTree>
    <p:extLst>
      <p:ext uri="{BB962C8B-B14F-4D97-AF65-F5344CB8AC3E}">
        <p14:creationId xmlns:p14="http://schemas.microsoft.com/office/powerpoint/2010/main" val="22840129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20386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B284E-CD81-449F-A838-EA547E0E7E59}"/>
              </a:ext>
            </a:extLst>
          </p:cNvPr>
          <p:cNvSpPr>
            <a:spLocks noGrp="1"/>
          </p:cNvSpPr>
          <p:nvPr>
            <p:ph type="title"/>
          </p:nvPr>
        </p:nvSpPr>
        <p:spPr/>
        <p:txBody>
          <a:bodyPr>
            <a:normAutofit/>
          </a:bodyPr>
          <a:lstStyle/>
          <a:p>
            <a:pPr algn="ctr"/>
            <a:r>
              <a:rPr lang="en-GB" sz="5400" b="1">
                <a:solidFill>
                  <a:schemeClr val="bg1"/>
                </a:solidFill>
                <a:latin typeface="+mn-lt"/>
              </a:rPr>
              <a:t>Wages and Inflation</a:t>
            </a:r>
          </a:p>
        </p:txBody>
      </p:sp>
      <p:sp>
        <p:nvSpPr>
          <p:cNvPr id="3" name="Text Placeholder 2">
            <a:extLst>
              <a:ext uri="{FF2B5EF4-FFF2-40B4-BE49-F238E27FC236}">
                <a16:creationId xmlns:a16="http://schemas.microsoft.com/office/drawing/2014/main" id="{A5FB1774-CE79-E36A-AB03-A683998D0AED}"/>
              </a:ext>
            </a:extLst>
          </p:cNvPr>
          <p:cNvSpPr>
            <a:spLocks noGrp="1"/>
          </p:cNvSpPr>
          <p:nvPr>
            <p:ph type="body" idx="1"/>
          </p:nvPr>
        </p:nvSpPr>
        <p:spPr>
          <a:xfrm>
            <a:off x="831850" y="4562475"/>
            <a:ext cx="10515600" cy="1500187"/>
          </a:xfrm>
        </p:spPr>
        <p:txBody>
          <a:bodyPr/>
          <a:lstStyle/>
          <a:p>
            <a:pPr algn="ctr"/>
            <a:r>
              <a:rPr lang="en-GB" b="1">
                <a:solidFill>
                  <a:schemeClr val="bg1"/>
                </a:solidFill>
              </a:rPr>
              <a:t>Pay As You Earn (PAYE) Real Time Information – September 2023 </a:t>
            </a:r>
            <a:endParaRPr lang="en-GB"/>
          </a:p>
        </p:txBody>
      </p:sp>
    </p:spTree>
    <p:extLst>
      <p:ext uri="{BB962C8B-B14F-4D97-AF65-F5344CB8AC3E}">
        <p14:creationId xmlns:p14="http://schemas.microsoft.com/office/powerpoint/2010/main" val="21600272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40C203-1965-AA2D-A481-F4DC28F7B9C6}"/>
              </a:ext>
            </a:extLst>
          </p:cNvPr>
          <p:cNvSpPr>
            <a:spLocks noGrp="1"/>
          </p:cNvSpPr>
          <p:nvPr>
            <p:ph type="title" idx="4294967295"/>
          </p:nvPr>
        </p:nvSpPr>
        <p:spPr>
          <a:xfrm>
            <a:off x="0" y="0"/>
            <a:ext cx="12192000" cy="860345"/>
          </a:xfrm>
          <a:prstGeom prst="rect">
            <a:avLst/>
          </a:prstGeom>
          <a:solidFill>
            <a:schemeClr val="accent2"/>
          </a:solidFill>
          <a:ln w="12700" cap="flat" cmpd="sng" algn="ctr">
            <a:noFill/>
            <a:prstDash val="solid"/>
            <a:miter lim="800000"/>
          </a:ln>
          <a:effectLst/>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rPr>
              <a:t>Wages and Inflation– December 2023</a:t>
            </a:r>
            <a:endParaRPr kumimoji="0" lang="en-GB" sz="2800" b="1"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endParaRPr>
          </a:p>
        </p:txBody>
      </p:sp>
      <p:sp>
        <p:nvSpPr>
          <p:cNvPr id="5" name="TextBox 4">
            <a:extLst>
              <a:ext uri="{FF2B5EF4-FFF2-40B4-BE49-F238E27FC236}">
                <a16:creationId xmlns:a16="http://schemas.microsoft.com/office/drawing/2014/main" id="{3504BDA3-ECA1-3CB6-A871-2440E752EF28}"/>
              </a:ext>
            </a:extLst>
          </p:cNvPr>
          <p:cNvSpPr txBox="1"/>
          <p:nvPr/>
        </p:nvSpPr>
        <p:spPr>
          <a:xfrm>
            <a:off x="614265" y="1166326"/>
            <a:ext cx="10963470" cy="1857368"/>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nSpc>
                <a:spcPct val="107000"/>
              </a:lnSpc>
              <a:spcAft>
                <a:spcPts val="800"/>
              </a:spcAft>
            </a:pPr>
            <a:r>
              <a:rPr lang="en-GB" sz="1800" b="1">
                <a:effectLst/>
                <a:latin typeface="Calibri" panose="020F0502020204030204" pitchFamily="34" charset="0"/>
                <a:ea typeface="Calibri" panose="020F0502020204030204" pitchFamily="34" charset="0"/>
                <a:cs typeface="Times New Roman" panose="02020603050405020304" pitchFamily="18" charset="0"/>
              </a:rPr>
              <a:t>Whilst workers who are resident in Cambridgeshire and Peterborough overall have higher median </a:t>
            </a:r>
            <a:r>
              <a:rPr lang="en-GB" b="1">
                <a:latin typeface="Calibri" panose="020F0502020204030204" pitchFamily="34" charset="0"/>
                <a:ea typeface="Calibri" panose="020F0502020204030204" pitchFamily="34" charset="0"/>
                <a:cs typeface="Times New Roman" panose="02020603050405020304" pitchFamily="18" charset="0"/>
              </a:rPr>
              <a:t>monthly</a:t>
            </a:r>
            <a:r>
              <a:rPr lang="en-GB" sz="1800" b="1">
                <a:effectLst/>
                <a:latin typeface="Calibri" panose="020F0502020204030204" pitchFamily="34" charset="0"/>
                <a:ea typeface="Calibri" panose="020F0502020204030204" pitchFamily="34" charset="0"/>
                <a:cs typeface="Times New Roman" panose="02020603050405020304" pitchFamily="18" charset="0"/>
              </a:rPr>
              <a:t> wages than the UK there is not an even distribution across the region. Residents of Cambridge and South Cambridgeshire </a:t>
            </a:r>
            <a:r>
              <a:rPr lang="en-GB" b="1">
                <a:latin typeface="Calibri" panose="020F0502020204030204" pitchFamily="34" charset="0"/>
                <a:ea typeface="Calibri" panose="020F0502020204030204" pitchFamily="34" charset="0"/>
                <a:cs typeface="Times New Roman" panose="02020603050405020304" pitchFamily="18" charset="0"/>
              </a:rPr>
              <a:t>have</a:t>
            </a:r>
            <a:r>
              <a:rPr lang="en-GB" sz="1800" b="1">
                <a:effectLst/>
                <a:latin typeface="Calibri" panose="020F0502020204030204" pitchFamily="34" charset="0"/>
                <a:ea typeface="Calibri" panose="020F0502020204030204" pitchFamily="34" charset="0"/>
                <a:cs typeface="Times New Roman" panose="02020603050405020304" pitchFamily="18" charset="0"/>
              </a:rPr>
              <a:t> higher </a:t>
            </a:r>
            <a:r>
              <a:rPr lang="en-GB" b="1">
                <a:latin typeface="Calibri" panose="020F0502020204030204" pitchFamily="34" charset="0"/>
                <a:ea typeface="Calibri" panose="020F0502020204030204" pitchFamily="34" charset="0"/>
                <a:cs typeface="Times New Roman" panose="02020603050405020304" pitchFamily="18" charset="0"/>
              </a:rPr>
              <a:t>median</a:t>
            </a:r>
            <a:r>
              <a:rPr lang="en-GB" sz="1800" b="1">
                <a:effectLst/>
                <a:latin typeface="Calibri" panose="020F0502020204030204" pitchFamily="34" charset="0"/>
                <a:ea typeface="Calibri" panose="020F0502020204030204" pitchFamily="34" charset="0"/>
                <a:cs typeface="Times New Roman" panose="02020603050405020304" pitchFamily="18" charset="0"/>
              </a:rPr>
              <a:t> wages and Fenland and Peterborough residents have lower. </a:t>
            </a:r>
            <a:br>
              <a:rPr lang="en-GB" sz="1800" b="1">
                <a:effectLst/>
                <a:latin typeface="Calibri" panose="020F0502020204030204" pitchFamily="34" charset="0"/>
                <a:ea typeface="Calibri" panose="020F0502020204030204" pitchFamily="34" charset="0"/>
                <a:cs typeface="Times New Roman" panose="02020603050405020304" pitchFamily="18" charset="0"/>
              </a:rPr>
            </a:br>
            <a:br>
              <a:rPr lang="en-GB" sz="1800" b="1">
                <a:effectLst/>
                <a:latin typeface="Calibri" panose="020F0502020204030204" pitchFamily="34" charset="0"/>
                <a:ea typeface="Calibri" panose="020F0502020204030204" pitchFamily="34" charset="0"/>
                <a:cs typeface="Times New Roman" panose="02020603050405020304" pitchFamily="18" charset="0"/>
              </a:rPr>
            </a:br>
            <a:r>
              <a:rPr lang="en-GB" sz="1800" b="1">
                <a:effectLst/>
                <a:latin typeface="Calibri" panose="020F0502020204030204" pitchFamily="34" charset="0"/>
                <a:ea typeface="Calibri" panose="020F0502020204030204" pitchFamily="34" charset="0"/>
                <a:cs typeface="Times New Roman" panose="02020603050405020304" pitchFamily="18" charset="0"/>
              </a:rPr>
              <a:t>Annual wage growth in the region has fallen below national levels since 2021 and fell well below inflation in 2022. In 2023 annual wage growth is closer to inflation but still below.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9FDF174E-3AE8-27D6-F15B-03653C2FF1C5}"/>
              </a:ext>
            </a:extLst>
          </p:cNvPr>
          <p:cNvSpPr txBox="1"/>
          <p:nvPr/>
        </p:nvSpPr>
        <p:spPr>
          <a:xfrm>
            <a:off x="429801" y="3254754"/>
            <a:ext cx="11053666" cy="2153731"/>
          </a:xfrm>
          <a:prstGeom prst="rect">
            <a:avLst/>
          </a:prstGeom>
          <a:noFill/>
        </p:spPr>
        <p:txBody>
          <a:bodyPr wrap="square">
            <a:spAutoFit/>
          </a:bodyPr>
          <a:lstStyle/>
          <a:p>
            <a:pPr marL="342900" lvl="0" indent="-342900">
              <a:lnSpc>
                <a:spcPct val="107000"/>
              </a:lnSpc>
              <a:buFont typeface="Symbol" panose="05050102010706020507" pitchFamily="18" charset="2"/>
              <a:buChar char=""/>
            </a:pPr>
            <a:r>
              <a:rPr lang="en-GB" sz="1800">
                <a:effectLst/>
                <a:latin typeface="Calibri" panose="020F0502020204030204" pitchFamily="34" charset="0"/>
                <a:ea typeface="Calibri" panose="020F0502020204030204" pitchFamily="34" charset="0"/>
                <a:cs typeface="Times New Roman" panose="02020603050405020304" pitchFamily="18" charset="0"/>
              </a:rPr>
              <a:t>When comparing the median monthly wages of Cambridgeshire and Peterborough’s residents by district/unitary local authorities to the </a:t>
            </a:r>
            <a:r>
              <a:rPr lang="en-GB">
                <a:latin typeface="Calibri" panose="020F0502020204030204" pitchFamily="34" charset="0"/>
                <a:ea typeface="Calibri" panose="020F0502020204030204" pitchFamily="34" charset="0"/>
                <a:cs typeface="Times New Roman" panose="02020603050405020304" pitchFamily="18" charset="0"/>
              </a:rPr>
              <a:t>United Kingdom (£2,260), only </a:t>
            </a:r>
            <a:r>
              <a:rPr lang="en-GB" b="1">
                <a:latin typeface="Calibri" panose="020F0502020204030204" pitchFamily="34" charset="0"/>
                <a:ea typeface="Calibri" panose="020F0502020204030204" pitchFamily="34" charset="0"/>
                <a:cs typeface="Times New Roman" panose="02020603050405020304" pitchFamily="18" charset="0"/>
              </a:rPr>
              <a:t>Fenland </a:t>
            </a:r>
            <a:r>
              <a:rPr lang="en-GB">
                <a:latin typeface="Calibri" panose="020F0502020204030204" pitchFamily="34" charset="0"/>
                <a:ea typeface="Calibri" panose="020F0502020204030204" pitchFamily="34" charset="0"/>
                <a:cs typeface="Times New Roman" panose="02020603050405020304" pitchFamily="18" charset="0"/>
              </a:rPr>
              <a:t>(£2,160) and </a:t>
            </a:r>
            <a:r>
              <a:rPr lang="en-GB" b="1">
                <a:latin typeface="Calibri" panose="020F0502020204030204" pitchFamily="34" charset="0"/>
                <a:ea typeface="Calibri" panose="020F0502020204030204" pitchFamily="34" charset="0"/>
                <a:cs typeface="Times New Roman" panose="02020603050405020304" pitchFamily="18" charset="0"/>
              </a:rPr>
              <a:t>Peterborough</a:t>
            </a:r>
            <a:r>
              <a:rPr lang="en-GB">
                <a:latin typeface="Calibri" panose="020F0502020204030204" pitchFamily="34" charset="0"/>
                <a:ea typeface="Calibri" panose="020F0502020204030204" pitchFamily="34" charset="0"/>
                <a:cs typeface="Times New Roman" panose="02020603050405020304" pitchFamily="18" charset="0"/>
              </a:rPr>
              <a:t> (£2,104) are below the average. </a:t>
            </a:r>
            <a:r>
              <a:rPr lang="en-GB" b="1">
                <a:latin typeface="Calibri" panose="020F0502020204030204" pitchFamily="34" charset="0"/>
                <a:ea typeface="Calibri" panose="020F0502020204030204" pitchFamily="34" charset="0"/>
                <a:cs typeface="Times New Roman" panose="02020603050405020304" pitchFamily="18" charset="0"/>
              </a:rPr>
              <a:t>Cambridge</a:t>
            </a:r>
            <a:r>
              <a:rPr lang="en-GB">
                <a:latin typeface="Calibri" panose="020F0502020204030204" pitchFamily="34" charset="0"/>
                <a:ea typeface="Calibri" panose="020F0502020204030204" pitchFamily="34" charset="0"/>
                <a:cs typeface="Times New Roman" panose="02020603050405020304" pitchFamily="18" charset="0"/>
              </a:rPr>
              <a:t> (£2,738)and </a:t>
            </a:r>
            <a:r>
              <a:rPr lang="en-GB" b="1">
                <a:latin typeface="Calibri" panose="020F0502020204030204" pitchFamily="34" charset="0"/>
                <a:ea typeface="Calibri" panose="020F0502020204030204" pitchFamily="34" charset="0"/>
                <a:cs typeface="Times New Roman" panose="02020603050405020304" pitchFamily="18" charset="0"/>
              </a:rPr>
              <a:t>South Cambridgeshire </a:t>
            </a:r>
            <a:r>
              <a:rPr lang="en-GB">
                <a:latin typeface="Calibri" panose="020F0502020204030204" pitchFamily="34" charset="0"/>
                <a:ea typeface="Calibri" panose="020F0502020204030204" pitchFamily="34" charset="0"/>
                <a:cs typeface="Times New Roman" panose="02020603050405020304" pitchFamily="18" charset="0"/>
              </a:rPr>
              <a:t>(£2,718) are the local authorities with the highest median monthly wage.</a:t>
            </a:r>
            <a:br>
              <a:rPr lang="en-GB" sz="1800" b="1">
                <a:effectLst/>
                <a:latin typeface="Calibri" panose="020F0502020204030204" pitchFamily="34" charset="0"/>
                <a:ea typeface="Calibri" panose="020F0502020204030204" pitchFamily="34" charset="0"/>
                <a:cs typeface="Times New Roman" panose="02020603050405020304" pitchFamily="18" charset="0"/>
              </a:rPr>
            </a:b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GB" sz="1800">
                <a:effectLst/>
                <a:latin typeface="Calibri" panose="020F0502020204030204" pitchFamily="34" charset="0"/>
                <a:ea typeface="Calibri" panose="020F0502020204030204" pitchFamily="34" charset="0"/>
                <a:cs typeface="Times New Roman" panose="02020603050405020304" pitchFamily="18" charset="0"/>
              </a:rPr>
              <a:t>Looking at annual wage growth, both </a:t>
            </a:r>
            <a:r>
              <a:rPr lang="en-GB" b="1">
                <a:latin typeface="Calibri" panose="020F0502020204030204" pitchFamily="34" charset="0"/>
                <a:ea typeface="Calibri" panose="020F0502020204030204" pitchFamily="34" charset="0"/>
                <a:cs typeface="Times New Roman" panose="02020603050405020304" pitchFamily="18" charset="0"/>
              </a:rPr>
              <a:t>Cambridgeshire</a:t>
            </a:r>
            <a:r>
              <a:rPr lang="en-GB">
                <a:latin typeface="Calibri" panose="020F0502020204030204" pitchFamily="34" charset="0"/>
                <a:ea typeface="Calibri" panose="020F0502020204030204" pitchFamily="34" charset="0"/>
                <a:cs typeface="Times New Roman" panose="02020603050405020304" pitchFamily="18" charset="0"/>
              </a:rPr>
              <a:t> and </a:t>
            </a:r>
            <a:r>
              <a:rPr lang="en-GB" b="1">
                <a:latin typeface="Calibri" panose="020F0502020204030204" pitchFamily="34" charset="0"/>
                <a:ea typeface="Calibri" panose="020F0502020204030204" pitchFamily="34" charset="0"/>
                <a:cs typeface="Times New Roman" panose="02020603050405020304" pitchFamily="18" charset="0"/>
              </a:rPr>
              <a:t>Peterborough</a:t>
            </a:r>
            <a:r>
              <a:rPr lang="en-GB">
                <a:latin typeface="Calibri" panose="020F0502020204030204" pitchFamily="34" charset="0"/>
                <a:ea typeface="Calibri" panose="020F0502020204030204" pitchFamily="34" charset="0"/>
                <a:cs typeface="Times New Roman" panose="02020603050405020304" pitchFamily="18" charset="0"/>
              </a:rPr>
              <a:t> have had average wage growth be lower than CPIH from March 2022, with the exception of June 2023</a:t>
            </a:r>
          </a:p>
        </p:txBody>
      </p:sp>
    </p:spTree>
    <p:extLst>
      <p:ext uri="{BB962C8B-B14F-4D97-AF65-F5344CB8AC3E}">
        <p14:creationId xmlns:p14="http://schemas.microsoft.com/office/powerpoint/2010/main" val="30148088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9BD9936E-E90D-4F5A-9096-CBDF4591EA74}"/>
              </a:ext>
            </a:extLst>
          </p:cNvPr>
          <p:cNvSpPr>
            <a:spLocks noGrp="1"/>
          </p:cNvSpPr>
          <p:nvPr>
            <p:ph type="title" idx="4294967295"/>
          </p:nvPr>
        </p:nvSpPr>
        <p:spPr>
          <a:xfrm>
            <a:off x="0" y="-36247"/>
            <a:ext cx="12192000" cy="646331"/>
          </a:xfrm>
          <a:prstGeom prst="rect">
            <a:avLst/>
          </a:prstGeom>
          <a:solidFill>
            <a:srgbClr val="203864"/>
          </a:solidFill>
          <a:ln w="12700" cap="flat" cmpd="sng" algn="ctr">
            <a:noFill/>
            <a:prstDash val="solid"/>
            <a:miter lim="800000"/>
          </a:ln>
          <a:effectLst/>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Calibri" panose="020F0502020204030204"/>
                <a:ea typeface="+mn-ea"/>
                <a:cs typeface="+mn-cs"/>
              </a:rPr>
              <a:t>Employment Trends – Median monthly pay (PAYE Experimental Residence Data)</a:t>
            </a:r>
          </a:p>
        </p:txBody>
      </p:sp>
      <p:sp>
        <p:nvSpPr>
          <p:cNvPr id="5" name="Isosceles Triangle 4">
            <a:extLst>
              <a:ext uri="{FF2B5EF4-FFF2-40B4-BE49-F238E27FC236}">
                <a16:creationId xmlns:a16="http://schemas.microsoft.com/office/drawing/2014/main" id="{21691B83-6AC1-209A-95BB-680C5A328F10}"/>
              </a:ext>
              <a:ext uri="{C183D7F6-B498-43B3-948B-1728B52AA6E4}">
                <adec:decorative xmlns:adec="http://schemas.microsoft.com/office/drawing/2017/decorative" val="1"/>
              </a:ext>
            </a:extLst>
          </p:cNvPr>
          <p:cNvSpPr/>
          <p:nvPr/>
        </p:nvSpPr>
        <p:spPr>
          <a:xfrm rot="14376596">
            <a:off x="2152942" y="5967822"/>
            <a:ext cx="323847" cy="281260"/>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Isosceles Triangle 7">
            <a:extLst>
              <a:ext uri="{FF2B5EF4-FFF2-40B4-BE49-F238E27FC236}">
                <a16:creationId xmlns:a16="http://schemas.microsoft.com/office/drawing/2014/main" id="{9A3E42BE-94B9-A2D4-85CB-3412B4AEA87E}"/>
              </a:ext>
              <a:ext uri="{C183D7F6-B498-43B3-948B-1728B52AA6E4}">
                <adec:decorative xmlns:adec="http://schemas.microsoft.com/office/drawing/2017/decorative" val="1"/>
              </a:ext>
            </a:extLst>
          </p:cNvPr>
          <p:cNvSpPr/>
          <p:nvPr/>
        </p:nvSpPr>
        <p:spPr>
          <a:xfrm rot="10800000">
            <a:off x="5951981" y="5956234"/>
            <a:ext cx="323847" cy="281260"/>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12" name="Table 12">
            <a:extLst>
              <a:ext uri="{FF2B5EF4-FFF2-40B4-BE49-F238E27FC236}">
                <a16:creationId xmlns:a16="http://schemas.microsoft.com/office/drawing/2014/main" id="{C551AAF6-42F2-C712-C286-A65FB44D0B23}"/>
              </a:ext>
            </a:extLst>
          </p:cNvPr>
          <p:cNvGraphicFramePr>
            <a:graphicFrameLocks noGrp="1"/>
          </p:cNvGraphicFramePr>
          <p:nvPr>
            <p:extLst>
              <p:ext uri="{D42A27DB-BD31-4B8C-83A1-F6EECF244321}">
                <p14:modId xmlns:p14="http://schemas.microsoft.com/office/powerpoint/2010/main" val="591774657"/>
              </p:ext>
            </p:extLst>
          </p:nvPr>
        </p:nvGraphicFramePr>
        <p:xfrm>
          <a:off x="179828" y="4807382"/>
          <a:ext cx="11868151" cy="1979168"/>
        </p:xfrm>
        <a:graphic>
          <a:graphicData uri="http://schemas.openxmlformats.org/drawingml/2006/table">
            <a:tbl>
              <a:tblPr firstRow="1" bandRow="1">
                <a:tableStyleId>{5C22544A-7EE6-4342-B048-85BDC9FD1C3A}</a:tableStyleId>
              </a:tblPr>
              <a:tblGrid>
                <a:gridCol w="1483519">
                  <a:extLst>
                    <a:ext uri="{9D8B030D-6E8A-4147-A177-3AD203B41FA5}">
                      <a16:colId xmlns:a16="http://schemas.microsoft.com/office/drawing/2014/main" val="4032657100"/>
                    </a:ext>
                  </a:extLst>
                </a:gridCol>
                <a:gridCol w="1483519">
                  <a:extLst>
                    <a:ext uri="{9D8B030D-6E8A-4147-A177-3AD203B41FA5}">
                      <a16:colId xmlns:a16="http://schemas.microsoft.com/office/drawing/2014/main" val="774618395"/>
                    </a:ext>
                  </a:extLst>
                </a:gridCol>
                <a:gridCol w="1483519">
                  <a:extLst>
                    <a:ext uri="{9D8B030D-6E8A-4147-A177-3AD203B41FA5}">
                      <a16:colId xmlns:a16="http://schemas.microsoft.com/office/drawing/2014/main" val="2478020690"/>
                    </a:ext>
                  </a:extLst>
                </a:gridCol>
                <a:gridCol w="1196373">
                  <a:extLst>
                    <a:ext uri="{9D8B030D-6E8A-4147-A177-3AD203B41FA5}">
                      <a16:colId xmlns:a16="http://schemas.microsoft.com/office/drawing/2014/main" val="819061057"/>
                    </a:ext>
                  </a:extLst>
                </a:gridCol>
                <a:gridCol w="1770664">
                  <a:extLst>
                    <a:ext uri="{9D8B030D-6E8A-4147-A177-3AD203B41FA5}">
                      <a16:colId xmlns:a16="http://schemas.microsoft.com/office/drawing/2014/main" val="2302392568"/>
                    </a:ext>
                  </a:extLst>
                </a:gridCol>
                <a:gridCol w="1483519">
                  <a:extLst>
                    <a:ext uri="{9D8B030D-6E8A-4147-A177-3AD203B41FA5}">
                      <a16:colId xmlns:a16="http://schemas.microsoft.com/office/drawing/2014/main" val="56205674"/>
                    </a:ext>
                  </a:extLst>
                </a:gridCol>
                <a:gridCol w="1483519">
                  <a:extLst>
                    <a:ext uri="{9D8B030D-6E8A-4147-A177-3AD203B41FA5}">
                      <a16:colId xmlns:a16="http://schemas.microsoft.com/office/drawing/2014/main" val="61583384"/>
                    </a:ext>
                  </a:extLst>
                </a:gridCol>
                <a:gridCol w="1483519">
                  <a:extLst>
                    <a:ext uri="{9D8B030D-6E8A-4147-A177-3AD203B41FA5}">
                      <a16:colId xmlns:a16="http://schemas.microsoft.com/office/drawing/2014/main" val="1230185909"/>
                    </a:ext>
                  </a:extLst>
                </a:gridCol>
              </a:tblGrid>
              <a:tr h="531780">
                <a:tc>
                  <a:txBody>
                    <a:bodyPr/>
                    <a:lstStyle/>
                    <a:p>
                      <a:r>
                        <a:rPr lang="en-GB" sz="1600">
                          <a:solidFill>
                            <a:schemeClr val="tx1"/>
                          </a:solidFill>
                        </a:rPr>
                        <a:t>Local Authority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a:r>
                        <a:rPr lang="en-GB" sz="1400">
                          <a:solidFill>
                            <a:schemeClr val="tx1"/>
                          </a:solidFill>
                        </a:rPr>
                        <a:t>Cambridge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a:r>
                        <a:rPr lang="en-GB" sz="1400">
                          <a:solidFill>
                            <a:schemeClr val="tx1"/>
                          </a:solidFill>
                        </a:rPr>
                        <a:t>East Cambridgeshire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a:r>
                        <a:rPr lang="en-GB" sz="1400">
                          <a:solidFill>
                            <a:schemeClr val="tx1"/>
                          </a:solidFill>
                        </a:rPr>
                        <a:t>Fenland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a:r>
                        <a:rPr lang="en-GB" sz="1400">
                          <a:solidFill>
                            <a:schemeClr val="tx1"/>
                          </a:solidFill>
                        </a:rPr>
                        <a:t>Huntingdonshire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a:r>
                        <a:rPr lang="en-GB" sz="1400">
                          <a:solidFill>
                            <a:schemeClr val="tx1"/>
                          </a:solidFill>
                        </a:rPr>
                        <a:t>Peterborough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a:r>
                        <a:rPr lang="en-GB" sz="1400">
                          <a:solidFill>
                            <a:schemeClr val="tx1"/>
                          </a:solidFill>
                        </a:rPr>
                        <a:t>South Cambridgeshire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a:r>
                        <a:rPr lang="en-GB" sz="1400">
                          <a:solidFill>
                            <a:schemeClr val="tx1"/>
                          </a:solidFill>
                        </a:rPr>
                        <a:t>United Kingdom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val="264231404"/>
                  </a:ext>
                </a:extLst>
              </a:tr>
              <a:tr h="844592">
                <a:tc>
                  <a:txBody>
                    <a:bodyPr/>
                    <a:lstStyle/>
                    <a:p>
                      <a:pPr algn="l"/>
                      <a:r>
                        <a:rPr lang="en-GB" sz="1600" b="1">
                          <a:solidFill>
                            <a:schemeClr val="tx1"/>
                          </a:solidFill>
                        </a:rPr>
                        <a:t>Median monthly pay (November 2023)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a:r>
                        <a:rPr lang="en-GB">
                          <a:solidFill>
                            <a:schemeClr val="tx1"/>
                          </a:solidFill>
                        </a:rPr>
                        <a:t>£2,765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a:solidFill>
                            <a:schemeClr val="tx1"/>
                          </a:solidFill>
                        </a:rPr>
                        <a:t>£2,511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a:solidFill>
                            <a:schemeClr val="tx1"/>
                          </a:solidFill>
                        </a:rPr>
                        <a:t>£2,202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a:solidFill>
                            <a:schemeClr val="tx1"/>
                          </a:solidFill>
                        </a:rPr>
                        <a:t>£2,465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a:solidFill>
                            <a:schemeClr val="tx1"/>
                          </a:solidFill>
                        </a:rPr>
                        <a:t>£2,126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a:solidFill>
                            <a:schemeClr val="tx1"/>
                          </a:solidFill>
                        </a:rPr>
                        <a:t>£2,760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a:solidFill>
                            <a:schemeClr val="tx1"/>
                          </a:solidFill>
                        </a:rPr>
                        <a:t>£2,310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20368383"/>
                  </a:ext>
                </a:extLst>
              </a:tr>
              <a:tr h="380588">
                <a:tc gridSpan="8">
                  <a:txBody>
                    <a:bodyPr/>
                    <a:lstStyle/>
                    <a:p>
                      <a:pPr algn="l"/>
                      <a:r>
                        <a:rPr lang="en-GB" sz="1600" b="0" i="1" dirty="0">
                          <a:solidFill>
                            <a:schemeClr val="tx1"/>
                          </a:solidFill>
                        </a:rPr>
                        <a:t>Source – Pay as you earn real time information - HMRC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a:p>
                  </a:txBody>
                  <a:tcPr anchor="ctr"/>
                </a:tc>
                <a:tc hMerge="1">
                  <a:txBody>
                    <a:bodyPr/>
                    <a:lstStyle/>
                    <a:p>
                      <a:pPr algn="ctr"/>
                      <a:endParaRPr lang="en-GB"/>
                    </a:p>
                  </a:txBody>
                  <a:tcPr anchor="ctr"/>
                </a:tc>
                <a:tc hMerge="1">
                  <a:txBody>
                    <a:bodyPr/>
                    <a:lstStyle/>
                    <a:p>
                      <a:pPr algn="ctr"/>
                      <a:endParaRPr lang="en-GB"/>
                    </a:p>
                  </a:txBody>
                  <a:tcPr anchor="ctr"/>
                </a:tc>
                <a:tc hMerge="1">
                  <a:txBody>
                    <a:bodyPr/>
                    <a:lstStyle/>
                    <a:p>
                      <a:pPr algn="ctr"/>
                      <a:endParaRPr lang="en-GB"/>
                    </a:p>
                  </a:txBody>
                  <a:tcPr anchor="ctr"/>
                </a:tc>
                <a:tc hMerge="1">
                  <a:txBody>
                    <a:bodyPr/>
                    <a:lstStyle/>
                    <a:p>
                      <a:pPr algn="ctr"/>
                      <a:endParaRPr lang="en-GB"/>
                    </a:p>
                  </a:txBody>
                  <a:tcPr anchor="ctr"/>
                </a:tc>
                <a:tc hMerge="1">
                  <a:txBody>
                    <a:bodyPr/>
                    <a:lstStyle/>
                    <a:p>
                      <a:pPr algn="ctr"/>
                      <a:endParaRPr lang="en-GB"/>
                    </a:p>
                  </a:txBody>
                  <a:tcPr anchor="ctr"/>
                </a:tc>
                <a:tc hMerge="1">
                  <a:txBody>
                    <a:bodyPr/>
                    <a:lstStyle/>
                    <a:p>
                      <a:pPr algn="ctr"/>
                      <a:endParaRPr lang="en-GB"/>
                    </a:p>
                  </a:txBody>
                  <a:tcPr anchor="ctr"/>
                </a:tc>
                <a:extLst>
                  <a:ext uri="{0D108BD9-81ED-4DB2-BD59-A6C34878D82A}">
                    <a16:rowId xmlns:a16="http://schemas.microsoft.com/office/drawing/2014/main" val="497027817"/>
                  </a:ext>
                </a:extLst>
              </a:tr>
            </a:tbl>
          </a:graphicData>
        </a:graphic>
      </p:graphicFrame>
      <p:pic>
        <p:nvPicPr>
          <p:cNvPr id="2" name="Picture 1" descr="A line chart showing the median monthly wage in each Cambridgeshire and Peterborough district from January 2021 to November 2023 compared to the UK. Cambridge and South Cambridgeshire see similar median monthly wages which are substantially higher than the other districts, especially in Fenland and Peterborough. All geographies have experienced a similar percentage increase.">
            <a:extLst>
              <a:ext uri="{FF2B5EF4-FFF2-40B4-BE49-F238E27FC236}">
                <a16:creationId xmlns:a16="http://schemas.microsoft.com/office/drawing/2014/main" id="{363C6599-52D6-624F-5E14-38501C87F590}"/>
              </a:ext>
            </a:extLst>
          </p:cNvPr>
          <p:cNvPicPr>
            <a:picLocks noChangeAspect="1"/>
          </p:cNvPicPr>
          <p:nvPr/>
        </p:nvPicPr>
        <p:blipFill>
          <a:blip r:embed="rId3"/>
          <a:stretch>
            <a:fillRect/>
          </a:stretch>
        </p:blipFill>
        <p:spPr>
          <a:xfrm>
            <a:off x="1836654" y="610084"/>
            <a:ext cx="8230652" cy="4023620"/>
          </a:xfrm>
          <a:prstGeom prst="rect">
            <a:avLst/>
          </a:prstGeom>
        </p:spPr>
      </p:pic>
    </p:spTree>
    <p:extLst>
      <p:ext uri="{BB962C8B-B14F-4D97-AF65-F5344CB8AC3E}">
        <p14:creationId xmlns:p14="http://schemas.microsoft.com/office/powerpoint/2010/main" val="38270549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9BD9936E-E90D-4F5A-9096-CBDF4591EA74}"/>
              </a:ext>
            </a:extLst>
          </p:cNvPr>
          <p:cNvSpPr>
            <a:spLocks noGrp="1"/>
          </p:cNvSpPr>
          <p:nvPr>
            <p:ph type="title" idx="4294967295"/>
          </p:nvPr>
        </p:nvSpPr>
        <p:spPr>
          <a:xfrm>
            <a:off x="0" y="-36247"/>
            <a:ext cx="12192000" cy="646331"/>
          </a:xfrm>
          <a:prstGeom prst="rect">
            <a:avLst/>
          </a:prstGeom>
          <a:solidFill>
            <a:srgbClr val="203864"/>
          </a:solidFill>
          <a:ln w="12700" cap="flat" cmpd="sng" algn="ctr">
            <a:noFill/>
            <a:prstDash val="solid"/>
            <a:miter lim="800000"/>
          </a:ln>
          <a:effectLst/>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Calibri" panose="020F0502020204030204"/>
                <a:ea typeface="+mn-ea"/>
                <a:cs typeface="+mn-cs"/>
              </a:rPr>
              <a:t>Employment Trends – Median monthly pay growth (PAYE) (January 2021- August 2023)</a:t>
            </a:r>
          </a:p>
        </p:txBody>
      </p:sp>
      <p:graphicFrame>
        <p:nvGraphicFramePr>
          <p:cNvPr id="12" name="Table 12">
            <a:extLst>
              <a:ext uri="{FF2B5EF4-FFF2-40B4-BE49-F238E27FC236}">
                <a16:creationId xmlns:a16="http://schemas.microsoft.com/office/drawing/2014/main" id="{C551AAF6-42F2-C712-C286-A65FB44D0B23}"/>
              </a:ext>
            </a:extLst>
          </p:cNvPr>
          <p:cNvGraphicFramePr>
            <a:graphicFrameLocks noGrp="1"/>
          </p:cNvGraphicFramePr>
          <p:nvPr>
            <p:extLst>
              <p:ext uri="{D42A27DB-BD31-4B8C-83A1-F6EECF244321}">
                <p14:modId xmlns:p14="http://schemas.microsoft.com/office/powerpoint/2010/main" val="2104793281"/>
              </p:ext>
            </p:extLst>
          </p:nvPr>
        </p:nvGraphicFramePr>
        <p:xfrm>
          <a:off x="42717" y="5155558"/>
          <a:ext cx="12106565" cy="2103120"/>
        </p:xfrm>
        <a:graphic>
          <a:graphicData uri="http://schemas.openxmlformats.org/drawingml/2006/table">
            <a:tbl>
              <a:tblPr firstRow="1" bandRow="1">
                <a:tableStyleId>{5C22544A-7EE6-4342-B048-85BDC9FD1C3A}</a:tableStyleId>
              </a:tblPr>
              <a:tblGrid>
                <a:gridCol w="923934">
                  <a:extLst>
                    <a:ext uri="{9D8B030D-6E8A-4147-A177-3AD203B41FA5}">
                      <a16:colId xmlns:a16="http://schemas.microsoft.com/office/drawing/2014/main" val="4032657100"/>
                    </a:ext>
                  </a:extLst>
                </a:gridCol>
                <a:gridCol w="1188720">
                  <a:extLst>
                    <a:ext uri="{9D8B030D-6E8A-4147-A177-3AD203B41FA5}">
                      <a16:colId xmlns:a16="http://schemas.microsoft.com/office/drawing/2014/main" val="135579462"/>
                    </a:ext>
                  </a:extLst>
                </a:gridCol>
                <a:gridCol w="1449978">
                  <a:extLst>
                    <a:ext uri="{9D8B030D-6E8A-4147-A177-3AD203B41FA5}">
                      <a16:colId xmlns:a16="http://schemas.microsoft.com/office/drawing/2014/main" val="774618395"/>
                    </a:ext>
                  </a:extLst>
                </a:gridCol>
                <a:gridCol w="1293222">
                  <a:extLst>
                    <a:ext uri="{9D8B030D-6E8A-4147-A177-3AD203B41FA5}">
                      <a16:colId xmlns:a16="http://schemas.microsoft.com/office/drawing/2014/main" val="3607849337"/>
                    </a:ext>
                  </a:extLst>
                </a:gridCol>
                <a:gridCol w="1032222">
                  <a:extLst>
                    <a:ext uri="{9D8B030D-6E8A-4147-A177-3AD203B41FA5}">
                      <a16:colId xmlns:a16="http://schemas.microsoft.com/office/drawing/2014/main" val="2179557999"/>
                    </a:ext>
                  </a:extLst>
                </a:gridCol>
                <a:gridCol w="1357622">
                  <a:extLst>
                    <a:ext uri="{9D8B030D-6E8A-4147-A177-3AD203B41FA5}">
                      <a16:colId xmlns:a16="http://schemas.microsoft.com/office/drawing/2014/main" val="2478020690"/>
                    </a:ext>
                  </a:extLst>
                </a:gridCol>
                <a:gridCol w="893173">
                  <a:extLst>
                    <a:ext uri="{9D8B030D-6E8A-4147-A177-3AD203B41FA5}">
                      <a16:colId xmlns:a16="http://schemas.microsoft.com/office/drawing/2014/main" val="819061057"/>
                    </a:ext>
                  </a:extLst>
                </a:gridCol>
                <a:gridCol w="1429076">
                  <a:extLst>
                    <a:ext uri="{9D8B030D-6E8A-4147-A177-3AD203B41FA5}">
                      <a16:colId xmlns:a16="http://schemas.microsoft.com/office/drawing/2014/main" val="2302392568"/>
                    </a:ext>
                  </a:extLst>
                </a:gridCol>
                <a:gridCol w="1357622">
                  <a:extLst>
                    <a:ext uri="{9D8B030D-6E8A-4147-A177-3AD203B41FA5}">
                      <a16:colId xmlns:a16="http://schemas.microsoft.com/office/drawing/2014/main" val="56205674"/>
                    </a:ext>
                  </a:extLst>
                </a:gridCol>
                <a:gridCol w="1180996">
                  <a:extLst>
                    <a:ext uri="{9D8B030D-6E8A-4147-A177-3AD203B41FA5}">
                      <a16:colId xmlns:a16="http://schemas.microsoft.com/office/drawing/2014/main" val="61583384"/>
                    </a:ext>
                  </a:extLst>
                </a:gridCol>
              </a:tblGrid>
              <a:tr h="437614">
                <a:tc>
                  <a:txBody>
                    <a:bodyPr/>
                    <a:lstStyle/>
                    <a:p>
                      <a:r>
                        <a:rPr lang="en-GB" sz="1600">
                          <a:solidFill>
                            <a:schemeClr val="tx1"/>
                          </a:solidFill>
                        </a:rPr>
                        <a:t>Local Authority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a:r>
                        <a:rPr lang="en-GB" sz="1400">
                          <a:solidFill>
                            <a:schemeClr val="tx1"/>
                          </a:solidFill>
                        </a:rPr>
                        <a:t>CPIH</a:t>
                      </a:r>
                      <a:br>
                        <a:rPr lang="en-GB" sz="1400">
                          <a:solidFill>
                            <a:schemeClr val="tx1"/>
                          </a:solidFill>
                        </a:rPr>
                      </a:br>
                      <a:r>
                        <a:rPr lang="en-GB" sz="1400">
                          <a:solidFill>
                            <a:schemeClr val="tx1"/>
                          </a:solidFill>
                        </a:rPr>
                        <a:t>(November 2023)*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a:r>
                        <a:rPr lang="en-GB" sz="1400">
                          <a:solidFill>
                            <a:schemeClr val="tx1"/>
                          </a:solidFill>
                        </a:rPr>
                        <a:t>Cambridgeshire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a:r>
                        <a:rPr lang="en-GB" sz="1400">
                          <a:solidFill>
                            <a:schemeClr val="tx1"/>
                          </a:solidFill>
                        </a:rPr>
                        <a:t>Peterborough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a:r>
                        <a:rPr lang="en-GB" sz="1400">
                          <a:solidFill>
                            <a:schemeClr val="tx1"/>
                          </a:solidFill>
                        </a:rPr>
                        <a:t>Cambridge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a:r>
                        <a:rPr lang="en-GB" sz="1400">
                          <a:solidFill>
                            <a:schemeClr val="tx1"/>
                          </a:solidFill>
                        </a:rPr>
                        <a:t>East Cambridgeshire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a:r>
                        <a:rPr lang="en-GB" sz="1400">
                          <a:solidFill>
                            <a:schemeClr val="tx1"/>
                          </a:solidFill>
                        </a:rPr>
                        <a:t>Fenland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a:r>
                        <a:rPr lang="en-GB" sz="1400">
                          <a:solidFill>
                            <a:schemeClr val="tx1"/>
                          </a:solidFill>
                        </a:rPr>
                        <a:t>Huntingdonshire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a:r>
                        <a:rPr lang="en-GB" sz="1400">
                          <a:solidFill>
                            <a:schemeClr val="tx1"/>
                          </a:solidFill>
                        </a:rPr>
                        <a:t>South Cambridgeshire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a:r>
                        <a:rPr lang="en-GB" sz="1400">
                          <a:solidFill>
                            <a:schemeClr val="tx1"/>
                          </a:solidFill>
                        </a:rPr>
                        <a:t>United Kingdom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extLst>
                  <a:ext uri="{0D108BD9-81ED-4DB2-BD59-A6C34878D82A}">
                    <a16:rowId xmlns:a16="http://schemas.microsoft.com/office/drawing/2014/main" val="264231404"/>
                  </a:ext>
                </a:extLst>
              </a:tr>
              <a:tr h="562647">
                <a:tc>
                  <a:txBody>
                    <a:bodyPr/>
                    <a:lstStyle/>
                    <a:p>
                      <a:pPr algn="l"/>
                      <a:r>
                        <a:rPr lang="en-GB" sz="1200" b="1">
                          <a:solidFill>
                            <a:schemeClr val="tx1"/>
                          </a:solidFill>
                        </a:rPr>
                        <a:t>% Change from November 2022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a:r>
                        <a:rPr lang="en-GB" sz="1400" b="1">
                          <a:solidFill>
                            <a:schemeClr val="tx1"/>
                          </a:solidFill>
                        </a:rPr>
                        <a:t>+4.2%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a:r>
                        <a:rPr lang="en-GB" sz="1400">
                          <a:solidFill>
                            <a:schemeClr val="tx1"/>
                          </a:solidFill>
                        </a:rPr>
                        <a:t>+4.7%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a:solidFill>
                            <a:schemeClr val="tx1"/>
                          </a:solidFill>
                        </a:rPr>
                        <a:t>+5.4%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a:solidFill>
                            <a:schemeClr val="tx1"/>
                          </a:solidFill>
                        </a:rPr>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a:solidFill>
                            <a:schemeClr val="tx1"/>
                          </a:solidFill>
                        </a:rPr>
                        <a:t>+4.1%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a:solidFill>
                            <a:schemeClr val="tx1"/>
                          </a:solidFill>
                        </a:rPr>
                        <a:t>+5.6%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a:solidFill>
                            <a:schemeClr val="tx1"/>
                          </a:solidFill>
                        </a:rPr>
                        <a:t>+5.0%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a:solidFill>
                            <a:schemeClr val="tx1"/>
                          </a:solidFill>
                        </a:rPr>
                        <a:t>+3.4%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a:solidFill>
                            <a:schemeClr val="tx1"/>
                          </a:solidFill>
                        </a:rPr>
                        <a:t>+5.3%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94355668"/>
                  </a:ext>
                </a:extLst>
              </a:tr>
              <a:tr h="395937">
                <a:tc gridSpan="10">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1" dirty="0">
                          <a:solidFill>
                            <a:schemeClr val="tx1"/>
                          </a:solidFill>
                        </a:rPr>
                        <a:t>*</a:t>
                      </a:r>
                      <a:r>
                        <a:rPr lang="en-GB" sz="1200" dirty="0"/>
                        <a:t>T</a:t>
                      </a:r>
                      <a:r>
                        <a:rPr lang="en-GB" sz="1200" b="0" i="0" dirty="0">
                          <a:effectLst/>
                        </a:rPr>
                        <a:t>he Consumer Prices Index including owner occupiers' housing costs (CPIH) is the office for national statistics’ headline inflation measure</a:t>
                      </a:r>
                      <a:br>
                        <a:rPr lang="en-GB" sz="1200" b="0" i="1" dirty="0">
                          <a:solidFill>
                            <a:schemeClr val="tx1"/>
                          </a:solidFill>
                        </a:rPr>
                      </a:br>
                      <a:r>
                        <a:rPr lang="en-GB" sz="1200" b="0" i="1" dirty="0">
                          <a:solidFill>
                            <a:schemeClr val="tx1"/>
                          </a:solidFill>
                        </a:rPr>
                        <a:t>Source - Pay as you earn real time information – HMRC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a:p>
                  </a:txBody>
                  <a:tcPr/>
                </a:tc>
                <a:tc hMerge="1">
                  <a:txBody>
                    <a:bodyPr/>
                    <a:lstStyle/>
                    <a:p>
                      <a:pPr algn="ctr"/>
                      <a:endParaRPr lang="en-GB">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a:p>
                  </a:txBody>
                  <a:tcPr/>
                </a:tc>
                <a:tc hMerge="1">
                  <a:txBody>
                    <a:bodyPr/>
                    <a:lstStyle/>
                    <a:p>
                      <a:endParaRPr lang="en-GB"/>
                    </a:p>
                  </a:txBody>
                  <a:tcPr/>
                </a:tc>
                <a:tc hMerge="1">
                  <a:txBody>
                    <a:bodyPr/>
                    <a:lstStyle/>
                    <a:p>
                      <a:pPr algn="ctr"/>
                      <a:endParaRPr lang="en-GB">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n-GB">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n-GB">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n-GB">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27659866"/>
                  </a:ext>
                </a:extLst>
              </a:tr>
            </a:tbl>
          </a:graphicData>
        </a:graphic>
      </p:graphicFrame>
      <p:pic>
        <p:nvPicPr>
          <p:cNvPr id="3" name="Picture 2" descr="A line chart showing the percentage change in median monthly pay from 12 month previous across Cambridgeshire and Peterborough, with CPIH plotted also. Pay growth is higher than inflation across Cambridgeshire and Peterborough but below that of the UK.">
            <a:extLst>
              <a:ext uri="{FF2B5EF4-FFF2-40B4-BE49-F238E27FC236}">
                <a16:creationId xmlns:a16="http://schemas.microsoft.com/office/drawing/2014/main" id="{1B5CB8A9-32E6-B291-8A78-98A9F2C08C0B}"/>
              </a:ext>
            </a:extLst>
          </p:cNvPr>
          <p:cNvPicPr>
            <a:picLocks noChangeAspect="1"/>
          </p:cNvPicPr>
          <p:nvPr/>
        </p:nvPicPr>
        <p:blipFill>
          <a:blip r:embed="rId3"/>
          <a:stretch>
            <a:fillRect/>
          </a:stretch>
        </p:blipFill>
        <p:spPr>
          <a:xfrm>
            <a:off x="1577351" y="718432"/>
            <a:ext cx="9037295" cy="4437126"/>
          </a:xfrm>
          <a:prstGeom prst="rect">
            <a:avLst/>
          </a:prstGeom>
        </p:spPr>
      </p:pic>
    </p:spTree>
    <p:extLst>
      <p:ext uri="{BB962C8B-B14F-4D97-AF65-F5344CB8AC3E}">
        <p14:creationId xmlns:p14="http://schemas.microsoft.com/office/powerpoint/2010/main" val="6284363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20386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B284E-CD81-449F-A838-EA547E0E7E59}"/>
              </a:ext>
            </a:extLst>
          </p:cNvPr>
          <p:cNvSpPr>
            <a:spLocks noGrp="1"/>
          </p:cNvSpPr>
          <p:nvPr>
            <p:ph type="title"/>
          </p:nvPr>
        </p:nvSpPr>
        <p:spPr/>
        <p:txBody>
          <a:bodyPr>
            <a:normAutofit/>
          </a:bodyPr>
          <a:lstStyle/>
          <a:p>
            <a:pPr algn="ctr"/>
            <a:r>
              <a:rPr lang="en-GB" sz="5400" b="1">
                <a:solidFill>
                  <a:schemeClr val="bg1"/>
                </a:solidFill>
                <a:latin typeface="+mn-lt"/>
              </a:rPr>
              <a:t>Vacancies</a:t>
            </a:r>
          </a:p>
        </p:txBody>
      </p:sp>
      <p:sp>
        <p:nvSpPr>
          <p:cNvPr id="3" name="Text Placeholder 2">
            <a:extLst>
              <a:ext uri="{FF2B5EF4-FFF2-40B4-BE49-F238E27FC236}">
                <a16:creationId xmlns:a16="http://schemas.microsoft.com/office/drawing/2014/main" id="{A5FB1774-CE79-E36A-AB03-A683998D0AED}"/>
              </a:ext>
            </a:extLst>
          </p:cNvPr>
          <p:cNvSpPr>
            <a:spLocks noGrp="1"/>
          </p:cNvSpPr>
          <p:nvPr>
            <p:ph type="body" idx="1"/>
          </p:nvPr>
        </p:nvSpPr>
        <p:spPr/>
        <p:txBody>
          <a:bodyPr/>
          <a:lstStyle/>
          <a:p>
            <a:pPr algn="ctr"/>
            <a:r>
              <a:rPr lang="en-GB" b="1">
                <a:solidFill>
                  <a:schemeClr val="bg1"/>
                </a:solidFill>
              </a:rPr>
              <a:t>Lightcast Vacancies Data – September 2023</a:t>
            </a:r>
            <a:endParaRPr lang="en-GB"/>
          </a:p>
        </p:txBody>
      </p:sp>
    </p:spTree>
    <p:extLst>
      <p:ext uri="{BB962C8B-B14F-4D97-AF65-F5344CB8AC3E}">
        <p14:creationId xmlns:p14="http://schemas.microsoft.com/office/powerpoint/2010/main" val="33266645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40C203-1965-AA2D-A481-F4DC28F7B9C6}"/>
              </a:ext>
            </a:extLst>
          </p:cNvPr>
          <p:cNvSpPr>
            <a:spLocks noGrp="1"/>
          </p:cNvSpPr>
          <p:nvPr>
            <p:ph type="title" idx="4294967295"/>
          </p:nvPr>
        </p:nvSpPr>
        <p:spPr>
          <a:xfrm>
            <a:off x="0" y="-3610"/>
            <a:ext cx="12192000" cy="860345"/>
          </a:xfrm>
          <a:prstGeom prst="rect">
            <a:avLst/>
          </a:prstGeom>
          <a:solidFill>
            <a:schemeClr val="accent2"/>
          </a:solidFill>
          <a:ln w="12700" cap="flat" cmpd="sng" algn="ctr">
            <a:noFill/>
            <a:prstDash val="solid"/>
            <a:miter lim="800000"/>
          </a:ln>
          <a:effectLst/>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rPr>
              <a:t>Vacancies – </a:t>
            </a:r>
            <a:r>
              <a:rPr lang="en-GB" sz="2800" b="1" dirty="0">
                <a:solidFill>
                  <a:prstClr val="white"/>
                </a:solidFill>
                <a:latin typeface="Trebuchet MS" panose="020B0603020202020204" pitchFamily="34" charset="0"/>
              </a:rPr>
              <a:t> December </a:t>
            </a:r>
            <a:r>
              <a:rPr kumimoji="0" lang="en-GB" sz="2800" b="1"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rPr>
              <a:t>2023</a:t>
            </a:r>
          </a:p>
        </p:txBody>
      </p:sp>
      <p:sp>
        <p:nvSpPr>
          <p:cNvPr id="5" name="TextBox 4">
            <a:extLst>
              <a:ext uri="{FF2B5EF4-FFF2-40B4-BE49-F238E27FC236}">
                <a16:creationId xmlns:a16="http://schemas.microsoft.com/office/drawing/2014/main" id="{3504BDA3-ECA1-3CB6-A871-2440E752EF28}"/>
              </a:ext>
            </a:extLst>
          </p:cNvPr>
          <p:cNvSpPr txBox="1"/>
          <p:nvPr/>
        </p:nvSpPr>
        <p:spPr>
          <a:xfrm>
            <a:off x="615820" y="1166327"/>
            <a:ext cx="10963470" cy="1200329"/>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defRPr/>
            </a:pPr>
            <a:r>
              <a:rPr lang="en-GB" sz="2400" b="1">
                <a:solidFill>
                  <a:prstClr val="white"/>
                </a:solidFill>
                <a:latin typeface="Calibri" panose="020F0502020204030204" pitchFamily="34" charset="0"/>
                <a:ea typeface="Calibri" panose="020F0502020204030204" pitchFamily="34" charset="0"/>
                <a:cs typeface="Times New Roman" panose="02020603050405020304" pitchFamily="18" charset="0"/>
              </a:rPr>
              <a:t>After record numbers of vacancies across Quarter 4 of 2021 and Quarter 1 of the 2022, vacancies </a:t>
            </a:r>
            <a:r>
              <a:rPr lang="en-GB" sz="2400" b="1">
                <a:solidFill>
                  <a:prstClr val="white"/>
                </a:solidFill>
                <a:latin typeface="Calibri" panose="020F0502020204030204" pitchFamily="34" charset="0"/>
                <a:cs typeface="Times New Roman" panose="02020603050405020304" pitchFamily="18" charset="0"/>
              </a:rPr>
              <a:t>decreased in the first half of 2022 </a:t>
            </a:r>
            <a:r>
              <a:rPr lang="en-GB" sz="2400" b="1">
                <a:solidFill>
                  <a:prstClr val="white"/>
                </a:solidFill>
                <a:latin typeface="Calibri" panose="020F0502020204030204" pitchFamily="34" charset="0"/>
                <a:ea typeface="Calibri" panose="020F0502020204030204" pitchFamily="34" charset="0"/>
                <a:cs typeface="Times New Roman" panose="02020603050405020304" pitchFamily="18" charset="0"/>
              </a:rPr>
              <a:t>and had stabilised at a new baseline before falling across the second half of 2023</a:t>
            </a:r>
            <a:endParaRPr kumimoji="0" lang="en-GB" sz="2400" b="0" i="0" u="none" strike="noStrike" kern="1200" cap="none" spc="0" normalizeH="0" baseline="0" noProof="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9FDF174E-3AE8-27D6-F15B-03653C2FF1C5}"/>
              </a:ext>
            </a:extLst>
          </p:cNvPr>
          <p:cNvSpPr txBox="1"/>
          <p:nvPr/>
        </p:nvSpPr>
        <p:spPr>
          <a:xfrm>
            <a:off x="615820" y="2483933"/>
            <a:ext cx="11053666" cy="2680798"/>
          </a:xfrm>
          <a:prstGeom prst="rect">
            <a:avLst/>
          </a:prstGeom>
          <a:noFill/>
        </p:spPr>
        <p:txBody>
          <a:bodyPr wrap="square">
            <a:spAutoFit/>
          </a:bodyPr>
          <a:lstStyle/>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GB" sz="2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Looking at how </a:t>
            </a:r>
            <a:r>
              <a:rPr lang="en-GB" sz="20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vacancies</a:t>
            </a:r>
            <a:r>
              <a:rPr kumimoji="0" lang="en-GB" sz="2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have changed since the </a:t>
            </a:r>
            <a:r>
              <a:rPr lang="en-GB" sz="20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previous update</a:t>
            </a:r>
            <a:r>
              <a:rPr kumimoji="0" lang="en-GB" sz="2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and when compared to the same point in 2023, vacancies have decreased from September 2023 and are also lower than December 2022</a:t>
            </a:r>
            <a:r>
              <a:rPr kumimoji="0" lang="en-GB" sz="200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t>
            </a: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endParaRPr lang="en-GB" sz="2000" dirty="0">
              <a:solidFill>
                <a:prstClr val="black"/>
              </a:solidFill>
              <a:latin typeface="Calibri" panose="020F0502020204030204" pitchFamily="34" charset="0"/>
              <a:cs typeface="Times New Roman" panose="02020603050405020304" pitchFamily="18" charset="0"/>
            </a:endParaRPr>
          </a:p>
          <a:p>
            <a:pPr marL="342900" indent="-342900">
              <a:lnSpc>
                <a:spcPct val="107000"/>
              </a:lnSpc>
              <a:buFont typeface="Symbol" panose="05050102010706020507" pitchFamily="18" charset="2"/>
              <a:buChar char=""/>
              <a:defRPr/>
            </a:pPr>
            <a:r>
              <a:rPr kumimoji="0" lang="en-GB" sz="2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The vacancies </a:t>
            </a:r>
            <a:r>
              <a:rPr lang="en-GB" sz="20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decrease from July 2023 can be observed across all sectors except from Education. </a:t>
            </a:r>
            <a:r>
              <a:rPr lang="en-GB" sz="2000" dirty="0">
                <a:solidFill>
                  <a:prstClr val="black"/>
                </a:solidFill>
                <a:latin typeface="Calibri" panose="020F0502020204030204" pitchFamily="34" charset="0"/>
                <a:cs typeface="Times New Roman" panose="02020603050405020304" pitchFamily="18" charset="0"/>
              </a:rPr>
              <a:t>When compared to December 2022, Construction (+14%), Accommodation and food service activities (+6%) and Real estate activities (+1%) were the only sectors to see increases.</a:t>
            </a: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endParaRPr kumimoji="0" lang="en-GB" sz="1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87276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40C203-1965-AA2D-A481-F4DC28F7B9C6}"/>
              </a:ext>
            </a:extLst>
          </p:cNvPr>
          <p:cNvSpPr>
            <a:spLocks noGrp="1"/>
          </p:cNvSpPr>
          <p:nvPr>
            <p:ph type="title" idx="4294967295"/>
          </p:nvPr>
        </p:nvSpPr>
        <p:spPr>
          <a:xfrm>
            <a:off x="0" y="-3610"/>
            <a:ext cx="12192000" cy="860345"/>
          </a:xfrm>
          <a:prstGeom prst="rect">
            <a:avLst/>
          </a:prstGeom>
          <a:solidFill>
            <a:schemeClr val="accent2"/>
          </a:solidFill>
          <a:ln w="12700" cap="flat" cmpd="sng" algn="ctr">
            <a:noFill/>
            <a:prstDash val="solid"/>
            <a:miter lim="800000"/>
          </a:ln>
          <a:effectLst/>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rPr>
              <a:t>Vacancies – December 2023 </a:t>
            </a:r>
          </a:p>
        </p:txBody>
      </p:sp>
      <p:sp>
        <p:nvSpPr>
          <p:cNvPr id="5" name="TextBox 4">
            <a:extLst>
              <a:ext uri="{FF2B5EF4-FFF2-40B4-BE49-F238E27FC236}">
                <a16:creationId xmlns:a16="http://schemas.microsoft.com/office/drawing/2014/main" id="{3504BDA3-ECA1-3CB6-A871-2440E752EF28}"/>
              </a:ext>
            </a:extLst>
          </p:cNvPr>
          <p:cNvSpPr txBox="1"/>
          <p:nvPr/>
        </p:nvSpPr>
        <p:spPr>
          <a:xfrm>
            <a:off x="107820" y="987587"/>
            <a:ext cx="11979470" cy="923330"/>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Calibri"/>
                <a:ea typeface="Calibri" panose="020F0502020204030204" pitchFamily="34" charset="0"/>
                <a:cs typeface="Times New Roman"/>
              </a:rPr>
              <a:t>After record numbers of vacancies in late 2021 and early 2022, vacancies have declined. December 2023 saw the lowest number of vacancies since September 2020. This is in line with national decreases and suggests a cooling labour market making it harder to find work.</a:t>
            </a:r>
            <a:endParaRPr kumimoji="0" lang="en-GB" sz="1800" b="0" i="0" u="none" strike="noStrike" kern="1200" cap="none" spc="0" normalizeH="0" baseline="0" noProof="0">
              <a:ln>
                <a:noFill/>
              </a:ln>
              <a:solidFill>
                <a:prstClr val="white"/>
              </a:solidFill>
              <a:effectLst/>
              <a:uLnTx/>
              <a:uFillTx/>
              <a:latin typeface="Calibri"/>
              <a:ea typeface="Calibri" panose="020F0502020204030204" pitchFamily="34" charset="0"/>
              <a:cs typeface="Times New Roman"/>
            </a:endParaRPr>
          </a:p>
        </p:txBody>
      </p:sp>
      <p:sp>
        <p:nvSpPr>
          <p:cNvPr id="8" name="TextBox 7">
            <a:extLst>
              <a:ext uri="{FF2B5EF4-FFF2-40B4-BE49-F238E27FC236}">
                <a16:creationId xmlns:a16="http://schemas.microsoft.com/office/drawing/2014/main" id="{B262AC38-0E43-F110-BCD7-8B9E5F32D014}"/>
              </a:ext>
            </a:extLst>
          </p:cNvPr>
          <p:cNvSpPr txBox="1"/>
          <p:nvPr/>
        </p:nvSpPr>
        <p:spPr>
          <a:xfrm>
            <a:off x="10334509" y="1970659"/>
            <a:ext cx="156443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a:ln>
                  <a:noFill/>
                </a:ln>
                <a:solidFill>
                  <a:prstClr val="black"/>
                </a:solidFill>
                <a:effectLst/>
                <a:uLnTx/>
                <a:uFillTx/>
                <a:latin typeface="Calibri" panose="020F0502020204030204"/>
                <a:ea typeface="+mn-ea"/>
                <a:cs typeface="+mn-cs"/>
              </a:rPr>
              <a:t>27,098</a:t>
            </a:r>
          </a:p>
        </p:txBody>
      </p:sp>
      <p:sp>
        <p:nvSpPr>
          <p:cNvPr id="10" name="TextBox 9">
            <a:extLst>
              <a:ext uri="{FF2B5EF4-FFF2-40B4-BE49-F238E27FC236}">
                <a16:creationId xmlns:a16="http://schemas.microsoft.com/office/drawing/2014/main" id="{B7FA5744-F845-791F-F4D2-DB6283559DF7}"/>
              </a:ext>
            </a:extLst>
          </p:cNvPr>
          <p:cNvSpPr txBox="1"/>
          <p:nvPr/>
        </p:nvSpPr>
        <p:spPr>
          <a:xfrm>
            <a:off x="10063564" y="2537102"/>
            <a:ext cx="2122909"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prstClr val="black"/>
                </a:solidFill>
                <a:effectLst/>
                <a:uLnTx/>
                <a:uFillTx/>
                <a:latin typeface="Calibri" panose="020F0502020204030204"/>
                <a:ea typeface="+mn-ea"/>
                <a:cs typeface="+mn-cs"/>
              </a:rPr>
              <a:t>Unique job postings in Cambridgeshire and Peterborough in December 2023</a:t>
            </a:r>
          </a:p>
        </p:txBody>
      </p:sp>
      <p:sp>
        <p:nvSpPr>
          <p:cNvPr id="12" name="TextBox 11">
            <a:extLst>
              <a:ext uri="{FF2B5EF4-FFF2-40B4-BE49-F238E27FC236}">
                <a16:creationId xmlns:a16="http://schemas.microsoft.com/office/drawing/2014/main" id="{AE058F7B-C9A7-0DB4-E5D3-B1D393255B9F}"/>
              </a:ext>
            </a:extLst>
          </p:cNvPr>
          <p:cNvSpPr txBox="1"/>
          <p:nvPr/>
        </p:nvSpPr>
        <p:spPr>
          <a:xfrm>
            <a:off x="10488719" y="3419399"/>
            <a:ext cx="121142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a:ln>
                  <a:noFill/>
                </a:ln>
                <a:solidFill>
                  <a:prstClr val="black"/>
                </a:solidFill>
                <a:effectLst/>
                <a:uLnTx/>
                <a:uFillTx/>
                <a:latin typeface="Calibri" panose="020F0502020204030204"/>
                <a:ea typeface="+mn-ea"/>
                <a:cs typeface="+mn-cs"/>
              </a:rPr>
              <a:t>-17%</a:t>
            </a:r>
          </a:p>
        </p:txBody>
      </p:sp>
      <p:sp>
        <p:nvSpPr>
          <p:cNvPr id="14" name="TextBox 13">
            <a:extLst>
              <a:ext uri="{FF2B5EF4-FFF2-40B4-BE49-F238E27FC236}">
                <a16:creationId xmlns:a16="http://schemas.microsoft.com/office/drawing/2014/main" id="{CA083943-4165-3E9D-66A1-72C757275A67}"/>
              </a:ext>
            </a:extLst>
          </p:cNvPr>
          <p:cNvSpPr txBox="1"/>
          <p:nvPr/>
        </p:nvSpPr>
        <p:spPr>
          <a:xfrm>
            <a:off x="9978591" y="4869721"/>
            <a:ext cx="2150220" cy="276999"/>
          </a:xfrm>
          <a:prstGeom prst="rect">
            <a:avLst/>
          </a:prstGeom>
          <a:solidFill>
            <a:schemeClr val="bg2"/>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Compared to -18% nationally</a:t>
            </a:r>
          </a:p>
        </p:txBody>
      </p:sp>
      <p:sp>
        <p:nvSpPr>
          <p:cNvPr id="16" name="TextBox 15">
            <a:extLst>
              <a:ext uri="{FF2B5EF4-FFF2-40B4-BE49-F238E27FC236}">
                <a16:creationId xmlns:a16="http://schemas.microsoft.com/office/drawing/2014/main" id="{79029C46-08B4-1467-E1DC-01330454BE05}"/>
              </a:ext>
            </a:extLst>
          </p:cNvPr>
          <p:cNvSpPr txBox="1"/>
          <p:nvPr/>
        </p:nvSpPr>
        <p:spPr>
          <a:xfrm>
            <a:off x="9980643" y="3984227"/>
            <a:ext cx="2388637"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prstClr val="black"/>
                </a:solidFill>
                <a:effectLst/>
                <a:uLnTx/>
                <a:uFillTx/>
                <a:latin typeface="Calibri" panose="020F0502020204030204"/>
                <a:ea typeface="+mn-ea"/>
                <a:cs typeface="+mn-cs"/>
              </a:rPr>
              <a:t>Decrease in unique job postings compared to September 2023</a:t>
            </a:r>
          </a:p>
        </p:txBody>
      </p:sp>
      <p:sp>
        <p:nvSpPr>
          <p:cNvPr id="18" name="TextBox 17">
            <a:extLst>
              <a:ext uri="{FF2B5EF4-FFF2-40B4-BE49-F238E27FC236}">
                <a16:creationId xmlns:a16="http://schemas.microsoft.com/office/drawing/2014/main" id="{ACB061B8-2AC0-747C-FE0D-022DC808FE94}"/>
              </a:ext>
            </a:extLst>
          </p:cNvPr>
          <p:cNvSpPr txBox="1"/>
          <p:nvPr/>
        </p:nvSpPr>
        <p:spPr>
          <a:xfrm>
            <a:off x="10512117" y="5167623"/>
            <a:ext cx="121142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a:ln>
                  <a:noFill/>
                </a:ln>
                <a:solidFill>
                  <a:prstClr val="black"/>
                </a:solidFill>
                <a:effectLst/>
                <a:uLnTx/>
                <a:uFillTx/>
                <a:latin typeface="Calibri" panose="020F0502020204030204"/>
                <a:ea typeface="+mn-ea"/>
                <a:cs typeface="+mn-cs"/>
              </a:rPr>
              <a:t>-36%</a:t>
            </a:r>
          </a:p>
        </p:txBody>
      </p:sp>
      <p:sp>
        <p:nvSpPr>
          <p:cNvPr id="20" name="TextBox 19">
            <a:extLst>
              <a:ext uri="{FF2B5EF4-FFF2-40B4-BE49-F238E27FC236}">
                <a16:creationId xmlns:a16="http://schemas.microsoft.com/office/drawing/2014/main" id="{48EDBF89-B2CD-754C-F42B-EE082074A243}"/>
              </a:ext>
            </a:extLst>
          </p:cNvPr>
          <p:cNvSpPr txBox="1"/>
          <p:nvPr/>
        </p:nvSpPr>
        <p:spPr>
          <a:xfrm>
            <a:off x="9982680" y="6545057"/>
            <a:ext cx="2144927" cy="276999"/>
          </a:xfrm>
          <a:prstGeom prst="rect">
            <a:avLst/>
          </a:prstGeom>
          <a:solidFill>
            <a:schemeClr val="bg2"/>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Compared to   -30% nationally</a:t>
            </a:r>
          </a:p>
        </p:txBody>
      </p:sp>
      <p:sp>
        <p:nvSpPr>
          <p:cNvPr id="22" name="TextBox 21">
            <a:extLst>
              <a:ext uri="{FF2B5EF4-FFF2-40B4-BE49-F238E27FC236}">
                <a16:creationId xmlns:a16="http://schemas.microsoft.com/office/drawing/2014/main" id="{DD2C1A75-839E-5250-D755-D6803F644E99}"/>
              </a:ext>
            </a:extLst>
          </p:cNvPr>
          <p:cNvSpPr txBox="1"/>
          <p:nvPr/>
        </p:nvSpPr>
        <p:spPr>
          <a:xfrm>
            <a:off x="9968940" y="5716796"/>
            <a:ext cx="2388637" cy="830997"/>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prstClr val="black"/>
                </a:solidFill>
                <a:effectLst/>
                <a:uLnTx/>
                <a:uFillTx/>
                <a:latin typeface="Calibri" panose="020F0502020204030204"/>
                <a:ea typeface="+mn-ea"/>
                <a:cs typeface="+mn-cs"/>
              </a:rPr>
              <a:t>Decrease in unique job postings compared to December 2022</a:t>
            </a:r>
          </a:p>
        </p:txBody>
      </p:sp>
      <p:pic>
        <p:nvPicPr>
          <p:cNvPr id="24" name="Picture 23" descr="A line chart showing monthly unique job postings across Cambridgeshire and Peterborough with a line for each of the last three years. Vacancies in 2023 had been consistently above 2021 until August, where they have fallen below 2021 levels. Vacancies in November and December 2023 are the lowest in the whole period.">
            <a:extLst>
              <a:ext uri="{FF2B5EF4-FFF2-40B4-BE49-F238E27FC236}">
                <a16:creationId xmlns:a16="http://schemas.microsoft.com/office/drawing/2014/main" id="{7B17B21D-6857-B2B1-9B11-7549379BCBBD}"/>
              </a:ext>
            </a:extLst>
          </p:cNvPr>
          <p:cNvPicPr>
            <a:picLocks noChangeAspect="1"/>
          </p:cNvPicPr>
          <p:nvPr/>
        </p:nvPicPr>
        <p:blipFill>
          <a:blip r:embed="rId3"/>
          <a:stretch>
            <a:fillRect/>
          </a:stretch>
        </p:blipFill>
        <p:spPr>
          <a:xfrm>
            <a:off x="109544" y="2345907"/>
            <a:ext cx="9733942" cy="4107166"/>
          </a:xfrm>
          <a:prstGeom prst="rect">
            <a:avLst/>
          </a:prstGeom>
        </p:spPr>
      </p:pic>
    </p:spTree>
    <p:extLst>
      <p:ext uri="{BB962C8B-B14F-4D97-AF65-F5344CB8AC3E}">
        <p14:creationId xmlns:p14="http://schemas.microsoft.com/office/powerpoint/2010/main" val="10134868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ADC459B-AD0F-2E6B-F13C-276BDF99662F}"/>
              </a:ext>
            </a:extLst>
          </p:cNvPr>
          <p:cNvSpPr>
            <a:spLocks noGrp="1"/>
          </p:cNvSpPr>
          <p:nvPr>
            <p:ph type="title" idx="4294967295"/>
          </p:nvPr>
        </p:nvSpPr>
        <p:spPr>
          <a:xfrm>
            <a:off x="0" y="-19785"/>
            <a:ext cx="12192000" cy="646331"/>
          </a:xfrm>
          <a:prstGeom prst="rect">
            <a:avLst/>
          </a:prstGeom>
          <a:solidFill>
            <a:srgbClr val="203864"/>
          </a:solidFill>
          <a:ln w="12700" cap="flat" cmpd="sng" algn="ctr">
            <a:noFill/>
            <a:prstDash val="solid"/>
            <a:miter lim="800000"/>
          </a:ln>
          <a:effectLst/>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prstClr val="white"/>
                </a:solidFill>
                <a:effectLst/>
                <a:uLnTx/>
                <a:uFillTx/>
                <a:latin typeface="Calibri" panose="020F0502020204030204"/>
                <a:ea typeface="+mn-ea"/>
                <a:cs typeface="+mn-cs"/>
              </a:rPr>
              <a:t>Employment Trends – Vacancies by Industry</a:t>
            </a:r>
          </a:p>
        </p:txBody>
      </p:sp>
      <p:graphicFrame>
        <p:nvGraphicFramePr>
          <p:cNvPr id="17" name="Content Placeholder 16">
            <a:extLst>
              <a:ext uri="{FF2B5EF4-FFF2-40B4-BE49-F238E27FC236}">
                <a16:creationId xmlns:a16="http://schemas.microsoft.com/office/drawing/2014/main" id="{3A3FC90C-E046-8351-F16F-574E95C61120}"/>
              </a:ext>
            </a:extLst>
          </p:cNvPr>
          <p:cNvGraphicFramePr>
            <a:graphicFrameLocks noGrp="1"/>
          </p:cNvGraphicFramePr>
          <p:nvPr>
            <p:ph idx="1"/>
            <p:extLst>
              <p:ext uri="{D42A27DB-BD31-4B8C-83A1-F6EECF244321}">
                <p14:modId xmlns:p14="http://schemas.microsoft.com/office/powerpoint/2010/main" val="3386479112"/>
              </p:ext>
            </p:extLst>
          </p:nvPr>
        </p:nvGraphicFramePr>
        <p:xfrm>
          <a:off x="526131" y="813136"/>
          <a:ext cx="11665869" cy="5924902"/>
        </p:xfrm>
        <a:graphic>
          <a:graphicData uri="http://schemas.openxmlformats.org/drawingml/2006/table">
            <a:tbl>
              <a:tblPr firstRow="1"/>
              <a:tblGrid>
                <a:gridCol w="1376332">
                  <a:extLst>
                    <a:ext uri="{9D8B030D-6E8A-4147-A177-3AD203B41FA5}">
                      <a16:colId xmlns:a16="http://schemas.microsoft.com/office/drawing/2014/main" val="3504557264"/>
                    </a:ext>
                  </a:extLst>
                </a:gridCol>
                <a:gridCol w="3746589">
                  <a:extLst>
                    <a:ext uri="{9D8B030D-6E8A-4147-A177-3AD203B41FA5}">
                      <a16:colId xmlns:a16="http://schemas.microsoft.com/office/drawing/2014/main" val="4187039276"/>
                    </a:ext>
                  </a:extLst>
                </a:gridCol>
                <a:gridCol w="2566969">
                  <a:extLst>
                    <a:ext uri="{9D8B030D-6E8A-4147-A177-3AD203B41FA5}">
                      <a16:colId xmlns:a16="http://schemas.microsoft.com/office/drawing/2014/main" val="415243330"/>
                    </a:ext>
                  </a:extLst>
                </a:gridCol>
                <a:gridCol w="1403660">
                  <a:extLst>
                    <a:ext uri="{9D8B030D-6E8A-4147-A177-3AD203B41FA5}">
                      <a16:colId xmlns:a16="http://schemas.microsoft.com/office/drawing/2014/main" val="529452867"/>
                    </a:ext>
                  </a:extLst>
                </a:gridCol>
                <a:gridCol w="1436882">
                  <a:extLst>
                    <a:ext uri="{9D8B030D-6E8A-4147-A177-3AD203B41FA5}">
                      <a16:colId xmlns:a16="http://schemas.microsoft.com/office/drawing/2014/main" val="335686082"/>
                    </a:ext>
                  </a:extLst>
                </a:gridCol>
                <a:gridCol w="1135437">
                  <a:extLst>
                    <a:ext uri="{9D8B030D-6E8A-4147-A177-3AD203B41FA5}">
                      <a16:colId xmlns:a16="http://schemas.microsoft.com/office/drawing/2014/main" val="4293699566"/>
                    </a:ext>
                  </a:extLst>
                </a:gridCol>
              </a:tblGrid>
              <a:tr h="673466">
                <a:tc gridSpan="6">
                  <a:txBody>
                    <a:bodyPr/>
                    <a:lstStyle/>
                    <a:p>
                      <a:pPr algn="ctr" fontAlgn="ctr"/>
                      <a:r>
                        <a:rPr lang="en-GB" sz="1200" b="1" i="0" u="none" strike="noStrike">
                          <a:solidFill>
                            <a:srgbClr val="000000"/>
                          </a:solidFill>
                          <a:effectLst/>
                          <a:latin typeface="Arial" panose="020B0604020202020204" pitchFamily="34" charset="0"/>
                          <a:cs typeface="Arial" panose="020B0604020202020204" pitchFamily="34" charset="0"/>
                        </a:rPr>
                        <a:t>Number of Vacancies in Cambridgeshire and Peterborough in December 2023 compared to the UK</a:t>
                      </a:r>
                    </a:p>
                    <a:p>
                      <a:pPr algn="ctr" fontAlgn="ctr"/>
                      <a:r>
                        <a:rPr lang="en-GB" sz="1200" b="1" i="0" u="none" strike="noStrike">
                          <a:solidFill>
                            <a:srgbClr val="000000"/>
                          </a:solidFill>
                          <a:effectLst/>
                          <a:latin typeface="Arial" panose="020B0604020202020204" pitchFamily="34" charset="0"/>
                          <a:cs typeface="Arial" panose="020B0604020202020204" pitchFamily="34" charset="0"/>
                        </a:rPr>
                        <a:t>Top three sectors with highest proportion of vacancies highlighted green</a:t>
                      </a:r>
                    </a:p>
                  </a:txBody>
                  <a:tcPr marL="6850" marR="6850" marT="68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pPr algn="ctr" fontAlgn="ctr"/>
                      <a:endParaRPr lang="en-GB" sz="1200" b="1" i="0" u="none" strike="noStrike">
                        <a:solidFill>
                          <a:srgbClr val="000000"/>
                        </a:solidFill>
                        <a:effectLst/>
                        <a:latin typeface="Arial" panose="020B0604020202020204" pitchFamily="34" charset="0"/>
                        <a:cs typeface="Arial" panose="020B0604020202020204" pitchFamily="34" charset="0"/>
                      </a:endParaRPr>
                    </a:p>
                  </a:txBody>
                  <a:tcPr marL="6850" marR="6850" marT="68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pPr algn="ctr" fontAlgn="ctr"/>
                      <a:endParaRPr lang="en-GB" sz="1200" b="1" i="0" u="none" strike="noStrike">
                        <a:solidFill>
                          <a:srgbClr val="000000"/>
                        </a:solidFill>
                        <a:effectLst/>
                        <a:latin typeface="Arial" panose="020B0604020202020204" pitchFamily="34" charset="0"/>
                        <a:cs typeface="Arial" panose="020B0604020202020204" pitchFamily="34" charset="0"/>
                      </a:endParaRPr>
                    </a:p>
                  </a:txBody>
                  <a:tcPr marL="6850" marR="6850" marT="68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pPr algn="ctr" fontAlgn="ctr"/>
                      <a:endParaRPr lang="en-GB" sz="1100" b="1" i="0" u="none" strike="noStrike">
                        <a:solidFill>
                          <a:srgbClr val="000000"/>
                        </a:solidFill>
                        <a:effectLst/>
                        <a:latin typeface="Arial" panose="020B0604020202020204" pitchFamily="34" charset="0"/>
                        <a:cs typeface="Arial" panose="020B0604020202020204" pitchFamily="34" charset="0"/>
                      </a:endParaRPr>
                    </a:p>
                  </a:txBody>
                  <a:tcPr marL="6850" marR="6850" marT="68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pPr algn="ctr" fontAlgn="ctr"/>
                      <a:endParaRPr lang="en-GB" sz="1100" b="1" i="0" u="none" strike="noStrike">
                        <a:solidFill>
                          <a:srgbClr val="000000"/>
                        </a:solidFill>
                        <a:effectLst/>
                        <a:latin typeface="Arial" panose="020B0604020202020204" pitchFamily="34" charset="0"/>
                        <a:cs typeface="Arial" panose="020B0604020202020204" pitchFamily="34" charset="0"/>
                      </a:endParaRPr>
                    </a:p>
                  </a:txBody>
                  <a:tcPr marL="6850" marR="6850" marT="68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pPr algn="ctr" fontAlgn="ctr"/>
                      <a:endParaRPr lang="en-GB" sz="1100" b="1" i="0" u="none" strike="noStrike">
                        <a:solidFill>
                          <a:srgbClr val="000000"/>
                        </a:solidFill>
                        <a:effectLst/>
                        <a:latin typeface="Arial" panose="020B0604020202020204" pitchFamily="34" charset="0"/>
                        <a:cs typeface="Arial" panose="020B0604020202020204" pitchFamily="34" charset="0"/>
                      </a:endParaRPr>
                    </a:p>
                  </a:txBody>
                  <a:tcPr marL="6850" marR="6850" marT="68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514725369"/>
                  </a:ext>
                </a:extLst>
              </a:tr>
              <a:tr h="673466">
                <a:tc>
                  <a:txBody>
                    <a:bodyPr/>
                    <a:lstStyle/>
                    <a:p>
                      <a:pPr algn="l" fontAlgn="ctr"/>
                      <a:r>
                        <a:rPr lang="en-GB" sz="1200" b="1" i="0" u="none" strike="noStrike">
                          <a:solidFill>
                            <a:srgbClr val="000000"/>
                          </a:solidFill>
                          <a:effectLst/>
                          <a:latin typeface="Arial" panose="020B0604020202020204" pitchFamily="34" charset="0"/>
                          <a:cs typeface="Arial" panose="020B0604020202020204" pitchFamily="34" charset="0"/>
                        </a:rPr>
                        <a:t>Sector Identifier</a:t>
                      </a:r>
                    </a:p>
                  </a:txBody>
                  <a:tcPr marL="6850" marR="6850" marT="68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ctr"/>
                      <a:r>
                        <a:rPr lang="en-GB" sz="1200" b="1" i="0" u="none" strike="noStrike">
                          <a:solidFill>
                            <a:srgbClr val="000000"/>
                          </a:solidFill>
                          <a:effectLst/>
                          <a:latin typeface="Arial" panose="020B0604020202020204" pitchFamily="34" charset="0"/>
                          <a:cs typeface="Arial" panose="020B0604020202020204" pitchFamily="34" charset="0"/>
                        </a:rPr>
                        <a:t>Employment Sector </a:t>
                      </a:r>
                    </a:p>
                  </a:txBody>
                  <a:tcPr marL="6850" marR="6850" marT="68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ctr"/>
                      <a:r>
                        <a:rPr lang="en-GB" sz="1200" b="1" i="0" u="none" strike="noStrike">
                          <a:solidFill>
                            <a:srgbClr val="000000"/>
                          </a:solidFill>
                          <a:effectLst/>
                          <a:latin typeface="Arial" panose="020B0604020202020204" pitchFamily="34" charset="0"/>
                          <a:cs typeface="Arial" panose="020B0604020202020204" pitchFamily="34" charset="0"/>
                        </a:rPr>
                        <a:t>Vacancies in Cambridgeshire and Peterborough: December 2023</a:t>
                      </a:r>
                    </a:p>
                  </a:txBody>
                  <a:tcPr marL="6850" marR="6850" marT="68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ctr"/>
                      <a:r>
                        <a:rPr lang="en-GB" sz="1100" b="1" i="0" u="none" strike="noStrike">
                          <a:solidFill>
                            <a:srgbClr val="000000"/>
                          </a:solidFill>
                          <a:effectLst/>
                          <a:latin typeface="Arial" panose="020B0604020202020204" pitchFamily="34" charset="0"/>
                          <a:cs typeface="Arial" panose="020B0604020202020204" pitchFamily="34" charset="0"/>
                        </a:rPr>
                        <a:t>Percentage of total vacancies in Cambridgeshire and Peterborough</a:t>
                      </a:r>
                    </a:p>
                  </a:txBody>
                  <a:tcPr marL="6850" marR="6850" marT="68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ctr"/>
                      <a:r>
                        <a:rPr lang="en-GB" sz="1100" b="1" i="0" u="none" strike="noStrike">
                          <a:solidFill>
                            <a:srgbClr val="000000"/>
                          </a:solidFill>
                          <a:effectLst/>
                          <a:latin typeface="Arial" panose="020B0604020202020204" pitchFamily="34" charset="0"/>
                          <a:cs typeface="Arial" panose="020B0604020202020204" pitchFamily="34" charset="0"/>
                        </a:rPr>
                        <a:t>Vacancies in UK: December 2023</a:t>
                      </a:r>
                    </a:p>
                  </a:txBody>
                  <a:tcPr marL="6850" marR="6850" marT="68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ctr"/>
                      <a:r>
                        <a:rPr lang="en-GB" sz="1100" b="1" i="0" u="none" strike="noStrike">
                          <a:solidFill>
                            <a:srgbClr val="000000"/>
                          </a:solidFill>
                          <a:effectLst/>
                          <a:latin typeface="Arial" panose="020B0604020202020204" pitchFamily="34" charset="0"/>
                          <a:cs typeface="Arial" panose="020B0604020202020204" pitchFamily="34" charset="0"/>
                        </a:rPr>
                        <a:t>Percentage of total vacancies in UK</a:t>
                      </a:r>
                    </a:p>
                  </a:txBody>
                  <a:tcPr marL="6850" marR="6850" marT="68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979188339"/>
                  </a:ext>
                </a:extLst>
              </a:tr>
              <a:tr h="308880">
                <a:tc>
                  <a:txBody>
                    <a:bodyPr/>
                    <a:lstStyle/>
                    <a:p>
                      <a:pPr algn="l" fontAlgn="b"/>
                      <a:r>
                        <a:rPr lang="en-GB" sz="1200" b="0" i="0" u="none" strike="noStrike">
                          <a:solidFill>
                            <a:srgbClr val="000000"/>
                          </a:solidFill>
                          <a:effectLst/>
                          <a:latin typeface="Arial" panose="020B0604020202020204" pitchFamily="34" charset="0"/>
                          <a:cs typeface="Arial" panose="020B0604020202020204" pitchFamily="34" charset="0"/>
                        </a:rPr>
                        <a:t>1</a:t>
                      </a:r>
                    </a:p>
                  </a:txBody>
                  <a:tcPr marL="6850" marR="6850" marT="68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200" b="0" i="0" u="none" strike="noStrike">
                          <a:solidFill>
                            <a:srgbClr val="000000"/>
                          </a:solidFill>
                          <a:effectLst/>
                          <a:latin typeface="Arial" panose="020B0604020202020204" pitchFamily="34" charset="0"/>
                          <a:cs typeface="Arial" panose="020B0604020202020204" pitchFamily="34" charset="0"/>
                        </a:rPr>
                        <a:t>Accommodation and food service activities</a:t>
                      </a:r>
                    </a:p>
                  </a:txBody>
                  <a:tcPr marL="6850" marR="6850" marT="68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Arial" panose="020B0604020202020204" pitchFamily="34" charset="0"/>
                        </a:rPr>
                        <a:t>944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Arial" panose="020B0604020202020204" pitchFamily="34" charset="0"/>
                        </a:rPr>
                        <a:t>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Arial" panose="020B0604020202020204" pitchFamily="34" charset="0"/>
                        </a:rPr>
                        <a:t>67,387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Arial" panose="020B0604020202020204" pitchFamily="34" charset="0"/>
                        </a:rPr>
                        <a:t>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33918642"/>
                  </a:ext>
                </a:extLst>
              </a:tr>
              <a:tr h="308880">
                <a:tc>
                  <a:txBody>
                    <a:bodyPr/>
                    <a:lstStyle/>
                    <a:p>
                      <a:pPr algn="l" fontAlgn="b"/>
                      <a:r>
                        <a:rPr lang="en-GB" sz="1200" b="0" i="0" u="none" strike="noStrike">
                          <a:solidFill>
                            <a:srgbClr val="000000"/>
                          </a:solidFill>
                          <a:effectLst/>
                          <a:latin typeface="Arial" panose="020B0604020202020204" pitchFamily="34" charset="0"/>
                          <a:cs typeface="Arial" panose="020B0604020202020204" pitchFamily="34" charset="0"/>
                        </a:rPr>
                        <a:t>2</a:t>
                      </a:r>
                    </a:p>
                  </a:txBody>
                  <a:tcPr marL="6850" marR="6850" marT="68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GB" sz="1200" b="0" i="0" u="none" strike="noStrike">
                          <a:solidFill>
                            <a:srgbClr val="000000"/>
                          </a:solidFill>
                          <a:effectLst/>
                          <a:latin typeface="Arial" panose="020B0604020202020204" pitchFamily="34" charset="0"/>
                          <a:cs typeface="Arial" panose="020B0604020202020204" pitchFamily="34" charset="0"/>
                        </a:rPr>
                        <a:t>Administrative and support service activities</a:t>
                      </a:r>
                    </a:p>
                  </a:txBody>
                  <a:tcPr marL="6850" marR="6850" marT="68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a:solidFill>
                            <a:srgbClr val="000000"/>
                          </a:solidFill>
                          <a:effectLst/>
                          <a:latin typeface="Arial" panose="020B0604020202020204" pitchFamily="34" charset="0"/>
                        </a:rPr>
                        <a:t>2,463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a:solidFill>
                            <a:srgbClr val="000000"/>
                          </a:solidFill>
                          <a:effectLst/>
                          <a:latin typeface="Arial" panose="020B0604020202020204" pitchFamily="34" charset="0"/>
                        </a:rPr>
                        <a:t>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a:solidFill>
                            <a:srgbClr val="000000"/>
                          </a:solidFill>
                          <a:effectLst/>
                          <a:latin typeface="Arial" panose="020B0604020202020204" pitchFamily="34" charset="0"/>
                        </a:rPr>
                        <a:t>166,467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a:solidFill>
                            <a:srgbClr val="000000"/>
                          </a:solidFill>
                          <a:effectLst/>
                          <a:latin typeface="Arial" panose="020B0604020202020204" pitchFamily="34" charset="0"/>
                        </a:rPr>
                        <a:t>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25048508"/>
                  </a:ext>
                </a:extLst>
              </a:tr>
              <a:tr h="185357">
                <a:tc>
                  <a:txBody>
                    <a:bodyPr/>
                    <a:lstStyle/>
                    <a:p>
                      <a:pPr algn="l" fontAlgn="b"/>
                      <a:r>
                        <a:rPr lang="en-GB" sz="1200" b="0" i="0" u="none" strike="noStrike">
                          <a:solidFill>
                            <a:srgbClr val="000000"/>
                          </a:solidFill>
                          <a:effectLst/>
                          <a:latin typeface="Arial" panose="020B0604020202020204" pitchFamily="34" charset="0"/>
                          <a:cs typeface="Arial" panose="020B0604020202020204" pitchFamily="34" charset="0"/>
                        </a:rPr>
                        <a:t>3</a:t>
                      </a:r>
                    </a:p>
                  </a:txBody>
                  <a:tcPr marL="6850" marR="6850" marT="68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200" b="0" i="0" u="none" strike="noStrike">
                          <a:solidFill>
                            <a:srgbClr val="000000"/>
                          </a:solidFill>
                          <a:effectLst/>
                          <a:latin typeface="Arial" panose="020B0604020202020204" pitchFamily="34" charset="0"/>
                          <a:cs typeface="Arial" panose="020B0604020202020204" pitchFamily="34" charset="0"/>
                        </a:rPr>
                        <a:t>Arts, entertainment and recreation</a:t>
                      </a:r>
                    </a:p>
                  </a:txBody>
                  <a:tcPr marL="6850" marR="6850" marT="68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Arial" panose="020B0604020202020204" pitchFamily="34" charset="0"/>
                        </a:rPr>
                        <a:t>1,405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Arial" panose="020B0604020202020204" pitchFamily="34" charset="0"/>
                        </a:rPr>
                        <a:t>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Arial" panose="020B0604020202020204" pitchFamily="34" charset="0"/>
                        </a:rPr>
                        <a:t>94,303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Arial" panose="020B0604020202020204" pitchFamily="34" charset="0"/>
                        </a:rPr>
                        <a:t>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24639606"/>
                  </a:ext>
                </a:extLst>
              </a:tr>
              <a:tr h="185357">
                <a:tc>
                  <a:txBody>
                    <a:bodyPr/>
                    <a:lstStyle/>
                    <a:p>
                      <a:pPr algn="l" fontAlgn="b"/>
                      <a:r>
                        <a:rPr lang="en-GB" sz="1200" b="0" i="0" u="none" strike="noStrike">
                          <a:solidFill>
                            <a:srgbClr val="000000"/>
                          </a:solidFill>
                          <a:effectLst/>
                          <a:latin typeface="Arial" panose="020B0604020202020204" pitchFamily="34" charset="0"/>
                          <a:cs typeface="Arial" panose="020B0604020202020204" pitchFamily="34" charset="0"/>
                        </a:rPr>
                        <a:t>4</a:t>
                      </a:r>
                    </a:p>
                  </a:txBody>
                  <a:tcPr marL="6850" marR="6850" marT="68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200" b="0" i="0" u="none" strike="noStrike">
                          <a:solidFill>
                            <a:srgbClr val="000000"/>
                          </a:solidFill>
                          <a:effectLst/>
                          <a:latin typeface="Arial" panose="020B0604020202020204" pitchFamily="34" charset="0"/>
                          <a:cs typeface="Arial" panose="020B0604020202020204" pitchFamily="34" charset="0"/>
                        </a:rPr>
                        <a:t>Construction</a:t>
                      </a:r>
                    </a:p>
                  </a:txBody>
                  <a:tcPr marL="6850" marR="6850" marT="68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Arial" panose="020B0604020202020204" pitchFamily="34" charset="0"/>
                        </a:rPr>
                        <a:t>1,277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Arial" panose="020B0604020202020204" pitchFamily="34" charset="0"/>
                        </a:rPr>
                        <a:t>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Arial" panose="020B0604020202020204" pitchFamily="34" charset="0"/>
                        </a:rPr>
                        <a:t>81,792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Arial" panose="020B0604020202020204" pitchFamily="34" charset="0"/>
                        </a:rPr>
                        <a:t>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24763462"/>
                  </a:ext>
                </a:extLst>
              </a:tr>
              <a:tr h="185357">
                <a:tc>
                  <a:txBody>
                    <a:bodyPr/>
                    <a:lstStyle/>
                    <a:p>
                      <a:pPr algn="l" fontAlgn="b"/>
                      <a:r>
                        <a:rPr lang="en-GB" sz="1200" b="0" i="0" u="none" strike="noStrike">
                          <a:solidFill>
                            <a:srgbClr val="000000"/>
                          </a:solidFill>
                          <a:effectLst/>
                          <a:latin typeface="Arial" panose="020B0604020202020204" pitchFamily="34" charset="0"/>
                          <a:cs typeface="Arial" panose="020B0604020202020204" pitchFamily="34" charset="0"/>
                        </a:rPr>
                        <a:t>5</a:t>
                      </a:r>
                    </a:p>
                  </a:txBody>
                  <a:tcPr marL="6850" marR="6850" marT="68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l" fontAlgn="b"/>
                      <a:r>
                        <a:rPr lang="en-GB" sz="1200" b="0" i="0" u="none" strike="noStrike">
                          <a:solidFill>
                            <a:srgbClr val="000000"/>
                          </a:solidFill>
                          <a:effectLst/>
                          <a:latin typeface="Arial" panose="020B0604020202020204" pitchFamily="34" charset="0"/>
                          <a:cs typeface="Arial" panose="020B0604020202020204" pitchFamily="34" charset="0"/>
                        </a:rPr>
                        <a:t>Education</a:t>
                      </a:r>
                    </a:p>
                  </a:txBody>
                  <a:tcPr marL="6850" marR="6850" marT="68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fontAlgn="b"/>
                      <a:r>
                        <a:rPr lang="en-GB" sz="1200" b="0" i="0" u="none" strike="noStrike">
                          <a:solidFill>
                            <a:srgbClr val="000000"/>
                          </a:solidFill>
                          <a:effectLst/>
                          <a:latin typeface="Arial" panose="020B0604020202020204" pitchFamily="34" charset="0"/>
                        </a:rPr>
                        <a:t>2,268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fontAlgn="b"/>
                      <a:r>
                        <a:rPr lang="en-GB" sz="1200" b="0" i="0" u="none" strike="noStrike">
                          <a:solidFill>
                            <a:srgbClr val="000000"/>
                          </a:solidFill>
                          <a:effectLst/>
                          <a:latin typeface="Arial" panose="020B0604020202020204" pitchFamily="34" charset="0"/>
                        </a:rPr>
                        <a:t>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fontAlgn="b"/>
                      <a:r>
                        <a:rPr lang="en-GB" sz="1200" b="0" i="0" u="none" strike="noStrike">
                          <a:solidFill>
                            <a:srgbClr val="000000"/>
                          </a:solidFill>
                          <a:effectLst/>
                          <a:latin typeface="Arial" panose="020B0604020202020204" pitchFamily="34" charset="0"/>
                        </a:rPr>
                        <a:t>178,464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fontAlgn="b"/>
                      <a:r>
                        <a:rPr lang="en-GB" sz="1200" b="0" i="0" u="none" strike="noStrike">
                          <a:solidFill>
                            <a:srgbClr val="000000"/>
                          </a:solidFill>
                          <a:effectLst/>
                          <a:latin typeface="Arial" panose="020B0604020202020204" pitchFamily="34" charset="0"/>
                        </a:rPr>
                        <a:t>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533637228"/>
                  </a:ext>
                </a:extLst>
              </a:tr>
              <a:tr h="185357">
                <a:tc>
                  <a:txBody>
                    <a:bodyPr/>
                    <a:lstStyle/>
                    <a:p>
                      <a:pPr algn="l" fontAlgn="b"/>
                      <a:r>
                        <a:rPr lang="en-GB" sz="1200" b="0" i="0" u="none" strike="noStrike">
                          <a:solidFill>
                            <a:srgbClr val="000000"/>
                          </a:solidFill>
                          <a:effectLst/>
                          <a:latin typeface="Arial" panose="020B0604020202020204" pitchFamily="34" charset="0"/>
                          <a:cs typeface="Arial" panose="020B0604020202020204" pitchFamily="34" charset="0"/>
                        </a:rPr>
                        <a:t>6</a:t>
                      </a:r>
                    </a:p>
                  </a:txBody>
                  <a:tcPr marL="6850" marR="6850" marT="68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GB" sz="1200" b="0" i="0" u="none" strike="noStrike">
                          <a:solidFill>
                            <a:srgbClr val="000000"/>
                          </a:solidFill>
                          <a:effectLst/>
                          <a:latin typeface="Arial" panose="020B0604020202020204" pitchFamily="34" charset="0"/>
                          <a:cs typeface="Arial" panose="020B0604020202020204" pitchFamily="34" charset="0"/>
                        </a:rPr>
                        <a:t>Financial and insurance activities</a:t>
                      </a:r>
                    </a:p>
                  </a:txBody>
                  <a:tcPr marL="6850" marR="6850" marT="68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a:solidFill>
                            <a:srgbClr val="000000"/>
                          </a:solidFill>
                          <a:effectLst/>
                          <a:latin typeface="Arial" panose="020B0604020202020204" pitchFamily="34" charset="0"/>
                        </a:rPr>
                        <a:t>795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a:solidFill>
                            <a:srgbClr val="000000"/>
                          </a:solidFill>
                          <a:effectLst/>
                          <a:latin typeface="Arial" panose="020B0604020202020204" pitchFamily="34" charset="0"/>
                        </a:rPr>
                        <a:t>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a:solidFill>
                            <a:srgbClr val="000000"/>
                          </a:solidFill>
                          <a:effectLst/>
                          <a:latin typeface="Arial" panose="020B0604020202020204" pitchFamily="34" charset="0"/>
                        </a:rPr>
                        <a:t>63,191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a:solidFill>
                            <a:srgbClr val="000000"/>
                          </a:solidFill>
                          <a:effectLst/>
                          <a:latin typeface="Arial" panose="020B0604020202020204" pitchFamily="34" charset="0"/>
                        </a:rPr>
                        <a:t>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35298272"/>
                  </a:ext>
                </a:extLst>
              </a:tr>
              <a:tr h="222330">
                <a:tc>
                  <a:txBody>
                    <a:bodyPr/>
                    <a:lstStyle/>
                    <a:p>
                      <a:pPr algn="l" fontAlgn="b"/>
                      <a:r>
                        <a:rPr lang="en-GB" sz="1200" b="0" i="0" u="none" strike="noStrike">
                          <a:solidFill>
                            <a:srgbClr val="000000"/>
                          </a:solidFill>
                          <a:effectLst/>
                          <a:latin typeface="Arial" panose="020B0604020202020204" pitchFamily="34" charset="0"/>
                          <a:cs typeface="Arial" panose="020B0604020202020204" pitchFamily="34" charset="0"/>
                        </a:rPr>
                        <a:t>7</a:t>
                      </a:r>
                    </a:p>
                  </a:txBody>
                  <a:tcPr marL="6850" marR="6850" marT="68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l" fontAlgn="b"/>
                      <a:r>
                        <a:rPr lang="en-GB" sz="1200" b="0" i="0" u="none" strike="noStrike">
                          <a:solidFill>
                            <a:srgbClr val="000000"/>
                          </a:solidFill>
                          <a:effectLst/>
                          <a:latin typeface="Arial" panose="020B0604020202020204" pitchFamily="34" charset="0"/>
                          <a:cs typeface="Arial" panose="020B0604020202020204" pitchFamily="34" charset="0"/>
                        </a:rPr>
                        <a:t>Human health and social work activities</a:t>
                      </a:r>
                    </a:p>
                  </a:txBody>
                  <a:tcPr marL="6850" marR="6850" marT="68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fontAlgn="b"/>
                      <a:r>
                        <a:rPr lang="en-GB" sz="1200" b="0" i="0" u="none" strike="noStrike">
                          <a:solidFill>
                            <a:srgbClr val="000000"/>
                          </a:solidFill>
                          <a:effectLst/>
                          <a:latin typeface="Arial" panose="020B0604020202020204" pitchFamily="34" charset="0"/>
                        </a:rPr>
                        <a:t>4,023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fontAlgn="b"/>
                      <a:r>
                        <a:rPr lang="en-GB" sz="1200" b="0" i="0" u="none" strike="noStrike">
                          <a:solidFill>
                            <a:srgbClr val="000000"/>
                          </a:solidFill>
                          <a:effectLst/>
                          <a:latin typeface="Arial" panose="020B0604020202020204" pitchFamily="34" charset="0"/>
                        </a:rPr>
                        <a:t>12%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fontAlgn="b"/>
                      <a:r>
                        <a:rPr lang="en-GB" sz="1200" b="0" i="0" u="none" strike="noStrike">
                          <a:solidFill>
                            <a:srgbClr val="000000"/>
                          </a:solidFill>
                          <a:effectLst/>
                          <a:latin typeface="Arial" panose="020B0604020202020204" pitchFamily="34" charset="0"/>
                        </a:rPr>
                        <a:t>264,924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fontAlgn="b"/>
                      <a:r>
                        <a:rPr lang="en-GB" sz="1200" b="0" i="0" u="none" strike="noStrike">
                          <a:solidFill>
                            <a:srgbClr val="000000"/>
                          </a:solidFill>
                          <a:effectLst/>
                          <a:latin typeface="Arial" panose="020B0604020202020204" pitchFamily="34" charset="0"/>
                        </a:rPr>
                        <a:t>12%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4221886698"/>
                  </a:ext>
                </a:extLst>
              </a:tr>
              <a:tr h="252115">
                <a:tc>
                  <a:txBody>
                    <a:bodyPr/>
                    <a:lstStyle/>
                    <a:p>
                      <a:pPr algn="l" fontAlgn="b"/>
                      <a:r>
                        <a:rPr lang="en-GB" sz="1200" b="0" i="0" u="none" strike="noStrike">
                          <a:solidFill>
                            <a:srgbClr val="000000"/>
                          </a:solidFill>
                          <a:effectLst/>
                          <a:latin typeface="Arial" panose="020B0604020202020204" pitchFamily="34" charset="0"/>
                          <a:cs typeface="Arial" panose="020B0604020202020204" pitchFamily="34" charset="0"/>
                        </a:rPr>
                        <a:t>8</a:t>
                      </a:r>
                    </a:p>
                  </a:txBody>
                  <a:tcPr marL="6850" marR="6850" marT="68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l" fontAlgn="b"/>
                      <a:r>
                        <a:rPr lang="en-GB" sz="1200" b="0" i="0" u="none" strike="noStrike">
                          <a:solidFill>
                            <a:srgbClr val="000000"/>
                          </a:solidFill>
                          <a:effectLst/>
                          <a:latin typeface="Arial" panose="020B0604020202020204" pitchFamily="34" charset="0"/>
                          <a:cs typeface="Arial" panose="020B0604020202020204" pitchFamily="34" charset="0"/>
                        </a:rPr>
                        <a:t>Information and communication</a:t>
                      </a:r>
                    </a:p>
                  </a:txBody>
                  <a:tcPr marL="6850" marR="6850" marT="68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fontAlgn="b"/>
                      <a:r>
                        <a:rPr lang="en-GB" sz="1200" b="0" i="0" u="none" strike="noStrike">
                          <a:solidFill>
                            <a:srgbClr val="000000"/>
                          </a:solidFill>
                          <a:effectLst/>
                          <a:latin typeface="Arial" panose="020B0604020202020204" pitchFamily="34" charset="0"/>
                        </a:rPr>
                        <a:t>2,560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fontAlgn="b"/>
                      <a:r>
                        <a:rPr lang="en-GB" sz="1200" b="0" i="0" u="none" strike="noStrike">
                          <a:solidFill>
                            <a:srgbClr val="000000"/>
                          </a:solidFill>
                          <a:effectLst/>
                          <a:latin typeface="Arial" panose="020B0604020202020204" pitchFamily="34" charset="0"/>
                        </a:rPr>
                        <a:t>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fontAlgn="b"/>
                      <a:r>
                        <a:rPr lang="en-GB" sz="1200" b="0" i="0" u="none" strike="noStrike">
                          <a:solidFill>
                            <a:srgbClr val="000000"/>
                          </a:solidFill>
                          <a:effectLst/>
                          <a:latin typeface="Arial" panose="020B0604020202020204" pitchFamily="34" charset="0"/>
                        </a:rPr>
                        <a:t>116,021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fontAlgn="b"/>
                      <a:r>
                        <a:rPr lang="en-GB" sz="1200" b="0" i="0" u="none" strike="noStrike">
                          <a:solidFill>
                            <a:srgbClr val="000000"/>
                          </a:solidFill>
                          <a:effectLst/>
                          <a:latin typeface="Arial" panose="020B0604020202020204" pitchFamily="34" charset="0"/>
                        </a:rPr>
                        <a:t>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3405640349"/>
                  </a:ext>
                </a:extLst>
              </a:tr>
              <a:tr h="185357">
                <a:tc>
                  <a:txBody>
                    <a:bodyPr/>
                    <a:lstStyle/>
                    <a:p>
                      <a:pPr algn="l" fontAlgn="b"/>
                      <a:r>
                        <a:rPr lang="en-GB" sz="1200" b="0" i="0" u="none" strike="noStrike">
                          <a:solidFill>
                            <a:srgbClr val="000000"/>
                          </a:solidFill>
                          <a:effectLst/>
                          <a:latin typeface="Arial" panose="020B0604020202020204" pitchFamily="34" charset="0"/>
                          <a:cs typeface="Arial" panose="020B0604020202020204" pitchFamily="34" charset="0"/>
                        </a:rPr>
                        <a:t>9</a:t>
                      </a:r>
                    </a:p>
                  </a:txBody>
                  <a:tcPr marL="6850" marR="6850" marT="68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GB" sz="1200" b="0" i="0" u="none" strike="noStrike">
                          <a:solidFill>
                            <a:srgbClr val="000000"/>
                          </a:solidFill>
                          <a:effectLst/>
                          <a:latin typeface="Arial" panose="020B0604020202020204" pitchFamily="34" charset="0"/>
                          <a:cs typeface="Arial" panose="020B0604020202020204" pitchFamily="34" charset="0"/>
                        </a:rPr>
                        <a:t>Manufacturing</a:t>
                      </a:r>
                    </a:p>
                  </a:txBody>
                  <a:tcPr marL="6850" marR="6850" marT="68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a:solidFill>
                            <a:srgbClr val="000000"/>
                          </a:solidFill>
                          <a:effectLst/>
                          <a:latin typeface="Arial" panose="020B0604020202020204" pitchFamily="34" charset="0"/>
                        </a:rPr>
                        <a:t>2,175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a:solidFill>
                            <a:srgbClr val="000000"/>
                          </a:solidFill>
                          <a:effectLst/>
                          <a:latin typeface="Arial" panose="020B0604020202020204" pitchFamily="34" charset="0"/>
                        </a:rPr>
                        <a:t>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a:solidFill>
                            <a:srgbClr val="000000"/>
                          </a:solidFill>
                          <a:effectLst/>
                          <a:latin typeface="Arial" panose="020B0604020202020204" pitchFamily="34" charset="0"/>
                        </a:rPr>
                        <a:t>126,842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a:solidFill>
                            <a:srgbClr val="000000"/>
                          </a:solidFill>
                          <a:effectLst/>
                          <a:latin typeface="Arial" panose="020B0604020202020204" pitchFamily="34" charset="0"/>
                        </a:rPr>
                        <a:t>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61436207"/>
                  </a:ext>
                </a:extLst>
              </a:tr>
              <a:tr h="185357">
                <a:tc>
                  <a:txBody>
                    <a:bodyPr/>
                    <a:lstStyle/>
                    <a:p>
                      <a:pPr algn="l" fontAlgn="b"/>
                      <a:r>
                        <a:rPr lang="en-GB" sz="1200" b="0" i="0" u="none" strike="noStrike">
                          <a:solidFill>
                            <a:srgbClr val="000000"/>
                          </a:solidFill>
                          <a:effectLst/>
                          <a:latin typeface="Arial" panose="020B0604020202020204" pitchFamily="34" charset="0"/>
                          <a:cs typeface="Arial" panose="020B0604020202020204" pitchFamily="34" charset="0"/>
                        </a:rPr>
                        <a:t>10</a:t>
                      </a:r>
                    </a:p>
                  </a:txBody>
                  <a:tcPr marL="6850" marR="6850" marT="68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GB" sz="1200" b="0" i="0" u="none" strike="noStrike">
                          <a:solidFill>
                            <a:srgbClr val="000000"/>
                          </a:solidFill>
                          <a:effectLst/>
                          <a:latin typeface="Arial" panose="020B0604020202020204" pitchFamily="34" charset="0"/>
                          <a:cs typeface="Arial" panose="020B0604020202020204" pitchFamily="34" charset="0"/>
                        </a:rPr>
                        <a:t>Other service activities</a:t>
                      </a:r>
                    </a:p>
                  </a:txBody>
                  <a:tcPr marL="6850" marR="6850" marT="68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a:solidFill>
                            <a:srgbClr val="000000"/>
                          </a:solidFill>
                          <a:effectLst/>
                          <a:latin typeface="Arial" panose="020B0604020202020204" pitchFamily="34" charset="0"/>
                        </a:rPr>
                        <a:t>105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a:solidFill>
                            <a:srgbClr val="000000"/>
                          </a:solidFill>
                          <a:effectLst/>
                          <a:latin typeface="Arial" panose="020B060402020202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a:solidFill>
                            <a:srgbClr val="000000"/>
                          </a:solidFill>
                          <a:effectLst/>
                          <a:latin typeface="Arial" panose="020B0604020202020204" pitchFamily="34" charset="0"/>
                        </a:rPr>
                        <a:t>8,870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a:solidFill>
                            <a:srgbClr val="000000"/>
                          </a:solidFill>
                          <a:effectLst/>
                          <a:latin typeface="Arial" panose="020B060402020202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54959707"/>
                  </a:ext>
                </a:extLst>
              </a:tr>
              <a:tr h="308880">
                <a:tc>
                  <a:txBody>
                    <a:bodyPr/>
                    <a:lstStyle/>
                    <a:p>
                      <a:pPr algn="l" fontAlgn="b"/>
                      <a:r>
                        <a:rPr lang="en-GB" sz="1200" b="0" i="0" u="none" strike="noStrike">
                          <a:solidFill>
                            <a:srgbClr val="000000"/>
                          </a:solidFill>
                          <a:effectLst/>
                          <a:latin typeface="Arial" panose="020B0604020202020204" pitchFamily="34" charset="0"/>
                          <a:cs typeface="Arial" panose="020B0604020202020204" pitchFamily="34" charset="0"/>
                        </a:rPr>
                        <a:t>11</a:t>
                      </a:r>
                    </a:p>
                  </a:txBody>
                  <a:tcPr marL="6850" marR="6850" marT="68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GB" sz="1200" b="0" i="0" u="none" strike="noStrike">
                          <a:solidFill>
                            <a:srgbClr val="000000"/>
                          </a:solidFill>
                          <a:effectLst/>
                          <a:latin typeface="Arial" panose="020B0604020202020204" pitchFamily="34" charset="0"/>
                          <a:cs typeface="Arial" panose="020B0604020202020204" pitchFamily="34" charset="0"/>
                        </a:rPr>
                        <a:t>Professional, scientific and technical activities</a:t>
                      </a:r>
                    </a:p>
                  </a:txBody>
                  <a:tcPr marL="6850" marR="6850" marT="68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a:solidFill>
                            <a:srgbClr val="000000"/>
                          </a:solidFill>
                          <a:effectLst/>
                          <a:latin typeface="Arial" panose="020B0604020202020204" pitchFamily="34" charset="0"/>
                        </a:rPr>
                        <a:t>1,874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a:solidFill>
                            <a:srgbClr val="000000"/>
                          </a:solidFill>
                          <a:effectLst/>
                          <a:latin typeface="Arial" panose="020B0604020202020204" pitchFamily="34" charset="0"/>
                        </a:rPr>
                        <a:t>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a:solidFill>
                            <a:srgbClr val="000000"/>
                          </a:solidFill>
                          <a:effectLst/>
                          <a:latin typeface="Arial" panose="020B0604020202020204" pitchFamily="34" charset="0"/>
                        </a:rPr>
                        <a:t>124,663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a:solidFill>
                            <a:srgbClr val="000000"/>
                          </a:solidFill>
                          <a:effectLst/>
                          <a:latin typeface="Arial" panose="020B0604020202020204" pitchFamily="34" charset="0"/>
                        </a:rPr>
                        <a:t>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83601915"/>
                  </a:ext>
                </a:extLst>
              </a:tr>
              <a:tr h="364948">
                <a:tc>
                  <a:txBody>
                    <a:bodyPr/>
                    <a:lstStyle/>
                    <a:p>
                      <a:pPr algn="l" fontAlgn="b"/>
                      <a:r>
                        <a:rPr lang="en-GB" sz="1200" b="0" i="0" u="none" strike="noStrike">
                          <a:solidFill>
                            <a:srgbClr val="000000"/>
                          </a:solidFill>
                          <a:effectLst/>
                          <a:latin typeface="Arial" panose="020B0604020202020204" pitchFamily="34" charset="0"/>
                          <a:cs typeface="Arial" panose="020B0604020202020204" pitchFamily="34" charset="0"/>
                        </a:rPr>
                        <a:t>12</a:t>
                      </a:r>
                    </a:p>
                  </a:txBody>
                  <a:tcPr marL="6850" marR="6850" marT="68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200" b="0" i="0" u="none" strike="noStrike">
                          <a:solidFill>
                            <a:srgbClr val="000000"/>
                          </a:solidFill>
                          <a:effectLst/>
                          <a:latin typeface="Arial" panose="020B0604020202020204" pitchFamily="34" charset="0"/>
                          <a:cs typeface="Arial" panose="020B0604020202020204" pitchFamily="34" charset="0"/>
                        </a:rPr>
                        <a:t>Public administration and defence; compulsory social security</a:t>
                      </a:r>
                    </a:p>
                  </a:txBody>
                  <a:tcPr marL="6850" marR="6850" marT="68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Arial" panose="020B0604020202020204" pitchFamily="34" charset="0"/>
                        </a:rPr>
                        <a:t>501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Arial" panose="020B0604020202020204" pitchFamily="34" charset="0"/>
                        </a:rPr>
                        <a:t>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Arial" panose="020B0604020202020204" pitchFamily="34" charset="0"/>
                        </a:rPr>
                        <a:t>33,394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Arial" panose="020B0604020202020204" pitchFamily="34" charset="0"/>
                        </a:rPr>
                        <a:t>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96584892"/>
                  </a:ext>
                </a:extLst>
              </a:tr>
              <a:tr h="185357">
                <a:tc>
                  <a:txBody>
                    <a:bodyPr/>
                    <a:lstStyle/>
                    <a:p>
                      <a:pPr algn="l" fontAlgn="b"/>
                      <a:r>
                        <a:rPr lang="en-GB" sz="1200" b="0" i="0" u="none" strike="noStrike">
                          <a:solidFill>
                            <a:srgbClr val="000000"/>
                          </a:solidFill>
                          <a:effectLst/>
                          <a:latin typeface="Arial" panose="020B0604020202020204" pitchFamily="34" charset="0"/>
                          <a:cs typeface="Arial" panose="020B0604020202020204" pitchFamily="34" charset="0"/>
                        </a:rPr>
                        <a:t>13</a:t>
                      </a:r>
                    </a:p>
                  </a:txBody>
                  <a:tcPr marL="6850" marR="6850" marT="68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200" b="0" i="0" u="none" strike="noStrike">
                          <a:solidFill>
                            <a:srgbClr val="000000"/>
                          </a:solidFill>
                          <a:effectLst/>
                          <a:latin typeface="Arial" panose="020B0604020202020204" pitchFamily="34" charset="0"/>
                          <a:cs typeface="Arial" panose="020B0604020202020204" pitchFamily="34" charset="0"/>
                        </a:rPr>
                        <a:t>Real estate activities</a:t>
                      </a:r>
                    </a:p>
                  </a:txBody>
                  <a:tcPr marL="6850" marR="6850" marT="68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Arial" panose="020B0604020202020204" pitchFamily="34" charset="0"/>
                        </a:rPr>
                        <a:t>299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Arial" panose="020B060402020202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Arial" panose="020B0604020202020204" pitchFamily="34" charset="0"/>
                        </a:rPr>
                        <a:t>20,423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Arial" panose="020B060402020202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0953011"/>
                  </a:ext>
                </a:extLst>
              </a:tr>
              <a:tr h="185357">
                <a:tc>
                  <a:txBody>
                    <a:bodyPr/>
                    <a:lstStyle/>
                    <a:p>
                      <a:pPr algn="l" fontAlgn="b"/>
                      <a:r>
                        <a:rPr lang="en-GB" sz="1200" b="0" i="0" u="none" strike="noStrike">
                          <a:solidFill>
                            <a:srgbClr val="000000"/>
                          </a:solidFill>
                          <a:effectLst/>
                          <a:latin typeface="Arial" panose="020B0604020202020204" pitchFamily="34" charset="0"/>
                          <a:cs typeface="Arial" panose="020B0604020202020204" pitchFamily="34" charset="0"/>
                        </a:rPr>
                        <a:t>14</a:t>
                      </a:r>
                    </a:p>
                  </a:txBody>
                  <a:tcPr marL="6850" marR="6850" marT="68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200" b="0" i="0" u="none" strike="noStrike">
                          <a:solidFill>
                            <a:srgbClr val="000000"/>
                          </a:solidFill>
                          <a:effectLst/>
                          <a:latin typeface="Arial" panose="020B0604020202020204" pitchFamily="34" charset="0"/>
                          <a:cs typeface="Arial" panose="020B0604020202020204" pitchFamily="34" charset="0"/>
                        </a:rPr>
                        <a:t>Transportation and storage</a:t>
                      </a:r>
                    </a:p>
                  </a:txBody>
                  <a:tcPr marL="6850" marR="6850" marT="68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Arial" panose="020B0604020202020204" pitchFamily="34" charset="0"/>
                        </a:rPr>
                        <a:t>1,337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Arial" panose="020B0604020202020204" pitchFamily="34" charset="0"/>
                        </a:rPr>
                        <a:t>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Arial" panose="020B0604020202020204" pitchFamily="34" charset="0"/>
                        </a:rPr>
                        <a:t>90,766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Arial" panose="020B0604020202020204" pitchFamily="34" charset="0"/>
                        </a:rPr>
                        <a:t>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41933476"/>
                  </a:ext>
                </a:extLst>
              </a:tr>
              <a:tr h="364948">
                <a:tc>
                  <a:txBody>
                    <a:bodyPr/>
                    <a:lstStyle/>
                    <a:p>
                      <a:pPr algn="l" fontAlgn="b"/>
                      <a:r>
                        <a:rPr lang="en-GB" sz="1200" b="0" i="0" u="none" strike="noStrike">
                          <a:solidFill>
                            <a:srgbClr val="000000"/>
                          </a:solidFill>
                          <a:effectLst/>
                          <a:latin typeface="Arial" panose="020B0604020202020204" pitchFamily="34" charset="0"/>
                          <a:cs typeface="Arial" panose="020B0604020202020204" pitchFamily="34" charset="0"/>
                        </a:rPr>
                        <a:t>15</a:t>
                      </a:r>
                    </a:p>
                  </a:txBody>
                  <a:tcPr marL="6850" marR="6850" marT="68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200" b="0" i="0" u="none" strike="noStrike">
                          <a:solidFill>
                            <a:schemeClr val="tx1"/>
                          </a:solidFill>
                          <a:effectLst/>
                          <a:latin typeface="Arial" panose="020B0604020202020204" pitchFamily="34" charset="0"/>
                          <a:cs typeface="Arial" panose="020B0604020202020204" pitchFamily="34" charset="0"/>
                        </a:rPr>
                        <a:t>Wholesale and retail trade; repair of motor vehicles and motorcycles</a:t>
                      </a:r>
                    </a:p>
                  </a:txBody>
                  <a:tcPr marL="6850" marR="6850" marT="68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Arial" panose="020B0604020202020204" pitchFamily="34" charset="0"/>
                        </a:rPr>
                        <a:t>1,658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Arial" panose="020B0604020202020204" pitchFamily="34" charset="0"/>
                        </a:rPr>
                        <a:t>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Arial" panose="020B0604020202020204" pitchFamily="34" charset="0"/>
                        </a:rPr>
                        <a:t>115,828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Arial" panose="020B0604020202020204" pitchFamily="34" charset="0"/>
                        </a:rPr>
                        <a:t>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94315"/>
                  </a:ext>
                </a:extLst>
              </a:tr>
              <a:tr h="903721">
                <a:tc>
                  <a:txBody>
                    <a:bodyPr/>
                    <a:lstStyle/>
                    <a:p>
                      <a:pPr algn="l" fontAlgn="b"/>
                      <a:r>
                        <a:rPr lang="en-GB" sz="1200" b="0" i="0" u="none" strike="noStrike">
                          <a:solidFill>
                            <a:srgbClr val="000000"/>
                          </a:solidFill>
                          <a:effectLst/>
                          <a:latin typeface="Arial" panose="020B0604020202020204" pitchFamily="34" charset="0"/>
                          <a:cs typeface="Arial" panose="020B0604020202020204" pitchFamily="34" charset="0"/>
                        </a:rPr>
                        <a:t>16</a:t>
                      </a:r>
                    </a:p>
                  </a:txBody>
                  <a:tcPr marL="6850" marR="6850" marT="68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GB" sz="1200" b="0" i="0" u="none" strike="noStrike">
                          <a:solidFill>
                            <a:schemeClr val="tx1"/>
                          </a:solidFill>
                          <a:effectLst/>
                          <a:latin typeface="Arial" panose="020B0604020202020204" pitchFamily="34" charset="0"/>
                          <a:cs typeface="Arial" panose="020B0604020202020204" pitchFamily="34" charset="0"/>
                        </a:rPr>
                        <a:t>Other sectors</a:t>
                      </a:r>
                      <a:br>
                        <a:rPr lang="en-GB" sz="1200" b="0" i="0" u="none" strike="noStrike">
                          <a:solidFill>
                            <a:schemeClr val="tx1"/>
                          </a:solidFill>
                          <a:effectLst/>
                          <a:latin typeface="Arial" panose="020B0604020202020204" pitchFamily="34" charset="0"/>
                          <a:cs typeface="Arial" panose="020B0604020202020204" pitchFamily="34" charset="0"/>
                        </a:rPr>
                      </a:br>
                      <a:r>
                        <a:rPr lang="en-GB" sz="1200" b="0" i="0" u="none" strike="noStrike">
                          <a:solidFill>
                            <a:schemeClr val="tx1"/>
                          </a:solidFill>
                          <a:effectLst/>
                          <a:latin typeface="Arial" panose="020B0604020202020204" pitchFamily="34" charset="0"/>
                          <a:cs typeface="Arial" panose="020B0604020202020204" pitchFamily="34" charset="0"/>
                        </a:rPr>
                        <a:t>(</a:t>
                      </a:r>
                      <a:r>
                        <a:rPr lang="en-GB" sz="1200" b="0" i="0">
                          <a:solidFill>
                            <a:schemeClr val="tx1"/>
                          </a:solidFill>
                          <a:effectLst/>
                          <a:latin typeface="Arial" panose="020B0604020202020204" pitchFamily="34" charset="0"/>
                          <a:cs typeface="Arial" panose="020B0604020202020204" pitchFamily="34" charset="0"/>
                        </a:rPr>
                        <a:t>agriculture, forestry and fishing; Mining and quarrying; Water supply and Waste management)</a:t>
                      </a:r>
                      <a:endParaRPr lang="en-US" sz="1200" b="0" i="0">
                        <a:solidFill>
                          <a:schemeClr val="tx1"/>
                        </a:solidFill>
                        <a:effectLst/>
                        <a:latin typeface="Arial" panose="020B0604020202020204" pitchFamily="34" charset="0"/>
                        <a:cs typeface="Arial" panose="020B0604020202020204" pitchFamily="34" charset="0"/>
                      </a:endParaRPr>
                    </a:p>
                    <a:p>
                      <a:pPr algn="l" fontAlgn="b"/>
                      <a:endParaRPr lang="en-GB" sz="1200" b="0" i="0" u="none" strike="noStrike">
                        <a:solidFill>
                          <a:schemeClr val="tx1"/>
                        </a:solidFill>
                        <a:effectLst/>
                        <a:latin typeface="Arial" panose="020B0604020202020204" pitchFamily="34" charset="0"/>
                        <a:cs typeface="Arial" panose="020B0604020202020204" pitchFamily="34" charset="0"/>
                      </a:endParaRPr>
                    </a:p>
                  </a:txBody>
                  <a:tcPr marL="6850" marR="6850" marT="68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Arial" panose="020B0604020202020204" pitchFamily="34" charset="0"/>
                        </a:rPr>
                        <a:t>1,178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Arial" panose="020B0604020202020204" pitchFamily="34" charset="0"/>
                        </a:rPr>
                        <a:t>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Arial" panose="020B0604020202020204" pitchFamily="34" charset="0"/>
                        </a:rPr>
                        <a:t>68,020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Arial" panose="020B0604020202020204" pitchFamily="34" charset="0"/>
                        </a:rPr>
                        <a:t>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61925379"/>
                  </a:ext>
                </a:extLst>
              </a:tr>
            </a:tbl>
          </a:graphicData>
        </a:graphic>
      </p:graphicFrame>
    </p:spTree>
    <p:extLst>
      <p:ext uri="{BB962C8B-B14F-4D97-AF65-F5344CB8AC3E}">
        <p14:creationId xmlns:p14="http://schemas.microsoft.com/office/powerpoint/2010/main" val="3804126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5A4FE2F7-69FF-4382-B870-839313383F34}"/>
              </a:ext>
            </a:extLst>
          </p:cNvPr>
          <p:cNvSpPr>
            <a:spLocks noGrp="1"/>
          </p:cNvSpPr>
          <p:nvPr>
            <p:ph type="title" idx="4294967295"/>
          </p:nvPr>
        </p:nvSpPr>
        <p:spPr>
          <a:xfrm>
            <a:off x="0" y="-19785"/>
            <a:ext cx="12192000" cy="646331"/>
          </a:xfrm>
          <a:prstGeom prst="rect">
            <a:avLst/>
          </a:prstGeom>
          <a:solidFill>
            <a:srgbClr val="203864"/>
          </a:solidFill>
          <a:ln w="12700" cap="flat" cmpd="sng" algn="ctr">
            <a:noFill/>
            <a:prstDash val="solid"/>
            <a:miter lim="800000"/>
          </a:ln>
          <a:effectLst/>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prstClr val="white"/>
                </a:solidFill>
                <a:effectLst/>
                <a:uLnTx/>
                <a:uFillTx/>
                <a:latin typeface="Calibri" panose="020F0502020204030204"/>
                <a:ea typeface="+mn-ea"/>
                <a:cs typeface="+mn-cs"/>
              </a:rPr>
              <a:t>Employment Trends – Vacancies by Industry Changes</a:t>
            </a:r>
          </a:p>
        </p:txBody>
      </p:sp>
      <p:graphicFrame>
        <p:nvGraphicFramePr>
          <p:cNvPr id="4" name="Table 3">
            <a:extLst>
              <a:ext uri="{FF2B5EF4-FFF2-40B4-BE49-F238E27FC236}">
                <a16:creationId xmlns:a16="http://schemas.microsoft.com/office/drawing/2014/main" id="{3F198348-60A1-53AB-F9D1-D4A3174B8666}"/>
              </a:ext>
            </a:extLst>
          </p:cNvPr>
          <p:cNvGraphicFramePr>
            <a:graphicFrameLocks noGrp="1"/>
          </p:cNvGraphicFramePr>
          <p:nvPr>
            <p:extLst>
              <p:ext uri="{D42A27DB-BD31-4B8C-83A1-F6EECF244321}">
                <p14:modId xmlns:p14="http://schemas.microsoft.com/office/powerpoint/2010/main" val="593861624"/>
              </p:ext>
            </p:extLst>
          </p:nvPr>
        </p:nvGraphicFramePr>
        <p:xfrm>
          <a:off x="158144" y="725401"/>
          <a:ext cx="2980471" cy="6046570"/>
        </p:xfrm>
        <a:graphic>
          <a:graphicData uri="http://schemas.openxmlformats.org/drawingml/2006/table">
            <a:tbl>
              <a:tblPr firstRow="1">
                <a:tableStyleId>{5C22544A-7EE6-4342-B048-85BDC9FD1C3A}</a:tableStyleId>
              </a:tblPr>
              <a:tblGrid>
                <a:gridCol w="746927">
                  <a:extLst>
                    <a:ext uri="{9D8B030D-6E8A-4147-A177-3AD203B41FA5}">
                      <a16:colId xmlns:a16="http://schemas.microsoft.com/office/drawing/2014/main" val="2159562102"/>
                    </a:ext>
                  </a:extLst>
                </a:gridCol>
                <a:gridCol w="2233544">
                  <a:extLst>
                    <a:ext uri="{9D8B030D-6E8A-4147-A177-3AD203B41FA5}">
                      <a16:colId xmlns:a16="http://schemas.microsoft.com/office/drawing/2014/main" val="2929235570"/>
                    </a:ext>
                  </a:extLst>
                </a:gridCol>
              </a:tblGrid>
              <a:tr h="172501">
                <a:tc gridSpan="2">
                  <a:txBody>
                    <a:bodyPr/>
                    <a:lstStyle/>
                    <a:p>
                      <a:pPr algn="ctr" fontAlgn="b"/>
                      <a:r>
                        <a:rPr lang="en-GB" sz="1150" b="0" i="0" u="none" strike="noStrike">
                          <a:solidFill>
                            <a:schemeClr val="tx1"/>
                          </a:solidFill>
                          <a:effectLst/>
                          <a:latin typeface="Arial" panose="020B0604020202020204" pitchFamily="34" charset="0"/>
                          <a:cs typeface="Arial" panose="020B0604020202020204" pitchFamily="34" charset="0"/>
                        </a:rPr>
                        <a:t>Sector Identifier for Chart</a:t>
                      </a:r>
                    </a:p>
                  </a:txBody>
                  <a:tcPr marL="2995" marR="2995" marT="299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hMerge="1">
                  <a:txBody>
                    <a:bodyPr/>
                    <a:lstStyle/>
                    <a:p>
                      <a:pPr algn="ctr" fontAlgn="b"/>
                      <a:endParaRPr lang="en-GB" sz="1150" b="0" i="0" u="none" strike="noStrike">
                        <a:solidFill>
                          <a:schemeClr val="tx1"/>
                        </a:solidFill>
                        <a:effectLst/>
                        <a:latin typeface="Arial" panose="020B0604020202020204" pitchFamily="34" charset="0"/>
                        <a:cs typeface="Arial" panose="020B0604020202020204" pitchFamily="34" charset="0"/>
                      </a:endParaRPr>
                    </a:p>
                  </a:txBody>
                  <a:tcPr marL="2995" marR="2995" marT="29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extLst>
                  <a:ext uri="{0D108BD9-81ED-4DB2-BD59-A6C34878D82A}">
                    <a16:rowId xmlns:a16="http://schemas.microsoft.com/office/drawing/2014/main" val="3699032315"/>
                  </a:ext>
                </a:extLst>
              </a:tr>
              <a:tr h="334603">
                <a:tc>
                  <a:txBody>
                    <a:bodyPr/>
                    <a:lstStyle/>
                    <a:p>
                      <a:pPr algn="ctr" fontAlgn="b"/>
                      <a:r>
                        <a:rPr lang="en-GB" sz="1150" b="0" i="0" u="none" strike="noStrike">
                          <a:solidFill>
                            <a:schemeClr val="tx1"/>
                          </a:solidFill>
                          <a:effectLst/>
                          <a:latin typeface="Arial" panose="020B0604020202020204" pitchFamily="34" charset="0"/>
                          <a:cs typeface="Arial" panose="020B0604020202020204" pitchFamily="34" charset="0"/>
                        </a:rPr>
                        <a:t>Sector Identifier</a:t>
                      </a:r>
                    </a:p>
                  </a:txBody>
                  <a:tcPr marL="2995" marR="2995" marT="299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fontAlgn="b"/>
                      <a:r>
                        <a:rPr lang="en-GB" sz="1150" b="0" i="0" u="none" strike="noStrike">
                          <a:solidFill>
                            <a:schemeClr val="tx1"/>
                          </a:solidFill>
                          <a:effectLst/>
                          <a:latin typeface="Arial" panose="020B0604020202020204" pitchFamily="34" charset="0"/>
                          <a:cs typeface="Arial" panose="020B0604020202020204" pitchFamily="34" charset="0"/>
                        </a:rPr>
                        <a:t>Sector Name</a:t>
                      </a:r>
                    </a:p>
                  </a:txBody>
                  <a:tcPr marL="2995" marR="2995" marT="29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extLst>
                  <a:ext uri="{0D108BD9-81ED-4DB2-BD59-A6C34878D82A}">
                    <a16:rowId xmlns:a16="http://schemas.microsoft.com/office/drawing/2014/main" val="3072568730"/>
                  </a:ext>
                </a:extLst>
              </a:tr>
              <a:tr h="334603">
                <a:tc>
                  <a:txBody>
                    <a:bodyPr/>
                    <a:lstStyle/>
                    <a:p>
                      <a:pPr algn="ctr" fontAlgn="b"/>
                      <a:r>
                        <a:rPr lang="en-GB" sz="1150" u="none" strike="noStrike">
                          <a:solidFill>
                            <a:schemeClr val="tx1"/>
                          </a:solidFill>
                          <a:effectLst/>
                          <a:latin typeface="Arial" panose="020B0604020202020204" pitchFamily="34" charset="0"/>
                          <a:cs typeface="Arial" panose="020B0604020202020204" pitchFamily="34" charset="0"/>
                        </a:rPr>
                        <a:t>1</a:t>
                      </a:r>
                      <a:endParaRPr lang="en-GB" sz="1150" b="0" i="0" u="none" strike="noStrike">
                        <a:solidFill>
                          <a:schemeClr val="tx1"/>
                        </a:solidFill>
                        <a:effectLst/>
                        <a:latin typeface="Arial" panose="020B0604020202020204" pitchFamily="34" charset="0"/>
                        <a:cs typeface="Arial" panose="020B0604020202020204" pitchFamily="34" charset="0"/>
                      </a:endParaRPr>
                    </a:p>
                  </a:txBody>
                  <a:tcPr marL="2995" marR="2995" marT="29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150" u="none" strike="noStrike">
                          <a:solidFill>
                            <a:schemeClr val="tx1"/>
                          </a:solidFill>
                          <a:effectLst/>
                          <a:latin typeface="Arial" panose="020B0604020202020204" pitchFamily="34" charset="0"/>
                          <a:cs typeface="Arial" panose="020B0604020202020204" pitchFamily="34" charset="0"/>
                        </a:rPr>
                        <a:t>Accommodation and food service activities</a:t>
                      </a:r>
                      <a:endParaRPr lang="en-GB" sz="1150" b="0" i="0" u="none" strike="noStrike">
                        <a:solidFill>
                          <a:schemeClr val="tx1"/>
                        </a:solidFill>
                        <a:effectLst/>
                        <a:latin typeface="Arial" panose="020B0604020202020204" pitchFamily="34" charset="0"/>
                        <a:cs typeface="Arial" panose="020B0604020202020204" pitchFamily="34" charset="0"/>
                      </a:endParaRPr>
                    </a:p>
                  </a:txBody>
                  <a:tcPr marL="2995" marR="2995" marT="29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04197216"/>
                  </a:ext>
                </a:extLst>
              </a:tr>
              <a:tr h="334603">
                <a:tc>
                  <a:txBody>
                    <a:bodyPr/>
                    <a:lstStyle/>
                    <a:p>
                      <a:pPr algn="ctr" fontAlgn="b"/>
                      <a:r>
                        <a:rPr lang="en-GB" sz="1150" u="none" strike="noStrike">
                          <a:solidFill>
                            <a:schemeClr val="tx1"/>
                          </a:solidFill>
                          <a:effectLst/>
                          <a:latin typeface="Arial" panose="020B0604020202020204" pitchFamily="34" charset="0"/>
                          <a:cs typeface="Arial" panose="020B0604020202020204" pitchFamily="34" charset="0"/>
                        </a:rPr>
                        <a:t>2</a:t>
                      </a:r>
                      <a:endParaRPr lang="en-GB" sz="1150" b="0" i="0" u="none" strike="noStrike">
                        <a:solidFill>
                          <a:schemeClr val="tx1"/>
                        </a:solidFill>
                        <a:effectLst/>
                        <a:latin typeface="Arial" panose="020B0604020202020204" pitchFamily="34" charset="0"/>
                        <a:cs typeface="Arial" panose="020B0604020202020204" pitchFamily="34" charset="0"/>
                      </a:endParaRPr>
                    </a:p>
                  </a:txBody>
                  <a:tcPr marL="2995" marR="2995" marT="29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150" u="none" strike="noStrike">
                          <a:solidFill>
                            <a:schemeClr val="tx1"/>
                          </a:solidFill>
                          <a:effectLst/>
                          <a:latin typeface="Arial" panose="020B0604020202020204" pitchFamily="34" charset="0"/>
                          <a:cs typeface="Arial" panose="020B0604020202020204" pitchFamily="34" charset="0"/>
                        </a:rPr>
                        <a:t>Administrative and support service activities</a:t>
                      </a:r>
                      <a:endParaRPr lang="en-GB" sz="1150" b="0" i="0" u="none" strike="noStrike">
                        <a:solidFill>
                          <a:schemeClr val="tx1"/>
                        </a:solidFill>
                        <a:effectLst/>
                        <a:latin typeface="Arial" panose="020B0604020202020204" pitchFamily="34" charset="0"/>
                        <a:cs typeface="Arial" panose="020B0604020202020204" pitchFamily="34" charset="0"/>
                      </a:endParaRPr>
                    </a:p>
                  </a:txBody>
                  <a:tcPr marL="2995" marR="2995" marT="29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03414337"/>
                  </a:ext>
                </a:extLst>
              </a:tr>
              <a:tr h="334603">
                <a:tc>
                  <a:txBody>
                    <a:bodyPr/>
                    <a:lstStyle/>
                    <a:p>
                      <a:pPr algn="ctr" fontAlgn="b"/>
                      <a:r>
                        <a:rPr lang="en-GB" sz="1150" u="none" strike="noStrike">
                          <a:solidFill>
                            <a:schemeClr val="tx1"/>
                          </a:solidFill>
                          <a:effectLst/>
                          <a:latin typeface="Arial" panose="020B0604020202020204" pitchFamily="34" charset="0"/>
                          <a:cs typeface="Arial" panose="020B0604020202020204" pitchFamily="34" charset="0"/>
                        </a:rPr>
                        <a:t>3</a:t>
                      </a:r>
                      <a:endParaRPr lang="en-GB" sz="1150" b="0" i="0" u="none" strike="noStrike">
                        <a:solidFill>
                          <a:schemeClr val="tx1"/>
                        </a:solidFill>
                        <a:effectLst/>
                        <a:latin typeface="Arial" panose="020B0604020202020204" pitchFamily="34" charset="0"/>
                        <a:cs typeface="Arial" panose="020B0604020202020204" pitchFamily="34" charset="0"/>
                      </a:endParaRPr>
                    </a:p>
                  </a:txBody>
                  <a:tcPr marL="2995" marR="2995" marT="29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150" u="none" strike="noStrike">
                          <a:solidFill>
                            <a:schemeClr val="tx1"/>
                          </a:solidFill>
                          <a:effectLst/>
                          <a:latin typeface="Arial" panose="020B0604020202020204" pitchFamily="34" charset="0"/>
                          <a:cs typeface="Arial" panose="020B0604020202020204" pitchFamily="34" charset="0"/>
                        </a:rPr>
                        <a:t>Arts, entertainment and recreation</a:t>
                      </a:r>
                      <a:endParaRPr lang="en-GB" sz="1150" b="0" i="0" u="none" strike="noStrike">
                        <a:solidFill>
                          <a:schemeClr val="tx1"/>
                        </a:solidFill>
                        <a:effectLst/>
                        <a:latin typeface="Arial" panose="020B0604020202020204" pitchFamily="34" charset="0"/>
                        <a:cs typeface="Arial" panose="020B0604020202020204" pitchFamily="34" charset="0"/>
                      </a:endParaRPr>
                    </a:p>
                  </a:txBody>
                  <a:tcPr marL="2995" marR="2995" marT="29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13483757"/>
                  </a:ext>
                </a:extLst>
              </a:tr>
              <a:tr h="168719">
                <a:tc>
                  <a:txBody>
                    <a:bodyPr/>
                    <a:lstStyle/>
                    <a:p>
                      <a:pPr algn="ctr" fontAlgn="b"/>
                      <a:r>
                        <a:rPr lang="en-GB" sz="1150" u="none" strike="noStrike">
                          <a:solidFill>
                            <a:schemeClr val="tx1"/>
                          </a:solidFill>
                          <a:effectLst/>
                          <a:latin typeface="Arial" panose="020B0604020202020204" pitchFamily="34" charset="0"/>
                          <a:cs typeface="Arial" panose="020B0604020202020204" pitchFamily="34" charset="0"/>
                        </a:rPr>
                        <a:t>4</a:t>
                      </a:r>
                      <a:endParaRPr lang="en-GB" sz="1150" b="0" i="0" u="none" strike="noStrike">
                        <a:solidFill>
                          <a:schemeClr val="tx1"/>
                        </a:solidFill>
                        <a:effectLst/>
                        <a:latin typeface="Arial" panose="020B0604020202020204" pitchFamily="34" charset="0"/>
                        <a:cs typeface="Arial" panose="020B0604020202020204" pitchFamily="34" charset="0"/>
                      </a:endParaRPr>
                    </a:p>
                  </a:txBody>
                  <a:tcPr marL="2995" marR="2995" marT="29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150" u="none" strike="noStrike">
                          <a:solidFill>
                            <a:schemeClr val="tx1"/>
                          </a:solidFill>
                          <a:effectLst/>
                          <a:latin typeface="Arial" panose="020B0604020202020204" pitchFamily="34" charset="0"/>
                          <a:cs typeface="Arial" panose="020B0604020202020204" pitchFamily="34" charset="0"/>
                        </a:rPr>
                        <a:t>Construction</a:t>
                      </a:r>
                      <a:endParaRPr lang="en-GB" sz="1150" b="0" i="0" u="none" strike="noStrike">
                        <a:solidFill>
                          <a:schemeClr val="tx1"/>
                        </a:solidFill>
                        <a:effectLst/>
                        <a:latin typeface="Arial" panose="020B0604020202020204" pitchFamily="34" charset="0"/>
                        <a:cs typeface="Arial" panose="020B0604020202020204" pitchFamily="34" charset="0"/>
                      </a:endParaRPr>
                    </a:p>
                  </a:txBody>
                  <a:tcPr marL="2995" marR="2995" marT="29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10533424"/>
                  </a:ext>
                </a:extLst>
              </a:tr>
              <a:tr h="168719">
                <a:tc>
                  <a:txBody>
                    <a:bodyPr/>
                    <a:lstStyle/>
                    <a:p>
                      <a:pPr algn="ctr" fontAlgn="b"/>
                      <a:r>
                        <a:rPr lang="en-GB" sz="1150" u="none" strike="noStrike">
                          <a:solidFill>
                            <a:schemeClr val="tx1"/>
                          </a:solidFill>
                          <a:effectLst/>
                          <a:latin typeface="Arial" panose="020B0604020202020204" pitchFamily="34" charset="0"/>
                          <a:cs typeface="Arial" panose="020B0604020202020204" pitchFamily="34" charset="0"/>
                        </a:rPr>
                        <a:t>5</a:t>
                      </a:r>
                      <a:endParaRPr lang="en-GB" sz="1150" b="0" i="0" u="none" strike="noStrike">
                        <a:solidFill>
                          <a:schemeClr val="tx1"/>
                        </a:solidFill>
                        <a:effectLst/>
                        <a:latin typeface="Arial" panose="020B0604020202020204" pitchFamily="34" charset="0"/>
                        <a:cs typeface="Arial" panose="020B0604020202020204" pitchFamily="34" charset="0"/>
                      </a:endParaRPr>
                    </a:p>
                  </a:txBody>
                  <a:tcPr marL="2995" marR="2995" marT="29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150" u="none" strike="noStrike">
                          <a:solidFill>
                            <a:schemeClr val="tx1"/>
                          </a:solidFill>
                          <a:effectLst/>
                          <a:latin typeface="Arial" panose="020B0604020202020204" pitchFamily="34" charset="0"/>
                          <a:cs typeface="Arial" panose="020B0604020202020204" pitchFamily="34" charset="0"/>
                        </a:rPr>
                        <a:t>Education</a:t>
                      </a:r>
                      <a:endParaRPr lang="en-GB" sz="1150" b="0" i="0" u="none" strike="noStrike">
                        <a:solidFill>
                          <a:schemeClr val="tx1"/>
                        </a:solidFill>
                        <a:effectLst/>
                        <a:latin typeface="Arial" panose="020B0604020202020204" pitchFamily="34" charset="0"/>
                        <a:cs typeface="Arial" panose="020B0604020202020204" pitchFamily="34" charset="0"/>
                      </a:endParaRPr>
                    </a:p>
                  </a:txBody>
                  <a:tcPr marL="2995" marR="2995" marT="29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72126321"/>
                  </a:ext>
                </a:extLst>
              </a:tr>
              <a:tr h="334603">
                <a:tc>
                  <a:txBody>
                    <a:bodyPr/>
                    <a:lstStyle/>
                    <a:p>
                      <a:pPr algn="ctr" fontAlgn="b"/>
                      <a:r>
                        <a:rPr lang="en-GB" sz="1150" u="none" strike="noStrike">
                          <a:solidFill>
                            <a:schemeClr val="tx1"/>
                          </a:solidFill>
                          <a:effectLst/>
                          <a:latin typeface="Arial" panose="020B0604020202020204" pitchFamily="34" charset="0"/>
                          <a:cs typeface="Arial" panose="020B0604020202020204" pitchFamily="34" charset="0"/>
                        </a:rPr>
                        <a:t>6</a:t>
                      </a:r>
                      <a:endParaRPr lang="en-GB" sz="1150" b="0" i="0" u="none" strike="noStrike">
                        <a:solidFill>
                          <a:schemeClr val="tx1"/>
                        </a:solidFill>
                        <a:effectLst/>
                        <a:latin typeface="Arial" panose="020B0604020202020204" pitchFamily="34" charset="0"/>
                        <a:cs typeface="Arial" panose="020B0604020202020204" pitchFamily="34" charset="0"/>
                      </a:endParaRPr>
                    </a:p>
                  </a:txBody>
                  <a:tcPr marL="2995" marR="2995" marT="29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150" u="none" strike="noStrike">
                          <a:solidFill>
                            <a:schemeClr val="tx1"/>
                          </a:solidFill>
                          <a:effectLst/>
                          <a:latin typeface="Arial" panose="020B0604020202020204" pitchFamily="34" charset="0"/>
                          <a:cs typeface="Arial" panose="020B0604020202020204" pitchFamily="34" charset="0"/>
                        </a:rPr>
                        <a:t>Financial and insurance activities</a:t>
                      </a:r>
                      <a:endParaRPr lang="en-GB" sz="1150" b="0" i="0" u="none" strike="noStrike">
                        <a:solidFill>
                          <a:schemeClr val="tx1"/>
                        </a:solidFill>
                        <a:effectLst/>
                        <a:latin typeface="Arial" panose="020B0604020202020204" pitchFamily="34" charset="0"/>
                        <a:cs typeface="Arial" panose="020B0604020202020204" pitchFamily="34" charset="0"/>
                      </a:endParaRPr>
                    </a:p>
                  </a:txBody>
                  <a:tcPr marL="2995" marR="2995" marT="29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13611081"/>
                  </a:ext>
                </a:extLst>
              </a:tr>
              <a:tr h="334603">
                <a:tc>
                  <a:txBody>
                    <a:bodyPr/>
                    <a:lstStyle/>
                    <a:p>
                      <a:pPr algn="ctr" fontAlgn="b"/>
                      <a:r>
                        <a:rPr lang="en-GB" sz="1150" u="none" strike="noStrike">
                          <a:solidFill>
                            <a:schemeClr val="tx1"/>
                          </a:solidFill>
                          <a:effectLst/>
                          <a:latin typeface="Arial" panose="020B0604020202020204" pitchFamily="34" charset="0"/>
                          <a:cs typeface="Arial" panose="020B0604020202020204" pitchFamily="34" charset="0"/>
                        </a:rPr>
                        <a:t>7</a:t>
                      </a:r>
                      <a:endParaRPr lang="en-GB" sz="1150" b="0" i="0" u="none" strike="noStrike">
                        <a:solidFill>
                          <a:schemeClr val="tx1"/>
                        </a:solidFill>
                        <a:effectLst/>
                        <a:latin typeface="Arial" panose="020B0604020202020204" pitchFamily="34" charset="0"/>
                        <a:cs typeface="Arial" panose="020B0604020202020204" pitchFamily="34" charset="0"/>
                      </a:endParaRPr>
                    </a:p>
                  </a:txBody>
                  <a:tcPr marL="2995" marR="2995" marT="29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150" u="none" strike="noStrike">
                          <a:solidFill>
                            <a:schemeClr val="tx1"/>
                          </a:solidFill>
                          <a:effectLst/>
                          <a:latin typeface="Arial" panose="020B0604020202020204" pitchFamily="34" charset="0"/>
                          <a:cs typeface="Arial" panose="020B0604020202020204" pitchFamily="34" charset="0"/>
                        </a:rPr>
                        <a:t>Human health and social work activities</a:t>
                      </a:r>
                      <a:endParaRPr lang="en-GB" sz="1150" b="0" i="0" u="none" strike="noStrike">
                        <a:solidFill>
                          <a:schemeClr val="tx1"/>
                        </a:solidFill>
                        <a:effectLst/>
                        <a:latin typeface="Arial" panose="020B0604020202020204" pitchFamily="34" charset="0"/>
                        <a:cs typeface="Arial" panose="020B0604020202020204" pitchFamily="34" charset="0"/>
                      </a:endParaRPr>
                    </a:p>
                  </a:txBody>
                  <a:tcPr marL="2995" marR="2995" marT="29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88671580"/>
                  </a:ext>
                </a:extLst>
              </a:tr>
              <a:tr h="334603">
                <a:tc>
                  <a:txBody>
                    <a:bodyPr/>
                    <a:lstStyle/>
                    <a:p>
                      <a:pPr algn="ctr" fontAlgn="b"/>
                      <a:r>
                        <a:rPr lang="en-GB" sz="1150" u="none" strike="noStrike">
                          <a:solidFill>
                            <a:schemeClr val="tx1"/>
                          </a:solidFill>
                          <a:effectLst/>
                          <a:latin typeface="Arial" panose="020B0604020202020204" pitchFamily="34" charset="0"/>
                          <a:cs typeface="Arial" panose="020B0604020202020204" pitchFamily="34" charset="0"/>
                        </a:rPr>
                        <a:t>8</a:t>
                      </a:r>
                      <a:endParaRPr lang="en-GB" sz="1150" b="0" i="0" u="none" strike="noStrike">
                        <a:solidFill>
                          <a:schemeClr val="tx1"/>
                        </a:solidFill>
                        <a:effectLst/>
                        <a:latin typeface="Arial" panose="020B0604020202020204" pitchFamily="34" charset="0"/>
                        <a:cs typeface="Arial" panose="020B0604020202020204" pitchFamily="34" charset="0"/>
                      </a:endParaRPr>
                    </a:p>
                  </a:txBody>
                  <a:tcPr marL="2995" marR="2995" marT="29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150" u="none" strike="noStrike">
                          <a:solidFill>
                            <a:schemeClr val="tx1"/>
                          </a:solidFill>
                          <a:effectLst/>
                          <a:latin typeface="Arial" panose="020B0604020202020204" pitchFamily="34" charset="0"/>
                          <a:cs typeface="Arial" panose="020B0604020202020204" pitchFamily="34" charset="0"/>
                        </a:rPr>
                        <a:t>Information and communication</a:t>
                      </a:r>
                      <a:endParaRPr lang="en-GB" sz="1150" b="0" i="0" u="none" strike="noStrike">
                        <a:solidFill>
                          <a:schemeClr val="tx1"/>
                        </a:solidFill>
                        <a:effectLst/>
                        <a:latin typeface="Arial" panose="020B0604020202020204" pitchFamily="34" charset="0"/>
                        <a:cs typeface="Arial" panose="020B0604020202020204" pitchFamily="34" charset="0"/>
                      </a:endParaRPr>
                    </a:p>
                  </a:txBody>
                  <a:tcPr marL="2995" marR="2995" marT="29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71513162"/>
                  </a:ext>
                </a:extLst>
              </a:tr>
              <a:tr h="168719">
                <a:tc>
                  <a:txBody>
                    <a:bodyPr/>
                    <a:lstStyle/>
                    <a:p>
                      <a:pPr algn="ctr" fontAlgn="b"/>
                      <a:r>
                        <a:rPr lang="en-GB" sz="1150" u="none" strike="noStrike">
                          <a:solidFill>
                            <a:schemeClr val="tx1"/>
                          </a:solidFill>
                          <a:effectLst/>
                          <a:latin typeface="Arial" panose="020B0604020202020204" pitchFamily="34" charset="0"/>
                          <a:cs typeface="Arial" panose="020B0604020202020204" pitchFamily="34" charset="0"/>
                        </a:rPr>
                        <a:t>9</a:t>
                      </a:r>
                      <a:endParaRPr lang="en-GB" sz="1150" b="0" i="0" u="none" strike="noStrike">
                        <a:solidFill>
                          <a:schemeClr val="tx1"/>
                        </a:solidFill>
                        <a:effectLst/>
                        <a:latin typeface="Arial" panose="020B0604020202020204" pitchFamily="34" charset="0"/>
                        <a:cs typeface="Arial" panose="020B0604020202020204" pitchFamily="34" charset="0"/>
                      </a:endParaRPr>
                    </a:p>
                  </a:txBody>
                  <a:tcPr marL="2995" marR="2995" marT="29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150" u="none" strike="noStrike">
                          <a:solidFill>
                            <a:schemeClr val="tx1"/>
                          </a:solidFill>
                          <a:effectLst/>
                          <a:latin typeface="Arial" panose="020B0604020202020204" pitchFamily="34" charset="0"/>
                          <a:cs typeface="Arial" panose="020B0604020202020204" pitchFamily="34" charset="0"/>
                        </a:rPr>
                        <a:t>Manufacturing</a:t>
                      </a:r>
                      <a:endParaRPr lang="en-GB" sz="1150" b="0" i="0" u="none" strike="noStrike">
                        <a:solidFill>
                          <a:schemeClr val="tx1"/>
                        </a:solidFill>
                        <a:effectLst/>
                        <a:latin typeface="Arial" panose="020B0604020202020204" pitchFamily="34" charset="0"/>
                        <a:cs typeface="Arial" panose="020B0604020202020204" pitchFamily="34" charset="0"/>
                      </a:endParaRPr>
                    </a:p>
                  </a:txBody>
                  <a:tcPr marL="2995" marR="2995" marT="29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20684573"/>
                  </a:ext>
                </a:extLst>
              </a:tr>
              <a:tr h="168719">
                <a:tc>
                  <a:txBody>
                    <a:bodyPr/>
                    <a:lstStyle/>
                    <a:p>
                      <a:pPr algn="ctr" fontAlgn="b"/>
                      <a:r>
                        <a:rPr lang="en-GB" sz="1150" u="none" strike="noStrike">
                          <a:solidFill>
                            <a:schemeClr val="tx1"/>
                          </a:solidFill>
                          <a:effectLst/>
                          <a:latin typeface="Arial" panose="020B0604020202020204" pitchFamily="34" charset="0"/>
                          <a:cs typeface="Arial" panose="020B0604020202020204" pitchFamily="34" charset="0"/>
                        </a:rPr>
                        <a:t>10</a:t>
                      </a:r>
                      <a:endParaRPr lang="en-GB" sz="1150" b="0" i="0" u="none" strike="noStrike">
                        <a:solidFill>
                          <a:schemeClr val="tx1"/>
                        </a:solidFill>
                        <a:effectLst/>
                        <a:latin typeface="Arial" panose="020B0604020202020204" pitchFamily="34" charset="0"/>
                        <a:cs typeface="Arial" panose="020B0604020202020204" pitchFamily="34" charset="0"/>
                      </a:endParaRPr>
                    </a:p>
                  </a:txBody>
                  <a:tcPr marL="2995" marR="2995" marT="29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150" u="none" strike="noStrike">
                          <a:solidFill>
                            <a:schemeClr val="tx1"/>
                          </a:solidFill>
                          <a:effectLst/>
                          <a:latin typeface="Arial" panose="020B0604020202020204" pitchFamily="34" charset="0"/>
                          <a:cs typeface="Arial" panose="020B0604020202020204" pitchFamily="34" charset="0"/>
                        </a:rPr>
                        <a:t>Other service activities</a:t>
                      </a:r>
                      <a:endParaRPr lang="en-GB" sz="1150" b="0" i="0" u="none" strike="noStrike">
                        <a:solidFill>
                          <a:schemeClr val="tx1"/>
                        </a:solidFill>
                        <a:effectLst/>
                        <a:latin typeface="Arial" panose="020B0604020202020204" pitchFamily="34" charset="0"/>
                        <a:cs typeface="Arial" panose="020B0604020202020204" pitchFamily="34" charset="0"/>
                      </a:endParaRPr>
                    </a:p>
                  </a:txBody>
                  <a:tcPr marL="2995" marR="2995" marT="29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82213971"/>
                  </a:ext>
                </a:extLst>
              </a:tr>
              <a:tr h="334603">
                <a:tc>
                  <a:txBody>
                    <a:bodyPr/>
                    <a:lstStyle/>
                    <a:p>
                      <a:pPr algn="ctr" fontAlgn="b"/>
                      <a:r>
                        <a:rPr lang="en-GB" sz="1150" u="none" strike="noStrike">
                          <a:solidFill>
                            <a:schemeClr val="tx1"/>
                          </a:solidFill>
                          <a:effectLst/>
                          <a:latin typeface="Arial" panose="020B0604020202020204" pitchFamily="34" charset="0"/>
                          <a:cs typeface="Arial" panose="020B0604020202020204" pitchFamily="34" charset="0"/>
                        </a:rPr>
                        <a:t>11</a:t>
                      </a:r>
                      <a:endParaRPr lang="en-GB" sz="1150" b="0" i="0" u="none" strike="noStrike">
                        <a:solidFill>
                          <a:schemeClr val="tx1"/>
                        </a:solidFill>
                        <a:effectLst/>
                        <a:latin typeface="Arial" panose="020B0604020202020204" pitchFamily="34" charset="0"/>
                        <a:cs typeface="Arial" panose="020B0604020202020204" pitchFamily="34" charset="0"/>
                      </a:endParaRPr>
                    </a:p>
                  </a:txBody>
                  <a:tcPr marL="2995" marR="2995" marT="29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150" u="none" strike="noStrike">
                          <a:solidFill>
                            <a:schemeClr val="tx1"/>
                          </a:solidFill>
                          <a:effectLst/>
                          <a:latin typeface="Arial" panose="020B0604020202020204" pitchFamily="34" charset="0"/>
                          <a:cs typeface="Arial" panose="020B0604020202020204" pitchFamily="34" charset="0"/>
                        </a:rPr>
                        <a:t>Professional, scientific and technical activities</a:t>
                      </a:r>
                      <a:endParaRPr lang="en-GB" sz="1150" b="0" i="0" u="none" strike="noStrike">
                        <a:solidFill>
                          <a:schemeClr val="tx1"/>
                        </a:solidFill>
                        <a:effectLst/>
                        <a:latin typeface="Arial" panose="020B0604020202020204" pitchFamily="34" charset="0"/>
                        <a:cs typeface="Arial" panose="020B0604020202020204" pitchFamily="34" charset="0"/>
                      </a:endParaRPr>
                    </a:p>
                  </a:txBody>
                  <a:tcPr marL="2995" marR="2995" marT="29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40423507"/>
                  </a:ext>
                </a:extLst>
              </a:tr>
              <a:tr h="500487">
                <a:tc>
                  <a:txBody>
                    <a:bodyPr/>
                    <a:lstStyle/>
                    <a:p>
                      <a:pPr algn="ctr" fontAlgn="b"/>
                      <a:r>
                        <a:rPr lang="en-GB" sz="1150" u="none" strike="noStrike">
                          <a:solidFill>
                            <a:schemeClr val="tx1"/>
                          </a:solidFill>
                          <a:effectLst/>
                          <a:latin typeface="Arial" panose="020B0604020202020204" pitchFamily="34" charset="0"/>
                          <a:cs typeface="Arial" panose="020B0604020202020204" pitchFamily="34" charset="0"/>
                        </a:rPr>
                        <a:t>12</a:t>
                      </a:r>
                      <a:endParaRPr lang="en-GB" sz="1150" b="0" i="0" u="none" strike="noStrike">
                        <a:solidFill>
                          <a:schemeClr val="tx1"/>
                        </a:solidFill>
                        <a:effectLst/>
                        <a:latin typeface="Arial" panose="020B0604020202020204" pitchFamily="34" charset="0"/>
                        <a:cs typeface="Arial" panose="020B0604020202020204" pitchFamily="34" charset="0"/>
                      </a:endParaRPr>
                    </a:p>
                  </a:txBody>
                  <a:tcPr marL="2995" marR="2995" marT="29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150" u="none" strike="noStrike">
                          <a:solidFill>
                            <a:schemeClr val="tx1"/>
                          </a:solidFill>
                          <a:effectLst/>
                          <a:latin typeface="Arial" panose="020B0604020202020204" pitchFamily="34" charset="0"/>
                          <a:cs typeface="Arial" panose="020B0604020202020204" pitchFamily="34" charset="0"/>
                        </a:rPr>
                        <a:t>Public administration and defence; compulsory social security</a:t>
                      </a:r>
                      <a:endParaRPr lang="en-GB" sz="1150" b="0" i="0" u="none" strike="noStrike">
                        <a:solidFill>
                          <a:schemeClr val="tx1"/>
                        </a:solidFill>
                        <a:effectLst/>
                        <a:latin typeface="Arial" panose="020B0604020202020204" pitchFamily="34" charset="0"/>
                        <a:cs typeface="Arial" panose="020B0604020202020204" pitchFamily="34" charset="0"/>
                      </a:endParaRPr>
                    </a:p>
                  </a:txBody>
                  <a:tcPr marL="2995" marR="2995" marT="29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07539089"/>
                  </a:ext>
                </a:extLst>
              </a:tr>
              <a:tr h="168719">
                <a:tc>
                  <a:txBody>
                    <a:bodyPr/>
                    <a:lstStyle/>
                    <a:p>
                      <a:pPr algn="ctr" fontAlgn="b"/>
                      <a:r>
                        <a:rPr lang="en-GB" sz="1150" u="none" strike="noStrike">
                          <a:solidFill>
                            <a:schemeClr val="tx1"/>
                          </a:solidFill>
                          <a:effectLst/>
                          <a:latin typeface="Arial" panose="020B0604020202020204" pitchFamily="34" charset="0"/>
                          <a:cs typeface="Arial" panose="020B0604020202020204" pitchFamily="34" charset="0"/>
                        </a:rPr>
                        <a:t>13</a:t>
                      </a:r>
                      <a:endParaRPr lang="en-GB" sz="1150" b="0" i="0" u="none" strike="noStrike">
                        <a:solidFill>
                          <a:schemeClr val="tx1"/>
                        </a:solidFill>
                        <a:effectLst/>
                        <a:latin typeface="Arial" panose="020B0604020202020204" pitchFamily="34" charset="0"/>
                        <a:cs typeface="Arial" panose="020B0604020202020204" pitchFamily="34" charset="0"/>
                      </a:endParaRPr>
                    </a:p>
                  </a:txBody>
                  <a:tcPr marL="2995" marR="2995" marT="29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150" u="none" strike="noStrike">
                          <a:solidFill>
                            <a:schemeClr val="tx1"/>
                          </a:solidFill>
                          <a:effectLst/>
                          <a:latin typeface="Arial" panose="020B0604020202020204" pitchFamily="34" charset="0"/>
                          <a:cs typeface="Arial" panose="020B0604020202020204" pitchFamily="34" charset="0"/>
                        </a:rPr>
                        <a:t>Real estate activities</a:t>
                      </a:r>
                      <a:endParaRPr lang="en-GB" sz="1150" b="0" i="0" u="none" strike="noStrike">
                        <a:solidFill>
                          <a:schemeClr val="tx1"/>
                        </a:solidFill>
                        <a:effectLst/>
                        <a:latin typeface="Arial" panose="020B0604020202020204" pitchFamily="34" charset="0"/>
                        <a:cs typeface="Arial" panose="020B0604020202020204" pitchFamily="34" charset="0"/>
                      </a:endParaRPr>
                    </a:p>
                  </a:txBody>
                  <a:tcPr marL="2995" marR="2995" marT="29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60533248"/>
                  </a:ext>
                </a:extLst>
              </a:tr>
              <a:tr h="168719">
                <a:tc>
                  <a:txBody>
                    <a:bodyPr/>
                    <a:lstStyle/>
                    <a:p>
                      <a:pPr algn="ctr" fontAlgn="b"/>
                      <a:r>
                        <a:rPr lang="en-GB" sz="1150" u="none" strike="noStrike">
                          <a:solidFill>
                            <a:schemeClr val="tx1"/>
                          </a:solidFill>
                          <a:effectLst/>
                          <a:latin typeface="Arial" panose="020B0604020202020204" pitchFamily="34" charset="0"/>
                          <a:cs typeface="Arial" panose="020B0604020202020204" pitchFamily="34" charset="0"/>
                        </a:rPr>
                        <a:t>14</a:t>
                      </a:r>
                      <a:endParaRPr lang="en-GB" sz="1150" b="0" i="0" u="none" strike="noStrike">
                        <a:solidFill>
                          <a:schemeClr val="tx1"/>
                        </a:solidFill>
                        <a:effectLst/>
                        <a:latin typeface="Arial" panose="020B0604020202020204" pitchFamily="34" charset="0"/>
                        <a:cs typeface="Arial" panose="020B0604020202020204" pitchFamily="34" charset="0"/>
                      </a:endParaRPr>
                    </a:p>
                  </a:txBody>
                  <a:tcPr marL="2995" marR="2995" marT="29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150" u="none" strike="noStrike">
                          <a:solidFill>
                            <a:schemeClr val="tx1"/>
                          </a:solidFill>
                          <a:effectLst/>
                          <a:latin typeface="Arial" panose="020B0604020202020204" pitchFamily="34" charset="0"/>
                          <a:cs typeface="Arial" panose="020B0604020202020204" pitchFamily="34" charset="0"/>
                        </a:rPr>
                        <a:t>Transportation and storage</a:t>
                      </a:r>
                      <a:endParaRPr lang="en-GB" sz="1150" b="0" i="0" u="none" strike="noStrike">
                        <a:solidFill>
                          <a:schemeClr val="tx1"/>
                        </a:solidFill>
                        <a:effectLst/>
                        <a:latin typeface="Arial" panose="020B0604020202020204" pitchFamily="34" charset="0"/>
                        <a:cs typeface="Arial" panose="020B0604020202020204" pitchFamily="34" charset="0"/>
                      </a:endParaRPr>
                    </a:p>
                  </a:txBody>
                  <a:tcPr marL="2995" marR="2995" marT="29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33892241"/>
                  </a:ext>
                </a:extLst>
              </a:tr>
              <a:tr h="500487">
                <a:tc>
                  <a:txBody>
                    <a:bodyPr/>
                    <a:lstStyle/>
                    <a:p>
                      <a:pPr algn="ctr" fontAlgn="b"/>
                      <a:r>
                        <a:rPr lang="en-GB" sz="1150" u="none" strike="noStrike">
                          <a:solidFill>
                            <a:schemeClr val="tx1"/>
                          </a:solidFill>
                          <a:effectLst/>
                          <a:latin typeface="Arial" panose="020B0604020202020204" pitchFamily="34" charset="0"/>
                          <a:cs typeface="Arial" panose="020B0604020202020204" pitchFamily="34" charset="0"/>
                        </a:rPr>
                        <a:t>15</a:t>
                      </a:r>
                      <a:endParaRPr lang="en-GB" sz="1150" b="0" i="0" u="none" strike="noStrike">
                        <a:solidFill>
                          <a:schemeClr val="tx1"/>
                        </a:solidFill>
                        <a:effectLst/>
                        <a:latin typeface="Arial" panose="020B0604020202020204" pitchFamily="34" charset="0"/>
                        <a:cs typeface="Arial" panose="020B0604020202020204" pitchFamily="34" charset="0"/>
                      </a:endParaRPr>
                    </a:p>
                  </a:txBody>
                  <a:tcPr marL="2995" marR="2995" marT="29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150" u="none" strike="noStrike">
                          <a:solidFill>
                            <a:schemeClr val="tx1"/>
                          </a:solidFill>
                          <a:effectLst/>
                          <a:latin typeface="Arial" panose="020B0604020202020204" pitchFamily="34" charset="0"/>
                          <a:cs typeface="Arial" panose="020B0604020202020204" pitchFamily="34" charset="0"/>
                        </a:rPr>
                        <a:t>Wholesale and retail trade; repair of motor vehicles and motorcycles</a:t>
                      </a:r>
                      <a:endParaRPr lang="en-GB" sz="1150" b="0" i="0" u="none" strike="noStrike">
                        <a:solidFill>
                          <a:schemeClr val="tx1"/>
                        </a:solidFill>
                        <a:effectLst/>
                        <a:latin typeface="Arial" panose="020B0604020202020204" pitchFamily="34" charset="0"/>
                        <a:cs typeface="Arial" panose="020B0604020202020204" pitchFamily="34" charset="0"/>
                      </a:endParaRPr>
                    </a:p>
                  </a:txBody>
                  <a:tcPr marL="2995" marR="2995" marT="29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86285504"/>
                  </a:ext>
                </a:extLst>
              </a:tr>
              <a:tr h="998139">
                <a:tc>
                  <a:txBody>
                    <a:bodyPr/>
                    <a:lstStyle/>
                    <a:p>
                      <a:pPr algn="ctr" fontAlgn="b"/>
                      <a:r>
                        <a:rPr lang="en-GB" sz="1150" b="0" i="0" u="none" strike="noStrike">
                          <a:solidFill>
                            <a:schemeClr val="tx1"/>
                          </a:solidFill>
                          <a:effectLst/>
                          <a:latin typeface="Arial" panose="020B0604020202020204" pitchFamily="34" charset="0"/>
                          <a:cs typeface="Arial" panose="020B0604020202020204" pitchFamily="34" charset="0"/>
                        </a:rPr>
                        <a:t>16</a:t>
                      </a:r>
                    </a:p>
                  </a:txBody>
                  <a:tcPr marL="2995" marR="2995" marT="29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150" b="0" i="0" u="none" strike="noStrike" dirty="0">
                          <a:solidFill>
                            <a:schemeClr val="tx1"/>
                          </a:solidFill>
                          <a:effectLst/>
                          <a:latin typeface="Arial" panose="020B0604020202020204" pitchFamily="34" charset="0"/>
                          <a:cs typeface="Arial" panose="020B0604020202020204" pitchFamily="34" charset="0"/>
                        </a:rPr>
                        <a:t>Other sectors</a:t>
                      </a:r>
                      <a:br>
                        <a:rPr lang="en-GB" sz="1150" b="0" i="0" u="none" strike="noStrike" dirty="0">
                          <a:solidFill>
                            <a:schemeClr val="tx1"/>
                          </a:solidFill>
                          <a:effectLst/>
                          <a:latin typeface="Arial" panose="020B0604020202020204" pitchFamily="34" charset="0"/>
                          <a:cs typeface="Arial" panose="020B0604020202020204" pitchFamily="34" charset="0"/>
                        </a:rPr>
                      </a:br>
                      <a:r>
                        <a:rPr lang="en-GB" sz="1150" b="0" i="0" u="none" strike="noStrike" dirty="0">
                          <a:solidFill>
                            <a:schemeClr val="tx1"/>
                          </a:solidFill>
                          <a:effectLst/>
                          <a:latin typeface="Arial" panose="020B0604020202020204" pitchFamily="34" charset="0"/>
                          <a:cs typeface="Arial" panose="020B0604020202020204" pitchFamily="34" charset="0"/>
                        </a:rPr>
                        <a:t>(A</a:t>
                      </a:r>
                      <a:r>
                        <a:rPr lang="en-GB" sz="1150" b="0" i="0" dirty="0">
                          <a:solidFill>
                            <a:schemeClr val="tx1"/>
                          </a:solidFill>
                          <a:effectLst/>
                          <a:latin typeface="Arial" panose="020B0604020202020204" pitchFamily="34" charset="0"/>
                          <a:cs typeface="Arial" panose="020B0604020202020204" pitchFamily="34" charset="0"/>
                        </a:rPr>
                        <a:t>griculture, forestry and fishing; Mining and quarrying; Water supply and Waste management)</a:t>
                      </a:r>
                      <a:endParaRPr lang="en-US" sz="1150" b="0" i="0" dirty="0">
                        <a:solidFill>
                          <a:schemeClr val="tx1"/>
                        </a:solidFill>
                        <a:effectLst/>
                        <a:latin typeface="Arial" panose="020B0604020202020204" pitchFamily="34" charset="0"/>
                        <a:cs typeface="Arial" panose="020B0604020202020204" pitchFamily="34" charset="0"/>
                      </a:endParaRPr>
                    </a:p>
                    <a:p>
                      <a:pPr algn="ctr" fontAlgn="b"/>
                      <a:endParaRPr lang="en-GB" sz="1150" b="0" i="0" u="none" strike="noStrike" dirty="0">
                        <a:solidFill>
                          <a:schemeClr val="tx1"/>
                        </a:solidFill>
                        <a:effectLst/>
                        <a:latin typeface="Arial" panose="020B0604020202020204" pitchFamily="34" charset="0"/>
                        <a:cs typeface="Arial" panose="020B0604020202020204" pitchFamily="34" charset="0"/>
                      </a:endParaRPr>
                    </a:p>
                  </a:txBody>
                  <a:tcPr marL="2995" marR="2995" marT="29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32194702"/>
                  </a:ext>
                </a:extLst>
              </a:tr>
            </a:tbl>
          </a:graphicData>
        </a:graphic>
      </p:graphicFrame>
      <p:pic>
        <p:nvPicPr>
          <p:cNvPr id="2" name="Picture 1" descr="A bar chart showing the percentage change in unique job postings by sector across Cambridgeshire and Peterborough compared to September 2023 and December 2022. The only sector to increase from September 2023 was in Education.">
            <a:extLst>
              <a:ext uri="{FF2B5EF4-FFF2-40B4-BE49-F238E27FC236}">
                <a16:creationId xmlns:a16="http://schemas.microsoft.com/office/drawing/2014/main" id="{1C232237-860C-685E-DFBA-4F411A832C2C}"/>
              </a:ext>
            </a:extLst>
          </p:cNvPr>
          <p:cNvPicPr>
            <a:picLocks noChangeAspect="1"/>
          </p:cNvPicPr>
          <p:nvPr/>
        </p:nvPicPr>
        <p:blipFill>
          <a:blip r:embed="rId3"/>
          <a:stretch>
            <a:fillRect/>
          </a:stretch>
        </p:blipFill>
        <p:spPr>
          <a:xfrm>
            <a:off x="3138615" y="1440245"/>
            <a:ext cx="9000000" cy="4247582"/>
          </a:xfrm>
          <a:prstGeom prst="rect">
            <a:avLst/>
          </a:prstGeom>
        </p:spPr>
      </p:pic>
    </p:spTree>
    <p:extLst>
      <p:ext uri="{BB962C8B-B14F-4D97-AF65-F5344CB8AC3E}">
        <p14:creationId xmlns:p14="http://schemas.microsoft.com/office/powerpoint/2010/main" val="395320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40C203-1965-AA2D-A481-F4DC28F7B9C6}"/>
              </a:ext>
            </a:extLst>
          </p:cNvPr>
          <p:cNvSpPr>
            <a:spLocks noGrp="1"/>
          </p:cNvSpPr>
          <p:nvPr>
            <p:ph type="title" idx="4294967295"/>
          </p:nvPr>
        </p:nvSpPr>
        <p:spPr>
          <a:xfrm>
            <a:off x="0" y="-3610"/>
            <a:ext cx="12192000" cy="860345"/>
          </a:xfrm>
          <a:prstGeom prst="rect">
            <a:avLst/>
          </a:prstGeom>
          <a:solidFill>
            <a:schemeClr val="accent2"/>
          </a:solidFill>
          <a:ln w="12700" cap="flat" cmpd="sng" algn="ctr">
            <a:noFill/>
            <a:prstDash val="solid"/>
            <a:miter lim="800000"/>
          </a:ln>
          <a:effectLst/>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rPr>
              <a:t>Labour Market Headline Findings –  October 2022 – September 2023</a:t>
            </a:r>
          </a:p>
        </p:txBody>
      </p:sp>
      <p:sp>
        <p:nvSpPr>
          <p:cNvPr id="5" name="TextBox 4">
            <a:extLst>
              <a:ext uri="{FF2B5EF4-FFF2-40B4-BE49-F238E27FC236}">
                <a16:creationId xmlns:a16="http://schemas.microsoft.com/office/drawing/2014/main" id="{3504BDA3-ECA1-3CB6-A871-2440E752EF28}"/>
              </a:ext>
            </a:extLst>
          </p:cNvPr>
          <p:cNvSpPr txBox="1"/>
          <p:nvPr/>
        </p:nvSpPr>
        <p:spPr>
          <a:xfrm>
            <a:off x="1329" y="991951"/>
            <a:ext cx="12189335" cy="2256323"/>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wrap="square" lIns="91440" tIns="45720" rIns="91440" bIns="45720" rtlCol="0" anchor="t">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800" b="1" i="0" u="none" strike="noStrike" kern="100" cap="none" spc="0" normalizeH="0" baseline="0" noProof="0" dirty="0">
                <a:ln>
                  <a:noFill/>
                </a:ln>
                <a:solidFill>
                  <a:prstClr val="white"/>
                </a:solidFill>
                <a:effectLst/>
                <a:uLnTx/>
                <a:uFillTx/>
                <a:latin typeface="Calibri"/>
                <a:ea typeface="Calibri" panose="020F0502020204030204" pitchFamily="34" charset="0"/>
                <a:cs typeface="Times New Roman"/>
              </a:rPr>
              <a:t>Across the latest full year of data (October 2022 to September 2023) the Cambridgeshire and </a:t>
            </a:r>
            <a:r>
              <a:rPr kumimoji="0" lang="en-GB" sz="1800" b="1" i="0" u="none" strike="noStrike" kern="100" cap="none" spc="0" normalizeH="0" baseline="0" noProof="0" dirty="0" err="1">
                <a:ln>
                  <a:noFill/>
                </a:ln>
                <a:solidFill>
                  <a:prstClr val="white"/>
                </a:solidFill>
                <a:effectLst/>
                <a:uLnTx/>
                <a:uFillTx/>
                <a:latin typeface="Calibri"/>
                <a:ea typeface="Calibri" panose="020F0502020204030204" pitchFamily="34" charset="0"/>
                <a:cs typeface="Times New Roman"/>
              </a:rPr>
              <a:t>Peterboroug</a:t>
            </a:r>
            <a:r>
              <a:rPr lang="en-GB" b="1" kern="100" dirty="0">
                <a:solidFill>
                  <a:prstClr val="white"/>
                </a:solidFill>
                <a:latin typeface="Calibri"/>
                <a:ea typeface="Calibri" panose="020F0502020204030204" pitchFamily="34" charset="0"/>
                <a:cs typeface="Times New Roman"/>
              </a:rPr>
              <a:t>h </a:t>
            </a:r>
            <a:r>
              <a:rPr kumimoji="0" lang="en-GB" sz="1800" b="1" i="0" u="none" strike="noStrike" kern="100" cap="none" spc="0" normalizeH="0" baseline="0" noProof="0" dirty="0">
                <a:ln>
                  <a:noFill/>
                </a:ln>
                <a:solidFill>
                  <a:prstClr val="white"/>
                </a:solidFill>
                <a:effectLst/>
                <a:uLnTx/>
                <a:uFillTx/>
                <a:latin typeface="Calibri"/>
                <a:ea typeface="Calibri" panose="020F0502020204030204" pitchFamily="34" charset="0"/>
                <a:cs typeface="Times New Roman"/>
              </a:rPr>
              <a:t>area had a higher unemployment rate</a:t>
            </a:r>
            <a:r>
              <a:rPr lang="en-GB" b="1" kern="100" dirty="0">
                <a:solidFill>
                  <a:prstClr val="white"/>
                </a:solidFill>
                <a:latin typeface="Calibri"/>
                <a:ea typeface="Calibri" panose="020F0502020204030204" pitchFamily="34" charset="0"/>
                <a:cs typeface="Times New Roman"/>
              </a:rPr>
              <a:t> but a </a:t>
            </a:r>
            <a:r>
              <a:rPr kumimoji="0" lang="en-GB" sz="1800" b="1" i="0" u="none" strike="noStrike" kern="100" cap="none" spc="0" normalizeH="0" baseline="0" noProof="0" dirty="0">
                <a:ln>
                  <a:noFill/>
                </a:ln>
                <a:solidFill>
                  <a:prstClr val="white"/>
                </a:solidFill>
                <a:effectLst/>
                <a:uLnTx/>
                <a:uFillTx/>
                <a:latin typeface="Calibri"/>
                <a:ea typeface="Calibri" panose="020F0502020204030204" pitchFamily="34" charset="0"/>
                <a:cs typeface="Times New Roman"/>
              </a:rPr>
              <a:t>higher employment rate and a lower rate of economic inactivity than the UK. </a:t>
            </a:r>
            <a:br>
              <a:rPr kumimoji="0" lang="en-GB" sz="1800" b="1" i="0" u="none" strike="noStrike" kern="100" cap="none" spc="0" normalizeH="0" baseline="0" noProof="0" dirty="0">
                <a:ln>
                  <a:noFill/>
                </a:ln>
                <a:solidFill>
                  <a:prstClr val="white"/>
                </a:solidFill>
                <a:effectLst/>
                <a:uLnTx/>
                <a:uFillTx/>
                <a:latin typeface="Calibri"/>
                <a:ea typeface="Calibri" panose="020F0502020204030204" pitchFamily="34" charset="0"/>
                <a:cs typeface="Times New Roman"/>
              </a:rPr>
            </a:br>
            <a:endParaRPr kumimoji="0" lang="en-GB" sz="1800" b="1" i="0" u="none" strike="noStrike" kern="100" cap="none" spc="0" normalizeH="0" baseline="0" noProof="0" dirty="0">
              <a:ln>
                <a:noFill/>
              </a:ln>
              <a:solidFill>
                <a:prstClr val="white"/>
              </a:solidFill>
              <a:effectLst/>
              <a:uLnTx/>
              <a:uFillTx/>
              <a:latin typeface="Calibri" panose="020F0502020204030204" pitchFamily="34" charset="0"/>
              <a:ea typeface="+mn-ea"/>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800" b="1" i="0" u="none" strike="noStrike" kern="100" cap="none" spc="0" normalizeH="0" baseline="0" noProof="0" dirty="0">
                <a:ln>
                  <a:noFill/>
                </a:ln>
                <a:solidFill>
                  <a:prstClr val="white"/>
                </a:solidFill>
                <a:effectLst/>
                <a:uLnTx/>
                <a:uFillTx/>
                <a:latin typeface="Calibri"/>
                <a:ea typeface="+mn-ea"/>
                <a:cs typeface="Times New Roman"/>
              </a:rPr>
              <a:t>The rise in unemployment coupled with the fall in those economically inactive, seen on both quarterly and annual basis may suggest those re-entering the labour market are struggling to find work. This is reinforced when looking at rising claimant counts and low vacancies. </a:t>
            </a:r>
            <a:br>
              <a:rPr kumimoji="0" lang="en-GB" sz="1800" b="1" i="0" u="none" strike="noStrike" kern="100" cap="none" spc="0" normalizeH="0" baseline="0" noProof="0" dirty="0">
                <a:ln>
                  <a:noFill/>
                </a:ln>
                <a:solidFill>
                  <a:prstClr val="white"/>
                </a:solidFill>
                <a:effectLst/>
                <a:uLnTx/>
                <a:uFillTx/>
                <a:latin typeface="Calibri"/>
                <a:ea typeface="+mn-ea"/>
                <a:cs typeface="Times New Roman"/>
              </a:rPr>
            </a:br>
            <a:endParaRPr kumimoji="0" lang="en-GB" sz="1800" b="1" i="0" u="none" strike="noStrike" kern="100" cap="none" spc="0" normalizeH="0" baseline="0" noProof="0" dirty="0">
              <a:ln>
                <a:noFill/>
              </a:ln>
              <a:solidFill>
                <a:prstClr val="white"/>
              </a:solidFill>
              <a:effectLst/>
              <a:uLnTx/>
              <a:uFillTx/>
              <a:latin typeface="Calibri" panose="020F0502020204030204" pitchFamily="34" charset="0"/>
              <a:ea typeface="+mn-ea"/>
              <a:cs typeface="Times New Roman" panose="02020603050405020304" pitchFamily="18" charset="0"/>
            </a:endParaRPr>
          </a:p>
        </p:txBody>
      </p:sp>
      <p:sp>
        <p:nvSpPr>
          <p:cNvPr id="7" name="TextBox 6">
            <a:extLst>
              <a:ext uri="{FF2B5EF4-FFF2-40B4-BE49-F238E27FC236}">
                <a16:creationId xmlns:a16="http://schemas.microsoft.com/office/drawing/2014/main" id="{9FDF174E-3AE8-27D6-F15B-03653C2FF1C5}"/>
              </a:ext>
            </a:extLst>
          </p:cNvPr>
          <p:cNvSpPr txBox="1"/>
          <p:nvPr/>
        </p:nvSpPr>
        <p:spPr>
          <a:xfrm>
            <a:off x="101963" y="3679853"/>
            <a:ext cx="11988066" cy="2026196"/>
          </a:xfrm>
          <a:prstGeom prst="rect">
            <a:avLst/>
          </a:prstGeom>
          <a:noFill/>
        </p:spPr>
        <p:txBody>
          <a:bodyPr wrap="square" lIns="91440" tIns="45720" rIns="91440" bIns="45720" anchor="t">
            <a:spAutoFit/>
          </a:bodyPr>
          <a:lstStyle/>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GB" sz="1600" b="0" i="0" u="none" strike="noStrike" kern="100" cap="none" spc="0" normalizeH="0" baseline="0" noProof="0" dirty="0">
                <a:ln>
                  <a:noFill/>
                </a:ln>
                <a:solidFill>
                  <a:prstClr val="black"/>
                </a:solidFill>
                <a:effectLst/>
                <a:uLnTx/>
                <a:uFillTx/>
                <a:latin typeface="Calibri"/>
                <a:ea typeface="Calibri" panose="020F0502020204030204" pitchFamily="34" charset="0"/>
                <a:cs typeface="Times New Roman"/>
              </a:rPr>
              <a:t>It should be emphasised, that because the Annual Population Survey is an estimate based on a representative sample so should be treated as purely indicative. Students are also captured in this data and therefore economic inactivity will be influenced by student population dynamics.</a:t>
            </a:r>
            <a:endParaRPr kumimoji="0" lang="en-US" sz="1800" b="0" i="0" u="none" strike="noStrike" kern="1200" cap="none" spc="0" normalizeH="0" baseline="0" noProof="0" dirty="0">
              <a:ln>
                <a:noFill/>
              </a:ln>
              <a:solidFill>
                <a:prstClr val="black"/>
              </a:solidFill>
              <a:effectLst/>
              <a:uLnTx/>
              <a:uFillTx/>
              <a:latin typeface="Calibri"/>
              <a:ea typeface="+mn-ea"/>
              <a:cs typeface="Times New Roman"/>
            </a:endParaRPr>
          </a:p>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GB" sz="1600" b="0" i="0" u="none" strike="noStrike" kern="100" cap="none" spc="0" normalizeH="0" baseline="0" noProof="0" dirty="0">
                <a:ln>
                  <a:noFill/>
                </a:ln>
                <a:solidFill>
                  <a:prstClr val="black"/>
                </a:solidFill>
                <a:effectLst/>
                <a:uLnTx/>
                <a:uFillTx/>
                <a:latin typeface="Calibri"/>
                <a:ea typeface="Calibri" panose="020F0502020204030204" pitchFamily="34" charset="0"/>
                <a:cs typeface="Times New Roman"/>
              </a:rPr>
              <a:t>It is important to also note that all three measures are expected to fluctuate from release to release and should be treated as broadly indicative.</a:t>
            </a:r>
            <a:r>
              <a:rPr kumimoji="0" lang="en-GB" sz="1600" b="1" i="0" u="none" strike="noStrike" kern="100" cap="none" spc="0" normalizeH="0" baseline="0" noProof="0" dirty="0">
                <a:ln>
                  <a:noFill/>
                </a:ln>
                <a:solidFill>
                  <a:prstClr val="black"/>
                </a:solidFill>
                <a:effectLst/>
                <a:uLnTx/>
                <a:uFillTx/>
                <a:latin typeface="Calibri"/>
                <a:ea typeface="Calibri" panose="020F0502020204030204" pitchFamily="34" charset="0"/>
                <a:cs typeface="Times New Roman"/>
              </a:rPr>
              <a:t> </a:t>
            </a:r>
            <a:r>
              <a:rPr kumimoji="0" lang="en-GB" sz="1600" b="0" i="0" u="none" strike="noStrike" kern="100" cap="none" spc="0" normalizeH="0" baseline="0" noProof="0" dirty="0">
                <a:ln>
                  <a:noFill/>
                </a:ln>
                <a:solidFill>
                  <a:srgbClr val="000000"/>
                </a:solidFill>
                <a:effectLst/>
                <a:uLnTx/>
                <a:uFillTx/>
                <a:latin typeface="Calibri"/>
                <a:ea typeface="Times New Roman" panose="02020603050405020304" pitchFamily="18" charset="0"/>
                <a:cs typeface="Times New Roman"/>
              </a:rPr>
              <a:t>National data should also be treated with caution – this is due to the experimental nature of labour market statistics whilst the Labour Force Survey is redesigned. Caution should be taken with interpreting these figures and comparisons to </a:t>
            </a:r>
            <a:r>
              <a:rPr kumimoji="0" lang="en-GB" sz="1600" b="0" i="0" u="none" strike="noStrike" kern="100" cap="none" spc="0" normalizeH="0" baseline="0" noProof="0" dirty="0" err="1">
                <a:ln>
                  <a:noFill/>
                </a:ln>
                <a:solidFill>
                  <a:srgbClr val="000000"/>
                </a:solidFill>
                <a:effectLst/>
                <a:uLnTx/>
                <a:uFillTx/>
                <a:latin typeface="Calibri"/>
                <a:ea typeface="Times New Roman" panose="02020603050405020304" pitchFamily="18" charset="0"/>
                <a:cs typeface="Times New Roman"/>
              </a:rPr>
              <a:t>Cambridgeshir</a:t>
            </a:r>
            <a:r>
              <a:rPr lang="en-GB" sz="1600" kern="100" dirty="0">
                <a:solidFill>
                  <a:srgbClr val="000000"/>
                </a:solidFill>
                <a:latin typeface="Calibri"/>
                <a:ea typeface="Times New Roman" panose="02020603050405020304" pitchFamily="18" charset="0"/>
                <a:cs typeface="Times New Roman"/>
              </a:rPr>
              <a:t>e</a:t>
            </a:r>
            <a:r>
              <a:rPr kumimoji="0" lang="en-GB" sz="1600" b="0" i="0" u="none" strike="noStrike" kern="100" cap="none" spc="0" normalizeH="0" baseline="0" noProof="0" dirty="0">
                <a:ln>
                  <a:noFill/>
                </a:ln>
                <a:solidFill>
                  <a:srgbClr val="000000"/>
                </a:solidFill>
                <a:effectLst/>
                <a:uLnTx/>
                <a:uFillTx/>
                <a:latin typeface="Calibri"/>
                <a:ea typeface="Times New Roman" panose="02020603050405020304" pitchFamily="18" charset="0"/>
                <a:cs typeface="Times New Roman"/>
              </a:rPr>
              <a:t> and Peterborough.</a:t>
            </a:r>
            <a:endParaRPr kumimoji="0" lang="en-GB" sz="1600" b="1" i="0" u="none" strike="noStrike" kern="100" cap="none" spc="0" normalizeH="0" baseline="0" noProof="0" dirty="0">
              <a:ln>
                <a:noFill/>
              </a:ln>
              <a:solidFill>
                <a:prstClr val="black"/>
              </a:solidFill>
              <a:effectLst/>
              <a:uLnTx/>
              <a:uFillTx/>
              <a:latin typeface="Times New Roman"/>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70654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D318945-D673-CD1D-E5F0-5A59A0981409}"/>
              </a:ext>
            </a:extLst>
          </p:cNvPr>
          <p:cNvSpPr>
            <a:spLocks noGrp="1"/>
          </p:cNvSpPr>
          <p:nvPr>
            <p:ph type="title" idx="4294967295"/>
          </p:nvPr>
        </p:nvSpPr>
        <p:spPr>
          <a:xfrm>
            <a:off x="0" y="-19785"/>
            <a:ext cx="12192000" cy="646331"/>
          </a:xfrm>
          <a:prstGeom prst="rect">
            <a:avLst/>
          </a:prstGeom>
          <a:solidFill>
            <a:srgbClr val="203864"/>
          </a:solidFill>
          <a:ln w="12700" cap="flat" cmpd="sng" algn="ctr">
            <a:noFill/>
            <a:prstDash val="solid"/>
            <a:miter lim="800000"/>
          </a:ln>
          <a:effectLst/>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prstClr val="white"/>
                </a:solidFill>
                <a:effectLst/>
                <a:uLnTx/>
                <a:uFillTx/>
                <a:latin typeface="Calibri" panose="020F0502020204030204"/>
                <a:ea typeface="+mn-ea"/>
                <a:cs typeface="+mn-cs"/>
              </a:rPr>
              <a:t>Employment Trends –by Industry  </a:t>
            </a:r>
          </a:p>
        </p:txBody>
      </p:sp>
      <p:graphicFrame>
        <p:nvGraphicFramePr>
          <p:cNvPr id="2" name="Table 2">
            <a:extLst>
              <a:ext uri="{FF2B5EF4-FFF2-40B4-BE49-F238E27FC236}">
                <a16:creationId xmlns:a16="http://schemas.microsoft.com/office/drawing/2014/main" id="{4FF6287B-EF7D-0FF0-7E8D-4467B981D9C6}"/>
              </a:ext>
            </a:extLst>
          </p:cNvPr>
          <p:cNvGraphicFramePr>
            <a:graphicFrameLocks noGrp="1"/>
          </p:cNvGraphicFramePr>
          <p:nvPr>
            <p:extLst>
              <p:ext uri="{D42A27DB-BD31-4B8C-83A1-F6EECF244321}">
                <p14:modId xmlns:p14="http://schemas.microsoft.com/office/powerpoint/2010/main" val="673033560"/>
              </p:ext>
            </p:extLst>
          </p:nvPr>
        </p:nvGraphicFramePr>
        <p:xfrm>
          <a:off x="689455" y="678179"/>
          <a:ext cx="10645140" cy="853440"/>
        </p:xfrm>
        <a:graphic>
          <a:graphicData uri="http://schemas.openxmlformats.org/drawingml/2006/table">
            <a:tbl>
              <a:tblPr firstRow="1" bandRow="1">
                <a:tableStyleId>{5C22544A-7EE6-4342-B048-85BDC9FD1C3A}</a:tableStyleId>
              </a:tblPr>
              <a:tblGrid>
                <a:gridCol w="5322570">
                  <a:extLst>
                    <a:ext uri="{9D8B030D-6E8A-4147-A177-3AD203B41FA5}">
                      <a16:colId xmlns:a16="http://schemas.microsoft.com/office/drawing/2014/main" val="177310155"/>
                    </a:ext>
                  </a:extLst>
                </a:gridCol>
                <a:gridCol w="5322570">
                  <a:extLst>
                    <a:ext uri="{9D8B030D-6E8A-4147-A177-3AD203B41FA5}">
                      <a16:colId xmlns:a16="http://schemas.microsoft.com/office/drawing/2014/main" val="1647353521"/>
                    </a:ext>
                  </a:extLst>
                </a:gridCol>
              </a:tblGrid>
              <a:tr h="392415">
                <a:tc>
                  <a:txBody>
                    <a:bodyPr/>
                    <a:lstStyle/>
                    <a:p>
                      <a:pPr algn="ctr"/>
                      <a:r>
                        <a:rPr lang="en-GB" sz="1400">
                          <a:solidFill>
                            <a:schemeClr val="tx1"/>
                          </a:solidFill>
                        </a:rPr>
                        <a:t>Median Posting Duration (</a:t>
                      </a:r>
                      <a:r>
                        <a:rPr lang="en-GB" sz="1400" u="none" strike="noStrike">
                          <a:solidFill>
                            <a:schemeClr val="tx1"/>
                          </a:solidFill>
                          <a:effectLst/>
                        </a:rPr>
                        <a:t>October – December </a:t>
                      </a:r>
                      <a:r>
                        <a:rPr lang="en-GB" sz="1400">
                          <a:solidFill>
                            <a:schemeClr val="tx1"/>
                          </a:solidFill>
                        </a:rPr>
                        <a:t>2023)</a:t>
                      </a:r>
                      <a:br>
                        <a:rPr lang="en-GB" sz="1400">
                          <a:solidFill>
                            <a:schemeClr val="tx1"/>
                          </a:solidFill>
                        </a:rPr>
                      </a:br>
                      <a:r>
                        <a:rPr lang="en-GB" sz="1400">
                          <a:solidFill>
                            <a:schemeClr val="tx1"/>
                          </a:solidFill>
                        </a:rPr>
                        <a:t>(Cambridgeshire and Peterborough)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a:r>
                        <a:rPr lang="en-GB" sz="1400">
                          <a:solidFill>
                            <a:schemeClr val="tx1"/>
                          </a:solidFill>
                        </a:rPr>
                        <a:t>Posting Intensity (</a:t>
                      </a:r>
                      <a:r>
                        <a:rPr lang="en-GB" sz="1400" u="none" strike="noStrike">
                          <a:solidFill>
                            <a:schemeClr val="tx1"/>
                          </a:solidFill>
                          <a:effectLst/>
                        </a:rPr>
                        <a:t>October – December </a:t>
                      </a:r>
                      <a:r>
                        <a:rPr lang="en-GB" sz="1400">
                          <a:solidFill>
                            <a:schemeClr val="tx1"/>
                          </a:solidFill>
                        </a:rPr>
                        <a:t>2023)</a:t>
                      </a:r>
                      <a:br>
                        <a:rPr lang="en-GB" sz="1400">
                          <a:solidFill>
                            <a:schemeClr val="tx1"/>
                          </a:solidFill>
                        </a:rPr>
                      </a:br>
                      <a:r>
                        <a:rPr lang="en-GB" sz="1400">
                          <a:solidFill>
                            <a:schemeClr val="tx1"/>
                          </a:solidFill>
                        </a:rPr>
                        <a:t> (Cambridgeshire and Peterborough)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extLst>
                  <a:ext uri="{0D108BD9-81ED-4DB2-BD59-A6C34878D82A}">
                    <a16:rowId xmlns:a16="http://schemas.microsoft.com/office/drawing/2014/main" val="3812995201"/>
                  </a:ext>
                </a:extLst>
              </a:tr>
              <a:tr h="253916">
                <a:tc>
                  <a:txBody>
                    <a:bodyPr/>
                    <a:lstStyle/>
                    <a:p>
                      <a:pPr algn="ctr"/>
                      <a:r>
                        <a:rPr lang="en-GB" sz="1400" b="1"/>
                        <a:t>26 Days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600" b="1"/>
                        <a:t>3:1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35973738"/>
                  </a:ext>
                </a:extLst>
              </a:tr>
            </a:tbl>
          </a:graphicData>
        </a:graphic>
      </p:graphicFrame>
      <p:graphicFrame>
        <p:nvGraphicFramePr>
          <p:cNvPr id="3" name="Table 2">
            <a:extLst>
              <a:ext uri="{FF2B5EF4-FFF2-40B4-BE49-F238E27FC236}">
                <a16:creationId xmlns:a16="http://schemas.microsoft.com/office/drawing/2014/main" id="{C5D8A5D5-8B11-90AD-E8A1-6D3CE401CBD6}"/>
              </a:ext>
            </a:extLst>
          </p:cNvPr>
          <p:cNvGraphicFramePr>
            <a:graphicFrameLocks noGrp="1"/>
          </p:cNvGraphicFramePr>
          <p:nvPr>
            <p:extLst>
              <p:ext uri="{D42A27DB-BD31-4B8C-83A1-F6EECF244321}">
                <p14:modId xmlns:p14="http://schemas.microsoft.com/office/powerpoint/2010/main" val="2006777152"/>
              </p:ext>
            </p:extLst>
          </p:nvPr>
        </p:nvGraphicFramePr>
        <p:xfrm>
          <a:off x="689455" y="1586358"/>
          <a:ext cx="10745049" cy="5131976"/>
        </p:xfrm>
        <a:graphic>
          <a:graphicData uri="http://schemas.openxmlformats.org/drawingml/2006/table">
            <a:tbl>
              <a:tblPr firstRow="1">
                <a:tableStyleId>{5C22544A-7EE6-4342-B048-85BDC9FD1C3A}</a:tableStyleId>
              </a:tblPr>
              <a:tblGrid>
                <a:gridCol w="1125067">
                  <a:extLst>
                    <a:ext uri="{9D8B030D-6E8A-4147-A177-3AD203B41FA5}">
                      <a16:colId xmlns:a16="http://schemas.microsoft.com/office/drawing/2014/main" val="2906206529"/>
                    </a:ext>
                  </a:extLst>
                </a:gridCol>
                <a:gridCol w="5507679">
                  <a:extLst>
                    <a:ext uri="{9D8B030D-6E8A-4147-A177-3AD203B41FA5}">
                      <a16:colId xmlns:a16="http://schemas.microsoft.com/office/drawing/2014/main" val="724741252"/>
                    </a:ext>
                  </a:extLst>
                </a:gridCol>
                <a:gridCol w="2683948">
                  <a:extLst>
                    <a:ext uri="{9D8B030D-6E8A-4147-A177-3AD203B41FA5}">
                      <a16:colId xmlns:a16="http://schemas.microsoft.com/office/drawing/2014/main" val="2487304054"/>
                    </a:ext>
                  </a:extLst>
                </a:gridCol>
                <a:gridCol w="1428355">
                  <a:extLst>
                    <a:ext uri="{9D8B030D-6E8A-4147-A177-3AD203B41FA5}">
                      <a16:colId xmlns:a16="http://schemas.microsoft.com/office/drawing/2014/main" val="1067962786"/>
                    </a:ext>
                  </a:extLst>
                </a:gridCol>
              </a:tblGrid>
              <a:tr h="463663">
                <a:tc gridSpan="4">
                  <a:txBody>
                    <a:bodyPr/>
                    <a:lstStyle/>
                    <a:p>
                      <a:pPr algn="ctr" fontAlgn="ctr"/>
                      <a:r>
                        <a:rPr lang="en-GB" sz="1400" b="1" i="0" u="none" strike="noStrike">
                          <a:solidFill>
                            <a:srgbClr val="000000"/>
                          </a:solidFill>
                          <a:effectLst/>
                          <a:latin typeface="Calibri" panose="020F0502020204030204" pitchFamily="34" charset="0"/>
                        </a:rPr>
                        <a:t>Median Posting Duration for Vacancies across Cambridgeshire and Peterborough in Days by Employment Sector October to December 2023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hMerge="1">
                  <a:txBody>
                    <a:bodyPr/>
                    <a:lstStyle/>
                    <a:p>
                      <a:pPr algn="ctr" fontAlgn="ctr"/>
                      <a:endParaRPr lang="en-GB" sz="1400" b="1" i="0" u="none" strike="noStrike">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hMerge="1">
                  <a:txBody>
                    <a:bodyPr/>
                    <a:lstStyle/>
                    <a:p>
                      <a:pPr algn="ctr" fontAlgn="ctr"/>
                      <a:endParaRPr lang="en-GB" sz="1400" b="1" i="0" u="none" strike="noStrike">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hMerge="1">
                  <a:txBody>
                    <a:bodyPr/>
                    <a:lstStyle/>
                    <a:p>
                      <a:pPr algn="ctr" fontAlgn="ctr"/>
                      <a:endParaRPr lang="en-GB" sz="1400" b="1" i="0" u="none" strike="noStrike">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extLst>
                  <a:ext uri="{0D108BD9-81ED-4DB2-BD59-A6C34878D82A}">
                    <a16:rowId xmlns:a16="http://schemas.microsoft.com/office/drawing/2014/main" val="1837641805"/>
                  </a:ext>
                </a:extLst>
              </a:tr>
              <a:tr h="463663">
                <a:tc>
                  <a:txBody>
                    <a:bodyPr/>
                    <a:lstStyle/>
                    <a:p>
                      <a:pPr algn="ctr" fontAlgn="ctr"/>
                      <a:r>
                        <a:rPr lang="en-GB" sz="1400" b="1" i="0" u="none" strike="noStrike">
                          <a:solidFill>
                            <a:srgbClr val="000000"/>
                          </a:solidFill>
                          <a:effectLst/>
                          <a:latin typeface="Calibri" panose="020F0502020204030204" pitchFamily="34" charset="0"/>
                        </a:rPr>
                        <a:t>Sector Identifier</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fontAlgn="ctr"/>
                      <a:r>
                        <a:rPr lang="en-GB" sz="1400" u="none" strike="noStrike">
                          <a:effectLst/>
                        </a:rPr>
                        <a:t>Employment Sector </a:t>
                      </a:r>
                      <a:endParaRPr lang="en-GB" sz="1400" b="1" i="0" u="none" strike="noStrike">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fontAlgn="ctr"/>
                      <a:r>
                        <a:rPr lang="en-GB" sz="1400" u="none" strike="noStrike">
                          <a:effectLst/>
                        </a:rPr>
                        <a:t>October – December 2023 Median Posting Duration (Days)</a:t>
                      </a:r>
                      <a:endParaRPr lang="en-GB" sz="1400" b="1" i="0" u="none" strike="noStrike">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fontAlgn="ctr"/>
                      <a:r>
                        <a:rPr lang="en-GB" sz="1400" u="none" strike="noStrike">
                          <a:effectLst/>
                        </a:rPr>
                        <a:t>October – December 2023 Posting Intensity</a:t>
                      </a:r>
                      <a:endParaRPr lang="en-GB" sz="1400" b="1" i="0" u="none" strike="noStrike">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extLst>
                  <a:ext uri="{0D108BD9-81ED-4DB2-BD59-A6C34878D82A}">
                    <a16:rowId xmlns:a16="http://schemas.microsoft.com/office/drawing/2014/main" val="397018776"/>
                  </a:ext>
                </a:extLst>
              </a:tr>
              <a:tr h="208492">
                <a:tc>
                  <a:txBody>
                    <a:bodyPr/>
                    <a:lstStyle/>
                    <a:p>
                      <a:pPr algn="ctr" fontAlgn="b"/>
                      <a:r>
                        <a:rPr lang="en-GB" sz="1400" u="none" strike="noStrike">
                          <a:effectLst/>
                        </a:rPr>
                        <a:t>1</a:t>
                      </a:r>
                      <a:endParaRPr lang="en-GB" sz="1400" b="0" i="0" u="none" strike="noStrike">
                        <a:solidFill>
                          <a:srgbClr val="000000"/>
                        </a:solidFill>
                        <a:effectLst/>
                        <a:latin typeface="Calibri" panose="020F0502020204030204" pitchFamily="34" charset="0"/>
                      </a:endParaRPr>
                    </a:p>
                  </a:txBody>
                  <a:tcPr marL="2995" marR="2995" marT="29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GB" sz="1400" u="none" strike="noStrike">
                          <a:effectLst/>
                        </a:rPr>
                        <a:t>Accommodation and food service activities</a:t>
                      </a:r>
                      <a:endParaRPr lang="en-GB" sz="1400" b="0" i="0" u="none" strike="noStrike">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200" b="0" i="0" u="none" strike="noStrike">
                          <a:solidFill>
                            <a:srgbClr val="000000"/>
                          </a:solidFill>
                          <a:effectLst/>
                          <a:latin typeface="Calibri" panose="020F0502020204030204" pitchFamily="34" charset="0"/>
                        </a:rPr>
                        <a:t>24</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200" b="0" i="0" u="none" strike="noStrike">
                          <a:solidFill>
                            <a:srgbClr val="000000"/>
                          </a:solidFill>
                          <a:effectLst/>
                          <a:latin typeface="Calibri" panose="020F0502020204030204" pitchFamily="34" charset="0"/>
                        </a:rPr>
                        <a:t>3:1</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8063517"/>
                  </a:ext>
                </a:extLst>
              </a:tr>
              <a:tr h="208492">
                <a:tc>
                  <a:txBody>
                    <a:bodyPr/>
                    <a:lstStyle/>
                    <a:p>
                      <a:pPr algn="ctr" fontAlgn="b"/>
                      <a:r>
                        <a:rPr lang="en-GB" sz="1400" u="none" strike="noStrike">
                          <a:effectLst/>
                        </a:rPr>
                        <a:t>2</a:t>
                      </a:r>
                      <a:endParaRPr lang="en-GB" sz="1400" b="0" i="0" u="none" strike="noStrike">
                        <a:solidFill>
                          <a:srgbClr val="000000"/>
                        </a:solidFill>
                        <a:effectLst/>
                        <a:latin typeface="Calibri" panose="020F0502020204030204" pitchFamily="34" charset="0"/>
                      </a:endParaRPr>
                    </a:p>
                  </a:txBody>
                  <a:tcPr marL="2995" marR="2995" marT="29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GB" sz="1400" u="none" strike="noStrike">
                          <a:effectLst/>
                        </a:rPr>
                        <a:t>Administrative and support service activities</a:t>
                      </a:r>
                      <a:endParaRPr lang="en-GB" sz="1400" b="0" i="0" u="none" strike="noStrike">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200" b="0" i="0" u="none" strike="noStrike">
                          <a:solidFill>
                            <a:srgbClr val="000000"/>
                          </a:solidFill>
                          <a:effectLst/>
                          <a:latin typeface="Calibri" panose="020F0502020204030204" pitchFamily="34" charset="0"/>
                        </a:rPr>
                        <a:t>23</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200" b="0" i="0" u="none" strike="noStrike">
                          <a:solidFill>
                            <a:srgbClr val="000000"/>
                          </a:solidFill>
                          <a:effectLst/>
                          <a:latin typeface="Calibri" panose="020F0502020204030204" pitchFamily="34" charset="0"/>
                        </a:rPr>
                        <a:t>3:1</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82720263"/>
                  </a:ext>
                </a:extLst>
              </a:tr>
              <a:tr h="208492">
                <a:tc>
                  <a:txBody>
                    <a:bodyPr/>
                    <a:lstStyle/>
                    <a:p>
                      <a:pPr algn="ctr" fontAlgn="b"/>
                      <a:r>
                        <a:rPr lang="en-GB" sz="1400" u="none" strike="noStrike">
                          <a:effectLst/>
                        </a:rPr>
                        <a:t>3</a:t>
                      </a:r>
                      <a:endParaRPr lang="en-GB" sz="1400" b="0" i="0" u="none" strike="noStrike">
                        <a:solidFill>
                          <a:srgbClr val="000000"/>
                        </a:solidFill>
                        <a:effectLst/>
                        <a:latin typeface="Calibri" panose="020F0502020204030204" pitchFamily="34" charset="0"/>
                      </a:endParaRPr>
                    </a:p>
                  </a:txBody>
                  <a:tcPr marL="2995" marR="2995" marT="29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GB" sz="1400" u="none" strike="noStrike">
                          <a:effectLst/>
                        </a:rPr>
                        <a:t>Arts, entertainment and recreation</a:t>
                      </a:r>
                      <a:endParaRPr lang="en-GB" sz="1400" b="0" i="0" u="none" strike="noStrike">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200" b="0" i="0" u="none" strike="noStrike">
                          <a:solidFill>
                            <a:srgbClr val="000000"/>
                          </a:solidFill>
                          <a:effectLst/>
                          <a:latin typeface="Calibri" panose="020F0502020204030204" pitchFamily="34" charset="0"/>
                        </a:rPr>
                        <a:t>25</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200" b="0" i="0" u="none" strike="noStrike">
                          <a:solidFill>
                            <a:srgbClr val="000000"/>
                          </a:solidFill>
                          <a:effectLst/>
                          <a:latin typeface="Calibri" panose="020F0502020204030204" pitchFamily="34" charset="0"/>
                        </a:rPr>
                        <a:t>3:1</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84976487"/>
                  </a:ext>
                </a:extLst>
              </a:tr>
              <a:tr h="208492">
                <a:tc>
                  <a:txBody>
                    <a:bodyPr/>
                    <a:lstStyle/>
                    <a:p>
                      <a:pPr algn="ctr" fontAlgn="b"/>
                      <a:r>
                        <a:rPr lang="en-GB" sz="1400" u="none" strike="noStrike">
                          <a:effectLst/>
                        </a:rPr>
                        <a:t>4</a:t>
                      </a:r>
                      <a:endParaRPr lang="en-GB" sz="1400" b="0" i="0" u="none" strike="noStrike">
                        <a:solidFill>
                          <a:srgbClr val="000000"/>
                        </a:solidFill>
                        <a:effectLst/>
                        <a:latin typeface="Calibri" panose="020F0502020204030204" pitchFamily="34" charset="0"/>
                      </a:endParaRPr>
                    </a:p>
                  </a:txBody>
                  <a:tcPr marL="2995" marR="2995" marT="29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GB" sz="1400" u="none" strike="noStrike">
                          <a:effectLst/>
                        </a:rPr>
                        <a:t>Construction</a:t>
                      </a:r>
                      <a:endParaRPr lang="en-GB" sz="1400" b="0" i="0" u="none" strike="noStrike">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200" b="0" i="0" u="none" strike="noStrike">
                          <a:solidFill>
                            <a:srgbClr val="000000"/>
                          </a:solidFill>
                          <a:effectLst/>
                          <a:latin typeface="Calibri" panose="020F0502020204030204" pitchFamily="34" charset="0"/>
                        </a:rPr>
                        <a:t>25</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200" b="0" i="0" u="none" strike="noStrike">
                          <a:solidFill>
                            <a:srgbClr val="000000"/>
                          </a:solidFill>
                          <a:effectLst/>
                          <a:latin typeface="Calibri" panose="020F0502020204030204" pitchFamily="34" charset="0"/>
                        </a:rPr>
                        <a:t>3:1</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37715397"/>
                  </a:ext>
                </a:extLst>
              </a:tr>
              <a:tr h="208492">
                <a:tc>
                  <a:txBody>
                    <a:bodyPr/>
                    <a:lstStyle/>
                    <a:p>
                      <a:pPr algn="ctr" fontAlgn="b"/>
                      <a:r>
                        <a:rPr lang="en-GB" sz="1400" u="none" strike="noStrike">
                          <a:effectLst/>
                        </a:rPr>
                        <a:t>5</a:t>
                      </a:r>
                      <a:endParaRPr lang="en-GB" sz="1400" b="0" i="0" u="none" strike="noStrike">
                        <a:solidFill>
                          <a:srgbClr val="000000"/>
                        </a:solidFill>
                        <a:effectLst/>
                        <a:latin typeface="Calibri" panose="020F0502020204030204" pitchFamily="34" charset="0"/>
                      </a:endParaRPr>
                    </a:p>
                  </a:txBody>
                  <a:tcPr marL="2995" marR="2995" marT="29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GB" sz="1400" u="none" strike="noStrike">
                          <a:effectLst/>
                        </a:rPr>
                        <a:t>Education</a:t>
                      </a:r>
                      <a:endParaRPr lang="en-GB" sz="1400" b="0" i="0" u="none" strike="noStrike">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200" b="0" i="0" u="none" strike="noStrike">
                          <a:solidFill>
                            <a:srgbClr val="000000"/>
                          </a:solidFill>
                          <a:effectLst/>
                          <a:latin typeface="Calibri" panose="020F0502020204030204" pitchFamily="34" charset="0"/>
                        </a:rPr>
                        <a:t>24</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200" b="0" i="0" u="none" strike="noStrike">
                          <a:solidFill>
                            <a:srgbClr val="000000"/>
                          </a:solidFill>
                          <a:effectLst/>
                          <a:latin typeface="Calibri" panose="020F0502020204030204" pitchFamily="34" charset="0"/>
                        </a:rPr>
                        <a:t>2:1</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70256415"/>
                  </a:ext>
                </a:extLst>
              </a:tr>
              <a:tr h="208492">
                <a:tc>
                  <a:txBody>
                    <a:bodyPr/>
                    <a:lstStyle/>
                    <a:p>
                      <a:pPr algn="ctr" fontAlgn="b"/>
                      <a:r>
                        <a:rPr lang="en-GB" sz="1400" u="none" strike="noStrike">
                          <a:effectLst/>
                        </a:rPr>
                        <a:t>6</a:t>
                      </a:r>
                      <a:endParaRPr lang="en-GB" sz="1400" b="0" i="0" u="none" strike="noStrike">
                        <a:solidFill>
                          <a:srgbClr val="000000"/>
                        </a:solidFill>
                        <a:effectLst/>
                        <a:latin typeface="Calibri" panose="020F0502020204030204" pitchFamily="34" charset="0"/>
                      </a:endParaRPr>
                    </a:p>
                  </a:txBody>
                  <a:tcPr marL="2995" marR="2995" marT="29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GB" sz="1400" u="none" strike="noStrike">
                          <a:effectLst/>
                        </a:rPr>
                        <a:t>Financial and insurance activities</a:t>
                      </a:r>
                      <a:endParaRPr lang="en-GB" sz="1400" b="0" i="0" u="none" strike="noStrike">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200" b="0" i="0" u="none" strike="noStrike">
                          <a:solidFill>
                            <a:srgbClr val="000000"/>
                          </a:solidFill>
                          <a:effectLst/>
                          <a:latin typeface="Calibri" panose="020F0502020204030204" pitchFamily="34" charset="0"/>
                        </a:rPr>
                        <a:t>20</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200" b="0" i="0" u="none" strike="noStrike">
                          <a:solidFill>
                            <a:srgbClr val="000000"/>
                          </a:solidFill>
                          <a:effectLst/>
                          <a:latin typeface="Calibri" panose="020F0502020204030204" pitchFamily="34" charset="0"/>
                        </a:rPr>
                        <a:t>2:1</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58606626"/>
                  </a:ext>
                </a:extLst>
              </a:tr>
              <a:tr h="208492">
                <a:tc>
                  <a:txBody>
                    <a:bodyPr/>
                    <a:lstStyle/>
                    <a:p>
                      <a:pPr algn="ctr" fontAlgn="b"/>
                      <a:r>
                        <a:rPr lang="en-GB" sz="1400" u="none" strike="noStrike">
                          <a:effectLst/>
                        </a:rPr>
                        <a:t>7</a:t>
                      </a:r>
                      <a:endParaRPr lang="en-GB" sz="1400" b="0" i="0" u="none" strike="noStrike">
                        <a:solidFill>
                          <a:srgbClr val="000000"/>
                        </a:solidFill>
                        <a:effectLst/>
                        <a:latin typeface="Calibri" panose="020F0502020204030204" pitchFamily="34" charset="0"/>
                      </a:endParaRPr>
                    </a:p>
                  </a:txBody>
                  <a:tcPr marL="2995" marR="2995" marT="29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GB" sz="1400" u="none" strike="noStrike">
                          <a:effectLst/>
                        </a:rPr>
                        <a:t>Human health and social work activities</a:t>
                      </a:r>
                      <a:endParaRPr lang="en-GB" sz="1400" b="0" i="0" u="none" strike="noStrike">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Calibri" panose="020F0502020204030204" pitchFamily="34" charset="0"/>
                        </a:rPr>
                        <a:t>24</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Calibri" panose="020F0502020204030204" pitchFamily="34" charset="0"/>
                        </a:rPr>
                        <a:t>3:1</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33203660"/>
                  </a:ext>
                </a:extLst>
              </a:tr>
              <a:tr h="208492">
                <a:tc>
                  <a:txBody>
                    <a:bodyPr/>
                    <a:lstStyle/>
                    <a:p>
                      <a:pPr algn="ctr" fontAlgn="b"/>
                      <a:r>
                        <a:rPr lang="en-GB" sz="1400" u="none" strike="noStrike">
                          <a:effectLst/>
                        </a:rPr>
                        <a:t>8</a:t>
                      </a:r>
                      <a:endParaRPr lang="en-GB" sz="1400" b="0" i="0" u="none" strike="noStrike">
                        <a:solidFill>
                          <a:srgbClr val="000000"/>
                        </a:solidFill>
                        <a:effectLst/>
                        <a:latin typeface="Calibri" panose="020F0502020204030204" pitchFamily="34" charset="0"/>
                      </a:endParaRPr>
                    </a:p>
                  </a:txBody>
                  <a:tcPr marL="2995" marR="2995" marT="29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GB" sz="1400" u="none" strike="noStrike">
                          <a:effectLst/>
                        </a:rPr>
                        <a:t>Information and communication</a:t>
                      </a:r>
                      <a:endParaRPr lang="en-GB" sz="1400" b="0" i="0" u="none" strike="noStrike">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200" b="0" i="0" u="none" strike="noStrike">
                          <a:solidFill>
                            <a:srgbClr val="000000"/>
                          </a:solidFill>
                          <a:effectLst/>
                          <a:latin typeface="Calibri" panose="020F0502020204030204" pitchFamily="34" charset="0"/>
                        </a:rPr>
                        <a:t>20</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200" b="0" i="0" u="none" strike="noStrike">
                          <a:solidFill>
                            <a:srgbClr val="000000"/>
                          </a:solidFill>
                          <a:effectLst/>
                          <a:latin typeface="Calibri" panose="020F0502020204030204" pitchFamily="34" charset="0"/>
                        </a:rPr>
                        <a:t>3:1</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23675811"/>
                  </a:ext>
                </a:extLst>
              </a:tr>
              <a:tr h="263768">
                <a:tc>
                  <a:txBody>
                    <a:bodyPr/>
                    <a:lstStyle/>
                    <a:p>
                      <a:pPr algn="ctr" fontAlgn="b"/>
                      <a:r>
                        <a:rPr lang="en-GB" sz="1400" u="none" strike="noStrike">
                          <a:effectLst/>
                        </a:rPr>
                        <a:t>9</a:t>
                      </a:r>
                      <a:endParaRPr lang="en-GB" sz="1400" b="0" i="0" u="none" strike="noStrike">
                        <a:solidFill>
                          <a:srgbClr val="000000"/>
                        </a:solidFill>
                        <a:effectLst/>
                        <a:latin typeface="Calibri" panose="020F0502020204030204" pitchFamily="34" charset="0"/>
                      </a:endParaRPr>
                    </a:p>
                  </a:txBody>
                  <a:tcPr marL="2995" marR="2995" marT="29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GB" sz="1400" u="none" strike="noStrike">
                          <a:effectLst/>
                        </a:rPr>
                        <a:t>Manufacturing</a:t>
                      </a:r>
                      <a:endParaRPr lang="en-GB" sz="1400" b="0" i="0" u="none" strike="noStrike">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200" b="0" i="0" u="none" strike="noStrike">
                          <a:solidFill>
                            <a:srgbClr val="000000"/>
                          </a:solidFill>
                          <a:effectLst/>
                          <a:latin typeface="Calibri" panose="020F0502020204030204" pitchFamily="34" charset="0"/>
                        </a:rPr>
                        <a:t>26</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200" b="0" i="0" u="none" strike="noStrike">
                          <a:solidFill>
                            <a:srgbClr val="000000"/>
                          </a:solidFill>
                          <a:effectLst/>
                          <a:latin typeface="Calibri" panose="020F0502020204030204" pitchFamily="34" charset="0"/>
                        </a:rPr>
                        <a:t>3:1</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62353043"/>
                  </a:ext>
                </a:extLst>
              </a:tr>
              <a:tr h="208492">
                <a:tc>
                  <a:txBody>
                    <a:bodyPr/>
                    <a:lstStyle/>
                    <a:p>
                      <a:pPr algn="ctr" fontAlgn="b"/>
                      <a:r>
                        <a:rPr lang="en-GB" sz="1400" u="none" strike="noStrike">
                          <a:effectLst/>
                        </a:rPr>
                        <a:t>10</a:t>
                      </a:r>
                      <a:endParaRPr lang="en-GB" sz="1400" b="0" i="0" u="none" strike="noStrike">
                        <a:solidFill>
                          <a:srgbClr val="000000"/>
                        </a:solidFill>
                        <a:effectLst/>
                        <a:latin typeface="Calibri" panose="020F0502020204030204" pitchFamily="34" charset="0"/>
                      </a:endParaRPr>
                    </a:p>
                  </a:txBody>
                  <a:tcPr marL="2995" marR="2995" marT="29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GB" sz="1400" u="none" strike="noStrike">
                          <a:effectLst/>
                        </a:rPr>
                        <a:t>Other service activities</a:t>
                      </a:r>
                      <a:endParaRPr lang="en-GB" sz="1400" b="0" i="0" u="none" strike="noStrike">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200" b="0" i="0" u="none" strike="noStrike">
                          <a:solidFill>
                            <a:srgbClr val="000000"/>
                          </a:solidFill>
                          <a:effectLst/>
                          <a:latin typeface="Calibri" panose="020F0502020204030204" pitchFamily="34" charset="0"/>
                        </a:rPr>
                        <a:t>26</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200" b="0" i="0" u="none" strike="noStrike">
                          <a:solidFill>
                            <a:srgbClr val="000000"/>
                          </a:solidFill>
                          <a:effectLst/>
                          <a:latin typeface="Calibri" panose="020F0502020204030204" pitchFamily="34" charset="0"/>
                        </a:rPr>
                        <a:t>3:1</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24937928"/>
                  </a:ext>
                </a:extLst>
              </a:tr>
              <a:tr h="208492">
                <a:tc>
                  <a:txBody>
                    <a:bodyPr/>
                    <a:lstStyle/>
                    <a:p>
                      <a:pPr algn="ctr" fontAlgn="b"/>
                      <a:r>
                        <a:rPr lang="en-GB" sz="1400" u="none" strike="noStrike">
                          <a:effectLst/>
                        </a:rPr>
                        <a:t>11</a:t>
                      </a:r>
                      <a:endParaRPr lang="en-GB" sz="1400" b="0" i="0" u="none" strike="noStrike">
                        <a:solidFill>
                          <a:srgbClr val="000000"/>
                        </a:solidFill>
                        <a:effectLst/>
                        <a:latin typeface="Calibri" panose="020F0502020204030204" pitchFamily="34" charset="0"/>
                      </a:endParaRPr>
                    </a:p>
                  </a:txBody>
                  <a:tcPr marL="2995" marR="2995" marT="29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GB" sz="1400" u="none" strike="noStrike">
                          <a:effectLst/>
                        </a:rPr>
                        <a:t>Professional, scientific and technical activities</a:t>
                      </a:r>
                      <a:endParaRPr lang="en-GB" sz="1400" b="0" i="0" u="none" strike="noStrike">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200" b="0" i="0" u="none" strike="noStrike">
                          <a:solidFill>
                            <a:srgbClr val="000000"/>
                          </a:solidFill>
                          <a:effectLst/>
                          <a:latin typeface="Calibri" panose="020F0502020204030204" pitchFamily="34" charset="0"/>
                        </a:rPr>
                        <a:t>21</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200" b="0" i="0" u="none" strike="noStrike">
                          <a:solidFill>
                            <a:srgbClr val="000000"/>
                          </a:solidFill>
                          <a:effectLst/>
                          <a:latin typeface="Calibri" panose="020F0502020204030204" pitchFamily="34" charset="0"/>
                        </a:rPr>
                        <a:t>2:1</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44756637"/>
                  </a:ext>
                </a:extLst>
              </a:tr>
              <a:tr h="208492">
                <a:tc>
                  <a:txBody>
                    <a:bodyPr/>
                    <a:lstStyle/>
                    <a:p>
                      <a:pPr algn="ctr" fontAlgn="b"/>
                      <a:r>
                        <a:rPr lang="en-GB" sz="1400" u="none" strike="noStrike">
                          <a:effectLst/>
                        </a:rPr>
                        <a:t>12</a:t>
                      </a:r>
                      <a:endParaRPr lang="en-GB" sz="1400" b="0" i="0" u="none" strike="noStrike">
                        <a:solidFill>
                          <a:srgbClr val="000000"/>
                        </a:solidFill>
                        <a:effectLst/>
                        <a:latin typeface="Calibri" panose="020F0502020204030204" pitchFamily="34" charset="0"/>
                      </a:endParaRPr>
                    </a:p>
                  </a:txBody>
                  <a:tcPr marL="2995" marR="2995" marT="29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GB" sz="1400" u="none" strike="noStrike">
                          <a:effectLst/>
                        </a:rPr>
                        <a:t>Public administration and defence; compulsory social security</a:t>
                      </a:r>
                      <a:endParaRPr lang="en-GB" sz="1400" b="0" i="0" u="none" strike="noStrike">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200" b="0" i="0" u="none" strike="noStrike">
                          <a:solidFill>
                            <a:srgbClr val="000000"/>
                          </a:solidFill>
                          <a:effectLst/>
                          <a:latin typeface="Calibri" panose="020F0502020204030204" pitchFamily="34" charset="0"/>
                        </a:rPr>
                        <a:t>23</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200" b="0" i="0" u="none" strike="noStrike">
                          <a:solidFill>
                            <a:srgbClr val="000000"/>
                          </a:solidFill>
                          <a:effectLst/>
                          <a:latin typeface="Calibri" panose="020F0502020204030204" pitchFamily="34" charset="0"/>
                        </a:rPr>
                        <a:t>3:1</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61898972"/>
                  </a:ext>
                </a:extLst>
              </a:tr>
              <a:tr h="208492">
                <a:tc>
                  <a:txBody>
                    <a:bodyPr/>
                    <a:lstStyle/>
                    <a:p>
                      <a:pPr algn="ctr" fontAlgn="b"/>
                      <a:r>
                        <a:rPr lang="en-GB" sz="1400" u="none" strike="noStrike">
                          <a:effectLst/>
                        </a:rPr>
                        <a:t>13</a:t>
                      </a:r>
                      <a:endParaRPr lang="en-GB" sz="1400" b="0" i="0" u="none" strike="noStrike">
                        <a:solidFill>
                          <a:srgbClr val="000000"/>
                        </a:solidFill>
                        <a:effectLst/>
                        <a:latin typeface="Calibri" panose="020F0502020204030204" pitchFamily="34" charset="0"/>
                      </a:endParaRPr>
                    </a:p>
                  </a:txBody>
                  <a:tcPr marL="2995" marR="2995" marT="29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GB" sz="1400" u="none" strike="noStrike">
                          <a:effectLst/>
                        </a:rPr>
                        <a:t>Real estate activities</a:t>
                      </a:r>
                      <a:endParaRPr lang="en-GB" sz="1400" b="0" i="0" u="none" strike="noStrike">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200" b="0" i="0" u="none" strike="noStrike">
                          <a:solidFill>
                            <a:srgbClr val="000000"/>
                          </a:solidFill>
                          <a:effectLst/>
                          <a:latin typeface="Calibri" panose="020F0502020204030204" pitchFamily="34" charset="0"/>
                        </a:rPr>
                        <a:t>26</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200" b="0" i="0" u="none" strike="noStrike">
                          <a:solidFill>
                            <a:srgbClr val="000000"/>
                          </a:solidFill>
                          <a:effectLst/>
                          <a:latin typeface="Calibri" panose="020F0502020204030204" pitchFamily="34" charset="0"/>
                        </a:rPr>
                        <a:t>4:1</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87787727"/>
                  </a:ext>
                </a:extLst>
              </a:tr>
              <a:tr h="208492">
                <a:tc>
                  <a:txBody>
                    <a:bodyPr/>
                    <a:lstStyle/>
                    <a:p>
                      <a:pPr algn="ctr" fontAlgn="b"/>
                      <a:r>
                        <a:rPr lang="en-GB" sz="1400" u="none" strike="noStrike">
                          <a:effectLst/>
                        </a:rPr>
                        <a:t>14</a:t>
                      </a:r>
                      <a:endParaRPr lang="en-GB" sz="1400" b="0" i="0" u="none" strike="noStrike">
                        <a:solidFill>
                          <a:srgbClr val="000000"/>
                        </a:solidFill>
                        <a:effectLst/>
                        <a:latin typeface="Calibri" panose="020F0502020204030204" pitchFamily="34" charset="0"/>
                      </a:endParaRPr>
                    </a:p>
                  </a:txBody>
                  <a:tcPr marL="2995" marR="2995" marT="29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GB" sz="1400" u="none" strike="noStrike">
                          <a:effectLst/>
                        </a:rPr>
                        <a:t>Transportation and storage</a:t>
                      </a:r>
                      <a:endParaRPr lang="en-GB" sz="1400" b="0" i="0" u="none" strike="noStrike">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200" b="0" i="0" u="none" strike="noStrike">
                          <a:solidFill>
                            <a:srgbClr val="000000"/>
                          </a:solidFill>
                          <a:effectLst/>
                          <a:latin typeface="Calibri" panose="020F0502020204030204" pitchFamily="34" charset="0"/>
                        </a:rPr>
                        <a:t>24</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200" b="0" i="0" u="none" strike="noStrike">
                          <a:solidFill>
                            <a:srgbClr val="000000"/>
                          </a:solidFill>
                          <a:effectLst/>
                          <a:latin typeface="Calibri" panose="020F0502020204030204" pitchFamily="34" charset="0"/>
                        </a:rPr>
                        <a:t>3:1</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51739436"/>
                  </a:ext>
                </a:extLst>
              </a:tr>
              <a:tr h="236405">
                <a:tc>
                  <a:txBody>
                    <a:bodyPr/>
                    <a:lstStyle/>
                    <a:p>
                      <a:pPr algn="ctr" fontAlgn="b"/>
                      <a:r>
                        <a:rPr lang="en-GB" sz="1400" u="none" strike="noStrike">
                          <a:effectLst/>
                        </a:rPr>
                        <a:t>15</a:t>
                      </a:r>
                      <a:endParaRPr lang="en-GB" sz="1400" b="0" i="0" u="none" strike="noStrike">
                        <a:solidFill>
                          <a:srgbClr val="000000"/>
                        </a:solidFill>
                        <a:effectLst/>
                        <a:latin typeface="Calibri" panose="020F0502020204030204" pitchFamily="34" charset="0"/>
                      </a:endParaRPr>
                    </a:p>
                  </a:txBody>
                  <a:tcPr marL="2995" marR="2995" marT="29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GB" sz="1400" u="none" strike="noStrike">
                          <a:effectLst/>
                        </a:rPr>
                        <a:t>Wholesale and retail trade; repair of motor vehicles and motorcycles</a:t>
                      </a:r>
                      <a:endParaRPr lang="en-GB" sz="1400" b="0" i="0" u="none" strike="noStrike">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200" b="0" i="0" u="none" strike="noStrike">
                          <a:solidFill>
                            <a:srgbClr val="000000"/>
                          </a:solidFill>
                          <a:effectLst/>
                          <a:latin typeface="Calibri" panose="020F0502020204030204" pitchFamily="34" charset="0"/>
                        </a:rPr>
                        <a:t>24</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200" b="0" i="0" u="none" strike="noStrike">
                          <a:solidFill>
                            <a:srgbClr val="000000"/>
                          </a:solidFill>
                          <a:effectLst/>
                          <a:latin typeface="Calibri" panose="020F0502020204030204" pitchFamily="34" charset="0"/>
                        </a:rPr>
                        <a:t>3:1</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64280942"/>
                  </a:ext>
                </a:extLst>
              </a:tr>
              <a:tr h="524825">
                <a:tc>
                  <a:txBody>
                    <a:bodyPr/>
                    <a:lstStyle/>
                    <a:p>
                      <a:pPr algn="ctr" fontAlgn="b"/>
                      <a:r>
                        <a:rPr lang="en-GB" sz="1400" b="0" i="0" u="none" strike="noStrike">
                          <a:solidFill>
                            <a:srgbClr val="000000"/>
                          </a:solidFill>
                          <a:effectLst/>
                          <a:latin typeface="+mn-lt"/>
                        </a:rPr>
                        <a:t>16</a:t>
                      </a:r>
                    </a:p>
                  </a:txBody>
                  <a:tcPr marL="2995" marR="2995" marT="29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GB" sz="1400" b="0" i="0" u="none" strike="noStrike">
                          <a:solidFill>
                            <a:srgbClr val="000000"/>
                          </a:solidFill>
                          <a:effectLst/>
                          <a:latin typeface="+mn-lt"/>
                        </a:rPr>
                        <a:t>Other sectors </a:t>
                      </a:r>
                      <a:r>
                        <a:rPr lang="en-GB" sz="1400" b="0" i="0" u="none" strike="noStrike">
                          <a:solidFill>
                            <a:schemeClr val="tx1"/>
                          </a:solidFill>
                          <a:effectLst/>
                          <a:latin typeface="+mn-lt"/>
                          <a:cs typeface="Arial" panose="020B0604020202020204" pitchFamily="34" charset="0"/>
                        </a:rPr>
                        <a:t>(A</a:t>
                      </a:r>
                      <a:r>
                        <a:rPr lang="en-GB" sz="1400" b="0" i="0">
                          <a:solidFill>
                            <a:schemeClr val="tx1"/>
                          </a:solidFill>
                          <a:effectLst/>
                          <a:latin typeface="+mn-lt"/>
                          <a:cs typeface="Arial" panose="020B0604020202020204" pitchFamily="34" charset="0"/>
                        </a:rPr>
                        <a:t>griculture, forestry and fishing; Mining and quarrying; Water supply and Waste management)</a:t>
                      </a:r>
                      <a:endParaRPr lang="en-US" sz="1400" b="0" i="0">
                        <a:solidFill>
                          <a:schemeClr val="tx1"/>
                        </a:solidFill>
                        <a:effectLst/>
                        <a:latin typeface="+mn-lt"/>
                        <a:cs typeface="Arial" panose="020B0604020202020204" pitchFamily="34" charset="0"/>
                      </a:endParaRPr>
                    </a:p>
                    <a:p>
                      <a:pPr algn="l" fontAlgn="b"/>
                      <a:endParaRPr lang="en-GB" sz="1400" b="0" i="0" u="none" strike="noStrike">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Calibri" panose="020F0502020204030204" pitchFamily="34" charset="0"/>
                        </a:rPr>
                        <a:t>26</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200" b="0" i="0" u="none" strike="noStrike">
                          <a:solidFill>
                            <a:srgbClr val="000000"/>
                          </a:solidFill>
                          <a:effectLst/>
                          <a:latin typeface="Calibri" panose="020F0502020204030204" pitchFamily="34" charset="0"/>
                        </a:rPr>
                        <a:t>3:1</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71208470"/>
                  </a:ext>
                </a:extLst>
              </a:tr>
            </a:tbl>
          </a:graphicData>
        </a:graphic>
      </p:graphicFrame>
    </p:spTree>
    <p:extLst>
      <p:ext uri="{BB962C8B-B14F-4D97-AF65-F5344CB8AC3E}">
        <p14:creationId xmlns:p14="http://schemas.microsoft.com/office/powerpoint/2010/main" val="25980302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40C203-1965-AA2D-A481-F4DC28F7B9C6}"/>
              </a:ext>
            </a:extLst>
          </p:cNvPr>
          <p:cNvSpPr>
            <a:spLocks noGrp="1"/>
          </p:cNvSpPr>
          <p:nvPr>
            <p:ph type="title" idx="4294967295"/>
          </p:nvPr>
        </p:nvSpPr>
        <p:spPr>
          <a:xfrm>
            <a:off x="0" y="-3610"/>
            <a:ext cx="12192000" cy="860345"/>
          </a:xfrm>
          <a:prstGeom prst="rect">
            <a:avLst/>
          </a:prstGeom>
          <a:solidFill>
            <a:schemeClr val="accent2"/>
          </a:solidFill>
          <a:ln w="12700" cap="flat" cmpd="sng" algn="ctr">
            <a:noFill/>
            <a:prstDash val="solid"/>
            <a:miter lim="800000"/>
          </a:ln>
          <a:effectLst/>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prstClr val="white"/>
                </a:solidFill>
                <a:effectLst/>
                <a:uLnTx/>
                <a:uFillTx/>
                <a:latin typeface="Trebuchet MS" panose="020B0603020202020204" pitchFamily="34" charset="0"/>
                <a:ea typeface="+mn-ea"/>
                <a:cs typeface="+mn-cs"/>
              </a:rPr>
              <a:t>Labour Market Headlines - Definitions</a:t>
            </a:r>
          </a:p>
        </p:txBody>
      </p:sp>
      <p:sp>
        <p:nvSpPr>
          <p:cNvPr id="3" name="TextBox 2">
            <a:extLst>
              <a:ext uri="{FF2B5EF4-FFF2-40B4-BE49-F238E27FC236}">
                <a16:creationId xmlns:a16="http://schemas.microsoft.com/office/drawing/2014/main" id="{704E18DC-FBAF-5902-FF1B-A5BFE4550076}"/>
              </a:ext>
            </a:extLst>
          </p:cNvPr>
          <p:cNvSpPr txBox="1"/>
          <p:nvPr/>
        </p:nvSpPr>
        <p:spPr>
          <a:xfrm>
            <a:off x="774441" y="6332412"/>
            <a:ext cx="9759820" cy="369332"/>
          </a:xfrm>
          <a:prstGeom prst="rect">
            <a:avLst/>
          </a:prstGeom>
          <a:noFill/>
        </p:spPr>
        <p:txBody>
          <a:bodyPr wrap="square" rtlCol="0">
            <a:spAutoFit/>
          </a:bodyPr>
          <a:lstStyle/>
          <a:p>
            <a:r>
              <a:rPr lang="en-GB" b="1"/>
              <a:t>Note – All of these measures are calculated on the basis of the working age (16-64) population</a:t>
            </a:r>
          </a:p>
        </p:txBody>
      </p:sp>
      <p:sp>
        <p:nvSpPr>
          <p:cNvPr id="2" name="TextBox 1">
            <a:extLst>
              <a:ext uri="{FF2B5EF4-FFF2-40B4-BE49-F238E27FC236}">
                <a16:creationId xmlns:a16="http://schemas.microsoft.com/office/drawing/2014/main" id="{32BDFB51-3706-5AF5-5DED-B9310DE0A96E}"/>
              </a:ext>
            </a:extLst>
          </p:cNvPr>
          <p:cNvSpPr txBox="1"/>
          <p:nvPr/>
        </p:nvSpPr>
        <p:spPr>
          <a:xfrm>
            <a:off x="774441" y="1288145"/>
            <a:ext cx="11035737" cy="6557629"/>
          </a:xfrm>
          <a:prstGeom prst="rect">
            <a:avLst/>
          </a:prstGeom>
          <a:noFill/>
        </p:spPr>
        <p:txBody>
          <a:bodyPr wrap="square">
            <a:spAutoFit/>
          </a:bodyPr>
          <a:lstStyle/>
          <a:p>
            <a:pPr marL="285750" indent="-285750">
              <a:lnSpc>
                <a:spcPct val="107000"/>
              </a:lnSpc>
              <a:spcAft>
                <a:spcPts val="800"/>
              </a:spcAft>
              <a:buFont typeface="Arial" panose="020B0604020202020204" pitchFamily="34" charset="0"/>
              <a:buChar char="•"/>
            </a:pPr>
            <a:r>
              <a:rPr lang="en-GB" sz="2400" b="1" i="1"/>
              <a:t>Employment Rate (Employed Population/Total Population): </a:t>
            </a:r>
            <a:r>
              <a:rPr lang="en-GB" sz="2400"/>
              <a:t>The percentage of the total population who are employed</a:t>
            </a:r>
          </a:p>
          <a:p>
            <a:pPr marL="285750" indent="-285750">
              <a:lnSpc>
                <a:spcPct val="107000"/>
              </a:lnSpc>
              <a:spcAft>
                <a:spcPts val="800"/>
              </a:spcAft>
              <a:buFont typeface="Arial" panose="020B0604020202020204" pitchFamily="34" charset="0"/>
              <a:buChar char="•"/>
            </a:pPr>
            <a:r>
              <a:rPr lang="en-GB" sz="2400" b="1" i="1"/>
              <a:t>Unemployment </a:t>
            </a:r>
            <a:r>
              <a:rPr lang="en-GB" sz="2400" b="1" i="1" kern="1200"/>
              <a:t>Rate (Unemployed Population/Economically Active Population): </a:t>
            </a:r>
            <a:r>
              <a:rPr lang="en-GB" sz="2400" kern="1200"/>
              <a:t>The proportion of the Economically Active Population </a:t>
            </a:r>
            <a:r>
              <a:rPr lang="en-US" sz="2400" kern="1200"/>
              <a:t>without a job, have been actively seeking work in the past four weeks and are available to start work in the next two weeks or are out of work, have found a job and are waiting to start it in the next two weeks</a:t>
            </a:r>
            <a:endParaRPr lang="en-GB" sz="2400" kern="1200"/>
          </a:p>
          <a:p>
            <a:pPr marL="342900" lvl="1" indent="-342900" algn="l" defTabSz="889000">
              <a:lnSpc>
                <a:spcPct val="90000"/>
              </a:lnSpc>
              <a:spcBef>
                <a:spcPct val="0"/>
              </a:spcBef>
              <a:spcAft>
                <a:spcPct val="15000"/>
              </a:spcAft>
              <a:buFont typeface="Arial" panose="020B0604020202020204" pitchFamily="34" charset="0"/>
              <a:buChar char="•"/>
            </a:pPr>
            <a:r>
              <a:rPr lang="en-GB" sz="2400" b="1" i="1" kern="1200"/>
              <a:t>Economic Inactivity Rate (Economically Inactive Population/Total Population: </a:t>
            </a:r>
            <a:r>
              <a:rPr lang="en-GB" sz="2400" kern="1200"/>
              <a:t>The proportion of the population without a job and have not sought work in the last four weeks and/or are not available to start work in the next two weeks. Example reasons for being economically inactive could include being a student, having caring responsibilities, being sick and disabled and retirement</a:t>
            </a:r>
          </a:p>
          <a:p>
            <a:pPr marL="285750" indent="-285750">
              <a:lnSpc>
                <a:spcPct val="107000"/>
              </a:lnSpc>
              <a:spcAft>
                <a:spcPts val="800"/>
              </a:spcAft>
              <a:buFont typeface="Arial" panose="020B0604020202020204" pitchFamily="34" charset="0"/>
              <a:buChar char="•"/>
            </a:pPr>
            <a:endParaRPr lang="en-GB" sz="2400" kern="1200"/>
          </a:p>
          <a:p>
            <a:pPr marL="285750" indent="-285750">
              <a:lnSpc>
                <a:spcPct val="107000"/>
              </a:lnSpc>
              <a:spcAft>
                <a:spcPts val="800"/>
              </a:spcAft>
              <a:buFont typeface="Arial" panose="020B0604020202020204" pitchFamily="34" charset="0"/>
              <a:buChar char="•"/>
            </a:pPr>
            <a:endParaRPr lang="en-GB" sz="2400" kern="1200"/>
          </a:p>
          <a:p>
            <a:pPr>
              <a:lnSpc>
                <a:spcPct val="107000"/>
              </a:lnSpc>
              <a:spcAft>
                <a:spcPts val="800"/>
              </a:spcAft>
            </a:pPr>
            <a:endParaRPr lang="en-GB" sz="2400" b="0"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800" b="0" kern="1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917700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descr="The unemployment rate between July 2022 and June 2023 was 3.8% (higher than the 3.7% nationally), this has increased by +0.7 percentage points since the last quarter and is +0.5 percentage points higher than the level 12 months previously&#10;The employment rate between April 2022 and March 2023 was 78.7% (higher than the 75.5% nationally), this has decreased by -0.4 percentage points since the last quarter and is -0.4 percentage points higher than the level 12 months previously&#10;18.2% of residents (aged 16-64) were economically inactive between July 2022 and June 2023 (lower than the 21.5% nationally), this has decreased by -0.2 percentage points since the last quarter and is the same as the level 12 months previously&#10;">
            <a:extLst>
              <a:ext uri="{FF2B5EF4-FFF2-40B4-BE49-F238E27FC236}">
                <a16:creationId xmlns:a16="http://schemas.microsoft.com/office/drawing/2014/main" id="{986FE1DF-EB51-809F-4C6E-94FEE89CFC15}"/>
              </a:ext>
              <a:ext uri="{C183D7F6-B498-43B3-948B-1728B52AA6E4}">
                <adec:decorative xmlns:adec="http://schemas.microsoft.com/office/drawing/2017/decorative" val="0"/>
              </a:ext>
            </a:extLst>
          </p:cNvPr>
          <p:cNvGrpSpPr/>
          <p:nvPr/>
        </p:nvGrpSpPr>
        <p:grpSpPr>
          <a:xfrm>
            <a:off x="-101178" y="0"/>
            <a:ext cx="12293178" cy="6948191"/>
            <a:chOff x="-101178" y="-19784"/>
            <a:chExt cx="12293178" cy="6948191"/>
          </a:xfrm>
        </p:grpSpPr>
        <p:pic>
          <p:nvPicPr>
            <p:cNvPr id="5" name="Picture 4">
              <a:extLst>
                <a:ext uri="{FF2B5EF4-FFF2-40B4-BE49-F238E27FC236}">
                  <a16:creationId xmlns:a16="http://schemas.microsoft.com/office/drawing/2014/main" id="{738849CC-A81F-4D03-803D-DFBD23F9C2C9}"/>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764611" y="5176509"/>
              <a:ext cx="2365453" cy="1243692"/>
            </a:xfrm>
            <a:prstGeom prst="rect">
              <a:avLst/>
            </a:prstGeom>
          </p:spPr>
        </p:pic>
        <p:sp>
          <p:nvSpPr>
            <p:cNvPr id="110" name="Rectangle: Rounded Corners 109">
              <a:extLst>
                <a:ext uri="{FF2B5EF4-FFF2-40B4-BE49-F238E27FC236}">
                  <a16:creationId xmlns:a16="http://schemas.microsoft.com/office/drawing/2014/main" id="{F9E6AAF1-7C93-4AC5-86FB-2949B4C1BAEB}"/>
                </a:ext>
                <a:ext uri="{C183D7F6-B498-43B3-948B-1728B52AA6E4}">
                  <adec:decorative xmlns:adec="http://schemas.microsoft.com/office/drawing/2017/decorative" val="1"/>
                </a:ext>
              </a:extLst>
            </p:cNvPr>
            <p:cNvSpPr/>
            <p:nvPr/>
          </p:nvSpPr>
          <p:spPr>
            <a:xfrm>
              <a:off x="91053" y="5165300"/>
              <a:ext cx="2357429" cy="1235629"/>
            </a:xfrm>
            <a:prstGeom prst="roundRect">
              <a:avLst/>
            </a:prstGeom>
            <a:solidFill>
              <a:srgbClr val="20386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7" name="Rectangle: Rounded Corners 106">
              <a:extLst>
                <a:ext uri="{FF2B5EF4-FFF2-40B4-BE49-F238E27FC236}">
                  <a16:creationId xmlns:a16="http://schemas.microsoft.com/office/drawing/2014/main" id="{D7F2723E-AB88-4240-BE4B-DAF46CFBAD98}"/>
                </a:ext>
                <a:ext uri="{C183D7F6-B498-43B3-948B-1728B52AA6E4}">
                  <adec:decorative xmlns:adec="http://schemas.microsoft.com/office/drawing/2017/decorative" val="1"/>
                </a:ext>
              </a:extLst>
            </p:cNvPr>
            <p:cNvSpPr/>
            <p:nvPr/>
          </p:nvSpPr>
          <p:spPr>
            <a:xfrm>
              <a:off x="5573236" y="2917982"/>
              <a:ext cx="2357429" cy="1235629"/>
            </a:xfrm>
            <a:prstGeom prst="roundRect">
              <a:avLst/>
            </a:prstGeom>
            <a:solidFill>
              <a:srgbClr val="20386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5" name="Rectangle: Rounded Corners 104">
              <a:extLst>
                <a:ext uri="{FF2B5EF4-FFF2-40B4-BE49-F238E27FC236}">
                  <a16:creationId xmlns:a16="http://schemas.microsoft.com/office/drawing/2014/main" id="{DDA93802-CBC6-4DB6-804E-BF86EE8C0B15}"/>
                </a:ext>
                <a:ext uri="{C183D7F6-B498-43B3-948B-1728B52AA6E4}">
                  <adec:decorative xmlns:adec="http://schemas.microsoft.com/office/drawing/2017/decorative" val="1"/>
                </a:ext>
              </a:extLst>
            </p:cNvPr>
            <p:cNvSpPr/>
            <p:nvPr/>
          </p:nvSpPr>
          <p:spPr>
            <a:xfrm>
              <a:off x="2805018" y="2910252"/>
              <a:ext cx="2357429" cy="1235629"/>
            </a:xfrm>
            <a:prstGeom prst="roundRect">
              <a:avLst/>
            </a:prstGeom>
            <a:solidFill>
              <a:srgbClr val="20386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 name="Rectangle: Rounded Corners 102">
              <a:extLst>
                <a:ext uri="{FF2B5EF4-FFF2-40B4-BE49-F238E27FC236}">
                  <a16:creationId xmlns:a16="http://schemas.microsoft.com/office/drawing/2014/main" id="{6F279233-6CB4-4697-8AC3-FC8004F862BA}"/>
                </a:ext>
                <a:ext uri="{C183D7F6-B498-43B3-948B-1728B52AA6E4}">
                  <adec:decorative xmlns:adec="http://schemas.microsoft.com/office/drawing/2017/decorative" val="1"/>
                </a:ext>
              </a:extLst>
            </p:cNvPr>
            <p:cNvSpPr/>
            <p:nvPr/>
          </p:nvSpPr>
          <p:spPr>
            <a:xfrm>
              <a:off x="135981" y="2911840"/>
              <a:ext cx="2357429" cy="1235629"/>
            </a:xfrm>
            <a:prstGeom prst="roundRect">
              <a:avLst/>
            </a:prstGeom>
            <a:solidFill>
              <a:srgbClr val="20386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Rectangle: Rounded Corners 78">
              <a:extLst>
                <a:ext uri="{FF2B5EF4-FFF2-40B4-BE49-F238E27FC236}">
                  <a16:creationId xmlns:a16="http://schemas.microsoft.com/office/drawing/2014/main" id="{C43544D9-1A17-4537-8D82-345153CA93F2}"/>
                </a:ext>
                <a:ext uri="{C183D7F6-B498-43B3-948B-1728B52AA6E4}">
                  <adec:decorative xmlns:adec="http://schemas.microsoft.com/office/drawing/2017/decorative" val="1"/>
                </a:ext>
              </a:extLst>
            </p:cNvPr>
            <p:cNvSpPr/>
            <p:nvPr/>
          </p:nvSpPr>
          <p:spPr>
            <a:xfrm>
              <a:off x="5535428" y="502520"/>
              <a:ext cx="2357429" cy="1235629"/>
            </a:xfrm>
            <a:prstGeom prst="roundRect">
              <a:avLst/>
            </a:prstGeom>
            <a:solidFill>
              <a:srgbClr val="20386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Rectangle: Rounded Corners 70">
              <a:extLst>
                <a:ext uri="{FF2B5EF4-FFF2-40B4-BE49-F238E27FC236}">
                  <a16:creationId xmlns:a16="http://schemas.microsoft.com/office/drawing/2014/main" id="{81510555-CC38-4FD7-A386-374D0CAAD93B}"/>
                </a:ext>
                <a:ext uri="{C183D7F6-B498-43B3-948B-1728B52AA6E4}">
                  <adec:decorative xmlns:adec="http://schemas.microsoft.com/office/drawing/2017/decorative" val="1"/>
                </a:ext>
              </a:extLst>
            </p:cNvPr>
            <p:cNvSpPr/>
            <p:nvPr/>
          </p:nvSpPr>
          <p:spPr>
            <a:xfrm>
              <a:off x="2836848" y="506137"/>
              <a:ext cx="2357429" cy="1235629"/>
            </a:xfrm>
            <a:prstGeom prst="roundRect">
              <a:avLst/>
            </a:prstGeom>
            <a:solidFill>
              <a:srgbClr val="20386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9BD9936E-E90D-4F5A-9096-CBDF4591EA74}"/>
                </a:ext>
                <a:ext uri="{C183D7F6-B498-43B3-948B-1728B52AA6E4}">
                  <adec:decorative xmlns:adec="http://schemas.microsoft.com/office/drawing/2017/decorative" val="1"/>
                </a:ext>
              </a:extLst>
            </p:cNvPr>
            <p:cNvSpPr/>
            <p:nvPr/>
          </p:nvSpPr>
          <p:spPr>
            <a:xfrm>
              <a:off x="0" y="-19784"/>
              <a:ext cx="12192000" cy="518518"/>
            </a:xfrm>
            <a:prstGeom prst="rect">
              <a:avLst/>
            </a:prstGeom>
            <a:solidFill>
              <a:srgbClr val="203864"/>
            </a:solidFill>
            <a:ln>
              <a:noFill/>
            </a:ln>
          </p:spPr>
          <p:style>
            <a:lnRef idx="2">
              <a:schemeClr val="accent2">
                <a:shade val="50000"/>
              </a:schemeClr>
            </a:lnRef>
            <a:fillRef idx="1">
              <a:schemeClr val="accent2"/>
            </a:fillRef>
            <a:effectRef idx="0">
              <a:schemeClr val="accent2"/>
            </a:effectRef>
            <a:fontRef idx="minor">
              <a:schemeClr val="lt1"/>
            </a:fontRef>
          </p:style>
          <p:txBody>
            <a:bodyPr lIns="91440" tIns="45720" rIns="91440" bIns="45720" rtlCol="0" anchor="ctr"/>
            <a:lstStyle/>
            <a:p>
              <a:pPr>
                <a:defRPr/>
              </a:pPr>
              <a:r>
                <a:rPr lang="en-GB" sz="2800" b="1">
                  <a:solidFill>
                    <a:prstClr val="white"/>
                  </a:solidFill>
                  <a:latin typeface="Calibri" panose="020F0502020204030204"/>
                </a:rPr>
                <a:t>Unemployment Rate Overall (aged 16-64) – 4.3% </a:t>
              </a:r>
              <a:endParaRPr kumimoji="0" lang="en-GB" sz="2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5EB2690C-64E7-46A5-91DE-7DF2FE01A50A}"/>
                </a:ext>
              </a:extLst>
            </p:cNvPr>
            <p:cNvSpPr txBox="1"/>
            <p:nvPr/>
          </p:nvSpPr>
          <p:spPr>
            <a:xfrm>
              <a:off x="229577" y="790513"/>
              <a:ext cx="2117213" cy="923330"/>
            </a:xfrm>
            <a:prstGeom prst="rect">
              <a:avLst/>
            </a:prstGeom>
            <a:noFill/>
          </p:spPr>
          <p:txBody>
            <a:bodyPr wrap="square" rtlCol="0">
              <a:spAutoFit/>
            </a:bodyPr>
            <a:lstStyle/>
            <a:p>
              <a:r>
                <a:rPr lang="en-GB">
                  <a:solidFill>
                    <a:schemeClr val="bg1"/>
                  </a:solidFill>
                </a:rPr>
                <a:t>Rolling Quarterly change </a:t>
              </a:r>
              <a:br>
                <a:rPr lang="en-GB">
                  <a:solidFill>
                    <a:schemeClr val="bg1"/>
                  </a:solidFill>
                </a:rPr>
              </a:br>
              <a:r>
                <a:rPr lang="en-GB">
                  <a:solidFill>
                    <a:schemeClr val="bg1"/>
                  </a:solidFill>
                </a:rPr>
                <a:t>(Jan – Mar 2022):</a:t>
              </a:r>
            </a:p>
          </p:txBody>
        </p:sp>
        <p:sp>
          <p:nvSpPr>
            <p:cNvPr id="7" name="Isosceles Triangle 6">
              <a:extLst>
                <a:ext uri="{FF2B5EF4-FFF2-40B4-BE49-F238E27FC236}">
                  <a16:creationId xmlns:a16="http://schemas.microsoft.com/office/drawing/2014/main" id="{753FCAC4-4E3F-421E-95E6-11303ADDBDEC}"/>
                </a:ext>
              </a:extLst>
            </p:cNvPr>
            <p:cNvSpPr/>
            <p:nvPr/>
          </p:nvSpPr>
          <p:spPr>
            <a:xfrm>
              <a:off x="2150796" y="995186"/>
              <a:ext cx="323847" cy="281260"/>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a:extLst>
                <a:ext uri="{FF2B5EF4-FFF2-40B4-BE49-F238E27FC236}">
                  <a16:creationId xmlns:a16="http://schemas.microsoft.com/office/drawing/2014/main" id="{AB51F364-CE10-40C7-979B-9A253E9D0CC7}"/>
                </a:ext>
              </a:extLst>
            </p:cNvPr>
            <p:cNvSpPr txBox="1"/>
            <p:nvPr/>
          </p:nvSpPr>
          <p:spPr>
            <a:xfrm>
              <a:off x="9451563" y="1289223"/>
              <a:ext cx="828675" cy="369332"/>
            </a:xfrm>
            <a:prstGeom prst="rect">
              <a:avLst/>
            </a:prstGeom>
            <a:noFill/>
          </p:spPr>
          <p:txBody>
            <a:bodyPr wrap="square" rtlCol="0">
              <a:spAutoFit/>
            </a:bodyPr>
            <a:lstStyle/>
            <a:p>
              <a:r>
                <a:rPr lang="en-GB">
                  <a:solidFill>
                    <a:schemeClr val="bg1"/>
                  </a:solidFill>
                </a:rPr>
                <a:t>+1.9%</a:t>
              </a:r>
            </a:p>
          </p:txBody>
        </p:sp>
        <p:sp>
          <p:nvSpPr>
            <p:cNvPr id="19" name="Isosceles Triangle 18">
              <a:extLst>
                <a:ext uri="{FF2B5EF4-FFF2-40B4-BE49-F238E27FC236}">
                  <a16:creationId xmlns:a16="http://schemas.microsoft.com/office/drawing/2014/main" id="{9EF47247-2FAF-483A-BBD4-A3D837C02F02}"/>
                </a:ext>
              </a:extLst>
            </p:cNvPr>
            <p:cNvSpPr/>
            <p:nvPr/>
          </p:nvSpPr>
          <p:spPr>
            <a:xfrm>
              <a:off x="9133193" y="1333259"/>
              <a:ext cx="323847" cy="281260"/>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Rounded Corners 23">
              <a:extLst>
                <a:ext uri="{FF2B5EF4-FFF2-40B4-BE49-F238E27FC236}">
                  <a16:creationId xmlns:a16="http://schemas.microsoft.com/office/drawing/2014/main" id="{7A43E9B4-B252-42F4-837C-B91114425CF2}"/>
                </a:ext>
                <a:ext uri="{C183D7F6-B498-43B3-948B-1728B52AA6E4}">
                  <adec:decorative xmlns:adec="http://schemas.microsoft.com/office/drawing/2017/decorative" val="1"/>
                </a:ext>
              </a:extLst>
            </p:cNvPr>
            <p:cNvSpPr/>
            <p:nvPr/>
          </p:nvSpPr>
          <p:spPr>
            <a:xfrm>
              <a:off x="117214" y="517747"/>
              <a:ext cx="2357429" cy="1235629"/>
            </a:xfrm>
            <a:prstGeom prst="roundRect">
              <a:avLst/>
            </a:prstGeom>
            <a:solidFill>
              <a:srgbClr val="20386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TextBox 24">
              <a:extLst>
                <a:ext uri="{FF2B5EF4-FFF2-40B4-BE49-F238E27FC236}">
                  <a16:creationId xmlns:a16="http://schemas.microsoft.com/office/drawing/2014/main" id="{1A46E379-432A-4C10-8E37-008D5E29AC9B}"/>
                </a:ext>
              </a:extLst>
            </p:cNvPr>
            <p:cNvSpPr txBox="1"/>
            <p:nvPr/>
          </p:nvSpPr>
          <p:spPr>
            <a:xfrm>
              <a:off x="322602" y="589281"/>
              <a:ext cx="2811630" cy="369332"/>
            </a:xfrm>
            <a:prstGeom prst="rect">
              <a:avLst/>
            </a:prstGeom>
            <a:noFill/>
          </p:spPr>
          <p:txBody>
            <a:bodyPr wrap="square" rtlCol="0">
              <a:spAutoFit/>
            </a:bodyPr>
            <a:lstStyle/>
            <a:p>
              <a:r>
                <a:rPr lang="en-GB">
                  <a:solidFill>
                    <a:schemeClr val="bg1"/>
                  </a:solidFill>
                </a:rPr>
                <a:t>Quarterly change </a:t>
              </a:r>
            </a:p>
          </p:txBody>
        </p:sp>
        <p:sp>
          <p:nvSpPr>
            <p:cNvPr id="26" name="TextBox 25">
              <a:extLst>
                <a:ext uri="{FF2B5EF4-FFF2-40B4-BE49-F238E27FC236}">
                  <a16:creationId xmlns:a16="http://schemas.microsoft.com/office/drawing/2014/main" id="{BA237704-3670-4F53-90BD-CB3017DC5149}"/>
                </a:ext>
              </a:extLst>
            </p:cNvPr>
            <p:cNvSpPr txBox="1"/>
            <p:nvPr/>
          </p:nvSpPr>
          <p:spPr>
            <a:xfrm>
              <a:off x="1066074" y="1200614"/>
              <a:ext cx="828675" cy="369332"/>
            </a:xfrm>
            <a:prstGeom prst="rect">
              <a:avLst/>
            </a:prstGeom>
            <a:noFill/>
          </p:spPr>
          <p:txBody>
            <a:bodyPr wrap="square" rtlCol="0">
              <a:spAutoFit/>
            </a:bodyPr>
            <a:lstStyle/>
            <a:p>
              <a:r>
                <a:rPr lang="en-GB">
                  <a:solidFill>
                    <a:schemeClr val="bg1"/>
                  </a:solidFill>
                </a:rPr>
                <a:t>+0.5pp</a:t>
              </a:r>
            </a:p>
          </p:txBody>
        </p:sp>
        <p:sp>
          <p:nvSpPr>
            <p:cNvPr id="27" name="Isosceles Triangle 26">
              <a:extLst>
                <a:ext uri="{FF2B5EF4-FFF2-40B4-BE49-F238E27FC236}">
                  <a16:creationId xmlns:a16="http://schemas.microsoft.com/office/drawing/2014/main" id="{AE3B578A-33BC-44D7-AF11-7993F730CAAC}"/>
                </a:ext>
                <a:ext uri="{C183D7F6-B498-43B3-948B-1728B52AA6E4}">
                  <adec:decorative xmlns:adec="http://schemas.microsoft.com/office/drawing/2017/decorative" val="1"/>
                </a:ext>
              </a:extLst>
            </p:cNvPr>
            <p:cNvSpPr/>
            <p:nvPr/>
          </p:nvSpPr>
          <p:spPr>
            <a:xfrm>
              <a:off x="507539" y="1287004"/>
              <a:ext cx="323847" cy="281260"/>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TextBox 29">
              <a:extLst>
                <a:ext uri="{FF2B5EF4-FFF2-40B4-BE49-F238E27FC236}">
                  <a16:creationId xmlns:a16="http://schemas.microsoft.com/office/drawing/2014/main" id="{DBD12EBD-06D3-4C18-95B9-517F1B1912CD}"/>
                </a:ext>
              </a:extLst>
            </p:cNvPr>
            <p:cNvSpPr txBox="1"/>
            <p:nvPr/>
          </p:nvSpPr>
          <p:spPr>
            <a:xfrm>
              <a:off x="2913321" y="568997"/>
              <a:ext cx="2487533" cy="646331"/>
            </a:xfrm>
            <a:prstGeom prst="rect">
              <a:avLst/>
            </a:prstGeom>
            <a:noFill/>
          </p:spPr>
          <p:txBody>
            <a:bodyPr wrap="square" rtlCol="0">
              <a:spAutoFit/>
            </a:bodyPr>
            <a:lstStyle/>
            <a:p>
              <a:pPr algn="ctr"/>
              <a:r>
                <a:rPr lang="en-GB">
                  <a:solidFill>
                    <a:schemeClr val="bg1"/>
                  </a:solidFill>
                </a:rPr>
                <a:t>Previous Quarterly change </a:t>
              </a:r>
            </a:p>
          </p:txBody>
        </p:sp>
        <p:sp>
          <p:nvSpPr>
            <p:cNvPr id="31" name="TextBox 30">
              <a:extLst>
                <a:ext uri="{FF2B5EF4-FFF2-40B4-BE49-F238E27FC236}">
                  <a16:creationId xmlns:a16="http://schemas.microsoft.com/office/drawing/2014/main" id="{70B05889-F667-4126-9EFF-48E5296FF799}"/>
                </a:ext>
              </a:extLst>
            </p:cNvPr>
            <p:cNvSpPr txBox="1"/>
            <p:nvPr/>
          </p:nvSpPr>
          <p:spPr>
            <a:xfrm>
              <a:off x="3830679" y="1173597"/>
              <a:ext cx="968793" cy="369332"/>
            </a:xfrm>
            <a:prstGeom prst="rect">
              <a:avLst/>
            </a:prstGeom>
            <a:noFill/>
          </p:spPr>
          <p:txBody>
            <a:bodyPr wrap="square" rtlCol="0">
              <a:spAutoFit/>
            </a:bodyPr>
            <a:lstStyle/>
            <a:p>
              <a:r>
                <a:rPr lang="en-GB">
                  <a:solidFill>
                    <a:schemeClr val="bg1"/>
                  </a:solidFill>
                </a:rPr>
                <a:t>+0.7pp</a:t>
              </a:r>
            </a:p>
          </p:txBody>
        </p:sp>
        <p:sp>
          <p:nvSpPr>
            <p:cNvPr id="32" name="Isosceles Triangle 31">
              <a:extLst>
                <a:ext uri="{FF2B5EF4-FFF2-40B4-BE49-F238E27FC236}">
                  <a16:creationId xmlns:a16="http://schemas.microsoft.com/office/drawing/2014/main" id="{AEA49FA2-B376-4721-B0DF-E32A82566578}"/>
                </a:ext>
                <a:ext uri="{C183D7F6-B498-43B3-948B-1728B52AA6E4}">
                  <adec:decorative xmlns:adec="http://schemas.microsoft.com/office/drawing/2017/decorative" val="1"/>
                </a:ext>
              </a:extLst>
            </p:cNvPr>
            <p:cNvSpPr/>
            <p:nvPr/>
          </p:nvSpPr>
          <p:spPr>
            <a:xfrm>
              <a:off x="3357504" y="1199041"/>
              <a:ext cx="270326" cy="281260"/>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TextBox 34">
              <a:extLst>
                <a:ext uri="{FF2B5EF4-FFF2-40B4-BE49-F238E27FC236}">
                  <a16:creationId xmlns:a16="http://schemas.microsoft.com/office/drawing/2014/main" id="{C3D82DE4-3E14-4544-B7F5-F99000E28BD3}"/>
                </a:ext>
              </a:extLst>
            </p:cNvPr>
            <p:cNvSpPr txBox="1"/>
            <p:nvPr/>
          </p:nvSpPr>
          <p:spPr>
            <a:xfrm>
              <a:off x="5609818" y="517597"/>
              <a:ext cx="2121471" cy="646331"/>
            </a:xfrm>
            <a:prstGeom prst="rect">
              <a:avLst/>
            </a:prstGeom>
            <a:noFill/>
          </p:spPr>
          <p:txBody>
            <a:bodyPr wrap="square" rtlCol="0">
              <a:spAutoFit/>
            </a:bodyPr>
            <a:lstStyle/>
            <a:p>
              <a:pPr algn="ctr"/>
              <a:r>
                <a:rPr lang="en-GB">
                  <a:solidFill>
                    <a:schemeClr val="bg1"/>
                  </a:solidFill>
                </a:rPr>
                <a:t>Change since previous year</a:t>
              </a:r>
            </a:p>
          </p:txBody>
        </p:sp>
        <p:sp>
          <p:nvSpPr>
            <p:cNvPr id="36" name="TextBox 35">
              <a:extLst>
                <a:ext uri="{FF2B5EF4-FFF2-40B4-BE49-F238E27FC236}">
                  <a16:creationId xmlns:a16="http://schemas.microsoft.com/office/drawing/2014/main" id="{A6632850-DEA3-47CF-A3F9-08CC4A859D41}"/>
                </a:ext>
              </a:extLst>
            </p:cNvPr>
            <p:cNvSpPr txBox="1"/>
            <p:nvPr/>
          </p:nvSpPr>
          <p:spPr>
            <a:xfrm>
              <a:off x="6534568" y="1233981"/>
              <a:ext cx="828675" cy="369332"/>
            </a:xfrm>
            <a:prstGeom prst="rect">
              <a:avLst/>
            </a:prstGeom>
            <a:noFill/>
          </p:spPr>
          <p:txBody>
            <a:bodyPr wrap="square" rtlCol="0">
              <a:spAutoFit/>
            </a:bodyPr>
            <a:lstStyle/>
            <a:p>
              <a:r>
                <a:rPr lang="en-GB">
                  <a:solidFill>
                    <a:schemeClr val="bg1"/>
                  </a:solidFill>
                </a:rPr>
                <a:t>+0.8pp</a:t>
              </a:r>
            </a:p>
          </p:txBody>
        </p:sp>
        <p:sp>
          <p:nvSpPr>
            <p:cNvPr id="37" name="Isosceles Triangle 36">
              <a:extLst>
                <a:ext uri="{FF2B5EF4-FFF2-40B4-BE49-F238E27FC236}">
                  <a16:creationId xmlns:a16="http://schemas.microsoft.com/office/drawing/2014/main" id="{4233631E-D0B7-4FF8-84F2-7235E3E985DB}"/>
                </a:ext>
                <a:ext uri="{C183D7F6-B498-43B3-948B-1728B52AA6E4}">
                  <adec:decorative xmlns:adec="http://schemas.microsoft.com/office/drawing/2017/decorative" val="1"/>
                </a:ext>
              </a:extLst>
            </p:cNvPr>
            <p:cNvSpPr/>
            <p:nvPr/>
          </p:nvSpPr>
          <p:spPr>
            <a:xfrm>
              <a:off x="6066050" y="1265067"/>
              <a:ext cx="323847" cy="281260"/>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Rectangle 52">
              <a:extLst>
                <a:ext uri="{FF2B5EF4-FFF2-40B4-BE49-F238E27FC236}">
                  <a16:creationId xmlns:a16="http://schemas.microsoft.com/office/drawing/2014/main" id="{63398FDB-FB75-F664-1FF3-840988E0D6CB}"/>
                </a:ext>
                <a:ext uri="{C183D7F6-B498-43B3-948B-1728B52AA6E4}">
                  <adec:decorative xmlns:adec="http://schemas.microsoft.com/office/drawing/2017/decorative" val="1"/>
                </a:ext>
              </a:extLst>
            </p:cNvPr>
            <p:cNvSpPr/>
            <p:nvPr/>
          </p:nvSpPr>
          <p:spPr>
            <a:xfrm>
              <a:off x="-7425" y="2213684"/>
              <a:ext cx="12192000" cy="646331"/>
            </a:xfrm>
            <a:prstGeom prst="rect">
              <a:avLst/>
            </a:prstGeom>
            <a:solidFill>
              <a:srgbClr val="203864"/>
            </a:solidFill>
            <a:ln>
              <a:noFill/>
            </a:ln>
          </p:spPr>
          <p:style>
            <a:lnRef idx="2">
              <a:schemeClr val="accent2">
                <a:shade val="50000"/>
              </a:schemeClr>
            </a:lnRef>
            <a:fillRef idx="1">
              <a:schemeClr val="accent2"/>
            </a:fillRef>
            <a:effectRef idx="0">
              <a:schemeClr val="accent2"/>
            </a:effectRef>
            <a:fontRef idx="minor">
              <a:schemeClr val="lt1"/>
            </a:fontRef>
          </p:style>
          <p:txBody>
            <a:bodyPr lIns="91440" tIns="45720" rIns="91440" bIns="45720" rtlCol="0" anchor="ctr"/>
            <a:lstStyle/>
            <a:p>
              <a:pPr>
                <a:defRPr/>
              </a:pPr>
              <a:r>
                <a:rPr lang="en-GB" sz="2800" b="1">
                  <a:solidFill>
                    <a:prstClr val="white"/>
                  </a:solidFill>
                  <a:latin typeface="Calibri" panose="020F0502020204030204"/>
                </a:rPr>
                <a:t>Employment Rate Overall (aged 16-64) – 79.6%</a:t>
              </a:r>
              <a:endParaRPr kumimoji="0" lang="en-GB" sz="2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0" name="TextBox 59">
              <a:extLst>
                <a:ext uri="{FF2B5EF4-FFF2-40B4-BE49-F238E27FC236}">
                  <a16:creationId xmlns:a16="http://schemas.microsoft.com/office/drawing/2014/main" id="{34598BF2-D280-92CB-C5D6-EBABC340F773}"/>
                </a:ext>
              </a:extLst>
            </p:cNvPr>
            <p:cNvSpPr txBox="1"/>
            <p:nvPr/>
          </p:nvSpPr>
          <p:spPr>
            <a:xfrm>
              <a:off x="9552375" y="3618291"/>
              <a:ext cx="828675" cy="369332"/>
            </a:xfrm>
            <a:prstGeom prst="rect">
              <a:avLst/>
            </a:prstGeom>
            <a:noFill/>
          </p:spPr>
          <p:txBody>
            <a:bodyPr wrap="square" rtlCol="0">
              <a:spAutoFit/>
            </a:bodyPr>
            <a:lstStyle/>
            <a:p>
              <a:r>
                <a:rPr lang="en-GB">
                  <a:solidFill>
                    <a:schemeClr val="bg1"/>
                  </a:solidFill>
                </a:rPr>
                <a:t>+1.9%</a:t>
              </a:r>
            </a:p>
          </p:txBody>
        </p:sp>
        <p:sp>
          <p:nvSpPr>
            <p:cNvPr id="61" name="Isosceles Triangle 60">
              <a:extLst>
                <a:ext uri="{FF2B5EF4-FFF2-40B4-BE49-F238E27FC236}">
                  <a16:creationId xmlns:a16="http://schemas.microsoft.com/office/drawing/2014/main" id="{867657DF-ADCE-C781-F882-051FC2696153}"/>
                </a:ext>
              </a:extLst>
            </p:cNvPr>
            <p:cNvSpPr/>
            <p:nvPr/>
          </p:nvSpPr>
          <p:spPr>
            <a:xfrm>
              <a:off x="9234005" y="3662328"/>
              <a:ext cx="323847" cy="281260"/>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TextBox 62">
              <a:extLst>
                <a:ext uri="{FF2B5EF4-FFF2-40B4-BE49-F238E27FC236}">
                  <a16:creationId xmlns:a16="http://schemas.microsoft.com/office/drawing/2014/main" id="{8038C187-6ADA-9919-4567-63B78BECB38C}"/>
                </a:ext>
              </a:extLst>
            </p:cNvPr>
            <p:cNvSpPr txBox="1"/>
            <p:nvPr/>
          </p:nvSpPr>
          <p:spPr>
            <a:xfrm>
              <a:off x="350155" y="2986422"/>
              <a:ext cx="1829246" cy="369332"/>
            </a:xfrm>
            <a:prstGeom prst="rect">
              <a:avLst/>
            </a:prstGeom>
            <a:noFill/>
          </p:spPr>
          <p:txBody>
            <a:bodyPr wrap="square" rtlCol="0">
              <a:spAutoFit/>
            </a:bodyPr>
            <a:lstStyle/>
            <a:p>
              <a:r>
                <a:rPr lang="en-GB">
                  <a:solidFill>
                    <a:schemeClr val="bg1"/>
                  </a:solidFill>
                </a:rPr>
                <a:t>Quarterly change </a:t>
              </a:r>
            </a:p>
          </p:txBody>
        </p:sp>
        <p:sp>
          <p:nvSpPr>
            <p:cNvPr id="64" name="TextBox 63">
              <a:extLst>
                <a:ext uri="{FF2B5EF4-FFF2-40B4-BE49-F238E27FC236}">
                  <a16:creationId xmlns:a16="http://schemas.microsoft.com/office/drawing/2014/main" id="{E37C5959-68DE-84A7-3DD3-529DEE5AAB70}"/>
                </a:ext>
              </a:extLst>
            </p:cNvPr>
            <p:cNvSpPr txBox="1"/>
            <p:nvPr/>
          </p:nvSpPr>
          <p:spPr>
            <a:xfrm>
              <a:off x="1268347" y="3484997"/>
              <a:ext cx="876633" cy="365881"/>
            </a:xfrm>
            <a:prstGeom prst="rect">
              <a:avLst/>
            </a:prstGeom>
            <a:noFill/>
          </p:spPr>
          <p:txBody>
            <a:bodyPr wrap="square" rtlCol="0">
              <a:spAutoFit/>
            </a:bodyPr>
            <a:lstStyle/>
            <a:p>
              <a:r>
                <a:rPr lang="en-GB">
                  <a:solidFill>
                    <a:schemeClr val="bg1"/>
                  </a:solidFill>
                </a:rPr>
                <a:t>+0.9pp</a:t>
              </a:r>
            </a:p>
          </p:txBody>
        </p:sp>
        <p:sp>
          <p:nvSpPr>
            <p:cNvPr id="65" name="Isosceles Triangle 64">
              <a:extLst>
                <a:ext uri="{FF2B5EF4-FFF2-40B4-BE49-F238E27FC236}">
                  <a16:creationId xmlns:a16="http://schemas.microsoft.com/office/drawing/2014/main" id="{C7FB3E6D-F683-77CB-17F3-D23134313239}"/>
                </a:ext>
                <a:ext uri="{C183D7F6-B498-43B3-948B-1728B52AA6E4}">
                  <adec:decorative xmlns:adec="http://schemas.microsoft.com/office/drawing/2017/decorative" val="1"/>
                </a:ext>
              </a:extLst>
            </p:cNvPr>
            <p:cNvSpPr/>
            <p:nvPr/>
          </p:nvSpPr>
          <p:spPr>
            <a:xfrm>
              <a:off x="712649" y="3553989"/>
              <a:ext cx="323847" cy="281260"/>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TextBox 67">
              <a:extLst>
                <a:ext uri="{FF2B5EF4-FFF2-40B4-BE49-F238E27FC236}">
                  <a16:creationId xmlns:a16="http://schemas.microsoft.com/office/drawing/2014/main" id="{5CD9743E-7788-3157-7BE0-96396E246CF7}"/>
                </a:ext>
              </a:extLst>
            </p:cNvPr>
            <p:cNvSpPr txBox="1"/>
            <p:nvPr/>
          </p:nvSpPr>
          <p:spPr>
            <a:xfrm>
              <a:off x="3141694" y="2997426"/>
              <a:ext cx="2035107" cy="646331"/>
            </a:xfrm>
            <a:prstGeom prst="rect">
              <a:avLst/>
            </a:prstGeom>
            <a:noFill/>
          </p:spPr>
          <p:txBody>
            <a:bodyPr wrap="square" rtlCol="0">
              <a:spAutoFit/>
            </a:bodyPr>
            <a:lstStyle/>
            <a:p>
              <a:r>
                <a:rPr lang="en-GB">
                  <a:solidFill>
                    <a:schemeClr val="bg1"/>
                  </a:solidFill>
                </a:rPr>
                <a:t>Previous change </a:t>
              </a:r>
              <a:br>
                <a:rPr lang="en-GB">
                  <a:solidFill>
                    <a:schemeClr val="bg1"/>
                  </a:solidFill>
                </a:rPr>
              </a:br>
              <a:endParaRPr lang="en-GB">
                <a:solidFill>
                  <a:schemeClr val="bg1"/>
                </a:solidFill>
              </a:endParaRPr>
            </a:p>
          </p:txBody>
        </p:sp>
        <p:sp>
          <p:nvSpPr>
            <p:cNvPr id="70" name="Isosceles Triangle 69">
              <a:extLst>
                <a:ext uri="{FF2B5EF4-FFF2-40B4-BE49-F238E27FC236}">
                  <a16:creationId xmlns:a16="http://schemas.microsoft.com/office/drawing/2014/main" id="{DF110FED-2A25-863F-E4B8-14D89ECFBB09}"/>
                </a:ext>
                <a:ext uri="{C183D7F6-B498-43B3-948B-1728B52AA6E4}">
                  <adec:decorative xmlns:adec="http://schemas.microsoft.com/office/drawing/2017/decorative" val="1"/>
                </a:ext>
              </a:extLst>
            </p:cNvPr>
            <p:cNvSpPr/>
            <p:nvPr/>
          </p:nvSpPr>
          <p:spPr>
            <a:xfrm rot="10800000">
              <a:off x="3488305" y="3542661"/>
              <a:ext cx="323847" cy="281260"/>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TextBox 72">
              <a:extLst>
                <a:ext uri="{FF2B5EF4-FFF2-40B4-BE49-F238E27FC236}">
                  <a16:creationId xmlns:a16="http://schemas.microsoft.com/office/drawing/2014/main" id="{78FBA52C-942F-538E-3E6F-E396265993D3}"/>
                </a:ext>
              </a:extLst>
            </p:cNvPr>
            <p:cNvSpPr txBox="1"/>
            <p:nvPr/>
          </p:nvSpPr>
          <p:spPr>
            <a:xfrm>
              <a:off x="5984199" y="2964957"/>
              <a:ext cx="1829246" cy="646331"/>
            </a:xfrm>
            <a:prstGeom prst="rect">
              <a:avLst/>
            </a:prstGeom>
            <a:noFill/>
          </p:spPr>
          <p:txBody>
            <a:bodyPr wrap="square" rtlCol="0">
              <a:spAutoFit/>
            </a:bodyPr>
            <a:lstStyle/>
            <a:p>
              <a:r>
                <a:rPr lang="en-GB">
                  <a:solidFill>
                    <a:schemeClr val="bg1"/>
                  </a:solidFill>
                </a:rPr>
                <a:t>Change since previous year</a:t>
              </a:r>
            </a:p>
          </p:txBody>
        </p:sp>
        <p:sp>
          <p:nvSpPr>
            <p:cNvPr id="74" name="TextBox 73">
              <a:extLst>
                <a:ext uri="{FF2B5EF4-FFF2-40B4-BE49-F238E27FC236}">
                  <a16:creationId xmlns:a16="http://schemas.microsoft.com/office/drawing/2014/main" id="{FC98A482-86AA-4042-3456-9F57EE1230A8}"/>
                </a:ext>
              </a:extLst>
            </p:cNvPr>
            <p:cNvSpPr txBox="1"/>
            <p:nvPr/>
          </p:nvSpPr>
          <p:spPr>
            <a:xfrm>
              <a:off x="6600918" y="3634770"/>
              <a:ext cx="828675" cy="369332"/>
            </a:xfrm>
            <a:prstGeom prst="rect">
              <a:avLst/>
            </a:prstGeom>
            <a:noFill/>
          </p:spPr>
          <p:txBody>
            <a:bodyPr wrap="square" rtlCol="0">
              <a:spAutoFit/>
            </a:bodyPr>
            <a:lstStyle/>
            <a:p>
              <a:r>
                <a:rPr lang="en-GB">
                  <a:solidFill>
                    <a:schemeClr val="bg1"/>
                  </a:solidFill>
                </a:rPr>
                <a:t>+1.7pp</a:t>
              </a:r>
            </a:p>
          </p:txBody>
        </p:sp>
        <p:sp>
          <p:nvSpPr>
            <p:cNvPr id="75" name="Isosceles Triangle 74">
              <a:extLst>
                <a:ext uri="{FF2B5EF4-FFF2-40B4-BE49-F238E27FC236}">
                  <a16:creationId xmlns:a16="http://schemas.microsoft.com/office/drawing/2014/main" id="{D99F271C-DD6E-02C7-2DF8-E87CC80C921B}"/>
                </a:ext>
                <a:ext uri="{C183D7F6-B498-43B3-948B-1728B52AA6E4}">
                  <adec:decorative xmlns:adec="http://schemas.microsoft.com/office/drawing/2017/decorative" val="1"/>
                </a:ext>
              </a:extLst>
            </p:cNvPr>
            <p:cNvSpPr/>
            <p:nvPr/>
          </p:nvSpPr>
          <p:spPr>
            <a:xfrm>
              <a:off x="6199602" y="3666925"/>
              <a:ext cx="323847" cy="281260"/>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TextBox 76">
              <a:extLst>
                <a:ext uri="{FF2B5EF4-FFF2-40B4-BE49-F238E27FC236}">
                  <a16:creationId xmlns:a16="http://schemas.microsoft.com/office/drawing/2014/main" id="{CFA744BB-686B-8D1B-BB69-4810B7047571}"/>
                </a:ext>
              </a:extLst>
            </p:cNvPr>
            <p:cNvSpPr txBox="1"/>
            <p:nvPr/>
          </p:nvSpPr>
          <p:spPr>
            <a:xfrm>
              <a:off x="8159847" y="525431"/>
              <a:ext cx="3914939" cy="1569660"/>
            </a:xfrm>
            <a:prstGeom prst="rect">
              <a:avLst/>
            </a:prstGeom>
            <a:noFill/>
          </p:spPr>
          <p:txBody>
            <a:bodyPr wrap="square" lIns="91440" tIns="45720" rIns="91440" bIns="45720" rtlCol="0" anchor="t">
              <a:spAutoFit/>
            </a:bodyPr>
            <a:lstStyle/>
            <a:p>
              <a:r>
                <a:rPr lang="en-GB" sz="1600"/>
                <a:t>The unemployment rate between </a:t>
              </a:r>
              <a:r>
                <a:rPr kumimoji="0" lang="en-GB" sz="1600" i="0" u="none" strike="noStrike" kern="1200" cap="none" spc="0" normalizeH="0" baseline="0" noProof="0">
                  <a:ln>
                    <a:noFill/>
                  </a:ln>
                  <a:solidFill>
                    <a:prstClr val="black"/>
                  </a:solidFill>
                  <a:effectLst/>
                  <a:uLnTx/>
                  <a:uFillTx/>
                  <a:latin typeface="Calibri" panose="020F0502020204030204"/>
                  <a:ea typeface="+mn-ea"/>
                  <a:cs typeface="+mn-cs"/>
                </a:rPr>
                <a:t>October 2022 and September 2023</a:t>
              </a:r>
              <a:r>
                <a:rPr lang="en-GB" sz="1600"/>
                <a:t> was 4.2% </a:t>
              </a:r>
              <a:r>
                <a:rPr lang="en-GB" sz="1200" i="1"/>
                <a:t>(higher than the 4.1% nationally)</a:t>
              </a:r>
              <a:r>
                <a:rPr lang="en-GB" sz="1600"/>
                <a:t>, this has increased by +0.5 percentage points since the last quarter and is  +0.8 percentage points higher than the level 12 months previously</a:t>
              </a:r>
            </a:p>
          </p:txBody>
        </p:sp>
        <p:sp>
          <p:nvSpPr>
            <p:cNvPr id="78" name="TextBox 77">
              <a:extLst>
                <a:ext uri="{FF2B5EF4-FFF2-40B4-BE49-F238E27FC236}">
                  <a16:creationId xmlns:a16="http://schemas.microsoft.com/office/drawing/2014/main" id="{F8A212EA-76DB-7EB1-529C-D91FAC586E07}"/>
                </a:ext>
              </a:extLst>
            </p:cNvPr>
            <p:cNvSpPr txBox="1"/>
            <p:nvPr/>
          </p:nvSpPr>
          <p:spPr>
            <a:xfrm>
              <a:off x="-101178" y="6651408"/>
              <a:ext cx="11982893" cy="276999"/>
            </a:xfrm>
            <a:prstGeom prst="rect">
              <a:avLst/>
            </a:prstGeom>
            <a:noFill/>
          </p:spPr>
          <p:txBody>
            <a:bodyPr wrap="square" rtlCol="0">
              <a:spAutoFit/>
            </a:bodyPr>
            <a:lstStyle/>
            <a:p>
              <a:r>
                <a:rPr lang="en-GB" sz="1050" b="1" i="1"/>
                <a:t>* Please note: estimates and confidence intervals are unreliable due to small sample sizes and so should be treated as indicative</a:t>
              </a:r>
              <a:r>
                <a:rPr lang="en-GB" sz="1200" b="1" i="1"/>
                <a:t>.</a:t>
              </a:r>
            </a:p>
          </p:txBody>
        </p:sp>
        <p:sp>
          <p:nvSpPr>
            <p:cNvPr id="80" name="TextBox 79">
              <a:extLst>
                <a:ext uri="{FF2B5EF4-FFF2-40B4-BE49-F238E27FC236}">
                  <a16:creationId xmlns:a16="http://schemas.microsoft.com/office/drawing/2014/main" id="{38685B54-8663-323C-4446-2926EFA78D59}"/>
                </a:ext>
              </a:extLst>
            </p:cNvPr>
            <p:cNvSpPr txBox="1"/>
            <p:nvPr/>
          </p:nvSpPr>
          <p:spPr>
            <a:xfrm>
              <a:off x="8159847" y="2865850"/>
              <a:ext cx="3914939" cy="1569660"/>
            </a:xfrm>
            <a:prstGeom prst="rect">
              <a:avLst/>
            </a:prstGeom>
            <a:noFill/>
          </p:spPr>
          <p:txBody>
            <a:bodyPr wrap="square" rtlCol="0">
              <a:spAutoFit/>
            </a:bodyPr>
            <a:lstStyle/>
            <a:p>
              <a:r>
                <a:rPr lang="en-GB" sz="1600"/>
                <a:t>The employment rate between </a:t>
              </a:r>
              <a:r>
                <a:rPr kumimoji="0" lang="en-GB" sz="1600" i="0" u="none" strike="noStrike" kern="1200" cap="none" spc="0" normalizeH="0" baseline="0" noProof="0">
                  <a:ln>
                    <a:noFill/>
                  </a:ln>
                  <a:solidFill>
                    <a:prstClr val="black"/>
                  </a:solidFill>
                  <a:effectLst/>
                  <a:uLnTx/>
                  <a:uFillTx/>
                  <a:latin typeface="Calibri" panose="020F0502020204030204"/>
                  <a:ea typeface="+mn-ea"/>
                  <a:cs typeface="+mn-cs"/>
                </a:rPr>
                <a:t>October 2022 and September 2023</a:t>
              </a:r>
              <a:r>
                <a:rPr lang="en-GB" sz="1600"/>
                <a:t> was 79.6% </a:t>
              </a:r>
              <a:r>
                <a:rPr lang="en-GB" sz="1200" i="1"/>
                <a:t>(higher than the 75.7% nationally)</a:t>
              </a:r>
              <a:r>
                <a:rPr lang="en-GB" sz="1600"/>
                <a:t>, this has Increased by +0.9 percentage points since the last quarter and is +1.7 percentage points lower than the level 12 months previously</a:t>
              </a:r>
            </a:p>
          </p:txBody>
        </p:sp>
        <p:sp>
          <p:nvSpPr>
            <p:cNvPr id="81" name="Rectangle 80">
              <a:extLst>
                <a:ext uri="{FF2B5EF4-FFF2-40B4-BE49-F238E27FC236}">
                  <a16:creationId xmlns:a16="http://schemas.microsoft.com/office/drawing/2014/main" id="{C7F4585A-AACC-82B7-7A7C-1BCC3905AB1A}"/>
                </a:ext>
                <a:ext uri="{C183D7F6-B498-43B3-948B-1728B52AA6E4}">
                  <adec:decorative xmlns:adec="http://schemas.microsoft.com/office/drawing/2017/decorative" val="1"/>
                </a:ext>
              </a:extLst>
            </p:cNvPr>
            <p:cNvSpPr/>
            <p:nvPr/>
          </p:nvSpPr>
          <p:spPr>
            <a:xfrm>
              <a:off x="-17994" y="4495661"/>
              <a:ext cx="12202569" cy="646331"/>
            </a:xfrm>
            <a:prstGeom prst="rect">
              <a:avLst/>
            </a:prstGeom>
            <a:solidFill>
              <a:srgbClr val="203864"/>
            </a:solidFill>
            <a:ln>
              <a:noFill/>
            </a:ln>
          </p:spPr>
          <p:style>
            <a:lnRef idx="2">
              <a:schemeClr val="accent2">
                <a:shade val="50000"/>
              </a:schemeClr>
            </a:lnRef>
            <a:fillRef idx="1">
              <a:schemeClr val="accent2"/>
            </a:fillRef>
            <a:effectRef idx="0">
              <a:schemeClr val="accent2"/>
            </a:effectRef>
            <a:fontRef idx="minor">
              <a:schemeClr val="lt1"/>
            </a:fontRef>
          </p:style>
          <p:txBody>
            <a:bodyPr lIns="91440" tIns="45720" rIns="91440" bIns="45720" rtlCol="0" anchor="ctr"/>
            <a:lstStyle/>
            <a:p>
              <a:pPr>
                <a:defRPr/>
              </a:pPr>
              <a:r>
                <a:rPr lang="en-GB" sz="2800" b="1">
                  <a:solidFill>
                    <a:prstClr val="white"/>
                  </a:solidFill>
                  <a:latin typeface="Calibri" panose="020F0502020204030204"/>
                </a:rPr>
                <a:t>Economically Inactive (aged 16-64) – 16.8%</a:t>
              </a:r>
              <a:endParaRPr kumimoji="0" lang="en-GB" sz="2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8" name="TextBox 87">
              <a:extLst>
                <a:ext uri="{FF2B5EF4-FFF2-40B4-BE49-F238E27FC236}">
                  <a16:creationId xmlns:a16="http://schemas.microsoft.com/office/drawing/2014/main" id="{EF483CA0-B927-D0E9-F6B2-30415A08EA21}"/>
                </a:ext>
              </a:extLst>
            </p:cNvPr>
            <p:cNvSpPr txBox="1"/>
            <p:nvPr/>
          </p:nvSpPr>
          <p:spPr>
            <a:xfrm>
              <a:off x="7711253" y="5885193"/>
              <a:ext cx="828675" cy="369332"/>
            </a:xfrm>
            <a:prstGeom prst="rect">
              <a:avLst/>
            </a:prstGeom>
            <a:noFill/>
          </p:spPr>
          <p:txBody>
            <a:bodyPr wrap="square" rtlCol="0">
              <a:spAutoFit/>
            </a:bodyPr>
            <a:lstStyle/>
            <a:p>
              <a:r>
                <a:rPr lang="en-GB">
                  <a:solidFill>
                    <a:schemeClr val="bg1"/>
                  </a:solidFill>
                </a:rPr>
                <a:t>+1.9%</a:t>
              </a:r>
            </a:p>
          </p:txBody>
        </p:sp>
        <p:sp>
          <p:nvSpPr>
            <p:cNvPr id="89" name="Isosceles Triangle 88">
              <a:extLst>
                <a:ext uri="{FF2B5EF4-FFF2-40B4-BE49-F238E27FC236}">
                  <a16:creationId xmlns:a16="http://schemas.microsoft.com/office/drawing/2014/main" id="{0F36978D-ADDC-5D12-7CC4-63C7550F314F}"/>
                </a:ext>
              </a:extLst>
            </p:cNvPr>
            <p:cNvSpPr/>
            <p:nvPr/>
          </p:nvSpPr>
          <p:spPr>
            <a:xfrm>
              <a:off x="7392883" y="5929231"/>
              <a:ext cx="323847" cy="281260"/>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1" name="TextBox 90">
              <a:extLst>
                <a:ext uri="{FF2B5EF4-FFF2-40B4-BE49-F238E27FC236}">
                  <a16:creationId xmlns:a16="http://schemas.microsoft.com/office/drawing/2014/main" id="{316293F3-17B1-87B2-D5DD-AE70E8290F35}"/>
                </a:ext>
              </a:extLst>
            </p:cNvPr>
            <p:cNvSpPr txBox="1"/>
            <p:nvPr/>
          </p:nvSpPr>
          <p:spPr>
            <a:xfrm>
              <a:off x="400073" y="5344316"/>
              <a:ext cx="1829246" cy="338554"/>
            </a:xfrm>
            <a:prstGeom prst="rect">
              <a:avLst/>
            </a:prstGeom>
            <a:noFill/>
          </p:spPr>
          <p:txBody>
            <a:bodyPr wrap="square" rtlCol="0">
              <a:spAutoFit/>
            </a:bodyPr>
            <a:lstStyle/>
            <a:p>
              <a:r>
                <a:rPr lang="en-GB" sz="1600">
                  <a:solidFill>
                    <a:schemeClr val="bg1"/>
                  </a:solidFill>
                </a:rPr>
                <a:t>Quarterly change </a:t>
              </a:r>
            </a:p>
          </p:txBody>
        </p:sp>
        <p:sp>
          <p:nvSpPr>
            <p:cNvPr id="101" name="Isosceles Triangle 100">
              <a:extLst>
                <a:ext uri="{FF2B5EF4-FFF2-40B4-BE49-F238E27FC236}">
                  <a16:creationId xmlns:a16="http://schemas.microsoft.com/office/drawing/2014/main" id="{CA1620F4-E20A-6CD4-2FB9-680EA1DD7655}"/>
                </a:ext>
              </a:extLst>
            </p:cNvPr>
            <p:cNvSpPr/>
            <p:nvPr/>
          </p:nvSpPr>
          <p:spPr>
            <a:xfrm rot="10800000">
              <a:off x="6116159" y="6044342"/>
              <a:ext cx="323847" cy="281260"/>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 name="TextBox 101">
              <a:extLst>
                <a:ext uri="{FF2B5EF4-FFF2-40B4-BE49-F238E27FC236}">
                  <a16:creationId xmlns:a16="http://schemas.microsoft.com/office/drawing/2014/main" id="{9F960194-B3C1-F8B1-5D75-17B6A76CF5AD}"/>
                </a:ext>
              </a:extLst>
            </p:cNvPr>
            <p:cNvSpPr txBox="1"/>
            <p:nvPr/>
          </p:nvSpPr>
          <p:spPr>
            <a:xfrm>
              <a:off x="8262448" y="5100363"/>
              <a:ext cx="3846514" cy="1815882"/>
            </a:xfrm>
            <a:prstGeom prst="rect">
              <a:avLst/>
            </a:prstGeom>
            <a:noFill/>
          </p:spPr>
          <p:txBody>
            <a:bodyPr wrap="square" rtlCol="0">
              <a:spAutoFit/>
            </a:bodyPr>
            <a:lstStyle/>
            <a:p>
              <a:r>
                <a:rPr lang="en-GB" sz="1600" dirty="0"/>
                <a:t>16.8% of residents (aged 16-64) were economically inactive between </a:t>
              </a:r>
              <a:r>
                <a:rPr kumimoji="0" lang="en-GB" sz="1600" i="0" u="none" strike="noStrike" kern="1200" cap="none" spc="0" normalizeH="0" baseline="0" noProof="0" dirty="0">
                  <a:ln>
                    <a:noFill/>
                  </a:ln>
                  <a:solidFill>
                    <a:prstClr val="black"/>
                  </a:solidFill>
                  <a:effectLst/>
                  <a:uLnTx/>
                  <a:uFillTx/>
                  <a:latin typeface="Calibri" panose="020F0502020204030204"/>
                  <a:ea typeface="+mn-ea"/>
                  <a:cs typeface="+mn-cs"/>
                </a:rPr>
                <a:t>October 2022 and September 2023</a:t>
              </a:r>
              <a:r>
                <a:rPr lang="en-GB" sz="1600" dirty="0"/>
                <a:t> </a:t>
              </a:r>
              <a:r>
                <a:rPr lang="en-GB" sz="1200" i="1" dirty="0"/>
                <a:t>(lower than the 21.0% nationally)</a:t>
              </a:r>
              <a:r>
                <a:rPr lang="en-GB" sz="1600" dirty="0"/>
                <a:t>, this has decreased by -1.4 percentage points since the last quarter and is -2.5 percentage points lower than 12 months previously</a:t>
              </a:r>
            </a:p>
          </p:txBody>
        </p:sp>
        <p:sp>
          <p:nvSpPr>
            <p:cNvPr id="4" name="TextBox 3">
              <a:extLst>
                <a:ext uri="{FF2B5EF4-FFF2-40B4-BE49-F238E27FC236}">
                  <a16:creationId xmlns:a16="http://schemas.microsoft.com/office/drawing/2014/main" id="{E7A5170E-94EE-4300-BF85-7ADC5FBCC9C1}"/>
                </a:ext>
              </a:extLst>
            </p:cNvPr>
            <p:cNvSpPr txBox="1"/>
            <p:nvPr/>
          </p:nvSpPr>
          <p:spPr>
            <a:xfrm>
              <a:off x="229577" y="1769221"/>
              <a:ext cx="1999131"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1" u="none" strike="noStrike" kern="1200" cap="none" spc="0" normalizeH="0" baseline="0" noProof="0">
                  <a:ln>
                    <a:noFill/>
                  </a:ln>
                  <a:solidFill>
                    <a:prstClr val="black"/>
                  </a:solidFill>
                  <a:effectLst/>
                  <a:uLnTx/>
                  <a:uFillTx/>
                  <a:latin typeface="Calibri" panose="020F0502020204030204"/>
                  <a:ea typeface="+mn-ea"/>
                  <a:cs typeface="+mn-cs"/>
                </a:rPr>
                <a:t>Comparing Oct 2022 – Sept 2023 with Jul 2022 - June 2023 </a:t>
              </a:r>
            </a:p>
          </p:txBody>
        </p:sp>
        <p:sp>
          <p:nvSpPr>
            <p:cNvPr id="76" name="TextBox 75">
              <a:extLst>
                <a:ext uri="{FF2B5EF4-FFF2-40B4-BE49-F238E27FC236}">
                  <a16:creationId xmlns:a16="http://schemas.microsoft.com/office/drawing/2014/main" id="{C4CEE736-8941-4B4B-BB0A-3AB73693600C}"/>
                </a:ext>
              </a:extLst>
            </p:cNvPr>
            <p:cNvSpPr txBox="1"/>
            <p:nvPr/>
          </p:nvSpPr>
          <p:spPr>
            <a:xfrm>
              <a:off x="2913321" y="1763216"/>
              <a:ext cx="2129563"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1" u="none" strike="noStrike" kern="1200" cap="none" spc="0" normalizeH="0" baseline="0" noProof="0">
                  <a:ln>
                    <a:noFill/>
                  </a:ln>
                  <a:solidFill>
                    <a:prstClr val="black"/>
                  </a:solidFill>
                  <a:effectLst/>
                  <a:uLnTx/>
                  <a:uFillTx/>
                  <a:latin typeface="Calibri" panose="020F0502020204030204"/>
                  <a:ea typeface="+mn-ea"/>
                  <a:cs typeface="+mn-cs"/>
                </a:rPr>
                <a:t>Comparing Oct 2022 – Sept 2023 with Jul 2022 - June 2023 </a:t>
              </a:r>
            </a:p>
          </p:txBody>
        </p:sp>
        <p:sp>
          <p:nvSpPr>
            <p:cNvPr id="93" name="TextBox 92">
              <a:extLst>
                <a:ext uri="{FF2B5EF4-FFF2-40B4-BE49-F238E27FC236}">
                  <a16:creationId xmlns:a16="http://schemas.microsoft.com/office/drawing/2014/main" id="{D6EF6E60-06D0-4450-9C2C-345E15AB7E2E}"/>
                </a:ext>
              </a:extLst>
            </p:cNvPr>
            <p:cNvSpPr txBox="1"/>
            <p:nvPr/>
          </p:nvSpPr>
          <p:spPr>
            <a:xfrm>
              <a:off x="5760014" y="1754051"/>
              <a:ext cx="1999131"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1" u="none" strike="noStrike" kern="1200" cap="none" spc="0" normalizeH="0" baseline="0" noProof="0">
                  <a:ln>
                    <a:noFill/>
                  </a:ln>
                  <a:solidFill>
                    <a:prstClr val="black"/>
                  </a:solidFill>
                  <a:effectLst/>
                  <a:uLnTx/>
                  <a:uFillTx/>
                  <a:latin typeface="Calibri" panose="020F0502020204030204"/>
                  <a:ea typeface="+mn-ea"/>
                  <a:cs typeface="+mn-cs"/>
                </a:rPr>
                <a:t>Comparing Oct 2022 – Sept 2023 with Oct 2021 - Sept 2022 </a:t>
              </a:r>
            </a:p>
          </p:txBody>
        </p:sp>
        <p:sp>
          <p:nvSpPr>
            <p:cNvPr id="106" name="TextBox 105">
              <a:extLst>
                <a:ext uri="{FF2B5EF4-FFF2-40B4-BE49-F238E27FC236}">
                  <a16:creationId xmlns:a16="http://schemas.microsoft.com/office/drawing/2014/main" id="{CA04ED0F-7BCE-4FF0-97C2-FD7762FA71AE}"/>
                </a:ext>
              </a:extLst>
            </p:cNvPr>
            <p:cNvSpPr txBox="1"/>
            <p:nvPr/>
          </p:nvSpPr>
          <p:spPr>
            <a:xfrm>
              <a:off x="2779674" y="4088895"/>
              <a:ext cx="2263210"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1" u="none" strike="noStrike" kern="1200" cap="none" spc="0" normalizeH="0" baseline="0" noProof="0">
                  <a:ln>
                    <a:noFill/>
                  </a:ln>
                  <a:solidFill>
                    <a:prstClr val="black"/>
                  </a:solidFill>
                  <a:effectLst/>
                  <a:uLnTx/>
                  <a:uFillTx/>
                  <a:latin typeface="Calibri" panose="020F0502020204030204"/>
                  <a:ea typeface="+mn-ea"/>
                  <a:cs typeface="+mn-cs"/>
                </a:rPr>
                <a:t>Comparing Oct 2022 – Sept 2023 with Jul 2022 - June 2023 </a:t>
              </a:r>
            </a:p>
          </p:txBody>
        </p:sp>
        <p:sp>
          <p:nvSpPr>
            <p:cNvPr id="109" name="TextBox 108">
              <a:extLst>
                <a:ext uri="{FF2B5EF4-FFF2-40B4-BE49-F238E27FC236}">
                  <a16:creationId xmlns:a16="http://schemas.microsoft.com/office/drawing/2014/main" id="{FA9E13DA-5DAA-4049-A024-A213D6051FF9}"/>
                </a:ext>
              </a:extLst>
            </p:cNvPr>
            <p:cNvSpPr txBox="1"/>
            <p:nvPr/>
          </p:nvSpPr>
          <p:spPr>
            <a:xfrm>
              <a:off x="5752384" y="4102016"/>
              <a:ext cx="1999131"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1" u="none" strike="noStrike" kern="1200" cap="none" spc="0" normalizeH="0" baseline="0" noProof="0">
                  <a:ln>
                    <a:noFill/>
                  </a:ln>
                  <a:solidFill>
                    <a:prstClr val="black"/>
                  </a:solidFill>
                  <a:effectLst/>
                  <a:uLnTx/>
                  <a:uFillTx/>
                  <a:latin typeface="Calibri" panose="020F0502020204030204"/>
                  <a:ea typeface="+mn-ea"/>
                  <a:cs typeface="+mn-cs"/>
                </a:rPr>
                <a:t>Comparing Oct 2022 – Sept 2023 with Oct 2021 - Sept 2022 </a:t>
              </a:r>
            </a:p>
          </p:txBody>
        </p:sp>
        <p:pic>
          <p:nvPicPr>
            <p:cNvPr id="111" name="Picture 110">
              <a:extLst>
                <a:ext uri="{FF2B5EF4-FFF2-40B4-BE49-F238E27FC236}">
                  <a16:creationId xmlns:a16="http://schemas.microsoft.com/office/drawing/2014/main" id="{5E441554-4784-4C3B-96D4-C0F59851F41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580866" y="5174163"/>
              <a:ext cx="2365453" cy="1243692"/>
            </a:xfrm>
            <a:prstGeom prst="rect">
              <a:avLst/>
            </a:prstGeom>
          </p:spPr>
        </p:pic>
        <p:sp>
          <p:nvSpPr>
            <p:cNvPr id="113" name="TextBox 112">
              <a:extLst>
                <a:ext uri="{FF2B5EF4-FFF2-40B4-BE49-F238E27FC236}">
                  <a16:creationId xmlns:a16="http://schemas.microsoft.com/office/drawing/2014/main" id="{0A21F1B9-DF16-45AC-B51F-42144382F0E4}"/>
                </a:ext>
              </a:extLst>
            </p:cNvPr>
            <p:cNvSpPr txBox="1"/>
            <p:nvPr/>
          </p:nvSpPr>
          <p:spPr>
            <a:xfrm>
              <a:off x="2781082" y="6362291"/>
              <a:ext cx="2261802"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1" u="none" strike="noStrike" kern="1200" cap="none" spc="0" normalizeH="0" baseline="0" noProof="0">
                  <a:ln>
                    <a:noFill/>
                  </a:ln>
                  <a:solidFill>
                    <a:prstClr val="black"/>
                  </a:solidFill>
                  <a:effectLst/>
                  <a:uLnTx/>
                  <a:uFillTx/>
                  <a:latin typeface="Calibri" panose="020F0502020204030204"/>
                  <a:ea typeface="+mn-ea"/>
                  <a:cs typeface="+mn-cs"/>
                </a:rPr>
                <a:t>Comparing Oct 2022 – Sept 2023 with Jul 2022 - June 2023 </a:t>
              </a:r>
            </a:p>
          </p:txBody>
        </p:sp>
        <p:sp>
          <p:nvSpPr>
            <p:cNvPr id="114" name="TextBox 113">
              <a:extLst>
                <a:ext uri="{FF2B5EF4-FFF2-40B4-BE49-F238E27FC236}">
                  <a16:creationId xmlns:a16="http://schemas.microsoft.com/office/drawing/2014/main" id="{58B0CB9F-7365-4F9F-89DC-0E1FCF46BC73}"/>
                </a:ext>
              </a:extLst>
            </p:cNvPr>
            <p:cNvSpPr txBox="1"/>
            <p:nvPr/>
          </p:nvSpPr>
          <p:spPr>
            <a:xfrm>
              <a:off x="5875824" y="6349083"/>
              <a:ext cx="1999131"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1" u="none" strike="noStrike" kern="1200" cap="none" spc="0" normalizeH="0" baseline="0" noProof="0">
                  <a:ln>
                    <a:noFill/>
                  </a:ln>
                  <a:solidFill>
                    <a:prstClr val="black"/>
                  </a:solidFill>
                  <a:effectLst/>
                  <a:uLnTx/>
                  <a:uFillTx/>
                  <a:latin typeface="Calibri" panose="020F0502020204030204"/>
                  <a:ea typeface="+mn-ea"/>
                  <a:cs typeface="+mn-cs"/>
                </a:rPr>
                <a:t>Comparing Oct 2022 – Sept 2023 with Oct 2021 - Sept 2022 </a:t>
              </a:r>
            </a:p>
          </p:txBody>
        </p:sp>
        <p:sp>
          <p:nvSpPr>
            <p:cNvPr id="116" name="TextBox 115">
              <a:extLst>
                <a:ext uri="{FF2B5EF4-FFF2-40B4-BE49-F238E27FC236}">
                  <a16:creationId xmlns:a16="http://schemas.microsoft.com/office/drawing/2014/main" id="{281819EC-DDE4-44AD-929E-6CBDF2192741}"/>
                </a:ext>
              </a:extLst>
            </p:cNvPr>
            <p:cNvSpPr txBox="1"/>
            <p:nvPr/>
          </p:nvSpPr>
          <p:spPr>
            <a:xfrm>
              <a:off x="6045709" y="5242547"/>
              <a:ext cx="1829246" cy="646331"/>
            </a:xfrm>
            <a:prstGeom prst="rect">
              <a:avLst/>
            </a:prstGeom>
            <a:noFill/>
          </p:spPr>
          <p:txBody>
            <a:bodyPr wrap="square" rtlCol="0">
              <a:spAutoFit/>
            </a:bodyPr>
            <a:lstStyle/>
            <a:p>
              <a:r>
                <a:rPr lang="en-GB">
                  <a:solidFill>
                    <a:schemeClr val="bg1"/>
                  </a:solidFill>
                </a:rPr>
                <a:t>Change since previous year</a:t>
              </a:r>
            </a:p>
          </p:txBody>
        </p:sp>
        <p:sp>
          <p:nvSpPr>
            <p:cNvPr id="119" name="Isosceles Triangle 118">
              <a:extLst>
                <a:ext uri="{FF2B5EF4-FFF2-40B4-BE49-F238E27FC236}">
                  <a16:creationId xmlns:a16="http://schemas.microsoft.com/office/drawing/2014/main" id="{F1DDC56A-2FB9-4C02-BF40-90FD2756F222}"/>
                </a:ext>
                <a:ext uri="{C183D7F6-B498-43B3-948B-1728B52AA6E4}">
                  <adec:decorative xmlns:adec="http://schemas.microsoft.com/office/drawing/2017/decorative" val="1"/>
                </a:ext>
              </a:extLst>
            </p:cNvPr>
            <p:cNvSpPr/>
            <p:nvPr/>
          </p:nvSpPr>
          <p:spPr>
            <a:xfrm>
              <a:off x="3326382" y="5790153"/>
              <a:ext cx="323847" cy="281260"/>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0" name="TextBox 119">
              <a:extLst>
                <a:ext uri="{FF2B5EF4-FFF2-40B4-BE49-F238E27FC236}">
                  <a16:creationId xmlns:a16="http://schemas.microsoft.com/office/drawing/2014/main" id="{2EA46DC2-520C-4F4B-851D-B54E83B9165B}"/>
                </a:ext>
              </a:extLst>
            </p:cNvPr>
            <p:cNvSpPr txBox="1"/>
            <p:nvPr/>
          </p:nvSpPr>
          <p:spPr>
            <a:xfrm>
              <a:off x="3043754" y="5214068"/>
              <a:ext cx="2037790" cy="646331"/>
            </a:xfrm>
            <a:prstGeom prst="rect">
              <a:avLst/>
            </a:prstGeom>
            <a:noFill/>
          </p:spPr>
          <p:txBody>
            <a:bodyPr wrap="square" rtlCol="0">
              <a:spAutoFit/>
            </a:bodyPr>
            <a:lstStyle/>
            <a:p>
              <a:r>
                <a:rPr lang="en-GB">
                  <a:solidFill>
                    <a:schemeClr val="bg1"/>
                  </a:solidFill>
                </a:rPr>
                <a:t>Previous change </a:t>
              </a:r>
              <a:br>
                <a:rPr lang="en-GB">
                  <a:solidFill>
                    <a:schemeClr val="bg1"/>
                  </a:solidFill>
                </a:rPr>
              </a:br>
              <a:endParaRPr lang="en-GB">
                <a:solidFill>
                  <a:schemeClr val="bg1"/>
                </a:solidFill>
              </a:endParaRPr>
            </a:p>
          </p:txBody>
        </p:sp>
        <p:sp>
          <p:nvSpPr>
            <p:cNvPr id="121" name="TextBox 120">
              <a:extLst>
                <a:ext uri="{FF2B5EF4-FFF2-40B4-BE49-F238E27FC236}">
                  <a16:creationId xmlns:a16="http://schemas.microsoft.com/office/drawing/2014/main" id="{3E8897B3-7B3F-4271-835D-614DFDCDDCF5}"/>
                </a:ext>
              </a:extLst>
            </p:cNvPr>
            <p:cNvSpPr txBox="1"/>
            <p:nvPr/>
          </p:nvSpPr>
          <p:spPr>
            <a:xfrm>
              <a:off x="3923148" y="3484997"/>
              <a:ext cx="876633" cy="365881"/>
            </a:xfrm>
            <a:prstGeom prst="rect">
              <a:avLst/>
            </a:prstGeom>
            <a:noFill/>
          </p:spPr>
          <p:txBody>
            <a:bodyPr wrap="square" rtlCol="0">
              <a:spAutoFit/>
            </a:bodyPr>
            <a:lstStyle/>
            <a:p>
              <a:r>
                <a:rPr lang="en-GB">
                  <a:solidFill>
                    <a:schemeClr val="bg1"/>
                  </a:solidFill>
                </a:rPr>
                <a:t>-0.4pp</a:t>
              </a:r>
            </a:p>
          </p:txBody>
        </p:sp>
        <p:sp>
          <p:nvSpPr>
            <p:cNvPr id="123" name="TextBox 122">
              <a:extLst>
                <a:ext uri="{FF2B5EF4-FFF2-40B4-BE49-F238E27FC236}">
                  <a16:creationId xmlns:a16="http://schemas.microsoft.com/office/drawing/2014/main" id="{F639728A-FC78-424B-88EF-9232CBBE872D}"/>
                </a:ext>
              </a:extLst>
            </p:cNvPr>
            <p:cNvSpPr txBox="1"/>
            <p:nvPr/>
          </p:nvSpPr>
          <p:spPr>
            <a:xfrm>
              <a:off x="3857253" y="5702254"/>
              <a:ext cx="876633" cy="365881"/>
            </a:xfrm>
            <a:prstGeom prst="rect">
              <a:avLst/>
            </a:prstGeom>
            <a:noFill/>
          </p:spPr>
          <p:txBody>
            <a:bodyPr wrap="square" rtlCol="0">
              <a:spAutoFit/>
            </a:bodyPr>
            <a:lstStyle/>
            <a:p>
              <a:r>
                <a:rPr lang="en-GB">
                  <a:solidFill>
                    <a:schemeClr val="bg1"/>
                  </a:solidFill>
                </a:rPr>
                <a:t>-0.2pp</a:t>
              </a:r>
            </a:p>
          </p:txBody>
        </p:sp>
        <p:sp>
          <p:nvSpPr>
            <p:cNvPr id="3" name="Isosceles Triangle 2">
              <a:extLst>
                <a:ext uri="{FF2B5EF4-FFF2-40B4-BE49-F238E27FC236}">
                  <a16:creationId xmlns:a16="http://schemas.microsoft.com/office/drawing/2014/main" id="{3831B6F0-BE53-DFF1-0E53-E712A2C02EE4}"/>
                </a:ext>
                <a:ext uri="{C183D7F6-B498-43B3-948B-1728B52AA6E4}">
                  <adec:decorative xmlns:adec="http://schemas.microsoft.com/office/drawing/2017/decorative" val="1"/>
                </a:ext>
              </a:extLst>
            </p:cNvPr>
            <p:cNvSpPr/>
            <p:nvPr/>
          </p:nvSpPr>
          <p:spPr>
            <a:xfrm rot="10800000">
              <a:off x="669463" y="5760011"/>
              <a:ext cx="323847" cy="281260"/>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02FA4149-DA52-DAC5-301D-02DD19170CDC}"/>
                </a:ext>
              </a:extLst>
            </p:cNvPr>
            <p:cNvSpPr txBox="1"/>
            <p:nvPr/>
          </p:nvSpPr>
          <p:spPr>
            <a:xfrm>
              <a:off x="1032433" y="5702254"/>
              <a:ext cx="876633" cy="365881"/>
            </a:xfrm>
            <a:prstGeom prst="rect">
              <a:avLst/>
            </a:prstGeom>
            <a:noFill/>
          </p:spPr>
          <p:txBody>
            <a:bodyPr wrap="square" rtlCol="0">
              <a:spAutoFit/>
            </a:bodyPr>
            <a:lstStyle/>
            <a:p>
              <a:r>
                <a:rPr lang="en-GB">
                  <a:solidFill>
                    <a:schemeClr val="bg1"/>
                  </a:solidFill>
                </a:rPr>
                <a:t>-1.4pp</a:t>
              </a:r>
            </a:p>
          </p:txBody>
        </p:sp>
        <p:sp>
          <p:nvSpPr>
            <p:cNvPr id="8" name="TextBox 7">
              <a:extLst>
                <a:ext uri="{FF2B5EF4-FFF2-40B4-BE49-F238E27FC236}">
                  <a16:creationId xmlns:a16="http://schemas.microsoft.com/office/drawing/2014/main" id="{385F8EB2-91E1-D6BD-6BEB-03B04177705E}"/>
                </a:ext>
              </a:extLst>
            </p:cNvPr>
            <p:cNvSpPr txBox="1"/>
            <p:nvPr/>
          </p:nvSpPr>
          <p:spPr>
            <a:xfrm>
              <a:off x="322602" y="4075355"/>
              <a:ext cx="1999131"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1" u="none" strike="noStrike" kern="1200" cap="none" spc="0" normalizeH="0" baseline="0" noProof="0">
                  <a:ln>
                    <a:noFill/>
                  </a:ln>
                  <a:solidFill>
                    <a:prstClr val="black"/>
                  </a:solidFill>
                  <a:effectLst/>
                  <a:uLnTx/>
                  <a:uFillTx/>
                  <a:latin typeface="Calibri" panose="020F0502020204030204"/>
                  <a:ea typeface="+mn-ea"/>
                  <a:cs typeface="+mn-cs"/>
                </a:rPr>
                <a:t>Comparing Oct 2022 – Sept 2023 with Jul 2022 - June 2023 </a:t>
              </a:r>
            </a:p>
          </p:txBody>
        </p:sp>
        <p:sp>
          <p:nvSpPr>
            <p:cNvPr id="9" name="TextBox 8">
              <a:extLst>
                <a:ext uri="{FF2B5EF4-FFF2-40B4-BE49-F238E27FC236}">
                  <a16:creationId xmlns:a16="http://schemas.microsoft.com/office/drawing/2014/main" id="{DCF4A233-3032-8E96-914F-84573288FD80}"/>
                </a:ext>
              </a:extLst>
            </p:cNvPr>
            <p:cNvSpPr txBox="1"/>
            <p:nvPr/>
          </p:nvSpPr>
          <p:spPr>
            <a:xfrm>
              <a:off x="215325" y="6346751"/>
              <a:ext cx="1999131"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1" u="none" strike="noStrike" kern="1200" cap="none" spc="0" normalizeH="0" baseline="0" noProof="0">
                  <a:ln>
                    <a:noFill/>
                  </a:ln>
                  <a:solidFill>
                    <a:prstClr val="black"/>
                  </a:solidFill>
                  <a:effectLst/>
                  <a:uLnTx/>
                  <a:uFillTx/>
                  <a:latin typeface="Calibri" panose="020F0502020204030204"/>
                  <a:ea typeface="+mn-ea"/>
                  <a:cs typeface="+mn-cs"/>
                </a:rPr>
                <a:t>Comparing Oct 2022 – Sept 2023 with Jul 2022 - June 2023 </a:t>
              </a:r>
            </a:p>
          </p:txBody>
        </p:sp>
      </p:grpSp>
      <p:sp>
        <p:nvSpPr>
          <p:cNvPr id="13" name="Title 12">
            <a:extLst>
              <a:ext uri="{FF2B5EF4-FFF2-40B4-BE49-F238E27FC236}">
                <a16:creationId xmlns:a16="http://schemas.microsoft.com/office/drawing/2014/main" id="{E130BFC7-9613-0DC0-35AD-FBCA0FE417BC}"/>
              </a:ext>
            </a:extLst>
          </p:cNvPr>
          <p:cNvSpPr>
            <a:spLocks noGrp="1"/>
          </p:cNvSpPr>
          <p:nvPr>
            <p:ph type="ctrTitle"/>
          </p:nvPr>
        </p:nvSpPr>
        <p:spPr>
          <a:xfrm>
            <a:off x="7155403" y="-94559"/>
            <a:ext cx="5864912" cy="597853"/>
          </a:xfrm>
        </p:spPr>
        <p:txBody>
          <a:bodyPr vert="horz" lIns="91440" tIns="45720" rIns="91440" bIns="45720" rtlCol="0" anchor="b">
            <a:normAutofit/>
          </a:bodyPr>
          <a:lstStyle/>
          <a:p>
            <a:r>
              <a:rPr lang="en-GB" sz="3200">
                <a:solidFill>
                  <a:schemeClr val="bg1"/>
                </a:solidFill>
              </a:rPr>
              <a:t>Key Economic Indicators</a:t>
            </a:r>
          </a:p>
        </p:txBody>
      </p:sp>
      <p:sp>
        <p:nvSpPr>
          <p:cNvPr id="16" name="TextBox 15">
            <a:extLst>
              <a:ext uri="{FF2B5EF4-FFF2-40B4-BE49-F238E27FC236}">
                <a16:creationId xmlns:a16="http://schemas.microsoft.com/office/drawing/2014/main" id="{E03BC4F8-C8D0-13A0-C963-29E6909F01BB}"/>
              </a:ext>
            </a:extLst>
          </p:cNvPr>
          <p:cNvSpPr txBox="1"/>
          <p:nvPr/>
        </p:nvSpPr>
        <p:spPr>
          <a:xfrm>
            <a:off x="6583639" y="5867861"/>
            <a:ext cx="828675" cy="369332"/>
          </a:xfrm>
          <a:prstGeom prst="rect">
            <a:avLst/>
          </a:prstGeom>
          <a:noFill/>
        </p:spPr>
        <p:txBody>
          <a:bodyPr wrap="square" rtlCol="0">
            <a:spAutoFit/>
          </a:bodyPr>
          <a:lstStyle/>
          <a:p>
            <a:r>
              <a:rPr lang="en-GB">
                <a:solidFill>
                  <a:schemeClr val="bg1"/>
                </a:solidFill>
              </a:rPr>
              <a:t>-2.5pp</a:t>
            </a:r>
          </a:p>
        </p:txBody>
      </p:sp>
      <p:sp>
        <p:nvSpPr>
          <p:cNvPr id="17" name="Isosceles Triangle 16">
            <a:extLst>
              <a:ext uri="{FF2B5EF4-FFF2-40B4-BE49-F238E27FC236}">
                <a16:creationId xmlns:a16="http://schemas.microsoft.com/office/drawing/2014/main" id="{A694CC3F-66DB-BF9F-DBF3-E8A3E3D850EC}"/>
              </a:ext>
              <a:ext uri="{C183D7F6-B498-43B3-948B-1728B52AA6E4}">
                <adec:decorative xmlns:adec="http://schemas.microsoft.com/office/drawing/2017/decorative" val="1"/>
              </a:ext>
            </a:extLst>
          </p:cNvPr>
          <p:cNvSpPr/>
          <p:nvPr/>
        </p:nvSpPr>
        <p:spPr>
          <a:xfrm rot="10800000">
            <a:off x="6182323" y="5900016"/>
            <a:ext cx="323847" cy="281260"/>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0292172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D1E97169-4CBF-4A52-B101-0765903F9EE1}"/>
              </a:ext>
              <a:ext uri="{C183D7F6-B498-43B3-948B-1728B52AA6E4}">
                <adec:decorative xmlns:adec="http://schemas.microsoft.com/office/drawing/2017/decorative" val="1"/>
              </a:ext>
            </a:extLst>
          </p:cNvPr>
          <p:cNvSpPr/>
          <p:nvPr/>
        </p:nvSpPr>
        <p:spPr>
          <a:xfrm>
            <a:off x="4208075" y="5478473"/>
            <a:ext cx="3357785" cy="1362742"/>
          </a:xfrm>
          <a:prstGeom prst="roundRect">
            <a:avLst/>
          </a:prstGeom>
          <a:solidFill>
            <a:srgbClr val="20386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itle 10">
            <a:extLst>
              <a:ext uri="{FF2B5EF4-FFF2-40B4-BE49-F238E27FC236}">
                <a16:creationId xmlns:a16="http://schemas.microsoft.com/office/drawing/2014/main" id="{9BD9936E-E90D-4F5A-9096-CBDF4591EA74}"/>
              </a:ext>
            </a:extLst>
          </p:cNvPr>
          <p:cNvSpPr>
            <a:spLocks noGrp="1"/>
          </p:cNvSpPr>
          <p:nvPr>
            <p:ph type="title" idx="4294967295"/>
          </p:nvPr>
        </p:nvSpPr>
        <p:spPr>
          <a:xfrm>
            <a:off x="0" y="-19785"/>
            <a:ext cx="12192000" cy="646331"/>
          </a:xfrm>
          <a:prstGeom prst="rect">
            <a:avLst/>
          </a:prstGeom>
          <a:solidFill>
            <a:srgbClr val="203864"/>
          </a:solidFill>
          <a:ln w="12700" cap="flat" cmpd="sng" algn="ctr">
            <a:noFill/>
            <a:prstDash val="solid"/>
            <a:miter lim="800000"/>
          </a:ln>
          <a:effectLst/>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Calibri" panose="020F0502020204030204"/>
                <a:ea typeface="+mn-ea"/>
                <a:cs typeface="+mn-cs"/>
              </a:rPr>
              <a:t>Unemployment Rate (16-64 year olds) – </a:t>
            </a:r>
            <a:r>
              <a:rPr lang="en-GB" sz="2800" b="1" dirty="0">
                <a:solidFill>
                  <a:prstClr val="white"/>
                </a:solidFill>
                <a:latin typeface="Calibri" panose="020F0502020204030204"/>
              </a:rPr>
              <a:t>4.3</a:t>
            </a:r>
            <a:r>
              <a:rPr kumimoji="0" lang="en-GB" sz="2800" b="1" i="0" u="none" strike="noStrike" kern="1200" cap="none" spc="0" normalizeH="0" baseline="0" noProof="0" dirty="0">
                <a:ln>
                  <a:noFill/>
                </a:ln>
                <a:solidFill>
                  <a:prstClr val="white"/>
                </a:solidFill>
                <a:effectLst/>
                <a:uLnTx/>
                <a:uFillTx/>
                <a:latin typeface="Calibri" panose="020F0502020204030204"/>
                <a:ea typeface="+mn-ea"/>
                <a:cs typeface="+mn-cs"/>
              </a:rPr>
              <a:t>%, (</a:t>
            </a:r>
            <a:r>
              <a:rPr lang="en-GB" sz="2800" b="1" dirty="0">
                <a:solidFill>
                  <a:prstClr val="white"/>
                </a:solidFill>
                <a:latin typeface="Calibri" panose="020F0502020204030204"/>
              </a:rPr>
              <a:t>October</a:t>
            </a:r>
            <a:r>
              <a:rPr kumimoji="0" lang="en-GB" sz="2800" b="1" i="0" u="none" strike="noStrike" kern="1200" cap="none" spc="0" normalizeH="0" baseline="0" noProof="0" dirty="0">
                <a:ln>
                  <a:noFill/>
                </a:ln>
                <a:solidFill>
                  <a:prstClr val="white"/>
                </a:solidFill>
                <a:effectLst/>
                <a:uLnTx/>
                <a:uFillTx/>
                <a:latin typeface="Calibri" panose="020F0502020204030204"/>
                <a:ea typeface="+mn-ea"/>
                <a:cs typeface="+mn-cs"/>
              </a:rPr>
              <a:t> 2022 – </a:t>
            </a:r>
            <a:r>
              <a:rPr lang="en-GB" sz="2800" b="1" dirty="0">
                <a:solidFill>
                  <a:prstClr val="white"/>
                </a:solidFill>
                <a:latin typeface="Calibri" panose="020F0502020204030204"/>
              </a:rPr>
              <a:t>September </a:t>
            </a:r>
            <a:r>
              <a:rPr kumimoji="0" lang="en-GB" sz="2800" b="1" i="0" u="none" strike="noStrike" kern="1200" cap="none" spc="0" normalizeH="0" baseline="0" noProof="0" dirty="0">
                <a:ln>
                  <a:noFill/>
                </a:ln>
                <a:solidFill>
                  <a:prstClr val="white"/>
                </a:solidFill>
                <a:effectLst/>
                <a:uLnTx/>
                <a:uFillTx/>
                <a:latin typeface="Calibri" panose="020F0502020204030204"/>
                <a:ea typeface="+mn-ea"/>
                <a:cs typeface="+mn-cs"/>
              </a:rPr>
              <a:t>2023)</a:t>
            </a:r>
          </a:p>
        </p:txBody>
      </p:sp>
      <p:sp>
        <p:nvSpPr>
          <p:cNvPr id="4" name="Rectangle: Rounded Corners 3">
            <a:extLst>
              <a:ext uri="{FF2B5EF4-FFF2-40B4-BE49-F238E27FC236}">
                <a16:creationId xmlns:a16="http://schemas.microsoft.com/office/drawing/2014/main" id="{FB72B3DF-5326-4312-8634-54FC2E4B4B69}"/>
              </a:ext>
              <a:ext uri="{C183D7F6-B498-43B3-948B-1728B52AA6E4}">
                <adec:decorative xmlns:adec="http://schemas.microsoft.com/office/drawing/2017/decorative" val="1"/>
              </a:ext>
            </a:extLst>
          </p:cNvPr>
          <p:cNvSpPr/>
          <p:nvPr/>
        </p:nvSpPr>
        <p:spPr>
          <a:xfrm>
            <a:off x="608073" y="5478473"/>
            <a:ext cx="3357785" cy="1362742"/>
          </a:xfrm>
          <a:prstGeom prst="roundRect">
            <a:avLst/>
          </a:prstGeom>
          <a:solidFill>
            <a:srgbClr val="20386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descr="A bar chart showing the unemployment rate across Cambridgeshire and Peterborough and the United Kingdom with a rolling three year average line. The time period covered is 2007 to 2023.  The unemployment rate in Cambridgeshire and Peterborough has been consistently lower than the United Kingdom until the latest data, where it is slightly higher.">
            <a:extLst>
              <a:ext uri="{FF2B5EF4-FFF2-40B4-BE49-F238E27FC236}">
                <a16:creationId xmlns:a16="http://schemas.microsoft.com/office/drawing/2014/main" id="{600C59A4-6E93-CFDB-1FFC-58D717480F10}"/>
              </a:ext>
            </a:extLst>
          </p:cNvPr>
          <p:cNvPicPr>
            <a:picLocks noChangeAspect="1"/>
          </p:cNvPicPr>
          <p:nvPr/>
        </p:nvPicPr>
        <p:blipFill>
          <a:blip r:embed="rId3"/>
          <a:stretch>
            <a:fillRect/>
          </a:stretch>
        </p:blipFill>
        <p:spPr>
          <a:xfrm>
            <a:off x="1296000" y="770400"/>
            <a:ext cx="9472842" cy="4500000"/>
          </a:xfrm>
          <a:prstGeom prst="rect">
            <a:avLst/>
          </a:prstGeom>
        </p:spPr>
      </p:pic>
      <p:sp>
        <p:nvSpPr>
          <p:cNvPr id="2" name="TextBox 1">
            <a:extLst>
              <a:ext uri="{FF2B5EF4-FFF2-40B4-BE49-F238E27FC236}">
                <a16:creationId xmlns:a16="http://schemas.microsoft.com/office/drawing/2014/main" id="{5EB2690C-64E7-46A5-91DE-7DF2FE01A50A}"/>
              </a:ext>
            </a:extLst>
          </p:cNvPr>
          <p:cNvSpPr txBox="1"/>
          <p:nvPr/>
        </p:nvSpPr>
        <p:spPr>
          <a:xfrm>
            <a:off x="684000" y="5616000"/>
            <a:ext cx="1829246" cy="830997"/>
          </a:xfrm>
          <a:prstGeom prst="rect">
            <a:avLst/>
          </a:prstGeom>
          <a:noFill/>
        </p:spPr>
        <p:txBody>
          <a:bodyPr wrap="square" rtlCol="0">
            <a:spAutoFit/>
          </a:bodyPr>
          <a:lstStyle/>
          <a:p>
            <a:r>
              <a:rPr lang="en-GB" sz="1600">
                <a:solidFill>
                  <a:schemeClr val="bg1"/>
                </a:solidFill>
              </a:rPr>
              <a:t>Rolling Quarterly change </a:t>
            </a:r>
            <a:br>
              <a:rPr lang="en-GB" sz="1600">
                <a:solidFill>
                  <a:schemeClr val="bg1"/>
                </a:solidFill>
              </a:rPr>
            </a:br>
            <a:r>
              <a:rPr lang="en-GB" sz="1600">
                <a:solidFill>
                  <a:schemeClr val="bg1"/>
                </a:solidFill>
              </a:rPr>
              <a:t>(Jun 23– Sept 23):</a:t>
            </a:r>
          </a:p>
        </p:txBody>
      </p:sp>
      <p:sp>
        <p:nvSpPr>
          <p:cNvPr id="3" name="TextBox 2">
            <a:extLst>
              <a:ext uri="{FF2B5EF4-FFF2-40B4-BE49-F238E27FC236}">
                <a16:creationId xmlns:a16="http://schemas.microsoft.com/office/drawing/2014/main" id="{D9226147-33A4-4D9D-B338-881EC349B5FA}"/>
              </a:ext>
            </a:extLst>
          </p:cNvPr>
          <p:cNvSpPr txBox="1"/>
          <p:nvPr/>
        </p:nvSpPr>
        <p:spPr>
          <a:xfrm>
            <a:off x="2952000" y="5904000"/>
            <a:ext cx="828675" cy="369332"/>
          </a:xfrm>
          <a:prstGeom prst="rect">
            <a:avLst/>
          </a:prstGeom>
          <a:noFill/>
        </p:spPr>
        <p:txBody>
          <a:bodyPr wrap="square" rtlCol="0">
            <a:spAutoFit/>
          </a:bodyPr>
          <a:lstStyle/>
          <a:p>
            <a:r>
              <a:rPr lang="en-GB">
                <a:solidFill>
                  <a:schemeClr val="bg1"/>
                </a:solidFill>
              </a:rPr>
              <a:t>+0.5pp</a:t>
            </a:r>
          </a:p>
        </p:txBody>
      </p:sp>
      <p:sp>
        <p:nvSpPr>
          <p:cNvPr id="6" name="TextBox 5">
            <a:extLst>
              <a:ext uri="{FF2B5EF4-FFF2-40B4-BE49-F238E27FC236}">
                <a16:creationId xmlns:a16="http://schemas.microsoft.com/office/drawing/2014/main" id="{0E25083A-591B-4635-94D5-81A91553C4A7}"/>
              </a:ext>
            </a:extLst>
          </p:cNvPr>
          <p:cNvSpPr txBox="1"/>
          <p:nvPr/>
        </p:nvSpPr>
        <p:spPr>
          <a:xfrm>
            <a:off x="594809" y="6426335"/>
            <a:ext cx="3270794" cy="461665"/>
          </a:xfrm>
          <a:prstGeom prst="rect">
            <a:avLst/>
          </a:prstGeom>
          <a:noFill/>
        </p:spPr>
        <p:txBody>
          <a:bodyPr wrap="square" rtlCol="0">
            <a:spAutoFit/>
          </a:bodyPr>
          <a:lstStyle/>
          <a:p>
            <a:pPr algn="ctr"/>
            <a:r>
              <a:rPr lang="en-GB" sz="1200" i="1" kern="1200">
                <a:solidFill>
                  <a:schemeClr val="bg1"/>
                </a:solidFill>
                <a:effectLst/>
                <a:ea typeface="+mn-ea"/>
                <a:cs typeface="+mn-cs"/>
              </a:rPr>
              <a:t>Comparing October 2022 - September 2023 with July 2022 - June 2023 </a:t>
            </a:r>
            <a:endParaRPr lang="en-GB" sz="1200">
              <a:solidFill>
                <a:schemeClr val="bg1"/>
              </a:solidFill>
              <a:effectLst/>
            </a:endParaRPr>
          </a:p>
        </p:txBody>
      </p:sp>
      <p:sp>
        <p:nvSpPr>
          <p:cNvPr id="10" name="TextBox 9">
            <a:extLst>
              <a:ext uri="{FF2B5EF4-FFF2-40B4-BE49-F238E27FC236}">
                <a16:creationId xmlns:a16="http://schemas.microsoft.com/office/drawing/2014/main" id="{E57F29FA-99FB-43C5-B751-174C6D71EA76}"/>
              </a:ext>
            </a:extLst>
          </p:cNvPr>
          <p:cNvSpPr txBox="1"/>
          <p:nvPr/>
        </p:nvSpPr>
        <p:spPr>
          <a:xfrm>
            <a:off x="4284000" y="5616000"/>
            <a:ext cx="2035107" cy="646331"/>
          </a:xfrm>
          <a:prstGeom prst="rect">
            <a:avLst/>
          </a:prstGeom>
          <a:noFill/>
        </p:spPr>
        <p:txBody>
          <a:bodyPr wrap="square" rtlCol="0">
            <a:spAutoFit/>
          </a:bodyPr>
          <a:lstStyle/>
          <a:p>
            <a:r>
              <a:rPr lang="en-GB">
                <a:solidFill>
                  <a:schemeClr val="bg1"/>
                </a:solidFill>
              </a:rPr>
              <a:t>Previous change </a:t>
            </a:r>
            <a:br>
              <a:rPr lang="en-GB">
                <a:solidFill>
                  <a:schemeClr val="bg1"/>
                </a:solidFill>
              </a:rPr>
            </a:br>
            <a:r>
              <a:rPr lang="en-GB" sz="1800">
                <a:solidFill>
                  <a:schemeClr val="bg1"/>
                </a:solidFill>
              </a:rPr>
              <a:t>Mar 23– June 23):</a:t>
            </a:r>
            <a:endParaRPr lang="en-GB">
              <a:solidFill>
                <a:schemeClr val="bg1"/>
              </a:solidFill>
            </a:endParaRPr>
          </a:p>
        </p:txBody>
      </p:sp>
      <p:sp>
        <p:nvSpPr>
          <p:cNvPr id="16" name="TextBox 15">
            <a:extLst>
              <a:ext uri="{FF2B5EF4-FFF2-40B4-BE49-F238E27FC236}">
                <a16:creationId xmlns:a16="http://schemas.microsoft.com/office/drawing/2014/main" id="{61AD0DBC-6257-45B0-999B-593C1FD6D854}"/>
              </a:ext>
            </a:extLst>
          </p:cNvPr>
          <p:cNvSpPr txBox="1"/>
          <p:nvPr/>
        </p:nvSpPr>
        <p:spPr>
          <a:xfrm>
            <a:off x="6552000" y="5904000"/>
            <a:ext cx="828675" cy="369332"/>
          </a:xfrm>
          <a:prstGeom prst="rect">
            <a:avLst/>
          </a:prstGeom>
          <a:noFill/>
        </p:spPr>
        <p:txBody>
          <a:bodyPr wrap="square" rtlCol="0">
            <a:spAutoFit/>
          </a:bodyPr>
          <a:lstStyle/>
          <a:p>
            <a:r>
              <a:rPr lang="en-GB">
                <a:solidFill>
                  <a:schemeClr val="bg1"/>
                </a:solidFill>
              </a:rPr>
              <a:t>+0.7pp</a:t>
            </a:r>
          </a:p>
        </p:txBody>
      </p:sp>
      <p:sp>
        <p:nvSpPr>
          <p:cNvPr id="20" name="TextBox 19">
            <a:extLst>
              <a:ext uri="{FF2B5EF4-FFF2-40B4-BE49-F238E27FC236}">
                <a16:creationId xmlns:a16="http://schemas.microsoft.com/office/drawing/2014/main" id="{A7DAE669-08F4-4823-9CD7-680AAE710587}"/>
              </a:ext>
            </a:extLst>
          </p:cNvPr>
          <p:cNvSpPr txBox="1"/>
          <p:nvPr/>
        </p:nvSpPr>
        <p:spPr>
          <a:xfrm>
            <a:off x="4176112" y="6426335"/>
            <a:ext cx="3270794" cy="461665"/>
          </a:xfrm>
          <a:prstGeom prst="rect">
            <a:avLst/>
          </a:prstGeom>
          <a:noFill/>
        </p:spPr>
        <p:txBody>
          <a:bodyPr wrap="square" rtlCol="0">
            <a:spAutoFit/>
          </a:bodyPr>
          <a:lstStyle/>
          <a:p>
            <a:pPr algn="ctr"/>
            <a:r>
              <a:rPr lang="en-GB" sz="1200" i="1" kern="1200">
                <a:solidFill>
                  <a:schemeClr val="bg1"/>
                </a:solidFill>
                <a:effectLst/>
                <a:ea typeface="+mn-ea"/>
                <a:cs typeface="+mn-cs"/>
              </a:rPr>
              <a:t>Comparing July 2022 - June 2023 with Apr 2022 - </a:t>
            </a:r>
            <a:r>
              <a:rPr lang="en-GB" sz="1200" i="1">
                <a:solidFill>
                  <a:schemeClr val="bg1"/>
                </a:solidFill>
              </a:rPr>
              <a:t>Mar</a:t>
            </a:r>
            <a:r>
              <a:rPr lang="en-GB" sz="1200" i="1" kern="1200">
                <a:solidFill>
                  <a:schemeClr val="bg1"/>
                </a:solidFill>
                <a:effectLst/>
                <a:ea typeface="+mn-ea"/>
                <a:cs typeface="+mn-cs"/>
              </a:rPr>
              <a:t> 2022</a:t>
            </a:r>
            <a:endParaRPr lang="en-GB" sz="1200">
              <a:solidFill>
                <a:schemeClr val="bg1"/>
              </a:solidFill>
              <a:effectLst/>
            </a:endParaRPr>
          </a:p>
        </p:txBody>
      </p:sp>
      <p:sp>
        <p:nvSpPr>
          <p:cNvPr id="7" name="Isosceles Triangle 6">
            <a:extLst>
              <a:ext uri="{FF2B5EF4-FFF2-40B4-BE49-F238E27FC236}">
                <a16:creationId xmlns:a16="http://schemas.microsoft.com/office/drawing/2014/main" id="{753FCAC4-4E3F-421E-95E6-11303ADDBDEC}"/>
              </a:ext>
              <a:ext uri="{C183D7F6-B498-43B3-948B-1728B52AA6E4}">
                <adec:decorative xmlns:adec="http://schemas.microsoft.com/office/drawing/2017/decorative" val="1"/>
              </a:ext>
            </a:extLst>
          </p:cNvPr>
          <p:cNvSpPr/>
          <p:nvPr/>
        </p:nvSpPr>
        <p:spPr>
          <a:xfrm>
            <a:off x="2520000" y="5904000"/>
            <a:ext cx="430698" cy="365891"/>
          </a:xfrm>
          <a:prstGeom prst="triangle">
            <a:avLst>
              <a:gd name="adj" fmla="val 45316"/>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Rounded Corners 13">
            <a:extLst>
              <a:ext uri="{FF2B5EF4-FFF2-40B4-BE49-F238E27FC236}">
                <a16:creationId xmlns:a16="http://schemas.microsoft.com/office/drawing/2014/main" id="{D2BC10BD-6F37-49FA-9BCC-EC11A924DBF2}"/>
              </a:ext>
              <a:ext uri="{C183D7F6-B498-43B3-948B-1728B52AA6E4}">
                <adec:decorative xmlns:adec="http://schemas.microsoft.com/office/drawing/2017/decorative" val="1"/>
              </a:ext>
            </a:extLst>
          </p:cNvPr>
          <p:cNvSpPr/>
          <p:nvPr/>
        </p:nvSpPr>
        <p:spPr>
          <a:xfrm>
            <a:off x="7857671" y="5478473"/>
            <a:ext cx="3357785" cy="1362742"/>
          </a:xfrm>
          <a:prstGeom prst="roundRect">
            <a:avLst/>
          </a:prstGeom>
          <a:solidFill>
            <a:srgbClr val="20386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D57A4623-2B99-4044-90C2-8ABC304D4C50}"/>
              </a:ext>
            </a:extLst>
          </p:cNvPr>
          <p:cNvSpPr txBox="1"/>
          <p:nvPr/>
        </p:nvSpPr>
        <p:spPr>
          <a:xfrm>
            <a:off x="7884000" y="5616000"/>
            <a:ext cx="1829246" cy="646331"/>
          </a:xfrm>
          <a:prstGeom prst="rect">
            <a:avLst/>
          </a:prstGeom>
          <a:noFill/>
        </p:spPr>
        <p:txBody>
          <a:bodyPr wrap="square" rtlCol="0">
            <a:spAutoFit/>
          </a:bodyPr>
          <a:lstStyle/>
          <a:p>
            <a:r>
              <a:rPr lang="en-GB">
                <a:solidFill>
                  <a:schemeClr val="bg1"/>
                </a:solidFill>
              </a:rPr>
              <a:t>Change since Sept 2022:</a:t>
            </a:r>
          </a:p>
        </p:txBody>
      </p:sp>
      <p:sp>
        <p:nvSpPr>
          <p:cNvPr id="17" name="Isosceles Triangle 16">
            <a:extLst>
              <a:ext uri="{FF2B5EF4-FFF2-40B4-BE49-F238E27FC236}">
                <a16:creationId xmlns:a16="http://schemas.microsoft.com/office/drawing/2014/main" id="{5FB9FBFC-E792-4B89-8BCD-911F654EC5F7}"/>
              </a:ext>
              <a:ext uri="{C183D7F6-B498-43B3-948B-1728B52AA6E4}">
                <adec:decorative xmlns:adec="http://schemas.microsoft.com/office/drawing/2017/decorative" val="1"/>
              </a:ext>
            </a:extLst>
          </p:cNvPr>
          <p:cNvSpPr/>
          <p:nvPr/>
        </p:nvSpPr>
        <p:spPr>
          <a:xfrm>
            <a:off x="6120000" y="5904000"/>
            <a:ext cx="432000" cy="360000"/>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a:extLst>
              <a:ext uri="{FF2B5EF4-FFF2-40B4-BE49-F238E27FC236}">
                <a16:creationId xmlns:a16="http://schemas.microsoft.com/office/drawing/2014/main" id="{AB51F364-CE10-40C7-979B-9A253E9D0CC7}"/>
              </a:ext>
            </a:extLst>
          </p:cNvPr>
          <p:cNvSpPr txBox="1"/>
          <p:nvPr/>
        </p:nvSpPr>
        <p:spPr>
          <a:xfrm>
            <a:off x="10152000" y="5904000"/>
            <a:ext cx="828675" cy="369332"/>
          </a:xfrm>
          <a:prstGeom prst="rect">
            <a:avLst/>
          </a:prstGeom>
          <a:noFill/>
        </p:spPr>
        <p:txBody>
          <a:bodyPr wrap="square" rtlCol="0">
            <a:spAutoFit/>
          </a:bodyPr>
          <a:lstStyle/>
          <a:p>
            <a:r>
              <a:rPr lang="en-GB">
                <a:solidFill>
                  <a:schemeClr val="bg1"/>
                </a:solidFill>
              </a:rPr>
              <a:t>+0.8pp</a:t>
            </a:r>
          </a:p>
        </p:txBody>
      </p:sp>
      <p:sp>
        <p:nvSpPr>
          <p:cNvPr id="19" name="Isosceles Triangle 18">
            <a:extLst>
              <a:ext uri="{FF2B5EF4-FFF2-40B4-BE49-F238E27FC236}">
                <a16:creationId xmlns:a16="http://schemas.microsoft.com/office/drawing/2014/main" id="{9EF47247-2FAF-483A-BBD4-A3D837C02F02}"/>
              </a:ext>
              <a:ext uri="{C183D7F6-B498-43B3-948B-1728B52AA6E4}">
                <adec:decorative xmlns:adec="http://schemas.microsoft.com/office/drawing/2017/decorative" val="1"/>
              </a:ext>
            </a:extLst>
          </p:cNvPr>
          <p:cNvSpPr/>
          <p:nvPr/>
        </p:nvSpPr>
        <p:spPr>
          <a:xfrm>
            <a:off x="9720000" y="5904000"/>
            <a:ext cx="432000" cy="360000"/>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a:extLst>
              <a:ext uri="{FF2B5EF4-FFF2-40B4-BE49-F238E27FC236}">
                <a16:creationId xmlns:a16="http://schemas.microsoft.com/office/drawing/2014/main" id="{B6EE3F32-67B1-4CB2-B9E5-94B8EFE896B6}"/>
              </a:ext>
            </a:extLst>
          </p:cNvPr>
          <p:cNvSpPr txBox="1"/>
          <p:nvPr/>
        </p:nvSpPr>
        <p:spPr>
          <a:xfrm>
            <a:off x="7921976" y="6422816"/>
            <a:ext cx="3270794" cy="461665"/>
          </a:xfrm>
          <a:prstGeom prst="rect">
            <a:avLst/>
          </a:prstGeom>
          <a:noFill/>
        </p:spPr>
        <p:txBody>
          <a:bodyPr wrap="square" rtlCol="0">
            <a:spAutoFit/>
          </a:bodyPr>
          <a:lstStyle/>
          <a:p>
            <a:pPr algn="ctr"/>
            <a:r>
              <a:rPr lang="en-GB" sz="1200" i="1">
                <a:solidFill>
                  <a:schemeClr val="bg1"/>
                </a:solidFill>
              </a:rPr>
              <a:t>Comparing </a:t>
            </a:r>
            <a:r>
              <a:rPr lang="en-GB" sz="1200" i="1" kern="1200">
                <a:solidFill>
                  <a:schemeClr val="bg1"/>
                </a:solidFill>
                <a:effectLst/>
                <a:ea typeface="+mn-ea"/>
                <a:cs typeface="+mn-cs"/>
              </a:rPr>
              <a:t>October 2022 - September 2023 </a:t>
            </a:r>
            <a:r>
              <a:rPr lang="en-GB" sz="1200" i="1">
                <a:solidFill>
                  <a:schemeClr val="bg1"/>
                </a:solidFill>
              </a:rPr>
              <a:t>with </a:t>
            </a:r>
            <a:r>
              <a:rPr lang="en-GB" sz="1200" i="1" kern="1200">
                <a:solidFill>
                  <a:schemeClr val="bg1"/>
                </a:solidFill>
                <a:effectLst/>
                <a:ea typeface="+mn-ea"/>
                <a:cs typeface="+mn-cs"/>
              </a:rPr>
              <a:t>October 2021 - September 2022 </a:t>
            </a:r>
            <a:endParaRPr lang="en-GB" sz="1200" i="1">
              <a:solidFill>
                <a:schemeClr val="bg1"/>
              </a:solidFill>
            </a:endParaRPr>
          </a:p>
        </p:txBody>
      </p:sp>
    </p:spTree>
    <p:extLst>
      <p:ext uri="{BB962C8B-B14F-4D97-AF65-F5344CB8AC3E}">
        <p14:creationId xmlns:p14="http://schemas.microsoft.com/office/powerpoint/2010/main" val="20682922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9BD9936E-E90D-4F5A-9096-CBDF4591EA74}"/>
              </a:ext>
            </a:extLst>
          </p:cNvPr>
          <p:cNvSpPr>
            <a:spLocks noGrp="1"/>
          </p:cNvSpPr>
          <p:nvPr>
            <p:ph type="title" idx="4294967295"/>
          </p:nvPr>
        </p:nvSpPr>
        <p:spPr>
          <a:xfrm>
            <a:off x="0" y="-36247"/>
            <a:ext cx="12192000" cy="646331"/>
          </a:xfrm>
          <a:prstGeom prst="rect">
            <a:avLst/>
          </a:prstGeom>
          <a:solidFill>
            <a:srgbClr val="203864"/>
          </a:solidFill>
          <a:ln w="12700" cap="flat" cmpd="sng" algn="ctr">
            <a:noFill/>
            <a:prstDash val="solid"/>
            <a:miter lim="800000"/>
          </a:ln>
          <a:effectLst/>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Calibri" panose="020F0502020204030204"/>
                <a:ea typeface="+mn-ea"/>
                <a:cs typeface="+mn-cs"/>
              </a:rPr>
              <a:t>Employment Rate (16-64) – 79.6%, (</a:t>
            </a:r>
            <a:r>
              <a:rPr lang="en-GB" sz="2800" b="1" dirty="0">
                <a:solidFill>
                  <a:prstClr val="white"/>
                </a:solidFill>
                <a:latin typeface="Calibri" panose="020F0502020204030204"/>
              </a:rPr>
              <a:t>October</a:t>
            </a:r>
            <a:r>
              <a:rPr kumimoji="0" lang="en-GB" sz="2800" b="1" i="0" u="none" strike="noStrike" kern="1200" cap="none" spc="0" normalizeH="0" baseline="0" noProof="0" dirty="0">
                <a:ln>
                  <a:noFill/>
                </a:ln>
                <a:solidFill>
                  <a:prstClr val="white"/>
                </a:solidFill>
                <a:effectLst/>
                <a:uLnTx/>
                <a:uFillTx/>
                <a:latin typeface="Calibri" panose="020F0502020204030204"/>
                <a:ea typeface="+mn-ea"/>
                <a:cs typeface="+mn-cs"/>
              </a:rPr>
              <a:t> 2022 – </a:t>
            </a:r>
            <a:r>
              <a:rPr lang="en-GB" sz="2800" b="1" dirty="0">
                <a:solidFill>
                  <a:prstClr val="white"/>
                </a:solidFill>
                <a:latin typeface="Calibri" panose="020F0502020204030204"/>
              </a:rPr>
              <a:t>September </a:t>
            </a:r>
            <a:r>
              <a:rPr kumimoji="0" lang="en-GB" sz="2800" b="1" i="0" u="none" strike="noStrike" kern="1200" cap="none" spc="0" normalizeH="0" baseline="0" noProof="0" dirty="0">
                <a:ln>
                  <a:noFill/>
                </a:ln>
                <a:solidFill>
                  <a:prstClr val="white"/>
                </a:solidFill>
                <a:effectLst/>
                <a:uLnTx/>
                <a:uFillTx/>
                <a:latin typeface="Calibri" panose="020F0502020204030204"/>
                <a:ea typeface="+mn-ea"/>
                <a:cs typeface="+mn-cs"/>
              </a:rPr>
              <a:t>2023)</a:t>
            </a:r>
          </a:p>
        </p:txBody>
      </p:sp>
      <p:sp>
        <p:nvSpPr>
          <p:cNvPr id="9" name="Rectangle: Rounded Corners 8">
            <a:extLst>
              <a:ext uri="{FF2B5EF4-FFF2-40B4-BE49-F238E27FC236}">
                <a16:creationId xmlns:a16="http://schemas.microsoft.com/office/drawing/2014/main" id="{739F834C-9F00-60AB-49C4-50EF85F975C6}"/>
              </a:ext>
              <a:ext uri="{C183D7F6-B498-43B3-948B-1728B52AA6E4}">
                <adec:decorative xmlns:adec="http://schemas.microsoft.com/office/drawing/2017/decorative" val="1"/>
              </a:ext>
            </a:extLst>
          </p:cNvPr>
          <p:cNvSpPr/>
          <p:nvPr/>
        </p:nvSpPr>
        <p:spPr>
          <a:xfrm>
            <a:off x="4208075" y="5478473"/>
            <a:ext cx="3357785" cy="1362742"/>
          </a:xfrm>
          <a:prstGeom prst="roundRect">
            <a:avLst/>
          </a:prstGeom>
          <a:solidFill>
            <a:srgbClr val="20386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Rounded Corners 9">
            <a:extLst>
              <a:ext uri="{FF2B5EF4-FFF2-40B4-BE49-F238E27FC236}">
                <a16:creationId xmlns:a16="http://schemas.microsoft.com/office/drawing/2014/main" id="{40FD60A3-F670-E748-21D3-E03DBB0F3288}"/>
              </a:ext>
              <a:ext uri="{C183D7F6-B498-43B3-948B-1728B52AA6E4}">
                <adec:decorative xmlns:adec="http://schemas.microsoft.com/office/drawing/2017/decorative" val="1"/>
              </a:ext>
            </a:extLst>
          </p:cNvPr>
          <p:cNvSpPr/>
          <p:nvPr/>
        </p:nvSpPr>
        <p:spPr>
          <a:xfrm>
            <a:off x="608073" y="5478473"/>
            <a:ext cx="3357785" cy="1362742"/>
          </a:xfrm>
          <a:prstGeom prst="roundRect">
            <a:avLst/>
          </a:prstGeom>
          <a:solidFill>
            <a:srgbClr val="20386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descr="A bar chart showing the employment rate across Cambridgeshire and Peterborough and the United Kingdom from 2007 to 2023. There is a rolling three year average line. The employment rate in Cambridgeshire and Peterborough has been consistently higher than the United Kingdom. ">
            <a:extLst>
              <a:ext uri="{FF2B5EF4-FFF2-40B4-BE49-F238E27FC236}">
                <a16:creationId xmlns:a16="http://schemas.microsoft.com/office/drawing/2014/main" id="{5939B15C-6561-7C10-FBFA-AD7892EB407C}"/>
              </a:ext>
            </a:extLst>
          </p:cNvPr>
          <p:cNvPicPr>
            <a:picLocks noChangeAspect="1"/>
          </p:cNvPicPr>
          <p:nvPr/>
        </p:nvPicPr>
        <p:blipFill>
          <a:blip r:embed="rId3"/>
          <a:stretch>
            <a:fillRect/>
          </a:stretch>
        </p:blipFill>
        <p:spPr>
          <a:xfrm>
            <a:off x="1296000" y="770400"/>
            <a:ext cx="9464413" cy="4500000"/>
          </a:xfrm>
          <a:prstGeom prst="rect">
            <a:avLst/>
          </a:prstGeom>
        </p:spPr>
      </p:pic>
      <p:sp>
        <p:nvSpPr>
          <p:cNvPr id="13" name="TextBox 12">
            <a:extLst>
              <a:ext uri="{FF2B5EF4-FFF2-40B4-BE49-F238E27FC236}">
                <a16:creationId xmlns:a16="http://schemas.microsoft.com/office/drawing/2014/main" id="{5247C192-D2E2-6B8B-B495-EBBD83E6F5BF}"/>
              </a:ext>
            </a:extLst>
          </p:cNvPr>
          <p:cNvSpPr txBox="1"/>
          <p:nvPr/>
        </p:nvSpPr>
        <p:spPr>
          <a:xfrm>
            <a:off x="684000" y="5616000"/>
            <a:ext cx="1829246" cy="830997"/>
          </a:xfrm>
          <a:prstGeom prst="rect">
            <a:avLst/>
          </a:prstGeom>
          <a:noFill/>
        </p:spPr>
        <p:txBody>
          <a:bodyPr wrap="square" rtlCol="0">
            <a:spAutoFit/>
          </a:bodyPr>
          <a:lstStyle/>
          <a:p>
            <a:r>
              <a:rPr lang="en-GB" sz="1600">
                <a:solidFill>
                  <a:schemeClr val="bg1"/>
                </a:solidFill>
              </a:rPr>
              <a:t>Rolling Quarterly change </a:t>
            </a:r>
            <a:br>
              <a:rPr lang="en-GB" sz="1600">
                <a:solidFill>
                  <a:schemeClr val="bg1"/>
                </a:solidFill>
              </a:rPr>
            </a:br>
            <a:r>
              <a:rPr lang="en-GB" sz="1600">
                <a:solidFill>
                  <a:schemeClr val="bg1"/>
                </a:solidFill>
              </a:rPr>
              <a:t>(Jun 23– Sept 23):</a:t>
            </a:r>
          </a:p>
        </p:txBody>
      </p:sp>
      <p:sp>
        <p:nvSpPr>
          <p:cNvPr id="14" name="TextBox 13">
            <a:extLst>
              <a:ext uri="{FF2B5EF4-FFF2-40B4-BE49-F238E27FC236}">
                <a16:creationId xmlns:a16="http://schemas.microsoft.com/office/drawing/2014/main" id="{792F4208-5319-6E8F-28BE-5CBFD919C2AE}"/>
              </a:ext>
            </a:extLst>
          </p:cNvPr>
          <p:cNvSpPr txBox="1"/>
          <p:nvPr/>
        </p:nvSpPr>
        <p:spPr>
          <a:xfrm>
            <a:off x="2952000" y="5904000"/>
            <a:ext cx="828675" cy="369332"/>
          </a:xfrm>
          <a:prstGeom prst="rect">
            <a:avLst/>
          </a:prstGeom>
          <a:noFill/>
        </p:spPr>
        <p:txBody>
          <a:bodyPr wrap="square" rtlCol="0">
            <a:spAutoFit/>
          </a:bodyPr>
          <a:lstStyle/>
          <a:p>
            <a:r>
              <a:rPr lang="en-GB">
                <a:solidFill>
                  <a:schemeClr val="bg1"/>
                </a:solidFill>
              </a:rPr>
              <a:t>+0.9pp</a:t>
            </a:r>
          </a:p>
        </p:txBody>
      </p:sp>
      <p:sp>
        <p:nvSpPr>
          <p:cNvPr id="15" name="TextBox 14">
            <a:extLst>
              <a:ext uri="{FF2B5EF4-FFF2-40B4-BE49-F238E27FC236}">
                <a16:creationId xmlns:a16="http://schemas.microsoft.com/office/drawing/2014/main" id="{05A54EB0-C2B0-35C5-C1A6-E0C39F951A7A}"/>
              </a:ext>
            </a:extLst>
          </p:cNvPr>
          <p:cNvSpPr txBox="1"/>
          <p:nvPr/>
        </p:nvSpPr>
        <p:spPr>
          <a:xfrm>
            <a:off x="594809" y="6426335"/>
            <a:ext cx="3270794" cy="461665"/>
          </a:xfrm>
          <a:prstGeom prst="rect">
            <a:avLst/>
          </a:prstGeom>
          <a:noFill/>
        </p:spPr>
        <p:txBody>
          <a:bodyPr wrap="square" rtlCol="0">
            <a:spAutoFit/>
          </a:bodyPr>
          <a:lstStyle/>
          <a:p>
            <a:pPr algn="ctr"/>
            <a:r>
              <a:rPr lang="en-GB" sz="1200" i="1" kern="1200">
                <a:solidFill>
                  <a:schemeClr val="bg1"/>
                </a:solidFill>
                <a:effectLst/>
                <a:ea typeface="+mn-ea"/>
                <a:cs typeface="+mn-cs"/>
              </a:rPr>
              <a:t>Comparing October 2022 - September 2023 with July 2022 - June 2023 </a:t>
            </a:r>
            <a:endParaRPr lang="en-GB" sz="1200">
              <a:solidFill>
                <a:schemeClr val="bg1"/>
              </a:solidFill>
              <a:effectLst/>
            </a:endParaRPr>
          </a:p>
        </p:txBody>
      </p:sp>
      <p:sp>
        <p:nvSpPr>
          <p:cNvPr id="16" name="TextBox 15">
            <a:extLst>
              <a:ext uri="{FF2B5EF4-FFF2-40B4-BE49-F238E27FC236}">
                <a16:creationId xmlns:a16="http://schemas.microsoft.com/office/drawing/2014/main" id="{006B8E75-A6A6-6343-ECE6-E26B2ABF23F7}"/>
              </a:ext>
            </a:extLst>
          </p:cNvPr>
          <p:cNvSpPr txBox="1"/>
          <p:nvPr/>
        </p:nvSpPr>
        <p:spPr>
          <a:xfrm>
            <a:off x="4284000" y="5616000"/>
            <a:ext cx="2035107" cy="646331"/>
          </a:xfrm>
          <a:prstGeom prst="rect">
            <a:avLst/>
          </a:prstGeom>
          <a:noFill/>
        </p:spPr>
        <p:txBody>
          <a:bodyPr wrap="square" rtlCol="0">
            <a:spAutoFit/>
          </a:bodyPr>
          <a:lstStyle/>
          <a:p>
            <a:r>
              <a:rPr lang="en-GB">
                <a:solidFill>
                  <a:schemeClr val="bg1"/>
                </a:solidFill>
              </a:rPr>
              <a:t>Previous change </a:t>
            </a:r>
            <a:br>
              <a:rPr lang="en-GB">
                <a:solidFill>
                  <a:schemeClr val="bg1"/>
                </a:solidFill>
              </a:rPr>
            </a:br>
            <a:r>
              <a:rPr lang="en-GB" sz="1800">
                <a:solidFill>
                  <a:schemeClr val="bg1"/>
                </a:solidFill>
              </a:rPr>
              <a:t>Mar 23– June 23):</a:t>
            </a:r>
            <a:endParaRPr lang="en-GB">
              <a:solidFill>
                <a:schemeClr val="bg1"/>
              </a:solidFill>
            </a:endParaRPr>
          </a:p>
        </p:txBody>
      </p:sp>
      <p:sp>
        <p:nvSpPr>
          <p:cNvPr id="17" name="TextBox 16">
            <a:extLst>
              <a:ext uri="{FF2B5EF4-FFF2-40B4-BE49-F238E27FC236}">
                <a16:creationId xmlns:a16="http://schemas.microsoft.com/office/drawing/2014/main" id="{FC8B0D78-40A6-0E90-1EC6-02D8CB52D56A}"/>
              </a:ext>
            </a:extLst>
          </p:cNvPr>
          <p:cNvSpPr txBox="1"/>
          <p:nvPr/>
        </p:nvSpPr>
        <p:spPr>
          <a:xfrm>
            <a:off x="6552000" y="5904000"/>
            <a:ext cx="828675" cy="369332"/>
          </a:xfrm>
          <a:prstGeom prst="rect">
            <a:avLst/>
          </a:prstGeom>
          <a:noFill/>
        </p:spPr>
        <p:txBody>
          <a:bodyPr wrap="square" rtlCol="0">
            <a:spAutoFit/>
          </a:bodyPr>
          <a:lstStyle/>
          <a:p>
            <a:r>
              <a:rPr lang="en-GB">
                <a:solidFill>
                  <a:schemeClr val="bg1"/>
                </a:solidFill>
              </a:rPr>
              <a:t>-0.4pp</a:t>
            </a:r>
          </a:p>
        </p:txBody>
      </p:sp>
      <p:sp>
        <p:nvSpPr>
          <p:cNvPr id="18" name="TextBox 17">
            <a:extLst>
              <a:ext uri="{FF2B5EF4-FFF2-40B4-BE49-F238E27FC236}">
                <a16:creationId xmlns:a16="http://schemas.microsoft.com/office/drawing/2014/main" id="{E6CF1BEE-AFCB-A0D4-3177-628772C77688}"/>
              </a:ext>
            </a:extLst>
          </p:cNvPr>
          <p:cNvSpPr txBox="1"/>
          <p:nvPr/>
        </p:nvSpPr>
        <p:spPr>
          <a:xfrm>
            <a:off x="4176112" y="6426335"/>
            <a:ext cx="3270794" cy="461665"/>
          </a:xfrm>
          <a:prstGeom prst="rect">
            <a:avLst/>
          </a:prstGeom>
          <a:noFill/>
        </p:spPr>
        <p:txBody>
          <a:bodyPr wrap="square" rtlCol="0">
            <a:spAutoFit/>
          </a:bodyPr>
          <a:lstStyle/>
          <a:p>
            <a:pPr algn="ctr"/>
            <a:r>
              <a:rPr lang="en-GB" sz="1200" i="1" kern="1200">
                <a:solidFill>
                  <a:schemeClr val="bg1"/>
                </a:solidFill>
                <a:effectLst/>
                <a:ea typeface="+mn-ea"/>
                <a:cs typeface="+mn-cs"/>
              </a:rPr>
              <a:t>Comparing July 2022 - June 2023 with Apr 2022 - </a:t>
            </a:r>
            <a:r>
              <a:rPr lang="en-GB" sz="1200" i="1">
                <a:solidFill>
                  <a:schemeClr val="bg1"/>
                </a:solidFill>
              </a:rPr>
              <a:t>Mar</a:t>
            </a:r>
            <a:r>
              <a:rPr lang="en-GB" sz="1200" i="1" kern="1200">
                <a:solidFill>
                  <a:schemeClr val="bg1"/>
                </a:solidFill>
                <a:effectLst/>
                <a:ea typeface="+mn-ea"/>
                <a:cs typeface="+mn-cs"/>
              </a:rPr>
              <a:t> 2022</a:t>
            </a:r>
            <a:endParaRPr lang="en-GB" sz="1200">
              <a:solidFill>
                <a:schemeClr val="bg1"/>
              </a:solidFill>
              <a:effectLst/>
            </a:endParaRPr>
          </a:p>
        </p:txBody>
      </p:sp>
      <p:sp>
        <p:nvSpPr>
          <p:cNvPr id="19" name="Isosceles Triangle 18">
            <a:extLst>
              <a:ext uri="{FF2B5EF4-FFF2-40B4-BE49-F238E27FC236}">
                <a16:creationId xmlns:a16="http://schemas.microsoft.com/office/drawing/2014/main" id="{843D5AEA-2C5D-3BBD-EFA3-98E8510FC89D}"/>
              </a:ext>
              <a:ext uri="{C183D7F6-B498-43B3-948B-1728B52AA6E4}">
                <adec:decorative xmlns:adec="http://schemas.microsoft.com/office/drawing/2017/decorative" val="1"/>
              </a:ext>
            </a:extLst>
          </p:cNvPr>
          <p:cNvSpPr/>
          <p:nvPr/>
        </p:nvSpPr>
        <p:spPr>
          <a:xfrm>
            <a:off x="2520000" y="5904000"/>
            <a:ext cx="430698" cy="365891"/>
          </a:xfrm>
          <a:prstGeom prst="triangle">
            <a:avLst>
              <a:gd name="adj" fmla="val 45316"/>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Rounded Corners 19">
            <a:extLst>
              <a:ext uri="{FF2B5EF4-FFF2-40B4-BE49-F238E27FC236}">
                <a16:creationId xmlns:a16="http://schemas.microsoft.com/office/drawing/2014/main" id="{4153D43F-DC0C-05BD-5F22-7550CAA45EEA}"/>
              </a:ext>
              <a:ext uri="{C183D7F6-B498-43B3-948B-1728B52AA6E4}">
                <adec:decorative xmlns:adec="http://schemas.microsoft.com/office/drawing/2017/decorative" val="1"/>
              </a:ext>
            </a:extLst>
          </p:cNvPr>
          <p:cNvSpPr/>
          <p:nvPr/>
        </p:nvSpPr>
        <p:spPr>
          <a:xfrm>
            <a:off x="7857671" y="5478473"/>
            <a:ext cx="3357785" cy="1362742"/>
          </a:xfrm>
          <a:prstGeom prst="roundRect">
            <a:avLst/>
          </a:prstGeom>
          <a:solidFill>
            <a:srgbClr val="20386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a:extLst>
              <a:ext uri="{FF2B5EF4-FFF2-40B4-BE49-F238E27FC236}">
                <a16:creationId xmlns:a16="http://schemas.microsoft.com/office/drawing/2014/main" id="{2DEECE71-9FE6-DDE8-7206-C56A0BD16613}"/>
              </a:ext>
            </a:extLst>
          </p:cNvPr>
          <p:cNvSpPr txBox="1"/>
          <p:nvPr/>
        </p:nvSpPr>
        <p:spPr>
          <a:xfrm>
            <a:off x="7884000" y="5616000"/>
            <a:ext cx="1829246" cy="646331"/>
          </a:xfrm>
          <a:prstGeom prst="rect">
            <a:avLst/>
          </a:prstGeom>
          <a:noFill/>
        </p:spPr>
        <p:txBody>
          <a:bodyPr wrap="square" rtlCol="0">
            <a:spAutoFit/>
          </a:bodyPr>
          <a:lstStyle/>
          <a:p>
            <a:r>
              <a:rPr lang="en-GB">
                <a:solidFill>
                  <a:schemeClr val="bg1"/>
                </a:solidFill>
              </a:rPr>
              <a:t>Change since Sept 2022:</a:t>
            </a:r>
          </a:p>
        </p:txBody>
      </p:sp>
      <p:sp>
        <p:nvSpPr>
          <p:cNvPr id="31" name="Isosceles Triangle 30">
            <a:extLst>
              <a:ext uri="{FF2B5EF4-FFF2-40B4-BE49-F238E27FC236}">
                <a16:creationId xmlns:a16="http://schemas.microsoft.com/office/drawing/2014/main" id="{66C96B73-EC1C-73E1-1501-5EA98D8E50E2}"/>
              </a:ext>
              <a:ext uri="{C183D7F6-B498-43B3-948B-1728B52AA6E4}">
                <adec:decorative xmlns:adec="http://schemas.microsoft.com/office/drawing/2017/decorative" val="1"/>
              </a:ext>
            </a:extLst>
          </p:cNvPr>
          <p:cNvSpPr/>
          <p:nvPr/>
        </p:nvSpPr>
        <p:spPr>
          <a:xfrm rot="10800000">
            <a:off x="6120000" y="5904000"/>
            <a:ext cx="432000" cy="360000"/>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TextBox 31">
            <a:extLst>
              <a:ext uri="{FF2B5EF4-FFF2-40B4-BE49-F238E27FC236}">
                <a16:creationId xmlns:a16="http://schemas.microsoft.com/office/drawing/2014/main" id="{8EE929EF-CEE3-ADB2-F638-062957FB517A}"/>
              </a:ext>
            </a:extLst>
          </p:cNvPr>
          <p:cNvSpPr txBox="1"/>
          <p:nvPr/>
        </p:nvSpPr>
        <p:spPr>
          <a:xfrm>
            <a:off x="10152000" y="5904000"/>
            <a:ext cx="828675" cy="369332"/>
          </a:xfrm>
          <a:prstGeom prst="rect">
            <a:avLst/>
          </a:prstGeom>
          <a:noFill/>
        </p:spPr>
        <p:txBody>
          <a:bodyPr wrap="square" rtlCol="0">
            <a:spAutoFit/>
          </a:bodyPr>
          <a:lstStyle/>
          <a:p>
            <a:r>
              <a:rPr lang="en-GB">
                <a:solidFill>
                  <a:schemeClr val="bg1"/>
                </a:solidFill>
              </a:rPr>
              <a:t>+1.7pp</a:t>
            </a:r>
          </a:p>
        </p:txBody>
      </p:sp>
      <p:sp>
        <p:nvSpPr>
          <p:cNvPr id="35" name="Isosceles Triangle 34">
            <a:extLst>
              <a:ext uri="{FF2B5EF4-FFF2-40B4-BE49-F238E27FC236}">
                <a16:creationId xmlns:a16="http://schemas.microsoft.com/office/drawing/2014/main" id="{7F3DE3EF-C148-6698-BDEC-87E0FCA4BD26}"/>
              </a:ext>
              <a:ext uri="{C183D7F6-B498-43B3-948B-1728B52AA6E4}">
                <adec:decorative xmlns:adec="http://schemas.microsoft.com/office/drawing/2017/decorative" val="1"/>
              </a:ext>
            </a:extLst>
          </p:cNvPr>
          <p:cNvSpPr/>
          <p:nvPr/>
        </p:nvSpPr>
        <p:spPr>
          <a:xfrm>
            <a:off x="9720000" y="5904000"/>
            <a:ext cx="432000" cy="360000"/>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TextBox 35">
            <a:extLst>
              <a:ext uri="{FF2B5EF4-FFF2-40B4-BE49-F238E27FC236}">
                <a16:creationId xmlns:a16="http://schemas.microsoft.com/office/drawing/2014/main" id="{52B53B02-4225-E080-1979-06A79741601B}"/>
              </a:ext>
            </a:extLst>
          </p:cNvPr>
          <p:cNvSpPr txBox="1"/>
          <p:nvPr/>
        </p:nvSpPr>
        <p:spPr>
          <a:xfrm>
            <a:off x="7921976" y="6422816"/>
            <a:ext cx="3270794" cy="461665"/>
          </a:xfrm>
          <a:prstGeom prst="rect">
            <a:avLst/>
          </a:prstGeom>
          <a:noFill/>
        </p:spPr>
        <p:txBody>
          <a:bodyPr wrap="square" rtlCol="0">
            <a:spAutoFit/>
          </a:bodyPr>
          <a:lstStyle/>
          <a:p>
            <a:pPr algn="ctr"/>
            <a:r>
              <a:rPr lang="en-GB" sz="1200" i="1">
                <a:solidFill>
                  <a:schemeClr val="bg1"/>
                </a:solidFill>
              </a:rPr>
              <a:t>Comparing </a:t>
            </a:r>
            <a:r>
              <a:rPr lang="en-GB" sz="1200" i="1" kern="1200">
                <a:solidFill>
                  <a:schemeClr val="bg1"/>
                </a:solidFill>
                <a:effectLst/>
                <a:ea typeface="+mn-ea"/>
                <a:cs typeface="+mn-cs"/>
              </a:rPr>
              <a:t>October 2022 - September 2023 </a:t>
            </a:r>
            <a:r>
              <a:rPr lang="en-GB" sz="1200" i="1">
                <a:solidFill>
                  <a:schemeClr val="bg1"/>
                </a:solidFill>
              </a:rPr>
              <a:t>with </a:t>
            </a:r>
            <a:r>
              <a:rPr lang="en-GB" sz="1200" i="1" kern="1200">
                <a:solidFill>
                  <a:schemeClr val="bg1"/>
                </a:solidFill>
                <a:effectLst/>
                <a:ea typeface="+mn-ea"/>
                <a:cs typeface="+mn-cs"/>
              </a:rPr>
              <a:t>October 2021 - September 2022 </a:t>
            </a:r>
            <a:endParaRPr lang="en-GB" sz="1200" i="1">
              <a:solidFill>
                <a:schemeClr val="bg1"/>
              </a:solidFill>
            </a:endParaRPr>
          </a:p>
        </p:txBody>
      </p:sp>
    </p:spTree>
    <p:extLst>
      <p:ext uri="{BB962C8B-B14F-4D97-AF65-F5344CB8AC3E}">
        <p14:creationId xmlns:p14="http://schemas.microsoft.com/office/powerpoint/2010/main" val="8876945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9BD9936E-E90D-4F5A-9096-CBDF4591EA74}"/>
              </a:ext>
            </a:extLst>
          </p:cNvPr>
          <p:cNvSpPr>
            <a:spLocks noGrp="1"/>
          </p:cNvSpPr>
          <p:nvPr>
            <p:ph type="title" idx="4294967295"/>
          </p:nvPr>
        </p:nvSpPr>
        <p:spPr>
          <a:xfrm>
            <a:off x="0" y="-19785"/>
            <a:ext cx="12192000" cy="646331"/>
          </a:xfrm>
          <a:prstGeom prst="rect">
            <a:avLst/>
          </a:prstGeom>
          <a:solidFill>
            <a:srgbClr val="203864"/>
          </a:solidFill>
          <a:ln w="12700" cap="flat" cmpd="sng" algn="ctr">
            <a:noFill/>
            <a:prstDash val="solid"/>
            <a:miter lim="800000"/>
          </a:ln>
          <a:effectLst/>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prstClr val="white"/>
                </a:solidFill>
                <a:effectLst/>
                <a:uLnTx/>
                <a:uFillTx/>
                <a:latin typeface="Calibri" panose="020F0502020204030204"/>
                <a:ea typeface="+mn-ea"/>
                <a:cs typeface="+mn-cs"/>
              </a:rPr>
              <a:t>Economically Inactive (16-64 Year Olds) – 16.8%, (</a:t>
            </a:r>
            <a:r>
              <a:rPr lang="en-GB" sz="2400" b="1">
                <a:solidFill>
                  <a:prstClr val="white"/>
                </a:solidFill>
                <a:latin typeface="Calibri" panose="020F0502020204030204"/>
              </a:rPr>
              <a:t>October</a:t>
            </a:r>
            <a:r>
              <a:rPr kumimoji="0" lang="en-GB" sz="2400" b="1" i="0" u="none" strike="noStrike" kern="1200" cap="none" spc="0" normalizeH="0" baseline="0" noProof="0">
                <a:ln>
                  <a:noFill/>
                </a:ln>
                <a:solidFill>
                  <a:prstClr val="white"/>
                </a:solidFill>
                <a:effectLst/>
                <a:uLnTx/>
                <a:uFillTx/>
                <a:latin typeface="Calibri" panose="020F0502020204030204"/>
                <a:ea typeface="+mn-ea"/>
                <a:cs typeface="+mn-cs"/>
              </a:rPr>
              <a:t> 2022 – </a:t>
            </a:r>
            <a:r>
              <a:rPr lang="en-GB" sz="2400" b="1">
                <a:solidFill>
                  <a:prstClr val="white"/>
                </a:solidFill>
                <a:latin typeface="Calibri" panose="020F0502020204030204"/>
              </a:rPr>
              <a:t>September </a:t>
            </a:r>
            <a:r>
              <a:rPr kumimoji="0" lang="en-GB" sz="2400" b="1" i="0" u="none" strike="noStrike" kern="1200" cap="none" spc="0" normalizeH="0" baseline="0" noProof="0">
                <a:ln>
                  <a:noFill/>
                </a:ln>
                <a:solidFill>
                  <a:prstClr val="white"/>
                </a:solidFill>
                <a:effectLst/>
                <a:uLnTx/>
                <a:uFillTx/>
                <a:latin typeface="Calibri" panose="020F0502020204030204"/>
                <a:ea typeface="+mn-ea"/>
                <a:cs typeface="+mn-cs"/>
              </a:rPr>
              <a:t>2023)</a:t>
            </a:r>
          </a:p>
        </p:txBody>
      </p:sp>
      <p:sp>
        <p:nvSpPr>
          <p:cNvPr id="9" name="Rectangle: Rounded Corners 8">
            <a:extLst>
              <a:ext uri="{FF2B5EF4-FFF2-40B4-BE49-F238E27FC236}">
                <a16:creationId xmlns:a16="http://schemas.microsoft.com/office/drawing/2014/main" id="{9BDF6743-7929-A29D-2505-2842C57EC6C4}"/>
              </a:ext>
              <a:ext uri="{C183D7F6-B498-43B3-948B-1728B52AA6E4}">
                <adec:decorative xmlns:adec="http://schemas.microsoft.com/office/drawing/2017/decorative" val="1"/>
              </a:ext>
            </a:extLst>
          </p:cNvPr>
          <p:cNvSpPr/>
          <p:nvPr/>
        </p:nvSpPr>
        <p:spPr>
          <a:xfrm>
            <a:off x="4208075" y="5478473"/>
            <a:ext cx="3357785" cy="1362742"/>
          </a:xfrm>
          <a:prstGeom prst="roundRect">
            <a:avLst/>
          </a:prstGeom>
          <a:solidFill>
            <a:srgbClr val="20386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Rounded Corners 9">
            <a:extLst>
              <a:ext uri="{FF2B5EF4-FFF2-40B4-BE49-F238E27FC236}">
                <a16:creationId xmlns:a16="http://schemas.microsoft.com/office/drawing/2014/main" id="{BD691718-E986-AF06-33A0-4F81C7B5CA3E}"/>
              </a:ext>
              <a:ext uri="{C183D7F6-B498-43B3-948B-1728B52AA6E4}">
                <adec:decorative xmlns:adec="http://schemas.microsoft.com/office/drawing/2017/decorative" val="1"/>
              </a:ext>
            </a:extLst>
          </p:cNvPr>
          <p:cNvSpPr/>
          <p:nvPr/>
        </p:nvSpPr>
        <p:spPr>
          <a:xfrm>
            <a:off x="608073" y="5478473"/>
            <a:ext cx="3357785" cy="1362742"/>
          </a:xfrm>
          <a:prstGeom prst="roundRect">
            <a:avLst/>
          </a:prstGeom>
          <a:solidFill>
            <a:srgbClr val="20386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descr="A bar chart showing the economic inactivity rate across Cambridgeshire and Peterborough and the United Kingdom from 2007 to 2023. There is a rolling three year average line. The economic inactivity rate in Cambridgeshire and Peterborough has been consistently lower than the United Kingdom. ">
            <a:extLst>
              <a:ext uri="{FF2B5EF4-FFF2-40B4-BE49-F238E27FC236}">
                <a16:creationId xmlns:a16="http://schemas.microsoft.com/office/drawing/2014/main" id="{4A7B1EEA-1459-A41C-8A63-740BA00CD6E7}"/>
              </a:ext>
            </a:extLst>
          </p:cNvPr>
          <p:cNvPicPr>
            <a:picLocks noChangeAspect="1"/>
          </p:cNvPicPr>
          <p:nvPr/>
        </p:nvPicPr>
        <p:blipFill>
          <a:blip r:embed="rId3"/>
          <a:stretch>
            <a:fillRect/>
          </a:stretch>
        </p:blipFill>
        <p:spPr>
          <a:xfrm>
            <a:off x="1296000" y="770400"/>
            <a:ext cx="9460000" cy="4500000"/>
          </a:xfrm>
          <a:prstGeom prst="rect">
            <a:avLst/>
          </a:prstGeom>
        </p:spPr>
      </p:pic>
      <p:sp>
        <p:nvSpPr>
          <p:cNvPr id="14" name="TextBox 13">
            <a:extLst>
              <a:ext uri="{FF2B5EF4-FFF2-40B4-BE49-F238E27FC236}">
                <a16:creationId xmlns:a16="http://schemas.microsoft.com/office/drawing/2014/main" id="{F85FD4AD-EA3F-0F8C-96EB-6AF79BBB74D5}"/>
              </a:ext>
            </a:extLst>
          </p:cNvPr>
          <p:cNvSpPr txBox="1"/>
          <p:nvPr/>
        </p:nvSpPr>
        <p:spPr>
          <a:xfrm>
            <a:off x="684000" y="5616000"/>
            <a:ext cx="1829246" cy="830997"/>
          </a:xfrm>
          <a:prstGeom prst="rect">
            <a:avLst/>
          </a:prstGeom>
          <a:noFill/>
        </p:spPr>
        <p:txBody>
          <a:bodyPr wrap="square" rtlCol="0">
            <a:spAutoFit/>
          </a:bodyPr>
          <a:lstStyle/>
          <a:p>
            <a:r>
              <a:rPr lang="en-GB" sz="1600">
                <a:solidFill>
                  <a:schemeClr val="bg1"/>
                </a:solidFill>
              </a:rPr>
              <a:t>Rolling Quarterly change </a:t>
            </a:r>
            <a:br>
              <a:rPr lang="en-GB" sz="1600">
                <a:solidFill>
                  <a:schemeClr val="bg1"/>
                </a:solidFill>
              </a:rPr>
            </a:br>
            <a:r>
              <a:rPr lang="en-GB" sz="1600">
                <a:solidFill>
                  <a:schemeClr val="bg1"/>
                </a:solidFill>
              </a:rPr>
              <a:t>(Jun 23– Sept 23):</a:t>
            </a:r>
          </a:p>
        </p:txBody>
      </p:sp>
      <p:sp>
        <p:nvSpPr>
          <p:cNvPr id="15" name="TextBox 14">
            <a:extLst>
              <a:ext uri="{FF2B5EF4-FFF2-40B4-BE49-F238E27FC236}">
                <a16:creationId xmlns:a16="http://schemas.microsoft.com/office/drawing/2014/main" id="{8C55A750-26D3-344C-5104-0AA63D92C008}"/>
              </a:ext>
            </a:extLst>
          </p:cNvPr>
          <p:cNvSpPr txBox="1"/>
          <p:nvPr/>
        </p:nvSpPr>
        <p:spPr>
          <a:xfrm>
            <a:off x="2952000" y="5904000"/>
            <a:ext cx="828675" cy="369332"/>
          </a:xfrm>
          <a:prstGeom prst="rect">
            <a:avLst/>
          </a:prstGeom>
          <a:noFill/>
        </p:spPr>
        <p:txBody>
          <a:bodyPr wrap="square" rtlCol="0">
            <a:spAutoFit/>
          </a:bodyPr>
          <a:lstStyle/>
          <a:p>
            <a:r>
              <a:rPr lang="en-GB">
                <a:solidFill>
                  <a:schemeClr val="bg1"/>
                </a:solidFill>
              </a:rPr>
              <a:t>-1.4pp</a:t>
            </a:r>
          </a:p>
        </p:txBody>
      </p:sp>
      <p:sp>
        <p:nvSpPr>
          <p:cNvPr id="16" name="TextBox 15">
            <a:extLst>
              <a:ext uri="{FF2B5EF4-FFF2-40B4-BE49-F238E27FC236}">
                <a16:creationId xmlns:a16="http://schemas.microsoft.com/office/drawing/2014/main" id="{E59DA7AD-4DC2-2C25-E795-B14DC8183442}"/>
              </a:ext>
            </a:extLst>
          </p:cNvPr>
          <p:cNvSpPr txBox="1"/>
          <p:nvPr/>
        </p:nvSpPr>
        <p:spPr>
          <a:xfrm>
            <a:off x="594809" y="6426335"/>
            <a:ext cx="3270794" cy="461665"/>
          </a:xfrm>
          <a:prstGeom prst="rect">
            <a:avLst/>
          </a:prstGeom>
          <a:noFill/>
        </p:spPr>
        <p:txBody>
          <a:bodyPr wrap="square" rtlCol="0">
            <a:spAutoFit/>
          </a:bodyPr>
          <a:lstStyle/>
          <a:p>
            <a:pPr algn="ctr"/>
            <a:r>
              <a:rPr lang="en-GB" sz="1200" i="1" kern="1200">
                <a:solidFill>
                  <a:schemeClr val="bg1"/>
                </a:solidFill>
                <a:effectLst/>
                <a:ea typeface="+mn-ea"/>
                <a:cs typeface="+mn-cs"/>
              </a:rPr>
              <a:t>Comparing October 2022 - September 2023 with July 2022 - June 2023 </a:t>
            </a:r>
            <a:endParaRPr lang="en-GB" sz="1200">
              <a:solidFill>
                <a:schemeClr val="bg1"/>
              </a:solidFill>
              <a:effectLst/>
            </a:endParaRPr>
          </a:p>
        </p:txBody>
      </p:sp>
      <p:sp>
        <p:nvSpPr>
          <p:cNvPr id="18" name="TextBox 17">
            <a:extLst>
              <a:ext uri="{FF2B5EF4-FFF2-40B4-BE49-F238E27FC236}">
                <a16:creationId xmlns:a16="http://schemas.microsoft.com/office/drawing/2014/main" id="{6F295F68-4616-242C-C8F9-338B81856A79}"/>
              </a:ext>
            </a:extLst>
          </p:cNvPr>
          <p:cNvSpPr txBox="1"/>
          <p:nvPr/>
        </p:nvSpPr>
        <p:spPr>
          <a:xfrm>
            <a:off x="4284000" y="5616000"/>
            <a:ext cx="2035107" cy="646331"/>
          </a:xfrm>
          <a:prstGeom prst="rect">
            <a:avLst/>
          </a:prstGeom>
          <a:noFill/>
        </p:spPr>
        <p:txBody>
          <a:bodyPr wrap="square" rtlCol="0">
            <a:spAutoFit/>
          </a:bodyPr>
          <a:lstStyle/>
          <a:p>
            <a:r>
              <a:rPr lang="en-GB">
                <a:solidFill>
                  <a:schemeClr val="bg1"/>
                </a:solidFill>
              </a:rPr>
              <a:t>Previous change </a:t>
            </a:r>
            <a:br>
              <a:rPr lang="en-GB">
                <a:solidFill>
                  <a:schemeClr val="bg1"/>
                </a:solidFill>
              </a:rPr>
            </a:br>
            <a:r>
              <a:rPr lang="en-GB" sz="1800">
                <a:solidFill>
                  <a:schemeClr val="bg1"/>
                </a:solidFill>
              </a:rPr>
              <a:t>Mar 23– June 23):</a:t>
            </a:r>
            <a:endParaRPr lang="en-GB">
              <a:solidFill>
                <a:schemeClr val="bg1"/>
              </a:solidFill>
            </a:endParaRPr>
          </a:p>
        </p:txBody>
      </p:sp>
      <p:sp>
        <p:nvSpPr>
          <p:cNvPr id="19" name="TextBox 18">
            <a:extLst>
              <a:ext uri="{FF2B5EF4-FFF2-40B4-BE49-F238E27FC236}">
                <a16:creationId xmlns:a16="http://schemas.microsoft.com/office/drawing/2014/main" id="{A798B86C-DE5C-B0A5-602A-029B000E691B}"/>
              </a:ext>
            </a:extLst>
          </p:cNvPr>
          <p:cNvSpPr txBox="1"/>
          <p:nvPr/>
        </p:nvSpPr>
        <p:spPr>
          <a:xfrm>
            <a:off x="6552000" y="5904000"/>
            <a:ext cx="828675" cy="369332"/>
          </a:xfrm>
          <a:prstGeom prst="rect">
            <a:avLst/>
          </a:prstGeom>
          <a:noFill/>
        </p:spPr>
        <p:txBody>
          <a:bodyPr wrap="square" rtlCol="0">
            <a:spAutoFit/>
          </a:bodyPr>
          <a:lstStyle/>
          <a:p>
            <a:r>
              <a:rPr lang="en-GB">
                <a:solidFill>
                  <a:schemeClr val="bg1"/>
                </a:solidFill>
              </a:rPr>
              <a:t>-0.2pp</a:t>
            </a:r>
          </a:p>
        </p:txBody>
      </p:sp>
      <p:sp>
        <p:nvSpPr>
          <p:cNvPr id="20" name="TextBox 19">
            <a:extLst>
              <a:ext uri="{FF2B5EF4-FFF2-40B4-BE49-F238E27FC236}">
                <a16:creationId xmlns:a16="http://schemas.microsoft.com/office/drawing/2014/main" id="{BA664917-F95E-57C9-39F9-5E45A14E6797}"/>
              </a:ext>
            </a:extLst>
          </p:cNvPr>
          <p:cNvSpPr txBox="1"/>
          <p:nvPr/>
        </p:nvSpPr>
        <p:spPr>
          <a:xfrm>
            <a:off x="4176112" y="6426335"/>
            <a:ext cx="3270794" cy="461665"/>
          </a:xfrm>
          <a:prstGeom prst="rect">
            <a:avLst/>
          </a:prstGeom>
          <a:noFill/>
        </p:spPr>
        <p:txBody>
          <a:bodyPr wrap="square" rtlCol="0">
            <a:spAutoFit/>
          </a:bodyPr>
          <a:lstStyle/>
          <a:p>
            <a:pPr algn="ctr"/>
            <a:r>
              <a:rPr lang="en-GB" sz="1200" i="1" kern="1200">
                <a:solidFill>
                  <a:schemeClr val="bg1"/>
                </a:solidFill>
                <a:effectLst/>
                <a:ea typeface="+mn-ea"/>
                <a:cs typeface="+mn-cs"/>
              </a:rPr>
              <a:t>Comparing July 2022 - June 2023 with Apr 2022 - </a:t>
            </a:r>
            <a:r>
              <a:rPr lang="en-GB" sz="1200" i="1">
                <a:solidFill>
                  <a:schemeClr val="bg1"/>
                </a:solidFill>
              </a:rPr>
              <a:t>Mar</a:t>
            </a:r>
            <a:r>
              <a:rPr lang="en-GB" sz="1200" i="1" kern="1200">
                <a:solidFill>
                  <a:schemeClr val="bg1"/>
                </a:solidFill>
                <a:effectLst/>
                <a:ea typeface="+mn-ea"/>
                <a:cs typeface="+mn-cs"/>
              </a:rPr>
              <a:t> 2022</a:t>
            </a:r>
            <a:endParaRPr lang="en-GB" sz="1200">
              <a:solidFill>
                <a:schemeClr val="bg1"/>
              </a:solidFill>
              <a:effectLst/>
            </a:endParaRPr>
          </a:p>
        </p:txBody>
      </p:sp>
      <p:sp>
        <p:nvSpPr>
          <p:cNvPr id="21" name="Isosceles Triangle 20">
            <a:extLst>
              <a:ext uri="{FF2B5EF4-FFF2-40B4-BE49-F238E27FC236}">
                <a16:creationId xmlns:a16="http://schemas.microsoft.com/office/drawing/2014/main" id="{0D093FF0-BC70-47C0-39CE-A3135239CC05}"/>
              </a:ext>
              <a:ext uri="{C183D7F6-B498-43B3-948B-1728B52AA6E4}">
                <adec:decorative xmlns:adec="http://schemas.microsoft.com/office/drawing/2017/decorative" val="1"/>
              </a:ext>
            </a:extLst>
          </p:cNvPr>
          <p:cNvSpPr/>
          <p:nvPr/>
        </p:nvSpPr>
        <p:spPr>
          <a:xfrm rot="10800000">
            <a:off x="2520000" y="5904000"/>
            <a:ext cx="430698" cy="365891"/>
          </a:xfrm>
          <a:prstGeom prst="triangle">
            <a:avLst>
              <a:gd name="adj" fmla="val 45316"/>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Rounded Corners 21">
            <a:extLst>
              <a:ext uri="{FF2B5EF4-FFF2-40B4-BE49-F238E27FC236}">
                <a16:creationId xmlns:a16="http://schemas.microsoft.com/office/drawing/2014/main" id="{DC23E4A6-F108-472E-78B3-4A90007B402F}"/>
              </a:ext>
              <a:ext uri="{C183D7F6-B498-43B3-948B-1728B52AA6E4}">
                <adec:decorative xmlns:adec="http://schemas.microsoft.com/office/drawing/2017/decorative" val="1"/>
              </a:ext>
            </a:extLst>
          </p:cNvPr>
          <p:cNvSpPr/>
          <p:nvPr/>
        </p:nvSpPr>
        <p:spPr>
          <a:xfrm>
            <a:off x="7857671" y="5478473"/>
            <a:ext cx="3357785" cy="1362742"/>
          </a:xfrm>
          <a:prstGeom prst="roundRect">
            <a:avLst/>
          </a:prstGeom>
          <a:solidFill>
            <a:srgbClr val="20386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extLst>
              <a:ext uri="{FF2B5EF4-FFF2-40B4-BE49-F238E27FC236}">
                <a16:creationId xmlns:a16="http://schemas.microsoft.com/office/drawing/2014/main" id="{533E21F4-BDED-8FD6-414A-3DCC8D91F688}"/>
              </a:ext>
            </a:extLst>
          </p:cNvPr>
          <p:cNvSpPr txBox="1"/>
          <p:nvPr/>
        </p:nvSpPr>
        <p:spPr>
          <a:xfrm>
            <a:off x="7884000" y="5616000"/>
            <a:ext cx="1829246" cy="646331"/>
          </a:xfrm>
          <a:prstGeom prst="rect">
            <a:avLst/>
          </a:prstGeom>
          <a:noFill/>
        </p:spPr>
        <p:txBody>
          <a:bodyPr wrap="square" rtlCol="0">
            <a:spAutoFit/>
          </a:bodyPr>
          <a:lstStyle/>
          <a:p>
            <a:r>
              <a:rPr lang="en-GB">
                <a:solidFill>
                  <a:schemeClr val="bg1"/>
                </a:solidFill>
              </a:rPr>
              <a:t>Change since Sept 2022:</a:t>
            </a:r>
          </a:p>
        </p:txBody>
      </p:sp>
      <p:sp>
        <p:nvSpPr>
          <p:cNvPr id="29" name="Isosceles Triangle 28">
            <a:extLst>
              <a:ext uri="{FF2B5EF4-FFF2-40B4-BE49-F238E27FC236}">
                <a16:creationId xmlns:a16="http://schemas.microsoft.com/office/drawing/2014/main" id="{1D474B93-4CFD-A29B-98B0-96821328EDDE}"/>
              </a:ext>
              <a:ext uri="{C183D7F6-B498-43B3-948B-1728B52AA6E4}">
                <adec:decorative xmlns:adec="http://schemas.microsoft.com/office/drawing/2017/decorative" val="1"/>
              </a:ext>
            </a:extLst>
          </p:cNvPr>
          <p:cNvSpPr/>
          <p:nvPr/>
        </p:nvSpPr>
        <p:spPr>
          <a:xfrm rot="10800000">
            <a:off x="6120000" y="5904000"/>
            <a:ext cx="432000" cy="360000"/>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TextBox 29">
            <a:extLst>
              <a:ext uri="{FF2B5EF4-FFF2-40B4-BE49-F238E27FC236}">
                <a16:creationId xmlns:a16="http://schemas.microsoft.com/office/drawing/2014/main" id="{C8F3D0BE-14BF-D77E-28A0-15020019FAF7}"/>
              </a:ext>
            </a:extLst>
          </p:cNvPr>
          <p:cNvSpPr txBox="1"/>
          <p:nvPr/>
        </p:nvSpPr>
        <p:spPr>
          <a:xfrm>
            <a:off x="10152000" y="5904000"/>
            <a:ext cx="828675" cy="369332"/>
          </a:xfrm>
          <a:prstGeom prst="rect">
            <a:avLst/>
          </a:prstGeom>
          <a:noFill/>
        </p:spPr>
        <p:txBody>
          <a:bodyPr wrap="square" rtlCol="0">
            <a:spAutoFit/>
          </a:bodyPr>
          <a:lstStyle/>
          <a:p>
            <a:r>
              <a:rPr lang="en-GB">
                <a:solidFill>
                  <a:schemeClr val="bg1"/>
                </a:solidFill>
              </a:rPr>
              <a:t>-2.5pp</a:t>
            </a:r>
          </a:p>
        </p:txBody>
      </p:sp>
      <p:sp>
        <p:nvSpPr>
          <p:cNvPr id="31" name="Isosceles Triangle 30">
            <a:extLst>
              <a:ext uri="{FF2B5EF4-FFF2-40B4-BE49-F238E27FC236}">
                <a16:creationId xmlns:a16="http://schemas.microsoft.com/office/drawing/2014/main" id="{2BA5C294-DE56-2DC6-FA78-3D0FD541DF24}"/>
              </a:ext>
              <a:ext uri="{C183D7F6-B498-43B3-948B-1728B52AA6E4}">
                <adec:decorative xmlns:adec="http://schemas.microsoft.com/office/drawing/2017/decorative" val="1"/>
              </a:ext>
            </a:extLst>
          </p:cNvPr>
          <p:cNvSpPr/>
          <p:nvPr/>
        </p:nvSpPr>
        <p:spPr>
          <a:xfrm rot="10800000">
            <a:off x="9720000" y="5904000"/>
            <a:ext cx="432000" cy="360000"/>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TextBox 34">
            <a:extLst>
              <a:ext uri="{FF2B5EF4-FFF2-40B4-BE49-F238E27FC236}">
                <a16:creationId xmlns:a16="http://schemas.microsoft.com/office/drawing/2014/main" id="{0945C3AA-DC18-A6A5-30C0-EC0D58C92806}"/>
              </a:ext>
            </a:extLst>
          </p:cNvPr>
          <p:cNvSpPr txBox="1"/>
          <p:nvPr/>
        </p:nvSpPr>
        <p:spPr>
          <a:xfrm>
            <a:off x="7921976" y="6422816"/>
            <a:ext cx="3270794" cy="461665"/>
          </a:xfrm>
          <a:prstGeom prst="rect">
            <a:avLst/>
          </a:prstGeom>
          <a:noFill/>
        </p:spPr>
        <p:txBody>
          <a:bodyPr wrap="square" rtlCol="0">
            <a:spAutoFit/>
          </a:bodyPr>
          <a:lstStyle/>
          <a:p>
            <a:pPr algn="ctr"/>
            <a:r>
              <a:rPr lang="en-GB" sz="1200" i="1">
                <a:solidFill>
                  <a:schemeClr val="bg1"/>
                </a:solidFill>
              </a:rPr>
              <a:t>Comparing </a:t>
            </a:r>
            <a:r>
              <a:rPr lang="en-GB" sz="1200" i="1" kern="1200">
                <a:solidFill>
                  <a:schemeClr val="bg1"/>
                </a:solidFill>
                <a:effectLst/>
                <a:ea typeface="+mn-ea"/>
                <a:cs typeface="+mn-cs"/>
              </a:rPr>
              <a:t>October 2022 - September 2023 </a:t>
            </a:r>
            <a:r>
              <a:rPr lang="en-GB" sz="1200" i="1">
                <a:solidFill>
                  <a:schemeClr val="bg1"/>
                </a:solidFill>
              </a:rPr>
              <a:t>with </a:t>
            </a:r>
            <a:r>
              <a:rPr lang="en-GB" sz="1200" i="1" kern="1200">
                <a:solidFill>
                  <a:schemeClr val="bg1"/>
                </a:solidFill>
                <a:effectLst/>
                <a:ea typeface="+mn-ea"/>
                <a:cs typeface="+mn-cs"/>
              </a:rPr>
              <a:t>October 2021 - September 2022 </a:t>
            </a:r>
            <a:endParaRPr lang="en-GB" sz="1200" i="1">
              <a:solidFill>
                <a:schemeClr val="bg1"/>
              </a:solidFill>
            </a:endParaRPr>
          </a:p>
        </p:txBody>
      </p:sp>
    </p:spTree>
    <p:extLst>
      <p:ext uri="{BB962C8B-B14F-4D97-AF65-F5344CB8AC3E}">
        <p14:creationId xmlns:p14="http://schemas.microsoft.com/office/powerpoint/2010/main" val="35898732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20386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B284E-CD81-449F-A838-EA547E0E7E59}"/>
              </a:ext>
            </a:extLst>
          </p:cNvPr>
          <p:cNvSpPr>
            <a:spLocks noGrp="1"/>
          </p:cNvSpPr>
          <p:nvPr>
            <p:ph type="title"/>
          </p:nvPr>
        </p:nvSpPr>
        <p:spPr/>
        <p:txBody>
          <a:bodyPr>
            <a:normAutofit/>
          </a:bodyPr>
          <a:lstStyle/>
          <a:p>
            <a:pPr algn="ctr"/>
            <a:r>
              <a:rPr lang="en-GB" sz="5400" b="1">
                <a:solidFill>
                  <a:schemeClr val="bg1"/>
                </a:solidFill>
                <a:latin typeface="+mn-lt"/>
              </a:rPr>
              <a:t>Claimant Counts</a:t>
            </a:r>
          </a:p>
        </p:txBody>
      </p:sp>
      <p:sp>
        <p:nvSpPr>
          <p:cNvPr id="3" name="Text Placeholder 2">
            <a:extLst>
              <a:ext uri="{FF2B5EF4-FFF2-40B4-BE49-F238E27FC236}">
                <a16:creationId xmlns:a16="http://schemas.microsoft.com/office/drawing/2014/main" id="{8FADBCAC-F8F6-E60A-C849-DB9E3F58D973}"/>
              </a:ext>
            </a:extLst>
          </p:cNvPr>
          <p:cNvSpPr>
            <a:spLocks noGrp="1"/>
          </p:cNvSpPr>
          <p:nvPr>
            <p:ph type="body" idx="1"/>
          </p:nvPr>
        </p:nvSpPr>
        <p:spPr/>
        <p:txBody>
          <a:bodyPr/>
          <a:lstStyle/>
          <a:p>
            <a:pPr algn="ctr"/>
            <a:r>
              <a:rPr lang="en-GB" sz="2400" b="1" dirty="0">
                <a:solidFill>
                  <a:schemeClr val="bg1"/>
                </a:solidFill>
                <a:latin typeface="+mn-lt"/>
              </a:rPr>
              <a:t>Claimant Count of Benefits Related to Unemployment – </a:t>
            </a:r>
            <a:r>
              <a:rPr lang="en-GB" b="1" dirty="0">
                <a:solidFill>
                  <a:schemeClr val="bg1"/>
                </a:solidFill>
              </a:rPr>
              <a:t>December </a:t>
            </a:r>
            <a:r>
              <a:rPr lang="en-GB" sz="2400" b="1" dirty="0">
                <a:solidFill>
                  <a:schemeClr val="bg1"/>
                </a:solidFill>
                <a:latin typeface="+mn-lt"/>
              </a:rPr>
              <a:t>2023</a:t>
            </a:r>
            <a:br>
              <a:rPr lang="en-GB" sz="2400" b="1" dirty="0">
                <a:solidFill>
                  <a:schemeClr val="bg1"/>
                </a:solidFill>
                <a:latin typeface="+mn-lt"/>
              </a:rPr>
            </a:br>
            <a:r>
              <a:rPr lang="en-GB" sz="2400" b="1" dirty="0">
                <a:solidFill>
                  <a:schemeClr val="bg1"/>
                </a:solidFill>
                <a:latin typeface="+mn-lt"/>
              </a:rPr>
              <a:t>Universal Credit Claimant Counts – </a:t>
            </a:r>
            <a:r>
              <a:rPr lang="en-GB" b="1" dirty="0">
                <a:solidFill>
                  <a:schemeClr val="bg1"/>
                </a:solidFill>
              </a:rPr>
              <a:t>December</a:t>
            </a:r>
            <a:r>
              <a:rPr lang="en-GB" sz="2400" b="1" dirty="0">
                <a:solidFill>
                  <a:schemeClr val="bg1"/>
                </a:solidFill>
                <a:latin typeface="+mn-lt"/>
              </a:rPr>
              <a:t> 2023</a:t>
            </a:r>
            <a:endParaRPr lang="en-GB" dirty="0"/>
          </a:p>
        </p:txBody>
      </p:sp>
    </p:spTree>
    <p:extLst>
      <p:ext uri="{BB962C8B-B14F-4D97-AF65-F5344CB8AC3E}">
        <p14:creationId xmlns:p14="http://schemas.microsoft.com/office/powerpoint/2010/main" val="10864156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75000"/>
          </a:schemeClr>
        </a:solidFill>
        <a:ln>
          <a:solidFill>
            <a:schemeClr val="bg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CPCA (part only)">
      <a:dk1>
        <a:sysClr val="windowText" lastClr="000000"/>
      </a:dk1>
      <a:lt1>
        <a:sysClr val="window" lastClr="FFFFFF"/>
      </a:lt1>
      <a:dk2>
        <a:srgbClr val="44546A"/>
      </a:dk2>
      <a:lt2>
        <a:srgbClr val="E7E6E6"/>
      </a:lt2>
      <a:accent1>
        <a:srgbClr val="6B2673"/>
      </a:accent1>
      <a:accent2>
        <a:srgbClr val="1E325D"/>
      </a:accent2>
      <a:accent3>
        <a:srgbClr val="0074A5"/>
      </a:accent3>
      <a:accent4>
        <a:srgbClr val="5CA7D1"/>
      </a:accent4>
      <a:accent5>
        <a:srgbClr val="69B433"/>
      </a:accent5>
      <a:accent6>
        <a:srgbClr val="AC8025"/>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38160366-bcfb-49fe-ae5b-ebd90b6ce091">
      <Terms xmlns="http://schemas.microsoft.com/office/infopath/2007/PartnerControls"/>
    </lcf76f155ced4ddcb4097134ff3c332f>
    <TaxCatchAll xmlns="d2c5561e-d5a1-4761-9d3e-caffcd84e59f"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467DB035DBAC944ADE7D0414AF03238" ma:contentTypeVersion="15" ma:contentTypeDescription="Create a new document." ma:contentTypeScope="" ma:versionID="3bcb8729ea5e5f20d34af76bbd46c0b9">
  <xsd:schema xmlns:xsd="http://www.w3.org/2001/XMLSchema" xmlns:xs="http://www.w3.org/2001/XMLSchema" xmlns:p="http://schemas.microsoft.com/office/2006/metadata/properties" xmlns:ns2="38160366-bcfb-49fe-ae5b-ebd90b6ce091" xmlns:ns3="d2c5561e-d5a1-4761-9d3e-caffcd84e59f" targetNamespace="http://schemas.microsoft.com/office/2006/metadata/properties" ma:root="true" ma:fieldsID="6c688425ec09da45fbea4ededea1e913" ns2:_="" ns3:_="">
    <xsd:import namespace="38160366-bcfb-49fe-ae5b-ebd90b6ce091"/>
    <xsd:import namespace="d2c5561e-d5a1-4761-9d3e-caffcd84e59f"/>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LengthInSeconds" minOccurs="0"/>
                <xsd:element ref="ns2:lcf76f155ced4ddcb4097134ff3c332f" minOccurs="0"/>
                <xsd:element ref="ns3:TaxCatchAll" minOccurs="0"/>
                <xsd:element ref="ns2:MediaServiceObjectDetectorVersions" minOccurs="0"/>
                <xsd:element ref="ns2:MediaServiceOCR" minOccurs="0"/>
                <xsd:element ref="ns2:MediaServiceGenerationTime" minOccurs="0"/>
                <xsd:element ref="ns2:MediaServiceEventHashCode"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8160366-bcfb-49fe-ae5b-ebd90b6ce09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2a33aaf0-d2be-4910-a308-718f043c109a"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2c5561e-d5a1-4761-9d3e-caffcd84e59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1e3b12a5-4582-46ba-9309-d972dc8876db}" ma:internalName="TaxCatchAll" ma:showField="CatchAllData" ma:web="d2c5561e-d5a1-4761-9d3e-caffcd84e59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6110565-9E90-4F5C-BE5B-8D389F6DEE89}">
  <ds:schemaRefs>
    <ds:schemaRef ds:uri="http://schemas.microsoft.com/sharepoint/v3/contenttype/forms"/>
  </ds:schemaRefs>
</ds:datastoreItem>
</file>

<file path=customXml/itemProps2.xml><?xml version="1.0" encoding="utf-8"?>
<ds:datastoreItem xmlns:ds="http://schemas.openxmlformats.org/officeDocument/2006/customXml" ds:itemID="{1C1169C8-0A02-4209-BB0B-DD6E3896B526}">
  <ds:schemaRefs>
    <ds:schemaRef ds:uri="38160366-bcfb-49fe-ae5b-ebd90b6ce091"/>
    <ds:schemaRef ds:uri="d2c5561e-d5a1-4761-9d3e-caffcd84e59f"/>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E18277C4-3578-4B92-8DD6-04D9EB4301FC}">
  <ds:schemaRefs>
    <ds:schemaRef ds:uri="38160366-bcfb-49fe-ae5b-ebd90b6ce091"/>
    <ds:schemaRef ds:uri="d2c5561e-d5a1-4761-9d3e-caffcd84e59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248</TotalTime>
  <Words>9662</Words>
  <Application>Microsoft Office PowerPoint</Application>
  <PresentationFormat>Widescreen</PresentationFormat>
  <Paragraphs>1082</Paragraphs>
  <Slides>30</Slides>
  <Notes>30</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30</vt:i4>
      </vt:variant>
    </vt:vector>
  </HeadingPairs>
  <TitlesOfParts>
    <vt:vector size="42" baseType="lpstr">
      <vt:lpstr>Abel</vt:lpstr>
      <vt:lpstr>Arial</vt:lpstr>
      <vt:lpstr>Calibri</vt:lpstr>
      <vt:lpstr>Calibri Light</vt:lpstr>
      <vt:lpstr>Open Sans</vt:lpstr>
      <vt:lpstr>Segoe UI</vt:lpstr>
      <vt:lpstr>Symbol</vt:lpstr>
      <vt:lpstr>Times New Roman</vt:lpstr>
      <vt:lpstr>Trebuchet MS</vt:lpstr>
      <vt:lpstr>Verdana</vt:lpstr>
      <vt:lpstr>Office Theme</vt:lpstr>
      <vt:lpstr>1_Office Theme</vt:lpstr>
      <vt:lpstr>CPCA Economy &amp; Employment Update</vt:lpstr>
      <vt:lpstr>Labour Market Overview</vt:lpstr>
      <vt:lpstr>Labour Market Headline Findings –  October 2022 – September 2023</vt:lpstr>
      <vt:lpstr>Labour Market Headlines - Definitions</vt:lpstr>
      <vt:lpstr>Key Economic Indicators</vt:lpstr>
      <vt:lpstr>Unemployment Rate (16-64 year olds) – 4.3%, (October 2022 – September 2023)</vt:lpstr>
      <vt:lpstr>Employment Rate (16-64) – 79.6%, (October 2022 – September 2023)</vt:lpstr>
      <vt:lpstr>Economically Inactive (16-64 Year Olds) – 16.8%, (October 2022 – September 2023)</vt:lpstr>
      <vt:lpstr>Claimant Counts</vt:lpstr>
      <vt:lpstr>Claimants of Benefits related to Unemployment – December 2023</vt:lpstr>
      <vt:lpstr>Labour Market – Claimant Count</vt:lpstr>
      <vt:lpstr>Labour Market – Claimant Counts by Local Authority</vt:lpstr>
      <vt:lpstr>Labour Market – Claimant counts across time</vt:lpstr>
      <vt:lpstr>Labour Market – Percentage Change in Claimant Counts</vt:lpstr>
      <vt:lpstr>Labour Market – Claimant counts by age</vt:lpstr>
      <vt:lpstr>Labour Market – Claimant Rates by Age Group</vt:lpstr>
      <vt:lpstr>Labour Market – Claimant counts by location</vt:lpstr>
      <vt:lpstr>Universal Credit Claimants – December 2023</vt:lpstr>
      <vt:lpstr>Labour Market – People on Universal Credit</vt:lpstr>
      <vt:lpstr>Labour Market – People on Universal Credit by Local Authority</vt:lpstr>
      <vt:lpstr>Wages and Inflation</vt:lpstr>
      <vt:lpstr>Wages and Inflation– December 2023</vt:lpstr>
      <vt:lpstr>Employment Trends – Median monthly pay (PAYE Experimental Residence Data)</vt:lpstr>
      <vt:lpstr>Employment Trends – Median monthly pay growth (PAYE) (January 2021- August 2023)</vt:lpstr>
      <vt:lpstr>Vacancies</vt:lpstr>
      <vt:lpstr>Vacancies –  December 2023</vt:lpstr>
      <vt:lpstr>Vacancies – December 2023 </vt:lpstr>
      <vt:lpstr>Employment Trends – Vacancies by Industry</vt:lpstr>
      <vt:lpstr>Employment Trends – Vacancies by Industry Changes</vt:lpstr>
      <vt:lpstr>Employment Trends –by Industry  </vt:lpstr>
    </vt:vector>
  </TitlesOfParts>
  <Company>CCC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Covid-19 Economic Impact Data and Monitoring Report Preview – 22nd July 2020</dc:title>
  <dc:creator>Howsham Ryan</dc:creator>
  <cp:lastModifiedBy>Dominic Milham</cp:lastModifiedBy>
  <cp:revision>3</cp:revision>
  <dcterms:created xsi:type="dcterms:W3CDTF">2020-07-21T14:04:50Z</dcterms:created>
  <dcterms:modified xsi:type="dcterms:W3CDTF">2024-06-18T07:48:34Z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0x0101006467DB035DBAC944ADE7D0414AF03238</vt:lpwstr>
  </property>
  <property fmtid="{D5CDD505-2E9C-101B-9397-08002B2CF9AE}" pid="3" name="MediaServiceImageTags">
    <vt:lpwstr/>
  </property>
</Properties>
</file>