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64"/>
  </p:notesMasterIdLst>
  <p:sldIdLst>
    <p:sldId id="437" r:id="rId6"/>
    <p:sldId id="512" r:id="rId7"/>
    <p:sldId id="510" r:id="rId8"/>
    <p:sldId id="513" r:id="rId9"/>
    <p:sldId id="514" r:id="rId10"/>
    <p:sldId id="516" r:id="rId11"/>
    <p:sldId id="515" r:id="rId12"/>
    <p:sldId id="517" r:id="rId13"/>
    <p:sldId id="518" r:id="rId14"/>
    <p:sldId id="519" r:id="rId15"/>
    <p:sldId id="578" r:id="rId16"/>
    <p:sldId id="521" r:id="rId17"/>
    <p:sldId id="522" r:id="rId18"/>
    <p:sldId id="529" r:id="rId19"/>
    <p:sldId id="523" r:id="rId20"/>
    <p:sldId id="524" r:id="rId21"/>
    <p:sldId id="526" r:id="rId22"/>
    <p:sldId id="528" r:id="rId23"/>
    <p:sldId id="527" r:id="rId24"/>
    <p:sldId id="525" r:id="rId25"/>
    <p:sldId id="530" r:id="rId26"/>
    <p:sldId id="531" r:id="rId27"/>
    <p:sldId id="532" r:id="rId28"/>
    <p:sldId id="567" r:id="rId29"/>
    <p:sldId id="569" r:id="rId30"/>
    <p:sldId id="538" r:id="rId31"/>
    <p:sldId id="573" r:id="rId32"/>
    <p:sldId id="565" r:id="rId33"/>
    <p:sldId id="576" r:id="rId34"/>
    <p:sldId id="574" r:id="rId35"/>
    <p:sldId id="536" r:id="rId36"/>
    <p:sldId id="572" r:id="rId37"/>
    <p:sldId id="575" r:id="rId38"/>
    <p:sldId id="540" r:id="rId39"/>
    <p:sldId id="541" r:id="rId40"/>
    <p:sldId id="568" r:id="rId41"/>
    <p:sldId id="571" r:id="rId42"/>
    <p:sldId id="542" r:id="rId43"/>
    <p:sldId id="544" r:id="rId44"/>
    <p:sldId id="543" r:id="rId45"/>
    <p:sldId id="545" r:id="rId46"/>
    <p:sldId id="546" r:id="rId47"/>
    <p:sldId id="547" r:id="rId48"/>
    <p:sldId id="548" r:id="rId49"/>
    <p:sldId id="549" r:id="rId50"/>
    <p:sldId id="550" r:id="rId51"/>
    <p:sldId id="563" r:id="rId52"/>
    <p:sldId id="552" r:id="rId53"/>
    <p:sldId id="553" r:id="rId54"/>
    <p:sldId id="554" r:id="rId55"/>
    <p:sldId id="555" r:id="rId56"/>
    <p:sldId id="556" r:id="rId57"/>
    <p:sldId id="557" r:id="rId58"/>
    <p:sldId id="558" r:id="rId59"/>
    <p:sldId id="559" r:id="rId60"/>
    <p:sldId id="560" r:id="rId61"/>
    <p:sldId id="561" r:id="rId62"/>
    <p:sldId id="56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01AA37-8213-CE41-06FD-73004C907152}" name="Graham Shone" initials="GS" userId="S::Graham.Shone@cambridgeshire.gov.uk::2f7cc940-7d68-4e90-989c-33e4e1c21e5c" providerId="AD"/>
  <p188:author id="{E6527DAA-CB59-E3F6-2C64-F2E09D9F596C}" name="Hannah Milgate" initials="HM" userId="S::Hannah.Milgate@cambridgeshire.gov.uk::c6c58db6-83e1-4ee5-99c3-39972b0d6362" providerId="AD"/>
  <p188:author id="{31E173AC-BEE1-9415-E7F1-E6B1B98096B2}" name="Graham Shone" initials="GS" userId="S::graham.shone@cambridgeshire.gov.uk::2f7cc940-7d68-4e90-989c-33e4e1c21e5c" providerId="AD"/>
  <p188:author id="{FA48E8B1-B145-1D33-FCB4-338445089B4C}" name="Ellen Pollard (she/her)" initials="EP(" userId="S::Ellen.Pollard@cambridgeshire.gov.uk::1bb0be40-2395-4b16-8b02-ec28fb870a9e" providerId="AD"/>
  <p188:author id="{92B708F2-79CF-2A8D-839F-B85797ED49F8}" name="Sian Loveday" initials="SL" userId="S::sian.loveday@cambridgeshire.gov.uk::3c467ee9-6672-4447-be23-8e5882dd38cf" providerId="AD"/>
  <p188:author id="{0C1301F6-F582-FC1B-822B-BE1043A157FE}" name="Ellen Pollard (she/her)" initials="E(" userId="S::ellen.pollard@cambridgeshire.gov.uk::1bb0be40-2395-4b16-8b02-ec28fb870a9e" providerId="AD"/>
  <p188:author id="{197393F7-CDF3-0087-C06B-57340D72DC4F}" name="Sian Loveday" initials="SL" userId="S::Sian.Loveday@cambridgeshire.gov.uk::3c467ee9-6672-4447-be23-8e5882dd38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413"/>
    <a:srgbClr val="BDD7EE"/>
    <a:srgbClr val="BFBFBF"/>
    <a:srgbClr val="5799D4"/>
    <a:srgbClr val="FF0101"/>
    <a:srgbClr val="EEF0D5"/>
    <a:srgbClr val="39F2F2"/>
    <a:srgbClr val="FFCCCC"/>
    <a:srgbClr val="90DCD5"/>
    <a:srgbClr val="EF8C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6683" autoAdjust="0"/>
  </p:normalViewPr>
  <p:slideViewPr>
    <p:cSldViewPr snapToGrid="0">
      <p:cViewPr varScale="1">
        <p:scale>
          <a:sx n="96" d="100"/>
          <a:sy n="96" d="100"/>
        </p:scale>
        <p:origin x="384" y="84"/>
      </p:cViewPr>
      <p:guideLst/>
    </p:cSldViewPr>
  </p:slideViewPr>
  <p:notesTextViewPr>
    <p:cViewPr>
      <p:scale>
        <a:sx n="100" d="100"/>
        <a:sy n="100" d="100"/>
      </p:scale>
      <p:origin x="0" y="0"/>
    </p:cViewPr>
  </p:notesTextViewPr>
  <p:notesViewPr>
    <p:cSldViewPr snapToGrid="0">
      <p:cViewPr varScale="1">
        <p:scale>
          <a:sx n="84" d="100"/>
          <a:sy n="84" d="100"/>
        </p:scale>
        <p:origin x="313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an Loveday" userId="3c467ee9-6672-4447-be23-8e5882dd38cf" providerId="ADAL" clId="{5B9E0080-0B3F-4D16-995A-CADA88C29640}"/>
    <pc:docChg chg="custSel modSld">
      <pc:chgData name="Sian Loveday" userId="3c467ee9-6672-4447-be23-8e5882dd38cf" providerId="ADAL" clId="{5B9E0080-0B3F-4D16-995A-CADA88C29640}" dt="2024-05-17T12:52:01.245" v="9" actId="1076"/>
      <pc:docMkLst>
        <pc:docMk/>
      </pc:docMkLst>
      <pc:sldChg chg="addSp delSp modSp mod">
        <pc:chgData name="Sian Loveday" userId="3c467ee9-6672-4447-be23-8e5882dd38cf" providerId="ADAL" clId="{5B9E0080-0B3F-4D16-995A-CADA88C29640}" dt="2024-05-17T12:52:01.245" v="9" actId="1076"/>
        <pc:sldMkLst>
          <pc:docMk/>
          <pc:sldMk cId="4013526984" sldId="516"/>
        </pc:sldMkLst>
        <pc:picChg chg="add del mod">
          <ac:chgData name="Sian Loveday" userId="3c467ee9-6672-4447-be23-8e5882dd38cf" providerId="ADAL" clId="{5B9E0080-0B3F-4D16-995A-CADA88C29640}" dt="2024-05-17T12:51:21.908" v="4" actId="478"/>
          <ac:picMkLst>
            <pc:docMk/>
            <pc:sldMk cId="4013526984" sldId="516"/>
            <ac:picMk id="5" creationId="{5A8E8F3E-6CF1-B08C-DC21-AFEB0889D52E}"/>
          </ac:picMkLst>
        </pc:picChg>
        <pc:picChg chg="add mod">
          <ac:chgData name="Sian Loveday" userId="3c467ee9-6672-4447-be23-8e5882dd38cf" providerId="ADAL" clId="{5B9E0080-0B3F-4D16-995A-CADA88C29640}" dt="2024-05-17T12:52:01.245" v="9" actId="1076"/>
          <ac:picMkLst>
            <pc:docMk/>
            <pc:sldMk cId="4013526984" sldId="516"/>
            <ac:picMk id="6" creationId="{5B4F1452-4778-0077-8DB4-927286A380A9}"/>
          </ac:picMkLst>
        </pc:picChg>
        <pc:picChg chg="del">
          <ac:chgData name="Sian Loveday" userId="3c467ee9-6672-4447-be23-8e5882dd38cf" providerId="ADAL" clId="{5B9E0080-0B3F-4D16-995A-CADA88C29640}" dt="2024-05-17T12:41:46.811" v="0" actId="478"/>
          <ac:picMkLst>
            <pc:docMk/>
            <pc:sldMk cId="4013526984" sldId="516"/>
            <ac:picMk id="6" creationId="{D7DBF676-A2AF-4FB9-A410-30D7C708D14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607BA-34CA-4CA5-9351-18454376610F}" type="datetimeFigureOut">
              <a:rPr lang="en-GB" smtClean="0"/>
              <a:t>17/05/2024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7AE0F-FC5D-4269-A9BD-2387D0DAA2D4}" type="slidenum">
              <a:rPr lang="en-GB" smtClean="0"/>
              <a:t>‹#›</a:t>
            </a:fld>
            <a:endParaRPr lang="en-GB"/>
          </a:p>
        </p:txBody>
      </p:sp>
    </p:spTree>
    <p:extLst>
      <p:ext uri="{BB962C8B-B14F-4D97-AF65-F5344CB8AC3E}">
        <p14:creationId xmlns:p14="http://schemas.microsoft.com/office/powerpoint/2010/main" val="195524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1</a:t>
            </a:fld>
            <a:endParaRPr lang="en-GB"/>
          </a:p>
        </p:txBody>
      </p:sp>
    </p:spTree>
    <p:extLst>
      <p:ext uri="{BB962C8B-B14F-4D97-AF65-F5344CB8AC3E}">
        <p14:creationId xmlns:p14="http://schemas.microsoft.com/office/powerpoint/2010/main" val="181967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panose="020F0502020204030204"/>
              </a:rPr>
              <a:t>Source: </a:t>
            </a:r>
            <a:r>
              <a:rPr lang="en-GB" sz="1200" i="0" dirty="0">
                <a:solidFill>
                  <a:prstClr val="black"/>
                </a:solidFill>
              </a:rPr>
              <a:t>National Highways </a:t>
            </a:r>
            <a:r>
              <a:rPr lang="en-GB" sz="1200" i="0" dirty="0">
                <a:solidFill>
                  <a:prstClr val="black"/>
                </a:solidFill>
                <a:latin typeface="Calibri" panose="020F0502020204030204"/>
              </a:rPr>
              <a:t>WebTRIS data.</a:t>
            </a:r>
            <a:r>
              <a:rPr lang="en-GB" sz="1200" i="0" dirty="0"/>
              <a:t> (https://webtris.highwaysengland.co.uk/)</a:t>
            </a:r>
            <a:endParaRPr lang="en-GB" sz="1200" i="1" dirty="0">
              <a:solidFill>
                <a:prstClr val="black"/>
              </a:solidFill>
            </a:endParaRPr>
          </a:p>
          <a:p>
            <a:pPr>
              <a:defRPr/>
            </a:pPr>
            <a:endParaRPr lang="en-GB" sz="1200" b="1" i="0" dirty="0">
              <a:solidFill>
                <a:prstClr val="black"/>
              </a:solidFill>
            </a:endParaRPr>
          </a:p>
          <a:p>
            <a:pPr>
              <a:defRPr/>
            </a:pPr>
            <a:r>
              <a:rPr lang="en-GB" sz="1200" b="1" i="0" dirty="0">
                <a:solidFill>
                  <a:prstClr val="black"/>
                </a:solidFill>
              </a:rPr>
              <a:t>Technical notes: </a:t>
            </a:r>
            <a:endParaRPr lang="en-GB" b="0" dirty="0">
              <a:solidFill>
                <a:srgbClr val="000000"/>
              </a:solidFill>
              <a:latin typeface="Calibri"/>
              <a:cs typeface="Calibri"/>
            </a:endParaRPr>
          </a:p>
          <a:p>
            <a:r>
              <a:rPr lang="en-GB" sz="1800" b="0" i="0" u="sng" strike="noStrike" dirty="0">
                <a:solidFill>
                  <a:srgbClr val="000000"/>
                </a:solidFill>
                <a:effectLst/>
                <a:latin typeface="Calibri" panose="020F0502020204030204" pitchFamily="34" charset="0"/>
              </a:rPr>
              <a:t>District</a:t>
            </a:r>
            <a:r>
              <a:rPr lang="en-GB" sz="2800" u="sng" dirty="0"/>
              <a:t> and </a:t>
            </a:r>
            <a:r>
              <a:rPr lang="en-GB" sz="1800" b="0" i="0" u="sng" strike="noStrike" dirty="0">
                <a:solidFill>
                  <a:srgbClr val="000000"/>
                </a:solidFill>
                <a:effectLst/>
                <a:latin typeface="Calibri" panose="020F0502020204030204" pitchFamily="34" charset="0"/>
              </a:rPr>
              <a:t>Site IDs</a:t>
            </a:r>
            <a:r>
              <a:rPr lang="en-GB" sz="2800" u="sng" dirty="0"/>
              <a:t> </a:t>
            </a:r>
          </a:p>
          <a:p>
            <a:r>
              <a:rPr lang="en-GB" sz="1800" b="0" i="0" u="none" strike="noStrike" dirty="0">
                <a:solidFill>
                  <a:srgbClr val="000000"/>
                </a:solidFill>
                <a:effectLst/>
                <a:latin typeface="Calibri" panose="020F0502020204030204" pitchFamily="34" charset="0"/>
              </a:rPr>
              <a:t>Cambridge</a:t>
            </a:r>
            <a:r>
              <a:rPr lang="en-GB" sz="2800" dirty="0"/>
              <a:t> </a:t>
            </a:r>
            <a:r>
              <a:rPr lang="en-GB" sz="1800" b="0" i="0" u="none" strike="noStrike" dirty="0">
                <a:solidFill>
                  <a:srgbClr val="000000"/>
                </a:solidFill>
                <a:effectLst/>
                <a:latin typeface="Calibri" panose="020F0502020204030204" pitchFamily="34" charset="0"/>
              </a:rPr>
              <a:t>MIDAS site at M11/6886A</a:t>
            </a:r>
            <a:r>
              <a:rPr lang="en-GB" sz="2800" dirty="0"/>
              <a:t> </a:t>
            </a:r>
          </a:p>
          <a:p>
            <a:r>
              <a:rPr lang="en-GB" sz="1800" b="0" i="0" u="none" strike="noStrike" dirty="0">
                <a:solidFill>
                  <a:srgbClr val="000000"/>
                </a:solidFill>
                <a:effectLst/>
                <a:latin typeface="Calibri" panose="020F0502020204030204" pitchFamily="34" charset="0"/>
              </a:rPr>
              <a:t>Cambridge</a:t>
            </a:r>
            <a:r>
              <a:rPr lang="en-GB" sz="2800" dirty="0"/>
              <a:t> </a:t>
            </a:r>
            <a:r>
              <a:rPr lang="en-GB" sz="1800" b="0" i="0" u="none" strike="noStrike" dirty="0">
                <a:solidFill>
                  <a:srgbClr val="000000"/>
                </a:solidFill>
                <a:effectLst/>
                <a:latin typeface="Calibri" panose="020F0502020204030204" pitchFamily="34" charset="0"/>
              </a:rPr>
              <a:t>MIDAS site at M11/6886B</a:t>
            </a:r>
          </a:p>
          <a:p>
            <a:r>
              <a:rPr lang="en-GB" sz="1800" b="0" i="0" u="none" strike="noStrike" dirty="0">
                <a:solidFill>
                  <a:srgbClr val="000000"/>
                </a:solidFill>
                <a:effectLst/>
                <a:latin typeface="Calibri" panose="020F0502020204030204" pitchFamily="34" charset="0"/>
              </a:rPr>
              <a:t>East Cambridgeshire</a:t>
            </a:r>
            <a:r>
              <a:rPr lang="en-GB" sz="2800" dirty="0"/>
              <a:t> </a:t>
            </a:r>
            <a:r>
              <a:rPr lang="en-GB" sz="1800" b="0" i="0" u="none" strike="noStrike" dirty="0">
                <a:solidFill>
                  <a:srgbClr val="000000"/>
                </a:solidFill>
                <a:effectLst/>
                <a:latin typeface="Calibri" panose="020F0502020204030204" pitchFamily="34" charset="0"/>
              </a:rPr>
              <a:t>MIDAS site at A11/0047B</a:t>
            </a:r>
            <a:endParaRPr lang="en-GB" sz="2800" b="0" i="0" u="none" strike="noStrike" dirty="0">
              <a:solidFill>
                <a:srgbClr val="000000"/>
              </a:solidFill>
              <a:effectLst/>
              <a:latin typeface="Calibri" panose="020F0502020204030204" pitchFamily="34" charset="0"/>
            </a:endParaRPr>
          </a:p>
          <a:p>
            <a:r>
              <a:rPr lang="en-GB" sz="2800" b="0" i="0" u="none" strike="noStrike" dirty="0">
                <a:solidFill>
                  <a:srgbClr val="000000"/>
                </a:solidFill>
                <a:effectLst/>
                <a:latin typeface="Calibri" panose="020F0502020204030204" pitchFamily="34" charset="0"/>
              </a:rPr>
              <a:t>E</a:t>
            </a:r>
            <a:r>
              <a:rPr lang="en-GB" sz="1800" b="0" i="0" u="none" strike="noStrike" dirty="0">
                <a:solidFill>
                  <a:srgbClr val="000000"/>
                </a:solidFill>
                <a:effectLst/>
                <a:latin typeface="Calibri" panose="020F0502020204030204" pitchFamily="34" charset="0"/>
              </a:rPr>
              <a:t>ast Cambridgeshire</a:t>
            </a:r>
            <a:r>
              <a:rPr lang="en-GB" sz="2800" dirty="0"/>
              <a:t> </a:t>
            </a:r>
            <a:r>
              <a:rPr lang="en-GB" sz="1800" b="0" i="0" u="none" strike="noStrike" dirty="0">
                <a:solidFill>
                  <a:srgbClr val="000000"/>
                </a:solidFill>
                <a:effectLst/>
                <a:latin typeface="Calibri" panose="020F0502020204030204" pitchFamily="34" charset="0"/>
              </a:rPr>
              <a:t>MIDAS site at A14/1241B</a:t>
            </a:r>
            <a:r>
              <a:rPr lang="en-GB" sz="2800" dirty="0"/>
              <a:t> </a:t>
            </a:r>
          </a:p>
          <a:p>
            <a:r>
              <a:rPr lang="en-GB" sz="1800" b="0" i="0" u="none" strike="noStrike" dirty="0">
                <a:solidFill>
                  <a:srgbClr val="000000"/>
                </a:solidFill>
                <a:effectLst/>
                <a:latin typeface="Calibri" panose="020F0502020204030204" pitchFamily="34" charset="0"/>
              </a:rPr>
              <a:t>East Cambridgeshire</a:t>
            </a:r>
            <a:r>
              <a:rPr lang="en-GB" sz="2800" dirty="0"/>
              <a:t> </a:t>
            </a:r>
            <a:r>
              <a:rPr lang="en-GB" sz="1800" b="0" i="0" u="none" strike="noStrike" dirty="0">
                <a:solidFill>
                  <a:srgbClr val="000000"/>
                </a:solidFill>
                <a:effectLst/>
                <a:latin typeface="Calibri" panose="020F0502020204030204" pitchFamily="34" charset="0"/>
              </a:rPr>
              <a:t>TMU Site 6317/1</a:t>
            </a:r>
            <a:r>
              <a:rPr lang="en-GB" sz="2800" dirty="0"/>
              <a:t> </a:t>
            </a:r>
          </a:p>
          <a:p>
            <a:r>
              <a:rPr lang="en-GB" sz="1800" b="0" i="0" u="none" strike="noStrike" dirty="0">
                <a:solidFill>
                  <a:srgbClr val="000000"/>
                </a:solidFill>
                <a:effectLst/>
                <a:latin typeface="Calibri" panose="020F0502020204030204" pitchFamily="34" charset="0"/>
              </a:rPr>
              <a:t>Fenland</a:t>
            </a:r>
            <a:r>
              <a:rPr lang="en-GB" sz="2800" dirty="0"/>
              <a:t> </a:t>
            </a:r>
            <a:r>
              <a:rPr lang="en-GB" sz="1800" b="0" i="0" u="none" strike="noStrike" dirty="0">
                <a:solidFill>
                  <a:srgbClr val="000000"/>
                </a:solidFill>
                <a:effectLst/>
                <a:latin typeface="Calibri" panose="020F0502020204030204" pitchFamily="34" charset="0"/>
              </a:rPr>
              <a:t>TMU Site 6350/1</a:t>
            </a:r>
            <a:r>
              <a:rPr lang="en-GB" sz="2800" dirty="0"/>
              <a:t> </a:t>
            </a:r>
          </a:p>
          <a:p>
            <a:r>
              <a:rPr lang="en-GB" sz="1800" b="0" i="0" u="none" strike="noStrike" dirty="0">
                <a:solidFill>
                  <a:srgbClr val="000000"/>
                </a:solidFill>
                <a:effectLst/>
                <a:latin typeface="Calibri" panose="020F0502020204030204" pitchFamily="34" charset="0"/>
              </a:rPr>
              <a:t>Fenland</a:t>
            </a:r>
            <a:r>
              <a:rPr lang="en-GB" sz="2800" dirty="0"/>
              <a:t> </a:t>
            </a:r>
            <a:r>
              <a:rPr lang="en-GB" sz="1800" b="0" i="0" u="none" strike="noStrike" dirty="0">
                <a:solidFill>
                  <a:srgbClr val="000000"/>
                </a:solidFill>
                <a:effectLst/>
                <a:latin typeface="Calibri" panose="020F0502020204030204" pitchFamily="34" charset="0"/>
              </a:rPr>
              <a:t>TMU Site 6350/2</a:t>
            </a:r>
            <a:r>
              <a:rPr lang="en-GB" sz="2800" dirty="0"/>
              <a:t> </a:t>
            </a:r>
          </a:p>
          <a:p>
            <a:r>
              <a:rPr lang="en-GB" sz="1800" b="0" i="0" u="none" strike="noStrike" dirty="0">
                <a:solidFill>
                  <a:srgbClr val="000000"/>
                </a:solidFill>
                <a:effectLst/>
                <a:latin typeface="Calibri" panose="020F0502020204030204" pitchFamily="34" charset="0"/>
              </a:rPr>
              <a:t>Huntingdonshire</a:t>
            </a:r>
            <a:r>
              <a:rPr lang="en-GB" sz="2800" dirty="0"/>
              <a:t> </a:t>
            </a:r>
            <a:r>
              <a:rPr lang="en-GB" sz="1800" b="0" i="0" u="none" strike="noStrike" dirty="0">
                <a:solidFill>
                  <a:srgbClr val="000000"/>
                </a:solidFill>
                <a:effectLst/>
                <a:latin typeface="Calibri" panose="020F0502020204030204" pitchFamily="34" charset="0"/>
              </a:rPr>
              <a:t>MIDAS site at A1M/2134A</a:t>
            </a:r>
            <a:r>
              <a:rPr lang="en-GB" sz="2800" dirty="0"/>
              <a:t> </a:t>
            </a:r>
          </a:p>
          <a:p>
            <a:r>
              <a:rPr lang="en-GB" sz="1800" b="0" i="0" u="none" strike="noStrike" dirty="0">
                <a:solidFill>
                  <a:srgbClr val="000000"/>
                </a:solidFill>
                <a:effectLst/>
                <a:latin typeface="Calibri" panose="020F0502020204030204" pitchFamily="34" charset="0"/>
              </a:rPr>
              <a:t>Huntingdonshire</a:t>
            </a:r>
            <a:r>
              <a:rPr lang="en-GB" sz="2800" dirty="0"/>
              <a:t> </a:t>
            </a:r>
            <a:r>
              <a:rPr lang="en-GB" sz="1800" b="0" i="0" u="none" strike="noStrike" dirty="0">
                <a:solidFill>
                  <a:srgbClr val="000000"/>
                </a:solidFill>
                <a:effectLst/>
                <a:latin typeface="Calibri" panose="020F0502020204030204" pitchFamily="34" charset="0"/>
              </a:rPr>
              <a:t>MIDAS site at A1M/2145B</a:t>
            </a:r>
            <a:r>
              <a:rPr lang="en-GB" sz="2800" dirty="0"/>
              <a:t> </a:t>
            </a:r>
          </a:p>
          <a:p>
            <a:r>
              <a:rPr lang="en-GB" sz="1800" b="0" i="0" u="none" strike="noStrike" dirty="0">
                <a:solidFill>
                  <a:srgbClr val="000000"/>
                </a:solidFill>
                <a:effectLst/>
                <a:latin typeface="Calibri" panose="020F0502020204030204" pitchFamily="34" charset="0"/>
              </a:rPr>
              <a:t>Huntingdonshire</a:t>
            </a:r>
            <a:r>
              <a:rPr lang="en-GB" sz="2800" dirty="0"/>
              <a:t> </a:t>
            </a:r>
            <a:r>
              <a:rPr lang="en-GB" sz="1800" b="0" i="0" u="none" strike="noStrike" dirty="0">
                <a:solidFill>
                  <a:srgbClr val="000000"/>
                </a:solidFill>
                <a:effectLst/>
                <a:latin typeface="Calibri" panose="020F0502020204030204" pitchFamily="34" charset="0"/>
              </a:rPr>
              <a:t>MIDAS site at A1M/2220A</a:t>
            </a:r>
            <a:r>
              <a:rPr lang="en-GB" sz="2800" dirty="0"/>
              <a:t> </a:t>
            </a:r>
          </a:p>
          <a:p>
            <a:r>
              <a:rPr lang="en-GB" sz="1800" b="0" i="0" u="none" strike="noStrike" dirty="0">
                <a:solidFill>
                  <a:srgbClr val="000000"/>
                </a:solidFill>
                <a:effectLst/>
                <a:latin typeface="Calibri" panose="020F0502020204030204" pitchFamily="34" charset="0"/>
              </a:rPr>
              <a:t>Peterborough</a:t>
            </a:r>
            <a:r>
              <a:rPr lang="en-GB" sz="2800" dirty="0"/>
              <a:t> </a:t>
            </a:r>
            <a:r>
              <a:rPr lang="en-GB" sz="1800" b="0" i="0" u="none" strike="noStrike" dirty="0">
                <a:solidFill>
                  <a:srgbClr val="000000"/>
                </a:solidFill>
                <a:effectLst/>
                <a:latin typeface="Calibri" panose="020F0502020204030204" pitchFamily="34" charset="0"/>
              </a:rPr>
              <a:t>TMU Site 6351/1</a:t>
            </a:r>
            <a:r>
              <a:rPr lang="en-GB" sz="2800" dirty="0"/>
              <a:t> </a:t>
            </a:r>
          </a:p>
          <a:p>
            <a:r>
              <a:rPr lang="en-GB" sz="1800" b="0" i="0" u="none" strike="noStrike" dirty="0">
                <a:solidFill>
                  <a:srgbClr val="000000"/>
                </a:solidFill>
                <a:effectLst/>
                <a:latin typeface="Calibri" panose="020F0502020204030204" pitchFamily="34" charset="0"/>
              </a:rPr>
              <a:t>Peterborough</a:t>
            </a:r>
            <a:r>
              <a:rPr lang="en-GB" sz="2800" dirty="0"/>
              <a:t> </a:t>
            </a:r>
            <a:r>
              <a:rPr lang="en-GB" sz="1800" b="0" i="0" u="none" strike="noStrike" dirty="0">
                <a:solidFill>
                  <a:srgbClr val="000000"/>
                </a:solidFill>
                <a:effectLst/>
                <a:latin typeface="Calibri" panose="020F0502020204030204" pitchFamily="34" charset="0"/>
              </a:rPr>
              <a:t>TMU Site 6351/2</a:t>
            </a:r>
            <a:r>
              <a:rPr lang="en-GB" sz="2800" dirty="0"/>
              <a:t> </a:t>
            </a:r>
          </a:p>
          <a:p>
            <a:r>
              <a:rPr lang="en-GB" sz="1800" b="0" i="0" u="none" strike="noStrike" dirty="0">
                <a:solidFill>
                  <a:srgbClr val="000000"/>
                </a:solidFill>
                <a:effectLst/>
                <a:latin typeface="Calibri" panose="020F0502020204030204" pitchFamily="34" charset="0"/>
              </a:rPr>
              <a:t>Peterborough</a:t>
            </a:r>
            <a:r>
              <a:rPr lang="en-GB" sz="2800" dirty="0"/>
              <a:t> </a:t>
            </a:r>
            <a:r>
              <a:rPr lang="en-GB" sz="1800" b="0" i="0" u="none" strike="noStrike" dirty="0">
                <a:solidFill>
                  <a:srgbClr val="000000"/>
                </a:solidFill>
                <a:effectLst/>
                <a:latin typeface="Calibri" panose="020F0502020204030204" pitchFamily="34" charset="0"/>
              </a:rPr>
              <a:t>TMU Site 6502/2</a:t>
            </a:r>
            <a:r>
              <a:rPr lang="en-GB" sz="2800" dirty="0"/>
              <a:t> </a:t>
            </a:r>
          </a:p>
          <a:p>
            <a:r>
              <a:rPr lang="en-GB" sz="1800" b="0" i="0" u="none" strike="noStrike" dirty="0">
                <a:solidFill>
                  <a:srgbClr val="000000"/>
                </a:solidFill>
                <a:effectLst/>
                <a:latin typeface="Calibri" panose="020F0502020204030204" pitchFamily="34" charset="0"/>
              </a:rPr>
              <a:t>South Cambridgeshire</a:t>
            </a:r>
            <a:r>
              <a:rPr lang="en-GB" sz="2800" dirty="0"/>
              <a:t> </a:t>
            </a:r>
            <a:r>
              <a:rPr lang="en-GB" sz="1800" b="0" i="0" u="none" strike="noStrike" dirty="0">
                <a:solidFill>
                  <a:srgbClr val="000000"/>
                </a:solidFill>
                <a:effectLst/>
                <a:latin typeface="Calibri" panose="020F0502020204030204" pitchFamily="34" charset="0"/>
              </a:rPr>
              <a:t>MIDAS site at M11/6747A</a:t>
            </a:r>
            <a:r>
              <a:rPr lang="en-GB" sz="2800" dirty="0"/>
              <a:t> </a:t>
            </a:r>
            <a:endParaRPr lang="en-GB" sz="1800" b="1" dirty="0">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53296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dirty="0" err="1">
                <a:solidFill>
                  <a:prstClr val="black"/>
                </a:solidFill>
                <a:latin typeface="Calibri" panose="020F0502020204030204"/>
              </a:rPr>
              <a:t>WebTRIS</a:t>
            </a:r>
            <a:r>
              <a:rPr lang="en-GB" sz="1200" i="0">
                <a:solidFill>
                  <a:prstClr val="black"/>
                </a:solidFill>
                <a:latin typeface="Calibri" panose="020F0502020204030204"/>
              </a:rPr>
              <a:t> data.</a:t>
            </a:r>
            <a:r>
              <a:rPr lang="en-GB" sz="12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prstClr val="black"/>
                </a:solidFill>
                <a:latin typeface="Calibri" panose="020F0502020204030204"/>
              </a:rPr>
              <a:t>Technical note:</a:t>
            </a:r>
            <a:r>
              <a:rPr lang="en-GB" sz="1100"/>
              <a:t> </a:t>
            </a:r>
            <a:r>
              <a:rPr lang="en-GB" sz="1200">
                <a:solidFill>
                  <a:prstClr val="black"/>
                </a:solidFill>
                <a:latin typeface="Calibri" panose="020F0502020204030204"/>
              </a:rPr>
              <a:t>Average Daily Flow by year for main carriageway monitors in each district, all with data 2019 – 2024.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395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dirty="0" err="1">
                <a:solidFill>
                  <a:prstClr val="black"/>
                </a:solidFill>
                <a:latin typeface="Calibri" panose="020F0502020204030204"/>
              </a:rPr>
              <a:t>WebTRIS</a:t>
            </a:r>
            <a:r>
              <a:rPr lang="en-GB" sz="1200" i="0">
                <a:solidFill>
                  <a:prstClr val="black"/>
                </a:solidFill>
                <a:latin typeface="Calibri" panose="020F0502020204030204"/>
              </a:rPr>
              <a:t>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The graph shows the percentage difference from the corresponding month in 2019 (e.g. March 2023 compared to March 2019). Created using </a:t>
            </a:r>
            <a:r>
              <a:rPr lang="en-GB" sz="1200" b="0">
                <a:solidFill>
                  <a:prstClr val="black"/>
                </a:solidFill>
                <a:latin typeface="Calibri" panose="020F0502020204030204"/>
                <a:cs typeface="Calibri"/>
              </a:rPr>
              <a:t>A</a:t>
            </a:r>
            <a:r>
              <a:rPr lang="en-GB" sz="1200" b="0">
                <a:solidFill>
                  <a:prstClr val="black"/>
                </a:solidFill>
                <a:latin typeface="Calibri" panose="020F0502020204030204"/>
              </a:rPr>
              <a:t>verage</a:t>
            </a:r>
            <a:r>
              <a:rPr lang="en-GB" sz="1200">
                <a:solidFill>
                  <a:prstClr val="black"/>
                </a:solidFill>
                <a:latin typeface="Calibri" panose="020F0502020204030204"/>
              </a:rPr>
              <a:t> Daily Flow by month data for main carriageway monitors in each district, all with data 2019 – 2024.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95096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dirty="0" err="1">
                <a:solidFill>
                  <a:prstClr val="black"/>
                </a:solidFill>
                <a:latin typeface="Calibri" panose="020F0502020204030204"/>
              </a:rPr>
              <a:t>WebTRIS</a:t>
            </a:r>
            <a:r>
              <a:rPr lang="en-GB" sz="1400" i="0">
                <a:solidFill>
                  <a:prstClr val="black"/>
                </a:solidFill>
                <a:latin typeface="Calibri" panose="020F0502020204030204"/>
              </a:rPr>
              <a:t> data.</a:t>
            </a:r>
            <a:r>
              <a:rPr lang="en-GB" sz="14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a:solidFill>
                  <a:prstClr val="black"/>
                </a:solidFill>
              </a:rPr>
              <a:t>Technical note: </a:t>
            </a:r>
            <a:r>
              <a:rPr lang="en-GB" sz="1400" i="0">
                <a:solidFill>
                  <a:prstClr val="black"/>
                </a:solidFill>
              </a:rPr>
              <a:t>Average Daily Flow in the week for main carriageway monitors in each district, all with data 2019 – 2024. Note the use of ‘normal’ days which allow for a ‘like-for-like’ comparison between comparable days. For example, bank holidays and school holidays are excluded from average flow calculations for ‘normal’ days. As such, this dataset does not account for the Christmas period, Christmas or New Year bank holidays, school summer holidays etc.</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57441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r>
              <a:rPr lang="en-GB" sz="1400" b="1" i="0">
                <a:solidFill>
                  <a:prstClr val="black"/>
                </a:solidFill>
              </a:rPr>
              <a:t>Technical note: </a:t>
            </a:r>
            <a:r>
              <a:rPr lang="en-GB" sz="1400">
                <a:solidFill>
                  <a:prstClr val="black"/>
                </a:solidFill>
                <a:latin typeface="Calibri" panose="020F0502020204030204"/>
              </a:rPr>
              <a:t> This dataset averages across ALL days (Mon-Sun).</a:t>
            </a:r>
            <a:endParaRPr lang="en-GB" sz="1400" i="1">
              <a:solidFill>
                <a:prstClr val="black"/>
              </a:solidFill>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30065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3961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01278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a:t>
            </a:r>
            <a:endParaRPr lang="en-GB" sz="1200">
              <a:solidFill>
                <a:schemeClr val="bg2">
                  <a:lumMod val="50000"/>
                </a:schemeClr>
              </a:solidFill>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80200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6965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953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prstClr val="black"/>
                </a:solidFill>
              </a:rPr>
              <a:t>Technical note: </a:t>
            </a:r>
            <a:r>
              <a:rPr lang="en-GB" sz="1200">
                <a:solidFill>
                  <a:prstClr val="black"/>
                </a:solidFill>
                <a:latin typeface="Calibri" panose="020F0502020204030204"/>
              </a:rPr>
              <a:t> This dataset averages across ALL days (Mon-Sun).</a:t>
            </a: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954420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21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58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p>
          <a:p>
            <a:pPr>
              <a:defRPr/>
            </a:pPr>
            <a:endParaRPr lang="en-GB" b="1" dirty="0">
              <a:cs typeface="Calibri"/>
            </a:endParaRPr>
          </a:p>
          <a:p>
            <a:pPr>
              <a:defRPr/>
            </a:pPr>
            <a:r>
              <a:rPr lang="en-GB" b="1" dirty="0">
                <a:cs typeface="Calibri"/>
              </a:rPr>
              <a:t>Technical Notes: </a:t>
            </a:r>
            <a:r>
              <a:rPr lang="en-GB" dirty="0"/>
              <a:t>'Non-neutral days' are not included within the calculations. </a:t>
            </a:r>
            <a:endParaRPr lang="en-US" dirty="0"/>
          </a:p>
          <a:p>
            <a:pPr>
              <a:defRPr/>
            </a:pPr>
            <a:r>
              <a:rPr lang="en-US" dirty="0"/>
              <a:t>This chart shows the average volume of motor vehicles counted per weekday for each month/year . </a:t>
            </a:r>
          </a:p>
          <a:p>
            <a:pPr>
              <a:defRPr/>
            </a:pPr>
            <a:r>
              <a:rPr lang="en-US" dirty="0"/>
              <a:t>The table presents full week and weekend changes against various historic benchmarks to give an indication of how traffic flows are recovering.</a:t>
            </a:r>
            <a:endParaRPr lang="en-US" dirty="0">
              <a:cs typeface="Calibri"/>
            </a:endParaRPr>
          </a:p>
          <a:p>
            <a:pPr>
              <a:defRPr/>
            </a:pPr>
            <a:r>
              <a:rPr lang="en-US" dirty="0"/>
              <a:t>Improved data cleaning processes are being developed to improve the omission of any poor quality / non-comparable data – gaps on the graph may be present for this reason. Care should be taken in interpreting these charts as they are solely based on the 5 locations stated – which dilutes the geographical coverage and may not provide a city-wide / holistic view.</a:t>
            </a:r>
            <a:endParaRPr lang="en-GB" dirty="0"/>
          </a:p>
          <a:p>
            <a:pPr>
              <a:defRPr/>
            </a:pPr>
            <a:endParaRPr lang="en-GB" b="1" dirty="0"/>
          </a:p>
          <a:p>
            <a:pPr>
              <a:defRPr/>
            </a:pPr>
            <a:r>
              <a:rPr lang="en-GB" b="1" dirty="0"/>
              <a:t>Commentary:</a:t>
            </a:r>
            <a:r>
              <a:rPr lang="en-GB" dirty="0"/>
              <a:t> </a:t>
            </a:r>
            <a:endParaRPr lang="en-US" dirty="0"/>
          </a:p>
          <a:p>
            <a:pPr marL="185420" indent="-185420">
              <a:buFont typeface="Arial"/>
              <a:buChar char="•"/>
              <a:defRPr/>
            </a:pPr>
            <a:r>
              <a:rPr lang="en-GB" dirty="0"/>
              <a:t>Motorised traffic flows in 2024 so far are very similar to those seen in 2023. March 2024 is only 1% lower than this time last year, although weekend motorised traffic is up 6% on March 2023.</a:t>
            </a:r>
          </a:p>
          <a:p>
            <a:pPr marL="185420" indent="-185420">
              <a:buFont typeface="Arial"/>
              <a:buChar char="•"/>
              <a:defRPr/>
            </a:pPr>
            <a:r>
              <a:rPr lang="en-GB" dirty="0"/>
              <a:t>Motorised flows remain below February 2020 (‘pre-COVID’) levels (-9%). Weekends (-3%) are closer to pre-Covid than weekdays (-12%).</a:t>
            </a:r>
            <a:endParaRPr lang="en-US" dirty="0"/>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01473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245" indent="-309245">
              <a:buFont typeface="Arial,Sans-Serif"/>
              <a:buChar char="•"/>
              <a:defRPr/>
            </a:pPr>
            <a:endParaRPr lang="en-GB" dirty="0"/>
          </a:p>
          <a:p>
            <a:pPr>
              <a:defRPr/>
            </a:pPr>
            <a:endParaRPr lang="en-GB" dirty="0"/>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981572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Cambridgeshire Annual Traffic Surveys – Cambridge Radial and Cambridge </a:t>
            </a:r>
            <a:r>
              <a:rPr lang="en-GB" err="1"/>
              <a:t>Screenline</a:t>
            </a:r>
            <a:r>
              <a:rPr lang="en-GB" dirty="0"/>
              <a:t> . Survey data in 2022 was returned to CCC incomplete, therefore 2022 is excluded as it cannot be presented in comparison to other years.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a:defRPr/>
            </a:pPr>
            <a:r>
              <a:rPr lang="en-GB" b="1" dirty="0">
                <a:cs typeface="Calibri"/>
              </a:rPr>
              <a:t>Technical Note:</a:t>
            </a:r>
            <a:r>
              <a:rPr lang="en-GB" b="1">
                <a:cs typeface="Calibri"/>
              </a:rPr>
              <a:t> </a:t>
            </a:r>
            <a:r>
              <a:rPr lang="en-GB" sz="1200" dirty="0">
                <a:solidFill>
                  <a:schemeClr val="bg2">
                    <a:lumMod val="50000"/>
                  </a:schemeClr>
                </a:solidFill>
                <a:cs typeface="Calibri"/>
              </a:rPr>
              <a:t>These figures use the annual traffic survey data from sites in the annual Cambridge </a:t>
            </a:r>
            <a:r>
              <a:rPr lang="en-GB" sz="1200" err="1">
                <a:solidFill>
                  <a:schemeClr val="bg2">
                    <a:lumMod val="50000"/>
                  </a:schemeClr>
                </a:solidFill>
                <a:cs typeface="Calibri"/>
              </a:rPr>
              <a:t>Screenline</a:t>
            </a:r>
            <a:r>
              <a:rPr lang="en-GB" sz="1200" dirty="0">
                <a:solidFill>
                  <a:schemeClr val="bg2">
                    <a:lumMod val="50000"/>
                  </a:schemeClr>
                </a:solidFill>
                <a:cs typeface="Calibri"/>
              </a:rPr>
              <a:t> and the Cambridge Radial surveys (only sites which have been consistent across all years). </a:t>
            </a:r>
            <a:r>
              <a:rPr lang="en-GB" dirty="0">
                <a:cs typeface="Calibri"/>
              </a:rPr>
              <a:t>The survey days used in this analysis have been chosen to most closely represent a “typical” day for traffic flows (i.e. avoiding bank holidays, weeks with strike action, other special circumstances which can affect traffic volumes).</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7589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6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266658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b="1" dirty="0"/>
              <a:t>Source: </a:t>
            </a:r>
            <a:r>
              <a:rPr lang="en-GB" dirty="0"/>
              <a:t>Cambridge Vivacity sensors</a:t>
            </a:r>
            <a:endParaRPr lang="en-US" dirty="0"/>
          </a:p>
          <a:p>
            <a:pPr defTabSz="990752">
              <a:defRPr/>
            </a:pPr>
            <a:endParaRPr lang="en-GB" b="1" dirty="0"/>
          </a:p>
          <a:p>
            <a:pPr defTabSz="990752">
              <a:defRPr/>
            </a:pPr>
            <a:r>
              <a:rPr lang="en-GB" b="1" dirty="0"/>
              <a:t>Technical Notes: </a:t>
            </a:r>
            <a:r>
              <a:rPr lang="en-GB" dirty="0"/>
              <a:t>Sensors included within the four-year chart are: Cherry Hinton Road, Coldham’s Lane, Coleridge Road, Hills Road, and Tenison Road. 'Non-neutral' days are not included within average weekday flow calculations. Fridays are not counted as a weekday. Traffic flows on all other days are counted and used to calculate a typical 'average' traffic flow within central Cambridge on a weekday. </a:t>
            </a:r>
          </a:p>
          <a:p>
            <a:pPr defTabSz="990752">
              <a:defRPr/>
            </a:pPr>
            <a:r>
              <a:rPr lang="en-GB" dirty="0"/>
              <a:t>We have selected the most recent month of data (March 2024) and compared it to three historic time periods to show how traffic flows have evolved since these sensors were installed. </a:t>
            </a:r>
          </a:p>
          <a:p>
            <a:pPr defTabSz="990752">
              <a:defRPr/>
            </a:pPr>
            <a:endParaRPr lang="en-GB" sz="1300" b="1" dirty="0">
              <a:solidFill>
                <a:prstClr val="black"/>
              </a:solidFill>
            </a:endParaRPr>
          </a:p>
          <a:p>
            <a:pPr defTabSz="990752">
              <a:defRPr/>
            </a:pPr>
            <a:r>
              <a:rPr lang="en-GB" sz="1300" b="1" dirty="0">
                <a:solidFill>
                  <a:prstClr val="black"/>
                </a:solidFill>
              </a:rPr>
              <a:t>Commentary</a:t>
            </a:r>
            <a:endParaRPr lang="en-GB" b="1" dirty="0">
              <a:cs typeface="Calibri" panose="020F0502020204030204"/>
            </a:endParaRPr>
          </a:p>
          <a:p>
            <a:pPr marL="185420" indent="-185420">
              <a:buFont typeface="Arial"/>
              <a:buChar char="•"/>
              <a:defRPr/>
            </a:pPr>
            <a:endParaRPr lang="en-GB" sz="1300" dirty="0">
              <a:solidFill>
                <a:prstClr val="black"/>
              </a:solidFill>
              <a:latin typeface="Calibri" panose="020F0502020204030204"/>
            </a:endParaRPr>
          </a:p>
          <a:p>
            <a:pPr marL="185420" indent="-185420">
              <a:buFont typeface="Arial"/>
              <a:buChar char="•"/>
              <a:defRPr/>
            </a:pPr>
            <a:r>
              <a:rPr lang="en-GB" sz="1300" dirty="0">
                <a:solidFill>
                  <a:prstClr val="black"/>
                </a:solidFill>
                <a:latin typeface="Calibri" panose="020F0502020204030204"/>
              </a:rPr>
              <a:t>March 2024 data presents with a typical weekday flow of just over 66,000 across the 5 sensors - this is ahead of this point last year, with March 2023 presenting just under 64,000.</a:t>
            </a:r>
          </a:p>
          <a:p>
            <a:pPr marL="185420" indent="-185420">
              <a:buFont typeface="Arial"/>
              <a:buChar char="•"/>
              <a:defRPr/>
            </a:pPr>
            <a:r>
              <a:rPr lang="en-GB" sz="1300" dirty="0">
                <a:solidFill>
                  <a:prstClr val="black"/>
                </a:solidFill>
                <a:latin typeface="Calibri" panose="020F0502020204030204"/>
              </a:rPr>
              <a:t>Pre-Covid (February 2020) typical weekday flows in central Cambridge were significantly higher than in subsequent years, reaching almost 73,000.</a:t>
            </a:r>
          </a:p>
          <a:p>
            <a:pPr marL="185420" indent="-185420">
              <a:buFont typeface="Arial"/>
              <a:buChar char="•"/>
              <a:defRPr/>
            </a:pPr>
            <a:r>
              <a:rPr lang="en-GB" sz="1300" dirty="0">
                <a:solidFill>
                  <a:prstClr val="black"/>
                </a:solidFill>
                <a:latin typeface="Calibri" panose="020F0502020204030204"/>
              </a:rPr>
              <a:t>Overall, the proportionate split in travel modes has not changed a huge amount between the four months selected- cars are the dominant mode of transport in all four years.</a:t>
            </a:r>
          </a:p>
          <a:p>
            <a:pPr marL="185420" indent="-185420">
              <a:buFont typeface="Arial"/>
              <a:buChar char="•"/>
              <a:defRPr/>
            </a:pPr>
            <a:r>
              <a:rPr lang="en-GB" sz="1300">
                <a:solidFill>
                  <a:prstClr val="black"/>
                </a:solidFill>
                <a:latin typeface="Calibri" panose="020F0502020204030204"/>
              </a:rPr>
              <a:t>Active mode </a:t>
            </a:r>
            <a:r>
              <a:rPr lang="en-GB" sz="1300" dirty="0">
                <a:solidFill>
                  <a:prstClr val="black"/>
                </a:solidFill>
                <a:latin typeface="Calibri" panose="020F0502020204030204"/>
              </a:rPr>
              <a:t>share of traffic flow has </a:t>
            </a:r>
            <a:r>
              <a:rPr lang="en-GB" sz="1300">
                <a:solidFill>
                  <a:prstClr val="black"/>
                </a:solidFill>
                <a:latin typeface="Calibri" panose="020F0502020204030204"/>
              </a:rPr>
              <a:t>noticeably increased </a:t>
            </a:r>
            <a:r>
              <a:rPr lang="en-GB" sz="1300" dirty="0">
                <a:solidFill>
                  <a:prstClr val="black"/>
                </a:solidFill>
                <a:latin typeface="Calibri" panose="020F0502020204030204"/>
              </a:rPr>
              <a:t>in March 2024 – with pedestrians and pedal cycles combining to account for 26% of typical weekday flows. Up from 22% in March 2023, and ahead of pre-Covid (23% in February 2020).</a:t>
            </a:r>
            <a:endParaRPr lang="en-GB" sz="1300" i="1" dirty="0">
              <a:cs typeface="Calibri"/>
            </a:endParaRPr>
          </a:p>
          <a:p>
            <a:pPr defTabSz="990752">
              <a:defRPr/>
            </a:pPr>
            <a:endParaRPr lang="en-GB" dirty="0"/>
          </a:p>
          <a:p>
            <a:pPr defTabSz="990752">
              <a:defRPr/>
            </a:pPr>
            <a:endParaRPr lang="en-GB" sz="1300" i="1" dirty="0">
              <a:solidFill>
                <a:prstClr val="black"/>
              </a:solidFill>
              <a:cs typeface="Calibri"/>
            </a:endParaRPr>
          </a:p>
          <a:p>
            <a:pPr>
              <a:defRPr/>
            </a:pPr>
            <a:endParaRPr lang="en-GB" dirty="0">
              <a:cs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1104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a:t>
            </a:r>
          </a:p>
          <a:p>
            <a:pPr>
              <a:defRPr/>
            </a:pPr>
            <a:r>
              <a:rPr lang="en-GB" dirty="0"/>
              <a:t>Non-neutral days are not included within the average weekday flow calculations. Weekdays are defined as Monday to Thursday, as per DfT guidance. We have selected the most recent month of data (March 2023) and compared it to three historic months to show how traffic flows have evolved since these sensors were installed.</a:t>
            </a:r>
          </a:p>
          <a:p>
            <a:pPr>
              <a:defRPr/>
            </a:pPr>
            <a:r>
              <a:rPr lang="en-GB" dirty="0"/>
              <a:t> </a:t>
            </a:r>
            <a:endParaRPr lang="en-GB" dirty="0">
              <a:cs typeface="Calibri"/>
            </a:endParaRPr>
          </a:p>
          <a:p>
            <a:pPr>
              <a:defRPr/>
            </a:pPr>
            <a:r>
              <a:rPr lang="en-GB" dirty="0">
                <a:cs typeface="Calibri"/>
              </a:rPr>
              <a:t>Please see the comments on the slide which highlight events which are considered likely to have impacted the data. For example, there may be a data gap or a change that is likely to affect the counts either upwards or downwards – and so require caution to be taken when assessing the outputs.</a:t>
            </a:r>
            <a:endParaRPr lang="en-GB" dirty="0"/>
          </a:p>
          <a:p>
            <a:pPr>
              <a:defRPr/>
            </a:pPr>
            <a:endParaRPr lang="en-GB" b="1" i="0" dirty="0"/>
          </a:p>
          <a:p>
            <a:pPr>
              <a:defRPr/>
            </a:pPr>
            <a:r>
              <a:rPr lang="en-GB" b="1" i="0" dirty="0"/>
              <a:t>Commentary:</a:t>
            </a:r>
            <a:endParaRPr lang="en-US" i="0" dirty="0"/>
          </a:p>
          <a:p>
            <a:pPr marL="285750" indent="-285750">
              <a:buFont typeface="Calibri,Sans-Serif"/>
              <a:buChar char="-"/>
              <a:defRPr/>
            </a:pPr>
            <a:r>
              <a:rPr lang="en-GB" dirty="0"/>
              <a:t>Cars are the largest individual category in all locations across all years – but some sites are seeing the dominance of cars recede slightly.</a:t>
            </a:r>
          </a:p>
          <a:p>
            <a:pPr marL="285750" indent="-285750">
              <a:buFont typeface="Calibri,Sans-Serif"/>
              <a:buChar char="-"/>
              <a:defRPr/>
            </a:pPr>
            <a:r>
              <a:rPr lang="en-GB" dirty="0"/>
              <a:t>Overall, there has not been a significant impact on modal split at most locations - with the exceptions being sites which have had a sensor upgrade that enables vastly improved active mode counts (these are East Road, Mill Road West and Mill Road East).</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260525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3</a:t>
            </a:fld>
            <a:endParaRPr lang="en-GB"/>
          </a:p>
        </p:txBody>
      </p:sp>
    </p:spTree>
    <p:extLst>
      <p:ext uri="{BB962C8B-B14F-4D97-AF65-F5344CB8AC3E}">
        <p14:creationId xmlns:p14="http://schemas.microsoft.com/office/powerpoint/2010/main" val="347939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Calculations are made on an average weekday. Low and zero flows are removed from any average calculations. Any ‘non neutral’ days - such as bank holidays or school holidays – are also excluded.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2">
                    <a:lumMod val="50000"/>
                  </a:schemeClr>
                </a:solidFill>
                <a:cs typeface="Calibri"/>
              </a:rPr>
              <a:t>Data is shown only for the five sensors with comparable data for February 2020 and March 2024 for both </a:t>
            </a:r>
            <a:r>
              <a:rPr lang="en-GB" sz="1200" b="1" dirty="0">
                <a:solidFill>
                  <a:schemeClr val="bg2">
                    <a:lumMod val="50000"/>
                  </a:schemeClr>
                </a:solidFill>
                <a:cs typeface="Calibri"/>
              </a:rPr>
              <a:t>active </a:t>
            </a:r>
            <a:r>
              <a:rPr lang="en-GB" sz="1200" b="0" dirty="0">
                <a:solidFill>
                  <a:schemeClr val="bg2">
                    <a:lumMod val="50000"/>
                  </a:schemeClr>
                </a:solidFill>
                <a:cs typeface="Calibri"/>
              </a:rPr>
              <a:t>and </a:t>
            </a:r>
            <a:r>
              <a:rPr lang="en-GB" sz="1200" b="1" dirty="0">
                <a:solidFill>
                  <a:schemeClr val="bg2">
                    <a:lumMod val="50000"/>
                  </a:schemeClr>
                </a:solidFill>
                <a:cs typeface="Calibri"/>
              </a:rPr>
              <a:t>motorised </a:t>
            </a:r>
            <a:r>
              <a:rPr lang="en-GB" sz="1200" b="0" dirty="0">
                <a:solidFill>
                  <a:schemeClr val="bg2">
                    <a:lumMod val="50000"/>
                  </a:schemeClr>
                </a:solidFill>
                <a:cs typeface="Calibri"/>
              </a:rPr>
              <a:t>traffic flows. February 2020 is chosen as the comparison month as the sensors were installed from May 2019 onwards.</a:t>
            </a:r>
            <a:endParaRPr lang="en-GB" dirty="0">
              <a:cs typeface="Calibri"/>
            </a:endParaRPr>
          </a:p>
          <a:p>
            <a:pPr>
              <a:defRPr/>
            </a:pPr>
            <a:endParaRPr lang="en-GB" b="1" dirty="0"/>
          </a:p>
          <a:p>
            <a:pPr>
              <a:defRPr/>
            </a:pPr>
            <a:r>
              <a:rPr lang="en-GB" b="1" dirty="0"/>
              <a:t>Commentary:</a:t>
            </a:r>
            <a:endParaRPr lang="en-GB" dirty="0"/>
          </a:p>
          <a:p>
            <a:pPr>
              <a:defRPr/>
            </a:pPr>
            <a:r>
              <a:rPr lang="en-GB" dirty="0"/>
              <a:t>Active travel is 3% above pre-Covid levels across these sites; albeit with a wide fluctuation by site. Hills Road (-15%) and Coleridge Road (-21%) show decreases against February 2020; whereas Tenison Road, Coldham’s Lane and Cherry Hinton Road are all more than 20% ahead of pre-Covid active travel volumes on a typical weekday.</a:t>
            </a:r>
          </a:p>
          <a:p>
            <a:pPr>
              <a:defRPr/>
            </a:pPr>
            <a:r>
              <a:rPr lang="en-GB" dirty="0"/>
              <a:t>Motorised travel is 12% below pre-pandemic levels overall across these sites; with all individual sites presenting a drop against February 2020 levels.</a:t>
            </a:r>
          </a:p>
          <a:p>
            <a:pPr>
              <a:defRPr/>
            </a:pPr>
            <a:r>
              <a:rPr lang="en-GB" dirty="0">
                <a:cs typeface="Calibri" panose="020F0502020204030204"/>
              </a:rPr>
              <a:t>Coleridge Road has seen the largest individual drop in motorised vehicle flows against February 2020 (-27%).</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417171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GB" b="0" dirty="0">
                <a:cs typeface="Calibri"/>
              </a:rPr>
              <a:t>Weekday volumes do not include Fridays. </a:t>
            </a:r>
            <a:r>
              <a:rPr lang="en-GB" dirty="0">
                <a:cs typeface="Calibri"/>
              </a:rPr>
              <a:t>Low and zero flows are removed from any average calculations, and any ‘non neutral’ days - such as bank holidays or school holidays – are also excluded.</a:t>
            </a:r>
          </a:p>
          <a:p>
            <a:pPr>
              <a:defRPr/>
            </a:pPr>
            <a:endParaRPr lang="en-GB" b="1" dirty="0"/>
          </a:p>
          <a:p>
            <a:pPr>
              <a:defRPr/>
            </a:pPr>
            <a:r>
              <a:rPr lang="en-GB" b="1" dirty="0"/>
              <a:t>Commentary: </a:t>
            </a:r>
          </a:p>
          <a:p>
            <a:pPr>
              <a:defRPr/>
            </a:pPr>
            <a:r>
              <a:rPr lang="en-GB" dirty="0"/>
              <a:t>Motorcycles are ahead of pre-Covid (Feb 2020) counts at all sites. HGV volumes and Car volumes are below pre-Covid levels at all sites.</a:t>
            </a:r>
            <a:endParaRPr lang="en-GB" dirty="0">
              <a:cs typeface="Calibri"/>
            </a:endParaRPr>
          </a:p>
          <a:p>
            <a:pPr>
              <a:defRPr/>
            </a:pPr>
            <a:r>
              <a:rPr lang="en-GB" dirty="0"/>
              <a:t>Coleridge Road is showing the largest fall in car volumes (-29% against February 2020).</a:t>
            </a:r>
          </a:p>
          <a:p>
            <a:pPr>
              <a:defRPr/>
            </a:pPr>
            <a:r>
              <a:rPr lang="en-GB" dirty="0"/>
              <a:t>Coldham’s Lane is showing the largest increase in Active travel (+29% against February 2020).</a:t>
            </a:r>
          </a:p>
          <a:p>
            <a:pPr>
              <a:defRPr/>
            </a:pPr>
            <a:r>
              <a:rPr lang="en-GB" dirty="0"/>
              <a:t>There is a noticeable variation in cycling and pedestrian volumes across these sites in comparison to pre-Covid. For example, Cherry Hinton Road shows a 33% increase in pedestrian counts; whereas Coleridge Road shows a 50% decrease. </a:t>
            </a:r>
          </a:p>
          <a:p>
            <a:pPr>
              <a:defRPr/>
            </a:pPr>
            <a:r>
              <a:rPr lang="en-GB" dirty="0"/>
              <a:t>Elsewhere, cycling counts are 52% ahead of pre-Covid at Coldham’s Lane; whereas Hills Road shows a 16% drop across the same time-span.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79809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4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US" dirty="0"/>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23915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 </a:t>
            </a:r>
            <a:r>
              <a:rPr lang="en-GB" dirty="0"/>
              <a:t>Bank holiday weeks are not included within the calculations. School holidays are also excluded (except summer holidays in order to obtain figures for August). </a:t>
            </a:r>
            <a:r>
              <a:rPr lang="en-GB" sz="1200" dirty="0">
                <a:solidFill>
                  <a:schemeClr val="bg2">
                    <a:lumMod val="50000"/>
                  </a:schemeClr>
                </a:solidFill>
                <a:cs typeface="Calibri"/>
              </a:rPr>
              <a:t>Sensors used within the calculations: Coldham’s Lane, Coleridge Road, Hills Road, and Tenison Road.</a:t>
            </a:r>
            <a:endParaRPr lang="en-GB" dirty="0">
              <a:cs typeface="Calibri" panose="020F0502020204030204"/>
            </a:endParaRPr>
          </a:p>
          <a:p>
            <a:pPr>
              <a:defRPr/>
            </a:pPr>
            <a:endParaRPr lang="en-GB" b="1" dirty="0"/>
          </a:p>
          <a:p>
            <a:pPr>
              <a:defRPr/>
            </a:pPr>
            <a:r>
              <a:rPr lang="en-GB" b="1" dirty="0"/>
              <a:t>Commentary:</a:t>
            </a:r>
            <a:r>
              <a:rPr lang="en-US" b="1" dirty="0"/>
              <a:t> </a:t>
            </a:r>
            <a:r>
              <a:rPr lang="en-GB" dirty="0"/>
              <a:t>March 2024 is showing no change overall against pre-Covid (Feb 2020) cycling volumes. Weekends are 11% ahead of pre-Covid; whilst weekdays are 4% below pre-Covid.</a:t>
            </a:r>
          </a:p>
          <a:p>
            <a:pPr>
              <a:defRPr/>
            </a:pPr>
            <a:endParaRPr lang="en-GB" dirty="0">
              <a:cs typeface="Calibri"/>
            </a:endParaRPr>
          </a:p>
          <a:p>
            <a:pPr>
              <a:defRPr/>
            </a:pPr>
            <a:r>
              <a:rPr lang="en-GB" dirty="0">
                <a:cs typeface="Calibri"/>
              </a:rPr>
              <a:t>In comparison to last year, cycling volumes are 17% ahead of March 2023 overall – with weekdays 26% ahead of March 2023; and weekends 16% ahead.</a:t>
            </a:r>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8894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Vivacity sensors</a:t>
            </a:r>
            <a:endParaRPr lang="en-US" dirty="0"/>
          </a:p>
          <a:p>
            <a:pPr>
              <a:defRPr/>
            </a:pPr>
            <a:endParaRPr lang="en-GB" b="1" dirty="0">
              <a:cs typeface="Calibri"/>
            </a:endParaRPr>
          </a:p>
          <a:p>
            <a:pPr>
              <a:defRPr/>
            </a:pPr>
            <a:r>
              <a:rPr lang="en-GB" b="1" dirty="0">
                <a:cs typeface="Calibri"/>
              </a:rPr>
              <a:t>Technical Note:</a:t>
            </a:r>
            <a:r>
              <a:rPr lang="en-GB" dirty="0">
                <a:cs typeface="Calibri"/>
              </a:rPr>
              <a:t> Bank holidays and school holidays do not get included in these monthly averages. Fridays are not counted as a 'weekday’ - but Fridays are included in the 'Mon-Sun' calculations.</a:t>
            </a:r>
          </a:p>
          <a:p>
            <a:pPr marL="0" marR="0" lvl="0" indent="0" algn="l" defTabSz="914400">
              <a:lnSpc>
                <a:spcPct val="100000"/>
              </a:lnSpc>
              <a:spcBef>
                <a:spcPts val="0"/>
              </a:spcBef>
              <a:spcAft>
                <a:spcPts val="0"/>
              </a:spcAft>
              <a:buClrTx/>
              <a:buSzTx/>
              <a:buFontTx/>
              <a:buNone/>
              <a:tabLst/>
              <a:defRPr/>
            </a:pPr>
            <a:r>
              <a:rPr lang="en-GB" dirty="0">
                <a:cs typeface="Calibri"/>
              </a:rPr>
              <a:t>Sensors used within the calculations: Coldham’s Lane, Coleridge Road, Hills Road, and Tenison Road.</a:t>
            </a:r>
          </a:p>
          <a:p>
            <a:pPr>
              <a:defRPr/>
            </a:pPr>
            <a:endParaRPr lang="en-GB" b="1" dirty="0"/>
          </a:p>
          <a:p>
            <a:pPr>
              <a:defRPr/>
            </a:pPr>
            <a:r>
              <a:rPr lang="en-GB" b="1" dirty="0"/>
              <a:t>Commentary:</a:t>
            </a:r>
            <a:r>
              <a:rPr lang="en-US" b="1" dirty="0"/>
              <a:t> </a:t>
            </a:r>
            <a:r>
              <a:rPr lang="en-US" dirty="0"/>
              <a:t>Pedestrian volumes </a:t>
            </a:r>
            <a:r>
              <a:rPr lang="en-US" b="0" dirty="0"/>
              <a:t>in March 2024 are 6% above pre-Covid (February 2020) levels. Weekdays (Mon-Thu) and Weekends both show a 4% increase against pre-Covid. </a:t>
            </a:r>
          </a:p>
          <a:p>
            <a:pPr>
              <a:defRPr/>
            </a:pPr>
            <a:endParaRPr lang="en-US" b="0" dirty="0"/>
          </a:p>
          <a:p>
            <a:pPr>
              <a:defRPr/>
            </a:pPr>
            <a:r>
              <a:rPr lang="en-US" b="0" dirty="0"/>
              <a:t>Overall, pedestrian volumes present a 28% increase against mid-Covid levels (March 2021), however weekends are showing a 2% drop against mid-Covid pedestrian traffic – while weekdays (Mon-Thu) show a 47% increase against March 2021.</a:t>
            </a:r>
          </a:p>
          <a:p>
            <a:pPr>
              <a:defRPr/>
            </a:pPr>
            <a:endParaRPr lang="en-US" b="0" dirty="0"/>
          </a:p>
          <a:p>
            <a:pPr>
              <a:defRPr/>
            </a:pPr>
            <a:r>
              <a:rPr lang="en-US" b="0" dirty="0"/>
              <a:t>Pedestrian volumes in March 2024 are above last year (+18% in comparison to March 2023). Weekends (+9%) and Weekdays (+28%) are both ahead of this point last year.</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41672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67AE0F-FC5D-4269-A9BD-2387D0DAA2D4}" type="slidenum">
              <a:rPr lang="en-GB" smtClean="0"/>
              <a:t>36</a:t>
            </a:fld>
            <a:endParaRPr lang="en-GB"/>
          </a:p>
        </p:txBody>
      </p:sp>
    </p:spTree>
    <p:extLst>
      <p:ext uri="{BB962C8B-B14F-4D97-AF65-F5344CB8AC3E}">
        <p14:creationId xmlns:p14="http://schemas.microsoft.com/office/powerpoint/2010/main" val="38109155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t>Source: </a:t>
            </a:r>
            <a:r>
              <a:rPr lang="en-GB" dirty="0"/>
              <a:t>Cambridge Spring Census – Screenline &amp; Cycle Route Monitoring. </a:t>
            </a:r>
            <a:endParaRPr lang="en-US" dirty="0"/>
          </a:p>
          <a:p>
            <a:pPr>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a:t>
            </a:r>
            <a:r>
              <a:rPr lang="en-GB" dirty="0">
                <a:cs typeface="Calibri"/>
              </a:rPr>
              <a:t> </a:t>
            </a:r>
            <a:r>
              <a:rPr lang="en-GB" sz="1200" dirty="0">
                <a:solidFill>
                  <a:schemeClr val="bg2">
                    <a:lumMod val="50000"/>
                  </a:schemeClr>
                </a:solidFill>
                <a:cs typeface="Calibri"/>
              </a:rPr>
              <a:t>These figures use the annual traffic survey data from the annual Cambridge Screenline and the Cycle Route Monitoring surveys (excluding the Abbey-Chesterton Bridge which only opened in recent years, to ensure year-on-year comparability). </a:t>
            </a:r>
            <a:r>
              <a:rPr lang="en-GB" dirty="0">
                <a:cs typeface="Calibri"/>
              </a:rPr>
              <a:t>The survey days used in this analysis have been chosen to most closely represent a “typical” day for traffic flows (i.e. avoiding bank holidays, weeks with strike action, other special circumstances which can affect traffic volumes).</a:t>
            </a:r>
          </a:p>
          <a:p>
            <a:pPr>
              <a:defRPr/>
            </a:pPr>
            <a:endParaRPr lang="en-GB" dirty="0">
              <a:cs typeface="Calibri"/>
            </a:endParaRPr>
          </a:p>
          <a:p>
            <a:pPr>
              <a:defRPr/>
            </a:pPr>
            <a:r>
              <a:rPr lang="en-GB" dirty="0">
                <a:cs typeface="Calibri"/>
              </a:rPr>
              <a:t>As active travel can be quite variable due to weather conditions, we would advise some caution in using these figures as they are taken from daily surveys rather than calculated over longer periods of time.</a:t>
            </a:r>
          </a:p>
        </p:txBody>
      </p:sp>
      <p:sp>
        <p:nvSpPr>
          <p:cNvPr id="4" name="Slide Number Placeholder 3"/>
          <p:cNvSpPr>
            <a:spLocks noGrp="1"/>
          </p:cNvSpPr>
          <p:nvPr>
            <p:ph type="sldNum" sz="quarter" idx="5"/>
          </p:nvPr>
        </p:nvSpPr>
        <p:spPr/>
        <p:txBody>
          <a:bodyPr/>
          <a:lstStyle/>
          <a:p>
            <a:fld id="{0567AE0F-FC5D-4269-A9BD-2387D0DAA2D4}" type="slidenum">
              <a:rPr lang="en-GB" smtClean="0"/>
              <a:t>37</a:t>
            </a:fld>
            <a:endParaRPr lang="en-GB"/>
          </a:p>
        </p:txBody>
      </p:sp>
    </p:spTree>
    <p:extLst>
      <p:ext uri="{BB962C8B-B14F-4D97-AF65-F5344CB8AC3E}">
        <p14:creationId xmlns:p14="http://schemas.microsoft.com/office/powerpoint/2010/main" val="2130981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41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b="0">
                <a:cs typeface="Calibri"/>
              </a:rPr>
              <a:t>Data from the following locations: Bridge Street, Fitzroy Street at Waitrose, Market Hill, Regent Street, Rose Crescent, Sidney Street. Excludes data for King’s Parade and One Station Square.</a:t>
            </a:r>
            <a:r>
              <a:rPr lang="en-GB">
                <a:cs typeface="Calibri"/>
              </a:rPr>
              <a:t> </a:t>
            </a:r>
            <a:r>
              <a:rPr lang="en-GB"/>
              <a:t>As outlined at the start of this slide pack, 'weekdays' do not include Fridays. Table calculations do not include bank holidays, school holidays or any other "non neutral" days. The percentage changes are designed to reflect change on a "typical" day.</a:t>
            </a:r>
            <a:endParaRPr lang="en-GB" b="0">
              <a:cs typeface="Calibri"/>
            </a:endParaRPr>
          </a:p>
          <a:p>
            <a:pPr>
              <a:defRPr/>
            </a:pPr>
            <a:endParaRPr lang="en-GB" b="1">
              <a:cs typeface="Calibri"/>
            </a:endParaRPr>
          </a:p>
          <a:p>
            <a:pPr>
              <a:defRPr/>
            </a:pPr>
            <a:r>
              <a:rPr lang="en-GB" b="1">
                <a:cs typeface="Calibri"/>
              </a:rPr>
              <a:t>Commentary: </a:t>
            </a:r>
            <a:endParaRPr lang="en-GB" b="1">
              <a:ea typeface="Calibri"/>
              <a:cs typeface="Calibri"/>
            </a:endParaRPr>
          </a:p>
          <a:p>
            <a:pPr marL="171450" indent="-171450">
              <a:buFont typeface="Arial" panose="020B0604020202020204" pitchFamily="34" charset="0"/>
              <a:buChar char="•"/>
              <a:defRPr/>
            </a:pPr>
            <a:r>
              <a:rPr lang="en-GB" b="0">
                <a:cs typeface="Calibri"/>
              </a:rPr>
              <a:t>March foot traffic in central Cambridge is 7% below the pre-Covid level of March 2019 but is now 6% above what we saw in March 2023 last year. </a:t>
            </a:r>
            <a:endParaRPr lang="en-GB" b="0">
              <a:ea typeface="Calibri"/>
              <a:cs typeface="Calibri"/>
            </a:endParaRPr>
          </a:p>
          <a:p>
            <a:pPr marL="171450" indent="-171450">
              <a:buFont typeface="Arial" panose="020B0604020202020204" pitchFamily="34" charset="0"/>
              <a:buChar char="•"/>
              <a:defRPr/>
            </a:pPr>
            <a:r>
              <a:rPr lang="en-GB">
                <a:cs typeface="Calibri"/>
              </a:rPr>
              <a:t>Weekday (Mon-Thu) footfall is 8% below pre-Covid levels, and weekend footfall is 5% below pre-Covid levels. </a:t>
            </a:r>
          </a:p>
          <a:p>
            <a:pPr marL="171450" indent="-171450">
              <a:buFont typeface="Arial" panose="020B0604020202020204" pitchFamily="34" charset="0"/>
              <a:buChar char="•"/>
              <a:defRPr/>
            </a:pPr>
            <a:r>
              <a:rPr lang="en-GB">
                <a:cs typeface="Calibri"/>
              </a:rPr>
              <a:t>Weekday (Mon-Thu) foot traffic is 4% above March 2023. However, there was a 0% change in weekend footfall when compared to March 2023, suggesting that foot traffic in central Cambridge is beginning to settle as the city adapts to post-Covid life. </a:t>
            </a:r>
          </a:p>
          <a:p>
            <a:pPr marL="171450" indent="-171450">
              <a:buFont typeface="Arial" panose="020B0604020202020204" pitchFamily="34" charset="0"/>
              <a:buChar char="•"/>
              <a:defRPr/>
            </a:pPr>
            <a:r>
              <a:rPr lang="en-GB" b="0">
                <a:cs typeface="Calibri"/>
              </a:rPr>
              <a:t>Overall,</a:t>
            </a:r>
            <a:r>
              <a:rPr lang="en-GB">
                <a:cs typeface="Calibri"/>
              </a:rPr>
              <a:t> footfall levels for March 2024</a:t>
            </a:r>
            <a:r>
              <a:rPr lang="en-GB" b="0">
                <a:cs typeface="Calibri"/>
              </a:rPr>
              <a:t> have surged by 161% when compared to </a:t>
            </a:r>
            <a:r>
              <a:rPr lang="en-GB">
                <a:cs typeface="Calibri"/>
              </a:rPr>
              <a:t>March 2021</a:t>
            </a:r>
            <a:r>
              <a:rPr lang="en-GB" b="0">
                <a:cs typeface="Calibri"/>
              </a:rPr>
              <a:t> (Mid-Covid</a:t>
            </a:r>
            <a:r>
              <a:rPr lang="en-GB">
                <a:cs typeface="Calibri"/>
              </a:rPr>
              <a:t>), indicating a significant rebound in city centre activity and a recovery in central Cambridge dynamics . </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2418486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4</a:t>
            </a:fld>
            <a:endParaRPr lang="en-GB"/>
          </a:p>
        </p:txBody>
      </p:sp>
    </p:spTree>
    <p:extLst>
      <p:ext uri="{BB962C8B-B14F-4D97-AF65-F5344CB8AC3E}">
        <p14:creationId xmlns:p14="http://schemas.microsoft.com/office/powerpoint/2010/main" val="4040085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p>
          <a:p>
            <a:pPr>
              <a:defRPr/>
            </a:pPr>
            <a:r>
              <a:rPr lang="en-GB" b="1"/>
              <a:t>Technical note: </a:t>
            </a:r>
            <a:r>
              <a:rPr lang="en-GB"/>
              <a:t>Data from the following locations: Bridge Street, Fitzroy Street at Waitrose, Market Hill, Regent Street, Rose Crescent, Sidney Street. Excludes data for King’s Parade and One Station Square. Table calculations do not include bank holidays, school holidays or any other "non neutral" days. The percentage changes are designed to reflect change on a "typical" day.</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All days of the week show a modest negative change to pre-COVID (March 2019) levels, with the largest change being a decrease of 10% (Monday and Tuesday). Saturday footfall levels are closest to March 2019, at 5% below March 2019.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a:ea typeface="Calibri"/>
                <a:cs typeface="Calibri"/>
              </a:rPr>
              <a:t>All days showed a strong recovery from mid-Covid (March 2021), with Saturday levels increasing by 187%.</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2879413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7544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a:defRPr/>
            </a:pPr>
            <a:endParaRPr lang="en-GB" b="1">
              <a:cs typeface="Calibri"/>
            </a:endParaRPr>
          </a:p>
          <a:p>
            <a:pPr>
              <a:defRPr/>
            </a:pPr>
            <a:r>
              <a:rPr lang="en-GB" b="1">
                <a:cs typeface="Calibri"/>
              </a:rPr>
              <a:t>Technical notes</a:t>
            </a:r>
            <a:r>
              <a:rPr lang="en-GB" b="0">
                <a:cs typeface="Calibri"/>
              </a:rPr>
              <a:t>: Table calculations do not include bank holidays, school holidays, or any other "non neutral" days. The percentage changes are designed to reflect change on a "typical" day.</a:t>
            </a:r>
            <a:r>
              <a:rPr lang="en-GB">
                <a:cs typeface="Calibri"/>
              </a:rPr>
              <a:t> As outlined at the start of this slide pack, 'weekdays' do not include Fridays.</a:t>
            </a:r>
            <a:endParaRPr lang="en-GB" b="0">
              <a:cs typeface="Calibri"/>
            </a:endParaRPr>
          </a:p>
          <a:p>
            <a:pPr>
              <a:defRPr/>
            </a:pPr>
            <a:endParaRPr lang="en-GB" b="1">
              <a:cs typeface="Calibri"/>
            </a:endParaRPr>
          </a:p>
          <a:p>
            <a:pPr>
              <a:defRPr/>
            </a:pPr>
            <a:r>
              <a:rPr lang="en-GB" b="1">
                <a:cs typeface="Calibri"/>
              </a:rPr>
              <a:t>Commentary: </a:t>
            </a:r>
          </a:p>
          <a:p>
            <a:pPr marL="171450" indent="-171450">
              <a:buFont typeface="Arial,Sans-Serif"/>
              <a:buChar char="•"/>
              <a:defRPr/>
            </a:pPr>
            <a:r>
              <a:rPr lang="en-GB"/>
              <a:t>Multi-storey car park usage in central Cambridge is 18% below the pre-Covid level of March 2019. </a:t>
            </a:r>
          </a:p>
          <a:p>
            <a:pPr marL="171450" indent="-171450">
              <a:buFont typeface="Arial,Sans-Serif"/>
              <a:buChar char="•"/>
              <a:defRPr/>
            </a:pPr>
            <a:r>
              <a:rPr lang="en-GB"/>
              <a:t>March 2024 multi-storey car park usage presents as 302% above mid-Covid (March 2021) levels. A possible reason for this large increase is that England was under lockdown restrictions, with the last stage of lockdown restrictions being lifted </a:t>
            </a:r>
            <a:r>
              <a:rPr lang="en-GB" dirty="0"/>
              <a:t>coming</a:t>
            </a:r>
            <a:r>
              <a:rPr lang="en-GB"/>
              <a:t> on 17</a:t>
            </a:r>
            <a:r>
              <a:rPr lang="en-GB" baseline="30000"/>
              <a:t>th</a:t>
            </a:r>
            <a:r>
              <a:rPr lang="en-GB"/>
              <a:t> May. </a:t>
            </a:r>
          </a:p>
          <a:p>
            <a:pPr marL="171450" indent="-171450">
              <a:buFont typeface="Arial,Sans-Serif"/>
              <a:buChar char="•"/>
              <a:defRPr/>
            </a:pPr>
            <a:r>
              <a:rPr lang="en-GB"/>
              <a:t>The figures for March 2024 are 5% ahead of last year (March 2023). Weekend figures are 1% below last year, whilst Monday to Thursday usage remains unchanged. </a:t>
            </a:r>
          </a:p>
          <a:p>
            <a:pPr marL="171450" indent="-171450">
              <a:buFont typeface="Arial,Sans-Serif"/>
              <a:buChar char="•"/>
              <a:defRPr/>
            </a:pPr>
            <a:r>
              <a:rPr lang="en-GB"/>
              <a:t>Additionally, an increased charge for car parks was introduced in February 2023 and may be having an impact on usage.</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22693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p>
          <a:p>
            <a:pPr>
              <a:defRPr/>
            </a:pPr>
            <a:endParaRPr lang="en-GB" b="1"/>
          </a:p>
          <a:p>
            <a:pPr>
              <a:defRPr/>
            </a:pPr>
            <a:r>
              <a:rPr lang="en-GB" b="1"/>
              <a:t>Commentary:</a:t>
            </a:r>
          </a:p>
          <a:p>
            <a:pPr marL="171450" indent="-171450">
              <a:buFont typeface="Arial"/>
              <a:buChar char="•"/>
              <a:defRPr/>
            </a:pPr>
            <a:r>
              <a:rPr lang="en-GB">
                <a:cs typeface="Calibri"/>
              </a:rPr>
              <a:t>The proportionate split in length of stay in Cambridge's multi-storey car parks is relatively consistent across the four months shown within the chart. </a:t>
            </a:r>
          </a:p>
          <a:p>
            <a:pPr marL="171450" indent="-171450">
              <a:buFont typeface="Arial"/>
              <a:buChar char="•"/>
              <a:defRPr/>
            </a:pPr>
            <a:r>
              <a:rPr lang="en-GB">
                <a:cs typeface="Calibri"/>
              </a:rPr>
              <a:t>The chart indicates that March 2024 has seen an increase in car park usage in comparison to 2021 and 2023 but overall volumes are still below that which was seen in 2019. </a:t>
            </a:r>
          </a:p>
          <a:p>
            <a:pPr marL="171450" indent="-171450">
              <a:buFont typeface="Arial"/>
              <a:buChar char="•"/>
              <a:defRPr/>
            </a:pPr>
            <a:r>
              <a:rPr lang="en-GB">
                <a:cs typeface="Calibri"/>
              </a:rPr>
              <a:t>Caveats with this chart are that Park Street Car park closed in January 2022, and a new car park charge was introduced in February 2023.</a:t>
            </a:r>
          </a:p>
          <a:p>
            <a:pPr marL="171450" indent="-171450">
              <a:buFont typeface="Arial"/>
              <a:buChar cha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5734298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endParaRPr lang="en-GB" b="1">
              <a:cs typeface="Calibri"/>
            </a:endParaRPr>
          </a:p>
          <a:p>
            <a:pPr>
              <a:defRPr/>
            </a:pPr>
            <a:endParaRPr lang="en-GB" b="1"/>
          </a:p>
          <a:p>
            <a:pPr>
              <a:defRPr/>
            </a:pPr>
            <a:r>
              <a:rPr lang="en-GB" b="1"/>
              <a:t>Commentary:</a:t>
            </a:r>
            <a:endParaRPr lang="en-US"/>
          </a:p>
          <a:p>
            <a:pPr marL="185420" indent="-185420">
              <a:buFont typeface="Arial,Sans-Serif"/>
              <a:buChar char="•"/>
              <a:defRPr/>
            </a:pPr>
            <a:r>
              <a:rPr lang="en-GB"/>
              <a:t>85% of March 2024 visits to Grafton West lasted less than three hours – making it the most likely facility to be used for short stays.</a:t>
            </a:r>
            <a:endParaRPr lang="en-GB">
              <a:cs typeface="Calibri"/>
            </a:endParaRPr>
          </a:p>
          <a:p>
            <a:pPr marL="185420" indent="-185420">
              <a:buFont typeface="Arial,Sans-Serif"/>
              <a:buChar char="•"/>
              <a:defRPr/>
            </a:pPr>
            <a:r>
              <a:rPr lang="en-GB"/>
              <a:t>Queen Anne's Terrace is the facility with the highest proportion of long stays, with 41% of March 2024 visits lasting more than three hours. </a:t>
            </a:r>
            <a:endParaRPr lang="en-US"/>
          </a:p>
          <a:p>
            <a:pPr marL="185420" indent="-185420">
              <a:buFont typeface="Arial,Sans-Serif"/>
              <a:buChar char="•"/>
              <a:defRPr/>
            </a:pPr>
            <a:r>
              <a:rPr lang="en-GB"/>
              <a:t>Grand Arcade is comfortably the most popular multi storey car park facility in Cambridge – with more than 63,000 patrons in March (neutral days only).</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4019031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2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sz="1200" b="0">
                <a:solidFill>
                  <a:srgbClr val="000000"/>
                </a:solidFill>
                <a:latin typeface="Calibri"/>
                <a:cs typeface="Calibri"/>
              </a:rPr>
              <a:t>Rail statistics, ORR. Table 1415a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000000"/>
                </a:solidFill>
                <a:effectLst/>
                <a:latin typeface="Calibri"/>
                <a:cs typeface="Calibri"/>
              </a:rPr>
              <a:t>Technical note: </a:t>
            </a:r>
            <a:r>
              <a:rPr lang="en-GB" sz="1200" b="0" i="0">
                <a:solidFill>
                  <a:srgbClr val="000000"/>
                </a:solidFill>
                <a:effectLst/>
                <a:latin typeface="Calibri"/>
                <a:cs typeface="Calibri"/>
              </a:rPr>
              <a:t> Rail Passenger annual data runs April – March and is released in April each year. As such, </a:t>
            </a:r>
            <a:r>
              <a:rPr lang="en-GB" sz="1200">
                <a:solidFill>
                  <a:schemeClr val="bg2">
                    <a:lumMod val="50000"/>
                  </a:schemeClr>
                </a:solidFill>
                <a:cs typeface="Calibri"/>
              </a:rPr>
              <a:t>2018/19 is used as the pre-COVID baseline as 2019/20 entries and exit data is affected in March 2020 by the first COVID-19 lockdown.</a:t>
            </a:r>
            <a:endParaRPr lang="en-GB" b="0" i="0">
              <a:solidFill>
                <a:srgbClr val="444444"/>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Rail usage overall is down on pre-Covid baselines. Stations in Huntingdonshire have seen the largest decrease in passenger entries and exits, presenting as 30% below 2018/19 figures. Stations in South Cambridgeshire have the smallest decline when compared to 2018/19 levels, showing only a 7%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46</a:t>
            </a:fld>
            <a:endParaRPr lang="en-GB">
              <a:solidFill>
                <a:prstClr val="black"/>
              </a:solidFill>
              <a:latin typeface="Calibri" panose="020F0502020204030204"/>
            </a:endParaRPr>
          </a:p>
        </p:txBody>
      </p:sp>
    </p:spTree>
    <p:extLst>
      <p:ext uri="{BB962C8B-B14F-4D97-AF65-F5344CB8AC3E}">
        <p14:creationId xmlns:p14="http://schemas.microsoft.com/office/powerpoint/2010/main" val="27155798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a:t>Table calculations do not include bank holidays, school holidays, or any other "non neutral" days. </a:t>
            </a:r>
            <a:r>
              <a:rPr lang="en-GB">
                <a:cs typeface="Calibri"/>
              </a:rPr>
              <a:t>The</a:t>
            </a:r>
            <a:r>
              <a:rPr lang="en-GB" b="0">
                <a:cs typeface="Calibri"/>
              </a:rPr>
              <a:t> One Station Square sensor was fitted in December 2019 so pre-COVID data is not available for all months. For March comparisons, we use the first two weeks of March 2020 (1</a:t>
            </a:r>
            <a:r>
              <a:rPr lang="en-GB" b="0" baseline="30000">
                <a:cs typeface="Calibri"/>
              </a:rPr>
              <a:t>st</a:t>
            </a:r>
            <a:r>
              <a:rPr lang="en-GB" b="0">
                <a:cs typeface="Calibri"/>
              </a:rPr>
              <a:t> – 14</a:t>
            </a:r>
            <a:r>
              <a:rPr lang="en-GB" b="0" baseline="30000">
                <a:cs typeface="Calibri"/>
              </a:rPr>
              <a:t>th)</a:t>
            </a:r>
            <a:r>
              <a:rPr lang="en-GB" b="0">
                <a:cs typeface="Calibri"/>
              </a:rPr>
              <a:t> </a:t>
            </a:r>
            <a:r>
              <a:rPr lang="en-GB" b="0" baseline="0">
                <a:cs typeface="Calibri"/>
              </a:rPr>
              <a:t> to ensure impacts of the first lockdown are not included, </a:t>
            </a:r>
            <a:r>
              <a:rPr lang="en-GB" b="0">
                <a:cs typeface="Calibri"/>
              </a:rPr>
              <a:t>but we acknowledge the comparison is not ideal. Data may be impacted by strike action.</a:t>
            </a:r>
            <a:r>
              <a:rPr lang="en-GB"/>
              <a:t> As outlined at the start of this slide pack, 'weekdays' do not include Fridays. </a:t>
            </a:r>
            <a:endParaRPr lang="en-GB" b="1">
              <a:cs typeface="Calibri"/>
            </a:endParaRPr>
          </a:p>
          <a:p>
            <a:pPr>
              <a:defRPr/>
            </a:pPr>
            <a:endParaRPr lang="en-GB" b="1">
              <a:cs typeface="Calibri"/>
            </a:endParaRPr>
          </a:p>
          <a:p>
            <a:pPr>
              <a:defRPr/>
            </a:pPr>
            <a:r>
              <a:rPr lang="en-GB" b="1">
                <a:cs typeface="Calibri"/>
              </a:rPr>
              <a:t>Commentary:</a:t>
            </a:r>
          </a:p>
          <a:p>
            <a:pPr marL="171450" indent="-171450">
              <a:buFont typeface="Arial"/>
              <a:buChar char="•"/>
              <a:defRPr/>
            </a:pPr>
            <a:r>
              <a:rPr lang="en-GB">
                <a:cs typeface="Calibri"/>
              </a:rPr>
              <a:t>Footfall at One Station Square during March 2024 was 40% down on pre-Covid (March 2020) levels.</a:t>
            </a:r>
          </a:p>
          <a:p>
            <a:pPr marL="171450" indent="-171450">
              <a:buFont typeface="Arial"/>
              <a:buChar char="•"/>
              <a:defRPr/>
            </a:pPr>
            <a:r>
              <a:rPr lang="en-GB">
                <a:cs typeface="Calibri"/>
              </a:rPr>
              <a:t>Compared to March 2023, footfall levels have decreased by 21% overall – with weekends 27% lower than this time last year. Weekdays (Mon-Thu), meanwhile, are 17% down in comparison to March 2023. </a:t>
            </a:r>
          </a:p>
          <a:p>
            <a:pPr marL="171450" indent="-171450">
              <a:buFont typeface="Arial"/>
              <a:buChar char="•"/>
              <a:defRPr/>
            </a:pPr>
            <a:r>
              <a:rPr lang="en-GB">
                <a:cs typeface="Calibri"/>
              </a:rPr>
              <a:t>Overall March 2024 footfall levels at One Station Square are 129% above mid-Covid (March 2021). </a:t>
            </a:r>
          </a:p>
          <a:p>
            <a:pPr marL="171450" indent="-171450">
              <a:buFont typeface="Arial"/>
              <a:buChar char="•"/>
              <a:defRPr/>
            </a:pPr>
            <a:r>
              <a:rPr lang="en-GB">
                <a:cs typeface="Calibri"/>
              </a:rPr>
              <a:t>Recent low figures are likely caused (partially) by industrial action that took place over several days in January and February of 2024.</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383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Due to the commercial sensitivity of this data, bus passenger volumes are not marked on the y-axis of this graph.</a:t>
            </a:r>
            <a:endParaRPr lang="en-GB" b="0">
              <a:cs typeface="Calibri"/>
            </a:endParaRPr>
          </a:p>
          <a:p>
            <a:pPr>
              <a:defRPr/>
            </a:pPr>
            <a:endParaRPr lang="en-GB" b="1">
              <a:cs typeface="Calibri"/>
            </a:endParaRPr>
          </a:p>
          <a:p>
            <a:pPr>
              <a:defRPr/>
            </a:pPr>
            <a:r>
              <a:rPr lang="en-GB" b="1">
                <a:cs typeface="Calibri"/>
              </a:rPr>
              <a:t>Commentary: </a:t>
            </a:r>
            <a:r>
              <a:rPr lang="en-GB">
                <a:cs typeface="Calibri"/>
              </a:rPr>
              <a:t>Bus passenger numbers have continued to rise through 2023 </a:t>
            </a:r>
            <a:r>
              <a:rPr lang="en-GB" dirty="0">
                <a:cs typeface="Calibri"/>
              </a:rPr>
              <a:t>and 2024 </a:t>
            </a:r>
            <a:r>
              <a:rPr lang="en-GB">
                <a:cs typeface="Calibri"/>
              </a:rPr>
              <a:t>but </a:t>
            </a:r>
            <a:r>
              <a:rPr lang="en-GB" dirty="0">
                <a:cs typeface="Calibri"/>
              </a:rPr>
              <a:t>remain below </a:t>
            </a:r>
            <a:r>
              <a:rPr lang="en-GB">
                <a:cs typeface="Calibri"/>
              </a:rPr>
              <a:t>pre-COVID volumes</a:t>
            </a:r>
            <a:r>
              <a:rPr lang="en-GB" dirty="0">
                <a:cs typeface="Calibri"/>
              </a:rPr>
              <a:t> up until the first lockdown was announced in late March 2020</a:t>
            </a:r>
            <a:r>
              <a:rPr lang="en-GB">
                <a:cs typeface="Calibri"/>
              </a:rPr>
              <a:t>. Bus passenger numbers fell in December in line with other reported years, suggesting that the Christmas holidays and winter weather have an impact</a:t>
            </a:r>
            <a:r>
              <a:rPr lang="en-GB" dirty="0">
                <a:cs typeface="Calibri"/>
              </a:rPr>
              <a:t>. They also experienced a dip in line with the February half term holidays, as is also seen in previous years</a:t>
            </a:r>
            <a:r>
              <a:rPr lang="en-GB">
                <a:cs typeface="Calibri"/>
              </a:rPr>
              <a:t>. In January 2023, the government announced a £2 cap on single tickets (</a:t>
            </a:r>
            <a:r>
              <a:rPr lang="en-GB">
                <a:hlinkClick r:id="rId3"/>
              </a:rPr>
              <a:t>£2 bus fare cap - GOV.UK (www.gov.uk)</a:t>
            </a:r>
            <a:r>
              <a:rPr lang="en-GB"/>
              <a:t>).</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2215311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58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a:t>
            </a:r>
            <a:r>
              <a:rPr lang="en-GB" b="0" dirty="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Technical note: </a:t>
            </a:r>
            <a:r>
              <a:rPr lang="en-GB" sz="1200" dirty="0">
                <a:solidFill>
                  <a:schemeClr val="bg2">
                    <a:lumMod val="50000"/>
                  </a:schemeClr>
                </a:solidFill>
                <a:cs typeface="Calibri"/>
              </a:rPr>
              <a:t>Due to the commercial sensitivity of this data, bus passenger volumes are not marked on the y-axis of this graph.</a:t>
            </a:r>
            <a:endParaRPr lang="en-GB" b="1" dirty="0">
              <a:cs typeface="Calibri"/>
            </a:endParaRPr>
          </a:p>
          <a:p>
            <a:pPr>
              <a:defRPr/>
            </a:pPr>
            <a:endParaRPr lang="en-GB" b="1" dirty="0">
              <a:cs typeface="Calibri"/>
            </a:endParaRPr>
          </a:p>
          <a:p>
            <a:pPr>
              <a:defRPr/>
            </a:pPr>
            <a:r>
              <a:rPr lang="en-GB" b="1" dirty="0">
                <a:cs typeface="Calibri"/>
              </a:rPr>
              <a:t>Commentary:</a:t>
            </a:r>
            <a:r>
              <a:rPr lang="en-GB" dirty="0">
                <a:cs typeface="Calibri"/>
              </a:rPr>
              <a:t> P&amp;R passengers generally sees a sharp increase during the school holidays. In January 2023, the government announced a £2 cap on single tickets (</a:t>
            </a:r>
            <a:r>
              <a:rPr lang="en-GB" dirty="0">
                <a:hlinkClick r:id="rId3"/>
              </a:rPr>
              <a:t>£2 bus fare cap - GOV.UK (www.gov.uk)</a:t>
            </a:r>
            <a:r>
              <a:rPr lang="en-GB" dirty="0"/>
              <a:t>).</a:t>
            </a:r>
          </a:p>
          <a:p>
            <a:pPr>
              <a:defRPr/>
            </a:pPr>
            <a:endParaRPr lang="en-GB" dirty="0">
              <a:cs typeface="Calibri"/>
            </a:endParaRPr>
          </a:p>
          <a:p>
            <a:pPr>
              <a:defRPr/>
            </a:pPr>
            <a:r>
              <a:rPr lang="en-GB" dirty="0">
                <a:cs typeface="Calibri"/>
              </a:rPr>
              <a:t>MAD=Madingley Road P&amp;R</a:t>
            </a:r>
          </a:p>
          <a:p>
            <a:pPr>
              <a:defRPr/>
            </a:pPr>
            <a:r>
              <a:rPr lang="en-GB" dirty="0">
                <a:cs typeface="Calibri"/>
              </a:rPr>
              <a:t>NEW = Newmarket Road P&amp;R</a:t>
            </a:r>
          </a:p>
          <a:p>
            <a:pPr>
              <a:defRPr/>
            </a:pPr>
            <a:r>
              <a:rPr lang="en-GB" dirty="0">
                <a:cs typeface="Calibri"/>
              </a:rPr>
              <a:t>TRU = Trumpington P&amp;R</a:t>
            </a:r>
          </a:p>
          <a:p>
            <a:pPr>
              <a:defRPr/>
            </a:pPr>
            <a:r>
              <a:rPr lang="en-GB" dirty="0">
                <a:cs typeface="Calibri"/>
              </a:rPr>
              <a:t>BAB  = Babraham Road P&amp;R</a:t>
            </a:r>
          </a:p>
          <a:p>
            <a:pPr>
              <a:defRPr/>
            </a:pPr>
            <a:r>
              <a:rPr lang="en-GB" dirty="0">
                <a:cs typeface="Calibri"/>
              </a:rPr>
              <a:t>MIL = Milton Road P&amp;R</a:t>
            </a:r>
          </a:p>
          <a:p>
            <a:pPr>
              <a:defRPr/>
            </a:pPr>
            <a:endParaRPr lang="en-GB"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5928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32970743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226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cs typeface="Calibri"/>
              </a:rPr>
              <a:t>Source: </a:t>
            </a:r>
            <a:r>
              <a:rPr lang="en-GB" b="0" dirty="0">
                <a:cs typeface="Calibri"/>
              </a:rPr>
              <a:t>Voi monthly update</a:t>
            </a:r>
            <a:endParaRPr lang="en-GB" b="1"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1315215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54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Please note there may be slight differences between the data on Air Quality in England and data in this pack as air quality data undergoes a ratification process.</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7717817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Analysis based on 5 sensors: Gonville Pl, Montague Rd, Newmarket Rd, Regent St and Parker St. Data for Gonville Place is included in the averages for all values before it was removed in April 2022. </a:t>
            </a:r>
            <a:r>
              <a:rPr lang="en-GB" b="0">
                <a:cs typeface="Calibri"/>
              </a:rPr>
              <a:t>Please note there may be slight differences between the data on Air Quality in England and data in this pack as air quality data undergoes a ratification process. </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16858305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a:t>
            </a:r>
            <a:r>
              <a:rPr lang="en-GB" b="0">
                <a:cs typeface="Calibri"/>
              </a:rPr>
              <a:t> The Gonville Place sensor was removed in April 2022 so there is no data for this site from May 2022 onwards. Please note there may be slight differences between the data on Air Quality in England and data in this pack as air quality data undergoes a ratification process.</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8574431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6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dirty="0">
                <a:ea typeface="Calibri"/>
                <a:cs typeface="Calibri"/>
              </a:rPr>
              <a:t>Source: </a:t>
            </a:r>
            <a:r>
              <a:rPr lang="en-GB" dirty="0">
                <a:ea typeface="Calibri"/>
                <a:cs typeface="Calibri"/>
              </a:rPr>
              <a:t>Various, listed in the Data Source column</a:t>
            </a:r>
          </a:p>
          <a:p>
            <a:pPr>
              <a:defRPr/>
            </a:pPr>
            <a:endParaRPr lang="en-GB" b="1" dirty="0"/>
          </a:p>
          <a:p>
            <a:pPr>
              <a:defRPr/>
            </a:pPr>
            <a:r>
              <a:rPr lang="en-GB" b="1" dirty="0"/>
              <a:t>Technical Notes:</a:t>
            </a:r>
            <a:r>
              <a:rPr lang="en-US" b="1" dirty="0">
                <a:cs typeface="Calibri"/>
              </a:rPr>
              <a:t> </a:t>
            </a:r>
            <a:r>
              <a:rPr lang="en-GB" dirty="0">
                <a:ea typeface="Calibri"/>
                <a:cs typeface="Calibri"/>
              </a:rPr>
              <a:t>Our methodology for analysing the data continues to be refined to react to differing levels of data quality and data gaps. </a:t>
            </a:r>
            <a:r>
              <a:rPr lang="en-GB" dirty="0">
                <a:solidFill>
                  <a:srgbClr val="FF0000"/>
                </a:solidFill>
                <a:ea typeface="Calibri"/>
                <a:cs typeface="Calibri"/>
              </a:rPr>
              <a:t>Therefore, you may observe small adjustments to the stats in the latest slide pack compared to previously published versions.</a:t>
            </a:r>
          </a:p>
          <a:p>
            <a:pPr>
              <a:defRPr/>
            </a:pPr>
            <a:endParaRPr lang="en-GB" b="1" dirty="0">
              <a:solidFill>
                <a:srgbClr val="FF0000"/>
              </a:solidFill>
              <a:ea typeface="Calibri"/>
              <a:cs typeface="Calibri"/>
            </a:endParaRPr>
          </a:p>
          <a:p>
            <a:pPr>
              <a:defRPr/>
            </a:pPr>
            <a:r>
              <a:rPr lang="en-GB" dirty="0">
                <a:ea typeface="Calibri"/>
                <a:cs typeface="Calibri"/>
              </a:rPr>
              <a:t>For example:</a:t>
            </a:r>
            <a:endParaRPr lang="en-GB" b="1" dirty="0">
              <a:ea typeface="Calibri"/>
              <a:cs typeface="Calibri"/>
            </a:endParaRPr>
          </a:p>
          <a:p>
            <a:pPr marL="171450" indent="-171450">
              <a:buFont typeface="Arial,Sans-Serif"/>
              <a:buChar char="•"/>
              <a:defRPr/>
            </a:pPr>
            <a:r>
              <a:rPr lang="en-GB" dirty="0"/>
              <a:t>The method of calculating the strategic road network (SRN) recovery percentages changed in Dec </a:t>
            </a:r>
            <a:r>
              <a:rPr lang="en-GB" b="0" dirty="0"/>
              <a:t>2022 to include data from a larger number of sites. The SRN percentages have therefore been updated and may not reflect the values presented in previous slide packs for this reason.</a:t>
            </a:r>
            <a:endParaRPr lang="en-US" b="0" dirty="0">
              <a:ea typeface="Calibri"/>
              <a:cs typeface="Calibri"/>
            </a:endParaRPr>
          </a:p>
          <a:p>
            <a:pPr marL="171450" indent="-171450">
              <a:buFont typeface="Arial,Sans-Serif"/>
              <a:buChar char="•"/>
              <a:defRPr/>
            </a:pPr>
            <a:r>
              <a:rPr lang="en-GB" b="0" dirty="0"/>
              <a:t>The air pollution percentages historically used data from 5 sensors but one of these sensors was removed in April 2022 so the methodology for calculating the air pollution percentages has been adjusted. The air pollution percentages presented here may differ slightly from those in previous slide packs for this </a:t>
            </a:r>
            <a:r>
              <a:rPr lang="en-GB" dirty="0"/>
              <a:t>reason.</a:t>
            </a:r>
            <a:endParaRPr lang="en-US" dirty="0">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68068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00291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22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300" b="1">
                <a:solidFill>
                  <a:prstClr val="black"/>
                </a:solidFill>
                <a:latin typeface="Calibri" panose="020F0502020204030204"/>
              </a:rPr>
              <a:t>Source: </a:t>
            </a:r>
            <a:r>
              <a:rPr lang="en-GB" sz="1300">
                <a:solidFill>
                  <a:prstClr val="black"/>
                </a:solidFill>
                <a:latin typeface="Calibri" panose="020F0502020204030204"/>
              </a:rPr>
              <a:t>Google LLC "Google COVID-19 Community Mobility Reports". https://www.google.com/covid19/mobility/ </a:t>
            </a: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Technical notes: </a:t>
            </a:r>
            <a:r>
              <a:rPr lang="en-GB" sz="1300"/>
              <a:t>Data is gathered from Google account holders location history. This helps to demonstrate where people are spending their time.</a:t>
            </a:r>
            <a:r>
              <a:rPr lang="en-GB" sz="1400"/>
              <a:t> </a:t>
            </a:r>
            <a:r>
              <a:rPr lang="en-GB" sz="1300"/>
              <a:t>The data is based on the most recent month (</a:t>
            </a:r>
            <a:r>
              <a:rPr lang="en-GB" sz="1400"/>
              <a:t>October </a:t>
            </a:r>
            <a:r>
              <a:rPr lang="en-GB" sz="1300"/>
              <a:t>2022) compared to the median of the corresponding day in the baseline period (3</a:t>
            </a:r>
            <a:r>
              <a:rPr lang="en-GB" sz="1300" baseline="30000"/>
              <a:t>rd</a:t>
            </a:r>
            <a:r>
              <a:rPr lang="en-GB" sz="1300"/>
              <a:t> Jan-6</a:t>
            </a:r>
            <a:r>
              <a:rPr lang="en-GB" sz="1300" baseline="30000"/>
              <a:t>th</a:t>
            </a:r>
            <a:r>
              <a:rPr lang="en-GB" sz="1300"/>
              <a:t> Feb 2020) as calculated by Google. </a:t>
            </a:r>
            <a:r>
              <a:rPr lang="en-GB" sz="1300">
                <a:solidFill>
                  <a:prstClr val="black"/>
                </a:solidFill>
                <a:latin typeface="Calibri" panose="020F0502020204030204"/>
              </a:rPr>
              <a:t>Tabulated percentages represent the change from the baseline (3</a:t>
            </a:r>
            <a:r>
              <a:rPr lang="en-GB" sz="1300" baseline="30000">
                <a:solidFill>
                  <a:prstClr val="black"/>
                </a:solidFill>
                <a:latin typeface="Calibri" panose="020F0502020204030204"/>
              </a:rPr>
              <a:t>rd</a:t>
            </a:r>
            <a:r>
              <a:rPr lang="en-GB" sz="1300">
                <a:solidFill>
                  <a:prstClr val="black"/>
                </a:solidFill>
                <a:latin typeface="Calibri" panose="020F0502020204030204"/>
              </a:rPr>
              <a:t> Jan – 6</a:t>
            </a:r>
            <a:r>
              <a:rPr lang="en-GB" sz="1300" baseline="30000">
                <a:solidFill>
                  <a:prstClr val="black"/>
                </a:solidFill>
                <a:latin typeface="Calibri" panose="020F0502020204030204"/>
              </a:rPr>
              <a:t>th</a:t>
            </a:r>
            <a:r>
              <a:rPr lang="en-GB" sz="1300">
                <a:solidFill>
                  <a:prstClr val="black"/>
                </a:solidFill>
                <a:latin typeface="Calibri" panose="020F0502020204030204"/>
              </a:rPr>
              <a:t> Feb) to the most recent month. </a:t>
            </a:r>
            <a:endParaRPr lang="en-GB" sz="1400">
              <a:solidFill>
                <a:srgbClr val="202124"/>
              </a:solidFill>
              <a:latin typeface="Roboto" panose="02000000000000000000" pitchFamily="2" charset="0"/>
              <a:ea typeface="Roboto" panose="02000000000000000000" pitchFamily="2" charset="0"/>
              <a:cs typeface="Roboto" panose="02000000000000000000" pitchFamily="2" charset="0"/>
            </a:endParaRP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Commentary:  </a:t>
            </a:r>
            <a:r>
              <a:rPr lang="en-GB" sz="1300" b="0">
                <a:solidFill>
                  <a:prstClr val="black"/>
                </a:solidFill>
                <a:latin typeface="Calibri" panose="020F0502020204030204"/>
              </a:rPr>
              <a:t>Cambridge: Cambridge grocery and pharmacy visits finished at 11% above pre-pandemic levels in October 2022. Meanwhile, retail and recreation visits finished 19% below pre-pandemic levels, which suggested that essential shopping recovered to a much stronger extent than leisure shopping. The proportion of people making workplace visits stayed steadfastly below the pre-Covid baseline, ending at -</a:t>
            </a:r>
            <a:r>
              <a:rPr lang="en-GB" sz="1400" b="0">
                <a:solidFill>
                  <a:prstClr val="black"/>
                </a:solidFill>
                <a:latin typeface="Calibri" panose="020F0502020204030204"/>
              </a:rPr>
              <a:t>26</a:t>
            </a:r>
            <a:r>
              <a:rPr lang="en-GB" sz="1300" b="0">
                <a:solidFill>
                  <a:prstClr val="black"/>
                </a:solidFill>
                <a:latin typeface="Calibri" panose="020F0502020204030204"/>
              </a:rPr>
              <a:t>% in October 2022</a:t>
            </a:r>
            <a:r>
              <a:rPr lang="en-GB" sz="1400" b="0">
                <a:solidFill>
                  <a:prstClr val="black"/>
                </a:solidFill>
                <a:latin typeface="Calibri" panose="020F0502020204030204"/>
              </a:rPr>
              <a:t>. Conversely, residential</a:t>
            </a:r>
            <a:r>
              <a:rPr lang="en-GB" sz="1300" b="0">
                <a:solidFill>
                  <a:prstClr val="black"/>
                </a:solidFill>
                <a:latin typeface="Calibri" panose="020F0502020204030204"/>
              </a:rPr>
              <a:t> visits finished 5% higher than the baseline, in part likely due to the </a:t>
            </a:r>
            <a:r>
              <a:rPr lang="en-GB" sz="1400" b="0">
                <a:solidFill>
                  <a:prstClr val="black"/>
                </a:solidFill>
                <a:latin typeface="Calibri" panose="020F0502020204030204"/>
              </a:rPr>
              <a:t>persistence of remote working.</a:t>
            </a:r>
          </a:p>
          <a:p>
            <a:pPr defTabSz="990752">
              <a:defRPr/>
            </a:pPr>
            <a:r>
              <a:rPr lang="en-GB" sz="1300" b="0">
                <a:solidFill>
                  <a:prstClr val="black"/>
                </a:solidFill>
                <a:latin typeface="Calibri" panose="020F0502020204030204"/>
              </a:rPr>
              <a:t>South Cambridgeshire: Data on workplace visits finished at 3% below pre-pandemic baseline levels.</a:t>
            </a:r>
            <a:r>
              <a:rPr lang="en-GB" sz="1300">
                <a:solidFill>
                  <a:prstClr val="black"/>
                </a:solidFill>
              </a:rPr>
              <a:t> </a:t>
            </a:r>
            <a:r>
              <a:rPr lang="en-GB" sz="1300">
                <a:solidFill>
                  <a:prstClr val="black"/>
                </a:solidFill>
                <a:latin typeface="Calibri" panose="020F0502020204030204"/>
              </a:rPr>
              <a:t>Similarly to Cambridge data, residential numbers were continually above the pre-pandemic baseline since the dataset began, finishing at 5% above the baseline in October 2022. Retail and recreation (+16%), and grocery and pharmacy (+9%) visits remain ahead of the</a:t>
            </a:r>
            <a:r>
              <a:rPr lang="en-GB" sz="1400">
                <a:solidFill>
                  <a:prstClr val="black"/>
                </a:solidFill>
                <a:latin typeface="Calibri" panose="020F0502020204030204"/>
              </a:rPr>
              <a:t> </a:t>
            </a:r>
            <a:r>
              <a:rPr lang="en-GB" sz="1300">
                <a:solidFill>
                  <a:prstClr val="black"/>
                </a:solidFill>
                <a:latin typeface="Calibri" panose="020F0502020204030204"/>
              </a:rPr>
              <a:t>pre-pandemic</a:t>
            </a:r>
            <a:r>
              <a:rPr lang="en-GB" sz="1400">
                <a:solidFill>
                  <a:prstClr val="black"/>
                </a:solidFill>
                <a:latin typeface="Calibri" panose="020F0502020204030204"/>
              </a:rPr>
              <a:t> baseline</a:t>
            </a:r>
            <a:r>
              <a:rPr lang="en-GB" sz="1300">
                <a:solidFill>
                  <a:prstClr val="black"/>
                </a:solidFill>
                <a:latin typeface="Calibri" panose="020F0502020204030204"/>
              </a:rPr>
              <a:t> in South Cambridgeshire, suggesting that people’s shopping and leisure habits recovered and then </a:t>
            </a:r>
            <a:r>
              <a:rPr lang="en-GB" sz="1400">
                <a:solidFill>
                  <a:prstClr val="black"/>
                </a:solidFill>
                <a:latin typeface="Calibri" panose="020F0502020204030204"/>
              </a:rPr>
              <a:t>stabilised after the heavy disruption caused by the pandemic and associated lockdowns.</a:t>
            </a:r>
            <a:endParaRPr lang="en-GB" sz="1300" b="1">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66694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B87C-8C79-AAA3-E71D-F038DB6BA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BCEE8F-2DA6-F9F1-49E2-3A2F5CFF1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F468B-5073-8DE4-0423-A862E10FBECC}"/>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5" name="Footer Placeholder 4">
            <a:extLst>
              <a:ext uri="{FF2B5EF4-FFF2-40B4-BE49-F238E27FC236}">
                <a16:creationId xmlns:a16="http://schemas.microsoft.com/office/drawing/2014/main" id="{9F3D6E6B-31C6-D91B-2C22-CB5C8FB02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F0536-B7F1-5452-7C2B-6B8986C614E4}"/>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04310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3AE2-CF36-452A-BB66-977A84A9F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AFABE5-C4C6-4B61-AE28-729BEED5A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141CA-11EA-4A2E-B770-CCA88F0694C5}"/>
              </a:ext>
            </a:extLst>
          </p:cNvPr>
          <p:cNvSpPr>
            <a:spLocks noGrp="1"/>
          </p:cNvSpPr>
          <p:nvPr>
            <p:ph type="dt" sz="half" idx="10"/>
          </p:nvPr>
        </p:nvSpPr>
        <p:spPr/>
        <p:txBody>
          <a:bodyPr/>
          <a:lstStyle/>
          <a:p>
            <a:fld id="{DFA66334-E3F3-4AD4-AC8A-CBB0D5F7E872}" type="datetime1">
              <a:rPr lang="en-GB" smtClean="0"/>
              <a:t>17/05/2024</a:t>
            </a:fld>
            <a:endParaRPr lang="en-GB"/>
          </a:p>
        </p:txBody>
      </p:sp>
      <p:sp>
        <p:nvSpPr>
          <p:cNvPr id="5" name="Footer Placeholder 4">
            <a:extLst>
              <a:ext uri="{FF2B5EF4-FFF2-40B4-BE49-F238E27FC236}">
                <a16:creationId xmlns:a16="http://schemas.microsoft.com/office/drawing/2014/main" id="{1CCEA804-9621-4BA7-B621-08E92BA6E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A7ED5-6ECE-47F3-B134-D56AAB2B08A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28940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17/05/2024</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3754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05C3-491A-4541-8EA5-479947DA5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ED765-093E-4E44-BA5A-BF1156668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68BAD-6C61-4AF5-BA36-34691CCCBA40}"/>
              </a:ext>
            </a:extLst>
          </p:cNvPr>
          <p:cNvSpPr>
            <a:spLocks noGrp="1"/>
          </p:cNvSpPr>
          <p:nvPr>
            <p:ph type="dt" sz="half" idx="10"/>
          </p:nvPr>
        </p:nvSpPr>
        <p:spPr/>
        <p:txBody>
          <a:bodyPr/>
          <a:lstStyle/>
          <a:p>
            <a:fld id="{7BB0EC57-4F45-41CE-AC57-5732AFD6D542}" type="datetime1">
              <a:rPr lang="en-GB" smtClean="0"/>
              <a:t>17/05/2024</a:t>
            </a:fld>
            <a:endParaRPr lang="en-GB"/>
          </a:p>
        </p:txBody>
      </p:sp>
      <p:sp>
        <p:nvSpPr>
          <p:cNvPr id="5" name="Footer Placeholder 4">
            <a:extLst>
              <a:ext uri="{FF2B5EF4-FFF2-40B4-BE49-F238E27FC236}">
                <a16:creationId xmlns:a16="http://schemas.microsoft.com/office/drawing/2014/main" id="{F1F5C16B-D1B5-420C-AABD-72B4A2A3B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8249F-BD38-4A89-A8BD-600399D08B4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225493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B555-FED5-497B-A171-8E2DB5D65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6E0B36-F7EE-47D9-AC25-3A1C78F1D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06312A-2AEB-4960-8BA1-92D56E1E0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DA0885-0332-4C4F-839A-3A5EBF97C269}"/>
              </a:ext>
            </a:extLst>
          </p:cNvPr>
          <p:cNvSpPr>
            <a:spLocks noGrp="1"/>
          </p:cNvSpPr>
          <p:nvPr>
            <p:ph type="dt" sz="half" idx="10"/>
          </p:nvPr>
        </p:nvSpPr>
        <p:spPr/>
        <p:txBody>
          <a:bodyPr/>
          <a:lstStyle/>
          <a:p>
            <a:fld id="{1FEF602E-90F4-4D8B-8BDC-03C7D6B107AF}" type="datetime1">
              <a:rPr lang="en-GB" smtClean="0"/>
              <a:t>17/05/2024</a:t>
            </a:fld>
            <a:endParaRPr lang="en-GB"/>
          </a:p>
        </p:txBody>
      </p:sp>
      <p:sp>
        <p:nvSpPr>
          <p:cNvPr id="6" name="Footer Placeholder 5">
            <a:extLst>
              <a:ext uri="{FF2B5EF4-FFF2-40B4-BE49-F238E27FC236}">
                <a16:creationId xmlns:a16="http://schemas.microsoft.com/office/drawing/2014/main" id="{BA29992C-0F3B-4721-93BC-9F5AE26B4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C15FF-044B-46DF-886F-8D2065DBED6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0649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311-C613-47B5-A613-AB39D9C7AC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B930A-D530-4DFC-A175-68748097E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7C3CC-4976-4E11-A4DE-434E9CC18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26CFAA-A2E6-4606-86CD-2D038E4CC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65825-4661-4D04-A96D-1B2D4FB78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5A186D-D3F1-41C8-A429-BAD13FF8D580}"/>
              </a:ext>
            </a:extLst>
          </p:cNvPr>
          <p:cNvSpPr>
            <a:spLocks noGrp="1"/>
          </p:cNvSpPr>
          <p:nvPr>
            <p:ph type="dt" sz="half" idx="10"/>
          </p:nvPr>
        </p:nvSpPr>
        <p:spPr/>
        <p:txBody>
          <a:bodyPr/>
          <a:lstStyle/>
          <a:p>
            <a:fld id="{0BF8D2C3-FACA-493A-ABEA-87856B370E21}" type="datetime1">
              <a:rPr lang="en-GB" smtClean="0"/>
              <a:t>17/05/2024</a:t>
            </a:fld>
            <a:endParaRPr lang="en-GB"/>
          </a:p>
        </p:txBody>
      </p:sp>
      <p:sp>
        <p:nvSpPr>
          <p:cNvPr id="8" name="Footer Placeholder 7">
            <a:extLst>
              <a:ext uri="{FF2B5EF4-FFF2-40B4-BE49-F238E27FC236}">
                <a16:creationId xmlns:a16="http://schemas.microsoft.com/office/drawing/2014/main" id="{55805510-CA97-42C8-B696-30171B6B75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CEE85-D369-4770-B7EA-66BB83AD20D9}"/>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66413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FE52-F255-4328-B0E2-30995DC23F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3FA442-4C8F-4D3C-8D90-B54BF8076551}"/>
              </a:ext>
            </a:extLst>
          </p:cNvPr>
          <p:cNvSpPr>
            <a:spLocks noGrp="1"/>
          </p:cNvSpPr>
          <p:nvPr>
            <p:ph type="dt" sz="half" idx="10"/>
          </p:nvPr>
        </p:nvSpPr>
        <p:spPr/>
        <p:txBody>
          <a:bodyPr/>
          <a:lstStyle/>
          <a:p>
            <a:fld id="{FA1E7086-3C50-46EC-B8FF-347159A35E6D}" type="datetime1">
              <a:rPr lang="en-GB" smtClean="0"/>
              <a:t>17/05/2024</a:t>
            </a:fld>
            <a:endParaRPr lang="en-GB"/>
          </a:p>
        </p:txBody>
      </p:sp>
      <p:sp>
        <p:nvSpPr>
          <p:cNvPr id="4" name="Footer Placeholder 3">
            <a:extLst>
              <a:ext uri="{FF2B5EF4-FFF2-40B4-BE49-F238E27FC236}">
                <a16:creationId xmlns:a16="http://schemas.microsoft.com/office/drawing/2014/main" id="{71DFF7B7-57B0-42AC-BC59-69B925674B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0AE72C-5C1A-4A4A-B5AA-1A191F47885E}"/>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18219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6DD6F-2BC4-4868-B7A9-9F5A40977150}"/>
              </a:ext>
            </a:extLst>
          </p:cNvPr>
          <p:cNvSpPr>
            <a:spLocks noGrp="1"/>
          </p:cNvSpPr>
          <p:nvPr>
            <p:ph type="dt" sz="half" idx="10"/>
          </p:nvPr>
        </p:nvSpPr>
        <p:spPr/>
        <p:txBody>
          <a:bodyPr/>
          <a:lstStyle/>
          <a:p>
            <a:fld id="{EB985245-5DF9-46F4-9666-747E5B515BF1}" type="datetime1">
              <a:rPr lang="en-GB" smtClean="0"/>
              <a:t>17/05/2024</a:t>
            </a:fld>
            <a:endParaRPr lang="en-GB"/>
          </a:p>
        </p:txBody>
      </p:sp>
      <p:sp>
        <p:nvSpPr>
          <p:cNvPr id="3" name="Footer Placeholder 2">
            <a:extLst>
              <a:ext uri="{FF2B5EF4-FFF2-40B4-BE49-F238E27FC236}">
                <a16:creationId xmlns:a16="http://schemas.microsoft.com/office/drawing/2014/main" id="{167DE4A5-0C75-4C60-89A4-8F02FDFF5C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69C53A-78A2-480B-A2C5-6F1A6DD94CC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423463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CFB3-EA73-4851-9B5A-85430F3BB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52CBE8-82C7-406A-B744-B286086EE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DE9A8-D356-480E-97B4-3BD975761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EDDDC-5253-4087-8484-95A37D4EB1D3}"/>
              </a:ext>
            </a:extLst>
          </p:cNvPr>
          <p:cNvSpPr>
            <a:spLocks noGrp="1"/>
          </p:cNvSpPr>
          <p:nvPr>
            <p:ph type="dt" sz="half" idx="10"/>
          </p:nvPr>
        </p:nvSpPr>
        <p:spPr/>
        <p:txBody>
          <a:bodyPr/>
          <a:lstStyle/>
          <a:p>
            <a:fld id="{D1459A52-441B-4475-AD82-28920DAD9D10}" type="datetime1">
              <a:rPr lang="en-GB" smtClean="0"/>
              <a:t>17/05/2024</a:t>
            </a:fld>
            <a:endParaRPr lang="en-GB"/>
          </a:p>
        </p:txBody>
      </p:sp>
      <p:sp>
        <p:nvSpPr>
          <p:cNvPr id="6" name="Footer Placeholder 5">
            <a:extLst>
              <a:ext uri="{FF2B5EF4-FFF2-40B4-BE49-F238E27FC236}">
                <a16:creationId xmlns:a16="http://schemas.microsoft.com/office/drawing/2014/main" id="{7FA81BC3-387C-4CF5-AECC-155901DD0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FAA8B7-239D-4195-8231-225B9ACB3060}"/>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95545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F57C-44C7-48B3-9C73-9869D7F04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E35545-87EB-41EB-9393-CB1EE2319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051CD5-819C-4ABA-B559-79A961D1D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78E99-D573-4527-9CBD-4C5E9B83F0F5}"/>
              </a:ext>
            </a:extLst>
          </p:cNvPr>
          <p:cNvSpPr>
            <a:spLocks noGrp="1"/>
          </p:cNvSpPr>
          <p:nvPr>
            <p:ph type="dt" sz="half" idx="10"/>
          </p:nvPr>
        </p:nvSpPr>
        <p:spPr/>
        <p:txBody>
          <a:bodyPr/>
          <a:lstStyle/>
          <a:p>
            <a:fld id="{0D5D3115-9412-4A10-800A-898EAC8728B7}" type="datetime1">
              <a:rPr lang="en-GB" smtClean="0"/>
              <a:t>17/05/2024</a:t>
            </a:fld>
            <a:endParaRPr lang="en-GB"/>
          </a:p>
        </p:txBody>
      </p:sp>
      <p:sp>
        <p:nvSpPr>
          <p:cNvPr id="6" name="Footer Placeholder 5">
            <a:extLst>
              <a:ext uri="{FF2B5EF4-FFF2-40B4-BE49-F238E27FC236}">
                <a16:creationId xmlns:a16="http://schemas.microsoft.com/office/drawing/2014/main" id="{85C159F7-3639-4E5F-8E90-D8AA87F0E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A3288-CB6B-4F09-B78F-695D89491DE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536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8736-5069-420A-9877-8471937574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F90BF9-AEFA-477B-BCBB-54FCE6145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01378-934A-484A-AE23-8B44BECF611E}"/>
              </a:ext>
            </a:extLst>
          </p:cNvPr>
          <p:cNvSpPr>
            <a:spLocks noGrp="1"/>
          </p:cNvSpPr>
          <p:nvPr>
            <p:ph type="dt" sz="half" idx="10"/>
          </p:nvPr>
        </p:nvSpPr>
        <p:spPr/>
        <p:txBody>
          <a:bodyPr/>
          <a:lstStyle/>
          <a:p>
            <a:fld id="{E527889B-846B-4711-B61D-F1B4BF34CF31}" type="datetime1">
              <a:rPr lang="en-GB" smtClean="0"/>
              <a:t>17/05/2024</a:t>
            </a:fld>
            <a:endParaRPr lang="en-GB"/>
          </a:p>
        </p:txBody>
      </p:sp>
      <p:sp>
        <p:nvSpPr>
          <p:cNvPr id="5" name="Footer Placeholder 4">
            <a:extLst>
              <a:ext uri="{FF2B5EF4-FFF2-40B4-BE49-F238E27FC236}">
                <a16:creationId xmlns:a16="http://schemas.microsoft.com/office/drawing/2014/main" id="{A33E3E73-7BD5-4B40-BC8E-BD8ADAA384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0B2D7C-8D2C-4348-A0F9-BF6C276B760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87796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526B-BA3D-51E3-F881-6DF13A9AF3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8BC33-D1C5-6007-9479-59CDA6019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82543C-330D-639A-D2E4-D91F4A16B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23A2E-27C8-C5EB-251E-8B66CB2784AD}"/>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6" name="Footer Placeholder 5">
            <a:extLst>
              <a:ext uri="{FF2B5EF4-FFF2-40B4-BE49-F238E27FC236}">
                <a16:creationId xmlns:a16="http://schemas.microsoft.com/office/drawing/2014/main" id="{A7F25B28-C830-27DF-7F31-85F2F0A2AC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B24E8-CDC8-1D83-D686-6AF49AAB0B50}"/>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66385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74099-E20C-43A6-8BC4-841FC80AE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7F69B6-C3F0-4037-8AD1-80930DBF3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9753-543C-43E4-871D-362D629F1689}"/>
              </a:ext>
            </a:extLst>
          </p:cNvPr>
          <p:cNvSpPr>
            <a:spLocks noGrp="1"/>
          </p:cNvSpPr>
          <p:nvPr>
            <p:ph type="dt" sz="half" idx="10"/>
          </p:nvPr>
        </p:nvSpPr>
        <p:spPr/>
        <p:txBody>
          <a:bodyPr/>
          <a:lstStyle/>
          <a:p>
            <a:fld id="{6379136C-BBD2-4EB6-AC3F-D0D6ED250303}" type="datetime1">
              <a:rPr lang="en-GB" smtClean="0"/>
              <a:t>17/05/2024</a:t>
            </a:fld>
            <a:endParaRPr lang="en-GB"/>
          </a:p>
        </p:txBody>
      </p:sp>
      <p:sp>
        <p:nvSpPr>
          <p:cNvPr id="5" name="Footer Placeholder 4">
            <a:extLst>
              <a:ext uri="{FF2B5EF4-FFF2-40B4-BE49-F238E27FC236}">
                <a16:creationId xmlns:a16="http://schemas.microsoft.com/office/drawing/2014/main" id="{A6D2E91D-DCD1-4FE2-B297-6A97996E9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FBF12A-80C6-464B-A135-8A275BA57077}"/>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7377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DCF-51BF-6B96-5070-CA78662C11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DAB02-7B0A-1151-B015-20DBE6442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88CBC-1583-5348-672D-90CFD30AA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831E20-1FBF-0578-01FC-BBB734F13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3E170-CD30-1C04-4469-644640602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1A97D8-9928-6A4B-A66C-3932471C53A7}"/>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8" name="Footer Placeholder 7">
            <a:extLst>
              <a:ext uri="{FF2B5EF4-FFF2-40B4-BE49-F238E27FC236}">
                <a16:creationId xmlns:a16="http://schemas.microsoft.com/office/drawing/2014/main" id="{AB26F63A-A532-C077-E77C-BB352A0446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16D391-D97E-7EEC-6F86-F1DF7C62E6C1}"/>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33875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E7FC-1C6C-85AC-61A8-9D271E06E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32E614-8180-01D7-68D2-21C369BFD5D0}"/>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4" name="Footer Placeholder 3">
            <a:extLst>
              <a:ext uri="{FF2B5EF4-FFF2-40B4-BE49-F238E27FC236}">
                <a16:creationId xmlns:a16="http://schemas.microsoft.com/office/drawing/2014/main" id="{73FB5837-DD6E-CEE8-3571-E864F03D8A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16EE79-2AD0-1E31-BB8C-98B9ED2BD216}"/>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22505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C6F2-1D72-6DF6-80CD-E4DB24718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1F92EB-2393-4406-C0FC-8B1FF9D2C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7028B1-4B58-310B-4883-E14B7F673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D4ECB-BE38-CE83-DE6C-ABF503DFB7CC}"/>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6" name="Footer Placeholder 5">
            <a:extLst>
              <a:ext uri="{FF2B5EF4-FFF2-40B4-BE49-F238E27FC236}">
                <a16:creationId xmlns:a16="http://schemas.microsoft.com/office/drawing/2014/main" id="{5E1DF0FC-B518-CAFC-EE18-01F88A828D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08F60E-3135-66CB-7C26-6E1563C61C8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93579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BD20-DED1-9814-FF7E-A9E81690E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A5068F-26E1-94B7-454E-D9D8E43BE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9F1578-F0CE-BCD4-A924-3A3CACD3B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DBF5F-5324-C570-5AA0-6848D46700D8}"/>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6" name="Footer Placeholder 5">
            <a:extLst>
              <a:ext uri="{FF2B5EF4-FFF2-40B4-BE49-F238E27FC236}">
                <a16:creationId xmlns:a16="http://schemas.microsoft.com/office/drawing/2014/main" id="{1F890A54-3FAB-12ED-6AD8-73A4F8619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C5E3EC-2414-BAFA-6A84-05CF63A5970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19227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0331-E6C2-98C6-7A8A-2361AEF2A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3D52ED-D575-61A1-E468-3363526A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0CA86-0D08-8A55-D658-3A1B285A781D}"/>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5" name="Footer Placeholder 4">
            <a:extLst>
              <a:ext uri="{FF2B5EF4-FFF2-40B4-BE49-F238E27FC236}">
                <a16:creationId xmlns:a16="http://schemas.microsoft.com/office/drawing/2014/main" id="{A9834252-871D-60AA-FA58-83C75B989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F1370-109D-B319-2724-DF03C3AA8A95}"/>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08586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5FD91-F3CF-350D-B8FD-9B1294BB28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E98AC1-10A9-FA31-8C6B-9F9D15A7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82D14-73DA-9436-0006-C5EFFFAAD9F9}"/>
              </a:ext>
            </a:extLst>
          </p:cNvPr>
          <p:cNvSpPr>
            <a:spLocks noGrp="1"/>
          </p:cNvSpPr>
          <p:nvPr>
            <p:ph type="dt" sz="half" idx="10"/>
          </p:nvPr>
        </p:nvSpPr>
        <p:spPr/>
        <p:txBody>
          <a:bodyPr/>
          <a:lstStyle/>
          <a:p>
            <a:fld id="{CB557468-B07E-4DAC-9D43-E901424B776C}" type="datetimeFigureOut">
              <a:rPr lang="en-GB" smtClean="0"/>
              <a:t>17/05/2024</a:t>
            </a:fld>
            <a:endParaRPr lang="en-GB"/>
          </a:p>
        </p:txBody>
      </p:sp>
      <p:sp>
        <p:nvSpPr>
          <p:cNvPr id="5" name="Footer Placeholder 4">
            <a:extLst>
              <a:ext uri="{FF2B5EF4-FFF2-40B4-BE49-F238E27FC236}">
                <a16:creationId xmlns:a16="http://schemas.microsoft.com/office/drawing/2014/main" id="{0C18179E-D977-1CC7-0463-3E03996C9B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F598A-6FE5-44CF-748B-D10F89AAE137}"/>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912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17/05/2024</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160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741F4-95A7-4A77-B3A6-5984FB9FE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D28C57-A811-0E5F-72B8-003F16F0F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D3B90B-B906-C52B-124D-9114F5B83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57468-B07E-4DAC-9D43-E901424B776C}" type="datetimeFigureOut">
              <a:rPr lang="en-GB" smtClean="0"/>
              <a:t>17/05/2024</a:t>
            </a:fld>
            <a:endParaRPr lang="en-GB"/>
          </a:p>
        </p:txBody>
      </p:sp>
      <p:sp>
        <p:nvSpPr>
          <p:cNvPr id="5" name="Footer Placeholder 4">
            <a:extLst>
              <a:ext uri="{FF2B5EF4-FFF2-40B4-BE49-F238E27FC236}">
                <a16:creationId xmlns:a16="http://schemas.microsoft.com/office/drawing/2014/main" id="{42C061BE-59A4-0564-E62D-952F533C7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EF1559-4C6A-6751-F146-7BF9A950D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622E-B3DE-4DA2-93BB-688BD1BD01D8}" type="slidenum">
              <a:rPr lang="en-GB" smtClean="0"/>
              <a:t>‹#›</a:t>
            </a:fld>
            <a:endParaRPr lang="en-GB"/>
          </a:p>
        </p:txBody>
      </p:sp>
    </p:spTree>
    <p:extLst>
      <p:ext uri="{BB962C8B-B14F-4D97-AF65-F5344CB8AC3E}">
        <p14:creationId xmlns:p14="http://schemas.microsoft.com/office/powerpoint/2010/main" val="17617368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BE21A-8932-453B-9A16-3144B9DF2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74F6AC-3178-4DAF-8F36-FDC9633BA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AEF0B9-A3D6-4A91-8AF0-2E7CB9DC1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5F7E4-1A96-48A0-A9BB-74490823C4D2}" type="datetime1">
              <a:rPr lang="en-GB" smtClean="0"/>
              <a:t>17/05/2024</a:t>
            </a:fld>
            <a:endParaRPr lang="en-GB"/>
          </a:p>
        </p:txBody>
      </p:sp>
      <p:sp>
        <p:nvSpPr>
          <p:cNvPr id="5" name="Footer Placeholder 4">
            <a:extLst>
              <a:ext uri="{FF2B5EF4-FFF2-40B4-BE49-F238E27FC236}">
                <a16:creationId xmlns:a16="http://schemas.microsoft.com/office/drawing/2014/main" id="{9EB40746-7555-470D-9C63-F8D25E6CA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8CA7A8-54F6-4343-BB64-D9129F6DF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6028F-813B-4E02-837E-17CD63D81F9F}" type="slidenum">
              <a:rPr lang="en-GB" smtClean="0"/>
              <a:t>‹#›</a:t>
            </a:fld>
            <a:endParaRPr lang="en-GB"/>
          </a:p>
        </p:txBody>
      </p:sp>
    </p:spTree>
    <p:extLst>
      <p:ext uri="{BB962C8B-B14F-4D97-AF65-F5344CB8AC3E}">
        <p14:creationId xmlns:p14="http://schemas.microsoft.com/office/powerpoint/2010/main" val="165462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tmp"/><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tm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7.tm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mailto:research.group@cambridgeshire.gov.uk"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7.xml"/><Relationship Id="rId18" Type="http://schemas.openxmlformats.org/officeDocument/2006/relationships/image" Target="../media/image20.png"/><Relationship Id="rId26" Type="http://schemas.openxmlformats.org/officeDocument/2006/relationships/image" Target="../media/image25.svg"/><Relationship Id="rId3" Type="http://schemas.openxmlformats.org/officeDocument/2006/relationships/slide" Target="slide21.xml"/><Relationship Id="rId21" Type="http://schemas.openxmlformats.org/officeDocument/2006/relationships/slide" Target="slide34.xml"/><Relationship Id="rId7" Type="http://schemas.openxmlformats.org/officeDocument/2006/relationships/image" Target="../media/image14.svg"/><Relationship Id="rId12" Type="http://schemas.openxmlformats.org/officeDocument/2006/relationships/slide" Target="slide51.xml"/><Relationship Id="rId17" Type="http://schemas.openxmlformats.org/officeDocument/2006/relationships/slide" Target="slide38.xml"/><Relationship Id="rId25"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19.svg"/><Relationship Id="rId20"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svg"/><Relationship Id="rId24" Type="http://schemas.openxmlformats.org/officeDocument/2006/relationships/slide" Target="slide54.xml"/><Relationship Id="rId5" Type="http://schemas.openxmlformats.org/officeDocument/2006/relationships/slide" Target="slide10.xml"/><Relationship Id="rId15" Type="http://schemas.openxmlformats.org/officeDocument/2006/relationships/image" Target="../media/image18.png"/><Relationship Id="rId23" Type="http://schemas.openxmlformats.org/officeDocument/2006/relationships/image" Target="../media/image23.svg"/><Relationship Id="rId10" Type="http://schemas.openxmlformats.org/officeDocument/2006/relationships/image" Target="../media/image15.png"/><Relationship Id="rId19"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slide" Target="slide48.xml"/><Relationship Id="rId14" Type="http://schemas.openxmlformats.org/officeDocument/2006/relationships/image" Target="../media/image17.png"/><Relationship Id="rId22" Type="http://schemas.openxmlformats.org/officeDocument/2006/relationships/image" Target="../media/image22.png"/><Relationship Id="rId27"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838199" y="2208893"/>
            <a:ext cx="10439401" cy="2440214"/>
          </a:xfrm>
        </p:spPr>
        <p:txBody>
          <a:bodyPr vert="horz" lIns="91440" tIns="45720" rIns="91440" bIns="45720" rtlCol="0" anchor="b">
            <a:normAutofit fontScale="90000"/>
          </a:bodyPr>
          <a:lstStyle/>
          <a:p>
            <a:r>
              <a:rPr lang="en-GB" sz="4900" dirty="0">
                <a:effectLst/>
                <a:latin typeface="Segoe UI" panose="020B0502040204020203" pitchFamily="34" charset="0"/>
              </a:rPr>
              <a:t>Transport update: Cambridge and South Cambridgeshire</a:t>
            </a:r>
            <a:br>
              <a:rPr lang="en-GB" dirty="0">
                <a:effectLst/>
                <a:latin typeface="Segoe UI" panose="020B0502040204020203" pitchFamily="34" charset="0"/>
              </a:rPr>
            </a:br>
            <a:br>
              <a:rPr lang="en-US" sz="5400" b="1" dirty="0">
                <a:cs typeface="Calibri Light"/>
              </a:rPr>
            </a:br>
            <a:r>
              <a:rPr lang="en-US" sz="3200" b="1" dirty="0">
                <a:cs typeface="Calibri Light"/>
              </a:rPr>
              <a:t>COVID-19 transport impacts and recovery</a:t>
            </a:r>
            <a:endParaRPr lang="en-US" sz="5400" b="1" kern="1200" dirty="0">
              <a:latin typeface="+mj-lt"/>
              <a:cs typeface="Calibri Light"/>
            </a:endParaRPr>
          </a:p>
        </p:txBody>
      </p:sp>
      <p:sp>
        <p:nvSpPr>
          <p:cNvPr id="3" name="TextBox 2">
            <a:extLst>
              <a:ext uri="{FF2B5EF4-FFF2-40B4-BE49-F238E27FC236}">
                <a16:creationId xmlns:a16="http://schemas.microsoft.com/office/drawing/2014/main" id="{0145CA67-64CF-4EB4-8887-6ECB48DE38F3}"/>
              </a:ext>
            </a:extLst>
          </p:cNvPr>
          <p:cNvSpPr txBox="1"/>
          <p:nvPr/>
        </p:nvSpPr>
        <p:spPr>
          <a:xfrm>
            <a:off x="838199" y="5384878"/>
            <a:ext cx="7315200" cy="775494"/>
          </a:xfrm>
          <a:prstGeom prst="rect">
            <a:avLst/>
          </a:prstGeom>
        </p:spPr>
        <p:txBody>
          <a:bodyPr vert="horz" lIns="91440" tIns="45720" rIns="91440" bIns="45720" rtlCol="0" anchor="t">
            <a:normAutofit/>
          </a:bodyPr>
          <a:lstStyle/>
          <a:p>
            <a:pPr>
              <a:lnSpc>
                <a:spcPct val="90000"/>
              </a:lnSpc>
              <a:spcBef>
                <a:spcPts val="1000"/>
              </a:spcBef>
            </a:pPr>
            <a:r>
              <a:rPr lang="en-US" sz="1600" b="1"/>
              <a:t>March 2024</a:t>
            </a:r>
            <a:endParaRPr lang="en-US" sz="1600" b="1" kern="1200">
              <a:latin typeface="+mn-lt"/>
              <a:ea typeface="+mn-ea"/>
              <a:cs typeface="+mn-cs"/>
            </a:endParaRPr>
          </a:p>
          <a:p>
            <a:pPr>
              <a:lnSpc>
                <a:spcPct val="90000"/>
              </a:lnSpc>
              <a:spcBef>
                <a:spcPts val="1000"/>
              </a:spcBef>
            </a:pPr>
            <a:r>
              <a:rPr lang="en-US" sz="1600" b="1"/>
              <a:t>Policy &amp; Insight</a:t>
            </a:r>
            <a:r>
              <a:rPr lang="en-US" sz="1600" b="1" kern="1200">
                <a:latin typeface="+mn-lt"/>
                <a:ea typeface="+mn-ea"/>
                <a:cs typeface="+mn-cs"/>
              </a:rPr>
              <a:t> Team, Cambridgeshire County Council</a:t>
            </a:r>
            <a:endParaRPr lang="en-US" sz="1600" b="1" kern="1200">
              <a:latin typeface="+mn-lt"/>
              <a:cs typeface="Calibri"/>
            </a:endParaRPr>
          </a:p>
        </p:txBody>
      </p:sp>
      <p:pic>
        <p:nvPicPr>
          <p:cNvPr id="4" name="Picture 3">
            <a:extLst>
              <a:ext uri="{FF2B5EF4-FFF2-40B4-BE49-F238E27FC236}">
                <a16:creationId xmlns:a16="http://schemas.microsoft.com/office/drawing/2014/main" id="{0371F944-83DC-43A0-9D4F-E4DF376ADB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40435" y="192508"/>
            <a:ext cx="3746789" cy="824293"/>
          </a:xfrm>
          <a:prstGeom prst="rect">
            <a:avLst/>
          </a:prstGeom>
        </p:spPr>
      </p:pic>
      <p:sp>
        <p:nvSpPr>
          <p:cNvPr id="5" name="Slide Number Placeholder 4">
            <a:extLst>
              <a:ext uri="{FF2B5EF4-FFF2-40B4-BE49-F238E27FC236}">
                <a16:creationId xmlns:a16="http://schemas.microsoft.com/office/drawing/2014/main" id="{F68C85EC-CB0A-4DDE-B5D2-ECD489B97A7C}"/>
              </a:ext>
              <a:ext uri="{C183D7F6-B498-43B3-948B-1728B52AA6E4}">
                <adec:decorative xmlns:adec="http://schemas.microsoft.com/office/drawing/2017/decorative" val="1"/>
              </a:ext>
            </a:extLst>
          </p:cNvPr>
          <p:cNvSpPr>
            <a:spLocks noGrp="1"/>
          </p:cNvSpPr>
          <p:nvPr>
            <p:ph type="sldNum" sz="quarter" idx="12"/>
          </p:nvPr>
        </p:nvSpPr>
        <p:spPr>
          <a:xfrm>
            <a:off x="9448800" y="6492875"/>
            <a:ext cx="2743200" cy="365125"/>
          </a:xfrm>
        </p:spPr>
        <p:txBody>
          <a:bodyPr/>
          <a:lstStyle/>
          <a:p>
            <a:fld id="{AE56028F-813B-4E02-837E-17CD63D81F9F}" type="slidenum">
              <a:rPr lang="en-GB" smtClean="0"/>
              <a:t>1</a:t>
            </a:fld>
            <a:endParaRPr lang="en-GB"/>
          </a:p>
        </p:txBody>
      </p:sp>
    </p:spTree>
    <p:extLst>
      <p:ext uri="{BB962C8B-B14F-4D97-AF65-F5344CB8AC3E}">
        <p14:creationId xmlns:p14="http://schemas.microsoft.com/office/powerpoint/2010/main" val="413608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Strategic Road Network</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2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sensor locations across Cambridgeshire and Peterborough.">
            <a:extLst>
              <a:ext uri="{FF2B5EF4-FFF2-40B4-BE49-F238E27FC236}">
                <a16:creationId xmlns:a16="http://schemas.microsoft.com/office/drawing/2014/main" id="{208899BF-9341-70B5-00FF-8A587C24C216}"/>
              </a:ext>
            </a:extLst>
          </p:cNvPr>
          <p:cNvPicPr>
            <a:picLocks noChangeAspect="1"/>
          </p:cNvPicPr>
          <p:nvPr/>
        </p:nvPicPr>
        <p:blipFill rotWithShape="1">
          <a:blip r:embed="rId3">
            <a:extLst>
              <a:ext uri="{28A0092B-C50C-407E-A947-70E740481C1C}">
                <a14:useLocalDpi xmlns:a14="http://schemas.microsoft.com/office/drawing/2010/main" val="0"/>
              </a:ext>
            </a:extLst>
          </a:blip>
          <a:srcRect l="8280" t="2020" r="4549"/>
          <a:stretch/>
        </p:blipFill>
        <p:spPr>
          <a:xfrm>
            <a:off x="364485" y="1112668"/>
            <a:ext cx="5261053" cy="5532532"/>
          </a:xfrm>
          <a:prstGeom prst="rect">
            <a:avLst/>
          </a:prstGeom>
          <a:ln>
            <a:solidFill>
              <a:schemeClr val="tx1"/>
            </a:solidFill>
          </a:ln>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Monitoring Sites</a:t>
            </a:r>
          </a:p>
        </p:txBody>
      </p:sp>
      <p:sp>
        <p:nvSpPr>
          <p:cNvPr id="17" name="TextBox 16">
            <a:extLst>
              <a:ext uri="{FF2B5EF4-FFF2-40B4-BE49-F238E27FC236}">
                <a16:creationId xmlns:a16="http://schemas.microsoft.com/office/drawing/2014/main" id="{0F0023AC-4649-27B4-98E7-FB0713E7416F}"/>
              </a:ext>
            </a:extLst>
          </p:cNvPr>
          <p:cNvSpPr txBox="1"/>
          <p:nvPr/>
        </p:nvSpPr>
        <p:spPr>
          <a:xfrm>
            <a:off x="364485" y="835669"/>
            <a:ext cx="5261053" cy="276999"/>
          </a:xfrm>
          <a:prstGeom prst="rect">
            <a:avLst/>
          </a:prstGeom>
          <a:solidFill>
            <a:schemeClr val="bg1"/>
          </a:solidFill>
          <a:ln>
            <a:solidFill>
              <a:schemeClr val="tx1"/>
            </a:solidFill>
          </a:ln>
        </p:spPr>
        <p:txBody>
          <a:bodyPr wrap="square" rtlCol="0">
            <a:spAutoFit/>
          </a:bodyPr>
          <a:lstStyle/>
          <a:p>
            <a:pPr algn="ctr"/>
            <a:r>
              <a:rPr lang="en-GB" sz="1200" b="1"/>
              <a:t>Strategic Road Network traffic monitoring sites with continuous data</a:t>
            </a:r>
          </a:p>
        </p:txBody>
      </p:sp>
      <p:sp>
        <p:nvSpPr>
          <p:cNvPr id="12" name="TextBox 11">
            <a:extLst>
              <a:ext uri="{FF2B5EF4-FFF2-40B4-BE49-F238E27FC236}">
                <a16:creationId xmlns:a16="http://schemas.microsoft.com/office/drawing/2014/main" id="{B0D012D3-B9E1-F773-D2E2-5E180AEB2354}"/>
              </a:ext>
            </a:extLst>
          </p:cNvPr>
          <p:cNvSpPr txBox="1"/>
          <p:nvPr/>
        </p:nvSpPr>
        <p:spPr>
          <a:xfrm>
            <a:off x="5863585" y="1250225"/>
            <a:ext cx="5790349" cy="2169825"/>
          </a:xfrm>
          <a:prstGeom prst="rect">
            <a:avLst/>
          </a:prstGeom>
          <a:noFill/>
        </p:spPr>
        <p:txBody>
          <a:bodyPr wrap="square" lIns="91440" tIns="45720" rIns="91440" bIns="45720" rtlCol="0" anchor="t">
            <a:spAutoFit/>
          </a:bodyPr>
          <a:lstStyle/>
          <a:p>
            <a:pPr marL="171450" indent="-171450">
              <a:spcAft>
                <a:spcPts val="600"/>
              </a:spcAft>
              <a:buFont typeface="Arial" panose="020B0604020202020204" pitchFamily="34" charset="0"/>
              <a:buChar char="•"/>
            </a:pPr>
            <a:r>
              <a:rPr lang="en-GB" sz="1200" dirty="0"/>
              <a:t>National Highways have approximately 1,400 permanent traffic monitoring sites on the strategic road network within Cambridgeshire and Peterborough.</a:t>
            </a:r>
            <a:endParaRPr lang="en-GB" sz="1200" dirty="0">
              <a:cs typeface="Calibri"/>
            </a:endParaRPr>
          </a:p>
          <a:p>
            <a:pPr marL="171450" indent="-171450">
              <a:spcAft>
                <a:spcPts val="600"/>
              </a:spcAft>
              <a:buFont typeface="Arial" panose="020B0604020202020204" pitchFamily="34" charset="0"/>
              <a:buChar char="•"/>
            </a:pPr>
            <a:r>
              <a:rPr lang="en-GB" sz="1200" dirty="0"/>
              <a:t>Each monitoring site varies in its ability to reliably provide data over time, and periods of inactivity are common. It is therefore not appropriate to conduct a long-term analysis for all sites.</a:t>
            </a:r>
            <a:endParaRPr lang="en-GB" sz="1200" dirty="0">
              <a:cs typeface="Calibri"/>
            </a:endParaRPr>
          </a:p>
          <a:p>
            <a:pPr marL="171450" indent="-171450">
              <a:spcAft>
                <a:spcPts val="600"/>
              </a:spcAft>
              <a:buFont typeface="Arial" panose="020B0604020202020204" pitchFamily="34" charset="0"/>
              <a:buChar char="•"/>
            </a:pPr>
            <a:r>
              <a:rPr lang="en-GB" sz="1200" dirty="0"/>
              <a:t>For this reason, only the 14 sensors with uninterrupted data from January 2019 onwards are included in this analysis. These 14 sites are shown on the map to the left.</a:t>
            </a:r>
            <a:endParaRPr lang="en-GB" sz="1200" dirty="0">
              <a:ea typeface="Calibri"/>
              <a:cs typeface="Calibri"/>
            </a:endParaRPr>
          </a:p>
          <a:p>
            <a:pPr marL="171450" indent="-171450">
              <a:spcAft>
                <a:spcPts val="600"/>
              </a:spcAft>
              <a:buFont typeface="Arial" panose="020B0604020202020204" pitchFamily="34" charset="0"/>
              <a:buChar char="•"/>
            </a:pPr>
            <a:r>
              <a:rPr lang="en-GB" sz="1200" dirty="0">
                <a:cs typeface="Calibri"/>
              </a:rPr>
              <a:t>Please note the number of sensors used within this analysis has decreased since the last update due to sensor outages. Therefore, absolute flow volumes will not be comparable to previous updates.</a:t>
            </a:r>
            <a:endParaRPr lang="en-GB" sz="1200" dirty="0">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11</a:t>
            </a:fld>
            <a:endParaRPr lang="en-GB"/>
          </a:p>
        </p:txBody>
      </p:sp>
      <p:sp>
        <p:nvSpPr>
          <p:cNvPr id="15" name="Arrow: Up 14">
            <a:extLst>
              <a:ext uri="{FF2B5EF4-FFF2-40B4-BE49-F238E27FC236}">
                <a16:creationId xmlns:a16="http://schemas.microsoft.com/office/drawing/2014/main" id="{307E506E-E5AF-359F-3C48-820DEDC903FE}"/>
              </a:ext>
              <a:ext uri="{C183D7F6-B498-43B3-948B-1728B52AA6E4}">
                <adec:decorative xmlns:adec="http://schemas.microsoft.com/office/drawing/2017/decorative" val="1"/>
              </a:ext>
            </a:extLst>
          </p:cNvPr>
          <p:cNvSpPr/>
          <p:nvPr/>
        </p:nvSpPr>
        <p:spPr>
          <a:xfrm>
            <a:off x="5078462" y="1476804"/>
            <a:ext cx="247650" cy="444385"/>
          </a:xfrm>
          <a:prstGeom prst="upArrow">
            <a:avLst>
              <a:gd name="adj1" fmla="val 33333"/>
              <a:gd name="adj2" fmla="val 694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0F61F19-8D67-5CEC-F342-089E721E4B34}"/>
              </a:ext>
              <a:ext uri="{C183D7F6-B498-43B3-948B-1728B52AA6E4}">
                <adec:decorative xmlns:adec="http://schemas.microsoft.com/office/drawing/2017/decorative" val="1"/>
              </a:ext>
            </a:extLst>
          </p:cNvPr>
          <p:cNvSpPr txBox="1"/>
          <p:nvPr/>
        </p:nvSpPr>
        <p:spPr>
          <a:xfrm flipH="1">
            <a:off x="4995948" y="1962820"/>
            <a:ext cx="440018" cy="338554"/>
          </a:xfrm>
          <a:prstGeom prst="rect">
            <a:avLst/>
          </a:prstGeom>
          <a:noFill/>
        </p:spPr>
        <p:txBody>
          <a:bodyPr wrap="square" rtlCol="0">
            <a:spAutoFit/>
          </a:bodyPr>
          <a:lstStyle/>
          <a:p>
            <a:pPr algn="ctr"/>
            <a:r>
              <a:rPr lang="en-GB" sz="1600" b="1">
                <a:solidFill>
                  <a:srgbClr val="1E2021"/>
                </a:solidFill>
                <a:latin typeface="osmftext"/>
              </a:rPr>
              <a:t>N</a:t>
            </a:r>
            <a:endParaRPr lang="en-GB" sz="1600" b="1"/>
          </a:p>
        </p:txBody>
      </p:sp>
      <p:sp>
        <p:nvSpPr>
          <p:cNvPr id="18" name="TextBox 17">
            <a:extLst>
              <a:ext uri="{FF2B5EF4-FFF2-40B4-BE49-F238E27FC236}">
                <a16:creationId xmlns:a16="http://schemas.microsoft.com/office/drawing/2014/main" id="{EFC7C267-8BB4-3E74-4CF6-95BB3A6B6488}"/>
              </a:ext>
              <a:ext uri="{C183D7F6-B498-43B3-948B-1728B52AA6E4}">
                <adec:decorative xmlns:adec="http://schemas.microsoft.com/office/drawing/2017/decorative" val="1"/>
              </a:ext>
            </a:extLst>
          </p:cNvPr>
          <p:cNvSpPr txBox="1"/>
          <p:nvPr/>
        </p:nvSpPr>
        <p:spPr>
          <a:xfrm>
            <a:off x="353975" y="6415230"/>
            <a:ext cx="3501459" cy="230832"/>
          </a:xfrm>
          <a:prstGeom prst="rect">
            <a:avLst/>
          </a:prstGeom>
          <a:solidFill>
            <a:schemeClr val="bg1"/>
          </a:solidFill>
          <a:ln>
            <a:solidFill>
              <a:schemeClr val="tx1"/>
            </a:solidFill>
          </a:ln>
        </p:spPr>
        <p:txBody>
          <a:bodyPr wrap="square" rtlCol="0">
            <a:spAutoFit/>
          </a:bodyPr>
          <a:lstStyle/>
          <a:p>
            <a:r>
              <a:rPr lang="en-GB" sz="900" dirty="0"/>
              <a:t>© OpenStreetMap Contributors © Tom </a:t>
            </a:r>
            <a:r>
              <a:rPr lang="en-GB" sz="900" dirty="0" err="1"/>
              <a:t>Tom</a:t>
            </a:r>
            <a:r>
              <a:rPr lang="en-GB" sz="900" dirty="0"/>
              <a:t> © Microsoft Corporation</a:t>
            </a:r>
          </a:p>
        </p:txBody>
      </p:sp>
      <p:grpSp>
        <p:nvGrpSpPr>
          <p:cNvPr id="6" name="Group 5">
            <a:extLst>
              <a:ext uri="{FF2B5EF4-FFF2-40B4-BE49-F238E27FC236}">
                <a16:creationId xmlns:a16="http://schemas.microsoft.com/office/drawing/2014/main" id="{D90E3B5F-04AD-A547-DB7A-995A0BD02AF2}"/>
              </a:ext>
              <a:ext uri="{C183D7F6-B498-43B3-948B-1728B52AA6E4}">
                <adec:decorative xmlns:adec="http://schemas.microsoft.com/office/drawing/2017/decorative" val="1"/>
              </a:ext>
            </a:extLst>
          </p:cNvPr>
          <p:cNvGrpSpPr/>
          <p:nvPr/>
        </p:nvGrpSpPr>
        <p:grpSpPr>
          <a:xfrm>
            <a:off x="5622616" y="3835133"/>
            <a:ext cx="4338043" cy="2822718"/>
            <a:chOff x="6096000" y="3878141"/>
            <a:chExt cx="4338043" cy="2822718"/>
          </a:xfrm>
        </p:grpSpPr>
        <p:sp>
          <p:nvSpPr>
            <p:cNvPr id="31" name="Rectangle 30">
              <a:extLst>
                <a:ext uri="{FF2B5EF4-FFF2-40B4-BE49-F238E27FC236}">
                  <a16:creationId xmlns:a16="http://schemas.microsoft.com/office/drawing/2014/main" id="{33767688-6B22-AD16-1513-C7C6FD86EACF}"/>
                </a:ext>
                <a:ext uri="{C183D7F6-B498-43B3-948B-1728B52AA6E4}">
                  <adec:decorative xmlns:adec="http://schemas.microsoft.com/office/drawing/2017/decorative" val="1"/>
                </a:ext>
              </a:extLst>
            </p:cNvPr>
            <p:cNvSpPr/>
            <p:nvPr/>
          </p:nvSpPr>
          <p:spPr>
            <a:xfrm>
              <a:off x="6096000" y="3878141"/>
              <a:ext cx="3919112" cy="280874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5DA151B3-9C7C-76E9-A191-97A4A7F53A01}"/>
                </a:ext>
                <a:ext uri="{C183D7F6-B498-43B3-948B-1728B52AA6E4}">
                  <adec:decorative xmlns:adec="http://schemas.microsoft.com/office/drawing/2017/decorative" val="1"/>
                </a:ext>
              </a:extLst>
            </p:cNvPr>
            <p:cNvGrpSpPr/>
            <p:nvPr/>
          </p:nvGrpSpPr>
          <p:grpSpPr>
            <a:xfrm>
              <a:off x="6205345" y="3952928"/>
              <a:ext cx="4228698" cy="2747931"/>
              <a:chOff x="6542083" y="1034158"/>
              <a:chExt cx="4228698" cy="2747931"/>
            </a:xfrm>
          </p:grpSpPr>
          <p:grpSp>
            <p:nvGrpSpPr>
              <p:cNvPr id="20" name="Group 19">
                <a:extLst>
                  <a:ext uri="{FF2B5EF4-FFF2-40B4-BE49-F238E27FC236}">
                    <a16:creationId xmlns:a16="http://schemas.microsoft.com/office/drawing/2014/main" id="{4F169118-8AAE-C58D-51EE-DDB2144A3ECC}"/>
                  </a:ext>
                </a:extLst>
              </p:cNvPr>
              <p:cNvGrpSpPr/>
              <p:nvPr/>
            </p:nvGrpSpPr>
            <p:grpSpPr>
              <a:xfrm>
                <a:off x="6542083" y="1034158"/>
                <a:ext cx="3654513" cy="2106197"/>
                <a:chOff x="6593062" y="1090907"/>
                <a:chExt cx="3654513" cy="2106197"/>
              </a:xfrm>
            </p:grpSpPr>
            <p:pic>
              <p:nvPicPr>
                <p:cNvPr id="23" name="Picture 22" descr="A picture containing chart&#10;&#10;Description automatically generated">
                  <a:extLst>
                    <a:ext uri="{FF2B5EF4-FFF2-40B4-BE49-F238E27FC236}">
                      <a16:creationId xmlns:a16="http://schemas.microsoft.com/office/drawing/2014/main" id="{AF5954B1-DE17-2786-0DC5-2FD482E75881}"/>
                    </a:ext>
                  </a:extLst>
                </p:cNvPr>
                <p:cNvPicPr>
                  <a:picLocks noChangeAspect="1"/>
                </p:cNvPicPr>
                <p:nvPr/>
              </p:nvPicPr>
              <p:blipFill rotWithShape="1">
                <a:blip r:embed="rId4">
                  <a:extLst>
                    <a:ext uri="{28A0092B-C50C-407E-A947-70E740481C1C}">
                      <a14:useLocalDpi xmlns:a14="http://schemas.microsoft.com/office/drawing/2010/main" val="0"/>
                    </a:ext>
                  </a:extLst>
                </a:blip>
                <a:srcRect t="63371" r="80260" b="13175"/>
                <a:stretch/>
              </p:blipFill>
              <p:spPr>
                <a:xfrm>
                  <a:off x="6593062" y="2542482"/>
                  <a:ext cx="391938" cy="646331"/>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BD7A0ABF-B398-F3AD-F38F-FE4BFAB3D606}"/>
                    </a:ext>
                  </a:extLst>
                </p:cNvPr>
                <p:cNvPicPr>
                  <a:picLocks noChangeAspect="1"/>
                </p:cNvPicPr>
                <p:nvPr/>
              </p:nvPicPr>
              <p:blipFill rotWithShape="1">
                <a:blip r:embed="rId4">
                  <a:extLst>
                    <a:ext uri="{28A0092B-C50C-407E-A947-70E740481C1C}">
                      <a14:useLocalDpi xmlns:a14="http://schemas.microsoft.com/office/drawing/2010/main" val="0"/>
                    </a:ext>
                  </a:extLst>
                </a:blip>
                <a:srcRect l="214" t="-53" r="80046" b="49777"/>
                <a:stretch/>
              </p:blipFill>
              <p:spPr>
                <a:xfrm>
                  <a:off x="6597295" y="1110361"/>
                  <a:ext cx="391938" cy="1400051"/>
                </a:xfrm>
                <a:prstGeom prst="rect">
                  <a:avLst/>
                </a:prstGeom>
              </p:spPr>
            </p:pic>
            <p:sp>
              <p:nvSpPr>
                <p:cNvPr id="25" name="TextBox 24">
                  <a:extLst>
                    <a:ext uri="{FF2B5EF4-FFF2-40B4-BE49-F238E27FC236}">
                      <a16:creationId xmlns:a16="http://schemas.microsoft.com/office/drawing/2014/main" id="{C9FEA6A2-B3E3-4620-B092-1D2E9947F960}"/>
                    </a:ext>
                  </a:extLst>
                </p:cNvPr>
                <p:cNvSpPr txBox="1"/>
                <p:nvPr/>
              </p:nvSpPr>
              <p:spPr>
                <a:xfrm>
                  <a:off x="6908799" y="1090907"/>
                  <a:ext cx="2353554" cy="369332"/>
                </a:xfrm>
                <a:prstGeom prst="rect">
                  <a:avLst/>
                </a:prstGeom>
                <a:noFill/>
              </p:spPr>
              <p:txBody>
                <a:bodyPr wrap="square" rtlCol="0">
                  <a:spAutoFit/>
                </a:bodyPr>
                <a:lstStyle/>
                <a:p>
                  <a:r>
                    <a:rPr lang="en-GB"/>
                    <a:t>Cambridge sites</a:t>
                  </a:r>
                </a:p>
              </p:txBody>
            </p:sp>
            <p:sp>
              <p:nvSpPr>
                <p:cNvPr id="26" name="TextBox 25">
                  <a:extLst>
                    <a:ext uri="{FF2B5EF4-FFF2-40B4-BE49-F238E27FC236}">
                      <a16:creationId xmlns:a16="http://schemas.microsoft.com/office/drawing/2014/main" id="{5E9EDF8C-A071-AD3B-B0DF-9897104832FF}"/>
                    </a:ext>
                  </a:extLst>
                </p:cNvPr>
                <p:cNvSpPr txBox="1"/>
                <p:nvPr/>
              </p:nvSpPr>
              <p:spPr>
                <a:xfrm>
                  <a:off x="6908799" y="1439793"/>
                  <a:ext cx="3069650" cy="369332"/>
                </a:xfrm>
                <a:prstGeom prst="rect">
                  <a:avLst/>
                </a:prstGeom>
                <a:noFill/>
              </p:spPr>
              <p:txBody>
                <a:bodyPr wrap="square" rtlCol="0">
                  <a:spAutoFit/>
                </a:bodyPr>
                <a:lstStyle/>
                <a:p>
                  <a:r>
                    <a:rPr lang="en-GB"/>
                    <a:t>East Cambridgeshire sites</a:t>
                  </a:r>
                </a:p>
              </p:txBody>
            </p:sp>
            <p:sp>
              <p:nvSpPr>
                <p:cNvPr id="27" name="TextBox 26">
                  <a:extLst>
                    <a:ext uri="{FF2B5EF4-FFF2-40B4-BE49-F238E27FC236}">
                      <a16:creationId xmlns:a16="http://schemas.microsoft.com/office/drawing/2014/main" id="{CF0DA7B7-349D-C815-4573-9815C5D17300}"/>
                    </a:ext>
                  </a:extLst>
                </p:cNvPr>
                <p:cNvSpPr txBox="1"/>
                <p:nvPr/>
              </p:nvSpPr>
              <p:spPr>
                <a:xfrm>
                  <a:off x="6883398" y="1789671"/>
                  <a:ext cx="2353554" cy="369332"/>
                </a:xfrm>
                <a:prstGeom prst="rect">
                  <a:avLst/>
                </a:prstGeom>
                <a:noFill/>
              </p:spPr>
              <p:txBody>
                <a:bodyPr wrap="square" rtlCol="0">
                  <a:spAutoFit/>
                </a:bodyPr>
                <a:lstStyle/>
                <a:p>
                  <a:r>
                    <a:rPr lang="en-GB"/>
                    <a:t>Fenland sites</a:t>
                  </a:r>
                </a:p>
              </p:txBody>
            </p:sp>
            <p:sp>
              <p:nvSpPr>
                <p:cNvPr id="28" name="TextBox 27">
                  <a:extLst>
                    <a:ext uri="{FF2B5EF4-FFF2-40B4-BE49-F238E27FC236}">
                      <a16:creationId xmlns:a16="http://schemas.microsoft.com/office/drawing/2014/main" id="{38AD14D9-7D6C-E558-948F-49FEA085F3D6}"/>
                    </a:ext>
                  </a:extLst>
                </p:cNvPr>
                <p:cNvSpPr txBox="1"/>
                <p:nvPr/>
              </p:nvSpPr>
              <p:spPr>
                <a:xfrm>
                  <a:off x="6908799" y="2134579"/>
                  <a:ext cx="2353554" cy="369332"/>
                </a:xfrm>
                <a:prstGeom prst="rect">
                  <a:avLst/>
                </a:prstGeom>
                <a:noFill/>
              </p:spPr>
              <p:txBody>
                <a:bodyPr wrap="square" rtlCol="0">
                  <a:spAutoFit/>
                </a:bodyPr>
                <a:lstStyle/>
                <a:p>
                  <a:r>
                    <a:rPr lang="en-GB"/>
                    <a:t>Huntingdonshire sites</a:t>
                  </a:r>
                </a:p>
              </p:txBody>
            </p:sp>
            <p:sp>
              <p:nvSpPr>
                <p:cNvPr id="29" name="TextBox 28">
                  <a:extLst>
                    <a:ext uri="{FF2B5EF4-FFF2-40B4-BE49-F238E27FC236}">
                      <a16:creationId xmlns:a16="http://schemas.microsoft.com/office/drawing/2014/main" id="{A2175462-6F39-E65D-1EE8-2CCAE3CA8137}"/>
                    </a:ext>
                  </a:extLst>
                </p:cNvPr>
                <p:cNvSpPr txBox="1"/>
                <p:nvPr/>
              </p:nvSpPr>
              <p:spPr>
                <a:xfrm>
                  <a:off x="6902648" y="2498200"/>
                  <a:ext cx="2353554" cy="369332"/>
                </a:xfrm>
                <a:prstGeom prst="rect">
                  <a:avLst/>
                </a:prstGeom>
                <a:noFill/>
              </p:spPr>
              <p:txBody>
                <a:bodyPr wrap="square" rtlCol="0">
                  <a:spAutoFit/>
                </a:bodyPr>
                <a:lstStyle/>
                <a:p>
                  <a:r>
                    <a:rPr lang="en-GB"/>
                    <a:t>Peterborough sites</a:t>
                  </a:r>
                </a:p>
              </p:txBody>
            </p:sp>
            <p:sp>
              <p:nvSpPr>
                <p:cNvPr id="30" name="TextBox 29">
                  <a:extLst>
                    <a:ext uri="{FF2B5EF4-FFF2-40B4-BE49-F238E27FC236}">
                      <a16:creationId xmlns:a16="http://schemas.microsoft.com/office/drawing/2014/main" id="{56B87C39-02E0-1174-A542-714A462AAA83}"/>
                    </a:ext>
                  </a:extLst>
                </p:cNvPr>
                <p:cNvSpPr txBox="1"/>
                <p:nvPr/>
              </p:nvSpPr>
              <p:spPr>
                <a:xfrm>
                  <a:off x="6928048" y="2827772"/>
                  <a:ext cx="3319527" cy="369332"/>
                </a:xfrm>
                <a:prstGeom prst="rect">
                  <a:avLst/>
                </a:prstGeom>
                <a:noFill/>
              </p:spPr>
              <p:txBody>
                <a:bodyPr wrap="square" rtlCol="0">
                  <a:spAutoFit/>
                </a:bodyPr>
                <a:lstStyle/>
                <a:p>
                  <a:r>
                    <a:rPr lang="en-GB"/>
                    <a:t>South Cambridgeshire sites</a:t>
                  </a:r>
                </a:p>
              </p:txBody>
            </p:sp>
          </p:grpSp>
          <p:pic>
            <p:nvPicPr>
              <p:cNvPr id="21" name="Picture 20">
                <a:extLst>
                  <a:ext uri="{FF2B5EF4-FFF2-40B4-BE49-F238E27FC236}">
                    <a16:creationId xmlns:a16="http://schemas.microsoft.com/office/drawing/2014/main" id="{211EEE7B-F385-0D34-903E-30B59F797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892" y="3365738"/>
                <a:ext cx="276264" cy="181000"/>
              </a:xfrm>
              <a:prstGeom prst="rect">
                <a:avLst/>
              </a:prstGeom>
            </p:spPr>
          </p:pic>
          <p:sp>
            <p:nvSpPr>
              <p:cNvPr id="22" name="TextBox 21">
                <a:extLst>
                  <a:ext uri="{FF2B5EF4-FFF2-40B4-BE49-F238E27FC236}">
                    <a16:creationId xmlns:a16="http://schemas.microsoft.com/office/drawing/2014/main" id="{C14C6EF6-F1E8-B690-0F82-672BD7B83626}"/>
                  </a:ext>
                </a:extLst>
              </p:cNvPr>
              <p:cNvSpPr txBox="1"/>
              <p:nvPr/>
            </p:nvSpPr>
            <p:spPr>
              <a:xfrm>
                <a:off x="6851669" y="3135758"/>
                <a:ext cx="3919112" cy="646331"/>
              </a:xfrm>
              <a:prstGeom prst="rect">
                <a:avLst/>
              </a:prstGeom>
              <a:noFill/>
            </p:spPr>
            <p:txBody>
              <a:bodyPr wrap="square" rtlCol="0">
                <a:spAutoFit/>
              </a:bodyPr>
              <a:lstStyle/>
              <a:p>
                <a:r>
                  <a:rPr lang="en-GB"/>
                  <a:t>Strategic Road Network in Cambridgeshire and Peterborough</a:t>
                </a:r>
              </a:p>
            </p:txBody>
          </p:sp>
        </p:grpSp>
      </p:grpSp>
      <p:sp>
        <p:nvSpPr>
          <p:cNvPr id="32" name="TextBox 31">
            <a:extLst>
              <a:ext uri="{FF2B5EF4-FFF2-40B4-BE49-F238E27FC236}">
                <a16:creationId xmlns:a16="http://schemas.microsoft.com/office/drawing/2014/main" id="{B1AD8C85-25BA-DCA8-7D17-99E28B862D67}"/>
              </a:ext>
              <a:ext uri="{C183D7F6-B498-43B3-948B-1728B52AA6E4}">
                <adec:decorative xmlns:adec="http://schemas.microsoft.com/office/drawing/2017/decorative" val="1"/>
              </a:ext>
            </a:extLst>
          </p:cNvPr>
          <p:cNvSpPr txBox="1"/>
          <p:nvPr/>
        </p:nvSpPr>
        <p:spPr>
          <a:xfrm>
            <a:off x="3098265" y="1681785"/>
            <a:ext cx="57946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A47</a:t>
            </a:r>
          </a:p>
        </p:txBody>
      </p:sp>
      <p:sp>
        <p:nvSpPr>
          <p:cNvPr id="33" name="TextBox 32">
            <a:extLst>
              <a:ext uri="{FF2B5EF4-FFF2-40B4-BE49-F238E27FC236}">
                <a16:creationId xmlns:a16="http://schemas.microsoft.com/office/drawing/2014/main" id="{E08E89BA-4D35-FFB3-EB7A-586CEA939495}"/>
              </a:ext>
              <a:ext uri="{C183D7F6-B498-43B3-948B-1728B52AA6E4}">
                <adec:decorative xmlns:adec="http://schemas.microsoft.com/office/drawing/2017/decorative" val="1"/>
              </a:ext>
            </a:extLst>
          </p:cNvPr>
          <p:cNvSpPr txBox="1"/>
          <p:nvPr/>
        </p:nvSpPr>
        <p:spPr>
          <a:xfrm>
            <a:off x="3292686" y="6016117"/>
            <a:ext cx="627929"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dirty="0"/>
              <a:t>M11</a:t>
            </a:r>
          </a:p>
        </p:txBody>
      </p:sp>
      <p:sp>
        <p:nvSpPr>
          <p:cNvPr id="34" name="TextBox 33">
            <a:extLst>
              <a:ext uri="{FF2B5EF4-FFF2-40B4-BE49-F238E27FC236}">
                <a16:creationId xmlns:a16="http://schemas.microsoft.com/office/drawing/2014/main" id="{CE299B37-81B4-D397-E5D1-FC29CBF93620}"/>
              </a:ext>
              <a:ext uri="{C183D7F6-B498-43B3-948B-1728B52AA6E4}">
                <adec:decorative xmlns:adec="http://schemas.microsoft.com/office/drawing/2017/decorative" val="1"/>
              </a:ext>
            </a:extLst>
          </p:cNvPr>
          <p:cNvSpPr txBox="1"/>
          <p:nvPr/>
        </p:nvSpPr>
        <p:spPr>
          <a:xfrm>
            <a:off x="4957848" y="3430860"/>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dirty="0"/>
              <a:t>A11</a:t>
            </a:r>
          </a:p>
        </p:txBody>
      </p:sp>
      <p:sp>
        <p:nvSpPr>
          <p:cNvPr id="35" name="TextBox 34">
            <a:extLst>
              <a:ext uri="{FF2B5EF4-FFF2-40B4-BE49-F238E27FC236}">
                <a16:creationId xmlns:a16="http://schemas.microsoft.com/office/drawing/2014/main" id="{D4077DED-7154-E19F-6185-BD94C1F61C3B}"/>
              </a:ext>
              <a:ext uri="{C183D7F6-B498-43B3-948B-1728B52AA6E4}">
                <adec:decorative xmlns:adec="http://schemas.microsoft.com/office/drawing/2017/decorative" val="1"/>
              </a:ext>
            </a:extLst>
          </p:cNvPr>
          <p:cNvSpPr txBox="1"/>
          <p:nvPr/>
        </p:nvSpPr>
        <p:spPr>
          <a:xfrm>
            <a:off x="5080113" y="4205105"/>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6" name="TextBox 35">
            <a:extLst>
              <a:ext uri="{FF2B5EF4-FFF2-40B4-BE49-F238E27FC236}">
                <a16:creationId xmlns:a16="http://schemas.microsoft.com/office/drawing/2014/main" id="{4E265217-0D7D-83A0-475A-20B193966D72}"/>
              </a:ext>
              <a:ext uri="{C183D7F6-B498-43B3-948B-1728B52AA6E4}">
                <adec:decorative xmlns:adec="http://schemas.microsoft.com/office/drawing/2017/decorative" val="1"/>
              </a:ext>
            </a:extLst>
          </p:cNvPr>
          <p:cNvSpPr txBox="1"/>
          <p:nvPr/>
        </p:nvSpPr>
        <p:spPr>
          <a:xfrm>
            <a:off x="515924" y="3426752"/>
            <a:ext cx="51929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7" name="TextBox 36">
            <a:extLst>
              <a:ext uri="{FF2B5EF4-FFF2-40B4-BE49-F238E27FC236}">
                <a16:creationId xmlns:a16="http://schemas.microsoft.com/office/drawing/2014/main" id="{950CE8EA-F059-6061-38AF-40A6C8B984EA}"/>
              </a:ext>
              <a:ext uri="{C183D7F6-B498-43B3-948B-1728B52AA6E4}">
                <adec:decorative xmlns:adec="http://schemas.microsoft.com/office/drawing/2017/decorative" val="1"/>
              </a:ext>
            </a:extLst>
          </p:cNvPr>
          <p:cNvSpPr txBox="1"/>
          <p:nvPr/>
        </p:nvSpPr>
        <p:spPr>
          <a:xfrm>
            <a:off x="1542195" y="5733024"/>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38" name="TextBox 37">
            <a:extLst>
              <a:ext uri="{FF2B5EF4-FFF2-40B4-BE49-F238E27FC236}">
                <a16:creationId xmlns:a16="http://schemas.microsoft.com/office/drawing/2014/main" id="{EAAF7D3D-01AA-7984-E6E5-11C106736E1C}"/>
              </a:ext>
              <a:ext uri="{C183D7F6-B498-43B3-948B-1728B52AA6E4}">
                <adec:decorative xmlns:adec="http://schemas.microsoft.com/office/drawing/2017/decorative" val="1"/>
              </a:ext>
            </a:extLst>
          </p:cNvPr>
          <p:cNvSpPr txBox="1"/>
          <p:nvPr/>
        </p:nvSpPr>
        <p:spPr>
          <a:xfrm>
            <a:off x="1813683" y="4443472"/>
            <a:ext cx="605744"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dirty="0"/>
              <a:t>A428</a:t>
            </a:r>
          </a:p>
        </p:txBody>
      </p:sp>
      <p:sp>
        <p:nvSpPr>
          <p:cNvPr id="39" name="TextBox 38">
            <a:extLst>
              <a:ext uri="{FF2B5EF4-FFF2-40B4-BE49-F238E27FC236}">
                <a16:creationId xmlns:a16="http://schemas.microsoft.com/office/drawing/2014/main" id="{D9E7F599-9B5E-8A84-E5AE-319DA186049F}"/>
              </a:ext>
              <a:ext uri="{C183D7F6-B498-43B3-948B-1728B52AA6E4}">
                <adec:decorative xmlns:adec="http://schemas.microsoft.com/office/drawing/2017/decorative" val="1"/>
              </a:ext>
            </a:extLst>
          </p:cNvPr>
          <p:cNvSpPr txBox="1"/>
          <p:nvPr/>
        </p:nvSpPr>
        <p:spPr>
          <a:xfrm>
            <a:off x="2446058" y="3934407"/>
            <a:ext cx="510066"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dirty="0"/>
              <a:t>A14</a:t>
            </a:r>
          </a:p>
        </p:txBody>
      </p:sp>
      <p:sp>
        <p:nvSpPr>
          <p:cNvPr id="40" name="TextBox 39">
            <a:extLst>
              <a:ext uri="{FF2B5EF4-FFF2-40B4-BE49-F238E27FC236}">
                <a16:creationId xmlns:a16="http://schemas.microsoft.com/office/drawing/2014/main" id="{89DF4182-BD83-5AA8-B928-32DEAFB127FB}"/>
              </a:ext>
              <a:ext uri="{C183D7F6-B498-43B3-948B-1728B52AA6E4}">
                <adec:decorative xmlns:adec="http://schemas.microsoft.com/office/drawing/2017/decorative" val="1"/>
              </a:ext>
            </a:extLst>
          </p:cNvPr>
          <p:cNvSpPr txBox="1"/>
          <p:nvPr/>
        </p:nvSpPr>
        <p:spPr>
          <a:xfrm>
            <a:off x="515924" y="1335704"/>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41" name="TextBox 40">
            <a:extLst>
              <a:ext uri="{FF2B5EF4-FFF2-40B4-BE49-F238E27FC236}">
                <a16:creationId xmlns:a16="http://schemas.microsoft.com/office/drawing/2014/main" id="{4BEB1387-5011-BABE-7666-126FAB5E3F74}"/>
              </a:ext>
              <a:ext uri="{C183D7F6-B498-43B3-948B-1728B52AA6E4}">
                <adec:decorative xmlns:adec="http://schemas.microsoft.com/office/drawing/2017/decorative" val="1"/>
              </a:ext>
            </a:extLst>
          </p:cNvPr>
          <p:cNvSpPr txBox="1"/>
          <p:nvPr/>
        </p:nvSpPr>
        <p:spPr>
          <a:xfrm>
            <a:off x="1382836" y="3374580"/>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dirty="0"/>
              <a:t>A1</a:t>
            </a:r>
          </a:p>
        </p:txBody>
      </p:sp>
      <p:sp>
        <p:nvSpPr>
          <p:cNvPr id="5" name="TextBox 4">
            <a:extLst>
              <a:ext uri="{FF2B5EF4-FFF2-40B4-BE49-F238E27FC236}">
                <a16:creationId xmlns:a16="http://schemas.microsoft.com/office/drawing/2014/main" id="{A224029D-D003-5E2E-A8E9-C50685F26169}"/>
              </a:ext>
              <a:ext uri="{C183D7F6-B498-43B3-948B-1728B52AA6E4}">
                <adec:decorative xmlns:adec="http://schemas.microsoft.com/office/drawing/2017/decorative" val="1"/>
              </a:ext>
            </a:extLst>
          </p:cNvPr>
          <p:cNvSpPr txBox="1"/>
          <p:nvPr/>
        </p:nvSpPr>
        <p:spPr>
          <a:xfrm>
            <a:off x="4914223" y="4329263"/>
            <a:ext cx="378678" cy="261610"/>
          </a:xfrm>
          <a:prstGeom prst="rect">
            <a:avLst/>
          </a:prstGeom>
          <a:noFill/>
        </p:spPr>
        <p:txBody>
          <a:bodyPr wrap="square" rtlCol="0">
            <a:spAutoFit/>
          </a:bodyPr>
          <a:lstStyle/>
          <a:p>
            <a:r>
              <a:rPr lang="en-GB" sz="1100" b="1">
                <a:solidFill>
                  <a:schemeClr val="bg1"/>
                </a:solidFill>
              </a:rPr>
              <a:t>2</a:t>
            </a:r>
          </a:p>
        </p:txBody>
      </p:sp>
      <p:sp>
        <p:nvSpPr>
          <p:cNvPr id="7" name="TextBox 6">
            <a:extLst>
              <a:ext uri="{FF2B5EF4-FFF2-40B4-BE49-F238E27FC236}">
                <a16:creationId xmlns:a16="http://schemas.microsoft.com/office/drawing/2014/main" id="{44E74891-3E69-43E3-0D59-B2E96FD7236C}"/>
              </a:ext>
              <a:ext uri="{C183D7F6-B498-43B3-948B-1728B52AA6E4}">
                <adec:decorative xmlns:adec="http://schemas.microsoft.com/office/drawing/2017/decorative" val="1"/>
              </a:ext>
            </a:extLst>
          </p:cNvPr>
          <p:cNvSpPr txBox="1"/>
          <p:nvPr/>
        </p:nvSpPr>
        <p:spPr>
          <a:xfrm>
            <a:off x="2899440" y="4532878"/>
            <a:ext cx="378678" cy="261610"/>
          </a:xfrm>
          <a:prstGeom prst="rect">
            <a:avLst/>
          </a:prstGeom>
          <a:noFill/>
        </p:spPr>
        <p:txBody>
          <a:bodyPr wrap="square" rtlCol="0">
            <a:spAutoFit/>
          </a:bodyPr>
          <a:lstStyle/>
          <a:p>
            <a:r>
              <a:rPr lang="en-GB" sz="1100" b="1" dirty="0">
                <a:solidFill>
                  <a:schemeClr val="bg1"/>
                </a:solidFill>
              </a:rPr>
              <a:t>2</a:t>
            </a:r>
          </a:p>
        </p:txBody>
      </p:sp>
      <p:sp>
        <p:nvSpPr>
          <p:cNvPr id="8" name="TextBox 7">
            <a:extLst>
              <a:ext uri="{FF2B5EF4-FFF2-40B4-BE49-F238E27FC236}">
                <a16:creationId xmlns:a16="http://schemas.microsoft.com/office/drawing/2014/main" id="{58042449-137E-D063-7B39-E775D8ADEDB7}"/>
              </a:ext>
              <a:ext uri="{C183D7F6-B498-43B3-948B-1728B52AA6E4}">
                <adec:decorative xmlns:adec="http://schemas.microsoft.com/office/drawing/2017/decorative" val="1"/>
              </a:ext>
            </a:extLst>
          </p:cNvPr>
          <p:cNvSpPr txBox="1"/>
          <p:nvPr/>
        </p:nvSpPr>
        <p:spPr>
          <a:xfrm>
            <a:off x="1953847" y="2135903"/>
            <a:ext cx="378678" cy="261610"/>
          </a:xfrm>
          <a:prstGeom prst="rect">
            <a:avLst/>
          </a:prstGeom>
          <a:noFill/>
        </p:spPr>
        <p:txBody>
          <a:bodyPr wrap="square" rtlCol="0">
            <a:spAutoFit/>
          </a:bodyPr>
          <a:lstStyle/>
          <a:p>
            <a:r>
              <a:rPr lang="en-GB" sz="1100" b="1">
                <a:solidFill>
                  <a:schemeClr val="bg1"/>
                </a:solidFill>
              </a:rPr>
              <a:t>2</a:t>
            </a:r>
          </a:p>
        </p:txBody>
      </p:sp>
      <p:sp>
        <p:nvSpPr>
          <p:cNvPr id="10" name="TextBox 9">
            <a:extLst>
              <a:ext uri="{FF2B5EF4-FFF2-40B4-BE49-F238E27FC236}">
                <a16:creationId xmlns:a16="http://schemas.microsoft.com/office/drawing/2014/main" id="{0698D175-536F-9BB2-B126-7CE9F114C9F3}"/>
              </a:ext>
              <a:ext uri="{C183D7F6-B498-43B3-948B-1728B52AA6E4}">
                <adec:decorative xmlns:adec="http://schemas.microsoft.com/office/drawing/2017/decorative" val="1"/>
              </a:ext>
            </a:extLst>
          </p:cNvPr>
          <p:cNvSpPr txBox="1"/>
          <p:nvPr/>
        </p:nvSpPr>
        <p:spPr>
          <a:xfrm>
            <a:off x="2914008" y="2111477"/>
            <a:ext cx="378678" cy="261610"/>
          </a:xfrm>
          <a:prstGeom prst="rect">
            <a:avLst/>
          </a:prstGeom>
          <a:noFill/>
        </p:spPr>
        <p:txBody>
          <a:bodyPr wrap="square" rtlCol="0">
            <a:spAutoFit/>
          </a:bodyPr>
          <a:lstStyle/>
          <a:p>
            <a:r>
              <a:rPr lang="en-GB" sz="1100" b="1"/>
              <a:t>2</a:t>
            </a:r>
          </a:p>
        </p:txBody>
      </p:sp>
      <p:sp>
        <p:nvSpPr>
          <p:cNvPr id="45" name="TextBox 44">
            <a:extLst>
              <a:ext uri="{FF2B5EF4-FFF2-40B4-BE49-F238E27FC236}">
                <a16:creationId xmlns:a16="http://schemas.microsoft.com/office/drawing/2014/main" id="{E2DC731C-09FB-9290-89B4-BD1CA46D866B}"/>
              </a:ext>
              <a:ext uri="{C183D7F6-B498-43B3-948B-1728B52AA6E4}">
                <adec:decorative xmlns:adec="http://schemas.microsoft.com/office/drawing/2017/decorative" val="1"/>
              </a:ext>
            </a:extLst>
          </p:cNvPr>
          <p:cNvSpPr txBox="1"/>
          <p:nvPr/>
        </p:nvSpPr>
        <p:spPr>
          <a:xfrm>
            <a:off x="2705147" y="1790384"/>
            <a:ext cx="378678" cy="261610"/>
          </a:xfrm>
          <a:prstGeom prst="rect">
            <a:avLst/>
          </a:prstGeom>
          <a:noFill/>
        </p:spPr>
        <p:txBody>
          <a:bodyPr wrap="square" rtlCol="0">
            <a:spAutoFit/>
          </a:bodyPr>
          <a:lstStyle/>
          <a:p>
            <a:r>
              <a:rPr lang="en-GB" sz="1100" b="1" dirty="0"/>
              <a:t>2</a:t>
            </a:r>
          </a:p>
        </p:txBody>
      </p:sp>
      <p:sp>
        <p:nvSpPr>
          <p:cNvPr id="46" name="TextBox 45">
            <a:extLst>
              <a:ext uri="{FF2B5EF4-FFF2-40B4-BE49-F238E27FC236}">
                <a16:creationId xmlns:a16="http://schemas.microsoft.com/office/drawing/2014/main" id="{660B2155-E918-E2BC-6BDD-E499A92A6C69}"/>
              </a:ext>
              <a:ext uri="{C183D7F6-B498-43B3-948B-1728B52AA6E4}">
                <adec:decorative xmlns:adec="http://schemas.microsoft.com/office/drawing/2017/decorative" val="1"/>
              </a:ext>
            </a:extLst>
          </p:cNvPr>
          <p:cNvSpPr txBox="1"/>
          <p:nvPr/>
        </p:nvSpPr>
        <p:spPr>
          <a:xfrm>
            <a:off x="4561745" y="4002459"/>
            <a:ext cx="378678" cy="261610"/>
          </a:xfrm>
          <a:prstGeom prst="rect">
            <a:avLst/>
          </a:prstGeom>
          <a:noFill/>
        </p:spPr>
        <p:txBody>
          <a:bodyPr wrap="square" rtlCol="0">
            <a:spAutoFit/>
          </a:bodyPr>
          <a:lstStyle/>
          <a:p>
            <a:r>
              <a:rPr lang="en-GB" sz="1100" b="1" dirty="0">
                <a:solidFill>
                  <a:schemeClr val="bg1"/>
                </a:solidFill>
              </a:rPr>
              <a:t>2</a:t>
            </a:r>
          </a:p>
        </p:txBody>
      </p:sp>
      <p:sp>
        <p:nvSpPr>
          <p:cNvPr id="47" name="TextBox 46">
            <a:extLst>
              <a:ext uri="{FF2B5EF4-FFF2-40B4-BE49-F238E27FC236}">
                <a16:creationId xmlns:a16="http://schemas.microsoft.com/office/drawing/2014/main" id="{F6299255-E511-3B3C-5743-6C0D7BD01DF9}"/>
              </a:ext>
              <a:ext uri="{C183D7F6-B498-43B3-948B-1728B52AA6E4}">
                <adec:decorative xmlns:adec="http://schemas.microsoft.com/office/drawing/2017/decorative" val="1"/>
              </a:ext>
            </a:extLst>
          </p:cNvPr>
          <p:cNvSpPr txBox="1"/>
          <p:nvPr/>
        </p:nvSpPr>
        <p:spPr>
          <a:xfrm>
            <a:off x="1762204" y="1769790"/>
            <a:ext cx="378678" cy="261610"/>
          </a:xfrm>
          <a:prstGeom prst="rect">
            <a:avLst/>
          </a:prstGeom>
          <a:noFill/>
        </p:spPr>
        <p:txBody>
          <a:bodyPr wrap="square" rtlCol="0">
            <a:spAutoFit/>
          </a:bodyPr>
          <a:lstStyle/>
          <a:p>
            <a:r>
              <a:rPr lang="en-GB" sz="1100" b="1" dirty="0">
                <a:solidFill>
                  <a:schemeClr val="bg1"/>
                </a:solidFill>
              </a:rPr>
              <a:t>2</a:t>
            </a:r>
          </a:p>
        </p:txBody>
      </p:sp>
    </p:spTree>
    <p:extLst>
      <p:ext uri="{BB962C8B-B14F-4D97-AF65-F5344CB8AC3E}">
        <p14:creationId xmlns:p14="http://schemas.microsoft.com/office/powerpoint/2010/main" val="2003827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Annual Average Daily Flow by Year</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Cambridgeshire and Peterborough, traffic volumes on the Strategic Road Network so far in 2024 are just below pre-COVID volumes (-3%). However, a similar pattern was seen in early 2023, suggesting the early part of the year may generally see lower flows than later in the year.</a:t>
            </a:r>
          </a:p>
        </p:txBody>
      </p:sp>
      <p:sp>
        <p:nvSpPr>
          <p:cNvPr id="4" name="TextBox 3">
            <a:extLst>
              <a:ext uri="{FF2B5EF4-FFF2-40B4-BE49-F238E27FC236}">
                <a16:creationId xmlns:a16="http://schemas.microsoft.com/office/drawing/2014/main" id="{36E52E72-D26E-8763-3C3C-4AF11ADACD89}"/>
              </a:ext>
            </a:extLst>
          </p:cNvPr>
          <p:cNvSpPr txBox="1"/>
          <p:nvPr/>
        </p:nvSpPr>
        <p:spPr>
          <a:xfrm>
            <a:off x="497809" y="1205925"/>
            <a:ext cx="10714607" cy="369332"/>
          </a:xfrm>
          <a:prstGeom prst="rect">
            <a:avLst/>
          </a:prstGeom>
          <a:noFill/>
        </p:spPr>
        <p:txBody>
          <a:bodyPr wrap="square" rtlCol="0">
            <a:spAutoFit/>
          </a:bodyPr>
          <a:lstStyle/>
          <a:p>
            <a:pPr algn="ctr"/>
            <a:r>
              <a:rPr lang="en-GB" b="1" dirty="0"/>
              <a:t>Annual Average Daily Flow (sum of 14 sensors)</a:t>
            </a:r>
            <a:endParaRPr lang="en-GB" b="1" dirty="0">
              <a:solidFill>
                <a:srgbClr val="FF0000"/>
              </a:solidFill>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12</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14 sensors across Cambridgeshire and Peterborough.</a:t>
            </a:r>
            <a:endParaRPr lang="en-GB" sz="1000">
              <a:solidFill>
                <a:schemeClr val="bg2">
                  <a:lumMod val="50000"/>
                </a:schemeClr>
              </a:solidFill>
              <a:highlight>
                <a:srgbClr val="FFFF00"/>
              </a:highlight>
              <a:cs typeface="Calibri"/>
            </a:endParaRPr>
          </a:p>
        </p:txBody>
      </p:sp>
      <p:pic>
        <p:nvPicPr>
          <p:cNvPr id="6" name="Picture 5" descr="A bar chart showing annual average daily flow for each year 2017-2024.&#10;&#10;In 2020, average daily flow was 26% below 2019. The average daily flow for 2024 so far (to March) is 3% below 2019 volumes.">
            <a:extLst>
              <a:ext uri="{FF2B5EF4-FFF2-40B4-BE49-F238E27FC236}">
                <a16:creationId xmlns:a16="http://schemas.microsoft.com/office/drawing/2014/main" id="{A906D09E-2A63-9DCB-06A9-1D6E9D40E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508" y="1574814"/>
            <a:ext cx="10080983" cy="4976363"/>
          </a:xfrm>
          <a:prstGeom prst="rect">
            <a:avLst/>
          </a:prstGeom>
        </p:spPr>
      </p:pic>
    </p:spTree>
    <p:extLst>
      <p:ext uri="{BB962C8B-B14F-4D97-AF65-F5344CB8AC3E}">
        <p14:creationId xmlns:p14="http://schemas.microsoft.com/office/powerpoint/2010/main" val="114390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Average Daily Flow by Month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March 2024, three districts are above the pre-COVID baseline, Cambridge (+15%),  Fenland (+6%) and South Cambridgeshire (+7%). On average, the districts are now back at pre-COVID volumes (+2%). East Cambridgeshire is the furthest below pre-COVID (-4%).</a:t>
            </a:r>
          </a:p>
        </p:txBody>
      </p:sp>
      <p:sp>
        <p:nvSpPr>
          <p:cNvPr id="5" name="TextBox 4">
            <a:extLst>
              <a:ext uri="{FF2B5EF4-FFF2-40B4-BE49-F238E27FC236}">
                <a16:creationId xmlns:a16="http://schemas.microsoft.com/office/drawing/2014/main" id="{667A1366-63A2-CE42-F01E-B05745A9DA21}"/>
              </a:ext>
            </a:extLst>
          </p:cNvPr>
          <p:cNvSpPr txBox="1"/>
          <p:nvPr/>
        </p:nvSpPr>
        <p:spPr>
          <a:xfrm>
            <a:off x="649639" y="1239599"/>
            <a:ext cx="10714607" cy="369332"/>
          </a:xfrm>
          <a:prstGeom prst="rect">
            <a:avLst/>
          </a:prstGeom>
          <a:noFill/>
        </p:spPr>
        <p:txBody>
          <a:bodyPr wrap="square" rtlCol="0">
            <a:spAutoFit/>
          </a:bodyPr>
          <a:lstStyle/>
          <a:p>
            <a:pPr algn="ctr"/>
            <a:r>
              <a:rPr lang="en-GB" b="1" dirty="0"/>
              <a:t>Percentage change from the same month in 2019</a:t>
            </a:r>
            <a:endParaRPr lang="en-GB" b="1" dirty="0">
              <a:solidFill>
                <a:srgbClr val="FF0000"/>
              </a:solidFill>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13</a:t>
            </a:fld>
            <a:endParaRPr lang="en-GB"/>
          </a:p>
        </p:txBody>
      </p:sp>
      <p:graphicFrame>
        <p:nvGraphicFramePr>
          <p:cNvPr id="15" name="Table 14">
            <a:extLst>
              <a:ext uri="{FF2B5EF4-FFF2-40B4-BE49-F238E27FC236}">
                <a16:creationId xmlns:a16="http://schemas.microsoft.com/office/drawing/2014/main" id="{FD9D546F-9EB3-85D4-8CA1-7AED9764F727}"/>
              </a:ext>
            </a:extLst>
          </p:cNvPr>
          <p:cNvGraphicFramePr>
            <a:graphicFrameLocks noGrp="1"/>
          </p:cNvGraphicFramePr>
          <p:nvPr>
            <p:extLst>
              <p:ext uri="{D42A27DB-BD31-4B8C-83A1-F6EECF244321}">
                <p14:modId xmlns:p14="http://schemas.microsoft.com/office/powerpoint/2010/main" val="2432916480"/>
              </p:ext>
            </p:extLst>
          </p:nvPr>
        </p:nvGraphicFramePr>
        <p:xfrm>
          <a:off x="1361572" y="5391715"/>
          <a:ext cx="9468851" cy="1059632"/>
        </p:xfrm>
        <a:graphic>
          <a:graphicData uri="http://schemas.openxmlformats.org/drawingml/2006/table">
            <a:tbl>
              <a:tblPr/>
              <a:tblGrid>
                <a:gridCol w="1352693">
                  <a:extLst>
                    <a:ext uri="{9D8B030D-6E8A-4147-A177-3AD203B41FA5}">
                      <a16:colId xmlns:a16="http://schemas.microsoft.com/office/drawing/2014/main" val="1875736956"/>
                    </a:ext>
                  </a:extLst>
                </a:gridCol>
                <a:gridCol w="1352693">
                  <a:extLst>
                    <a:ext uri="{9D8B030D-6E8A-4147-A177-3AD203B41FA5}">
                      <a16:colId xmlns:a16="http://schemas.microsoft.com/office/drawing/2014/main" val="3477699446"/>
                    </a:ext>
                  </a:extLst>
                </a:gridCol>
                <a:gridCol w="1352693">
                  <a:extLst>
                    <a:ext uri="{9D8B030D-6E8A-4147-A177-3AD203B41FA5}">
                      <a16:colId xmlns:a16="http://schemas.microsoft.com/office/drawing/2014/main" val="2275843837"/>
                    </a:ext>
                  </a:extLst>
                </a:gridCol>
                <a:gridCol w="1352693">
                  <a:extLst>
                    <a:ext uri="{9D8B030D-6E8A-4147-A177-3AD203B41FA5}">
                      <a16:colId xmlns:a16="http://schemas.microsoft.com/office/drawing/2014/main" val="1658224619"/>
                    </a:ext>
                  </a:extLst>
                </a:gridCol>
                <a:gridCol w="1352693">
                  <a:extLst>
                    <a:ext uri="{9D8B030D-6E8A-4147-A177-3AD203B41FA5}">
                      <a16:colId xmlns:a16="http://schemas.microsoft.com/office/drawing/2014/main" val="39415258"/>
                    </a:ext>
                  </a:extLst>
                </a:gridCol>
                <a:gridCol w="1352693">
                  <a:extLst>
                    <a:ext uri="{9D8B030D-6E8A-4147-A177-3AD203B41FA5}">
                      <a16:colId xmlns:a16="http://schemas.microsoft.com/office/drawing/2014/main" val="1940354970"/>
                    </a:ext>
                  </a:extLst>
                </a:gridCol>
                <a:gridCol w="1352693">
                  <a:extLst>
                    <a:ext uri="{9D8B030D-6E8A-4147-A177-3AD203B41FA5}">
                      <a16:colId xmlns:a16="http://schemas.microsoft.com/office/drawing/2014/main" val="2671555799"/>
                    </a:ext>
                  </a:extLst>
                </a:gridCol>
              </a:tblGrid>
              <a:tr h="389770">
                <a:tc gridSpan="7">
                  <a:txBody>
                    <a:bodyPr/>
                    <a:lstStyle/>
                    <a:p>
                      <a:pPr algn="ctr" rtl="0" fontAlgn="b"/>
                      <a:r>
                        <a:rPr lang="en-GB" sz="1200" b="1" i="0" u="none" strike="noStrike" kern="1200">
                          <a:solidFill>
                            <a:srgbClr val="0070C0"/>
                          </a:solidFill>
                          <a:effectLst/>
                          <a:latin typeface="Calibri" panose="020F0502020204030204" pitchFamily="34" charset="0"/>
                          <a:ea typeface="+mn-ea"/>
                          <a:cs typeface="+mn-cs"/>
                        </a:rPr>
                        <a:t>Pre-COVID to Now:</a:t>
                      </a:r>
                      <a:br>
                        <a:rPr lang="en-GB" sz="1200" b="1" i="0" u="none" strike="noStrike" kern="1200">
                          <a:solidFill>
                            <a:srgbClr val="0070C0"/>
                          </a:solidFill>
                          <a:effectLst/>
                          <a:latin typeface="Calibri" panose="020F0502020204030204" pitchFamily="34" charset="0"/>
                          <a:ea typeface="+mn-ea"/>
                          <a:cs typeface="+mn-cs"/>
                        </a:rPr>
                      </a:br>
                      <a:r>
                        <a:rPr lang="en-GB" sz="1200" b="1" i="0" u="none" strike="noStrike" kern="1200">
                          <a:solidFill>
                            <a:srgbClr val="0070C0"/>
                          </a:solidFill>
                          <a:effectLst/>
                          <a:latin typeface="Calibri" panose="020F0502020204030204" pitchFamily="34" charset="0"/>
                          <a:ea typeface="+mn-ea"/>
                          <a:cs typeface="+mn-cs"/>
                        </a:rPr>
                        <a:t>Mar 2019 to Mar 2024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6010326"/>
                  </a:ext>
                </a:extLst>
              </a:tr>
              <a:tr h="463670">
                <a:tc>
                  <a:txBody>
                    <a:bodyPr/>
                    <a:lstStyle/>
                    <a:p>
                      <a:pPr algn="ctr" rtl="0" fontAlgn="ctr"/>
                      <a:r>
                        <a:rPr lang="en-GB" sz="1200" b="1" i="0" u="none" strike="noStrike">
                          <a:solidFill>
                            <a:srgbClr val="000000"/>
                          </a:solidFill>
                          <a:effectLst/>
                          <a:latin typeface="Arial" panose="020B0604020202020204" pitchFamily="34" charset="0"/>
                        </a:rPr>
                        <a:t>Cambridge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East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Fenland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Huntingdonshire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Peterborough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South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All Districts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52588"/>
                  </a:ext>
                </a:extLst>
              </a:tr>
              <a:tr h="206192">
                <a:tc>
                  <a:txBody>
                    <a:bodyPr/>
                    <a:lstStyle/>
                    <a:p>
                      <a:pPr algn="ctr" rtl="0" fontAlgn="b"/>
                      <a:r>
                        <a:rPr lang="en-GB" sz="1200" b="1" i="0" u="none" strike="noStrike">
                          <a:solidFill>
                            <a:srgbClr val="000000"/>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623570446"/>
                  </a:ext>
                </a:extLst>
              </a:tr>
            </a:tbl>
          </a:graphicData>
        </a:graphic>
      </p:graphicFrame>
      <p:sp>
        <p:nvSpPr>
          <p:cNvPr id="4" name="TextBox 3">
            <a:extLst>
              <a:ext uri="{FF2B5EF4-FFF2-40B4-BE49-F238E27FC236}">
                <a16:creationId xmlns:a16="http://schemas.microsoft.com/office/drawing/2014/main" id="{4C11CCE8-EA52-E9C3-9733-104BFC9A1E3A}"/>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14 sensors across Cambridgeshire and Peterborough.</a:t>
            </a:r>
          </a:p>
        </p:txBody>
      </p:sp>
      <p:pic>
        <p:nvPicPr>
          <p:cNvPr id="12" name="Picture 11" descr="A graph showing change from the same month in 2019. All districts were well below 2019 in 2020 and most of 2021. In early 2024, all districts are around or above 2019 volumes.">
            <a:extLst>
              <a:ext uri="{FF2B5EF4-FFF2-40B4-BE49-F238E27FC236}">
                <a16:creationId xmlns:a16="http://schemas.microsoft.com/office/drawing/2014/main" id="{70C152F5-6058-D679-F2F9-184138FEA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611" y="1673520"/>
            <a:ext cx="10350661" cy="3564750"/>
          </a:xfrm>
          <a:prstGeom prst="rect">
            <a:avLst/>
          </a:prstGeom>
        </p:spPr>
      </p:pic>
    </p:spTree>
    <p:extLst>
      <p:ext uri="{BB962C8B-B14F-4D97-AF65-F5344CB8AC3E}">
        <p14:creationId xmlns:p14="http://schemas.microsoft.com/office/powerpoint/2010/main" val="669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Daily Flow by Day of the Week</a:t>
            </a:r>
          </a:p>
        </p:txBody>
      </p:sp>
      <p:sp>
        <p:nvSpPr>
          <p:cNvPr id="10" name="TextBox 9">
            <a:extLst>
              <a:ext uri="{FF2B5EF4-FFF2-40B4-BE49-F238E27FC236}">
                <a16:creationId xmlns:a16="http://schemas.microsoft.com/office/drawing/2014/main" id="{A71BBD86-6CAB-D2E9-F0D6-7F9D01ED4106}"/>
              </a:ext>
            </a:extLst>
          </p:cNvPr>
          <p:cNvSpPr txBox="1"/>
          <p:nvPr/>
        </p:nvSpPr>
        <p:spPr>
          <a:xfrm>
            <a:off x="609600" y="609983"/>
            <a:ext cx="1097331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On the strategic road network in early 2024, all days are within 5% of pre-COVID volumes. Saturdays are furthest ahead of pre-COVID (+5%), whilst Mondays are furthest behind (-2%). Weekend volumes (Sat-Sun, +3%) are just ahead of weekday volumes (Mon-Thurs, +1%).</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14</a:t>
            </a:fld>
            <a:endParaRPr lang="en-GB"/>
          </a:p>
        </p:txBody>
      </p:sp>
      <p:graphicFrame>
        <p:nvGraphicFramePr>
          <p:cNvPr id="58" name="Table 57">
            <a:extLst>
              <a:ext uri="{FF2B5EF4-FFF2-40B4-BE49-F238E27FC236}">
                <a16:creationId xmlns:a16="http://schemas.microsoft.com/office/drawing/2014/main" id="{CA68EED8-1ACA-8ABC-F9FE-4F4A1D8F2B84}"/>
              </a:ext>
            </a:extLst>
          </p:cNvPr>
          <p:cNvGraphicFramePr>
            <a:graphicFrameLocks noGrp="1"/>
          </p:cNvGraphicFramePr>
          <p:nvPr>
            <p:extLst>
              <p:ext uri="{D42A27DB-BD31-4B8C-83A1-F6EECF244321}">
                <p14:modId xmlns:p14="http://schemas.microsoft.com/office/powerpoint/2010/main" val="2330478299"/>
              </p:ext>
            </p:extLst>
          </p:nvPr>
        </p:nvGraphicFramePr>
        <p:xfrm>
          <a:off x="752555" y="5462925"/>
          <a:ext cx="9868986" cy="1013460"/>
        </p:xfrm>
        <a:graphic>
          <a:graphicData uri="http://schemas.openxmlformats.org/drawingml/2006/table">
            <a:tbl>
              <a:tblPr/>
              <a:tblGrid>
                <a:gridCol w="1196504">
                  <a:extLst>
                    <a:ext uri="{9D8B030D-6E8A-4147-A177-3AD203B41FA5}">
                      <a16:colId xmlns:a16="http://schemas.microsoft.com/office/drawing/2014/main" val="1911705985"/>
                    </a:ext>
                  </a:extLst>
                </a:gridCol>
                <a:gridCol w="1238926">
                  <a:extLst>
                    <a:ext uri="{9D8B030D-6E8A-4147-A177-3AD203B41FA5}">
                      <a16:colId xmlns:a16="http://schemas.microsoft.com/office/drawing/2014/main" val="3739030116"/>
                    </a:ext>
                  </a:extLst>
                </a:gridCol>
                <a:gridCol w="1238926">
                  <a:extLst>
                    <a:ext uri="{9D8B030D-6E8A-4147-A177-3AD203B41FA5}">
                      <a16:colId xmlns:a16="http://schemas.microsoft.com/office/drawing/2014/main" val="2391571960"/>
                    </a:ext>
                  </a:extLst>
                </a:gridCol>
                <a:gridCol w="1238926">
                  <a:extLst>
                    <a:ext uri="{9D8B030D-6E8A-4147-A177-3AD203B41FA5}">
                      <a16:colId xmlns:a16="http://schemas.microsoft.com/office/drawing/2014/main" val="2740560188"/>
                    </a:ext>
                  </a:extLst>
                </a:gridCol>
                <a:gridCol w="1238926">
                  <a:extLst>
                    <a:ext uri="{9D8B030D-6E8A-4147-A177-3AD203B41FA5}">
                      <a16:colId xmlns:a16="http://schemas.microsoft.com/office/drawing/2014/main" val="1769209486"/>
                    </a:ext>
                  </a:extLst>
                </a:gridCol>
                <a:gridCol w="1238926">
                  <a:extLst>
                    <a:ext uri="{9D8B030D-6E8A-4147-A177-3AD203B41FA5}">
                      <a16:colId xmlns:a16="http://schemas.microsoft.com/office/drawing/2014/main" val="2353077308"/>
                    </a:ext>
                  </a:extLst>
                </a:gridCol>
                <a:gridCol w="1238926">
                  <a:extLst>
                    <a:ext uri="{9D8B030D-6E8A-4147-A177-3AD203B41FA5}">
                      <a16:colId xmlns:a16="http://schemas.microsoft.com/office/drawing/2014/main" val="1025584616"/>
                    </a:ext>
                  </a:extLst>
                </a:gridCol>
                <a:gridCol w="1238926">
                  <a:extLst>
                    <a:ext uri="{9D8B030D-6E8A-4147-A177-3AD203B41FA5}">
                      <a16:colId xmlns:a16="http://schemas.microsoft.com/office/drawing/2014/main" val="4045527091"/>
                    </a:ext>
                  </a:extLst>
                </a:gridCol>
              </a:tblGrid>
              <a:tr h="400050">
                <a:tc>
                  <a:txBody>
                    <a:bodyPr/>
                    <a:lstStyle/>
                    <a:p>
                      <a:pPr algn="ctr" fontAlgn="ctr"/>
                      <a:r>
                        <a:rPr lang="en-GB" sz="1800" b="0" i="0" u="none" strike="noStrike">
                          <a:solidFill>
                            <a:srgbClr val="000000"/>
                          </a:solidFill>
                          <a:effectLst/>
                          <a:latin typeface="Arial" panose="020B0604020202020204" pitchFamily="34" charset="0"/>
                        </a:rPr>
                        <a:t> </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7">
                  <a:txBody>
                    <a:bodyPr/>
                    <a:lstStyle/>
                    <a:p>
                      <a:pPr algn="ctr" rtl="0" fontAlgn="b"/>
                      <a:r>
                        <a:rPr lang="en-GB" sz="1200" b="1" i="0" u="none" strike="noStrike">
                          <a:solidFill>
                            <a:srgbClr val="0070C0"/>
                          </a:solidFill>
                          <a:effectLst/>
                          <a:latin typeface="Calibri" panose="020F0502020204030204" pitchFamily="34" charset="0"/>
                        </a:rPr>
                        <a:t>Pre-COVID to Now:</a:t>
                      </a:r>
                    </a:p>
                    <a:p>
                      <a:pPr algn="ctr" rtl="0" fontAlgn="b"/>
                      <a:r>
                        <a:rPr lang="en-GB" sz="1200" b="1" i="0" u="none" strike="noStrike">
                          <a:solidFill>
                            <a:srgbClr val="000000"/>
                          </a:solidFill>
                          <a:effectLst/>
                          <a:latin typeface="Calibri" panose="020F0502020204030204" pitchFamily="34" charset="0"/>
                        </a:rPr>
                        <a:t>Mar 2019 to Mar 2024</a:t>
                      </a:r>
                    </a:p>
                  </a:txBody>
                  <a:tcPr marL="6350" marR="6350" marT="635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37810107"/>
                  </a:ext>
                </a:extLst>
              </a:tr>
              <a:tr h="203200">
                <a:tc rowSpan="2">
                  <a:txBody>
                    <a:bodyPr/>
                    <a:lstStyle/>
                    <a:p>
                      <a:pPr algn="ctr" rtl="0" fontAlgn="ctr"/>
                      <a:r>
                        <a:rPr lang="en-GB" sz="1200" b="1" i="0" u="none" strike="noStrike">
                          <a:solidFill>
                            <a:srgbClr val="000000"/>
                          </a:solidFill>
                          <a:effectLst/>
                          <a:latin typeface="Calibri" panose="020F0502020204030204" pitchFamily="34" charset="0"/>
                        </a:rPr>
                        <a:t>Average Daily Flow %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First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Tuesday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Wednesday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Thursday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Last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Saturday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Sunday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7109111"/>
                  </a:ext>
                </a:extLst>
              </a:tr>
              <a:tr h="241300">
                <a:tc vMerge="1">
                  <a:txBody>
                    <a:bodyPr/>
                    <a:lstStyle/>
                    <a:p>
                      <a:endParaRPr lang="en-GB"/>
                    </a:p>
                  </a:txBody>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dirty="0">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4099185044"/>
                  </a:ext>
                </a:extLst>
              </a:tr>
            </a:tbl>
          </a:graphicData>
        </a:graphic>
      </p:graphicFrame>
      <p:sp>
        <p:nvSpPr>
          <p:cNvPr id="4" name="TextBox 3">
            <a:extLst>
              <a:ext uri="{FF2B5EF4-FFF2-40B4-BE49-F238E27FC236}">
                <a16:creationId xmlns:a16="http://schemas.microsoft.com/office/drawing/2014/main" id="{2EB40152-942C-55BF-B998-27B297E18209}"/>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14 sensors across Cambridgeshire and Peterborough.</a:t>
            </a:r>
            <a:endParaRPr lang="en-GB" sz="1000">
              <a:solidFill>
                <a:schemeClr val="bg2">
                  <a:lumMod val="50000"/>
                </a:schemeClr>
              </a:solidFill>
              <a:highlight>
                <a:srgbClr val="FFFF00"/>
              </a:highlight>
              <a:cs typeface="Calibri"/>
            </a:endParaRPr>
          </a:p>
        </p:txBody>
      </p:sp>
      <p:pic>
        <p:nvPicPr>
          <p:cNvPr id="7" name="Picture 6" descr="A graph of average daily flow by day of the week, showing March 2019, March 2021 and March 2024. March 2021 volumes are all below 2019, especially the weekends. March 2024 volumes are all similar to 2019.">
            <a:extLst>
              <a:ext uri="{FF2B5EF4-FFF2-40B4-BE49-F238E27FC236}">
                <a16:creationId xmlns:a16="http://schemas.microsoft.com/office/drawing/2014/main" id="{4BCEEE01-F397-6DDD-6EF2-C7A8B2DE6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5812" y="1202699"/>
            <a:ext cx="8100376" cy="4174870"/>
          </a:xfrm>
          <a:prstGeom prst="rect">
            <a:avLst/>
          </a:prstGeom>
        </p:spPr>
      </p:pic>
    </p:spTree>
    <p:extLst>
      <p:ext uri="{BB962C8B-B14F-4D97-AF65-F5344CB8AC3E}">
        <p14:creationId xmlns:p14="http://schemas.microsoft.com/office/powerpoint/2010/main" val="341958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Cambridge strategic road volumes continue to exceed pre-COVID volumes (+15% in March 2024). An increasing trend in traffic volumes is seen across the first months of 2024.</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15</a:t>
            </a:fld>
            <a:endParaRPr lang="en-GB"/>
          </a:p>
        </p:txBody>
      </p:sp>
      <p:graphicFrame>
        <p:nvGraphicFramePr>
          <p:cNvPr id="4" name="Table 3">
            <a:extLst>
              <a:ext uri="{FF2B5EF4-FFF2-40B4-BE49-F238E27FC236}">
                <a16:creationId xmlns:a16="http://schemas.microsoft.com/office/drawing/2014/main" id="{55E424BA-6433-7080-750C-7A0D66632A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849403912"/>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Mar</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Mar</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rgbClr val="0070C0"/>
                          </a:solidFill>
                          <a:effectLst/>
                          <a:latin typeface="Calibri"/>
                        </a:rPr>
                        <a:t>Previous year to Now:</a:t>
                      </a:r>
                    </a:p>
                    <a:p>
                      <a:pPr algn="ctr" rtl="0" fontAlgn="b"/>
                      <a:r>
                        <a:rPr lang="en-GB" sz="1200" b="1" i="0" u="none" strike="noStrike" dirty="0">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+53%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 sensors.</a:t>
            </a:r>
          </a:p>
        </p:txBody>
      </p:sp>
      <p:pic>
        <p:nvPicPr>
          <p:cNvPr id="9" name="Picture 8" descr="A graph of average daily flow by month and year. 2024 volumes exceed 2019 volumes so far this year.">
            <a:extLst>
              <a:ext uri="{FF2B5EF4-FFF2-40B4-BE49-F238E27FC236}">
                <a16:creationId xmlns:a16="http://schemas.microsoft.com/office/drawing/2014/main" id="{E6567D84-A54B-9282-A385-2F839527B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428" y="1818020"/>
            <a:ext cx="10499144" cy="3336592"/>
          </a:xfrm>
          <a:prstGeom prst="rect">
            <a:avLst/>
          </a:prstGeom>
        </p:spPr>
      </p:pic>
    </p:spTree>
    <p:extLst>
      <p:ext uri="{BB962C8B-B14F-4D97-AF65-F5344CB8AC3E}">
        <p14:creationId xmlns:p14="http://schemas.microsoft.com/office/powerpoint/2010/main" val="401579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East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East Cambridgeshire strategic road volumes are near pre-COVID volumes (-4%) and have shown little change since the same time last year.</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16</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Analysis based on </a:t>
            </a:r>
            <a:r>
              <a:rPr lang="en-GB" sz="1000">
                <a:solidFill>
                  <a:schemeClr val="bg2">
                    <a:lumMod val="50000"/>
                  </a:schemeClr>
                </a:solidFill>
                <a:cs typeface="Calibri"/>
              </a:rPr>
              <a:t>3 sensors</a:t>
            </a:r>
            <a:r>
              <a:rPr lang="en-GB" sz="1000" dirty="0">
                <a:solidFill>
                  <a:schemeClr val="bg2">
                    <a:lumMod val="50000"/>
                  </a:schemeClr>
                </a:solidFill>
                <a:cs typeface="Calibri"/>
              </a:rPr>
              <a:t>.</a:t>
            </a:r>
          </a:p>
        </p:txBody>
      </p:sp>
      <p:graphicFrame>
        <p:nvGraphicFramePr>
          <p:cNvPr id="4" name="Table 3">
            <a:extLst>
              <a:ext uri="{FF2B5EF4-FFF2-40B4-BE49-F238E27FC236}">
                <a16:creationId xmlns:a16="http://schemas.microsoft.com/office/drawing/2014/main" id="{FE13C23B-C4BE-64DC-3BDB-F7B24E64BED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846713016"/>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Mar</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Mar</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+42%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No change</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pic>
        <p:nvPicPr>
          <p:cNvPr id="8" name="Picture 7" descr="A graph of average daily flow by month and year. 2024 volumes are just below 2019 volumes so far this year.">
            <a:extLst>
              <a:ext uri="{FF2B5EF4-FFF2-40B4-BE49-F238E27FC236}">
                <a16:creationId xmlns:a16="http://schemas.microsoft.com/office/drawing/2014/main" id="{2E82C44A-D8D6-E7D4-B740-2195A3D4F8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7126" y="1671171"/>
            <a:ext cx="10177747" cy="3251704"/>
          </a:xfrm>
          <a:prstGeom prst="rect">
            <a:avLst/>
          </a:prstGeom>
        </p:spPr>
      </p:pic>
    </p:spTree>
    <p:extLst>
      <p:ext uri="{BB962C8B-B14F-4D97-AF65-F5344CB8AC3E}">
        <p14:creationId xmlns:p14="http://schemas.microsoft.com/office/powerpoint/2010/main" val="12707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Fenland</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Fenland strategic road volumes are above pre-COVID levels in early 2024 (+6%). This marks an increase in volumes on mid-COVID and also from the same time last year.</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17</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 sensors.</a:t>
            </a:r>
          </a:p>
        </p:txBody>
      </p:sp>
      <p:graphicFrame>
        <p:nvGraphicFramePr>
          <p:cNvPr id="4" name="Table 3">
            <a:extLst>
              <a:ext uri="{FF2B5EF4-FFF2-40B4-BE49-F238E27FC236}">
                <a16:creationId xmlns:a16="http://schemas.microsoft.com/office/drawing/2014/main" id="{17871375-3CC6-6997-0700-138C3BE8379E}"/>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890226375"/>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Mar</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Mar</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+38%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pic>
        <p:nvPicPr>
          <p:cNvPr id="8" name="Picture 7" descr="A graph of average daily flow by month and year. 2024 volumes are just above 2019 volumes in February and March this year.">
            <a:extLst>
              <a:ext uri="{FF2B5EF4-FFF2-40B4-BE49-F238E27FC236}">
                <a16:creationId xmlns:a16="http://schemas.microsoft.com/office/drawing/2014/main" id="{CFEA5AEC-5056-BEFF-51BB-BDA31930A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484" y="1963742"/>
            <a:ext cx="9621863" cy="2930516"/>
          </a:xfrm>
          <a:prstGeom prst="rect">
            <a:avLst/>
          </a:prstGeom>
        </p:spPr>
      </p:pic>
    </p:spTree>
    <p:extLst>
      <p:ext uri="{BB962C8B-B14F-4D97-AF65-F5344CB8AC3E}">
        <p14:creationId xmlns:p14="http://schemas.microsoft.com/office/powerpoint/2010/main" val="417282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Huntingdonshire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Huntingdonshire strategic road volumes are similar to pre-COVID 2019 (-1%) and have shown an increasing trend so far throughout 2024.</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18</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a:t>
            </a:r>
          </a:p>
        </p:txBody>
      </p:sp>
      <p:graphicFrame>
        <p:nvGraphicFramePr>
          <p:cNvPr id="4" name="Table 3">
            <a:extLst>
              <a:ext uri="{FF2B5EF4-FFF2-40B4-BE49-F238E27FC236}">
                <a16:creationId xmlns:a16="http://schemas.microsoft.com/office/drawing/2014/main" id="{E7FE8EC7-A1A5-516E-5258-F78625BCD423}"/>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17254580"/>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dirty="0">
                          <a:solidFill>
                            <a:srgbClr val="0070C0"/>
                          </a:solidFill>
                          <a:effectLst/>
                          <a:latin typeface="Calibri"/>
                        </a:rPr>
                        <a:t>Pre-COVID to Now:</a:t>
                      </a:r>
                    </a:p>
                    <a:p>
                      <a:pPr algn="ctr" rtl="0" fontAlgn="b"/>
                      <a:r>
                        <a:rPr lang="en-GB" sz="1200" b="1" i="0" u="none" strike="noStrike" dirty="0">
                          <a:solidFill>
                            <a:srgbClr val="000000"/>
                          </a:solidFill>
                          <a:effectLst/>
                          <a:latin typeface="Calibri"/>
                        </a:rPr>
                        <a:t>Mar</a:t>
                      </a:r>
                      <a:r>
                        <a:rPr lang="pl-PL" sz="1200" b="1" i="0" u="none" strike="noStrike" dirty="0">
                          <a:solidFill>
                            <a:srgbClr val="000000"/>
                          </a:solidFill>
                          <a:effectLst/>
                          <a:latin typeface="Calibri"/>
                        </a:rPr>
                        <a:t> 2019 to </a:t>
                      </a:r>
                      <a:r>
                        <a:rPr lang="en-GB" sz="1200" b="1" i="0" u="none" strike="noStrike" dirty="0">
                          <a:solidFill>
                            <a:srgbClr val="000000"/>
                          </a:solidFill>
                          <a:effectLst/>
                          <a:latin typeface="Calibri"/>
                        </a:rPr>
                        <a:t>Mar</a:t>
                      </a:r>
                      <a:r>
                        <a:rPr lang="pl-PL" sz="1200" b="1" i="0" u="none" strike="noStrike" dirty="0">
                          <a:solidFill>
                            <a:srgbClr val="000000"/>
                          </a:solidFill>
                          <a:effectLst/>
                          <a:latin typeface="Calibri"/>
                        </a:rPr>
                        <a:t> 202</a:t>
                      </a:r>
                      <a:r>
                        <a:rPr lang="en-GB" sz="1200" b="1" i="0" u="none" strike="noStrike" dirty="0">
                          <a:solidFill>
                            <a:srgbClr val="000000"/>
                          </a:solidFill>
                          <a:effectLst/>
                          <a:latin typeface="Calibri"/>
                        </a:rPr>
                        <a:t>4</a:t>
                      </a:r>
                      <a:endParaRPr lang="pl-PL" sz="1200" b="1" i="0" u="none" strike="noStrike" dirty="0">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dirty="0">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+39%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pic>
        <p:nvPicPr>
          <p:cNvPr id="8" name="Picture 7" descr="A graph of average daily flow by month and year. 2024 volumes are around 2019 volumes so far this year.">
            <a:extLst>
              <a:ext uri="{FF2B5EF4-FFF2-40B4-BE49-F238E27FC236}">
                <a16:creationId xmlns:a16="http://schemas.microsoft.com/office/drawing/2014/main" id="{11011B67-32E5-726B-010A-18E9A00115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122" y="1972911"/>
            <a:ext cx="9767756" cy="2912177"/>
          </a:xfrm>
          <a:prstGeom prst="rect">
            <a:avLst/>
          </a:prstGeom>
        </p:spPr>
      </p:pic>
    </p:spTree>
    <p:extLst>
      <p:ext uri="{BB962C8B-B14F-4D97-AF65-F5344CB8AC3E}">
        <p14:creationId xmlns:p14="http://schemas.microsoft.com/office/powerpoint/2010/main" val="144054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Peterborough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GB" sz="1400" i="0" u="none" strike="noStrike" kern="1200" cap="none" spc="0" normalizeH="0" baseline="0" noProof="0">
                <a:ln>
                  <a:noFill/>
                </a:ln>
                <a:effectLst/>
                <a:uLnTx/>
                <a:uFillTx/>
                <a:latin typeface="Calibri" panose="020F0502020204030204"/>
                <a:ea typeface="+mn-ea"/>
                <a:cs typeface="+mn-cs"/>
              </a:rPr>
              <a:t>Peterborough strategic road volumes </a:t>
            </a:r>
            <a:r>
              <a:rPr lang="en-GB" sz="1400">
                <a:latin typeface="Calibri" panose="020F0502020204030204"/>
              </a:rPr>
              <a:t>continue to remain</a:t>
            </a:r>
            <a:r>
              <a:rPr kumimoji="0" lang="en-GB" sz="1400" i="0" u="none" strike="noStrike" kern="1200" cap="none" spc="0" normalizeH="0" baseline="0" noProof="0">
                <a:ln>
                  <a:noFill/>
                </a:ln>
                <a:effectLst/>
                <a:uLnTx/>
                <a:uFillTx/>
                <a:latin typeface="Calibri" panose="020F0502020204030204"/>
                <a:ea typeface="+mn-ea"/>
                <a:cs typeface="+mn-cs"/>
              </a:rPr>
              <a:t> around pre-COVID volumes (-2%). They see an increase on the same time last year (+7%).</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19</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a:t>
            </a:r>
          </a:p>
        </p:txBody>
      </p:sp>
      <p:graphicFrame>
        <p:nvGraphicFramePr>
          <p:cNvPr id="4" name="Table 3">
            <a:extLst>
              <a:ext uri="{FF2B5EF4-FFF2-40B4-BE49-F238E27FC236}">
                <a16:creationId xmlns:a16="http://schemas.microsoft.com/office/drawing/2014/main" id="{74E0D1A3-D843-9FD3-E87E-CEE0846998EF}"/>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4583656"/>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Mar</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Mar</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+32%</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pic>
        <p:nvPicPr>
          <p:cNvPr id="8" name="Picture 7" descr="A graph of average daily flow by month and year. 2024 volumes are just below 2019 volumes so far this year.">
            <a:extLst>
              <a:ext uri="{FF2B5EF4-FFF2-40B4-BE49-F238E27FC236}">
                <a16:creationId xmlns:a16="http://schemas.microsoft.com/office/drawing/2014/main" id="{6B6D2616-F621-604C-46DB-DAFA79517638}"/>
              </a:ext>
            </a:extLst>
          </p:cNvPr>
          <p:cNvPicPr>
            <a:picLocks noChangeAspect="1"/>
          </p:cNvPicPr>
          <p:nvPr/>
        </p:nvPicPr>
        <p:blipFill rotWithShape="1">
          <a:blip r:embed="rId4">
            <a:extLst>
              <a:ext uri="{28A0092B-C50C-407E-A947-70E740481C1C}">
                <a14:useLocalDpi xmlns:a14="http://schemas.microsoft.com/office/drawing/2010/main" val="0"/>
              </a:ext>
            </a:extLst>
          </a:blip>
          <a:srcRect t="3217"/>
          <a:stretch/>
        </p:blipFill>
        <p:spPr>
          <a:xfrm>
            <a:off x="1368687" y="1977656"/>
            <a:ext cx="9454626" cy="2902688"/>
          </a:xfrm>
          <a:prstGeom prst="rect">
            <a:avLst/>
          </a:prstGeom>
        </p:spPr>
      </p:pic>
    </p:spTree>
    <p:extLst>
      <p:ext uri="{BB962C8B-B14F-4D97-AF65-F5344CB8AC3E}">
        <p14:creationId xmlns:p14="http://schemas.microsoft.com/office/powerpoint/2010/main" val="224651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Transport Update Aims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a:t>
            </a:fld>
            <a:endParaRPr lang="en-GB"/>
          </a:p>
        </p:txBody>
      </p:sp>
      <p:sp>
        <p:nvSpPr>
          <p:cNvPr id="2" name="Subtitle 2">
            <a:extLst>
              <a:ext uri="{FF2B5EF4-FFF2-40B4-BE49-F238E27FC236}">
                <a16:creationId xmlns:a16="http://schemas.microsoft.com/office/drawing/2014/main" id="{121C3316-B6F8-39CF-4C00-973EA50EC16B}"/>
              </a:ext>
            </a:extLst>
          </p:cNvPr>
          <p:cNvSpPr txBox="1">
            <a:spLocks/>
          </p:cNvSpPr>
          <p:nvPr/>
        </p:nvSpPr>
        <p:spPr>
          <a:xfrm>
            <a:off x="373934" y="984683"/>
            <a:ext cx="11444132" cy="528038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u="sng" dirty="0"/>
              <a:t>This report is intended to:</a:t>
            </a:r>
          </a:p>
          <a:p>
            <a:r>
              <a:rPr lang="en-GB" sz="1800" dirty="0"/>
              <a:t>Summarise the on-going </a:t>
            </a:r>
            <a:r>
              <a:rPr lang="en-GB" sz="1800" b="1" dirty="0"/>
              <a:t>impacts of COVID-19 </a:t>
            </a:r>
            <a:r>
              <a:rPr lang="en-GB" sz="1800" dirty="0"/>
              <a:t>on trends in transport and mobility up to 31</a:t>
            </a:r>
            <a:r>
              <a:rPr lang="en-GB" sz="1800" baseline="30000" dirty="0"/>
              <a:t>st</a:t>
            </a:r>
            <a:r>
              <a:rPr lang="en-GB" sz="1800" dirty="0"/>
              <a:t> March 2024.</a:t>
            </a:r>
            <a:endParaRPr lang="en-GB" sz="1800" dirty="0">
              <a:cs typeface="Calibri"/>
            </a:endParaRPr>
          </a:p>
          <a:p>
            <a:r>
              <a:rPr lang="en-GB" sz="1800" dirty="0"/>
              <a:t>Highlight </a:t>
            </a:r>
            <a:r>
              <a:rPr lang="en-GB" sz="1800" b="1" dirty="0"/>
              <a:t>changes in key indicators </a:t>
            </a:r>
            <a:r>
              <a:rPr lang="en-GB" sz="1800" dirty="0"/>
              <a:t>by comparing March 2024 data to a pre-pandemic baseline (March 2019 or closest possible equivalent), mid-COVID (March 2021) and to last year (March 2023).</a:t>
            </a:r>
            <a:endParaRPr lang="en-GB" sz="1800" dirty="0">
              <a:cs typeface="Calibri"/>
            </a:endParaRPr>
          </a:p>
          <a:p>
            <a:r>
              <a:rPr lang="en-GB" sz="1800" dirty="0"/>
              <a:t>Provide a </a:t>
            </a:r>
            <a:r>
              <a:rPr lang="en-GB" sz="1800" b="1" dirty="0"/>
              <a:t>basis for discussion for the Greater Cambridge Partnership </a:t>
            </a:r>
            <a:r>
              <a:rPr lang="en-GB" sz="1800" dirty="0"/>
              <a:t>(GCP) to understand and identify existing challenges and future data needs.</a:t>
            </a:r>
            <a:endParaRPr lang="en-GB" sz="1800" dirty="0">
              <a:cs typeface="Calibri"/>
            </a:endParaRPr>
          </a:p>
          <a:p>
            <a:endParaRPr lang="en-GB" sz="1800" b="1" dirty="0"/>
          </a:p>
          <a:p>
            <a:pPr marL="0" indent="0">
              <a:buNone/>
            </a:pPr>
            <a:r>
              <a:rPr lang="en-GB" sz="1800" u="sng" dirty="0"/>
              <a:t>Notes:</a:t>
            </a:r>
            <a:endParaRPr lang="en-GB" sz="1800" u="sng" dirty="0">
              <a:cs typeface="Calibri"/>
            </a:endParaRPr>
          </a:p>
          <a:p>
            <a:r>
              <a:rPr lang="en-GB" sz="1800" b="1" dirty="0"/>
              <a:t>Comparison periods may vary </a:t>
            </a:r>
            <a:r>
              <a:rPr lang="en-GB" sz="1800" dirty="0"/>
              <a:t>across the different datasets based on the availability of historic data – comparison periods are clearly noted for each dataset.</a:t>
            </a:r>
            <a:endParaRPr lang="en-GB" sz="1800" dirty="0">
              <a:cs typeface="Calibri"/>
            </a:endParaRPr>
          </a:p>
          <a:p>
            <a:pPr marL="228600" lvl="1">
              <a:spcBef>
                <a:spcPts val="1000"/>
              </a:spcBef>
            </a:pPr>
            <a:r>
              <a:rPr lang="en-GB" sz="1800" dirty="0">
                <a:cs typeface="Calibri"/>
              </a:rPr>
              <a:t>Where reference is made to ‘Weekdays’ this only includes Monday, Tuesday, Wednesday and Thursday, as per DfT guidance.</a:t>
            </a:r>
          </a:p>
        </p:txBody>
      </p:sp>
    </p:spTree>
    <p:extLst>
      <p:ext uri="{BB962C8B-B14F-4D97-AF65-F5344CB8AC3E}">
        <p14:creationId xmlns:p14="http://schemas.microsoft.com/office/powerpoint/2010/main" val="170648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Strategic Road Network: South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South Cambridgeshire strategic road volumes continue to be ahead of pre-COVID (+7%). Volumes have seen a large increase since mid-COVID (+63%) and an increase on the same time last year (+13%).</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20</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 sensor.</a:t>
            </a:r>
          </a:p>
        </p:txBody>
      </p:sp>
      <p:graphicFrame>
        <p:nvGraphicFramePr>
          <p:cNvPr id="4" name="Table 3">
            <a:extLst>
              <a:ext uri="{FF2B5EF4-FFF2-40B4-BE49-F238E27FC236}">
                <a16:creationId xmlns:a16="http://schemas.microsoft.com/office/drawing/2014/main" id="{EC3C29E6-42EB-20A6-DDF4-4F5BF5A7BD2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133584393"/>
              </p:ext>
            </p:extLst>
          </p:nvPr>
        </p:nvGraphicFramePr>
        <p:xfrm>
          <a:off x="3579244" y="5732988"/>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Mar</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Mar</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Mar 2021 to Mar 2024</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Mar 2023 to Mar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+63%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+13%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pic>
        <p:nvPicPr>
          <p:cNvPr id="8" name="Picture 7" descr="A graph of average daily flow by month and year. 2024 volumes are higher than 2019 volumes so far this year.">
            <a:extLst>
              <a:ext uri="{FF2B5EF4-FFF2-40B4-BE49-F238E27FC236}">
                <a16:creationId xmlns:a16="http://schemas.microsoft.com/office/drawing/2014/main" id="{7C919D45-8B84-C568-2C9A-04D38A124E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139" y="1852726"/>
            <a:ext cx="10057722" cy="3152547"/>
          </a:xfrm>
          <a:prstGeom prst="rect">
            <a:avLst/>
          </a:prstGeom>
        </p:spPr>
      </p:pic>
    </p:spTree>
    <p:extLst>
      <p:ext uri="{BB962C8B-B14F-4D97-AF65-F5344CB8AC3E}">
        <p14:creationId xmlns:p14="http://schemas.microsoft.com/office/powerpoint/2010/main" val="169175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Motorised Vehicles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Motorised Vehicles</a:t>
            </a:r>
          </a:p>
        </p:txBody>
      </p:sp>
      <p:pic>
        <p:nvPicPr>
          <p:cNvPr id="2" name="Picture 4" descr="A map showing Vivacity sensor locations, and the comparable availability of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4145" y="655893"/>
            <a:ext cx="4481853"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Motorised Vehicles</a:t>
            </a:r>
          </a:p>
        </p:txBody>
      </p:sp>
      <p:sp>
        <p:nvSpPr>
          <p:cNvPr id="25" name="TextBox 24">
            <a:extLst>
              <a:ext uri="{FF2B5EF4-FFF2-40B4-BE49-F238E27FC236}">
                <a16:creationId xmlns:a16="http://schemas.microsoft.com/office/drawing/2014/main" id="{5DB330E8-8581-A91B-E02E-77CBD129D557}"/>
              </a:ext>
            </a:extLst>
          </p:cNvPr>
          <p:cNvSpPr txBox="1"/>
          <p:nvPr/>
        </p:nvSpPr>
        <p:spPr>
          <a:xfrm>
            <a:off x="5062956" y="651459"/>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dirty="0">
                <a:cs typeface="Calibri"/>
              </a:rPr>
              <a:t>The </a:t>
            </a:r>
            <a:r>
              <a:rPr lang="en-US" sz="1050" b="1" i="1" dirty="0">
                <a:cs typeface="Calibri"/>
              </a:rPr>
              <a:t>Mill Road </a:t>
            </a:r>
            <a:r>
              <a:rPr lang="en-US" sz="1050" i="1" dirty="0">
                <a:cs typeface="Calibri"/>
              </a:rPr>
              <a:t>and </a:t>
            </a:r>
            <a:r>
              <a:rPr lang="en-US" sz="1050" b="1" i="1" dirty="0">
                <a:cs typeface="Calibri"/>
              </a:rPr>
              <a:t>East Road </a:t>
            </a:r>
            <a:r>
              <a:rPr lang="en-US" sz="1050" i="1" dirty="0">
                <a:cs typeface="Calibri"/>
              </a:rPr>
              <a:t>sensors were upgraded in Sept 2022 and are now detecting significantly more cycles and pedestrians. As a result, the active travel flows at these locations are no longer comparable pre/post Sept 2022. </a:t>
            </a:r>
            <a:endParaRPr lang="en-US" sz="1050" i="1" dirty="0">
              <a:solidFill>
                <a:sysClr val="windowText" lastClr="000000"/>
              </a:solidFill>
              <a:cs typeface="Calibri"/>
            </a:endParaRPr>
          </a:p>
          <a:p>
            <a:endParaRPr lang="en-US" sz="1050" i="1" dirty="0">
              <a:solidFill>
                <a:sysClr val="windowText" lastClr="000000"/>
              </a:solidFill>
              <a:cs typeface="Calibri"/>
            </a:endParaRPr>
          </a:p>
          <a:p>
            <a:r>
              <a:rPr lang="en-US" sz="1050" i="1" dirty="0">
                <a:cs typeface="Calibri"/>
              </a:rPr>
              <a:t>The </a:t>
            </a:r>
            <a:r>
              <a:rPr lang="en-US" sz="1050" b="1" i="1" dirty="0">
                <a:cs typeface="Calibri"/>
              </a:rPr>
              <a:t>Milton Road (Mid)</a:t>
            </a:r>
            <a:r>
              <a:rPr lang="en-US" sz="1050" i="1" dirty="0">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22</a:t>
            </a:fld>
            <a:endParaRPr lang="en-GB"/>
          </a:p>
        </p:txBody>
      </p:sp>
      <p:graphicFrame>
        <p:nvGraphicFramePr>
          <p:cNvPr id="4" name="Table 3">
            <a:extLst>
              <a:ext uri="{FF2B5EF4-FFF2-40B4-BE49-F238E27FC236}">
                <a16:creationId xmlns:a16="http://schemas.microsoft.com/office/drawing/2014/main" id="{745B07B3-757A-F924-B797-DF7BEA369EA9}"/>
              </a:ext>
            </a:extLst>
          </p:cNvPr>
          <p:cNvGraphicFramePr>
            <a:graphicFrameLocks noGrp="1"/>
          </p:cNvGraphicFramePr>
          <p:nvPr>
            <p:extLst>
              <p:ext uri="{D42A27DB-BD31-4B8C-83A1-F6EECF244321}">
                <p14:modId xmlns:p14="http://schemas.microsoft.com/office/powerpoint/2010/main" val="3616394102"/>
              </p:ext>
            </p:extLst>
          </p:nvPr>
        </p:nvGraphicFramePr>
        <p:xfrm>
          <a:off x="6861789" y="661161"/>
          <a:ext cx="5124023" cy="4214088"/>
        </p:xfrm>
        <a:graphic>
          <a:graphicData uri="http://schemas.openxmlformats.org/drawingml/2006/table">
            <a:tbl>
              <a:tblPr firstRow="1" bandRow="1">
                <a:tableStyleId>{5940675A-B579-460E-94D1-54222C63F5DA}</a:tableStyleId>
              </a:tblPr>
              <a:tblGrid>
                <a:gridCol w="1771823">
                  <a:extLst>
                    <a:ext uri="{9D8B030D-6E8A-4147-A177-3AD203B41FA5}">
                      <a16:colId xmlns:a16="http://schemas.microsoft.com/office/drawing/2014/main" val="1191812419"/>
                    </a:ext>
                  </a:extLst>
                </a:gridCol>
                <a:gridCol w="2372185">
                  <a:extLst>
                    <a:ext uri="{9D8B030D-6E8A-4147-A177-3AD203B41FA5}">
                      <a16:colId xmlns:a16="http://schemas.microsoft.com/office/drawing/2014/main" val="481079558"/>
                    </a:ext>
                  </a:extLst>
                </a:gridCol>
                <a:gridCol w="980015">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88182" y="6366792"/>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
        <p:nvSpPr>
          <p:cNvPr id="13" name="Oval 12">
            <a:extLst>
              <a:ext uri="{FF2B5EF4-FFF2-40B4-BE49-F238E27FC236}">
                <a16:creationId xmlns:a16="http://schemas.microsoft.com/office/drawing/2014/main" id="{72283157-BF49-AEC1-56E9-5726A750A8AE}"/>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A528CC9-94C7-4A2D-B47A-2804C4E24F18}"/>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2" name="Oval 21">
            <a:extLst>
              <a:ext uri="{FF2B5EF4-FFF2-40B4-BE49-F238E27FC236}">
                <a16:creationId xmlns:a16="http://schemas.microsoft.com/office/drawing/2014/main" id="{581C93EB-D3D2-89C0-6D24-48601F4E06FA}"/>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Cross 27">
            <a:extLst>
              <a:ext uri="{FF2B5EF4-FFF2-40B4-BE49-F238E27FC236}">
                <a16:creationId xmlns:a16="http://schemas.microsoft.com/office/drawing/2014/main" id="{D4954E4A-C6F9-4CF2-22EB-3092F533004B}"/>
              </a:ext>
              <a:ext uri="{C183D7F6-B498-43B3-948B-1728B52AA6E4}">
                <adec:decorative xmlns:adec="http://schemas.microsoft.com/office/drawing/2017/decorative" val="1"/>
              </a:ext>
            </a:extLst>
          </p:cNvPr>
          <p:cNvSpPr/>
          <p:nvPr/>
        </p:nvSpPr>
        <p:spPr>
          <a:xfrm rot="2703070">
            <a:off x="4552661" y="456857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Cross 28">
            <a:extLst>
              <a:ext uri="{FF2B5EF4-FFF2-40B4-BE49-F238E27FC236}">
                <a16:creationId xmlns:a16="http://schemas.microsoft.com/office/drawing/2014/main" id="{CAE1FD2A-069D-748D-0C88-A38684F966DC}"/>
              </a:ext>
              <a:ext uri="{C183D7F6-B498-43B3-948B-1728B52AA6E4}">
                <adec:decorative xmlns:adec="http://schemas.microsoft.com/office/drawing/2017/decorative" val="1"/>
              </a:ext>
            </a:extLst>
          </p:cNvPr>
          <p:cNvSpPr/>
          <p:nvPr/>
        </p:nvSpPr>
        <p:spPr>
          <a:xfrm rot="2703070">
            <a:off x="3145892" y="413872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Cross 29">
            <a:extLst>
              <a:ext uri="{FF2B5EF4-FFF2-40B4-BE49-F238E27FC236}">
                <a16:creationId xmlns:a16="http://schemas.microsoft.com/office/drawing/2014/main" id="{9998E2A8-0E57-490F-DAA0-E4BAB187F789}"/>
              </a:ext>
              <a:ext uri="{C183D7F6-B498-43B3-948B-1728B52AA6E4}">
                <adec:decorative xmlns:adec="http://schemas.microsoft.com/office/drawing/2017/decorative" val="1"/>
              </a:ext>
            </a:extLst>
          </p:cNvPr>
          <p:cNvSpPr/>
          <p:nvPr/>
        </p:nvSpPr>
        <p:spPr>
          <a:xfrm rot="2703070">
            <a:off x="3150139"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Cross 30">
            <a:extLst>
              <a:ext uri="{FF2B5EF4-FFF2-40B4-BE49-F238E27FC236}">
                <a16:creationId xmlns:a16="http://schemas.microsoft.com/office/drawing/2014/main" id="{95125492-5F54-844E-AFB7-81AD148ECD6A}"/>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B1C59756-E732-89B1-13E8-FE89DE6A7F9D}"/>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0" name="Oval 39">
            <a:extLst>
              <a:ext uri="{FF2B5EF4-FFF2-40B4-BE49-F238E27FC236}">
                <a16:creationId xmlns:a16="http://schemas.microsoft.com/office/drawing/2014/main" id="{5B01F473-7F52-F1E7-DDAD-7DAFE7EB7A8D}"/>
              </a:ext>
              <a:ext uri="{C183D7F6-B498-43B3-948B-1728B52AA6E4}">
                <adec:decorative xmlns:adec="http://schemas.microsoft.com/office/drawing/2017/decorative" val="1"/>
              </a:ext>
            </a:extLst>
          </p:cNvPr>
          <p:cNvSpPr/>
          <p:nvPr/>
        </p:nvSpPr>
        <p:spPr>
          <a:xfrm>
            <a:off x="3110361" y="4385512"/>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7" name="Group 6">
            <a:extLst>
              <a:ext uri="{FF2B5EF4-FFF2-40B4-BE49-F238E27FC236}">
                <a16:creationId xmlns:a16="http://schemas.microsoft.com/office/drawing/2014/main" id="{5E3E0CD7-E6E5-5C8A-8A1D-C973A570A89D}"/>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43" name="TextBox 42">
              <a:extLst>
                <a:ext uri="{FF2B5EF4-FFF2-40B4-BE49-F238E27FC236}">
                  <a16:creationId xmlns:a16="http://schemas.microsoft.com/office/drawing/2014/main" id="{39DB8317-C6A6-E0E4-4A67-AB906EB74506}"/>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45" name="Oval 44">
              <a:extLst>
                <a:ext uri="{FF2B5EF4-FFF2-40B4-BE49-F238E27FC236}">
                  <a16:creationId xmlns:a16="http://schemas.microsoft.com/office/drawing/2014/main" id="{ED142063-2599-66AE-98D8-04C17C5FAD63}"/>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Oval 46">
              <a:extLst>
                <a:ext uri="{FF2B5EF4-FFF2-40B4-BE49-F238E27FC236}">
                  <a16:creationId xmlns:a16="http://schemas.microsoft.com/office/drawing/2014/main" id="{FB0AAFFF-4974-C409-DAD5-933E3DD24FDE}"/>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TextBox 48">
              <a:extLst>
                <a:ext uri="{FF2B5EF4-FFF2-40B4-BE49-F238E27FC236}">
                  <a16:creationId xmlns:a16="http://schemas.microsoft.com/office/drawing/2014/main" id="{2BCB657A-7A2A-40AB-8A81-828004A03304}"/>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51" name="TextBox 50">
              <a:extLst>
                <a:ext uri="{FF2B5EF4-FFF2-40B4-BE49-F238E27FC236}">
                  <a16:creationId xmlns:a16="http://schemas.microsoft.com/office/drawing/2014/main" id="{4521525A-5BCE-BEBA-F2EE-3123D1308A60}"/>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Mar 2021, Mar 2023 &amp; Mar 2024.</a:t>
              </a:r>
            </a:p>
          </p:txBody>
        </p:sp>
        <p:sp>
          <p:nvSpPr>
            <p:cNvPr id="53" name="Rectangle 52">
              <a:extLst>
                <a:ext uri="{FF2B5EF4-FFF2-40B4-BE49-F238E27FC236}">
                  <a16:creationId xmlns:a16="http://schemas.microsoft.com/office/drawing/2014/main" id="{B975A6DF-AC21-7195-7A7B-897772B09F90}"/>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55" name="Oval 54">
              <a:extLst>
                <a:ext uri="{FF2B5EF4-FFF2-40B4-BE49-F238E27FC236}">
                  <a16:creationId xmlns:a16="http://schemas.microsoft.com/office/drawing/2014/main" id="{F13C6579-655D-F66B-A3C3-18A667742445}"/>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7" name="TextBox 56">
              <a:extLst>
                <a:ext uri="{FF2B5EF4-FFF2-40B4-BE49-F238E27FC236}">
                  <a16:creationId xmlns:a16="http://schemas.microsoft.com/office/drawing/2014/main" id="{FEA428DE-5117-EEDE-2DEE-8309440E69D3}"/>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and Mar 2024.</a:t>
              </a:r>
            </a:p>
          </p:txBody>
        </p:sp>
        <p:sp>
          <p:nvSpPr>
            <p:cNvPr id="59" name="Cross 58">
              <a:extLst>
                <a:ext uri="{FF2B5EF4-FFF2-40B4-BE49-F238E27FC236}">
                  <a16:creationId xmlns:a16="http://schemas.microsoft.com/office/drawing/2014/main" id="{F4939CAF-AC74-62C5-F537-CCB35512B9DE}"/>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1" name="TextBox 60">
              <a:extLst>
                <a:ext uri="{FF2B5EF4-FFF2-40B4-BE49-F238E27FC236}">
                  <a16:creationId xmlns:a16="http://schemas.microsoft.com/office/drawing/2014/main" id="{0727ACCB-63A9-D7B1-C055-40D0F52D7704}"/>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data not available for Feb 2020* and / or Mar 2024.</a:t>
              </a:r>
            </a:p>
          </p:txBody>
        </p:sp>
      </p:grpSp>
      <p:sp>
        <p:nvSpPr>
          <p:cNvPr id="5" name="Cross 4">
            <a:extLst>
              <a:ext uri="{FF2B5EF4-FFF2-40B4-BE49-F238E27FC236}">
                <a16:creationId xmlns:a16="http://schemas.microsoft.com/office/drawing/2014/main" id="{C9073107-363D-151B-BFB9-7337C01E369A}"/>
              </a:ext>
              <a:ext uri="{C183D7F6-B498-43B3-948B-1728B52AA6E4}">
                <adec:decorative xmlns:adec="http://schemas.microsoft.com/office/drawing/2017/decorative" val="1"/>
              </a:ext>
            </a:extLst>
          </p:cNvPr>
          <p:cNvSpPr/>
          <p:nvPr/>
        </p:nvSpPr>
        <p:spPr>
          <a:xfrm rot="2703070">
            <a:off x="4834844" y="307554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Cross 11">
            <a:extLst>
              <a:ext uri="{FF2B5EF4-FFF2-40B4-BE49-F238E27FC236}">
                <a16:creationId xmlns:a16="http://schemas.microsoft.com/office/drawing/2014/main" id="{9B5CB84F-451A-4DB6-87FE-28152DDA2F8C}"/>
              </a:ext>
              <a:ext uri="{C183D7F6-B498-43B3-948B-1728B52AA6E4}">
                <adec:decorative xmlns:adec="http://schemas.microsoft.com/office/drawing/2017/decorative" val="1"/>
              </a:ext>
            </a:extLst>
          </p:cNvPr>
          <p:cNvSpPr/>
          <p:nvPr/>
        </p:nvSpPr>
        <p:spPr>
          <a:xfrm rot="2703070">
            <a:off x="1517282" y="1062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Cross 14">
            <a:extLst>
              <a:ext uri="{FF2B5EF4-FFF2-40B4-BE49-F238E27FC236}">
                <a16:creationId xmlns:a16="http://schemas.microsoft.com/office/drawing/2014/main" id="{D3BACC13-1138-7A11-D650-2003077F2F16}"/>
              </a:ext>
              <a:ext uri="{C183D7F6-B498-43B3-948B-1728B52AA6E4}">
                <adec:decorative xmlns:adec="http://schemas.microsoft.com/office/drawing/2017/decorative" val="1"/>
              </a:ext>
            </a:extLst>
          </p:cNvPr>
          <p:cNvSpPr/>
          <p:nvPr/>
        </p:nvSpPr>
        <p:spPr>
          <a:xfrm rot="2703070">
            <a:off x="4602449" y="49638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Cross 17">
            <a:extLst>
              <a:ext uri="{FF2B5EF4-FFF2-40B4-BE49-F238E27FC236}">
                <a16:creationId xmlns:a16="http://schemas.microsoft.com/office/drawing/2014/main" id="{51EC180C-7199-E5E9-1EA1-6FC1D780FB37}"/>
              </a:ext>
              <a:ext uri="{C183D7F6-B498-43B3-948B-1728B52AA6E4}">
                <adec:decorative xmlns:adec="http://schemas.microsoft.com/office/drawing/2017/decorative" val="1"/>
              </a:ext>
            </a:extLst>
          </p:cNvPr>
          <p:cNvSpPr/>
          <p:nvPr/>
        </p:nvSpPr>
        <p:spPr>
          <a:xfrm rot="2703070">
            <a:off x="3184096" y="52208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Cross 18">
            <a:extLst>
              <a:ext uri="{FF2B5EF4-FFF2-40B4-BE49-F238E27FC236}">
                <a16:creationId xmlns:a16="http://schemas.microsoft.com/office/drawing/2014/main" id="{6657795C-A1B8-B44D-094B-BFB95F872BB2}"/>
              </a:ext>
              <a:ext uri="{C183D7F6-B498-43B3-948B-1728B52AA6E4}">
                <adec:decorative xmlns:adec="http://schemas.microsoft.com/office/drawing/2017/decorative" val="1"/>
              </a:ext>
            </a:extLst>
          </p:cNvPr>
          <p:cNvSpPr/>
          <p:nvPr/>
        </p:nvSpPr>
        <p:spPr>
          <a:xfrm rot="2703070">
            <a:off x="1529755" y="295010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0" name="Oval 19">
            <a:extLst>
              <a:ext uri="{FF2B5EF4-FFF2-40B4-BE49-F238E27FC236}">
                <a16:creationId xmlns:a16="http://schemas.microsoft.com/office/drawing/2014/main" id="{34C92028-64AE-DA4F-CF11-399CA9898A6C}"/>
              </a:ext>
              <a:ext uri="{C183D7F6-B498-43B3-948B-1728B52AA6E4}">
                <adec:decorative xmlns:adec="http://schemas.microsoft.com/office/drawing/2017/decorative" val="1"/>
              </a:ext>
            </a:extLst>
          </p:cNvPr>
          <p:cNvSpPr/>
          <p:nvPr/>
        </p:nvSpPr>
        <p:spPr>
          <a:xfrm>
            <a:off x="3850585" y="5952108"/>
            <a:ext cx="179119" cy="1712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TextBox 9">
            <a:extLst>
              <a:ext uri="{FF2B5EF4-FFF2-40B4-BE49-F238E27FC236}">
                <a16:creationId xmlns:a16="http://schemas.microsoft.com/office/drawing/2014/main" id="{8491FADB-EA6B-7F92-3C82-9682641ABE83}"/>
              </a:ext>
              <a:ext uri="{C183D7F6-B498-43B3-948B-1728B52AA6E4}">
                <adec:decorative xmlns:adec="http://schemas.microsoft.com/office/drawing/2017/decorative" val="1"/>
              </a:ext>
            </a:extLst>
          </p:cNvPr>
          <p:cNvSpPr txBox="1"/>
          <p:nvPr/>
        </p:nvSpPr>
        <p:spPr>
          <a:xfrm>
            <a:off x="-7463" y="6625112"/>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*The Vivacity sensor network was installed from May 2019 onwards. Therefore, the best 'pre-Covid' estimate for traffic flows which can be compared with subsequent March data is February 2020.</a:t>
            </a:r>
          </a:p>
        </p:txBody>
      </p:sp>
      <p:sp>
        <p:nvSpPr>
          <p:cNvPr id="17" name="Oval 16">
            <a:extLst>
              <a:ext uri="{FF2B5EF4-FFF2-40B4-BE49-F238E27FC236}">
                <a16:creationId xmlns:a16="http://schemas.microsoft.com/office/drawing/2014/main" id="{D2E10C27-CD3F-4522-DA19-2B08001E85CB}"/>
              </a:ext>
              <a:ext uri="{C183D7F6-B498-43B3-948B-1728B52AA6E4}">
                <adec:decorative xmlns:adec="http://schemas.microsoft.com/office/drawing/2017/decorative" val="1"/>
              </a:ext>
            </a:extLst>
          </p:cNvPr>
          <p:cNvSpPr/>
          <p:nvPr/>
        </p:nvSpPr>
        <p:spPr>
          <a:xfrm>
            <a:off x="4482351" y="4141545"/>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1" name="Cross 20">
            <a:extLst>
              <a:ext uri="{FF2B5EF4-FFF2-40B4-BE49-F238E27FC236}">
                <a16:creationId xmlns:a16="http://schemas.microsoft.com/office/drawing/2014/main" id="{41357F45-89CF-AB63-CB20-032D81FBBA5D}"/>
              </a:ext>
              <a:ext uri="{C183D7F6-B498-43B3-948B-1728B52AA6E4}">
                <adec:decorative xmlns:adec="http://schemas.microsoft.com/office/drawing/2017/decorative" val="1"/>
              </a:ext>
            </a:extLst>
          </p:cNvPr>
          <p:cNvSpPr/>
          <p:nvPr/>
        </p:nvSpPr>
        <p:spPr>
          <a:xfrm rot="2703070">
            <a:off x="4734031" y="544982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73955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line chart showing average weekday motorised traffic flows, with months of the year horizontally along the x-axis, and a line for each year from 2019 through to 2024. &#10;&#10;The line for 2024 is very similar so far to that which we saw in 2023 - although both are below 2022 and the early part of 2020 (pre-lockdown).">
            <a:extLst>
              <a:ext uri="{FF2B5EF4-FFF2-40B4-BE49-F238E27FC236}">
                <a16:creationId xmlns:a16="http://schemas.microsoft.com/office/drawing/2014/main" id="{19128A7B-0D47-4C15-4B98-B34D3BC27AA9}"/>
              </a:ext>
            </a:extLst>
          </p:cNvPr>
          <p:cNvPicPr>
            <a:picLocks noChangeAspect="1"/>
          </p:cNvPicPr>
          <p:nvPr/>
        </p:nvPicPr>
        <p:blipFill>
          <a:blip r:embed="rId3"/>
          <a:stretch>
            <a:fillRect/>
          </a:stretch>
        </p:blipFill>
        <p:spPr>
          <a:xfrm>
            <a:off x="2124824" y="1256314"/>
            <a:ext cx="7644818" cy="3912875"/>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Motorised Vehicle – Trends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23</a:t>
            </a:fld>
            <a:endParaRPr lang="en-GB"/>
          </a:p>
        </p:txBody>
      </p:sp>
      <p:sp>
        <p:nvSpPr>
          <p:cNvPr id="4" name="TextBox 3">
            <a:extLst>
              <a:ext uri="{FF2B5EF4-FFF2-40B4-BE49-F238E27FC236}">
                <a16:creationId xmlns:a16="http://schemas.microsoft.com/office/drawing/2014/main" id="{6D41F29E-9580-8A91-8233-774900C8540A}"/>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In </a:t>
            </a:r>
            <a:r>
              <a:rPr lang="en-US" sz="1400" dirty="0">
                <a:solidFill>
                  <a:srgbClr val="000000"/>
                </a:solidFill>
                <a:cs typeface="Calibri"/>
              </a:rPr>
              <a:t>March 2024</a:t>
            </a:r>
            <a:r>
              <a:rPr lang="en-US" sz="1400">
                <a:solidFill>
                  <a:srgbClr val="000000"/>
                </a:solidFill>
                <a:cs typeface="Calibri"/>
              </a:rPr>
              <a:t>, </a:t>
            </a:r>
            <a:r>
              <a:rPr lang="en-US" sz="1400" dirty="0">
                <a:solidFill>
                  <a:srgbClr val="000000"/>
                </a:solidFill>
                <a:cs typeface="Calibri"/>
              </a:rPr>
              <a:t>motorised traffic </a:t>
            </a:r>
            <a:r>
              <a:rPr lang="en-US" sz="1400">
                <a:solidFill>
                  <a:srgbClr val="000000"/>
                </a:solidFill>
                <a:cs typeface="Calibri"/>
              </a:rPr>
              <a:t>flows are </a:t>
            </a:r>
            <a:r>
              <a:rPr lang="en-US" sz="1400" dirty="0">
                <a:solidFill>
                  <a:srgbClr val="000000"/>
                </a:solidFill>
                <a:cs typeface="Calibri"/>
              </a:rPr>
              <a:t>9% </a:t>
            </a:r>
            <a:r>
              <a:rPr lang="en-US" sz="1400">
                <a:solidFill>
                  <a:srgbClr val="000000"/>
                </a:solidFill>
                <a:cs typeface="Calibri"/>
              </a:rPr>
              <a:t>below pre-Covid</a:t>
            </a:r>
            <a:r>
              <a:rPr lang="en-US" sz="1400" dirty="0">
                <a:solidFill>
                  <a:srgbClr val="000000"/>
                </a:solidFill>
                <a:cs typeface="Calibri"/>
              </a:rPr>
              <a:t> (February 2020), and 1% below this time last year (March 2023).</a:t>
            </a:r>
            <a:endParaRPr lang="en-US" sz="1400">
              <a:cs typeface="Calibri"/>
            </a:endParaRPr>
          </a:p>
        </p:txBody>
      </p:sp>
      <p:sp>
        <p:nvSpPr>
          <p:cNvPr id="2" name="TextBox 1">
            <a:extLst>
              <a:ext uri="{FF2B5EF4-FFF2-40B4-BE49-F238E27FC236}">
                <a16:creationId xmlns:a16="http://schemas.microsoft.com/office/drawing/2014/main" id="{A5348DC2-3D00-7232-00CF-41910911E503}"/>
              </a:ext>
            </a:extLst>
          </p:cNvPr>
          <p:cNvSpPr txBox="1"/>
          <p:nvPr/>
        </p:nvSpPr>
        <p:spPr>
          <a:xfrm>
            <a:off x="3156873" y="910830"/>
            <a:ext cx="5540883" cy="338554"/>
          </a:xfrm>
          <a:prstGeom prst="rect">
            <a:avLst/>
          </a:prstGeom>
          <a:noFill/>
        </p:spPr>
        <p:txBody>
          <a:bodyPr wrap="square" lIns="91440" tIns="45720" rIns="91440" bIns="45720" rtlCol="0" anchor="t">
            <a:spAutoFit/>
          </a:bodyPr>
          <a:lstStyle/>
          <a:p>
            <a:pPr algn="ctr"/>
            <a:r>
              <a:rPr lang="en-GB" sz="1600" dirty="0">
                <a:solidFill>
                  <a:schemeClr val="tx2">
                    <a:lumMod val="75000"/>
                  </a:schemeClr>
                </a:solidFill>
              </a:rPr>
              <a:t>Average weekday vehicular flow by month, 2019-2024.</a:t>
            </a:r>
          </a:p>
        </p:txBody>
      </p:sp>
      <p:graphicFrame>
        <p:nvGraphicFramePr>
          <p:cNvPr id="5" name="Table 4">
            <a:extLst>
              <a:ext uri="{FF2B5EF4-FFF2-40B4-BE49-F238E27FC236}">
                <a16:creationId xmlns:a16="http://schemas.microsoft.com/office/drawing/2014/main" id="{F083A3C5-68BC-79E5-CF6E-1B0CD921589E}"/>
              </a:ext>
            </a:extLst>
          </p:cNvPr>
          <p:cNvGraphicFramePr>
            <a:graphicFrameLocks noGrp="1"/>
          </p:cNvGraphicFramePr>
          <p:nvPr>
            <p:extLst>
              <p:ext uri="{D42A27DB-BD31-4B8C-83A1-F6EECF244321}">
                <p14:modId xmlns:p14="http://schemas.microsoft.com/office/powerpoint/2010/main" val="449992503"/>
              </p:ext>
            </p:extLst>
          </p:nvPr>
        </p:nvGraphicFramePr>
        <p:xfrm>
          <a:off x="1624572" y="5364257"/>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February 2020*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0">
                <a:tc>
                  <a:txBody>
                    <a:bodyPr/>
                    <a:lstStyle/>
                    <a:p>
                      <a:pPr lvl="0" algn="ctr" rtl="0">
                        <a:buNone/>
                      </a:pPr>
                      <a:r>
                        <a:rPr lang="en-GB" sz="1200" b="1" i="0" u="none" strike="noStrike">
                          <a:solidFill>
                            <a:schemeClr val="tx1"/>
                          </a:solidFill>
                          <a:effectLst/>
                          <a:latin typeface="Calibri"/>
                        </a:rPr>
                        <a:t>-9%</a:t>
                      </a:r>
                      <a:endParaRPr lang="en-US" dirty="0">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a:solidFill>
                            <a:schemeClr val="tx1"/>
                          </a:solidFill>
                          <a:effectLst/>
                          <a:latin typeface="Calibri"/>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a:solidFill>
                            <a:schemeClr val="tx1"/>
                          </a:solidFill>
                          <a:effectLst/>
                          <a:latin typeface="Calibri"/>
                        </a:rPr>
                        <a:t>-3%</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1900585D-1AA2-AD75-994D-BF629E39285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095649483"/>
              </p:ext>
            </p:extLst>
          </p:nvPr>
        </p:nvGraphicFramePr>
        <p:xfrm>
          <a:off x="4689174" y="5364257"/>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buNone/>
                      </a:pPr>
                      <a:r>
                        <a:rPr lang="en-GB" sz="1200" b="1" u="none" strike="noStrike">
                          <a:solidFill>
                            <a:schemeClr val="tx1"/>
                          </a:solidFill>
                          <a:effectLst/>
                        </a:rPr>
                        <a:t>March 2021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+30%</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+25%</a:t>
                      </a:r>
                      <a:endParaRPr lang="en-GB" sz="1200" b="1" i="0" u="none" strike="noStrike" dirty="0">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+65%</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7A6C456C-ED91-592E-03ED-FBE3D40C4CDB}"/>
              </a:ext>
            </a:extLst>
          </p:cNvPr>
          <p:cNvGraphicFramePr>
            <a:graphicFrameLocks noGrp="1"/>
          </p:cNvGraphicFramePr>
          <p:nvPr>
            <p:extLst>
              <p:ext uri="{D42A27DB-BD31-4B8C-83A1-F6EECF244321}">
                <p14:modId xmlns:p14="http://schemas.microsoft.com/office/powerpoint/2010/main" val="2093328550"/>
              </p:ext>
            </p:extLst>
          </p:nvPr>
        </p:nvGraphicFramePr>
        <p:xfrm>
          <a:off x="7753776" y="5364257"/>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buNone/>
                      </a:pPr>
                      <a:r>
                        <a:rPr lang="en-GB" sz="1200" b="1" u="none" strike="noStrike">
                          <a:solidFill>
                            <a:schemeClr val="tx1"/>
                          </a:solidFill>
                          <a:effectLst/>
                        </a:rPr>
                        <a:t>March 2023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a:t>
                      </a:r>
                      <a:endParaRPr lang="en-GB" sz="1200" b="1" i="0" u="none" strike="noStrike" dirty="0">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-2%</a:t>
                      </a:r>
                      <a:endParaRPr lang="en-GB" sz="1200" b="1" i="0" u="none" strike="noStrike" kern="1200" dirty="0">
                        <a:effectLst/>
                        <a:latin typeface="Calibri"/>
                        <a:ea typeface="+mn-ea"/>
                        <a:cs typeface="+mn-cs"/>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+6%</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0" y="6639473"/>
            <a:ext cx="11725153" cy="400110"/>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a:t>
            </a:r>
            <a:r>
              <a:rPr lang="en-GB" sz="1000" dirty="0">
                <a:solidFill>
                  <a:schemeClr val="bg2">
                    <a:lumMod val="50000"/>
                  </a:schemeClr>
                </a:solidFill>
                <a:cs typeface="Calibri"/>
              </a:rPr>
              <a:t>Coldham’s Lane </a:t>
            </a:r>
            <a:r>
              <a:rPr lang="en-GB" sz="1000">
                <a:solidFill>
                  <a:schemeClr val="bg2">
                    <a:lumMod val="50000"/>
                  </a:schemeClr>
                </a:solidFill>
                <a:cs typeface="Calibri"/>
              </a:rPr>
              <a:t>Coleridge Road, Hills Road, Mill Road (West), and Tenison Road.</a:t>
            </a:r>
          </a:p>
          <a:p>
            <a:endParaRPr lang="en-GB" sz="1000">
              <a:solidFill>
                <a:schemeClr val="bg2">
                  <a:lumMod val="50000"/>
                </a:schemeClr>
              </a:solidFill>
              <a:cs typeface="Calibri"/>
            </a:endParaRPr>
          </a:p>
        </p:txBody>
      </p:sp>
      <p:sp>
        <p:nvSpPr>
          <p:cNvPr id="8" name="TextBox 7">
            <a:extLst>
              <a:ext uri="{FF2B5EF4-FFF2-40B4-BE49-F238E27FC236}">
                <a16:creationId xmlns:a16="http://schemas.microsoft.com/office/drawing/2014/main" id="{5203BF88-3B71-4C66-22F1-4812ECBF7528}"/>
              </a:ext>
              <a:ext uri="{C183D7F6-B498-43B3-948B-1728B52AA6E4}">
                <adec:decorative xmlns:adec="http://schemas.microsoft.com/office/drawing/2017/decorative" val="1"/>
              </a:ext>
            </a:extLst>
          </p:cNvPr>
          <p:cNvSpPr txBox="1"/>
          <p:nvPr/>
        </p:nvSpPr>
        <p:spPr>
          <a:xfrm>
            <a:off x="-42344" y="6491224"/>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*The Vivacity sensor network was installed from May 2019 onwards. Therefore, the best 'pre-Covid' estimate for traffic flows which can be compared with subsequent March data is February 2020.</a:t>
            </a:r>
          </a:p>
        </p:txBody>
      </p:sp>
    </p:spTree>
    <p:extLst>
      <p:ext uri="{BB962C8B-B14F-4D97-AF65-F5344CB8AC3E}">
        <p14:creationId xmlns:p14="http://schemas.microsoft.com/office/powerpoint/2010/main" val="423291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p of annual survey sites around Cambridge.">
            <a:extLst>
              <a:ext uri="{FF2B5EF4-FFF2-40B4-BE49-F238E27FC236}">
                <a16:creationId xmlns:a16="http://schemas.microsoft.com/office/drawing/2014/main" id="{979DB341-4760-11B1-F526-35AE2378DEE8}"/>
              </a:ext>
            </a:extLst>
          </p:cNvPr>
          <p:cNvPicPr>
            <a:picLocks noChangeAspect="1"/>
          </p:cNvPicPr>
          <p:nvPr/>
        </p:nvPicPr>
        <p:blipFill>
          <a:blip r:embed="rId3"/>
          <a:stretch>
            <a:fillRect/>
          </a:stretch>
        </p:blipFill>
        <p:spPr>
          <a:xfrm>
            <a:off x="215881" y="658170"/>
            <a:ext cx="6831495" cy="6094695"/>
          </a:xfrm>
          <a:prstGeom prst="rect">
            <a:avLst/>
          </a:prstGeom>
          <a:ln>
            <a:solidFill>
              <a:schemeClr val="tx1"/>
            </a:solidFill>
          </a:ln>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Annual Survey Sites</a:t>
            </a:r>
            <a:endParaRPr lang="en-GB" sz="2800" b="1" i="0" u="none" strike="noStrike" kern="1200" cap="none" spc="0" normalizeH="0" baseline="0" noProof="0">
              <a:ln>
                <a:noFill/>
              </a:ln>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24</a:t>
            </a:fld>
            <a:endParaRPr lang="en-GB"/>
          </a:p>
        </p:txBody>
      </p:sp>
      <p:sp>
        <p:nvSpPr>
          <p:cNvPr id="8" name="TextBox 7">
            <a:extLst>
              <a:ext uri="{FF2B5EF4-FFF2-40B4-BE49-F238E27FC236}">
                <a16:creationId xmlns:a16="http://schemas.microsoft.com/office/drawing/2014/main" id="{8188327B-6EF2-F083-AEBB-25DD00902DA5}"/>
              </a:ext>
              <a:ext uri="{C183D7F6-B498-43B3-948B-1728B52AA6E4}">
                <adec:decorative xmlns:adec="http://schemas.microsoft.com/office/drawing/2017/decorative" val="1"/>
              </a:ext>
            </a:extLst>
          </p:cNvPr>
          <p:cNvSpPr txBox="1"/>
          <p:nvPr/>
        </p:nvSpPr>
        <p:spPr>
          <a:xfrm>
            <a:off x="205371" y="649121"/>
            <a:ext cx="1688075" cy="461665"/>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200" b="1" dirty="0"/>
              <a:t>Cambridgeshire Annual Traffic Survey Sites</a:t>
            </a:r>
            <a:endParaRPr lang="en-US" sz="1600" dirty="0"/>
          </a:p>
        </p:txBody>
      </p:sp>
      <p:sp>
        <p:nvSpPr>
          <p:cNvPr id="9" name="TextBox 8">
            <a:extLst>
              <a:ext uri="{FF2B5EF4-FFF2-40B4-BE49-F238E27FC236}">
                <a16:creationId xmlns:a16="http://schemas.microsoft.com/office/drawing/2014/main" id="{CBDE186C-B8DF-9882-242C-C9C28FD071C3}"/>
              </a:ext>
              <a:ext uri="{C183D7F6-B498-43B3-948B-1728B52AA6E4}">
                <adec:decorative xmlns:adec="http://schemas.microsoft.com/office/drawing/2017/decorative" val="1"/>
              </a:ext>
            </a:extLst>
          </p:cNvPr>
          <p:cNvSpPr txBox="1"/>
          <p:nvPr/>
        </p:nvSpPr>
        <p:spPr>
          <a:xfrm>
            <a:off x="213708" y="6485491"/>
            <a:ext cx="1915245" cy="261610"/>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050" dirty="0"/>
              <a:t>© OpenStreetMap Contributors</a:t>
            </a:r>
          </a:p>
        </p:txBody>
      </p:sp>
      <p:graphicFrame>
        <p:nvGraphicFramePr>
          <p:cNvPr id="2" name="Table 1">
            <a:extLst>
              <a:ext uri="{FF2B5EF4-FFF2-40B4-BE49-F238E27FC236}">
                <a16:creationId xmlns:a16="http://schemas.microsoft.com/office/drawing/2014/main" id="{3BFD2EAB-EF6B-0C24-F508-8D96772931D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572484163"/>
              </p:ext>
            </p:extLst>
          </p:nvPr>
        </p:nvGraphicFramePr>
        <p:xfrm>
          <a:off x="7263257" y="1234411"/>
          <a:ext cx="1923079" cy="4389176"/>
        </p:xfrm>
        <a:graphic>
          <a:graphicData uri="http://schemas.openxmlformats.org/drawingml/2006/table">
            <a:tbl>
              <a:tblPr firstRow="1" bandRow="1">
                <a:tableStyleId>{5940675A-B579-460E-94D1-54222C63F5DA}</a:tableStyleId>
              </a:tblPr>
              <a:tblGrid>
                <a:gridCol w="1923079">
                  <a:extLst>
                    <a:ext uri="{9D8B030D-6E8A-4147-A177-3AD203B41FA5}">
                      <a16:colId xmlns:a16="http://schemas.microsoft.com/office/drawing/2014/main" val="1191812419"/>
                    </a:ext>
                  </a:extLst>
                </a:gridCol>
              </a:tblGrid>
              <a:tr h="199508">
                <a:tc>
                  <a:txBody>
                    <a:bodyPr/>
                    <a:lstStyle/>
                    <a:p>
                      <a:r>
                        <a:rPr lang="en-GB" sz="1200" b="1" dirty="0">
                          <a:effectLst/>
                        </a:rPr>
                        <a:t> Annual Survey Sites</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199508">
                <a:tc>
                  <a:txBody>
                    <a:bodyPr/>
                    <a:lstStyle/>
                    <a:p>
                      <a:r>
                        <a:rPr lang="en-GB" sz="1200" b="0" dirty="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199508">
                <a:tc>
                  <a:txBody>
                    <a:bodyPr/>
                    <a:lstStyle/>
                    <a:p>
                      <a:r>
                        <a:rPr lang="en-GB" sz="120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199508">
                <a:tc>
                  <a:txBody>
                    <a:bodyPr/>
                    <a:lstStyle/>
                    <a:p>
                      <a:r>
                        <a:rPr lang="en-GB" sz="120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199508">
                <a:tc>
                  <a:txBody>
                    <a:bodyPr/>
                    <a:lstStyle/>
                    <a:p>
                      <a:r>
                        <a:rPr lang="en-GB" sz="120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199508">
                <a:tc>
                  <a:txBody>
                    <a:bodyPr/>
                    <a:lstStyle/>
                    <a:p>
                      <a:r>
                        <a:rPr lang="en-GB" sz="120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199508">
                <a:tc>
                  <a:txBody>
                    <a:bodyPr/>
                    <a:lstStyle/>
                    <a:p>
                      <a:r>
                        <a:rPr lang="en-GB" sz="1200" b="0">
                          <a:solidFill>
                            <a:schemeClr val="tx1"/>
                          </a:solidFill>
                          <a:effectLst/>
                        </a:rPr>
                        <a:t>Histon Road</a:t>
                      </a:r>
                      <a:endParaRPr lang="en-GB" sz="1200" b="0" dirty="0">
                        <a:solidFill>
                          <a:schemeClr val="tx1"/>
                        </a:solidFill>
                        <a:effectLst/>
                      </a:endParaRP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199508">
                <a:tc>
                  <a:txBody>
                    <a:bodyPr/>
                    <a:lstStyle/>
                    <a:p>
                      <a:r>
                        <a:rPr lang="en-GB" sz="1200" b="0" dirty="0">
                          <a:solidFill>
                            <a:schemeClr val="tx1"/>
                          </a:solidFill>
                          <a:effectLst/>
                        </a:rPr>
                        <a:t>Milton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407038"/>
                  </a:ext>
                </a:extLst>
              </a:tr>
              <a:tr h="199508">
                <a:tc>
                  <a:txBody>
                    <a:bodyPr/>
                    <a:lstStyle/>
                    <a:p>
                      <a:r>
                        <a:rPr lang="en-GB" sz="1200" b="0" dirty="0">
                          <a:solidFill>
                            <a:schemeClr val="tx1"/>
                          </a:solidFill>
                          <a:effectLst/>
                        </a:rPr>
                        <a:t>Horningsea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8347549"/>
                  </a:ext>
                </a:extLst>
              </a:tr>
              <a:tr h="199508">
                <a:tc>
                  <a:txBody>
                    <a:bodyPr/>
                    <a:lstStyle/>
                    <a:p>
                      <a:r>
                        <a:rPr lang="en-GB" sz="1200" b="0" dirty="0">
                          <a:solidFill>
                            <a:schemeClr val="tx1"/>
                          </a:solidFill>
                          <a:effectLst/>
                        </a:rPr>
                        <a:t>Newmarket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8761599"/>
                  </a:ext>
                </a:extLst>
              </a:tr>
              <a:tr h="199508">
                <a:tc>
                  <a:txBody>
                    <a:bodyPr/>
                    <a:lstStyle/>
                    <a:p>
                      <a:r>
                        <a:rPr lang="en-GB" sz="1200" b="0" dirty="0">
                          <a:solidFill>
                            <a:schemeClr val="tx1"/>
                          </a:solidFill>
                          <a:effectLst/>
                        </a:rPr>
                        <a:t>High Street (Teversham)</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8076440"/>
                  </a:ext>
                </a:extLst>
              </a:tr>
              <a:tr h="199508">
                <a:tc>
                  <a:txBody>
                    <a:bodyPr/>
                    <a:lstStyle/>
                    <a:p>
                      <a:r>
                        <a:rPr lang="en-GB" sz="1200" b="0" dirty="0">
                          <a:solidFill>
                            <a:schemeClr val="tx1"/>
                          </a:solidFill>
                          <a:effectLst/>
                        </a:rPr>
                        <a:t>Cambridge Road (Fulbourn)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4358160"/>
                  </a:ext>
                </a:extLst>
              </a:tr>
              <a:tr h="199508">
                <a:tc>
                  <a:txBody>
                    <a:bodyPr/>
                    <a:lstStyle/>
                    <a:p>
                      <a:r>
                        <a:rPr lang="en-GB" sz="1200" b="0" dirty="0">
                          <a:solidFill>
                            <a:schemeClr val="tx1"/>
                          </a:solidFill>
                          <a:effectLst/>
                        </a:rPr>
                        <a:t>Babraham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9832936"/>
                  </a:ext>
                </a:extLst>
              </a:tr>
              <a:tr h="199508">
                <a:tc>
                  <a:txBody>
                    <a:bodyPr/>
                    <a:lstStyle/>
                    <a:p>
                      <a:r>
                        <a:rPr lang="en-GB" sz="1200" b="0" dirty="0">
                          <a:solidFill>
                            <a:schemeClr val="tx1"/>
                          </a:solidFill>
                          <a:effectLst/>
                        </a:rPr>
                        <a:t>Shelford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775023"/>
                  </a:ext>
                </a:extLst>
              </a:tr>
              <a:tr h="199508">
                <a:tc>
                  <a:txBody>
                    <a:bodyPr/>
                    <a:lstStyle/>
                    <a:p>
                      <a:r>
                        <a:rPr lang="en-GB" sz="1200" b="0" dirty="0">
                          <a:solidFill>
                            <a:schemeClr val="tx1"/>
                          </a:solidFill>
                          <a:effectLst/>
                        </a:rPr>
                        <a:t>Hauxton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2920314"/>
                  </a:ext>
                </a:extLst>
              </a:tr>
              <a:tr h="199508">
                <a:tc>
                  <a:txBody>
                    <a:bodyPr/>
                    <a:lstStyle/>
                    <a:p>
                      <a:r>
                        <a:rPr lang="en-GB" sz="1200" b="0" dirty="0">
                          <a:solidFill>
                            <a:schemeClr val="tx1"/>
                          </a:solidFill>
                          <a:effectLst/>
                        </a:rPr>
                        <a:t>Coton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5037646"/>
                  </a:ext>
                </a:extLst>
              </a:tr>
              <a:tr h="199508">
                <a:tc>
                  <a:txBody>
                    <a:bodyPr/>
                    <a:lstStyle/>
                    <a:p>
                      <a:r>
                        <a:rPr lang="en-GB" sz="1200" b="0" dirty="0">
                          <a:solidFill>
                            <a:schemeClr val="tx1"/>
                          </a:solidFill>
                          <a:effectLst/>
                        </a:rPr>
                        <a:t>Barton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11817993"/>
                  </a:ext>
                </a:extLst>
              </a:tr>
              <a:tr h="199508">
                <a:tc>
                  <a:txBody>
                    <a:bodyPr/>
                    <a:lstStyle/>
                    <a:p>
                      <a:r>
                        <a:rPr lang="en-GB" sz="1200" b="0" dirty="0">
                          <a:solidFill>
                            <a:schemeClr val="tx1"/>
                          </a:solidFill>
                          <a:effectLst/>
                        </a:rPr>
                        <a:t>Madingley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4282613"/>
                  </a:ext>
                </a:extLst>
              </a:tr>
              <a:tr h="199508">
                <a:tc>
                  <a:txBody>
                    <a:bodyPr/>
                    <a:lstStyle/>
                    <a:p>
                      <a:r>
                        <a:rPr lang="en-GB" sz="1200" b="0" dirty="0">
                          <a:solidFill>
                            <a:schemeClr val="tx1"/>
                          </a:solidFill>
                          <a:effectLst/>
                        </a:rPr>
                        <a:t>Huntingdon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4582824"/>
                  </a:ext>
                </a:extLst>
              </a:tr>
              <a:tr h="199508">
                <a:tc>
                  <a:txBody>
                    <a:bodyPr/>
                    <a:lstStyle/>
                    <a:p>
                      <a:r>
                        <a:rPr lang="en-GB" sz="1200" b="0" dirty="0">
                          <a:solidFill>
                            <a:schemeClr val="tx1"/>
                          </a:solidFill>
                          <a:effectLst/>
                        </a:rPr>
                        <a:t>Girton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4119263"/>
                  </a:ext>
                </a:extLst>
              </a:tr>
              <a:tr h="199508">
                <a:tc>
                  <a:txBody>
                    <a:bodyPr/>
                    <a:lstStyle/>
                    <a:p>
                      <a:r>
                        <a:rPr lang="en-GB" sz="1200" b="0" dirty="0">
                          <a:solidFill>
                            <a:schemeClr val="tx1"/>
                          </a:solidFill>
                          <a:effectLst/>
                        </a:rPr>
                        <a:t>Guided Busway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8274809"/>
                  </a:ext>
                </a:extLst>
              </a:tr>
              <a:tr h="199508">
                <a:tc>
                  <a:txBody>
                    <a:bodyPr/>
                    <a:lstStyle/>
                    <a:p>
                      <a:r>
                        <a:rPr lang="en-GB" sz="1200" b="0" dirty="0">
                          <a:solidFill>
                            <a:schemeClr val="tx1"/>
                          </a:solidFill>
                          <a:effectLst/>
                        </a:rPr>
                        <a:t>Guided Busway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44052465"/>
                  </a:ext>
                </a:extLst>
              </a:tr>
            </a:tbl>
          </a:graphicData>
        </a:graphic>
      </p:graphicFrame>
      <p:sp>
        <p:nvSpPr>
          <p:cNvPr id="5" name="TextBox 4">
            <a:extLst>
              <a:ext uri="{FF2B5EF4-FFF2-40B4-BE49-F238E27FC236}">
                <a16:creationId xmlns:a16="http://schemas.microsoft.com/office/drawing/2014/main" id="{0DEEAE20-998E-E65D-BEE9-02E5140F0A6A}"/>
              </a:ext>
            </a:extLst>
          </p:cNvPr>
          <p:cNvSpPr txBox="1"/>
          <p:nvPr/>
        </p:nvSpPr>
        <p:spPr>
          <a:xfrm>
            <a:off x="9280634" y="2197893"/>
            <a:ext cx="2749263"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dirty="0">
                <a:cs typeface="Calibri"/>
              </a:rPr>
              <a:t>Cambridgeshire County Council commissions annual traffic surveys to determine traffic levels around the county on a “typical” weekday. </a:t>
            </a:r>
          </a:p>
          <a:p>
            <a:endParaRPr lang="en-GB" sz="1100" dirty="0">
              <a:cs typeface="Calibri"/>
            </a:endParaRPr>
          </a:p>
          <a:p>
            <a:r>
              <a:rPr lang="en-GB" sz="1100" dirty="0">
                <a:cs typeface="Calibri"/>
              </a:rPr>
              <a:t>The sites shown on this map are those in and around Cambridge at which CCC has collected motorised traffic flows consistently over several years.</a:t>
            </a:r>
            <a:endParaRPr lang="en-US" sz="1100" dirty="0">
              <a:cs typeface="Calibri"/>
            </a:endParaRPr>
          </a:p>
          <a:p>
            <a:endParaRPr lang="en-GB" sz="1100" dirty="0">
              <a:cs typeface="Calibri"/>
            </a:endParaRPr>
          </a:p>
          <a:p>
            <a:r>
              <a:rPr lang="en-GB" sz="1100" dirty="0">
                <a:cs typeface="Calibri"/>
              </a:rPr>
              <a:t>Analysis of motorised traffic counts from these sites is presented on the following slide.</a:t>
            </a:r>
            <a:endParaRPr lang="en-US" sz="1100" dirty="0">
              <a:cs typeface="Calibri"/>
            </a:endParaRPr>
          </a:p>
        </p:txBody>
      </p:sp>
    </p:spTree>
    <p:extLst>
      <p:ext uri="{BB962C8B-B14F-4D97-AF65-F5344CB8AC3E}">
        <p14:creationId xmlns:p14="http://schemas.microsoft.com/office/powerpoint/2010/main" val="180742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Peak Spreading</a:t>
            </a:r>
            <a:endParaRPr lang="en-GB" sz="2800" b="1" i="0" u="none" strike="noStrike" kern="1200" cap="none" spc="0" normalizeH="0" baseline="0" noProof="0">
              <a:ln>
                <a:noFill/>
              </a:ln>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25</a:t>
            </a:fld>
            <a:endParaRPr lang="en-GB"/>
          </a:p>
        </p:txBody>
      </p:sp>
      <p:sp>
        <p:nvSpPr>
          <p:cNvPr id="9" name="TextBox 8">
            <a:extLst>
              <a:ext uri="{FF2B5EF4-FFF2-40B4-BE49-F238E27FC236}">
                <a16:creationId xmlns:a16="http://schemas.microsoft.com/office/drawing/2014/main" id="{4DDB6F53-6BA3-5938-58CD-19499BFA3BFA}"/>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000000"/>
                </a:solidFill>
                <a:cs typeface="Calibri"/>
              </a:rPr>
              <a:t>Daily patterns of motorised traffic starting to show profiles more like pre-Covid (2017-2019), with morning and afternoon peaks, albeit with lower overall volumes. 2023 survey data has detected an evening peak above 12,000 for the first time since 2019. </a:t>
            </a:r>
          </a:p>
        </p:txBody>
      </p:sp>
      <p:sp>
        <p:nvSpPr>
          <p:cNvPr id="8" name="TextBox 7">
            <a:extLst>
              <a:ext uri="{FF2B5EF4-FFF2-40B4-BE49-F238E27FC236}">
                <a16:creationId xmlns:a16="http://schemas.microsoft.com/office/drawing/2014/main" id="{8E68E609-300B-F5E5-68A5-294E6FF3F994}"/>
              </a:ext>
            </a:extLst>
          </p:cNvPr>
          <p:cNvSpPr txBox="1"/>
          <p:nvPr/>
        </p:nvSpPr>
        <p:spPr>
          <a:xfrm>
            <a:off x="0" y="6581001"/>
            <a:ext cx="7804894" cy="276999"/>
          </a:xfrm>
          <a:prstGeom prst="rect">
            <a:avLst/>
          </a:prstGeom>
          <a:noFill/>
        </p:spPr>
        <p:txBody>
          <a:bodyPr wrap="none" rtlCol="0">
            <a:spAutoFit/>
          </a:bodyPr>
          <a:lstStyle/>
          <a:p>
            <a:r>
              <a:rPr lang="en-GB" sz="1200" dirty="0">
                <a:solidFill>
                  <a:schemeClr val="bg2">
                    <a:lumMod val="75000"/>
                  </a:schemeClr>
                </a:solidFill>
              </a:rPr>
              <a:t>Note: Survey data in Autumn 2022 was returned to CCC incomplete, therefore 2022 data is excluded from this comparison.</a:t>
            </a:r>
            <a:endParaRPr lang="en-US" sz="1200" dirty="0">
              <a:solidFill>
                <a:schemeClr val="bg2">
                  <a:lumMod val="75000"/>
                </a:schemeClr>
              </a:solidFill>
            </a:endParaRPr>
          </a:p>
        </p:txBody>
      </p:sp>
      <p:pic>
        <p:nvPicPr>
          <p:cNvPr id="5" name="Picture 4" descr="Motorised travel peak spreading graph showing volumes by hour between 2017 and 2023. 2023 has lower morning and evening peak patterns when compared to pre-COVID but the evening peak is starting to increase and widen back towards pre-COVID levels.">
            <a:extLst>
              <a:ext uri="{FF2B5EF4-FFF2-40B4-BE49-F238E27FC236}">
                <a16:creationId xmlns:a16="http://schemas.microsoft.com/office/drawing/2014/main" id="{EBD97A70-E519-2085-28B0-695A91F5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575" y="1257699"/>
            <a:ext cx="7313263" cy="5278524"/>
          </a:xfrm>
          <a:prstGeom prst="rect">
            <a:avLst/>
          </a:prstGeom>
        </p:spPr>
      </p:pic>
    </p:spTree>
    <p:extLst>
      <p:ext uri="{BB962C8B-B14F-4D97-AF65-F5344CB8AC3E}">
        <p14:creationId xmlns:p14="http://schemas.microsoft.com/office/powerpoint/2010/main" val="87105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Vehicle Split</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8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Monitoring Sites: Vehicle Split</a:t>
            </a:r>
          </a:p>
        </p:txBody>
      </p:sp>
      <p:pic>
        <p:nvPicPr>
          <p:cNvPr id="2" name="Picture 4" descr="A map showing Vivacity sensor locations, and the comparable availability of active travel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44383"/>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Vehicle Split</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4679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27</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98630787"/>
              </p:ext>
            </p:extLst>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Oval 9">
            <a:extLst>
              <a:ext uri="{FF2B5EF4-FFF2-40B4-BE49-F238E27FC236}">
                <a16:creationId xmlns:a16="http://schemas.microsoft.com/office/drawing/2014/main" id="{B0761733-1E6B-CA77-8DFC-43239D274111}"/>
              </a:ext>
              <a:ext uri="{C183D7F6-B498-43B3-948B-1728B52AA6E4}">
                <adec:decorative xmlns:adec="http://schemas.microsoft.com/office/drawing/2017/decorative" val="1"/>
              </a:ext>
            </a:extLst>
          </p:cNvPr>
          <p:cNvSpPr/>
          <p:nvPr/>
        </p:nvSpPr>
        <p:spPr>
          <a:xfrm>
            <a:off x="3842177" y="5947777"/>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0" name="Cross 49">
            <a:extLst>
              <a:ext uri="{FF2B5EF4-FFF2-40B4-BE49-F238E27FC236}">
                <a16:creationId xmlns:a16="http://schemas.microsoft.com/office/drawing/2014/main" id="{A483AECB-22AF-FFFA-E5FA-C21952249794}"/>
              </a:ext>
              <a:ext uri="{C183D7F6-B498-43B3-948B-1728B52AA6E4}">
                <adec:decorative xmlns:adec="http://schemas.microsoft.com/office/drawing/2017/decorative" val="1"/>
              </a:ext>
            </a:extLst>
          </p:cNvPr>
          <p:cNvSpPr/>
          <p:nvPr/>
        </p:nvSpPr>
        <p:spPr>
          <a:xfrm rot="2703070">
            <a:off x="3164023" y="52267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1" name="Cross 50">
            <a:extLst>
              <a:ext uri="{FF2B5EF4-FFF2-40B4-BE49-F238E27FC236}">
                <a16:creationId xmlns:a16="http://schemas.microsoft.com/office/drawing/2014/main" id="{2EFE8E4D-018D-710D-4F63-A1B214DBB674}"/>
              </a:ext>
              <a:ext uri="{C183D7F6-B498-43B3-948B-1728B52AA6E4}">
                <adec:decorative xmlns:adec="http://schemas.microsoft.com/office/drawing/2017/decorative" val="1"/>
              </a:ext>
            </a:extLst>
          </p:cNvPr>
          <p:cNvSpPr/>
          <p:nvPr/>
        </p:nvSpPr>
        <p:spPr>
          <a:xfrm rot="2703070">
            <a:off x="1521398" y="294263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0E853202-7128-2048-D66A-D451E668D1D7}"/>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15" name="TextBox 14">
              <a:extLst>
                <a:ext uri="{FF2B5EF4-FFF2-40B4-BE49-F238E27FC236}">
                  <a16:creationId xmlns:a16="http://schemas.microsoft.com/office/drawing/2014/main" id="{08ADF488-2436-818F-933C-0C7319A8CF91}"/>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2" name="Oval 21">
              <a:extLst>
                <a:ext uri="{FF2B5EF4-FFF2-40B4-BE49-F238E27FC236}">
                  <a16:creationId xmlns:a16="http://schemas.microsoft.com/office/drawing/2014/main" id="{23EA2495-93D3-9827-01AC-65C2CB7B572D}"/>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a:extLst>
                <a:ext uri="{FF2B5EF4-FFF2-40B4-BE49-F238E27FC236}">
                  <a16:creationId xmlns:a16="http://schemas.microsoft.com/office/drawing/2014/main" id="{C0F02A34-C034-DED6-FF5D-6EE8A51877FC}"/>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TextBox 26">
              <a:extLst>
                <a:ext uri="{FF2B5EF4-FFF2-40B4-BE49-F238E27FC236}">
                  <a16:creationId xmlns:a16="http://schemas.microsoft.com/office/drawing/2014/main" id="{4CF99B71-38D9-7873-3AC0-F3E23CE5257E}"/>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28" name="TextBox 27">
              <a:extLst>
                <a:ext uri="{FF2B5EF4-FFF2-40B4-BE49-F238E27FC236}">
                  <a16:creationId xmlns:a16="http://schemas.microsoft.com/office/drawing/2014/main" id="{713C49A3-570F-A486-31EF-DA3E69011C95}"/>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Mar 2021, Mar 2023 &amp; Mar 2024.</a:t>
              </a:r>
            </a:p>
          </p:txBody>
        </p:sp>
        <p:sp>
          <p:nvSpPr>
            <p:cNvPr id="29" name="Rectangle 28">
              <a:extLst>
                <a:ext uri="{FF2B5EF4-FFF2-40B4-BE49-F238E27FC236}">
                  <a16:creationId xmlns:a16="http://schemas.microsoft.com/office/drawing/2014/main" id="{F531A75C-DBD5-5F91-1077-F421EB6748DB}"/>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0" name="Oval 29">
              <a:extLst>
                <a:ext uri="{FF2B5EF4-FFF2-40B4-BE49-F238E27FC236}">
                  <a16:creationId xmlns:a16="http://schemas.microsoft.com/office/drawing/2014/main" id="{968EC180-C425-8B64-2B42-9A4F83033E4C}"/>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TextBox 30">
              <a:extLst>
                <a:ext uri="{FF2B5EF4-FFF2-40B4-BE49-F238E27FC236}">
                  <a16:creationId xmlns:a16="http://schemas.microsoft.com/office/drawing/2014/main" id="{6C909E3F-D62E-72A3-C4C8-F90EE1765BDC}"/>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and Mar 2024.</a:t>
              </a:r>
            </a:p>
          </p:txBody>
        </p:sp>
        <p:sp>
          <p:nvSpPr>
            <p:cNvPr id="32" name="Cross 31">
              <a:extLst>
                <a:ext uri="{FF2B5EF4-FFF2-40B4-BE49-F238E27FC236}">
                  <a16:creationId xmlns:a16="http://schemas.microsoft.com/office/drawing/2014/main" id="{2CCD155B-2919-5E39-B3C8-9F0C5AF93562}"/>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041A4B90-6C6F-4422-7462-04014D5F4066}"/>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data not available for Feb 2020* and / or Mar 2024.</a:t>
              </a:r>
            </a:p>
          </p:txBody>
        </p:sp>
      </p:grpSp>
      <p:sp>
        <p:nvSpPr>
          <p:cNvPr id="36" name="TextBox 35">
            <a:extLst>
              <a:ext uri="{FF2B5EF4-FFF2-40B4-BE49-F238E27FC236}">
                <a16:creationId xmlns:a16="http://schemas.microsoft.com/office/drawing/2014/main" id="{AFC30EC0-EF7B-7C6A-F2F4-9F85A6ABB7D6}"/>
              </a:ext>
              <a:ext uri="{C183D7F6-B498-43B3-948B-1728B52AA6E4}">
                <adec:decorative xmlns:adec="http://schemas.microsoft.com/office/drawing/2017/decorative" val="1"/>
              </a:ext>
            </a:extLst>
          </p:cNvPr>
          <p:cNvSpPr txBox="1"/>
          <p:nvPr/>
        </p:nvSpPr>
        <p:spPr>
          <a:xfrm>
            <a:off x="-7463" y="6625112"/>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*The Vivacity sensor network was installed from May 2019 onwards. Therefore, the best 'pre-Covid' estimate for traffic flows which can be compared with subsequent March data is February 2020.</a:t>
            </a:r>
          </a:p>
        </p:txBody>
      </p:sp>
      <p:sp>
        <p:nvSpPr>
          <p:cNvPr id="38" name="Cross 37">
            <a:extLst>
              <a:ext uri="{FF2B5EF4-FFF2-40B4-BE49-F238E27FC236}">
                <a16:creationId xmlns:a16="http://schemas.microsoft.com/office/drawing/2014/main" id="{AA3B844F-8C13-C640-F30D-590E2E7FDADD}"/>
              </a:ext>
              <a:ext uri="{C183D7F6-B498-43B3-948B-1728B52AA6E4}">
                <adec:decorative xmlns:adec="http://schemas.microsoft.com/office/drawing/2017/decorative" val="1"/>
              </a:ext>
            </a:extLst>
          </p:cNvPr>
          <p:cNvSpPr/>
          <p:nvPr/>
        </p:nvSpPr>
        <p:spPr>
          <a:xfrm rot="2703070">
            <a:off x="4758621" y="544464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1B0A9E4-6CCF-3D2A-4F91-B91E680D4B55}"/>
              </a:ext>
              <a:ext uri="{C183D7F6-B498-43B3-948B-1728B52AA6E4}">
                <adec:decorative xmlns:adec="http://schemas.microsoft.com/office/drawing/2017/decorative" val="1"/>
              </a:ext>
            </a:extLst>
          </p:cNvPr>
          <p:cNvSpPr/>
          <p:nvPr/>
        </p:nvSpPr>
        <p:spPr>
          <a:xfrm>
            <a:off x="4487297" y="412153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412521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EF15D9A7-16E1-181D-E74E-B938409497A4}"/>
              </a:ext>
            </a:extLst>
          </p:cNvPr>
          <p:cNvSpPr txBox="1">
            <a:spLocks noGrp="1"/>
          </p:cNvSpPr>
          <p:nvPr>
            <p:ph type="title" idx="4294967295"/>
          </p:nvPr>
        </p:nvSpPr>
        <p:spPr>
          <a:xfrm>
            <a:off x="0" y="13791"/>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Vehicle Split: Overall</a:t>
            </a:r>
          </a:p>
        </p:txBody>
      </p:sp>
      <p:sp>
        <p:nvSpPr>
          <p:cNvPr id="4" name="TextBox 3">
            <a:extLst>
              <a:ext uri="{FF2B5EF4-FFF2-40B4-BE49-F238E27FC236}">
                <a16:creationId xmlns:a16="http://schemas.microsoft.com/office/drawing/2014/main" id="{0164D5B4-1289-2A51-96FF-B9659BE97898}"/>
              </a:ext>
            </a:extLst>
          </p:cNvPr>
          <p:cNvSpPr txBox="1"/>
          <p:nvPr/>
        </p:nvSpPr>
        <p:spPr>
          <a:xfrm>
            <a:off x="233423" y="660122"/>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a:rPr>
              <a:t>March 2024 typical </a:t>
            </a:r>
            <a:r>
              <a:rPr lang="en-US" sz="1400">
                <a:cs typeface="Calibri"/>
              </a:rPr>
              <a:t>weekday </a:t>
            </a:r>
            <a:r>
              <a:rPr lang="en-US" sz="1400" dirty="0">
                <a:cs typeface="Calibri"/>
              </a:rPr>
              <a:t>volumes </a:t>
            </a:r>
            <a:r>
              <a:rPr lang="en-US" sz="1400">
                <a:cs typeface="Calibri"/>
              </a:rPr>
              <a:t>are </a:t>
            </a:r>
            <a:r>
              <a:rPr lang="en-US" sz="1400" dirty="0">
                <a:cs typeface="Calibri"/>
              </a:rPr>
              <a:t>ahead of this point last year (Mar 2023), although still </a:t>
            </a:r>
            <a:r>
              <a:rPr lang="en-US" sz="1400">
                <a:cs typeface="Calibri"/>
              </a:rPr>
              <a:t>below </a:t>
            </a:r>
            <a:r>
              <a:rPr lang="en-US" sz="1400" dirty="0">
                <a:cs typeface="Calibri"/>
              </a:rPr>
              <a:t>pre-Covid (Feb 2020). </a:t>
            </a:r>
            <a:r>
              <a:rPr lang="en-US" sz="1400">
                <a:cs typeface="Calibri"/>
              </a:rPr>
              <a:t>The proportion of </a:t>
            </a:r>
            <a:r>
              <a:rPr lang="en-US" sz="1400" dirty="0">
                <a:cs typeface="Calibri"/>
              </a:rPr>
              <a:t>flows which were made using </a:t>
            </a:r>
            <a:r>
              <a:rPr lang="en-US" sz="1400">
                <a:cs typeface="Calibri"/>
              </a:rPr>
              <a:t>active travel has </a:t>
            </a:r>
            <a:r>
              <a:rPr lang="en-US" sz="1400" dirty="0">
                <a:cs typeface="Calibri"/>
              </a:rPr>
              <a:t>increased from 22% last year to 26% in March 2024 – helped by an increase in cycling volumes</a:t>
            </a:r>
            <a:r>
              <a:rPr lang="en-US" sz="1400">
                <a:cs typeface="Calibri"/>
              </a:rPr>
              <a:t>.</a:t>
            </a:r>
            <a:endParaRPr lang="en-US" sz="1400" dirty="0">
              <a:cs typeface="Calibri"/>
            </a:endParaRPr>
          </a:p>
        </p:txBody>
      </p:sp>
      <p:sp>
        <p:nvSpPr>
          <p:cNvPr id="16" name="TextBox 15">
            <a:extLst>
              <a:ext uri="{FF2B5EF4-FFF2-40B4-BE49-F238E27FC236}">
                <a16:creationId xmlns:a16="http://schemas.microsoft.com/office/drawing/2014/main" id="{0987C3EE-FE78-45C9-B641-5CC7A88B89E9}"/>
              </a:ext>
            </a:extLst>
          </p:cNvPr>
          <p:cNvSpPr txBox="1"/>
          <p:nvPr/>
        </p:nvSpPr>
        <p:spPr>
          <a:xfrm>
            <a:off x="626457" y="1162295"/>
            <a:ext cx="8819910" cy="369332"/>
          </a:xfrm>
          <a:prstGeom prst="rect">
            <a:avLst/>
          </a:prstGeom>
          <a:noFill/>
        </p:spPr>
        <p:txBody>
          <a:bodyPr wrap="square" lIns="91440" tIns="45720" rIns="91440" bIns="45720" rtlCol="0" anchor="t">
            <a:spAutoFit/>
          </a:bodyPr>
          <a:lstStyle/>
          <a:p>
            <a:pPr algn="ctr"/>
            <a:r>
              <a:rPr lang="en-GB" b="1"/>
              <a:t>Vehicle type split – sum of 5 sensors in Cambridge</a:t>
            </a:r>
            <a:endParaRPr lang="en-GB" b="1">
              <a:cs typeface="Calibri"/>
            </a:endParaRPr>
          </a:p>
        </p:txBody>
      </p:sp>
      <p:graphicFrame>
        <p:nvGraphicFramePr>
          <p:cNvPr id="5" name="Table 5">
            <a:extLst>
              <a:ext uri="{FF2B5EF4-FFF2-40B4-BE49-F238E27FC236}">
                <a16:creationId xmlns:a16="http://schemas.microsoft.com/office/drawing/2014/main" id="{0FA7F2D6-C1C5-471A-9733-ACD374B72E44}"/>
              </a:ext>
            </a:extLst>
          </p:cNvPr>
          <p:cNvGraphicFramePr>
            <a:graphicFrameLocks noGrp="1"/>
          </p:cNvGraphicFramePr>
          <p:nvPr>
            <p:extLst>
              <p:ext uri="{D42A27DB-BD31-4B8C-83A1-F6EECF244321}">
                <p14:modId xmlns:p14="http://schemas.microsoft.com/office/powerpoint/2010/main" val="1521725752"/>
              </p:ext>
            </p:extLst>
          </p:nvPr>
        </p:nvGraphicFramePr>
        <p:xfrm>
          <a:off x="9587726" y="1351258"/>
          <a:ext cx="2430000" cy="1645920"/>
        </p:xfrm>
        <a:graphic>
          <a:graphicData uri="http://schemas.openxmlformats.org/drawingml/2006/table">
            <a:tbl>
              <a:tblPr firstRow="1" bandRow="1">
                <a:tableStyleId>{5C22544A-7EE6-4342-B048-85BDC9FD1C3A}</a:tableStyleId>
              </a:tblPr>
              <a:tblGrid>
                <a:gridCol w="1586147">
                  <a:extLst>
                    <a:ext uri="{9D8B030D-6E8A-4147-A177-3AD203B41FA5}">
                      <a16:colId xmlns:a16="http://schemas.microsoft.com/office/drawing/2014/main" val="224627856"/>
                    </a:ext>
                  </a:extLst>
                </a:gridCol>
                <a:gridCol w="843853">
                  <a:extLst>
                    <a:ext uri="{9D8B030D-6E8A-4147-A177-3AD203B41FA5}">
                      <a16:colId xmlns:a16="http://schemas.microsoft.com/office/drawing/2014/main" val="69069862"/>
                    </a:ext>
                  </a:extLst>
                </a:gridCol>
              </a:tblGrid>
              <a:tr h="231990">
                <a:tc gridSpan="2">
                  <a:txBody>
                    <a:bodyPr/>
                    <a:lstStyle/>
                    <a:p>
                      <a:pPr algn="ctr"/>
                      <a:r>
                        <a:rPr lang="en-GB" sz="1200">
                          <a:solidFill>
                            <a:schemeClr val="tx1"/>
                          </a:solidFill>
                        </a:rPr>
                        <a:t>Active Travel* proportion by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5340273"/>
                  </a:ext>
                </a:extLst>
              </a:tr>
              <a:tr h="231990">
                <a:tc>
                  <a:txBody>
                    <a:bodyPr/>
                    <a:lstStyle/>
                    <a:p>
                      <a:pPr algn="ctr"/>
                      <a:r>
                        <a:rPr lang="en-GB" sz="1200">
                          <a:solidFill>
                            <a:schemeClr val="tx1"/>
                          </a:solidFill>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a:solidFill>
                            <a:schemeClr val="tx1"/>
                          </a:solidFill>
                        </a:rPr>
                        <a:t>Active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5740684"/>
                  </a:ext>
                </a:extLst>
              </a:tr>
              <a:tr h="231990">
                <a:tc>
                  <a:txBody>
                    <a:bodyPr/>
                    <a:lstStyle/>
                    <a:p>
                      <a:pPr algn="l"/>
                      <a:r>
                        <a:rPr lang="en-GB" sz="1200">
                          <a:solidFill>
                            <a:schemeClr val="tx1"/>
                          </a:solidFill>
                        </a:rPr>
                        <a:t>February 2020</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23%</a:t>
                      </a:r>
                      <a:endParaRPr lang="en-GB" sz="1200" b="0"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391317"/>
                  </a:ext>
                </a:extLst>
              </a:tr>
              <a:tr h="231990">
                <a:tc>
                  <a:txBody>
                    <a:bodyPr/>
                    <a:lstStyle/>
                    <a:p>
                      <a:pPr algn="l"/>
                      <a:r>
                        <a:rPr lang="en-GB" sz="1200">
                          <a:solidFill>
                            <a:schemeClr val="tx1"/>
                          </a:solidFill>
                        </a:rPr>
                        <a:t>March 2021</a:t>
                      </a:r>
                      <a:endParaRPr lang="en-GB"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19%</a:t>
                      </a:r>
                      <a:endParaRPr lang="en-GB" sz="1200" b="0"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325792"/>
                  </a:ext>
                </a:extLst>
              </a:tr>
              <a:tr h="231990">
                <a:tc>
                  <a:txBody>
                    <a:bodyPr/>
                    <a:lstStyle/>
                    <a:p>
                      <a:pPr algn="l"/>
                      <a:r>
                        <a:rPr lang="en-GB" sz="1200" dirty="0">
                          <a:solidFill>
                            <a:schemeClr val="tx1"/>
                          </a:solidFill>
                        </a:rPr>
                        <a:t>March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22%</a:t>
                      </a:r>
                      <a:endParaRPr lang="en-GB" sz="1200" b="0" i="0" u="none" strike="noStrike" dirty="0">
                        <a:solidFill>
                          <a:srgbClr val="000000"/>
                        </a:solidFill>
                        <a:effectLst/>
                        <a:latin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006868"/>
                  </a:ext>
                </a:extLst>
              </a:tr>
              <a:tr h="231990">
                <a:tc>
                  <a:txBody>
                    <a:bodyPr/>
                    <a:lstStyle/>
                    <a:p>
                      <a:pPr algn="l"/>
                      <a:r>
                        <a:rPr lang="en-GB" sz="1200" dirty="0">
                          <a:solidFill>
                            <a:schemeClr val="tx1"/>
                          </a:solidFill>
                        </a:rPr>
                        <a:t>March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dirty="0">
                          <a:solidFill>
                            <a:srgbClr val="000000"/>
                          </a:solidFill>
                          <a:effectLst/>
                          <a:latin typeface="Calibri"/>
                        </a:rPr>
                        <a:t>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622328"/>
                  </a:ext>
                </a:extLst>
              </a:tr>
            </a:tbl>
          </a:graphicData>
        </a:graphic>
      </p:graphicFrame>
      <p:graphicFrame>
        <p:nvGraphicFramePr>
          <p:cNvPr id="15" name="Table 14">
            <a:extLst>
              <a:ext uri="{FF2B5EF4-FFF2-40B4-BE49-F238E27FC236}">
                <a16:creationId xmlns:a16="http://schemas.microsoft.com/office/drawing/2014/main" id="{6749360A-95AB-49B0-BBA7-A3D324255DA5}"/>
              </a:ext>
            </a:extLst>
          </p:cNvPr>
          <p:cNvGraphicFramePr>
            <a:graphicFrameLocks noGrp="1"/>
          </p:cNvGraphicFramePr>
          <p:nvPr>
            <p:extLst>
              <p:ext uri="{D42A27DB-BD31-4B8C-83A1-F6EECF244321}">
                <p14:modId xmlns:p14="http://schemas.microsoft.com/office/powerpoint/2010/main" val="3168640824"/>
              </p:ext>
            </p:extLst>
          </p:nvPr>
        </p:nvGraphicFramePr>
        <p:xfrm>
          <a:off x="9587726" y="3176922"/>
          <a:ext cx="2428476" cy="3185285"/>
        </p:xfrm>
        <a:graphic>
          <a:graphicData uri="http://schemas.openxmlformats.org/drawingml/2006/table">
            <a:tbl>
              <a:tblPr firstRow="1"/>
              <a:tblGrid>
                <a:gridCol w="1646748">
                  <a:extLst>
                    <a:ext uri="{9D8B030D-6E8A-4147-A177-3AD203B41FA5}">
                      <a16:colId xmlns:a16="http://schemas.microsoft.com/office/drawing/2014/main" val="2909968136"/>
                    </a:ext>
                  </a:extLst>
                </a:gridCol>
                <a:gridCol w="781728">
                  <a:extLst>
                    <a:ext uri="{9D8B030D-6E8A-4147-A177-3AD203B41FA5}">
                      <a16:colId xmlns:a16="http://schemas.microsoft.com/office/drawing/2014/main" val="3474933118"/>
                    </a:ext>
                  </a:extLst>
                </a:gridCol>
              </a:tblGrid>
              <a:tr h="378891">
                <a:tc gridSpan="2">
                  <a:txBody>
                    <a:bodyPr/>
                    <a:lstStyle/>
                    <a:p>
                      <a:pPr algn="ctr" fontAlgn="ctr"/>
                      <a:r>
                        <a:rPr lang="en-GB" sz="1200" b="1" i="0" u="none" strike="noStrike">
                          <a:solidFill>
                            <a:srgbClr val="000000"/>
                          </a:solidFill>
                          <a:effectLst/>
                          <a:latin typeface="Calibri"/>
                        </a:rPr>
                        <a:t>March 2024 Active Travel*</a:t>
                      </a:r>
                    </a:p>
                    <a:p>
                      <a:pPr algn="ctr" fontAlgn="ctr"/>
                      <a:r>
                        <a:rPr lang="en-GB" sz="1200" b="1" i="0" u="none" strike="noStrike">
                          <a:solidFill>
                            <a:srgbClr val="000000"/>
                          </a:solidFill>
                          <a:effectLst/>
                          <a:latin typeface="Calibri"/>
                        </a:rPr>
                        <a:t>proportion by location</a:t>
                      </a:r>
                      <a:endParaRPr lang="en-US" sz="2400"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ctr" fontAlgn="ctr"/>
                      <a:endParaRPr lang="en-GB" sz="105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86300934"/>
                  </a:ext>
                </a:extLst>
              </a:tr>
              <a:tr h="202292">
                <a:tc>
                  <a:txBody>
                    <a:bodyPr/>
                    <a:lstStyle/>
                    <a:p>
                      <a:pPr algn="l" fontAlgn="ctr"/>
                      <a:r>
                        <a:rPr lang="en-GB" sz="1200" b="1" i="0" u="none" strike="noStrike">
                          <a:solidFill>
                            <a:srgbClr val="000000"/>
                          </a:solidFill>
                          <a:effectLst/>
                          <a:latin typeface="Calibri"/>
                        </a:rPr>
                        <a:t> Location</a:t>
                      </a:r>
                      <a:r>
                        <a:rPr lang="en-GB" sz="1200" b="0" i="0" u="none" strike="noStrike">
                          <a:solidFill>
                            <a:srgbClr val="000000"/>
                          </a:solidFill>
                          <a:effectLst/>
                          <a:latin typeface="Calibri"/>
                        </a:rPr>
                        <a:t>​</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200" b="1" i="0" u="none" strike="noStrike">
                          <a:solidFill>
                            <a:srgbClr val="000000"/>
                          </a:solidFill>
                          <a:effectLst/>
                          <a:latin typeface="Calibri"/>
                        </a:rPr>
                        <a:t>Active %</a:t>
                      </a:r>
                      <a:r>
                        <a:rPr lang="en-GB" sz="1200" b="0" i="0" u="none" strike="noStrike">
                          <a:solidFill>
                            <a:srgbClr val="000000"/>
                          </a:solidFill>
                          <a:effectLst/>
                          <a:latin typeface="Calibri"/>
                        </a:rPr>
                        <a:t>​ </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8727824"/>
                  </a:ext>
                </a:extLst>
              </a:tr>
              <a:tr h="202292">
                <a:tc>
                  <a:txBody>
                    <a:bodyPr/>
                    <a:lstStyle/>
                    <a:p>
                      <a:pPr algn="l" fontAlgn="ctr"/>
                      <a:r>
                        <a:rPr lang="en-GB" sz="1200" b="0" i="0" u="none" strike="noStrike" dirty="0">
                          <a:solidFill>
                            <a:srgbClr val="000000"/>
                          </a:solidFill>
                          <a:effectLst/>
                          <a:latin typeface="Calibri"/>
                        </a:rPr>
                        <a:t> Station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54%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7475622"/>
                  </a:ext>
                </a:extLst>
              </a:tr>
              <a:tr h="202292">
                <a:tc>
                  <a:txBody>
                    <a:bodyPr/>
                    <a:lstStyle/>
                    <a:p>
                      <a:pPr algn="l" fontAlgn="ctr"/>
                      <a:r>
                        <a:rPr lang="en-GB" sz="1200" b="0" i="0" u="none" strike="noStrike">
                          <a:solidFill>
                            <a:srgbClr val="000000"/>
                          </a:solidFill>
                          <a:effectLst/>
                          <a:latin typeface="Calibri"/>
                        </a:rPr>
                        <a:t> Mill Road (West)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49%</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744971"/>
                  </a:ext>
                </a:extLst>
              </a:tr>
              <a:tr h="202292">
                <a:tc>
                  <a:txBody>
                    <a:bodyPr/>
                    <a:lstStyle/>
                    <a:p>
                      <a:pPr algn="l" fontAlgn="ctr"/>
                      <a:r>
                        <a:rPr lang="en-GB" sz="1200" b="0" i="0" u="none" strike="noStrike" dirty="0">
                          <a:solidFill>
                            <a:srgbClr val="000000"/>
                          </a:solidFill>
                          <a:effectLst/>
                          <a:latin typeface="Calibri"/>
                        </a:rPr>
                        <a:t> Tenison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45%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3689722"/>
                  </a:ext>
                </a:extLst>
              </a:tr>
              <a:tr h="202292">
                <a:tc>
                  <a:txBody>
                    <a:bodyPr/>
                    <a:lstStyle/>
                    <a:p>
                      <a:pPr algn="l" fontAlgn="ctr"/>
                      <a:r>
                        <a:rPr lang="en-GB" sz="1200" b="0" i="0" u="none" strike="noStrike">
                          <a:solidFill>
                            <a:srgbClr val="000000"/>
                          </a:solidFill>
                          <a:effectLst/>
                          <a:latin typeface="Calibri"/>
                        </a:rPr>
                        <a:t> Mill Road (East)</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36%</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05219"/>
                  </a:ext>
                </a:extLst>
              </a:tr>
              <a:tr h="202292">
                <a:tc>
                  <a:txBody>
                    <a:bodyPr/>
                    <a:lstStyle/>
                    <a:p>
                      <a:pPr lvl="0" algn="l">
                        <a:buNone/>
                      </a:pPr>
                      <a:r>
                        <a:rPr lang="en-GB" sz="1200" b="0" i="0" u="none" strike="noStrike" noProof="0" dirty="0">
                          <a:solidFill>
                            <a:srgbClr val="000000"/>
                          </a:solidFill>
                          <a:effectLst/>
                          <a:latin typeface="Calibri"/>
                        </a:rPr>
                        <a:t> Hills Road</a:t>
                      </a:r>
                      <a:endParaRPr lang="en-US" dirty="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29%</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472669"/>
                  </a:ext>
                </a:extLst>
              </a:tr>
              <a:tr h="202292">
                <a:tc>
                  <a:txBody>
                    <a:bodyPr/>
                    <a:lstStyle/>
                    <a:p>
                      <a:pPr lvl="0" algn="l">
                        <a:buNone/>
                      </a:pPr>
                      <a:r>
                        <a:rPr lang="en-GB" sz="1200" b="0" i="0" u="none" strike="noStrike" dirty="0">
                          <a:solidFill>
                            <a:srgbClr val="000000"/>
                          </a:solidFill>
                          <a:effectLst/>
                          <a:latin typeface="Calibri"/>
                        </a:rPr>
                        <a:t> East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dirty="0">
                          <a:solidFill>
                            <a:srgbClr val="000000"/>
                          </a:solidFill>
                          <a:effectLst/>
                          <a:latin typeface="Calibri"/>
                        </a:rPr>
                        <a:t>28%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3531406"/>
                  </a:ext>
                </a:extLst>
              </a:tr>
              <a:tr h="202292">
                <a:tc>
                  <a:txBody>
                    <a:bodyPr/>
                    <a:lstStyle/>
                    <a:p>
                      <a:pPr algn="l" fontAlgn="ctr"/>
                      <a:r>
                        <a:rPr lang="en-GB" sz="1200" b="0" i="0" u="none" strike="noStrike" dirty="0">
                          <a:solidFill>
                            <a:srgbClr val="000000"/>
                          </a:solidFill>
                          <a:effectLst/>
                          <a:latin typeface="Calibri"/>
                        </a:rPr>
                        <a:t> Histon Road (South)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0697197"/>
                  </a:ext>
                </a:extLst>
              </a:tr>
              <a:tr h="202292">
                <a:tc>
                  <a:txBody>
                    <a:bodyPr/>
                    <a:lstStyle/>
                    <a:p>
                      <a:pPr lvl="0" algn="l">
                        <a:buNone/>
                      </a:pPr>
                      <a:r>
                        <a:rPr lang="en-GB" sz="1200" b="0" i="0" u="none" strike="noStrike">
                          <a:solidFill>
                            <a:srgbClr val="000000"/>
                          </a:solidFill>
                          <a:effectLst/>
                          <a:latin typeface="Calibri"/>
                        </a:rPr>
                        <a:t> Cherry Hinton Road</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lvl="0" algn="ctr">
                        <a:buNone/>
                      </a:pPr>
                      <a:r>
                        <a:rPr lang="en-GB" sz="1200" b="0" i="0" u="none" strike="noStrike">
                          <a:solidFill>
                            <a:srgbClr val="000000"/>
                          </a:solidFill>
                          <a:effectLst/>
                          <a:latin typeface="Calibri"/>
                        </a:rPr>
                        <a:t>26%</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tcPr>
                </a:tc>
                <a:extLst>
                  <a:ext uri="{0D108BD9-81ED-4DB2-BD59-A6C34878D82A}">
                    <a16:rowId xmlns:a16="http://schemas.microsoft.com/office/drawing/2014/main" val="1656032753"/>
                  </a:ext>
                </a:extLst>
              </a:tr>
              <a:tr h="202292">
                <a:tc>
                  <a:txBody>
                    <a:bodyPr/>
                    <a:lstStyle/>
                    <a:p>
                      <a:pPr algn="l" fontAlgn="ctr"/>
                      <a:r>
                        <a:rPr lang="en-GB" sz="1200" b="0" i="0" u="none" strike="noStrike">
                          <a:solidFill>
                            <a:srgbClr val="000000"/>
                          </a:solidFill>
                          <a:effectLst/>
                          <a:latin typeface="Calibri"/>
                        </a:rPr>
                        <a:t> Coleridge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21%</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438275"/>
                  </a:ext>
                </a:extLst>
              </a:tr>
              <a:tr h="189445">
                <a:tc>
                  <a:txBody>
                    <a:bodyPr/>
                    <a:lstStyle/>
                    <a:p>
                      <a:pPr lvl="0" algn="l">
                        <a:buNone/>
                      </a:pPr>
                      <a:r>
                        <a:rPr lang="en-GB" sz="1200" b="0" i="0" u="none" strike="noStrike">
                          <a:solidFill>
                            <a:srgbClr val="000000"/>
                          </a:solidFill>
                          <a:effectLst/>
                          <a:latin typeface="Calibri"/>
                        </a:rPr>
                        <a:t> Perne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12%</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66043"/>
                  </a:ext>
                </a:extLst>
              </a:tr>
              <a:tr h="189445">
                <a:tc>
                  <a:txBody>
                    <a:bodyPr/>
                    <a:lstStyle/>
                    <a:p>
                      <a:pPr lvl="0" algn="l">
                        <a:buNone/>
                      </a:pPr>
                      <a:r>
                        <a:rPr lang="en-GB" sz="1200" b="0" i="0" u="none" strike="noStrike">
                          <a:solidFill>
                            <a:srgbClr val="000000"/>
                          </a:solidFill>
                          <a:effectLst/>
                          <a:latin typeface="Calibri"/>
                        </a:rPr>
                        <a:t> Histon Road (North)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10%</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335733"/>
                  </a:ext>
                </a:extLst>
              </a:tr>
              <a:tr h="202292">
                <a:tc>
                  <a:txBody>
                    <a:bodyPr/>
                    <a:lstStyle/>
                    <a:p>
                      <a:pPr algn="l" fontAlgn="ctr"/>
                      <a:r>
                        <a:rPr lang="en-GB" sz="1200" b="0" i="0" u="none" strike="noStrike">
                          <a:solidFill>
                            <a:srgbClr val="000000"/>
                          </a:solidFill>
                          <a:effectLst/>
                          <a:latin typeface="Calibri"/>
                        </a:rPr>
                        <a:t> Coldham's Lane</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fontAlgn="ctr"/>
                      <a:r>
                        <a:rPr lang="en-GB" sz="1200" b="0" i="0" u="none" strike="noStrike">
                          <a:solidFill>
                            <a:srgbClr val="000000"/>
                          </a:solidFill>
                          <a:effectLst/>
                          <a:latin typeface="Calibri"/>
                        </a:rPr>
                        <a:t>10%</a:t>
                      </a:r>
                      <a:endParaRPr lang="en-GB" sz="1200" b="0" i="0" u="none" strike="noStrike" dirty="0">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tcPr>
                </a:tc>
                <a:extLst>
                  <a:ext uri="{0D108BD9-81ED-4DB2-BD59-A6C34878D82A}">
                    <a16:rowId xmlns:a16="http://schemas.microsoft.com/office/drawing/2014/main" val="512978128"/>
                  </a:ext>
                </a:extLst>
              </a:tr>
              <a:tr h="202292">
                <a:tc>
                  <a:txBody>
                    <a:bodyPr/>
                    <a:lstStyle/>
                    <a:p>
                      <a:pPr algn="l" fontAlgn="ctr"/>
                      <a:r>
                        <a:rPr lang="en-GB" sz="1200" b="0" i="0" u="none" strike="noStrike">
                          <a:solidFill>
                            <a:srgbClr val="000000"/>
                          </a:solidFill>
                          <a:effectLst/>
                          <a:latin typeface="Calibri"/>
                        </a:rPr>
                        <a:t> Newmarket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dirty="0">
                          <a:solidFill>
                            <a:srgbClr val="000000"/>
                          </a:solidFill>
                          <a:effectLst/>
                          <a:latin typeface="Calibri"/>
                        </a:rPr>
                        <a:t>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099408"/>
                  </a:ext>
                </a:extLst>
              </a:tr>
            </a:tbl>
          </a:graphicData>
        </a:graphic>
      </p:graphicFrame>
      <p:sp>
        <p:nvSpPr>
          <p:cNvPr id="13" name="TextBox 12">
            <a:extLst>
              <a:ext uri="{FF2B5EF4-FFF2-40B4-BE49-F238E27FC236}">
                <a16:creationId xmlns:a16="http://schemas.microsoft.com/office/drawing/2014/main" id="{128167BD-8964-4CD4-8A83-85EAFCF0A941}"/>
              </a:ext>
              <a:ext uri="{C183D7F6-B498-43B3-948B-1728B52AA6E4}">
                <adec:decorative xmlns:adec="http://schemas.microsoft.com/office/drawing/2017/decorative" val="0"/>
              </a:ext>
            </a:extLst>
          </p:cNvPr>
          <p:cNvSpPr txBox="1"/>
          <p:nvPr/>
        </p:nvSpPr>
        <p:spPr>
          <a:xfrm>
            <a:off x="9430364" y="6353328"/>
            <a:ext cx="2743200" cy="230832"/>
          </a:xfrm>
          <a:prstGeom prst="rect">
            <a:avLst/>
          </a:prstGeom>
          <a:noFill/>
        </p:spPr>
        <p:txBody>
          <a:bodyPr wrap="square" lIns="91440" tIns="45720" rIns="91440" bIns="45720" rtlCol="0" anchor="t">
            <a:spAutoFit/>
          </a:bodyPr>
          <a:lstStyle/>
          <a:p>
            <a:pPr algn="ctr"/>
            <a:r>
              <a:rPr lang="en-GB" sz="900" dirty="0"/>
              <a:t>*Active Travel includes cyclists and pedestrians</a:t>
            </a:r>
          </a:p>
        </p:txBody>
      </p:sp>
      <p:sp>
        <p:nvSpPr>
          <p:cNvPr id="7" name="TextBox 6">
            <a:extLst>
              <a:ext uri="{FF2B5EF4-FFF2-40B4-BE49-F238E27FC236}">
                <a16:creationId xmlns:a16="http://schemas.microsoft.com/office/drawing/2014/main" id="{5F46BCD1-FFB5-F780-B87B-D0FD4B4B0C48}"/>
              </a:ext>
            </a:extLst>
          </p:cNvPr>
          <p:cNvSpPr txBox="1"/>
          <p:nvPr/>
        </p:nvSpPr>
        <p:spPr>
          <a:xfrm>
            <a:off x="2433" y="6585000"/>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Cherry Hinton Road, Coldham’s Lane, Coleridge Road, Hills Road, and Tenison Road.</a:t>
            </a:r>
          </a:p>
        </p:txBody>
      </p:sp>
      <p:sp>
        <p:nvSpPr>
          <p:cNvPr id="8" name="Slide Number Placeholder 7">
            <a:extLst>
              <a:ext uri="{FF2B5EF4-FFF2-40B4-BE49-F238E27FC236}">
                <a16:creationId xmlns:a16="http://schemas.microsoft.com/office/drawing/2014/main" id="{D17FEF82-48B4-41AC-91CD-4088F2119B59}"/>
              </a:ext>
              <a:ext uri="{C183D7F6-B498-43B3-948B-1728B52AA6E4}">
                <adec:decorative xmlns:adec="http://schemas.microsoft.com/office/drawing/2017/decorative" val="1"/>
              </a:ext>
            </a:extLst>
          </p:cNvPr>
          <p:cNvSpPr>
            <a:spLocks noGrp="1"/>
          </p:cNvSpPr>
          <p:nvPr>
            <p:ph type="sldNum" sz="quarter" idx="12"/>
          </p:nvPr>
        </p:nvSpPr>
        <p:spPr>
          <a:xfrm>
            <a:off x="9501195" y="6584160"/>
            <a:ext cx="2743200" cy="365125"/>
          </a:xfrm>
        </p:spPr>
        <p:txBody>
          <a:bodyPr/>
          <a:lstStyle/>
          <a:p>
            <a:fld id="{AE56028F-813B-4E02-837E-17CD63D81F9F}" type="slidenum">
              <a:rPr lang="en-GB" smtClean="0"/>
              <a:t>28</a:t>
            </a:fld>
            <a:endParaRPr lang="en-GB"/>
          </a:p>
        </p:txBody>
      </p:sp>
      <p:pic>
        <p:nvPicPr>
          <p:cNvPr id="9" name="Picture 8" descr="Horizontal bar chart showing average weekday traffic flows for February 2020, and March 2021, 2023 and 2024 split by mode of transport. &#10;March 2024 data presents with a typical weekday flow of just over 66,000 - which is ahead of this point last year, with March 2023 presenting just under 64,000.&#10;&#10;Pre-Covid (February 2020) typical weekday flows in central Cambridge were significantly higher than in subsequent years, reaching almost 73,000.&#10;&#10;Overall, the proportionate split in travel modes has not changed a huge amount between the four months selected- cars are the dominant mode of transport in all four years.&#10;&#10;Active modes' share of traffic flow has noticeably increase in March 2024 – with pedestrians and pedal cycles combining to account for 26% of typical weekday flows. Up from 22% in March 2023, and ahead of pre-Covid (23% in February 2020).&#10;">
            <a:extLst>
              <a:ext uri="{FF2B5EF4-FFF2-40B4-BE49-F238E27FC236}">
                <a16:creationId xmlns:a16="http://schemas.microsoft.com/office/drawing/2014/main" id="{FB03EAAF-73D7-EE53-E2AF-29694E55A964}"/>
              </a:ext>
            </a:extLst>
          </p:cNvPr>
          <p:cNvPicPr>
            <a:picLocks noChangeAspect="1"/>
          </p:cNvPicPr>
          <p:nvPr/>
        </p:nvPicPr>
        <p:blipFill>
          <a:blip r:embed="rId3"/>
          <a:stretch>
            <a:fillRect/>
          </a:stretch>
        </p:blipFill>
        <p:spPr>
          <a:xfrm>
            <a:off x="1071255" y="1531627"/>
            <a:ext cx="7969604" cy="4972616"/>
          </a:xfrm>
          <a:prstGeom prst="rect">
            <a:avLst/>
          </a:prstGeom>
        </p:spPr>
      </p:pic>
    </p:spTree>
    <p:extLst>
      <p:ext uri="{BB962C8B-B14F-4D97-AF65-F5344CB8AC3E}">
        <p14:creationId xmlns:p14="http://schemas.microsoft.com/office/powerpoint/2010/main" val="101211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a:t>
            </a:r>
            <a:r>
              <a:rPr lang="en-GB" sz="2800" b="1">
                <a:latin typeface="Calibri" panose="020F0502020204030204"/>
              </a:rPr>
              <a:t>Vehicle</a:t>
            </a:r>
            <a:r>
              <a:rPr kumimoji="0" lang="en-GB" sz="2800" b="1" i="0" u="none" strike="noStrike" kern="1200" cap="none" spc="0" normalizeH="0" baseline="0" noProof="0">
                <a:ln>
                  <a:noFill/>
                </a:ln>
                <a:effectLst/>
                <a:uLnTx/>
                <a:uFillTx/>
                <a:latin typeface="Calibri" panose="020F0502020204030204"/>
                <a:ea typeface="+mn-ea"/>
                <a:cs typeface="+mn-cs"/>
              </a:rPr>
              <a:t> </a:t>
            </a:r>
            <a:r>
              <a:rPr lang="en-GB" sz="2800" b="1">
                <a:latin typeface="Calibri" panose="020F0502020204030204"/>
              </a:rPr>
              <a:t>Split: By</a:t>
            </a:r>
            <a:r>
              <a:rPr kumimoji="0" lang="en-GB" sz="2800" b="1" i="0" u="none" strike="noStrike" kern="1200" cap="none" spc="0" normalizeH="0" baseline="0" noProof="0">
                <a:ln>
                  <a:noFill/>
                </a:ln>
                <a:effectLst/>
                <a:uLnTx/>
                <a:uFillTx/>
                <a:latin typeface="Calibri" panose="020F0502020204030204"/>
                <a:ea typeface="+mn-ea"/>
                <a:cs typeface="+mn-cs"/>
              </a:rPr>
              <a:t> Location</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29</a:t>
            </a:fld>
            <a:endParaRPr lang="en-GB"/>
          </a:p>
        </p:txBody>
      </p:sp>
      <p:sp>
        <p:nvSpPr>
          <p:cNvPr id="6" name="TextBox 1">
            <a:extLst>
              <a:ext uri="{FF2B5EF4-FFF2-40B4-BE49-F238E27FC236}">
                <a16:creationId xmlns:a16="http://schemas.microsoft.com/office/drawing/2014/main" id="{9A3DC17E-D494-B1BB-4DDF-46577129B802}"/>
              </a:ext>
            </a:extLst>
          </p:cNvPr>
          <p:cNvSpPr txBox="1"/>
          <p:nvPr/>
        </p:nvSpPr>
        <p:spPr>
          <a:xfrm>
            <a:off x="807245" y="694164"/>
            <a:ext cx="1032443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dirty="0"/>
              <a:t>Average weekday flow by mode</a:t>
            </a:r>
            <a:endParaRPr lang="en-GB" sz="1600" b="1" u="sng" dirty="0">
              <a:solidFill>
                <a:srgbClr val="00B050"/>
              </a:solidFill>
            </a:endParaRPr>
          </a:p>
        </p:txBody>
      </p:sp>
      <p:pic>
        <p:nvPicPr>
          <p:cNvPr id="4" name="Picture 3" descr="A grid showing traffic flows by individual sites in four selected months (Feb 2020, March 2021, March 2023 and March 2024). Cars are the largest individual mode in all locations across all years. &#10;Overall, there has not been a significant impact on modal split at most locations - with the exceptions being sites which have had a sensor upgrade that enables vastly improved active mode counts (these are East Road, Mill Road West and Mill Road East).">
            <a:extLst>
              <a:ext uri="{FF2B5EF4-FFF2-40B4-BE49-F238E27FC236}">
                <a16:creationId xmlns:a16="http://schemas.microsoft.com/office/drawing/2014/main" id="{505FB2D1-4DBB-F02B-1408-59A23BCA093B}"/>
              </a:ext>
            </a:extLst>
          </p:cNvPr>
          <p:cNvPicPr>
            <a:picLocks noChangeAspect="1"/>
          </p:cNvPicPr>
          <p:nvPr/>
        </p:nvPicPr>
        <p:blipFill>
          <a:blip r:embed="rId3"/>
          <a:stretch>
            <a:fillRect/>
          </a:stretch>
        </p:blipFill>
        <p:spPr>
          <a:xfrm>
            <a:off x="174433" y="1004230"/>
            <a:ext cx="11821099" cy="5767515"/>
          </a:xfrm>
          <a:prstGeom prst="rect">
            <a:avLst/>
          </a:prstGeom>
        </p:spPr>
      </p:pic>
    </p:spTree>
    <p:extLst>
      <p:ext uri="{BB962C8B-B14F-4D97-AF65-F5344CB8AC3E}">
        <p14:creationId xmlns:p14="http://schemas.microsoft.com/office/powerpoint/2010/main" val="491650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Colour scale</a:t>
            </a:r>
          </a:p>
        </p:txBody>
      </p:sp>
      <p:sp>
        <p:nvSpPr>
          <p:cNvPr id="44" name="Subtitle 2">
            <a:extLst>
              <a:ext uri="{FF2B5EF4-FFF2-40B4-BE49-F238E27FC236}">
                <a16:creationId xmlns:a16="http://schemas.microsoft.com/office/drawing/2014/main" id="{2F027869-76B7-4497-B801-247763AC6A3E}"/>
              </a:ext>
            </a:extLst>
          </p:cNvPr>
          <p:cNvSpPr txBox="1">
            <a:spLocks/>
          </p:cNvSpPr>
          <p:nvPr/>
        </p:nvSpPr>
        <p:spPr>
          <a:xfrm>
            <a:off x="1209481" y="1338104"/>
            <a:ext cx="3213312" cy="483178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The statistics in this pack have been </a:t>
            </a:r>
            <a:r>
              <a:rPr lang="en-GB" sz="2000" b="1"/>
              <a:t>colour-coded using a heat scale </a:t>
            </a:r>
            <a:r>
              <a:rPr lang="en-GB" sz="2000"/>
              <a:t>to reflect the level of recovery being experienced (pre-COVID compared to now).</a:t>
            </a:r>
          </a:p>
          <a:p>
            <a:pPr marL="0" indent="0">
              <a:buNone/>
            </a:pPr>
            <a:endParaRPr lang="en-GB" sz="2000"/>
          </a:p>
          <a:p>
            <a:pPr marL="0" indent="0">
              <a:buNone/>
            </a:pPr>
            <a:r>
              <a:rPr lang="en-GB" sz="2000"/>
              <a:t>A positive (</a:t>
            </a:r>
            <a:r>
              <a:rPr lang="en-GB" sz="2000">
                <a:solidFill>
                  <a:srgbClr val="FF0000"/>
                </a:solidFill>
              </a:rPr>
              <a:t>red</a:t>
            </a:r>
            <a:r>
              <a:rPr lang="en-GB" sz="2000"/>
              <a:t>) value indicates that levels have increased </a:t>
            </a:r>
            <a:r>
              <a:rPr lang="en-GB" sz="2000" b="1"/>
              <a:t>above </a:t>
            </a:r>
            <a:r>
              <a:rPr lang="en-GB" sz="2000"/>
              <a:t>those experienced pre-COVID.</a:t>
            </a:r>
          </a:p>
          <a:p>
            <a:pPr marL="0" indent="0">
              <a:buNone/>
            </a:pPr>
            <a:endParaRPr lang="en-GB" sz="2000"/>
          </a:p>
          <a:p>
            <a:pPr marL="0" indent="0">
              <a:buNone/>
            </a:pPr>
            <a:r>
              <a:rPr lang="en-GB" sz="2000"/>
              <a:t>A negative (</a:t>
            </a:r>
            <a:r>
              <a:rPr lang="en-GB" sz="2000">
                <a:solidFill>
                  <a:schemeClr val="accent1"/>
                </a:solidFill>
              </a:rPr>
              <a:t>blue</a:t>
            </a:r>
            <a:r>
              <a:rPr lang="en-GB" sz="2000"/>
              <a:t>) value indicates that levels remain </a:t>
            </a:r>
            <a:r>
              <a:rPr lang="en-GB" sz="2000" b="1"/>
              <a:t>below </a:t>
            </a:r>
            <a:r>
              <a:rPr lang="en-GB" sz="2000"/>
              <a:t>pre-COVID.</a:t>
            </a:r>
          </a:p>
        </p:txBody>
      </p:sp>
      <p:pic>
        <p:nvPicPr>
          <p:cNvPr id="4" name="Picture 3" descr="Thermometer gauge showing red to blue colouration from top to bottom. &#10;This gauge is used visually throughout the presentation to represent transport stats relative to pre-Covid levels. For example, if a metric is 16% ahead of where it was pre-Covid, the slide deck will show it in bright red. If a metric is 16% below pre-Covid levels, the slide will show it as blue. The middle of the gauge is grey which is used for any metrics which are around pre-COVID (up to 5% ahead of pre-Covid levels or to 5% below pre-Covid levels).">
            <a:extLst>
              <a:ext uri="{FF2B5EF4-FFF2-40B4-BE49-F238E27FC236}">
                <a16:creationId xmlns:a16="http://schemas.microsoft.com/office/drawing/2014/main" id="{CFD06DB1-9425-4E19-A5F3-D0897855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595" y="858675"/>
            <a:ext cx="3731750" cy="5790646"/>
          </a:xfrm>
          <a:prstGeom prst="rect">
            <a:avLst/>
          </a:prstGeom>
        </p:spPr>
      </p:pic>
      <p:sp>
        <p:nvSpPr>
          <p:cNvPr id="106" name="Subtitle 2">
            <a:extLst>
              <a:ext uri="{FF2B5EF4-FFF2-40B4-BE49-F238E27FC236}">
                <a16:creationId xmlns:a16="http://schemas.microsoft.com/office/drawing/2014/main" id="{AD077E56-004B-4DF2-94CA-054BA0A3A9B1}"/>
              </a:ext>
            </a:extLst>
          </p:cNvPr>
          <p:cNvSpPr txBox="1">
            <a:spLocks/>
          </p:cNvSpPr>
          <p:nvPr/>
        </p:nvSpPr>
        <p:spPr>
          <a:xfrm>
            <a:off x="9355996" y="1499454"/>
            <a:ext cx="2634633" cy="1583868"/>
          </a:xfrm>
          <a:prstGeom prst="rect">
            <a:avLst/>
          </a:prstGeom>
          <a:solidFill>
            <a:schemeClr val="accent4">
              <a:lumMod val="20000"/>
              <a:lumOff val="80000"/>
            </a:schemeClr>
          </a:solidFill>
          <a:ln w="19050">
            <a:solidFill>
              <a:srgbClr val="002060"/>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a:t>Top tip:</a:t>
            </a:r>
          </a:p>
          <a:p>
            <a:pPr marL="0" indent="0" algn="ctr">
              <a:buNone/>
            </a:pPr>
            <a:r>
              <a:rPr lang="en-GB" sz="1600"/>
              <a:t>Lookout for the colour scale bar in the </a:t>
            </a:r>
            <a:r>
              <a:rPr lang="en-GB" sz="1600" b="1"/>
              <a:t>top right-hand corner</a:t>
            </a:r>
            <a:r>
              <a:rPr lang="en-GB" sz="1600"/>
              <a:t> of each page for a reminder of the heat scale used to indicate the level of recovery throughout the pack.</a:t>
            </a:r>
            <a:endParaRPr lang="en-GB" sz="1400" b="1">
              <a:cs typeface="Calibri"/>
            </a:endParaRPr>
          </a:p>
        </p:txBody>
      </p:sp>
      <p:pic>
        <p:nvPicPr>
          <p:cNvPr id="158" name="Picture 157" descr="The heat scale from blue (below pre-COVID) to red (above pre-COVID) in the top right hand corner of the slide.">
            <a:extLst>
              <a:ext uri="{FF2B5EF4-FFF2-40B4-BE49-F238E27FC236}">
                <a16:creationId xmlns:a16="http://schemas.microsoft.com/office/drawing/2014/main" id="{E2F928F8-CBE9-46D2-B804-DC0ED14AD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70172" y="-778447"/>
            <a:ext cx="590827" cy="2204871"/>
          </a:xfrm>
          <a:prstGeom prst="rect">
            <a:avLst/>
          </a:prstGeom>
          <a:solidFill>
            <a:srgbClr val="5B9BD5"/>
          </a:solidFill>
        </p:spPr>
      </p:pic>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3</a:t>
            </a:fld>
            <a:endParaRPr lang="en-GB"/>
          </a:p>
        </p:txBody>
      </p:sp>
      <p:cxnSp>
        <p:nvCxnSpPr>
          <p:cNvPr id="108" name="Straight Arrow Connector 107">
            <a:extLst>
              <a:ext uri="{FF2B5EF4-FFF2-40B4-BE49-F238E27FC236}">
                <a16:creationId xmlns:a16="http://schemas.microsoft.com/office/drawing/2014/main" id="{4704D162-A96B-41FF-9699-049A10E1613D}"/>
              </a:ext>
              <a:ext uri="{C183D7F6-B498-43B3-948B-1728B52AA6E4}">
                <adec:decorative xmlns:adec="http://schemas.microsoft.com/office/drawing/2017/decorative" val="1"/>
              </a:ext>
            </a:extLst>
          </p:cNvPr>
          <p:cNvCxnSpPr>
            <a:cxnSpLocks/>
          </p:cNvCxnSpPr>
          <p:nvPr/>
        </p:nvCxnSpPr>
        <p:spPr>
          <a:xfrm flipV="1">
            <a:off x="10673313" y="651654"/>
            <a:ext cx="72404" cy="838274"/>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75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 Recovery Map</a:t>
            </a:r>
          </a:p>
        </p:txBody>
      </p:sp>
      <p:sp>
        <p:nvSpPr>
          <p:cNvPr id="2" name="TextBox 1">
            <a:extLst>
              <a:ext uri="{FF2B5EF4-FFF2-40B4-BE49-F238E27FC236}">
                <a16:creationId xmlns:a16="http://schemas.microsoft.com/office/drawing/2014/main" id="{13AED0EE-615D-FF53-1FDE-9EE26D1B6F89}"/>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cs typeface="Calibri"/>
              </a:rPr>
              <a:t>The motorised flow across 5 Cambridge sensors in March 2024 is 12% below pre-COVID levels (February 2020). There is a variation in active travel volume changes across the sites, but the combined overall figure for these 5 locations is a 3% increase against pre-COVID volumes.</a:t>
            </a:r>
            <a:endParaRPr lang="en-US" dirty="0"/>
          </a:p>
        </p:txBody>
      </p:sp>
      <p:pic>
        <p:nvPicPr>
          <p:cNvPr id="14" name="Picture 13" descr="Picture of a map with individual sites placed pointed out on it. What follows is a description of the statistics on February 2020 vs March 2024 for active and motorised travel volumes. Firstly with all sites combined, and then each site individually">
            <a:extLst>
              <a:ext uri="{FF2B5EF4-FFF2-40B4-BE49-F238E27FC236}">
                <a16:creationId xmlns:a16="http://schemas.microsoft.com/office/drawing/2014/main" id="{44FA5DAE-9BBF-0173-5E61-36AD0CCDCB32}"/>
              </a:ext>
            </a:extLst>
          </p:cNvPr>
          <p:cNvPicPr>
            <a:picLocks noChangeAspect="1"/>
          </p:cNvPicPr>
          <p:nvPr/>
        </p:nvPicPr>
        <p:blipFill>
          <a:blip r:embed="rId3"/>
          <a:stretch>
            <a:fillRect/>
          </a:stretch>
        </p:blipFill>
        <p:spPr>
          <a:xfrm>
            <a:off x="2775050" y="1192186"/>
            <a:ext cx="6641899" cy="5601686"/>
          </a:xfrm>
          <a:prstGeom prst="rect">
            <a:avLst/>
          </a:prstGeom>
          <a:ln>
            <a:solidFill>
              <a:schemeClr val="tx1"/>
            </a:solidFill>
          </a:ln>
        </p:spPr>
      </p:pic>
      <p:grpSp>
        <p:nvGrpSpPr>
          <p:cNvPr id="20" name="Group 19" descr="All sites combined&#10;February 2020 to March 2024:&#10;Active travel +3%.&#10;Motorised travel -12%.">
            <a:extLst>
              <a:ext uri="{FF2B5EF4-FFF2-40B4-BE49-F238E27FC236}">
                <a16:creationId xmlns:a16="http://schemas.microsoft.com/office/drawing/2014/main" id="{0694C870-2D7F-7F98-97D1-FA3BF4F66A60}"/>
              </a:ext>
            </a:extLst>
          </p:cNvPr>
          <p:cNvGrpSpPr/>
          <p:nvPr/>
        </p:nvGrpSpPr>
        <p:grpSpPr>
          <a:xfrm>
            <a:off x="307424" y="1620243"/>
            <a:ext cx="2111946" cy="1028423"/>
            <a:chOff x="311518" y="1228059"/>
            <a:chExt cx="2111946" cy="1028423"/>
          </a:xfrm>
        </p:grpSpPr>
        <p:sp>
          <p:nvSpPr>
            <p:cNvPr id="16" name="TextBox 10">
              <a:extLst>
                <a:ext uri="{FF2B5EF4-FFF2-40B4-BE49-F238E27FC236}">
                  <a16:creationId xmlns:a16="http://schemas.microsoft.com/office/drawing/2014/main" id="{C275BCCF-3B3A-3EF4-0563-8F2F7CB542C5}"/>
                </a:ext>
                <a:ext uri="{C183D7F6-B498-43B3-948B-1728B52AA6E4}">
                  <adec:decorative xmlns:adec="http://schemas.microsoft.com/office/drawing/2017/decorative" val="1"/>
                </a:ext>
              </a:extLst>
            </p:cNvPr>
            <p:cNvSpPr txBox="1"/>
            <p:nvPr/>
          </p:nvSpPr>
          <p:spPr>
            <a:xfrm>
              <a:off x="311518" y="1228059"/>
              <a:ext cx="2111946" cy="1028423"/>
            </a:xfrm>
            <a:prstGeom prst="rect">
              <a:avLst/>
            </a:prstGeom>
            <a:solidFill>
              <a:schemeClr val="bg1"/>
            </a:solidFill>
            <a:ln w="381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panose="020F0502020204030204"/>
                </a:rPr>
                <a:t>All 5 Sites Combined</a:t>
              </a:r>
            </a:p>
            <a:p>
              <a:pPr>
                <a:lnSpc>
                  <a:spcPct val="150000"/>
                </a:lnSpc>
              </a:pPr>
              <a:r>
                <a:rPr lang="en-US" sz="1400" dirty="0">
                  <a:cs typeface="Calibri" panose="020F0502020204030204"/>
                </a:rPr>
                <a:t>Active Travel:</a:t>
              </a:r>
              <a:endParaRPr lang="en-US" sz="1400" b="1" dirty="0">
                <a:solidFill>
                  <a:srgbClr val="00B05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a:t>
              </a:r>
              <a:endParaRPr lang="en-US" sz="1400" b="1" dirty="0">
                <a:solidFill>
                  <a:srgbClr val="FF0000"/>
                </a:solidFill>
                <a:cs typeface="Calibri" panose="020F0502020204030204"/>
              </a:endParaRPr>
            </a:p>
          </p:txBody>
        </p:sp>
        <p:sp>
          <p:nvSpPr>
            <p:cNvPr id="26" name="TextBox 20">
              <a:extLst>
                <a:ext uri="{FF2B5EF4-FFF2-40B4-BE49-F238E27FC236}">
                  <a16:creationId xmlns:a16="http://schemas.microsoft.com/office/drawing/2014/main" id="{329E5BA0-05F3-5513-1F88-CEAD6FD984C0}"/>
                </a:ext>
                <a:ext uri="{C183D7F6-B498-43B3-948B-1728B52AA6E4}">
                  <adec:decorative xmlns:adec="http://schemas.microsoft.com/office/drawing/2017/decorative" val="1"/>
                </a:ext>
              </a:extLst>
            </p:cNvPr>
            <p:cNvSpPr txBox="1"/>
            <p:nvPr/>
          </p:nvSpPr>
          <p:spPr>
            <a:xfrm>
              <a:off x="1430064" y="1631771"/>
              <a:ext cx="496437" cy="272415"/>
            </a:xfrm>
            <a:prstGeom prst="roundRect">
              <a:avLst/>
            </a:prstGeom>
            <a:solidFill>
              <a:srgbClr val="BFBFBF"/>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+3%</a:t>
              </a:r>
            </a:p>
          </p:txBody>
        </p:sp>
        <p:sp>
          <p:nvSpPr>
            <p:cNvPr id="27" name="TextBox 21">
              <a:extLst>
                <a:ext uri="{FF2B5EF4-FFF2-40B4-BE49-F238E27FC236}">
                  <a16:creationId xmlns:a16="http://schemas.microsoft.com/office/drawing/2014/main" id="{7DC16A24-2ADE-BE1B-13AF-DEC99428E3AD}"/>
                </a:ext>
                <a:ext uri="{C183D7F6-B498-43B3-948B-1728B52AA6E4}">
                  <adec:decorative xmlns:adec="http://schemas.microsoft.com/office/drawing/2017/decorative" val="1"/>
                </a:ext>
              </a:extLst>
            </p:cNvPr>
            <p:cNvSpPr txBox="1"/>
            <p:nvPr/>
          </p:nvSpPr>
          <p:spPr>
            <a:xfrm>
              <a:off x="1739239" y="1948767"/>
              <a:ext cx="494801"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-12%</a:t>
              </a:r>
            </a:p>
          </p:txBody>
        </p:sp>
      </p:grpSp>
      <p:grpSp>
        <p:nvGrpSpPr>
          <p:cNvPr id="21" name="Group 20" descr="Tenison Road&#10;February 2020 to March 2024:&#10;Active travel +27%.&#10;Motorised travel -6%.">
            <a:extLst>
              <a:ext uri="{FF2B5EF4-FFF2-40B4-BE49-F238E27FC236}">
                <a16:creationId xmlns:a16="http://schemas.microsoft.com/office/drawing/2014/main" id="{05259A69-15B4-A276-C199-07820869EA24}"/>
              </a:ext>
            </a:extLst>
          </p:cNvPr>
          <p:cNvGrpSpPr/>
          <p:nvPr/>
        </p:nvGrpSpPr>
        <p:grpSpPr>
          <a:xfrm>
            <a:off x="9695675" y="3412670"/>
            <a:ext cx="2111946" cy="1028423"/>
            <a:chOff x="307424" y="2701910"/>
            <a:chExt cx="2111946" cy="1028423"/>
          </a:xfrm>
        </p:grpSpPr>
        <p:sp>
          <p:nvSpPr>
            <p:cNvPr id="9" name="TextBox 6">
              <a:extLst>
                <a:ext uri="{FF2B5EF4-FFF2-40B4-BE49-F238E27FC236}">
                  <a16:creationId xmlns:a16="http://schemas.microsoft.com/office/drawing/2014/main" id="{8AE59575-C3ED-5C1A-1548-DE5BDE020A4B}"/>
                </a:ext>
                <a:ext uri="{C183D7F6-B498-43B3-948B-1728B52AA6E4}">
                  <adec:decorative xmlns:adec="http://schemas.microsoft.com/office/drawing/2017/decorative" val="1"/>
                </a:ext>
              </a:extLst>
            </p:cNvPr>
            <p:cNvSpPr txBox="1"/>
            <p:nvPr/>
          </p:nvSpPr>
          <p:spPr>
            <a:xfrm>
              <a:off x="307424" y="2701910"/>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a:rPr>
                <a:t>Tenison Road</a:t>
              </a:r>
            </a:p>
            <a:p>
              <a:pPr>
                <a:lnSpc>
                  <a:spcPct val="150000"/>
                </a:lnSpc>
              </a:pPr>
              <a:r>
                <a:rPr lang="en-US" sz="1400" dirty="0">
                  <a:cs typeface="Calibri" panose="020F0502020204030204"/>
                </a:rPr>
                <a:t>Active Travel:</a:t>
              </a:r>
              <a:endParaRPr lang="en-US" sz="1400" b="1" dirty="0">
                <a:solidFill>
                  <a:srgbClr val="00B05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a:t>
              </a:r>
              <a:endParaRPr lang="en-US" sz="1400" b="1" dirty="0">
                <a:solidFill>
                  <a:srgbClr val="FF0000"/>
                </a:solidFill>
                <a:cs typeface="Calibri" panose="020F0502020204030204"/>
              </a:endParaRPr>
            </a:p>
          </p:txBody>
        </p:sp>
        <p:sp>
          <p:nvSpPr>
            <p:cNvPr id="30" name="TextBox 24">
              <a:extLst>
                <a:ext uri="{FF2B5EF4-FFF2-40B4-BE49-F238E27FC236}">
                  <a16:creationId xmlns:a16="http://schemas.microsoft.com/office/drawing/2014/main" id="{031A5AE7-D107-46C1-437E-93AF83BAD3CB}"/>
                </a:ext>
                <a:ext uri="{C183D7F6-B498-43B3-948B-1728B52AA6E4}">
                  <adec:decorative xmlns:adec="http://schemas.microsoft.com/office/drawing/2017/decorative" val="1"/>
                </a:ext>
              </a:extLst>
            </p:cNvPr>
            <p:cNvSpPr txBox="1"/>
            <p:nvPr/>
          </p:nvSpPr>
          <p:spPr>
            <a:xfrm>
              <a:off x="1431770" y="3096018"/>
              <a:ext cx="510452" cy="272415"/>
            </a:xfrm>
            <a:prstGeom prst="roundRect">
              <a:avLst/>
            </a:prstGeom>
            <a:solidFill>
              <a:srgbClr val="FF0101"/>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+27%</a:t>
              </a:r>
            </a:p>
          </p:txBody>
        </p:sp>
        <p:sp>
          <p:nvSpPr>
            <p:cNvPr id="31" name="TextBox 25">
              <a:extLst>
                <a:ext uri="{FF2B5EF4-FFF2-40B4-BE49-F238E27FC236}">
                  <a16:creationId xmlns:a16="http://schemas.microsoft.com/office/drawing/2014/main" id="{EFA0C902-FDB4-E9AB-2E9D-686637A8B825}"/>
                </a:ext>
                <a:ext uri="{C183D7F6-B498-43B3-948B-1728B52AA6E4}">
                  <adec:decorative xmlns:adec="http://schemas.microsoft.com/office/drawing/2017/decorative" val="1"/>
                </a:ext>
              </a:extLst>
            </p:cNvPr>
            <p:cNvSpPr txBox="1"/>
            <p:nvPr/>
          </p:nvSpPr>
          <p:spPr>
            <a:xfrm>
              <a:off x="1687959" y="3393403"/>
              <a:ext cx="518663"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-6%</a:t>
              </a:r>
            </a:p>
          </p:txBody>
        </p:sp>
      </p:grpSp>
      <p:grpSp>
        <p:nvGrpSpPr>
          <p:cNvPr id="24" name="Group 23" descr="Hills Road&#10;February 2020 to March 2024:&#10;Active travel -15%.&#10;Motorised travel -9%.">
            <a:extLst>
              <a:ext uri="{FF2B5EF4-FFF2-40B4-BE49-F238E27FC236}">
                <a16:creationId xmlns:a16="http://schemas.microsoft.com/office/drawing/2014/main" id="{058B5948-391C-0109-C241-DD2AEA5CC36C}"/>
              </a:ext>
            </a:extLst>
          </p:cNvPr>
          <p:cNvGrpSpPr/>
          <p:nvPr/>
        </p:nvGrpSpPr>
        <p:grpSpPr>
          <a:xfrm>
            <a:off x="311518" y="3438836"/>
            <a:ext cx="2111946" cy="1028423"/>
            <a:chOff x="311518" y="4175761"/>
            <a:chExt cx="2111946" cy="1028423"/>
          </a:xfrm>
        </p:grpSpPr>
        <p:sp>
          <p:nvSpPr>
            <p:cNvPr id="8" name="TextBox 5">
              <a:extLst>
                <a:ext uri="{FF2B5EF4-FFF2-40B4-BE49-F238E27FC236}">
                  <a16:creationId xmlns:a16="http://schemas.microsoft.com/office/drawing/2014/main" id="{BED8F7FE-0133-1F88-5886-021C3B0B2111}"/>
                </a:ext>
                <a:ext uri="{C183D7F6-B498-43B3-948B-1728B52AA6E4}">
                  <adec:decorative xmlns:adec="http://schemas.microsoft.com/office/drawing/2017/decorative" val="1"/>
                </a:ext>
              </a:extLst>
            </p:cNvPr>
            <p:cNvSpPr txBox="1"/>
            <p:nvPr/>
          </p:nvSpPr>
          <p:spPr>
            <a:xfrm>
              <a:off x="311518" y="4175761"/>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panose="020F0502020204030204"/>
                </a:rPr>
                <a:t>Hills Road Bridge</a:t>
              </a:r>
            </a:p>
            <a:p>
              <a:pPr>
                <a:lnSpc>
                  <a:spcPct val="150000"/>
                </a:lnSpc>
              </a:pPr>
              <a:r>
                <a:rPr lang="en-US" sz="1400" dirty="0">
                  <a:cs typeface="Calibri" panose="020F0502020204030204"/>
                </a:rPr>
                <a:t>Active Travel: </a:t>
              </a:r>
              <a:endParaRPr lang="en-US" sz="1400" b="1" dirty="0">
                <a:solidFill>
                  <a:srgbClr val="FF000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a:t>
              </a:r>
              <a:endParaRPr lang="en-US" sz="1400" b="1" dirty="0">
                <a:solidFill>
                  <a:srgbClr val="FF0000"/>
                </a:solidFill>
                <a:cs typeface="Calibri" panose="020F0502020204030204"/>
              </a:endParaRPr>
            </a:p>
          </p:txBody>
        </p:sp>
        <p:sp>
          <p:nvSpPr>
            <p:cNvPr id="32" name="TextBox 26">
              <a:extLst>
                <a:ext uri="{FF2B5EF4-FFF2-40B4-BE49-F238E27FC236}">
                  <a16:creationId xmlns:a16="http://schemas.microsoft.com/office/drawing/2014/main" id="{03E8488F-66C4-1BF6-559B-8D92FFF6A29F}"/>
                </a:ext>
                <a:ext uri="{C183D7F6-B498-43B3-948B-1728B52AA6E4}">
                  <adec:decorative xmlns:adec="http://schemas.microsoft.com/office/drawing/2017/decorative" val="1"/>
                </a:ext>
              </a:extLst>
            </p:cNvPr>
            <p:cNvSpPr txBox="1"/>
            <p:nvPr/>
          </p:nvSpPr>
          <p:spPr>
            <a:xfrm>
              <a:off x="1411955" y="4569930"/>
              <a:ext cx="510452" cy="272415"/>
            </a:xfrm>
            <a:prstGeom prst="roundRect">
              <a:avLst/>
            </a:prstGeom>
            <a:solidFill>
              <a:srgbClr val="5799D4"/>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dirty="0">
                  <a:solidFill>
                    <a:sysClr val="windowText" lastClr="000000"/>
                  </a:solidFill>
                </a:rPr>
                <a:t>-15%</a:t>
              </a:r>
            </a:p>
          </p:txBody>
        </p:sp>
        <p:sp>
          <p:nvSpPr>
            <p:cNvPr id="33" name="TextBox 27">
              <a:extLst>
                <a:ext uri="{FF2B5EF4-FFF2-40B4-BE49-F238E27FC236}">
                  <a16:creationId xmlns:a16="http://schemas.microsoft.com/office/drawing/2014/main" id="{39EE5318-301B-6039-3EDC-E21AB2D77E23}"/>
                </a:ext>
                <a:ext uri="{C183D7F6-B498-43B3-948B-1728B52AA6E4}">
                  <adec:decorative xmlns:adec="http://schemas.microsoft.com/office/drawing/2017/decorative" val="1"/>
                </a:ext>
              </a:extLst>
            </p:cNvPr>
            <p:cNvSpPr txBox="1"/>
            <p:nvPr/>
          </p:nvSpPr>
          <p:spPr>
            <a:xfrm>
              <a:off x="1711121" y="4886943"/>
              <a:ext cx="518825"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dirty="0"/>
                <a:t>-9%</a:t>
              </a:r>
            </a:p>
          </p:txBody>
        </p:sp>
      </p:grpSp>
      <p:grpSp>
        <p:nvGrpSpPr>
          <p:cNvPr id="51" name="Group 50" descr="Cherry Hinton Road&#10;February 2020 to March 2024:&#10;Active travel +21%.&#10;Motorised travel -20%.">
            <a:extLst>
              <a:ext uri="{FF2B5EF4-FFF2-40B4-BE49-F238E27FC236}">
                <a16:creationId xmlns:a16="http://schemas.microsoft.com/office/drawing/2014/main" id="{B0071FD1-1488-66F8-EAB5-69293A407CEB}"/>
              </a:ext>
            </a:extLst>
          </p:cNvPr>
          <p:cNvGrpSpPr/>
          <p:nvPr/>
        </p:nvGrpSpPr>
        <p:grpSpPr>
          <a:xfrm>
            <a:off x="307424" y="5263609"/>
            <a:ext cx="2111946" cy="1028423"/>
            <a:chOff x="307424" y="5649613"/>
            <a:chExt cx="2111946" cy="1028423"/>
          </a:xfrm>
        </p:grpSpPr>
        <p:sp>
          <p:nvSpPr>
            <p:cNvPr id="4" name="TextBox 2">
              <a:extLst>
                <a:ext uri="{FF2B5EF4-FFF2-40B4-BE49-F238E27FC236}">
                  <a16:creationId xmlns:a16="http://schemas.microsoft.com/office/drawing/2014/main" id="{763BA011-B8BF-517E-D38B-6F17DDA0B102}"/>
                </a:ext>
                <a:ext uri="{C183D7F6-B498-43B3-948B-1728B52AA6E4}">
                  <adec:decorative xmlns:adec="http://schemas.microsoft.com/office/drawing/2017/decorative" val="1"/>
                </a:ext>
              </a:extLst>
            </p:cNvPr>
            <p:cNvSpPr txBox="1"/>
            <p:nvPr/>
          </p:nvSpPr>
          <p:spPr>
            <a:xfrm>
              <a:off x="307424" y="564961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panose="020F0502020204030204"/>
                </a:rPr>
                <a:t>Cherry Hinton Road</a:t>
              </a:r>
            </a:p>
            <a:p>
              <a:pPr>
                <a:lnSpc>
                  <a:spcPct val="150000"/>
                </a:lnSpc>
              </a:pPr>
              <a:r>
                <a:rPr lang="en-US" sz="1400" dirty="0">
                  <a:cs typeface="Calibri" panose="020F0502020204030204"/>
                </a:rPr>
                <a:t>Active Travel:</a:t>
              </a:r>
              <a:endParaRPr lang="en-US" sz="1400" b="1" dirty="0">
                <a:solidFill>
                  <a:srgbClr val="00B05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a:t>
              </a:r>
              <a:endParaRPr lang="en-US" sz="1400" b="1" dirty="0">
                <a:solidFill>
                  <a:srgbClr val="FF0000"/>
                </a:solidFill>
                <a:cs typeface="Calibri" panose="020F0502020204030204"/>
              </a:endParaRPr>
            </a:p>
          </p:txBody>
        </p:sp>
        <p:sp>
          <p:nvSpPr>
            <p:cNvPr id="34" name="TextBox 28">
              <a:extLst>
                <a:ext uri="{FF2B5EF4-FFF2-40B4-BE49-F238E27FC236}">
                  <a16:creationId xmlns:a16="http://schemas.microsoft.com/office/drawing/2014/main" id="{812D72E1-0554-077E-30C7-2F8E0F5BC7E7}"/>
                </a:ext>
                <a:ext uri="{C183D7F6-B498-43B3-948B-1728B52AA6E4}">
                  <adec:decorative xmlns:adec="http://schemas.microsoft.com/office/drawing/2017/decorative" val="1"/>
                </a:ext>
              </a:extLst>
            </p:cNvPr>
            <p:cNvSpPr txBox="1"/>
            <p:nvPr/>
          </p:nvSpPr>
          <p:spPr>
            <a:xfrm>
              <a:off x="1425970" y="6060050"/>
              <a:ext cx="510452" cy="272415"/>
            </a:xfrm>
            <a:prstGeom prst="roundRect">
              <a:avLst/>
            </a:prstGeom>
            <a:solidFill>
              <a:srgbClr val="FF0101"/>
            </a:solidFill>
          </p:spPr>
          <p:txBody>
            <a:bodyPr wrap="square" lIns="7200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+21%</a:t>
              </a:r>
            </a:p>
          </p:txBody>
        </p:sp>
        <p:sp>
          <p:nvSpPr>
            <p:cNvPr id="35" name="TextBox 29">
              <a:extLst>
                <a:ext uri="{FF2B5EF4-FFF2-40B4-BE49-F238E27FC236}">
                  <a16:creationId xmlns:a16="http://schemas.microsoft.com/office/drawing/2014/main" id="{3294B9B0-62FB-6A04-41D5-9419B801B058}"/>
                </a:ext>
                <a:ext uri="{C183D7F6-B498-43B3-948B-1728B52AA6E4}">
                  <adec:decorative xmlns:adec="http://schemas.microsoft.com/office/drawing/2017/decorative" val="1"/>
                </a:ext>
              </a:extLst>
            </p:cNvPr>
            <p:cNvSpPr txBox="1"/>
            <p:nvPr/>
          </p:nvSpPr>
          <p:spPr>
            <a:xfrm>
              <a:off x="1705776" y="6361040"/>
              <a:ext cx="510452" cy="272415"/>
            </a:xfrm>
            <a:prstGeom prst="roundRect">
              <a:avLst/>
            </a:prstGeom>
            <a:solidFill>
              <a:srgbClr val="5799D4"/>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dirty="0"/>
                <a:t>-20%</a:t>
              </a:r>
            </a:p>
          </p:txBody>
        </p:sp>
      </p:grpSp>
      <p:grpSp>
        <p:nvGrpSpPr>
          <p:cNvPr id="52" name="Group 51" descr="Coldhams Lane&#10;February 2020 to March 2024:&#10;Active travel +29%.&#10;Motorised travel -7%.">
            <a:extLst>
              <a:ext uri="{FF2B5EF4-FFF2-40B4-BE49-F238E27FC236}">
                <a16:creationId xmlns:a16="http://schemas.microsoft.com/office/drawing/2014/main" id="{9DEF6B2F-E845-C1D0-F46E-F45DCD169888}"/>
              </a:ext>
            </a:extLst>
          </p:cNvPr>
          <p:cNvGrpSpPr/>
          <p:nvPr/>
        </p:nvGrpSpPr>
        <p:grpSpPr>
          <a:xfrm>
            <a:off x="9695675" y="1753664"/>
            <a:ext cx="2111946" cy="1028423"/>
            <a:chOff x="9612174" y="2351083"/>
            <a:chExt cx="2111946" cy="1028423"/>
          </a:xfrm>
        </p:grpSpPr>
        <p:sp>
          <p:nvSpPr>
            <p:cNvPr id="10" name="TextBox 7">
              <a:extLst>
                <a:ext uri="{FF2B5EF4-FFF2-40B4-BE49-F238E27FC236}">
                  <a16:creationId xmlns:a16="http://schemas.microsoft.com/office/drawing/2014/main" id="{9B8657DD-CF1A-3E7C-8769-52C4A5CCAB2D}"/>
                </a:ext>
                <a:ext uri="{C183D7F6-B498-43B3-948B-1728B52AA6E4}">
                  <adec:decorative xmlns:adec="http://schemas.microsoft.com/office/drawing/2017/decorative" val="1"/>
                </a:ext>
              </a:extLst>
            </p:cNvPr>
            <p:cNvSpPr txBox="1"/>
            <p:nvPr/>
          </p:nvSpPr>
          <p:spPr>
            <a:xfrm>
              <a:off x="9612174" y="235108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panose="020F0502020204030204"/>
                </a:rPr>
                <a:t>Coldham's Lane</a:t>
              </a:r>
            </a:p>
            <a:p>
              <a:pPr>
                <a:lnSpc>
                  <a:spcPct val="150000"/>
                </a:lnSpc>
              </a:pPr>
              <a:r>
                <a:rPr lang="en-US" sz="1400" dirty="0">
                  <a:cs typeface="Calibri" panose="020F0502020204030204"/>
                </a:rPr>
                <a:t>Active Travel:</a:t>
              </a:r>
              <a:endParaRPr lang="en-US" sz="1400" b="1" dirty="0">
                <a:solidFill>
                  <a:srgbClr val="00B05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a:t>
              </a:r>
              <a:endParaRPr lang="en-US" sz="1400" b="1" dirty="0">
                <a:solidFill>
                  <a:srgbClr val="FF0000"/>
                </a:solidFill>
                <a:cs typeface="Calibri" panose="020F0502020204030204"/>
              </a:endParaRPr>
            </a:p>
          </p:txBody>
        </p:sp>
        <p:sp>
          <p:nvSpPr>
            <p:cNvPr id="38" name="TextBox 32">
              <a:extLst>
                <a:ext uri="{FF2B5EF4-FFF2-40B4-BE49-F238E27FC236}">
                  <a16:creationId xmlns:a16="http://schemas.microsoft.com/office/drawing/2014/main" id="{3D82BAAE-A78C-2200-B4DA-E38A7663CD06}"/>
                </a:ext>
                <a:ext uri="{C183D7F6-B498-43B3-948B-1728B52AA6E4}">
                  <adec:decorative xmlns:adec="http://schemas.microsoft.com/office/drawing/2017/decorative" val="1"/>
                </a:ext>
              </a:extLst>
            </p:cNvPr>
            <p:cNvSpPr txBox="1"/>
            <p:nvPr/>
          </p:nvSpPr>
          <p:spPr>
            <a:xfrm>
              <a:off x="10738336" y="2720287"/>
              <a:ext cx="510452" cy="272415"/>
            </a:xfrm>
            <a:prstGeom prst="roundRect">
              <a:avLst/>
            </a:prstGeom>
            <a:solidFill>
              <a:srgbClr val="FF0101"/>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bg1"/>
                  </a:solidFill>
                </a:rPr>
                <a:t>+29%</a:t>
              </a:r>
            </a:p>
          </p:txBody>
        </p:sp>
        <p:sp>
          <p:nvSpPr>
            <p:cNvPr id="39" name="TextBox 33">
              <a:extLst>
                <a:ext uri="{FF2B5EF4-FFF2-40B4-BE49-F238E27FC236}">
                  <a16:creationId xmlns:a16="http://schemas.microsoft.com/office/drawing/2014/main" id="{F9477720-1A63-AA89-CD5E-89219EEEA5A2}"/>
                </a:ext>
                <a:ext uri="{C183D7F6-B498-43B3-948B-1728B52AA6E4}">
                  <adec:decorative xmlns:adec="http://schemas.microsoft.com/office/drawing/2017/decorative" val="1"/>
                </a:ext>
              </a:extLst>
            </p:cNvPr>
            <p:cNvSpPr txBox="1"/>
            <p:nvPr/>
          </p:nvSpPr>
          <p:spPr>
            <a:xfrm>
              <a:off x="11043515" y="3048176"/>
              <a:ext cx="501085"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-7%</a:t>
              </a:r>
            </a:p>
          </p:txBody>
        </p:sp>
      </p:grpSp>
      <p:grpSp>
        <p:nvGrpSpPr>
          <p:cNvPr id="5" name="Group 4" descr="Coleridge Road&#10;February 2020 to March 2024:&#10;Active travel +21%.&#10;Motorised travel -27%.">
            <a:extLst>
              <a:ext uri="{FF2B5EF4-FFF2-40B4-BE49-F238E27FC236}">
                <a16:creationId xmlns:a16="http://schemas.microsoft.com/office/drawing/2014/main" id="{B7D17532-0CD8-E9C5-16CE-212137469C4D}"/>
              </a:ext>
            </a:extLst>
          </p:cNvPr>
          <p:cNvGrpSpPr/>
          <p:nvPr/>
        </p:nvGrpSpPr>
        <p:grpSpPr>
          <a:xfrm>
            <a:off x="9697685" y="5125020"/>
            <a:ext cx="2111946" cy="1028423"/>
            <a:chOff x="9609506" y="5662528"/>
            <a:chExt cx="2111946" cy="1028423"/>
          </a:xfrm>
        </p:grpSpPr>
        <p:sp>
          <p:nvSpPr>
            <p:cNvPr id="23" name="TextBox 4">
              <a:extLst>
                <a:ext uri="{FF2B5EF4-FFF2-40B4-BE49-F238E27FC236}">
                  <a16:creationId xmlns:a16="http://schemas.microsoft.com/office/drawing/2014/main" id="{6CAAD67C-2146-F00B-E819-3D2AC9AF563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dirty="0">
                  <a:cs typeface="Calibri" panose="020F0502020204030204"/>
                </a:rPr>
                <a:t>Coleridge Road</a:t>
              </a:r>
            </a:p>
            <a:p>
              <a:pPr>
                <a:lnSpc>
                  <a:spcPct val="150000"/>
                </a:lnSpc>
              </a:pPr>
              <a:r>
                <a:rPr lang="en-US" sz="1400" dirty="0">
                  <a:cs typeface="Calibri" panose="020F0502020204030204"/>
                </a:rPr>
                <a:t>Active Travel:</a:t>
              </a:r>
              <a:endParaRPr lang="en-US" sz="1400" b="1" dirty="0">
                <a:solidFill>
                  <a:srgbClr val="FF0000"/>
                </a:solidFill>
                <a:cs typeface="Calibri" panose="020F0502020204030204"/>
              </a:endParaRPr>
            </a:p>
            <a:p>
              <a:pPr>
                <a:lnSpc>
                  <a:spcPct val="150000"/>
                </a:lnSpc>
              </a:pPr>
              <a:r>
                <a:rPr lang="en-GB" sz="1400" dirty="0">
                  <a:cs typeface="Calibri" panose="020F0502020204030204"/>
                </a:rPr>
                <a:t>Motorised</a:t>
              </a:r>
              <a:r>
                <a:rPr lang="en-US" sz="1400" dirty="0">
                  <a:cs typeface="Calibri" panose="020F0502020204030204"/>
                </a:rPr>
                <a:t> Travel: </a:t>
              </a:r>
              <a:endParaRPr lang="en-US" sz="1400" b="1" dirty="0">
                <a:solidFill>
                  <a:srgbClr val="FF0000"/>
                </a:solidFill>
                <a:cs typeface="Calibri" panose="020F0502020204030204"/>
              </a:endParaRPr>
            </a:p>
          </p:txBody>
        </p:sp>
        <p:sp>
          <p:nvSpPr>
            <p:cNvPr id="36" name="TextBox 38">
              <a:extLst>
                <a:ext uri="{FF2B5EF4-FFF2-40B4-BE49-F238E27FC236}">
                  <a16:creationId xmlns:a16="http://schemas.microsoft.com/office/drawing/2014/main" id="{DD7E0F97-9E52-51D9-CC94-D00B46CF0161}"/>
                </a:ext>
                <a:ext uri="{C183D7F6-B498-43B3-948B-1728B52AA6E4}">
                  <adec:decorative xmlns:adec="http://schemas.microsoft.com/office/drawing/2017/decorative" val="1"/>
                </a:ext>
              </a:extLst>
            </p:cNvPr>
            <p:cNvSpPr txBox="1"/>
            <p:nvPr/>
          </p:nvSpPr>
          <p:spPr>
            <a:xfrm>
              <a:off x="10731842" y="6042939"/>
              <a:ext cx="510452" cy="272415"/>
            </a:xfrm>
            <a:prstGeom prst="roundRect">
              <a:avLst/>
            </a:prstGeom>
            <a:solidFill>
              <a:srgbClr val="5799D4"/>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dirty="0"/>
                <a:t>-21%</a:t>
              </a:r>
            </a:p>
          </p:txBody>
        </p:sp>
        <p:sp>
          <p:nvSpPr>
            <p:cNvPr id="37" name="TextBox 39">
              <a:extLst>
                <a:ext uri="{FF2B5EF4-FFF2-40B4-BE49-F238E27FC236}">
                  <a16:creationId xmlns:a16="http://schemas.microsoft.com/office/drawing/2014/main" id="{11E7AF0A-1D54-D99E-8A4E-F5B05FF2B7A1}"/>
                </a:ext>
                <a:ext uri="{C183D7F6-B498-43B3-948B-1728B52AA6E4}">
                  <adec:decorative xmlns:adec="http://schemas.microsoft.com/office/drawing/2017/decorative" val="1"/>
                </a:ext>
              </a:extLst>
            </p:cNvPr>
            <p:cNvSpPr txBox="1"/>
            <p:nvPr/>
          </p:nvSpPr>
          <p:spPr>
            <a:xfrm>
              <a:off x="10992143" y="6376336"/>
              <a:ext cx="500302" cy="272415"/>
            </a:xfrm>
            <a:prstGeom prst="roundRect">
              <a:avLst/>
            </a:prstGeom>
            <a:solidFill>
              <a:srgbClr val="5799D4"/>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dirty="0"/>
                <a:t>-27%</a:t>
              </a:r>
            </a:p>
          </p:txBody>
        </p:sp>
      </p:gr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30</a:t>
            </a:fld>
            <a:endParaRPr lang="en-GB"/>
          </a:p>
        </p:txBody>
      </p:sp>
      <p:cxnSp>
        <p:nvCxnSpPr>
          <p:cNvPr id="18" name="Connector: Elbow 17">
            <a:extLst>
              <a:ext uri="{FF2B5EF4-FFF2-40B4-BE49-F238E27FC236}">
                <a16:creationId xmlns:a16="http://schemas.microsoft.com/office/drawing/2014/main" id="{5996914D-D63D-9C5D-61BD-A8B0509449D8}"/>
              </a:ext>
              <a:ext uri="{C183D7F6-B498-43B3-948B-1728B52AA6E4}">
                <adec:decorative xmlns:adec="http://schemas.microsoft.com/office/drawing/2017/decorative" val="1"/>
              </a:ext>
            </a:extLst>
          </p:cNvPr>
          <p:cNvCxnSpPr>
            <a:cxnSpLocks/>
            <a:stCxn id="9" idx="1"/>
          </p:cNvCxnSpPr>
          <p:nvPr/>
        </p:nvCxnSpPr>
        <p:spPr>
          <a:xfrm rot="10800000" flipV="1">
            <a:off x="6091237" y="3926882"/>
            <a:ext cx="3604438" cy="244172"/>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CB7C6-ADC1-47E5-A70B-DC934D1EF90D}"/>
              </a:ext>
              <a:ext uri="{C183D7F6-B498-43B3-948B-1728B52AA6E4}">
                <adec:decorative xmlns:adec="http://schemas.microsoft.com/office/drawing/2017/decorative" val="1"/>
              </a:ext>
            </a:extLst>
          </p:cNvPr>
          <p:cNvCxnSpPr>
            <a:cxnSpLocks/>
          </p:cNvCxnSpPr>
          <p:nvPr/>
        </p:nvCxnSpPr>
        <p:spPr>
          <a:xfrm>
            <a:off x="2423464" y="3953048"/>
            <a:ext cx="3701411" cy="732217"/>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BDE93EB-FD3C-432C-8FC8-369649F76583}"/>
              </a:ext>
              <a:ext uri="{C183D7F6-B498-43B3-948B-1728B52AA6E4}">
                <adec:decorative xmlns:adec="http://schemas.microsoft.com/office/drawing/2017/decorative" val="1"/>
              </a:ext>
            </a:extLst>
          </p:cNvPr>
          <p:cNvCxnSpPr>
            <a:cxnSpLocks/>
          </p:cNvCxnSpPr>
          <p:nvPr/>
        </p:nvCxnSpPr>
        <p:spPr>
          <a:xfrm>
            <a:off x="6560191" y="4685265"/>
            <a:ext cx="3137494" cy="953967"/>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9EA5C5E9-5BA0-34E4-DB33-F1E2BA0DEEDB}"/>
              </a:ext>
              <a:ext uri="{C183D7F6-B498-43B3-948B-1728B52AA6E4}">
                <adec:decorative xmlns:adec="http://schemas.microsoft.com/office/drawing/2017/decorative" val="1"/>
              </a:ext>
            </a:extLst>
          </p:cNvPr>
          <p:cNvCxnSpPr>
            <a:cxnSpLocks/>
          </p:cNvCxnSpPr>
          <p:nvPr/>
        </p:nvCxnSpPr>
        <p:spPr>
          <a:xfrm flipV="1">
            <a:off x="2419370" y="4901771"/>
            <a:ext cx="4231687" cy="876050"/>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AB695E86-AFF6-CCFE-27AA-E5E89B4C889A}"/>
              </a:ext>
              <a:ext uri="{C183D7F6-B498-43B3-948B-1728B52AA6E4}">
                <adec:decorative xmlns:adec="http://schemas.microsoft.com/office/drawing/2017/decorative" val="1"/>
              </a:ext>
            </a:extLst>
          </p:cNvPr>
          <p:cNvCxnSpPr>
            <a:cxnSpLocks/>
          </p:cNvCxnSpPr>
          <p:nvPr/>
        </p:nvCxnSpPr>
        <p:spPr>
          <a:xfrm flipV="1">
            <a:off x="6814686" y="2267876"/>
            <a:ext cx="2880989" cy="1565129"/>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BD723D-FA4A-D9BE-F0E1-BE58615B2A67}"/>
              </a:ext>
              <a:ext uri="{C183D7F6-B498-43B3-948B-1728B52AA6E4}">
                <adec:decorative xmlns:adec="http://schemas.microsoft.com/office/drawing/2017/decorative" val="1"/>
              </a:ext>
            </a:extLst>
          </p:cNvPr>
          <p:cNvSpPr txBox="1"/>
          <p:nvPr/>
        </p:nvSpPr>
        <p:spPr>
          <a:xfrm>
            <a:off x="2765525" y="1173004"/>
            <a:ext cx="6651424" cy="369332"/>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b="1"/>
              <a:t>% change in traffic flows, </a:t>
            </a:r>
            <a:r>
              <a:rPr lang="en-GB" b="1" dirty="0"/>
              <a:t>Feb 2020 </a:t>
            </a:r>
            <a:r>
              <a:rPr lang="en-GB" b="1"/>
              <a:t>to </a:t>
            </a:r>
            <a:r>
              <a:rPr lang="en-GB" b="1" dirty="0"/>
              <a:t>Mar 2024</a:t>
            </a:r>
            <a:endParaRPr lang="en-GB" b="1"/>
          </a:p>
        </p:txBody>
      </p:sp>
      <p:sp>
        <p:nvSpPr>
          <p:cNvPr id="7" name="TextBox 6">
            <a:extLst>
              <a:ext uri="{FF2B5EF4-FFF2-40B4-BE49-F238E27FC236}">
                <a16:creationId xmlns:a16="http://schemas.microsoft.com/office/drawing/2014/main" id="{023FDCAF-154C-959D-AF2C-EEA4F7623396}"/>
              </a:ext>
              <a:ext uri="{C183D7F6-B498-43B3-948B-1728B52AA6E4}">
                <adec:decorative xmlns:adec="http://schemas.microsoft.com/office/drawing/2017/decorative" val="1"/>
              </a:ext>
            </a:extLst>
          </p:cNvPr>
          <p:cNvSpPr txBox="1"/>
          <p:nvPr/>
        </p:nvSpPr>
        <p:spPr>
          <a:xfrm>
            <a:off x="2765525" y="6508537"/>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Tree>
    <p:extLst>
      <p:ext uri="{BB962C8B-B14F-4D97-AF65-F5344CB8AC3E}">
        <p14:creationId xmlns:p14="http://schemas.microsoft.com/office/powerpoint/2010/main" val="229674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Recovery by Location and Mode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31</a:t>
            </a:fld>
            <a:endParaRPr lang="en-GB"/>
          </a:p>
        </p:txBody>
      </p:sp>
      <p:sp>
        <p:nvSpPr>
          <p:cNvPr id="5" name="TextBox 4">
            <a:extLst>
              <a:ext uri="{FF2B5EF4-FFF2-40B4-BE49-F238E27FC236}">
                <a16:creationId xmlns:a16="http://schemas.microsoft.com/office/drawing/2014/main" id="{7DEC665C-3FDB-F3F7-C1F1-43E1394465A7}"/>
              </a:ext>
            </a:extLst>
          </p:cNvPr>
          <p:cNvSpPr txBox="1"/>
          <p:nvPr/>
        </p:nvSpPr>
        <p:spPr>
          <a:xfrm>
            <a:off x="233680" y="609465"/>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cs typeface="Calibri"/>
              </a:rPr>
              <a:t>Motorcycle volumes are higher than pre-Covid (February 2020) at all sites. Overall, active modes are up 3% in comparison to pre-Covid; but there is variation by location. Motorised volumes remain lower than pre-Covid volumes at all 5 sites.</a:t>
            </a:r>
          </a:p>
        </p:txBody>
      </p:sp>
      <p:sp>
        <p:nvSpPr>
          <p:cNvPr id="7" name="TextBox 6">
            <a:extLst>
              <a:ext uri="{FF2B5EF4-FFF2-40B4-BE49-F238E27FC236}">
                <a16:creationId xmlns:a16="http://schemas.microsoft.com/office/drawing/2014/main" id="{652113B1-5075-3C8E-2CCB-A55BEAFECBF7}"/>
              </a:ext>
              <a:ext uri="{C183D7F6-B498-43B3-948B-1728B52AA6E4}">
                <adec:decorative xmlns:adec="http://schemas.microsoft.com/office/drawing/2017/decorative" val="1"/>
              </a:ext>
            </a:extLst>
          </p:cNvPr>
          <p:cNvSpPr txBox="1"/>
          <p:nvPr/>
        </p:nvSpPr>
        <p:spPr>
          <a:xfrm>
            <a:off x="1666340" y="2013694"/>
            <a:ext cx="8848121" cy="707886"/>
          </a:xfrm>
          <a:prstGeom prst="rect">
            <a:avLst/>
          </a:prstGeom>
          <a:noFill/>
        </p:spPr>
        <p:txBody>
          <a:bodyPr wrap="square" lIns="91440" tIns="45720" rIns="91440" bIns="45720" rtlCol="0" anchor="t">
            <a:spAutoFit/>
          </a:bodyPr>
          <a:lstStyle/>
          <a:p>
            <a:pPr algn="ctr"/>
            <a:r>
              <a:rPr lang="en-GB" sz="1600" b="1" dirty="0"/>
              <a:t>% change in weekday flows</a:t>
            </a:r>
          </a:p>
          <a:p>
            <a:pPr algn="ctr"/>
            <a:r>
              <a:rPr lang="en-GB" sz="1200" b="1" i="0" u="none" strike="noStrike" dirty="0">
                <a:solidFill>
                  <a:srgbClr val="0070C0"/>
                </a:solidFill>
                <a:effectLst/>
                <a:latin typeface="Calibri"/>
              </a:rPr>
              <a:t>Pre-COVID to Now:</a:t>
            </a:r>
            <a:endParaRPr lang="en-GB" sz="1200" b="1" i="0" u="none" strike="noStrike" dirty="0">
              <a:solidFill>
                <a:srgbClr val="0070C0"/>
              </a:solidFill>
              <a:effectLst/>
              <a:latin typeface="Calibri"/>
              <a:cs typeface="Calibri"/>
            </a:endParaRPr>
          </a:p>
          <a:p>
            <a:pPr algn="ctr"/>
            <a:r>
              <a:rPr lang="en-GB" sz="1200" b="1" dirty="0"/>
              <a:t>February 2020* to March 2024</a:t>
            </a:r>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Data shown only for the sensors with comparable data for February 2020 and March 2024.</a:t>
            </a:r>
            <a:endParaRPr lang="en-US" sz="1000" dirty="0">
              <a:solidFill>
                <a:schemeClr val="bg2">
                  <a:lumMod val="50000"/>
                </a:schemeClr>
              </a:solidFill>
            </a:endParaRPr>
          </a:p>
        </p:txBody>
      </p:sp>
      <p:sp>
        <p:nvSpPr>
          <p:cNvPr id="6" name="TextBox 5">
            <a:extLst>
              <a:ext uri="{FF2B5EF4-FFF2-40B4-BE49-F238E27FC236}">
                <a16:creationId xmlns:a16="http://schemas.microsoft.com/office/drawing/2014/main" id="{8E0DED3D-1B79-B285-0BCD-C600F8A7558B}"/>
              </a:ext>
              <a:ext uri="{C183D7F6-B498-43B3-948B-1728B52AA6E4}">
                <adec:decorative xmlns:adec="http://schemas.microsoft.com/office/drawing/2017/decorative" val="1"/>
              </a:ext>
            </a:extLst>
          </p:cNvPr>
          <p:cNvSpPr txBox="1"/>
          <p:nvPr/>
        </p:nvSpPr>
        <p:spPr>
          <a:xfrm>
            <a:off x="-39341" y="6445903"/>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*The Vivacity sensor network was installed from May 2019 onwards. Therefore, the best 'pre-Covid' estimate for traffic flows which can be compared with subsequent March data is February 2020.</a:t>
            </a:r>
          </a:p>
        </p:txBody>
      </p:sp>
      <p:sp>
        <p:nvSpPr>
          <p:cNvPr id="2" name="Rectangle 1">
            <a:extLst>
              <a:ext uri="{FF2B5EF4-FFF2-40B4-BE49-F238E27FC236}">
                <a16:creationId xmlns:a16="http://schemas.microsoft.com/office/drawing/2014/main" id="{71B05FB6-ABED-0BEB-6667-EC1291E723E6}"/>
              </a:ext>
              <a:ext uri="{C183D7F6-B498-43B3-948B-1728B52AA6E4}">
                <adec:decorative xmlns:adec="http://schemas.microsoft.com/office/drawing/2017/decorative" val="1"/>
              </a:ext>
            </a:extLst>
          </p:cNvPr>
          <p:cNvSpPr/>
          <p:nvPr/>
        </p:nvSpPr>
        <p:spPr>
          <a:xfrm>
            <a:off x="42452" y="2577065"/>
            <a:ext cx="1396574"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table showing the change in traffic volume at 5 sites across Cambridgeshire by mode, comparing February 2020 (pre-COVID) with March 2024.">
            <a:extLst>
              <a:ext uri="{FF2B5EF4-FFF2-40B4-BE49-F238E27FC236}">
                <a16:creationId xmlns:a16="http://schemas.microsoft.com/office/drawing/2014/main" id="{DA4596A4-6D15-7F69-6631-A9328216F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816" y="2930232"/>
            <a:ext cx="11215170" cy="2065953"/>
          </a:xfrm>
          <a:prstGeom prst="rect">
            <a:avLst/>
          </a:prstGeom>
        </p:spPr>
      </p:pic>
    </p:spTree>
    <p:extLst>
      <p:ext uri="{BB962C8B-B14F-4D97-AF65-F5344CB8AC3E}">
        <p14:creationId xmlns:p14="http://schemas.microsoft.com/office/powerpoint/2010/main" val="120281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Active Travel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1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Monitoring Sites: Active Travel</a:t>
            </a:r>
          </a:p>
        </p:txBody>
      </p:sp>
      <p:pic>
        <p:nvPicPr>
          <p:cNvPr id="2" name="Picture 4" descr="A map showing Vivacity sensor locations, and the comparable availability of active travel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44383"/>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Vehicle Split</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4679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33</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Oval 9">
            <a:extLst>
              <a:ext uri="{FF2B5EF4-FFF2-40B4-BE49-F238E27FC236}">
                <a16:creationId xmlns:a16="http://schemas.microsoft.com/office/drawing/2014/main" id="{B0761733-1E6B-CA77-8DFC-43239D274111}"/>
              </a:ext>
              <a:ext uri="{C183D7F6-B498-43B3-948B-1728B52AA6E4}">
                <adec:decorative xmlns:adec="http://schemas.microsoft.com/office/drawing/2017/decorative" val="1"/>
              </a:ext>
            </a:extLst>
          </p:cNvPr>
          <p:cNvSpPr/>
          <p:nvPr/>
        </p:nvSpPr>
        <p:spPr>
          <a:xfrm>
            <a:off x="3842177" y="5947777"/>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0" name="Cross 49">
            <a:extLst>
              <a:ext uri="{FF2B5EF4-FFF2-40B4-BE49-F238E27FC236}">
                <a16:creationId xmlns:a16="http://schemas.microsoft.com/office/drawing/2014/main" id="{A483AECB-22AF-FFFA-E5FA-C21952249794}"/>
              </a:ext>
              <a:ext uri="{C183D7F6-B498-43B3-948B-1728B52AA6E4}">
                <adec:decorative xmlns:adec="http://schemas.microsoft.com/office/drawing/2017/decorative" val="1"/>
              </a:ext>
            </a:extLst>
          </p:cNvPr>
          <p:cNvSpPr/>
          <p:nvPr/>
        </p:nvSpPr>
        <p:spPr>
          <a:xfrm rot="2703070">
            <a:off x="3164023" y="52267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1" name="Cross 50">
            <a:extLst>
              <a:ext uri="{FF2B5EF4-FFF2-40B4-BE49-F238E27FC236}">
                <a16:creationId xmlns:a16="http://schemas.microsoft.com/office/drawing/2014/main" id="{2EFE8E4D-018D-710D-4F63-A1B214DBB674}"/>
              </a:ext>
              <a:ext uri="{C183D7F6-B498-43B3-948B-1728B52AA6E4}">
                <adec:decorative xmlns:adec="http://schemas.microsoft.com/office/drawing/2017/decorative" val="1"/>
              </a:ext>
            </a:extLst>
          </p:cNvPr>
          <p:cNvSpPr/>
          <p:nvPr/>
        </p:nvSpPr>
        <p:spPr>
          <a:xfrm rot="2703070">
            <a:off x="1521398" y="294263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3" name="Group 12">
            <a:extLst>
              <a:ext uri="{FF2B5EF4-FFF2-40B4-BE49-F238E27FC236}">
                <a16:creationId xmlns:a16="http://schemas.microsoft.com/office/drawing/2014/main" id="{0E853202-7128-2048-D66A-D451E668D1D7}"/>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15" name="TextBox 14">
              <a:extLst>
                <a:ext uri="{FF2B5EF4-FFF2-40B4-BE49-F238E27FC236}">
                  <a16:creationId xmlns:a16="http://schemas.microsoft.com/office/drawing/2014/main" id="{08ADF488-2436-818F-933C-0C7319A8CF91}"/>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22" name="Oval 21">
              <a:extLst>
                <a:ext uri="{FF2B5EF4-FFF2-40B4-BE49-F238E27FC236}">
                  <a16:creationId xmlns:a16="http://schemas.microsoft.com/office/drawing/2014/main" id="{23EA2495-93D3-9827-01AC-65C2CB7B572D}"/>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6" name="Oval 25">
              <a:extLst>
                <a:ext uri="{FF2B5EF4-FFF2-40B4-BE49-F238E27FC236}">
                  <a16:creationId xmlns:a16="http://schemas.microsoft.com/office/drawing/2014/main" id="{C0F02A34-C034-DED6-FF5D-6EE8A51877FC}"/>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7" name="TextBox 26">
              <a:extLst>
                <a:ext uri="{FF2B5EF4-FFF2-40B4-BE49-F238E27FC236}">
                  <a16:creationId xmlns:a16="http://schemas.microsoft.com/office/drawing/2014/main" id="{4CF99B71-38D9-7873-3AC0-F3E23CE5257E}"/>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28" name="TextBox 27">
              <a:extLst>
                <a:ext uri="{FF2B5EF4-FFF2-40B4-BE49-F238E27FC236}">
                  <a16:creationId xmlns:a16="http://schemas.microsoft.com/office/drawing/2014/main" id="{713C49A3-570F-A486-31EF-DA3E69011C95}"/>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Mar 2021, Mar 2023 &amp; Mar 2024.</a:t>
              </a:r>
            </a:p>
          </p:txBody>
        </p:sp>
        <p:sp>
          <p:nvSpPr>
            <p:cNvPr id="29" name="Rectangle 28">
              <a:extLst>
                <a:ext uri="{FF2B5EF4-FFF2-40B4-BE49-F238E27FC236}">
                  <a16:creationId xmlns:a16="http://schemas.microsoft.com/office/drawing/2014/main" id="{F531A75C-DBD5-5F91-1077-F421EB6748DB}"/>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30" name="Oval 29">
              <a:extLst>
                <a:ext uri="{FF2B5EF4-FFF2-40B4-BE49-F238E27FC236}">
                  <a16:creationId xmlns:a16="http://schemas.microsoft.com/office/drawing/2014/main" id="{968EC180-C425-8B64-2B42-9A4F83033E4C}"/>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TextBox 30">
              <a:extLst>
                <a:ext uri="{FF2B5EF4-FFF2-40B4-BE49-F238E27FC236}">
                  <a16:creationId xmlns:a16="http://schemas.microsoft.com/office/drawing/2014/main" id="{6C909E3F-D62E-72A3-C4C8-F90EE1765BDC}"/>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motorised vehicle data available for Feb 2020* and Mar 2024.</a:t>
              </a:r>
            </a:p>
          </p:txBody>
        </p:sp>
        <p:sp>
          <p:nvSpPr>
            <p:cNvPr id="32" name="Cross 31">
              <a:extLst>
                <a:ext uri="{FF2B5EF4-FFF2-40B4-BE49-F238E27FC236}">
                  <a16:creationId xmlns:a16="http://schemas.microsoft.com/office/drawing/2014/main" id="{2CCD155B-2919-5E39-B3C8-9F0C5AF93562}"/>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4" name="TextBox 33">
              <a:extLst>
                <a:ext uri="{FF2B5EF4-FFF2-40B4-BE49-F238E27FC236}">
                  <a16:creationId xmlns:a16="http://schemas.microsoft.com/office/drawing/2014/main" id="{041A4B90-6C6F-4422-7462-04014D5F4066}"/>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Calibri"/>
                </a:rPr>
                <a:t>Comparable data not available for Feb 2020* and / or Mar 2024.</a:t>
              </a:r>
            </a:p>
          </p:txBody>
        </p:sp>
      </p:grpSp>
      <p:sp>
        <p:nvSpPr>
          <p:cNvPr id="36" name="TextBox 35">
            <a:extLst>
              <a:ext uri="{FF2B5EF4-FFF2-40B4-BE49-F238E27FC236}">
                <a16:creationId xmlns:a16="http://schemas.microsoft.com/office/drawing/2014/main" id="{AFC30EC0-EF7B-7C6A-F2F4-9F85A6ABB7D6}"/>
              </a:ext>
              <a:ext uri="{C183D7F6-B498-43B3-948B-1728B52AA6E4}">
                <adec:decorative xmlns:adec="http://schemas.microsoft.com/office/drawing/2017/decorative" val="1"/>
              </a:ext>
            </a:extLst>
          </p:cNvPr>
          <p:cNvSpPr txBox="1"/>
          <p:nvPr/>
        </p:nvSpPr>
        <p:spPr>
          <a:xfrm>
            <a:off x="-7463" y="6625112"/>
            <a:ext cx="11725153" cy="253916"/>
          </a:xfrm>
          <a:prstGeom prst="rect">
            <a:avLst/>
          </a:prstGeom>
          <a:noFill/>
        </p:spPr>
        <p:txBody>
          <a:bodyPr wrap="square" lIns="91440" tIns="45720" rIns="91440" bIns="45720" anchor="t">
            <a:spAutoFit/>
          </a:bodyPr>
          <a:lstStyle/>
          <a:p>
            <a:r>
              <a:rPr lang="en-GB" sz="1000" dirty="0">
                <a:solidFill>
                  <a:schemeClr val="bg2">
                    <a:lumMod val="50000"/>
                  </a:schemeClr>
                </a:solidFill>
                <a:cs typeface="Calibri"/>
              </a:rPr>
              <a:t>*The Vivacity sensor network was installed from May 2019 onwards. Therefore, the best 'pre-Covid' estimate for traffic flows which can be compared with subsequent March data is February 2020.</a:t>
            </a:r>
          </a:p>
        </p:txBody>
      </p:sp>
      <p:sp>
        <p:nvSpPr>
          <p:cNvPr id="38" name="Cross 37">
            <a:extLst>
              <a:ext uri="{FF2B5EF4-FFF2-40B4-BE49-F238E27FC236}">
                <a16:creationId xmlns:a16="http://schemas.microsoft.com/office/drawing/2014/main" id="{AA3B844F-8C13-C640-F30D-590E2E7FDADD}"/>
              </a:ext>
              <a:ext uri="{C183D7F6-B498-43B3-948B-1728B52AA6E4}">
                <adec:decorative xmlns:adec="http://schemas.microsoft.com/office/drawing/2017/decorative" val="1"/>
              </a:ext>
            </a:extLst>
          </p:cNvPr>
          <p:cNvSpPr/>
          <p:nvPr/>
        </p:nvSpPr>
        <p:spPr>
          <a:xfrm rot="2703070">
            <a:off x="4758621" y="544464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3" name="Oval 42">
            <a:extLst>
              <a:ext uri="{FF2B5EF4-FFF2-40B4-BE49-F238E27FC236}">
                <a16:creationId xmlns:a16="http://schemas.microsoft.com/office/drawing/2014/main" id="{21B0A9E4-6CCF-3D2A-4F91-B91E680D4B55}"/>
              </a:ext>
              <a:ext uri="{C183D7F6-B498-43B3-948B-1728B52AA6E4}">
                <adec:decorative xmlns:adec="http://schemas.microsoft.com/office/drawing/2017/decorative" val="1"/>
              </a:ext>
            </a:extLst>
          </p:cNvPr>
          <p:cNvSpPr/>
          <p:nvPr/>
        </p:nvSpPr>
        <p:spPr>
          <a:xfrm>
            <a:off x="4487297" y="412153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1759680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Cyclists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34</a:t>
            </a:fld>
            <a:endParaRPr lang="en-GB"/>
          </a:p>
        </p:txBody>
      </p:sp>
      <p:sp>
        <p:nvSpPr>
          <p:cNvPr id="5" name="TextBox 4">
            <a:extLst>
              <a:ext uri="{FF2B5EF4-FFF2-40B4-BE49-F238E27FC236}">
                <a16:creationId xmlns:a16="http://schemas.microsoft.com/office/drawing/2014/main" id="{2B8111DD-5D7A-2AA9-409A-498F9719459C}"/>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cs typeface="Calibri"/>
              </a:rPr>
              <a:t>March 2024 overall cycling volumes are at pre-Covid (Feb 2020) levels. Cycle flows are a little way ahead of this point last year (+17% against March 2023).</a:t>
            </a:r>
          </a:p>
        </p:txBody>
      </p:sp>
      <p:graphicFrame>
        <p:nvGraphicFramePr>
          <p:cNvPr id="4" name="Table 3">
            <a:extLst>
              <a:ext uri="{FF2B5EF4-FFF2-40B4-BE49-F238E27FC236}">
                <a16:creationId xmlns:a16="http://schemas.microsoft.com/office/drawing/2014/main" id="{747AF314-F3BE-2B3F-B99A-57E612A8D55B}"/>
              </a:ext>
            </a:extLst>
          </p:cNvPr>
          <p:cNvGraphicFramePr>
            <a:graphicFrameLocks noGrp="1"/>
          </p:cNvGraphicFramePr>
          <p:nvPr>
            <p:extLst>
              <p:ext uri="{D42A27DB-BD31-4B8C-83A1-F6EECF244321}">
                <p14:modId xmlns:p14="http://schemas.microsoft.com/office/powerpoint/2010/main" val="1045996771"/>
              </p:ext>
            </p:extLst>
          </p:nvPr>
        </p:nvGraphicFramePr>
        <p:xfrm>
          <a:off x="1340092" y="5573103"/>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dirty="0">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dirty="0">
                          <a:solidFill>
                            <a:schemeClr val="tx1"/>
                          </a:solidFill>
                          <a:effectLst/>
                        </a:rPr>
                        <a:t>February 2020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167144">
                <a:tc>
                  <a:txBody>
                    <a:bodyPr/>
                    <a:lstStyle/>
                    <a:p>
                      <a:pPr lvl="0" algn="ctr" rtl="0">
                        <a:buNone/>
                      </a:pP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dirty="0">
                          <a:solidFill>
                            <a:srgbClr val="000000"/>
                          </a:solidFill>
                          <a:effectLst/>
                          <a:latin typeface="Calibri"/>
                        </a:rPr>
                        <a:t>Weekends </a:t>
                      </a:r>
                    </a:p>
                    <a:p>
                      <a:pPr lvl="0" algn="ctr">
                        <a:buNone/>
                      </a:pPr>
                      <a:r>
                        <a:rPr lang="en-GB" sz="1200" b="1" i="0" u="none" strike="noStrike" dirty="0">
                          <a:solidFill>
                            <a:srgbClr val="000000"/>
                          </a:solidFill>
                          <a:effectLst/>
                          <a:latin typeface="Calibri"/>
                        </a:rPr>
                        <a:t>(Sat-Sun)</a:t>
                      </a:r>
                      <a:endParaRPr lang="en-GB"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dirty="0">
                          <a:solidFill>
                            <a:schemeClr val="tx1"/>
                          </a:solidFill>
                          <a:effectLst/>
                          <a:latin typeface="+mn-lt"/>
                        </a:rPr>
                        <a:t>0%</a:t>
                      </a:r>
                      <a:endParaRPr lang="en-US" sz="1200" dirty="0">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lvl="0" algn="ctr">
                        <a:buNone/>
                      </a:pPr>
                      <a:r>
                        <a:rPr lang="en-GB" sz="1200" b="1" i="0" u="none" strike="noStrike">
                          <a:solidFill>
                            <a:schemeClr val="tx1"/>
                          </a:solidFill>
                          <a:effectLst/>
                          <a:latin typeface="Calibri"/>
                        </a:rPr>
                        <a:t>-4%</a:t>
                      </a:r>
                      <a:endParaRPr lang="en-GB" sz="1200" b="1" i="0" u="none" strike="noStrike" dirty="0">
                        <a:solidFill>
                          <a:schemeClr val="tx1"/>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lvl="0" algn="ctr" rtl="0">
                        <a:buNone/>
                      </a:pPr>
                      <a:r>
                        <a:rPr lang="en-GB" sz="1200" b="1" i="0" u="none" strike="noStrike" dirty="0">
                          <a:solidFill>
                            <a:schemeClr val="tx1"/>
                          </a:solidFill>
                          <a:effectLst/>
                          <a:latin typeface="Calibri"/>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46D8525A-AB9E-E861-1EEC-ACA62998866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269436415"/>
              </p:ext>
            </p:extLst>
          </p:nvPr>
        </p:nvGraphicFramePr>
        <p:xfrm>
          <a:off x="4404694" y="5573103"/>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buNone/>
                      </a:pPr>
                      <a:r>
                        <a:rPr lang="en-GB" sz="1200" b="1" u="none" strike="noStrike">
                          <a:solidFill>
                            <a:schemeClr val="tx1"/>
                          </a:solidFill>
                          <a:effectLst/>
                        </a:rPr>
                        <a:t>March 2021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dirty="0">
                          <a:effectLst/>
                          <a:latin typeface="Calibri"/>
                        </a:rPr>
                        <a:t>+65%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+39%</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065F87BC-B707-D7BC-95CB-F7CAD094225C}"/>
              </a:ext>
            </a:extLst>
          </p:cNvPr>
          <p:cNvGraphicFramePr>
            <a:graphicFrameLocks noGrp="1"/>
          </p:cNvGraphicFramePr>
          <p:nvPr>
            <p:extLst>
              <p:ext uri="{D42A27DB-BD31-4B8C-83A1-F6EECF244321}">
                <p14:modId xmlns:p14="http://schemas.microsoft.com/office/powerpoint/2010/main" val="3491125812"/>
              </p:ext>
            </p:extLst>
          </p:nvPr>
        </p:nvGraphicFramePr>
        <p:xfrm>
          <a:off x="7469296" y="5573103"/>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buNone/>
                      </a:pPr>
                      <a:r>
                        <a:rPr lang="en-GB" sz="1200" b="1" u="none" strike="noStrike">
                          <a:solidFill>
                            <a:schemeClr val="tx1"/>
                          </a:solidFill>
                          <a:effectLst/>
                        </a:rPr>
                        <a:t>March 2023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dirty="0">
                          <a:effectLst/>
                          <a:latin typeface="Calibri"/>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dirty="0">
                          <a:effectLst/>
                          <a:latin typeface="Calibri"/>
                          <a:ea typeface="+mn-ea"/>
                          <a:cs typeface="+mn-cs"/>
                        </a:rPr>
                        <a:t>+26%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+16%</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6" name="TextBox 5">
            <a:extLst>
              <a:ext uri="{FF2B5EF4-FFF2-40B4-BE49-F238E27FC236}">
                <a16:creationId xmlns:a16="http://schemas.microsoft.com/office/drawing/2014/main" id="{9A1BFBCE-3249-7F3E-598B-67AAFC6502A3}"/>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a:t>
            </a:r>
            <a:r>
              <a:rPr lang="en-GB" sz="1000" dirty="0">
                <a:solidFill>
                  <a:schemeClr val="bg2">
                    <a:lumMod val="50000"/>
                  </a:schemeClr>
                </a:solidFill>
                <a:cs typeface="Calibri"/>
              </a:rPr>
              <a:t>Coldham’s Lane, </a:t>
            </a:r>
            <a:r>
              <a:rPr lang="en-GB" sz="1000">
                <a:solidFill>
                  <a:schemeClr val="bg2">
                    <a:lumMod val="50000"/>
                  </a:schemeClr>
                </a:solidFill>
                <a:cs typeface="Calibri"/>
              </a:rPr>
              <a:t>Coleridge Road, Hills Road, and Tenison Road.</a:t>
            </a:r>
          </a:p>
        </p:txBody>
      </p:sp>
      <p:sp>
        <p:nvSpPr>
          <p:cNvPr id="8" name="TextBox 7">
            <a:extLst>
              <a:ext uri="{FF2B5EF4-FFF2-40B4-BE49-F238E27FC236}">
                <a16:creationId xmlns:a16="http://schemas.microsoft.com/office/drawing/2014/main" id="{71FC6D90-A0BB-C614-E149-07DAE25E8823}"/>
              </a:ext>
              <a:ext uri="{C183D7F6-B498-43B3-948B-1728B52AA6E4}">
                <adec:decorative xmlns:adec="http://schemas.microsoft.com/office/drawing/2017/decorative" val="1"/>
              </a:ext>
            </a:extLst>
          </p:cNvPr>
          <p:cNvSpPr txBox="1"/>
          <p:nvPr/>
        </p:nvSpPr>
        <p:spPr>
          <a:xfrm>
            <a:off x="3325558" y="1091252"/>
            <a:ext cx="5540883" cy="369332"/>
          </a:xfrm>
          <a:prstGeom prst="rect">
            <a:avLst/>
          </a:prstGeom>
          <a:noFill/>
        </p:spPr>
        <p:txBody>
          <a:bodyPr wrap="square" lIns="91440" tIns="45720" rIns="91440" bIns="45720" rtlCol="0" anchor="t">
            <a:spAutoFit/>
          </a:bodyPr>
          <a:lstStyle/>
          <a:p>
            <a:pPr algn="ctr"/>
            <a:r>
              <a:rPr lang="en-GB" b="1" dirty="0">
                <a:solidFill>
                  <a:schemeClr val="tx2">
                    <a:lumMod val="75000"/>
                  </a:schemeClr>
                </a:solidFill>
              </a:rPr>
              <a:t>Average weekday cycle flow</a:t>
            </a:r>
          </a:p>
        </p:txBody>
      </p:sp>
      <p:pic>
        <p:nvPicPr>
          <p:cNvPr id="17" name="Picture 16" descr="A line chart showing all months of the year along the x-axis. &#10;Chart has six lines representing individual years, showing average weekday cycling flows for each month. &#10;The line for 2024 so far is some way above the line for 2023, suggesting a strong recovery at the start of the year for cycling volumes.">
            <a:extLst>
              <a:ext uri="{FF2B5EF4-FFF2-40B4-BE49-F238E27FC236}">
                <a16:creationId xmlns:a16="http://schemas.microsoft.com/office/drawing/2014/main" id="{F3956F04-581D-560A-D3FA-4231F4513A4F}"/>
              </a:ext>
            </a:extLst>
          </p:cNvPr>
          <p:cNvPicPr>
            <a:picLocks noChangeAspect="1"/>
          </p:cNvPicPr>
          <p:nvPr/>
        </p:nvPicPr>
        <p:blipFill>
          <a:blip r:embed="rId4"/>
          <a:stretch>
            <a:fillRect/>
          </a:stretch>
        </p:blipFill>
        <p:spPr>
          <a:xfrm>
            <a:off x="2417669" y="1431145"/>
            <a:ext cx="7023785" cy="4083845"/>
          </a:xfrm>
          <a:prstGeom prst="rect">
            <a:avLst/>
          </a:prstGeom>
        </p:spPr>
      </p:pic>
    </p:spTree>
    <p:extLst>
      <p:ext uri="{BB962C8B-B14F-4D97-AF65-F5344CB8AC3E}">
        <p14:creationId xmlns:p14="http://schemas.microsoft.com/office/powerpoint/2010/main" val="424526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Pedestrians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35</a:t>
            </a:fld>
            <a:endParaRPr lang="en-GB"/>
          </a:p>
        </p:txBody>
      </p:sp>
      <p:sp>
        <p:nvSpPr>
          <p:cNvPr id="5" name="TextBox 4">
            <a:extLst>
              <a:ext uri="{FF2B5EF4-FFF2-40B4-BE49-F238E27FC236}">
                <a16:creationId xmlns:a16="http://schemas.microsoft.com/office/drawing/2014/main" id="{695D376A-BCCE-27B0-3998-15F14C26CCDB}"/>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000000"/>
                </a:solidFill>
                <a:cs typeface="Calibri"/>
              </a:rPr>
              <a:t>Pedestrian volumes in March 2024 were 6% ahead of pre-Covid (Feb 2020) – and 18% ahead of this time last year (March 2023)</a:t>
            </a:r>
          </a:p>
        </p:txBody>
      </p:sp>
      <p:sp>
        <p:nvSpPr>
          <p:cNvPr id="6" name="TextBox 5">
            <a:extLst>
              <a:ext uri="{FF2B5EF4-FFF2-40B4-BE49-F238E27FC236}">
                <a16:creationId xmlns:a16="http://schemas.microsoft.com/office/drawing/2014/main" id="{BE00C226-BF2E-E3CD-AEF7-12D1BCE88210}"/>
              </a:ext>
              <a:ext uri="{C183D7F6-B498-43B3-948B-1728B52AA6E4}">
                <adec:decorative xmlns:adec="http://schemas.microsoft.com/office/drawing/2017/decorative" val="1"/>
              </a:ext>
            </a:extLst>
          </p:cNvPr>
          <p:cNvSpPr txBox="1"/>
          <p:nvPr/>
        </p:nvSpPr>
        <p:spPr>
          <a:xfrm>
            <a:off x="3325558" y="1048771"/>
            <a:ext cx="5540883" cy="369332"/>
          </a:xfrm>
          <a:prstGeom prst="rect">
            <a:avLst/>
          </a:prstGeom>
          <a:noFill/>
        </p:spPr>
        <p:txBody>
          <a:bodyPr wrap="square" lIns="91440" tIns="45720" rIns="91440" bIns="45720" rtlCol="0" anchor="t">
            <a:spAutoFit/>
          </a:bodyPr>
          <a:lstStyle/>
          <a:p>
            <a:pPr algn="ctr"/>
            <a:r>
              <a:rPr lang="en-GB" b="1" dirty="0">
                <a:solidFill>
                  <a:schemeClr val="tx2">
                    <a:lumMod val="75000"/>
                  </a:schemeClr>
                </a:solidFill>
              </a:rPr>
              <a:t>Average weekday pedestrian flow</a:t>
            </a:r>
          </a:p>
        </p:txBody>
      </p:sp>
      <p:graphicFrame>
        <p:nvGraphicFramePr>
          <p:cNvPr id="4" name="Table 3">
            <a:extLst>
              <a:ext uri="{FF2B5EF4-FFF2-40B4-BE49-F238E27FC236}">
                <a16:creationId xmlns:a16="http://schemas.microsoft.com/office/drawing/2014/main" id="{323FE048-E192-C1E7-FAE8-E021DE7EBF4A}"/>
              </a:ext>
            </a:extLst>
          </p:cNvPr>
          <p:cNvGraphicFramePr>
            <a:graphicFrameLocks noGrp="1"/>
          </p:cNvGraphicFramePr>
          <p:nvPr>
            <p:extLst>
              <p:ext uri="{D42A27DB-BD31-4B8C-83A1-F6EECF244321}">
                <p14:modId xmlns:p14="http://schemas.microsoft.com/office/powerpoint/2010/main" val="100000904"/>
              </p:ext>
            </p:extLst>
          </p:nvPr>
        </p:nvGraphicFramePr>
        <p:xfrm>
          <a:off x="1624572" y="5580528"/>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February 2020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81147">
                <a:tc>
                  <a:txBody>
                    <a:bodyPr/>
                    <a:lstStyle/>
                    <a:p>
                      <a:pPr lvl="0" algn="ctr" rtl="0">
                        <a:buNone/>
                      </a:pPr>
                      <a:r>
                        <a:rPr lang="en-GB" sz="1200" b="1" i="0" u="none" strike="noStrike" dirty="0">
                          <a:solidFill>
                            <a:schemeClr val="tx1"/>
                          </a:solidFill>
                          <a:effectLst/>
                          <a:latin typeface="Calibri"/>
                        </a:rPr>
                        <a:t>+6%</a:t>
                      </a:r>
                      <a:endParaRPr lang="en-US" dirty="0">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dirty="0">
                          <a:solidFill>
                            <a:schemeClr val="tx1"/>
                          </a:solidFill>
                          <a:effectLst/>
                          <a:latin typeface="Calibri"/>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marL="0" lvl="0" algn="ctr" defTabSz="914400" rtl="0" eaLnBrk="1" latinLnBrk="0" hangingPunct="1">
                        <a:buNone/>
                      </a:pPr>
                      <a:r>
                        <a:rPr lang="en-GB" sz="1200" b="1" i="0" u="none" strike="noStrike" kern="1200" dirty="0">
                          <a:solidFill>
                            <a:schemeClr val="tx1"/>
                          </a:solidFill>
                          <a:effectLst/>
                          <a:latin typeface="Calibri"/>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76802DF6-EB0F-3706-52FE-614DC8E9DE3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895329690"/>
              </p:ext>
            </p:extLst>
          </p:nvPr>
        </p:nvGraphicFramePr>
        <p:xfrm>
          <a:off x="4689174" y="5580528"/>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buNone/>
                      </a:pPr>
                      <a:r>
                        <a:rPr lang="en-GB" sz="1200" b="1" u="none" strike="noStrike">
                          <a:solidFill>
                            <a:schemeClr val="tx1"/>
                          </a:solidFill>
                          <a:effectLst/>
                        </a:rPr>
                        <a:t>March 2021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dirty="0">
                          <a:effectLst/>
                          <a:latin typeface="Calibri"/>
                        </a:rPr>
                        <a:t>+28%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-2%</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DDBA219A-EF9A-6EBE-A872-4B46212EC7F2}"/>
              </a:ext>
            </a:extLst>
          </p:cNvPr>
          <p:cNvGraphicFramePr>
            <a:graphicFrameLocks noGrp="1"/>
          </p:cNvGraphicFramePr>
          <p:nvPr>
            <p:extLst>
              <p:ext uri="{D42A27DB-BD31-4B8C-83A1-F6EECF244321}">
                <p14:modId xmlns:p14="http://schemas.microsoft.com/office/powerpoint/2010/main" val="2350128111"/>
              </p:ext>
            </p:extLst>
          </p:nvPr>
        </p:nvGraphicFramePr>
        <p:xfrm>
          <a:off x="7753776" y="5580528"/>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buNone/>
                      </a:pPr>
                      <a:r>
                        <a:rPr lang="en-GB" sz="1200" b="1" u="none" strike="noStrike">
                          <a:solidFill>
                            <a:schemeClr val="tx1"/>
                          </a:solidFill>
                          <a:effectLst/>
                        </a:rPr>
                        <a:t>March 2023 to March 2024</a:t>
                      </a:r>
                      <a:endParaRPr lang="en-GB" sz="1200" b="1" i="0" u="none" strike="noStrike" dirty="0">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dirty="0">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dirty="0">
                          <a:effectLst/>
                          <a:latin typeface="Calibri"/>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dirty="0">
                          <a:effectLst/>
                          <a:latin typeface="Calibri"/>
                          <a:ea typeface="+mn-ea"/>
                          <a:cs typeface="+mn-cs"/>
                        </a:rPr>
                        <a:t>+28%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+9%</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2" name="TextBox 1">
            <a:extLst>
              <a:ext uri="{FF2B5EF4-FFF2-40B4-BE49-F238E27FC236}">
                <a16:creationId xmlns:a16="http://schemas.microsoft.com/office/drawing/2014/main" id="{5AE7D5D4-20E5-7D2C-097E-8DBBF7F678D6}"/>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a:t>
            </a:r>
            <a:r>
              <a:rPr lang="en-GB" sz="1000" dirty="0">
                <a:solidFill>
                  <a:schemeClr val="bg2">
                    <a:lumMod val="50000"/>
                  </a:schemeClr>
                </a:solidFill>
                <a:cs typeface="Calibri"/>
              </a:rPr>
              <a:t>Coldham’s Lane, </a:t>
            </a:r>
            <a:r>
              <a:rPr lang="en-GB" sz="1000">
                <a:solidFill>
                  <a:schemeClr val="bg2">
                    <a:lumMod val="50000"/>
                  </a:schemeClr>
                </a:solidFill>
                <a:cs typeface="Calibri"/>
              </a:rPr>
              <a:t>Coleridge Road, Hills Road, and Tenison Road.</a:t>
            </a:r>
          </a:p>
        </p:txBody>
      </p:sp>
      <p:pic>
        <p:nvPicPr>
          <p:cNvPr id="16" name="Picture 15" descr="A line chart showing all months of the year along the x-axis. &#10;Chart has six lines representing individual years, showing average weekday pedestrian flows for each month. &#10;The line for 2024 so far shows a higher level of walking during weekdays than in any of the previous four years. ">
            <a:extLst>
              <a:ext uri="{FF2B5EF4-FFF2-40B4-BE49-F238E27FC236}">
                <a16:creationId xmlns:a16="http://schemas.microsoft.com/office/drawing/2014/main" id="{683FE489-3E92-BA71-E59E-373E0880595A}"/>
              </a:ext>
            </a:extLst>
          </p:cNvPr>
          <p:cNvPicPr>
            <a:picLocks noChangeAspect="1"/>
          </p:cNvPicPr>
          <p:nvPr/>
        </p:nvPicPr>
        <p:blipFill>
          <a:blip r:embed="rId4"/>
          <a:stretch>
            <a:fillRect/>
          </a:stretch>
        </p:blipFill>
        <p:spPr>
          <a:xfrm>
            <a:off x="2573963" y="1376347"/>
            <a:ext cx="7044074" cy="4101002"/>
          </a:xfrm>
          <a:prstGeom prst="rect">
            <a:avLst/>
          </a:prstGeom>
        </p:spPr>
      </p:pic>
    </p:spTree>
    <p:extLst>
      <p:ext uri="{BB962C8B-B14F-4D97-AF65-F5344CB8AC3E}">
        <p14:creationId xmlns:p14="http://schemas.microsoft.com/office/powerpoint/2010/main" val="5274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DD8F3-BFB8-804D-F4CD-6C2395E4D3D4}"/>
              </a:ext>
              <a:ext uri="{C183D7F6-B498-43B3-948B-1728B52AA6E4}">
                <adec:decorative xmlns:adec="http://schemas.microsoft.com/office/drawing/2017/decorative" val="1"/>
              </a:ext>
            </a:extLst>
          </p:cNvPr>
          <p:cNvSpPr txBox="1"/>
          <p:nvPr/>
        </p:nvSpPr>
        <p:spPr>
          <a:xfrm>
            <a:off x="277071" y="6432146"/>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TextBox 5">
            <a:extLst>
              <a:ext uri="{FF2B5EF4-FFF2-40B4-BE49-F238E27FC236}">
                <a16:creationId xmlns:a16="http://schemas.microsoft.com/office/drawing/2014/main" id="{44F61E7C-F991-8552-9614-BACBE16CEEDB}"/>
              </a:ext>
              <a:ext uri="{C183D7F6-B498-43B3-948B-1728B52AA6E4}">
                <adec:decorative xmlns:adec="http://schemas.microsoft.com/office/drawing/2017/decorative" val="1"/>
              </a:ext>
            </a:extLst>
          </p:cNvPr>
          <p:cNvSpPr txBox="1"/>
          <p:nvPr/>
        </p:nvSpPr>
        <p:spPr>
          <a:xfrm>
            <a:off x="277070" y="744066"/>
            <a:ext cx="6134367"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 – River Screenline and Cycle Routes</a:t>
            </a:r>
            <a:endParaRPr lang="en-US"/>
          </a:p>
        </p:txBody>
      </p:sp>
      <p:sp>
        <p:nvSpPr>
          <p:cNvPr id="4" name="Title 10">
            <a:extLst>
              <a:ext uri="{FF2B5EF4-FFF2-40B4-BE49-F238E27FC236}">
                <a16:creationId xmlns:a16="http://schemas.microsoft.com/office/drawing/2014/main" id="{BED2A261-2E4D-DCCB-61A9-049BF019F5DC}"/>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Active Travel Census Sites</a:t>
            </a:r>
            <a:endParaRPr kumimoji="0" lang="en-GB" sz="28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9" name="Picture 8" descr="Map showing active mode annual traffic count sites along the River Cam and on popular cycle routes in nearby South Cambridgeshire villages.">
            <a:extLst>
              <a:ext uri="{FF2B5EF4-FFF2-40B4-BE49-F238E27FC236}">
                <a16:creationId xmlns:a16="http://schemas.microsoft.com/office/drawing/2014/main" id="{6660D5A1-CDB8-A4D6-1BFE-4D11C44D2AA6}"/>
              </a:ext>
            </a:extLst>
          </p:cNvPr>
          <p:cNvPicPr>
            <a:picLocks noChangeAspect="1"/>
          </p:cNvPicPr>
          <p:nvPr/>
        </p:nvPicPr>
        <p:blipFill>
          <a:blip r:embed="rId3"/>
          <a:stretch>
            <a:fillRect/>
          </a:stretch>
        </p:blipFill>
        <p:spPr>
          <a:xfrm>
            <a:off x="287704" y="754699"/>
            <a:ext cx="8099851" cy="5954446"/>
          </a:xfrm>
          <a:prstGeom prst="rect">
            <a:avLst/>
          </a:prstGeom>
          <a:ln>
            <a:solidFill>
              <a:schemeClr val="tx1"/>
            </a:solidFill>
          </a:ln>
        </p:spPr>
      </p:pic>
      <p:graphicFrame>
        <p:nvGraphicFramePr>
          <p:cNvPr id="7" name="Table 6">
            <a:extLst>
              <a:ext uri="{FF2B5EF4-FFF2-40B4-BE49-F238E27FC236}">
                <a16:creationId xmlns:a16="http://schemas.microsoft.com/office/drawing/2014/main" id="{C0E66B2C-ECB7-6D7F-F1A7-AB6B60ACF76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344039479"/>
              </p:ext>
            </p:extLst>
          </p:nvPr>
        </p:nvGraphicFramePr>
        <p:xfrm>
          <a:off x="8565935" y="714402"/>
          <a:ext cx="3348871" cy="6012180"/>
        </p:xfrm>
        <a:graphic>
          <a:graphicData uri="http://schemas.openxmlformats.org/drawingml/2006/table">
            <a:tbl>
              <a:tblPr firstRow="1" bandRow="1">
                <a:tableStyleId>{5940675A-B579-460E-94D1-54222C63F5DA}</a:tableStyleId>
              </a:tblPr>
              <a:tblGrid>
                <a:gridCol w="3348871">
                  <a:extLst>
                    <a:ext uri="{9D8B030D-6E8A-4147-A177-3AD203B41FA5}">
                      <a16:colId xmlns:a16="http://schemas.microsoft.com/office/drawing/2014/main" val="1191812419"/>
                    </a:ext>
                  </a:extLst>
                </a:gridCol>
              </a:tblGrid>
              <a:tr h="180000">
                <a:tc>
                  <a:txBody>
                    <a:bodyPr/>
                    <a:lstStyle/>
                    <a:p>
                      <a:r>
                        <a:rPr lang="en-GB" sz="1200" b="1">
                          <a:effectLst/>
                        </a:rPr>
                        <a:t>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180000">
                <a:tc>
                  <a:txBody>
                    <a:bodyPr/>
                    <a:lstStyle/>
                    <a:p>
                      <a:r>
                        <a:rPr lang="en-GB" sz="120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180000">
                <a:tc>
                  <a:txBody>
                    <a:bodyPr/>
                    <a:lstStyle/>
                    <a:p>
                      <a:r>
                        <a:rPr lang="en-GB" sz="120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180000">
                <a:tc>
                  <a:txBody>
                    <a:bodyPr/>
                    <a:lstStyle/>
                    <a:p>
                      <a:r>
                        <a:rPr lang="en-GB" sz="120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180000">
                <a:tc>
                  <a:txBody>
                    <a:bodyPr/>
                    <a:lstStyle/>
                    <a:p>
                      <a:r>
                        <a:rPr lang="en-GB" sz="120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180000">
                <a:tc>
                  <a:txBody>
                    <a:bodyPr/>
                    <a:lstStyle/>
                    <a:p>
                      <a:r>
                        <a:rPr lang="en-GB" sz="120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180000">
                <a:tc>
                  <a:txBody>
                    <a:bodyPr/>
                    <a:lstStyle/>
                    <a:p>
                      <a:r>
                        <a:rPr lang="en-GB" sz="1200" b="0">
                          <a:solidFill>
                            <a:schemeClr val="tx1"/>
                          </a:solidFill>
                          <a:effectLst/>
                        </a:rPr>
                        <a:t>Green Dragon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180000">
                <a:tc>
                  <a:txBody>
                    <a:bodyPr/>
                    <a:lstStyle/>
                    <a:p>
                      <a:r>
                        <a:rPr lang="en-GB" sz="1200" b="0">
                          <a:solidFill>
                            <a:schemeClr val="tx1"/>
                          </a:solidFill>
                          <a:effectLst/>
                        </a:rPr>
                        <a:t>Pye’s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180000">
                <a:tc>
                  <a:txBody>
                    <a:bodyPr/>
                    <a:lstStyle/>
                    <a:p>
                      <a:r>
                        <a:rPr lang="en-GB" sz="1200" b="0">
                          <a:solidFill>
                            <a:schemeClr val="tx1"/>
                          </a:solidFill>
                          <a:effectLst/>
                        </a:rPr>
                        <a:t>Fort St George​​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180000">
                <a:tc>
                  <a:txBody>
                    <a:bodyPr/>
                    <a:lstStyle/>
                    <a:p>
                      <a:r>
                        <a:rPr lang="en-GB" sz="1200" b="0">
                          <a:solidFill>
                            <a:schemeClr val="tx1"/>
                          </a:solidFill>
                          <a:effectLst/>
                        </a:rPr>
                        <a:t>Jesus Lock​​</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180000">
                <a:tc>
                  <a:txBody>
                    <a:bodyPr/>
                    <a:lstStyle/>
                    <a:p>
                      <a:r>
                        <a:rPr lang="en-GB" sz="1200" b="0" dirty="0">
                          <a:solidFill>
                            <a:schemeClr val="tx1"/>
                          </a:solidFill>
                          <a:effectLst/>
                        </a:rPr>
                        <a:t>Garrett Hostel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180000">
                <a:tc>
                  <a:txBody>
                    <a:bodyPr/>
                    <a:lstStyle/>
                    <a:p>
                      <a:r>
                        <a:rPr lang="en-GB" sz="1200" b="0">
                          <a:solidFill>
                            <a:schemeClr val="tx1"/>
                          </a:solidFill>
                          <a:effectLst/>
                        </a:rPr>
                        <a:t>Mill Lane Weir</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r h="180000">
                <a:tc>
                  <a:txBody>
                    <a:bodyPr/>
                    <a:lstStyle/>
                    <a:p>
                      <a:r>
                        <a:rPr lang="en-GB" sz="1200" b="0">
                          <a:solidFill>
                            <a:schemeClr val="tx1"/>
                          </a:solidFill>
                          <a:effectLst/>
                        </a:rPr>
                        <a:t>Coe Fen​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9502090"/>
                  </a:ext>
                </a:extLst>
              </a:tr>
              <a:tr h="180000">
                <a:tc>
                  <a:txBody>
                    <a:bodyPr/>
                    <a:lstStyle/>
                    <a:p>
                      <a:pPr lvl="0">
                        <a:buNone/>
                      </a:pPr>
                      <a:r>
                        <a:rPr lang="en-GB" sz="1200" b="0">
                          <a:solidFill>
                            <a:schemeClr val="tx1"/>
                          </a:solidFill>
                          <a:effectLst/>
                        </a:rPr>
                        <a:t>Riverside</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5075487"/>
                  </a:ext>
                </a:extLst>
              </a:tr>
              <a:tr h="180000">
                <a:tc>
                  <a:txBody>
                    <a:bodyPr/>
                    <a:lstStyle/>
                    <a:p>
                      <a:pPr lvl="0">
                        <a:buNone/>
                      </a:pPr>
                      <a:r>
                        <a:rPr lang="en-GB" sz="1200" b="0" dirty="0">
                          <a:solidFill>
                            <a:schemeClr val="tx1"/>
                          </a:solidFill>
                          <a:effectLst/>
                        </a:rPr>
                        <a:t>Abbey-Chesterton Bridge </a:t>
                      </a:r>
                      <a:r>
                        <a:rPr lang="en-GB" sz="1050" b="0" dirty="0">
                          <a:solidFill>
                            <a:srgbClr val="FF0000"/>
                          </a:solidFill>
                          <a:effectLst/>
                        </a:rPr>
                        <a:t>(NEW for 2022, excluded from peak spreading analysis for comparability over time)</a:t>
                      </a:r>
                      <a:endParaRPr lang="en-GB" sz="1200" b="0" dirty="0">
                        <a:solidFill>
                          <a:schemeClr val="tx1"/>
                        </a:solidFill>
                        <a:effectLst/>
                      </a:endParaRP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061212"/>
                  </a:ext>
                </a:extLst>
              </a:tr>
              <a:tr h="180000">
                <a:tc>
                  <a:txBody>
                    <a:bodyPr/>
                    <a:lstStyle/>
                    <a:p>
                      <a:pPr lvl="0">
                        <a:buNone/>
                      </a:pPr>
                      <a:r>
                        <a:rPr lang="en-GB" sz="1200" b="0">
                          <a:solidFill>
                            <a:schemeClr val="tx1"/>
                          </a:solidFill>
                          <a:effectLst/>
                        </a:rPr>
                        <a:t>Barton Road, Newnham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53963"/>
                  </a:ext>
                </a:extLst>
              </a:tr>
              <a:tr h="180000">
                <a:tc>
                  <a:txBody>
                    <a:bodyPr/>
                    <a:lstStyle/>
                    <a:p>
                      <a:pPr lvl="0">
                        <a:buNone/>
                      </a:pPr>
                      <a:r>
                        <a:rPr lang="en-GB" sz="1200" b="0">
                          <a:solidFill>
                            <a:schemeClr val="tx1"/>
                          </a:solidFill>
                          <a:effectLst/>
                        </a:rPr>
                        <a:t>Comberton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5937819"/>
                  </a:ext>
                </a:extLst>
              </a:tr>
              <a:tr h="180000">
                <a:tc>
                  <a:txBody>
                    <a:bodyPr/>
                    <a:lstStyle/>
                    <a:p>
                      <a:pPr lvl="0">
                        <a:buNone/>
                      </a:pPr>
                      <a:r>
                        <a:rPr lang="en-GB" sz="1200" b="0">
                          <a:solidFill>
                            <a:schemeClr val="tx1"/>
                          </a:solidFill>
                          <a:effectLst/>
                        </a:rPr>
                        <a:t>Toft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94738"/>
                  </a:ext>
                </a:extLst>
              </a:tr>
              <a:tr h="180000">
                <a:tc>
                  <a:txBody>
                    <a:bodyPr/>
                    <a:lstStyle/>
                    <a:p>
                      <a:pPr lvl="0">
                        <a:buNone/>
                      </a:pPr>
                      <a:r>
                        <a:rPr lang="en-GB" sz="1200" b="0">
                          <a:solidFill>
                            <a:schemeClr val="tx1"/>
                          </a:solidFill>
                          <a:effectLst/>
                        </a:rPr>
                        <a:t>High Street, Dry Drayton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891061"/>
                  </a:ext>
                </a:extLst>
              </a:tr>
              <a:tr h="180000">
                <a:tc>
                  <a:txBody>
                    <a:bodyPr/>
                    <a:lstStyle/>
                    <a:p>
                      <a:pPr lvl="0">
                        <a:buNone/>
                      </a:pPr>
                      <a:r>
                        <a:rPr lang="en-GB" sz="1200" b="0">
                          <a:solidFill>
                            <a:schemeClr val="tx1"/>
                          </a:solidFill>
                          <a:effectLst/>
                        </a:rPr>
                        <a:t>Oakington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2500794"/>
                  </a:ext>
                </a:extLst>
              </a:tr>
              <a:tr h="180000">
                <a:tc>
                  <a:txBody>
                    <a:bodyPr/>
                    <a:lstStyle/>
                    <a:p>
                      <a:pPr lvl="0">
                        <a:buNone/>
                      </a:pPr>
                      <a:r>
                        <a:rPr lang="en-GB" sz="1200" b="0">
                          <a:solidFill>
                            <a:schemeClr val="tx1"/>
                          </a:solidFill>
                          <a:effectLst/>
                        </a:rPr>
                        <a:t>Cambridge Road, Milton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423446"/>
                  </a:ext>
                </a:extLst>
              </a:tr>
              <a:tr h="180000">
                <a:tc>
                  <a:txBody>
                    <a:bodyPr/>
                    <a:lstStyle/>
                    <a:p>
                      <a:pPr lvl="0">
                        <a:buNone/>
                      </a:pPr>
                      <a:r>
                        <a:rPr lang="en-GB" sz="1200" b="0">
                          <a:solidFill>
                            <a:schemeClr val="tx1"/>
                          </a:solidFill>
                          <a:effectLst/>
                        </a:rPr>
                        <a:t>Cambridge Road, Fulbourn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751782"/>
                  </a:ext>
                </a:extLst>
              </a:tr>
              <a:tr h="180000">
                <a:tc>
                  <a:txBody>
                    <a:bodyPr/>
                    <a:lstStyle/>
                    <a:p>
                      <a:pPr lvl="0">
                        <a:buNone/>
                      </a:pPr>
                      <a:r>
                        <a:rPr lang="en-GB" sz="1200" b="0">
                          <a:solidFill>
                            <a:schemeClr val="tx1"/>
                          </a:solidFill>
                          <a:effectLst/>
                        </a:rPr>
                        <a:t>Newmarket Road, Teversham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356234"/>
                  </a:ext>
                </a:extLst>
              </a:tr>
              <a:tr h="180000">
                <a:tc>
                  <a:txBody>
                    <a:bodyPr/>
                    <a:lstStyle/>
                    <a:p>
                      <a:pPr lvl="0">
                        <a:buNone/>
                      </a:pPr>
                      <a:r>
                        <a:rPr lang="en-GB" sz="1200" b="0">
                          <a:solidFill>
                            <a:schemeClr val="tx1"/>
                          </a:solidFill>
                          <a:effectLst/>
                        </a:rPr>
                        <a:t>Coldhams Lane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14487"/>
                  </a:ext>
                </a:extLst>
              </a:tr>
              <a:tr h="180000">
                <a:tc>
                  <a:txBody>
                    <a:bodyPr/>
                    <a:lstStyle/>
                    <a:p>
                      <a:pPr lvl="0">
                        <a:buNone/>
                      </a:pPr>
                      <a:r>
                        <a:rPr lang="en-GB" sz="1200" b="0">
                          <a:solidFill>
                            <a:schemeClr val="tx1"/>
                          </a:solidFill>
                          <a:effectLst/>
                        </a:rPr>
                        <a:t>Carter Cycle Bridge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2094822"/>
                  </a:ext>
                </a:extLst>
              </a:tr>
              <a:tr h="180000">
                <a:tc>
                  <a:txBody>
                    <a:bodyPr/>
                    <a:lstStyle/>
                    <a:p>
                      <a:pPr lvl="0">
                        <a:buNone/>
                      </a:pPr>
                      <a:r>
                        <a:rPr lang="en-GB" sz="1200" b="0">
                          <a:solidFill>
                            <a:schemeClr val="tx1"/>
                          </a:solidFill>
                          <a:effectLst/>
                        </a:rPr>
                        <a:t>High Green, Great Shelford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194895"/>
                  </a:ext>
                </a:extLst>
              </a:tr>
              <a:tr h="180000">
                <a:tc>
                  <a:txBody>
                    <a:bodyPr/>
                    <a:lstStyle/>
                    <a:p>
                      <a:pPr lvl="0">
                        <a:buNone/>
                      </a:pPr>
                      <a:r>
                        <a:rPr lang="en-GB" sz="1200" b="0">
                          <a:solidFill>
                            <a:schemeClr val="tx1"/>
                          </a:solidFill>
                          <a:effectLst/>
                        </a:rPr>
                        <a:t>Hills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5117668"/>
                  </a:ext>
                </a:extLst>
              </a:tr>
              <a:tr h="180000">
                <a:tc>
                  <a:txBody>
                    <a:bodyPr/>
                    <a:lstStyle/>
                    <a:p>
                      <a:pPr lvl="0">
                        <a:buNone/>
                      </a:pPr>
                      <a:r>
                        <a:rPr lang="en-GB" sz="1200" b="0">
                          <a:solidFill>
                            <a:schemeClr val="tx1"/>
                          </a:solidFill>
                          <a:effectLst/>
                        </a:rPr>
                        <a:t>Long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6119711"/>
                  </a:ext>
                </a:extLst>
              </a:tr>
              <a:tr h="180000">
                <a:tc>
                  <a:txBody>
                    <a:bodyPr/>
                    <a:lstStyle/>
                    <a:p>
                      <a:pPr lvl="0">
                        <a:buNone/>
                      </a:pPr>
                      <a:r>
                        <a:rPr lang="en-GB" sz="1200" b="0">
                          <a:solidFill>
                            <a:schemeClr val="tx1"/>
                          </a:solidFill>
                          <a:effectLst/>
                        </a:rPr>
                        <a:t>Jubilee Way</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956620"/>
                  </a:ext>
                </a:extLst>
              </a:tr>
              <a:tr h="180000">
                <a:tc>
                  <a:txBody>
                    <a:bodyPr/>
                    <a:lstStyle/>
                    <a:p>
                      <a:pPr lvl="0">
                        <a:buNone/>
                      </a:pPr>
                      <a:r>
                        <a:rPr lang="en-GB" sz="1200" b="0">
                          <a:solidFill>
                            <a:schemeClr val="tx1"/>
                          </a:solidFill>
                          <a:effectLst/>
                        </a:rPr>
                        <a:t>Cambridge Road, Sawston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276123"/>
                  </a:ext>
                </a:extLst>
              </a:tr>
              <a:tr h="180000">
                <a:tc>
                  <a:txBody>
                    <a:bodyPr/>
                    <a:lstStyle/>
                    <a:p>
                      <a:pPr lvl="0">
                        <a:buNone/>
                      </a:pPr>
                      <a:r>
                        <a:rPr lang="en-GB" sz="1200" b="0">
                          <a:solidFill>
                            <a:schemeClr val="tx1"/>
                          </a:solidFill>
                          <a:effectLst/>
                        </a:rPr>
                        <a:t>Swaffham Bulbeck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8919688"/>
                  </a:ext>
                </a:extLst>
              </a:tr>
              <a:tr h="180000">
                <a:tc>
                  <a:txBody>
                    <a:bodyPr/>
                    <a:lstStyle/>
                    <a:p>
                      <a:pPr lvl="0">
                        <a:buNone/>
                      </a:pPr>
                      <a:r>
                        <a:rPr lang="en-GB" sz="1200" b="0" dirty="0">
                          <a:solidFill>
                            <a:schemeClr val="tx1"/>
                          </a:solidFill>
                          <a:effectLst/>
                        </a:rPr>
                        <a:t>Quy to Bottisham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5639537"/>
                  </a:ext>
                </a:extLst>
              </a:tr>
            </a:tbl>
          </a:graphicData>
        </a:graphic>
      </p:graphicFrame>
      <p:sp>
        <p:nvSpPr>
          <p:cNvPr id="8" name="Rectangle 7">
            <a:extLst>
              <a:ext uri="{FF2B5EF4-FFF2-40B4-BE49-F238E27FC236}">
                <a16:creationId xmlns:a16="http://schemas.microsoft.com/office/drawing/2014/main" id="{DBE7B3D1-4846-40A3-8AD4-A4CFC845A5C0}"/>
              </a:ext>
              <a:ext uri="{C183D7F6-B498-43B3-948B-1728B52AA6E4}">
                <adec:decorative xmlns:adec="http://schemas.microsoft.com/office/drawing/2017/decorative" val="1"/>
              </a:ext>
            </a:extLst>
          </p:cNvPr>
          <p:cNvSpPr/>
          <p:nvPr/>
        </p:nvSpPr>
        <p:spPr>
          <a:xfrm>
            <a:off x="4289426" y="2299295"/>
            <a:ext cx="1177924" cy="166688"/>
          </a:xfrm>
          <a:prstGeom prst="rect">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45F42B0C-7CAA-C92F-E59D-14FFAD57BB97}"/>
              </a:ext>
              <a:ext uri="{C183D7F6-B498-43B3-948B-1728B52AA6E4}">
                <adec:decorative xmlns:adec="http://schemas.microsoft.com/office/drawing/2017/decorative" val="1"/>
              </a:ext>
            </a:extLst>
          </p:cNvPr>
          <p:cNvSpPr txBox="1"/>
          <p:nvPr/>
        </p:nvSpPr>
        <p:spPr>
          <a:xfrm>
            <a:off x="277194" y="6432145"/>
            <a:ext cx="2154621" cy="276999"/>
          </a:xfrm>
          <a:prstGeom prst="rect">
            <a:avLst/>
          </a:prstGeom>
          <a:solidFill>
            <a:schemeClr val="bg1"/>
          </a:solidFill>
          <a:ln>
            <a:solidFill>
              <a:schemeClr val="tx1"/>
            </a:solidFill>
          </a:ln>
        </p:spPr>
        <p:txBody>
          <a:bodyPr wrap="square" rtlCol="0">
            <a:spAutoFit/>
          </a:bodyPr>
          <a:lstStyle/>
          <a:p>
            <a:r>
              <a:rPr lang="en-GB" sz="1200" dirty="0"/>
              <a:t>© OpenStreetMap Contributors</a:t>
            </a:r>
          </a:p>
        </p:txBody>
      </p:sp>
    </p:spTree>
    <p:extLst>
      <p:ext uri="{BB962C8B-B14F-4D97-AF65-F5344CB8AC3E}">
        <p14:creationId xmlns:p14="http://schemas.microsoft.com/office/powerpoint/2010/main" val="4050048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FCDAC141-5A9B-2C0F-3476-35AB5317F4FB}"/>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Active Travel Peak Spreading</a:t>
            </a:r>
          </a:p>
        </p:txBody>
      </p:sp>
      <p:sp>
        <p:nvSpPr>
          <p:cNvPr id="6" name="TextBox 5">
            <a:extLst>
              <a:ext uri="{FF2B5EF4-FFF2-40B4-BE49-F238E27FC236}">
                <a16:creationId xmlns:a16="http://schemas.microsoft.com/office/drawing/2014/main" id="{2EFD5FCA-639F-26A6-6760-416ECFFC21EB}"/>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000000"/>
                </a:solidFill>
                <a:cs typeface="Calibri"/>
              </a:rPr>
              <a:t>The pattern of pedestrian and pedal cycle travel in 2023 more closely resembles that from 2017 and 2018, particularly the extent of peak spreading in the afternoon / evening although volumes are still a little below pre-COVID levels. </a:t>
            </a:r>
          </a:p>
        </p:txBody>
      </p:sp>
      <p:sp>
        <p:nvSpPr>
          <p:cNvPr id="2" name="Slide Number Placeholder 1">
            <a:extLst>
              <a:ext uri="{FF2B5EF4-FFF2-40B4-BE49-F238E27FC236}">
                <a16:creationId xmlns:a16="http://schemas.microsoft.com/office/drawing/2014/main" id="{DA36651A-CC31-1C81-444F-2E37F0A1983D}"/>
              </a:ext>
              <a:ext uri="{C183D7F6-B498-43B3-948B-1728B52AA6E4}">
                <adec:decorative xmlns:adec="http://schemas.microsoft.com/office/drawing/2017/decorative" val="1"/>
              </a:ext>
            </a:extLst>
          </p:cNvPr>
          <p:cNvSpPr>
            <a:spLocks noGrp="1"/>
          </p:cNvSpPr>
          <p:nvPr>
            <p:ph type="sldNum" sz="quarter" idx="12"/>
          </p:nvPr>
        </p:nvSpPr>
        <p:spPr/>
        <p:txBody>
          <a:bodyPr/>
          <a:lstStyle/>
          <a:p>
            <a:fld id="{AE56028F-813B-4E02-837E-17CD63D81F9F}" type="slidenum">
              <a:rPr lang="en-GB" smtClean="0"/>
              <a:t>37</a:t>
            </a:fld>
            <a:endParaRPr lang="en-GB"/>
          </a:p>
        </p:txBody>
      </p:sp>
      <p:pic>
        <p:nvPicPr>
          <p:cNvPr id="7" name="Picture 6" descr="Active travel peak spreading graph showing volumes by hour between 2017 and 2023. 2023 has similar morning and evening peak patterns to 2017 and 2018.">
            <a:extLst>
              <a:ext uri="{FF2B5EF4-FFF2-40B4-BE49-F238E27FC236}">
                <a16:creationId xmlns:a16="http://schemas.microsoft.com/office/drawing/2014/main" id="{E6062F31-A80E-47CA-92E5-11BF811C4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4038" y="1343780"/>
            <a:ext cx="8783923" cy="5268527"/>
          </a:xfrm>
          <a:prstGeom prst="rect">
            <a:avLst/>
          </a:prstGeom>
        </p:spPr>
      </p:pic>
    </p:spTree>
    <p:extLst>
      <p:ext uri="{BB962C8B-B14F-4D97-AF65-F5344CB8AC3E}">
        <p14:creationId xmlns:p14="http://schemas.microsoft.com/office/powerpoint/2010/main" val="12620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Retail Footfall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9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ine graph showing retail footfall trends for central Cambridge by year. The line for 2024 so far tracks closely with those for 2022 and 2023.&#10;All of those lines present as being marginally below 2019 levels.">
            <a:extLst>
              <a:ext uri="{FF2B5EF4-FFF2-40B4-BE49-F238E27FC236}">
                <a16:creationId xmlns:a16="http://schemas.microsoft.com/office/drawing/2014/main" id="{92356E55-6A80-933A-C8A1-04CA006F7F8E}"/>
              </a:ext>
            </a:extLst>
          </p:cNvPr>
          <p:cNvPicPr>
            <a:picLocks noChangeAspect="1"/>
          </p:cNvPicPr>
          <p:nvPr/>
        </p:nvPicPr>
        <p:blipFill>
          <a:blip r:embed="rId3"/>
          <a:stretch>
            <a:fillRect/>
          </a:stretch>
        </p:blipFill>
        <p:spPr>
          <a:xfrm>
            <a:off x="2027839" y="918569"/>
            <a:ext cx="8387272" cy="4652538"/>
          </a:xfrm>
          <a:prstGeom prst="rect">
            <a:avLst/>
          </a:prstGeom>
        </p:spPr>
      </p:pic>
      <p:sp>
        <p:nvSpPr>
          <p:cNvPr id="11" name="Title 10" descr="Line graph showing retail footfall trends for central Cambridge by year. The line for 2024 so far tracks closely with those for 2022 and 2023.&#10;All of those lines present as being marginally below 2019 levels.">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1368"/>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Retail footfall in Cambridge is 7% below pre-COVID (March 2019) levels - but is now 6% above last year (March 2023).</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39</a:t>
            </a:fld>
            <a:endParaRPr lang="en-GB"/>
          </a:p>
        </p:txBody>
      </p:sp>
      <p:graphicFrame>
        <p:nvGraphicFramePr>
          <p:cNvPr id="2" name="Table 1">
            <a:extLst>
              <a:ext uri="{FF2B5EF4-FFF2-40B4-BE49-F238E27FC236}">
                <a16:creationId xmlns:a16="http://schemas.microsoft.com/office/drawing/2014/main" id="{FB6DAD6A-FA83-FF59-A841-13FE82668316}"/>
              </a:ext>
            </a:extLst>
          </p:cNvPr>
          <p:cNvGraphicFramePr>
            <a:graphicFrameLocks noGrp="1"/>
          </p:cNvGraphicFramePr>
          <p:nvPr>
            <p:extLst>
              <p:ext uri="{D42A27DB-BD31-4B8C-83A1-F6EECF244321}">
                <p14:modId xmlns:p14="http://schemas.microsoft.com/office/powerpoint/2010/main" val="3485757801"/>
              </p:ext>
            </p:extLst>
          </p:nvPr>
        </p:nvGraphicFramePr>
        <p:xfrm>
          <a:off x="1624572" y="5570531"/>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Mar 2019 to Mar 2024</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-7%</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a:solidFill>
                            <a:schemeClr val="tx1"/>
                          </a:solidFill>
                          <a:effectLst/>
                          <a:latin typeface="Calibri"/>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a:solidFill>
                            <a:schemeClr val="tx1"/>
                          </a:solidFill>
                          <a:effectLst/>
                          <a:latin typeface="Calibri"/>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6730031"/>
                  </a:ext>
                </a:extLst>
              </a:tr>
            </a:tbl>
          </a:graphicData>
        </a:graphic>
      </p:graphicFrame>
      <p:graphicFrame>
        <p:nvGraphicFramePr>
          <p:cNvPr id="5" name="Table 4">
            <a:extLst>
              <a:ext uri="{FF2B5EF4-FFF2-40B4-BE49-F238E27FC236}">
                <a16:creationId xmlns:a16="http://schemas.microsoft.com/office/drawing/2014/main" id="{31CE94B1-A80D-6315-0B48-3260ADD6C8F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639705430"/>
              </p:ext>
            </p:extLst>
          </p:nvPr>
        </p:nvGraphicFramePr>
        <p:xfrm>
          <a:off x="4689174" y="5570531"/>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Mar 2021 to Mar 2024</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+161%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+170%</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6" name="Table 5">
            <a:extLst>
              <a:ext uri="{FF2B5EF4-FFF2-40B4-BE49-F238E27FC236}">
                <a16:creationId xmlns:a16="http://schemas.microsoft.com/office/drawing/2014/main" id="{E8CAA491-C18D-13E2-88B4-034E1A695995}"/>
              </a:ext>
            </a:extLst>
          </p:cNvPr>
          <p:cNvGraphicFramePr>
            <a:graphicFrameLocks noGrp="1"/>
          </p:cNvGraphicFramePr>
          <p:nvPr>
            <p:extLst>
              <p:ext uri="{D42A27DB-BD31-4B8C-83A1-F6EECF244321}">
                <p14:modId xmlns:p14="http://schemas.microsoft.com/office/powerpoint/2010/main" val="510349599"/>
              </p:ext>
            </p:extLst>
          </p:nvPr>
        </p:nvGraphicFramePr>
        <p:xfrm>
          <a:off x="7753776" y="5570531"/>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Mar 2023 to Mar 2024</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pic>
        <p:nvPicPr>
          <p:cNvPr id="14" name="Picture 13">
            <a:extLst>
              <a:ext uri="{FF2B5EF4-FFF2-40B4-BE49-F238E27FC236}">
                <a16:creationId xmlns:a16="http://schemas.microsoft.com/office/drawing/2014/main" id="{C288ABCA-F4CF-A767-B8AD-622906A68B54}"/>
              </a:ext>
            </a:extLst>
          </p:cNvPr>
          <p:cNvPicPr>
            <a:picLocks noChangeAspect="1"/>
          </p:cNvPicPr>
          <p:nvPr/>
        </p:nvPicPr>
        <p:blipFill>
          <a:blip r:embed="rId5"/>
          <a:stretch>
            <a:fillRect/>
          </a:stretch>
        </p:blipFill>
        <p:spPr>
          <a:xfrm>
            <a:off x="3018985" y="1614017"/>
            <a:ext cx="911665" cy="443513"/>
          </a:xfrm>
          <a:prstGeom prst="rect">
            <a:avLst/>
          </a:prstGeom>
        </p:spPr>
      </p:pic>
      <p:pic>
        <p:nvPicPr>
          <p:cNvPr id="15" name="Picture 14">
            <a:extLst>
              <a:ext uri="{FF2B5EF4-FFF2-40B4-BE49-F238E27FC236}">
                <a16:creationId xmlns:a16="http://schemas.microsoft.com/office/drawing/2014/main" id="{FBE2C2E4-DE75-6660-AB4C-D782164F51C5}"/>
              </a:ext>
            </a:extLst>
          </p:cNvPr>
          <p:cNvPicPr>
            <a:picLocks noChangeAspect="1"/>
          </p:cNvPicPr>
          <p:nvPr/>
        </p:nvPicPr>
        <p:blipFill>
          <a:blip r:embed="rId6"/>
          <a:stretch>
            <a:fillRect/>
          </a:stretch>
        </p:blipFill>
        <p:spPr>
          <a:xfrm>
            <a:off x="3276160" y="2752401"/>
            <a:ext cx="911665" cy="443513"/>
          </a:xfrm>
          <a:prstGeom prst="rect">
            <a:avLst/>
          </a:prstGeom>
        </p:spPr>
      </p:pic>
      <p:pic>
        <p:nvPicPr>
          <p:cNvPr id="17" name="Picture 16">
            <a:extLst>
              <a:ext uri="{FF2B5EF4-FFF2-40B4-BE49-F238E27FC236}">
                <a16:creationId xmlns:a16="http://schemas.microsoft.com/office/drawing/2014/main" id="{2EC46A75-0AEE-F153-D0E7-8AF4B89AB73E}"/>
              </a:ext>
            </a:extLst>
          </p:cNvPr>
          <p:cNvPicPr>
            <a:picLocks noChangeAspect="1"/>
          </p:cNvPicPr>
          <p:nvPr/>
        </p:nvPicPr>
        <p:blipFill>
          <a:blip r:embed="rId7"/>
          <a:stretch>
            <a:fillRect/>
          </a:stretch>
        </p:blipFill>
        <p:spPr>
          <a:xfrm>
            <a:off x="4963452" y="2964051"/>
            <a:ext cx="911665" cy="443513"/>
          </a:xfrm>
          <a:prstGeom prst="rect">
            <a:avLst/>
          </a:prstGeom>
        </p:spPr>
      </p:pic>
      <p:pic>
        <p:nvPicPr>
          <p:cNvPr id="19" name="Picture 18">
            <a:extLst>
              <a:ext uri="{FF2B5EF4-FFF2-40B4-BE49-F238E27FC236}">
                <a16:creationId xmlns:a16="http://schemas.microsoft.com/office/drawing/2014/main" id="{6727B4D8-A8D6-784A-EEE9-7538103083B8}"/>
              </a:ext>
            </a:extLst>
          </p:cNvPr>
          <p:cNvPicPr>
            <a:picLocks noChangeAspect="1"/>
          </p:cNvPicPr>
          <p:nvPr/>
        </p:nvPicPr>
        <p:blipFill>
          <a:blip r:embed="rId8"/>
          <a:stretch>
            <a:fillRect/>
          </a:stretch>
        </p:blipFill>
        <p:spPr>
          <a:xfrm>
            <a:off x="6096000" y="2057530"/>
            <a:ext cx="915772" cy="443513"/>
          </a:xfrm>
          <a:prstGeom prst="rect">
            <a:avLst/>
          </a:prstGeom>
        </p:spPr>
      </p:pic>
      <p:pic>
        <p:nvPicPr>
          <p:cNvPr id="20" name="Picture 19">
            <a:extLst>
              <a:ext uri="{FF2B5EF4-FFF2-40B4-BE49-F238E27FC236}">
                <a16:creationId xmlns:a16="http://schemas.microsoft.com/office/drawing/2014/main" id="{ED15ACA1-E3D0-5F84-ECB7-6D312055EB52}"/>
              </a:ext>
            </a:extLst>
          </p:cNvPr>
          <p:cNvPicPr>
            <a:picLocks noChangeAspect="1"/>
          </p:cNvPicPr>
          <p:nvPr/>
        </p:nvPicPr>
        <p:blipFill>
          <a:blip r:embed="rId9"/>
          <a:stretch>
            <a:fillRect/>
          </a:stretch>
        </p:blipFill>
        <p:spPr>
          <a:xfrm>
            <a:off x="6843582" y="3185807"/>
            <a:ext cx="915772" cy="443513"/>
          </a:xfrm>
          <a:prstGeom prst="rect">
            <a:avLst/>
          </a:prstGeom>
        </p:spPr>
      </p:pic>
      <p:pic>
        <p:nvPicPr>
          <p:cNvPr id="21" name="Picture 20">
            <a:extLst>
              <a:ext uri="{FF2B5EF4-FFF2-40B4-BE49-F238E27FC236}">
                <a16:creationId xmlns:a16="http://schemas.microsoft.com/office/drawing/2014/main" id="{2027B9B8-23F2-99CF-C622-9CE1E51F4A90}"/>
              </a:ext>
            </a:extLst>
          </p:cNvPr>
          <p:cNvPicPr>
            <a:picLocks noChangeAspect="1"/>
          </p:cNvPicPr>
          <p:nvPr/>
        </p:nvPicPr>
        <p:blipFill>
          <a:blip r:embed="rId10"/>
          <a:stretch>
            <a:fillRect/>
          </a:stretch>
        </p:blipFill>
        <p:spPr>
          <a:xfrm>
            <a:off x="8856937" y="1498084"/>
            <a:ext cx="858280" cy="443513"/>
          </a:xfrm>
          <a:prstGeom prst="rect">
            <a:avLst/>
          </a:prstGeom>
        </p:spPr>
      </p:pic>
      <p:pic>
        <p:nvPicPr>
          <p:cNvPr id="25" name="Picture 24">
            <a:extLst>
              <a:ext uri="{FF2B5EF4-FFF2-40B4-BE49-F238E27FC236}">
                <a16:creationId xmlns:a16="http://schemas.microsoft.com/office/drawing/2014/main" id="{EBE23F2A-D024-3BEB-2E10-B1036CE9AF7F}"/>
              </a:ext>
            </a:extLst>
          </p:cNvPr>
          <p:cNvPicPr>
            <a:picLocks noChangeAspect="1"/>
          </p:cNvPicPr>
          <p:nvPr/>
        </p:nvPicPr>
        <p:blipFill>
          <a:blip r:embed="rId11"/>
          <a:stretch>
            <a:fillRect/>
          </a:stretch>
        </p:blipFill>
        <p:spPr>
          <a:xfrm>
            <a:off x="4689174" y="4093251"/>
            <a:ext cx="1151732" cy="325962"/>
          </a:xfrm>
          <a:prstGeom prst="rect">
            <a:avLst/>
          </a:prstGeom>
        </p:spPr>
      </p:pic>
      <p:pic>
        <p:nvPicPr>
          <p:cNvPr id="26" name="Picture 25">
            <a:extLst>
              <a:ext uri="{FF2B5EF4-FFF2-40B4-BE49-F238E27FC236}">
                <a16:creationId xmlns:a16="http://schemas.microsoft.com/office/drawing/2014/main" id="{2808AE1A-FA13-0FD7-5746-370039F4DBFB}"/>
              </a:ext>
            </a:extLst>
          </p:cNvPr>
          <p:cNvPicPr>
            <a:picLocks noChangeAspect="1"/>
          </p:cNvPicPr>
          <p:nvPr/>
        </p:nvPicPr>
        <p:blipFill>
          <a:blip r:embed="rId12"/>
          <a:stretch>
            <a:fillRect/>
          </a:stretch>
        </p:blipFill>
        <p:spPr>
          <a:xfrm>
            <a:off x="7791231" y="3596065"/>
            <a:ext cx="1296001" cy="312708"/>
          </a:xfrm>
          <a:prstGeom prst="rect">
            <a:avLst/>
          </a:prstGeom>
        </p:spPr>
      </p:pic>
      <p:sp>
        <p:nvSpPr>
          <p:cNvPr id="27" name="TextBox 26">
            <a:extLst>
              <a:ext uri="{FF2B5EF4-FFF2-40B4-BE49-F238E27FC236}">
                <a16:creationId xmlns:a16="http://schemas.microsoft.com/office/drawing/2014/main" id="{DE21D7EE-0805-8764-32E1-D5033EC4EAF5}"/>
              </a:ext>
            </a:extLst>
          </p:cNvPr>
          <p:cNvSpPr txBox="1"/>
          <p:nvPr/>
        </p:nvSpPr>
        <p:spPr>
          <a:xfrm>
            <a:off x="2884680" y="3831641"/>
            <a:ext cx="1143000" cy="261610"/>
          </a:xfrm>
          <a:prstGeom prst="rect">
            <a:avLst/>
          </a:prstGeom>
          <a:noFill/>
        </p:spPr>
        <p:txBody>
          <a:bodyPr wrap="square" rtlCol="0">
            <a:spAutoFit/>
          </a:bodyPr>
          <a:lstStyle/>
          <a:p>
            <a:r>
              <a:rPr lang="en-GB" sz="1100" b="1">
                <a:solidFill>
                  <a:srgbClr val="FFC413"/>
                </a:solidFill>
              </a:rPr>
              <a:t>Third lockdown</a:t>
            </a:r>
          </a:p>
        </p:txBody>
      </p:sp>
    </p:spTree>
    <p:extLst>
      <p:ext uri="{BB962C8B-B14F-4D97-AF65-F5344CB8AC3E}">
        <p14:creationId xmlns:p14="http://schemas.microsoft.com/office/powerpoint/2010/main" val="112434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Accessibility</a:t>
            </a:r>
          </a:p>
        </p:txBody>
      </p:sp>
      <p:sp>
        <p:nvSpPr>
          <p:cNvPr id="18" name="Subtitle 2">
            <a:extLst>
              <a:ext uri="{FF2B5EF4-FFF2-40B4-BE49-F238E27FC236}">
                <a16:creationId xmlns:a16="http://schemas.microsoft.com/office/drawing/2014/main" id="{4900DC8C-53D5-5737-25EB-C3CED2C7C763}"/>
              </a:ext>
            </a:extLst>
          </p:cNvPr>
          <p:cNvSpPr txBox="1">
            <a:spLocks/>
          </p:cNvSpPr>
          <p:nvPr/>
        </p:nvSpPr>
        <p:spPr>
          <a:xfrm>
            <a:off x="221282" y="858825"/>
            <a:ext cx="10287875" cy="116779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t>To access the full functionality of PowerPoint, we recommend opening the slides in </a:t>
            </a:r>
            <a:r>
              <a:rPr lang="en-GB" sz="2400" b="1"/>
              <a:t>full screen mode.</a:t>
            </a:r>
            <a:r>
              <a:rPr lang="en-GB" sz="2400"/>
              <a:t> To do this, click the “Open in New Window” button in the bottom right-hand corner. </a:t>
            </a:r>
          </a:p>
        </p:txBody>
      </p:sp>
      <p:pic>
        <p:nvPicPr>
          <p:cNvPr id="21" name="Picture 20" descr="The Full screen button shows a rectangle with an arrow coming out of each corner.">
            <a:extLst>
              <a:ext uri="{FF2B5EF4-FFF2-40B4-BE49-F238E27FC236}">
                <a16:creationId xmlns:a16="http://schemas.microsoft.com/office/drawing/2014/main" id="{F8B5253B-CBFD-7F8A-0CE8-3E65D6A91FBC}"/>
              </a:ext>
            </a:extLst>
          </p:cNvPr>
          <p:cNvPicPr>
            <a:picLocks noChangeAspect="1"/>
          </p:cNvPicPr>
          <p:nvPr/>
        </p:nvPicPr>
        <p:blipFill rotWithShape="1">
          <a:blip r:embed="rId3"/>
          <a:srcRect l="11045" t="4132" r="12143" b="12568"/>
          <a:stretch/>
        </p:blipFill>
        <p:spPr>
          <a:xfrm>
            <a:off x="10720716" y="1013217"/>
            <a:ext cx="841416" cy="562347"/>
          </a:xfrm>
          <a:prstGeom prst="rect">
            <a:avLst/>
          </a:prstGeom>
        </p:spPr>
      </p:pic>
      <p:pic>
        <p:nvPicPr>
          <p:cNvPr id="7" name="Picture 6" descr="The navigation panel with a left-pointing arrow on the left, then a sentence showing what slide you are on (Slide x of x) and a right-pointing arrow on the right hand side.">
            <a:extLst>
              <a:ext uri="{FF2B5EF4-FFF2-40B4-BE49-F238E27FC236}">
                <a16:creationId xmlns:a16="http://schemas.microsoft.com/office/drawing/2014/main" id="{DE2A4E9F-1A91-EA51-E155-335EC046FCD4}"/>
              </a:ext>
            </a:extLst>
          </p:cNvPr>
          <p:cNvPicPr>
            <a:picLocks noChangeAspect="1"/>
          </p:cNvPicPr>
          <p:nvPr/>
        </p:nvPicPr>
        <p:blipFill rotWithShape="1">
          <a:blip r:embed="rId4"/>
          <a:srcRect l="12806" t="28547" r="8016" b="25982"/>
          <a:stretch/>
        </p:blipFill>
        <p:spPr>
          <a:xfrm>
            <a:off x="746833" y="2260726"/>
            <a:ext cx="1938615" cy="279400"/>
          </a:xfrm>
          <a:prstGeom prst="rect">
            <a:avLst/>
          </a:prstGeom>
        </p:spPr>
      </p:pic>
      <p:sp>
        <p:nvSpPr>
          <p:cNvPr id="3" name="Subtitle 2">
            <a:extLst>
              <a:ext uri="{FF2B5EF4-FFF2-40B4-BE49-F238E27FC236}">
                <a16:creationId xmlns:a16="http://schemas.microsoft.com/office/drawing/2014/main" id="{9EE39F61-8730-7F19-7AA0-F1F352AA9F5F}"/>
              </a:ext>
            </a:extLst>
          </p:cNvPr>
          <p:cNvSpPr txBox="1">
            <a:spLocks/>
          </p:cNvSpPr>
          <p:nvPr/>
        </p:nvSpPr>
        <p:spPr>
          <a:xfrm>
            <a:off x="2824769" y="2165084"/>
            <a:ext cx="9086248" cy="84843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b="1">
                <a:cs typeface="Calibri"/>
              </a:rPr>
              <a:t>1) Navigate </a:t>
            </a:r>
            <a:r>
              <a:rPr lang="en-GB" sz="1800">
                <a:cs typeface="Calibri"/>
              </a:rPr>
              <a:t>through the slide pack using the left and right arrows in the middle-bottom of the screen. Clicking on the sentence “Slide x of x” brings up a pop-up listing all the slides so you can navigate directly to a slide of interest.</a:t>
            </a:r>
          </a:p>
        </p:txBody>
      </p:sp>
      <p:pic>
        <p:nvPicPr>
          <p:cNvPr id="13" name="Picture 12" descr="The Notes button shows an upwards arrow next to the word notes in capital letters.">
            <a:extLst>
              <a:ext uri="{FF2B5EF4-FFF2-40B4-BE49-F238E27FC236}">
                <a16:creationId xmlns:a16="http://schemas.microsoft.com/office/drawing/2014/main" id="{AB3ECE8B-7113-04A0-8DC8-C2479D660053}"/>
              </a:ext>
            </a:extLst>
          </p:cNvPr>
          <p:cNvPicPr>
            <a:picLocks noChangeAspect="1"/>
          </p:cNvPicPr>
          <p:nvPr/>
        </p:nvPicPr>
        <p:blipFill rotWithShape="1">
          <a:blip r:embed="rId5"/>
          <a:srcRect l="5338" t="17000" r="5100" b="12356"/>
          <a:stretch/>
        </p:blipFill>
        <p:spPr>
          <a:xfrm>
            <a:off x="1494987" y="3015649"/>
            <a:ext cx="1214278" cy="416007"/>
          </a:xfrm>
          <a:prstGeom prst="rect">
            <a:avLst/>
          </a:prstGeom>
        </p:spPr>
      </p:pic>
      <p:sp>
        <p:nvSpPr>
          <p:cNvPr id="6" name="Subtitle 2">
            <a:extLst>
              <a:ext uri="{FF2B5EF4-FFF2-40B4-BE49-F238E27FC236}">
                <a16:creationId xmlns:a16="http://schemas.microsoft.com/office/drawing/2014/main" id="{C78B3CB6-A455-115C-77BC-CD7B22C2BD82}"/>
              </a:ext>
            </a:extLst>
          </p:cNvPr>
          <p:cNvSpPr txBox="1">
            <a:spLocks/>
          </p:cNvSpPr>
          <p:nvPr/>
        </p:nvSpPr>
        <p:spPr>
          <a:xfrm>
            <a:off x="2824769" y="3030732"/>
            <a:ext cx="9086248" cy="558878"/>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2) Open the Notes for each slide to see the data source, technical notes and any additional commentary. See the </a:t>
            </a:r>
            <a:r>
              <a:rPr lang="en-GB" sz="1800" b="1">
                <a:cs typeface="Calibri"/>
              </a:rPr>
              <a:t>“Notes” </a:t>
            </a:r>
            <a:r>
              <a:rPr lang="en-GB" sz="1800">
                <a:cs typeface="Calibri"/>
              </a:rPr>
              <a:t>button in the bottom right-hand corner.</a:t>
            </a:r>
          </a:p>
        </p:txBody>
      </p:sp>
      <p:pic>
        <p:nvPicPr>
          <p:cNvPr id="9" name="Picture 8" descr="The download button has an icon of a piece of paper with an arrow pointing downwards next to the word download.">
            <a:extLst>
              <a:ext uri="{FF2B5EF4-FFF2-40B4-BE49-F238E27FC236}">
                <a16:creationId xmlns:a16="http://schemas.microsoft.com/office/drawing/2014/main" id="{B5F36A54-6817-ABEA-08C7-68C15026B9C1}"/>
              </a:ext>
            </a:extLst>
          </p:cNvPr>
          <p:cNvPicPr>
            <a:picLocks noChangeAspect="1"/>
          </p:cNvPicPr>
          <p:nvPr/>
        </p:nvPicPr>
        <p:blipFill>
          <a:blip r:embed="rId6"/>
          <a:stretch>
            <a:fillRect/>
          </a:stretch>
        </p:blipFill>
        <p:spPr>
          <a:xfrm>
            <a:off x="1747099" y="3672458"/>
            <a:ext cx="938349" cy="404904"/>
          </a:xfrm>
          <a:prstGeom prst="rect">
            <a:avLst/>
          </a:prstGeom>
        </p:spPr>
      </p:pic>
      <p:sp>
        <p:nvSpPr>
          <p:cNvPr id="8" name="Subtitle 2">
            <a:extLst>
              <a:ext uri="{FF2B5EF4-FFF2-40B4-BE49-F238E27FC236}">
                <a16:creationId xmlns:a16="http://schemas.microsoft.com/office/drawing/2014/main" id="{0B33E314-436A-1D44-21C7-E6105A01104D}"/>
              </a:ext>
            </a:extLst>
          </p:cNvPr>
          <p:cNvSpPr txBox="1">
            <a:spLocks/>
          </p:cNvSpPr>
          <p:nvPr/>
        </p:nvSpPr>
        <p:spPr>
          <a:xfrm>
            <a:off x="2824769" y="3646539"/>
            <a:ext cx="9086248" cy="646332"/>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3) Use the </a:t>
            </a:r>
            <a:r>
              <a:rPr lang="en-GB" sz="1800" b="1">
                <a:cs typeface="Calibri"/>
              </a:rPr>
              <a:t>“Download” </a:t>
            </a:r>
            <a:r>
              <a:rPr lang="en-GB" sz="1800">
                <a:cs typeface="Calibri"/>
              </a:rPr>
              <a:t>button to the right of the centre at the top of the screen to download the slides as a .pptx file.</a:t>
            </a:r>
          </a:p>
        </p:txBody>
      </p:sp>
      <p:pic>
        <p:nvPicPr>
          <p:cNvPr id="11" name="Picture 10" descr="The Print to PDF button shows a printer icon next to the phrase Print to PDF.">
            <a:extLst>
              <a:ext uri="{FF2B5EF4-FFF2-40B4-BE49-F238E27FC236}">
                <a16:creationId xmlns:a16="http://schemas.microsoft.com/office/drawing/2014/main" id="{95DAFF4E-ED48-85F2-7F6F-7CD5F345B6FD}"/>
              </a:ext>
            </a:extLst>
          </p:cNvPr>
          <p:cNvPicPr>
            <a:picLocks noChangeAspect="1"/>
          </p:cNvPicPr>
          <p:nvPr/>
        </p:nvPicPr>
        <p:blipFill>
          <a:blip r:embed="rId7"/>
          <a:stretch>
            <a:fillRect/>
          </a:stretch>
        </p:blipFill>
        <p:spPr>
          <a:xfrm>
            <a:off x="1360529" y="4311470"/>
            <a:ext cx="1348736" cy="481128"/>
          </a:xfrm>
          <a:prstGeom prst="rect">
            <a:avLst/>
          </a:prstGeom>
        </p:spPr>
      </p:pic>
      <p:sp>
        <p:nvSpPr>
          <p:cNvPr id="10" name="Subtitle 2">
            <a:extLst>
              <a:ext uri="{FF2B5EF4-FFF2-40B4-BE49-F238E27FC236}">
                <a16:creationId xmlns:a16="http://schemas.microsoft.com/office/drawing/2014/main" id="{09B05830-D0A1-747D-6F9B-99BA6603B27F}"/>
              </a:ext>
            </a:extLst>
          </p:cNvPr>
          <p:cNvSpPr txBox="1">
            <a:spLocks/>
          </p:cNvSpPr>
          <p:nvPr/>
        </p:nvSpPr>
        <p:spPr>
          <a:xfrm>
            <a:off x="2800952" y="4275558"/>
            <a:ext cx="9086248" cy="86305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4) Use the </a:t>
            </a:r>
            <a:r>
              <a:rPr lang="en-GB" sz="1800" b="1">
                <a:cs typeface="Calibri"/>
              </a:rPr>
              <a:t>“Print to PDF” </a:t>
            </a:r>
            <a:r>
              <a:rPr lang="en-GB" sz="1800">
                <a:cs typeface="Calibri"/>
              </a:rPr>
              <a:t>option to save the PowerPoint as a PDF document (but please be aware you will lose access to the Notes section which contains additional information for the slide).</a:t>
            </a:r>
          </a:p>
        </p:txBody>
      </p:sp>
      <p:pic>
        <p:nvPicPr>
          <p:cNvPr id="15" name="Picture 14" descr="The &quot;More options&quot; icon has three dots in a horizontal line.">
            <a:extLst>
              <a:ext uri="{FF2B5EF4-FFF2-40B4-BE49-F238E27FC236}">
                <a16:creationId xmlns:a16="http://schemas.microsoft.com/office/drawing/2014/main" id="{56A84298-9AEE-0E56-7000-938BF6A3EF25}"/>
              </a:ext>
            </a:extLst>
          </p:cNvPr>
          <p:cNvPicPr>
            <a:picLocks noChangeAspect="1"/>
          </p:cNvPicPr>
          <p:nvPr/>
        </p:nvPicPr>
        <p:blipFill rotWithShape="1">
          <a:blip r:embed="rId8"/>
          <a:srcRect l="80788" t="4007" r="1770" b="89283"/>
          <a:stretch/>
        </p:blipFill>
        <p:spPr>
          <a:xfrm>
            <a:off x="2170483" y="5180252"/>
            <a:ext cx="529789" cy="317455"/>
          </a:xfrm>
          <a:prstGeom prst="rect">
            <a:avLst/>
          </a:prstGeom>
        </p:spPr>
      </p:pic>
      <p:pic>
        <p:nvPicPr>
          <p:cNvPr id="17" name="Picture 16" descr="The Accessibility mode button shows a piece of paper with a circle partially covering it, next to the phrase Accessibility mode.">
            <a:extLst>
              <a:ext uri="{FF2B5EF4-FFF2-40B4-BE49-F238E27FC236}">
                <a16:creationId xmlns:a16="http://schemas.microsoft.com/office/drawing/2014/main" id="{CE6BBD63-B2EF-56E6-D68E-BC966756C47A}"/>
              </a:ext>
            </a:extLst>
          </p:cNvPr>
          <p:cNvPicPr>
            <a:picLocks noChangeAspect="1"/>
          </p:cNvPicPr>
          <p:nvPr/>
        </p:nvPicPr>
        <p:blipFill rotWithShape="1">
          <a:blip r:embed="rId9"/>
          <a:srcRect l="7090" t="84917" b="1833"/>
          <a:stretch/>
        </p:blipFill>
        <p:spPr>
          <a:xfrm>
            <a:off x="550585" y="5514640"/>
            <a:ext cx="2163334" cy="481128"/>
          </a:xfrm>
          <a:prstGeom prst="rect">
            <a:avLst/>
          </a:prstGeom>
        </p:spPr>
      </p:pic>
      <p:sp>
        <p:nvSpPr>
          <p:cNvPr id="12" name="Subtitle 2">
            <a:extLst>
              <a:ext uri="{FF2B5EF4-FFF2-40B4-BE49-F238E27FC236}">
                <a16:creationId xmlns:a16="http://schemas.microsoft.com/office/drawing/2014/main" id="{0B7D9BD2-0E54-A593-0FCF-407812AF5ECC}"/>
              </a:ext>
            </a:extLst>
          </p:cNvPr>
          <p:cNvSpPr txBox="1">
            <a:spLocks/>
          </p:cNvSpPr>
          <p:nvPr/>
        </p:nvSpPr>
        <p:spPr>
          <a:xfrm>
            <a:off x="2800952" y="5195544"/>
            <a:ext cx="9086248" cy="89900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5) Use the </a:t>
            </a:r>
            <a:r>
              <a:rPr lang="en-GB" sz="1800" b="1">
                <a:cs typeface="Calibri"/>
              </a:rPr>
              <a:t>“More options” </a:t>
            </a:r>
            <a:r>
              <a:rPr lang="en-GB" sz="1800">
                <a:cs typeface="Calibri"/>
              </a:rPr>
              <a:t>icon in the top right-hand corner and choose </a:t>
            </a:r>
            <a:r>
              <a:rPr lang="en-GB" sz="1800" b="1">
                <a:cs typeface="Calibri"/>
              </a:rPr>
              <a:t>“Accessibility mode” </a:t>
            </a:r>
            <a:r>
              <a:rPr lang="en-GB" sz="1800">
                <a:cs typeface="Calibri"/>
              </a:rPr>
              <a:t>from the pop-up menu to access the slides in a different format which will display any Alt Text that has been set for charts and images.</a:t>
            </a:r>
          </a:p>
        </p:txBody>
      </p:sp>
      <p:sp>
        <p:nvSpPr>
          <p:cNvPr id="4" name="Subtitle 2">
            <a:extLst>
              <a:ext uri="{FF2B5EF4-FFF2-40B4-BE49-F238E27FC236}">
                <a16:creationId xmlns:a16="http://schemas.microsoft.com/office/drawing/2014/main" id="{4B3FDBD8-4DE1-4961-94CA-27160328E307}"/>
              </a:ext>
            </a:extLst>
          </p:cNvPr>
          <p:cNvSpPr txBox="1">
            <a:spLocks/>
          </p:cNvSpPr>
          <p:nvPr/>
        </p:nvSpPr>
        <p:spPr>
          <a:xfrm>
            <a:off x="221282" y="6222502"/>
            <a:ext cx="11689735" cy="56274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cs typeface="Calibri"/>
              </a:rPr>
              <a:t>We are continually working to improve the accessibility of our content. If you find you are unable to access any part of this update, please contact </a:t>
            </a:r>
            <a:r>
              <a:rPr lang="en-GB" sz="1600" dirty="0">
                <a:cs typeface="Calibri"/>
                <a:hlinkClick r:id="rId10"/>
              </a:rPr>
              <a:t>policyandinsight</a:t>
            </a:r>
            <a:r>
              <a:rPr lang="en-GB" sz="1600">
                <a:cs typeface="Calibri"/>
                <a:hlinkClick r:id="rId10"/>
              </a:rPr>
              <a:t>@cambridgeshire.gov.uk</a:t>
            </a:r>
            <a:r>
              <a:rPr lang="en-GB" sz="1600">
                <a:cs typeface="Calibri"/>
              </a:rPr>
              <a:t> and we will be happy to investigate providing information in a different format.</a:t>
            </a:r>
            <a:endParaRPr lang="en-GB" sz="1600">
              <a:ea typeface="Calibri" panose="020F0502020204030204"/>
              <a:cs typeface="Calibri" panose="020F0502020204030204"/>
            </a:endParaRPr>
          </a:p>
        </p:txBody>
      </p:sp>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4</a:t>
            </a:fld>
            <a:endParaRPr lang="en-GB"/>
          </a:p>
        </p:txBody>
      </p:sp>
    </p:spTree>
    <p:extLst>
      <p:ext uri="{BB962C8B-B14F-4D97-AF65-F5344CB8AC3E}">
        <p14:creationId xmlns:p14="http://schemas.microsoft.com/office/powerpoint/2010/main" val="72617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Retail Footfall: Central Cambridge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292388"/>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dirty="0">
                <a:solidFill>
                  <a:srgbClr val="000000"/>
                </a:solidFill>
                <a:cs typeface="Calibri"/>
              </a:rPr>
              <a:t>All days are below pre-Covid (March 2019) levels. Monday and Tuesday (-10%) experienced the largest decrease, while Saturday (-5%) is closest to pre-Covid.</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40</a:t>
            </a:fld>
            <a:endParaRPr lang="en-GB"/>
          </a:p>
        </p:txBody>
      </p:sp>
      <p:graphicFrame>
        <p:nvGraphicFramePr>
          <p:cNvPr id="4" name="Table 12">
            <a:extLst>
              <a:ext uri="{FF2B5EF4-FFF2-40B4-BE49-F238E27FC236}">
                <a16:creationId xmlns:a16="http://schemas.microsoft.com/office/drawing/2014/main" id="{B81E66A3-007C-9D2B-7CD3-883109AF59E6}"/>
              </a:ext>
            </a:extLst>
          </p:cNvPr>
          <p:cNvGraphicFramePr>
            <a:graphicFrameLocks noGrp="1"/>
          </p:cNvGraphicFramePr>
          <p:nvPr>
            <p:extLst>
              <p:ext uri="{D42A27DB-BD31-4B8C-83A1-F6EECF244321}">
                <p14:modId xmlns:p14="http://schemas.microsoft.com/office/powerpoint/2010/main" val="3228386208"/>
              </p:ext>
            </p:extLst>
          </p:nvPr>
        </p:nvGraphicFramePr>
        <p:xfrm>
          <a:off x="1897477" y="5525814"/>
          <a:ext cx="7915271" cy="1005840"/>
        </p:xfrm>
        <a:graphic>
          <a:graphicData uri="http://schemas.openxmlformats.org/drawingml/2006/table">
            <a:tbl>
              <a:tblPr firstRow="1" bandRow="1">
                <a:tableStyleId>{5C22544A-7EE6-4342-B048-85BDC9FD1C3A}</a:tableStyleId>
              </a:tblPr>
              <a:tblGrid>
                <a:gridCol w="1130753">
                  <a:extLst>
                    <a:ext uri="{9D8B030D-6E8A-4147-A177-3AD203B41FA5}">
                      <a16:colId xmlns:a16="http://schemas.microsoft.com/office/drawing/2014/main" val="3635690432"/>
                    </a:ext>
                  </a:extLst>
                </a:gridCol>
                <a:gridCol w="1130753">
                  <a:extLst>
                    <a:ext uri="{9D8B030D-6E8A-4147-A177-3AD203B41FA5}">
                      <a16:colId xmlns:a16="http://schemas.microsoft.com/office/drawing/2014/main" val="457332109"/>
                    </a:ext>
                  </a:extLst>
                </a:gridCol>
                <a:gridCol w="1130753">
                  <a:extLst>
                    <a:ext uri="{9D8B030D-6E8A-4147-A177-3AD203B41FA5}">
                      <a16:colId xmlns:a16="http://schemas.microsoft.com/office/drawing/2014/main" val="3411170912"/>
                    </a:ext>
                  </a:extLst>
                </a:gridCol>
                <a:gridCol w="1130753">
                  <a:extLst>
                    <a:ext uri="{9D8B030D-6E8A-4147-A177-3AD203B41FA5}">
                      <a16:colId xmlns:a16="http://schemas.microsoft.com/office/drawing/2014/main" val="115497525"/>
                    </a:ext>
                  </a:extLst>
                </a:gridCol>
                <a:gridCol w="1130753">
                  <a:extLst>
                    <a:ext uri="{9D8B030D-6E8A-4147-A177-3AD203B41FA5}">
                      <a16:colId xmlns:a16="http://schemas.microsoft.com/office/drawing/2014/main" val="2079532242"/>
                    </a:ext>
                  </a:extLst>
                </a:gridCol>
                <a:gridCol w="1130753">
                  <a:extLst>
                    <a:ext uri="{9D8B030D-6E8A-4147-A177-3AD203B41FA5}">
                      <a16:colId xmlns:a16="http://schemas.microsoft.com/office/drawing/2014/main" val="77169810"/>
                    </a:ext>
                  </a:extLst>
                </a:gridCol>
                <a:gridCol w="1130753">
                  <a:extLst>
                    <a:ext uri="{9D8B030D-6E8A-4147-A177-3AD203B41FA5}">
                      <a16:colId xmlns:a16="http://schemas.microsoft.com/office/drawing/2014/main" val="3035901466"/>
                    </a:ext>
                  </a:extLst>
                </a:gridCol>
              </a:tblGrid>
              <a:tr h="395410">
                <a:tc gridSpan="7">
                  <a:txBody>
                    <a:bodyPr/>
                    <a:lstStyle/>
                    <a:p>
                      <a:pPr algn="ctr" fontAlgn="b"/>
                      <a:r>
                        <a:rPr lang="en-GB" sz="1200" b="1" u="none" strike="noStrike">
                          <a:solidFill>
                            <a:srgbClr val="0070C0"/>
                          </a:solidFill>
                          <a:effectLst/>
                          <a:latin typeface="+mn-lt"/>
                        </a:rPr>
                        <a:t>Pre-COVID to Now:</a:t>
                      </a:r>
                    </a:p>
                    <a:p>
                      <a:pPr algn="ctr" fontAlgn="b"/>
                      <a:r>
                        <a:rPr lang="en-GB" sz="1200" b="1" u="none" strike="noStrike">
                          <a:solidFill>
                            <a:schemeClr val="tx1"/>
                          </a:solidFill>
                          <a:effectLst/>
                          <a:latin typeface="+mn-lt"/>
                        </a:rPr>
                        <a:t>Mar 2019 to Mar 2024</a:t>
                      </a:r>
                      <a:endParaRPr lang="en-GB" sz="1200" b="1" i="0" u="none" strike="noStrike">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37900515"/>
                  </a:ext>
                </a:extLst>
              </a:tr>
              <a:tr h="250314">
                <a:tc>
                  <a:txBody>
                    <a:bodyPr/>
                    <a:lstStyle/>
                    <a:p>
                      <a:pPr algn="ctr"/>
                      <a:r>
                        <a:rPr lang="en-GB" sz="1200" b="1"/>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Thursday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Friday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Saturday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Sunday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50615"/>
                  </a:ext>
                </a:extLst>
              </a:tr>
              <a:tr h="0">
                <a:tc>
                  <a:txBody>
                    <a:bodyPr/>
                    <a:lstStyle/>
                    <a:p>
                      <a:pPr algn="ctr"/>
                      <a:r>
                        <a:rPr lang="en-GB" sz="1200" b="1">
                          <a:solidFill>
                            <a:schemeClr val="tx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-10%</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solidFill>
                            <a:sysClr val="windowText" lastClr="00000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solidFill>
                            <a:schemeClr val="tx1"/>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979260815"/>
                  </a:ext>
                </a:extLst>
              </a:tr>
            </a:tbl>
          </a:graphicData>
        </a:graphic>
      </p:graphicFrame>
      <p:pic>
        <p:nvPicPr>
          <p:cNvPr id="6" name="Picture 5" descr="A clustered column chart showing average daily footfall in central Cambridge split by day of the week for March in 2019, 2021 and 2024. &#10;All days of the week are lower than they were in 2019, with Monday and Tuesday showing the largest decrease of 10%.">
            <a:extLst>
              <a:ext uri="{FF2B5EF4-FFF2-40B4-BE49-F238E27FC236}">
                <a16:creationId xmlns:a16="http://schemas.microsoft.com/office/drawing/2014/main" id="{2F8A2AC8-6536-9A31-33EA-63F88428088A}"/>
              </a:ext>
            </a:extLst>
          </p:cNvPr>
          <p:cNvPicPr>
            <a:picLocks noChangeAspect="1"/>
          </p:cNvPicPr>
          <p:nvPr/>
        </p:nvPicPr>
        <p:blipFill>
          <a:blip r:embed="rId4"/>
          <a:stretch>
            <a:fillRect/>
          </a:stretch>
        </p:blipFill>
        <p:spPr>
          <a:xfrm>
            <a:off x="233680" y="995055"/>
            <a:ext cx="11555532" cy="4438074"/>
          </a:xfrm>
          <a:prstGeom prst="rect">
            <a:avLst/>
          </a:prstGeom>
        </p:spPr>
      </p:pic>
    </p:spTree>
    <p:extLst>
      <p:ext uri="{BB962C8B-B14F-4D97-AF65-F5344CB8AC3E}">
        <p14:creationId xmlns:p14="http://schemas.microsoft.com/office/powerpoint/2010/main" val="316905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Car Parking</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96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Daily Use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10612"/>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Multi-storey car park use in March 2024 was 18% below pre-Covid (March 2019) levels. Grafton East (-28%) has seen the largest fall in average daily usage among individual car parks compared to pre-Covid; whereas Grand Arcade has seen the largest increase in average daily usage (+6%).</a:t>
            </a:r>
            <a:endParaRPr lang="en-GB" sz="1400">
              <a:solidFill>
                <a:srgbClr val="000000"/>
              </a:solidFill>
              <a:ea typeface="Calibri"/>
              <a:cs typeface="Calibri"/>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42</a:t>
            </a:fld>
            <a:endParaRPr lang="en-GB"/>
          </a:p>
        </p:txBody>
      </p:sp>
      <p:graphicFrame>
        <p:nvGraphicFramePr>
          <p:cNvPr id="2" name="Table 1">
            <a:extLst>
              <a:ext uri="{FF2B5EF4-FFF2-40B4-BE49-F238E27FC236}">
                <a16:creationId xmlns:a16="http://schemas.microsoft.com/office/drawing/2014/main" id="{F5ADFED5-51EA-8F04-B158-6063E3FB5689}"/>
              </a:ext>
            </a:extLst>
          </p:cNvPr>
          <p:cNvGraphicFramePr>
            <a:graphicFrameLocks noGrp="1"/>
          </p:cNvGraphicFramePr>
          <p:nvPr>
            <p:extLst>
              <p:ext uri="{D42A27DB-BD31-4B8C-83A1-F6EECF244321}">
                <p14:modId xmlns:p14="http://schemas.microsoft.com/office/powerpoint/2010/main" val="2533281000"/>
              </p:ext>
            </p:extLst>
          </p:nvPr>
        </p:nvGraphicFramePr>
        <p:xfrm>
          <a:off x="2093586" y="5576650"/>
          <a:ext cx="2713194" cy="984884"/>
        </p:xfrm>
        <a:graphic>
          <a:graphicData uri="http://schemas.openxmlformats.org/drawingml/2006/table">
            <a:tbl>
              <a:tblPr firstRow="1"/>
              <a:tblGrid>
                <a:gridCol w="904398">
                  <a:extLst>
                    <a:ext uri="{9D8B030D-6E8A-4147-A177-3AD203B41FA5}">
                      <a16:colId xmlns:a16="http://schemas.microsoft.com/office/drawing/2014/main" val="1142284799"/>
                    </a:ext>
                  </a:extLst>
                </a:gridCol>
                <a:gridCol w="904398">
                  <a:extLst>
                    <a:ext uri="{9D8B030D-6E8A-4147-A177-3AD203B41FA5}">
                      <a16:colId xmlns:a16="http://schemas.microsoft.com/office/drawing/2014/main" val="4111957444"/>
                    </a:ext>
                  </a:extLst>
                </a:gridCol>
                <a:gridCol w="904398">
                  <a:extLst>
                    <a:ext uri="{9D8B030D-6E8A-4147-A177-3AD203B41FA5}">
                      <a16:colId xmlns:a16="http://schemas.microsoft.com/office/drawing/2014/main" val="2950965272"/>
                    </a:ext>
                  </a:extLst>
                </a:gridCol>
              </a:tblGrid>
              <a:tr h="200025">
                <a:tc gridSpan="3">
                  <a:txBody>
                    <a:bodyPr/>
                    <a:lstStyle/>
                    <a:p>
                      <a:pPr algn="ctr" rtl="0" fontAlgn="ctr"/>
                      <a:r>
                        <a:rPr lang="en-GB" sz="1200" b="1" i="0" u="none" strike="noStrike">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982107740"/>
                  </a:ext>
                </a:extLst>
              </a:tr>
              <a:tr h="209549">
                <a:tc gridSpan="3">
                  <a:txBody>
                    <a:bodyPr/>
                    <a:lstStyle/>
                    <a:p>
                      <a:pPr algn="ctr" rtl="0" fontAlgn="ctr"/>
                      <a:r>
                        <a:rPr lang="en-GB" sz="1200" b="1" i="0" u="none" strike="noStrike">
                          <a:solidFill>
                            <a:srgbClr val="000000"/>
                          </a:solidFill>
                          <a:effectLst/>
                          <a:latin typeface="Calibri"/>
                        </a:rPr>
                        <a:t>March 2019 to March 2024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3992453800"/>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019735"/>
                  </a:ext>
                </a:extLst>
              </a:tr>
              <a:tr h="209550">
                <a:tc>
                  <a:txBody>
                    <a:bodyPr/>
                    <a:lstStyle/>
                    <a:p>
                      <a:pPr algn="ctr" rtl="0" fontAlgn="ctr"/>
                      <a:r>
                        <a:rPr lang="en-GB" sz="1200" b="1" i="0" u="none" strike="noStrike">
                          <a:solidFill>
                            <a:schemeClr val="tx1"/>
                          </a:solidFill>
                          <a:effectLst/>
                          <a:latin typeface="Calibri"/>
                        </a:rPr>
                        <a:t>-18%</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extLst>
                  <a:ext uri="{0D108BD9-81ED-4DB2-BD59-A6C34878D82A}">
                    <a16:rowId xmlns:a16="http://schemas.microsoft.com/office/drawing/2014/main" val="934588996"/>
                  </a:ext>
                </a:extLst>
              </a:tr>
            </a:tbl>
          </a:graphicData>
        </a:graphic>
      </p:graphicFrame>
      <p:graphicFrame>
        <p:nvGraphicFramePr>
          <p:cNvPr id="6" name="Table 5">
            <a:extLst>
              <a:ext uri="{FF2B5EF4-FFF2-40B4-BE49-F238E27FC236}">
                <a16:creationId xmlns:a16="http://schemas.microsoft.com/office/drawing/2014/main" id="{15C8C1D2-622E-1EB0-9180-7728D2A51A6C}"/>
              </a:ext>
            </a:extLst>
          </p:cNvPr>
          <p:cNvGraphicFramePr>
            <a:graphicFrameLocks noGrp="1"/>
          </p:cNvGraphicFramePr>
          <p:nvPr>
            <p:extLst>
              <p:ext uri="{D42A27DB-BD31-4B8C-83A1-F6EECF244321}">
                <p14:modId xmlns:p14="http://schemas.microsoft.com/office/powerpoint/2010/main" val="1117513017"/>
              </p:ext>
            </p:extLst>
          </p:nvPr>
        </p:nvGraphicFramePr>
        <p:xfrm>
          <a:off x="4808553" y="5576650"/>
          <a:ext cx="2713194" cy="984884"/>
        </p:xfrm>
        <a:graphic>
          <a:graphicData uri="http://schemas.openxmlformats.org/drawingml/2006/table">
            <a:tbl>
              <a:tblPr firstRow="1"/>
              <a:tblGrid>
                <a:gridCol w="904398">
                  <a:extLst>
                    <a:ext uri="{9D8B030D-6E8A-4147-A177-3AD203B41FA5}">
                      <a16:colId xmlns:a16="http://schemas.microsoft.com/office/drawing/2014/main" val="945895300"/>
                    </a:ext>
                  </a:extLst>
                </a:gridCol>
                <a:gridCol w="904398">
                  <a:extLst>
                    <a:ext uri="{9D8B030D-6E8A-4147-A177-3AD203B41FA5}">
                      <a16:colId xmlns:a16="http://schemas.microsoft.com/office/drawing/2014/main" val="3383474223"/>
                    </a:ext>
                  </a:extLst>
                </a:gridCol>
                <a:gridCol w="904398">
                  <a:extLst>
                    <a:ext uri="{9D8B030D-6E8A-4147-A177-3AD203B41FA5}">
                      <a16:colId xmlns:a16="http://schemas.microsoft.com/office/drawing/2014/main" val="2757890257"/>
                    </a:ext>
                  </a:extLst>
                </a:gridCol>
              </a:tblGrid>
              <a:tr h="200025">
                <a:tc gridSpan="3">
                  <a:txBody>
                    <a:bodyPr/>
                    <a:lstStyle/>
                    <a:p>
                      <a:pPr algn="ctr" rtl="0" fontAlgn="ctr"/>
                      <a:r>
                        <a:rPr lang="en-GB" sz="1200" b="1" i="0" u="none" strike="noStrike">
                          <a:solidFill>
                            <a:srgbClr val="0070C0"/>
                          </a:solidFill>
                          <a:effectLst/>
                          <a:latin typeface="Calibri"/>
                        </a:rPr>
                        <a:t>Mid 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001072226"/>
                  </a:ext>
                </a:extLst>
              </a:tr>
              <a:tr h="209549">
                <a:tc gridSpan="3">
                  <a:txBody>
                    <a:bodyPr/>
                    <a:lstStyle/>
                    <a:p>
                      <a:pPr lvl="0" algn="ctr">
                        <a:buNone/>
                      </a:pPr>
                      <a:r>
                        <a:rPr lang="en-GB" sz="1200" b="1" i="0" u="none" strike="noStrike">
                          <a:solidFill>
                            <a:srgbClr val="000000"/>
                          </a:solidFill>
                          <a:effectLst/>
                          <a:latin typeface="Calibri"/>
                        </a:rPr>
                        <a:t>March 2021 to March 2024</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44436334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3732172"/>
                  </a:ext>
                </a:extLst>
              </a:tr>
              <a:tr h="209550">
                <a:tc>
                  <a:txBody>
                    <a:bodyPr/>
                    <a:lstStyle/>
                    <a:p>
                      <a:pPr algn="ctr" rtl="0" fontAlgn="ctr"/>
                      <a:r>
                        <a:rPr lang="en-GB" sz="1200" b="1" i="0" u="none" strike="noStrike">
                          <a:effectLst/>
                          <a:latin typeface="Calibri"/>
                        </a:rPr>
                        <a:t>+302%</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+235%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+407%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795437"/>
                  </a:ext>
                </a:extLst>
              </a:tr>
            </a:tbl>
          </a:graphicData>
        </a:graphic>
      </p:graphicFrame>
      <p:graphicFrame>
        <p:nvGraphicFramePr>
          <p:cNvPr id="5" name="Table 4">
            <a:extLst>
              <a:ext uri="{FF2B5EF4-FFF2-40B4-BE49-F238E27FC236}">
                <a16:creationId xmlns:a16="http://schemas.microsoft.com/office/drawing/2014/main" id="{F0C93F8E-23AB-5AF0-C029-AFA9478ECE78}"/>
              </a:ext>
            </a:extLst>
          </p:cNvPr>
          <p:cNvGraphicFramePr>
            <a:graphicFrameLocks noGrp="1"/>
          </p:cNvGraphicFramePr>
          <p:nvPr>
            <p:extLst>
              <p:ext uri="{D42A27DB-BD31-4B8C-83A1-F6EECF244321}">
                <p14:modId xmlns:p14="http://schemas.microsoft.com/office/powerpoint/2010/main" val="2506639567"/>
              </p:ext>
            </p:extLst>
          </p:nvPr>
        </p:nvGraphicFramePr>
        <p:xfrm>
          <a:off x="7523801" y="5576650"/>
          <a:ext cx="2713194" cy="984884"/>
        </p:xfrm>
        <a:graphic>
          <a:graphicData uri="http://schemas.openxmlformats.org/drawingml/2006/table">
            <a:tbl>
              <a:tblPr firstRow="1"/>
              <a:tblGrid>
                <a:gridCol w="904398">
                  <a:extLst>
                    <a:ext uri="{9D8B030D-6E8A-4147-A177-3AD203B41FA5}">
                      <a16:colId xmlns:a16="http://schemas.microsoft.com/office/drawing/2014/main" val="2574862374"/>
                    </a:ext>
                  </a:extLst>
                </a:gridCol>
                <a:gridCol w="904398">
                  <a:extLst>
                    <a:ext uri="{9D8B030D-6E8A-4147-A177-3AD203B41FA5}">
                      <a16:colId xmlns:a16="http://schemas.microsoft.com/office/drawing/2014/main" val="4191873099"/>
                    </a:ext>
                  </a:extLst>
                </a:gridCol>
                <a:gridCol w="904398">
                  <a:extLst>
                    <a:ext uri="{9D8B030D-6E8A-4147-A177-3AD203B41FA5}">
                      <a16:colId xmlns:a16="http://schemas.microsoft.com/office/drawing/2014/main" val="3721852368"/>
                    </a:ext>
                  </a:extLst>
                </a:gridCol>
              </a:tblGrid>
              <a:tr h="200025">
                <a:tc gridSpan="3">
                  <a:txBody>
                    <a:bodyPr/>
                    <a:lstStyle/>
                    <a:p>
                      <a:pPr algn="ctr" rtl="0" fontAlgn="ctr"/>
                      <a:r>
                        <a:rPr lang="en-GB" sz="1200" b="1" i="0" u="none" strike="noStrike">
                          <a:solidFill>
                            <a:srgbClr val="0070C0"/>
                          </a:solidFill>
                          <a:effectLst/>
                          <a:latin typeface="Calibri"/>
                        </a:rPr>
                        <a:t>Previous year to Now: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810268306"/>
                  </a:ext>
                </a:extLst>
              </a:tr>
              <a:tr h="209549">
                <a:tc gridSpan="3">
                  <a:txBody>
                    <a:bodyPr/>
                    <a:lstStyle/>
                    <a:p>
                      <a:pPr lvl="0" algn="ctr">
                        <a:buNone/>
                      </a:pPr>
                      <a:r>
                        <a:rPr lang="en-GB" sz="1200" b="1" i="0" u="none" strike="noStrike">
                          <a:solidFill>
                            <a:srgbClr val="000000"/>
                          </a:solidFill>
                          <a:effectLst/>
                          <a:latin typeface="Calibri"/>
                        </a:rPr>
                        <a:t>March 2023 to March 2024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409787165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201047"/>
                  </a:ext>
                </a:extLst>
              </a:tr>
              <a:tr h="209550">
                <a:tc>
                  <a:txBody>
                    <a:bodyPr/>
                    <a:lstStyle/>
                    <a:p>
                      <a:pPr algn="ctr" rtl="0" fontAlgn="ctr"/>
                      <a:r>
                        <a:rPr lang="en-GB" sz="1200" b="1" i="0" u="none" strike="noStrike">
                          <a:effectLst/>
                          <a:latin typeface="Calibri"/>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buNone/>
                      </a:pPr>
                      <a:r>
                        <a:rPr lang="en-GB" sz="1200" b="1" i="0" u="none" strike="noStrike">
                          <a:effectLst/>
                          <a:latin typeface="Calibri"/>
                        </a:rPr>
                        <a:t>-1%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23703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36712"/>
            <a:ext cx="12157011"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pic>
        <p:nvPicPr>
          <p:cNvPr id="8" name="Picture 7">
            <a:extLst>
              <a:ext uri="{FF2B5EF4-FFF2-40B4-BE49-F238E27FC236}">
                <a16:creationId xmlns:a16="http://schemas.microsoft.com/office/drawing/2014/main" id="{F6B33CBE-A661-777D-1030-C613AFF5A94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85494" y="5087731"/>
            <a:ext cx="10911382" cy="440123"/>
          </a:xfrm>
          <a:prstGeom prst="rect">
            <a:avLst/>
          </a:prstGeom>
        </p:spPr>
      </p:pic>
      <p:pic>
        <p:nvPicPr>
          <p:cNvPr id="9" name="Picture 8" descr="A graph showing the car park use in Cambridge by year. 2024 volumes are very similar to 2023 so far and still below 2019 and the early months of 2020.">
            <a:extLst>
              <a:ext uri="{FF2B5EF4-FFF2-40B4-BE49-F238E27FC236}">
                <a16:creationId xmlns:a16="http://schemas.microsoft.com/office/drawing/2014/main" id="{44D646CE-D313-688D-91C8-D6A63245D507}"/>
              </a:ext>
            </a:extLst>
          </p:cNvPr>
          <p:cNvPicPr>
            <a:picLocks noChangeAspect="1"/>
          </p:cNvPicPr>
          <p:nvPr/>
        </p:nvPicPr>
        <p:blipFill>
          <a:blip r:embed="rId5"/>
          <a:stretch>
            <a:fillRect/>
          </a:stretch>
        </p:blipFill>
        <p:spPr>
          <a:xfrm>
            <a:off x="596609" y="1218052"/>
            <a:ext cx="10998782" cy="3804169"/>
          </a:xfrm>
          <a:prstGeom prst="rect">
            <a:avLst/>
          </a:prstGeom>
        </p:spPr>
      </p:pic>
    </p:spTree>
    <p:extLst>
      <p:ext uri="{BB962C8B-B14F-4D97-AF65-F5344CB8AC3E}">
        <p14:creationId xmlns:p14="http://schemas.microsoft.com/office/powerpoint/2010/main" val="932631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Month</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6574"/>
            <a:ext cx="11720399"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Typical daily multi-storey car park usage has increased in March 2024 in comparison to last year (5% higher than March 2023). </a:t>
            </a:r>
          </a:p>
          <a:p>
            <a:pPr algn="ctr"/>
            <a:r>
              <a:rPr lang="en-GB" sz="1400">
                <a:solidFill>
                  <a:srgbClr val="000000"/>
                </a:solidFill>
                <a:cs typeface="Calibri"/>
              </a:rPr>
              <a:t>The proportionate split in length-of-stay within multi-storey car parks has stayed fairly consistent over time.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43</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pic>
        <p:nvPicPr>
          <p:cNvPr id="7" name="Picture 6" descr="A horizontal bar chart showing the average daily car park usage for March 2019, 2021, 2023, and 2024. &#10;Each bar is also split proportionately by length of stay. &#10;March 2024 is slightly ahead of 2023, but average number of daily transactions is greatly ahead of 2021. Levels have not yet returned to pre-Covid levels (2019).&#10;The split in length-of-stay has not greatly changed between years.">
            <a:extLst>
              <a:ext uri="{FF2B5EF4-FFF2-40B4-BE49-F238E27FC236}">
                <a16:creationId xmlns:a16="http://schemas.microsoft.com/office/drawing/2014/main" id="{C91F3BA5-AF3A-D641-A522-AEF7D4735DA0}"/>
              </a:ext>
            </a:extLst>
          </p:cNvPr>
          <p:cNvPicPr>
            <a:picLocks noChangeAspect="1"/>
          </p:cNvPicPr>
          <p:nvPr/>
        </p:nvPicPr>
        <p:blipFill>
          <a:blip r:embed="rId3"/>
          <a:stretch>
            <a:fillRect/>
          </a:stretch>
        </p:blipFill>
        <p:spPr>
          <a:xfrm>
            <a:off x="1686064" y="1197105"/>
            <a:ext cx="8819872" cy="5232585"/>
          </a:xfrm>
          <a:prstGeom prst="rect">
            <a:avLst/>
          </a:prstGeom>
        </p:spPr>
      </p:pic>
    </p:spTree>
    <p:extLst>
      <p:ext uri="{BB962C8B-B14F-4D97-AF65-F5344CB8AC3E}">
        <p14:creationId xmlns:p14="http://schemas.microsoft.com/office/powerpoint/2010/main" val="386721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Car Park</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813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000000"/>
                </a:solidFill>
                <a:cs typeface="Calibri"/>
              </a:rPr>
              <a:t>In March 2024, Grafton West had the highest proportion of stays under 3 hours (85%) whilst Queen Anne’s Terrace had the lowest proportion (59%). Grand Arcade remains comfortably the most popular car park – with over 63,000 transactions recorded in March 2024.</a:t>
            </a:r>
            <a:endParaRPr lang="en-GB" sz="1400" dirty="0">
              <a:solidFill>
                <a:srgbClr val="00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44</a:t>
            </a:fld>
            <a:endParaRPr lang="en-GB"/>
          </a:p>
        </p:txBody>
      </p:sp>
      <p:pic>
        <p:nvPicPr>
          <p:cNvPr id="9" name="Picture 8" descr="A horizontal bar chart showing usage by car park and length of stay. The Grand Arcade is by far the most popular car park. Grafton West had the highest proportion of stays under 3 hours (85%) whilst Queen Anne’s Terrace had the lowest proportion (59%).">
            <a:extLst>
              <a:ext uri="{FF2B5EF4-FFF2-40B4-BE49-F238E27FC236}">
                <a16:creationId xmlns:a16="http://schemas.microsoft.com/office/drawing/2014/main" id="{478A2FFC-7128-EB87-2918-52E2645D9C97}"/>
              </a:ext>
            </a:extLst>
          </p:cNvPr>
          <p:cNvPicPr>
            <a:picLocks noChangeAspect="1"/>
          </p:cNvPicPr>
          <p:nvPr/>
        </p:nvPicPr>
        <p:blipFill>
          <a:blip r:embed="rId3"/>
          <a:stretch>
            <a:fillRect/>
          </a:stretch>
        </p:blipFill>
        <p:spPr>
          <a:xfrm>
            <a:off x="1189940" y="1750325"/>
            <a:ext cx="9812119" cy="4925112"/>
          </a:xfrm>
          <a:prstGeom prst="rect">
            <a:avLst/>
          </a:prstGeom>
        </p:spPr>
      </p:pic>
      <p:sp>
        <p:nvSpPr>
          <p:cNvPr id="12" name="TextBox 11">
            <a:extLst>
              <a:ext uri="{FF2B5EF4-FFF2-40B4-BE49-F238E27FC236}">
                <a16:creationId xmlns:a16="http://schemas.microsoft.com/office/drawing/2014/main" id="{1E4800E6-E947-9D25-1A98-EC4F460FCF38}"/>
              </a:ext>
              <a:ext uri="{C183D7F6-B498-43B3-948B-1728B52AA6E4}">
                <adec:decorative xmlns:adec="http://schemas.microsoft.com/office/drawing/2017/decorative" val="1"/>
              </a:ext>
            </a:extLst>
          </p:cNvPr>
          <p:cNvSpPr txBox="1"/>
          <p:nvPr/>
        </p:nvSpPr>
        <p:spPr>
          <a:xfrm>
            <a:off x="3325557" y="1380993"/>
            <a:ext cx="5540883" cy="307777"/>
          </a:xfrm>
          <a:prstGeom prst="rect">
            <a:avLst/>
          </a:prstGeom>
          <a:noFill/>
        </p:spPr>
        <p:txBody>
          <a:bodyPr wrap="square" lIns="91440" tIns="45720" rIns="91440" bIns="45720" rtlCol="0" anchor="t">
            <a:spAutoFit/>
          </a:bodyPr>
          <a:lstStyle/>
          <a:p>
            <a:pPr algn="ctr"/>
            <a:r>
              <a:rPr lang="en-GB" sz="1400" b="1" dirty="0">
                <a:solidFill>
                  <a:schemeClr val="tx2">
                    <a:lumMod val="75000"/>
                  </a:schemeClr>
                </a:solidFill>
              </a:rPr>
              <a:t>Car Park Usage (March 2024)</a:t>
            </a:r>
          </a:p>
        </p:txBody>
      </p:sp>
    </p:spTree>
    <p:extLst>
      <p:ext uri="{BB962C8B-B14F-4D97-AF65-F5344CB8AC3E}">
        <p14:creationId xmlns:p14="http://schemas.microsoft.com/office/powerpoint/2010/main" val="4225457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Rail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6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Rail Passengers: Usage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latin typeface="Calibri" panose="020F0502020204030204"/>
              </a:rPr>
              <a:t>Railway station entries and exits across Cambridgeshire are still below pre-COVID (2018/19) volumes. Huntingdonshire (-30%) presents the largest fall since pre-COVID, while South Cambridgeshire (-7%) is closest to pre-COVID.</a:t>
            </a:r>
            <a:endParaRPr kumimoji="0" lang="en-GB" sz="1400" i="0" u="none" strike="noStrike" kern="1200" cap="none" spc="0" normalizeH="0" baseline="0" noProof="0">
              <a:ln>
                <a:noFill/>
              </a:ln>
              <a:effectLst/>
              <a:uLnTx/>
              <a:uFillTx/>
              <a:latin typeface="Calibri" panose="020F0502020204030204"/>
              <a:ea typeface="+mn-ea"/>
              <a:cs typeface="+mn-cs"/>
            </a:endParaRPr>
          </a:p>
        </p:txBody>
      </p:sp>
      <p:pic>
        <p:nvPicPr>
          <p:cNvPr id="18" name="Picture 17" descr="A bar chart showing passenger entries and exits from stations in each district from 2013-14 to 2022-23. &#10;Passenger numbers saw a large dip in 2020-21 but begins to recover from 2021-22.&#10;Data from the most recent year (2022-23) shows station usage 19% below pre-COVID levels.">
            <a:extLst>
              <a:ext uri="{FF2B5EF4-FFF2-40B4-BE49-F238E27FC236}">
                <a16:creationId xmlns:a16="http://schemas.microsoft.com/office/drawing/2014/main" id="{D87B2288-FCA8-7341-4145-69E97B3108D4}"/>
              </a:ext>
            </a:extLst>
          </p:cNvPr>
          <p:cNvPicPr>
            <a:picLocks noChangeAspect="1"/>
          </p:cNvPicPr>
          <p:nvPr/>
        </p:nvPicPr>
        <p:blipFill>
          <a:blip r:embed="rId3"/>
          <a:stretch>
            <a:fillRect/>
          </a:stretch>
        </p:blipFill>
        <p:spPr>
          <a:xfrm>
            <a:off x="2278288" y="1175872"/>
            <a:ext cx="7635423" cy="4452780"/>
          </a:xfrm>
          <a:prstGeom prst="rect">
            <a:avLst/>
          </a:prstGeom>
        </p:spPr>
      </p:pic>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46</a:t>
            </a:fld>
            <a:endParaRPr lang="en-GB"/>
          </a:p>
        </p:txBody>
      </p:sp>
      <p:sp>
        <p:nvSpPr>
          <p:cNvPr id="5" name="Rectangle: Rounded Corners 4">
            <a:extLst>
              <a:ext uri="{FF2B5EF4-FFF2-40B4-BE49-F238E27FC236}">
                <a16:creationId xmlns:a16="http://schemas.microsoft.com/office/drawing/2014/main" id="{875D711A-2B0C-802C-7019-BE594686CBE5}"/>
              </a:ext>
              <a:ext uri="{C183D7F6-B498-43B3-948B-1728B52AA6E4}">
                <adec:decorative xmlns:adec="http://schemas.microsoft.com/office/drawing/2017/decorative" val="1"/>
              </a:ext>
            </a:extLst>
          </p:cNvPr>
          <p:cNvSpPr/>
          <p:nvPr/>
        </p:nvSpPr>
        <p:spPr>
          <a:xfrm>
            <a:off x="3116364" y="6190107"/>
            <a:ext cx="715350" cy="262737"/>
          </a:xfrm>
          <a:prstGeom prst="roundRect">
            <a:avLst/>
          </a:prstGeom>
          <a:solidFill>
            <a:srgbClr val="5799D4"/>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-22%</a:t>
            </a:r>
          </a:p>
        </p:txBody>
      </p:sp>
      <p:sp>
        <p:nvSpPr>
          <p:cNvPr id="6" name="Rectangle: Rounded Corners 5">
            <a:extLst>
              <a:ext uri="{FF2B5EF4-FFF2-40B4-BE49-F238E27FC236}">
                <a16:creationId xmlns:a16="http://schemas.microsoft.com/office/drawing/2014/main" id="{083B509D-B89D-47B0-7E63-E871303EF383}"/>
              </a:ext>
              <a:ext uri="{C183D7F6-B498-43B3-948B-1728B52AA6E4}">
                <adec:decorative xmlns:adec="http://schemas.microsoft.com/office/drawing/2017/decorative" val="1"/>
              </a:ext>
            </a:extLst>
          </p:cNvPr>
          <p:cNvSpPr/>
          <p:nvPr/>
        </p:nvSpPr>
        <p:spPr>
          <a:xfrm>
            <a:off x="4466926" y="6196243"/>
            <a:ext cx="724279" cy="262737"/>
          </a:xfrm>
          <a:prstGeom prst="roundRect">
            <a:avLst/>
          </a:prstGeom>
          <a:solidFill>
            <a:srgbClr val="5799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-19%</a:t>
            </a:r>
          </a:p>
        </p:txBody>
      </p:sp>
      <p:sp>
        <p:nvSpPr>
          <p:cNvPr id="7" name="Rectangle: Rounded Corners 6">
            <a:extLst>
              <a:ext uri="{FF2B5EF4-FFF2-40B4-BE49-F238E27FC236}">
                <a16:creationId xmlns:a16="http://schemas.microsoft.com/office/drawing/2014/main" id="{9AE16BC2-B7D3-C585-C536-CD011B54FBAD}"/>
              </a:ext>
              <a:ext uri="{C183D7F6-B498-43B3-948B-1728B52AA6E4}">
                <adec:decorative xmlns:adec="http://schemas.microsoft.com/office/drawing/2017/decorative" val="1"/>
              </a:ext>
            </a:extLst>
          </p:cNvPr>
          <p:cNvSpPr/>
          <p:nvPr/>
        </p:nvSpPr>
        <p:spPr>
          <a:xfrm>
            <a:off x="5855113" y="6189263"/>
            <a:ext cx="715350" cy="262737"/>
          </a:xfrm>
          <a:prstGeom prst="roundRect">
            <a:avLst/>
          </a:prstGeom>
          <a:solidFill>
            <a:srgbClr val="5799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-22%</a:t>
            </a:r>
          </a:p>
        </p:txBody>
      </p:sp>
      <p:sp>
        <p:nvSpPr>
          <p:cNvPr id="8" name="Rectangle: Rounded Corners 7">
            <a:extLst>
              <a:ext uri="{FF2B5EF4-FFF2-40B4-BE49-F238E27FC236}">
                <a16:creationId xmlns:a16="http://schemas.microsoft.com/office/drawing/2014/main" id="{C8F31B00-CCDF-3466-6CB8-18CE5254106A}"/>
              </a:ext>
              <a:ext uri="{C183D7F6-B498-43B3-948B-1728B52AA6E4}">
                <adec:decorative xmlns:adec="http://schemas.microsoft.com/office/drawing/2017/decorative" val="1"/>
              </a:ext>
            </a:extLst>
          </p:cNvPr>
          <p:cNvSpPr/>
          <p:nvPr/>
        </p:nvSpPr>
        <p:spPr>
          <a:xfrm>
            <a:off x="7190240" y="6190106"/>
            <a:ext cx="724279" cy="262737"/>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t>-30%</a:t>
            </a:r>
          </a:p>
        </p:txBody>
      </p:sp>
      <p:sp>
        <p:nvSpPr>
          <p:cNvPr id="9" name="Rectangle: Rounded Corners 8">
            <a:extLst>
              <a:ext uri="{FF2B5EF4-FFF2-40B4-BE49-F238E27FC236}">
                <a16:creationId xmlns:a16="http://schemas.microsoft.com/office/drawing/2014/main" id="{17DFE5CD-9AF6-04C2-97F7-74046484B119}"/>
              </a:ext>
              <a:ext uri="{C183D7F6-B498-43B3-948B-1728B52AA6E4}">
                <adec:decorative xmlns:adec="http://schemas.microsoft.com/office/drawing/2017/decorative" val="1"/>
              </a:ext>
            </a:extLst>
          </p:cNvPr>
          <p:cNvSpPr/>
          <p:nvPr/>
        </p:nvSpPr>
        <p:spPr>
          <a:xfrm>
            <a:off x="8630165" y="6184191"/>
            <a:ext cx="715350" cy="262737"/>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-11%</a:t>
            </a:r>
          </a:p>
        </p:txBody>
      </p:sp>
      <p:graphicFrame>
        <p:nvGraphicFramePr>
          <p:cNvPr id="17" name="Table 16">
            <a:extLst>
              <a:ext uri="{FF2B5EF4-FFF2-40B4-BE49-F238E27FC236}">
                <a16:creationId xmlns:a16="http://schemas.microsoft.com/office/drawing/2014/main" id="{C7A48509-2477-A9B5-6EBA-8F8D8B7A073D}"/>
              </a:ext>
            </a:extLst>
          </p:cNvPr>
          <p:cNvGraphicFramePr>
            <a:graphicFrameLocks noGrp="1"/>
          </p:cNvGraphicFramePr>
          <p:nvPr>
            <p:extLst>
              <p:ext uri="{D42A27DB-BD31-4B8C-83A1-F6EECF244321}">
                <p14:modId xmlns:p14="http://schemas.microsoft.com/office/powerpoint/2010/main" val="120003949"/>
              </p:ext>
            </p:extLst>
          </p:nvPr>
        </p:nvGraphicFramePr>
        <p:xfrm>
          <a:off x="992060" y="5649232"/>
          <a:ext cx="10207880" cy="914400"/>
        </p:xfrm>
        <a:graphic>
          <a:graphicData uri="http://schemas.openxmlformats.org/drawingml/2006/table">
            <a:tbl>
              <a:tblPr firstRow="1" bandRow="1">
                <a:tableStyleId>{5C22544A-7EE6-4342-B048-85BDC9FD1C3A}</a:tableStyleId>
              </a:tblPr>
              <a:tblGrid>
                <a:gridCol w="1954994">
                  <a:extLst>
                    <a:ext uri="{9D8B030D-6E8A-4147-A177-3AD203B41FA5}">
                      <a16:colId xmlns:a16="http://schemas.microsoft.com/office/drawing/2014/main" val="2043567587"/>
                    </a:ext>
                  </a:extLst>
                </a:gridCol>
                <a:gridCol w="1098248">
                  <a:extLst>
                    <a:ext uri="{9D8B030D-6E8A-4147-A177-3AD203B41FA5}">
                      <a16:colId xmlns:a16="http://schemas.microsoft.com/office/drawing/2014/main" val="3307180568"/>
                    </a:ext>
                  </a:extLst>
                </a:gridCol>
                <a:gridCol w="1456365">
                  <a:extLst>
                    <a:ext uri="{9D8B030D-6E8A-4147-A177-3AD203B41FA5}">
                      <a16:colId xmlns:a16="http://schemas.microsoft.com/office/drawing/2014/main" val="2365884275"/>
                    </a:ext>
                  </a:extLst>
                </a:gridCol>
                <a:gridCol w="1323469">
                  <a:extLst>
                    <a:ext uri="{9D8B030D-6E8A-4147-A177-3AD203B41FA5}">
                      <a16:colId xmlns:a16="http://schemas.microsoft.com/office/drawing/2014/main" val="267304229"/>
                    </a:ext>
                  </a:extLst>
                </a:gridCol>
                <a:gridCol w="1458268">
                  <a:extLst>
                    <a:ext uri="{9D8B030D-6E8A-4147-A177-3AD203B41FA5}">
                      <a16:colId xmlns:a16="http://schemas.microsoft.com/office/drawing/2014/main" val="474496134"/>
                    </a:ext>
                  </a:extLst>
                </a:gridCol>
                <a:gridCol w="1426531">
                  <a:extLst>
                    <a:ext uri="{9D8B030D-6E8A-4147-A177-3AD203B41FA5}">
                      <a16:colId xmlns:a16="http://schemas.microsoft.com/office/drawing/2014/main" val="11602026"/>
                    </a:ext>
                  </a:extLst>
                </a:gridCol>
                <a:gridCol w="1490005">
                  <a:extLst>
                    <a:ext uri="{9D8B030D-6E8A-4147-A177-3AD203B41FA5}">
                      <a16:colId xmlns:a16="http://schemas.microsoft.com/office/drawing/2014/main" val="2040888112"/>
                    </a:ext>
                  </a:extLst>
                </a:gridCol>
              </a:tblGrid>
              <a:tr h="412583">
                <a:tc>
                  <a:txBody>
                    <a:bodyPr/>
                    <a:lstStyle/>
                    <a:p>
                      <a:pPr algn="ctr"/>
                      <a:r>
                        <a:rPr lang="en-GB" sz="1200" b="1">
                          <a:solidFill>
                            <a:schemeClr val="tx1"/>
                          </a:solidFill>
                        </a:rPr>
                        <a:t>District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200">
                          <a:solidFill>
                            <a:schemeClr val="tx1"/>
                          </a:solidFill>
                        </a:rPr>
                        <a:t>Cambridge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East Cambridgeshire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Fenland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Huntingdonshire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Peterborough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South Cambridgeshire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6347532"/>
                  </a:ext>
                </a:extLst>
              </a:tr>
              <a:tr h="412583">
                <a:tc>
                  <a:txBody>
                    <a:bodyPr/>
                    <a:lstStyle/>
                    <a:p>
                      <a:pPr algn="ctr"/>
                      <a:r>
                        <a:rPr lang="en-GB" sz="1200" b="1">
                          <a:solidFill>
                            <a:srgbClr val="0070C0"/>
                          </a:solidFill>
                        </a:rPr>
                        <a:t>Pre-COVID to Now: </a:t>
                      </a:r>
                      <a:r>
                        <a:rPr lang="en-GB" sz="1200" b="1"/>
                        <a:t>2018/19* to 2022/23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451449"/>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*2018/19 used as the pre-COVID baseline as 2019/20 entries and exit data is affected in March 2020 by the first COVID-19 lockdown.</a:t>
            </a:r>
          </a:p>
        </p:txBody>
      </p:sp>
      <p:sp>
        <p:nvSpPr>
          <p:cNvPr id="15" name="Rectangle: Rounded Corners 14">
            <a:extLst>
              <a:ext uri="{FF2B5EF4-FFF2-40B4-BE49-F238E27FC236}">
                <a16:creationId xmlns:a16="http://schemas.microsoft.com/office/drawing/2014/main" id="{8BCCDFB2-EE56-B07F-229B-B29932AF4083}"/>
              </a:ext>
              <a:ext uri="{C183D7F6-B498-43B3-948B-1728B52AA6E4}">
                <adec:decorative xmlns:adec="http://schemas.microsoft.com/office/drawing/2017/decorative" val="1"/>
              </a:ext>
            </a:extLst>
          </p:cNvPr>
          <p:cNvSpPr/>
          <p:nvPr/>
        </p:nvSpPr>
        <p:spPr>
          <a:xfrm>
            <a:off x="10100831" y="6189262"/>
            <a:ext cx="715350" cy="262737"/>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-7%</a:t>
            </a:r>
          </a:p>
        </p:txBody>
      </p:sp>
    </p:spTree>
    <p:extLst>
      <p:ext uri="{BB962C8B-B14F-4D97-AF65-F5344CB8AC3E}">
        <p14:creationId xmlns:p14="http://schemas.microsoft.com/office/powerpoint/2010/main" val="404423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One Station Square Footfall</a:t>
            </a:r>
          </a:p>
        </p:txBody>
      </p:sp>
      <p:pic>
        <p:nvPicPr>
          <p:cNvPr id="23" name="Picture 22" descr="Line chart showing footfall trends at One Station Square from December 2019 through to March 2024, with one line for each year. &#10;2024 closely followed the 2023 line until around late January, when 2024 began presenting volumes noticeably below 2023. The greatest dip is seen around early February which reflects the dates of railway strikes.">
            <a:extLst>
              <a:ext uri="{FF2B5EF4-FFF2-40B4-BE49-F238E27FC236}">
                <a16:creationId xmlns:a16="http://schemas.microsoft.com/office/drawing/2014/main" id="{1A5EA04E-9613-C916-A9E2-8984746A1BF0}"/>
              </a:ext>
            </a:extLst>
          </p:cNvPr>
          <p:cNvPicPr>
            <a:picLocks noChangeAspect="1"/>
          </p:cNvPicPr>
          <p:nvPr/>
        </p:nvPicPr>
        <p:blipFill>
          <a:blip r:embed="rId3"/>
          <a:stretch>
            <a:fillRect/>
          </a:stretch>
        </p:blipFill>
        <p:spPr>
          <a:xfrm>
            <a:off x="2335188" y="1159207"/>
            <a:ext cx="7280632" cy="4413837"/>
          </a:xfrm>
          <a:prstGeom prst="rect">
            <a:avLst/>
          </a:prstGeom>
        </p:spPr>
      </p:pic>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423" y="608298"/>
            <a:ext cx="11725153" cy="338554"/>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600">
                <a:latin typeface="Calibri" panose="020F0502020204030204"/>
              </a:rPr>
              <a:t>One Station Square footfall is 40% below pre-Covid (March 2020*) and is 21% below last year (March 2023). </a:t>
            </a:r>
            <a:endParaRPr lang="en-GB" sz="1600">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47</a:t>
            </a:fld>
            <a:endParaRPr lang="en-GB"/>
          </a:p>
        </p:txBody>
      </p:sp>
      <p:graphicFrame>
        <p:nvGraphicFramePr>
          <p:cNvPr id="2" name="Table 1">
            <a:extLst>
              <a:ext uri="{FF2B5EF4-FFF2-40B4-BE49-F238E27FC236}">
                <a16:creationId xmlns:a16="http://schemas.microsoft.com/office/drawing/2014/main" id="{BFE1DCE4-82FE-AA5D-719D-11FE81C26C41}"/>
              </a:ext>
            </a:extLst>
          </p:cNvPr>
          <p:cNvGraphicFramePr>
            <a:graphicFrameLocks noGrp="1"/>
          </p:cNvGraphicFramePr>
          <p:nvPr>
            <p:extLst>
              <p:ext uri="{D42A27DB-BD31-4B8C-83A1-F6EECF244321}">
                <p14:modId xmlns:p14="http://schemas.microsoft.com/office/powerpoint/2010/main" val="1439437238"/>
              </p:ext>
            </p:extLst>
          </p:nvPr>
        </p:nvGraphicFramePr>
        <p:xfrm>
          <a:off x="1898260" y="5557703"/>
          <a:ext cx="2742621" cy="1093787"/>
        </p:xfrm>
        <a:graphic>
          <a:graphicData uri="http://schemas.openxmlformats.org/drawingml/2006/table">
            <a:tbl>
              <a:tblPr firstRow="1"/>
              <a:tblGrid>
                <a:gridCol w="914207">
                  <a:extLst>
                    <a:ext uri="{9D8B030D-6E8A-4147-A177-3AD203B41FA5}">
                      <a16:colId xmlns:a16="http://schemas.microsoft.com/office/drawing/2014/main" val="1530065311"/>
                    </a:ext>
                  </a:extLst>
                </a:gridCol>
                <a:gridCol w="914207">
                  <a:extLst>
                    <a:ext uri="{9D8B030D-6E8A-4147-A177-3AD203B41FA5}">
                      <a16:colId xmlns:a16="http://schemas.microsoft.com/office/drawing/2014/main" val="131171091"/>
                    </a:ext>
                  </a:extLst>
                </a:gridCol>
                <a:gridCol w="914207">
                  <a:extLst>
                    <a:ext uri="{9D8B030D-6E8A-4147-A177-3AD203B41FA5}">
                      <a16:colId xmlns:a16="http://schemas.microsoft.com/office/drawing/2014/main" val="1029820204"/>
                    </a:ext>
                  </a:extLst>
                </a:gridCol>
              </a:tblGrid>
              <a:tr h="239386">
                <a:tc gridSpan="3">
                  <a:txBody>
                    <a:bodyPr/>
                    <a:lstStyle/>
                    <a:p>
                      <a:pPr algn="ctr" rtl="0" fontAlgn="b"/>
                      <a:r>
                        <a:rPr lang="en-GB" sz="1200" b="1" i="0" u="none" strike="noStrike">
                          <a:solidFill>
                            <a:srgbClr val="0070C0"/>
                          </a:solidFill>
                          <a:effectLst/>
                          <a:latin typeface="Calibri"/>
                        </a:rPr>
                        <a:t>Pre-COVID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94363304"/>
                  </a:ext>
                </a:extLst>
              </a:tr>
              <a:tr h="216183">
                <a:tc gridSpan="3">
                  <a:txBody>
                    <a:bodyPr/>
                    <a:lstStyle/>
                    <a:p>
                      <a:pPr lvl="0" algn="ctr">
                        <a:buNone/>
                      </a:pPr>
                      <a:r>
                        <a:rPr lang="pt-BR" sz="1200" b="1" i="0" u="none" strike="noStrike">
                          <a:solidFill>
                            <a:srgbClr val="000000"/>
                          </a:solidFill>
                          <a:effectLst/>
                          <a:latin typeface="Calibri"/>
                        </a:rPr>
                        <a:t>Mar 2020* to Mar 2024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533503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015679"/>
                  </a:ext>
                </a:extLst>
              </a:tr>
              <a:tr h="251004">
                <a:tc>
                  <a:txBody>
                    <a:bodyPr/>
                    <a:lstStyle/>
                    <a:p>
                      <a:pPr algn="ctr" fontAlgn="ctr"/>
                      <a:r>
                        <a:rPr lang="en-GB" sz="1200" b="1" i="0" u="none" strike="noStrike">
                          <a:solidFill>
                            <a:schemeClr val="bg1"/>
                          </a:solidFill>
                          <a:effectLst/>
                          <a:latin typeface="Calibri"/>
                        </a:rPr>
                        <a:t>-40%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a:solidFill>
                            <a:schemeClr val="bg1"/>
                          </a:solidFill>
                          <a:effectLst/>
                          <a:latin typeface="Calibri"/>
                        </a:rPr>
                        <a:t>-36%</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a:solidFill>
                            <a:schemeClr val="bg1"/>
                          </a:solidFill>
                          <a:effectLst/>
                          <a:latin typeface="Calibri"/>
                        </a:rPr>
                        <a:t>-35%</a:t>
                      </a:r>
                      <a:endParaRPr lang="en-GB" sz="1200" b="1" i="0" u="none" strike="noStrike">
                        <a:solidFill>
                          <a:schemeClr val="bg1"/>
                        </a:solidFill>
                        <a:effectLst/>
                        <a:latin typeface="Calibri" panose="020F050202020403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735905788"/>
                  </a:ext>
                </a:extLst>
              </a:tr>
            </a:tbl>
          </a:graphicData>
        </a:graphic>
      </p:graphicFrame>
      <p:graphicFrame>
        <p:nvGraphicFramePr>
          <p:cNvPr id="7" name="Table 6">
            <a:extLst>
              <a:ext uri="{FF2B5EF4-FFF2-40B4-BE49-F238E27FC236}">
                <a16:creationId xmlns:a16="http://schemas.microsoft.com/office/drawing/2014/main" id="{509217FA-2F3D-123F-47BE-3CB53DF92966}"/>
              </a:ext>
            </a:extLst>
          </p:cNvPr>
          <p:cNvGraphicFramePr>
            <a:graphicFrameLocks noGrp="1"/>
          </p:cNvGraphicFramePr>
          <p:nvPr>
            <p:extLst>
              <p:ext uri="{D42A27DB-BD31-4B8C-83A1-F6EECF244321}">
                <p14:modId xmlns:p14="http://schemas.microsoft.com/office/powerpoint/2010/main" val="1112587860"/>
              </p:ext>
            </p:extLst>
          </p:nvPr>
        </p:nvGraphicFramePr>
        <p:xfrm>
          <a:off x="4641290" y="5559030"/>
          <a:ext cx="2742621" cy="1093787"/>
        </p:xfrm>
        <a:graphic>
          <a:graphicData uri="http://schemas.openxmlformats.org/drawingml/2006/table">
            <a:tbl>
              <a:tblPr firstRow="1"/>
              <a:tblGrid>
                <a:gridCol w="914207">
                  <a:extLst>
                    <a:ext uri="{9D8B030D-6E8A-4147-A177-3AD203B41FA5}">
                      <a16:colId xmlns:a16="http://schemas.microsoft.com/office/drawing/2014/main" val="1500656992"/>
                    </a:ext>
                  </a:extLst>
                </a:gridCol>
                <a:gridCol w="914207">
                  <a:extLst>
                    <a:ext uri="{9D8B030D-6E8A-4147-A177-3AD203B41FA5}">
                      <a16:colId xmlns:a16="http://schemas.microsoft.com/office/drawing/2014/main" val="303889535"/>
                    </a:ext>
                  </a:extLst>
                </a:gridCol>
                <a:gridCol w="914207">
                  <a:extLst>
                    <a:ext uri="{9D8B030D-6E8A-4147-A177-3AD203B41FA5}">
                      <a16:colId xmlns:a16="http://schemas.microsoft.com/office/drawing/2014/main" val="877798359"/>
                    </a:ext>
                  </a:extLst>
                </a:gridCol>
              </a:tblGrid>
              <a:tr h="239386">
                <a:tc gridSpan="3">
                  <a:txBody>
                    <a:bodyPr/>
                    <a:lstStyle/>
                    <a:p>
                      <a:pPr algn="ctr" rtl="0" fontAlgn="b"/>
                      <a:r>
                        <a:rPr lang="en-GB" sz="1200" b="1" i="0" u="none" strike="noStrike">
                          <a:solidFill>
                            <a:srgbClr val="0070C0"/>
                          </a:solidFill>
                          <a:effectLst/>
                          <a:latin typeface="Calibri"/>
                        </a:rPr>
                        <a:t>Mid-COVID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1419639"/>
                  </a:ext>
                </a:extLst>
              </a:tr>
              <a:tr h="216183">
                <a:tc gridSpan="3">
                  <a:txBody>
                    <a:bodyPr/>
                    <a:lstStyle/>
                    <a:p>
                      <a:pPr algn="ctr" rtl="0" fontAlgn="b"/>
                      <a:r>
                        <a:rPr lang="pt-BR" sz="1200" b="1" i="0" u="none" strike="noStrike">
                          <a:solidFill>
                            <a:srgbClr val="000000"/>
                          </a:solidFill>
                          <a:effectLst/>
                          <a:latin typeface="Calibri"/>
                        </a:rPr>
                        <a:t>Mar 2021 to Mar 2024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4624827"/>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a:t>
                      </a:r>
                    </a:p>
                    <a:p>
                      <a:pPr lvl="0" algn="ctr" rtl="0">
                        <a:buNone/>
                      </a:pPr>
                      <a:r>
                        <a:rPr lang="en-GB" sz="1200" b="1" i="0" u="none" strike="noStrike">
                          <a:solidFill>
                            <a:srgbClr val="000000"/>
                          </a:solidFill>
                          <a:effectLst/>
                          <a:latin typeface="Calibri"/>
                        </a:rPr>
                        <a:t>(Mon-Thu)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42870"/>
                  </a:ext>
                </a:extLst>
              </a:tr>
              <a:tr h="251004">
                <a:tc>
                  <a:txBody>
                    <a:bodyPr/>
                    <a:lstStyle/>
                    <a:p>
                      <a:pPr algn="ctr" rtl="0" fontAlgn="ctr"/>
                      <a:r>
                        <a:rPr lang="en-GB" sz="1200" b="1" i="0" u="none" strike="noStrike">
                          <a:solidFill>
                            <a:schemeClr val="tx1"/>
                          </a:solidFill>
                          <a:effectLst/>
                          <a:latin typeface="Calibri"/>
                        </a:rPr>
                        <a:t>+129%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-131%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+159%</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189908"/>
                  </a:ext>
                </a:extLst>
              </a:tr>
            </a:tbl>
          </a:graphicData>
        </a:graphic>
      </p:graphicFrame>
      <p:graphicFrame>
        <p:nvGraphicFramePr>
          <p:cNvPr id="6" name="Table 5">
            <a:extLst>
              <a:ext uri="{FF2B5EF4-FFF2-40B4-BE49-F238E27FC236}">
                <a16:creationId xmlns:a16="http://schemas.microsoft.com/office/drawing/2014/main" id="{3AD1C41B-5F30-CF44-3A97-B853F03A2D8F}"/>
              </a:ext>
            </a:extLst>
          </p:cNvPr>
          <p:cNvGraphicFramePr>
            <a:graphicFrameLocks noGrp="1"/>
          </p:cNvGraphicFramePr>
          <p:nvPr>
            <p:extLst>
              <p:ext uri="{D42A27DB-BD31-4B8C-83A1-F6EECF244321}">
                <p14:modId xmlns:p14="http://schemas.microsoft.com/office/powerpoint/2010/main" val="123140819"/>
              </p:ext>
            </p:extLst>
          </p:nvPr>
        </p:nvGraphicFramePr>
        <p:xfrm>
          <a:off x="7384320" y="5559030"/>
          <a:ext cx="2742621" cy="1093787"/>
        </p:xfrm>
        <a:graphic>
          <a:graphicData uri="http://schemas.openxmlformats.org/drawingml/2006/table">
            <a:tbl>
              <a:tblPr firstRow="1"/>
              <a:tblGrid>
                <a:gridCol w="914207">
                  <a:extLst>
                    <a:ext uri="{9D8B030D-6E8A-4147-A177-3AD203B41FA5}">
                      <a16:colId xmlns:a16="http://schemas.microsoft.com/office/drawing/2014/main" val="3658685782"/>
                    </a:ext>
                  </a:extLst>
                </a:gridCol>
                <a:gridCol w="914207">
                  <a:extLst>
                    <a:ext uri="{9D8B030D-6E8A-4147-A177-3AD203B41FA5}">
                      <a16:colId xmlns:a16="http://schemas.microsoft.com/office/drawing/2014/main" val="3186297313"/>
                    </a:ext>
                  </a:extLst>
                </a:gridCol>
                <a:gridCol w="914207">
                  <a:extLst>
                    <a:ext uri="{9D8B030D-6E8A-4147-A177-3AD203B41FA5}">
                      <a16:colId xmlns:a16="http://schemas.microsoft.com/office/drawing/2014/main" val="1915003835"/>
                    </a:ext>
                  </a:extLst>
                </a:gridCol>
              </a:tblGrid>
              <a:tr h="239386">
                <a:tc gridSpan="3">
                  <a:txBody>
                    <a:bodyPr/>
                    <a:lstStyle/>
                    <a:p>
                      <a:pPr algn="ctr" rtl="0" fontAlgn="b"/>
                      <a:r>
                        <a:rPr lang="en-GB" sz="1200" b="1" i="0" u="none" strike="noStrike">
                          <a:solidFill>
                            <a:srgbClr val="0070C0"/>
                          </a:solidFill>
                          <a:effectLst/>
                          <a:latin typeface="Calibri"/>
                        </a:rPr>
                        <a:t>Previous year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4313192"/>
                  </a:ext>
                </a:extLst>
              </a:tr>
              <a:tr h="216183">
                <a:tc gridSpan="3">
                  <a:txBody>
                    <a:bodyPr/>
                    <a:lstStyle/>
                    <a:p>
                      <a:pPr algn="ctr" rtl="0" fontAlgn="b"/>
                      <a:r>
                        <a:rPr lang="pt-BR" sz="1200" b="1" i="0" u="none" strike="noStrike">
                          <a:solidFill>
                            <a:srgbClr val="000000"/>
                          </a:solidFill>
                          <a:effectLst/>
                          <a:latin typeface="Calibri"/>
                        </a:rPr>
                        <a:t>Mar 2023 to Mar 2024</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1598796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12679"/>
                  </a:ext>
                </a:extLst>
              </a:tr>
              <a:tr h="251004">
                <a:tc>
                  <a:txBody>
                    <a:bodyPr/>
                    <a:lstStyle/>
                    <a:p>
                      <a:pPr algn="ctr" rtl="0" fontAlgn="ctr"/>
                      <a:r>
                        <a:rPr lang="en-GB" sz="1200" b="1" i="0" u="none" strike="noStrike">
                          <a:solidFill>
                            <a:schemeClr val="tx1"/>
                          </a:solidFill>
                          <a:effectLst/>
                          <a:latin typeface="Calibri"/>
                        </a:rPr>
                        <a:t>-21%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-17%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643080"/>
                  </a:ext>
                </a:extLst>
              </a:tr>
            </a:tbl>
          </a:graphicData>
        </a:graphic>
      </p:graphicFrame>
      <p:sp>
        <p:nvSpPr>
          <p:cNvPr id="15" name="TextBox 14">
            <a:extLst>
              <a:ext uri="{FF2B5EF4-FFF2-40B4-BE49-F238E27FC236}">
                <a16:creationId xmlns:a16="http://schemas.microsoft.com/office/drawing/2014/main" id="{6A2E3651-6014-9DE5-5012-ED99A5BDC1D8}"/>
              </a:ext>
              <a:ext uri="{C183D7F6-B498-43B3-948B-1728B52AA6E4}">
                <adec:decorative xmlns:adec="http://schemas.microsoft.com/office/drawing/2017/decorative" val="1"/>
              </a:ext>
            </a:extLst>
          </p:cNvPr>
          <p:cNvSpPr txBox="1"/>
          <p:nvPr/>
        </p:nvSpPr>
        <p:spPr>
          <a:xfrm>
            <a:off x="2265297" y="899430"/>
            <a:ext cx="76614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t>Footfall at One Station Square (directly outside Cambridge train station)</a:t>
            </a:r>
            <a:endParaRPr lang="en-GB" sz="1050" b="1">
              <a:cs typeface="Calibri"/>
            </a:endParaRPr>
          </a:p>
        </p:txBody>
      </p:sp>
      <p:sp>
        <p:nvSpPr>
          <p:cNvPr id="5" name="TextBox 4">
            <a:extLst>
              <a:ext uri="{FF2B5EF4-FFF2-40B4-BE49-F238E27FC236}">
                <a16:creationId xmlns:a16="http://schemas.microsoft.com/office/drawing/2014/main" id="{077F18BA-A042-7877-B0E9-4A4F2ACA5655}"/>
              </a:ext>
            </a:extLst>
          </p:cNvPr>
          <p:cNvSpPr txBox="1"/>
          <p:nvPr/>
        </p:nvSpPr>
        <p:spPr>
          <a:xfrm>
            <a:off x="-7463" y="6652417"/>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*This sensor was installed in December 2019 so pre-Covid data is not available for all months. We have used data from March 1st-14th 2020 as the baseline for this calculation (pre-lockdown).</a:t>
            </a:r>
          </a:p>
        </p:txBody>
      </p:sp>
    </p:spTree>
    <p:extLst>
      <p:ext uri="{BB962C8B-B14F-4D97-AF65-F5344CB8AC3E}">
        <p14:creationId xmlns:p14="http://schemas.microsoft.com/office/powerpoint/2010/main" val="402299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Bus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7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us passenger volumes show continued gradual recovery from mid-Covid. March 2024 bus passenger volumes are higher than in March 2023, but remain below March 2020 volumes up until the first lockdown was announced. Bus passenger volumes have continued to recover after falling in December in line with the Christmas holidays.">
            <a:extLst>
              <a:ext uri="{FF2B5EF4-FFF2-40B4-BE49-F238E27FC236}">
                <a16:creationId xmlns:a16="http://schemas.microsoft.com/office/drawing/2014/main" id="{9CA29DE3-997F-E27B-CF9D-B7189AAF92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4488" y="1560030"/>
            <a:ext cx="7083724" cy="4613350"/>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in Cambridgeshire</a:t>
            </a:r>
            <a:r>
              <a:rPr kumimoji="0" lang="en-GB" sz="2800" b="1" i="0" u="none" strike="noStrike" kern="1200" cap="none" spc="0" normalizeH="0" noProof="0">
                <a:ln>
                  <a:noFill/>
                </a:ln>
                <a:solidFill>
                  <a:schemeClr val="lt1"/>
                </a:solidFill>
                <a:effectLst/>
                <a:uLnTx/>
                <a:uFillTx/>
                <a:latin typeface="Calibri" panose="020F0502020204030204"/>
                <a:ea typeface="+mn-ea"/>
                <a:cs typeface="+mn-cs"/>
              </a:rPr>
              <a:t> and Peterborough</a:t>
            </a:r>
            <a:endParaRPr kumimoji="0" lang="en-GB" sz="2800" b="1" i="0" u="none" strike="noStrike" kern="1200" cap="none" spc="0" normalizeH="0" baseline="0" noProof="0">
              <a:ln>
                <a:noFill/>
              </a:ln>
              <a:solidFill>
                <a:schemeClr val="lt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492443"/>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defRPr/>
            </a:pPr>
            <a:r>
              <a:rPr lang="en-GB" sz="1300" dirty="0"/>
              <a:t>Bus passenger volumes  in Cambridge have continued to improve and a</a:t>
            </a:r>
            <a:r>
              <a:rPr lang="en-GB" sz="1300" dirty="0">
                <a:solidFill>
                  <a:schemeClr val="tx1"/>
                </a:solidFill>
                <a:latin typeface="Calibri" panose="020F0502020204030204"/>
              </a:rPr>
              <a:t>s of March 2024 were within 5% of pre-COVID levels. Bus passenger numbers in Peterborough remain further below pre-COVID levels at -23%.</a:t>
            </a:r>
          </a:p>
        </p:txBody>
      </p:sp>
      <p:sp>
        <p:nvSpPr>
          <p:cNvPr id="5" name="TextBox 4">
            <a:extLst>
              <a:ext uri="{FF2B5EF4-FFF2-40B4-BE49-F238E27FC236}">
                <a16:creationId xmlns:a16="http://schemas.microsoft.com/office/drawing/2014/main" id="{BEFB8D4F-0080-7F97-5CEB-DDD6C4106B96}"/>
              </a:ext>
              <a:ext uri="{C183D7F6-B498-43B3-948B-1728B52AA6E4}">
                <adec:decorative xmlns:adec="http://schemas.microsoft.com/office/drawing/2017/decorative" val="1"/>
              </a:ext>
            </a:extLst>
          </p:cNvPr>
          <p:cNvSpPr txBox="1"/>
          <p:nvPr/>
        </p:nvSpPr>
        <p:spPr>
          <a:xfrm>
            <a:off x="7318138" y="1116237"/>
            <a:ext cx="2414351" cy="523220"/>
          </a:xfrm>
          <a:prstGeom prst="rect">
            <a:avLst/>
          </a:prstGeom>
          <a:noFill/>
        </p:spPr>
        <p:txBody>
          <a:bodyPr wrap="square" rtlCol="0">
            <a:spAutoFit/>
          </a:bodyPr>
          <a:lstStyle/>
          <a:p>
            <a:pPr algn="ctr"/>
            <a:r>
              <a:rPr lang="en-GB" sz="1400" dirty="0"/>
              <a:t>£2 bus fare cap introduced by the government (1</a:t>
            </a:r>
            <a:r>
              <a:rPr lang="en-GB" sz="1400" baseline="30000" dirty="0"/>
              <a:t>st</a:t>
            </a:r>
            <a:r>
              <a:rPr lang="en-GB" sz="1400" dirty="0"/>
              <a:t> Jan 2023)</a:t>
            </a:r>
          </a:p>
        </p:txBody>
      </p:sp>
      <p:sp>
        <p:nvSpPr>
          <p:cNvPr id="61" name="TextBox 60">
            <a:extLst>
              <a:ext uri="{FF2B5EF4-FFF2-40B4-BE49-F238E27FC236}">
                <a16:creationId xmlns:a16="http://schemas.microsoft.com/office/drawing/2014/main" id="{8BC0AACF-8948-9486-26DE-A9029C779E2E}"/>
              </a:ext>
              <a:ext uri="{C183D7F6-B498-43B3-948B-1728B52AA6E4}">
                <adec:decorative xmlns:adec="http://schemas.microsoft.com/office/drawing/2017/decorative" val="1"/>
              </a:ext>
            </a:extLst>
          </p:cNvPr>
          <p:cNvSpPr txBox="1"/>
          <p:nvPr/>
        </p:nvSpPr>
        <p:spPr>
          <a:xfrm>
            <a:off x="2197834" y="1213088"/>
            <a:ext cx="4617032" cy="369332"/>
          </a:xfrm>
          <a:prstGeom prst="rect">
            <a:avLst/>
          </a:prstGeom>
          <a:noFill/>
        </p:spPr>
        <p:txBody>
          <a:bodyPr wrap="square" rtlCol="0">
            <a:spAutoFit/>
          </a:bodyPr>
          <a:lstStyle/>
          <a:p>
            <a:pPr algn="ctr"/>
            <a:r>
              <a:rPr lang="en-GB" b="1" dirty="0"/>
              <a:t>Stagecoach CPCA Area Bus Passengers</a:t>
            </a:r>
          </a:p>
        </p:txBody>
      </p:sp>
      <p:grpSp>
        <p:nvGrpSpPr>
          <p:cNvPr id="17" name="Group 16" descr="Cambridge sees a -5% difference from March 2019 to March 2024.">
            <a:extLst>
              <a:ext uri="{FF2B5EF4-FFF2-40B4-BE49-F238E27FC236}">
                <a16:creationId xmlns:a16="http://schemas.microsoft.com/office/drawing/2014/main" id="{F2BB8ECF-9624-583B-0E85-0BF62ADBD065}"/>
              </a:ext>
            </a:extLst>
          </p:cNvPr>
          <p:cNvGrpSpPr/>
          <p:nvPr/>
        </p:nvGrpSpPr>
        <p:grpSpPr>
          <a:xfrm>
            <a:off x="9530400" y="2155658"/>
            <a:ext cx="2217304" cy="1300824"/>
            <a:chOff x="9531900" y="1220328"/>
            <a:chExt cx="2217304" cy="1300824"/>
          </a:xfrm>
        </p:grpSpPr>
        <p:sp>
          <p:nvSpPr>
            <p:cNvPr id="18" name="Rectangle: Rounded Corners 17">
              <a:extLst>
                <a:ext uri="{FF2B5EF4-FFF2-40B4-BE49-F238E27FC236}">
                  <a16:creationId xmlns:a16="http://schemas.microsoft.com/office/drawing/2014/main" id="{23FCFE7B-7B84-5109-F853-456B48628CB5}"/>
                </a:ext>
              </a:extLst>
            </p:cNvPr>
            <p:cNvSpPr/>
            <p:nvPr/>
          </p:nvSpPr>
          <p:spPr>
            <a:xfrm rot="10800000">
              <a:off x="10290652" y="2038492"/>
              <a:ext cx="745292" cy="419111"/>
            </a:xfrm>
            <a:prstGeom prst="roundRect">
              <a:avLst/>
            </a:prstGeom>
            <a:solidFill>
              <a:srgbClr val="BFBFB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0A985A1-CCEF-6281-C241-74BB470FC214}"/>
                </a:ext>
              </a:extLst>
            </p:cNvPr>
            <p:cNvGrpSpPr/>
            <p:nvPr/>
          </p:nvGrpSpPr>
          <p:grpSpPr>
            <a:xfrm>
              <a:off x="9531900" y="1220328"/>
              <a:ext cx="2217304" cy="1300824"/>
              <a:chOff x="857250" y="5669657"/>
              <a:chExt cx="2845085" cy="1202105"/>
            </a:xfrm>
          </p:grpSpPr>
          <p:sp>
            <p:nvSpPr>
              <p:cNvPr id="21" name="TextBox 20">
                <a:extLst>
                  <a:ext uri="{FF2B5EF4-FFF2-40B4-BE49-F238E27FC236}">
                    <a16:creationId xmlns:a16="http://schemas.microsoft.com/office/drawing/2014/main" id="{ADA0917A-3882-24FA-1092-9F9666D2F262}"/>
                  </a:ext>
                </a:extLst>
              </p:cNvPr>
              <p:cNvSpPr txBox="1"/>
              <p:nvPr/>
            </p:nvSpPr>
            <p:spPr>
              <a:xfrm>
                <a:off x="912550" y="6060052"/>
                <a:ext cx="2789785" cy="766511"/>
              </a:xfrm>
              <a:prstGeom prst="rect">
                <a:avLst/>
              </a:prstGeom>
              <a:noFill/>
              <a:ln w="12700">
                <a:noFill/>
              </a:ln>
            </p:spPr>
            <p:txBody>
              <a:bodyPr wrap="square" rtlCol="0">
                <a:spAutoFit/>
              </a:bodyPr>
              <a:lstStyle/>
              <a:p>
                <a:pPr algn="ctr">
                  <a:lnSpc>
                    <a:spcPct val="150000"/>
                  </a:lnSpc>
                </a:pPr>
                <a:r>
                  <a:rPr lang="en-GB" sz="1400" dirty="0"/>
                  <a:t>Mar 2019 to Mar 2024</a:t>
                </a:r>
              </a:p>
              <a:p>
                <a:pPr algn="ctr">
                  <a:lnSpc>
                    <a:spcPct val="150000"/>
                  </a:lnSpc>
                </a:pPr>
                <a:r>
                  <a:rPr lang="en-GB" sz="2000" b="1" dirty="0"/>
                  <a:t>-5%</a:t>
                </a:r>
              </a:p>
            </p:txBody>
          </p:sp>
          <p:sp>
            <p:nvSpPr>
              <p:cNvPr id="22" name="Rectangle 21">
                <a:extLst>
                  <a:ext uri="{FF2B5EF4-FFF2-40B4-BE49-F238E27FC236}">
                    <a16:creationId xmlns:a16="http://schemas.microsoft.com/office/drawing/2014/main" id="{E28369D0-9990-1D50-11B2-24422AFC1344}"/>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4A2774D-9F77-5786-690A-6F8B756B638A}"/>
                </a:ext>
              </a:extLst>
            </p:cNvPr>
            <p:cNvSpPr txBox="1"/>
            <p:nvPr/>
          </p:nvSpPr>
          <p:spPr>
            <a:xfrm>
              <a:off x="9538302" y="1275682"/>
              <a:ext cx="2183727" cy="523220"/>
            </a:xfrm>
            <a:prstGeom prst="rect">
              <a:avLst/>
            </a:prstGeom>
            <a:noFill/>
            <a:ln w="12700">
              <a:noFill/>
            </a:ln>
          </p:spPr>
          <p:txBody>
            <a:bodyPr wrap="square" rtlCol="0">
              <a:spAutoFit/>
            </a:bodyPr>
            <a:lstStyle/>
            <a:p>
              <a:pPr algn="ctr"/>
              <a:r>
                <a:rPr lang="en-GB" sz="1400" b="1"/>
                <a:t>Cambridge</a:t>
              </a:r>
            </a:p>
            <a:p>
              <a:pPr algn="ctr"/>
              <a:r>
                <a:rPr lang="en-GB" sz="1400" b="1">
                  <a:solidFill>
                    <a:srgbClr val="0070C0"/>
                  </a:solidFill>
                </a:rPr>
                <a:t>Pre-COVID to Now:</a:t>
              </a:r>
            </a:p>
          </p:txBody>
        </p:sp>
      </p:grpSp>
      <p:grpSp>
        <p:nvGrpSpPr>
          <p:cNvPr id="28" name="Group 27" descr="Peterborough sees a -24% difference from March 2019 to March 2024.">
            <a:extLst>
              <a:ext uri="{FF2B5EF4-FFF2-40B4-BE49-F238E27FC236}">
                <a16:creationId xmlns:a16="http://schemas.microsoft.com/office/drawing/2014/main" id="{AED648D7-955F-06CD-FD73-E9DA09BCD6EC}"/>
              </a:ext>
            </a:extLst>
          </p:cNvPr>
          <p:cNvGrpSpPr/>
          <p:nvPr/>
        </p:nvGrpSpPr>
        <p:grpSpPr>
          <a:xfrm>
            <a:off x="9534153" y="3941041"/>
            <a:ext cx="2183727" cy="1300824"/>
            <a:chOff x="9534153" y="3941041"/>
            <a:chExt cx="2183727" cy="1300824"/>
          </a:xfrm>
        </p:grpSpPr>
        <p:sp>
          <p:nvSpPr>
            <p:cNvPr id="16" name="Rectangle: Rounded Corners 15">
              <a:extLst>
                <a:ext uri="{FF2B5EF4-FFF2-40B4-BE49-F238E27FC236}">
                  <a16:creationId xmlns:a16="http://schemas.microsoft.com/office/drawing/2014/main" id="{D621A6A1-CD17-667B-C7F8-7142FD0B4408}"/>
                </a:ext>
                <a:ext uri="{C183D7F6-B498-43B3-948B-1728B52AA6E4}">
                  <adec:decorative xmlns:adec="http://schemas.microsoft.com/office/drawing/2017/decorative" val="1"/>
                </a:ext>
              </a:extLst>
            </p:cNvPr>
            <p:cNvSpPr/>
            <p:nvPr/>
          </p:nvSpPr>
          <p:spPr>
            <a:xfrm rot="10800000">
              <a:off x="10289152" y="4756413"/>
              <a:ext cx="745292" cy="419111"/>
            </a:xfrm>
            <a:prstGeom prst="round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descr="Peterborough sees a -30% difference from March 2019 to March 2023.">
              <a:extLst>
                <a:ext uri="{FF2B5EF4-FFF2-40B4-BE49-F238E27FC236}">
                  <a16:creationId xmlns:a16="http://schemas.microsoft.com/office/drawing/2014/main" id="{174BE3DD-82AA-7EFC-C0EC-CF2A14805C11}"/>
                </a:ext>
              </a:extLst>
            </p:cNvPr>
            <p:cNvGrpSpPr/>
            <p:nvPr/>
          </p:nvGrpSpPr>
          <p:grpSpPr>
            <a:xfrm>
              <a:off x="9534153" y="3941041"/>
              <a:ext cx="2183727" cy="1300824"/>
              <a:chOff x="9534153" y="4237840"/>
              <a:chExt cx="2183727" cy="1300824"/>
            </a:xfrm>
          </p:grpSpPr>
          <p:grpSp>
            <p:nvGrpSpPr>
              <p:cNvPr id="24" name="Group 23">
                <a:extLst>
                  <a:ext uri="{FF2B5EF4-FFF2-40B4-BE49-F238E27FC236}">
                    <a16:creationId xmlns:a16="http://schemas.microsoft.com/office/drawing/2014/main" id="{30B33EF7-2211-981F-5CD1-286BB825401F}"/>
                  </a:ext>
                </a:extLst>
              </p:cNvPr>
              <p:cNvGrpSpPr/>
              <p:nvPr/>
            </p:nvGrpSpPr>
            <p:grpSpPr>
              <a:xfrm>
                <a:off x="9537383" y="4237840"/>
                <a:ext cx="2178620" cy="1300824"/>
                <a:chOff x="857250" y="5669657"/>
                <a:chExt cx="2795447" cy="1202105"/>
              </a:xfrm>
            </p:grpSpPr>
            <p:sp>
              <p:nvSpPr>
                <p:cNvPr id="26" name="TextBox 25">
                  <a:extLst>
                    <a:ext uri="{FF2B5EF4-FFF2-40B4-BE49-F238E27FC236}">
                      <a16:creationId xmlns:a16="http://schemas.microsoft.com/office/drawing/2014/main" id="{EA2A6D47-998F-A585-33E2-2442180AF5C9}"/>
                    </a:ext>
                  </a:extLst>
                </p:cNvPr>
                <p:cNvSpPr txBox="1"/>
                <p:nvPr/>
              </p:nvSpPr>
              <p:spPr>
                <a:xfrm>
                  <a:off x="1051190" y="6039419"/>
                  <a:ext cx="2521865" cy="766511"/>
                </a:xfrm>
                <a:prstGeom prst="rect">
                  <a:avLst/>
                </a:prstGeom>
                <a:noFill/>
                <a:ln w="12700">
                  <a:noFill/>
                </a:ln>
              </p:spPr>
              <p:txBody>
                <a:bodyPr wrap="square" rtlCol="0">
                  <a:spAutoFit/>
                </a:bodyPr>
                <a:lstStyle/>
                <a:p>
                  <a:pPr algn="ctr">
                    <a:lnSpc>
                      <a:spcPct val="150000"/>
                    </a:lnSpc>
                  </a:pPr>
                  <a:r>
                    <a:rPr lang="en-GB" sz="1400" dirty="0"/>
                    <a:t>Mar 2019 to Mar 2024</a:t>
                  </a:r>
                </a:p>
                <a:p>
                  <a:pPr algn="ctr">
                    <a:lnSpc>
                      <a:spcPct val="150000"/>
                    </a:lnSpc>
                  </a:pPr>
                  <a:r>
                    <a:rPr lang="en-GB" sz="2000" b="1" dirty="0"/>
                    <a:t>-23%</a:t>
                  </a:r>
                </a:p>
              </p:txBody>
            </p:sp>
            <p:sp>
              <p:nvSpPr>
                <p:cNvPr id="27" name="Rectangle 26">
                  <a:extLst>
                    <a:ext uri="{FF2B5EF4-FFF2-40B4-BE49-F238E27FC236}">
                      <a16:creationId xmlns:a16="http://schemas.microsoft.com/office/drawing/2014/main" id="{A8E6FAC0-A189-4D62-6419-8378D2C4BAF3}"/>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104A1B9E-D0D9-248D-D30D-FF90AE810E3C}"/>
                  </a:ext>
                </a:extLst>
              </p:cNvPr>
              <p:cNvSpPr txBox="1"/>
              <p:nvPr/>
            </p:nvSpPr>
            <p:spPr>
              <a:xfrm>
                <a:off x="9534153" y="4261730"/>
                <a:ext cx="2183727" cy="523220"/>
              </a:xfrm>
              <a:prstGeom prst="rect">
                <a:avLst/>
              </a:prstGeom>
              <a:noFill/>
              <a:ln w="12700">
                <a:noFill/>
              </a:ln>
            </p:spPr>
            <p:txBody>
              <a:bodyPr wrap="square" rtlCol="0">
                <a:spAutoFit/>
              </a:bodyPr>
              <a:lstStyle/>
              <a:p>
                <a:pPr algn="ctr"/>
                <a:r>
                  <a:rPr lang="en-GB" sz="1400" b="1" dirty="0"/>
                  <a:t>Peterborough</a:t>
                </a:r>
              </a:p>
              <a:p>
                <a:pPr algn="ctr"/>
                <a:r>
                  <a:rPr lang="en-GB" sz="1400" b="1" dirty="0">
                    <a:solidFill>
                      <a:srgbClr val="0070C0"/>
                    </a:solidFill>
                  </a:rPr>
                  <a:t>Pre-COVID</a:t>
                </a:r>
                <a:r>
                  <a:rPr lang="en-GB" sz="1400" b="1" i="0" u="none" strike="noStrike" dirty="0">
                    <a:solidFill>
                      <a:srgbClr val="0070C0"/>
                    </a:solidFill>
                    <a:effectLst/>
                    <a:latin typeface="Calibri"/>
                  </a:rPr>
                  <a:t> to</a:t>
                </a:r>
                <a:r>
                  <a:rPr lang="en-GB" sz="1400" b="1" dirty="0">
                    <a:solidFill>
                      <a:srgbClr val="0070C0"/>
                    </a:solidFill>
                  </a:rPr>
                  <a:t> Now:</a:t>
                </a:r>
              </a:p>
            </p:txBody>
          </p:sp>
        </p:grpSp>
      </p:gr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49</a:t>
            </a:fld>
            <a:endParaRPr lang="en-GB"/>
          </a:p>
        </p:txBody>
      </p:sp>
      <p:cxnSp>
        <p:nvCxnSpPr>
          <p:cNvPr id="7" name="Straight Arrow Connector 6">
            <a:extLst>
              <a:ext uri="{FF2B5EF4-FFF2-40B4-BE49-F238E27FC236}">
                <a16:creationId xmlns:a16="http://schemas.microsoft.com/office/drawing/2014/main" id="{C380ADEA-0E0C-1577-0746-631388115B0B}"/>
              </a:ext>
              <a:ext uri="{C183D7F6-B498-43B3-948B-1728B52AA6E4}">
                <adec:decorative xmlns:adec="http://schemas.microsoft.com/office/drawing/2017/decorative" val="1"/>
              </a:ext>
            </a:extLst>
          </p:cNvPr>
          <p:cNvCxnSpPr>
            <a:cxnSpLocks/>
          </p:cNvCxnSpPr>
          <p:nvPr/>
        </p:nvCxnSpPr>
        <p:spPr>
          <a:xfrm flipH="1">
            <a:off x="5801830" y="1435609"/>
            <a:ext cx="1499024" cy="37745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84B72DC-7607-1ACC-D99A-9D18D7CF4113}"/>
              </a:ext>
              <a:ext uri="{C183D7F6-B498-43B3-948B-1728B52AA6E4}">
                <adec:decorative xmlns:adec="http://schemas.microsoft.com/office/drawing/2017/decorative" val="1"/>
              </a:ext>
            </a:extLst>
          </p:cNvPr>
          <p:cNvGrpSpPr/>
          <p:nvPr/>
        </p:nvGrpSpPr>
        <p:grpSpPr>
          <a:xfrm>
            <a:off x="928919" y="6201029"/>
            <a:ext cx="6968997" cy="338554"/>
            <a:chOff x="1296586" y="6321142"/>
            <a:chExt cx="6286299" cy="338554"/>
          </a:xfrm>
        </p:grpSpPr>
        <p:sp>
          <p:nvSpPr>
            <p:cNvPr id="6" name="TextBox 5">
              <a:extLst>
                <a:ext uri="{FF2B5EF4-FFF2-40B4-BE49-F238E27FC236}">
                  <a16:creationId xmlns:a16="http://schemas.microsoft.com/office/drawing/2014/main" id="{D33E93FC-DE12-24F7-D9AC-C3CDF2E30381}"/>
                </a:ext>
              </a:extLst>
            </p:cNvPr>
            <p:cNvSpPr txBox="1"/>
            <p:nvPr/>
          </p:nvSpPr>
          <p:spPr>
            <a:xfrm>
              <a:off x="1296586" y="6321142"/>
              <a:ext cx="628650" cy="338554"/>
            </a:xfrm>
            <a:prstGeom prst="rect">
              <a:avLst/>
            </a:prstGeom>
            <a:noFill/>
            <a:ln>
              <a:noFill/>
            </a:ln>
          </p:spPr>
          <p:txBody>
            <a:bodyPr wrap="square" rtlCol="0">
              <a:spAutoFit/>
            </a:bodyPr>
            <a:lstStyle/>
            <a:p>
              <a:r>
                <a:rPr lang="en-GB" sz="1600" b="1" dirty="0"/>
                <a:t>May</a:t>
              </a:r>
            </a:p>
          </p:txBody>
        </p:sp>
        <p:sp>
          <p:nvSpPr>
            <p:cNvPr id="8" name="TextBox 7">
              <a:extLst>
                <a:ext uri="{FF2B5EF4-FFF2-40B4-BE49-F238E27FC236}">
                  <a16:creationId xmlns:a16="http://schemas.microsoft.com/office/drawing/2014/main" id="{8FA3F1C9-D3B0-61FD-E53F-F9927EBF4CE8}"/>
                </a:ext>
              </a:extLst>
            </p:cNvPr>
            <p:cNvSpPr txBox="1"/>
            <p:nvPr/>
          </p:nvSpPr>
          <p:spPr>
            <a:xfrm>
              <a:off x="1845410" y="6321142"/>
              <a:ext cx="628650" cy="338554"/>
            </a:xfrm>
            <a:prstGeom prst="rect">
              <a:avLst/>
            </a:prstGeom>
            <a:noFill/>
            <a:ln>
              <a:noFill/>
            </a:ln>
          </p:spPr>
          <p:txBody>
            <a:bodyPr wrap="square" rtlCol="0">
              <a:spAutoFit/>
            </a:bodyPr>
            <a:lstStyle/>
            <a:p>
              <a:r>
                <a:rPr lang="en-GB" sz="1600" b="1" dirty="0"/>
                <a:t>Jun</a:t>
              </a:r>
            </a:p>
          </p:txBody>
        </p:sp>
        <p:sp>
          <p:nvSpPr>
            <p:cNvPr id="9" name="TextBox 8">
              <a:extLst>
                <a:ext uri="{FF2B5EF4-FFF2-40B4-BE49-F238E27FC236}">
                  <a16:creationId xmlns:a16="http://schemas.microsoft.com/office/drawing/2014/main" id="{01CD304D-A17E-DF93-8328-B1E69E01EB52}"/>
                </a:ext>
              </a:extLst>
            </p:cNvPr>
            <p:cNvSpPr txBox="1"/>
            <p:nvPr/>
          </p:nvSpPr>
          <p:spPr>
            <a:xfrm>
              <a:off x="2394234" y="6321142"/>
              <a:ext cx="628650" cy="338554"/>
            </a:xfrm>
            <a:prstGeom prst="rect">
              <a:avLst/>
            </a:prstGeom>
            <a:noFill/>
            <a:ln>
              <a:noFill/>
            </a:ln>
          </p:spPr>
          <p:txBody>
            <a:bodyPr wrap="square" rtlCol="0">
              <a:spAutoFit/>
            </a:bodyPr>
            <a:lstStyle/>
            <a:p>
              <a:r>
                <a:rPr lang="en-GB" sz="1600" b="1" dirty="0"/>
                <a:t>Jul</a:t>
              </a:r>
            </a:p>
          </p:txBody>
        </p:sp>
        <p:sp>
          <p:nvSpPr>
            <p:cNvPr id="12" name="TextBox 11">
              <a:extLst>
                <a:ext uri="{FF2B5EF4-FFF2-40B4-BE49-F238E27FC236}">
                  <a16:creationId xmlns:a16="http://schemas.microsoft.com/office/drawing/2014/main" id="{445E9720-7240-D2FE-E963-1072CC99753D}"/>
                </a:ext>
              </a:extLst>
            </p:cNvPr>
            <p:cNvSpPr txBox="1"/>
            <p:nvPr/>
          </p:nvSpPr>
          <p:spPr>
            <a:xfrm>
              <a:off x="2926561" y="6321142"/>
              <a:ext cx="628650" cy="338554"/>
            </a:xfrm>
            <a:prstGeom prst="rect">
              <a:avLst/>
            </a:prstGeom>
            <a:noFill/>
            <a:ln>
              <a:noFill/>
            </a:ln>
          </p:spPr>
          <p:txBody>
            <a:bodyPr wrap="square" rtlCol="0">
              <a:spAutoFit/>
            </a:bodyPr>
            <a:lstStyle/>
            <a:p>
              <a:r>
                <a:rPr lang="en-GB" sz="1600" b="1" dirty="0"/>
                <a:t>Aug</a:t>
              </a:r>
            </a:p>
          </p:txBody>
        </p:sp>
        <p:sp>
          <p:nvSpPr>
            <p:cNvPr id="29" name="TextBox 28">
              <a:extLst>
                <a:ext uri="{FF2B5EF4-FFF2-40B4-BE49-F238E27FC236}">
                  <a16:creationId xmlns:a16="http://schemas.microsoft.com/office/drawing/2014/main" id="{2F0C8DC8-937A-7D10-533A-EF834CBCA71D}"/>
                </a:ext>
              </a:extLst>
            </p:cNvPr>
            <p:cNvSpPr txBox="1"/>
            <p:nvPr/>
          </p:nvSpPr>
          <p:spPr>
            <a:xfrm>
              <a:off x="3533120" y="6321142"/>
              <a:ext cx="628650" cy="338554"/>
            </a:xfrm>
            <a:prstGeom prst="rect">
              <a:avLst/>
            </a:prstGeom>
            <a:noFill/>
            <a:ln>
              <a:noFill/>
            </a:ln>
          </p:spPr>
          <p:txBody>
            <a:bodyPr wrap="square" rtlCol="0">
              <a:spAutoFit/>
            </a:bodyPr>
            <a:lstStyle/>
            <a:p>
              <a:r>
                <a:rPr lang="en-GB" sz="1600" b="1" dirty="0"/>
                <a:t>Sep</a:t>
              </a:r>
            </a:p>
          </p:txBody>
        </p:sp>
        <p:sp>
          <p:nvSpPr>
            <p:cNvPr id="30" name="TextBox 29">
              <a:extLst>
                <a:ext uri="{FF2B5EF4-FFF2-40B4-BE49-F238E27FC236}">
                  <a16:creationId xmlns:a16="http://schemas.microsoft.com/office/drawing/2014/main" id="{AE7FF65F-2495-5A5E-876C-1D1074B07599}"/>
                </a:ext>
              </a:extLst>
            </p:cNvPr>
            <p:cNvSpPr txBox="1"/>
            <p:nvPr/>
          </p:nvSpPr>
          <p:spPr>
            <a:xfrm>
              <a:off x="4015959" y="6321142"/>
              <a:ext cx="628650" cy="338554"/>
            </a:xfrm>
            <a:prstGeom prst="rect">
              <a:avLst/>
            </a:prstGeom>
            <a:noFill/>
            <a:ln>
              <a:noFill/>
            </a:ln>
          </p:spPr>
          <p:txBody>
            <a:bodyPr wrap="square" rtlCol="0">
              <a:spAutoFit/>
            </a:bodyPr>
            <a:lstStyle/>
            <a:p>
              <a:r>
                <a:rPr lang="en-GB" sz="1600" b="1" dirty="0"/>
                <a:t>Oct</a:t>
              </a:r>
            </a:p>
          </p:txBody>
        </p:sp>
        <p:sp>
          <p:nvSpPr>
            <p:cNvPr id="31" name="TextBox 30">
              <a:extLst>
                <a:ext uri="{FF2B5EF4-FFF2-40B4-BE49-F238E27FC236}">
                  <a16:creationId xmlns:a16="http://schemas.microsoft.com/office/drawing/2014/main" id="{FB8B797F-8B6E-2DC0-CBF5-300107036E5A}"/>
                </a:ext>
              </a:extLst>
            </p:cNvPr>
            <p:cNvSpPr txBox="1"/>
            <p:nvPr/>
          </p:nvSpPr>
          <p:spPr>
            <a:xfrm>
              <a:off x="4457557" y="6321142"/>
              <a:ext cx="628650" cy="338554"/>
            </a:xfrm>
            <a:prstGeom prst="rect">
              <a:avLst/>
            </a:prstGeom>
            <a:noFill/>
            <a:ln>
              <a:noFill/>
            </a:ln>
          </p:spPr>
          <p:txBody>
            <a:bodyPr wrap="square" rtlCol="0">
              <a:spAutoFit/>
            </a:bodyPr>
            <a:lstStyle/>
            <a:p>
              <a:r>
                <a:rPr lang="en-GB" sz="1600" b="1" dirty="0"/>
                <a:t>Nov</a:t>
              </a:r>
            </a:p>
          </p:txBody>
        </p:sp>
        <p:sp>
          <p:nvSpPr>
            <p:cNvPr id="32" name="TextBox 31">
              <a:extLst>
                <a:ext uri="{FF2B5EF4-FFF2-40B4-BE49-F238E27FC236}">
                  <a16:creationId xmlns:a16="http://schemas.microsoft.com/office/drawing/2014/main" id="{AE31B988-BEF6-A9C6-91A6-FD439A84122C}"/>
                </a:ext>
              </a:extLst>
            </p:cNvPr>
            <p:cNvSpPr txBox="1"/>
            <p:nvPr/>
          </p:nvSpPr>
          <p:spPr>
            <a:xfrm>
              <a:off x="4940397" y="6321142"/>
              <a:ext cx="628650" cy="338554"/>
            </a:xfrm>
            <a:prstGeom prst="rect">
              <a:avLst/>
            </a:prstGeom>
            <a:noFill/>
            <a:ln>
              <a:noFill/>
            </a:ln>
          </p:spPr>
          <p:txBody>
            <a:bodyPr wrap="square" rtlCol="0">
              <a:spAutoFit/>
            </a:bodyPr>
            <a:lstStyle/>
            <a:p>
              <a:r>
                <a:rPr lang="en-GB" sz="1600" b="1" dirty="0"/>
                <a:t>Dec</a:t>
              </a:r>
            </a:p>
          </p:txBody>
        </p:sp>
        <p:sp>
          <p:nvSpPr>
            <p:cNvPr id="33" name="TextBox 32">
              <a:extLst>
                <a:ext uri="{FF2B5EF4-FFF2-40B4-BE49-F238E27FC236}">
                  <a16:creationId xmlns:a16="http://schemas.microsoft.com/office/drawing/2014/main" id="{93463471-6AD4-130C-5E0C-5F5D34438E39}"/>
                </a:ext>
              </a:extLst>
            </p:cNvPr>
            <p:cNvSpPr txBox="1"/>
            <p:nvPr/>
          </p:nvSpPr>
          <p:spPr>
            <a:xfrm>
              <a:off x="5447979" y="6321142"/>
              <a:ext cx="628650" cy="338554"/>
            </a:xfrm>
            <a:prstGeom prst="rect">
              <a:avLst/>
            </a:prstGeom>
            <a:noFill/>
            <a:ln>
              <a:noFill/>
            </a:ln>
          </p:spPr>
          <p:txBody>
            <a:bodyPr wrap="square" rtlCol="0">
              <a:spAutoFit/>
            </a:bodyPr>
            <a:lstStyle/>
            <a:p>
              <a:r>
                <a:rPr lang="en-GB" sz="1600" b="1" dirty="0"/>
                <a:t>Jan</a:t>
              </a:r>
            </a:p>
          </p:txBody>
        </p:sp>
        <p:sp>
          <p:nvSpPr>
            <p:cNvPr id="34" name="TextBox 33">
              <a:extLst>
                <a:ext uri="{FF2B5EF4-FFF2-40B4-BE49-F238E27FC236}">
                  <a16:creationId xmlns:a16="http://schemas.microsoft.com/office/drawing/2014/main" id="{5E1031B8-7882-6E02-E19D-583596E8F2D1}"/>
                </a:ext>
              </a:extLst>
            </p:cNvPr>
            <p:cNvSpPr txBox="1"/>
            <p:nvPr/>
          </p:nvSpPr>
          <p:spPr>
            <a:xfrm>
              <a:off x="5914320" y="6321142"/>
              <a:ext cx="628650" cy="338554"/>
            </a:xfrm>
            <a:prstGeom prst="rect">
              <a:avLst/>
            </a:prstGeom>
            <a:noFill/>
            <a:ln>
              <a:noFill/>
            </a:ln>
          </p:spPr>
          <p:txBody>
            <a:bodyPr wrap="square" rtlCol="0">
              <a:spAutoFit/>
            </a:bodyPr>
            <a:lstStyle/>
            <a:p>
              <a:r>
                <a:rPr lang="en-GB" sz="1600" b="1" dirty="0"/>
                <a:t>Feb</a:t>
              </a:r>
            </a:p>
          </p:txBody>
        </p:sp>
        <p:sp>
          <p:nvSpPr>
            <p:cNvPr id="35" name="TextBox 34">
              <a:extLst>
                <a:ext uri="{FF2B5EF4-FFF2-40B4-BE49-F238E27FC236}">
                  <a16:creationId xmlns:a16="http://schemas.microsoft.com/office/drawing/2014/main" id="{C44DB100-8082-5317-D2DB-AA1DACA12722}"/>
                </a:ext>
              </a:extLst>
            </p:cNvPr>
            <p:cNvSpPr txBox="1"/>
            <p:nvPr/>
          </p:nvSpPr>
          <p:spPr>
            <a:xfrm>
              <a:off x="6405406" y="6321142"/>
              <a:ext cx="628650" cy="338554"/>
            </a:xfrm>
            <a:prstGeom prst="rect">
              <a:avLst/>
            </a:prstGeom>
            <a:noFill/>
            <a:ln>
              <a:noFill/>
            </a:ln>
          </p:spPr>
          <p:txBody>
            <a:bodyPr wrap="square" rtlCol="0">
              <a:spAutoFit/>
            </a:bodyPr>
            <a:lstStyle/>
            <a:p>
              <a:r>
                <a:rPr lang="en-GB" sz="1600" b="1" dirty="0"/>
                <a:t>Mar</a:t>
              </a:r>
            </a:p>
          </p:txBody>
        </p:sp>
        <p:sp>
          <p:nvSpPr>
            <p:cNvPr id="36" name="TextBox 35">
              <a:extLst>
                <a:ext uri="{FF2B5EF4-FFF2-40B4-BE49-F238E27FC236}">
                  <a16:creationId xmlns:a16="http://schemas.microsoft.com/office/drawing/2014/main" id="{D8A38750-7FA8-2A3A-97CD-ED9DFDA5FF4F}"/>
                </a:ext>
              </a:extLst>
            </p:cNvPr>
            <p:cNvSpPr txBox="1"/>
            <p:nvPr/>
          </p:nvSpPr>
          <p:spPr>
            <a:xfrm>
              <a:off x="6954235" y="6321142"/>
              <a:ext cx="628650" cy="338554"/>
            </a:xfrm>
            <a:prstGeom prst="rect">
              <a:avLst/>
            </a:prstGeom>
            <a:noFill/>
            <a:ln>
              <a:noFill/>
            </a:ln>
          </p:spPr>
          <p:txBody>
            <a:bodyPr wrap="square" rtlCol="0">
              <a:spAutoFit/>
            </a:bodyPr>
            <a:lstStyle/>
            <a:p>
              <a:r>
                <a:rPr lang="en-GB" sz="1600" b="1" dirty="0"/>
                <a:t>Apr</a:t>
              </a:r>
            </a:p>
          </p:txBody>
        </p:sp>
      </p:grpSp>
      <p:cxnSp>
        <p:nvCxnSpPr>
          <p:cNvPr id="41" name="Straight Connector 40">
            <a:extLst>
              <a:ext uri="{FF2B5EF4-FFF2-40B4-BE49-F238E27FC236}">
                <a16:creationId xmlns:a16="http://schemas.microsoft.com/office/drawing/2014/main" id="{96287778-056B-1862-DB99-FEA66A0166B7}"/>
              </a:ext>
              <a:ext uri="{C183D7F6-B498-43B3-948B-1728B52AA6E4}">
                <adec:decorative xmlns:adec="http://schemas.microsoft.com/office/drawing/2017/decorative" val="1"/>
              </a:ext>
            </a:extLst>
          </p:cNvPr>
          <p:cNvCxnSpPr>
            <a:cxnSpLocks/>
          </p:cNvCxnSpPr>
          <p:nvPr/>
        </p:nvCxnSpPr>
        <p:spPr>
          <a:xfrm flipH="1">
            <a:off x="5683942" y="1600802"/>
            <a:ext cx="59829" cy="4312071"/>
          </a:xfrm>
          <a:prstGeom prst="line">
            <a:avLst/>
          </a:prstGeom>
          <a:ln w="19050">
            <a:solidFill>
              <a:schemeClr val="accent2"/>
            </a:solidFill>
            <a:prstDash val="dash"/>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D06C157C-322D-E4AD-14C5-A45CAE53B8DD}"/>
              </a:ext>
              <a:ext uri="{C183D7F6-B498-43B3-948B-1728B52AA6E4}">
                <adec:decorative xmlns:adec="http://schemas.microsoft.com/office/drawing/2017/decorative" val="1"/>
              </a:ext>
            </a:extLst>
          </p:cNvPr>
          <p:cNvSpPr txBox="1"/>
          <p:nvPr/>
        </p:nvSpPr>
        <p:spPr>
          <a:xfrm>
            <a:off x="5743771" y="2549566"/>
            <a:ext cx="1197257" cy="369332"/>
          </a:xfrm>
          <a:prstGeom prst="rect">
            <a:avLst/>
          </a:prstGeom>
          <a:noFill/>
        </p:spPr>
        <p:txBody>
          <a:bodyPr wrap="square" rtlCol="0">
            <a:spAutoFit/>
          </a:bodyPr>
          <a:lstStyle/>
          <a:p>
            <a:pPr algn="ctr"/>
            <a:r>
              <a:rPr lang="en-GB" b="1" dirty="0">
                <a:solidFill>
                  <a:srgbClr val="EF8C49"/>
                </a:solidFill>
              </a:rPr>
              <a:t>2022-23</a:t>
            </a:r>
          </a:p>
        </p:txBody>
      </p:sp>
      <p:sp>
        <p:nvSpPr>
          <p:cNvPr id="46" name="TextBox 45">
            <a:extLst>
              <a:ext uri="{FF2B5EF4-FFF2-40B4-BE49-F238E27FC236}">
                <a16:creationId xmlns:a16="http://schemas.microsoft.com/office/drawing/2014/main" id="{4E571F23-9045-9C31-9B20-2DBA34376CBD}"/>
              </a:ext>
              <a:ext uri="{C183D7F6-B498-43B3-948B-1728B52AA6E4}">
                <adec:decorative xmlns:adec="http://schemas.microsoft.com/office/drawing/2017/decorative" val="1"/>
              </a:ext>
            </a:extLst>
          </p:cNvPr>
          <p:cNvSpPr txBox="1"/>
          <p:nvPr/>
        </p:nvSpPr>
        <p:spPr>
          <a:xfrm>
            <a:off x="5569476" y="5184368"/>
            <a:ext cx="1654255" cy="276999"/>
          </a:xfrm>
          <a:prstGeom prst="rect">
            <a:avLst/>
          </a:prstGeom>
          <a:noFill/>
        </p:spPr>
        <p:txBody>
          <a:bodyPr wrap="square" rtlCol="0">
            <a:spAutoFit/>
          </a:bodyPr>
          <a:lstStyle/>
          <a:p>
            <a:pPr algn="ctr"/>
            <a:r>
              <a:rPr lang="en-GB" sz="1200" b="1" dirty="0">
                <a:solidFill>
                  <a:srgbClr val="62CF93"/>
                </a:solidFill>
              </a:rPr>
              <a:t>Third lockdown</a:t>
            </a:r>
          </a:p>
        </p:txBody>
      </p:sp>
      <p:sp>
        <p:nvSpPr>
          <p:cNvPr id="47" name="TextBox 46">
            <a:extLst>
              <a:ext uri="{FF2B5EF4-FFF2-40B4-BE49-F238E27FC236}">
                <a16:creationId xmlns:a16="http://schemas.microsoft.com/office/drawing/2014/main" id="{982827FA-3D87-159F-37CB-4E79F6CBA49F}"/>
              </a:ext>
              <a:ext uri="{C183D7F6-B498-43B3-948B-1728B52AA6E4}">
                <adec:decorative xmlns:adec="http://schemas.microsoft.com/office/drawing/2017/decorative" val="1"/>
              </a:ext>
            </a:extLst>
          </p:cNvPr>
          <p:cNvSpPr txBox="1"/>
          <p:nvPr/>
        </p:nvSpPr>
        <p:spPr>
          <a:xfrm>
            <a:off x="4227619" y="4659241"/>
            <a:ext cx="1065896" cy="461665"/>
          </a:xfrm>
          <a:prstGeom prst="rect">
            <a:avLst/>
          </a:prstGeom>
          <a:noFill/>
        </p:spPr>
        <p:txBody>
          <a:bodyPr wrap="square" rtlCol="0">
            <a:spAutoFit/>
          </a:bodyPr>
          <a:lstStyle/>
          <a:p>
            <a:pPr algn="ctr"/>
            <a:r>
              <a:rPr lang="en-GB" sz="1200" b="1" dirty="0">
                <a:solidFill>
                  <a:srgbClr val="62CF93"/>
                </a:solidFill>
              </a:rPr>
              <a:t>Second lockdown</a:t>
            </a:r>
          </a:p>
        </p:txBody>
      </p:sp>
      <p:sp>
        <p:nvSpPr>
          <p:cNvPr id="48" name="TextBox 47">
            <a:extLst>
              <a:ext uri="{FF2B5EF4-FFF2-40B4-BE49-F238E27FC236}">
                <a16:creationId xmlns:a16="http://schemas.microsoft.com/office/drawing/2014/main" id="{6F132DDE-4261-5FEC-3D46-619D06556092}"/>
              </a:ext>
              <a:ext uri="{C183D7F6-B498-43B3-948B-1728B52AA6E4}">
                <adec:decorative xmlns:adec="http://schemas.microsoft.com/office/drawing/2017/decorative" val="1"/>
              </a:ext>
            </a:extLst>
          </p:cNvPr>
          <p:cNvSpPr txBox="1"/>
          <p:nvPr/>
        </p:nvSpPr>
        <p:spPr>
          <a:xfrm>
            <a:off x="2478144" y="4756197"/>
            <a:ext cx="1065896" cy="369332"/>
          </a:xfrm>
          <a:prstGeom prst="rect">
            <a:avLst/>
          </a:prstGeom>
          <a:noFill/>
        </p:spPr>
        <p:txBody>
          <a:bodyPr wrap="square" rtlCol="0">
            <a:spAutoFit/>
          </a:bodyPr>
          <a:lstStyle/>
          <a:p>
            <a:pPr algn="ctr"/>
            <a:r>
              <a:rPr lang="en-GB" b="1" dirty="0">
                <a:solidFill>
                  <a:srgbClr val="62CF93"/>
                </a:solidFill>
              </a:rPr>
              <a:t>2020-21</a:t>
            </a:r>
          </a:p>
        </p:txBody>
      </p:sp>
      <p:sp>
        <p:nvSpPr>
          <p:cNvPr id="49" name="TextBox 48">
            <a:extLst>
              <a:ext uri="{FF2B5EF4-FFF2-40B4-BE49-F238E27FC236}">
                <a16:creationId xmlns:a16="http://schemas.microsoft.com/office/drawing/2014/main" id="{49850040-6546-D109-5059-3D5B5E3C40B9}"/>
              </a:ext>
              <a:ext uri="{C183D7F6-B498-43B3-948B-1728B52AA6E4}">
                <adec:decorative xmlns:adec="http://schemas.microsoft.com/office/drawing/2017/decorative" val="1"/>
              </a:ext>
            </a:extLst>
          </p:cNvPr>
          <p:cNvSpPr txBox="1"/>
          <p:nvPr/>
        </p:nvSpPr>
        <p:spPr>
          <a:xfrm>
            <a:off x="863694" y="4890074"/>
            <a:ext cx="1654255" cy="461665"/>
          </a:xfrm>
          <a:prstGeom prst="rect">
            <a:avLst/>
          </a:prstGeom>
          <a:noFill/>
        </p:spPr>
        <p:txBody>
          <a:bodyPr wrap="square" rtlCol="0">
            <a:spAutoFit/>
          </a:bodyPr>
          <a:lstStyle/>
          <a:p>
            <a:r>
              <a:rPr lang="en-GB" sz="1200" b="1" dirty="0">
                <a:solidFill>
                  <a:srgbClr val="62CF93"/>
                </a:solidFill>
              </a:rPr>
              <a:t>First lockdown continued</a:t>
            </a:r>
          </a:p>
        </p:txBody>
      </p:sp>
      <p:sp>
        <p:nvSpPr>
          <p:cNvPr id="50" name="TextBox 49">
            <a:extLst>
              <a:ext uri="{FF2B5EF4-FFF2-40B4-BE49-F238E27FC236}">
                <a16:creationId xmlns:a16="http://schemas.microsoft.com/office/drawing/2014/main" id="{69AF2B53-00C1-8865-3B5B-6FDBCC88BC5B}"/>
              </a:ext>
              <a:ext uri="{C183D7F6-B498-43B3-948B-1728B52AA6E4}">
                <adec:decorative xmlns:adec="http://schemas.microsoft.com/office/drawing/2017/decorative" val="1"/>
              </a:ext>
            </a:extLst>
          </p:cNvPr>
          <p:cNvSpPr txBox="1"/>
          <p:nvPr/>
        </p:nvSpPr>
        <p:spPr>
          <a:xfrm>
            <a:off x="7316669" y="5084806"/>
            <a:ext cx="1367526" cy="461665"/>
          </a:xfrm>
          <a:prstGeom prst="rect">
            <a:avLst/>
          </a:prstGeom>
          <a:noFill/>
        </p:spPr>
        <p:txBody>
          <a:bodyPr wrap="square" rtlCol="0">
            <a:spAutoFit/>
          </a:bodyPr>
          <a:lstStyle/>
          <a:p>
            <a:pPr algn="ctr"/>
            <a:r>
              <a:rPr lang="en-GB" sz="1200" b="1" dirty="0">
                <a:solidFill>
                  <a:srgbClr val="5B6CA2"/>
                </a:solidFill>
              </a:rPr>
              <a:t>First lockdown begins</a:t>
            </a:r>
          </a:p>
        </p:txBody>
      </p:sp>
      <p:sp>
        <p:nvSpPr>
          <p:cNvPr id="51" name="TextBox 50">
            <a:extLst>
              <a:ext uri="{FF2B5EF4-FFF2-40B4-BE49-F238E27FC236}">
                <a16:creationId xmlns:a16="http://schemas.microsoft.com/office/drawing/2014/main" id="{0F91AC2A-D185-D8D6-38CE-F10EF7E255C7}"/>
              </a:ext>
              <a:ext uri="{C183D7F6-B498-43B3-948B-1728B52AA6E4}">
                <adec:decorative xmlns:adec="http://schemas.microsoft.com/office/drawing/2017/decorative" val="1"/>
              </a:ext>
            </a:extLst>
          </p:cNvPr>
          <p:cNvSpPr txBox="1"/>
          <p:nvPr/>
        </p:nvSpPr>
        <p:spPr>
          <a:xfrm>
            <a:off x="2494234" y="1794499"/>
            <a:ext cx="1197257" cy="369332"/>
          </a:xfrm>
          <a:prstGeom prst="rect">
            <a:avLst/>
          </a:prstGeom>
          <a:noFill/>
        </p:spPr>
        <p:txBody>
          <a:bodyPr wrap="square" rtlCol="0">
            <a:spAutoFit/>
          </a:bodyPr>
          <a:lstStyle/>
          <a:p>
            <a:pPr algn="ctr"/>
            <a:r>
              <a:rPr lang="en-GB" b="1" dirty="0">
                <a:solidFill>
                  <a:srgbClr val="5B6CA2"/>
                </a:solidFill>
              </a:rPr>
              <a:t>2019-20</a:t>
            </a:r>
          </a:p>
        </p:txBody>
      </p:sp>
      <p:sp>
        <p:nvSpPr>
          <p:cNvPr id="52" name="TextBox 51">
            <a:extLst>
              <a:ext uri="{FF2B5EF4-FFF2-40B4-BE49-F238E27FC236}">
                <a16:creationId xmlns:a16="http://schemas.microsoft.com/office/drawing/2014/main" id="{470FEF0C-1665-5709-789E-EEFFA1FF5367}"/>
              </a:ext>
              <a:ext uri="{C183D7F6-B498-43B3-948B-1728B52AA6E4}">
                <adec:decorative xmlns:adec="http://schemas.microsoft.com/office/drawing/2017/decorative" val="1"/>
              </a:ext>
            </a:extLst>
          </p:cNvPr>
          <p:cNvSpPr txBox="1"/>
          <p:nvPr/>
        </p:nvSpPr>
        <p:spPr>
          <a:xfrm>
            <a:off x="4333860" y="3463984"/>
            <a:ext cx="1197257" cy="369332"/>
          </a:xfrm>
          <a:prstGeom prst="rect">
            <a:avLst/>
          </a:prstGeom>
          <a:noFill/>
        </p:spPr>
        <p:txBody>
          <a:bodyPr wrap="square" rtlCol="0">
            <a:spAutoFit/>
          </a:bodyPr>
          <a:lstStyle/>
          <a:p>
            <a:pPr algn="ctr"/>
            <a:r>
              <a:rPr lang="en-GB" b="1" dirty="0">
                <a:solidFill>
                  <a:srgbClr val="FFC413"/>
                </a:solidFill>
              </a:rPr>
              <a:t>2021-22</a:t>
            </a:r>
          </a:p>
        </p:txBody>
      </p:sp>
      <p:sp>
        <p:nvSpPr>
          <p:cNvPr id="53" name="TextBox 52">
            <a:extLst>
              <a:ext uri="{FF2B5EF4-FFF2-40B4-BE49-F238E27FC236}">
                <a16:creationId xmlns:a16="http://schemas.microsoft.com/office/drawing/2014/main" id="{B59A8A99-7664-F190-61D9-8B5EE49312D4}"/>
              </a:ext>
              <a:ext uri="{C183D7F6-B498-43B3-948B-1728B52AA6E4}">
                <adec:decorative xmlns:adec="http://schemas.microsoft.com/office/drawing/2017/decorative" val="1"/>
              </a:ext>
            </a:extLst>
          </p:cNvPr>
          <p:cNvSpPr txBox="1"/>
          <p:nvPr/>
        </p:nvSpPr>
        <p:spPr>
          <a:xfrm>
            <a:off x="2244067" y="2479338"/>
            <a:ext cx="1197257" cy="369332"/>
          </a:xfrm>
          <a:prstGeom prst="rect">
            <a:avLst/>
          </a:prstGeom>
          <a:noFill/>
        </p:spPr>
        <p:txBody>
          <a:bodyPr wrap="square" rtlCol="0">
            <a:spAutoFit/>
          </a:bodyPr>
          <a:lstStyle/>
          <a:p>
            <a:pPr algn="ctr"/>
            <a:r>
              <a:rPr lang="en-GB" b="1" dirty="0">
                <a:solidFill>
                  <a:srgbClr val="90DCD5"/>
                </a:solidFill>
              </a:rPr>
              <a:t>2023-24</a:t>
            </a:r>
          </a:p>
        </p:txBody>
      </p:sp>
      <p:sp>
        <p:nvSpPr>
          <p:cNvPr id="63" name="TextBox 62">
            <a:extLst>
              <a:ext uri="{FF2B5EF4-FFF2-40B4-BE49-F238E27FC236}">
                <a16:creationId xmlns:a16="http://schemas.microsoft.com/office/drawing/2014/main" id="{8FE68C7B-788F-6629-C007-F0F75B1668B4}"/>
              </a:ext>
              <a:ext uri="{C183D7F6-B498-43B3-948B-1728B52AA6E4}">
                <adec:decorative xmlns:adec="http://schemas.microsoft.com/office/drawing/2017/decorative" val="1"/>
              </a:ext>
            </a:extLst>
          </p:cNvPr>
          <p:cNvSpPr txBox="1"/>
          <p:nvPr/>
        </p:nvSpPr>
        <p:spPr>
          <a:xfrm rot="16200000">
            <a:off x="-1591274" y="3520651"/>
            <a:ext cx="4617032" cy="369332"/>
          </a:xfrm>
          <a:prstGeom prst="rect">
            <a:avLst/>
          </a:prstGeom>
          <a:noFill/>
        </p:spPr>
        <p:txBody>
          <a:bodyPr wrap="square" rtlCol="0">
            <a:spAutoFit/>
          </a:bodyPr>
          <a:lstStyle/>
          <a:p>
            <a:pPr algn="ctr"/>
            <a:r>
              <a:rPr lang="en-GB" b="1"/>
              <a:t>Bus Passengers</a:t>
            </a:r>
          </a:p>
        </p:txBody>
      </p:sp>
    </p:spTree>
    <p:extLst>
      <p:ext uri="{BB962C8B-B14F-4D97-AF65-F5344CB8AC3E}">
        <p14:creationId xmlns:p14="http://schemas.microsoft.com/office/powerpoint/2010/main" val="10145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Overview</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9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ark and ride passenger volumes have gradually increased at all sites from almost nothing during the pandemic. In March 2024, all sites were above their pre-COVID (2019) volumes.">
            <a:extLst>
              <a:ext uri="{FF2B5EF4-FFF2-40B4-BE49-F238E27FC236}">
                <a16:creationId xmlns:a16="http://schemas.microsoft.com/office/drawing/2014/main" id="{BA70291B-69FC-FA9A-BBAA-7E113133BF23}"/>
              </a:ext>
            </a:extLst>
          </p:cNvPr>
          <p:cNvPicPr>
            <a:picLocks noChangeAspect="1"/>
          </p:cNvPicPr>
          <p:nvPr/>
        </p:nvPicPr>
        <p:blipFill rotWithShape="1">
          <a:blip r:embed="rId3"/>
          <a:srcRect t="9057"/>
          <a:stretch/>
        </p:blipFill>
        <p:spPr>
          <a:xfrm>
            <a:off x="403828" y="1639382"/>
            <a:ext cx="10762010" cy="4816441"/>
          </a:xfrm>
          <a:prstGeom prst="rect">
            <a:avLst/>
          </a:prstGeom>
        </p:spPr>
      </p:pic>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dirty="0">
                <a:latin typeface="Calibri" panose="020F0502020204030204"/>
              </a:rPr>
              <a:t>Usage of all park and ride sites dipped in late December to early January in line with the Christmas and New Year holiday period but then recovered. </a:t>
            </a:r>
            <a:endParaRPr lang="en-US" dirty="0">
              <a:latin typeface="Calibri" panose="020F0502020204030204"/>
            </a:endParaRPr>
          </a:p>
          <a:p>
            <a:pPr algn="ctr">
              <a:defRPr/>
            </a:pPr>
            <a:r>
              <a:rPr lang="en-GB" sz="1400" dirty="0">
                <a:latin typeface="Calibri" panose="020F0502020204030204"/>
              </a:rPr>
              <a:t>Babraham Road and Trumpington Road P&amp;Rs are the most popular sites, with usage now above pre-COVID (2019).</a:t>
            </a:r>
            <a:endParaRPr lang="en-GB" dirty="0"/>
          </a:p>
        </p:txBody>
      </p:sp>
      <p:sp>
        <p:nvSpPr>
          <p:cNvPr id="2" name="TextBox 1">
            <a:extLst>
              <a:ext uri="{FF2B5EF4-FFF2-40B4-BE49-F238E27FC236}">
                <a16:creationId xmlns:a16="http://schemas.microsoft.com/office/drawing/2014/main" id="{70820E46-78BE-D7D5-E4ED-B8A81FF95CCF}"/>
              </a:ext>
              <a:ext uri="{C183D7F6-B498-43B3-948B-1728B52AA6E4}">
                <adec:decorative xmlns:adec="http://schemas.microsoft.com/office/drawing/2017/decorative" val="1"/>
              </a:ext>
            </a:extLst>
          </p:cNvPr>
          <p:cNvSpPr txBox="1"/>
          <p:nvPr/>
        </p:nvSpPr>
        <p:spPr>
          <a:xfrm>
            <a:off x="1891215" y="1253915"/>
            <a:ext cx="8409570" cy="369332"/>
          </a:xfrm>
          <a:prstGeom prst="rect">
            <a:avLst/>
          </a:prstGeom>
          <a:noFill/>
        </p:spPr>
        <p:txBody>
          <a:bodyPr wrap="square" rtlCol="0">
            <a:spAutoFit/>
          </a:bodyPr>
          <a:lstStyle/>
          <a:p>
            <a:pPr algn="ctr"/>
            <a:r>
              <a:rPr lang="en-GB" b="1" dirty="0"/>
              <a:t>Stagecoach Park and Ride Passengers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50</a:t>
            </a:fld>
            <a:endParaRPr lang="en-GB"/>
          </a:p>
        </p:txBody>
      </p:sp>
      <p:sp>
        <p:nvSpPr>
          <p:cNvPr id="19" name="TextBox 18">
            <a:extLst>
              <a:ext uri="{FF2B5EF4-FFF2-40B4-BE49-F238E27FC236}">
                <a16:creationId xmlns:a16="http://schemas.microsoft.com/office/drawing/2014/main" id="{66F78872-A0C7-1B94-1573-A6C14D4CFBAD}"/>
              </a:ext>
              <a:ext uri="{C183D7F6-B498-43B3-948B-1728B52AA6E4}">
                <adec:decorative xmlns:adec="http://schemas.microsoft.com/office/drawing/2017/decorative" val="1"/>
              </a:ext>
            </a:extLst>
          </p:cNvPr>
          <p:cNvSpPr txBox="1"/>
          <p:nvPr/>
        </p:nvSpPr>
        <p:spPr>
          <a:xfrm>
            <a:off x="1556828" y="1737524"/>
            <a:ext cx="957151" cy="369332"/>
          </a:xfrm>
          <a:prstGeom prst="rect">
            <a:avLst/>
          </a:prstGeom>
          <a:noFill/>
        </p:spPr>
        <p:txBody>
          <a:bodyPr wrap="square" rtlCol="0">
            <a:spAutoFit/>
          </a:bodyPr>
          <a:lstStyle/>
          <a:p>
            <a:pPr algn="ctr"/>
            <a:r>
              <a:rPr lang="en-GB" b="1" dirty="0"/>
              <a:t>2019</a:t>
            </a:r>
          </a:p>
        </p:txBody>
      </p:sp>
      <p:sp>
        <p:nvSpPr>
          <p:cNvPr id="20" name="TextBox 19">
            <a:extLst>
              <a:ext uri="{FF2B5EF4-FFF2-40B4-BE49-F238E27FC236}">
                <a16:creationId xmlns:a16="http://schemas.microsoft.com/office/drawing/2014/main" id="{10601B34-26CB-8D78-D748-195462A36A66}"/>
              </a:ext>
              <a:ext uri="{C183D7F6-B498-43B3-948B-1728B52AA6E4}">
                <adec:decorative xmlns:adec="http://schemas.microsoft.com/office/drawing/2017/decorative" val="1"/>
              </a:ext>
            </a:extLst>
          </p:cNvPr>
          <p:cNvSpPr txBox="1"/>
          <p:nvPr/>
        </p:nvSpPr>
        <p:spPr>
          <a:xfrm>
            <a:off x="3488164" y="1733697"/>
            <a:ext cx="957151" cy="369332"/>
          </a:xfrm>
          <a:prstGeom prst="rect">
            <a:avLst/>
          </a:prstGeom>
          <a:noFill/>
        </p:spPr>
        <p:txBody>
          <a:bodyPr wrap="square" rtlCol="0">
            <a:spAutoFit/>
          </a:bodyPr>
          <a:lstStyle/>
          <a:p>
            <a:pPr algn="ctr"/>
            <a:r>
              <a:rPr lang="en-GB" b="1" dirty="0"/>
              <a:t>2020</a:t>
            </a:r>
          </a:p>
        </p:txBody>
      </p:sp>
      <p:sp>
        <p:nvSpPr>
          <p:cNvPr id="21" name="TextBox 20">
            <a:extLst>
              <a:ext uri="{FF2B5EF4-FFF2-40B4-BE49-F238E27FC236}">
                <a16:creationId xmlns:a16="http://schemas.microsoft.com/office/drawing/2014/main" id="{354EF43C-7A43-857A-D2F9-7DB3E2CEEE81}"/>
              </a:ext>
              <a:ext uri="{C183D7F6-B498-43B3-948B-1728B52AA6E4}">
                <adec:decorative xmlns:adec="http://schemas.microsoft.com/office/drawing/2017/decorative" val="1"/>
              </a:ext>
            </a:extLst>
          </p:cNvPr>
          <p:cNvSpPr txBox="1"/>
          <p:nvPr/>
        </p:nvSpPr>
        <p:spPr>
          <a:xfrm>
            <a:off x="5342164" y="1733697"/>
            <a:ext cx="957151" cy="369332"/>
          </a:xfrm>
          <a:prstGeom prst="rect">
            <a:avLst/>
          </a:prstGeom>
          <a:noFill/>
        </p:spPr>
        <p:txBody>
          <a:bodyPr wrap="square" rtlCol="0">
            <a:spAutoFit/>
          </a:bodyPr>
          <a:lstStyle/>
          <a:p>
            <a:pPr algn="ctr"/>
            <a:r>
              <a:rPr lang="en-GB" b="1" dirty="0"/>
              <a:t>2021</a:t>
            </a:r>
          </a:p>
        </p:txBody>
      </p:sp>
      <p:sp>
        <p:nvSpPr>
          <p:cNvPr id="22" name="TextBox 21">
            <a:extLst>
              <a:ext uri="{FF2B5EF4-FFF2-40B4-BE49-F238E27FC236}">
                <a16:creationId xmlns:a16="http://schemas.microsoft.com/office/drawing/2014/main" id="{310CB058-B67D-3789-5F60-01D81D91CB78}"/>
              </a:ext>
              <a:ext uri="{C183D7F6-B498-43B3-948B-1728B52AA6E4}">
                <adec:decorative xmlns:adec="http://schemas.microsoft.com/office/drawing/2017/decorative" val="1"/>
              </a:ext>
            </a:extLst>
          </p:cNvPr>
          <p:cNvSpPr txBox="1"/>
          <p:nvPr/>
        </p:nvSpPr>
        <p:spPr>
          <a:xfrm>
            <a:off x="7237555" y="1733697"/>
            <a:ext cx="957151" cy="369332"/>
          </a:xfrm>
          <a:prstGeom prst="rect">
            <a:avLst/>
          </a:prstGeom>
          <a:noFill/>
        </p:spPr>
        <p:txBody>
          <a:bodyPr wrap="square" rtlCol="0">
            <a:spAutoFit/>
          </a:bodyPr>
          <a:lstStyle/>
          <a:p>
            <a:pPr algn="ctr"/>
            <a:r>
              <a:rPr lang="en-GB" b="1" dirty="0"/>
              <a:t>2022</a:t>
            </a:r>
          </a:p>
        </p:txBody>
      </p:sp>
      <p:sp>
        <p:nvSpPr>
          <p:cNvPr id="23" name="TextBox 22">
            <a:extLst>
              <a:ext uri="{FF2B5EF4-FFF2-40B4-BE49-F238E27FC236}">
                <a16:creationId xmlns:a16="http://schemas.microsoft.com/office/drawing/2014/main" id="{FFF774AE-EF05-231F-B7BF-BAD3776D06E7}"/>
              </a:ext>
              <a:ext uri="{C183D7F6-B498-43B3-948B-1728B52AA6E4}">
                <adec:decorative xmlns:adec="http://schemas.microsoft.com/office/drawing/2017/decorative" val="1"/>
              </a:ext>
            </a:extLst>
          </p:cNvPr>
          <p:cNvSpPr txBox="1"/>
          <p:nvPr/>
        </p:nvSpPr>
        <p:spPr>
          <a:xfrm>
            <a:off x="8667027" y="1734428"/>
            <a:ext cx="957151" cy="369332"/>
          </a:xfrm>
          <a:prstGeom prst="rect">
            <a:avLst/>
          </a:prstGeom>
          <a:noFill/>
        </p:spPr>
        <p:txBody>
          <a:bodyPr wrap="square" rtlCol="0">
            <a:spAutoFit/>
          </a:bodyPr>
          <a:lstStyle/>
          <a:p>
            <a:pPr algn="ctr"/>
            <a:r>
              <a:rPr lang="en-GB" b="1" dirty="0"/>
              <a:t>2023</a:t>
            </a:r>
          </a:p>
        </p:txBody>
      </p:sp>
      <p:sp>
        <p:nvSpPr>
          <p:cNvPr id="24" name="TextBox 23">
            <a:extLst>
              <a:ext uri="{FF2B5EF4-FFF2-40B4-BE49-F238E27FC236}">
                <a16:creationId xmlns:a16="http://schemas.microsoft.com/office/drawing/2014/main" id="{BA97C0BE-E9F7-2E3F-9FE2-0BD671BA1485}"/>
              </a:ext>
              <a:ext uri="{C183D7F6-B498-43B3-948B-1728B52AA6E4}">
                <adec:decorative xmlns:adec="http://schemas.microsoft.com/office/drawing/2017/decorative" val="1"/>
              </a:ext>
            </a:extLst>
          </p:cNvPr>
          <p:cNvSpPr txBox="1"/>
          <p:nvPr/>
        </p:nvSpPr>
        <p:spPr>
          <a:xfrm>
            <a:off x="5812166" y="4745697"/>
            <a:ext cx="2011558" cy="415498"/>
          </a:xfrm>
          <a:prstGeom prst="rect">
            <a:avLst/>
          </a:prstGeom>
          <a:noFill/>
        </p:spPr>
        <p:txBody>
          <a:bodyPr wrap="square" rtlCol="0">
            <a:spAutoFit/>
          </a:bodyPr>
          <a:lstStyle/>
          <a:p>
            <a:r>
              <a:rPr lang="en-GB" sz="1050" b="1" dirty="0">
                <a:solidFill>
                  <a:srgbClr val="7D43A9"/>
                </a:solidFill>
              </a:rPr>
              <a:t>Milton P&amp;R service temporarily suspended</a:t>
            </a:r>
          </a:p>
        </p:txBody>
      </p:sp>
      <p:sp>
        <p:nvSpPr>
          <p:cNvPr id="25" name="TextBox 24">
            <a:extLst>
              <a:ext uri="{FF2B5EF4-FFF2-40B4-BE49-F238E27FC236}">
                <a16:creationId xmlns:a16="http://schemas.microsoft.com/office/drawing/2014/main" id="{5091C35E-51F9-8942-3E58-52FAF01EF476}"/>
              </a:ext>
              <a:ext uri="{C183D7F6-B498-43B3-948B-1728B52AA6E4}">
                <adec:decorative xmlns:adec="http://schemas.microsoft.com/office/drawing/2017/decorative" val="1"/>
              </a:ext>
            </a:extLst>
          </p:cNvPr>
          <p:cNvSpPr txBox="1"/>
          <p:nvPr/>
        </p:nvSpPr>
        <p:spPr>
          <a:xfrm rot="16200000">
            <a:off x="-639253" y="3533499"/>
            <a:ext cx="3067665" cy="369332"/>
          </a:xfrm>
          <a:prstGeom prst="rect">
            <a:avLst/>
          </a:prstGeom>
          <a:noFill/>
        </p:spPr>
        <p:txBody>
          <a:bodyPr wrap="square" rtlCol="0">
            <a:spAutoFit/>
          </a:bodyPr>
          <a:lstStyle/>
          <a:p>
            <a:pPr algn="ctr"/>
            <a:r>
              <a:rPr lang="en-GB" b="1" dirty="0"/>
              <a:t>P&amp;R Passengers</a:t>
            </a:r>
          </a:p>
        </p:txBody>
      </p:sp>
      <p:sp>
        <p:nvSpPr>
          <p:cNvPr id="29" name="TextBox 28">
            <a:extLst>
              <a:ext uri="{FF2B5EF4-FFF2-40B4-BE49-F238E27FC236}">
                <a16:creationId xmlns:a16="http://schemas.microsoft.com/office/drawing/2014/main" id="{7E48A635-7105-35F2-8DB7-F7B3BA6CB3D5}"/>
              </a:ext>
              <a:ext uri="{C183D7F6-B498-43B3-948B-1728B52AA6E4}">
                <adec:decorative xmlns:adec="http://schemas.microsoft.com/office/drawing/2017/decorative" val="1"/>
              </a:ext>
            </a:extLst>
          </p:cNvPr>
          <p:cNvSpPr txBox="1"/>
          <p:nvPr/>
        </p:nvSpPr>
        <p:spPr>
          <a:xfrm>
            <a:off x="4724837" y="3379736"/>
            <a:ext cx="1087329" cy="461665"/>
          </a:xfrm>
          <a:prstGeom prst="rect">
            <a:avLst/>
          </a:prstGeom>
          <a:noFill/>
        </p:spPr>
        <p:txBody>
          <a:bodyPr wrap="square" rtlCol="0">
            <a:spAutoFit/>
          </a:bodyPr>
          <a:lstStyle/>
          <a:p>
            <a:pPr algn="ctr"/>
            <a:r>
              <a:rPr lang="en-GB" sz="1200" dirty="0"/>
              <a:t>Third lockdown</a:t>
            </a:r>
          </a:p>
        </p:txBody>
      </p:sp>
      <p:sp>
        <p:nvSpPr>
          <p:cNvPr id="30" name="TextBox 29">
            <a:extLst>
              <a:ext uri="{FF2B5EF4-FFF2-40B4-BE49-F238E27FC236}">
                <a16:creationId xmlns:a16="http://schemas.microsoft.com/office/drawing/2014/main" id="{E671447A-07F5-DBC6-94B2-4A4755925A69}"/>
              </a:ext>
              <a:ext uri="{C183D7F6-B498-43B3-948B-1728B52AA6E4}">
                <adec:decorative xmlns:adec="http://schemas.microsoft.com/office/drawing/2017/decorative" val="1"/>
              </a:ext>
            </a:extLst>
          </p:cNvPr>
          <p:cNvSpPr txBox="1"/>
          <p:nvPr/>
        </p:nvSpPr>
        <p:spPr>
          <a:xfrm>
            <a:off x="3936531" y="3145237"/>
            <a:ext cx="1087329" cy="461665"/>
          </a:xfrm>
          <a:prstGeom prst="rect">
            <a:avLst/>
          </a:prstGeom>
          <a:noFill/>
        </p:spPr>
        <p:txBody>
          <a:bodyPr wrap="square" rtlCol="0">
            <a:spAutoFit/>
          </a:bodyPr>
          <a:lstStyle/>
          <a:p>
            <a:pPr algn="ctr"/>
            <a:r>
              <a:rPr lang="en-GB" sz="1200" dirty="0"/>
              <a:t>Second lockdown</a:t>
            </a:r>
          </a:p>
        </p:txBody>
      </p:sp>
      <p:sp>
        <p:nvSpPr>
          <p:cNvPr id="31" name="TextBox 30">
            <a:extLst>
              <a:ext uri="{FF2B5EF4-FFF2-40B4-BE49-F238E27FC236}">
                <a16:creationId xmlns:a16="http://schemas.microsoft.com/office/drawing/2014/main" id="{CBC5AD18-2952-6C6A-99CC-B62D4AFED1FB}"/>
              </a:ext>
              <a:ext uri="{C183D7F6-B498-43B3-948B-1728B52AA6E4}">
                <adec:decorative xmlns:adec="http://schemas.microsoft.com/office/drawing/2017/decorative" val="1"/>
              </a:ext>
            </a:extLst>
          </p:cNvPr>
          <p:cNvSpPr txBox="1"/>
          <p:nvPr/>
        </p:nvSpPr>
        <p:spPr>
          <a:xfrm>
            <a:off x="3375032" y="3708224"/>
            <a:ext cx="949690" cy="461665"/>
          </a:xfrm>
          <a:prstGeom prst="rect">
            <a:avLst/>
          </a:prstGeom>
          <a:noFill/>
        </p:spPr>
        <p:txBody>
          <a:bodyPr wrap="square" rtlCol="0">
            <a:spAutoFit/>
          </a:bodyPr>
          <a:lstStyle/>
          <a:p>
            <a:pPr algn="ctr"/>
            <a:r>
              <a:rPr lang="en-GB" sz="1200" dirty="0"/>
              <a:t>First lockdown</a:t>
            </a:r>
          </a:p>
        </p:txBody>
      </p:sp>
      <p:cxnSp>
        <p:nvCxnSpPr>
          <p:cNvPr id="32" name="Straight Arrow Connector 31">
            <a:extLst>
              <a:ext uri="{FF2B5EF4-FFF2-40B4-BE49-F238E27FC236}">
                <a16:creationId xmlns:a16="http://schemas.microsoft.com/office/drawing/2014/main" id="{6DFA42FA-5F58-7B1C-4971-92E8F1D78939}"/>
              </a:ext>
              <a:ext uri="{C183D7F6-B498-43B3-948B-1728B52AA6E4}">
                <adec:decorative xmlns:adec="http://schemas.microsoft.com/office/drawing/2017/decorative" val="1"/>
              </a:ext>
            </a:extLst>
          </p:cNvPr>
          <p:cNvCxnSpPr>
            <a:cxnSpLocks/>
          </p:cNvCxnSpPr>
          <p:nvPr/>
        </p:nvCxnSpPr>
        <p:spPr>
          <a:xfrm flipH="1">
            <a:off x="3686118" y="4169889"/>
            <a:ext cx="176745" cy="8580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100DDD-F98E-B382-8468-706295D48F04}"/>
              </a:ext>
              <a:ext uri="{C183D7F6-B498-43B3-948B-1728B52AA6E4}">
                <adec:decorative xmlns:adec="http://schemas.microsoft.com/office/drawing/2017/decorative" val="1"/>
              </a:ext>
            </a:extLst>
          </p:cNvPr>
          <p:cNvCxnSpPr>
            <a:cxnSpLocks/>
          </p:cNvCxnSpPr>
          <p:nvPr/>
        </p:nvCxnSpPr>
        <p:spPr>
          <a:xfrm>
            <a:off x="4611073" y="3631927"/>
            <a:ext cx="86255" cy="5761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515289E-850C-1208-C003-2618FFB339E3}"/>
              </a:ext>
              <a:ext uri="{C183D7F6-B498-43B3-948B-1728B52AA6E4}">
                <adec:decorative xmlns:adec="http://schemas.microsoft.com/office/drawing/2017/decorative" val="1"/>
              </a:ext>
            </a:extLst>
          </p:cNvPr>
          <p:cNvCxnSpPr>
            <a:cxnSpLocks/>
          </p:cNvCxnSpPr>
          <p:nvPr/>
        </p:nvCxnSpPr>
        <p:spPr>
          <a:xfrm flipH="1">
            <a:off x="5155482" y="3919983"/>
            <a:ext cx="61629" cy="115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E3525C-0809-49E4-AE9F-12F75F91FFBF}"/>
              </a:ext>
            </a:extLst>
          </p:cNvPr>
          <p:cNvSpPr txBox="1"/>
          <p:nvPr/>
        </p:nvSpPr>
        <p:spPr>
          <a:xfrm>
            <a:off x="1" y="6604084"/>
            <a:ext cx="6096000"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cxnSp>
        <p:nvCxnSpPr>
          <p:cNvPr id="26" name="Straight Connector 25">
            <a:extLst>
              <a:ext uri="{FF2B5EF4-FFF2-40B4-BE49-F238E27FC236}">
                <a16:creationId xmlns:a16="http://schemas.microsoft.com/office/drawing/2014/main" id="{B4AD168F-8FA0-9E34-93DC-3B48F6E18807}"/>
              </a:ext>
              <a:ext uri="{C183D7F6-B498-43B3-948B-1728B52AA6E4}">
                <adec:decorative xmlns:adec="http://schemas.microsoft.com/office/drawing/2017/decorative" val="1"/>
              </a:ext>
            </a:extLst>
          </p:cNvPr>
          <p:cNvCxnSpPr>
            <a:cxnSpLocks/>
          </p:cNvCxnSpPr>
          <p:nvPr/>
        </p:nvCxnSpPr>
        <p:spPr>
          <a:xfrm flipV="1">
            <a:off x="3099073" y="1690610"/>
            <a:ext cx="0" cy="3427498"/>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6B1B06C-B1D7-AD35-F565-1DD52C8FCC34}"/>
              </a:ext>
              <a:ext uri="{C183D7F6-B498-43B3-948B-1728B52AA6E4}">
                <adec:decorative xmlns:adec="http://schemas.microsoft.com/office/drawing/2017/decorative" val="1"/>
              </a:ext>
            </a:extLst>
          </p:cNvPr>
          <p:cNvSpPr txBox="1"/>
          <p:nvPr/>
        </p:nvSpPr>
        <p:spPr>
          <a:xfrm>
            <a:off x="10365575" y="1733697"/>
            <a:ext cx="957151" cy="369332"/>
          </a:xfrm>
          <a:prstGeom prst="rect">
            <a:avLst/>
          </a:prstGeom>
          <a:noFill/>
        </p:spPr>
        <p:txBody>
          <a:bodyPr wrap="square" rtlCol="0">
            <a:spAutoFit/>
          </a:bodyPr>
          <a:lstStyle/>
          <a:p>
            <a:pPr algn="ctr"/>
            <a:r>
              <a:rPr lang="en-GB" b="1" dirty="0"/>
              <a:t>2024</a:t>
            </a:r>
          </a:p>
        </p:txBody>
      </p:sp>
      <p:cxnSp>
        <p:nvCxnSpPr>
          <p:cNvPr id="28" name="Straight Connector 27">
            <a:extLst>
              <a:ext uri="{FF2B5EF4-FFF2-40B4-BE49-F238E27FC236}">
                <a16:creationId xmlns:a16="http://schemas.microsoft.com/office/drawing/2014/main" id="{5C1FAD63-2276-304B-5797-4229C0E73F68}"/>
              </a:ext>
              <a:ext uri="{C183D7F6-B498-43B3-948B-1728B52AA6E4}">
                <adec:decorative xmlns:adec="http://schemas.microsoft.com/office/drawing/2017/decorative" val="1"/>
              </a:ext>
            </a:extLst>
          </p:cNvPr>
          <p:cNvCxnSpPr>
            <a:cxnSpLocks/>
          </p:cNvCxnSpPr>
          <p:nvPr/>
        </p:nvCxnSpPr>
        <p:spPr>
          <a:xfrm flipV="1">
            <a:off x="4917050" y="1733697"/>
            <a:ext cx="0" cy="3427498"/>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292B9E6-DB8C-D15E-7763-4EE87D5A67B2}"/>
              </a:ext>
              <a:ext uri="{C183D7F6-B498-43B3-948B-1728B52AA6E4}">
                <adec:decorative xmlns:adec="http://schemas.microsoft.com/office/drawing/2017/decorative" val="1"/>
              </a:ext>
            </a:extLst>
          </p:cNvPr>
          <p:cNvCxnSpPr>
            <a:cxnSpLocks/>
          </p:cNvCxnSpPr>
          <p:nvPr/>
        </p:nvCxnSpPr>
        <p:spPr>
          <a:xfrm flipV="1">
            <a:off x="6735690" y="1690610"/>
            <a:ext cx="0" cy="3427498"/>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FD20ED-7409-7267-2426-8738F51A2C55}"/>
              </a:ext>
              <a:ext uri="{C183D7F6-B498-43B3-948B-1728B52AA6E4}">
                <adec:decorative xmlns:adec="http://schemas.microsoft.com/office/drawing/2017/decorative" val="1"/>
              </a:ext>
            </a:extLst>
          </p:cNvPr>
          <p:cNvCxnSpPr>
            <a:cxnSpLocks/>
          </p:cNvCxnSpPr>
          <p:nvPr/>
        </p:nvCxnSpPr>
        <p:spPr>
          <a:xfrm flipV="1">
            <a:off x="8625450" y="1733697"/>
            <a:ext cx="0" cy="3427498"/>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0167390-6116-C11C-6BE0-55E249AC3702}"/>
              </a:ext>
              <a:ext uri="{C183D7F6-B498-43B3-948B-1728B52AA6E4}">
                <adec:decorative xmlns:adec="http://schemas.microsoft.com/office/drawing/2017/decorative" val="1"/>
              </a:ext>
            </a:extLst>
          </p:cNvPr>
          <p:cNvCxnSpPr>
            <a:cxnSpLocks/>
          </p:cNvCxnSpPr>
          <p:nvPr/>
        </p:nvCxnSpPr>
        <p:spPr>
          <a:xfrm flipV="1">
            <a:off x="10444090" y="1683397"/>
            <a:ext cx="0" cy="3427498"/>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5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Bus Passengers: Park and Ride by Site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dirty="0">
                <a:latin typeface="Calibri" panose="020F0502020204030204"/>
              </a:rPr>
              <a:t>Park and Ride (P&amp;R) site usage continues to exceed pre-COVID levels across all sites. Madingley Road and Newmarket Road show the largest increases on pre-COVID volumes at +44% and +26% respectively.</a:t>
            </a:r>
            <a:endParaRPr kumimoji="0" lang="en-GB" sz="1400" i="0" u="none" strike="noStrike" kern="1200" cap="none" spc="0" normalizeH="0" baseline="0" noProof="0" dirty="0">
              <a:ln>
                <a:noFill/>
              </a:ln>
              <a:effectLst/>
              <a:uLnTx/>
              <a:uFillTx/>
              <a:latin typeface="Calibri" panose="020F0502020204030204"/>
              <a:ea typeface="+mn-ea"/>
              <a:cs typeface="+mn-cs"/>
            </a:endParaRPr>
          </a:p>
        </p:txBody>
      </p:sp>
      <p:pic>
        <p:nvPicPr>
          <p:cNvPr id="2" name="Picture 1" descr="A map showing the locations of the 5 park and ride sites around the outskirts of Cambridge.">
            <a:extLst>
              <a:ext uri="{FF2B5EF4-FFF2-40B4-BE49-F238E27FC236}">
                <a16:creationId xmlns:a16="http://schemas.microsoft.com/office/drawing/2014/main" id="{336BC4C9-3B5F-5A9B-29E0-0F0145882728}"/>
              </a:ext>
            </a:extLst>
          </p:cNvPr>
          <p:cNvPicPr>
            <a:picLocks noChangeAspect="1"/>
          </p:cNvPicPr>
          <p:nvPr/>
        </p:nvPicPr>
        <p:blipFill>
          <a:blip r:embed="rId4"/>
          <a:stretch>
            <a:fillRect/>
          </a:stretch>
        </p:blipFill>
        <p:spPr>
          <a:xfrm>
            <a:off x="1747485" y="1311245"/>
            <a:ext cx="8697030" cy="5293547"/>
          </a:xfrm>
          <a:prstGeom prst="rect">
            <a:avLst/>
          </a:prstGeom>
          <a:ln>
            <a:solidFill>
              <a:schemeClr val="tx1"/>
            </a:solidFill>
          </a:ln>
        </p:spPr>
      </p:pic>
      <p:sp>
        <p:nvSpPr>
          <p:cNvPr id="5" name="TextBox 4">
            <a:extLst>
              <a:ext uri="{FF2B5EF4-FFF2-40B4-BE49-F238E27FC236}">
                <a16:creationId xmlns:a16="http://schemas.microsoft.com/office/drawing/2014/main" id="{B7240FC8-23E1-59E4-B1DA-26EB0EFDFDB3}"/>
              </a:ext>
              <a:ext uri="{C183D7F6-B498-43B3-948B-1728B52AA6E4}">
                <adec:decorative xmlns:adec="http://schemas.microsoft.com/office/drawing/2017/decorative" val="1"/>
              </a:ext>
            </a:extLst>
          </p:cNvPr>
          <p:cNvSpPr txBox="1"/>
          <p:nvPr/>
        </p:nvSpPr>
        <p:spPr>
          <a:xfrm>
            <a:off x="8289894" y="6338952"/>
            <a:ext cx="2154621" cy="261610"/>
          </a:xfrm>
          <a:prstGeom prst="rect">
            <a:avLst/>
          </a:prstGeom>
          <a:solidFill>
            <a:schemeClr val="bg1"/>
          </a:solidFill>
          <a:ln>
            <a:solidFill>
              <a:schemeClr val="tx1"/>
            </a:solidFill>
          </a:ln>
        </p:spPr>
        <p:txBody>
          <a:bodyPr wrap="square" rtlCol="0">
            <a:spAutoFit/>
          </a:bodyPr>
          <a:lstStyle/>
          <a:p>
            <a:pPr algn="ctr"/>
            <a:r>
              <a:rPr lang="en-GB" sz="1100" dirty="0"/>
              <a:t>© OpenStreetMap Contributors</a:t>
            </a:r>
          </a:p>
        </p:txBody>
      </p:sp>
      <p:grpSp>
        <p:nvGrpSpPr>
          <p:cNvPr id="29" name="Group 28" descr="All park and ride sites combined show a 22% increase from 2019 to 2024.">
            <a:extLst>
              <a:ext uri="{FF2B5EF4-FFF2-40B4-BE49-F238E27FC236}">
                <a16:creationId xmlns:a16="http://schemas.microsoft.com/office/drawing/2014/main" id="{4B88A0EB-44C8-056B-C2B9-D047A0CE7E89}"/>
              </a:ext>
            </a:extLst>
          </p:cNvPr>
          <p:cNvGrpSpPr/>
          <p:nvPr/>
        </p:nvGrpSpPr>
        <p:grpSpPr>
          <a:xfrm>
            <a:off x="1747485" y="1300440"/>
            <a:ext cx="2111946" cy="738664"/>
            <a:chOff x="1747485" y="1300440"/>
            <a:chExt cx="2111946" cy="738664"/>
          </a:xfrm>
        </p:grpSpPr>
        <p:sp>
          <p:nvSpPr>
            <p:cNvPr id="25" name="TextBox 24">
              <a:extLst>
                <a:ext uri="{FF2B5EF4-FFF2-40B4-BE49-F238E27FC236}">
                  <a16:creationId xmlns:a16="http://schemas.microsoft.com/office/drawing/2014/main" id="{1DD0E866-AC11-7477-8D2D-9724AC4C6549}"/>
                </a:ext>
              </a:extLst>
            </p:cNvPr>
            <p:cNvSpPr txBox="1"/>
            <p:nvPr/>
          </p:nvSpPr>
          <p:spPr>
            <a:xfrm>
              <a:off x="1747485" y="1300440"/>
              <a:ext cx="2111946" cy="73866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cs typeface="Calibri" panose="020F0502020204030204"/>
                </a:rPr>
                <a:t>All P&amp;R Sites</a:t>
              </a:r>
            </a:p>
            <a:p>
              <a:pPr algn="ctr"/>
              <a:r>
                <a:rPr lang="en-US" sz="1400" b="1" dirty="0">
                  <a:solidFill>
                    <a:srgbClr val="0070C0"/>
                  </a:solidFill>
                  <a:cs typeface="Calibri" panose="020F0502020204030204"/>
                </a:rPr>
                <a:t>Mar 2019 to Mar 2024</a:t>
              </a:r>
            </a:p>
            <a:p>
              <a:pPr algn="ctr"/>
              <a:endParaRPr lang="en-US" sz="1400" b="1" dirty="0">
                <a:cs typeface="Calibri" panose="020F0502020204030204"/>
              </a:endParaRPr>
            </a:p>
          </p:txBody>
        </p:sp>
        <p:sp>
          <p:nvSpPr>
            <p:cNvPr id="26" name="Rectangle: Rounded Corners 25">
              <a:extLst>
                <a:ext uri="{FF2B5EF4-FFF2-40B4-BE49-F238E27FC236}">
                  <a16:creationId xmlns:a16="http://schemas.microsoft.com/office/drawing/2014/main" id="{C9700926-E202-E5F1-6622-D60906550CE8}"/>
                </a:ext>
              </a:extLst>
            </p:cNvPr>
            <p:cNvSpPr/>
            <p:nvPr/>
          </p:nvSpPr>
          <p:spPr>
            <a:xfrm>
              <a:off x="2581432" y="1786678"/>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dirty="0">
                  <a:solidFill>
                    <a:schemeClr val="bg1"/>
                  </a:solidFill>
                </a:rPr>
                <a:t>+22%</a:t>
              </a:r>
            </a:p>
          </p:txBody>
        </p:sp>
      </p:grpSp>
      <p:grpSp>
        <p:nvGrpSpPr>
          <p:cNvPr id="34" name="Group 33" descr="Madingley Road shows a 44% increase from 2019 to 2024.">
            <a:extLst>
              <a:ext uri="{FF2B5EF4-FFF2-40B4-BE49-F238E27FC236}">
                <a16:creationId xmlns:a16="http://schemas.microsoft.com/office/drawing/2014/main" id="{5BF3390F-1671-A98E-388E-103901627B54}"/>
              </a:ext>
            </a:extLst>
          </p:cNvPr>
          <p:cNvGrpSpPr/>
          <p:nvPr/>
        </p:nvGrpSpPr>
        <p:grpSpPr>
          <a:xfrm>
            <a:off x="538066" y="2884566"/>
            <a:ext cx="3321365" cy="727859"/>
            <a:chOff x="538066" y="2884566"/>
            <a:chExt cx="3321365" cy="727859"/>
          </a:xfrm>
        </p:grpSpPr>
        <p:cxnSp>
          <p:nvCxnSpPr>
            <p:cNvPr id="7" name="Connector: Elbow 6">
              <a:extLst>
                <a:ext uri="{FF2B5EF4-FFF2-40B4-BE49-F238E27FC236}">
                  <a16:creationId xmlns:a16="http://schemas.microsoft.com/office/drawing/2014/main" id="{9B987C31-744C-C0D6-2769-7E3880940A40}"/>
                </a:ext>
              </a:extLst>
            </p:cNvPr>
            <p:cNvCxnSpPr>
              <a:cxnSpLocks/>
              <a:stCxn id="6" idx="3"/>
            </p:cNvCxnSpPr>
            <p:nvPr/>
          </p:nvCxnSpPr>
          <p:spPr>
            <a:xfrm>
              <a:off x="2650012" y="3223120"/>
              <a:ext cx="1209419" cy="38930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7329B71-783A-8F08-6B66-D19FF96FBAA7}"/>
                </a:ext>
              </a:extLst>
            </p:cNvPr>
            <p:cNvGrpSpPr/>
            <p:nvPr/>
          </p:nvGrpSpPr>
          <p:grpSpPr>
            <a:xfrm>
              <a:off x="538066" y="2884566"/>
              <a:ext cx="2111946" cy="677108"/>
              <a:chOff x="944225" y="2879689"/>
              <a:chExt cx="2111946" cy="677108"/>
            </a:xfrm>
          </p:grpSpPr>
          <p:sp>
            <p:nvSpPr>
              <p:cNvPr id="6" name="TextBox 5">
                <a:extLst>
                  <a:ext uri="{FF2B5EF4-FFF2-40B4-BE49-F238E27FC236}">
                    <a16:creationId xmlns:a16="http://schemas.microsoft.com/office/drawing/2014/main" id="{9F7FD1CA-2A93-50EE-2216-B2D60EF56093}"/>
                  </a:ext>
                </a:extLst>
              </p:cNvPr>
              <p:cNvSpPr txBox="1"/>
              <p:nvPr/>
            </p:nvSpPr>
            <p:spPr>
              <a:xfrm>
                <a:off x="944225" y="2879689"/>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Madingley Road P&amp;R</a:t>
                </a:r>
              </a:p>
              <a:p>
                <a:pPr algn="ctr"/>
                <a:r>
                  <a:rPr lang="en-US" sz="1200" b="1" dirty="0">
                    <a:solidFill>
                      <a:srgbClr val="0070C0"/>
                    </a:solidFill>
                    <a:cs typeface="Calibri" panose="020F0502020204030204"/>
                  </a:rPr>
                  <a:t>Mar 2019 to Mar 2024</a:t>
                </a:r>
              </a:p>
              <a:p>
                <a:pPr algn="ctr"/>
                <a:endParaRPr lang="en-US" sz="1200" b="1" dirty="0">
                  <a:solidFill>
                    <a:srgbClr val="0070C0"/>
                  </a:solidFill>
                  <a:cs typeface="Calibri" panose="020F0502020204030204"/>
                </a:endParaRPr>
              </a:p>
            </p:txBody>
          </p:sp>
          <p:sp>
            <p:nvSpPr>
              <p:cNvPr id="8" name="Rectangle: Rounded Corners 7">
                <a:extLst>
                  <a:ext uri="{FF2B5EF4-FFF2-40B4-BE49-F238E27FC236}">
                    <a16:creationId xmlns:a16="http://schemas.microsoft.com/office/drawing/2014/main" id="{607D33A5-6200-0941-E768-C9CA8D55773F}"/>
                  </a:ext>
                </a:extLst>
              </p:cNvPr>
              <p:cNvSpPr/>
              <p:nvPr/>
            </p:nvSpPr>
            <p:spPr>
              <a:xfrm>
                <a:off x="1695923" y="3322129"/>
                <a:ext cx="627037" cy="204662"/>
              </a:xfrm>
              <a:prstGeom prst="roundRect">
                <a:avLst/>
              </a:prstGeom>
              <a:solidFill>
                <a:srgbClr val="C0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dirty="0">
                    <a:solidFill>
                      <a:schemeClr val="bg1"/>
                    </a:solidFill>
                  </a:rPr>
                  <a:t>+44%</a:t>
                </a:r>
              </a:p>
            </p:txBody>
          </p:sp>
        </p:grpSp>
      </p:grpSp>
      <p:grpSp>
        <p:nvGrpSpPr>
          <p:cNvPr id="27" name="Group 26" descr="Trumpington Road shows a 15% increase from 2019 to 2024.">
            <a:extLst>
              <a:ext uri="{FF2B5EF4-FFF2-40B4-BE49-F238E27FC236}">
                <a16:creationId xmlns:a16="http://schemas.microsoft.com/office/drawing/2014/main" id="{1FE7841C-17E0-CCD6-6A44-EC12B0091AC7}"/>
              </a:ext>
            </a:extLst>
          </p:cNvPr>
          <p:cNvGrpSpPr/>
          <p:nvPr/>
        </p:nvGrpSpPr>
        <p:grpSpPr>
          <a:xfrm>
            <a:off x="1419810" y="5219006"/>
            <a:ext cx="3345433" cy="786242"/>
            <a:chOff x="1419810" y="5219006"/>
            <a:chExt cx="3345433" cy="786242"/>
          </a:xfrm>
        </p:grpSpPr>
        <p:sp>
          <p:nvSpPr>
            <p:cNvPr id="9" name="TextBox 8">
              <a:extLst>
                <a:ext uri="{FF2B5EF4-FFF2-40B4-BE49-F238E27FC236}">
                  <a16:creationId xmlns:a16="http://schemas.microsoft.com/office/drawing/2014/main" id="{37B2614A-70CD-86C5-42D6-B24B414AB400}"/>
                </a:ext>
              </a:extLst>
            </p:cNvPr>
            <p:cNvSpPr txBox="1"/>
            <p:nvPr/>
          </p:nvSpPr>
          <p:spPr>
            <a:xfrm>
              <a:off x="1419810" y="5219006"/>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Trumpington Road P&amp;R</a:t>
              </a:r>
            </a:p>
            <a:p>
              <a:pPr algn="ctr"/>
              <a:r>
                <a:rPr lang="en-US" sz="1200" b="1" dirty="0">
                  <a:solidFill>
                    <a:srgbClr val="0070C0"/>
                  </a:solidFill>
                  <a:cs typeface="Calibri" panose="020F0502020204030204"/>
                </a:rPr>
                <a:t>Mar 2019 to Mar 2024</a:t>
              </a:r>
            </a:p>
            <a:p>
              <a:pPr algn="ctr"/>
              <a:endParaRPr lang="en-US" sz="1200" b="1" dirty="0">
                <a:solidFill>
                  <a:srgbClr val="0070C0"/>
                </a:solidFill>
                <a:cs typeface="Calibri" panose="020F0502020204030204"/>
              </a:endParaRPr>
            </a:p>
          </p:txBody>
        </p:sp>
        <p:cxnSp>
          <p:nvCxnSpPr>
            <p:cNvPr id="12" name="Connector: Elbow 11">
              <a:extLst>
                <a:ext uri="{FF2B5EF4-FFF2-40B4-BE49-F238E27FC236}">
                  <a16:creationId xmlns:a16="http://schemas.microsoft.com/office/drawing/2014/main" id="{A742A4B0-74E8-09EE-7D5E-02462D76BC75}"/>
                </a:ext>
              </a:extLst>
            </p:cNvPr>
            <p:cNvCxnSpPr>
              <a:cxnSpLocks/>
              <a:stCxn id="9" idx="3"/>
            </p:cNvCxnSpPr>
            <p:nvPr/>
          </p:nvCxnSpPr>
          <p:spPr>
            <a:xfrm>
              <a:off x="3531756" y="5572949"/>
              <a:ext cx="1233487" cy="43229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4CA63F0-00D4-6179-D2B2-DB5CE759140D}"/>
                </a:ext>
              </a:extLst>
            </p:cNvPr>
            <p:cNvSpPr/>
            <p:nvPr/>
          </p:nvSpPr>
          <p:spPr>
            <a:xfrm>
              <a:off x="2151983" y="5660466"/>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+15%</a:t>
              </a:r>
            </a:p>
          </p:txBody>
        </p:sp>
      </p:grpSp>
      <p:grpSp>
        <p:nvGrpSpPr>
          <p:cNvPr id="30" name="Group 29" descr="Milton Road shows an 10% increase from 2019 to 2024.">
            <a:extLst>
              <a:ext uri="{FF2B5EF4-FFF2-40B4-BE49-F238E27FC236}">
                <a16:creationId xmlns:a16="http://schemas.microsoft.com/office/drawing/2014/main" id="{035508F9-5CE5-0861-F577-24C987BF3CE1}"/>
              </a:ext>
            </a:extLst>
          </p:cNvPr>
          <p:cNvGrpSpPr/>
          <p:nvPr/>
        </p:nvGrpSpPr>
        <p:grpSpPr>
          <a:xfrm>
            <a:off x="6400800" y="1698915"/>
            <a:ext cx="5253134" cy="707886"/>
            <a:chOff x="6400800" y="1698915"/>
            <a:chExt cx="5253134" cy="707886"/>
          </a:xfrm>
        </p:grpSpPr>
        <p:sp>
          <p:nvSpPr>
            <p:cNvPr id="16" name="TextBox 15">
              <a:extLst>
                <a:ext uri="{FF2B5EF4-FFF2-40B4-BE49-F238E27FC236}">
                  <a16:creationId xmlns:a16="http://schemas.microsoft.com/office/drawing/2014/main" id="{0A5CAAC2-331F-D3BA-27D2-98A4423E2B96}"/>
                </a:ext>
              </a:extLst>
            </p:cNvPr>
            <p:cNvSpPr txBox="1"/>
            <p:nvPr/>
          </p:nvSpPr>
          <p:spPr>
            <a:xfrm>
              <a:off x="9541988" y="1698915"/>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Milton Road P&amp;R</a:t>
              </a:r>
            </a:p>
            <a:p>
              <a:pPr algn="ctr"/>
              <a:r>
                <a:rPr lang="en-US" sz="1200" b="1" dirty="0">
                  <a:solidFill>
                    <a:srgbClr val="0070C0"/>
                  </a:solidFill>
                  <a:cs typeface="Calibri" panose="020F0502020204030204"/>
                </a:rPr>
                <a:t>Mar 2019 to Mar 2024</a:t>
              </a:r>
            </a:p>
            <a:p>
              <a:pPr algn="ctr"/>
              <a:endParaRPr lang="en-US" sz="1400" b="1" dirty="0">
                <a:cs typeface="Calibri" panose="020F0502020204030204"/>
              </a:endParaRPr>
            </a:p>
          </p:txBody>
        </p:sp>
        <p:cxnSp>
          <p:nvCxnSpPr>
            <p:cNvPr id="17" name="Connector: Elbow 16">
              <a:extLst>
                <a:ext uri="{FF2B5EF4-FFF2-40B4-BE49-F238E27FC236}">
                  <a16:creationId xmlns:a16="http://schemas.microsoft.com/office/drawing/2014/main" id="{93CDE0EB-972A-AAA5-718C-2ACEAB9EB223}"/>
                </a:ext>
              </a:extLst>
            </p:cNvPr>
            <p:cNvCxnSpPr>
              <a:cxnSpLocks/>
              <a:endCxn id="16" idx="1"/>
            </p:cNvCxnSpPr>
            <p:nvPr/>
          </p:nvCxnSpPr>
          <p:spPr>
            <a:xfrm>
              <a:off x="6400800" y="1786678"/>
              <a:ext cx="3141188" cy="26618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C0CF9330-AFC6-39F7-145B-85823025B8EA}"/>
                </a:ext>
              </a:extLst>
            </p:cNvPr>
            <p:cNvSpPr/>
            <p:nvPr/>
          </p:nvSpPr>
          <p:spPr>
            <a:xfrm>
              <a:off x="10310983" y="2155940"/>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+10%</a:t>
              </a:r>
            </a:p>
          </p:txBody>
        </p:sp>
      </p:grpSp>
      <p:grpSp>
        <p:nvGrpSpPr>
          <p:cNvPr id="31" name="Group 30" descr="Newmarket Road shows a 26% increase from 2019 to 2024.">
            <a:extLst>
              <a:ext uri="{FF2B5EF4-FFF2-40B4-BE49-F238E27FC236}">
                <a16:creationId xmlns:a16="http://schemas.microsoft.com/office/drawing/2014/main" id="{367C90AD-0C92-FB70-3134-E688BACD898C}"/>
              </a:ext>
            </a:extLst>
          </p:cNvPr>
          <p:cNvGrpSpPr/>
          <p:nvPr/>
        </p:nvGrpSpPr>
        <p:grpSpPr>
          <a:xfrm>
            <a:off x="7309710" y="3429000"/>
            <a:ext cx="4684283" cy="707886"/>
            <a:chOff x="7309710" y="3429000"/>
            <a:chExt cx="4684283" cy="707886"/>
          </a:xfrm>
        </p:grpSpPr>
        <p:sp>
          <p:nvSpPr>
            <p:cNvPr id="19" name="TextBox 18">
              <a:extLst>
                <a:ext uri="{FF2B5EF4-FFF2-40B4-BE49-F238E27FC236}">
                  <a16:creationId xmlns:a16="http://schemas.microsoft.com/office/drawing/2014/main" id="{BD69FDD8-D65E-ED1B-A08A-3954989E1B16}"/>
                </a:ext>
              </a:extLst>
            </p:cNvPr>
            <p:cNvSpPr txBox="1"/>
            <p:nvPr/>
          </p:nvSpPr>
          <p:spPr>
            <a:xfrm>
              <a:off x="9882047" y="3429000"/>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Newmarket Road P&amp;R</a:t>
              </a:r>
            </a:p>
            <a:p>
              <a:pPr algn="ctr"/>
              <a:r>
                <a:rPr lang="en-US" sz="1200" b="1" dirty="0">
                  <a:solidFill>
                    <a:srgbClr val="0070C0"/>
                  </a:solidFill>
                  <a:cs typeface="Calibri" panose="020F0502020204030204"/>
                </a:rPr>
                <a:t>Mar 2019 to Mar 2024</a:t>
              </a:r>
            </a:p>
            <a:p>
              <a:pPr algn="ctr"/>
              <a:endParaRPr lang="en-US" sz="1400" b="1" dirty="0">
                <a:cs typeface="Calibri" panose="020F0502020204030204"/>
              </a:endParaRPr>
            </a:p>
          </p:txBody>
        </p:sp>
        <p:cxnSp>
          <p:nvCxnSpPr>
            <p:cNvPr id="20" name="Connector: Elbow 19">
              <a:extLst>
                <a:ext uri="{FF2B5EF4-FFF2-40B4-BE49-F238E27FC236}">
                  <a16:creationId xmlns:a16="http://schemas.microsoft.com/office/drawing/2014/main" id="{A88EE906-350A-7208-3246-29311B4E8D22}"/>
                </a:ext>
              </a:extLst>
            </p:cNvPr>
            <p:cNvCxnSpPr>
              <a:cxnSpLocks/>
              <a:endCxn id="19" idx="1"/>
            </p:cNvCxnSpPr>
            <p:nvPr/>
          </p:nvCxnSpPr>
          <p:spPr>
            <a:xfrm>
              <a:off x="7309710" y="3582985"/>
              <a:ext cx="2572337" cy="19995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E543480-878B-5959-533A-B0D906349F4A}"/>
                </a:ext>
              </a:extLst>
            </p:cNvPr>
            <p:cNvSpPr/>
            <p:nvPr/>
          </p:nvSpPr>
          <p:spPr>
            <a:xfrm>
              <a:off x="10630566" y="3877792"/>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+26%</a:t>
              </a:r>
            </a:p>
          </p:txBody>
        </p:sp>
      </p:grpSp>
      <p:grpSp>
        <p:nvGrpSpPr>
          <p:cNvPr id="32" name="Group 31" descr="Babraham Road shows a 19% increase from 2019 to 2024.">
            <a:extLst>
              <a:ext uri="{FF2B5EF4-FFF2-40B4-BE49-F238E27FC236}">
                <a16:creationId xmlns:a16="http://schemas.microsoft.com/office/drawing/2014/main" id="{A004D645-31E5-3EE7-6936-A07B1442E474}"/>
              </a:ext>
            </a:extLst>
          </p:cNvPr>
          <p:cNvGrpSpPr/>
          <p:nvPr/>
        </p:nvGrpSpPr>
        <p:grpSpPr>
          <a:xfrm>
            <a:off x="6855649" y="4953967"/>
            <a:ext cx="4897552" cy="929075"/>
            <a:chOff x="6855649" y="4953967"/>
            <a:chExt cx="4897552" cy="929075"/>
          </a:xfrm>
        </p:grpSpPr>
        <p:sp>
          <p:nvSpPr>
            <p:cNvPr id="22" name="TextBox 21">
              <a:extLst>
                <a:ext uri="{FF2B5EF4-FFF2-40B4-BE49-F238E27FC236}">
                  <a16:creationId xmlns:a16="http://schemas.microsoft.com/office/drawing/2014/main" id="{4D1647E1-CBA0-0D93-96D1-A02B247DD94D}"/>
                </a:ext>
              </a:extLst>
            </p:cNvPr>
            <p:cNvSpPr txBox="1"/>
            <p:nvPr/>
          </p:nvSpPr>
          <p:spPr>
            <a:xfrm>
              <a:off x="9641255" y="4953967"/>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cs typeface="Calibri" panose="020F0502020204030204"/>
                </a:rPr>
                <a:t>Babraham Road P&amp;R</a:t>
              </a:r>
            </a:p>
            <a:p>
              <a:pPr algn="ctr"/>
              <a:r>
                <a:rPr lang="en-US" sz="1200" b="1" dirty="0">
                  <a:solidFill>
                    <a:srgbClr val="0070C0"/>
                  </a:solidFill>
                  <a:cs typeface="Calibri" panose="020F0502020204030204"/>
                </a:rPr>
                <a:t>Mar 2019 to Mar 2024</a:t>
              </a:r>
            </a:p>
            <a:p>
              <a:pPr algn="ctr"/>
              <a:endParaRPr lang="en-US" sz="1400" b="1" dirty="0">
                <a:cs typeface="Calibri" panose="020F0502020204030204"/>
              </a:endParaRPr>
            </a:p>
          </p:txBody>
        </p:sp>
        <p:cxnSp>
          <p:nvCxnSpPr>
            <p:cNvPr id="23" name="Connector: Elbow 22">
              <a:extLst>
                <a:ext uri="{FF2B5EF4-FFF2-40B4-BE49-F238E27FC236}">
                  <a16:creationId xmlns:a16="http://schemas.microsoft.com/office/drawing/2014/main" id="{4951A17B-FBF2-9387-C477-4DEEB0578F48}"/>
                </a:ext>
              </a:extLst>
            </p:cNvPr>
            <p:cNvCxnSpPr>
              <a:cxnSpLocks/>
              <a:endCxn id="22" idx="1"/>
            </p:cNvCxnSpPr>
            <p:nvPr/>
          </p:nvCxnSpPr>
          <p:spPr>
            <a:xfrm flipV="1">
              <a:off x="6855649" y="5307910"/>
              <a:ext cx="2785606" cy="57513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B3E8A6C-5E4D-00CD-8E2B-40824D1E5F44}"/>
                </a:ext>
              </a:extLst>
            </p:cNvPr>
            <p:cNvSpPr/>
            <p:nvPr/>
          </p:nvSpPr>
          <p:spPr>
            <a:xfrm>
              <a:off x="10393991" y="5408597"/>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rPr>
                <a:t>+19%</a:t>
              </a:r>
            </a:p>
          </p:txBody>
        </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51</a:t>
            </a:fld>
            <a:endParaRPr lang="en-GB"/>
          </a:p>
        </p:txBody>
      </p:sp>
    </p:spTree>
    <p:extLst>
      <p:ext uri="{BB962C8B-B14F-4D97-AF65-F5344CB8AC3E}">
        <p14:creationId xmlns:p14="http://schemas.microsoft.com/office/powerpoint/2010/main" val="2598580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Micro-mobility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09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Voi E-scooters and E-bikes in Cambridge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492443"/>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300">
                <a:latin typeface="Calibri" panose="020F0502020204030204"/>
              </a:rPr>
              <a:t>March 2024 saw over 100,000 Voi rides. Weekdays continue to see peaks in travel around 8am and 5pm, suggesting use for commuting/education. The weekends see a mid-afternoon peak. The 26-39 age group has consistently seen the largest number of riders.</a:t>
            </a:r>
            <a:endParaRPr lang="en-GB" sz="1300">
              <a:latin typeface="Calibri" panose="020F0502020204030204"/>
              <a:cs typeface="Calibri"/>
            </a:endParaRPr>
          </a:p>
        </p:txBody>
      </p:sp>
      <p:sp>
        <p:nvSpPr>
          <p:cNvPr id="19" name="TextBox 18">
            <a:extLst>
              <a:ext uri="{FF2B5EF4-FFF2-40B4-BE49-F238E27FC236}">
                <a16:creationId xmlns:a16="http://schemas.microsoft.com/office/drawing/2014/main" id="{00E152D4-6F8D-4064-67AD-C64307B2ADF6}"/>
              </a:ext>
            </a:extLst>
          </p:cNvPr>
          <p:cNvSpPr txBox="1"/>
          <p:nvPr/>
        </p:nvSpPr>
        <p:spPr>
          <a:xfrm>
            <a:off x="309107" y="1247911"/>
            <a:ext cx="6273149" cy="461665"/>
          </a:xfrm>
          <a:prstGeom prst="rect">
            <a:avLst/>
          </a:prstGeom>
          <a:noFill/>
          <a:ln>
            <a:solidFill>
              <a:schemeClr val="tx1"/>
            </a:solidFill>
          </a:ln>
        </p:spPr>
        <p:txBody>
          <a:bodyPr wrap="square" rtlCol="0">
            <a:spAutoFit/>
          </a:bodyPr>
          <a:lstStyle/>
          <a:p>
            <a:pPr algn="ctr"/>
            <a:r>
              <a:rPr lang="en-GB" sz="1200" dirty="0"/>
              <a:t>Voi have operated an electric bike (e-bike) and electric scooter (e-scooter) trial scheme in and around Cambridge City since October 2020.</a:t>
            </a:r>
          </a:p>
        </p:txBody>
      </p:sp>
      <p:sp>
        <p:nvSpPr>
          <p:cNvPr id="2" name="TextBox 1">
            <a:extLst>
              <a:ext uri="{FF2B5EF4-FFF2-40B4-BE49-F238E27FC236}">
                <a16:creationId xmlns:a16="http://schemas.microsoft.com/office/drawing/2014/main" id="{326CCA7D-C7AD-9822-D0B4-CC19424533E4}"/>
              </a:ext>
            </a:extLst>
          </p:cNvPr>
          <p:cNvSpPr txBox="1"/>
          <p:nvPr/>
        </p:nvSpPr>
        <p:spPr>
          <a:xfrm>
            <a:off x="824221" y="5380296"/>
            <a:ext cx="5184573" cy="338554"/>
          </a:xfrm>
          <a:prstGeom prst="rect">
            <a:avLst/>
          </a:prstGeom>
          <a:solidFill>
            <a:srgbClr val="FFFFFF"/>
          </a:solidFill>
          <a:ln w="28575">
            <a:solidFill>
              <a:srgbClr val="EF8C8C"/>
            </a:solidFill>
          </a:ln>
        </p:spPr>
        <p:txBody>
          <a:bodyPr wrap="square" rtlCol="0">
            <a:spAutoFit/>
          </a:bodyPr>
          <a:lstStyle/>
          <a:p>
            <a:pPr algn="ctr"/>
            <a:r>
              <a:rPr lang="en-GB" sz="1600" b="1"/>
              <a:t>March 2024 key statistics</a:t>
            </a:r>
          </a:p>
        </p:txBody>
      </p:sp>
      <p:sp>
        <p:nvSpPr>
          <p:cNvPr id="5" name="TextBox 4">
            <a:extLst>
              <a:ext uri="{FF2B5EF4-FFF2-40B4-BE49-F238E27FC236}">
                <a16:creationId xmlns:a16="http://schemas.microsoft.com/office/drawing/2014/main" id="{476F1137-1E5C-1B07-D6A5-3F690DB46C0E}"/>
              </a:ext>
            </a:extLst>
          </p:cNvPr>
          <p:cNvSpPr txBox="1"/>
          <p:nvPr/>
        </p:nvSpPr>
        <p:spPr>
          <a:xfrm>
            <a:off x="924586" y="5818970"/>
            <a:ext cx="1026036" cy="738665"/>
          </a:xfrm>
          <a:prstGeom prst="rect">
            <a:avLst/>
          </a:prstGeom>
          <a:solidFill>
            <a:srgbClr val="FFFFFF"/>
          </a:solidFill>
          <a:ln w="19050">
            <a:solidFill>
              <a:srgbClr val="EF8C8C"/>
            </a:solidFill>
          </a:ln>
        </p:spPr>
        <p:txBody>
          <a:bodyPr wrap="square" rtlCol="0">
            <a:spAutoFit/>
          </a:bodyPr>
          <a:lstStyle/>
          <a:p>
            <a:pPr algn="ctr"/>
            <a:r>
              <a:rPr lang="en-GB" sz="1400" b="1" dirty="0"/>
              <a:t>Total </a:t>
            </a:r>
          </a:p>
          <a:p>
            <a:pPr algn="ctr"/>
            <a:r>
              <a:rPr lang="en-GB" sz="1400" b="1" dirty="0"/>
              <a:t>journeys:</a:t>
            </a:r>
          </a:p>
          <a:p>
            <a:pPr algn="ctr"/>
            <a:r>
              <a:rPr lang="en-GB" sz="1400" dirty="0"/>
              <a:t>103,300</a:t>
            </a:r>
          </a:p>
        </p:txBody>
      </p:sp>
      <p:sp>
        <p:nvSpPr>
          <p:cNvPr id="6" name="TextBox 5">
            <a:extLst>
              <a:ext uri="{FF2B5EF4-FFF2-40B4-BE49-F238E27FC236}">
                <a16:creationId xmlns:a16="http://schemas.microsoft.com/office/drawing/2014/main" id="{2BF4BE78-5ED1-0D64-7ED5-8E2D80F3853C}"/>
              </a:ext>
            </a:extLst>
          </p:cNvPr>
          <p:cNvSpPr txBox="1"/>
          <p:nvPr/>
        </p:nvSpPr>
        <p:spPr>
          <a:xfrm>
            <a:off x="2160721" y="5817589"/>
            <a:ext cx="1080000" cy="738664"/>
          </a:xfrm>
          <a:prstGeom prst="rect">
            <a:avLst/>
          </a:prstGeom>
          <a:solidFill>
            <a:srgbClr val="FFFFFF"/>
          </a:solidFill>
          <a:ln w="19050">
            <a:solidFill>
              <a:srgbClr val="EF8C8C"/>
            </a:solidFill>
          </a:ln>
        </p:spPr>
        <p:txBody>
          <a:bodyPr wrap="square" rtlCol="0">
            <a:spAutoFit/>
          </a:bodyPr>
          <a:lstStyle/>
          <a:p>
            <a:pPr algn="ctr"/>
            <a:r>
              <a:rPr lang="en-GB" sz="1400" b="1" dirty="0"/>
              <a:t>Total distance:</a:t>
            </a:r>
          </a:p>
          <a:p>
            <a:pPr algn="ctr"/>
            <a:r>
              <a:rPr lang="en-GB" sz="1400" dirty="0"/>
              <a:t>250,700 km</a:t>
            </a:r>
          </a:p>
        </p:txBody>
      </p:sp>
      <p:sp>
        <p:nvSpPr>
          <p:cNvPr id="7" name="TextBox 6">
            <a:extLst>
              <a:ext uri="{FF2B5EF4-FFF2-40B4-BE49-F238E27FC236}">
                <a16:creationId xmlns:a16="http://schemas.microsoft.com/office/drawing/2014/main" id="{F8A42AE4-DACF-41B3-039F-5D8A9275E454}"/>
              </a:ext>
            </a:extLst>
          </p:cNvPr>
          <p:cNvSpPr txBox="1"/>
          <p:nvPr/>
        </p:nvSpPr>
        <p:spPr>
          <a:xfrm>
            <a:off x="3450820" y="5817589"/>
            <a:ext cx="1080000" cy="738664"/>
          </a:xfrm>
          <a:prstGeom prst="rect">
            <a:avLst/>
          </a:prstGeom>
          <a:solidFill>
            <a:srgbClr val="FFFFFF"/>
          </a:solidFill>
          <a:ln w="19050">
            <a:solidFill>
              <a:srgbClr val="EF8C8C"/>
            </a:solidFill>
          </a:ln>
        </p:spPr>
        <p:txBody>
          <a:bodyPr wrap="square" rtlCol="0">
            <a:spAutoFit/>
          </a:bodyPr>
          <a:lstStyle/>
          <a:p>
            <a:pPr algn="ctr"/>
            <a:r>
              <a:rPr lang="en-GB" sz="1400" b="1" dirty="0"/>
              <a:t>Returning users:</a:t>
            </a:r>
          </a:p>
          <a:p>
            <a:pPr algn="ctr"/>
            <a:r>
              <a:rPr lang="en-GB" sz="1400" dirty="0"/>
              <a:t>17,548</a:t>
            </a:r>
          </a:p>
        </p:txBody>
      </p:sp>
      <p:sp>
        <p:nvSpPr>
          <p:cNvPr id="8" name="TextBox 7">
            <a:extLst>
              <a:ext uri="{FF2B5EF4-FFF2-40B4-BE49-F238E27FC236}">
                <a16:creationId xmlns:a16="http://schemas.microsoft.com/office/drawing/2014/main" id="{C32F0D40-931A-8754-048B-8227EED542AE}"/>
              </a:ext>
            </a:extLst>
          </p:cNvPr>
          <p:cNvSpPr txBox="1"/>
          <p:nvPr/>
        </p:nvSpPr>
        <p:spPr>
          <a:xfrm>
            <a:off x="4740920" y="5816208"/>
            <a:ext cx="1080000" cy="738664"/>
          </a:xfrm>
          <a:prstGeom prst="rect">
            <a:avLst/>
          </a:prstGeom>
          <a:solidFill>
            <a:srgbClr val="FFFFFF"/>
          </a:solidFill>
          <a:ln w="19050">
            <a:solidFill>
              <a:srgbClr val="EF8C8C"/>
            </a:solidFill>
          </a:ln>
        </p:spPr>
        <p:txBody>
          <a:bodyPr wrap="square" rtlCol="0">
            <a:spAutoFit/>
          </a:bodyPr>
          <a:lstStyle/>
          <a:p>
            <a:pPr algn="ctr"/>
            <a:r>
              <a:rPr lang="en-GB" sz="1400" b="1"/>
              <a:t>New </a:t>
            </a:r>
          </a:p>
          <a:p>
            <a:pPr algn="ctr"/>
            <a:r>
              <a:rPr lang="en-GB" sz="1400" b="1"/>
              <a:t>users:</a:t>
            </a:r>
          </a:p>
          <a:p>
            <a:pPr algn="ctr"/>
            <a:r>
              <a:rPr lang="en-GB" sz="1400"/>
              <a:t>2,992</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53</a:t>
            </a:fld>
            <a:endParaRPr lang="en-GB"/>
          </a:p>
        </p:txBody>
      </p:sp>
      <p:pic>
        <p:nvPicPr>
          <p:cNvPr id="12" name="Picture 11" descr="A graph from Voi showing total rides and total distance from July 2023 to March 2024. The number of rides dipped in December 2023 but have been steadily rising since. ">
            <a:extLst>
              <a:ext uri="{FF2B5EF4-FFF2-40B4-BE49-F238E27FC236}">
                <a16:creationId xmlns:a16="http://schemas.microsoft.com/office/drawing/2014/main" id="{443D4F2D-D189-2E26-ECE0-45056E2E37F7}"/>
              </a:ext>
            </a:extLst>
          </p:cNvPr>
          <p:cNvPicPr>
            <a:picLocks noChangeAspect="1"/>
          </p:cNvPicPr>
          <p:nvPr/>
        </p:nvPicPr>
        <p:blipFill>
          <a:blip r:embed="rId3"/>
          <a:stretch>
            <a:fillRect/>
          </a:stretch>
        </p:blipFill>
        <p:spPr>
          <a:xfrm>
            <a:off x="306755" y="2016731"/>
            <a:ext cx="6277851" cy="3077004"/>
          </a:xfrm>
          <a:prstGeom prst="rect">
            <a:avLst/>
          </a:prstGeom>
        </p:spPr>
      </p:pic>
      <p:pic>
        <p:nvPicPr>
          <p:cNvPr id="17" name="Picture 16" descr="A graph from Voi showing monthly rides by age group. 26-39 has consistently been the largest age group, followed by 22-25 and 18-21.">
            <a:extLst>
              <a:ext uri="{FF2B5EF4-FFF2-40B4-BE49-F238E27FC236}">
                <a16:creationId xmlns:a16="http://schemas.microsoft.com/office/drawing/2014/main" id="{BFE82E68-A172-3083-7758-42D7388C8097}"/>
              </a:ext>
            </a:extLst>
          </p:cNvPr>
          <p:cNvPicPr>
            <a:picLocks noChangeAspect="1"/>
          </p:cNvPicPr>
          <p:nvPr/>
        </p:nvPicPr>
        <p:blipFill>
          <a:blip r:embed="rId4"/>
          <a:stretch>
            <a:fillRect/>
          </a:stretch>
        </p:blipFill>
        <p:spPr>
          <a:xfrm>
            <a:off x="6670641" y="3934757"/>
            <a:ext cx="5288192" cy="2624095"/>
          </a:xfrm>
          <a:prstGeom prst="rect">
            <a:avLst/>
          </a:prstGeom>
        </p:spPr>
      </p:pic>
      <p:pic>
        <p:nvPicPr>
          <p:cNvPr id="20" name="Picture 19" descr="A graph from Voi of average daily distribution of rides by hour. Weekdays see peaks around 8am and 5pm with a dip around the middle of the day. Weekends see a gradual peak towards the late afternoon. There are few rides in the early morning.">
            <a:extLst>
              <a:ext uri="{FF2B5EF4-FFF2-40B4-BE49-F238E27FC236}">
                <a16:creationId xmlns:a16="http://schemas.microsoft.com/office/drawing/2014/main" id="{1C7DF6B0-C9DC-9D83-BFF0-918D6502F01B}"/>
              </a:ext>
            </a:extLst>
          </p:cNvPr>
          <p:cNvPicPr>
            <a:picLocks noChangeAspect="1"/>
          </p:cNvPicPr>
          <p:nvPr/>
        </p:nvPicPr>
        <p:blipFill>
          <a:blip r:embed="rId5"/>
          <a:stretch>
            <a:fillRect/>
          </a:stretch>
        </p:blipFill>
        <p:spPr>
          <a:xfrm>
            <a:off x="6670641" y="1235819"/>
            <a:ext cx="5288192" cy="2631912"/>
          </a:xfrm>
          <a:prstGeom prst="rect">
            <a:avLst/>
          </a:prstGeom>
        </p:spPr>
      </p:pic>
    </p:spTree>
    <p:extLst>
      <p:ext uri="{BB962C8B-B14F-4D97-AF65-F5344CB8AC3E}">
        <p14:creationId xmlns:p14="http://schemas.microsoft.com/office/powerpoint/2010/main" val="80111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Air Quality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85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Monitoring Locations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55</a:t>
            </a:fld>
            <a:endParaRPr lang="en-GB"/>
          </a:p>
        </p:txBody>
      </p:sp>
      <p:sp>
        <p:nvSpPr>
          <p:cNvPr id="5" name="TextBox 4">
            <a:extLst>
              <a:ext uri="{FF2B5EF4-FFF2-40B4-BE49-F238E27FC236}">
                <a16:creationId xmlns:a16="http://schemas.microsoft.com/office/drawing/2014/main" id="{1813DFE0-83DF-1728-8A56-31532BDADC0A}"/>
              </a:ext>
            </a:extLst>
          </p:cNvPr>
          <p:cNvSpPr txBox="1"/>
          <p:nvPr/>
        </p:nvSpPr>
        <p:spPr>
          <a:xfrm>
            <a:off x="521134" y="780066"/>
            <a:ext cx="6517931" cy="307777"/>
          </a:xfrm>
          <a:prstGeom prst="rect">
            <a:avLst/>
          </a:prstGeom>
          <a:solidFill>
            <a:schemeClr val="bg1"/>
          </a:solidFill>
          <a:ln>
            <a:solidFill>
              <a:schemeClr val="tx1"/>
            </a:solidFill>
          </a:ln>
        </p:spPr>
        <p:txBody>
          <a:bodyPr wrap="square" rtlCol="0">
            <a:spAutoFit/>
          </a:bodyPr>
          <a:lstStyle/>
          <a:p>
            <a:pPr algn="ctr"/>
            <a:r>
              <a:rPr lang="en-GB" sz="1400" b="1"/>
              <a:t>Continuous Air Quality Monitoring Sites, Cambridge</a:t>
            </a:r>
          </a:p>
        </p:txBody>
      </p:sp>
      <p:pic>
        <p:nvPicPr>
          <p:cNvPr id="2" name="Picture 1" descr="A map showing the locations of the continuous air quality monitors in central Cambridge.">
            <a:extLst>
              <a:ext uri="{FF2B5EF4-FFF2-40B4-BE49-F238E27FC236}">
                <a16:creationId xmlns:a16="http://schemas.microsoft.com/office/drawing/2014/main" id="{F6801ADD-9785-5DE1-ABD9-1EC8B4E37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2" y="1087843"/>
            <a:ext cx="6496665" cy="5279923"/>
          </a:xfrm>
          <a:prstGeom prst="rect">
            <a:avLst/>
          </a:prstGeom>
          <a:ln w="9525">
            <a:solidFill>
              <a:schemeClr val="tx1"/>
            </a:solidFill>
          </a:ln>
        </p:spPr>
      </p:pic>
      <p:sp>
        <p:nvSpPr>
          <p:cNvPr id="4" name="TextBox 3">
            <a:extLst>
              <a:ext uri="{FF2B5EF4-FFF2-40B4-BE49-F238E27FC236}">
                <a16:creationId xmlns:a16="http://schemas.microsoft.com/office/drawing/2014/main" id="{22DD90C9-3928-1A6C-6749-E6711C02BA34}"/>
              </a:ext>
              <a:ext uri="{C183D7F6-B498-43B3-948B-1728B52AA6E4}">
                <adec:decorative xmlns:adec="http://schemas.microsoft.com/office/drawing/2017/decorative" val="1"/>
              </a:ext>
            </a:extLst>
          </p:cNvPr>
          <p:cNvSpPr txBox="1"/>
          <p:nvPr/>
        </p:nvSpPr>
        <p:spPr>
          <a:xfrm>
            <a:off x="521134" y="6091092"/>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Rectangle 5">
            <a:extLst>
              <a:ext uri="{FF2B5EF4-FFF2-40B4-BE49-F238E27FC236}">
                <a16:creationId xmlns:a16="http://schemas.microsoft.com/office/drawing/2014/main" id="{C9B6F9C2-CE5A-8671-2DA6-0D127EC10D40}"/>
              </a:ext>
              <a:ext uri="{C183D7F6-B498-43B3-948B-1728B52AA6E4}">
                <adec:decorative xmlns:adec="http://schemas.microsoft.com/office/drawing/2017/decorative" val="1"/>
              </a:ext>
            </a:extLst>
          </p:cNvPr>
          <p:cNvSpPr/>
          <p:nvPr/>
        </p:nvSpPr>
        <p:spPr>
          <a:xfrm>
            <a:off x="3019647" y="4933507"/>
            <a:ext cx="1265274"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2C7E2628-4020-71D3-05EF-A8330B5301BF}"/>
              </a:ext>
            </a:extLst>
          </p:cNvPr>
          <p:cNvGraphicFramePr>
            <a:graphicFrameLocks noGrp="1"/>
          </p:cNvGraphicFramePr>
          <p:nvPr>
            <p:extLst>
              <p:ext uri="{D42A27DB-BD31-4B8C-83A1-F6EECF244321}">
                <p14:modId xmlns:p14="http://schemas.microsoft.com/office/powerpoint/2010/main" val="2517639791"/>
              </p:ext>
            </p:extLst>
          </p:nvPr>
        </p:nvGraphicFramePr>
        <p:xfrm>
          <a:off x="7267690" y="785558"/>
          <a:ext cx="4655276" cy="3307080"/>
        </p:xfrm>
        <a:graphic>
          <a:graphicData uri="http://schemas.openxmlformats.org/drawingml/2006/table">
            <a:tbl>
              <a:tblPr firstRow="1" bandRow="1">
                <a:tableStyleId>{5C22544A-7EE6-4342-B048-85BDC9FD1C3A}</a:tableStyleId>
              </a:tblPr>
              <a:tblGrid>
                <a:gridCol w="1598391">
                  <a:extLst>
                    <a:ext uri="{9D8B030D-6E8A-4147-A177-3AD203B41FA5}">
                      <a16:colId xmlns:a16="http://schemas.microsoft.com/office/drawing/2014/main" val="1427395462"/>
                    </a:ext>
                  </a:extLst>
                </a:gridCol>
                <a:gridCol w="3056885">
                  <a:extLst>
                    <a:ext uri="{9D8B030D-6E8A-4147-A177-3AD203B41FA5}">
                      <a16:colId xmlns:a16="http://schemas.microsoft.com/office/drawing/2014/main" val="2842680294"/>
                    </a:ext>
                  </a:extLst>
                </a:gridCol>
              </a:tblGrid>
              <a:tr h="370840">
                <a:tc>
                  <a:txBody>
                    <a:bodyPr/>
                    <a:lstStyle/>
                    <a:p>
                      <a:r>
                        <a:rPr lang="en-GB" sz="1400">
                          <a:solidFill>
                            <a:schemeClr val="tx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9246401"/>
                  </a:ext>
                </a:extLst>
              </a:tr>
              <a:tr h="370840">
                <a:tc>
                  <a:txBody>
                    <a:bodyPr/>
                    <a:lstStyle/>
                    <a:p>
                      <a:r>
                        <a:rPr lang="en-GB" sz="1400"/>
                        <a:t>Montague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junction with Elizabeth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078876"/>
                  </a:ext>
                </a:extLst>
              </a:tr>
              <a:tr h="370840">
                <a:tc>
                  <a:txBody>
                    <a:bodyPr/>
                    <a:lstStyle/>
                    <a:p>
                      <a:r>
                        <a:rPr lang="en-GB" sz="1400"/>
                        <a:t>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Cambridge Retail park on 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615384"/>
                  </a:ext>
                </a:extLst>
              </a:tr>
              <a:tr h="370840">
                <a:tc>
                  <a:txBody>
                    <a:bodyPr/>
                    <a:lstStyle/>
                    <a:p>
                      <a:r>
                        <a:rPr lang="en-GB" sz="1400"/>
                        <a:t>Parker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bus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560056"/>
                  </a:ext>
                </a:extLst>
              </a:tr>
              <a:tr h="370840">
                <a:tc>
                  <a:txBody>
                    <a:bodyPr/>
                    <a:lstStyle/>
                    <a:p>
                      <a:r>
                        <a:rPr lang="en-GB" sz="1400"/>
                        <a:t>Regent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To the West of Parker’s Piece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774568"/>
                  </a:ext>
                </a:extLst>
              </a:tr>
              <a:tr h="370840">
                <a:tc>
                  <a:txBody>
                    <a:bodyPr/>
                    <a:lstStyle/>
                    <a:p>
                      <a:r>
                        <a:rPr lang="en-GB" sz="1400">
                          <a:solidFill>
                            <a:schemeClr val="tx1"/>
                          </a:solidFill>
                        </a:rPr>
                        <a:t>Gonville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chemeClr val="tx1"/>
                          </a:solidFill>
                        </a:rPr>
                        <a:t>Near Hill’s Road, South of Parker’s Piece. </a:t>
                      </a:r>
                    </a:p>
                    <a:p>
                      <a:r>
                        <a:rPr lang="en-GB" sz="1400" b="0">
                          <a:solidFill>
                            <a:srgbClr val="FF0000"/>
                          </a:solidFill>
                        </a:rPr>
                        <a:t>This sensor was removed in April 2022 so data is no longer available for this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346836"/>
                  </a:ext>
                </a:extLst>
              </a:tr>
            </a:tbl>
          </a:graphicData>
        </a:graphic>
      </p:graphicFrame>
      <p:sp>
        <p:nvSpPr>
          <p:cNvPr id="8" name="Rectangle 7">
            <a:extLst>
              <a:ext uri="{FF2B5EF4-FFF2-40B4-BE49-F238E27FC236}">
                <a16:creationId xmlns:a16="http://schemas.microsoft.com/office/drawing/2014/main" id="{172CEE1E-2035-E211-72E2-86BE29C25F41}"/>
              </a:ext>
            </a:extLst>
          </p:cNvPr>
          <p:cNvSpPr/>
          <p:nvPr/>
        </p:nvSpPr>
        <p:spPr>
          <a:xfrm>
            <a:off x="7870885" y="4442242"/>
            <a:ext cx="3594882" cy="1701029"/>
          </a:xfrm>
          <a:prstGeom prst="rect">
            <a:avLst/>
          </a:prstGeom>
          <a:solidFill>
            <a:schemeClr val="accent4">
              <a:lumMod val="20000"/>
              <a:lumOff val="80000"/>
            </a:schemeClr>
          </a:solidFill>
          <a:ln w="12700">
            <a:solidFill>
              <a:srgbClr val="203864"/>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chemeClr val="tx1"/>
                </a:solidFill>
                <a:latin typeface="Calibri" panose="020F0502020204030204"/>
              </a:rPr>
              <a:t>Cambridge City Air Quality team provide data from 4 continuous air quality monitors in central Cambridge. The monitors primarily measure Nitrogen Oxides (NOx) and Particulate Matter (PM) which are proxies for overall air quality.</a:t>
            </a:r>
            <a:endParaRPr kumimoji="0" lang="en-GB" sz="140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0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All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t>NO</a:t>
            </a:r>
            <a:r>
              <a:rPr lang="en-GB" sz="1400" baseline="-25000">
                <a:latin typeface="Calibri" panose="020F0502020204030204"/>
              </a:rPr>
              <a:t>2</a:t>
            </a:r>
            <a:r>
              <a:rPr lang="en-GB" sz="1400">
                <a:latin typeface="Calibri" panose="020F0502020204030204"/>
              </a:rPr>
              <a:t> concentrations remained well below the 2017-2019 baseline in March 2024 (-44%). The March concentration is also lower than the concentrations in mid-COVID (-6%) and last year (-4%).</a:t>
            </a:r>
            <a:endParaRPr lang="en-GB"/>
          </a:p>
        </p:txBody>
      </p:sp>
      <p:sp>
        <p:nvSpPr>
          <p:cNvPr id="6" name="TextBox 5">
            <a:extLst>
              <a:ext uri="{FF2B5EF4-FFF2-40B4-BE49-F238E27FC236}">
                <a16:creationId xmlns:a16="http://schemas.microsoft.com/office/drawing/2014/main" id="{EE1F5E2F-6FC2-76CF-7C78-69DEAFF9E72D}"/>
              </a:ext>
              <a:ext uri="{C183D7F6-B498-43B3-948B-1728B52AA6E4}">
                <adec:decorative xmlns:adec="http://schemas.microsoft.com/office/drawing/2017/decorative" val="1"/>
              </a:ext>
            </a:extLst>
          </p:cNvPr>
          <p:cNvSpPr txBox="1"/>
          <p:nvPr/>
        </p:nvSpPr>
        <p:spPr>
          <a:xfrm>
            <a:off x="1575227" y="1179210"/>
            <a:ext cx="9015333" cy="369332"/>
          </a:xfrm>
          <a:prstGeom prst="rect">
            <a:avLst/>
          </a:prstGeom>
          <a:noFill/>
        </p:spPr>
        <p:txBody>
          <a:bodyPr wrap="square" lIns="91440" tIns="45720" rIns="91440" bIns="45720" rtlCol="0" anchor="t">
            <a:spAutoFit/>
          </a:bodyPr>
          <a:lstStyle/>
          <a:p>
            <a:pPr algn="ctr"/>
            <a:r>
              <a:rPr lang="en-GB" b="1"/>
              <a:t>Monthly average NO</a:t>
            </a:r>
            <a:r>
              <a:rPr lang="en-GB" b="1" baseline="-25000"/>
              <a:t>2</a:t>
            </a:r>
            <a:r>
              <a:rPr lang="en-GB" b="1"/>
              <a:t> concentration across the continuous monitoring sites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56</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23594" y="6611779"/>
            <a:ext cx="11725153"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for Gonville Place is only included in the 2022 line until March 2022 as the sensor was removed in April 2022.</a:t>
            </a:r>
          </a:p>
        </p:txBody>
      </p:sp>
      <p:pic>
        <p:nvPicPr>
          <p:cNvPr id="7" name="Picture 6" descr="A graph showing NO2 concentrations by month and year.&#10;&#10;2024 remains well below the 2017-2019 average concentrations.">
            <a:extLst>
              <a:ext uri="{FF2B5EF4-FFF2-40B4-BE49-F238E27FC236}">
                <a16:creationId xmlns:a16="http://schemas.microsoft.com/office/drawing/2014/main" id="{86E064DB-77E6-8F9E-3346-5445CEF3A5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6295" y="1594549"/>
            <a:ext cx="8699409" cy="3759387"/>
          </a:xfrm>
          <a:prstGeom prst="rect">
            <a:avLst/>
          </a:prstGeom>
        </p:spPr>
      </p:pic>
      <p:graphicFrame>
        <p:nvGraphicFramePr>
          <p:cNvPr id="9" name="Table 8">
            <a:extLst>
              <a:ext uri="{FF2B5EF4-FFF2-40B4-BE49-F238E27FC236}">
                <a16:creationId xmlns:a16="http://schemas.microsoft.com/office/drawing/2014/main" id="{5CED43A1-94D5-E030-B086-D24C621873B3}"/>
              </a:ext>
            </a:extLst>
          </p:cNvPr>
          <p:cNvGraphicFramePr>
            <a:graphicFrameLocks noGrp="1"/>
          </p:cNvGraphicFramePr>
          <p:nvPr>
            <p:extLst>
              <p:ext uri="{D42A27DB-BD31-4B8C-83A1-F6EECF244321}">
                <p14:modId xmlns:p14="http://schemas.microsoft.com/office/powerpoint/2010/main" val="284567170"/>
              </p:ext>
            </p:extLst>
          </p:nvPr>
        </p:nvGraphicFramePr>
        <p:xfrm>
          <a:off x="3370622" y="5553771"/>
          <a:ext cx="5676900" cy="657553"/>
        </p:xfrm>
        <a:graphic>
          <a:graphicData uri="http://schemas.openxmlformats.org/drawingml/2006/table">
            <a:tbl>
              <a:tblPr/>
              <a:tblGrid>
                <a:gridCol w="2273300">
                  <a:extLst>
                    <a:ext uri="{9D8B030D-6E8A-4147-A177-3AD203B41FA5}">
                      <a16:colId xmlns:a16="http://schemas.microsoft.com/office/drawing/2014/main" val="3039492575"/>
                    </a:ext>
                  </a:extLst>
                </a:gridCol>
                <a:gridCol w="1778000">
                  <a:extLst>
                    <a:ext uri="{9D8B030D-6E8A-4147-A177-3AD203B41FA5}">
                      <a16:colId xmlns:a16="http://schemas.microsoft.com/office/drawing/2014/main" val="2553249476"/>
                    </a:ext>
                  </a:extLst>
                </a:gridCol>
                <a:gridCol w="1625600">
                  <a:extLst>
                    <a:ext uri="{9D8B030D-6E8A-4147-A177-3AD203B41FA5}">
                      <a16:colId xmlns:a16="http://schemas.microsoft.com/office/drawing/2014/main" val="1254873679"/>
                    </a:ext>
                  </a:extLst>
                </a:gridCol>
              </a:tblGrid>
              <a:tr h="247261">
                <a:tc>
                  <a:txBody>
                    <a:bodyPr/>
                    <a:lstStyle/>
                    <a:p>
                      <a:pPr algn="ctr" rtl="0" fontAlgn="ctr"/>
                      <a:r>
                        <a:rPr lang="en-GB" sz="1200" b="1" i="0" u="none" strike="noStrike">
                          <a:solidFill>
                            <a:srgbClr val="0070C0"/>
                          </a:solidFill>
                          <a:effectLst/>
                          <a:latin typeface="Calibri" panose="020F0502020204030204" pitchFamily="34" charset="0"/>
                        </a:rPr>
                        <a:t>Pre-COVID to Now:</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panose="020F0502020204030204" pitchFamily="34" charset="0"/>
                        </a:rPr>
                        <a:t>Mid-COVID to Now:</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panose="020F0502020204030204" pitchFamily="34" charset="0"/>
                        </a:rPr>
                        <a:t>Last year to Now:</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61250569"/>
                  </a:ext>
                </a:extLst>
              </a:tr>
              <a:tr h="226142">
                <a:tc>
                  <a:txBody>
                    <a:bodyPr/>
                    <a:lstStyle/>
                    <a:p>
                      <a:pPr algn="ctr" rtl="0" fontAlgn="b"/>
                      <a:r>
                        <a:rPr lang="en-GB" sz="1200" b="1" i="0" u="none" strike="noStrike">
                          <a:solidFill>
                            <a:srgbClr val="000000"/>
                          </a:solidFill>
                          <a:effectLst/>
                          <a:latin typeface="Calibri" panose="020F0502020204030204" pitchFamily="34" charset="0"/>
                        </a:rPr>
                        <a:t>Mar 2017-19 baseline to Mar 2024</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pt-BR" sz="1200" b="1" i="0" u="none" strike="noStrike">
                          <a:solidFill>
                            <a:srgbClr val="000000"/>
                          </a:solidFill>
                          <a:effectLst/>
                          <a:latin typeface="Calibri" panose="020F0502020204030204" pitchFamily="34" charset="0"/>
                        </a:rPr>
                        <a:t>Mar 2021 to Mar 2024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pt-BR" sz="1200" b="1" i="0" u="none" strike="noStrike">
                          <a:solidFill>
                            <a:srgbClr val="000000"/>
                          </a:solidFill>
                          <a:effectLst/>
                          <a:latin typeface="Calibri" panose="020F0502020204030204" pitchFamily="34" charset="0"/>
                        </a:rPr>
                        <a:t>Mar 2023 to Mar 2024</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871348346"/>
                  </a:ext>
                </a:extLst>
              </a:tr>
              <a:tr h="184150">
                <a:tc>
                  <a:txBody>
                    <a:bodyPr/>
                    <a:lstStyle/>
                    <a:p>
                      <a:pPr algn="ctr" rtl="0" fontAlgn="b"/>
                      <a:r>
                        <a:rPr lang="en-GB" sz="1200" b="1" i="0" u="none" strike="noStrike">
                          <a:solidFill>
                            <a:srgbClr val="FFFFFF"/>
                          </a:solidFill>
                          <a:effectLst/>
                          <a:latin typeface="Calibri" panose="020F0502020204030204" pitchFamily="34" charset="0"/>
                        </a:rPr>
                        <a:t>-44%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40630"/>
                  </a:ext>
                </a:extLst>
              </a:tr>
            </a:tbl>
          </a:graphicData>
        </a:graphic>
      </p:graphicFrame>
    </p:spTree>
    <p:extLst>
      <p:ext uri="{BB962C8B-B14F-4D97-AF65-F5344CB8AC3E}">
        <p14:creationId xmlns:p14="http://schemas.microsoft.com/office/powerpoint/2010/main" val="1736726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Individual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NO</a:t>
            </a:r>
            <a:r>
              <a:rPr lang="en-GB" sz="1400" baseline="-25000">
                <a:latin typeface="Calibri" panose="020F0502020204030204"/>
              </a:rPr>
              <a:t>2</a:t>
            </a:r>
            <a:r>
              <a:rPr lang="en-GB" sz="1400">
                <a:latin typeface="Calibri" panose="020F0502020204030204"/>
              </a:rPr>
              <a:t> concentrations have increased gradually since the Summer 2023, which is expected as NO2 concentrations are usually higher in the winter months. However, all sites remain below the 2017-19 baseline concentrations, and all except Newmarket Road remain below March 2023 concentrations.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57</a:t>
            </a:fld>
            <a:endParaRPr lang="en-GB"/>
          </a:p>
        </p:txBody>
      </p:sp>
      <p:sp>
        <p:nvSpPr>
          <p:cNvPr id="4" name="TextBox 3">
            <a:extLst>
              <a:ext uri="{FF2B5EF4-FFF2-40B4-BE49-F238E27FC236}">
                <a16:creationId xmlns:a16="http://schemas.microsoft.com/office/drawing/2014/main" id="{453B9D8F-935C-84BA-C84E-2E4F57ED8573}"/>
              </a:ext>
              <a:ext uri="{C183D7F6-B498-43B3-948B-1728B52AA6E4}">
                <adec:decorative xmlns:adec="http://schemas.microsoft.com/office/drawing/2017/decorative" val="1"/>
              </a:ext>
            </a:extLst>
          </p:cNvPr>
          <p:cNvSpPr txBox="1"/>
          <p:nvPr/>
        </p:nvSpPr>
        <p:spPr>
          <a:xfrm>
            <a:off x="1735793" y="1187948"/>
            <a:ext cx="9015333" cy="369332"/>
          </a:xfrm>
          <a:prstGeom prst="rect">
            <a:avLst/>
          </a:prstGeom>
          <a:noFill/>
        </p:spPr>
        <p:txBody>
          <a:bodyPr wrap="square" rtlCol="0">
            <a:spAutoFit/>
          </a:bodyPr>
          <a:lstStyle/>
          <a:p>
            <a:pPr algn="ctr"/>
            <a:r>
              <a:rPr lang="en-GB" b="1"/>
              <a:t>Monthly average NO</a:t>
            </a:r>
            <a:r>
              <a:rPr lang="en-GB" b="1" baseline="-25000"/>
              <a:t>2</a:t>
            </a:r>
            <a:r>
              <a:rPr lang="en-GB" b="1"/>
              <a:t> concentration by site</a:t>
            </a:r>
          </a:p>
        </p:txBody>
      </p:sp>
      <p:graphicFrame>
        <p:nvGraphicFramePr>
          <p:cNvPr id="7" name="Table 6">
            <a:extLst>
              <a:ext uri="{FF2B5EF4-FFF2-40B4-BE49-F238E27FC236}">
                <a16:creationId xmlns:a16="http://schemas.microsoft.com/office/drawing/2014/main" id="{4229CEED-AE40-FFE5-79F3-1B97FA582870}"/>
              </a:ext>
            </a:extLst>
          </p:cNvPr>
          <p:cNvGraphicFramePr>
            <a:graphicFrameLocks noGrp="1"/>
          </p:cNvGraphicFramePr>
          <p:nvPr>
            <p:extLst>
              <p:ext uri="{D42A27DB-BD31-4B8C-83A1-F6EECF244321}">
                <p14:modId xmlns:p14="http://schemas.microsoft.com/office/powerpoint/2010/main" val="1300165496"/>
              </p:ext>
            </p:extLst>
          </p:nvPr>
        </p:nvGraphicFramePr>
        <p:xfrm>
          <a:off x="2441726" y="5245975"/>
          <a:ext cx="7810500" cy="1377950"/>
        </p:xfrm>
        <a:graphic>
          <a:graphicData uri="http://schemas.openxmlformats.org/drawingml/2006/table">
            <a:tbl>
              <a:tblPr/>
              <a:tblGrid>
                <a:gridCol w="2009504">
                  <a:extLst>
                    <a:ext uri="{9D8B030D-6E8A-4147-A177-3AD203B41FA5}">
                      <a16:colId xmlns:a16="http://schemas.microsoft.com/office/drawing/2014/main" val="2166677769"/>
                    </a:ext>
                  </a:extLst>
                </a:gridCol>
                <a:gridCol w="2303253">
                  <a:extLst>
                    <a:ext uri="{9D8B030D-6E8A-4147-A177-3AD203B41FA5}">
                      <a16:colId xmlns:a16="http://schemas.microsoft.com/office/drawing/2014/main" val="936595018"/>
                    </a:ext>
                  </a:extLst>
                </a:gridCol>
                <a:gridCol w="1759789">
                  <a:extLst>
                    <a:ext uri="{9D8B030D-6E8A-4147-A177-3AD203B41FA5}">
                      <a16:colId xmlns:a16="http://schemas.microsoft.com/office/drawing/2014/main" val="2375207785"/>
                    </a:ext>
                  </a:extLst>
                </a:gridCol>
                <a:gridCol w="1737954">
                  <a:extLst>
                    <a:ext uri="{9D8B030D-6E8A-4147-A177-3AD203B41FA5}">
                      <a16:colId xmlns:a16="http://schemas.microsoft.com/office/drawing/2014/main" val="2561760846"/>
                    </a:ext>
                  </a:extLst>
                </a:gridCol>
              </a:tblGrid>
              <a:tr h="196850">
                <a:tc rowSpan="2">
                  <a:txBody>
                    <a:bodyPr/>
                    <a:lstStyle/>
                    <a:p>
                      <a:pPr algn="ctr" rtl="0" fontAlgn="b"/>
                      <a:r>
                        <a:rPr lang="en-GB" sz="1100" b="1" i="0" u="none" strike="noStrike">
                          <a:solidFill>
                            <a:srgbClr val="000000"/>
                          </a:solidFill>
                          <a:effectLst/>
                          <a:latin typeface="Arial" panose="020B0604020202020204" pitchFamily="34" charset="0"/>
                        </a:rPr>
                        <a:t> </a:t>
                      </a:r>
                    </a:p>
                  </a:txBody>
                  <a:tcPr marL="0" marR="0" marT="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70C0"/>
                          </a:solidFill>
                          <a:effectLst/>
                          <a:latin typeface="Calibri" panose="020F0502020204030204" pitchFamily="34" charset="0"/>
                        </a:rPr>
                        <a:t>Pre-COVID to Now:</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panose="020F0502020204030204" pitchFamily="34" charset="0"/>
                        </a:rPr>
                        <a:t>Mid-COVID to Now:</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70C0"/>
                          </a:solidFill>
                          <a:effectLst/>
                          <a:latin typeface="Calibri" panose="020F0502020204030204" pitchFamily="34" charset="0"/>
                        </a:rPr>
                        <a:t>Last year to Now:</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553500075"/>
                  </a:ext>
                </a:extLst>
              </a:tr>
              <a:tr h="196850">
                <a:tc vMerge="1">
                  <a:txBody>
                    <a:bodyPr/>
                    <a:lstStyle/>
                    <a:p>
                      <a:endParaRPr lang="en-GB"/>
                    </a:p>
                  </a:txBody>
                  <a:tcPr/>
                </a:tc>
                <a:tc>
                  <a:txBody>
                    <a:bodyPr/>
                    <a:lstStyle/>
                    <a:p>
                      <a:pPr algn="ctr" rtl="0" fontAlgn="b"/>
                      <a:r>
                        <a:rPr lang="en-GB" sz="1200" b="1" i="0" u="none" strike="noStrike">
                          <a:solidFill>
                            <a:srgbClr val="000000"/>
                          </a:solidFill>
                          <a:effectLst/>
                          <a:latin typeface="Calibri" panose="020F0502020204030204" pitchFamily="34" charset="0"/>
                        </a:rPr>
                        <a:t>Mar 2017-19 baseline to Mar 2024</a:t>
                      </a: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pt-BR" sz="1200" b="1" i="0" u="none" strike="noStrike">
                          <a:solidFill>
                            <a:srgbClr val="000000"/>
                          </a:solidFill>
                          <a:effectLst/>
                          <a:latin typeface="Calibri" panose="020F0502020204030204" pitchFamily="34" charset="0"/>
                        </a:rPr>
                        <a:t>Mar 2021 to Mar 2024</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pt-BR" sz="1200" b="1" i="0" u="none" strike="noStrike">
                          <a:solidFill>
                            <a:srgbClr val="000000"/>
                          </a:solidFill>
                          <a:effectLst/>
                          <a:latin typeface="Calibri" panose="020F0502020204030204" pitchFamily="34" charset="0"/>
                        </a:rPr>
                        <a:t>Mar 2023 to Mar 2024</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11586616"/>
                  </a:ext>
                </a:extLst>
              </a:tr>
              <a:tr h="196850">
                <a:tc>
                  <a:txBody>
                    <a:bodyPr/>
                    <a:lstStyle/>
                    <a:p>
                      <a:pPr algn="ctr" rtl="0" fontAlgn="b"/>
                      <a:r>
                        <a:rPr lang="en-GB" sz="1100" b="1" i="0" u="none" strike="noStrike">
                          <a:solidFill>
                            <a:srgbClr val="000000"/>
                          </a:solidFill>
                          <a:effectLst/>
                          <a:latin typeface="Arial" panose="020B0604020202020204" pitchFamily="34" charset="0"/>
                        </a:rPr>
                        <a:t>Montague Road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FFFFFF"/>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553676"/>
                  </a:ext>
                </a:extLst>
              </a:tr>
              <a:tr h="196850">
                <a:tc>
                  <a:txBody>
                    <a:bodyPr/>
                    <a:lstStyle/>
                    <a:p>
                      <a:pPr algn="ctr" rtl="0" fontAlgn="b"/>
                      <a:r>
                        <a:rPr lang="en-GB" sz="1100" b="1" i="0" u="none" strike="noStrike">
                          <a:solidFill>
                            <a:srgbClr val="000000"/>
                          </a:solidFill>
                          <a:effectLst/>
                          <a:latin typeface="Arial" panose="020B0604020202020204" pitchFamily="34" charset="0"/>
                        </a:rPr>
                        <a:t>Newmarket Road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FFFFFF"/>
                          </a:solidFill>
                          <a:effectLst/>
                          <a:latin typeface="Calibri" panose="020F0502020204030204" pitchFamily="34" charset="0"/>
                        </a:rPr>
                        <a:t>-39%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6690350"/>
                  </a:ext>
                </a:extLst>
              </a:tr>
              <a:tr h="196850">
                <a:tc>
                  <a:txBody>
                    <a:bodyPr/>
                    <a:lstStyle/>
                    <a:p>
                      <a:pPr algn="ctr" rtl="0" fontAlgn="b"/>
                      <a:r>
                        <a:rPr lang="en-GB" sz="1100" b="1" i="0" u="none" strike="noStrike">
                          <a:solidFill>
                            <a:srgbClr val="000000"/>
                          </a:solidFill>
                          <a:effectLst/>
                          <a:latin typeface="Arial" panose="020B0604020202020204" pitchFamily="34" charset="0"/>
                        </a:rPr>
                        <a:t>Parker Street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FFFFFF"/>
                          </a:solidFill>
                          <a:effectLst/>
                          <a:latin typeface="Calibri" panose="020F0502020204030204" pitchFamily="34" charset="0"/>
                        </a:rPr>
                        <a:t>-47%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5758363"/>
                  </a:ext>
                </a:extLst>
              </a:tr>
              <a:tr h="196850">
                <a:tc>
                  <a:txBody>
                    <a:bodyPr/>
                    <a:lstStyle/>
                    <a:p>
                      <a:pPr algn="ctr" rtl="0" fontAlgn="b"/>
                      <a:r>
                        <a:rPr lang="en-GB" sz="1100" b="1" i="0" u="none" strike="noStrike">
                          <a:solidFill>
                            <a:srgbClr val="000000"/>
                          </a:solidFill>
                          <a:effectLst/>
                          <a:latin typeface="Arial" panose="020B0604020202020204" pitchFamily="34" charset="0"/>
                        </a:rPr>
                        <a:t>Regent Street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FFFFFF"/>
                          </a:solidFill>
                          <a:effectLst/>
                          <a:latin typeface="Calibri" panose="020F0502020204030204" pitchFamily="34" charset="0"/>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8920141"/>
                  </a:ext>
                </a:extLst>
              </a:tr>
              <a:tr h="196850">
                <a:tc>
                  <a:txBody>
                    <a:bodyPr/>
                    <a:lstStyle/>
                    <a:p>
                      <a:pPr algn="ctr" rtl="0" fontAlgn="b"/>
                      <a:r>
                        <a:rPr lang="en-GB" sz="1100" b="1" i="0" u="none" strike="noStrike">
                          <a:solidFill>
                            <a:srgbClr val="000000"/>
                          </a:solidFill>
                          <a:effectLst/>
                          <a:latin typeface="Arial" panose="020B0604020202020204" pitchFamily="34" charset="0"/>
                        </a:rPr>
                        <a:t>Gonville Place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0000"/>
                          </a:solidFill>
                          <a:effectLst/>
                          <a:latin typeface="Calibri" panose="020F0502020204030204" pitchFamily="34" charset="0"/>
                        </a:rPr>
                        <a:t>No 2024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0000"/>
                          </a:solidFill>
                          <a:effectLst/>
                          <a:latin typeface="Calibri" panose="020F0502020204030204" pitchFamily="34" charset="0"/>
                        </a:rPr>
                        <a:t>No 2024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0000"/>
                          </a:solidFill>
                          <a:effectLst/>
                          <a:latin typeface="Calibri" panose="020F0502020204030204" pitchFamily="34" charset="0"/>
                        </a:rPr>
                        <a:t>No 2024 data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0772883"/>
                  </a:ext>
                </a:extLst>
              </a:tr>
            </a:tbl>
          </a:graphicData>
        </a:graphic>
      </p:graphicFrame>
      <p:pic>
        <p:nvPicPr>
          <p:cNvPr id="12" name="Picture 11" descr="A graph showing NO2 concentrations by sensor location, between January 2020 and March 2024.&#10;Seasonal fluctuations are visible in the data, with concentrations expected to be higher in the winter than in the summer.&#10;All sites see a decrease on March 2021 and all sites except for Newmarket Road also see a decrease from March 2023.">
            <a:extLst>
              <a:ext uri="{FF2B5EF4-FFF2-40B4-BE49-F238E27FC236}">
                <a16:creationId xmlns:a16="http://schemas.microsoft.com/office/drawing/2014/main" id="{4E432C9D-7617-D8C6-A107-21949F19B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4151" y="1612025"/>
            <a:ext cx="9083697" cy="3470588"/>
          </a:xfrm>
          <a:prstGeom prst="rect">
            <a:avLst/>
          </a:prstGeom>
        </p:spPr>
      </p:pic>
    </p:spTree>
    <p:extLst>
      <p:ext uri="{BB962C8B-B14F-4D97-AF65-F5344CB8AC3E}">
        <p14:creationId xmlns:p14="http://schemas.microsoft.com/office/powerpoint/2010/main" val="60299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4800" b="1">
                <a:solidFill>
                  <a:schemeClr val="bg1"/>
                </a:solidFill>
                <a:latin typeface="+mn-lt"/>
              </a:rPr>
              <a:t>policyandinsight@cambridgeshire.gov.uk</a:t>
            </a:r>
            <a:endParaRPr lang="en-GB" sz="4800" b="1">
              <a:solidFill>
                <a:schemeClr val="bg1"/>
              </a:solidFill>
              <a:latin typeface="+mn-lt"/>
              <a:cs typeface="Calibri"/>
            </a:endParaRP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Recovery Tracker</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6</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6" name="Picture 5">
            <a:extLst>
              <a:ext uri="{FF2B5EF4-FFF2-40B4-BE49-F238E27FC236}">
                <a16:creationId xmlns:a16="http://schemas.microsoft.com/office/drawing/2014/main" id="{5B4F1452-4778-0077-8DB4-927286A380A9}"/>
              </a:ext>
            </a:extLst>
          </p:cNvPr>
          <p:cNvPicPr>
            <a:picLocks noChangeAspect="1"/>
          </p:cNvPicPr>
          <p:nvPr/>
        </p:nvPicPr>
        <p:blipFill>
          <a:blip r:embed="rId4"/>
          <a:stretch>
            <a:fillRect/>
          </a:stretch>
        </p:blipFill>
        <p:spPr>
          <a:xfrm>
            <a:off x="544362" y="858441"/>
            <a:ext cx="11103275" cy="5393584"/>
          </a:xfrm>
          <a:prstGeom prst="rect">
            <a:avLst/>
          </a:prstGeom>
        </p:spPr>
      </p:pic>
    </p:spTree>
    <p:extLst>
      <p:ext uri="{BB962C8B-B14F-4D97-AF65-F5344CB8AC3E}">
        <p14:creationId xmlns:p14="http://schemas.microsoft.com/office/powerpoint/2010/main" val="401352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19409"/>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Headlines: March 2024</a:t>
            </a:r>
          </a:p>
        </p:txBody>
      </p:sp>
      <p:grpSp>
        <p:nvGrpSpPr>
          <p:cNvPr id="70" name="Group 69" descr="Local Roads (in central Cambridge).&#10;Traffic volumes are 9% below pre-COVID levels (February 2020).">
            <a:extLst>
              <a:ext uri="{FF2B5EF4-FFF2-40B4-BE49-F238E27FC236}">
                <a16:creationId xmlns:a16="http://schemas.microsoft.com/office/drawing/2014/main" id="{B8F747C8-F2FE-6E46-9763-F59685E8AB7B}"/>
              </a:ext>
              <a:ext uri="{C183D7F6-B498-43B3-948B-1728B52AA6E4}">
                <adec:decorative xmlns:adec="http://schemas.microsoft.com/office/drawing/2017/decorative" val="0"/>
              </a:ext>
            </a:extLst>
          </p:cNvPr>
          <p:cNvGrpSpPr/>
          <p:nvPr/>
        </p:nvGrpSpPr>
        <p:grpSpPr>
          <a:xfrm>
            <a:off x="157793" y="791218"/>
            <a:ext cx="2382592" cy="2891453"/>
            <a:chOff x="157793" y="791218"/>
            <a:chExt cx="2382592" cy="2891453"/>
          </a:xfrm>
        </p:grpSpPr>
        <p:sp>
          <p:nvSpPr>
            <p:cNvPr id="19" name="TextBox 18">
              <a:extLst>
                <a:ext uri="{FF2B5EF4-FFF2-40B4-BE49-F238E27FC236}">
                  <a16:creationId xmlns:a16="http://schemas.microsoft.com/office/drawing/2014/main" id="{94810423-6962-F575-4EBF-83F8353F66CA}"/>
                </a:ext>
              </a:extLst>
            </p:cNvPr>
            <p:cNvSpPr txBox="1"/>
            <p:nvPr/>
          </p:nvSpPr>
          <p:spPr>
            <a:xfrm>
              <a:off x="157793" y="835738"/>
              <a:ext cx="2382592" cy="2846933"/>
            </a:xfrm>
            <a:prstGeom prst="rect">
              <a:avLst/>
            </a:prstGeom>
            <a:noFill/>
          </p:spPr>
          <p:txBody>
            <a:bodyPr wrap="square" lIns="91440" tIns="45720" rIns="91440" bIns="45720" rtlCol="0" anchor="t">
              <a:spAutoFit/>
            </a:bodyPr>
            <a:lstStyle/>
            <a:p>
              <a:pPr algn="ctr"/>
              <a:r>
                <a:rPr lang="en-GB" sz="2000" b="1" dirty="0"/>
                <a:t>Local Roads</a:t>
              </a:r>
            </a:p>
            <a:p>
              <a:pPr algn="ctr"/>
              <a:endParaRPr lang="en-GB" sz="2000" b="1" dirty="0"/>
            </a:p>
            <a:p>
              <a:pPr algn="ctr"/>
              <a:endParaRPr lang="en-GB" sz="20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BDD7EE"/>
                  </a:solidFill>
                </a:rPr>
                <a:t> </a:t>
              </a:r>
              <a:endParaRPr lang="en-GB" sz="2800" b="1" dirty="0">
                <a:solidFill>
                  <a:srgbClr val="BDD7EE"/>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3" action="ppaction://hlinksldjump"/>
                </a:rPr>
                <a:t>slide 21</a:t>
              </a:r>
              <a:r>
                <a:rPr lang="en-GB" sz="1100" dirty="0">
                  <a:cs typeface="Calibri"/>
                </a:rPr>
                <a:t> onwards)</a:t>
              </a:r>
            </a:p>
          </p:txBody>
        </p:sp>
        <p:grpSp>
          <p:nvGrpSpPr>
            <p:cNvPr id="60" name="Group 59">
              <a:extLst>
                <a:ext uri="{FF2B5EF4-FFF2-40B4-BE49-F238E27FC236}">
                  <a16:creationId xmlns:a16="http://schemas.microsoft.com/office/drawing/2014/main" id="{DDF2D144-BDE8-CCAF-CD57-F200141F1572}"/>
                </a:ext>
              </a:extLst>
            </p:cNvPr>
            <p:cNvGrpSpPr/>
            <p:nvPr/>
          </p:nvGrpSpPr>
          <p:grpSpPr>
            <a:xfrm>
              <a:off x="238815" y="791218"/>
              <a:ext cx="2137088" cy="2884867"/>
              <a:chOff x="238815" y="791218"/>
              <a:chExt cx="2137088" cy="2884867"/>
            </a:xfrm>
          </p:grpSpPr>
          <p:sp>
            <p:nvSpPr>
              <p:cNvPr id="21" name="Rectangle 20">
                <a:extLst>
                  <a:ext uri="{FF2B5EF4-FFF2-40B4-BE49-F238E27FC236}">
                    <a16:creationId xmlns:a16="http://schemas.microsoft.com/office/drawing/2014/main" id="{17D168AE-2700-CECC-6B76-9FA17033DF00}"/>
                  </a:ext>
                </a:extLst>
              </p:cNvPr>
              <p:cNvSpPr/>
              <p:nvPr/>
            </p:nvSpPr>
            <p:spPr>
              <a:xfrm>
                <a:off x="238815"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7B118CD-BC79-E06C-F744-62D95053A3E5}"/>
                  </a:ext>
                </a:extLst>
              </p:cNvPr>
              <p:cNvSpPr txBox="1"/>
              <p:nvPr/>
            </p:nvSpPr>
            <p:spPr>
              <a:xfrm>
                <a:off x="808889"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dirty="0"/>
                  <a:t>-9%</a:t>
                </a:r>
              </a:p>
            </p:txBody>
          </p:sp>
          <p:pic>
            <p:nvPicPr>
              <p:cNvPr id="20" name="Picture 19">
                <a:extLst>
                  <a:ext uri="{FF2B5EF4-FFF2-40B4-BE49-F238E27FC236}">
                    <a16:creationId xmlns:a16="http://schemas.microsoft.com/office/drawing/2014/main" id="{88528F31-1A96-DF96-78D9-5AF739836C30}"/>
                  </a:ext>
                  <a:ext uri="{C183D7F6-B498-43B3-948B-1728B52AA6E4}">
                    <adec:decorative xmlns:adec="http://schemas.microsoft.com/office/drawing/2017/decorative" val="1"/>
                  </a:ext>
                </a:extLst>
              </p:cNvPr>
              <p:cNvPicPr>
                <a:picLocks noChangeAspect="1"/>
              </p:cNvPicPr>
              <p:nvPr/>
            </p:nvPicPr>
            <p:blipFill rotWithShape="1">
              <a:blip r:embed="rId4"/>
              <a:srcRect t="17100" b="24557"/>
              <a:stretch/>
            </p:blipFill>
            <p:spPr>
              <a:xfrm>
                <a:off x="599821" y="1155044"/>
                <a:ext cx="1419211" cy="827999"/>
              </a:xfrm>
              <a:prstGeom prst="rect">
                <a:avLst/>
              </a:prstGeom>
            </p:spPr>
          </p:pic>
        </p:grpSp>
      </p:grpSp>
      <p:grpSp>
        <p:nvGrpSpPr>
          <p:cNvPr id="71" name="Group 70" descr="Major Roads (motorways and A-roads across the county)&#10;Traffic volumes are 2% above pre-COVID levels (February 2020).">
            <a:extLst>
              <a:ext uri="{FF2B5EF4-FFF2-40B4-BE49-F238E27FC236}">
                <a16:creationId xmlns:a16="http://schemas.microsoft.com/office/drawing/2014/main" id="{16D1E8F9-F044-22C0-30A9-D6BD1D6D786E}"/>
              </a:ext>
            </a:extLst>
          </p:cNvPr>
          <p:cNvGrpSpPr/>
          <p:nvPr/>
        </p:nvGrpSpPr>
        <p:grpSpPr>
          <a:xfrm>
            <a:off x="2504099" y="789143"/>
            <a:ext cx="2382592" cy="2893528"/>
            <a:chOff x="2504099" y="789143"/>
            <a:chExt cx="2382592" cy="2893528"/>
          </a:xfrm>
        </p:grpSpPr>
        <p:sp>
          <p:nvSpPr>
            <p:cNvPr id="42" name="TextBox 41">
              <a:extLst>
                <a:ext uri="{FF2B5EF4-FFF2-40B4-BE49-F238E27FC236}">
                  <a16:creationId xmlns:a16="http://schemas.microsoft.com/office/drawing/2014/main" id="{A55D536E-9C62-391C-05FD-32A13D2561A4}"/>
                </a:ext>
              </a:extLst>
            </p:cNvPr>
            <p:cNvSpPr txBox="1"/>
            <p:nvPr/>
          </p:nvSpPr>
          <p:spPr>
            <a:xfrm>
              <a:off x="2504099" y="835738"/>
              <a:ext cx="2382592" cy="2846933"/>
            </a:xfrm>
            <a:prstGeom prst="rect">
              <a:avLst/>
            </a:prstGeom>
            <a:noFill/>
          </p:spPr>
          <p:txBody>
            <a:bodyPr wrap="square" lIns="91440" tIns="45720" rIns="91440" bIns="45720" rtlCol="0" anchor="t">
              <a:spAutoFit/>
            </a:bodyPr>
            <a:lstStyle/>
            <a:p>
              <a:pPr algn="ctr"/>
              <a:r>
                <a:rPr lang="en-GB" sz="2000" b="1" dirty="0"/>
                <a:t>Strategic Roads</a:t>
              </a:r>
            </a:p>
            <a:p>
              <a:pPr algn="ctr"/>
              <a:endParaRPr lang="en-GB" sz="2000" b="1" dirty="0"/>
            </a:p>
            <a:p>
              <a:pPr algn="ctr"/>
              <a:endParaRPr lang="en-GB" sz="2000" b="1" dirty="0"/>
            </a:p>
            <a:p>
              <a:pPr algn="ctr"/>
              <a:endParaRPr lang="en-GB" sz="1600" b="1" dirty="0"/>
            </a:p>
            <a:p>
              <a:pPr algn="ctr"/>
              <a:r>
                <a:rPr lang="en-GB" sz="1600" dirty="0"/>
                <a:t>Volumes at</a:t>
              </a:r>
              <a:endParaRPr lang="en-GB" sz="1600" b="1" dirty="0">
                <a:cs typeface="Calibri"/>
              </a:endParaRPr>
            </a:p>
            <a:p>
              <a:pPr algn="ctr"/>
              <a:r>
                <a:rPr lang="en-GB" sz="2800" b="1" dirty="0">
                  <a:solidFill>
                    <a:schemeClr val="bg1">
                      <a:lumMod val="50000"/>
                    </a:schemeClr>
                  </a:solidFill>
                </a:rPr>
                <a:t>- </a:t>
              </a:r>
              <a:endParaRPr lang="en-GB" sz="2800" b="1" dirty="0">
                <a:solidFill>
                  <a:schemeClr val="bg1">
                    <a:lumMod val="50000"/>
                  </a:schemeClr>
                </a:solidFill>
                <a:ea typeface="Calibri"/>
                <a:cs typeface="Calibri"/>
              </a:endParaRPr>
            </a:p>
            <a:p>
              <a:pPr algn="ctr"/>
              <a:endParaRPr lang="en-GB" sz="1600" dirty="0">
                <a:cs typeface="Calibri" panose="020F0502020204030204"/>
              </a:endParaRPr>
            </a:p>
            <a:p>
              <a:pPr algn="ctr"/>
              <a:endParaRPr lang="en-GB" sz="1600" dirty="0">
                <a:cs typeface="Calibri" panose="020F0502020204030204"/>
              </a:endParaRPr>
            </a:p>
            <a:p>
              <a:pPr algn="ctr"/>
              <a:r>
                <a:rPr lang="en-GB" sz="1600" dirty="0"/>
                <a:t> compared to pre-COVID</a:t>
              </a:r>
              <a:endParaRPr lang="en-GB" sz="1600" dirty="0">
                <a:cs typeface="Calibri"/>
              </a:endParaRPr>
            </a:p>
            <a:p>
              <a:pPr algn="ctr"/>
              <a:r>
                <a:rPr lang="en-GB" sz="1100" dirty="0">
                  <a:cs typeface="Calibri"/>
                </a:rPr>
                <a:t>(see analysis on </a:t>
              </a:r>
              <a:r>
                <a:rPr lang="en-GB" sz="1100" dirty="0">
                  <a:cs typeface="Calibri"/>
                  <a:hlinkClick r:id="rId5" action="ppaction://hlinksldjump"/>
                </a:rPr>
                <a:t>slide 13</a:t>
              </a:r>
              <a:r>
                <a:rPr lang="en-GB" sz="1100" dirty="0">
                  <a:cs typeface="Calibri"/>
                </a:rPr>
                <a:t> onwards)</a:t>
              </a:r>
              <a:endParaRPr lang="en-GB" sz="1100" dirty="0">
                <a:ea typeface="Calibri"/>
                <a:cs typeface="Calibri"/>
              </a:endParaRPr>
            </a:p>
          </p:txBody>
        </p:sp>
        <p:grpSp>
          <p:nvGrpSpPr>
            <p:cNvPr id="61" name="Group 60">
              <a:extLst>
                <a:ext uri="{FF2B5EF4-FFF2-40B4-BE49-F238E27FC236}">
                  <a16:creationId xmlns:a16="http://schemas.microsoft.com/office/drawing/2014/main" id="{F3C37CCF-34D8-424E-7666-91B3A6325646}"/>
                </a:ext>
              </a:extLst>
            </p:cNvPr>
            <p:cNvGrpSpPr/>
            <p:nvPr/>
          </p:nvGrpSpPr>
          <p:grpSpPr>
            <a:xfrm>
              <a:off x="2645676" y="789143"/>
              <a:ext cx="2137088" cy="2884867"/>
              <a:chOff x="2645676" y="789143"/>
              <a:chExt cx="2137088" cy="2884867"/>
            </a:xfrm>
          </p:grpSpPr>
          <p:sp>
            <p:nvSpPr>
              <p:cNvPr id="43" name="Rectangle 42">
                <a:extLst>
                  <a:ext uri="{FF2B5EF4-FFF2-40B4-BE49-F238E27FC236}">
                    <a16:creationId xmlns:a16="http://schemas.microsoft.com/office/drawing/2014/main" id="{EBFE3E0D-3EA1-90FB-BA9D-C274D2DC3FFF}"/>
                  </a:ext>
                </a:extLst>
              </p:cNvPr>
              <p:cNvSpPr/>
              <p:nvPr/>
            </p:nvSpPr>
            <p:spPr>
              <a:xfrm>
                <a:off x="2645676" y="78914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32BE4E13-BB87-9464-21C7-A825E0D44234}"/>
                  </a:ext>
                </a:extLst>
              </p:cNvPr>
              <p:cNvSpPr txBox="1"/>
              <p:nvPr/>
            </p:nvSpPr>
            <p:spPr>
              <a:xfrm>
                <a:off x="3205862" y="2461763"/>
                <a:ext cx="996939" cy="510778"/>
              </a:xfrm>
              <a:prstGeom prst="roundRect">
                <a:avLst/>
              </a:prstGeom>
              <a:solidFill>
                <a:srgbClr val="BFBFBF"/>
              </a:solidFill>
              <a:ln>
                <a:solidFill>
                  <a:schemeClr val="tx1"/>
                </a:solidFill>
              </a:ln>
            </p:spPr>
            <p:txBody>
              <a:bodyPr wrap="square" lIns="91440" tIns="45720" rIns="91440" bIns="45720" rtlCol="0" anchor="t">
                <a:spAutoFit/>
              </a:bodyPr>
              <a:lstStyle/>
              <a:p>
                <a:pPr algn="ctr"/>
                <a:r>
                  <a:rPr lang="en-GB" sz="2400" b="1" dirty="0"/>
                  <a:t>+2%</a:t>
                </a:r>
              </a:p>
            </p:txBody>
          </p:sp>
          <p:pic>
            <p:nvPicPr>
              <p:cNvPr id="45" name="Graphic 44">
                <a:extLst>
                  <a:ext uri="{FF2B5EF4-FFF2-40B4-BE49-F238E27FC236}">
                    <a16:creationId xmlns:a16="http://schemas.microsoft.com/office/drawing/2014/main" id="{BA705BDB-4F24-48C9-1774-F745A09009F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0353" y="1174685"/>
                <a:ext cx="914400" cy="914400"/>
              </a:xfrm>
              <a:prstGeom prst="rect">
                <a:avLst/>
              </a:prstGeom>
            </p:spPr>
          </p:pic>
        </p:grpSp>
      </p:grpSp>
      <p:grpSp>
        <p:nvGrpSpPr>
          <p:cNvPr id="72" name="Group 71" descr="Multi-storey car park usage is 18% below pre-Covid levels (February 2020).">
            <a:extLst>
              <a:ext uri="{FF2B5EF4-FFF2-40B4-BE49-F238E27FC236}">
                <a16:creationId xmlns:a16="http://schemas.microsoft.com/office/drawing/2014/main" id="{F305D548-3BBC-A263-EA8C-CAC6D7EB3252}"/>
              </a:ext>
            </a:extLst>
          </p:cNvPr>
          <p:cNvGrpSpPr/>
          <p:nvPr/>
        </p:nvGrpSpPr>
        <p:grpSpPr>
          <a:xfrm>
            <a:off x="4907009" y="793207"/>
            <a:ext cx="2382592" cy="2884867"/>
            <a:chOff x="4907009" y="793207"/>
            <a:chExt cx="2382592" cy="2884867"/>
          </a:xfrm>
        </p:grpSpPr>
        <p:sp>
          <p:nvSpPr>
            <p:cNvPr id="6" name="TextBox 5">
              <a:extLst>
                <a:ext uri="{FF2B5EF4-FFF2-40B4-BE49-F238E27FC236}">
                  <a16:creationId xmlns:a16="http://schemas.microsoft.com/office/drawing/2014/main" id="{1EC7B7C0-61C6-DA3C-8FB8-F7E0A4C71FF5}"/>
                </a:ext>
              </a:extLst>
            </p:cNvPr>
            <p:cNvSpPr txBox="1"/>
            <p:nvPr/>
          </p:nvSpPr>
          <p:spPr>
            <a:xfrm>
              <a:off x="4907009" y="815752"/>
              <a:ext cx="2382592" cy="2846933"/>
            </a:xfrm>
            <a:prstGeom prst="rect">
              <a:avLst/>
            </a:prstGeom>
            <a:noFill/>
          </p:spPr>
          <p:txBody>
            <a:bodyPr wrap="square" lIns="91440" tIns="45720" rIns="91440" bIns="45720" rtlCol="0" anchor="t">
              <a:spAutoFit/>
            </a:bodyPr>
            <a:lstStyle/>
            <a:p>
              <a:pPr algn="ctr"/>
              <a:r>
                <a:rPr lang="en-GB" sz="2000" b="1"/>
                <a:t>Car Parking</a:t>
              </a:r>
            </a:p>
            <a:p>
              <a:pPr algn="ctr"/>
              <a:endParaRPr lang="en-GB" sz="2000" b="1"/>
            </a:p>
            <a:p>
              <a:pPr algn="ctr"/>
              <a:endParaRPr lang="en-GB" sz="2000" b="1"/>
            </a:p>
            <a:p>
              <a:pPr algn="ctr"/>
              <a:endParaRPr lang="en-GB" sz="1600" b="1"/>
            </a:p>
            <a:p>
              <a:pPr algn="ctr"/>
              <a:r>
                <a:rPr lang="en-GB" sz="1600"/>
                <a:t>Patronage at</a:t>
              </a:r>
              <a:endParaRPr lang="en-GB" sz="1600" b="1">
                <a:cs typeface="Calibri"/>
              </a:endParaRPr>
            </a:p>
            <a:p>
              <a:pPr algn="ctr"/>
              <a:r>
                <a:rPr lang="en-GB" sz="2800" b="1">
                  <a:solidFill>
                    <a:srgbClr val="2B4D89"/>
                  </a:solidFill>
                </a:rPr>
                <a:t> </a:t>
              </a:r>
              <a:endParaRPr lang="en-GB" sz="2800" b="1">
                <a:solidFill>
                  <a:srgbClr val="2B4D89"/>
                </a:solidFill>
                <a:cs typeface="Calibri"/>
              </a:endParaRPr>
            </a:p>
            <a:p>
              <a:pPr algn="ctr"/>
              <a:endParaRPr lang="en-GB" sz="1600"/>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8" action="ppaction://hlinksldjump"/>
                </a:rPr>
                <a:t>slide 42</a:t>
              </a:r>
              <a:r>
                <a:rPr lang="en-GB" sz="1100">
                  <a:cs typeface="Calibri"/>
                </a:rPr>
                <a:t> onwards)</a:t>
              </a:r>
            </a:p>
          </p:txBody>
        </p:sp>
        <p:grpSp>
          <p:nvGrpSpPr>
            <p:cNvPr id="62" name="Group 61">
              <a:extLst>
                <a:ext uri="{FF2B5EF4-FFF2-40B4-BE49-F238E27FC236}">
                  <a16:creationId xmlns:a16="http://schemas.microsoft.com/office/drawing/2014/main" id="{C1C51E91-9EC1-29E9-311E-95BF370EE13D}"/>
                </a:ext>
              </a:extLst>
            </p:cNvPr>
            <p:cNvGrpSpPr/>
            <p:nvPr/>
          </p:nvGrpSpPr>
          <p:grpSpPr>
            <a:xfrm>
              <a:off x="5010395" y="793207"/>
              <a:ext cx="2137088" cy="2884867"/>
              <a:chOff x="5010395" y="793207"/>
              <a:chExt cx="2137088" cy="2884867"/>
            </a:xfrm>
          </p:grpSpPr>
          <p:sp>
            <p:nvSpPr>
              <p:cNvPr id="7" name="Rectangle 6">
                <a:extLst>
                  <a:ext uri="{FF2B5EF4-FFF2-40B4-BE49-F238E27FC236}">
                    <a16:creationId xmlns:a16="http://schemas.microsoft.com/office/drawing/2014/main" id="{2400E8AA-CF38-9E35-41D8-31D13C3C56C4}"/>
                  </a:ext>
                </a:extLst>
              </p:cNvPr>
              <p:cNvSpPr/>
              <p:nvPr/>
            </p:nvSpPr>
            <p:spPr>
              <a:xfrm>
                <a:off x="5010395" y="793207"/>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D8E0BBA-5257-B6BB-0E9B-07FAF3CCFBF0}"/>
                  </a:ext>
                </a:extLst>
              </p:cNvPr>
              <p:cNvSpPr txBox="1"/>
              <p:nvPr/>
            </p:nvSpPr>
            <p:spPr>
              <a:xfrm>
                <a:off x="5580469" y="2461763"/>
                <a:ext cx="996939" cy="510778"/>
              </a:xfrm>
              <a:prstGeom prst="roundRect">
                <a:avLst/>
              </a:prstGeom>
              <a:solidFill>
                <a:srgbClr val="5B9BD5"/>
              </a:solidFill>
              <a:ln>
                <a:solidFill>
                  <a:schemeClr val="tx1"/>
                </a:solidFill>
              </a:ln>
            </p:spPr>
            <p:txBody>
              <a:bodyPr wrap="square" lIns="91440" tIns="45720" rIns="91440" bIns="45720" rtlCol="0" anchor="t">
                <a:spAutoFit/>
              </a:bodyPr>
              <a:lstStyle/>
              <a:p>
                <a:pPr algn="ctr"/>
                <a:r>
                  <a:rPr lang="en-GB" sz="2400" b="1"/>
                  <a:t>-18%</a:t>
                </a:r>
              </a:p>
            </p:txBody>
          </p:sp>
          <p:sp>
            <p:nvSpPr>
              <p:cNvPr id="24" name="TextBox 23">
                <a:extLst>
                  <a:ext uri="{FF2B5EF4-FFF2-40B4-BE49-F238E27FC236}">
                    <a16:creationId xmlns:a16="http://schemas.microsoft.com/office/drawing/2014/main" id="{B8FE59D7-A895-6341-0429-4243106E7EF2}"/>
                  </a:ext>
                  <a:ext uri="{C183D7F6-B498-43B3-948B-1728B52AA6E4}">
                    <adec:decorative xmlns:adec="http://schemas.microsoft.com/office/drawing/2017/decorative" val="1"/>
                  </a:ext>
                </a:extLst>
              </p:cNvPr>
              <p:cNvSpPr txBox="1"/>
              <p:nvPr/>
            </p:nvSpPr>
            <p:spPr>
              <a:xfrm>
                <a:off x="5751733" y="1267138"/>
                <a:ext cx="688534" cy="646986"/>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3200" b="1">
                    <a:solidFill>
                      <a:schemeClr val="bg1"/>
                    </a:solidFill>
                  </a:rPr>
                  <a:t>P</a:t>
                </a:r>
              </a:p>
            </p:txBody>
          </p:sp>
        </p:grpSp>
      </p:grpSp>
      <p:grpSp>
        <p:nvGrpSpPr>
          <p:cNvPr id="76" name="Group 75" descr="Bus Patronage is 5% below pre-COVID levels (February 2020).">
            <a:extLst>
              <a:ext uri="{FF2B5EF4-FFF2-40B4-BE49-F238E27FC236}">
                <a16:creationId xmlns:a16="http://schemas.microsoft.com/office/drawing/2014/main" id="{878809B4-244D-8D23-AA80-CE8C82D383FC}"/>
              </a:ext>
            </a:extLst>
          </p:cNvPr>
          <p:cNvGrpSpPr/>
          <p:nvPr/>
        </p:nvGrpSpPr>
        <p:grpSpPr>
          <a:xfrm>
            <a:off x="7299468" y="791218"/>
            <a:ext cx="2382592" cy="2884867"/>
            <a:chOff x="7299468" y="791218"/>
            <a:chExt cx="2382592" cy="2884867"/>
          </a:xfrm>
        </p:grpSpPr>
        <p:sp>
          <p:nvSpPr>
            <p:cNvPr id="26" name="TextBox 25">
              <a:extLst>
                <a:ext uri="{FF2B5EF4-FFF2-40B4-BE49-F238E27FC236}">
                  <a16:creationId xmlns:a16="http://schemas.microsoft.com/office/drawing/2014/main" id="{5FFA58B6-A635-7BE5-3C39-37B3F575A5FC}"/>
                </a:ext>
              </a:extLst>
            </p:cNvPr>
            <p:cNvSpPr txBox="1"/>
            <p:nvPr/>
          </p:nvSpPr>
          <p:spPr>
            <a:xfrm>
              <a:off x="7299468" y="801545"/>
              <a:ext cx="2382592" cy="2846933"/>
            </a:xfrm>
            <a:prstGeom prst="rect">
              <a:avLst/>
            </a:prstGeom>
            <a:noFill/>
          </p:spPr>
          <p:txBody>
            <a:bodyPr wrap="square" lIns="91440" tIns="45720" rIns="91440" bIns="45720" rtlCol="0" anchor="t">
              <a:spAutoFit/>
            </a:bodyPr>
            <a:lstStyle/>
            <a:p>
              <a:pPr algn="ctr"/>
              <a:r>
                <a:rPr lang="en-GB" sz="2000" b="1" dirty="0"/>
                <a:t>Bus </a:t>
              </a:r>
            </a:p>
            <a:p>
              <a:pPr algn="ctr"/>
              <a:endParaRPr lang="en-GB" sz="2000" b="1" dirty="0"/>
            </a:p>
            <a:p>
              <a:pPr algn="ctr"/>
              <a:endParaRPr lang="en-GB" sz="2000" b="1" dirty="0"/>
            </a:p>
            <a:p>
              <a:pPr algn="ctr"/>
              <a:endParaRPr lang="en-GB" sz="1600" b="1" dirty="0"/>
            </a:p>
            <a:p>
              <a:pPr algn="ctr"/>
              <a:r>
                <a:rPr lang="en-GB" sz="1600" dirty="0"/>
                <a:t>Patronage at</a:t>
              </a:r>
              <a:endParaRPr lang="en-GB" sz="1600" b="1" dirty="0">
                <a:cs typeface="Calibri"/>
              </a:endParaRPr>
            </a:p>
            <a:p>
              <a:pPr algn="ctr"/>
              <a:r>
                <a:rPr lang="en-GB" sz="2800" b="1" dirty="0">
                  <a:solidFill>
                    <a:srgbClr val="2B4D89"/>
                  </a:solidFill>
                </a:rPr>
                <a:t>- </a:t>
              </a:r>
              <a:endParaRPr lang="en-GB" sz="2800" b="1" dirty="0">
                <a:solidFill>
                  <a:srgbClr val="2B4D89"/>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9" action="ppaction://hlinksldjump"/>
                </a:rPr>
                <a:t>slide 48</a:t>
              </a:r>
              <a:r>
                <a:rPr lang="en-GB" sz="1100" dirty="0">
                  <a:cs typeface="Calibri"/>
                </a:rPr>
                <a:t>)</a:t>
              </a:r>
            </a:p>
          </p:txBody>
        </p:sp>
        <p:grpSp>
          <p:nvGrpSpPr>
            <p:cNvPr id="63" name="Group 62">
              <a:extLst>
                <a:ext uri="{FF2B5EF4-FFF2-40B4-BE49-F238E27FC236}">
                  <a16:creationId xmlns:a16="http://schemas.microsoft.com/office/drawing/2014/main" id="{A883A23A-908C-B4B5-E16D-0F0CF0F8C06E}"/>
                </a:ext>
              </a:extLst>
            </p:cNvPr>
            <p:cNvGrpSpPr/>
            <p:nvPr/>
          </p:nvGrpSpPr>
          <p:grpSpPr>
            <a:xfrm>
              <a:off x="7394892" y="791218"/>
              <a:ext cx="2137088" cy="2884867"/>
              <a:chOff x="7394892" y="791218"/>
              <a:chExt cx="2137088" cy="2884867"/>
            </a:xfrm>
          </p:grpSpPr>
          <p:sp>
            <p:nvSpPr>
              <p:cNvPr id="27" name="Rectangle 26">
                <a:extLst>
                  <a:ext uri="{FF2B5EF4-FFF2-40B4-BE49-F238E27FC236}">
                    <a16:creationId xmlns:a16="http://schemas.microsoft.com/office/drawing/2014/main" id="{4A13A6BB-875C-706F-7739-71769AC30A1E}"/>
                  </a:ext>
                </a:extLst>
              </p:cNvPr>
              <p:cNvSpPr/>
              <p:nvPr/>
            </p:nvSpPr>
            <p:spPr>
              <a:xfrm>
                <a:off x="7394892"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1985ABB1-1EA0-F654-4923-0CB0E2D0DF88}"/>
                  </a:ext>
                </a:extLst>
              </p:cNvPr>
              <p:cNvSpPr txBox="1"/>
              <p:nvPr/>
            </p:nvSpPr>
            <p:spPr>
              <a:xfrm>
                <a:off x="7990775" y="2461763"/>
                <a:ext cx="996939" cy="510778"/>
              </a:xfrm>
              <a:prstGeom prst="roundRect">
                <a:avLst/>
              </a:prstGeom>
              <a:solidFill>
                <a:srgbClr val="BFBFBF"/>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-5%</a:t>
                </a:r>
              </a:p>
            </p:txBody>
          </p:sp>
          <p:pic>
            <p:nvPicPr>
              <p:cNvPr id="28" name="Graphic 27">
                <a:extLst>
                  <a:ext uri="{FF2B5EF4-FFF2-40B4-BE49-F238E27FC236}">
                    <a16:creationId xmlns:a16="http://schemas.microsoft.com/office/drawing/2014/main" id="{4E375807-62F8-F98A-DF5C-4F42B6BF878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04423" y="1129083"/>
                <a:ext cx="914400" cy="914400"/>
              </a:xfrm>
              <a:prstGeom prst="rect">
                <a:avLst/>
              </a:prstGeom>
            </p:spPr>
          </p:pic>
        </p:grpSp>
      </p:grpSp>
      <p:grpSp>
        <p:nvGrpSpPr>
          <p:cNvPr id="73" name="Group 72" descr="Park and Ride. Patronage is 22% above pre-Covid levels (February 2020).">
            <a:extLst>
              <a:ext uri="{FF2B5EF4-FFF2-40B4-BE49-F238E27FC236}">
                <a16:creationId xmlns:a16="http://schemas.microsoft.com/office/drawing/2014/main" id="{035E387B-D122-598B-2684-8CEA38564F56}"/>
              </a:ext>
            </a:extLst>
          </p:cNvPr>
          <p:cNvGrpSpPr/>
          <p:nvPr/>
        </p:nvGrpSpPr>
        <p:grpSpPr>
          <a:xfrm>
            <a:off x="9663732" y="794091"/>
            <a:ext cx="2382592" cy="2884867"/>
            <a:chOff x="9663732" y="794091"/>
            <a:chExt cx="2382592" cy="2884867"/>
          </a:xfrm>
        </p:grpSpPr>
        <p:sp>
          <p:nvSpPr>
            <p:cNvPr id="9" name="TextBox 8">
              <a:extLst>
                <a:ext uri="{FF2B5EF4-FFF2-40B4-BE49-F238E27FC236}">
                  <a16:creationId xmlns:a16="http://schemas.microsoft.com/office/drawing/2014/main" id="{1D4150F3-A8BC-1EF4-5AD4-0212F8527144}"/>
                </a:ext>
              </a:extLst>
            </p:cNvPr>
            <p:cNvSpPr txBox="1"/>
            <p:nvPr/>
          </p:nvSpPr>
          <p:spPr>
            <a:xfrm>
              <a:off x="9663732" y="804418"/>
              <a:ext cx="2382592" cy="2846933"/>
            </a:xfrm>
            <a:prstGeom prst="rect">
              <a:avLst/>
            </a:prstGeom>
            <a:noFill/>
          </p:spPr>
          <p:txBody>
            <a:bodyPr wrap="square" lIns="91440" tIns="45720" rIns="91440" bIns="45720" rtlCol="0" anchor="t">
              <a:spAutoFit/>
            </a:bodyPr>
            <a:lstStyle/>
            <a:p>
              <a:pPr algn="ctr"/>
              <a:r>
                <a:rPr lang="en-GB" sz="2000" b="1" dirty="0"/>
                <a:t>Park and Ride</a:t>
              </a:r>
            </a:p>
            <a:p>
              <a:pPr algn="ctr"/>
              <a:endParaRPr lang="en-GB" sz="2000" b="1" dirty="0"/>
            </a:p>
            <a:p>
              <a:pPr algn="ctr"/>
              <a:endParaRPr lang="en-GB" sz="2000" b="1" dirty="0"/>
            </a:p>
            <a:p>
              <a:pPr algn="ctr"/>
              <a:endParaRPr lang="en-GB" sz="1600" b="1" dirty="0"/>
            </a:p>
            <a:p>
              <a:pPr algn="ctr"/>
              <a:r>
                <a:rPr lang="en-GB" sz="1600" dirty="0"/>
                <a:t>Patronage at</a:t>
              </a:r>
              <a:endParaRPr lang="en-GB" sz="1600" b="1" dirty="0">
                <a:cs typeface="Calibri"/>
              </a:endParaRPr>
            </a:p>
            <a:p>
              <a:pPr algn="ctr"/>
              <a:endParaRPr lang="en-GB" sz="2800" b="1" dirty="0">
                <a:solidFill>
                  <a:srgbClr val="00B0F0"/>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2" action="ppaction://hlinksldjump"/>
                </a:rPr>
                <a:t>slide 51</a:t>
              </a:r>
              <a:r>
                <a:rPr lang="en-GB" sz="1100" dirty="0">
                  <a:cs typeface="Calibri"/>
                </a:rPr>
                <a:t>)</a:t>
              </a:r>
            </a:p>
          </p:txBody>
        </p:sp>
        <p:grpSp>
          <p:nvGrpSpPr>
            <p:cNvPr id="64" name="Group 63">
              <a:extLst>
                <a:ext uri="{FF2B5EF4-FFF2-40B4-BE49-F238E27FC236}">
                  <a16:creationId xmlns:a16="http://schemas.microsoft.com/office/drawing/2014/main" id="{6627A49C-7C1A-62FE-BC4D-3BA51843232F}"/>
                </a:ext>
              </a:extLst>
            </p:cNvPr>
            <p:cNvGrpSpPr/>
            <p:nvPr/>
          </p:nvGrpSpPr>
          <p:grpSpPr>
            <a:xfrm>
              <a:off x="9759156" y="794091"/>
              <a:ext cx="2137088" cy="2884867"/>
              <a:chOff x="9759156" y="794091"/>
              <a:chExt cx="2137088" cy="2884867"/>
            </a:xfrm>
          </p:grpSpPr>
          <p:sp>
            <p:nvSpPr>
              <p:cNvPr id="10" name="Rectangle 9">
                <a:extLst>
                  <a:ext uri="{FF2B5EF4-FFF2-40B4-BE49-F238E27FC236}">
                    <a16:creationId xmlns:a16="http://schemas.microsoft.com/office/drawing/2014/main" id="{63969167-3402-60BD-ED59-71777BBB9F28}"/>
                  </a:ext>
                </a:extLst>
              </p:cNvPr>
              <p:cNvSpPr/>
              <p:nvPr/>
            </p:nvSpPr>
            <p:spPr>
              <a:xfrm>
                <a:off x="9759156" y="79409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1DB0922-A957-0DDF-AF3D-A9BECFC3D75E}"/>
                  </a:ext>
                </a:extLst>
              </p:cNvPr>
              <p:cNvSpPr txBox="1"/>
              <p:nvPr/>
            </p:nvSpPr>
            <p:spPr>
              <a:xfrm>
                <a:off x="10356558" y="2488122"/>
                <a:ext cx="996939" cy="510778"/>
              </a:xfrm>
              <a:prstGeom prst="roundRect">
                <a:avLst/>
              </a:prstGeom>
              <a:solidFill>
                <a:srgbClr val="FF0000"/>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+22%</a:t>
                </a:r>
              </a:p>
            </p:txBody>
          </p:sp>
          <p:sp>
            <p:nvSpPr>
              <p:cNvPr id="47" name="TextBox 46">
                <a:extLst>
                  <a:ext uri="{FF2B5EF4-FFF2-40B4-BE49-F238E27FC236}">
                    <a16:creationId xmlns:a16="http://schemas.microsoft.com/office/drawing/2014/main" id="{93EC8C57-B52D-F22F-8135-5A8106102119}"/>
                  </a:ext>
                </a:extLst>
              </p:cNvPr>
              <p:cNvSpPr txBox="1"/>
              <p:nvPr/>
            </p:nvSpPr>
            <p:spPr>
              <a:xfrm>
                <a:off x="10043069" y="1406690"/>
                <a:ext cx="508570" cy="510778"/>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2400" b="1">
                    <a:solidFill>
                      <a:schemeClr val="bg1"/>
                    </a:solidFill>
                  </a:rPr>
                  <a:t>P</a:t>
                </a:r>
              </a:p>
            </p:txBody>
          </p:sp>
          <p:pic>
            <p:nvPicPr>
              <p:cNvPr id="48" name="Graphic 47" descr="Bus with solid fill">
                <a:extLst>
                  <a:ext uri="{FF2B5EF4-FFF2-40B4-BE49-F238E27FC236}">
                    <a16:creationId xmlns:a16="http://schemas.microsoft.com/office/drawing/2014/main" id="{4F6B60C5-AB6E-5180-9AAB-068EBC8CA9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0866" y="1204879"/>
                <a:ext cx="914400" cy="914400"/>
              </a:xfrm>
              <a:prstGeom prst="rect">
                <a:avLst/>
              </a:prstGeom>
            </p:spPr>
          </p:pic>
          <p:sp>
            <p:nvSpPr>
              <p:cNvPr id="49" name="TextBox 48">
                <a:extLst>
                  <a:ext uri="{FF2B5EF4-FFF2-40B4-BE49-F238E27FC236}">
                    <a16:creationId xmlns:a16="http://schemas.microsoft.com/office/drawing/2014/main" id="{E82B6F97-CBB2-12C3-FCA2-3D5ACE3F7780}"/>
                  </a:ext>
                  <a:ext uri="{C183D7F6-B498-43B3-948B-1728B52AA6E4}">
                    <adec:decorative xmlns:adec="http://schemas.microsoft.com/office/drawing/2017/decorative" val="1"/>
                  </a:ext>
                </a:extLst>
              </p:cNvPr>
              <p:cNvSpPr txBox="1"/>
              <p:nvPr/>
            </p:nvSpPr>
            <p:spPr>
              <a:xfrm>
                <a:off x="10466335" y="1477413"/>
                <a:ext cx="443126" cy="369332"/>
              </a:xfrm>
              <a:prstGeom prst="rect">
                <a:avLst/>
              </a:prstGeom>
              <a:noFill/>
            </p:spPr>
            <p:txBody>
              <a:bodyPr wrap="square" rtlCol="0">
                <a:spAutoFit/>
              </a:bodyPr>
              <a:lstStyle/>
              <a:p>
                <a:pPr algn="ctr"/>
                <a:r>
                  <a:rPr lang="en-GB"/>
                  <a:t>+</a:t>
                </a:r>
              </a:p>
            </p:txBody>
          </p:sp>
        </p:grpSp>
      </p:grpSp>
      <p:grpSp>
        <p:nvGrpSpPr>
          <p:cNvPr id="65" name="Group 64" descr="Station Square footfall.&#10;Volumes are 40% below pre-Covid levels (February 2020).">
            <a:extLst>
              <a:ext uri="{FF2B5EF4-FFF2-40B4-BE49-F238E27FC236}">
                <a16:creationId xmlns:a16="http://schemas.microsoft.com/office/drawing/2014/main" id="{1336A5E1-36FE-F752-059C-F0DE951DC8FA}"/>
              </a:ext>
            </a:extLst>
          </p:cNvPr>
          <p:cNvGrpSpPr/>
          <p:nvPr/>
        </p:nvGrpSpPr>
        <p:grpSpPr>
          <a:xfrm>
            <a:off x="107792" y="3822872"/>
            <a:ext cx="2382592" cy="2884867"/>
            <a:chOff x="107792" y="3822872"/>
            <a:chExt cx="2382592" cy="2884867"/>
          </a:xfrm>
        </p:grpSpPr>
        <p:sp>
          <p:nvSpPr>
            <p:cNvPr id="13" name="TextBox 12">
              <a:extLst>
                <a:ext uri="{FF2B5EF4-FFF2-40B4-BE49-F238E27FC236}">
                  <a16:creationId xmlns:a16="http://schemas.microsoft.com/office/drawing/2014/main" id="{C6FEA0C1-0018-4F43-C52D-D945EFD6C27B}"/>
                </a:ext>
              </a:extLst>
            </p:cNvPr>
            <p:cNvSpPr txBox="1"/>
            <p:nvPr/>
          </p:nvSpPr>
          <p:spPr>
            <a:xfrm>
              <a:off x="107792" y="3860806"/>
              <a:ext cx="2382592" cy="2846933"/>
            </a:xfrm>
            <a:prstGeom prst="rect">
              <a:avLst/>
            </a:prstGeom>
            <a:noFill/>
          </p:spPr>
          <p:txBody>
            <a:bodyPr wrap="square" lIns="91440" tIns="45720" rIns="91440" bIns="45720" rtlCol="0" anchor="t">
              <a:spAutoFit/>
            </a:bodyPr>
            <a:lstStyle/>
            <a:p>
              <a:pPr algn="ctr"/>
              <a:r>
                <a:rPr lang="en-GB" sz="2000" b="1" dirty="0"/>
                <a:t>Station Square Footfall</a:t>
              </a:r>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2B4D89"/>
                  </a:solidFill>
                </a:rPr>
                <a:t>-50%</a:t>
              </a:r>
              <a:endParaRPr lang="en-GB" sz="2800" b="1" dirty="0">
                <a:solidFill>
                  <a:srgbClr val="2B4D89"/>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3" action="ppaction://hlinksldjump"/>
                </a:rPr>
                <a:t>slide 47</a:t>
              </a:r>
              <a:r>
                <a:rPr lang="en-GB" sz="1100" dirty="0">
                  <a:cs typeface="Calibri"/>
                </a:rPr>
                <a:t>)</a:t>
              </a:r>
              <a:endParaRPr lang="en-GB" sz="1100" dirty="0">
                <a:ea typeface="Calibri"/>
                <a:cs typeface="Calibri"/>
              </a:endParaRPr>
            </a:p>
          </p:txBody>
        </p:sp>
        <p:sp>
          <p:nvSpPr>
            <p:cNvPr id="14" name="Rectangle 13">
              <a:extLst>
                <a:ext uri="{FF2B5EF4-FFF2-40B4-BE49-F238E27FC236}">
                  <a16:creationId xmlns:a16="http://schemas.microsoft.com/office/drawing/2014/main" id="{D12ACFCF-4951-7F10-2DA3-FDF549234814}"/>
                </a:ext>
              </a:extLst>
            </p:cNvPr>
            <p:cNvSpPr/>
            <p:nvPr/>
          </p:nvSpPr>
          <p:spPr>
            <a:xfrm>
              <a:off x="229400" y="3822872"/>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63264E7-2C07-D625-4519-AA06788DC121}"/>
                </a:ext>
              </a:extLst>
            </p:cNvPr>
            <p:cNvSpPr txBox="1"/>
            <p:nvPr/>
          </p:nvSpPr>
          <p:spPr>
            <a:xfrm>
              <a:off x="799474" y="5607670"/>
              <a:ext cx="996939" cy="510778"/>
            </a:xfrm>
            <a:prstGeom prst="roundRect">
              <a:avLst/>
            </a:prstGeom>
            <a:solidFill>
              <a:srgbClr val="002060"/>
            </a:solidFill>
            <a:ln>
              <a:solidFill>
                <a:schemeClr val="tx1"/>
              </a:solidFill>
            </a:ln>
          </p:spPr>
          <p:txBody>
            <a:bodyPr wrap="square" lIns="91440" tIns="45720" rIns="91440" bIns="45720" rtlCol="0" anchor="t">
              <a:spAutoFit/>
            </a:bodyPr>
            <a:lstStyle/>
            <a:p>
              <a:pPr algn="ctr"/>
              <a:r>
                <a:rPr lang="en-GB" sz="2400" b="1">
                  <a:solidFill>
                    <a:schemeClr val="bg1"/>
                  </a:solidFill>
                </a:rPr>
                <a:t>-40%</a:t>
              </a:r>
              <a:endParaRPr lang="en-GB" sz="2400" b="1">
                <a:solidFill>
                  <a:schemeClr val="bg1"/>
                </a:solidFill>
                <a:cs typeface="Calibri"/>
              </a:endParaRPr>
            </a:p>
          </p:txBody>
        </p:sp>
        <p:pic>
          <p:nvPicPr>
            <p:cNvPr id="23" name="Picture 22">
              <a:extLst>
                <a:ext uri="{FF2B5EF4-FFF2-40B4-BE49-F238E27FC236}">
                  <a16:creationId xmlns:a16="http://schemas.microsoft.com/office/drawing/2014/main" id="{4ED647D6-0DCA-A1F9-83EA-25AFCF9D4BC1}"/>
                </a:ext>
                <a:ext uri="{C183D7F6-B498-43B3-948B-1728B52AA6E4}">
                  <adec:decorative xmlns:adec="http://schemas.microsoft.com/office/drawing/2017/decorative" val="1"/>
                </a:ext>
              </a:extLst>
            </p:cNvPr>
            <p:cNvPicPr>
              <a:picLocks noChangeAspect="1"/>
            </p:cNvPicPr>
            <p:nvPr/>
          </p:nvPicPr>
          <p:blipFill rotWithShape="1">
            <a:blip r:embed="rId14"/>
            <a:srcRect t="13934" b="17090"/>
            <a:stretch/>
          </p:blipFill>
          <p:spPr>
            <a:xfrm>
              <a:off x="620123" y="4530200"/>
              <a:ext cx="1065801" cy="698822"/>
            </a:xfrm>
            <a:prstGeom prst="rect">
              <a:avLst/>
            </a:prstGeom>
          </p:spPr>
        </p:pic>
        <p:pic>
          <p:nvPicPr>
            <p:cNvPr id="40" name="Graphic 39">
              <a:extLst>
                <a:ext uri="{FF2B5EF4-FFF2-40B4-BE49-F238E27FC236}">
                  <a16:creationId xmlns:a16="http://schemas.microsoft.com/office/drawing/2014/main" id="{3B10EABD-2D84-D1EE-CDEA-D9A28EC33AF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602412" y="4897348"/>
              <a:ext cx="408801" cy="408801"/>
            </a:xfrm>
            <a:prstGeom prst="rect">
              <a:avLst/>
            </a:prstGeom>
          </p:spPr>
        </p:pic>
      </p:grpSp>
      <p:grpSp>
        <p:nvGrpSpPr>
          <p:cNvPr id="74" name="Group 73" descr="Retail footfall volumes are 7% below pre-COVID levels (February 2020).">
            <a:extLst>
              <a:ext uri="{FF2B5EF4-FFF2-40B4-BE49-F238E27FC236}">
                <a16:creationId xmlns:a16="http://schemas.microsoft.com/office/drawing/2014/main" id="{F54473FE-0ED6-72E7-7B1C-83CA2E06E150}"/>
              </a:ext>
            </a:extLst>
          </p:cNvPr>
          <p:cNvGrpSpPr/>
          <p:nvPr/>
        </p:nvGrpSpPr>
        <p:grpSpPr>
          <a:xfrm>
            <a:off x="2514292" y="3822873"/>
            <a:ext cx="2382592" cy="2884867"/>
            <a:chOff x="2514292" y="3822873"/>
            <a:chExt cx="2382592" cy="2884867"/>
          </a:xfrm>
        </p:grpSpPr>
        <p:sp>
          <p:nvSpPr>
            <p:cNvPr id="16" name="TextBox 15">
              <a:extLst>
                <a:ext uri="{FF2B5EF4-FFF2-40B4-BE49-F238E27FC236}">
                  <a16:creationId xmlns:a16="http://schemas.microsoft.com/office/drawing/2014/main" id="{C19337D9-CBA8-DA04-8109-AA031B8E078C}"/>
                </a:ext>
              </a:extLst>
            </p:cNvPr>
            <p:cNvSpPr txBox="1"/>
            <p:nvPr/>
          </p:nvSpPr>
          <p:spPr>
            <a:xfrm>
              <a:off x="2514292" y="3841902"/>
              <a:ext cx="2382592" cy="2846933"/>
            </a:xfrm>
            <a:prstGeom prst="rect">
              <a:avLst/>
            </a:prstGeom>
            <a:noFill/>
          </p:spPr>
          <p:txBody>
            <a:bodyPr wrap="square" lIns="91440" tIns="45720" rIns="91440" bIns="45720" rtlCol="0" anchor="t">
              <a:spAutoFit/>
            </a:bodyPr>
            <a:lstStyle/>
            <a:p>
              <a:pPr algn="ctr"/>
              <a:r>
                <a:rPr lang="en-GB" sz="2000" b="1" dirty="0"/>
                <a:t>Retail Footfall</a:t>
              </a:r>
            </a:p>
            <a:p>
              <a:pPr algn="ctr"/>
              <a:endParaRPr lang="en-GB" sz="2000" b="1" dirty="0"/>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00B0F0"/>
                  </a:solidFill>
                </a:rPr>
                <a:t>-14%</a:t>
              </a:r>
              <a:endParaRPr lang="en-GB" sz="2800" b="1" dirty="0">
                <a:solidFill>
                  <a:srgbClr val="00B0F0"/>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7" action="ppaction://hlinksldjump"/>
                </a:rPr>
                <a:t>slide 39</a:t>
              </a:r>
              <a:r>
                <a:rPr lang="en-GB" sz="1100" dirty="0">
                  <a:cs typeface="Calibri"/>
                </a:rPr>
                <a:t> onwards)</a:t>
              </a:r>
              <a:endParaRPr lang="en-GB" sz="1100" dirty="0">
                <a:ea typeface="Calibri"/>
                <a:cs typeface="Calibri"/>
              </a:endParaRPr>
            </a:p>
          </p:txBody>
        </p:sp>
        <p:grpSp>
          <p:nvGrpSpPr>
            <p:cNvPr id="66" name="Group 65">
              <a:extLst>
                <a:ext uri="{FF2B5EF4-FFF2-40B4-BE49-F238E27FC236}">
                  <a16:creationId xmlns:a16="http://schemas.microsoft.com/office/drawing/2014/main" id="{2159392E-58E4-27B9-A06A-56FCD8FA39AE}"/>
                </a:ext>
              </a:extLst>
            </p:cNvPr>
            <p:cNvGrpSpPr/>
            <p:nvPr/>
          </p:nvGrpSpPr>
          <p:grpSpPr>
            <a:xfrm>
              <a:off x="2645676" y="3822873"/>
              <a:ext cx="2137088" cy="2884867"/>
              <a:chOff x="2645676" y="3822873"/>
              <a:chExt cx="2137088" cy="2884867"/>
            </a:xfrm>
          </p:grpSpPr>
          <p:sp>
            <p:nvSpPr>
              <p:cNvPr id="17" name="Rectangle 16">
                <a:extLst>
                  <a:ext uri="{FF2B5EF4-FFF2-40B4-BE49-F238E27FC236}">
                    <a16:creationId xmlns:a16="http://schemas.microsoft.com/office/drawing/2014/main" id="{22CD1E9F-81F4-865B-E7E8-777F50712136}"/>
                  </a:ext>
                </a:extLst>
              </p:cNvPr>
              <p:cNvSpPr/>
              <p:nvPr/>
            </p:nvSpPr>
            <p:spPr>
              <a:xfrm>
                <a:off x="2645676" y="382287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E9C0B829-7D16-16E3-B537-5CD5D76AF89D}"/>
                  </a:ext>
                </a:extLst>
              </p:cNvPr>
              <p:cNvSpPr txBox="1"/>
              <p:nvPr/>
            </p:nvSpPr>
            <p:spPr>
              <a:xfrm>
                <a:off x="3207118" y="5617011"/>
                <a:ext cx="996939"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a:t>-7%</a:t>
                </a:r>
              </a:p>
            </p:txBody>
          </p:sp>
          <p:pic>
            <p:nvPicPr>
              <p:cNvPr id="22" name="Graphic 21">
                <a:extLst>
                  <a:ext uri="{FF2B5EF4-FFF2-40B4-BE49-F238E27FC236}">
                    <a16:creationId xmlns:a16="http://schemas.microsoft.com/office/drawing/2014/main" id="{4D3E22D2-7749-8ED5-0172-21ED0DB3B745}"/>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73109" y="4295571"/>
                <a:ext cx="862444" cy="862446"/>
              </a:xfrm>
              <a:prstGeom prst="rect">
                <a:avLst/>
              </a:prstGeom>
            </p:spPr>
          </p:pic>
        </p:grpSp>
      </p:grpSp>
      <p:grpSp>
        <p:nvGrpSpPr>
          <p:cNvPr id="75" name="Group 74" descr="Walking (central Cambridge) levels are 6% above pre-Covid (February 2020).">
            <a:extLst>
              <a:ext uri="{FF2B5EF4-FFF2-40B4-BE49-F238E27FC236}">
                <a16:creationId xmlns:a16="http://schemas.microsoft.com/office/drawing/2014/main" id="{EF0D9394-D493-72CD-316E-3D98B0E37115}"/>
              </a:ext>
            </a:extLst>
          </p:cNvPr>
          <p:cNvGrpSpPr/>
          <p:nvPr/>
        </p:nvGrpSpPr>
        <p:grpSpPr>
          <a:xfrm>
            <a:off x="4896884" y="3815781"/>
            <a:ext cx="2382592" cy="2884867"/>
            <a:chOff x="4896884" y="3815781"/>
            <a:chExt cx="2382592" cy="2884867"/>
          </a:xfrm>
        </p:grpSpPr>
        <p:sp>
          <p:nvSpPr>
            <p:cNvPr id="30" name="TextBox 29">
              <a:extLst>
                <a:ext uri="{FF2B5EF4-FFF2-40B4-BE49-F238E27FC236}">
                  <a16:creationId xmlns:a16="http://schemas.microsoft.com/office/drawing/2014/main" id="{C6EA4864-DE64-1F9A-EACD-4C05B592C8AF}"/>
                </a:ext>
              </a:extLst>
            </p:cNvPr>
            <p:cNvSpPr txBox="1"/>
            <p:nvPr/>
          </p:nvSpPr>
          <p:spPr>
            <a:xfrm>
              <a:off x="4896884" y="3838326"/>
              <a:ext cx="2382592" cy="2846933"/>
            </a:xfrm>
            <a:prstGeom prst="rect">
              <a:avLst/>
            </a:prstGeom>
            <a:noFill/>
          </p:spPr>
          <p:txBody>
            <a:bodyPr wrap="square" lIns="91440" tIns="45720" rIns="91440" bIns="45720" rtlCol="0" anchor="t">
              <a:spAutoFit/>
            </a:bodyPr>
            <a:lstStyle/>
            <a:p>
              <a:pPr algn="ctr"/>
              <a:r>
                <a:rPr lang="en-GB" sz="2000" b="1" dirty="0"/>
                <a:t>Walking</a:t>
              </a:r>
            </a:p>
            <a:p>
              <a:pPr algn="ctr"/>
              <a:endParaRPr lang="en-GB" sz="2000" b="1" dirty="0"/>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2B4D89"/>
                  </a:solidFill>
                </a:rPr>
                <a:t>-22%</a:t>
              </a:r>
              <a:endParaRPr lang="en-GB" sz="2800" b="1" dirty="0">
                <a:solidFill>
                  <a:srgbClr val="2B4D89"/>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20" action="ppaction://hlinksldjump"/>
                </a:rPr>
                <a:t>slide 35</a:t>
              </a:r>
              <a:r>
                <a:rPr lang="en-GB" sz="1100" dirty="0">
                  <a:cs typeface="Calibri"/>
                </a:rPr>
                <a:t>)</a:t>
              </a:r>
            </a:p>
          </p:txBody>
        </p:sp>
        <p:grpSp>
          <p:nvGrpSpPr>
            <p:cNvPr id="67" name="Group 66">
              <a:extLst>
                <a:ext uri="{FF2B5EF4-FFF2-40B4-BE49-F238E27FC236}">
                  <a16:creationId xmlns:a16="http://schemas.microsoft.com/office/drawing/2014/main" id="{3F2D4EA7-3174-1AFC-9975-465730291155}"/>
                </a:ext>
              </a:extLst>
            </p:cNvPr>
            <p:cNvGrpSpPr/>
            <p:nvPr/>
          </p:nvGrpSpPr>
          <p:grpSpPr>
            <a:xfrm>
              <a:off x="5000270" y="3815781"/>
              <a:ext cx="2137088" cy="2884867"/>
              <a:chOff x="5000270" y="3815781"/>
              <a:chExt cx="2137088" cy="2884867"/>
            </a:xfrm>
          </p:grpSpPr>
          <p:sp>
            <p:nvSpPr>
              <p:cNvPr id="31" name="Rectangle 30">
                <a:extLst>
                  <a:ext uri="{FF2B5EF4-FFF2-40B4-BE49-F238E27FC236}">
                    <a16:creationId xmlns:a16="http://schemas.microsoft.com/office/drawing/2014/main" id="{F15A53EE-932B-597B-EEFD-E6E8E6A40A0D}"/>
                  </a:ext>
                </a:extLst>
              </p:cNvPr>
              <p:cNvSpPr/>
              <p:nvPr/>
            </p:nvSpPr>
            <p:spPr>
              <a:xfrm>
                <a:off x="5000270" y="381578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4290F1C9-A8CB-3FF4-43E6-1EF0534FBDF9}"/>
                  </a:ext>
                </a:extLst>
              </p:cNvPr>
              <p:cNvSpPr txBox="1"/>
              <p:nvPr/>
            </p:nvSpPr>
            <p:spPr>
              <a:xfrm>
                <a:off x="5580468" y="5607670"/>
                <a:ext cx="996939" cy="510778"/>
              </a:xfrm>
              <a:prstGeom prst="roundRect">
                <a:avLst/>
              </a:prstGeom>
              <a:solidFill>
                <a:srgbClr val="FFCCCC"/>
              </a:solidFill>
              <a:ln>
                <a:solidFill>
                  <a:schemeClr val="tx1"/>
                </a:solidFill>
              </a:ln>
            </p:spPr>
            <p:txBody>
              <a:bodyPr wrap="square" lIns="91440" tIns="45720" rIns="91440" bIns="45720" rtlCol="0" anchor="t">
                <a:spAutoFit/>
              </a:bodyPr>
              <a:lstStyle/>
              <a:p>
                <a:pPr algn="ctr"/>
                <a:r>
                  <a:rPr lang="en-GB" sz="2400" b="1"/>
                  <a:t>+6%</a:t>
                </a:r>
              </a:p>
            </p:txBody>
          </p:sp>
          <p:pic>
            <p:nvPicPr>
              <p:cNvPr id="38" name="Graphic 37">
                <a:extLst>
                  <a:ext uri="{FF2B5EF4-FFF2-40B4-BE49-F238E27FC236}">
                    <a16:creationId xmlns:a16="http://schemas.microsoft.com/office/drawing/2014/main" id="{75BF7A04-516E-346B-A311-54CFEF34761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46968" y="4266996"/>
                <a:ext cx="914400" cy="914400"/>
              </a:xfrm>
              <a:prstGeom prst="rect">
                <a:avLst/>
              </a:prstGeom>
            </p:spPr>
          </p:pic>
        </p:grpSp>
      </p:grpSp>
      <p:grpSp>
        <p:nvGrpSpPr>
          <p:cNvPr id="68" name="Group 67" descr="Cycling volumes (central Cambridge) are at pre-Covid levels (February 2020).">
            <a:extLst>
              <a:ext uri="{FF2B5EF4-FFF2-40B4-BE49-F238E27FC236}">
                <a16:creationId xmlns:a16="http://schemas.microsoft.com/office/drawing/2014/main" id="{1830A625-C154-FA46-6460-864846102A6E}"/>
              </a:ext>
            </a:extLst>
          </p:cNvPr>
          <p:cNvGrpSpPr/>
          <p:nvPr/>
        </p:nvGrpSpPr>
        <p:grpSpPr>
          <a:xfrm>
            <a:off x="7270327" y="3824466"/>
            <a:ext cx="2382592" cy="2884867"/>
            <a:chOff x="7270327" y="3824466"/>
            <a:chExt cx="2382592" cy="2884867"/>
          </a:xfrm>
        </p:grpSpPr>
        <p:sp>
          <p:nvSpPr>
            <p:cNvPr id="33" name="TextBox 32">
              <a:extLst>
                <a:ext uri="{FF2B5EF4-FFF2-40B4-BE49-F238E27FC236}">
                  <a16:creationId xmlns:a16="http://schemas.microsoft.com/office/drawing/2014/main" id="{580DE94D-5EEF-49F9-2DA8-A374EF4DD411}"/>
                </a:ext>
              </a:extLst>
            </p:cNvPr>
            <p:cNvSpPr txBox="1"/>
            <p:nvPr/>
          </p:nvSpPr>
          <p:spPr>
            <a:xfrm>
              <a:off x="7270327" y="3847011"/>
              <a:ext cx="2382592" cy="2846933"/>
            </a:xfrm>
            <a:prstGeom prst="rect">
              <a:avLst/>
            </a:prstGeom>
            <a:noFill/>
          </p:spPr>
          <p:txBody>
            <a:bodyPr wrap="square" lIns="91440" tIns="45720" rIns="91440" bIns="45720" rtlCol="0" anchor="t">
              <a:spAutoFit/>
            </a:bodyPr>
            <a:lstStyle/>
            <a:p>
              <a:pPr algn="ctr"/>
              <a:r>
                <a:rPr lang="en-GB" sz="2000" b="1" dirty="0"/>
                <a:t>Cycling</a:t>
              </a:r>
            </a:p>
            <a:p>
              <a:pPr algn="ctr"/>
              <a:endParaRPr lang="en-GB" sz="2000" b="1" dirty="0"/>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2B4D89"/>
                  </a:solidFill>
                </a:rPr>
                <a:t>-25%</a:t>
              </a:r>
              <a:endParaRPr lang="en-GB" sz="2800" b="1" dirty="0">
                <a:solidFill>
                  <a:srgbClr val="2B4D89"/>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21" action="ppaction://hlinksldjump"/>
                </a:rPr>
                <a:t>slide 34</a:t>
              </a:r>
              <a:r>
                <a:rPr lang="en-GB" sz="1100" dirty="0">
                  <a:cs typeface="Calibri"/>
                </a:rPr>
                <a:t>)</a:t>
              </a:r>
            </a:p>
          </p:txBody>
        </p:sp>
        <p:sp>
          <p:nvSpPr>
            <p:cNvPr id="34" name="Rectangle 33">
              <a:extLst>
                <a:ext uri="{FF2B5EF4-FFF2-40B4-BE49-F238E27FC236}">
                  <a16:creationId xmlns:a16="http://schemas.microsoft.com/office/drawing/2014/main" id="{C9EA20CF-9A46-8D09-4A38-7B408D698EE4}"/>
                </a:ext>
              </a:extLst>
            </p:cNvPr>
            <p:cNvSpPr/>
            <p:nvPr/>
          </p:nvSpPr>
          <p:spPr>
            <a:xfrm>
              <a:off x="7373713" y="3824466"/>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09AB0889-7117-D531-1DF7-3D1033E1D209}"/>
                </a:ext>
              </a:extLst>
            </p:cNvPr>
            <p:cNvSpPr txBox="1"/>
            <p:nvPr/>
          </p:nvSpPr>
          <p:spPr>
            <a:xfrm>
              <a:off x="8004423" y="5617011"/>
              <a:ext cx="983291" cy="510778"/>
            </a:xfrm>
            <a:prstGeom prst="roundRect">
              <a:avLst/>
            </a:prstGeom>
            <a:solidFill>
              <a:srgbClr val="BFBFBF"/>
            </a:solidFill>
            <a:ln>
              <a:solidFill>
                <a:schemeClr val="tx1"/>
              </a:solidFill>
            </a:ln>
          </p:spPr>
          <p:txBody>
            <a:bodyPr wrap="square" lIns="91440" tIns="45720" rIns="91440" bIns="45720" rtlCol="0" anchor="t">
              <a:spAutoFit/>
            </a:bodyPr>
            <a:lstStyle/>
            <a:p>
              <a:pPr algn="ctr"/>
              <a:r>
                <a:rPr lang="en-GB" sz="2400" b="1" dirty="0">
                  <a:solidFill>
                    <a:sysClr val="windowText" lastClr="000000"/>
                  </a:solidFill>
                </a:rPr>
                <a:t>0%</a:t>
              </a:r>
            </a:p>
          </p:txBody>
        </p:sp>
        <p:pic>
          <p:nvPicPr>
            <p:cNvPr id="39" name="Graphic 38">
              <a:extLst>
                <a:ext uri="{FF2B5EF4-FFF2-40B4-BE49-F238E27FC236}">
                  <a16:creationId xmlns:a16="http://schemas.microsoft.com/office/drawing/2014/main" id="{161929FB-9832-16FF-449B-5A2F006FB074}"/>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81844" y="4266996"/>
              <a:ext cx="914400" cy="914400"/>
            </a:xfrm>
            <a:prstGeom prst="rect">
              <a:avLst/>
            </a:prstGeom>
          </p:spPr>
        </p:pic>
      </p:grpSp>
      <p:grpSp>
        <p:nvGrpSpPr>
          <p:cNvPr id="77" name="Group 76" descr="Air pollution levels are 44% below pre-COVID levels (February 2020).">
            <a:extLst>
              <a:ext uri="{FF2B5EF4-FFF2-40B4-BE49-F238E27FC236}">
                <a16:creationId xmlns:a16="http://schemas.microsoft.com/office/drawing/2014/main" id="{3C3176F4-5C56-AE64-C7CD-A2BF790A0C6A}"/>
              </a:ext>
            </a:extLst>
          </p:cNvPr>
          <p:cNvGrpSpPr/>
          <p:nvPr/>
        </p:nvGrpSpPr>
        <p:grpSpPr>
          <a:xfrm>
            <a:off x="9670213" y="3828884"/>
            <a:ext cx="2382592" cy="2878856"/>
            <a:chOff x="9670213" y="3828884"/>
            <a:chExt cx="2382592" cy="2878856"/>
          </a:xfrm>
        </p:grpSpPr>
        <p:sp>
          <p:nvSpPr>
            <p:cNvPr id="36" name="TextBox 35" descr="Air pollution.&#10;Volumes at -21% compared to pre-COVID.">
              <a:extLst>
                <a:ext uri="{FF2B5EF4-FFF2-40B4-BE49-F238E27FC236}">
                  <a16:creationId xmlns:a16="http://schemas.microsoft.com/office/drawing/2014/main" id="{C93E15AD-04F2-E903-AB36-E317604DD744}"/>
                </a:ext>
              </a:extLst>
            </p:cNvPr>
            <p:cNvSpPr txBox="1"/>
            <p:nvPr/>
          </p:nvSpPr>
          <p:spPr>
            <a:xfrm>
              <a:off x="9670213" y="3844616"/>
              <a:ext cx="2382592" cy="2841001"/>
            </a:xfrm>
            <a:prstGeom prst="rect">
              <a:avLst/>
            </a:prstGeom>
            <a:noFill/>
          </p:spPr>
          <p:txBody>
            <a:bodyPr wrap="square" lIns="91440" tIns="45720" rIns="91440" bIns="45720" rtlCol="0" anchor="t">
              <a:spAutoFit/>
            </a:bodyPr>
            <a:lstStyle/>
            <a:p>
              <a:pPr algn="ctr"/>
              <a:r>
                <a:rPr lang="en-GB" sz="2000" b="1" dirty="0"/>
                <a:t>Air Pollution</a:t>
              </a:r>
            </a:p>
            <a:p>
              <a:pPr algn="ctr"/>
              <a:endParaRPr lang="en-GB" sz="2000" b="1" dirty="0"/>
            </a:p>
            <a:p>
              <a:pPr algn="ctr"/>
              <a:endParaRPr lang="en-GB" sz="2000" b="1" dirty="0"/>
            </a:p>
            <a:p>
              <a:pPr algn="ctr"/>
              <a:endParaRPr lang="en-GB" sz="1600" b="1" dirty="0"/>
            </a:p>
            <a:p>
              <a:pPr algn="ctr"/>
              <a:endParaRPr lang="en-GB" sz="1600" b="1" dirty="0"/>
            </a:p>
            <a:p>
              <a:pPr algn="ctr"/>
              <a:r>
                <a:rPr lang="en-GB" sz="1600" dirty="0"/>
                <a:t>Concentrations at</a:t>
              </a:r>
              <a:endParaRPr lang="en-GB" sz="1600" b="1" dirty="0">
                <a:cs typeface="Calibri"/>
              </a:endParaRPr>
            </a:p>
            <a:p>
              <a:pPr algn="ctr"/>
              <a:r>
                <a:rPr lang="en-GB" sz="2800" b="1" dirty="0">
                  <a:solidFill>
                    <a:srgbClr val="00B0F0"/>
                  </a:solidFill>
                </a:rPr>
                <a:t>-22%</a:t>
              </a:r>
              <a:endParaRPr lang="en-GB" sz="2800" b="1" dirty="0">
                <a:solidFill>
                  <a:srgbClr val="00B0F0"/>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24" action="ppaction://hlinksldjump"/>
                </a:rPr>
                <a:t>slide 54</a:t>
              </a:r>
              <a:r>
                <a:rPr lang="en-GB" sz="1100" dirty="0">
                  <a:cs typeface="Calibri"/>
                </a:rPr>
                <a:t> onwards)</a:t>
              </a:r>
            </a:p>
          </p:txBody>
        </p:sp>
        <p:grpSp>
          <p:nvGrpSpPr>
            <p:cNvPr id="69" name="Group 68">
              <a:extLst>
                <a:ext uri="{FF2B5EF4-FFF2-40B4-BE49-F238E27FC236}">
                  <a16:creationId xmlns:a16="http://schemas.microsoft.com/office/drawing/2014/main" id="{D48177A6-CB5B-9C2F-4140-78895832D758}"/>
                </a:ext>
              </a:extLst>
            </p:cNvPr>
            <p:cNvGrpSpPr/>
            <p:nvPr/>
          </p:nvGrpSpPr>
          <p:grpSpPr>
            <a:xfrm>
              <a:off x="9769305" y="3828884"/>
              <a:ext cx="2137088" cy="2878856"/>
              <a:chOff x="9769305" y="3828884"/>
              <a:chExt cx="2137088" cy="2878856"/>
            </a:xfrm>
          </p:grpSpPr>
          <p:sp>
            <p:nvSpPr>
              <p:cNvPr id="37" name="Rectangle 36">
                <a:extLst>
                  <a:ext uri="{FF2B5EF4-FFF2-40B4-BE49-F238E27FC236}">
                    <a16:creationId xmlns:a16="http://schemas.microsoft.com/office/drawing/2014/main" id="{3316A47B-3D7F-BB49-6645-94B7A1060564}"/>
                  </a:ext>
                </a:extLst>
              </p:cNvPr>
              <p:cNvSpPr/>
              <p:nvPr/>
            </p:nvSpPr>
            <p:spPr>
              <a:xfrm>
                <a:off x="9769305" y="3828884"/>
                <a:ext cx="2137088" cy="2878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73BFE90-332C-E945-E7CF-A20D141B7C64}"/>
                  </a:ext>
                </a:extLst>
              </p:cNvPr>
              <p:cNvSpPr txBox="1"/>
              <p:nvPr/>
            </p:nvSpPr>
            <p:spPr>
              <a:xfrm>
                <a:off x="10329230" y="5617011"/>
                <a:ext cx="996939" cy="510778"/>
              </a:xfrm>
              <a:prstGeom prst="roundRect">
                <a:avLst/>
              </a:prstGeom>
              <a:solidFill>
                <a:srgbClr val="002060"/>
              </a:solidFill>
              <a:ln>
                <a:solidFill>
                  <a:schemeClr val="tx1"/>
                </a:solidFill>
              </a:ln>
            </p:spPr>
            <p:txBody>
              <a:bodyPr wrap="square" rtlCol="0">
                <a:spAutoFit/>
              </a:bodyPr>
              <a:lstStyle/>
              <a:p>
                <a:pPr algn="ctr"/>
                <a:r>
                  <a:rPr lang="en-GB" sz="2400" b="1">
                    <a:solidFill>
                      <a:schemeClr val="bg1"/>
                    </a:solidFill>
                  </a:rPr>
                  <a:t>-44%</a:t>
                </a:r>
              </a:p>
            </p:txBody>
          </p:sp>
          <p:pic>
            <p:nvPicPr>
              <p:cNvPr id="44" name="Graphic 43">
                <a:extLst>
                  <a:ext uri="{FF2B5EF4-FFF2-40B4-BE49-F238E27FC236}">
                    <a16:creationId xmlns:a16="http://schemas.microsoft.com/office/drawing/2014/main" id="{533D5FE7-3E70-D9D8-8C86-8A098D232589}"/>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80649" y="4314621"/>
                <a:ext cx="914400" cy="914400"/>
              </a:xfrm>
              <a:prstGeom prst="rect">
                <a:avLst/>
              </a:prstGeom>
            </p:spPr>
          </p:pic>
        </p:gr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7</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Tree>
    <p:extLst>
      <p:ext uri="{BB962C8B-B14F-4D97-AF65-F5344CB8AC3E}">
        <p14:creationId xmlns:p14="http://schemas.microsoft.com/office/powerpoint/2010/main" val="107813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Travel Demand</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0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Has COVID-19 changed where we spend our time?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The pandemic caused us to spend more time at home and less time at a designated workplace. Whilst the extent of this impact has steadily reduced since Spring 2021, an impact was still being seen </a:t>
            </a:r>
            <a:r>
              <a:rPr lang="en-US" sz="1400">
                <a:cs typeface="Calibri"/>
              </a:rPr>
              <a:t>when Google discontinued this dataset in October 2022, </a:t>
            </a:r>
            <a:r>
              <a:rPr lang="en-US" sz="1400">
                <a:solidFill>
                  <a:srgbClr val="000000"/>
                </a:solidFill>
                <a:cs typeface="Calibri"/>
              </a:rPr>
              <a:t>particularly in Cambridge.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9</a:t>
            </a:fld>
            <a:endParaRPr lang="en-GB"/>
          </a:p>
        </p:txBody>
      </p:sp>
      <p:sp>
        <p:nvSpPr>
          <p:cNvPr id="4" name="Title 4">
            <a:extLst>
              <a:ext uri="{FF2B5EF4-FFF2-40B4-BE49-F238E27FC236}">
                <a16:creationId xmlns:a16="http://schemas.microsoft.com/office/drawing/2014/main" id="{53758C74-4609-6CED-DF59-DF96453679D0}"/>
              </a:ext>
            </a:extLst>
          </p:cNvPr>
          <p:cNvSpPr txBox="1">
            <a:spLocks/>
          </p:cNvSpPr>
          <p:nvPr/>
        </p:nvSpPr>
        <p:spPr>
          <a:xfrm>
            <a:off x="219919" y="1240125"/>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Cambridge</a:t>
            </a:r>
          </a:p>
        </p:txBody>
      </p:sp>
      <p:pic>
        <p:nvPicPr>
          <p:cNvPr id="6" name="Picture 5" descr="Line graph showing the change in Workplace, Residential, Retail and Recreation and Grocery and Pharmacy visits in Cambridge.&#10;In October 2022, workplace and Retail and Recreation visits remained below pre-COVID.">
            <a:extLst>
              <a:ext uri="{FF2B5EF4-FFF2-40B4-BE49-F238E27FC236}">
                <a16:creationId xmlns:a16="http://schemas.microsoft.com/office/drawing/2014/main" id="{9F359AC3-8910-51AC-4A1B-CF2BA2626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7" y="1588742"/>
            <a:ext cx="5678162" cy="3592819"/>
          </a:xfrm>
          <a:prstGeom prst="rect">
            <a:avLst/>
          </a:prstGeom>
        </p:spPr>
      </p:pic>
      <p:sp>
        <p:nvSpPr>
          <p:cNvPr id="2" name="Title 4">
            <a:extLst>
              <a:ext uri="{FF2B5EF4-FFF2-40B4-BE49-F238E27FC236}">
                <a16:creationId xmlns:a16="http://schemas.microsoft.com/office/drawing/2014/main" id="{95BF3B54-894B-173F-C4DE-1F8DEC2132B2}"/>
              </a:ext>
            </a:extLst>
          </p:cNvPr>
          <p:cNvSpPr txBox="1">
            <a:spLocks/>
          </p:cNvSpPr>
          <p:nvPr/>
        </p:nvSpPr>
        <p:spPr>
          <a:xfrm>
            <a:off x="6118106" y="1240124"/>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South Cambridgeshire</a:t>
            </a:r>
          </a:p>
        </p:txBody>
      </p:sp>
      <p:pic>
        <p:nvPicPr>
          <p:cNvPr id="5" name="Picture 4" descr="Line graph showing the change in Workplace, Residential, Retail and Recreation and Grocery and Pharmacy visits in South Cambridgeshire.&#10;In October 2022, workplace visits remained below the pre-COVID baseline. All other categories had recovered to surpass the pre-Covid baseline.">
            <a:extLst>
              <a:ext uri="{FF2B5EF4-FFF2-40B4-BE49-F238E27FC236}">
                <a16:creationId xmlns:a16="http://schemas.microsoft.com/office/drawing/2014/main" id="{F2ED970F-F6B6-836A-8C23-3EE82CE679B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442" y="1646286"/>
            <a:ext cx="5678163" cy="3544702"/>
          </a:xfrm>
          <a:prstGeom prst="rect">
            <a:avLst/>
          </a:prstGeom>
        </p:spPr>
      </p:pic>
      <p:graphicFrame>
        <p:nvGraphicFramePr>
          <p:cNvPr id="7" name="Table 6">
            <a:extLst>
              <a:ext uri="{FF2B5EF4-FFF2-40B4-BE49-F238E27FC236}">
                <a16:creationId xmlns:a16="http://schemas.microsoft.com/office/drawing/2014/main" id="{D0903155-011F-FB8B-57B5-9CB640322AD2}"/>
              </a:ext>
            </a:extLst>
          </p:cNvPr>
          <p:cNvGraphicFramePr>
            <a:graphicFrameLocks noGrp="1"/>
          </p:cNvGraphicFramePr>
          <p:nvPr>
            <p:extLst>
              <p:ext uri="{D42A27DB-BD31-4B8C-83A1-F6EECF244321}">
                <p14:modId xmlns:p14="http://schemas.microsoft.com/office/powerpoint/2010/main" val="998034129"/>
              </p:ext>
            </p:extLst>
          </p:nvPr>
        </p:nvGraphicFramePr>
        <p:xfrm>
          <a:off x="2102721" y="5425193"/>
          <a:ext cx="7959548" cy="969645"/>
        </p:xfrm>
        <a:graphic>
          <a:graphicData uri="http://schemas.openxmlformats.org/drawingml/2006/table">
            <a:tbl>
              <a:tblPr firstRow="1"/>
              <a:tblGrid>
                <a:gridCol w="1598572">
                  <a:extLst>
                    <a:ext uri="{9D8B030D-6E8A-4147-A177-3AD203B41FA5}">
                      <a16:colId xmlns:a16="http://schemas.microsoft.com/office/drawing/2014/main" val="357740416"/>
                    </a:ext>
                  </a:extLst>
                </a:gridCol>
                <a:gridCol w="1590244">
                  <a:extLst>
                    <a:ext uri="{9D8B030D-6E8A-4147-A177-3AD203B41FA5}">
                      <a16:colId xmlns:a16="http://schemas.microsoft.com/office/drawing/2014/main" val="1287253707"/>
                    </a:ext>
                  </a:extLst>
                </a:gridCol>
                <a:gridCol w="1590244">
                  <a:extLst>
                    <a:ext uri="{9D8B030D-6E8A-4147-A177-3AD203B41FA5}">
                      <a16:colId xmlns:a16="http://schemas.microsoft.com/office/drawing/2014/main" val="4274200717"/>
                    </a:ext>
                  </a:extLst>
                </a:gridCol>
                <a:gridCol w="1590244">
                  <a:extLst>
                    <a:ext uri="{9D8B030D-6E8A-4147-A177-3AD203B41FA5}">
                      <a16:colId xmlns:a16="http://schemas.microsoft.com/office/drawing/2014/main" val="2229373111"/>
                    </a:ext>
                  </a:extLst>
                </a:gridCol>
                <a:gridCol w="1590244">
                  <a:extLst>
                    <a:ext uri="{9D8B030D-6E8A-4147-A177-3AD203B41FA5}">
                      <a16:colId xmlns:a16="http://schemas.microsoft.com/office/drawing/2014/main" val="3769423063"/>
                    </a:ext>
                  </a:extLst>
                </a:gridCol>
              </a:tblGrid>
              <a:tr h="200025">
                <a:tc rowSpan="2">
                  <a:txBody>
                    <a:bodyPr/>
                    <a:lstStyle/>
                    <a:p>
                      <a:pPr algn="l" rtl="0" fontAlgn="b"/>
                      <a:r>
                        <a:rPr lang="en-GB" sz="1200" b="1" i="0" u="none" strike="noStrike">
                          <a:solidFill>
                            <a:srgbClr val="000000"/>
                          </a:solidFill>
                          <a:effectLst/>
                          <a:latin typeface="Calibri"/>
                        </a:rPr>
                        <a:t>  </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70C0"/>
                          </a:solidFill>
                          <a:effectLst/>
                          <a:latin typeface="+mn-lt"/>
                        </a:rPr>
                        <a:t>Pre-Covid to Now:</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0000"/>
                          </a:solidFill>
                          <a:effectLst/>
                          <a:latin typeface="+mn-lt"/>
                        </a:rPr>
                        <a:t>Baseline (Jan/Feb 2020) to Oct* 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915487791"/>
                  </a:ext>
                </a:extLst>
              </a:tr>
              <a:tr h="175113">
                <a:tc vMerge="1">
                  <a:txBody>
                    <a:bodyPr/>
                    <a:lstStyle/>
                    <a:p>
                      <a:pPr algn="ctr" rtl="0" fontAlgn="b"/>
                      <a:r>
                        <a:rPr lang="en-GB" sz="1200" b="1" i="0" u="none" strike="noStrike">
                          <a:solidFill>
                            <a:srgbClr val="0070C0"/>
                          </a:solidFill>
                          <a:effectLst/>
                          <a:latin typeface="Calibri"/>
                        </a:rPr>
                        <a:t>Pre-Covid vs Now: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0000"/>
                          </a:solidFill>
                          <a:effectLst/>
                          <a:latin typeface="Calibri"/>
                        </a:rPr>
                        <a:t>Workplaces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Residential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Retail and Recreation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Grocery and Pharmacy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002427"/>
                  </a:ext>
                </a:extLst>
              </a:tr>
              <a:tr h="209550">
                <a:tc>
                  <a:txBody>
                    <a:bodyPr/>
                    <a:lstStyle/>
                    <a:p>
                      <a:pPr algn="l" rtl="0" fontAlgn="ctr"/>
                      <a:r>
                        <a:rPr lang="en-GB" sz="1200" b="1" i="0" u="none" strike="noStrike">
                          <a:solidFill>
                            <a:srgbClr val="000000"/>
                          </a:solidFill>
                          <a:effectLst/>
                          <a:latin typeface="Calibri"/>
                        </a:rPr>
                        <a:t>Cambridge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208522828"/>
                  </a:ext>
                </a:extLst>
              </a:tr>
              <a:tr h="153369">
                <a:tc>
                  <a:txBody>
                    <a:bodyPr/>
                    <a:lstStyle/>
                    <a:p>
                      <a:pPr algn="l" rtl="0" fontAlgn="ctr"/>
                      <a:r>
                        <a:rPr lang="en-GB" sz="1200" b="1" i="0" u="none" strike="noStrike">
                          <a:solidFill>
                            <a:srgbClr val="000000"/>
                          </a:solidFill>
                          <a:effectLst/>
                          <a:latin typeface="Calibri"/>
                        </a:rPr>
                        <a:t>South Cambridgeshire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bg1"/>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ctr"/>
                      <a:r>
                        <a:rPr lang="en-GB" sz="1200" b="1" i="0" u="none" strike="noStrike">
                          <a:solidFill>
                            <a:schemeClr val="tx1"/>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6326502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*Sourced from Google Mobility data which was discontinued on 16th October 2022. Numbers represent the % change from the baseline period. The baseline period is defined by Google as 3rd Jan – 6th Feb 2020.</a:t>
            </a:r>
          </a:p>
        </p:txBody>
      </p:sp>
    </p:spTree>
    <p:extLst>
      <p:ext uri="{BB962C8B-B14F-4D97-AF65-F5344CB8AC3E}">
        <p14:creationId xmlns:p14="http://schemas.microsoft.com/office/powerpoint/2010/main" val="392158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67DB035DBAC944ADE7D0414AF03238" ma:contentTypeVersion="15" ma:contentTypeDescription="Create a new document." ma:contentTypeScope="" ma:versionID="3bcb8729ea5e5f20d34af76bbd46c0b9">
  <xsd:schema xmlns:xsd="http://www.w3.org/2001/XMLSchema" xmlns:xs="http://www.w3.org/2001/XMLSchema" xmlns:p="http://schemas.microsoft.com/office/2006/metadata/properties" xmlns:ns2="38160366-bcfb-49fe-ae5b-ebd90b6ce091" xmlns:ns3="d2c5561e-d5a1-4761-9d3e-caffcd84e59f" targetNamespace="http://schemas.microsoft.com/office/2006/metadata/properties" ma:root="true" ma:fieldsID="6c688425ec09da45fbea4ededea1e913" ns2:_="" ns3:_="">
    <xsd:import namespace="38160366-bcfb-49fe-ae5b-ebd90b6ce091"/>
    <xsd:import namespace="d2c5561e-d5a1-4761-9d3e-caffcd84e5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60366-bcfb-49fe-ae5b-ebd90b6c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33aaf0-d2be-4910-a308-718f043c1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c5561e-d5a1-4761-9d3e-caffcd84e5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3b12a5-4582-46ba-9309-d972dc8876db}" ma:internalName="TaxCatchAll" ma:showField="CatchAllData" ma:web="d2c5561e-d5a1-4761-9d3e-caffcd84e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160366-bcfb-49fe-ae5b-ebd90b6ce091">
      <Terms xmlns="http://schemas.microsoft.com/office/infopath/2007/PartnerControls"/>
    </lcf76f155ced4ddcb4097134ff3c332f>
    <TaxCatchAll xmlns="d2c5561e-d5a1-4761-9d3e-caffcd84e59f" xsi:nil="true"/>
    <MediaLengthInSeconds xmlns="38160366-bcfb-49fe-ae5b-ebd90b6ce091" xsi:nil="true"/>
    <SharedWithUsers xmlns="d2c5561e-d5a1-4761-9d3e-caffcd84e59f">
      <UserInfo>
        <DisplayName/>
        <AccountId xsi:nil="true"/>
        <AccountType/>
      </UserInfo>
    </SharedWithUsers>
  </documentManagement>
</p:properties>
</file>

<file path=customXml/itemProps1.xml><?xml version="1.0" encoding="utf-8"?>
<ds:datastoreItem xmlns:ds="http://schemas.openxmlformats.org/officeDocument/2006/customXml" ds:itemID="{6ACAC16B-3AB2-409C-947E-14FEB4D1CB9B}">
  <ds:schemaRefs>
    <ds:schemaRef ds:uri="38160366-bcfb-49fe-ae5b-ebd90b6ce091"/>
    <ds:schemaRef ds:uri="d2c5561e-d5a1-4761-9d3e-caffcd84e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48060C-17CB-4944-9C05-D6E68695E1BC}">
  <ds:schemaRefs>
    <ds:schemaRef ds:uri="http://schemas.microsoft.com/sharepoint/v3/contenttype/forms"/>
  </ds:schemaRefs>
</ds:datastoreItem>
</file>

<file path=customXml/itemProps3.xml><?xml version="1.0" encoding="utf-8"?>
<ds:datastoreItem xmlns:ds="http://schemas.openxmlformats.org/officeDocument/2006/customXml" ds:itemID="{41BF53F6-4C56-419A-AFBD-12A3DEF7850D}">
  <ds:schemaRefs>
    <ds:schemaRef ds:uri="d2c5561e-d5a1-4761-9d3e-caffcd84e59f"/>
    <ds:schemaRef ds:uri="38160366-bcfb-49fe-ae5b-ebd90b6ce091"/>
    <ds:schemaRef ds:uri="http://purl.org/dc/elements/1.1/"/>
    <ds:schemaRef ds:uri="http://www.w3.org/XML/1998/namespace"/>
    <ds:schemaRef ds:uri="http://schemas.microsoft.com/office/infopath/2007/PartnerControls"/>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1039</TotalTime>
  <Words>10320</Words>
  <Application>Microsoft Office PowerPoint</Application>
  <PresentationFormat>Widescreen</PresentationFormat>
  <Paragraphs>1398</Paragraphs>
  <Slides>58</Slides>
  <Notes>58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Arial,Sans-Serif</vt:lpstr>
      <vt:lpstr>Calibri</vt:lpstr>
      <vt:lpstr>Calibri Light</vt:lpstr>
      <vt:lpstr>Calibri,Sans-Serif</vt:lpstr>
      <vt:lpstr>osmftext</vt:lpstr>
      <vt:lpstr>Roboto</vt:lpstr>
      <vt:lpstr>Segoe UI</vt:lpstr>
      <vt:lpstr>Office Theme</vt:lpstr>
      <vt:lpstr>Office Theme</vt:lpstr>
      <vt:lpstr>Transport update: Cambridge and South Cambridgeshire  COVID-19 transport impacts and recovery</vt:lpstr>
      <vt:lpstr>Transport Update Aims</vt:lpstr>
      <vt:lpstr>Colour scale</vt:lpstr>
      <vt:lpstr>Accessibility</vt:lpstr>
      <vt:lpstr>Overview</vt:lpstr>
      <vt:lpstr>Recovery Tracker</vt:lpstr>
      <vt:lpstr>Headlines: March 2024</vt:lpstr>
      <vt:lpstr>Travel Demand</vt:lpstr>
      <vt:lpstr>Has COVID-19 changed where we spend our time?</vt:lpstr>
      <vt:lpstr>Strategic Road Network</vt:lpstr>
      <vt:lpstr>Strategic Road Network Monitoring Sites</vt:lpstr>
      <vt:lpstr>Strategic Road Network: Annual Average Daily Flow by Year</vt:lpstr>
      <vt:lpstr>Strategic Road Network: Average Daily Flow by Month</vt:lpstr>
      <vt:lpstr>Strategic Road Network: Daily Flow by Day of the Week</vt:lpstr>
      <vt:lpstr>Strategic Road Network: Cambridge</vt:lpstr>
      <vt:lpstr>Strategic Road Network: East Cambridgeshire</vt:lpstr>
      <vt:lpstr>Strategic Road Network: Fenland</vt:lpstr>
      <vt:lpstr>Strategic Road Network: Huntingdonshire</vt:lpstr>
      <vt:lpstr>Strategic Road Network: Peterborough</vt:lpstr>
      <vt:lpstr>Strategic Road Network: South Cambridgeshire</vt:lpstr>
      <vt:lpstr>Local Road Network: Motorised Vehicles</vt:lpstr>
      <vt:lpstr>Local Road Network Monitoring Sites: Motorised Vehicles</vt:lpstr>
      <vt:lpstr>Local Road Network: Motorised Vehicle – Trends</vt:lpstr>
      <vt:lpstr>Local Road Network: Motorised Vehicle - Annual Survey Sites</vt:lpstr>
      <vt:lpstr>Local Road Network: Motorised Vehicle - Peak Spreading</vt:lpstr>
      <vt:lpstr>Local Road Network: Vehicle Split</vt:lpstr>
      <vt:lpstr>Local Road Network Monitoring Sites: Vehicle Split</vt:lpstr>
      <vt:lpstr>Local Road Vehicle Split: Overall</vt:lpstr>
      <vt:lpstr>Local Road Vehicle Split: By Location</vt:lpstr>
      <vt:lpstr>Local Road Network: Recovery Map</vt:lpstr>
      <vt:lpstr>Local Road Network: Recovery by Location and Mode</vt:lpstr>
      <vt:lpstr>Local Road Network: Active Travel</vt:lpstr>
      <vt:lpstr>Local Road Network Monitoring Sites: Active Travel</vt:lpstr>
      <vt:lpstr>Local Road Network: Cyclists</vt:lpstr>
      <vt:lpstr>Local Road Network: Pedestrians</vt:lpstr>
      <vt:lpstr>Local Road Network: Active Travel Census Sites</vt:lpstr>
      <vt:lpstr>Local Road Network: Active Travel Peak Spreading</vt:lpstr>
      <vt:lpstr>Retail Footfall</vt:lpstr>
      <vt:lpstr>Retail Footfall: Central Cambridge</vt:lpstr>
      <vt:lpstr>Retail Footfall: Central Cambridge by Day of the Week</vt:lpstr>
      <vt:lpstr>Car Parking</vt:lpstr>
      <vt:lpstr>Car Parking: Daily Use</vt:lpstr>
      <vt:lpstr>Car Parking: Length of Stay by Month</vt:lpstr>
      <vt:lpstr>Car Parking: Length of Stay by Car Park</vt:lpstr>
      <vt:lpstr>Rail Passengers</vt:lpstr>
      <vt:lpstr>Rail Passengers: Usage</vt:lpstr>
      <vt:lpstr>One Station Square Footfall</vt:lpstr>
      <vt:lpstr>Bus Passengers</vt:lpstr>
      <vt:lpstr>Bus Passengers in Cambridgeshire and Peterborough</vt:lpstr>
      <vt:lpstr>Bus Passengers: Park and Ride</vt:lpstr>
      <vt:lpstr>Bus Passengers: Park and Ride by Site</vt:lpstr>
      <vt:lpstr>Micro-mobility</vt:lpstr>
      <vt:lpstr>Voi E-scooters and E-bikes in Cambridge</vt:lpstr>
      <vt:lpstr>Air Quality</vt:lpstr>
      <vt:lpstr>Air Quality Monitoring Locations</vt:lpstr>
      <vt:lpstr>Air Quality: All Sites</vt:lpstr>
      <vt:lpstr>Air Quality: Individual Sites</vt:lpstr>
      <vt:lpstr>policyandinsight@cambridgeshire.gov.uk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Pollard (she/her)</dc:creator>
  <cp:lastModifiedBy>Sian Loveday</cp:lastModifiedBy>
  <cp:revision>3</cp:revision>
  <dcterms:created xsi:type="dcterms:W3CDTF">2023-04-21T08:00:11Z</dcterms:created>
  <dcterms:modified xsi:type="dcterms:W3CDTF">2024-05-17T12:52:06Z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0x0101006467DB035DBAC944ADE7D0414AF03238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