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AF02B-124E-43ED-8CCA-A22CA6149D4D}" v="1" dt="2024-04-15T15:30:44.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FA3AF02B-124E-43ED-8CCA-A22CA6149D4D}"/>
    <pc:docChg chg="custSel addSld modSld">
      <pc:chgData name="Andrew Robson" userId="3e3e8bde-6bd1-42a6-8cad-f255a48b06db" providerId="ADAL" clId="{FA3AF02B-124E-43ED-8CCA-A22CA6149D4D}" dt="2024-04-15T15:31:49.515" v="27" actId="14100"/>
      <pc:docMkLst>
        <pc:docMk/>
      </pc:docMkLst>
      <pc:sldChg chg="modSp mod">
        <pc:chgData name="Andrew Robson" userId="3e3e8bde-6bd1-42a6-8cad-f255a48b06db" providerId="ADAL" clId="{FA3AF02B-124E-43ED-8CCA-A22CA6149D4D}" dt="2024-04-15T15:30:35.599" v="23" actId="20577"/>
        <pc:sldMkLst>
          <pc:docMk/>
          <pc:sldMk cId="7630729" sldId="256"/>
        </pc:sldMkLst>
        <pc:spChg chg="mod">
          <ac:chgData name="Andrew Robson" userId="3e3e8bde-6bd1-42a6-8cad-f255a48b06db" providerId="ADAL" clId="{FA3AF02B-124E-43ED-8CCA-A22CA6149D4D}" dt="2024-04-15T15:30:35.599" v="23" actId="20577"/>
          <ac:spMkLst>
            <pc:docMk/>
            <pc:sldMk cId="7630729" sldId="256"/>
            <ac:spMk id="12" creationId="{00000000-0000-0000-0000-000000000000}"/>
          </ac:spMkLst>
        </pc:spChg>
      </pc:sldChg>
      <pc:sldChg chg="addSp delSp mod">
        <pc:chgData name="Andrew Robson" userId="3e3e8bde-6bd1-42a6-8cad-f255a48b06db" providerId="ADAL" clId="{FA3AF02B-124E-43ED-8CCA-A22CA6149D4D}" dt="2024-04-15T15:30:44.033" v="24"/>
        <pc:sldMkLst>
          <pc:docMk/>
          <pc:sldMk cId="0" sldId="257"/>
        </pc:sldMkLst>
        <pc:picChg chg="add">
          <ac:chgData name="Andrew Robson" userId="3e3e8bde-6bd1-42a6-8cad-f255a48b06db" providerId="ADAL" clId="{FA3AF02B-124E-43ED-8CCA-A22CA6149D4D}" dt="2024-04-15T15:30:44.033" v="24"/>
          <ac:picMkLst>
            <pc:docMk/>
            <pc:sldMk cId="0" sldId="257"/>
            <ac:picMk id="2" creationId="{5D51BFB2-AA9B-1DD7-1417-7712882696FC}"/>
          </ac:picMkLst>
        </pc:picChg>
        <pc:picChg chg="del">
          <ac:chgData name="Andrew Robson" userId="3e3e8bde-6bd1-42a6-8cad-f255a48b06db" providerId="ADAL" clId="{FA3AF02B-124E-43ED-8CCA-A22CA6149D4D}" dt="2024-04-15T15:30:26.308" v="1" actId="478"/>
          <ac:picMkLst>
            <pc:docMk/>
            <pc:sldMk cId="0" sldId="257"/>
            <ac:picMk id="3" creationId="{00000000-0000-0000-0000-000000000000}"/>
          </ac:picMkLst>
        </pc:picChg>
      </pc:sldChg>
      <pc:sldChg chg="addSp modSp mod">
        <pc:chgData name="Andrew Robson" userId="3e3e8bde-6bd1-42a6-8cad-f255a48b06db" providerId="ADAL" clId="{FA3AF02B-124E-43ED-8CCA-A22CA6149D4D}" dt="2024-04-15T15:31:49.515" v="27" actId="14100"/>
        <pc:sldMkLst>
          <pc:docMk/>
          <pc:sldMk cId="0" sldId="259"/>
        </pc:sldMkLst>
        <pc:picChg chg="add mod">
          <ac:chgData name="Andrew Robson" userId="3e3e8bde-6bd1-42a6-8cad-f255a48b06db" providerId="ADAL" clId="{FA3AF02B-124E-43ED-8CCA-A22CA6149D4D}" dt="2024-04-15T15:31:49.515" v="27" actId="14100"/>
          <ac:picMkLst>
            <pc:docMk/>
            <pc:sldMk cId="0" sldId="259"/>
            <ac:picMk id="5" creationId="{E393DCCC-6EAE-0CB2-96F5-DEBB7B8C2586}"/>
          </ac:picMkLst>
        </pc:picChg>
      </pc:sldChg>
      <pc:sldChg chg="add">
        <pc:chgData name="Andrew Robson" userId="3e3e8bde-6bd1-42a6-8cad-f255a48b06db" providerId="ADAL" clId="{FA3AF02B-124E-43ED-8CCA-A22CA6149D4D}" dt="2024-04-15T15:30:23.477" v="0" actId="2890"/>
        <pc:sldMkLst>
          <pc:docMk/>
          <pc:sldMk cId="875783992"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C7ECB-5657-4BDC-83E8-A672DE4945FC}"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C6196-9EEF-42E9-B61F-CE3464989E75}" type="slidenum">
              <a:rPr lang="en-GB" smtClean="0"/>
              <a:t>‹#›</a:t>
            </a:fld>
            <a:endParaRPr lang="en-GB"/>
          </a:p>
        </p:txBody>
      </p:sp>
    </p:spTree>
    <p:extLst>
      <p:ext uri="{BB962C8B-B14F-4D97-AF65-F5344CB8AC3E}">
        <p14:creationId xmlns:p14="http://schemas.microsoft.com/office/powerpoint/2010/main" val="274667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Wisbech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Wisbech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Wisbech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Wisbech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Wisbech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Wisbech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Wisbech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Wisbech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Wisbech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Wisbech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Wisbech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1112578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Wisbech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Wisbech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Wisbech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Wisbech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Wisbech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Wisbech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Wisbech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Wisbech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Wisbech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Wisbech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Wisbech PCN - % by Ethnic Group</a:t>
            </a:r>
            <a:endParaRPr dirty="0"/>
          </a:p>
          <a:p>
            <a:r>
              <a:rPr b="0" dirty="0"/>
              <a:t>No alt text provided</a:t>
            </a:r>
            <a:endParaRPr dirty="0"/>
          </a:p>
          <a:p>
            <a:endParaRPr dirty="0"/>
          </a:p>
          <a:p>
            <a:r>
              <a:rPr b="1" dirty="0"/>
              <a:t>Wisbech PCN - % by Ethnic Group (excluding Unknown) - summary</a:t>
            </a:r>
            <a:endParaRPr dirty="0"/>
          </a:p>
          <a:p>
            <a:r>
              <a:rPr b="0" dirty="0"/>
              <a:t>No alt text provided</a:t>
            </a:r>
            <a:endParaRPr dirty="0"/>
          </a:p>
          <a:p>
            <a:endParaRPr dirty="0"/>
          </a:p>
          <a:p>
            <a:r>
              <a:rPr b="1" dirty="0"/>
              <a:t>Wisbech PCN - % by Ethnic Group (excluding Unknown) - detail</a:t>
            </a:r>
            <a:endParaRPr dirty="0"/>
          </a:p>
          <a:p>
            <a:r>
              <a:rPr b="0" dirty="0"/>
              <a:t>No alt text provided</a:t>
            </a:r>
            <a:endParaRPr dirty="0"/>
          </a:p>
          <a:p>
            <a:endParaRPr dirty="0"/>
          </a:p>
          <a:p>
            <a:r>
              <a:rPr b="1" dirty="0"/>
              <a:t>Wisbech PCN - Unknown % compared with ICS average</a:t>
            </a:r>
            <a:endParaRPr dirty="0"/>
          </a:p>
          <a:p>
            <a:r>
              <a:rPr b="0" dirty="0"/>
              <a:t>No alt text provided</a:t>
            </a:r>
            <a:endParaRPr dirty="0"/>
          </a:p>
          <a:p>
            <a:endParaRPr dirty="0"/>
          </a:p>
          <a:p>
            <a:r>
              <a:rPr b="1" dirty="0"/>
              <a:t>Wisbech PCN - Ethnic Minorities % compared with ICS average</a:t>
            </a:r>
            <a:endParaRPr dirty="0"/>
          </a:p>
          <a:p>
            <a:r>
              <a:rPr b="0" dirty="0"/>
              <a:t>No alt text provided</a:t>
            </a:r>
            <a:endParaRPr dirty="0"/>
          </a:p>
          <a:p>
            <a:endParaRPr dirty="0"/>
          </a:p>
          <a:p>
            <a:r>
              <a:rPr b="1" dirty="0"/>
              <a:t>Wisbech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Wisbech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17:26:45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Wisbech PCN - % by Ethnic Group ,Wisbech PCN - % by Ethnic Group (excluding Unknown) - summary ,Wisbech PCN - % by Ethnic Group (excluding Unknown) - detail ,Wisbech PCN - Unknown % compared with ICS average ,Wisbech PCN - Ethnic Minorities % compared with ICS average ,Wisbech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isbech PCN by Practice ,slicer ,slicer ,Birth Rates per 1,000 Females for the year 2022 ,Wisbech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Wisbech PCN -  by register name 2022/23 ,Statistically significantly lower ,Statistically similar ,Statistically significantly higher ,Source: QOF ,actionButton ,actionButton ,actionButton ,Wisbech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Wisbech PCN by Practice for the year 2022/23 ,North ABU  ,ICS Total ,Smoking Prevalence by Year ,Wisbec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Wisbech PCN by Practice for the year 2022/23 ,North ABU  ,ICS Total ,Hypertension Prevalence by Year ,Wisbec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Wisbech PCN by Practice for the year 2022/23 ,North ABU  ,ICS Total ,Obesity Prevalence by Year ,Wisbec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Wisbech PCN by Practice for the year 2022/23 ,North ABU  ,ICS Total ,Diabetes mellitus Prevalence by Year ,Wisbec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Wisbech PCN by Practice for the year 2022/23 ,North ABU  ,ICS Total ,Depression Prevalence by Year ,Wisbec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isbech PCN by Practice in 2022/23 ,slicer ,slicer ,A&amp;E Attendances ,slicer ,slicer ,slicer ,DASR per 1,000 - Trends ,North ABU  ,ICS Total ,Wisbech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isbech PCN by Practice in 2022/23 ,slicer ,slicer ,Hospital Admissions - Directly Age Standardised Rates (DASR) per 1,000 ,slicer ,slicer ,slicer ,DASR per 1,000 - Trends ,North ABU  ,ICS Total ,Wisbec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5D51BFB2-AA9B-1DD7-1417-7712882696FC}"/>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isbech PCN by Practice in 2022/23 ,slicer ,slicer ,Hospital Admissions - Directly Age Standardised Rates (DASR) per 1,000 ,slicer ,slicer ,slicer ,DASR per 1,000 - Trends ,North ABU  ,ICS Total ,Wisbec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isbech PCN by Practice in 2022/23 ,slicer ,slicer ,Hospital Admissions - Directly Age Standardised Rates (DASR) per 1,000 ,slicer ,slicer ,slicer ,DASR per 1,000 - Trends ,North ABU  ,ICS Total ,Wisbec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isbech PCN by Practice in 2022/23 ,slicer ,slicer ,Hospital Admissions - Directly Age Standardised Rates (DASR) per 1,000 ,slicer ,slicer ,slicer ,DASR per 1,000 - Trends ,North ABU  ,ICS Total ,Wisbec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isbech PCN by Practice in 2022/23 ,slicer ,slicer ,Hospital Admissions - Directly Age Standardised Rates (DASR) per 1,000 ,slicer ,slicer ,slicer ,DASR per 1,000 - Trends ,North ABU  ,ICS Total ,Wisbec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Wisbech PCN by Practice in   - 2023 ,slicer ,DASR per 100,000 - Trends ,slicer ,Mortality - Directly Age Standardised Rates (DASR) per 100,000 ,Statistically significantly higher ,Statistically similar ,Statistically significantly lower ,Wisbech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Wisbech PCN by Practice in   - 2023 ,slicer ,DASR per 100,000 - Trends ,slicer ,Mortality - Directly Age Standardised Rates (DASR) per 100,000 ,Statistically significantly higher ,Statistically similar ,Statistically significantly lower ,Wisbech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Wisbech PCN by Practice in   - 2023 ,slicer ,DASR per 100,000 - Trends ,slicer ,Mortality - Directly Age Standardised Rates (DASR) per 100,000 ,Statistically significantly higher ,Statistically similar ,Statistically significantly lower ,Wisbech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Wisbech PCN by Practice in   - 2023 ,slicer ,DASR per 100,000 - Trends ,slicer ,Mortality - Directly Age Standardised Rates (DASR) per 100,000 ,Statistically significantly higher ,Statistically similar ,Statistically significantly lower ,Wisbech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87578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North ,Wisbech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E393DCCC-6EAE-0CB2-96F5-DEBB7B8C2586}"/>
              </a:ext>
            </a:extLst>
          </p:cNvPr>
          <p:cNvPicPr>
            <a:picLocks noChangeAspect="1"/>
          </p:cNvPicPr>
          <p:nvPr/>
        </p:nvPicPr>
        <p:blipFill>
          <a:blip r:embed="rId5"/>
          <a:stretch>
            <a:fillRect/>
          </a:stretch>
        </p:blipFill>
        <p:spPr>
          <a:xfrm>
            <a:off x="6296950" y="1808703"/>
            <a:ext cx="5658974" cy="49246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Wisbech PCN persons, all ages ,ICS ,North ,Wisbech PCN ,lineChart ,actionButton ,ABU ,Source: NHS Digital GP Reg Pop ,actionButton ,actionButton ,actionButton ,Wisbech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North ,Wisbech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North ,Wisbech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North ,Wisbech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096EEF-3D74-45AF-800E-9EF77FB4E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D244DF-5413-4001-8A3A-0C24F782A175}">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8f0e4762-0647-4515-854e-54c39e301341"/>
    <ds:schemaRef ds:uri="f13cdf73-8515-4377-9b85-8071d18a76e2"/>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FA4DE739-C8F7-460B-A917-B9237098B1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3376</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Wisbech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