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63A58-FEB8-44B6-9B2D-A0C70D4C569C}" v="1" dt="2024-04-15T15:28:33.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06A63A58-FEB8-44B6-9B2D-A0C70D4C569C}"/>
    <pc:docChg chg="custSel addSld modSld">
      <pc:chgData name="Andrew Robson" userId="3e3e8bde-6bd1-42a6-8cad-f255a48b06db" providerId="ADAL" clId="{06A63A58-FEB8-44B6-9B2D-A0C70D4C569C}" dt="2024-04-15T15:29:47.223" v="18" actId="14100"/>
      <pc:docMkLst>
        <pc:docMk/>
      </pc:docMkLst>
      <pc:sldChg chg="modSp mod">
        <pc:chgData name="Andrew Robson" userId="3e3e8bde-6bd1-42a6-8cad-f255a48b06db" providerId="ADAL" clId="{06A63A58-FEB8-44B6-9B2D-A0C70D4C569C}" dt="2024-04-15T15:28:25.852" v="14" actId="20577"/>
        <pc:sldMkLst>
          <pc:docMk/>
          <pc:sldMk cId="7630729" sldId="256"/>
        </pc:sldMkLst>
        <pc:spChg chg="mod">
          <ac:chgData name="Andrew Robson" userId="3e3e8bde-6bd1-42a6-8cad-f255a48b06db" providerId="ADAL" clId="{06A63A58-FEB8-44B6-9B2D-A0C70D4C569C}" dt="2024-04-15T15:28:25.852" v="14" actId="20577"/>
          <ac:spMkLst>
            <pc:docMk/>
            <pc:sldMk cId="7630729" sldId="256"/>
            <ac:spMk id="12" creationId="{00000000-0000-0000-0000-000000000000}"/>
          </ac:spMkLst>
        </pc:spChg>
      </pc:sldChg>
      <pc:sldChg chg="addSp delSp mod">
        <pc:chgData name="Andrew Robson" userId="3e3e8bde-6bd1-42a6-8cad-f255a48b06db" providerId="ADAL" clId="{06A63A58-FEB8-44B6-9B2D-A0C70D4C569C}" dt="2024-04-15T15:28:33.782" v="15"/>
        <pc:sldMkLst>
          <pc:docMk/>
          <pc:sldMk cId="0" sldId="257"/>
        </pc:sldMkLst>
        <pc:picChg chg="add">
          <ac:chgData name="Andrew Robson" userId="3e3e8bde-6bd1-42a6-8cad-f255a48b06db" providerId="ADAL" clId="{06A63A58-FEB8-44B6-9B2D-A0C70D4C569C}" dt="2024-04-15T15:28:33.782" v="15"/>
          <ac:picMkLst>
            <pc:docMk/>
            <pc:sldMk cId="0" sldId="257"/>
            <ac:picMk id="2" creationId="{C3972853-C8A0-AC6F-7E7F-87FA9DC5FDDC}"/>
          </ac:picMkLst>
        </pc:picChg>
        <pc:picChg chg="del">
          <ac:chgData name="Andrew Robson" userId="3e3e8bde-6bd1-42a6-8cad-f255a48b06db" providerId="ADAL" clId="{06A63A58-FEB8-44B6-9B2D-A0C70D4C569C}" dt="2024-04-15T15:28:15.169" v="1" actId="478"/>
          <ac:picMkLst>
            <pc:docMk/>
            <pc:sldMk cId="0" sldId="257"/>
            <ac:picMk id="3" creationId="{00000000-0000-0000-0000-000000000000}"/>
          </ac:picMkLst>
        </pc:picChg>
      </pc:sldChg>
      <pc:sldChg chg="addSp modSp mod">
        <pc:chgData name="Andrew Robson" userId="3e3e8bde-6bd1-42a6-8cad-f255a48b06db" providerId="ADAL" clId="{06A63A58-FEB8-44B6-9B2D-A0C70D4C569C}" dt="2024-04-15T15:29:47.223" v="18" actId="14100"/>
        <pc:sldMkLst>
          <pc:docMk/>
          <pc:sldMk cId="0" sldId="259"/>
        </pc:sldMkLst>
        <pc:picChg chg="add mod">
          <ac:chgData name="Andrew Robson" userId="3e3e8bde-6bd1-42a6-8cad-f255a48b06db" providerId="ADAL" clId="{06A63A58-FEB8-44B6-9B2D-A0C70D4C569C}" dt="2024-04-15T15:29:47.223" v="18" actId="14100"/>
          <ac:picMkLst>
            <pc:docMk/>
            <pc:sldMk cId="0" sldId="259"/>
            <ac:picMk id="5" creationId="{5E7E13C4-EF37-4775-5286-BAF2FB06270C}"/>
          </ac:picMkLst>
        </pc:picChg>
      </pc:sldChg>
      <pc:sldChg chg="add">
        <pc:chgData name="Andrew Robson" userId="3e3e8bde-6bd1-42a6-8cad-f255a48b06db" providerId="ADAL" clId="{06A63A58-FEB8-44B6-9B2D-A0C70D4C569C}" dt="2024-04-15T15:28:12.189" v="0" actId="2890"/>
        <pc:sldMkLst>
          <pc:docMk/>
          <pc:sldMk cId="1585980063"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030D3-8DE5-4C9D-A453-4DF9E214E86C}"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8E969-1435-477B-9C03-381E244E1C38}" type="slidenum">
              <a:rPr lang="en-GB" smtClean="0"/>
              <a:t>‹#›</a:t>
            </a:fld>
            <a:endParaRPr lang="en-GB"/>
          </a:p>
        </p:txBody>
      </p:sp>
    </p:spTree>
    <p:extLst>
      <p:ext uri="{BB962C8B-B14F-4D97-AF65-F5344CB8AC3E}">
        <p14:creationId xmlns:p14="http://schemas.microsoft.com/office/powerpoint/2010/main" val="238080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Neots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St Neots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St Neots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St Neots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St Neots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St Neots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St Neots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St Neots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Neots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Neots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Neots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965626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Neots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Neots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Neots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Neots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Neots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Neots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Neots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St Neots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St Neots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Neots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St Neots PCN - % by Ethnic Group</a:t>
            </a:r>
            <a:endParaRPr dirty="0"/>
          </a:p>
          <a:p>
            <a:r>
              <a:rPr b="0" dirty="0"/>
              <a:t>No alt text provided</a:t>
            </a:r>
            <a:endParaRPr dirty="0"/>
          </a:p>
          <a:p>
            <a:endParaRPr dirty="0"/>
          </a:p>
          <a:p>
            <a:r>
              <a:rPr b="1" dirty="0"/>
              <a:t>St Neots PCN - % by Ethnic Group (excluding Unknown) - summary</a:t>
            </a:r>
            <a:endParaRPr dirty="0"/>
          </a:p>
          <a:p>
            <a:r>
              <a:rPr b="0" dirty="0"/>
              <a:t>No alt text provided</a:t>
            </a:r>
            <a:endParaRPr dirty="0"/>
          </a:p>
          <a:p>
            <a:endParaRPr dirty="0"/>
          </a:p>
          <a:p>
            <a:r>
              <a:rPr b="1" dirty="0"/>
              <a:t>St Neots PCN - % by Ethnic Group (excluding Unknown) - detail</a:t>
            </a:r>
            <a:endParaRPr dirty="0"/>
          </a:p>
          <a:p>
            <a:r>
              <a:rPr b="0" dirty="0"/>
              <a:t>No alt text provided</a:t>
            </a:r>
            <a:endParaRPr dirty="0"/>
          </a:p>
          <a:p>
            <a:endParaRPr dirty="0"/>
          </a:p>
          <a:p>
            <a:r>
              <a:rPr b="1" dirty="0"/>
              <a:t>St Neots PCN - Unknown % compared with ICS average</a:t>
            </a:r>
            <a:endParaRPr dirty="0"/>
          </a:p>
          <a:p>
            <a:r>
              <a:rPr b="0" dirty="0"/>
              <a:t>No alt text provided</a:t>
            </a:r>
            <a:endParaRPr dirty="0"/>
          </a:p>
          <a:p>
            <a:endParaRPr dirty="0"/>
          </a:p>
          <a:p>
            <a:r>
              <a:rPr b="1" dirty="0"/>
              <a:t>St Neots PCN - Ethnic Minorities % compared with ICS average</a:t>
            </a:r>
            <a:endParaRPr dirty="0"/>
          </a:p>
          <a:p>
            <a:r>
              <a:rPr b="0" dirty="0"/>
              <a:t>No alt text provided</a:t>
            </a:r>
            <a:endParaRPr dirty="0"/>
          </a:p>
          <a:p>
            <a:endParaRPr dirty="0"/>
          </a:p>
          <a:p>
            <a:r>
              <a:rPr b="1" dirty="0"/>
              <a:t>St Neots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St Neots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17:23:27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St Neots PCN - % by Ethnic Group ,St Neots PCN - % by Ethnic Group (excluding Unknown) - summary ,St Neots PCN - % by Ethnic Group (excluding Unknown) - detail ,St Neots PCN - Unknown % compared with ICS average ,St Neots PCN - Ethnic Minorities % compared with ICS average ,St Neots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Neots PCN by Practice ,slicer ,slicer ,Birth Rates per 1,000 Females for the year 2022 ,St Neots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St Neots PCN -  by register name 2022/23 ,Statistically significantly lower ,Statistically similar ,Statistically significantly higher ,Source: QOF ,actionButton ,actionButton ,actionButton ,St Neots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St Neots PCN by Practice for the year 2022/23 ,North ABU  ,ICS Total ,Smoking Prevalence by Year ,St Neot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St Neots PCN by Practice for the year 2022/23 ,North ABU  ,ICS Total ,Hypertension Prevalence by Year ,St Neot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St Neots PCN by Practice for the year 2022/23 ,North ABU  ,ICS Total ,Obesity Prevalence by Year ,St Neot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St Neots PCN by Practice for the year 2022/23 ,North ABU  ,ICS Total ,Diabetes mellitus Prevalence by Year ,St Neot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St Neots PCN by Practice for the year 2022/23 ,North ABU  ,ICS Total ,Depression Prevalence by Year ,St Neot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Neots PCN by Practice in 2022/23 ,slicer ,slicer ,A&amp;E Attendances ,slicer ,slicer ,slicer ,DASR per 1,000 - Trends ,North ABU  ,ICS Total ,St Neots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Neots PCN by Practice in 2022/23 ,slicer ,slicer ,Hospital Admissions - Directly Age Standardised Rates (DASR) per 1,000 ,slicer ,slicer ,slicer ,DASR per 1,000 - Trends ,North ABU  ,ICS Total ,St Neot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C3972853-C8A0-AC6F-7E7F-87FA9DC5FDDC}"/>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Neots PCN by Practice in 2022/23 ,slicer ,slicer ,Hospital Admissions - Directly Age Standardised Rates (DASR) per 1,000 ,slicer ,slicer ,slicer ,DASR per 1,000 - Trends ,North ABU  ,ICS Total ,St Neot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Neots PCN by Practice in 2022/23 ,slicer ,slicer ,Hospital Admissions - Directly Age Standardised Rates (DASR) per 1,000 ,slicer ,slicer ,slicer ,DASR per 1,000 - Trends ,North ABU  ,ICS Total ,St Neot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Neots PCN by Practice in 2022/23 ,slicer ,slicer ,Hospital Admissions - Directly Age Standardised Rates (DASR) per 1,000 ,slicer ,slicer ,slicer ,DASR per 1,000 - Trends ,North ABU  ,ICS Total ,St Neot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Neots PCN by Practice in 2022/23 ,slicer ,slicer ,Hospital Admissions - Directly Age Standardised Rates (DASR) per 1,000 ,slicer ,slicer ,slicer ,DASR per 1,000 - Trends ,North ABU  ,ICS Total ,St Neot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Neots PCN by Practice in   - 2023 ,slicer ,DASR per 100,000 - Trends ,slicer ,Mortality - Directly Age Standardised Rates (DASR) per 100,000 ,Statistically significantly higher ,Statistically similar ,Statistically significantly lower ,St Neot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Neots PCN by Practice in   - 2023 ,slicer ,DASR per 100,000 - Trends ,slicer ,Mortality - Directly Age Standardised Rates (DASR) per 100,000 ,Statistically significantly higher ,Statistically similar ,Statistically significantly lower ,St Neot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Neots PCN by Practice in   - 2023 ,slicer ,DASR per 100,000 - Trends ,slicer ,Mortality - Directly Age Standardised Rates (DASR) per 100,000 ,Statistically significantly higher ,Statistically similar ,Statistically significantly lower ,St Neot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Neots PCN by Practice in   - 2023 ,slicer ,DASR per 100,000 - Trends ,slicer ,Mortality - Directly Age Standardised Rates (DASR) per 100,000 ,Statistically significantly higher ,Statistically similar ,Statistically significantly lower ,St Neot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1585980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St Neots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5E7E13C4-EF37-4775-5286-BAF2FB06270C}"/>
              </a:ext>
            </a:extLst>
          </p:cNvPr>
          <p:cNvPicPr>
            <a:picLocks noChangeAspect="1"/>
          </p:cNvPicPr>
          <p:nvPr/>
        </p:nvPicPr>
        <p:blipFill>
          <a:blip r:embed="rId5"/>
          <a:stretch>
            <a:fillRect/>
          </a:stretch>
        </p:blipFill>
        <p:spPr>
          <a:xfrm>
            <a:off x="6279550" y="1812704"/>
            <a:ext cx="5695292" cy="49087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St Neots PCN persons, all ages ,ICS ,North ,St Neots PCN ,lineChart ,actionButton ,ABU ,Source: NHS Digital GP Reg Pop ,actionButton ,actionButton ,actionButton ,St Neots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St Neot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St Neot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St Neot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DCF15A-2AD1-42D8-B77E-7C0A45CC5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36C46A-74A2-4386-A267-A72F6F458EFD}">
  <ds:schemaRefs>
    <ds:schemaRef ds:uri="http://schemas.microsoft.com/office/2006/metadata/properties"/>
    <ds:schemaRef ds:uri="f13cdf73-8515-4377-9b85-8071d18a76e2"/>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8f0e4762-0647-4515-854e-54c39e301341"/>
    <ds:schemaRef ds:uri="http://purl.org/dc/dcmitype/"/>
  </ds:schemaRefs>
</ds:datastoreItem>
</file>

<file path=customXml/itemProps3.xml><?xml version="1.0" encoding="utf-8"?>
<ds:datastoreItem xmlns:ds="http://schemas.openxmlformats.org/officeDocument/2006/customXml" ds:itemID="{339C7C27-7A5E-4CFE-B102-CEE9C0DEDE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3424</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St Neots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