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2"/>
  </p:notesMasterIdLst>
  <p:sldIdLst>
    <p:sldId id="256" r:id="rId5"/>
    <p:sldId id="257" r:id="rId6"/>
    <p:sldId id="282"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54" d="100"/>
          <a:sy n="54" d="100"/>
        </p:scale>
        <p:origin x="400"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Robson" userId="3e3e8bde-6bd1-42a6-8cad-f255a48b06db" providerId="ADAL" clId="{06B5F315-4283-4A96-AD77-4D36DD1F8E50}"/>
    <pc:docChg chg="custSel addSld modSld">
      <pc:chgData name="Andrew Robson" userId="3e3e8bde-6bd1-42a6-8cad-f255a48b06db" providerId="ADAL" clId="{06B5F315-4283-4A96-AD77-4D36DD1F8E50}" dt="2024-04-15T15:23:19.962" v="34" actId="14100"/>
      <pc:docMkLst>
        <pc:docMk/>
      </pc:docMkLst>
      <pc:sldChg chg="modSp mod">
        <pc:chgData name="Andrew Robson" userId="3e3e8bde-6bd1-42a6-8cad-f255a48b06db" providerId="ADAL" clId="{06B5F315-4283-4A96-AD77-4D36DD1F8E50}" dt="2024-04-15T15:22:12.366" v="30" actId="14100"/>
        <pc:sldMkLst>
          <pc:docMk/>
          <pc:sldMk cId="7630729" sldId="256"/>
        </pc:sldMkLst>
        <pc:spChg chg="mod">
          <ac:chgData name="Andrew Robson" userId="3e3e8bde-6bd1-42a6-8cad-f255a48b06db" providerId="ADAL" clId="{06B5F315-4283-4A96-AD77-4D36DD1F8E50}" dt="2024-04-15T15:22:12.366" v="30" actId="14100"/>
          <ac:spMkLst>
            <pc:docMk/>
            <pc:sldMk cId="7630729" sldId="256"/>
            <ac:spMk id="12" creationId="{00000000-0000-0000-0000-000000000000}"/>
          </ac:spMkLst>
        </pc:spChg>
      </pc:sldChg>
      <pc:sldChg chg="addSp delSp mod">
        <pc:chgData name="Andrew Robson" userId="3e3e8bde-6bd1-42a6-8cad-f255a48b06db" providerId="ADAL" clId="{06B5F315-4283-4A96-AD77-4D36DD1F8E50}" dt="2024-04-15T15:22:24.263" v="31"/>
        <pc:sldMkLst>
          <pc:docMk/>
          <pc:sldMk cId="0" sldId="257"/>
        </pc:sldMkLst>
        <pc:picChg chg="add">
          <ac:chgData name="Andrew Robson" userId="3e3e8bde-6bd1-42a6-8cad-f255a48b06db" providerId="ADAL" clId="{06B5F315-4283-4A96-AD77-4D36DD1F8E50}" dt="2024-04-15T15:22:24.263" v="31"/>
          <ac:picMkLst>
            <pc:docMk/>
            <pc:sldMk cId="0" sldId="257"/>
            <ac:picMk id="2" creationId="{99B6CEE9-49B6-F963-68D4-A0C826D7D4BE}"/>
          </ac:picMkLst>
        </pc:picChg>
        <pc:picChg chg="del">
          <ac:chgData name="Andrew Robson" userId="3e3e8bde-6bd1-42a6-8cad-f255a48b06db" providerId="ADAL" clId="{06B5F315-4283-4A96-AD77-4D36DD1F8E50}" dt="2024-04-15T15:21:57.863" v="1" actId="478"/>
          <ac:picMkLst>
            <pc:docMk/>
            <pc:sldMk cId="0" sldId="257"/>
            <ac:picMk id="3" creationId="{00000000-0000-0000-0000-000000000000}"/>
          </ac:picMkLst>
        </pc:picChg>
      </pc:sldChg>
      <pc:sldChg chg="addSp modSp mod">
        <pc:chgData name="Andrew Robson" userId="3e3e8bde-6bd1-42a6-8cad-f255a48b06db" providerId="ADAL" clId="{06B5F315-4283-4A96-AD77-4D36DD1F8E50}" dt="2024-04-15T15:23:19.962" v="34" actId="14100"/>
        <pc:sldMkLst>
          <pc:docMk/>
          <pc:sldMk cId="0" sldId="259"/>
        </pc:sldMkLst>
        <pc:picChg chg="add mod">
          <ac:chgData name="Andrew Robson" userId="3e3e8bde-6bd1-42a6-8cad-f255a48b06db" providerId="ADAL" clId="{06B5F315-4283-4A96-AD77-4D36DD1F8E50}" dt="2024-04-15T15:23:19.962" v="34" actId="14100"/>
          <ac:picMkLst>
            <pc:docMk/>
            <pc:sldMk cId="0" sldId="259"/>
            <ac:picMk id="5" creationId="{F854F280-E828-E390-BF49-47B8E42525A1}"/>
          </ac:picMkLst>
        </pc:picChg>
      </pc:sldChg>
      <pc:sldChg chg="add">
        <pc:chgData name="Andrew Robson" userId="3e3e8bde-6bd1-42a6-8cad-f255a48b06db" providerId="ADAL" clId="{06B5F315-4283-4A96-AD77-4D36DD1F8E50}" dt="2024-04-15T15:21:54.686" v="0" actId="2890"/>
        <pc:sldMkLst>
          <pc:docMk/>
          <pc:sldMk cId="448574362"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431BE-83B3-481F-8943-AC095A4BA6FB}" type="datetimeFigureOut">
              <a:rPr lang="en-GB" smtClean="0"/>
              <a:t>15/04/2024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76EEB-E29D-4805-846B-7E0394F39DE7}" type="slidenum">
              <a:rPr lang="en-GB" smtClean="0"/>
              <a:t>‹#›</a:t>
            </a:fld>
            <a:endParaRPr lang="en-GB"/>
          </a:p>
        </p:txBody>
      </p:sp>
    </p:spTree>
    <p:extLst>
      <p:ext uri="{BB962C8B-B14F-4D97-AF65-F5344CB8AC3E}">
        <p14:creationId xmlns:p14="http://schemas.microsoft.com/office/powerpoint/2010/main" val="2199313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Cambridgeshire and Peterborough PCN Dashboard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pageNavigator</a:t>
            </a:r>
            <a:endParaRPr dirty="0"/>
          </a:p>
          <a:p>
            <a:r>
              <a:rPr b="0" dirty="0"/>
              <a:t>No alt text provided</a:t>
            </a:r>
            <a:endParaRPr dirty="0"/>
          </a:p>
          <a:p>
            <a:endParaRPr dirty="0"/>
          </a:p>
          <a:p>
            <a:r>
              <a:rPr b="1" dirty="0"/>
              <a:t>Slicer PCN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South Fenland PCN by Practice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Birth Rates per 1,000 Females for the year 2022</a:t>
            </a:r>
            <a:endParaRPr dirty="0"/>
          </a:p>
          <a:p>
            <a:r>
              <a:rPr b="0" dirty="0"/>
              <a:t>No alt text provided</a:t>
            </a:r>
            <a:endParaRPr dirty="0"/>
          </a:p>
          <a:p>
            <a:endParaRPr dirty="0"/>
          </a:p>
          <a:p>
            <a:r>
              <a:rPr b="1" dirty="0"/>
              <a:t>South Fenland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Birth Rates per 1,000 Females - trends</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ICS DSCRO Births Table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All Registers Prevalence</a:t>
            </a:r>
            <a:endParaRPr dirty="0"/>
          </a:p>
          <a:p>
            <a:r>
              <a:rPr b="0" dirty="0"/>
              <a:t>No alt text provided</a:t>
            </a:r>
            <a:endParaRPr dirty="0"/>
          </a:p>
          <a:p>
            <a:endParaRPr dirty="0"/>
          </a:p>
          <a:p>
            <a:r>
              <a:rPr b="1" dirty="0"/>
              <a:t>South Fenland PCN -  by register name 2022/23</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South Fenland PCN by Practice for the year 2022/23</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Smoking Prevalence</a:t>
            </a:r>
            <a:endParaRPr dirty="0"/>
          </a:p>
          <a:p>
            <a:r>
              <a:rPr b="0" dirty="0"/>
              <a:t>No alt text provided</a:t>
            </a:r>
            <a:endParaRPr dirty="0"/>
          </a:p>
          <a:p>
            <a:endParaRPr dirty="0"/>
          </a:p>
          <a:p>
            <a:r>
              <a:rPr b="1" dirty="0"/>
              <a:t>South Fenland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Smoking Prevalence by Year</a:t>
            </a:r>
            <a:endParaRPr dirty="0"/>
          </a:p>
          <a:p>
            <a:r>
              <a:rPr b="0" dirty="0"/>
              <a:t>No alt text provided</a:t>
            </a:r>
            <a:endParaRPr dirty="0"/>
          </a:p>
          <a:p>
            <a:endParaRPr dirty="0"/>
          </a:p>
          <a:p>
            <a:r>
              <a:rPr b="1" dirty="0"/>
              <a:t>South Fenland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Hypertension Prevalence</a:t>
            </a:r>
            <a:endParaRPr dirty="0"/>
          </a:p>
          <a:p>
            <a:r>
              <a:rPr b="0" dirty="0"/>
              <a:t>No alt text provided</a:t>
            </a:r>
            <a:endParaRPr dirty="0"/>
          </a:p>
          <a:p>
            <a:endParaRPr dirty="0"/>
          </a:p>
          <a:p>
            <a:r>
              <a:rPr b="1" dirty="0"/>
              <a:t>South Fenland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Hypertension Prevalence by Year</a:t>
            </a:r>
            <a:endParaRPr dirty="0"/>
          </a:p>
          <a:p>
            <a:r>
              <a:rPr b="0" dirty="0"/>
              <a:t>No alt text provided</a:t>
            </a:r>
            <a:endParaRPr dirty="0"/>
          </a:p>
          <a:p>
            <a:endParaRPr dirty="0"/>
          </a:p>
          <a:p>
            <a:r>
              <a:rPr b="1" dirty="0"/>
              <a:t>South Fenland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Obesity Prevalence</a:t>
            </a:r>
            <a:endParaRPr dirty="0"/>
          </a:p>
          <a:p>
            <a:r>
              <a:rPr b="0" dirty="0"/>
              <a:t>No alt text provided</a:t>
            </a:r>
            <a:endParaRPr dirty="0"/>
          </a:p>
          <a:p>
            <a:endParaRPr dirty="0"/>
          </a:p>
          <a:p>
            <a:r>
              <a:rPr b="1" dirty="0"/>
              <a:t>South Fenland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Obesity Prevalence by Year</a:t>
            </a:r>
            <a:endParaRPr dirty="0"/>
          </a:p>
          <a:p>
            <a:r>
              <a:rPr b="0" dirty="0"/>
              <a:t>No alt text provided</a:t>
            </a:r>
            <a:endParaRPr dirty="0"/>
          </a:p>
          <a:p>
            <a:endParaRPr dirty="0"/>
          </a:p>
          <a:p>
            <a:r>
              <a:rPr b="1" dirty="0"/>
              <a:t>South Fenland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Diabetes mellitus Prevalence</a:t>
            </a:r>
            <a:endParaRPr dirty="0"/>
          </a:p>
          <a:p>
            <a:r>
              <a:rPr b="0" dirty="0"/>
              <a:t>No alt text provided</a:t>
            </a:r>
            <a:endParaRPr dirty="0"/>
          </a:p>
          <a:p>
            <a:endParaRPr dirty="0"/>
          </a:p>
          <a:p>
            <a:r>
              <a:rPr b="1" dirty="0"/>
              <a:t>South Fenland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Diabetes mellitus Prevalence by Year</a:t>
            </a:r>
            <a:endParaRPr dirty="0"/>
          </a:p>
          <a:p>
            <a:r>
              <a:rPr b="0" dirty="0"/>
              <a:t>No alt text provided</a:t>
            </a:r>
            <a:endParaRPr dirty="0"/>
          </a:p>
          <a:p>
            <a:endParaRPr dirty="0"/>
          </a:p>
          <a:p>
            <a:r>
              <a:rPr b="1" dirty="0"/>
              <a:t>South Fenland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Depression Prevalence</a:t>
            </a:r>
            <a:endParaRPr dirty="0"/>
          </a:p>
          <a:p>
            <a:r>
              <a:rPr b="0" dirty="0"/>
              <a:t>No alt text provided</a:t>
            </a:r>
            <a:endParaRPr dirty="0"/>
          </a:p>
          <a:p>
            <a:endParaRPr dirty="0"/>
          </a:p>
          <a:p>
            <a:r>
              <a:rPr b="1" dirty="0"/>
              <a:t>South Fenland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Depression Prevalence by Year</a:t>
            </a:r>
            <a:endParaRPr dirty="0"/>
          </a:p>
          <a:p>
            <a:r>
              <a:rPr b="0" dirty="0"/>
              <a:t>No alt text provided</a:t>
            </a:r>
            <a:endParaRPr dirty="0"/>
          </a:p>
          <a:p>
            <a:endParaRPr dirty="0"/>
          </a:p>
          <a:p>
            <a:r>
              <a:rPr b="1" dirty="0"/>
              <a:t>South Fenland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South Fenland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A&amp;E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South Fenland PCN</a:t>
            </a:r>
            <a:endParaRPr dirty="0"/>
          </a:p>
          <a:p>
            <a:r>
              <a:rPr b="0" dirty="0"/>
              <a:t>No alt text provided</a:t>
            </a:r>
            <a:endParaRPr dirty="0"/>
          </a:p>
          <a:p>
            <a:endParaRPr dirty="0"/>
          </a:p>
          <a:p>
            <a:r>
              <a:rPr b="1" dirty="0"/>
              <a:t>Source: DSCRO ECDS</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South Fenland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South Fenland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South Fenland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South Fenland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Cambridgeshire and Peterborough PCN Dashboard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pageNavigator</a:t>
            </a:r>
            <a:endParaRPr dirty="0"/>
          </a:p>
          <a:p>
            <a:r>
              <a:rPr b="0" dirty="0"/>
              <a:t>No alt text provided</a:t>
            </a:r>
            <a:endParaRPr dirty="0"/>
          </a:p>
          <a:p>
            <a:endParaRPr dirty="0"/>
          </a:p>
          <a:p>
            <a:r>
              <a:rPr b="1" dirty="0"/>
              <a:t>Slicer PCN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extLst>
      <p:ext uri="{BB962C8B-B14F-4D97-AF65-F5344CB8AC3E}">
        <p14:creationId xmlns:p14="http://schemas.microsoft.com/office/powerpoint/2010/main" val="1232205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South Fenland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South Fenland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South Fenland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South Fenland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South Fenland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South Fenland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South Fenland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South Fenland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South Fenland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South Fenland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South Fenland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South Fenland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South Fenland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South Fenland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multiRowCard</a:t>
            </a:r>
            <a:endParaRPr dirty="0"/>
          </a:p>
          <a:p>
            <a:r>
              <a:rPr b="0" dirty="0"/>
              <a:t>No alt text provided</a:t>
            </a:r>
            <a:endParaRPr dirty="0"/>
          </a:p>
          <a:p>
            <a:endParaRPr dirty="0"/>
          </a:p>
          <a:p>
            <a:r>
              <a:rPr b="1" dirty="0"/>
              <a:t>QOF Prevalence</a:t>
            </a:r>
            <a:endParaRPr dirty="0"/>
          </a:p>
          <a:p>
            <a:r>
              <a:rPr b="0" dirty="0"/>
              <a:t>No alt text provided</a:t>
            </a:r>
            <a:endParaRPr dirty="0"/>
          </a:p>
          <a:p>
            <a:endParaRPr dirty="0"/>
          </a:p>
          <a:p>
            <a:r>
              <a:rPr b="1" dirty="0"/>
              <a:t>Population</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Summary Indicators</a:t>
            </a:r>
            <a:endParaRPr dirty="0"/>
          </a:p>
          <a:p>
            <a:r>
              <a:rPr b="0" dirty="0"/>
              <a:t>No alt text provided</a:t>
            </a:r>
            <a:endParaRPr dirty="0"/>
          </a:p>
          <a:p>
            <a:endParaRPr dirty="0"/>
          </a:p>
          <a:p>
            <a:r>
              <a:rPr b="1" dirty="0"/>
              <a:t>Activity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Cost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change from Jan'20</a:t>
            </a:r>
            <a:endParaRPr dirty="0"/>
          </a:p>
          <a:p>
            <a:r>
              <a:rPr b="0" dirty="0"/>
              <a:t>No alt text provided</a:t>
            </a:r>
            <a:endParaRPr dirty="0"/>
          </a:p>
          <a:p>
            <a:endParaRPr dirty="0"/>
          </a:p>
          <a:p>
            <a:r>
              <a:rPr b="1" dirty="0"/>
              <a:t>% point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Mortality rate per 1,000 </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 ⬇  = decrease</a:t>
            </a:r>
            <a:endParaRPr dirty="0"/>
          </a:p>
          <a:p>
            <a:r>
              <a:rPr b="0" dirty="0"/>
              <a:t>No alt text provided</a:t>
            </a:r>
            <a:endParaRPr dirty="0"/>
          </a:p>
          <a:p>
            <a:endParaRPr dirty="0"/>
          </a:p>
          <a:p>
            <a:r>
              <a:rPr b="1" dirty="0"/>
              <a:t>🟠 ⬆  = increase</a:t>
            </a:r>
            <a:endParaRPr dirty="0"/>
          </a:p>
          <a:p>
            <a:r>
              <a:rPr b="0" dirty="0"/>
              <a:t>No alt text provided</a:t>
            </a:r>
            <a:endParaRPr dirty="0"/>
          </a:p>
          <a:p>
            <a:endParaRPr dirty="0"/>
          </a:p>
          <a:p>
            <a:r>
              <a:rPr b="1" dirty="0"/>
              <a:t>Key:</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Practice Locations and Registered Patients as at Apr'24</a:t>
            </a:r>
            <a:endParaRPr dirty="0"/>
          </a:p>
          <a:p>
            <a:r>
              <a:rPr b="0" dirty="0"/>
              <a:t>No alt text provided</a:t>
            </a:r>
            <a:endParaRPr dirty="0"/>
          </a:p>
          <a:p>
            <a:endParaRPr dirty="0"/>
          </a:p>
          <a:p>
            <a:r>
              <a:rPr b="1" dirty="0"/>
              <a:t>Slicer Extract Date</a:t>
            </a:r>
            <a:endParaRPr dirty="0"/>
          </a:p>
          <a:p>
            <a:r>
              <a:rPr b="0" dirty="0"/>
              <a:t>No alt text provided</a:t>
            </a:r>
            <a:endParaRPr dirty="0"/>
          </a:p>
          <a:p>
            <a:endParaRPr dirty="0"/>
          </a:p>
          <a:p>
            <a:r>
              <a:rPr b="1" dirty="0"/>
              <a:t>Registered Patients by Practice as at Apr'24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South Fenland PCN</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PBI_CV_EB3A4088_75C5_4746_9D8B_255A7B7ECD6C</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All Ages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South Fenland PCN persons, all ages</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South Fenland PCN</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South Fenland PCN persons, all ages</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Apr'24 - 00 - 17 (children)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South Fenland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Apr'24 - 18 - 64 (working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South Fenland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Apr'24 - 65+ (older people)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South Fenland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Registered Population by ethnic group as at Apr'23</a:t>
            </a:r>
            <a:endParaRPr dirty="0"/>
          </a:p>
          <a:p>
            <a:r>
              <a:rPr b="0" dirty="0"/>
              <a:t>No alt text provided</a:t>
            </a:r>
            <a:endParaRPr dirty="0"/>
          </a:p>
          <a:p>
            <a:endParaRPr dirty="0"/>
          </a:p>
          <a:p>
            <a:r>
              <a:rPr b="1" dirty="0"/>
              <a:t>South Fenland PCN - % by Ethnic Group</a:t>
            </a:r>
            <a:endParaRPr dirty="0"/>
          </a:p>
          <a:p>
            <a:r>
              <a:rPr b="0" dirty="0"/>
              <a:t>No alt text provided</a:t>
            </a:r>
            <a:endParaRPr dirty="0"/>
          </a:p>
          <a:p>
            <a:endParaRPr dirty="0"/>
          </a:p>
          <a:p>
            <a:r>
              <a:rPr b="1" dirty="0"/>
              <a:t>South Fenland PCN - % by Ethnic Group (excluding Unknown) - summary</a:t>
            </a:r>
            <a:endParaRPr dirty="0"/>
          </a:p>
          <a:p>
            <a:r>
              <a:rPr b="0" dirty="0"/>
              <a:t>No alt text provided</a:t>
            </a:r>
            <a:endParaRPr dirty="0"/>
          </a:p>
          <a:p>
            <a:endParaRPr dirty="0"/>
          </a:p>
          <a:p>
            <a:r>
              <a:rPr b="1" dirty="0"/>
              <a:t>South Fenland PCN - % by Ethnic Group (excluding Unknown) - detail</a:t>
            </a:r>
            <a:endParaRPr dirty="0"/>
          </a:p>
          <a:p>
            <a:r>
              <a:rPr b="0" dirty="0"/>
              <a:t>No alt text provided</a:t>
            </a:r>
            <a:endParaRPr dirty="0"/>
          </a:p>
          <a:p>
            <a:endParaRPr dirty="0"/>
          </a:p>
          <a:p>
            <a:r>
              <a:rPr b="1" dirty="0"/>
              <a:t>South Fenland PCN - Unknown % compared with ICS average</a:t>
            </a:r>
            <a:endParaRPr dirty="0"/>
          </a:p>
          <a:p>
            <a:r>
              <a:rPr b="0" dirty="0"/>
              <a:t>No alt text provided</a:t>
            </a:r>
            <a:endParaRPr dirty="0"/>
          </a:p>
          <a:p>
            <a:endParaRPr dirty="0"/>
          </a:p>
          <a:p>
            <a:r>
              <a:rPr b="1" dirty="0"/>
              <a:t>South Fenland PCN - Ethnic Minorities % compared with ICS average</a:t>
            </a:r>
            <a:endParaRPr dirty="0"/>
          </a:p>
          <a:p>
            <a:r>
              <a:rPr b="0" dirty="0"/>
              <a:t>No alt text provided</a:t>
            </a:r>
            <a:endParaRPr dirty="0"/>
          </a:p>
          <a:p>
            <a:endParaRPr dirty="0"/>
          </a:p>
          <a:p>
            <a:r>
              <a:rPr b="1" dirty="0"/>
              <a:t>South Fenland PCN - Ethnic Minorities % by Practice</a:t>
            </a:r>
            <a:endParaRPr dirty="0"/>
          </a:p>
          <a:p>
            <a:r>
              <a:rPr b="0" dirty="0"/>
              <a:t>No alt text provided</a:t>
            </a:r>
            <a:endParaRPr dirty="0"/>
          </a:p>
          <a:p>
            <a:endParaRPr dirty="0"/>
          </a:p>
          <a:p>
            <a:r>
              <a:rPr b="1" dirty="0"/>
              <a:t>Source: ICB Primary Care Information Team from Systmone / EMIS</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4/15/2024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4/15/2024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4/15/2024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
          <p:cNvSpPr txBox="1">
            <a:spLocks noGrp="1"/>
          </p:cNvSpPr>
          <p:nvPr>
            <p:ph type="title" idx="4294967295"/>
          </p:nvPr>
        </p:nvSpPr>
        <p:spPr>
          <a:xfrm>
            <a:off x="810584" y="2982149"/>
            <a:ext cx="6896502" cy="71202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rPr>
              <a:t>PCN Dashboard Beta Version – South Fenland PCN</a:t>
            </a:r>
          </a:p>
        </p:txBody>
      </p:sp>
      <p:sp>
        <p:nvSpPr>
          <p:cNvPr id="13" name="Text Placeholder 2"/>
          <p:cNvSpPr txBox="1">
            <a:spLocks/>
          </p:cNvSpPr>
          <p:nvPr/>
        </p:nvSpPr>
        <p:spPr>
          <a:xfrm>
            <a:off x="853448" y="3658761"/>
            <a:ext cx="1488017" cy="2534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1200" b="0" i="0" u="sng" kern="1200">
                <a:solidFill>
                  <a:schemeClr val="tx1"/>
                </a:solidFill>
                <a:latin typeface="Segoe UI" charset="0"/>
                <a:ea typeface="Segoe UI" charset="0"/>
                <a:cs typeface="Segoe UI" charset="0"/>
              </a:defRPr>
            </a:lvl1pPr>
            <a:lvl2pPr marL="457200"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l"/>
            <a:r>
              <a:rPr lang="en-US" dirty="0">
                <a:solidFill>
                  <a:schemeClr val="bg1"/>
                </a:solidFill>
                <a:hlinkClick r:id="rId3"/>
              </a:rPr>
              <a:t>View in Power BI</a:t>
            </a:r>
            <a:endParaRPr lang="en-US" dirty="0">
              <a:solidFill>
                <a:schemeClr val="bg1"/>
              </a:solidFill>
            </a:endParaRPr>
          </a:p>
        </p:txBody>
      </p:sp>
      <p:sp>
        <p:nvSpPr>
          <p:cNvPr id="17" name="TextBox 16"/>
          <p:cNvSpPr txBox="1"/>
          <p:nvPr/>
        </p:nvSpPr>
        <p:spPr>
          <a:xfrm>
            <a:off x="832315" y="5823544"/>
            <a:ext cx="2177716" cy="369332"/>
          </a:xfrm>
          <a:prstGeom prst="rect">
            <a:avLst/>
          </a:prstGeom>
          <a:noFill/>
        </p:spPr>
        <p:txBody>
          <a:bodyPr wrap="square" rtlCol="0">
            <a:spAutoFit/>
          </a:bodyPr>
          <a:lstStyle/>
          <a:p>
            <a:r>
              <a:rPr lang="en-US" sz="900" b="1" i="0" dirty="0">
                <a:solidFill>
                  <a:schemeClr val="bg1"/>
                </a:solidFill>
                <a:latin typeface="Segoe UI Semibold" charset="0"/>
                <a:ea typeface="Segoe UI Semibold" charset="0"/>
                <a:cs typeface="Segoe UI Semibold" charset="0"/>
              </a:rPr>
              <a:t>Downloaded at:</a:t>
            </a:r>
          </a:p>
          <a:p>
            <a:r>
              <a:rPr lang="en-US" sz="900" b="0" i="0" dirty="0">
                <a:solidFill>
                  <a:schemeClr val="bg1"/>
                </a:solidFill>
                <a:latin typeface="Segoe UI" charset="0"/>
                <a:ea typeface="Segoe UI" charset="0"/>
                <a:cs typeface="Segoe UI" charset="0"/>
              </a:rPr>
              <a:t>12/04/2024 17:13:52 UTC</a:t>
            </a:r>
          </a:p>
        </p:txBody>
      </p:sp>
      <p:sp>
        <p:nvSpPr>
          <p:cNvPr id="10" name="TextBox 9"/>
          <p:cNvSpPr txBox="1"/>
          <p:nvPr/>
        </p:nvSpPr>
        <p:spPr>
          <a:xfrm>
            <a:off x="828512" y="5407903"/>
            <a:ext cx="2177716" cy="369332"/>
          </a:xfrm>
          <a:prstGeom prst="rect">
            <a:avLst/>
          </a:prstGeom>
          <a:noFill/>
        </p:spPr>
        <p:txBody>
          <a:bodyPr wrap="square" rtlCol="0">
            <a:spAutoFit/>
          </a:bodyPr>
          <a:lstStyle/>
          <a:p>
            <a:r>
              <a:rPr lang="en-US" sz="900" b="1" dirty="0">
                <a:solidFill>
                  <a:schemeClr val="bg1"/>
                </a:solidFill>
                <a:latin typeface="Segoe UI Semibold" charset="0"/>
                <a:ea typeface="Segoe UI Semibold" charset="0"/>
                <a:cs typeface="Segoe UI Semibold" charset="0"/>
              </a:rPr>
              <a:t>Last data refresh:</a:t>
            </a:r>
            <a:endParaRPr lang="en-US" sz="900" b="1" i="0" dirty="0">
              <a:solidFill>
                <a:schemeClr val="bg1"/>
              </a:solidFill>
              <a:latin typeface="Segoe UI Semibold" charset="0"/>
              <a:ea typeface="Segoe UI Semibold" charset="0"/>
              <a:cs typeface="Segoe UI Semibold" charset="0"/>
            </a:endParaRPr>
          </a:p>
          <a:p>
            <a:r>
              <a:rPr lang="en-US" sz="900" dirty="0">
                <a:solidFill>
                  <a:schemeClr val="bg1"/>
                </a:solidFill>
                <a:latin typeface="Segoe UI" charset="0"/>
                <a:ea typeface="Segoe UI" charset="0"/>
                <a:cs typeface="Segoe UI" charset="0"/>
              </a:rPr>
              <a:t>12/04/2024 15:40:25 UTC</a:t>
            </a:r>
            <a:endParaRPr lang="en-US" sz="900" b="0" i="0" dirty="0">
              <a:solidFill>
                <a:schemeClr val="bg1"/>
              </a:solidFill>
              <a:latin typeface="Segoe UI" charset="0"/>
              <a:ea typeface="Segoe UI" charset="0"/>
              <a:cs typeface="Segoe UI" charset="0"/>
            </a:endParaRPr>
          </a:p>
        </p:txBody>
      </p:sp>
      <p:pic>
        <p:nvPicPr>
          <p:cNvPr id="16" name="Picture 15" descr="Microsoft Power B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44" y="722376"/>
            <a:ext cx="1490690" cy="245805"/>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9696" y="3694176"/>
            <a:ext cx="162027" cy="153025"/>
          </a:xfrm>
          <a:prstGeom prst="rect">
            <a:avLst/>
          </a:prstGeom>
        </p:spPr>
      </p:pic>
    </p:spTree>
    <p:extLst>
      <p:ext uri="{BB962C8B-B14F-4D97-AF65-F5344CB8AC3E}">
        <p14:creationId xmlns:p14="http://schemas.microsoft.com/office/powerpoint/2010/main" val="763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Registered Population by ethnic group as at Apr'23 ,South Fenland PCN - % by Ethnic Group ,South Fenland PCN - % by Ethnic Group (excluding Unknown) - summary ,South Fenland PCN - % by Ethnic Group (excluding Unknown) - detail ,South Fenland PCN - Unknown % compared with ICS average ,South Fenland PCN - Ethnic Minorities % compared with ICS average ,South Fenland PCN - Ethnic Minorities % by Practice ,Source: ICB Primary Care Information Team from Systmone / EMIS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Ethnicity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outh Fenland PCN by Practice ,slicer ,slicer ,Birth Rates per 1,000 Females for the year 2022 ,South Fenland PCN ,North ABU ,ICS Total ,Birth Rates per 1,000 Females - trends ,Statistically significantly lower ,Statistically similar ,Statistically significantly higher ,Source: ICS DSCRO Births Table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Fertility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All Registers Prevalence ,South Fenland PCN -  by register name 2022/23 ,Statistically significantly lower ,Statistically similar ,Statistically significantly higher ,Source: QOF ,actionButton ,actionButton ,actionButton ,South Fenland PCN by Practice for the year 2022/23.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 All Registers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Smoking Prevalence ,South Fenland PCN by Practice for the year 2022/23 ,North ABU  ,ICS Total ,Smoking Prevalence by Year ,South Fenland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Smoking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Hypertension Prevalence ,South Fenland PCN by Practice for the year 2022/23 ,North ABU  ,ICS Total ,Hypertension Prevalence by Year ,South Fenland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Hyp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Obesity Prevalence ,South Fenland PCN by Practice for the year 2022/23 ,North ABU  ,ICS Total ,Obesity Prevalence by Year ,South Fenland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Obesity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Diabetes mellitus Prevalence ,South Fenland PCN by Practice for the year 2022/23 ,North ABU  ,ICS Total ,Diabetes mellitus Prevalence by Year ,South Fenland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Diabetes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Depression Prevalence ,South Fenland PCN by Practice for the year 2022/23 ,North ABU  ,ICS Total ,Depression Prevalence by Year ,South Fenland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Depression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outh Fenland PCN by Practice in 2022/23 ,slicer ,slicer ,A&amp;E Attendances ,slicer ,slicer ,slicer ,DASR per 1,000 - Trends ,North ABU  ,ICS Total ,South Fenland PCN ,Source: DSCRO ECDS ,Statistically significantly higher ,Statistically similar ,Statistically significantly lower ,slicer ,actionButton ,actionButton ,actionButton ,Select Age Group, Age ,Select Age Group, Age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A&amp;E Attendances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outh Fenland PCN by Practice in 2022/23 ,slicer ,slicer ,Hospital Admissions - Directly Age Standardised Rates (DASR) per 1,000 ,slicer ,slicer ,slicer ,DASR per 1,000 - Trends ,North ABU  ,ICS Total ,South Fenland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Contents Page</a:t>
            </a:r>
          </a:p>
        </p:txBody>
      </p:sp>
      <p:pic>
        <p:nvPicPr>
          <p:cNvPr id="2" name="Picture 1">
            <a:extLst>
              <a:ext uri="{FF2B5EF4-FFF2-40B4-BE49-F238E27FC236}">
                <a16:creationId xmlns:a16="http://schemas.microsoft.com/office/drawing/2014/main" id="{99B6CEE9-49B6-F963-68D4-A0C826D7D4BE}"/>
              </a:ext>
            </a:extLst>
          </p:cNvPr>
          <p:cNvPicPr>
            <a:picLocks noChangeAspect="1"/>
          </p:cNvPicPr>
          <p:nvPr/>
        </p:nvPicPr>
        <p:blipFill>
          <a:blip r:embed="rId3"/>
          <a:stretch>
            <a:fillRect/>
          </a:stretch>
        </p:blipFill>
        <p:spPr>
          <a:xfrm>
            <a:off x="266700" y="377825"/>
            <a:ext cx="11658600" cy="61023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outh Fenland PCN by Practice in 2022/23 ,slicer ,slicer ,Hospital Admissions - Directly Age Standardised Rates (DASR) per 1,000 ,slicer ,slicer ,slicer ,DASR per 1,000 - Trends ,North ABU  ,ICS Total ,South Fenland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CVD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outh Fenland PCN by Practice in 2022/23 ,slicer ,slicer ,Hospital Admissions - Directly Age Standardised Rates (DASR) per 1,000 ,slicer ,slicer ,slicer ,DASR per 1,000 - Trends ,North ABU  ,ICS Total ,South Fenland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Resp</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outh Fenland PCN by Practice in 2022/23 ,slicer ,slicer ,Hospital Admissions - Directly Age Standardised Rates (DASR) per 1,000 ,slicer ,slicer ,slicer ,DASR per 1,000 - Trends ,North ABU  ,ICS Total ,South Fenland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Day Cases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outh Fenland PCN by Practice in 2022/23 ,slicer ,slicer ,Hospital Admissions - Directly Age Standardised Rates (DASR) per 1,000 ,slicer ,slicer ,slicer ,DASR per 1,000 - Trends ,North ABU  ,ICS Total ,South Fenland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Electives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outh Fenland PCN by Practice in   - 2023 ,slicer ,DASR per 100,000 - Trends ,slicer ,Mortality - Directly Age Standardised Rates (DASR) per 100,000 ,Statistically significantly higher ,Statistically similar ,Statistically significantly lower ,South Fenland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All Age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outh Fenland PCN by Practice in   - 2023 ,slicer ,DASR per 100,000 - Trends ,slicer ,Mortality - Directly Age Standardised Rates (DASR) per 100,000 ,Statistically significantly higher ,Statistically similar ,Statistically significantly lower ,South Fenland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outh Fenland PCN by Practice in   - 2023 ,slicer ,DASR per 100,000 - Trends ,slicer ,Mortality - Directly Age Standardised Rates (DASR) per 100,000 ,Statistically significantly higher ,Statistically similar ,Statistically significantly lower ,South Fenland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CVD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outh Fenland PCN by Practice in   - 2023 ,slicer ,DASR per 100,000 - Trends ,slicer ,Mortality - Directly Age Standardised Rates (DASR) per 100,000 ,Statistically significantly higher ,Statistically similar ,Statistically significantly lower ,South Fenland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Resp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mbridgeshire and Peterborough PCN Dashboard ,card ,pageNavigator ,Slicer PC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Contents Page</a:t>
            </a:r>
          </a:p>
        </p:txBody>
      </p:sp>
    </p:spTree>
    <p:extLst>
      <p:ext uri="{BB962C8B-B14F-4D97-AF65-F5344CB8AC3E}">
        <p14:creationId xmlns:p14="http://schemas.microsoft.com/office/powerpoint/2010/main" val="448574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multiRowCard ,QOF Prevalence ,Population ,multiRowCard ,Summary Indicators ,Activity rate per 1,000 people ,multiRowCard ,slicer ,slicer ,slicer ,slicer ,Cost rate per 1,000 people ,multiRowCard ,multiRowCard ,% change from 2019/20 ,multiRowCard ,% change from 2019/20 ,shape ,actionButton ,actionButton ,change from Jan'20 ,% point change from 2019/20 ,multiRowCard ,Mortality rate per 1,000  ,multiRowCard ,slicer ,multiRowCard ,multiRowCard ,Statistically significantly lower ,Statistically similar ,Statistically significantly higher ,🟢 ⬇  = decrease ,🟠 ⬆  = increase ,Key:.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Summary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Practice Locations and Registered Patients as at Apr'24 ,Slicer Extract Date ,Registered Patients by Practice as at Apr'24 ,slicer ,North ,South Fenland PCN ,ICS Total ,slicer ,PBI_CV_EB3A4088_75C5_4746_9D8B_255A7B7ECD6C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Map</a:t>
            </a:r>
          </a:p>
        </p:txBody>
      </p:sp>
      <p:pic>
        <p:nvPicPr>
          <p:cNvPr id="5" name="Picture 4">
            <a:extLst>
              <a:ext uri="{FF2B5EF4-FFF2-40B4-BE49-F238E27FC236}">
                <a16:creationId xmlns:a16="http://schemas.microsoft.com/office/drawing/2014/main" id="{F854F280-E828-E390-BF49-47B8E42525A1}"/>
              </a:ext>
            </a:extLst>
          </p:cNvPr>
          <p:cNvPicPr>
            <a:picLocks noChangeAspect="1"/>
          </p:cNvPicPr>
          <p:nvPr/>
        </p:nvPicPr>
        <p:blipFill>
          <a:blip r:embed="rId5"/>
          <a:stretch>
            <a:fillRect/>
          </a:stretch>
        </p:blipFill>
        <p:spPr>
          <a:xfrm>
            <a:off x="6279550" y="1782603"/>
            <a:ext cx="5669016" cy="49150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All Ages ,slicer ,Select Age ,slicer ,slicer ,Patients in selected age range as % of total by practice: ,Higher ,Similar ,Lower ,lineClusteredColumnComboChart ,lineClusteredColumnComboChart ,South Fenland PCN persons, all ages ,ICS ,North ,South Fenland PCN ,lineChart ,actionButton ,ABU ,Source: NHS Digital GP Reg Pop ,actionButton ,actionButton ,actionButton ,South Fenland PCN persons, all ages.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00 - 17 (children) ,slicer ,Select Age ,slicer ,slicer ,clusteredBarChart ,Higher ,Similar ,Lower ,ABU ,ABU ,lineClusteredColumnComboChart ,lineClusteredColumnComboChart ,ABU ,ICS ,North ,South Fenland PCN ,Patients in selected age range as a % of total - trends ,ABU ,actionButton ,Source: NHS Digital GP Reg Pop ,actionButton ,actionButton ,actionButton ,Patients in selected age range as % of total by practic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00-17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18 - 64 (working age) ,slicer ,Select Age ,slicer ,slicer ,clusteredBarChart ,Higher ,Similar ,Lower ,ABU ,ABU ,lineClusteredColumnComboChart ,lineClusteredColumnComboChart ,ABU ,ICS ,North ,South Fenland PCN ,Patients in selected age range as a % of total - trends ,ABU ,actionButton ,Source: NHS Digital GP Reg Pop ,actionButton ,actionButton ,actionButton ,Patients in selected age range as % of total by practic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18-64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65+ (older people) ,slicer ,Select Age ,slicer ,slicer ,clusteredBarChart ,Higher ,Similar ,Lower ,ABU ,ABU ,lineClusteredColumnComboChart ,lineClusteredColumnComboChart ,ABU ,ICS ,North ,South Fenland PCN ,Patients in selected age range as a % of total - trends ,ABU ,actionButton ,Source: NHS Digital GP Reg Pop ,actionButton ,actionButton ,actionButton ,Patients in selected age range as % of total by practic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65+</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0DE7796992A641A6F4091CC004417B" ma:contentTypeVersion="18" ma:contentTypeDescription="Create a new document." ma:contentTypeScope="" ma:versionID="ad3bfd54c3f91019521c4b3bbd18d70f">
  <xsd:schema xmlns:xsd="http://www.w3.org/2001/XMLSchema" xmlns:xs="http://www.w3.org/2001/XMLSchema" xmlns:p="http://schemas.microsoft.com/office/2006/metadata/properties" xmlns:ns2="f13cdf73-8515-4377-9b85-8071d18a76e2" xmlns:ns3="8f0e4762-0647-4515-854e-54c39e301341" targetNamespace="http://schemas.microsoft.com/office/2006/metadata/properties" ma:root="true" ma:fieldsID="b9c02ab29ec594dddca56cf7e4b72fef" ns2:_="" ns3:_="">
    <xsd:import namespace="f13cdf73-8515-4377-9b85-8071d18a76e2"/>
    <xsd:import namespace="8f0e4762-0647-4515-854e-54c39e301341"/>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_x006a_a75" minOccurs="0"/>
                <xsd:element ref="ns2:MediaServiceEventHashCode" minOccurs="0"/>
                <xsd:element ref="ns2:MediaServiceGenerationTime" minOccurs="0"/>
                <xsd:element ref="ns2:MediaServiceOCR" minOccurs="0"/>
                <xsd:element ref="ns2:MediaServiceAutoKeyPoints" minOccurs="0"/>
                <xsd:element ref="ns2:MediaServiceKeyPoints" minOccurs="0"/>
                <xsd:element ref="ns2:MediaServiceDateTake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3cdf73-8515-4377-9b85-8071d18a76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_x006a_a75" ma:index="13" nillable="true" ma:displayName="Description" ma:internalName="_x006a_a75">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7e3b22-2f8c-45d2-86bc-90f4a46cfab7" ma:termSetId="09814cd3-568e-fe90-9814-8d621ff8fb84" ma:anchorId="fba54fb3-c3e1-fe81-a776-ca4b69148c4d" ma:open="true" ma:isKeyword="false">
      <xsd:complexType>
        <xsd:sequence>
          <xsd:element ref="pc:Terms" minOccurs="0" maxOccurs="1"/>
        </xsd:sequence>
      </xsd:complexType>
    </xsd:element>
    <xsd:element name="_Flow_SignoffStatus" ma:index="23" nillable="true" ma:displayName="Sign-off status" ma:internalName="Sign_x002d_off_x0020_status">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0e4762-0647-4515-854e-54c39e30134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1a2f95e-d140-49a4-9715-f624531848b4}" ma:internalName="TaxCatchAll" ma:showField="CatchAllData" ma:web="8f0e4762-0647-4515-854e-54c39e3013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13cdf73-8515-4377-9b85-8071d18a76e2">
      <Terms xmlns="http://schemas.microsoft.com/office/infopath/2007/PartnerControls"/>
    </lcf76f155ced4ddcb4097134ff3c332f>
    <TaxCatchAll xmlns="8f0e4762-0647-4515-854e-54c39e301341" xsi:nil="true"/>
    <_x006a_a75 xmlns="f13cdf73-8515-4377-9b85-8071d18a76e2" xsi:nil="true"/>
    <_Flow_SignoffStatus xmlns="f13cdf73-8515-4377-9b85-8071d18a76e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4D6184-E29E-4C85-8D58-78F537A480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3cdf73-8515-4377-9b85-8071d18a76e2"/>
    <ds:schemaRef ds:uri="8f0e4762-0647-4515-854e-54c39e3013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A4F874-D512-4168-90C1-0A380505B385}">
  <ds:schemaRefs>
    <ds:schemaRef ds:uri="http://purl.org/dc/terms/"/>
    <ds:schemaRef ds:uri="http://schemas.microsoft.com/office/2006/documentManagement/types"/>
    <ds:schemaRef ds:uri="http://schemas.openxmlformats.org/package/2006/metadata/core-properties"/>
    <ds:schemaRef ds:uri="8f0e4762-0647-4515-854e-54c39e301341"/>
    <ds:schemaRef ds:uri="http://purl.org/dc/elements/1.1/"/>
    <ds:schemaRef ds:uri="http://www.w3.org/XML/1998/namespace"/>
    <ds:schemaRef ds:uri="http://schemas.microsoft.com/office/infopath/2007/PartnerControls"/>
    <ds:schemaRef ds:uri="f13cdf73-8515-4377-9b85-8071d18a76e2"/>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529B3EFD-B8D4-4330-90CA-814F9FEB09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TotalTime>
  <Words>3424</Words>
  <Application>Microsoft Office PowerPoint</Application>
  <PresentationFormat>Widescreen</PresentationFormat>
  <Paragraphs>1494</Paragraphs>
  <Slides>27</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Aptos</vt:lpstr>
      <vt:lpstr>Arial</vt:lpstr>
      <vt:lpstr>Calibri</vt:lpstr>
      <vt:lpstr>Calibri Light</vt:lpstr>
      <vt:lpstr>Segoe UI</vt:lpstr>
      <vt:lpstr>Segoe UI Light</vt:lpstr>
      <vt:lpstr>Segoe UI Semibold</vt:lpstr>
      <vt:lpstr>Custom Design</vt:lpstr>
      <vt:lpstr>PCN Dashboard Beta Version – South Fenland PCN</vt:lpstr>
      <vt:lpstr>Contents Page</vt:lpstr>
      <vt:lpstr>Contents Page</vt:lpstr>
      <vt:lpstr>Summary</vt:lpstr>
      <vt:lpstr>Map</vt:lpstr>
      <vt:lpstr>Pop</vt:lpstr>
      <vt:lpstr>Pop 00-17</vt:lpstr>
      <vt:lpstr>Pop 18-64</vt:lpstr>
      <vt:lpstr>Pop 65+</vt:lpstr>
      <vt:lpstr>Ethnicity</vt:lpstr>
      <vt:lpstr>Fertility</vt:lpstr>
      <vt:lpstr>Prevalence - All Registers</vt:lpstr>
      <vt:lpstr>Prev Smoking</vt:lpstr>
      <vt:lpstr>Prev Hyp</vt:lpstr>
      <vt:lpstr>Prev Obesity</vt:lpstr>
      <vt:lpstr>Prev Diabetes</vt:lpstr>
      <vt:lpstr>Prev Depression</vt:lpstr>
      <vt:lpstr>A&amp;E Attendances</vt:lpstr>
      <vt:lpstr>Non electives</vt:lpstr>
      <vt:lpstr>Non electives - CVD</vt:lpstr>
      <vt:lpstr>Non electives - Resp</vt:lpstr>
      <vt:lpstr>Day Cases</vt:lpstr>
      <vt:lpstr>Electives</vt:lpstr>
      <vt:lpstr>Mortality - All Age</vt:lpstr>
      <vt:lpstr>Mortality - Prem</vt:lpstr>
      <vt:lpstr>Mortality - Prem CVD</vt:lpstr>
      <vt:lpstr>Mortality - Prem Resp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Andrew Robson</cp:lastModifiedBy>
  <cp:revision>4</cp:revision>
  <dcterms:created xsi:type="dcterms:W3CDTF">2016-09-04T11:54:55Z</dcterms:created>
  <dcterms:modified xsi:type="dcterms:W3CDTF">2024-04-15T15:23:26Z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0x010100900DE7796992A641A6F4091CC004417B</vt:lpwstr>
  </property>
  <property fmtid="{D5CDD505-2E9C-101B-9397-08002B2CF9AE}" pid="3" name="MediaServiceImageTags">
    <vt:lpwstr/>
  </property>
</Properties>
</file>