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D39BBF9A-041F-4370-AE88-92A8106035A0}"/>
    <pc:docChg chg="custSel addSld modSld">
      <pc:chgData name="Andrew Robson" userId="3e3e8bde-6bd1-42a6-8cad-f255a48b06db" providerId="ADAL" clId="{D39BBF9A-041F-4370-AE88-92A8106035A0}" dt="2024-04-15T15:52:17.871" v="28" actId="14100"/>
      <pc:docMkLst>
        <pc:docMk/>
      </pc:docMkLst>
      <pc:sldChg chg="modSp mod">
        <pc:chgData name="Andrew Robson" userId="3e3e8bde-6bd1-42a6-8cad-f255a48b06db" providerId="ADAL" clId="{D39BBF9A-041F-4370-AE88-92A8106035A0}" dt="2024-04-15T15:51:12.341" v="24" actId="20577"/>
        <pc:sldMkLst>
          <pc:docMk/>
          <pc:sldMk cId="7630729" sldId="256"/>
        </pc:sldMkLst>
        <pc:spChg chg="mod">
          <ac:chgData name="Andrew Robson" userId="3e3e8bde-6bd1-42a6-8cad-f255a48b06db" providerId="ADAL" clId="{D39BBF9A-041F-4370-AE88-92A8106035A0}" dt="2024-04-15T15:51:12.341" v="24" actId="20577"/>
          <ac:spMkLst>
            <pc:docMk/>
            <pc:sldMk cId="7630729" sldId="256"/>
            <ac:spMk id="12" creationId="{00000000-0000-0000-0000-000000000000}"/>
          </ac:spMkLst>
        </pc:spChg>
      </pc:sldChg>
      <pc:sldChg chg="addSp delSp mod">
        <pc:chgData name="Andrew Robson" userId="3e3e8bde-6bd1-42a6-8cad-f255a48b06db" providerId="ADAL" clId="{D39BBF9A-041F-4370-AE88-92A8106035A0}" dt="2024-04-15T15:51:20.418" v="25"/>
        <pc:sldMkLst>
          <pc:docMk/>
          <pc:sldMk cId="0" sldId="257"/>
        </pc:sldMkLst>
        <pc:picChg chg="add">
          <ac:chgData name="Andrew Robson" userId="3e3e8bde-6bd1-42a6-8cad-f255a48b06db" providerId="ADAL" clId="{D39BBF9A-041F-4370-AE88-92A8106035A0}" dt="2024-04-15T15:51:20.418" v="25"/>
          <ac:picMkLst>
            <pc:docMk/>
            <pc:sldMk cId="0" sldId="257"/>
            <ac:picMk id="2" creationId="{A7FBA3F6-18D9-AAB6-6DAC-352611287D57}"/>
          </ac:picMkLst>
        </pc:picChg>
        <pc:picChg chg="del">
          <ac:chgData name="Andrew Robson" userId="3e3e8bde-6bd1-42a6-8cad-f255a48b06db" providerId="ADAL" clId="{D39BBF9A-041F-4370-AE88-92A8106035A0}" dt="2024-04-15T15:50:57.752" v="1" actId="478"/>
          <ac:picMkLst>
            <pc:docMk/>
            <pc:sldMk cId="0" sldId="257"/>
            <ac:picMk id="3" creationId="{00000000-0000-0000-0000-000000000000}"/>
          </ac:picMkLst>
        </pc:picChg>
      </pc:sldChg>
      <pc:sldChg chg="addSp modSp mod">
        <pc:chgData name="Andrew Robson" userId="3e3e8bde-6bd1-42a6-8cad-f255a48b06db" providerId="ADAL" clId="{D39BBF9A-041F-4370-AE88-92A8106035A0}" dt="2024-04-15T15:52:17.871" v="28" actId="14100"/>
        <pc:sldMkLst>
          <pc:docMk/>
          <pc:sldMk cId="0" sldId="259"/>
        </pc:sldMkLst>
        <pc:picChg chg="add mod">
          <ac:chgData name="Andrew Robson" userId="3e3e8bde-6bd1-42a6-8cad-f255a48b06db" providerId="ADAL" clId="{D39BBF9A-041F-4370-AE88-92A8106035A0}" dt="2024-04-15T15:52:17.871" v="28" actId="14100"/>
          <ac:picMkLst>
            <pc:docMk/>
            <pc:sldMk cId="0" sldId="259"/>
            <ac:picMk id="5" creationId="{9454D62A-7CCA-BA52-943B-02CDDB11F34E}"/>
          </ac:picMkLst>
        </pc:picChg>
      </pc:sldChg>
      <pc:sldChg chg="add">
        <pc:chgData name="Andrew Robson" userId="3e3e8bde-6bd1-42a6-8cad-f255a48b06db" providerId="ADAL" clId="{D39BBF9A-041F-4370-AE88-92A8106035A0}" dt="2024-04-15T15:50:54.673" v="0" actId="2890"/>
        <pc:sldMkLst>
          <pc:docMk/>
          <pc:sldMk cId="2852610908"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37C12-D273-4F6F-91AB-BA30B6640B36}"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961A7-FAD9-48AB-8E13-9E1E3EB25540}" type="slidenum">
              <a:rPr lang="en-GB" smtClean="0"/>
              <a:t>‹#›</a:t>
            </a:fld>
            <a:endParaRPr lang="en-GB"/>
          </a:p>
        </p:txBody>
      </p:sp>
    </p:spTree>
    <p:extLst>
      <p:ext uri="{BB962C8B-B14F-4D97-AF65-F5344CB8AC3E}">
        <p14:creationId xmlns:p14="http://schemas.microsoft.com/office/powerpoint/2010/main" val="354755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Meridian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Meridian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15331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Meridian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Meridian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Meridian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Meridian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Meridian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Meridian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Meridian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Meridian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Meridian PCN - % by Ethnic Group</a:t>
            </a:r>
            <a:endParaRPr dirty="0"/>
          </a:p>
          <a:p>
            <a:r>
              <a:rPr b="0" dirty="0"/>
              <a:t>No alt text provided</a:t>
            </a:r>
            <a:endParaRPr dirty="0"/>
          </a:p>
          <a:p>
            <a:endParaRPr dirty="0"/>
          </a:p>
          <a:p>
            <a:r>
              <a:rPr b="1" dirty="0"/>
              <a:t>Meridian PCN - % by Ethnic Group (excluding Unknown) - summary</a:t>
            </a:r>
            <a:endParaRPr dirty="0"/>
          </a:p>
          <a:p>
            <a:r>
              <a:rPr b="0" dirty="0"/>
              <a:t>No alt text provided</a:t>
            </a:r>
            <a:endParaRPr dirty="0"/>
          </a:p>
          <a:p>
            <a:endParaRPr dirty="0"/>
          </a:p>
          <a:p>
            <a:r>
              <a:rPr b="1" dirty="0"/>
              <a:t>Meridian PCN - % by Ethnic Group (excluding Unknown) - detail</a:t>
            </a:r>
            <a:endParaRPr dirty="0"/>
          </a:p>
          <a:p>
            <a:r>
              <a:rPr b="0" dirty="0"/>
              <a:t>No alt text provided</a:t>
            </a:r>
            <a:endParaRPr dirty="0"/>
          </a:p>
          <a:p>
            <a:endParaRPr dirty="0"/>
          </a:p>
          <a:p>
            <a:r>
              <a:rPr b="1" dirty="0"/>
              <a:t>Meridian PCN - Unknown % compared with ICS average</a:t>
            </a:r>
            <a:endParaRPr dirty="0"/>
          </a:p>
          <a:p>
            <a:r>
              <a:rPr b="0" dirty="0"/>
              <a:t>No alt text provided</a:t>
            </a:r>
            <a:endParaRPr dirty="0"/>
          </a:p>
          <a:p>
            <a:endParaRPr dirty="0"/>
          </a:p>
          <a:p>
            <a:r>
              <a:rPr b="1" dirty="0"/>
              <a:t>Meridian PCN - Ethnic Minorities % compared with ICS average</a:t>
            </a:r>
            <a:endParaRPr dirty="0"/>
          </a:p>
          <a:p>
            <a:r>
              <a:rPr b="0" dirty="0"/>
              <a:t>No alt text provided</a:t>
            </a:r>
            <a:endParaRPr dirty="0"/>
          </a:p>
          <a:p>
            <a:endParaRPr dirty="0"/>
          </a:p>
          <a:p>
            <a:r>
              <a:rPr b="1" dirty="0"/>
              <a:t>Meridian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Meridian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17:52:50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Meridian PCN - % by Ethnic Group ,Meridian PCN - % by Ethnic Group (excluding Unknown) - summary ,Meridian PCN - % by Ethnic Group (excluding Unknown) - detail ,Meridian PCN - Unknown % compared with ICS average ,Meridian PCN - Ethnic Minorities % compared with ICS average ,Meridian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slicer ,slicer ,Birth Rates per 1,000 Females for the year 2022 ,Meridian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Meridian PCN -  by register name 2022/23 ,Statistically significantly lower ,Statistically similar ,Statistically significantly higher ,Source: QOF ,actionButton ,actionButton ,actionButton ,Meridian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Meridian PCN by Practice for the year 2022/23 ,South ABU  ,ICS Total ,Smoking Prevalence by Year ,Meridia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Meridian PCN by Practice for the year 2022/23 ,South ABU  ,ICS Total ,Hypertension Prevalence by Year ,Meridia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Meridian PCN by Practice for the year 2022/23 ,South ABU  ,ICS Total ,Obesity Prevalence by Year ,Meridia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Meridian PCN by Practice for the year 2022/23 ,South ABU  ,ICS Total ,Diabetes mellitus Prevalence by Year ,Meridia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Meridian PCN by Practice for the year 2022/23 ,South ABU  ,ICS Total ,Depression Prevalence by Year ,Meridia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A&amp;E Attendances ,slicer ,slicer ,slicer ,DASR per 1,000 - Trends ,South ABU  ,ICS Total ,Meridian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Hospital Admissions - Directly Age Standardised Rates (DASR) per 1,000 ,slicer ,slicer ,slicer ,DASR per 1,000 - Trends ,South ABU  ,ICS Total ,Meridia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A7FBA3F6-18D9-AAB6-6DAC-352611287D57}"/>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Hospital Admissions - Directly Age Standardised Rates (DASR) per 1,000 ,slicer ,slicer ,slicer ,DASR per 1,000 - Trends ,South ABU  ,ICS Total ,Meridia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Hospital Admissions - Directly Age Standardised Rates (DASR) per 1,000 ,slicer ,slicer ,slicer ,DASR per 1,000 - Trends ,South ABU  ,ICS Total ,Meridia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Hospital Admissions - Directly Age Standardised Rates (DASR) per 1,000 ,slicer ,slicer ,slicer ,DASR per 1,000 - Trends ,South ABU  ,ICS Total ,Meridia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eridian PCN by Practice in 2022/23 ,slicer ,slicer ,Hospital Admissions - Directly Age Standardised Rates (DASR) per 1,000 ,slicer ,slicer ,slicer ,DASR per 1,000 - Trends ,South ABU  ,ICS Total ,Meridia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Meridian PCN by Practice in   - 2023 ,slicer ,DASR per 100,000 - Trends ,slicer ,Mortality - Directly Age Standardised Rates (DASR) per 100,000 ,Statistically significantly higher ,Statistically similar ,Statistically significantly lower ,Meridian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Meridian PCN by Practice in   - 2023 ,slicer ,DASR per 100,000 - Trends ,slicer ,Mortality - Directly Age Standardised Rates (DASR) per 100,000 ,Statistically significantly higher ,Statistically similar ,Statistically significantly lower ,Meridian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Meridian PCN by Practice in   - 2023 ,slicer ,DASR per 100,000 - Trends ,slicer ,Mortality - Directly Age Standardised Rates (DASR) per 100,000 ,Statistically significantly higher ,Statistically similar ,Statistically significantly lower ,Meridian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Meridian PCN by Practice in   - 2023 ,slicer ,DASR per 100,000 - Trends ,slicer ,Mortality - Directly Age Standardised Rates (DASR) per 100,000 ,Statistically significantly higher ,Statistically similar ,Statistically significantly lower ,Meridian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85261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South ,Meridian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9454D62A-7CCA-BA52-943B-02CDDB11F34E}"/>
              </a:ext>
            </a:extLst>
          </p:cNvPr>
          <p:cNvPicPr>
            <a:picLocks noChangeAspect="1"/>
          </p:cNvPicPr>
          <p:nvPr/>
        </p:nvPicPr>
        <p:blipFill>
          <a:blip r:embed="rId5"/>
          <a:stretch>
            <a:fillRect/>
          </a:stretch>
        </p:blipFill>
        <p:spPr>
          <a:xfrm>
            <a:off x="6329401" y="1826930"/>
            <a:ext cx="5685628" cy="4906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Meridian PCN persons, all ages ,ICS ,South ,Meridian PCN ,lineChart ,actionButton ,ABU ,Source: NHS Digital GP Reg Pop ,actionButton ,actionButton ,actionButton ,Meridian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South ,Meridia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South ,Meridia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South ,Meridia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EA9C2-C14F-4AA2-A9FD-D7376E1A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35C9B2-30BB-409D-A2AE-441D0366BAFD}">
  <ds:schemaRef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8f0e4762-0647-4515-854e-54c39e301341"/>
    <ds:schemaRef ds:uri="f13cdf73-8515-4377-9b85-8071d18a76e2"/>
  </ds:schemaRefs>
</ds:datastoreItem>
</file>

<file path=customXml/itemProps3.xml><?xml version="1.0" encoding="utf-8"?>
<ds:datastoreItem xmlns:ds="http://schemas.openxmlformats.org/officeDocument/2006/customXml" ds:itemID="{E90E16B0-B200-4328-84EA-2608F9C7D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Meridian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