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57"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E4577F-DC33-4E3F-A162-572DE17612C0}" v="1" dt="2024-04-15T15:49:08.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54" d="100"/>
          <a:sy n="54" d="100"/>
        </p:scale>
        <p:origin x="40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obson" userId="3e3e8bde-6bd1-42a6-8cad-f255a48b06db" providerId="ADAL" clId="{40E4577F-DC33-4E3F-A162-572DE17612C0}"/>
    <pc:docChg chg="custSel addSld modSld">
      <pc:chgData name="Andrew Robson" userId="3e3e8bde-6bd1-42a6-8cad-f255a48b06db" providerId="ADAL" clId="{40E4577F-DC33-4E3F-A162-572DE17612C0}" dt="2024-04-15T15:50:10.371" v="16" actId="14100"/>
      <pc:docMkLst>
        <pc:docMk/>
      </pc:docMkLst>
      <pc:sldChg chg="modSp mod">
        <pc:chgData name="Andrew Robson" userId="3e3e8bde-6bd1-42a6-8cad-f255a48b06db" providerId="ADAL" clId="{40E4577F-DC33-4E3F-A162-572DE17612C0}" dt="2024-04-15T15:49:01.112" v="12" actId="20577"/>
        <pc:sldMkLst>
          <pc:docMk/>
          <pc:sldMk cId="7630729" sldId="256"/>
        </pc:sldMkLst>
        <pc:spChg chg="mod">
          <ac:chgData name="Andrew Robson" userId="3e3e8bde-6bd1-42a6-8cad-f255a48b06db" providerId="ADAL" clId="{40E4577F-DC33-4E3F-A162-572DE17612C0}" dt="2024-04-15T15:49:01.112" v="12" actId="20577"/>
          <ac:spMkLst>
            <pc:docMk/>
            <pc:sldMk cId="7630729" sldId="256"/>
            <ac:spMk id="12" creationId="{00000000-0000-0000-0000-000000000000}"/>
          </ac:spMkLst>
        </pc:spChg>
      </pc:sldChg>
      <pc:sldChg chg="addSp delSp mod">
        <pc:chgData name="Andrew Robson" userId="3e3e8bde-6bd1-42a6-8cad-f255a48b06db" providerId="ADAL" clId="{40E4577F-DC33-4E3F-A162-572DE17612C0}" dt="2024-04-15T15:49:08.940" v="13"/>
        <pc:sldMkLst>
          <pc:docMk/>
          <pc:sldMk cId="0" sldId="257"/>
        </pc:sldMkLst>
        <pc:picChg chg="add">
          <ac:chgData name="Andrew Robson" userId="3e3e8bde-6bd1-42a6-8cad-f255a48b06db" providerId="ADAL" clId="{40E4577F-DC33-4E3F-A162-572DE17612C0}" dt="2024-04-15T15:49:08.940" v="13"/>
          <ac:picMkLst>
            <pc:docMk/>
            <pc:sldMk cId="0" sldId="257"/>
            <ac:picMk id="2" creationId="{20D48D68-F989-3D21-EAF4-0DF3D3D82EE4}"/>
          </ac:picMkLst>
        </pc:picChg>
        <pc:picChg chg="del">
          <ac:chgData name="Andrew Robson" userId="3e3e8bde-6bd1-42a6-8cad-f255a48b06db" providerId="ADAL" clId="{40E4577F-DC33-4E3F-A162-572DE17612C0}" dt="2024-04-15T15:48:49.919" v="1" actId="478"/>
          <ac:picMkLst>
            <pc:docMk/>
            <pc:sldMk cId="0" sldId="257"/>
            <ac:picMk id="3" creationId="{00000000-0000-0000-0000-000000000000}"/>
          </ac:picMkLst>
        </pc:picChg>
      </pc:sldChg>
      <pc:sldChg chg="addSp modSp mod">
        <pc:chgData name="Andrew Robson" userId="3e3e8bde-6bd1-42a6-8cad-f255a48b06db" providerId="ADAL" clId="{40E4577F-DC33-4E3F-A162-572DE17612C0}" dt="2024-04-15T15:50:10.371" v="16" actId="14100"/>
        <pc:sldMkLst>
          <pc:docMk/>
          <pc:sldMk cId="0" sldId="259"/>
        </pc:sldMkLst>
        <pc:picChg chg="add mod">
          <ac:chgData name="Andrew Robson" userId="3e3e8bde-6bd1-42a6-8cad-f255a48b06db" providerId="ADAL" clId="{40E4577F-DC33-4E3F-A162-572DE17612C0}" dt="2024-04-15T15:50:10.371" v="16" actId="14100"/>
          <ac:picMkLst>
            <pc:docMk/>
            <pc:sldMk cId="0" sldId="259"/>
            <ac:picMk id="5" creationId="{C65B60E0-5A5B-B370-9C23-858E8EA2AA47}"/>
          </ac:picMkLst>
        </pc:picChg>
      </pc:sldChg>
      <pc:sldChg chg="add">
        <pc:chgData name="Andrew Robson" userId="3e3e8bde-6bd1-42a6-8cad-f255a48b06db" providerId="ADAL" clId="{40E4577F-DC33-4E3F-A162-572DE17612C0}" dt="2024-04-15T15:48:46.888" v="0" actId="2890"/>
        <pc:sldMkLst>
          <pc:docMk/>
          <pc:sldMk cId="2052601720"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22F507-4C2B-4914-AC6B-8FDD93E67E4D}"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8CC89-1A8B-430F-81FB-85E8F6FE05F8}" type="slidenum">
              <a:rPr lang="en-GB" smtClean="0"/>
              <a:t>‹#›</a:t>
            </a:fld>
            <a:endParaRPr lang="en-GB"/>
          </a:p>
        </p:txBody>
      </p:sp>
    </p:spTree>
    <p:extLst>
      <p:ext uri="{BB962C8B-B14F-4D97-AF65-F5344CB8AC3E}">
        <p14:creationId xmlns:p14="http://schemas.microsoft.com/office/powerpoint/2010/main" val="172506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Granta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2022</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Granta PCN -  by register name 2022/23</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Granta PCN by Practice for the year 2022/23</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Granta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Granta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Granta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Granta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Granta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Granta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Granta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Granta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1756982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Granta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Granta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Granta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Granta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Granta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Granta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Granta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Practice Locations and Registered Patients as at Apr'24</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Apr'24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Granta PCN persons, all ages</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Granta PCN persons, all ages</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Granta PCN - % by Ethnic Group</a:t>
            </a:r>
            <a:endParaRPr dirty="0"/>
          </a:p>
          <a:p>
            <a:r>
              <a:rPr b="0" dirty="0"/>
              <a:t>No alt text provided</a:t>
            </a:r>
            <a:endParaRPr dirty="0"/>
          </a:p>
          <a:p>
            <a:endParaRPr dirty="0"/>
          </a:p>
          <a:p>
            <a:r>
              <a:rPr b="1" dirty="0"/>
              <a:t>Granta PCN - % by Ethnic Group (excluding Unknown) - summary</a:t>
            </a:r>
            <a:endParaRPr dirty="0"/>
          </a:p>
          <a:p>
            <a:r>
              <a:rPr b="0" dirty="0"/>
              <a:t>No alt text provided</a:t>
            </a:r>
            <a:endParaRPr dirty="0"/>
          </a:p>
          <a:p>
            <a:endParaRPr dirty="0"/>
          </a:p>
          <a:p>
            <a:r>
              <a:rPr b="1" dirty="0"/>
              <a:t>Granta PCN - % by Ethnic Group (excluding Unknown) - detail</a:t>
            </a:r>
            <a:endParaRPr dirty="0"/>
          </a:p>
          <a:p>
            <a:r>
              <a:rPr b="0" dirty="0"/>
              <a:t>No alt text provided</a:t>
            </a:r>
            <a:endParaRPr dirty="0"/>
          </a:p>
          <a:p>
            <a:endParaRPr dirty="0"/>
          </a:p>
          <a:p>
            <a:r>
              <a:rPr b="1" dirty="0"/>
              <a:t>Granta PCN - Unknown % compared with ICS average</a:t>
            </a:r>
            <a:endParaRPr dirty="0"/>
          </a:p>
          <a:p>
            <a:r>
              <a:rPr b="0" dirty="0"/>
              <a:t>No alt text provided</a:t>
            </a:r>
            <a:endParaRPr dirty="0"/>
          </a:p>
          <a:p>
            <a:endParaRPr dirty="0"/>
          </a:p>
          <a:p>
            <a:r>
              <a:rPr b="1" dirty="0"/>
              <a:t>Granta PCN - Ethnic Minorities % compared with ICS average</a:t>
            </a:r>
            <a:endParaRPr dirty="0"/>
          </a:p>
          <a:p>
            <a:r>
              <a:rPr b="0" dirty="0"/>
              <a:t>No alt text provided</a:t>
            </a:r>
            <a:endParaRPr dirty="0"/>
          </a:p>
          <a:p>
            <a:endParaRPr dirty="0"/>
          </a:p>
          <a:p>
            <a:r>
              <a:rPr b="1" dirty="0"/>
              <a:t>Granta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PCN Dashboard Beta Version –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Granta</a:t>
            </a: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 PCN</a:t>
            </a: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12/04/2024 17:50:08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12/04/2024 15:40:25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Granta PCN - % by Ethnic Group ,Granta PCN - % by Ethnic Group (excluding Unknown) - summary ,Granta PCN - % by Ethnic Group (excluding Unknown) - detail ,Granta PCN - Unknown % compared with ICS average ,Granta PCN - Ethnic Minorities % compared with ICS average ,Granta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Granta PCN by Practice ,slicer ,slicer ,Birth Rates per 1,000 Females for the year 2022 ,Granta PCN ,Sou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Granta PCN -  by register name 2022/23 ,Statistically significantly lower ,Statistically similar ,Statistically significantly higher ,Source: QOF ,actionButton ,actionButton ,actionButton ,Granta PCN by Practice for the year 2022/23.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Granta PCN by Practice for the year 2022/23 ,South ABU  ,ICS Total ,Smoking Prevalence by Year ,Granta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Granta PCN by Practice for the year 2022/23 ,South ABU  ,ICS Total ,Hypertension Prevalence by Year ,Granta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Hyp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Granta PCN by Practice for the year 2022/23 ,South ABU  ,ICS Total ,Obesity Prevalence by Year ,Granta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Granta PCN by Practice for the year 2022/23 ,South ABU  ,ICS Total ,Diabetes mellitus Prevalence by Year ,Granta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epression Prevalence ,Granta PCN by Practice for the year 2022/23 ,South ABU  ,ICS Total ,Depression Prevalence by Year ,Granta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Granta PCN by Practice in 2022/23 ,slicer ,slicer ,A&amp;E Attendances ,slicer ,slicer ,slicer ,DASR per 1,000 - Trends ,South ABU  ,ICS Total ,Granta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Granta PCN by Practice in 2022/23 ,slicer ,slicer ,Hospital Admissions - Directly Age Standardised Rates (DASR) per 1,000 ,slicer ,slicer ,slicer ,DASR per 1,000 - Trends ,South ABU  ,ICS Total ,Granta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Contents Page</a:t>
            </a:r>
          </a:p>
        </p:txBody>
      </p:sp>
      <p:pic>
        <p:nvPicPr>
          <p:cNvPr id="2" name="Picture 1">
            <a:extLst>
              <a:ext uri="{FF2B5EF4-FFF2-40B4-BE49-F238E27FC236}">
                <a16:creationId xmlns:a16="http://schemas.microsoft.com/office/drawing/2014/main" id="{20D48D68-F989-3D21-EAF4-0DF3D3D82EE4}"/>
              </a:ext>
            </a:extLst>
          </p:cNvPr>
          <p:cNvPicPr>
            <a:picLocks noChangeAspect="1"/>
          </p:cNvPicPr>
          <p:nvPr/>
        </p:nvPicPr>
        <p:blipFill>
          <a:blip r:embed="rId3"/>
          <a:stretch>
            <a:fillRect/>
          </a:stretch>
        </p:blipFill>
        <p:spPr>
          <a:xfrm>
            <a:off x="266700" y="377825"/>
            <a:ext cx="11658600" cy="6102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Granta PCN by Practice in 2022/23 ,slicer ,slicer ,Hospital Admissions - Directly Age Standardised Rates (DASR) per 1,000 ,slicer ,slicer ,slicer ,DASR per 1,000 - Trends ,South ABU  ,ICS Total ,Granta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Granta PCN by Practice in 2022/23 ,slicer ,slicer ,Hospital Admissions - Directly Age Standardised Rates (DASR) per 1,000 ,slicer ,slicer ,slicer ,DASR per 1,000 - Trends ,South ABU  ,ICS Total ,Granta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Granta PCN by Practice in 2022/23 ,slicer ,slicer ,Hospital Admissions - Directly Age Standardised Rates (DASR) per 1,000 ,slicer ,slicer ,slicer ,DASR per 1,000 - Trends ,South ABU  ,ICS Total ,Granta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Granta PCN by Practice in 2022/23 ,slicer ,slicer ,Hospital Admissions - Directly Age Standardised Rates (DASR) per 1,000 ,slicer ,slicer ,slicer ,DASR per 1,000 - Trends ,South ABU  ,ICS Total ,Granta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Granta PCN by Practice in   - 2023 ,slicer ,DASR per 100,000 - Trends ,slicer ,Mortality - Directly Age Standardised Rates (DASR) per 100,000 ,Statistically significantly higher ,Statistically similar ,Statistically significantly lower ,Granta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All 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Granta PCN by Practice in   - 2023 ,slicer ,DASR per 100,000 - Trends ,slicer ,Mortality - Directly Age Standardised Rates (DASR) per 100,000 ,Statistically significantly higher ,Statistically similar ,Statistically significantly lower ,Granta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Granta PCN by Practice in   - 2023 ,slicer ,DASR per 100,000 - Trends ,slicer ,Mortality - Directly Age Standardised Rates (DASR) per 100,000 ,Statistically significantly higher ,Statistically similar ,Statistically significantly lower ,Granta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Granta PCN by Practice in   - 2023 ,slicer ,DASR per 100,000 - Trends ,slicer ,Mortality - Directly Age Standardised Rates (DASR) per 100,000 ,Statistically significantly higher ,Statistically similar ,Statistically significantly lower ,Granta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extLst>
      <p:ext uri="{BB962C8B-B14F-4D97-AF65-F5344CB8AC3E}">
        <p14:creationId xmlns:p14="http://schemas.microsoft.com/office/powerpoint/2010/main" val="2052601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ractice Locations and Registered Patients as at Apr'24 ,Slicer Extract Date ,Registered Patients by Practice as at Apr'24 ,slicer ,South ,Granta PCN ,ICS Total ,slicer ,PBI_CV_EB3A4088_75C5_4746_9D8B_255A7B7ECD6C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C65B60E0-5A5B-B370-9C23-858E8EA2AA47}"/>
              </a:ext>
            </a:extLst>
          </p:cNvPr>
          <p:cNvPicPr>
            <a:picLocks noChangeAspect="1"/>
          </p:cNvPicPr>
          <p:nvPr/>
        </p:nvPicPr>
        <p:blipFill>
          <a:blip r:embed="rId5"/>
          <a:stretch>
            <a:fillRect/>
          </a:stretch>
        </p:blipFill>
        <p:spPr>
          <a:xfrm>
            <a:off x="6293774" y="1841154"/>
            <a:ext cx="5633200" cy="49040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All Ages ,slicer ,Select Age ,slicer ,slicer ,Patients in selected age range as % of total by practice: ,Higher ,Similar ,Lower ,lineClusteredColumnComboChart ,lineClusteredColumnComboChart ,Granta PCN persons, all ages ,ICS ,South ,Granta PCN ,lineChart ,actionButton ,ABU ,Source: NHS Digital GP Reg Pop ,actionButton ,actionButton ,actionButton ,Granta PCN persons, all age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00 - 17 (children) ,slicer ,Select Age ,slicer ,slicer ,clusteredBarChart ,Higher ,Similar ,Lower ,ABU ,ABU ,lineClusteredColumnComboChart ,lineClusteredColumnComboChart ,ABU ,ICS ,South ,Granta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18 - 64 (working age) ,slicer ,Select Age ,slicer ,slicer ,clusteredBarChart ,Higher ,Similar ,Lower ,ABU ,ABU ,lineClusteredColumnComboChart ,lineClusteredColumnComboChart ,ABU ,ICS ,South ,Granta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65+ (older people) ,slicer ,Select Age ,slicer ,slicer ,clusteredBarChart ,Higher ,Similar ,Lower ,ABU ,ABU ,lineClusteredColumnComboChart ,lineClusteredColumnComboChart ,ABU ,ICS ,South ,Granta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ad3bfd54c3f91019521c4b3bbd18d70f">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b9c02ab29ec594dddca56cf7e4b72fef"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FF959C-ACD6-4676-A54D-6A29E15B65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428968-4D1C-4589-802C-E534A0BF095F}">
  <ds:schemaRefs>
    <ds:schemaRef ds:uri="http://schemas.openxmlformats.org/package/2006/metadata/core-properties"/>
    <ds:schemaRef ds:uri="http://schemas.microsoft.com/office/2006/documentManagement/types"/>
    <ds:schemaRef ds:uri="f13cdf73-8515-4377-9b85-8071d18a76e2"/>
    <ds:schemaRef ds:uri="http://schemas.microsoft.com/office/2006/metadata/properties"/>
    <ds:schemaRef ds:uri="http://schemas.microsoft.com/office/infopath/2007/PartnerControls"/>
    <ds:schemaRef ds:uri="http://purl.org/dc/dcmitype/"/>
    <ds:schemaRef ds:uri="http://purl.org/dc/terms/"/>
    <ds:schemaRef ds:uri="8f0e4762-0647-4515-854e-54c39e301341"/>
    <ds:schemaRef ds:uri="http://www.w3.org/XML/1998/namespace"/>
    <ds:schemaRef ds:uri="http://purl.org/dc/elements/1.1/"/>
  </ds:schemaRefs>
</ds:datastoreItem>
</file>

<file path=customXml/itemProps3.xml><?xml version="1.0" encoding="utf-8"?>
<ds:datastoreItem xmlns:ds="http://schemas.openxmlformats.org/officeDocument/2006/customXml" ds:itemID="{B022F810-1198-4AD6-BF68-CFC9D1066E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3376</Words>
  <Application>Microsoft Office PowerPoint</Application>
  <PresentationFormat>Widescreen</PresentationFormat>
  <Paragraphs>1494</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Segoe UI</vt:lpstr>
      <vt:lpstr>Segoe UI Light</vt:lpstr>
      <vt:lpstr>Segoe UI Semibold</vt:lpstr>
      <vt:lpstr>Custom Design</vt:lpstr>
      <vt:lpstr>PCN Dashboard Beta Version – Granta PCN</vt:lpstr>
      <vt:lpstr>Contents Page</vt:lpstr>
      <vt:lpstr>Contents Page</vt:lpstr>
      <vt:lpstr>Summary</vt:lpstr>
      <vt:lpstr>Map</vt:lpstr>
      <vt:lpstr>Pop</vt:lpstr>
      <vt:lpstr>Pop 00-17</vt:lpstr>
      <vt:lpstr>Pop 18-64</vt:lpstr>
      <vt:lpstr>Pop 65+</vt:lpstr>
      <vt:lpstr>Ethnicity</vt:lpstr>
      <vt:lpstr>Fertility</vt:lpstr>
      <vt:lpstr>Prevalence - All Registers</vt:lpstr>
      <vt:lpstr>Prev Smoking</vt:lpstr>
      <vt:lpstr>Prev Hyp</vt:lpstr>
      <vt:lpstr>Prev Obesity</vt:lpstr>
      <vt:lpstr>Prev Diabetes</vt:lpstr>
      <vt:lpstr>Prev Depression</vt:lpstr>
      <vt:lpstr>A&amp;E Attendances</vt:lpstr>
      <vt:lpstr>Non electives</vt:lpstr>
      <vt:lpstr>Non electives - CVD</vt:lpstr>
      <vt:lpstr>Non electives - Resp</vt:lpstr>
      <vt:lpstr>Day Cases</vt:lpstr>
      <vt:lpstr>Electives</vt:lpstr>
      <vt:lpstr>Mortality - All Age</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4</cp:revision>
  <dcterms:created xsi:type="dcterms:W3CDTF">2016-09-04T11:54:55Z</dcterms:created>
  <dcterms:modified xsi:type="dcterms:W3CDTF">2024-04-15T15:50:19Z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y fmtid="{D5CDD505-2E9C-101B-9397-08002B2CF9AE}" pid="3" name="MediaServiceImageTags">
    <vt:lpwstr/>
  </property>
</Properties>
</file>