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4C89B-24AE-461E-851A-59B4050AD0CC}" v="1" dt="2024-04-15T15:46:3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6874C89B-24AE-461E-851A-59B4050AD0CC}"/>
    <pc:docChg chg="undo custSel addSld modSld">
      <pc:chgData name="Andrew Robson" userId="3e3e8bde-6bd1-42a6-8cad-f255a48b06db" providerId="ADAL" clId="{6874C89B-24AE-461E-851A-59B4050AD0CC}" dt="2024-04-15T15:48:07.404" v="22" actId="14100"/>
      <pc:docMkLst>
        <pc:docMk/>
      </pc:docMkLst>
      <pc:sldChg chg="modSp mod">
        <pc:chgData name="Andrew Robson" userId="3e3e8bde-6bd1-42a6-8cad-f255a48b06db" providerId="ADAL" clId="{6874C89B-24AE-461E-851A-59B4050AD0CC}" dt="2024-04-15T15:46:24.633" v="15" actId="20577"/>
        <pc:sldMkLst>
          <pc:docMk/>
          <pc:sldMk cId="7630729" sldId="256"/>
        </pc:sldMkLst>
        <pc:spChg chg="mod">
          <ac:chgData name="Andrew Robson" userId="3e3e8bde-6bd1-42a6-8cad-f255a48b06db" providerId="ADAL" clId="{6874C89B-24AE-461E-851A-59B4050AD0CC}" dt="2024-04-15T15:46:24.633" v="15" actId="20577"/>
          <ac:spMkLst>
            <pc:docMk/>
            <pc:sldMk cId="7630729" sldId="256"/>
            <ac:spMk id="12" creationId="{00000000-0000-0000-0000-000000000000}"/>
          </ac:spMkLst>
        </pc:spChg>
      </pc:sldChg>
      <pc:sldChg chg="addSp delSp modSp mod">
        <pc:chgData name="Andrew Robson" userId="3e3e8bde-6bd1-42a6-8cad-f255a48b06db" providerId="ADAL" clId="{6874C89B-24AE-461E-851A-59B4050AD0CC}" dt="2024-04-15T15:46:36.572" v="19"/>
        <pc:sldMkLst>
          <pc:docMk/>
          <pc:sldMk cId="0" sldId="257"/>
        </pc:sldMkLst>
        <pc:spChg chg="add del">
          <ac:chgData name="Andrew Robson" userId="3e3e8bde-6bd1-42a6-8cad-f255a48b06db" providerId="ADAL" clId="{6874C89B-24AE-461E-851A-59B4050AD0CC}" dt="2024-04-15T15:46:34.734" v="18" actId="22"/>
          <ac:spMkLst>
            <pc:docMk/>
            <pc:sldMk cId="0" sldId="257"/>
            <ac:spMk id="5" creationId="{62E7F4F5-588D-C3CC-777A-080CB4355ACA}"/>
          </ac:spMkLst>
        </pc:spChg>
        <pc:picChg chg="del">
          <ac:chgData name="Andrew Robson" userId="3e3e8bde-6bd1-42a6-8cad-f255a48b06db" providerId="ADAL" clId="{6874C89B-24AE-461E-851A-59B4050AD0CC}" dt="2024-04-15T15:46:14.702" v="1" actId="478"/>
          <ac:picMkLst>
            <pc:docMk/>
            <pc:sldMk cId="0" sldId="257"/>
            <ac:picMk id="3" creationId="{00000000-0000-0000-0000-000000000000}"/>
          </ac:picMkLst>
        </pc:picChg>
        <pc:picChg chg="add">
          <ac:chgData name="Andrew Robson" userId="3e3e8bde-6bd1-42a6-8cad-f255a48b06db" providerId="ADAL" clId="{6874C89B-24AE-461E-851A-59B4050AD0CC}" dt="2024-04-15T15:46:36.572" v="19"/>
          <ac:picMkLst>
            <pc:docMk/>
            <pc:sldMk cId="0" sldId="257"/>
            <ac:picMk id="6" creationId="{ABD86189-76BB-DFBF-6289-383592E416A2}"/>
          </ac:picMkLst>
        </pc:picChg>
      </pc:sldChg>
      <pc:sldChg chg="addSp modSp mod">
        <pc:chgData name="Andrew Robson" userId="3e3e8bde-6bd1-42a6-8cad-f255a48b06db" providerId="ADAL" clId="{6874C89B-24AE-461E-851A-59B4050AD0CC}" dt="2024-04-15T15:48:07.404" v="22" actId="14100"/>
        <pc:sldMkLst>
          <pc:docMk/>
          <pc:sldMk cId="0" sldId="259"/>
        </pc:sldMkLst>
        <pc:picChg chg="add mod">
          <ac:chgData name="Andrew Robson" userId="3e3e8bde-6bd1-42a6-8cad-f255a48b06db" providerId="ADAL" clId="{6874C89B-24AE-461E-851A-59B4050AD0CC}" dt="2024-04-15T15:48:07.404" v="22" actId="14100"/>
          <ac:picMkLst>
            <pc:docMk/>
            <pc:sldMk cId="0" sldId="259"/>
            <ac:picMk id="5" creationId="{EFA720D7-E29C-0E37-05C2-FD23535C4A5C}"/>
          </ac:picMkLst>
        </pc:picChg>
      </pc:sldChg>
      <pc:sldChg chg="add">
        <pc:chgData name="Andrew Robson" userId="3e3e8bde-6bd1-42a6-8cad-f255a48b06db" providerId="ADAL" clId="{6874C89B-24AE-461E-851A-59B4050AD0CC}" dt="2024-04-15T15:46:11.603" v="0" actId="2890"/>
        <pc:sldMkLst>
          <pc:docMk/>
          <pc:sldMk cId="3324764705"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D0AEB-0DA7-41EF-BF4B-E0EC71C2342A}"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B34C9-9226-433B-8A7E-CEC0994732C5}" type="slidenum">
              <a:rPr lang="en-GB" smtClean="0"/>
              <a:t>‹#›</a:t>
            </a:fld>
            <a:endParaRPr lang="en-GB"/>
          </a:p>
        </p:txBody>
      </p:sp>
    </p:spTree>
    <p:extLst>
      <p:ext uri="{BB962C8B-B14F-4D97-AF65-F5344CB8AC3E}">
        <p14:creationId xmlns:p14="http://schemas.microsoft.com/office/powerpoint/2010/main" val="52172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Ely South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Ely South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Ely South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Ely South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Ely South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Ely South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Ely South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25787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South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South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South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South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South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Ely South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Ely South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South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Ely South PCN - % by Ethnic Group</a:t>
            </a:r>
            <a:endParaRPr dirty="0"/>
          </a:p>
          <a:p>
            <a:r>
              <a:rPr b="0" dirty="0"/>
              <a:t>No alt text provided</a:t>
            </a:r>
            <a:endParaRPr dirty="0"/>
          </a:p>
          <a:p>
            <a:endParaRPr dirty="0"/>
          </a:p>
          <a:p>
            <a:r>
              <a:rPr b="1" dirty="0"/>
              <a:t>Ely South PCN - % by Ethnic Group (excluding Unknown) - summary</a:t>
            </a:r>
            <a:endParaRPr dirty="0"/>
          </a:p>
          <a:p>
            <a:r>
              <a:rPr b="0" dirty="0"/>
              <a:t>No alt text provided</a:t>
            </a:r>
            <a:endParaRPr dirty="0"/>
          </a:p>
          <a:p>
            <a:endParaRPr dirty="0"/>
          </a:p>
          <a:p>
            <a:r>
              <a:rPr b="1" dirty="0"/>
              <a:t>Ely South PCN - % by Ethnic Group (excluding Unknown) - detail</a:t>
            </a:r>
            <a:endParaRPr dirty="0"/>
          </a:p>
          <a:p>
            <a:r>
              <a:rPr b="0" dirty="0"/>
              <a:t>No alt text provided</a:t>
            </a:r>
            <a:endParaRPr dirty="0"/>
          </a:p>
          <a:p>
            <a:endParaRPr dirty="0"/>
          </a:p>
          <a:p>
            <a:r>
              <a:rPr b="1" dirty="0"/>
              <a:t>Ely South PCN - Unknown % compared with ICS average</a:t>
            </a:r>
            <a:endParaRPr dirty="0"/>
          </a:p>
          <a:p>
            <a:r>
              <a:rPr b="0" dirty="0"/>
              <a:t>No alt text provided</a:t>
            </a:r>
            <a:endParaRPr dirty="0"/>
          </a:p>
          <a:p>
            <a:endParaRPr dirty="0"/>
          </a:p>
          <a:p>
            <a:r>
              <a:rPr b="1" dirty="0"/>
              <a:t>Ely South PCN - Ethnic Minorities % compared with ICS average</a:t>
            </a:r>
            <a:endParaRPr dirty="0"/>
          </a:p>
          <a:p>
            <a:r>
              <a:rPr b="0" dirty="0"/>
              <a:t>No alt text provided</a:t>
            </a:r>
            <a:endParaRPr dirty="0"/>
          </a:p>
          <a:p>
            <a:endParaRPr dirty="0"/>
          </a:p>
          <a:p>
            <a:r>
              <a:rPr b="1" dirty="0"/>
              <a:t>Ely South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Ely South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17:47:44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Ely South PCN - % by Ethnic Group ,Ely South PCN - % by Ethnic Group (excluding Unknown) - summary ,Ely South PCN - % by Ethnic Group (excluding Unknown) - detail ,Ely South PCN - Unknown % compared with ICS average ,Ely South PCN - Ethnic Minorities % compared with ICS average ,Ely South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slicer ,slicer ,Birth Rates per 1,000 Females for the year 2022 ,Ely South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Ely South PCN -  by register name 2022/23 ,Statistically significantly lower ,Statistically similar ,Statistically significantly higher ,Source: QOF ,actionButton ,actionButton ,actionButton ,Ely South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Ely South PCN by Practice for the year 2022/23 ,South ABU  ,ICS Total ,Smoking Prevalence by Year ,Ely Sou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Ely South PCN by Practice for the year 2022/23 ,South ABU  ,ICS Total ,Hypertension Prevalence by Year ,Ely Sou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Ely South PCN by Practice for the year 2022/23 ,South ABU  ,ICS Total ,Obesity Prevalence by Year ,Ely Sou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Ely South PCN by Practice for the year 2022/23 ,South ABU  ,ICS Total ,Diabetes mellitus Prevalence by Year ,Ely Sou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Ely South PCN by Practice for the year 2022/23 ,South ABU  ,ICS Total ,Depression Prevalence by Year ,Ely Sou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in 2022/23 ,slicer ,slicer ,A&amp;E Attendances ,slicer ,slicer ,slicer ,DASR per 1,000 - Trends ,South ABU  ,ICS Total ,Ely South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in 2022/23 ,slicer ,slicer ,Hospital Admissions - Directly Age Standardised Rates (DASR) per 1,000 ,slicer ,slicer ,slicer ,DASR per 1,000 - Trends ,South ABU  ,ICS Total ,Ely Sou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6" name="Picture 5">
            <a:extLst>
              <a:ext uri="{FF2B5EF4-FFF2-40B4-BE49-F238E27FC236}">
                <a16:creationId xmlns:a16="http://schemas.microsoft.com/office/drawing/2014/main" id="{ABD86189-76BB-DFBF-6289-383592E416A2}"/>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in 2022/23 ,slicer ,slicer ,Hospital Admissions - Directly Age Standardised Rates (DASR) per 1,000 ,slicer ,slicer ,slicer ,DASR per 1,000 - Trends ,South ABU  ,ICS Total ,Ely Sou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in 2022/23 ,slicer ,slicer ,Hospital Admissions - Directly Age Standardised Rates (DASR) per 1,000 ,slicer ,slicer ,slicer ,DASR per 1,000 - Trends ,South ABU  ,ICS Total ,Ely Sou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in 2022/23 ,slicer ,slicer ,Hospital Admissions - Directly Age Standardised Rates (DASR) per 1,000 ,slicer ,slicer ,slicer ,DASR per 1,000 - Trends ,South ABU  ,ICS Total ,Ely Sou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South PCN by Practice in 2022/23 ,slicer ,slicer ,Hospital Admissions - Directly Age Standardised Rates (DASR) per 1,000 ,slicer ,slicer ,slicer ,DASR per 1,000 - Trends ,South ABU  ,ICS Total ,Ely Sou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Ely South PCN by Practice in   - 2023 ,slicer ,DASR per 100,000 - Trends ,slicer ,Mortality - Directly Age Standardised Rates (DASR) per 100,000 ,Statistically significantly higher ,Statistically similar ,Statistically significantly lower ,Ely Sou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Ely South PCN by Practice in   - 2023 ,slicer ,DASR per 100,000 - Trends ,slicer ,Mortality - Directly Age Standardised Rates (DASR) per 100,000 ,Statistically significantly higher ,Statistically similar ,Statistically significantly lower ,Ely Sou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Ely South PCN by Practice in   - 2023 ,slicer ,DASR per 100,000 - Trends ,slicer ,Mortality - Directly Age Standardised Rates (DASR) per 100,000 ,Statistically significantly higher ,Statistically similar ,Statistically significantly lower ,Ely Sou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Ely South PCN by Practice in   - 2023 ,slicer ,DASR per 100,000 - Trends ,slicer ,Mortality - Directly Age Standardised Rates (DASR) per 100,000 ,Statistically significantly higher ,Statistically similar ,Statistically significantly lower ,Ely Sou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332476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South ,Ely South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EFA720D7-E29C-0E37-05C2-FD23535C4A5C}"/>
              </a:ext>
            </a:extLst>
          </p:cNvPr>
          <p:cNvPicPr>
            <a:picLocks noChangeAspect="1"/>
          </p:cNvPicPr>
          <p:nvPr/>
        </p:nvPicPr>
        <p:blipFill>
          <a:blip r:embed="rId5"/>
          <a:stretch>
            <a:fillRect/>
          </a:stretch>
        </p:blipFill>
        <p:spPr>
          <a:xfrm>
            <a:off x="6317525" y="1812704"/>
            <a:ext cx="5725105" cy="48968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Ely South PCN persons, all ages ,ICS ,South ,Ely South PCN ,lineChart ,actionButton ,ABU ,Source: NHS Digital GP Reg Pop ,actionButton ,actionButton ,actionButton ,Ely South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South ,Ely Sout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South ,Ely Sout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South ,Ely Sout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5249F-C170-4BC7-ADA8-32D0188B0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F5990A-0294-4027-B57D-6D6CCACF4D25}">
  <ds:schemaRefs>
    <ds:schemaRef ds:uri="http://schemas.microsoft.com/office/infopath/2007/PartnerControls"/>
    <ds:schemaRef ds:uri="http://purl.org/dc/terms/"/>
    <ds:schemaRef ds:uri="f13cdf73-8515-4377-9b85-8071d18a76e2"/>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8f0e4762-0647-4515-854e-54c39e301341"/>
    <ds:schemaRef ds:uri="http://www.w3.org/XML/1998/namespace"/>
  </ds:schemaRefs>
</ds:datastoreItem>
</file>

<file path=customXml/itemProps3.xml><?xml version="1.0" encoding="utf-8"?>
<ds:datastoreItem xmlns:ds="http://schemas.openxmlformats.org/officeDocument/2006/customXml" ds:itemID="{7AF23F98-8556-46E0-9013-990906753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3424</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Ely South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