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2B500-1176-4566-9641-A842A698DC8B}" v="1" dt="2024-04-15T15:42:3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3E22B500-1176-4566-9641-A842A698DC8B}"/>
    <pc:docChg chg="custSel addSld modSld">
      <pc:chgData name="Andrew Robson" userId="3e3e8bde-6bd1-42a6-8cad-f255a48b06db" providerId="ADAL" clId="{3E22B500-1176-4566-9641-A842A698DC8B}" dt="2024-04-15T15:43:26.855" v="28" actId="14100"/>
      <pc:docMkLst>
        <pc:docMk/>
      </pc:docMkLst>
      <pc:sldChg chg="modSp mod">
        <pc:chgData name="Andrew Robson" userId="3e3e8bde-6bd1-42a6-8cad-f255a48b06db" providerId="ADAL" clId="{3E22B500-1176-4566-9641-A842A698DC8B}" dt="2024-04-15T15:42:24.780" v="24" actId="20577"/>
        <pc:sldMkLst>
          <pc:docMk/>
          <pc:sldMk cId="7630729" sldId="256"/>
        </pc:sldMkLst>
        <pc:spChg chg="mod">
          <ac:chgData name="Andrew Robson" userId="3e3e8bde-6bd1-42a6-8cad-f255a48b06db" providerId="ADAL" clId="{3E22B500-1176-4566-9641-A842A698DC8B}" dt="2024-04-15T15:42:24.780" v="24" actId="20577"/>
          <ac:spMkLst>
            <pc:docMk/>
            <pc:sldMk cId="7630729" sldId="256"/>
            <ac:spMk id="12" creationId="{00000000-0000-0000-0000-000000000000}"/>
          </ac:spMkLst>
        </pc:spChg>
      </pc:sldChg>
      <pc:sldChg chg="addSp delSp mod">
        <pc:chgData name="Andrew Robson" userId="3e3e8bde-6bd1-42a6-8cad-f255a48b06db" providerId="ADAL" clId="{3E22B500-1176-4566-9641-A842A698DC8B}" dt="2024-04-15T15:42:31.188" v="25"/>
        <pc:sldMkLst>
          <pc:docMk/>
          <pc:sldMk cId="0" sldId="257"/>
        </pc:sldMkLst>
        <pc:picChg chg="add">
          <ac:chgData name="Andrew Robson" userId="3e3e8bde-6bd1-42a6-8cad-f255a48b06db" providerId="ADAL" clId="{3E22B500-1176-4566-9641-A842A698DC8B}" dt="2024-04-15T15:42:31.188" v="25"/>
          <ac:picMkLst>
            <pc:docMk/>
            <pc:sldMk cId="0" sldId="257"/>
            <ac:picMk id="2" creationId="{0CB9575E-7DBA-F20E-DA80-5521CACCFAB0}"/>
          </ac:picMkLst>
        </pc:picChg>
        <pc:picChg chg="del">
          <ac:chgData name="Andrew Robson" userId="3e3e8bde-6bd1-42a6-8cad-f255a48b06db" providerId="ADAL" clId="{3E22B500-1176-4566-9641-A842A698DC8B}" dt="2024-04-15T15:42:12.861" v="1" actId="478"/>
          <ac:picMkLst>
            <pc:docMk/>
            <pc:sldMk cId="0" sldId="257"/>
            <ac:picMk id="3" creationId="{00000000-0000-0000-0000-000000000000}"/>
          </ac:picMkLst>
        </pc:picChg>
      </pc:sldChg>
      <pc:sldChg chg="addSp modSp mod">
        <pc:chgData name="Andrew Robson" userId="3e3e8bde-6bd1-42a6-8cad-f255a48b06db" providerId="ADAL" clId="{3E22B500-1176-4566-9641-A842A698DC8B}" dt="2024-04-15T15:43:26.855" v="28" actId="14100"/>
        <pc:sldMkLst>
          <pc:docMk/>
          <pc:sldMk cId="0" sldId="259"/>
        </pc:sldMkLst>
        <pc:picChg chg="add mod">
          <ac:chgData name="Andrew Robson" userId="3e3e8bde-6bd1-42a6-8cad-f255a48b06db" providerId="ADAL" clId="{3E22B500-1176-4566-9641-A842A698DC8B}" dt="2024-04-15T15:43:26.855" v="28" actId="14100"/>
          <ac:picMkLst>
            <pc:docMk/>
            <pc:sldMk cId="0" sldId="259"/>
            <ac:picMk id="5" creationId="{B64E6FA3-8091-93BD-A7BD-18935CCAC170}"/>
          </ac:picMkLst>
        </pc:picChg>
      </pc:sldChg>
      <pc:sldChg chg="add">
        <pc:chgData name="Andrew Robson" userId="3e3e8bde-6bd1-42a6-8cad-f255a48b06db" providerId="ADAL" clId="{3E22B500-1176-4566-9641-A842A698DC8B}" dt="2024-04-15T15:42:09.830" v="0" actId="2890"/>
        <pc:sldMkLst>
          <pc:docMk/>
          <pc:sldMk cId="2901000091"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1418D-16FE-456A-892E-27C53311560A}"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8C7FA-02F1-45BC-8E4A-23F535D6E609}" type="slidenum">
              <a:rPr lang="en-GB" smtClean="0"/>
              <a:t>‹#›</a:t>
            </a:fld>
            <a:endParaRPr lang="en-GB"/>
          </a:p>
        </p:txBody>
      </p:sp>
    </p:spTree>
    <p:extLst>
      <p:ext uri="{BB962C8B-B14F-4D97-AF65-F5344CB8AC3E}">
        <p14:creationId xmlns:p14="http://schemas.microsoft.com/office/powerpoint/2010/main" val="360265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Cantab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Cantab PCN by Practice for the year 2022/23</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754815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Cantab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Cantab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Cantab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Cantab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Cantab PCN - % by Ethnic Group</a:t>
            </a:r>
            <a:endParaRPr dirty="0"/>
          </a:p>
          <a:p>
            <a:r>
              <a:rPr b="0" dirty="0"/>
              <a:t>No alt text provided</a:t>
            </a:r>
            <a:endParaRPr dirty="0"/>
          </a:p>
          <a:p>
            <a:endParaRPr dirty="0"/>
          </a:p>
          <a:p>
            <a:r>
              <a:rPr b="1" dirty="0"/>
              <a:t>Cantab PCN - % by Ethnic Group (excluding Unknown) - summary</a:t>
            </a:r>
            <a:endParaRPr dirty="0"/>
          </a:p>
          <a:p>
            <a:r>
              <a:rPr b="0" dirty="0"/>
              <a:t>No alt text provided</a:t>
            </a:r>
            <a:endParaRPr dirty="0"/>
          </a:p>
          <a:p>
            <a:endParaRPr dirty="0"/>
          </a:p>
          <a:p>
            <a:r>
              <a:rPr b="1" dirty="0"/>
              <a:t>Cantab PCN - % by Ethnic Group (excluding Unknown) - detail</a:t>
            </a:r>
            <a:endParaRPr dirty="0"/>
          </a:p>
          <a:p>
            <a:r>
              <a:rPr b="0" dirty="0"/>
              <a:t>No alt text provided</a:t>
            </a:r>
            <a:endParaRPr dirty="0"/>
          </a:p>
          <a:p>
            <a:endParaRPr dirty="0"/>
          </a:p>
          <a:p>
            <a:r>
              <a:rPr b="1" dirty="0"/>
              <a:t>Cantab PCN - Unknown % compared with ICS average</a:t>
            </a:r>
            <a:endParaRPr dirty="0"/>
          </a:p>
          <a:p>
            <a:r>
              <a:rPr b="0" dirty="0"/>
              <a:t>No alt text provided</a:t>
            </a:r>
            <a:endParaRPr dirty="0"/>
          </a:p>
          <a:p>
            <a:endParaRPr dirty="0"/>
          </a:p>
          <a:p>
            <a:r>
              <a:rPr b="1" dirty="0"/>
              <a:t>Cantab PCN - Ethnic Minorities % compared with ICS average</a:t>
            </a:r>
            <a:endParaRPr dirty="0"/>
          </a:p>
          <a:p>
            <a:r>
              <a:rPr b="0" dirty="0"/>
              <a:t>No alt text provided</a:t>
            </a:r>
            <a:endParaRPr dirty="0"/>
          </a:p>
          <a:p>
            <a:endParaRPr dirty="0"/>
          </a:p>
          <a:p>
            <a:r>
              <a:rPr b="1" dirty="0"/>
              <a:t>Cantab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Canta</a:t>
            </a:r>
            <a:r>
              <a:rPr lang="en-US" dirty="0">
                <a:solidFill>
                  <a:srgbClr val="F3C910"/>
                </a:solidFill>
              </a:rPr>
              <a:t>b PCN</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17:42:20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antab PCN - % by Ethnic Group ,Cantab PCN - % by Ethnic Group (excluding Unknown) - summary ,Cantab PCN - % by Ethnic Group (excluding Unknown) - detail ,Cantab PCN - Unknown % compared with ICS average ,Cantab PCN - Ethnic Minorities % compared with ICS average ,Cantab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slicer ,slicer ,Birth Rates per 1,000 Females for the year 2022 ,Cantab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Cantab PCN -  by register name 2022/23 ,Statistically significantly lower ,Statistically similar ,Statistically significantly higher ,Source: QOF ,actionButton ,actionButton ,actionButton ,Cantab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antab PCN by Practice for the year 2022/23 ,South ABU  ,ICS Total ,Smoking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antab PCN by Practice for the year 2022/23 ,South ABU  ,ICS Total ,Hypertension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antab PCN by Practice for the year 2022/23 ,South ABU  ,ICS Total ,Obesity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antab PCN by Practice for the year 2022/23 ,South ABU  ,ICS Total ,Diabetes mellitus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Cantab PCN by Practice for the year 2022/23 ,South ABU  ,ICS Total ,Depression Prevalence by Year ,Cantab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A&amp;E Attendances ,slicer ,slicer ,slicer ,DASR per 1,000 - Trends ,South ABU  ,ICS Total ,Cantab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0CB9575E-7DBA-F20E-DA80-5521CACCFAB0}"/>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ntab PCN by Practice in 2022/23 ,slicer ,slicer ,Hospital Admissions - Directly Age Standardised Rates (DASR) per 1,000 ,slicer ,slicer ,slicer ,DASR per 1,000 - Trends ,South ABU  ,ICS Total ,Cantab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ntab PCN by Practice in   - 2023 ,slicer ,DASR per 100,000 - Trends ,slicer ,Mortality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ntab PCN by Practice in   - 2023 ,slicer ,DASR per 100,000 - Trends ,slicer ,Mortality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ntab PCN by Practice in   - 2023 ,slicer ,DASR per 100,000 - Trends ,slicer ,Mortality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Cantab PCN by Practice in   - 2023 ,slicer ,DASR per 100,000 - Trends ,slicer ,Mortality - Directly Age Standardised Rates (DASR) per 100,000 ,Statistically significantly higher ,Statistically similar ,Statistically significantly lower ,Cantab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90100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South ,Cantab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B64E6FA3-8091-93BD-A7BD-18935CCAC170}"/>
              </a:ext>
            </a:extLst>
          </p:cNvPr>
          <p:cNvPicPr>
            <a:picLocks noChangeAspect="1"/>
          </p:cNvPicPr>
          <p:nvPr/>
        </p:nvPicPr>
        <p:blipFill>
          <a:blip r:embed="rId5"/>
          <a:stretch>
            <a:fillRect/>
          </a:stretch>
        </p:blipFill>
        <p:spPr>
          <a:xfrm>
            <a:off x="6305650" y="1791304"/>
            <a:ext cx="5713151" cy="49301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Cantab PCN persons, all ages ,ICS ,South ,Cantab PCN ,lineChart ,actionButton ,ABU ,Source: NHS Digital GP Reg Pop ,actionButton ,actionButton ,actionButton ,Cantab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South ,Cantab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South ,Cantab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South ,Cantab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21DC2-C456-457D-8723-214518247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1B78EC-0697-4A45-B6D5-8EAAF0FF4128}">
  <ds:schemaRefs>
    <ds:schemaRef ds:uri="http://www.w3.org/XML/1998/namespace"/>
    <ds:schemaRef ds:uri="http://purl.org/dc/elements/1.1/"/>
    <ds:schemaRef ds:uri="8f0e4762-0647-4515-854e-54c39e301341"/>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http://schemas.microsoft.com/office/infopath/2007/PartnerControls"/>
    <ds:schemaRef ds:uri="f13cdf73-8515-4377-9b85-8071d18a76e2"/>
  </ds:schemaRefs>
</ds:datastoreItem>
</file>

<file path=customXml/itemProps3.xml><?xml version="1.0" encoding="utf-8"?>
<ds:datastoreItem xmlns:ds="http://schemas.openxmlformats.org/officeDocument/2006/customXml" ds:itemID="{95DB13B4-4CFB-4C74-8498-ED95E0DCE0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Cantab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