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2"/>
  </p:notesMasterIdLst>
  <p:sldIdLst>
    <p:sldId id="256" r:id="rId5"/>
    <p:sldId id="257" r:id="rId6"/>
    <p:sldId id="282"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CA3707-87C0-438F-98C3-979B442385F0}" v="1" dt="2024-04-15T15:04:19.9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snapToObjects="1">
      <p:cViewPr varScale="1">
        <p:scale>
          <a:sx n="54" d="100"/>
          <a:sy n="54" d="100"/>
        </p:scale>
        <p:origin x="400" y="6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Robson" userId="3e3e8bde-6bd1-42a6-8cad-f255a48b06db" providerId="ADAL" clId="{36CA3707-87C0-438F-98C3-979B442385F0}"/>
    <pc:docChg chg="custSel addSld modSld">
      <pc:chgData name="Andrew Robson" userId="3e3e8bde-6bd1-42a6-8cad-f255a48b06db" providerId="ADAL" clId="{36CA3707-87C0-438F-98C3-979B442385F0}" dt="2024-04-15T15:05:54.643" v="48" actId="478"/>
      <pc:docMkLst>
        <pc:docMk/>
      </pc:docMkLst>
      <pc:sldChg chg="modSp mod">
        <pc:chgData name="Andrew Robson" userId="3e3e8bde-6bd1-42a6-8cad-f255a48b06db" providerId="ADAL" clId="{36CA3707-87C0-438F-98C3-979B442385F0}" dt="2024-04-15T15:04:07.723" v="41" actId="20577"/>
        <pc:sldMkLst>
          <pc:docMk/>
          <pc:sldMk cId="7630729" sldId="256"/>
        </pc:sldMkLst>
        <pc:spChg chg="mod">
          <ac:chgData name="Andrew Robson" userId="3e3e8bde-6bd1-42a6-8cad-f255a48b06db" providerId="ADAL" clId="{36CA3707-87C0-438F-98C3-979B442385F0}" dt="2024-04-15T15:04:07.723" v="41" actId="20577"/>
          <ac:spMkLst>
            <pc:docMk/>
            <pc:sldMk cId="7630729" sldId="256"/>
            <ac:spMk id="12" creationId="{00000000-0000-0000-0000-000000000000}"/>
          </ac:spMkLst>
        </pc:spChg>
      </pc:sldChg>
      <pc:sldChg chg="addSp delSp mod">
        <pc:chgData name="Andrew Robson" userId="3e3e8bde-6bd1-42a6-8cad-f255a48b06db" providerId="ADAL" clId="{36CA3707-87C0-438F-98C3-979B442385F0}" dt="2024-04-15T15:04:19.997" v="42"/>
        <pc:sldMkLst>
          <pc:docMk/>
          <pc:sldMk cId="0" sldId="257"/>
        </pc:sldMkLst>
        <pc:picChg chg="add">
          <ac:chgData name="Andrew Robson" userId="3e3e8bde-6bd1-42a6-8cad-f255a48b06db" providerId="ADAL" clId="{36CA3707-87C0-438F-98C3-979B442385F0}" dt="2024-04-15T15:04:19.997" v="42"/>
          <ac:picMkLst>
            <pc:docMk/>
            <pc:sldMk cId="0" sldId="257"/>
            <ac:picMk id="2" creationId="{8CCC01AE-923B-C5CE-BE29-C51B4EA5C56D}"/>
          </ac:picMkLst>
        </pc:picChg>
        <pc:picChg chg="del">
          <ac:chgData name="Andrew Robson" userId="3e3e8bde-6bd1-42a6-8cad-f255a48b06db" providerId="ADAL" clId="{36CA3707-87C0-438F-98C3-979B442385F0}" dt="2024-04-15T15:03:49.329" v="1" actId="478"/>
          <ac:picMkLst>
            <pc:docMk/>
            <pc:sldMk cId="0" sldId="257"/>
            <ac:picMk id="3" creationId="{00000000-0000-0000-0000-000000000000}"/>
          </ac:picMkLst>
        </pc:picChg>
      </pc:sldChg>
      <pc:sldChg chg="addSp delSp modSp mod">
        <pc:chgData name="Andrew Robson" userId="3e3e8bde-6bd1-42a6-8cad-f255a48b06db" providerId="ADAL" clId="{36CA3707-87C0-438F-98C3-979B442385F0}" dt="2024-04-15T15:05:54.643" v="48" actId="478"/>
        <pc:sldMkLst>
          <pc:docMk/>
          <pc:sldMk cId="0" sldId="259"/>
        </pc:sldMkLst>
        <pc:picChg chg="add mod">
          <ac:chgData name="Andrew Robson" userId="3e3e8bde-6bd1-42a6-8cad-f255a48b06db" providerId="ADAL" clId="{36CA3707-87C0-438F-98C3-979B442385F0}" dt="2024-04-15T15:05:31.637" v="46" actId="1076"/>
          <ac:picMkLst>
            <pc:docMk/>
            <pc:sldMk cId="0" sldId="259"/>
            <ac:picMk id="5" creationId="{DC22AF35-380E-F10F-5D30-105C19929556}"/>
          </ac:picMkLst>
        </pc:picChg>
        <pc:picChg chg="add del">
          <ac:chgData name="Andrew Robson" userId="3e3e8bde-6bd1-42a6-8cad-f255a48b06db" providerId="ADAL" clId="{36CA3707-87C0-438F-98C3-979B442385F0}" dt="2024-04-15T15:05:54.643" v="48" actId="478"/>
          <ac:picMkLst>
            <pc:docMk/>
            <pc:sldMk cId="0" sldId="259"/>
            <ac:picMk id="7" creationId="{4AB9CF1C-7B4D-E5E8-0082-7D7ECA5A3716}"/>
          </ac:picMkLst>
        </pc:picChg>
      </pc:sldChg>
      <pc:sldChg chg="add">
        <pc:chgData name="Andrew Robson" userId="3e3e8bde-6bd1-42a6-8cad-f255a48b06db" providerId="ADAL" clId="{36CA3707-87C0-438F-98C3-979B442385F0}" dt="2024-04-15T15:03:43.721" v="0" actId="2890"/>
        <pc:sldMkLst>
          <pc:docMk/>
          <pc:sldMk cId="294188629" sldId="28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FAAE2C-6A36-4516-A5A2-3F0307A6B39C}" type="datetimeFigureOut">
              <a:rPr lang="en-GB" smtClean="0"/>
              <a:t>15/04/2024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129F36-F2EC-4B32-9BE4-44275B9F2B02}" type="slidenum">
              <a:rPr lang="en-GB" smtClean="0"/>
              <a:t>‹#›</a:t>
            </a:fld>
            <a:endParaRPr lang="en-GB"/>
          </a:p>
        </p:txBody>
      </p:sp>
    </p:spTree>
    <p:extLst>
      <p:ext uri="{BB962C8B-B14F-4D97-AF65-F5344CB8AC3E}">
        <p14:creationId xmlns:p14="http://schemas.microsoft.com/office/powerpoint/2010/main" val="2800458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Cambridgeshire and Peterborough PCN Dashboard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pageNavigator</a:t>
            </a:r>
            <a:endParaRPr dirty="0"/>
          </a:p>
          <a:p>
            <a:r>
              <a:rPr b="0" dirty="0"/>
              <a:t>No alt text provided</a:t>
            </a:r>
            <a:endParaRPr dirty="0"/>
          </a:p>
          <a:p>
            <a:endParaRPr dirty="0"/>
          </a:p>
          <a:p>
            <a:r>
              <a:rPr b="1" dirty="0"/>
              <a:t>Slicer PCN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Bretton, Park and Hampton PCN by Practice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Birth Rates per 1,000 Females for the year 2022</a:t>
            </a:r>
            <a:endParaRPr dirty="0"/>
          </a:p>
          <a:p>
            <a:r>
              <a:rPr b="0" dirty="0"/>
              <a:t>No alt text provided</a:t>
            </a:r>
            <a:endParaRPr dirty="0"/>
          </a:p>
          <a:p>
            <a:endParaRPr dirty="0"/>
          </a:p>
          <a:p>
            <a:r>
              <a:rPr b="1" dirty="0"/>
              <a:t>Bretton, Park and Hampton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Birth Rates per 1,000 Females - trends</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ICS DSCRO Births Table</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All Registers Prevalence</a:t>
            </a:r>
            <a:endParaRPr dirty="0"/>
          </a:p>
          <a:p>
            <a:r>
              <a:rPr b="0" dirty="0"/>
              <a:t>No alt text provided</a:t>
            </a:r>
            <a:endParaRPr dirty="0"/>
          </a:p>
          <a:p>
            <a:endParaRPr dirty="0"/>
          </a:p>
          <a:p>
            <a:r>
              <a:rPr b="1" dirty="0"/>
              <a:t>Bretton, Park and Hampton PCN -  by register name 2022/23</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Bretton, Park and Hampton PCN by Practice for the year 2022/23</a:t>
            </a:r>
            <a:endParaRPr dirty="0"/>
          </a:p>
          <a:p>
            <a:r>
              <a:rPr b="0" dirty="0"/>
              <a:t>No alt text provided</a:t>
            </a:r>
            <a:endParaRPr dirty="0"/>
          </a:p>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Smoking Prevalence</a:t>
            </a:r>
            <a:endParaRPr dirty="0"/>
          </a:p>
          <a:p>
            <a:r>
              <a:rPr b="0" dirty="0"/>
              <a:t>No alt text provided</a:t>
            </a:r>
            <a:endParaRPr dirty="0"/>
          </a:p>
          <a:p>
            <a:endParaRPr dirty="0"/>
          </a:p>
          <a:p>
            <a:r>
              <a:rPr b="1" dirty="0"/>
              <a:t>Bretton, Park and Hampton PCN by Practice for the year 2022/23</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Smoking Prevalence by Year</a:t>
            </a:r>
            <a:endParaRPr dirty="0"/>
          </a:p>
          <a:p>
            <a:r>
              <a:rPr b="0" dirty="0"/>
              <a:t>No alt text provided</a:t>
            </a:r>
            <a:endParaRPr dirty="0"/>
          </a:p>
          <a:p>
            <a:endParaRPr dirty="0"/>
          </a:p>
          <a:p>
            <a:r>
              <a:rPr b="1" dirty="0"/>
              <a:t>Bretton, Park and Hampton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Hypertension Prevalence</a:t>
            </a:r>
            <a:endParaRPr dirty="0"/>
          </a:p>
          <a:p>
            <a:r>
              <a:rPr b="0" dirty="0"/>
              <a:t>No alt text provided</a:t>
            </a:r>
            <a:endParaRPr dirty="0"/>
          </a:p>
          <a:p>
            <a:endParaRPr dirty="0"/>
          </a:p>
          <a:p>
            <a:r>
              <a:rPr b="1" dirty="0"/>
              <a:t>Bretton, Park and Hampton PCN by Practice for the year 2022/23</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Hypertension Prevalence by Year</a:t>
            </a:r>
            <a:endParaRPr dirty="0"/>
          </a:p>
          <a:p>
            <a:r>
              <a:rPr b="0" dirty="0"/>
              <a:t>No alt text provided</a:t>
            </a:r>
            <a:endParaRPr dirty="0"/>
          </a:p>
          <a:p>
            <a:endParaRPr dirty="0"/>
          </a:p>
          <a:p>
            <a:r>
              <a:rPr b="1" dirty="0"/>
              <a:t>Bretton, Park and Hampton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Obesity Prevalence</a:t>
            </a:r>
            <a:endParaRPr dirty="0"/>
          </a:p>
          <a:p>
            <a:r>
              <a:rPr b="0" dirty="0"/>
              <a:t>No alt text provided</a:t>
            </a:r>
            <a:endParaRPr dirty="0"/>
          </a:p>
          <a:p>
            <a:endParaRPr dirty="0"/>
          </a:p>
          <a:p>
            <a:r>
              <a:rPr b="1" dirty="0"/>
              <a:t>Bretton, Park and Hampton PCN by Practice for the year 2022/23</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Obesity Prevalence by Year</a:t>
            </a:r>
            <a:endParaRPr dirty="0"/>
          </a:p>
          <a:p>
            <a:r>
              <a:rPr b="0" dirty="0"/>
              <a:t>No alt text provided</a:t>
            </a:r>
            <a:endParaRPr dirty="0"/>
          </a:p>
          <a:p>
            <a:endParaRPr dirty="0"/>
          </a:p>
          <a:p>
            <a:r>
              <a:rPr b="1" dirty="0"/>
              <a:t>Bretton, Park and Hampton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Diabetes mellitus Prevalence</a:t>
            </a:r>
            <a:endParaRPr dirty="0"/>
          </a:p>
          <a:p>
            <a:r>
              <a:rPr b="0" dirty="0"/>
              <a:t>No alt text provided</a:t>
            </a:r>
            <a:endParaRPr dirty="0"/>
          </a:p>
          <a:p>
            <a:endParaRPr dirty="0"/>
          </a:p>
          <a:p>
            <a:r>
              <a:rPr b="1" dirty="0"/>
              <a:t>Bretton, Park and Hampton PCN by Practice for the year 2022/23</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Diabetes mellitus Prevalence by Year</a:t>
            </a:r>
            <a:endParaRPr dirty="0"/>
          </a:p>
          <a:p>
            <a:r>
              <a:rPr b="0" dirty="0"/>
              <a:t>No alt text provided</a:t>
            </a:r>
            <a:endParaRPr dirty="0"/>
          </a:p>
          <a:p>
            <a:endParaRPr dirty="0"/>
          </a:p>
          <a:p>
            <a:r>
              <a:rPr b="1" dirty="0"/>
              <a:t>Bretton, Park and Hampton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Depression Prevalence</a:t>
            </a:r>
            <a:endParaRPr dirty="0"/>
          </a:p>
          <a:p>
            <a:r>
              <a:rPr b="0" dirty="0"/>
              <a:t>No alt text provided</a:t>
            </a:r>
            <a:endParaRPr dirty="0"/>
          </a:p>
          <a:p>
            <a:endParaRPr dirty="0"/>
          </a:p>
          <a:p>
            <a:r>
              <a:rPr b="1" dirty="0"/>
              <a:t>Bretton, Park and Hampton PCN by Practice for the year 2022/23</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Depression Prevalence by Year</a:t>
            </a:r>
            <a:endParaRPr dirty="0"/>
          </a:p>
          <a:p>
            <a:r>
              <a:rPr b="0" dirty="0"/>
              <a:t>No alt text provided</a:t>
            </a:r>
            <a:endParaRPr dirty="0"/>
          </a:p>
          <a:p>
            <a:endParaRPr dirty="0"/>
          </a:p>
          <a:p>
            <a:r>
              <a:rPr b="1" dirty="0"/>
              <a:t>Bretton, Park and Hampton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Bretton, Park and Hampton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A&amp;E Attendances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Bretton, Park and Hampton PCN</a:t>
            </a:r>
            <a:endParaRPr dirty="0"/>
          </a:p>
          <a:p>
            <a:r>
              <a:rPr b="0" dirty="0"/>
              <a:t>No alt text provided</a:t>
            </a:r>
            <a:endParaRPr dirty="0"/>
          </a:p>
          <a:p>
            <a:endParaRPr dirty="0"/>
          </a:p>
          <a:p>
            <a:r>
              <a:rPr b="1" dirty="0"/>
              <a:t>Source: DSCRO ECDS</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 Group, Age</a:t>
            </a:r>
            <a:endParaRPr dirty="0"/>
          </a:p>
          <a:p>
            <a:r>
              <a:rPr b="0" dirty="0"/>
              <a:t>No alt text provided</a:t>
            </a:r>
            <a:endParaRPr dirty="0"/>
          </a:p>
          <a:p>
            <a:endParaRPr dirty="0"/>
          </a:p>
          <a:p>
            <a:r>
              <a:rPr b="1" dirty="0"/>
              <a:t>Select Age Group, Age</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Bretton, Park and Hampton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Bretton, Park and Hampton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Bretton, Park and Hampton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Bretton, Park and Hampton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Cambridgeshire and Peterborough PCN Dashboard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pageNavigator</a:t>
            </a:r>
            <a:endParaRPr dirty="0"/>
          </a:p>
          <a:p>
            <a:r>
              <a:rPr b="0" dirty="0"/>
              <a:t>No alt text provided</a:t>
            </a:r>
            <a:endParaRPr dirty="0"/>
          </a:p>
          <a:p>
            <a:endParaRPr dirty="0"/>
          </a:p>
          <a:p>
            <a:r>
              <a:rPr b="1" dirty="0"/>
              <a:t>Slicer PCN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extLst>
      <p:ext uri="{BB962C8B-B14F-4D97-AF65-F5344CB8AC3E}">
        <p14:creationId xmlns:p14="http://schemas.microsoft.com/office/powerpoint/2010/main" val="297039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Bretton, Park and Hampton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Bretton, Park and Hampton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Bretton, Park and Hampton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Bretton, Park and Hampton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Bretton, Park and Hampton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Bretton, Park and Hampton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Bretton, Park and Hampton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 Directly Age Standardised Rates (DASR) per 100,000</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Bretton, Park and Hampton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Bretton, Park and Hampton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 Directly Age Standardised Rates (DASR) per 100,000</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Bretton, Park and Hampton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Bretton, Park and Hampton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 Directly Age Standardised Rates (DASR) per 100,000</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Bretton, Park and Hampton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Bretton, Park and Hampton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 Directly Age Standardised Rates (DASR) per 100,000</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Bretton, Park and Hampton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multiRowCard</a:t>
            </a:r>
            <a:endParaRPr dirty="0"/>
          </a:p>
          <a:p>
            <a:r>
              <a:rPr b="0" dirty="0"/>
              <a:t>No alt text provided</a:t>
            </a:r>
            <a:endParaRPr dirty="0"/>
          </a:p>
          <a:p>
            <a:endParaRPr dirty="0"/>
          </a:p>
          <a:p>
            <a:r>
              <a:rPr b="1" dirty="0"/>
              <a:t>QOF Prevalence</a:t>
            </a:r>
            <a:endParaRPr dirty="0"/>
          </a:p>
          <a:p>
            <a:r>
              <a:rPr b="0" dirty="0"/>
              <a:t>No alt text provided</a:t>
            </a:r>
            <a:endParaRPr dirty="0"/>
          </a:p>
          <a:p>
            <a:endParaRPr dirty="0"/>
          </a:p>
          <a:p>
            <a:r>
              <a:rPr b="1" dirty="0"/>
              <a:t>Population</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Summary Indicators</a:t>
            </a:r>
            <a:endParaRPr dirty="0"/>
          </a:p>
          <a:p>
            <a:r>
              <a:rPr b="0" dirty="0"/>
              <a:t>No alt text provided</a:t>
            </a:r>
            <a:endParaRPr dirty="0"/>
          </a:p>
          <a:p>
            <a:endParaRPr dirty="0"/>
          </a:p>
          <a:p>
            <a:r>
              <a:rPr b="1" dirty="0"/>
              <a:t>Activity rate per 1,000 people</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Cost rate per 1,000 people</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 change from 2019/20</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 change from 2019/20</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change from Jan'20</a:t>
            </a:r>
            <a:endParaRPr dirty="0"/>
          </a:p>
          <a:p>
            <a:r>
              <a:rPr b="0" dirty="0"/>
              <a:t>No alt text provided</a:t>
            </a:r>
            <a:endParaRPr dirty="0"/>
          </a:p>
          <a:p>
            <a:endParaRPr dirty="0"/>
          </a:p>
          <a:p>
            <a:r>
              <a:rPr b="1" dirty="0"/>
              <a:t>% point change from 2019/20</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Mortality rate per 1,000 </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 ⬇  = decrease</a:t>
            </a:r>
            <a:endParaRPr dirty="0"/>
          </a:p>
          <a:p>
            <a:r>
              <a:rPr b="0" dirty="0"/>
              <a:t>No alt text provided</a:t>
            </a:r>
            <a:endParaRPr dirty="0"/>
          </a:p>
          <a:p>
            <a:endParaRPr dirty="0"/>
          </a:p>
          <a:p>
            <a:r>
              <a:rPr b="1" dirty="0"/>
              <a:t>🟠 ⬆  = increase</a:t>
            </a:r>
            <a:endParaRPr dirty="0"/>
          </a:p>
          <a:p>
            <a:r>
              <a:rPr b="0" dirty="0"/>
              <a:t>No alt text provided</a:t>
            </a:r>
            <a:endParaRPr dirty="0"/>
          </a:p>
          <a:p>
            <a:endParaRPr dirty="0"/>
          </a:p>
          <a:p>
            <a:r>
              <a:rPr b="1" dirty="0"/>
              <a:t>Key:</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Practice Locations and Registered Patients as at Apr'24</a:t>
            </a:r>
            <a:endParaRPr dirty="0"/>
          </a:p>
          <a:p>
            <a:r>
              <a:rPr b="0" dirty="0"/>
              <a:t>No alt text provided</a:t>
            </a:r>
            <a:endParaRPr dirty="0"/>
          </a:p>
          <a:p>
            <a:endParaRPr dirty="0"/>
          </a:p>
          <a:p>
            <a:r>
              <a:rPr b="1" dirty="0"/>
              <a:t>Slicer Extract Date</a:t>
            </a:r>
            <a:endParaRPr dirty="0"/>
          </a:p>
          <a:p>
            <a:r>
              <a:rPr b="0" dirty="0"/>
              <a:t>No alt text provided</a:t>
            </a:r>
            <a:endParaRPr dirty="0"/>
          </a:p>
          <a:p>
            <a:endParaRPr dirty="0"/>
          </a:p>
          <a:p>
            <a:r>
              <a:rPr b="1" dirty="0"/>
              <a:t>Registered Patients by Practice as at Apr'24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Bretton, Park and Hampton PCN</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PBI_CV_EB3A4088_75C5_4746_9D8B_255A7B7ECD6C</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Apr'24 -  All Ages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Patients in selected age range as % of total by practice:</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Bretton, Park and Hampton PCN persons, all ages</a:t>
            </a:r>
            <a:endParaRPr dirty="0"/>
          </a:p>
          <a:p>
            <a:r>
              <a:rPr b="0" dirty="0"/>
              <a:t>No alt text provided</a:t>
            </a:r>
            <a:endParaRPr dirty="0"/>
          </a:p>
          <a:p>
            <a:endParaRPr dirty="0"/>
          </a:p>
          <a:p>
            <a:r>
              <a:rPr b="1" dirty="0"/>
              <a:t>ICS</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Bretton, Park and Hampton PCN</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Bretton, Park and Hampton PCN persons, all ages</a:t>
            </a:r>
            <a:endParaRPr dirty="0"/>
          </a:p>
          <a:p>
            <a:r>
              <a:rPr b="0" dirty="0"/>
              <a:t>No alt text provided</a:t>
            </a:r>
            <a:endParaRPr dirty="0"/>
          </a:p>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Apr'24 - 00 - 17 (children)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Bretton, Park and Hampton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Patients in selected age range as % of total by practice:</a:t>
            </a:r>
            <a:endParaRPr dirty="0"/>
          </a:p>
          <a:p>
            <a:r>
              <a:rPr b="0" dirty="0"/>
              <a:t>No alt text provided</a:t>
            </a:r>
            <a:endParaRPr dirty="0"/>
          </a:p>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Apr'24 - 18 - 64 (working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Bretton, Park and Hampton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Patients in selected age range as % of total by practice:</a:t>
            </a:r>
            <a:endParaRPr dirty="0"/>
          </a:p>
          <a:p>
            <a:r>
              <a:rPr b="0" dirty="0"/>
              <a:t>No alt text provided</a:t>
            </a:r>
            <a:endParaRPr dirty="0"/>
          </a:p>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Apr'24 - 65+ (older people)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Bretton, Park and Hampton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Patients in selected age range as % of total by practice:</a:t>
            </a:r>
            <a:endParaRPr dirty="0"/>
          </a:p>
          <a:p>
            <a:r>
              <a:rPr b="0" dirty="0"/>
              <a:t>No alt text provided</a:t>
            </a:r>
            <a:endParaRPr dirty="0"/>
          </a:p>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Registered Population by ethnic group as at Apr'23</a:t>
            </a:r>
            <a:endParaRPr dirty="0"/>
          </a:p>
          <a:p>
            <a:r>
              <a:rPr b="0" dirty="0"/>
              <a:t>No alt text provided</a:t>
            </a:r>
            <a:endParaRPr dirty="0"/>
          </a:p>
          <a:p>
            <a:endParaRPr dirty="0"/>
          </a:p>
          <a:p>
            <a:r>
              <a:rPr b="1" dirty="0"/>
              <a:t>Bretton, Park and Hampton PCN - % by Ethnic Group</a:t>
            </a:r>
            <a:endParaRPr dirty="0"/>
          </a:p>
          <a:p>
            <a:r>
              <a:rPr b="0" dirty="0"/>
              <a:t>No alt text provided</a:t>
            </a:r>
            <a:endParaRPr dirty="0"/>
          </a:p>
          <a:p>
            <a:endParaRPr dirty="0"/>
          </a:p>
          <a:p>
            <a:r>
              <a:rPr b="1" dirty="0"/>
              <a:t>Bretton, Park and Hampton PCN - % by Ethnic Group (excluding Unknown) - summary</a:t>
            </a:r>
            <a:endParaRPr dirty="0"/>
          </a:p>
          <a:p>
            <a:r>
              <a:rPr b="0" dirty="0"/>
              <a:t>No alt text provided</a:t>
            </a:r>
            <a:endParaRPr dirty="0"/>
          </a:p>
          <a:p>
            <a:endParaRPr dirty="0"/>
          </a:p>
          <a:p>
            <a:r>
              <a:rPr b="1" dirty="0"/>
              <a:t>Bretton, Park and Hampton PCN - % by Ethnic Group (excluding Unknown) - detail</a:t>
            </a:r>
            <a:endParaRPr dirty="0"/>
          </a:p>
          <a:p>
            <a:r>
              <a:rPr b="0" dirty="0"/>
              <a:t>No alt text provided</a:t>
            </a:r>
            <a:endParaRPr dirty="0"/>
          </a:p>
          <a:p>
            <a:endParaRPr dirty="0"/>
          </a:p>
          <a:p>
            <a:r>
              <a:rPr b="1" dirty="0"/>
              <a:t>Bretton, Park and Hampton PCN - Unknown % compared with ICS average</a:t>
            </a:r>
            <a:endParaRPr dirty="0"/>
          </a:p>
          <a:p>
            <a:r>
              <a:rPr b="0" dirty="0"/>
              <a:t>No alt text provided</a:t>
            </a:r>
            <a:endParaRPr dirty="0"/>
          </a:p>
          <a:p>
            <a:endParaRPr dirty="0"/>
          </a:p>
          <a:p>
            <a:r>
              <a:rPr b="1" dirty="0"/>
              <a:t>Bretton, Park and Hampton PCN - Ethnic Minorities % compared with ICS average</a:t>
            </a:r>
            <a:endParaRPr dirty="0"/>
          </a:p>
          <a:p>
            <a:r>
              <a:rPr b="0" dirty="0"/>
              <a:t>No alt text provided</a:t>
            </a:r>
            <a:endParaRPr dirty="0"/>
          </a:p>
          <a:p>
            <a:endParaRPr dirty="0"/>
          </a:p>
          <a:p>
            <a:r>
              <a:rPr b="1" dirty="0"/>
              <a:t>Bretton, Park and Hampton PCN - Ethnic Minorities % by Practice</a:t>
            </a:r>
            <a:endParaRPr dirty="0"/>
          </a:p>
          <a:p>
            <a:r>
              <a:rPr b="0" dirty="0"/>
              <a:t>No alt text provided</a:t>
            </a:r>
            <a:endParaRPr dirty="0"/>
          </a:p>
          <a:p>
            <a:endParaRPr dirty="0"/>
          </a:p>
          <a:p>
            <a:r>
              <a:rPr b="1" dirty="0"/>
              <a:t>Source: ICB Primary Care Information Team from Systmone / EMIS</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4/15/2024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4/15/2024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4/15/2024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4/15/2024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itle 1"/>
          <p:cNvSpPr txBox="1">
            <a:spLocks noGrp="1"/>
          </p:cNvSpPr>
          <p:nvPr>
            <p:ph type="title" idx="4294967295"/>
          </p:nvPr>
        </p:nvSpPr>
        <p:spPr>
          <a:xfrm>
            <a:off x="810584" y="2982149"/>
            <a:ext cx="6314017" cy="600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4400" b="0" i="0" kern="1200" baseline="0">
                <a:solidFill>
                  <a:schemeClr val="tx1"/>
                </a:solidFill>
                <a:latin typeface="Segoe UI Light" charset="0"/>
                <a:ea typeface="Segoe UI Light" charset="0"/>
                <a:cs typeface="Segoe UI Light"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F3C910"/>
                </a:solidFill>
                <a:effectLst/>
                <a:uLnTx/>
                <a:uFillTx/>
                <a:latin typeface="Segoe UI Light" charset="0"/>
                <a:ea typeface="Segoe UI Light" charset="0"/>
                <a:cs typeface="Segoe UI Light" charset="0"/>
              </a:rPr>
              <a:t>PCN Dashboard Beta Version – Bretton, Park and Hampton PCN</a:t>
            </a:r>
          </a:p>
        </p:txBody>
      </p:sp>
      <p:sp>
        <p:nvSpPr>
          <p:cNvPr id="13" name="Text Placeholder 2"/>
          <p:cNvSpPr txBox="1">
            <a:spLocks/>
          </p:cNvSpPr>
          <p:nvPr/>
        </p:nvSpPr>
        <p:spPr>
          <a:xfrm>
            <a:off x="853448" y="3658761"/>
            <a:ext cx="1488017" cy="25347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a:buNone/>
              <a:defRPr sz="1200" b="0" i="0" u="sng" kern="1200">
                <a:solidFill>
                  <a:schemeClr val="tx1"/>
                </a:solidFill>
                <a:latin typeface="Segoe UI" charset="0"/>
                <a:ea typeface="Segoe UI" charset="0"/>
                <a:cs typeface="Segoe UI" charset="0"/>
              </a:defRPr>
            </a:lvl1pPr>
            <a:lvl2pPr marL="457200" indent="0" algn="ctr"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algn="l"/>
            <a:r>
              <a:rPr lang="en-US" dirty="0">
                <a:solidFill>
                  <a:schemeClr val="bg1"/>
                </a:solidFill>
                <a:hlinkClick r:id="rId3"/>
              </a:rPr>
              <a:t>View in Power BI</a:t>
            </a:r>
            <a:endParaRPr lang="en-US" dirty="0">
              <a:solidFill>
                <a:schemeClr val="bg1"/>
              </a:solidFill>
            </a:endParaRPr>
          </a:p>
        </p:txBody>
      </p:sp>
      <p:sp>
        <p:nvSpPr>
          <p:cNvPr id="17" name="TextBox 16"/>
          <p:cNvSpPr txBox="1"/>
          <p:nvPr/>
        </p:nvSpPr>
        <p:spPr>
          <a:xfrm>
            <a:off x="832315" y="5823544"/>
            <a:ext cx="2177716" cy="369332"/>
          </a:xfrm>
          <a:prstGeom prst="rect">
            <a:avLst/>
          </a:prstGeom>
          <a:noFill/>
        </p:spPr>
        <p:txBody>
          <a:bodyPr wrap="square" rtlCol="0">
            <a:spAutoFit/>
          </a:bodyPr>
          <a:lstStyle/>
          <a:p>
            <a:r>
              <a:rPr lang="en-US" sz="900" b="1" i="0" dirty="0">
                <a:solidFill>
                  <a:schemeClr val="bg1"/>
                </a:solidFill>
                <a:latin typeface="Segoe UI Semibold" charset="0"/>
                <a:ea typeface="Segoe UI Semibold" charset="0"/>
                <a:cs typeface="Segoe UI Semibold" charset="0"/>
              </a:rPr>
              <a:t>Downloaded at:</a:t>
            </a:r>
          </a:p>
          <a:p>
            <a:r>
              <a:rPr lang="en-US" sz="900" b="0" i="0" dirty="0">
                <a:solidFill>
                  <a:schemeClr val="bg1"/>
                </a:solidFill>
                <a:latin typeface="Segoe UI" charset="0"/>
                <a:ea typeface="Segoe UI" charset="0"/>
                <a:cs typeface="Segoe UI" charset="0"/>
              </a:rPr>
              <a:t>12/04/2024 15:56:19 UTC</a:t>
            </a:r>
          </a:p>
        </p:txBody>
      </p:sp>
      <p:sp>
        <p:nvSpPr>
          <p:cNvPr id="10" name="TextBox 9"/>
          <p:cNvSpPr txBox="1"/>
          <p:nvPr/>
        </p:nvSpPr>
        <p:spPr>
          <a:xfrm>
            <a:off x="828512" y="5407903"/>
            <a:ext cx="2177716" cy="369332"/>
          </a:xfrm>
          <a:prstGeom prst="rect">
            <a:avLst/>
          </a:prstGeom>
          <a:noFill/>
        </p:spPr>
        <p:txBody>
          <a:bodyPr wrap="square" rtlCol="0">
            <a:spAutoFit/>
          </a:bodyPr>
          <a:lstStyle/>
          <a:p>
            <a:r>
              <a:rPr lang="en-US" sz="900" b="1" dirty="0">
                <a:solidFill>
                  <a:schemeClr val="bg1"/>
                </a:solidFill>
                <a:latin typeface="Segoe UI Semibold" charset="0"/>
                <a:ea typeface="Segoe UI Semibold" charset="0"/>
                <a:cs typeface="Segoe UI Semibold" charset="0"/>
              </a:rPr>
              <a:t>Last data refresh:</a:t>
            </a:r>
            <a:endParaRPr lang="en-US" sz="900" b="1" i="0" dirty="0">
              <a:solidFill>
                <a:schemeClr val="bg1"/>
              </a:solidFill>
              <a:latin typeface="Segoe UI Semibold" charset="0"/>
              <a:ea typeface="Segoe UI Semibold" charset="0"/>
              <a:cs typeface="Segoe UI Semibold" charset="0"/>
            </a:endParaRPr>
          </a:p>
          <a:p>
            <a:r>
              <a:rPr lang="en-US" sz="900" dirty="0">
                <a:solidFill>
                  <a:schemeClr val="bg1"/>
                </a:solidFill>
                <a:latin typeface="Segoe UI" charset="0"/>
                <a:ea typeface="Segoe UI" charset="0"/>
                <a:cs typeface="Segoe UI" charset="0"/>
              </a:rPr>
              <a:t>12/04/2024 15:40:25 UTC</a:t>
            </a:r>
            <a:endParaRPr lang="en-US" sz="900" b="0" i="0" dirty="0">
              <a:solidFill>
                <a:schemeClr val="bg1"/>
              </a:solidFill>
              <a:latin typeface="Segoe UI" charset="0"/>
              <a:ea typeface="Segoe UI" charset="0"/>
              <a:cs typeface="Segoe UI" charset="0"/>
            </a:endParaRPr>
          </a:p>
        </p:txBody>
      </p:sp>
      <p:pic>
        <p:nvPicPr>
          <p:cNvPr id="16" name="Picture 15" descr="Microsoft Power B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544" y="722376"/>
            <a:ext cx="1490690" cy="245805"/>
          </a:xfrm>
          <a:prstGeom prst="rect">
            <a:avLst/>
          </a:prstGeom>
        </p:spPr>
      </p:pic>
      <p:pic>
        <p:nvPicPr>
          <p:cNvPr id="18" name="Picture 17">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9696" y="3694176"/>
            <a:ext cx="162027" cy="153025"/>
          </a:xfrm>
          <a:prstGeom prst="rect">
            <a:avLst/>
          </a:prstGeom>
        </p:spPr>
      </p:pic>
    </p:spTree>
    <p:extLst>
      <p:ext uri="{BB962C8B-B14F-4D97-AF65-F5344CB8AC3E}">
        <p14:creationId xmlns:p14="http://schemas.microsoft.com/office/powerpoint/2010/main" val="7630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Registered Population by ethnic group as at Apr'23 ,Bretton, Park and Hampton PCN - % by Ethnic Group ,Bretton, Park and Hampton PCN - % by Ethnic Group (excluding Unknown) - summary ,Bretton, Park and Hampton PCN - % by Ethnic Group (excluding Unknown) - detail ,Bretton, Park and Hampton PCN - Unknown % compared with ICS average ,Bretton, Park and Hampton PCN - Ethnic Minorities % compared with ICS average ,Bretton, Park and Hampton PCN - Ethnic Minorities % by Practice ,Source: ICB Primary Care Information Team from Systmone / EMIS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Ethnicity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Bretton, Park and Hampton PCN by Practice ,slicer ,slicer ,Birth Rates per 1,000 Females for the year 2022 ,Bretton, Park and Hampton PCN ,North ABU ,ICS Total ,Birth Rates per 1,000 Females - trends ,Statistically significantly lower ,Statistically similar ,Statistically significantly higher ,Source: ICS DSCRO Births Table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Fertility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All Registers Prevalence ,Bretton, Park and Hampton PCN -  by register name 2022/23 ,Statistically significantly lower ,Statistically similar ,Statistically significantly higher ,Source: QOF ,actionButton ,actionButton ,actionButton ,Bretton, Park and Hampton PCN by Practice for the year 2022/23.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 All Registers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Smoking Prevalence ,Bretton, Park and Hampton PCN by Practice for the year 2022/23 ,North ABU  ,ICS Total ,Smoking Prevalence by Year ,Bretton, Park and Hampton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 Smoking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Hypertension Prevalence ,Bretton, Park and Hampton PCN by Practice for the year 2022/23 ,North ABU  ,ICS Total ,Hypertension Prevalence by Year ,Bretton, Park and Hampton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 Hyp</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Obesity Prevalence ,Bretton, Park and Hampton PCN by Practice for the year 2022/23 ,North ABU  ,ICS Total ,Obesity Prevalence by Year ,Bretton, Park and Hampton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 Obesity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Diabetes mellitus Prevalence ,Bretton, Park and Hampton PCN by Practice for the year 2022/23 ,North ABU  ,ICS Total ,Diabetes mellitus Prevalence by Year ,Bretton, Park and Hampton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 Diabetes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Depression Prevalence ,Bretton, Park and Hampton PCN by Practice for the year 2022/23 ,North ABU  ,ICS Total ,Depression Prevalence by Year ,Bretton, Park and Hampton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 Depression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Bretton, Park and Hampton PCN by Practice in 2022/23 ,slicer ,slicer ,A&amp;E Attendances ,slicer ,slicer ,slicer ,DASR per 1,000 - Trends ,North ABU  ,ICS Total ,Bretton, Park and Hampton PCN ,Source: DSCRO ECDS ,Statistically significantly higher ,Statistically similar ,Statistically significantly lower ,slicer ,actionButton ,actionButton ,actionButton ,Select Age Group, Age ,Select Age Group, Age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A&amp;E Attendances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Bretton, Park and Hampton PCN by Practice in 2022/23 ,slicer ,slicer ,Hospital Admissions - Directly Age Standardised Rates (DASR) per 1,000 ,slicer ,slicer ,slicer ,DASR per 1,000 - Trends ,North ABU  ,ICS Total ,Bretton, Park and Hampton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Contents Page</a:t>
            </a:r>
          </a:p>
        </p:txBody>
      </p:sp>
      <p:pic>
        <p:nvPicPr>
          <p:cNvPr id="2" name="Picture 1">
            <a:extLst>
              <a:ext uri="{FF2B5EF4-FFF2-40B4-BE49-F238E27FC236}">
                <a16:creationId xmlns:a16="http://schemas.microsoft.com/office/drawing/2014/main" id="{8CCC01AE-923B-C5CE-BE29-C51B4EA5C56D}"/>
              </a:ext>
            </a:extLst>
          </p:cNvPr>
          <p:cNvPicPr>
            <a:picLocks noChangeAspect="1"/>
          </p:cNvPicPr>
          <p:nvPr/>
        </p:nvPicPr>
        <p:blipFill>
          <a:blip r:embed="rId3"/>
          <a:stretch>
            <a:fillRect/>
          </a:stretch>
        </p:blipFill>
        <p:spPr>
          <a:xfrm>
            <a:off x="266700" y="377825"/>
            <a:ext cx="11658600" cy="61023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Bretton, Park and Hampton PCN by Practice in 2022/23 ,slicer ,slicer ,Hospital Admissions - Directly Age Standardised Rates (DASR) per 1,000 ,slicer ,slicer ,slicer ,DASR per 1,000 - Trends ,North ABU  ,ICS Total ,Bretton, Park and Hampton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 - CVD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Bretton, Park and Hampton PCN by Practice in 2022/23 ,slicer ,slicer ,Hospital Admissions - Directly Age Standardised Rates (DASR) per 1,000 ,slicer ,slicer ,slicer ,DASR per 1,000 - Trends ,North ABU  ,ICS Total ,Bretton, Park and Hampton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 - Resp</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Bretton, Park and Hampton PCN by Practice in 2022/23 ,slicer ,slicer ,Hospital Admissions - Directly Age Standardised Rates (DASR) per 1,000 ,slicer ,slicer ,slicer ,DASR per 1,000 - Trends ,North ABU  ,ICS Total ,Bretton, Park and Hampton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Day Cases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Bretton, Park and Hampton PCN by Practice in 2022/23 ,slicer ,slicer ,Hospital Admissions - Directly Age Standardised Rates (DASR) per 1,000 ,slicer ,slicer ,slicer ,DASR per 1,000 - Trends ,North ABU  ,ICS Total ,Bretton, Park and Hampton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Electives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Bretton, Park and Hampton PCN by Practice in   - 2023 ,slicer ,DASR per 100,000 - Trends ,slicer ,Mortality - Directly Age Standardised Rates (DASR) per 100,000 ,Statistically significantly higher ,Statistically similar ,Statistically significantly lower ,Bretton, Park and Hampton PCN ,Nor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All Age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Bretton, Park and Hampton PCN by Practice in   - 2023 ,slicer ,DASR per 100,000 - Trends ,slicer ,Mortality - Directly Age Standardised Rates (DASR) per 100,000 ,Statistically significantly higher ,Statistically similar ,Statistically significantly lower ,Bretton, Park and Hampton PCN ,Nor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Bretton, Park and Hampton PCN by Practice in   - 2023 ,slicer ,DASR per 100,000 - Trends ,slicer ,Mortality - Directly Age Standardised Rates (DASR) per 100,000 ,Statistically significantly higher ,Statistically similar ,Statistically significantly lower ,Bretton, Park and Hampton PCN ,Nor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 CVD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Bretton, Park and Hampton PCN by Practice in   - 2023 ,slicer ,DASR per 100,000 - Trends ,slicer ,Mortality - Directly Age Standardised Rates (DASR) per 100,000 ,Statistically significantly higher ,Statistically similar ,Statistically significantly lower ,Bretton, Park and Hampton PCN ,Nor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 Resp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ambridgeshire and Peterborough PCN Dashboard ,card ,pageNavigator ,Slicer PC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Contents Page</a:t>
            </a:r>
          </a:p>
        </p:txBody>
      </p:sp>
    </p:spTree>
    <p:extLst>
      <p:ext uri="{BB962C8B-B14F-4D97-AF65-F5344CB8AC3E}">
        <p14:creationId xmlns:p14="http://schemas.microsoft.com/office/powerpoint/2010/main" val="294188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multiRowCard ,QOF Prevalence ,Population ,multiRowCard ,Summary Indicators ,Activity rate per 1,000 people ,multiRowCard ,slicer ,slicer ,slicer ,slicer ,Cost rate per 1,000 people ,multiRowCard ,multiRowCard ,% change from 2019/20 ,multiRowCard ,% change from 2019/20 ,shape ,actionButton ,actionButton ,change from Jan'20 ,% point change from 2019/20 ,multiRowCard ,Mortality rate per 1,000  ,multiRowCard ,slicer ,multiRowCard ,multiRowCard ,Statistically significantly lower ,Statistically similar ,Statistically significantly higher ,🟢 ⬇  = decrease ,🟠 ⬆  = increase ,Key:.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Summary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Practice Locations and Registered Patients as at Apr'24 ,Slicer Extract Date ,Registered Patients by Practice as at Apr'24 ,slicer ,North ,Bretton, Park and Hampton PCN ,ICS Total ,slicer ,PBI_CV_EB3A4088_75C5_4746_9D8B_255A7B7ECD6C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Map</a:t>
            </a:r>
          </a:p>
        </p:txBody>
      </p:sp>
      <p:pic>
        <p:nvPicPr>
          <p:cNvPr id="5" name="Picture 4">
            <a:extLst>
              <a:ext uri="{FF2B5EF4-FFF2-40B4-BE49-F238E27FC236}">
                <a16:creationId xmlns:a16="http://schemas.microsoft.com/office/drawing/2014/main" id="{DC22AF35-380E-F10F-5D30-105C19929556}"/>
              </a:ext>
            </a:extLst>
          </p:cNvPr>
          <p:cNvPicPr>
            <a:picLocks noChangeAspect="1"/>
          </p:cNvPicPr>
          <p:nvPr/>
        </p:nvPicPr>
        <p:blipFill>
          <a:blip r:embed="rId5"/>
          <a:stretch>
            <a:fillRect/>
          </a:stretch>
        </p:blipFill>
        <p:spPr>
          <a:xfrm>
            <a:off x="6312827" y="1806354"/>
            <a:ext cx="5586249" cy="488076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Apr'24 -  All Ages ,slicer ,Select Age ,slicer ,slicer ,Patients in selected age range as % of total by practice: ,Higher ,Similar ,Lower ,lineClusteredColumnComboChart ,lineClusteredColumnComboChart ,Bretton, Park and Hampton PCN persons, all ages ,ICS ,North ,Bretton, Park and Hampton PCN ,lineChart ,actionButton ,ABU ,Source: NHS Digital GP Reg Pop ,actionButton ,actionButton ,actionButton ,Bretton, Park and Hampton PCN persons, all ages.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Apr'24 - 00 - 17 (children) ,slicer ,Select Age ,slicer ,slicer ,clusteredBarChart ,Higher ,Similar ,Lower ,ABU ,ABU ,lineClusteredColumnComboChart ,lineClusteredColumnComboChart ,ABU ,ICS ,North ,Bretton, Park and Hampton PCN ,Patients in selected age range as a % of total - trends ,ABU ,actionButton ,Source: NHS Digital GP Reg Pop ,actionButton ,actionButton ,actionButton ,Patients in selected age range as % of total by practic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 00-17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Apr'24 - 18 - 64 (working age) ,slicer ,Select Age ,slicer ,slicer ,clusteredBarChart ,Higher ,Similar ,Lower ,ABU ,ABU ,lineClusteredColumnComboChart ,lineClusteredColumnComboChart ,ABU ,ICS ,North ,Bretton, Park and Hampton PCN ,Patients in selected age range as a % of total - trends ,ABU ,actionButton ,Source: NHS Digital GP Reg Pop ,actionButton ,actionButton ,actionButton ,Patients in selected age range as % of total by practic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 18-64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Apr'24 - 65+ (older people) ,slicer ,Select Age ,slicer ,slicer ,clusteredBarChart ,Higher ,Similar ,Lower ,ABU ,ABU ,lineClusteredColumnComboChart ,lineClusteredColumnComboChart ,ABU ,ICS ,North ,Bretton, Park and Hampton PCN ,Patients in selected age range as a % of total - trends ,ABU ,actionButton ,Source: NHS Digital GP Reg Pop ,actionButton ,actionButton ,actionButton ,Patients in selected age range as % of total by practic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 65+</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0DE7796992A641A6F4091CC004417B" ma:contentTypeVersion="18" ma:contentTypeDescription="Create a new document." ma:contentTypeScope="" ma:versionID="ad3bfd54c3f91019521c4b3bbd18d70f">
  <xsd:schema xmlns:xsd="http://www.w3.org/2001/XMLSchema" xmlns:xs="http://www.w3.org/2001/XMLSchema" xmlns:p="http://schemas.microsoft.com/office/2006/metadata/properties" xmlns:ns2="f13cdf73-8515-4377-9b85-8071d18a76e2" xmlns:ns3="8f0e4762-0647-4515-854e-54c39e301341" targetNamespace="http://schemas.microsoft.com/office/2006/metadata/properties" ma:root="true" ma:fieldsID="b9c02ab29ec594dddca56cf7e4b72fef" ns2:_="" ns3:_="">
    <xsd:import namespace="f13cdf73-8515-4377-9b85-8071d18a76e2"/>
    <xsd:import namespace="8f0e4762-0647-4515-854e-54c39e301341"/>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_x006a_a75" minOccurs="0"/>
                <xsd:element ref="ns2:MediaServiceEventHashCode" minOccurs="0"/>
                <xsd:element ref="ns2:MediaServiceGenerationTime" minOccurs="0"/>
                <xsd:element ref="ns2:MediaServiceOCR" minOccurs="0"/>
                <xsd:element ref="ns2:MediaServiceAutoKeyPoints" minOccurs="0"/>
                <xsd:element ref="ns2:MediaServiceKeyPoints" minOccurs="0"/>
                <xsd:element ref="ns2:MediaServiceDateTaken" minOccurs="0"/>
                <xsd:element ref="ns2:lcf76f155ced4ddcb4097134ff3c332f" minOccurs="0"/>
                <xsd:element ref="ns3:TaxCatchAll" minOccurs="0"/>
                <xsd:element ref="ns2:_Flow_SignoffStatu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3cdf73-8515-4377-9b85-8071d18a76e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_x006a_a75" ma:index="13" nillable="true" ma:displayName="Description" ma:internalName="_x006a_a75">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c7e3b22-2f8c-45d2-86bc-90f4a46cfab7" ma:termSetId="09814cd3-568e-fe90-9814-8d621ff8fb84" ma:anchorId="fba54fb3-c3e1-fe81-a776-ca4b69148c4d" ma:open="true" ma:isKeyword="false">
      <xsd:complexType>
        <xsd:sequence>
          <xsd:element ref="pc:Terms" minOccurs="0" maxOccurs="1"/>
        </xsd:sequence>
      </xsd:complexType>
    </xsd:element>
    <xsd:element name="_Flow_SignoffStatus" ma:index="23" nillable="true" ma:displayName="Sign-off status" ma:internalName="Sign_x002d_off_x0020_status">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0e4762-0647-4515-854e-54c39e30134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1a2f95e-d140-49a4-9715-f624531848b4}" ma:internalName="TaxCatchAll" ma:showField="CatchAllData" ma:web="8f0e4762-0647-4515-854e-54c39e3013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13cdf73-8515-4377-9b85-8071d18a76e2">
      <Terms xmlns="http://schemas.microsoft.com/office/infopath/2007/PartnerControls"/>
    </lcf76f155ced4ddcb4097134ff3c332f>
    <TaxCatchAll xmlns="8f0e4762-0647-4515-854e-54c39e301341" xsi:nil="true"/>
    <_x006a_a75 xmlns="f13cdf73-8515-4377-9b85-8071d18a76e2" xsi:nil="true"/>
    <_Flow_SignoffStatus xmlns="f13cdf73-8515-4377-9b85-8071d18a76e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270080-1E45-464C-9C6F-33292C89A3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3cdf73-8515-4377-9b85-8071d18a76e2"/>
    <ds:schemaRef ds:uri="8f0e4762-0647-4515-854e-54c39e3013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09EC24A-13D8-4504-BB46-41A881E86FBC}">
  <ds:schemaRefs>
    <ds:schemaRef ds:uri="http://schemas.openxmlformats.org/package/2006/metadata/core-properties"/>
    <ds:schemaRef ds:uri="http://purl.org/dc/terms/"/>
    <ds:schemaRef ds:uri="http://www.w3.org/XML/1998/namespace"/>
    <ds:schemaRef ds:uri="8f0e4762-0647-4515-854e-54c39e301341"/>
    <ds:schemaRef ds:uri="f13cdf73-8515-4377-9b85-8071d18a76e2"/>
    <ds:schemaRef ds:uri="http://purl.org/dc/elements/1.1/"/>
    <ds:schemaRef ds:uri="http://schemas.microsoft.com/office/2006/documentManagement/types"/>
    <ds:schemaRef ds:uri="http://purl.org/dc/dcmitype/"/>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85634C5F-E77F-46BB-9154-2A47151994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TotalTime>
  <Words>3568</Words>
  <Application>Microsoft Office PowerPoint</Application>
  <PresentationFormat>Widescreen</PresentationFormat>
  <Paragraphs>1494</Paragraphs>
  <Slides>27</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Aptos</vt:lpstr>
      <vt:lpstr>Arial</vt:lpstr>
      <vt:lpstr>Calibri</vt:lpstr>
      <vt:lpstr>Calibri Light</vt:lpstr>
      <vt:lpstr>Segoe UI</vt:lpstr>
      <vt:lpstr>Segoe UI Light</vt:lpstr>
      <vt:lpstr>Segoe UI Semibold</vt:lpstr>
      <vt:lpstr>Custom Design</vt:lpstr>
      <vt:lpstr>PCN Dashboard Beta Version – Bretton, Park and Hampton PCN</vt:lpstr>
      <vt:lpstr>Contents Page</vt:lpstr>
      <vt:lpstr>Contents Page</vt:lpstr>
      <vt:lpstr>Summary</vt:lpstr>
      <vt:lpstr>Map</vt:lpstr>
      <vt:lpstr>Pop</vt:lpstr>
      <vt:lpstr>Pop 00-17</vt:lpstr>
      <vt:lpstr>Pop 18-64</vt:lpstr>
      <vt:lpstr>Pop 65+</vt:lpstr>
      <vt:lpstr>Ethnicity</vt:lpstr>
      <vt:lpstr>Fertility</vt:lpstr>
      <vt:lpstr>Prevalence - All Registers</vt:lpstr>
      <vt:lpstr>Prev Smoking</vt:lpstr>
      <vt:lpstr>Prev Hyp</vt:lpstr>
      <vt:lpstr>Prev Obesity</vt:lpstr>
      <vt:lpstr>Prev Diabetes</vt:lpstr>
      <vt:lpstr>Prev Depression</vt:lpstr>
      <vt:lpstr>A&amp;E Attendances</vt:lpstr>
      <vt:lpstr>Non electives</vt:lpstr>
      <vt:lpstr>Non electives - CVD</vt:lpstr>
      <vt:lpstr>Non electives - Resp</vt:lpstr>
      <vt:lpstr>Day Cases</vt:lpstr>
      <vt:lpstr>Electives</vt:lpstr>
      <vt:lpstr>Mortality - All Age</vt:lpstr>
      <vt:lpstr>Mortality - Prem</vt:lpstr>
      <vt:lpstr>Mortality - Prem CVD</vt:lpstr>
      <vt:lpstr>Mortality - Prem Resp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Andrew Robson</cp:lastModifiedBy>
  <cp:revision>4</cp:revision>
  <dcterms:created xsi:type="dcterms:W3CDTF">2016-09-04T11:54:55Z</dcterms:created>
  <dcterms:modified xsi:type="dcterms:W3CDTF">2024-04-15T15:06:00Z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0x010100900DE7796992A641A6F4091CC004417B</vt:lpwstr>
  </property>
  <property fmtid="{D5CDD505-2E9C-101B-9397-08002B2CF9AE}" pid="3" name="MediaServiceImageTags">
    <vt:lpwstr/>
  </property>
</Properties>
</file>