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56"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3FA5A-360B-4CC8-A2F7-2721DD8C9C59}" v="1" dt="2024-04-15T14:55:14.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54" d="100"/>
          <a:sy n="54" d="100"/>
        </p:scale>
        <p:origin x="40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Robson" userId="3e3e8bde-6bd1-42a6-8cad-f255a48b06db" providerId="ADAL" clId="{5163FA5A-360B-4CC8-A2F7-2721DD8C9C59}"/>
    <pc:docChg chg="custSel modSld">
      <pc:chgData name="Andrew Robson" userId="3e3e8bde-6bd1-42a6-8cad-f255a48b06db" providerId="ADAL" clId="{5163FA5A-360B-4CC8-A2F7-2721DD8C9C59}" dt="2024-04-15T15:02:18.342" v="28" actId="14100"/>
      <pc:docMkLst>
        <pc:docMk/>
      </pc:docMkLst>
      <pc:sldChg chg="modSp mod">
        <pc:chgData name="Andrew Robson" userId="3e3e8bde-6bd1-42a6-8cad-f255a48b06db" providerId="ADAL" clId="{5163FA5A-360B-4CC8-A2F7-2721DD8C9C59}" dt="2024-04-15T14:55:29.889" v="25" actId="20577"/>
        <pc:sldMkLst>
          <pc:docMk/>
          <pc:sldMk cId="7630729" sldId="256"/>
        </pc:sldMkLst>
        <pc:spChg chg="mod">
          <ac:chgData name="Andrew Robson" userId="3e3e8bde-6bd1-42a6-8cad-f255a48b06db" providerId="ADAL" clId="{5163FA5A-360B-4CC8-A2F7-2721DD8C9C59}" dt="2024-04-15T14:55:29.889" v="25" actId="20577"/>
          <ac:spMkLst>
            <pc:docMk/>
            <pc:sldMk cId="7630729" sldId="256"/>
            <ac:spMk id="12" creationId="{00000000-0000-0000-0000-000000000000}"/>
          </ac:spMkLst>
        </pc:spChg>
      </pc:sldChg>
      <pc:sldChg chg="addSp">
        <pc:chgData name="Andrew Robson" userId="3e3e8bde-6bd1-42a6-8cad-f255a48b06db" providerId="ADAL" clId="{5163FA5A-360B-4CC8-A2F7-2721DD8C9C59}" dt="2024-04-15T14:55:14.328" v="0"/>
        <pc:sldMkLst>
          <pc:docMk/>
          <pc:sldMk cId="0" sldId="257"/>
        </pc:sldMkLst>
        <pc:picChg chg="add">
          <ac:chgData name="Andrew Robson" userId="3e3e8bde-6bd1-42a6-8cad-f255a48b06db" providerId="ADAL" clId="{5163FA5A-360B-4CC8-A2F7-2721DD8C9C59}" dt="2024-04-15T14:55:14.328" v="0"/>
          <ac:picMkLst>
            <pc:docMk/>
            <pc:sldMk cId="0" sldId="257"/>
            <ac:picMk id="2" creationId="{3BC1F611-540C-A839-11A2-78EE4BB78F17}"/>
          </ac:picMkLst>
        </pc:picChg>
      </pc:sldChg>
      <pc:sldChg chg="addSp modSp mod">
        <pc:chgData name="Andrew Robson" userId="3e3e8bde-6bd1-42a6-8cad-f255a48b06db" providerId="ADAL" clId="{5163FA5A-360B-4CC8-A2F7-2721DD8C9C59}" dt="2024-04-15T15:02:18.342" v="28" actId="14100"/>
        <pc:sldMkLst>
          <pc:docMk/>
          <pc:sldMk cId="0" sldId="259"/>
        </pc:sldMkLst>
        <pc:picChg chg="add mod">
          <ac:chgData name="Andrew Robson" userId="3e3e8bde-6bd1-42a6-8cad-f255a48b06db" providerId="ADAL" clId="{5163FA5A-360B-4CC8-A2F7-2721DD8C9C59}" dt="2024-04-15T15:02:18.342" v="28" actId="14100"/>
          <ac:picMkLst>
            <pc:docMk/>
            <pc:sldMk cId="0" sldId="259"/>
            <ac:picMk id="5" creationId="{20D10EAD-C5F6-F2F1-ED2A-ACBEACB6704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6B8DB-E06E-468D-A224-AE2474431532}" type="datetimeFigureOut">
              <a:rPr lang="en-GB" smtClean="0"/>
              <a:t>15/04/2024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D54BD-5E82-4DF1-A134-A53C1897AC0E}" type="slidenum">
              <a:rPr lang="en-GB" smtClean="0"/>
              <a:t>‹#›</a:t>
            </a:fld>
            <a:endParaRPr lang="en-GB"/>
          </a:p>
        </p:txBody>
      </p:sp>
    </p:spTree>
    <p:extLst>
      <p:ext uri="{BB962C8B-B14F-4D97-AF65-F5344CB8AC3E}">
        <p14:creationId xmlns:p14="http://schemas.microsoft.com/office/powerpoint/2010/main" val="81960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Birth Rates per 1,000 Females for the year 2022</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Birth Rates per 1,000 Females - trends</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ICS DSCRO Births Table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All Registers Prevalence</a:t>
            </a:r>
            <a:endParaRPr dirty="0"/>
          </a:p>
          <a:p>
            <a:r>
              <a:rPr b="0" dirty="0"/>
              <a:t>No alt text provided</a:t>
            </a:r>
            <a:endParaRPr dirty="0"/>
          </a:p>
          <a:p>
            <a:endParaRPr dirty="0"/>
          </a:p>
          <a:p>
            <a:r>
              <a:rPr b="1" dirty="0"/>
              <a:t>A1 Network PCN -  by register name 2022/23</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A1 Network PCN by Practice for the year 2022/23</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Smoking Prevalence</a:t>
            </a:r>
            <a:endParaRPr dirty="0"/>
          </a:p>
          <a:p>
            <a:r>
              <a:rPr b="0" dirty="0"/>
              <a:t>No alt text provided</a:t>
            </a:r>
            <a:endParaRPr dirty="0"/>
          </a:p>
          <a:p>
            <a:endParaRPr dirty="0"/>
          </a:p>
          <a:p>
            <a:r>
              <a:rPr b="1" dirty="0"/>
              <a:t>A1 Network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Smoking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Hypertension Prevalence</a:t>
            </a:r>
            <a:endParaRPr dirty="0"/>
          </a:p>
          <a:p>
            <a:r>
              <a:rPr b="0" dirty="0"/>
              <a:t>No alt text provided</a:t>
            </a:r>
            <a:endParaRPr dirty="0"/>
          </a:p>
          <a:p>
            <a:endParaRPr dirty="0"/>
          </a:p>
          <a:p>
            <a:r>
              <a:rPr b="1" dirty="0"/>
              <a:t>A1 Network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Hypertension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Obesity Prevalence</a:t>
            </a:r>
            <a:endParaRPr dirty="0"/>
          </a:p>
          <a:p>
            <a:r>
              <a:rPr b="0" dirty="0"/>
              <a:t>No alt text provided</a:t>
            </a:r>
            <a:endParaRPr dirty="0"/>
          </a:p>
          <a:p>
            <a:endParaRPr dirty="0"/>
          </a:p>
          <a:p>
            <a:r>
              <a:rPr b="1" dirty="0"/>
              <a:t>A1 Network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Obesity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Diabetes mellitus Prevalence</a:t>
            </a:r>
            <a:endParaRPr dirty="0"/>
          </a:p>
          <a:p>
            <a:r>
              <a:rPr b="0" dirty="0"/>
              <a:t>No alt text provided</a:t>
            </a:r>
            <a:endParaRPr dirty="0"/>
          </a:p>
          <a:p>
            <a:endParaRPr dirty="0"/>
          </a:p>
          <a:p>
            <a:r>
              <a:rPr b="1" dirty="0"/>
              <a:t>A1 Network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Diabetes mellitus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QOF Depression Prevalence</a:t>
            </a:r>
            <a:endParaRPr dirty="0"/>
          </a:p>
          <a:p>
            <a:r>
              <a:rPr b="0" dirty="0"/>
              <a:t>No alt text provided</a:t>
            </a:r>
            <a:endParaRPr dirty="0"/>
          </a:p>
          <a:p>
            <a:endParaRPr dirty="0"/>
          </a:p>
          <a:p>
            <a:r>
              <a:rPr b="1" dirty="0"/>
              <a:t>A1 Network PCN by Practice for the year 2022/23</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Depression Prevalence by Year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Source: QOF</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A&amp;E Attendances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ECDS</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 Group, Age</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Cambridgeshire and Peterborough PCN Dashboard</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pageNavigator</a:t>
            </a:r>
            <a:endParaRPr dirty="0"/>
          </a:p>
          <a:p>
            <a:r>
              <a:rPr b="0" dirty="0"/>
              <a:t>No alt text provided</a:t>
            </a:r>
            <a:endParaRPr dirty="0"/>
          </a:p>
          <a:p>
            <a:endParaRPr dirty="0"/>
          </a:p>
          <a:p>
            <a:r>
              <a:rPr b="1" dirty="0"/>
              <a:t>Slicer PCN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extLst>
      <p:ext uri="{BB962C8B-B14F-4D97-AF65-F5344CB8AC3E}">
        <p14:creationId xmlns:p14="http://schemas.microsoft.com/office/powerpoint/2010/main" val="1546481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A1 Network PCN by Practice in 2022/23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Hospital Admissions - Directly Age Standardised Rates (DASR) per 1,000</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1,000 - Trends</a:t>
            </a:r>
            <a:endParaRPr dirty="0"/>
          </a:p>
          <a:p>
            <a:r>
              <a:rPr b="0" dirty="0"/>
              <a:t>No alt text provided</a:t>
            </a:r>
            <a:endParaRPr dirty="0"/>
          </a:p>
          <a:p>
            <a:endParaRPr dirty="0"/>
          </a:p>
          <a:p>
            <a:r>
              <a:rPr b="1" dirty="0"/>
              <a:t>North ABU </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Source: DSCRO Sus_IP_All</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A1 Network PCN by Practice in   - 2023</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DASR per 100,000 - Trends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Mortality - Directly Age Standardised Rates (DASR) per 100,000</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North ABU</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Source: ICS DSCRO Deaths 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slicer</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multiRowCard</a:t>
            </a:r>
            <a:endParaRPr dirty="0"/>
          </a:p>
          <a:p>
            <a:r>
              <a:rPr b="0" dirty="0"/>
              <a:t>No alt text provided</a:t>
            </a:r>
            <a:endParaRPr dirty="0"/>
          </a:p>
          <a:p>
            <a:endParaRPr dirty="0"/>
          </a:p>
          <a:p>
            <a:r>
              <a:rPr b="1" dirty="0"/>
              <a:t>QOF Prevalence</a:t>
            </a:r>
            <a:endParaRPr dirty="0"/>
          </a:p>
          <a:p>
            <a:r>
              <a:rPr b="0" dirty="0"/>
              <a:t>No alt text provided</a:t>
            </a:r>
            <a:endParaRPr dirty="0"/>
          </a:p>
          <a:p>
            <a:endParaRPr dirty="0"/>
          </a:p>
          <a:p>
            <a:r>
              <a:rPr b="1" dirty="0"/>
              <a:t>Population</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Summary Indicators</a:t>
            </a:r>
            <a:endParaRPr dirty="0"/>
          </a:p>
          <a:p>
            <a:r>
              <a:rPr b="0" dirty="0"/>
              <a:t>No alt text provided</a:t>
            </a:r>
            <a:endParaRPr dirty="0"/>
          </a:p>
          <a:p>
            <a:endParaRPr dirty="0"/>
          </a:p>
          <a:p>
            <a:r>
              <a:rPr b="1" dirty="0"/>
              <a:t>Activity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Cost rate per 1,000 people</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 change from 2019/20</a:t>
            </a:r>
            <a:endParaRPr dirty="0"/>
          </a:p>
          <a:p>
            <a:r>
              <a:rPr b="0" dirty="0"/>
              <a:t>No alt text provided</a:t>
            </a:r>
            <a:endParaRPr dirty="0"/>
          </a:p>
          <a:p>
            <a:endParaRPr dirty="0"/>
          </a:p>
          <a:p>
            <a:r>
              <a:rPr b="1" dirty="0"/>
              <a:t>shape</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change from Jan'20</a:t>
            </a:r>
            <a:endParaRPr dirty="0"/>
          </a:p>
          <a:p>
            <a:r>
              <a:rPr b="0" dirty="0"/>
              <a:t>No alt text provided</a:t>
            </a:r>
            <a:endParaRPr dirty="0"/>
          </a:p>
          <a:p>
            <a:endParaRPr dirty="0"/>
          </a:p>
          <a:p>
            <a:r>
              <a:rPr b="1" dirty="0"/>
              <a:t>% point change from 2019/20</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Mortality rate per 1,000 </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Statistically significantly lower</a:t>
            </a:r>
            <a:endParaRPr dirty="0"/>
          </a:p>
          <a:p>
            <a:r>
              <a:rPr b="0" dirty="0"/>
              <a:t>No alt text provided</a:t>
            </a:r>
            <a:endParaRPr dirty="0"/>
          </a:p>
          <a:p>
            <a:endParaRPr dirty="0"/>
          </a:p>
          <a:p>
            <a:r>
              <a:rPr b="1" dirty="0"/>
              <a:t>Statistically similar</a:t>
            </a:r>
            <a:endParaRPr dirty="0"/>
          </a:p>
          <a:p>
            <a:r>
              <a:rPr b="0" dirty="0"/>
              <a:t>No alt text provided</a:t>
            </a:r>
            <a:endParaRPr dirty="0"/>
          </a:p>
          <a:p>
            <a:endParaRPr dirty="0"/>
          </a:p>
          <a:p>
            <a:r>
              <a:rPr b="1" dirty="0"/>
              <a:t>Statistically significantly higher</a:t>
            </a:r>
            <a:endParaRPr dirty="0"/>
          </a:p>
          <a:p>
            <a:r>
              <a:rPr b="0" dirty="0"/>
              <a:t>No alt text provided</a:t>
            </a:r>
            <a:endParaRPr dirty="0"/>
          </a:p>
          <a:p>
            <a:endParaRPr dirty="0"/>
          </a:p>
          <a:p>
            <a:r>
              <a:rPr b="1" dirty="0"/>
              <a:t>🟢 ⬇  = decrease</a:t>
            </a:r>
            <a:endParaRPr dirty="0"/>
          </a:p>
          <a:p>
            <a:r>
              <a:rPr b="0" dirty="0"/>
              <a:t>No alt text provided</a:t>
            </a:r>
            <a:endParaRPr dirty="0"/>
          </a:p>
          <a:p>
            <a:endParaRPr dirty="0"/>
          </a:p>
          <a:p>
            <a:r>
              <a:rPr b="1" dirty="0"/>
              <a:t>🟠 ⬆  = increase</a:t>
            </a:r>
            <a:endParaRPr dirty="0"/>
          </a:p>
          <a:p>
            <a:r>
              <a:rPr b="0" dirty="0"/>
              <a:t>No alt text provided</a:t>
            </a:r>
            <a:endParaRPr dirty="0"/>
          </a:p>
          <a:p>
            <a:endParaRPr dirty="0"/>
          </a:p>
          <a:p>
            <a:r>
              <a:rPr b="1" dirty="0"/>
              <a:t>Key:</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Practice Locations and Registered Patients as at Apr'24</a:t>
            </a:r>
            <a:endParaRPr dirty="0"/>
          </a:p>
          <a:p>
            <a:r>
              <a:rPr b="0" dirty="0"/>
              <a:t>No alt text provided</a:t>
            </a:r>
            <a:endParaRPr dirty="0"/>
          </a:p>
          <a:p>
            <a:endParaRPr dirty="0"/>
          </a:p>
          <a:p>
            <a:r>
              <a:rPr b="1" dirty="0"/>
              <a:t>Slicer Extract Date</a:t>
            </a:r>
            <a:endParaRPr dirty="0"/>
          </a:p>
          <a:p>
            <a:r>
              <a:rPr b="0" dirty="0"/>
              <a:t>No alt text provided</a:t>
            </a:r>
            <a:endParaRPr dirty="0"/>
          </a:p>
          <a:p>
            <a:endParaRPr dirty="0"/>
          </a:p>
          <a:p>
            <a:r>
              <a:rPr b="1" dirty="0"/>
              <a:t>Registered Patients by Practice as at Apr'24</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ICS Total</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PBI_CV_EB3A4088_75C5_4746_9D8B_255A7B7ECD6C</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All Ages</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A1 Network PCN persons, all ages</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A1 Network PCN persons, all ages</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Apr'24 - 00 - 17 (children)</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Apr'24 - 18 - 64 (working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Registered Population as at Apr'24 - 65+ (older people)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Select Age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clusteredBarChart</a:t>
            </a:r>
            <a:endParaRPr dirty="0"/>
          </a:p>
          <a:p>
            <a:r>
              <a:rPr b="0" dirty="0"/>
              <a:t>No alt text provided</a:t>
            </a:r>
            <a:endParaRPr dirty="0"/>
          </a:p>
          <a:p>
            <a:endParaRPr dirty="0"/>
          </a:p>
          <a:p>
            <a:r>
              <a:rPr b="1" dirty="0"/>
              <a:t>Higher</a:t>
            </a:r>
            <a:endParaRPr dirty="0"/>
          </a:p>
          <a:p>
            <a:r>
              <a:rPr b="0" dirty="0"/>
              <a:t>No alt text provided</a:t>
            </a:r>
            <a:endParaRPr dirty="0"/>
          </a:p>
          <a:p>
            <a:endParaRPr dirty="0"/>
          </a:p>
          <a:p>
            <a:r>
              <a:rPr b="1" dirty="0"/>
              <a:t>Similar</a:t>
            </a:r>
            <a:endParaRPr dirty="0"/>
          </a:p>
          <a:p>
            <a:r>
              <a:rPr b="0" dirty="0"/>
              <a:t>No alt text provided</a:t>
            </a:r>
            <a:endParaRPr dirty="0"/>
          </a:p>
          <a:p>
            <a:endParaRPr dirty="0"/>
          </a:p>
          <a:p>
            <a:r>
              <a:rPr b="1" dirty="0"/>
              <a:t>Lower</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lineClusteredColumnComboChart</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ICS</a:t>
            </a:r>
            <a:endParaRPr dirty="0"/>
          </a:p>
          <a:p>
            <a:r>
              <a:rPr b="0" dirty="0"/>
              <a:t>No alt text provided</a:t>
            </a:r>
            <a:endParaRPr dirty="0"/>
          </a:p>
          <a:p>
            <a:endParaRPr dirty="0"/>
          </a:p>
          <a:p>
            <a:r>
              <a:rPr b="1" dirty="0"/>
              <a:t>North</a:t>
            </a:r>
            <a:endParaRPr dirty="0"/>
          </a:p>
          <a:p>
            <a:r>
              <a:rPr b="0" dirty="0"/>
              <a:t>No alt text provided</a:t>
            </a:r>
            <a:endParaRPr dirty="0"/>
          </a:p>
          <a:p>
            <a:endParaRPr dirty="0"/>
          </a:p>
          <a:p>
            <a:r>
              <a:rPr b="1" dirty="0"/>
              <a:t>A1 Network PCN</a:t>
            </a:r>
            <a:endParaRPr dirty="0"/>
          </a:p>
          <a:p>
            <a:r>
              <a:rPr b="0" dirty="0"/>
              <a:t>No alt text provided</a:t>
            </a:r>
            <a:endParaRPr dirty="0"/>
          </a:p>
          <a:p>
            <a:endParaRPr dirty="0"/>
          </a:p>
          <a:p>
            <a:r>
              <a:rPr b="1" dirty="0"/>
              <a:t>Patients in selected age range as a % of total - trends</a:t>
            </a:r>
            <a:endParaRPr dirty="0"/>
          </a:p>
          <a:p>
            <a:r>
              <a:rPr b="0" dirty="0"/>
              <a:t>No alt text provided</a:t>
            </a:r>
            <a:endParaRPr dirty="0"/>
          </a:p>
          <a:p>
            <a:endParaRPr dirty="0"/>
          </a:p>
          <a:p>
            <a:r>
              <a:rPr b="1" dirty="0"/>
              <a:t>ABU</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Source: NHS Digital GP Reg Pop</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Patients in selected age range as % of total by practice:</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slicer</a:t>
            </a:r>
            <a:endParaRPr dirty="0"/>
          </a:p>
          <a:p>
            <a:r>
              <a:rPr b="0" dirty="0"/>
              <a:t>No alt text provided</a:t>
            </a:r>
            <a:endParaRPr dirty="0"/>
          </a:p>
          <a:p>
            <a:endParaRPr dirty="0"/>
          </a:p>
          <a:p>
            <a:r>
              <a:rPr b="1" dirty="0"/>
              <a:t>Registered Population by ethnic group as at Apr'23</a:t>
            </a:r>
            <a:endParaRPr dirty="0"/>
          </a:p>
          <a:p>
            <a:r>
              <a:rPr b="0" dirty="0"/>
              <a:t>No alt text provided</a:t>
            </a:r>
            <a:endParaRPr dirty="0"/>
          </a:p>
          <a:p>
            <a:endParaRPr dirty="0"/>
          </a:p>
          <a:p>
            <a:r>
              <a:rPr b="1" dirty="0"/>
              <a:t>A1 Network PCN - % by Ethnic Group</a:t>
            </a:r>
            <a:endParaRPr dirty="0"/>
          </a:p>
          <a:p>
            <a:r>
              <a:rPr b="0" dirty="0"/>
              <a:t>No alt text provided</a:t>
            </a:r>
            <a:endParaRPr dirty="0"/>
          </a:p>
          <a:p>
            <a:endParaRPr dirty="0"/>
          </a:p>
          <a:p>
            <a:r>
              <a:rPr b="1" dirty="0"/>
              <a:t>A1 Network PCN - % by Ethnic Group (excluding Unknown) - summary</a:t>
            </a:r>
            <a:endParaRPr dirty="0"/>
          </a:p>
          <a:p>
            <a:r>
              <a:rPr b="0" dirty="0"/>
              <a:t>No alt text provided</a:t>
            </a:r>
            <a:endParaRPr dirty="0"/>
          </a:p>
          <a:p>
            <a:endParaRPr dirty="0"/>
          </a:p>
          <a:p>
            <a:r>
              <a:rPr b="1" dirty="0"/>
              <a:t>A1 Network PCN - % by Ethnic Group (excluding Unknown) - detail</a:t>
            </a:r>
            <a:endParaRPr dirty="0"/>
          </a:p>
          <a:p>
            <a:r>
              <a:rPr b="0" dirty="0"/>
              <a:t>No alt text provided</a:t>
            </a:r>
            <a:endParaRPr dirty="0"/>
          </a:p>
          <a:p>
            <a:endParaRPr dirty="0"/>
          </a:p>
          <a:p>
            <a:r>
              <a:rPr b="1" dirty="0"/>
              <a:t>A1 Network PCN - Unknown % compared with ICS average</a:t>
            </a:r>
            <a:endParaRPr dirty="0"/>
          </a:p>
          <a:p>
            <a:r>
              <a:rPr b="0" dirty="0"/>
              <a:t>No alt text provided</a:t>
            </a:r>
            <a:endParaRPr dirty="0"/>
          </a:p>
          <a:p>
            <a:endParaRPr dirty="0"/>
          </a:p>
          <a:p>
            <a:r>
              <a:rPr b="1" dirty="0"/>
              <a:t>A1 Network PCN - Ethnic Minorities % compared with ICS average</a:t>
            </a:r>
            <a:endParaRPr dirty="0"/>
          </a:p>
          <a:p>
            <a:r>
              <a:rPr b="0" dirty="0"/>
              <a:t>No alt text provided</a:t>
            </a:r>
            <a:endParaRPr dirty="0"/>
          </a:p>
          <a:p>
            <a:endParaRPr dirty="0"/>
          </a:p>
          <a:p>
            <a:r>
              <a:rPr b="1" dirty="0"/>
              <a:t>A1 Network PCN - Ethnic Minorities % by Practice</a:t>
            </a:r>
            <a:endParaRPr dirty="0"/>
          </a:p>
          <a:p>
            <a:r>
              <a:rPr b="0" dirty="0"/>
              <a:t>No alt text provided</a:t>
            </a:r>
            <a:endParaRPr dirty="0"/>
          </a:p>
          <a:p>
            <a:endParaRPr dirty="0"/>
          </a:p>
          <a:p>
            <a:r>
              <a:rPr b="1" dirty="0"/>
              <a:t>Source: ICB Primary Care Information Team from Systmone / EMIS</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a:p>
            <a:r>
              <a:rPr b="1" dirty="0"/>
              <a:t>actionButton</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fcfeb647-7980-4c1f-8d35-f0ab9dd17dd9/?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p:cNvSpPr txBox="1">
            <a:spLocks noGrp="1"/>
          </p:cNvSpPr>
          <p:nvPr>
            <p:ph type="title" idx="4294967295"/>
          </p:nvPr>
        </p:nvSpPr>
        <p:spPr>
          <a:xfrm>
            <a:off x="810584" y="2982149"/>
            <a:ext cx="6314017" cy="600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4400" b="0" i="0" kern="1200" baseline="0">
                <a:solidFill>
                  <a:schemeClr val="tx1"/>
                </a:solidFill>
                <a:latin typeface="Segoe UI Light" charset="0"/>
                <a:ea typeface="Segoe UI Light" charset="0"/>
                <a:cs typeface="Segoe UI Light"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3C910"/>
                </a:solidFill>
                <a:effectLst/>
                <a:uLnTx/>
                <a:uFillTx/>
                <a:latin typeface="Segoe UI Light" charset="0"/>
                <a:ea typeface="Segoe UI Light" charset="0"/>
                <a:cs typeface="Segoe UI Light" charset="0"/>
              </a:rPr>
              <a:t>PCN Dashboard Beta Version – A1 Network PCN</a:t>
            </a:r>
          </a:p>
        </p:txBody>
      </p:sp>
      <p:sp>
        <p:nvSpPr>
          <p:cNvPr id="13" name="Text Placeholder 2"/>
          <p:cNvSpPr txBox="1">
            <a:spLocks/>
          </p:cNvSpPr>
          <p:nvPr/>
        </p:nvSpPr>
        <p:spPr>
          <a:xfrm>
            <a:off x="853448" y="3658761"/>
            <a:ext cx="1488017" cy="25347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a:buNone/>
              <a:defRPr sz="1200" b="0" i="0" u="sng" kern="1200">
                <a:solidFill>
                  <a:schemeClr val="tx1"/>
                </a:solidFill>
                <a:latin typeface="Segoe UI" charset="0"/>
                <a:ea typeface="Segoe UI" charset="0"/>
                <a:cs typeface="Segoe UI" charset="0"/>
              </a:defRPr>
            </a:lvl1pPr>
            <a:lvl2pPr marL="457200" indent="0" algn="ctr" defTabSz="914400" rtl="0" eaLnBrk="1" latinLnBrk="0" hangingPunct="1">
              <a:lnSpc>
                <a:spcPct val="90000"/>
              </a:lnSpc>
              <a:spcBef>
                <a:spcPts val="500"/>
              </a:spcBef>
              <a:buFont typeface="Arial"/>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pPr algn="l"/>
            <a:r>
              <a:rPr lang="en-US" dirty="0">
                <a:solidFill>
                  <a:schemeClr val="bg1"/>
                </a:solidFill>
                <a:hlinkClick r:id="rId3"/>
              </a:rPr>
              <a:t>View in Power BI</a:t>
            </a:r>
            <a:endParaRPr lang="en-US" dirty="0">
              <a:solidFill>
                <a:schemeClr val="bg1"/>
              </a:solidFill>
            </a:endParaRPr>
          </a:p>
        </p:txBody>
      </p:sp>
      <p:sp>
        <p:nvSpPr>
          <p:cNvPr id="17" name="TextBox 16"/>
          <p:cNvSpPr txBox="1"/>
          <p:nvPr/>
        </p:nvSpPr>
        <p:spPr>
          <a:xfrm>
            <a:off x="832315" y="5823544"/>
            <a:ext cx="2177716" cy="369332"/>
          </a:xfrm>
          <a:prstGeom prst="rect">
            <a:avLst/>
          </a:prstGeom>
          <a:noFill/>
        </p:spPr>
        <p:txBody>
          <a:bodyPr wrap="square" rtlCol="0">
            <a:spAutoFit/>
          </a:bodyPr>
          <a:lstStyle/>
          <a:p>
            <a:r>
              <a:rPr lang="en-US" sz="900" b="1" i="0" dirty="0">
                <a:solidFill>
                  <a:schemeClr val="bg1"/>
                </a:solidFill>
                <a:latin typeface="Segoe UI Semibold" charset="0"/>
                <a:ea typeface="Segoe UI Semibold" charset="0"/>
                <a:cs typeface="Segoe UI Semibold" charset="0"/>
              </a:rPr>
              <a:t>Downloaded at:</a:t>
            </a:r>
          </a:p>
          <a:p>
            <a:r>
              <a:rPr lang="en-US" sz="900" b="0" i="0" dirty="0">
                <a:solidFill>
                  <a:schemeClr val="bg1"/>
                </a:solidFill>
                <a:latin typeface="Segoe UI" charset="0"/>
                <a:ea typeface="Segoe UI" charset="0"/>
                <a:cs typeface="Segoe UI" charset="0"/>
              </a:rPr>
              <a:t>12/04/2024 15:47:35 UTC</a:t>
            </a:r>
          </a:p>
        </p:txBody>
      </p:sp>
      <p:sp>
        <p:nvSpPr>
          <p:cNvPr id="10" name="TextBox 9"/>
          <p:cNvSpPr txBox="1"/>
          <p:nvPr/>
        </p:nvSpPr>
        <p:spPr>
          <a:xfrm>
            <a:off x="828512" y="5407903"/>
            <a:ext cx="2177716" cy="369332"/>
          </a:xfrm>
          <a:prstGeom prst="rect">
            <a:avLst/>
          </a:prstGeom>
          <a:noFill/>
        </p:spPr>
        <p:txBody>
          <a:bodyPr wrap="square" rtlCol="0">
            <a:spAutoFit/>
          </a:bodyPr>
          <a:lstStyle/>
          <a:p>
            <a:r>
              <a:rPr lang="en-US" sz="900" b="1" dirty="0">
                <a:solidFill>
                  <a:schemeClr val="bg1"/>
                </a:solidFill>
                <a:latin typeface="Segoe UI Semibold" charset="0"/>
                <a:ea typeface="Segoe UI Semibold" charset="0"/>
                <a:cs typeface="Segoe UI Semibold" charset="0"/>
              </a:rPr>
              <a:t>Last data refresh:</a:t>
            </a:r>
            <a:endParaRPr lang="en-US" sz="900" b="1" i="0" dirty="0">
              <a:solidFill>
                <a:schemeClr val="bg1"/>
              </a:solidFill>
              <a:latin typeface="Segoe UI Semibold" charset="0"/>
              <a:ea typeface="Segoe UI Semibold" charset="0"/>
              <a:cs typeface="Segoe UI Semibold" charset="0"/>
            </a:endParaRPr>
          </a:p>
          <a:p>
            <a:r>
              <a:rPr lang="en-US" sz="900" dirty="0">
                <a:solidFill>
                  <a:schemeClr val="bg1"/>
                </a:solidFill>
                <a:latin typeface="Segoe UI" charset="0"/>
                <a:ea typeface="Segoe UI" charset="0"/>
                <a:cs typeface="Segoe UI" charset="0"/>
              </a:rPr>
              <a:t>12/04/2024 15:40:25 UTC</a:t>
            </a:r>
            <a:endParaRPr lang="en-US" sz="900" b="0" i="0" dirty="0">
              <a:solidFill>
                <a:schemeClr val="bg1"/>
              </a:solidFill>
              <a:latin typeface="Segoe UI" charset="0"/>
              <a:ea typeface="Segoe UI" charset="0"/>
              <a:cs typeface="Segoe UI" charset="0"/>
            </a:endParaRPr>
          </a:p>
        </p:txBody>
      </p:sp>
      <p:pic>
        <p:nvPicPr>
          <p:cNvPr id="16" name="Picture 15" descr="Microsoft Power B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544" y="722376"/>
            <a:ext cx="1490690" cy="245805"/>
          </a:xfrm>
          <a:prstGeom prst="rect">
            <a:avLst/>
          </a:prstGeom>
        </p:spPr>
      </p:pic>
      <p:pic>
        <p:nvPicPr>
          <p:cNvPr id="18" name="Picture 1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9696" y="3694176"/>
            <a:ext cx="162027" cy="153025"/>
          </a:xfrm>
          <a:prstGeom prst="rect">
            <a:avLst/>
          </a:prstGeom>
        </p:spPr>
      </p:pic>
    </p:spTree>
    <p:extLst>
      <p:ext uri="{BB962C8B-B14F-4D97-AF65-F5344CB8AC3E}">
        <p14:creationId xmlns:p14="http://schemas.microsoft.com/office/powerpoint/2010/main" val="763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Registered Population by ethnic group as at Apr'23 ,A1 Network PCN - % by Ethnic Group ,A1 Network PCN - % by Ethnic Group (excluding Unknown) - summary ,A1 Network PCN - % by Ethnic Group (excluding Unknown) - detail ,A1 Network PCN - Unknown % compared with ICS average ,A1 Network PCN - Ethnic Minorities % compared with ICS average ,A1 Network PCN - Ethnic Minorities % by Practice ,Source: ICB Primary Care Information Team from Systmone / EMIS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Ethnicity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slicer ,slicer ,Birth Rates per 1,000 Females for the year 2022 ,A1 Network PCN ,North ABU ,ICS Total ,Birth Rates per 1,000 Females - trends ,Statistically significantly lower ,Statistically similar ,Statistically significantly higher ,Source: ICS DSCRO Births Table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Fertility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All Registers Prevalence ,A1 Network PCN -  by register name 2022/23 ,Statistically significantly lower ,Statistically similar ,Statistically significantly higher ,Source: QOF ,actionButton ,actionButton ,actionButton ,A1 Network PCN by Practice for the year 2022/23.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Prevalence - All Registers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Smoking Prevalence ,A1 Network PCN by Practice for the year 2022/23 ,North ABU  ,ICS Total ,Smoking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Smoking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Hypertension Prevalence ,A1 Network PCN by Practice for the year 2022/23 ,North ABU  ,ICS Total ,Hypertension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Hyp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Obesity Prevalence ,A1 Network PCN by Practice for the year 2022/23 ,North ABU  ,ICS Total ,Obesity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Obesity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iabetes mellitus Prevalence ,A1 Network PCN by Practice for the year 2022/23 ,North ABU  ,ICS Total ,Diabetes mellitus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Diabetes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slicer ,QOF Depression Prevalence ,A1 Network PCN by Practice for the year 2022/23 ,North ABU  ,ICS Total ,Depression Prevalence by Year ,A1 Network PCN ,Statistically significantly lower ,Statistically similar ,Statistically significantly higher ,Source: QOF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Prev Depression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in 2022/23 ,slicer ,slicer ,A&amp;E Attendances ,slicer ,slicer ,slicer ,DASR per 1,000 - Trends ,North ABU  ,ICS Total ,A1 Network PCN ,Source: DSCRO ECDS ,Statistically significantly higher ,Statistically similar ,Statistically significantly lower ,slicer ,actionButton ,actionButton ,actionButton ,Select Age Group, Age ,Select Age Group, Age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A&amp;E Attendances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in 2022/23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hidden="1"/>
          <p:cNvSpPr>
            <a:spLocks noGrp="1"/>
          </p:cNvSpPr>
          <p:nvPr>
            <p:ph type="title"/>
          </p:nvPr>
        </p:nvSpPr>
        <p:spPr/>
        <p:txBody>
          <a:bodyPr/>
          <a:lstStyle/>
          <a:p>
            <a:r>
              <a:t>Contents Page</a:t>
            </a:r>
          </a:p>
        </p:txBody>
      </p:sp>
      <p:pic>
        <p:nvPicPr>
          <p:cNvPr id="2" name="Picture 1">
            <a:extLst>
              <a:ext uri="{FF2B5EF4-FFF2-40B4-BE49-F238E27FC236}">
                <a16:creationId xmlns:a16="http://schemas.microsoft.com/office/drawing/2014/main" id="{3BC1F611-540C-A839-11A2-78EE4BB78F17}"/>
              </a:ext>
            </a:extLst>
          </p:cNvPr>
          <p:cNvPicPr>
            <a:picLocks noChangeAspect="1"/>
          </p:cNvPicPr>
          <p:nvPr/>
        </p:nvPicPr>
        <p:blipFill>
          <a:blip r:embed="rId3"/>
          <a:stretch>
            <a:fillRect/>
          </a:stretch>
        </p:blipFill>
        <p:spPr>
          <a:xfrm>
            <a:off x="266700" y="377825"/>
            <a:ext cx="11658600" cy="61023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in 2022/23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CVD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in 2022/23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Non electives - Resp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in 2022/23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Day Cases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A1 Network PCN by Practice in 2022/23 ,slicer ,slicer ,Hospital Admissions - Directly Age Standardised Rates (DASR) per 1,000 ,slicer ,slicer ,slicer ,DASR per 1,000 - Trends ,North ABU  ,ICS Total ,A1 Network PCN ,Source: DSCRO Sus_IP_All ,Statistically significantly higher ,Statistically similar ,Statistically significantly lower ,slicer ,actionButton ,actionButton ,actionButton ,Select Ag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Electives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A1 Network PCN by Practice in   - 2023 ,slicer ,DASR per 100,000 - Trends ,slicer ,Mortality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All 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A1 Network PCN by Practice in   - 2023 ,slicer ,DASR per 100,000 - Trends ,slicer ,Mortality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A1 Network PCN by Practice in   - 2023 ,slicer ,DASR per 100,000 - Trends ,slicer ,Mortality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CVD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slicer ,slicer ,slicer ,A1 Network PCN by Practice in   - 2023 ,slicer ,DASR per 100,000 - Trends ,slicer ,Mortality - Directly Age Standardised Rates (DASR) per 100,000 ,Statistically significantly higher ,Statistically similar ,Statistically significantly lower ,A1 Network PCN ,North ABU ,ICS Total ,Source: ICS DSCRO Deaths Table ,slicer ,slicer ,slicer ,slicer ,actionButton ,actionButton ,actionButton ,slicer.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Mortality - Prem Resp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Cambridgeshire and Peterborough PCN Dashboard ,card ,pageNavigator ,Slicer PC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Contents Page</a:t>
            </a:r>
          </a:p>
        </p:txBody>
      </p:sp>
    </p:spTree>
    <p:extLst>
      <p:ext uri="{BB962C8B-B14F-4D97-AF65-F5344CB8AC3E}">
        <p14:creationId xmlns:p14="http://schemas.microsoft.com/office/powerpoint/2010/main" val="284564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multiRowCard ,QOF Prevalence ,Population ,multiRowCard ,Summary Indicators ,Activity rate per 1,000 people ,multiRowCard ,slicer ,slicer ,slicer ,slicer ,Cost rate per 1,000 people ,multiRowCard ,multiRowCard ,% change from 2019/20 ,multiRowCard ,% change from 2019/20 ,shape ,actionButton ,actionButton ,change from Jan'20 ,% point change from 2019/20 ,multiRowCard ,Mortality rate per 1,000  ,multiRowCard ,slicer ,multiRowCard ,multiRowCard ,Statistically significantly lower ,Statistically similar ,Statistically significantly higher ,🟢 ⬇  = decrease ,🟠 ⬆  = increase ,Key:.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Summary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Practice Locations and Registered Patients as at Apr'24 ,Slicer Extract Date ,Registered Patients by Practice as at Apr'24 ,slicer ,North ,A1 Network PCN ,ICS Total ,slicer ,PBI_CV_EB3A4088_75C5_4746_9D8B_255A7B7ECD6C ,actionButton ,actionButton ,actionButton.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Map</a:t>
            </a:r>
          </a:p>
        </p:txBody>
      </p:sp>
      <p:pic>
        <p:nvPicPr>
          <p:cNvPr id="5" name="Picture 4">
            <a:extLst>
              <a:ext uri="{FF2B5EF4-FFF2-40B4-BE49-F238E27FC236}">
                <a16:creationId xmlns:a16="http://schemas.microsoft.com/office/drawing/2014/main" id="{20D10EAD-C5F6-F2F1-ED2A-ACBEACB67041}"/>
              </a:ext>
            </a:extLst>
          </p:cNvPr>
          <p:cNvPicPr>
            <a:picLocks noChangeAspect="1"/>
          </p:cNvPicPr>
          <p:nvPr/>
        </p:nvPicPr>
        <p:blipFill>
          <a:blip r:embed="rId5"/>
          <a:stretch>
            <a:fillRect/>
          </a:stretch>
        </p:blipFill>
        <p:spPr>
          <a:xfrm>
            <a:off x="6315175" y="1803179"/>
            <a:ext cx="5607305" cy="48759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All Ages ,slicer ,Select Age ,slicer ,slicer ,Patients in selected age range as % of total by practice: ,Higher ,Similar ,Lower ,lineClusteredColumnComboChart ,lineClusteredColumnComboChart ,A1 Network PCN persons, all ages ,ICS ,North ,A1 Network PCN ,lineChart ,actionButton ,ABU ,Source: NHS Digital GP Reg Pop ,actionButton ,actionButton ,actionButton ,A1 Network PCN persons, all ages.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00 - 17 (children) ,slicer ,Select Age ,slicer ,slicer ,clusteredBarChart ,Higher ,Similar ,Lower ,ABU ,ABU ,lineClusteredColumnComboChart ,lineClusteredColumnComboChart ,ABU ,ICS ,North ,A1 Network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00-17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18 - 64 (working age) ,slicer ,Select Age ,slicer ,slicer ,clusteredBarChart ,Higher ,Similar ,Lower ,ABU ,ABU ,lineClusteredColumnComboChart ,lineClusteredColumnComboChart ,ABU ,ICS ,North ,A1 Network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18-64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Registered Population as at Apr'24 - 65+ (older people) ,slicer ,Select Age ,slicer ,slicer ,clusteredBarChart ,Higher ,Similar ,Lower ,ABU ,ABU ,lineClusteredColumnComboChart ,lineClusteredColumnComboChart ,ABU ,ICS ,North ,A1 Network PCN ,Patients in selected age range as a % of total - trends ,ABU ,actionButton ,Source: NHS Digital GP Reg Pop ,actionButton ,actionButton ,actionButton ,Patients in selected age range as % of total by practice:.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Pop 65+</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18" ma:contentTypeDescription="Create a new document." ma:contentTypeScope="" ma:versionID="ad3bfd54c3f91019521c4b3bbd18d70f">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b9c02ab29ec594dddca56cf7e4b72fef"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element ref="ns2:MediaServiceAutoKeyPoints" minOccurs="0"/>
                <xsd:element ref="ns2:MediaServiceKeyPoints" minOccurs="0"/>
                <xsd:element ref="ns2:MediaServiceDateTaken"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7e3b22-2f8c-45d2-86bc-90f4a46cfab7" ma:termSetId="09814cd3-568e-fe90-9814-8d621ff8fb84" ma:anchorId="fba54fb3-c3e1-fe81-a776-ca4b69148c4d" ma:open="true" ma:isKeyword="false">
      <xsd:complexType>
        <xsd:sequence>
          <xsd:element ref="pc:Terms" minOccurs="0" maxOccurs="1"/>
        </xsd:sequence>
      </xsd:complexType>
    </xsd:element>
    <xsd:element name="_Flow_SignoffStatus" ma:index="23" nillable="true" ma:displayName="Sign-off status" ma:internalName="Sign_x002d_off_x0020_status">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a2f95e-d140-49a4-9715-f624531848b4}" ma:internalName="TaxCatchAll" ma:showField="CatchAllData" ma:web="8f0e4762-0647-4515-854e-54c39e3013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cdf73-8515-4377-9b85-8071d18a76e2">
      <Terms xmlns="http://schemas.microsoft.com/office/infopath/2007/PartnerControls"/>
    </lcf76f155ced4ddcb4097134ff3c332f>
    <TaxCatchAll xmlns="8f0e4762-0647-4515-854e-54c39e301341" xsi:nil="true"/>
    <_x006a_a75 xmlns="f13cdf73-8515-4377-9b85-8071d18a76e2" xsi:nil="true"/>
    <_Flow_SignoffStatus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BA4861-C3C4-4C40-B757-1AE0DFD5D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0EC461-C46D-4B35-A853-0CA8BE59C9A5}">
  <ds:schemaRefs>
    <ds:schemaRef ds:uri="8f0e4762-0647-4515-854e-54c39e301341"/>
    <ds:schemaRef ds:uri="http://purl.org/dc/term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f13cdf73-8515-4377-9b85-8071d18a76e2"/>
  </ds:schemaRefs>
</ds:datastoreItem>
</file>

<file path=customXml/itemProps3.xml><?xml version="1.0" encoding="utf-8"?>
<ds:datastoreItem xmlns:ds="http://schemas.openxmlformats.org/officeDocument/2006/customXml" ds:itemID="{53CDBB05-AC33-4567-A3B0-6E6DAF8A82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TotalTime>
  <Words>3424</Words>
  <Application>Microsoft Office PowerPoint</Application>
  <PresentationFormat>Widescreen</PresentationFormat>
  <Paragraphs>1494</Paragraphs>
  <Slides>27</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Calibri</vt:lpstr>
      <vt:lpstr>Calibri Light</vt:lpstr>
      <vt:lpstr>Segoe UI</vt:lpstr>
      <vt:lpstr>Segoe UI Light</vt:lpstr>
      <vt:lpstr>Segoe UI Semibold</vt:lpstr>
      <vt:lpstr>Custom Design</vt:lpstr>
      <vt:lpstr>PCN Dashboard Beta Version – A1 Network PCN</vt:lpstr>
      <vt:lpstr>Contents Page</vt:lpstr>
      <vt:lpstr>Contents Page</vt:lpstr>
      <vt:lpstr>Summary</vt:lpstr>
      <vt:lpstr>Map</vt:lpstr>
      <vt:lpstr>Pop</vt:lpstr>
      <vt:lpstr>Pop 00-17</vt:lpstr>
      <vt:lpstr>Pop 18-64</vt:lpstr>
      <vt:lpstr>Pop 65+</vt:lpstr>
      <vt:lpstr>Ethnicity</vt:lpstr>
      <vt:lpstr>Fertility</vt:lpstr>
      <vt:lpstr>Prevalence - All Registers</vt:lpstr>
      <vt:lpstr>Prev Smoking</vt:lpstr>
      <vt:lpstr>Prev Hyp</vt:lpstr>
      <vt:lpstr>Prev Obesity</vt:lpstr>
      <vt:lpstr>Prev Diabetes</vt:lpstr>
      <vt:lpstr>Prev Depression</vt:lpstr>
      <vt:lpstr>A&amp;E Attendances</vt:lpstr>
      <vt:lpstr>Non electives</vt:lpstr>
      <vt:lpstr>Non electives - CVD</vt:lpstr>
      <vt:lpstr>Non electives - Resp</vt:lpstr>
      <vt:lpstr>Day Cases</vt:lpstr>
      <vt:lpstr>Electives</vt:lpstr>
      <vt:lpstr>Mortality - All Age</vt:lpstr>
      <vt:lpstr>Mortality - Prem</vt:lpstr>
      <vt:lpstr>Mortality - Prem CVD</vt:lpstr>
      <vt:lpstr>Mortality - Prem Resp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Andrew Robson</cp:lastModifiedBy>
  <cp:revision>5</cp:revision>
  <dcterms:created xsi:type="dcterms:W3CDTF">2016-09-04T11:54:55Z</dcterms:created>
  <dcterms:modified xsi:type="dcterms:W3CDTF">2024-04-15T15:02:27Z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y fmtid="{D5CDD505-2E9C-101B-9397-08002B2CF9AE}" pid="3" name="MediaServiceImageTags">
    <vt:lpwstr/>
  </property>
</Properties>
</file>