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260" r:id="rId7"/>
    <p:sldId id="287" r:id="rId8"/>
    <p:sldId id="312" r:id="rId9"/>
    <p:sldId id="262" r:id="rId10"/>
    <p:sldId id="273" r:id="rId11"/>
    <p:sldId id="303" r:id="rId12"/>
    <p:sldId id="269" r:id="rId13"/>
    <p:sldId id="313" r:id="rId14"/>
    <p:sldId id="263" r:id="rId15"/>
    <p:sldId id="270" r:id="rId16"/>
    <p:sldId id="304" r:id="rId17"/>
    <p:sldId id="272" r:id="rId18"/>
    <p:sldId id="289" r:id="rId19"/>
    <p:sldId id="305" r:id="rId20"/>
    <p:sldId id="288" r:id="rId21"/>
    <p:sldId id="294" r:id="rId22"/>
    <p:sldId id="282" r:id="rId23"/>
    <p:sldId id="301" r:id="rId24"/>
    <p:sldId id="306" r:id="rId25"/>
    <p:sldId id="285" r:id="rId26"/>
    <p:sldId id="278" r:id="rId27"/>
    <p:sldId id="309" r:id="rId28"/>
    <p:sldId id="307" r:id="rId29"/>
    <p:sldId id="274" r:id="rId30"/>
    <p:sldId id="311" r:id="rId31"/>
    <p:sldId id="310" r:id="rId32"/>
    <p:sldId id="292" r:id="rId33"/>
    <p:sldId id="281" r:id="rId34"/>
    <p:sldId id="308" r:id="rId35"/>
    <p:sldId id="2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591519-EF73-899D-D194-0B06A14D7F1E}" name="San Aslam" initials="SA" userId="S::sanobir.aslam@peterborough.gov.uk::2bb9a18c-8758-4a12-bf64-4c36fbf30480" providerId="AD"/>
  <p188:author id="{7B9E354E-0CEE-07ED-EBD1-F6071870E8BD}" name="Vicki Peacey" initials="VP" userId="S::Vicki.Peacey@cambridgeshire.gov.uk::43e8b465-cd6c-4fb6-8110-303c45833bdd" providerId="AD"/>
  <p188:author id="{61388078-03F9-6B9B-5C34-92792CAA6085}" name="Nicola Gowers" initials="NG" userId="S::Nicola.Gowers@cambridgeshire.gov.uk::b5be6b24-663a-4fd9-b129-4e7748c3601c" providerId="AD"/>
  <p188:author id="{2D98689C-EF52-8028-4652-64FFF1E2915A}" name="Elizabeth Wright" initials="EW" userId="S::elizabeth.wright@peterborough.gov.uk::bdd5e60c-9483-4f94-89cd-e795e11158d2" providerId="AD"/>
  <p188:author id="{EC8EDAD5-F0E0-9AFF-2289-6E5904973322}" name="Elizabeth Wright" initials="" userId="S::Elizabeth.Wright@peterborough.gov.uk::bdd5e60c-9483-4f94-89cd-e795e11158d2" providerId="AD"/>
  <p188:author id="{CAB008D9-F56E-A06D-9D1B-29BA96EAD75C}" name="Nicola Gowers" initials="NG" userId="S::nicola.gowers@cambridgeshire.gov.uk::b5be6b24-663a-4fd9-b129-4e7748c3601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74A68"/>
    <a:srgbClr val="55B53B"/>
    <a:srgbClr val="003865"/>
    <a:srgbClr val="C0A7C1"/>
    <a:srgbClr val="752F8A"/>
    <a:srgbClr val="AB004F"/>
    <a:srgbClr val="00A4EB"/>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467D5-D7A1-4BE1-A9F5-F1B9D1EF2BE0}" v="17" dt="2024-05-07T15:44:10.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08" autoAdjust="0"/>
  </p:normalViewPr>
  <p:slideViewPr>
    <p:cSldViewPr snapToGrid="0">
      <p:cViewPr varScale="1">
        <p:scale>
          <a:sx n="84" d="100"/>
          <a:sy n="84" d="100"/>
        </p:scale>
        <p:origin x="15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4D8E0-E600-42F3-95DA-95EB36764938}" type="datetimeFigureOut">
              <a:rPr lang="en-GB" smtClean="0"/>
              <a:t>07/05/2024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FF692-B115-4709-962A-429CB6C12EC6}" type="slidenum">
              <a:rPr lang="en-GB" smtClean="0"/>
              <a:t>‹#›</a:t>
            </a:fld>
            <a:endParaRPr lang="en-GB"/>
          </a:p>
        </p:txBody>
      </p:sp>
    </p:spTree>
    <p:extLst>
      <p:ext uri="{BB962C8B-B14F-4D97-AF65-F5344CB8AC3E}">
        <p14:creationId xmlns:p14="http://schemas.microsoft.com/office/powerpoint/2010/main" val="240070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Nicola Gowers</a:t>
            </a:r>
          </a:p>
          <a:p>
            <a:r>
              <a:rPr lang="en-GB"/>
              <a:t>Public Health Analyst, PHI</a:t>
            </a:r>
          </a:p>
        </p:txBody>
      </p:sp>
      <p:sp>
        <p:nvSpPr>
          <p:cNvPr id="4" name="Slide Number Placeholder 3"/>
          <p:cNvSpPr>
            <a:spLocks noGrp="1"/>
          </p:cNvSpPr>
          <p:nvPr>
            <p:ph type="sldNum" sz="quarter" idx="5"/>
          </p:nvPr>
        </p:nvSpPr>
        <p:spPr/>
        <p:txBody>
          <a:bodyPr/>
          <a:lstStyle/>
          <a:p>
            <a:fld id="{593FF692-B115-4709-962A-429CB6C12EC6}" type="slidenum">
              <a:rPr lang="en-GB" smtClean="0"/>
              <a:t>1</a:t>
            </a:fld>
            <a:endParaRPr lang="en-GB"/>
          </a:p>
        </p:txBody>
      </p:sp>
    </p:spTree>
    <p:extLst>
      <p:ext uri="{BB962C8B-B14F-4D97-AF65-F5344CB8AC3E}">
        <p14:creationId xmlns:p14="http://schemas.microsoft.com/office/powerpoint/2010/main" val="411545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NCMP 2022/23 national dataset</a:t>
            </a:r>
          </a:p>
          <a:p>
            <a:r>
              <a:rPr lang="en-GB" sz="12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Reception, by region and upper tier local authority (based on the postcode of the child)</a:t>
            </a:r>
            <a:r>
              <a:rPr lang="en-GB" sz="1200" b="0" i="1" u="none" strike="noStrike" baseline="30000">
                <a:solidFill>
                  <a:srgbClr val="000000"/>
                </a:solidFill>
                <a:effectLst/>
                <a:latin typeface="Calibri" panose="020F0502020204030204" pitchFamily="34" charset="0"/>
              </a:rPr>
              <a:t>1,2</a:t>
            </a:r>
            <a:r>
              <a:rPr lang="en-GB"/>
              <a:t> </a:t>
            </a:r>
            <a:r>
              <a:rPr lang="en-GB" sz="12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Year 6, by region and lower tier local authority (based on the postcode of the child)1,2</a:t>
            </a:r>
            <a:r>
              <a:rPr lang="en-GB"/>
              <a:t> </a:t>
            </a:r>
          </a:p>
          <a:p>
            <a:endParaRPr lang="en-GB"/>
          </a:p>
        </p:txBody>
      </p:sp>
      <p:sp>
        <p:nvSpPr>
          <p:cNvPr id="4" name="Slide Number Placeholder 3"/>
          <p:cNvSpPr>
            <a:spLocks noGrp="1"/>
          </p:cNvSpPr>
          <p:nvPr>
            <p:ph type="sldNum" sz="quarter" idx="5"/>
          </p:nvPr>
        </p:nvSpPr>
        <p:spPr/>
        <p:txBody>
          <a:bodyPr/>
          <a:lstStyle/>
          <a:p>
            <a:fld id="{593FF692-B115-4709-962A-429CB6C12EC6}" type="slidenum">
              <a:rPr lang="en-GB" smtClean="0"/>
              <a:t>11</a:t>
            </a:fld>
            <a:endParaRPr lang="en-GB"/>
          </a:p>
        </p:txBody>
      </p:sp>
    </p:spTree>
    <p:extLst>
      <p:ext uri="{BB962C8B-B14F-4D97-AF65-F5344CB8AC3E}">
        <p14:creationId xmlns:p14="http://schemas.microsoft.com/office/powerpoint/2010/main" val="2553619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NCMP 2022/23, national dataset</a:t>
            </a:r>
          </a:p>
          <a:p>
            <a:r>
              <a:rPr lang="en-GB" sz="12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Reception, by region and upper tier local authority (based on the postcode of the child)</a:t>
            </a:r>
            <a:r>
              <a:rPr lang="en-GB" sz="1200" b="0" i="1" u="none" strike="noStrike" baseline="30000">
                <a:solidFill>
                  <a:srgbClr val="000000"/>
                </a:solidFill>
                <a:effectLst/>
                <a:latin typeface="Calibri" panose="020F0502020204030204" pitchFamily="34" charset="0"/>
              </a:rPr>
              <a:t>1,2</a:t>
            </a:r>
            <a:r>
              <a:rPr lang="en-GB"/>
              <a:t> </a:t>
            </a:r>
            <a:r>
              <a:rPr lang="en-GB" sz="12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Year 6, by region and lower tier local authority (based on the postcode of the child)1,2</a:t>
            </a:r>
            <a:r>
              <a:rPr lang="en-GB"/>
              <a:t> </a:t>
            </a:r>
          </a:p>
          <a:p>
            <a:endParaRPr lang="en-GB"/>
          </a:p>
        </p:txBody>
      </p:sp>
      <p:sp>
        <p:nvSpPr>
          <p:cNvPr id="4" name="Slide Number Placeholder 3"/>
          <p:cNvSpPr>
            <a:spLocks noGrp="1"/>
          </p:cNvSpPr>
          <p:nvPr>
            <p:ph type="sldNum" sz="quarter" idx="5"/>
          </p:nvPr>
        </p:nvSpPr>
        <p:spPr/>
        <p:txBody>
          <a:bodyPr/>
          <a:lstStyle/>
          <a:p>
            <a:fld id="{593FF692-B115-4709-962A-429CB6C12EC6}" type="slidenum">
              <a:rPr lang="en-GB" smtClean="0"/>
              <a:t>12</a:t>
            </a:fld>
            <a:endParaRPr lang="en-GB"/>
          </a:p>
        </p:txBody>
      </p:sp>
    </p:spTree>
    <p:extLst>
      <p:ext uri="{BB962C8B-B14F-4D97-AF65-F5344CB8AC3E}">
        <p14:creationId xmlns:p14="http://schemas.microsoft.com/office/powerpoint/2010/main" val="88878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NCMP 2022/23, national dataset</a:t>
            </a:r>
          </a:p>
          <a:p>
            <a:r>
              <a:rPr lang="en-GB" sz="18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Reception, by region and upper tier local authority (based on the postcode of the child)</a:t>
            </a:r>
            <a:r>
              <a:rPr lang="en-GB" sz="1800" b="0" i="1" u="none" strike="noStrike" baseline="30000">
                <a:solidFill>
                  <a:srgbClr val="000000"/>
                </a:solidFill>
                <a:effectLst/>
                <a:latin typeface="Calibri" panose="020F0502020204030204" pitchFamily="34" charset="0"/>
              </a:rPr>
              <a:t>1,2</a:t>
            </a:r>
            <a:r>
              <a:rPr lang="en-GB"/>
              <a:t> </a:t>
            </a:r>
            <a:r>
              <a:rPr lang="en-GB" sz="18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Year 6, by region and lower tier local authority (based on the postcode of the child)1,2</a:t>
            </a:r>
            <a:r>
              <a:rPr lang="en-GB"/>
              <a:t> </a:t>
            </a:r>
          </a:p>
        </p:txBody>
      </p:sp>
      <p:sp>
        <p:nvSpPr>
          <p:cNvPr id="4" name="Slide Number Placeholder 3"/>
          <p:cNvSpPr>
            <a:spLocks noGrp="1"/>
          </p:cNvSpPr>
          <p:nvPr>
            <p:ph type="sldNum" sz="quarter" idx="5"/>
          </p:nvPr>
        </p:nvSpPr>
        <p:spPr/>
        <p:txBody>
          <a:bodyPr/>
          <a:lstStyle/>
          <a:p>
            <a:fld id="{593FF692-B115-4709-962A-429CB6C12EC6}" type="slidenum">
              <a:rPr lang="en-GB" smtClean="0"/>
              <a:t>13</a:t>
            </a:fld>
            <a:endParaRPr lang="en-GB"/>
          </a:p>
        </p:txBody>
      </p:sp>
    </p:spTree>
    <p:extLst>
      <p:ext uri="{BB962C8B-B14F-4D97-AF65-F5344CB8AC3E}">
        <p14:creationId xmlns:p14="http://schemas.microsoft.com/office/powerpoint/2010/main" val="186134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NCMP 2022/23, national dataset</a:t>
            </a:r>
          </a:p>
          <a:p>
            <a:r>
              <a:rPr lang="en-GB" sz="18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Reception, by region and upper tier local authority (based on the postcode of the child)</a:t>
            </a:r>
            <a:r>
              <a:rPr lang="en-GB" sz="1800" b="0" i="1" u="none" strike="noStrike" baseline="30000">
                <a:solidFill>
                  <a:srgbClr val="000000"/>
                </a:solidFill>
                <a:effectLst/>
                <a:latin typeface="Calibri" panose="020F0502020204030204" pitchFamily="34" charset="0"/>
              </a:rPr>
              <a:t>1,2</a:t>
            </a:r>
            <a:r>
              <a:rPr lang="en-GB"/>
              <a:t> </a:t>
            </a:r>
            <a:r>
              <a:rPr lang="en-GB" sz="18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Year 6, by region and lower tier local authority (based on the postcode of the child)1,2</a:t>
            </a:r>
            <a:r>
              <a:rPr lang="en-GB"/>
              <a:t> </a:t>
            </a:r>
          </a:p>
        </p:txBody>
      </p:sp>
      <p:sp>
        <p:nvSpPr>
          <p:cNvPr id="4" name="Slide Number Placeholder 3"/>
          <p:cNvSpPr>
            <a:spLocks noGrp="1"/>
          </p:cNvSpPr>
          <p:nvPr>
            <p:ph type="sldNum" sz="quarter" idx="5"/>
          </p:nvPr>
        </p:nvSpPr>
        <p:spPr/>
        <p:txBody>
          <a:bodyPr/>
          <a:lstStyle/>
          <a:p>
            <a:fld id="{593FF692-B115-4709-962A-429CB6C12EC6}" type="slidenum">
              <a:rPr lang="en-GB" smtClean="0"/>
              <a:t>14</a:t>
            </a:fld>
            <a:endParaRPr lang="en-GB"/>
          </a:p>
        </p:txBody>
      </p:sp>
    </p:spTree>
    <p:extLst>
      <p:ext uri="{BB962C8B-B14F-4D97-AF65-F5344CB8AC3E}">
        <p14:creationId xmlns:p14="http://schemas.microsoft.com/office/powerpoint/2010/main" val="324482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NCMP 2022/23, national dataset</a:t>
            </a:r>
          </a:p>
          <a:p>
            <a:r>
              <a:rPr lang="en-GB" i="1"/>
              <a:t>Table 4_R: Prevalence and number of children underweight, healthy weight, overweight, living with obesity and living with severe obesity in Reception, by ethnic category, England</a:t>
            </a:r>
          </a:p>
          <a:p>
            <a:r>
              <a:rPr lang="en-GB" i="1"/>
              <a:t>National Dataset</a:t>
            </a:r>
          </a:p>
        </p:txBody>
      </p:sp>
      <p:sp>
        <p:nvSpPr>
          <p:cNvPr id="4" name="Slide Number Placeholder 3"/>
          <p:cNvSpPr>
            <a:spLocks noGrp="1"/>
          </p:cNvSpPr>
          <p:nvPr>
            <p:ph type="sldNum" sz="quarter" idx="5"/>
          </p:nvPr>
        </p:nvSpPr>
        <p:spPr/>
        <p:txBody>
          <a:bodyPr/>
          <a:lstStyle/>
          <a:p>
            <a:fld id="{593FF692-B115-4709-962A-429CB6C12EC6}" type="slidenum">
              <a:rPr lang="en-GB" smtClean="0"/>
              <a:t>15</a:t>
            </a:fld>
            <a:endParaRPr lang="en-GB"/>
          </a:p>
        </p:txBody>
      </p:sp>
    </p:spTree>
    <p:extLst>
      <p:ext uri="{BB962C8B-B14F-4D97-AF65-F5344CB8AC3E}">
        <p14:creationId xmlns:p14="http://schemas.microsoft.com/office/powerpoint/2010/main" val="1472877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8539-7ABA-B7C3-FE68-6DCCC6817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9D2A4-1123-E356-4002-C82A9FD642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45AA0-B688-EA15-C679-BC28945CA6EC}"/>
              </a:ext>
            </a:extLst>
          </p:cNvPr>
          <p:cNvSpPr>
            <a:spLocks noGrp="1"/>
          </p:cNvSpPr>
          <p:nvPr>
            <p:ph type="body" idx="1"/>
          </p:nvPr>
        </p:nvSpPr>
        <p:spPr/>
        <p:txBody>
          <a:bodyPr/>
          <a:lstStyle/>
          <a:p>
            <a:r>
              <a:rPr lang="en-GB"/>
              <a:t>Source: NCMP 2022/23, national dataset</a:t>
            </a:r>
          </a:p>
          <a:p>
            <a:r>
              <a:rPr lang="en-GB" i="1"/>
              <a:t>Table 4_R: Prevalence and number of children underweight, healthy weight, overweight, living with obesity and living with severe obesity in Reception, by ethnic category, England</a:t>
            </a:r>
          </a:p>
          <a:p>
            <a:r>
              <a:rPr lang="en-GB" i="1"/>
              <a:t>National Dataset</a:t>
            </a:r>
          </a:p>
        </p:txBody>
      </p:sp>
      <p:sp>
        <p:nvSpPr>
          <p:cNvPr id="4" name="Slide Number Placeholder 3">
            <a:extLst>
              <a:ext uri="{FF2B5EF4-FFF2-40B4-BE49-F238E27FC236}">
                <a16:creationId xmlns:a16="http://schemas.microsoft.com/office/drawing/2014/main" id="{2897975A-052B-B6DC-BC56-F9297451EDFE}"/>
              </a:ext>
            </a:extLst>
          </p:cNvPr>
          <p:cNvSpPr>
            <a:spLocks noGrp="1"/>
          </p:cNvSpPr>
          <p:nvPr>
            <p:ph type="sldNum" sz="quarter" idx="5"/>
          </p:nvPr>
        </p:nvSpPr>
        <p:spPr/>
        <p:txBody>
          <a:bodyPr/>
          <a:lstStyle/>
          <a:p>
            <a:fld id="{593FF692-B115-4709-962A-429CB6C12EC6}" type="slidenum">
              <a:rPr lang="en-GB" smtClean="0"/>
              <a:t>16</a:t>
            </a:fld>
            <a:endParaRPr lang="en-GB"/>
          </a:p>
        </p:txBody>
      </p:sp>
    </p:spTree>
    <p:extLst>
      <p:ext uri="{BB962C8B-B14F-4D97-AF65-F5344CB8AC3E}">
        <p14:creationId xmlns:p14="http://schemas.microsoft.com/office/powerpoint/2010/main" val="2983820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NCMP National Dataset, Table 4.</a:t>
            </a:r>
          </a:p>
          <a:p>
            <a:r>
              <a:rPr lang="en-GB" i="1"/>
              <a:t>Table 4: Prevalence and number of children underweight, healthy weight, overweight, living with obesity and living with severe obesity in Reception, by ethnic category, England</a:t>
            </a:r>
            <a:endParaRPr lang="en-US"/>
          </a:p>
          <a:p>
            <a:r>
              <a:rPr lang="en-GB" i="1"/>
              <a:t>National Dataset</a:t>
            </a:r>
            <a:endParaRPr lang="en-GB"/>
          </a:p>
        </p:txBody>
      </p:sp>
      <p:sp>
        <p:nvSpPr>
          <p:cNvPr id="4" name="Slide Number Placeholder 3"/>
          <p:cNvSpPr>
            <a:spLocks noGrp="1"/>
          </p:cNvSpPr>
          <p:nvPr>
            <p:ph type="sldNum" sz="quarter" idx="5"/>
          </p:nvPr>
        </p:nvSpPr>
        <p:spPr/>
        <p:txBody>
          <a:bodyPr/>
          <a:lstStyle/>
          <a:p>
            <a:fld id="{593FF692-B115-4709-962A-429CB6C12EC6}" type="slidenum">
              <a:rPr lang="en-GB" smtClean="0"/>
              <a:t>17</a:t>
            </a:fld>
            <a:endParaRPr lang="en-GB"/>
          </a:p>
        </p:txBody>
      </p:sp>
    </p:spTree>
    <p:extLst>
      <p:ext uri="{BB962C8B-B14F-4D97-AF65-F5344CB8AC3E}">
        <p14:creationId xmlns:p14="http://schemas.microsoft.com/office/powerpoint/2010/main" val="253113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Since the local enhanced dataset includes Special Schools data for 2022/23, comparisons to the 2021/22 C&amp;P datapack must be done with caution.</a:t>
            </a:r>
          </a:p>
        </p:txBody>
      </p:sp>
      <p:sp>
        <p:nvSpPr>
          <p:cNvPr id="4" name="Slide Number Placeholder 3"/>
          <p:cNvSpPr>
            <a:spLocks noGrp="1"/>
          </p:cNvSpPr>
          <p:nvPr>
            <p:ph type="sldNum" sz="quarter" idx="5"/>
          </p:nvPr>
        </p:nvSpPr>
        <p:spPr/>
        <p:txBody>
          <a:bodyPr/>
          <a:lstStyle/>
          <a:p>
            <a:fld id="{593FF692-B115-4709-962A-429CB6C12EC6}" type="slidenum">
              <a:rPr lang="en-GB" smtClean="0"/>
              <a:t>19</a:t>
            </a:fld>
            <a:endParaRPr lang="en-GB"/>
          </a:p>
        </p:txBody>
      </p:sp>
    </p:spTree>
    <p:extLst>
      <p:ext uri="{BB962C8B-B14F-4D97-AF65-F5344CB8AC3E}">
        <p14:creationId xmlns:p14="http://schemas.microsoft.com/office/powerpoint/2010/main" val="34779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rPr>
              <a:t>BMI status categories: Cole TJ, Freeman JV, </a:t>
            </a:r>
            <a:r>
              <a:rPr lang="en-GB" sz="1200" dirty="0" err="1">
                <a:solidFill>
                  <a:srgbClr val="000000"/>
                </a:solidFill>
                <a:latin typeface="Arial" panose="020B0604020202020204" pitchFamily="34" charset="0"/>
              </a:rPr>
              <a:t>Preece</a:t>
            </a:r>
            <a:r>
              <a:rPr lang="en-GB" sz="1200" dirty="0">
                <a:solidFill>
                  <a:srgbClr val="000000"/>
                </a:solidFill>
                <a:latin typeface="Arial" panose="020B0604020202020204" pitchFamily="34" charset="0"/>
              </a:rPr>
              <a:t> MA. Body mass index reference curves for the UK, 1990. Archives of Disease in Childhood 1995 73:25-29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rPr>
              <a:t>*Reception cohort not reported due to very small numbers. </a:t>
            </a:r>
            <a:r>
              <a:rPr lang="en-GB" b="0" i="0" dirty="0">
                <a:solidFill>
                  <a:srgbClr val="0B0C0C"/>
                </a:solidFill>
                <a:effectLst/>
                <a:latin typeface="Arial" panose="020B0604020202020204" pitchFamily="34" charset="0"/>
              </a:rPr>
              <a:t>UK90 population monitoring cut off used in this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93FF692-B115-4709-962A-429CB6C12EC6}" type="slidenum">
              <a:rPr lang="en-GB" smtClean="0"/>
              <a:t>20</a:t>
            </a:fld>
            <a:endParaRPr lang="en-GB"/>
          </a:p>
        </p:txBody>
      </p:sp>
    </p:spTree>
    <p:extLst>
      <p:ext uri="{BB962C8B-B14F-4D97-AF65-F5344CB8AC3E}">
        <p14:creationId xmlns:p14="http://schemas.microsoft.com/office/powerpoint/2010/main" val="2151591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BBEA6-C3F6-76B2-0CF6-E4A6CE093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FA37C-1EF4-315F-7280-4C02F82799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8BDDA-6451-F5F3-361F-CDDA722777FD}"/>
              </a:ext>
            </a:extLst>
          </p:cNvPr>
          <p:cNvSpPr>
            <a:spLocks noGrp="1"/>
          </p:cNvSpPr>
          <p:nvPr>
            <p:ph type="body" idx="1"/>
          </p:nvPr>
        </p:nvSpPr>
        <p:spPr/>
        <p:txBody>
          <a:bodyPr/>
          <a:lstStyle/>
          <a:p>
            <a:r>
              <a:rPr lang="en-GB"/>
              <a:t>LTLAs (the Cambridgeshire districts) are compared to the Cambridgeshire average.</a:t>
            </a:r>
          </a:p>
          <a:p>
            <a:r>
              <a:rPr lang="en-GB"/>
              <a:t>UTLAs are compared to the Cambridgeshire and Peterborough combined, average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a:solidFill>
                  <a:srgbClr val="002060"/>
                </a:solidFill>
                <a:effectLst/>
                <a:latin typeface="Calibri" panose="020F0502020204030204" pitchFamily="34" charset="0"/>
              </a:rPr>
              <a:t>2021/22-2022/23 NCMP weight status groupings by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strike="noStrike">
              <a:solidFill>
                <a:srgbClr val="002060"/>
              </a:solidFill>
              <a:effectLst/>
              <a:latin typeface="Calibri" panose="020F0502020204030204" pitchFamily="34" charset="0"/>
            </a:endParaRPr>
          </a:p>
          <a:p>
            <a:r>
              <a:rPr lang="en-GB" sz="1200"/>
              <a:t>The BMI status categories in the local enhanced dataset follow the same approach as the National dataset. Though ‘obesity’ is referred to ‘Very overweight’  within the local enhanced dataset.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34908175-A4D5-E17D-A006-4448AF2D8DEA}"/>
              </a:ext>
            </a:extLst>
          </p:cNvPr>
          <p:cNvSpPr>
            <a:spLocks noGrp="1"/>
          </p:cNvSpPr>
          <p:nvPr>
            <p:ph type="sldNum" sz="quarter" idx="5"/>
          </p:nvPr>
        </p:nvSpPr>
        <p:spPr/>
        <p:txBody>
          <a:bodyPr/>
          <a:lstStyle/>
          <a:p>
            <a:fld id="{593FF692-B115-4709-962A-429CB6C12EC6}" type="slidenum">
              <a:rPr lang="en-GB" smtClean="0"/>
              <a:t>21</a:t>
            </a:fld>
            <a:endParaRPr lang="en-GB"/>
          </a:p>
        </p:txBody>
      </p:sp>
    </p:spTree>
    <p:extLst>
      <p:ext uri="{BB962C8B-B14F-4D97-AF65-F5344CB8AC3E}">
        <p14:creationId xmlns:p14="http://schemas.microsoft.com/office/powerpoint/2010/main" val="30066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rgbClr val="000000"/>
                </a:solidFill>
                <a:latin typeface="+mn-lt"/>
                <a:cs typeface="Arial"/>
              </a:rPr>
              <a:t>Cole TJ, Freeman JV, </a:t>
            </a:r>
            <a:r>
              <a:rPr lang="en-GB" sz="1200" dirty="0" err="1">
                <a:solidFill>
                  <a:srgbClr val="000000"/>
                </a:solidFill>
                <a:latin typeface="+mn-lt"/>
                <a:cs typeface="Arial"/>
              </a:rPr>
              <a:t>Preece</a:t>
            </a:r>
            <a:r>
              <a:rPr lang="en-GB" sz="1200" dirty="0">
                <a:solidFill>
                  <a:srgbClr val="000000"/>
                </a:solidFill>
                <a:latin typeface="+mn-lt"/>
                <a:cs typeface="Arial"/>
              </a:rPr>
              <a:t> MA. Body mass index reference curves for the UK, 1990. Archives of Disease in Childhood 1995 73:25-29</a:t>
            </a:r>
          </a:p>
          <a:p>
            <a:pPr marL="228600" indent="-228600">
              <a:buAutoNum type="arabicPeriod"/>
            </a:pPr>
            <a:endParaRPr lang="en-GB" sz="12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Note: Severe obesity is a sub-set of obesity. The term ‘Living with obesity’ is the same as ‘obesity’ prevalence.</a:t>
            </a:r>
            <a:endParaRPr lang="en-GB" sz="1200" dirty="0">
              <a:latin typeface="+mn-lt"/>
              <a:cs typeface="Calibri"/>
            </a:endParaRPr>
          </a:p>
          <a:p>
            <a:pPr marL="0" indent="0">
              <a:buNone/>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Source: NCMP, national dataset </a:t>
            </a:r>
            <a:endParaRPr lang="en-GB" sz="1200" dirty="0">
              <a:latin typeface="+mn-lt"/>
              <a:cs typeface="Calibri"/>
            </a:endParaRPr>
          </a:p>
        </p:txBody>
      </p:sp>
      <p:sp>
        <p:nvSpPr>
          <p:cNvPr id="4" name="Slide Number Placeholder 3"/>
          <p:cNvSpPr>
            <a:spLocks noGrp="1"/>
          </p:cNvSpPr>
          <p:nvPr>
            <p:ph type="sldNum" sz="quarter" idx="5"/>
          </p:nvPr>
        </p:nvSpPr>
        <p:spPr/>
        <p:txBody>
          <a:bodyPr/>
          <a:lstStyle/>
          <a:p>
            <a:fld id="{593FF692-B115-4709-962A-429CB6C12EC6}" type="slidenum">
              <a:rPr lang="en-GB" smtClean="0"/>
              <a:t>2</a:t>
            </a:fld>
            <a:endParaRPr lang="en-GB"/>
          </a:p>
        </p:txBody>
      </p:sp>
    </p:spTree>
    <p:extLst>
      <p:ext uri="{BB962C8B-B14F-4D97-AF65-F5344CB8AC3E}">
        <p14:creationId xmlns:p14="http://schemas.microsoft.com/office/powerpoint/2010/main" val="2226824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LTLAs (the Cambridgeshire districts) are compared to the Cambridgeshire average.</a:t>
            </a:r>
          </a:p>
          <a:p>
            <a:r>
              <a:rPr lang="en-GB"/>
              <a:t>UTLAs are compared to the Cambridgeshire and Peterborough combined, average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a:solidFill>
                  <a:srgbClr val="002060"/>
                </a:solidFill>
                <a:effectLst/>
                <a:latin typeface="Calibri" panose="020F0502020204030204" pitchFamily="34" charset="0"/>
              </a:rPr>
              <a:t>2021/22-2022/23 NCMP weight status groupings by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strike="noStrike">
              <a:solidFill>
                <a:srgbClr val="002060"/>
              </a:solidFill>
              <a:effectLst/>
              <a:latin typeface="Calibri" panose="020F0502020204030204" pitchFamily="34" charset="0"/>
            </a:endParaRPr>
          </a:p>
          <a:p>
            <a:r>
              <a:rPr lang="en-GB" sz="1200"/>
              <a:t>The BMI status categories in the local enhanced dataset follow the same approach as the National dataset. Though ‘obesity’ is referred to ‘Very overweight’  within the local enhanced dataset.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593FF692-B115-4709-962A-429CB6C12EC6}" type="slidenum">
              <a:rPr lang="en-GB" smtClean="0"/>
              <a:t>22</a:t>
            </a:fld>
            <a:endParaRPr lang="en-GB"/>
          </a:p>
        </p:txBody>
      </p:sp>
    </p:spTree>
    <p:extLst>
      <p:ext uri="{BB962C8B-B14F-4D97-AF65-F5344CB8AC3E}">
        <p14:creationId xmlns:p14="http://schemas.microsoft.com/office/powerpoint/2010/main" val="3792850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u="none" strike="noStrike">
                <a:solidFill>
                  <a:srgbClr val="002060"/>
                </a:solidFill>
                <a:effectLst/>
                <a:latin typeface="Calibri" panose="020F0502020204030204" pitchFamily="34" charset="0"/>
              </a:rPr>
              <a:t>2021/22-2022/23 NCMP weight status groupings by district </a:t>
            </a:r>
            <a:endParaRPr lang="en-GB"/>
          </a:p>
        </p:txBody>
      </p:sp>
      <p:sp>
        <p:nvSpPr>
          <p:cNvPr id="4" name="Slide Number Placeholder 3"/>
          <p:cNvSpPr>
            <a:spLocks noGrp="1"/>
          </p:cNvSpPr>
          <p:nvPr>
            <p:ph type="sldNum" sz="quarter" idx="5"/>
          </p:nvPr>
        </p:nvSpPr>
        <p:spPr/>
        <p:txBody>
          <a:bodyPr/>
          <a:lstStyle/>
          <a:p>
            <a:fld id="{593FF692-B115-4709-962A-429CB6C12EC6}" type="slidenum">
              <a:rPr lang="en-GB" smtClean="0"/>
              <a:t>23</a:t>
            </a:fld>
            <a:endParaRPr lang="en-GB"/>
          </a:p>
        </p:txBody>
      </p:sp>
    </p:spTree>
    <p:extLst>
      <p:ext uri="{BB962C8B-B14F-4D97-AF65-F5344CB8AC3E}">
        <p14:creationId xmlns:p14="http://schemas.microsoft.com/office/powerpoint/2010/main" val="2178021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u="none" strike="noStrike">
                <a:solidFill>
                  <a:srgbClr val="002060"/>
                </a:solidFill>
                <a:effectLst/>
                <a:latin typeface="Calibri" panose="020F0502020204030204" pitchFamily="34" charset="0"/>
              </a:rPr>
              <a:t>2021/22-2022/23 NCMP weight status groupings by district </a:t>
            </a:r>
            <a:endParaRPr lang="en-GB"/>
          </a:p>
        </p:txBody>
      </p:sp>
      <p:sp>
        <p:nvSpPr>
          <p:cNvPr id="4" name="Slide Number Placeholder 3"/>
          <p:cNvSpPr>
            <a:spLocks noGrp="1"/>
          </p:cNvSpPr>
          <p:nvPr>
            <p:ph type="sldNum" sz="quarter" idx="5"/>
          </p:nvPr>
        </p:nvSpPr>
        <p:spPr/>
        <p:txBody>
          <a:bodyPr/>
          <a:lstStyle/>
          <a:p>
            <a:fld id="{593FF692-B115-4709-962A-429CB6C12EC6}" type="slidenum">
              <a:rPr lang="en-GB" smtClean="0"/>
              <a:t>24</a:t>
            </a:fld>
            <a:endParaRPr lang="en-GB"/>
          </a:p>
        </p:txBody>
      </p:sp>
    </p:spTree>
    <p:extLst>
      <p:ext uri="{BB962C8B-B14F-4D97-AF65-F5344CB8AC3E}">
        <p14:creationId xmlns:p14="http://schemas.microsoft.com/office/powerpoint/2010/main" val="715441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874CC-ABFD-53D7-83F7-5E3AF8022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11E18-C64A-8945-EBFF-CC1DCD127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49114-4DA2-3212-0A1C-A6B7F89EF6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dirty="0">
                <a:solidFill>
                  <a:srgbClr val="002F5D"/>
                </a:solidFill>
                <a:effectLst/>
                <a:latin typeface="Calibri" panose="020F0502020204030204" pitchFamily="34" charset="0"/>
              </a:rPr>
              <a:t>NCMP Overweight, by sex, 2021/22</a:t>
            </a:r>
            <a:r>
              <a:rPr lang="en-GB" sz="1200" i="0" u="none" strike="noStrike" dirty="0">
                <a:solidFill>
                  <a:srgbClr val="002060"/>
                </a:solidFill>
                <a:effectLst/>
                <a:latin typeface="Calibri" panose="020F0502020204030204" pitchFamily="34" charset="0"/>
              </a:rPr>
              <a:t>-2022/23</a:t>
            </a:r>
            <a:r>
              <a:rPr lang="en-GB" sz="1200" i="0" u="none" strike="noStrike" dirty="0">
                <a:solidFill>
                  <a:srgbClr val="002F5D"/>
                </a:solidFill>
                <a:effectLst/>
                <a:latin typeface="Calibri" panose="020F0502020204030204" pitchFamily="34" charset="0"/>
              </a:rPr>
              <a:t> </a:t>
            </a:r>
            <a:endParaRPr lang="en-GB" dirty="0"/>
          </a:p>
          <a:p>
            <a:endParaRPr lang="en-GB" dirty="0"/>
          </a:p>
          <a:p>
            <a:r>
              <a:rPr lang="en-GB" dirty="0"/>
              <a:t>Cambridgeshire districts are compared to the Cambridgeshire average, Peterborough is compared to the Cambridgeshire and Peterborough average</a:t>
            </a:r>
          </a:p>
          <a:p>
            <a:endParaRPr lang="en-GB" dirty="0"/>
          </a:p>
          <a:p>
            <a:r>
              <a:rPr lang="en-GB" sz="1200" dirty="0"/>
              <a:t>The BMI status categories in the local enhanced dataset follow the same approach as the National dataset. Though ‘obesity’ is referred to ‘Very overweight’  within the local enhanced dataset. </a:t>
            </a:r>
          </a:p>
          <a:p>
            <a:endParaRPr lang="en-GB" dirty="0"/>
          </a:p>
        </p:txBody>
      </p:sp>
      <p:sp>
        <p:nvSpPr>
          <p:cNvPr id="4" name="Slide Number Placeholder 3">
            <a:extLst>
              <a:ext uri="{FF2B5EF4-FFF2-40B4-BE49-F238E27FC236}">
                <a16:creationId xmlns:a16="http://schemas.microsoft.com/office/drawing/2014/main" id="{D5664C5B-4DC2-E88A-006F-856D1E291609}"/>
              </a:ext>
            </a:extLst>
          </p:cNvPr>
          <p:cNvSpPr>
            <a:spLocks noGrp="1"/>
          </p:cNvSpPr>
          <p:nvPr>
            <p:ph type="sldNum" sz="quarter" idx="5"/>
          </p:nvPr>
        </p:nvSpPr>
        <p:spPr/>
        <p:txBody>
          <a:bodyPr/>
          <a:lstStyle/>
          <a:p>
            <a:fld id="{593FF692-B115-4709-962A-429CB6C12EC6}" type="slidenum">
              <a:rPr lang="en-GB" smtClean="0"/>
              <a:t>25</a:t>
            </a:fld>
            <a:endParaRPr lang="en-GB"/>
          </a:p>
        </p:txBody>
      </p:sp>
    </p:spTree>
    <p:extLst>
      <p:ext uri="{BB962C8B-B14F-4D97-AF65-F5344CB8AC3E}">
        <p14:creationId xmlns:p14="http://schemas.microsoft.com/office/powerpoint/2010/main" val="944248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u="none" strike="noStrike" dirty="0">
                <a:solidFill>
                  <a:srgbClr val="002F5D"/>
                </a:solidFill>
                <a:effectLst/>
                <a:latin typeface="Calibri" panose="020F0502020204030204" pitchFamily="34" charset="0"/>
              </a:rPr>
              <a:t>NCMP Overweight, by sex, 2021/22</a:t>
            </a:r>
            <a:r>
              <a:rPr lang="en-GB" sz="1200" i="0" u="none" strike="noStrike" dirty="0">
                <a:solidFill>
                  <a:srgbClr val="002060"/>
                </a:solidFill>
                <a:effectLst/>
                <a:latin typeface="Calibri" panose="020F0502020204030204" pitchFamily="34" charset="0"/>
              </a:rPr>
              <a:t>-2022/23</a:t>
            </a:r>
            <a:r>
              <a:rPr lang="en-GB" sz="1200" i="0" u="none" strike="noStrike" dirty="0">
                <a:solidFill>
                  <a:srgbClr val="002F5D"/>
                </a:solidFill>
                <a:effectLst/>
                <a:latin typeface="Calibri" panose="020F0502020204030204" pitchFamily="34" charset="0"/>
              </a:rPr>
              <a:t> </a:t>
            </a:r>
          </a:p>
          <a:p>
            <a:endParaRPr lang="en-GB" sz="1200" i="0" u="none" strike="noStrike" dirty="0">
              <a:solidFill>
                <a:srgbClr val="002F5D"/>
              </a:solidFill>
              <a:effectLst/>
              <a:latin typeface="Calibri" panose="020F0502020204030204" pitchFamily="34" charset="0"/>
            </a:endParaRPr>
          </a:p>
          <a:p>
            <a:r>
              <a:rPr lang="en-GB" dirty="0"/>
              <a:t>Cambridgeshire districts are compared to the Cambridgeshire average, Peterborough is compared to the Cambridgeshire and Peterborough average</a:t>
            </a:r>
          </a:p>
          <a:p>
            <a:endParaRPr lang="en-GB" dirty="0"/>
          </a:p>
          <a:p>
            <a:r>
              <a:rPr lang="en-GB" sz="1200" dirty="0"/>
              <a:t>The BMI status categories in the local enhanced dataset follow the same approach as the National dataset. Though ‘obesity’ is referred to ‘Very overweight’  within the local enhanced dataset. </a:t>
            </a:r>
          </a:p>
          <a:p>
            <a:endParaRPr lang="en-GB" dirty="0"/>
          </a:p>
        </p:txBody>
      </p:sp>
      <p:sp>
        <p:nvSpPr>
          <p:cNvPr id="4" name="Slide Number Placeholder 3"/>
          <p:cNvSpPr>
            <a:spLocks noGrp="1"/>
          </p:cNvSpPr>
          <p:nvPr>
            <p:ph type="sldNum" sz="quarter" idx="5"/>
          </p:nvPr>
        </p:nvSpPr>
        <p:spPr/>
        <p:txBody>
          <a:bodyPr/>
          <a:lstStyle/>
          <a:p>
            <a:fld id="{593FF692-B115-4709-962A-429CB6C12EC6}" type="slidenum">
              <a:rPr lang="en-GB" smtClean="0"/>
              <a:t>26</a:t>
            </a:fld>
            <a:endParaRPr lang="en-GB"/>
          </a:p>
        </p:txBody>
      </p:sp>
    </p:spTree>
    <p:extLst>
      <p:ext uri="{BB962C8B-B14F-4D97-AF65-F5344CB8AC3E}">
        <p14:creationId xmlns:p14="http://schemas.microsoft.com/office/powerpoint/2010/main" val="4078331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874CC-ABFD-53D7-83F7-5E3AF8022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11E18-C64A-8945-EBFF-CC1DCD127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49114-4DA2-3212-0A1C-A6B7F89EF6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dirty="0">
                <a:solidFill>
                  <a:srgbClr val="002F5D"/>
                </a:solidFill>
                <a:effectLst/>
                <a:latin typeface="Calibri" panose="020F0502020204030204" pitchFamily="34" charset="0"/>
              </a:rPr>
              <a:t>NCMP Very overweight, by sex, 2021/22</a:t>
            </a:r>
            <a:r>
              <a:rPr lang="en-GB" sz="1200" i="0" u="none" strike="noStrike" dirty="0">
                <a:solidFill>
                  <a:srgbClr val="002060"/>
                </a:solidFill>
                <a:effectLst/>
                <a:latin typeface="Calibri" panose="020F0502020204030204" pitchFamily="34" charset="0"/>
              </a:rPr>
              <a:t>-2022/23</a:t>
            </a:r>
            <a:r>
              <a:rPr lang="en-GB" sz="1200" i="0" u="none" strike="noStrike" dirty="0">
                <a:solidFill>
                  <a:srgbClr val="002F5D"/>
                </a:solidFill>
                <a:effectLst/>
                <a:latin typeface="Calibri" panose="020F0502020204030204" pitchFamily="34" charset="0"/>
              </a:rPr>
              <a:t> </a:t>
            </a:r>
            <a:endParaRPr lang="en-GB" dirty="0"/>
          </a:p>
          <a:p>
            <a:endParaRPr lang="en-GB" dirty="0"/>
          </a:p>
          <a:p>
            <a:r>
              <a:rPr lang="en-GB" dirty="0"/>
              <a:t>Cambridgeshire districts are compared to the Cambridgeshire average, Peterborough is compared to the Cambridgeshire and Peterborough average</a:t>
            </a:r>
          </a:p>
          <a:p>
            <a:endParaRPr lang="en-GB" dirty="0"/>
          </a:p>
          <a:p>
            <a:r>
              <a:rPr lang="en-GB" sz="1200" dirty="0"/>
              <a:t>The BMI status categories in the local enhanced dataset follow the same approach as the National dataset. Though ‘obesity’ is referred to ‘Very overweight’  within the local enhanced dataset. </a:t>
            </a:r>
          </a:p>
          <a:p>
            <a:endParaRPr lang="en-GB" dirty="0"/>
          </a:p>
        </p:txBody>
      </p:sp>
      <p:sp>
        <p:nvSpPr>
          <p:cNvPr id="4" name="Slide Number Placeholder 3">
            <a:extLst>
              <a:ext uri="{FF2B5EF4-FFF2-40B4-BE49-F238E27FC236}">
                <a16:creationId xmlns:a16="http://schemas.microsoft.com/office/drawing/2014/main" id="{D5664C5B-4DC2-E88A-006F-856D1E291609}"/>
              </a:ext>
            </a:extLst>
          </p:cNvPr>
          <p:cNvSpPr>
            <a:spLocks noGrp="1"/>
          </p:cNvSpPr>
          <p:nvPr>
            <p:ph type="sldNum" sz="quarter" idx="5"/>
          </p:nvPr>
        </p:nvSpPr>
        <p:spPr/>
        <p:txBody>
          <a:bodyPr/>
          <a:lstStyle/>
          <a:p>
            <a:fld id="{593FF692-B115-4709-962A-429CB6C12EC6}" type="slidenum">
              <a:rPr lang="en-GB" smtClean="0"/>
              <a:t>27</a:t>
            </a:fld>
            <a:endParaRPr lang="en-GB"/>
          </a:p>
        </p:txBody>
      </p:sp>
    </p:spTree>
    <p:extLst>
      <p:ext uri="{BB962C8B-B14F-4D97-AF65-F5344CB8AC3E}">
        <p14:creationId xmlns:p14="http://schemas.microsoft.com/office/powerpoint/2010/main" val="2788225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u="none" strike="noStrike" dirty="0">
                <a:solidFill>
                  <a:srgbClr val="002F5D"/>
                </a:solidFill>
                <a:effectLst/>
                <a:latin typeface="Calibri" panose="020F0502020204030204" pitchFamily="34" charset="0"/>
              </a:rPr>
              <a:t>NCMP Very overweight, by sex, 2021/22</a:t>
            </a:r>
            <a:r>
              <a:rPr lang="en-GB" sz="1200" i="0" u="none" strike="noStrike" dirty="0">
                <a:solidFill>
                  <a:srgbClr val="002060"/>
                </a:solidFill>
                <a:effectLst/>
                <a:latin typeface="Calibri" panose="020F0502020204030204" pitchFamily="34" charset="0"/>
              </a:rPr>
              <a:t>-2022/23</a:t>
            </a:r>
            <a:r>
              <a:rPr lang="en-GB" sz="1200" i="0" u="none" strike="noStrike" dirty="0">
                <a:solidFill>
                  <a:srgbClr val="002F5D"/>
                </a:solidFill>
                <a:effectLst/>
                <a:latin typeface="Calibri" panose="020F0502020204030204" pitchFamily="34" charset="0"/>
              </a:rPr>
              <a:t> </a:t>
            </a:r>
          </a:p>
          <a:p>
            <a:endParaRPr lang="en-GB" sz="1200" i="0" u="none" strike="noStrike" dirty="0">
              <a:solidFill>
                <a:srgbClr val="002F5D"/>
              </a:solidFill>
              <a:effectLst/>
              <a:latin typeface="Calibri" panose="020F0502020204030204" pitchFamily="34" charset="0"/>
            </a:endParaRPr>
          </a:p>
          <a:p>
            <a:r>
              <a:rPr lang="en-GB" dirty="0"/>
              <a:t>Cambridgeshire districts are compared to the Cambridgeshire average, Peterborough is compared to the Cambridgeshire and Peterborough average</a:t>
            </a:r>
          </a:p>
          <a:p>
            <a:endParaRPr lang="en-GB" dirty="0"/>
          </a:p>
          <a:p>
            <a:r>
              <a:rPr lang="en-GB" sz="1200" dirty="0"/>
              <a:t>The BMI status categories in the local enhanced dataset follow the same approach as the National dataset. Though ‘obesity’ is referred to ‘Very overweight’  within the local enhanced dataset. </a:t>
            </a:r>
          </a:p>
          <a:p>
            <a:endParaRPr lang="en-GB" dirty="0"/>
          </a:p>
        </p:txBody>
      </p:sp>
      <p:sp>
        <p:nvSpPr>
          <p:cNvPr id="4" name="Slide Number Placeholder 3"/>
          <p:cNvSpPr>
            <a:spLocks noGrp="1"/>
          </p:cNvSpPr>
          <p:nvPr>
            <p:ph type="sldNum" sz="quarter" idx="5"/>
          </p:nvPr>
        </p:nvSpPr>
        <p:spPr/>
        <p:txBody>
          <a:bodyPr/>
          <a:lstStyle/>
          <a:p>
            <a:fld id="{593FF692-B115-4709-962A-429CB6C12EC6}" type="slidenum">
              <a:rPr lang="en-GB" smtClean="0"/>
              <a:t>28</a:t>
            </a:fld>
            <a:endParaRPr lang="en-GB"/>
          </a:p>
        </p:txBody>
      </p:sp>
    </p:spTree>
    <p:extLst>
      <p:ext uri="{BB962C8B-B14F-4D97-AF65-F5344CB8AC3E}">
        <p14:creationId xmlns:p14="http://schemas.microsoft.com/office/powerpoint/2010/main" val="1853167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Maps cover only two year of NCMP data (2021/22-2022/23) and within some LSOAs measured pupil numbers are very small and therefore must be used with caution.</a:t>
            </a:r>
          </a:p>
          <a:p>
            <a:endParaRPr lang="en-GB"/>
          </a:p>
        </p:txBody>
      </p:sp>
      <p:sp>
        <p:nvSpPr>
          <p:cNvPr id="4" name="Slide Number Placeholder 3"/>
          <p:cNvSpPr>
            <a:spLocks noGrp="1"/>
          </p:cNvSpPr>
          <p:nvPr>
            <p:ph type="sldNum" sz="quarter" idx="5"/>
          </p:nvPr>
        </p:nvSpPr>
        <p:spPr/>
        <p:txBody>
          <a:bodyPr/>
          <a:lstStyle/>
          <a:p>
            <a:fld id="{593FF692-B115-4709-962A-429CB6C12EC6}" type="slidenum">
              <a:rPr lang="en-GB" smtClean="0"/>
              <a:t>29</a:t>
            </a:fld>
            <a:endParaRPr lang="en-GB"/>
          </a:p>
        </p:txBody>
      </p:sp>
    </p:spTree>
    <p:extLst>
      <p:ext uri="{BB962C8B-B14F-4D97-AF65-F5344CB8AC3E}">
        <p14:creationId xmlns:p14="http://schemas.microsoft.com/office/powerpoint/2010/main" val="534500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Maps cover only two year of NCMP data (2021/22-2022/23) and within some LSOAs measured pupil numbers are very small and therefore must be used with caution.</a:t>
            </a:r>
          </a:p>
          <a:p>
            <a:endParaRPr lang="en-GB"/>
          </a:p>
        </p:txBody>
      </p:sp>
      <p:sp>
        <p:nvSpPr>
          <p:cNvPr id="4" name="Slide Number Placeholder 3"/>
          <p:cNvSpPr>
            <a:spLocks noGrp="1"/>
          </p:cNvSpPr>
          <p:nvPr>
            <p:ph type="sldNum" sz="quarter" idx="5"/>
          </p:nvPr>
        </p:nvSpPr>
        <p:spPr/>
        <p:txBody>
          <a:bodyPr/>
          <a:lstStyle/>
          <a:p>
            <a:fld id="{593FF692-B115-4709-962A-429CB6C12EC6}" type="slidenum">
              <a:rPr lang="en-GB" smtClean="0"/>
              <a:t>30</a:t>
            </a:fld>
            <a:endParaRPr lang="en-GB"/>
          </a:p>
        </p:txBody>
      </p:sp>
    </p:spTree>
    <p:extLst>
      <p:ext uri="{BB962C8B-B14F-4D97-AF65-F5344CB8AC3E}">
        <p14:creationId xmlns:p14="http://schemas.microsoft.com/office/powerpoint/2010/main" val="1915452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C93DE-5BB7-045C-84A5-F1ABAA058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062C1-E828-0EA6-C657-45E1DFF87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0587F-BF8A-4BF9-F582-C39BA5BD44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20E166C-2D3F-3C0A-8C9F-BB6CE3974B51}"/>
              </a:ext>
            </a:extLst>
          </p:cNvPr>
          <p:cNvSpPr>
            <a:spLocks noGrp="1"/>
          </p:cNvSpPr>
          <p:nvPr>
            <p:ph type="sldNum" sz="quarter" idx="5"/>
          </p:nvPr>
        </p:nvSpPr>
        <p:spPr/>
        <p:txBody>
          <a:bodyPr/>
          <a:lstStyle/>
          <a:p>
            <a:fld id="{593FF692-B115-4709-962A-429CB6C12EC6}" type="slidenum">
              <a:rPr lang="en-GB" smtClean="0"/>
              <a:t>31</a:t>
            </a:fld>
            <a:endParaRPr lang="en-GB"/>
          </a:p>
        </p:txBody>
      </p:sp>
    </p:spTree>
    <p:extLst>
      <p:ext uri="{BB962C8B-B14F-4D97-AF65-F5344CB8AC3E}">
        <p14:creationId xmlns:p14="http://schemas.microsoft.com/office/powerpoint/2010/main" val="38605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NCMP 2022/23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NCMP East of England UTLAs</a:t>
            </a:r>
            <a:r>
              <a:rPr lang="en-GB" sz="1200" b="0" dirty="0">
                <a:latin typeface="+mn-lt"/>
              </a:rPr>
              <a:t> </a:t>
            </a:r>
            <a:r>
              <a:rPr lang="en-GB" sz="1200" b="0" i="0" u="none" strike="noStrike" dirty="0">
                <a:solidFill>
                  <a:srgbClr val="000000"/>
                </a:solidFill>
                <a:effectLst/>
                <a:latin typeface="+mn-lt"/>
              </a:rPr>
              <a:t>Table 3b, national dataset</a:t>
            </a:r>
            <a:r>
              <a:rPr lang="en-GB" sz="1200" b="0" dirty="0">
                <a:latin typeface="+mn-lt"/>
              </a:rPr>
              <a:t> </a:t>
            </a:r>
          </a:p>
          <a:p>
            <a:r>
              <a:rPr lang="en-GB" sz="1200" b="0" i="0" u="none" strike="noStrike" dirty="0">
                <a:effectLst/>
                <a:latin typeface="+mn-lt"/>
              </a:rPr>
              <a:t>Table 3b: Prevalence and number of children underweight, healthy weight, overweight, living with obesity and living with severe obesity in Reception/Year 6, by region and upper tier local authority (based on the postcode of the child)</a:t>
            </a:r>
            <a:endParaRPr lang="en-GB" sz="1200" b="0" dirty="0">
              <a:latin typeface="+mn-lt"/>
            </a:endParaRPr>
          </a:p>
        </p:txBody>
      </p:sp>
      <p:sp>
        <p:nvSpPr>
          <p:cNvPr id="4" name="Slide Number Placeholder 3"/>
          <p:cNvSpPr>
            <a:spLocks noGrp="1"/>
          </p:cNvSpPr>
          <p:nvPr>
            <p:ph type="sldNum" sz="quarter" idx="5"/>
          </p:nvPr>
        </p:nvSpPr>
        <p:spPr/>
        <p:txBody>
          <a:bodyPr/>
          <a:lstStyle/>
          <a:p>
            <a:fld id="{593FF692-B115-4709-962A-429CB6C12EC6}" type="slidenum">
              <a:rPr lang="en-GB" smtClean="0"/>
              <a:t>4</a:t>
            </a:fld>
            <a:endParaRPr lang="en-GB"/>
          </a:p>
        </p:txBody>
      </p:sp>
    </p:spTree>
    <p:extLst>
      <p:ext uri="{BB962C8B-B14F-4D97-AF65-F5344CB8AC3E}">
        <p14:creationId xmlns:p14="http://schemas.microsoft.com/office/powerpoint/2010/main" val="3301637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Within some wards measured pupil numbers are very small and therefore must be used with caution.</a:t>
            </a:r>
          </a:p>
          <a:p>
            <a:endParaRPr lang="en-GB"/>
          </a:p>
        </p:txBody>
      </p:sp>
      <p:sp>
        <p:nvSpPr>
          <p:cNvPr id="4" name="Slide Number Placeholder 3"/>
          <p:cNvSpPr>
            <a:spLocks noGrp="1"/>
          </p:cNvSpPr>
          <p:nvPr>
            <p:ph type="sldNum" sz="quarter" idx="5"/>
          </p:nvPr>
        </p:nvSpPr>
        <p:spPr/>
        <p:txBody>
          <a:bodyPr/>
          <a:lstStyle/>
          <a:p>
            <a:fld id="{593FF692-B115-4709-962A-429CB6C12EC6}" type="slidenum">
              <a:rPr lang="en-GB" smtClean="0"/>
              <a:t>32</a:t>
            </a:fld>
            <a:endParaRPr lang="en-GB"/>
          </a:p>
        </p:txBody>
      </p:sp>
    </p:spTree>
    <p:extLst>
      <p:ext uri="{BB962C8B-B14F-4D97-AF65-F5344CB8AC3E}">
        <p14:creationId xmlns:p14="http://schemas.microsoft.com/office/powerpoint/2010/main" val="412260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NCMP 2022/23, national dataset</a:t>
            </a:r>
          </a:p>
          <a:p>
            <a:r>
              <a:rPr lang="en-GB" sz="1800" b="0" i="1" u="none" strike="noStrike" dirty="0">
                <a:solidFill>
                  <a:srgbClr val="000000"/>
                </a:solidFill>
                <a:effectLst/>
                <a:latin typeface="Calibri" panose="020F0502020204030204" pitchFamily="34" charset="0"/>
              </a:rPr>
              <a:t>Table 3b: Prevalence and number of children underweight, healthy weight, overweight, living with obesity and living with severe obesity in Reception, by region and upper tier local authority (based on the postcode of the child)</a:t>
            </a:r>
            <a:r>
              <a:rPr lang="en-GB" sz="1800" b="0" i="1" u="none" strike="noStrike" baseline="30000" dirty="0">
                <a:solidFill>
                  <a:srgbClr val="000000"/>
                </a:solidFill>
                <a:effectLst/>
                <a:latin typeface="Calibri" panose="020F0502020204030204" pitchFamily="34" charset="0"/>
              </a:rPr>
              <a:t>1,2</a:t>
            </a:r>
            <a:r>
              <a:rPr lang="en-GB" dirty="0"/>
              <a:t> </a:t>
            </a:r>
            <a:r>
              <a:rPr lang="en-GB" sz="1800" b="0" i="1" u="none" strike="noStrike" dirty="0">
                <a:solidFill>
                  <a:srgbClr val="000000"/>
                </a:solidFill>
                <a:effectLst/>
                <a:latin typeface="Calibri" panose="020F0502020204030204" pitchFamily="34" charset="0"/>
              </a:rPr>
              <a:t>Table 3b: Prevalence and number of children underweight, healthy weight, overweight, living with obesity and living with severe obesity in Year 6, by region and lower tier local authority (based on the postcode of the child)1,2</a:t>
            </a:r>
            <a:r>
              <a:rPr lang="en-GB" dirty="0"/>
              <a:t> </a:t>
            </a:r>
          </a:p>
        </p:txBody>
      </p:sp>
      <p:sp>
        <p:nvSpPr>
          <p:cNvPr id="4" name="Slide Number Placeholder 3"/>
          <p:cNvSpPr>
            <a:spLocks noGrp="1"/>
          </p:cNvSpPr>
          <p:nvPr>
            <p:ph type="sldNum" sz="quarter" idx="5"/>
          </p:nvPr>
        </p:nvSpPr>
        <p:spPr/>
        <p:txBody>
          <a:bodyPr/>
          <a:lstStyle/>
          <a:p>
            <a:fld id="{593FF692-B115-4709-962A-429CB6C12EC6}" type="slidenum">
              <a:rPr lang="en-GB" smtClean="0"/>
              <a:t>5</a:t>
            </a:fld>
            <a:endParaRPr lang="en-GB"/>
          </a:p>
        </p:txBody>
      </p:sp>
    </p:spTree>
    <p:extLst>
      <p:ext uri="{BB962C8B-B14F-4D97-AF65-F5344CB8AC3E}">
        <p14:creationId xmlns:p14="http://schemas.microsoft.com/office/powerpoint/2010/main" val="351362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NCMP 2022/23, national dataset</a:t>
            </a:r>
          </a:p>
          <a:p>
            <a:r>
              <a:rPr lang="en-GB" sz="1200" b="0" i="1" u="none" strike="noStrike" dirty="0">
                <a:solidFill>
                  <a:srgbClr val="000000"/>
                </a:solidFill>
                <a:effectLst/>
                <a:latin typeface="Calibri" panose="020F0502020204030204" pitchFamily="34" charset="0"/>
              </a:rPr>
              <a:t>Table 3b: Prevalence and number of children underweight, healthy weight, overweight, living with obesity and living with severe obesity in Reception, by region and upper tier local authority (based on the postcode of the child)</a:t>
            </a:r>
            <a:r>
              <a:rPr lang="en-GB" sz="1200" b="0" i="1" u="none" strike="noStrike" baseline="30000" dirty="0">
                <a:solidFill>
                  <a:srgbClr val="000000"/>
                </a:solidFill>
                <a:effectLst/>
                <a:latin typeface="Calibri" panose="020F0502020204030204" pitchFamily="34" charset="0"/>
              </a:rPr>
              <a:t>1,2</a:t>
            </a:r>
            <a:r>
              <a:rPr lang="en-GB" dirty="0"/>
              <a:t> </a:t>
            </a:r>
            <a:r>
              <a:rPr lang="en-GB" sz="1200" b="0" i="1" u="none" strike="noStrike" dirty="0">
                <a:solidFill>
                  <a:srgbClr val="000000"/>
                </a:solidFill>
                <a:effectLst/>
                <a:latin typeface="Calibri" panose="020F0502020204030204" pitchFamily="34" charset="0"/>
              </a:rPr>
              <a:t>Table 3b: Prevalence and number of children underweight, healthy weight, overweight, living with obesity and living with severe obesity in Year 6, by region and lower tier local authority (based on the postcode of the child)1,2</a:t>
            </a:r>
            <a:r>
              <a:rPr lang="en-GB" dirty="0"/>
              <a:t> </a:t>
            </a:r>
          </a:p>
          <a:p>
            <a:endParaRPr lang="en-GB" dirty="0"/>
          </a:p>
        </p:txBody>
      </p:sp>
      <p:sp>
        <p:nvSpPr>
          <p:cNvPr id="4" name="Slide Number Placeholder 3"/>
          <p:cNvSpPr>
            <a:spLocks noGrp="1"/>
          </p:cNvSpPr>
          <p:nvPr>
            <p:ph type="sldNum" sz="quarter" idx="5"/>
          </p:nvPr>
        </p:nvSpPr>
        <p:spPr/>
        <p:txBody>
          <a:bodyPr/>
          <a:lstStyle/>
          <a:p>
            <a:fld id="{593FF692-B115-4709-962A-429CB6C12EC6}" type="slidenum">
              <a:rPr lang="en-GB" smtClean="0"/>
              <a:t>6</a:t>
            </a:fld>
            <a:endParaRPr lang="en-GB"/>
          </a:p>
        </p:txBody>
      </p:sp>
    </p:spTree>
    <p:extLst>
      <p:ext uri="{BB962C8B-B14F-4D97-AF65-F5344CB8AC3E}">
        <p14:creationId xmlns:p14="http://schemas.microsoft.com/office/powerpoint/2010/main" val="261856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NCMP 2022/23, national dataset</a:t>
            </a:r>
          </a:p>
          <a:p>
            <a:r>
              <a:rPr lang="en-GB" sz="1800" b="0" i="1" u="none" strike="noStrike" dirty="0">
                <a:solidFill>
                  <a:srgbClr val="000000"/>
                </a:solidFill>
                <a:effectLst/>
                <a:latin typeface="Calibri" panose="020F0502020204030204" pitchFamily="34" charset="0"/>
              </a:rPr>
              <a:t>Table 3b: Prevalence and number of children underweight, healthy weight, overweight, living with obesity and living with severe obesity in Reception, by region and upper tier local authority (based on the postcode of the child)</a:t>
            </a:r>
            <a:r>
              <a:rPr lang="en-GB" sz="1800" b="0" i="1" u="none" strike="noStrike" baseline="30000" dirty="0">
                <a:solidFill>
                  <a:srgbClr val="000000"/>
                </a:solidFill>
                <a:effectLst/>
                <a:latin typeface="Calibri" panose="020F0502020204030204" pitchFamily="34" charset="0"/>
              </a:rPr>
              <a:t>1,2</a:t>
            </a:r>
            <a:r>
              <a:rPr lang="en-GB" dirty="0"/>
              <a:t> </a:t>
            </a:r>
            <a:r>
              <a:rPr lang="en-GB" sz="1800" b="0" i="1" u="none" strike="noStrike" dirty="0">
                <a:solidFill>
                  <a:srgbClr val="000000"/>
                </a:solidFill>
                <a:effectLst/>
                <a:latin typeface="Calibri" panose="020F0502020204030204" pitchFamily="34" charset="0"/>
              </a:rPr>
              <a:t>Table 3b: Prevalence and number of children underweight, healthy weight, overweight, living with obesity and living with severe obesity in Year 6, by region and lower tier local authority (based on the postcode of the child)1,2</a:t>
            </a:r>
            <a:r>
              <a:rPr lang="en-GB" dirty="0"/>
              <a:t> </a:t>
            </a:r>
          </a:p>
        </p:txBody>
      </p:sp>
      <p:sp>
        <p:nvSpPr>
          <p:cNvPr id="4" name="Slide Number Placeholder 3"/>
          <p:cNvSpPr>
            <a:spLocks noGrp="1"/>
          </p:cNvSpPr>
          <p:nvPr>
            <p:ph type="sldNum" sz="quarter" idx="5"/>
          </p:nvPr>
        </p:nvSpPr>
        <p:spPr/>
        <p:txBody>
          <a:bodyPr/>
          <a:lstStyle/>
          <a:p>
            <a:fld id="{593FF692-B115-4709-962A-429CB6C12EC6}" type="slidenum">
              <a:rPr lang="en-GB" smtClean="0"/>
              <a:t>7</a:t>
            </a:fld>
            <a:endParaRPr lang="en-GB"/>
          </a:p>
        </p:txBody>
      </p:sp>
    </p:spTree>
    <p:extLst>
      <p:ext uri="{BB962C8B-B14F-4D97-AF65-F5344CB8AC3E}">
        <p14:creationId xmlns:p14="http://schemas.microsoft.com/office/powerpoint/2010/main" val="391299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NCMP 2022/23, national dataset</a:t>
            </a:r>
          </a:p>
          <a:p>
            <a:r>
              <a:rPr lang="en-GB" sz="1200" b="0" i="1" u="none" strike="noStrike" dirty="0">
                <a:solidFill>
                  <a:srgbClr val="000000"/>
                </a:solidFill>
                <a:effectLst/>
                <a:latin typeface="Calibri" panose="020F0502020204030204" pitchFamily="34" charset="0"/>
              </a:rPr>
              <a:t>Table 3b: Prevalence and number of children underweight, healthy weight, overweight, living with obesity and living with severe obesity in Reception, by region and upper tier local authority (based on the postcode of the child)</a:t>
            </a:r>
            <a:r>
              <a:rPr lang="en-GB" sz="1200" b="0" i="1" u="none" strike="noStrike" baseline="30000" dirty="0">
                <a:solidFill>
                  <a:srgbClr val="000000"/>
                </a:solidFill>
                <a:effectLst/>
                <a:latin typeface="Calibri" panose="020F0502020204030204" pitchFamily="34" charset="0"/>
              </a:rPr>
              <a:t>1,2</a:t>
            </a:r>
            <a:r>
              <a:rPr lang="en-GB" dirty="0"/>
              <a:t> </a:t>
            </a:r>
            <a:r>
              <a:rPr lang="en-GB" sz="1200" b="0" i="1" u="none" strike="noStrike" dirty="0">
                <a:solidFill>
                  <a:srgbClr val="000000"/>
                </a:solidFill>
                <a:effectLst/>
                <a:latin typeface="Calibri" panose="020F0502020204030204" pitchFamily="34" charset="0"/>
              </a:rPr>
              <a:t>Table 3b: Prevalence and number of children underweight, healthy weight, overweight, living with obesity and living with severe obesity in Year 6, by region and lower tier local authority (based on the postcode of the child)1,2</a:t>
            </a:r>
            <a:r>
              <a:rPr lang="en-GB" dirty="0"/>
              <a:t> </a:t>
            </a:r>
          </a:p>
          <a:p>
            <a:endParaRPr lang="en-GB" dirty="0"/>
          </a:p>
        </p:txBody>
      </p:sp>
      <p:sp>
        <p:nvSpPr>
          <p:cNvPr id="4" name="Slide Number Placeholder 3"/>
          <p:cNvSpPr>
            <a:spLocks noGrp="1"/>
          </p:cNvSpPr>
          <p:nvPr>
            <p:ph type="sldNum" sz="quarter" idx="5"/>
          </p:nvPr>
        </p:nvSpPr>
        <p:spPr/>
        <p:txBody>
          <a:bodyPr/>
          <a:lstStyle/>
          <a:p>
            <a:fld id="{593FF692-B115-4709-962A-429CB6C12EC6}" type="slidenum">
              <a:rPr lang="en-GB" smtClean="0"/>
              <a:t>8</a:t>
            </a:fld>
            <a:endParaRPr lang="en-GB"/>
          </a:p>
        </p:txBody>
      </p:sp>
    </p:spTree>
    <p:extLst>
      <p:ext uri="{BB962C8B-B14F-4D97-AF65-F5344CB8AC3E}">
        <p14:creationId xmlns:p14="http://schemas.microsoft.com/office/powerpoint/2010/main" val="4053292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NCMP 2022/23, national dataset</a:t>
            </a:r>
          </a:p>
          <a:p>
            <a:r>
              <a:rPr lang="en-GB" sz="18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Reception, by region and upper tier local authority (based on the postcode of the child)</a:t>
            </a:r>
            <a:r>
              <a:rPr lang="en-GB" sz="1800" b="0" i="1" u="none" strike="noStrike" baseline="30000">
                <a:solidFill>
                  <a:srgbClr val="000000"/>
                </a:solidFill>
                <a:effectLst/>
                <a:latin typeface="Calibri" panose="020F0502020204030204" pitchFamily="34" charset="0"/>
              </a:rPr>
              <a:t>1,2</a:t>
            </a:r>
            <a:r>
              <a:rPr lang="en-GB"/>
              <a:t> </a:t>
            </a:r>
            <a:r>
              <a:rPr lang="en-GB" sz="18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Year 6, by region and lower tier local authority (based on the postcode of the child)1,2</a:t>
            </a:r>
            <a:r>
              <a:rPr lang="en-GB"/>
              <a:t> </a:t>
            </a:r>
          </a:p>
        </p:txBody>
      </p:sp>
      <p:sp>
        <p:nvSpPr>
          <p:cNvPr id="4" name="Slide Number Placeholder 3"/>
          <p:cNvSpPr>
            <a:spLocks noGrp="1"/>
          </p:cNvSpPr>
          <p:nvPr>
            <p:ph type="sldNum" sz="quarter" idx="5"/>
          </p:nvPr>
        </p:nvSpPr>
        <p:spPr/>
        <p:txBody>
          <a:bodyPr/>
          <a:lstStyle/>
          <a:p>
            <a:fld id="{593FF692-B115-4709-962A-429CB6C12EC6}" type="slidenum">
              <a:rPr lang="en-GB" smtClean="0"/>
              <a:t>9</a:t>
            </a:fld>
            <a:endParaRPr lang="en-GB"/>
          </a:p>
        </p:txBody>
      </p:sp>
    </p:spTree>
    <p:extLst>
      <p:ext uri="{BB962C8B-B14F-4D97-AF65-F5344CB8AC3E}">
        <p14:creationId xmlns:p14="http://schemas.microsoft.com/office/powerpoint/2010/main" val="1131747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NCMP 2022/23, national dataset</a:t>
            </a:r>
          </a:p>
          <a:p>
            <a:r>
              <a:rPr lang="en-GB" sz="18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Reception, by region and upper tier local authority (based on the postcode of the child)</a:t>
            </a:r>
            <a:r>
              <a:rPr lang="en-GB" sz="1800" b="0" i="1" u="none" strike="noStrike" baseline="30000">
                <a:solidFill>
                  <a:srgbClr val="000000"/>
                </a:solidFill>
                <a:effectLst/>
                <a:latin typeface="Calibri" panose="020F0502020204030204" pitchFamily="34" charset="0"/>
              </a:rPr>
              <a:t>1,2</a:t>
            </a:r>
            <a:r>
              <a:rPr lang="en-GB"/>
              <a:t> </a:t>
            </a:r>
            <a:r>
              <a:rPr lang="en-GB" sz="1800" b="0" i="1" u="none" strike="noStrike">
                <a:solidFill>
                  <a:srgbClr val="000000"/>
                </a:solidFill>
                <a:effectLst/>
                <a:latin typeface="Calibri" panose="020F0502020204030204" pitchFamily="34" charset="0"/>
              </a:rPr>
              <a:t>Table 3b: Prevalence and number of children underweight, healthy weight, overweight, living with obesity and living with severe obesity in Year 6, by region and lower tier local authority (based on the postcode of the child)1,2</a:t>
            </a:r>
            <a:r>
              <a:rPr lang="en-GB"/>
              <a:t> </a:t>
            </a:r>
          </a:p>
        </p:txBody>
      </p:sp>
      <p:sp>
        <p:nvSpPr>
          <p:cNvPr id="4" name="Slide Number Placeholder 3"/>
          <p:cNvSpPr>
            <a:spLocks noGrp="1"/>
          </p:cNvSpPr>
          <p:nvPr>
            <p:ph type="sldNum" sz="quarter" idx="5"/>
          </p:nvPr>
        </p:nvSpPr>
        <p:spPr/>
        <p:txBody>
          <a:bodyPr/>
          <a:lstStyle/>
          <a:p>
            <a:fld id="{593FF692-B115-4709-962A-429CB6C12EC6}" type="slidenum">
              <a:rPr lang="en-GB" smtClean="0"/>
              <a:t>10</a:t>
            </a:fld>
            <a:endParaRPr lang="en-GB"/>
          </a:p>
        </p:txBody>
      </p:sp>
    </p:spTree>
    <p:extLst>
      <p:ext uri="{BB962C8B-B14F-4D97-AF65-F5344CB8AC3E}">
        <p14:creationId xmlns:p14="http://schemas.microsoft.com/office/powerpoint/2010/main" val="66057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EDAE-89E8-4D65-8D85-C5BFA6A52E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10B4EE-BB45-4432-8A04-3BEF98F43D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9285EC-A091-4617-B880-720924057E3F}"/>
              </a:ext>
            </a:extLst>
          </p:cNvPr>
          <p:cNvSpPr>
            <a:spLocks noGrp="1"/>
          </p:cNvSpPr>
          <p:nvPr>
            <p:ph type="dt" sz="half" idx="10"/>
          </p:nvPr>
        </p:nvSpPr>
        <p:spPr/>
        <p:txBody>
          <a:bodyPr/>
          <a:lstStyle/>
          <a:p>
            <a:fld id="{778BC840-11B6-4BD7-A85C-4C7C7087EA19}" type="datetimeFigureOut">
              <a:rPr lang="en-GB" smtClean="0"/>
              <a:t>07/05/2024</a:t>
            </a:fld>
            <a:endParaRPr lang="en-GB"/>
          </a:p>
        </p:txBody>
      </p:sp>
      <p:sp>
        <p:nvSpPr>
          <p:cNvPr id="5" name="Footer Placeholder 4">
            <a:extLst>
              <a:ext uri="{FF2B5EF4-FFF2-40B4-BE49-F238E27FC236}">
                <a16:creationId xmlns:a16="http://schemas.microsoft.com/office/drawing/2014/main" id="{FBAF7BF2-E01C-48CE-8830-B587F6538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621C8D-4639-4E08-8453-220660D4DAFE}"/>
              </a:ext>
            </a:extLst>
          </p:cNvPr>
          <p:cNvSpPr>
            <a:spLocks noGrp="1"/>
          </p:cNvSpPr>
          <p:nvPr>
            <p:ph type="sldNum" sz="quarter" idx="12"/>
          </p:nvPr>
        </p:nvSpPr>
        <p:spPr/>
        <p:txBody>
          <a:bodyPr/>
          <a:lstStyle/>
          <a:p>
            <a:fld id="{17C6D992-AEFD-4E23-828E-BF28C900D41B}" type="slidenum">
              <a:rPr lang="en-GB" smtClean="0"/>
              <a:t>‹#›</a:t>
            </a:fld>
            <a:endParaRPr lang="en-GB"/>
          </a:p>
        </p:txBody>
      </p:sp>
    </p:spTree>
    <p:extLst>
      <p:ext uri="{BB962C8B-B14F-4D97-AF65-F5344CB8AC3E}">
        <p14:creationId xmlns:p14="http://schemas.microsoft.com/office/powerpoint/2010/main" val="283949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0B55-8EDB-439B-BAD6-0987856B1B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FC577A-D71E-45E0-9DB5-8DBE3215FA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F9DBF4-128B-4B99-BD29-3230648BBBE5}"/>
              </a:ext>
            </a:extLst>
          </p:cNvPr>
          <p:cNvSpPr>
            <a:spLocks noGrp="1"/>
          </p:cNvSpPr>
          <p:nvPr>
            <p:ph type="dt" sz="half" idx="10"/>
          </p:nvPr>
        </p:nvSpPr>
        <p:spPr/>
        <p:txBody>
          <a:bodyPr/>
          <a:lstStyle/>
          <a:p>
            <a:fld id="{778BC840-11B6-4BD7-A85C-4C7C7087EA19}" type="datetimeFigureOut">
              <a:rPr lang="en-GB" smtClean="0"/>
              <a:t>07/05/2024</a:t>
            </a:fld>
            <a:endParaRPr lang="en-GB"/>
          </a:p>
        </p:txBody>
      </p:sp>
      <p:sp>
        <p:nvSpPr>
          <p:cNvPr id="5" name="Footer Placeholder 4">
            <a:extLst>
              <a:ext uri="{FF2B5EF4-FFF2-40B4-BE49-F238E27FC236}">
                <a16:creationId xmlns:a16="http://schemas.microsoft.com/office/drawing/2014/main" id="{A4B5D3C1-339A-4FDE-865C-6D9F7EEB9F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03F8C4-3A95-41A2-A3EA-4B130F5CEFBF}"/>
              </a:ext>
            </a:extLst>
          </p:cNvPr>
          <p:cNvSpPr>
            <a:spLocks noGrp="1"/>
          </p:cNvSpPr>
          <p:nvPr>
            <p:ph type="sldNum" sz="quarter" idx="12"/>
          </p:nvPr>
        </p:nvSpPr>
        <p:spPr/>
        <p:txBody>
          <a:bodyPr/>
          <a:lstStyle/>
          <a:p>
            <a:fld id="{17C6D992-AEFD-4E23-828E-BF28C900D41B}" type="slidenum">
              <a:rPr lang="en-GB" smtClean="0"/>
              <a:t>‹#›</a:t>
            </a:fld>
            <a:endParaRPr lang="en-GB"/>
          </a:p>
        </p:txBody>
      </p:sp>
    </p:spTree>
    <p:extLst>
      <p:ext uri="{BB962C8B-B14F-4D97-AF65-F5344CB8AC3E}">
        <p14:creationId xmlns:p14="http://schemas.microsoft.com/office/powerpoint/2010/main" val="406803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B13F7D-A1E7-4FE1-B358-1A2C350B56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E3C7BC-0D75-4A3F-B2D9-826771CA3B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F1AF8C-98E2-4F76-9ECF-06DB3A64B6D6}"/>
              </a:ext>
            </a:extLst>
          </p:cNvPr>
          <p:cNvSpPr>
            <a:spLocks noGrp="1"/>
          </p:cNvSpPr>
          <p:nvPr>
            <p:ph type="dt" sz="half" idx="10"/>
          </p:nvPr>
        </p:nvSpPr>
        <p:spPr/>
        <p:txBody>
          <a:bodyPr/>
          <a:lstStyle/>
          <a:p>
            <a:fld id="{778BC840-11B6-4BD7-A85C-4C7C7087EA19}" type="datetimeFigureOut">
              <a:rPr lang="en-GB" smtClean="0"/>
              <a:t>07/05/2024</a:t>
            </a:fld>
            <a:endParaRPr lang="en-GB"/>
          </a:p>
        </p:txBody>
      </p:sp>
      <p:sp>
        <p:nvSpPr>
          <p:cNvPr id="5" name="Footer Placeholder 4">
            <a:extLst>
              <a:ext uri="{FF2B5EF4-FFF2-40B4-BE49-F238E27FC236}">
                <a16:creationId xmlns:a16="http://schemas.microsoft.com/office/drawing/2014/main" id="{4F59001D-6C95-4EAC-A2E1-E89B12087A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F71C37-BDB4-4ECB-8B40-5BA5B9BF61C9}"/>
              </a:ext>
            </a:extLst>
          </p:cNvPr>
          <p:cNvSpPr>
            <a:spLocks noGrp="1"/>
          </p:cNvSpPr>
          <p:nvPr>
            <p:ph type="sldNum" sz="quarter" idx="12"/>
          </p:nvPr>
        </p:nvSpPr>
        <p:spPr/>
        <p:txBody>
          <a:bodyPr/>
          <a:lstStyle/>
          <a:p>
            <a:fld id="{17C6D992-AEFD-4E23-828E-BF28C900D41B}" type="slidenum">
              <a:rPr lang="en-GB" smtClean="0"/>
              <a:t>‹#›</a:t>
            </a:fld>
            <a:endParaRPr lang="en-GB"/>
          </a:p>
        </p:txBody>
      </p:sp>
    </p:spTree>
    <p:extLst>
      <p:ext uri="{BB962C8B-B14F-4D97-AF65-F5344CB8AC3E}">
        <p14:creationId xmlns:p14="http://schemas.microsoft.com/office/powerpoint/2010/main" val="47920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B856-F8B9-4434-A586-A88CBD5490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FDDF40-0B29-436C-A2C0-CD14A26B22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756539-3292-4931-80D3-D5CCD158BD59}"/>
              </a:ext>
            </a:extLst>
          </p:cNvPr>
          <p:cNvSpPr>
            <a:spLocks noGrp="1"/>
          </p:cNvSpPr>
          <p:nvPr>
            <p:ph type="dt" sz="half" idx="10"/>
          </p:nvPr>
        </p:nvSpPr>
        <p:spPr/>
        <p:txBody>
          <a:bodyPr/>
          <a:lstStyle/>
          <a:p>
            <a:fld id="{778BC840-11B6-4BD7-A85C-4C7C7087EA19}" type="datetimeFigureOut">
              <a:rPr lang="en-GB" smtClean="0"/>
              <a:t>07/05/2024</a:t>
            </a:fld>
            <a:endParaRPr lang="en-GB"/>
          </a:p>
        </p:txBody>
      </p:sp>
      <p:sp>
        <p:nvSpPr>
          <p:cNvPr id="5" name="Footer Placeholder 4">
            <a:extLst>
              <a:ext uri="{FF2B5EF4-FFF2-40B4-BE49-F238E27FC236}">
                <a16:creationId xmlns:a16="http://schemas.microsoft.com/office/drawing/2014/main" id="{476A9498-8CD4-4B01-96F1-83C38CB8BF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E86D5D-1B18-42CA-B428-B2D590D50852}"/>
              </a:ext>
            </a:extLst>
          </p:cNvPr>
          <p:cNvSpPr>
            <a:spLocks noGrp="1"/>
          </p:cNvSpPr>
          <p:nvPr>
            <p:ph type="sldNum" sz="quarter" idx="12"/>
          </p:nvPr>
        </p:nvSpPr>
        <p:spPr/>
        <p:txBody>
          <a:bodyPr/>
          <a:lstStyle/>
          <a:p>
            <a:fld id="{17C6D992-AEFD-4E23-828E-BF28C900D41B}" type="slidenum">
              <a:rPr lang="en-GB" smtClean="0"/>
              <a:t>‹#›</a:t>
            </a:fld>
            <a:endParaRPr lang="en-GB"/>
          </a:p>
        </p:txBody>
      </p:sp>
    </p:spTree>
    <p:extLst>
      <p:ext uri="{BB962C8B-B14F-4D97-AF65-F5344CB8AC3E}">
        <p14:creationId xmlns:p14="http://schemas.microsoft.com/office/powerpoint/2010/main" val="314619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AE07-2783-4A69-9C3F-B7453EE4E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9BD70C-50D8-4470-A496-B51FAB1F82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C4529F-6F7F-4109-A20B-85AA8F4F8DDD}"/>
              </a:ext>
            </a:extLst>
          </p:cNvPr>
          <p:cNvSpPr>
            <a:spLocks noGrp="1"/>
          </p:cNvSpPr>
          <p:nvPr>
            <p:ph type="dt" sz="half" idx="10"/>
          </p:nvPr>
        </p:nvSpPr>
        <p:spPr/>
        <p:txBody>
          <a:bodyPr/>
          <a:lstStyle/>
          <a:p>
            <a:fld id="{778BC840-11B6-4BD7-A85C-4C7C7087EA19}" type="datetimeFigureOut">
              <a:rPr lang="en-GB" smtClean="0"/>
              <a:t>07/05/2024</a:t>
            </a:fld>
            <a:endParaRPr lang="en-GB"/>
          </a:p>
        </p:txBody>
      </p:sp>
      <p:sp>
        <p:nvSpPr>
          <p:cNvPr id="5" name="Footer Placeholder 4">
            <a:extLst>
              <a:ext uri="{FF2B5EF4-FFF2-40B4-BE49-F238E27FC236}">
                <a16:creationId xmlns:a16="http://schemas.microsoft.com/office/drawing/2014/main" id="{21C86B73-9136-4438-80A5-AE74929CB7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AC1DD5-F07C-413C-AC61-8B6460106596}"/>
              </a:ext>
            </a:extLst>
          </p:cNvPr>
          <p:cNvSpPr>
            <a:spLocks noGrp="1"/>
          </p:cNvSpPr>
          <p:nvPr>
            <p:ph type="sldNum" sz="quarter" idx="12"/>
          </p:nvPr>
        </p:nvSpPr>
        <p:spPr/>
        <p:txBody>
          <a:bodyPr/>
          <a:lstStyle/>
          <a:p>
            <a:fld id="{17C6D992-AEFD-4E23-828E-BF28C900D41B}" type="slidenum">
              <a:rPr lang="en-GB" smtClean="0"/>
              <a:t>‹#›</a:t>
            </a:fld>
            <a:endParaRPr lang="en-GB"/>
          </a:p>
        </p:txBody>
      </p:sp>
    </p:spTree>
    <p:extLst>
      <p:ext uri="{BB962C8B-B14F-4D97-AF65-F5344CB8AC3E}">
        <p14:creationId xmlns:p14="http://schemas.microsoft.com/office/powerpoint/2010/main" val="111881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8383-F023-4B7B-818E-DCD6CFA5CF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CCD0E3-63F1-4A16-A36A-4572729980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0FEF32-F465-4A75-BFCE-68875A434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FF49F5-193A-4C91-8BF1-302EA5C43E26}"/>
              </a:ext>
            </a:extLst>
          </p:cNvPr>
          <p:cNvSpPr>
            <a:spLocks noGrp="1"/>
          </p:cNvSpPr>
          <p:nvPr>
            <p:ph type="dt" sz="half" idx="10"/>
          </p:nvPr>
        </p:nvSpPr>
        <p:spPr/>
        <p:txBody>
          <a:bodyPr/>
          <a:lstStyle/>
          <a:p>
            <a:fld id="{778BC840-11B6-4BD7-A85C-4C7C7087EA19}" type="datetimeFigureOut">
              <a:rPr lang="en-GB" smtClean="0"/>
              <a:t>07/05/2024</a:t>
            </a:fld>
            <a:endParaRPr lang="en-GB"/>
          </a:p>
        </p:txBody>
      </p:sp>
      <p:sp>
        <p:nvSpPr>
          <p:cNvPr id="6" name="Footer Placeholder 5">
            <a:extLst>
              <a:ext uri="{FF2B5EF4-FFF2-40B4-BE49-F238E27FC236}">
                <a16:creationId xmlns:a16="http://schemas.microsoft.com/office/drawing/2014/main" id="{78B74937-96B0-4D3F-8E76-02895C9483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D0001F-B411-4495-942D-EBEF174D0D30}"/>
              </a:ext>
            </a:extLst>
          </p:cNvPr>
          <p:cNvSpPr>
            <a:spLocks noGrp="1"/>
          </p:cNvSpPr>
          <p:nvPr>
            <p:ph type="sldNum" sz="quarter" idx="12"/>
          </p:nvPr>
        </p:nvSpPr>
        <p:spPr/>
        <p:txBody>
          <a:bodyPr/>
          <a:lstStyle/>
          <a:p>
            <a:fld id="{17C6D992-AEFD-4E23-828E-BF28C900D41B}" type="slidenum">
              <a:rPr lang="en-GB" smtClean="0"/>
              <a:t>‹#›</a:t>
            </a:fld>
            <a:endParaRPr lang="en-GB"/>
          </a:p>
        </p:txBody>
      </p:sp>
    </p:spTree>
    <p:extLst>
      <p:ext uri="{BB962C8B-B14F-4D97-AF65-F5344CB8AC3E}">
        <p14:creationId xmlns:p14="http://schemas.microsoft.com/office/powerpoint/2010/main" val="381609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38F3-4485-4FF7-A36C-43EFF495A5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F16108-5025-4C97-871F-26A9904E1C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3C471-A7DD-438B-9EB5-444A89475F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D3E498-48A0-4CCB-897C-1EAF15EED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D4DD95-A66E-4C9D-9400-B516F0CF18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4E30F2-BAD5-4AD4-952C-0544E4948D37}"/>
              </a:ext>
            </a:extLst>
          </p:cNvPr>
          <p:cNvSpPr>
            <a:spLocks noGrp="1"/>
          </p:cNvSpPr>
          <p:nvPr>
            <p:ph type="dt" sz="half" idx="10"/>
          </p:nvPr>
        </p:nvSpPr>
        <p:spPr/>
        <p:txBody>
          <a:bodyPr/>
          <a:lstStyle/>
          <a:p>
            <a:fld id="{778BC840-11B6-4BD7-A85C-4C7C7087EA19}" type="datetimeFigureOut">
              <a:rPr lang="en-GB" smtClean="0"/>
              <a:t>07/05/2024</a:t>
            </a:fld>
            <a:endParaRPr lang="en-GB"/>
          </a:p>
        </p:txBody>
      </p:sp>
      <p:sp>
        <p:nvSpPr>
          <p:cNvPr id="8" name="Footer Placeholder 7">
            <a:extLst>
              <a:ext uri="{FF2B5EF4-FFF2-40B4-BE49-F238E27FC236}">
                <a16:creationId xmlns:a16="http://schemas.microsoft.com/office/drawing/2014/main" id="{2D1A3952-E32A-4E54-9C35-7050BD778D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0C078A-8CB4-4C86-8A8C-40175BA5007C}"/>
              </a:ext>
            </a:extLst>
          </p:cNvPr>
          <p:cNvSpPr>
            <a:spLocks noGrp="1"/>
          </p:cNvSpPr>
          <p:nvPr>
            <p:ph type="sldNum" sz="quarter" idx="12"/>
          </p:nvPr>
        </p:nvSpPr>
        <p:spPr/>
        <p:txBody>
          <a:bodyPr/>
          <a:lstStyle/>
          <a:p>
            <a:fld id="{17C6D992-AEFD-4E23-828E-BF28C900D41B}" type="slidenum">
              <a:rPr lang="en-GB" smtClean="0"/>
              <a:t>‹#›</a:t>
            </a:fld>
            <a:endParaRPr lang="en-GB"/>
          </a:p>
        </p:txBody>
      </p:sp>
    </p:spTree>
    <p:extLst>
      <p:ext uri="{BB962C8B-B14F-4D97-AF65-F5344CB8AC3E}">
        <p14:creationId xmlns:p14="http://schemas.microsoft.com/office/powerpoint/2010/main" val="240374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76876-97E8-442A-9453-1ED09B5746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BF9419-0B2F-459A-A45C-DD3478EC8E6B}"/>
              </a:ext>
            </a:extLst>
          </p:cNvPr>
          <p:cNvSpPr>
            <a:spLocks noGrp="1"/>
          </p:cNvSpPr>
          <p:nvPr>
            <p:ph type="dt" sz="half" idx="10"/>
          </p:nvPr>
        </p:nvSpPr>
        <p:spPr/>
        <p:txBody>
          <a:bodyPr/>
          <a:lstStyle/>
          <a:p>
            <a:fld id="{778BC840-11B6-4BD7-A85C-4C7C7087EA19}" type="datetimeFigureOut">
              <a:rPr lang="en-GB" smtClean="0"/>
              <a:t>07/05/2024</a:t>
            </a:fld>
            <a:endParaRPr lang="en-GB"/>
          </a:p>
        </p:txBody>
      </p:sp>
      <p:sp>
        <p:nvSpPr>
          <p:cNvPr id="4" name="Footer Placeholder 3">
            <a:extLst>
              <a:ext uri="{FF2B5EF4-FFF2-40B4-BE49-F238E27FC236}">
                <a16:creationId xmlns:a16="http://schemas.microsoft.com/office/drawing/2014/main" id="{61A8E85A-19A7-4391-B9CC-F437CD6BB3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8D8582-3048-4BCC-A791-E3E25C6474B0}"/>
              </a:ext>
            </a:extLst>
          </p:cNvPr>
          <p:cNvSpPr>
            <a:spLocks noGrp="1"/>
          </p:cNvSpPr>
          <p:nvPr>
            <p:ph type="sldNum" sz="quarter" idx="12"/>
          </p:nvPr>
        </p:nvSpPr>
        <p:spPr/>
        <p:txBody>
          <a:bodyPr/>
          <a:lstStyle/>
          <a:p>
            <a:fld id="{17C6D992-AEFD-4E23-828E-BF28C900D41B}" type="slidenum">
              <a:rPr lang="en-GB" smtClean="0"/>
              <a:t>‹#›</a:t>
            </a:fld>
            <a:endParaRPr lang="en-GB"/>
          </a:p>
        </p:txBody>
      </p:sp>
    </p:spTree>
    <p:extLst>
      <p:ext uri="{BB962C8B-B14F-4D97-AF65-F5344CB8AC3E}">
        <p14:creationId xmlns:p14="http://schemas.microsoft.com/office/powerpoint/2010/main" val="42661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0CE378-4009-481A-9490-1AAA4BF30477}"/>
              </a:ext>
            </a:extLst>
          </p:cNvPr>
          <p:cNvSpPr>
            <a:spLocks noGrp="1"/>
          </p:cNvSpPr>
          <p:nvPr>
            <p:ph type="dt" sz="half" idx="10"/>
          </p:nvPr>
        </p:nvSpPr>
        <p:spPr/>
        <p:txBody>
          <a:bodyPr/>
          <a:lstStyle/>
          <a:p>
            <a:fld id="{778BC840-11B6-4BD7-A85C-4C7C7087EA19}" type="datetimeFigureOut">
              <a:rPr lang="en-GB" smtClean="0"/>
              <a:t>07/05/2024</a:t>
            </a:fld>
            <a:endParaRPr lang="en-GB"/>
          </a:p>
        </p:txBody>
      </p:sp>
      <p:sp>
        <p:nvSpPr>
          <p:cNvPr id="3" name="Footer Placeholder 2">
            <a:extLst>
              <a:ext uri="{FF2B5EF4-FFF2-40B4-BE49-F238E27FC236}">
                <a16:creationId xmlns:a16="http://schemas.microsoft.com/office/drawing/2014/main" id="{2C76481D-91FC-45E3-8D3C-2EB30B8494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F1BB64-FC67-4562-BCA3-524F2D49E19C}"/>
              </a:ext>
            </a:extLst>
          </p:cNvPr>
          <p:cNvSpPr>
            <a:spLocks noGrp="1"/>
          </p:cNvSpPr>
          <p:nvPr>
            <p:ph type="sldNum" sz="quarter" idx="12"/>
          </p:nvPr>
        </p:nvSpPr>
        <p:spPr/>
        <p:txBody>
          <a:bodyPr/>
          <a:lstStyle/>
          <a:p>
            <a:fld id="{17C6D992-AEFD-4E23-828E-BF28C900D41B}" type="slidenum">
              <a:rPr lang="en-GB" smtClean="0"/>
              <a:t>‹#›</a:t>
            </a:fld>
            <a:endParaRPr lang="en-GB"/>
          </a:p>
        </p:txBody>
      </p:sp>
    </p:spTree>
    <p:extLst>
      <p:ext uri="{BB962C8B-B14F-4D97-AF65-F5344CB8AC3E}">
        <p14:creationId xmlns:p14="http://schemas.microsoft.com/office/powerpoint/2010/main" val="249530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E884-476A-4476-82B0-DF433244C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49A57D-8CA7-4C8E-9A2C-034F1A68D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84930B-5998-4CFD-A224-058B09108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3BF7C-8793-4349-B57B-640EB31143A4}"/>
              </a:ext>
            </a:extLst>
          </p:cNvPr>
          <p:cNvSpPr>
            <a:spLocks noGrp="1"/>
          </p:cNvSpPr>
          <p:nvPr>
            <p:ph type="dt" sz="half" idx="10"/>
          </p:nvPr>
        </p:nvSpPr>
        <p:spPr/>
        <p:txBody>
          <a:bodyPr/>
          <a:lstStyle/>
          <a:p>
            <a:fld id="{778BC840-11B6-4BD7-A85C-4C7C7087EA19}" type="datetimeFigureOut">
              <a:rPr lang="en-GB" smtClean="0"/>
              <a:t>07/05/2024</a:t>
            </a:fld>
            <a:endParaRPr lang="en-GB"/>
          </a:p>
        </p:txBody>
      </p:sp>
      <p:sp>
        <p:nvSpPr>
          <p:cNvPr id="6" name="Footer Placeholder 5">
            <a:extLst>
              <a:ext uri="{FF2B5EF4-FFF2-40B4-BE49-F238E27FC236}">
                <a16:creationId xmlns:a16="http://schemas.microsoft.com/office/drawing/2014/main" id="{0BDCAB8B-ABA1-4761-923B-1436D0D33D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7DC590-C2D4-41F4-9480-47A5693A95C1}"/>
              </a:ext>
            </a:extLst>
          </p:cNvPr>
          <p:cNvSpPr>
            <a:spLocks noGrp="1"/>
          </p:cNvSpPr>
          <p:nvPr>
            <p:ph type="sldNum" sz="quarter" idx="12"/>
          </p:nvPr>
        </p:nvSpPr>
        <p:spPr/>
        <p:txBody>
          <a:bodyPr/>
          <a:lstStyle/>
          <a:p>
            <a:fld id="{17C6D992-AEFD-4E23-828E-BF28C900D41B}" type="slidenum">
              <a:rPr lang="en-GB" smtClean="0"/>
              <a:t>‹#›</a:t>
            </a:fld>
            <a:endParaRPr lang="en-GB"/>
          </a:p>
        </p:txBody>
      </p:sp>
    </p:spTree>
    <p:extLst>
      <p:ext uri="{BB962C8B-B14F-4D97-AF65-F5344CB8AC3E}">
        <p14:creationId xmlns:p14="http://schemas.microsoft.com/office/powerpoint/2010/main" val="29980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E2DD-FE43-4747-998F-1D8467185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414C9E-9F61-458D-8355-BEBBFFB89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8A60B5-04FF-404E-B2ED-0B54B6866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65421-96F5-4A79-9F8C-D17179A38197}"/>
              </a:ext>
            </a:extLst>
          </p:cNvPr>
          <p:cNvSpPr>
            <a:spLocks noGrp="1"/>
          </p:cNvSpPr>
          <p:nvPr>
            <p:ph type="dt" sz="half" idx="10"/>
          </p:nvPr>
        </p:nvSpPr>
        <p:spPr/>
        <p:txBody>
          <a:bodyPr/>
          <a:lstStyle/>
          <a:p>
            <a:fld id="{778BC840-11B6-4BD7-A85C-4C7C7087EA19}" type="datetimeFigureOut">
              <a:rPr lang="en-GB" smtClean="0"/>
              <a:t>07/05/2024</a:t>
            </a:fld>
            <a:endParaRPr lang="en-GB"/>
          </a:p>
        </p:txBody>
      </p:sp>
      <p:sp>
        <p:nvSpPr>
          <p:cNvPr id="6" name="Footer Placeholder 5">
            <a:extLst>
              <a:ext uri="{FF2B5EF4-FFF2-40B4-BE49-F238E27FC236}">
                <a16:creationId xmlns:a16="http://schemas.microsoft.com/office/drawing/2014/main" id="{0C043372-FBDB-42DA-B93A-BDEDB3A61E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94B513-A0EF-4420-9466-436251264D23}"/>
              </a:ext>
            </a:extLst>
          </p:cNvPr>
          <p:cNvSpPr>
            <a:spLocks noGrp="1"/>
          </p:cNvSpPr>
          <p:nvPr>
            <p:ph type="sldNum" sz="quarter" idx="12"/>
          </p:nvPr>
        </p:nvSpPr>
        <p:spPr/>
        <p:txBody>
          <a:bodyPr/>
          <a:lstStyle/>
          <a:p>
            <a:fld id="{17C6D992-AEFD-4E23-828E-BF28C900D41B}" type="slidenum">
              <a:rPr lang="en-GB" smtClean="0"/>
              <a:t>‹#›</a:t>
            </a:fld>
            <a:endParaRPr lang="en-GB"/>
          </a:p>
        </p:txBody>
      </p:sp>
    </p:spTree>
    <p:extLst>
      <p:ext uri="{BB962C8B-B14F-4D97-AF65-F5344CB8AC3E}">
        <p14:creationId xmlns:p14="http://schemas.microsoft.com/office/powerpoint/2010/main" val="204411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1B4F0-2B3F-46A4-BAA5-3D1962CCA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9817C1-8E95-4454-ADAB-E86FD15B6A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969006-52F0-4B00-8ED1-6CD7050AB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BC840-11B6-4BD7-A85C-4C7C7087EA19}" type="datetimeFigureOut">
              <a:rPr lang="en-GB" smtClean="0"/>
              <a:t>07/05/2024</a:t>
            </a:fld>
            <a:endParaRPr lang="en-GB"/>
          </a:p>
        </p:txBody>
      </p:sp>
      <p:sp>
        <p:nvSpPr>
          <p:cNvPr id="5" name="Footer Placeholder 4">
            <a:extLst>
              <a:ext uri="{FF2B5EF4-FFF2-40B4-BE49-F238E27FC236}">
                <a16:creationId xmlns:a16="http://schemas.microsoft.com/office/drawing/2014/main" id="{8E5AAF8A-2639-48AE-8BFE-4FD715836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7AEF533-2EE0-4BA7-9ADC-3AB774EDD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6D992-AEFD-4E23-828E-BF28C900D41B}" type="slidenum">
              <a:rPr lang="en-GB" smtClean="0"/>
              <a:t>‹#›</a:t>
            </a:fld>
            <a:endParaRPr lang="en-GB"/>
          </a:p>
        </p:txBody>
      </p:sp>
    </p:spTree>
    <p:extLst>
      <p:ext uri="{BB962C8B-B14F-4D97-AF65-F5344CB8AC3E}">
        <p14:creationId xmlns:p14="http://schemas.microsoft.com/office/powerpoint/2010/main" val="2902088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6.svg"/><Relationship Id="rId9"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35.svg"/><Relationship Id="rId5" Type="http://schemas.openxmlformats.org/officeDocument/2006/relationships/image" Target="../media/image11.png"/><Relationship Id="rId10" Type="http://schemas.openxmlformats.org/officeDocument/2006/relationships/image" Target="../media/image6.svg"/><Relationship Id="rId4" Type="http://schemas.openxmlformats.org/officeDocument/2006/relationships/image" Target="../media/image32.sv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35.svg"/><Relationship Id="rId5" Type="http://schemas.openxmlformats.org/officeDocument/2006/relationships/image" Target="../media/image11.png"/><Relationship Id="rId10" Type="http://schemas.openxmlformats.org/officeDocument/2006/relationships/image" Target="../media/image6.svg"/><Relationship Id="rId4" Type="http://schemas.openxmlformats.org/officeDocument/2006/relationships/image" Target="../media/image32.sv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9.emf"/></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DDF4B5-363F-4C3D-8D0F-C5079C661963}"/>
              </a:ext>
            </a:extLst>
          </p:cNvPr>
          <p:cNvSpPr txBox="1"/>
          <p:nvPr/>
        </p:nvSpPr>
        <p:spPr>
          <a:xfrm>
            <a:off x="0" y="2072188"/>
            <a:ext cx="12192000" cy="1477328"/>
          </a:xfrm>
          <a:prstGeom prst="rect">
            <a:avLst/>
          </a:prstGeom>
          <a:solidFill>
            <a:srgbClr val="674A68"/>
          </a:solidFill>
        </p:spPr>
        <p:txBody>
          <a:bodyPr wrap="square" lIns="91440" tIns="45720" rIns="91440" bIns="45720" rtlCol="0" anchor="t">
            <a:spAutoFit/>
          </a:bodyPr>
          <a:lstStyle/>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89ECDC4-57F4-4EFB-B84A-799386E5A0B6}"/>
              </a:ext>
            </a:extLst>
          </p:cNvPr>
          <p:cNvSpPr>
            <a:spLocks noGrp="1"/>
          </p:cNvSpPr>
          <p:nvPr>
            <p:ph type="ctrTitle"/>
          </p:nvPr>
        </p:nvSpPr>
        <p:spPr>
          <a:xfrm>
            <a:off x="-443883" y="2095129"/>
            <a:ext cx="13209971" cy="1414833"/>
          </a:xfrm>
        </p:spPr>
        <p:txBody>
          <a:bodyPr>
            <a:normAutofit/>
          </a:bodyPr>
          <a:lstStyle/>
          <a:p>
            <a:r>
              <a:rPr lang="en-GB" sz="4000" b="1">
                <a:solidFill>
                  <a:schemeClr val="bg1"/>
                </a:solidFill>
                <a:latin typeface="Arial"/>
                <a:cs typeface="Arial"/>
              </a:rPr>
              <a:t>National Child Measurement Programme (NCMP) 2022/23</a:t>
            </a:r>
            <a:endParaRPr lang="en-GB" sz="4000" b="1">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7222DA9-C45D-4E8A-82CA-69F2E55ED186}"/>
              </a:ext>
            </a:extLst>
          </p:cNvPr>
          <p:cNvSpPr>
            <a:spLocks noGrp="1"/>
          </p:cNvSpPr>
          <p:nvPr>
            <p:ph type="subTitle" idx="1"/>
          </p:nvPr>
        </p:nvSpPr>
        <p:spPr>
          <a:xfrm>
            <a:off x="1515121" y="3646427"/>
            <a:ext cx="9144000" cy="1655762"/>
          </a:xfrm>
        </p:spPr>
        <p:txBody>
          <a:bodyPr vert="horz" lIns="91440" tIns="45720" rIns="91440" bIns="45720" rtlCol="0" anchor="t">
            <a:normAutofit/>
          </a:bodyPr>
          <a:lstStyle/>
          <a:p>
            <a:r>
              <a:rPr lang="en-GB" sz="2800" b="1" dirty="0">
                <a:solidFill>
                  <a:srgbClr val="674A68"/>
                </a:solidFill>
                <a:latin typeface="Arial" panose="020B0604020202020204" pitchFamily="34" charset="0"/>
                <a:cs typeface="Arial" panose="020B0604020202020204" pitchFamily="34" charset="0"/>
              </a:rPr>
              <a:t>Cambridgeshire &amp; Peterborough</a:t>
            </a:r>
          </a:p>
          <a:p>
            <a:r>
              <a:rPr lang="en-US" sz="1800" b="1" dirty="0">
                <a:solidFill>
                  <a:srgbClr val="674A68"/>
                </a:solidFill>
                <a:latin typeface="Arial" panose="020B0604020202020204" pitchFamily="34" charset="0"/>
                <a:ea typeface="+mn-lt"/>
                <a:cs typeface="Arial" panose="020B0604020202020204" pitchFamily="34" charset="0"/>
              </a:rPr>
              <a:t>Public Health Intelligence, CCC and PCC</a:t>
            </a:r>
          </a:p>
          <a:p>
            <a:r>
              <a:rPr lang="en-US" sz="1800" b="1" dirty="0">
                <a:solidFill>
                  <a:srgbClr val="674A68"/>
                </a:solidFill>
                <a:latin typeface="Arial" panose="020B0604020202020204" pitchFamily="34" charset="0"/>
                <a:ea typeface="+mn-lt"/>
                <a:cs typeface="Arial" panose="020B0604020202020204" pitchFamily="34" charset="0"/>
              </a:rPr>
              <a:t>PHI-Team@cambridgeshire.gov.uk</a:t>
            </a:r>
            <a:endParaRPr lang="en-GB" sz="1800" b="1" dirty="0">
              <a:solidFill>
                <a:srgbClr val="674A68"/>
              </a:solidFill>
              <a:latin typeface="Arial" panose="020B0604020202020204" pitchFamily="34" charset="0"/>
              <a:cs typeface="Arial" panose="020B0604020202020204" pitchFamily="34" charset="0"/>
            </a:endParaRPr>
          </a:p>
          <a:p>
            <a:endParaRPr lang="en-GB" sz="2800" dirty="0">
              <a:cs typeface="Calibri"/>
            </a:endParaRPr>
          </a:p>
          <a:p>
            <a:endParaRPr lang="en-GB" sz="2800" dirty="0">
              <a:cs typeface="Calibri"/>
            </a:endParaRPr>
          </a:p>
        </p:txBody>
      </p:sp>
    </p:spTree>
    <p:extLst>
      <p:ext uri="{BB962C8B-B14F-4D97-AF65-F5344CB8AC3E}">
        <p14:creationId xmlns:p14="http://schemas.microsoft.com/office/powerpoint/2010/main" val="1903038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133FC32-285D-4B6A-A597-631C46C0F95D}"/>
              </a:ext>
            </a:extLst>
          </p:cNvPr>
          <p:cNvSpPr txBox="1"/>
          <p:nvPr/>
        </p:nvSpPr>
        <p:spPr>
          <a:xfrm>
            <a:off x="3043238" y="6262020"/>
            <a:ext cx="9019985" cy="430887"/>
          </a:xfrm>
          <a:prstGeom prst="rect">
            <a:avLst/>
          </a:prstGeom>
          <a:noFill/>
        </p:spPr>
        <p:txBody>
          <a:bodyPr wrap="square" lIns="91440" tIns="45720" rIns="91440" bIns="45720" anchor="t">
            <a:spAutoFit/>
          </a:bodyPr>
          <a:lstStyle/>
          <a:p>
            <a:pPr algn="r"/>
            <a:r>
              <a:rPr lang="en-GB" sz="1100" b="1" i="0" u="none" strike="noStrike">
                <a:solidFill>
                  <a:schemeClr val="bg1">
                    <a:lumMod val="50000"/>
                  </a:schemeClr>
                </a:solidFill>
                <a:effectLst/>
                <a:latin typeface="Arial"/>
                <a:cs typeface="Arial"/>
              </a:rPr>
              <a:t>Source: National Child Measurement Programme, NHS Digital. National </a:t>
            </a:r>
            <a:r>
              <a:rPr lang="en-GB" sz="1100" b="1">
                <a:solidFill>
                  <a:schemeClr val="bg1">
                    <a:lumMod val="50000"/>
                  </a:schemeClr>
                </a:solidFill>
                <a:latin typeface="Arial"/>
                <a:cs typeface="Arial"/>
              </a:rPr>
              <a:t>dataset. </a:t>
            </a:r>
            <a:endParaRPr lang="en-GB" sz="1100" b="1">
              <a:solidFill>
                <a:schemeClr val="bg1">
                  <a:lumMod val="50000"/>
                </a:schemeClr>
              </a:solidFill>
              <a:latin typeface="Arial" panose="020B0604020202020204" pitchFamily="34" charset="0"/>
              <a:cs typeface="Arial" panose="020B0604020202020204" pitchFamily="34" charset="0"/>
            </a:endParaRPr>
          </a:p>
          <a:p>
            <a:pPr algn="r"/>
            <a:r>
              <a:rPr lang="en-GB" sz="1100" b="1">
                <a:solidFill>
                  <a:schemeClr val="bg1">
                    <a:lumMod val="50000"/>
                  </a:schemeClr>
                </a:solidFill>
                <a:latin typeface="Arial"/>
                <a:cs typeface="Arial"/>
              </a:rPr>
              <a:t>Pupils from the Cambridgeshire and Peterborough local authority schools' submission, based on the child’s residential postcode.</a:t>
            </a:r>
            <a:r>
              <a:rPr lang="en-GB" sz="1100">
                <a:solidFill>
                  <a:schemeClr val="bg1">
                    <a:lumMod val="50000"/>
                  </a:schemeClr>
                </a:solidFill>
                <a:latin typeface="Arial"/>
                <a:cs typeface="Arial"/>
              </a:rPr>
              <a:t> </a:t>
            </a:r>
            <a:endParaRPr lang="en-GB" sz="1100">
              <a:solidFill>
                <a:schemeClr val="bg1">
                  <a:lumMod val="50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165E718-02EB-4850-92D2-AD18929FC23D}"/>
              </a:ext>
            </a:extLst>
          </p:cNvPr>
          <p:cNvSpPr txBox="1"/>
          <p:nvPr/>
        </p:nvSpPr>
        <p:spPr>
          <a:xfrm>
            <a:off x="0" y="6596390"/>
            <a:ext cx="2711483" cy="261610"/>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East of England </a:t>
            </a:r>
            <a:endParaRPr lang="en-GB" sz="1100">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822E6D20-ABDB-4808-9C27-78AFF6E2B0B7}"/>
              </a:ext>
            </a:extLst>
          </p:cNvPr>
          <p:cNvSpPr txBox="1">
            <a:spLocks/>
          </p:cNvSpPr>
          <p:nvPr/>
        </p:nvSpPr>
        <p:spPr>
          <a:xfrm>
            <a:off x="0" y="1"/>
            <a:ext cx="12192000" cy="893852"/>
          </a:xfrm>
          <a:prstGeom prst="rect">
            <a:avLst/>
          </a:prstGeom>
          <a:solidFill>
            <a:srgbClr val="674A6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chemeClr val="bg1"/>
                </a:solidFill>
                <a:latin typeface="Arial" panose="020B0604020202020204" pitchFamily="34" charset="0"/>
                <a:cs typeface="Arial" panose="020B0604020202020204" pitchFamily="34" charset="0"/>
              </a:rPr>
              <a:t>East of England prevalence of obesity (including severe obesity), 2022/23  </a:t>
            </a:r>
          </a:p>
        </p:txBody>
      </p:sp>
      <p:sp>
        <p:nvSpPr>
          <p:cNvPr id="25" name="TextBox 24">
            <a:extLst>
              <a:ext uri="{FF2B5EF4-FFF2-40B4-BE49-F238E27FC236}">
                <a16:creationId xmlns:a16="http://schemas.microsoft.com/office/drawing/2014/main" id="{6DF8227A-6D2C-4EF1-9705-B2AB0CC8E955}"/>
              </a:ext>
            </a:extLst>
          </p:cNvPr>
          <p:cNvSpPr txBox="1"/>
          <p:nvPr/>
        </p:nvSpPr>
        <p:spPr>
          <a:xfrm>
            <a:off x="214313" y="1023887"/>
            <a:ext cx="11653837" cy="646331"/>
          </a:xfrm>
          <a:prstGeom prst="rect">
            <a:avLst/>
          </a:prstGeom>
          <a:noFill/>
        </p:spPr>
        <p:txBody>
          <a:bodyPr wrap="square" rtlCol="0">
            <a:spAutoFit/>
          </a:bodyPr>
          <a:lstStyle/>
          <a:p>
            <a:r>
              <a:rPr lang="en-GB" sz="1800">
                <a:effectLst/>
                <a:latin typeface="Segoe UI" panose="020B0502040204020203" pitchFamily="34" charset="0"/>
              </a:rPr>
              <a:t>Compared to other East of England local authorities, </a:t>
            </a:r>
            <a:r>
              <a:rPr lang="en-GB" sz="1800" b="1">
                <a:effectLst/>
                <a:latin typeface="Segoe UI" panose="020B0502040204020203" pitchFamily="34" charset="0"/>
              </a:rPr>
              <a:t>Peterborough has among the highest rates </a:t>
            </a:r>
            <a:r>
              <a:rPr lang="en-GB" sz="1800">
                <a:effectLst/>
                <a:latin typeface="Segoe UI" panose="020B0502040204020203" pitchFamily="34" charset="0"/>
              </a:rPr>
              <a:t>of obesity in both Reception and Year 6 children, and </a:t>
            </a:r>
            <a:r>
              <a:rPr lang="en-GB" sz="1800" b="1">
                <a:effectLst/>
                <a:latin typeface="Segoe UI" panose="020B0502040204020203" pitchFamily="34" charset="0"/>
              </a:rPr>
              <a:t>Cambridgeshire has among the lowest</a:t>
            </a:r>
            <a:r>
              <a:rPr lang="en-GB" sz="1800">
                <a:effectLst/>
                <a:latin typeface="Segoe UI" panose="020B0502040204020203" pitchFamily="34" charset="0"/>
              </a:rPr>
              <a:t>.</a:t>
            </a:r>
            <a:endParaRPr lang="en-GB">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1FF5E50-7686-1E34-8CAB-C94ABB5D4E1A}"/>
              </a:ext>
            </a:extLst>
          </p:cNvPr>
          <p:cNvSpPr txBox="1"/>
          <p:nvPr/>
        </p:nvSpPr>
        <p:spPr>
          <a:xfrm>
            <a:off x="1149741" y="1962167"/>
            <a:ext cx="7211848"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Table 5. Prevalence of obesity (including severe obesity) (%) in East of England with RAG ratings comparing against East of England, 2022/23</a:t>
            </a:r>
          </a:p>
        </p:txBody>
      </p:sp>
      <p:pic>
        <p:nvPicPr>
          <p:cNvPr id="3" name="Picture 2">
            <a:extLst>
              <a:ext uri="{FF2B5EF4-FFF2-40B4-BE49-F238E27FC236}">
                <a16:creationId xmlns:a16="http://schemas.microsoft.com/office/drawing/2014/main" id="{68B3C7D8-F6D6-FE0D-EE81-B0291A94488E}"/>
              </a:ext>
            </a:extLst>
          </p:cNvPr>
          <p:cNvPicPr>
            <a:picLocks noChangeAspect="1"/>
          </p:cNvPicPr>
          <p:nvPr/>
        </p:nvPicPr>
        <p:blipFill>
          <a:blip r:embed="rId3"/>
          <a:stretch>
            <a:fillRect/>
          </a:stretch>
        </p:blipFill>
        <p:spPr>
          <a:xfrm>
            <a:off x="1267277" y="2517774"/>
            <a:ext cx="7354209" cy="3294869"/>
          </a:xfrm>
          <a:prstGeom prst="rect">
            <a:avLst/>
          </a:prstGeom>
        </p:spPr>
      </p:pic>
    </p:spTree>
    <p:extLst>
      <p:ext uri="{BB962C8B-B14F-4D97-AF65-F5344CB8AC3E}">
        <p14:creationId xmlns:p14="http://schemas.microsoft.com/office/powerpoint/2010/main" val="332340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B430E32-FE32-4D2F-9E0F-90F47052E88E}"/>
              </a:ext>
            </a:extLst>
          </p:cNvPr>
          <p:cNvSpPr txBox="1">
            <a:spLocks/>
          </p:cNvSpPr>
          <p:nvPr/>
        </p:nvSpPr>
        <p:spPr>
          <a:xfrm>
            <a:off x="0" y="0"/>
            <a:ext cx="12192000" cy="863029"/>
          </a:xfrm>
          <a:prstGeom prst="rect">
            <a:avLst/>
          </a:prstGeom>
          <a:solidFill>
            <a:srgbClr val="674A6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bg1"/>
                </a:solidFill>
                <a:latin typeface="Arial" panose="020B0604020202020204" pitchFamily="34" charset="0"/>
                <a:cs typeface="Arial" panose="020B0604020202020204" pitchFamily="34" charset="0"/>
              </a:rPr>
              <a:t>BMI status of children in Reception Year, 2022/23</a:t>
            </a:r>
          </a:p>
        </p:txBody>
      </p:sp>
      <p:sp>
        <p:nvSpPr>
          <p:cNvPr id="8" name="TextBox 7">
            <a:extLst>
              <a:ext uri="{FF2B5EF4-FFF2-40B4-BE49-F238E27FC236}">
                <a16:creationId xmlns:a16="http://schemas.microsoft.com/office/drawing/2014/main" id="{F84C6B05-6D25-45A6-8FE2-A5081A96035B}"/>
              </a:ext>
            </a:extLst>
          </p:cNvPr>
          <p:cNvSpPr txBox="1"/>
          <p:nvPr/>
        </p:nvSpPr>
        <p:spPr>
          <a:xfrm>
            <a:off x="3128054" y="6319437"/>
            <a:ext cx="8976265" cy="430887"/>
          </a:xfrm>
          <a:prstGeom prst="rect">
            <a:avLst/>
          </a:prstGeom>
          <a:noFill/>
        </p:spPr>
        <p:txBody>
          <a:bodyPr wrap="square" lIns="91440" tIns="45720" rIns="91440" bIns="45720" anchor="t">
            <a:spAutoFit/>
          </a:bodyPr>
          <a:lstStyle/>
          <a:p>
            <a:pPr algn="r"/>
            <a:r>
              <a:rPr lang="en-GB" sz="1100" b="1" i="0" u="none" strike="noStrike">
                <a:solidFill>
                  <a:schemeClr val="bg1">
                    <a:lumMod val="50000"/>
                  </a:schemeClr>
                </a:solidFill>
                <a:effectLst/>
                <a:latin typeface="Arial"/>
                <a:cs typeface="Arial"/>
              </a:rPr>
              <a:t>Source: National Child Measurement Programme, NHS Digital. National </a:t>
            </a:r>
            <a:r>
              <a:rPr lang="en-GB" sz="1100" b="1">
                <a:solidFill>
                  <a:schemeClr val="bg1">
                    <a:lumMod val="50000"/>
                  </a:schemeClr>
                </a:solidFill>
                <a:latin typeface="Arial"/>
                <a:cs typeface="Arial"/>
              </a:rPr>
              <a:t>dataset. </a:t>
            </a:r>
            <a:endParaRPr lang="en-GB" sz="1100" b="1">
              <a:solidFill>
                <a:schemeClr val="bg1">
                  <a:lumMod val="50000"/>
                </a:schemeClr>
              </a:solidFill>
              <a:latin typeface="Arial" panose="020B0604020202020204" pitchFamily="34" charset="0"/>
              <a:cs typeface="Arial" panose="020B0604020202020204" pitchFamily="34" charset="0"/>
            </a:endParaRPr>
          </a:p>
          <a:p>
            <a:pPr algn="r"/>
            <a:r>
              <a:rPr lang="en-GB" sz="1100" b="1">
                <a:solidFill>
                  <a:schemeClr val="bg1">
                    <a:lumMod val="50000"/>
                  </a:schemeClr>
                </a:solidFill>
                <a:latin typeface="Arial"/>
                <a:cs typeface="Arial"/>
              </a:rPr>
              <a:t>Pupils from the Cambridgeshire and Peterborough local authority schools submission, based on the child’s residential postcode.</a:t>
            </a:r>
            <a:r>
              <a:rPr lang="en-GB" sz="1100">
                <a:solidFill>
                  <a:schemeClr val="bg1">
                    <a:lumMod val="50000"/>
                  </a:schemeClr>
                </a:solidFill>
                <a:latin typeface="Arial"/>
                <a:cs typeface="Arial"/>
              </a:rPr>
              <a:t> </a:t>
            </a:r>
            <a:endParaRPr lang="en-GB" sz="1100">
              <a:solidFill>
                <a:schemeClr val="bg1">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F6D4BB8-D6D2-0E14-9883-BB6942171718}"/>
              </a:ext>
            </a:extLst>
          </p:cNvPr>
          <p:cNvSpPr txBox="1"/>
          <p:nvPr/>
        </p:nvSpPr>
        <p:spPr>
          <a:xfrm>
            <a:off x="462334" y="1387013"/>
            <a:ext cx="10921431"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1. Prevalence (%) of BMI status in Cambridgeshire, Peterborough, East of England, and England for Reception children (aged 4 to 5), 2022/23</a:t>
            </a:r>
          </a:p>
        </p:txBody>
      </p:sp>
      <p:pic>
        <p:nvPicPr>
          <p:cNvPr id="4" name="Picture 3">
            <a:extLst>
              <a:ext uri="{FF2B5EF4-FFF2-40B4-BE49-F238E27FC236}">
                <a16:creationId xmlns:a16="http://schemas.microsoft.com/office/drawing/2014/main" id="{32C56A54-4E22-575A-923E-68F281D00A3E}"/>
              </a:ext>
            </a:extLst>
          </p:cNvPr>
          <p:cNvPicPr>
            <a:picLocks noChangeAspect="1"/>
          </p:cNvPicPr>
          <p:nvPr/>
        </p:nvPicPr>
        <p:blipFill>
          <a:blip r:embed="rId3"/>
          <a:stretch>
            <a:fillRect/>
          </a:stretch>
        </p:blipFill>
        <p:spPr>
          <a:xfrm>
            <a:off x="581329" y="1828641"/>
            <a:ext cx="10361754" cy="4071416"/>
          </a:xfrm>
          <a:prstGeom prst="rect">
            <a:avLst/>
          </a:prstGeom>
          <a:ln>
            <a:solidFill>
              <a:srgbClr val="674A68"/>
            </a:solidFill>
          </a:ln>
        </p:spPr>
      </p:pic>
    </p:spTree>
    <p:extLst>
      <p:ext uri="{BB962C8B-B14F-4D97-AF65-F5344CB8AC3E}">
        <p14:creationId xmlns:p14="http://schemas.microsoft.com/office/powerpoint/2010/main" val="17600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B430E32-FE32-4D2F-9E0F-90F47052E88E}"/>
              </a:ext>
            </a:extLst>
          </p:cNvPr>
          <p:cNvSpPr txBox="1">
            <a:spLocks/>
          </p:cNvSpPr>
          <p:nvPr/>
        </p:nvSpPr>
        <p:spPr>
          <a:xfrm>
            <a:off x="0" y="1"/>
            <a:ext cx="12192000" cy="791109"/>
          </a:xfrm>
          <a:prstGeom prst="rect">
            <a:avLst/>
          </a:prstGeom>
          <a:solidFill>
            <a:srgbClr val="674A6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bg1"/>
                </a:solidFill>
                <a:latin typeface="Arial" panose="020B0604020202020204" pitchFamily="34" charset="0"/>
                <a:cs typeface="Arial" panose="020B0604020202020204" pitchFamily="34" charset="0"/>
              </a:rPr>
              <a:t>BMI status of children in Year 6, 2022/23</a:t>
            </a:r>
          </a:p>
        </p:txBody>
      </p:sp>
      <p:sp>
        <p:nvSpPr>
          <p:cNvPr id="8" name="TextBox 7">
            <a:extLst>
              <a:ext uri="{FF2B5EF4-FFF2-40B4-BE49-F238E27FC236}">
                <a16:creationId xmlns:a16="http://schemas.microsoft.com/office/drawing/2014/main" id="{3C0A1D22-16F2-44D4-9352-2065DEA092A5}"/>
              </a:ext>
            </a:extLst>
          </p:cNvPr>
          <p:cNvSpPr txBox="1"/>
          <p:nvPr/>
        </p:nvSpPr>
        <p:spPr>
          <a:xfrm>
            <a:off x="3052871" y="6381082"/>
            <a:ext cx="9010352" cy="430887"/>
          </a:xfrm>
          <a:prstGeom prst="rect">
            <a:avLst/>
          </a:prstGeom>
          <a:noFill/>
        </p:spPr>
        <p:txBody>
          <a:bodyPr wrap="square" lIns="91440" tIns="45720" rIns="91440" bIns="45720" anchor="t">
            <a:spAutoFit/>
          </a:bodyPr>
          <a:lstStyle/>
          <a:p>
            <a:pPr algn="r"/>
            <a:r>
              <a:rPr lang="en-GB" sz="1100" b="1" i="0" u="none" strike="noStrike">
                <a:solidFill>
                  <a:schemeClr val="bg1">
                    <a:lumMod val="50000"/>
                  </a:schemeClr>
                </a:solidFill>
                <a:effectLst/>
                <a:latin typeface="Arial" panose="020B0604020202020204" pitchFamily="34" charset="0"/>
                <a:cs typeface="Arial" panose="020B0604020202020204" pitchFamily="34" charset="0"/>
              </a:rPr>
              <a:t>Source: National Child Measurement Programme, NHS Digital. National </a:t>
            </a:r>
            <a:r>
              <a:rPr lang="en-GB" sz="1100" b="1">
                <a:solidFill>
                  <a:schemeClr val="bg1">
                    <a:lumMod val="50000"/>
                  </a:schemeClr>
                </a:solidFill>
                <a:latin typeface="Arial" panose="020B0604020202020204" pitchFamily="34" charset="0"/>
                <a:cs typeface="Arial" panose="020B0604020202020204" pitchFamily="34" charset="0"/>
              </a:rPr>
              <a:t>dataset. </a:t>
            </a:r>
          </a:p>
          <a:p>
            <a:pPr algn="r"/>
            <a:r>
              <a:rPr lang="en-GB" sz="1100" b="1">
                <a:solidFill>
                  <a:schemeClr val="bg1">
                    <a:lumMod val="50000"/>
                  </a:schemeClr>
                </a:solidFill>
                <a:latin typeface="Arial" panose="020B0604020202020204" pitchFamily="34" charset="0"/>
                <a:cs typeface="Arial" panose="020B0604020202020204" pitchFamily="34" charset="0"/>
              </a:rPr>
              <a:t>Pupils from the Cambridgeshire and Peterborough local authority schools submission, based on the child’s residential postcode.</a:t>
            </a:r>
            <a:r>
              <a:rPr lang="en-GB" sz="1100">
                <a:solidFill>
                  <a:schemeClr val="bg1">
                    <a:lumMod val="5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694E716C-8216-1024-A622-3F57C5AA7EE1}"/>
              </a:ext>
            </a:extLst>
          </p:cNvPr>
          <p:cNvSpPr txBox="1"/>
          <p:nvPr/>
        </p:nvSpPr>
        <p:spPr>
          <a:xfrm>
            <a:off x="556214" y="1178176"/>
            <a:ext cx="10921431"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2. Prevalence (%) of BMI status in Cambridgeshire, Peterborough, East of England, and England for Year 6 children (aged 10 to 11), 2022/23</a:t>
            </a:r>
          </a:p>
        </p:txBody>
      </p:sp>
      <p:pic>
        <p:nvPicPr>
          <p:cNvPr id="3" name="Picture 2">
            <a:extLst>
              <a:ext uri="{FF2B5EF4-FFF2-40B4-BE49-F238E27FC236}">
                <a16:creationId xmlns:a16="http://schemas.microsoft.com/office/drawing/2014/main" id="{F34A56F0-F872-3586-A733-7F1B00B6214D}"/>
              </a:ext>
            </a:extLst>
          </p:cNvPr>
          <p:cNvPicPr>
            <a:picLocks noChangeAspect="1"/>
          </p:cNvPicPr>
          <p:nvPr/>
        </p:nvPicPr>
        <p:blipFill>
          <a:blip r:embed="rId3"/>
          <a:stretch>
            <a:fillRect/>
          </a:stretch>
        </p:blipFill>
        <p:spPr>
          <a:xfrm>
            <a:off x="603100" y="1730249"/>
            <a:ext cx="11052673" cy="3930322"/>
          </a:xfrm>
          <a:prstGeom prst="rect">
            <a:avLst/>
          </a:prstGeom>
          <a:ln>
            <a:solidFill>
              <a:srgbClr val="674A68"/>
            </a:solidFill>
          </a:ln>
        </p:spPr>
      </p:pic>
    </p:spTree>
    <p:extLst>
      <p:ext uri="{BB962C8B-B14F-4D97-AF65-F5344CB8AC3E}">
        <p14:creationId xmlns:p14="http://schemas.microsoft.com/office/powerpoint/2010/main" val="163037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22E6D20-ABDB-4808-9C27-78AFF6E2B0B7}"/>
              </a:ext>
            </a:extLst>
          </p:cNvPr>
          <p:cNvSpPr txBox="1">
            <a:spLocks/>
          </p:cNvSpPr>
          <p:nvPr/>
        </p:nvSpPr>
        <p:spPr>
          <a:xfrm>
            <a:off x="0" y="1"/>
            <a:ext cx="12192000" cy="791110"/>
          </a:xfrm>
          <a:prstGeom prst="rect">
            <a:avLst/>
          </a:prstGeom>
          <a:solidFill>
            <a:srgbClr val="674A68"/>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bg1"/>
                </a:solidFill>
                <a:latin typeface="Arial" panose="020B0604020202020204" pitchFamily="34" charset="0"/>
                <a:cs typeface="Arial" panose="020B0604020202020204" pitchFamily="34" charset="0"/>
              </a:rPr>
              <a:t>Prevalence of overweight and obesity combined since 2015/16</a:t>
            </a:r>
          </a:p>
        </p:txBody>
      </p:sp>
      <p:sp>
        <p:nvSpPr>
          <p:cNvPr id="12" name="Rectangle: Rounded Corners 11">
            <a:extLst>
              <a:ext uri="{FF2B5EF4-FFF2-40B4-BE49-F238E27FC236}">
                <a16:creationId xmlns:a16="http://schemas.microsoft.com/office/drawing/2014/main" id="{ED0755B5-CD18-4102-AE80-37D640A681E9}"/>
              </a:ext>
            </a:extLst>
          </p:cNvPr>
          <p:cNvSpPr/>
          <p:nvPr/>
        </p:nvSpPr>
        <p:spPr>
          <a:xfrm>
            <a:off x="424543" y="3890560"/>
            <a:ext cx="5671457" cy="1955069"/>
          </a:xfrm>
          <a:prstGeom prst="roundRect">
            <a:avLst/>
          </a:prstGeom>
          <a:solidFill>
            <a:srgbClr val="674A68"/>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latin typeface="Arial" panose="020B0604020202020204" pitchFamily="34" charset="0"/>
                <a:cs typeface="Arial" panose="020B0604020202020204" pitchFamily="34" charset="0"/>
              </a:rPr>
              <a:t>Whilst Cambridgeshire has had a reduction in prevalence of overweight and obese Reception pupils between 2021/22 and 2022/23, not all districts have shown the same trend. Cambridge has increased in the last data period, and whilst Fenland has maintained its prevalence, it is now statistically significantly worse than the national average.</a:t>
            </a:r>
          </a:p>
        </p:txBody>
      </p:sp>
      <p:sp>
        <p:nvSpPr>
          <p:cNvPr id="17" name="Rectangle: Rounded Corners 16">
            <a:extLst>
              <a:ext uri="{FF2B5EF4-FFF2-40B4-BE49-F238E27FC236}">
                <a16:creationId xmlns:a16="http://schemas.microsoft.com/office/drawing/2014/main" id="{B6B73987-9783-40D7-86F4-B3F3CD00BB38}"/>
              </a:ext>
            </a:extLst>
          </p:cNvPr>
          <p:cNvSpPr/>
          <p:nvPr/>
        </p:nvSpPr>
        <p:spPr>
          <a:xfrm>
            <a:off x="6711714" y="3922481"/>
            <a:ext cx="5072743" cy="1949682"/>
          </a:xfrm>
          <a:prstGeom prst="roundRect">
            <a:avLst/>
          </a:prstGeom>
          <a:solidFill>
            <a:srgbClr val="674A68"/>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bg1"/>
                </a:solidFill>
                <a:latin typeface="Arial" panose="020B0604020202020204" pitchFamily="34" charset="0"/>
                <a:cs typeface="Arial" panose="020B0604020202020204" pitchFamily="34" charset="0"/>
              </a:rPr>
              <a:t>Prevalence of Year 6 children measured as overweight and obesity combined is </a:t>
            </a:r>
            <a:r>
              <a:rPr lang="en-GB" sz="1600" b="1">
                <a:solidFill>
                  <a:schemeClr val="bg1"/>
                </a:solidFill>
                <a:latin typeface="Arial" panose="020B0604020202020204" pitchFamily="34" charset="0"/>
                <a:cs typeface="Arial" panose="020B0604020202020204" pitchFamily="34" charset="0"/>
              </a:rPr>
              <a:t>lower</a:t>
            </a:r>
            <a:r>
              <a:rPr lang="en-GB" sz="1600">
                <a:solidFill>
                  <a:schemeClr val="bg1"/>
                </a:solidFill>
                <a:latin typeface="Arial" panose="020B0604020202020204" pitchFamily="34" charset="0"/>
                <a:cs typeface="Arial" panose="020B0604020202020204" pitchFamily="34" charset="0"/>
              </a:rPr>
              <a:t> than 2021/22 for all local areas, however Fenland is now statistically significantly worse than England, and  Peterborough also continues to be statistically significantly worse. </a:t>
            </a:r>
          </a:p>
        </p:txBody>
      </p:sp>
      <p:sp>
        <p:nvSpPr>
          <p:cNvPr id="18" name="TextBox 17">
            <a:extLst>
              <a:ext uri="{FF2B5EF4-FFF2-40B4-BE49-F238E27FC236}">
                <a16:creationId xmlns:a16="http://schemas.microsoft.com/office/drawing/2014/main" id="{F49A2763-392E-49F0-B5EF-6B37FF078567}"/>
              </a:ext>
            </a:extLst>
          </p:cNvPr>
          <p:cNvSpPr txBox="1"/>
          <p:nvPr/>
        </p:nvSpPr>
        <p:spPr>
          <a:xfrm>
            <a:off x="3050382" y="6381082"/>
            <a:ext cx="9012841" cy="430887"/>
          </a:xfrm>
          <a:prstGeom prst="rect">
            <a:avLst/>
          </a:prstGeom>
          <a:noFill/>
        </p:spPr>
        <p:txBody>
          <a:bodyPr wrap="square" lIns="91440" tIns="45720" rIns="91440" bIns="45720" anchor="t">
            <a:spAutoFit/>
          </a:bodyPr>
          <a:lstStyle/>
          <a:p>
            <a:pPr algn="r"/>
            <a:r>
              <a:rPr lang="en-GB" sz="1100" b="1" i="0" u="none" strike="noStrike">
                <a:solidFill>
                  <a:schemeClr val="bg1">
                    <a:lumMod val="50000"/>
                  </a:schemeClr>
                </a:solidFill>
                <a:effectLst/>
                <a:latin typeface="Arial" panose="020B0604020202020204" pitchFamily="34" charset="0"/>
                <a:cs typeface="Arial" panose="020B0604020202020204" pitchFamily="34" charset="0"/>
              </a:rPr>
              <a:t>Source: National Child Measurement Programme, NHS Digital. National </a:t>
            </a:r>
            <a:r>
              <a:rPr lang="en-GB" sz="1100" b="1">
                <a:solidFill>
                  <a:schemeClr val="bg1">
                    <a:lumMod val="50000"/>
                  </a:schemeClr>
                </a:solidFill>
                <a:latin typeface="Arial" panose="020B0604020202020204" pitchFamily="34" charset="0"/>
                <a:cs typeface="Arial" panose="020B0604020202020204" pitchFamily="34" charset="0"/>
              </a:rPr>
              <a:t>dataset. </a:t>
            </a:r>
          </a:p>
          <a:p>
            <a:pPr algn="r"/>
            <a:r>
              <a:rPr lang="en-GB" sz="1100" b="1">
                <a:solidFill>
                  <a:schemeClr val="bg1">
                    <a:lumMod val="50000"/>
                  </a:schemeClr>
                </a:solidFill>
                <a:latin typeface="Arial" panose="020B0604020202020204" pitchFamily="34" charset="0"/>
                <a:cs typeface="Arial" panose="020B0604020202020204" pitchFamily="34" charset="0"/>
              </a:rPr>
              <a:t>Pupils from the Cambridgeshire and Peterborough local authority schools' submission, based on the child’s residential postcode.</a:t>
            </a:r>
            <a:r>
              <a:rPr lang="en-GB" sz="1100">
                <a:solidFill>
                  <a:schemeClr val="bg1">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5D65BDE6-6DDC-4B06-9D06-33524E400142}"/>
              </a:ext>
            </a:extLst>
          </p:cNvPr>
          <p:cNvSpPr txBox="1"/>
          <p:nvPr/>
        </p:nvSpPr>
        <p:spPr>
          <a:xfrm>
            <a:off x="0" y="6512950"/>
            <a:ext cx="2496620" cy="261610"/>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England </a:t>
            </a:r>
            <a:endParaRPr lang="en-GB" sz="11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6616E1-E8D9-6960-C0E5-25BE666D0764}"/>
              </a:ext>
            </a:extLst>
          </p:cNvPr>
          <p:cNvSpPr txBox="1"/>
          <p:nvPr/>
        </p:nvSpPr>
        <p:spPr>
          <a:xfrm>
            <a:off x="174552" y="1139323"/>
            <a:ext cx="11671443"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Table 6. Prevalence of overweight and obesity combined in Cambridgeshire and its districts, Peterborough, England with RAG ratings comparing against England, 2015/16 to 2022/23</a:t>
            </a:r>
          </a:p>
        </p:txBody>
      </p:sp>
      <p:sp>
        <p:nvSpPr>
          <p:cNvPr id="4" name="TextBox 3">
            <a:extLst>
              <a:ext uri="{FF2B5EF4-FFF2-40B4-BE49-F238E27FC236}">
                <a16:creationId xmlns:a16="http://schemas.microsoft.com/office/drawing/2014/main" id="{0D632BB1-1D53-A58C-9F87-34BF44FE883A}"/>
              </a:ext>
            </a:extLst>
          </p:cNvPr>
          <p:cNvSpPr txBox="1"/>
          <p:nvPr/>
        </p:nvSpPr>
        <p:spPr>
          <a:xfrm>
            <a:off x="8963526" y="3224103"/>
            <a:ext cx="3228474" cy="261610"/>
          </a:xfrm>
          <a:prstGeom prst="rect">
            <a:avLst/>
          </a:prstGeom>
          <a:noFill/>
        </p:spPr>
        <p:txBody>
          <a:bodyPr wrap="square">
            <a:spAutoFit/>
          </a:bodyPr>
          <a:lstStyle/>
          <a:p>
            <a:r>
              <a:rPr lang="en-GB" sz="1100" dirty="0">
                <a:solidFill>
                  <a:srgbClr val="FF0000"/>
                </a:solidFill>
                <a:latin typeface="Arial" panose="020B0604020202020204" pitchFamily="34" charset="0"/>
                <a:cs typeface="Arial" panose="020B0604020202020204" pitchFamily="34" charset="0"/>
              </a:rPr>
              <a:t>Note: ‘–’ in table denotes no data is available.</a:t>
            </a:r>
          </a:p>
        </p:txBody>
      </p:sp>
      <p:pic>
        <p:nvPicPr>
          <p:cNvPr id="5" name="Picture 4">
            <a:extLst>
              <a:ext uri="{FF2B5EF4-FFF2-40B4-BE49-F238E27FC236}">
                <a16:creationId xmlns:a16="http://schemas.microsoft.com/office/drawing/2014/main" id="{204CFE8F-AA89-A912-425C-E037774698EC}"/>
              </a:ext>
            </a:extLst>
          </p:cNvPr>
          <p:cNvPicPr>
            <a:picLocks noChangeAspect="1"/>
          </p:cNvPicPr>
          <p:nvPr/>
        </p:nvPicPr>
        <p:blipFill>
          <a:blip r:embed="rId3"/>
          <a:stretch>
            <a:fillRect/>
          </a:stretch>
        </p:blipFill>
        <p:spPr>
          <a:xfrm>
            <a:off x="301627" y="1631043"/>
            <a:ext cx="5631087" cy="1591750"/>
          </a:xfrm>
          <a:prstGeom prst="rect">
            <a:avLst/>
          </a:prstGeom>
        </p:spPr>
      </p:pic>
      <p:pic>
        <p:nvPicPr>
          <p:cNvPr id="6" name="Picture 5">
            <a:extLst>
              <a:ext uri="{FF2B5EF4-FFF2-40B4-BE49-F238E27FC236}">
                <a16:creationId xmlns:a16="http://schemas.microsoft.com/office/drawing/2014/main" id="{14D72620-28CB-46A5-15BB-2B0B66C192D6}"/>
              </a:ext>
            </a:extLst>
          </p:cNvPr>
          <p:cNvPicPr>
            <a:picLocks noChangeAspect="1"/>
          </p:cNvPicPr>
          <p:nvPr/>
        </p:nvPicPr>
        <p:blipFill>
          <a:blip r:embed="rId4"/>
          <a:stretch>
            <a:fillRect/>
          </a:stretch>
        </p:blipFill>
        <p:spPr>
          <a:xfrm>
            <a:off x="6212567" y="1641928"/>
            <a:ext cx="5631090" cy="1591750"/>
          </a:xfrm>
          <a:prstGeom prst="rect">
            <a:avLst/>
          </a:prstGeom>
        </p:spPr>
      </p:pic>
    </p:spTree>
    <p:extLst>
      <p:ext uri="{BB962C8B-B14F-4D97-AF65-F5344CB8AC3E}">
        <p14:creationId xmlns:p14="http://schemas.microsoft.com/office/powerpoint/2010/main" val="249204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22E6D20-ABDB-4808-9C27-78AFF6E2B0B7}"/>
              </a:ext>
            </a:extLst>
          </p:cNvPr>
          <p:cNvSpPr txBox="1">
            <a:spLocks/>
          </p:cNvSpPr>
          <p:nvPr/>
        </p:nvSpPr>
        <p:spPr>
          <a:xfrm>
            <a:off x="0" y="1"/>
            <a:ext cx="12192000" cy="791110"/>
          </a:xfrm>
          <a:prstGeom prst="rect">
            <a:avLst/>
          </a:prstGeom>
          <a:solidFill>
            <a:srgbClr val="674A68"/>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bg1"/>
                </a:solidFill>
                <a:latin typeface="Arial" panose="020B0604020202020204" pitchFamily="34" charset="0"/>
                <a:cs typeface="Arial" panose="020B0604020202020204" pitchFamily="34" charset="0"/>
              </a:rPr>
              <a:t>Prevalence of overweight and obesity combined since 2015/16</a:t>
            </a:r>
          </a:p>
        </p:txBody>
      </p:sp>
      <p:sp>
        <p:nvSpPr>
          <p:cNvPr id="18" name="TextBox 17">
            <a:extLst>
              <a:ext uri="{FF2B5EF4-FFF2-40B4-BE49-F238E27FC236}">
                <a16:creationId xmlns:a16="http://schemas.microsoft.com/office/drawing/2014/main" id="{F49A2763-392E-49F0-B5EF-6B37FF078567}"/>
              </a:ext>
            </a:extLst>
          </p:cNvPr>
          <p:cNvSpPr txBox="1"/>
          <p:nvPr/>
        </p:nvSpPr>
        <p:spPr>
          <a:xfrm>
            <a:off x="3228975" y="6381082"/>
            <a:ext cx="8834248" cy="430887"/>
          </a:xfrm>
          <a:prstGeom prst="rect">
            <a:avLst/>
          </a:prstGeom>
          <a:noFill/>
        </p:spPr>
        <p:txBody>
          <a:bodyPr wrap="square">
            <a:spAutoFit/>
          </a:bodyPr>
          <a:lstStyle/>
          <a:p>
            <a:pPr algn="r"/>
            <a:r>
              <a:rPr lang="en-GB" sz="1100" b="1" i="0" u="none" strike="noStrike">
                <a:solidFill>
                  <a:schemeClr val="bg1">
                    <a:lumMod val="50000"/>
                  </a:schemeClr>
                </a:solidFill>
                <a:effectLst/>
                <a:latin typeface="Arial" panose="020B0604020202020204" pitchFamily="34" charset="0"/>
                <a:cs typeface="Arial" panose="020B0604020202020204" pitchFamily="34" charset="0"/>
              </a:rPr>
              <a:t>Source: National Child Measurement Programme, NHS Digital. National </a:t>
            </a:r>
            <a:r>
              <a:rPr lang="en-GB" sz="1100" b="1">
                <a:solidFill>
                  <a:schemeClr val="bg1">
                    <a:lumMod val="50000"/>
                  </a:schemeClr>
                </a:solidFill>
                <a:latin typeface="Arial" panose="020B0604020202020204" pitchFamily="34" charset="0"/>
                <a:cs typeface="Arial" panose="020B0604020202020204" pitchFamily="34" charset="0"/>
              </a:rPr>
              <a:t>dataset. </a:t>
            </a:r>
          </a:p>
          <a:p>
            <a:r>
              <a:rPr lang="en-GB" sz="1100" b="1">
                <a:solidFill>
                  <a:schemeClr val="bg1">
                    <a:lumMod val="50000"/>
                  </a:schemeClr>
                </a:solidFill>
                <a:latin typeface="Arial" panose="020B0604020202020204" pitchFamily="34" charset="0"/>
                <a:cs typeface="Arial" panose="020B0604020202020204" pitchFamily="34" charset="0"/>
              </a:rPr>
              <a:t>Pupils from the Cambridgeshire and Peterborough local authority schools' submission, based on the child’s residential postcode.</a:t>
            </a:r>
            <a:r>
              <a:rPr lang="en-GB" sz="1100">
                <a:solidFill>
                  <a:schemeClr val="bg1">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5D65BDE6-6DDC-4B06-9D06-33524E400142}"/>
              </a:ext>
            </a:extLst>
          </p:cNvPr>
          <p:cNvSpPr txBox="1"/>
          <p:nvPr/>
        </p:nvSpPr>
        <p:spPr>
          <a:xfrm>
            <a:off x="7543800" y="4760593"/>
            <a:ext cx="4530896" cy="246221"/>
          </a:xfrm>
          <a:prstGeom prst="rect">
            <a:avLst/>
          </a:prstGeom>
          <a:noFill/>
        </p:spPr>
        <p:txBody>
          <a:bodyPr wrap="square">
            <a:spAutoFit/>
          </a:bodyPr>
          <a:lstStyle/>
          <a:p>
            <a:pPr algn="r"/>
            <a:r>
              <a:rPr lang="en-GB" sz="1000" dirty="0">
                <a:solidFill>
                  <a:srgbClr val="FF0000"/>
                </a:solidFill>
                <a:latin typeface="Arial" panose="020B0604020202020204" pitchFamily="34" charset="0"/>
                <a:cs typeface="Arial" panose="020B0604020202020204" pitchFamily="34" charset="0"/>
              </a:rPr>
              <a:t>Note: 2019/20 &amp; 2020/21 some data not available. Axes do not start at 0. </a:t>
            </a:r>
            <a:r>
              <a:rPr lang="en-GB" sz="1000" b="0" i="0" u="none" strike="noStrike" dirty="0">
                <a:solidFill>
                  <a:srgbClr val="FF0000"/>
                </a:solidFill>
                <a:effectLst/>
                <a:latin typeface="Arial" panose="020B0604020202020204" pitchFamily="34" charset="0"/>
                <a:cs typeface="Arial" panose="020B0604020202020204" pitchFamily="34" charset="0"/>
              </a:rPr>
              <a:t> </a:t>
            </a:r>
            <a:endParaRPr lang="en-GB" sz="1000"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6616E1-E8D9-6960-C0E5-25BE666D0764}"/>
              </a:ext>
            </a:extLst>
          </p:cNvPr>
          <p:cNvSpPr txBox="1"/>
          <p:nvPr/>
        </p:nvSpPr>
        <p:spPr>
          <a:xfrm>
            <a:off x="154110" y="996594"/>
            <a:ext cx="5784353" cy="646331"/>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3. Trend for prevalence of obesity in </a:t>
            </a:r>
            <a:r>
              <a:rPr lang="en-GB" sz="1200" b="1" u="sng">
                <a:solidFill>
                  <a:srgbClr val="674A68"/>
                </a:solidFill>
                <a:latin typeface="Arial" panose="020B0604020202020204" pitchFamily="34" charset="0"/>
                <a:cs typeface="Arial" panose="020B0604020202020204" pitchFamily="34" charset="0"/>
              </a:rPr>
              <a:t>Reception</a:t>
            </a:r>
            <a:r>
              <a:rPr lang="en-GB" sz="1200" b="1">
                <a:latin typeface="Arial" panose="020B0604020202020204" pitchFamily="34" charset="0"/>
                <a:cs typeface="Arial" panose="020B0604020202020204" pitchFamily="34" charset="0"/>
              </a:rPr>
              <a:t> children in Cambridgeshire and its districts, Peterborough, and England, 2015/16- 2022/23</a:t>
            </a:r>
          </a:p>
        </p:txBody>
      </p:sp>
      <p:sp>
        <p:nvSpPr>
          <p:cNvPr id="25" name="TextBox 24">
            <a:extLst>
              <a:ext uri="{FF2B5EF4-FFF2-40B4-BE49-F238E27FC236}">
                <a16:creationId xmlns:a16="http://schemas.microsoft.com/office/drawing/2014/main" id="{81C3F927-B792-AE08-1D37-306122722DF8}"/>
              </a:ext>
            </a:extLst>
          </p:cNvPr>
          <p:cNvSpPr txBox="1"/>
          <p:nvPr/>
        </p:nvSpPr>
        <p:spPr>
          <a:xfrm>
            <a:off x="6162779" y="953785"/>
            <a:ext cx="5784353" cy="646331"/>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4. Trend for prevalence of obesity in </a:t>
            </a:r>
            <a:r>
              <a:rPr lang="en-GB" sz="1200" b="1" u="sng">
                <a:solidFill>
                  <a:srgbClr val="674A68"/>
                </a:solidFill>
                <a:latin typeface="Arial" panose="020B0604020202020204" pitchFamily="34" charset="0"/>
                <a:cs typeface="Arial" panose="020B0604020202020204" pitchFamily="34" charset="0"/>
              </a:rPr>
              <a:t>Year 6</a:t>
            </a:r>
            <a:r>
              <a:rPr lang="en-GB" sz="1200" b="1">
                <a:latin typeface="Arial" panose="020B0604020202020204" pitchFamily="34" charset="0"/>
                <a:cs typeface="Arial" panose="020B0604020202020204" pitchFamily="34" charset="0"/>
              </a:rPr>
              <a:t> children in Cambridgeshire and its districts, Peterborough, and England, 2015/16-2022/23</a:t>
            </a:r>
          </a:p>
        </p:txBody>
      </p:sp>
      <p:pic>
        <p:nvPicPr>
          <p:cNvPr id="4" name="Picture 3">
            <a:extLst>
              <a:ext uri="{FF2B5EF4-FFF2-40B4-BE49-F238E27FC236}">
                <a16:creationId xmlns:a16="http://schemas.microsoft.com/office/drawing/2014/main" id="{3C30098D-4D44-25C4-A2B9-AEC6DA9AE006}"/>
              </a:ext>
            </a:extLst>
          </p:cNvPr>
          <p:cNvPicPr>
            <a:picLocks noChangeAspect="1"/>
          </p:cNvPicPr>
          <p:nvPr/>
        </p:nvPicPr>
        <p:blipFill>
          <a:blip r:embed="rId3"/>
          <a:stretch>
            <a:fillRect/>
          </a:stretch>
        </p:blipFill>
        <p:spPr>
          <a:xfrm>
            <a:off x="187301" y="1690584"/>
            <a:ext cx="5778071" cy="2930544"/>
          </a:xfrm>
          <a:prstGeom prst="rect">
            <a:avLst/>
          </a:prstGeom>
          <a:ln>
            <a:solidFill>
              <a:srgbClr val="674A68"/>
            </a:solidFill>
          </a:ln>
        </p:spPr>
      </p:pic>
      <p:pic>
        <p:nvPicPr>
          <p:cNvPr id="5" name="Picture 4">
            <a:extLst>
              <a:ext uri="{FF2B5EF4-FFF2-40B4-BE49-F238E27FC236}">
                <a16:creationId xmlns:a16="http://schemas.microsoft.com/office/drawing/2014/main" id="{236995BB-905D-9CF8-CA8D-5CB3CB03A09B}"/>
              </a:ext>
            </a:extLst>
          </p:cNvPr>
          <p:cNvPicPr>
            <a:picLocks noChangeAspect="1"/>
          </p:cNvPicPr>
          <p:nvPr/>
        </p:nvPicPr>
        <p:blipFill>
          <a:blip r:embed="rId4"/>
          <a:stretch>
            <a:fillRect/>
          </a:stretch>
        </p:blipFill>
        <p:spPr>
          <a:xfrm>
            <a:off x="6281056" y="1668798"/>
            <a:ext cx="5725887" cy="2981247"/>
          </a:xfrm>
          <a:prstGeom prst="rect">
            <a:avLst/>
          </a:prstGeom>
          <a:ln>
            <a:solidFill>
              <a:srgbClr val="674A68"/>
            </a:solidFill>
          </a:ln>
        </p:spPr>
      </p:pic>
    </p:spTree>
    <p:extLst>
      <p:ext uri="{BB962C8B-B14F-4D97-AF65-F5344CB8AC3E}">
        <p14:creationId xmlns:p14="http://schemas.microsoft.com/office/powerpoint/2010/main" val="237181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22E6D20-ABDB-4808-9C27-78AFF6E2B0B7}"/>
              </a:ext>
            </a:extLst>
          </p:cNvPr>
          <p:cNvSpPr txBox="1">
            <a:spLocks/>
          </p:cNvSpPr>
          <p:nvPr/>
        </p:nvSpPr>
        <p:spPr>
          <a:xfrm>
            <a:off x="0" y="0"/>
            <a:ext cx="12192000" cy="708917"/>
          </a:xfrm>
          <a:prstGeom prst="rect">
            <a:avLst/>
          </a:prstGeom>
          <a:solidFill>
            <a:srgbClr val="674A6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a:solidFill>
                  <a:schemeClr val="bg1"/>
                </a:solidFill>
                <a:latin typeface="Arial" panose="020B0604020202020204" pitchFamily="34" charset="0"/>
                <a:cs typeface="Arial" panose="020B0604020202020204" pitchFamily="34" charset="0"/>
              </a:rPr>
              <a:t>BMI category by ethnicity (Reception), England, 2022/23 </a:t>
            </a:r>
          </a:p>
        </p:txBody>
      </p:sp>
      <p:sp>
        <p:nvSpPr>
          <p:cNvPr id="18" name="TextBox 17">
            <a:extLst>
              <a:ext uri="{FF2B5EF4-FFF2-40B4-BE49-F238E27FC236}">
                <a16:creationId xmlns:a16="http://schemas.microsoft.com/office/drawing/2014/main" id="{F49A2763-392E-49F0-B5EF-6B37FF078567}"/>
              </a:ext>
            </a:extLst>
          </p:cNvPr>
          <p:cNvSpPr txBox="1"/>
          <p:nvPr/>
        </p:nvSpPr>
        <p:spPr>
          <a:xfrm>
            <a:off x="3243263" y="6381082"/>
            <a:ext cx="8819960" cy="430887"/>
          </a:xfrm>
          <a:prstGeom prst="rect">
            <a:avLst/>
          </a:prstGeom>
          <a:noFill/>
        </p:spPr>
        <p:txBody>
          <a:bodyPr wrap="square">
            <a:spAutoFit/>
          </a:bodyPr>
          <a:lstStyle/>
          <a:p>
            <a:pPr algn="r"/>
            <a:r>
              <a:rPr lang="en-GB" sz="1100" b="1" i="0" u="none" strike="noStrike">
                <a:solidFill>
                  <a:schemeClr val="bg1">
                    <a:lumMod val="50000"/>
                  </a:schemeClr>
                </a:solidFill>
                <a:effectLst/>
                <a:latin typeface="Arial" panose="020B0604020202020204" pitchFamily="34" charset="0"/>
                <a:cs typeface="Arial" panose="020B0604020202020204" pitchFamily="34" charset="0"/>
              </a:rPr>
              <a:t>Source: National Child Measurement Programme, NHS Digital. National </a:t>
            </a:r>
            <a:r>
              <a:rPr lang="en-GB" sz="1100" b="1">
                <a:solidFill>
                  <a:schemeClr val="bg1">
                    <a:lumMod val="50000"/>
                  </a:schemeClr>
                </a:solidFill>
                <a:latin typeface="Arial" panose="020B0604020202020204" pitchFamily="34" charset="0"/>
                <a:cs typeface="Arial" panose="020B0604020202020204" pitchFamily="34" charset="0"/>
              </a:rPr>
              <a:t>dataset. </a:t>
            </a:r>
          </a:p>
          <a:p>
            <a:r>
              <a:rPr lang="en-GB" sz="1100" b="1">
                <a:solidFill>
                  <a:schemeClr val="bg1">
                    <a:lumMod val="50000"/>
                  </a:schemeClr>
                </a:solidFill>
                <a:latin typeface="Arial" panose="020B0604020202020204" pitchFamily="34" charset="0"/>
                <a:cs typeface="Arial" panose="020B0604020202020204" pitchFamily="34" charset="0"/>
              </a:rPr>
              <a:t>Pupils from the Cambridgeshire and Peterborough local authority schools' submission, based on the child’s residential postcode.</a:t>
            </a:r>
            <a:r>
              <a:rPr lang="en-GB" sz="1100">
                <a:solidFill>
                  <a:schemeClr val="bg1">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5D65BDE6-6DDC-4B06-9D06-33524E400142}"/>
              </a:ext>
            </a:extLst>
          </p:cNvPr>
          <p:cNvSpPr txBox="1"/>
          <p:nvPr/>
        </p:nvSpPr>
        <p:spPr>
          <a:xfrm>
            <a:off x="0" y="6596390"/>
            <a:ext cx="2441908" cy="261610"/>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England</a:t>
            </a:r>
          </a:p>
        </p:txBody>
      </p:sp>
      <p:sp>
        <p:nvSpPr>
          <p:cNvPr id="6" name="Rectangle: Rounded Corners 5">
            <a:extLst>
              <a:ext uri="{FF2B5EF4-FFF2-40B4-BE49-F238E27FC236}">
                <a16:creationId xmlns:a16="http://schemas.microsoft.com/office/drawing/2014/main" id="{32EE958F-15CD-46F1-A658-155418177308}"/>
              </a:ext>
            </a:extLst>
          </p:cNvPr>
          <p:cNvSpPr/>
          <p:nvPr/>
        </p:nvSpPr>
        <p:spPr>
          <a:xfrm>
            <a:off x="9193357" y="1535112"/>
            <a:ext cx="2174731" cy="3994583"/>
          </a:xfrm>
          <a:prstGeom prst="roundRect">
            <a:avLst/>
          </a:prstGeom>
          <a:solidFill>
            <a:srgbClr val="674A68"/>
          </a:solidFill>
          <a:ln>
            <a:solidFill>
              <a:srgbClr val="674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74BACA5-CAA1-45A5-87DA-EBEB5B44ACF3}"/>
              </a:ext>
            </a:extLst>
          </p:cNvPr>
          <p:cNvSpPr txBox="1"/>
          <p:nvPr/>
        </p:nvSpPr>
        <p:spPr>
          <a:xfrm>
            <a:off x="9400493" y="1624566"/>
            <a:ext cx="2086655" cy="3724096"/>
          </a:xfrm>
          <a:prstGeom prst="rect">
            <a:avLst/>
          </a:prstGeom>
          <a:noFill/>
          <a:ln>
            <a:noFill/>
          </a:ln>
        </p:spPr>
        <p:txBody>
          <a:bodyPr wrap="square" rtlCol="0">
            <a:spAutoFit/>
          </a:bodyPr>
          <a:lstStyle/>
          <a:p>
            <a:r>
              <a:rPr lang="en-GB" sz="1600" b="1">
                <a:solidFill>
                  <a:schemeClr val="bg1"/>
                </a:solidFill>
                <a:latin typeface="Arial" panose="020B0604020202020204" pitchFamily="34" charset="0"/>
                <a:cs typeface="Arial" panose="020B0604020202020204" pitchFamily="34" charset="0"/>
              </a:rPr>
              <a:t>Prevalence of weight status varies by ethnicity.</a:t>
            </a:r>
          </a:p>
          <a:p>
            <a:endParaRPr lang="en-GB" sz="1600">
              <a:solidFill>
                <a:schemeClr val="bg1"/>
              </a:solidFill>
              <a:latin typeface="Arial" panose="020B0604020202020204" pitchFamily="34" charset="0"/>
              <a:cs typeface="Arial" panose="020B0604020202020204" pitchFamily="34" charset="0"/>
            </a:endParaRPr>
          </a:p>
          <a:p>
            <a:r>
              <a:rPr lang="en-GB" sz="1600">
                <a:solidFill>
                  <a:schemeClr val="bg1"/>
                </a:solidFill>
                <a:latin typeface="Arial" panose="020B0604020202020204" pitchFamily="34" charset="0"/>
                <a:cs typeface="Arial" panose="020B0604020202020204" pitchFamily="34" charset="0"/>
              </a:rPr>
              <a:t>Prevalence of ‘Healthy weight’ pupils is </a:t>
            </a:r>
            <a:r>
              <a:rPr lang="en-GB" sz="1600" b="1">
                <a:solidFill>
                  <a:srgbClr val="FF0000"/>
                </a:solidFill>
                <a:latin typeface="Arial" panose="020B0604020202020204" pitchFamily="34" charset="0"/>
                <a:cs typeface="Arial" panose="020B0604020202020204" pitchFamily="34" charset="0"/>
              </a:rPr>
              <a:t>lower/worse* </a:t>
            </a:r>
            <a:r>
              <a:rPr lang="en-GB" sz="1600">
                <a:solidFill>
                  <a:schemeClr val="bg1"/>
                </a:solidFill>
                <a:latin typeface="Arial" panose="020B0604020202020204" pitchFamily="34" charset="0"/>
                <a:cs typeface="Arial" panose="020B0604020202020204" pitchFamily="34" charset="0"/>
              </a:rPr>
              <a:t>than the national average amongst Black and ‘Any other ethnic group’ ethnicities.</a:t>
            </a:r>
          </a:p>
          <a:p>
            <a:endParaRPr lang="en-GB" sz="1600" i="1">
              <a:solidFill>
                <a:schemeClr val="bg1"/>
              </a:solidFill>
              <a:latin typeface="Arial" panose="020B0604020202020204" pitchFamily="34" charset="0"/>
              <a:cs typeface="Arial" panose="020B0604020202020204" pitchFamily="34" charset="0"/>
            </a:endParaRPr>
          </a:p>
          <a:p>
            <a:r>
              <a:rPr lang="en-GB" sz="1200" i="1">
                <a:solidFill>
                  <a:schemeClr val="bg1"/>
                </a:solidFill>
                <a:latin typeface="Arial" panose="020B0604020202020204" pitchFamily="34" charset="0"/>
                <a:cs typeface="Arial" panose="020B0604020202020204" pitchFamily="34" charset="0"/>
              </a:rPr>
              <a:t>Additional commentary is provided on slide 15.</a:t>
            </a:r>
            <a:r>
              <a:rPr lang="en-GB" sz="1600">
                <a:solidFill>
                  <a:schemeClr val="bg1"/>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2E8EC880-1D93-4CE3-E217-5C423157D6E6}"/>
              </a:ext>
            </a:extLst>
          </p:cNvPr>
          <p:cNvSpPr txBox="1"/>
          <p:nvPr/>
        </p:nvSpPr>
        <p:spPr>
          <a:xfrm>
            <a:off x="215755" y="996595"/>
            <a:ext cx="11671443"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Table 7. Prevalence of BMI category for children in </a:t>
            </a:r>
            <a:r>
              <a:rPr lang="en-GB" sz="1200" b="1" u="sng">
                <a:solidFill>
                  <a:srgbClr val="674A68"/>
                </a:solidFill>
                <a:latin typeface="Arial" panose="020B0604020202020204" pitchFamily="34" charset="0"/>
                <a:cs typeface="Arial" panose="020B0604020202020204" pitchFamily="34" charset="0"/>
              </a:rPr>
              <a:t>Reception</a:t>
            </a:r>
            <a:r>
              <a:rPr lang="en-GB" sz="1200" b="1">
                <a:latin typeface="Arial" panose="020B0604020202020204" pitchFamily="34" charset="0"/>
                <a:cs typeface="Arial" panose="020B0604020202020204" pitchFamily="34" charset="0"/>
              </a:rPr>
              <a:t> by ethnic categories for England with RAG ratings, 2022/23</a:t>
            </a:r>
          </a:p>
        </p:txBody>
      </p:sp>
      <p:pic>
        <p:nvPicPr>
          <p:cNvPr id="12" name="Picture 11">
            <a:extLst>
              <a:ext uri="{FF2B5EF4-FFF2-40B4-BE49-F238E27FC236}">
                <a16:creationId xmlns:a16="http://schemas.microsoft.com/office/drawing/2014/main" id="{A8EBB5F4-E528-6386-6FE2-530628B56465}"/>
              </a:ext>
            </a:extLst>
          </p:cNvPr>
          <p:cNvPicPr>
            <a:picLocks noChangeAspect="1"/>
          </p:cNvPicPr>
          <p:nvPr/>
        </p:nvPicPr>
        <p:blipFill>
          <a:blip r:embed="rId3"/>
          <a:stretch>
            <a:fillRect/>
          </a:stretch>
        </p:blipFill>
        <p:spPr>
          <a:xfrm>
            <a:off x="356997" y="1308735"/>
            <a:ext cx="8153400" cy="4991100"/>
          </a:xfrm>
          <a:prstGeom prst="rect">
            <a:avLst/>
          </a:prstGeom>
          <a:ln>
            <a:solidFill>
              <a:srgbClr val="674A68"/>
            </a:solidFill>
          </a:ln>
        </p:spPr>
      </p:pic>
    </p:spTree>
    <p:extLst>
      <p:ext uri="{BB962C8B-B14F-4D97-AF65-F5344CB8AC3E}">
        <p14:creationId xmlns:p14="http://schemas.microsoft.com/office/powerpoint/2010/main" val="413016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9D5BB-D6B8-F4C6-5D60-F0F4A5CF1823}"/>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52DADA54-15A6-51AA-4C11-0BD123F81278}"/>
              </a:ext>
            </a:extLst>
          </p:cNvPr>
          <p:cNvSpPr txBox="1">
            <a:spLocks/>
          </p:cNvSpPr>
          <p:nvPr/>
        </p:nvSpPr>
        <p:spPr>
          <a:xfrm>
            <a:off x="0" y="0"/>
            <a:ext cx="12192000" cy="708917"/>
          </a:xfrm>
          <a:prstGeom prst="rect">
            <a:avLst/>
          </a:prstGeom>
          <a:solidFill>
            <a:srgbClr val="674A6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a:solidFill>
                  <a:schemeClr val="bg1"/>
                </a:solidFill>
                <a:latin typeface="Arial" panose="020B0604020202020204" pitchFamily="34" charset="0"/>
                <a:cs typeface="Arial" panose="020B0604020202020204" pitchFamily="34" charset="0"/>
              </a:rPr>
              <a:t>BMI category by ethnicity (Year 6), England, 2022/23 </a:t>
            </a:r>
          </a:p>
        </p:txBody>
      </p:sp>
      <p:sp>
        <p:nvSpPr>
          <p:cNvPr id="18" name="TextBox 17">
            <a:extLst>
              <a:ext uri="{FF2B5EF4-FFF2-40B4-BE49-F238E27FC236}">
                <a16:creationId xmlns:a16="http://schemas.microsoft.com/office/drawing/2014/main" id="{3D7A0AE2-A19F-AEC1-A5A2-4632F5819152}"/>
              </a:ext>
            </a:extLst>
          </p:cNvPr>
          <p:cNvSpPr txBox="1"/>
          <p:nvPr/>
        </p:nvSpPr>
        <p:spPr>
          <a:xfrm>
            <a:off x="3007895" y="6381082"/>
            <a:ext cx="9055328" cy="430887"/>
          </a:xfrm>
          <a:prstGeom prst="rect">
            <a:avLst/>
          </a:prstGeom>
          <a:noFill/>
        </p:spPr>
        <p:txBody>
          <a:bodyPr wrap="square">
            <a:spAutoFit/>
          </a:bodyPr>
          <a:lstStyle/>
          <a:p>
            <a:pPr algn="r"/>
            <a:r>
              <a:rPr lang="en-GB" sz="1100" b="1" i="0" u="none" strike="noStrike">
                <a:solidFill>
                  <a:schemeClr val="bg1">
                    <a:lumMod val="50000"/>
                  </a:schemeClr>
                </a:solidFill>
                <a:effectLst/>
                <a:latin typeface="Arial" panose="020B0604020202020204" pitchFamily="34" charset="0"/>
                <a:cs typeface="Arial" panose="020B0604020202020204" pitchFamily="34" charset="0"/>
              </a:rPr>
              <a:t>Source: National Child Measurement Programme, NHS Digital. National </a:t>
            </a:r>
            <a:r>
              <a:rPr lang="en-GB" sz="1100" b="1">
                <a:solidFill>
                  <a:schemeClr val="bg1">
                    <a:lumMod val="50000"/>
                  </a:schemeClr>
                </a:solidFill>
                <a:latin typeface="Arial" panose="020B0604020202020204" pitchFamily="34" charset="0"/>
                <a:cs typeface="Arial" panose="020B0604020202020204" pitchFamily="34" charset="0"/>
              </a:rPr>
              <a:t>dataset. </a:t>
            </a:r>
          </a:p>
          <a:p>
            <a:r>
              <a:rPr lang="en-GB" sz="1100" b="1">
                <a:solidFill>
                  <a:schemeClr val="bg1">
                    <a:lumMod val="50000"/>
                  </a:schemeClr>
                </a:solidFill>
                <a:latin typeface="Arial" panose="020B0604020202020204" pitchFamily="34" charset="0"/>
                <a:cs typeface="Arial" panose="020B0604020202020204" pitchFamily="34" charset="0"/>
              </a:rPr>
              <a:t>Pupils from the Cambridgeshire and Peterborough local authority schools' submission, based on the child’s residential postcode.</a:t>
            </a:r>
            <a:r>
              <a:rPr lang="en-GB" sz="1100">
                <a:solidFill>
                  <a:schemeClr val="bg1">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25B9D708-5D69-86D4-8DF8-1E7C0ED89CA3}"/>
              </a:ext>
            </a:extLst>
          </p:cNvPr>
          <p:cNvSpPr txBox="1"/>
          <p:nvPr/>
        </p:nvSpPr>
        <p:spPr>
          <a:xfrm>
            <a:off x="0" y="6596390"/>
            <a:ext cx="2441908" cy="261610"/>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England</a:t>
            </a:r>
          </a:p>
        </p:txBody>
      </p:sp>
      <p:grpSp>
        <p:nvGrpSpPr>
          <p:cNvPr id="4" name="Group 3">
            <a:extLst>
              <a:ext uri="{FF2B5EF4-FFF2-40B4-BE49-F238E27FC236}">
                <a16:creationId xmlns:a16="http://schemas.microsoft.com/office/drawing/2014/main" id="{41CEE69F-862E-4BFF-EC6B-2F66DC69196A}"/>
              </a:ext>
            </a:extLst>
          </p:cNvPr>
          <p:cNvGrpSpPr/>
          <p:nvPr/>
        </p:nvGrpSpPr>
        <p:grpSpPr>
          <a:xfrm>
            <a:off x="9016338" y="1627259"/>
            <a:ext cx="2086656" cy="3862932"/>
            <a:chOff x="9786257" y="1325563"/>
            <a:chExt cx="2086656" cy="3862932"/>
          </a:xfrm>
        </p:grpSpPr>
        <p:sp>
          <p:nvSpPr>
            <p:cNvPr id="6" name="Rectangle: Rounded Corners 5">
              <a:extLst>
                <a:ext uri="{FF2B5EF4-FFF2-40B4-BE49-F238E27FC236}">
                  <a16:creationId xmlns:a16="http://schemas.microsoft.com/office/drawing/2014/main" id="{F3B3395E-040D-52C6-83DC-03506114E908}"/>
                </a:ext>
              </a:extLst>
            </p:cNvPr>
            <p:cNvSpPr/>
            <p:nvPr/>
          </p:nvSpPr>
          <p:spPr>
            <a:xfrm>
              <a:off x="9786257" y="1325563"/>
              <a:ext cx="2086656" cy="3862932"/>
            </a:xfrm>
            <a:prstGeom prst="roundRect">
              <a:avLst/>
            </a:prstGeom>
            <a:solidFill>
              <a:srgbClr val="67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8A4E4B9-CD2F-8055-67A3-8A54F3B38414}"/>
                </a:ext>
              </a:extLst>
            </p:cNvPr>
            <p:cNvSpPr txBox="1"/>
            <p:nvPr/>
          </p:nvSpPr>
          <p:spPr>
            <a:xfrm>
              <a:off x="9866675" y="1438382"/>
              <a:ext cx="1958879" cy="3477875"/>
            </a:xfrm>
            <a:prstGeom prst="rect">
              <a:avLst/>
            </a:prstGeom>
            <a:noFill/>
            <a:ln>
              <a:noFill/>
            </a:ln>
          </p:spPr>
          <p:txBody>
            <a:bodyPr wrap="square" rtlCol="0">
              <a:spAutoFit/>
            </a:bodyPr>
            <a:lstStyle/>
            <a:p>
              <a:r>
                <a:rPr lang="en-GB" sz="1600" b="1">
                  <a:solidFill>
                    <a:schemeClr val="bg1"/>
                  </a:solidFill>
                  <a:latin typeface="Arial" panose="020B0604020202020204" pitchFamily="34" charset="0"/>
                  <a:cs typeface="Arial" panose="020B0604020202020204" pitchFamily="34" charset="0"/>
                </a:rPr>
                <a:t>Prevalence of weight status varies by ethnicity.</a:t>
              </a:r>
            </a:p>
            <a:p>
              <a:endParaRPr lang="en-GB" sz="1600" b="1">
                <a:solidFill>
                  <a:schemeClr val="bg1"/>
                </a:solidFill>
                <a:latin typeface="Arial" panose="020B0604020202020204" pitchFamily="34" charset="0"/>
                <a:cs typeface="Arial" panose="020B0604020202020204" pitchFamily="34" charset="0"/>
              </a:endParaRPr>
            </a:p>
            <a:p>
              <a:r>
                <a:rPr lang="en-GB" sz="1600">
                  <a:solidFill>
                    <a:schemeClr val="bg1"/>
                  </a:solidFill>
                  <a:latin typeface="Arial" panose="020B0604020202020204" pitchFamily="34" charset="0"/>
                  <a:cs typeface="Arial" panose="020B0604020202020204" pitchFamily="34" charset="0"/>
                </a:rPr>
                <a:t>The disparity between the ethnic groups is wider in Year 6 than for Reception pupils.</a:t>
              </a:r>
            </a:p>
            <a:p>
              <a:endParaRPr lang="en-GB" sz="1600"/>
            </a:p>
            <a:p>
              <a:endParaRPr lang="en-GB" sz="1600" i="1">
                <a:solidFill>
                  <a:schemeClr val="bg1"/>
                </a:solidFill>
                <a:latin typeface="Arial" panose="020B0604020202020204" pitchFamily="34" charset="0"/>
                <a:cs typeface="Arial" panose="020B0604020202020204" pitchFamily="34" charset="0"/>
              </a:endParaRPr>
            </a:p>
            <a:p>
              <a:r>
                <a:rPr lang="en-GB" sz="1200" i="1">
                  <a:solidFill>
                    <a:schemeClr val="bg1"/>
                  </a:solidFill>
                  <a:latin typeface="Arial" panose="020B0604020202020204" pitchFamily="34" charset="0"/>
                  <a:cs typeface="Arial" panose="020B0604020202020204" pitchFamily="34" charset="0"/>
                </a:rPr>
                <a:t>Additional commentary is provided on slide 15.</a:t>
              </a:r>
              <a:r>
                <a:rPr lang="en-GB" sz="1600">
                  <a:solidFill>
                    <a:schemeClr val="bg1"/>
                  </a:solidFill>
                  <a:latin typeface="Arial" panose="020B0604020202020204" pitchFamily="34" charset="0"/>
                  <a:cs typeface="Arial" panose="020B0604020202020204" pitchFamily="34" charset="0"/>
                </a:rPr>
                <a:t>  </a:t>
              </a:r>
            </a:p>
          </p:txBody>
        </p:sp>
      </p:grpSp>
      <p:sp>
        <p:nvSpPr>
          <p:cNvPr id="5" name="TextBox 4">
            <a:extLst>
              <a:ext uri="{FF2B5EF4-FFF2-40B4-BE49-F238E27FC236}">
                <a16:creationId xmlns:a16="http://schemas.microsoft.com/office/drawing/2014/main" id="{DA3FE6E7-527D-155D-CE2A-3AAE3B912BF6}"/>
              </a:ext>
            </a:extLst>
          </p:cNvPr>
          <p:cNvSpPr txBox="1"/>
          <p:nvPr/>
        </p:nvSpPr>
        <p:spPr>
          <a:xfrm>
            <a:off x="215755" y="904128"/>
            <a:ext cx="11671443"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Table 8. Prevalence of BMI category for children in </a:t>
            </a:r>
            <a:r>
              <a:rPr lang="en-GB" sz="1200" b="1" u="sng">
                <a:solidFill>
                  <a:srgbClr val="674A68"/>
                </a:solidFill>
                <a:latin typeface="Arial" panose="020B0604020202020204" pitchFamily="34" charset="0"/>
                <a:cs typeface="Arial" panose="020B0604020202020204" pitchFamily="34" charset="0"/>
              </a:rPr>
              <a:t>Year 6</a:t>
            </a:r>
            <a:r>
              <a:rPr lang="en-GB" sz="1200" b="1">
                <a:latin typeface="Arial" panose="020B0604020202020204" pitchFamily="34" charset="0"/>
                <a:cs typeface="Arial" panose="020B0604020202020204" pitchFamily="34" charset="0"/>
              </a:rPr>
              <a:t> by ethnic categories for England with RAG ratings, 2022/23</a:t>
            </a:r>
          </a:p>
        </p:txBody>
      </p:sp>
      <p:pic>
        <p:nvPicPr>
          <p:cNvPr id="8" name="Picture 7">
            <a:extLst>
              <a:ext uri="{FF2B5EF4-FFF2-40B4-BE49-F238E27FC236}">
                <a16:creationId xmlns:a16="http://schemas.microsoft.com/office/drawing/2014/main" id="{0FF3FB3D-895D-0BD3-6BC8-22EDBE1D978E}"/>
              </a:ext>
            </a:extLst>
          </p:cNvPr>
          <p:cNvPicPr>
            <a:picLocks noChangeAspect="1"/>
          </p:cNvPicPr>
          <p:nvPr/>
        </p:nvPicPr>
        <p:blipFill>
          <a:blip r:embed="rId3"/>
          <a:stretch>
            <a:fillRect/>
          </a:stretch>
        </p:blipFill>
        <p:spPr>
          <a:xfrm>
            <a:off x="318897" y="1178814"/>
            <a:ext cx="8153400" cy="5029200"/>
          </a:xfrm>
          <a:prstGeom prst="rect">
            <a:avLst/>
          </a:prstGeom>
          <a:ln>
            <a:solidFill>
              <a:srgbClr val="674A68"/>
            </a:solidFill>
          </a:ln>
        </p:spPr>
      </p:pic>
    </p:spTree>
    <p:extLst>
      <p:ext uri="{BB962C8B-B14F-4D97-AF65-F5344CB8AC3E}">
        <p14:creationId xmlns:p14="http://schemas.microsoft.com/office/powerpoint/2010/main" val="1986139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D8ED-B6D5-42A5-ACD2-592EE31D395F}"/>
              </a:ext>
            </a:extLst>
          </p:cNvPr>
          <p:cNvSpPr>
            <a:spLocks noGrp="1"/>
          </p:cNvSpPr>
          <p:nvPr>
            <p:ph type="title"/>
          </p:nvPr>
        </p:nvSpPr>
        <p:spPr>
          <a:xfrm>
            <a:off x="0" y="1"/>
            <a:ext cx="12192000" cy="770562"/>
          </a:xfrm>
          <a:solidFill>
            <a:srgbClr val="674A68"/>
          </a:solidFill>
        </p:spPr>
        <p:txBody>
          <a:bodyPr>
            <a:normAutofit/>
          </a:bodyPr>
          <a:lstStyle/>
          <a:p>
            <a:pPr algn="ctr"/>
            <a:r>
              <a:rPr lang="en-GB" sz="2400">
                <a:solidFill>
                  <a:schemeClr val="bg1"/>
                </a:solidFill>
                <a:latin typeface="Arial" panose="020B0604020202020204" pitchFamily="34" charset="0"/>
                <a:cs typeface="Arial" panose="020B0604020202020204" pitchFamily="34" charset="0"/>
              </a:rPr>
              <a:t>BMI categories by ethnicity (2022/23 NCMP)</a:t>
            </a:r>
          </a:p>
        </p:txBody>
      </p:sp>
      <p:sp>
        <p:nvSpPr>
          <p:cNvPr id="21" name="TextBox 20">
            <a:extLst>
              <a:ext uri="{FF2B5EF4-FFF2-40B4-BE49-F238E27FC236}">
                <a16:creationId xmlns:a16="http://schemas.microsoft.com/office/drawing/2014/main" id="{42A7006E-AFEB-46F2-9FFF-B492B4E29202}"/>
              </a:ext>
            </a:extLst>
          </p:cNvPr>
          <p:cNvSpPr txBox="1"/>
          <p:nvPr/>
        </p:nvSpPr>
        <p:spPr>
          <a:xfrm>
            <a:off x="390701" y="3458133"/>
            <a:ext cx="5477310" cy="707886"/>
          </a:xfrm>
          <a:prstGeom prst="rect">
            <a:avLst/>
          </a:prstGeom>
          <a:noFill/>
        </p:spPr>
        <p:txBody>
          <a:bodyPr wrap="square">
            <a:spAutoFit/>
          </a:bodyPr>
          <a:lstStyle/>
          <a:p>
            <a:pPr marL="285750" indent="-285750">
              <a:buFont typeface="Arial" panose="020B0604020202020204" pitchFamily="34" charset="0"/>
              <a:buChar char="•"/>
            </a:pPr>
            <a:r>
              <a:rPr lang="en-GB" sz="1400">
                <a:solidFill>
                  <a:srgbClr val="674A68"/>
                </a:solidFill>
                <a:latin typeface="Arial" panose="020B0604020202020204" pitchFamily="34" charset="0"/>
                <a:cs typeface="Arial" panose="020B0604020202020204" pitchFamily="34" charset="0"/>
              </a:rPr>
              <a:t>Rates of </a:t>
            </a:r>
            <a:r>
              <a:rPr lang="en-GB" sz="1400" b="1" i="1">
                <a:solidFill>
                  <a:srgbClr val="674A68"/>
                </a:solidFill>
                <a:latin typeface="Arial" panose="020B0604020202020204" pitchFamily="34" charset="0"/>
                <a:cs typeface="Arial" panose="020B0604020202020204" pitchFamily="34" charset="0"/>
              </a:rPr>
              <a:t>‘Underweight’ pupils are three times as high* within Asian ethnicities compared to other ethnicities</a:t>
            </a:r>
            <a:r>
              <a:rPr lang="en-GB" sz="1400" b="1" i="1">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(1.2% of all Reception pupils; 4.3% Asian; 0.6% White, 1.2% Black ). </a:t>
            </a:r>
            <a:endParaRPr lang="en-GB" sz="14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25D1805-1811-43BF-8558-B7E2CD3D25DA}"/>
              </a:ext>
            </a:extLst>
          </p:cNvPr>
          <p:cNvSpPr txBox="1"/>
          <p:nvPr/>
        </p:nvSpPr>
        <p:spPr>
          <a:xfrm>
            <a:off x="387131" y="2819092"/>
            <a:ext cx="5477310" cy="492443"/>
          </a:xfrm>
          <a:prstGeom prst="rect">
            <a:avLst/>
          </a:prstGeom>
          <a:noFill/>
        </p:spPr>
        <p:txBody>
          <a:bodyPr wrap="square">
            <a:spAutoFit/>
          </a:bodyPr>
          <a:lstStyle/>
          <a:p>
            <a:pPr marL="285750" indent="-285750">
              <a:buFont typeface="Arial" panose="020B0604020202020204" pitchFamily="34" charset="0"/>
              <a:buChar char="•"/>
            </a:pPr>
            <a:r>
              <a:rPr lang="en-GB" sz="1400" b="1" i="1">
                <a:solidFill>
                  <a:srgbClr val="674A68"/>
                </a:solidFill>
                <a:latin typeface="Arial" panose="020B0604020202020204" pitchFamily="34" charset="0"/>
                <a:cs typeface="Arial" panose="020B0604020202020204" pitchFamily="34" charset="0"/>
              </a:rPr>
              <a:t>Rates of ‘Healthy weight’ pupils vary across ethnic groups</a:t>
            </a:r>
            <a:r>
              <a:rPr lang="en-GB" sz="1400" i="1">
                <a:solidFill>
                  <a:srgbClr val="674A68"/>
                </a:solidFill>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(77.5% of all Reception pupils; 72.3% Black, 87.5% Chinese).</a:t>
            </a:r>
            <a:endParaRPr lang="en-GB" sz="18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6A299C65-D640-4DC8-AF7A-E3474B97DC99}"/>
              </a:ext>
            </a:extLst>
          </p:cNvPr>
          <p:cNvSpPr txBox="1"/>
          <p:nvPr/>
        </p:nvSpPr>
        <p:spPr>
          <a:xfrm>
            <a:off x="364914" y="928536"/>
            <a:ext cx="11372839" cy="1292662"/>
          </a:xfrm>
          <a:prstGeom prst="rect">
            <a:avLst/>
          </a:prstGeom>
          <a:solidFill>
            <a:schemeClr val="bg1"/>
          </a:solidFill>
        </p:spPr>
        <p:txBody>
          <a:bodyPr wrap="square">
            <a:spAutoFit/>
          </a:bodyPr>
          <a:lstStyle/>
          <a:p>
            <a:r>
              <a:rPr lang="en-GB" sz="1300">
                <a:latin typeface="Arial" panose="020B0604020202020204" pitchFamily="34" charset="0"/>
                <a:cs typeface="Arial" panose="020B0604020202020204" pitchFamily="34" charset="0"/>
              </a:rPr>
              <a:t>Weight data from the 2021/22 and 2022/23 local dataset were analysed by ethnicity for Cambridgeshire and Peterborough. However, very small numbers can affect data validity and make interpretations difficult or unreliable. Therefore, data analysis has not been published (Please contact the PHI team with any queries). </a:t>
            </a:r>
          </a:p>
          <a:p>
            <a:endParaRPr lang="en-GB" sz="1300">
              <a:latin typeface="Arial" panose="020B0604020202020204" pitchFamily="34" charset="0"/>
              <a:cs typeface="Arial" panose="020B0604020202020204" pitchFamily="34" charset="0"/>
            </a:endParaRPr>
          </a:p>
          <a:p>
            <a:r>
              <a:rPr lang="en-GB" sz="1300">
                <a:latin typeface="Arial" panose="020B0604020202020204" pitchFamily="34" charset="0"/>
                <a:cs typeface="Arial" panose="020B0604020202020204" pitchFamily="34" charset="0"/>
              </a:rPr>
              <a:t>This slide reflects key points from the national NCMP ethnicity data set for England as a whole, rather than Cambridgeshire and Peterborough figures. (</a:t>
            </a:r>
            <a:r>
              <a:rPr lang="en-GB" sz="1300" i="1">
                <a:latin typeface="Arial" panose="020B0604020202020204" pitchFamily="34" charset="0"/>
                <a:cs typeface="Arial" panose="020B0604020202020204" pitchFamily="34" charset="0"/>
              </a:rPr>
              <a:t>Accompanying data tables are on </a:t>
            </a:r>
            <a:r>
              <a:rPr lang="en-GB" sz="1300" b="1" i="1" u="sng">
                <a:latin typeface="Arial" panose="020B0604020202020204" pitchFamily="34" charset="0"/>
                <a:cs typeface="Arial" panose="020B0604020202020204" pitchFamily="34" charset="0"/>
              </a:rPr>
              <a:t>Slides 13 and 14</a:t>
            </a:r>
            <a:r>
              <a:rPr lang="en-GB" sz="1300">
                <a:latin typeface="Arial" panose="020B0604020202020204" pitchFamily="34" charset="0"/>
                <a:cs typeface="Arial" panose="020B0604020202020204" pitchFamily="34" charset="0"/>
              </a:rPr>
              <a:t>).</a:t>
            </a:r>
            <a:endParaRPr lang="en-GB" sz="1300" b="1">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8E0AB148-1549-49C1-A86A-3A6052E85F8B}"/>
              </a:ext>
            </a:extLst>
          </p:cNvPr>
          <p:cNvSpPr txBox="1"/>
          <p:nvPr/>
        </p:nvSpPr>
        <p:spPr>
          <a:xfrm>
            <a:off x="103432" y="6585723"/>
            <a:ext cx="4034596" cy="261610"/>
          </a:xfrm>
          <a:prstGeom prst="rect">
            <a:avLst/>
          </a:prstGeom>
          <a:noFill/>
        </p:spPr>
        <p:txBody>
          <a:bodyPr wrap="square">
            <a:spAutoFit/>
          </a:bodyPr>
          <a:lstStyle/>
          <a:p>
            <a:r>
              <a:rPr lang="en-GB" sz="1100">
                <a:solidFill>
                  <a:srgbClr val="674A68"/>
                </a:solidFill>
                <a:latin typeface="Arial" panose="020B0604020202020204" pitchFamily="34" charset="0"/>
                <a:cs typeface="Arial" panose="020B0604020202020204" pitchFamily="34" charset="0"/>
              </a:rPr>
              <a:t>*Statistically Significantly</a:t>
            </a:r>
          </a:p>
        </p:txBody>
      </p:sp>
      <p:sp>
        <p:nvSpPr>
          <p:cNvPr id="3" name="TextBox 2">
            <a:extLst>
              <a:ext uri="{FF2B5EF4-FFF2-40B4-BE49-F238E27FC236}">
                <a16:creationId xmlns:a16="http://schemas.microsoft.com/office/drawing/2014/main" id="{CD2A18E6-936B-441B-962C-9D53F9950020}"/>
              </a:ext>
            </a:extLst>
          </p:cNvPr>
          <p:cNvSpPr txBox="1"/>
          <p:nvPr/>
        </p:nvSpPr>
        <p:spPr>
          <a:xfrm>
            <a:off x="441789" y="2392337"/>
            <a:ext cx="5465851" cy="338554"/>
          </a:xfrm>
          <a:prstGeom prst="rect">
            <a:avLst/>
          </a:prstGeom>
          <a:solidFill>
            <a:srgbClr val="C0A7C1"/>
          </a:solidFill>
          <a:ln>
            <a:solidFill>
              <a:srgbClr val="C0A7C1"/>
            </a:solidFill>
          </a:ln>
        </p:spPr>
        <p:txBody>
          <a:bodyPr wrap="square" rtlCol="0">
            <a:spAutoFit/>
          </a:bodyPr>
          <a:lstStyle/>
          <a:p>
            <a:pPr algn="ctr"/>
            <a:r>
              <a:rPr lang="en-GB" sz="1600" b="1">
                <a:solidFill>
                  <a:schemeClr val="bg1"/>
                </a:solidFill>
                <a:latin typeface="Arial" panose="020B0604020202020204" pitchFamily="34" charset="0"/>
                <a:cs typeface="Arial" panose="020B0604020202020204" pitchFamily="34" charset="0"/>
              </a:rPr>
              <a:t>Reception age pupils</a:t>
            </a:r>
          </a:p>
        </p:txBody>
      </p:sp>
      <p:sp>
        <p:nvSpPr>
          <p:cNvPr id="40" name="TextBox 39">
            <a:extLst>
              <a:ext uri="{FF2B5EF4-FFF2-40B4-BE49-F238E27FC236}">
                <a16:creationId xmlns:a16="http://schemas.microsoft.com/office/drawing/2014/main" id="{DE3EDB8D-0A4C-42FA-B2F0-1E28E7BB75DB}"/>
              </a:ext>
            </a:extLst>
          </p:cNvPr>
          <p:cNvSpPr txBox="1"/>
          <p:nvPr/>
        </p:nvSpPr>
        <p:spPr>
          <a:xfrm>
            <a:off x="379409" y="4167959"/>
            <a:ext cx="5383101" cy="523220"/>
          </a:xfrm>
          <a:prstGeom prst="rect">
            <a:avLst/>
          </a:prstGeom>
          <a:noFill/>
        </p:spPr>
        <p:txBody>
          <a:bodyPr wrap="square">
            <a:spAutoFit/>
          </a:bodyPr>
          <a:lstStyle/>
          <a:p>
            <a:pPr marL="285750" indent="-285750">
              <a:buFont typeface="Arial" panose="020B0604020202020204" pitchFamily="34" charset="0"/>
              <a:buChar char="•"/>
            </a:pPr>
            <a:r>
              <a:rPr lang="en-GB" sz="1400">
                <a:solidFill>
                  <a:srgbClr val="674A68"/>
                </a:solidFill>
                <a:latin typeface="Arial" panose="020B0604020202020204" pitchFamily="34" charset="0"/>
                <a:cs typeface="Arial" panose="020B0604020202020204" pitchFamily="34" charset="0"/>
              </a:rPr>
              <a:t>Rates of </a:t>
            </a:r>
            <a:r>
              <a:rPr lang="en-GB" sz="1400" b="1" i="1">
                <a:solidFill>
                  <a:srgbClr val="674A68"/>
                </a:solidFill>
                <a:latin typeface="Arial" panose="020B0604020202020204" pitchFamily="34" charset="0"/>
                <a:cs typeface="Arial" panose="020B0604020202020204" pitchFamily="34" charset="0"/>
              </a:rPr>
              <a:t>‘Overweight’ and ‘Obese’ pupils are high* </a:t>
            </a:r>
            <a:r>
              <a:rPr lang="en-GB" sz="1400">
                <a:solidFill>
                  <a:srgbClr val="674A68"/>
                </a:solidFill>
                <a:latin typeface="Arial" panose="020B0604020202020204" pitchFamily="34" charset="0"/>
                <a:cs typeface="Arial" panose="020B0604020202020204" pitchFamily="34" charset="0"/>
              </a:rPr>
              <a:t>within </a:t>
            </a:r>
            <a:r>
              <a:rPr lang="en-GB" sz="1400" b="1" i="1">
                <a:solidFill>
                  <a:srgbClr val="674A68"/>
                </a:solidFill>
                <a:latin typeface="Arial" panose="020B0604020202020204" pitchFamily="34" charset="0"/>
                <a:cs typeface="Arial" panose="020B0604020202020204" pitchFamily="34" charset="0"/>
              </a:rPr>
              <a:t>Black ethnic groups.</a:t>
            </a:r>
            <a:r>
              <a:rPr lang="en-GB" sz="1400" i="1">
                <a:solidFill>
                  <a:srgbClr val="674A68"/>
                </a:solidFill>
                <a:latin typeface="Arial" panose="020B0604020202020204" pitchFamily="34" charset="0"/>
                <a:cs typeface="Arial" panose="020B0604020202020204" pitchFamily="34" charset="0"/>
              </a:rPr>
              <a:t> </a:t>
            </a:r>
          </a:p>
        </p:txBody>
      </p:sp>
      <p:sp>
        <p:nvSpPr>
          <p:cNvPr id="41" name="TextBox 40">
            <a:extLst>
              <a:ext uri="{FF2B5EF4-FFF2-40B4-BE49-F238E27FC236}">
                <a16:creationId xmlns:a16="http://schemas.microsoft.com/office/drawing/2014/main" id="{9E1D3AAE-9FBD-4E4C-964C-502FDCC674C5}"/>
              </a:ext>
            </a:extLst>
          </p:cNvPr>
          <p:cNvSpPr txBox="1"/>
          <p:nvPr/>
        </p:nvSpPr>
        <p:spPr>
          <a:xfrm>
            <a:off x="365413" y="5462282"/>
            <a:ext cx="5383100" cy="738664"/>
          </a:xfrm>
          <a:prstGeom prst="rect">
            <a:avLst/>
          </a:prstGeom>
          <a:noFill/>
        </p:spPr>
        <p:txBody>
          <a:bodyPr wrap="square">
            <a:spAutoFit/>
          </a:bodyPr>
          <a:lstStyle/>
          <a:p>
            <a:pPr marL="285750" indent="-285750">
              <a:buFont typeface="Arial" panose="020B0604020202020204" pitchFamily="34" charset="0"/>
              <a:buChar char="•"/>
            </a:pPr>
            <a:r>
              <a:rPr lang="en-GB" sz="1400" b="1" i="1">
                <a:solidFill>
                  <a:srgbClr val="674A68"/>
                </a:solidFill>
                <a:latin typeface="Arial" panose="020B0604020202020204" pitchFamily="34" charset="0"/>
                <a:cs typeface="Arial" panose="020B0604020202020204" pitchFamily="34" charset="0"/>
              </a:rPr>
              <a:t>Some</a:t>
            </a:r>
            <a:r>
              <a:rPr lang="en-GB" sz="1400" i="1">
                <a:solidFill>
                  <a:srgbClr val="674A68"/>
                </a:solidFill>
                <a:latin typeface="Arial" panose="020B0604020202020204" pitchFamily="34" charset="0"/>
                <a:cs typeface="Arial" panose="020B0604020202020204" pitchFamily="34" charset="0"/>
              </a:rPr>
              <a:t> </a:t>
            </a:r>
            <a:r>
              <a:rPr lang="en-GB" sz="1400" b="1" i="1">
                <a:solidFill>
                  <a:srgbClr val="674A68"/>
                </a:solidFill>
                <a:latin typeface="Arial" panose="020B0604020202020204" pitchFamily="34" charset="0"/>
                <a:cs typeface="Arial" panose="020B0604020202020204" pitchFamily="34" charset="0"/>
              </a:rPr>
              <a:t>‘Asian’ </a:t>
            </a:r>
            <a:r>
              <a:rPr lang="en-GB" sz="1400">
                <a:solidFill>
                  <a:srgbClr val="674A68"/>
                </a:solidFill>
                <a:latin typeface="Arial" panose="020B0604020202020204" pitchFamily="34" charset="0"/>
                <a:cs typeface="Arial" panose="020B0604020202020204" pitchFamily="34" charset="0"/>
              </a:rPr>
              <a:t>ethnic groups have </a:t>
            </a:r>
            <a:r>
              <a:rPr lang="en-GB" sz="1400" b="1" i="1">
                <a:solidFill>
                  <a:srgbClr val="674A68"/>
                </a:solidFill>
                <a:latin typeface="Arial" panose="020B0604020202020204" pitchFamily="34" charset="0"/>
                <a:cs typeface="Arial" panose="020B0604020202020204" pitchFamily="34" charset="0"/>
              </a:rPr>
              <a:t>lower* rates of ‘Overweight’ pupils </a:t>
            </a:r>
            <a:r>
              <a:rPr lang="en-GB" sz="1400">
                <a:solidFill>
                  <a:srgbClr val="674A68"/>
                </a:solidFill>
                <a:latin typeface="Arial" panose="020B0604020202020204" pitchFamily="34" charset="0"/>
                <a:cs typeface="Arial" panose="020B0604020202020204" pitchFamily="34" charset="0"/>
              </a:rPr>
              <a:t>but </a:t>
            </a:r>
            <a:r>
              <a:rPr lang="en-GB" sz="1400" b="1" i="1">
                <a:solidFill>
                  <a:srgbClr val="674A68"/>
                </a:solidFill>
                <a:latin typeface="Arial" panose="020B0604020202020204" pitchFamily="34" charset="0"/>
                <a:cs typeface="Arial" panose="020B0604020202020204" pitchFamily="34" charset="0"/>
              </a:rPr>
              <a:t>high* rates of pupils ‘Living with obesity’.</a:t>
            </a:r>
            <a:endParaRPr lang="en-GB" sz="1200" b="1" i="1">
              <a:solidFill>
                <a:srgbClr val="674A68"/>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D866CF9-4C16-4A1A-A656-8D7BEC86E424}"/>
              </a:ext>
            </a:extLst>
          </p:cNvPr>
          <p:cNvSpPr txBox="1"/>
          <p:nvPr/>
        </p:nvSpPr>
        <p:spPr>
          <a:xfrm>
            <a:off x="6390526" y="2391285"/>
            <a:ext cx="5332288" cy="338554"/>
          </a:xfrm>
          <a:prstGeom prst="rect">
            <a:avLst/>
          </a:prstGeom>
          <a:solidFill>
            <a:srgbClr val="C0A7C1"/>
          </a:solidFill>
          <a:ln>
            <a:solidFill>
              <a:srgbClr val="C0A7C1"/>
            </a:solidFill>
          </a:ln>
        </p:spPr>
        <p:txBody>
          <a:bodyPr wrap="square" rtlCol="0">
            <a:spAutoFit/>
          </a:bodyPr>
          <a:lstStyle/>
          <a:p>
            <a:pPr algn="ctr"/>
            <a:r>
              <a:rPr lang="en-GB" sz="1600" b="1">
                <a:solidFill>
                  <a:schemeClr val="bg1"/>
                </a:solidFill>
                <a:latin typeface="Arial" panose="020B0604020202020204" pitchFamily="34" charset="0"/>
                <a:cs typeface="Arial" panose="020B0604020202020204" pitchFamily="34" charset="0"/>
              </a:rPr>
              <a:t>Year 6 pupils</a:t>
            </a:r>
          </a:p>
        </p:txBody>
      </p:sp>
      <p:sp>
        <p:nvSpPr>
          <p:cNvPr id="45" name="TextBox 44">
            <a:extLst>
              <a:ext uri="{FF2B5EF4-FFF2-40B4-BE49-F238E27FC236}">
                <a16:creationId xmlns:a16="http://schemas.microsoft.com/office/drawing/2014/main" id="{4991B736-6647-4FA7-88D4-E9A38AFC81E9}"/>
              </a:ext>
            </a:extLst>
          </p:cNvPr>
          <p:cNvSpPr txBox="1"/>
          <p:nvPr/>
        </p:nvSpPr>
        <p:spPr>
          <a:xfrm>
            <a:off x="374290" y="4832355"/>
            <a:ext cx="5598908" cy="523220"/>
          </a:xfrm>
          <a:prstGeom prst="rect">
            <a:avLst/>
          </a:prstGeom>
          <a:noFill/>
        </p:spPr>
        <p:txBody>
          <a:bodyPr wrap="square">
            <a:spAutoFit/>
          </a:bodyPr>
          <a:lstStyle/>
          <a:p>
            <a:pPr marL="285750" indent="-285750">
              <a:buFont typeface="Arial" panose="020B0604020202020204" pitchFamily="34" charset="0"/>
              <a:buChar char="•"/>
            </a:pPr>
            <a:r>
              <a:rPr lang="en-GB" sz="1400">
                <a:solidFill>
                  <a:srgbClr val="674A68"/>
                </a:solidFill>
                <a:latin typeface="Arial" panose="020B0604020202020204" pitchFamily="34" charset="0"/>
                <a:cs typeface="Arial" panose="020B0604020202020204" pitchFamily="34" charset="0"/>
              </a:rPr>
              <a:t>Several </a:t>
            </a:r>
            <a:r>
              <a:rPr lang="en-GB" sz="1400" b="1" i="1">
                <a:solidFill>
                  <a:srgbClr val="674A68"/>
                </a:solidFill>
                <a:latin typeface="Arial" panose="020B0604020202020204" pitchFamily="34" charset="0"/>
                <a:cs typeface="Arial" panose="020B0604020202020204" pitchFamily="34" charset="0"/>
              </a:rPr>
              <a:t>ethnic minority groups </a:t>
            </a:r>
            <a:r>
              <a:rPr lang="en-GB" sz="1400">
                <a:solidFill>
                  <a:srgbClr val="674A68"/>
                </a:solidFill>
                <a:latin typeface="Arial" panose="020B0604020202020204" pitchFamily="34" charset="0"/>
                <a:cs typeface="Arial" panose="020B0604020202020204" pitchFamily="34" charset="0"/>
              </a:rPr>
              <a:t>have</a:t>
            </a:r>
            <a:r>
              <a:rPr lang="en-GB" sz="1400" i="1">
                <a:solidFill>
                  <a:srgbClr val="674A68"/>
                </a:solidFill>
                <a:latin typeface="Arial" panose="020B0604020202020204" pitchFamily="34" charset="0"/>
                <a:cs typeface="Arial" panose="020B0604020202020204" pitchFamily="34" charset="0"/>
              </a:rPr>
              <a:t> </a:t>
            </a:r>
            <a:r>
              <a:rPr lang="en-GB" sz="1400" b="1" i="1">
                <a:solidFill>
                  <a:srgbClr val="674A68"/>
                </a:solidFill>
                <a:latin typeface="Arial" panose="020B0604020202020204" pitchFamily="34" charset="0"/>
                <a:cs typeface="Arial" panose="020B0604020202020204" pitchFamily="34" charset="0"/>
              </a:rPr>
              <a:t>high*/worse rates </a:t>
            </a:r>
            <a:r>
              <a:rPr lang="en-GB" sz="1400">
                <a:solidFill>
                  <a:srgbClr val="674A68"/>
                </a:solidFill>
                <a:latin typeface="Arial" panose="020B0604020202020204" pitchFamily="34" charset="0"/>
                <a:cs typeface="Arial" panose="020B0604020202020204" pitchFamily="34" charset="0"/>
              </a:rPr>
              <a:t>of pupils living with obesity.</a:t>
            </a:r>
          </a:p>
        </p:txBody>
      </p:sp>
      <p:sp>
        <p:nvSpPr>
          <p:cNvPr id="18" name="TextBox 17">
            <a:extLst>
              <a:ext uri="{FF2B5EF4-FFF2-40B4-BE49-F238E27FC236}">
                <a16:creationId xmlns:a16="http://schemas.microsoft.com/office/drawing/2014/main" id="{6436446D-0864-4454-A1C7-8EE0FF2DE6D1}"/>
              </a:ext>
            </a:extLst>
          </p:cNvPr>
          <p:cNvSpPr txBox="1"/>
          <p:nvPr/>
        </p:nvSpPr>
        <p:spPr>
          <a:xfrm>
            <a:off x="6347072" y="2850354"/>
            <a:ext cx="5477310" cy="492443"/>
          </a:xfrm>
          <a:prstGeom prst="rect">
            <a:avLst/>
          </a:prstGeom>
          <a:noFill/>
        </p:spPr>
        <p:txBody>
          <a:bodyPr wrap="square">
            <a:spAutoFit/>
          </a:bodyPr>
          <a:lstStyle/>
          <a:p>
            <a:pPr marL="285750" indent="-285750">
              <a:buFont typeface="Arial" panose="020B0604020202020204" pitchFamily="34" charset="0"/>
              <a:buChar char="•"/>
            </a:pPr>
            <a:r>
              <a:rPr lang="en-GB" sz="1400" b="1" i="1">
                <a:solidFill>
                  <a:srgbClr val="674A68"/>
                </a:solidFill>
                <a:latin typeface="Arial" panose="020B0604020202020204" pitchFamily="34" charset="0"/>
                <a:cs typeface="Arial" panose="020B0604020202020204" pitchFamily="34" charset="0"/>
              </a:rPr>
              <a:t>Rates of ‘Healthy weight’ pupils vary across ethnic groups </a:t>
            </a:r>
            <a:r>
              <a:rPr lang="en-GB" sz="1200">
                <a:latin typeface="Arial" panose="020B0604020202020204" pitchFamily="34" charset="0"/>
                <a:cs typeface="Arial" panose="020B0604020202020204" pitchFamily="34" charset="0"/>
              </a:rPr>
              <a:t>(61.9% of all Year 6 pupils; 51.7% Black, 56.1% Asian).</a:t>
            </a:r>
            <a:endParaRPr lang="en-GB" sz="18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3AA8AF5-5A2D-4103-A526-C1C629D9173C}"/>
              </a:ext>
            </a:extLst>
          </p:cNvPr>
          <p:cNvSpPr txBox="1"/>
          <p:nvPr/>
        </p:nvSpPr>
        <p:spPr>
          <a:xfrm>
            <a:off x="6312094" y="4341360"/>
            <a:ext cx="5477310" cy="707886"/>
          </a:xfrm>
          <a:prstGeom prst="rect">
            <a:avLst/>
          </a:prstGeom>
          <a:noFill/>
        </p:spPr>
        <p:txBody>
          <a:bodyPr wrap="square">
            <a:spAutoFit/>
          </a:bodyPr>
          <a:lstStyle/>
          <a:p>
            <a:pPr marL="285750" indent="-285750">
              <a:buFont typeface="Arial" panose="020B0604020202020204" pitchFamily="34" charset="0"/>
              <a:buChar char="•"/>
            </a:pPr>
            <a:r>
              <a:rPr lang="en-GB" sz="1400" b="1" i="1">
                <a:solidFill>
                  <a:srgbClr val="674A68"/>
                </a:solidFill>
                <a:latin typeface="Arial" panose="020B0604020202020204" pitchFamily="34" charset="0"/>
                <a:cs typeface="Arial" panose="020B0604020202020204" pitchFamily="34" charset="0"/>
              </a:rPr>
              <a:t>High* rates of ‘Underweight’ pupils are predominantly within Asian ethnicities </a:t>
            </a:r>
            <a:r>
              <a:rPr lang="en-GB" sz="1200">
                <a:latin typeface="Arial" panose="020B0604020202020204" pitchFamily="34" charset="0"/>
                <a:cs typeface="Arial" panose="020B0604020202020204" pitchFamily="34" charset="0"/>
              </a:rPr>
              <a:t>(1.6% of all Year 6 pupils; 3.8% Asian; 5.0% Asian: Indian; 2.4% Mixed: White Asian). </a:t>
            </a:r>
            <a:endParaRPr lang="en-GB" sz="14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CCFC5CC-71AA-4E85-AE00-B1287D4D7208}"/>
              </a:ext>
            </a:extLst>
          </p:cNvPr>
          <p:cNvSpPr txBox="1"/>
          <p:nvPr/>
        </p:nvSpPr>
        <p:spPr>
          <a:xfrm>
            <a:off x="6318882" y="5092210"/>
            <a:ext cx="5544644" cy="523220"/>
          </a:xfrm>
          <a:prstGeom prst="rect">
            <a:avLst/>
          </a:prstGeom>
          <a:noFill/>
        </p:spPr>
        <p:txBody>
          <a:bodyPr wrap="square">
            <a:spAutoFit/>
          </a:bodyPr>
          <a:lstStyle/>
          <a:p>
            <a:pPr marL="285750" indent="-285750">
              <a:buFont typeface="Arial" panose="020B0604020202020204" pitchFamily="34" charset="0"/>
              <a:buChar char="•"/>
            </a:pPr>
            <a:r>
              <a:rPr lang="en-GB" sz="1400">
                <a:solidFill>
                  <a:srgbClr val="674A68"/>
                </a:solidFill>
                <a:latin typeface="Arial" panose="020B0604020202020204" pitchFamily="34" charset="0"/>
                <a:cs typeface="Arial" panose="020B0604020202020204" pitchFamily="34" charset="0"/>
              </a:rPr>
              <a:t>Rates of </a:t>
            </a:r>
            <a:r>
              <a:rPr lang="en-GB" sz="1400" b="1" i="1">
                <a:solidFill>
                  <a:srgbClr val="674A68"/>
                </a:solidFill>
                <a:latin typeface="Arial" panose="020B0604020202020204" pitchFamily="34" charset="0"/>
                <a:cs typeface="Arial" panose="020B0604020202020204" pitchFamily="34" charset="0"/>
              </a:rPr>
              <a:t>‘Overweight’ </a:t>
            </a:r>
            <a:r>
              <a:rPr lang="en-GB" sz="1400">
                <a:solidFill>
                  <a:srgbClr val="674A68"/>
                </a:solidFill>
                <a:latin typeface="Arial" panose="020B0604020202020204" pitchFamily="34" charset="0"/>
                <a:cs typeface="Arial" panose="020B0604020202020204" pitchFamily="34" charset="0"/>
              </a:rPr>
              <a:t>and</a:t>
            </a:r>
            <a:r>
              <a:rPr lang="en-GB" sz="1400" b="1" i="1">
                <a:solidFill>
                  <a:srgbClr val="674A68"/>
                </a:solidFill>
                <a:latin typeface="Arial" panose="020B0604020202020204" pitchFamily="34" charset="0"/>
                <a:cs typeface="Arial" panose="020B0604020202020204" pitchFamily="34" charset="0"/>
              </a:rPr>
              <a:t> ‘Obese’ pupils are high* </a:t>
            </a:r>
            <a:r>
              <a:rPr lang="en-GB" sz="1400">
                <a:solidFill>
                  <a:srgbClr val="674A68"/>
                </a:solidFill>
                <a:latin typeface="Arial" panose="020B0604020202020204" pitchFamily="34" charset="0"/>
                <a:cs typeface="Arial" panose="020B0604020202020204" pitchFamily="34" charset="0"/>
              </a:rPr>
              <a:t>across</a:t>
            </a:r>
            <a:r>
              <a:rPr lang="en-GB" sz="1400" b="1" i="1">
                <a:solidFill>
                  <a:srgbClr val="674A68"/>
                </a:solidFill>
                <a:latin typeface="Arial" panose="020B0604020202020204" pitchFamily="34" charset="0"/>
                <a:cs typeface="Arial" panose="020B0604020202020204" pitchFamily="34" charset="0"/>
              </a:rPr>
              <a:t> many ethnic groups and sub-groups.</a:t>
            </a:r>
            <a:r>
              <a:rPr lang="en-GB" sz="1400" i="1">
                <a:solidFill>
                  <a:srgbClr val="674A68"/>
                </a:solidFill>
                <a:latin typeface="Arial" panose="020B0604020202020204" pitchFamily="34" charset="0"/>
                <a:cs typeface="Arial" panose="020B0604020202020204" pitchFamily="34" charset="0"/>
              </a:rPr>
              <a:t> </a:t>
            </a:r>
          </a:p>
        </p:txBody>
      </p:sp>
      <p:sp>
        <p:nvSpPr>
          <p:cNvPr id="22" name="TextBox 21">
            <a:extLst>
              <a:ext uri="{FF2B5EF4-FFF2-40B4-BE49-F238E27FC236}">
                <a16:creationId xmlns:a16="http://schemas.microsoft.com/office/drawing/2014/main" id="{1A2BA379-0E27-44ED-A947-DC96F55B84A3}"/>
              </a:ext>
            </a:extLst>
          </p:cNvPr>
          <p:cNvSpPr txBox="1"/>
          <p:nvPr/>
        </p:nvSpPr>
        <p:spPr>
          <a:xfrm>
            <a:off x="6324127" y="3437065"/>
            <a:ext cx="5518543" cy="707886"/>
          </a:xfrm>
          <a:prstGeom prst="rect">
            <a:avLst/>
          </a:prstGeom>
          <a:noFill/>
        </p:spPr>
        <p:txBody>
          <a:bodyPr wrap="square">
            <a:spAutoFit/>
          </a:bodyPr>
          <a:lstStyle/>
          <a:p>
            <a:pPr marL="285750" indent="-285750">
              <a:buFont typeface="Arial" panose="020B0604020202020204" pitchFamily="34" charset="0"/>
              <a:buChar char="•"/>
            </a:pPr>
            <a:r>
              <a:rPr lang="en-GB" sz="1400" b="1" i="1">
                <a:solidFill>
                  <a:srgbClr val="674A68"/>
                </a:solidFill>
                <a:latin typeface="Arial" panose="020B0604020202020204" pitchFamily="34" charset="0"/>
                <a:cs typeface="Arial" panose="020B0604020202020204" pitchFamily="34" charset="0"/>
              </a:rPr>
              <a:t>Chinese and White ethnic groups have higher*/better rates of ‘Healthy weight’ pupils.</a:t>
            </a:r>
            <a:r>
              <a:rPr lang="en-GB" sz="1400" i="1">
                <a:solidFill>
                  <a:srgbClr val="674A68"/>
                </a:solidFill>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(Though there is variation with in the White sub-groupings) (70.4% Chinese, 63.6% White).</a:t>
            </a:r>
            <a:endParaRPr lang="en-GB" sz="14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609BDB1-B217-463F-B22F-6B1E8FFA7828}"/>
              </a:ext>
            </a:extLst>
          </p:cNvPr>
          <p:cNvSpPr txBox="1"/>
          <p:nvPr/>
        </p:nvSpPr>
        <p:spPr>
          <a:xfrm>
            <a:off x="6311060" y="5676050"/>
            <a:ext cx="5383101" cy="523220"/>
          </a:xfrm>
          <a:prstGeom prst="rect">
            <a:avLst/>
          </a:prstGeom>
          <a:noFill/>
        </p:spPr>
        <p:txBody>
          <a:bodyPr wrap="square">
            <a:spAutoFit/>
          </a:bodyPr>
          <a:lstStyle/>
          <a:p>
            <a:pPr marL="285750" indent="-285750">
              <a:buFont typeface="Arial" panose="020B0604020202020204" pitchFamily="34" charset="0"/>
              <a:buChar char="•"/>
            </a:pPr>
            <a:r>
              <a:rPr lang="en-GB" sz="1400" b="1" i="1">
                <a:solidFill>
                  <a:srgbClr val="674A68"/>
                </a:solidFill>
                <a:latin typeface="Arial" panose="020B0604020202020204" pitchFamily="34" charset="0"/>
                <a:cs typeface="Arial" panose="020B0604020202020204" pitchFamily="34" charset="0"/>
              </a:rPr>
              <a:t>‘Obesity’ rates are high* </a:t>
            </a:r>
            <a:r>
              <a:rPr lang="en-GB" sz="1400">
                <a:solidFill>
                  <a:srgbClr val="674A68"/>
                </a:solidFill>
                <a:latin typeface="Arial" panose="020B0604020202020204" pitchFamily="34" charset="0"/>
                <a:cs typeface="Arial" panose="020B0604020202020204" pitchFamily="34" charset="0"/>
              </a:rPr>
              <a:t>among</a:t>
            </a:r>
            <a:r>
              <a:rPr lang="en-GB" sz="1400" b="1" i="1">
                <a:solidFill>
                  <a:srgbClr val="674A68"/>
                </a:solidFill>
                <a:latin typeface="Arial" panose="020B0604020202020204" pitchFamily="34" charset="0"/>
                <a:cs typeface="Arial" panose="020B0604020202020204" pitchFamily="34" charset="0"/>
              </a:rPr>
              <a:t> Asian, Black, Mixed and the ‘Any other ethnic group’ categories.</a:t>
            </a:r>
            <a:r>
              <a:rPr lang="en-GB" sz="1400" i="1">
                <a:solidFill>
                  <a:srgbClr val="674A68"/>
                </a:solidFill>
                <a:latin typeface="Arial" panose="020B0604020202020204" pitchFamily="34" charset="0"/>
                <a:cs typeface="Arial" panose="020B0604020202020204" pitchFamily="34" charset="0"/>
              </a:rPr>
              <a:t> </a:t>
            </a:r>
          </a:p>
        </p:txBody>
      </p:sp>
      <p:sp>
        <p:nvSpPr>
          <p:cNvPr id="25" name="TextBox 24">
            <a:extLst>
              <a:ext uri="{FF2B5EF4-FFF2-40B4-BE49-F238E27FC236}">
                <a16:creationId xmlns:a16="http://schemas.microsoft.com/office/drawing/2014/main" id="{67B4C194-A9F7-43E7-9E63-5FE594798738}"/>
              </a:ext>
            </a:extLst>
          </p:cNvPr>
          <p:cNvSpPr txBox="1"/>
          <p:nvPr/>
        </p:nvSpPr>
        <p:spPr>
          <a:xfrm>
            <a:off x="2736057" y="6381082"/>
            <a:ext cx="9327166" cy="430887"/>
          </a:xfrm>
          <a:prstGeom prst="rect">
            <a:avLst/>
          </a:prstGeom>
          <a:noFill/>
        </p:spPr>
        <p:txBody>
          <a:bodyPr wrap="square" lIns="91440" tIns="45720" rIns="91440" bIns="45720" anchor="t">
            <a:spAutoFit/>
          </a:bodyPr>
          <a:lstStyle/>
          <a:p>
            <a:pPr algn="r"/>
            <a:r>
              <a:rPr lang="en-GB" sz="1100" b="1" i="0" u="none" strike="noStrike">
                <a:solidFill>
                  <a:schemeClr val="bg1">
                    <a:lumMod val="50000"/>
                  </a:schemeClr>
                </a:solidFill>
                <a:effectLst/>
                <a:latin typeface="Arial"/>
                <a:cs typeface="Arial"/>
              </a:rPr>
              <a:t>Source: National Child Measurement Programme, NHS Digital. National </a:t>
            </a:r>
            <a:r>
              <a:rPr lang="en-GB" sz="1100" b="1">
                <a:solidFill>
                  <a:schemeClr val="bg1">
                    <a:lumMod val="50000"/>
                  </a:schemeClr>
                </a:solidFill>
                <a:latin typeface="Arial"/>
                <a:cs typeface="Arial"/>
              </a:rPr>
              <a:t>dataset. </a:t>
            </a:r>
            <a:endParaRPr lang="en-GB" sz="1100" b="1">
              <a:solidFill>
                <a:schemeClr val="bg1">
                  <a:lumMod val="50000"/>
                </a:schemeClr>
              </a:solidFill>
              <a:latin typeface="Arial" panose="020B0604020202020204" pitchFamily="34" charset="0"/>
              <a:cs typeface="Arial" panose="020B0604020202020204" pitchFamily="34" charset="0"/>
            </a:endParaRPr>
          </a:p>
          <a:p>
            <a:pPr algn="r"/>
            <a:r>
              <a:rPr lang="en-GB" sz="1100" b="1">
                <a:solidFill>
                  <a:schemeClr val="bg1">
                    <a:lumMod val="50000"/>
                  </a:schemeClr>
                </a:solidFill>
                <a:latin typeface="Arial"/>
                <a:cs typeface="Arial"/>
              </a:rPr>
              <a:t>Pupils from the Cambridgeshire and Peterborough local authority schools' submission, based on the child’s residential postcode.</a:t>
            </a:r>
            <a:r>
              <a:rPr lang="en-GB" sz="1100">
                <a:solidFill>
                  <a:schemeClr val="bg1">
                    <a:lumMod val="50000"/>
                  </a:schemeClr>
                </a:solidFill>
                <a:latin typeface="Arial"/>
                <a:cs typeface="Arial"/>
              </a:rPr>
              <a:t> </a:t>
            </a:r>
            <a:endParaRPr lang="en-GB" sz="110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995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F5E2-0297-45A4-9F5C-0077231672BB}"/>
              </a:ext>
            </a:extLst>
          </p:cNvPr>
          <p:cNvSpPr>
            <a:spLocks noGrp="1"/>
          </p:cNvSpPr>
          <p:nvPr>
            <p:ph type="title"/>
          </p:nvPr>
        </p:nvSpPr>
        <p:spPr>
          <a:xfrm>
            <a:off x="0" y="3318553"/>
            <a:ext cx="12192000" cy="1243922"/>
          </a:xfrm>
          <a:solidFill>
            <a:srgbClr val="674A68"/>
          </a:solidFill>
        </p:spPr>
        <p:txBody>
          <a:bodyPr/>
          <a:lstStyle/>
          <a:p>
            <a:r>
              <a:rPr lang="en-GB" b="1">
                <a:solidFill>
                  <a:schemeClr val="bg1"/>
                </a:solidFill>
                <a:latin typeface="Arial" panose="020B0604020202020204" pitchFamily="34" charset="0"/>
                <a:cs typeface="Arial" panose="020B0604020202020204" pitchFamily="34" charset="0"/>
              </a:rPr>
              <a:t>Local enhanced dataset</a:t>
            </a:r>
          </a:p>
        </p:txBody>
      </p:sp>
    </p:spTree>
    <p:extLst>
      <p:ext uri="{BB962C8B-B14F-4D97-AF65-F5344CB8AC3E}">
        <p14:creationId xmlns:p14="http://schemas.microsoft.com/office/powerpoint/2010/main" val="3995190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4251F8-4340-4FF4-86BD-E0C96DD4AC50}"/>
              </a:ext>
            </a:extLst>
          </p:cNvPr>
          <p:cNvSpPr txBox="1"/>
          <p:nvPr/>
        </p:nvSpPr>
        <p:spPr>
          <a:xfrm>
            <a:off x="180226" y="1113561"/>
            <a:ext cx="11811000" cy="2800767"/>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NCMP </a:t>
            </a:r>
            <a:r>
              <a:rPr lang="en-GB" sz="1600" b="1" dirty="0">
                <a:solidFill>
                  <a:srgbClr val="674A68"/>
                </a:solidFill>
                <a:latin typeface="Arial" panose="020B0604020202020204" pitchFamily="34" charset="0"/>
                <a:cs typeface="Arial" panose="020B0604020202020204" pitchFamily="34" charset="0"/>
              </a:rPr>
              <a:t>local enhanced dataset </a:t>
            </a:r>
            <a:r>
              <a:rPr lang="en-GB" sz="1600" dirty="0">
                <a:latin typeface="Arial" panose="020B0604020202020204" pitchFamily="34" charset="0"/>
                <a:cs typeface="Arial" panose="020B0604020202020204" pitchFamily="34" charset="0"/>
              </a:rPr>
              <a:t>is provided to Public Health teams through a joint agreement between the Office for Health Improvement and Disparities (OHID) and NHS Digital (source of tables and graphs presented within this section).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Cambridgeshire and Peterborough data in this section includes pupils who are resident in the Cambridgeshire and Peterborough area and who attend a Cambridgeshire or Peterborough maintained or special school. (Note: NCMP data was collected in Cambridgeshire and Peterborough Special Schools for the first time in 2022/23)</a:t>
            </a:r>
            <a:r>
              <a:rPr lang="en-GB" sz="1600" b="1" dirty="0">
                <a:latin typeface="Arial" panose="020B0604020202020204" pitchFamily="34" charset="0"/>
                <a:cs typeface="Arial" panose="020B0604020202020204" pitchFamily="34" charset="0"/>
              </a:rPr>
              <a:t>.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Data exclude pupils who are resident in Cambridgeshire or Peterborough but attend a school located within another geographical area and pupils that attend a school within Cambridgeshire or Peterborough but do not live within the area. Independent schools (estimated to comprise approximately 6% of primary school-aged children nationally) are also excluded.</a:t>
            </a:r>
          </a:p>
          <a:p>
            <a:endParaRPr lang="en-GB" sz="16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B966B93-7A61-403A-9F5C-F949DD17DCA0}"/>
              </a:ext>
            </a:extLst>
          </p:cNvPr>
          <p:cNvSpPr txBox="1">
            <a:spLocks/>
          </p:cNvSpPr>
          <p:nvPr/>
        </p:nvSpPr>
        <p:spPr>
          <a:xfrm>
            <a:off x="0" y="1"/>
            <a:ext cx="12192000" cy="883578"/>
          </a:xfrm>
          <a:prstGeom prst="rect">
            <a:avLst/>
          </a:prstGeom>
          <a:solidFill>
            <a:srgbClr val="674A68"/>
          </a:solidFill>
          <a:ln>
            <a:solidFill>
              <a:srgbClr val="674A68"/>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bg1"/>
                </a:solidFill>
                <a:latin typeface="Arial" panose="020B0604020202020204" pitchFamily="34" charset="0"/>
                <a:cs typeface="Arial" panose="020B0604020202020204" pitchFamily="34" charset="0"/>
              </a:rPr>
              <a:t>Introduction</a:t>
            </a:r>
          </a:p>
        </p:txBody>
      </p:sp>
      <p:sp>
        <p:nvSpPr>
          <p:cNvPr id="6" name="TextBox 5">
            <a:extLst>
              <a:ext uri="{FF2B5EF4-FFF2-40B4-BE49-F238E27FC236}">
                <a16:creationId xmlns:a16="http://schemas.microsoft.com/office/drawing/2014/main" id="{CB4DEC5F-E2A5-E24F-C0A9-6C8E77213CAE}"/>
              </a:ext>
            </a:extLst>
          </p:cNvPr>
          <p:cNvSpPr txBox="1"/>
          <p:nvPr/>
        </p:nvSpPr>
        <p:spPr>
          <a:xfrm>
            <a:off x="1492806" y="3812431"/>
            <a:ext cx="9565240" cy="338554"/>
          </a:xfrm>
          <a:prstGeom prst="rect">
            <a:avLst/>
          </a:prstGeom>
          <a:solidFill>
            <a:srgbClr val="C0A7C1"/>
          </a:solidFill>
          <a:ln>
            <a:solidFill>
              <a:srgbClr val="C0A7C1"/>
            </a:solidFill>
          </a:ln>
        </p:spPr>
        <p:txBody>
          <a:bodyPr wrap="square" rtlCol="0">
            <a:spAutoFit/>
          </a:bodyPr>
          <a:lstStyle/>
          <a:p>
            <a:pPr algn="ctr"/>
            <a:r>
              <a:rPr lang="en-GB" sz="1600" b="1">
                <a:solidFill>
                  <a:schemeClr val="bg1"/>
                </a:solidFill>
                <a:latin typeface="Arial" panose="020B0604020202020204" pitchFamily="34" charset="0"/>
                <a:cs typeface="Arial" panose="020B0604020202020204" pitchFamily="34" charset="0"/>
              </a:rPr>
              <a:t>Count of pupils weighted</a:t>
            </a:r>
          </a:p>
        </p:txBody>
      </p:sp>
      <p:pic>
        <p:nvPicPr>
          <p:cNvPr id="2" name="Picture 1">
            <a:extLst>
              <a:ext uri="{FF2B5EF4-FFF2-40B4-BE49-F238E27FC236}">
                <a16:creationId xmlns:a16="http://schemas.microsoft.com/office/drawing/2014/main" id="{7D012DFC-D8B3-49E5-1B55-D47E7F0BBCF4}"/>
              </a:ext>
            </a:extLst>
          </p:cNvPr>
          <p:cNvPicPr>
            <a:picLocks noChangeAspect="1"/>
          </p:cNvPicPr>
          <p:nvPr/>
        </p:nvPicPr>
        <p:blipFill>
          <a:blip r:embed="rId3"/>
          <a:stretch>
            <a:fillRect/>
          </a:stretch>
        </p:blipFill>
        <p:spPr>
          <a:xfrm>
            <a:off x="6275426" y="4375868"/>
            <a:ext cx="3778250" cy="2025650"/>
          </a:xfrm>
          <a:prstGeom prst="rect">
            <a:avLst/>
          </a:prstGeom>
        </p:spPr>
      </p:pic>
      <p:pic>
        <p:nvPicPr>
          <p:cNvPr id="8" name="Picture 7">
            <a:extLst>
              <a:ext uri="{FF2B5EF4-FFF2-40B4-BE49-F238E27FC236}">
                <a16:creationId xmlns:a16="http://schemas.microsoft.com/office/drawing/2014/main" id="{9BA4F18A-209D-F220-5FC7-74D2B27ABBEF}"/>
              </a:ext>
            </a:extLst>
          </p:cNvPr>
          <p:cNvPicPr>
            <a:picLocks noChangeAspect="1"/>
          </p:cNvPicPr>
          <p:nvPr/>
        </p:nvPicPr>
        <p:blipFill>
          <a:blip r:embed="rId4"/>
          <a:stretch>
            <a:fillRect/>
          </a:stretch>
        </p:blipFill>
        <p:spPr>
          <a:xfrm>
            <a:off x="2421776" y="4375868"/>
            <a:ext cx="3663950" cy="2025650"/>
          </a:xfrm>
          <a:prstGeom prst="rect">
            <a:avLst/>
          </a:prstGeom>
        </p:spPr>
      </p:pic>
    </p:spTree>
    <p:extLst>
      <p:ext uri="{BB962C8B-B14F-4D97-AF65-F5344CB8AC3E}">
        <p14:creationId xmlns:p14="http://schemas.microsoft.com/office/powerpoint/2010/main" val="376090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EEFDFF-723D-42A9-8F2D-8F597C860C0F}"/>
              </a:ext>
            </a:extLst>
          </p:cNvPr>
          <p:cNvSpPr txBox="1">
            <a:spLocks/>
          </p:cNvSpPr>
          <p:nvPr/>
        </p:nvSpPr>
        <p:spPr>
          <a:xfrm>
            <a:off x="0" y="0"/>
            <a:ext cx="12192000" cy="825623"/>
          </a:xfrm>
          <a:prstGeom prst="rect">
            <a:avLst/>
          </a:prstGeom>
          <a:solidFill>
            <a:srgbClr val="674A6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bg1"/>
                </a:solidFill>
                <a:latin typeface="Arial" panose="020B0604020202020204" pitchFamily="34" charset="0"/>
                <a:cs typeface="Arial" panose="020B0604020202020204" pitchFamily="34" charset="0"/>
              </a:rPr>
              <a:t>Introduction</a:t>
            </a:r>
          </a:p>
        </p:txBody>
      </p:sp>
      <p:sp>
        <p:nvSpPr>
          <p:cNvPr id="10" name="TextBox 9">
            <a:extLst>
              <a:ext uri="{FF2B5EF4-FFF2-40B4-BE49-F238E27FC236}">
                <a16:creationId xmlns:a16="http://schemas.microsoft.com/office/drawing/2014/main" id="{7B935FEF-9986-474D-AEBC-3EFDA369FC4B}"/>
              </a:ext>
            </a:extLst>
          </p:cNvPr>
          <p:cNvSpPr txBox="1"/>
          <p:nvPr/>
        </p:nvSpPr>
        <p:spPr>
          <a:xfrm>
            <a:off x="403261" y="1132442"/>
            <a:ext cx="11450562" cy="5247590"/>
          </a:xfrm>
          <a:prstGeom prst="rect">
            <a:avLst/>
          </a:prstGeom>
          <a:noFill/>
        </p:spPr>
        <p:txBody>
          <a:bodyPr wrap="square">
            <a:spAutoFit/>
          </a:bodyPr>
          <a:lstStyle/>
          <a:p>
            <a:r>
              <a:rPr lang="en-GB" sz="1600" b="1" u="sng" dirty="0">
                <a:solidFill>
                  <a:srgbClr val="674A68"/>
                </a:solidFill>
                <a:latin typeface="Arial" panose="020B0604020202020204" pitchFamily="34" charset="0"/>
                <a:cs typeface="Arial" panose="020B0604020202020204" pitchFamily="34" charset="0"/>
              </a:rPr>
              <a:t>The National Child Measurement Programme (NCMP)</a:t>
            </a:r>
            <a:r>
              <a:rPr lang="en-GB" sz="1600" b="1" dirty="0">
                <a:solidFill>
                  <a:srgbClr val="674A68"/>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measures the height and weight of children across the country to assess overweight and obesity levels in children within primary schools to:</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support national and local public health initiatives,</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inform the local planning and delivery of services for children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data pack provides a summary of key findings from the NCMP for pupils in Reception (aged 4 to 5 years) and Year 6 (aged 10 to 11 years) in Cambridgeshire and Peterborough. </a:t>
            </a:r>
          </a:p>
          <a:p>
            <a:endParaRPr lang="en-GB" sz="16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sz="1200" b="1" i="1" dirty="0">
                <a:latin typeface="Arial" panose="020B0604020202020204" pitchFamily="34" charset="0"/>
                <a:cs typeface="Arial" panose="020B0604020202020204" pitchFamily="34" charset="0"/>
              </a:rPr>
              <a:t>Note on the impact of COVID-19 </a:t>
            </a:r>
            <a:r>
              <a:rPr lang="en-GB" sz="1100" dirty="0">
                <a:latin typeface="Arial" panose="020B0604020202020204" pitchFamily="34" charset="0"/>
                <a:cs typeface="Arial" panose="020B0604020202020204" pitchFamily="34" charset="0"/>
              </a:rPr>
              <a:t>The COVID-19 pandemic led to disruption of 2019/20 and 2020/21 NCMP data collection, therefore, some data is unavailable or has not been published due to data validity. In previous NCMP analysis, the Public Health Intelligence team aggregated the local dataset across 3 NCMP years in order to increase the statistical validity of the findings and to smooth out annual fluctuations. However, due to data gaps the </a:t>
            </a:r>
            <a:r>
              <a:rPr lang="en-GB" sz="1100" u="sng" dirty="0">
                <a:latin typeface="Arial" panose="020B0604020202020204" pitchFamily="34" charset="0"/>
                <a:cs typeface="Arial" panose="020B0604020202020204" pitchFamily="34" charset="0"/>
              </a:rPr>
              <a:t>local dataset </a:t>
            </a:r>
            <a:r>
              <a:rPr lang="en-GB" sz="1100" dirty="0">
                <a:latin typeface="Arial" panose="020B0604020202020204" pitchFamily="34" charset="0"/>
                <a:cs typeface="Arial" panose="020B0604020202020204" pitchFamily="34" charset="0"/>
              </a:rPr>
              <a:t>analysis provided in this data pack is for 2 years only (2021/22 and 2022/23) and therefore must be observed with a level of caution. </a:t>
            </a:r>
          </a:p>
        </p:txBody>
      </p:sp>
      <p:sp>
        <p:nvSpPr>
          <p:cNvPr id="12" name="TextBox 11">
            <a:extLst>
              <a:ext uri="{FF2B5EF4-FFF2-40B4-BE49-F238E27FC236}">
                <a16:creationId xmlns:a16="http://schemas.microsoft.com/office/drawing/2014/main" id="{D927C4B5-9DE6-4422-91BB-73A067C4CA6C}"/>
              </a:ext>
            </a:extLst>
          </p:cNvPr>
          <p:cNvSpPr txBox="1"/>
          <p:nvPr/>
        </p:nvSpPr>
        <p:spPr>
          <a:xfrm>
            <a:off x="622463" y="3131543"/>
            <a:ext cx="6834779" cy="523220"/>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Children's measurements are grouped according to the below weight status categories (UK90 population monitoring BMI cut offs):</a:t>
            </a:r>
          </a:p>
        </p:txBody>
      </p:sp>
      <p:sp>
        <p:nvSpPr>
          <p:cNvPr id="11" name="TextBox 10">
            <a:extLst>
              <a:ext uri="{FF2B5EF4-FFF2-40B4-BE49-F238E27FC236}">
                <a16:creationId xmlns:a16="http://schemas.microsoft.com/office/drawing/2014/main" id="{E87D7BD5-B350-436F-9EFB-F6F021D502D0}"/>
              </a:ext>
            </a:extLst>
          </p:cNvPr>
          <p:cNvSpPr txBox="1"/>
          <p:nvPr/>
        </p:nvSpPr>
        <p:spPr>
          <a:xfrm>
            <a:off x="622463" y="4905484"/>
            <a:ext cx="6400507" cy="430887"/>
          </a:xfrm>
          <a:prstGeom prst="rect">
            <a:avLst/>
          </a:prstGeom>
          <a:noFill/>
        </p:spPr>
        <p:txBody>
          <a:bodyPr wrap="square">
            <a:spAutoFit/>
          </a:bodyPr>
          <a:lstStyle/>
          <a:p>
            <a:r>
              <a:rPr lang="en-GB" sz="1100" b="1" dirty="0">
                <a:solidFill>
                  <a:schemeClr val="bg1">
                    <a:lumMod val="65000"/>
                  </a:schemeClr>
                </a:solidFill>
                <a:latin typeface="Arial" panose="020B0604020202020204" pitchFamily="34" charset="0"/>
                <a:cs typeface="Arial" panose="020B0604020202020204" pitchFamily="34" charset="0"/>
              </a:rPr>
              <a:t>Cole TJ, Freeman JV, </a:t>
            </a:r>
            <a:r>
              <a:rPr lang="en-GB" sz="1100" b="1" dirty="0" err="1">
                <a:solidFill>
                  <a:schemeClr val="bg1">
                    <a:lumMod val="65000"/>
                  </a:schemeClr>
                </a:solidFill>
                <a:latin typeface="Arial" panose="020B0604020202020204" pitchFamily="34" charset="0"/>
                <a:cs typeface="Arial" panose="020B0604020202020204" pitchFamily="34" charset="0"/>
              </a:rPr>
              <a:t>Preece</a:t>
            </a:r>
            <a:r>
              <a:rPr lang="en-GB" sz="1100" b="1" dirty="0">
                <a:solidFill>
                  <a:schemeClr val="bg1">
                    <a:lumMod val="65000"/>
                  </a:schemeClr>
                </a:solidFill>
                <a:latin typeface="Arial" panose="020B0604020202020204" pitchFamily="34" charset="0"/>
                <a:cs typeface="Arial" panose="020B0604020202020204" pitchFamily="34" charset="0"/>
              </a:rPr>
              <a:t> MA. Body mass index reference curves for the UK, 1990. Archives of Disease in Childhood 1995 73:25-29</a:t>
            </a:r>
          </a:p>
        </p:txBody>
      </p:sp>
      <p:sp>
        <p:nvSpPr>
          <p:cNvPr id="7" name="TextBox 6">
            <a:extLst>
              <a:ext uri="{FF2B5EF4-FFF2-40B4-BE49-F238E27FC236}">
                <a16:creationId xmlns:a16="http://schemas.microsoft.com/office/drawing/2014/main" id="{AF676BFD-3403-43E5-8849-616372E4B5AD}"/>
              </a:ext>
            </a:extLst>
          </p:cNvPr>
          <p:cNvSpPr txBox="1"/>
          <p:nvPr/>
        </p:nvSpPr>
        <p:spPr>
          <a:xfrm>
            <a:off x="7217544" y="3099570"/>
            <a:ext cx="4651899" cy="954107"/>
          </a:xfrm>
          <a:prstGeom prst="rect">
            <a:avLst/>
          </a:prstGeom>
          <a:noFill/>
        </p:spPr>
        <p:txBody>
          <a:bodyPr wrap="square">
            <a:spAutoFit/>
          </a:bodyPr>
          <a:lstStyle/>
          <a:p>
            <a:r>
              <a:rPr lang="en-GB" sz="1400" b="1" i="0" u="none" strike="noStrike">
                <a:effectLst/>
                <a:latin typeface="Arial" panose="020B0604020202020204" pitchFamily="34" charset="0"/>
                <a:cs typeface="Arial" panose="020B0604020202020204" pitchFamily="34" charset="0"/>
              </a:rPr>
              <a:t>RAG rating</a:t>
            </a:r>
          </a:p>
          <a:p>
            <a:r>
              <a:rPr lang="en-GB" sz="1400" b="0" i="0" u="none" strike="noStrike">
                <a:effectLst/>
                <a:latin typeface="Arial" panose="020B0604020202020204" pitchFamily="34" charset="0"/>
                <a:cs typeface="Arial" panose="020B0604020202020204" pitchFamily="34" charset="0"/>
              </a:rPr>
              <a:t>Unless stated otherwise, the statistical significance rating (or Red-Amber-Green/RAG rating) is calculated in comparison to the England average:</a:t>
            </a:r>
            <a:endParaRPr lang="en-GB" sz="14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83CB758-EA4F-4A9E-8BEA-7B3735913317}"/>
              </a:ext>
            </a:extLst>
          </p:cNvPr>
          <p:cNvPicPr>
            <a:picLocks noChangeAspect="1"/>
          </p:cNvPicPr>
          <p:nvPr/>
        </p:nvPicPr>
        <p:blipFill>
          <a:blip r:embed="rId3"/>
          <a:stretch>
            <a:fillRect/>
          </a:stretch>
        </p:blipFill>
        <p:spPr>
          <a:xfrm>
            <a:off x="7326307" y="4085651"/>
            <a:ext cx="3467100" cy="781050"/>
          </a:xfrm>
          <a:prstGeom prst="rect">
            <a:avLst/>
          </a:prstGeom>
        </p:spPr>
      </p:pic>
      <p:pic>
        <p:nvPicPr>
          <p:cNvPr id="2" name="Picture 1">
            <a:extLst>
              <a:ext uri="{FF2B5EF4-FFF2-40B4-BE49-F238E27FC236}">
                <a16:creationId xmlns:a16="http://schemas.microsoft.com/office/drawing/2014/main" id="{A7AF5315-B011-89DF-963E-4DE33E9CD16A}"/>
              </a:ext>
            </a:extLst>
          </p:cNvPr>
          <p:cNvPicPr>
            <a:picLocks noChangeAspect="1"/>
          </p:cNvPicPr>
          <p:nvPr/>
        </p:nvPicPr>
        <p:blipFill>
          <a:blip r:embed="rId4"/>
          <a:stretch>
            <a:fillRect/>
          </a:stretch>
        </p:blipFill>
        <p:spPr>
          <a:xfrm>
            <a:off x="688380" y="3744004"/>
            <a:ext cx="5860346" cy="1109008"/>
          </a:xfrm>
          <a:prstGeom prst="rect">
            <a:avLst/>
          </a:prstGeom>
        </p:spPr>
      </p:pic>
    </p:spTree>
    <p:extLst>
      <p:ext uri="{BB962C8B-B14F-4D97-AF65-F5344CB8AC3E}">
        <p14:creationId xmlns:p14="http://schemas.microsoft.com/office/powerpoint/2010/main" val="315758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4251F8-4340-4FF4-86BD-E0C96DD4AC50}"/>
              </a:ext>
            </a:extLst>
          </p:cNvPr>
          <p:cNvSpPr txBox="1"/>
          <p:nvPr/>
        </p:nvSpPr>
        <p:spPr>
          <a:xfrm>
            <a:off x="179614" y="998346"/>
            <a:ext cx="11811000" cy="3754874"/>
          </a:xfrm>
          <a:prstGeom prst="rect">
            <a:avLst/>
          </a:prstGeom>
          <a:noFill/>
        </p:spPr>
        <p:txBody>
          <a:bodyPr wrap="square">
            <a:spAutoFit/>
          </a:bodyPr>
          <a:lstStyle/>
          <a:p>
            <a:r>
              <a:rPr lang="en-GB" sz="1600" b="1" dirty="0">
                <a:solidFill>
                  <a:srgbClr val="674A68"/>
                </a:solidFill>
                <a:latin typeface="Arial" panose="020B0604020202020204" pitchFamily="34" charset="0"/>
                <a:cs typeface="Arial" panose="020B0604020202020204" pitchFamily="34" charset="0"/>
              </a:rPr>
              <a:t>Analysis of two-year data - 2021/22 and 2022/23 </a:t>
            </a:r>
            <a:r>
              <a:rPr lang="en-GB" sz="1400" dirty="0">
                <a:latin typeface="Arial" panose="020B0604020202020204" pitchFamily="34" charset="0"/>
                <a:cs typeface="Arial" panose="020B0604020202020204" pitchFamily="34" charset="0"/>
              </a:rPr>
              <a:t> Following national guidance, NCMP local analysis usually includes 3 years of pooled data to increase the statistical validity of findings and to smooth out annual fluctuations. However, due to data gaps through the Covid-19 pandemic the local dataset analysis provided hereafter is for two years only (2021/22 and 2022/23) and therefore must be observed with a level of caution. </a:t>
            </a:r>
          </a:p>
          <a:p>
            <a:endParaRPr lang="en-GB" sz="1600" dirty="0">
              <a:latin typeface="Arial" panose="020B0604020202020204" pitchFamily="34" charset="0"/>
              <a:cs typeface="Arial" panose="020B0604020202020204" pitchFamily="34" charset="0"/>
            </a:endParaRPr>
          </a:p>
          <a:p>
            <a:r>
              <a:rPr lang="en-GB" sz="1600" b="1" dirty="0">
                <a:solidFill>
                  <a:srgbClr val="674A68"/>
                </a:solidFill>
                <a:latin typeface="Arial" panose="020B0604020202020204" pitchFamily="34" charset="0"/>
                <a:cs typeface="Arial" panose="020B0604020202020204" pitchFamily="34" charset="0"/>
              </a:rPr>
              <a:t>Small numbers </a:t>
            </a:r>
            <a:r>
              <a:rPr lang="en-GB" sz="1400" dirty="0">
                <a:latin typeface="Arial" panose="020B0604020202020204" pitchFamily="34" charset="0"/>
                <a:cs typeface="Arial" panose="020B0604020202020204" pitchFamily="34" charset="0"/>
              </a:rPr>
              <a:t>within this dataset often lead to numerically higher/lower numbers, but ones that are not necessarily statistically significant. Data with small numbers can be difficult to interpret and must be used with caution.</a:t>
            </a:r>
          </a:p>
          <a:p>
            <a:endParaRPr lang="en-GB" sz="1600" dirty="0">
              <a:latin typeface="Arial" panose="020B0604020202020204" pitchFamily="34" charset="0"/>
              <a:cs typeface="Arial" panose="020B0604020202020204" pitchFamily="34" charset="0"/>
            </a:endParaRPr>
          </a:p>
          <a:p>
            <a:r>
              <a:rPr lang="en-GB" sz="1600" b="1" dirty="0">
                <a:solidFill>
                  <a:srgbClr val="674A68"/>
                </a:solidFill>
                <a:latin typeface="Arial" panose="020B0604020202020204" pitchFamily="34" charset="0"/>
                <a:cs typeface="Arial" panose="020B0604020202020204" pitchFamily="34" charset="0"/>
              </a:rPr>
              <a:t>Inclusion of Special School data for 2022/23</a:t>
            </a:r>
            <a:r>
              <a:rPr kumimoji="0" lang="en-GB" sz="1600" b="1" i="0" u="none" strike="noStrike" kern="1200" cap="none" spc="0" normalizeH="0" baseline="0" noProof="0" dirty="0">
                <a:ln>
                  <a:noFill/>
                </a:ln>
                <a:solidFill>
                  <a:srgbClr val="674A68"/>
                </a:solidFill>
                <a:effectLst/>
                <a:uLnTx/>
                <a:uFillTx/>
                <a:latin typeface="Arial" panose="020B0604020202020204" pitchFamily="34" charset="0"/>
                <a:ea typeface="+mn-ea"/>
                <a:cs typeface="Arial" panose="020B0604020202020204" pitchFamily="34" charset="0"/>
              </a:rPr>
              <a:t> </a:t>
            </a:r>
            <a:r>
              <a:rPr lang="en-GB" sz="1400" dirty="0">
                <a:latin typeface="Arial" panose="020B0604020202020204" pitchFamily="34" charset="0"/>
                <a:cs typeface="Arial" panose="020B0604020202020204" pitchFamily="34" charset="0"/>
              </a:rPr>
              <a:t>For the first time, NCMP data was collected across Cambridgeshire and Peterborough special schools in 2022/23. Data on special school pupils who are also resident in Cambridgeshire and Peterborough has been included in this pack. Prevalence of Overweight and Obesity is higher in special schools; for 2022/23 across Cambridgeshire and Peterborough the rate for Year 6 pupils was 54%*. However, the number of special school pupils measured are small therefore there is no significant impact on the aggregated Cambridgeshire and Peterborough figures, or key messages, presented within this datapack. </a:t>
            </a:r>
          </a:p>
          <a:p>
            <a:endParaRPr lang="en-GB" sz="1600" dirty="0">
              <a:latin typeface="Arial" panose="020B0604020202020204" pitchFamily="34" charset="0"/>
              <a:cs typeface="Arial" panose="020B0604020202020204" pitchFamily="34" charset="0"/>
            </a:endParaRPr>
          </a:p>
          <a:p>
            <a:r>
              <a:rPr lang="en-GB" sz="1600" b="1" dirty="0">
                <a:solidFill>
                  <a:srgbClr val="674A68"/>
                </a:solidFill>
                <a:latin typeface="Arial" panose="020B0604020202020204" pitchFamily="34" charset="0"/>
                <a:cs typeface="Arial" panose="020B0604020202020204" pitchFamily="34" charset="0"/>
              </a:rPr>
              <a:t>Statistical significance/RAG rating </a:t>
            </a:r>
            <a:r>
              <a:rPr lang="en-GB" sz="1400" dirty="0">
                <a:latin typeface="Arial" panose="020B0604020202020204" pitchFamily="34" charset="0"/>
                <a:cs typeface="Arial" panose="020B0604020202020204" pitchFamily="34" charset="0"/>
              </a:rPr>
              <a:t>Within this section the Red-Amber-Green (RAG) rating is done in comparison to a parent geography:</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Cambridgeshire districts are compared Cambridgeshire</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Cambridgeshire and Peterborough are compared to C&amp;P combined.</a:t>
            </a:r>
          </a:p>
        </p:txBody>
      </p:sp>
      <p:sp>
        <p:nvSpPr>
          <p:cNvPr id="5" name="Title 1">
            <a:extLst>
              <a:ext uri="{FF2B5EF4-FFF2-40B4-BE49-F238E27FC236}">
                <a16:creationId xmlns:a16="http://schemas.microsoft.com/office/drawing/2014/main" id="{2B966B93-7A61-403A-9F5C-F949DD17DCA0}"/>
              </a:ext>
            </a:extLst>
          </p:cNvPr>
          <p:cNvSpPr txBox="1">
            <a:spLocks/>
          </p:cNvSpPr>
          <p:nvPr/>
        </p:nvSpPr>
        <p:spPr>
          <a:xfrm>
            <a:off x="0" y="1"/>
            <a:ext cx="12192000" cy="904126"/>
          </a:xfrm>
          <a:prstGeom prst="rect">
            <a:avLst/>
          </a:prstGeom>
          <a:solidFill>
            <a:srgbClr val="674A6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Arial" panose="020B0604020202020204" pitchFamily="34" charset="0"/>
                <a:cs typeface="Arial" panose="020B0604020202020204" pitchFamily="34" charset="0"/>
              </a:rPr>
              <a:t>NCPM local dataset: notes and limitations</a:t>
            </a:r>
          </a:p>
        </p:txBody>
      </p:sp>
      <p:pic>
        <p:nvPicPr>
          <p:cNvPr id="6" name="Picture 5">
            <a:extLst>
              <a:ext uri="{FF2B5EF4-FFF2-40B4-BE49-F238E27FC236}">
                <a16:creationId xmlns:a16="http://schemas.microsoft.com/office/drawing/2014/main" id="{64A8A92D-02F5-3768-E243-4B53A4EFD179}"/>
              </a:ext>
            </a:extLst>
          </p:cNvPr>
          <p:cNvPicPr>
            <a:picLocks noChangeAspect="1"/>
          </p:cNvPicPr>
          <p:nvPr/>
        </p:nvPicPr>
        <p:blipFill>
          <a:blip r:embed="rId3"/>
          <a:stretch>
            <a:fillRect/>
          </a:stretch>
        </p:blipFill>
        <p:spPr>
          <a:xfrm>
            <a:off x="4926415" y="5321718"/>
            <a:ext cx="6126257" cy="1062718"/>
          </a:xfrm>
          <a:prstGeom prst="rect">
            <a:avLst/>
          </a:prstGeom>
        </p:spPr>
      </p:pic>
      <p:sp>
        <p:nvSpPr>
          <p:cNvPr id="3" name="TextBox 2">
            <a:extLst>
              <a:ext uri="{FF2B5EF4-FFF2-40B4-BE49-F238E27FC236}">
                <a16:creationId xmlns:a16="http://schemas.microsoft.com/office/drawing/2014/main" id="{B4011DB6-B5B3-697B-CF07-4DEA10649D96}"/>
              </a:ext>
            </a:extLst>
          </p:cNvPr>
          <p:cNvSpPr txBox="1"/>
          <p:nvPr/>
        </p:nvSpPr>
        <p:spPr>
          <a:xfrm>
            <a:off x="179614" y="5184107"/>
            <a:ext cx="4609556" cy="1415772"/>
          </a:xfrm>
          <a:prstGeom prst="rect">
            <a:avLst/>
          </a:prstGeom>
          <a:noFill/>
        </p:spPr>
        <p:txBody>
          <a:bodyPr wrap="square">
            <a:spAutoFit/>
          </a:bodyPr>
          <a:lstStyle/>
          <a:p>
            <a:r>
              <a:rPr lang="en-GB" sz="1600" b="1" dirty="0">
                <a:solidFill>
                  <a:srgbClr val="674A68"/>
                </a:solidFill>
                <a:latin typeface="Arial" panose="020B0604020202020204" pitchFamily="34" charset="0"/>
                <a:cs typeface="Arial" panose="020B0604020202020204" pitchFamily="34" charset="0"/>
              </a:rPr>
              <a:t>Child status categories</a:t>
            </a:r>
          </a:p>
          <a:p>
            <a:r>
              <a:rPr lang="en-GB" sz="1400" dirty="0">
                <a:latin typeface="Arial" panose="020B0604020202020204" pitchFamily="34" charset="0"/>
                <a:cs typeface="Arial" panose="020B0604020202020204" pitchFamily="34" charset="0"/>
              </a:rPr>
              <a:t>The BMI status categories follow the same approach as the National dataset (UK90 population monitoring cut offs). Though, following national guidance, ‘Obesity’ is referred to as ‘Very Overweight’ within the local enhanced dataset. </a:t>
            </a:r>
          </a:p>
        </p:txBody>
      </p:sp>
    </p:spTree>
    <p:extLst>
      <p:ext uri="{BB962C8B-B14F-4D97-AF65-F5344CB8AC3E}">
        <p14:creationId xmlns:p14="http://schemas.microsoft.com/office/powerpoint/2010/main" val="3875112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1129A-11F8-3388-20B1-D52DF2834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1DCC3-3BFF-DFB4-4717-AFC7E02FD8C9}"/>
              </a:ext>
            </a:extLst>
          </p:cNvPr>
          <p:cNvSpPr>
            <a:spLocks noGrp="1"/>
          </p:cNvSpPr>
          <p:nvPr>
            <p:ph type="title"/>
          </p:nvPr>
        </p:nvSpPr>
        <p:spPr>
          <a:xfrm>
            <a:off x="0" y="0"/>
            <a:ext cx="12192000" cy="867827"/>
          </a:xfrm>
          <a:solidFill>
            <a:srgbClr val="674A68"/>
          </a:solidFill>
        </p:spPr>
        <p:txBody>
          <a:bodyPr>
            <a:normAutofit/>
          </a:bodyPr>
          <a:lstStyle/>
          <a:p>
            <a:pPr algn="ctr"/>
            <a:r>
              <a:rPr lang="en-GB" sz="2800">
                <a:solidFill>
                  <a:schemeClr val="bg1"/>
                </a:solidFill>
                <a:latin typeface="Arial" panose="020B0604020202020204" pitchFamily="34" charset="0"/>
                <a:cs typeface="Arial" panose="020B0604020202020204" pitchFamily="34" charset="0"/>
              </a:rPr>
              <a:t>Weight category ‘Healthy weight’ </a:t>
            </a:r>
            <a:r>
              <a:rPr lang="en-GB" sz="2800" i="0" u="none" strike="noStrike">
                <a:solidFill>
                  <a:schemeClr val="bg1"/>
                </a:solidFill>
                <a:effectLst/>
                <a:latin typeface="Arial" panose="020B0604020202020204" pitchFamily="34" charset="0"/>
                <a:cs typeface="Arial" panose="020B0604020202020204" pitchFamily="34" charset="0"/>
              </a:rPr>
              <a:t>by district</a:t>
            </a:r>
            <a:endParaRPr lang="en-GB" sz="280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D7D75CF-23AB-9619-F3D0-7EC908BBBF1B}"/>
              </a:ext>
            </a:extLst>
          </p:cNvPr>
          <p:cNvSpPr txBox="1"/>
          <p:nvPr/>
        </p:nvSpPr>
        <p:spPr>
          <a:xfrm>
            <a:off x="3760342" y="6381082"/>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
        <p:nvSpPr>
          <p:cNvPr id="21" name="TextBox 20">
            <a:extLst>
              <a:ext uri="{FF2B5EF4-FFF2-40B4-BE49-F238E27FC236}">
                <a16:creationId xmlns:a16="http://schemas.microsoft.com/office/drawing/2014/main" id="{A14128F1-C410-0E26-2159-CCD2E64DBDE2}"/>
              </a:ext>
            </a:extLst>
          </p:cNvPr>
          <p:cNvSpPr txBox="1"/>
          <p:nvPr/>
        </p:nvSpPr>
        <p:spPr>
          <a:xfrm>
            <a:off x="91821" y="4570668"/>
            <a:ext cx="4602206" cy="738664"/>
          </a:xfrm>
          <a:prstGeom prst="rect">
            <a:avLst/>
          </a:prstGeom>
          <a:noFill/>
        </p:spPr>
        <p:txBody>
          <a:bodyPr wrap="square">
            <a:spAutoFit/>
          </a:bodyPr>
          <a:lstStyle/>
          <a:p>
            <a:r>
              <a:rPr lang="en-GB" sz="1400" i="1">
                <a:latin typeface="Arial" panose="020B0604020202020204" pitchFamily="34" charset="0"/>
                <a:cs typeface="Arial" panose="020B0604020202020204" pitchFamily="34" charset="0"/>
              </a:rPr>
              <a:t>‘Healthy weight</a:t>
            </a:r>
            <a:r>
              <a:rPr lang="en-GB" sz="1400">
                <a:latin typeface="Arial" panose="020B0604020202020204" pitchFamily="34" charset="0"/>
                <a:cs typeface="Arial" panose="020B0604020202020204" pitchFamily="34" charset="0"/>
              </a:rPr>
              <a:t>’ prevalence for </a:t>
            </a:r>
            <a:r>
              <a:rPr lang="en-GB" sz="1400" b="1" i="1" u="sng">
                <a:latin typeface="Arial" panose="020B0604020202020204" pitchFamily="34" charset="0"/>
                <a:cs typeface="Arial" panose="020B0604020202020204" pitchFamily="34" charset="0"/>
              </a:rPr>
              <a:t>Year 6 pupils</a:t>
            </a:r>
            <a:r>
              <a:rPr lang="en-GB" sz="1400" b="1" i="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across </a:t>
            </a:r>
            <a:r>
              <a:rPr lang="en-GB" sz="1400" b="1">
                <a:latin typeface="Arial" panose="020B0604020202020204" pitchFamily="34" charset="0"/>
                <a:cs typeface="Arial" panose="020B0604020202020204" pitchFamily="34" charset="0"/>
              </a:rPr>
              <a:t>C&amp;P is 64.4%, </a:t>
            </a:r>
            <a:r>
              <a:rPr lang="en-GB" sz="1400">
                <a:latin typeface="Arial" panose="020B0604020202020204" pitchFamily="34" charset="0"/>
                <a:cs typeface="Arial" panose="020B0604020202020204" pitchFamily="34" charset="0"/>
              </a:rPr>
              <a:t>this varies across areas; </a:t>
            </a:r>
            <a:r>
              <a:rPr lang="en-GB" sz="1400" b="1">
                <a:latin typeface="Arial" panose="020B0604020202020204" pitchFamily="34" charset="0"/>
                <a:cs typeface="Arial" panose="020B0604020202020204" pitchFamily="34" charset="0"/>
              </a:rPr>
              <a:t>72.0% South Cambridgeshire</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58.0% Peterborough</a:t>
            </a:r>
            <a:r>
              <a:rPr lang="en-GB" sz="1400">
                <a:latin typeface="Arial" panose="020B0604020202020204" pitchFamily="34" charset="0"/>
                <a:cs typeface="Arial" panose="020B0604020202020204" pitchFamily="34" charset="0"/>
              </a:rPr>
              <a:t>.</a:t>
            </a:r>
          </a:p>
        </p:txBody>
      </p:sp>
      <p:sp>
        <p:nvSpPr>
          <p:cNvPr id="37" name="TextBox 36">
            <a:extLst>
              <a:ext uri="{FF2B5EF4-FFF2-40B4-BE49-F238E27FC236}">
                <a16:creationId xmlns:a16="http://schemas.microsoft.com/office/drawing/2014/main" id="{036597AA-4EA7-9CF8-CE52-842C797499AB}"/>
              </a:ext>
            </a:extLst>
          </p:cNvPr>
          <p:cNvSpPr txBox="1"/>
          <p:nvPr/>
        </p:nvSpPr>
        <p:spPr>
          <a:xfrm>
            <a:off x="137833" y="2556131"/>
            <a:ext cx="4249232" cy="738664"/>
          </a:xfrm>
          <a:prstGeom prst="rect">
            <a:avLst/>
          </a:prstGeom>
          <a:noFill/>
        </p:spPr>
        <p:txBody>
          <a:bodyPr wrap="square">
            <a:spAutoFit/>
          </a:bodyPr>
          <a:lstStyle/>
          <a:p>
            <a:r>
              <a:rPr lang="en-GB" sz="1400" i="1">
                <a:latin typeface="Arial" panose="020B0604020202020204" pitchFamily="34" charset="0"/>
                <a:cs typeface="Arial" panose="020B0604020202020204" pitchFamily="34" charset="0"/>
              </a:rPr>
              <a:t>‘Healthy weight’ </a:t>
            </a:r>
            <a:r>
              <a:rPr lang="en-GB" sz="1400">
                <a:latin typeface="Arial" panose="020B0604020202020204" pitchFamily="34" charset="0"/>
                <a:cs typeface="Arial" panose="020B0604020202020204" pitchFamily="34" charset="0"/>
              </a:rPr>
              <a:t>prevalence for</a:t>
            </a:r>
            <a:r>
              <a:rPr lang="en-GB" sz="1400" i="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rPr>
              <a:t>Reception pupils </a:t>
            </a:r>
            <a:r>
              <a:rPr lang="en-GB" sz="1400">
                <a:latin typeface="Arial" panose="020B0604020202020204" pitchFamily="34" charset="0"/>
                <a:cs typeface="Arial" panose="020B0604020202020204" pitchFamily="34" charset="0"/>
              </a:rPr>
              <a:t>across</a:t>
            </a:r>
            <a:r>
              <a:rPr lang="en-GB" sz="1400" i="1">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C&amp;P is 79.3%, </a:t>
            </a:r>
            <a:r>
              <a:rPr lang="en-GB" sz="1400">
                <a:latin typeface="Arial" panose="020B0604020202020204" pitchFamily="34" charset="0"/>
                <a:cs typeface="Arial" panose="020B0604020202020204" pitchFamily="34" charset="0"/>
              </a:rPr>
              <a:t>this varies between areas; </a:t>
            </a:r>
            <a:r>
              <a:rPr lang="en-GB" sz="1400" b="1">
                <a:latin typeface="Arial" panose="020B0604020202020204" pitchFamily="34" charset="0"/>
                <a:cs typeface="Arial" panose="020B0604020202020204" pitchFamily="34" charset="0"/>
              </a:rPr>
              <a:t>83.1% Cambridge</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75.6% Fenland</a:t>
            </a:r>
            <a:r>
              <a:rPr lang="en-GB" sz="1400">
                <a:latin typeface="Arial" panose="020B0604020202020204" pitchFamily="34" charset="0"/>
                <a:cs typeface="Arial" panose="020B0604020202020204" pitchFamily="34" charset="0"/>
              </a:rPr>
              <a:t>.</a:t>
            </a:r>
            <a:endParaRPr lang="en-GB" sz="18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D3941A0-A7D7-F2C4-11C8-23609579C071}"/>
              </a:ext>
            </a:extLst>
          </p:cNvPr>
          <p:cNvSpPr txBox="1"/>
          <p:nvPr/>
        </p:nvSpPr>
        <p:spPr>
          <a:xfrm>
            <a:off x="154112" y="1217192"/>
            <a:ext cx="4438436" cy="344480"/>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cs typeface="Arial" panose="020B0604020202020204" pitchFamily="34" charset="0"/>
              </a:rPr>
              <a:t>Pupils measured as ‘</a:t>
            </a:r>
            <a:r>
              <a:rPr lang="en-GB" sz="1600" b="1">
                <a:solidFill>
                  <a:schemeClr val="bg1"/>
                </a:solidFill>
                <a:latin typeface="Arial" panose="020B0604020202020204" pitchFamily="34" charset="0"/>
                <a:cs typeface="Arial" panose="020B0604020202020204" pitchFamily="34" charset="0"/>
              </a:rPr>
              <a:t>Healthy Weight’</a:t>
            </a:r>
          </a:p>
        </p:txBody>
      </p:sp>
      <p:sp>
        <p:nvSpPr>
          <p:cNvPr id="5" name="TextBox 4">
            <a:extLst>
              <a:ext uri="{FF2B5EF4-FFF2-40B4-BE49-F238E27FC236}">
                <a16:creationId xmlns:a16="http://schemas.microsoft.com/office/drawing/2014/main" id="{50135A38-09C0-CCCB-EAAC-8BD0713CC2E2}"/>
              </a:ext>
            </a:extLst>
          </p:cNvPr>
          <p:cNvSpPr txBox="1"/>
          <p:nvPr/>
        </p:nvSpPr>
        <p:spPr>
          <a:xfrm>
            <a:off x="3240437" y="1826073"/>
            <a:ext cx="1729061"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Approx. </a:t>
            </a:r>
            <a:r>
              <a:rPr lang="en-GB" sz="1200" b="1">
                <a:solidFill>
                  <a:srgbClr val="674A68"/>
                </a:solidFill>
                <a:latin typeface="Arial" panose="020B0604020202020204" pitchFamily="34" charset="0"/>
                <a:cs typeface="Arial" panose="020B0604020202020204" pitchFamily="34" charset="0"/>
              </a:rPr>
              <a:t>8 in 10 Reception pupils</a:t>
            </a:r>
          </a:p>
        </p:txBody>
      </p:sp>
      <p:sp>
        <p:nvSpPr>
          <p:cNvPr id="69" name="TextBox 68">
            <a:extLst>
              <a:ext uri="{FF2B5EF4-FFF2-40B4-BE49-F238E27FC236}">
                <a16:creationId xmlns:a16="http://schemas.microsoft.com/office/drawing/2014/main" id="{1DBF64EA-B02D-C0AA-BC47-548C30D159B8}"/>
              </a:ext>
            </a:extLst>
          </p:cNvPr>
          <p:cNvSpPr txBox="1"/>
          <p:nvPr/>
        </p:nvSpPr>
        <p:spPr>
          <a:xfrm>
            <a:off x="3297254" y="3806413"/>
            <a:ext cx="1432625"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Approx. </a:t>
            </a:r>
            <a:r>
              <a:rPr lang="en-GB" sz="1200" b="1" dirty="0">
                <a:solidFill>
                  <a:srgbClr val="674A68"/>
                </a:solidFill>
                <a:latin typeface="Arial" panose="020B0604020202020204" pitchFamily="34" charset="0"/>
                <a:cs typeface="Arial" panose="020B0604020202020204" pitchFamily="34" charset="0"/>
              </a:rPr>
              <a:t>6 in 10 Year 6 pupils</a:t>
            </a:r>
          </a:p>
        </p:txBody>
      </p:sp>
      <p:sp>
        <p:nvSpPr>
          <p:cNvPr id="6" name="TextBox 5">
            <a:extLst>
              <a:ext uri="{FF2B5EF4-FFF2-40B4-BE49-F238E27FC236}">
                <a16:creationId xmlns:a16="http://schemas.microsoft.com/office/drawing/2014/main" id="{BE6CBFDF-5C48-F282-C22A-B88C585306C7}"/>
              </a:ext>
            </a:extLst>
          </p:cNvPr>
          <p:cNvSpPr txBox="1"/>
          <p:nvPr/>
        </p:nvSpPr>
        <p:spPr>
          <a:xfrm>
            <a:off x="168657" y="5554697"/>
            <a:ext cx="4556194" cy="584775"/>
          </a:xfrm>
          <a:prstGeom prst="rect">
            <a:avLst/>
          </a:prstGeom>
          <a:solidFill>
            <a:srgbClr val="C0A7C1"/>
          </a:solidFill>
        </p:spPr>
        <p:txBody>
          <a:bodyPr wrap="square" rtlCol="0">
            <a:spAutoFit/>
          </a:bodyPr>
          <a:lstStyle/>
          <a:p>
            <a:r>
              <a:rPr lang="en-GB" sz="1600" b="1">
                <a:latin typeface="Arial" panose="020B0604020202020204" pitchFamily="34" charset="0"/>
                <a:cs typeface="Arial" panose="020B0604020202020204" pitchFamily="34" charset="0"/>
              </a:rPr>
              <a:t>Fenland</a:t>
            </a:r>
            <a:r>
              <a:rPr lang="en-GB" sz="1600">
                <a:latin typeface="Arial" panose="020B0604020202020204" pitchFamily="34" charset="0"/>
                <a:cs typeface="Arial" panose="020B0604020202020204" pitchFamily="34" charset="0"/>
              </a:rPr>
              <a:t> and </a:t>
            </a:r>
            <a:r>
              <a:rPr lang="en-GB" sz="1600" b="1">
                <a:latin typeface="Arial" panose="020B0604020202020204" pitchFamily="34" charset="0"/>
                <a:cs typeface="Arial" panose="020B0604020202020204" pitchFamily="34" charset="0"/>
              </a:rPr>
              <a:t>Peterborough</a:t>
            </a:r>
            <a:r>
              <a:rPr lang="en-GB" sz="1600">
                <a:latin typeface="Arial" panose="020B0604020202020204" pitchFamily="34" charset="0"/>
                <a:cs typeface="Arial" panose="020B0604020202020204" pitchFamily="34" charset="0"/>
              </a:rPr>
              <a:t> have</a:t>
            </a:r>
            <a:r>
              <a:rPr lang="en-GB" sz="1600">
                <a:solidFill>
                  <a:srgbClr val="002060"/>
                </a:solidFill>
                <a:latin typeface="Arial" panose="020B0604020202020204" pitchFamily="34" charset="0"/>
                <a:cs typeface="Arial" panose="020B0604020202020204" pitchFamily="34" charset="0"/>
              </a:rPr>
              <a:t> </a:t>
            </a:r>
            <a:r>
              <a:rPr lang="en-GB" sz="1600" b="1">
                <a:solidFill>
                  <a:srgbClr val="FF0000"/>
                </a:solidFill>
                <a:latin typeface="Arial" panose="020B0604020202020204" pitchFamily="34" charset="0"/>
                <a:cs typeface="Arial" panose="020B0604020202020204" pitchFamily="34" charset="0"/>
              </a:rPr>
              <a:t>worse/lower*</a:t>
            </a:r>
            <a:r>
              <a:rPr lang="en-GB" sz="1600">
                <a:solidFill>
                  <a:srgbClr val="FF0000"/>
                </a:solidFill>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rates of ‘Healthy weight’ pupils.</a:t>
            </a:r>
          </a:p>
        </p:txBody>
      </p:sp>
      <p:sp>
        <p:nvSpPr>
          <p:cNvPr id="71" name="TextBox 70">
            <a:extLst>
              <a:ext uri="{FF2B5EF4-FFF2-40B4-BE49-F238E27FC236}">
                <a16:creationId xmlns:a16="http://schemas.microsoft.com/office/drawing/2014/main" id="{A13BCBEF-F621-54A2-EEFB-C743BD16772A}"/>
              </a:ext>
            </a:extLst>
          </p:cNvPr>
          <p:cNvSpPr txBox="1"/>
          <p:nvPr/>
        </p:nvSpPr>
        <p:spPr>
          <a:xfrm>
            <a:off x="103432" y="6585723"/>
            <a:ext cx="4034596" cy="261610"/>
          </a:xfrm>
          <a:prstGeom prst="rect">
            <a:avLst/>
          </a:prstGeom>
          <a:noFill/>
        </p:spPr>
        <p:txBody>
          <a:bodyPr wrap="square">
            <a:spAutoFit/>
          </a:bodyPr>
          <a:lstStyle/>
          <a:p>
            <a:r>
              <a:rPr lang="en-GB" sz="1100">
                <a:solidFill>
                  <a:srgbClr val="FF0000"/>
                </a:solidFill>
              </a:rPr>
              <a:t>*Statistically Significantly</a:t>
            </a:r>
          </a:p>
        </p:txBody>
      </p:sp>
      <p:pic>
        <p:nvPicPr>
          <p:cNvPr id="4" name="Graphic 3" descr="Child with balloon with solid fill">
            <a:extLst>
              <a:ext uri="{FF2B5EF4-FFF2-40B4-BE49-F238E27FC236}">
                <a16:creationId xmlns:a16="http://schemas.microsoft.com/office/drawing/2014/main" id="{1F1717E1-DDE4-FE1B-0145-F42F2A1EEC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67985" y="1730338"/>
            <a:ext cx="656689" cy="656689"/>
          </a:xfrm>
          <a:prstGeom prst="rect">
            <a:avLst/>
          </a:prstGeom>
        </p:spPr>
      </p:pic>
      <p:pic>
        <p:nvPicPr>
          <p:cNvPr id="7" name="Graphic 6" descr="Child with balloon with solid fill">
            <a:extLst>
              <a:ext uri="{FF2B5EF4-FFF2-40B4-BE49-F238E27FC236}">
                <a16:creationId xmlns:a16="http://schemas.microsoft.com/office/drawing/2014/main" id="{E8E3FEAE-2E24-9400-A1E1-11CEE73D0B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0" y="1728626"/>
            <a:ext cx="656689" cy="656689"/>
          </a:xfrm>
          <a:prstGeom prst="rect">
            <a:avLst/>
          </a:prstGeom>
        </p:spPr>
      </p:pic>
      <p:pic>
        <p:nvPicPr>
          <p:cNvPr id="8" name="Graphic 7" descr="Child with balloon with solid fill">
            <a:extLst>
              <a:ext uri="{FF2B5EF4-FFF2-40B4-BE49-F238E27FC236}">
                <a16:creationId xmlns:a16="http://schemas.microsoft.com/office/drawing/2014/main" id="{E5363305-C6A4-7432-6CBB-A92EBE13A5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4491" y="1723943"/>
            <a:ext cx="656689" cy="656689"/>
          </a:xfrm>
          <a:prstGeom prst="rect">
            <a:avLst/>
          </a:prstGeom>
        </p:spPr>
      </p:pic>
      <p:pic>
        <p:nvPicPr>
          <p:cNvPr id="9" name="Graphic 8" descr="Child with balloon with solid fill">
            <a:extLst>
              <a:ext uri="{FF2B5EF4-FFF2-40B4-BE49-F238E27FC236}">
                <a16:creationId xmlns:a16="http://schemas.microsoft.com/office/drawing/2014/main" id="{2C59D486-43B3-440D-4129-B22CBE5DB4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0753" y="1743748"/>
            <a:ext cx="656689" cy="656689"/>
          </a:xfrm>
          <a:prstGeom prst="rect">
            <a:avLst/>
          </a:prstGeom>
        </p:spPr>
      </p:pic>
      <p:pic>
        <p:nvPicPr>
          <p:cNvPr id="10" name="Graphic 9" descr="Child with balloon with solid fill">
            <a:extLst>
              <a:ext uri="{FF2B5EF4-FFF2-40B4-BE49-F238E27FC236}">
                <a16:creationId xmlns:a16="http://schemas.microsoft.com/office/drawing/2014/main" id="{E84B8908-D9EB-33E7-7430-38BA476163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5609" y="1743748"/>
            <a:ext cx="656689" cy="656689"/>
          </a:xfrm>
          <a:prstGeom prst="rect">
            <a:avLst/>
          </a:prstGeom>
        </p:spPr>
      </p:pic>
      <p:pic>
        <p:nvPicPr>
          <p:cNvPr id="12" name="Graphic 11" descr="Child with balloon with solid fill">
            <a:extLst>
              <a:ext uri="{FF2B5EF4-FFF2-40B4-BE49-F238E27FC236}">
                <a16:creationId xmlns:a16="http://schemas.microsoft.com/office/drawing/2014/main" id="{7C005E78-BB26-DEFF-033C-C72D268A5A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415266" y="1747463"/>
            <a:ext cx="656689" cy="656689"/>
          </a:xfrm>
          <a:prstGeom prst="rect">
            <a:avLst/>
          </a:prstGeom>
        </p:spPr>
      </p:pic>
      <p:pic>
        <p:nvPicPr>
          <p:cNvPr id="13" name="Graphic 12" descr="Child with balloon with solid fill">
            <a:extLst>
              <a:ext uri="{FF2B5EF4-FFF2-40B4-BE49-F238E27FC236}">
                <a16:creationId xmlns:a16="http://schemas.microsoft.com/office/drawing/2014/main" id="{6DB13B73-2CB5-4C5C-0CCD-F892310BBF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713217" y="1747461"/>
            <a:ext cx="656689" cy="656689"/>
          </a:xfrm>
          <a:prstGeom prst="rect">
            <a:avLst/>
          </a:prstGeom>
        </p:spPr>
      </p:pic>
      <p:pic>
        <p:nvPicPr>
          <p:cNvPr id="14" name="Graphic 13" descr="Child with balloon with solid fill">
            <a:extLst>
              <a:ext uri="{FF2B5EF4-FFF2-40B4-BE49-F238E27FC236}">
                <a16:creationId xmlns:a16="http://schemas.microsoft.com/office/drawing/2014/main" id="{31E1C7AA-0BA5-C1F5-649D-64E193A5FD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980344" y="1737188"/>
            <a:ext cx="656689" cy="656689"/>
          </a:xfrm>
          <a:prstGeom prst="rect">
            <a:avLst/>
          </a:prstGeom>
        </p:spPr>
      </p:pic>
      <p:pic>
        <p:nvPicPr>
          <p:cNvPr id="15" name="Graphic 14" descr="Child with balloon with solid fill">
            <a:extLst>
              <a:ext uri="{FF2B5EF4-FFF2-40B4-BE49-F238E27FC236}">
                <a16:creationId xmlns:a16="http://schemas.microsoft.com/office/drawing/2014/main" id="{AE0FE21C-5194-4C04-01B3-C5CDCD3334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247473" y="1737188"/>
            <a:ext cx="656689" cy="656689"/>
          </a:xfrm>
          <a:prstGeom prst="rect">
            <a:avLst/>
          </a:prstGeom>
        </p:spPr>
      </p:pic>
      <p:pic>
        <p:nvPicPr>
          <p:cNvPr id="16" name="Graphic 15" descr="Child with balloon with solid fill">
            <a:extLst>
              <a:ext uri="{FF2B5EF4-FFF2-40B4-BE49-F238E27FC236}">
                <a16:creationId xmlns:a16="http://schemas.microsoft.com/office/drawing/2014/main" id="{DFA83A9E-5391-3590-DB84-B9791D61B4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502615" y="1725203"/>
            <a:ext cx="656689" cy="656689"/>
          </a:xfrm>
          <a:prstGeom prst="rect">
            <a:avLst/>
          </a:prstGeom>
        </p:spPr>
      </p:pic>
      <p:pic>
        <p:nvPicPr>
          <p:cNvPr id="17" name="Graphic 16" descr="Child with balloon with solid fill">
            <a:extLst>
              <a:ext uri="{FF2B5EF4-FFF2-40B4-BE49-F238E27FC236}">
                <a16:creationId xmlns:a16="http://schemas.microsoft.com/office/drawing/2014/main" id="{D2046E02-7D75-5055-4C81-B9D0EDA26C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67985" y="3701264"/>
            <a:ext cx="656689" cy="656689"/>
          </a:xfrm>
          <a:prstGeom prst="rect">
            <a:avLst/>
          </a:prstGeom>
        </p:spPr>
      </p:pic>
      <p:pic>
        <p:nvPicPr>
          <p:cNvPr id="18" name="Graphic 17" descr="Child with balloon with solid fill">
            <a:extLst>
              <a:ext uri="{FF2B5EF4-FFF2-40B4-BE49-F238E27FC236}">
                <a16:creationId xmlns:a16="http://schemas.microsoft.com/office/drawing/2014/main" id="{FB91755D-BA93-FC9A-F8CD-9396C535D0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0" y="3699552"/>
            <a:ext cx="656689" cy="656689"/>
          </a:xfrm>
          <a:prstGeom prst="rect">
            <a:avLst/>
          </a:prstGeom>
        </p:spPr>
      </p:pic>
      <p:pic>
        <p:nvPicPr>
          <p:cNvPr id="19" name="Graphic 18" descr="Child with balloon with solid fill">
            <a:extLst>
              <a:ext uri="{FF2B5EF4-FFF2-40B4-BE49-F238E27FC236}">
                <a16:creationId xmlns:a16="http://schemas.microsoft.com/office/drawing/2014/main" id="{1A62AE9A-A5BD-17DF-7175-BB0BC80C88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4491" y="3694869"/>
            <a:ext cx="656689" cy="656689"/>
          </a:xfrm>
          <a:prstGeom prst="rect">
            <a:avLst/>
          </a:prstGeom>
        </p:spPr>
      </p:pic>
      <p:pic>
        <p:nvPicPr>
          <p:cNvPr id="20" name="Graphic 19" descr="Child with balloon with solid fill">
            <a:extLst>
              <a:ext uri="{FF2B5EF4-FFF2-40B4-BE49-F238E27FC236}">
                <a16:creationId xmlns:a16="http://schemas.microsoft.com/office/drawing/2014/main" id="{7FB7768A-0C80-218C-750E-72A9CEE91B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0753" y="3714674"/>
            <a:ext cx="656689" cy="656689"/>
          </a:xfrm>
          <a:prstGeom prst="rect">
            <a:avLst/>
          </a:prstGeom>
        </p:spPr>
      </p:pic>
      <p:pic>
        <p:nvPicPr>
          <p:cNvPr id="30" name="Graphic 29" descr="Child with balloon with solid fill">
            <a:extLst>
              <a:ext uri="{FF2B5EF4-FFF2-40B4-BE49-F238E27FC236}">
                <a16:creationId xmlns:a16="http://schemas.microsoft.com/office/drawing/2014/main" id="{28E4AD36-B7FD-B0FA-FCAB-A96A42DC1B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5609" y="3714674"/>
            <a:ext cx="656689" cy="656689"/>
          </a:xfrm>
          <a:prstGeom prst="rect">
            <a:avLst/>
          </a:prstGeom>
        </p:spPr>
      </p:pic>
      <p:pic>
        <p:nvPicPr>
          <p:cNvPr id="32" name="Graphic 31" descr="Child with balloon with solid fill">
            <a:extLst>
              <a:ext uri="{FF2B5EF4-FFF2-40B4-BE49-F238E27FC236}">
                <a16:creationId xmlns:a16="http://schemas.microsoft.com/office/drawing/2014/main" id="{E374D801-3EC6-069D-C83A-B067F849B8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415266" y="3718389"/>
            <a:ext cx="656689" cy="656689"/>
          </a:xfrm>
          <a:prstGeom prst="rect">
            <a:avLst/>
          </a:prstGeom>
        </p:spPr>
      </p:pic>
      <p:pic>
        <p:nvPicPr>
          <p:cNvPr id="33" name="Graphic 32" descr="Child with balloon with solid fill">
            <a:extLst>
              <a:ext uri="{FF2B5EF4-FFF2-40B4-BE49-F238E27FC236}">
                <a16:creationId xmlns:a16="http://schemas.microsoft.com/office/drawing/2014/main" id="{2C59E0F7-7688-E33B-EB1F-5EB0E87E43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713217" y="3718387"/>
            <a:ext cx="656689" cy="656689"/>
          </a:xfrm>
          <a:prstGeom prst="rect">
            <a:avLst/>
          </a:prstGeom>
        </p:spPr>
      </p:pic>
      <p:pic>
        <p:nvPicPr>
          <p:cNvPr id="34" name="Graphic 33" descr="Child with balloon with solid fill">
            <a:extLst>
              <a:ext uri="{FF2B5EF4-FFF2-40B4-BE49-F238E27FC236}">
                <a16:creationId xmlns:a16="http://schemas.microsoft.com/office/drawing/2014/main" id="{C076FC65-6741-92BE-E20F-542ADE7DDE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980344" y="3708114"/>
            <a:ext cx="656689" cy="656689"/>
          </a:xfrm>
          <a:prstGeom prst="rect">
            <a:avLst/>
          </a:prstGeom>
        </p:spPr>
      </p:pic>
      <p:pic>
        <p:nvPicPr>
          <p:cNvPr id="35" name="Graphic 34" descr="Child with balloon with solid fill">
            <a:extLst>
              <a:ext uri="{FF2B5EF4-FFF2-40B4-BE49-F238E27FC236}">
                <a16:creationId xmlns:a16="http://schemas.microsoft.com/office/drawing/2014/main" id="{AB54ABB2-11A1-E1B8-8872-6309B9B9EF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247473" y="3708114"/>
            <a:ext cx="656689" cy="656689"/>
          </a:xfrm>
          <a:prstGeom prst="rect">
            <a:avLst/>
          </a:prstGeom>
        </p:spPr>
      </p:pic>
      <p:pic>
        <p:nvPicPr>
          <p:cNvPr id="40" name="Graphic 39" descr="Child with balloon with solid fill">
            <a:extLst>
              <a:ext uri="{FF2B5EF4-FFF2-40B4-BE49-F238E27FC236}">
                <a16:creationId xmlns:a16="http://schemas.microsoft.com/office/drawing/2014/main" id="{5E3ACAD3-152C-5223-5BF3-F181BFF9D6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502615" y="3696129"/>
            <a:ext cx="656689" cy="656689"/>
          </a:xfrm>
          <a:prstGeom prst="rect">
            <a:avLst/>
          </a:prstGeom>
        </p:spPr>
      </p:pic>
      <p:sp>
        <p:nvSpPr>
          <p:cNvPr id="24" name="TextBox 23">
            <a:extLst>
              <a:ext uri="{FF2B5EF4-FFF2-40B4-BE49-F238E27FC236}">
                <a16:creationId xmlns:a16="http://schemas.microsoft.com/office/drawing/2014/main" id="{CE204C70-95DE-45AD-CA50-4BF6E826F9E9}"/>
              </a:ext>
            </a:extLst>
          </p:cNvPr>
          <p:cNvSpPr txBox="1"/>
          <p:nvPr/>
        </p:nvSpPr>
        <p:spPr>
          <a:xfrm>
            <a:off x="4857961" y="1241462"/>
            <a:ext cx="6864852"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5. ‘Healthy weight’ prevalence for </a:t>
            </a:r>
            <a:r>
              <a:rPr lang="en-GB" sz="1200" b="1" u="sng">
                <a:solidFill>
                  <a:srgbClr val="674A68"/>
                </a:solidFill>
                <a:latin typeface="Arial" panose="020B0604020202020204" pitchFamily="34" charset="0"/>
                <a:cs typeface="Arial" panose="020B0604020202020204" pitchFamily="34" charset="0"/>
              </a:rPr>
              <a:t>Reception and Year 6 children</a:t>
            </a:r>
            <a:r>
              <a:rPr lang="en-GB" sz="1200" b="1">
                <a:solidFill>
                  <a:srgbClr val="674A68"/>
                </a:solidFill>
                <a:latin typeface="Arial" panose="020B0604020202020204" pitchFamily="34" charset="0"/>
                <a:cs typeface="Arial" panose="020B0604020202020204" pitchFamily="34" charset="0"/>
              </a:rPr>
              <a:t> </a:t>
            </a:r>
            <a:r>
              <a:rPr lang="en-GB" sz="1200" b="1">
                <a:latin typeface="Arial" panose="020B0604020202020204" pitchFamily="34" charset="0"/>
                <a:cs typeface="Arial" panose="020B0604020202020204" pitchFamily="34" charset="0"/>
              </a:rPr>
              <a:t>by district and Cambridgeshire and Peterborough, 2021/22 - 2022/23</a:t>
            </a:r>
          </a:p>
        </p:txBody>
      </p:sp>
      <p:pic>
        <p:nvPicPr>
          <p:cNvPr id="3" name="Picture 2">
            <a:extLst>
              <a:ext uri="{FF2B5EF4-FFF2-40B4-BE49-F238E27FC236}">
                <a16:creationId xmlns:a16="http://schemas.microsoft.com/office/drawing/2014/main" id="{565BFE71-77C4-D548-0E25-8E1813D9F56C}"/>
              </a:ext>
            </a:extLst>
          </p:cNvPr>
          <p:cNvPicPr>
            <a:picLocks noChangeAspect="1"/>
          </p:cNvPicPr>
          <p:nvPr/>
        </p:nvPicPr>
        <p:blipFill>
          <a:blip r:embed="rId8"/>
          <a:stretch>
            <a:fillRect/>
          </a:stretch>
        </p:blipFill>
        <p:spPr>
          <a:xfrm>
            <a:off x="4908832" y="1858446"/>
            <a:ext cx="6696351" cy="2713554"/>
          </a:xfrm>
          <a:prstGeom prst="rect">
            <a:avLst/>
          </a:prstGeom>
          <a:ln>
            <a:solidFill>
              <a:srgbClr val="674A68"/>
            </a:solidFill>
          </a:ln>
        </p:spPr>
      </p:pic>
    </p:spTree>
    <p:extLst>
      <p:ext uri="{BB962C8B-B14F-4D97-AF65-F5344CB8AC3E}">
        <p14:creationId xmlns:p14="http://schemas.microsoft.com/office/powerpoint/2010/main" val="4098520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D8ED-B6D5-42A5-ACD2-592EE31D395F}"/>
              </a:ext>
            </a:extLst>
          </p:cNvPr>
          <p:cNvSpPr>
            <a:spLocks noGrp="1"/>
          </p:cNvSpPr>
          <p:nvPr>
            <p:ph type="title"/>
          </p:nvPr>
        </p:nvSpPr>
        <p:spPr>
          <a:xfrm>
            <a:off x="0" y="0"/>
            <a:ext cx="12192000" cy="867827"/>
          </a:xfrm>
          <a:solidFill>
            <a:srgbClr val="674A68"/>
          </a:solidFill>
        </p:spPr>
        <p:txBody>
          <a:bodyPr>
            <a:normAutofit/>
          </a:bodyPr>
          <a:lstStyle/>
          <a:p>
            <a:pPr algn="ctr"/>
            <a:r>
              <a:rPr lang="en-GB" sz="2800">
                <a:solidFill>
                  <a:schemeClr val="bg1"/>
                </a:solidFill>
                <a:latin typeface="Arial" panose="020B0604020202020204" pitchFamily="34" charset="0"/>
                <a:cs typeface="Arial" panose="020B0604020202020204" pitchFamily="34" charset="0"/>
              </a:rPr>
              <a:t>Weight category ‘Overweight or very overweight’ </a:t>
            </a:r>
            <a:r>
              <a:rPr lang="en-GB" sz="2800" i="0" u="none" strike="noStrike">
                <a:solidFill>
                  <a:schemeClr val="bg1"/>
                </a:solidFill>
                <a:effectLst/>
                <a:latin typeface="Arial" panose="020B0604020202020204" pitchFamily="34" charset="0"/>
                <a:cs typeface="Arial" panose="020B0604020202020204" pitchFamily="34" charset="0"/>
              </a:rPr>
              <a:t>by district</a:t>
            </a:r>
            <a:endParaRPr lang="en-GB" sz="280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2A7006E-AFEB-46F2-9FFF-B492B4E29202}"/>
              </a:ext>
            </a:extLst>
          </p:cNvPr>
          <p:cNvSpPr txBox="1"/>
          <p:nvPr/>
        </p:nvSpPr>
        <p:spPr>
          <a:xfrm>
            <a:off x="91821" y="4570668"/>
            <a:ext cx="4819226" cy="954107"/>
          </a:xfrm>
          <a:prstGeom prst="rect">
            <a:avLst/>
          </a:prstGeom>
          <a:noFill/>
        </p:spPr>
        <p:txBody>
          <a:bodyPr wrap="square">
            <a:spAutoFit/>
          </a:bodyPr>
          <a:lstStyle/>
          <a:p>
            <a:r>
              <a:rPr lang="en-GB" sz="1400" i="1">
                <a:latin typeface="Arial" panose="020B0604020202020204" pitchFamily="34" charset="0"/>
                <a:cs typeface="Arial" panose="020B0604020202020204" pitchFamily="34" charset="0"/>
              </a:rPr>
              <a:t>‘Overweight or overweight</a:t>
            </a:r>
            <a:r>
              <a:rPr lang="en-GB" sz="1400">
                <a:latin typeface="Arial" panose="020B0604020202020204" pitchFamily="34" charset="0"/>
                <a:cs typeface="Arial" panose="020B0604020202020204" pitchFamily="34" charset="0"/>
              </a:rPr>
              <a:t>’ prevalence for </a:t>
            </a:r>
            <a:r>
              <a:rPr lang="en-GB" sz="1400" b="1" i="1" u="sng">
                <a:latin typeface="Arial" panose="020B0604020202020204" pitchFamily="34" charset="0"/>
                <a:cs typeface="Arial" panose="020B0604020202020204" pitchFamily="34" charset="0"/>
              </a:rPr>
              <a:t>Year 6 pupils</a:t>
            </a:r>
            <a:r>
              <a:rPr lang="en-GB" sz="1400" b="1" i="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across </a:t>
            </a:r>
            <a:r>
              <a:rPr lang="en-GB" sz="1400" b="1">
                <a:latin typeface="Arial" panose="020B0604020202020204" pitchFamily="34" charset="0"/>
                <a:cs typeface="Arial" panose="020B0604020202020204" pitchFamily="34" charset="0"/>
              </a:rPr>
              <a:t>Cambridgeshire and Peterborough is 33.9%, </a:t>
            </a:r>
            <a:r>
              <a:rPr lang="en-GB" sz="1400">
                <a:latin typeface="Arial" panose="020B0604020202020204" pitchFamily="34" charset="0"/>
                <a:cs typeface="Arial" panose="020B0604020202020204" pitchFamily="34" charset="0"/>
              </a:rPr>
              <a:t>this varies across areas; </a:t>
            </a:r>
            <a:r>
              <a:rPr lang="en-GB" sz="1400" b="1">
                <a:latin typeface="Arial" panose="020B0604020202020204" pitchFamily="34" charset="0"/>
                <a:cs typeface="Arial" panose="020B0604020202020204" pitchFamily="34" charset="0"/>
              </a:rPr>
              <a:t>26.2% South Cambridgeshire</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40.0% Peterborough</a:t>
            </a:r>
            <a:r>
              <a:rPr lang="en-GB" sz="1400">
                <a:latin typeface="Arial" panose="020B0604020202020204" pitchFamily="34" charset="0"/>
                <a:cs typeface="Arial" panose="020B0604020202020204" pitchFamily="34" charset="0"/>
              </a:rPr>
              <a:t>.</a:t>
            </a:r>
          </a:p>
        </p:txBody>
      </p:sp>
      <p:sp>
        <p:nvSpPr>
          <p:cNvPr id="37" name="TextBox 36">
            <a:extLst>
              <a:ext uri="{FF2B5EF4-FFF2-40B4-BE49-F238E27FC236}">
                <a16:creationId xmlns:a16="http://schemas.microsoft.com/office/drawing/2014/main" id="{425D1805-1811-43BF-8558-B7E2CD3D25DA}"/>
              </a:ext>
            </a:extLst>
          </p:cNvPr>
          <p:cNvSpPr txBox="1"/>
          <p:nvPr/>
        </p:nvSpPr>
        <p:spPr>
          <a:xfrm>
            <a:off x="137832" y="2556131"/>
            <a:ext cx="4588279" cy="954107"/>
          </a:xfrm>
          <a:prstGeom prst="rect">
            <a:avLst/>
          </a:prstGeom>
          <a:noFill/>
        </p:spPr>
        <p:txBody>
          <a:bodyPr wrap="square">
            <a:spAutoFit/>
          </a:bodyPr>
          <a:lstStyle/>
          <a:p>
            <a:r>
              <a:rPr lang="en-GB" sz="1400" i="1">
                <a:latin typeface="Arial" panose="020B0604020202020204" pitchFamily="34" charset="0"/>
                <a:cs typeface="Arial" panose="020B0604020202020204" pitchFamily="34" charset="0"/>
              </a:rPr>
              <a:t>‘Overweight or very overweight’ </a:t>
            </a:r>
            <a:r>
              <a:rPr lang="en-GB" sz="1400">
                <a:latin typeface="Arial" panose="020B0604020202020204" pitchFamily="34" charset="0"/>
                <a:cs typeface="Arial" panose="020B0604020202020204" pitchFamily="34" charset="0"/>
              </a:rPr>
              <a:t>prevalence for</a:t>
            </a:r>
            <a:r>
              <a:rPr lang="en-GB" sz="1400" i="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rPr>
              <a:t>Reception pupils </a:t>
            </a:r>
            <a:r>
              <a:rPr lang="en-GB" sz="1400">
                <a:latin typeface="Arial" panose="020B0604020202020204" pitchFamily="34" charset="0"/>
                <a:cs typeface="Arial" panose="020B0604020202020204" pitchFamily="34" charset="0"/>
              </a:rPr>
              <a:t>across</a:t>
            </a:r>
            <a:r>
              <a:rPr lang="en-GB" sz="1400" i="1">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Cambridgeshire and Peterborough is 19.4%, </a:t>
            </a:r>
            <a:r>
              <a:rPr lang="en-GB" sz="1400">
                <a:latin typeface="Arial" panose="020B0604020202020204" pitchFamily="34" charset="0"/>
                <a:cs typeface="Arial" panose="020B0604020202020204" pitchFamily="34" charset="0"/>
              </a:rPr>
              <a:t>this varies between areas; </a:t>
            </a:r>
            <a:r>
              <a:rPr lang="en-GB" sz="1400" b="1">
                <a:latin typeface="Arial" panose="020B0604020202020204" pitchFamily="34" charset="0"/>
                <a:cs typeface="Arial" panose="020B0604020202020204" pitchFamily="34" charset="0"/>
              </a:rPr>
              <a:t>15.5% Cambridge</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23.9% Fenland</a:t>
            </a:r>
            <a:r>
              <a:rPr lang="en-GB" sz="1400">
                <a:latin typeface="Arial" panose="020B0604020202020204" pitchFamily="34" charset="0"/>
                <a:cs typeface="Arial" panose="020B0604020202020204" pitchFamily="34" charset="0"/>
              </a:rPr>
              <a:t>.</a:t>
            </a:r>
            <a:endParaRPr lang="en-GB" sz="18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6A299C65-D640-4DC8-AF7A-E3474B97DC99}"/>
              </a:ext>
            </a:extLst>
          </p:cNvPr>
          <p:cNvSpPr txBox="1"/>
          <p:nvPr/>
        </p:nvSpPr>
        <p:spPr>
          <a:xfrm>
            <a:off x="154112" y="1083628"/>
            <a:ext cx="4551452" cy="584775"/>
          </a:xfrm>
          <a:prstGeom prst="rect">
            <a:avLst/>
          </a:prstGeom>
          <a:solidFill>
            <a:srgbClr val="674A68"/>
          </a:solidFill>
        </p:spPr>
        <p:txBody>
          <a:bodyPr wrap="square">
            <a:spAutoFit/>
          </a:bodyPr>
          <a:lstStyle/>
          <a:p>
            <a:pPr algn="ctr"/>
            <a:r>
              <a:rPr lang="en-GB" sz="1600">
                <a:solidFill>
                  <a:schemeClr val="bg1"/>
                </a:solidFill>
                <a:latin typeface="Arial" panose="020B0604020202020204" pitchFamily="34" charset="0"/>
                <a:cs typeface="Arial" panose="020B0604020202020204" pitchFamily="34" charset="0"/>
              </a:rPr>
              <a:t>Pupils measured as ‘</a:t>
            </a:r>
            <a:r>
              <a:rPr lang="en-GB" sz="1600" b="1">
                <a:solidFill>
                  <a:schemeClr val="bg1"/>
                </a:solidFill>
                <a:latin typeface="Arial" panose="020B0604020202020204" pitchFamily="34" charset="0"/>
                <a:cs typeface="Arial" panose="020B0604020202020204" pitchFamily="34" charset="0"/>
              </a:rPr>
              <a:t>Overweight or very overweight’</a:t>
            </a:r>
          </a:p>
        </p:txBody>
      </p:sp>
      <p:sp>
        <p:nvSpPr>
          <p:cNvPr id="5" name="TextBox 4">
            <a:extLst>
              <a:ext uri="{FF2B5EF4-FFF2-40B4-BE49-F238E27FC236}">
                <a16:creationId xmlns:a16="http://schemas.microsoft.com/office/drawing/2014/main" id="{99F89E78-0059-4326-ABFF-554824C1C99A}"/>
              </a:ext>
            </a:extLst>
          </p:cNvPr>
          <p:cNvSpPr txBox="1"/>
          <p:nvPr/>
        </p:nvSpPr>
        <p:spPr>
          <a:xfrm>
            <a:off x="3240437" y="1826073"/>
            <a:ext cx="1729061"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Approx. </a:t>
            </a:r>
            <a:r>
              <a:rPr lang="en-GB" sz="1200" b="1">
                <a:solidFill>
                  <a:srgbClr val="674A68"/>
                </a:solidFill>
                <a:latin typeface="Arial" panose="020B0604020202020204" pitchFamily="34" charset="0"/>
                <a:cs typeface="Arial" panose="020B0604020202020204" pitchFamily="34" charset="0"/>
              </a:rPr>
              <a:t>2 in 10 Reception pupils</a:t>
            </a:r>
          </a:p>
        </p:txBody>
      </p:sp>
      <p:sp>
        <p:nvSpPr>
          <p:cNvPr id="69" name="TextBox 68">
            <a:extLst>
              <a:ext uri="{FF2B5EF4-FFF2-40B4-BE49-F238E27FC236}">
                <a16:creationId xmlns:a16="http://schemas.microsoft.com/office/drawing/2014/main" id="{9386E2ED-B148-4527-97CE-7FBD32741CA3}"/>
              </a:ext>
            </a:extLst>
          </p:cNvPr>
          <p:cNvSpPr txBox="1"/>
          <p:nvPr/>
        </p:nvSpPr>
        <p:spPr>
          <a:xfrm>
            <a:off x="3297254" y="3806413"/>
            <a:ext cx="1432625"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Approx. </a:t>
            </a:r>
            <a:r>
              <a:rPr lang="en-GB" sz="1200" b="1">
                <a:solidFill>
                  <a:srgbClr val="674A68"/>
                </a:solidFill>
                <a:latin typeface="Arial" panose="020B0604020202020204" pitchFamily="34" charset="0"/>
                <a:cs typeface="Arial" panose="020B0604020202020204" pitchFamily="34" charset="0"/>
              </a:rPr>
              <a:t>3 in 10 Year 6 pupils</a:t>
            </a:r>
          </a:p>
        </p:txBody>
      </p:sp>
      <p:sp>
        <p:nvSpPr>
          <p:cNvPr id="6" name="TextBox 5">
            <a:extLst>
              <a:ext uri="{FF2B5EF4-FFF2-40B4-BE49-F238E27FC236}">
                <a16:creationId xmlns:a16="http://schemas.microsoft.com/office/drawing/2014/main" id="{5E2CA7C7-BBD1-4804-9CB0-47E9AE72E68B}"/>
              </a:ext>
            </a:extLst>
          </p:cNvPr>
          <p:cNvSpPr txBox="1"/>
          <p:nvPr/>
        </p:nvSpPr>
        <p:spPr>
          <a:xfrm>
            <a:off x="158382" y="5647164"/>
            <a:ext cx="4556194" cy="584775"/>
          </a:xfrm>
          <a:prstGeom prst="rect">
            <a:avLst/>
          </a:prstGeom>
          <a:solidFill>
            <a:srgbClr val="C0A7C1"/>
          </a:solidFill>
        </p:spPr>
        <p:txBody>
          <a:bodyPr wrap="square" rtlCol="0">
            <a:spAutoFit/>
          </a:bodyPr>
          <a:lstStyle/>
          <a:p>
            <a:r>
              <a:rPr lang="en-GB" sz="1600" b="1">
                <a:latin typeface="Arial" panose="020B0604020202020204" pitchFamily="34" charset="0"/>
                <a:cs typeface="Arial" panose="020B0604020202020204" pitchFamily="34" charset="0"/>
              </a:rPr>
              <a:t>Fenland</a:t>
            </a:r>
            <a:r>
              <a:rPr lang="en-GB" sz="1600">
                <a:latin typeface="Arial" panose="020B0604020202020204" pitchFamily="34" charset="0"/>
                <a:cs typeface="Arial" panose="020B0604020202020204" pitchFamily="34" charset="0"/>
              </a:rPr>
              <a:t> and </a:t>
            </a:r>
            <a:r>
              <a:rPr lang="en-GB" sz="1600" b="1">
                <a:latin typeface="Arial" panose="020B0604020202020204" pitchFamily="34" charset="0"/>
                <a:cs typeface="Arial" panose="020B0604020202020204" pitchFamily="34" charset="0"/>
              </a:rPr>
              <a:t>Peterborough</a:t>
            </a:r>
            <a:r>
              <a:rPr lang="en-GB" sz="1600">
                <a:latin typeface="Arial" panose="020B0604020202020204" pitchFamily="34" charset="0"/>
                <a:cs typeface="Arial" panose="020B0604020202020204" pitchFamily="34" charset="0"/>
              </a:rPr>
              <a:t> have </a:t>
            </a:r>
            <a:r>
              <a:rPr lang="en-GB" sz="1600" b="1">
                <a:solidFill>
                  <a:srgbClr val="FF0000"/>
                </a:solidFill>
                <a:latin typeface="Arial" panose="020B0604020202020204" pitchFamily="34" charset="0"/>
                <a:cs typeface="Arial" panose="020B0604020202020204" pitchFamily="34" charset="0"/>
              </a:rPr>
              <a:t>worse/lower*</a:t>
            </a:r>
            <a:r>
              <a:rPr lang="en-GB" sz="1600">
                <a:latin typeface="Arial" panose="020B0604020202020204" pitchFamily="34" charset="0"/>
                <a:cs typeface="Arial" panose="020B0604020202020204" pitchFamily="34" charset="0"/>
              </a:rPr>
              <a:t> rates of ‘Healthy weight’ pupils.</a:t>
            </a:r>
          </a:p>
        </p:txBody>
      </p:sp>
      <p:sp>
        <p:nvSpPr>
          <p:cNvPr id="71" name="TextBox 70">
            <a:extLst>
              <a:ext uri="{FF2B5EF4-FFF2-40B4-BE49-F238E27FC236}">
                <a16:creationId xmlns:a16="http://schemas.microsoft.com/office/drawing/2014/main" id="{8E0AB148-1549-49C1-A86A-3A6052E85F8B}"/>
              </a:ext>
            </a:extLst>
          </p:cNvPr>
          <p:cNvSpPr txBox="1"/>
          <p:nvPr/>
        </p:nvSpPr>
        <p:spPr>
          <a:xfrm>
            <a:off x="103432" y="6585723"/>
            <a:ext cx="4034596" cy="261610"/>
          </a:xfrm>
          <a:prstGeom prst="rect">
            <a:avLst/>
          </a:prstGeom>
          <a:noFill/>
        </p:spPr>
        <p:txBody>
          <a:bodyPr wrap="square">
            <a:spAutoFit/>
          </a:bodyPr>
          <a:lstStyle/>
          <a:p>
            <a:r>
              <a:rPr lang="en-GB" sz="1100">
                <a:solidFill>
                  <a:srgbClr val="FF0000"/>
                </a:solidFill>
              </a:rPr>
              <a:t>*Statistically Significantly</a:t>
            </a:r>
          </a:p>
        </p:txBody>
      </p:sp>
      <p:pic>
        <p:nvPicPr>
          <p:cNvPr id="4" name="Graphic 3" descr="Child with balloon with solid fill">
            <a:extLst>
              <a:ext uri="{FF2B5EF4-FFF2-40B4-BE49-F238E27FC236}">
                <a16:creationId xmlns:a16="http://schemas.microsoft.com/office/drawing/2014/main" id="{62D0ACD9-918E-1D51-9AA3-3096457C88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67985" y="1730338"/>
            <a:ext cx="656689" cy="656689"/>
          </a:xfrm>
          <a:prstGeom prst="rect">
            <a:avLst/>
          </a:prstGeom>
        </p:spPr>
      </p:pic>
      <p:pic>
        <p:nvPicPr>
          <p:cNvPr id="7" name="Graphic 6" descr="Child with balloon with solid fill">
            <a:extLst>
              <a:ext uri="{FF2B5EF4-FFF2-40B4-BE49-F238E27FC236}">
                <a16:creationId xmlns:a16="http://schemas.microsoft.com/office/drawing/2014/main" id="{078A16B3-0A10-B4CD-25C9-D6349C2D46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0" y="1728626"/>
            <a:ext cx="656689" cy="656689"/>
          </a:xfrm>
          <a:prstGeom prst="rect">
            <a:avLst/>
          </a:prstGeom>
        </p:spPr>
      </p:pic>
      <p:pic>
        <p:nvPicPr>
          <p:cNvPr id="8" name="Graphic 7" descr="Child with balloon with solid fill">
            <a:extLst>
              <a:ext uri="{FF2B5EF4-FFF2-40B4-BE49-F238E27FC236}">
                <a16:creationId xmlns:a16="http://schemas.microsoft.com/office/drawing/2014/main" id="{0D9DE01C-C511-A245-EC91-63B11CFC9D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564491" y="1723943"/>
            <a:ext cx="656689" cy="656689"/>
          </a:xfrm>
          <a:prstGeom prst="rect">
            <a:avLst/>
          </a:prstGeom>
        </p:spPr>
      </p:pic>
      <p:pic>
        <p:nvPicPr>
          <p:cNvPr id="9" name="Graphic 8" descr="Child with balloon with solid fill">
            <a:extLst>
              <a:ext uri="{FF2B5EF4-FFF2-40B4-BE49-F238E27FC236}">
                <a16:creationId xmlns:a16="http://schemas.microsoft.com/office/drawing/2014/main" id="{4E411E8C-DEC9-7A5C-2A30-6A8AE5A481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30753" y="1743748"/>
            <a:ext cx="656689" cy="656689"/>
          </a:xfrm>
          <a:prstGeom prst="rect">
            <a:avLst/>
          </a:prstGeom>
        </p:spPr>
      </p:pic>
      <p:pic>
        <p:nvPicPr>
          <p:cNvPr id="10" name="Graphic 9" descr="Child with balloon with solid fill">
            <a:extLst>
              <a:ext uri="{FF2B5EF4-FFF2-40B4-BE49-F238E27FC236}">
                <a16:creationId xmlns:a16="http://schemas.microsoft.com/office/drawing/2014/main" id="{EBE20AE5-AA14-1E16-9508-0D510D36FF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25609" y="1743748"/>
            <a:ext cx="656689" cy="656689"/>
          </a:xfrm>
          <a:prstGeom prst="rect">
            <a:avLst/>
          </a:prstGeom>
        </p:spPr>
      </p:pic>
      <p:pic>
        <p:nvPicPr>
          <p:cNvPr id="12" name="Graphic 11" descr="Child with balloon with solid fill">
            <a:extLst>
              <a:ext uri="{FF2B5EF4-FFF2-40B4-BE49-F238E27FC236}">
                <a16:creationId xmlns:a16="http://schemas.microsoft.com/office/drawing/2014/main" id="{0D15F5F9-881B-63AE-950F-8193E0B9E3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415266" y="1747463"/>
            <a:ext cx="656689" cy="656689"/>
          </a:xfrm>
          <a:prstGeom prst="rect">
            <a:avLst/>
          </a:prstGeom>
        </p:spPr>
      </p:pic>
      <p:pic>
        <p:nvPicPr>
          <p:cNvPr id="13" name="Graphic 12" descr="Child with balloon with solid fill">
            <a:extLst>
              <a:ext uri="{FF2B5EF4-FFF2-40B4-BE49-F238E27FC236}">
                <a16:creationId xmlns:a16="http://schemas.microsoft.com/office/drawing/2014/main" id="{346C7DD4-3C2C-A7B7-BC2C-C3BC70E576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713217" y="1747461"/>
            <a:ext cx="656689" cy="656689"/>
          </a:xfrm>
          <a:prstGeom prst="rect">
            <a:avLst/>
          </a:prstGeom>
        </p:spPr>
      </p:pic>
      <p:pic>
        <p:nvPicPr>
          <p:cNvPr id="14" name="Graphic 13" descr="Child with balloon with solid fill">
            <a:extLst>
              <a:ext uri="{FF2B5EF4-FFF2-40B4-BE49-F238E27FC236}">
                <a16:creationId xmlns:a16="http://schemas.microsoft.com/office/drawing/2014/main" id="{55026381-C520-1D1E-ECA4-1F2548D8C4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980344" y="1737188"/>
            <a:ext cx="656689" cy="656689"/>
          </a:xfrm>
          <a:prstGeom prst="rect">
            <a:avLst/>
          </a:prstGeom>
        </p:spPr>
      </p:pic>
      <p:pic>
        <p:nvPicPr>
          <p:cNvPr id="15" name="Graphic 14" descr="Child with balloon with solid fill">
            <a:extLst>
              <a:ext uri="{FF2B5EF4-FFF2-40B4-BE49-F238E27FC236}">
                <a16:creationId xmlns:a16="http://schemas.microsoft.com/office/drawing/2014/main" id="{4D61794E-DC8D-8F37-4F60-C71305E4F5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247473" y="1737188"/>
            <a:ext cx="656689" cy="656689"/>
          </a:xfrm>
          <a:prstGeom prst="rect">
            <a:avLst/>
          </a:prstGeom>
        </p:spPr>
      </p:pic>
      <p:pic>
        <p:nvPicPr>
          <p:cNvPr id="16" name="Graphic 15" descr="Child with balloon with solid fill">
            <a:extLst>
              <a:ext uri="{FF2B5EF4-FFF2-40B4-BE49-F238E27FC236}">
                <a16:creationId xmlns:a16="http://schemas.microsoft.com/office/drawing/2014/main" id="{86009875-6F50-1BA1-C5F4-CF30EA468D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502615" y="1725203"/>
            <a:ext cx="656689" cy="656689"/>
          </a:xfrm>
          <a:prstGeom prst="rect">
            <a:avLst/>
          </a:prstGeom>
        </p:spPr>
      </p:pic>
      <p:pic>
        <p:nvPicPr>
          <p:cNvPr id="17" name="Graphic 16" descr="Child with balloon with solid fill">
            <a:extLst>
              <a:ext uri="{FF2B5EF4-FFF2-40B4-BE49-F238E27FC236}">
                <a16:creationId xmlns:a16="http://schemas.microsoft.com/office/drawing/2014/main" id="{7D39BF14-B000-81E9-A9B4-043AB30286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67985" y="3701264"/>
            <a:ext cx="656689" cy="656689"/>
          </a:xfrm>
          <a:prstGeom prst="rect">
            <a:avLst/>
          </a:prstGeom>
        </p:spPr>
      </p:pic>
      <p:pic>
        <p:nvPicPr>
          <p:cNvPr id="18" name="Graphic 17" descr="Child with balloon with solid fill">
            <a:extLst>
              <a:ext uri="{FF2B5EF4-FFF2-40B4-BE49-F238E27FC236}">
                <a16:creationId xmlns:a16="http://schemas.microsoft.com/office/drawing/2014/main" id="{C70F71AA-16CD-9BD0-2102-465D91878A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0" y="3699552"/>
            <a:ext cx="656689" cy="656689"/>
          </a:xfrm>
          <a:prstGeom prst="rect">
            <a:avLst/>
          </a:prstGeom>
        </p:spPr>
      </p:pic>
      <p:pic>
        <p:nvPicPr>
          <p:cNvPr id="19" name="Graphic 18" descr="Child with balloon with solid fill">
            <a:extLst>
              <a:ext uri="{FF2B5EF4-FFF2-40B4-BE49-F238E27FC236}">
                <a16:creationId xmlns:a16="http://schemas.microsoft.com/office/drawing/2014/main" id="{765696EF-92D1-6C44-C405-2A100AD225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64491" y="3694869"/>
            <a:ext cx="656689" cy="656689"/>
          </a:xfrm>
          <a:prstGeom prst="rect">
            <a:avLst/>
          </a:prstGeom>
        </p:spPr>
      </p:pic>
      <p:pic>
        <p:nvPicPr>
          <p:cNvPr id="20" name="Graphic 19" descr="Child with balloon with solid fill">
            <a:extLst>
              <a:ext uri="{FF2B5EF4-FFF2-40B4-BE49-F238E27FC236}">
                <a16:creationId xmlns:a16="http://schemas.microsoft.com/office/drawing/2014/main" id="{501DAF9E-5BD3-3C48-3C59-2A316BC1DB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830753" y="3714674"/>
            <a:ext cx="656689" cy="656689"/>
          </a:xfrm>
          <a:prstGeom prst="rect">
            <a:avLst/>
          </a:prstGeom>
        </p:spPr>
      </p:pic>
      <p:pic>
        <p:nvPicPr>
          <p:cNvPr id="30" name="Graphic 29" descr="Child with balloon with solid fill">
            <a:extLst>
              <a:ext uri="{FF2B5EF4-FFF2-40B4-BE49-F238E27FC236}">
                <a16:creationId xmlns:a16="http://schemas.microsoft.com/office/drawing/2014/main" id="{7C635574-235F-C4B3-61E6-4BC3F3BE07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25609" y="3714674"/>
            <a:ext cx="656689" cy="656689"/>
          </a:xfrm>
          <a:prstGeom prst="rect">
            <a:avLst/>
          </a:prstGeom>
        </p:spPr>
      </p:pic>
      <p:pic>
        <p:nvPicPr>
          <p:cNvPr id="32" name="Graphic 31" descr="Child with balloon with solid fill">
            <a:extLst>
              <a:ext uri="{FF2B5EF4-FFF2-40B4-BE49-F238E27FC236}">
                <a16:creationId xmlns:a16="http://schemas.microsoft.com/office/drawing/2014/main" id="{DF1CC1A3-2295-4668-EDCF-DE3EFD98A9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415266" y="3718389"/>
            <a:ext cx="656689" cy="656689"/>
          </a:xfrm>
          <a:prstGeom prst="rect">
            <a:avLst/>
          </a:prstGeom>
        </p:spPr>
      </p:pic>
      <p:pic>
        <p:nvPicPr>
          <p:cNvPr id="33" name="Graphic 32" descr="Child with balloon with solid fill">
            <a:extLst>
              <a:ext uri="{FF2B5EF4-FFF2-40B4-BE49-F238E27FC236}">
                <a16:creationId xmlns:a16="http://schemas.microsoft.com/office/drawing/2014/main" id="{E19275AF-0F69-A94E-562D-03E9A7320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713217" y="3718387"/>
            <a:ext cx="656689" cy="656689"/>
          </a:xfrm>
          <a:prstGeom prst="rect">
            <a:avLst/>
          </a:prstGeom>
        </p:spPr>
      </p:pic>
      <p:pic>
        <p:nvPicPr>
          <p:cNvPr id="34" name="Graphic 33" descr="Child with balloon with solid fill">
            <a:extLst>
              <a:ext uri="{FF2B5EF4-FFF2-40B4-BE49-F238E27FC236}">
                <a16:creationId xmlns:a16="http://schemas.microsoft.com/office/drawing/2014/main" id="{FA8B66D7-5C41-F622-3657-B91D4E7C02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980344" y="3708114"/>
            <a:ext cx="656689" cy="656689"/>
          </a:xfrm>
          <a:prstGeom prst="rect">
            <a:avLst/>
          </a:prstGeom>
        </p:spPr>
      </p:pic>
      <p:pic>
        <p:nvPicPr>
          <p:cNvPr id="35" name="Graphic 34" descr="Child with balloon with solid fill">
            <a:extLst>
              <a:ext uri="{FF2B5EF4-FFF2-40B4-BE49-F238E27FC236}">
                <a16:creationId xmlns:a16="http://schemas.microsoft.com/office/drawing/2014/main" id="{851EE3DC-FD0F-4659-EFC6-B059D9B3DD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247473" y="3708114"/>
            <a:ext cx="656689" cy="656689"/>
          </a:xfrm>
          <a:prstGeom prst="rect">
            <a:avLst/>
          </a:prstGeom>
        </p:spPr>
      </p:pic>
      <p:pic>
        <p:nvPicPr>
          <p:cNvPr id="40" name="Graphic 39" descr="Child with balloon with solid fill">
            <a:extLst>
              <a:ext uri="{FF2B5EF4-FFF2-40B4-BE49-F238E27FC236}">
                <a16:creationId xmlns:a16="http://schemas.microsoft.com/office/drawing/2014/main" id="{C9E5B2CD-C76C-9924-2A97-BB02979B62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502615" y="3696129"/>
            <a:ext cx="656689" cy="656689"/>
          </a:xfrm>
          <a:prstGeom prst="rect">
            <a:avLst/>
          </a:prstGeom>
        </p:spPr>
      </p:pic>
      <p:sp>
        <p:nvSpPr>
          <p:cNvPr id="42" name="TextBox 41">
            <a:extLst>
              <a:ext uri="{FF2B5EF4-FFF2-40B4-BE49-F238E27FC236}">
                <a16:creationId xmlns:a16="http://schemas.microsoft.com/office/drawing/2014/main" id="{72FB8944-E065-C877-C9BB-9EBC3B7795CE}"/>
              </a:ext>
            </a:extLst>
          </p:cNvPr>
          <p:cNvSpPr txBox="1"/>
          <p:nvPr/>
        </p:nvSpPr>
        <p:spPr>
          <a:xfrm>
            <a:off x="4919606" y="1220914"/>
            <a:ext cx="6864852"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6. ‘Overweight or very overweight’ prevalence for </a:t>
            </a:r>
            <a:r>
              <a:rPr lang="en-GB" sz="1200" b="1" u="sng">
                <a:solidFill>
                  <a:srgbClr val="674A68"/>
                </a:solidFill>
                <a:latin typeface="Arial" panose="020B0604020202020204" pitchFamily="34" charset="0"/>
                <a:cs typeface="Arial" panose="020B0604020202020204" pitchFamily="34" charset="0"/>
              </a:rPr>
              <a:t>Reception and Year 6 children</a:t>
            </a:r>
            <a:r>
              <a:rPr lang="en-GB" sz="1200" b="1">
                <a:solidFill>
                  <a:srgbClr val="674A68"/>
                </a:solidFill>
                <a:latin typeface="Arial" panose="020B0604020202020204" pitchFamily="34" charset="0"/>
                <a:cs typeface="Arial" panose="020B0604020202020204" pitchFamily="34" charset="0"/>
              </a:rPr>
              <a:t> </a:t>
            </a:r>
            <a:r>
              <a:rPr lang="en-GB" sz="1200" b="1">
                <a:latin typeface="Arial" panose="020B0604020202020204" pitchFamily="34" charset="0"/>
                <a:cs typeface="Arial" panose="020B0604020202020204" pitchFamily="34" charset="0"/>
              </a:rPr>
              <a:t>by district and Cambridgeshire and Peterborough, 2021/22 - 2022/23</a:t>
            </a:r>
          </a:p>
        </p:txBody>
      </p:sp>
      <p:pic>
        <p:nvPicPr>
          <p:cNvPr id="3" name="Picture 2">
            <a:extLst>
              <a:ext uri="{FF2B5EF4-FFF2-40B4-BE49-F238E27FC236}">
                <a16:creationId xmlns:a16="http://schemas.microsoft.com/office/drawing/2014/main" id="{8DD3F28A-B38F-FFC6-500F-EC589322148B}"/>
              </a:ext>
            </a:extLst>
          </p:cNvPr>
          <p:cNvPicPr>
            <a:picLocks noChangeAspect="1"/>
          </p:cNvPicPr>
          <p:nvPr/>
        </p:nvPicPr>
        <p:blipFill>
          <a:blip r:embed="rId10"/>
          <a:stretch>
            <a:fillRect/>
          </a:stretch>
        </p:blipFill>
        <p:spPr>
          <a:xfrm>
            <a:off x="4970268" y="1832891"/>
            <a:ext cx="6705917" cy="2732661"/>
          </a:xfrm>
          <a:prstGeom prst="rect">
            <a:avLst/>
          </a:prstGeom>
          <a:ln>
            <a:solidFill>
              <a:srgbClr val="674A68"/>
            </a:solidFill>
          </a:ln>
        </p:spPr>
      </p:pic>
      <p:sp>
        <p:nvSpPr>
          <p:cNvPr id="22" name="TextBox 21">
            <a:extLst>
              <a:ext uri="{FF2B5EF4-FFF2-40B4-BE49-F238E27FC236}">
                <a16:creationId xmlns:a16="http://schemas.microsoft.com/office/drawing/2014/main" id="{A156D6F7-97A0-2803-DA71-F3263393A8C4}"/>
              </a:ext>
            </a:extLst>
          </p:cNvPr>
          <p:cNvSpPr txBox="1"/>
          <p:nvPr/>
        </p:nvSpPr>
        <p:spPr>
          <a:xfrm>
            <a:off x="3760342" y="6381082"/>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Tree>
    <p:extLst>
      <p:ext uri="{BB962C8B-B14F-4D97-AF65-F5344CB8AC3E}">
        <p14:creationId xmlns:p14="http://schemas.microsoft.com/office/powerpoint/2010/main" val="113757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D8ED-B6D5-42A5-ACD2-592EE31D395F}"/>
              </a:ext>
            </a:extLst>
          </p:cNvPr>
          <p:cNvSpPr>
            <a:spLocks noGrp="1"/>
          </p:cNvSpPr>
          <p:nvPr>
            <p:ph type="title"/>
          </p:nvPr>
        </p:nvSpPr>
        <p:spPr>
          <a:xfrm>
            <a:off x="0" y="0"/>
            <a:ext cx="12192000" cy="885997"/>
          </a:xfrm>
          <a:solidFill>
            <a:srgbClr val="674A68"/>
          </a:solidFill>
          <a:ln>
            <a:solidFill>
              <a:srgbClr val="674A68"/>
            </a:solidFill>
          </a:ln>
        </p:spPr>
        <p:txBody>
          <a:bodyPr>
            <a:normAutofit/>
          </a:bodyPr>
          <a:lstStyle/>
          <a:p>
            <a:pPr algn="ctr"/>
            <a:r>
              <a:rPr lang="en-GB" sz="2800" dirty="0">
                <a:solidFill>
                  <a:schemeClr val="bg1"/>
                </a:solidFill>
                <a:latin typeface="Arial" panose="020B0604020202020204" pitchFamily="34" charset="0"/>
                <a:cs typeface="Arial" panose="020B0604020202020204" pitchFamily="34" charset="0"/>
              </a:rPr>
              <a:t>Weight categories </a:t>
            </a:r>
            <a:r>
              <a:rPr lang="en-GB" sz="2800" i="0" u="none" strike="noStrike" dirty="0">
                <a:solidFill>
                  <a:schemeClr val="bg1"/>
                </a:solidFill>
                <a:effectLst/>
                <a:latin typeface="Arial" panose="020B0604020202020204" pitchFamily="34" charset="0"/>
                <a:cs typeface="Arial" panose="020B0604020202020204" pitchFamily="34" charset="0"/>
              </a:rPr>
              <a:t>by district (Reception), 2021/22 – 2022/23</a:t>
            </a:r>
            <a:endParaRPr lang="en-GB" sz="28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F352C7F-6051-4615-A026-F1D997A477D2}"/>
              </a:ext>
            </a:extLst>
          </p:cNvPr>
          <p:cNvSpPr txBox="1"/>
          <p:nvPr/>
        </p:nvSpPr>
        <p:spPr>
          <a:xfrm>
            <a:off x="174714" y="957170"/>
            <a:ext cx="9521735" cy="307777"/>
          </a:xfrm>
          <a:prstGeom prst="rect">
            <a:avLst/>
          </a:prstGeom>
          <a:solidFill>
            <a:srgbClr val="C0A7C1"/>
          </a:solid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Reception year</a:t>
            </a:r>
          </a:p>
        </p:txBody>
      </p:sp>
      <p:pic>
        <p:nvPicPr>
          <p:cNvPr id="3" name="Picture 2">
            <a:extLst>
              <a:ext uri="{FF2B5EF4-FFF2-40B4-BE49-F238E27FC236}">
                <a16:creationId xmlns:a16="http://schemas.microsoft.com/office/drawing/2014/main" id="{76423852-79D6-4E3E-8E7E-3B2D902D7509}"/>
              </a:ext>
            </a:extLst>
          </p:cNvPr>
          <p:cNvPicPr>
            <a:picLocks noChangeAspect="1"/>
          </p:cNvPicPr>
          <p:nvPr/>
        </p:nvPicPr>
        <p:blipFill rotWithShape="1">
          <a:blip r:embed="rId3"/>
          <a:srcRect t="14766"/>
          <a:stretch/>
        </p:blipFill>
        <p:spPr>
          <a:xfrm>
            <a:off x="8971822" y="4489378"/>
            <a:ext cx="2720312" cy="937314"/>
          </a:xfrm>
          <a:prstGeom prst="rect">
            <a:avLst/>
          </a:prstGeom>
        </p:spPr>
      </p:pic>
      <p:sp>
        <p:nvSpPr>
          <p:cNvPr id="4" name="TextBox 3">
            <a:extLst>
              <a:ext uri="{FF2B5EF4-FFF2-40B4-BE49-F238E27FC236}">
                <a16:creationId xmlns:a16="http://schemas.microsoft.com/office/drawing/2014/main" id="{4D684F79-A44D-4F97-9784-61DE188ADD33}"/>
              </a:ext>
            </a:extLst>
          </p:cNvPr>
          <p:cNvSpPr txBox="1"/>
          <p:nvPr/>
        </p:nvSpPr>
        <p:spPr>
          <a:xfrm>
            <a:off x="0" y="4531458"/>
            <a:ext cx="8555478" cy="923330"/>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Fenland</a:t>
            </a:r>
            <a:r>
              <a:rPr lang="en-GB">
                <a:latin typeface="Arial" panose="020B0604020202020204" pitchFamily="34" charset="0"/>
                <a:cs typeface="Arial" panose="020B0604020202020204" pitchFamily="34" charset="0"/>
              </a:rPr>
              <a:t> and </a:t>
            </a:r>
            <a:r>
              <a:rPr lang="en-GB" b="1">
                <a:latin typeface="Arial" panose="020B0604020202020204" pitchFamily="34" charset="0"/>
                <a:cs typeface="Arial" panose="020B0604020202020204" pitchFamily="34" charset="0"/>
              </a:rPr>
              <a:t>Peterborough</a:t>
            </a:r>
            <a:r>
              <a:rPr lang="en-GB">
                <a:latin typeface="Arial" panose="020B0604020202020204" pitchFamily="34" charset="0"/>
                <a:cs typeface="Arial" panose="020B0604020202020204" pitchFamily="34" charset="0"/>
              </a:rPr>
              <a:t> have rates for ‘Healthy weight’ and ‘Very overweight’ that are statistically significantly </a:t>
            </a:r>
            <a:r>
              <a:rPr lang="en-GB" b="1" i="1">
                <a:solidFill>
                  <a:srgbClr val="FF0000"/>
                </a:solidFill>
                <a:latin typeface="Arial" panose="020B0604020202020204" pitchFamily="34" charset="0"/>
                <a:cs typeface="Arial" panose="020B0604020202020204" pitchFamily="34" charset="0"/>
              </a:rPr>
              <a:t>worse</a:t>
            </a:r>
            <a:r>
              <a:rPr lang="en-GB">
                <a:latin typeface="Arial" panose="020B0604020202020204" pitchFamily="34" charset="0"/>
                <a:cs typeface="Arial" panose="020B0604020202020204" pitchFamily="34" charset="0"/>
              </a:rPr>
              <a:t> compared to the Cambridgeshire and Cambridgeshire and Peterborough averages, respectively. </a:t>
            </a:r>
          </a:p>
        </p:txBody>
      </p:sp>
      <p:sp>
        <p:nvSpPr>
          <p:cNvPr id="5" name="TextBox 4">
            <a:extLst>
              <a:ext uri="{FF2B5EF4-FFF2-40B4-BE49-F238E27FC236}">
                <a16:creationId xmlns:a16="http://schemas.microsoft.com/office/drawing/2014/main" id="{A5BD0FE2-BE17-DF32-CC49-8004A48C300B}"/>
              </a:ext>
            </a:extLst>
          </p:cNvPr>
          <p:cNvSpPr txBox="1"/>
          <p:nvPr/>
        </p:nvSpPr>
        <p:spPr>
          <a:xfrm>
            <a:off x="83552" y="1410905"/>
            <a:ext cx="9603373"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Table 9. Prevalence of BMI category for children in </a:t>
            </a:r>
            <a:r>
              <a:rPr lang="en-GB" sz="1200" b="1" u="sng" dirty="0">
                <a:solidFill>
                  <a:srgbClr val="674A68"/>
                </a:solidFill>
                <a:latin typeface="Arial" panose="020B0604020202020204" pitchFamily="34" charset="0"/>
                <a:cs typeface="Arial" panose="020B0604020202020204" pitchFamily="34" charset="0"/>
              </a:rPr>
              <a:t>Reception</a:t>
            </a:r>
            <a:r>
              <a:rPr lang="en-GB" sz="1200" b="1" dirty="0">
                <a:solidFill>
                  <a:srgbClr val="674A68"/>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by district for Cambridgeshire and its districts, and Peterborough, 2021/22-2022/23</a:t>
            </a:r>
          </a:p>
        </p:txBody>
      </p:sp>
      <p:sp>
        <p:nvSpPr>
          <p:cNvPr id="6" name="TextBox 5">
            <a:extLst>
              <a:ext uri="{FF2B5EF4-FFF2-40B4-BE49-F238E27FC236}">
                <a16:creationId xmlns:a16="http://schemas.microsoft.com/office/drawing/2014/main" id="{9469045D-CDAC-E5A6-E622-082CB2107DA5}"/>
              </a:ext>
            </a:extLst>
          </p:cNvPr>
          <p:cNvSpPr txBox="1"/>
          <p:nvPr/>
        </p:nvSpPr>
        <p:spPr>
          <a:xfrm>
            <a:off x="85535" y="6410208"/>
            <a:ext cx="3844208" cy="430887"/>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Cambridgeshire (for districts), and Cambridgeshire and Peterborough (for UTLAs) </a:t>
            </a:r>
          </a:p>
        </p:txBody>
      </p:sp>
      <p:pic>
        <p:nvPicPr>
          <p:cNvPr id="10" name="Picture 9">
            <a:extLst>
              <a:ext uri="{FF2B5EF4-FFF2-40B4-BE49-F238E27FC236}">
                <a16:creationId xmlns:a16="http://schemas.microsoft.com/office/drawing/2014/main" id="{56794410-3A0D-5B30-4ED6-F2EC3DAA742B}"/>
              </a:ext>
            </a:extLst>
          </p:cNvPr>
          <p:cNvPicPr>
            <a:picLocks noChangeAspect="1"/>
          </p:cNvPicPr>
          <p:nvPr/>
        </p:nvPicPr>
        <p:blipFill>
          <a:blip r:embed="rId4"/>
          <a:stretch>
            <a:fillRect/>
          </a:stretch>
        </p:blipFill>
        <p:spPr>
          <a:xfrm>
            <a:off x="143451" y="1965524"/>
            <a:ext cx="9566617" cy="2066058"/>
          </a:xfrm>
          <a:prstGeom prst="rect">
            <a:avLst/>
          </a:prstGeom>
        </p:spPr>
      </p:pic>
      <p:sp>
        <p:nvSpPr>
          <p:cNvPr id="8" name="TextBox 7">
            <a:extLst>
              <a:ext uri="{FF2B5EF4-FFF2-40B4-BE49-F238E27FC236}">
                <a16:creationId xmlns:a16="http://schemas.microsoft.com/office/drawing/2014/main" id="{2B72C508-C2C3-15C6-7007-171C4818313F}"/>
              </a:ext>
            </a:extLst>
          </p:cNvPr>
          <p:cNvSpPr txBox="1"/>
          <p:nvPr/>
        </p:nvSpPr>
        <p:spPr>
          <a:xfrm>
            <a:off x="3798442" y="6457890"/>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Tree>
    <p:extLst>
      <p:ext uri="{BB962C8B-B14F-4D97-AF65-F5344CB8AC3E}">
        <p14:creationId xmlns:p14="http://schemas.microsoft.com/office/powerpoint/2010/main" val="16330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D8ED-B6D5-42A5-ACD2-592EE31D395F}"/>
              </a:ext>
            </a:extLst>
          </p:cNvPr>
          <p:cNvSpPr>
            <a:spLocks noGrp="1"/>
          </p:cNvSpPr>
          <p:nvPr>
            <p:ph type="title"/>
          </p:nvPr>
        </p:nvSpPr>
        <p:spPr>
          <a:xfrm>
            <a:off x="0" y="0"/>
            <a:ext cx="12192000" cy="885997"/>
          </a:xfrm>
          <a:solidFill>
            <a:srgbClr val="674A68"/>
          </a:solidFill>
          <a:ln>
            <a:solidFill>
              <a:srgbClr val="674A68"/>
            </a:solidFill>
          </a:ln>
        </p:spPr>
        <p:txBody>
          <a:bodyPr>
            <a:normAutofit/>
          </a:bodyPr>
          <a:lstStyle/>
          <a:p>
            <a:pPr algn="ctr"/>
            <a:r>
              <a:rPr lang="en-GB" sz="2800" dirty="0">
                <a:solidFill>
                  <a:schemeClr val="bg1"/>
                </a:solidFill>
                <a:latin typeface="Arial" panose="020B0604020202020204" pitchFamily="34" charset="0"/>
                <a:cs typeface="Arial" panose="020B0604020202020204" pitchFamily="34" charset="0"/>
              </a:rPr>
              <a:t>Weight categories </a:t>
            </a:r>
            <a:r>
              <a:rPr lang="en-GB" sz="2800" i="0" u="none" strike="noStrike" dirty="0">
                <a:solidFill>
                  <a:schemeClr val="bg1"/>
                </a:solidFill>
                <a:effectLst/>
                <a:latin typeface="Arial" panose="020B0604020202020204" pitchFamily="34" charset="0"/>
                <a:cs typeface="Arial" panose="020B0604020202020204" pitchFamily="34" charset="0"/>
              </a:rPr>
              <a:t>by district (Year 6), 2021/22 – 2022/23</a:t>
            </a:r>
            <a:endParaRPr lang="en-GB" sz="2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6423852-79D6-4E3E-8E7E-3B2D902D7509}"/>
              </a:ext>
            </a:extLst>
          </p:cNvPr>
          <p:cNvPicPr>
            <a:picLocks noChangeAspect="1"/>
          </p:cNvPicPr>
          <p:nvPr/>
        </p:nvPicPr>
        <p:blipFill rotWithShape="1">
          <a:blip r:embed="rId3"/>
          <a:srcRect t="14766"/>
          <a:stretch/>
        </p:blipFill>
        <p:spPr>
          <a:xfrm>
            <a:off x="8600347" y="4565578"/>
            <a:ext cx="2720312" cy="937314"/>
          </a:xfrm>
          <a:prstGeom prst="rect">
            <a:avLst/>
          </a:prstGeom>
        </p:spPr>
      </p:pic>
      <p:sp>
        <p:nvSpPr>
          <p:cNvPr id="4" name="TextBox 3">
            <a:extLst>
              <a:ext uri="{FF2B5EF4-FFF2-40B4-BE49-F238E27FC236}">
                <a16:creationId xmlns:a16="http://schemas.microsoft.com/office/drawing/2014/main" id="{4D684F79-A44D-4F97-9784-61DE188ADD33}"/>
              </a:ext>
            </a:extLst>
          </p:cNvPr>
          <p:cNvSpPr txBox="1"/>
          <p:nvPr/>
        </p:nvSpPr>
        <p:spPr>
          <a:xfrm>
            <a:off x="173505" y="4546426"/>
            <a:ext cx="8322795" cy="923330"/>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Fenland</a:t>
            </a:r>
            <a:r>
              <a:rPr lang="en-GB">
                <a:latin typeface="Arial" panose="020B0604020202020204" pitchFamily="34" charset="0"/>
                <a:cs typeface="Arial" panose="020B0604020202020204" pitchFamily="34" charset="0"/>
              </a:rPr>
              <a:t> and </a:t>
            </a:r>
            <a:r>
              <a:rPr lang="en-GB" b="1">
                <a:latin typeface="Arial" panose="020B0604020202020204" pitchFamily="34" charset="0"/>
                <a:cs typeface="Arial" panose="020B0604020202020204" pitchFamily="34" charset="0"/>
              </a:rPr>
              <a:t>Peterborough</a:t>
            </a:r>
            <a:r>
              <a:rPr lang="en-GB">
                <a:latin typeface="Arial" panose="020B0604020202020204" pitchFamily="34" charset="0"/>
                <a:cs typeface="Arial" panose="020B0604020202020204" pitchFamily="34" charset="0"/>
              </a:rPr>
              <a:t> have rates for ‘Healthy weight’ and ‘Very overweight’ that are statistically significantly </a:t>
            </a:r>
            <a:r>
              <a:rPr lang="en-GB" b="1" i="1">
                <a:solidFill>
                  <a:srgbClr val="FF0000"/>
                </a:solidFill>
                <a:latin typeface="Arial" panose="020B0604020202020204" pitchFamily="34" charset="0"/>
                <a:cs typeface="Arial" panose="020B0604020202020204" pitchFamily="34" charset="0"/>
              </a:rPr>
              <a:t>worse</a:t>
            </a:r>
            <a:r>
              <a:rPr lang="en-GB">
                <a:latin typeface="Arial" panose="020B0604020202020204" pitchFamily="34" charset="0"/>
                <a:cs typeface="Arial" panose="020B0604020202020204" pitchFamily="34" charset="0"/>
              </a:rPr>
              <a:t> compared to the Cambridgeshire and Cambridgeshire and Peterborough averages, respectively. </a:t>
            </a:r>
          </a:p>
        </p:txBody>
      </p:sp>
      <p:sp>
        <p:nvSpPr>
          <p:cNvPr id="19" name="TextBox 18">
            <a:extLst>
              <a:ext uri="{FF2B5EF4-FFF2-40B4-BE49-F238E27FC236}">
                <a16:creationId xmlns:a16="http://schemas.microsoft.com/office/drawing/2014/main" id="{8335DCC8-4A1D-3FF9-39EA-E3EAE9C78AFB}"/>
              </a:ext>
            </a:extLst>
          </p:cNvPr>
          <p:cNvSpPr txBox="1"/>
          <p:nvPr/>
        </p:nvSpPr>
        <p:spPr>
          <a:xfrm>
            <a:off x="272897" y="1077385"/>
            <a:ext cx="9655210" cy="318538"/>
          </a:xfrm>
          <a:prstGeom prst="rect">
            <a:avLst/>
          </a:prstGeom>
          <a:solidFill>
            <a:srgbClr val="C0A7C1"/>
          </a:solid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Year 6</a:t>
            </a:r>
          </a:p>
        </p:txBody>
      </p:sp>
      <p:sp>
        <p:nvSpPr>
          <p:cNvPr id="5" name="TextBox 4">
            <a:extLst>
              <a:ext uri="{FF2B5EF4-FFF2-40B4-BE49-F238E27FC236}">
                <a16:creationId xmlns:a16="http://schemas.microsoft.com/office/drawing/2014/main" id="{DD319243-1F73-5D87-E911-E8BD239F98D8}"/>
              </a:ext>
            </a:extLst>
          </p:cNvPr>
          <p:cNvSpPr txBox="1"/>
          <p:nvPr/>
        </p:nvSpPr>
        <p:spPr>
          <a:xfrm>
            <a:off x="171687" y="1510057"/>
            <a:ext cx="9655210"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Table 10. Prevalence of BMI category for children in </a:t>
            </a:r>
            <a:r>
              <a:rPr lang="en-GB" sz="1200" b="1" u="sng" dirty="0">
                <a:solidFill>
                  <a:srgbClr val="674A68"/>
                </a:solidFill>
                <a:latin typeface="Arial" panose="020B0604020202020204" pitchFamily="34" charset="0"/>
                <a:cs typeface="Arial" panose="020B0604020202020204" pitchFamily="34" charset="0"/>
              </a:rPr>
              <a:t>Year 6</a:t>
            </a:r>
            <a:r>
              <a:rPr lang="en-GB" sz="1200" b="1" dirty="0">
                <a:solidFill>
                  <a:srgbClr val="674A68"/>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by district for Cambridgeshire and its districts, and Peterborough, 2021/22-2022/23</a:t>
            </a:r>
          </a:p>
        </p:txBody>
      </p:sp>
      <p:sp>
        <p:nvSpPr>
          <p:cNvPr id="6" name="TextBox 5">
            <a:extLst>
              <a:ext uri="{FF2B5EF4-FFF2-40B4-BE49-F238E27FC236}">
                <a16:creationId xmlns:a16="http://schemas.microsoft.com/office/drawing/2014/main" id="{2FB01D12-B8FD-DEFD-795E-0630CB243EA6}"/>
              </a:ext>
            </a:extLst>
          </p:cNvPr>
          <p:cNvSpPr txBox="1"/>
          <p:nvPr/>
        </p:nvSpPr>
        <p:spPr>
          <a:xfrm>
            <a:off x="85535" y="6410208"/>
            <a:ext cx="3844208" cy="430887"/>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Cambridgeshire (for districts), and Cambridgeshire and Peterborough (for UTLAs) </a:t>
            </a:r>
          </a:p>
        </p:txBody>
      </p:sp>
      <p:pic>
        <p:nvPicPr>
          <p:cNvPr id="8" name="Picture 7">
            <a:extLst>
              <a:ext uri="{FF2B5EF4-FFF2-40B4-BE49-F238E27FC236}">
                <a16:creationId xmlns:a16="http://schemas.microsoft.com/office/drawing/2014/main" id="{D6D6D7E6-228F-601F-8262-D2E169D5F863}"/>
              </a:ext>
            </a:extLst>
          </p:cNvPr>
          <p:cNvPicPr>
            <a:picLocks noChangeAspect="1"/>
          </p:cNvPicPr>
          <p:nvPr/>
        </p:nvPicPr>
        <p:blipFill>
          <a:blip r:embed="rId4"/>
          <a:stretch>
            <a:fillRect/>
          </a:stretch>
        </p:blipFill>
        <p:spPr>
          <a:xfrm>
            <a:off x="247074" y="2018146"/>
            <a:ext cx="9655210" cy="2007688"/>
          </a:xfrm>
          <a:prstGeom prst="rect">
            <a:avLst/>
          </a:prstGeom>
        </p:spPr>
      </p:pic>
      <p:sp>
        <p:nvSpPr>
          <p:cNvPr id="7" name="TextBox 6">
            <a:extLst>
              <a:ext uri="{FF2B5EF4-FFF2-40B4-BE49-F238E27FC236}">
                <a16:creationId xmlns:a16="http://schemas.microsoft.com/office/drawing/2014/main" id="{F63BF96E-AC64-22B2-65F7-86A600F9DEEB}"/>
              </a:ext>
            </a:extLst>
          </p:cNvPr>
          <p:cNvSpPr txBox="1"/>
          <p:nvPr/>
        </p:nvSpPr>
        <p:spPr>
          <a:xfrm>
            <a:off x="3760342" y="6381082"/>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Tree>
    <p:extLst>
      <p:ext uri="{BB962C8B-B14F-4D97-AF65-F5344CB8AC3E}">
        <p14:creationId xmlns:p14="http://schemas.microsoft.com/office/powerpoint/2010/main" val="4121962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3A0C50-88B3-1E68-033A-71461CDF9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3EAE4-6856-44A8-C06C-D9A5FE555DFF}"/>
              </a:ext>
            </a:extLst>
          </p:cNvPr>
          <p:cNvSpPr>
            <a:spLocks noGrp="1"/>
          </p:cNvSpPr>
          <p:nvPr>
            <p:ph type="title"/>
          </p:nvPr>
        </p:nvSpPr>
        <p:spPr>
          <a:xfrm>
            <a:off x="0" y="0"/>
            <a:ext cx="12192000" cy="867827"/>
          </a:xfrm>
          <a:solidFill>
            <a:srgbClr val="674A68"/>
          </a:solidFill>
        </p:spPr>
        <p:txBody>
          <a:bodyPr>
            <a:normAutofit/>
          </a:bodyPr>
          <a:lstStyle/>
          <a:p>
            <a:pPr algn="ctr"/>
            <a:r>
              <a:rPr lang="en-GB" sz="2400" i="0" u="none" strike="noStrike" dirty="0">
                <a:solidFill>
                  <a:schemeClr val="bg1"/>
                </a:solidFill>
                <a:effectLst/>
                <a:latin typeface="Arial" panose="020B0604020202020204" pitchFamily="34" charset="0"/>
                <a:cs typeface="Arial" panose="020B0604020202020204" pitchFamily="34" charset="0"/>
              </a:rPr>
              <a:t>Overweight by district and sex, 2021/22 – 2022/23 </a:t>
            </a:r>
            <a:endParaRPr lang="en-GB" sz="2400" dirty="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DCC644E-78E8-3A94-D511-751F2AD13FC0}"/>
              </a:ext>
            </a:extLst>
          </p:cNvPr>
          <p:cNvSpPr txBox="1"/>
          <p:nvPr/>
        </p:nvSpPr>
        <p:spPr>
          <a:xfrm>
            <a:off x="253908" y="2544756"/>
            <a:ext cx="5572502" cy="492443"/>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Overweight’ prevalence are similar between males and females in Reception – approx. 11% across Cambridgeshire and Peterborough.</a:t>
            </a:r>
            <a:endParaRPr lang="en-GB" sz="1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879D757-7E55-64B5-63BD-F1E5B5C7524C}"/>
              </a:ext>
            </a:extLst>
          </p:cNvPr>
          <p:cNvSpPr txBox="1"/>
          <p:nvPr/>
        </p:nvSpPr>
        <p:spPr>
          <a:xfrm>
            <a:off x="3994817" y="1826073"/>
            <a:ext cx="1729061" cy="523220"/>
          </a:xfrm>
          <a:prstGeom prst="rect">
            <a:avLst/>
          </a:prstGeom>
          <a:noFill/>
        </p:spPr>
        <p:txBody>
          <a:bodyPr wrap="square" rtlCol="0">
            <a:spAutoFit/>
          </a:bodyPr>
          <a:lstStyle/>
          <a:p>
            <a:r>
              <a:rPr lang="en-GB" sz="1400" b="1"/>
              <a:t>Approx. </a:t>
            </a:r>
            <a:r>
              <a:rPr lang="en-GB" sz="1400" b="1">
                <a:solidFill>
                  <a:srgbClr val="674A68"/>
                </a:solidFill>
                <a:latin typeface="Arial" panose="020B0604020202020204" pitchFamily="34" charset="0"/>
                <a:cs typeface="Arial" panose="020B0604020202020204" pitchFamily="34" charset="0"/>
              </a:rPr>
              <a:t>1 in 10 Reception pupils</a:t>
            </a:r>
          </a:p>
        </p:txBody>
      </p:sp>
      <p:sp>
        <p:nvSpPr>
          <p:cNvPr id="41" name="TextBox 40">
            <a:extLst>
              <a:ext uri="{FF2B5EF4-FFF2-40B4-BE49-F238E27FC236}">
                <a16:creationId xmlns:a16="http://schemas.microsoft.com/office/drawing/2014/main" id="{32593CA7-13A3-D704-CBAB-C63637268306}"/>
              </a:ext>
            </a:extLst>
          </p:cNvPr>
          <p:cNvSpPr txBox="1"/>
          <p:nvPr/>
        </p:nvSpPr>
        <p:spPr>
          <a:xfrm>
            <a:off x="6182977" y="1537050"/>
            <a:ext cx="5324079" cy="492443"/>
          </a:xfrm>
          <a:prstGeom prst="rect">
            <a:avLst/>
          </a:prstGeom>
          <a:noFill/>
        </p:spPr>
        <p:txBody>
          <a:bodyPr wrap="square">
            <a:spAutoFit/>
          </a:bodyPr>
          <a:lstStyle/>
          <a:p>
            <a:r>
              <a:rPr lang="en-GB" sz="1400" b="1" i="1" dirty="0"/>
              <a:t>‘</a:t>
            </a:r>
            <a:r>
              <a:rPr lang="en-GB" sz="1200" dirty="0">
                <a:latin typeface="Arial" panose="020B0604020202020204" pitchFamily="34" charset="0"/>
                <a:cs typeface="Arial" panose="020B0604020202020204" pitchFamily="34" charset="0"/>
              </a:rPr>
              <a:t>Overweight’ prevalence is approximately 13% for both males and females in Year 6 across Cambridgeshire and Peterborough.</a:t>
            </a:r>
            <a:endParaRPr lang="en-GB"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C2886A9-8F64-2F9E-780C-19A900D3C629}"/>
              </a:ext>
            </a:extLst>
          </p:cNvPr>
          <p:cNvSpPr txBox="1"/>
          <p:nvPr/>
        </p:nvSpPr>
        <p:spPr>
          <a:xfrm>
            <a:off x="226088" y="1152381"/>
            <a:ext cx="5239764" cy="307777"/>
          </a:xfrm>
          <a:prstGeom prst="rect">
            <a:avLst/>
          </a:prstGeom>
          <a:solidFill>
            <a:srgbClr val="C0A7C1"/>
          </a:solid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Reception</a:t>
            </a:r>
          </a:p>
        </p:txBody>
      </p:sp>
      <p:sp>
        <p:nvSpPr>
          <p:cNvPr id="4" name="TextBox 3">
            <a:extLst>
              <a:ext uri="{FF2B5EF4-FFF2-40B4-BE49-F238E27FC236}">
                <a16:creationId xmlns:a16="http://schemas.microsoft.com/office/drawing/2014/main" id="{7E91B700-74B3-D391-D6D5-38F914F1A5D3}"/>
              </a:ext>
            </a:extLst>
          </p:cNvPr>
          <p:cNvSpPr txBox="1"/>
          <p:nvPr/>
        </p:nvSpPr>
        <p:spPr>
          <a:xfrm>
            <a:off x="6255306" y="1140395"/>
            <a:ext cx="5239764" cy="307777"/>
          </a:xfrm>
          <a:prstGeom prst="rect">
            <a:avLst/>
          </a:prstGeom>
          <a:solidFill>
            <a:srgbClr val="C0A7C1"/>
          </a:solid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Year 6</a:t>
            </a:r>
          </a:p>
        </p:txBody>
      </p:sp>
      <p:pic>
        <p:nvPicPr>
          <p:cNvPr id="9" name="Graphic 8" descr="Little Girl With Balloon with solid fill">
            <a:extLst>
              <a:ext uri="{FF2B5EF4-FFF2-40B4-BE49-F238E27FC236}">
                <a16:creationId xmlns:a16="http://schemas.microsoft.com/office/drawing/2014/main" id="{FB6AD8D1-10FE-F488-EE49-87A4050187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497" y="1574514"/>
            <a:ext cx="778268" cy="778268"/>
          </a:xfrm>
          <a:prstGeom prst="rect">
            <a:avLst/>
          </a:prstGeom>
        </p:spPr>
      </p:pic>
      <p:pic>
        <p:nvPicPr>
          <p:cNvPr id="12" name="Graphic 11" descr="Child with balloon with solid fill">
            <a:extLst>
              <a:ext uri="{FF2B5EF4-FFF2-40B4-BE49-F238E27FC236}">
                <a16:creationId xmlns:a16="http://schemas.microsoft.com/office/drawing/2014/main" id="{6E10CA8B-9D0B-87E8-5EDB-C6841A7C4C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49" y="1564240"/>
            <a:ext cx="792824" cy="792824"/>
          </a:xfrm>
          <a:prstGeom prst="rect">
            <a:avLst/>
          </a:prstGeom>
        </p:spPr>
      </p:pic>
      <p:pic>
        <p:nvPicPr>
          <p:cNvPr id="13" name="Graphic 12" descr="Little Girl With Balloon with solid fill">
            <a:extLst>
              <a:ext uri="{FF2B5EF4-FFF2-40B4-BE49-F238E27FC236}">
                <a16:creationId xmlns:a16="http://schemas.microsoft.com/office/drawing/2014/main" id="{12B73056-BDE8-BA28-7A75-A90B279725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7137" y="1583076"/>
            <a:ext cx="778268" cy="778268"/>
          </a:xfrm>
          <a:prstGeom prst="rect">
            <a:avLst/>
          </a:prstGeom>
        </p:spPr>
      </p:pic>
      <p:pic>
        <p:nvPicPr>
          <p:cNvPr id="14" name="Graphic 13" descr="Child with balloon with solid fill">
            <a:extLst>
              <a:ext uri="{FF2B5EF4-FFF2-40B4-BE49-F238E27FC236}">
                <a16:creationId xmlns:a16="http://schemas.microsoft.com/office/drawing/2014/main" id="{504FAA5F-DCFF-D173-F193-1D1DA9FEC6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3989" y="1572802"/>
            <a:ext cx="792824" cy="792824"/>
          </a:xfrm>
          <a:prstGeom prst="rect">
            <a:avLst/>
          </a:prstGeom>
        </p:spPr>
      </p:pic>
      <p:pic>
        <p:nvPicPr>
          <p:cNvPr id="15" name="Graphic 14" descr="Little Girl With Balloon with solid fill">
            <a:extLst>
              <a:ext uri="{FF2B5EF4-FFF2-40B4-BE49-F238E27FC236}">
                <a16:creationId xmlns:a16="http://schemas.microsoft.com/office/drawing/2014/main" id="{EE2BFD0A-87FE-F26E-3EB4-E43FE27971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2490" y="1593350"/>
            <a:ext cx="778268" cy="778268"/>
          </a:xfrm>
          <a:prstGeom prst="rect">
            <a:avLst/>
          </a:prstGeom>
        </p:spPr>
      </p:pic>
      <p:pic>
        <p:nvPicPr>
          <p:cNvPr id="16" name="Graphic 15" descr="Child with balloon with solid fill">
            <a:extLst>
              <a:ext uri="{FF2B5EF4-FFF2-40B4-BE49-F238E27FC236}">
                <a16:creationId xmlns:a16="http://schemas.microsoft.com/office/drawing/2014/main" id="{41D3F059-9F20-7C03-37A6-020C7EE649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9342" y="1583076"/>
            <a:ext cx="792824" cy="792824"/>
          </a:xfrm>
          <a:prstGeom prst="rect">
            <a:avLst/>
          </a:prstGeom>
        </p:spPr>
      </p:pic>
      <p:pic>
        <p:nvPicPr>
          <p:cNvPr id="17" name="Graphic 16" descr="Little Girl With Balloon with solid fill">
            <a:extLst>
              <a:ext uri="{FF2B5EF4-FFF2-40B4-BE49-F238E27FC236}">
                <a16:creationId xmlns:a16="http://schemas.microsoft.com/office/drawing/2014/main" id="{41AECC36-6DA4-1012-2D39-6FCC294D67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7569" y="1593350"/>
            <a:ext cx="778268" cy="778268"/>
          </a:xfrm>
          <a:prstGeom prst="rect">
            <a:avLst/>
          </a:prstGeom>
        </p:spPr>
      </p:pic>
      <p:pic>
        <p:nvPicPr>
          <p:cNvPr id="18" name="Graphic 17" descr="Child with balloon with solid fill">
            <a:extLst>
              <a:ext uri="{FF2B5EF4-FFF2-40B4-BE49-F238E27FC236}">
                <a16:creationId xmlns:a16="http://schemas.microsoft.com/office/drawing/2014/main" id="{B1470E49-4248-E815-C94A-A951B7C4D9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4421" y="1583076"/>
            <a:ext cx="792824" cy="792824"/>
          </a:xfrm>
          <a:prstGeom prst="rect">
            <a:avLst/>
          </a:prstGeom>
        </p:spPr>
      </p:pic>
      <p:pic>
        <p:nvPicPr>
          <p:cNvPr id="19" name="Graphic 18" descr="Little Girl With Balloon with solid fill">
            <a:extLst>
              <a:ext uri="{FF2B5EF4-FFF2-40B4-BE49-F238E27FC236}">
                <a16:creationId xmlns:a16="http://schemas.microsoft.com/office/drawing/2014/main" id="{841077A9-599F-F74B-61F7-67ED473ED4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2922" y="1583075"/>
            <a:ext cx="778268" cy="778268"/>
          </a:xfrm>
          <a:prstGeom prst="rect">
            <a:avLst/>
          </a:prstGeom>
        </p:spPr>
      </p:pic>
      <p:pic>
        <p:nvPicPr>
          <p:cNvPr id="20" name="Graphic 19" descr="Child with balloon with solid fill">
            <a:extLst>
              <a:ext uri="{FF2B5EF4-FFF2-40B4-BE49-F238E27FC236}">
                <a16:creationId xmlns:a16="http://schemas.microsoft.com/office/drawing/2014/main" id="{3405AB82-B5D6-C28B-B689-5E37F3441F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39774" y="1572801"/>
            <a:ext cx="792824" cy="792824"/>
          </a:xfrm>
          <a:prstGeom prst="rect">
            <a:avLst/>
          </a:prstGeom>
        </p:spPr>
      </p:pic>
      <p:pic>
        <p:nvPicPr>
          <p:cNvPr id="30" name="Graphic 29" descr="Child with balloon with solid fill">
            <a:extLst>
              <a:ext uri="{FF2B5EF4-FFF2-40B4-BE49-F238E27FC236}">
                <a16:creationId xmlns:a16="http://schemas.microsoft.com/office/drawing/2014/main" id="{3699C230-2524-F173-DD1C-67DD5DD435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72746" y="2054832"/>
            <a:ext cx="841621" cy="841621"/>
          </a:xfrm>
          <a:prstGeom prst="rect">
            <a:avLst/>
          </a:prstGeom>
        </p:spPr>
      </p:pic>
      <p:pic>
        <p:nvPicPr>
          <p:cNvPr id="33" name="Graphic 32" descr="Little Girl With Balloon with solid fill">
            <a:extLst>
              <a:ext uri="{FF2B5EF4-FFF2-40B4-BE49-F238E27FC236}">
                <a16:creationId xmlns:a16="http://schemas.microsoft.com/office/drawing/2014/main" id="{864BD7CE-A415-9D60-0C3F-BF80134A4B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39710" y="2064251"/>
            <a:ext cx="822788" cy="822788"/>
          </a:xfrm>
          <a:prstGeom prst="rect">
            <a:avLst/>
          </a:prstGeom>
        </p:spPr>
      </p:pic>
      <p:sp>
        <p:nvSpPr>
          <p:cNvPr id="60" name="Callout: Double Bent Line with Accent Bar 59">
            <a:extLst>
              <a:ext uri="{FF2B5EF4-FFF2-40B4-BE49-F238E27FC236}">
                <a16:creationId xmlns:a16="http://schemas.microsoft.com/office/drawing/2014/main" id="{F49872B6-3ADA-04A8-C036-39FB9DB6E7ED}"/>
              </a:ext>
            </a:extLst>
          </p:cNvPr>
          <p:cNvSpPr/>
          <p:nvPr/>
        </p:nvSpPr>
        <p:spPr>
          <a:xfrm>
            <a:off x="6873410" y="2157577"/>
            <a:ext cx="708917" cy="380142"/>
          </a:xfrm>
          <a:prstGeom prst="accentCallout3">
            <a:avLst>
              <a:gd name="adj1" fmla="val 51182"/>
              <a:gd name="adj2" fmla="val 104711"/>
              <a:gd name="adj3" fmla="val 72804"/>
              <a:gd name="adj4" fmla="val 132609"/>
              <a:gd name="adj5" fmla="val 140541"/>
              <a:gd name="adj6" fmla="val 135507"/>
              <a:gd name="adj7" fmla="val 141465"/>
              <a:gd name="adj8" fmla="val 198265"/>
            </a:avLst>
          </a:prstGeom>
          <a:solidFill>
            <a:srgbClr val="C0A7C1"/>
          </a:solid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 13%</a:t>
            </a:r>
          </a:p>
        </p:txBody>
      </p:sp>
      <p:sp>
        <p:nvSpPr>
          <p:cNvPr id="61" name="Callout: Double Bent Line with Accent Bar 60">
            <a:extLst>
              <a:ext uri="{FF2B5EF4-FFF2-40B4-BE49-F238E27FC236}">
                <a16:creationId xmlns:a16="http://schemas.microsoft.com/office/drawing/2014/main" id="{C83E4F68-C6AC-E021-071D-0F1AFA776DDE}"/>
              </a:ext>
            </a:extLst>
          </p:cNvPr>
          <p:cNvSpPr/>
          <p:nvPr/>
        </p:nvSpPr>
        <p:spPr>
          <a:xfrm>
            <a:off x="9789559" y="2114767"/>
            <a:ext cx="708917" cy="380142"/>
          </a:xfrm>
          <a:prstGeom prst="accentCallout3">
            <a:avLst>
              <a:gd name="adj1" fmla="val 18750"/>
              <a:gd name="adj2" fmla="val -8333"/>
              <a:gd name="adj3" fmla="val 18750"/>
              <a:gd name="adj4" fmla="val -16667"/>
              <a:gd name="adj5" fmla="val 132433"/>
              <a:gd name="adj6" fmla="val -63044"/>
              <a:gd name="adj7" fmla="val 152276"/>
              <a:gd name="adj8" fmla="val -110431"/>
            </a:avLst>
          </a:prstGeom>
          <a:solidFill>
            <a:srgbClr val="C0A7C1"/>
          </a:solid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 13%</a:t>
            </a:r>
          </a:p>
        </p:txBody>
      </p:sp>
      <p:sp>
        <p:nvSpPr>
          <p:cNvPr id="65" name="TextBox 64">
            <a:extLst>
              <a:ext uri="{FF2B5EF4-FFF2-40B4-BE49-F238E27FC236}">
                <a16:creationId xmlns:a16="http://schemas.microsoft.com/office/drawing/2014/main" id="{D2E6E631-8B10-9854-7D5B-8B55BEABD607}"/>
              </a:ext>
            </a:extLst>
          </p:cNvPr>
          <p:cNvSpPr txBox="1"/>
          <p:nvPr/>
        </p:nvSpPr>
        <p:spPr>
          <a:xfrm>
            <a:off x="1135539" y="3404295"/>
            <a:ext cx="8897419"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7. ‘Overweight’ prevalence for </a:t>
            </a:r>
            <a:r>
              <a:rPr lang="en-GB" sz="1200" b="1" u="sng">
                <a:solidFill>
                  <a:srgbClr val="674A68"/>
                </a:solidFill>
                <a:latin typeface="Arial" panose="020B0604020202020204" pitchFamily="34" charset="0"/>
                <a:cs typeface="Arial" panose="020B0604020202020204" pitchFamily="34" charset="0"/>
              </a:rPr>
              <a:t>Reception and Year 6 children</a:t>
            </a:r>
            <a:r>
              <a:rPr lang="en-GB" sz="1200" b="1">
                <a:solidFill>
                  <a:srgbClr val="674A68"/>
                </a:solidFill>
                <a:latin typeface="Arial" panose="020B0604020202020204" pitchFamily="34" charset="0"/>
                <a:cs typeface="Arial" panose="020B0604020202020204" pitchFamily="34" charset="0"/>
              </a:rPr>
              <a:t> </a:t>
            </a:r>
            <a:r>
              <a:rPr lang="en-GB" sz="1200" b="1">
                <a:latin typeface="Arial" panose="020B0604020202020204" pitchFamily="34" charset="0"/>
                <a:cs typeface="Arial" panose="020B0604020202020204" pitchFamily="34" charset="0"/>
              </a:rPr>
              <a:t>by district and sex, Cambridgeshire and Peterborough, 2021/22 - 2022/23</a:t>
            </a:r>
          </a:p>
        </p:txBody>
      </p:sp>
      <p:pic>
        <p:nvPicPr>
          <p:cNvPr id="7" name="Picture 6">
            <a:extLst>
              <a:ext uri="{FF2B5EF4-FFF2-40B4-BE49-F238E27FC236}">
                <a16:creationId xmlns:a16="http://schemas.microsoft.com/office/drawing/2014/main" id="{6E87EA14-89D8-9A11-348F-5B55759A7DC0}"/>
              </a:ext>
            </a:extLst>
          </p:cNvPr>
          <p:cNvPicPr>
            <a:picLocks noChangeAspect="1"/>
          </p:cNvPicPr>
          <p:nvPr/>
        </p:nvPicPr>
        <p:blipFill>
          <a:blip r:embed="rId12"/>
          <a:stretch>
            <a:fillRect/>
          </a:stretch>
        </p:blipFill>
        <p:spPr>
          <a:xfrm>
            <a:off x="1216636" y="3904383"/>
            <a:ext cx="8155964" cy="2193481"/>
          </a:xfrm>
          <a:prstGeom prst="rect">
            <a:avLst/>
          </a:prstGeom>
          <a:ln>
            <a:solidFill>
              <a:srgbClr val="674A68"/>
            </a:solidFill>
          </a:ln>
        </p:spPr>
      </p:pic>
      <p:sp>
        <p:nvSpPr>
          <p:cNvPr id="6" name="TextBox 5">
            <a:extLst>
              <a:ext uri="{FF2B5EF4-FFF2-40B4-BE49-F238E27FC236}">
                <a16:creationId xmlns:a16="http://schemas.microsoft.com/office/drawing/2014/main" id="{8BDD22BA-0FAE-221E-897B-BE9BA9A8FCE6}"/>
              </a:ext>
            </a:extLst>
          </p:cNvPr>
          <p:cNvSpPr txBox="1"/>
          <p:nvPr/>
        </p:nvSpPr>
        <p:spPr>
          <a:xfrm>
            <a:off x="3760342" y="6381082"/>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Tree>
    <p:extLst>
      <p:ext uri="{BB962C8B-B14F-4D97-AF65-F5344CB8AC3E}">
        <p14:creationId xmlns:p14="http://schemas.microsoft.com/office/powerpoint/2010/main" val="47645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D8ED-B6D5-42A5-ACD2-592EE31D395F}"/>
              </a:ext>
            </a:extLst>
          </p:cNvPr>
          <p:cNvSpPr>
            <a:spLocks noGrp="1"/>
          </p:cNvSpPr>
          <p:nvPr>
            <p:ph type="title"/>
          </p:nvPr>
        </p:nvSpPr>
        <p:spPr>
          <a:xfrm>
            <a:off x="0" y="1"/>
            <a:ext cx="12192000" cy="951284"/>
          </a:xfrm>
          <a:solidFill>
            <a:srgbClr val="674A68"/>
          </a:solidFill>
        </p:spPr>
        <p:txBody>
          <a:bodyPr>
            <a:normAutofit/>
          </a:bodyPr>
          <a:lstStyle/>
          <a:p>
            <a:pPr algn="ctr"/>
            <a:r>
              <a:rPr lang="en-GB" sz="2800" i="0" u="none" strike="noStrike">
                <a:solidFill>
                  <a:schemeClr val="bg1"/>
                </a:solidFill>
                <a:effectLst/>
                <a:latin typeface="Arial" panose="020B0604020202020204" pitchFamily="34" charset="0"/>
                <a:cs typeface="Arial" panose="020B0604020202020204" pitchFamily="34" charset="0"/>
              </a:rPr>
              <a:t>Over</a:t>
            </a:r>
            <a:r>
              <a:rPr lang="en-GB" sz="2800">
                <a:solidFill>
                  <a:schemeClr val="bg1"/>
                </a:solidFill>
                <a:latin typeface="Arial" panose="020B0604020202020204" pitchFamily="34" charset="0"/>
                <a:cs typeface="Arial" panose="020B0604020202020204" pitchFamily="34" charset="0"/>
              </a:rPr>
              <a:t>weight </a:t>
            </a:r>
            <a:r>
              <a:rPr lang="en-GB" sz="2800" i="0" u="none" strike="noStrike">
                <a:solidFill>
                  <a:schemeClr val="bg1"/>
                </a:solidFill>
                <a:effectLst/>
                <a:latin typeface="Arial" panose="020B0604020202020204" pitchFamily="34" charset="0"/>
                <a:cs typeface="Arial" panose="020B0604020202020204" pitchFamily="34" charset="0"/>
              </a:rPr>
              <a:t>by district and sex, 2021/22 – 2022/23</a:t>
            </a:r>
            <a:endParaRPr lang="en-GB" sz="280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E08E7B0-BD73-43B5-92F6-BE221E440309}"/>
              </a:ext>
            </a:extLst>
          </p:cNvPr>
          <p:cNvSpPr txBox="1"/>
          <p:nvPr/>
        </p:nvSpPr>
        <p:spPr>
          <a:xfrm>
            <a:off x="9144000" y="4387084"/>
            <a:ext cx="2727960" cy="276999"/>
          </a:xfrm>
          <a:prstGeom prst="rect">
            <a:avLst/>
          </a:prstGeom>
          <a:noFill/>
        </p:spPr>
        <p:txBody>
          <a:bodyPr wrap="square" rtlCol="0">
            <a:spAutoFit/>
          </a:bodyPr>
          <a:lstStyle/>
          <a:p>
            <a:endParaRPr lang="en-GB" sz="1200"/>
          </a:p>
        </p:txBody>
      </p:sp>
      <p:sp>
        <p:nvSpPr>
          <p:cNvPr id="6" name="TextBox 5">
            <a:extLst>
              <a:ext uri="{FF2B5EF4-FFF2-40B4-BE49-F238E27FC236}">
                <a16:creationId xmlns:a16="http://schemas.microsoft.com/office/drawing/2014/main" id="{36F68C8C-108A-C401-A4E9-AA782B682772}"/>
              </a:ext>
            </a:extLst>
          </p:cNvPr>
          <p:cNvSpPr txBox="1"/>
          <p:nvPr/>
        </p:nvSpPr>
        <p:spPr>
          <a:xfrm>
            <a:off x="318555" y="1327041"/>
            <a:ext cx="11661114" cy="306551"/>
          </a:xfrm>
          <a:prstGeom prst="rect">
            <a:avLst/>
          </a:prstGeom>
          <a:solidFill>
            <a:srgbClr val="C0A7C1"/>
          </a:solid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Prevalence of overweight</a:t>
            </a:r>
          </a:p>
        </p:txBody>
      </p:sp>
      <p:pic>
        <p:nvPicPr>
          <p:cNvPr id="22" name="Picture 21">
            <a:extLst>
              <a:ext uri="{FF2B5EF4-FFF2-40B4-BE49-F238E27FC236}">
                <a16:creationId xmlns:a16="http://schemas.microsoft.com/office/drawing/2014/main" id="{5800C1C4-0E96-4D3D-A145-C94D9AAC63C1}"/>
              </a:ext>
            </a:extLst>
          </p:cNvPr>
          <p:cNvPicPr>
            <a:picLocks noChangeAspect="1"/>
          </p:cNvPicPr>
          <p:nvPr/>
        </p:nvPicPr>
        <p:blipFill rotWithShape="1">
          <a:blip r:embed="rId3"/>
          <a:srcRect t="14786"/>
          <a:stretch/>
        </p:blipFill>
        <p:spPr>
          <a:xfrm>
            <a:off x="9006620" y="4705564"/>
            <a:ext cx="2922823" cy="1006867"/>
          </a:xfrm>
          <a:prstGeom prst="rect">
            <a:avLst/>
          </a:prstGeom>
        </p:spPr>
      </p:pic>
      <p:sp>
        <p:nvSpPr>
          <p:cNvPr id="8" name="TextBox 7">
            <a:extLst>
              <a:ext uri="{FF2B5EF4-FFF2-40B4-BE49-F238E27FC236}">
                <a16:creationId xmlns:a16="http://schemas.microsoft.com/office/drawing/2014/main" id="{B4A76145-1F57-8944-2662-C200C2A77558}"/>
              </a:ext>
            </a:extLst>
          </p:cNvPr>
          <p:cNvSpPr txBox="1"/>
          <p:nvPr/>
        </p:nvSpPr>
        <p:spPr>
          <a:xfrm>
            <a:off x="246577" y="1684964"/>
            <a:ext cx="11671443"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Table 11. Prevalence of overweight for children in </a:t>
            </a:r>
            <a:r>
              <a:rPr lang="en-GB" sz="1200" b="1" u="sng" dirty="0">
                <a:solidFill>
                  <a:srgbClr val="674A68"/>
                </a:solidFill>
                <a:latin typeface="Arial" panose="020B0604020202020204" pitchFamily="34" charset="0"/>
                <a:cs typeface="Arial" panose="020B0604020202020204" pitchFamily="34" charset="0"/>
              </a:rPr>
              <a:t>Reception and Year 6</a:t>
            </a:r>
            <a:r>
              <a:rPr lang="en-GB" sz="1200" b="1" dirty="0">
                <a:latin typeface="Arial" panose="020B0604020202020204" pitchFamily="34" charset="0"/>
                <a:cs typeface="Arial" panose="020B0604020202020204" pitchFamily="34" charset="0"/>
              </a:rPr>
              <a:t> by sex for districts in Cambridgeshire and Peterborough, 2021/22 - 2022/23</a:t>
            </a:r>
          </a:p>
        </p:txBody>
      </p:sp>
      <p:pic>
        <p:nvPicPr>
          <p:cNvPr id="7" name="Picture 6">
            <a:extLst>
              <a:ext uri="{FF2B5EF4-FFF2-40B4-BE49-F238E27FC236}">
                <a16:creationId xmlns:a16="http://schemas.microsoft.com/office/drawing/2014/main" id="{7F561CE7-BE05-1DD6-4291-F42A4FA04A70}"/>
              </a:ext>
            </a:extLst>
          </p:cNvPr>
          <p:cNvPicPr>
            <a:picLocks noChangeAspect="1"/>
          </p:cNvPicPr>
          <p:nvPr/>
        </p:nvPicPr>
        <p:blipFill>
          <a:blip r:embed="rId4"/>
          <a:stretch>
            <a:fillRect/>
          </a:stretch>
        </p:blipFill>
        <p:spPr>
          <a:xfrm>
            <a:off x="337458" y="2304172"/>
            <a:ext cx="11467440" cy="1952142"/>
          </a:xfrm>
          <a:prstGeom prst="rect">
            <a:avLst/>
          </a:prstGeom>
        </p:spPr>
      </p:pic>
      <p:sp>
        <p:nvSpPr>
          <p:cNvPr id="3" name="TextBox 2">
            <a:extLst>
              <a:ext uri="{FF2B5EF4-FFF2-40B4-BE49-F238E27FC236}">
                <a16:creationId xmlns:a16="http://schemas.microsoft.com/office/drawing/2014/main" id="{AD2D75F8-A550-E294-7FA5-85408EA61905}"/>
              </a:ext>
            </a:extLst>
          </p:cNvPr>
          <p:cNvSpPr txBox="1"/>
          <p:nvPr/>
        </p:nvSpPr>
        <p:spPr>
          <a:xfrm>
            <a:off x="85535" y="6410208"/>
            <a:ext cx="3844208" cy="430887"/>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Cambridgeshire (for districts), and Cambridgeshire and Peterborough (for UTLAs) </a:t>
            </a:r>
          </a:p>
        </p:txBody>
      </p:sp>
      <p:sp>
        <p:nvSpPr>
          <p:cNvPr id="4" name="TextBox 3">
            <a:extLst>
              <a:ext uri="{FF2B5EF4-FFF2-40B4-BE49-F238E27FC236}">
                <a16:creationId xmlns:a16="http://schemas.microsoft.com/office/drawing/2014/main" id="{9F7F860E-9F73-8B82-1F16-4413099E01EC}"/>
              </a:ext>
            </a:extLst>
          </p:cNvPr>
          <p:cNvSpPr txBox="1"/>
          <p:nvPr/>
        </p:nvSpPr>
        <p:spPr>
          <a:xfrm>
            <a:off x="3760342" y="6381082"/>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Tree>
    <p:extLst>
      <p:ext uri="{BB962C8B-B14F-4D97-AF65-F5344CB8AC3E}">
        <p14:creationId xmlns:p14="http://schemas.microsoft.com/office/powerpoint/2010/main" val="1010874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3A0C50-88B3-1E68-033A-71461CDF9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3EAE4-6856-44A8-C06C-D9A5FE555DFF}"/>
              </a:ext>
            </a:extLst>
          </p:cNvPr>
          <p:cNvSpPr>
            <a:spLocks noGrp="1"/>
          </p:cNvSpPr>
          <p:nvPr>
            <p:ph type="title"/>
          </p:nvPr>
        </p:nvSpPr>
        <p:spPr>
          <a:xfrm>
            <a:off x="0" y="0"/>
            <a:ext cx="12192000" cy="867827"/>
          </a:xfrm>
          <a:solidFill>
            <a:srgbClr val="674A68"/>
          </a:solidFill>
        </p:spPr>
        <p:txBody>
          <a:bodyPr>
            <a:normAutofit/>
          </a:bodyPr>
          <a:lstStyle/>
          <a:p>
            <a:pPr algn="ctr"/>
            <a:r>
              <a:rPr lang="en-GB" sz="2400" i="0" u="none" strike="noStrike">
                <a:solidFill>
                  <a:schemeClr val="bg1"/>
                </a:solidFill>
                <a:effectLst/>
                <a:latin typeface="Arial" panose="020B0604020202020204" pitchFamily="34" charset="0"/>
                <a:cs typeface="Arial" panose="020B0604020202020204" pitchFamily="34" charset="0"/>
              </a:rPr>
              <a:t>Very </a:t>
            </a:r>
            <a:r>
              <a:rPr lang="en-GB" sz="2400">
                <a:solidFill>
                  <a:schemeClr val="bg1"/>
                </a:solidFill>
                <a:latin typeface="Arial" panose="020B0604020202020204" pitchFamily="34" charset="0"/>
                <a:cs typeface="Arial" panose="020B0604020202020204" pitchFamily="34" charset="0"/>
              </a:rPr>
              <a:t>o</a:t>
            </a:r>
            <a:r>
              <a:rPr lang="en-GB" sz="2400" i="0" u="none" strike="noStrike">
                <a:solidFill>
                  <a:schemeClr val="bg1"/>
                </a:solidFill>
                <a:effectLst/>
                <a:latin typeface="Arial" panose="020B0604020202020204" pitchFamily="34" charset="0"/>
                <a:cs typeface="Arial" panose="020B0604020202020204" pitchFamily="34" charset="0"/>
              </a:rPr>
              <a:t>verweight</a:t>
            </a:r>
            <a:r>
              <a:rPr lang="en-GB" sz="2400">
                <a:solidFill>
                  <a:schemeClr val="bg1"/>
                </a:solidFill>
                <a:latin typeface="Arial" panose="020B0604020202020204" pitchFamily="34" charset="0"/>
                <a:cs typeface="Arial" panose="020B0604020202020204" pitchFamily="34" charset="0"/>
              </a:rPr>
              <a:t> </a:t>
            </a:r>
            <a:r>
              <a:rPr lang="en-GB" sz="2400" i="0" u="none" strike="noStrike">
                <a:solidFill>
                  <a:schemeClr val="bg1"/>
                </a:solidFill>
                <a:effectLst/>
                <a:latin typeface="Arial" panose="020B0604020202020204" pitchFamily="34" charset="0"/>
                <a:cs typeface="Arial" panose="020B0604020202020204" pitchFamily="34" charset="0"/>
              </a:rPr>
              <a:t>by district and sex, 2021/22 – 2022/23 </a:t>
            </a:r>
            <a:endParaRPr lang="en-GB" sz="240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DCC644E-78E8-3A94-D511-751F2AD13FC0}"/>
              </a:ext>
            </a:extLst>
          </p:cNvPr>
          <p:cNvSpPr txBox="1"/>
          <p:nvPr/>
        </p:nvSpPr>
        <p:spPr>
          <a:xfrm>
            <a:off x="199479" y="2381470"/>
            <a:ext cx="5572502" cy="861774"/>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Very overweight’ prevalence is similar between males and females in Reception – approx. 10% across Cambridgeshire and Peterborough with most districts having a prevalence of less than 10%, except for Fenland both sexes, and Peterborough males.</a:t>
            </a:r>
            <a:endParaRPr lang="en-GB" sz="1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879D757-7E55-64B5-63BD-F1E5B5C7524C}"/>
              </a:ext>
            </a:extLst>
          </p:cNvPr>
          <p:cNvSpPr txBox="1"/>
          <p:nvPr/>
        </p:nvSpPr>
        <p:spPr>
          <a:xfrm>
            <a:off x="3994817" y="1826073"/>
            <a:ext cx="1729061" cy="523220"/>
          </a:xfrm>
          <a:prstGeom prst="rect">
            <a:avLst/>
          </a:prstGeom>
          <a:noFill/>
        </p:spPr>
        <p:txBody>
          <a:bodyPr wrap="square" rtlCol="0">
            <a:spAutoFit/>
          </a:bodyPr>
          <a:lstStyle/>
          <a:p>
            <a:r>
              <a:rPr lang="en-GB" sz="1400" b="1"/>
              <a:t>Approx. </a:t>
            </a:r>
            <a:r>
              <a:rPr lang="en-GB" sz="1400" b="1">
                <a:solidFill>
                  <a:srgbClr val="674A68"/>
                </a:solidFill>
                <a:latin typeface="Arial" panose="020B0604020202020204" pitchFamily="34" charset="0"/>
                <a:cs typeface="Arial" panose="020B0604020202020204" pitchFamily="34" charset="0"/>
              </a:rPr>
              <a:t>1 in 10 Reception pupils</a:t>
            </a:r>
          </a:p>
        </p:txBody>
      </p:sp>
      <p:sp>
        <p:nvSpPr>
          <p:cNvPr id="40" name="TextBox 39">
            <a:extLst>
              <a:ext uri="{FF2B5EF4-FFF2-40B4-BE49-F238E27FC236}">
                <a16:creationId xmlns:a16="http://schemas.microsoft.com/office/drawing/2014/main" id="{72FC13F1-71E1-BF0E-6AC0-F817872F0491}"/>
              </a:ext>
            </a:extLst>
          </p:cNvPr>
          <p:cNvSpPr txBox="1"/>
          <p:nvPr/>
        </p:nvSpPr>
        <p:spPr>
          <a:xfrm>
            <a:off x="73627" y="6596390"/>
            <a:ext cx="4034596" cy="261610"/>
          </a:xfrm>
          <a:prstGeom prst="rect">
            <a:avLst/>
          </a:prstGeom>
          <a:noFill/>
        </p:spPr>
        <p:txBody>
          <a:bodyPr wrap="square">
            <a:spAutoFit/>
          </a:bodyPr>
          <a:lstStyle/>
          <a:p>
            <a:r>
              <a:rPr lang="en-GB" sz="1100">
                <a:solidFill>
                  <a:srgbClr val="FF0000"/>
                </a:solidFill>
                <a:latin typeface="Arial" panose="020B0604020202020204" pitchFamily="34" charset="0"/>
                <a:cs typeface="Arial" panose="020B0604020202020204" pitchFamily="34" charset="0"/>
              </a:rPr>
              <a:t>*Statistically Significantly</a:t>
            </a:r>
          </a:p>
        </p:txBody>
      </p:sp>
      <p:sp>
        <p:nvSpPr>
          <p:cNvPr id="41" name="TextBox 40">
            <a:extLst>
              <a:ext uri="{FF2B5EF4-FFF2-40B4-BE49-F238E27FC236}">
                <a16:creationId xmlns:a16="http://schemas.microsoft.com/office/drawing/2014/main" id="{32593CA7-13A3-D704-CBAB-C63637268306}"/>
              </a:ext>
            </a:extLst>
          </p:cNvPr>
          <p:cNvSpPr txBox="1"/>
          <p:nvPr/>
        </p:nvSpPr>
        <p:spPr>
          <a:xfrm>
            <a:off x="6182977" y="1537050"/>
            <a:ext cx="5324079" cy="677108"/>
          </a:xfrm>
          <a:prstGeom prst="rect">
            <a:avLst/>
          </a:prstGeom>
          <a:noFill/>
        </p:spPr>
        <p:txBody>
          <a:bodyPr wrap="square">
            <a:spAutoFit/>
          </a:bodyPr>
          <a:lstStyle/>
          <a:p>
            <a:r>
              <a:rPr lang="en-GB" sz="1400" i="1"/>
              <a:t>‘</a:t>
            </a:r>
            <a:r>
              <a:rPr lang="en-GB" sz="1400"/>
              <a:t>V</a:t>
            </a:r>
            <a:r>
              <a:rPr lang="en-GB" sz="1200">
                <a:latin typeface="Arial" panose="020B0604020202020204" pitchFamily="34" charset="0"/>
                <a:cs typeface="Arial" panose="020B0604020202020204" pitchFamily="34" charset="0"/>
              </a:rPr>
              <a:t>ery overweight’ prevalence is higher in male pupils than female pupils across all Cambridgeshire and Peterborough areas. It is particularly high in Fenland and Peterborough for both male and female pupils. </a:t>
            </a:r>
            <a:endParaRPr lang="en-GB" sz="1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C2886A9-8F64-2F9E-780C-19A900D3C629}"/>
              </a:ext>
            </a:extLst>
          </p:cNvPr>
          <p:cNvSpPr txBox="1"/>
          <p:nvPr/>
        </p:nvSpPr>
        <p:spPr>
          <a:xfrm>
            <a:off x="226088" y="1152381"/>
            <a:ext cx="5239764" cy="307777"/>
          </a:xfrm>
          <a:prstGeom prst="rect">
            <a:avLst/>
          </a:prstGeom>
          <a:solidFill>
            <a:srgbClr val="C0A7C1"/>
          </a:solid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Reception</a:t>
            </a:r>
          </a:p>
        </p:txBody>
      </p:sp>
      <p:sp>
        <p:nvSpPr>
          <p:cNvPr id="4" name="TextBox 3">
            <a:extLst>
              <a:ext uri="{FF2B5EF4-FFF2-40B4-BE49-F238E27FC236}">
                <a16:creationId xmlns:a16="http://schemas.microsoft.com/office/drawing/2014/main" id="{7E91B700-74B3-D391-D6D5-38F914F1A5D3}"/>
              </a:ext>
            </a:extLst>
          </p:cNvPr>
          <p:cNvSpPr txBox="1"/>
          <p:nvPr/>
        </p:nvSpPr>
        <p:spPr>
          <a:xfrm>
            <a:off x="6255306" y="1140395"/>
            <a:ext cx="5239764" cy="307777"/>
          </a:xfrm>
          <a:prstGeom prst="rect">
            <a:avLst/>
          </a:prstGeom>
          <a:solidFill>
            <a:srgbClr val="C0A7C1"/>
          </a:solidFill>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Year 6</a:t>
            </a:r>
          </a:p>
        </p:txBody>
      </p:sp>
      <p:pic>
        <p:nvPicPr>
          <p:cNvPr id="9" name="Graphic 8" descr="Little Girl With Balloon with solid fill">
            <a:extLst>
              <a:ext uri="{FF2B5EF4-FFF2-40B4-BE49-F238E27FC236}">
                <a16:creationId xmlns:a16="http://schemas.microsoft.com/office/drawing/2014/main" id="{FB6AD8D1-10FE-F488-EE49-87A4050187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497" y="1574514"/>
            <a:ext cx="778268" cy="778268"/>
          </a:xfrm>
          <a:prstGeom prst="rect">
            <a:avLst/>
          </a:prstGeom>
        </p:spPr>
      </p:pic>
      <p:pic>
        <p:nvPicPr>
          <p:cNvPr id="12" name="Graphic 11" descr="Child with balloon with solid fill">
            <a:extLst>
              <a:ext uri="{FF2B5EF4-FFF2-40B4-BE49-F238E27FC236}">
                <a16:creationId xmlns:a16="http://schemas.microsoft.com/office/drawing/2014/main" id="{6E10CA8B-9D0B-87E8-5EDB-C6841A7C4C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49" y="1564240"/>
            <a:ext cx="792824" cy="792824"/>
          </a:xfrm>
          <a:prstGeom prst="rect">
            <a:avLst/>
          </a:prstGeom>
        </p:spPr>
      </p:pic>
      <p:pic>
        <p:nvPicPr>
          <p:cNvPr id="13" name="Graphic 12" descr="Little Girl With Balloon with solid fill">
            <a:extLst>
              <a:ext uri="{FF2B5EF4-FFF2-40B4-BE49-F238E27FC236}">
                <a16:creationId xmlns:a16="http://schemas.microsoft.com/office/drawing/2014/main" id="{12B73056-BDE8-BA28-7A75-A90B279725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7137" y="1583076"/>
            <a:ext cx="778268" cy="778268"/>
          </a:xfrm>
          <a:prstGeom prst="rect">
            <a:avLst/>
          </a:prstGeom>
        </p:spPr>
      </p:pic>
      <p:pic>
        <p:nvPicPr>
          <p:cNvPr id="14" name="Graphic 13" descr="Child with balloon with solid fill">
            <a:extLst>
              <a:ext uri="{FF2B5EF4-FFF2-40B4-BE49-F238E27FC236}">
                <a16:creationId xmlns:a16="http://schemas.microsoft.com/office/drawing/2014/main" id="{504FAA5F-DCFF-D173-F193-1D1DA9FEC6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3989" y="1572802"/>
            <a:ext cx="792824" cy="792824"/>
          </a:xfrm>
          <a:prstGeom prst="rect">
            <a:avLst/>
          </a:prstGeom>
        </p:spPr>
      </p:pic>
      <p:pic>
        <p:nvPicPr>
          <p:cNvPr id="15" name="Graphic 14" descr="Little Girl With Balloon with solid fill">
            <a:extLst>
              <a:ext uri="{FF2B5EF4-FFF2-40B4-BE49-F238E27FC236}">
                <a16:creationId xmlns:a16="http://schemas.microsoft.com/office/drawing/2014/main" id="{EE2BFD0A-87FE-F26E-3EB4-E43FE27971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2490" y="1593350"/>
            <a:ext cx="778268" cy="778268"/>
          </a:xfrm>
          <a:prstGeom prst="rect">
            <a:avLst/>
          </a:prstGeom>
        </p:spPr>
      </p:pic>
      <p:pic>
        <p:nvPicPr>
          <p:cNvPr id="16" name="Graphic 15" descr="Child with balloon with solid fill">
            <a:extLst>
              <a:ext uri="{FF2B5EF4-FFF2-40B4-BE49-F238E27FC236}">
                <a16:creationId xmlns:a16="http://schemas.microsoft.com/office/drawing/2014/main" id="{41D3F059-9F20-7C03-37A6-020C7EE649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9342" y="1583076"/>
            <a:ext cx="792824" cy="792824"/>
          </a:xfrm>
          <a:prstGeom prst="rect">
            <a:avLst/>
          </a:prstGeom>
        </p:spPr>
      </p:pic>
      <p:pic>
        <p:nvPicPr>
          <p:cNvPr id="17" name="Graphic 16" descr="Little Girl With Balloon with solid fill">
            <a:extLst>
              <a:ext uri="{FF2B5EF4-FFF2-40B4-BE49-F238E27FC236}">
                <a16:creationId xmlns:a16="http://schemas.microsoft.com/office/drawing/2014/main" id="{41AECC36-6DA4-1012-2D39-6FCC294D67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7569" y="1593350"/>
            <a:ext cx="778268" cy="778268"/>
          </a:xfrm>
          <a:prstGeom prst="rect">
            <a:avLst/>
          </a:prstGeom>
        </p:spPr>
      </p:pic>
      <p:pic>
        <p:nvPicPr>
          <p:cNvPr id="18" name="Graphic 17" descr="Child with balloon with solid fill">
            <a:extLst>
              <a:ext uri="{FF2B5EF4-FFF2-40B4-BE49-F238E27FC236}">
                <a16:creationId xmlns:a16="http://schemas.microsoft.com/office/drawing/2014/main" id="{B1470E49-4248-E815-C94A-A951B7C4D9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4421" y="1583076"/>
            <a:ext cx="792824" cy="792824"/>
          </a:xfrm>
          <a:prstGeom prst="rect">
            <a:avLst/>
          </a:prstGeom>
        </p:spPr>
      </p:pic>
      <p:pic>
        <p:nvPicPr>
          <p:cNvPr id="19" name="Graphic 18" descr="Little Girl With Balloon with solid fill">
            <a:extLst>
              <a:ext uri="{FF2B5EF4-FFF2-40B4-BE49-F238E27FC236}">
                <a16:creationId xmlns:a16="http://schemas.microsoft.com/office/drawing/2014/main" id="{841077A9-599F-F74B-61F7-67ED473ED4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2922" y="1583075"/>
            <a:ext cx="778268" cy="778268"/>
          </a:xfrm>
          <a:prstGeom prst="rect">
            <a:avLst/>
          </a:prstGeom>
        </p:spPr>
      </p:pic>
      <p:pic>
        <p:nvPicPr>
          <p:cNvPr id="20" name="Graphic 19" descr="Child with balloon with solid fill">
            <a:extLst>
              <a:ext uri="{FF2B5EF4-FFF2-40B4-BE49-F238E27FC236}">
                <a16:creationId xmlns:a16="http://schemas.microsoft.com/office/drawing/2014/main" id="{3405AB82-B5D6-C28B-B689-5E37F3441F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39774" y="1572801"/>
            <a:ext cx="792824" cy="792824"/>
          </a:xfrm>
          <a:prstGeom prst="rect">
            <a:avLst/>
          </a:prstGeom>
        </p:spPr>
      </p:pic>
      <p:pic>
        <p:nvPicPr>
          <p:cNvPr id="30" name="Graphic 29" descr="Child with balloon with solid fill">
            <a:extLst>
              <a:ext uri="{FF2B5EF4-FFF2-40B4-BE49-F238E27FC236}">
                <a16:creationId xmlns:a16="http://schemas.microsoft.com/office/drawing/2014/main" id="{3699C230-2524-F173-DD1C-67DD5DD435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39292" y="2355915"/>
            <a:ext cx="841621" cy="841621"/>
          </a:xfrm>
          <a:prstGeom prst="rect">
            <a:avLst/>
          </a:prstGeom>
        </p:spPr>
      </p:pic>
      <p:pic>
        <p:nvPicPr>
          <p:cNvPr id="33" name="Graphic 32" descr="Little Girl With Balloon with solid fill">
            <a:extLst>
              <a:ext uri="{FF2B5EF4-FFF2-40B4-BE49-F238E27FC236}">
                <a16:creationId xmlns:a16="http://schemas.microsoft.com/office/drawing/2014/main" id="{864BD7CE-A415-9D60-0C3F-BF80134A4B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06256" y="2365334"/>
            <a:ext cx="822788" cy="822788"/>
          </a:xfrm>
          <a:prstGeom prst="rect">
            <a:avLst/>
          </a:prstGeom>
        </p:spPr>
      </p:pic>
      <p:sp>
        <p:nvSpPr>
          <p:cNvPr id="60" name="Callout: Double Bent Line with Accent Bar 59">
            <a:extLst>
              <a:ext uri="{FF2B5EF4-FFF2-40B4-BE49-F238E27FC236}">
                <a16:creationId xmlns:a16="http://schemas.microsoft.com/office/drawing/2014/main" id="{F49872B6-3ADA-04A8-C036-39FB9DB6E7ED}"/>
              </a:ext>
            </a:extLst>
          </p:cNvPr>
          <p:cNvSpPr/>
          <p:nvPr/>
        </p:nvSpPr>
        <p:spPr>
          <a:xfrm>
            <a:off x="6839956" y="2458660"/>
            <a:ext cx="708917" cy="380142"/>
          </a:xfrm>
          <a:prstGeom prst="accentCallout3">
            <a:avLst>
              <a:gd name="adj1" fmla="val 51182"/>
              <a:gd name="adj2" fmla="val 104711"/>
              <a:gd name="adj3" fmla="val 72804"/>
              <a:gd name="adj4" fmla="val 132609"/>
              <a:gd name="adj5" fmla="val 140541"/>
              <a:gd name="adj6" fmla="val 135507"/>
              <a:gd name="adj7" fmla="val 141465"/>
              <a:gd name="adj8" fmla="val 198265"/>
            </a:avLst>
          </a:prstGeom>
          <a:solidFill>
            <a:srgbClr val="C0A7C1"/>
          </a:solid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 23%</a:t>
            </a:r>
          </a:p>
        </p:txBody>
      </p:sp>
      <p:sp>
        <p:nvSpPr>
          <p:cNvPr id="61" name="Callout: Double Bent Line with Accent Bar 60">
            <a:extLst>
              <a:ext uri="{FF2B5EF4-FFF2-40B4-BE49-F238E27FC236}">
                <a16:creationId xmlns:a16="http://schemas.microsoft.com/office/drawing/2014/main" id="{C83E4F68-C6AC-E021-071D-0F1AFA776DDE}"/>
              </a:ext>
            </a:extLst>
          </p:cNvPr>
          <p:cNvSpPr/>
          <p:nvPr/>
        </p:nvSpPr>
        <p:spPr>
          <a:xfrm>
            <a:off x="9756105" y="2415850"/>
            <a:ext cx="708917" cy="380142"/>
          </a:xfrm>
          <a:prstGeom prst="accentCallout3">
            <a:avLst>
              <a:gd name="adj1" fmla="val 18750"/>
              <a:gd name="adj2" fmla="val -8333"/>
              <a:gd name="adj3" fmla="val 18750"/>
              <a:gd name="adj4" fmla="val -16667"/>
              <a:gd name="adj5" fmla="val 132433"/>
              <a:gd name="adj6" fmla="val -63044"/>
              <a:gd name="adj7" fmla="val 152276"/>
              <a:gd name="adj8" fmla="val -110431"/>
            </a:avLst>
          </a:prstGeom>
          <a:solidFill>
            <a:srgbClr val="C0A7C1"/>
          </a:solidFill>
          <a:ln>
            <a:solidFill>
              <a:srgbClr val="674A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 18%</a:t>
            </a:r>
          </a:p>
        </p:txBody>
      </p:sp>
      <p:sp>
        <p:nvSpPr>
          <p:cNvPr id="65" name="TextBox 64">
            <a:extLst>
              <a:ext uri="{FF2B5EF4-FFF2-40B4-BE49-F238E27FC236}">
                <a16:creationId xmlns:a16="http://schemas.microsoft.com/office/drawing/2014/main" id="{D2E6E631-8B10-9854-7D5B-8B55BEABD607}"/>
              </a:ext>
            </a:extLst>
          </p:cNvPr>
          <p:cNvSpPr txBox="1"/>
          <p:nvPr/>
        </p:nvSpPr>
        <p:spPr>
          <a:xfrm>
            <a:off x="1222625" y="3676438"/>
            <a:ext cx="8897419"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8. ‘Very overweight’ prevalence for </a:t>
            </a:r>
            <a:r>
              <a:rPr lang="en-GB" sz="1200" b="1" u="sng">
                <a:solidFill>
                  <a:srgbClr val="674A68"/>
                </a:solidFill>
                <a:latin typeface="Arial" panose="020B0604020202020204" pitchFamily="34" charset="0"/>
                <a:cs typeface="Arial" panose="020B0604020202020204" pitchFamily="34" charset="0"/>
              </a:rPr>
              <a:t>Reception and Year 6 children</a:t>
            </a:r>
            <a:r>
              <a:rPr lang="en-GB" sz="1200" b="1">
                <a:solidFill>
                  <a:srgbClr val="674A68"/>
                </a:solidFill>
                <a:latin typeface="Arial" panose="020B0604020202020204" pitchFamily="34" charset="0"/>
                <a:cs typeface="Arial" panose="020B0604020202020204" pitchFamily="34" charset="0"/>
              </a:rPr>
              <a:t> </a:t>
            </a:r>
            <a:r>
              <a:rPr lang="en-GB" sz="1200" b="1">
                <a:latin typeface="Arial" panose="020B0604020202020204" pitchFamily="34" charset="0"/>
                <a:cs typeface="Arial" panose="020B0604020202020204" pitchFamily="34" charset="0"/>
              </a:rPr>
              <a:t>by district and sex, Cambridgeshire and Peterborough, 2021/22 - 2022/23</a:t>
            </a:r>
          </a:p>
        </p:txBody>
      </p:sp>
      <p:pic>
        <p:nvPicPr>
          <p:cNvPr id="6" name="Picture 5">
            <a:extLst>
              <a:ext uri="{FF2B5EF4-FFF2-40B4-BE49-F238E27FC236}">
                <a16:creationId xmlns:a16="http://schemas.microsoft.com/office/drawing/2014/main" id="{7E11F853-755E-B786-0EBE-A2EF748C1D83}"/>
              </a:ext>
            </a:extLst>
          </p:cNvPr>
          <p:cNvPicPr>
            <a:picLocks noChangeAspect="1"/>
          </p:cNvPicPr>
          <p:nvPr/>
        </p:nvPicPr>
        <p:blipFill>
          <a:blip r:embed="rId12"/>
          <a:stretch>
            <a:fillRect/>
          </a:stretch>
        </p:blipFill>
        <p:spPr>
          <a:xfrm>
            <a:off x="1274112" y="4122098"/>
            <a:ext cx="8250888" cy="2220526"/>
          </a:xfrm>
          <a:prstGeom prst="rect">
            <a:avLst/>
          </a:prstGeom>
          <a:ln>
            <a:solidFill>
              <a:srgbClr val="674A68"/>
            </a:solidFill>
          </a:ln>
        </p:spPr>
      </p:pic>
      <p:sp>
        <p:nvSpPr>
          <p:cNvPr id="7" name="TextBox 6">
            <a:extLst>
              <a:ext uri="{FF2B5EF4-FFF2-40B4-BE49-F238E27FC236}">
                <a16:creationId xmlns:a16="http://schemas.microsoft.com/office/drawing/2014/main" id="{2FE25C75-F1A5-1701-2EDC-72089C90347B}"/>
              </a:ext>
            </a:extLst>
          </p:cNvPr>
          <p:cNvSpPr txBox="1"/>
          <p:nvPr/>
        </p:nvSpPr>
        <p:spPr>
          <a:xfrm>
            <a:off x="3760342" y="6381082"/>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Tree>
    <p:extLst>
      <p:ext uri="{BB962C8B-B14F-4D97-AF65-F5344CB8AC3E}">
        <p14:creationId xmlns:p14="http://schemas.microsoft.com/office/powerpoint/2010/main" val="273395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D8ED-B6D5-42A5-ACD2-592EE31D395F}"/>
              </a:ext>
            </a:extLst>
          </p:cNvPr>
          <p:cNvSpPr>
            <a:spLocks noGrp="1"/>
          </p:cNvSpPr>
          <p:nvPr>
            <p:ph type="title"/>
          </p:nvPr>
        </p:nvSpPr>
        <p:spPr>
          <a:xfrm>
            <a:off x="0" y="1"/>
            <a:ext cx="12192000" cy="951284"/>
          </a:xfrm>
          <a:solidFill>
            <a:srgbClr val="674A68"/>
          </a:solidFill>
        </p:spPr>
        <p:txBody>
          <a:bodyPr>
            <a:normAutofit/>
          </a:bodyPr>
          <a:lstStyle/>
          <a:p>
            <a:pPr algn="ctr"/>
            <a:r>
              <a:rPr lang="en-GB" sz="2800">
                <a:solidFill>
                  <a:schemeClr val="bg1"/>
                </a:solidFill>
                <a:latin typeface="Arial" panose="020B0604020202020204" pitchFamily="34" charset="0"/>
                <a:cs typeface="Arial" panose="020B0604020202020204" pitchFamily="34" charset="0"/>
              </a:rPr>
              <a:t>Very overweight </a:t>
            </a:r>
            <a:r>
              <a:rPr lang="en-GB" sz="2800" i="0" u="none" strike="noStrike">
                <a:solidFill>
                  <a:schemeClr val="bg1"/>
                </a:solidFill>
                <a:effectLst/>
                <a:latin typeface="Arial" panose="020B0604020202020204" pitchFamily="34" charset="0"/>
                <a:cs typeface="Arial" panose="020B0604020202020204" pitchFamily="34" charset="0"/>
              </a:rPr>
              <a:t>by sex, </a:t>
            </a:r>
            <a:r>
              <a:rPr lang="en-GB" sz="2800">
                <a:solidFill>
                  <a:schemeClr val="bg1"/>
                </a:solidFill>
                <a:latin typeface="Arial" panose="020B0604020202020204" pitchFamily="34" charset="0"/>
                <a:cs typeface="Arial" panose="020B0604020202020204" pitchFamily="34" charset="0"/>
              </a:rPr>
              <a:t>2021/22 – 2022/23 </a:t>
            </a:r>
          </a:p>
        </p:txBody>
      </p:sp>
      <p:sp>
        <p:nvSpPr>
          <p:cNvPr id="18" name="TextBox 17">
            <a:extLst>
              <a:ext uri="{FF2B5EF4-FFF2-40B4-BE49-F238E27FC236}">
                <a16:creationId xmlns:a16="http://schemas.microsoft.com/office/drawing/2014/main" id="{AE08E7B0-BD73-43B5-92F6-BE221E440309}"/>
              </a:ext>
            </a:extLst>
          </p:cNvPr>
          <p:cNvSpPr txBox="1"/>
          <p:nvPr/>
        </p:nvSpPr>
        <p:spPr>
          <a:xfrm>
            <a:off x="9144000" y="4387084"/>
            <a:ext cx="2727960" cy="276999"/>
          </a:xfrm>
          <a:prstGeom prst="rect">
            <a:avLst/>
          </a:prstGeom>
          <a:noFill/>
        </p:spPr>
        <p:txBody>
          <a:bodyPr wrap="square" rtlCol="0">
            <a:spAutoFit/>
          </a:bodyPr>
          <a:lstStyle/>
          <a:p>
            <a:endParaRPr lang="en-GB" sz="1200"/>
          </a:p>
        </p:txBody>
      </p:sp>
      <p:sp>
        <p:nvSpPr>
          <p:cNvPr id="10" name="TextBox 9">
            <a:extLst>
              <a:ext uri="{FF2B5EF4-FFF2-40B4-BE49-F238E27FC236}">
                <a16:creationId xmlns:a16="http://schemas.microsoft.com/office/drawing/2014/main" id="{481EE041-0101-42D4-8A5E-0E213CDF7040}"/>
              </a:ext>
            </a:extLst>
          </p:cNvPr>
          <p:cNvSpPr txBox="1"/>
          <p:nvPr/>
        </p:nvSpPr>
        <p:spPr>
          <a:xfrm>
            <a:off x="271897" y="4745703"/>
            <a:ext cx="8589196" cy="830997"/>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Proportions for </a:t>
            </a:r>
            <a:r>
              <a:rPr lang="en-GB" sz="1600" b="1">
                <a:latin typeface="Arial" panose="020B0604020202020204" pitchFamily="34" charset="0"/>
                <a:cs typeface="Arial" panose="020B0604020202020204" pitchFamily="34" charset="0"/>
              </a:rPr>
              <a:t>Fenland</a:t>
            </a:r>
            <a:r>
              <a:rPr lang="en-GB" sz="1600">
                <a:latin typeface="Arial" panose="020B0604020202020204" pitchFamily="34" charset="0"/>
                <a:cs typeface="Arial" panose="020B0604020202020204" pitchFamily="34" charset="0"/>
              </a:rPr>
              <a:t> are significantly worse than </a:t>
            </a:r>
            <a:r>
              <a:rPr lang="en-GB" sz="1600" b="1">
                <a:latin typeface="Arial" panose="020B0604020202020204" pitchFamily="34" charset="0"/>
                <a:cs typeface="Arial" panose="020B0604020202020204" pitchFamily="34" charset="0"/>
              </a:rPr>
              <a:t>Cambridgeshire </a:t>
            </a:r>
            <a:r>
              <a:rPr lang="en-GB" sz="1600">
                <a:latin typeface="Arial" panose="020B0604020202020204" pitchFamily="34" charset="0"/>
                <a:cs typeface="Arial" panose="020B0604020202020204" pitchFamily="34" charset="0"/>
              </a:rPr>
              <a:t>for all groupings. A similar pattern is seen for </a:t>
            </a:r>
            <a:r>
              <a:rPr lang="en-GB" sz="1600" b="1">
                <a:latin typeface="Arial" panose="020B0604020202020204" pitchFamily="34" charset="0"/>
                <a:cs typeface="Arial" panose="020B0604020202020204" pitchFamily="34" charset="0"/>
              </a:rPr>
              <a:t>Peterborough </a:t>
            </a:r>
            <a:r>
              <a:rPr lang="en-GB" sz="1600">
                <a:latin typeface="Arial" panose="020B0604020202020204" pitchFamily="34" charset="0"/>
                <a:cs typeface="Arial" panose="020B0604020202020204" pitchFamily="34" charset="0"/>
              </a:rPr>
              <a:t>with the exception of Reception females (statistically similar to </a:t>
            </a:r>
            <a:r>
              <a:rPr lang="en-GB" sz="1600" b="1">
                <a:latin typeface="Arial" panose="020B0604020202020204" pitchFamily="34" charset="0"/>
                <a:cs typeface="Arial" panose="020B0604020202020204" pitchFamily="34" charset="0"/>
              </a:rPr>
              <a:t>Cambridgeshire and Peterborough</a:t>
            </a:r>
            <a:r>
              <a:rPr lang="en-GB" sz="160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36F68C8C-108A-C401-A4E9-AA782B682772}"/>
              </a:ext>
            </a:extLst>
          </p:cNvPr>
          <p:cNvSpPr txBox="1"/>
          <p:nvPr/>
        </p:nvSpPr>
        <p:spPr>
          <a:xfrm>
            <a:off x="318555" y="1327041"/>
            <a:ext cx="11661114" cy="306551"/>
          </a:xfrm>
          <a:prstGeom prst="rect">
            <a:avLst/>
          </a:prstGeom>
          <a:solidFill>
            <a:srgbClr val="C0A7C1"/>
          </a:solid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Prevalence of very overweight</a:t>
            </a:r>
          </a:p>
        </p:txBody>
      </p:sp>
      <p:pic>
        <p:nvPicPr>
          <p:cNvPr id="22" name="Picture 21">
            <a:extLst>
              <a:ext uri="{FF2B5EF4-FFF2-40B4-BE49-F238E27FC236}">
                <a16:creationId xmlns:a16="http://schemas.microsoft.com/office/drawing/2014/main" id="{5800C1C4-0E96-4D3D-A145-C94D9AAC63C1}"/>
              </a:ext>
            </a:extLst>
          </p:cNvPr>
          <p:cNvPicPr>
            <a:picLocks noChangeAspect="1"/>
          </p:cNvPicPr>
          <p:nvPr/>
        </p:nvPicPr>
        <p:blipFill rotWithShape="1">
          <a:blip r:embed="rId3"/>
          <a:srcRect t="14786"/>
          <a:stretch/>
        </p:blipFill>
        <p:spPr>
          <a:xfrm>
            <a:off x="9006620" y="4705564"/>
            <a:ext cx="2922823" cy="1006867"/>
          </a:xfrm>
          <a:prstGeom prst="rect">
            <a:avLst/>
          </a:prstGeom>
        </p:spPr>
      </p:pic>
      <p:sp>
        <p:nvSpPr>
          <p:cNvPr id="8" name="TextBox 7">
            <a:extLst>
              <a:ext uri="{FF2B5EF4-FFF2-40B4-BE49-F238E27FC236}">
                <a16:creationId xmlns:a16="http://schemas.microsoft.com/office/drawing/2014/main" id="{B4A76145-1F57-8944-2662-C200C2A77558}"/>
              </a:ext>
            </a:extLst>
          </p:cNvPr>
          <p:cNvSpPr txBox="1"/>
          <p:nvPr/>
        </p:nvSpPr>
        <p:spPr>
          <a:xfrm>
            <a:off x="246577" y="1684964"/>
            <a:ext cx="11671443"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Table 12. Prevalence of very overweight for children in </a:t>
            </a:r>
            <a:r>
              <a:rPr lang="en-GB" sz="1200" b="1" u="sng" dirty="0">
                <a:solidFill>
                  <a:srgbClr val="674A68"/>
                </a:solidFill>
                <a:latin typeface="Arial" panose="020B0604020202020204" pitchFamily="34" charset="0"/>
                <a:cs typeface="Arial" panose="020B0604020202020204" pitchFamily="34" charset="0"/>
              </a:rPr>
              <a:t>Reception and Year 6</a:t>
            </a:r>
            <a:r>
              <a:rPr lang="en-GB" sz="1200" b="1" dirty="0">
                <a:latin typeface="Arial" panose="020B0604020202020204" pitchFamily="34" charset="0"/>
                <a:cs typeface="Arial" panose="020B0604020202020204" pitchFamily="34" charset="0"/>
              </a:rPr>
              <a:t> by sex for districts in Cambridgeshire and Peterborough, 2021/22 - 2022/23</a:t>
            </a:r>
          </a:p>
        </p:txBody>
      </p:sp>
      <p:pic>
        <p:nvPicPr>
          <p:cNvPr id="5" name="Picture 4">
            <a:extLst>
              <a:ext uri="{FF2B5EF4-FFF2-40B4-BE49-F238E27FC236}">
                <a16:creationId xmlns:a16="http://schemas.microsoft.com/office/drawing/2014/main" id="{03378EEE-F9DD-C6CF-F4A4-2BBB83275CCF}"/>
              </a:ext>
            </a:extLst>
          </p:cNvPr>
          <p:cNvPicPr>
            <a:picLocks noChangeAspect="1"/>
          </p:cNvPicPr>
          <p:nvPr/>
        </p:nvPicPr>
        <p:blipFill>
          <a:blip r:embed="rId4"/>
          <a:stretch>
            <a:fillRect/>
          </a:stretch>
        </p:blipFill>
        <p:spPr>
          <a:xfrm>
            <a:off x="315686" y="2203235"/>
            <a:ext cx="11549743" cy="1971770"/>
          </a:xfrm>
          <a:prstGeom prst="rect">
            <a:avLst/>
          </a:prstGeom>
        </p:spPr>
      </p:pic>
      <p:sp>
        <p:nvSpPr>
          <p:cNvPr id="7" name="TextBox 6">
            <a:extLst>
              <a:ext uri="{FF2B5EF4-FFF2-40B4-BE49-F238E27FC236}">
                <a16:creationId xmlns:a16="http://schemas.microsoft.com/office/drawing/2014/main" id="{E05615A2-EF89-FEFD-C083-6E74CEDC168F}"/>
              </a:ext>
            </a:extLst>
          </p:cNvPr>
          <p:cNvSpPr txBox="1"/>
          <p:nvPr/>
        </p:nvSpPr>
        <p:spPr>
          <a:xfrm>
            <a:off x="85535" y="6410208"/>
            <a:ext cx="3844208" cy="430887"/>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Cambridgeshire (for districts), and Cambridgeshire and Peterborough (for UTLAs) </a:t>
            </a:r>
          </a:p>
        </p:txBody>
      </p:sp>
      <p:sp>
        <p:nvSpPr>
          <p:cNvPr id="3" name="TextBox 2">
            <a:extLst>
              <a:ext uri="{FF2B5EF4-FFF2-40B4-BE49-F238E27FC236}">
                <a16:creationId xmlns:a16="http://schemas.microsoft.com/office/drawing/2014/main" id="{E1BB712A-B9A4-8D81-BFA4-206AA2A828B6}"/>
              </a:ext>
            </a:extLst>
          </p:cNvPr>
          <p:cNvSpPr txBox="1"/>
          <p:nvPr/>
        </p:nvSpPr>
        <p:spPr>
          <a:xfrm>
            <a:off x="3760342" y="6381082"/>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Tree>
    <p:extLst>
      <p:ext uri="{BB962C8B-B14F-4D97-AF65-F5344CB8AC3E}">
        <p14:creationId xmlns:p14="http://schemas.microsoft.com/office/powerpoint/2010/main" val="717011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D8ED-B6D5-42A5-ACD2-592EE31D395F}"/>
              </a:ext>
            </a:extLst>
          </p:cNvPr>
          <p:cNvSpPr>
            <a:spLocks noGrp="1"/>
          </p:cNvSpPr>
          <p:nvPr>
            <p:ph type="title"/>
          </p:nvPr>
        </p:nvSpPr>
        <p:spPr>
          <a:xfrm>
            <a:off x="0" y="1"/>
            <a:ext cx="12192000" cy="762000"/>
          </a:xfrm>
          <a:solidFill>
            <a:srgbClr val="674A68"/>
          </a:solidFill>
        </p:spPr>
        <p:txBody>
          <a:bodyPr>
            <a:normAutofit/>
          </a:bodyPr>
          <a:lstStyle/>
          <a:p>
            <a:r>
              <a:rPr lang="en-GB" sz="2800" i="0" u="none" strike="noStrike">
                <a:solidFill>
                  <a:schemeClr val="bg1"/>
                </a:solidFill>
                <a:effectLst/>
                <a:latin typeface="Arial" panose="020B0604020202020204" pitchFamily="34" charset="0"/>
                <a:cs typeface="Arial" panose="020B0604020202020204" pitchFamily="34" charset="0"/>
              </a:rPr>
              <a:t>Healthy weight, by LSOA, 2021/22 – 2022/23</a:t>
            </a:r>
            <a:endParaRPr lang="en-GB" sz="28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A212576-5305-4464-9D03-61B5D735EB6E}"/>
              </a:ext>
            </a:extLst>
          </p:cNvPr>
          <p:cNvSpPr txBox="1"/>
          <p:nvPr/>
        </p:nvSpPr>
        <p:spPr>
          <a:xfrm>
            <a:off x="8465126" y="1987507"/>
            <a:ext cx="3048000" cy="3293209"/>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Darker areas represent wards with higher proportions of pupils measured as ‘Healthy weight’.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Each district has LSOAs with higher and lower levels of  ‘Healthy’ pupils, however there appears to be an emergent pattern of prevalence, particularly within the Year 6 map, that is similar to other health outcomes. </a:t>
            </a:r>
          </a:p>
        </p:txBody>
      </p:sp>
      <p:sp>
        <p:nvSpPr>
          <p:cNvPr id="18" name="TextBox 17">
            <a:extLst>
              <a:ext uri="{FF2B5EF4-FFF2-40B4-BE49-F238E27FC236}">
                <a16:creationId xmlns:a16="http://schemas.microsoft.com/office/drawing/2014/main" id="{5B761C58-29DF-16C3-DD9F-82BBCA70C138}"/>
              </a:ext>
            </a:extLst>
          </p:cNvPr>
          <p:cNvSpPr txBox="1"/>
          <p:nvPr/>
        </p:nvSpPr>
        <p:spPr>
          <a:xfrm>
            <a:off x="293914" y="6306235"/>
            <a:ext cx="6161314" cy="246221"/>
          </a:xfrm>
          <a:prstGeom prst="rect">
            <a:avLst/>
          </a:prstGeom>
          <a:noFill/>
        </p:spPr>
        <p:txBody>
          <a:bodyPr wrap="square">
            <a:spAutoFit/>
          </a:bodyPr>
          <a:lstStyle/>
          <a:p>
            <a:r>
              <a:rPr lang="en-GB" sz="1000">
                <a:solidFill>
                  <a:srgbClr val="FF0000"/>
                </a:solidFill>
                <a:latin typeface="Arial" panose="020B0604020202020204" pitchFamily="34" charset="0"/>
                <a:cs typeface="Arial" panose="020B0604020202020204" pitchFamily="34" charset="0"/>
              </a:rPr>
              <a:t>Measured pupils' numbers at LSOA level can be small and therefore must be used with caution.</a:t>
            </a:r>
          </a:p>
        </p:txBody>
      </p:sp>
      <p:sp>
        <p:nvSpPr>
          <p:cNvPr id="3" name="TextBox 2">
            <a:extLst>
              <a:ext uri="{FF2B5EF4-FFF2-40B4-BE49-F238E27FC236}">
                <a16:creationId xmlns:a16="http://schemas.microsoft.com/office/drawing/2014/main" id="{103F8D06-C22D-C291-C021-A0A8E29BF4DD}"/>
              </a:ext>
            </a:extLst>
          </p:cNvPr>
          <p:cNvSpPr txBox="1"/>
          <p:nvPr/>
        </p:nvSpPr>
        <p:spPr>
          <a:xfrm>
            <a:off x="253140" y="767985"/>
            <a:ext cx="8897419"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9. ‘Healthy weight’ prevalence for </a:t>
            </a:r>
            <a:r>
              <a:rPr lang="en-GB" sz="1200" b="1" u="sng">
                <a:solidFill>
                  <a:srgbClr val="674A68"/>
                </a:solidFill>
                <a:latin typeface="Arial" panose="020B0604020202020204" pitchFamily="34" charset="0"/>
                <a:cs typeface="Arial" panose="020B0604020202020204" pitchFamily="34" charset="0"/>
              </a:rPr>
              <a:t>Reception and Year 6 children</a:t>
            </a:r>
            <a:r>
              <a:rPr lang="en-GB" sz="1200" b="1">
                <a:solidFill>
                  <a:srgbClr val="674A68"/>
                </a:solidFill>
                <a:latin typeface="Arial" panose="020B0604020202020204" pitchFamily="34" charset="0"/>
                <a:cs typeface="Arial" panose="020B0604020202020204" pitchFamily="34" charset="0"/>
              </a:rPr>
              <a:t> </a:t>
            </a:r>
            <a:r>
              <a:rPr lang="en-GB" sz="1200" b="1">
                <a:latin typeface="Arial" panose="020B0604020202020204" pitchFamily="34" charset="0"/>
                <a:cs typeface="Arial" panose="020B0604020202020204" pitchFamily="34" charset="0"/>
              </a:rPr>
              <a:t>mapped by LSOA for Cambridgeshire and Peterborough, 2021/22 - 2022/23</a:t>
            </a:r>
          </a:p>
        </p:txBody>
      </p:sp>
      <p:pic>
        <p:nvPicPr>
          <p:cNvPr id="7" name="Picture 6" descr="A map of a city&#10;&#10;Description automatically generated">
            <a:extLst>
              <a:ext uri="{FF2B5EF4-FFF2-40B4-BE49-F238E27FC236}">
                <a16:creationId xmlns:a16="http://schemas.microsoft.com/office/drawing/2014/main" id="{1F67E306-33B7-2CA3-66DB-D8BBDDC1E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765" y="1239777"/>
            <a:ext cx="3556265" cy="5030394"/>
          </a:xfrm>
          <a:prstGeom prst="rect">
            <a:avLst/>
          </a:prstGeom>
        </p:spPr>
      </p:pic>
      <p:pic>
        <p:nvPicPr>
          <p:cNvPr id="10" name="Picture 9" descr="A map of a city&#10;&#10;Description automatically generated">
            <a:extLst>
              <a:ext uri="{FF2B5EF4-FFF2-40B4-BE49-F238E27FC236}">
                <a16:creationId xmlns:a16="http://schemas.microsoft.com/office/drawing/2014/main" id="{552F2087-2AAC-1136-F223-584CA3C11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50" y="1262741"/>
            <a:ext cx="3578509" cy="5061859"/>
          </a:xfrm>
          <a:prstGeom prst="rect">
            <a:avLst/>
          </a:prstGeom>
        </p:spPr>
      </p:pic>
      <p:sp>
        <p:nvSpPr>
          <p:cNvPr id="4" name="TextBox 3">
            <a:extLst>
              <a:ext uri="{FF2B5EF4-FFF2-40B4-BE49-F238E27FC236}">
                <a16:creationId xmlns:a16="http://schemas.microsoft.com/office/drawing/2014/main" id="{7C36C032-3C36-8697-31BE-7ED278DD691C}"/>
              </a:ext>
            </a:extLst>
          </p:cNvPr>
          <p:cNvSpPr txBox="1"/>
          <p:nvPr/>
        </p:nvSpPr>
        <p:spPr>
          <a:xfrm>
            <a:off x="3760342" y="6381082"/>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Tree>
    <p:extLst>
      <p:ext uri="{BB962C8B-B14F-4D97-AF65-F5344CB8AC3E}">
        <p14:creationId xmlns:p14="http://schemas.microsoft.com/office/powerpoint/2010/main" val="203779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F5E2-0297-45A4-9F5C-0077231672BB}"/>
              </a:ext>
            </a:extLst>
          </p:cNvPr>
          <p:cNvSpPr>
            <a:spLocks noGrp="1"/>
          </p:cNvSpPr>
          <p:nvPr>
            <p:ph type="title"/>
          </p:nvPr>
        </p:nvSpPr>
        <p:spPr>
          <a:xfrm>
            <a:off x="0" y="3488924"/>
            <a:ext cx="12192000" cy="1073551"/>
          </a:xfrm>
          <a:solidFill>
            <a:srgbClr val="674A68"/>
          </a:solidFill>
        </p:spPr>
        <p:txBody>
          <a:bodyPr/>
          <a:lstStyle/>
          <a:p>
            <a:r>
              <a:rPr lang="en-GB">
                <a:solidFill>
                  <a:schemeClr val="bg1"/>
                </a:solidFill>
                <a:latin typeface="Arial" panose="020B0604020202020204" pitchFamily="34" charset="0"/>
                <a:cs typeface="Arial" panose="020B0604020202020204" pitchFamily="34" charset="0"/>
              </a:rPr>
              <a:t>	National dataset</a:t>
            </a:r>
          </a:p>
        </p:txBody>
      </p:sp>
    </p:spTree>
    <p:extLst>
      <p:ext uri="{BB962C8B-B14F-4D97-AF65-F5344CB8AC3E}">
        <p14:creationId xmlns:p14="http://schemas.microsoft.com/office/powerpoint/2010/main" val="3927463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D8ED-B6D5-42A5-ACD2-592EE31D395F}"/>
              </a:ext>
            </a:extLst>
          </p:cNvPr>
          <p:cNvSpPr>
            <a:spLocks noGrp="1"/>
          </p:cNvSpPr>
          <p:nvPr>
            <p:ph type="title"/>
          </p:nvPr>
        </p:nvSpPr>
        <p:spPr>
          <a:xfrm>
            <a:off x="0" y="1"/>
            <a:ext cx="12192000" cy="751114"/>
          </a:xfrm>
          <a:solidFill>
            <a:srgbClr val="674A68"/>
          </a:solidFill>
        </p:spPr>
        <p:txBody>
          <a:bodyPr>
            <a:normAutofit/>
          </a:bodyPr>
          <a:lstStyle/>
          <a:p>
            <a:r>
              <a:rPr lang="en-GB" sz="2800" i="0" u="none" strike="noStrike">
                <a:solidFill>
                  <a:schemeClr val="bg1"/>
                </a:solidFill>
                <a:effectLst/>
                <a:latin typeface="Arial" panose="020B0604020202020204" pitchFamily="34" charset="0"/>
                <a:cs typeface="Arial" panose="020B0604020202020204" pitchFamily="34" charset="0"/>
              </a:rPr>
              <a:t>Overweight </a:t>
            </a:r>
            <a:r>
              <a:rPr lang="en-GB" sz="2800">
                <a:solidFill>
                  <a:schemeClr val="bg1"/>
                </a:solidFill>
                <a:latin typeface="Arial" panose="020B0604020202020204" pitchFamily="34" charset="0"/>
                <a:cs typeface="Arial" panose="020B0604020202020204" pitchFamily="34" charset="0"/>
              </a:rPr>
              <a:t>or</a:t>
            </a:r>
            <a:r>
              <a:rPr lang="en-GB" sz="2800" i="0" u="none" strike="noStrike">
                <a:solidFill>
                  <a:schemeClr val="bg1"/>
                </a:solidFill>
                <a:effectLst/>
                <a:latin typeface="Arial" panose="020B0604020202020204" pitchFamily="34" charset="0"/>
                <a:cs typeface="Arial" panose="020B0604020202020204" pitchFamily="34" charset="0"/>
              </a:rPr>
              <a:t> very overweight, by </a:t>
            </a:r>
            <a:r>
              <a:rPr lang="en-GB" sz="2800">
                <a:solidFill>
                  <a:schemeClr val="bg1"/>
                </a:solidFill>
                <a:latin typeface="Arial" panose="020B0604020202020204" pitchFamily="34" charset="0"/>
                <a:cs typeface="Arial" panose="020B0604020202020204" pitchFamily="34" charset="0"/>
              </a:rPr>
              <a:t>LSOA</a:t>
            </a:r>
            <a:r>
              <a:rPr lang="en-GB" sz="2800" i="0" u="none" strike="noStrike">
                <a:solidFill>
                  <a:schemeClr val="bg1"/>
                </a:solidFill>
                <a:effectLst/>
                <a:latin typeface="Arial" panose="020B0604020202020204" pitchFamily="34" charset="0"/>
                <a:cs typeface="Arial" panose="020B0604020202020204" pitchFamily="34" charset="0"/>
              </a:rPr>
              <a:t>, 2021/22</a:t>
            </a:r>
            <a:r>
              <a:rPr lang="en-GB" sz="2800">
                <a:solidFill>
                  <a:schemeClr val="bg1"/>
                </a:solidFill>
                <a:latin typeface="Arial" panose="020B0604020202020204" pitchFamily="34" charset="0"/>
                <a:cs typeface="Arial" panose="020B0604020202020204" pitchFamily="34" charset="0"/>
              </a:rPr>
              <a:t> – 2022/23</a:t>
            </a:r>
          </a:p>
        </p:txBody>
      </p:sp>
      <p:sp>
        <p:nvSpPr>
          <p:cNvPr id="9" name="TextBox 8">
            <a:extLst>
              <a:ext uri="{FF2B5EF4-FFF2-40B4-BE49-F238E27FC236}">
                <a16:creationId xmlns:a16="http://schemas.microsoft.com/office/drawing/2014/main" id="{AA212576-5305-4464-9D03-61B5D735EB6E}"/>
              </a:ext>
            </a:extLst>
          </p:cNvPr>
          <p:cNvSpPr txBox="1"/>
          <p:nvPr/>
        </p:nvSpPr>
        <p:spPr>
          <a:xfrm>
            <a:off x="8465126" y="1595622"/>
            <a:ext cx="3048000" cy="3539430"/>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Darker areas represent wards with higher proportions of pupils measured as ‘Overweight or very overweight’.</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Each district has LSOAs with higher and lower levels of  ‘Overweight or very overweight’ pupils, however there appears to be an emergent pattern of prevalence, particularly within the Year 6 map, that is similar to other health outcomes. </a:t>
            </a:r>
          </a:p>
        </p:txBody>
      </p:sp>
      <p:sp>
        <p:nvSpPr>
          <p:cNvPr id="10" name="TextBox 9">
            <a:extLst>
              <a:ext uri="{FF2B5EF4-FFF2-40B4-BE49-F238E27FC236}">
                <a16:creationId xmlns:a16="http://schemas.microsoft.com/office/drawing/2014/main" id="{89C0669E-8B9F-A7D6-5401-B783437AC43E}"/>
              </a:ext>
            </a:extLst>
          </p:cNvPr>
          <p:cNvSpPr txBox="1"/>
          <p:nvPr/>
        </p:nvSpPr>
        <p:spPr>
          <a:xfrm>
            <a:off x="293914" y="6306235"/>
            <a:ext cx="6161314" cy="246221"/>
          </a:xfrm>
          <a:prstGeom prst="rect">
            <a:avLst/>
          </a:prstGeom>
          <a:noFill/>
        </p:spPr>
        <p:txBody>
          <a:bodyPr wrap="square">
            <a:spAutoFit/>
          </a:bodyPr>
          <a:lstStyle/>
          <a:p>
            <a:r>
              <a:rPr lang="en-GB" sz="1000">
                <a:solidFill>
                  <a:srgbClr val="FF0000"/>
                </a:solidFill>
                <a:latin typeface="Arial" panose="020B0604020202020204" pitchFamily="34" charset="0"/>
                <a:cs typeface="Arial" panose="020B0604020202020204" pitchFamily="34" charset="0"/>
              </a:rPr>
              <a:t>Measured pupils' numbers at LSOA level can be small and therefore must be used with caution.</a:t>
            </a:r>
          </a:p>
        </p:txBody>
      </p:sp>
      <p:sp>
        <p:nvSpPr>
          <p:cNvPr id="3" name="TextBox 2">
            <a:extLst>
              <a:ext uri="{FF2B5EF4-FFF2-40B4-BE49-F238E27FC236}">
                <a16:creationId xmlns:a16="http://schemas.microsoft.com/office/drawing/2014/main" id="{A4A0DD8F-9FB0-B9B8-CE7E-CE9698234BAF}"/>
              </a:ext>
            </a:extLst>
          </p:cNvPr>
          <p:cNvSpPr txBox="1"/>
          <p:nvPr/>
        </p:nvSpPr>
        <p:spPr>
          <a:xfrm>
            <a:off x="462460" y="756968"/>
            <a:ext cx="8897419"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10. ‘Overweight or overweight’ prevalence for </a:t>
            </a:r>
            <a:r>
              <a:rPr lang="en-GB" sz="1200" b="1" u="sng">
                <a:solidFill>
                  <a:srgbClr val="674A68"/>
                </a:solidFill>
                <a:latin typeface="Arial" panose="020B0604020202020204" pitchFamily="34" charset="0"/>
                <a:cs typeface="Arial" panose="020B0604020202020204" pitchFamily="34" charset="0"/>
              </a:rPr>
              <a:t>Reception and Year 6 children</a:t>
            </a:r>
            <a:r>
              <a:rPr lang="en-GB" sz="1200" b="1">
                <a:solidFill>
                  <a:srgbClr val="674A68"/>
                </a:solidFill>
                <a:latin typeface="Arial" panose="020B0604020202020204" pitchFamily="34" charset="0"/>
                <a:cs typeface="Arial" panose="020B0604020202020204" pitchFamily="34" charset="0"/>
              </a:rPr>
              <a:t> </a:t>
            </a:r>
            <a:r>
              <a:rPr lang="en-GB" sz="1200" b="1">
                <a:latin typeface="Arial" panose="020B0604020202020204" pitchFamily="34" charset="0"/>
                <a:cs typeface="Arial" panose="020B0604020202020204" pitchFamily="34" charset="0"/>
              </a:rPr>
              <a:t>mapped by LSOA for Cambridgeshire and Peterborough, 2021/22 - 2022/23</a:t>
            </a:r>
          </a:p>
        </p:txBody>
      </p:sp>
      <p:pic>
        <p:nvPicPr>
          <p:cNvPr id="5" name="Picture 4" descr="A map of a city&#10;&#10;Description automatically generated">
            <a:extLst>
              <a:ext uri="{FF2B5EF4-FFF2-40B4-BE49-F238E27FC236}">
                <a16:creationId xmlns:a16="http://schemas.microsoft.com/office/drawing/2014/main" id="{6FA4E703-944D-9E7B-F62A-6C1C79AF1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64" y="1262741"/>
            <a:ext cx="3523608" cy="4984200"/>
          </a:xfrm>
          <a:prstGeom prst="rect">
            <a:avLst/>
          </a:prstGeom>
        </p:spPr>
      </p:pic>
      <p:pic>
        <p:nvPicPr>
          <p:cNvPr id="7" name="Picture 6" descr="A map of a city&#10;&#10;Description automatically generated">
            <a:extLst>
              <a:ext uri="{FF2B5EF4-FFF2-40B4-BE49-F238E27FC236}">
                <a16:creationId xmlns:a16="http://schemas.microsoft.com/office/drawing/2014/main" id="{0A6FDA2F-B6D3-9DFA-87EF-CDB769856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9049" y="1226519"/>
            <a:ext cx="3565636" cy="5043651"/>
          </a:xfrm>
          <a:prstGeom prst="rect">
            <a:avLst/>
          </a:prstGeom>
        </p:spPr>
      </p:pic>
      <p:sp>
        <p:nvSpPr>
          <p:cNvPr id="4" name="TextBox 3">
            <a:extLst>
              <a:ext uri="{FF2B5EF4-FFF2-40B4-BE49-F238E27FC236}">
                <a16:creationId xmlns:a16="http://schemas.microsoft.com/office/drawing/2014/main" id="{1CF9B9CD-97BC-51D7-A580-2F9983081068}"/>
              </a:ext>
            </a:extLst>
          </p:cNvPr>
          <p:cNvSpPr txBox="1"/>
          <p:nvPr/>
        </p:nvSpPr>
        <p:spPr>
          <a:xfrm>
            <a:off x="3760342" y="6381082"/>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Tree>
    <p:extLst>
      <p:ext uri="{BB962C8B-B14F-4D97-AF65-F5344CB8AC3E}">
        <p14:creationId xmlns:p14="http://schemas.microsoft.com/office/powerpoint/2010/main" val="207375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F9D8B-E0D1-7655-0A3E-F3B59D252CC9}"/>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FD4F3B65-2A07-8DC2-0045-D048706EDE46}"/>
              </a:ext>
            </a:extLst>
          </p:cNvPr>
          <p:cNvSpPr/>
          <p:nvPr/>
        </p:nvSpPr>
        <p:spPr>
          <a:xfrm>
            <a:off x="7744083" y="3886342"/>
            <a:ext cx="3261374" cy="1295258"/>
          </a:xfrm>
          <a:prstGeom prst="roundRect">
            <a:avLst/>
          </a:prstGeom>
          <a:solidFill>
            <a:srgbClr val="674A68"/>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99DCC71-687E-6E8C-2CC9-5DACD30E240A}"/>
              </a:ext>
            </a:extLst>
          </p:cNvPr>
          <p:cNvSpPr>
            <a:spLocks noGrp="1"/>
          </p:cNvSpPr>
          <p:nvPr>
            <p:ph type="title"/>
          </p:nvPr>
        </p:nvSpPr>
        <p:spPr>
          <a:xfrm>
            <a:off x="0" y="1"/>
            <a:ext cx="12192000" cy="811658"/>
          </a:xfrm>
          <a:solidFill>
            <a:srgbClr val="674A68"/>
          </a:solidFill>
        </p:spPr>
        <p:txBody>
          <a:bodyPr>
            <a:normAutofit/>
          </a:bodyPr>
          <a:lstStyle/>
          <a:p>
            <a:r>
              <a:rPr lang="en-GB" sz="2800">
                <a:solidFill>
                  <a:schemeClr val="bg1"/>
                </a:solidFill>
                <a:latin typeface="Arial" panose="020B0604020202020204" pitchFamily="34" charset="0"/>
                <a:cs typeface="Arial" panose="020B0604020202020204" pitchFamily="34" charset="0"/>
              </a:rPr>
              <a:t>W</a:t>
            </a:r>
            <a:r>
              <a:rPr lang="en-GB" sz="2800" i="0" u="none" strike="noStrike">
                <a:solidFill>
                  <a:schemeClr val="bg1"/>
                </a:solidFill>
                <a:effectLst/>
                <a:latin typeface="Arial" panose="020B0604020202020204" pitchFamily="34" charset="0"/>
                <a:cs typeface="Arial" panose="020B0604020202020204" pitchFamily="34" charset="0"/>
              </a:rPr>
              <a:t>eight status categories</a:t>
            </a:r>
            <a:r>
              <a:rPr lang="en-GB" sz="2800">
                <a:solidFill>
                  <a:schemeClr val="bg1"/>
                </a:solidFill>
                <a:latin typeface="Arial" panose="020B0604020202020204" pitchFamily="34" charset="0"/>
                <a:cs typeface="Arial" panose="020B0604020202020204" pitchFamily="34" charset="0"/>
              </a:rPr>
              <a:t> </a:t>
            </a:r>
            <a:r>
              <a:rPr lang="en-GB" sz="2800" i="0" u="none" strike="noStrike">
                <a:solidFill>
                  <a:schemeClr val="bg1"/>
                </a:solidFill>
                <a:effectLst/>
                <a:latin typeface="Arial" panose="020B0604020202020204" pitchFamily="34" charset="0"/>
                <a:cs typeface="Arial" panose="020B0604020202020204" pitchFamily="34" charset="0"/>
              </a:rPr>
              <a:t>by IMD 2019 decile, 2021/22 - 2022/23</a:t>
            </a:r>
            <a:endParaRPr lang="en-GB" sz="280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D5F108-19D9-141F-EA9E-2BC2EEB80714}"/>
              </a:ext>
            </a:extLst>
          </p:cNvPr>
          <p:cNvSpPr txBox="1"/>
          <p:nvPr/>
        </p:nvSpPr>
        <p:spPr>
          <a:xfrm>
            <a:off x="0" y="6581001"/>
            <a:ext cx="3350845" cy="276999"/>
          </a:xfrm>
          <a:prstGeom prst="rect">
            <a:avLst/>
          </a:prstGeom>
          <a:noFill/>
        </p:spPr>
        <p:txBody>
          <a:bodyPr wrap="square">
            <a:spAutoFit/>
          </a:bodyPr>
          <a:lstStyle/>
          <a:p>
            <a:r>
              <a:rPr lang="en-GB" sz="1200" b="1">
                <a:solidFill>
                  <a:srgbClr val="FF0000"/>
                </a:solidFill>
              </a:rPr>
              <a:t>Deprivation decile 1 is the most deprived decile</a:t>
            </a:r>
            <a:endParaRPr lang="en-GB" sz="1800"/>
          </a:p>
        </p:txBody>
      </p:sp>
      <p:sp>
        <p:nvSpPr>
          <p:cNvPr id="24" name="Rectangle: Rounded Corners 23">
            <a:extLst>
              <a:ext uri="{FF2B5EF4-FFF2-40B4-BE49-F238E27FC236}">
                <a16:creationId xmlns:a16="http://schemas.microsoft.com/office/drawing/2014/main" id="{8791DC61-145C-799D-4984-9F7E27EF0CF2}"/>
              </a:ext>
            </a:extLst>
          </p:cNvPr>
          <p:cNvSpPr/>
          <p:nvPr/>
        </p:nvSpPr>
        <p:spPr>
          <a:xfrm>
            <a:off x="7705310" y="1783198"/>
            <a:ext cx="3204364" cy="1260636"/>
          </a:xfrm>
          <a:prstGeom prst="roundRect">
            <a:avLst/>
          </a:prstGeom>
          <a:solidFill>
            <a:srgbClr val="674A68"/>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2C8A165-B5EC-BF23-9B2A-2F0ECED658F5}"/>
              </a:ext>
            </a:extLst>
          </p:cNvPr>
          <p:cNvSpPr txBox="1"/>
          <p:nvPr/>
        </p:nvSpPr>
        <p:spPr>
          <a:xfrm>
            <a:off x="7881788" y="1947348"/>
            <a:ext cx="2829639" cy="95410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For Reception and Year 6 pupils the </a:t>
            </a:r>
            <a:r>
              <a:rPr lang="en-GB" sz="1400" b="1">
                <a:solidFill>
                  <a:schemeClr val="bg1"/>
                </a:solidFill>
                <a:latin typeface="Arial" panose="020B0604020202020204" pitchFamily="34" charset="0"/>
                <a:cs typeface="Arial" panose="020B0604020202020204" pitchFamily="34" charset="0"/>
              </a:rPr>
              <a:t>most deprived deciles </a:t>
            </a:r>
            <a:r>
              <a:rPr lang="en-GB" sz="1400">
                <a:solidFill>
                  <a:schemeClr val="bg1"/>
                </a:solidFill>
                <a:latin typeface="Arial" panose="020B0604020202020204" pitchFamily="34" charset="0"/>
                <a:cs typeface="Arial" panose="020B0604020202020204" pitchFamily="34" charset="0"/>
              </a:rPr>
              <a:t>have </a:t>
            </a:r>
            <a:r>
              <a:rPr lang="en-GB" sz="1400" b="1">
                <a:solidFill>
                  <a:schemeClr val="bg1"/>
                </a:solidFill>
                <a:latin typeface="Arial" panose="020B0604020202020204" pitchFamily="34" charset="0"/>
                <a:cs typeface="Arial" panose="020B0604020202020204" pitchFamily="34" charset="0"/>
              </a:rPr>
              <a:t>lower proportions of ‘Healthy weight’ pupils</a:t>
            </a:r>
            <a:r>
              <a:rPr lang="en-GB" sz="1400">
                <a:solidFill>
                  <a:schemeClr val="bg1"/>
                </a:solidFill>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9E6863F9-4F95-B02E-E863-99F148762189}"/>
              </a:ext>
            </a:extLst>
          </p:cNvPr>
          <p:cNvSpPr txBox="1"/>
          <p:nvPr/>
        </p:nvSpPr>
        <p:spPr>
          <a:xfrm>
            <a:off x="7881788" y="3940239"/>
            <a:ext cx="2938612" cy="1169551"/>
          </a:xfrm>
          <a:prstGeom prst="rect">
            <a:avLst/>
          </a:prstGeom>
          <a:solidFill>
            <a:srgbClr val="674A68"/>
          </a:solid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For Reception and Year 6 pupils the </a:t>
            </a:r>
            <a:r>
              <a:rPr lang="en-GB" sz="1400" b="1">
                <a:solidFill>
                  <a:schemeClr val="bg1"/>
                </a:solidFill>
                <a:latin typeface="Arial" panose="020B0604020202020204" pitchFamily="34" charset="0"/>
                <a:cs typeface="Arial" panose="020B0604020202020204" pitchFamily="34" charset="0"/>
              </a:rPr>
              <a:t>most deprived </a:t>
            </a:r>
            <a:r>
              <a:rPr lang="en-GB" sz="1400">
                <a:solidFill>
                  <a:schemeClr val="bg1"/>
                </a:solidFill>
                <a:latin typeface="Arial" panose="020B0604020202020204" pitchFamily="34" charset="0"/>
                <a:cs typeface="Arial" panose="020B0604020202020204" pitchFamily="34" charset="0"/>
              </a:rPr>
              <a:t>deciles have </a:t>
            </a:r>
            <a:r>
              <a:rPr lang="en-GB" sz="1400" b="1">
                <a:solidFill>
                  <a:schemeClr val="bg1"/>
                </a:solidFill>
                <a:latin typeface="Arial" panose="020B0604020202020204" pitchFamily="34" charset="0"/>
                <a:cs typeface="Arial" panose="020B0604020202020204" pitchFamily="34" charset="0"/>
              </a:rPr>
              <a:t>higher proportions of  ‘Overweight or very overweight’ </a:t>
            </a:r>
            <a:r>
              <a:rPr lang="en-GB" sz="1400">
                <a:solidFill>
                  <a:schemeClr val="bg1"/>
                </a:solidFill>
                <a:latin typeface="Arial" panose="020B0604020202020204" pitchFamily="34" charset="0"/>
                <a:cs typeface="Arial" panose="020B0604020202020204" pitchFamily="34" charset="0"/>
              </a:rPr>
              <a:t>pupils.</a:t>
            </a:r>
          </a:p>
        </p:txBody>
      </p:sp>
      <p:sp>
        <p:nvSpPr>
          <p:cNvPr id="29" name="TextBox 28">
            <a:extLst>
              <a:ext uri="{FF2B5EF4-FFF2-40B4-BE49-F238E27FC236}">
                <a16:creationId xmlns:a16="http://schemas.microsoft.com/office/drawing/2014/main" id="{72735801-8E84-27F2-6AAF-D3B0378D9683}"/>
              </a:ext>
            </a:extLst>
          </p:cNvPr>
          <p:cNvSpPr txBox="1"/>
          <p:nvPr/>
        </p:nvSpPr>
        <p:spPr>
          <a:xfrm>
            <a:off x="0" y="5927584"/>
            <a:ext cx="12192000" cy="523220"/>
          </a:xfrm>
          <a:prstGeom prst="rect">
            <a:avLst/>
          </a:prstGeom>
          <a:solidFill>
            <a:srgbClr val="C0A7C1"/>
          </a:solid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For Cambridgeshire and Peterborough IMD 2019 deciles, there appears to be</a:t>
            </a:r>
            <a:r>
              <a:rPr lang="en-GB" sz="1400" b="1">
                <a:solidFill>
                  <a:schemeClr val="bg1"/>
                </a:solidFill>
                <a:latin typeface="Arial" panose="020B0604020202020204" pitchFamily="34" charset="0"/>
                <a:cs typeface="Arial" panose="020B0604020202020204" pitchFamily="34" charset="0"/>
              </a:rPr>
              <a:t> correlation between deprivation and weight status for both Reception and Year 6 pupils</a:t>
            </a:r>
            <a:r>
              <a:rPr lang="en-GB" sz="1400">
                <a:solidFill>
                  <a:schemeClr val="bg1"/>
                </a:solidFill>
                <a:latin typeface="Arial" panose="020B0604020202020204" pitchFamily="34" charset="0"/>
                <a:cs typeface="Arial" panose="020B0604020202020204" pitchFamily="34" charset="0"/>
              </a:rPr>
              <a:t>. Inequalities in obesity prevalence by deprivation also exist at a national level (data not shown).</a:t>
            </a:r>
          </a:p>
        </p:txBody>
      </p:sp>
      <p:pic>
        <p:nvPicPr>
          <p:cNvPr id="6" name="Picture 5">
            <a:extLst>
              <a:ext uri="{FF2B5EF4-FFF2-40B4-BE49-F238E27FC236}">
                <a16:creationId xmlns:a16="http://schemas.microsoft.com/office/drawing/2014/main" id="{35ACBA12-7CBD-4A8E-1F0E-9DC379C80E25}"/>
              </a:ext>
            </a:extLst>
          </p:cNvPr>
          <p:cNvPicPr>
            <a:picLocks noChangeAspect="1"/>
          </p:cNvPicPr>
          <p:nvPr/>
        </p:nvPicPr>
        <p:blipFill>
          <a:blip r:embed="rId3"/>
          <a:stretch>
            <a:fillRect/>
          </a:stretch>
        </p:blipFill>
        <p:spPr>
          <a:xfrm>
            <a:off x="340307" y="1466839"/>
            <a:ext cx="3469693" cy="2121654"/>
          </a:xfrm>
          <a:prstGeom prst="rect">
            <a:avLst/>
          </a:prstGeom>
          <a:ln>
            <a:solidFill>
              <a:srgbClr val="674A68"/>
            </a:solidFill>
          </a:ln>
        </p:spPr>
      </p:pic>
      <p:pic>
        <p:nvPicPr>
          <p:cNvPr id="7" name="Picture 6">
            <a:extLst>
              <a:ext uri="{FF2B5EF4-FFF2-40B4-BE49-F238E27FC236}">
                <a16:creationId xmlns:a16="http://schemas.microsoft.com/office/drawing/2014/main" id="{A7FFAACF-1530-F099-C4E5-17BB44CBD339}"/>
              </a:ext>
            </a:extLst>
          </p:cNvPr>
          <p:cNvPicPr>
            <a:picLocks noChangeAspect="1"/>
          </p:cNvPicPr>
          <p:nvPr/>
        </p:nvPicPr>
        <p:blipFill>
          <a:blip r:embed="rId4"/>
          <a:stretch>
            <a:fillRect/>
          </a:stretch>
        </p:blipFill>
        <p:spPr>
          <a:xfrm>
            <a:off x="326570" y="3690886"/>
            <a:ext cx="3472943" cy="2107748"/>
          </a:xfrm>
          <a:prstGeom prst="rect">
            <a:avLst/>
          </a:prstGeom>
          <a:ln>
            <a:solidFill>
              <a:srgbClr val="674A68"/>
            </a:solidFill>
          </a:ln>
        </p:spPr>
      </p:pic>
      <p:pic>
        <p:nvPicPr>
          <p:cNvPr id="8" name="Picture 7">
            <a:extLst>
              <a:ext uri="{FF2B5EF4-FFF2-40B4-BE49-F238E27FC236}">
                <a16:creationId xmlns:a16="http://schemas.microsoft.com/office/drawing/2014/main" id="{44A61891-2A80-A9D9-3FE3-9A00B09266D8}"/>
              </a:ext>
            </a:extLst>
          </p:cNvPr>
          <p:cNvPicPr>
            <a:picLocks noChangeAspect="1"/>
          </p:cNvPicPr>
          <p:nvPr/>
        </p:nvPicPr>
        <p:blipFill>
          <a:blip r:embed="rId5"/>
          <a:stretch>
            <a:fillRect/>
          </a:stretch>
        </p:blipFill>
        <p:spPr>
          <a:xfrm>
            <a:off x="3918660" y="1460810"/>
            <a:ext cx="3286856" cy="2129883"/>
          </a:xfrm>
          <a:prstGeom prst="rect">
            <a:avLst/>
          </a:prstGeom>
          <a:ln>
            <a:solidFill>
              <a:srgbClr val="674A68"/>
            </a:solidFill>
          </a:ln>
        </p:spPr>
      </p:pic>
      <p:pic>
        <p:nvPicPr>
          <p:cNvPr id="9" name="Picture 8">
            <a:extLst>
              <a:ext uri="{FF2B5EF4-FFF2-40B4-BE49-F238E27FC236}">
                <a16:creationId xmlns:a16="http://schemas.microsoft.com/office/drawing/2014/main" id="{367A1C49-2548-7153-3107-11E03CCC7BC3}"/>
              </a:ext>
            </a:extLst>
          </p:cNvPr>
          <p:cNvPicPr>
            <a:picLocks noChangeAspect="1"/>
          </p:cNvPicPr>
          <p:nvPr/>
        </p:nvPicPr>
        <p:blipFill>
          <a:blip r:embed="rId6"/>
          <a:stretch>
            <a:fillRect/>
          </a:stretch>
        </p:blipFill>
        <p:spPr>
          <a:xfrm>
            <a:off x="3929200" y="3678841"/>
            <a:ext cx="3274488" cy="2123402"/>
          </a:xfrm>
          <a:prstGeom prst="rect">
            <a:avLst/>
          </a:prstGeom>
          <a:ln>
            <a:solidFill>
              <a:srgbClr val="674A68"/>
            </a:solidFill>
          </a:ln>
        </p:spPr>
      </p:pic>
      <p:pic>
        <p:nvPicPr>
          <p:cNvPr id="12" name="Picture 11">
            <a:extLst>
              <a:ext uri="{FF2B5EF4-FFF2-40B4-BE49-F238E27FC236}">
                <a16:creationId xmlns:a16="http://schemas.microsoft.com/office/drawing/2014/main" id="{B05C2AD7-BE15-DFFB-C978-4BB3F4010B19}"/>
              </a:ext>
            </a:extLst>
          </p:cNvPr>
          <p:cNvPicPr>
            <a:picLocks noChangeAspect="1"/>
          </p:cNvPicPr>
          <p:nvPr/>
        </p:nvPicPr>
        <p:blipFill>
          <a:blip r:embed="rId7"/>
          <a:stretch>
            <a:fillRect/>
          </a:stretch>
        </p:blipFill>
        <p:spPr>
          <a:xfrm>
            <a:off x="7238972" y="5599333"/>
            <a:ext cx="1066855" cy="209561"/>
          </a:xfrm>
          <a:prstGeom prst="rect">
            <a:avLst/>
          </a:prstGeom>
        </p:spPr>
      </p:pic>
      <p:sp>
        <p:nvSpPr>
          <p:cNvPr id="3" name="TextBox 2">
            <a:extLst>
              <a:ext uri="{FF2B5EF4-FFF2-40B4-BE49-F238E27FC236}">
                <a16:creationId xmlns:a16="http://schemas.microsoft.com/office/drawing/2014/main" id="{25BBD2D4-3010-90FE-79A6-380B89F3610B}"/>
              </a:ext>
            </a:extLst>
          </p:cNvPr>
          <p:cNvSpPr txBox="1"/>
          <p:nvPr/>
        </p:nvSpPr>
        <p:spPr>
          <a:xfrm>
            <a:off x="233860" y="942025"/>
            <a:ext cx="6961597"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11. Weight status categories by IMD 2019 decile for </a:t>
            </a:r>
            <a:r>
              <a:rPr lang="en-GB" sz="1200" b="1" u="sng">
                <a:solidFill>
                  <a:srgbClr val="674A68"/>
                </a:solidFill>
                <a:latin typeface="Arial" panose="020B0604020202020204" pitchFamily="34" charset="0"/>
                <a:cs typeface="Arial" panose="020B0604020202020204" pitchFamily="34" charset="0"/>
              </a:rPr>
              <a:t>Reception and Year 6 children</a:t>
            </a:r>
            <a:r>
              <a:rPr lang="en-GB" sz="1200" b="1">
                <a:latin typeface="Arial" panose="020B0604020202020204" pitchFamily="34" charset="0"/>
                <a:cs typeface="Arial" panose="020B0604020202020204" pitchFamily="34" charset="0"/>
              </a:rPr>
              <a:t>, 2021/22 - 2022/23</a:t>
            </a:r>
          </a:p>
        </p:txBody>
      </p:sp>
      <p:sp>
        <p:nvSpPr>
          <p:cNvPr id="4" name="TextBox 3">
            <a:extLst>
              <a:ext uri="{FF2B5EF4-FFF2-40B4-BE49-F238E27FC236}">
                <a16:creationId xmlns:a16="http://schemas.microsoft.com/office/drawing/2014/main" id="{35BABBE1-AC9D-3B89-732C-057805EB29AF}"/>
              </a:ext>
            </a:extLst>
          </p:cNvPr>
          <p:cNvSpPr txBox="1"/>
          <p:nvPr/>
        </p:nvSpPr>
        <p:spPr>
          <a:xfrm>
            <a:off x="3889120" y="6457890"/>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Tree>
    <p:extLst>
      <p:ext uri="{BB962C8B-B14F-4D97-AF65-F5344CB8AC3E}">
        <p14:creationId xmlns:p14="http://schemas.microsoft.com/office/powerpoint/2010/main" val="3253223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AF783B7-9645-4E10-98C4-069AA8B84454}"/>
              </a:ext>
            </a:extLst>
          </p:cNvPr>
          <p:cNvSpPr/>
          <p:nvPr/>
        </p:nvSpPr>
        <p:spPr>
          <a:xfrm>
            <a:off x="9883907" y="1458687"/>
            <a:ext cx="2079493" cy="4147456"/>
          </a:xfrm>
          <a:prstGeom prst="roundRect">
            <a:avLst/>
          </a:prstGeom>
          <a:solidFill>
            <a:srgbClr val="674A68"/>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646D8ED-B6D5-42A5-ACD2-592EE31D395F}"/>
              </a:ext>
            </a:extLst>
          </p:cNvPr>
          <p:cNvSpPr>
            <a:spLocks noGrp="1"/>
          </p:cNvSpPr>
          <p:nvPr>
            <p:ph type="title"/>
          </p:nvPr>
        </p:nvSpPr>
        <p:spPr>
          <a:xfrm>
            <a:off x="0" y="0"/>
            <a:ext cx="12192000" cy="955497"/>
          </a:xfrm>
          <a:solidFill>
            <a:srgbClr val="674A68"/>
          </a:solidFill>
          <a:ln>
            <a:solidFill>
              <a:srgbClr val="674A68"/>
            </a:solidFill>
          </a:ln>
        </p:spPr>
        <p:txBody>
          <a:bodyPr>
            <a:normAutofit/>
          </a:bodyPr>
          <a:lstStyle/>
          <a:p>
            <a:r>
              <a:rPr lang="en-GB" sz="2800" i="0" u="none" strike="noStrike">
                <a:solidFill>
                  <a:schemeClr val="bg1"/>
                </a:solidFill>
                <a:effectLst/>
                <a:latin typeface="Arial" panose="020B0604020202020204" pitchFamily="34" charset="0"/>
                <a:cs typeface="Arial" panose="020B0604020202020204" pitchFamily="34" charset="0"/>
              </a:rPr>
              <a:t>Overweight and Very overweight category, by ward</a:t>
            </a:r>
            <a:r>
              <a:rPr lang="en-GB" sz="2800">
                <a:solidFill>
                  <a:schemeClr val="bg1"/>
                </a:solidFill>
                <a:latin typeface="Arial" panose="020B0604020202020204" pitchFamily="34" charset="0"/>
                <a:cs typeface="Arial" panose="020B0604020202020204" pitchFamily="34" charset="0"/>
              </a:rPr>
              <a:t> and</a:t>
            </a:r>
            <a:r>
              <a:rPr lang="en-GB" sz="2800" i="0" u="none" strike="noStrike">
                <a:solidFill>
                  <a:schemeClr val="bg1"/>
                </a:solidFill>
                <a:effectLst/>
                <a:latin typeface="Arial" panose="020B0604020202020204" pitchFamily="34" charset="0"/>
                <a:cs typeface="Arial" panose="020B0604020202020204" pitchFamily="34" charset="0"/>
              </a:rPr>
              <a:t> deprivation, 2021/22 – 2022/23</a:t>
            </a:r>
            <a:endParaRPr lang="en-GB" sz="280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7B215F3-8BD4-4853-B111-0BA802785212}"/>
              </a:ext>
            </a:extLst>
          </p:cNvPr>
          <p:cNvSpPr txBox="1"/>
          <p:nvPr/>
        </p:nvSpPr>
        <p:spPr>
          <a:xfrm>
            <a:off x="9949542" y="1659284"/>
            <a:ext cx="2089793" cy="3539430"/>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For Cambridgeshire and Peterborough wards, there appears to be increased</a:t>
            </a:r>
            <a:r>
              <a:rPr lang="en-GB" sz="1400" b="1">
                <a:solidFill>
                  <a:schemeClr val="bg1"/>
                </a:solidFill>
                <a:latin typeface="Arial" panose="020B0604020202020204" pitchFamily="34" charset="0"/>
                <a:cs typeface="Arial" panose="020B0604020202020204" pitchFamily="34" charset="0"/>
              </a:rPr>
              <a:t> correlation between deprivation and the ‘Very overweight’ </a:t>
            </a:r>
            <a:r>
              <a:rPr lang="en-GB" sz="1400">
                <a:solidFill>
                  <a:schemeClr val="bg1"/>
                </a:solidFill>
                <a:latin typeface="Arial" panose="020B0604020202020204" pitchFamily="34" charset="0"/>
                <a:cs typeface="Arial" panose="020B0604020202020204" pitchFamily="34" charset="0"/>
              </a:rPr>
              <a:t>category. This correlation is stronger for Year 6 pupils. </a:t>
            </a:r>
          </a:p>
          <a:p>
            <a:endParaRPr lang="en-GB" sz="1400">
              <a:solidFill>
                <a:schemeClr val="bg1"/>
              </a:solidFill>
              <a:latin typeface="Arial" panose="020B0604020202020204" pitchFamily="34" charset="0"/>
              <a:cs typeface="Arial" panose="020B0604020202020204" pitchFamily="34" charset="0"/>
            </a:endParaRPr>
          </a:p>
          <a:p>
            <a:r>
              <a:rPr lang="en-GB" sz="1400">
                <a:solidFill>
                  <a:schemeClr val="bg1"/>
                </a:solidFill>
                <a:latin typeface="Arial" panose="020B0604020202020204" pitchFamily="34" charset="0"/>
                <a:cs typeface="Arial" panose="020B0604020202020204" pitchFamily="34" charset="0"/>
              </a:rPr>
              <a:t>Inequalities in obesity prevalence by deprivation also exist at a national level (data not shown).</a:t>
            </a:r>
          </a:p>
        </p:txBody>
      </p:sp>
      <p:sp>
        <p:nvSpPr>
          <p:cNvPr id="16" name="TextBox 15">
            <a:extLst>
              <a:ext uri="{FF2B5EF4-FFF2-40B4-BE49-F238E27FC236}">
                <a16:creationId xmlns:a16="http://schemas.microsoft.com/office/drawing/2014/main" id="{0053060B-5DB1-4EF8-AFA7-C83ED75505DA}"/>
              </a:ext>
            </a:extLst>
          </p:cNvPr>
          <p:cNvSpPr txBox="1"/>
          <p:nvPr/>
        </p:nvSpPr>
        <p:spPr>
          <a:xfrm>
            <a:off x="257464" y="6148176"/>
            <a:ext cx="739739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a:latin typeface="Arial" panose="020B0604020202020204" pitchFamily="34" charset="0"/>
                <a:cs typeface="Arial" panose="020B0604020202020204" pitchFamily="34" charset="0"/>
              </a:rPr>
              <a:t>Note: Within some wards measured pupil numbers are very small and therefore analysis must be used with caution.</a:t>
            </a:r>
          </a:p>
        </p:txBody>
      </p:sp>
      <p:pic>
        <p:nvPicPr>
          <p:cNvPr id="5" name="Picture 4">
            <a:extLst>
              <a:ext uri="{FF2B5EF4-FFF2-40B4-BE49-F238E27FC236}">
                <a16:creationId xmlns:a16="http://schemas.microsoft.com/office/drawing/2014/main" id="{8A2D7235-1DC5-D300-8158-881DC2D3D9A2}"/>
              </a:ext>
            </a:extLst>
          </p:cNvPr>
          <p:cNvPicPr>
            <a:picLocks noChangeAspect="1"/>
          </p:cNvPicPr>
          <p:nvPr/>
        </p:nvPicPr>
        <p:blipFill>
          <a:blip r:embed="rId3"/>
          <a:stretch>
            <a:fillRect/>
          </a:stretch>
        </p:blipFill>
        <p:spPr>
          <a:xfrm>
            <a:off x="387333" y="3846475"/>
            <a:ext cx="4293524" cy="2206474"/>
          </a:xfrm>
          <a:prstGeom prst="rect">
            <a:avLst/>
          </a:prstGeom>
          <a:ln>
            <a:solidFill>
              <a:srgbClr val="674A68"/>
            </a:solidFill>
          </a:ln>
        </p:spPr>
      </p:pic>
      <p:pic>
        <p:nvPicPr>
          <p:cNvPr id="8" name="Picture 7">
            <a:extLst>
              <a:ext uri="{FF2B5EF4-FFF2-40B4-BE49-F238E27FC236}">
                <a16:creationId xmlns:a16="http://schemas.microsoft.com/office/drawing/2014/main" id="{BD6FE160-AC0B-F7C8-3D23-18947065D355}"/>
              </a:ext>
            </a:extLst>
          </p:cNvPr>
          <p:cNvPicPr>
            <a:picLocks noChangeAspect="1"/>
          </p:cNvPicPr>
          <p:nvPr/>
        </p:nvPicPr>
        <p:blipFill>
          <a:blip r:embed="rId4"/>
          <a:stretch>
            <a:fillRect/>
          </a:stretch>
        </p:blipFill>
        <p:spPr>
          <a:xfrm>
            <a:off x="4915791" y="3846473"/>
            <a:ext cx="4313752" cy="2216869"/>
          </a:xfrm>
          <a:prstGeom prst="rect">
            <a:avLst/>
          </a:prstGeom>
          <a:ln>
            <a:solidFill>
              <a:srgbClr val="674A68"/>
            </a:solidFill>
          </a:ln>
        </p:spPr>
      </p:pic>
      <p:pic>
        <p:nvPicPr>
          <p:cNvPr id="9" name="Picture 8">
            <a:extLst>
              <a:ext uri="{FF2B5EF4-FFF2-40B4-BE49-F238E27FC236}">
                <a16:creationId xmlns:a16="http://schemas.microsoft.com/office/drawing/2014/main" id="{6C759A80-661F-9467-8985-916536D8CBFC}"/>
              </a:ext>
            </a:extLst>
          </p:cNvPr>
          <p:cNvPicPr>
            <a:picLocks noChangeAspect="1"/>
          </p:cNvPicPr>
          <p:nvPr/>
        </p:nvPicPr>
        <p:blipFill>
          <a:blip r:embed="rId5"/>
          <a:stretch>
            <a:fillRect/>
          </a:stretch>
        </p:blipFill>
        <p:spPr>
          <a:xfrm>
            <a:off x="4904903" y="1571360"/>
            <a:ext cx="4326182" cy="2223257"/>
          </a:xfrm>
          <a:prstGeom prst="rect">
            <a:avLst/>
          </a:prstGeom>
          <a:ln>
            <a:solidFill>
              <a:srgbClr val="674A68"/>
            </a:solidFill>
          </a:ln>
        </p:spPr>
      </p:pic>
      <p:pic>
        <p:nvPicPr>
          <p:cNvPr id="10" name="Picture 9">
            <a:extLst>
              <a:ext uri="{FF2B5EF4-FFF2-40B4-BE49-F238E27FC236}">
                <a16:creationId xmlns:a16="http://schemas.microsoft.com/office/drawing/2014/main" id="{59B2DEE7-CB1E-5D59-D44D-F202E05BEEEE}"/>
              </a:ext>
            </a:extLst>
          </p:cNvPr>
          <p:cNvPicPr>
            <a:picLocks noChangeAspect="1"/>
          </p:cNvPicPr>
          <p:nvPr/>
        </p:nvPicPr>
        <p:blipFill>
          <a:blip r:embed="rId6"/>
          <a:stretch>
            <a:fillRect/>
          </a:stretch>
        </p:blipFill>
        <p:spPr>
          <a:xfrm>
            <a:off x="365562" y="1588341"/>
            <a:ext cx="4324182" cy="2210774"/>
          </a:xfrm>
          <a:prstGeom prst="rect">
            <a:avLst/>
          </a:prstGeom>
          <a:ln>
            <a:solidFill>
              <a:srgbClr val="674A68"/>
            </a:solidFill>
          </a:ln>
        </p:spPr>
      </p:pic>
      <p:sp>
        <p:nvSpPr>
          <p:cNvPr id="3" name="TextBox 2">
            <a:extLst>
              <a:ext uri="{FF2B5EF4-FFF2-40B4-BE49-F238E27FC236}">
                <a16:creationId xmlns:a16="http://schemas.microsoft.com/office/drawing/2014/main" id="{C33B8F5C-84FD-7678-4C4E-5F3CC41F5CE1}"/>
              </a:ext>
            </a:extLst>
          </p:cNvPr>
          <p:cNvSpPr txBox="1"/>
          <p:nvPr/>
        </p:nvSpPr>
        <p:spPr>
          <a:xfrm>
            <a:off x="244745" y="1050883"/>
            <a:ext cx="9628597"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Figure 12. Overweight and Very overweight by ward and IMD 2019 deprivation score for </a:t>
            </a:r>
            <a:r>
              <a:rPr lang="en-GB" sz="1200" b="1" u="sng">
                <a:solidFill>
                  <a:srgbClr val="674A68"/>
                </a:solidFill>
                <a:latin typeface="Arial" panose="020B0604020202020204" pitchFamily="34" charset="0"/>
                <a:cs typeface="Arial" panose="020B0604020202020204" pitchFamily="34" charset="0"/>
              </a:rPr>
              <a:t>Reception and Year 6 children</a:t>
            </a:r>
            <a:r>
              <a:rPr lang="en-GB" sz="1200" b="1">
                <a:latin typeface="Arial" panose="020B0604020202020204" pitchFamily="34" charset="0"/>
                <a:cs typeface="Arial" panose="020B0604020202020204" pitchFamily="34" charset="0"/>
              </a:rPr>
              <a:t>, 2021/22 - 2022/23</a:t>
            </a:r>
          </a:p>
        </p:txBody>
      </p:sp>
      <p:sp>
        <p:nvSpPr>
          <p:cNvPr id="4" name="TextBox 3">
            <a:extLst>
              <a:ext uri="{FF2B5EF4-FFF2-40B4-BE49-F238E27FC236}">
                <a16:creationId xmlns:a16="http://schemas.microsoft.com/office/drawing/2014/main" id="{81AE5582-A2EC-FBB6-5316-C8ED8855CD0A}"/>
              </a:ext>
            </a:extLst>
          </p:cNvPr>
          <p:cNvSpPr txBox="1"/>
          <p:nvPr/>
        </p:nvSpPr>
        <p:spPr>
          <a:xfrm>
            <a:off x="3760342" y="6381082"/>
            <a:ext cx="8302880" cy="400110"/>
          </a:xfrm>
          <a:prstGeom prst="rect">
            <a:avLst/>
          </a:prstGeom>
          <a:noFill/>
        </p:spPr>
        <p:txBody>
          <a:bodyPr wrap="square">
            <a:spAutoFit/>
          </a:bodyPr>
          <a:lstStyle/>
          <a:p>
            <a:pPr algn="r"/>
            <a:r>
              <a:rPr lang="en-GB" sz="1000" b="1" i="0" u="none" strike="noStrike">
                <a:effectLst/>
                <a:latin typeface="Arial" panose="020B0604020202020204" pitchFamily="34" charset="0"/>
                <a:cs typeface="Arial" panose="020B0604020202020204" pitchFamily="34" charset="0"/>
              </a:rPr>
              <a:t>Source: National Child Measurement Programme, NHS Digital. </a:t>
            </a:r>
            <a:r>
              <a:rPr lang="en-GB" sz="1000" b="1">
                <a:latin typeface="Arial" panose="020B0604020202020204" pitchFamily="34" charset="0"/>
                <a:cs typeface="Arial" panose="020B0604020202020204" pitchFamily="34" charset="0"/>
              </a:rPr>
              <a:t>Local enhanced dataset. </a:t>
            </a:r>
          </a:p>
          <a:p>
            <a:pPr algn="r"/>
            <a:r>
              <a:rPr lang="en-GB" sz="1000" b="1">
                <a:latin typeface="Arial" panose="020B0604020202020204" pitchFamily="34" charset="0"/>
                <a:cs typeface="Arial" panose="020B0604020202020204" pitchFamily="34" charset="0"/>
              </a:rPr>
              <a:t>Pupils from the Cambridgeshire and Peterborough local authority schools' submission, based on the child’s residential postcode. </a:t>
            </a:r>
          </a:p>
        </p:txBody>
      </p:sp>
    </p:spTree>
    <p:extLst>
      <p:ext uri="{BB962C8B-B14F-4D97-AF65-F5344CB8AC3E}">
        <p14:creationId xmlns:p14="http://schemas.microsoft.com/office/powerpoint/2010/main" val="332491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F83E-ED05-4EA4-8BA9-D46B25A4815B}"/>
              </a:ext>
            </a:extLst>
          </p:cNvPr>
          <p:cNvSpPr>
            <a:spLocks noGrp="1"/>
          </p:cNvSpPr>
          <p:nvPr>
            <p:ph type="title"/>
          </p:nvPr>
        </p:nvSpPr>
        <p:spPr>
          <a:xfrm>
            <a:off x="0" y="1"/>
            <a:ext cx="12192000" cy="811658"/>
          </a:xfrm>
          <a:solidFill>
            <a:srgbClr val="674A68"/>
          </a:solidFill>
          <a:ln>
            <a:solidFill>
              <a:schemeClr val="bg1"/>
            </a:solidFill>
          </a:ln>
        </p:spPr>
        <p:txBody>
          <a:bodyPr>
            <a:normAutofit/>
          </a:bodyPr>
          <a:lstStyle/>
          <a:p>
            <a:pPr algn="ctr"/>
            <a:r>
              <a:rPr lang="en-GB" sz="3600" b="1">
                <a:solidFill>
                  <a:schemeClr val="bg1"/>
                </a:solidFill>
                <a:latin typeface="Arial" panose="020B0604020202020204" pitchFamily="34" charset="0"/>
                <a:cs typeface="Arial" panose="020B0604020202020204" pitchFamily="34" charset="0"/>
              </a:rPr>
              <a:t>East of England NCMP prevalence figures 2022/23</a:t>
            </a:r>
          </a:p>
        </p:txBody>
      </p:sp>
      <p:sp>
        <p:nvSpPr>
          <p:cNvPr id="5" name="TextBox 4">
            <a:extLst>
              <a:ext uri="{FF2B5EF4-FFF2-40B4-BE49-F238E27FC236}">
                <a16:creationId xmlns:a16="http://schemas.microsoft.com/office/drawing/2014/main" id="{D1F603E8-0D5B-4EA2-82D7-71ED30C9A245}"/>
              </a:ext>
            </a:extLst>
          </p:cNvPr>
          <p:cNvSpPr txBox="1"/>
          <p:nvPr/>
        </p:nvSpPr>
        <p:spPr>
          <a:xfrm>
            <a:off x="0" y="6596390"/>
            <a:ext cx="2760407" cy="261610"/>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England </a:t>
            </a:r>
            <a:endParaRPr lang="en-GB" sz="11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938AFC4-46E6-45DE-BF17-465E14C49268}"/>
              </a:ext>
            </a:extLst>
          </p:cNvPr>
          <p:cNvSpPr txBox="1"/>
          <p:nvPr/>
        </p:nvSpPr>
        <p:spPr>
          <a:xfrm>
            <a:off x="2977816" y="6381082"/>
            <a:ext cx="9025250" cy="430887"/>
          </a:xfrm>
          <a:prstGeom prst="rect">
            <a:avLst/>
          </a:prstGeom>
          <a:noFill/>
        </p:spPr>
        <p:txBody>
          <a:bodyPr wrap="square" lIns="91440" tIns="45720" rIns="91440" bIns="45720" anchor="t">
            <a:spAutoFit/>
          </a:bodyPr>
          <a:lstStyle/>
          <a:p>
            <a:pPr algn="r"/>
            <a:r>
              <a:rPr lang="en-GB" sz="1100" b="1" i="0" u="none" strike="noStrike" dirty="0">
                <a:solidFill>
                  <a:schemeClr val="bg1">
                    <a:lumMod val="50000"/>
                  </a:schemeClr>
                </a:solidFill>
                <a:effectLst/>
                <a:latin typeface="Arial" panose="020B0604020202020204" pitchFamily="34" charset="0"/>
                <a:cs typeface="Arial" panose="020B0604020202020204" pitchFamily="34" charset="0"/>
              </a:rPr>
              <a:t>Source: National Child Measurement Programme, NHS Digital. National </a:t>
            </a:r>
            <a:r>
              <a:rPr lang="en-GB" sz="1100" b="1" dirty="0">
                <a:solidFill>
                  <a:schemeClr val="bg1">
                    <a:lumMod val="50000"/>
                  </a:schemeClr>
                </a:solidFill>
                <a:latin typeface="Arial" panose="020B0604020202020204" pitchFamily="34" charset="0"/>
                <a:cs typeface="Arial" panose="020B0604020202020204" pitchFamily="34" charset="0"/>
              </a:rPr>
              <a:t>dataset. </a:t>
            </a:r>
          </a:p>
          <a:p>
            <a:pPr algn="r"/>
            <a:r>
              <a:rPr lang="en-GB" sz="1100" b="1" dirty="0">
                <a:solidFill>
                  <a:schemeClr val="bg1">
                    <a:lumMod val="50000"/>
                  </a:schemeClr>
                </a:solidFill>
                <a:latin typeface="Arial" panose="020B0604020202020204" pitchFamily="34" charset="0"/>
                <a:cs typeface="Arial" panose="020B0604020202020204" pitchFamily="34" charset="0"/>
              </a:rPr>
              <a:t>Pupils from the Cambridgeshire and Peterborough local authority schools' submission, based on the child’s residential postcode.</a:t>
            </a:r>
            <a:r>
              <a:rPr lang="en-GB" sz="1100" dirty="0">
                <a:solidFill>
                  <a:schemeClr val="bg1">
                    <a:lumMod val="50000"/>
                  </a:schemeClr>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0F13B959-1208-4D31-BB6D-7B43DF3D9D31}"/>
              </a:ext>
            </a:extLst>
          </p:cNvPr>
          <p:cNvSpPr txBox="1"/>
          <p:nvPr/>
        </p:nvSpPr>
        <p:spPr>
          <a:xfrm>
            <a:off x="195368" y="869422"/>
            <a:ext cx="11610975" cy="1815882"/>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For many areas, prevalence of overweight and obesity combined have seen </a:t>
            </a:r>
            <a:r>
              <a:rPr lang="en-GB" sz="1400" b="1">
                <a:latin typeface="Arial" panose="020B0604020202020204" pitchFamily="34" charset="0"/>
                <a:cs typeface="Arial" panose="020B0604020202020204" pitchFamily="34" charset="0"/>
              </a:rPr>
              <a:t>small reductions between since 2021/22 </a:t>
            </a:r>
            <a:r>
              <a:rPr lang="en-GB" sz="1400">
                <a:latin typeface="Arial" panose="020B0604020202020204" pitchFamily="34" charset="0"/>
                <a:cs typeface="Arial" panose="020B0604020202020204" pitchFamily="34" charset="0"/>
              </a:rPr>
              <a:t>(data not shown). The national rate has reduced from 22.3% to 21.3% for Reception aged children, and 37.8% to 36.6% for Year 6 children. Cambridgeshire has seen a reduction for both age groups (down from Reception: 18.5%, Year 6: 32.1%), whilst Peterborough has had a reduction in Year 6 (down from 41.2%) but has a similar prevalence in Reception aged children (up from 22.0%).</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2022/23 NCMP data shows that </a:t>
            </a:r>
            <a:r>
              <a:rPr lang="en-GB" sz="1400" b="1">
                <a:latin typeface="Arial" panose="020B0604020202020204" pitchFamily="34" charset="0"/>
                <a:cs typeface="Arial" panose="020B0604020202020204" pitchFamily="34" charset="0"/>
              </a:rPr>
              <a:t>Cambridgeshire has generally better weight status outcomes </a:t>
            </a:r>
            <a:r>
              <a:rPr lang="en-GB" sz="1400">
                <a:latin typeface="Arial" panose="020B0604020202020204" pitchFamily="34" charset="0"/>
                <a:cs typeface="Arial" panose="020B0604020202020204" pitchFamily="34" charset="0"/>
              </a:rPr>
              <a:t>than the national average. </a:t>
            </a:r>
            <a:r>
              <a:rPr lang="en-GB" sz="1400" b="1">
                <a:latin typeface="Arial" panose="020B0604020202020204" pitchFamily="34" charset="0"/>
                <a:cs typeface="Arial" panose="020B0604020202020204" pitchFamily="34" charset="0"/>
              </a:rPr>
              <a:t>Peterborough has generally similar or worse weight status outcomes </a:t>
            </a:r>
            <a:r>
              <a:rPr lang="en-GB" sz="1400">
                <a:latin typeface="Arial" panose="020B0604020202020204" pitchFamily="34" charset="0"/>
                <a:cs typeface="Arial" panose="020B0604020202020204" pitchFamily="34" charset="0"/>
              </a:rPr>
              <a:t>than the national average. There are </a:t>
            </a:r>
            <a:r>
              <a:rPr lang="en-GB" sz="1400" b="1">
                <a:latin typeface="Arial" panose="020B0604020202020204" pitchFamily="34" charset="0"/>
                <a:cs typeface="Arial" panose="020B0604020202020204" pitchFamily="34" charset="0"/>
              </a:rPr>
              <a:t>increases in obesity prevalence between Reception and Year 6, </a:t>
            </a:r>
            <a:r>
              <a:rPr lang="en-GB" sz="1400">
                <a:latin typeface="Arial" panose="020B0604020202020204" pitchFamily="34" charset="0"/>
                <a:cs typeface="Arial" panose="020B0604020202020204" pitchFamily="34" charset="0"/>
              </a:rPr>
              <a:t>as is also found nationally. </a:t>
            </a:r>
          </a:p>
        </p:txBody>
      </p:sp>
      <p:sp>
        <p:nvSpPr>
          <p:cNvPr id="6" name="TextBox 5">
            <a:extLst>
              <a:ext uri="{FF2B5EF4-FFF2-40B4-BE49-F238E27FC236}">
                <a16:creationId xmlns:a16="http://schemas.microsoft.com/office/drawing/2014/main" id="{19A104A0-A856-8CF5-BF82-4A4684706090}"/>
              </a:ext>
            </a:extLst>
          </p:cNvPr>
          <p:cNvSpPr txBox="1"/>
          <p:nvPr/>
        </p:nvSpPr>
        <p:spPr>
          <a:xfrm>
            <a:off x="71919" y="2950286"/>
            <a:ext cx="1192829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Table 1. Prevalence of weight status (%) in East of England with RAG ratings comparing Cambridgeshire and Peterborough to England, 2022/23</a:t>
            </a:r>
          </a:p>
        </p:txBody>
      </p:sp>
      <p:pic>
        <p:nvPicPr>
          <p:cNvPr id="9" name="Picture 8">
            <a:extLst>
              <a:ext uri="{FF2B5EF4-FFF2-40B4-BE49-F238E27FC236}">
                <a16:creationId xmlns:a16="http://schemas.microsoft.com/office/drawing/2014/main" id="{ABB7A5C1-19AE-3477-8F55-A4ABA423A25F}"/>
              </a:ext>
            </a:extLst>
          </p:cNvPr>
          <p:cNvPicPr>
            <a:picLocks noChangeAspect="1"/>
          </p:cNvPicPr>
          <p:nvPr/>
        </p:nvPicPr>
        <p:blipFill>
          <a:blip r:embed="rId3"/>
          <a:stretch>
            <a:fillRect/>
          </a:stretch>
        </p:blipFill>
        <p:spPr>
          <a:xfrm>
            <a:off x="152400" y="3242427"/>
            <a:ext cx="11763906" cy="2733829"/>
          </a:xfrm>
          <a:prstGeom prst="rect">
            <a:avLst/>
          </a:prstGeom>
          <a:ln>
            <a:solidFill>
              <a:srgbClr val="674A68"/>
            </a:solidFill>
          </a:ln>
        </p:spPr>
      </p:pic>
    </p:spTree>
    <p:extLst>
      <p:ext uri="{BB962C8B-B14F-4D97-AF65-F5344CB8AC3E}">
        <p14:creationId xmlns:p14="http://schemas.microsoft.com/office/powerpoint/2010/main" val="296754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133FC32-285D-4B6A-A597-631C46C0F95D}"/>
              </a:ext>
            </a:extLst>
          </p:cNvPr>
          <p:cNvSpPr txBox="1"/>
          <p:nvPr/>
        </p:nvSpPr>
        <p:spPr>
          <a:xfrm>
            <a:off x="2846973" y="6381082"/>
            <a:ext cx="9216250" cy="430887"/>
          </a:xfrm>
          <a:prstGeom prst="rect">
            <a:avLst/>
          </a:prstGeom>
          <a:noFill/>
        </p:spPr>
        <p:txBody>
          <a:bodyPr wrap="square" lIns="91440" tIns="45720" rIns="91440" bIns="45720" anchor="t">
            <a:spAutoFit/>
          </a:bodyPr>
          <a:lstStyle/>
          <a:p>
            <a:pPr algn="r"/>
            <a:r>
              <a:rPr lang="en-GB" sz="1100" b="1" i="0" u="none" strike="noStrike">
                <a:solidFill>
                  <a:schemeClr val="bg1">
                    <a:lumMod val="50000"/>
                  </a:schemeClr>
                </a:solidFill>
                <a:effectLst/>
                <a:latin typeface="Arial" panose="020B0604020202020204" pitchFamily="34" charset="0"/>
                <a:cs typeface="Arial" panose="020B0604020202020204" pitchFamily="34" charset="0"/>
              </a:rPr>
              <a:t>Source: National Child Measurement Programme, NHS Digital. National </a:t>
            </a:r>
            <a:r>
              <a:rPr lang="en-GB" sz="1100" b="1">
                <a:solidFill>
                  <a:schemeClr val="bg1">
                    <a:lumMod val="50000"/>
                  </a:schemeClr>
                </a:solidFill>
                <a:latin typeface="Arial" panose="020B0604020202020204" pitchFamily="34" charset="0"/>
                <a:cs typeface="Arial" panose="020B0604020202020204" pitchFamily="34" charset="0"/>
              </a:rPr>
              <a:t>dataset. </a:t>
            </a:r>
          </a:p>
          <a:p>
            <a:pPr algn="r"/>
            <a:r>
              <a:rPr lang="en-GB" sz="1100" b="1">
                <a:solidFill>
                  <a:schemeClr val="bg1">
                    <a:lumMod val="50000"/>
                  </a:schemeClr>
                </a:solidFill>
                <a:latin typeface="Arial" panose="020B0604020202020204" pitchFamily="34" charset="0"/>
                <a:cs typeface="Arial" panose="020B0604020202020204" pitchFamily="34" charset="0"/>
              </a:rPr>
              <a:t>Pupils from the Cambridgeshire and Peterborough local authority schools' submission, based on the child’s residential postcode.</a:t>
            </a:r>
            <a:r>
              <a:rPr lang="en-GB" sz="1100">
                <a:solidFill>
                  <a:schemeClr val="bg1">
                    <a:lumMod val="50000"/>
                  </a:schemeClr>
                </a:solidFill>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8165E718-02EB-4850-92D2-AD18929FC23D}"/>
              </a:ext>
            </a:extLst>
          </p:cNvPr>
          <p:cNvSpPr txBox="1"/>
          <p:nvPr/>
        </p:nvSpPr>
        <p:spPr>
          <a:xfrm>
            <a:off x="0" y="6596390"/>
            <a:ext cx="2596020" cy="261610"/>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England </a:t>
            </a:r>
            <a:endParaRPr lang="en-GB" sz="1100">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822E6D20-ABDB-4808-9C27-78AFF6E2B0B7}"/>
              </a:ext>
            </a:extLst>
          </p:cNvPr>
          <p:cNvSpPr txBox="1">
            <a:spLocks/>
          </p:cNvSpPr>
          <p:nvPr/>
        </p:nvSpPr>
        <p:spPr>
          <a:xfrm>
            <a:off x="0" y="1"/>
            <a:ext cx="12192000" cy="893852"/>
          </a:xfrm>
          <a:prstGeom prst="rect">
            <a:avLst/>
          </a:prstGeom>
          <a:solidFill>
            <a:srgbClr val="674A68"/>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bg1"/>
                </a:solidFill>
                <a:latin typeface="Arial" panose="020B0604020202020204" pitchFamily="34" charset="0"/>
                <a:cs typeface="Arial" panose="020B0604020202020204" pitchFamily="34" charset="0"/>
              </a:rPr>
              <a:t>Prevalence of overweight and obesity combined, 2022/23  </a:t>
            </a:r>
          </a:p>
        </p:txBody>
      </p:sp>
      <p:sp>
        <p:nvSpPr>
          <p:cNvPr id="25" name="TextBox 24">
            <a:extLst>
              <a:ext uri="{FF2B5EF4-FFF2-40B4-BE49-F238E27FC236}">
                <a16:creationId xmlns:a16="http://schemas.microsoft.com/office/drawing/2014/main" id="{6DF8227A-6D2C-4EF1-9705-B2AB0CC8E955}"/>
              </a:ext>
            </a:extLst>
          </p:cNvPr>
          <p:cNvSpPr txBox="1"/>
          <p:nvPr/>
        </p:nvSpPr>
        <p:spPr>
          <a:xfrm>
            <a:off x="214313" y="1071512"/>
            <a:ext cx="11977687"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Overweight and obesity prevalence is higher in older children and varies considerably across our area.</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18.0% of Cambridgeshire</a:t>
            </a:r>
            <a:r>
              <a:rPr lang="en-GB" sz="1600" dirty="0">
                <a:latin typeface="Arial" panose="020B0604020202020204" pitchFamily="34" charset="0"/>
                <a:cs typeface="Arial" panose="020B0604020202020204" pitchFamily="34" charset="0"/>
              </a:rPr>
              <a:t> and </a:t>
            </a:r>
            <a:r>
              <a:rPr lang="en-GB" sz="1600" b="1" dirty="0">
                <a:latin typeface="Arial" panose="020B0604020202020204" pitchFamily="34" charset="0"/>
                <a:cs typeface="Arial" panose="020B0604020202020204" pitchFamily="34" charset="0"/>
              </a:rPr>
              <a:t>21.8% of Peterborough</a:t>
            </a:r>
            <a:r>
              <a:rPr lang="en-GB" sz="1600" dirty="0">
                <a:latin typeface="Arial" panose="020B0604020202020204" pitchFamily="34" charset="0"/>
                <a:cs typeface="Arial" panose="020B0604020202020204" pitchFamily="34" charset="0"/>
              </a:rPr>
              <a:t> Reception age children measured as overweight and obesity combined.</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30.3% of Cambridgeshire </a:t>
            </a:r>
            <a:r>
              <a:rPr lang="en-GB" sz="1600" dirty="0">
                <a:latin typeface="Arial" panose="020B0604020202020204" pitchFamily="34" charset="0"/>
                <a:cs typeface="Arial" panose="020B0604020202020204" pitchFamily="34" charset="0"/>
              </a:rPr>
              <a:t>and </a:t>
            </a:r>
            <a:r>
              <a:rPr lang="en-GB" sz="1600" b="1" dirty="0">
                <a:latin typeface="Arial" panose="020B0604020202020204" pitchFamily="34" charset="0"/>
                <a:cs typeface="Arial" panose="020B0604020202020204" pitchFamily="34" charset="0"/>
              </a:rPr>
              <a:t>38.5% of Peterborough </a:t>
            </a:r>
            <a:r>
              <a:rPr lang="en-GB" sz="1600" dirty="0">
                <a:latin typeface="Arial" panose="020B0604020202020204" pitchFamily="34" charset="0"/>
                <a:cs typeface="Arial" panose="020B0604020202020204" pitchFamily="34" charset="0"/>
              </a:rPr>
              <a:t>Year 6 children measured as overweight and obesity combined.</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Peterborough</a:t>
            </a:r>
            <a:r>
              <a:rPr lang="en-GB" sz="1600" dirty="0">
                <a:latin typeface="Arial" panose="020B0604020202020204" pitchFamily="34" charset="0"/>
                <a:cs typeface="Arial" panose="020B0604020202020204" pitchFamily="34" charset="0"/>
              </a:rPr>
              <a:t> is significantly worse than the England average for Year 6 prevalence, as is </a:t>
            </a:r>
            <a:r>
              <a:rPr lang="en-GB" sz="1600" b="1" dirty="0">
                <a:latin typeface="Arial" panose="020B0604020202020204" pitchFamily="34" charset="0"/>
                <a:cs typeface="Arial" panose="020B0604020202020204" pitchFamily="34" charset="0"/>
              </a:rPr>
              <a:t>Fenland</a:t>
            </a:r>
            <a:r>
              <a:rPr lang="en-GB" sz="1600" dirty="0">
                <a:latin typeface="Arial" panose="020B0604020202020204" pitchFamily="34" charset="0"/>
                <a:cs typeface="Arial" panose="020B0604020202020204" pitchFamily="34" charset="0"/>
              </a:rPr>
              <a:t> (40.0%). </a:t>
            </a:r>
            <a:r>
              <a:rPr lang="en-GB" sz="1600" b="1" dirty="0">
                <a:latin typeface="Arial" panose="020B0604020202020204" pitchFamily="34" charset="0"/>
                <a:cs typeface="Arial" panose="020B0604020202020204" pitchFamily="34" charset="0"/>
              </a:rPr>
              <a:t>Fenland</a:t>
            </a:r>
            <a:r>
              <a:rPr lang="en-GB" sz="1600" dirty="0">
                <a:latin typeface="Arial" panose="020B0604020202020204" pitchFamily="34" charset="0"/>
                <a:cs typeface="Arial" panose="020B0604020202020204" pitchFamily="34" charset="0"/>
              </a:rPr>
              <a:t> is also significantly worse for Reception prevalence at 24.3%. </a:t>
            </a:r>
            <a:endParaRPr lang="en-GB" sz="1600"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1FF5E50-7686-1E34-8CAB-C94ABB5D4E1A}"/>
              </a:ext>
            </a:extLst>
          </p:cNvPr>
          <p:cNvSpPr txBox="1"/>
          <p:nvPr/>
        </p:nvSpPr>
        <p:spPr>
          <a:xfrm>
            <a:off x="1065843" y="2729012"/>
            <a:ext cx="10058402"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Table 2. Prevalence of overweight and obesity combined (%) in Cambridgeshire and its districts, Peterborough, East of England, and England with RAG ratings comparing against England, 2022/23</a:t>
            </a:r>
          </a:p>
        </p:txBody>
      </p:sp>
      <p:pic>
        <p:nvPicPr>
          <p:cNvPr id="2" name="Picture 1">
            <a:extLst>
              <a:ext uri="{FF2B5EF4-FFF2-40B4-BE49-F238E27FC236}">
                <a16:creationId xmlns:a16="http://schemas.microsoft.com/office/drawing/2014/main" id="{4D9302B2-E254-E4D0-1177-7E9824D206F9}"/>
              </a:ext>
            </a:extLst>
          </p:cNvPr>
          <p:cNvPicPr>
            <a:picLocks noChangeAspect="1"/>
          </p:cNvPicPr>
          <p:nvPr/>
        </p:nvPicPr>
        <p:blipFill>
          <a:blip r:embed="rId3"/>
          <a:stretch>
            <a:fillRect/>
          </a:stretch>
        </p:blipFill>
        <p:spPr>
          <a:xfrm>
            <a:off x="1157060" y="3224438"/>
            <a:ext cx="8596540" cy="2780530"/>
          </a:xfrm>
          <a:prstGeom prst="rect">
            <a:avLst/>
          </a:prstGeom>
        </p:spPr>
      </p:pic>
    </p:spTree>
    <p:extLst>
      <p:ext uri="{BB962C8B-B14F-4D97-AF65-F5344CB8AC3E}">
        <p14:creationId xmlns:p14="http://schemas.microsoft.com/office/powerpoint/2010/main" val="424782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D8ED-B6D5-42A5-ACD2-592EE31D395F}"/>
              </a:ext>
            </a:extLst>
          </p:cNvPr>
          <p:cNvSpPr>
            <a:spLocks noGrp="1"/>
          </p:cNvSpPr>
          <p:nvPr>
            <p:ph type="title"/>
          </p:nvPr>
        </p:nvSpPr>
        <p:spPr>
          <a:xfrm>
            <a:off x="0" y="0"/>
            <a:ext cx="12192000" cy="821933"/>
          </a:xfrm>
          <a:solidFill>
            <a:srgbClr val="674A68"/>
          </a:solidFill>
        </p:spPr>
        <p:txBody>
          <a:bodyPr>
            <a:normAutofit fontScale="90000"/>
          </a:bodyPr>
          <a:lstStyle/>
          <a:p>
            <a:pPr algn="ctr"/>
            <a:r>
              <a:rPr lang="en-GB" sz="3600" b="1" dirty="0">
                <a:solidFill>
                  <a:schemeClr val="bg1"/>
                </a:solidFill>
                <a:latin typeface="Arial"/>
                <a:cs typeface="Arial"/>
              </a:rPr>
              <a:t>Prevalence of overweight and obesity combined, 2022/23</a:t>
            </a:r>
            <a:endParaRPr lang="en-GB" sz="3600" b="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56302DC-8323-464D-98A9-965011BC386B}"/>
              </a:ext>
            </a:extLst>
          </p:cNvPr>
          <p:cNvSpPr txBox="1"/>
          <p:nvPr/>
        </p:nvSpPr>
        <p:spPr>
          <a:xfrm>
            <a:off x="215758" y="1853991"/>
            <a:ext cx="5897368" cy="553998"/>
          </a:xfrm>
          <a:prstGeom prst="rect">
            <a:avLst/>
          </a:prstGeom>
          <a:noFill/>
        </p:spPr>
        <p:txBody>
          <a:bodyPr wrap="square">
            <a:spAutoFit/>
          </a:bodyPr>
          <a:lstStyle/>
          <a:p>
            <a:pPr lvl="0" fontAlgn="base">
              <a:spcBef>
                <a:spcPct val="0"/>
              </a:spcBef>
              <a:spcAft>
                <a:spcPct val="0"/>
              </a:spcAft>
            </a:pPr>
            <a:r>
              <a:rPr lang="en-GB" sz="1800" b="1" dirty="0">
                <a:latin typeface="Arial" panose="020B0604020202020204" pitchFamily="34" charset="0"/>
                <a:ea typeface="Calibri" pitchFamily="34" charset="0"/>
                <a:cs typeface="Arial" panose="020B0604020202020204" pitchFamily="34" charset="0"/>
              </a:rPr>
              <a:t>Approximately </a:t>
            </a:r>
            <a:r>
              <a:rPr lang="en-GB" b="1" dirty="0">
                <a:solidFill>
                  <a:srgbClr val="674A68"/>
                </a:solidFill>
                <a:latin typeface="Arial" panose="020B0604020202020204" pitchFamily="34" charset="0"/>
                <a:ea typeface="Calibri" pitchFamily="34" charset="0"/>
                <a:cs typeface="Arial" panose="020B0604020202020204" pitchFamily="34" charset="0"/>
              </a:rPr>
              <a:t>2</a:t>
            </a:r>
            <a:r>
              <a:rPr kumimoji="0" lang="en-GB" sz="1800" b="1" i="0" u="none" strike="noStrike" cap="none" normalizeH="0" baseline="0" dirty="0">
                <a:ln>
                  <a:noFill/>
                </a:ln>
                <a:solidFill>
                  <a:srgbClr val="674A68"/>
                </a:solidFill>
                <a:effectLst/>
                <a:latin typeface="Arial" panose="020B0604020202020204" pitchFamily="34" charset="0"/>
                <a:ea typeface="Calibri" pitchFamily="34" charset="0"/>
                <a:cs typeface="Arial" panose="020B0604020202020204" pitchFamily="34" charset="0"/>
              </a:rPr>
              <a:t> in 10 children in Reception </a:t>
            </a:r>
          </a:p>
          <a:p>
            <a:pPr lvl="0" fontAlgn="base">
              <a:spcBef>
                <a:spcPct val="0"/>
              </a:spcBef>
              <a:spcAft>
                <a:spcPct val="0"/>
              </a:spcAft>
            </a:pPr>
            <a:r>
              <a:rPr kumimoji="0" lang="en-GB" sz="120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(aged 4-5 </a:t>
            </a:r>
            <a:r>
              <a:rPr kumimoji="0" lang="en-GB" sz="1200" i="0" u="none" strike="noStrike" cap="none" normalizeH="0" baseline="0" dirty="0">
                <a:ln>
                  <a:noFill/>
                </a:ln>
                <a:effectLst/>
                <a:latin typeface="Arial" panose="020B0604020202020204" pitchFamily="34" charset="0"/>
                <a:ea typeface="Calibri" pitchFamily="34" charset="0"/>
                <a:cs typeface="Arial" panose="020B0604020202020204" pitchFamily="34" charset="0"/>
              </a:rPr>
              <a:t>years) </a:t>
            </a:r>
            <a:r>
              <a:rPr kumimoji="0" lang="en-GB" sz="1200" b="0" i="0" u="none" strike="noStrike" cap="none" normalizeH="0" baseline="0" dirty="0">
                <a:ln>
                  <a:noFill/>
                </a:ln>
                <a:effectLst/>
                <a:latin typeface="Arial" panose="020B0604020202020204" pitchFamily="34" charset="0"/>
                <a:ea typeface="Calibri" pitchFamily="34" charset="0"/>
                <a:cs typeface="Arial" panose="020B0604020202020204" pitchFamily="34" charset="0"/>
              </a:rPr>
              <a:t>(</a:t>
            </a:r>
            <a:r>
              <a:rPr kumimoji="0" lang="en-GB" sz="1200" i="0" u="none" strike="noStrike" cap="none" normalizeH="0" baseline="0" dirty="0">
                <a:ln>
                  <a:noFill/>
                </a:ln>
                <a:effectLst/>
                <a:latin typeface="Arial" panose="020B0604020202020204" pitchFamily="34" charset="0"/>
                <a:ea typeface="Calibri" pitchFamily="34" charset="0"/>
                <a:cs typeface="Arial" panose="020B0604020202020204" pitchFamily="34" charset="0"/>
              </a:rPr>
              <a:t>Camb</a:t>
            </a:r>
            <a:r>
              <a:rPr lang="en-GB" sz="1200" dirty="0">
                <a:latin typeface="Arial" panose="020B0604020202020204" pitchFamily="34" charset="0"/>
                <a:ea typeface="Calibri" pitchFamily="34" charset="0"/>
                <a:cs typeface="Arial" panose="020B0604020202020204" pitchFamily="34" charset="0"/>
              </a:rPr>
              <a:t>ridgeshire</a:t>
            </a:r>
            <a:r>
              <a:rPr kumimoji="0" lang="en-GB" sz="1200" i="0" u="none" strike="noStrike" cap="none" normalizeH="0" baseline="0" dirty="0">
                <a:ln>
                  <a:noFill/>
                </a:ln>
                <a:effectLst/>
                <a:latin typeface="Arial" panose="020B0604020202020204" pitchFamily="34" charset="0"/>
                <a:ea typeface="Calibri" pitchFamily="34" charset="0"/>
                <a:cs typeface="Arial" panose="020B0604020202020204" pitchFamily="34" charset="0"/>
              </a:rPr>
              <a:t> 18.0%, Peterborough 2</a:t>
            </a:r>
            <a:r>
              <a:rPr lang="en-GB" sz="1200" dirty="0">
                <a:latin typeface="Arial" panose="020B0604020202020204" pitchFamily="34" charset="0"/>
                <a:ea typeface="Calibri" pitchFamily="34" charset="0"/>
                <a:cs typeface="Arial" panose="020B0604020202020204" pitchFamily="34" charset="0"/>
              </a:rPr>
              <a:t>1.8</a:t>
            </a:r>
            <a:r>
              <a:rPr kumimoji="0" lang="en-GB" sz="1200" i="0" u="none" strike="noStrike" cap="none" normalizeH="0" baseline="0" dirty="0">
                <a:ln>
                  <a:noFill/>
                </a:ln>
                <a:effectLst/>
                <a:latin typeface="Arial" panose="020B0604020202020204" pitchFamily="34" charset="0"/>
                <a:ea typeface="Calibri" pitchFamily="34" charset="0"/>
                <a:cs typeface="Arial" panose="020B0604020202020204" pitchFamily="34" charset="0"/>
              </a:rPr>
              <a:t>%, </a:t>
            </a:r>
            <a:r>
              <a:rPr kumimoji="0" lang="en-GB" sz="12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England 21.3%)</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6540023-BD38-437D-BD47-46C9A4329845}"/>
              </a:ext>
            </a:extLst>
          </p:cNvPr>
          <p:cNvSpPr txBox="1"/>
          <p:nvPr/>
        </p:nvSpPr>
        <p:spPr>
          <a:xfrm>
            <a:off x="5722706" y="3609697"/>
            <a:ext cx="5840278" cy="553998"/>
          </a:xfrm>
          <a:prstGeom prst="rect">
            <a:avLst/>
          </a:prstGeom>
          <a:noFill/>
        </p:spPr>
        <p:txBody>
          <a:bodyPr wrap="square">
            <a:spAutoFit/>
          </a:bodyPr>
          <a:lstStyle/>
          <a:p>
            <a:pPr lvl="0" fontAlgn="base">
              <a:spcBef>
                <a:spcPct val="0"/>
              </a:spcBef>
              <a:spcAft>
                <a:spcPct val="0"/>
              </a:spcAft>
            </a:pPr>
            <a:r>
              <a:rPr lang="en-GB" b="1" dirty="0">
                <a:solidFill>
                  <a:srgbClr val="674A68"/>
                </a:solidFill>
                <a:latin typeface="Arial" panose="020B0604020202020204" pitchFamily="34" charset="0"/>
                <a:ea typeface="Calibri" pitchFamily="34" charset="0"/>
                <a:cs typeface="Arial" panose="020B0604020202020204" pitchFamily="34" charset="0"/>
              </a:rPr>
              <a:t>3</a:t>
            </a:r>
            <a:r>
              <a:rPr kumimoji="0" lang="en-GB" sz="1800" b="1" i="0" u="none" strike="noStrike" cap="none" normalizeH="0" baseline="0" dirty="0">
                <a:ln>
                  <a:noFill/>
                </a:ln>
                <a:solidFill>
                  <a:srgbClr val="674A68"/>
                </a:solidFill>
                <a:effectLst/>
                <a:latin typeface="Arial" panose="020B0604020202020204" pitchFamily="34" charset="0"/>
                <a:ea typeface="Calibri" pitchFamily="34" charset="0"/>
                <a:cs typeface="Arial" panose="020B0604020202020204" pitchFamily="34" charset="0"/>
              </a:rPr>
              <a:t> in </a:t>
            </a:r>
            <a:r>
              <a:rPr lang="en-GB" b="1" dirty="0">
                <a:solidFill>
                  <a:srgbClr val="674A68"/>
                </a:solidFill>
                <a:latin typeface="Arial" panose="020B0604020202020204" pitchFamily="34" charset="0"/>
                <a:ea typeface="Calibri" pitchFamily="34" charset="0"/>
                <a:cs typeface="Arial" panose="020B0604020202020204" pitchFamily="34" charset="0"/>
              </a:rPr>
              <a:t>10</a:t>
            </a:r>
            <a:r>
              <a:rPr kumimoji="0" lang="en-GB" sz="1800" b="1" i="0" u="none" strike="noStrike" cap="none" normalizeH="0" baseline="0" dirty="0">
                <a:ln>
                  <a:noFill/>
                </a:ln>
                <a:solidFill>
                  <a:srgbClr val="674A68"/>
                </a:solidFill>
                <a:effectLst/>
                <a:latin typeface="Arial" panose="020B0604020202020204" pitchFamily="34" charset="0"/>
                <a:ea typeface="Calibri" pitchFamily="34" charset="0"/>
                <a:cs typeface="Arial" panose="020B0604020202020204" pitchFamily="34" charset="0"/>
              </a:rPr>
              <a:t> children in Cambridgeshire Year 6 </a:t>
            </a:r>
          </a:p>
          <a:p>
            <a:pPr lvl="0" fontAlgn="base">
              <a:spcBef>
                <a:spcPct val="0"/>
              </a:spcBef>
              <a:spcAft>
                <a:spcPct val="0"/>
              </a:spcAft>
            </a:pPr>
            <a:r>
              <a:rPr kumimoji="0" lang="en-GB" sz="120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(aged 10-11 </a:t>
            </a:r>
            <a:r>
              <a:rPr kumimoji="0" lang="en-GB" sz="1200" i="0" u="none" strike="noStrike" cap="none" normalizeH="0" baseline="0" dirty="0">
                <a:ln>
                  <a:noFill/>
                </a:ln>
                <a:effectLst/>
                <a:latin typeface="Arial" panose="020B0604020202020204" pitchFamily="34" charset="0"/>
                <a:ea typeface="Calibri" pitchFamily="34" charset="0"/>
                <a:cs typeface="Arial" panose="020B0604020202020204" pitchFamily="34" charset="0"/>
              </a:rPr>
              <a:t>years) </a:t>
            </a:r>
            <a:r>
              <a:rPr kumimoji="0" lang="en-GB" sz="1200" b="0" i="0" u="none" strike="noStrike" cap="none" normalizeH="0" baseline="0" dirty="0">
                <a:ln>
                  <a:noFill/>
                </a:ln>
                <a:effectLst/>
                <a:latin typeface="Arial" panose="020B0604020202020204" pitchFamily="34" charset="0"/>
                <a:ea typeface="Calibri" pitchFamily="34" charset="0"/>
                <a:cs typeface="Arial" panose="020B0604020202020204" pitchFamily="34" charset="0"/>
              </a:rPr>
              <a:t>(30.3%, England </a:t>
            </a:r>
            <a:r>
              <a:rPr kumimoji="0" lang="en-GB" sz="12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36.6%)</a:t>
            </a:r>
            <a:endPar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7A94158-498E-404D-84AF-93F0297E77B4}"/>
              </a:ext>
            </a:extLst>
          </p:cNvPr>
          <p:cNvSpPr txBox="1"/>
          <p:nvPr/>
        </p:nvSpPr>
        <p:spPr>
          <a:xfrm>
            <a:off x="5800892" y="5195136"/>
            <a:ext cx="6168501" cy="553998"/>
          </a:xfrm>
          <a:prstGeom prst="rect">
            <a:avLst/>
          </a:prstGeom>
          <a:noFill/>
        </p:spPr>
        <p:txBody>
          <a:bodyPr wrap="square">
            <a:spAutoFit/>
          </a:bodyPr>
          <a:lstStyle/>
          <a:p>
            <a:pPr lvl="0" fontAlgn="base">
              <a:spcBef>
                <a:spcPct val="0"/>
              </a:spcBef>
              <a:spcAft>
                <a:spcPct val="0"/>
              </a:spcAft>
            </a:pPr>
            <a:r>
              <a:rPr lang="en-GB" sz="1800" b="1" dirty="0">
                <a:latin typeface="Arial" panose="020B0604020202020204" pitchFamily="34" charset="0"/>
                <a:ea typeface="Calibri" pitchFamily="34" charset="0"/>
                <a:cs typeface="Arial" panose="020B0604020202020204" pitchFamily="34" charset="0"/>
              </a:rPr>
              <a:t>Approximately </a:t>
            </a:r>
            <a:r>
              <a:rPr kumimoji="0" lang="en-GB" sz="1800" b="1" i="0" u="none" strike="noStrike" cap="none" normalizeH="0" baseline="0" dirty="0">
                <a:ln>
                  <a:noFill/>
                </a:ln>
                <a:solidFill>
                  <a:srgbClr val="674A68"/>
                </a:solidFill>
                <a:effectLst/>
                <a:latin typeface="Arial" panose="020B0604020202020204" pitchFamily="34" charset="0"/>
                <a:ea typeface="Calibri" pitchFamily="34" charset="0"/>
                <a:cs typeface="Arial" panose="020B0604020202020204" pitchFamily="34" charset="0"/>
              </a:rPr>
              <a:t>4 in </a:t>
            </a:r>
            <a:r>
              <a:rPr lang="en-GB" b="1" dirty="0">
                <a:solidFill>
                  <a:srgbClr val="674A68"/>
                </a:solidFill>
                <a:latin typeface="Arial" panose="020B0604020202020204" pitchFamily="34" charset="0"/>
                <a:ea typeface="Calibri" pitchFamily="34" charset="0"/>
                <a:cs typeface="Arial" panose="020B0604020202020204" pitchFamily="34" charset="0"/>
              </a:rPr>
              <a:t>10</a:t>
            </a:r>
            <a:r>
              <a:rPr kumimoji="0" lang="en-GB" sz="1800" b="1" i="0" u="none" strike="noStrike" cap="none" normalizeH="0" baseline="0" dirty="0">
                <a:ln>
                  <a:noFill/>
                </a:ln>
                <a:solidFill>
                  <a:srgbClr val="674A68"/>
                </a:solidFill>
                <a:effectLst/>
                <a:latin typeface="Arial" panose="020B0604020202020204" pitchFamily="34" charset="0"/>
                <a:ea typeface="Calibri" pitchFamily="34" charset="0"/>
                <a:cs typeface="Arial" panose="020B0604020202020204" pitchFamily="34" charset="0"/>
              </a:rPr>
              <a:t> children in Peterborough Year 6 </a:t>
            </a:r>
            <a:r>
              <a:rPr kumimoji="0" lang="en-GB" sz="1200" i="0" u="none" strike="noStrike" cap="none" normalizeH="0" baseline="0" dirty="0">
                <a:ln>
                  <a:noFill/>
                </a:ln>
                <a:effectLst/>
                <a:latin typeface="Arial" panose="020B0604020202020204" pitchFamily="34" charset="0"/>
                <a:ea typeface="Calibri" pitchFamily="34" charset="0"/>
                <a:cs typeface="Arial" panose="020B0604020202020204" pitchFamily="34" charset="0"/>
              </a:rPr>
              <a:t>(aged 10-11 years) </a:t>
            </a:r>
            <a:r>
              <a:rPr kumimoji="0" lang="en-GB" sz="1200" b="0" i="0" u="none" strike="noStrike" cap="none" normalizeH="0" baseline="0" dirty="0">
                <a:ln>
                  <a:noFill/>
                </a:ln>
                <a:effectLst/>
                <a:latin typeface="Arial" panose="020B0604020202020204" pitchFamily="34" charset="0"/>
                <a:ea typeface="Calibri" pitchFamily="34" charset="0"/>
                <a:cs typeface="Arial" panose="020B0604020202020204" pitchFamily="34" charset="0"/>
              </a:rPr>
              <a:t>(</a:t>
            </a:r>
            <a:r>
              <a:rPr lang="en-GB" sz="1200" dirty="0">
                <a:latin typeface="Arial" panose="020B0604020202020204" pitchFamily="34" charset="0"/>
                <a:ea typeface="Calibri" pitchFamily="34" charset="0"/>
                <a:cs typeface="Arial" panose="020B0604020202020204" pitchFamily="34" charset="0"/>
              </a:rPr>
              <a:t>38.5</a:t>
            </a:r>
            <a:r>
              <a:rPr kumimoji="0" lang="en-GB" sz="1200" b="0" i="0" u="none" strike="noStrike" cap="none" normalizeH="0" baseline="0" dirty="0">
                <a:ln>
                  <a:noFill/>
                </a:ln>
                <a:effectLst/>
                <a:latin typeface="Arial" panose="020B0604020202020204" pitchFamily="34" charset="0"/>
                <a:ea typeface="Calibri" pitchFamily="34" charset="0"/>
                <a:cs typeface="Arial" panose="020B0604020202020204" pitchFamily="34" charset="0"/>
              </a:rPr>
              <a:t>%, England 36.6%)</a:t>
            </a:r>
            <a:endParaRPr kumimoji="0" lang="en-GB" sz="11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08ACDF0-07D7-4B79-BB13-53D78B8D31E6}"/>
              </a:ext>
            </a:extLst>
          </p:cNvPr>
          <p:cNvSpPr txBox="1"/>
          <p:nvPr/>
        </p:nvSpPr>
        <p:spPr>
          <a:xfrm>
            <a:off x="2766762" y="6381082"/>
            <a:ext cx="9296461" cy="430887"/>
          </a:xfrm>
          <a:prstGeom prst="rect">
            <a:avLst/>
          </a:prstGeom>
          <a:noFill/>
        </p:spPr>
        <p:txBody>
          <a:bodyPr wrap="square" lIns="91440" tIns="45720" rIns="91440" bIns="45720" anchor="t">
            <a:spAutoFit/>
          </a:bodyPr>
          <a:lstStyle/>
          <a:p>
            <a:pPr algn="r"/>
            <a:r>
              <a:rPr lang="en-GB" sz="1100" b="1" i="0" u="none" strike="noStrike">
                <a:solidFill>
                  <a:schemeClr val="bg1">
                    <a:lumMod val="50000"/>
                  </a:schemeClr>
                </a:solidFill>
                <a:effectLst/>
                <a:latin typeface="Arial" panose="020B0604020202020204" pitchFamily="34" charset="0"/>
                <a:cs typeface="Arial" panose="020B0604020202020204" pitchFamily="34" charset="0"/>
              </a:rPr>
              <a:t>Source: National Child Measurement Programme, NHS Digital. National </a:t>
            </a:r>
            <a:r>
              <a:rPr lang="en-GB" sz="1100" b="1">
                <a:solidFill>
                  <a:schemeClr val="bg1">
                    <a:lumMod val="50000"/>
                  </a:schemeClr>
                </a:solidFill>
                <a:latin typeface="Arial" panose="020B0604020202020204" pitchFamily="34" charset="0"/>
                <a:cs typeface="Arial" panose="020B0604020202020204" pitchFamily="34" charset="0"/>
              </a:rPr>
              <a:t>dataset. </a:t>
            </a:r>
          </a:p>
          <a:p>
            <a:pPr algn="r"/>
            <a:r>
              <a:rPr lang="en-GB" sz="1100" b="1">
                <a:solidFill>
                  <a:schemeClr val="bg1">
                    <a:lumMod val="50000"/>
                  </a:schemeClr>
                </a:solidFill>
                <a:latin typeface="Arial" panose="020B0604020202020204" pitchFamily="34" charset="0"/>
                <a:cs typeface="Arial" panose="020B0604020202020204" pitchFamily="34" charset="0"/>
              </a:rPr>
              <a:t>Pupils from the Cambridgeshire and Peterborough local authority schools' submission, based on the child’s residential postcode.</a:t>
            </a:r>
            <a:r>
              <a:rPr lang="en-GB" sz="1100">
                <a:solidFill>
                  <a:schemeClr val="bg1">
                    <a:lumMod val="50000"/>
                  </a:schemeClr>
                </a:solidFill>
                <a:latin typeface="Arial" panose="020B0604020202020204" pitchFamily="34" charset="0"/>
                <a:cs typeface="Arial" panose="020B0604020202020204" pitchFamily="34" charset="0"/>
              </a:rPr>
              <a:t> </a:t>
            </a:r>
          </a:p>
        </p:txBody>
      </p:sp>
      <p:pic>
        <p:nvPicPr>
          <p:cNvPr id="4" name="Graphic 3" descr="Child with balloon with solid fill">
            <a:extLst>
              <a:ext uri="{FF2B5EF4-FFF2-40B4-BE49-F238E27FC236}">
                <a16:creationId xmlns:a16="http://schemas.microsoft.com/office/drawing/2014/main" id="{968182EA-2BBB-89C0-0F2A-96761980BF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8266" y="1451225"/>
            <a:ext cx="914400" cy="914400"/>
          </a:xfrm>
          <a:prstGeom prst="rect">
            <a:avLst/>
          </a:prstGeom>
        </p:spPr>
      </p:pic>
      <p:pic>
        <p:nvPicPr>
          <p:cNvPr id="5" name="Graphic 4" descr="Child with balloon with solid fill">
            <a:extLst>
              <a:ext uri="{FF2B5EF4-FFF2-40B4-BE49-F238E27FC236}">
                <a16:creationId xmlns:a16="http://schemas.microsoft.com/office/drawing/2014/main" id="{595DBB19-0A6A-4F25-87F0-752E70AC8A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8342" y="1449513"/>
            <a:ext cx="914400" cy="914400"/>
          </a:xfrm>
          <a:prstGeom prst="rect">
            <a:avLst/>
          </a:prstGeom>
        </p:spPr>
      </p:pic>
      <p:pic>
        <p:nvPicPr>
          <p:cNvPr id="6" name="Graphic 5" descr="Child with balloon with solid fill">
            <a:extLst>
              <a:ext uri="{FF2B5EF4-FFF2-40B4-BE49-F238E27FC236}">
                <a16:creationId xmlns:a16="http://schemas.microsoft.com/office/drawing/2014/main" id="{4DDA44B8-A278-92B7-B66D-FA7CF16E89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91228" y="1449513"/>
            <a:ext cx="914400" cy="914400"/>
          </a:xfrm>
          <a:prstGeom prst="rect">
            <a:avLst/>
          </a:prstGeom>
        </p:spPr>
      </p:pic>
      <p:pic>
        <p:nvPicPr>
          <p:cNvPr id="7" name="Graphic 6" descr="Child with balloon with solid fill">
            <a:extLst>
              <a:ext uri="{FF2B5EF4-FFF2-40B4-BE49-F238E27FC236}">
                <a16:creationId xmlns:a16="http://schemas.microsoft.com/office/drawing/2014/main" id="{24D1A9C0-480F-AB6A-48D5-A6DB43AB60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2401" y="1437526"/>
            <a:ext cx="914400" cy="914400"/>
          </a:xfrm>
          <a:prstGeom prst="rect">
            <a:avLst/>
          </a:prstGeom>
        </p:spPr>
      </p:pic>
      <p:pic>
        <p:nvPicPr>
          <p:cNvPr id="8" name="Graphic 7" descr="Child with balloon with solid fill">
            <a:extLst>
              <a:ext uri="{FF2B5EF4-FFF2-40B4-BE49-F238E27FC236}">
                <a16:creationId xmlns:a16="http://schemas.microsoft.com/office/drawing/2014/main" id="{ACA9FD55-D977-2498-A396-275EAB9D7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4738" y="1447801"/>
            <a:ext cx="914400" cy="914400"/>
          </a:xfrm>
          <a:prstGeom prst="rect">
            <a:avLst/>
          </a:prstGeom>
        </p:spPr>
      </p:pic>
      <p:pic>
        <p:nvPicPr>
          <p:cNvPr id="9" name="Graphic 8" descr="Child with balloon with solid fill">
            <a:extLst>
              <a:ext uri="{FF2B5EF4-FFF2-40B4-BE49-F238E27FC236}">
                <a16:creationId xmlns:a16="http://schemas.microsoft.com/office/drawing/2014/main" id="{7BBFCA3B-66A9-9F2C-8FA5-70F2A2F25F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97075" y="1447801"/>
            <a:ext cx="914400" cy="914400"/>
          </a:xfrm>
          <a:prstGeom prst="rect">
            <a:avLst/>
          </a:prstGeom>
        </p:spPr>
      </p:pic>
      <p:pic>
        <p:nvPicPr>
          <p:cNvPr id="10" name="Graphic 9" descr="Child with balloon with solid fill">
            <a:extLst>
              <a:ext uri="{FF2B5EF4-FFF2-40B4-BE49-F238E27FC236}">
                <a16:creationId xmlns:a16="http://schemas.microsoft.com/office/drawing/2014/main" id="{0456B6C6-E5BE-110B-4576-3EB1DED2E8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69686" y="1437527"/>
            <a:ext cx="914400" cy="914400"/>
          </a:xfrm>
          <a:prstGeom prst="rect">
            <a:avLst/>
          </a:prstGeom>
        </p:spPr>
      </p:pic>
      <p:pic>
        <p:nvPicPr>
          <p:cNvPr id="11" name="Graphic 10" descr="Child with balloon with solid fill">
            <a:extLst>
              <a:ext uri="{FF2B5EF4-FFF2-40B4-BE49-F238E27FC236}">
                <a16:creationId xmlns:a16="http://schemas.microsoft.com/office/drawing/2014/main" id="{445F18BB-091A-F7B7-566C-FDFA1A1D94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2023" y="1437526"/>
            <a:ext cx="914400" cy="914400"/>
          </a:xfrm>
          <a:prstGeom prst="rect">
            <a:avLst/>
          </a:prstGeom>
        </p:spPr>
      </p:pic>
      <p:pic>
        <p:nvPicPr>
          <p:cNvPr id="12" name="Graphic 11" descr="Child with balloon with solid fill">
            <a:extLst>
              <a:ext uri="{FF2B5EF4-FFF2-40B4-BE49-F238E27FC236}">
                <a16:creationId xmlns:a16="http://schemas.microsoft.com/office/drawing/2014/main" id="{1F3786A6-EC6D-ACF1-22DD-89B9836E9E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5183" y="1427252"/>
            <a:ext cx="914400" cy="914400"/>
          </a:xfrm>
          <a:prstGeom prst="rect">
            <a:avLst/>
          </a:prstGeom>
        </p:spPr>
      </p:pic>
      <p:pic>
        <p:nvPicPr>
          <p:cNvPr id="13" name="Graphic 12" descr="Child with balloon with solid fill">
            <a:extLst>
              <a:ext uri="{FF2B5EF4-FFF2-40B4-BE49-F238E27FC236}">
                <a16:creationId xmlns:a16="http://schemas.microsoft.com/office/drawing/2014/main" id="{CDFCAC11-768A-6254-B27E-98941824F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6698" y="1427253"/>
            <a:ext cx="914400" cy="914400"/>
          </a:xfrm>
          <a:prstGeom prst="rect">
            <a:avLst/>
          </a:prstGeom>
        </p:spPr>
      </p:pic>
      <p:pic>
        <p:nvPicPr>
          <p:cNvPr id="14" name="Graphic 13" descr="Child with balloon with solid fill">
            <a:extLst>
              <a:ext uri="{FF2B5EF4-FFF2-40B4-BE49-F238E27FC236}">
                <a16:creationId xmlns:a16="http://schemas.microsoft.com/office/drawing/2014/main" id="{A2ABBC26-3CF0-7B36-2DE2-D206A7A5A7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203" y="3452973"/>
            <a:ext cx="914400" cy="914400"/>
          </a:xfrm>
          <a:prstGeom prst="rect">
            <a:avLst/>
          </a:prstGeom>
        </p:spPr>
      </p:pic>
      <p:pic>
        <p:nvPicPr>
          <p:cNvPr id="15" name="Graphic 14" descr="Child with balloon with solid fill">
            <a:extLst>
              <a:ext uri="{FF2B5EF4-FFF2-40B4-BE49-F238E27FC236}">
                <a16:creationId xmlns:a16="http://schemas.microsoft.com/office/drawing/2014/main" id="{2C3BF7A0-CBBB-7B07-A5E2-D06B88A3E5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279" y="3451261"/>
            <a:ext cx="914400" cy="914400"/>
          </a:xfrm>
          <a:prstGeom prst="rect">
            <a:avLst/>
          </a:prstGeom>
        </p:spPr>
      </p:pic>
      <p:pic>
        <p:nvPicPr>
          <p:cNvPr id="16" name="Graphic 15" descr="Child with balloon with solid fill">
            <a:extLst>
              <a:ext uri="{FF2B5EF4-FFF2-40B4-BE49-F238E27FC236}">
                <a16:creationId xmlns:a16="http://schemas.microsoft.com/office/drawing/2014/main" id="{52493456-4C67-8D06-43BA-45787EA67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5165" y="3451261"/>
            <a:ext cx="914400" cy="914400"/>
          </a:xfrm>
          <a:prstGeom prst="rect">
            <a:avLst/>
          </a:prstGeom>
        </p:spPr>
      </p:pic>
      <p:pic>
        <p:nvPicPr>
          <p:cNvPr id="17" name="Graphic 16" descr="Child with balloon with solid fill">
            <a:extLst>
              <a:ext uri="{FF2B5EF4-FFF2-40B4-BE49-F238E27FC236}">
                <a16:creationId xmlns:a16="http://schemas.microsoft.com/office/drawing/2014/main" id="{A5041F2E-6D98-7118-B521-26B58F1CB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86338" y="3439274"/>
            <a:ext cx="914400" cy="914400"/>
          </a:xfrm>
          <a:prstGeom prst="rect">
            <a:avLst/>
          </a:prstGeom>
        </p:spPr>
      </p:pic>
      <p:pic>
        <p:nvPicPr>
          <p:cNvPr id="18" name="Graphic 17" descr="Child with balloon with solid fill">
            <a:extLst>
              <a:ext uri="{FF2B5EF4-FFF2-40B4-BE49-F238E27FC236}">
                <a16:creationId xmlns:a16="http://schemas.microsoft.com/office/drawing/2014/main" id="{CA2104E8-08D1-65E4-E199-F3A43DCA90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401" y="3470097"/>
            <a:ext cx="914400" cy="914400"/>
          </a:xfrm>
          <a:prstGeom prst="rect">
            <a:avLst/>
          </a:prstGeom>
        </p:spPr>
      </p:pic>
      <p:pic>
        <p:nvPicPr>
          <p:cNvPr id="19" name="Graphic 18" descr="Child with balloon with solid fill">
            <a:extLst>
              <a:ext uri="{FF2B5EF4-FFF2-40B4-BE49-F238E27FC236}">
                <a16:creationId xmlns:a16="http://schemas.microsoft.com/office/drawing/2014/main" id="{78325DB3-786A-4B70-CCEC-03FEF7607D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0189" y="3449549"/>
            <a:ext cx="914400" cy="914400"/>
          </a:xfrm>
          <a:prstGeom prst="rect">
            <a:avLst/>
          </a:prstGeom>
        </p:spPr>
      </p:pic>
      <p:pic>
        <p:nvPicPr>
          <p:cNvPr id="20" name="Graphic 19" descr="Child with balloon with solid fill">
            <a:extLst>
              <a:ext uri="{FF2B5EF4-FFF2-40B4-BE49-F238E27FC236}">
                <a16:creationId xmlns:a16="http://schemas.microsoft.com/office/drawing/2014/main" id="{2E07C672-3946-F56F-5007-EBB410557D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42527" y="3449548"/>
            <a:ext cx="914400" cy="914400"/>
          </a:xfrm>
          <a:prstGeom prst="rect">
            <a:avLst/>
          </a:prstGeom>
        </p:spPr>
      </p:pic>
      <p:pic>
        <p:nvPicPr>
          <p:cNvPr id="21" name="Graphic 20" descr="Child with balloon with solid fill">
            <a:extLst>
              <a:ext uri="{FF2B5EF4-FFF2-40B4-BE49-F238E27FC236}">
                <a16:creationId xmlns:a16="http://schemas.microsoft.com/office/drawing/2014/main" id="{906C9B4A-42C5-62DA-21CC-10B0785DDF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53494" y="3459823"/>
            <a:ext cx="914400" cy="914400"/>
          </a:xfrm>
          <a:prstGeom prst="rect">
            <a:avLst/>
          </a:prstGeom>
        </p:spPr>
      </p:pic>
      <p:pic>
        <p:nvPicPr>
          <p:cNvPr id="25" name="Graphic 24" descr="Child with balloon with solid fill">
            <a:extLst>
              <a:ext uri="{FF2B5EF4-FFF2-40B4-BE49-F238E27FC236}">
                <a16:creationId xmlns:a16="http://schemas.microsoft.com/office/drawing/2014/main" id="{2B3EA685-2F6C-0A59-AF79-40EEE8A310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381" y="4963274"/>
            <a:ext cx="914400" cy="914400"/>
          </a:xfrm>
          <a:prstGeom prst="rect">
            <a:avLst/>
          </a:prstGeom>
        </p:spPr>
      </p:pic>
      <p:pic>
        <p:nvPicPr>
          <p:cNvPr id="26" name="Graphic 25" descr="Child with balloon with solid fill">
            <a:extLst>
              <a:ext uri="{FF2B5EF4-FFF2-40B4-BE49-F238E27FC236}">
                <a16:creationId xmlns:a16="http://schemas.microsoft.com/office/drawing/2014/main" id="{7B716E22-8BB6-11FA-D1CA-9C83CB9E53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457" y="4961562"/>
            <a:ext cx="914400" cy="914400"/>
          </a:xfrm>
          <a:prstGeom prst="rect">
            <a:avLst/>
          </a:prstGeom>
        </p:spPr>
      </p:pic>
      <p:pic>
        <p:nvPicPr>
          <p:cNvPr id="32" name="Graphic 31" descr="Child with balloon with solid fill">
            <a:extLst>
              <a:ext uri="{FF2B5EF4-FFF2-40B4-BE49-F238E27FC236}">
                <a16:creationId xmlns:a16="http://schemas.microsoft.com/office/drawing/2014/main" id="{EFD4D7EC-A7A6-1D5E-047A-4C8510858C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74343" y="4961562"/>
            <a:ext cx="914400" cy="914400"/>
          </a:xfrm>
          <a:prstGeom prst="rect">
            <a:avLst/>
          </a:prstGeom>
        </p:spPr>
      </p:pic>
      <p:pic>
        <p:nvPicPr>
          <p:cNvPr id="33" name="Graphic 32" descr="Child with balloon with solid fill">
            <a:extLst>
              <a:ext uri="{FF2B5EF4-FFF2-40B4-BE49-F238E27FC236}">
                <a16:creationId xmlns:a16="http://schemas.microsoft.com/office/drawing/2014/main" id="{73AF07D5-FFA4-A376-0038-0C5FE19D1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5516" y="4949575"/>
            <a:ext cx="914400" cy="914400"/>
          </a:xfrm>
          <a:prstGeom prst="rect">
            <a:avLst/>
          </a:prstGeom>
        </p:spPr>
      </p:pic>
      <p:pic>
        <p:nvPicPr>
          <p:cNvPr id="34" name="Graphic 33" descr="Child with balloon with solid fill">
            <a:extLst>
              <a:ext uri="{FF2B5EF4-FFF2-40B4-BE49-F238E27FC236}">
                <a16:creationId xmlns:a16="http://schemas.microsoft.com/office/drawing/2014/main" id="{F9B9DD54-3DB2-1C07-3A5B-DAF0FCB892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48675" y="4970124"/>
            <a:ext cx="914400" cy="914400"/>
          </a:xfrm>
          <a:prstGeom prst="rect">
            <a:avLst/>
          </a:prstGeom>
        </p:spPr>
      </p:pic>
      <p:pic>
        <p:nvPicPr>
          <p:cNvPr id="35" name="Graphic 34" descr="Child with balloon with solid fill">
            <a:extLst>
              <a:ext uri="{FF2B5EF4-FFF2-40B4-BE49-F238E27FC236}">
                <a16:creationId xmlns:a16="http://schemas.microsoft.com/office/drawing/2014/main" id="{58A28713-7FEC-00AD-4A99-D705E0E813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1013" y="4959850"/>
            <a:ext cx="914400" cy="914400"/>
          </a:xfrm>
          <a:prstGeom prst="rect">
            <a:avLst/>
          </a:prstGeom>
        </p:spPr>
      </p:pic>
      <p:pic>
        <p:nvPicPr>
          <p:cNvPr id="36" name="Graphic 35" descr="Child with balloon with solid fill">
            <a:extLst>
              <a:ext uri="{FF2B5EF4-FFF2-40B4-BE49-F238E27FC236}">
                <a16:creationId xmlns:a16="http://schemas.microsoft.com/office/drawing/2014/main" id="{69DD2C7A-5A64-8C9C-CA70-2FF52200B9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4186" y="3449548"/>
            <a:ext cx="914400" cy="914400"/>
          </a:xfrm>
          <a:prstGeom prst="rect">
            <a:avLst/>
          </a:prstGeom>
        </p:spPr>
      </p:pic>
      <p:pic>
        <p:nvPicPr>
          <p:cNvPr id="63" name="Graphic 62" descr="Child with balloon with solid fill">
            <a:extLst>
              <a:ext uri="{FF2B5EF4-FFF2-40B4-BE49-F238E27FC236}">
                <a16:creationId xmlns:a16="http://schemas.microsoft.com/office/drawing/2014/main" id="{6EF402D4-2B93-E4BD-F1D8-8117CED1AF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5427" y="3449550"/>
            <a:ext cx="914400" cy="914400"/>
          </a:xfrm>
          <a:prstGeom prst="rect">
            <a:avLst/>
          </a:prstGeom>
        </p:spPr>
      </p:pic>
      <p:pic>
        <p:nvPicPr>
          <p:cNvPr id="64" name="Graphic 63" descr="Child with balloon with solid fill">
            <a:extLst>
              <a:ext uri="{FF2B5EF4-FFF2-40B4-BE49-F238E27FC236}">
                <a16:creationId xmlns:a16="http://schemas.microsoft.com/office/drawing/2014/main" id="{EF119056-1010-6A78-BE3E-9FF8FF3604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40815" y="4958137"/>
            <a:ext cx="914400" cy="914400"/>
          </a:xfrm>
          <a:prstGeom prst="rect">
            <a:avLst/>
          </a:prstGeom>
        </p:spPr>
      </p:pic>
      <p:pic>
        <p:nvPicPr>
          <p:cNvPr id="65" name="Graphic 64" descr="Child with balloon with solid fill">
            <a:extLst>
              <a:ext uri="{FF2B5EF4-FFF2-40B4-BE49-F238E27FC236}">
                <a16:creationId xmlns:a16="http://schemas.microsoft.com/office/drawing/2014/main" id="{2A650A3D-B956-AED8-D1F6-0C331C5AF9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2056" y="4958137"/>
            <a:ext cx="914400" cy="914400"/>
          </a:xfrm>
          <a:prstGeom prst="rect">
            <a:avLst/>
          </a:prstGeom>
        </p:spPr>
      </p:pic>
      <p:pic>
        <p:nvPicPr>
          <p:cNvPr id="66" name="Graphic 65" descr="Child with balloon with solid fill">
            <a:extLst>
              <a:ext uri="{FF2B5EF4-FFF2-40B4-BE49-F238E27FC236}">
                <a16:creationId xmlns:a16="http://schemas.microsoft.com/office/drawing/2014/main" id="{A178DF08-DF85-B429-BD6A-B36EEA44E1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1926" y="4927315"/>
            <a:ext cx="914400" cy="914400"/>
          </a:xfrm>
          <a:prstGeom prst="rect">
            <a:avLst/>
          </a:prstGeom>
        </p:spPr>
      </p:pic>
      <p:pic>
        <p:nvPicPr>
          <p:cNvPr id="67" name="Graphic 66" descr="Child with balloon with solid fill">
            <a:extLst>
              <a:ext uri="{FF2B5EF4-FFF2-40B4-BE49-F238E27FC236}">
                <a16:creationId xmlns:a16="http://schemas.microsoft.com/office/drawing/2014/main" id="{C19F02FB-CFA6-B8AF-A133-90FA604B67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42891" y="4937590"/>
            <a:ext cx="914400" cy="914400"/>
          </a:xfrm>
          <a:prstGeom prst="rect">
            <a:avLst/>
          </a:prstGeom>
        </p:spPr>
      </p:pic>
      <p:sp>
        <p:nvSpPr>
          <p:cNvPr id="3" name="TextBox 2">
            <a:extLst>
              <a:ext uri="{FF2B5EF4-FFF2-40B4-BE49-F238E27FC236}">
                <a16:creationId xmlns:a16="http://schemas.microsoft.com/office/drawing/2014/main" id="{762190C8-D8FE-93F8-3370-DCA344DD0BA6}"/>
              </a:ext>
            </a:extLst>
          </p:cNvPr>
          <p:cNvSpPr txBox="1"/>
          <p:nvPr/>
        </p:nvSpPr>
        <p:spPr>
          <a:xfrm>
            <a:off x="228599" y="2388124"/>
            <a:ext cx="5431444" cy="276999"/>
          </a:xfrm>
          <a:prstGeom prst="rect">
            <a:avLst/>
          </a:prstGeom>
          <a:noFill/>
        </p:spPr>
        <p:txBody>
          <a:bodyPr wrap="square">
            <a:spAutoFit/>
          </a:bodyPr>
          <a:lstStyle/>
          <a:p>
            <a:pPr lvl="0" fontAlgn="base">
              <a:spcBef>
                <a:spcPct val="0"/>
              </a:spcBef>
              <a:spcAft>
                <a:spcPct val="0"/>
              </a:spcAft>
            </a:pPr>
            <a:r>
              <a:rPr kumimoji="0" lang="en-GB" sz="12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In 2021/22, Cambridgeshire 18.5%, Peterborough 22.0%, England 22.3%</a:t>
            </a:r>
            <a:endParaRPr kumimoji="0" lang="en-GB" sz="9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4650FC0-7965-420A-B0B6-6F33A1D642BF}"/>
              </a:ext>
            </a:extLst>
          </p:cNvPr>
          <p:cNvSpPr txBox="1"/>
          <p:nvPr/>
        </p:nvSpPr>
        <p:spPr>
          <a:xfrm>
            <a:off x="5737657" y="4165968"/>
            <a:ext cx="5289480" cy="276999"/>
          </a:xfrm>
          <a:prstGeom prst="rect">
            <a:avLst/>
          </a:prstGeom>
          <a:noFill/>
        </p:spPr>
        <p:txBody>
          <a:bodyPr wrap="square">
            <a:spAutoFit/>
          </a:bodyPr>
          <a:lstStyle/>
          <a:p>
            <a:pPr lvl="0" fontAlgn="base">
              <a:spcBef>
                <a:spcPct val="0"/>
              </a:spcBef>
              <a:spcAft>
                <a:spcPct val="0"/>
              </a:spcAft>
            </a:pPr>
            <a:r>
              <a:rPr lang="en-GB" sz="1200">
                <a:latin typeface="Arial" panose="020B0604020202020204" pitchFamily="34" charset="0"/>
                <a:ea typeface="Calibri" pitchFamily="34" charset="0"/>
                <a:cs typeface="Arial" panose="020B0604020202020204" pitchFamily="34" charset="0"/>
              </a:rPr>
              <a:t>In 2021/22, </a:t>
            </a:r>
            <a:r>
              <a:rPr kumimoji="0" lang="en-GB" sz="12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32.1%, England 37.8%</a:t>
            </a:r>
            <a:endParaRPr kumimoji="0" lang="en-GB"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702E742-7778-09E6-AF3A-D1401F01C8C7}"/>
              </a:ext>
            </a:extLst>
          </p:cNvPr>
          <p:cNvSpPr txBox="1"/>
          <p:nvPr/>
        </p:nvSpPr>
        <p:spPr>
          <a:xfrm>
            <a:off x="5813857" y="5686093"/>
            <a:ext cx="5289481" cy="276999"/>
          </a:xfrm>
          <a:prstGeom prst="rect">
            <a:avLst/>
          </a:prstGeom>
          <a:noFill/>
        </p:spPr>
        <p:txBody>
          <a:bodyPr wrap="square">
            <a:spAutoFit/>
          </a:bodyPr>
          <a:lstStyle/>
          <a:p>
            <a:pPr lvl="0" fontAlgn="base">
              <a:spcBef>
                <a:spcPct val="0"/>
              </a:spcBef>
              <a:spcAft>
                <a:spcPct val="0"/>
              </a:spcAft>
            </a:pPr>
            <a:r>
              <a:rPr kumimoji="0" lang="en-GB" sz="12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In 2021/22, 41.2% England 37.8%</a:t>
            </a:r>
            <a:endParaRPr kumimoji="0" lang="en-GB"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13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22E6D20-ABDB-4808-9C27-78AFF6E2B0B7}"/>
              </a:ext>
            </a:extLst>
          </p:cNvPr>
          <p:cNvSpPr txBox="1">
            <a:spLocks/>
          </p:cNvSpPr>
          <p:nvPr/>
        </p:nvSpPr>
        <p:spPr>
          <a:xfrm>
            <a:off x="0" y="1"/>
            <a:ext cx="12192000" cy="925285"/>
          </a:xfrm>
          <a:prstGeom prst="rect">
            <a:avLst/>
          </a:prstGeom>
          <a:solidFill>
            <a:srgbClr val="674A68"/>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bg1"/>
                </a:solidFill>
                <a:latin typeface="Arial" panose="020B0604020202020204" pitchFamily="34" charset="0"/>
                <a:cs typeface="Arial" panose="020B0604020202020204" pitchFamily="34" charset="0"/>
              </a:rPr>
              <a:t>Prevalence of obesity (including severe obesity), 2022/23 </a:t>
            </a:r>
          </a:p>
        </p:txBody>
      </p:sp>
      <p:sp>
        <p:nvSpPr>
          <p:cNvPr id="25" name="TextBox 24">
            <a:extLst>
              <a:ext uri="{FF2B5EF4-FFF2-40B4-BE49-F238E27FC236}">
                <a16:creationId xmlns:a16="http://schemas.microsoft.com/office/drawing/2014/main" id="{6DF8227A-6D2C-4EF1-9705-B2AB0CC8E955}"/>
              </a:ext>
            </a:extLst>
          </p:cNvPr>
          <p:cNvSpPr txBox="1"/>
          <p:nvPr/>
        </p:nvSpPr>
        <p:spPr>
          <a:xfrm>
            <a:off x="180975" y="1067371"/>
            <a:ext cx="11827993"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Rates of obesity (including severe obesity) vary widely across our area, but prevalence is always higher in Year 6 children than in Reception. </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7.0% of Cambridgeshire </a:t>
            </a:r>
            <a:r>
              <a:rPr lang="en-GB" sz="1600" dirty="0">
                <a:latin typeface="Arial" panose="020B0604020202020204" pitchFamily="34" charset="0"/>
                <a:cs typeface="Arial" panose="020B0604020202020204" pitchFamily="34" charset="0"/>
              </a:rPr>
              <a:t>and </a:t>
            </a:r>
            <a:r>
              <a:rPr lang="en-GB" sz="1600" b="1" dirty="0">
                <a:latin typeface="Arial" panose="020B0604020202020204" pitchFamily="34" charset="0"/>
                <a:cs typeface="Arial" panose="020B0604020202020204" pitchFamily="34" charset="0"/>
              </a:rPr>
              <a:t>9.7% of Peterborough </a:t>
            </a:r>
            <a:r>
              <a:rPr lang="en-GB" sz="1600" dirty="0">
                <a:latin typeface="Arial" panose="020B0604020202020204" pitchFamily="34" charset="0"/>
                <a:cs typeface="Arial" panose="020B0604020202020204" pitchFamily="34" charset="0"/>
              </a:rPr>
              <a:t>Reception age children are measured as living with obesity.</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17.8% of Cambridgeshire </a:t>
            </a:r>
            <a:r>
              <a:rPr lang="en-GB" sz="1600" dirty="0">
                <a:latin typeface="Arial" panose="020B0604020202020204" pitchFamily="34" charset="0"/>
                <a:cs typeface="Arial" panose="020B0604020202020204" pitchFamily="34" charset="0"/>
              </a:rPr>
              <a:t>and </a:t>
            </a:r>
            <a:r>
              <a:rPr lang="en-GB" sz="1600" b="1" dirty="0">
                <a:latin typeface="Arial" panose="020B0604020202020204" pitchFamily="34" charset="0"/>
                <a:cs typeface="Arial" panose="020B0604020202020204" pitchFamily="34" charset="0"/>
              </a:rPr>
              <a:t>25.2% of Peterborough </a:t>
            </a:r>
            <a:r>
              <a:rPr lang="en-GB" sz="1600" dirty="0">
                <a:latin typeface="Arial" panose="020B0604020202020204" pitchFamily="34" charset="0"/>
                <a:cs typeface="Arial" panose="020B0604020202020204" pitchFamily="34" charset="0"/>
              </a:rPr>
              <a:t>Year 6 children are measured as living with obesity.</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Peterborough is statistically significantly worse, as is Fenland (25.2%), </a:t>
            </a:r>
            <a:r>
              <a:rPr lang="en-GB" sz="1600" dirty="0">
                <a:latin typeface="Arial" panose="020B0604020202020204" pitchFamily="34" charset="0"/>
                <a:cs typeface="Arial" panose="020B0604020202020204" pitchFamily="34" charset="0"/>
              </a:rPr>
              <a:t>than the England average for Year 6 prevalence of obesity. </a:t>
            </a:r>
            <a:r>
              <a:rPr lang="en-GB" sz="1600" b="1" dirty="0">
                <a:latin typeface="Arial" panose="020B0604020202020204" pitchFamily="34" charset="0"/>
                <a:cs typeface="Arial" panose="020B0604020202020204" pitchFamily="34" charset="0"/>
              </a:rPr>
              <a:t>Fenland (11.4%) is also significantly worse </a:t>
            </a:r>
            <a:r>
              <a:rPr lang="en-GB" sz="1600" dirty="0">
                <a:latin typeface="Arial" panose="020B0604020202020204" pitchFamily="34" charset="0"/>
                <a:cs typeface="Arial" panose="020B0604020202020204" pitchFamily="34" charset="0"/>
              </a:rPr>
              <a:t>than England for prevalence in Reception. </a:t>
            </a:r>
            <a:endParaRPr lang="en-GB" sz="1600"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B5FFDBC-9D5C-4C51-AA08-0066605F9519}"/>
              </a:ext>
            </a:extLst>
          </p:cNvPr>
          <p:cNvSpPr txBox="1"/>
          <p:nvPr/>
        </p:nvSpPr>
        <p:spPr>
          <a:xfrm>
            <a:off x="3114976" y="6339985"/>
            <a:ext cx="9077024" cy="430887"/>
          </a:xfrm>
          <a:prstGeom prst="rect">
            <a:avLst/>
          </a:prstGeom>
          <a:noFill/>
        </p:spPr>
        <p:txBody>
          <a:bodyPr wrap="square" lIns="91440" tIns="45720" rIns="91440" bIns="45720" anchor="t">
            <a:spAutoFit/>
          </a:bodyPr>
          <a:lstStyle/>
          <a:p>
            <a:pPr algn="r"/>
            <a:r>
              <a:rPr lang="en-GB" sz="1100" b="1" i="0" u="none" strike="noStrike">
                <a:solidFill>
                  <a:schemeClr val="bg1">
                    <a:lumMod val="50000"/>
                  </a:schemeClr>
                </a:solidFill>
                <a:effectLst/>
                <a:latin typeface="Arial" panose="020B0604020202020204" pitchFamily="34" charset="0"/>
                <a:cs typeface="Arial" panose="020B0604020202020204" pitchFamily="34" charset="0"/>
              </a:rPr>
              <a:t>Source: National Child Measurement Programme, NHS Digital. National </a:t>
            </a:r>
            <a:r>
              <a:rPr lang="en-GB" sz="1100" b="1">
                <a:solidFill>
                  <a:schemeClr val="bg1">
                    <a:lumMod val="50000"/>
                  </a:schemeClr>
                </a:solidFill>
                <a:latin typeface="Arial" panose="020B0604020202020204" pitchFamily="34" charset="0"/>
                <a:cs typeface="Arial" panose="020B0604020202020204" pitchFamily="34" charset="0"/>
              </a:rPr>
              <a:t>dataset. </a:t>
            </a:r>
          </a:p>
          <a:p>
            <a:pPr algn="r"/>
            <a:r>
              <a:rPr lang="en-GB" sz="1100" b="1">
                <a:solidFill>
                  <a:schemeClr val="bg1">
                    <a:lumMod val="50000"/>
                  </a:schemeClr>
                </a:solidFill>
                <a:latin typeface="Arial" panose="020B0604020202020204" pitchFamily="34" charset="0"/>
                <a:cs typeface="Arial" panose="020B0604020202020204" pitchFamily="34" charset="0"/>
              </a:rPr>
              <a:t>Pupils from the Cambridgeshire and Peterborough local authority schools' submission, based on the child’s residential postcode.</a:t>
            </a:r>
            <a:r>
              <a:rPr lang="en-GB" sz="1100">
                <a:solidFill>
                  <a:schemeClr val="bg1">
                    <a:lumMod val="50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E725B34-828B-4C0E-AA80-5B1568A323BD}"/>
              </a:ext>
            </a:extLst>
          </p:cNvPr>
          <p:cNvSpPr txBox="1"/>
          <p:nvPr/>
        </p:nvSpPr>
        <p:spPr>
          <a:xfrm>
            <a:off x="75261" y="6492401"/>
            <a:ext cx="2441908" cy="261610"/>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England </a:t>
            </a:r>
            <a:endParaRPr lang="en-GB" sz="11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7696470-F890-2975-111A-B45FB68BFA80}"/>
              </a:ext>
            </a:extLst>
          </p:cNvPr>
          <p:cNvSpPr txBox="1"/>
          <p:nvPr/>
        </p:nvSpPr>
        <p:spPr>
          <a:xfrm>
            <a:off x="1133806" y="2838203"/>
            <a:ext cx="10058402"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Table 3. Prevalence of obesity (including severe obesity) in Cambridgeshire and its districts, Peterborough, East of England and England with RAG ratings comparing against England, 2022/23</a:t>
            </a:r>
          </a:p>
        </p:txBody>
      </p:sp>
      <p:pic>
        <p:nvPicPr>
          <p:cNvPr id="2" name="Picture 1">
            <a:extLst>
              <a:ext uri="{FF2B5EF4-FFF2-40B4-BE49-F238E27FC236}">
                <a16:creationId xmlns:a16="http://schemas.microsoft.com/office/drawing/2014/main" id="{4E8B3284-261A-93BD-E382-CFEC0EEE25D8}"/>
              </a:ext>
            </a:extLst>
          </p:cNvPr>
          <p:cNvPicPr>
            <a:picLocks noChangeAspect="1"/>
          </p:cNvPicPr>
          <p:nvPr/>
        </p:nvPicPr>
        <p:blipFill>
          <a:blip r:embed="rId3"/>
          <a:stretch>
            <a:fillRect/>
          </a:stretch>
        </p:blipFill>
        <p:spPr>
          <a:xfrm>
            <a:off x="1157061" y="3342821"/>
            <a:ext cx="9380310" cy="2799314"/>
          </a:xfrm>
          <a:prstGeom prst="rect">
            <a:avLst/>
          </a:prstGeom>
        </p:spPr>
      </p:pic>
    </p:spTree>
    <p:extLst>
      <p:ext uri="{BB962C8B-B14F-4D97-AF65-F5344CB8AC3E}">
        <p14:creationId xmlns:p14="http://schemas.microsoft.com/office/powerpoint/2010/main" val="125474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D8ED-B6D5-42A5-ACD2-592EE31D395F}"/>
              </a:ext>
            </a:extLst>
          </p:cNvPr>
          <p:cNvSpPr>
            <a:spLocks noGrp="1"/>
          </p:cNvSpPr>
          <p:nvPr>
            <p:ph type="title"/>
          </p:nvPr>
        </p:nvSpPr>
        <p:spPr>
          <a:xfrm>
            <a:off x="0" y="0"/>
            <a:ext cx="12192000" cy="821933"/>
          </a:xfrm>
          <a:solidFill>
            <a:srgbClr val="674A68"/>
          </a:solidFill>
        </p:spPr>
        <p:txBody>
          <a:bodyPr>
            <a:noAutofit/>
          </a:bodyPr>
          <a:lstStyle/>
          <a:p>
            <a:pPr algn="ctr"/>
            <a:r>
              <a:rPr lang="en-GB" sz="2800" b="1">
                <a:solidFill>
                  <a:schemeClr val="bg1"/>
                </a:solidFill>
                <a:latin typeface="Arial" panose="020B0604020202020204" pitchFamily="34" charset="0"/>
                <a:cs typeface="Arial" panose="020B0604020202020204" pitchFamily="34" charset="0"/>
              </a:rPr>
              <a:t>Prevalence of children living with obesity (including severe obesity) </a:t>
            </a:r>
          </a:p>
        </p:txBody>
      </p:sp>
      <p:sp>
        <p:nvSpPr>
          <p:cNvPr id="22" name="TextBox 21">
            <a:extLst>
              <a:ext uri="{FF2B5EF4-FFF2-40B4-BE49-F238E27FC236}">
                <a16:creationId xmlns:a16="http://schemas.microsoft.com/office/drawing/2014/main" id="{D56302DC-8323-464D-98A9-965011BC386B}"/>
              </a:ext>
            </a:extLst>
          </p:cNvPr>
          <p:cNvSpPr txBox="1"/>
          <p:nvPr/>
        </p:nvSpPr>
        <p:spPr>
          <a:xfrm>
            <a:off x="296528" y="1486718"/>
            <a:ext cx="5897368" cy="553998"/>
          </a:xfrm>
          <a:prstGeom prst="rect">
            <a:avLst/>
          </a:prstGeom>
          <a:noFill/>
        </p:spPr>
        <p:txBody>
          <a:bodyPr wrap="square">
            <a:spAutoFit/>
          </a:bodyPr>
          <a:lstStyle/>
          <a:p>
            <a:pPr lvl="0" fontAlgn="base">
              <a:spcBef>
                <a:spcPct val="0"/>
              </a:spcBef>
              <a:spcAft>
                <a:spcPct val="0"/>
              </a:spcAft>
            </a:pPr>
            <a:r>
              <a:rPr lang="en-GB" b="1" dirty="0">
                <a:latin typeface="Arial" panose="020B0604020202020204" pitchFamily="34" charset="0"/>
                <a:ea typeface="Calibri" pitchFamily="34" charset="0"/>
                <a:cs typeface="Arial" panose="020B0604020202020204" pitchFamily="34" charset="0"/>
              </a:rPr>
              <a:t>Less than</a:t>
            </a:r>
            <a:r>
              <a:rPr lang="en-GB" sz="1800" b="1" dirty="0">
                <a:latin typeface="Arial" panose="020B0604020202020204" pitchFamily="34" charset="0"/>
                <a:ea typeface="Calibri" pitchFamily="34" charset="0"/>
                <a:cs typeface="Arial" panose="020B0604020202020204" pitchFamily="34" charset="0"/>
              </a:rPr>
              <a:t> </a:t>
            </a:r>
            <a:r>
              <a:rPr lang="en-GB" sz="1800" b="1" dirty="0">
                <a:solidFill>
                  <a:srgbClr val="674A68"/>
                </a:solidFill>
                <a:latin typeface="Arial" panose="020B0604020202020204" pitchFamily="34" charset="0"/>
                <a:ea typeface="Calibri" pitchFamily="34" charset="0"/>
                <a:cs typeface="Arial" panose="020B0604020202020204" pitchFamily="34" charset="0"/>
              </a:rPr>
              <a:t>1</a:t>
            </a:r>
            <a:r>
              <a:rPr kumimoji="0" lang="en-GB" sz="1800" b="1" i="0" u="none" strike="noStrike" cap="none" normalizeH="0" baseline="0" dirty="0">
                <a:ln>
                  <a:noFill/>
                </a:ln>
                <a:solidFill>
                  <a:srgbClr val="674A68"/>
                </a:solidFill>
                <a:effectLst/>
                <a:latin typeface="Arial" panose="020B0604020202020204" pitchFamily="34" charset="0"/>
                <a:ea typeface="Calibri" pitchFamily="34" charset="0"/>
                <a:cs typeface="Arial" panose="020B0604020202020204" pitchFamily="34" charset="0"/>
              </a:rPr>
              <a:t> in 10 children in Reception </a:t>
            </a:r>
          </a:p>
          <a:p>
            <a:pPr lvl="0" fontAlgn="base">
              <a:spcBef>
                <a:spcPct val="0"/>
              </a:spcBef>
              <a:spcAft>
                <a:spcPct val="0"/>
              </a:spcAft>
            </a:pPr>
            <a:r>
              <a:rPr kumimoji="0" lang="en-GB" sz="120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(aged 4-5 years) </a:t>
            </a:r>
            <a:r>
              <a:rPr kumimoji="0" lang="en-GB" sz="12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t>
            </a:r>
            <a:r>
              <a:rPr kumimoji="0" lang="en-GB" sz="1200" b="1" i="0" u="none" strike="noStrike" cap="none" normalizeH="0" baseline="0" dirty="0">
                <a:ln>
                  <a:noFill/>
                </a:ln>
                <a:effectLst/>
                <a:latin typeface="Arial" panose="020B0604020202020204" pitchFamily="34" charset="0"/>
                <a:ea typeface="Calibri" pitchFamily="34" charset="0"/>
                <a:cs typeface="Arial" panose="020B0604020202020204" pitchFamily="34" charset="0"/>
              </a:rPr>
              <a:t>Camb</a:t>
            </a:r>
            <a:r>
              <a:rPr lang="en-GB" sz="1200" b="1" dirty="0">
                <a:latin typeface="Arial" panose="020B0604020202020204" pitchFamily="34" charset="0"/>
                <a:ea typeface="Calibri" pitchFamily="34" charset="0"/>
                <a:cs typeface="Arial" panose="020B0604020202020204" pitchFamily="34" charset="0"/>
              </a:rPr>
              <a:t>ridgeshire</a:t>
            </a:r>
            <a:r>
              <a:rPr kumimoji="0" lang="en-GB" sz="1200" b="1" i="0" u="none" strike="noStrike" cap="none" normalizeH="0" baseline="0" dirty="0">
                <a:ln>
                  <a:noFill/>
                </a:ln>
                <a:effectLst/>
                <a:latin typeface="Arial" panose="020B0604020202020204" pitchFamily="34" charset="0"/>
                <a:ea typeface="Calibri" pitchFamily="34" charset="0"/>
                <a:cs typeface="Arial" panose="020B0604020202020204" pitchFamily="34" charset="0"/>
              </a:rPr>
              <a:t> 7.</a:t>
            </a:r>
            <a:r>
              <a:rPr lang="en-GB" sz="1200" b="1" dirty="0">
                <a:latin typeface="Arial" panose="020B0604020202020204" pitchFamily="34" charset="0"/>
                <a:ea typeface="Calibri" pitchFamily="34" charset="0"/>
                <a:cs typeface="Arial" panose="020B0604020202020204" pitchFamily="34" charset="0"/>
              </a:rPr>
              <a:t>0</a:t>
            </a:r>
            <a:r>
              <a:rPr kumimoji="0" lang="en-GB" sz="1200" b="1" i="0" u="none" strike="noStrike" cap="none" normalizeH="0" baseline="0" dirty="0">
                <a:ln>
                  <a:noFill/>
                </a:ln>
                <a:effectLst/>
                <a:latin typeface="Arial" panose="020B0604020202020204" pitchFamily="34" charset="0"/>
                <a:ea typeface="Calibri" pitchFamily="34" charset="0"/>
                <a:cs typeface="Arial" panose="020B0604020202020204" pitchFamily="34" charset="0"/>
              </a:rPr>
              <a:t>%, Peterborough 9.7%, </a:t>
            </a:r>
            <a:r>
              <a:rPr kumimoji="0" lang="en-GB" sz="1200" b="0" i="0" u="none" strike="noStrike" cap="none" normalizeH="0" baseline="0" dirty="0">
                <a:ln>
                  <a:noFill/>
                </a:ln>
                <a:effectLst/>
                <a:latin typeface="Arial" panose="020B0604020202020204" pitchFamily="34" charset="0"/>
                <a:ea typeface="Calibri" pitchFamily="34" charset="0"/>
                <a:cs typeface="Arial" panose="020B0604020202020204" pitchFamily="34" charset="0"/>
              </a:rPr>
              <a:t>England </a:t>
            </a:r>
            <a:r>
              <a:rPr lang="en-GB" sz="1200" dirty="0">
                <a:latin typeface="Arial" panose="020B0604020202020204" pitchFamily="34" charset="0"/>
                <a:ea typeface="Calibri" pitchFamily="34" charset="0"/>
                <a:cs typeface="Arial" panose="020B0604020202020204" pitchFamily="34" charset="0"/>
              </a:rPr>
              <a:t>9.2</a:t>
            </a:r>
            <a:r>
              <a:rPr kumimoji="0" lang="en-GB" sz="12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6540023-BD38-437D-BD47-46C9A4329845}"/>
              </a:ext>
            </a:extLst>
          </p:cNvPr>
          <p:cNvSpPr txBox="1"/>
          <p:nvPr/>
        </p:nvSpPr>
        <p:spPr>
          <a:xfrm>
            <a:off x="5661308" y="3432940"/>
            <a:ext cx="6504133" cy="553998"/>
          </a:xfrm>
          <a:prstGeom prst="rect">
            <a:avLst/>
          </a:prstGeom>
          <a:noFill/>
        </p:spPr>
        <p:txBody>
          <a:bodyPr wrap="square">
            <a:spAutoFit/>
          </a:bodyPr>
          <a:lstStyle/>
          <a:p>
            <a:pPr lvl="0" fontAlgn="base">
              <a:spcBef>
                <a:spcPct val="0"/>
              </a:spcBef>
              <a:spcAft>
                <a:spcPct val="0"/>
              </a:spcAft>
            </a:pPr>
            <a:r>
              <a:rPr lang="en-GB" b="1" dirty="0">
                <a:latin typeface="Arial" panose="020B0604020202020204" pitchFamily="34" charset="0"/>
                <a:ea typeface="Calibri" pitchFamily="34" charset="0"/>
                <a:cs typeface="Arial" panose="020B0604020202020204" pitchFamily="34" charset="0"/>
              </a:rPr>
              <a:t>Approximately</a:t>
            </a:r>
            <a:r>
              <a:rPr lang="en-GB" b="1" dirty="0">
                <a:solidFill>
                  <a:srgbClr val="003865"/>
                </a:solidFill>
                <a:latin typeface="Arial" panose="020B0604020202020204" pitchFamily="34" charset="0"/>
                <a:ea typeface="Calibri" pitchFamily="34" charset="0"/>
                <a:cs typeface="Arial" panose="020B0604020202020204" pitchFamily="34" charset="0"/>
              </a:rPr>
              <a:t> </a:t>
            </a:r>
            <a:r>
              <a:rPr lang="en-GB" b="1" dirty="0">
                <a:solidFill>
                  <a:srgbClr val="674A68"/>
                </a:solidFill>
                <a:latin typeface="Arial" panose="020B0604020202020204" pitchFamily="34" charset="0"/>
                <a:ea typeface="Calibri" pitchFamily="34" charset="0"/>
                <a:cs typeface="Arial" panose="020B0604020202020204" pitchFamily="34" charset="0"/>
              </a:rPr>
              <a:t>2</a:t>
            </a:r>
            <a:r>
              <a:rPr kumimoji="0" lang="en-GB" sz="1800" b="1" i="0" u="none" strike="noStrike" cap="none" normalizeH="0" baseline="0" dirty="0">
                <a:ln>
                  <a:noFill/>
                </a:ln>
                <a:solidFill>
                  <a:srgbClr val="674A68"/>
                </a:solidFill>
                <a:effectLst/>
                <a:latin typeface="Arial" panose="020B0604020202020204" pitchFamily="34" charset="0"/>
                <a:ea typeface="Calibri" pitchFamily="34" charset="0"/>
                <a:cs typeface="Arial" panose="020B0604020202020204" pitchFamily="34" charset="0"/>
              </a:rPr>
              <a:t> in </a:t>
            </a:r>
            <a:r>
              <a:rPr lang="en-GB" b="1" dirty="0">
                <a:solidFill>
                  <a:srgbClr val="674A68"/>
                </a:solidFill>
                <a:latin typeface="Arial" panose="020B0604020202020204" pitchFamily="34" charset="0"/>
                <a:ea typeface="Calibri" pitchFamily="34" charset="0"/>
                <a:cs typeface="Arial" panose="020B0604020202020204" pitchFamily="34" charset="0"/>
              </a:rPr>
              <a:t>10</a:t>
            </a:r>
            <a:r>
              <a:rPr kumimoji="0" lang="en-GB" sz="1800" b="1" i="0" u="none" strike="noStrike" cap="none" normalizeH="0" baseline="0" dirty="0">
                <a:ln>
                  <a:noFill/>
                </a:ln>
                <a:solidFill>
                  <a:srgbClr val="674A68"/>
                </a:solidFill>
                <a:effectLst/>
                <a:latin typeface="Arial" panose="020B0604020202020204" pitchFamily="34" charset="0"/>
                <a:ea typeface="Calibri" pitchFamily="34" charset="0"/>
                <a:cs typeface="Arial" panose="020B0604020202020204" pitchFamily="34" charset="0"/>
              </a:rPr>
              <a:t> children in Cambridgeshire Year 6 </a:t>
            </a:r>
          </a:p>
          <a:p>
            <a:pPr lvl="0" fontAlgn="base">
              <a:spcBef>
                <a:spcPct val="0"/>
              </a:spcBef>
              <a:spcAft>
                <a:spcPct val="0"/>
              </a:spcAft>
            </a:pPr>
            <a:r>
              <a:rPr kumimoji="0" lang="en-GB" sz="120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(aged 10-11 </a:t>
            </a:r>
            <a:r>
              <a:rPr kumimoji="0" lang="en-GB" sz="1200" i="0" u="none" strike="noStrike" cap="none" normalizeH="0" baseline="0" dirty="0">
                <a:ln>
                  <a:noFill/>
                </a:ln>
                <a:effectLst/>
                <a:latin typeface="Arial" panose="020B0604020202020204" pitchFamily="34" charset="0"/>
                <a:ea typeface="Calibri" pitchFamily="34" charset="0"/>
                <a:cs typeface="Arial" panose="020B0604020202020204" pitchFamily="34" charset="0"/>
              </a:rPr>
              <a:t>years) </a:t>
            </a:r>
            <a:r>
              <a:rPr kumimoji="0" lang="en-GB" sz="1200" b="0" i="0" u="none" strike="noStrike" cap="none" normalizeH="0" baseline="0" dirty="0">
                <a:ln>
                  <a:noFill/>
                </a:ln>
                <a:effectLst/>
                <a:latin typeface="Arial" panose="020B0604020202020204" pitchFamily="34" charset="0"/>
                <a:ea typeface="Calibri" pitchFamily="34" charset="0"/>
                <a:cs typeface="Arial" panose="020B0604020202020204" pitchFamily="34" charset="0"/>
              </a:rPr>
              <a:t>(</a:t>
            </a:r>
            <a:r>
              <a:rPr lang="en-GB" sz="1200" dirty="0">
                <a:latin typeface="Arial" panose="020B0604020202020204" pitchFamily="34" charset="0"/>
                <a:ea typeface="Calibri" pitchFamily="34" charset="0"/>
                <a:cs typeface="Arial" panose="020B0604020202020204" pitchFamily="34" charset="0"/>
              </a:rPr>
              <a:t>17</a:t>
            </a:r>
            <a:r>
              <a:rPr kumimoji="0" lang="en-GB" sz="1200" b="0" i="0" u="none" strike="noStrike" cap="none" normalizeH="0" baseline="0" dirty="0">
                <a:ln>
                  <a:noFill/>
                </a:ln>
                <a:effectLst/>
                <a:latin typeface="Arial" panose="020B0604020202020204" pitchFamily="34" charset="0"/>
                <a:ea typeface="Calibri" pitchFamily="34" charset="0"/>
                <a:cs typeface="Arial" panose="020B0604020202020204" pitchFamily="34" charset="0"/>
              </a:rPr>
              <a:t>.8%, England </a:t>
            </a:r>
            <a:r>
              <a:rPr lang="en-GB" sz="1200" dirty="0">
                <a:latin typeface="Arial" panose="020B0604020202020204" pitchFamily="34" charset="0"/>
                <a:ea typeface="Calibri" pitchFamily="34" charset="0"/>
                <a:cs typeface="Arial" panose="020B0604020202020204" pitchFamily="34" charset="0"/>
              </a:rPr>
              <a:t>22.7</a:t>
            </a:r>
            <a:r>
              <a:rPr kumimoji="0" lang="en-GB" sz="1200" b="0" i="0" u="none" strike="noStrike" cap="none" normalizeH="0" baseline="0" dirty="0">
                <a:ln>
                  <a:noFill/>
                </a:ln>
                <a:effectLst/>
                <a:latin typeface="Arial" panose="020B0604020202020204" pitchFamily="34" charset="0"/>
                <a:ea typeface="Calibri" pitchFamily="34" charset="0"/>
                <a:cs typeface="Arial" panose="020B0604020202020204" pitchFamily="34" charset="0"/>
              </a:rPr>
              <a:t>%)</a:t>
            </a:r>
            <a:endParaRPr kumimoji="0" lang="en-GB" sz="12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7A94158-498E-404D-84AF-93F0297E77B4}"/>
              </a:ext>
            </a:extLst>
          </p:cNvPr>
          <p:cNvSpPr txBox="1"/>
          <p:nvPr/>
        </p:nvSpPr>
        <p:spPr>
          <a:xfrm>
            <a:off x="5657054" y="5154040"/>
            <a:ext cx="6137679" cy="553998"/>
          </a:xfrm>
          <a:prstGeom prst="rect">
            <a:avLst/>
          </a:prstGeom>
          <a:noFill/>
        </p:spPr>
        <p:txBody>
          <a:bodyPr wrap="square">
            <a:spAutoFit/>
          </a:bodyPr>
          <a:lstStyle/>
          <a:p>
            <a:pPr lvl="0" fontAlgn="base">
              <a:spcBef>
                <a:spcPct val="0"/>
              </a:spcBef>
              <a:spcAft>
                <a:spcPct val="0"/>
              </a:spcAft>
            </a:pPr>
            <a:r>
              <a:rPr lang="en-GB" sz="1800" b="1" dirty="0">
                <a:latin typeface="Arial" panose="020B0604020202020204" pitchFamily="34" charset="0"/>
                <a:ea typeface="Calibri" pitchFamily="34" charset="0"/>
                <a:cs typeface="Arial" panose="020B0604020202020204" pitchFamily="34" charset="0"/>
              </a:rPr>
              <a:t>Less than </a:t>
            </a:r>
            <a:r>
              <a:rPr lang="en-GB" b="1" dirty="0">
                <a:solidFill>
                  <a:srgbClr val="674A68"/>
                </a:solidFill>
                <a:latin typeface="Arial" panose="020B0604020202020204" pitchFamily="34" charset="0"/>
                <a:ea typeface="Calibri" pitchFamily="34" charset="0"/>
                <a:cs typeface="Arial" panose="020B0604020202020204" pitchFamily="34" charset="0"/>
              </a:rPr>
              <a:t>3</a:t>
            </a:r>
            <a:r>
              <a:rPr kumimoji="0" lang="en-GB" sz="1800" b="1" i="0" u="none" strike="noStrike" cap="none" normalizeH="0" baseline="0" dirty="0">
                <a:ln>
                  <a:noFill/>
                </a:ln>
                <a:solidFill>
                  <a:srgbClr val="674A68"/>
                </a:solidFill>
                <a:effectLst/>
                <a:latin typeface="Arial" panose="020B0604020202020204" pitchFamily="34" charset="0"/>
                <a:ea typeface="Calibri" pitchFamily="34" charset="0"/>
                <a:cs typeface="Arial" panose="020B0604020202020204" pitchFamily="34" charset="0"/>
              </a:rPr>
              <a:t> in </a:t>
            </a:r>
            <a:r>
              <a:rPr lang="en-GB" b="1" dirty="0">
                <a:solidFill>
                  <a:srgbClr val="674A68"/>
                </a:solidFill>
                <a:latin typeface="Arial" panose="020B0604020202020204" pitchFamily="34" charset="0"/>
                <a:ea typeface="Calibri" pitchFamily="34" charset="0"/>
                <a:cs typeface="Arial" panose="020B0604020202020204" pitchFamily="34" charset="0"/>
              </a:rPr>
              <a:t>10</a:t>
            </a:r>
            <a:r>
              <a:rPr kumimoji="0" lang="en-GB" sz="1800" b="1" i="0" u="none" strike="noStrike" cap="none" normalizeH="0" baseline="0" dirty="0">
                <a:ln>
                  <a:noFill/>
                </a:ln>
                <a:solidFill>
                  <a:srgbClr val="674A68"/>
                </a:solidFill>
                <a:effectLst/>
                <a:latin typeface="Arial" panose="020B0604020202020204" pitchFamily="34" charset="0"/>
                <a:ea typeface="Calibri" pitchFamily="34" charset="0"/>
                <a:cs typeface="Arial" panose="020B0604020202020204" pitchFamily="34" charset="0"/>
              </a:rPr>
              <a:t> children in Peterborough Year 6 </a:t>
            </a:r>
          </a:p>
          <a:p>
            <a:pPr lvl="0" fontAlgn="base">
              <a:spcBef>
                <a:spcPct val="0"/>
              </a:spcBef>
              <a:spcAft>
                <a:spcPct val="0"/>
              </a:spcAft>
            </a:pPr>
            <a:r>
              <a:rPr kumimoji="0" lang="en-GB" sz="120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(aged 10-11 years</a:t>
            </a:r>
            <a:r>
              <a:rPr kumimoji="0" lang="en-GB" sz="1200" i="0" u="none" strike="noStrike" cap="none" normalizeH="0" baseline="0" dirty="0">
                <a:ln>
                  <a:noFill/>
                </a:ln>
                <a:effectLst/>
                <a:latin typeface="Arial" panose="020B0604020202020204" pitchFamily="34" charset="0"/>
                <a:ea typeface="Calibri" pitchFamily="34" charset="0"/>
                <a:cs typeface="Arial" panose="020B0604020202020204" pitchFamily="34" charset="0"/>
              </a:rPr>
              <a:t>) </a:t>
            </a:r>
            <a:r>
              <a:rPr kumimoji="0" lang="en-GB" sz="1200" b="0" i="0" u="none" strike="noStrike" cap="none" normalizeH="0" baseline="0" dirty="0">
                <a:ln>
                  <a:noFill/>
                </a:ln>
                <a:effectLst/>
                <a:latin typeface="Arial" panose="020B0604020202020204" pitchFamily="34" charset="0"/>
                <a:ea typeface="Calibri" pitchFamily="34" charset="0"/>
                <a:cs typeface="Arial" panose="020B0604020202020204" pitchFamily="34" charset="0"/>
              </a:rPr>
              <a:t>(25.2%, England </a:t>
            </a:r>
            <a:r>
              <a:rPr lang="en-GB" sz="1200" dirty="0">
                <a:latin typeface="Arial" panose="020B0604020202020204" pitchFamily="34" charset="0"/>
                <a:ea typeface="Calibri" pitchFamily="34" charset="0"/>
                <a:cs typeface="Arial" panose="020B0604020202020204" pitchFamily="34" charset="0"/>
              </a:rPr>
              <a:t>22.7</a:t>
            </a:r>
            <a:r>
              <a:rPr kumimoji="0" lang="en-GB" sz="12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en-GB"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08ACDF0-07D7-4B79-BB13-53D78B8D31E6}"/>
              </a:ext>
            </a:extLst>
          </p:cNvPr>
          <p:cNvSpPr txBox="1"/>
          <p:nvPr/>
        </p:nvSpPr>
        <p:spPr>
          <a:xfrm>
            <a:off x="3046998" y="6381082"/>
            <a:ext cx="8956068" cy="430887"/>
          </a:xfrm>
          <a:prstGeom prst="rect">
            <a:avLst/>
          </a:prstGeom>
          <a:noFill/>
        </p:spPr>
        <p:txBody>
          <a:bodyPr wrap="square" lIns="91440" tIns="45720" rIns="91440" bIns="45720" anchor="t">
            <a:spAutoFit/>
          </a:bodyPr>
          <a:lstStyle/>
          <a:p>
            <a:pPr algn="r"/>
            <a:r>
              <a:rPr lang="en-GB" sz="1100" b="1" i="0" u="none" strike="noStrike">
                <a:solidFill>
                  <a:schemeClr val="bg1">
                    <a:lumMod val="50000"/>
                  </a:schemeClr>
                </a:solidFill>
                <a:effectLst/>
                <a:latin typeface="Arial" panose="020B0604020202020204" pitchFamily="34" charset="0"/>
                <a:cs typeface="Arial" panose="020B0604020202020204" pitchFamily="34" charset="0"/>
              </a:rPr>
              <a:t>Source: National Child Measurement Programme, NHS Digital. National </a:t>
            </a:r>
            <a:r>
              <a:rPr lang="en-GB" sz="1100" b="1">
                <a:solidFill>
                  <a:schemeClr val="bg1">
                    <a:lumMod val="50000"/>
                  </a:schemeClr>
                </a:solidFill>
                <a:latin typeface="Arial" panose="020B0604020202020204" pitchFamily="34" charset="0"/>
                <a:cs typeface="Arial" panose="020B0604020202020204" pitchFamily="34" charset="0"/>
              </a:rPr>
              <a:t>dataset. </a:t>
            </a:r>
          </a:p>
          <a:p>
            <a:pPr algn="r"/>
            <a:r>
              <a:rPr lang="en-GB" sz="1100" b="1">
                <a:solidFill>
                  <a:schemeClr val="bg1">
                    <a:lumMod val="50000"/>
                  </a:schemeClr>
                </a:solidFill>
                <a:latin typeface="Arial" panose="020B0604020202020204" pitchFamily="34" charset="0"/>
                <a:cs typeface="Arial" panose="020B0604020202020204" pitchFamily="34" charset="0"/>
              </a:rPr>
              <a:t>Pupils from the Cambridgeshire and Peterborough local authority schools' submission, based on the child’s residential postcode.</a:t>
            </a:r>
            <a:r>
              <a:rPr lang="en-GB" sz="1100">
                <a:solidFill>
                  <a:schemeClr val="bg1">
                    <a:lumMod val="50000"/>
                  </a:schemeClr>
                </a:solidFill>
                <a:latin typeface="Arial" panose="020B0604020202020204" pitchFamily="34" charset="0"/>
                <a:cs typeface="Arial" panose="020B0604020202020204" pitchFamily="34" charset="0"/>
              </a:rPr>
              <a:t> </a:t>
            </a:r>
          </a:p>
        </p:txBody>
      </p:sp>
      <p:pic>
        <p:nvPicPr>
          <p:cNvPr id="4" name="Graphic 3" descr="Child with balloon with solid fill">
            <a:extLst>
              <a:ext uri="{FF2B5EF4-FFF2-40B4-BE49-F238E27FC236}">
                <a16:creationId xmlns:a16="http://schemas.microsoft.com/office/drawing/2014/main" id="{968182EA-2BBB-89C0-0F2A-96761980BF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8266" y="1451225"/>
            <a:ext cx="914400" cy="914400"/>
          </a:xfrm>
          <a:prstGeom prst="rect">
            <a:avLst/>
          </a:prstGeom>
        </p:spPr>
      </p:pic>
      <p:pic>
        <p:nvPicPr>
          <p:cNvPr id="5" name="Graphic 4" descr="Child with balloon with solid fill">
            <a:extLst>
              <a:ext uri="{FF2B5EF4-FFF2-40B4-BE49-F238E27FC236}">
                <a16:creationId xmlns:a16="http://schemas.microsoft.com/office/drawing/2014/main" id="{595DBB19-0A6A-4F25-87F0-752E70AC8A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8342" y="1449513"/>
            <a:ext cx="914400" cy="914400"/>
          </a:xfrm>
          <a:prstGeom prst="rect">
            <a:avLst/>
          </a:prstGeom>
        </p:spPr>
      </p:pic>
      <p:pic>
        <p:nvPicPr>
          <p:cNvPr id="6" name="Graphic 5" descr="Child with balloon with solid fill">
            <a:extLst>
              <a:ext uri="{FF2B5EF4-FFF2-40B4-BE49-F238E27FC236}">
                <a16:creationId xmlns:a16="http://schemas.microsoft.com/office/drawing/2014/main" id="{4DDA44B8-A278-92B7-B66D-FA7CF16E89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91228" y="1449513"/>
            <a:ext cx="914400" cy="914400"/>
          </a:xfrm>
          <a:prstGeom prst="rect">
            <a:avLst/>
          </a:prstGeom>
        </p:spPr>
      </p:pic>
      <p:pic>
        <p:nvPicPr>
          <p:cNvPr id="7" name="Graphic 6" descr="Child with balloon with solid fill">
            <a:extLst>
              <a:ext uri="{FF2B5EF4-FFF2-40B4-BE49-F238E27FC236}">
                <a16:creationId xmlns:a16="http://schemas.microsoft.com/office/drawing/2014/main" id="{24D1A9C0-480F-AB6A-48D5-A6DB43AB60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2401" y="1437526"/>
            <a:ext cx="914400" cy="914400"/>
          </a:xfrm>
          <a:prstGeom prst="rect">
            <a:avLst/>
          </a:prstGeom>
        </p:spPr>
      </p:pic>
      <p:pic>
        <p:nvPicPr>
          <p:cNvPr id="8" name="Graphic 7" descr="Child with balloon with solid fill">
            <a:extLst>
              <a:ext uri="{FF2B5EF4-FFF2-40B4-BE49-F238E27FC236}">
                <a16:creationId xmlns:a16="http://schemas.microsoft.com/office/drawing/2014/main" id="{ACA9FD55-D977-2498-A396-275EAB9D7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4738" y="1447801"/>
            <a:ext cx="914400" cy="914400"/>
          </a:xfrm>
          <a:prstGeom prst="rect">
            <a:avLst/>
          </a:prstGeom>
        </p:spPr>
      </p:pic>
      <p:pic>
        <p:nvPicPr>
          <p:cNvPr id="9" name="Graphic 8" descr="Child with balloon with solid fill">
            <a:extLst>
              <a:ext uri="{FF2B5EF4-FFF2-40B4-BE49-F238E27FC236}">
                <a16:creationId xmlns:a16="http://schemas.microsoft.com/office/drawing/2014/main" id="{7BBFCA3B-66A9-9F2C-8FA5-70F2A2F25F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97075" y="1447801"/>
            <a:ext cx="914400" cy="914400"/>
          </a:xfrm>
          <a:prstGeom prst="rect">
            <a:avLst/>
          </a:prstGeom>
        </p:spPr>
      </p:pic>
      <p:pic>
        <p:nvPicPr>
          <p:cNvPr id="10" name="Graphic 9" descr="Child with balloon with solid fill">
            <a:extLst>
              <a:ext uri="{FF2B5EF4-FFF2-40B4-BE49-F238E27FC236}">
                <a16:creationId xmlns:a16="http://schemas.microsoft.com/office/drawing/2014/main" id="{0456B6C6-E5BE-110B-4576-3EB1DED2E8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69686" y="1437527"/>
            <a:ext cx="914400" cy="914400"/>
          </a:xfrm>
          <a:prstGeom prst="rect">
            <a:avLst/>
          </a:prstGeom>
        </p:spPr>
      </p:pic>
      <p:pic>
        <p:nvPicPr>
          <p:cNvPr id="11" name="Graphic 10" descr="Child with balloon with solid fill">
            <a:extLst>
              <a:ext uri="{FF2B5EF4-FFF2-40B4-BE49-F238E27FC236}">
                <a16:creationId xmlns:a16="http://schemas.microsoft.com/office/drawing/2014/main" id="{445F18BB-091A-F7B7-566C-FDFA1A1D94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2023" y="1437526"/>
            <a:ext cx="914400" cy="914400"/>
          </a:xfrm>
          <a:prstGeom prst="rect">
            <a:avLst/>
          </a:prstGeom>
        </p:spPr>
      </p:pic>
      <p:pic>
        <p:nvPicPr>
          <p:cNvPr id="12" name="Graphic 11" descr="Child with balloon with solid fill">
            <a:extLst>
              <a:ext uri="{FF2B5EF4-FFF2-40B4-BE49-F238E27FC236}">
                <a16:creationId xmlns:a16="http://schemas.microsoft.com/office/drawing/2014/main" id="{1F3786A6-EC6D-ACF1-22DD-89B9836E9E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5183" y="1427252"/>
            <a:ext cx="914400" cy="914400"/>
          </a:xfrm>
          <a:prstGeom prst="rect">
            <a:avLst/>
          </a:prstGeom>
        </p:spPr>
      </p:pic>
      <p:pic>
        <p:nvPicPr>
          <p:cNvPr id="13" name="Graphic 12" descr="Child with balloon with solid fill">
            <a:extLst>
              <a:ext uri="{FF2B5EF4-FFF2-40B4-BE49-F238E27FC236}">
                <a16:creationId xmlns:a16="http://schemas.microsoft.com/office/drawing/2014/main" id="{CDFCAC11-768A-6254-B27E-98941824F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6698" y="1427253"/>
            <a:ext cx="914400" cy="914400"/>
          </a:xfrm>
          <a:prstGeom prst="rect">
            <a:avLst/>
          </a:prstGeom>
        </p:spPr>
      </p:pic>
      <p:pic>
        <p:nvPicPr>
          <p:cNvPr id="14" name="Graphic 13" descr="Child with balloon with solid fill">
            <a:extLst>
              <a:ext uri="{FF2B5EF4-FFF2-40B4-BE49-F238E27FC236}">
                <a16:creationId xmlns:a16="http://schemas.microsoft.com/office/drawing/2014/main" id="{A2ABBC26-3CF0-7B36-2DE2-D206A7A5A7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203" y="3452973"/>
            <a:ext cx="914400" cy="914400"/>
          </a:xfrm>
          <a:prstGeom prst="rect">
            <a:avLst/>
          </a:prstGeom>
        </p:spPr>
      </p:pic>
      <p:pic>
        <p:nvPicPr>
          <p:cNvPr id="15" name="Graphic 14" descr="Child with balloon with solid fill">
            <a:extLst>
              <a:ext uri="{FF2B5EF4-FFF2-40B4-BE49-F238E27FC236}">
                <a16:creationId xmlns:a16="http://schemas.microsoft.com/office/drawing/2014/main" id="{2C3BF7A0-CBBB-7B07-A5E2-D06B88A3E5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279" y="3451261"/>
            <a:ext cx="914400" cy="914400"/>
          </a:xfrm>
          <a:prstGeom prst="rect">
            <a:avLst/>
          </a:prstGeom>
        </p:spPr>
      </p:pic>
      <p:pic>
        <p:nvPicPr>
          <p:cNvPr id="16" name="Graphic 15" descr="Child with balloon with solid fill">
            <a:extLst>
              <a:ext uri="{FF2B5EF4-FFF2-40B4-BE49-F238E27FC236}">
                <a16:creationId xmlns:a16="http://schemas.microsoft.com/office/drawing/2014/main" id="{52493456-4C67-8D06-43BA-45787EA676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5165" y="3451261"/>
            <a:ext cx="914400" cy="914400"/>
          </a:xfrm>
          <a:prstGeom prst="rect">
            <a:avLst/>
          </a:prstGeom>
        </p:spPr>
      </p:pic>
      <p:pic>
        <p:nvPicPr>
          <p:cNvPr id="17" name="Graphic 16" descr="Child with balloon with solid fill">
            <a:extLst>
              <a:ext uri="{FF2B5EF4-FFF2-40B4-BE49-F238E27FC236}">
                <a16:creationId xmlns:a16="http://schemas.microsoft.com/office/drawing/2014/main" id="{A5041F2E-6D98-7118-B521-26B58F1CB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86338" y="3439274"/>
            <a:ext cx="914400" cy="914400"/>
          </a:xfrm>
          <a:prstGeom prst="rect">
            <a:avLst/>
          </a:prstGeom>
        </p:spPr>
      </p:pic>
      <p:pic>
        <p:nvPicPr>
          <p:cNvPr id="18" name="Graphic 17" descr="Child with balloon with solid fill">
            <a:extLst>
              <a:ext uri="{FF2B5EF4-FFF2-40B4-BE49-F238E27FC236}">
                <a16:creationId xmlns:a16="http://schemas.microsoft.com/office/drawing/2014/main" id="{CA2104E8-08D1-65E4-E199-F3A43DCA90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401" y="3470097"/>
            <a:ext cx="914400" cy="914400"/>
          </a:xfrm>
          <a:prstGeom prst="rect">
            <a:avLst/>
          </a:prstGeom>
        </p:spPr>
      </p:pic>
      <p:pic>
        <p:nvPicPr>
          <p:cNvPr id="19" name="Graphic 18" descr="Child with balloon with solid fill">
            <a:extLst>
              <a:ext uri="{FF2B5EF4-FFF2-40B4-BE49-F238E27FC236}">
                <a16:creationId xmlns:a16="http://schemas.microsoft.com/office/drawing/2014/main" id="{78325DB3-786A-4B70-CCEC-03FEF7607D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0189" y="3449549"/>
            <a:ext cx="914400" cy="914400"/>
          </a:xfrm>
          <a:prstGeom prst="rect">
            <a:avLst/>
          </a:prstGeom>
        </p:spPr>
      </p:pic>
      <p:pic>
        <p:nvPicPr>
          <p:cNvPr id="20" name="Graphic 19" descr="Child with balloon with solid fill">
            <a:extLst>
              <a:ext uri="{FF2B5EF4-FFF2-40B4-BE49-F238E27FC236}">
                <a16:creationId xmlns:a16="http://schemas.microsoft.com/office/drawing/2014/main" id="{2E07C672-3946-F56F-5007-EBB410557D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42527" y="3449548"/>
            <a:ext cx="914400" cy="914400"/>
          </a:xfrm>
          <a:prstGeom prst="rect">
            <a:avLst/>
          </a:prstGeom>
        </p:spPr>
      </p:pic>
      <p:pic>
        <p:nvPicPr>
          <p:cNvPr id="21" name="Graphic 20" descr="Child with balloon with solid fill">
            <a:extLst>
              <a:ext uri="{FF2B5EF4-FFF2-40B4-BE49-F238E27FC236}">
                <a16:creationId xmlns:a16="http://schemas.microsoft.com/office/drawing/2014/main" id="{906C9B4A-42C5-62DA-21CC-10B0785DDF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53494" y="3459823"/>
            <a:ext cx="914400" cy="914400"/>
          </a:xfrm>
          <a:prstGeom prst="rect">
            <a:avLst/>
          </a:prstGeom>
        </p:spPr>
      </p:pic>
      <p:pic>
        <p:nvPicPr>
          <p:cNvPr id="25" name="Graphic 24" descr="Child with balloon with solid fill">
            <a:extLst>
              <a:ext uri="{FF2B5EF4-FFF2-40B4-BE49-F238E27FC236}">
                <a16:creationId xmlns:a16="http://schemas.microsoft.com/office/drawing/2014/main" id="{2B3EA685-2F6C-0A59-AF79-40EEE8A310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381" y="4963274"/>
            <a:ext cx="914400" cy="914400"/>
          </a:xfrm>
          <a:prstGeom prst="rect">
            <a:avLst/>
          </a:prstGeom>
        </p:spPr>
      </p:pic>
      <p:pic>
        <p:nvPicPr>
          <p:cNvPr id="26" name="Graphic 25" descr="Child with balloon with solid fill">
            <a:extLst>
              <a:ext uri="{FF2B5EF4-FFF2-40B4-BE49-F238E27FC236}">
                <a16:creationId xmlns:a16="http://schemas.microsoft.com/office/drawing/2014/main" id="{7B716E22-8BB6-11FA-D1CA-9C83CB9E53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457" y="4961562"/>
            <a:ext cx="914400" cy="914400"/>
          </a:xfrm>
          <a:prstGeom prst="rect">
            <a:avLst/>
          </a:prstGeom>
        </p:spPr>
      </p:pic>
      <p:pic>
        <p:nvPicPr>
          <p:cNvPr id="32" name="Graphic 31" descr="Child with balloon with solid fill">
            <a:extLst>
              <a:ext uri="{FF2B5EF4-FFF2-40B4-BE49-F238E27FC236}">
                <a16:creationId xmlns:a16="http://schemas.microsoft.com/office/drawing/2014/main" id="{EFD4D7EC-A7A6-1D5E-047A-4C8510858C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74343" y="4961562"/>
            <a:ext cx="914400" cy="914400"/>
          </a:xfrm>
          <a:prstGeom prst="rect">
            <a:avLst/>
          </a:prstGeom>
        </p:spPr>
      </p:pic>
      <p:pic>
        <p:nvPicPr>
          <p:cNvPr id="33" name="Graphic 32" descr="Child with balloon with solid fill">
            <a:extLst>
              <a:ext uri="{FF2B5EF4-FFF2-40B4-BE49-F238E27FC236}">
                <a16:creationId xmlns:a16="http://schemas.microsoft.com/office/drawing/2014/main" id="{73AF07D5-FFA4-A376-0038-0C5FE19D13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55516" y="4949575"/>
            <a:ext cx="914400" cy="914400"/>
          </a:xfrm>
          <a:prstGeom prst="rect">
            <a:avLst/>
          </a:prstGeom>
        </p:spPr>
      </p:pic>
      <p:pic>
        <p:nvPicPr>
          <p:cNvPr id="34" name="Graphic 33" descr="Child with balloon with solid fill">
            <a:extLst>
              <a:ext uri="{FF2B5EF4-FFF2-40B4-BE49-F238E27FC236}">
                <a16:creationId xmlns:a16="http://schemas.microsoft.com/office/drawing/2014/main" id="{F9B9DD54-3DB2-1C07-3A5B-DAF0FCB892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48675" y="4970124"/>
            <a:ext cx="914400" cy="914400"/>
          </a:xfrm>
          <a:prstGeom prst="rect">
            <a:avLst/>
          </a:prstGeom>
        </p:spPr>
      </p:pic>
      <p:pic>
        <p:nvPicPr>
          <p:cNvPr id="35" name="Graphic 34" descr="Child with balloon with solid fill">
            <a:extLst>
              <a:ext uri="{FF2B5EF4-FFF2-40B4-BE49-F238E27FC236}">
                <a16:creationId xmlns:a16="http://schemas.microsoft.com/office/drawing/2014/main" id="{58A28713-7FEC-00AD-4A99-D705E0E813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1013" y="4959850"/>
            <a:ext cx="914400" cy="914400"/>
          </a:xfrm>
          <a:prstGeom prst="rect">
            <a:avLst/>
          </a:prstGeom>
        </p:spPr>
      </p:pic>
      <p:pic>
        <p:nvPicPr>
          <p:cNvPr id="36" name="Graphic 35" descr="Child with balloon with solid fill">
            <a:extLst>
              <a:ext uri="{FF2B5EF4-FFF2-40B4-BE49-F238E27FC236}">
                <a16:creationId xmlns:a16="http://schemas.microsoft.com/office/drawing/2014/main" id="{69DD2C7A-5A64-8C9C-CA70-2FF52200B9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4186" y="3449548"/>
            <a:ext cx="914400" cy="914400"/>
          </a:xfrm>
          <a:prstGeom prst="rect">
            <a:avLst/>
          </a:prstGeom>
        </p:spPr>
      </p:pic>
      <p:pic>
        <p:nvPicPr>
          <p:cNvPr id="63" name="Graphic 62" descr="Child with balloon with solid fill">
            <a:extLst>
              <a:ext uri="{FF2B5EF4-FFF2-40B4-BE49-F238E27FC236}">
                <a16:creationId xmlns:a16="http://schemas.microsoft.com/office/drawing/2014/main" id="{6EF402D4-2B93-E4BD-F1D8-8117CED1AF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5427" y="3449550"/>
            <a:ext cx="914400" cy="914400"/>
          </a:xfrm>
          <a:prstGeom prst="rect">
            <a:avLst/>
          </a:prstGeom>
        </p:spPr>
      </p:pic>
      <p:pic>
        <p:nvPicPr>
          <p:cNvPr id="64" name="Graphic 63" descr="Child with balloon with solid fill">
            <a:extLst>
              <a:ext uri="{FF2B5EF4-FFF2-40B4-BE49-F238E27FC236}">
                <a16:creationId xmlns:a16="http://schemas.microsoft.com/office/drawing/2014/main" id="{EF119056-1010-6A78-BE3E-9FF8FF3604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40815" y="4958137"/>
            <a:ext cx="914400" cy="914400"/>
          </a:xfrm>
          <a:prstGeom prst="rect">
            <a:avLst/>
          </a:prstGeom>
        </p:spPr>
      </p:pic>
      <p:pic>
        <p:nvPicPr>
          <p:cNvPr id="65" name="Graphic 64" descr="Child with balloon with solid fill">
            <a:extLst>
              <a:ext uri="{FF2B5EF4-FFF2-40B4-BE49-F238E27FC236}">
                <a16:creationId xmlns:a16="http://schemas.microsoft.com/office/drawing/2014/main" id="{2A650A3D-B956-AED8-D1F6-0C331C5AF9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2056" y="4958137"/>
            <a:ext cx="914400" cy="914400"/>
          </a:xfrm>
          <a:prstGeom prst="rect">
            <a:avLst/>
          </a:prstGeom>
        </p:spPr>
      </p:pic>
      <p:pic>
        <p:nvPicPr>
          <p:cNvPr id="66" name="Graphic 65" descr="Child with balloon with solid fill">
            <a:extLst>
              <a:ext uri="{FF2B5EF4-FFF2-40B4-BE49-F238E27FC236}">
                <a16:creationId xmlns:a16="http://schemas.microsoft.com/office/drawing/2014/main" id="{A178DF08-DF85-B429-BD6A-B36EEA44E1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1926" y="4927315"/>
            <a:ext cx="914400" cy="914400"/>
          </a:xfrm>
          <a:prstGeom prst="rect">
            <a:avLst/>
          </a:prstGeom>
        </p:spPr>
      </p:pic>
      <p:pic>
        <p:nvPicPr>
          <p:cNvPr id="67" name="Graphic 66" descr="Child with balloon with solid fill">
            <a:extLst>
              <a:ext uri="{FF2B5EF4-FFF2-40B4-BE49-F238E27FC236}">
                <a16:creationId xmlns:a16="http://schemas.microsoft.com/office/drawing/2014/main" id="{C19F02FB-CFA6-B8AF-A133-90FA604B67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42891" y="4937590"/>
            <a:ext cx="914400" cy="914400"/>
          </a:xfrm>
          <a:prstGeom prst="rect">
            <a:avLst/>
          </a:prstGeom>
        </p:spPr>
      </p:pic>
      <p:sp>
        <p:nvSpPr>
          <p:cNvPr id="3" name="TextBox 2">
            <a:extLst>
              <a:ext uri="{FF2B5EF4-FFF2-40B4-BE49-F238E27FC236}">
                <a16:creationId xmlns:a16="http://schemas.microsoft.com/office/drawing/2014/main" id="{14EB717F-F17D-D98E-2F18-8873D91BE6E3}"/>
              </a:ext>
            </a:extLst>
          </p:cNvPr>
          <p:cNvSpPr txBox="1"/>
          <p:nvPr/>
        </p:nvSpPr>
        <p:spPr>
          <a:xfrm>
            <a:off x="322675" y="2074927"/>
            <a:ext cx="5090638" cy="276999"/>
          </a:xfrm>
          <a:prstGeom prst="rect">
            <a:avLst/>
          </a:prstGeom>
          <a:noFill/>
        </p:spPr>
        <p:txBody>
          <a:bodyPr wrap="square">
            <a:spAutoFit/>
          </a:bodyPr>
          <a:lstStyle/>
          <a:p>
            <a:pPr lvl="0" fontAlgn="base">
              <a:spcBef>
                <a:spcPct val="0"/>
              </a:spcBef>
              <a:spcAft>
                <a:spcPct val="0"/>
              </a:spcAft>
            </a:pPr>
            <a:r>
              <a:rPr lang="en-GB" sz="1200" dirty="0">
                <a:latin typeface="Arial" panose="020B0604020202020204" pitchFamily="34" charset="0"/>
                <a:ea typeface="Calibri" pitchFamily="34" charset="0"/>
                <a:cs typeface="Arial" panose="020B0604020202020204" pitchFamily="34" charset="0"/>
              </a:rPr>
              <a:t>In 2021/22, </a:t>
            </a:r>
            <a:r>
              <a:rPr kumimoji="0" lang="en-GB" sz="12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Cambridgeshire 8.2%, Peterborough 10.5%, England 10.1%</a:t>
            </a:r>
            <a:endPar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A42B944-C04B-D643-188C-BF81F5FFA8EE}"/>
              </a:ext>
            </a:extLst>
          </p:cNvPr>
          <p:cNvSpPr txBox="1"/>
          <p:nvPr/>
        </p:nvSpPr>
        <p:spPr>
          <a:xfrm>
            <a:off x="5745105" y="3994090"/>
            <a:ext cx="5289480" cy="276999"/>
          </a:xfrm>
          <a:prstGeom prst="rect">
            <a:avLst/>
          </a:prstGeom>
          <a:noFill/>
        </p:spPr>
        <p:txBody>
          <a:bodyPr wrap="square">
            <a:spAutoFit/>
          </a:bodyPr>
          <a:lstStyle/>
          <a:p>
            <a:pPr lvl="0" fontAlgn="base">
              <a:spcBef>
                <a:spcPct val="0"/>
              </a:spcBef>
              <a:spcAft>
                <a:spcPct val="0"/>
              </a:spcAft>
            </a:pPr>
            <a:r>
              <a:rPr lang="en-GB" sz="1200">
                <a:latin typeface="Arial" panose="020B0604020202020204" pitchFamily="34" charset="0"/>
                <a:ea typeface="Calibri" pitchFamily="34" charset="0"/>
                <a:cs typeface="Arial" panose="020B0604020202020204" pitchFamily="34" charset="0"/>
              </a:rPr>
              <a:t>In 2021/22, </a:t>
            </a:r>
            <a:r>
              <a:rPr kumimoji="0" lang="en-GB" sz="12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18.6%, England 23.4% </a:t>
            </a:r>
            <a:endParaRPr kumimoji="0" lang="en-GB"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CD1C6B7-81C4-39C7-9726-5077AE883BA1}"/>
              </a:ext>
            </a:extLst>
          </p:cNvPr>
          <p:cNvSpPr txBox="1"/>
          <p:nvPr/>
        </p:nvSpPr>
        <p:spPr>
          <a:xfrm>
            <a:off x="5694114" y="5664322"/>
            <a:ext cx="5289481" cy="276999"/>
          </a:xfrm>
          <a:prstGeom prst="rect">
            <a:avLst/>
          </a:prstGeom>
          <a:noFill/>
        </p:spPr>
        <p:txBody>
          <a:bodyPr wrap="square">
            <a:spAutoFit/>
          </a:bodyPr>
          <a:lstStyle/>
          <a:p>
            <a:pPr lvl="0" fontAlgn="base">
              <a:spcBef>
                <a:spcPct val="0"/>
              </a:spcBef>
              <a:spcAft>
                <a:spcPct val="0"/>
              </a:spcAft>
            </a:pPr>
            <a:r>
              <a:rPr kumimoji="0" lang="en-GB" sz="12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In 2021/22, 26.0%, England 23.4%)</a:t>
            </a:r>
            <a:endParaRPr kumimoji="0" lang="en-GB"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22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133FC32-285D-4B6A-A597-631C46C0F95D}"/>
              </a:ext>
            </a:extLst>
          </p:cNvPr>
          <p:cNvSpPr txBox="1"/>
          <p:nvPr/>
        </p:nvSpPr>
        <p:spPr>
          <a:xfrm>
            <a:off x="3046998" y="6381082"/>
            <a:ext cx="9016225" cy="430887"/>
          </a:xfrm>
          <a:prstGeom prst="rect">
            <a:avLst/>
          </a:prstGeom>
          <a:noFill/>
        </p:spPr>
        <p:txBody>
          <a:bodyPr wrap="square" lIns="91440" tIns="45720" rIns="91440" bIns="45720" anchor="t">
            <a:spAutoFit/>
          </a:bodyPr>
          <a:lstStyle/>
          <a:p>
            <a:pPr algn="r"/>
            <a:r>
              <a:rPr lang="en-GB" sz="1100" b="1" i="0" u="none" strike="noStrike">
                <a:solidFill>
                  <a:schemeClr val="bg1">
                    <a:lumMod val="50000"/>
                  </a:schemeClr>
                </a:solidFill>
                <a:effectLst/>
                <a:latin typeface="Arial" panose="020B0604020202020204" pitchFamily="34" charset="0"/>
                <a:cs typeface="Arial" panose="020B0604020202020204" pitchFamily="34" charset="0"/>
              </a:rPr>
              <a:t>Source: National Child Measurement Programme, NHS Digital. National </a:t>
            </a:r>
            <a:r>
              <a:rPr lang="en-GB" sz="1100" b="1">
                <a:solidFill>
                  <a:schemeClr val="bg1">
                    <a:lumMod val="50000"/>
                  </a:schemeClr>
                </a:solidFill>
                <a:latin typeface="Arial" panose="020B0604020202020204" pitchFamily="34" charset="0"/>
                <a:cs typeface="Arial" panose="020B0604020202020204" pitchFamily="34" charset="0"/>
              </a:rPr>
              <a:t>dataset. </a:t>
            </a:r>
          </a:p>
          <a:p>
            <a:pPr algn="r"/>
            <a:r>
              <a:rPr lang="en-GB" sz="1100" b="1">
                <a:solidFill>
                  <a:schemeClr val="bg1">
                    <a:lumMod val="50000"/>
                  </a:schemeClr>
                </a:solidFill>
                <a:latin typeface="Arial" panose="020B0604020202020204" pitchFamily="34" charset="0"/>
                <a:cs typeface="Arial" panose="020B0604020202020204" pitchFamily="34" charset="0"/>
              </a:rPr>
              <a:t>Pupils from the Cambridgeshire and Peterborough local authority schools' submission, based on the child’s residential postcode.</a:t>
            </a:r>
            <a:r>
              <a:rPr lang="en-GB" sz="1100">
                <a:solidFill>
                  <a:schemeClr val="bg1">
                    <a:lumMod val="50000"/>
                  </a:schemeClr>
                </a:solidFill>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8165E718-02EB-4850-92D2-AD18929FC23D}"/>
              </a:ext>
            </a:extLst>
          </p:cNvPr>
          <p:cNvSpPr txBox="1"/>
          <p:nvPr/>
        </p:nvSpPr>
        <p:spPr>
          <a:xfrm>
            <a:off x="0" y="6466048"/>
            <a:ext cx="2711483" cy="261610"/>
          </a:xfrm>
          <a:prstGeom prst="rect">
            <a:avLst/>
          </a:prstGeom>
          <a:noFill/>
        </p:spPr>
        <p:txBody>
          <a:bodyPr wrap="square">
            <a:spAutoFit/>
          </a:bodyPr>
          <a:lstStyle/>
          <a:p>
            <a:r>
              <a:rPr lang="en-GB" sz="1100" b="0" i="0" u="none" strike="noStrike">
                <a:effectLst/>
                <a:latin typeface="Arial" panose="020B0604020202020204" pitchFamily="34" charset="0"/>
                <a:cs typeface="Arial" panose="020B0604020202020204" pitchFamily="34" charset="0"/>
              </a:rPr>
              <a:t>RAG rating compared to East of England </a:t>
            </a:r>
            <a:endParaRPr lang="en-GB" sz="1100">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822E6D20-ABDB-4808-9C27-78AFF6E2B0B7}"/>
              </a:ext>
            </a:extLst>
          </p:cNvPr>
          <p:cNvSpPr txBox="1">
            <a:spLocks/>
          </p:cNvSpPr>
          <p:nvPr/>
        </p:nvSpPr>
        <p:spPr>
          <a:xfrm>
            <a:off x="0" y="1"/>
            <a:ext cx="12192000" cy="893852"/>
          </a:xfrm>
          <a:prstGeom prst="rect">
            <a:avLst/>
          </a:prstGeom>
          <a:solidFill>
            <a:srgbClr val="674A6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chemeClr val="bg1"/>
                </a:solidFill>
                <a:latin typeface="Arial" panose="020B0604020202020204" pitchFamily="34" charset="0"/>
                <a:cs typeface="Arial" panose="020B0604020202020204" pitchFamily="34" charset="0"/>
              </a:rPr>
              <a:t>East of England prevalence of overweight and obesity combined, 2022/23  </a:t>
            </a:r>
          </a:p>
        </p:txBody>
      </p:sp>
      <p:sp>
        <p:nvSpPr>
          <p:cNvPr id="25" name="TextBox 24">
            <a:extLst>
              <a:ext uri="{FF2B5EF4-FFF2-40B4-BE49-F238E27FC236}">
                <a16:creationId xmlns:a16="http://schemas.microsoft.com/office/drawing/2014/main" id="{6DF8227A-6D2C-4EF1-9705-B2AB0CC8E955}"/>
              </a:ext>
            </a:extLst>
          </p:cNvPr>
          <p:cNvSpPr txBox="1"/>
          <p:nvPr/>
        </p:nvSpPr>
        <p:spPr>
          <a:xfrm>
            <a:off x="214313" y="1023887"/>
            <a:ext cx="11710987" cy="646331"/>
          </a:xfrm>
          <a:prstGeom prst="rect">
            <a:avLst/>
          </a:prstGeom>
          <a:noFill/>
        </p:spPr>
        <p:txBody>
          <a:bodyPr wrap="square" lIns="91440" tIns="45720" rIns="91440" bIns="45720" rtlCol="0" anchor="t">
            <a:spAutoFit/>
          </a:bodyPr>
          <a:lstStyle/>
          <a:p>
            <a:r>
              <a:rPr lang="en-GB" sz="1800">
                <a:effectLst/>
                <a:latin typeface="Segoe UI" panose="020B0502040204020203" pitchFamily="34" charset="0"/>
              </a:rPr>
              <a:t>Compared to other East of England local authorities, </a:t>
            </a:r>
            <a:r>
              <a:rPr lang="en-GB" sz="1800" b="1">
                <a:effectLst/>
                <a:latin typeface="Segoe UI" panose="020B0502040204020203" pitchFamily="34" charset="0"/>
              </a:rPr>
              <a:t>Peterborough has among the highest rates </a:t>
            </a:r>
            <a:r>
              <a:rPr lang="en-GB" sz="1800">
                <a:effectLst/>
                <a:latin typeface="Segoe UI" panose="020B0502040204020203" pitchFamily="34" charset="0"/>
              </a:rPr>
              <a:t>of overweight and obesity in both Reception and Year 6 children, and </a:t>
            </a:r>
            <a:r>
              <a:rPr lang="en-GB" sz="1800" b="1">
                <a:effectLst/>
                <a:latin typeface="Segoe UI" panose="020B0502040204020203" pitchFamily="34" charset="0"/>
              </a:rPr>
              <a:t>Cambridgeshire has among the lowest</a:t>
            </a:r>
            <a:r>
              <a:rPr lang="en-GB" sz="1800">
                <a:effectLst/>
                <a:latin typeface="Segoe UI" panose="020B0502040204020203" pitchFamily="34" charset="0"/>
              </a:rPr>
              <a:t>.</a:t>
            </a:r>
            <a:endParaRPr lang="en-GB" sz="1800">
              <a:effectLst/>
              <a:latin typeface="Arial" panose="020B0604020202020204" pitchFamily="34" charset="0"/>
            </a:endParaRPr>
          </a:p>
        </p:txBody>
      </p:sp>
      <p:sp>
        <p:nvSpPr>
          <p:cNvPr id="5" name="TextBox 4">
            <a:extLst>
              <a:ext uri="{FF2B5EF4-FFF2-40B4-BE49-F238E27FC236}">
                <a16:creationId xmlns:a16="http://schemas.microsoft.com/office/drawing/2014/main" id="{D1FF5E50-7686-1E34-8CAB-C94ABB5D4E1A}"/>
              </a:ext>
            </a:extLst>
          </p:cNvPr>
          <p:cNvSpPr txBox="1"/>
          <p:nvPr/>
        </p:nvSpPr>
        <p:spPr>
          <a:xfrm>
            <a:off x="1355741" y="1953459"/>
            <a:ext cx="7211848" cy="461665"/>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Table 4. Prevalence of overweight and obesity combined (%) in East of England with RAG ratings comparing against East of England, 2022/23</a:t>
            </a:r>
          </a:p>
        </p:txBody>
      </p:sp>
      <p:pic>
        <p:nvPicPr>
          <p:cNvPr id="2" name="Picture 1">
            <a:extLst>
              <a:ext uri="{FF2B5EF4-FFF2-40B4-BE49-F238E27FC236}">
                <a16:creationId xmlns:a16="http://schemas.microsoft.com/office/drawing/2014/main" id="{E46AC013-B6A1-09D6-CAEB-860226203C79}"/>
              </a:ext>
            </a:extLst>
          </p:cNvPr>
          <p:cNvPicPr>
            <a:picLocks noChangeAspect="1"/>
          </p:cNvPicPr>
          <p:nvPr/>
        </p:nvPicPr>
        <p:blipFill>
          <a:blip r:embed="rId3"/>
          <a:stretch>
            <a:fillRect/>
          </a:stretch>
        </p:blipFill>
        <p:spPr>
          <a:xfrm>
            <a:off x="1419677" y="2485117"/>
            <a:ext cx="7288894" cy="3265607"/>
          </a:xfrm>
          <a:prstGeom prst="rect">
            <a:avLst/>
          </a:prstGeom>
        </p:spPr>
      </p:pic>
    </p:spTree>
    <p:extLst>
      <p:ext uri="{BB962C8B-B14F-4D97-AF65-F5344CB8AC3E}">
        <p14:creationId xmlns:p14="http://schemas.microsoft.com/office/powerpoint/2010/main" val="2244431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F556E271C77C49A2DD1132E09379C2" ma:contentTypeVersion="14" ma:contentTypeDescription="Create a new document." ma:contentTypeScope="" ma:versionID="e12d2e8fec99d674bc583956871aeeed">
  <xsd:schema xmlns:xsd="http://www.w3.org/2001/XMLSchema" xmlns:xs="http://www.w3.org/2001/XMLSchema" xmlns:p="http://schemas.microsoft.com/office/2006/metadata/properties" xmlns:ns2="ada36f07-8a99-4dcb-9c34-3e87de20e085" xmlns:ns3="d68d425d-41c2-419a-bd24-50a461c5967c" targetNamespace="http://schemas.microsoft.com/office/2006/metadata/properties" ma:root="true" ma:fieldsID="08968df3ad9880f06772cbb4328af651" ns2:_="" ns3:_="">
    <xsd:import namespace="ada36f07-8a99-4dcb-9c34-3e87de20e085"/>
    <xsd:import namespace="d68d425d-41c2-419a-bd24-50a461c596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36f07-8a99-4dcb-9c34-3e87de20e0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8d425d-41c2-419a-bd24-50a461c596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346a6a4-3236-43c9-8cdb-d9c85776029d}" ma:internalName="TaxCatchAll" ma:showField="CatchAllData" ma:web="d68d425d-41c2-419a-bd24-50a461c596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68d425d-41c2-419a-bd24-50a461c5967c" xsi:nil="true"/>
    <lcf76f155ced4ddcb4097134ff3c332f xmlns="ada36f07-8a99-4dcb-9c34-3e87de20e085">
      <Terms xmlns="http://schemas.microsoft.com/office/infopath/2007/PartnerControls"/>
    </lcf76f155ced4ddcb4097134ff3c332f>
    <SharedWithUsers xmlns="d68d425d-41c2-419a-bd24-50a461c5967c">
      <UserInfo>
        <DisplayName>Vicki Peacey</DisplayName>
        <AccountId>67</AccountId>
        <AccountType/>
      </UserInfo>
      <UserInfo>
        <DisplayName>Elizabeth Wright</DisplayName>
        <AccountId>12</AccountId>
        <AccountType/>
      </UserInfo>
    </SharedWithUsers>
  </documentManagement>
</p:properties>
</file>

<file path=customXml/itemProps1.xml><?xml version="1.0" encoding="utf-8"?>
<ds:datastoreItem xmlns:ds="http://schemas.openxmlformats.org/officeDocument/2006/customXml" ds:itemID="{18ACD89F-0369-4E1C-803F-7727C06DD6A1}">
  <ds:schemaRefs>
    <ds:schemaRef ds:uri="ada36f07-8a99-4dcb-9c34-3e87de20e085"/>
    <ds:schemaRef ds:uri="d68d425d-41c2-419a-bd24-50a461c596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94C32A-FD92-4501-B446-E6DA1F974BC0}">
  <ds:schemaRefs>
    <ds:schemaRef ds:uri="http://schemas.microsoft.com/sharepoint/v3/contenttype/forms"/>
  </ds:schemaRefs>
</ds:datastoreItem>
</file>

<file path=customXml/itemProps3.xml><?xml version="1.0" encoding="utf-8"?>
<ds:datastoreItem xmlns:ds="http://schemas.openxmlformats.org/officeDocument/2006/customXml" ds:itemID="{DA2CB997-682C-4877-93D8-6E99A1103C5A}">
  <ds:schemaRefs>
    <ds:schemaRef ds:uri="http://purl.org/dc/elements/1.1/"/>
    <ds:schemaRef ds:uri="http://www.w3.org/XML/1998/namespace"/>
    <ds:schemaRef ds:uri="http://schemas.microsoft.com/office/2006/documentManagement/types"/>
    <ds:schemaRef ds:uri="d68d425d-41c2-419a-bd24-50a461c5967c"/>
    <ds:schemaRef ds:uri="http://schemas.openxmlformats.org/package/2006/metadata/core-properties"/>
    <ds:schemaRef ds:uri="http://purl.org/dc/dcmitype/"/>
    <ds:schemaRef ds:uri="http://schemas.microsoft.com/office/infopath/2007/PartnerControls"/>
    <ds:schemaRef ds:uri="ada36f07-8a99-4dcb-9c34-3e87de20e08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259</TotalTime>
  <Words>6261</Words>
  <Application>Microsoft Office PowerPoint</Application>
  <PresentationFormat>Widescreen</PresentationFormat>
  <Paragraphs>386</Paragraphs>
  <Slides>32</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Segoe UI</vt:lpstr>
      <vt:lpstr>Office Theme</vt:lpstr>
      <vt:lpstr>National Child Measurement Programme (NCMP) 2022/23</vt:lpstr>
      <vt:lpstr>PowerPoint Presentation</vt:lpstr>
      <vt:lpstr> National dataset</vt:lpstr>
      <vt:lpstr>East of England NCMP prevalence figures 2022/23</vt:lpstr>
      <vt:lpstr>PowerPoint Presentation</vt:lpstr>
      <vt:lpstr>Prevalence of overweight and obesity combined, 2022/23</vt:lpstr>
      <vt:lpstr>PowerPoint Presentation</vt:lpstr>
      <vt:lpstr>Prevalence of children living with obesity (including severe obesity)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BMI categories by ethnicity (2022/23 NCMP)</vt:lpstr>
      <vt:lpstr>Local enhanced dataset</vt:lpstr>
      <vt:lpstr>PowerPoint Presentation</vt:lpstr>
      <vt:lpstr>PowerPoint Presentation</vt:lpstr>
      <vt:lpstr>Weight category ‘Healthy weight’ by district</vt:lpstr>
      <vt:lpstr>Weight category ‘Overweight or very overweight’ by district</vt:lpstr>
      <vt:lpstr>Weight categories by district (Reception), 2021/22 – 2022/23</vt:lpstr>
      <vt:lpstr>Weight categories by district (Year 6), 2021/22 – 2022/23</vt:lpstr>
      <vt:lpstr>Overweight by district and sex, 2021/22 – 2022/23 </vt:lpstr>
      <vt:lpstr>Overweight by district and sex, 2021/22 – 2022/23</vt:lpstr>
      <vt:lpstr>Very overweight by district and sex, 2021/22 – 2022/23 </vt:lpstr>
      <vt:lpstr>Very overweight by sex, 2021/22 – 2022/23 </vt:lpstr>
      <vt:lpstr>Healthy weight, by LSOA, 2021/22 – 2022/23</vt:lpstr>
      <vt:lpstr>Overweight or very overweight, by LSOA, 2021/22 – 2022/23</vt:lpstr>
      <vt:lpstr>Weight status categories by IMD 2019 decile, 2021/22 - 2022/23</vt:lpstr>
      <vt:lpstr>Overweight and Very overweight category, by ward and deprivation, 2021/22 – 2022/23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Child Measurement Programme (NCMP) 2021/22</dc:title>
  <dc:creator>Nicola Gowers</dc:creator>
  <cp:lastModifiedBy>Nicola Gowers</cp:lastModifiedBy>
  <cp:revision>36</cp:revision>
  <dcterms:created xsi:type="dcterms:W3CDTF">2022-12-06T16:17:01Z</dcterms:created>
  <dcterms:modified xsi:type="dcterms:W3CDTF">2024-05-07T15:49:36Z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0x0101001BF556E271C77C49A2DD1132E09379C2</vt:lpwstr>
  </property>
  <property fmtid="{D5CDD505-2E9C-101B-9397-08002B2CF9AE}" pid="3" name="MediaServiceImageTags">
    <vt:lpwstr/>
  </property>
</Properties>
</file>