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notesMasterIdLst>
    <p:notesMasterId r:id="rId29"/>
  </p:notesMasterIdLst>
  <p:sldIdLst>
    <p:sldId id="913" r:id="rId5"/>
    <p:sldId id="954" r:id="rId6"/>
    <p:sldId id="937" r:id="rId7"/>
    <p:sldId id="952" r:id="rId8"/>
    <p:sldId id="951" r:id="rId9"/>
    <p:sldId id="953" r:id="rId10"/>
    <p:sldId id="949" r:id="rId11"/>
    <p:sldId id="950" r:id="rId12"/>
    <p:sldId id="955" r:id="rId13"/>
    <p:sldId id="956" r:id="rId14"/>
    <p:sldId id="958" r:id="rId15"/>
    <p:sldId id="959" r:id="rId16"/>
    <p:sldId id="960" r:id="rId17"/>
    <p:sldId id="961" r:id="rId18"/>
    <p:sldId id="963" r:id="rId19"/>
    <p:sldId id="258" r:id="rId20"/>
    <p:sldId id="299" r:id="rId21"/>
    <p:sldId id="300" r:id="rId22"/>
    <p:sldId id="302" r:id="rId23"/>
    <p:sldId id="301" r:id="rId24"/>
    <p:sldId id="962" r:id="rId25"/>
    <p:sldId id="964" r:id="rId26"/>
    <p:sldId id="948" r:id="rId27"/>
    <p:sldId id="93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F4F56E-306A-7A1A-02A8-8B6E70CA16BF}" v="13" dt="2024-04-17T12:10:41.908"/>
    <p1510:client id="{72217CEB-EAAB-A90D-5D06-B5A689112F32}" v="2" dt="2024-04-17T12:15:43.127"/>
    <p1510:client id="{7F41E184-1E0B-9CCB-B539-DFCD0411176C}" v="811" dt="2024-04-17T18:44:04.463"/>
    <p1510:client id="{95D6A0D9-C57E-FC75-D1D7-E4940FD1CBD5}" v="1148" dt="2024-04-17T15:53:40.1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16581-CDE6-42BB-ACBB-453185AC2D25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E6FCD-3E22-4FF1-90F2-11E613B7E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64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E6FCD-3E22-4FF1-90F2-11E613B7E5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14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Showing the extent of the output from last session </a:t>
            </a:r>
          </a:p>
          <a:p>
            <a:endParaRPr lang="en-GB" dirty="0"/>
          </a:p>
          <a:p>
            <a:r>
              <a:rPr lang="en-GB" dirty="0"/>
              <a:t>Showing what work has gone into understand what they said TI practice is. </a:t>
            </a:r>
          </a:p>
          <a:p>
            <a:pPr lvl="1"/>
            <a:r>
              <a:rPr lang="en-GB" dirty="0" err="1"/>
              <a:t>Distiguish</a:t>
            </a:r>
            <a:r>
              <a:rPr lang="en-GB" dirty="0"/>
              <a:t> between theories and practice elsewhere ten moving into local vision/practice</a:t>
            </a:r>
          </a:p>
          <a:p>
            <a:pPr lvl="1"/>
            <a:r>
              <a:rPr lang="en-GB" dirty="0"/>
              <a:t>Show the theming (working out) – from the 3 hours in July, this is where we are now…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FA98A-61AF-4A88-B314-826A85AF376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06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E6FCD-3E22-4FF1-90F2-11E613B7E53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34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49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3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074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740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916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739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7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2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3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52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13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17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24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7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96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71E6B-1EE3-47A7-B9C4-8CAC3089826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9025BD-5601-4106-8BB9-CA502D1C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ambridgeshireinsight.org.uk/housing/priority-themes/housing-need/changing-futures-cp/" TargetMode="External"/><Relationship Id="rId4" Type="http://schemas.openxmlformats.org/officeDocument/2006/relationships/hyperlink" Target="mailto:Changingfutures@cambridgeshire.gov,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kyle.buckle-Hodgson@cambridgeshire.gov.u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joe.gilbert@Cambridgeshire.gov.u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CB4C-A0D1-4115-943A-624D83C33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880" y="1890929"/>
            <a:ext cx="4410720" cy="321582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4200"/>
              <a:t>Changing Futures</a:t>
            </a:r>
            <a:br>
              <a:rPr lang="en-GB" sz="4200"/>
            </a:br>
            <a:r>
              <a:rPr lang="en-GB" sz="4200"/>
              <a:t>Cambridgeshire &amp; Peterborough</a:t>
            </a:r>
            <a:br>
              <a:rPr lang="en-GB" sz="4200"/>
            </a:br>
            <a:br>
              <a:rPr lang="en-GB" sz="4200"/>
            </a:br>
            <a:endParaRPr lang="en-GB" sz="4200">
              <a:latin typeface="Trebuchet MS"/>
              <a:ea typeface="Calibri"/>
              <a:cs typeface="Calibri"/>
            </a:endParaRPr>
          </a:p>
        </p:txBody>
      </p:sp>
      <p:pic>
        <p:nvPicPr>
          <p:cNvPr id="11" name="Picture 10" descr="Diagram, venn diagram&#10;&#10;Description automatically generated">
            <a:extLst>
              <a:ext uri="{FF2B5EF4-FFF2-40B4-BE49-F238E27FC236}">
                <a16:creationId xmlns:a16="http://schemas.microsoft.com/office/drawing/2014/main" id="{D963A039-BE83-44CE-8E30-61DED1348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56" y="1732176"/>
            <a:ext cx="3830811" cy="383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7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53F62-927E-C4FA-9ED0-3DADA40A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The Buddy System – Tips for a Buddy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595D5-9B96-79E0-24D6-B8BCF5324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buFont typeface="Wingdings 3"/>
              <a:buChar char=""/>
            </a:pPr>
            <a:r>
              <a:rPr lang="en-GB" sz="140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Support me to be myself </a:t>
            </a:r>
            <a:endParaRPr lang="en-US" sz="1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 3"/>
              <a:buChar char=""/>
            </a:pPr>
            <a:r>
              <a:rPr lang="en-GB" sz="140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Give me confidence to speak </a:t>
            </a:r>
          </a:p>
          <a:p>
            <a:pPr>
              <a:lnSpc>
                <a:spcPct val="90000"/>
              </a:lnSpc>
              <a:buFont typeface="Wingdings 3"/>
              <a:buChar char=""/>
            </a:pPr>
            <a:r>
              <a:rPr lang="en-GB" sz="140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Help me prepare for the meeting </a:t>
            </a:r>
          </a:p>
          <a:p>
            <a:pPr>
              <a:lnSpc>
                <a:spcPct val="90000"/>
              </a:lnSpc>
              <a:buFont typeface="Wingdings 3"/>
              <a:buChar char=""/>
            </a:pPr>
            <a:r>
              <a:rPr lang="en-GB" sz="140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Allow time to ask questions after the meeting </a:t>
            </a:r>
          </a:p>
          <a:p>
            <a:pPr>
              <a:lnSpc>
                <a:spcPct val="90000"/>
              </a:lnSpc>
              <a:buFont typeface="Wingdings 3"/>
              <a:buChar char=""/>
            </a:pPr>
            <a:r>
              <a:rPr lang="en-GB" sz="140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Ensure I am an equal member of the group </a:t>
            </a:r>
          </a:p>
          <a:p>
            <a:pPr>
              <a:lnSpc>
                <a:spcPct val="90000"/>
              </a:lnSpc>
              <a:buFont typeface="Wingdings 3"/>
              <a:buChar char=""/>
            </a:pPr>
            <a:r>
              <a:rPr lang="en-GB" sz="140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Be a consistent person for this task </a:t>
            </a:r>
          </a:p>
          <a:p>
            <a:pPr>
              <a:lnSpc>
                <a:spcPct val="90000"/>
              </a:lnSpc>
              <a:buFont typeface="Wingdings 3"/>
              <a:buChar char=""/>
            </a:pPr>
            <a:r>
              <a:rPr lang="en-GB" sz="140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Treat me as an individual </a:t>
            </a:r>
          </a:p>
          <a:p>
            <a:pPr>
              <a:lnSpc>
                <a:spcPct val="90000"/>
              </a:lnSpc>
              <a:buFont typeface="Wingdings 3"/>
              <a:buChar char=""/>
            </a:pPr>
            <a:r>
              <a:rPr lang="en-GB" sz="140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Listen </a:t>
            </a:r>
          </a:p>
          <a:p>
            <a:pPr>
              <a:lnSpc>
                <a:spcPct val="90000"/>
              </a:lnSpc>
              <a:buFont typeface="Wingdings 3"/>
              <a:buChar char=""/>
            </a:pPr>
            <a:r>
              <a:rPr lang="en-GB" sz="140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Trust </a:t>
            </a:r>
          </a:p>
          <a:p>
            <a:pPr>
              <a:lnSpc>
                <a:spcPct val="90000"/>
              </a:lnSpc>
              <a:buFont typeface="Wingdings 3"/>
              <a:buChar char=""/>
            </a:pPr>
            <a:r>
              <a:rPr lang="en-GB" sz="140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Be the buddy that you would want if you were in my position </a:t>
            </a:r>
          </a:p>
          <a:p>
            <a:pPr>
              <a:lnSpc>
                <a:spcPct val="90000"/>
              </a:lnSpc>
              <a:buFont typeface="Wingdings 3"/>
              <a:buChar char=""/>
            </a:pPr>
            <a:r>
              <a:rPr lang="en-GB" sz="140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Feedback what my contribution has done or changed </a:t>
            </a:r>
          </a:p>
          <a:p>
            <a:pPr marL="0" indent="0">
              <a:lnSpc>
                <a:spcPct val="90000"/>
              </a:lnSpc>
              <a:buNone/>
            </a:pPr>
            <a:endParaRPr lang="en-GB" sz="1000">
              <a:solidFill>
                <a:schemeClr val="bg1"/>
              </a:solidFill>
            </a:endParaRPr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654E4B27-1DD2-86AB-F81E-32A249F4D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7616" y="972608"/>
            <a:ext cx="4900269" cy="4900269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10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3F62-927E-C4FA-9ED0-3DADA40A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/>
              <a:t>The Buddy System – Reasons to be a Buddy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595D5-9B96-79E0-24D6-B8BCF5324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5220430" cy="3701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Font typeface="Wingdings 3"/>
              <a:buChar char=""/>
            </a:pPr>
            <a:endParaRPr lang="en-GB" sz="1500">
              <a:latin typeface="Calibri Light"/>
              <a:ea typeface="Calibri Light"/>
              <a:cs typeface="Calibri Light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1500"/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654E4B27-1DD2-86AB-F81E-32A249F4D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7417" y="2159000"/>
            <a:ext cx="3145536" cy="3145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332532-F1F6-2DEB-6B82-6240E184A9E6}"/>
              </a:ext>
            </a:extLst>
          </p:cNvPr>
          <p:cNvSpPr txBox="1"/>
          <p:nvPr/>
        </p:nvSpPr>
        <p:spPr>
          <a:xfrm>
            <a:off x="1175657" y="2166257"/>
            <a:ext cx="4234542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Symbol"/>
              <a:buChar char="•"/>
            </a:pPr>
            <a:r>
              <a:rPr lang="en-GB">
                <a:latin typeface="Trebuchet MS"/>
                <a:ea typeface="Calibri Light"/>
                <a:cs typeface="Calibri Light"/>
              </a:rPr>
              <a:t>Direct connection to experts by experience  </a:t>
            </a:r>
          </a:p>
          <a:p>
            <a:pPr marL="228600" indent="-228600">
              <a:buFont typeface="Symbol"/>
              <a:buChar char="•"/>
            </a:pPr>
            <a:endParaRPr lang="en-GB">
              <a:latin typeface="Trebuchet MS"/>
              <a:ea typeface="Calibri Light"/>
              <a:cs typeface="Calibri Light"/>
            </a:endParaRPr>
          </a:p>
          <a:p>
            <a:pPr marL="228600" indent="-228600">
              <a:buFont typeface="Symbol"/>
              <a:buChar char="•"/>
            </a:pPr>
            <a:r>
              <a:rPr lang="en-GB">
                <a:latin typeface="Trebuchet MS"/>
                <a:ea typeface="Calibri Light"/>
                <a:cs typeface="Calibri Light"/>
              </a:rPr>
              <a:t>Expertise that may not have been previously contributed </a:t>
            </a:r>
          </a:p>
          <a:p>
            <a:pPr marL="228600" indent="-228600">
              <a:buFont typeface="Symbol"/>
              <a:buChar char="•"/>
            </a:pPr>
            <a:endParaRPr lang="en-GB"/>
          </a:p>
          <a:p>
            <a:pPr marL="228600" indent="-228600">
              <a:buFont typeface="Symbol"/>
              <a:buChar char="•"/>
            </a:pPr>
            <a:r>
              <a:rPr lang="en-GB">
                <a:latin typeface="Trebuchet MS"/>
                <a:ea typeface="Calibri Light"/>
                <a:cs typeface="Calibri Light"/>
              </a:rPr>
              <a:t>Insight into other areas of work unrelated to the topic of the meeting  </a:t>
            </a:r>
          </a:p>
          <a:p>
            <a:pPr marL="228600" indent="-228600">
              <a:buFont typeface="Symbol"/>
              <a:buChar char="•"/>
            </a:pPr>
            <a:endParaRPr lang="en-GB">
              <a:latin typeface="Trebuchet MS"/>
              <a:ea typeface="Calibri Light"/>
              <a:cs typeface="Calibri Light"/>
            </a:endParaRPr>
          </a:p>
          <a:p>
            <a:pPr marL="228600" indent="-228600">
              <a:buFont typeface="Symbol"/>
              <a:buChar char="•"/>
            </a:pPr>
            <a:r>
              <a:rPr lang="en-GB">
                <a:latin typeface="Trebuchet MS"/>
                <a:ea typeface="Calibri Light"/>
                <a:cs typeface="Calibri Light"/>
              </a:rPr>
              <a:t>Time to reflect with an expert in the field  </a:t>
            </a:r>
          </a:p>
          <a:p>
            <a:pPr marL="228600" indent="-228600">
              <a:buFont typeface="Symbol"/>
              <a:buChar char="•"/>
            </a:pPr>
            <a:endParaRPr lang="en-GB">
              <a:latin typeface="Trebuchet MS"/>
              <a:ea typeface="Calibri Light"/>
              <a:cs typeface="Calibri Light"/>
            </a:endParaRPr>
          </a:p>
          <a:p>
            <a:pPr marL="228600" indent="-228600">
              <a:buFont typeface="Symbol"/>
              <a:buChar char="•"/>
            </a:pPr>
            <a:r>
              <a:rPr lang="en-GB">
                <a:latin typeface="Trebuchet MS"/>
                <a:ea typeface="Calibri Light"/>
                <a:cs typeface="Calibri Light"/>
              </a:rPr>
              <a:t>Opportunity to think about why we are doing what we do  </a:t>
            </a:r>
          </a:p>
        </p:txBody>
      </p:sp>
    </p:spTree>
    <p:extLst>
      <p:ext uri="{BB962C8B-B14F-4D97-AF65-F5344CB8AC3E}">
        <p14:creationId xmlns:p14="http://schemas.microsoft.com/office/powerpoint/2010/main" val="401467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3BD40-FA21-0BA7-484D-EC475690E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016754" cy="38807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Changing Futures Systems Leaders Group</a:t>
            </a:r>
          </a:p>
          <a:p>
            <a:r>
              <a:rPr lang="en-GB" dirty="0"/>
              <a:t>It Takes A City Homeless Charter Group</a:t>
            </a:r>
          </a:p>
          <a:p>
            <a:r>
              <a:rPr lang="en-GB" dirty="0" err="1"/>
              <a:t>Cambs</a:t>
            </a:r>
            <a:r>
              <a:rPr lang="en-GB" dirty="0"/>
              <a:t> Criminal Justice Board Rehabilitation &amp; Resettlement Group</a:t>
            </a:r>
          </a:p>
          <a:p>
            <a:endParaRPr lang="en-GB" dirty="0"/>
          </a:p>
          <a:p>
            <a:r>
              <a:rPr lang="en-GB" dirty="0"/>
              <a:t>Domestic Abuse &amp; Sexual Violence Board (proposing in May)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i="1" dirty="0"/>
              <a:t>Is this happening in your system, is there ambition to do more?</a:t>
            </a:r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7BF911-B14E-E9EA-20E3-AA4B8EF2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The Buddy System</a:t>
            </a:r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8A744451-2DE6-337D-332F-6C5A88B4D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8303" y="2159000"/>
            <a:ext cx="3145536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5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Cup of coffee">
            <a:extLst>
              <a:ext uri="{FF2B5EF4-FFF2-40B4-BE49-F238E27FC236}">
                <a16:creationId xmlns:a16="http://schemas.microsoft.com/office/drawing/2014/main" id="{5A2CD8AF-6455-C9F8-66E7-4B1C0B65C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07" t="9090" r="33800" b="5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B50706-6EF0-AD7A-2C44-A49767FB5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1702099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38F87-79B1-7BE1-6733-464F9DBD3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diagram&#10;&#10;Description automatically generated">
            <a:extLst>
              <a:ext uri="{FF2B5EF4-FFF2-40B4-BE49-F238E27FC236}">
                <a16:creationId xmlns:a16="http://schemas.microsoft.com/office/drawing/2014/main" id="{DD194414-1526-C7DC-DACA-FEEBDEF99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1743" y="3172288"/>
            <a:ext cx="1847850" cy="1857375"/>
          </a:xfrm>
        </p:spPr>
      </p:pic>
    </p:spTree>
    <p:extLst>
      <p:ext uri="{BB962C8B-B14F-4D97-AF65-F5344CB8AC3E}">
        <p14:creationId xmlns:p14="http://schemas.microsoft.com/office/powerpoint/2010/main" val="1104098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diagram&#10;&#10;Description automatically generated">
            <a:extLst>
              <a:ext uri="{FF2B5EF4-FFF2-40B4-BE49-F238E27FC236}">
                <a16:creationId xmlns:a16="http://schemas.microsoft.com/office/drawing/2014/main" id="{A294D4DB-462C-5176-FB63-8941CFB791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7" r="1" b="18639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F47A242-905E-D1A8-50DF-D3D5F318089F}"/>
              </a:ext>
            </a:extLst>
          </p:cNvPr>
          <p:cNvSpPr txBox="1"/>
          <p:nvPr/>
        </p:nvSpPr>
        <p:spPr>
          <a:xfrm>
            <a:off x="585865" y="636367"/>
            <a:ext cx="417975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Trauma Informed Systems - workshop 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9292FC-446D-6982-5797-FF2061CB5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7" y="4620760"/>
            <a:ext cx="6027640" cy="22370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We asked:</a:t>
            </a:r>
            <a:endParaRPr lang="en-US" b="1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What do we mean by Trauma Informed Approaches?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What are the barriers to trauma informed practice?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What do we need to consider before moving forward?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What should we do next?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160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ad in a grassy field with a cartoon sun">
            <a:extLst>
              <a:ext uri="{FF2B5EF4-FFF2-40B4-BE49-F238E27FC236}">
                <a16:creationId xmlns:a16="http://schemas.microsoft.com/office/drawing/2014/main" id="{E67D7E71-285B-F135-E393-0E3696CDA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88AB99-06A3-37FD-B179-E8A55029A47E}"/>
              </a:ext>
            </a:extLst>
          </p:cNvPr>
          <p:cNvSpPr txBox="1"/>
          <p:nvPr/>
        </p:nvSpPr>
        <p:spPr>
          <a:xfrm rot="20165799">
            <a:off x="90693" y="3339299"/>
            <a:ext cx="4248000" cy="733663"/>
          </a:xfrm>
          <a:prstGeom prst="rightArrow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Path 1</a:t>
            </a:r>
            <a:r>
              <a:rPr lang="en-GB" dirty="0"/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our Network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FB70A-039E-3BC0-2B34-4838D773D521}"/>
              </a:ext>
            </a:extLst>
          </p:cNvPr>
          <p:cNvSpPr txBox="1"/>
          <p:nvPr/>
        </p:nvSpPr>
        <p:spPr>
          <a:xfrm rot="19245772">
            <a:off x="860282" y="4688396"/>
            <a:ext cx="4248000" cy="746019"/>
          </a:xfrm>
          <a:prstGeom prst="rightArrow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/>
              <a:t>Path 2</a:t>
            </a:r>
            <a:r>
              <a:rPr lang="en-GB" dirty="0"/>
              <a:t>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Embed coproduction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B383A-D520-D3B0-16E8-F728F16D2158}"/>
              </a:ext>
            </a:extLst>
          </p:cNvPr>
          <p:cNvSpPr txBox="1"/>
          <p:nvPr/>
        </p:nvSpPr>
        <p:spPr>
          <a:xfrm rot="2370399">
            <a:off x="5857155" y="4183207"/>
            <a:ext cx="4692215" cy="1334733"/>
          </a:xfrm>
          <a:prstGeom prst="leftArrow">
            <a:avLst/>
          </a:prstGeom>
          <a:solidFill>
            <a:schemeClr val="accent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/>
              <a:t>Path 3</a:t>
            </a:r>
            <a:r>
              <a:rPr lang="en-GB" dirty="0"/>
              <a:t> </a:t>
            </a:r>
            <a:r>
              <a:rPr lang="en-GB" sz="1800" kern="100" dirty="0">
                <a:effectLst/>
                <a:latin typeface="Calibri"/>
                <a:ea typeface="Calibri"/>
                <a:cs typeface="Times New Roman"/>
              </a:rPr>
              <a:t>Consistency around trauma informed approaches</a:t>
            </a:r>
            <a:r>
              <a:rPr lang="en-GB" kern="100" dirty="0">
                <a:latin typeface="Calibri"/>
                <a:ea typeface="Calibri"/>
                <a:cs typeface="Times New Roman"/>
              </a:rPr>
              <a:t> (Framework)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EDA008-F31C-6BF6-C1C1-CE2FF1300224}"/>
              </a:ext>
            </a:extLst>
          </p:cNvPr>
          <p:cNvSpPr txBox="1"/>
          <p:nvPr/>
        </p:nvSpPr>
        <p:spPr>
          <a:xfrm rot="1610929">
            <a:off x="6941004" y="2654678"/>
            <a:ext cx="5100258" cy="1334733"/>
          </a:xfrm>
          <a:prstGeom prst="leftArrow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/>
              <a:t>Path 4</a:t>
            </a:r>
            <a:r>
              <a:rPr lang="en-GB" dirty="0"/>
              <a:t>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Explore, design and pilot support systems for staff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BD137D-E406-9B7A-1F6C-CAFF84BBA6F2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4383897" cy="13208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rgbClr val="FFFF00"/>
                </a:solidFill>
              </a:rPr>
              <a:t>The Four Pathways to the Sun</a:t>
            </a:r>
          </a:p>
        </p:txBody>
      </p:sp>
    </p:spTree>
    <p:extLst>
      <p:ext uri="{BB962C8B-B14F-4D97-AF65-F5344CB8AC3E}">
        <p14:creationId xmlns:p14="http://schemas.microsoft.com/office/powerpoint/2010/main" val="425462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0977BF-4F27-28C5-8014-A6E081C7F6A5}"/>
              </a:ext>
            </a:extLst>
          </p:cNvPr>
          <p:cNvSpPr txBox="1"/>
          <p:nvPr/>
        </p:nvSpPr>
        <p:spPr>
          <a:xfrm>
            <a:off x="0" y="1513379"/>
            <a:ext cx="12192000" cy="3831242"/>
          </a:xfrm>
          <a:prstGeom prst="homePlate">
            <a:avLst/>
          </a:prstGeom>
          <a:solidFill>
            <a:schemeClr val="accent3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>
                <a:latin typeface="Calibri"/>
                <a:cs typeface="Calibri"/>
              </a:rPr>
              <a:t>Path 1 </a:t>
            </a:r>
            <a:r>
              <a:rPr lang="en-GB" sz="32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Establish our Network</a:t>
            </a:r>
            <a:endParaRPr lang="en-GB" sz="3200" b="1">
              <a:latin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>
                <a:effectLst/>
                <a:latin typeface="Calibri"/>
                <a:ea typeface="Calibri" panose="020F0502020204030204" pitchFamily="34" charset="0"/>
                <a:cs typeface="Times New Roman"/>
              </a:rPr>
              <a:t>This is the vehicle through which we do the doing! So…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kern="100">
                <a:effectLst/>
                <a:latin typeface="Calibri"/>
                <a:ea typeface="Calibri" panose="020F0502020204030204" pitchFamily="34" charset="0"/>
                <a:cs typeface="Times New Roman"/>
              </a:rPr>
              <a:t>What does our Network (or whatever we agree to call it) look like?</a:t>
            </a:r>
            <a:r>
              <a:rPr lang="en-GB" sz="2400" kern="1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kern="100">
                <a:effectLst/>
                <a:latin typeface="Calibri"/>
                <a:ea typeface="Calibri" panose="020F0502020204030204" pitchFamily="34" charset="0"/>
                <a:cs typeface="Times New Roman"/>
              </a:rPr>
              <a:t>How does it operate? (structure/set-up)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kern="100">
                <a:effectLst/>
                <a:latin typeface="Calibri"/>
                <a:ea typeface="Calibri" panose="020F0502020204030204" pitchFamily="34" charset="0"/>
                <a:cs typeface="Times New Roman"/>
              </a:rPr>
              <a:t>What is its purpose? And how do we approach our purpose?</a:t>
            </a:r>
            <a:r>
              <a:rPr lang="en-GB" sz="2400" kern="1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GB" sz="2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kern="100">
                <a:effectLst/>
                <a:latin typeface="Calibri"/>
                <a:ea typeface="Calibri" panose="020F0502020204030204" pitchFamily="34" charset="0"/>
                <a:cs typeface="Times New Roman"/>
              </a:rPr>
              <a:t>Co-production and Trauma informed approaches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kern="100">
                <a:latin typeface="Calibri"/>
                <a:ea typeface="Calibri" panose="020F0502020204030204" pitchFamily="34" charset="0"/>
                <a:cs typeface="Times New Roman"/>
              </a:rPr>
              <a:t>C</a:t>
            </a:r>
            <a:r>
              <a:rPr lang="en-GB" sz="2400" kern="100">
                <a:effectLst/>
                <a:latin typeface="Calibri"/>
                <a:ea typeface="Calibri" panose="020F0502020204030204" pitchFamily="34" charset="0"/>
                <a:cs typeface="Times New Roman"/>
              </a:rPr>
              <a:t>onsistency and process around TIA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kern="100">
                <a:effectLst/>
                <a:latin typeface="Calibri"/>
                <a:ea typeface="Calibri" panose="020F0502020204030204" pitchFamily="34" charset="0"/>
                <a:cs typeface="Times New Roman"/>
              </a:rPr>
              <a:t>Feedback, staff support and learning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>
                <a:effectLst/>
                <a:latin typeface="Calibri"/>
                <a:ea typeface="Calibri" panose="020F0502020204030204" pitchFamily="34" charset="0"/>
                <a:cs typeface="Times New Roman"/>
              </a:rPr>
              <a:t>What is our membership?</a:t>
            </a:r>
            <a:r>
              <a:rPr lang="en-GB" sz="2400" kern="1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GB" sz="2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59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A426CE-298D-B9AB-09E0-05BEA1FF2453}"/>
              </a:ext>
            </a:extLst>
          </p:cNvPr>
          <p:cNvSpPr txBox="1"/>
          <p:nvPr/>
        </p:nvSpPr>
        <p:spPr>
          <a:xfrm>
            <a:off x="0" y="1243818"/>
            <a:ext cx="12192000" cy="4276107"/>
          </a:xfrm>
          <a:prstGeom prst="homePlate">
            <a:avLst/>
          </a:prstGeom>
          <a:solidFill>
            <a:schemeClr val="accent3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>
                <a:latin typeface="Calibri"/>
                <a:cs typeface="Calibri"/>
              </a:rPr>
              <a:t>Path 2 Embed coproduction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>
                <a:latin typeface="Calibri"/>
                <a:cs typeface="Times New Roman"/>
              </a:rPr>
              <a:t>We believe our work should be informed by collaborative working and lived experience voice. Can we establish via our Network: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>
                <a:latin typeface="Calibri"/>
                <a:cs typeface="Times New Roman"/>
              </a:rPr>
              <a:t>What do we mean when we do co-production?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>
                <a:latin typeface="Calibri"/>
                <a:cs typeface="Times New Roman"/>
              </a:rPr>
              <a:t>What co-production exists locally and where is there good practice? </a:t>
            </a:r>
            <a:endParaRPr lang="en-GB" sz="2400" kern="1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>
                <a:latin typeface="Calibri"/>
                <a:cs typeface="Times New Roman"/>
              </a:rPr>
              <a:t>What do we need to improve in our system? For example contact points, service user journey mapping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>
                <a:latin typeface="Calibri"/>
                <a:cs typeface="Times New Roman"/>
              </a:rPr>
              <a:t>How do we have co-production supporting our Network and trauma informed working?</a:t>
            </a:r>
            <a:endParaRPr lang="en-GB" sz="2400" kern="1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4443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01773D-8F2E-14DA-A9CB-200826A56A5F}"/>
              </a:ext>
            </a:extLst>
          </p:cNvPr>
          <p:cNvSpPr txBox="1"/>
          <p:nvPr/>
        </p:nvSpPr>
        <p:spPr>
          <a:xfrm>
            <a:off x="0" y="1437237"/>
            <a:ext cx="12192000" cy="4378699"/>
          </a:xfrm>
          <a:prstGeom prst="homePlate">
            <a:avLst/>
          </a:prstGeom>
          <a:solidFill>
            <a:schemeClr val="accent3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>
                <a:latin typeface="Calibri"/>
                <a:cs typeface="Calibri Light"/>
              </a:rPr>
              <a:t>Path 3 Consistency around trauma informed approaches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>
                <a:effectLst/>
                <a:latin typeface="Calibri"/>
                <a:ea typeface="Calibri" panose="020F0502020204030204" pitchFamily="34" charset="0"/>
                <a:cs typeface="Times New Roman"/>
              </a:rPr>
              <a:t>We heard from areas developing their local frameworks around trauma informed approaches. Through our network can we establish…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>
                <a:latin typeface="Calibri"/>
                <a:cs typeface="Times New Roman"/>
              </a:rPr>
              <a:t>What do we need, to develop consistency around trauma informed approaches?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>
                <a:latin typeface="Calibri"/>
                <a:cs typeface="Times New Roman"/>
              </a:rPr>
              <a:t>What is our shared definition of trauma? </a:t>
            </a:r>
            <a:endParaRPr lang="en-GB" sz="2400" kern="100">
              <a:latin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>
                <a:latin typeface="Calibri"/>
                <a:cs typeface="Times New Roman"/>
              </a:rPr>
              <a:t>What are our principles related to trauma informed approaches e.g. minimum practice standards? </a:t>
            </a:r>
            <a:endParaRPr lang="en-GB" sz="2400" kern="100">
              <a:latin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>
                <a:latin typeface="Calibri"/>
                <a:cs typeface="Times New Roman"/>
              </a:rPr>
              <a:t>How do we achieve these?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>
                <a:latin typeface="Calibri"/>
                <a:cs typeface="Times New Roman"/>
              </a:rPr>
              <a:t>How do monitor improvement, change and journeys?</a:t>
            </a:r>
          </a:p>
        </p:txBody>
      </p:sp>
    </p:spTree>
    <p:extLst>
      <p:ext uri="{BB962C8B-B14F-4D97-AF65-F5344CB8AC3E}">
        <p14:creationId xmlns:p14="http://schemas.microsoft.com/office/powerpoint/2010/main" val="136629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Wall with travel photos">
            <a:extLst>
              <a:ext uri="{FF2B5EF4-FFF2-40B4-BE49-F238E27FC236}">
                <a16:creationId xmlns:a16="http://schemas.microsoft.com/office/drawing/2014/main" id="{FA80B7E2-5CF4-028D-D158-32A6E8B2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5" t="9090" r="7" b="7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B9B766-D642-64D5-E401-9E8BB982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Images from today</a:t>
            </a:r>
            <a:br>
              <a:rPr lang="en-US" sz="4800"/>
            </a:br>
            <a:endParaRPr lang="en-US" sz="48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7478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77B2DE2-F544-6645-CB41-686590F820B7}"/>
              </a:ext>
            </a:extLst>
          </p:cNvPr>
          <p:cNvSpPr txBox="1"/>
          <p:nvPr/>
        </p:nvSpPr>
        <p:spPr>
          <a:xfrm>
            <a:off x="0" y="544300"/>
            <a:ext cx="12192000" cy="5769400"/>
          </a:xfrm>
          <a:prstGeom prst="homePlate">
            <a:avLst/>
          </a:prstGeom>
          <a:solidFill>
            <a:schemeClr val="accent3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>
                <a:latin typeface="Calibri"/>
                <a:cs typeface="Calibri Light"/>
              </a:rPr>
              <a:t>Path 4 Explore, design and pilot support systems for staff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>
                <a:effectLst/>
                <a:latin typeface="Calibri"/>
                <a:ea typeface="Calibri" panose="020F0502020204030204" pitchFamily="34" charset="0"/>
                <a:cs typeface="Times New Roman"/>
              </a:rPr>
              <a:t>Our Network can be brought together to help:</a:t>
            </a:r>
            <a:r>
              <a:rPr lang="en-GB" sz="2400" kern="1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GB" sz="2400" kern="1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>
                <a:latin typeface="Calibri"/>
                <a:cs typeface="Times New Roman"/>
              </a:rPr>
              <a:t>How do we learn and sharing learning? </a:t>
            </a:r>
            <a:endParaRPr lang="en-GB" sz="2400" kern="100">
              <a:latin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>
                <a:latin typeface="Calibri"/>
                <a:cs typeface="Times New Roman"/>
              </a:rPr>
              <a:t>How do we discuss cases and share good practice, and how that is enabled by the system? What does that look like?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>
                <a:latin typeface="Calibri"/>
                <a:cs typeface="Times New Roman"/>
              </a:rPr>
              <a:t>What topics could we benefit learning more about? What are the current training provisions and where are the gaps?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>
                <a:latin typeface="Calibri"/>
                <a:cs typeface="Times New Roman"/>
              </a:rPr>
              <a:t>How do we approach the gaps? For example for workforce development, what training standards do we want included: could be </a:t>
            </a:r>
            <a:endParaRPr lang="en-GB" sz="2400" kern="100">
              <a:latin typeface="Calibri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>
                <a:latin typeface="Calibri"/>
                <a:cs typeface="Times New Roman"/>
              </a:rPr>
              <a:t>practical skills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>
                <a:latin typeface="Calibri"/>
                <a:cs typeface="Times New Roman"/>
              </a:rPr>
              <a:t>training for different parts of the system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>
                <a:latin typeface="Calibri"/>
                <a:cs typeface="Times New Roman"/>
              </a:rPr>
              <a:t>diversity and trauma.</a:t>
            </a:r>
          </a:p>
        </p:txBody>
      </p:sp>
    </p:spTree>
    <p:extLst>
      <p:ext uri="{BB962C8B-B14F-4D97-AF65-F5344CB8AC3E}">
        <p14:creationId xmlns:p14="http://schemas.microsoft.com/office/powerpoint/2010/main" val="362752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231DCAB-DAEA-4814-72B4-AEBDE7358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404" y="636589"/>
            <a:ext cx="9546527" cy="542654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6D42D9-5996-915F-E735-4D568B131213}"/>
              </a:ext>
            </a:extLst>
          </p:cNvPr>
          <p:cNvSpPr txBox="1"/>
          <p:nvPr/>
        </p:nvSpPr>
        <p:spPr>
          <a:xfrm>
            <a:off x="161322" y="2889710"/>
            <a:ext cx="417975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Trauma Informed </a:t>
            </a:r>
            <a:r>
              <a:rPr lang="en-US" sz="3200">
                <a:solidFill>
                  <a:schemeClr val="accent1"/>
                </a:solidFill>
              </a:rPr>
              <a:t>Systems - workshop 2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DCF01B-4A99-17BF-5ED8-BDF236F1D30C}"/>
              </a:ext>
            </a:extLst>
          </p:cNvPr>
          <p:cNvSpPr txBox="1">
            <a:spLocks/>
          </p:cNvSpPr>
          <p:nvPr/>
        </p:nvSpPr>
        <p:spPr>
          <a:xfrm>
            <a:off x="6098420" y="2889932"/>
            <a:ext cx="4351240" cy="2237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b="1" dirty="0">
                <a:solidFill>
                  <a:srgbClr val="7030A0"/>
                </a:solidFill>
              </a:rPr>
              <a:t>We asked:</a:t>
            </a:r>
            <a:endParaRPr lang="en-US" b="1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What does a local network look like?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What do we want from it?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What can we commit to?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What do we need?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735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56576-8600-9A05-809D-14155436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Trauma Informed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00665-9804-34D5-67E3-C51BEC64F9FD}"/>
              </a:ext>
            </a:extLst>
          </p:cNvPr>
          <p:cNvSpPr txBox="1"/>
          <p:nvPr/>
        </p:nvSpPr>
        <p:spPr>
          <a:xfrm>
            <a:off x="5198677" y="1714274"/>
            <a:ext cx="5708181" cy="420734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Activity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table will focus on one of the Four Pathways to the Sun.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Network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Framework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Coproduction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Staff Support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that table you find some of the output from the workshops. Spend the first few minutes reviewing this and discuss: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   What resonates with you?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15 minutes we will ask you to move a new table and discuss: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   What can I commit to as an individual?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Finally move once more and discuss: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   What can we commit to as a group?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Drawings on colourful paper">
            <a:extLst>
              <a:ext uri="{FF2B5EF4-FFF2-40B4-BE49-F238E27FC236}">
                <a16:creationId xmlns:a16="http://schemas.microsoft.com/office/drawing/2014/main" id="{CE820001-93E2-86ED-3868-13881C1FD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1" r="36775" b="-4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0409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Reflections of palm trees in a swimming pool">
            <a:extLst>
              <a:ext uri="{FF2B5EF4-FFF2-40B4-BE49-F238E27FC236}">
                <a16:creationId xmlns:a16="http://schemas.microsoft.com/office/drawing/2014/main" id="{88EF2E3D-E080-1551-7F7F-598B44CAC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30" t="839" r="13601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D25AC8-D907-85F1-24CF-7209480B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/>
              <a:t>Forward Look and</a:t>
            </a:r>
            <a:br>
              <a:rPr lang="en-US" sz="3400"/>
            </a:br>
            <a:r>
              <a:rPr lang="en-US" sz="3400"/>
              <a:t>Reflections</a:t>
            </a:r>
            <a:br>
              <a:rPr lang="en-US" sz="3400"/>
            </a:br>
            <a:br>
              <a:rPr lang="en-US" sz="3400"/>
            </a:br>
            <a:endParaRPr lang="en-US" sz="3400"/>
          </a:p>
        </p:txBody>
      </p:sp>
    </p:spTree>
    <p:extLst>
      <p:ext uri="{BB962C8B-B14F-4D97-AF65-F5344CB8AC3E}">
        <p14:creationId xmlns:p14="http://schemas.microsoft.com/office/powerpoint/2010/main" val="2203699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erial view of a highway near the ocean">
            <a:extLst>
              <a:ext uri="{FF2B5EF4-FFF2-40B4-BE49-F238E27FC236}">
                <a16:creationId xmlns:a16="http://schemas.microsoft.com/office/drawing/2014/main" id="{94CCB6D3-58EF-1366-FCF4-3481DCB4F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6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BD80B-8FBD-4F44-9AAF-E73C6436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800" y="1776883"/>
            <a:ext cx="4088190" cy="8427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4B441-A43E-4647-9F54-EB7F79361AF7}"/>
              </a:ext>
            </a:extLst>
          </p:cNvPr>
          <p:cNvSpPr txBox="1"/>
          <p:nvPr/>
        </p:nvSpPr>
        <p:spPr>
          <a:xfrm>
            <a:off x="415636" y="3786909"/>
            <a:ext cx="5190519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r>
              <a:rPr lang="en-GB" sz="1400" dirty="0">
                <a:hlinkClick r:id="rId4"/>
              </a:rPr>
              <a:t>Changingfutures@cambridgeshire.gov,uk</a:t>
            </a:r>
            <a:endParaRPr lang="en-GB" sz="1400" dirty="0"/>
          </a:p>
          <a:p>
            <a:pPr algn="ctr"/>
            <a:endParaRPr lang="en-GB" sz="1400">
              <a:hlinkClick r:id="rId5"/>
            </a:endParaRPr>
          </a:p>
          <a:p>
            <a:pPr algn="ctr"/>
            <a:r>
              <a:rPr lang="en-GB" sz="1400" dirty="0">
                <a:hlinkClick r:id="rId5"/>
              </a:rPr>
              <a:t>https://cambridgeshireinsight.org.uk/changing-futures-cp/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492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C3393-63DD-E4FB-36A9-1E364F05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Celebrating &amp; Aspiring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1625B0-A839-BFF9-E679-B54D2F27EA45}"/>
              </a:ext>
            </a:extLst>
          </p:cNvPr>
          <p:cNvSpPr txBox="1"/>
          <p:nvPr/>
        </p:nvSpPr>
        <p:spPr>
          <a:xfrm>
            <a:off x="673754" y="2160590"/>
            <a:ext cx="3973943" cy="344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400" b="1" u="sng">
                <a:solidFill>
                  <a:schemeClr val="bg1"/>
                </a:solidFill>
              </a:rPr>
              <a:t>Activity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>
                <a:solidFill>
                  <a:schemeClr val="bg1"/>
                </a:solidFill>
              </a:rPr>
              <a:t>Pair with someone you don't know or have not spoken to for some time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400">
                <a:solidFill>
                  <a:schemeClr val="bg1"/>
                </a:solidFill>
              </a:rPr>
              <a:t>Introduce yourself and discuss why you have come today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400">
                <a:solidFill>
                  <a:schemeClr val="bg1"/>
                </a:solidFill>
              </a:rPr>
              <a:t>Either: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chemeClr val="bg1"/>
                </a:solidFill>
              </a:rPr>
              <a:t>Identify one success that you have been involved with in relation to systems change in the last 3-6 months (blue cards)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400">
                <a:solidFill>
                  <a:schemeClr val="bg1"/>
                </a:solidFill>
              </a:rPr>
              <a:t>Or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chemeClr val="bg1"/>
                </a:solidFill>
              </a:rPr>
              <a:t>Share something you are working on or hope to achieve in relation to systems change in the next 3-6 months (green cards)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100">
              <a:solidFill>
                <a:schemeClr val="bg1"/>
              </a:solidFill>
            </a:endParaRPr>
          </a:p>
        </p:txBody>
      </p:sp>
      <p:pic>
        <p:nvPicPr>
          <p:cNvPr id="9" name="Graphic 8" descr="Board Room">
            <a:extLst>
              <a:ext uri="{FF2B5EF4-FFF2-40B4-BE49-F238E27FC236}">
                <a16:creationId xmlns:a16="http://schemas.microsoft.com/office/drawing/2014/main" id="{C681D71C-31BD-F10A-4CCC-7EFF64427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7616" y="972608"/>
            <a:ext cx="4900269" cy="4900269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8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Books stacked on a table">
            <a:extLst>
              <a:ext uri="{FF2B5EF4-FFF2-40B4-BE49-F238E27FC236}">
                <a16:creationId xmlns:a16="http://schemas.microsoft.com/office/drawing/2014/main" id="{13313F6A-64B0-11A1-4569-095E5375C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18" t="9090" r="10892" b="9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464C91-6FE9-E682-4125-F2BD2439E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24" y="2854323"/>
            <a:ext cx="4088190" cy="23690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/>
              <a:t>A Case Study</a:t>
            </a:r>
            <a:br>
              <a:rPr lang="en-US" sz="4800" dirty="0"/>
            </a:br>
            <a:br>
              <a:rPr lang="en-US" sz="4800" dirty="0"/>
            </a:br>
            <a:r>
              <a:rPr lang="en-US" dirty="0"/>
              <a:t>Effective partnerships improve outcomes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378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600F32A-360B-A4E6-F35B-5DD5CD15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GB"/>
              <a:t>Programme Update – Trusted Person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6DFBE-ABC1-F4D4-DECC-273BE7AA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638" y="209"/>
            <a:ext cx="4619706" cy="568192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GB"/>
          </a:p>
          <a:p>
            <a:endParaRPr lang="en-GB"/>
          </a:p>
          <a:p>
            <a:r>
              <a:rPr lang="en-GB"/>
              <a:t>Rough Sleeper Drug &amp; Alcohol partnership, Cambridge</a:t>
            </a:r>
          </a:p>
          <a:p>
            <a:r>
              <a:rPr lang="en-GB"/>
              <a:t>Streets to Home partnership, Cambridge</a:t>
            </a:r>
          </a:p>
          <a:p>
            <a:r>
              <a:rPr lang="en-GB"/>
              <a:t>An emerging housing-led partnership, Wisbech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Safer off the Streets, Peterborough</a:t>
            </a:r>
          </a:p>
          <a:p>
            <a:r>
              <a:rPr lang="en-GB"/>
              <a:t>Co-</a:t>
            </a:r>
            <a:r>
              <a:rPr lang="en-GB" err="1"/>
              <a:t>occuring</a:t>
            </a:r>
            <a:r>
              <a:rPr lang="en-GB"/>
              <a:t> Conditions partnership, Cambridgeshire</a:t>
            </a:r>
          </a:p>
          <a:p>
            <a:r>
              <a:rPr lang="en-GB"/>
              <a:t>The Acorn Project, Abbey Ward, Cambridge</a:t>
            </a:r>
          </a:p>
          <a:p>
            <a:r>
              <a:rPr lang="en-GB"/>
              <a:t>High Intensity User programme, Cambridgeshire &amp; Peterborough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457DE-B830-9A4A-2A2C-0AB3BD729F6A}"/>
              </a:ext>
            </a:extLst>
          </p:cNvPr>
          <p:cNvSpPr txBox="1"/>
          <p:nvPr/>
        </p:nvSpPr>
        <p:spPr>
          <a:xfrm>
            <a:off x="898071" y="5878285"/>
            <a:ext cx="83384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i="1"/>
              <a:t>How does your service or part of the system respond when you are not the trusted person or place?</a:t>
            </a:r>
          </a:p>
        </p:txBody>
      </p:sp>
    </p:spTree>
    <p:extLst>
      <p:ext uri="{BB962C8B-B14F-4D97-AF65-F5344CB8AC3E}">
        <p14:creationId xmlns:p14="http://schemas.microsoft.com/office/powerpoint/2010/main" val="280785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9EB94B-77F2-C161-34F6-6269314A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Newsletter &amp; Comms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Email">
            <a:extLst>
              <a:ext uri="{FF2B5EF4-FFF2-40B4-BE49-F238E27FC236}">
                <a16:creationId xmlns:a16="http://schemas.microsoft.com/office/drawing/2014/main" id="{74379750-17B1-3C1F-EE7D-B29E49A88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6788-8073-BD8A-86F9-EAF4F790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GB"/>
              <a:t>Introducing… </a:t>
            </a:r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54D7D-9CC7-2B20-5D44-C560701FF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GB"/>
              <a:t>Kyle Buckle-Hodgson</a:t>
            </a:r>
          </a:p>
          <a:p>
            <a:endParaRPr lang="en-GB"/>
          </a:p>
          <a:p>
            <a:r>
              <a:rPr lang="en-GB"/>
              <a:t>Systems Leadership, Learning and Development Manager</a:t>
            </a:r>
          </a:p>
          <a:p>
            <a:endParaRPr lang="en-GB"/>
          </a:p>
          <a:p>
            <a:pPr marL="0" indent="0">
              <a:buNone/>
            </a:pPr>
            <a:r>
              <a:rPr lang="en-GB">
                <a:hlinkClick r:id="rId2"/>
              </a:rPr>
              <a:t>kyle.buckle-Hodgson@cambridgeshire.gov.uk</a:t>
            </a: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4" descr="Electronic components on a white background">
            <a:extLst>
              <a:ext uri="{FF2B5EF4-FFF2-40B4-BE49-F238E27FC236}">
                <a16:creationId xmlns:a16="http://schemas.microsoft.com/office/drawing/2014/main" id="{88C410AD-2B39-266F-733E-996DAA93C1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91" r="-2" b="-2"/>
          <a:stretch/>
        </p:blipFill>
        <p:spPr>
          <a:xfrm>
            <a:off x="20" y="17252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2454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6788-8073-BD8A-86F9-EAF4F790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GB"/>
              <a:t>Introducing…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54D7D-9CC7-2B20-5D44-C560701FF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GB"/>
              <a:t>Joe Gilbert</a:t>
            </a:r>
          </a:p>
          <a:p>
            <a:endParaRPr lang="en-GB"/>
          </a:p>
          <a:p>
            <a:r>
              <a:rPr lang="en-GB"/>
              <a:t>Coproduction, Inclusion and Involvement Manager</a:t>
            </a:r>
          </a:p>
          <a:p>
            <a:endParaRPr lang="en-GB"/>
          </a:p>
          <a:p>
            <a:pPr marL="0" indent="0">
              <a:buNone/>
            </a:pPr>
            <a:r>
              <a:rPr lang="en-GB">
                <a:hlinkClick r:id="rId2"/>
              </a:rPr>
              <a:t>joe.gilbert@Cambridgeshire.gov.uk</a:t>
            </a: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AD30EA05-5501-C20A-C168-F20CCA2DC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27" r="2326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7861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14069-F0C3-00A7-859A-E3EE7DB9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/>
              <a:t>Committing to Coproduction and Involving People with Lived Experience</a:t>
            </a:r>
          </a:p>
        </p:txBody>
      </p:sp>
      <p:pic>
        <p:nvPicPr>
          <p:cNvPr id="18" name="Graphic 17" descr="Meeting">
            <a:extLst>
              <a:ext uri="{FF2B5EF4-FFF2-40B4-BE49-F238E27FC236}">
                <a16:creationId xmlns:a16="http://schemas.microsoft.com/office/drawing/2014/main" id="{63D1CB57-1819-F872-86D2-A4E158F6A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474" y="2159331"/>
            <a:ext cx="2915973" cy="29159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A543F-8F9F-9995-1DA0-83516554B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1921104"/>
            <a:ext cx="5763010" cy="51870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b="1" u="sng"/>
              <a:t>Activity</a:t>
            </a:r>
            <a:endParaRPr lang="en-US" b="1" u="sng"/>
          </a:p>
          <a:p>
            <a:pPr marL="0" indent="0">
              <a:lnSpc>
                <a:spcPct val="90000"/>
              </a:lnSpc>
              <a:buNone/>
            </a:pPr>
            <a:r>
              <a:rPr lang="en-GB"/>
              <a:t>On your tables you have a series of commitment that were made in this meeting in September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/>
              <a:t>Discuss: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/>
              <a:t>Which of these commitments could you take and drive within your part of the systems</a:t>
            </a:r>
          </a:p>
          <a:p>
            <a:pPr>
              <a:lnSpc>
                <a:spcPct val="90000"/>
              </a:lnSpc>
            </a:pPr>
            <a:r>
              <a:rPr lang="en-GB"/>
              <a:t>What issues can you foresee?</a:t>
            </a:r>
          </a:p>
          <a:p>
            <a:pPr>
              <a:lnSpc>
                <a:spcPct val="90000"/>
              </a:lnSpc>
            </a:pPr>
            <a:r>
              <a:rPr lang="en-GB"/>
              <a:t>What support do you need to do this?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/>
              <a:t>Celebrate: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/>
              <a:t>If you are achieving any of these commitments or know where else it is being achieved</a:t>
            </a:r>
          </a:p>
          <a:p>
            <a:pPr marL="0" indent="0">
              <a:lnSpc>
                <a:spcPct val="90000"/>
              </a:lnSpc>
              <a:buNone/>
            </a:pPr>
            <a:endParaRPr lang="en-GB" sz="1300"/>
          </a:p>
          <a:p>
            <a:pPr marL="0" indent="0">
              <a:lnSpc>
                <a:spcPct val="90000"/>
              </a:lnSpc>
              <a:buNone/>
            </a:pPr>
            <a:endParaRPr lang="en-GB" sz="1300"/>
          </a:p>
          <a:p>
            <a:pPr marL="0" indent="0">
              <a:lnSpc>
                <a:spcPct val="90000"/>
              </a:lnSpc>
              <a:buNone/>
            </a:pPr>
            <a:r>
              <a:rPr lang="en-GB" sz="1300"/>
              <a:t>  </a:t>
            </a:r>
          </a:p>
        </p:txBody>
      </p:sp>
    </p:spTree>
    <p:extLst>
      <p:ext uri="{BB962C8B-B14F-4D97-AF65-F5344CB8AC3E}">
        <p14:creationId xmlns:p14="http://schemas.microsoft.com/office/powerpoint/2010/main" val="14544153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2774cc84-7d56-42d6-a8a6-fa7d9627c10b" xsi:nil="true"/>
    <lcf76f155ced4ddcb4097134ff3c332f xmlns="2774cc84-7d56-42d6-a8a6-fa7d9627c10b">
      <Terms xmlns="http://schemas.microsoft.com/office/infopath/2007/PartnerControls"/>
    </lcf76f155ced4ddcb4097134ff3c332f>
    <TaxCatchAll xmlns="11c0cbac-cbf2-4035-acfe-ec27549f3cdc" xsi:nil="true"/>
    <SharedWithUsers xmlns="11c0cbac-cbf2-4035-acfe-ec27549f3cdc">
      <UserInfo>
        <DisplayName>SUE BEECROFT</DisplayName>
        <AccountId>20</AccountId>
        <AccountType/>
      </UserInfo>
      <UserInfo>
        <DisplayName>Marie Ludlam</DisplayName>
        <AccountId>53</AccountId>
        <AccountType/>
      </UserInfo>
      <UserInfo>
        <DisplayName>Tom Tallon</DisplayName>
        <AccountId>16</AccountId>
        <AccountType/>
      </UserInfo>
      <UserInfo>
        <DisplayName>Kyle Buckle-Hodgson</DisplayName>
        <AccountId>123</AccountId>
        <AccountType/>
      </UserInfo>
      <UserInfo>
        <DisplayName>Joe Gilbert</DisplayName>
        <AccountId>102</AccountId>
        <AccountType/>
      </UserInfo>
    </SharedWithUsers>
    <MediaLengthInSeconds xmlns="2774cc84-7d56-42d6-a8a6-fa7d9627c10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085DF954C1CA4192F928A2830FFE35" ma:contentTypeVersion="19" ma:contentTypeDescription="Create a new document." ma:contentTypeScope="" ma:versionID="994eaccec38422d0f7dcd88218716813">
  <xsd:schema xmlns:xsd="http://www.w3.org/2001/XMLSchema" xmlns:xs="http://www.w3.org/2001/XMLSchema" xmlns:p="http://schemas.microsoft.com/office/2006/metadata/properties" xmlns:ns2="2774cc84-7d56-42d6-a8a6-fa7d9627c10b" xmlns:ns3="11c0cbac-cbf2-4035-acfe-ec27549f3cdc" targetNamespace="http://schemas.microsoft.com/office/2006/metadata/properties" ma:root="true" ma:fieldsID="c246b19b15926107969262674159bfbe" ns2:_="" ns3:_="">
    <xsd:import namespace="2774cc84-7d56-42d6-a8a6-fa7d9627c10b"/>
    <xsd:import namespace="11c0cbac-cbf2-4035-acfe-ec27549f3c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4cc84-7d56-42d6-a8a6-fa7d9627c1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33aaf0-d2be-4910-a308-718f043c10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0cbac-cbf2-4035-acfe-ec27549f3cd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0620110-c5e1-481b-9ad3-302fe3b36525}" ma:internalName="TaxCatchAll" ma:showField="CatchAllData" ma:web="11c0cbac-cbf2-4035-acfe-ec27549f3c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A32489-6CC1-4DBE-A24F-AB3AE5A4E99F}">
  <ds:schemaRefs>
    <ds:schemaRef ds:uri="11c0cbac-cbf2-4035-acfe-ec27549f3cdc"/>
    <ds:schemaRef ds:uri="2774cc84-7d56-42d6-a8a6-fa7d9627c1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AD129C-0D5E-4E96-BB18-9CB5A7F577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D96DF4-10AB-4AEF-8359-0A13CE78EF64}">
  <ds:schemaRefs>
    <ds:schemaRef ds:uri="11c0cbac-cbf2-4035-acfe-ec27549f3cdc"/>
    <ds:schemaRef ds:uri="2774cc84-7d56-42d6-a8a6-fa7d9627c1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Widescreen</PresentationFormat>
  <Slides>24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Facet</vt:lpstr>
      <vt:lpstr>Changing Futures Cambridgeshire &amp; Peterborough  </vt:lpstr>
      <vt:lpstr>Images from today </vt:lpstr>
      <vt:lpstr>Celebrating &amp; Aspiring</vt:lpstr>
      <vt:lpstr>A Case Study  Effective partnerships improve outcomes</vt:lpstr>
      <vt:lpstr>Programme Update – Trusted Person Approaches</vt:lpstr>
      <vt:lpstr>Newsletter &amp; Comms</vt:lpstr>
      <vt:lpstr>Introducing…  </vt:lpstr>
      <vt:lpstr>Introducing…</vt:lpstr>
      <vt:lpstr>Committing to Coproduction and Involving People with Lived Experience</vt:lpstr>
      <vt:lpstr>The Buddy System – Tips for a Buddy</vt:lpstr>
      <vt:lpstr>The Buddy System – Reasons to be a Buddy</vt:lpstr>
      <vt:lpstr>The Buddy System</vt:lpstr>
      <vt:lpstr>Break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Trauma Informed Systems</vt:lpstr>
      <vt:lpstr>Forward Look and Reflections 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Every Adult Matter (MEAM)</dc:title>
  <dc:creator>Emily Sanderson</dc:creator>
  <cp:revision>236</cp:revision>
  <dcterms:created xsi:type="dcterms:W3CDTF">2022-02-01T15:15:04Z</dcterms:created>
  <dcterms:modified xsi:type="dcterms:W3CDTF">2024-04-29T11:10:39Z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0x01010041085DF954C1CA4192F928A2830FFE35</vt:lpwstr>
  </property>
  <property fmtid="{D5CDD505-2E9C-101B-9397-08002B2CF9AE}" pid="3" name="MediaServiceImageTags">
    <vt:lpwstr/>
  </property>
  <property fmtid="{D5CDD505-2E9C-101B-9397-08002B2CF9AE}" pid="4" name="Order">
    <vt:r8>43000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