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65277-A354-4705-8331-94AF16218FC4}" type="datetimeFigureOut">
              <a:rPr lang="en-GB" smtClean="0"/>
              <a:t>30/04/2024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77EB3-5CFC-42D3-B778-9F9C9FFF9543}" type="slidenum">
              <a:rPr lang="en-GB" smtClean="0"/>
              <a:t>‹#›</a:t>
            </a:fld>
            <a:endParaRPr lang="en-GB"/>
          </a:p>
        </p:txBody>
      </p:sp>
    </p:spTree>
    <p:extLst>
      <p:ext uri="{BB962C8B-B14F-4D97-AF65-F5344CB8AC3E}">
        <p14:creationId xmlns:p14="http://schemas.microsoft.com/office/powerpoint/2010/main" val="186212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https://www.nhsrho.org/wp-content/uploads/2023/10/Ethnic-Inequalities-in-Improving-Access-to-Psychological-Therapies-IAPT.Full-report.pdf</a:t>
            </a:r>
          </a:p>
        </p:txBody>
      </p:sp>
      <p:sp>
        <p:nvSpPr>
          <p:cNvPr id="4" name="Slide Number Placeholder 3"/>
          <p:cNvSpPr>
            <a:spLocks noGrp="1"/>
          </p:cNvSpPr>
          <p:nvPr>
            <p:ph type="sldNum" sz="quarter" idx="5"/>
          </p:nvPr>
        </p:nvSpPr>
        <p:spPr/>
        <p:txBody>
          <a:bodyPr/>
          <a:lstStyle/>
          <a:p>
            <a:fld id="{11477EB3-5CFC-42D3-B778-9F9C9FFF9543}" type="slidenum">
              <a:rPr lang="en-GB" smtClean="0"/>
              <a:t>1</a:t>
            </a:fld>
            <a:endParaRPr lang="en-GB"/>
          </a:p>
        </p:txBody>
      </p:sp>
    </p:spTree>
    <p:extLst>
      <p:ext uri="{BB962C8B-B14F-4D97-AF65-F5344CB8AC3E}">
        <p14:creationId xmlns:p14="http://schemas.microsoft.com/office/powerpoint/2010/main" val="1808455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F7D05-3607-F536-D02D-645A7D04BE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629164-3FDB-25F0-6E88-E1017EB65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B84616-88E0-701D-BC92-2DF330CB80A9}"/>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8F0841BD-A93E-87F8-9126-4E3A12D2BB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6BD41-FB2D-82F5-71B1-37219C1C3D93}"/>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24088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259A-1A19-7802-1E3C-12D8996012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367202-23D6-44EC-0B63-C5FA440478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03A50B-38A2-31CC-3783-6DB18E2FF837}"/>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FB1B44FA-FC64-F3EE-771F-854BC2CE99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CA8F87-DA0C-498B-39E6-E6BC9E9F687E}"/>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106217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AC0591-A3C7-9946-E878-B85BAE856E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D23DEA-6FC5-A0B2-E63A-06731212D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E82F72-A5B2-10E5-53BC-50298E467A36}"/>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22724D53-201A-9EC6-CD18-732B647D74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6567FD-E5B3-77F9-110E-DAD7370097AD}"/>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328976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E635-5D4F-E856-BFE3-3FF1110B2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5A67D3-2676-7345-29F4-D6BAF9CEC9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6E99FF-69F1-7317-9156-694F6EA2A929}"/>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17B84F1D-4834-A2F5-D195-FC6BA67EB8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39EE21-2EB6-8731-9A8E-563A7937B4DE}"/>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522862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BC1-04F6-E397-575E-10C36E4A3E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9B1584-AD24-3E34-63FE-18B9EBC469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91A490-3FB8-E43E-1554-929FEF5AB00F}"/>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04213D62-4409-9857-DB1D-4B029CB4F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78FA18-D05B-C23F-F12F-BE13A5822CA6}"/>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225515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06C-8F65-7D4E-817B-CBE8F09E70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AC77FD-F394-2276-3C98-626BB774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BCCB02-9F80-4BA9-152B-38F730BCC2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AD2787-5612-6ED7-3C38-75E2D65573FA}"/>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6" name="Footer Placeholder 5">
            <a:extLst>
              <a:ext uri="{FF2B5EF4-FFF2-40B4-BE49-F238E27FC236}">
                <a16:creationId xmlns:a16="http://schemas.microsoft.com/office/drawing/2014/main" id="{ED35CE28-9ADF-95FD-C984-8C5E2DFD3D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642213-A9E9-A52A-ABEA-7A4E63A62C19}"/>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229076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8D88-F9FA-207C-F08C-C00390F410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6B068-8A71-7E66-D0A7-F18F7CD33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3D36AE-E578-519D-542C-91A524488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ACDA03-1C17-1EB2-07F8-EDB00A042A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A1BE16-AFB9-4A8F-D123-12A88B5D54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7C9235-916B-09E8-C9A1-17D993A0FF2C}"/>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8" name="Footer Placeholder 7">
            <a:extLst>
              <a:ext uri="{FF2B5EF4-FFF2-40B4-BE49-F238E27FC236}">
                <a16:creationId xmlns:a16="http://schemas.microsoft.com/office/drawing/2014/main" id="{74C2AADF-02E8-E59F-75E9-214AA646E3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C83FCA-4174-7DD9-DC6A-9A86C3F8D2E6}"/>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7073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927F-DAF9-6A2B-98F0-E4EE8BE69E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38C084-004D-AA90-54E5-E3FFEC96128E}"/>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4" name="Footer Placeholder 3">
            <a:extLst>
              <a:ext uri="{FF2B5EF4-FFF2-40B4-BE49-F238E27FC236}">
                <a16:creationId xmlns:a16="http://schemas.microsoft.com/office/drawing/2014/main" id="{2EAE220E-5A8C-3107-6EAC-E87A76D352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D38044-8568-6481-E199-057E9BEC4960}"/>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386314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3719E-8A0A-174A-FA01-7DB9F64C0A4F}"/>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3" name="Footer Placeholder 2">
            <a:extLst>
              <a:ext uri="{FF2B5EF4-FFF2-40B4-BE49-F238E27FC236}">
                <a16:creationId xmlns:a16="http://schemas.microsoft.com/office/drawing/2014/main" id="{0445C8DF-E62D-D54C-97D3-5B47822F4D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CEDBA7-25BF-907B-82D1-E983E3381BE8}"/>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101452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E443-69E3-295A-1FB2-27FF116A30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3106AA-0A98-8EDD-FEB5-2E127C1574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146C17-2814-2680-F723-110E414D4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1E9B7-EDA7-2BCF-ED0E-72348278088D}"/>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6" name="Footer Placeholder 5">
            <a:extLst>
              <a:ext uri="{FF2B5EF4-FFF2-40B4-BE49-F238E27FC236}">
                <a16:creationId xmlns:a16="http://schemas.microsoft.com/office/drawing/2014/main" id="{26713E7A-56BD-DC1A-E7B0-1ABACD6BC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EF4016-8236-3AE0-B6E4-0C1DBAC45307}"/>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215812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1A17-5539-AB56-718D-E5A430FEE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B03FFE-460C-1DBD-1235-7506DEEF9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00DD1C-80F7-86AD-96B3-81DDA00BC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27A695-73CB-C5A1-F267-270162226964}"/>
              </a:ext>
            </a:extLst>
          </p:cNvPr>
          <p:cNvSpPr>
            <a:spLocks noGrp="1"/>
          </p:cNvSpPr>
          <p:nvPr>
            <p:ph type="dt" sz="half" idx="10"/>
          </p:nvPr>
        </p:nvSpPr>
        <p:spPr/>
        <p:txBody>
          <a:bodyPr/>
          <a:lstStyle/>
          <a:p>
            <a:fld id="{E46431B3-5CBB-4198-B066-766CCD5931F1}" type="datetimeFigureOut">
              <a:rPr lang="en-GB" smtClean="0"/>
              <a:t>30/04/2024</a:t>
            </a:fld>
            <a:endParaRPr lang="en-GB"/>
          </a:p>
        </p:txBody>
      </p:sp>
      <p:sp>
        <p:nvSpPr>
          <p:cNvPr id="6" name="Footer Placeholder 5">
            <a:extLst>
              <a:ext uri="{FF2B5EF4-FFF2-40B4-BE49-F238E27FC236}">
                <a16:creationId xmlns:a16="http://schemas.microsoft.com/office/drawing/2014/main" id="{BEDBFE23-8063-0A3A-6D86-AF20A72998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CAD963-65C0-CA02-5866-4F7FB964E469}"/>
              </a:ext>
            </a:extLst>
          </p:cNvPr>
          <p:cNvSpPr>
            <a:spLocks noGrp="1"/>
          </p:cNvSpPr>
          <p:nvPr>
            <p:ph type="sldNum" sz="quarter" idx="12"/>
          </p:nvPr>
        </p:nvSpPr>
        <p:spPr/>
        <p:txBody>
          <a:bodyPr/>
          <a:lstStyle/>
          <a:p>
            <a:fld id="{8266E865-F0CF-410D-B6B8-D67856F1B7F7}" type="slidenum">
              <a:rPr lang="en-GB" smtClean="0"/>
              <a:t>‹#›</a:t>
            </a:fld>
            <a:endParaRPr lang="en-GB"/>
          </a:p>
        </p:txBody>
      </p:sp>
    </p:spTree>
    <p:extLst>
      <p:ext uri="{BB962C8B-B14F-4D97-AF65-F5344CB8AC3E}">
        <p14:creationId xmlns:p14="http://schemas.microsoft.com/office/powerpoint/2010/main" val="103796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E6923D-E603-46B3-FAFB-CF858F1B7F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34A5AA-8DA8-5370-C5BF-10D3AE0A64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9F72A2-59E1-E5D2-244C-1F84E602E3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431B3-5CBB-4198-B066-766CCD5931F1}" type="datetimeFigureOut">
              <a:rPr lang="en-GB" smtClean="0"/>
              <a:t>30/04/2024</a:t>
            </a:fld>
            <a:endParaRPr lang="en-GB"/>
          </a:p>
        </p:txBody>
      </p:sp>
      <p:sp>
        <p:nvSpPr>
          <p:cNvPr id="5" name="Footer Placeholder 4">
            <a:extLst>
              <a:ext uri="{FF2B5EF4-FFF2-40B4-BE49-F238E27FC236}">
                <a16:creationId xmlns:a16="http://schemas.microsoft.com/office/drawing/2014/main" id="{B8C679BD-C0A2-F3FF-EC24-9AABE33ED2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10A0F8C-F997-BB7C-B389-B7C4925E3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6E865-F0CF-410D-B6B8-D67856F1B7F7}" type="slidenum">
              <a:rPr lang="en-GB" smtClean="0"/>
              <a:t>‹#›</a:t>
            </a:fld>
            <a:endParaRPr lang="en-GB"/>
          </a:p>
        </p:txBody>
      </p:sp>
    </p:spTree>
    <p:extLst>
      <p:ext uri="{BB962C8B-B14F-4D97-AF65-F5344CB8AC3E}">
        <p14:creationId xmlns:p14="http://schemas.microsoft.com/office/powerpoint/2010/main" val="281977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C2613-221F-EEE8-197E-295A6C9E4DC6}"/>
              </a:ext>
            </a:extLst>
          </p:cNvPr>
          <p:cNvSpPr>
            <a:spLocks noGrp="1"/>
          </p:cNvSpPr>
          <p:nvPr>
            <p:ph type="ctrTitle"/>
          </p:nvPr>
        </p:nvSpPr>
        <p:spPr/>
        <p:txBody>
          <a:bodyPr>
            <a:normAutofit fontScale="90000"/>
          </a:bodyPr>
          <a:lstStyle/>
          <a:p>
            <a:r>
              <a:rPr lang="en-GB" dirty="0"/>
              <a:t>Ethnic Inequalities in Improving Access to Psychological Therapies (IAPT)</a:t>
            </a:r>
          </a:p>
        </p:txBody>
      </p:sp>
      <p:sp>
        <p:nvSpPr>
          <p:cNvPr id="3" name="Subtitle 2">
            <a:extLst>
              <a:ext uri="{FF2B5EF4-FFF2-40B4-BE49-F238E27FC236}">
                <a16:creationId xmlns:a16="http://schemas.microsoft.com/office/drawing/2014/main" id="{003FF7C4-EFFD-B224-6AFF-36CF1BE50F94}"/>
              </a:ext>
            </a:extLst>
          </p:cNvPr>
          <p:cNvSpPr>
            <a:spLocks noGrp="1"/>
          </p:cNvSpPr>
          <p:nvPr>
            <p:ph type="subTitle" idx="1"/>
          </p:nvPr>
        </p:nvSpPr>
        <p:spPr/>
        <p:txBody>
          <a:bodyPr/>
          <a:lstStyle/>
          <a:p>
            <a:r>
              <a:rPr lang="en-GB" dirty="0"/>
              <a:t>Key findings from the NHS Race and Health Observatory Report </a:t>
            </a:r>
          </a:p>
        </p:txBody>
      </p:sp>
    </p:spTree>
    <p:extLst>
      <p:ext uri="{BB962C8B-B14F-4D97-AF65-F5344CB8AC3E}">
        <p14:creationId xmlns:p14="http://schemas.microsoft.com/office/powerpoint/2010/main" val="404118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578E-3121-6A59-94B1-E90534E8C9AD}"/>
              </a:ext>
            </a:extLst>
          </p:cNvPr>
          <p:cNvSpPr>
            <a:spLocks noGrp="1"/>
          </p:cNvSpPr>
          <p:nvPr>
            <p:ph type="title"/>
          </p:nvPr>
        </p:nvSpPr>
        <p:spPr/>
        <p:txBody>
          <a:bodyPr/>
          <a:lstStyle/>
          <a:p>
            <a:r>
              <a:rPr lang="en-GB" dirty="0"/>
              <a:t>Previous research </a:t>
            </a:r>
          </a:p>
        </p:txBody>
      </p:sp>
      <p:sp>
        <p:nvSpPr>
          <p:cNvPr id="3" name="Content Placeholder 2">
            <a:extLst>
              <a:ext uri="{FF2B5EF4-FFF2-40B4-BE49-F238E27FC236}">
                <a16:creationId xmlns:a16="http://schemas.microsoft.com/office/drawing/2014/main" id="{08666DBE-7BDA-8170-9195-621234630428}"/>
              </a:ext>
            </a:extLst>
          </p:cNvPr>
          <p:cNvSpPr>
            <a:spLocks noGrp="1"/>
          </p:cNvSpPr>
          <p:nvPr>
            <p:ph idx="1"/>
          </p:nvPr>
        </p:nvSpPr>
        <p:spPr/>
        <p:txBody>
          <a:bodyPr/>
          <a:lstStyle/>
          <a:p>
            <a:r>
              <a:rPr lang="en-GB" dirty="0"/>
              <a:t>In their equalities strategy, NHS England acknowledges its duty to advance equalities in NHS services. This duty involves considering the needs of groups of people experiencing or at risk of inequalities, and working to find ways to reduce inequalities, such as providing culturally sensitive care.  </a:t>
            </a:r>
          </a:p>
          <a:p>
            <a:r>
              <a:rPr lang="en-GB" dirty="0"/>
              <a:t>The strategy acknowledges that people from </a:t>
            </a:r>
            <a:r>
              <a:rPr lang="en-GB" b="1" dirty="0"/>
              <a:t>some minoritised ethnic groups have ‘poorer recovery rates in talking therapy services </a:t>
            </a:r>
            <a:r>
              <a:rPr lang="en-GB" dirty="0"/>
              <a:t>(IAPT) than ‘White British’ groups’.</a:t>
            </a:r>
          </a:p>
        </p:txBody>
      </p:sp>
    </p:spTree>
    <p:extLst>
      <p:ext uri="{BB962C8B-B14F-4D97-AF65-F5344CB8AC3E}">
        <p14:creationId xmlns:p14="http://schemas.microsoft.com/office/powerpoint/2010/main" val="83008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9937-8A12-52C4-ABC3-DCECD45F813C}"/>
              </a:ext>
            </a:extLst>
          </p:cNvPr>
          <p:cNvSpPr>
            <a:spLocks noGrp="1"/>
          </p:cNvSpPr>
          <p:nvPr>
            <p:ph type="title"/>
          </p:nvPr>
        </p:nvSpPr>
        <p:spPr/>
        <p:txBody>
          <a:bodyPr/>
          <a:lstStyle/>
          <a:p>
            <a:r>
              <a:rPr lang="en-GB" dirty="0"/>
              <a:t>Key findings </a:t>
            </a:r>
          </a:p>
        </p:txBody>
      </p:sp>
      <p:sp>
        <p:nvSpPr>
          <p:cNvPr id="3" name="Content Placeholder 2">
            <a:extLst>
              <a:ext uri="{FF2B5EF4-FFF2-40B4-BE49-F238E27FC236}">
                <a16:creationId xmlns:a16="http://schemas.microsoft.com/office/drawing/2014/main" id="{034C423A-85C7-709C-3656-C2238C9FFF5F}"/>
              </a:ext>
            </a:extLst>
          </p:cNvPr>
          <p:cNvSpPr>
            <a:spLocks noGrp="1"/>
          </p:cNvSpPr>
          <p:nvPr>
            <p:ph idx="1"/>
          </p:nvPr>
        </p:nvSpPr>
        <p:spPr/>
        <p:txBody>
          <a:bodyPr/>
          <a:lstStyle/>
          <a:p>
            <a:r>
              <a:rPr lang="en-GB" dirty="0"/>
              <a:t>Used 10 years of data </a:t>
            </a:r>
          </a:p>
          <a:p>
            <a:r>
              <a:rPr lang="en-GB" dirty="0"/>
              <a:t>In comparison with White British people, with the exception of Chinese people, people from minoritised ethnic groups (including non-British White people): </a:t>
            </a:r>
          </a:p>
          <a:p>
            <a:pPr lvl="1"/>
            <a:r>
              <a:rPr lang="en-GB" dirty="0"/>
              <a:t>experienced worse outcomes, although this has narrowed in recent years</a:t>
            </a:r>
          </a:p>
          <a:p>
            <a:pPr lvl="1"/>
            <a:r>
              <a:rPr lang="en-GB" dirty="0"/>
              <a:t>waited longer for assessment </a:t>
            </a:r>
          </a:p>
          <a:p>
            <a:pPr lvl="1"/>
            <a:r>
              <a:rPr lang="en-GB" dirty="0"/>
              <a:t>were less likely to receive a course of treatment following assessment</a:t>
            </a:r>
          </a:p>
        </p:txBody>
      </p:sp>
    </p:spTree>
    <p:extLst>
      <p:ext uri="{BB962C8B-B14F-4D97-AF65-F5344CB8AC3E}">
        <p14:creationId xmlns:p14="http://schemas.microsoft.com/office/powerpoint/2010/main" val="191434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84A2-9068-518E-FF5C-6C9F0E711663}"/>
              </a:ext>
            </a:extLst>
          </p:cNvPr>
          <p:cNvSpPr>
            <a:spLocks noGrp="1"/>
          </p:cNvSpPr>
          <p:nvPr>
            <p:ph type="title"/>
          </p:nvPr>
        </p:nvSpPr>
        <p:spPr/>
        <p:txBody>
          <a:bodyPr/>
          <a:lstStyle/>
          <a:p>
            <a:r>
              <a:rPr lang="en-GB" dirty="0"/>
              <a:t>Key findings </a:t>
            </a:r>
          </a:p>
        </p:txBody>
      </p:sp>
      <p:sp>
        <p:nvSpPr>
          <p:cNvPr id="3" name="Content Placeholder 2">
            <a:extLst>
              <a:ext uri="{FF2B5EF4-FFF2-40B4-BE49-F238E27FC236}">
                <a16:creationId xmlns:a16="http://schemas.microsoft.com/office/drawing/2014/main" id="{32913CAA-0CC0-708C-E2CC-3C098093B837}"/>
              </a:ext>
            </a:extLst>
          </p:cNvPr>
          <p:cNvSpPr>
            <a:spLocks noGrp="1"/>
          </p:cNvSpPr>
          <p:nvPr>
            <p:ph idx="1"/>
          </p:nvPr>
        </p:nvSpPr>
        <p:spPr/>
        <p:txBody>
          <a:bodyPr>
            <a:normAutofit lnSpcReduction="10000"/>
          </a:bodyPr>
          <a:lstStyle/>
          <a:p>
            <a:r>
              <a:rPr lang="en-GB" dirty="0"/>
              <a:t>Inequalities in outcome for people from minoritised ethnic groups are associated with: </a:t>
            </a:r>
          </a:p>
          <a:p>
            <a:pPr lvl="1"/>
            <a:r>
              <a:rPr lang="en-GB" dirty="0"/>
              <a:t>increased symptom severity at initial assessment </a:t>
            </a:r>
          </a:p>
          <a:p>
            <a:pPr lvl="1"/>
            <a:r>
              <a:rPr lang="en-GB" dirty="0"/>
              <a:t>living in areas with higher levels of deprivation, and higher unemployment </a:t>
            </a:r>
          </a:p>
          <a:p>
            <a:pPr lvl="1"/>
            <a:r>
              <a:rPr lang="en-GB" dirty="0"/>
              <a:t>waiting longer for assessment, waiting longer between treatment. </a:t>
            </a:r>
          </a:p>
          <a:p>
            <a:r>
              <a:rPr lang="en-GB" dirty="0"/>
              <a:t>The IAPT Black, Asian and Minority Ethnic Service User Positive Practice Guide (PPG), published in 2019 was well received by services, but: </a:t>
            </a:r>
          </a:p>
          <a:p>
            <a:pPr lvl="1"/>
            <a:r>
              <a:rPr lang="en-GB" dirty="0"/>
              <a:t>does not appear to be used consistently across services</a:t>
            </a:r>
          </a:p>
          <a:p>
            <a:pPr lvl="1"/>
            <a:r>
              <a:rPr lang="en-GB" dirty="0"/>
              <a:t>commissioners did not report good knowledge of the PPG’s recommendations when compared with IAPT staff and leads.</a:t>
            </a:r>
          </a:p>
        </p:txBody>
      </p:sp>
    </p:spTree>
    <p:extLst>
      <p:ext uri="{BB962C8B-B14F-4D97-AF65-F5344CB8AC3E}">
        <p14:creationId xmlns:p14="http://schemas.microsoft.com/office/powerpoint/2010/main" val="269556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35A0-C7CB-F68B-5C91-53A64927483E}"/>
              </a:ext>
            </a:extLst>
          </p:cNvPr>
          <p:cNvSpPr>
            <a:spLocks noGrp="1"/>
          </p:cNvSpPr>
          <p:nvPr>
            <p:ph type="title"/>
          </p:nvPr>
        </p:nvSpPr>
        <p:spPr/>
        <p:txBody>
          <a:bodyPr/>
          <a:lstStyle/>
          <a:p>
            <a:r>
              <a:rPr lang="en-GB" dirty="0"/>
              <a:t>Recommendations </a:t>
            </a:r>
          </a:p>
        </p:txBody>
      </p:sp>
      <p:sp>
        <p:nvSpPr>
          <p:cNvPr id="3" name="Content Placeholder 2">
            <a:extLst>
              <a:ext uri="{FF2B5EF4-FFF2-40B4-BE49-F238E27FC236}">
                <a16:creationId xmlns:a16="http://schemas.microsoft.com/office/drawing/2014/main" id="{6DE382CD-C5C3-9E55-4522-15818D7A630A}"/>
              </a:ext>
            </a:extLst>
          </p:cNvPr>
          <p:cNvSpPr>
            <a:spLocks noGrp="1"/>
          </p:cNvSpPr>
          <p:nvPr>
            <p:ph idx="1"/>
          </p:nvPr>
        </p:nvSpPr>
        <p:spPr>
          <a:xfrm>
            <a:off x="838200" y="1825625"/>
            <a:ext cx="5556959" cy="4351338"/>
          </a:xfrm>
        </p:spPr>
        <p:txBody>
          <a:bodyPr>
            <a:normAutofit fontScale="92500"/>
          </a:bodyPr>
          <a:lstStyle/>
          <a:p>
            <a:r>
              <a:rPr lang="en-GB" dirty="0"/>
              <a:t>Influencing system leaders </a:t>
            </a:r>
          </a:p>
          <a:p>
            <a:r>
              <a:rPr lang="en-GB" dirty="0"/>
              <a:t>Implementing the positive practice guide </a:t>
            </a:r>
          </a:p>
          <a:p>
            <a:r>
              <a:rPr lang="en-GB" dirty="0"/>
              <a:t>Meeting the needs of PCREF through </a:t>
            </a:r>
          </a:p>
          <a:p>
            <a:pPr lvl="1"/>
            <a:r>
              <a:rPr lang="en-GB" dirty="0"/>
              <a:t>Community engagement </a:t>
            </a:r>
          </a:p>
          <a:p>
            <a:pPr lvl="1"/>
            <a:r>
              <a:rPr lang="en-GB" dirty="0"/>
              <a:t>Providing culturally sensitive care</a:t>
            </a:r>
          </a:p>
          <a:p>
            <a:pPr lvl="1"/>
            <a:r>
              <a:rPr lang="en-GB" dirty="0"/>
              <a:t>Advancing equality </a:t>
            </a:r>
          </a:p>
          <a:p>
            <a:r>
              <a:rPr lang="en-GB" dirty="0"/>
              <a:t>Workforce training and competence </a:t>
            </a:r>
          </a:p>
          <a:p>
            <a:r>
              <a:rPr lang="en-GB" dirty="0"/>
              <a:t>Workforce recruitment and retention </a:t>
            </a:r>
          </a:p>
        </p:txBody>
      </p:sp>
      <p:pic>
        <p:nvPicPr>
          <p:cNvPr id="5" name="Picture 4">
            <a:extLst>
              <a:ext uri="{FF2B5EF4-FFF2-40B4-BE49-F238E27FC236}">
                <a16:creationId xmlns:a16="http://schemas.microsoft.com/office/drawing/2014/main" id="{2036A57C-383D-C9CD-9C81-8F78EFAD9D0A}"/>
              </a:ext>
            </a:extLst>
          </p:cNvPr>
          <p:cNvPicPr>
            <a:picLocks noChangeAspect="1"/>
          </p:cNvPicPr>
          <p:nvPr/>
        </p:nvPicPr>
        <p:blipFill>
          <a:blip r:embed="rId2"/>
          <a:stretch>
            <a:fillRect/>
          </a:stretch>
        </p:blipFill>
        <p:spPr>
          <a:xfrm>
            <a:off x="6395159" y="560853"/>
            <a:ext cx="5401429" cy="5287113"/>
          </a:xfrm>
          <a:prstGeom prst="rect">
            <a:avLst/>
          </a:prstGeom>
        </p:spPr>
      </p:pic>
    </p:spTree>
    <p:extLst>
      <p:ext uri="{BB962C8B-B14F-4D97-AF65-F5344CB8AC3E}">
        <p14:creationId xmlns:p14="http://schemas.microsoft.com/office/powerpoint/2010/main" val="692542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308</Words>
  <Application>Microsoft Office PowerPoint</Application>
  <PresentationFormat>Widescreen</PresentationFormat>
  <Paragraphs>30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Ethnic Inequalities in Improving Access to Psychological Therapies (IAPT)</vt:lpstr>
      <vt:lpstr>Previous research </vt:lpstr>
      <vt:lpstr>Key findings </vt:lpstr>
      <vt:lpstr>Key findings </vt:lpstr>
      <vt:lpstr>Recommendations </vt:lpstr>
    </vt:vector>
  </TitlesOfParts>
  <Company>Cambridgeshire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Inequalities in Improving Access to Psychological Therapies (IAPT)</dc:title>
  <dc:creator>Eleanor Tovey</dc:creator>
  <cp:lastModifiedBy>Kathryn Faulkner</cp:lastModifiedBy>
  <cp:revision>1</cp:revision>
  <dcterms:created xsi:type="dcterms:W3CDTF">2024-04-24T15:39:48Z</dcterms:created>
  <dcterms:modified xsi:type="dcterms:W3CDTF">2024-04-30T08:05:49Z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b276786-cf20-4f9d-b5c6-e06f7f4594c5_Enabled">
    <vt:lpwstr>true</vt:lpwstr>
  </property>
  <property fmtid="{D5CDD505-2E9C-101B-9397-08002B2CF9AE}" pid="3" name="MSIP_Label_fb276786-cf20-4f9d-b5c6-e06f7f4594c5_SetDate">
    <vt:lpwstr>2024-04-30T08:05:15Z</vt:lpwstr>
  </property>
  <property fmtid="{D5CDD505-2E9C-101B-9397-08002B2CF9AE}" pid="4" name="MSIP_Label_fb276786-cf20-4f9d-b5c6-e06f7f4594c5_Method">
    <vt:lpwstr>Standard</vt:lpwstr>
  </property>
  <property fmtid="{D5CDD505-2E9C-101B-9397-08002B2CF9AE}" pid="5" name="MSIP_Label_fb276786-cf20-4f9d-b5c6-e06f7f4594c5_Name">
    <vt:lpwstr>defa4170-0d19-0005-0004-bc88714345d2</vt:lpwstr>
  </property>
  <property fmtid="{D5CDD505-2E9C-101B-9397-08002B2CF9AE}" pid="6" name="MSIP_Label_fb276786-cf20-4f9d-b5c6-e06f7f4594c5_SiteId">
    <vt:lpwstr>d884ae64-32b1-4130-a449-4aa655c9a330</vt:lpwstr>
  </property>
  <property fmtid="{D5CDD505-2E9C-101B-9397-08002B2CF9AE}" pid="7" name="MSIP_Label_fb276786-cf20-4f9d-b5c6-e06f7f4594c5_ActionId">
    <vt:lpwstr>0cabf1e8-5d40-4729-8e55-83ff86ed67f4</vt:lpwstr>
  </property>
  <property fmtid="{D5CDD505-2E9C-101B-9397-08002B2CF9AE}" pid="8" name="MSIP_Label_fb276786-cf20-4f9d-b5c6-e06f7f4594c5_ContentBits">
    <vt:lpwstr>0</vt:lpwstr>
  </property>
</Properties>
</file>